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nva Sans Bold" panose="020B0604020202020204" charset="0"/>
      <p:regular r:id="rId17"/>
    </p:embeddedFont>
    <p:embeddedFont>
      <p:font typeface="Montserrat" panose="00000500000000000000" pitchFamily="2" charset="0"/>
      <p:regular r:id="rId18"/>
    </p:embeddedFont>
    <p:embeddedFont>
      <p:font typeface="Montserrat Bold" panose="00000800000000000000" charset="0"/>
      <p:regular r:id="rId19"/>
    </p:embeddedFont>
    <p:embeddedFont>
      <p:font typeface="Montserrat Classic" panose="020B0604020202020204" charset="0"/>
      <p:regular r:id="rId20"/>
    </p:embeddedFont>
    <p:embeddedFont>
      <p:font typeface="Montserrat Classic Bold" panose="020B0604020202020204" charset="0"/>
      <p:regular r:id="rId21"/>
    </p:embeddedFont>
    <p:embeddedFont>
      <p:font typeface="Montserrat Semi-Bold" panose="020B0604020202020204" charset="0"/>
      <p:regular r:id="rId22"/>
    </p:embeddedFont>
    <p:embeddedFont>
      <p:font typeface="Times New Roman Bold" panose="02020803070505020304" pitchFamily="18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3A5D9-A3B8-46C1-987B-31B9B2129406}" v="18" dt="2024-07-26T07:26:54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bhoir" userId="9d5fec81ff16750b" providerId="LiveId" clId="{A123A5D9-A3B8-46C1-987B-31B9B2129406}"/>
    <pc:docChg chg="undo custSel addSld delSld modSld">
      <pc:chgData name="omkar bhoir" userId="9d5fec81ff16750b" providerId="LiveId" clId="{A123A5D9-A3B8-46C1-987B-31B9B2129406}" dt="2024-07-29T09:05:43.510" v="18" actId="680"/>
      <pc:docMkLst>
        <pc:docMk/>
      </pc:docMkLst>
      <pc:sldChg chg="modAnim">
        <pc:chgData name="omkar bhoir" userId="9d5fec81ff16750b" providerId="LiveId" clId="{A123A5D9-A3B8-46C1-987B-31B9B2129406}" dt="2024-07-26T07:19:48.840" v="16"/>
        <pc:sldMkLst>
          <pc:docMk/>
          <pc:sldMk cId="0" sldId="256"/>
        </pc:sldMkLst>
      </pc:sldChg>
      <pc:sldChg chg="new del">
        <pc:chgData name="omkar bhoir" userId="9d5fec81ff16750b" providerId="LiveId" clId="{A123A5D9-A3B8-46C1-987B-31B9B2129406}" dt="2024-07-29T09:05:43.510" v="18" actId="680"/>
        <pc:sldMkLst>
          <pc:docMk/>
          <pc:sldMk cId="134719454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16075" y="416944"/>
            <a:ext cx="6821758" cy="9453113"/>
            <a:chOff x="0" y="0"/>
            <a:chExt cx="4734560" cy="6560820"/>
          </a:xfrm>
        </p:grpSpPr>
        <p:sp>
          <p:nvSpPr>
            <p:cNvPr id="3" name="Freeform 3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565656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2"/>
              <a:stretch>
                <a:fillRect l="-78041" r="-78041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908245" y="359794"/>
            <a:ext cx="688314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GROUP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08245" y="3611999"/>
            <a:ext cx="838110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Uncovering Customer Insights and Sales Trends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08245" y="1052446"/>
            <a:ext cx="8610301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OLIST STORE ANALYSIS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08245" y="4991100"/>
            <a:ext cx="4785895" cy="290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BY: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Atharva Mariwar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Avantika Paranjape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Omkar Bhoir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Shrutika Kudale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13395" y="8778240"/>
            <a:ext cx="5398016" cy="79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Guided By: Dipti Sinha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062" y="2470993"/>
            <a:ext cx="8756938" cy="5345014"/>
          </a:xfrm>
          <a:custGeom>
            <a:avLst/>
            <a:gdLst/>
            <a:ahLst/>
            <a:cxnLst/>
            <a:rect l="l" t="t" r="r" b="b"/>
            <a:pathLst>
              <a:path w="8756938" h="5345014">
                <a:moveTo>
                  <a:pt x="0" y="0"/>
                </a:moveTo>
                <a:lnTo>
                  <a:pt x="8756938" y="0"/>
                </a:lnTo>
                <a:lnTo>
                  <a:pt x="8756938" y="5345014"/>
                </a:lnTo>
                <a:lnTo>
                  <a:pt x="0" y="5345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92180" y="2470993"/>
            <a:ext cx="10145581" cy="22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50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Spending Patterns of São Paulo Customers</a:t>
            </a:r>
          </a:p>
          <a:p>
            <a:pPr algn="r">
              <a:lnSpc>
                <a:spcPts val="6000"/>
              </a:lnSpc>
            </a:pPr>
            <a:endParaRPr lang="en-US" sz="5000">
              <a:solidFill>
                <a:srgbClr val="FF66C4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33188" y="5455712"/>
            <a:ext cx="8604573" cy="236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Evaluating customer satisfaction by analyzing the number of orders with 5-star review scores and credit card payments, identifying repeat </a:t>
            </a:r>
          </a:p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buyers and satisfied customers.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0116" y="1716487"/>
            <a:ext cx="8876354" cy="5645056"/>
          </a:xfrm>
          <a:custGeom>
            <a:avLst/>
            <a:gdLst/>
            <a:ahLst/>
            <a:cxnLst/>
            <a:rect l="l" t="t" r="r" b="b"/>
            <a:pathLst>
              <a:path w="8876354" h="5645056">
                <a:moveTo>
                  <a:pt x="0" y="0"/>
                </a:moveTo>
                <a:lnTo>
                  <a:pt x="8876353" y="0"/>
                </a:lnTo>
                <a:lnTo>
                  <a:pt x="8876353" y="5645056"/>
                </a:lnTo>
                <a:lnTo>
                  <a:pt x="0" y="564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7939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1028700" y="2184254"/>
            <a:ext cx="8300996" cy="4409482"/>
            <a:chOff x="0" y="0"/>
            <a:chExt cx="11067995" cy="58793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067995" cy="304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66C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Shipping Days vs Review score</a:t>
              </a:r>
            </a:p>
            <a:p>
              <a:pPr algn="l">
                <a:lnSpc>
                  <a:spcPts val="6000"/>
                </a:lnSpc>
              </a:pPr>
              <a:endParaRPr lang="en-US" sz="50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748124"/>
              <a:ext cx="9978002" cy="313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Analyzing the average delivery time for orders from pet shops to identify areas for improvement in logistics and delivery efficiency.</a:t>
              </a:r>
            </a:p>
            <a:p>
              <a:pPr algn="l">
                <a:lnSpc>
                  <a:spcPts val="3779"/>
                </a:lnSpc>
              </a:pPr>
              <a:endPara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613" b="-850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600450"/>
            <a:ext cx="9560318" cy="4640216"/>
          </a:xfrm>
          <a:custGeom>
            <a:avLst/>
            <a:gdLst/>
            <a:ahLst/>
            <a:cxnLst/>
            <a:rect l="l" t="t" r="r" b="b"/>
            <a:pathLst>
              <a:path w="9560318" h="4640216">
                <a:moveTo>
                  <a:pt x="0" y="0"/>
                </a:moveTo>
                <a:lnTo>
                  <a:pt x="9560318" y="0"/>
                </a:lnTo>
                <a:lnTo>
                  <a:pt x="9560318" y="4640216"/>
                </a:lnTo>
                <a:lnTo>
                  <a:pt x="0" y="4640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89018" y="3600450"/>
            <a:ext cx="7029238" cy="4640216"/>
          </a:xfrm>
          <a:custGeom>
            <a:avLst/>
            <a:gdLst/>
            <a:ahLst/>
            <a:cxnLst/>
            <a:rect l="l" t="t" r="r" b="b"/>
            <a:pathLst>
              <a:path w="7029238" h="4640216">
                <a:moveTo>
                  <a:pt x="0" y="0"/>
                </a:moveTo>
                <a:lnTo>
                  <a:pt x="7029238" y="0"/>
                </a:lnTo>
                <a:lnTo>
                  <a:pt x="7029238" y="4640216"/>
                </a:lnTo>
                <a:lnTo>
                  <a:pt x="0" y="4640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028700"/>
            <a:ext cx="14075143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53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 of Delivery Time on Customer Reviews</a:t>
            </a:r>
          </a:p>
          <a:p>
            <a:pPr algn="l">
              <a:lnSpc>
                <a:spcPts val="7680"/>
              </a:lnSpc>
            </a:pPr>
            <a:endParaRPr lang="en-US" sz="5300">
              <a:solidFill>
                <a:srgbClr val="FF66C4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3493"/>
            <a:ext cx="18288000" cy="10243507"/>
          </a:xfrm>
          <a:custGeom>
            <a:avLst/>
            <a:gdLst/>
            <a:ahLst/>
            <a:cxnLst/>
            <a:rect l="l" t="t" r="r" b="b"/>
            <a:pathLst>
              <a:path w="18288000" h="10243507">
                <a:moveTo>
                  <a:pt x="0" y="0"/>
                </a:moveTo>
                <a:lnTo>
                  <a:pt x="18288000" y="0"/>
                </a:lnTo>
                <a:lnTo>
                  <a:pt x="18288000" y="10243507"/>
                </a:lnTo>
                <a:lnTo>
                  <a:pt x="0" y="1024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9926" y="2862891"/>
            <a:ext cx="1611113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DDA7A2"/>
                </a:solidFill>
                <a:latin typeface="Montserrat"/>
                <a:ea typeface="Montserrat"/>
                <a:cs typeface="Montserrat"/>
                <a:sym typeface="Montserrat"/>
              </a:rPr>
              <a:t>Purchase Time: </a:t>
            </a:r>
            <a:r>
              <a:rPr lang="en-US" sz="3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Weekdays are preferred over weekends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6163" y="4653905"/>
            <a:ext cx="1561313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DA7A2"/>
                </a:solidFill>
                <a:latin typeface="Montserrat"/>
                <a:ea typeface="Montserrat"/>
                <a:cs typeface="Montserrat"/>
                <a:sym typeface="Montserrat"/>
              </a:rPr>
              <a:t>Review Score &amp; Delivery days: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Quick delivery got better reviews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9926" y="5549255"/>
            <a:ext cx="15042651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DA7A2"/>
                </a:solidFill>
                <a:latin typeface="Montserrat"/>
                <a:ea typeface="Montserrat"/>
                <a:cs typeface="Montserrat"/>
                <a:sym typeface="Montserrat"/>
              </a:rPr>
              <a:t>Regional Influence: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Eastern region along with sao paulo city has maximum customer engagement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9926" y="3758555"/>
            <a:ext cx="1277651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DA7A2"/>
                </a:solidFill>
                <a:latin typeface="Montserrat"/>
                <a:ea typeface="Montserrat"/>
                <a:cs typeface="Montserrat"/>
                <a:sym typeface="Montserrat"/>
              </a:rPr>
              <a:t>Payment Type: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Highest no. of payments are done using credit card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22623" y="2995602"/>
            <a:ext cx="306077" cy="30607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29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22623" y="3891266"/>
            <a:ext cx="306077" cy="30607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29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22623" y="4786616"/>
            <a:ext cx="306077" cy="30607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29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22623" y="5681966"/>
            <a:ext cx="306077" cy="30607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29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22623" y="6958955"/>
            <a:ext cx="306077" cy="306077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29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22623" y="580073"/>
            <a:ext cx="994219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9926" y="6826243"/>
            <a:ext cx="1611113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DA7A2"/>
                </a:solidFill>
                <a:latin typeface="Montserrat"/>
                <a:ea typeface="Montserrat"/>
                <a:cs typeface="Montserrat"/>
                <a:sym typeface="Montserrat"/>
              </a:rPr>
              <a:t>Maximum orders:  </a:t>
            </a:r>
            <a:r>
              <a:rPr lang="en-US" sz="3000">
                <a:solidFill>
                  <a:srgbClr val="E9E8E9"/>
                </a:solidFill>
                <a:latin typeface="Montserrat"/>
                <a:ea typeface="Montserrat"/>
                <a:cs typeface="Montserrat"/>
                <a:sym typeface="Montserrat"/>
              </a:rPr>
              <a:t>March to August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062" y="2106295"/>
            <a:ext cx="16551876" cy="715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2400" dirty="0">
                <a:solidFill>
                  <a:srgbClr val="DDA7A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Targeted Marketing Campaigns: </a:t>
            </a: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marketing strategies that focus on peak shopping times, particularly weekends, to maximize revenue from credit card transactions.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DDA7A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•Enhance Customer Retention: </a:t>
            </a: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 loyalty programs or incentives for repeat customers to encourage further purchases. This could include discounts or exclusive offers for returning customers.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2400" dirty="0">
                <a:solidFill>
                  <a:srgbClr val="DDA7A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Optimize Product Offerings:</a:t>
            </a: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Focus on promoting high-performing product categories while analyzing underperforming categories for potential improvements or phased removal.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2400" dirty="0">
                <a:solidFill>
                  <a:srgbClr val="DDA7A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 Order Cancellations:</a:t>
            </a: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Investigate the reasons behind order cancellations to address any underlying issues. This could involve improving product availability, enhancing customer service, or refining the checkout process.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2400" dirty="0">
                <a:solidFill>
                  <a:srgbClr val="DDA7A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Data-Driven Decision Making:</a:t>
            </a:r>
            <a:r>
              <a:rPr lang="en-US" sz="24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Utilize the insights gained from the data analysis to inform business strategies, including pricing adjustments, inventory management, and customer engagement tactics.</a:t>
            </a:r>
          </a:p>
          <a:p>
            <a:pPr algn="l">
              <a:lnSpc>
                <a:spcPts val="7279"/>
              </a:lnSpc>
            </a:pPr>
            <a:endParaRPr lang="en-US" sz="2400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8062" y="580073"/>
            <a:ext cx="994219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66827" y="1028700"/>
            <a:ext cx="8592473" cy="6907725"/>
            <a:chOff x="0" y="0"/>
            <a:chExt cx="11456630" cy="9210300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1456630" cy="790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D3B19C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Overview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25596"/>
              <a:ext cx="11456630" cy="7984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</a:p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 Analysis</a:t>
              </a:r>
            </a:p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Preparation  </a:t>
              </a:r>
            </a:p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KPI’s</a:t>
              </a:r>
            </a:p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Dashboard</a:t>
              </a:r>
            </a:p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Conclusion</a:t>
              </a:r>
            </a:p>
            <a:p>
              <a:pPr algn="l">
                <a:lnSpc>
                  <a:spcPts val="699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Recommendation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7581312" y="0"/>
            <a:ext cx="554715" cy="3389926"/>
          </a:xfrm>
          <a:custGeom>
            <a:avLst/>
            <a:gdLst/>
            <a:ahLst/>
            <a:cxnLst/>
            <a:rect l="l" t="t" r="r" b="b"/>
            <a:pathLst>
              <a:path w="554715" h="3389926">
                <a:moveTo>
                  <a:pt x="0" y="0"/>
                </a:moveTo>
                <a:lnTo>
                  <a:pt x="554716" y="0"/>
                </a:lnTo>
                <a:lnTo>
                  <a:pt x="554716" y="3389926"/>
                </a:lnTo>
                <a:lnTo>
                  <a:pt x="0" y="338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6809" y="1028700"/>
            <a:ext cx="6215033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dirty="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 this Presentation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1703708" y="8074658"/>
            <a:ext cx="554715" cy="3389926"/>
          </a:xfrm>
          <a:custGeom>
            <a:avLst/>
            <a:gdLst/>
            <a:ahLst/>
            <a:cxnLst/>
            <a:rect l="l" t="t" r="r" b="b"/>
            <a:pathLst>
              <a:path w="554715" h="3389926">
                <a:moveTo>
                  <a:pt x="0" y="0"/>
                </a:moveTo>
                <a:lnTo>
                  <a:pt x="554716" y="0"/>
                </a:lnTo>
                <a:lnTo>
                  <a:pt x="554716" y="3389926"/>
                </a:lnTo>
                <a:lnTo>
                  <a:pt x="0" y="338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0"/>
            <a:ext cx="11884595" cy="10309609"/>
          </a:xfrm>
          <a:custGeom>
            <a:avLst/>
            <a:gdLst/>
            <a:ahLst/>
            <a:cxnLst/>
            <a:rect l="l" t="t" r="r" b="b"/>
            <a:pathLst>
              <a:path w="11884595" h="10309609">
                <a:moveTo>
                  <a:pt x="0" y="0"/>
                </a:moveTo>
                <a:lnTo>
                  <a:pt x="11884595" y="0"/>
                </a:lnTo>
                <a:lnTo>
                  <a:pt x="11884595" y="10309609"/>
                </a:lnTo>
                <a:lnTo>
                  <a:pt x="0" y="1030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2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1269" y="1028700"/>
            <a:ext cx="694681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1269" y="3352235"/>
            <a:ext cx="7892759" cy="500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comprehensive analysis delves into the vast Olist store dataset, a treasure trove of information about customer behavior and sales trends on the Brazilian e-commerce platform. The dataset, containing over 100,000 orders from 2016 to 2018, offers valuable insights into customer demographics, product preferences, and payment patterns. This presentation provides a detailed exploration of the key findings and their implications for optimizing business strategies and enhancing customer satisfaction.</a:t>
            </a: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4821" y="742950"/>
            <a:ext cx="9604298" cy="2325272"/>
            <a:chOff x="0" y="0"/>
            <a:chExt cx="12805730" cy="3100363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1280573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FF66C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Order Items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98818"/>
              <a:ext cx="12805730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929292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Detailed information about individual items included in each order, encompassing product ID, quantity, price, and other relevant attributes.</a:t>
              </a:r>
            </a:p>
            <a:p>
              <a:pPr algn="l">
                <a:lnSpc>
                  <a:spcPts val="3359"/>
                </a:lnSpc>
              </a:pPr>
              <a:endParaRPr lang="en-US" sz="2400" dirty="0">
                <a:solidFill>
                  <a:srgbClr val="929292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04821" y="3353972"/>
            <a:ext cx="9604298" cy="1804904"/>
            <a:chOff x="0" y="0"/>
            <a:chExt cx="12805730" cy="240653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280573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FF66C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Orders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63793"/>
              <a:ext cx="12805730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929292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General information about each order, including customer ID, order date, order status, delivery details, and payment method.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929292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22557" y="631644"/>
            <a:ext cx="5631704" cy="388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dirty="0">
                <a:solidFill>
                  <a:srgbClr val="D3B19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Overview and Components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204821" y="5444626"/>
            <a:ext cx="9604298" cy="2224004"/>
            <a:chOff x="0" y="0"/>
            <a:chExt cx="12805730" cy="296533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1280573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FF66C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Payments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63793"/>
              <a:ext cx="12805730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929292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Comprehensive data on payment transactions associated with. each order, encompassing payment method, payment value, and installment details.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929292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04821" y="7751619"/>
            <a:ext cx="9604298" cy="2224004"/>
            <a:chOff x="0" y="0"/>
            <a:chExt cx="12805730" cy="296533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12805730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FF66C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Reviews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63793"/>
              <a:ext cx="12805730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929292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Customer feedback on their purchase experience, including review score, comments, and timestamps, providing insights into customer satisfaction levels.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929292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 rot="5337682">
            <a:off x="1798303" y="7972624"/>
            <a:ext cx="554715" cy="3389926"/>
          </a:xfrm>
          <a:custGeom>
            <a:avLst/>
            <a:gdLst/>
            <a:ahLst/>
            <a:cxnLst/>
            <a:rect l="l" t="t" r="r" b="b"/>
            <a:pathLst>
              <a:path w="554715" h="3389926">
                <a:moveTo>
                  <a:pt x="0" y="0"/>
                </a:moveTo>
                <a:lnTo>
                  <a:pt x="554715" y="0"/>
                </a:lnTo>
                <a:lnTo>
                  <a:pt x="554715" y="3389926"/>
                </a:lnTo>
                <a:lnTo>
                  <a:pt x="0" y="338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4212" y="1629137"/>
            <a:ext cx="8079577" cy="2534250"/>
            <a:chOff x="0" y="0"/>
            <a:chExt cx="10772769" cy="3379000"/>
          </a:xfrm>
        </p:grpSpPr>
        <p:sp>
          <p:nvSpPr>
            <p:cNvPr id="3" name="Freeform 3"/>
            <p:cNvSpPr/>
            <p:nvPr/>
          </p:nvSpPr>
          <p:spPr>
            <a:xfrm rot="5400000">
              <a:off x="3696885" y="-3696885"/>
              <a:ext cx="3379000" cy="10772769"/>
            </a:xfrm>
            <a:custGeom>
              <a:avLst/>
              <a:gdLst/>
              <a:ahLst/>
              <a:cxnLst/>
              <a:rect l="l" t="t" r="r" b="b"/>
              <a:pathLst>
                <a:path w="3379000" h="10772769">
                  <a:moveTo>
                    <a:pt x="0" y="0"/>
                  </a:moveTo>
                  <a:lnTo>
                    <a:pt x="3378999" y="0"/>
                  </a:lnTo>
                  <a:lnTo>
                    <a:pt x="3378999" y="10772769"/>
                  </a:lnTo>
                  <a:lnTo>
                    <a:pt x="0" y="10772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237427" y="1257484"/>
              <a:ext cx="2750285" cy="10260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Database 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Normalisation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183535" y="898619"/>
              <a:ext cx="2536649" cy="15561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ETL 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Process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Optimization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135347" y="1257484"/>
              <a:ext cx="1805623" cy="1013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Analytics 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 dirty="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Insights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5299429" y="4294605"/>
            <a:ext cx="2323613" cy="4114800"/>
          </a:xfrm>
          <a:custGeom>
            <a:avLst/>
            <a:gdLst/>
            <a:ahLst/>
            <a:cxnLst/>
            <a:rect l="l" t="t" r="r" b="b"/>
            <a:pathLst>
              <a:path w="2323613" h="4114800">
                <a:moveTo>
                  <a:pt x="0" y="0"/>
                </a:moveTo>
                <a:lnTo>
                  <a:pt x="2323613" y="0"/>
                </a:lnTo>
                <a:lnTo>
                  <a:pt x="23236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077692" y="4724643"/>
            <a:ext cx="2132615" cy="3197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endParaRPr/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Conduct Data manipulation and data cleaning with excel and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mysql</a:t>
            </a:r>
          </a:p>
          <a:p>
            <a:pPr algn="ctr">
              <a:lnSpc>
                <a:spcPts val="4355"/>
              </a:lnSpc>
            </a:pPr>
            <a:endParaRPr lang="en-US" sz="200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58257" y="4724643"/>
            <a:ext cx="2132615" cy="3549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endParaRPr/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Analytical insights through an interactive dashboard via power BI, tableau</a:t>
            </a:r>
          </a:p>
          <a:p>
            <a:pPr algn="ctr">
              <a:lnSpc>
                <a:spcPts val="4355"/>
              </a:lnSpc>
            </a:pPr>
            <a:endParaRPr lang="en-US" sz="200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7982193" y="4294605"/>
            <a:ext cx="2323613" cy="4114800"/>
          </a:xfrm>
          <a:custGeom>
            <a:avLst/>
            <a:gdLst/>
            <a:ahLst/>
            <a:cxnLst/>
            <a:rect l="l" t="t" r="r" b="b"/>
            <a:pathLst>
              <a:path w="2323613" h="4114800">
                <a:moveTo>
                  <a:pt x="0" y="0"/>
                </a:moveTo>
                <a:lnTo>
                  <a:pt x="2323614" y="0"/>
                </a:lnTo>
                <a:lnTo>
                  <a:pt x="23236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58257" y="4294605"/>
            <a:ext cx="2323613" cy="4114800"/>
          </a:xfrm>
          <a:custGeom>
            <a:avLst/>
            <a:gdLst/>
            <a:ahLst/>
            <a:cxnLst/>
            <a:rect l="l" t="t" r="r" b="b"/>
            <a:pathLst>
              <a:path w="2323613" h="4114800">
                <a:moveTo>
                  <a:pt x="0" y="0"/>
                </a:moveTo>
                <a:lnTo>
                  <a:pt x="2323613" y="0"/>
                </a:lnTo>
                <a:lnTo>
                  <a:pt x="23236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299429" y="4724643"/>
            <a:ext cx="2227209" cy="3197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endParaRPr dirty="0"/>
          </a:p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a normalized relation as a central data to collect files in</a:t>
            </a:r>
          </a:p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 workbook  </a:t>
            </a:r>
          </a:p>
          <a:p>
            <a:pPr algn="ctr">
              <a:lnSpc>
                <a:spcPts val="4355"/>
              </a:lnSpc>
            </a:pPr>
            <a:endParaRPr lang="en-US" sz="2000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586743" y="1444512"/>
            <a:ext cx="3633738" cy="8127861"/>
            <a:chOff x="0" y="0"/>
            <a:chExt cx="4844984" cy="10837147"/>
          </a:xfrm>
        </p:grpSpPr>
        <p:sp>
          <p:nvSpPr>
            <p:cNvPr id="14" name="Freeform 14"/>
            <p:cNvSpPr/>
            <p:nvPr/>
          </p:nvSpPr>
          <p:spPr>
            <a:xfrm rot="-5400000">
              <a:off x="1322387" y="2261282"/>
              <a:ext cx="2200209" cy="4376854"/>
            </a:xfrm>
            <a:custGeom>
              <a:avLst/>
              <a:gdLst/>
              <a:ahLst/>
              <a:cxnLst/>
              <a:rect l="l" t="t" r="r" b="b"/>
              <a:pathLst>
                <a:path w="2200209" h="4376854">
                  <a:moveTo>
                    <a:pt x="0" y="0"/>
                  </a:moveTo>
                  <a:lnTo>
                    <a:pt x="2200209" y="0"/>
                  </a:lnTo>
                  <a:lnTo>
                    <a:pt x="2200209" y="4376854"/>
                  </a:lnTo>
                  <a:lnTo>
                    <a:pt x="0" y="4376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-5400000">
              <a:off x="1322387" y="4904949"/>
              <a:ext cx="2200209" cy="4376854"/>
            </a:xfrm>
            <a:custGeom>
              <a:avLst/>
              <a:gdLst/>
              <a:ahLst/>
              <a:cxnLst/>
              <a:rect l="l" t="t" r="r" b="b"/>
              <a:pathLst>
                <a:path w="2200209" h="4376854">
                  <a:moveTo>
                    <a:pt x="0" y="0"/>
                  </a:moveTo>
                  <a:lnTo>
                    <a:pt x="2200209" y="0"/>
                  </a:lnTo>
                  <a:lnTo>
                    <a:pt x="2200209" y="4376854"/>
                  </a:lnTo>
                  <a:lnTo>
                    <a:pt x="0" y="4376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 rot="-5400000">
              <a:off x="1322387" y="7548616"/>
              <a:ext cx="2200209" cy="4376854"/>
            </a:xfrm>
            <a:custGeom>
              <a:avLst/>
              <a:gdLst/>
              <a:ahLst/>
              <a:cxnLst/>
              <a:rect l="l" t="t" r="r" b="b"/>
              <a:pathLst>
                <a:path w="2200209" h="4376854">
                  <a:moveTo>
                    <a:pt x="0" y="0"/>
                  </a:moveTo>
                  <a:lnTo>
                    <a:pt x="2200209" y="0"/>
                  </a:lnTo>
                  <a:lnTo>
                    <a:pt x="2200209" y="4376854"/>
                  </a:lnTo>
                  <a:lnTo>
                    <a:pt x="0" y="4376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03687" y="0"/>
              <a:ext cx="4610919" cy="2028804"/>
            </a:xfrm>
            <a:custGeom>
              <a:avLst/>
              <a:gdLst/>
              <a:ahLst/>
              <a:cxnLst/>
              <a:rect l="l" t="t" r="r" b="b"/>
              <a:pathLst>
                <a:path w="4610919" h="2028804">
                  <a:moveTo>
                    <a:pt x="0" y="0"/>
                  </a:moveTo>
                  <a:lnTo>
                    <a:pt x="4610919" y="0"/>
                  </a:lnTo>
                  <a:lnTo>
                    <a:pt x="4610919" y="2028804"/>
                  </a:lnTo>
                  <a:lnTo>
                    <a:pt x="0" y="20288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0" y="3939103"/>
              <a:ext cx="4844984" cy="983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3"/>
                </a:lnSpc>
              </a:pPr>
              <a:r>
                <a:rPr lang="en-US" sz="2188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 storage through multiple CSV files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837553"/>
              <a:ext cx="4844984" cy="473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3"/>
                </a:lnSpc>
              </a:pPr>
              <a:r>
                <a:rPr lang="en-US" sz="21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Inefficient information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7375" y="8971655"/>
              <a:ext cx="4403544" cy="149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3"/>
                </a:lnSpc>
              </a:pPr>
              <a:r>
                <a:rPr lang="en-US" sz="21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Lack of analytics insights to make business decisions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57126"/>
              <a:ext cx="4844984" cy="66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3"/>
                </a:lnSpc>
              </a:pPr>
              <a:r>
                <a:rPr lang="en-US" sz="308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RAW DATA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069613" y="1444512"/>
            <a:ext cx="3633738" cy="8127861"/>
            <a:chOff x="0" y="0"/>
            <a:chExt cx="4844984" cy="10837147"/>
          </a:xfrm>
        </p:grpSpPr>
        <p:sp>
          <p:nvSpPr>
            <p:cNvPr id="23" name="Freeform 23"/>
            <p:cNvSpPr/>
            <p:nvPr/>
          </p:nvSpPr>
          <p:spPr>
            <a:xfrm rot="-5400000">
              <a:off x="1322387" y="2261282"/>
              <a:ext cx="2200209" cy="4376854"/>
            </a:xfrm>
            <a:custGeom>
              <a:avLst/>
              <a:gdLst/>
              <a:ahLst/>
              <a:cxnLst/>
              <a:rect l="l" t="t" r="r" b="b"/>
              <a:pathLst>
                <a:path w="2200209" h="4376854">
                  <a:moveTo>
                    <a:pt x="0" y="0"/>
                  </a:moveTo>
                  <a:lnTo>
                    <a:pt x="2200209" y="0"/>
                  </a:lnTo>
                  <a:lnTo>
                    <a:pt x="2200209" y="4376854"/>
                  </a:lnTo>
                  <a:lnTo>
                    <a:pt x="0" y="4376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 rot="-5400000">
              <a:off x="1322387" y="4904949"/>
              <a:ext cx="2200209" cy="4376854"/>
            </a:xfrm>
            <a:custGeom>
              <a:avLst/>
              <a:gdLst/>
              <a:ahLst/>
              <a:cxnLst/>
              <a:rect l="l" t="t" r="r" b="b"/>
              <a:pathLst>
                <a:path w="2200209" h="4376854">
                  <a:moveTo>
                    <a:pt x="0" y="0"/>
                  </a:moveTo>
                  <a:lnTo>
                    <a:pt x="2200209" y="0"/>
                  </a:lnTo>
                  <a:lnTo>
                    <a:pt x="2200209" y="4376854"/>
                  </a:lnTo>
                  <a:lnTo>
                    <a:pt x="0" y="4376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 rot="-5400000">
              <a:off x="1322387" y="7548616"/>
              <a:ext cx="2200209" cy="4376854"/>
            </a:xfrm>
            <a:custGeom>
              <a:avLst/>
              <a:gdLst/>
              <a:ahLst/>
              <a:cxnLst/>
              <a:rect l="l" t="t" r="r" b="b"/>
              <a:pathLst>
                <a:path w="2200209" h="4376854">
                  <a:moveTo>
                    <a:pt x="0" y="0"/>
                  </a:moveTo>
                  <a:lnTo>
                    <a:pt x="2200209" y="0"/>
                  </a:lnTo>
                  <a:lnTo>
                    <a:pt x="2200209" y="4376854"/>
                  </a:lnTo>
                  <a:lnTo>
                    <a:pt x="0" y="4376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103687" y="0"/>
              <a:ext cx="4610919" cy="2028804"/>
            </a:xfrm>
            <a:custGeom>
              <a:avLst/>
              <a:gdLst/>
              <a:ahLst/>
              <a:cxnLst/>
              <a:rect l="l" t="t" r="r" b="b"/>
              <a:pathLst>
                <a:path w="4610919" h="2028804">
                  <a:moveTo>
                    <a:pt x="0" y="0"/>
                  </a:moveTo>
                  <a:lnTo>
                    <a:pt x="4610919" y="0"/>
                  </a:lnTo>
                  <a:lnTo>
                    <a:pt x="4610919" y="2028804"/>
                  </a:lnTo>
                  <a:lnTo>
                    <a:pt x="0" y="20288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0" y="4165443"/>
              <a:ext cx="4844984" cy="473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3"/>
                </a:lnSpc>
              </a:pPr>
              <a:r>
                <a:rPr lang="en-US" sz="21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Reduce Data Storage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582770"/>
              <a:ext cx="4844984" cy="983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3"/>
                </a:lnSpc>
              </a:pPr>
              <a:r>
                <a:rPr lang="en-US" sz="21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Create efficient query </a:t>
              </a:r>
            </a:p>
            <a:p>
              <a:pPr algn="ctr">
                <a:lnSpc>
                  <a:spcPts val="3063"/>
                </a:lnSpc>
              </a:pPr>
              <a:r>
                <a:rPr lang="en-US" sz="21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and analysis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07375" y="8971655"/>
              <a:ext cx="4403544" cy="149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3"/>
                </a:lnSpc>
              </a:pPr>
              <a:r>
                <a:rPr lang="en-US" sz="21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Empower data driven decision making capabilities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657126"/>
              <a:ext cx="4844984" cy="66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3"/>
                </a:lnSpc>
              </a:pPr>
              <a:r>
                <a:rPr lang="en-US" sz="308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CLEAN DATA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833167" y="122917"/>
            <a:ext cx="86216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0107" y="726692"/>
            <a:ext cx="1613535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DDA7A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Preparation and Analysis Tools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063993" y="4815317"/>
            <a:ext cx="3057485" cy="4355199"/>
            <a:chOff x="0" y="0"/>
            <a:chExt cx="4076646" cy="5806932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407664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66C4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Step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89078"/>
              <a:ext cx="4076646" cy="3417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92929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Converting data into a suitable format for analysis, including data aggregation, feature engineering, and normalization.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92929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26126"/>
              <a:ext cx="4076646" cy="1093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Data Transformation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87720" y="4841726"/>
            <a:ext cx="3097919" cy="3985463"/>
            <a:chOff x="0" y="0"/>
            <a:chExt cx="4130558" cy="5313950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413055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66C4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Step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389078"/>
              <a:ext cx="4130558" cy="29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92929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Addressing missing values, inconsistencies, and duplicates to ensure data quality and accuracy.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92929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6126"/>
              <a:ext cx="4130558" cy="1093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Data Cleaning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52513" y="4815317"/>
            <a:ext cx="3145216" cy="4672116"/>
            <a:chOff x="0" y="0"/>
            <a:chExt cx="4193621" cy="622948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419362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66C4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Step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825670"/>
              <a:ext cx="4193621" cy="4403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92929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Employing statistical methods to identify patterns, trends, and relationships within the data, including descriptive statistics, hypothesis testing, and regression analysis.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92929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26126"/>
              <a:ext cx="4193621" cy="529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Statistical Analysis.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957347" y="4841726"/>
            <a:ext cx="3301953" cy="4328789"/>
            <a:chOff x="0" y="0"/>
            <a:chExt cx="4402603" cy="577171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4402603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66C4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Step</a:t>
              </a:r>
              <a:r>
                <a:rPr lang="en-US" sz="2799">
                  <a:solidFill>
                    <a:srgbClr val="E1A10B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860883"/>
              <a:ext cx="4402603" cy="3910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92929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Utilizing Power BI to create dashboards and visualizations that effectively communicate insights, trends, and patterns to stakeholders.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92929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26126"/>
              <a:ext cx="4402603" cy="1093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Visualization</a:t>
              </a:r>
            </a:p>
            <a:p>
              <a:pPr algn="l">
                <a:lnSpc>
                  <a:spcPts val="3359"/>
                </a:lnSpc>
              </a:pPr>
              <a:endParaRPr lang="en-US" sz="2400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87720" y="3227778"/>
            <a:ext cx="454275" cy="62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3645">
                <a:solidFill>
                  <a:srgbClr val="FF66C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63993" y="3227778"/>
            <a:ext cx="506757" cy="62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3645">
                <a:solidFill>
                  <a:srgbClr val="FF66C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76848" y="3227778"/>
            <a:ext cx="551331" cy="62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3645">
                <a:solidFill>
                  <a:srgbClr val="FF66C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32384" y="3227778"/>
            <a:ext cx="559530" cy="622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3"/>
              </a:lnSpc>
            </a:pPr>
            <a:r>
              <a:rPr lang="en-US" sz="3645">
                <a:solidFill>
                  <a:srgbClr val="FF66C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4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570749" y="3607947"/>
            <a:ext cx="3403543" cy="0"/>
          </a:xfrm>
          <a:prstGeom prst="line">
            <a:avLst/>
          </a:prstGeom>
          <a:ln w="9525" cap="flat">
            <a:solidFill>
              <a:srgbClr val="929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41995" y="3607947"/>
            <a:ext cx="3403543" cy="0"/>
          </a:xfrm>
          <a:prstGeom prst="line">
            <a:avLst/>
          </a:prstGeom>
          <a:ln w="9525" cap="flat">
            <a:solidFill>
              <a:srgbClr val="929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9828179" y="3607947"/>
            <a:ext cx="3403543" cy="0"/>
          </a:xfrm>
          <a:prstGeom prst="line">
            <a:avLst/>
          </a:prstGeom>
          <a:ln w="9525" cap="flat">
            <a:solidFill>
              <a:srgbClr val="929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4091915" y="3607947"/>
            <a:ext cx="3403543" cy="0"/>
          </a:xfrm>
          <a:prstGeom prst="line">
            <a:avLst/>
          </a:prstGeom>
          <a:ln w="9525" cap="flat">
            <a:solidFill>
              <a:srgbClr val="92929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62764" y="2263223"/>
            <a:ext cx="8405326" cy="5111893"/>
          </a:xfrm>
          <a:custGeom>
            <a:avLst/>
            <a:gdLst/>
            <a:ahLst/>
            <a:cxnLst/>
            <a:rect l="l" t="t" r="r" b="b"/>
            <a:pathLst>
              <a:path w="8405326" h="5111893">
                <a:moveTo>
                  <a:pt x="0" y="0"/>
                </a:moveTo>
                <a:lnTo>
                  <a:pt x="8405326" y="0"/>
                </a:lnTo>
                <a:lnTo>
                  <a:pt x="8405326" y="5111893"/>
                </a:lnTo>
                <a:lnTo>
                  <a:pt x="0" y="5111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33284" y="2531380"/>
            <a:ext cx="8300996" cy="4575578"/>
            <a:chOff x="0" y="0"/>
            <a:chExt cx="11067995" cy="610077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067995" cy="304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66C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Weekday vs Weekend Sales and Payment Statistics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04586"/>
              <a:ext cx="9978002" cy="2496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Analyzing sales trends based on the day of the week to identify patterns in customer buying behavior and payment preferences.</a:t>
              </a:r>
            </a:p>
            <a:p>
              <a:pPr algn="l">
                <a:lnSpc>
                  <a:spcPts val="3779"/>
                </a:lnSpc>
              </a:pPr>
              <a:endPara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1914" y="2084212"/>
            <a:ext cx="9138658" cy="5218876"/>
          </a:xfrm>
          <a:custGeom>
            <a:avLst/>
            <a:gdLst/>
            <a:ahLst/>
            <a:cxnLst/>
            <a:rect l="l" t="t" r="r" b="b"/>
            <a:pathLst>
              <a:path w="9138658" h="5218876">
                <a:moveTo>
                  <a:pt x="0" y="0"/>
                </a:moveTo>
                <a:lnTo>
                  <a:pt x="9138657" y="0"/>
                </a:lnTo>
                <a:lnTo>
                  <a:pt x="9138657" y="5218877"/>
                </a:lnTo>
                <a:lnTo>
                  <a:pt x="0" y="5218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72" b="-156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620571" y="2372786"/>
            <a:ext cx="8300996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50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 Satisfaction</a:t>
            </a:r>
          </a:p>
          <a:p>
            <a:pPr algn="r">
              <a:lnSpc>
                <a:spcPts val="6000"/>
              </a:lnSpc>
            </a:pPr>
            <a:endParaRPr lang="en-US" sz="5000">
              <a:solidFill>
                <a:srgbClr val="FF66C4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84259" y="4268835"/>
            <a:ext cx="7937308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Evaluating customer satisfaction by analyzing the number of orders with 5-star review scores and credit card payments, identifying repeat </a:t>
            </a:r>
          </a:p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buyers and satisfied customers.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0215" y="3007937"/>
            <a:ext cx="7479366" cy="3753689"/>
          </a:xfrm>
          <a:custGeom>
            <a:avLst/>
            <a:gdLst/>
            <a:ahLst/>
            <a:cxnLst/>
            <a:rect l="l" t="t" r="r" b="b"/>
            <a:pathLst>
              <a:path w="7479366" h="3753689">
                <a:moveTo>
                  <a:pt x="0" y="0"/>
                </a:moveTo>
                <a:lnTo>
                  <a:pt x="7479365" y="0"/>
                </a:lnTo>
                <a:lnTo>
                  <a:pt x="7479365" y="3753689"/>
                </a:lnTo>
                <a:lnTo>
                  <a:pt x="0" y="3753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090504"/>
            <a:ext cx="8300996" cy="22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66C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Delivery Performance for Pet Shops</a:t>
            </a:r>
          </a:p>
          <a:p>
            <a:pPr algn="l">
              <a:lnSpc>
                <a:spcPts val="6000"/>
              </a:lnSpc>
            </a:pPr>
            <a:endParaRPr lang="en-US" sz="5000">
              <a:solidFill>
                <a:srgbClr val="FF66C4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678284"/>
            <a:ext cx="7483501" cy="236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Analyzing the average delivery time for orders from pet shops to identify areas for improvement in logistics and delivery efficiency.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740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Times New Roman Bold</vt:lpstr>
      <vt:lpstr>Montserrat Classic</vt:lpstr>
      <vt:lpstr>Montserrat</vt:lpstr>
      <vt:lpstr>Montserrat Semi-Bold</vt:lpstr>
      <vt:lpstr>Montserrat Classic Bold</vt:lpstr>
      <vt:lpstr>Montserrat Bold</vt:lpstr>
      <vt:lpstr>Arial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Deck</dc:title>
  <dc:creator>DELL</dc:creator>
  <cp:lastModifiedBy>omkar bhoir</cp:lastModifiedBy>
  <cp:revision>3</cp:revision>
  <dcterms:created xsi:type="dcterms:W3CDTF">2006-08-16T00:00:00Z</dcterms:created>
  <dcterms:modified xsi:type="dcterms:W3CDTF">2024-07-29T09:05:48Z</dcterms:modified>
  <dc:identifier>DAGL8we-KOA</dc:identifier>
</cp:coreProperties>
</file>