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59" r:id="rId6"/>
    <p:sldId id="264" r:id="rId7"/>
    <p:sldId id="265" r:id="rId8"/>
    <p:sldId id="266" r:id="rId9"/>
    <p:sldId id="267" r:id="rId10"/>
    <p:sldId id="260" r:id="rId11"/>
    <p:sldId id="261" r:id="rId12"/>
    <p:sldId id="262"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1pPr>
    <a:lvl2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2pPr>
    <a:lvl3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3pPr>
    <a:lvl4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4pPr>
    <a:lvl5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5pPr>
    <a:lvl6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6pPr>
    <a:lvl7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7pPr>
    <a:lvl8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8pPr>
    <a:lvl9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p:txBody>
      </p:sp>
      <p:sp>
        <p:nvSpPr>
          <p:cNvPr id="107" name="Shape 10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panose="020B0604020202020204"/>
      </a:defRPr>
    </a:lvl1pPr>
    <a:lvl2pPr indent="228600" latinLnBrk="0">
      <a:defRPr sz="1400">
        <a:latin typeface="+mn-lt"/>
        <a:ea typeface="+mn-ea"/>
        <a:cs typeface="+mn-cs"/>
        <a:sym typeface="Arial" panose="020B0604020202020204"/>
      </a:defRPr>
    </a:lvl2pPr>
    <a:lvl3pPr indent="457200" latinLnBrk="0">
      <a:defRPr sz="1400">
        <a:latin typeface="+mn-lt"/>
        <a:ea typeface="+mn-ea"/>
        <a:cs typeface="+mn-cs"/>
        <a:sym typeface="Arial" panose="020B0604020202020204"/>
      </a:defRPr>
    </a:lvl3pPr>
    <a:lvl4pPr indent="685800" latinLnBrk="0">
      <a:defRPr sz="1400">
        <a:latin typeface="+mn-lt"/>
        <a:ea typeface="+mn-ea"/>
        <a:cs typeface="+mn-cs"/>
        <a:sym typeface="Arial" panose="020B0604020202020204"/>
      </a:defRPr>
    </a:lvl4pPr>
    <a:lvl5pPr indent="914400" latinLnBrk="0">
      <a:defRPr sz="1400">
        <a:latin typeface="+mn-lt"/>
        <a:ea typeface="+mn-ea"/>
        <a:cs typeface="+mn-cs"/>
        <a:sym typeface="Arial" panose="020B0604020202020204"/>
      </a:defRPr>
    </a:lvl5pPr>
    <a:lvl6pPr indent="1143000" latinLnBrk="0">
      <a:defRPr sz="1400">
        <a:latin typeface="+mn-lt"/>
        <a:ea typeface="+mn-ea"/>
        <a:cs typeface="+mn-cs"/>
        <a:sym typeface="Arial" panose="020B0604020202020204"/>
      </a:defRPr>
    </a:lvl6pPr>
    <a:lvl7pPr indent="1371600" latinLnBrk="0">
      <a:defRPr sz="1400">
        <a:latin typeface="+mn-lt"/>
        <a:ea typeface="+mn-ea"/>
        <a:cs typeface="+mn-cs"/>
        <a:sym typeface="Arial" panose="020B0604020202020204"/>
      </a:defRPr>
    </a:lvl7pPr>
    <a:lvl8pPr indent="1600200" latinLnBrk="0">
      <a:defRPr sz="1400">
        <a:latin typeface="+mn-lt"/>
        <a:ea typeface="+mn-ea"/>
        <a:cs typeface="+mn-cs"/>
        <a:sym typeface="Arial" panose="020B0604020202020204"/>
      </a:defRPr>
    </a:lvl8pPr>
    <a:lvl9pPr indent="1828800" latinLnBrk="0">
      <a:defRPr sz="1400">
        <a:latin typeface="+mn-lt"/>
        <a:ea typeface="+mn-ea"/>
        <a:cs typeface="+mn-cs"/>
        <a:sym typeface="Arial" panose="020B060402020202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p:nvPr>
            <p:ph type="title" hasCustomPrompt="1"/>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p:nvPr>
            <p:ph type="body" sz="quarter" idx="1" hasCustomPrompt="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p:nvPr>
            <p:ph type="title" hasCustomPrompt="1"/>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p:nvPr>
            <p:ph type="body" sz="half" idx="1" hasCustomPrompt="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p:nvPr>
            <p:ph type="title" hasCustomPrompt="1"/>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p:nvPr>
            <p:ph type="title" hasCustomPrompt="1"/>
          </p:nvPr>
        </p:nvSpPr>
        <p:spPr>
          <a:prstGeom prst="rect">
            <a:avLst/>
          </a:prstGeom>
        </p:spPr>
        <p:txBody>
          <a:bodyPr/>
          <a:lstStyle/>
          <a:p>
            <a:r>
              <a:t>Title Text</a:t>
            </a:r>
          </a:p>
        </p:txBody>
      </p:sp>
      <p:sp>
        <p:nvSpPr>
          <p:cNvPr id="29" name="Body Level One…"/>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p:nvPr>
            <p:ph type="title" hasCustomPrompt="1"/>
          </p:nvPr>
        </p:nvSpPr>
        <p:spPr>
          <a:prstGeom prst="rect">
            <a:avLst/>
          </a:prstGeom>
        </p:spPr>
        <p:txBody>
          <a:bodyPr/>
          <a:lstStyle/>
          <a:p>
            <a:r>
              <a:t>Title Text</a:t>
            </a:r>
          </a:p>
        </p:txBody>
      </p:sp>
      <p:sp>
        <p:nvSpPr>
          <p:cNvPr id="38" name="Body Level One…"/>
          <p:cNvSpPr/>
          <p:nvPr>
            <p:ph type="body" sz="half" idx="1" hasCustomPrompt="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p:nvPr>
            <p:ph type="body" sz="half" idx="13"/>
          </p:nvPr>
        </p:nvSpPr>
        <p:spPr>
          <a:xfrm>
            <a:off x="4832399" y="1152475"/>
            <a:ext cx="3999902" cy="3416400"/>
          </a:xfrm>
          <a:prstGeom prst="rect">
            <a:avLst/>
          </a:prstGeom>
        </p:spPr>
        <p:txBody>
          <a:bodyPr/>
          <a:lstStyle/>
          <a:p>
            <a:pPr indent="-317500">
              <a:buSzPts val="1400"/>
              <a:defRPr sz="1400"/>
            </a:pPr>
          </a:p>
        </p:txBody>
      </p:sp>
      <p:sp>
        <p:nvSpPr>
          <p:cNvPr id="40"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p:nvPr>
            <p:ph type="title" hasCustomPrompt="1"/>
          </p:nvPr>
        </p:nvSpPr>
        <p:spPr>
          <a:prstGeom prst="rect">
            <a:avLst/>
          </a:prstGeom>
        </p:spPr>
        <p:txBody>
          <a:bodyPr/>
          <a:lstStyle/>
          <a:p>
            <a:r>
              <a:t>Title Text</a:t>
            </a:r>
          </a:p>
        </p:txBody>
      </p:sp>
      <p:sp>
        <p:nvSpPr>
          <p:cNvPr id="48"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p:nvPr>
            <p:ph type="title" hasCustomPrompt="1"/>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p:nvPr>
            <p:ph type="body" sz="quarter" idx="1" hasCustomPrompt="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p:nvPr>
            <p:ph type="title" hasCustomPrompt="1"/>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p:txBody>
      </p:sp>
      <p:sp>
        <p:nvSpPr>
          <p:cNvPr id="73" name="Title Text"/>
          <p:cNvSpPr/>
          <p:nvPr>
            <p:ph type="title" hasCustomPrompt="1"/>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p:nvPr>
            <p:ph type="body" sz="quarter" idx="1" hasCustomPrompt="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p:nvPr>
            <p:ph type="body" sz="half" idx="13"/>
          </p:nvPr>
        </p:nvSpPr>
        <p:spPr>
          <a:xfrm>
            <a:off x="4939500" y="724074"/>
            <a:ext cx="3837000" cy="3695102"/>
          </a:xfrm>
          <a:prstGeom prst="rect">
            <a:avLst/>
          </a:prstGeom>
        </p:spPr>
        <p:txBody>
          <a:bodyPr anchor="ctr"/>
          <a:lstStyle/>
          <a:p/>
        </p:txBody>
      </p:sp>
      <p:sp>
        <p:nvSpPr>
          <p:cNvPr id="76"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p:nvPr>
            <p:ph type="body" sz="quarter" idx="1" hasCustomPrompt="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p:nvPr>
            <p:ph type="title"/>
          </p:nvPr>
        </p:nvSpPr>
        <p:spPr>
          <a:xfrm>
            <a:off x="311699" y="445025"/>
            <a:ext cx="8520602" cy="572701"/>
          </a:xfrm>
          <a:prstGeom prst="rect">
            <a:avLst/>
          </a:prstGeom>
          <a:ln w="12700">
            <a:miter lim="400000"/>
          </a:ln>
        </p:spPr>
        <p:txBody>
          <a:bodyPr lIns="91424" tIns="91424" rIns="91424" bIns="91424">
            <a:normAutofit/>
          </a:bodyPr>
          <a:lstStyle/>
          <a:p>
            <a:r>
              <a:t>Title Text</a:t>
            </a:r>
          </a:p>
        </p:txBody>
      </p:sp>
      <p:sp>
        <p:nvSpPr>
          <p:cNvPr id="3" name="Body Level One…"/>
          <p:cNvSpPr/>
          <p:nvPr>
            <p:ph type="body" idx="1"/>
          </p:nvPr>
        </p:nvSpPr>
        <p:spPr>
          <a:xfrm>
            <a:off x="311699" y="1152475"/>
            <a:ext cx="8520602" cy="3416400"/>
          </a:xfrm>
          <a:prstGeom prst="rect">
            <a:avLst/>
          </a:prstGeom>
          <a:ln w="12700">
            <a:miter lim="400000"/>
          </a:ln>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1pPr>
      <a:lvl2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2pPr>
      <a:lvl3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3pPr>
      <a:lvl4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4pPr>
      <a:lvl5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5pPr>
      <a:lvl6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6pPr>
      <a:lvl7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7pPr>
      <a:lvl8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8pPr>
      <a:lvl9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1pPr>
      <a:lvl2pPr marL="10052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2pPr>
      <a:lvl3pPr marL="14624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3pPr>
      <a:lvl4pPr marL="19196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4pPr>
      <a:lvl5pPr marL="23768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5pPr>
      <a:lvl6pPr marL="28340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6pPr>
      <a:lvl7pPr marL="32912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7pPr>
      <a:lvl8pPr marL="37484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8pPr>
      <a:lvl9pPr marL="42056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4445"/>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p:txBody>
      </p:sp>
      <p:sp>
        <p:nvSpPr>
          <p:cNvPr id="110" name="Shape 55"/>
          <p:cNvSpPr/>
          <p:nvPr/>
        </p:nvSpPr>
        <p:spPr>
          <a:xfrm>
            <a:off x="537899" y="1895175"/>
            <a:ext cx="3953102" cy="1258570"/>
          </a:xfrm>
          <a:prstGeom prst="rect">
            <a:avLst/>
          </a:prstGeom>
          <a:ln w="12700">
            <a:miter lim="400000"/>
          </a:ln>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a:latin typeface="Arial" panose="020B0604020202020204" pitchFamily="34" charset="0"/>
                <a:cs typeface="Arial" panose="020B0604020202020204" pitchFamily="34" charset="0"/>
              </a:rPr>
              <a:t>Sprocket Central Pty Ltd</a:t>
            </a:r>
            <a:endParaRPr>
              <a:latin typeface="Arial" panose="020B0604020202020204" pitchFamily="34" charset="0"/>
              <a:cs typeface="Arial" panose="020B0604020202020204" pitchFamily="34" charset="0"/>
            </a:endParaRPr>
          </a:p>
        </p:txBody>
      </p:sp>
      <p:sp>
        <p:nvSpPr>
          <p:cNvPr id="111" name="Shape 56"/>
          <p:cNvSpPr/>
          <p:nvPr/>
        </p:nvSpPr>
        <p:spPr>
          <a:xfrm>
            <a:off x="537900" y="3315475"/>
            <a:ext cx="5550600" cy="488950"/>
          </a:xfrm>
          <a:prstGeom prst="rect">
            <a:avLst/>
          </a:prstGeom>
          <a:ln w="12700">
            <a:miter lim="400000"/>
          </a:ln>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a:latin typeface="Arial" panose="020B0604020202020204" pitchFamily="34" charset="0"/>
                <a:cs typeface="Arial" panose="020B0604020202020204" pitchFamily="34" charset="0"/>
              </a:rPr>
              <a:t>Data analytics approach</a:t>
            </a:r>
            <a:endParaRPr>
              <a:latin typeface="Arial" panose="020B0604020202020204" pitchFamily="34" charset="0"/>
              <a:cs typeface="Arial" panose="020B0604020202020204" pitchFamily="34" charset="0"/>
            </a:endParaRPr>
          </a:p>
        </p:txBody>
      </p:sp>
      <p:pic>
        <p:nvPicPr>
          <p:cNvPr id="112" name="Shape 57" descr="Shape 57"/>
          <p:cNvPicPr>
            <a:picLocks noChangeAspect="1"/>
          </p:cNvPicPr>
          <p:nvPr/>
        </p:nvPicPr>
        <p:blipFill>
          <a:blip r:embed="rId1"/>
          <a:stretch>
            <a:fillRect/>
          </a:stretch>
        </p:blipFill>
        <p:spPr>
          <a:xfrm>
            <a:off x="614100" y="1275524"/>
            <a:ext cx="1982300" cy="238701"/>
          </a:xfrm>
          <a:prstGeom prst="rect">
            <a:avLst/>
          </a:prstGeom>
          <a:ln w="12700">
            <a:miter lim="400000"/>
            <a:headEnd/>
            <a:tailEnd/>
          </a:ln>
        </p:spPr>
      </p:pic>
      <p:sp>
        <p:nvSpPr>
          <p:cNvPr id="113" name="Shape 58"/>
          <p:cNvSpPr/>
          <p:nvPr/>
        </p:nvSpPr>
        <p:spPr>
          <a:xfrm>
            <a:off x="537900" y="3666599"/>
            <a:ext cx="6249600" cy="550545"/>
          </a:xfrm>
          <a:prstGeom prst="rect">
            <a:avLst/>
          </a:prstGeom>
          <a:ln w="12700">
            <a:miter lim="400000"/>
          </a:ln>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a:latin typeface="Arial" panose="020B0604020202020204" pitchFamily="34" charset="0"/>
                <a:cs typeface="Arial" panose="020B0604020202020204" pitchFamily="34" charset="0"/>
              </a:rPr>
              <a:t>Omkar Bulland</a:t>
            </a:r>
            <a:r>
              <a:rPr>
                <a:latin typeface="Arial" panose="020B0604020202020204" pitchFamily="34" charset="0"/>
                <a:cs typeface="Arial" panose="020B0604020202020204" pitchFamily="34" charset="0"/>
              </a:rPr>
              <a:t> - [</a:t>
            </a:r>
            <a:r>
              <a:rPr lang="en-IN">
                <a:latin typeface="Arial" panose="020B0604020202020204" pitchFamily="34" charset="0"/>
                <a:cs typeface="Arial" panose="020B0604020202020204" pitchFamily="34" charset="0"/>
              </a:rPr>
              <a:t>Data Analyst] </a:t>
            </a:r>
            <a:endParaRPr lang="en-IN">
              <a:latin typeface="Arial" panose="020B0604020202020204" pitchFamily="34" charset="0"/>
              <a:cs typeface="Arial" panose="020B0604020202020204" pitchFamily="34" charset="0"/>
            </a:endParaRPr>
          </a:p>
          <a:p>
            <a:r>
              <a:rPr lang="en-IN">
                <a:latin typeface="Arial" panose="020B0604020202020204" pitchFamily="34" charset="0"/>
                <a:cs typeface="Arial" panose="020B0604020202020204" pitchFamily="34" charset="0"/>
              </a:rPr>
              <a:t>KPMG</a:t>
            </a:r>
            <a:endParaRPr lang="en-IN">
              <a:latin typeface="Arial" panose="020B0604020202020204" pitchFamily="34" charset="0"/>
              <a:cs typeface="Arial" panose="020B060402020202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49" name="Shape 98"/>
          <p:cNvSpPr/>
          <p:nvPr/>
        </p:nvSpPr>
        <p:spPr>
          <a:xfrm>
            <a:off x="205025" y="263974"/>
            <a:ext cx="8565600" cy="758742"/>
          </a:xfrm>
          <a:prstGeom prst="rect">
            <a:avLst/>
          </a:prstGeom>
          <a:ln w="12700">
            <a:miter lim="400000"/>
          </a:ln>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35305"/>
          </a:xfrm>
          <a:prstGeom prst="rect">
            <a:avLst/>
          </a:prstGeom>
          <a:ln w="12700">
            <a:miter lim="400000"/>
          </a:ln>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a:latin typeface="Arial" panose="020B0604020202020204" pitchFamily="34" charset="0"/>
                <a:cs typeface="Arial" panose="020B0604020202020204" pitchFamily="34" charset="0"/>
              </a:rPr>
              <a:t>Summary Table for High Value Customers</a:t>
            </a:r>
            <a:endParaRPr lang="en-IN">
              <a:latin typeface="Arial" panose="020B0604020202020204" pitchFamily="34" charset="0"/>
              <a:cs typeface="Arial" panose="020B0604020202020204" pitchFamily="34" charset="0"/>
            </a:endParaRPr>
          </a:p>
        </p:txBody>
      </p:sp>
      <p:sp>
        <p:nvSpPr>
          <p:cNvPr id="151" name="Shape 100"/>
          <p:cNvSpPr/>
          <p:nvPr/>
        </p:nvSpPr>
        <p:spPr>
          <a:xfrm>
            <a:off x="251460" y="1779270"/>
            <a:ext cx="8682355" cy="447040"/>
          </a:xfrm>
          <a:prstGeom prst="rect">
            <a:avLst/>
          </a:prstGeom>
          <a:ln w="12700">
            <a:miter lim="400000"/>
          </a:ln>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a:latin typeface="Arial" panose="020B0604020202020204" pitchFamily="34" charset="0"/>
                <a:cs typeface="Arial" panose="020B0604020202020204" pitchFamily="34" charset="0"/>
              </a:rPr>
              <a:t>Here is a snapshot of a few customers that will come under the High Value Customer Classification</a:t>
            </a:r>
            <a:endParaRPr lang="en-IN">
              <a:latin typeface="Arial" panose="020B0604020202020204" pitchFamily="34" charset="0"/>
              <a:cs typeface="Arial" panose="020B0604020202020204" pitchFamily="34" charset="0"/>
            </a:endParaRPr>
          </a:p>
        </p:txBody>
      </p:sp>
      <p:pic>
        <p:nvPicPr>
          <p:cNvPr id="4" name="Picture 3" descr="Screenshot (293)"/>
          <p:cNvPicPr>
            <a:picLocks noChangeAspect="1"/>
          </p:cNvPicPr>
          <p:nvPr/>
        </p:nvPicPr>
        <p:blipFill>
          <a:blip r:embed="rId1"/>
          <a:stretch>
            <a:fillRect/>
          </a:stretch>
        </p:blipFill>
        <p:spPr>
          <a:xfrm>
            <a:off x="276225" y="2643505"/>
            <a:ext cx="8611235" cy="2027555"/>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p:txBody>
      </p:sp>
      <p:sp>
        <p:nvSpPr>
          <p:cNvPr id="158" name="Shape 107"/>
          <p:cNvSpPr/>
          <p:nvPr/>
        </p:nvSpPr>
        <p:spPr>
          <a:xfrm>
            <a:off x="537899" y="1895175"/>
            <a:ext cx="3953102" cy="858520"/>
          </a:xfrm>
          <a:prstGeom prst="rect">
            <a:avLst/>
          </a:prstGeom>
          <a:ln w="12700">
            <a:miter lim="400000"/>
          </a:ln>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sz="4400"/>
              <a:t>Thank You</a:t>
            </a:r>
            <a:endParaRPr lang="en-IN" sz="440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17" name="Shape 64"/>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597025"/>
          </a:xfrm>
          <a:prstGeom prst="rect">
            <a:avLst/>
          </a:prstGeom>
          <a:ln w="12700">
            <a:miter lim="400000"/>
          </a:ln>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a:latin typeface="Arial" panose="020B0604020202020204" pitchFamily="34" charset="0"/>
                <a:cs typeface="Arial" panose="020B0604020202020204" pitchFamily="34" charset="0"/>
              </a:rPr>
              <a:t>Introduction</a:t>
            </a:r>
            <a:endParaRPr>
              <a:latin typeface="Arial" panose="020B0604020202020204" pitchFamily="34" charset="0"/>
              <a:cs typeface="Arial" panose="020B0604020202020204" pitchFamily="34" charset="0"/>
            </a:endParaRPr>
          </a:p>
          <a:p>
            <a:pPr marL="457200" indent="-355600">
              <a:lnSpc>
                <a:spcPct val="115000"/>
              </a:lnSpc>
              <a:buClr>
                <a:srgbClr val="000000"/>
              </a:buClr>
              <a:buSzPts val="2000"/>
              <a:buAutoNum type="arabicPeriod"/>
              <a:defRPr sz="2000">
                <a:latin typeface="Open Sans"/>
                <a:ea typeface="Open Sans"/>
                <a:cs typeface="Open Sans"/>
                <a:sym typeface="Open Sans"/>
              </a:defRPr>
            </a:pPr>
            <a:r>
              <a:rPr>
                <a:latin typeface="Arial" panose="020B0604020202020204" pitchFamily="34" charset="0"/>
                <a:cs typeface="Arial" panose="020B0604020202020204" pitchFamily="34" charset="0"/>
              </a:rPr>
              <a:t>Data Exploration</a:t>
            </a:r>
            <a:endParaRPr>
              <a:latin typeface="Arial" panose="020B0604020202020204" pitchFamily="34" charset="0"/>
              <a:cs typeface="Arial" panose="020B0604020202020204" pitchFamily="34" charset="0"/>
            </a:endParaRPr>
          </a:p>
          <a:p>
            <a:pPr marL="457200" indent="-355600">
              <a:lnSpc>
                <a:spcPct val="115000"/>
              </a:lnSpc>
              <a:buClr>
                <a:srgbClr val="000000"/>
              </a:buClr>
              <a:buSzPts val="2000"/>
              <a:buAutoNum type="arabicPeriod"/>
              <a:defRPr sz="2000">
                <a:latin typeface="Open Sans"/>
                <a:ea typeface="Open Sans"/>
                <a:cs typeface="Open Sans"/>
                <a:sym typeface="Open Sans"/>
              </a:defRPr>
            </a:pPr>
            <a:r>
              <a:rPr>
                <a:latin typeface="Arial" panose="020B0604020202020204" pitchFamily="34" charset="0"/>
                <a:cs typeface="Arial" panose="020B0604020202020204" pitchFamily="34" charset="0"/>
              </a:rPr>
              <a:t>Model Development</a:t>
            </a:r>
            <a:endParaRPr>
              <a:latin typeface="Arial" panose="020B0604020202020204" pitchFamily="34" charset="0"/>
              <a:cs typeface="Arial" panose="020B0604020202020204" pitchFamily="34" charset="0"/>
            </a:endParaRPr>
          </a:p>
          <a:p>
            <a:pPr marL="457200" indent="-355600">
              <a:lnSpc>
                <a:spcPct val="115000"/>
              </a:lnSpc>
              <a:buClr>
                <a:srgbClr val="000000"/>
              </a:buClr>
              <a:buSzPts val="2000"/>
              <a:buAutoNum type="arabicPeriod"/>
              <a:defRPr sz="2000">
                <a:latin typeface="Open Sans"/>
                <a:ea typeface="Open Sans"/>
                <a:cs typeface="Open Sans"/>
                <a:sym typeface="Open Sans"/>
              </a:defRPr>
            </a:pPr>
            <a:r>
              <a:rPr>
                <a:latin typeface="Arial" panose="020B0604020202020204" pitchFamily="34" charset="0"/>
                <a:cs typeface="Arial" panose="020B0604020202020204" pitchFamily="34" charset="0"/>
              </a:rPr>
              <a:t>Interpretation</a:t>
            </a:r>
            <a:endParaRPr>
              <a:latin typeface="Arial" panose="020B0604020202020204" pitchFamily="34" charset="0"/>
              <a:cs typeface="Arial" panose="020B060402020202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p:nvPr>
            <p:ph type="title"/>
          </p:nvPr>
        </p:nvSpPr>
        <p:spPr>
          <a:xfrm>
            <a:off x="311785" y="915670"/>
            <a:ext cx="8520430" cy="614680"/>
          </a:xfrm>
        </p:spPr>
        <p:txBody>
          <a:bodyPr>
            <a:normAutofit/>
          </a:bodyPr>
          <a:p>
            <a:r>
              <a:rPr lang="en-IN" altLang="en-US"/>
              <a:t>Identify &amp; Recommending High Value Customers</a:t>
            </a:r>
            <a:endParaRPr lang="en-IN" altLang="en-US"/>
          </a:p>
        </p:txBody>
      </p:sp>
      <p:sp>
        <p:nvSpPr>
          <p:cNvPr id="11" name="Text Placeholder 10"/>
          <p:cNvSpPr/>
          <p:nvPr>
            <p:ph type="body" sz="half" idx="1"/>
          </p:nvPr>
        </p:nvSpPr>
        <p:spPr>
          <a:xfrm>
            <a:off x="311785" y="1909445"/>
            <a:ext cx="3999865" cy="2659380"/>
          </a:xfrm>
        </p:spPr>
        <p:txBody>
          <a:bodyPr/>
          <a:p>
            <a:pPr marL="139700" indent="0" algn="l">
              <a:buNone/>
            </a:pPr>
            <a:r>
              <a:rPr lang="en-IN" u="sng">
                <a:latin typeface="Arial" panose="020B0604020202020204" pitchFamily="34" charset="0"/>
                <a:cs typeface="Arial" panose="020B0604020202020204" pitchFamily="34" charset="0"/>
                <a:sym typeface="+mn-ea"/>
              </a:rPr>
              <a:t>Outline of Problems</a:t>
            </a:r>
            <a:endParaRPr lang="en-IN">
              <a:latin typeface="Arial" panose="020B0604020202020204" pitchFamily="34" charset="0"/>
              <a:cs typeface="Arial" panose="020B0604020202020204" pitchFamily="34" charset="0"/>
            </a:endParaRPr>
          </a:p>
          <a:p>
            <a:pPr algn="l"/>
            <a:endParaRPr lang="en-IN">
              <a:latin typeface="Arial" panose="020B0604020202020204" pitchFamily="34" charset="0"/>
              <a:cs typeface="Arial" panose="020B0604020202020204" pitchFamily="34" charset="0"/>
            </a:endParaRPr>
          </a:p>
          <a:p>
            <a:pPr marL="342900" indent="-342900" algn="l"/>
            <a:r>
              <a:rPr lang="en-IN">
                <a:latin typeface="Arial" panose="020B0604020202020204" pitchFamily="34" charset="0"/>
                <a:cs typeface="Arial" panose="020B0604020202020204" pitchFamily="34" charset="0"/>
                <a:sym typeface="+mn-ea"/>
              </a:rPr>
              <a:t>Sprocket Central is a company that specializes in high quality bike &amp; accesories.</a:t>
            </a:r>
            <a:endParaRPr lang="en-IN">
              <a:latin typeface="Arial" panose="020B0604020202020204" pitchFamily="34" charset="0"/>
              <a:cs typeface="Arial" panose="020B0604020202020204" pitchFamily="34" charset="0"/>
            </a:endParaRPr>
          </a:p>
          <a:p>
            <a:pPr marL="342900" indent="-342900" algn="l"/>
            <a:endParaRPr lang="en-IN">
              <a:latin typeface="Arial" panose="020B0604020202020204" pitchFamily="34" charset="0"/>
              <a:cs typeface="Arial" panose="020B0604020202020204" pitchFamily="34" charset="0"/>
            </a:endParaRPr>
          </a:p>
          <a:p>
            <a:pPr marL="342900" indent="-342900" algn="l"/>
            <a:r>
              <a:rPr lang="en-IN">
                <a:latin typeface="Arial" panose="020B0604020202020204" pitchFamily="34" charset="0"/>
                <a:cs typeface="Arial" panose="020B0604020202020204" pitchFamily="34" charset="0"/>
                <a:sym typeface="+mn-ea"/>
              </a:rPr>
              <a:t>The Marketing team is looking to boost Sales.</a:t>
            </a:r>
            <a:endParaRPr lang="en-IN">
              <a:latin typeface="Arial" panose="020B0604020202020204" pitchFamily="34" charset="0"/>
              <a:cs typeface="Arial" panose="020B0604020202020204" pitchFamily="34" charset="0"/>
            </a:endParaRPr>
          </a:p>
          <a:p>
            <a:pPr algn="l"/>
            <a:endParaRPr lang="en-IN">
              <a:latin typeface="Arial" panose="020B0604020202020204" pitchFamily="34" charset="0"/>
              <a:cs typeface="Arial" panose="020B0604020202020204" pitchFamily="34" charset="0"/>
            </a:endParaRPr>
          </a:p>
          <a:p>
            <a:pPr marL="342900" indent="-342900" algn="l"/>
            <a:r>
              <a:rPr lang="en-IN">
                <a:latin typeface="Arial" panose="020B0604020202020204" pitchFamily="34" charset="0"/>
                <a:cs typeface="Arial" panose="020B0604020202020204" pitchFamily="34" charset="0"/>
                <a:sym typeface="+mn-ea"/>
              </a:rPr>
              <a:t>To target 1000 new customers that will bring the highest value to the business.</a:t>
            </a:r>
            <a:endParaRPr lang="en-IN">
              <a:latin typeface="Arial" panose="020B0604020202020204" pitchFamily="34" charset="0"/>
              <a:cs typeface="Arial" panose="020B0604020202020204" pitchFamily="34" charset="0"/>
            </a:endParaRPr>
          </a:p>
          <a:p>
            <a:pPr>
              <a:buNone/>
            </a:pPr>
            <a:endParaRPr lang="en-US"/>
          </a:p>
        </p:txBody>
      </p:sp>
      <p:sp>
        <p:nvSpPr>
          <p:cNvPr id="12" name="Text Placeholder 11"/>
          <p:cNvSpPr/>
          <p:nvPr>
            <p:ph type="body" sz="half" idx="13"/>
          </p:nvPr>
        </p:nvSpPr>
        <p:spPr>
          <a:xfrm>
            <a:off x="4832350" y="1835785"/>
            <a:ext cx="3999865" cy="3173095"/>
          </a:xfrm>
        </p:spPr>
        <p:txBody>
          <a:bodyPr>
            <a:normAutofit lnSpcReduction="10000"/>
          </a:bodyPr>
          <a:p>
            <a:pPr marL="114300" indent="0">
              <a:buNone/>
            </a:pPr>
            <a:r>
              <a:rPr lang="en-IN" altLang="en-US" sz="1400" u="sng">
                <a:latin typeface="Arial" panose="020B0604020202020204" pitchFamily="34" charset="0"/>
                <a:cs typeface="Arial" panose="020B0604020202020204" pitchFamily="34" charset="0"/>
              </a:rPr>
              <a:t>Approach for Data Analysis</a:t>
            </a:r>
            <a:endParaRPr lang="en-IN" altLang="en-US" sz="1400">
              <a:latin typeface="Arial" panose="020B0604020202020204" pitchFamily="34" charset="0"/>
              <a:cs typeface="Arial" panose="020B0604020202020204" pitchFamily="34" charset="0"/>
            </a:endParaRPr>
          </a:p>
          <a:p>
            <a:endParaRPr lang="en-IN" altLang="en-US" sz="1400">
              <a:latin typeface="Arial" panose="020B0604020202020204" pitchFamily="34" charset="0"/>
              <a:cs typeface="Arial" panose="020B0604020202020204" pitchFamily="34" charset="0"/>
            </a:endParaRPr>
          </a:p>
          <a:p>
            <a:r>
              <a:rPr lang="en-IN" altLang="en-US" sz="1400">
                <a:latin typeface="Arial" panose="020B0604020202020204" pitchFamily="34" charset="0"/>
                <a:cs typeface="Arial" panose="020B0604020202020204" pitchFamily="34" charset="0"/>
              </a:rPr>
              <a:t>Bike related Purchases for the last 3 years based on Gender</a:t>
            </a:r>
            <a:endParaRPr lang="en-IN" altLang="en-US" sz="1400">
              <a:latin typeface="Arial" panose="020B0604020202020204" pitchFamily="34" charset="0"/>
              <a:cs typeface="Arial" panose="020B0604020202020204" pitchFamily="34" charset="0"/>
            </a:endParaRPr>
          </a:p>
          <a:p>
            <a:endParaRPr lang="en-IN" altLang="en-US" sz="1400">
              <a:latin typeface="Arial" panose="020B0604020202020204" pitchFamily="34" charset="0"/>
              <a:cs typeface="Arial" panose="020B0604020202020204" pitchFamily="34" charset="0"/>
            </a:endParaRPr>
          </a:p>
          <a:p>
            <a:r>
              <a:rPr lang="en-IN" altLang="en-US" sz="1400">
                <a:latin typeface="Arial" panose="020B0604020202020204" pitchFamily="34" charset="0"/>
                <a:cs typeface="Arial" panose="020B0604020202020204" pitchFamily="34" charset="0"/>
              </a:rPr>
              <a:t>Top Industries contributing the maximum profit and bike sales.</a:t>
            </a:r>
            <a:endParaRPr lang="en-IN" altLang="en-US" sz="1400">
              <a:latin typeface="Arial" panose="020B0604020202020204" pitchFamily="34" charset="0"/>
              <a:cs typeface="Arial" panose="020B0604020202020204" pitchFamily="34" charset="0"/>
            </a:endParaRPr>
          </a:p>
          <a:p>
            <a:endParaRPr lang="en-IN" altLang="en-US" sz="1400">
              <a:latin typeface="Arial" panose="020B0604020202020204" pitchFamily="34" charset="0"/>
              <a:cs typeface="Arial" panose="020B0604020202020204" pitchFamily="34" charset="0"/>
            </a:endParaRPr>
          </a:p>
          <a:p>
            <a:r>
              <a:rPr lang="en-IN" altLang="en-US" sz="1400">
                <a:latin typeface="Arial" panose="020B0604020202020204" pitchFamily="34" charset="0"/>
                <a:cs typeface="Arial" panose="020B0604020202020204" pitchFamily="34" charset="0"/>
              </a:rPr>
              <a:t>Wealth segment by age category</a:t>
            </a:r>
            <a:endParaRPr lang="en-IN" altLang="en-US" sz="1400">
              <a:latin typeface="Arial" panose="020B0604020202020204" pitchFamily="34" charset="0"/>
              <a:cs typeface="Arial" panose="020B0604020202020204" pitchFamily="34" charset="0"/>
            </a:endParaRPr>
          </a:p>
          <a:p>
            <a:endParaRPr lang="en-IN" altLang="en-US" sz="1400">
              <a:latin typeface="Arial" panose="020B0604020202020204" pitchFamily="34" charset="0"/>
              <a:cs typeface="Arial" panose="020B0604020202020204" pitchFamily="34" charset="0"/>
            </a:endParaRPr>
          </a:p>
          <a:p>
            <a:r>
              <a:rPr lang="en-IN" altLang="en-US" sz="1400">
                <a:latin typeface="Arial" panose="020B0604020202020204" pitchFamily="34" charset="0"/>
                <a:cs typeface="Arial" panose="020B0604020202020204" pitchFamily="34" charset="0"/>
              </a:rPr>
              <a:t>Number of Cars owned in each state</a:t>
            </a:r>
            <a:endParaRPr lang="en-IN" altLang="en-US" sz="1400">
              <a:latin typeface="Arial" panose="020B0604020202020204" pitchFamily="34" charset="0"/>
              <a:cs typeface="Arial" panose="020B0604020202020204" pitchFamily="34" charset="0"/>
            </a:endParaRPr>
          </a:p>
          <a:p>
            <a:pPr marL="114300" indent="0">
              <a:buNone/>
            </a:pPr>
            <a:endParaRPr lang="en-IN" altLang="en-US" sz="1400">
              <a:latin typeface="Arial" panose="020B0604020202020204" pitchFamily="34" charset="0"/>
              <a:cs typeface="Arial" panose="020B0604020202020204" pitchFamily="34" charset="0"/>
            </a:endParaRPr>
          </a:p>
          <a:p>
            <a:r>
              <a:rPr lang="en-IN" altLang="en-US" sz="1400">
                <a:latin typeface="Arial" panose="020B0604020202020204" pitchFamily="34" charset="0"/>
                <a:cs typeface="Arial" panose="020B0604020202020204" pitchFamily="34" charset="0"/>
              </a:rPr>
              <a:t>Customer Classification</a:t>
            </a:r>
            <a:endParaRPr lang="en-IN" altLang="en-US" sz="1400">
              <a:latin typeface="Arial" panose="020B0604020202020204" pitchFamily="34" charset="0"/>
              <a:cs typeface="Arial" panose="020B0604020202020204" pitchFamily="34" charset="0"/>
            </a:endParaRPr>
          </a:p>
        </p:txBody>
      </p:sp>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22" name="Shape 71"/>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t>Introduction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31" name="Shape 80"/>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35305"/>
          </a:xfrm>
          <a:prstGeom prst="rect">
            <a:avLst/>
          </a:prstGeom>
          <a:ln w="12700">
            <a:miter lim="400000"/>
          </a:ln>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a:latin typeface="Arial" panose="020B0604020202020204" pitchFamily="34" charset="0"/>
                <a:cs typeface="Arial" panose="020B0604020202020204" pitchFamily="34" charset="0"/>
              </a:rPr>
              <a:t>Data Quality Assesment</a:t>
            </a:r>
            <a:endParaRPr lang="en-IN">
              <a:latin typeface="Arial" panose="020B0604020202020204" pitchFamily="34" charset="0"/>
              <a:cs typeface="Arial" panose="020B0604020202020204" pitchFamily="34" charset="0"/>
            </a:endParaRPr>
          </a:p>
        </p:txBody>
      </p:sp>
      <p:sp>
        <p:nvSpPr>
          <p:cNvPr id="133" name="Shape 82"/>
          <p:cNvSpPr/>
          <p:nvPr/>
        </p:nvSpPr>
        <p:spPr>
          <a:xfrm>
            <a:off x="179625" y="1618624"/>
            <a:ext cx="4134600" cy="977900"/>
          </a:xfrm>
          <a:prstGeom prst="rect">
            <a:avLst/>
          </a:prstGeom>
          <a:ln w="12700">
            <a:miter lim="400000"/>
          </a:ln>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a:latin typeface="Arial" panose="020B0604020202020204" pitchFamily="34" charset="0"/>
                <a:cs typeface="Arial" panose="020B0604020202020204" pitchFamily="34" charset="0"/>
              </a:rPr>
              <a:t>Key Issue dealt with for the Data Quality issue.</a:t>
            </a:r>
            <a:endParaRPr lang="en-IN">
              <a:latin typeface="Arial" panose="020B0604020202020204" pitchFamily="34" charset="0"/>
              <a:cs typeface="Arial" panose="020B0604020202020204" pitchFamily="34" charset="0"/>
            </a:endParaRPr>
          </a:p>
          <a:p>
            <a:endParaRPr lang="en-IN">
              <a:latin typeface="Arial" panose="020B0604020202020204" pitchFamily="34" charset="0"/>
              <a:cs typeface="Arial" panose="020B0604020202020204" pitchFamily="34" charset="0"/>
            </a:endParaRPr>
          </a:p>
          <a:p>
            <a:endParaRPr lang="en-IN">
              <a:latin typeface="Arial" panose="020B0604020202020204" pitchFamily="34" charset="0"/>
              <a:cs typeface="Arial" panose="020B0604020202020204" pitchFamily="34" charset="0"/>
            </a:endParaRPr>
          </a:p>
        </p:txBody>
      </p:sp>
      <p:pic>
        <p:nvPicPr>
          <p:cNvPr id="2" name="Picture 1" descr="Screenshot (286)"/>
          <p:cNvPicPr>
            <a:picLocks noChangeAspect="1"/>
          </p:cNvPicPr>
          <p:nvPr/>
        </p:nvPicPr>
        <p:blipFill>
          <a:blip r:embed="rId1"/>
          <a:stretch>
            <a:fillRect/>
          </a:stretch>
        </p:blipFill>
        <p:spPr>
          <a:xfrm>
            <a:off x="251460" y="2283460"/>
            <a:ext cx="8506460" cy="248412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31" name="Shape 80"/>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07870" y="1131559"/>
            <a:ext cx="8565600" cy="535305"/>
          </a:xfrm>
          <a:prstGeom prst="rect">
            <a:avLst/>
          </a:prstGeom>
          <a:ln w="12700">
            <a:miter lim="400000"/>
          </a:ln>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a:latin typeface="Arial" panose="020B0604020202020204" pitchFamily="34" charset="0"/>
                <a:cs typeface="Arial" panose="020B0604020202020204" pitchFamily="34" charset="0"/>
              </a:rPr>
              <a:t>Bike Related Purchases Over the last 3 Years based on Gender</a:t>
            </a:r>
            <a:endParaRPr lang="en-IN">
              <a:latin typeface="Arial" panose="020B0604020202020204" pitchFamily="34" charset="0"/>
              <a:cs typeface="Arial" panose="020B0604020202020204" pitchFamily="34" charset="0"/>
            </a:endParaRPr>
          </a:p>
        </p:txBody>
      </p:sp>
      <p:sp>
        <p:nvSpPr>
          <p:cNvPr id="133" name="Shape 82"/>
          <p:cNvSpPr/>
          <p:nvPr/>
        </p:nvSpPr>
        <p:spPr>
          <a:xfrm>
            <a:off x="251460" y="2355215"/>
            <a:ext cx="2870200" cy="1951355"/>
          </a:xfrm>
          <a:prstGeom prst="rect">
            <a:avLst/>
          </a:prstGeom>
          <a:ln w="12700">
            <a:miter lim="400000"/>
          </a:ln>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IN" sz="1000">
                <a:latin typeface="Arial" panose="020B0604020202020204" pitchFamily="34" charset="0"/>
                <a:cs typeface="Arial" panose="020B0604020202020204" pitchFamily="34" charset="0"/>
              </a:rPr>
              <a:t>Data shows, on average females have made more bike related purchases in last 3 years compared to males.</a:t>
            </a:r>
            <a:endParaRPr lang="en-IN" sz="10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IN" sz="10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IN" sz="1000">
                <a:latin typeface="Arial" panose="020B0604020202020204" pitchFamily="34" charset="0"/>
                <a:cs typeface="Arial" panose="020B0604020202020204" pitchFamily="34" charset="0"/>
              </a:rPr>
              <a:t>On Average Females have had 1% higher bike related purchases compared to men in the last 3 years</a:t>
            </a:r>
            <a:endParaRPr lang="en-IN" sz="1000">
              <a:latin typeface="Arial" panose="020B0604020202020204" pitchFamily="34" charset="0"/>
              <a:cs typeface="Arial" panose="020B0604020202020204" pitchFamily="34" charset="0"/>
            </a:endParaRPr>
          </a:p>
          <a:p>
            <a:pPr marL="285750" indent="-285750"/>
            <a:endParaRPr lang="en-IN">
              <a:latin typeface="Arial" panose="020B0604020202020204" pitchFamily="34" charset="0"/>
              <a:cs typeface="Arial" panose="020B0604020202020204" pitchFamily="34" charset="0"/>
            </a:endParaRPr>
          </a:p>
          <a:p>
            <a:endParaRPr lang="en-IN">
              <a:latin typeface="Arial" panose="020B0604020202020204" pitchFamily="34" charset="0"/>
              <a:cs typeface="Arial" panose="020B0604020202020204" pitchFamily="34" charset="0"/>
            </a:endParaRPr>
          </a:p>
        </p:txBody>
      </p:sp>
      <p:pic>
        <p:nvPicPr>
          <p:cNvPr id="5" name="Picture 4" descr="Screenshot (292)"/>
          <p:cNvPicPr>
            <a:picLocks noChangeAspect="1"/>
          </p:cNvPicPr>
          <p:nvPr/>
        </p:nvPicPr>
        <p:blipFill>
          <a:blip r:embed="rId1"/>
          <a:stretch>
            <a:fillRect/>
          </a:stretch>
        </p:blipFill>
        <p:spPr>
          <a:xfrm>
            <a:off x="3510280" y="1995170"/>
            <a:ext cx="4953635" cy="250888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31" name="Shape 80"/>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18745" y="987425"/>
            <a:ext cx="8651875" cy="535305"/>
          </a:xfrm>
          <a:prstGeom prst="rect">
            <a:avLst/>
          </a:prstGeom>
          <a:ln w="12700">
            <a:miter lim="400000"/>
          </a:ln>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a:latin typeface="Arial" panose="020B0604020202020204" pitchFamily="34" charset="0"/>
                <a:cs typeface="Arial" panose="020B0604020202020204" pitchFamily="34" charset="0"/>
              </a:rPr>
              <a:t>Bike Top Job Industry Contributing to the Maxing Profit &amp; Bike related</a:t>
            </a:r>
            <a:endParaRPr lang="en-IN">
              <a:latin typeface="Arial" panose="020B0604020202020204" pitchFamily="34" charset="0"/>
              <a:cs typeface="Arial" panose="020B0604020202020204" pitchFamily="34" charset="0"/>
            </a:endParaRPr>
          </a:p>
        </p:txBody>
      </p:sp>
      <p:sp>
        <p:nvSpPr>
          <p:cNvPr id="133" name="Shape 82"/>
          <p:cNvSpPr/>
          <p:nvPr/>
        </p:nvSpPr>
        <p:spPr>
          <a:xfrm>
            <a:off x="205105" y="1923415"/>
            <a:ext cx="3126740" cy="2727960"/>
          </a:xfrm>
          <a:prstGeom prst="rect">
            <a:avLst/>
          </a:prstGeom>
          <a:ln w="12700">
            <a:miter lim="400000"/>
          </a:ln>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IN" sz="1200">
                <a:latin typeface="Arial" panose="020B0604020202020204" pitchFamily="34" charset="0"/>
                <a:cs typeface="Arial" panose="020B0604020202020204" pitchFamily="34" charset="0"/>
              </a:rPr>
              <a:t>Key The Top 3 Industry Sector Bringing in the highest Profits are: Financial Services, Health &amp; Manufacturing</a:t>
            </a:r>
            <a:endParaRPr lang="en-IN" sz="12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IN" sz="12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IN" sz="1200">
                <a:latin typeface="Arial" panose="020B0604020202020204" pitchFamily="34" charset="0"/>
                <a:cs typeface="Arial" panose="020B0604020202020204" pitchFamily="34" charset="0"/>
              </a:rPr>
              <a:t>These can be obvious as most of the Industry sectors are based within the City therefore consumers prefer Bike for commuting.</a:t>
            </a:r>
            <a:endParaRPr lang="en-IN" sz="12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IN" sz="12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IN" sz="1200">
                <a:latin typeface="Arial" panose="020B0604020202020204" pitchFamily="34" charset="0"/>
                <a:cs typeface="Arial" panose="020B0604020202020204" pitchFamily="34" charset="0"/>
              </a:rPr>
              <a:t>Most of the Industry Sectors have returned less than $1,000,000 in Profits   </a:t>
            </a:r>
            <a:endParaRPr lang="en-IN" sz="1200">
              <a:latin typeface="Arial" panose="020B0604020202020204" pitchFamily="34" charset="0"/>
              <a:cs typeface="Arial" panose="020B0604020202020204" pitchFamily="34" charset="0"/>
            </a:endParaRPr>
          </a:p>
          <a:p>
            <a:pPr marL="171450" indent="-171450"/>
            <a:endParaRPr lang="en-IN" sz="1200">
              <a:latin typeface="Arial" panose="020B0604020202020204" pitchFamily="34" charset="0"/>
              <a:cs typeface="Arial" panose="020B0604020202020204" pitchFamily="34" charset="0"/>
            </a:endParaRPr>
          </a:p>
        </p:txBody>
      </p:sp>
      <p:pic>
        <p:nvPicPr>
          <p:cNvPr id="4" name="Picture 3" descr="Screenshot (289)"/>
          <p:cNvPicPr>
            <a:picLocks noChangeAspect="1"/>
          </p:cNvPicPr>
          <p:nvPr/>
        </p:nvPicPr>
        <p:blipFill>
          <a:blip r:embed="rId1"/>
          <a:stretch>
            <a:fillRect/>
          </a:stretch>
        </p:blipFill>
        <p:spPr>
          <a:xfrm>
            <a:off x="3636010" y="1851660"/>
            <a:ext cx="5027930" cy="282003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3756" y="21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31" name="Shape 80"/>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79625" y="843269"/>
            <a:ext cx="8565600" cy="535305"/>
          </a:xfrm>
          <a:prstGeom prst="rect">
            <a:avLst/>
          </a:prstGeom>
          <a:ln w="12700">
            <a:miter lim="400000"/>
          </a:ln>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a:latin typeface="Arial" panose="020B0604020202020204" pitchFamily="34" charset="0"/>
                <a:cs typeface="Arial" panose="020B0604020202020204" pitchFamily="34" charset="0"/>
              </a:rPr>
              <a:t>Number of Cars Owned in each State</a:t>
            </a:r>
            <a:endParaRPr lang="en-IN">
              <a:latin typeface="Arial" panose="020B0604020202020204" pitchFamily="34" charset="0"/>
              <a:cs typeface="Arial" panose="020B0604020202020204" pitchFamily="34" charset="0"/>
            </a:endParaRPr>
          </a:p>
        </p:txBody>
      </p:sp>
      <p:sp>
        <p:nvSpPr>
          <p:cNvPr id="133" name="Shape 82"/>
          <p:cNvSpPr/>
          <p:nvPr/>
        </p:nvSpPr>
        <p:spPr>
          <a:xfrm>
            <a:off x="179705" y="1995170"/>
            <a:ext cx="3748405" cy="1878965"/>
          </a:xfrm>
          <a:prstGeom prst="rect">
            <a:avLst/>
          </a:prstGeom>
          <a:ln w="12700">
            <a:miter lim="400000"/>
          </a:ln>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sz="1200">
                <a:latin typeface="Arial" panose="020B0604020202020204" pitchFamily="34" charset="0"/>
                <a:cs typeface="Arial" panose="020B0604020202020204" pitchFamily="34" charset="0"/>
              </a:rPr>
              <a:t>NSW, QLD &amp; VIC could be potential market opportunities for the company.</a:t>
            </a:r>
            <a:endParaRPr lang="en-IN" sz="1200">
              <a:latin typeface="Arial" panose="020B0604020202020204" pitchFamily="34" charset="0"/>
              <a:cs typeface="Arial" panose="020B0604020202020204" pitchFamily="34" charset="0"/>
            </a:endParaRPr>
          </a:p>
          <a:p>
            <a:endParaRPr lang="en-IN" sz="1200">
              <a:latin typeface="Arial" panose="020B0604020202020204" pitchFamily="34" charset="0"/>
              <a:cs typeface="Arial" panose="020B0604020202020204" pitchFamily="34" charset="0"/>
            </a:endParaRPr>
          </a:p>
          <a:p>
            <a:r>
              <a:rPr lang="en-IN" sz="1200">
                <a:latin typeface="Arial" panose="020B0604020202020204" pitchFamily="34" charset="0"/>
                <a:cs typeface="Arial" panose="020B0604020202020204" pitchFamily="34" charset="0"/>
              </a:rPr>
              <a:t>NSW, has the highest potential as the number of people that owns car is almost equal to the people who don’t own cars which shows that there is opportunity to find value customers there.</a:t>
            </a:r>
            <a:endParaRPr lang="en-IN" sz="1200">
              <a:latin typeface="Arial" panose="020B0604020202020204" pitchFamily="34" charset="0"/>
              <a:cs typeface="Arial" panose="020B0604020202020204" pitchFamily="34" charset="0"/>
            </a:endParaRPr>
          </a:p>
          <a:p>
            <a:endParaRPr lang="en-IN" sz="1200">
              <a:latin typeface="Arial" panose="020B0604020202020204" pitchFamily="34" charset="0"/>
              <a:cs typeface="Arial" panose="020B0604020202020204" pitchFamily="34" charset="0"/>
            </a:endParaRPr>
          </a:p>
        </p:txBody>
      </p:sp>
      <p:pic>
        <p:nvPicPr>
          <p:cNvPr id="6" name="Picture 5" descr="Screenshot (293)"/>
          <p:cNvPicPr>
            <a:picLocks noChangeAspect="1"/>
          </p:cNvPicPr>
          <p:nvPr/>
        </p:nvPicPr>
        <p:blipFill>
          <a:blip r:embed="rId1"/>
          <a:stretch>
            <a:fillRect/>
          </a:stretch>
        </p:blipFill>
        <p:spPr>
          <a:xfrm>
            <a:off x="4090035" y="1563370"/>
            <a:ext cx="4629785" cy="260858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31" name="Shape 80"/>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79625" y="843269"/>
            <a:ext cx="8565600" cy="535305"/>
          </a:xfrm>
          <a:prstGeom prst="rect">
            <a:avLst/>
          </a:prstGeom>
          <a:ln w="12700">
            <a:miter lim="400000"/>
          </a:ln>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a:latin typeface="Arial" panose="020B0604020202020204" pitchFamily="34" charset="0"/>
                <a:cs typeface="Arial" panose="020B0604020202020204" pitchFamily="34" charset="0"/>
              </a:rPr>
              <a:t>Profit of Wealth Segment by Age Cluster </a:t>
            </a:r>
            <a:endParaRPr lang="en-IN">
              <a:latin typeface="Arial" panose="020B0604020202020204" pitchFamily="34" charset="0"/>
              <a:cs typeface="Arial" panose="020B0604020202020204" pitchFamily="34" charset="0"/>
            </a:endParaRPr>
          </a:p>
        </p:txBody>
      </p:sp>
      <p:sp>
        <p:nvSpPr>
          <p:cNvPr id="133" name="Shape 82"/>
          <p:cNvSpPr/>
          <p:nvPr/>
        </p:nvSpPr>
        <p:spPr>
          <a:xfrm>
            <a:off x="205105" y="1995170"/>
            <a:ext cx="3648075" cy="2727960"/>
          </a:xfrm>
          <a:prstGeom prst="rect">
            <a:avLst/>
          </a:prstGeom>
          <a:ln w="12700">
            <a:miter lim="400000"/>
          </a:ln>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IN" sz="1200">
                <a:latin typeface="Arial" panose="020B0604020202020204" pitchFamily="34" charset="0"/>
                <a:cs typeface="Arial" panose="020B0604020202020204" pitchFamily="34" charset="0"/>
              </a:rPr>
              <a:t>Overall the Mass customer segmentation makes the highest profit across different age clusters.</a:t>
            </a:r>
            <a:endParaRPr lang="en-IN" sz="12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IN" sz="12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IN" sz="1200">
                <a:latin typeface="Arial" panose="020B0604020202020204" pitchFamily="34" charset="0"/>
                <a:cs typeface="Arial" panose="020B0604020202020204" pitchFamily="34" charset="0"/>
              </a:rPr>
              <a:t>Mass Customer Aged between 38-47 are likely to bring more profit for the company compared to other age clusters</a:t>
            </a:r>
            <a:endParaRPr lang="en-IN" sz="12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IN" sz="12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IN" sz="1200">
                <a:latin typeface="Arial" panose="020B0604020202020204" pitchFamily="34" charset="0"/>
                <a:cs typeface="Arial" panose="020B0604020202020204" pitchFamily="34" charset="0"/>
              </a:rPr>
              <a:t>This also indicates a trend of buying power as the buying power increases over time till age 47 and then see’s a decline in buying power thus leading to lower Profits</a:t>
            </a:r>
            <a:endParaRPr lang="en-IN" sz="1200">
              <a:latin typeface="Arial" panose="020B0604020202020204" pitchFamily="34" charset="0"/>
              <a:cs typeface="Arial" panose="020B0604020202020204" pitchFamily="34" charset="0"/>
            </a:endParaRPr>
          </a:p>
          <a:p>
            <a:pPr marL="171450" indent="-171450"/>
            <a:endParaRPr lang="en-IN" sz="1200">
              <a:latin typeface="Arial" panose="020B0604020202020204" pitchFamily="34" charset="0"/>
              <a:cs typeface="Arial" panose="020B0604020202020204" pitchFamily="34" charset="0"/>
            </a:endParaRPr>
          </a:p>
        </p:txBody>
      </p:sp>
      <p:pic>
        <p:nvPicPr>
          <p:cNvPr id="4" name="Picture 3" descr="Screenshot (291)"/>
          <p:cNvPicPr>
            <a:picLocks noChangeAspect="1"/>
          </p:cNvPicPr>
          <p:nvPr/>
        </p:nvPicPr>
        <p:blipFill>
          <a:blip r:embed="rId1"/>
          <a:stretch>
            <a:fillRect/>
          </a:stretch>
        </p:blipFill>
        <p:spPr>
          <a:xfrm>
            <a:off x="3996055" y="1851660"/>
            <a:ext cx="4954905" cy="274383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40" name="Shape 89"/>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59169"/>
            <a:ext cx="8565600" cy="535305"/>
          </a:xfrm>
          <a:prstGeom prst="rect">
            <a:avLst/>
          </a:prstGeom>
          <a:ln w="12700">
            <a:miter lim="400000"/>
          </a:ln>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a:latin typeface="Arial" panose="020B0604020202020204" pitchFamily="34" charset="0"/>
                <a:cs typeface="Arial" panose="020B0604020202020204" pitchFamily="34" charset="0"/>
              </a:rPr>
              <a:t>Customer Classification - Targeting High Value Customers</a:t>
            </a:r>
            <a:endParaRPr>
              <a:latin typeface="Arial" panose="020B0604020202020204" pitchFamily="34" charset="0"/>
              <a:cs typeface="Arial" panose="020B0604020202020204" pitchFamily="34" charset="0"/>
            </a:endParaRPr>
          </a:p>
        </p:txBody>
      </p:sp>
      <p:sp>
        <p:nvSpPr>
          <p:cNvPr id="142" name="Shape 91"/>
          <p:cNvSpPr/>
          <p:nvPr/>
        </p:nvSpPr>
        <p:spPr>
          <a:xfrm>
            <a:off x="205105" y="2164715"/>
            <a:ext cx="8356600" cy="2409190"/>
          </a:xfrm>
          <a:prstGeom prst="rect">
            <a:avLst/>
          </a:prstGeom>
          <a:ln w="12700">
            <a:miter lim="400000"/>
          </a:ln>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sz="1400">
                <a:latin typeface="Arial" panose="020B0604020202020204" pitchFamily="34" charset="0"/>
                <a:cs typeface="Arial" panose="020B0604020202020204" pitchFamily="34" charset="0"/>
              </a:rPr>
              <a:t>There are the high value customers that should be targeted from the new list:</a:t>
            </a:r>
            <a:endParaRPr lang="en-IN"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a:latin typeface="Arial" panose="020B0604020202020204" pitchFamily="34" charset="0"/>
                <a:cs typeface="Arial" panose="020B0604020202020204" pitchFamily="34" charset="0"/>
              </a:rPr>
              <a:t>Most of the high value customers will be Female compared to Male</a:t>
            </a:r>
            <a:endParaRPr lang="en-IN" sz="1400">
              <a:latin typeface="Arial" panose="020B0604020202020204" pitchFamily="34" charset="0"/>
              <a:cs typeface="Arial" panose="020B0604020202020204" pitchFamily="34" charset="0"/>
            </a:endParaRPr>
          </a:p>
          <a:p>
            <a:pPr>
              <a:buFont typeface="Arial" panose="020B0604020202020204" pitchFamily="34" charset="0"/>
            </a:pPr>
            <a:endParaRPr lang="en-IN"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a:latin typeface="Arial" panose="020B0604020202020204" pitchFamily="34" charset="0"/>
                <a:cs typeface="Arial" panose="020B0604020202020204" pitchFamily="34" charset="0"/>
              </a:rPr>
              <a:t>Working in the Financial services, Health &amp; Manufacturing industry sector</a:t>
            </a:r>
            <a:endParaRPr lang="en-IN"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a:latin typeface="Arial" panose="020B0604020202020204" pitchFamily="34" charset="0"/>
                <a:cs typeface="Arial" panose="020B0604020202020204" pitchFamily="34" charset="0"/>
              </a:rPr>
              <a:t>Aged between 38-47</a:t>
            </a:r>
            <a:endParaRPr lang="en-IN"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a:latin typeface="Arial" panose="020B0604020202020204" pitchFamily="34" charset="0"/>
                <a:cs typeface="Arial" panose="020B0604020202020204" pitchFamily="34" charset="0"/>
              </a:rPr>
              <a:t>Who are currently living in NSW, VIC</a:t>
            </a:r>
            <a:endParaRPr lang="en-IN" sz="1400">
              <a:latin typeface="Arial" panose="020B0604020202020204" pitchFamily="34" charset="0"/>
              <a:cs typeface="Arial" panose="020B0604020202020204" pitchFamily="34" charset="0"/>
            </a:endParaRP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2832</Words>
  <Application>WPS Presentation</Application>
  <PresentationFormat/>
  <Paragraphs>112</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Arial</vt:lpstr>
      <vt:lpstr>Open Sans Extrabold</vt:lpstr>
      <vt:lpstr>Segoe Print</vt:lpstr>
      <vt:lpstr>Open Sans Light</vt:lpstr>
      <vt:lpstr>Calibri</vt:lpstr>
      <vt:lpstr>Open Sans</vt:lpstr>
      <vt:lpstr>Microsoft YaHei</vt:lpstr>
      <vt:lpstr>Arial Unicode MS</vt:lpstr>
      <vt:lpstr>Simple Light</vt:lpstr>
      <vt:lpstr>PowerPoint 演示文稿</vt:lpstr>
      <vt:lpstr>PowerPoint 演示文稿</vt:lpstr>
      <vt:lpstr>Identify &amp; Recommending High Value Customers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hP</cp:lastModifiedBy>
  <cp:revision>2</cp:revision>
  <dcterms:created xsi:type="dcterms:W3CDTF">2023-07-20T09:33:00Z</dcterms:created>
  <dcterms:modified xsi:type="dcterms:W3CDTF">2023-07-20T16:44:11Z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5AD65057F02A4308B6C319F2280ECC33</vt:lpwstr>
  </property>
  <property fmtid="{D5CDD505-2E9C-101B-9397-08002B2CF9AE}" pid="3" name="KSOProductBuildVer">
    <vt:lpwstr>1033-11.2.0.11219</vt:lpwstr>
  </property>
</Properties>
</file>