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83" r:id="rId3"/>
    <p:sldId id="257" r:id="rId4"/>
    <p:sldId id="286" r:id="rId5"/>
    <p:sldId id="287" r:id="rId6"/>
    <p:sldId id="260" r:id="rId7"/>
    <p:sldId id="261" r:id="rId8"/>
    <p:sldId id="262" r:id="rId9"/>
    <p:sldId id="263" r:id="rId10"/>
    <p:sldId id="264" r:id="rId11"/>
    <p:sldId id="265" r:id="rId12"/>
    <p:sldId id="281" r:id="rId13"/>
    <p:sldId id="266" r:id="rId14"/>
    <p:sldId id="282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8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14907D3-5119-4960-9288-1324B805FB60}">
  <a:tblStyle styleId="{214907D3-5119-4960-9288-1324B805FB6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-1072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78552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rgbClr val="1F1D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1028700"/>
            <a:ext cx="7848599" cy="14454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85800" y="262890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rgbClr val="8A6D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rgbClr val="97918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97918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97918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97918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97918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97918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97918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97918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799" cy="2468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Shape 19"/>
          <p:cNvCxnSpPr/>
          <p:nvPr/>
        </p:nvCxnSpPr>
        <p:spPr>
          <a:xfrm>
            <a:off x="685800" y="2548890"/>
            <a:ext cx="7848599" cy="11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594060"/>
            <a:ext cx="2139695" cy="9464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2971800" y="594060"/>
            <a:ext cx="5714999" cy="4183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10159" algn="l" rtl="0">
              <a:spcBef>
                <a:spcPts val="640"/>
              </a:spcBef>
              <a:buClr>
                <a:schemeClr val="accent1"/>
              </a:buClr>
              <a:buSzPct val="85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39369" algn="l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48259" algn="l" rtl="0">
              <a:spcBef>
                <a:spcPts val="480"/>
              </a:spcBef>
              <a:buClr>
                <a:schemeClr val="accent1"/>
              </a:buClr>
              <a:buSzPct val="9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66039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20319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63500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55880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60960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66039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57200" y="1597915"/>
            <a:ext cx="2139695" cy="3182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799" cy="2468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Shape 77"/>
          <p:cNvCxnSpPr/>
          <p:nvPr/>
        </p:nvCxnSpPr>
        <p:spPr>
          <a:xfrm rot="5400000">
            <a:off x="684114" y="2684955"/>
            <a:ext cx="4183379" cy="158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2743199" y="-1085850"/>
            <a:ext cx="36576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799" cy="2468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 rot="5400000">
            <a:off x="5457824" y="1628775"/>
            <a:ext cx="440055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 rot="5400000">
            <a:off x="1266825" y="-352424"/>
            <a:ext cx="4400550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799" cy="2468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594360"/>
            <a:ext cx="2142679" cy="948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pic" idx="2"/>
          </p:nvPr>
        </p:nvSpPr>
        <p:spPr>
          <a:xfrm>
            <a:off x="2858609" y="628650"/>
            <a:ext cx="5904389" cy="4125341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799" dist="12700" dir="5400000" algn="t" rotWithShape="0">
              <a:srgbClr val="000000">
                <a:alpha val="58823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accent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2139695" cy="3182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799" cy="2468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58419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795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799" cy="2468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722312" y="1771650"/>
            <a:ext cx="7772400" cy="16502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722312" y="3470148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97918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97918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97918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97918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97918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97918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97918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97918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799" cy="2468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Shape 43"/>
          <p:cNvCxnSpPr/>
          <p:nvPr/>
        </p:nvCxnSpPr>
        <p:spPr>
          <a:xfrm>
            <a:off x="731520" y="3449573"/>
            <a:ext cx="7848599" cy="11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255013"/>
            <a:ext cx="4038599" cy="35387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31750" algn="l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095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71119" algn="l" rtl="0">
              <a:spcBef>
                <a:spcPts val="400"/>
              </a:spcBef>
              <a:buClr>
                <a:schemeClr val="accent1"/>
              </a:buClr>
              <a:buSzPct val="9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7873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3301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7620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6858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7366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7873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648200" y="1255013"/>
            <a:ext cx="4038599" cy="35387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31750" algn="l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095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71119" algn="l" rtl="0">
              <a:spcBef>
                <a:spcPts val="400"/>
              </a:spcBef>
              <a:buClr>
                <a:schemeClr val="accent1"/>
              </a:buClr>
              <a:buSzPct val="9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7873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3301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7620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6858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7366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7873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799" cy="2468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257300"/>
            <a:ext cx="3931919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57200" y="1828800"/>
            <a:ext cx="3931919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4571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8890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8128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3"/>
          </p:nvPr>
        </p:nvSpPr>
        <p:spPr>
          <a:xfrm>
            <a:off x="4754880" y="1257300"/>
            <a:ext cx="3931919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4"/>
          </p:nvPr>
        </p:nvSpPr>
        <p:spPr>
          <a:xfrm>
            <a:off x="4754880" y="1828800"/>
            <a:ext cx="3931919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4571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8890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8128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799" cy="2468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Shape 60"/>
          <p:cNvCxnSpPr/>
          <p:nvPr/>
        </p:nvCxnSpPr>
        <p:spPr>
          <a:xfrm rot="5400000">
            <a:off x="2806462" y="3034267"/>
            <a:ext cx="3531869" cy="79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799" cy="2468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799" cy="2468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165590"/>
            <a:ext cx="9144000" cy="1714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4869180"/>
            <a:ext cx="9144000" cy="2743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799" cy="2468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 descr="University of Oklahoma Powerpoin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646571"/>
            <a:ext cx="9144000" cy="253898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>
            <a:spLocks noGrp="1"/>
          </p:cNvSpPr>
          <p:nvPr>
            <p:ph type="ctrTitle"/>
          </p:nvPr>
        </p:nvSpPr>
        <p:spPr>
          <a:xfrm>
            <a:off x="361525" y="1076420"/>
            <a:ext cx="8520599" cy="124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YOUTUBE COMMERCIAL</a:t>
            </a:r>
            <a:b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EXPLORING AUDIENCE’S PERSPECTIVE OF COMMERCIALS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371599" y="2622825"/>
            <a:ext cx="7177107" cy="1314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 strike="noStrike" cap="none">
                <a:solidFill>
                  <a:srgbClr val="1F1D24"/>
                </a:solidFill>
                <a:latin typeface="Arial"/>
                <a:ea typeface="Arial"/>
                <a:cs typeface="Arial"/>
                <a:sym typeface="Arial"/>
              </a:rPr>
              <a:t>Group D: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1F1D24"/>
                </a:solidFill>
                <a:latin typeface="Arial"/>
                <a:ea typeface="Arial"/>
                <a:cs typeface="Arial"/>
                <a:sym typeface="Arial"/>
              </a:rPr>
              <a:t>Farah Al Saif, Ivan Calderoni, and Omkar Saiswaroop Varma Chekuri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rgbClr val="8A6D5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8284684" y="4901523"/>
            <a:ext cx="780983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5/1/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86043" y="186086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Methodology: Data Analysis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11700" y="913149"/>
            <a:ext cx="8520599" cy="364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1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91A3C"/>
                </a:solidFill>
                <a:latin typeface="Arial"/>
                <a:ea typeface="Arial"/>
                <a:cs typeface="Arial"/>
                <a:sym typeface="Arial"/>
              </a:rPr>
              <a:t>Both quantitative and qualitative analyses were used.</a:t>
            </a:r>
          </a:p>
          <a:p>
            <a:pPr marL="457200" marR="0" lvl="1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91A3C"/>
                </a:solidFill>
                <a:latin typeface="Arial"/>
                <a:ea typeface="Arial"/>
                <a:cs typeface="Arial"/>
                <a:sym typeface="Arial"/>
              </a:rPr>
              <a:t>Descriptive statistics were calculated for each AOI.</a:t>
            </a:r>
          </a:p>
          <a:p>
            <a:pPr marL="457200" marR="0" lvl="1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91A3C"/>
                </a:solidFill>
                <a:latin typeface="Arial"/>
                <a:ea typeface="Arial"/>
                <a:cs typeface="Arial"/>
                <a:sym typeface="Arial"/>
              </a:rPr>
              <a:t>Shapiro-Wilk test was performed to test for normality.</a:t>
            </a:r>
          </a:p>
          <a:p>
            <a:pPr marL="457200" marR="0" lvl="1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91A3C"/>
                </a:solidFill>
                <a:latin typeface="Arial"/>
                <a:ea typeface="Arial"/>
                <a:cs typeface="Arial"/>
                <a:sym typeface="Arial"/>
              </a:rPr>
              <a:t>T-test was performed on the data that follows a normal distribution. </a:t>
            </a:r>
          </a:p>
          <a:p>
            <a:pPr marL="457200" marR="0" lvl="1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91A3C"/>
                </a:solidFill>
                <a:latin typeface="Arial"/>
                <a:ea typeface="Arial"/>
                <a:cs typeface="Arial"/>
                <a:sym typeface="Arial"/>
              </a:rPr>
              <a:t>Mann-Whitney Wilcoxon test was performed on the data the does not follow a normal distribution.</a:t>
            </a:r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rgbClr val="1F1D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8472457" y="474990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36987" y="186086"/>
            <a:ext cx="1097375" cy="823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600150" y="230279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Descriptive Statistics (Durations)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7762950" y="4840260"/>
            <a:ext cx="1066799" cy="2468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173922" y="965141"/>
            <a:ext cx="627909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Scenario 1: Countdown 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graphicFrame>
        <p:nvGraphicFramePr>
          <p:cNvPr id="169" name="Shape 169"/>
          <p:cNvGraphicFramePr/>
          <p:nvPr/>
        </p:nvGraphicFramePr>
        <p:xfrm>
          <a:off x="173923" y="1433019"/>
          <a:ext cx="4160500" cy="1880850"/>
        </p:xfrm>
        <a:graphic>
          <a:graphicData uri="http://schemas.openxmlformats.org/drawingml/2006/table">
            <a:tbl>
              <a:tblPr firstRow="1" bandRow="1">
                <a:noFill/>
                <a:tableStyleId>{214907D3-5119-4960-9288-1324B805FB60}</a:tableStyleId>
              </a:tblPr>
              <a:tblGrid>
                <a:gridCol w="13017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8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88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110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7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AOI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Mean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S.D.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Error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Slogan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accent2"/>
                          </a:solidFill>
                        </a:rPr>
                        <a:t>0.57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0.51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0.16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Title-Bottom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0.55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0.35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0.11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Title-Center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1.29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0.64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0.20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5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Video Screen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10.39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1.14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0.36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Countdown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0.56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0.75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accent2"/>
                          </a:solidFill>
                        </a:rPr>
                        <a:t>0.24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70" name="Shape 170"/>
          <p:cNvGraphicFramePr/>
          <p:nvPr>
            <p:extLst>
              <p:ext uri="{D42A27DB-BD31-4B8C-83A1-F6EECF244321}">
                <p14:modId xmlns:p14="http://schemas.microsoft.com/office/powerpoint/2010/main" val="182688059"/>
              </p:ext>
            </p:extLst>
          </p:nvPr>
        </p:nvGraphicFramePr>
        <p:xfrm>
          <a:off x="4664771" y="1445470"/>
          <a:ext cx="4155625" cy="2158034"/>
        </p:xfrm>
        <a:graphic>
          <a:graphicData uri="http://schemas.openxmlformats.org/drawingml/2006/table">
            <a:tbl>
              <a:tblPr firstRow="1" bandRow="1">
                <a:noFill/>
                <a:tableStyleId>{214907D3-5119-4960-9288-1324B805FB60}</a:tableStyleId>
              </a:tblPr>
              <a:tblGrid>
                <a:gridCol w="1300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7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097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1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AOI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Mean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S.D.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Error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800000"/>
                          </a:solidFill>
                        </a:rPr>
                        <a:t>Slogan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1.05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1.46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0.46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800000"/>
                          </a:solidFill>
                        </a:rPr>
                        <a:t>Title-Bottom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0.93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1.40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0.44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Title-Center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1.10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0.86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0.27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9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Video Screen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9.00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3.50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1.11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Countdown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0.59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1.18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0.37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Skip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0.45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0.47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accent2"/>
                          </a:solidFill>
                        </a:rPr>
                        <a:t>0.15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71" name="Shape 171"/>
          <p:cNvSpPr txBox="1"/>
          <p:nvPr/>
        </p:nvSpPr>
        <p:spPr>
          <a:xfrm>
            <a:off x="4672154" y="965141"/>
            <a:ext cx="4070434" cy="4431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3A1B3C"/>
                </a:solidFill>
                <a:latin typeface="Arial"/>
                <a:ea typeface="Arial"/>
                <a:cs typeface="Arial"/>
                <a:sym typeface="Arial"/>
              </a:rPr>
              <a:t>For Scenario 2: Skip and Countdown.</a:t>
            </a: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34437" y="191310"/>
            <a:ext cx="1097375" cy="82303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112063" y="3911173"/>
            <a:ext cx="9164232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600" dirty="0"/>
              <a:t>The skip feature was seen for a total eye fixation duration of 4.49 </a:t>
            </a:r>
            <a:r>
              <a:rPr lang="en-US" sz="1600" dirty="0" smtClean="0"/>
              <a:t>seconds for the 10 subjects.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104" y="395733"/>
            <a:ext cx="8229600" cy="742949"/>
          </a:xfrm>
        </p:spPr>
        <p:txBody>
          <a:bodyPr/>
          <a:lstStyle/>
          <a:p>
            <a:r>
              <a:rPr lang="en-US" sz="3200" dirty="0">
                <a:solidFill>
                  <a:srgbClr val="800000"/>
                </a:solidFill>
              </a:rPr>
              <a:t>Descriptive Statistics (Durations)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4" y="1143000"/>
            <a:ext cx="2988364" cy="17961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130" y="1140374"/>
            <a:ext cx="2997101" cy="18014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7871791" y="4836978"/>
            <a:ext cx="1066799" cy="246887"/>
          </a:xfr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 b="1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701" y="1142999"/>
            <a:ext cx="2988366" cy="17961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0106" y="2939198"/>
            <a:ext cx="2990088" cy="17972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8470" y="2939197"/>
            <a:ext cx="2988295" cy="17961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71001" y="360008"/>
            <a:ext cx="1097375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623400" y="177983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Descriptive Statistics (Counts)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8472457" y="474990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197585" y="972954"/>
            <a:ext cx="446491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1A1911"/>
                </a:solidFill>
                <a:latin typeface="Arial"/>
                <a:ea typeface="Arial"/>
                <a:cs typeface="Arial"/>
                <a:sym typeface="Arial"/>
              </a:rPr>
              <a:t>For Scenario 1: Countdown </a:t>
            </a:r>
            <a:r>
              <a:rPr lang="en-US" sz="1800" b="0" i="0" u="none" strike="noStrike" cap="none" dirty="0" smtClean="0">
                <a:solidFill>
                  <a:srgbClr val="1A1911"/>
                </a:solidFill>
                <a:latin typeface="Arial"/>
                <a:ea typeface="Arial"/>
                <a:cs typeface="Arial"/>
                <a:sym typeface="Arial"/>
              </a:rPr>
              <a:t>Only</a:t>
            </a:r>
            <a:r>
              <a:rPr lang="en-US" sz="1800" b="0" i="0" u="none" strike="noStrike" cap="none" dirty="0">
                <a:solidFill>
                  <a:srgbClr val="1A191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graphicFrame>
        <p:nvGraphicFramePr>
          <p:cNvPr id="181" name="Shape 181"/>
          <p:cNvGraphicFramePr/>
          <p:nvPr>
            <p:extLst>
              <p:ext uri="{D42A27DB-BD31-4B8C-83A1-F6EECF244321}">
                <p14:modId xmlns:p14="http://schemas.microsoft.com/office/powerpoint/2010/main" val="2689485089"/>
              </p:ext>
            </p:extLst>
          </p:nvPr>
        </p:nvGraphicFramePr>
        <p:xfrm>
          <a:off x="197585" y="1479172"/>
          <a:ext cx="4160500" cy="1883700"/>
        </p:xfrm>
        <a:graphic>
          <a:graphicData uri="http://schemas.openxmlformats.org/drawingml/2006/table">
            <a:tbl>
              <a:tblPr firstRow="1" bandRow="1">
                <a:noFill/>
                <a:tableStyleId>{214907D3-5119-4960-9288-1324B805FB60}</a:tableStyleId>
              </a:tblPr>
              <a:tblGrid>
                <a:gridCol w="13017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8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88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110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13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AOI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Mean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S.D.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Error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3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800000"/>
                          </a:solidFill>
                        </a:rPr>
                        <a:t>Slogan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1.50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1.18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0.37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3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Title-Bottom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2.10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1.29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0.41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3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Title-Center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4.20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1.55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0.49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3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Video Screen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32.50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5.42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1.71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3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Countdown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2.50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3.66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1.16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82" name="Shape 182"/>
          <p:cNvGraphicFramePr/>
          <p:nvPr>
            <p:extLst>
              <p:ext uri="{D42A27DB-BD31-4B8C-83A1-F6EECF244321}">
                <p14:modId xmlns:p14="http://schemas.microsoft.com/office/powerpoint/2010/main" val="2236930621"/>
              </p:ext>
            </p:extLst>
          </p:nvPr>
        </p:nvGraphicFramePr>
        <p:xfrm>
          <a:off x="4662498" y="1474406"/>
          <a:ext cx="4160500" cy="2133669"/>
        </p:xfrm>
        <a:graphic>
          <a:graphicData uri="http://schemas.openxmlformats.org/drawingml/2006/table">
            <a:tbl>
              <a:tblPr firstRow="1" bandRow="1">
                <a:noFill/>
                <a:tableStyleId>{214907D3-5119-4960-9288-1324B805FB60}</a:tableStyleId>
              </a:tblPr>
              <a:tblGrid>
                <a:gridCol w="13017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8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88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110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69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AOI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Mean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S.D.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Error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9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800000"/>
                          </a:solidFill>
                        </a:rPr>
                        <a:t>Slogan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F143D"/>
                          </a:solidFill>
                        </a:rPr>
                        <a:t>3.00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F143D"/>
                          </a:solidFill>
                        </a:rPr>
                        <a:t>4.16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F143D"/>
                          </a:solidFill>
                        </a:rPr>
                        <a:t>1.32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9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Title-Bottom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F143D"/>
                          </a:solidFill>
                        </a:rPr>
                        <a:t>2.50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F143D"/>
                          </a:solidFill>
                        </a:rPr>
                        <a:t>3.27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F143D"/>
                          </a:solidFill>
                        </a:rPr>
                        <a:t>1.04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9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Title-Center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F143D"/>
                          </a:solidFill>
                        </a:rPr>
                        <a:t>3.70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F143D"/>
                          </a:solidFill>
                        </a:rPr>
                        <a:t>2.63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F143D"/>
                          </a:solidFill>
                        </a:rPr>
                        <a:t>0.83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9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Video Screen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F143D"/>
                          </a:solidFill>
                        </a:rPr>
                        <a:t>26.90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F143D"/>
                          </a:solidFill>
                        </a:rPr>
                        <a:t>12.29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F143D"/>
                          </a:solidFill>
                        </a:rPr>
                        <a:t>3.89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9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Countdown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F143D"/>
                          </a:solidFill>
                        </a:rPr>
                        <a:t>2.10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F143D"/>
                          </a:solidFill>
                        </a:rPr>
                        <a:t>4.09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F143D"/>
                          </a:solidFill>
                        </a:rPr>
                        <a:t>1.29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9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Skip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F143D"/>
                          </a:solidFill>
                        </a:rPr>
                        <a:t>1.70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F143D"/>
                          </a:solidFill>
                        </a:rPr>
                        <a:t>1.70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0F143D"/>
                          </a:solidFill>
                        </a:rPr>
                        <a:t>0.54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83" name="Shape 183"/>
          <p:cNvSpPr txBox="1"/>
          <p:nvPr/>
        </p:nvSpPr>
        <p:spPr>
          <a:xfrm>
            <a:off x="4662498" y="961408"/>
            <a:ext cx="532161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Scenario 2: Skip and Countdown.</a:t>
            </a: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02963" y="154639"/>
            <a:ext cx="1097375" cy="82303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173"/>
          <p:cNvSpPr txBox="1"/>
          <p:nvPr/>
        </p:nvSpPr>
        <p:spPr>
          <a:xfrm>
            <a:off x="600150" y="3911173"/>
            <a:ext cx="822960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600" dirty="0" smtClean="0"/>
              <a:t>There were a total of 17 eye fixations for the 10 subjects.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049" y="315925"/>
            <a:ext cx="8520599" cy="831299"/>
          </a:xfrm>
        </p:spPr>
        <p:txBody>
          <a:bodyPr/>
          <a:lstStyle/>
          <a:p>
            <a:r>
              <a:rPr lang="en-US" sz="3200" dirty="0">
                <a:solidFill>
                  <a:srgbClr val="800000"/>
                </a:solidFill>
              </a:rPr>
              <a:t>Descriptive Statistics (Counts)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95" y="1223551"/>
            <a:ext cx="2969858" cy="1792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634" y="1225225"/>
            <a:ext cx="2967083" cy="1790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3717" y="1223551"/>
            <a:ext cx="2969859" cy="179222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557949" y="4807999"/>
            <a:ext cx="548699" cy="393600"/>
          </a:xfrm>
        </p:spPr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4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124" y="3008280"/>
            <a:ext cx="2969858" cy="17922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9" y="3008281"/>
            <a:ext cx="2961453" cy="17871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36988" y="315925"/>
            <a:ext cx="1097375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22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642729" y="218604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305721" y="876332"/>
            <a:ext cx="8493078" cy="365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4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 Analyze the effect of function used in an online commercial on what 	humans observe while watching it.</a:t>
            </a:r>
          </a:p>
          <a:p>
            <a:pPr marL="0" marR="0" lvl="0" indent="0" algn="l" rtl="0">
              <a:lnSpc>
                <a:spcPct val="19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4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 Analyze visual scanning behaviors when watching online </a:t>
            </a:r>
            <a:r>
              <a:rPr lang="en-US" sz="204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commercials</a:t>
            </a:r>
            <a:r>
              <a:rPr lang="en-US" sz="204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9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4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3- Determine if scanning behaviors </a:t>
            </a:r>
            <a:r>
              <a:rPr lang="en-US" sz="204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</a:t>
            </a:r>
            <a:r>
              <a:rPr lang="en-US" sz="204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affected by human </a:t>
            </a:r>
            <a:r>
              <a:rPr lang="en-US" sz="204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experiences</a:t>
            </a:r>
            <a:r>
              <a:rPr lang="en-US" sz="204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4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feelings</a:t>
            </a:r>
            <a:r>
              <a:rPr lang="en-US" sz="204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memory.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408"/>
              </a:spcBef>
              <a:buClr>
                <a:schemeClr val="accent1"/>
              </a:buClr>
              <a:buSzPct val="86700"/>
              <a:buFont typeface="Arial"/>
              <a:buNone/>
            </a:pPr>
            <a:endParaRPr sz="204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7805529" y="4839796"/>
            <a:ext cx="1066799" cy="2468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03489" y="138522"/>
            <a:ext cx="1097375" cy="823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556160" y="241231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Results: Objective 1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7798904" y="4824255"/>
            <a:ext cx="1066799" cy="2468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395587" y="1020625"/>
            <a:ext cx="8470117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Hypothesis: </a:t>
            </a:r>
            <a:r>
              <a:rPr lang="en-US" sz="20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Same hypothesis test was applied for each one of the 5 AOI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Shape 210" descr="hyp..tif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2617" y="1581490"/>
            <a:ext cx="2297967" cy="144251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655122" y="2887224"/>
            <a:ext cx="8031678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μ1 is the mean of eye fixation counts for scenario 1, countdown only.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μ2 is the mean of eye fixation counts for scenario 2, skip button and       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countdown function.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18275" y="218885"/>
            <a:ext cx="1097375" cy="823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559258" y="329016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Results: Objective 1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8472457" y="475497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451654" y="1147225"/>
            <a:ext cx="848824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Hypothesis: </a:t>
            </a:r>
            <a:r>
              <a:rPr lang="en-US" sz="20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Same hypothesis test was applied for each one of the 5 AOI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Shape 220" descr="hyp..tif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2617" y="1793556"/>
            <a:ext cx="2297967" cy="144251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/>
          <p:nvPr/>
        </p:nvSpPr>
        <p:spPr>
          <a:xfrm>
            <a:off x="451654" y="3023733"/>
            <a:ext cx="8628204" cy="17312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μ1 is the mean of eye fixation durations for scenario 1, countdown only.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μ2 is the mean of eye fixation durations for scenario 2, skip button and       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countdown function.</a:t>
            </a:r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36987" y="342109"/>
            <a:ext cx="1097375" cy="823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632147" y="90463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Results: Objective 1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8472457" y="474990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311700" y="904440"/>
            <a:ext cx="8520599" cy="33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Comparing the mean of eye fixation durations and counts between scenario 1 (countdown only) and 2 (skip and countdown)</a:t>
            </a:r>
          </a:p>
        </p:txBody>
      </p:sp>
      <p:graphicFrame>
        <p:nvGraphicFramePr>
          <p:cNvPr id="230" name="Shape 230"/>
          <p:cNvGraphicFramePr/>
          <p:nvPr/>
        </p:nvGraphicFramePr>
        <p:xfrm>
          <a:off x="1056350" y="1833903"/>
          <a:ext cx="6474750" cy="2225100"/>
        </p:xfrm>
        <a:graphic>
          <a:graphicData uri="http://schemas.openxmlformats.org/drawingml/2006/table">
            <a:tbl>
              <a:tblPr firstRow="1" bandRow="1">
                <a:noFill/>
                <a:tableStyleId>{214907D3-5119-4960-9288-1324B805FB60}</a:tableStyleId>
              </a:tblPr>
              <a:tblGrid>
                <a:gridCol w="1940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4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9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800000"/>
                          </a:solidFill>
                        </a:rPr>
                        <a:t>AOI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800000"/>
                          </a:solidFill>
                        </a:rPr>
                        <a:t>P-Value (Durations)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800000"/>
                          </a:solidFill>
                        </a:rPr>
                        <a:t>P-Value (Counts)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accent2"/>
                          </a:solidFill>
                        </a:rPr>
                        <a:t>Slogan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cap="none">
                          <a:solidFill>
                            <a:schemeClr val="accent2"/>
                          </a:solidFill>
                        </a:rPr>
                        <a:t>0.8490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cap="none">
                          <a:solidFill>
                            <a:schemeClr val="accent2"/>
                          </a:solidFill>
                        </a:rPr>
                        <a:t>0.5882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accent2"/>
                          </a:solidFill>
                        </a:rPr>
                        <a:t>Title-Bottom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cap="none">
                          <a:solidFill>
                            <a:schemeClr val="accent2"/>
                          </a:solidFill>
                        </a:rPr>
                        <a:t>0.9696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cap="none">
                          <a:solidFill>
                            <a:schemeClr val="accent2"/>
                          </a:solidFill>
                        </a:rPr>
                        <a:t>0.6113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accent2"/>
                          </a:solidFill>
                        </a:rPr>
                        <a:t>Title-Center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cap="none">
                          <a:solidFill>
                            <a:schemeClr val="accent2"/>
                          </a:solidFill>
                        </a:rPr>
                        <a:t>0.5891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cap="none">
                          <a:solidFill>
                            <a:schemeClr val="accent2"/>
                          </a:solidFill>
                        </a:rPr>
                        <a:t>0.6163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accent2"/>
                          </a:solidFill>
                        </a:rPr>
                        <a:t>Video Screen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cap="none">
                          <a:solidFill>
                            <a:schemeClr val="accent2"/>
                          </a:solidFill>
                        </a:rPr>
                        <a:t>0.8501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cap="none">
                          <a:solidFill>
                            <a:schemeClr val="accent2"/>
                          </a:solidFill>
                        </a:rPr>
                        <a:t>0.2039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accent2"/>
                          </a:solidFill>
                        </a:rPr>
                        <a:t>Countdown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cap="none">
                          <a:solidFill>
                            <a:schemeClr val="accent2"/>
                          </a:solidFill>
                        </a:rPr>
                        <a:t>0.5579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cap="none">
                          <a:solidFill>
                            <a:schemeClr val="accent2"/>
                          </a:solidFill>
                        </a:rPr>
                        <a:t>0.2008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31" name="Shape 231"/>
          <p:cNvSpPr txBox="1"/>
          <p:nvPr/>
        </p:nvSpPr>
        <p:spPr>
          <a:xfrm>
            <a:off x="311700" y="4165123"/>
            <a:ext cx="7931726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 the p-value &gt; 0.05 for all AOI, do not reject the null and conclude that there is no significant difference between the means for both scenarios.</a:t>
            </a:r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1143" y="120850"/>
            <a:ext cx="1097375" cy="823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723012" y="462747"/>
            <a:ext cx="8520599" cy="383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Results: Objective 2 Visual Scanning Behavior</a:t>
            </a:r>
            <a:br>
              <a:rPr lang="en-US" sz="3000" b="0" i="0" u="none" strike="noStrike" cap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000" b="0" i="0" u="none" strike="noStrike" cap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8472457" y="474990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Shape 239" descr="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9894" y="1208250"/>
            <a:ext cx="4976117" cy="275943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392544" y="1208250"/>
            <a:ext cx="3230348" cy="22960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Subjects who did not get distracted by the skip button were able to recall the brand name.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3622894" y="4036958"/>
            <a:ext cx="5313286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scan path for subject 3 (scenario 2</a:t>
            </a:r>
            <a:r>
              <a:rPr lang="en-US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with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skip and countdown)</a:t>
            </a:r>
          </a:p>
        </p:txBody>
      </p:sp>
      <p:pic>
        <p:nvPicPr>
          <p:cNvPr id="242" name="Shape 2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99602"/>
            <a:ext cx="903227" cy="725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1598" y="361057"/>
            <a:ext cx="19030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800000"/>
                </a:solidFill>
              </a:rPr>
              <a:t>Overview</a:t>
            </a:r>
            <a:endParaRPr lang="en-US" sz="3200" dirty="0"/>
          </a:p>
        </p:txBody>
      </p:sp>
      <p:pic>
        <p:nvPicPr>
          <p:cNvPr id="4" name="Shape 104" descr="https://s-media-cache-ak0.pinimg.com/originals/f7/eb/8e/f7eb8ef4ae6e16911184073c39286f9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51252"/>
            <a:ext cx="1097279" cy="8229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85605" y="1058268"/>
            <a:ext cx="4843596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000" dirty="0" smtClean="0"/>
              <a:t>Abstract</a:t>
            </a:r>
            <a:endParaRPr lang="en-US" sz="2000" dirty="0"/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000" dirty="0" smtClean="0"/>
              <a:t>Introduction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000" dirty="0" smtClean="0"/>
              <a:t>Literature review</a:t>
            </a:r>
            <a:endParaRPr lang="en-US" sz="2000" dirty="0"/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000" dirty="0" smtClean="0"/>
              <a:t>Methods</a:t>
            </a:r>
            <a:endParaRPr lang="en-US" sz="2000" dirty="0"/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000" dirty="0" smtClean="0"/>
              <a:t>Results</a:t>
            </a:r>
            <a:endParaRPr lang="en-US" sz="2000" dirty="0"/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000" dirty="0" smtClean="0"/>
              <a:t>Discussion</a:t>
            </a:r>
            <a:endParaRPr lang="en-US" sz="2000" dirty="0"/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000" dirty="0"/>
              <a:t>Limitations and future </a:t>
            </a:r>
            <a:r>
              <a:rPr lang="en-US" sz="2000" dirty="0" smtClean="0"/>
              <a:t>research</a:t>
            </a:r>
            <a:endParaRPr lang="en-US" sz="2000" dirty="0"/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000" dirty="0"/>
              <a:t>Reference </a:t>
            </a:r>
            <a:r>
              <a:rPr lang="en-US" sz="2000" dirty="0" smtClean="0"/>
              <a:t>list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8513804" y="4835723"/>
            <a:ext cx="2519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00000000-1234-1234-1234-123412341234}" type="slidenum">
              <a:rPr lang="en-US" b="1">
                <a:solidFill>
                  <a:schemeClr val="lt1"/>
                </a:solidFill>
              </a:rPr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121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636104" y="159971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Results: Objective 2 Visual Scanning Behavior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7798903" y="4824719"/>
            <a:ext cx="1066799" cy="2468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Shape 249" descr="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4544" y="1296671"/>
            <a:ext cx="4992255" cy="2698372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3694544" y="4015233"/>
            <a:ext cx="5171159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scan path for subject 8 (scenario 2:with skip and countdown)</a:t>
            </a:r>
          </a:p>
        </p:txBody>
      </p:sp>
      <p:sp>
        <p:nvSpPr>
          <p:cNvPr id="251" name="Shape 251"/>
          <p:cNvSpPr/>
          <p:nvPr/>
        </p:nvSpPr>
        <p:spPr>
          <a:xfrm>
            <a:off x="230909" y="1296671"/>
            <a:ext cx="3278910" cy="22960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Subjects who got distracted by the skip button were not able to recall the brand name.</a:t>
            </a:r>
          </a:p>
        </p:txBody>
      </p:sp>
      <p:pic>
        <p:nvPicPr>
          <p:cNvPr id="252" name="Shape 2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87160" y="201725"/>
            <a:ext cx="893582" cy="682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623401" y="152823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Results: Objective 3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207789" y="962440"/>
            <a:ext cx="8709456" cy="33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Question A10:</a:t>
            </a:r>
            <a:r>
              <a:rPr lang="en-US" sz="2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“The online commercial I saw was important.”</a:t>
            </a:r>
            <a:br>
              <a:rPr lang="en-US" sz="2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On average, subjects who participated in scenario 1 (skip) answered 2.7.</a:t>
            </a:r>
            <a:br>
              <a:rPr lang="en-US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On average, subjects who participated in scenario 2 (countdown) answered 3.1.</a:t>
            </a:r>
            <a:br>
              <a:rPr lang="en-US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Observation(s):</a:t>
            </a:r>
            <a:r>
              <a:rPr lang="en-US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Both groups did not </a:t>
            </a:r>
            <a:r>
              <a:rPr lang="en-US" sz="1800" b="0" i="0" u="sng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feel</a:t>
            </a:r>
            <a:r>
              <a:rPr lang="en-US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the commercial and its contents were important. As a result, only 3 out of 20 subjects were able to recall the brand name.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8472457" y="474990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42499" y="136952"/>
            <a:ext cx="989196" cy="761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760363" y="275766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Discussion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sldNum" idx="12"/>
          </p:nvPr>
        </p:nvSpPr>
        <p:spPr>
          <a:xfrm>
            <a:off x="8472457" y="4748351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311700" y="1147225"/>
            <a:ext cx="8520599" cy="27238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quantitative analysis result only showed that there is no significant difference between the means of eye fixation among both scenarios.</a:t>
            </a:r>
          </a:p>
          <a:p>
            <a: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The sample size is small.</a:t>
            </a:r>
          </a:p>
          <a:p>
            <a: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Non-parametric test was performed.</a:t>
            </a:r>
          </a:p>
        </p:txBody>
      </p:sp>
      <p:pic>
        <p:nvPicPr>
          <p:cNvPr id="268" name="Shape 2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49095"/>
            <a:ext cx="996522" cy="75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747915" y="180284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Discussion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8472457" y="474990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212088" y="877705"/>
            <a:ext cx="8832300" cy="35548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143D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F143D"/>
                </a:solidFill>
                <a:latin typeface="Arial"/>
                <a:ea typeface="Arial"/>
                <a:cs typeface="Arial"/>
                <a:sym typeface="Arial"/>
              </a:rPr>
              <a:t>By performing qualitative analysis, we were able to consider individuals’ </a:t>
            </a:r>
            <a:r>
              <a:rPr lang="en-US" sz="2400" b="0" i="0" u="none" strike="noStrike" cap="none" dirty="0" smtClean="0">
                <a:solidFill>
                  <a:srgbClr val="0F143D"/>
                </a:solidFill>
                <a:latin typeface="Arial"/>
                <a:ea typeface="Arial"/>
                <a:cs typeface="Arial"/>
                <a:sym typeface="Arial"/>
              </a:rPr>
              <a:t>behaviors </a:t>
            </a:r>
            <a:r>
              <a:rPr lang="en-US" sz="2400" b="0" i="0" u="none" strike="noStrike" cap="none" dirty="0">
                <a:solidFill>
                  <a:srgbClr val="0F143D"/>
                </a:solidFill>
                <a:latin typeface="Arial"/>
                <a:ea typeface="Arial"/>
                <a:cs typeface="Arial"/>
                <a:sym typeface="Arial"/>
              </a:rPr>
              <a:t>in order to draw a better conclusion.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143D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F143D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b="0" i="0" u="none" strike="noStrike" cap="none" dirty="0">
                <a:solidFill>
                  <a:srgbClr val="0F143D"/>
                </a:solidFill>
                <a:latin typeface="Arial"/>
                <a:ea typeface="Arial"/>
                <a:cs typeface="Arial"/>
                <a:sym typeface="Arial"/>
              </a:rPr>
              <a:t>- Some subjects were given wrong instructions to answer the </a:t>
            </a:r>
            <a:r>
              <a:rPr lang="en-US" sz="1800" b="0" i="0" u="none" strike="noStrike" cap="none" dirty="0" smtClean="0">
                <a:solidFill>
                  <a:srgbClr val="0F143D"/>
                </a:solidFill>
                <a:latin typeface="Arial"/>
                <a:ea typeface="Arial"/>
                <a:cs typeface="Arial"/>
                <a:sym typeface="Arial"/>
              </a:rPr>
              <a:t>questionnaire</a:t>
            </a:r>
            <a:r>
              <a:rPr lang="en-US" sz="1800" b="0" i="0" u="none" strike="noStrike" cap="none" dirty="0">
                <a:solidFill>
                  <a:srgbClr val="0F143D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143D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F143D"/>
                </a:solidFill>
                <a:latin typeface="Arial"/>
                <a:ea typeface="Arial"/>
                <a:cs typeface="Arial"/>
                <a:sym typeface="Arial"/>
              </a:rPr>
              <a:t>	- Some subjects answered the questionnaire randomly.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143D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F143D"/>
                </a:solidFill>
                <a:latin typeface="Arial"/>
                <a:ea typeface="Arial"/>
                <a:cs typeface="Arial"/>
                <a:sym typeface="Arial"/>
              </a:rPr>
              <a:t>	- Subjects who had a longer eye fixation duration on Title-Center were 		   able to recall the brand name.</a:t>
            </a:r>
            <a:br>
              <a:rPr lang="en-US" sz="1800" b="0" i="0" u="none" strike="noStrike" cap="none" dirty="0">
                <a:solidFill>
                  <a:srgbClr val="0F143D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b="0" i="0" u="none" strike="noStrike" cap="none" dirty="0">
              <a:solidFill>
                <a:srgbClr val="0F14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Shape 2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54985"/>
            <a:ext cx="959168" cy="741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The “Title-Bottom” button being close to the “Skip” button might have created a </a:t>
            </a:r>
            <a:r>
              <a:rPr lang="en-US" u="sng" dirty="0">
                <a:solidFill>
                  <a:schemeClr val="tx2">
                    <a:lumMod val="10000"/>
                  </a:schemeClr>
                </a:solidFill>
              </a:rPr>
              <a:t>simultaneous masking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 effect which prevented the subjects from remembering the brand name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.</a:t>
            </a:r>
          </a:p>
          <a:p>
            <a:pPr marL="228600" lvl="0" indent="0" rtl="0">
              <a:spcBef>
                <a:spcPts val="0"/>
              </a:spcBef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The content of the advertisement was not presented effectively which 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makes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it seem irrelevant and hard to associate with brand name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623400" y="309925"/>
            <a:ext cx="8520600" cy="831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3200" dirty="0">
                <a:solidFill>
                  <a:srgbClr val="800000"/>
                </a:solidFill>
              </a:rPr>
              <a:t>Discussion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8557950" y="4749900"/>
            <a:ext cx="548700" cy="3936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b="1">
                <a:solidFill>
                  <a:schemeClr val="bg1"/>
                </a:solidFill>
              </a:rPr>
              <a:t>24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84" name="Shape 2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76937" y="314134"/>
            <a:ext cx="1097400" cy="8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1113134" y="304354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Limitations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8472457" y="474172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468524" y="1147600"/>
            <a:ext cx="8098042" cy="361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the data collected, one cannot determine if the subjects were consciously watching something during the commercial.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Subjects could be looking at functions and/or features with their </a:t>
            </a:r>
            <a:r>
              <a:rPr lang="en-US" sz="24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peripheral vision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without the eye-tracking device measuring it.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sz="2400" dirty="0"/>
          </a:p>
        </p:txBody>
      </p:sp>
      <p:pic>
        <p:nvPicPr>
          <p:cNvPr id="292" name="Shape 2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481" y="359063"/>
            <a:ext cx="996112" cy="749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772817" y="324193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Future Research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311700" y="990023"/>
            <a:ext cx="8564400" cy="3702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rgbClr val="000000"/>
                </a:solidFill>
                <a:sym typeface="Arial"/>
              </a:rPr>
              <a:t>Use different kinds of commercials to further analyze if the content of commercials has an impact on the cognitive </a:t>
            </a:r>
            <a:r>
              <a:rPr lang="en-US" sz="2200" b="0" i="0" u="none" strike="noStrike" cap="none" dirty="0" smtClean="0">
                <a:solidFill>
                  <a:srgbClr val="000000"/>
                </a:solidFill>
                <a:sym typeface="Arial"/>
              </a:rPr>
              <a:t>behavior.</a:t>
            </a:r>
            <a:endParaRPr lang="en-US" sz="22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Evaluate individual subject </a:t>
            </a:r>
            <a:r>
              <a:rPr lang="en-US" sz="2200" dirty="0" smtClean="0">
                <a:solidFill>
                  <a:srgbClr val="000000"/>
                </a:solidFill>
              </a:rPr>
              <a:t>behavior </a:t>
            </a:r>
            <a:r>
              <a:rPr lang="en-US" sz="2200" dirty="0">
                <a:solidFill>
                  <a:srgbClr val="000000"/>
                </a:solidFill>
              </a:rPr>
              <a:t>and take these results into consideration while </a:t>
            </a:r>
            <a:r>
              <a:rPr lang="en-US" sz="2200" dirty="0" smtClean="0">
                <a:solidFill>
                  <a:srgbClr val="000000"/>
                </a:solidFill>
              </a:rPr>
              <a:t>analyzing </a:t>
            </a:r>
            <a:r>
              <a:rPr lang="en-US" sz="2200" dirty="0">
                <a:solidFill>
                  <a:srgbClr val="000000"/>
                </a:solidFill>
              </a:rPr>
              <a:t>their data.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rgbClr val="000000"/>
                </a:solidFill>
                <a:sym typeface="Arial"/>
              </a:rPr>
              <a:t>Evaluate more physiological parameters</a:t>
            </a:r>
          </a:p>
          <a:p>
            <a:pPr marL="565151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Pupil diameter </a:t>
            </a:r>
          </a:p>
          <a:p>
            <a:pPr marL="565151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Eye blinking frequency</a:t>
            </a:r>
          </a:p>
          <a:p>
            <a:pPr marR="0" lvl="0" indent="457200" algn="l" rtl="0">
              <a:lnSpc>
                <a:spcPct val="150000"/>
              </a:lnSpc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8472457" y="474990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4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Shape 3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98896"/>
            <a:ext cx="970911" cy="73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299661" y="307656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311700" y="1038824"/>
            <a:ext cx="8520599" cy="33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 err="1">
                <a:solidFill>
                  <a:srgbClr val="1A1911"/>
                </a:solidFill>
                <a:latin typeface="Arial"/>
                <a:ea typeface="Arial"/>
                <a:cs typeface="Arial"/>
                <a:sym typeface="Arial"/>
              </a:rPr>
              <a:t>Galletta</a:t>
            </a:r>
            <a:r>
              <a:rPr lang="en-US" sz="1800" b="0" i="0" u="none" strike="noStrike" cap="none" dirty="0">
                <a:solidFill>
                  <a:srgbClr val="1A1911"/>
                </a:solidFill>
                <a:latin typeface="Arial"/>
                <a:ea typeface="Arial"/>
                <a:cs typeface="Arial"/>
                <a:sym typeface="Arial"/>
              </a:rPr>
              <a:t>, D., Goodrich, K., &amp; Schiller, S. Z. (2015). Consumer Reactions to Intrusiveness of Online –Video Advertisements. </a:t>
            </a:r>
            <a:r>
              <a:rPr lang="en-US" sz="1800" b="0" i="1" u="none" strike="noStrike" cap="none" dirty="0">
                <a:solidFill>
                  <a:srgbClr val="1A1911"/>
                </a:solidFill>
                <a:latin typeface="Arial"/>
                <a:ea typeface="Arial"/>
                <a:cs typeface="Arial"/>
                <a:sym typeface="Arial"/>
              </a:rPr>
              <a:t>Journal of Advertising Research</a:t>
            </a:r>
            <a:r>
              <a:rPr lang="en-US" sz="1800" b="0" i="0" u="none" strike="noStrike" cap="none" dirty="0">
                <a:solidFill>
                  <a:srgbClr val="1A1911"/>
                </a:solidFill>
                <a:latin typeface="Arial"/>
                <a:ea typeface="Arial"/>
                <a:cs typeface="Arial"/>
                <a:sym typeface="Arial"/>
              </a:rPr>
              <a:t>, 55(1), 37-50.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1A19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1A1911"/>
                </a:solidFill>
                <a:latin typeface="Arial"/>
                <a:ea typeface="Arial"/>
                <a:cs typeface="Arial"/>
                <a:sym typeface="Arial"/>
              </a:rPr>
              <a:t>Miller, C. C. (2010). YouTube Ads Turn Videos into Revenue. </a:t>
            </a:r>
            <a:r>
              <a:rPr lang="en-US" sz="1800" b="0" i="1" u="none" strike="noStrike" cap="none" dirty="0">
                <a:solidFill>
                  <a:srgbClr val="1A1911"/>
                </a:solidFill>
                <a:latin typeface="Arial"/>
                <a:ea typeface="Arial"/>
                <a:cs typeface="Arial"/>
                <a:sym typeface="Arial"/>
              </a:rPr>
              <a:t>New York Times</a:t>
            </a:r>
            <a:r>
              <a:rPr lang="en-US" sz="1800" b="0" i="0" u="none" strike="noStrike" cap="none" dirty="0">
                <a:solidFill>
                  <a:srgbClr val="1A191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 u="none" strike="noStrike" cap="none" dirty="0">
                <a:solidFill>
                  <a:srgbClr val="1A191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0" u="none" strike="noStrike" cap="none" dirty="0">
                <a:solidFill>
                  <a:srgbClr val="1A191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1A19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 err="1">
                <a:solidFill>
                  <a:srgbClr val="1A1911"/>
                </a:solidFill>
                <a:latin typeface="Arial"/>
                <a:ea typeface="Arial"/>
                <a:cs typeface="Arial"/>
                <a:sym typeface="Arial"/>
              </a:rPr>
              <a:t>Pikas</a:t>
            </a:r>
            <a:r>
              <a:rPr lang="en-US" sz="1800" b="0" i="0" u="none" strike="noStrike" cap="none" dirty="0">
                <a:solidFill>
                  <a:srgbClr val="1A1911"/>
                </a:solidFill>
                <a:latin typeface="Arial"/>
                <a:ea typeface="Arial"/>
                <a:cs typeface="Arial"/>
                <a:sym typeface="Arial"/>
              </a:rPr>
              <a:t>, B., &amp; </a:t>
            </a:r>
            <a:r>
              <a:rPr lang="en-US" sz="1800" b="0" i="0" u="none" strike="noStrike" cap="none" dirty="0" err="1">
                <a:solidFill>
                  <a:srgbClr val="1A1911"/>
                </a:solidFill>
                <a:latin typeface="Arial"/>
                <a:ea typeface="Arial"/>
                <a:cs typeface="Arial"/>
                <a:sym typeface="Arial"/>
              </a:rPr>
              <a:t>Sorrentino</a:t>
            </a:r>
            <a:r>
              <a:rPr lang="en-US" sz="1800" b="0" i="0" u="none" strike="noStrike" cap="none" dirty="0">
                <a:solidFill>
                  <a:srgbClr val="1A1911"/>
                </a:solidFill>
                <a:latin typeface="Arial"/>
                <a:ea typeface="Arial"/>
                <a:cs typeface="Arial"/>
                <a:sym typeface="Arial"/>
              </a:rPr>
              <a:t>, G. (2014). The Effectiveness of Online Advertising: Consumer’s Perceptions of Ads on Facebook, Twitter and YouTube. </a:t>
            </a:r>
            <a:r>
              <a:rPr lang="en-US" sz="1800" b="0" i="1" u="none" strike="noStrike" cap="none" dirty="0">
                <a:solidFill>
                  <a:srgbClr val="1A1911"/>
                </a:solidFill>
                <a:latin typeface="Arial"/>
                <a:ea typeface="Arial"/>
                <a:cs typeface="Arial"/>
                <a:sym typeface="Arial"/>
              </a:rPr>
              <a:t>Journal of Applied Business and Economics</a:t>
            </a:r>
            <a:r>
              <a:rPr lang="en-US" sz="1800" b="0" i="0" u="none" strike="noStrike" cap="none" dirty="0">
                <a:solidFill>
                  <a:srgbClr val="1A1911"/>
                </a:solidFill>
                <a:latin typeface="Arial"/>
                <a:ea typeface="Arial"/>
                <a:cs typeface="Arial"/>
                <a:sym typeface="Arial"/>
              </a:rPr>
              <a:t>, 16(4), 70-81.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8472457" y="474990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2216766" y="1487032"/>
            <a:ext cx="5029952" cy="18247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6000" b="0" i="0" u="none" strike="noStrike" cap="none" dirty="0" smtClean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lang="en-US" sz="6000" b="0" i="0" u="none" strike="noStrike" cap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8472457" y="474990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0144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764625" y="288602"/>
            <a:ext cx="2247343" cy="675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7688828" y="4817628"/>
            <a:ext cx="1066799" cy="2468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Shape 104" descr="https://s-media-cache-ak0.pinimg.com/originals/f7/eb/8e/f7eb8ef4ae6e16911184073c39286f9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6696" y="288602"/>
            <a:ext cx="1097279" cy="82296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637775" y="1283233"/>
            <a:ext cx="7952975" cy="30008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60070" marR="0" lvl="1" indent="-29336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2001D"/>
              </a:buClr>
              <a:buSzPct val="85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391A3C"/>
                </a:solidFill>
                <a:latin typeface="Arial"/>
                <a:ea typeface="Arial"/>
                <a:cs typeface="Arial"/>
                <a:sym typeface="Arial"/>
              </a:rPr>
              <a:t>An experiment was designed to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explore audience’s perspective of online commercials.</a:t>
            </a:r>
          </a:p>
          <a:p>
            <a:pPr marL="560070" marR="0" lvl="1" indent="-29336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2001D"/>
              </a:buClr>
              <a:buSzPct val="85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391A3C"/>
                </a:solidFill>
                <a:latin typeface="Arial"/>
                <a:ea typeface="Arial"/>
                <a:cs typeface="Arial"/>
                <a:sym typeface="Arial"/>
              </a:rPr>
              <a:t>The audience was asked to watch a short YouTube commercial and their data was collected using an eye tracking device and a questionnaire.</a:t>
            </a:r>
          </a:p>
          <a:p>
            <a:pPr marL="457200" marR="0" lvl="1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2001D"/>
              </a:buClr>
              <a:buSzPct val="85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391A3C"/>
                </a:solidFill>
                <a:latin typeface="Arial"/>
                <a:ea typeface="Arial"/>
                <a:cs typeface="Arial"/>
                <a:sym typeface="Arial"/>
              </a:rPr>
              <a:t>Quantitative and qualitative analyses were performed on the data collected.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23400" y="210086"/>
            <a:ext cx="8520599" cy="7307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72457" y="476160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493872" y="916168"/>
            <a:ext cx="8231216" cy="3330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Internet has become the source of information, entertainment and social connectivity.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content like videos and pictures are easy to share.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YouTube has become the most  popular video sharing website.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F143D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F143D"/>
                </a:solidFill>
                <a:latin typeface="Arial"/>
                <a:ea typeface="Arial"/>
                <a:cs typeface="Arial"/>
                <a:sym typeface="Arial"/>
              </a:rPr>
              <a:t>Companies are using online commercials to reach more customers</a:t>
            </a:r>
            <a:r>
              <a:rPr lang="en-US" sz="1800" b="0" i="0" u="none" strike="noStrike" cap="none" dirty="0" smtClean="0">
                <a:solidFill>
                  <a:srgbClr val="0F143D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1800" b="0" i="0" u="none" strike="noStrike" cap="none" dirty="0">
              <a:solidFill>
                <a:srgbClr val="0F14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2027" y="163923"/>
            <a:ext cx="1097375" cy="823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473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563947" y="209257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Literature Review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274346" y="961674"/>
            <a:ext cx="8665763" cy="36200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82880" marR="0" lvl="0" indent="-1828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3210"/>
              <a:buFont typeface="Arial"/>
              <a:buChar char="•"/>
            </a:pPr>
            <a:r>
              <a:rPr lang="en-US" sz="1700" b="1" i="0" u="none" strike="noStrike" cap="none" dirty="0" err="1">
                <a:solidFill>
                  <a:srgbClr val="1F1D24"/>
                </a:solidFill>
                <a:latin typeface="Arial"/>
                <a:ea typeface="Arial"/>
                <a:cs typeface="Arial"/>
                <a:sym typeface="Arial"/>
              </a:rPr>
              <a:t>Pikas</a:t>
            </a:r>
            <a:r>
              <a:rPr lang="en-US" sz="1700" b="1" i="0" u="none" strike="noStrike" cap="none" dirty="0">
                <a:solidFill>
                  <a:srgbClr val="1F1D24"/>
                </a:solidFill>
                <a:latin typeface="Arial"/>
                <a:ea typeface="Arial"/>
                <a:cs typeface="Arial"/>
                <a:sym typeface="Arial"/>
              </a:rPr>
              <a:t>, B., &amp; </a:t>
            </a:r>
            <a:r>
              <a:rPr lang="en-US" sz="1700" b="1" i="0" u="none" strike="noStrike" cap="none" dirty="0" err="1">
                <a:solidFill>
                  <a:srgbClr val="1F1D24"/>
                </a:solidFill>
                <a:latin typeface="Arial"/>
                <a:ea typeface="Arial"/>
                <a:cs typeface="Arial"/>
                <a:sym typeface="Arial"/>
              </a:rPr>
              <a:t>Sorrentino</a:t>
            </a:r>
            <a:r>
              <a:rPr lang="en-US" sz="1700" b="1" i="0" u="none" strike="noStrike" cap="none" dirty="0">
                <a:solidFill>
                  <a:srgbClr val="1F1D24"/>
                </a:solidFill>
                <a:latin typeface="Arial"/>
                <a:ea typeface="Arial"/>
                <a:cs typeface="Arial"/>
                <a:sym typeface="Arial"/>
              </a:rPr>
              <a:t>, G. (2014)</a:t>
            </a:r>
          </a:p>
          <a:p>
            <a:pPr marL="548640" marR="0" lvl="2" indent="-25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1F1D24"/>
                </a:solidFill>
                <a:latin typeface="Arial"/>
                <a:ea typeface="Arial"/>
                <a:cs typeface="Arial"/>
                <a:sym typeface="Arial"/>
              </a:rPr>
              <a:t>Most users visit and have active accounts on Facebook, Twitter, and </a:t>
            </a:r>
            <a:r>
              <a:rPr lang="en-US" sz="1600" b="0" i="0" u="none" strike="noStrike" cap="none" dirty="0" smtClean="0">
                <a:solidFill>
                  <a:srgbClr val="1F1D24"/>
                </a:solidFill>
                <a:latin typeface="Arial"/>
                <a:ea typeface="Arial"/>
                <a:cs typeface="Arial"/>
                <a:sym typeface="Arial"/>
              </a:rPr>
              <a:t>YouTube, the </a:t>
            </a:r>
            <a:r>
              <a:rPr lang="en-US" sz="1600" b="0" i="0" u="none" strike="noStrike" cap="none" dirty="0">
                <a:solidFill>
                  <a:srgbClr val="1F1D24"/>
                </a:solidFill>
                <a:latin typeface="Arial"/>
                <a:ea typeface="Arial"/>
                <a:cs typeface="Arial"/>
                <a:sym typeface="Arial"/>
              </a:rPr>
              <a:t>three most popular social networking sites of </a:t>
            </a:r>
            <a:r>
              <a:rPr lang="en-US" sz="1600" b="0" i="0" u="none" strike="noStrike" cap="none" dirty="0" smtClean="0">
                <a:solidFill>
                  <a:srgbClr val="1F1D24"/>
                </a:solidFill>
                <a:latin typeface="Arial"/>
                <a:ea typeface="Arial"/>
                <a:cs typeface="Arial"/>
                <a:sym typeface="Arial"/>
              </a:rPr>
              <a:t>today.</a:t>
            </a:r>
            <a:endParaRPr lang="en-US" sz="1600" b="0" i="0" u="none" strike="noStrike" cap="none" dirty="0">
              <a:solidFill>
                <a:srgbClr val="1F1D2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3210"/>
              <a:buFont typeface="Arial"/>
              <a:buChar char="•"/>
            </a:pPr>
            <a:r>
              <a:rPr lang="en-US" sz="1700" b="1" i="0" u="none" strike="noStrike" cap="none" dirty="0" err="1">
                <a:solidFill>
                  <a:srgbClr val="1F1D24"/>
                </a:solidFill>
                <a:sym typeface="Arial"/>
              </a:rPr>
              <a:t>Ciolli</a:t>
            </a:r>
            <a:r>
              <a:rPr lang="en-US" sz="1700" b="1" i="0" u="none" strike="noStrike" cap="none" dirty="0">
                <a:solidFill>
                  <a:srgbClr val="1F1D24"/>
                </a:solidFill>
                <a:sym typeface="Arial"/>
              </a:rPr>
              <a:t>, A. (2007)</a:t>
            </a:r>
          </a:p>
          <a:p>
            <a:pPr marL="548640" marR="0" lvl="2" indent="-25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1F1D24"/>
                </a:solidFill>
                <a:sym typeface="Arial"/>
              </a:rPr>
              <a:t>Online ads increased YouTube’s </a:t>
            </a:r>
            <a:r>
              <a:rPr lang="en-US" sz="1600" b="0" i="0" u="none" strike="noStrike" cap="none" dirty="0" smtClean="0">
                <a:solidFill>
                  <a:srgbClr val="1F1D24"/>
                </a:solidFill>
                <a:sym typeface="Arial"/>
              </a:rPr>
              <a:t>revenues</a:t>
            </a:r>
            <a:r>
              <a:rPr lang="en-US" sz="1600" dirty="0">
                <a:solidFill>
                  <a:srgbClr val="1F1D24"/>
                </a:solidFill>
              </a:rPr>
              <a:t>.</a:t>
            </a:r>
            <a:endParaRPr lang="en-US" sz="1600" b="0" i="0" u="none" strike="noStrike" cap="none" dirty="0">
              <a:solidFill>
                <a:srgbClr val="1F1D24"/>
              </a:solidFill>
              <a:sym typeface="Arial"/>
            </a:endParaRPr>
          </a:p>
          <a:p>
            <a:pPr marL="182880" marR="0" lvl="0" indent="-1828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3210"/>
              <a:buFont typeface="Arial"/>
              <a:buChar char="•"/>
            </a:pPr>
            <a:r>
              <a:rPr lang="en-US" sz="1700" b="1" i="0" u="none" strike="noStrike" cap="none" dirty="0" err="1">
                <a:solidFill>
                  <a:srgbClr val="1F1D24"/>
                </a:solidFill>
                <a:sym typeface="Arial"/>
              </a:rPr>
              <a:t>Galleta</a:t>
            </a:r>
            <a:r>
              <a:rPr lang="en-US" sz="1700" b="1" i="0" u="none" strike="noStrike" cap="none" dirty="0">
                <a:solidFill>
                  <a:srgbClr val="1F1D24"/>
                </a:solidFill>
                <a:sym typeface="Arial"/>
              </a:rPr>
              <a:t>, D., Goodrich, K., &amp; Schiller, S. Z. (2015)</a:t>
            </a:r>
          </a:p>
          <a:p>
            <a:pPr marL="548640" marR="0" lvl="2" indent="-25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1F1D24"/>
                </a:solidFill>
                <a:sym typeface="Arial"/>
              </a:rPr>
              <a:t>Some factors that are believed to affect the consumer directly:</a:t>
            </a:r>
          </a:p>
          <a:p>
            <a:pPr marL="548640" marR="0" lvl="2" indent="-2540" algn="l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1F1D24"/>
                </a:solidFill>
                <a:sym typeface="Arial"/>
              </a:rPr>
              <a:t>1) </a:t>
            </a:r>
            <a:r>
              <a:rPr lang="en-US" sz="1600" b="0" i="0" u="none" strike="noStrike" cap="none" dirty="0" smtClean="0">
                <a:solidFill>
                  <a:srgbClr val="1F1D24"/>
                </a:solidFill>
                <a:sym typeface="Arial"/>
              </a:rPr>
              <a:t>The </a:t>
            </a:r>
            <a:r>
              <a:rPr lang="en-US" sz="1600" b="0" i="0" u="none" strike="noStrike" cap="none" dirty="0">
                <a:solidFill>
                  <a:srgbClr val="1F1D24"/>
                </a:solidFill>
                <a:sym typeface="Arial"/>
              </a:rPr>
              <a:t>length of the </a:t>
            </a:r>
            <a:r>
              <a:rPr lang="en-US" sz="1600" b="0" i="0" u="none" strike="noStrike" cap="none" dirty="0" smtClean="0">
                <a:solidFill>
                  <a:srgbClr val="1F1D24"/>
                </a:solidFill>
                <a:sym typeface="Arial"/>
              </a:rPr>
              <a:t>commercial</a:t>
            </a:r>
            <a:r>
              <a:rPr lang="en-US" sz="1600" dirty="0">
                <a:solidFill>
                  <a:srgbClr val="1F1D24"/>
                </a:solidFill>
              </a:rPr>
              <a:t> </a:t>
            </a:r>
            <a:r>
              <a:rPr lang="en-US" sz="1600" dirty="0" smtClean="0">
                <a:solidFill>
                  <a:srgbClr val="1F1D24"/>
                </a:solidFill>
              </a:rPr>
              <a:t> </a:t>
            </a:r>
            <a:r>
              <a:rPr lang="en-US" sz="1600" b="0" i="0" u="none" strike="noStrike" cap="none" dirty="0" smtClean="0">
                <a:solidFill>
                  <a:srgbClr val="1F1D24"/>
                </a:solidFill>
                <a:sym typeface="Arial"/>
              </a:rPr>
              <a:t>2</a:t>
            </a:r>
            <a:r>
              <a:rPr lang="en-US" sz="1600" b="0" i="0" u="none" strike="noStrike" cap="none" dirty="0">
                <a:solidFill>
                  <a:srgbClr val="1F1D24"/>
                </a:solidFill>
                <a:sym typeface="Arial"/>
              </a:rPr>
              <a:t>) </a:t>
            </a:r>
            <a:r>
              <a:rPr lang="en-US" sz="1600" b="0" i="0" u="none" strike="noStrike" cap="none" dirty="0" smtClean="0">
                <a:solidFill>
                  <a:srgbClr val="1F1D24"/>
                </a:solidFill>
                <a:sym typeface="Arial"/>
              </a:rPr>
              <a:t>The </a:t>
            </a:r>
            <a:r>
              <a:rPr lang="en-US" sz="1600" b="0" i="0" u="none" strike="noStrike" cap="none" dirty="0">
                <a:solidFill>
                  <a:srgbClr val="1F1D24"/>
                </a:solidFill>
                <a:sym typeface="Arial"/>
              </a:rPr>
              <a:t>content of the </a:t>
            </a:r>
            <a:r>
              <a:rPr lang="en-US" sz="1600" b="0" i="0" u="none" strike="noStrike" cap="none" dirty="0" smtClean="0">
                <a:solidFill>
                  <a:srgbClr val="1F1D24"/>
                </a:solidFill>
                <a:sym typeface="Arial"/>
              </a:rPr>
              <a:t>ad </a:t>
            </a:r>
            <a:r>
              <a:rPr lang="en-US" sz="1600" b="0" i="0" u="none" strike="noStrike" cap="none" dirty="0">
                <a:solidFill>
                  <a:srgbClr val="1F1D24"/>
                </a:solidFill>
                <a:sym typeface="Arial"/>
              </a:rPr>
              <a:t>3) </a:t>
            </a:r>
            <a:r>
              <a:rPr lang="en-US" sz="1600" b="0" i="0" u="none" strike="noStrike" cap="none" dirty="0" smtClean="0">
                <a:solidFill>
                  <a:srgbClr val="1F1D24"/>
                </a:solidFill>
                <a:sym typeface="Arial"/>
              </a:rPr>
              <a:t>The </a:t>
            </a:r>
            <a:r>
              <a:rPr lang="en-US" sz="1600" b="0" i="0" u="none" strike="noStrike" cap="none" dirty="0">
                <a:solidFill>
                  <a:srgbClr val="1F1D24"/>
                </a:solidFill>
                <a:sym typeface="Arial"/>
              </a:rPr>
              <a:t>intrusiveness of the ad.</a:t>
            </a:r>
          </a:p>
          <a:p>
            <a:pPr marL="548640" marR="0" lvl="2" indent="-2540" algn="l" rtl="0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sz="1550" dirty="0">
              <a:solidFill>
                <a:srgbClr val="1F1D24"/>
              </a:solidFill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8472457" y="474990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36987" y="217526"/>
            <a:ext cx="1097375" cy="823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184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597783" y="331600"/>
            <a:ext cx="9144000" cy="633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7" y="4750464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423318" y="1095995"/>
            <a:ext cx="8372323" cy="28392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Participants</a:t>
            </a:r>
            <a:r>
              <a:rPr lang="en-US" sz="2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285750" lvl="2" indent="-285750">
              <a:lnSpc>
                <a:spcPct val="150000"/>
              </a:lnSpc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college students were recruited and divided into two 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groups.</a:t>
            </a:r>
            <a:endParaRPr lang="en-US" sz="18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4" indent="-285750">
              <a:lnSpc>
                <a:spcPct val="150000"/>
              </a:lnSpc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participants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 group, based on a between-subject design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3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Apparatus:</a:t>
            </a:r>
          </a:p>
          <a:p>
            <a:pPr marL="342900" marR="0" lvl="3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Tobii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 TX300 eye tracker (rate of 200 Hz).</a:t>
            </a:r>
          </a:p>
          <a:p>
            <a:pPr marL="342900" marR="0" lvl="3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19-inch monitor (1600*1024 pixels).</a:t>
            </a: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93964" y="207704"/>
            <a:ext cx="1097375" cy="823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668775" y="14627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8472457" y="474990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205869" y="941165"/>
            <a:ext cx="8709456" cy="38087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Scenarios: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subjects were asked to watch the same video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with a countdown function only.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2) with a skip button and a countdown function.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 and Procedure: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Subjects were asked to watch a video. Then, they were asked to 	answer a questionnaire regarding an online commercial that was shown 	before the video.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4550" y="136048"/>
            <a:ext cx="1097375" cy="823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557589" y="325328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8472457" y="4748351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11700" y="1147225"/>
            <a:ext cx="8520599" cy="33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82880" marR="0" lvl="0" indent="-1828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Variables (experiment):</a:t>
            </a:r>
          </a:p>
          <a:p>
            <a:pPr marL="457200" marR="0" lvl="1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Independent variable: Function of the </a:t>
            </a:r>
            <a:r>
              <a:rPr lang="en-US" sz="20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commercial</a:t>
            </a:r>
            <a:endParaRPr lang="en-US" sz="2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" marR="0" lvl="1" indent="-762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0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Two leve</a:t>
            </a:r>
            <a:r>
              <a:rPr lang="en-US" dirty="0" smtClean="0">
                <a:solidFill>
                  <a:schemeClr val="accent2"/>
                </a:solidFill>
              </a:rPr>
              <a:t>ls: </a:t>
            </a:r>
            <a:r>
              <a:rPr lang="en-US" sz="20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{countdown only, skip and countdown}</a:t>
            </a:r>
            <a:endParaRPr lang="en-US" sz="2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Dependent variables: Subject’s eye movement measurements and    </a:t>
            </a:r>
          </a:p>
          <a:p>
            <a:pPr marL="274320" marR="0" lvl="1" indent="-762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questionnaire responses.</a:t>
            </a:r>
          </a:p>
          <a:p>
            <a:pPr marL="274320" marR="0" lvl="1" indent="-762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36987" y="315925"/>
            <a:ext cx="1097375" cy="823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599702" y="315925"/>
            <a:ext cx="8520599" cy="7278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8472457" y="474990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599702" y="1067311"/>
            <a:ext cx="8019556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Variables (questionnaire):</a:t>
            </a:r>
          </a:p>
          <a:p>
            <a:pPr marL="285750" marR="0" lvl="1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Independent variable: 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Subject</a:t>
            </a:r>
            <a:r>
              <a:rPr lang="en-US" sz="1800" dirty="0" smtClean="0"/>
              <a:t>s’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experiences, feelings,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memory.</a:t>
            </a:r>
          </a:p>
          <a:p>
            <a:pPr marL="285750" marR="0" lvl="1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Dependent variables: 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Subject</a:t>
            </a:r>
            <a:r>
              <a:rPr lang="en-US" sz="1800" dirty="0" smtClean="0"/>
              <a:t>s’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responses to questions.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36987" y="268341"/>
            <a:ext cx="1097375" cy="823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apstone 1-2">
  <a:themeElements>
    <a:clrScheme name="Custom 4">
      <a:dk1>
        <a:srgbClr val="534239"/>
      </a:dk1>
      <a:lt1>
        <a:srgbClr val="FFFFFF"/>
      </a:lt1>
      <a:dk2>
        <a:srgbClr val="3D3A48"/>
      </a:dk2>
      <a:lt2>
        <a:srgbClr val="E1DFD1"/>
      </a:lt2>
      <a:accent1>
        <a:srgbClr val="A2001D"/>
      </a:accent1>
      <a:accent2>
        <a:srgbClr val="0F143D"/>
      </a:accent2>
      <a:accent3>
        <a:srgbClr val="CD9C47"/>
      </a:accent3>
      <a:accent4>
        <a:srgbClr val="9A92CD"/>
      </a:accent4>
      <a:accent5>
        <a:srgbClr val="7D639B"/>
      </a:accent5>
      <a:accent6>
        <a:srgbClr val="733678"/>
      </a:accent6>
      <a:hlink>
        <a:srgbClr val="A84914"/>
      </a:hlink>
      <a:folHlink>
        <a:srgbClr val="B256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1240</Words>
  <Application>Microsoft Macintosh PowerPoint</Application>
  <PresentationFormat>On-screen Show (16:9)</PresentationFormat>
  <Paragraphs>277</Paragraphs>
  <Slides>28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Capstone 1-2</vt:lpstr>
      <vt:lpstr>YOUTUBE COMMERCIAL EXPLORING AUDIENCE’S PERSPECTIVE OF COMMERCIALS</vt:lpstr>
      <vt:lpstr>PowerPoint Presentation</vt:lpstr>
      <vt:lpstr>Abstract</vt:lpstr>
      <vt:lpstr>Introduction</vt:lpstr>
      <vt:lpstr>Literature Review</vt:lpstr>
      <vt:lpstr>Methodology</vt:lpstr>
      <vt:lpstr>Methodology</vt:lpstr>
      <vt:lpstr>Methodology</vt:lpstr>
      <vt:lpstr>Methodology</vt:lpstr>
      <vt:lpstr>Methodology: Data Analysis</vt:lpstr>
      <vt:lpstr>Descriptive Statistics (Durations)</vt:lpstr>
      <vt:lpstr>Descriptive Statistics (Durations)</vt:lpstr>
      <vt:lpstr>Descriptive Statistics (Counts)</vt:lpstr>
      <vt:lpstr>Descriptive Statistics (Counts)</vt:lpstr>
      <vt:lpstr>Objectives</vt:lpstr>
      <vt:lpstr>Results: Objective 1</vt:lpstr>
      <vt:lpstr>Results: Objective 1</vt:lpstr>
      <vt:lpstr>Results: Objective 1</vt:lpstr>
      <vt:lpstr>Results: Objective 2 Visual Scanning Behavior </vt:lpstr>
      <vt:lpstr>Results: Objective 2 Visual Scanning Behavior</vt:lpstr>
      <vt:lpstr>Results: Objective 3</vt:lpstr>
      <vt:lpstr>Discussion</vt:lpstr>
      <vt:lpstr>Discussion</vt:lpstr>
      <vt:lpstr>Discussion</vt:lpstr>
      <vt:lpstr>Limitations</vt:lpstr>
      <vt:lpstr>Future Research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COMMERCIAL EXPLORING AUDIENCE’S PERSPECTIVE OF COMMERCIALS</dc:title>
  <dc:creator>Calderoni, Ivan</dc:creator>
  <cp:lastModifiedBy>Farah Al Saif</cp:lastModifiedBy>
  <cp:revision>14</cp:revision>
  <dcterms:modified xsi:type="dcterms:W3CDTF">2017-04-25T02:15:18Z</dcterms:modified>
</cp:coreProperties>
</file>