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88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BFFD4F-8BBC-43BC-9D37-171831C080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0865BF8-FF07-4B22-B1C7-1C918334BBF4}">
      <dgm:prSet/>
      <dgm:spPr/>
      <dgm:t>
        <a:bodyPr/>
        <a:lstStyle/>
        <a:p>
          <a:pPr>
            <a:defRPr cap="all"/>
          </a:pPr>
          <a:r>
            <a:rPr lang="en-US"/>
            <a:t>Problem: Making a trained generative model accessible to end-users through a simple, interactive web interface.</a:t>
          </a:r>
        </a:p>
      </dgm:t>
    </dgm:pt>
    <dgm:pt modelId="{035D7FCD-8D1C-4116-956C-991C264F59FB}" type="parTrans" cxnId="{9DEADB17-C2FA-46F3-A758-8E84C85B9F9B}">
      <dgm:prSet/>
      <dgm:spPr/>
      <dgm:t>
        <a:bodyPr/>
        <a:lstStyle/>
        <a:p>
          <a:endParaRPr lang="en-US"/>
        </a:p>
      </dgm:t>
    </dgm:pt>
    <dgm:pt modelId="{17494442-A3AE-4E7D-8F29-EC44CC1312B6}" type="sibTrans" cxnId="{9DEADB17-C2FA-46F3-A758-8E84C85B9F9B}">
      <dgm:prSet/>
      <dgm:spPr/>
      <dgm:t>
        <a:bodyPr/>
        <a:lstStyle/>
        <a:p>
          <a:endParaRPr lang="en-US"/>
        </a:p>
      </dgm:t>
    </dgm:pt>
    <dgm:pt modelId="{1A8FEA30-1F1E-405A-A466-151C7242514A}">
      <dgm:prSet/>
      <dgm:spPr/>
      <dgm:t>
        <a:bodyPr/>
        <a:lstStyle/>
        <a:p>
          <a:pPr>
            <a:defRPr cap="all"/>
          </a:pPr>
          <a:r>
            <a:rPr lang="en-US"/>
            <a:t>Backend: A FastAPI server was built to load both the Generator and Classifier models and handle image generation requests. It returns a Base64 encoded image and the top-3 predictions.</a:t>
          </a:r>
        </a:p>
      </dgm:t>
    </dgm:pt>
    <dgm:pt modelId="{F7AAE5B3-F423-4C07-B1B9-074537AE9D9C}" type="parTrans" cxnId="{27F0B52D-4054-4DBF-8063-A8E36122D783}">
      <dgm:prSet/>
      <dgm:spPr/>
      <dgm:t>
        <a:bodyPr/>
        <a:lstStyle/>
        <a:p>
          <a:endParaRPr lang="en-US"/>
        </a:p>
      </dgm:t>
    </dgm:pt>
    <dgm:pt modelId="{B8CD78F9-D493-475C-8DB1-61F0A56FAC7D}" type="sibTrans" cxnId="{27F0B52D-4054-4DBF-8063-A8E36122D783}">
      <dgm:prSet/>
      <dgm:spPr/>
      <dgm:t>
        <a:bodyPr/>
        <a:lstStyle/>
        <a:p>
          <a:endParaRPr lang="en-US"/>
        </a:p>
      </dgm:t>
    </dgm:pt>
    <dgm:pt modelId="{B913DE8F-0D77-4315-80C6-D68B6DDED544}">
      <dgm:prSet/>
      <dgm:spPr/>
      <dgm:t>
        <a:bodyPr/>
        <a:lstStyle/>
        <a:p>
          <a:pPr>
            <a:defRPr cap="all"/>
          </a:pPr>
          <a:r>
            <a:rPr lang="en-US"/>
            <a:t>Frontend: A minimalist HTML/JavaScript UI allows users to generate new digits and see real-time predictions and confidence scores.</a:t>
          </a:r>
        </a:p>
      </dgm:t>
    </dgm:pt>
    <dgm:pt modelId="{CBB8CD56-814C-45C8-A92B-1E9E0B2536BA}" type="parTrans" cxnId="{0EB76736-E2D5-420F-9178-B4586656A9E7}">
      <dgm:prSet/>
      <dgm:spPr/>
      <dgm:t>
        <a:bodyPr/>
        <a:lstStyle/>
        <a:p>
          <a:endParaRPr lang="en-US"/>
        </a:p>
      </dgm:t>
    </dgm:pt>
    <dgm:pt modelId="{CEB75BD3-01E0-4B0C-9FCF-B88E953B5FDC}" type="sibTrans" cxnId="{0EB76736-E2D5-420F-9178-B4586656A9E7}">
      <dgm:prSet/>
      <dgm:spPr/>
      <dgm:t>
        <a:bodyPr/>
        <a:lstStyle/>
        <a:p>
          <a:endParaRPr lang="en-US"/>
        </a:p>
      </dgm:t>
    </dgm:pt>
    <dgm:pt modelId="{B236B0DD-7839-49F0-A13D-F8473D61A37E}">
      <dgm:prSet/>
      <dgm:spPr/>
      <dgm:t>
        <a:bodyPr/>
        <a:lstStyle/>
        <a:p>
          <a:pPr>
            <a:defRPr cap="all"/>
          </a:pPr>
          <a:r>
            <a:rPr lang="en-US"/>
            <a:t>Data: The standard MNIST dataset was used for training both the GAN and the classifier models.</a:t>
          </a:r>
        </a:p>
      </dgm:t>
    </dgm:pt>
    <dgm:pt modelId="{90CF31E9-E4B2-4CB4-B0AD-0FD1E50B43D4}" type="parTrans" cxnId="{9F52464E-00C1-42D2-8E37-0CD95A686987}">
      <dgm:prSet/>
      <dgm:spPr/>
      <dgm:t>
        <a:bodyPr/>
        <a:lstStyle/>
        <a:p>
          <a:endParaRPr lang="en-US"/>
        </a:p>
      </dgm:t>
    </dgm:pt>
    <dgm:pt modelId="{0E8DB639-1BEF-47D1-927C-8EC0A30BD3AF}" type="sibTrans" cxnId="{9F52464E-00C1-42D2-8E37-0CD95A686987}">
      <dgm:prSet/>
      <dgm:spPr/>
      <dgm:t>
        <a:bodyPr/>
        <a:lstStyle/>
        <a:p>
          <a:endParaRPr lang="en-US"/>
        </a:p>
      </dgm:t>
    </dgm:pt>
    <dgm:pt modelId="{374BA363-0F5E-4284-A228-87F9C7D184D9}" type="pres">
      <dgm:prSet presAssocID="{07BFFD4F-8BBC-43BC-9D37-171831C0803D}" presName="root" presStyleCnt="0">
        <dgm:presLayoutVars>
          <dgm:dir/>
          <dgm:resizeHandles val="exact"/>
        </dgm:presLayoutVars>
      </dgm:prSet>
      <dgm:spPr/>
    </dgm:pt>
    <dgm:pt modelId="{D7F8A3BA-ABEE-4EE6-AD38-442CF08AF266}" type="pres">
      <dgm:prSet presAssocID="{F0865BF8-FF07-4B22-B1C7-1C918334BBF4}" presName="compNode" presStyleCnt="0"/>
      <dgm:spPr/>
    </dgm:pt>
    <dgm:pt modelId="{3EF8C701-462C-4DB1-AF30-2A5A8B402258}" type="pres">
      <dgm:prSet presAssocID="{F0865BF8-FF07-4B22-B1C7-1C918334BBF4}" presName="iconBgRect" presStyleLbl="bgShp" presStyleIdx="0" presStyleCnt="4"/>
      <dgm:spPr/>
    </dgm:pt>
    <dgm:pt modelId="{AD7EC74C-3493-496A-B8AE-C718A4CD63AE}" type="pres">
      <dgm:prSet presAssocID="{F0865BF8-FF07-4B22-B1C7-1C918334BBF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A0E9774-D77B-4012-A1F0-8F5625A9498D}" type="pres">
      <dgm:prSet presAssocID="{F0865BF8-FF07-4B22-B1C7-1C918334BBF4}" presName="spaceRect" presStyleCnt="0"/>
      <dgm:spPr/>
    </dgm:pt>
    <dgm:pt modelId="{E38839C4-177A-490D-8BB2-D04189A719C4}" type="pres">
      <dgm:prSet presAssocID="{F0865BF8-FF07-4B22-B1C7-1C918334BBF4}" presName="textRect" presStyleLbl="revTx" presStyleIdx="0" presStyleCnt="4">
        <dgm:presLayoutVars>
          <dgm:chMax val="1"/>
          <dgm:chPref val="1"/>
        </dgm:presLayoutVars>
      </dgm:prSet>
      <dgm:spPr/>
    </dgm:pt>
    <dgm:pt modelId="{16B83B25-6940-42D0-A967-66CA05DA7D70}" type="pres">
      <dgm:prSet presAssocID="{17494442-A3AE-4E7D-8F29-EC44CC1312B6}" presName="sibTrans" presStyleCnt="0"/>
      <dgm:spPr/>
    </dgm:pt>
    <dgm:pt modelId="{761159BE-CECB-4187-8FC3-FE00982CF4C1}" type="pres">
      <dgm:prSet presAssocID="{1A8FEA30-1F1E-405A-A466-151C7242514A}" presName="compNode" presStyleCnt="0"/>
      <dgm:spPr/>
    </dgm:pt>
    <dgm:pt modelId="{D68C5EE7-EDD4-42D5-95FF-4AD6E156B3A8}" type="pres">
      <dgm:prSet presAssocID="{1A8FEA30-1F1E-405A-A466-151C7242514A}" presName="iconBgRect" presStyleLbl="bgShp" presStyleIdx="1" presStyleCnt="4"/>
      <dgm:spPr/>
    </dgm:pt>
    <dgm:pt modelId="{60F03A35-58D7-49F9-9BC9-4686245BD0D5}" type="pres">
      <dgm:prSet presAssocID="{1A8FEA30-1F1E-405A-A466-151C7242514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9A9C590-CEC5-4A1C-8AA4-DD9DC30324EB}" type="pres">
      <dgm:prSet presAssocID="{1A8FEA30-1F1E-405A-A466-151C7242514A}" presName="spaceRect" presStyleCnt="0"/>
      <dgm:spPr/>
    </dgm:pt>
    <dgm:pt modelId="{4EE2177B-E012-46AA-A876-467BB602AEB7}" type="pres">
      <dgm:prSet presAssocID="{1A8FEA30-1F1E-405A-A466-151C7242514A}" presName="textRect" presStyleLbl="revTx" presStyleIdx="1" presStyleCnt="4">
        <dgm:presLayoutVars>
          <dgm:chMax val="1"/>
          <dgm:chPref val="1"/>
        </dgm:presLayoutVars>
      </dgm:prSet>
      <dgm:spPr/>
    </dgm:pt>
    <dgm:pt modelId="{C26E1D50-0C40-494B-BF8E-B7DCFB6746E3}" type="pres">
      <dgm:prSet presAssocID="{B8CD78F9-D493-475C-8DB1-61F0A56FAC7D}" presName="sibTrans" presStyleCnt="0"/>
      <dgm:spPr/>
    </dgm:pt>
    <dgm:pt modelId="{3DD95766-F28C-4211-82E4-B1EFE4EB2914}" type="pres">
      <dgm:prSet presAssocID="{B913DE8F-0D77-4315-80C6-D68B6DDED544}" presName="compNode" presStyleCnt="0"/>
      <dgm:spPr/>
    </dgm:pt>
    <dgm:pt modelId="{ABDC77E7-A8ED-4500-9840-956F590802FC}" type="pres">
      <dgm:prSet presAssocID="{B913DE8F-0D77-4315-80C6-D68B6DDED544}" presName="iconBgRect" presStyleLbl="bgShp" presStyleIdx="2" presStyleCnt="4"/>
      <dgm:spPr/>
    </dgm:pt>
    <dgm:pt modelId="{1D1B5CEC-B5DF-4562-93EC-DA725E949624}" type="pres">
      <dgm:prSet presAssocID="{B913DE8F-0D77-4315-80C6-D68B6DDED5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3827F79-8032-41F9-9E50-E5E6C7348281}" type="pres">
      <dgm:prSet presAssocID="{B913DE8F-0D77-4315-80C6-D68B6DDED544}" presName="spaceRect" presStyleCnt="0"/>
      <dgm:spPr/>
    </dgm:pt>
    <dgm:pt modelId="{9FA95794-5343-470F-AC50-0CFE78712D06}" type="pres">
      <dgm:prSet presAssocID="{B913DE8F-0D77-4315-80C6-D68B6DDED544}" presName="textRect" presStyleLbl="revTx" presStyleIdx="2" presStyleCnt="4">
        <dgm:presLayoutVars>
          <dgm:chMax val="1"/>
          <dgm:chPref val="1"/>
        </dgm:presLayoutVars>
      </dgm:prSet>
      <dgm:spPr/>
    </dgm:pt>
    <dgm:pt modelId="{C43CCBFC-2FB7-4160-95E5-0D6DBCCB2AEB}" type="pres">
      <dgm:prSet presAssocID="{CEB75BD3-01E0-4B0C-9FCF-B88E953B5FDC}" presName="sibTrans" presStyleCnt="0"/>
      <dgm:spPr/>
    </dgm:pt>
    <dgm:pt modelId="{22EE0D2F-CDBD-4F31-8C65-8C4B2E3500B2}" type="pres">
      <dgm:prSet presAssocID="{B236B0DD-7839-49F0-A13D-F8473D61A37E}" presName="compNode" presStyleCnt="0"/>
      <dgm:spPr/>
    </dgm:pt>
    <dgm:pt modelId="{02E56FE8-7480-48A7-B604-D3B99452EDCC}" type="pres">
      <dgm:prSet presAssocID="{B236B0DD-7839-49F0-A13D-F8473D61A37E}" presName="iconBgRect" presStyleLbl="bgShp" presStyleIdx="3" presStyleCnt="4"/>
      <dgm:spPr/>
    </dgm:pt>
    <dgm:pt modelId="{231A02E0-4314-41A1-8660-87B5DF0C8B3B}" type="pres">
      <dgm:prSet presAssocID="{B236B0DD-7839-49F0-A13D-F8473D61A37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29E8CA1-8BD4-460A-A620-77BF891BD4CC}" type="pres">
      <dgm:prSet presAssocID="{B236B0DD-7839-49F0-A13D-F8473D61A37E}" presName="spaceRect" presStyleCnt="0"/>
      <dgm:spPr/>
    </dgm:pt>
    <dgm:pt modelId="{8BFC63C9-D1FB-4C73-8176-6A5B9AFB6EFC}" type="pres">
      <dgm:prSet presAssocID="{B236B0DD-7839-49F0-A13D-F8473D61A37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B56B30F-16A0-4CA6-B165-8E569A114EA2}" type="presOf" srcId="{F0865BF8-FF07-4B22-B1C7-1C918334BBF4}" destId="{E38839C4-177A-490D-8BB2-D04189A719C4}" srcOrd="0" destOrd="0" presId="urn:microsoft.com/office/officeart/2018/5/layout/IconCircleLabelList"/>
    <dgm:cxn modelId="{9DEADB17-C2FA-46F3-A758-8E84C85B9F9B}" srcId="{07BFFD4F-8BBC-43BC-9D37-171831C0803D}" destId="{F0865BF8-FF07-4B22-B1C7-1C918334BBF4}" srcOrd="0" destOrd="0" parTransId="{035D7FCD-8D1C-4116-956C-991C264F59FB}" sibTransId="{17494442-A3AE-4E7D-8F29-EC44CC1312B6}"/>
    <dgm:cxn modelId="{66186D2C-5872-4710-9554-4A42C1C042B0}" type="presOf" srcId="{1A8FEA30-1F1E-405A-A466-151C7242514A}" destId="{4EE2177B-E012-46AA-A876-467BB602AEB7}" srcOrd="0" destOrd="0" presId="urn:microsoft.com/office/officeart/2018/5/layout/IconCircleLabelList"/>
    <dgm:cxn modelId="{27F0B52D-4054-4DBF-8063-A8E36122D783}" srcId="{07BFFD4F-8BBC-43BC-9D37-171831C0803D}" destId="{1A8FEA30-1F1E-405A-A466-151C7242514A}" srcOrd="1" destOrd="0" parTransId="{F7AAE5B3-F423-4C07-B1B9-074537AE9D9C}" sibTransId="{B8CD78F9-D493-475C-8DB1-61F0A56FAC7D}"/>
    <dgm:cxn modelId="{0EB76736-E2D5-420F-9178-B4586656A9E7}" srcId="{07BFFD4F-8BBC-43BC-9D37-171831C0803D}" destId="{B913DE8F-0D77-4315-80C6-D68B6DDED544}" srcOrd="2" destOrd="0" parTransId="{CBB8CD56-814C-45C8-A92B-1E9E0B2536BA}" sibTransId="{CEB75BD3-01E0-4B0C-9FCF-B88E953B5FDC}"/>
    <dgm:cxn modelId="{9F52464E-00C1-42D2-8E37-0CD95A686987}" srcId="{07BFFD4F-8BBC-43BC-9D37-171831C0803D}" destId="{B236B0DD-7839-49F0-A13D-F8473D61A37E}" srcOrd="3" destOrd="0" parTransId="{90CF31E9-E4B2-4CB4-B0AD-0FD1E50B43D4}" sibTransId="{0E8DB639-1BEF-47D1-927C-8EC0A30BD3AF}"/>
    <dgm:cxn modelId="{453EF987-BD1C-4EB2-B200-CB2E121A798D}" type="presOf" srcId="{07BFFD4F-8BBC-43BC-9D37-171831C0803D}" destId="{374BA363-0F5E-4284-A228-87F9C7D184D9}" srcOrd="0" destOrd="0" presId="urn:microsoft.com/office/officeart/2018/5/layout/IconCircleLabelList"/>
    <dgm:cxn modelId="{12199C91-B631-4DFC-A514-105E391DD4DE}" type="presOf" srcId="{B913DE8F-0D77-4315-80C6-D68B6DDED544}" destId="{9FA95794-5343-470F-AC50-0CFE78712D06}" srcOrd="0" destOrd="0" presId="urn:microsoft.com/office/officeart/2018/5/layout/IconCircleLabelList"/>
    <dgm:cxn modelId="{BAF7BCF4-DA5F-4655-9480-16ED37C89B7E}" type="presOf" srcId="{B236B0DD-7839-49F0-A13D-F8473D61A37E}" destId="{8BFC63C9-D1FB-4C73-8176-6A5B9AFB6EFC}" srcOrd="0" destOrd="0" presId="urn:microsoft.com/office/officeart/2018/5/layout/IconCircleLabelList"/>
    <dgm:cxn modelId="{71B4E683-1ACF-42F8-A410-F46F1DD07ABE}" type="presParOf" srcId="{374BA363-0F5E-4284-A228-87F9C7D184D9}" destId="{D7F8A3BA-ABEE-4EE6-AD38-442CF08AF266}" srcOrd="0" destOrd="0" presId="urn:microsoft.com/office/officeart/2018/5/layout/IconCircleLabelList"/>
    <dgm:cxn modelId="{B2D67DA9-5A00-412E-84D4-6E786F7B9344}" type="presParOf" srcId="{D7F8A3BA-ABEE-4EE6-AD38-442CF08AF266}" destId="{3EF8C701-462C-4DB1-AF30-2A5A8B402258}" srcOrd="0" destOrd="0" presId="urn:microsoft.com/office/officeart/2018/5/layout/IconCircleLabelList"/>
    <dgm:cxn modelId="{762CF2F4-B7FE-47C0-A336-E9FE34015568}" type="presParOf" srcId="{D7F8A3BA-ABEE-4EE6-AD38-442CF08AF266}" destId="{AD7EC74C-3493-496A-B8AE-C718A4CD63AE}" srcOrd="1" destOrd="0" presId="urn:microsoft.com/office/officeart/2018/5/layout/IconCircleLabelList"/>
    <dgm:cxn modelId="{301D89AE-E682-4B4D-9BA4-766E65DD83E0}" type="presParOf" srcId="{D7F8A3BA-ABEE-4EE6-AD38-442CF08AF266}" destId="{2A0E9774-D77B-4012-A1F0-8F5625A9498D}" srcOrd="2" destOrd="0" presId="urn:microsoft.com/office/officeart/2018/5/layout/IconCircleLabelList"/>
    <dgm:cxn modelId="{407A09A8-07CF-4DDA-BC58-C80921915F78}" type="presParOf" srcId="{D7F8A3BA-ABEE-4EE6-AD38-442CF08AF266}" destId="{E38839C4-177A-490D-8BB2-D04189A719C4}" srcOrd="3" destOrd="0" presId="urn:microsoft.com/office/officeart/2018/5/layout/IconCircleLabelList"/>
    <dgm:cxn modelId="{B0A4A9C0-A991-4FF3-A96E-451F7B48CCAB}" type="presParOf" srcId="{374BA363-0F5E-4284-A228-87F9C7D184D9}" destId="{16B83B25-6940-42D0-A967-66CA05DA7D70}" srcOrd="1" destOrd="0" presId="urn:microsoft.com/office/officeart/2018/5/layout/IconCircleLabelList"/>
    <dgm:cxn modelId="{3783B319-4CAA-44D2-854F-1BB5A8EB3118}" type="presParOf" srcId="{374BA363-0F5E-4284-A228-87F9C7D184D9}" destId="{761159BE-CECB-4187-8FC3-FE00982CF4C1}" srcOrd="2" destOrd="0" presId="urn:microsoft.com/office/officeart/2018/5/layout/IconCircleLabelList"/>
    <dgm:cxn modelId="{A62CD4CB-BDAF-4C55-AA9F-F7AA9B03A2C3}" type="presParOf" srcId="{761159BE-CECB-4187-8FC3-FE00982CF4C1}" destId="{D68C5EE7-EDD4-42D5-95FF-4AD6E156B3A8}" srcOrd="0" destOrd="0" presId="urn:microsoft.com/office/officeart/2018/5/layout/IconCircleLabelList"/>
    <dgm:cxn modelId="{84A9EBD4-6EDA-409D-9846-E637A2EA924A}" type="presParOf" srcId="{761159BE-CECB-4187-8FC3-FE00982CF4C1}" destId="{60F03A35-58D7-49F9-9BC9-4686245BD0D5}" srcOrd="1" destOrd="0" presId="urn:microsoft.com/office/officeart/2018/5/layout/IconCircleLabelList"/>
    <dgm:cxn modelId="{8BBE1436-CCA3-488B-8511-D0AA82AB2FA6}" type="presParOf" srcId="{761159BE-CECB-4187-8FC3-FE00982CF4C1}" destId="{69A9C590-CEC5-4A1C-8AA4-DD9DC30324EB}" srcOrd="2" destOrd="0" presId="urn:microsoft.com/office/officeart/2018/5/layout/IconCircleLabelList"/>
    <dgm:cxn modelId="{44BC5CE4-1D7C-4D8B-A59C-3B02DF50E87F}" type="presParOf" srcId="{761159BE-CECB-4187-8FC3-FE00982CF4C1}" destId="{4EE2177B-E012-46AA-A876-467BB602AEB7}" srcOrd="3" destOrd="0" presId="urn:microsoft.com/office/officeart/2018/5/layout/IconCircleLabelList"/>
    <dgm:cxn modelId="{4C9E1EF0-121A-4A5E-86B1-BC1B17A87192}" type="presParOf" srcId="{374BA363-0F5E-4284-A228-87F9C7D184D9}" destId="{C26E1D50-0C40-494B-BF8E-B7DCFB6746E3}" srcOrd="3" destOrd="0" presId="urn:microsoft.com/office/officeart/2018/5/layout/IconCircleLabelList"/>
    <dgm:cxn modelId="{326CA817-C843-43F6-B697-D3EB7F30E78A}" type="presParOf" srcId="{374BA363-0F5E-4284-A228-87F9C7D184D9}" destId="{3DD95766-F28C-4211-82E4-B1EFE4EB2914}" srcOrd="4" destOrd="0" presId="urn:microsoft.com/office/officeart/2018/5/layout/IconCircleLabelList"/>
    <dgm:cxn modelId="{9435A04B-81FF-4E4E-91A3-3532F0E07385}" type="presParOf" srcId="{3DD95766-F28C-4211-82E4-B1EFE4EB2914}" destId="{ABDC77E7-A8ED-4500-9840-956F590802FC}" srcOrd="0" destOrd="0" presId="urn:microsoft.com/office/officeart/2018/5/layout/IconCircleLabelList"/>
    <dgm:cxn modelId="{15149763-9DE4-4579-9984-54AE5BC72273}" type="presParOf" srcId="{3DD95766-F28C-4211-82E4-B1EFE4EB2914}" destId="{1D1B5CEC-B5DF-4562-93EC-DA725E949624}" srcOrd="1" destOrd="0" presId="urn:microsoft.com/office/officeart/2018/5/layout/IconCircleLabelList"/>
    <dgm:cxn modelId="{D4913021-5FE7-44BB-B717-7122550100E4}" type="presParOf" srcId="{3DD95766-F28C-4211-82E4-B1EFE4EB2914}" destId="{D3827F79-8032-41F9-9E50-E5E6C7348281}" srcOrd="2" destOrd="0" presId="urn:microsoft.com/office/officeart/2018/5/layout/IconCircleLabelList"/>
    <dgm:cxn modelId="{7F37BAED-C306-4048-A0AA-9D47C932CC8B}" type="presParOf" srcId="{3DD95766-F28C-4211-82E4-B1EFE4EB2914}" destId="{9FA95794-5343-470F-AC50-0CFE78712D06}" srcOrd="3" destOrd="0" presId="urn:microsoft.com/office/officeart/2018/5/layout/IconCircleLabelList"/>
    <dgm:cxn modelId="{180AB17D-5AB3-4035-9B5C-E6326182C721}" type="presParOf" srcId="{374BA363-0F5E-4284-A228-87F9C7D184D9}" destId="{C43CCBFC-2FB7-4160-95E5-0D6DBCCB2AEB}" srcOrd="5" destOrd="0" presId="urn:microsoft.com/office/officeart/2018/5/layout/IconCircleLabelList"/>
    <dgm:cxn modelId="{B7CF9B76-0339-42B8-9D53-53A7598D44FF}" type="presParOf" srcId="{374BA363-0F5E-4284-A228-87F9C7D184D9}" destId="{22EE0D2F-CDBD-4F31-8C65-8C4B2E3500B2}" srcOrd="6" destOrd="0" presId="urn:microsoft.com/office/officeart/2018/5/layout/IconCircleLabelList"/>
    <dgm:cxn modelId="{EEE5BF3D-9DB0-4F9D-B110-1E63C52C0A1F}" type="presParOf" srcId="{22EE0D2F-CDBD-4F31-8C65-8C4B2E3500B2}" destId="{02E56FE8-7480-48A7-B604-D3B99452EDCC}" srcOrd="0" destOrd="0" presId="urn:microsoft.com/office/officeart/2018/5/layout/IconCircleLabelList"/>
    <dgm:cxn modelId="{6C41EDD6-B405-4494-9CFF-1B27C9DE0C0F}" type="presParOf" srcId="{22EE0D2F-CDBD-4F31-8C65-8C4B2E3500B2}" destId="{231A02E0-4314-41A1-8660-87B5DF0C8B3B}" srcOrd="1" destOrd="0" presId="urn:microsoft.com/office/officeart/2018/5/layout/IconCircleLabelList"/>
    <dgm:cxn modelId="{5E83C97C-87D9-4771-A2D4-9D7844387627}" type="presParOf" srcId="{22EE0D2F-CDBD-4F31-8C65-8C4B2E3500B2}" destId="{429E8CA1-8BD4-460A-A620-77BF891BD4CC}" srcOrd="2" destOrd="0" presId="urn:microsoft.com/office/officeart/2018/5/layout/IconCircleLabelList"/>
    <dgm:cxn modelId="{11DE59A2-7298-4E23-A3CC-D3FF095FBE77}" type="presParOf" srcId="{22EE0D2F-CDBD-4F31-8C65-8C4B2E3500B2}" destId="{8BFC63C9-D1FB-4C73-8176-6A5B9AFB6E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583510-E411-41FC-839B-B27BA5ECE5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22BBE7-FC4B-4D61-AD73-85F1ED898BAF}">
      <dgm:prSet/>
      <dgm:spPr/>
      <dgm:t>
        <a:bodyPr/>
        <a:lstStyle/>
        <a:p>
          <a:r>
            <a:rPr lang="en-US"/>
            <a:t>Generator (The Artist): A multi-layer perceptron (MLP) that takes a 100-dimensional random noise vector as input. It progressively increases the dimensions through hidden layers and uses a Tanh activation to output a 28x28 pixel image with pixel values in the range [-1, 1].</a:t>
          </a:r>
        </a:p>
      </dgm:t>
    </dgm:pt>
    <dgm:pt modelId="{09260C5C-8B65-44E6-8BE3-192E93E63B99}" type="parTrans" cxnId="{AC632645-D187-423B-820A-8B0AA49E0E81}">
      <dgm:prSet/>
      <dgm:spPr/>
      <dgm:t>
        <a:bodyPr/>
        <a:lstStyle/>
        <a:p>
          <a:endParaRPr lang="en-US"/>
        </a:p>
      </dgm:t>
    </dgm:pt>
    <dgm:pt modelId="{8DB4E571-32AA-4468-8CAC-4A1599DA3F24}" type="sibTrans" cxnId="{AC632645-D187-423B-820A-8B0AA49E0E81}">
      <dgm:prSet/>
      <dgm:spPr/>
      <dgm:t>
        <a:bodyPr/>
        <a:lstStyle/>
        <a:p>
          <a:endParaRPr lang="en-US"/>
        </a:p>
      </dgm:t>
    </dgm:pt>
    <dgm:pt modelId="{A910BAA4-131C-4D83-A360-767D3EB12642}">
      <dgm:prSet/>
      <dgm:spPr/>
      <dgm:t>
        <a:bodyPr/>
        <a:lstStyle/>
        <a:p>
          <a:r>
            <a:rPr lang="en-US"/>
            <a:t>Discriminator (The Critic): An MLP that takes a flattened 784-dimensional image as input. Its purpose is to distinguish between real (MNIST) images and fake (generated) images. It outputs a single scalar value between 0 and 1 using a Sigmoid activation.</a:t>
          </a:r>
        </a:p>
      </dgm:t>
    </dgm:pt>
    <dgm:pt modelId="{9C4145A5-5DFC-4895-9B6D-B1AF58F138CC}" type="parTrans" cxnId="{0A84A721-AF3F-46B9-BD42-72C86477A91F}">
      <dgm:prSet/>
      <dgm:spPr/>
      <dgm:t>
        <a:bodyPr/>
        <a:lstStyle/>
        <a:p>
          <a:endParaRPr lang="en-US"/>
        </a:p>
      </dgm:t>
    </dgm:pt>
    <dgm:pt modelId="{E5A73FCE-4421-4005-8DD6-3FB49517459A}" type="sibTrans" cxnId="{0A84A721-AF3F-46B9-BD42-72C86477A91F}">
      <dgm:prSet/>
      <dgm:spPr/>
      <dgm:t>
        <a:bodyPr/>
        <a:lstStyle/>
        <a:p>
          <a:endParaRPr lang="en-US"/>
        </a:p>
      </dgm:t>
    </dgm:pt>
    <dgm:pt modelId="{8F8E46E5-9387-4ED1-962E-15569A6975BD}">
      <dgm:prSet/>
      <dgm:spPr/>
      <dgm:t>
        <a:bodyPr/>
        <a:lstStyle/>
        <a:p>
          <a:r>
            <a:rPr lang="en-US"/>
            <a:t>Classifier (The Judge): A separate Convolutional Neural Network (CNN). It takes the generated image as input and predicts the digit (0-9) and its confidence level. This model provides the prediction and confidence score for the web application.</a:t>
          </a:r>
        </a:p>
      </dgm:t>
    </dgm:pt>
    <dgm:pt modelId="{72A9DBF5-7092-43BC-80AA-06FC0709CEF7}" type="parTrans" cxnId="{F382F5E2-C5DE-4544-AB8D-59010EEFB2C7}">
      <dgm:prSet/>
      <dgm:spPr/>
      <dgm:t>
        <a:bodyPr/>
        <a:lstStyle/>
        <a:p>
          <a:endParaRPr lang="en-US"/>
        </a:p>
      </dgm:t>
    </dgm:pt>
    <dgm:pt modelId="{81CE4C64-79C4-4110-BF1B-490B7769C04D}" type="sibTrans" cxnId="{F382F5E2-C5DE-4544-AB8D-59010EEFB2C7}">
      <dgm:prSet/>
      <dgm:spPr/>
      <dgm:t>
        <a:bodyPr/>
        <a:lstStyle/>
        <a:p>
          <a:endParaRPr lang="en-US"/>
        </a:p>
      </dgm:t>
    </dgm:pt>
    <dgm:pt modelId="{628E5B28-BC23-42C6-9CE2-A1DBBB65C251}" type="pres">
      <dgm:prSet presAssocID="{04583510-E411-41FC-839B-B27BA5ECE53C}" presName="linear" presStyleCnt="0">
        <dgm:presLayoutVars>
          <dgm:animLvl val="lvl"/>
          <dgm:resizeHandles val="exact"/>
        </dgm:presLayoutVars>
      </dgm:prSet>
      <dgm:spPr/>
    </dgm:pt>
    <dgm:pt modelId="{617E5DEA-AB80-43AF-97D6-66E5AAAE071A}" type="pres">
      <dgm:prSet presAssocID="{F822BBE7-FC4B-4D61-AD73-85F1ED898BA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760EA7A-79FE-4415-9FD5-6A91F33E0F51}" type="pres">
      <dgm:prSet presAssocID="{8DB4E571-32AA-4468-8CAC-4A1599DA3F24}" presName="spacer" presStyleCnt="0"/>
      <dgm:spPr/>
    </dgm:pt>
    <dgm:pt modelId="{7FAD7C09-1AC9-4928-A24C-08F18AA5578E}" type="pres">
      <dgm:prSet presAssocID="{A910BAA4-131C-4D83-A360-767D3EB1264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835EFA-9974-4C03-9F6B-FBF98C9BE43A}" type="pres">
      <dgm:prSet presAssocID="{E5A73FCE-4421-4005-8DD6-3FB49517459A}" presName="spacer" presStyleCnt="0"/>
      <dgm:spPr/>
    </dgm:pt>
    <dgm:pt modelId="{9C4C3530-92B6-4CCF-B7A8-18B79C0F4A2E}" type="pres">
      <dgm:prSet presAssocID="{8F8E46E5-9387-4ED1-962E-15569A6975B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A84A721-AF3F-46B9-BD42-72C86477A91F}" srcId="{04583510-E411-41FC-839B-B27BA5ECE53C}" destId="{A910BAA4-131C-4D83-A360-767D3EB12642}" srcOrd="1" destOrd="0" parTransId="{9C4145A5-5DFC-4895-9B6D-B1AF58F138CC}" sibTransId="{E5A73FCE-4421-4005-8DD6-3FB49517459A}"/>
    <dgm:cxn modelId="{E381E45C-9B59-43B9-BC9E-3A10FCBA97F1}" type="presOf" srcId="{8F8E46E5-9387-4ED1-962E-15569A6975BD}" destId="{9C4C3530-92B6-4CCF-B7A8-18B79C0F4A2E}" srcOrd="0" destOrd="0" presId="urn:microsoft.com/office/officeart/2005/8/layout/vList2"/>
    <dgm:cxn modelId="{AC632645-D187-423B-820A-8B0AA49E0E81}" srcId="{04583510-E411-41FC-839B-B27BA5ECE53C}" destId="{F822BBE7-FC4B-4D61-AD73-85F1ED898BAF}" srcOrd="0" destOrd="0" parTransId="{09260C5C-8B65-44E6-8BE3-192E93E63B99}" sibTransId="{8DB4E571-32AA-4468-8CAC-4A1599DA3F24}"/>
    <dgm:cxn modelId="{DD852E48-7203-4BBA-AC94-5E5E39956D52}" type="presOf" srcId="{04583510-E411-41FC-839B-B27BA5ECE53C}" destId="{628E5B28-BC23-42C6-9CE2-A1DBBB65C251}" srcOrd="0" destOrd="0" presId="urn:microsoft.com/office/officeart/2005/8/layout/vList2"/>
    <dgm:cxn modelId="{DBF5445A-BA2F-42E6-A752-994F5308E99D}" type="presOf" srcId="{F822BBE7-FC4B-4D61-AD73-85F1ED898BAF}" destId="{617E5DEA-AB80-43AF-97D6-66E5AAAE071A}" srcOrd="0" destOrd="0" presId="urn:microsoft.com/office/officeart/2005/8/layout/vList2"/>
    <dgm:cxn modelId="{DE6AC6A1-45C8-4F96-914E-B507E7E7A8A1}" type="presOf" srcId="{A910BAA4-131C-4D83-A360-767D3EB12642}" destId="{7FAD7C09-1AC9-4928-A24C-08F18AA5578E}" srcOrd="0" destOrd="0" presId="urn:microsoft.com/office/officeart/2005/8/layout/vList2"/>
    <dgm:cxn modelId="{F382F5E2-C5DE-4544-AB8D-59010EEFB2C7}" srcId="{04583510-E411-41FC-839B-B27BA5ECE53C}" destId="{8F8E46E5-9387-4ED1-962E-15569A6975BD}" srcOrd="2" destOrd="0" parTransId="{72A9DBF5-7092-43BC-80AA-06FC0709CEF7}" sibTransId="{81CE4C64-79C4-4110-BF1B-490B7769C04D}"/>
    <dgm:cxn modelId="{C8460356-FE15-4A40-B9FE-D3F7D319922B}" type="presParOf" srcId="{628E5B28-BC23-42C6-9CE2-A1DBBB65C251}" destId="{617E5DEA-AB80-43AF-97D6-66E5AAAE071A}" srcOrd="0" destOrd="0" presId="urn:microsoft.com/office/officeart/2005/8/layout/vList2"/>
    <dgm:cxn modelId="{E28E90EE-35D3-45AE-938E-E917934429F5}" type="presParOf" srcId="{628E5B28-BC23-42C6-9CE2-A1DBBB65C251}" destId="{B760EA7A-79FE-4415-9FD5-6A91F33E0F51}" srcOrd="1" destOrd="0" presId="urn:microsoft.com/office/officeart/2005/8/layout/vList2"/>
    <dgm:cxn modelId="{C83C0731-9ED1-44F8-81EF-AA89FBA85C66}" type="presParOf" srcId="{628E5B28-BC23-42C6-9CE2-A1DBBB65C251}" destId="{7FAD7C09-1AC9-4928-A24C-08F18AA5578E}" srcOrd="2" destOrd="0" presId="urn:microsoft.com/office/officeart/2005/8/layout/vList2"/>
    <dgm:cxn modelId="{0B3B6994-B5EF-47F8-BECC-C898BC3284C7}" type="presParOf" srcId="{628E5B28-BC23-42C6-9CE2-A1DBBB65C251}" destId="{F5835EFA-9974-4C03-9F6B-FBF98C9BE43A}" srcOrd="3" destOrd="0" presId="urn:microsoft.com/office/officeart/2005/8/layout/vList2"/>
    <dgm:cxn modelId="{5D879F33-E63D-48F7-834E-7BCAE0471600}" type="presParOf" srcId="{628E5B28-BC23-42C6-9CE2-A1DBBB65C251}" destId="{9C4C3530-92B6-4CCF-B7A8-18B79C0F4A2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F8C701-462C-4DB1-AF30-2A5A8B402258}">
      <dsp:nvSpPr>
        <dsp:cNvPr id="0" name=""/>
        <dsp:cNvSpPr/>
      </dsp:nvSpPr>
      <dsp:spPr>
        <a:xfrm>
          <a:off x="350686" y="477350"/>
          <a:ext cx="1093710" cy="1093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7EC74C-3493-496A-B8AE-C718A4CD63AE}">
      <dsp:nvSpPr>
        <dsp:cNvPr id="0" name=""/>
        <dsp:cNvSpPr/>
      </dsp:nvSpPr>
      <dsp:spPr>
        <a:xfrm>
          <a:off x="583772" y="710436"/>
          <a:ext cx="627539" cy="6275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839C4-177A-490D-8BB2-D04189A719C4}">
      <dsp:nvSpPr>
        <dsp:cNvPr id="0" name=""/>
        <dsp:cNvSpPr/>
      </dsp:nvSpPr>
      <dsp:spPr>
        <a:xfrm>
          <a:off x="1057" y="1911725"/>
          <a:ext cx="1792968" cy="122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Problem: Making a trained generative model accessible to end-users through a simple, interactive web interface.</a:t>
          </a:r>
        </a:p>
      </dsp:txBody>
      <dsp:txXfrm>
        <a:off x="1057" y="1911725"/>
        <a:ext cx="1792968" cy="1225662"/>
      </dsp:txXfrm>
    </dsp:sp>
    <dsp:sp modelId="{D68C5EE7-EDD4-42D5-95FF-4AD6E156B3A8}">
      <dsp:nvSpPr>
        <dsp:cNvPr id="0" name=""/>
        <dsp:cNvSpPr/>
      </dsp:nvSpPr>
      <dsp:spPr>
        <a:xfrm>
          <a:off x="2457424" y="477350"/>
          <a:ext cx="1093710" cy="1093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03A35-58D7-49F9-9BC9-4686245BD0D5}">
      <dsp:nvSpPr>
        <dsp:cNvPr id="0" name=""/>
        <dsp:cNvSpPr/>
      </dsp:nvSpPr>
      <dsp:spPr>
        <a:xfrm>
          <a:off x="2690510" y="710436"/>
          <a:ext cx="627539" cy="6275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2177B-E012-46AA-A876-467BB602AEB7}">
      <dsp:nvSpPr>
        <dsp:cNvPr id="0" name=""/>
        <dsp:cNvSpPr/>
      </dsp:nvSpPr>
      <dsp:spPr>
        <a:xfrm>
          <a:off x="2107795" y="1911725"/>
          <a:ext cx="1792968" cy="122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Backend: A FastAPI server was built to load both the Generator and Classifier models and handle image generation requests. It returns a Base64 encoded image and the top-3 predictions.</a:t>
          </a:r>
        </a:p>
      </dsp:txBody>
      <dsp:txXfrm>
        <a:off x="2107795" y="1911725"/>
        <a:ext cx="1792968" cy="1225662"/>
      </dsp:txXfrm>
    </dsp:sp>
    <dsp:sp modelId="{ABDC77E7-A8ED-4500-9840-956F590802FC}">
      <dsp:nvSpPr>
        <dsp:cNvPr id="0" name=""/>
        <dsp:cNvSpPr/>
      </dsp:nvSpPr>
      <dsp:spPr>
        <a:xfrm>
          <a:off x="4564163" y="477350"/>
          <a:ext cx="1093710" cy="1093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B5CEC-B5DF-4562-93EC-DA725E949624}">
      <dsp:nvSpPr>
        <dsp:cNvPr id="0" name=""/>
        <dsp:cNvSpPr/>
      </dsp:nvSpPr>
      <dsp:spPr>
        <a:xfrm>
          <a:off x="4797249" y="710436"/>
          <a:ext cx="627539" cy="6275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5794-5343-470F-AC50-0CFE78712D06}">
      <dsp:nvSpPr>
        <dsp:cNvPr id="0" name=""/>
        <dsp:cNvSpPr/>
      </dsp:nvSpPr>
      <dsp:spPr>
        <a:xfrm>
          <a:off x="4214534" y="1911725"/>
          <a:ext cx="1792968" cy="122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Frontend: A minimalist HTML/JavaScript UI allows users to generate new digits and see real-time predictions and confidence scores.</a:t>
          </a:r>
        </a:p>
      </dsp:txBody>
      <dsp:txXfrm>
        <a:off x="4214534" y="1911725"/>
        <a:ext cx="1792968" cy="1225662"/>
      </dsp:txXfrm>
    </dsp:sp>
    <dsp:sp modelId="{02E56FE8-7480-48A7-B604-D3B99452EDCC}">
      <dsp:nvSpPr>
        <dsp:cNvPr id="0" name=""/>
        <dsp:cNvSpPr/>
      </dsp:nvSpPr>
      <dsp:spPr>
        <a:xfrm>
          <a:off x="6670901" y="477350"/>
          <a:ext cx="1093710" cy="109371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02E0-4314-41A1-8660-87B5DF0C8B3B}">
      <dsp:nvSpPr>
        <dsp:cNvPr id="0" name=""/>
        <dsp:cNvSpPr/>
      </dsp:nvSpPr>
      <dsp:spPr>
        <a:xfrm>
          <a:off x="6903987" y="710436"/>
          <a:ext cx="627539" cy="6275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C63C9-D1FB-4C73-8176-6A5B9AFB6EFC}">
      <dsp:nvSpPr>
        <dsp:cNvPr id="0" name=""/>
        <dsp:cNvSpPr/>
      </dsp:nvSpPr>
      <dsp:spPr>
        <a:xfrm>
          <a:off x="6321272" y="1911725"/>
          <a:ext cx="1792968" cy="1225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Data: The standard MNIST dataset was used for training both the GAN and the classifier models.</a:t>
          </a:r>
        </a:p>
      </dsp:txBody>
      <dsp:txXfrm>
        <a:off x="6321272" y="1911725"/>
        <a:ext cx="1792968" cy="12256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E5DEA-AB80-43AF-97D6-66E5AAAE071A}">
      <dsp:nvSpPr>
        <dsp:cNvPr id="0" name=""/>
        <dsp:cNvSpPr/>
      </dsp:nvSpPr>
      <dsp:spPr>
        <a:xfrm>
          <a:off x="0" y="393106"/>
          <a:ext cx="4642845" cy="1298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Generator (The Artist): A multi-layer perceptron (MLP) that takes a 100-dimensional random noise vector as input. It progressively increases the dimensions through hidden layers and uses a Tanh activation to output a 28x28 pixel image with pixel values in the range [-1, 1].</a:t>
          </a:r>
        </a:p>
      </dsp:txBody>
      <dsp:txXfrm>
        <a:off x="63397" y="456503"/>
        <a:ext cx="4516051" cy="1171906"/>
      </dsp:txXfrm>
    </dsp:sp>
    <dsp:sp modelId="{7FAD7C09-1AC9-4928-A24C-08F18AA5578E}">
      <dsp:nvSpPr>
        <dsp:cNvPr id="0" name=""/>
        <dsp:cNvSpPr/>
      </dsp:nvSpPr>
      <dsp:spPr>
        <a:xfrm>
          <a:off x="0" y="1735006"/>
          <a:ext cx="4642845" cy="1298700"/>
        </a:xfrm>
        <a:prstGeom prst="roundRect">
          <a:avLst/>
        </a:prstGeom>
        <a:solidFill>
          <a:schemeClr val="accent2">
            <a:hueOff val="19519"/>
            <a:satOff val="-13438"/>
            <a:lumOff val="-343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Discriminator (The Critic): An MLP that takes a flattened 784-dimensional image as input. Its purpose is to distinguish between real (MNIST) images and fake (generated) images. It outputs a single scalar value between 0 and 1 using a Sigmoid activation.</a:t>
          </a:r>
        </a:p>
      </dsp:txBody>
      <dsp:txXfrm>
        <a:off x="63397" y="1798403"/>
        <a:ext cx="4516051" cy="1171906"/>
      </dsp:txXfrm>
    </dsp:sp>
    <dsp:sp modelId="{9C4C3530-92B6-4CCF-B7A8-18B79C0F4A2E}">
      <dsp:nvSpPr>
        <dsp:cNvPr id="0" name=""/>
        <dsp:cNvSpPr/>
      </dsp:nvSpPr>
      <dsp:spPr>
        <a:xfrm>
          <a:off x="0" y="3076906"/>
          <a:ext cx="4642845" cy="1298700"/>
        </a:xfrm>
        <a:prstGeom prst="roundRect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Classifier (The Judge): A separate Convolutional Neural Network (CNN). It takes the generated image as input and predicts the digit (0-9) and its confidence level. This model provides the prediction and confidence score for the web application.</a:t>
          </a:r>
        </a:p>
      </dsp:txBody>
      <dsp:txXfrm>
        <a:off x="63397" y="3140303"/>
        <a:ext cx="4516051" cy="11719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875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7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4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24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69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9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1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5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68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2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3782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9" y="685799"/>
            <a:ext cx="7259241" cy="3673474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MNIST GAN with FastAPI and HTML UI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3159" y="4648198"/>
            <a:ext cx="5254306" cy="114300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alpha val="80000"/>
                  </a:schemeClr>
                </a:solidFill>
              </a:rPr>
              <a:t>A Project Report on a Deployable Generative AI Application</a:t>
            </a:r>
          </a:p>
          <a:p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The losses for both models remain relatively balanced, indicating a stable adversarial training process.</a:t>
            </a:r>
          </a:p>
          <a:p>
            <a:pPr>
              <a:defRPr sz="1800"/>
            </a:pPr>
            <a:r>
              <a:t>The Generator's loss and the Discriminator's loss are both decreasing, which is a good sign of a stable GAN.</a:t>
            </a:r>
          </a:p>
          <a:p>
            <a:pPr>
              <a:defRPr sz="1800"/>
            </a:pPr>
            <a:r>
              <a:t>The plot shows a stable trend, which is the most important indicator of a healthy GAN training run.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1800"/>
            </a:pPr>
            <a:r>
              <a:t>Objective: To build and deploy a Generative Adversarial Network (GAN) as a web service for generating handwritten digits.</a:t>
            </a:r>
          </a:p>
          <a:p>
            <a:pPr>
              <a:defRPr sz="1800"/>
            </a:pPr>
            <a:r>
              <a:t>Achievement: Successfully developed a full-stack application with a FastAPI backend and an HTML frontend that uses a trained Generator model to create new images. A separate Classifier model was integrated to predict the digit and confidence of the generated images.</a:t>
            </a:r>
          </a:p>
          <a:p>
            <a:pPr>
              <a:defRPr sz="1800"/>
            </a:pPr>
            <a:r>
              <a:t>Impact: Created a reproducible, end-to-end pipeline for deploying a generative model, demonstrating key MLOps principles for turning a model into a functional application.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159" y="4487332"/>
            <a:ext cx="6400800" cy="1507067"/>
          </a:xfrm>
        </p:spPr>
        <p:txBody>
          <a:bodyPr>
            <a:normAutofit/>
          </a:bodyPr>
          <a:lstStyle/>
          <a:p>
            <a:r>
              <a:t>Problem &amp; 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CAB3BA-2396-AF70-BCEC-7980C686A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967799"/>
              </p:ext>
            </p:extLst>
          </p:nvPr>
        </p:nvGraphicFramePr>
        <p:xfrm>
          <a:off x="513159" y="685800"/>
          <a:ext cx="81152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2288" y="2491274"/>
            <a:ext cx="2475221" cy="1433027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Model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92167A-B2F6-B955-4399-C8BACFB990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296535"/>
              </p:ext>
            </p:extLst>
          </p:nvPr>
        </p:nvGraphicFramePr>
        <p:xfrm>
          <a:off x="705483" y="941424"/>
          <a:ext cx="4642845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Generator and Discriminator Loss During Training</a:t>
            </a:r>
          </a:p>
        </p:txBody>
      </p:sp>
      <p:pic>
        <p:nvPicPr>
          <p:cNvPr id="3" name="Picture 2" descr="gan_training_resul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Real-time Image Generation with Prediction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0539" y="1828800"/>
            <a:ext cx="321906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The app generates a new image with each click.</a:t>
            </a:r>
          </a:p>
          <a:p>
            <a:pPr>
              <a:defRPr sz="1800"/>
            </a:pPr>
            <a:r>
              <a:rPr dirty="0"/>
              <a:t>The Classifier model provides a prediction and confidence score for the generated digit.</a:t>
            </a:r>
          </a:p>
          <a:p>
            <a:pPr>
              <a:defRPr sz="1800"/>
            </a:pPr>
            <a:r>
              <a:rPr dirty="0"/>
              <a:t>This demonstrates a complete end-to-end workflow from model generation to user-facing application.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1E0992-3D37-8212-76BE-3F4E4A8E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79" y="2047007"/>
            <a:ext cx="3219062" cy="410186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Challenges &amp;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1800"/>
            </a:pPr>
            <a:r>
              <a:t>Version Compatibility: Encountered a numpy version mismatch (python 3.10 vs numpy 2.3.2), which was resolved by specifying the correct version in requirements.txt. Lesson: Precise version pinning is critical for ensuring a reproducible and functional environment.</a:t>
            </a:r>
          </a:p>
          <a:p>
            <a:pPr>
              <a:defRPr sz="1800"/>
            </a:pPr>
            <a:r>
              <a:t>Docker Networking: A browser error (ERR_ADDRESS_INVALID) occurred when trying to connect to 0.0.0.0:8000. Lesson: The correct address for local access is http://127.0.0.1:8000, a crucial detail for deployment.</a:t>
            </a:r>
          </a:p>
          <a:p>
            <a:pPr>
              <a:defRPr sz="1800"/>
            </a:pPr>
            <a:r>
              <a:t>PyTorch-NumPy Interoperability: An AttributeError was encountered when trying to use a NumPy method on a PyTorch tensor. Lesson: Tensors must be explicitly converted to NumPy arrays (.numpy()) before using NumPy-specific methods.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MLOps &amp;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Containerization: The Dockerfile provides a consistent environment for the application, ensuring it runs the same way on any machine, from development to production.</a:t>
            </a:r>
          </a:p>
          <a:p>
            <a:pPr>
              <a:defRPr sz="1800"/>
            </a:pPr>
            <a:r>
              <a:t>CI/CD: The GitHub Actions pipeline runs automated tests on the FastAPI endpoints, ensuring the application is always functional.</a:t>
            </a:r>
          </a:p>
          <a:p>
            <a:pPr>
              <a:defRPr sz="1800"/>
            </a:pPr>
            <a:r>
              <a:t>Test-Driven Development: The project uses pytest to verify the application's core functionality, which is a key part of a professional development workflow.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Model Improvement: Train the GAN for more epochs on a larger dataset to improve the quality of the generated digits.</a:t>
            </a:r>
          </a:p>
          <a:p>
            <a:pPr>
              <a:defRPr sz="1800"/>
            </a:pPr>
            <a:r>
              <a:t>Deployment Automation: Finalize the CI/CD pipeline to automatically build and deploy the Docker image to a cloud service like AWS, Google Cloud, or Azure.</a:t>
            </a:r>
          </a:p>
          <a:p>
            <a:pPr>
              <a:defRPr sz="1800"/>
            </a:pPr>
            <a:r>
              <a:t>Improved UI: Enhance the user interface with additional features, such as the ability to save generated images or select a specific digit to generate.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743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Calibri Light</vt:lpstr>
      <vt:lpstr>Retrospect</vt:lpstr>
      <vt:lpstr>MNIST GAN with FastAPI and HTML UI</vt:lpstr>
      <vt:lpstr>Executive Summary</vt:lpstr>
      <vt:lpstr>Problem &amp; Methodology</vt:lpstr>
      <vt:lpstr>Model Architecture</vt:lpstr>
      <vt:lpstr>Generator and Discriminator Loss During Training</vt:lpstr>
      <vt:lpstr>Real-time Image Generation with Prediction</vt:lpstr>
      <vt:lpstr>Key Challenges &amp; Lessons Learned</vt:lpstr>
      <vt:lpstr>MLOps &amp; Reproducibility</vt:lpstr>
      <vt:lpstr>Future Work &amp; Recommendations</vt:lpstr>
      <vt:lpstr>Final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Omkar Saiswaroop Varma Chekuri</cp:lastModifiedBy>
  <cp:revision>3</cp:revision>
  <dcterms:created xsi:type="dcterms:W3CDTF">2013-01-27T09:14:16Z</dcterms:created>
  <dcterms:modified xsi:type="dcterms:W3CDTF">2025-08-16T18:33:26Z</dcterms:modified>
  <cp:category/>
</cp:coreProperties>
</file>