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682107"/>
            <a:ext cx="7772400" cy="1470025"/>
          </a:xfrm>
        </p:spPr>
        <p:txBody>
          <a:bodyPr/>
          <a:lstStyle/>
          <a:p>
            <a:r>
              <a:rPr dirty="0"/>
              <a:t>Vision Transformer for CIFAR-10: An MLOps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673" y="2586134"/>
            <a:ext cx="6615404" cy="2153169"/>
          </a:xfrm>
        </p:spPr>
        <p:txBody>
          <a:bodyPr>
            <a:normAutofit/>
          </a:bodyPr>
          <a:lstStyle/>
          <a:p>
            <a:r>
              <a:rPr dirty="0"/>
              <a:t>A Project Report on a Reproducible Deep Learning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26158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Objective: To fine-tune a compact Vision Transformer (vit_tiny_patch16_224) for image classification on the CIFAR-10 dataset.</a:t>
            </a:r>
          </a:p>
          <a:p>
            <a:endParaRPr dirty="0"/>
          </a:p>
          <a:p>
            <a:r>
              <a:rPr dirty="0"/>
              <a:t>Achievement: Achieved a 96.67% test accuracy after 3 epochs of training.</a:t>
            </a:r>
          </a:p>
          <a:p>
            <a:endParaRPr dirty="0"/>
          </a:p>
          <a:p>
            <a:r>
              <a:rPr dirty="0"/>
              <a:t>Impact: Developed a complete, reproducible MLOps pipeline using Docker and GitHub Actions, ensuring consistent performance and a solid foundation for future projects.</a:t>
            </a:r>
          </a:p>
          <a:p>
            <a:endParaRPr dirty="0"/>
          </a:p>
          <a:p>
            <a:r>
              <a:rPr dirty="0"/>
              <a:t>Key Takeaway: Transfer learning with efficient architectures is highly effective and scalable, even on consumer-grade hardware.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230" cy="4222102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Problem: Building a reliable and efficient image classifier for a standard benchmark.</a:t>
            </a:r>
          </a:p>
          <a:p>
            <a:endParaRPr dirty="0"/>
          </a:p>
          <a:p>
            <a:r>
              <a:rPr dirty="0"/>
              <a:t>Dataset: CIFAR-10 (60,000 images, 10 classes). Data was split into a training set (40k), a validation set (10k), and a test set (10k).</a:t>
            </a:r>
          </a:p>
          <a:p>
            <a:endParaRPr dirty="0"/>
          </a:p>
          <a:p>
            <a:r>
              <a:rPr dirty="0"/>
              <a:t>Approach:</a:t>
            </a:r>
          </a:p>
          <a:p>
            <a:r>
              <a:rPr dirty="0"/>
              <a:t>- Model: Pre-trained vit_tiny_patch16_224 from the </a:t>
            </a:r>
            <a:r>
              <a:rPr dirty="0" err="1"/>
              <a:t>timm</a:t>
            </a:r>
            <a:r>
              <a:rPr dirty="0"/>
              <a:t> library.</a:t>
            </a:r>
          </a:p>
          <a:p>
            <a:r>
              <a:rPr dirty="0"/>
              <a:t>- Training: </a:t>
            </a:r>
            <a:r>
              <a:rPr dirty="0" err="1"/>
              <a:t>AdamW</a:t>
            </a:r>
            <a:r>
              <a:rPr dirty="0"/>
              <a:t> optimizer, Cosine Annealing LR scheduler, and mixed-precision (bfloat16) for efficiency.</a:t>
            </a:r>
          </a:p>
          <a:p>
            <a:r>
              <a:rPr dirty="0"/>
              <a:t>- Evaluation: Monitored performance on a validation set to save the best model. Final evaluation on a held-out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Results: Loss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8044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Training and Validation Loss over 3 Epochs</a:t>
            </a:r>
          </a:p>
          <a:p>
            <a:endParaRPr dirty="0"/>
          </a:p>
          <a:p>
            <a:r>
              <a:rPr dirty="0"/>
              <a:t>Key Points:</a:t>
            </a:r>
          </a:p>
          <a:p>
            <a:r>
              <a:rPr dirty="0"/>
              <a:t>- The training loss consistently decreased with each epoch, indicating the model was learning effectively.</a:t>
            </a:r>
          </a:p>
          <a:p>
            <a:r>
              <a:rPr dirty="0"/>
              <a:t>- The validation loss also steadily decreased, showing that the model was generalizing well to unseen data.</a:t>
            </a:r>
          </a:p>
          <a:p>
            <a:r>
              <a:rPr dirty="0"/>
              <a:t>- This downward trend for both metrics suggests the model is not overfitting.</a:t>
            </a:r>
          </a:p>
          <a:p>
            <a:endParaRPr dirty="0"/>
          </a:p>
          <a:p>
            <a:r>
              <a:rPr dirty="0"/>
              <a:t>[Insert the plot of Training and Validation Loss]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Results: Accuracy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2237" cy="4772607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Training and Validation Accuracy over 3 Epochs</a:t>
            </a:r>
          </a:p>
          <a:p>
            <a:endParaRPr dirty="0"/>
          </a:p>
          <a:p>
            <a:r>
              <a:rPr dirty="0"/>
              <a:t>Key Points:</a:t>
            </a:r>
          </a:p>
          <a:p>
            <a:r>
              <a:rPr dirty="0"/>
              <a:t>- Training accuracy steadily increased, reaching almost 90% by the end.</a:t>
            </a:r>
          </a:p>
          <a:p>
            <a:r>
              <a:rPr dirty="0"/>
              <a:t>- Validation accuracy showed a strong, consistent increase, ending at 89.33%.</a:t>
            </a:r>
          </a:p>
          <a:p>
            <a:r>
              <a:rPr dirty="0"/>
              <a:t>- The consistent performance gain confirms the efficacy of the transfer learning approach on this dataset.</a:t>
            </a:r>
          </a:p>
          <a:p>
            <a:endParaRPr dirty="0"/>
          </a:p>
          <a:p>
            <a:r>
              <a:rPr dirty="0"/>
              <a:t>[Insert the plot of Training and Validation Accuracy]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5A80-6196-4AF4-8A31-7D0BCFE1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A1CD-7370-BDCF-FB79-59196E19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Performance Results: Accuracy Curve</a:t>
            </a:r>
          </a:p>
        </p:txBody>
      </p:sp>
      <p:pic>
        <p:nvPicPr>
          <p:cNvPr id="4" name="Picture 3" descr="accuracy_curve.png">
            <a:extLst>
              <a:ext uri="{FF2B5EF4-FFF2-40B4-BE49-F238E27FC236}">
                <a16:creationId xmlns:a16="http://schemas.microsoft.com/office/drawing/2014/main" id="{1E19CF17-3F35-DC9D-D87A-92773F65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1660849"/>
            <a:ext cx="6260841" cy="43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MLOps &amp;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867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Challenge: Ensured the project was fully reproducible, addressing common issues that arise in development.</a:t>
            </a:r>
          </a:p>
          <a:p>
            <a:endParaRPr dirty="0"/>
          </a:p>
          <a:p>
            <a:r>
              <a:rPr dirty="0"/>
              <a:t>Solutions:</a:t>
            </a:r>
          </a:p>
          <a:p>
            <a:r>
              <a:rPr dirty="0"/>
              <a:t>- Docker: Containerized the entire environment with a Dockerfile, guaranteeing that the code runs the same way on any machine. Solved shared memory errors with the --</a:t>
            </a:r>
            <a:r>
              <a:rPr dirty="0" err="1"/>
              <a:t>shm</a:t>
            </a:r>
            <a:r>
              <a:rPr dirty="0"/>
              <a:t>-size flag.</a:t>
            </a:r>
          </a:p>
          <a:p>
            <a:r>
              <a:rPr dirty="0"/>
              <a:t>- CI/CD: Implemented a GitHub Actions workflow to automatically test the training script and lint the code on every push, maintaining code quality.</a:t>
            </a:r>
          </a:p>
          <a:p>
            <a:r>
              <a:rPr dirty="0"/>
              <a:t>- Logging: Integrated a robust logging system to capture all metrics, creating an auditable record for every training run.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50094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1. Version Mismatches: A version conflict between the Docker base image's CUDA version and </a:t>
            </a:r>
            <a:r>
              <a:rPr dirty="0" err="1"/>
              <a:t>PyTorch's</a:t>
            </a:r>
            <a:r>
              <a:rPr dirty="0"/>
              <a:t> required CUDA version was a major roadblock.</a:t>
            </a:r>
          </a:p>
          <a:p>
            <a:r>
              <a:rPr dirty="0"/>
              <a:t>   Lesson: Explicitly matching library versions with the environment is crucial for reproducibility.</a:t>
            </a:r>
          </a:p>
          <a:p>
            <a:endParaRPr dirty="0"/>
          </a:p>
          <a:p>
            <a:r>
              <a:rPr dirty="0"/>
              <a:t>2. Shared Memory: The </a:t>
            </a:r>
            <a:r>
              <a:rPr dirty="0" err="1"/>
              <a:t>DataLoader</a:t>
            </a:r>
            <a:r>
              <a:rPr dirty="0"/>
              <a:t> failed in Docker due to insufficient shared memory.</a:t>
            </a:r>
          </a:p>
          <a:p>
            <a:r>
              <a:rPr dirty="0"/>
              <a:t>   Lesson: The docker run --</a:t>
            </a:r>
            <a:r>
              <a:rPr dirty="0" err="1"/>
              <a:t>shm</a:t>
            </a:r>
            <a:r>
              <a:rPr dirty="0"/>
              <a:t>-size flag is necessary for multi-worker tasks.</a:t>
            </a:r>
          </a:p>
          <a:p>
            <a:endParaRPr dirty="0"/>
          </a:p>
          <a:p>
            <a:r>
              <a:rPr dirty="0"/>
              <a:t>3. Library Bugs: An </a:t>
            </a:r>
            <a:r>
              <a:rPr dirty="0" err="1"/>
              <a:t>OverflowError</a:t>
            </a:r>
            <a:r>
              <a:rPr dirty="0"/>
              <a:t> was traced to a bug in a specific version of </a:t>
            </a:r>
            <a:r>
              <a:rPr dirty="0" err="1"/>
              <a:t>torchvision's</a:t>
            </a:r>
            <a:r>
              <a:rPr dirty="0"/>
              <a:t> </a:t>
            </a:r>
            <a:r>
              <a:rPr dirty="0" err="1"/>
              <a:t>ColorJitter</a:t>
            </a:r>
            <a:r>
              <a:rPr dirty="0"/>
              <a:t> transformation.</a:t>
            </a:r>
          </a:p>
          <a:p>
            <a:r>
              <a:rPr dirty="0"/>
              <a:t>   Lesson: Constant testing and being aware of library-specific bugs are essential.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9506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- Optimization: Explore different hyperparameters and advanced augmentation techniques to push performance even further.</a:t>
            </a:r>
          </a:p>
          <a:p>
            <a:endParaRPr dirty="0"/>
          </a:p>
          <a:p>
            <a:r>
              <a:rPr dirty="0"/>
              <a:t>- Multi-View Project: Complete the training and analysis for the multi-view adapter project and compare its performance to the standard fine-tuning approach.</a:t>
            </a:r>
          </a:p>
          <a:p>
            <a:endParaRPr dirty="0"/>
          </a:p>
          <a:p>
            <a:r>
              <a:rPr dirty="0"/>
              <a:t>- Production Deployment: Build a full deployment pipeline using the provided </a:t>
            </a:r>
            <a:r>
              <a:rPr dirty="0" err="1"/>
              <a:t>Jenkinsfile</a:t>
            </a:r>
            <a:r>
              <a:rPr dirty="0"/>
              <a:t> to serve the trained model as a web service.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640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Vision Transformer for CIFAR-10: An MLOps Approach</vt:lpstr>
      <vt:lpstr>Executive Summary</vt:lpstr>
      <vt:lpstr>Problem &amp; Methodology</vt:lpstr>
      <vt:lpstr>Performance Results: Loss Curve</vt:lpstr>
      <vt:lpstr>Performance Results: Accuracy Curve</vt:lpstr>
      <vt:lpstr>Performance Results: Accuracy Curve</vt:lpstr>
      <vt:lpstr>MLOps &amp; Reproducibility</vt:lpstr>
      <vt:lpstr>Key Challenges &amp; Lessons Learned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Omkar Saiswaroop Varma Chekuri</cp:lastModifiedBy>
  <cp:revision>3</cp:revision>
  <dcterms:created xsi:type="dcterms:W3CDTF">2013-01-27T09:14:16Z</dcterms:created>
  <dcterms:modified xsi:type="dcterms:W3CDTF">2025-08-16T06:00:18Z</dcterms:modified>
  <cp:category/>
</cp:coreProperties>
</file>