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AC734B3-4066-4872-9677-BC5A08B06E76}" type="datetimeFigureOut">
              <a:rPr lang="en-US" smtClean="0"/>
              <a:pPr/>
              <a:t>9/25/2020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D9BC017-4070-40D1-816A-EFC01B5333E7}"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C734B3-4066-4872-9677-BC5A08B06E76}"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BC017-4070-40D1-816A-EFC01B5333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C734B3-4066-4872-9677-BC5A08B06E76}"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BC017-4070-40D1-816A-EFC01B5333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AC734B3-4066-4872-9677-BC5A08B06E76}"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BC017-4070-40D1-816A-EFC01B5333E7}"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AC734B3-4066-4872-9677-BC5A08B06E76}" type="datetimeFigureOut">
              <a:rPr lang="en-US" smtClean="0"/>
              <a:pPr/>
              <a:t>9/25/2020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D9BC017-4070-40D1-816A-EFC01B5333E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AC734B3-4066-4872-9677-BC5A08B06E76}" type="datetimeFigureOut">
              <a:rPr lang="en-US" smtClean="0"/>
              <a:pPr/>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BC017-4070-40D1-816A-EFC01B5333E7}"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AC734B3-4066-4872-9677-BC5A08B06E76}" type="datetimeFigureOut">
              <a:rPr lang="en-US" smtClean="0"/>
              <a:pPr/>
              <a:t>9/25/2020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9BC017-4070-40D1-816A-EFC01B5333E7}"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AC734B3-4066-4872-9677-BC5A08B06E76}" type="datetimeFigureOut">
              <a:rPr lang="en-US" smtClean="0"/>
              <a:pPr/>
              <a:t>9/25/2020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9BC017-4070-40D1-816A-EFC01B5333E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C734B3-4066-4872-9677-BC5A08B06E76}" type="datetimeFigureOut">
              <a:rPr lang="en-US" smtClean="0"/>
              <a:pPr/>
              <a:t>9/25/2020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9BC017-4070-40D1-816A-EFC01B5333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AC734B3-4066-4872-9677-BC5A08B06E76}" type="datetimeFigureOut">
              <a:rPr lang="en-US" smtClean="0"/>
              <a:pPr/>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BC017-4070-40D1-816A-EFC01B5333E7}"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AC734B3-4066-4872-9677-BC5A08B06E76}" type="datetimeFigureOut">
              <a:rPr lang="en-US" smtClean="0"/>
              <a:pPr/>
              <a:t>9/25/2020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8D9BC017-4070-40D1-816A-EFC01B5333E7}"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AC734B3-4066-4872-9677-BC5A08B06E76}" type="datetimeFigureOut">
              <a:rPr lang="en-US" smtClean="0"/>
              <a:pPr/>
              <a:t>9/25/2020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D9BC017-4070-40D1-816A-EFC01B5333E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9.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9.png"/></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5.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21.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23.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Module 2</a:t>
            </a:r>
            <a:endParaRPr lang="en-US" dirty="0"/>
          </a:p>
        </p:txBody>
      </p:sp>
      <p:sp>
        <p:nvSpPr>
          <p:cNvPr id="2" name="Title 1"/>
          <p:cNvSpPr>
            <a:spLocks noGrp="1"/>
          </p:cNvSpPr>
          <p:nvPr>
            <p:ph type="ctrTitle"/>
          </p:nvPr>
        </p:nvSpPr>
        <p:spPr/>
        <p:txBody>
          <a:bodyPr/>
          <a:lstStyle/>
          <a:p>
            <a:r>
              <a:rPr lang="en-US" dirty="0" smtClean="0"/>
              <a:t>Query Processing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en-US"/>
              <a:t>Statistical Information for Examples</a:t>
            </a:r>
          </a:p>
        </p:txBody>
      </p:sp>
      <p:sp>
        <p:nvSpPr>
          <p:cNvPr id="314371" name="Rectangle 3"/>
          <p:cNvSpPr>
            <a:spLocks noGrp="1" noChangeArrowheads="1"/>
          </p:cNvSpPr>
          <p:nvPr>
            <p:ph sz="quarter" idx="1"/>
          </p:nvPr>
        </p:nvSpPr>
        <p:spPr/>
        <p:txBody>
          <a:bodyPr>
            <a:normAutofit/>
          </a:bodyPr>
          <a:lstStyle/>
          <a:p>
            <a:r>
              <a:rPr lang="en-US" i="1"/>
              <a:t>f</a:t>
            </a:r>
            <a:r>
              <a:rPr lang="en-US" i="1" baseline="-25000"/>
              <a:t>account</a:t>
            </a:r>
            <a:r>
              <a:rPr lang="en-US" i="1"/>
              <a:t>= </a:t>
            </a:r>
            <a:r>
              <a:rPr lang="en-US"/>
              <a:t>20   (20 tuples of </a:t>
            </a:r>
            <a:r>
              <a:rPr lang="en-US" i="1"/>
              <a:t>account</a:t>
            </a:r>
            <a:r>
              <a:rPr lang="en-US"/>
              <a:t> fit in one block)</a:t>
            </a:r>
          </a:p>
          <a:p>
            <a:r>
              <a:rPr lang="en-US" i="1"/>
              <a:t>V(branch-name, account) = </a:t>
            </a:r>
            <a:r>
              <a:rPr lang="en-US"/>
              <a:t>50   (50 branches)</a:t>
            </a:r>
          </a:p>
          <a:p>
            <a:r>
              <a:rPr lang="en-US" i="1"/>
              <a:t>V(balance, account) </a:t>
            </a:r>
            <a:r>
              <a:rPr lang="en-US"/>
              <a:t>= 500   (500 different </a:t>
            </a:r>
            <a:r>
              <a:rPr lang="en-US" i="1"/>
              <a:t>balance</a:t>
            </a:r>
            <a:r>
              <a:rPr lang="en-US"/>
              <a:t> values)</a:t>
            </a:r>
          </a:p>
          <a:p>
            <a:r>
              <a:rPr lang="en-US">
                <a:sym typeface="Symbol" pitchFamily="18" charset="2"/>
              </a:rPr>
              <a:t></a:t>
            </a:r>
            <a:r>
              <a:rPr lang="en-US" i="1" baseline="-25000">
                <a:sym typeface="Symbol" pitchFamily="18" charset="2"/>
              </a:rPr>
              <a:t>account</a:t>
            </a:r>
            <a:r>
              <a:rPr lang="en-US" baseline="-25000">
                <a:sym typeface="Symbol" pitchFamily="18" charset="2"/>
              </a:rPr>
              <a:t> </a:t>
            </a:r>
            <a:r>
              <a:rPr lang="en-US">
                <a:sym typeface="Symbol" pitchFamily="18" charset="2"/>
              </a:rPr>
              <a:t> = 10000   (</a:t>
            </a:r>
            <a:r>
              <a:rPr lang="en-US" i="1">
                <a:sym typeface="Symbol" pitchFamily="18" charset="2"/>
              </a:rPr>
              <a:t>account </a:t>
            </a:r>
            <a:r>
              <a:rPr lang="en-US">
                <a:sym typeface="Symbol" pitchFamily="18" charset="2"/>
              </a:rPr>
              <a:t>has 10,000 tuples)</a:t>
            </a:r>
          </a:p>
          <a:p>
            <a:r>
              <a:rPr lang="en-US">
                <a:sym typeface="Symbol" pitchFamily="18" charset="2"/>
              </a:rPr>
              <a:t>Assume the following indices exist on </a:t>
            </a:r>
            <a:r>
              <a:rPr lang="en-US" i="1">
                <a:sym typeface="Symbol" pitchFamily="18" charset="2"/>
              </a:rPr>
              <a:t>account:</a:t>
            </a:r>
            <a:endParaRPr lang="en-US">
              <a:sym typeface="Symbol" pitchFamily="18" charset="2"/>
            </a:endParaRPr>
          </a:p>
          <a:p>
            <a:pPr lvl="1"/>
            <a:r>
              <a:rPr lang="en-US"/>
              <a:t>A primary, B</a:t>
            </a:r>
            <a:r>
              <a:rPr lang="en-US" baseline="30000"/>
              <a:t>+</a:t>
            </a:r>
            <a:r>
              <a:rPr lang="en-US"/>
              <a:t>-tree index for attribute </a:t>
            </a:r>
            <a:r>
              <a:rPr lang="en-US" i="1"/>
              <a:t>branch-name</a:t>
            </a:r>
          </a:p>
          <a:p>
            <a:pPr lvl="1"/>
            <a:r>
              <a:rPr lang="en-US"/>
              <a:t>A secondary, B</a:t>
            </a:r>
            <a:r>
              <a:rPr lang="en-US" baseline="30000"/>
              <a:t>+</a:t>
            </a:r>
            <a:r>
              <a:rPr lang="en-US"/>
              <a:t>-tree index for attribute </a:t>
            </a:r>
            <a:r>
              <a:rPr lang="en-US" i="1"/>
              <a:t>balance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a:t>Selection Cost Estimate Example</a:t>
            </a:r>
          </a:p>
        </p:txBody>
      </p:sp>
      <p:sp>
        <p:nvSpPr>
          <p:cNvPr id="315395" name="Rectangle 3"/>
          <p:cNvSpPr>
            <a:spLocks noGrp="1" noChangeArrowheads="1"/>
          </p:cNvSpPr>
          <p:nvPr>
            <p:ph sz="quarter" idx="1"/>
          </p:nvPr>
        </p:nvSpPr>
        <p:spPr>
          <a:xfrm>
            <a:off x="1019175" y="1941513"/>
            <a:ext cx="6724650" cy="4114800"/>
          </a:xfrm>
        </p:spPr>
        <p:txBody>
          <a:bodyPr>
            <a:normAutofit fontScale="92500" lnSpcReduction="10000"/>
          </a:bodyPr>
          <a:lstStyle/>
          <a:p>
            <a:r>
              <a:rPr lang="en-US"/>
              <a:t>Number of blocks is </a:t>
            </a:r>
            <a:r>
              <a:rPr lang="en-US" i="1"/>
              <a:t>b</a:t>
            </a:r>
            <a:r>
              <a:rPr lang="en-US" i="1" baseline="-25000"/>
              <a:t>account</a:t>
            </a:r>
            <a:r>
              <a:rPr lang="en-US" i="1"/>
              <a:t> = </a:t>
            </a:r>
            <a:r>
              <a:rPr lang="en-US"/>
              <a:t>500: 10,000 tuples in the relation; each block holds 20 tuples.</a:t>
            </a:r>
          </a:p>
          <a:p>
            <a:r>
              <a:rPr lang="en-US"/>
              <a:t>Assume </a:t>
            </a:r>
            <a:r>
              <a:rPr lang="en-US" i="1"/>
              <a:t>account</a:t>
            </a:r>
            <a:r>
              <a:rPr lang="en-US"/>
              <a:t> is sorted on </a:t>
            </a:r>
            <a:r>
              <a:rPr lang="en-US" i="1"/>
              <a:t>branch-name.</a:t>
            </a:r>
          </a:p>
          <a:p>
            <a:pPr lvl="1"/>
            <a:r>
              <a:rPr lang="en-US" i="1"/>
              <a:t>V(branch-name,account) </a:t>
            </a:r>
            <a:r>
              <a:rPr lang="en-US"/>
              <a:t>is 50</a:t>
            </a:r>
          </a:p>
          <a:p>
            <a:pPr lvl="1"/>
            <a:r>
              <a:rPr lang="en-US"/>
              <a:t>10000/50 = 200 tuples of the </a:t>
            </a:r>
            <a:r>
              <a:rPr lang="en-US" i="1"/>
              <a:t>account</a:t>
            </a:r>
            <a:r>
              <a:rPr lang="en-US"/>
              <a:t> relation pertain to Perryridge branch</a:t>
            </a:r>
          </a:p>
          <a:p>
            <a:pPr lvl="1"/>
            <a:r>
              <a:rPr lang="en-US"/>
              <a:t>200/20 = 10 blocks for these tuples</a:t>
            </a:r>
          </a:p>
          <a:p>
            <a:pPr lvl="1"/>
            <a:r>
              <a:rPr lang="en-US"/>
              <a:t>A binary search to find the first record would take </a:t>
            </a:r>
            <a:br>
              <a:rPr lang="en-US"/>
            </a:br>
            <a:r>
              <a:rPr lang="en-US">
                <a:sym typeface="Symbol" pitchFamily="18" charset="2"/>
              </a:rPr>
              <a:t></a:t>
            </a:r>
            <a:r>
              <a:rPr lang="en-US" i="1">
                <a:sym typeface="Symbol" pitchFamily="18" charset="2"/>
              </a:rPr>
              <a:t>log</a:t>
            </a:r>
            <a:r>
              <a:rPr lang="en-US" baseline="-25000">
                <a:sym typeface="Symbol" pitchFamily="18" charset="2"/>
              </a:rPr>
              <a:t>2</a:t>
            </a:r>
            <a:r>
              <a:rPr lang="en-US">
                <a:sym typeface="Symbol" pitchFamily="18" charset="2"/>
              </a:rPr>
              <a:t>(500) = 9 block accesses</a:t>
            </a:r>
          </a:p>
          <a:p>
            <a:r>
              <a:rPr lang="en-US"/>
              <a:t>Total cost of binary search is 9 + 10 -1 = 18 block accesses (versus 500 for linear scan)</a:t>
            </a:r>
          </a:p>
        </p:txBody>
      </p:sp>
      <p:sp>
        <p:nvSpPr>
          <p:cNvPr id="315396" name="Text Box 4"/>
          <p:cNvSpPr txBox="1">
            <a:spLocks noChangeArrowheads="1"/>
          </p:cNvSpPr>
          <p:nvPr/>
        </p:nvSpPr>
        <p:spPr bwMode="auto">
          <a:xfrm>
            <a:off x="2319338" y="1360488"/>
            <a:ext cx="3144837" cy="366712"/>
          </a:xfrm>
          <a:prstGeom prst="rect">
            <a:avLst/>
          </a:prstGeom>
          <a:noFill/>
          <a:ln w="9525">
            <a:noFill/>
            <a:miter lim="800000"/>
            <a:headEnd/>
            <a:tailEnd/>
          </a:ln>
          <a:effectLst/>
        </p:spPr>
        <p:txBody>
          <a:bodyPr anchor="ctr">
            <a:spAutoFit/>
          </a:bodyPr>
          <a:lstStyle/>
          <a:p>
            <a:pPr algn="ctr">
              <a:spcBef>
                <a:spcPct val="50000"/>
              </a:spcBef>
            </a:pPr>
            <a:r>
              <a:rPr lang="en-US">
                <a:sym typeface="Symbol" pitchFamily="18" charset="2"/>
              </a:rPr>
              <a:t></a:t>
            </a:r>
            <a:r>
              <a:rPr lang="en-US" i="1" baseline="-25000">
                <a:sym typeface="Symbol" pitchFamily="18" charset="2"/>
              </a:rPr>
              <a:t>branch-name</a:t>
            </a:r>
            <a:r>
              <a:rPr lang="en-US" baseline="-25000">
                <a:sym typeface="Symbol" pitchFamily="18" charset="2"/>
              </a:rPr>
              <a:t> = “Perryridge”</a:t>
            </a:r>
            <a:r>
              <a:rPr lang="en-US">
                <a:sym typeface="Symbol" pitchFamily="18" charset="2"/>
              </a:rPr>
              <a:t>(</a:t>
            </a:r>
            <a:r>
              <a:rPr lang="en-US" i="1">
                <a:sym typeface="Symbol" pitchFamily="18" charset="2"/>
              </a:rPr>
              <a:t>account)</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en-US" dirty="0"/>
              <a:t>Selections Using Indices</a:t>
            </a:r>
          </a:p>
        </p:txBody>
      </p:sp>
      <p:sp>
        <p:nvSpPr>
          <p:cNvPr id="316419" name="Rectangle 3"/>
          <p:cNvSpPr>
            <a:spLocks noGrp="1" noChangeArrowheads="1"/>
          </p:cNvSpPr>
          <p:nvPr>
            <p:ph sz="quarter" idx="1"/>
          </p:nvPr>
        </p:nvSpPr>
        <p:spPr>
          <a:xfrm>
            <a:off x="685800" y="1752600"/>
            <a:ext cx="7632700" cy="4114800"/>
          </a:xfrm>
        </p:spPr>
        <p:txBody>
          <a:bodyPr>
            <a:normAutofit fontScale="85000" lnSpcReduction="20000"/>
          </a:bodyPr>
          <a:lstStyle/>
          <a:p>
            <a:r>
              <a:rPr lang="en-US" b="1" dirty="0"/>
              <a:t>Index scan </a:t>
            </a:r>
            <a:r>
              <a:rPr lang="en-US" dirty="0"/>
              <a:t>– search algorithms that use an index; condition is on search-key of index.</a:t>
            </a:r>
          </a:p>
          <a:p>
            <a:r>
              <a:rPr lang="en-US" b="1" dirty="0"/>
              <a:t>A3 </a:t>
            </a:r>
            <a:r>
              <a:rPr lang="en-US" dirty="0"/>
              <a:t>(</a:t>
            </a:r>
            <a:r>
              <a:rPr lang="en-US" i="1" dirty="0"/>
              <a:t>primary index on candidate key, equality</a:t>
            </a:r>
            <a:r>
              <a:rPr lang="en-US" dirty="0"/>
              <a:t>).  Retrieve a single record that satisfies the corresponding equality condition  </a:t>
            </a:r>
            <a:r>
              <a:rPr lang="en-US" i="1" dirty="0"/>
              <a:t>E</a:t>
            </a:r>
            <a:r>
              <a:rPr lang="en-US" i="1" baseline="-25000" dirty="0"/>
              <a:t>A</a:t>
            </a:r>
            <a:r>
              <a:rPr lang="en-US" baseline="-25000" dirty="0"/>
              <a:t>3</a:t>
            </a:r>
            <a:r>
              <a:rPr lang="en-US" dirty="0"/>
              <a:t> = </a:t>
            </a:r>
            <a:r>
              <a:rPr lang="en-US" i="1" dirty="0" err="1"/>
              <a:t>HT</a:t>
            </a:r>
            <a:r>
              <a:rPr lang="en-US" i="1" baseline="-25000" dirty="0" err="1"/>
              <a:t>i</a:t>
            </a:r>
            <a:r>
              <a:rPr lang="en-US" i="1" dirty="0"/>
              <a:t> </a:t>
            </a:r>
            <a:r>
              <a:rPr lang="en-US" dirty="0"/>
              <a:t>+ 1</a:t>
            </a:r>
          </a:p>
          <a:p>
            <a:r>
              <a:rPr lang="en-US" b="1" dirty="0"/>
              <a:t>A4 </a:t>
            </a:r>
            <a:r>
              <a:rPr lang="en-US" dirty="0"/>
              <a:t>(</a:t>
            </a:r>
            <a:r>
              <a:rPr lang="en-US" i="1" dirty="0"/>
              <a:t>primary index on </a:t>
            </a:r>
            <a:r>
              <a:rPr lang="en-US" i="1" dirty="0" err="1"/>
              <a:t>nonkey</a:t>
            </a:r>
            <a:r>
              <a:rPr lang="en-US" i="1" dirty="0"/>
              <a:t>, equality) </a:t>
            </a:r>
            <a:r>
              <a:rPr lang="en-US" dirty="0"/>
              <a:t>Retrieve multiple records.  Let the search-key attribute be </a:t>
            </a:r>
            <a:r>
              <a:rPr lang="en-US" i="1" dirty="0"/>
              <a:t>A.</a:t>
            </a:r>
            <a:br>
              <a:rPr lang="en-US" i="1" dirty="0"/>
            </a:br>
            <a:r>
              <a:rPr lang="en-US" i="1" dirty="0"/>
              <a:t/>
            </a:r>
            <a:br>
              <a:rPr lang="en-US" i="1" dirty="0"/>
            </a:br>
            <a:endParaRPr lang="en-US" i="1" dirty="0"/>
          </a:p>
          <a:p>
            <a:r>
              <a:rPr lang="en-US" b="1" dirty="0"/>
              <a:t>A5</a:t>
            </a:r>
            <a:r>
              <a:rPr lang="en-US" dirty="0"/>
              <a:t> (</a:t>
            </a:r>
            <a:r>
              <a:rPr lang="en-US" i="1" dirty="0"/>
              <a:t>equality on search-key of secondary index).</a:t>
            </a:r>
            <a:endParaRPr lang="en-US" dirty="0"/>
          </a:p>
          <a:p>
            <a:pPr lvl="1"/>
            <a:r>
              <a:rPr lang="en-US" dirty="0"/>
              <a:t>Retrieve a single record if the search-key is a candidate key</a:t>
            </a:r>
            <a:br>
              <a:rPr lang="en-US" dirty="0"/>
            </a:br>
            <a:r>
              <a:rPr lang="en-US" dirty="0"/>
              <a:t> </a:t>
            </a:r>
            <a:r>
              <a:rPr lang="en-US" i="1" dirty="0"/>
              <a:t>E</a:t>
            </a:r>
            <a:r>
              <a:rPr lang="en-US" i="1" baseline="-25000" dirty="0"/>
              <a:t>A</a:t>
            </a:r>
            <a:r>
              <a:rPr lang="en-US" baseline="-25000" dirty="0"/>
              <a:t>5</a:t>
            </a:r>
            <a:r>
              <a:rPr lang="en-US" dirty="0"/>
              <a:t> = </a:t>
            </a:r>
            <a:r>
              <a:rPr lang="en-US" i="1" dirty="0" err="1"/>
              <a:t>HT</a:t>
            </a:r>
            <a:r>
              <a:rPr lang="en-US" i="1" baseline="-25000" dirty="0" err="1"/>
              <a:t>i</a:t>
            </a:r>
            <a:r>
              <a:rPr lang="en-US" i="1" dirty="0"/>
              <a:t> </a:t>
            </a:r>
            <a:r>
              <a:rPr lang="en-US" dirty="0"/>
              <a:t>+ 1</a:t>
            </a:r>
          </a:p>
          <a:p>
            <a:pPr lvl="1"/>
            <a:r>
              <a:rPr lang="en-US" dirty="0"/>
              <a:t>Retrieve multiple records (each may be on a different block) if the search-key is not a candidate key. </a:t>
            </a:r>
            <a:r>
              <a:rPr lang="en-US" i="1" dirty="0"/>
              <a:t>E</a:t>
            </a:r>
            <a:r>
              <a:rPr lang="en-US" i="1" baseline="-25000" dirty="0"/>
              <a:t>A</a:t>
            </a:r>
            <a:r>
              <a:rPr lang="en-US" baseline="-25000" dirty="0"/>
              <a:t>3</a:t>
            </a:r>
            <a:r>
              <a:rPr lang="en-US" dirty="0"/>
              <a:t> = </a:t>
            </a:r>
            <a:r>
              <a:rPr lang="en-US" i="1" dirty="0" err="1"/>
              <a:t>HT</a:t>
            </a:r>
            <a:r>
              <a:rPr lang="en-US" i="1" baseline="-25000" dirty="0" err="1"/>
              <a:t>i</a:t>
            </a:r>
            <a:r>
              <a:rPr lang="en-US" i="1" dirty="0"/>
              <a:t> </a:t>
            </a:r>
            <a:r>
              <a:rPr lang="en-US" dirty="0"/>
              <a:t>+ </a:t>
            </a:r>
            <a:r>
              <a:rPr lang="en-US" i="1" dirty="0"/>
              <a:t>SC(</a:t>
            </a:r>
            <a:r>
              <a:rPr lang="en-US" i="1" dirty="0" err="1"/>
              <a:t>A,r</a:t>
            </a:r>
            <a:r>
              <a:rPr lang="en-US" i="1" dirty="0"/>
              <a:t>)</a:t>
            </a:r>
            <a:endParaRPr lang="en-US" dirty="0"/>
          </a:p>
        </p:txBody>
      </p:sp>
      <p:graphicFrame>
        <p:nvGraphicFramePr>
          <p:cNvPr id="316420" name="Object 4"/>
          <p:cNvGraphicFramePr>
            <a:graphicFrameLocks noChangeAspect="1"/>
          </p:cNvGraphicFramePr>
          <p:nvPr/>
        </p:nvGraphicFramePr>
        <p:xfrm>
          <a:off x="2528888" y="3408363"/>
          <a:ext cx="2298700" cy="671512"/>
        </p:xfrm>
        <a:graphic>
          <a:graphicData uri="http://schemas.openxmlformats.org/presentationml/2006/ole">
            <p:oleObj spid="_x0000_s3074" name="Equation" r:id="rId3" imgW="2298700" imgH="673100" progId="Equation.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914400" y="0"/>
            <a:ext cx="7772400" cy="1143000"/>
          </a:xfrm>
        </p:spPr>
        <p:txBody>
          <a:bodyPr/>
          <a:lstStyle/>
          <a:p>
            <a:r>
              <a:rPr lang="en-US" dirty="0"/>
              <a:t>Cost Estimate Example (Indices)</a:t>
            </a:r>
          </a:p>
        </p:txBody>
      </p:sp>
      <p:sp>
        <p:nvSpPr>
          <p:cNvPr id="317443" name="Rectangle 3"/>
          <p:cNvSpPr>
            <a:spLocks noGrp="1" noChangeArrowheads="1"/>
          </p:cNvSpPr>
          <p:nvPr>
            <p:ph sz="quarter" idx="1"/>
          </p:nvPr>
        </p:nvSpPr>
        <p:spPr>
          <a:xfrm>
            <a:off x="1104900" y="2014538"/>
            <a:ext cx="6724650" cy="4114800"/>
          </a:xfrm>
        </p:spPr>
        <p:txBody>
          <a:bodyPr>
            <a:normAutofit fontScale="92500"/>
          </a:bodyPr>
          <a:lstStyle/>
          <a:p>
            <a:r>
              <a:rPr lang="en-US"/>
              <a:t>Since </a:t>
            </a:r>
            <a:r>
              <a:rPr lang="en-US" i="1"/>
              <a:t>V(branch-name, account) </a:t>
            </a:r>
            <a:r>
              <a:rPr lang="en-US"/>
              <a:t>= 50, we expect that 10000/50 = 200 tuples of the </a:t>
            </a:r>
            <a:r>
              <a:rPr lang="en-US" i="1"/>
              <a:t>account </a:t>
            </a:r>
            <a:r>
              <a:rPr lang="en-US"/>
              <a:t> relation pertain to the Perryridge branch.</a:t>
            </a:r>
          </a:p>
          <a:p>
            <a:r>
              <a:rPr lang="en-US"/>
              <a:t>Since the index is a clustering index, 200/20 = 10 block reads are required to read the </a:t>
            </a:r>
            <a:r>
              <a:rPr lang="en-US" i="1"/>
              <a:t>account</a:t>
            </a:r>
            <a:r>
              <a:rPr lang="en-US"/>
              <a:t> tuples.</a:t>
            </a:r>
          </a:p>
          <a:p>
            <a:r>
              <a:rPr lang="en-US"/>
              <a:t>Several index blocks must also be read.  If B</a:t>
            </a:r>
            <a:r>
              <a:rPr lang="en-US" baseline="30000"/>
              <a:t>+</a:t>
            </a:r>
            <a:r>
              <a:rPr lang="en-US"/>
              <a:t>-tree index stores 20 pointers per node, then the B</a:t>
            </a:r>
            <a:r>
              <a:rPr lang="en-US" baseline="30000"/>
              <a:t>+</a:t>
            </a:r>
            <a:r>
              <a:rPr lang="en-US"/>
              <a:t>-tree index must have between 3 and 5 leaf nodes and the entire tree has a depth of 2.  Therefore, 2 index blocks must be read.</a:t>
            </a:r>
          </a:p>
          <a:p>
            <a:r>
              <a:rPr lang="en-US"/>
              <a:t>This strategy requires 12 total block reads.</a:t>
            </a:r>
          </a:p>
        </p:txBody>
      </p:sp>
      <p:sp>
        <p:nvSpPr>
          <p:cNvPr id="317445" name="Rectangle 5"/>
          <p:cNvSpPr>
            <a:spLocks noChangeArrowheads="1"/>
          </p:cNvSpPr>
          <p:nvPr/>
        </p:nvSpPr>
        <p:spPr bwMode="auto">
          <a:xfrm>
            <a:off x="581025" y="1022350"/>
            <a:ext cx="6724650" cy="550863"/>
          </a:xfrm>
          <a:prstGeom prst="rect">
            <a:avLst/>
          </a:prstGeom>
          <a:noFill/>
          <a:ln w="9525">
            <a:noFill/>
            <a:miter lim="800000"/>
            <a:headEnd/>
            <a:tailEnd/>
          </a:ln>
          <a:effectLst/>
        </p:spPr>
        <p:txBody>
          <a:bodyPr/>
          <a:lstStyle/>
          <a:p>
            <a:r>
              <a:rPr lang="en-US" sz="2000">
                <a:latin typeface="Times New Roman" pitchFamily="18" charset="0"/>
              </a:rPr>
              <a:t>	Consider the query is  </a:t>
            </a:r>
            <a:r>
              <a:rPr lang="en-US" sz="2000">
                <a:latin typeface="Times New Roman" pitchFamily="18" charset="0"/>
                <a:sym typeface="Symbol" pitchFamily="18" charset="2"/>
              </a:rPr>
              <a:t></a:t>
            </a:r>
            <a:r>
              <a:rPr lang="en-US" sz="2000" i="1" baseline="-25000">
                <a:latin typeface="Times New Roman" pitchFamily="18" charset="0"/>
                <a:sym typeface="Symbol" pitchFamily="18" charset="2"/>
              </a:rPr>
              <a:t>branch-name</a:t>
            </a:r>
            <a:r>
              <a:rPr lang="en-US" sz="2000" baseline="-25000">
                <a:latin typeface="Times New Roman" pitchFamily="18" charset="0"/>
                <a:sym typeface="Symbol" pitchFamily="18" charset="2"/>
              </a:rPr>
              <a:t> = “Perryridge”</a:t>
            </a:r>
            <a:r>
              <a:rPr lang="en-US" sz="2000">
                <a:latin typeface="Times New Roman" pitchFamily="18" charset="0"/>
                <a:sym typeface="Symbol" pitchFamily="18" charset="2"/>
              </a:rPr>
              <a:t>(</a:t>
            </a:r>
            <a:r>
              <a:rPr lang="en-US" sz="2000" i="1">
                <a:latin typeface="Times New Roman" pitchFamily="18" charset="0"/>
                <a:sym typeface="Symbol" pitchFamily="18" charset="2"/>
              </a:rPr>
              <a:t>account)</a:t>
            </a:r>
            <a:r>
              <a:rPr lang="en-US" sz="2000">
                <a:latin typeface="Times New Roman" pitchFamily="18" charset="0"/>
              </a:rPr>
              <a:t>, with the primary index on </a:t>
            </a:r>
            <a:r>
              <a:rPr lang="en-US" sz="2000" i="1">
                <a:latin typeface="Times New Roman" pitchFamily="18" charset="0"/>
              </a:rPr>
              <a:t>branch-name.</a:t>
            </a:r>
            <a:endParaRPr lang="en-US" sz="2000">
              <a:latin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US"/>
              <a:t>Selections Involving Comparisons</a:t>
            </a:r>
          </a:p>
        </p:txBody>
      </p:sp>
      <p:sp>
        <p:nvSpPr>
          <p:cNvPr id="318467" name="Rectangle 3"/>
          <p:cNvSpPr>
            <a:spLocks noGrp="1" noChangeArrowheads="1"/>
          </p:cNvSpPr>
          <p:nvPr>
            <p:ph sz="quarter" idx="1"/>
          </p:nvPr>
        </p:nvSpPr>
        <p:spPr>
          <a:xfrm>
            <a:off x="1006475" y="2114550"/>
            <a:ext cx="6724650" cy="4114800"/>
          </a:xfrm>
        </p:spPr>
        <p:txBody>
          <a:bodyPr>
            <a:normAutofit fontScale="92500" lnSpcReduction="20000"/>
          </a:bodyPr>
          <a:lstStyle/>
          <a:p>
            <a:r>
              <a:rPr lang="en-US" b="1" dirty="0"/>
              <a:t>A6</a:t>
            </a:r>
            <a:r>
              <a:rPr lang="en-US" dirty="0"/>
              <a:t> (</a:t>
            </a:r>
            <a:r>
              <a:rPr lang="en-US" i="1" dirty="0"/>
              <a:t>primary index, comparison).  </a:t>
            </a:r>
            <a:r>
              <a:rPr lang="en-US" dirty="0"/>
              <a:t>The cost estimate is:</a:t>
            </a:r>
            <a:br>
              <a:rPr lang="en-US" dirty="0"/>
            </a:br>
            <a:r>
              <a:rPr lang="en-US" dirty="0"/>
              <a:t/>
            </a:r>
            <a:br>
              <a:rPr lang="en-US" dirty="0"/>
            </a:br>
            <a:r>
              <a:rPr lang="en-US" dirty="0"/>
              <a:t/>
            </a:r>
            <a:br>
              <a:rPr lang="en-US" dirty="0"/>
            </a:br>
            <a:r>
              <a:rPr lang="en-US" dirty="0"/>
              <a:t/>
            </a:r>
            <a:br>
              <a:rPr lang="en-US" dirty="0"/>
            </a:br>
            <a:r>
              <a:rPr lang="en-US" dirty="0"/>
              <a:t>where </a:t>
            </a:r>
            <a:r>
              <a:rPr lang="en-US" i="1" dirty="0"/>
              <a:t>c </a:t>
            </a:r>
            <a:r>
              <a:rPr lang="en-US" dirty="0"/>
              <a:t>is the estimated number of </a:t>
            </a:r>
            <a:r>
              <a:rPr lang="en-US" dirty="0" err="1"/>
              <a:t>tuples</a:t>
            </a:r>
            <a:r>
              <a:rPr lang="en-US" dirty="0"/>
              <a:t> satisfying the condition.  In absence of statistical information</a:t>
            </a:r>
            <a:r>
              <a:rPr lang="en-US" i="1" dirty="0"/>
              <a:t> c </a:t>
            </a:r>
            <a:r>
              <a:rPr lang="en-US" dirty="0"/>
              <a:t>is assumed to be</a:t>
            </a:r>
            <a:r>
              <a:rPr lang="en-US" i="1" dirty="0"/>
              <a:t> </a:t>
            </a:r>
            <a:r>
              <a:rPr lang="en-US" i="1" dirty="0">
                <a:sym typeface="Symbol" pitchFamily="18" charset="2"/>
              </a:rPr>
              <a:t>n</a:t>
            </a:r>
            <a:r>
              <a:rPr lang="en-US" i="1" baseline="-25000" dirty="0">
                <a:sym typeface="Symbol" pitchFamily="18" charset="2"/>
              </a:rPr>
              <a:t>r</a:t>
            </a:r>
            <a:r>
              <a:rPr lang="en-US" i="1" dirty="0">
                <a:sym typeface="Symbol" pitchFamily="18" charset="2"/>
              </a:rPr>
              <a:t>/</a:t>
            </a:r>
            <a:r>
              <a:rPr lang="en-US" dirty="0">
                <a:sym typeface="Symbol" pitchFamily="18" charset="2"/>
              </a:rPr>
              <a:t>2.</a:t>
            </a:r>
            <a:endParaRPr lang="en-US" b="1" dirty="0"/>
          </a:p>
          <a:p>
            <a:r>
              <a:rPr lang="en-US" b="1" dirty="0"/>
              <a:t>A7</a:t>
            </a:r>
            <a:r>
              <a:rPr lang="en-US" dirty="0"/>
              <a:t> (</a:t>
            </a:r>
            <a:r>
              <a:rPr lang="en-US" i="1" dirty="0"/>
              <a:t>secondary index, comparison</a:t>
            </a:r>
            <a:r>
              <a:rPr lang="en-US" dirty="0"/>
              <a:t>).  The cost estimate:</a:t>
            </a:r>
            <a:br>
              <a:rPr lang="en-US" dirty="0"/>
            </a:br>
            <a:r>
              <a:rPr lang="en-US" dirty="0"/>
              <a:t/>
            </a:r>
            <a:br>
              <a:rPr lang="en-US" dirty="0"/>
            </a:br>
            <a:r>
              <a:rPr lang="en-US" dirty="0"/>
              <a:t/>
            </a:r>
            <a:br>
              <a:rPr lang="en-US" dirty="0"/>
            </a:br>
            <a:endParaRPr lang="en-US" dirty="0" smtClean="0"/>
          </a:p>
          <a:p>
            <a:pPr>
              <a:buNone/>
            </a:pPr>
            <a:r>
              <a:rPr lang="en-US" dirty="0" smtClean="0"/>
              <a:t>    where </a:t>
            </a:r>
            <a:r>
              <a:rPr lang="en-US" i="1" dirty="0"/>
              <a:t>c</a:t>
            </a:r>
            <a:r>
              <a:rPr lang="en-US" dirty="0"/>
              <a:t> is defined as before.  (Linear file scan may be cheaper if </a:t>
            </a:r>
            <a:r>
              <a:rPr lang="en-US" i="1" dirty="0"/>
              <a:t>c</a:t>
            </a:r>
            <a:r>
              <a:rPr lang="en-US" dirty="0"/>
              <a:t> is large!).</a:t>
            </a:r>
            <a:endParaRPr lang="en-US" b="1" dirty="0"/>
          </a:p>
        </p:txBody>
      </p:sp>
      <p:sp>
        <p:nvSpPr>
          <p:cNvPr id="318468" name="Text Box 4"/>
          <p:cNvSpPr txBox="1">
            <a:spLocks noChangeArrowheads="1"/>
          </p:cNvSpPr>
          <p:nvPr/>
        </p:nvSpPr>
        <p:spPr bwMode="auto">
          <a:xfrm>
            <a:off x="533400" y="1057275"/>
            <a:ext cx="6972300" cy="1006475"/>
          </a:xfrm>
          <a:prstGeom prst="rect">
            <a:avLst/>
          </a:prstGeom>
          <a:noFill/>
          <a:ln w="9525">
            <a:noFill/>
            <a:miter lim="800000"/>
            <a:headEnd/>
            <a:tailEnd/>
          </a:ln>
          <a:effectLst/>
        </p:spPr>
        <p:txBody>
          <a:bodyPr anchor="ctr">
            <a:spAutoFit/>
          </a:bodyPr>
          <a:lstStyle/>
          <a:p>
            <a:pPr>
              <a:spcBef>
                <a:spcPct val="50000"/>
              </a:spcBef>
            </a:pPr>
            <a:r>
              <a:rPr lang="en-US" sz="2000"/>
              <a:t>Implement selections of the form </a:t>
            </a:r>
            <a:r>
              <a:rPr lang="en-US" sz="2000">
                <a:sym typeface="Symbol" pitchFamily="18" charset="2"/>
              </a:rPr>
              <a:t></a:t>
            </a:r>
            <a:r>
              <a:rPr lang="en-US" sz="2000" i="1" baseline="-25000">
                <a:sym typeface="Symbol" pitchFamily="18" charset="2"/>
              </a:rPr>
              <a:t>A</a:t>
            </a:r>
            <a:r>
              <a:rPr lang="en-US" sz="2000" baseline="-25000">
                <a:sym typeface="Symbol" pitchFamily="18" charset="2"/>
              </a:rPr>
              <a:t></a:t>
            </a:r>
            <a:r>
              <a:rPr lang="en-US" sz="2000" i="1" baseline="-25000">
                <a:sym typeface="Symbol" pitchFamily="18" charset="2"/>
              </a:rPr>
              <a:t>V</a:t>
            </a:r>
            <a:r>
              <a:rPr lang="en-US" sz="2000">
                <a:sym typeface="Symbol" pitchFamily="18" charset="2"/>
              </a:rPr>
              <a:t>(</a:t>
            </a:r>
            <a:r>
              <a:rPr lang="en-US" sz="2000" i="1">
                <a:sym typeface="Symbol" pitchFamily="18" charset="2"/>
              </a:rPr>
              <a:t>r</a:t>
            </a:r>
            <a:r>
              <a:rPr lang="en-US" sz="2000">
                <a:sym typeface="Symbol" pitchFamily="18" charset="2"/>
              </a:rPr>
              <a:t>) or </a:t>
            </a:r>
            <a:r>
              <a:rPr lang="en-US" sz="2000" i="1" baseline="-25000">
                <a:sym typeface="Symbol" pitchFamily="18" charset="2"/>
              </a:rPr>
              <a:t>A </a:t>
            </a:r>
            <a:r>
              <a:rPr lang="en-US" sz="2000" baseline="-25000">
                <a:sym typeface="Symbol" pitchFamily="18" charset="2"/>
              </a:rPr>
              <a:t> </a:t>
            </a:r>
            <a:r>
              <a:rPr lang="en-US" sz="2000" i="1" baseline="-25000">
                <a:sym typeface="Symbol" pitchFamily="18" charset="2"/>
              </a:rPr>
              <a:t>V</a:t>
            </a:r>
            <a:r>
              <a:rPr lang="en-US" sz="2000">
                <a:sym typeface="Symbol" pitchFamily="18" charset="2"/>
              </a:rPr>
              <a:t>(</a:t>
            </a:r>
            <a:r>
              <a:rPr lang="en-US" sz="2000" i="1">
                <a:sym typeface="Symbol" pitchFamily="18" charset="2"/>
              </a:rPr>
              <a:t>r</a:t>
            </a:r>
            <a:r>
              <a:rPr lang="en-US" sz="2000">
                <a:sym typeface="Symbol" pitchFamily="18" charset="2"/>
              </a:rPr>
              <a:t>) by using a linear file scan or binary search, or by using indices in the following ways:</a:t>
            </a:r>
          </a:p>
        </p:txBody>
      </p:sp>
      <p:graphicFrame>
        <p:nvGraphicFramePr>
          <p:cNvPr id="318469" name="Object 5"/>
          <p:cNvGraphicFramePr>
            <a:graphicFrameLocks noChangeAspect="1"/>
          </p:cNvGraphicFramePr>
          <p:nvPr/>
        </p:nvGraphicFramePr>
        <p:xfrm>
          <a:off x="3127375" y="2630488"/>
          <a:ext cx="1651000" cy="671512"/>
        </p:xfrm>
        <a:graphic>
          <a:graphicData uri="http://schemas.openxmlformats.org/presentationml/2006/ole">
            <p:oleObj spid="_x0000_s4098" name="Equation" r:id="rId3" imgW="1651000" imgH="673100" progId="Equation.3">
              <p:embed/>
            </p:oleObj>
          </a:graphicData>
        </a:graphic>
      </p:graphicFrame>
      <p:graphicFrame>
        <p:nvGraphicFramePr>
          <p:cNvPr id="318470" name="Object 6"/>
          <p:cNvGraphicFramePr>
            <a:graphicFrameLocks noChangeAspect="1"/>
          </p:cNvGraphicFramePr>
          <p:nvPr/>
        </p:nvGraphicFramePr>
        <p:xfrm>
          <a:off x="3135313" y="4794250"/>
          <a:ext cx="2209800" cy="620713"/>
        </p:xfrm>
        <a:graphic>
          <a:graphicData uri="http://schemas.openxmlformats.org/presentationml/2006/ole">
            <p:oleObj spid="_x0000_s4099" name="Equation" r:id="rId4" imgW="2209800" imgH="622300" progId="Equation.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normAutofit fontScale="90000"/>
          </a:bodyPr>
          <a:lstStyle/>
          <a:p>
            <a:r>
              <a:rPr lang="en-US"/>
              <a:t>Implementation of Complex Selections</a:t>
            </a:r>
          </a:p>
        </p:txBody>
      </p:sp>
      <p:sp>
        <p:nvSpPr>
          <p:cNvPr id="319491" name="Rectangle 3"/>
          <p:cNvSpPr>
            <a:spLocks noGrp="1" noChangeArrowheads="1"/>
          </p:cNvSpPr>
          <p:nvPr>
            <p:ph sz="quarter" idx="1"/>
          </p:nvPr>
        </p:nvSpPr>
        <p:spPr>
          <a:xfrm>
            <a:off x="1108075" y="1377950"/>
            <a:ext cx="6953250" cy="4114800"/>
          </a:xfrm>
        </p:spPr>
        <p:txBody>
          <a:bodyPr>
            <a:normAutofit fontScale="85000" lnSpcReduction="20000"/>
          </a:bodyPr>
          <a:lstStyle/>
          <a:p>
            <a:pPr>
              <a:tabLst>
                <a:tab pos="2338388" algn="l"/>
              </a:tabLst>
            </a:pPr>
            <a:r>
              <a:rPr lang="en-US" dirty="0"/>
              <a:t>The </a:t>
            </a:r>
            <a:r>
              <a:rPr lang="en-US" b="1" dirty="0"/>
              <a:t>selectivity </a:t>
            </a:r>
            <a:r>
              <a:rPr lang="en-US" dirty="0"/>
              <a:t>of a condition </a:t>
            </a:r>
            <a:r>
              <a:rPr lang="en-US" i="1" dirty="0">
                <a:sym typeface="Greek Symbols" pitchFamily="18" charset="2"/>
              </a:rPr>
              <a:t></a:t>
            </a:r>
            <a:r>
              <a:rPr lang="en-US" i="1" baseline="-25000" dirty="0" err="1">
                <a:sym typeface="Greek Symbols" pitchFamily="18" charset="2"/>
              </a:rPr>
              <a:t>i</a:t>
            </a:r>
            <a:r>
              <a:rPr lang="en-US" dirty="0">
                <a:sym typeface="Greek Symbols" pitchFamily="18" charset="2"/>
              </a:rPr>
              <a:t> is the probability that a </a:t>
            </a:r>
            <a:r>
              <a:rPr lang="en-US" dirty="0" err="1">
                <a:sym typeface="Greek Symbols" pitchFamily="18" charset="2"/>
              </a:rPr>
              <a:t>tuple</a:t>
            </a:r>
            <a:r>
              <a:rPr lang="en-US" dirty="0">
                <a:sym typeface="Greek Symbols" pitchFamily="18" charset="2"/>
              </a:rPr>
              <a:t> in the relation </a:t>
            </a:r>
            <a:r>
              <a:rPr lang="en-US" i="1" dirty="0">
                <a:sym typeface="Greek Symbols" pitchFamily="18" charset="2"/>
              </a:rPr>
              <a:t>r</a:t>
            </a:r>
            <a:r>
              <a:rPr lang="en-US" dirty="0">
                <a:sym typeface="Greek Symbols" pitchFamily="18" charset="2"/>
              </a:rPr>
              <a:t> satisfies </a:t>
            </a:r>
            <a:r>
              <a:rPr lang="en-US" i="1" dirty="0">
                <a:sym typeface="Greek Symbols" pitchFamily="18" charset="2"/>
              </a:rPr>
              <a:t></a:t>
            </a:r>
            <a:r>
              <a:rPr lang="en-US" i="1" baseline="-25000" dirty="0" err="1">
                <a:sym typeface="Greek Symbols" pitchFamily="18" charset="2"/>
              </a:rPr>
              <a:t>i</a:t>
            </a:r>
            <a:r>
              <a:rPr lang="en-US" dirty="0">
                <a:sym typeface="Greek Symbols" pitchFamily="18" charset="2"/>
              </a:rPr>
              <a:t> .  If </a:t>
            </a:r>
            <a:r>
              <a:rPr lang="en-US" i="1" dirty="0" err="1">
                <a:sym typeface="Greek Symbols" pitchFamily="18" charset="2"/>
              </a:rPr>
              <a:t>s</a:t>
            </a:r>
            <a:r>
              <a:rPr lang="en-US" i="1" baseline="-25000" dirty="0" err="1">
                <a:sym typeface="Greek Symbols" pitchFamily="18" charset="2"/>
              </a:rPr>
              <a:t>i</a:t>
            </a:r>
            <a:r>
              <a:rPr lang="en-US" i="1" dirty="0">
                <a:sym typeface="Greek Symbols" pitchFamily="18" charset="2"/>
              </a:rPr>
              <a:t> </a:t>
            </a:r>
            <a:r>
              <a:rPr lang="en-US" dirty="0">
                <a:sym typeface="Greek Symbols" pitchFamily="18" charset="2"/>
              </a:rPr>
              <a:t> is the number of satisfying </a:t>
            </a:r>
            <a:r>
              <a:rPr lang="en-US" dirty="0" err="1">
                <a:sym typeface="Greek Symbols" pitchFamily="18" charset="2"/>
              </a:rPr>
              <a:t>tuples</a:t>
            </a:r>
            <a:r>
              <a:rPr lang="en-US" dirty="0">
                <a:sym typeface="Greek Symbols" pitchFamily="18" charset="2"/>
              </a:rPr>
              <a:t> in </a:t>
            </a:r>
            <a:r>
              <a:rPr lang="en-US" i="1" dirty="0">
                <a:sym typeface="Greek Symbols" pitchFamily="18" charset="2"/>
              </a:rPr>
              <a:t>r, </a:t>
            </a:r>
            <a:r>
              <a:rPr lang="en-US" i="1" baseline="-25000" dirty="0" err="1">
                <a:sym typeface="Greek Symbols" pitchFamily="18" charset="2"/>
              </a:rPr>
              <a:t>i</a:t>
            </a:r>
            <a:r>
              <a:rPr lang="en-US" dirty="0">
                <a:sym typeface="Greek Symbols" pitchFamily="18" charset="2"/>
              </a:rPr>
              <a:t> ‘s selectivity is given by </a:t>
            </a:r>
            <a:r>
              <a:rPr lang="en-US" i="1" dirty="0" err="1">
                <a:sym typeface="Greek Symbols" pitchFamily="18" charset="2"/>
              </a:rPr>
              <a:t>s</a:t>
            </a:r>
            <a:r>
              <a:rPr lang="en-US" i="1" baseline="-25000" dirty="0" err="1">
                <a:sym typeface="Greek Symbols" pitchFamily="18" charset="2"/>
              </a:rPr>
              <a:t>i</a:t>
            </a:r>
            <a:r>
              <a:rPr lang="en-US" i="1" dirty="0">
                <a:sym typeface="Greek Symbols" pitchFamily="18" charset="2"/>
              </a:rPr>
              <a:t> /n</a:t>
            </a:r>
            <a:r>
              <a:rPr lang="en-US" i="1" baseline="-25000" dirty="0">
                <a:sym typeface="Greek Symbols" pitchFamily="18" charset="2"/>
              </a:rPr>
              <a:t>r</a:t>
            </a:r>
            <a:r>
              <a:rPr lang="en-US" i="1" dirty="0">
                <a:sym typeface="Greek Symbols" pitchFamily="18" charset="2"/>
              </a:rPr>
              <a:t>.</a:t>
            </a:r>
            <a:endParaRPr lang="en-US" dirty="0">
              <a:sym typeface="Greek Symbols" pitchFamily="18" charset="2"/>
            </a:endParaRPr>
          </a:p>
          <a:p>
            <a:pPr>
              <a:tabLst>
                <a:tab pos="2338388" algn="l"/>
              </a:tabLst>
            </a:pPr>
            <a:r>
              <a:rPr lang="en-US" b="1" dirty="0">
                <a:sym typeface="Greek Symbols" pitchFamily="18" charset="2"/>
              </a:rPr>
              <a:t>Conjunction:  </a:t>
            </a:r>
            <a:r>
              <a:rPr lang="en-US" dirty="0">
                <a:sym typeface="Greek Symbols" pitchFamily="18" charset="2"/>
              </a:rPr>
              <a:t></a:t>
            </a:r>
            <a:r>
              <a:rPr lang="en-US" baseline="-25000" dirty="0">
                <a:sym typeface="Greek Symbols" pitchFamily="18" charset="2"/>
              </a:rPr>
              <a:t></a:t>
            </a:r>
            <a:r>
              <a:rPr lang="en-US" sz="1600" baseline="-25000" dirty="0">
                <a:sym typeface="Greek Symbols" pitchFamily="18" charset="2"/>
              </a:rPr>
              <a:t>1</a:t>
            </a:r>
            <a:r>
              <a:rPr lang="en-US" dirty="0">
                <a:sym typeface="Symbol" pitchFamily="18" charset="2"/>
              </a:rPr>
              <a:t> </a:t>
            </a:r>
            <a:r>
              <a:rPr lang="en-US" baseline="-25000" dirty="0">
                <a:sym typeface="Greek Symbols" pitchFamily="18" charset="2"/>
              </a:rPr>
              <a:t></a:t>
            </a:r>
            <a:r>
              <a:rPr lang="en-US" sz="1600" baseline="-25000" dirty="0">
                <a:sym typeface="Greek Symbols" pitchFamily="18" charset="2"/>
              </a:rPr>
              <a:t>2</a:t>
            </a:r>
            <a:r>
              <a:rPr lang="en-US" dirty="0">
                <a:sym typeface="Symbol" pitchFamily="18" charset="2"/>
              </a:rPr>
              <a:t>. . . </a:t>
            </a:r>
            <a:r>
              <a:rPr lang="en-US" baseline="-25000" dirty="0">
                <a:sym typeface="Greek Symbols" pitchFamily="18" charset="2"/>
              </a:rPr>
              <a:t></a:t>
            </a:r>
            <a:r>
              <a:rPr lang="en-US" sz="1600" i="1" baseline="-25000" dirty="0">
                <a:sym typeface="Greek Symbols" pitchFamily="18" charset="2"/>
              </a:rPr>
              <a:t>n</a:t>
            </a:r>
            <a:r>
              <a:rPr lang="en-US" dirty="0">
                <a:sym typeface="Symbol" pitchFamily="18" charset="2"/>
              </a:rPr>
              <a:t>(</a:t>
            </a:r>
            <a:r>
              <a:rPr lang="en-US" i="1" dirty="0">
                <a:sym typeface="Symbol" pitchFamily="18" charset="2"/>
              </a:rPr>
              <a:t>r).  </a:t>
            </a:r>
            <a:r>
              <a:rPr lang="en-US" dirty="0">
                <a:sym typeface="Symbol" pitchFamily="18" charset="2"/>
              </a:rPr>
              <a:t>The estimate for number of </a:t>
            </a:r>
            <a:r>
              <a:rPr lang="en-US" dirty="0" err="1">
                <a:sym typeface="Symbol" pitchFamily="18" charset="2"/>
              </a:rPr>
              <a:t>tuples</a:t>
            </a:r>
            <a:r>
              <a:rPr lang="en-US" dirty="0">
                <a:sym typeface="Symbol" pitchFamily="18" charset="2"/>
              </a:rPr>
              <a:t> in the result is:</a:t>
            </a:r>
            <a:br>
              <a:rPr lang="en-US" dirty="0">
                <a:sym typeface="Symbol" pitchFamily="18" charset="2"/>
              </a:rPr>
            </a:br>
            <a:r>
              <a:rPr lang="en-US" dirty="0">
                <a:sym typeface="Symbol" pitchFamily="18" charset="2"/>
              </a:rPr>
              <a:t/>
            </a:r>
            <a:br>
              <a:rPr lang="en-US" dirty="0">
                <a:sym typeface="Symbol" pitchFamily="18" charset="2"/>
              </a:rPr>
            </a:br>
            <a:endParaRPr lang="en-US" dirty="0">
              <a:sym typeface="Symbol" pitchFamily="18" charset="2"/>
            </a:endParaRPr>
          </a:p>
          <a:p>
            <a:pPr>
              <a:tabLst>
                <a:tab pos="2338388" algn="l"/>
              </a:tabLst>
            </a:pPr>
            <a:r>
              <a:rPr lang="en-US" b="1" dirty="0">
                <a:sym typeface="Symbol" pitchFamily="18" charset="2"/>
              </a:rPr>
              <a:t>Disjunction: </a:t>
            </a:r>
            <a:r>
              <a:rPr lang="en-US" dirty="0">
                <a:sym typeface="Greek Symbols" pitchFamily="18" charset="2"/>
              </a:rPr>
              <a:t></a:t>
            </a:r>
            <a:r>
              <a:rPr lang="en-US" baseline="-25000" dirty="0">
                <a:sym typeface="Greek Symbols" pitchFamily="18" charset="2"/>
              </a:rPr>
              <a:t></a:t>
            </a:r>
            <a:r>
              <a:rPr lang="en-US" sz="1600" baseline="-25000" dirty="0">
                <a:sym typeface="Greek Symbols" pitchFamily="18" charset="2"/>
              </a:rPr>
              <a:t>1</a:t>
            </a:r>
            <a:r>
              <a:rPr lang="en-US" dirty="0">
                <a:sym typeface="Symbol" pitchFamily="18" charset="2"/>
              </a:rPr>
              <a:t> </a:t>
            </a:r>
            <a:r>
              <a:rPr lang="en-US" baseline="-25000" dirty="0">
                <a:sym typeface="Greek Symbols" pitchFamily="18" charset="2"/>
              </a:rPr>
              <a:t></a:t>
            </a:r>
            <a:r>
              <a:rPr lang="en-US" sz="1600" baseline="-25000" dirty="0">
                <a:sym typeface="Greek Symbols" pitchFamily="18" charset="2"/>
              </a:rPr>
              <a:t>2 </a:t>
            </a:r>
            <a:r>
              <a:rPr lang="en-US" dirty="0">
                <a:sym typeface="Symbol" pitchFamily="18" charset="2"/>
              </a:rPr>
              <a:t>. . . </a:t>
            </a:r>
            <a:r>
              <a:rPr lang="en-US" baseline="-25000" dirty="0">
                <a:sym typeface="Greek Symbols" pitchFamily="18" charset="2"/>
              </a:rPr>
              <a:t></a:t>
            </a:r>
            <a:r>
              <a:rPr lang="en-US" sz="1600" i="1" baseline="-25000" dirty="0">
                <a:sym typeface="Greek Symbols" pitchFamily="18" charset="2"/>
              </a:rPr>
              <a:t>n </a:t>
            </a:r>
            <a:r>
              <a:rPr lang="en-US" dirty="0">
                <a:sym typeface="Symbol" pitchFamily="18" charset="2"/>
              </a:rPr>
              <a:t>(</a:t>
            </a:r>
            <a:r>
              <a:rPr lang="en-US" i="1" dirty="0">
                <a:sym typeface="Symbol" pitchFamily="18" charset="2"/>
              </a:rPr>
              <a:t>r). </a:t>
            </a:r>
            <a:r>
              <a:rPr lang="en-US" dirty="0">
                <a:sym typeface="Symbol" pitchFamily="18" charset="2"/>
              </a:rPr>
              <a:t>  Estimated number of </a:t>
            </a:r>
            <a:r>
              <a:rPr lang="en-US" dirty="0" err="1">
                <a:sym typeface="Symbol" pitchFamily="18" charset="2"/>
              </a:rPr>
              <a:t>tuples</a:t>
            </a:r>
            <a:r>
              <a:rPr lang="en-US" dirty="0">
                <a:sym typeface="Symbol" pitchFamily="18" charset="2"/>
              </a:rPr>
              <a:t>:</a:t>
            </a:r>
            <a:br>
              <a:rPr lang="en-US" dirty="0">
                <a:sym typeface="Symbol" pitchFamily="18" charset="2"/>
              </a:rPr>
            </a:br>
            <a:r>
              <a:rPr lang="en-US" dirty="0">
                <a:sym typeface="Symbol" pitchFamily="18" charset="2"/>
              </a:rPr>
              <a:t/>
            </a:r>
            <a:br>
              <a:rPr lang="en-US" dirty="0">
                <a:sym typeface="Symbol" pitchFamily="18" charset="2"/>
              </a:rPr>
            </a:br>
            <a:endParaRPr lang="en-US" dirty="0">
              <a:sym typeface="Symbol" pitchFamily="18" charset="2"/>
            </a:endParaRPr>
          </a:p>
          <a:p>
            <a:pPr>
              <a:tabLst>
                <a:tab pos="2338388" algn="l"/>
              </a:tabLst>
            </a:pPr>
            <a:r>
              <a:rPr lang="en-US" b="1" dirty="0">
                <a:sym typeface="Symbol" pitchFamily="18" charset="2"/>
              </a:rPr>
              <a:t>Negation:  </a:t>
            </a:r>
            <a:r>
              <a:rPr lang="en-US" dirty="0">
                <a:sym typeface="Greek Symbols" pitchFamily="18" charset="2"/>
              </a:rPr>
              <a:t></a:t>
            </a:r>
            <a:r>
              <a:rPr lang="en-US" baseline="-25000" dirty="0">
                <a:sym typeface="Symbol" pitchFamily="18" charset="2"/>
              </a:rPr>
              <a:t>(</a:t>
            </a:r>
            <a:r>
              <a:rPr lang="en-US" dirty="0">
                <a:sym typeface="Symbol" pitchFamily="18" charset="2"/>
              </a:rPr>
              <a:t>(</a:t>
            </a:r>
            <a:r>
              <a:rPr lang="en-US" i="1" dirty="0">
                <a:sym typeface="Symbol" pitchFamily="18" charset="2"/>
              </a:rPr>
              <a:t>r. </a:t>
            </a:r>
            <a:r>
              <a:rPr lang="en-US" dirty="0">
                <a:sym typeface="Symbol" pitchFamily="18" charset="2"/>
              </a:rPr>
              <a:t> Estimated number of </a:t>
            </a:r>
            <a:r>
              <a:rPr lang="en-US" dirty="0" err="1">
                <a:sym typeface="Symbol" pitchFamily="18" charset="2"/>
              </a:rPr>
              <a:t>tuples</a:t>
            </a:r>
            <a:r>
              <a:rPr lang="en-US" dirty="0">
                <a:sym typeface="Symbol" pitchFamily="18" charset="2"/>
              </a:rPr>
              <a:t>:</a:t>
            </a:r>
            <a:br>
              <a:rPr lang="en-US" dirty="0">
                <a:sym typeface="Symbol" pitchFamily="18" charset="2"/>
              </a:rPr>
            </a:br>
            <a:r>
              <a:rPr lang="en-US" dirty="0">
                <a:sym typeface="Symbol" pitchFamily="18" charset="2"/>
              </a:rPr>
              <a:t>	</a:t>
            </a:r>
            <a:r>
              <a:rPr lang="en-US" i="1" dirty="0">
                <a:sym typeface="Symbol" pitchFamily="18" charset="2"/>
              </a:rPr>
              <a:t>n</a:t>
            </a:r>
            <a:r>
              <a:rPr lang="en-US" baseline="-25000" dirty="0">
                <a:sym typeface="Symbol" pitchFamily="18" charset="2"/>
              </a:rPr>
              <a:t>r</a:t>
            </a:r>
            <a:r>
              <a:rPr lang="en-US" i="1" baseline="-25000" dirty="0">
                <a:sym typeface="Symbol" pitchFamily="18" charset="2"/>
              </a:rPr>
              <a:t> </a:t>
            </a:r>
            <a:r>
              <a:rPr lang="en-US" i="1" dirty="0">
                <a:sym typeface="Symbol" pitchFamily="18" charset="2"/>
              </a:rPr>
              <a:t>– size(</a:t>
            </a:r>
            <a:r>
              <a:rPr lang="en-US" i="1" baseline="-25000" dirty="0">
                <a:sym typeface="Symbol" pitchFamily="18" charset="2"/>
              </a:rPr>
              <a:t></a:t>
            </a:r>
            <a:r>
              <a:rPr lang="en-US" dirty="0">
                <a:sym typeface="Symbol" pitchFamily="18" charset="2"/>
              </a:rPr>
              <a:t>(</a:t>
            </a:r>
            <a:r>
              <a:rPr lang="en-US" i="1" dirty="0">
                <a:sym typeface="Symbol" pitchFamily="18" charset="2"/>
              </a:rPr>
              <a:t>r))</a:t>
            </a:r>
            <a:endParaRPr lang="en-US" dirty="0">
              <a:sym typeface="Symbol" pitchFamily="18" charset="2"/>
            </a:endParaRPr>
          </a:p>
        </p:txBody>
      </p:sp>
      <p:graphicFrame>
        <p:nvGraphicFramePr>
          <p:cNvPr id="319492" name="Object 4"/>
          <p:cNvGraphicFramePr>
            <a:graphicFrameLocks noChangeAspect="1"/>
          </p:cNvGraphicFramePr>
          <p:nvPr/>
        </p:nvGraphicFramePr>
        <p:xfrm>
          <a:off x="3124200" y="2819400"/>
          <a:ext cx="1905000" cy="620712"/>
        </p:xfrm>
        <a:graphic>
          <a:graphicData uri="http://schemas.openxmlformats.org/presentationml/2006/ole">
            <p:oleObj spid="_x0000_s5122" name="Equation" r:id="rId3" imgW="1905000" imgH="622300" progId="Equation.3">
              <p:embed/>
            </p:oleObj>
          </a:graphicData>
        </a:graphic>
      </p:graphicFrame>
      <p:graphicFrame>
        <p:nvGraphicFramePr>
          <p:cNvPr id="319493" name="Object 5"/>
          <p:cNvGraphicFramePr>
            <a:graphicFrameLocks noChangeAspect="1"/>
          </p:cNvGraphicFramePr>
          <p:nvPr/>
        </p:nvGraphicFramePr>
        <p:xfrm>
          <a:off x="2438400" y="3886200"/>
          <a:ext cx="3746500" cy="671512"/>
        </p:xfrm>
        <a:graphic>
          <a:graphicData uri="http://schemas.openxmlformats.org/presentationml/2006/ole">
            <p:oleObj spid="_x0000_s5123" name="Equation" r:id="rId4" imgW="3746500" imgH="673100" progId="Equation.3">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990600" y="0"/>
            <a:ext cx="7772400" cy="1143000"/>
          </a:xfrm>
        </p:spPr>
        <p:txBody>
          <a:bodyPr/>
          <a:lstStyle/>
          <a:p>
            <a:r>
              <a:rPr lang="en-US" dirty="0"/>
              <a:t>Algorithms for Complex Selections</a:t>
            </a:r>
          </a:p>
        </p:txBody>
      </p:sp>
      <p:sp>
        <p:nvSpPr>
          <p:cNvPr id="320515" name="Rectangle 3"/>
          <p:cNvSpPr>
            <a:spLocks noGrp="1" noChangeArrowheads="1"/>
          </p:cNvSpPr>
          <p:nvPr>
            <p:ph sz="quarter" idx="1"/>
          </p:nvPr>
        </p:nvSpPr>
        <p:spPr>
          <a:xfrm>
            <a:off x="1079500" y="1131888"/>
            <a:ext cx="6908800" cy="4114800"/>
          </a:xfrm>
        </p:spPr>
        <p:txBody>
          <a:bodyPr>
            <a:normAutofit fontScale="85000" lnSpcReduction="10000"/>
          </a:bodyPr>
          <a:lstStyle/>
          <a:p>
            <a:r>
              <a:rPr lang="en-US" b="1" dirty="0"/>
              <a:t>A8</a:t>
            </a:r>
            <a:r>
              <a:rPr lang="en-US" dirty="0"/>
              <a:t> (</a:t>
            </a:r>
            <a:r>
              <a:rPr lang="en-US" i="1" dirty="0"/>
              <a:t>conjunctive selection using one index).  </a:t>
            </a:r>
            <a:r>
              <a:rPr lang="en-US" dirty="0"/>
              <a:t>Select a combination of </a:t>
            </a:r>
            <a:r>
              <a:rPr lang="en-US" i="1" dirty="0">
                <a:sym typeface="Greek Symbols" pitchFamily="18" charset="2"/>
              </a:rPr>
              <a:t></a:t>
            </a:r>
            <a:r>
              <a:rPr lang="en-US" i="1" baseline="-25000" dirty="0" err="1">
                <a:sym typeface="Greek Symbols" pitchFamily="18" charset="2"/>
              </a:rPr>
              <a:t>i</a:t>
            </a:r>
            <a:r>
              <a:rPr lang="en-US" dirty="0">
                <a:sym typeface="Greek Symbols" pitchFamily="18" charset="2"/>
              </a:rPr>
              <a:t> and algorithms A1 through A7 that results in the least cost for </a:t>
            </a:r>
            <a:r>
              <a:rPr lang="en-US" baseline="-25000" dirty="0">
                <a:sym typeface="Greek Symbols" pitchFamily="18" charset="2"/>
              </a:rPr>
              <a:t></a:t>
            </a:r>
            <a:r>
              <a:rPr lang="en-US" sz="1600" baseline="-25000" dirty="0">
                <a:sym typeface="Greek Symbols" pitchFamily="18" charset="2"/>
              </a:rPr>
              <a:t>1</a:t>
            </a:r>
            <a:r>
              <a:rPr lang="en-US" dirty="0">
                <a:sym typeface="Greek Symbols" pitchFamily="18" charset="2"/>
              </a:rPr>
              <a:t>(</a:t>
            </a:r>
            <a:r>
              <a:rPr lang="en-US" i="1" dirty="0">
                <a:sym typeface="Greek Symbols" pitchFamily="18" charset="2"/>
              </a:rPr>
              <a:t>r).</a:t>
            </a:r>
            <a:r>
              <a:rPr lang="en-US" sz="1600" i="1" dirty="0">
                <a:sym typeface="Greek Symbols" pitchFamily="18" charset="2"/>
              </a:rPr>
              <a:t> </a:t>
            </a:r>
            <a:r>
              <a:rPr lang="en-US" dirty="0">
                <a:sym typeface="Greek Symbols" pitchFamily="18" charset="2"/>
              </a:rPr>
              <a:t>Test other conditions in memory buffer.</a:t>
            </a:r>
          </a:p>
          <a:p>
            <a:r>
              <a:rPr lang="en-US" b="1" dirty="0">
                <a:sym typeface="Greek Symbols" pitchFamily="18" charset="2"/>
              </a:rPr>
              <a:t>A9</a:t>
            </a:r>
            <a:r>
              <a:rPr lang="en-US" dirty="0">
                <a:sym typeface="Greek Symbols" pitchFamily="18" charset="2"/>
              </a:rPr>
              <a:t> (</a:t>
            </a:r>
            <a:r>
              <a:rPr lang="en-US" i="1" dirty="0">
                <a:sym typeface="Greek Symbols" pitchFamily="18" charset="2"/>
              </a:rPr>
              <a:t>conjunctive selection using multiple-key index</a:t>
            </a:r>
            <a:r>
              <a:rPr lang="en-US" dirty="0">
                <a:sym typeface="Greek Symbols" pitchFamily="18" charset="2"/>
              </a:rPr>
              <a:t>).  Use appropriate composite (multiple-key) index if available.</a:t>
            </a:r>
          </a:p>
          <a:p>
            <a:r>
              <a:rPr lang="en-US" b="1" dirty="0">
                <a:sym typeface="Greek Symbols" pitchFamily="18" charset="2"/>
              </a:rPr>
              <a:t>A10</a:t>
            </a:r>
            <a:r>
              <a:rPr lang="en-US" dirty="0">
                <a:sym typeface="Greek Symbols" pitchFamily="18" charset="2"/>
              </a:rPr>
              <a:t> (</a:t>
            </a:r>
            <a:r>
              <a:rPr lang="en-US" i="1" dirty="0">
                <a:sym typeface="Greek Symbols" pitchFamily="18" charset="2"/>
              </a:rPr>
              <a:t>conjunctive selection by intersection of identifiers).</a:t>
            </a:r>
            <a:r>
              <a:rPr lang="en-US" dirty="0">
                <a:sym typeface="Greek Symbols" pitchFamily="18" charset="2"/>
              </a:rPr>
              <a:t>  Requires indices with record pointers.  Use corresponding index for each condition, and take intersection of all the obtained sets of record pointers.  Then read file.  If some conditions did not have appropriate indices, apply test in memory.</a:t>
            </a:r>
          </a:p>
          <a:p>
            <a:r>
              <a:rPr lang="en-US" b="1" dirty="0">
                <a:sym typeface="Greek Symbols" pitchFamily="18" charset="2"/>
              </a:rPr>
              <a:t>A11</a:t>
            </a:r>
            <a:r>
              <a:rPr lang="en-US" dirty="0">
                <a:sym typeface="Greek Symbols" pitchFamily="18" charset="2"/>
              </a:rPr>
              <a:t> (</a:t>
            </a:r>
            <a:r>
              <a:rPr lang="en-US" i="1" dirty="0">
                <a:sym typeface="Greek Symbols" pitchFamily="18" charset="2"/>
              </a:rPr>
              <a:t>disjunctive selection by union of identifiers)</a:t>
            </a:r>
            <a:r>
              <a:rPr lang="en-US" dirty="0">
                <a:sym typeface="Greek Symbols" pitchFamily="18" charset="2"/>
              </a:rPr>
              <a:t>.  Applicable if </a:t>
            </a:r>
            <a:r>
              <a:rPr lang="en-US" i="1" dirty="0">
                <a:sym typeface="Greek Symbols" pitchFamily="18" charset="2"/>
              </a:rPr>
              <a:t>all </a:t>
            </a:r>
            <a:r>
              <a:rPr lang="en-US" dirty="0">
                <a:sym typeface="Greek Symbols" pitchFamily="18" charset="2"/>
              </a:rPr>
              <a:t> conditions have available indices.  Otherwise use linear scan.</a:t>
            </a:r>
            <a:endParaRPr lang="en-US" dirty="0">
              <a:sym typeface="Symbol" pitchFamily="18" charset="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339725" y="495300"/>
            <a:ext cx="8575675" cy="457200"/>
          </a:xfrm>
        </p:spPr>
        <p:txBody>
          <a:bodyPr>
            <a:normAutofit fontScale="90000"/>
          </a:bodyPr>
          <a:lstStyle/>
          <a:p>
            <a:r>
              <a:rPr lang="en-US" sz="3000"/>
              <a:t>Example of Cost Estimate for Complex Selection</a:t>
            </a:r>
          </a:p>
        </p:txBody>
      </p:sp>
      <p:sp>
        <p:nvSpPr>
          <p:cNvPr id="321539" name="Rectangle 3"/>
          <p:cNvSpPr>
            <a:spLocks noGrp="1" noChangeArrowheads="1"/>
          </p:cNvSpPr>
          <p:nvPr>
            <p:ph sz="quarter" idx="1"/>
          </p:nvPr>
        </p:nvSpPr>
        <p:spPr>
          <a:xfrm>
            <a:off x="1004888" y="1260475"/>
            <a:ext cx="6953250" cy="4114800"/>
          </a:xfrm>
        </p:spPr>
        <p:txBody>
          <a:bodyPr>
            <a:normAutofit fontScale="85000" lnSpcReduction="10000"/>
          </a:bodyPr>
          <a:lstStyle/>
          <a:p>
            <a:r>
              <a:rPr lang="en-US"/>
              <a:t>Consider a selection on </a:t>
            </a:r>
            <a:r>
              <a:rPr lang="en-US" i="1"/>
              <a:t>account</a:t>
            </a:r>
            <a:r>
              <a:rPr lang="en-US"/>
              <a:t> with the following condition: </a:t>
            </a:r>
            <a:r>
              <a:rPr lang="en-US" b="1"/>
              <a:t>where </a:t>
            </a:r>
            <a:r>
              <a:rPr lang="en-US" i="1"/>
              <a:t>branch-name</a:t>
            </a:r>
            <a:r>
              <a:rPr lang="en-US"/>
              <a:t> = “Perryridge” </a:t>
            </a:r>
            <a:r>
              <a:rPr lang="en-US" b="1"/>
              <a:t>and </a:t>
            </a:r>
            <a:r>
              <a:rPr lang="en-US" i="1"/>
              <a:t>balance</a:t>
            </a:r>
            <a:r>
              <a:rPr lang="en-US"/>
              <a:t> = 1200</a:t>
            </a:r>
          </a:p>
          <a:p>
            <a:r>
              <a:rPr lang="en-US"/>
              <a:t>Consider using algorithm A8:</a:t>
            </a:r>
          </a:p>
          <a:p>
            <a:pPr lvl="1"/>
            <a:r>
              <a:rPr lang="en-US"/>
              <a:t>The </a:t>
            </a:r>
            <a:r>
              <a:rPr lang="en-US" i="1"/>
              <a:t>branch-name </a:t>
            </a:r>
            <a:r>
              <a:rPr lang="en-US"/>
              <a:t>index is clustering, and if we use it the cost estimate is 12 block reads (as we saw before).</a:t>
            </a:r>
          </a:p>
          <a:p>
            <a:pPr lvl="1"/>
            <a:r>
              <a:rPr lang="en-US"/>
              <a:t>The </a:t>
            </a:r>
            <a:r>
              <a:rPr lang="en-US" i="1"/>
              <a:t>balance </a:t>
            </a:r>
            <a:r>
              <a:rPr lang="en-US"/>
              <a:t>index is non-clustering, and </a:t>
            </a:r>
            <a:br>
              <a:rPr lang="en-US"/>
            </a:br>
            <a:r>
              <a:rPr lang="en-US" i="1"/>
              <a:t>V(balance, account </a:t>
            </a:r>
            <a:r>
              <a:rPr lang="en-US"/>
              <a:t>= 500, so the selection would retrieve 10,000/500 = 20 accounts.   Adding the index block reads, gives a cost estimate of 22 block reads. </a:t>
            </a:r>
          </a:p>
          <a:p>
            <a:pPr lvl="1"/>
            <a:r>
              <a:rPr lang="en-US"/>
              <a:t>Thus using </a:t>
            </a:r>
            <a:r>
              <a:rPr lang="en-US" i="1"/>
              <a:t>branch-name </a:t>
            </a:r>
            <a:r>
              <a:rPr lang="en-US"/>
              <a:t>index is preferable, even though its condition is less selective.</a:t>
            </a:r>
          </a:p>
          <a:p>
            <a:pPr lvl="1"/>
            <a:r>
              <a:rPr lang="en-US"/>
              <a:t>If both indices were non-clustering, it would be preferable to use the </a:t>
            </a:r>
            <a:r>
              <a:rPr lang="en-US" i="1"/>
              <a:t>balance</a:t>
            </a:r>
            <a:r>
              <a:rPr lang="en-US"/>
              <a:t> index.</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838200" y="0"/>
            <a:ext cx="7772400" cy="1143000"/>
          </a:xfrm>
        </p:spPr>
        <p:txBody>
          <a:bodyPr/>
          <a:lstStyle/>
          <a:p>
            <a:r>
              <a:rPr lang="en-US" dirty="0"/>
              <a:t>Example (Cont.)</a:t>
            </a:r>
          </a:p>
        </p:txBody>
      </p:sp>
      <p:sp>
        <p:nvSpPr>
          <p:cNvPr id="322563" name="Rectangle 3"/>
          <p:cNvSpPr>
            <a:spLocks noGrp="1" noChangeArrowheads="1"/>
          </p:cNvSpPr>
          <p:nvPr>
            <p:ph sz="quarter" idx="1"/>
          </p:nvPr>
        </p:nvSpPr>
        <p:spPr>
          <a:xfrm>
            <a:off x="931863" y="1074738"/>
            <a:ext cx="6883400" cy="4114800"/>
          </a:xfrm>
        </p:spPr>
        <p:txBody>
          <a:bodyPr>
            <a:normAutofit fontScale="85000" lnSpcReduction="20000"/>
          </a:bodyPr>
          <a:lstStyle/>
          <a:p>
            <a:r>
              <a:rPr lang="en-US"/>
              <a:t>Consider using algorithm A10:</a:t>
            </a:r>
          </a:p>
          <a:p>
            <a:pPr lvl="1"/>
            <a:r>
              <a:rPr lang="en-US"/>
              <a:t>Use the index on </a:t>
            </a:r>
            <a:r>
              <a:rPr lang="en-US" i="1"/>
              <a:t>balance</a:t>
            </a:r>
            <a:r>
              <a:rPr lang="en-US"/>
              <a:t> to retrieve set </a:t>
            </a:r>
            <a:r>
              <a:rPr lang="en-US" i="1"/>
              <a:t>S</a:t>
            </a:r>
            <a:r>
              <a:rPr lang="en-US" baseline="-25000"/>
              <a:t>1</a:t>
            </a:r>
            <a:r>
              <a:rPr lang="en-US"/>
              <a:t> of pointers to records with </a:t>
            </a:r>
            <a:r>
              <a:rPr lang="en-US" i="1"/>
              <a:t>balance </a:t>
            </a:r>
            <a:r>
              <a:rPr lang="en-US"/>
              <a:t>= 1200.</a:t>
            </a:r>
          </a:p>
          <a:p>
            <a:pPr lvl="1"/>
            <a:r>
              <a:rPr lang="en-US"/>
              <a:t>Use index on </a:t>
            </a:r>
            <a:r>
              <a:rPr lang="en-US" i="1"/>
              <a:t>branch-name </a:t>
            </a:r>
            <a:r>
              <a:rPr lang="en-US"/>
              <a:t>to retrieve-set </a:t>
            </a:r>
            <a:r>
              <a:rPr lang="en-US" i="1"/>
              <a:t>S</a:t>
            </a:r>
            <a:r>
              <a:rPr lang="en-US" baseline="-25000"/>
              <a:t>2</a:t>
            </a:r>
            <a:r>
              <a:rPr lang="en-US"/>
              <a:t> of pointers to records with </a:t>
            </a:r>
            <a:r>
              <a:rPr lang="en-US" i="1"/>
              <a:t>branch-name</a:t>
            </a:r>
            <a:r>
              <a:rPr lang="en-US"/>
              <a:t> = Perryridge”.</a:t>
            </a:r>
          </a:p>
          <a:p>
            <a:pPr lvl="1"/>
            <a:r>
              <a:rPr lang="en-US" i="1"/>
              <a:t>S</a:t>
            </a:r>
            <a:r>
              <a:rPr lang="en-US" baseline="-25000"/>
              <a:t>1</a:t>
            </a:r>
            <a:r>
              <a:rPr lang="en-US"/>
              <a:t> </a:t>
            </a:r>
            <a:r>
              <a:rPr lang="en-US">
                <a:sym typeface="Symbol" pitchFamily="18" charset="2"/>
              </a:rPr>
              <a:t></a:t>
            </a:r>
            <a:r>
              <a:rPr lang="en-US"/>
              <a:t>  </a:t>
            </a:r>
            <a:r>
              <a:rPr lang="en-US" i="1"/>
              <a:t>S</a:t>
            </a:r>
            <a:r>
              <a:rPr lang="en-US" baseline="-25000"/>
              <a:t>2</a:t>
            </a:r>
            <a:r>
              <a:rPr lang="en-US"/>
              <a:t> = set of pointers to records with </a:t>
            </a:r>
            <a:r>
              <a:rPr lang="en-US" i="1"/>
              <a:t>branch-name </a:t>
            </a:r>
            <a:r>
              <a:rPr lang="en-US"/>
              <a:t>= “Perryridge” and </a:t>
            </a:r>
            <a:r>
              <a:rPr lang="en-US" i="1"/>
              <a:t>balance </a:t>
            </a:r>
            <a:r>
              <a:rPr lang="en-US"/>
              <a:t>= 1200.</a:t>
            </a:r>
          </a:p>
          <a:p>
            <a:pPr lvl="1"/>
            <a:r>
              <a:rPr lang="en-US"/>
              <a:t>The number of pointers retrieved (20 and 200), fit into a single leaf page; we read four index blocks to retrieve the two sets of pointers and compute their intersection.</a:t>
            </a:r>
          </a:p>
          <a:p>
            <a:pPr lvl="1"/>
            <a:r>
              <a:rPr lang="en-US"/>
              <a:t>Estimate that one tuple in 50 * 500 meets both conditions.  Since</a:t>
            </a:r>
            <a:r>
              <a:rPr lang="en-US" i="1"/>
              <a:t> </a:t>
            </a:r>
            <a:r>
              <a:rPr lang="en-US" i="1">
                <a:sym typeface="Greek Symbols" pitchFamily="18" charset="2"/>
              </a:rPr>
              <a:t>n</a:t>
            </a:r>
            <a:r>
              <a:rPr lang="en-US" i="1" baseline="-25000">
                <a:sym typeface="Greek Symbols" pitchFamily="18" charset="2"/>
              </a:rPr>
              <a:t>account</a:t>
            </a:r>
            <a:r>
              <a:rPr lang="en-US">
                <a:sym typeface="Greek Symbols" pitchFamily="18" charset="2"/>
              </a:rPr>
              <a:t> = 10000, conservatively overestimate that </a:t>
            </a:r>
            <a:br>
              <a:rPr lang="en-US">
                <a:sym typeface="Greek Symbols" pitchFamily="18" charset="2"/>
              </a:rPr>
            </a:br>
            <a:r>
              <a:rPr lang="en-US" i="1">
                <a:sym typeface="Greek Symbols" pitchFamily="18" charset="2"/>
              </a:rPr>
              <a:t>S</a:t>
            </a:r>
            <a:r>
              <a:rPr lang="en-US" baseline="-25000">
                <a:sym typeface="Greek Symbols" pitchFamily="18" charset="2"/>
              </a:rPr>
              <a:t>1</a:t>
            </a:r>
            <a:r>
              <a:rPr lang="en-US">
                <a:sym typeface="Greek Symbols" pitchFamily="18" charset="2"/>
              </a:rPr>
              <a:t> </a:t>
            </a:r>
            <a:r>
              <a:rPr lang="en-US">
                <a:sym typeface="Symbol" pitchFamily="18" charset="2"/>
              </a:rPr>
              <a:t> </a:t>
            </a:r>
            <a:r>
              <a:rPr lang="en-US" i="1">
                <a:sym typeface="Symbol" pitchFamily="18" charset="2"/>
              </a:rPr>
              <a:t>S</a:t>
            </a:r>
            <a:r>
              <a:rPr lang="en-US" baseline="-25000">
                <a:sym typeface="Symbol" pitchFamily="18" charset="2"/>
              </a:rPr>
              <a:t>2</a:t>
            </a:r>
            <a:r>
              <a:rPr lang="en-US">
                <a:sym typeface="Symbol" pitchFamily="18" charset="2"/>
              </a:rPr>
              <a:t> contains one pointer. </a:t>
            </a:r>
          </a:p>
          <a:p>
            <a:pPr lvl="1"/>
            <a:r>
              <a:rPr lang="en-US">
                <a:sym typeface="Symbol" pitchFamily="18" charset="2"/>
              </a:rPr>
              <a:t>The total estimated cost of this strategy is five block reads. </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US"/>
              <a:t>Sorting</a:t>
            </a:r>
          </a:p>
        </p:txBody>
      </p:sp>
      <p:sp>
        <p:nvSpPr>
          <p:cNvPr id="323587" name="Rectangle 3"/>
          <p:cNvSpPr>
            <a:spLocks noGrp="1" noChangeArrowheads="1"/>
          </p:cNvSpPr>
          <p:nvPr>
            <p:ph sz="quarter" idx="1"/>
          </p:nvPr>
        </p:nvSpPr>
        <p:spPr/>
        <p:txBody>
          <a:bodyPr/>
          <a:lstStyle/>
          <a:p>
            <a:r>
              <a:rPr lang="en-US"/>
              <a:t>We may build an index on the relation, and then use the index to read the relation in sorted order.  May lead to one disk block access for each tuple.</a:t>
            </a:r>
          </a:p>
          <a:p>
            <a:r>
              <a:rPr lang="en-US"/>
              <a:t>For relations that fit in memory, techniques like quicksort can be used.  For relations that don’t fit in memory, </a:t>
            </a:r>
            <a:r>
              <a:rPr lang="en-US" b="1"/>
              <a:t>external </a:t>
            </a:r>
            <a:br>
              <a:rPr lang="en-US" b="1"/>
            </a:br>
            <a:r>
              <a:rPr lang="en-US" b="1"/>
              <a:t>sort-merge </a:t>
            </a:r>
            <a:r>
              <a:rPr lang="en-US"/>
              <a:t>is a good choice.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a:t>Basic Steps in Query Processing</a:t>
            </a:r>
          </a:p>
        </p:txBody>
      </p:sp>
      <p:sp>
        <p:nvSpPr>
          <p:cNvPr id="305155" name="Rectangle 3"/>
          <p:cNvSpPr>
            <a:spLocks noGrp="1" noChangeArrowheads="1"/>
          </p:cNvSpPr>
          <p:nvPr>
            <p:ph sz="quarter" idx="1"/>
          </p:nvPr>
        </p:nvSpPr>
        <p:spPr>
          <a:xfrm>
            <a:off x="1123950" y="1319213"/>
            <a:ext cx="6953250" cy="1489075"/>
          </a:xfrm>
        </p:spPr>
        <p:txBody>
          <a:bodyPr>
            <a:normAutofit/>
          </a:bodyPr>
          <a:lstStyle/>
          <a:p>
            <a:pPr>
              <a:buFont typeface="Vacation MT" pitchFamily="2" charset="2"/>
              <a:buNone/>
            </a:pPr>
            <a:r>
              <a:rPr lang="en-US"/>
              <a:t>1.	Parsing and translation</a:t>
            </a:r>
          </a:p>
          <a:p>
            <a:pPr>
              <a:buFont typeface="Vacation MT" pitchFamily="2" charset="2"/>
              <a:buNone/>
            </a:pPr>
            <a:r>
              <a:rPr lang="en-US"/>
              <a:t>2.	Optimization</a:t>
            </a:r>
          </a:p>
          <a:p>
            <a:pPr>
              <a:buFont typeface="Vacation MT" pitchFamily="2" charset="2"/>
              <a:buNone/>
            </a:pPr>
            <a:r>
              <a:rPr lang="en-US"/>
              <a:t>3.	Evaluation</a:t>
            </a:r>
          </a:p>
        </p:txBody>
      </p:sp>
      <p:pic>
        <p:nvPicPr>
          <p:cNvPr id="305156" name="Picture 4"/>
          <p:cNvPicPr>
            <a:picLocks noChangeAspect="1" noChangeArrowheads="1"/>
          </p:cNvPicPr>
          <p:nvPr/>
        </p:nvPicPr>
        <p:blipFill>
          <a:blip r:embed="rId2"/>
          <a:srcRect l="497" t="14716" r="502" b="14716"/>
          <a:stretch>
            <a:fillRect/>
          </a:stretch>
        </p:blipFill>
        <p:spPr bwMode="auto">
          <a:xfrm>
            <a:off x="1538288" y="2816225"/>
            <a:ext cx="5826125" cy="3322638"/>
          </a:xfrm>
          <a:prstGeom prst="rect">
            <a:avLst/>
          </a:prstGeom>
          <a:noFill/>
          <a:ln w="76200" cmpd="tri">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914400" y="0"/>
            <a:ext cx="7772400" cy="762000"/>
          </a:xfrm>
        </p:spPr>
        <p:txBody>
          <a:bodyPr/>
          <a:lstStyle/>
          <a:p>
            <a:r>
              <a:rPr lang="en-US" dirty="0"/>
              <a:t>External Sort-Merge</a:t>
            </a:r>
          </a:p>
        </p:txBody>
      </p:sp>
      <p:sp>
        <p:nvSpPr>
          <p:cNvPr id="324611" name="Rectangle 3"/>
          <p:cNvSpPr>
            <a:spLocks noGrp="1" noChangeArrowheads="1"/>
          </p:cNvSpPr>
          <p:nvPr>
            <p:ph sz="quarter" idx="1"/>
          </p:nvPr>
        </p:nvSpPr>
        <p:spPr>
          <a:xfrm>
            <a:off x="1065213" y="1231900"/>
            <a:ext cx="6953250" cy="4114800"/>
          </a:xfrm>
        </p:spPr>
        <p:txBody>
          <a:bodyPr>
            <a:normAutofit fontScale="85000" lnSpcReduction="20000"/>
          </a:bodyPr>
          <a:lstStyle/>
          <a:p>
            <a:pPr>
              <a:buFont typeface="Vacation MT" pitchFamily="2" charset="2"/>
              <a:buNone/>
            </a:pPr>
            <a:r>
              <a:rPr lang="en-US" dirty="0"/>
              <a:t>1.	Create sorted </a:t>
            </a:r>
            <a:r>
              <a:rPr lang="en-US" b="1" dirty="0"/>
              <a:t>runs</a:t>
            </a:r>
            <a:r>
              <a:rPr lang="en-US" dirty="0"/>
              <a:t> as follows.  Let </a:t>
            </a:r>
            <a:r>
              <a:rPr lang="en-US" i="1" dirty="0" err="1"/>
              <a:t>i</a:t>
            </a:r>
            <a:r>
              <a:rPr lang="en-US" dirty="0"/>
              <a:t> be 0 initially. Repeatedly do the following till the end of the relation:</a:t>
            </a:r>
          </a:p>
          <a:p>
            <a:pPr lvl="1">
              <a:buFont typeface="Transport MT" pitchFamily="2" charset="2"/>
              <a:buNone/>
            </a:pPr>
            <a:r>
              <a:rPr lang="en-US" dirty="0"/>
              <a:t>(a)	 Read </a:t>
            </a:r>
            <a:r>
              <a:rPr lang="en-US" i="1" dirty="0"/>
              <a:t>M</a:t>
            </a:r>
            <a:r>
              <a:rPr lang="en-US" dirty="0"/>
              <a:t> blocks of relation into memory</a:t>
            </a:r>
          </a:p>
          <a:p>
            <a:pPr lvl="1">
              <a:buFont typeface="Transport MT" pitchFamily="2" charset="2"/>
              <a:buNone/>
            </a:pPr>
            <a:r>
              <a:rPr lang="en-US" dirty="0"/>
              <a:t>(b) Sort the in-memory blocks</a:t>
            </a:r>
          </a:p>
          <a:p>
            <a:pPr lvl="1">
              <a:buFont typeface="Transport MT" pitchFamily="2" charset="2"/>
              <a:buNone/>
            </a:pPr>
            <a:r>
              <a:rPr lang="en-US" dirty="0"/>
              <a:t>(c) Write sorted data to run </a:t>
            </a:r>
            <a:r>
              <a:rPr lang="en-US" i="1" dirty="0" err="1"/>
              <a:t>R</a:t>
            </a:r>
            <a:r>
              <a:rPr lang="en-US" i="1" baseline="-25000" dirty="0" err="1"/>
              <a:t>i</a:t>
            </a:r>
            <a:r>
              <a:rPr lang="en-US" dirty="0"/>
              <a:t>; increment </a:t>
            </a:r>
            <a:r>
              <a:rPr lang="en-US" i="1" dirty="0" err="1"/>
              <a:t>i</a:t>
            </a:r>
            <a:r>
              <a:rPr lang="en-US" i="1" dirty="0"/>
              <a:t>.</a:t>
            </a:r>
            <a:endParaRPr lang="en-US" dirty="0"/>
          </a:p>
          <a:p>
            <a:pPr>
              <a:buFont typeface="Vacation MT" pitchFamily="2" charset="2"/>
              <a:buNone/>
            </a:pPr>
            <a:r>
              <a:rPr lang="en-US" dirty="0"/>
              <a:t>2.	Merge the runs; suppose for now that </a:t>
            </a:r>
            <a:r>
              <a:rPr lang="en-US" i="1" dirty="0" err="1"/>
              <a:t>i</a:t>
            </a:r>
            <a:r>
              <a:rPr lang="en-US" dirty="0"/>
              <a:t> &lt; </a:t>
            </a:r>
            <a:r>
              <a:rPr lang="en-US" i="1" dirty="0"/>
              <a:t>M</a:t>
            </a:r>
            <a:r>
              <a:rPr lang="en-US" dirty="0"/>
              <a:t>.  In a single merge step, use </a:t>
            </a:r>
            <a:r>
              <a:rPr lang="en-US" i="1" dirty="0" err="1"/>
              <a:t>i</a:t>
            </a:r>
            <a:r>
              <a:rPr lang="en-US" dirty="0"/>
              <a:t> blocks of memory to buffer input runs, and 1 block to buffer output.  Repeatedly do the following until all input buffer pages are empty:</a:t>
            </a:r>
          </a:p>
          <a:p>
            <a:pPr>
              <a:buFont typeface="Vacation MT" pitchFamily="2" charset="2"/>
              <a:buNone/>
            </a:pPr>
            <a:r>
              <a:rPr lang="en-US" dirty="0"/>
              <a:t>	(a) Select the first record in sort order from each of the buffers</a:t>
            </a:r>
          </a:p>
          <a:p>
            <a:pPr>
              <a:buFont typeface="Vacation MT" pitchFamily="2" charset="2"/>
              <a:buNone/>
            </a:pPr>
            <a:r>
              <a:rPr lang="en-US" dirty="0"/>
              <a:t>	(b) Write the record to the output </a:t>
            </a:r>
          </a:p>
          <a:p>
            <a:pPr>
              <a:buFont typeface="Vacation MT" pitchFamily="2" charset="2"/>
              <a:buNone/>
            </a:pPr>
            <a:r>
              <a:rPr lang="en-US" dirty="0"/>
              <a:t>	(c) Delete the record from the buffer page; if the buffer page is empty, read the next block (if any) of the run into the buffer. </a:t>
            </a:r>
          </a:p>
        </p:txBody>
      </p:sp>
      <p:sp>
        <p:nvSpPr>
          <p:cNvPr id="324612" name="Text Box 4"/>
          <p:cNvSpPr txBox="1">
            <a:spLocks noChangeArrowheads="1"/>
          </p:cNvSpPr>
          <p:nvPr/>
        </p:nvSpPr>
        <p:spPr bwMode="auto">
          <a:xfrm>
            <a:off x="501650" y="882650"/>
            <a:ext cx="4510088" cy="396875"/>
          </a:xfrm>
          <a:prstGeom prst="rect">
            <a:avLst/>
          </a:prstGeom>
          <a:noFill/>
          <a:ln w="9525">
            <a:noFill/>
            <a:miter lim="800000"/>
            <a:headEnd/>
            <a:tailEnd/>
          </a:ln>
          <a:effectLst/>
        </p:spPr>
        <p:txBody>
          <a:bodyPr wrap="none" anchor="ctr">
            <a:spAutoFit/>
          </a:bodyPr>
          <a:lstStyle/>
          <a:p>
            <a:pPr algn="ctr">
              <a:spcBef>
                <a:spcPct val="50000"/>
              </a:spcBef>
            </a:pPr>
            <a:r>
              <a:rPr lang="en-US" sz="2000" dirty="0"/>
              <a:t>Let </a:t>
            </a:r>
            <a:r>
              <a:rPr lang="en-US" sz="2000" i="1" dirty="0"/>
              <a:t>M</a:t>
            </a:r>
            <a:r>
              <a:rPr lang="en-US" sz="2000" dirty="0"/>
              <a:t> denote memory size (in pages).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685800" y="685800"/>
            <a:ext cx="7812088" cy="457200"/>
          </a:xfrm>
        </p:spPr>
        <p:txBody>
          <a:bodyPr>
            <a:normAutofit fontScale="90000"/>
          </a:bodyPr>
          <a:lstStyle/>
          <a:p>
            <a:r>
              <a:rPr lang="en-US" dirty="0"/>
              <a:t>Example: External Sorting Using Sort-Merge</a:t>
            </a:r>
          </a:p>
        </p:txBody>
      </p:sp>
      <p:pic>
        <p:nvPicPr>
          <p:cNvPr id="325635" name="Picture 3"/>
          <p:cNvPicPr>
            <a:picLocks noChangeAspect="1" noChangeArrowheads="1"/>
          </p:cNvPicPr>
          <p:nvPr/>
        </p:nvPicPr>
        <p:blipFill>
          <a:blip r:embed="rId2"/>
          <a:srcRect l="14749" t="708" r="14827" b="772"/>
          <a:stretch>
            <a:fillRect/>
          </a:stretch>
        </p:blipFill>
        <p:spPr bwMode="auto">
          <a:xfrm>
            <a:off x="2444750" y="1330325"/>
            <a:ext cx="4343400" cy="4860925"/>
          </a:xfrm>
          <a:prstGeom prst="rect">
            <a:avLst/>
          </a:prstGeom>
          <a:noFill/>
          <a:ln w="76200" cmpd="tri">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xfrm>
            <a:off x="914400" y="0"/>
            <a:ext cx="7772400" cy="1143000"/>
          </a:xfrm>
        </p:spPr>
        <p:txBody>
          <a:bodyPr/>
          <a:lstStyle/>
          <a:p>
            <a:r>
              <a:rPr lang="en-US" dirty="0"/>
              <a:t>External Sort-Merge (Cont.)</a:t>
            </a:r>
          </a:p>
        </p:txBody>
      </p:sp>
      <p:sp>
        <p:nvSpPr>
          <p:cNvPr id="326659" name="Rectangle 3"/>
          <p:cNvSpPr>
            <a:spLocks noGrp="1" noChangeArrowheads="1"/>
          </p:cNvSpPr>
          <p:nvPr>
            <p:ph sz="quarter" idx="1"/>
          </p:nvPr>
        </p:nvSpPr>
        <p:spPr>
          <a:xfrm>
            <a:off x="1047750" y="1189038"/>
            <a:ext cx="6953250" cy="4114800"/>
          </a:xfrm>
        </p:spPr>
        <p:txBody>
          <a:bodyPr>
            <a:normAutofit fontScale="92500" lnSpcReduction="20000"/>
          </a:bodyPr>
          <a:lstStyle/>
          <a:p>
            <a:pPr>
              <a:tabLst>
                <a:tab pos="2120900" algn="l"/>
              </a:tabLst>
            </a:pPr>
            <a:r>
              <a:rPr lang="en-US" dirty="0"/>
              <a:t>If </a:t>
            </a:r>
            <a:r>
              <a:rPr lang="en-US" i="1" dirty="0" err="1"/>
              <a:t>i</a:t>
            </a:r>
            <a:r>
              <a:rPr lang="en-US" dirty="0"/>
              <a:t> </a:t>
            </a:r>
            <a:r>
              <a:rPr lang="en-US" dirty="0">
                <a:sym typeface="Symbol" pitchFamily="18" charset="2"/>
              </a:rPr>
              <a:t> </a:t>
            </a:r>
            <a:r>
              <a:rPr lang="en-US" i="1" dirty="0">
                <a:sym typeface="Symbol" pitchFamily="18" charset="2"/>
              </a:rPr>
              <a:t>M</a:t>
            </a:r>
            <a:r>
              <a:rPr lang="en-US" dirty="0">
                <a:sym typeface="Symbol" pitchFamily="18" charset="2"/>
              </a:rPr>
              <a:t>, several merge </a:t>
            </a:r>
            <a:r>
              <a:rPr lang="en-US" i="1" dirty="0">
                <a:sym typeface="Symbol" pitchFamily="18" charset="2"/>
              </a:rPr>
              <a:t>passes</a:t>
            </a:r>
            <a:r>
              <a:rPr lang="en-US" dirty="0">
                <a:sym typeface="Symbol" pitchFamily="18" charset="2"/>
              </a:rPr>
              <a:t> are required.</a:t>
            </a:r>
          </a:p>
          <a:p>
            <a:pPr lvl="1">
              <a:tabLst>
                <a:tab pos="2120900" algn="l"/>
              </a:tabLst>
            </a:pPr>
            <a:r>
              <a:rPr lang="en-US" dirty="0"/>
              <a:t>In each pass, contiguous groups of </a:t>
            </a:r>
            <a:r>
              <a:rPr lang="en-US" i="1" dirty="0"/>
              <a:t>M </a:t>
            </a:r>
            <a:r>
              <a:rPr lang="en-US" dirty="0"/>
              <a:t>- 1 runs are merged. </a:t>
            </a:r>
          </a:p>
          <a:p>
            <a:pPr lvl="1">
              <a:tabLst>
                <a:tab pos="2120900" algn="l"/>
              </a:tabLst>
            </a:pPr>
            <a:r>
              <a:rPr lang="en-US" dirty="0"/>
              <a:t>A pass reduces the number of runs by a factor of </a:t>
            </a:r>
            <a:r>
              <a:rPr lang="en-US" i="1" dirty="0"/>
              <a:t>M</a:t>
            </a:r>
            <a:r>
              <a:rPr lang="en-US" dirty="0"/>
              <a:t> -1, and creates runs longer by the same factor. </a:t>
            </a:r>
          </a:p>
          <a:p>
            <a:pPr lvl="1">
              <a:tabLst>
                <a:tab pos="2120900" algn="l"/>
              </a:tabLst>
            </a:pPr>
            <a:r>
              <a:rPr lang="en-US" dirty="0"/>
              <a:t>Repeated passes are performed till all runs have been merged into one.</a:t>
            </a:r>
          </a:p>
          <a:p>
            <a:pPr>
              <a:tabLst>
                <a:tab pos="2120900" algn="l"/>
              </a:tabLst>
            </a:pPr>
            <a:r>
              <a:rPr lang="en-US" dirty="0"/>
              <a:t>Cost analysis:</a:t>
            </a:r>
          </a:p>
          <a:p>
            <a:pPr lvl="1">
              <a:tabLst>
                <a:tab pos="2120900" algn="l"/>
              </a:tabLst>
            </a:pPr>
            <a:r>
              <a:rPr lang="en-US" dirty="0"/>
              <a:t>Disk accesses for initial run creation as well as in each pass is 2</a:t>
            </a:r>
            <a:r>
              <a:rPr lang="en-US" i="1" dirty="0"/>
              <a:t>b</a:t>
            </a:r>
            <a:r>
              <a:rPr lang="en-US" i="1" baseline="-25000" dirty="0"/>
              <a:t>r</a:t>
            </a:r>
            <a:r>
              <a:rPr lang="en-US" dirty="0"/>
              <a:t> (except for final pass, which doesn’t write out results) </a:t>
            </a:r>
          </a:p>
          <a:p>
            <a:pPr lvl="1">
              <a:tabLst>
                <a:tab pos="2120900" algn="l"/>
              </a:tabLst>
            </a:pPr>
            <a:r>
              <a:rPr lang="en-US" dirty="0"/>
              <a:t>Total number of merge passes required: </a:t>
            </a:r>
            <a:r>
              <a:rPr lang="en-US" dirty="0">
                <a:sym typeface="Symbol" pitchFamily="18" charset="2"/>
              </a:rPr>
              <a:t></a:t>
            </a:r>
            <a:r>
              <a:rPr lang="en-US" dirty="0" err="1">
                <a:sym typeface="Symbol" pitchFamily="18" charset="2"/>
              </a:rPr>
              <a:t>log</a:t>
            </a:r>
            <a:r>
              <a:rPr lang="en-US" i="1" baseline="-25000" dirty="0" err="1">
                <a:sym typeface="Symbol" pitchFamily="18" charset="2"/>
              </a:rPr>
              <a:t>M</a:t>
            </a:r>
            <a:r>
              <a:rPr lang="en-US" baseline="-25000" dirty="0">
                <a:sym typeface="Symbol" pitchFamily="18" charset="2"/>
              </a:rPr>
              <a:t>–1</a:t>
            </a:r>
            <a:r>
              <a:rPr lang="en-US" dirty="0">
                <a:sym typeface="Symbol" pitchFamily="18" charset="2"/>
              </a:rPr>
              <a:t>(</a:t>
            </a:r>
            <a:r>
              <a:rPr lang="en-US" i="1" dirty="0" err="1">
                <a:sym typeface="Symbol" pitchFamily="18" charset="2"/>
              </a:rPr>
              <a:t>b</a:t>
            </a:r>
            <a:r>
              <a:rPr lang="en-US" i="1" baseline="-25000" dirty="0" err="1">
                <a:sym typeface="Symbol" pitchFamily="18" charset="2"/>
              </a:rPr>
              <a:t>r</a:t>
            </a:r>
            <a:r>
              <a:rPr lang="en-US" i="1" dirty="0">
                <a:sym typeface="Symbol" pitchFamily="18" charset="2"/>
              </a:rPr>
              <a:t>/M)</a:t>
            </a:r>
            <a:r>
              <a:rPr lang="en-US" dirty="0">
                <a:sym typeface="Symbol" pitchFamily="18" charset="2"/>
              </a:rPr>
              <a:t>.</a:t>
            </a:r>
          </a:p>
          <a:p>
            <a:pPr lvl="1">
              <a:buFont typeface="Transport MT" pitchFamily="2" charset="2"/>
              <a:buNone/>
              <a:tabLst>
                <a:tab pos="2120900" algn="l"/>
              </a:tabLst>
            </a:pPr>
            <a:r>
              <a:rPr lang="en-US" dirty="0"/>
              <a:t>Thus total number of disk accesses for external sorting:</a:t>
            </a:r>
          </a:p>
          <a:p>
            <a:pPr lvl="1">
              <a:buFont typeface="Transport MT" pitchFamily="2" charset="2"/>
              <a:buNone/>
              <a:tabLst>
                <a:tab pos="2120900" algn="l"/>
              </a:tabLst>
            </a:pPr>
            <a:r>
              <a:rPr lang="en-US" dirty="0"/>
              <a:t>		</a:t>
            </a:r>
            <a:r>
              <a:rPr lang="en-US" i="1" dirty="0" err="1" smtClean="0"/>
              <a:t>b</a:t>
            </a:r>
            <a:r>
              <a:rPr lang="en-US" i="1" baseline="-25000" dirty="0" err="1" smtClean="0"/>
              <a:t>r</a:t>
            </a:r>
            <a:r>
              <a:rPr lang="en-US" i="1" dirty="0" smtClean="0"/>
              <a:t>(2 </a:t>
            </a:r>
            <a:r>
              <a:rPr lang="en-US" dirty="0">
                <a:sym typeface="Symbol" pitchFamily="18" charset="2"/>
              </a:rPr>
              <a:t>log</a:t>
            </a:r>
            <a:r>
              <a:rPr lang="en-US" i="1" baseline="-25000" dirty="0">
                <a:sym typeface="Symbol" pitchFamily="18" charset="2"/>
              </a:rPr>
              <a:t>M</a:t>
            </a:r>
            <a:r>
              <a:rPr lang="en-US" baseline="-25000" dirty="0">
                <a:sym typeface="Symbol" pitchFamily="18" charset="2"/>
              </a:rPr>
              <a:t>–1</a:t>
            </a:r>
            <a:r>
              <a:rPr lang="en-US" dirty="0">
                <a:sym typeface="Symbol" pitchFamily="18" charset="2"/>
              </a:rPr>
              <a:t>(</a:t>
            </a:r>
            <a:r>
              <a:rPr lang="en-US" i="1" dirty="0" err="1">
                <a:sym typeface="Symbol" pitchFamily="18" charset="2"/>
              </a:rPr>
              <a:t>b</a:t>
            </a:r>
            <a:r>
              <a:rPr lang="en-US" i="1" baseline="-25000" dirty="0" err="1">
                <a:sym typeface="Symbol" pitchFamily="18" charset="2"/>
              </a:rPr>
              <a:t>r</a:t>
            </a:r>
            <a:r>
              <a:rPr lang="en-US" i="1" dirty="0">
                <a:sym typeface="Symbol" pitchFamily="18" charset="2"/>
              </a:rPr>
              <a:t>/M)</a:t>
            </a:r>
            <a:r>
              <a:rPr lang="en-US" dirty="0" smtClean="0">
                <a:sym typeface="Symbol" pitchFamily="18" charset="2"/>
              </a:rPr>
              <a:t> </a:t>
            </a:r>
            <a:r>
              <a:rPr lang="en-US" dirty="0">
                <a:sym typeface="Symbol" pitchFamily="18" charset="2"/>
              </a:rPr>
              <a:t>+ </a:t>
            </a:r>
            <a:r>
              <a:rPr lang="en-US" dirty="0" smtClean="0">
                <a:sym typeface="Symbol" pitchFamily="18" charset="2"/>
              </a:rPr>
              <a:t>1)</a:t>
            </a:r>
            <a:endParaRPr lang="en-US" dirty="0">
              <a:sym typeface="Symbol" pitchFamily="18" charset="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a:t>Join Operation</a:t>
            </a:r>
          </a:p>
        </p:txBody>
      </p:sp>
      <p:sp>
        <p:nvSpPr>
          <p:cNvPr id="327683" name="Rectangle 3"/>
          <p:cNvSpPr>
            <a:spLocks noGrp="1" noChangeArrowheads="1"/>
          </p:cNvSpPr>
          <p:nvPr>
            <p:ph sz="quarter" idx="1"/>
          </p:nvPr>
        </p:nvSpPr>
        <p:spPr/>
        <p:txBody>
          <a:bodyPr>
            <a:normAutofit/>
          </a:bodyPr>
          <a:lstStyle/>
          <a:p>
            <a:r>
              <a:rPr lang="en-US"/>
              <a:t>Several different algorithms to implement joins</a:t>
            </a:r>
          </a:p>
          <a:p>
            <a:pPr lvl="1"/>
            <a:r>
              <a:rPr lang="en-US"/>
              <a:t>Nested-loop join</a:t>
            </a:r>
          </a:p>
          <a:p>
            <a:pPr lvl="1"/>
            <a:r>
              <a:rPr lang="en-US"/>
              <a:t>Block nested-loop join</a:t>
            </a:r>
          </a:p>
          <a:p>
            <a:pPr lvl="1"/>
            <a:r>
              <a:rPr lang="en-US"/>
              <a:t>Indexed nested-loop join</a:t>
            </a:r>
          </a:p>
          <a:p>
            <a:pPr lvl="1"/>
            <a:r>
              <a:rPr lang="en-US"/>
              <a:t>Merge-join</a:t>
            </a:r>
          </a:p>
          <a:p>
            <a:pPr lvl="1"/>
            <a:r>
              <a:rPr lang="en-US"/>
              <a:t>Hash-join</a:t>
            </a:r>
          </a:p>
          <a:p>
            <a:r>
              <a:rPr lang="en-US"/>
              <a:t>Choice based on cost estimate</a:t>
            </a:r>
          </a:p>
          <a:p>
            <a:r>
              <a:rPr lang="en-US"/>
              <a:t>Join size estimates required, particularly for cost estimates for outer-level operations in a relational-algebra expression.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838200" y="0"/>
            <a:ext cx="7772400" cy="1143000"/>
          </a:xfrm>
        </p:spPr>
        <p:txBody>
          <a:bodyPr/>
          <a:lstStyle/>
          <a:p>
            <a:r>
              <a:rPr lang="en-US" dirty="0"/>
              <a:t>Join Operation:  Running Example</a:t>
            </a:r>
          </a:p>
        </p:txBody>
      </p:sp>
      <p:sp>
        <p:nvSpPr>
          <p:cNvPr id="328707" name="Rectangle 3"/>
          <p:cNvSpPr>
            <a:spLocks noGrp="1" noChangeArrowheads="1"/>
          </p:cNvSpPr>
          <p:nvPr>
            <p:ph sz="quarter" idx="1"/>
          </p:nvPr>
        </p:nvSpPr>
        <p:spPr>
          <a:xfrm>
            <a:off x="1035050" y="1174750"/>
            <a:ext cx="6953250" cy="4114800"/>
          </a:xfrm>
        </p:spPr>
        <p:txBody>
          <a:bodyPr>
            <a:normAutofit fontScale="85000" lnSpcReduction="20000"/>
          </a:bodyPr>
          <a:lstStyle/>
          <a:p>
            <a:pPr>
              <a:buFont typeface="Vacation MT" pitchFamily="2" charset="2"/>
              <a:buNone/>
              <a:tabLst>
                <a:tab pos="635000" algn="l"/>
                <a:tab pos="2568575" algn="l"/>
              </a:tabLst>
            </a:pPr>
            <a:r>
              <a:rPr lang="en-US"/>
              <a:t>Running example: </a:t>
            </a:r>
            <a:br>
              <a:rPr lang="en-US"/>
            </a:br>
            <a:r>
              <a:rPr lang="en-US"/>
              <a:t>	</a:t>
            </a:r>
            <a:r>
              <a:rPr lang="en-US" i="1"/>
              <a:t>depositor </a:t>
            </a:r>
            <a:r>
              <a:rPr lang="en-US"/>
              <a:t>|x| </a:t>
            </a:r>
            <a:r>
              <a:rPr lang="en-US" i="1"/>
              <a:t>customer</a:t>
            </a:r>
          </a:p>
          <a:p>
            <a:pPr>
              <a:buFont typeface="Vacation MT" pitchFamily="2" charset="2"/>
              <a:buNone/>
              <a:tabLst>
                <a:tab pos="635000" algn="l"/>
                <a:tab pos="2568575" algn="l"/>
              </a:tabLst>
            </a:pPr>
            <a:r>
              <a:rPr lang="en-US"/>
              <a:t>Catalog information for join examples:</a:t>
            </a:r>
          </a:p>
          <a:p>
            <a:pPr>
              <a:tabLst>
                <a:tab pos="635000" algn="l"/>
                <a:tab pos="2568575" algn="l"/>
              </a:tabLst>
            </a:pPr>
            <a:r>
              <a:rPr lang="en-US" i="1"/>
              <a:t>n</a:t>
            </a:r>
            <a:r>
              <a:rPr lang="en-US" i="1" baseline="-25000"/>
              <a:t>customer</a:t>
            </a:r>
            <a:r>
              <a:rPr lang="en-US" i="1"/>
              <a:t> = </a:t>
            </a:r>
            <a:r>
              <a:rPr lang="en-US"/>
              <a:t>10,000.</a:t>
            </a:r>
          </a:p>
          <a:p>
            <a:pPr>
              <a:tabLst>
                <a:tab pos="635000" algn="l"/>
                <a:tab pos="2568575" algn="l"/>
              </a:tabLst>
            </a:pPr>
            <a:r>
              <a:rPr lang="en-US" i="1"/>
              <a:t>f</a:t>
            </a:r>
            <a:r>
              <a:rPr lang="en-US" i="1" baseline="-25000"/>
              <a:t>customer</a:t>
            </a:r>
            <a:r>
              <a:rPr lang="en-US" i="1"/>
              <a:t> = 25, </a:t>
            </a:r>
            <a:r>
              <a:rPr lang="en-US"/>
              <a:t>which implies that </a:t>
            </a:r>
            <a:br>
              <a:rPr lang="en-US"/>
            </a:br>
            <a:r>
              <a:rPr lang="en-US" i="1"/>
              <a:t>	b</a:t>
            </a:r>
            <a:r>
              <a:rPr lang="en-US" i="1" baseline="-25000"/>
              <a:t>customer</a:t>
            </a:r>
            <a:r>
              <a:rPr lang="en-US"/>
              <a:t> 10000/25 = 400.</a:t>
            </a:r>
          </a:p>
          <a:p>
            <a:pPr>
              <a:tabLst>
                <a:tab pos="635000" algn="l"/>
                <a:tab pos="2568575" algn="l"/>
              </a:tabLst>
            </a:pPr>
            <a:r>
              <a:rPr lang="en-US" i="1"/>
              <a:t>n</a:t>
            </a:r>
            <a:r>
              <a:rPr lang="en-US" i="1" baseline="-25000"/>
              <a:t>depositor</a:t>
            </a:r>
            <a:r>
              <a:rPr lang="en-US" i="1"/>
              <a:t> = </a:t>
            </a:r>
            <a:r>
              <a:rPr lang="en-US"/>
              <a:t>5000.</a:t>
            </a:r>
          </a:p>
          <a:p>
            <a:pPr>
              <a:tabLst>
                <a:tab pos="635000" algn="l"/>
                <a:tab pos="2568575" algn="l"/>
              </a:tabLst>
            </a:pPr>
            <a:r>
              <a:rPr lang="en-US" i="1"/>
              <a:t>f</a:t>
            </a:r>
            <a:r>
              <a:rPr lang="en-US" i="1" baseline="-25000"/>
              <a:t>depositor</a:t>
            </a:r>
            <a:r>
              <a:rPr lang="en-US" baseline="-25000"/>
              <a:t> </a:t>
            </a:r>
            <a:r>
              <a:rPr lang="en-US"/>
              <a:t>= 50, which implies that </a:t>
            </a:r>
            <a:br>
              <a:rPr lang="en-US"/>
            </a:br>
            <a:r>
              <a:rPr lang="en-US"/>
              <a:t>	</a:t>
            </a:r>
            <a:r>
              <a:rPr lang="en-US" i="1"/>
              <a:t>b</a:t>
            </a:r>
            <a:r>
              <a:rPr lang="en-US" i="1" baseline="-25000"/>
              <a:t>depositor</a:t>
            </a:r>
            <a:r>
              <a:rPr lang="en-US" baseline="-25000"/>
              <a:t> </a:t>
            </a:r>
            <a:r>
              <a:rPr lang="en-US"/>
              <a:t>= 5000/50 = 100.</a:t>
            </a:r>
          </a:p>
          <a:p>
            <a:pPr>
              <a:tabLst>
                <a:tab pos="635000" algn="l"/>
                <a:tab pos="2568575" algn="l"/>
              </a:tabLst>
            </a:pPr>
            <a:r>
              <a:rPr lang="en-US" i="1"/>
              <a:t>V(customer-name, depositor)</a:t>
            </a:r>
            <a:r>
              <a:rPr lang="en-US"/>
              <a:t> = 2500, which implies that , on average, each customer has two accounts.</a:t>
            </a:r>
          </a:p>
          <a:p>
            <a:pPr>
              <a:buFont typeface="Vacation MT" pitchFamily="2" charset="2"/>
              <a:buNone/>
              <a:tabLst>
                <a:tab pos="635000" algn="l"/>
                <a:tab pos="2568575" algn="l"/>
              </a:tabLst>
            </a:pPr>
            <a:r>
              <a:rPr lang="en-US"/>
              <a:t>	Also assume that </a:t>
            </a:r>
            <a:r>
              <a:rPr lang="en-US" i="1"/>
              <a:t>customer-name</a:t>
            </a:r>
            <a:r>
              <a:rPr lang="en-US"/>
              <a:t> in </a:t>
            </a:r>
            <a:r>
              <a:rPr lang="en-US" i="1"/>
              <a:t>depositor </a:t>
            </a:r>
            <a:r>
              <a:rPr lang="en-US"/>
              <a:t>is a foreign key on </a:t>
            </a:r>
            <a:r>
              <a:rPr lang="en-US" i="1"/>
              <a:t>customer.</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914400" y="0"/>
            <a:ext cx="7772400" cy="1143000"/>
          </a:xfrm>
        </p:spPr>
        <p:txBody>
          <a:bodyPr/>
          <a:lstStyle/>
          <a:p>
            <a:r>
              <a:rPr lang="en-US" dirty="0"/>
              <a:t>Estimation of the Size of Joins</a:t>
            </a:r>
          </a:p>
        </p:txBody>
      </p:sp>
      <p:sp>
        <p:nvSpPr>
          <p:cNvPr id="329731" name="Rectangle 3"/>
          <p:cNvSpPr>
            <a:spLocks noGrp="1" noChangeArrowheads="1"/>
          </p:cNvSpPr>
          <p:nvPr>
            <p:ph sz="quarter" idx="1"/>
          </p:nvPr>
        </p:nvSpPr>
        <p:spPr>
          <a:xfrm>
            <a:off x="1092200" y="1074738"/>
            <a:ext cx="6724650" cy="4114800"/>
          </a:xfrm>
        </p:spPr>
        <p:txBody>
          <a:bodyPr>
            <a:normAutofit fontScale="85000" lnSpcReduction="20000"/>
          </a:bodyPr>
          <a:lstStyle/>
          <a:p>
            <a:r>
              <a:rPr lang="en-US" dirty="0"/>
              <a:t>The Cartesian product </a:t>
            </a:r>
            <a:r>
              <a:rPr lang="en-US" i="1" dirty="0"/>
              <a:t>r</a:t>
            </a:r>
            <a:r>
              <a:rPr lang="en-US" dirty="0"/>
              <a:t>  x </a:t>
            </a:r>
            <a:r>
              <a:rPr lang="en-US" i="1" dirty="0"/>
              <a:t>s </a:t>
            </a:r>
            <a:r>
              <a:rPr lang="en-US" dirty="0"/>
              <a:t>contains </a:t>
            </a:r>
            <a:r>
              <a:rPr lang="en-US" i="1" dirty="0" err="1"/>
              <a:t>n</a:t>
            </a:r>
            <a:r>
              <a:rPr lang="en-US" i="1" baseline="-25000" dirty="0" err="1"/>
              <a:t>r</a:t>
            </a:r>
            <a:r>
              <a:rPr lang="en-US" i="1" dirty="0" err="1"/>
              <a:t>n</a:t>
            </a:r>
            <a:r>
              <a:rPr lang="en-US" i="1" baseline="-25000" dirty="0" err="1"/>
              <a:t>s</a:t>
            </a:r>
            <a:r>
              <a:rPr lang="en-US" i="1" dirty="0"/>
              <a:t> </a:t>
            </a:r>
            <a:r>
              <a:rPr lang="en-US" dirty="0" err="1"/>
              <a:t>tuples</a:t>
            </a:r>
            <a:r>
              <a:rPr lang="en-US" dirty="0"/>
              <a:t>; each </a:t>
            </a:r>
            <a:r>
              <a:rPr lang="en-US" dirty="0" err="1"/>
              <a:t>tuple</a:t>
            </a:r>
            <a:r>
              <a:rPr lang="en-US" dirty="0"/>
              <a:t> occupies </a:t>
            </a:r>
            <a:r>
              <a:rPr lang="en-US" i="1" dirty="0" err="1"/>
              <a:t>s</a:t>
            </a:r>
            <a:r>
              <a:rPr lang="en-US" i="1" baseline="-25000" dirty="0" err="1"/>
              <a:t>r</a:t>
            </a:r>
            <a:r>
              <a:rPr lang="en-US" i="1" dirty="0"/>
              <a:t> + </a:t>
            </a:r>
            <a:r>
              <a:rPr lang="en-US" i="1" dirty="0" err="1"/>
              <a:t>s</a:t>
            </a:r>
            <a:r>
              <a:rPr lang="en-US" i="1" baseline="-25000" dirty="0" err="1"/>
              <a:t>s</a:t>
            </a:r>
            <a:r>
              <a:rPr lang="en-US" i="1" dirty="0"/>
              <a:t> </a:t>
            </a:r>
            <a:r>
              <a:rPr lang="en-US" dirty="0"/>
              <a:t>bytes.</a:t>
            </a:r>
          </a:p>
          <a:p>
            <a:r>
              <a:rPr lang="en-US" dirty="0"/>
              <a:t>If </a:t>
            </a:r>
            <a:r>
              <a:rPr lang="en-US" i="1" dirty="0"/>
              <a:t>R </a:t>
            </a:r>
            <a:r>
              <a:rPr lang="en-US" dirty="0">
                <a:sym typeface="Symbol" pitchFamily="18" charset="2"/>
              </a:rPr>
              <a:t> </a:t>
            </a:r>
            <a:r>
              <a:rPr lang="en-US" i="1" dirty="0">
                <a:sym typeface="Symbol" pitchFamily="18" charset="2"/>
              </a:rPr>
              <a:t>S</a:t>
            </a:r>
            <a:r>
              <a:rPr lang="en-US" dirty="0">
                <a:sym typeface="Symbol" pitchFamily="18" charset="2"/>
              </a:rPr>
              <a:t> = , then </a:t>
            </a:r>
            <a:r>
              <a:rPr lang="en-US" i="1" dirty="0">
                <a:sym typeface="Symbol" pitchFamily="18" charset="2"/>
              </a:rPr>
              <a:t>r</a:t>
            </a:r>
            <a:r>
              <a:rPr lang="en-US" dirty="0">
                <a:sym typeface="Symbol" pitchFamily="18" charset="2"/>
              </a:rPr>
              <a:t>    </a:t>
            </a:r>
            <a:r>
              <a:rPr lang="en-US" i="1" dirty="0">
                <a:sym typeface="Symbol" pitchFamily="18" charset="2"/>
              </a:rPr>
              <a:t>s</a:t>
            </a:r>
            <a:r>
              <a:rPr lang="en-US" dirty="0">
                <a:sym typeface="Symbol" pitchFamily="18" charset="2"/>
              </a:rPr>
              <a:t> is the same as </a:t>
            </a:r>
            <a:r>
              <a:rPr lang="en-US" i="1" dirty="0">
                <a:sym typeface="Symbol" pitchFamily="18" charset="2"/>
              </a:rPr>
              <a:t>r  </a:t>
            </a:r>
            <a:r>
              <a:rPr lang="en-US" dirty="0">
                <a:sym typeface="Symbol" pitchFamily="18" charset="2"/>
              </a:rPr>
              <a:t>x </a:t>
            </a:r>
            <a:r>
              <a:rPr lang="en-US" i="1" dirty="0">
                <a:sym typeface="Symbol" pitchFamily="18" charset="2"/>
              </a:rPr>
              <a:t>s. </a:t>
            </a:r>
          </a:p>
          <a:p>
            <a:r>
              <a:rPr lang="en-US" dirty="0">
                <a:sym typeface="Symbol" pitchFamily="18" charset="2"/>
              </a:rPr>
              <a:t>If </a:t>
            </a:r>
            <a:r>
              <a:rPr lang="en-US" i="1" dirty="0"/>
              <a:t>R </a:t>
            </a:r>
            <a:r>
              <a:rPr lang="en-US" dirty="0">
                <a:sym typeface="Symbol" pitchFamily="18" charset="2"/>
              </a:rPr>
              <a:t> </a:t>
            </a:r>
            <a:r>
              <a:rPr lang="en-US" i="1" dirty="0">
                <a:sym typeface="Symbol" pitchFamily="18" charset="2"/>
              </a:rPr>
              <a:t>S</a:t>
            </a:r>
            <a:r>
              <a:rPr lang="en-US" dirty="0">
                <a:sym typeface="Symbol" pitchFamily="18" charset="2"/>
              </a:rPr>
              <a:t> is a key for </a:t>
            </a:r>
            <a:r>
              <a:rPr lang="en-US" i="1" dirty="0">
                <a:sym typeface="Symbol" pitchFamily="18" charset="2"/>
              </a:rPr>
              <a:t>R</a:t>
            </a:r>
            <a:r>
              <a:rPr lang="en-US" dirty="0">
                <a:sym typeface="Symbol" pitchFamily="18" charset="2"/>
              </a:rPr>
              <a:t>, then a </a:t>
            </a:r>
            <a:r>
              <a:rPr lang="en-US" dirty="0" err="1">
                <a:sym typeface="Symbol" pitchFamily="18" charset="2"/>
              </a:rPr>
              <a:t>tuple</a:t>
            </a:r>
            <a:r>
              <a:rPr lang="en-US" dirty="0">
                <a:sym typeface="Symbol" pitchFamily="18" charset="2"/>
              </a:rPr>
              <a:t> of </a:t>
            </a:r>
            <a:r>
              <a:rPr lang="en-US" i="1" dirty="0">
                <a:sym typeface="Symbol" pitchFamily="18" charset="2"/>
              </a:rPr>
              <a:t>s</a:t>
            </a:r>
            <a:r>
              <a:rPr lang="en-US" dirty="0">
                <a:sym typeface="Symbol" pitchFamily="18" charset="2"/>
              </a:rPr>
              <a:t> will join with at most one </a:t>
            </a:r>
            <a:r>
              <a:rPr lang="en-US" dirty="0" err="1">
                <a:sym typeface="Symbol" pitchFamily="18" charset="2"/>
              </a:rPr>
              <a:t>tuple</a:t>
            </a:r>
            <a:r>
              <a:rPr lang="en-US" dirty="0">
                <a:sym typeface="Symbol" pitchFamily="18" charset="2"/>
              </a:rPr>
              <a:t> from </a:t>
            </a:r>
            <a:r>
              <a:rPr lang="en-US" i="1" dirty="0">
                <a:sym typeface="Symbol" pitchFamily="18" charset="2"/>
              </a:rPr>
              <a:t>r</a:t>
            </a:r>
            <a:r>
              <a:rPr lang="en-US" dirty="0">
                <a:sym typeface="Symbol" pitchFamily="18" charset="2"/>
              </a:rPr>
              <a:t>; therefore, the number of </a:t>
            </a:r>
            <a:r>
              <a:rPr lang="en-US" dirty="0" err="1">
                <a:sym typeface="Symbol" pitchFamily="18" charset="2"/>
              </a:rPr>
              <a:t>tuples</a:t>
            </a:r>
            <a:r>
              <a:rPr lang="en-US" dirty="0">
                <a:sym typeface="Symbol" pitchFamily="18" charset="2"/>
              </a:rPr>
              <a:t> in </a:t>
            </a:r>
            <a:r>
              <a:rPr lang="en-US" i="1" dirty="0">
                <a:sym typeface="Symbol" pitchFamily="18" charset="2"/>
              </a:rPr>
              <a:t>r    s</a:t>
            </a:r>
            <a:r>
              <a:rPr lang="en-US" dirty="0">
                <a:sym typeface="Symbol" pitchFamily="18" charset="2"/>
              </a:rPr>
              <a:t> is no greater than the number of </a:t>
            </a:r>
            <a:r>
              <a:rPr lang="en-US" dirty="0" err="1">
                <a:sym typeface="Symbol" pitchFamily="18" charset="2"/>
              </a:rPr>
              <a:t>tuples</a:t>
            </a:r>
            <a:r>
              <a:rPr lang="en-US" dirty="0">
                <a:sym typeface="Symbol" pitchFamily="18" charset="2"/>
              </a:rPr>
              <a:t> in </a:t>
            </a:r>
            <a:r>
              <a:rPr lang="en-US" i="1" dirty="0">
                <a:sym typeface="Symbol" pitchFamily="18" charset="2"/>
              </a:rPr>
              <a:t>s.</a:t>
            </a:r>
            <a:br>
              <a:rPr lang="en-US" i="1" dirty="0">
                <a:sym typeface="Symbol" pitchFamily="18" charset="2"/>
              </a:rPr>
            </a:br>
            <a:r>
              <a:rPr lang="en-US" dirty="0">
                <a:sym typeface="Symbol" pitchFamily="18" charset="2"/>
              </a:rPr>
              <a:t>If </a:t>
            </a:r>
            <a:r>
              <a:rPr lang="en-US" i="1" dirty="0"/>
              <a:t>R </a:t>
            </a:r>
            <a:r>
              <a:rPr lang="en-US" dirty="0">
                <a:sym typeface="Symbol" pitchFamily="18" charset="2"/>
              </a:rPr>
              <a:t> </a:t>
            </a:r>
            <a:r>
              <a:rPr lang="en-US" i="1" dirty="0">
                <a:sym typeface="Symbol" pitchFamily="18" charset="2"/>
              </a:rPr>
              <a:t>S</a:t>
            </a:r>
            <a:r>
              <a:rPr lang="en-US" dirty="0">
                <a:sym typeface="Symbol" pitchFamily="18" charset="2"/>
              </a:rPr>
              <a:t> </a:t>
            </a:r>
            <a:r>
              <a:rPr lang="en-US" i="1" dirty="0">
                <a:sym typeface="Symbol" pitchFamily="18" charset="2"/>
              </a:rPr>
              <a:t>in </a:t>
            </a:r>
            <a:r>
              <a:rPr lang="en-US" dirty="0">
                <a:sym typeface="Symbol" pitchFamily="18" charset="2"/>
              </a:rPr>
              <a:t>S is a foreign key in </a:t>
            </a:r>
            <a:r>
              <a:rPr lang="en-US" i="1" dirty="0">
                <a:sym typeface="Symbol" pitchFamily="18" charset="2"/>
              </a:rPr>
              <a:t>S</a:t>
            </a:r>
            <a:r>
              <a:rPr lang="en-US" dirty="0">
                <a:sym typeface="Symbol" pitchFamily="18" charset="2"/>
              </a:rPr>
              <a:t> referencing </a:t>
            </a:r>
            <a:r>
              <a:rPr lang="en-US" i="1" dirty="0">
                <a:sym typeface="Symbol" pitchFamily="18" charset="2"/>
              </a:rPr>
              <a:t>R, </a:t>
            </a:r>
            <a:r>
              <a:rPr lang="en-US" dirty="0">
                <a:sym typeface="Symbol" pitchFamily="18" charset="2"/>
              </a:rPr>
              <a:t>then the number of </a:t>
            </a:r>
            <a:r>
              <a:rPr lang="en-US" dirty="0" err="1">
                <a:sym typeface="Symbol" pitchFamily="18" charset="2"/>
              </a:rPr>
              <a:t>tuples</a:t>
            </a:r>
            <a:r>
              <a:rPr lang="en-US" dirty="0">
                <a:sym typeface="Symbol" pitchFamily="18" charset="2"/>
              </a:rPr>
              <a:t> in </a:t>
            </a:r>
            <a:r>
              <a:rPr lang="en-US" i="1" dirty="0">
                <a:sym typeface="Symbol" pitchFamily="18" charset="2"/>
              </a:rPr>
              <a:t>r</a:t>
            </a:r>
            <a:r>
              <a:rPr lang="en-US" dirty="0">
                <a:sym typeface="Symbol" pitchFamily="18" charset="2"/>
              </a:rPr>
              <a:t>     </a:t>
            </a:r>
            <a:r>
              <a:rPr lang="en-US" i="1" dirty="0">
                <a:sym typeface="Symbol" pitchFamily="18" charset="2"/>
              </a:rPr>
              <a:t>s</a:t>
            </a:r>
            <a:r>
              <a:rPr lang="en-US" dirty="0">
                <a:sym typeface="Symbol" pitchFamily="18" charset="2"/>
              </a:rPr>
              <a:t> is exactly the same as the number of </a:t>
            </a:r>
            <a:r>
              <a:rPr lang="en-US" dirty="0" err="1">
                <a:sym typeface="Symbol" pitchFamily="18" charset="2"/>
              </a:rPr>
              <a:t>tuples</a:t>
            </a:r>
            <a:r>
              <a:rPr lang="en-US" dirty="0">
                <a:sym typeface="Symbol" pitchFamily="18" charset="2"/>
              </a:rPr>
              <a:t> in </a:t>
            </a:r>
            <a:r>
              <a:rPr lang="en-US" i="1" dirty="0">
                <a:sym typeface="Symbol" pitchFamily="18" charset="2"/>
              </a:rPr>
              <a:t>s.</a:t>
            </a:r>
            <a:br>
              <a:rPr lang="en-US" i="1" dirty="0">
                <a:sym typeface="Symbol" pitchFamily="18" charset="2"/>
              </a:rPr>
            </a:br>
            <a:r>
              <a:rPr lang="en-US" dirty="0">
                <a:sym typeface="Symbol" pitchFamily="18" charset="2"/>
              </a:rPr>
              <a:t>The case for </a:t>
            </a:r>
            <a:r>
              <a:rPr lang="en-US" i="1" dirty="0"/>
              <a:t>R </a:t>
            </a:r>
            <a:r>
              <a:rPr lang="en-US" dirty="0">
                <a:sym typeface="Symbol" pitchFamily="18" charset="2"/>
              </a:rPr>
              <a:t> </a:t>
            </a:r>
            <a:r>
              <a:rPr lang="en-US" i="1" dirty="0">
                <a:sym typeface="Symbol" pitchFamily="18" charset="2"/>
              </a:rPr>
              <a:t>S</a:t>
            </a:r>
            <a:r>
              <a:rPr lang="en-US" dirty="0">
                <a:sym typeface="Symbol" pitchFamily="18" charset="2"/>
              </a:rPr>
              <a:t> being a foreign key referencing </a:t>
            </a:r>
            <a:r>
              <a:rPr lang="en-US" i="1" dirty="0">
                <a:sym typeface="Symbol" pitchFamily="18" charset="2"/>
              </a:rPr>
              <a:t>S</a:t>
            </a:r>
            <a:r>
              <a:rPr lang="en-US" dirty="0">
                <a:sym typeface="Symbol" pitchFamily="18" charset="2"/>
              </a:rPr>
              <a:t> is symmetric.</a:t>
            </a:r>
          </a:p>
          <a:p>
            <a:r>
              <a:rPr lang="en-US" dirty="0">
                <a:sym typeface="Symbol" pitchFamily="18" charset="2"/>
              </a:rPr>
              <a:t>In the example query </a:t>
            </a:r>
            <a:r>
              <a:rPr lang="en-US" i="1" dirty="0">
                <a:sym typeface="Symbol" pitchFamily="18" charset="2"/>
              </a:rPr>
              <a:t>depositor     customer, customer-name </a:t>
            </a:r>
            <a:r>
              <a:rPr lang="en-US" dirty="0">
                <a:sym typeface="Symbol" pitchFamily="18" charset="2"/>
              </a:rPr>
              <a:t>in </a:t>
            </a:r>
            <a:r>
              <a:rPr lang="en-US" i="1" dirty="0">
                <a:sym typeface="Symbol" pitchFamily="18" charset="2"/>
              </a:rPr>
              <a:t> depositor</a:t>
            </a:r>
            <a:r>
              <a:rPr lang="en-US" dirty="0">
                <a:sym typeface="Symbol" pitchFamily="18" charset="2"/>
              </a:rPr>
              <a:t> is a foreign key of </a:t>
            </a:r>
            <a:r>
              <a:rPr lang="en-US" i="1" dirty="0">
                <a:sym typeface="Symbol" pitchFamily="18" charset="2"/>
              </a:rPr>
              <a:t>customer; </a:t>
            </a:r>
            <a:r>
              <a:rPr lang="en-US" dirty="0">
                <a:sym typeface="Symbol" pitchFamily="18" charset="2"/>
              </a:rPr>
              <a:t>hence, the result has exactly </a:t>
            </a:r>
            <a:r>
              <a:rPr lang="en-US" i="1" dirty="0" err="1">
                <a:sym typeface="Symbol" pitchFamily="18" charset="2"/>
              </a:rPr>
              <a:t>n</a:t>
            </a:r>
            <a:r>
              <a:rPr lang="en-US" i="1" baseline="-25000" dirty="0" err="1">
                <a:sym typeface="Symbol" pitchFamily="18" charset="2"/>
              </a:rPr>
              <a:t>depositor</a:t>
            </a:r>
            <a:r>
              <a:rPr lang="en-US" i="1" baseline="-25000" dirty="0">
                <a:sym typeface="Symbol" pitchFamily="18" charset="2"/>
              </a:rPr>
              <a:t> </a:t>
            </a:r>
            <a:r>
              <a:rPr lang="en-US" dirty="0" err="1">
                <a:sym typeface="Symbol" pitchFamily="18" charset="2"/>
              </a:rPr>
              <a:t>tuples</a:t>
            </a:r>
            <a:r>
              <a:rPr lang="en-US" dirty="0">
                <a:sym typeface="Symbol" pitchFamily="18" charset="2"/>
              </a:rPr>
              <a:t>, which is 5000</a:t>
            </a:r>
          </a:p>
        </p:txBody>
      </p:sp>
      <p:sp>
        <p:nvSpPr>
          <p:cNvPr id="329732" name="AutoShape 4"/>
          <p:cNvSpPr>
            <a:spLocks noChangeArrowheads="1"/>
          </p:cNvSpPr>
          <p:nvPr/>
        </p:nvSpPr>
        <p:spPr bwMode="auto">
          <a:xfrm rot="5400000">
            <a:off x="3649662" y="32083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29733" name="AutoShape 5"/>
          <p:cNvSpPr>
            <a:spLocks noChangeArrowheads="1"/>
          </p:cNvSpPr>
          <p:nvPr/>
        </p:nvSpPr>
        <p:spPr bwMode="auto">
          <a:xfrm rot="5400000">
            <a:off x="6850063" y="23701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29734" name="AutoShape 6"/>
          <p:cNvSpPr>
            <a:spLocks noChangeArrowheads="1"/>
          </p:cNvSpPr>
          <p:nvPr/>
        </p:nvSpPr>
        <p:spPr bwMode="auto">
          <a:xfrm rot="5400000">
            <a:off x="3573463" y="1760537"/>
            <a:ext cx="188912"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29735" name="AutoShape 7"/>
          <p:cNvSpPr>
            <a:spLocks noChangeArrowheads="1"/>
          </p:cNvSpPr>
          <p:nvPr/>
        </p:nvSpPr>
        <p:spPr bwMode="auto">
          <a:xfrm rot="5400000">
            <a:off x="4487862" y="4351338"/>
            <a:ext cx="188913" cy="173037"/>
          </a:xfrm>
          <a:prstGeom prst="flowChartCollate">
            <a:avLst/>
          </a:prstGeom>
          <a:noFill/>
          <a:ln w="9525">
            <a:solidFill>
              <a:schemeClr val="tx1"/>
            </a:solidFill>
            <a:miter lim="800000"/>
            <a:headEnd/>
            <a:tailEnd/>
          </a:ln>
          <a:effectLst/>
        </p:spPr>
        <p:txBody>
          <a:bodyPr wrap="none" anchor="ct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727075" y="200025"/>
            <a:ext cx="8077200" cy="609600"/>
          </a:xfrm>
        </p:spPr>
        <p:txBody>
          <a:bodyPr>
            <a:normAutofit fontScale="90000"/>
          </a:bodyPr>
          <a:lstStyle/>
          <a:p>
            <a:r>
              <a:rPr lang="en-US"/>
              <a:t>Estimation of the Size of Joins (Cont.)</a:t>
            </a:r>
          </a:p>
        </p:txBody>
      </p:sp>
      <p:sp>
        <p:nvSpPr>
          <p:cNvPr id="330755" name="Rectangle 3"/>
          <p:cNvSpPr>
            <a:spLocks noGrp="1" noChangeArrowheads="1"/>
          </p:cNvSpPr>
          <p:nvPr>
            <p:ph sz="quarter" idx="1"/>
          </p:nvPr>
        </p:nvSpPr>
        <p:spPr/>
        <p:txBody>
          <a:bodyPr>
            <a:normAutofit lnSpcReduction="10000"/>
          </a:bodyPr>
          <a:lstStyle/>
          <a:p>
            <a:r>
              <a:rPr lang="en-US" dirty="0"/>
              <a:t>If </a:t>
            </a:r>
            <a:r>
              <a:rPr lang="en-US" i="1" dirty="0"/>
              <a:t>R </a:t>
            </a:r>
            <a:r>
              <a:rPr lang="en-US" dirty="0">
                <a:sym typeface="Symbol" pitchFamily="18" charset="2"/>
              </a:rPr>
              <a:t> </a:t>
            </a:r>
            <a:r>
              <a:rPr lang="en-US" i="1" dirty="0">
                <a:sym typeface="Symbol" pitchFamily="18" charset="2"/>
              </a:rPr>
              <a:t>S</a:t>
            </a:r>
            <a:r>
              <a:rPr lang="en-US" dirty="0">
                <a:sym typeface="Symbol" pitchFamily="18" charset="2"/>
              </a:rPr>
              <a:t> = {</a:t>
            </a:r>
            <a:r>
              <a:rPr lang="en-US" i="1" dirty="0">
                <a:sym typeface="Symbol" pitchFamily="18" charset="2"/>
              </a:rPr>
              <a:t>A</a:t>
            </a:r>
            <a:r>
              <a:rPr lang="en-US" dirty="0">
                <a:sym typeface="Symbol" pitchFamily="18" charset="2"/>
              </a:rPr>
              <a:t>} is not a key for </a:t>
            </a:r>
            <a:r>
              <a:rPr lang="en-US" i="1" dirty="0">
                <a:sym typeface="Symbol" pitchFamily="18" charset="2"/>
              </a:rPr>
              <a:t>R</a:t>
            </a:r>
            <a:r>
              <a:rPr lang="en-US" dirty="0">
                <a:sym typeface="Symbol" pitchFamily="18" charset="2"/>
              </a:rPr>
              <a:t> or </a:t>
            </a:r>
            <a:r>
              <a:rPr lang="en-US" i="1" dirty="0">
                <a:sym typeface="Symbol" pitchFamily="18" charset="2"/>
              </a:rPr>
              <a:t>S</a:t>
            </a:r>
            <a:r>
              <a:rPr lang="en-US" dirty="0">
                <a:sym typeface="Symbol" pitchFamily="18" charset="2"/>
              </a:rPr>
              <a:t>.</a:t>
            </a:r>
            <a:br>
              <a:rPr lang="en-US" dirty="0">
                <a:sym typeface="Symbol" pitchFamily="18" charset="2"/>
              </a:rPr>
            </a:br>
            <a:r>
              <a:rPr lang="en-US" dirty="0">
                <a:sym typeface="Symbol" pitchFamily="18" charset="2"/>
              </a:rPr>
              <a:t>If we assume that every tuple </a:t>
            </a:r>
            <a:r>
              <a:rPr lang="en-US" i="1" dirty="0">
                <a:sym typeface="Symbol" pitchFamily="18" charset="2"/>
              </a:rPr>
              <a:t>t </a:t>
            </a:r>
            <a:r>
              <a:rPr lang="en-US" dirty="0">
                <a:sym typeface="Symbol" pitchFamily="18" charset="2"/>
              </a:rPr>
              <a:t>in </a:t>
            </a:r>
            <a:r>
              <a:rPr lang="en-US" i="1" dirty="0">
                <a:sym typeface="Symbol" pitchFamily="18" charset="2"/>
              </a:rPr>
              <a:t>R </a:t>
            </a:r>
            <a:r>
              <a:rPr lang="en-US" dirty="0">
                <a:sym typeface="Symbol" pitchFamily="18" charset="2"/>
              </a:rPr>
              <a:t>produces tuples in </a:t>
            </a:r>
            <a:r>
              <a:rPr lang="en-US" i="1" dirty="0">
                <a:sym typeface="Symbol" pitchFamily="18" charset="2"/>
              </a:rPr>
              <a:t>R   </a:t>
            </a:r>
            <a:r>
              <a:rPr lang="en-US" dirty="0">
                <a:sym typeface="Symbol" pitchFamily="18" charset="2"/>
              </a:rPr>
              <a:t>number of tuples in </a:t>
            </a:r>
            <a:r>
              <a:rPr lang="en-US" i="1" dirty="0">
                <a:sym typeface="Symbol" pitchFamily="18" charset="2"/>
              </a:rPr>
              <a:t>R</a:t>
            </a:r>
            <a:r>
              <a:rPr lang="en-US" dirty="0">
                <a:sym typeface="Symbol" pitchFamily="18" charset="2"/>
              </a:rPr>
              <a:t>     </a:t>
            </a:r>
            <a:r>
              <a:rPr lang="en-US" i="1" dirty="0">
                <a:sym typeface="Symbol" pitchFamily="18" charset="2"/>
              </a:rPr>
              <a:t>S</a:t>
            </a:r>
            <a:r>
              <a:rPr lang="en-US" dirty="0">
                <a:sym typeface="Symbol" pitchFamily="18" charset="2"/>
              </a:rPr>
              <a:t> is estimated to be:</a:t>
            </a:r>
            <a:br>
              <a:rPr lang="en-US" dirty="0">
                <a:sym typeface="Symbol" pitchFamily="18" charset="2"/>
              </a:rPr>
            </a:br>
            <a:r>
              <a:rPr lang="en-US" dirty="0">
                <a:sym typeface="Symbol" pitchFamily="18" charset="2"/>
              </a:rPr>
              <a:t/>
            </a:r>
            <a:br>
              <a:rPr lang="en-US" dirty="0">
                <a:sym typeface="Symbol" pitchFamily="18" charset="2"/>
              </a:rPr>
            </a:br>
            <a:r>
              <a:rPr lang="en-US" dirty="0">
                <a:sym typeface="Symbol" pitchFamily="18" charset="2"/>
              </a:rPr>
              <a:t/>
            </a:r>
            <a:br>
              <a:rPr lang="en-US" dirty="0">
                <a:sym typeface="Symbol" pitchFamily="18" charset="2"/>
              </a:rPr>
            </a:br>
            <a:r>
              <a:rPr lang="en-US" dirty="0">
                <a:sym typeface="Symbol" pitchFamily="18" charset="2"/>
              </a:rPr>
              <a:t/>
            </a:r>
            <a:br>
              <a:rPr lang="en-US" dirty="0">
                <a:sym typeface="Symbol" pitchFamily="18" charset="2"/>
              </a:rPr>
            </a:br>
            <a:r>
              <a:rPr lang="en-US" dirty="0">
                <a:sym typeface="Symbol" pitchFamily="18" charset="2"/>
              </a:rPr>
              <a:t>If the reverse is true, the estimate obtained will be:</a:t>
            </a:r>
            <a:br>
              <a:rPr lang="en-US" dirty="0">
                <a:sym typeface="Symbol" pitchFamily="18" charset="2"/>
              </a:rPr>
            </a:br>
            <a:r>
              <a:rPr lang="en-US" dirty="0">
                <a:sym typeface="Symbol" pitchFamily="18" charset="2"/>
              </a:rPr>
              <a:t/>
            </a:r>
            <a:br>
              <a:rPr lang="en-US" dirty="0">
                <a:sym typeface="Symbol" pitchFamily="18" charset="2"/>
              </a:rPr>
            </a:br>
            <a:r>
              <a:rPr lang="en-US" dirty="0">
                <a:sym typeface="Symbol" pitchFamily="18" charset="2"/>
              </a:rPr>
              <a:t/>
            </a:r>
            <a:br>
              <a:rPr lang="en-US" dirty="0">
                <a:sym typeface="Symbol" pitchFamily="18" charset="2"/>
              </a:rPr>
            </a:br>
            <a:r>
              <a:rPr lang="en-US" dirty="0">
                <a:sym typeface="Symbol" pitchFamily="18" charset="2"/>
              </a:rPr>
              <a:t/>
            </a:r>
            <a:br>
              <a:rPr lang="en-US" dirty="0">
                <a:sym typeface="Symbol" pitchFamily="18" charset="2"/>
              </a:rPr>
            </a:br>
            <a:r>
              <a:rPr lang="en-US" dirty="0">
                <a:sym typeface="Symbol" pitchFamily="18" charset="2"/>
              </a:rPr>
              <a:t>The lower of these two estimates is probably the more accurate one.</a:t>
            </a:r>
            <a:r>
              <a:rPr lang="en-US" dirty="0"/>
              <a:t> </a:t>
            </a:r>
          </a:p>
        </p:txBody>
      </p:sp>
      <p:graphicFrame>
        <p:nvGraphicFramePr>
          <p:cNvPr id="330756" name="Object 4"/>
          <p:cNvGraphicFramePr>
            <a:graphicFrameLocks noChangeAspect="1"/>
          </p:cNvGraphicFramePr>
          <p:nvPr/>
        </p:nvGraphicFramePr>
        <p:xfrm>
          <a:off x="3352800" y="2743200"/>
          <a:ext cx="722312" cy="609600"/>
        </p:xfrm>
        <a:graphic>
          <a:graphicData uri="http://schemas.openxmlformats.org/presentationml/2006/ole">
            <p:oleObj spid="_x0000_s6146" name="Equation" r:id="rId3" imgW="723586" imgH="609336" progId="Equation.3">
              <p:embed/>
            </p:oleObj>
          </a:graphicData>
        </a:graphic>
      </p:graphicFrame>
      <p:graphicFrame>
        <p:nvGraphicFramePr>
          <p:cNvPr id="330757" name="Object 5"/>
          <p:cNvGraphicFramePr>
            <a:graphicFrameLocks noChangeAspect="1"/>
          </p:cNvGraphicFramePr>
          <p:nvPr/>
        </p:nvGraphicFramePr>
        <p:xfrm>
          <a:off x="3581400" y="4191000"/>
          <a:ext cx="711200" cy="609600"/>
        </p:xfrm>
        <a:graphic>
          <a:graphicData uri="http://schemas.openxmlformats.org/presentationml/2006/ole">
            <p:oleObj spid="_x0000_s6147" name="Equation" r:id="rId4" imgW="710891" imgH="609336" progId="Equation.3">
              <p:embed/>
            </p:oleObj>
          </a:graphicData>
        </a:graphic>
      </p:graphicFrame>
      <p:sp>
        <p:nvSpPr>
          <p:cNvPr id="330758" name="AutoShape 6"/>
          <p:cNvSpPr>
            <a:spLocks noChangeArrowheads="1"/>
          </p:cNvSpPr>
          <p:nvPr/>
        </p:nvSpPr>
        <p:spPr bwMode="auto">
          <a:xfrm rot="5400000">
            <a:off x="1113324" y="2315676"/>
            <a:ext cx="169766" cy="110414"/>
          </a:xfrm>
          <a:prstGeom prst="flowChartCollate">
            <a:avLst/>
          </a:prstGeom>
          <a:noFill/>
          <a:ln w="9525">
            <a:solidFill>
              <a:schemeClr val="tx1"/>
            </a:solidFill>
            <a:miter lim="800000"/>
            <a:headEnd/>
            <a:tailEnd/>
          </a:ln>
          <a:effectLst/>
        </p:spPr>
        <p:txBody>
          <a:bodyPr wrap="none" anchor="ctr"/>
          <a:lstStyle/>
          <a:p>
            <a:endParaRPr lang="en-US"/>
          </a:p>
        </p:txBody>
      </p:sp>
      <p:sp>
        <p:nvSpPr>
          <p:cNvPr id="330759" name="AutoShape 7"/>
          <p:cNvSpPr>
            <a:spLocks noChangeArrowheads="1"/>
          </p:cNvSpPr>
          <p:nvPr/>
        </p:nvSpPr>
        <p:spPr bwMode="auto">
          <a:xfrm rot="5400000">
            <a:off x="3954463" y="2293937"/>
            <a:ext cx="188912" cy="173038"/>
          </a:xfrm>
          <a:prstGeom prst="flowChartCollate">
            <a:avLst/>
          </a:prstGeom>
          <a:noFill/>
          <a:ln w="9525">
            <a:solidFill>
              <a:schemeClr val="tx1"/>
            </a:solidFill>
            <a:miter lim="800000"/>
            <a:headEnd/>
            <a:tailEnd/>
          </a:ln>
          <a:effectLst/>
        </p:spPr>
        <p:txBody>
          <a:bodyPr wrap="none" anchor="ct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normAutofit fontScale="90000"/>
          </a:bodyPr>
          <a:lstStyle/>
          <a:p>
            <a:r>
              <a:rPr lang="en-US"/>
              <a:t>Estimation of the Size of Joins (Cont.)</a:t>
            </a:r>
          </a:p>
        </p:txBody>
      </p:sp>
      <p:sp>
        <p:nvSpPr>
          <p:cNvPr id="331779" name="Rectangle 3"/>
          <p:cNvSpPr>
            <a:spLocks noGrp="1" noChangeArrowheads="1"/>
          </p:cNvSpPr>
          <p:nvPr>
            <p:ph sz="quarter" idx="1"/>
          </p:nvPr>
        </p:nvSpPr>
        <p:spPr/>
        <p:txBody>
          <a:bodyPr>
            <a:normAutofit/>
          </a:bodyPr>
          <a:lstStyle/>
          <a:p>
            <a:r>
              <a:rPr lang="en-US" dirty="0"/>
              <a:t>Compute the size estimates for </a:t>
            </a:r>
            <a:r>
              <a:rPr lang="en-US" i="1" dirty="0"/>
              <a:t>depositor    customer</a:t>
            </a:r>
            <a:r>
              <a:rPr lang="en-US" dirty="0"/>
              <a:t> without using information about foreign keys:</a:t>
            </a:r>
          </a:p>
          <a:p>
            <a:pPr lvl="1"/>
            <a:r>
              <a:rPr lang="en-US" i="1" dirty="0"/>
              <a:t>V(customer-name, depositor) = </a:t>
            </a:r>
            <a:r>
              <a:rPr lang="en-US" dirty="0"/>
              <a:t>2500, and</a:t>
            </a:r>
            <a:br>
              <a:rPr lang="en-US" dirty="0"/>
            </a:br>
            <a:r>
              <a:rPr lang="en-US" i="1" dirty="0"/>
              <a:t>V(customer-name, customer) </a:t>
            </a:r>
            <a:r>
              <a:rPr lang="en-US" dirty="0"/>
              <a:t>= 10000</a:t>
            </a:r>
          </a:p>
          <a:p>
            <a:pPr lvl="1"/>
            <a:r>
              <a:rPr lang="en-US" dirty="0"/>
              <a:t>The two estimates are 5000 * 10000/2500 - 20,000 and 5000 * 10000/10000 = 5000</a:t>
            </a:r>
          </a:p>
          <a:p>
            <a:pPr lvl="1"/>
            <a:r>
              <a:rPr lang="en-US" dirty="0"/>
              <a:t>We choose the lower estimate, which in this case, is the same as our earlier computation using foreign keys.</a:t>
            </a:r>
          </a:p>
        </p:txBody>
      </p:sp>
      <p:sp>
        <p:nvSpPr>
          <p:cNvPr id="331780" name="AutoShape 4"/>
          <p:cNvSpPr>
            <a:spLocks noChangeArrowheads="1"/>
          </p:cNvSpPr>
          <p:nvPr/>
        </p:nvSpPr>
        <p:spPr bwMode="auto">
          <a:xfrm rot="5400000">
            <a:off x="6011862" y="1608138"/>
            <a:ext cx="188913" cy="173037"/>
          </a:xfrm>
          <a:prstGeom prst="flowChartCollate">
            <a:avLst/>
          </a:prstGeom>
          <a:noFill/>
          <a:ln w="9525">
            <a:solidFill>
              <a:schemeClr val="tx1"/>
            </a:solidFill>
            <a:miter lim="800000"/>
            <a:headEnd/>
            <a:tailEnd/>
          </a:ln>
          <a:effectLst/>
        </p:spPr>
        <p:txBody>
          <a:bodyPr wrap="none" anchor="ct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r>
              <a:rPr lang="en-US"/>
              <a:t>Nested-Loop Join</a:t>
            </a:r>
          </a:p>
        </p:txBody>
      </p:sp>
      <p:sp>
        <p:nvSpPr>
          <p:cNvPr id="332803" name="Rectangle 3"/>
          <p:cNvSpPr>
            <a:spLocks noGrp="1" noChangeArrowheads="1"/>
          </p:cNvSpPr>
          <p:nvPr>
            <p:ph sz="quarter" idx="1"/>
          </p:nvPr>
        </p:nvSpPr>
        <p:spPr>
          <a:xfrm>
            <a:off x="1123950" y="1436688"/>
            <a:ext cx="7315200" cy="4114800"/>
          </a:xfrm>
        </p:spPr>
        <p:txBody>
          <a:bodyPr>
            <a:normAutofit fontScale="85000" lnSpcReduction="10000"/>
          </a:bodyPr>
          <a:lstStyle/>
          <a:p>
            <a:pPr>
              <a:tabLst>
                <a:tab pos="461963" algn="l"/>
                <a:tab pos="850900" algn="l"/>
              </a:tabLst>
            </a:pPr>
            <a:r>
              <a:rPr lang="en-US" dirty="0"/>
              <a:t>Complete the theta join </a:t>
            </a:r>
            <a:r>
              <a:rPr lang="en-US" i="1" dirty="0"/>
              <a:t>r</a:t>
            </a:r>
            <a:r>
              <a:rPr lang="en-US" dirty="0"/>
              <a:t>     </a:t>
            </a:r>
            <a:r>
              <a:rPr lang="en-US" i="1" baseline="-25000" dirty="0">
                <a:sym typeface="Symbol" pitchFamily="18" charset="2"/>
              </a:rPr>
              <a:t></a:t>
            </a:r>
            <a:r>
              <a:rPr lang="en-US" dirty="0">
                <a:sym typeface="Symbol" pitchFamily="18" charset="2"/>
              </a:rPr>
              <a:t> </a:t>
            </a:r>
            <a:r>
              <a:rPr lang="en-US" i="1" dirty="0">
                <a:sym typeface="Symbol" pitchFamily="18" charset="2"/>
              </a:rPr>
              <a:t>s</a:t>
            </a:r>
            <a:r>
              <a:rPr lang="en-US" dirty="0">
                <a:sym typeface="Symbol" pitchFamily="18" charset="2"/>
              </a:rPr>
              <a:t/>
            </a:r>
            <a:br>
              <a:rPr lang="en-US" dirty="0">
                <a:sym typeface="Symbol" pitchFamily="18" charset="2"/>
              </a:rPr>
            </a:br>
            <a:r>
              <a:rPr lang="en-US" b="1" dirty="0">
                <a:sym typeface="Symbol" pitchFamily="18" charset="2"/>
              </a:rPr>
              <a:t>for each</a:t>
            </a:r>
            <a:r>
              <a:rPr lang="en-US" dirty="0">
                <a:sym typeface="Symbol" pitchFamily="18" charset="2"/>
              </a:rPr>
              <a:t> </a:t>
            </a:r>
            <a:r>
              <a:rPr lang="en-US" dirty="0" err="1">
                <a:sym typeface="Symbol" pitchFamily="18" charset="2"/>
              </a:rPr>
              <a:t>tuple</a:t>
            </a:r>
            <a:r>
              <a:rPr lang="en-US" dirty="0">
                <a:sym typeface="Symbol" pitchFamily="18" charset="2"/>
              </a:rPr>
              <a:t> </a:t>
            </a:r>
            <a:r>
              <a:rPr lang="en-US" i="1" dirty="0" err="1">
                <a:sym typeface="Symbol" pitchFamily="18" charset="2"/>
              </a:rPr>
              <a:t>t</a:t>
            </a:r>
            <a:r>
              <a:rPr lang="en-US" i="1" baseline="-25000" dirty="0" err="1">
                <a:sym typeface="Symbol" pitchFamily="18" charset="2"/>
              </a:rPr>
              <a:t>r</a:t>
            </a:r>
            <a:r>
              <a:rPr lang="en-US" b="1" dirty="0">
                <a:sym typeface="Symbol" pitchFamily="18" charset="2"/>
              </a:rPr>
              <a:t> in </a:t>
            </a:r>
            <a:r>
              <a:rPr lang="en-US" i="1" dirty="0">
                <a:sym typeface="Symbol" pitchFamily="18" charset="2"/>
              </a:rPr>
              <a:t>r</a:t>
            </a:r>
            <a:r>
              <a:rPr lang="en-US" b="1" dirty="0">
                <a:sym typeface="Symbol" pitchFamily="18" charset="2"/>
              </a:rPr>
              <a:t> do begin</a:t>
            </a:r>
            <a:br>
              <a:rPr lang="en-US" b="1" dirty="0">
                <a:sym typeface="Symbol" pitchFamily="18" charset="2"/>
              </a:rPr>
            </a:br>
            <a:r>
              <a:rPr lang="en-US" b="1" dirty="0">
                <a:sym typeface="Symbol" pitchFamily="18" charset="2"/>
              </a:rPr>
              <a:t>	for each </a:t>
            </a:r>
            <a:r>
              <a:rPr lang="en-US" b="1" dirty="0" err="1">
                <a:sym typeface="Symbol" pitchFamily="18" charset="2"/>
              </a:rPr>
              <a:t>tuple</a:t>
            </a:r>
            <a:r>
              <a:rPr lang="en-US" b="1" dirty="0">
                <a:sym typeface="Symbol" pitchFamily="18" charset="2"/>
              </a:rPr>
              <a:t> </a:t>
            </a:r>
            <a:r>
              <a:rPr lang="en-US" i="1" dirty="0" err="1">
                <a:sym typeface="Symbol" pitchFamily="18" charset="2"/>
              </a:rPr>
              <a:t>t</a:t>
            </a:r>
            <a:r>
              <a:rPr lang="en-US" i="1" baseline="-25000" dirty="0" err="1">
                <a:sym typeface="Symbol" pitchFamily="18" charset="2"/>
              </a:rPr>
              <a:t>s</a:t>
            </a:r>
            <a:r>
              <a:rPr lang="en-US" i="1" dirty="0">
                <a:sym typeface="Symbol" pitchFamily="18" charset="2"/>
              </a:rPr>
              <a:t> </a:t>
            </a:r>
            <a:r>
              <a:rPr lang="en-US" b="1" dirty="0">
                <a:sym typeface="Symbol" pitchFamily="18" charset="2"/>
              </a:rPr>
              <a:t> in </a:t>
            </a:r>
            <a:r>
              <a:rPr lang="en-US" i="1" dirty="0">
                <a:sym typeface="Symbol" pitchFamily="18" charset="2"/>
              </a:rPr>
              <a:t>s</a:t>
            </a:r>
            <a:r>
              <a:rPr lang="en-US" b="1" dirty="0">
                <a:sym typeface="Symbol" pitchFamily="18" charset="2"/>
              </a:rPr>
              <a:t> do begin</a:t>
            </a:r>
            <a:br>
              <a:rPr lang="en-US" b="1" dirty="0">
                <a:sym typeface="Symbol" pitchFamily="18" charset="2"/>
              </a:rPr>
            </a:br>
            <a:r>
              <a:rPr lang="en-US" b="1" dirty="0">
                <a:sym typeface="Symbol" pitchFamily="18" charset="2"/>
              </a:rPr>
              <a:t>		</a:t>
            </a:r>
            <a:r>
              <a:rPr lang="en-US" dirty="0">
                <a:sym typeface="Symbol" pitchFamily="18" charset="2"/>
              </a:rPr>
              <a:t>test pair (</a:t>
            </a:r>
            <a:r>
              <a:rPr lang="en-US" i="1" dirty="0" err="1">
                <a:sym typeface="Symbol" pitchFamily="18" charset="2"/>
              </a:rPr>
              <a:t>t</a:t>
            </a:r>
            <a:r>
              <a:rPr lang="en-US" i="1" baseline="-25000" dirty="0" err="1">
                <a:sym typeface="Symbol" pitchFamily="18" charset="2"/>
              </a:rPr>
              <a:t>r</a:t>
            </a:r>
            <a:r>
              <a:rPr lang="en-US" i="1" dirty="0" err="1">
                <a:sym typeface="Symbol" pitchFamily="18" charset="2"/>
              </a:rPr>
              <a:t>,t</a:t>
            </a:r>
            <a:r>
              <a:rPr lang="en-US" i="1" baseline="-25000" dirty="0" err="1">
                <a:sym typeface="Symbol" pitchFamily="18" charset="2"/>
              </a:rPr>
              <a:t>s</a:t>
            </a:r>
            <a:r>
              <a:rPr lang="en-US" dirty="0">
                <a:sym typeface="Symbol" pitchFamily="18" charset="2"/>
              </a:rPr>
              <a:t>) to see if they satisfy the join condition </a:t>
            </a:r>
            <a:r>
              <a:rPr lang="en-US" i="1" dirty="0">
                <a:sym typeface="Greek Symbols" pitchFamily="18" charset="2"/>
              </a:rPr>
              <a:t></a:t>
            </a:r>
            <a:r>
              <a:rPr lang="en-US" dirty="0">
                <a:sym typeface="Greek Symbols" pitchFamily="18" charset="2"/>
              </a:rPr>
              <a:t/>
            </a:r>
            <a:br>
              <a:rPr lang="en-US" dirty="0">
                <a:sym typeface="Greek Symbols" pitchFamily="18" charset="2"/>
              </a:rPr>
            </a:br>
            <a:r>
              <a:rPr lang="en-US" dirty="0">
                <a:sym typeface="Greek Symbols" pitchFamily="18" charset="2"/>
              </a:rPr>
              <a:t>		if they do, add </a:t>
            </a:r>
            <a:r>
              <a:rPr lang="en-US" i="1" dirty="0" err="1">
                <a:sym typeface="Greek Symbols" pitchFamily="18" charset="2"/>
              </a:rPr>
              <a:t>t</a:t>
            </a:r>
            <a:r>
              <a:rPr lang="en-US" i="1" baseline="-25000" dirty="0" err="1">
                <a:sym typeface="Greek Symbols" pitchFamily="18" charset="2"/>
              </a:rPr>
              <a:t>r</a:t>
            </a:r>
            <a:r>
              <a:rPr lang="en-US" i="1" dirty="0">
                <a:sym typeface="Greek Symbols" pitchFamily="18" charset="2"/>
              </a:rPr>
              <a:t> • </a:t>
            </a:r>
            <a:r>
              <a:rPr lang="en-US" i="1" dirty="0" err="1">
                <a:sym typeface="Greek Symbols" pitchFamily="18" charset="2"/>
              </a:rPr>
              <a:t>t</a:t>
            </a:r>
            <a:r>
              <a:rPr lang="en-US" i="1" baseline="-25000" dirty="0" err="1">
                <a:sym typeface="Greek Symbols" pitchFamily="18" charset="2"/>
              </a:rPr>
              <a:t>s</a:t>
            </a:r>
            <a:r>
              <a:rPr lang="en-US" dirty="0">
                <a:sym typeface="Greek Symbols" pitchFamily="18" charset="2"/>
              </a:rPr>
              <a:t> to the result.</a:t>
            </a:r>
            <a:br>
              <a:rPr lang="en-US" dirty="0">
                <a:sym typeface="Greek Symbols" pitchFamily="18" charset="2"/>
              </a:rPr>
            </a:br>
            <a:r>
              <a:rPr lang="en-US" dirty="0">
                <a:sym typeface="Greek Symbols" pitchFamily="18" charset="2"/>
              </a:rPr>
              <a:t>	</a:t>
            </a:r>
            <a:r>
              <a:rPr lang="en-US" b="1" dirty="0">
                <a:sym typeface="Greek Symbols" pitchFamily="18" charset="2"/>
              </a:rPr>
              <a:t>end</a:t>
            </a:r>
            <a:br>
              <a:rPr lang="en-US" b="1" dirty="0">
                <a:sym typeface="Greek Symbols" pitchFamily="18" charset="2"/>
              </a:rPr>
            </a:br>
            <a:r>
              <a:rPr lang="en-US" b="1" dirty="0">
                <a:sym typeface="Greek Symbols" pitchFamily="18" charset="2"/>
              </a:rPr>
              <a:t>end</a:t>
            </a:r>
            <a:endParaRPr lang="en-US" dirty="0">
              <a:sym typeface="Greek Symbols" pitchFamily="18" charset="2"/>
            </a:endParaRPr>
          </a:p>
          <a:p>
            <a:pPr>
              <a:tabLst>
                <a:tab pos="461963" algn="l"/>
                <a:tab pos="850900" algn="l"/>
              </a:tabLst>
            </a:pPr>
            <a:r>
              <a:rPr lang="en-US" i="1" dirty="0">
                <a:sym typeface="Greek Symbols" pitchFamily="18" charset="2"/>
              </a:rPr>
              <a:t>r</a:t>
            </a:r>
            <a:r>
              <a:rPr lang="en-US" dirty="0">
                <a:sym typeface="Greek Symbols" pitchFamily="18" charset="2"/>
              </a:rPr>
              <a:t> is called the </a:t>
            </a:r>
            <a:r>
              <a:rPr lang="en-US" b="1" dirty="0">
                <a:sym typeface="Greek Symbols" pitchFamily="18" charset="2"/>
              </a:rPr>
              <a:t>outer</a:t>
            </a:r>
            <a:r>
              <a:rPr lang="en-US" dirty="0">
                <a:sym typeface="Greek Symbols" pitchFamily="18" charset="2"/>
              </a:rPr>
              <a:t> relation an </a:t>
            </a:r>
            <a:r>
              <a:rPr lang="en-US" dirty="0" err="1">
                <a:sym typeface="Greek Symbols" pitchFamily="18" charset="2"/>
              </a:rPr>
              <a:t>d</a:t>
            </a:r>
            <a:r>
              <a:rPr lang="en-US" i="1" dirty="0" err="1">
                <a:sym typeface="Greek Symbols" pitchFamily="18" charset="2"/>
              </a:rPr>
              <a:t>s</a:t>
            </a:r>
            <a:r>
              <a:rPr lang="en-US" dirty="0">
                <a:sym typeface="Greek Symbols" pitchFamily="18" charset="2"/>
              </a:rPr>
              <a:t> the </a:t>
            </a:r>
            <a:r>
              <a:rPr lang="en-US" b="1" dirty="0">
                <a:sym typeface="Greek Symbols" pitchFamily="18" charset="2"/>
              </a:rPr>
              <a:t>inner </a:t>
            </a:r>
            <a:r>
              <a:rPr lang="en-US" dirty="0">
                <a:sym typeface="Greek Symbols" pitchFamily="18" charset="2"/>
              </a:rPr>
              <a:t>relation of the join.</a:t>
            </a:r>
          </a:p>
          <a:p>
            <a:pPr>
              <a:tabLst>
                <a:tab pos="461963" algn="l"/>
                <a:tab pos="850900" algn="l"/>
              </a:tabLst>
            </a:pPr>
            <a:r>
              <a:rPr lang="en-US" dirty="0">
                <a:sym typeface="Greek Symbols" pitchFamily="18" charset="2"/>
              </a:rPr>
              <a:t>Requires no indices and can be used with any kind of join condition.</a:t>
            </a:r>
          </a:p>
          <a:p>
            <a:pPr>
              <a:tabLst>
                <a:tab pos="461963" algn="l"/>
                <a:tab pos="850900" algn="l"/>
              </a:tabLst>
            </a:pPr>
            <a:r>
              <a:rPr lang="en-US" dirty="0">
                <a:sym typeface="Greek Symbols" pitchFamily="18" charset="2"/>
              </a:rPr>
              <a:t>Expensive since it examines every pair of </a:t>
            </a:r>
            <a:r>
              <a:rPr lang="en-US" dirty="0" err="1">
                <a:sym typeface="Greek Symbols" pitchFamily="18" charset="2"/>
              </a:rPr>
              <a:t>tuples</a:t>
            </a:r>
            <a:r>
              <a:rPr lang="en-US" dirty="0">
                <a:sym typeface="Greek Symbols" pitchFamily="18" charset="2"/>
              </a:rPr>
              <a:t> in the two relations.  If the smaller relation fits entirely in main memory, use that relation as the inner relation. </a:t>
            </a:r>
            <a:endParaRPr lang="en-US" dirty="0"/>
          </a:p>
        </p:txBody>
      </p:sp>
      <p:sp>
        <p:nvSpPr>
          <p:cNvPr id="332804" name="AutoShape 4"/>
          <p:cNvSpPr>
            <a:spLocks noChangeArrowheads="1"/>
          </p:cNvSpPr>
          <p:nvPr/>
        </p:nvSpPr>
        <p:spPr bwMode="auto">
          <a:xfrm rot="5400000">
            <a:off x="4183062" y="1531938"/>
            <a:ext cx="188913" cy="173037"/>
          </a:xfrm>
          <a:prstGeom prst="flowChartCollate">
            <a:avLst/>
          </a:prstGeom>
          <a:noFill/>
          <a:ln w="9525">
            <a:solidFill>
              <a:schemeClr val="tx1"/>
            </a:solidFill>
            <a:miter lim="800000"/>
            <a:headEnd/>
            <a:tailEnd/>
          </a:ln>
          <a:effectLst/>
        </p:spPr>
        <p:txBody>
          <a:bodyPr wrap="none" anchor="ct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r>
              <a:rPr lang="en-US"/>
              <a:t>Nested-Loop Join (Cont.)</a:t>
            </a:r>
          </a:p>
        </p:txBody>
      </p:sp>
      <p:sp>
        <p:nvSpPr>
          <p:cNvPr id="333827" name="Rectangle 3"/>
          <p:cNvSpPr>
            <a:spLocks noGrp="1" noChangeArrowheads="1"/>
          </p:cNvSpPr>
          <p:nvPr>
            <p:ph sz="quarter" idx="1"/>
          </p:nvPr>
        </p:nvSpPr>
        <p:spPr>
          <a:xfrm>
            <a:off x="1166813" y="1219200"/>
            <a:ext cx="6953250" cy="4114800"/>
          </a:xfrm>
        </p:spPr>
        <p:txBody>
          <a:bodyPr>
            <a:normAutofit fontScale="77500" lnSpcReduction="20000"/>
          </a:bodyPr>
          <a:lstStyle/>
          <a:p>
            <a:r>
              <a:rPr lang="en-US"/>
              <a:t>In the worst case, if there is enough memory only to hold one block of each relation, the estimated cost is </a:t>
            </a:r>
            <a:r>
              <a:rPr lang="en-US" i="1"/>
              <a:t>n</a:t>
            </a:r>
            <a:r>
              <a:rPr lang="en-US" i="1" baseline="-25000"/>
              <a:t>r</a:t>
            </a:r>
            <a:r>
              <a:rPr lang="en-US" i="1"/>
              <a:t> </a:t>
            </a:r>
            <a:r>
              <a:rPr lang="en-US">
                <a:sym typeface="Symbol" pitchFamily="18" charset="2"/>
              </a:rPr>
              <a:t> </a:t>
            </a:r>
            <a:r>
              <a:rPr lang="en-US" i="1">
                <a:sym typeface="Symbol" pitchFamily="18" charset="2"/>
              </a:rPr>
              <a:t>b</a:t>
            </a:r>
            <a:r>
              <a:rPr lang="en-US" i="1" baseline="-25000">
                <a:sym typeface="Symbol" pitchFamily="18" charset="2"/>
              </a:rPr>
              <a:t>s</a:t>
            </a:r>
            <a:r>
              <a:rPr lang="en-US">
                <a:sym typeface="Symbol" pitchFamily="18" charset="2"/>
              </a:rPr>
              <a:t> +</a:t>
            </a:r>
            <a:r>
              <a:rPr lang="en-US" i="1">
                <a:sym typeface="Symbol" pitchFamily="18" charset="2"/>
              </a:rPr>
              <a:t> b</a:t>
            </a:r>
            <a:r>
              <a:rPr lang="en-US" i="1" baseline="-25000">
                <a:sym typeface="Symbol" pitchFamily="18" charset="2"/>
              </a:rPr>
              <a:t>r</a:t>
            </a:r>
            <a:r>
              <a:rPr lang="en-US">
                <a:sym typeface="Symbol" pitchFamily="18" charset="2"/>
              </a:rPr>
              <a:t> disk accesses.</a:t>
            </a:r>
          </a:p>
          <a:p>
            <a:r>
              <a:rPr lang="en-US">
                <a:sym typeface="Symbol" pitchFamily="18" charset="2"/>
              </a:rPr>
              <a:t>If the smaller relation fits entirely in memory, use that as the inner relation.  This reduces the cost estimate to </a:t>
            </a:r>
            <a:r>
              <a:rPr lang="en-US" i="1">
                <a:sym typeface="Symbol" pitchFamily="18" charset="2"/>
              </a:rPr>
              <a:t>b</a:t>
            </a:r>
            <a:r>
              <a:rPr lang="en-US" i="1" baseline="-25000">
                <a:sym typeface="Symbol" pitchFamily="18" charset="2"/>
              </a:rPr>
              <a:t>r</a:t>
            </a:r>
            <a:r>
              <a:rPr lang="en-US" i="1">
                <a:sym typeface="Symbol" pitchFamily="18" charset="2"/>
              </a:rPr>
              <a:t> </a:t>
            </a:r>
            <a:r>
              <a:rPr lang="en-US">
                <a:sym typeface="Symbol" pitchFamily="18" charset="2"/>
              </a:rPr>
              <a:t> + </a:t>
            </a:r>
            <a:r>
              <a:rPr lang="en-US" i="1">
                <a:sym typeface="Symbol" pitchFamily="18" charset="2"/>
              </a:rPr>
              <a:t>b</a:t>
            </a:r>
            <a:r>
              <a:rPr lang="en-US" i="1" baseline="-25000">
                <a:sym typeface="Symbol" pitchFamily="18" charset="2"/>
              </a:rPr>
              <a:t>s</a:t>
            </a:r>
            <a:r>
              <a:rPr lang="en-US" i="1">
                <a:sym typeface="Symbol" pitchFamily="18" charset="2"/>
              </a:rPr>
              <a:t> </a:t>
            </a:r>
            <a:r>
              <a:rPr lang="en-US">
                <a:sym typeface="Symbol" pitchFamily="18" charset="2"/>
              </a:rPr>
              <a:t>disk accesses.</a:t>
            </a:r>
          </a:p>
          <a:p>
            <a:r>
              <a:rPr lang="en-US">
                <a:sym typeface="Symbol" pitchFamily="18" charset="2"/>
              </a:rPr>
              <a:t>Assuming the worst case memory availability scenario, cost estimate will be 5000  400 + 100 = 2,000,100 disk accesses with </a:t>
            </a:r>
            <a:r>
              <a:rPr lang="en-US" i="1">
                <a:sym typeface="Symbol" pitchFamily="18" charset="2"/>
              </a:rPr>
              <a:t>depositor </a:t>
            </a:r>
            <a:r>
              <a:rPr lang="en-US">
                <a:sym typeface="Symbol" pitchFamily="18" charset="2"/>
              </a:rPr>
              <a:t>as outer relation, and </a:t>
            </a:r>
            <a:br>
              <a:rPr lang="en-US">
                <a:sym typeface="Symbol" pitchFamily="18" charset="2"/>
              </a:rPr>
            </a:br>
            <a:r>
              <a:rPr lang="en-US">
                <a:sym typeface="Symbol" pitchFamily="18" charset="2"/>
              </a:rPr>
              <a:t>1000  100 + 400 = 1,000,400 disk accesses with </a:t>
            </a:r>
            <a:r>
              <a:rPr lang="en-US" i="1">
                <a:sym typeface="Symbol" pitchFamily="18" charset="2"/>
              </a:rPr>
              <a:t>customer </a:t>
            </a:r>
            <a:r>
              <a:rPr lang="en-US">
                <a:sym typeface="Symbol" pitchFamily="18" charset="2"/>
              </a:rPr>
              <a:t> as the outer relation.</a:t>
            </a:r>
          </a:p>
          <a:p>
            <a:r>
              <a:rPr lang="en-US">
                <a:sym typeface="Symbol" pitchFamily="18" charset="2"/>
              </a:rPr>
              <a:t>If smaller relation (</a:t>
            </a:r>
            <a:r>
              <a:rPr lang="en-US" i="1">
                <a:sym typeface="Symbol" pitchFamily="18" charset="2"/>
              </a:rPr>
              <a:t>depositor)</a:t>
            </a:r>
            <a:r>
              <a:rPr lang="en-US">
                <a:sym typeface="Symbol" pitchFamily="18" charset="2"/>
              </a:rPr>
              <a:t> fits entirely in memory, the cost estimate will be 500 disk accesses.</a:t>
            </a:r>
          </a:p>
          <a:p>
            <a:r>
              <a:rPr lang="en-US">
                <a:sym typeface="Symbol" pitchFamily="18" charset="2"/>
              </a:rPr>
              <a:t>Block nested-loops algorithm (next slide is preferable.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762000" y="762000"/>
            <a:ext cx="7291387" cy="457200"/>
          </a:xfrm>
        </p:spPr>
        <p:txBody>
          <a:bodyPr>
            <a:normAutofit fontScale="90000"/>
          </a:bodyPr>
          <a:lstStyle/>
          <a:p>
            <a:r>
              <a:rPr lang="en-US" dirty="0" smtClean="0"/>
              <a:t>Basic </a:t>
            </a:r>
            <a:r>
              <a:rPr lang="en-US" dirty="0"/>
              <a:t>Steps in Query Processing (Cont.)</a:t>
            </a:r>
          </a:p>
        </p:txBody>
      </p:sp>
      <p:sp>
        <p:nvSpPr>
          <p:cNvPr id="306179" name="Rectangle 3"/>
          <p:cNvSpPr>
            <a:spLocks noGrp="1" noChangeArrowheads="1"/>
          </p:cNvSpPr>
          <p:nvPr>
            <p:ph sz="quarter" idx="1"/>
          </p:nvPr>
        </p:nvSpPr>
        <p:spPr>
          <a:xfrm>
            <a:off x="571500" y="1335088"/>
            <a:ext cx="8115300" cy="1574800"/>
          </a:xfrm>
        </p:spPr>
        <p:txBody>
          <a:bodyPr>
            <a:normAutofit/>
          </a:bodyPr>
          <a:lstStyle/>
          <a:p>
            <a:r>
              <a:rPr lang="en-US"/>
              <a:t>translate the query into its internal form.  This is then translated into relational algebra.</a:t>
            </a:r>
          </a:p>
          <a:p>
            <a:r>
              <a:rPr lang="en-US"/>
              <a:t>Parser checks syntax, verifies relations</a:t>
            </a:r>
          </a:p>
        </p:txBody>
      </p:sp>
      <p:sp>
        <p:nvSpPr>
          <p:cNvPr id="306180" name="Text Box 4"/>
          <p:cNvSpPr txBox="1">
            <a:spLocks noChangeArrowheads="1"/>
          </p:cNvSpPr>
          <p:nvPr/>
        </p:nvSpPr>
        <p:spPr bwMode="auto">
          <a:xfrm>
            <a:off x="609600" y="1066800"/>
            <a:ext cx="2724150" cy="366713"/>
          </a:xfrm>
          <a:prstGeom prst="rect">
            <a:avLst/>
          </a:prstGeom>
          <a:noFill/>
          <a:ln w="9525">
            <a:noFill/>
            <a:miter lim="800000"/>
            <a:headEnd/>
            <a:tailEnd/>
          </a:ln>
          <a:effectLst/>
        </p:spPr>
        <p:txBody>
          <a:bodyPr wrap="none" anchor="ctr">
            <a:spAutoFit/>
          </a:bodyPr>
          <a:lstStyle/>
          <a:p>
            <a:pPr algn="ctr">
              <a:spcBef>
                <a:spcPct val="50000"/>
              </a:spcBef>
            </a:pPr>
            <a:r>
              <a:rPr lang="en-US" b="1" dirty="0"/>
              <a:t>Parsing and translation</a:t>
            </a:r>
          </a:p>
        </p:txBody>
      </p:sp>
      <p:sp>
        <p:nvSpPr>
          <p:cNvPr id="306181" name="Text Box 5"/>
          <p:cNvSpPr txBox="1">
            <a:spLocks noChangeArrowheads="1"/>
          </p:cNvSpPr>
          <p:nvPr/>
        </p:nvSpPr>
        <p:spPr bwMode="auto">
          <a:xfrm>
            <a:off x="636588" y="3516313"/>
            <a:ext cx="1339850" cy="366712"/>
          </a:xfrm>
          <a:prstGeom prst="rect">
            <a:avLst/>
          </a:prstGeom>
          <a:noFill/>
          <a:ln w="9525">
            <a:noFill/>
            <a:miter lim="800000"/>
            <a:headEnd/>
            <a:tailEnd/>
          </a:ln>
          <a:effectLst/>
        </p:spPr>
        <p:txBody>
          <a:bodyPr wrap="none" anchor="ctr">
            <a:spAutoFit/>
          </a:bodyPr>
          <a:lstStyle/>
          <a:p>
            <a:pPr algn="ctr">
              <a:spcBef>
                <a:spcPct val="50000"/>
              </a:spcBef>
            </a:pPr>
            <a:r>
              <a:rPr lang="en-US" b="1"/>
              <a:t>Evaluation</a:t>
            </a:r>
          </a:p>
        </p:txBody>
      </p:sp>
      <p:sp>
        <p:nvSpPr>
          <p:cNvPr id="306182" name="Rectangle 6"/>
          <p:cNvSpPr>
            <a:spLocks noChangeArrowheads="1"/>
          </p:cNvSpPr>
          <p:nvPr/>
        </p:nvSpPr>
        <p:spPr bwMode="auto">
          <a:xfrm>
            <a:off x="1047750" y="4038600"/>
            <a:ext cx="6724650" cy="838200"/>
          </a:xfrm>
          <a:prstGeom prst="rect">
            <a:avLst/>
          </a:prstGeom>
          <a:noFill/>
          <a:ln w="9525">
            <a:noFill/>
            <a:miter lim="800000"/>
            <a:headEnd/>
            <a:tailEnd/>
          </a:ln>
          <a:effectLst/>
        </p:spPr>
        <p:txBody>
          <a:bodyPr/>
          <a:lstStyle/>
          <a:p>
            <a:r>
              <a:rPr lang="en-US" sz="2400">
                <a:latin typeface="Times New Roman" pitchFamily="18" charset="0"/>
              </a:rPr>
              <a:t>The </a:t>
            </a:r>
            <a:r>
              <a:rPr lang="en-US" sz="2400" b="1">
                <a:latin typeface="Times New Roman" pitchFamily="18" charset="0"/>
              </a:rPr>
              <a:t>query-execution engine</a:t>
            </a:r>
            <a:r>
              <a:rPr lang="en-US" sz="2400">
                <a:latin typeface="Times New Roman" pitchFamily="18" charset="0"/>
              </a:rPr>
              <a:t> takes a query-evaluation plan, executes that plan, and returns the answers to the query.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r>
              <a:rPr lang="en-US"/>
              <a:t>Block Nested-Loop Join</a:t>
            </a:r>
          </a:p>
        </p:txBody>
      </p:sp>
      <p:sp>
        <p:nvSpPr>
          <p:cNvPr id="334851" name="Rectangle 3"/>
          <p:cNvSpPr>
            <a:spLocks noGrp="1" noChangeArrowheads="1"/>
          </p:cNvSpPr>
          <p:nvPr>
            <p:ph sz="quarter" idx="1"/>
          </p:nvPr>
        </p:nvSpPr>
        <p:spPr>
          <a:xfrm>
            <a:off x="1063625" y="1203325"/>
            <a:ext cx="6953250" cy="4114800"/>
          </a:xfrm>
        </p:spPr>
        <p:txBody>
          <a:bodyPr>
            <a:normAutofit fontScale="77500" lnSpcReduction="20000"/>
          </a:bodyPr>
          <a:lstStyle/>
          <a:p>
            <a:pPr>
              <a:tabLst>
                <a:tab pos="404813" algn="l"/>
                <a:tab pos="793750" algn="l"/>
                <a:tab pos="1198563" algn="l"/>
                <a:tab pos="1544638" algn="l"/>
                <a:tab pos="1890713" algn="l"/>
              </a:tabLst>
            </a:pPr>
            <a:r>
              <a:rPr lang="en-US"/>
              <a:t>Variant of nested-loop join in which every block of inner relation is paired with every block of outer relation.</a:t>
            </a:r>
          </a:p>
          <a:p>
            <a:pPr>
              <a:buFont typeface="Vacation MT" pitchFamily="2" charset="2"/>
              <a:buNone/>
              <a:tabLst>
                <a:tab pos="404813" algn="l"/>
                <a:tab pos="793750" algn="l"/>
                <a:tab pos="1198563" algn="l"/>
                <a:tab pos="1544638" algn="l"/>
                <a:tab pos="1890713" algn="l"/>
              </a:tabLst>
            </a:pPr>
            <a:r>
              <a:rPr lang="en-US"/>
              <a:t>		</a:t>
            </a:r>
            <a:r>
              <a:rPr lang="en-US" b="1"/>
              <a:t>for each </a:t>
            </a:r>
            <a:r>
              <a:rPr lang="en-US"/>
              <a:t>block </a:t>
            </a:r>
            <a:r>
              <a:rPr lang="en-US" i="1"/>
              <a:t>B</a:t>
            </a:r>
            <a:r>
              <a:rPr lang="en-US" i="1" baseline="-25000"/>
              <a:t>r</a:t>
            </a:r>
            <a:r>
              <a:rPr lang="en-US" b="1"/>
              <a:t> of</a:t>
            </a:r>
            <a:r>
              <a:rPr lang="en-US" b="1" i="1"/>
              <a:t> </a:t>
            </a:r>
            <a:r>
              <a:rPr lang="en-US" i="1"/>
              <a:t>r</a:t>
            </a:r>
            <a:r>
              <a:rPr lang="en-US" b="1"/>
              <a:t> do begin</a:t>
            </a:r>
            <a:br>
              <a:rPr lang="en-US" b="1"/>
            </a:br>
            <a:r>
              <a:rPr lang="en-US" b="1"/>
              <a:t>		for each</a:t>
            </a:r>
            <a:r>
              <a:rPr lang="en-US"/>
              <a:t> block </a:t>
            </a:r>
            <a:r>
              <a:rPr lang="en-US" i="1"/>
              <a:t>B</a:t>
            </a:r>
            <a:r>
              <a:rPr lang="en-US" i="1" baseline="-25000"/>
              <a:t>s</a:t>
            </a:r>
            <a:r>
              <a:rPr lang="en-US" b="1"/>
              <a:t> of </a:t>
            </a:r>
            <a:r>
              <a:rPr lang="en-US" b="1" i="1"/>
              <a:t>s </a:t>
            </a:r>
            <a:r>
              <a:rPr lang="en-US" b="1"/>
              <a:t>do begin</a:t>
            </a:r>
            <a:br>
              <a:rPr lang="en-US" b="1"/>
            </a:br>
            <a:r>
              <a:rPr lang="en-US" b="1"/>
              <a:t>			for each</a:t>
            </a:r>
            <a:r>
              <a:rPr lang="en-US"/>
              <a:t> tuple </a:t>
            </a:r>
            <a:r>
              <a:rPr lang="en-US" i="1"/>
              <a:t>t</a:t>
            </a:r>
            <a:r>
              <a:rPr lang="en-US" i="1" baseline="-25000"/>
              <a:t>r</a:t>
            </a:r>
            <a:r>
              <a:rPr lang="en-US" i="1"/>
              <a:t> </a:t>
            </a:r>
            <a:r>
              <a:rPr lang="en-US" b="1"/>
              <a:t>in </a:t>
            </a:r>
            <a:r>
              <a:rPr lang="en-US" i="1"/>
              <a:t>B</a:t>
            </a:r>
            <a:r>
              <a:rPr lang="en-US" i="1" baseline="-25000"/>
              <a:t>r </a:t>
            </a:r>
            <a:r>
              <a:rPr lang="en-US" b="1" baseline="-25000"/>
              <a:t> </a:t>
            </a:r>
            <a:r>
              <a:rPr lang="en-US" b="1"/>
              <a:t>do begin</a:t>
            </a:r>
            <a:br>
              <a:rPr lang="en-US" b="1"/>
            </a:br>
            <a:r>
              <a:rPr lang="en-US" b="1"/>
              <a:t>				for each </a:t>
            </a:r>
            <a:r>
              <a:rPr lang="en-US"/>
              <a:t>tuple </a:t>
            </a:r>
            <a:r>
              <a:rPr lang="en-US" i="1"/>
              <a:t>t</a:t>
            </a:r>
            <a:r>
              <a:rPr lang="en-US" i="1" baseline="-25000"/>
              <a:t>s</a:t>
            </a:r>
            <a:r>
              <a:rPr lang="en-US" i="1"/>
              <a:t> </a:t>
            </a:r>
            <a:r>
              <a:rPr lang="en-US" b="1"/>
              <a:t>in </a:t>
            </a:r>
            <a:r>
              <a:rPr lang="en-US" i="1"/>
              <a:t>B</a:t>
            </a:r>
            <a:r>
              <a:rPr lang="en-US" i="1" baseline="-25000"/>
              <a:t>s</a:t>
            </a:r>
            <a:r>
              <a:rPr lang="en-US" i="1"/>
              <a:t> </a:t>
            </a:r>
            <a:r>
              <a:rPr lang="en-US" b="1"/>
              <a:t>do begin</a:t>
            </a:r>
            <a:br>
              <a:rPr lang="en-US" b="1"/>
            </a:br>
            <a:r>
              <a:rPr lang="en-US" b="1"/>
              <a:t>					</a:t>
            </a:r>
            <a:r>
              <a:rPr lang="en-US"/>
              <a:t>test pair (</a:t>
            </a:r>
            <a:r>
              <a:rPr lang="en-US" i="1"/>
              <a:t>t</a:t>
            </a:r>
            <a:r>
              <a:rPr lang="en-US" i="1" baseline="-25000"/>
              <a:t>r</a:t>
            </a:r>
            <a:r>
              <a:rPr lang="en-US" i="1"/>
              <a:t>,t</a:t>
            </a:r>
            <a:r>
              <a:rPr lang="en-US" i="1" baseline="-25000"/>
              <a:t>s</a:t>
            </a:r>
            <a:r>
              <a:rPr lang="en-US" i="1"/>
              <a:t>) </a:t>
            </a:r>
            <a:r>
              <a:rPr lang="en-US"/>
              <a:t>for satisfying the join condition </a:t>
            </a:r>
            <a:br>
              <a:rPr lang="en-US"/>
            </a:br>
            <a:r>
              <a:rPr lang="en-US"/>
              <a:t>					if they do, add </a:t>
            </a:r>
            <a:r>
              <a:rPr lang="en-US" i="1"/>
              <a:t>t</a:t>
            </a:r>
            <a:r>
              <a:rPr lang="en-US" i="1" baseline="-25000"/>
              <a:t>r</a:t>
            </a:r>
            <a:r>
              <a:rPr lang="en-US" i="1" baseline="30000"/>
              <a:t> </a:t>
            </a:r>
            <a:r>
              <a:rPr lang="en-US">
                <a:sym typeface="Symbol" pitchFamily="18" charset="2"/>
              </a:rPr>
              <a:t>• </a:t>
            </a:r>
            <a:r>
              <a:rPr lang="en-US" i="1">
                <a:sym typeface="Symbol" pitchFamily="18" charset="2"/>
              </a:rPr>
              <a:t>t</a:t>
            </a:r>
            <a:r>
              <a:rPr lang="en-US" i="1" baseline="-25000">
                <a:sym typeface="Symbol" pitchFamily="18" charset="2"/>
              </a:rPr>
              <a:t>s</a:t>
            </a:r>
            <a:r>
              <a:rPr lang="en-US" i="1">
                <a:sym typeface="Symbol" pitchFamily="18" charset="2"/>
              </a:rPr>
              <a:t> </a:t>
            </a:r>
            <a:r>
              <a:rPr lang="en-US">
                <a:sym typeface="Symbol" pitchFamily="18" charset="2"/>
              </a:rPr>
              <a:t>to the result.</a:t>
            </a:r>
            <a:br>
              <a:rPr lang="en-US">
                <a:sym typeface="Symbol" pitchFamily="18" charset="2"/>
              </a:rPr>
            </a:br>
            <a:r>
              <a:rPr lang="en-US">
                <a:sym typeface="Symbol" pitchFamily="18" charset="2"/>
              </a:rPr>
              <a:t>				</a:t>
            </a:r>
            <a:r>
              <a:rPr lang="en-US" b="1">
                <a:sym typeface="Symbol" pitchFamily="18" charset="2"/>
              </a:rPr>
              <a:t>end</a:t>
            </a:r>
            <a:br>
              <a:rPr lang="en-US" b="1">
                <a:sym typeface="Symbol" pitchFamily="18" charset="2"/>
              </a:rPr>
            </a:br>
            <a:r>
              <a:rPr lang="en-US" b="1">
                <a:sym typeface="Symbol" pitchFamily="18" charset="2"/>
              </a:rPr>
              <a:t>			end</a:t>
            </a:r>
            <a:br>
              <a:rPr lang="en-US" b="1">
                <a:sym typeface="Symbol" pitchFamily="18" charset="2"/>
              </a:rPr>
            </a:br>
            <a:r>
              <a:rPr lang="en-US" b="1">
                <a:sym typeface="Symbol" pitchFamily="18" charset="2"/>
              </a:rPr>
              <a:t>		end</a:t>
            </a:r>
            <a:br>
              <a:rPr lang="en-US" b="1">
                <a:sym typeface="Symbol" pitchFamily="18" charset="2"/>
              </a:rPr>
            </a:br>
            <a:r>
              <a:rPr lang="en-US" b="1">
                <a:sym typeface="Symbol" pitchFamily="18" charset="2"/>
              </a:rPr>
              <a:t>	end</a:t>
            </a:r>
          </a:p>
          <a:p>
            <a:pPr>
              <a:tabLst>
                <a:tab pos="404813" algn="l"/>
                <a:tab pos="793750" algn="l"/>
                <a:tab pos="1198563" algn="l"/>
                <a:tab pos="1544638" algn="l"/>
                <a:tab pos="1890713" algn="l"/>
              </a:tabLst>
            </a:pPr>
            <a:r>
              <a:rPr lang="en-US"/>
              <a:t>Worst case:  each block in the inner relation </a:t>
            </a:r>
            <a:r>
              <a:rPr lang="en-US" i="1"/>
              <a:t>s</a:t>
            </a:r>
            <a:r>
              <a:rPr lang="en-US"/>
              <a:t> is read only once for each </a:t>
            </a:r>
            <a:r>
              <a:rPr lang="en-US" i="1"/>
              <a:t>block</a:t>
            </a:r>
            <a:r>
              <a:rPr lang="en-US"/>
              <a:t> in the outer relation (instead of once for each tuple in the outer relation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en-US"/>
              <a:t>Block Nested-Loop Join (Cont.)</a:t>
            </a:r>
          </a:p>
        </p:txBody>
      </p:sp>
      <p:sp>
        <p:nvSpPr>
          <p:cNvPr id="338947" name="Rectangle 3"/>
          <p:cNvSpPr>
            <a:spLocks noGrp="1" noChangeArrowheads="1"/>
          </p:cNvSpPr>
          <p:nvPr>
            <p:ph sz="quarter" idx="1"/>
          </p:nvPr>
        </p:nvSpPr>
        <p:spPr>
          <a:xfrm>
            <a:off x="1047750" y="1435100"/>
            <a:ext cx="7221538" cy="4114800"/>
          </a:xfrm>
        </p:spPr>
        <p:txBody>
          <a:bodyPr>
            <a:normAutofit fontScale="92500" lnSpcReduction="20000"/>
          </a:bodyPr>
          <a:lstStyle/>
          <a:p>
            <a:r>
              <a:rPr lang="en-US"/>
              <a:t>Worst case estimate:  </a:t>
            </a:r>
            <a:r>
              <a:rPr lang="en-US" i="1"/>
              <a:t>b</a:t>
            </a:r>
            <a:r>
              <a:rPr lang="en-US" i="1" baseline="-25000"/>
              <a:t>r</a:t>
            </a:r>
            <a:r>
              <a:rPr lang="en-US" i="1"/>
              <a:t> </a:t>
            </a:r>
            <a:r>
              <a:rPr lang="en-US">
                <a:sym typeface="Symbol" pitchFamily="18" charset="2"/>
              </a:rPr>
              <a:t></a:t>
            </a:r>
            <a:r>
              <a:rPr lang="en-US" i="1">
                <a:sym typeface="Symbol" pitchFamily="18" charset="2"/>
              </a:rPr>
              <a:t> b</a:t>
            </a:r>
            <a:r>
              <a:rPr lang="en-US" i="1" baseline="-25000">
                <a:sym typeface="Symbol" pitchFamily="18" charset="2"/>
              </a:rPr>
              <a:t>s</a:t>
            </a:r>
            <a:r>
              <a:rPr lang="en-US" i="1">
                <a:sym typeface="Symbol" pitchFamily="18" charset="2"/>
              </a:rPr>
              <a:t> + b</a:t>
            </a:r>
            <a:r>
              <a:rPr lang="en-US" i="1" baseline="-25000">
                <a:sym typeface="Symbol" pitchFamily="18" charset="2"/>
              </a:rPr>
              <a:t>r</a:t>
            </a:r>
            <a:r>
              <a:rPr lang="en-US" i="1">
                <a:sym typeface="Symbol" pitchFamily="18" charset="2"/>
              </a:rPr>
              <a:t> </a:t>
            </a:r>
            <a:r>
              <a:rPr lang="en-US">
                <a:sym typeface="Symbol" pitchFamily="18" charset="2"/>
              </a:rPr>
              <a:t> block accesses.  Best case: </a:t>
            </a:r>
            <a:r>
              <a:rPr lang="en-US" i="1">
                <a:sym typeface="Symbol" pitchFamily="18" charset="2"/>
              </a:rPr>
              <a:t>b</a:t>
            </a:r>
            <a:r>
              <a:rPr lang="en-US" i="1" baseline="-25000">
                <a:sym typeface="Symbol" pitchFamily="18" charset="2"/>
              </a:rPr>
              <a:t>r</a:t>
            </a:r>
            <a:r>
              <a:rPr lang="en-US" i="1">
                <a:sym typeface="Symbol" pitchFamily="18" charset="2"/>
              </a:rPr>
              <a:t> </a:t>
            </a:r>
            <a:r>
              <a:rPr lang="en-US">
                <a:sym typeface="Symbol" pitchFamily="18" charset="2"/>
              </a:rPr>
              <a:t>+</a:t>
            </a:r>
            <a:r>
              <a:rPr lang="en-US" i="1">
                <a:sym typeface="Symbol" pitchFamily="18" charset="2"/>
              </a:rPr>
              <a:t> b</a:t>
            </a:r>
            <a:r>
              <a:rPr lang="en-US" i="1" baseline="-25000">
                <a:sym typeface="Symbol" pitchFamily="18" charset="2"/>
              </a:rPr>
              <a:t>s</a:t>
            </a:r>
            <a:r>
              <a:rPr lang="en-US" i="1">
                <a:sym typeface="Symbol" pitchFamily="18" charset="2"/>
              </a:rPr>
              <a:t> </a:t>
            </a:r>
            <a:r>
              <a:rPr lang="en-US">
                <a:sym typeface="Symbol" pitchFamily="18" charset="2"/>
              </a:rPr>
              <a:t>block accesses.</a:t>
            </a:r>
          </a:p>
          <a:p>
            <a:r>
              <a:rPr lang="en-US">
                <a:sym typeface="Symbol" pitchFamily="18" charset="2"/>
              </a:rPr>
              <a:t>Improvements to nested loop and block nested loop algorithms:</a:t>
            </a:r>
          </a:p>
          <a:p>
            <a:pPr lvl="1"/>
            <a:r>
              <a:rPr lang="en-US"/>
              <a:t>If equi-join attribute forms a key or inner relation, stop inner loop with first match</a:t>
            </a:r>
          </a:p>
          <a:p>
            <a:pPr lvl="1"/>
            <a:r>
              <a:rPr lang="en-US"/>
              <a:t>In block nested-loop, use </a:t>
            </a:r>
            <a:r>
              <a:rPr lang="en-US" i="1"/>
              <a:t>M — </a:t>
            </a:r>
            <a:r>
              <a:rPr lang="en-US"/>
              <a:t>2 disk blocks as blocking unit for outer relations, where </a:t>
            </a:r>
            <a:r>
              <a:rPr lang="en-US" i="1"/>
              <a:t>M</a:t>
            </a:r>
            <a:r>
              <a:rPr lang="en-US"/>
              <a:t> = memory size in blocks; use remaining two blocks to buffer inner relation and output.  Reduces number of scans of inner relation greatly.</a:t>
            </a:r>
          </a:p>
          <a:p>
            <a:pPr lvl="1"/>
            <a:r>
              <a:rPr lang="en-US"/>
              <a:t>Scan inner loop forward and backward alternately, to make use of the blocks remaining in buffer (with LRU replacement)</a:t>
            </a:r>
          </a:p>
          <a:p>
            <a:pPr lvl="1"/>
            <a:r>
              <a:rPr lang="en-US"/>
              <a:t>Use index on inner relation if available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914400" y="76200"/>
            <a:ext cx="7772400" cy="1143000"/>
          </a:xfrm>
        </p:spPr>
        <p:txBody>
          <a:bodyPr/>
          <a:lstStyle/>
          <a:p>
            <a:r>
              <a:rPr lang="en-US" dirty="0"/>
              <a:t>Indexed Nested-Loop Join</a:t>
            </a:r>
          </a:p>
        </p:txBody>
      </p:sp>
      <p:sp>
        <p:nvSpPr>
          <p:cNvPr id="335875" name="Rectangle 3"/>
          <p:cNvSpPr>
            <a:spLocks noGrp="1" noChangeArrowheads="1"/>
          </p:cNvSpPr>
          <p:nvPr>
            <p:ph sz="quarter" idx="1"/>
          </p:nvPr>
        </p:nvSpPr>
        <p:spPr>
          <a:xfrm>
            <a:off x="1117600" y="1173163"/>
            <a:ext cx="7210425" cy="4114800"/>
          </a:xfrm>
        </p:spPr>
        <p:txBody>
          <a:bodyPr>
            <a:normAutofit fontScale="92500" lnSpcReduction="20000"/>
          </a:bodyPr>
          <a:lstStyle/>
          <a:p>
            <a:r>
              <a:rPr lang="en-US" dirty="0"/>
              <a:t>If an index is available on the inner loop’s join attribute and join is an </a:t>
            </a:r>
            <a:r>
              <a:rPr lang="en-US" dirty="0" err="1"/>
              <a:t>equi</a:t>
            </a:r>
            <a:r>
              <a:rPr lang="en-US" dirty="0"/>
              <a:t>-join or natural join, more efficient index lookups can replace file scans. </a:t>
            </a:r>
          </a:p>
          <a:p>
            <a:r>
              <a:rPr lang="en-US" dirty="0"/>
              <a:t>Can construct an index just to compute a join.</a:t>
            </a:r>
          </a:p>
          <a:p>
            <a:r>
              <a:rPr lang="en-US" dirty="0"/>
              <a:t>For each tuple </a:t>
            </a:r>
            <a:r>
              <a:rPr lang="en-US" i="1" dirty="0" err="1"/>
              <a:t>t</a:t>
            </a:r>
            <a:r>
              <a:rPr lang="en-US" i="1" baseline="-25000" dirty="0" err="1"/>
              <a:t>r</a:t>
            </a:r>
            <a:r>
              <a:rPr lang="en-US" i="1" dirty="0"/>
              <a:t> </a:t>
            </a:r>
            <a:r>
              <a:rPr lang="en-US" dirty="0"/>
              <a:t>in the outer relation </a:t>
            </a:r>
            <a:r>
              <a:rPr lang="en-US" i="1" dirty="0"/>
              <a:t>r,</a:t>
            </a:r>
            <a:r>
              <a:rPr lang="en-US" dirty="0"/>
              <a:t> use the index to look up tuples in </a:t>
            </a:r>
            <a:r>
              <a:rPr lang="en-US" i="1" dirty="0"/>
              <a:t>s</a:t>
            </a:r>
            <a:r>
              <a:rPr lang="en-US" dirty="0"/>
              <a:t> that satisfy the join condition with tuple </a:t>
            </a:r>
            <a:r>
              <a:rPr lang="en-US" i="1" dirty="0"/>
              <a:t>t</a:t>
            </a:r>
            <a:r>
              <a:rPr lang="en-US" i="1" baseline="-25000" dirty="0"/>
              <a:t>r</a:t>
            </a:r>
            <a:r>
              <a:rPr lang="en-US" i="1" dirty="0"/>
              <a:t>.</a:t>
            </a:r>
          </a:p>
          <a:p>
            <a:r>
              <a:rPr lang="en-US" dirty="0"/>
              <a:t>Worst case:  buffer has space for only one page of </a:t>
            </a:r>
            <a:r>
              <a:rPr lang="en-US" i="1" dirty="0"/>
              <a:t>r</a:t>
            </a:r>
            <a:r>
              <a:rPr lang="en-US" dirty="0"/>
              <a:t>, and, for each tuple in </a:t>
            </a:r>
            <a:r>
              <a:rPr lang="en-US" i="1" dirty="0"/>
              <a:t>r</a:t>
            </a:r>
            <a:r>
              <a:rPr lang="en-US" dirty="0"/>
              <a:t>, we perform an index lookup on </a:t>
            </a:r>
            <a:r>
              <a:rPr lang="en-US" i="1" dirty="0"/>
              <a:t>s.</a:t>
            </a:r>
            <a:endParaRPr lang="en-US" dirty="0"/>
          </a:p>
          <a:p>
            <a:r>
              <a:rPr lang="en-US" dirty="0"/>
              <a:t>Cost of the join:  </a:t>
            </a:r>
            <a:r>
              <a:rPr lang="en-US" i="1" dirty="0" err="1"/>
              <a:t>b</a:t>
            </a:r>
            <a:r>
              <a:rPr lang="en-US" i="1" baseline="-25000" dirty="0" err="1"/>
              <a:t>r</a:t>
            </a:r>
            <a:r>
              <a:rPr lang="en-US" i="1" dirty="0"/>
              <a:t> </a:t>
            </a:r>
            <a:r>
              <a:rPr lang="en-US" dirty="0"/>
              <a:t> + </a:t>
            </a:r>
            <a:r>
              <a:rPr lang="en-US" i="1" dirty="0"/>
              <a:t>n</a:t>
            </a:r>
            <a:r>
              <a:rPr lang="en-US" i="1" baseline="-25000" dirty="0"/>
              <a:t>r</a:t>
            </a:r>
            <a:r>
              <a:rPr lang="en-US" i="1" dirty="0"/>
              <a:t> </a:t>
            </a:r>
            <a:r>
              <a:rPr lang="en-US" dirty="0">
                <a:sym typeface="Symbol" pitchFamily="18" charset="2"/>
              </a:rPr>
              <a:t> </a:t>
            </a:r>
            <a:r>
              <a:rPr lang="en-US" i="1" dirty="0">
                <a:sym typeface="Symbol" pitchFamily="18" charset="2"/>
              </a:rPr>
              <a:t>c</a:t>
            </a:r>
            <a:r>
              <a:rPr lang="en-US" dirty="0">
                <a:sym typeface="Symbol" pitchFamily="18" charset="2"/>
              </a:rPr>
              <a:t>, where </a:t>
            </a:r>
            <a:r>
              <a:rPr lang="en-US" i="1" dirty="0">
                <a:sym typeface="Symbol" pitchFamily="18" charset="2"/>
              </a:rPr>
              <a:t>c</a:t>
            </a:r>
            <a:r>
              <a:rPr lang="en-US" dirty="0">
                <a:sym typeface="Symbol" pitchFamily="18" charset="2"/>
              </a:rPr>
              <a:t> is the cost of a single selection on </a:t>
            </a:r>
            <a:r>
              <a:rPr lang="en-US" i="1" dirty="0">
                <a:sym typeface="Symbol" pitchFamily="18" charset="2"/>
              </a:rPr>
              <a:t>s</a:t>
            </a:r>
            <a:r>
              <a:rPr lang="en-US" dirty="0">
                <a:sym typeface="Symbol" pitchFamily="18" charset="2"/>
              </a:rPr>
              <a:t> using the join condition.</a:t>
            </a:r>
          </a:p>
          <a:p>
            <a:r>
              <a:rPr lang="en-US" dirty="0">
                <a:sym typeface="Symbol" pitchFamily="18" charset="2"/>
              </a:rPr>
              <a:t>If indices are available on both </a:t>
            </a:r>
            <a:r>
              <a:rPr lang="en-US" i="1" dirty="0">
                <a:sym typeface="Symbol" pitchFamily="18" charset="2"/>
              </a:rPr>
              <a:t>r </a:t>
            </a:r>
            <a:r>
              <a:rPr lang="en-US" dirty="0">
                <a:sym typeface="Symbol" pitchFamily="18" charset="2"/>
              </a:rPr>
              <a:t>and </a:t>
            </a:r>
            <a:r>
              <a:rPr lang="en-US" i="1" dirty="0">
                <a:sym typeface="Symbol" pitchFamily="18" charset="2"/>
              </a:rPr>
              <a:t>s,</a:t>
            </a:r>
            <a:r>
              <a:rPr lang="en-US" dirty="0">
                <a:sym typeface="Symbol" pitchFamily="18" charset="2"/>
              </a:rPr>
              <a:t> use the one with fewer tuples as the outer relation.</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r>
              <a:rPr lang="en-US"/>
              <a:t>Example of Index Nested-Loop Join</a:t>
            </a:r>
          </a:p>
        </p:txBody>
      </p:sp>
      <p:sp>
        <p:nvSpPr>
          <p:cNvPr id="312323" name="Rectangle 3"/>
          <p:cNvSpPr>
            <a:spLocks noGrp="1" noChangeArrowheads="1"/>
          </p:cNvSpPr>
          <p:nvPr>
            <p:ph sz="quarter" idx="1"/>
          </p:nvPr>
        </p:nvSpPr>
        <p:spPr/>
        <p:txBody>
          <a:bodyPr>
            <a:normAutofit lnSpcReduction="10000"/>
          </a:bodyPr>
          <a:lstStyle/>
          <a:p>
            <a:r>
              <a:rPr lang="en-US" dirty="0"/>
              <a:t>Compute </a:t>
            </a:r>
            <a:r>
              <a:rPr lang="en-US" i="1" dirty="0"/>
              <a:t>depositor    customer, </a:t>
            </a:r>
            <a:r>
              <a:rPr lang="en-US" dirty="0"/>
              <a:t>with </a:t>
            </a:r>
            <a:r>
              <a:rPr lang="en-US" i="1" dirty="0"/>
              <a:t>depositor</a:t>
            </a:r>
            <a:r>
              <a:rPr lang="en-US" dirty="0"/>
              <a:t> as the outer relation.</a:t>
            </a:r>
          </a:p>
          <a:p>
            <a:r>
              <a:rPr lang="en-US" dirty="0"/>
              <a:t>Let </a:t>
            </a:r>
            <a:r>
              <a:rPr lang="en-US" i="1" dirty="0"/>
              <a:t>customer</a:t>
            </a:r>
            <a:r>
              <a:rPr lang="en-US" dirty="0"/>
              <a:t> have a primary B</a:t>
            </a:r>
            <a:r>
              <a:rPr lang="en-US" baseline="30000" dirty="0"/>
              <a:t>+</a:t>
            </a:r>
            <a:r>
              <a:rPr lang="en-US" dirty="0"/>
              <a:t>-tree index on the join attribute </a:t>
            </a:r>
            <a:r>
              <a:rPr lang="en-US" i="1" dirty="0"/>
              <a:t>customer-name, </a:t>
            </a:r>
            <a:r>
              <a:rPr lang="en-US" dirty="0"/>
              <a:t>which contains 20 entries in each index node.</a:t>
            </a:r>
          </a:p>
          <a:p>
            <a:r>
              <a:rPr lang="en-US" dirty="0"/>
              <a:t>Since </a:t>
            </a:r>
            <a:r>
              <a:rPr lang="en-US" i="1" dirty="0"/>
              <a:t>customer </a:t>
            </a:r>
            <a:r>
              <a:rPr lang="en-US" dirty="0"/>
              <a:t>has 10,000 </a:t>
            </a:r>
            <a:r>
              <a:rPr lang="en-US" dirty="0" err="1"/>
              <a:t>tuples</a:t>
            </a:r>
            <a:r>
              <a:rPr lang="en-US" dirty="0"/>
              <a:t>, the height of the tree is 4, and one more access is needed to find the actual data.</a:t>
            </a:r>
          </a:p>
          <a:p>
            <a:pPr>
              <a:lnSpc>
                <a:spcPct val="120000"/>
              </a:lnSpc>
            </a:pPr>
            <a:r>
              <a:rPr lang="en-US" dirty="0"/>
              <a:t>Since </a:t>
            </a:r>
            <a:r>
              <a:rPr lang="en-US" baseline="-25000" dirty="0">
                <a:sym typeface="Greek Symbols" pitchFamily="18" charset="2"/>
              </a:rPr>
              <a:t>depositor </a:t>
            </a:r>
            <a:r>
              <a:rPr lang="en-US" dirty="0">
                <a:sym typeface="Greek Symbols" pitchFamily="18" charset="2"/>
              </a:rPr>
              <a:t>is 5000, the total cost is </a:t>
            </a:r>
            <a:br>
              <a:rPr lang="en-US" dirty="0">
                <a:sym typeface="Greek Symbols" pitchFamily="18" charset="2"/>
              </a:rPr>
            </a:br>
            <a:r>
              <a:rPr lang="en-US" dirty="0">
                <a:sym typeface="Greek Symbols" pitchFamily="18" charset="2"/>
              </a:rPr>
              <a:t>100 + 5000 * 5 = 25,100 disk accesses.</a:t>
            </a:r>
          </a:p>
          <a:p>
            <a:r>
              <a:rPr lang="en-US" dirty="0">
                <a:sym typeface="Greek Symbols" pitchFamily="18" charset="2"/>
              </a:rPr>
              <a:t>This cost is lower than the 40,100 accesses needed for a block nested-loop join.</a:t>
            </a:r>
            <a:endParaRPr lang="en-US" dirty="0"/>
          </a:p>
        </p:txBody>
      </p:sp>
      <p:sp>
        <p:nvSpPr>
          <p:cNvPr id="312324" name="AutoShape 4"/>
          <p:cNvSpPr>
            <a:spLocks noChangeArrowheads="1"/>
          </p:cNvSpPr>
          <p:nvPr/>
        </p:nvSpPr>
        <p:spPr bwMode="auto">
          <a:xfrm rot="5400000">
            <a:off x="3497262" y="15319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xfrm>
            <a:off x="914400" y="152400"/>
            <a:ext cx="7772400" cy="1143000"/>
          </a:xfrm>
        </p:spPr>
        <p:txBody>
          <a:bodyPr/>
          <a:lstStyle/>
          <a:p>
            <a:r>
              <a:rPr lang="en-US" dirty="0"/>
              <a:t>Merge-Join</a:t>
            </a:r>
          </a:p>
        </p:txBody>
      </p:sp>
      <p:sp>
        <p:nvSpPr>
          <p:cNvPr id="336899" name="Rectangle 3"/>
          <p:cNvSpPr>
            <a:spLocks noGrp="1" noChangeArrowheads="1"/>
          </p:cNvSpPr>
          <p:nvPr>
            <p:ph sz="quarter" idx="1"/>
          </p:nvPr>
        </p:nvSpPr>
        <p:spPr>
          <a:xfrm>
            <a:off x="1093788" y="1162050"/>
            <a:ext cx="6953250" cy="2238375"/>
          </a:xfrm>
        </p:spPr>
        <p:txBody>
          <a:bodyPr>
            <a:normAutofit fontScale="92500" lnSpcReduction="10000"/>
          </a:bodyPr>
          <a:lstStyle/>
          <a:p>
            <a:pPr>
              <a:buFont typeface="Vacation MT" pitchFamily="2" charset="2"/>
              <a:buNone/>
            </a:pPr>
            <a:r>
              <a:rPr lang="en-US"/>
              <a:t>1.	First sort both relations on their join attribute (if not already sorted on the join attributes).</a:t>
            </a:r>
          </a:p>
          <a:p>
            <a:pPr>
              <a:buFont typeface="Vacation MT" pitchFamily="2" charset="2"/>
              <a:buNone/>
            </a:pPr>
            <a:r>
              <a:rPr lang="en-US"/>
              <a:t>2.	Join step is similar to the merge stage of the sort-merge algorithm.  Main difference is handling of duplicate values in join attribute — every pair with same value on join attribute must be matched.</a:t>
            </a:r>
          </a:p>
        </p:txBody>
      </p:sp>
      <p:pic>
        <p:nvPicPr>
          <p:cNvPr id="336900" name="Picture 4"/>
          <p:cNvPicPr>
            <a:picLocks noChangeAspect="1" noChangeArrowheads="1"/>
          </p:cNvPicPr>
          <p:nvPr/>
        </p:nvPicPr>
        <p:blipFill>
          <a:blip r:embed="rId2"/>
          <a:srcRect l="10414" t="2858" r="10373" b="2435"/>
          <a:stretch>
            <a:fillRect/>
          </a:stretch>
        </p:blipFill>
        <p:spPr bwMode="auto">
          <a:xfrm>
            <a:off x="2798763" y="3436938"/>
            <a:ext cx="3187700" cy="3048000"/>
          </a:xfrm>
          <a:prstGeom prst="rect">
            <a:avLst/>
          </a:prstGeom>
          <a:noFill/>
          <a:ln w="76200" cmpd="tri">
            <a:solidFill>
              <a:schemeClr val="tx2"/>
            </a:solid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a:t>Merge-Join (Cont.)</a:t>
            </a:r>
          </a:p>
        </p:txBody>
      </p:sp>
      <p:sp>
        <p:nvSpPr>
          <p:cNvPr id="337923" name="Rectangle 3"/>
          <p:cNvSpPr>
            <a:spLocks noGrp="1" noChangeArrowheads="1"/>
          </p:cNvSpPr>
          <p:nvPr>
            <p:ph sz="quarter" idx="1"/>
          </p:nvPr>
        </p:nvSpPr>
        <p:spPr/>
        <p:txBody>
          <a:bodyPr>
            <a:normAutofit lnSpcReduction="10000"/>
          </a:bodyPr>
          <a:lstStyle/>
          <a:p>
            <a:r>
              <a:rPr lang="en-US"/>
              <a:t>Each tuple needs to be read only once, and as a result, each block is also read only once.  Thus number of block accesses is </a:t>
            </a:r>
            <a:r>
              <a:rPr lang="en-US" i="1"/>
              <a:t>b</a:t>
            </a:r>
            <a:r>
              <a:rPr lang="en-US" i="1" baseline="-25000"/>
              <a:t>r</a:t>
            </a:r>
            <a:r>
              <a:rPr lang="en-US" i="1"/>
              <a:t> + b</a:t>
            </a:r>
            <a:r>
              <a:rPr lang="en-US" i="1" baseline="-25000"/>
              <a:t>s</a:t>
            </a:r>
            <a:r>
              <a:rPr lang="en-US" baseline="-25000"/>
              <a:t>1</a:t>
            </a:r>
            <a:r>
              <a:rPr lang="en-US"/>
              <a:t>, plus the cost of sorting if relations are unsorted.</a:t>
            </a:r>
          </a:p>
          <a:p>
            <a:r>
              <a:rPr lang="en-US"/>
              <a:t>Can be used only for equi-joins and natural joins</a:t>
            </a:r>
          </a:p>
          <a:p>
            <a:r>
              <a:rPr lang="en-US"/>
              <a:t>If one relation is sorted, and the other has a secondary B</a:t>
            </a:r>
            <a:r>
              <a:rPr lang="en-US" baseline="30000"/>
              <a:t>+</a:t>
            </a:r>
            <a:r>
              <a:rPr lang="en-US"/>
              <a:t>-tree index on the join attribute, </a:t>
            </a:r>
            <a:r>
              <a:rPr lang="en-US" b="1"/>
              <a:t>hybrid merge-joins</a:t>
            </a:r>
            <a:r>
              <a:rPr lang="en-US"/>
              <a:t> are possible.  The sorted relation is merged with the leaf entries of the </a:t>
            </a:r>
            <a:br>
              <a:rPr lang="en-US"/>
            </a:br>
            <a:r>
              <a:rPr lang="en-US"/>
              <a:t>B</a:t>
            </a:r>
            <a:r>
              <a:rPr lang="en-US" baseline="30000"/>
              <a:t>+</a:t>
            </a:r>
            <a:r>
              <a:rPr lang="en-US"/>
              <a:t>-tree .  The result is sorted on the addresses of the unsorted relation’s tuples, and then the addresses can be replaced by the actual tuples efficiently.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r>
              <a:rPr lang="en-US"/>
              <a:t>Hash-Join</a:t>
            </a:r>
          </a:p>
        </p:txBody>
      </p:sp>
      <p:sp>
        <p:nvSpPr>
          <p:cNvPr id="339971" name="Rectangle 3"/>
          <p:cNvSpPr>
            <a:spLocks noGrp="1" noChangeArrowheads="1"/>
          </p:cNvSpPr>
          <p:nvPr>
            <p:ph sz="quarter" idx="1"/>
          </p:nvPr>
        </p:nvSpPr>
        <p:spPr>
          <a:xfrm>
            <a:off x="1122363" y="1520825"/>
            <a:ext cx="7102475" cy="4114800"/>
          </a:xfrm>
        </p:spPr>
        <p:txBody>
          <a:bodyPr>
            <a:normAutofit fontScale="92500" lnSpcReduction="20000"/>
          </a:bodyPr>
          <a:lstStyle/>
          <a:p>
            <a:r>
              <a:rPr lang="en-US"/>
              <a:t>Applicable for equi-joins and natural joins.</a:t>
            </a:r>
          </a:p>
          <a:p>
            <a:r>
              <a:rPr lang="en-US"/>
              <a:t>A hash function</a:t>
            </a:r>
            <a:r>
              <a:rPr lang="en-US" i="1"/>
              <a:t> h</a:t>
            </a:r>
            <a:r>
              <a:rPr lang="en-US"/>
              <a:t> is used to partition tuples of both relations into sets that have the same hash value on the join attributes, as follows:</a:t>
            </a:r>
          </a:p>
          <a:p>
            <a:pPr lvl="1"/>
            <a:r>
              <a:rPr lang="en-US" i="1"/>
              <a:t>h</a:t>
            </a:r>
            <a:r>
              <a:rPr lang="en-US"/>
              <a:t> maps </a:t>
            </a:r>
            <a:r>
              <a:rPr lang="en-US" i="1"/>
              <a:t>joinAttrs</a:t>
            </a:r>
            <a:r>
              <a:rPr lang="en-US"/>
              <a:t> values to {0, 1, ..., </a:t>
            </a:r>
            <a:r>
              <a:rPr lang="en-US" i="1"/>
              <a:t>max</a:t>
            </a:r>
            <a:r>
              <a:rPr lang="en-US"/>
              <a:t>}, where </a:t>
            </a:r>
            <a:r>
              <a:rPr lang="en-US" i="1"/>
              <a:t>JoinAttrs </a:t>
            </a:r>
            <a:r>
              <a:rPr lang="en-US"/>
              <a:t>denotes the common attributes of </a:t>
            </a:r>
            <a:r>
              <a:rPr lang="en-US" i="1"/>
              <a:t>r</a:t>
            </a:r>
            <a:r>
              <a:rPr lang="en-US"/>
              <a:t> and </a:t>
            </a:r>
            <a:r>
              <a:rPr lang="en-US" i="1"/>
              <a:t>s </a:t>
            </a:r>
            <a:r>
              <a:rPr lang="en-US"/>
              <a:t>used in the natural join. </a:t>
            </a:r>
          </a:p>
          <a:p>
            <a:pPr lvl="1"/>
            <a:r>
              <a:rPr lang="en-US" i="1"/>
              <a:t>H</a:t>
            </a:r>
            <a:r>
              <a:rPr lang="en-US" i="1" baseline="-25000"/>
              <a:t>r</a:t>
            </a:r>
            <a:r>
              <a:rPr lang="en-US" baseline="-25000"/>
              <a:t>0</a:t>
            </a:r>
            <a:r>
              <a:rPr lang="en-US" i="1"/>
              <a:t>, H</a:t>
            </a:r>
            <a:r>
              <a:rPr lang="en-US" i="1" baseline="-25000"/>
              <a:t>r</a:t>
            </a:r>
            <a:r>
              <a:rPr lang="en-US" baseline="-25000"/>
              <a:t>1</a:t>
            </a:r>
            <a:r>
              <a:rPr lang="en-US" i="1"/>
              <a:t>, . . ., H</a:t>
            </a:r>
            <a:r>
              <a:rPr lang="en-US" i="1" baseline="-25000"/>
              <a:t>rmax</a:t>
            </a:r>
            <a:r>
              <a:rPr lang="en-US"/>
              <a:t> denote partitions of </a:t>
            </a:r>
            <a:r>
              <a:rPr lang="en-US" i="1"/>
              <a:t>r </a:t>
            </a:r>
            <a:r>
              <a:rPr lang="en-US"/>
              <a:t>tuples, each initially empty.  Each tuple </a:t>
            </a:r>
            <a:r>
              <a:rPr lang="en-US" i="1"/>
              <a:t>t</a:t>
            </a:r>
            <a:r>
              <a:rPr lang="en-US" i="1" baseline="-25000"/>
              <a:t>r</a:t>
            </a:r>
            <a:r>
              <a:rPr lang="en-US" i="1"/>
              <a:t> </a:t>
            </a:r>
            <a:r>
              <a:rPr lang="en-US" i="1">
                <a:sym typeface="Symbol" pitchFamily="18" charset="2"/>
              </a:rPr>
              <a:t> r </a:t>
            </a:r>
            <a:r>
              <a:rPr lang="en-US">
                <a:sym typeface="Symbol" pitchFamily="18" charset="2"/>
              </a:rPr>
              <a:t>is put in partition </a:t>
            </a:r>
            <a:r>
              <a:rPr lang="en-US" i="1">
                <a:sym typeface="Symbol" pitchFamily="18" charset="2"/>
              </a:rPr>
              <a:t>H</a:t>
            </a:r>
            <a:r>
              <a:rPr lang="en-US" i="1" baseline="-25000">
                <a:sym typeface="Symbol" pitchFamily="18" charset="2"/>
              </a:rPr>
              <a:t>ri</a:t>
            </a:r>
            <a:r>
              <a:rPr lang="en-US">
                <a:sym typeface="Symbol" pitchFamily="18" charset="2"/>
              </a:rPr>
              <a:t>, where</a:t>
            </a:r>
            <a:br>
              <a:rPr lang="en-US">
                <a:sym typeface="Symbol" pitchFamily="18" charset="2"/>
              </a:rPr>
            </a:br>
            <a:r>
              <a:rPr lang="en-US">
                <a:sym typeface="Symbol" pitchFamily="18" charset="2"/>
              </a:rPr>
              <a:t> </a:t>
            </a:r>
            <a:r>
              <a:rPr lang="en-US" i="1">
                <a:sym typeface="Symbol" pitchFamily="18" charset="2"/>
              </a:rPr>
              <a:t>i = h(t</a:t>
            </a:r>
            <a:r>
              <a:rPr lang="en-US" i="1" baseline="-25000">
                <a:sym typeface="Symbol" pitchFamily="18" charset="2"/>
              </a:rPr>
              <a:t>r</a:t>
            </a:r>
            <a:r>
              <a:rPr lang="en-US" i="1">
                <a:sym typeface="Symbol" pitchFamily="18" charset="2"/>
              </a:rPr>
              <a:t>[JoinAttrs]).</a:t>
            </a:r>
          </a:p>
          <a:p>
            <a:pPr lvl="1"/>
            <a:r>
              <a:rPr lang="en-US" i="1"/>
              <a:t>H</a:t>
            </a:r>
            <a:r>
              <a:rPr lang="en-US" i="1" baseline="-25000"/>
              <a:t>s</a:t>
            </a:r>
            <a:r>
              <a:rPr lang="en-US" baseline="-25000"/>
              <a:t>0</a:t>
            </a:r>
            <a:r>
              <a:rPr lang="en-US" i="1"/>
              <a:t>, H</a:t>
            </a:r>
            <a:r>
              <a:rPr lang="en-US" i="1" baseline="-25000"/>
              <a:t>s</a:t>
            </a:r>
            <a:r>
              <a:rPr lang="en-US" baseline="-25000"/>
              <a:t>1</a:t>
            </a:r>
            <a:r>
              <a:rPr lang="en-US" i="1"/>
              <a:t>, . . ., H</a:t>
            </a:r>
            <a:r>
              <a:rPr lang="en-US" i="1" baseline="-25000"/>
              <a:t>smax </a:t>
            </a:r>
            <a:r>
              <a:rPr lang="en-US"/>
              <a:t> denotes partitions for </a:t>
            </a:r>
            <a:r>
              <a:rPr lang="en-US" i="1"/>
              <a:t>s</a:t>
            </a:r>
            <a:r>
              <a:rPr lang="en-US"/>
              <a:t> tuples, each initially empty.  Each tuple </a:t>
            </a:r>
            <a:r>
              <a:rPr lang="en-US" i="1"/>
              <a:t>t</a:t>
            </a:r>
            <a:r>
              <a:rPr lang="en-US" i="1" baseline="-25000"/>
              <a:t>s</a:t>
            </a:r>
            <a:r>
              <a:rPr lang="en-US" i="1"/>
              <a:t> </a:t>
            </a:r>
            <a:r>
              <a:rPr lang="en-US">
                <a:sym typeface="Symbol" pitchFamily="18" charset="2"/>
              </a:rPr>
              <a:t></a:t>
            </a:r>
            <a:r>
              <a:rPr lang="en-US" i="1">
                <a:sym typeface="Symbol" pitchFamily="18" charset="2"/>
              </a:rPr>
              <a:t>s</a:t>
            </a:r>
            <a:r>
              <a:rPr lang="en-US">
                <a:sym typeface="Symbol" pitchFamily="18" charset="2"/>
              </a:rPr>
              <a:t> is put in partition </a:t>
            </a:r>
            <a:r>
              <a:rPr lang="en-US" i="1">
                <a:sym typeface="Symbol" pitchFamily="18" charset="2"/>
              </a:rPr>
              <a:t>H</a:t>
            </a:r>
            <a:r>
              <a:rPr lang="en-US" i="1" baseline="-25000">
                <a:sym typeface="Symbol" pitchFamily="18" charset="2"/>
              </a:rPr>
              <a:t>s</a:t>
            </a:r>
            <a:r>
              <a:rPr lang="en-US">
                <a:sym typeface="Symbol" pitchFamily="18" charset="2"/>
              </a:rPr>
              <a:t>, where </a:t>
            </a:r>
            <a:br>
              <a:rPr lang="en-US">
                <a:sym typeface="Symbol" pitchFamily="18" charset="2"/>
              </a:rPr>
            </a:br>
            <a:r>
              <a:rPr lang="en-US" i="1">
                <a:sym typeface="Symbol" pitchFamily="18" charset="2"/>
              </a:rPr>
              <a:t>i = h(t</a:t>
            </a:r>
            <a:r>
              <a:rPr lang="en-US" i="1" baseline="-25000">
                <a:sym typeface="Symbol" pitchFamily="18" charset="2"/>
              </a:rPr>
              <a:t>s</a:t>
            </a:r>
            <a:r>
              <a:rPr lang="en-US" i="1">
                <a:sym typeface="Symbol" pitchFamily="18" charset="2"/>
              </a:rPr>
              <a:t>[JoinAttrs]).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en-US"/>
              <a:t>Hash-Join (Cont.)</a:t>
            </a:r>
          </a:p>
        </p:txBody>
      </p:sp>
      <p:sp>
        <p:nvSpPr>
          <p:cNvPr id="340995" name="Rectangle 3"/>
          <p:cNvSpPr>
            <a:spLocks noGrp="1" noChangeArrowheads="1"/>
          </p:cNvSpPr>
          <p:nvPr>
            <p:ph sz="quarter" idx="1"/>
          </p:nvPr>
        </p:nvSpPr>
        <p:spPr>
          <a:xfrm>
            <a:off x="1063625" y="1724025"/>
            <a:ext cx="7132638" cy="4114800"/>
          </a:xfrm>
        </p:spPr>
        <p:txBody>
          <a:bodyPr>
            <a:normAutofit/>
          </a:bodyPr>
          <a:lstStyle/>
          <a:p>
            <a:r>
              <a:rPr lang="en-US" i="1"/>
              <a:t>r </a:t>
            </a:r>
            <a:r>
              <a:rPr lang="en-US"/>
              <a:t>tuples in </a:t>
            </a:r>
            <a:r>
              <a:rPr lang="en-US" i="1"/>
              <a:t>H</a:t>
            </a:r>
            <a:r>
              <a:rPr lang="en-US" i="1" baseline="-25000"/>
              <a:t>ri</a:t>
            </a:r>
            <a:r>
              <a:rPr lang="en-US" i="1"/>
              <a:t> </a:t>
            </a:r>
            <a:r>
              <a:rPr lang="en-US"/>
              <a:t>need only to be compared with </a:t>
            </a:r>
            <a:r>
              <a:rPr lang="en-US" i="1"/>
              <a:t>s </a:t>
            </a:r>
            <a:r>
              <a:rPr lang="en-US"/>
              <a:t>tuples in any other partition, since:</a:t>
            </a:r>
          </a:p>
          <a:p>
            <a:pPr lvl="1"/>
            <a:r>
              <a:rPr lang="en-US"/>
              <a:t>an </a:t>
            </a:r>
            <a:r>
              <a:rPr lang="en-US" i="1"/>
              <a:t>r</a:t>
            </a:r>
            <a:r>
              <a:rPr lang="en-US"/>
              <a:t> tuple and an </a:t>
            </a:r>
            <a:r>
              <a:rPr lang="en-US" i="1"/>
              <a:t>s </a:t>
            </a:r>
            <a:r>
              <a:rPr lang="en-US"/>
              <a:t>tuple that satisfy the join condition will have the same value for the join attributes.</a:t>
            </a:r>
          </a:p>
          <a:p>
            <a:pPr lvl="1"/>
            <a:r>
              <a:rPr lang="en-US"/>
              <a:t>If that value is hashed to some value </a:t>
            </a:r>
            <a:r>
              <a:rPr lang="en-US" i="1"/>
              <a:t>i</a:t>
            </a:r>
            <a:r>
              <a:rPr lang="en-US"/>
              <a:t>, the </a:t>
            </a:r>
            <a:r>
              <a:rPr lang="en-US" i="1"/>
              <a:t>r</a:t>
            </a:r>
            <a:r>
              <a:rPr lang="en-US"/>
              <a:t> tuple has to be in </a:t>
            </a:r>
            <a:r>
              <a:rPr lang="en-US" i="1"/>
              <a:t>H</a:t>
            </a:r>
            <a:r>
              <a:rPr lang="en-US" i="1" baseline="-25000"/>
              <a:t>ri</a:t>
            </a:r>
            <a:r>
              <a:rPr lang="en-US" i="1"/>
              <a:t> </a:t>
            </a:r>
            <a:r>
              <a:rPr lang="en-US"/>
              <a:t>and the </a:t>
            </a:r>
            <a:r>
              <a:rPr lang="en-US" i="1"/>
              <a:t>s </a:t>
            </a:r>
            <a:r>
              <a:rPr lang="en-US"/>
              <a:t>tuple in </a:t>
            </a:r>
            <a:r>
              <a:rPr lang="en-US" i="1"/>
              <a:t>H</a:t>
            </a:r>
            <a:r>
              <a:rPr lang="en-US" i="1" baseline="-25000"/>
              <a:t>si</a:t>
            </a:r>
            <a:r>
              <a:rPr lang="en-US" i="1"/>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838200" y="0"/>
            <a:ext cx="7772400" cy="1143000"/>
          </a:xfrm>
        </p:spPr>
        <p:txBody>
          <a:bodyPr/>
          <a:lstStyle/>
          <a:p>
            <a:r>
              <a:rPr lang="en-US" dirty="0"/>
              <a:t>Hash-Join (Cont.)</a:t>
            </a:r>
          </a:p>
        </p:txBody>
      </p:sp>
      <p:pic>
        <p:nvPicPr>
          <p:cNvPr id="342019" name="Picture 3"/>
          <p:cNvPicPr>
            <a:picLocks noChangeAspect="1" noChangeArrowheads="1"/>
          </p:cNvPicPr>
          <p:nvPr/>
        </p:nvPicPr>
        <p:blipFill>
          <a:blip r:embed="rId2"/>
          <a:srcRect l="21014" t="839" r="20667" b="1399"/>
          <a:stretch>
            <a:fillRect/>
          </a:stretch>
        </p:blipFill>
        <p:spPr bwMode="auto">
          <a:xfrm>
            <a:off x="2647950" y="1244600"/>
            <a:ext cx="3867150" cy="5186363"/>
          </a:xfrm>
          <a:prstGeom prst="rect">
            <a:avLst/>
          </a:prstGeom>
          <a:noFill/>
          <a:ln w="76200" cmpd="tri">
            <a:solidFill>
              <a:schemeClr val="tx2"/>
            </a:solid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r>
              <a:rPr lang="en-US"/>
              <a:t>Hash-Join algorithm</a:t>
            </a:r>
          </a:p>
        </p:txBody>
      </p:sp>
      <p:sp>
        <p:nvSpPr>
          <p:cNvPr id="343043" name="Rectangle 3"/>
          <p:cNvSpPr>
            <a:spLocks noGrp="1" noChangeArrowheads="1"/>
          </p:cNvSpPr>
          <p:nvPr>
            <p:ph sz="quarter" idx="1"/>
          </p:nvPr>
        </p:nvSpPr>
        <p:spPr>
          <a:xfrm>
            <a:off x="1063625" y="1593850"/>
            <a:ext cx="6953250" cy="4114800"/>
          </a:xfrm>
        </p:spPr>
        <p:txBody>
          <a:bodyPr>
            <a:normAutofit fontScale="92500" lnSpcReduction="10000"/>
          </a:bodyPr>
          <a:lstStyle/>
          <a:p>
            <a:pPr>
              <a:buFont typeface="Vacation MT" pitchFamily="2" charset="2"/>
              <a:buNone/>
            </a:pPr>
            <a:r>
              <a:rPr lang="en-US"/>
              <a:t>1.	Partition the relations </a:t>
            </a:r>
            <a:r>
              <a:rPr lang="en-US" i="1"/>
              <a:t>s</a:t>
            </a:r>
            <a:r>
              <a:rPr lang="en-US"/>
              <a:t> using hashing function </a:t>
            </a:r>
            <a:r>
              <a:rPr lang="en-US" i="1"/>
              <a:t>h</a:t>
            </a:r>
            <a:r>
              <a:rPr lang="en-US"/>
              <a:t>.  When partitioning a relation, one block of memory is reserved as the output buffer for each partition.</a:t>
            </a:r>
          </a:p>
          <a:p>
            <a:pPr>
              <a:buFont typeface="Vacation MT" pitchFamily="2" charset="2"/>
              <a:buNone/>
            </a:pPr>
            <a:r>
              <a:rPr lang="en-US"/>
              <a:t>2.	Partition </a:t>
            </a:r>
            <a:r>
              <a:rPr lang="en-US" i="1"/>
              <a:t>r</a:t>
            </a:r>
            <a:r>
              <a:rPr lang="en-US"/>
              <a:t> similarly.</a:t>
            </a:r>
          </a:p>
          <a:p>
            <a:pPr>
              <a:buFont typeface="Vacation MT" pitchFamily="2" charset="2"/>
              <a:buNone/>
            </a:pPr>
            <a:r>
              <a:rPr lang="en-US"/>
              <a:t>3.	For each </a:t>
            </a:r>
            <a:r>
              <a:rPr lang="en-US" i="1"/>
              <a:t>i:</a:t>
            </a:r>
            <a:endParaRPr lang="en-US"/>
          </a:p>
          <a:p>
            <a:pPr marL="736600" lvl="1" indent="-279400">
              <a:buFont typeface="Transport MT" pitchFamily="2" charset="2"/>
              <a:buNone/>
            </a:pPr>
            <a:r>
              <a:rPr lang="en-US"/>
              <a:t>(a)	Load </a:t>
            </a:r>
            <a:r>
              <a:rPr lang="en-US" i="1"/>
              <a:t>H</a:t>
            </a:r>
            <a:r>
              <a:rPr lang="en-US" i="1" baseline="-25000"/>
              <a:t>si</a:t>
            </a:r>
            <a:r>
              <a:rPr lang="en-US"/>
              <a:t> into memory and build an in-memory hash index on it using the join attribute.  This hash index uses a different hash function than the earlier one </a:t>
            </a:r>
            <a:r>
              <a:rPr lang="en-US" i="1"/>
              <a:t>h.</a:t>
            </a:r>
            <a:endParaRPr lang="en-US"/>
          </a:p>
          <a:p>
            <a:pPr marL="736600" lvl="1" indent="-279400">
              <a:buFont typeface="Transport MT" pitchFamily="2" charset="2"/>
              <a:buNone/>
            </a:pPr>
            <a:r>
              <a:rPr lang="en-US"/>
              <a:t>(b)	Read the tuples in </a:t>
            </a:r>
            <a:r>
              <a:rPr lang="en-US" i="1"/>
              <a:t>H</a:t>
            </a:r>
            <a:r>
              <a:rPr lang="en-US" i="1" baseline="-25000"/>
              <a:t>ri</a:t>
            </a:r>
            <a:r>
              <a:rPr lang="en-US"/>
              <a:t> from the disk one by one.  For each tuple </a:t>
            </a:r>
            <a:r>
              <a:rPr lang="en-US" i="1"/>
              <a:t>t</a:t>
            </a:r>
            <a:r>
              <a:rPr lang="en-US" i="1" baseline="-25000"/>
              <a:t>r</a:t>
            </a:r>
            <a:r>
              <a:rPr lang="en-US"/>
              <a:t> locate each matching tuple </a:t>
            </a:r>
            <a:r>
              <a:rPr lang="en-US" i="1"/>
              <a:t>t</a:t>
            </a:r>
            <a:r>
              <a:rPr lang="en-US" i="1" baseline="-25000"/>
              <a:t>s</a:t>
            </a:r>
            <a:r>
              <a:rPr lang="en-US" i="1"/>
              <a:t> </a:t>
            </a:r>
            <a:r>
              <a:rPr lang="en-US"/>
              <a:t>in </a:t>
            </a:r>
            <a:r>
              <a:rPr lang="en-US" i="1"/>
              <a:t>H</a:t>
            </a:r>
            <a:r>
              <a:rPr lang="en-US" i="1" baseline="-25000"/>
              <a:t>si</a:t>
            </a:r>
            <a:r>
              <a:rPr lang="en-US"/>
              <a:t> using the in-memory hash index.  Output the concatenation of their attributes.</a:t>
            </a:r>
          </a:p>
        </p:txBody>
      </p:sp>
      <p:sp>
        <p:nvSpPr>
          <p:cNvPr id="343044" name="Text Box 4"/>
          <p:cNvSpPr txBox="1">
            <a:spLocks noChangeArrowheads="1"/>
          </p:cNvSpPr>
          <p:nvPr/>
        </p:nvSpPr>
        <p:spPr bwMode="auto">
          <a:xfrm>
            <a:off x="698500" y="1266825"/>
            <a:ext cx="5010150" cy="366713"/>
          </a:xfrm>
          <a:prstGeom prst="rect">
            <a:avLst/>
          </a:prstGeom>
          <a:noFill/>
          <a:ln w="9525">
            <a:noFill/>
            <a:miter lim="800000"/>
            <a:headEnd/>
            <a:tailEnd/>
          </a:ln>
          <a:effectLst/>
        </p:spPr>
        <p:txBody>
          <a:bodyPr wrap="none" anchor="ctr">
            <a:spAutoFit/>
          </a:bodyPr>
          <a:lstStyle/>
          <a:p>
            <a:pPr algn="ctr">
              <a:spcBef>
                <a:spcPct val="50000"/>
              </a:spcBef>
            </a:pPr>
            <a:r>
              <a:rPr lang="en-US"/>
              <a:t>The hash-join of </a:t>
            </a:r>
            <a:r>
              <a:rPr lang="en-US" i="1"/>
              <a:t>r</a:t>
            </a:r>
            <a:r>
              <a:rPr lang="en-US"/>
              <a:t> and </a:t>
            </a:r>
            <a:r>
              <a:rPr lang="en-US" i="1"/>
              <a:t>s </a:t>
            </a:r>
            <a:r>
              <a:rPr lang="en-US"/>
              <a:t>is computed as follows.</a:t>
            </a:r>
          </a:p>
        </p:txBody>
      </p:sp>
      <p:sp>
        <p:nvSpPr>
          <p:cNvPr id="343045" name="Text Box 5"/>
          <p:cNvSpPr txBox="1">
            <a:spLocks noChangeArrowheads="1"/>
          </p:cNvSpPr>
          <p:nvPr/>
        </p:nvSpPr>
        <p:spPr bwMode="auto">
          <a:xfrm>
            <a:off x="808038" y="6000750"/>
            <a:ext cx="6940550" cy="366713"/>
          </a:xfrm>
          <a:prstGeom prst="rect">
            <a:avLst/>
          </a:prstGeom>
          <a:noFill/>
          <a:ln w="9525">
            <a:noFill/>
            <a:miter lim="800000"/>
            <a:headEnd/>
            <a:tailEnd/>
          </a:ln>
          <a:effectLst/>
        </p:spPr>
        <p:txBody>
          <a:bodyPr wrap="none" anchor="ctr">
            <a:spAutoFit/>
          </a:bodyPr>
          <a:lstStyle/>
          <a:p>
            <a:pPr algn="ctr">
              <a:spcBef>
                <a:spcPct val="50000"/>
              </a:spcBef>
            </a:pPr>
            <a:r>
              <a:rPr lang="en-US"/>
              <a:t>Relation </a:t>
            </a:r>
            <a:r>
              <a:rPr lang="en-US" i="1"/>
              <a:t>s</a:t>
            </a:r>
            <a:r>
              <a:rPr lang="en-US"/>
              <a:t> is called the </a:t>
            </a:r>
            <a:r>
              <a:rPr lang="en-US" b="1"/>
              <a:t>build input</a:t>
            </a:r>
            <a:r>
              <a:rPr lang="en-US"/>
              <a:t> and </a:t>
            </a:r>
            <a:r>
              <a:rPr lang="en-US" i="1"/>
              <a:t>r</a:t>
            </a:r>
            <a:r>
              <a:rPr lang="en-US"/>
              <a:t> is called the </a:t>
            </a:r>
            <a:r>
              <a:rPr lang="en-US" b="1"/>
              <a:t>probe input.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838200" y="0"/>
            <a:ext cx="7772400" cy="1143000"/>
          </a:xfrm>
        </p:spPr>
        <p:txBody>
          <a:bodyPr/>
          <a:lstStyle/>
          <a:p>
            <a:r>
              <a:rPr lang="en-US" dirty="0"/>
              <a:t>Basic Steps in Query Processing</a:t>
            </a:r>
          </a:p>
        </p:txBody>
      </p:sp>
      <p:sp>
        <p:nvSpPr>
          <p:cNvPr id="307203" name="Rectangle 3"/>
          <p:cNvSpPr>
            <a:spLocks noGrp="1" noChangeArrowheads="1"/>
          </p:cNvSpPr>
          <p:nvPr>
            <p:ph sz="quarter" idx="1"/>
          </p:nvPr>
        </p:nvSpPr>
        <p:spPr>
          <a:xfrm>
            <a:off x="455613" y="1517650"/>
            <a:ext cx="7848600" cy="4876800"/>
          </a:xfrm>
        </p:spPr>
        <p:txBody>
          <a:bodyPr>
            <a:normAutofit lnSpcReduction="10000"/>
          </a:bodyPr>
          <a:lstStyle/>
          <a:p>
            <a:r>
              <a:rPr lang="en-US" dirty="0"/>
              <a:t>Given relational algebra expression may have many equivalent expressions</a:t>
            </a:r>
            <a:br>
              <a:rPr lang="en-US" dirty="0"/>
            </a:br>
            <a:r>
              <a:rPr lang="en-US" dirty="0"/>
              <a:t>E.g., </a:t>
            </a:r>
            <a:r>
              <a:rPr lang="en-US" baseline="-25000" dirty="0">
                <a:sym typeface="Symbol" pitchFamily="18" charset="2"/>
              </a:rPr>
              <a:t></a:t>
            </a:r>
            <a:r>
              <a:rPr lang="en-US" i="1" baseline="-25000" dirty="0">
                <a:sym typeface="Symbol" pitchFamily="18" charset="2"/>
              </a:rPr>
              <a:t>balance</a:t>
            </a:r>
            <a:r>
              <a:rPr lang="en-US" baseline="-25000" dirty="0">
                <a:sym typeface="Symbol" pitchFamily="18" charset="2"/>
              </a:rPr>
              <a:t>2500</a:t>
            </a:r>
            <a:r>
              <a:rPr lang="en-US" dirty="0">
                <a:sym typeface="Symbol" pitchFamily="18" charset="2"/>
              </a:rPr>
              <a:t>(</a:t>
            </a:r>
            <a:r>
              <a:rPr lang="en-US" i="1" baseline="-25000" dirty="0">
                <a:sym typeface="Symbol" pitchFamily="18" charset="2"/>
              </a:rPr>
              <a:t>balance</a:t>
            </a:r>
            <a:r>
              <a:rPr lang="en-US" dirty="0">
                <a:sym typeface="Symbol" pitchFamily="18" charset="2"/>
              </a:rPr>
              <a:t>(</a:t>
            </a:r>
            <a:r>
              <a:rPr lang="en-US" i="1" dirty="0">
                <a:sym typeface="Symbol" pitchFamily="18" charset="2"/>
              </a:rPr>
              <a:t>account)) </a:t>
            </a:r>
            <a:r>
              <a:rPr lang="en-US" dirty="0">
                <a:sym typeface="Symbol" pitchFamily="18" charset="2"/>
              </a:rPr>
              <a:t>is equivalent to </a:t>
            </a:r>
            <a:br>
              <a:rPr lang="en-US" dirty="0">
                <a:sym typeface="Symbol" pitchFamily="18" charset="2"/>
              </a:rPr>
            </a:br>
            <a:r>
              <a:rPr lang="en-US" dirty="0">
                <a:sym typeface="Symbol" pitchFamily="18" charset="2"/>
              </a:rPr>
              <a:t> </a:t>
            </a:r>
            <a:r>
              <a:rPr lang="en-US" baseline="-25000" dirty="0">
                <a:sym typeface="Symbol" pitchFamily="18" charset="2"/>
              </a:rPr>
              <a:t>balance</a:t>
            </a:r>
            <a:r>
              <a:rPr lang="en-US" dirty="0">
                <a:sym typeface="Symbol" pitchFamily="18" charset="2"/>
              </a:rPr>
              <a:t>(</a:t>
            </a:r>
            <a:r>
              <a:rPr lang="en-US" baseline="-25000" dirty="0">
                <a:sym typeface="Symbol" pitchFamily="18" charset="2"/>
              </a:rPr>
              <a:t>balance2500</a:t>
            </a:r>
            <a:r>
              <a:rPr lang="en-US" dirty="0">
                <a:sym typeface="Symbol" pitchFamily="18" charset="2"/>
              </a:rPr>
              <a:t>(</a:t>
            </a:r>
            <a:r>
              <a:rPr lang="en-US" i="1" dirty="0">
                <a:sym typeface="Symbol" pitchFamily="18" charset="2"/>
              </a:rPr>
              <a:t>account))</a:t>
            </a:r>
          </a:p>
          <a:p>
            <a:r>
              <a:rPr lang="en-US" dirty="0">
                <a:sym typeface="Symbol" pitchFamily="18" charset="2"/>
              </a:rPr>
              <a:t>Any relational-algebra expression can be evaluated in many ways.  Annotated expression specifying detailed evaluation strategy is called an evaluation-plan.</a:t>
            </a:r>
            <a:br>
              <a:rPr lang="en-US" dirty="0">
                <a:sym typeface="Symbol" pitchFamily="18" charset="2"/>
              </a:rPr>
            </a:br>
            <a:r>
              <a:rPr lang="en-US" dirty="0">
                <a:sym typeface="Symbol" pitchFamily="18" charset="2"/>
              </a:rPr>
              <a:t>E.g., can use an index on </a:t>
            </a:r>
            <a:r>
              <a:rPr lang="en-US" i="1" dirty="0">
                <a:sym typeface="Symbol" pitchFamily="18" charset="2"/>
              </a:rPr>
              <a:t>balance</a:t>
            </a:r>
            <a:r>
              <a:rPr lang="en-US" dirty="0">
                <a:sym typeface="Symbol" pitchFamily="18" charset="2"/>
              </a:rPr>
              <a:t> to find accounts with balance &lt; 2500, or can perform complete relation scan and discard accounts with balance  2500</a:t>
            </a:r>
          </a:p>
          <a:p>
            <a:r>
              <a:rPr lang="en-US" dirty="0">
                <a:sym typeface="Symbol" pitchFamily="18" charset="2"/>
              </a:rPr>
              <a:t>Amongst all equivalent expressions, try to choose the one with cheapest possible evaluation plan.  Cost DBMS catalog. </a:t>
            </a:r>
            <a:endParaRPr lang="en-US" baseline="-25000" dirty="0">
              <a:sym typeface="Symbol" pitchFamily="18" charset="2"/>
            </a:endParaRPr>
          </a:p>
        </p:txBody>
      </p:sp>
      <p:sp>
        <p:nvSpPr>
          <p:cNvPr id="307204" name="Text Box 4"/>
          <p:cNvSpPr txBox="1">
            <a:spLocks noChangeArrowheads="1"/>
          </p:cNvSpPr>
          <p:nvPr/>
        </p:nvSpPr>
        <p:spPr bwMode="auto">
          <a:xfrm>
            <a:off x="238125" y="1058863"/>
            <a:ext cx="7472363" cy="396875"/>
          </a:xfrm>
          <a:prstGeom prst="rect">
            <a:avLst/>
          </a:prstGeom>
          <a:noFill/>
          <a:ln w="9525">
            <a:noFill/>
            <a:miter lim="800000"/>
            <a:headEnd/>
            <a:tailEnd/>
          </a:ln>
          <a:effectLst/>
        </p:spPr>
        <p:txBody>
          <a:bodyPr wrap="none" anchor="ctr">
            <a:spAutoFit/>
          </a:bodyPr>
          <a:lstStyle/>
          <a:p>
            <a:pPr algn="ctr">
              <a:spcBef>
                <a:spcPct val="50000"/>
              </a:spcBef>
            </a:pPr>
            <a:r>
              <a:rPr lang="en-US" sz="2000" b="1"/>
              <a:t>Optimization </a:t>
            </a:r>
            <a:r>
              <a:rPr lang="en-US" sz="2000"/>
              <a:t>– finding the cheapest evaluation plan for a query. </a:t>
            </a:r>
            <a:endParaRPr lang="en-US" sz="2000" b="1"/>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en-US"/>
              <a:t>Hash-Join algorithm (Cont.)</a:t>
            </a:r>
          </a:p>
        </p:txBody>
      </p:sp>
      <p:sp>
        <p:nvSpPr>
          <p:cNvPr id="344067" name="Rectangle 3"/>
          <p:cNvSpPr>
            <a:spLocks noGrp="1" noChangeArrowheads="1"/>
          </p:cNvSpPr>
          <p:nvPr>
            <p:ph sz="quarter" idx="1"/>
          </p:nvPr>
        </p:nvSpPr>
        <p:spPr>
          <a:xfrm>
            <a:off x="1243013" y="1292225"/>
            <a:ext cx="6953250" cy="4114800"/>
          </a:xfrm>
        </p:spPr>
        <p:txBody>
          <a:bodyPr>
            <a:normAutofit fontScale="85000" lnSpcReduction="20000"/>
          </a:bodyPr>
          <a:lstStyle/>
          <a:p>
            <a:r>
              <a:rPr lang="en-US"/>
              <a:t>The value </a:t>
            </a:r>
            <a:r>
              <a:rPr lang="en-US" i="1"/>
              <a:t>max</a:t>
            </a:r>
            <a:r>
              <a:rPr lang="en-US"/>
              <a:t> and the hash function </a:t>
            </a:r>
            <a:r>
              <a:rPr lang="en-US" i="1"/>
              <a:t>h</a:t>
            </a:r>
            <a:r>
              <a:rPr lang="en-US"/>
              <a:t> is chosen such athat each </a:t>
            </a:r>
            <a:r>
              <a:rPr lang="en-US" i="1"/>
              <a:t>H</a:t>
            </a:r>
            <a:r>
              <a:rPr lang="en-US" i="1" baseline="-25000"/>
              <a:t>si</a:t>
            </a:r>
            <a:r>
              <a:rPr lang="en-US"/>
              <a:t> should fit in memory.</a:t>
            </a:r>
          </a:p>
          <a:p>
            <a:r>
              <a:rPr lang="en-US" b="1"/>
              <a:t>Recursive partitioning</a:t>
            </a:r>
            <a:r>
              <a:rPr lang="en-US" b="1" i="1"/>
              <a:t> </a:t>
            </a:r>
            <a:r>
              <a:rPr lang="en-US"/>
              <a:t>required if number of partitions </a:t>
            </a:r>
            <a:r>
              <a:rPr lang="en-US" i="1"/>
              <a:t>max </a:t>
            </a:r>
            <a:r>
              <a:rPr lang="en-US"/>
              <a:t>is greater than number of pages </a:t>
            </a:r>
            <a:r>
              <a:rPr lang="en-US" i="1"/>
              <a:t>M</a:t>
            </a:r>
            <a:r>
              <a:rPr lang="en-US"/>
              <a:t> of memory.</a:t>
            </a:r>
          </a:p>
          <a:p>
            <a:pPr lvl="1"/>
            <a:r>
              <a:rPr lang="en-US"/>
              <a:t>instead of partitioning </a:t>
            </a:r>
            <a:r>
              <a:rPr lang="en-US" i="1"/>
              <a:t>max</a:t>
            </a:r>
            <a:r>
              <a:rPr lang="en-US"/>
              <a:t> ways, partition </a:t>
            </a:r>
            <a:r>
              <a:rPr lang="en-US" i="1"/>
              <a:t>s M – </a:t>
            </a:r>
            <a:r>
              <a:rPr lang="en-US"/>
              <a:t>1 ways;</a:t>
            </a:r>
          </a:p>
          <a:p>
            <a:pPr lvl="1"/>
            <a:r>
              <a:rPr lang="en-US"/>
              <a:t>Further partition the </a:t>
            </a:r>
            <a:r>
              <a:rPr lang="en-US" i="1"/>
              <a:t>M – </a:t>
            </a:r>
            <a:r>
              <a:rPr lang="en-US"/>
              <a:t>1 partitions using a different hash function</a:t>
            </a:r>
          </a:p>
          <a:p>
            <a:pPr lvl="1"/>
            <a:r>
              <a:rPr lang="en-US"/>
              <a:t>Use same partitioning method on </a:t>
            </a:r>
            <a:r>
              <a:rPr lang="en-US" i="1"/>
              <a:t>r</a:t>
            </a:r>
          </a:p>
          <a:p>
            <a:pPr lvl="1"/>
            <a:r>
              <a:rPr lang="en-US"/>
              <a:t>Rarely required:  e.g., recursive partitioning not needed for relations of 1GB or less with memory size of 2MB, with block size of 4KB.</a:t>
            </a:r>
          </a:p>
          <a:p>
            <a:r>
              <a:rPr lang="en-US" b="1"/>
              <a:t>Hash-table overflow</a:t>
            </a:r>
            <a:r>
              <a:rPr lang="en-US"/>
              <a:t> occurs in partition </a:t>
            </a:r>
            <a:r>
              <a:rPr lang="en-US" i="1"/>
              <a:t>H</a:t>
            </a:r>
            <a:r>
              <a:rPr lang="en-US" i="1" baseline="-25000"/>
              <a:t>si</a:t>
            </a:r>
            <a:r>
              <a:rPr lang="en-US"/>
              <a:t> if </a:t>
            </a:r>
            <a:r>
              <a:rPr lang="en-US" i="1"/>
              <a:t>H</a:t>
            </a:r>
            <a:r>
              <a:rPr lang="en-US" i="1" baseline="-25000"/>
              <a:t>si</a:t>
            </a:r>
            <a:r>
              <a:rPr lang="en-US"/>
              <a:t> does not fit in memory.  Can resolve by further partitioning </a:t>
            </a:r>
            <a:r>
              <a:rPr lang="en-US" i="1"/>
              <a:t>H</a:t>
            </a:r>
            <a:r>
              <a:rPr lang="en-US" i="1" baseline="-25000"/>
              <a:t>si</a:t>
            </a:r>
            <a:r>
              <a:rPr lang="en-US"/>
              <a:t> using different hash function.  </a:t>
            </a:r>
            <a:r>
              <a:rPr lang="en-US" i="1"/>
              <a:t>H</a:t>
            </a:r>
            <a:r>
              <a:rPr lang="en-US" i="1" baseline="-25000"/>
              <a:t>ri</a:t>
            </a:r>
            <a:r>
              <a:rPr lang="en-US"/>
              <a:t> must be similarly partitioned.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xfrm>
            <a:off x="762000" y="0"/>
            <a:ext cx="7772400" cy="1143000"/>
          </a:xfrm>
        </p:spPr>
        <p:txBody>
          <a:bodyPr/>
          <a:lstStyle/>
          <a:p>
            <a:r>
              <a:rPr lang="en-US" dirty="0"/>
              <a:t>Cost of Hash-Join</a:t>
            </a:r>
          </a:p>
        </p:txBody>
      </p:sp>
      <p:sp>
        <p:nvSpPr>
          <p:cNvPr id="345091" name="Rectangle 3"/>
          <p:cNvSpPr>
            <a:spLocks noGrp="1" noChangeArrowheads="1"/>
          </p:cNvSpPr>
          <p:nvPr>
            <p:ph sz="quarter" idx="1"/>
          </p:nvPr>
        </p:nvSpPr>
        <p:spPr>
          <a:xfrm>
            <a:off x="1066800" y="1295400"/>
            <a:ext cx="7219950" cy="4114800"/>
          </a:xfrm>
        </p:spPr>
        <p:txBody>
          <a:bodyPr>
            <a:normAutofit fontScale="77500" lnSpcReduction="20000"/>
          </a:bodyPr>
          <a:lstStyle/>
          <a:p>
            <a:pPr>
              <a:tabLst>
                <a:tab pos="3146425" algn="ctr"/>
              </a:tabLst>
            </a:pPr>
            <a:r>
              <a:rPr lang="en-US" dirty="0"/>
              <a:t>If recursive partitioning is not required:  3(</a:t>
            </a:r>
            <a:r>
              <a:rPr lang="en-US" i="1" dirty="0" err="1"/>
              <a:t>b</a:t>
            </a:r>
            <a:r>
              <a:rPr lang="en-US" i="1" baseline="-25000" dirty="0" err="1"/>
              <a:t>r</a:t>
            </a:r>
            <a:r>
              <a:rPr lang="en-US" i="1" dirty="0"/>
              <a:t> </a:t>
            </a:r>
            <a:r>
              <a:rPr lang="en-US" dirty="0"/>
              <a:t>+</a:t>
            </a:r>
            <a:r>
              <a:rPr lang="en-US" i="1" dirty="0"/>
              <a:t> </a:t>
            </a:r>
            <a:r>
              <a:rPr lang="en-US" i="1" dirty="0" err="1"/>
              <a:t>b</a:t>
            </a:r>
            <a:r>
              <a:rPr lang="en-US" i="1" baseline="-25000" dirty="0" err="1"/>
              <a:t>s</a:t>
            </a:r>
            <a:r>
              <a:rPr lang="en-US" i="1" dirty="0"/>
              <a:t>)</a:t>
            </a:r>
            <a:r>
              <a:rPr lang="en-US" dirty="0"/>
              <a:t> +2 </a:t>
            </a:r>
            <a:r>
              <a:rPr lang="en-US" dirty="0">
                <a:sym typeface="Symbol" pitchFamily="18" charset="2"/>
              </a:rPr>
              <a:t> </a:t>
            </a:r>
            <a:r>
              <a:rPr lang="en-US" i="1" dirty="0">
                <a:sym typeface="Symbol" pitchFamily="18" charset="2"/>
              </a:rPr>
              <a:t>max</a:t>
            </a:r>
          </a:p>
          <a:p>
            <a:pPr>
              <a:tabLst>
                <a:tab pos="3146425" algn="ctr"/>
              </a:tabLst>
            </a:pPr>
            <a:r>
              <a:rPr lang="en-US" dirty="0">
                <a:sym typeface="Symbol" pitchFamily="18" charset="2"/>
              </a:rPr>
              <a:t>If recursive partitioning required, number of passes required for partitioning</a:t>
            </a:r>
            <a:r>
              <a:rPr lang="en-US" i="1" dirty="0">
                <a:sym typeface="Symbol" pitchFamily="18" charset="2"/>
              </a:rPr>
              <a:t> s</a:t>
            </a:r>
            <a:r>
              <a:rPr lang="en-US" dirty="0">
                <a:sym typeface="Symbol" pitchFamily="18" charset="2"/>
              </a:rPr>
              <a:t> is </a:t>
            </a:r>
            <a:r>
              <a:rPr lang="en-US" i="1" dirty="0">
                <a:sym typeface="Symbol" pitchFamily="18" charset="2"/>
              </a:rPr>
              <a:t>log</a:t>
            </a:r>
            <a:r>
              <a:rPr lang="en-US" i="1" baseline="-25000" dirty="0">
                <a:sym typeface="Symbol" pitchFamily="18" charset="2"/>
              </a:rPr>
              <a:t>M–</a:t>
            </a:r>
            <a:r>
              <a:rPr lang="en-US" baseline="-25000" dirty="0">
                <a:sym typeface="Symbol" pitchFamily="18" charset="2"/>
              </a:rPr>
              <a:t>1</a:t>
            </a:r>
            <a:r>
              <a:rPr lang="en-US" dirty="0">
                <a:sym typeface="Symbol" pitchFamily="18" charset="2"/>
              </a:rPr>
              <a:t>(</a:t>
            </a:r>
            <a:r>
              <a:rPr lang="en-US" i="1" dirty="0" err="1">
                <a:sym typeface="Symbol" pitchFamily="18" charset="2"/>
              </a:rPr>
              <a:t>b</a:t>
            </a:r>
            <a:r>
              <a:rPr lang="en-US" i="1" baseline="-25000" dirty="0" err="1">
                <a:sym typeface="Symbol" pitchFamily="18" charset="2"/>
              </a:rPr>
              <a:t>s</a:t>
            </a:r>
            <a:r>
              <a:rPr lang="en-US" dirty="0">
                <a:sym typeface="Symbol" pitchFamily="18" charset="2"/>
              </a:rPr>
              <a:t>) – 1.  This is because each final partition of </a:t>
            </a:r>
            <a:r>
              <a:rPr lang="en-US" i="1" dirty="0">
                <a:sym typeface="Symbol" pitchFamily="18" charset="2"/>
              </a:rPr>
              <a:t>s</a:t>
            </a:r>
            <a:r>
              <a:rPr lang="en-US" dirty="0">
                <a:sym typeface="Symbol" pitchFamily="18" charset="2"/>
              </a:rPr>
              <a:t> should fit in memory.</a:t>
            </a:r>
          </a:p>
          <a:p>
            <a:pPr>
              <a:tabLst>
                <a:tab pos="3146425" algn="ctr"/>
              </a:tabLst>
            </a:pPr>
            <a:r>
              <a:rPr lang="en-US" dirty="0">
                <a:sym typeface="Symbol" pitchFamily="18" charset="2"/>
              </a:rPr>
              <a:t>The number of partitions of probe relation </a:t>
            </a:r>
            <a:r>
              <a:rPr lang="en-US" i="1" dirty="0">
                <a:sym typeface="Symbol" pitchFamily="18" charset="2"/>
              </a:rPr>
              <a:t>r</a:t>
            </a:r>
            <a:r>
              <a:rPr lang="en-US" dirty="0">
                <a:sym typeface="Symbol" pitchFamily="18" charset="2"/>
              </a:rPr>
              <a:t> is the same as that for build relation </a:t>
            </a:r>
            <a:r>
              <a:rPr lang="en-US" i="1" dirty="0">
                <a:sym typeface="Symbol" pitchFamily="18" charset="2"/>
              </a:rPr>
              <a:t>s</a:t>
            </a:r>
            <a:r>
              <a:rPr lang="en-US" dirty="0">
                <a:sym typeface="Symbol" pitchFamily="18" charset="2"/>
              </a:rPr>
              <a:t>; the number of passes for partitioning of </a:t>
            </a:r>
            <a:r>
              <a:rPr lang="en-US" i="1" dirty="0">
                <a:sym typeface="Symbol" pitchFamily="18" charset="2"/>
              </a:rPr>
              <a:t>r</a:t>
            </a:r>
            <a:r>
              <a:rPr lang="en-US" dirty="0">
                <a:sym typeface="Symbol" pitchFamily="18" charset="2"/>
              </a:rPr>
              <a:t> is also the same as for </a:t>
            </a:r>
            <a:r>
              <a:rPr lang="en-US" i="1" dirty="0">
                <a:sym typeface="Symbol" pitchFamily="18" charset="2"/>
              </a:rPr>
              <a:t>s</a:t>
            </a:r>
            <a:r>
              <a:rPr lang="en-US" dirty="0">
                <a:sym typeface="Symbol" pitchFamily="18" charset="2"/>
              </a:rPr>
              <a:t>.  Therefore it is best to choose the smaller relation as the build relations.</a:t>
            </a:r>
          </a:p>
          <a:p>
            <a:pPr>
              <a:tabLst>
                <a:tab pos="3146425" algn="ctr"/>
              </a:tabLst>
            </a:pPr>
            <a:r>
              <a:rPr lang="en-US" dirty="0">
                <a:sym typeface="Symbol" pitchFamily="18" charset="2"/>
              </a:rPr>
              <a:t>Total cost estimate is: </a:t>
            </a:r>
          </a:p>
          <a:p>
            <a:pPr>
              <a:buNone/>
              <a:tabLst>
                <a:tab pos="3146425" algn="ctr"/>
              </a:tabLst>
            </a:pPr>
            <a:r>
              <a:rPr lang="en-US" dirty="0"/>
              <a:t>		</a:t>
            </a:r>
            <a:r>
              <a:rPr lang="en-IN" dirty="0" smtClean="0"/>
              <a:t> 2</a:t>
            </a:r>
            <a:r>
              <a:rPr lang="en-IN" i="1" dirty="0" smtClean="0"/>
              <a:t>(</a:t>
            </a:r>
            <a:r>
              <a:rPr lang="en-IN" i="1" dirty="0" err="1" smtClean="0"/>
              <a:t>b</a:t>
            </a:r>
            <a:r>
              <a:rPr lang="en-IN" i="1" baseline="-25000" dirty="0" err="1" smtClean="0"/>
              <a:t>r</a:t>
            </a:r>
            <a:r>
              <a:rPr lang="en-IN" i="1" dirty="0" smtClean="0"/>
              <a:t> + </a:t>
            </a:r>
            <a:r>
              <a:rPr lang="en-IN" i="1" dirty="0" err="1" smtClean="0"/>
              <a:t>b</a:t>
            </a:r>
            <a:r>
              <a:rPr lang="en-IN" i="1" baseline="-25000" dirty="0" err="1" smtClean="0"/>
              <a:t>s</a:t>
            </a:r>
            <a:r>
              <a:rPr lang="en-IN" i="1" dirty="0" smtClean="0"/>
              <a:t>) </a:t>
            </a:r>
            <a:r>
              <a:rPr lang="en-IN" dirty="0" smtClean="0">
                <a:sym typeface="Symbol"/>
              </a:rPr>
              <a:t></a:t>
            </a:r>
            <a:r>
              <a:rPr lang="en-IN" i="1" dirty="0" smtClean="0"/>
              <a:t>log</a:t>
            </a:r>
            <a:r>
              <a:rPr lang="en-IN" i="1" baseline="-25000" dirty="0" smtClean="0"/>
              <a:t>M–</a:t>
            </a:r>
            <a:r>
              <a:rPr lang="en-IN" baseline="-25000" dirty="0" smtClean="0"/>
              <a:t>1</a:t>
            </a:r>
            <a:r>
              <a:rPr lang="en-IN" dirty="0" smtClean="0"/>
              <a:t>(</a:t>
            </a:r>
            <a:r>
              <a:rPr lang="en-IN" i="1" dirty="0" err="1" smtClean="0"/>
              <a:t>b</a:t>
            </a:r>
            <a:r>
              <a:rPr lang="en-IN" i="1" baseline="-25000" dirty="0" err="1" smtClean="0"/>
              <a:t>s</a:t>
            </a:r>
            <a:r>
              <a:rPr lang="en-IN" dirty="0" smtClean="0"/>
              <a:t>) – 1</a:t>
            </a:r>
            <a:r>
              <a:rPr lang="en-IN" dirty="0" smtClean="0">
                <a:sym typeface="Symbol"/>
              </a:rPr>
              <a:t></a:t>
            </a:r>
            <a:r>
              <a:rPr lang="en-IN" dirty="0" smtClean="0"/>
              <a:t> + </a:t>
            </a:r>
            <a:r>
              <a:rPr lang="en-IN" i="1" dirty="0" err="1" smtClean="0"/>
              <a:t>b</a:t>
            </a:r>
            <a:r>
              <a:rPr lang="en-IN" i="1" baseline="-25000" dirty="0" err="1" smtClean="0"/>
              <a:t>r</a:t>
            </a:r>
            <a:r>
              <a:rPr lang="en-IN" i="1" dirty="0" smtClean="0"/>
              <a:t> + </a:t>
            </a:r>
            <a:r>
              <a:rPr lang="en-IN" i="1" dirty="0" err="1" smtClean="0"/>
              <a:t>b</a:t>
            </a:r>
            <a:r>
              <a:rPr lang="en-IN" i="1" baseline="-25000" dirty="0" err="1" smtClean="0"/>
              <a:t>s</a:t>
            </a:r>
            <a:endParaRPr lang="en-US" smtClean="0"/>
          </a:p>
          <a:p>
            <a:pPr>
              <a:tabLst>
                <a:tab pos="3146425" algn="ctr"/>
              </a:tabLst>
            </a:pPr>
            <a:r>
              <a:rPr lang="en-US" smtClean="0">
                <a:sym typeface="Symbol" pitchFamily="18" charset="2"/>
              </a:rPr>
              <a:t>If </a:t>
            </a:r>
            <a:r>
              <a:rPr lang="en-US" dirty="0">
                <a:sym typeface="Symbol" pitchFamily="18" charset="2"/>
              </a:rPr>
              <a:t>the entire build input can be kept in main memory, </a:t>
            </a:r>
            <a:r>
              <a:rPr lang="en-US" i="1" dirty="0">
                <a:sym typeface="Symbol" pitchFamily="18" charset="2"/>
              </a:rPr>
              <a:t>max</a:t>
            </a:r>
            <a:r>
              <a:rPr lang="en-US" dirty="0">
                <a:sym typeface="Symbol" pitchFamily="18" charset="2"/>
              </a:rPr>
              <a:t> can be set to 0 and the algorithm does not partition the relations into temporary files.  Cost estimate goes down </a:t>
            </a:r>
            <a:br>
              <a:rPr lang="en-US" dirty="0">
                <a:sym typeface="Symbol" pitchFamily="18" charset="2"/>
              </a:rPr>
            </a:br>
            <a:r>
              <a:rPr lang="en-US" dirty="0">
                <a:sym typeface="Symbol" pitchFamily="18" charset="2"/>
              </a:rPr>
              <a:t>to </a:t>
            </a:r>
            <a:r>
              <a:rPr lang="en-US" i="1" dirty="0" err="1">
                <a:sym typeface="Symbol" pitchFamily="18" charset="2"/>
              </a:rPr>
              <a:t>b</a:t>
            </a:r>
            <a:r>
              <a:rPr lang="en-US" i="1" baseline="-25000" dirty="0" err="1">
                <a:sym typeface="Symbol" pitchFamily="18" charset="2"/>
              </a:rPr>
              <a:t>r</a:t>
            </a:r>
            <a:r>
              <a:rPr lang="en-US" i="1" dirty="0">
                <a:sym typeface="Symbol" pitchFamily="18" charset="2"/>
              </a:rPr>
              <a:t> +</a:t>
            </a:r>
            <a:r>
              <a:rPr lang="en-US" dirty="0">
                <a:sym typeface="Symbol" pitchFamily="18" charset="2"/>
              </a:rPr>
              <a:t> </a:t>
            </a:r>
            <a:r>
              <a:rPr lang="en-US" dirty="0" err="1">
                <a:sym typeface="Symbol" pitchFamily="18" charset="2"/>
              </a:rPr>
              <a:t>b</a:t>
            </a:r>
            <a:r>
              <a:rPr lang="en-US" baseline="-25000" dirty="0" err="1">
                <a:sym typeface="Symbol" pitchFamily="18" charset="2"/>
              </a:rPr>
              <a:t>s</a:t>
            </a:r>
            <a:r>
              <a:rPr lang="en-US" dirty="0">
                <a:sym typeface="Symbol" pitchFamily="18" charset="2"/>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dirty="0"/>
              <a:t>Example of Cost of Hash-Join</a:t>
            </a:r>
          </a:p>
        </p:txBody>
      </p:sp>
      <p:sp>
        <p:nvSpPr>
          <p:cNvPr id="346115" name="Rectangle 3"/>
          <p:cNvSpPr>
            <a:spLocks noGrp="1" noChangeArrowheads="1"/>
          </p:cNvSpPr>
          <p:nvPr>
            <p:ph sz="quarter" idx="1"/>
          </p:nvPr>
        </p:nvSpPr>
        <p:spPr>
          <a:xfrm>
            <a:off x="685800" y="1752600"/>
            <a:ext cx="8115300" cy="4876800"/>
          </a:xfrm>
        </p:spPr>
        <p:txBody>
          <a:bodyPr>
            <a:normAutofit/>
          </a:bodyPr>
          <a:lstStyle/>
          <a:p>
            <a:r>
              <a:rPr lang="en-US" dirty="0"/>
              <a:t>Assume that memory size is 20 blocks</a:t>
            </a:r>
          </a:p>
          <a:p>
            <a:r>
              <a:rPr lang="en-US" i="1" dirty="0" err="1" smtClean="0"/>
              <a:t>b</a:t>
            </a:r>
            <a:r>
              <a:rPr lang="en-US" i="1" baseline="-25000" dirty="0" err="1" smtClean="0"/>
              <a:t>depositor</a:t>
            </a:r>
            <a:r>
              <a:rPr lang="en-US" i="1" baseline="-25000" dirty="0" smtClean="0"/>
              <a:t> </a:t>
            </a:r>
            <a:r>
              <a:rPr lang="en-US" dirty="0" smtClean="0"/>
              <a:t> </a:t>
            </a:r>
            <a:r>
              <a:rPr lang="en-US" dirty="0"/>
              <a:t>= 100 and </a:t>
            </a:r>
            <a:r>
              <a:rPr lang="en-US" i="1" dirty="0" err="1"/>
              <a:t>b</a:t>
            </a:r>
            <a:r>
              <a:rPr lang="en-US" i="1" baseline="-25000" dirty="0" err="1"/>
              <a:t>customer</a:t>
            </a:r>
            <a:r>
              <a:rPr lang="en-US" dirty="0"/>
              <a:t> = 400.</a:t>
            </a:r>
          </a:p>
          <a:p>
            <a:r>
              <a:rPr lang="en-US" i="1" dirty="0"/>
              <a:t>depositor </a:t>
            </a:r>
            <a:r>
              <a:rPr lang="en-US" dirty="0"/>
              <a:t>is to be used as build input.  Partition it into five partitions, each of size 20 blocks.  This partitioning can be done in one pass.</a:t>
            </a:r>
          </a:p>
          <a:p>
            <a:r>
              <a:rPr lang="en-US" dirty="0"/>
              <a:t>Similarly, partition </a:t>
            </a:r>
            <a:r>
              <a:rPr lang="en-US" i="1" dirty="0"/>
              <a:t>customer</a:t>
            </a:r>
            <a:r>
              <a:rPr lang="en-US" dirty="0"/>
              <a:t> into five partitions</a:t>
            </a:r>
            <a:r>
              <a:rPr lang="en-US" dirty="0" smtClean="0"/>
              <a:t>, each </a:t>
            </a:r>
            <a:r>
              <a:rPr lang="en-US" dirty="0"/>
              <a:t>of size 80.  This is also done in one pass.</a:t>
            </a:r>
          </a:p>
          <a:p>
            <a:r>
              <a:rPr lang="en-US" dirty="0"/>
              <a:t>Therefore total cost:  3(100 + 400) = 1500 block transfers (ignores cost of writing partially filled blocks). </a:t>
            </a:r>
          </a:p>
        </p:txBody>
      </p:sp>
      <p:sp>
        <p:nvSpPr>
          <p:cNvPr id="346116" name="Text Box 4"/>
          <p:cNvSpPr txBox="1">
            <a:spLocks noChangeArrowheads="1"/>
          </p:cNvSpPr>
          <p:nvPr/>
        </p:nvSpPr>
        <p:spPr bwMode="auto">
          <a:xfrm>
            <a:off x="2743200" y="1371600"/>
            <a:ext cx="2551113" cy="396875"/>
          </a:xfrm>
          <a:prstGeom prst="rect">
            <a:avLst/>
          </a:prstGeom>
          <a:noFill/>
          <a:ln w="9525">
            <a:noFill/>
            <a:miter lim="800000"/>
            <a:headEnd/>
            <a:tailEnd/>
          </a:ln>
          <a:effectLst/>
        </p:spPr>
        <p:txBody>
          <a:bodyPr wrap="none" anchor="ctr">
            <a:spAutoFit/>
          </a:bodyPr>
          <a:lstStyle/>
          <a:p>
            <a:pPr algn="ctr">
              <a:spcBef>
                <a:spcPct val="50000"/>
              </a:spcBef>
            </a:pPr>
            <a:r>
              <a:rPr lang="en-US" sz="2000" i="1" dirty="0"/>
              <a:t>customer    depositor</a:t>
            </a:r>
          </a:p>
        </p:txBody>
      </p:sp>
      <p:sp>
        <p:nvSpPr>
          <p:cNvPr id="346117" name="AutoShape 5"/>
          <p:cNvSpPr>
            <a:spLocks noChangeArrowheads="1"/>
          </p:cNvSpPr>
          <p:nvPr/>
        </p:nvSpPr>
        <p:spPr bwMode="auto">
          <a:xfrm rot="5400000">
            <a:off x="3878262" y="14557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dirty="0"/>
              <a:t>Hybrid Hash–Join</a:t>
            </a:r>
          </a:p>
        </p:txBody>
      </p:sp>
      <p:sp>
        <p:nvSpPr>
          <p:cNvPr id="347139" name="Rectangle 3"/>
          <p:cNvSpPr>
            <a:spLocks noGrp="1" noChangeArrowheads="1"/>
          </p:cNvSpPr>
          <p:nvPr>
            <p:ph sz="quarter" idx="1"/>
          </p:nvPr>
        </p:nvSpPr>
        <p:spPr>
          <a:xfrm>
            <a:off x="990600" y="1524000"/>
            <a:ext cx="6724650" cy="4114800"/>
          </a:xfrm>
        </p:spPr>
        <p:txBody>
          <a:bodyPr>
            <a:normAutofit fontScale="77500" lnSpcReduction="20000"/>
          </a:bodyPr>
          <a:lstStyle/>
          <a:p>
            <a:r>
              <a:rPr lang="en-US" dirty="0"/>
              <a:t>Useful when memory sized are relatively large, and the build input is bigger than memory.</a:t>
            </a:r>
          </a:p>
          <a:p>
            <a:r>
              <a:rPr lang="en-US" dirty="0"/>
              <a:t>With memory size of 25 blocks, </a:t>
            </a:r>
            <a:r>
              <a:rPr lang="en-US" i="1" dirty="0"/>
              <a:t>depositor </a:t>
            </a:r>
            <a:r>
              <a:rPr lang="en-US" dirty="0"/>
              <a:t>can be partitioned into five partitions, each of size 20 blocks.</a:t>
            </a:r>
          </a:p>
          <a:p>
            <a:r>
              <a:rPr lang="en-US" dirty="0"/>
              <a:t>Keep the first of the partitions of the build relation in memory.  It occupies 20 blocks; one block is used for input, and one block each is used for buffering the other four partitions.</a:t>
            </a:r>
          </a:p>
          <a:p>
            <a:r>
              <a:rPr lang="en-US" i="1" dirty="0"/>
              <a:t>customer</a:t>
            </a:r>
            <a:r>
              <a:rPr lang="en-US" dirty="0"/>
              <a:t> is similarly partitioned into five partitions each of size 80; the first is used right away for probing, instead of being written out and read back in.</a:t>
            </a:r>
          </a:p>
          <a:p>
            <a:r>
              <a:rPr lang="en-US" dirty="0"/>
              <a:t>Ignoring the cost of writing partially filled blocks, the cost is 3(80 + 320) + 20 +80 = 1300 block transfers with hybrid hash-join, instead of 1500 with plain hash-join.</a:t>
            </a:r>
          </a:p>
          <a:p>
            <a:r>
              <a:rPr lang="en-US" dirty="0"/>
              <a:t>Hybrid hash-join most useful if </a:t>
            </a:r>
            <a:r>
              <a:rPr lang="en-US" i="1" dirty="0"/>
              <a:t>M</a:t>
            </a:r>
            <a:r>
              <a:rPr lang="en-US" dirty="0"/>
              <a:t> &gt;&gt; </a:t>
            </a:r>
          </a:p>
        </p:txBody>
      </p:sp>
      <p:graphicFrame>
        <p:nvGraphicFramePr>
          <p:cNvPr id="347140" name="Object 4"/>
          <p:cNvGraphicFramePr>
            <a:graphicFrameLocks noChangeAspect="1"/>
          </p:cNvGraphicFramePr>
          <p:nvPr/>
        </p:nvGraphicFramePr>
        <p:xfrm>
          <a:off x="4876800" y="5029200"/>
          <a:ext cx="430213" cy="341312"/>
        </p:xfrm>
        <a:graphic>
          <a:graphicData uri="http://schemas.openxmlformats.org/presentationml/2006/ole">
            <p:oleObj spid="_x0000_s7170" name="Equation" r:id="rId3" imgW="431613" imgH="342751" progId="Equation.3">
              <p:embed/>
            </p:oleObj>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r>
              <a:rPr lang="en-US"/>
              <a:t>Complex Joins</a:t>
            </a:r>
          </a:p>
        </p:txBody>
      </p:sp>
      <p:sp>
        <p:nvSpPr>
          <p:cNvPr id="348163" name="Rectangle 3"/>
          <p:cNvSpPr>
            <a:spLocks noGrp="1" noChangeArrowheads="1"/>
          </p:cNvSpPr>
          <p:nvPr>
            <p:ph sz="quarter" idx="1"/>
          </p:nvPr>
        </p:nvSpPr>
        <p:spPr>
          <a:xfrm>
            <a:off x="1063625" y="1724025"/>
            <a:ext cx="7073900" cy="4114800"/>
          </a:xfrm>
        </p:spPr>
        <p:txBody>
          <a:bodyPr>
            <a:normAutofit fontScale="92500"/>
          </a:bodyPr>
          <a:lstStyle/>
          <a:p>
            <a:pPr>
              <a:tabLst>
                <a:tab pos="3030538" algn="ctr"/>
              </a:tabLst>
            </a:pPr>
            <a:r>
              <a:rPr lang="en-US"/>
              <a:t>Join with a conjunctive condition:</a:t>
            </a:r>
          </a:p>
          <a:p>
            <a:pPr>
              <a:buFont typeface="Vacation MT" pitchFamily="2" charset="2"/>
              <a:buNone/>
              <a:tabLst>
                <a:tab pos="3030538" algn="ctr"/>
              </a:tabLst>
            </a:pPr>
            <a:r>
              <a:rPr lang="en-US"/>
              <a:t>		</a:t>
            </a:r>
            <a:r>
              <a:rPr lang="en-US" i="1"/>
              <a:t>r    </a:t>
            </a:r>
            <a:r>
              <a:rPr lang="en-US" sz="1600">
                <a:sym typeface="Greek Symbols" pitchFamily="18" charset="2"/>
              </a:rPr>
              <a:t></a:t>
            </a:r>
            <a:r>
              <a:rPr lang="en-US" sz="1600" baseline="-25000">
                <a:sym typeface="Greek Symbols" pitchFamily="18" charset="2"/>
              </a:rPr>
              <a:t>1</a:t>
            </a:r>
            <a:r>
              <a:rPr lang="en-US" sz="1600">
                <a:sym typeface="Symbol" pitchFamily="18" charset="2"/>
              </a:rPr>
              <a:t> </a:t>
            </a:r>
            <a:r>
              <a:rPr lang="en-US" sz="1600">
                <a:sym typeface="Greek Symbols" pitchFamily="18" charset="2"/>
              </a:rPr>
              <a:t></a:t>
            </a:r>
            <a:r>
              <a:rPr lang="en-US" sz="1600" baseline="-25000">
                <a:sym typeface="Greek Symbols" pitchFamily="18" charset="2"/>
              </a:rPr>
              <a:t>2</a:t>
            </a:r>
            <a:r>
              <a:rPr lang="en-US" sz="1600">
                <a:sym typeface="Symbol" pitchFamily="18" charset="2"/>
              </a:rPr>
              <a:t>...  </a:t>
            </a:r>
            <a:r>
              <a:rPr lang="en-US" sz="1600">
                <a:sym typeface="Greek Symbols" pitchFamily="18" charset="2"/>
              </a:rPr>
              <a:t></a:t>
            </a:r>
            <a:r>
              <a:rPr lang="en-US" sz="1600" i="1" baseline="-25000">
                <a:sym typeface="Greek Symbols" pitchFamily="18" charset="2"/>
              </a:rPr>
              <a:t>n</a:t>
            </a:r>
            <a:r>
              <a:rPr lang="en-US" sz="1600" i="1">
                <a:sym typeface="Greek Symbols" pitchFamily="18" charset="2"/>
              </a:rPr>
              <a:t> </a:t>
            </a:r>
            <a:r>
              <a:rPr lang="en-US" i="1">
                <a:sym typeface="Greek Symbols" pitchFamily="18" charset="2"/>
              </a:rPr>
              <a:t>s</a:t>
            </a:r>
            <a:endParaRPr lang="en-US">
              <a:sym typeface="Greek Symbols" pitchFamily="18" charset="2"/>
            </a:endParaRPr>
          </a:p>
          <a:p>
            <a:pPr lvl="1">
              <a:tabLst>
                <a:tab pos="3030538" algn="ctr"/>
              </a:tabLst>
            </a:pPr>
            <a:r>
              <a:rPr lang="en-US">
                <a:sym typeface="Symbol" pitchFamily="18" charset="2"/>
              </a:rPr>
              <a:t>Compute the result of one of the simpler joins </a:t>
            </a:r>
            <a:r>
              <a:rPr lang="en-US" i="1">
                <a:sym typeface="Symbol" pitchFamily="18" charset="2"/>
              </a:rPr>
              <a:t>r</a:t>
            </a:r>
            <a:r>
              <a:rPr lang="en-US">
                <a:sym typeface="Symbol" pitchFamily="18" charset="2"/>
              </a:rPr>
              <a:t>      </a:t>
            </a:r>
            <a:r>
              <a:rPr lang="en-US" sz="1400" i="1">
                <a:sym typeface="Greek Symbols" pitchFamily="18" charset="2"/>
              </a:rPr>
              <a:t></a:t>
            </a:r>
            <a:r>
              <a:rPr lang="en-US" sz="1400" i="1" baseline="-25000">
                <a:sym typeface="Greek Symbols" pitchFamily="18" charset="2"/>
              </a:rPr>
              <a:t>i</a:t>
            </a:r>
            <a:r>
              <a:rPr lang="en-US">
                <a:sym typeface="Greek Symbols" pitchFamily="18" charset="2"/>
              </a:rPr>
              <a:t> </a:t>
            </a:r>
            <a:r>
              <a:rPr lang="en-US" i="1">
                <a:sym typeface="Greek Symbols" pitchFamily="18" charset="2"/>
              </a:rPr>
              <a:t>s</a:t>
            </a:r>
            <a:endParaRPr lang="en-US">
              <a:sym typeface="Greek Symbols" pitchFamily="18" charset="2"/>
            </a:endParaRPr>
          </a:p>
          <a:p>
            <a:pPr lvl="1">
              <a:tabLst>
                <a:tab pos="3030538" algn="ctr"/>
              </a:tabLst>
            </a:pPr>
            <a:r>
              <a:rPr lang="en-US">
                <a:sym typeface="Greek Symbols" pitchFamily="18" charset="2"/>
              </a:rPr>
              <a:t>final result comprises those tuples in the intermediate result that satisfy the remaining conditions</a:t>
            </a:r>
          </a:p>
          <a:p>
            <a:pPr lvl="1">
              <a:buFont typeface="Transport MT" pitchFamily="2" charset="2"/>
              <a:buNone/>
              <a:tabLst>
                <a:tab pos="3030538" algn="ctr"/>
              </a:tabLst>
            </a:pPr>
            <a:r>
              <a:rPr lang="en-US" sz="1400" baseline="-25000">
                <a:sym typeface="Greek Symbols" pitchFamily="18" charset="2"/>
              </a:rPr>
              <a:t>	</a:t>
            </a:r>
            <a:r>
              <a:rPr lang="en-US" baseline="-25000">
                <a:sym typeface="Greek Symbols" pitchFamily="18" charset="2"/>
              </a:rPr>
              <a:t>	 </a:t>
            </a:r>
            <a:r>
              <a:rPr lang="en-US" i="1">
                <a:sym typeface="Greek Symbols" pitchFamily="18" charset="2"/>
              </a:rPr>
              <a:t></a:t>
            </a:r>
            <a:r>
              <a:rPr lang="en-US" sz="1400" baseline="-25000">
                <a:sym typeface="Greek Symbols" pitchFamily="18" charset="2"/>
              </a:rPr>
              <a:t>1</a:t>
            </a:r>
            <a:r>
              <a:rPr lang="en-US" sz="1400" i="1" baseline="-25000">
                <a:sym typeface="Greek Symbols" pitchFamily="18" charset="2"/>
              </a:rPr>
              <a:t> </a:t>
            </a:r>
            <a:r>
              <a:rPr lang="en-US">
                <a:sym typeface="Symbol" pitchFamily="18" charset="2"/>
              </a:rPr>
              <a:t> . . .  </a:t>
            </a:r>
            <a:r>
              <a:rPr lang="en-US" i="1">
                <a:sym typeface="Greek Symbols" pitchFamily="18" charset="2"/>
              </a:rPr>
              <a:t></a:t>
            </a:r>
            <a:r>
              <a:rPr lang="en-US" sz="1400" i="1" baseline="-25000">
                <a:sym typeface="Greek Symbols" pitchFamily="18" charset="2"/>
              </a:rPr>
              <a:t>i </a:t>
            </a:r>
            <a:r>
              <a:rPr lang="en-US" sz="1400" baseline="-25000">
                <a:sym typeface="Greek Symbols" pitchFamily="18" charset="2"/>
              </a:rPr>
              <a:t>–1</a:t>
            </a:r>
            <a:r>
              <a:rPr lang="en-US" sz="1400">
                <a:sym typeface="Greek Symbols" pitchFamily="18" charset="2"/>
              </a:rPr>
              <a:t> </a:t>
            </a:r>
            <a:r>
              <a:rPr lang="en-US">
                <a:sym typeface="Symbol" pitchFamily="18" charset="2"/>
              </a:rPr>
              <a:t> </a:t>
            </a:r>
            <a:r>
              <a:rPr lang="en-US" i="1">
                <a:sym typeface="Greek Symbols" pitchFamily="18" charset="2"/>
              </a:rPr>
              <a:t></a:t>
            </a:r>
            <a:r>
              <a:rPr lang="en-US" sz="1400" i="1" baseline="-25000">
                <a:sym typeface="Greek Symbols" pitchFamily="18" charset="2"/>
              </a:rPr>
              <a:t>i </a:t>
            </a:r>
            <a:r>
              <a:rPr lang="en-US" sz="1400" baseline="-25000">
                <a:sym typeface="Greek Symbols" pitchFamily="18" charset="2"/>
              </a:rPr>
              <a:t>+1</a:t>
            </a:r>
            <a:r>
              <a:rPr lang="en-US" sz="1400">
                <a:sym typeface="Greek Symbols" pitchFamily="18" charset="2"/>
              </a:rPr>
              <a:t> </a:t>
            </a:r>
            <a:r>
              <a:rPr lang="en-US">
                <a:sym typeface="Symbol" pitchFamily="18" charset="2"/>
              </a:rPr>
              <a:t> . . .  </a:t>
            </a:r>
            <a:r>
              <a:rPr lang="en-US" i="1">
                <a:sym typeface="Greek Symbols" pitchFamily="18" charset="2"/>
              </a:rPr>
              <a:t></a:t>
            </a:r>
            <a:r>
              <a:rPr lang="en-US" sz="1400" i="1" baseline="-25000">
                <a:sym typeface="Greek Symbols" pitchFamily="18" charset="2"/>
              </a:rPr>
              <a:t>n</a:t>
            </a:r>
            <a:endParaRPr lang="en-US">
              <a:sym typeface="Greek Symbols" pitchFamily="18" charset="2"/>
            </a:endParaRPr>
          </a:p>
          <a:p>
            <a:pPr lvl="1">
              <a:tabLst>
                <a:tab pos="3030538" algn="ctr"/>
              </a:tabLst>
            </a:pPr>
            <a:r>
              <a:rPr lang="en-US">
                <a:sym typeface="Greek Symbols" pitchFamily="18" charset="2"/>
              </a:rPr>
              <a:t>Test these conditions as tuples in </a:t>
            </a:r>
            <a:r>
              <a:rPr lang="en-US" i="1">
                <a:sym typeface="Greek Symbols" pitchFamily="18" charset="2"/>
              </a:rPr>
              <a:t>r </a:t>
            </a:r>
            <a:endParaRPr lang="en-US">
              <a:sym typeface="Greek Symbols" pitchFamily="18" charset="2"/>
            </a:endParaRPr>
          </a:p>
          <a:p>
            <a:pPr lvl="1">
              <a:buFont typeface="Transport MT" pitchFamily="2" charset="2"/>
              <a:buNone/>
              <a:tabLst>
                <a:tab pos="3030538" algn="ctr"/>
              </a:tabLst>
            </a:pPr>
            <a:r>
              <a:rPr lang="en-US" sz="1400" i="1" baseline="-25000">
                <a:sym typeface="Greek Symbols" pitchFamily="18" charset="2"/>
              </a:rPr>
              <a:t>		 </a:t>
            </a:r>
            <a:r>
              <a:rPr lang="en-US" i="1"/>
              <a:t>r    </a:t>
            </a:r>
            <a:r>
              <a:rPr lang="en-US" sz="1400">
                <a:sym typeface="Greek Symbols" pitchFamily="18" charset="2"/>
              </a:rPr>
              <a:t></a:t>
            </a:r>
            <a:r>
              <a:rPr lang="en-US" sz="1400" baseline="-25000">
                <a:sym typeface="Greek Symbols" pitchFamily="18" charset="2"/>
              </a:rPr>
              <a:t>1 </a:t>
            </a:r>
            <a:r>
              <a:rPr lang="en-US" sz="1400">
                <a:sym typeface="Symbol" pitchFamily="18" charset="2"/>
              </a:rPr>
              <a:t> </a:t>
            </a:r>
            <a:r>
              <a:rPr lang="en-US" sz="1400">
                <a:sym typeface="Greek Symbols" pitchFamily="18" charset="2"/>
              </a:rPr>
              <a:t></a:t>
            </a:r>
            <a:r>
              <a:rPr lang="en-US" sz="1400" baseline="-25000">
                <a:sym typeface="Greek Symbols" pitchFamily="18" charset="2"/>
              </a:rPr>
              <a:t>2 </a:t>
            </a:r>
            <a:r>
              <a:rPr lang="en-US" sz="1400">
                <a:sym typeface="Symbol" pitchFamily="18" charset="2"/>
              </a:rPr>
              <a:t>...  </a:t>
            </a:r>
            <a:r>
              <a:rPr lang="en-US" sz="1400">
                <a:sym typeface="Greek Symbols" pitchFamily="18" charset="2"/>
              </a:rPr>
              <a:t></a:t>
            </a:r>
            <a:r>
              <a:rPr lang="en-US" sz="1400" i="1" baseline="-25000">
                <a:sym typeface="Greek Symbols" pitchFamily="18" charset="2"/>
              </a:rPr>
              <a:t>n</a:t>
            </a:r>
            <a:r>
              <a:rPr lang="en-US" sz="1400" i="1">
                <a:sym typeface="Greek Symbols" pitchFamily="18" charset="2"/>
              </a:rPr>
              <a:t> </a:t>
            </a:r>
            <a:r>
              <a:rPr lang="en-US" i="1">
                <a:sym typeface="Greek Symbols" pitchFamily="18" charset="2"/>
              </a:rPr>
              <a:t>s </a:t>
            </a:r>
            <a:endParaRPr lang="en-US">
              <a:sym typeface="Greek Symbols" pitchFamily="18" charset="2"/>
            </a:endParaRPr>
          </a:p>
          <a:p>
            <a:pPr lvl="1">
              <a:buFont typeface="Transport MT" pitchFamily="2" charset="2"/>
              <a:buNone/>
              <a:tabLst>
                <a:tab pos="3030538" algn="ctr"/>
              </a:tabLst>
            </a:pPr>
            <a:r>
              <a:rPr lang="en-US">
                <a:sym typeface="Greek Symbols" pitchFamily="18" charset="2"/>
              </a:rPr>
              <a:t>Compute as the union of the records in individual joins </a:t>
            </a:r>
            <a:r>
              <a:rPr lang="en-US" i="1"/>
              <a:t>r    </a:t>
            </a:r>
            <a:r>
              <a:rPr lang="en-US" sz="1400" i="1">
                <a:sym typeface="Greek Symbols" pitchFamily="18" charset="2"/>
              </a:rPr>
              <a:t></a:t>
            </a:r>
            <a:r>
              <a:rPr lang="en-US" sz="1400" i="1" baseline="-25000">
                <a:sym typeface="Greek Symbols" pitchFamily="18" charset="2"/>
              </a:rPr>
              <a:t>i</a:t>
            </a:r>
            <a:r>
              <a:rPr lang="en-US" sz="1400" i="1">
                <a:sym typeface="Greek Symbols" pitchFamily="18" charset="2"/>
              </a:rPr>
              <a:t> </a:t>
            </a:r>
            <a:r>
              <a:rPr lang="en-US" i="1">
                <a:sym typeface="Greek Symbols" pitchFamily="18" charset="2"/>
              </a:rPr>
              <a:t>s:</a:t>
            </a:r>
          </a:p>
          <a:p>
            <a:pPr lvl="1">
              <a:buFont typeface="Transport MT" pitchFamily="2" charset="2"/>
              <a:buNone/>
              <a:tabLst>
                <a:tab pos="3030538" algn="ctr"/>
              </a:tabLst>
            </a:pPr>
            <a:r>
              <a:rPr lang="en-US" i="1">
                <a:sym typeface="Greek Symbols" pitchFamily="18" charset="2"/>
              </a:rPr>
              <a:t>		</a:t>
            </a:r>
            <a:r>
              <a:rPr lang="en-US">
                <a:sym typeface="Greek Symbols" pitchFamily="18" charset="2"/>
              </a:rPr>
              <a:t>(</a:t>
            </a:r>
            <a:r>
              <a:rPr lang="en-US" i="1"/>
              <a:t>r </a:t>
            </a:r>
            <a:r>
              <a:rPr lang="en-US"/>
              <a:t>   </a:t>
            </a:r>
            <a:r>
              <a:rPr lang="en-US" sz="1400" i="1">
                <a:sym typeface="Greek Symbols" pitchFamily="18" charset="2"/>
              </a:rPr>
              <a:t></a:t>
            </a:r>
            <a:r>
              <a:rPr lang="en-US" sz="1400" baseline="-25000">
                <a:sym typeface="Greek Symbols" pitchFamily="18" charset="2"/>
              </a:rPr>
              <a:t>1 </a:t>
            </a:r>
            <a:r>
              <a:rPr lang="en-US" i="1">
                <a:sym typeface="Greek Symbols" pitchFamily="18" charset="2"/>
              </a:rPr>
              <a:t>s</a:t>
            </a:r>
            <a:r>
              <a:rPr lang="en-US">
                <a:sym typeface="Greek Symbols" pitchFamily="18" charset="2"/>
              </a:rPr>
              <a:t>) </a:t>
            </a:r>
            <a:r>
              <a:rPr lang="en-US">
                <a:sym typeface="Symbol" pitchFamily="18" charset="2"/>
              </a:rPr>
              <a:t> (</a:t>
            </a:r>
            <a:r>
              <a:rPr lang="en-US" i="1"/>
              <a:t>r </a:t>
            </a:r>
            <a:r>
              <a:rPr lang="en-US"/>
              <a:t>   </a:t>
            </a:r>
            <a:r>
              <a:rPr lang="en-US" sz="1400" i="1">
                <a:sym typeface="Greek Symbols" pitchFamily="18" charset="2"/>
              </a:rPr>
              <a:t></a:t>
            </a:r>
            <a:r>
              <a:rPr lang="en-US" sz="1400" baseline="-25000">
                <a:sym typeface="Greek Symbols" pitchFamily="18" charset="2"/>
              </a:rPr>
              <a:t>2  </a:t>
            </a:r>
            <a:r>
              <a:rPr lang="en-US" i="1">
                <a:sym typeface="Greek Symbols" pitchFamily="18" charset="2"/>
              </a:rPr>
              <a:t>s) </a:t>
            </a:r>
            <a:r>
              <a:rPr lang="en-US">
                <a:sym typeface="Symbol" pitchFamily="18" charset="2"/>
              </a:rPr>
              <a:t> . . .  (</a:t>
            </a:r>
            <a:r>
              <a:rPr lang="en-US" i="1"/>
              <a:t>r    </a:t>
            </a:r>
            <a:r>
              <a:rPr lang="en-US" sz="1400" i="1">
                <a:sym typeface="Greek Symbols" pitchFamily="18" charset="2"/>
              </a:rPr>
              <a:t></a:t>
            </a:r>
            <a:r>
              <a:rPr lang="en-US" sz="1400" i="1" baseline="-25000">
                <a:sym typeface="Greek Symbols" pitchFamily="18" charset="2"/>
              </a:rPr>
              <a:t>n</a:t>
            </a:r>
            <a:r>
              <a:rPr lang="en-US" sz="1400" baseline="-25000">
                <a:sym typeface="Greek Symbols" pitchFamily="18" charset="2"/>
              </a:rPr>
              <a:t>  </a:t>
            </a:r>
            <a:r>
              <a:rPr lang="en-US" i="1">
                <a:sym typeface="Greek Symbols" pitchFamily="18" charset="2"/>
              </a:rPr>
              <a:t>s) </a:t>
            </a:r>
            <a:endParaRPr lang="en-US">
              <a:sym typeface="Greek Symbols" pitchFamily="18" charset="2"/>
            </a:endParaRPr>
          </a:p>
          <a:p>
            <a:pPr lvl="1">
              <a:buFont typeface="Transport MT" pitchFamily="2" charset="2"/>
              <a:buNone/>
              <a:tabLst>
                <a:tab pos="3030538" algn="ctr"/>
              </a:tabLst>
            </a:pPr>
            <a:endParaRPr lang="en-US" sz="1400" i="1" baseline="-25000">
              <a:sym typeface="Greek Symbols" pitchFamily="18" charset="2"/>
            </a:endParaRPr>
          </a:p>
        </p:txBody>
      </p:sp>
      <p:sp>
        <p:nvSpPr>
          <p:cNvPr id="348164" name="AutoShape 4"/>
          <p:cNvSpPr>
            <a:spLocks noChangeArrowheads="1"/>
          </p:cNvSpPr>
          <p:nvPr/>
        </p:nvSpPr>
        <p:spPr bwMode="auto">
          <a:xfrm rot="5400000">
            <a:off x="3417887" y="2265363"/>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48165" name="AutoShape 5"/>
          <p:cNvSpPr>
            <a:spLocks noChangeArrowheads="1"/>
          </p:cNvSpPr>
          <p:nvPr/>
        </p:nvSpPr>
        <p:spPr bwMode="auto">
          <a:xfrm rot="5400000">
            <a:off x="6751637" y="2665413"/>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48166" name="AutoShape 6"/>
          <p:cNvSpPr>
            <a:spLocks noChangeArrowheads="1"/>
          </p:cNvSpPr>
          <p:nvPr/>
        </p:nvSpPr>
        <p:spPr bwMode="auto">
          <a:xfrm rot="5400000">
            <a:off x="5341937" y="5180013"/>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48167" name="AutoShape 7"/>
          <p:cNvSpPr>
            <a:spLocks noChangeArrowheads="1"/>
          </p:cNvSpPr>
          <p:nvPr/>
        </p:nvSpPr>
        <p:spPr bwMode="auto">
          <a:xfrm rot="5400000">
            <a:off x="3455987" y="440848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48168" name="AutoShape 8"/>
          <p:cNvSpPr>
            <a:spLocks noChangeArrowheads="1"/>
          </p:cNvSpPr>
          <p:nvPr/>
        </p:nvSpPr>
        <p:spPr bwMode="auto">
          <a:xfrm rot="5400000">
            <a:off x="2532062" y="5160963"/>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48169" name="AutoShape 9"/>
          <p:cNvSpPr>
            <a:spLocks noChangeArrowheads="1"/>
          </p:cNvSpPr>
          <p:nvPr/>
        </p:nvSpPr>
        <p:spPr bwMode="auto">
          <a:xfrm rot="5400000">
            <a:off x="7275512" y="47704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48170" name="AutoShape 10"/>
          <p:cNvSpPr>
            <a:spLocks noChangeArrowheads="1"/>
          </p:cNvSpPr>
          <p:nvPr/>
        </p:nvSpPr>
        <p:spPr bwMode="auto">
          <a:xfrm rot="5400000">
            <a:off x="3627437" y="5160963"/>
            <a:ext cx="188913" cy="173038"/>
          </a:xfrm>
          <a:prstGeom prst="flowChartCollate">
            <a:avLst/>
          </a:prstGeom>
          <a:noFill/>
          <a:ln w="9525">
            <a:solidFill>
              <a:schemeClr val="tx1"/>
            </a:solidFill>
            <a:miter lim="800000"/>
            <a:headEnd/>
            <a:tailEnd/>
          </a:ln>
          <a:effectLst/>
        </p:spPr>
        <p:txBody>
          <a:bodyPr wrap="none" anchor="ct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a:xfrm>
            <a:off x="762000" y="0"/>
            <a:ext cx="7772400" cy="1143000"/>
          </a:xfrm>
        </p:spPr>
        <p:txBody>
          <a:bodyPr/>
          <a:lstStyle/>
          <a:p>
            <a:r>
              <a:rPr lang="en-US" dirty="0"/>
              <a:t>Complex Joins (Cont.)</a:t>
            </a:r>
          </a:p>
        </p:txBody>
      </p:sp>
      <p:sp>
        <p:nvSpPr>
          <p:cNvPr id="349187" name="Rectangle 3"/>
          <p:cNvSpPr>
            <a:spLocks noGrp="1" noChangeArrowheads="1"/>
          </p:cNvSpPr>
          <p:nvPr>
            <p:ph sz="quarter" idx="1"/>
          </p:nvPr>
        </p:nvSpPr>
        <p:spPr>
          <a:xfrm>
            <a:off x="825500" y="1000125"/>
            <a:ext cx="7381875" cy="4114800"/>
          </a:xfrm>
        </p:spPr>
        <p:txBody>
          <a:bodyPr>
            <a:normAutofit fontScale="85000" lnSpcReduction="20000"/>
          </a:bodyPr>
          <a:lstStyle/>
          <a:p>
            <a:r>
              <a:rPr lang="en-US" dirty="0"/>
              <a:t>Join involving three relations:  </a:t>
            </a:r>
            <a:r>
              <a:rPr lang="en-US" i="1" dirty="0"/>
              <a:t>loan    depositor     customer</a:t>
            </a:r>
          </a:p>
          <a:p>
            <a:r>
              <a:rPr lang="en-US" b="1" dirty="0"/>
              <a:t>Strategy 1.  </a:t>
            </a:r>
            <a:r>
              <a:rPr lang="en-US" dirty="0"/>
              <a:t>Compute </a:t>
            </a:r>
            <a:r>
              <a:rPr lang="en-US" i="1" dirty="0"/>
              <a:t>depositor </a:t>
            </a:r>
            <a:r>
              <a:rPr lang="en-US" dirty="0"/>
              <a:t>   </a:t>
            </a:r>
            <a:r>
              <a:rPr lang="en-US" i="1" dirty="0"/>
              <a:t>customer; </a:t>
            </a:r>
            <a:r>
              <a:rPr lang="en-US" dirty="0"/>
              <a:t>use result to compute</a:t>
            </a:r>
            <a:r>
              <a:rPr lang="en-US" i="1" dirty="0"/>
              <a:t> loan</a:t>
            </a:r>
            <a:r>
              <a:rPr lang="en-US" dirty="0"/>
              <a:t>    (</a:t>
            </a:r>
            <a:r>
              <a:rPr lang="en-US" i="1" dirty="0"/>
              <a:t>depositor</a:t>
            </a:r>
            <a:r>
              <a:rPr lang="en-US" dirty="0"/>
              <a:t>    </a:t>
            </a:r>
            <a:r>
              <a:rPr lang="en-US" i="1" dirty="0"/>
              <a:t>customer</a:t>
            </a:r>
            <a:r>
              <a:rPr lang="en-US" dirty="0"/>
              <a:t>)</a:t>
            </a:r>
          </a:p>
          <a:p>
            <a:r>
              <a:rPr lang="en-US" b="1" dirty="0"/>
              <a:t>Strategy 2.  </a:t>
            </a:r>
            <a:r>
              <a:rPr lang="en-US" dirty="0"/>
              <a:t>Computer </a:t>
            </a:r>
            <a:r>
              <a:rPr lang="en-US" i="1" dirty="0"/>
              <a:t>loan    depositor</a:t>
            </a:r>
            <a:r>
              <a:rPr lang="en-US" dirty="0"/>
              <a:t> first, and then join the result with </a:t>
            </a:r>
            <a:r>
              <a:rPr lang="en-US" i="1" dirty="0"/>
              <a:t>customer.</a:t>
            </a:r>
            <a:endParaRPr lang="en-US" dirty="0"/>
          </a:p>
          <a:p>
            <a:r>
              <a:rPr lang="en-US" b="1" dirty="0"/>
              <a:t>Strategy 3.  </a:t>
            </a:r>
            <a:r>
              <a:rPr lang="en-US" dirty="0"/>
              <a:t>Perform the pair of joins at once.  Build and index on </a:t>
            </a:r>
            <a:r>
              <a:rPr lang="en-US" i="1" dirty="0"/>
              <a:t>loan</a:t>
            </a:r>
            <a:r>
              <a:rPr lang="en-US" dirty="0"/>
              <a:t> for </a:t>
            </a:r>
            <a:r>
              <a:rPr lang="en-US" i="1" dirty="0"/>
              <a:t>loan-number,</a:t>
            </a:r>
            <a:r>
              <a:rPr lang="en-US" dirty="0"/>
              <a:t> and on </a:t>
            </a:r>
            <a:r>
              <a:rPr lang="en-US" i="1" dirty="0"/>
              <a:t>customer </a:t>
            </a:r>
            <a:r>
              <a:rPr lang="en-US" dirty="0"/>
              <a:t>for</a:t>
            </a:r>
            <a:r>
              <a:rPr lang="en-US" i="1" dirty="0"/>
              <a:t> customer-name.</a:t>
            </a:r>
            <a:endParaRPr lang="en-US" dirty="0"/>
          </a:p>
          <a:p>
            <a:pPr lvl="1"/>
            <a:r>
              <a:rPr lang="en-US" dirty="0"/>
              <a:t>For each </a:t>
            </a:r>
            <a:r>
              <a:rPr lang="en-US" dirty="0" err="1"/>
              <a:t>tuple</a:t>
            </a:r>
            <a:r>
              <a:rPr lang="en-US" dirty="0"/>
              <a:t> </a:t>
            </a:r>
            <a:r>
              <a:rPr lang="en-US" i="1" dirty="0"/>
              <a:t>t </a:t>
            </a:r>
            <a:r>
              <a:rPr lang="en-US" dirty="0"/>
              <a:t>in </a:t>
            </a:r>
            <a:r>
              <a:rPr lang="en-US" i="1" dirty="0"/>
              <a:t>depositor, </a:t>
            </a:r>
            <a:r>
              <a:rPr lang="en-US" dirty="0"/>
              <a:t>look up the corresponding </a:t>
            </a:r>
            <a:r>
              <a:rPr lang="en-US" dirty="0" err="1"/>
              <a:t>tuples</a:t>
            </a:r>
            <a:r>
              <a:rPr lang="en-US" dirty="0"/>
              <a:t> in </a:t>
            </a:r>
            <a:r>
              <a:rPr lang="en-US" i="1" dirty="0"/>
              <a:t>customer</a:t>
            </a:r>
            <a:r>
              <a:rPr lang="en-US" dirty="0"/>
              <a:t> and the corresponding </a:t>
            </a:r>
            <a:r>
              <a:rPr lang="en-US" dirty="0" err="1"/>
              <a:t>tuples</a:t>
            </a:r>
            <a:r>
              <a:rPr lang="en-US" dirty="0"/>
              <a:t> in </a:t>
            </a:r>
            <a:r>
              <a:rPr lang="en-US" i="1" dirty="0"/>
              <a:t>loan.</a:t>
            </a:r>
            <a:endParaRPr lang="en-US" dirty="0"/>
          </a:p>
          <a:p>
            <a:pPr lvl="1"/>
            <a:r>
              <a:rPr lang="en-US" dirty="0"/>
              <a:t>Each </a:t>
            </a:r>
            <a:r>
              <a:rPr lang="en-US" dirty="0" err="1"/>
              <a:t>tuple</a:t>
            </a:r>
            <a:r>
              <a:rPr lang="en-US" dirty="0"/>
              <a:t> of </a:t>
            </a:r>
            <a:r>
              <a:rPr lang="en-US" i="1" dirty="0"/>
              <a:t>deposit </a:t>
            </a:r>
            <a:r>
              <a:rPr lang="en-US" dirty="0"/>
              <a:t>is examined exactly once.</a:t>
            </a:r>
          </a:p>
          <a:p>
            <a:r>
              <a:rPr lang="en-US" dirty="0"/>
              <a:t>Strategy 3 combines two operations into one special-purpose operation that is more efficient than implementing two joins of two relations.</a:t>
            </a:r>
          </a:p>
        </p:txBody>
      </p:sp>
      <p:sp>
        <p:nvSpPr>
          <p:cNvPr id="349188" name="AutoShape 4"/>
          <p:cNvSpPr>
            <a:spLocks noChangeArrowheads="1"/>
          </p:cNvSpPr>
          <p:nvPr/>
        </p:nvSpPr>
        <p:spPr bwMode="auto">
          <a:xfrm rot="5400000">
            <a:off x="4716462" y="10747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49189" name="AutoShape 5"/>
          <p:cNvSpPr>
            <a:spLocks noChangeArrowheads="1"/>
          </p:cNvSpPr>
          <p:nvPr/>
        </p:nvSpPr>
        <p:spPr bwMode="auto">
          <a:xfrm rot="5400000">
            <a:off x="5783262" y="9985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49190" name="AutoShape 6"/>
          <p:cNvSpPr>
            <a:spLocks noChangeArrowheads="1"/>
          </p:cNvSpPr>
          <p:nvPr/>
        </p:nvSpPr>
        <p:spPr bwMode="auto">
          <a:xfrm rot="5400000">
            <a:off x="4411662" y="13795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49191" name="AutoShape 7"/>
          <p:cNvSpPr>
            <a:spLocks noChangeArrowheads="1"/>
          </p:cNvSpPr>
          <p:nvPr/>
        </p:nvSpPr>
        <p:spPr bwMode="auto">
          <a:xfrm rot="5400000">
            <a:off x="2811462" y="16843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49192" name="AutoShape 8"/>
          <p:cNvSpPr>
            <a:spLocks noChangeArrowheads="1"/>
          </p:cNvSpPr>
          <p:nvPr/>
        </p:nvSpPr>
        <p:spPr bwMode="auto">
          <a:xfrm rot="5400000">
            <a:off x="4106862" y="20653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49193" name="AutoShape 9"/>
          <p:cNvSpPr>
            <a:spLocks noChangeArrowheads="1"/>
          </p:cNvSpPr>
          <p:nvPr/>
        </p:nvSpPr>
        <p:spPr bwMode="auto">
          <a:xfrm rot="5400000">
            <a:off x="1592262" y="16843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r>
              <a:rPr lang="en-US"/>
              <a:t>Other Operations</a:t>
            </a:r>
          </a:p>
        </p:txBody>
      </p:sp>
      <p:sp>
        <p:nvSpPr>
          <p:cNvPr id="350211" name="Rectangle 3"/>
          <p:cNvSpPr>
            <a:spLocks noGrp="1" noChangeArrowheads="1"/>
          </p:cNvSpPr>
          <p:nvPr>
            <p:ph sz="quarter" idx="1"/>
          </p:nvPr>
        </p:nvSpPr>
        <p:spPr>
          <a:xfrm>
            <a:off x="1017588" y="1450975"/>
            <a:ext cx="6953250" cy="4114800"/>
          </a:xfrm>
        </p:spPr>
        <p:txBody>
          <a:bodyPr>
            <a:normAutofit lnSpcReduction="10000"/>
          </a:bodyPr>
          <a:lstStyle/>
          <a:p>
            <a:r>
              <a:rPr lang="en-US" b="1"/>
              <a:t>Duplicate elimination </a:t>
            </a:r>
            <a:r>
              <a:rPr lang="en-US"/>
              <a:t>can be implemented via hashing or sorting.</a:t>
            </a:r>
          </a:p>
          <a:p>
            <a:pPr lvl="1"/>
            <a:r>
              <a:rPr lang="en-US"/>
              <a:t>On sorting duplicates will come adjacent to each other, and all but one set of duplicates can be deleted.  </a:t>
            </a:r>
            <a:r>
              <a:rPr lang="en-US" i="1"/>
              <a:t>Optimization: </a:t>
            </a:r>
            <a:r>
              <a:rPr lang="en-US"/>
              <a:t>duplicates can be deleted during run generation as well as at intermediate merge steps in external sort-merge.</a:t>
            </a:r>
          </a:p>
          <a:p>
            <a:pPr lvl="1"/>
            <a:r>
              <a:rPr lang="en-US"/>
              <a:t>Hashing is similar – duplicates will come into the same bucket.</a:t>
            </a:r>
          </a:p>
          <a:p>
            <a:r>
              <a:rPr lang="en-US" b="1"/>
              <a:t>Projection </a:t>
            </a:r>
            <a:r>
              <a:rPr lang="en-US"/>
              <a:t>is implemented by performing projection on each tuple followed by duplicate elimination. </a:t>
            </a:r>
            <a:endParaRPr lang="en-US"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r>
              <a:rPr lang="en-US"/>
              <a:t>Other Operations (Cont.)</a:t>
            </a:r>
          </a:p>
        </p:txBody>
      </p:sp>
      <p:sp>
        <p:nvSpPr>
          <p:cNvPr id="351235" name="Rectangle 3"/>
          <p:cNvSpPr>
            <a:spLocks noGrp="1" noChangeArrowheads="1"/>
          </p:cNvSpPr>
          <p:nvPr>
            <p:ph sz="quarter" idx="1"/>
          </p:nvPr>
        </p:nvSpPr>
        <p:spPr/>
        <p:txBody>
          <a:bodyPr>
            <a:normAutofit/>
          </a:bodyPr>
          <a:lstStyle/>
          <a:p>
            <a:r>
              <a:rPr lang="en-US" b="1"/>
              <a:t>Aggregation</a:t>
            </a:r>
            <a:r>
              <a:rPr lang="en-US"/>
              <a:t> can be implemented in a manner similar to duplicate elimination.</a:t>
            </a:r>
          </a:p>
          <a:p>
            <a:pPr lvl="1"/>
            <a:r>
              <a:rPr lang="en-US"/>
              <a:t>Sorting or hashing can be used to bring tuples in the same group together, and then the aggregate functions can be applied on each group.</a:t>
            </a:r>
            <a:r>
              <a:rPr lang="en-US" b="1"/>
              <a:t> </a:t>
            </a:r>
          </a:p>
          <a:p>
            <a:pPr lvl="1"/>
            <a:r>
              <a:rPr lang="en-US" i="1"/>
              <a:t>Optimization: </a:t>
            </a:r>
            <a:r>
              <a:rPr lang="en-US"/>
              <a:t>combine tuples in the same group during run generation and intermediate merges, by computing partial aggregate values.</a:t>
            </a:r>
          </a:p>
          <a:p>
            <a:r>
              <a:rPr lang="en-US" b="1"/>
              <a:t>Set operations </a:t>
            </a:r>
            <a:r>
              <a:rPr lang="en-US"/>
              <a:t>(</a:t>
            </a:r>
            <a:r>
              <a:rPr lang="en-US">
                <a:sym typeface="Symbol" pitchFamily="18" charset="2"/>
              </a:rPr>
              <a:t>,  and ):  can either use variant of merge-join after sorting, or variant of hash-join.</a:t>
            </a:r>
            <a:endParaRPr lang="en-US" b="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t>Other Operations (Cont.)</a:t>
            </a:r>
          </a:p>
        </p:txBody>
      </p:sp>
      <p:sp>
        <p:nvSpPr>
          <p:cNvPr id="352259" name="Rectangle 3"/>
          <p:cNvSpPr>
            <a:spLocks noGrp="1" noChangeArrowheads="1"/>
          </p:cNvSpPr>
          <p:nvPr>
            <p:ph sz="quarter" idx="1"/>
          </p:nvPr>
        </p:nvSpPr>
        <p:spPr>
          <a:xfrm>
            <a:off x="1123950" y="1347788"/>
            <a:ext cx="6953250" cy="4114800"/>
          </a:xfrm>
        </p:spPr>
        <p:txBody>
          <a:bodyPr>
            <a:normAutofit fontScale="85000" lnSpcReduction="10000"/>
          </a:bodyPr>
          <a:lstStyle/>
          <a:p>
            <a:r>
              <a:rPr lang="en-US"/>
              <a:t>E.g., Set operations using hashing:</a:t>
            </a:r>
          </a:p>
          <a:p>
            <a:pPr lvl="1">
              <a:buFont typeface="Transport MT" pitchFamily="2" charset="2"/>
              <a:buNone/>
            </a:pPr>
            <a:r>
              <a:rPr lang="en-US"/>
              <a:t>1.	Partition both relations using the same hash function, thereby creating </a:t>
            </a:r>
          </a:p>
          <a:p>
            <a:pPr lvl="1">
              <a:buFont typeface="Transport MT" pitchFamily="2" charset="2"/>
              <a:buNone/>
            </a:pPr>
            <a:r>
              <a:rPr lang="en-US"/>
              <a:t>2.	Process each partition </a:t>
            </a:r>
            <a:r>
              <a:rPr lang="en-US" i="1"/>
              <a:t>i</a:t>
            </a:r>
            <a:r>
              <a:rPr lang="en-US"/>
              <a:t> as follows.  Using a different hashing function, build an in-memory hash index on </a:t>
            </a:r>
            <a:r>
              <a:rPr lang="en-US" i="1"/>
              <a:t>H</a:t>
            </a:r>
            <a:r>
              <a:rPr lang="en-US" i="1" baseline="-25000"/>
              <a:t>ri</a:t>
            </a:r>
            <a:r>
              <a:rPr lang="en-US"/>
              <a:t> after it is brought into memory.</a:t>
            </a:r>
          </a:p>
          <a:p>
            <a:pPr lvl="1">
              <a:buFont typeface="Transport MT" pitchFamily="2" charset="2"/>
              <a:buNone/>
            </a:pPr>
            <a:r>
              <a:rPr lang="en-US"/>
              <a:t>3. – </a:t>
            </a:r>
            <a:r>
              <a:rPr lang="en-US" i="1"/>
              <a:t>r </a:t>
            </a:r>
            <a:r>
              <a:rPr lang="en-US">
                <a:sym typeface="Symbol" pitchFamily="18" charset="2"/>
              </a:rPr>
              <a:t> </a:t>
            </a:r>
            <a:r>
              <a:rPr lang="en-US" i="1">
                <a:sym typeface="Symbol" pitchFamily="18" charset="2"/>
              </a:rPr>
              <a:t>s</a:t>
            </a:r>
            <a:r>
              <a:rPr lang="en-US">
                <a:sym typeface="Symbol" pitchFamily="18" charset="2"/>
              </a:rPr>
              <a:t>:  Add tuples in </a:t>
            </a:r>
            <a:r>
              <a:rPr lang="en-US" i="1">
                <a:sym typeface="Symbol" pitchFamily="18" charset="2"/>
              </a:rPr>
              <a:t>H</a:t>
            </a:r>
            <a:r>
              <a:rPr lang="en-US" i="1" baseline="-25000">
                <a:sym typeface="Symbol" pitchFamily="18" charset="2"/>
              </a:rPr>
              <a:t>si</a:t>
            </a:r>
            <a:r>
              <a:rPr lang="en-US">
                <a:sym typeface="Symbol" pitchFamily="18" charset="2"/>
              </a:rPr>
              <a:t> to the hash index if they are not already in it.  Then add the tuples in the hash index to the result.</a:t>
            </a:r>
          </a:p>
          <a:p>
            <a:pPr lvl="1">
              <a:buFont typeface="Transport MT" pitchFamily="2" charset="2"/>
              <a:buNone/>
            </a:pPr>
            <a:r>
              <a:rPr lang="en-US">
                <a:sym typeface="Symbol" pitchFamily="18" charset="2"/>
              </a:rPr>
              <a:t>  – </a:t>
            </a:r>
            <a:r>
              <a:rPr lang="en-US" i="1">
                <a:sym typeface="Symbol" pitchFamily="18" charset="2"/>
              </a:rPr>
              <a:t>r</a:t>
            </a:r>
            <a:r>
              <a:rPr lang="en-US">
                <a:sym typeface="Symbol" pitchFamily="18" charset="2"/>
              </a:rPr>
              <a:t>  </a:t>
            </a:r>
            <a:r>
              <a:rPr lang="en-US" i="1">
                <a:sym typeface="Symbol" pitchFamily="18" charset="2"/>
              </a:rPr>
              <a:t>s</a:t>
            </a:r>
            <a:r>
              <a:rPr lang="en-US">
                <a:sym typeface="Symbol" pitchFamily="18" charset="2"/>
              </a:rPr>
              <a:t>: output tuples in </a:t>
            </a:r>
            <a:r>
              <a:rPr lang="en-US" i="1">
                <a:sym typeface="Symbol" pitchFamily="18" charset="2"/>
              </a:rPr>
              <a:t>H</a:t>
            </a:r>
            <a:r>
              <a:rPr lang="en-US" i="1" baseline="-25000">
                <a:sym typeface="Symbol" pitchFamily="18" charset="2"/>
              </a:rPr>
              <a:t>si</a:t>
            </a:r>
            <a:r>
              <a:rPr lang="en-US" i="1">
                <a:sym typeface="Symbol" pitchFamily="18" charset="2"/>
              </a:rPr>
              <a:t> </a:t>
            </a:r>
            <a:r>
              <a:rPr lang="en-US">
                <a:sym typeface="Symbol" pitchFamily="18" charset="2"/>
              </a:rPr>
              <a:t>to the result if they are already there in the hash index.</a:t>
            </a:r>
          </a:p>
          <a:p>
            <a:pPr lvl="1">
              <a:buFont typeface="Transport MT" pitchFamily="2" charset="2"/>
              <a:buNone/>
            </a:pPr>
            <a:r>
              <a:rPr lang="en-US">
                <a:sym typeface="Symbol" pitchFamily="18" charset="2"/>
              </a:rPr>
              <a:t>  – </a:t>
            </a:r>
            <a:r>
              <a:rPr lang="en-US" i="1">
                <a:sym typeface="Symbol" pitchFamily="18" charset="2"/>
              </a:rPr>
              <a:t>r</a:t>
            </a:r>
            <a:r>
              <a:rPr lang="en-US">
                <a:sym typeface="Symbol" pitchFamily="18" charset="2"/>
              </a:rPr>
              <a:t> – </a:t>
            </a:r>
            <a:r>
              <a:rPr lang="en-US" i="1">
                <a:sym typeface="Symbol" pitchFamily="18" charset="2"/>
              </a:rPr>
              <a:t>s:</a:t>
            </a:r>
            <a:r>
              <a:rPr lang="en-US">
                <a:sym typeface="Symbol" pitchFamily="18" charset="2"/>
              </a:rPr>
              <a:t> for each tuple in </a:t>
            </a:r>
            <a:r>
              <a:rPr lang="en-US" i="1">
                <a:sym typeface="Symbol" pitchFamily="18" charset="2"/>
              </a:rPr>
              <a:t>H</a:t>
            </a:r>
            <a:r>
              <a:rPr lang="en-US" i="1" baseline="-25000">
                <a:sym typeface="Symbol" pitchFamily="18" charset="2"/>
              </a:rPr>
              <a:t>si</a:t>
            </a:r>
            <a:r>
              <a:rPr lang="en-US" i="1">
                <a:sym typeface="Symbol" pitchFamily="18" charset="2"/>
              </a:rPr>
              <a:t>, </a:t>
            </a:r>
            <a:r>
              <a:rPr lang="en-US">
                <a:sym typeface="Symbol" pitchFamily="18" charset="2"/>
              </a:rPr>
              <a:t>if it is there in the hash index, delete it from the index.  Add remaining tuples in the hash index to the result. </a:t>
            </a:r>
            <a:endParaRPr lang="en-US"/>
          </a:p>
        </p:txBody>
      </p:sp>
      <p:graphicFrame>
        <p:nvGraphicFramePr>
          <p:cNvPr id="352260" name="Object 4"/>
          <p:cNvGraphicFramePr>
            <a:graphicFrameLocks noChangeAspect="1"/>
          </p:cNvGraphicFramePr>
          <p:nvPr/>
        </p:nvGraphicFramePr>
        <p:xfrm>
          <a:off x="3703638" y="2079625"/>
          <a:ext cx="3035300" cy="341313"/>
        </p:xfrm>
        <a:graphic>
          <a:graphicData uri="http://schemas.openxmlformats.org/presentationml/2006/ole">
            <p:oleObj spid="_x0000_s8194" name="Equation" r:id="rId3" imgW="3035300" imgH="342900" progId="Equation.3">
              <p:embed/>
            </p:oleObj>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t>Other Operations (Cont.)</a:t>
            </a:r>
          </a:p>
        </p:txBody>
      </p:sp>
      <p:sp>
        <p:nvSpPr>
          <p:cNvPr id="353283" name="Rectangle 3"/>
          <p:cNvSpPr>
            <a:spLocks noGrp="1" noChangeArrowheads="1"/>
          </p:cNvSpPr>
          <p:nvPr>
            <p:ph sz="quarter" idx="1"/>
          </p:nvPr>
        </p:nvSpPr>
        <p:spPr>
          <a:xfrm>
            <a:off x="1063625" y="1724025"/>
            <a:ext cx="7146925" cy="4114800"/>
          </a:xfrm>
        </p:spPr>
        <p:txBody>
          <a:bodyPr>
            <a:normAutofit fontScale="92500"/>
          </a:bodyPr>
          <a:lstStyle/>
          <a:p>
            <a:r>
              <a:rPr lang="en-US" b="1" dirty="0"/>
              <a:t>Outer join </a:t>
            </a:r>
            <a:r>
              <a:rPr lang="en-US" dirty="0"/>
              <a:t>can be computed either as </a:t>
            </a:r>
          </a:p>
          <a:p>
            <a:pPr lvl="1"/>
            <a:r>
              <a:rPr lang="en-US" dirty="0"/>
              <a:t>A join followed by addition of null-padded non-participating </a:t>
            </a:r>
            <a:r>
              <a:rPr lang="en-US" dirty="0" err="1"/>
              <a:t>tuples</a:t>
            </a:r>
            <a:r>
              <a:rPr lang="en-US" dirty="0"/>
              <a:t>.</a:t>
            </a:r>
          </a:p>
          <a:p>
            <a:pPr lvl="1"/>
            <a:r>
              <a:rPr lang="en-US" dirty="0"/>
              <a:t>by modifying the join algorithms.</a:t>
            </a:r>
          </a:p>
          <a:p>
            <a:r>
              <a:rPr lang="en-US" dirty="0"/>
              <a:t>Example:</a:t>
            </a:r>
          </a:p>
          <a:p>
            <a:pPr lvl="1"/>
            <a:r>
              <a:rPr lang="en-US" dirty="0"/>
              <a:t>In </a:t>
            </a:r>
            <a:r>
              <a:rPr lang="en-US" i="1" dirty="0"/>
              <a:t>r </a:t>
            </a:r>
            <a:r>
              <a:rPr lang="en-US" dirty="0">
                <a:sym typeface="Symbol" pitchFamily="18" charset="2"/>
              </a:rPr>
              <a:t>    </a:t>
            </a:r>
            <a:r>
              <a:rPr lang="en-US" i="1" dirty="0">
                <a:sym typeface="Symbol" pitchFamily="18" charset="2"/>
              </a:rPr>
              <a:t>s</a:t>
            </a:r>
            <a:r>
              <a:rPr lang="en-US" dirty="0">
                <a:sym typeface="Symbol" pitchFamily="18" charset="2"/>
              </a:rPr>
              <a:t>, non participating </a:t>
            </a:r>
            <a:r>
              <a:rPr lang="en-US" dirty="0" err="1">
                <a:sym typeface="Symbol" pitchFamily="18" charset="2"/>
              </a:rPr>
              <a:t>tuples</a:t>
            </a:r>
            <a:r>
              <a:rPr lang="en-US" dirty="0">
                <a:sym typeface="Symbol" pitchFamily="18" charset="2"/>
              </a:rPr>
              <a:t> are those in </a:t>
            </a:r>
            <a:r>
              <a:rPr lang="en-US" i="1" dirty="0">
                <a:sym typeface="Symbol" pitchFamily="18" charset="2"/>
              </a:rPr>
              <a:t>r </a:t>
            </a:r>
            <a:r>
              <a:rPr lang="en-US" dirty="0">
                <a:sym typeface="Symbol" pitchFamily="18" charset="2"/>
              </a:rPr>
              <a:t>– </a:t>
            </a:r>
            <a:r>
              <a:rPr lang="en-US" dirty="0">
                <a:sym typeface="Greek Symbols" pitchFamily="18" charset="2"/>
              </a:rPr>
              <a:t></a:t>
            </a:r>
            <a:r>
              <a:rPr lang="en-US" i="1" baseline="-25000" dirty="0">
                <a:sym typeface="Greek Symbols" pitchFamily="18" charset="2"/>
              </a:rPr>
              <a:t>R</a:t>
            </a:r>
            <a:r>
              <a:rPr lang="en-US" dirty="0">
                <a:sym typeface="Greek Symbols" pitchFamily="18" charset="2"/>
              </a:rPr>
              <a:t>(</a:t>
            </a:r>
            <a:r>
              <a:rPr lang="en-US" i="1" dirty="0">
                <a:sym typeface="Greek Symbols" pitchFamily="18" charset="2"/>
              </a:rPr>
              <a:t>r     s</a:t>
            </a:r>
            <a:r>
              <a:rPr lang="en-US" dirty="0">
                <a:sym typeface="Greek Symbols" pitchFamily="18" charset="2"/>
              </a:rPr>
              <a:t>)</a:t>
            </a:r>
          </a:p>
          <a:p>
            <a:pPr lvl="1"/>
            <a:r>
              <a:rPr lang="en-US" dirty="0">
                <a:sym typeface="Greek Symbols" pitchFamily="18" charset="2"/>
              </a:rPr>
              <a:t>Modify merge-join to compute </a:t>
            </a:r>
            <a:r>
              <a:rPr lang="en-US" i="1" dirty="0"/>
              <a:t>r </a:t>
            </a:r>
            <a:r>
              <a:rPr lang="en-US" dirty="0">
                <a:sym typeface="Symbol" pitchFamily="18" charset="2"/>
              </a:rPr>
              <a:t>    </a:t>
            </a:r>
            <a:r>
              <a:rPr lang="en-US" i="1" dirty="0">
                <a:sym typeface="Symbol" pitchFamily="18" charset="2"/>
              </a:rPr>
              <a:t>s:  </a:t>
            </a:r>
            <a:r>
              <a:rPr lang="en-US" dirty="0">
                <a:sym typeface="Symbol" pitchFamily="18" charset="2"/>
              </a:rPr>
              <a:t>During merging, for every </a:t>
            </a:r>
            <a:r>
              <a:rPr lang="en-US" dirty="0" err="1">
                <a:sym typeface="Symbol" pitchFamily="18" charset="2"/>
              </a:rPr>
              <a:t>tuple</a:t>
            </a:r>
            <a:r>
              <a:rPr lang="en-US" dirty="0">
                <a:sym typeface="Symbol" pitchFamily="18" charset="2"/>
              </a:rPr>
              <a:t> </a:t>
            </a:r>
            <a:r>
              <a:rPr lang="en-US" i="1" dirty="0" err="1">
                <a:sym typeface="Symbol" pitchFamily="18" charset="2"/>
              </a:rPr>
              <a:t>t</a:t>
            </a:r>
            <a:r>
              <a:rPr lang="en-US" i="1" baseline="-25000" dirty="0" err="1">
                <a:sym typeface="Symbol" pitchFamily="18" charset="2"/>
              </a:rPr>
              <a:t>r</a:t>
            </a:r>
            <a:r>
              <a:rPr lang="en-US" i="1" dirty="0">
                <a:sym typeface="Symbol" pitchFamily="18" charset="2"/>
              </a:rPr>
              <a:t> </a:t>
            </a:r>
            <a:r>
              <a:rPr lang="en-US" dirty="0">
                <a:sym typeface="Symbol" pitchFamily="18" charset="2"/>
              </a:rPr>
              <a:t>from </a:t>
            </a:r>
            <a:r>
              <a:rPr lang="en-US" i="1" dirty="0">
                <a:sym typeface="Symbol" pitchFamily="18" charset="2"/>
              </a:rPr>
              <a:t>r </a:t>
            </a:r>
            <a:r>
              <a:rPr lang="en-US" dirty="0">
                <a:sym typeface="Symbol" pitchFamily="18" charset="2"/>
              </a:rPr>
              <a:t>that do not match any </a:t>
            </a:r>
            <a:r>
              <a:rPr lang="en-US" dirty="0" err="1">
                <a:sym typeface="Symbol" pitchFamily="18" charset="2"/>
              </a:rPr>
              <a:t>tuple</a:t>
            </a:r>
            <a:r>
              <a:rPr lang="en-US" dirty="0">
                <a:sym typeface="Symbol" pitchFamily="18" charset="2"/>
              </a:rPr>
              <a:t> in </a:t>
            </a:r>
            <a:r>
              <a:rPr lang="en-US" i="1" dirty="0">
                <a:sym typeface="Symbol" pitchFamily="18" charset="2"/>
              </a:rPr>
              <a:t>s, </a:t>
            </a:r>
            <a:r>
              <a:rPr lang="en-US" dirty="0">
                <a:sym typeface="Symbol" pitchFamily="18" charset="2"/>
              </a:rPr>
              <a:t>output </a:t>
            </a:r>
            <a:r>
              <a:rPr lang="en-US" i="1" dirty="0" err="1">
                <a:sym typeface="Symbol" pitchFamily="18" charset="2"/>
              </a:rPr>
              <a:t>t</a:t>
            </a:r>
            <a:r>
              <a:rPr lang="en-US" i="1" baseline="-25000" dirty="0" err="1">
                <a:sym typeface="Symbol" pitchFamily="18" charset="2"/>
              </a:rPr>
              <a:t>r</a:t>
            </a:r>
            <a:r>
              <a:rPr lang="en-US" dirty="0">
                <a:sym typeface="Symbol" pitchFamily="18" charset="2"/>
              </a:rPr>
              <a:t> padded with nulls.</a:t>
            </a:r>
          </a:p>
          <a:p>
            <a:pPr lvl="1"/>
            <a:r>
              <a:rPr lang="en-US" dirty="0">
                <a:sym typeface="Symbol" pitchFamily="18" charset="2"/>
              </a:rPr>
              <a:t>Right outer-join and full outer-join can be computed similarly.</a:t>
            </a:r>
            <a:endParaRPr lang="en-US" i="1" dirty="0">
              <a:sym typeface="Symbol" pitchFamily="18" charset="2"/>
            </a:endParaRPr>
          </a:p>
        </p:txBody>
      </p:sp>
      <p:graphicFrame>
        <p:nvGraphicFramePr>
          <p:cNvPr id="353284" name="Object 4"/>
          <p:cNvGraphicFramePr>
            <a:graphicFrameLocks noChangeAspect="1"/>
          </p:cNvGraphicFramePr>
          <p:nvPr/>
        </p:nvGraphicFramePr>
        <p:xfrm>
          <a:off x="4495800" y="3282950"/>
          <a:ext cx="150813" cy="290513"/>
        </p:xfrm>
        <a:graphic>
          <a:graphicData uri="http://schemas.openxmlformats.org/presentationml/2006/ole">
            <p:oleObj spid="_x0000_s9218" name="Equation" r:id="rId3" imgW="152334" imgH="291973" progId="Equation.3">
              <p:embed/>
            </p:oleObj>
          </a:graphicData>
        </a:graphic>
      </p:graphicFrame>
      <p:sp>
        <p:nvSpPr>
          <p:cNvPr id="353285" name="AutoShape 5"/>
          <p:cNvSpPr>
            <a:spLocks noChangeArrowheads="1"/>
          </p:cNvSpPr>
          <p:nvPr/>
        </p:nvSpPr>
        <p:spPr bwMode="auto">
          <a:xfrm rot="5400000">
            <a:off x="2354262" y="38179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53286" name="AutoShape 6"/>
          <p:cNvSpPr>
            <a:spLocks noChangeArrowheads="1"/>
          </p:cNvSpPr>
          <p:nvPr/>
        </p:nvSpPr>
        <p:spPr bwMode="auto">
          <a:xfrm rot="5400000">
            <a:off x="5249862" y="41989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53287" name="AutoShape 7"/>
          <p:cNvSpPr>
            <a:spLocks noChangeArrowheads="1"/>
          </p:cNvSpPr>
          <p:nvPr/>
        </p:nvSpPr>
        <p:spPr bwMode="auto">
          <a:xfrm rot="5400000">
            <a:off x="7231062" y="38179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919163" y="309563"/>
            <a:ext cx="7981950" cy="457200"/>
          </a:xfrm>
        </p:spPr>
        <p:txBody>
          <a:bodyPr>
            <a:normAutofit fontScale="90000"/>
          </a:bodyPr>
          <a:lstStyle/>
          <a:p>
            <a:r>
              <a:rPr lang="en-US"/>
              <a:t>Catalog Information for Cost Estimation</a:t>
            </a:r>
          </a:p>
        </p:txBody>
      </p:sp>
      <p:sp>
        <p:nvSpPr>
          <p:cNvPr id="308227" name="Rectangle 3"/>
          <p:cNvSpPr>
            <a:spLocks noGrp="1" noChangeArrowheads="1"/>
          </p:cNvSpPr>
          <p:nvPr>
            <p:ph sz="quarter" idx="1"/>
          </p:nvPr>
        </p:nvSpPr>
        <p:spPr>
          <a:xfrm>
            <a:off x="1063625" y="1479550"/>
            <a:ext cx="6953250" cy="4114800"/>
          </a:xfrm>
        </p:spPr>
        <p:txBody>
          <a:bodyPr>
            <a:normAutofit fontScale="92500" lnSpcReduction="10000"/>
          </a:bodyPr>
          <a:lstStyle/>
          <a:p>
            <a:r>
              <a:rPr lang="en-US" i="1" dirty="0"/>
              <a:t>n</a:t>
            </a:r>
            <a:r>
              <a:rPr lang="en-US" i="1" baseline="-25000" dirty="0"/>
              <a:t>r</a:t>
            </a:r>
            <a:r>
              <a:rPr lang="en-US" i="1" dirty="0"/>
              <a:t>:  </a:t>
            </a:r>
            <a:r>
              <a:rPr lang="en-US" dirty="0"/>
              <a:t>number of </a:t>
            </a:r>
            <a:r>
              <a:rPr lang="en-US" dirty="0" err="1"/>
              <a:t>tuples</a:t>
            </a:r>
            <a:r>
              <a:rPr lang="en-US" dirty="0"/>
              <a:t> in a relation </a:t>
            </a:r>
            <a:r>
              <a:rPr lang="en-US" i="1" dirty="0"/>
              <a:t>r.</a:t>
            </a:r>
            <a:endParaRPr lang="en-US" dirty="0"/>
          </a:p>
          <a:p>
            <a:r>
              <a:rPr lang="en-US" i="1" dirty="0" err="1"/>
              <a:t>b</a:t>
            </a:r>
            <a:r>
              <a:rPr lang="en-US" i="1" baseline="-25000" dirty="0" err="1"/>
              <a:t>r</a:t>
            </a:r>
            <a:r>
              <a:rPr lang="en-US" dirty="0"/>
              <a:t>: number of blocks containing </a:t>
            </a:r>
            <a:r>
              <a:rPr lang="en-US" dirty="0" err="1"/>
              <a:t>tuples</a:t>
            </a:r>
            <a:r>
              <a:rPr lang="en-US" dirty="0"/>
              <a:t> of </a:t>
            </a:r>
            <a:r>
              <a:rPr lang="en-US" i="1" dirty="0"/>
              <a:t>r.</a:t>
            </a:r>
            <a:endParaRPr lang="en-US" dirty="0"/>
          </a:p>
          <a:p>
            <a:r>
              <a:rPr lang="en-US" i="1" dirty="0" err="1"/>
              <a:t>s</a:t>
            </a:r>
            <a:r>
              <a:rPr lang="en-US" i="1" baseline="-25000" dirty="0" err="1"/>
              <a:t>r</a:t>
            </a:r>
            <a:r>
              <a:rPr lang="en-US" dirty="0"/>
              <a:t>: size of a </a:t>
            </a:r>
            <a:r>
              <a:rPr lang="en-US" dirty="0" err="1"/>
              <a:t>tuple</a:t>
            </a:r>
            <a:r>
              <a:rPr lang="en-US" dirty="0"/>
              <a:t> of </a:t>
            </a:r>
            <a:r>
              <a:rPr lang="en-US" i="1" dirty="0"/>
              <a:t>r.</a:t>
            </a:r>
          </a:p>
          <a:p>
            <a:r>
              <a:rPr lang="en-US" i="1" dirty="0" err="1"/>
              <a:t>f</a:t>
            </a:r>
            <a:r>
              <a:rPr lang="en-US" i="1" baseline="-25000" dirty="0" err="1"/>
              <a:t>r</a:t>
            </a:r>
            <a:r>
              <a:rPr lang="en-US" i="1" dirty="0"/>
              <a:t>: </a:t>
            </a:r>
            <a:r>
              <a:rPr lang="en-US" dirty="0"/>
              <a:t>blocking factor of </a:t>
            </a:r>
            <a:r>
              <a:rPr lang="en-US" i="1" dirty="0"/>
              <a:t>r</a:t>
            </a:r>
            <a:r>
              <a:rPr lang="en-US" dirty="0"/>
              <a:t> — i.e., the number of </a:t>
            </a:r>
            <a:r>
              <a:rPr lang="en-US" dirty="0" err="1"/>
              <a:t>tuples</a:t>
            </a:r>
            <a:r>
              <a:rPr lang="en-US" dirty="0"/>
              <a:t> of </a:t>
            </a:r>
            <a:r>
              <a:rPr lang="en-US" i="1" dirty="0"/>
              <a:t>r </a:t>
            </a:r>
            <a:r>
              <a:rPr lang="en-US" dirty="0"/>
              <a:t>that fit into one block.</a:t>
            </a:r>
          </a:p>
          <a:p>
            <a:r>
              <a:rPr lang="en-US" i="1" dirty="0"/>
              <a:t>V(A, r):</a:t>
            </a:r>
            <a:r>
              <a:rPr lang="en-US" dirty="0"/>
              <a:t> number of distinct values that appear in </a:t>
            </a:r>
            <a:r>
              <a:rPr lang="en-US" i="1" dirty="0"/>
              <a:t>r</a:t>
            </a:r>
            <a:r>
              <a:rPr lang="en-US" dirty="0"/>
              <a:t> for attribute </a:t>
            </a:r>
            <a:r>
              <a:rPr lang="en-US" i="1" dirty="0"/>
              <a:t>A; </a:t>
            </a:r>
            <a:r>
              <a:rPr lang="en-US" dirty="0"/>
              <a:t>same as the size of </a:t>
            </a:r>
            <a:r>
              <a:rPr lang="en-US" dirty="0">
                <a:sym typeface="Symbol" pitchFamily="18" charset="2"/>
              </a:rPr>
              <a:t></a:t>
            </a:r>
            <a:r>
              <a:rPr lang="en-US" i="1" baseline="-25000" dirty="0">
                <a:sym typeface="Symbol" pitchFamily="18" charset="2"/>
              </a:rPr>
              <a:t>A</a:t>
            </a:r>
            <a:r>
              <a:rPr lang="en-US" dirty="0">
                <a:sym typeface="Symbol" pitchFamily="18" charset="2"/>
              </a:rPr>
              <a:t>(</a:t>
            </a:r>
            <a:r>
              <a:rPr lang="en-US" i="1" dirty="0">
                <a:sym typeface="Symbol" pitchFamily="18" charset="2"/>
              </a:rPr>
              <a:t>r</a:t>
            </a:r>
            <a:r>
              <a:rPr lang="en-US" dirty="0">
                <a:sym typeface="Symbol" pitchFamily="18" charset="2"/>
              </a:rPr>
              <a:t>).</a:t>
            </a:r>
          </a:p>
          <a:p>
            <a:r>
              <a:rPr lang="en-US" i="1" dirty="0">
                <a:sym typeface="Symbol" pitchFamily="18" charset="2"/>
              </a:rPr>
              <a:t>SC</a:t>
            </a:r>
            <a:r>
              <a:rPr lang="en-US" dirty="0">
                <a:sym typeface="Symbol" pitchFamily="18" charset="2"/>
              </a:rPr>
              <a:t>(</a:t>
            </a:r>
            <a:r>
              <a:rPr lang="en-US" i="1" dirty="0">
                <a:sym typeface="Symbol" pitchFamily="18" charset="2"/>
              </a:rPr>
              <a:t>A, r</a:t>
            </a:r>
            <a:r>
              <a:rPr lang="en-US" dirty="0">
                <a:sym typeface="Symbol" pitchFamily="18" charset="2"/>
              </a:rPr>
              <a:t>): selection cardinality of attribute </a:t>
            </a:r>
            <a:r>
              <a:rPr lang="en-US" i="1" dirty="0">
                <a:sym typeface="Symbol" pitchFamily="18" charset="2"/>
              </a:rPr>
              <a:t>A</a:t>
            </a:r>
            <a:r>
              <a:rPr lang="en-US" dirty="0">
                <a:sym typeface="Symbol" pitchFamily="18" charset="2"/>
              </a:rPr>
              <a:t> of relation </a:t>
            </a:r>
            <a:r>
              <a:rPr lang="en-US" i="1" dirty="0">
                <a:sym typeface="Symbol" pitchFamily="18" charset="2"/>
              </a:rPr>
              <a:t>r</a:t>
            </a:r>
            <a:r>
              <a:rPr lang="en-US" dirty="0">
                <a:sym typeface="Symbol" pitchFamily="18" charset="2"/>
              </a:rPr>
              <a:t>; average number of records that satisfy equality on </a:t>
            </a:r>
            <a:r>
              <a:rPr lang="en-US" i="1" dirty="0">
                <a:sym typeface="Symbol" pitchFamily="18" charset="2"/>
              </a:rPr>
              <a:t>A</a:t>
            </a:r>
            <a:r>
              <a:rPr lang="en-US" dirty="0">
                <a:sym typeface="Symbol" pitchFamily="18" charset="2"/>
              </a:rPr>
              <a:t>.</a:t>
            </a:r>
          </a:p>
          <a:p>
            <a:r>
              <a:rPr lang="en-US" dirty="0">
                <a:sym typeface="Symbol" pitchFamily="18" charset="2"/>
              </a:rPr>
              <a:t>If </a:t>
            </a:r>
            <a:r>
              <a:rPr lang="en-US" dirty="0" err="1">
                <a:sym typeface="Symbol" pitchFamily="18" charset="2"/>
              </a:rPr>
              <a:t>tuples</a:t>
            </a:r>
            <a:r>
              <a:rPr lang="en-US" dirty="0">
                <a:sym typeface="Symbol" pitchFamily="18" charset="2"/>
              </a:rPr>
              <a:t> of </a:t>
            </a:r>
            <a:r>
              <a:rPr lang="en-US" i="1" dirty="0">
                <a:sym typeface="Symbol" pitchFamily="18" charset="2"/>
              </a:rPr>
              <a:t>r</a:t>
            </a:r>
            <a:r>
              <a:rPr lang="en-US" dirty="0">
                <a:sym typeface="Symbol" pitchFamily="18" charset="2"/>
              </a:rPr>
              <a:t> are stored together physically in a file, then: </a:t>
            </a:r>
            <a:endParaRPr lang="en-US" dirty="0"/>
          </a:p>
        </p:txBody>
      </p:sp>
      <p:graphicFrame>
        <p:nvGraphicFramePr>
          <p:cNvPr id="308228" name="Object 4"/>
          <p:cNvGraphicFramePr>
            <a:graphicFrameLocks noChangeAspect="1"/>
          </p:cNvGraphicFramePr>
          <p:nvPr/>
        </p:nvGraphicFramePr>
        <p:xfrm>
          <a:off x="3505200" y="5334000"/>
          <a:ext cx="889000" cy="660400"/>
        </p:xfrm>
        <a:graphic>
          <a:graphicData uri="http://schemas.openxmlformats.org/presentationml/2006/ole">
            <p:oleObj spid="_x0000_s1026" name="Equation" r:id="rId3" imgW="889000" imgH="660400" progId="Equation.3">
              <p:embed/>
            </p:oleObj>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en-US"/>
              <a:t>Evaluation of Expressions</a:t>
            </a:r>
          </a:p>
        </p:txBody>
      </p:sp>
      <p:sp>
        <p:nvSpPr>
          <p:cNvPr id="354307" name="Rectangle 3"/>
          <p:cNvSpPr>
            <a:spLocks noGrp="1" noChangeArrowheads="1"/>
          </p:cNvSpPr>
          <p:nvPr>
            <p:ph sz="quarter" idx="1"/>
          </p:nvPr>
        </p:nvSpPr>
        <p:spPr>
          <a:xfrm>
            <a:off x="1063625" y="1366838"/>
            <a:ext cx="6953250" cy="2252662"/>
          </a:xfrm>
        </p:spPr>
        <p:txBody>
          <a:bodyPr>
            <a:normAutofit fontScale="92500" lnSpcReduction="20000"/>
          </a:bodyPr>
          <a:lstStyle/>
          <a:p>
            <a:r>
              <a:rPr lang="en-US" b="1"/>
              <a:t>Materialization:  </a:t>
            </a:r>
            <a:r>
              <a:rPr lang="en-US"/>
              <a:t>evaluate one operation at a time, starting at the lowest-level.  Use intermediate results materialized into temporary relations to evaluate next-level operations.</a:t>
            </a:r>
          </a:p>
          <a:p>
            <a:r>
              <a:rPr lang="en-US"/>
              <a:t>E.g., in figure below, compute and store</a:t>
            </a:r>
            <a:br>
              <a:rPr lang="en-US"/>
            </a:br>
            <a:r>
              <a:rPr lang="en-US"/>
              <a:t>then compute the store its join with </a:t>
            </a:r>
            <a:r>
              <a:rPr lang="en-US" i="1"/>
              <a:t>customer, </a:t>
            </a:r>
            <a:r>
              <a:rPr lang="en-US"/>
              <a:t>and finally compute the projections on </a:t>
            </a:r>
            <a:r>
              <a:rPr lang="en-US" i="1"/>
              <a:t>customer-name. </a:t>
            </a:r>
            <a:endParaRPr lang="en-US" b="1" i="1"/>
          </a:p>
        </p:txBody>
      </p:sp>
      <p:graphicFrame>
        <p:nvGraphicFramePr>
          <p:cNvPr id="354308" name="Object 4"/>
          <p:cNvGraphicFramePr>
            <a:graphicFrameLocks noChangeAspect="1"/>
          </p:cNvGraphicFramePr>
          <p:nvPr/>
        </p:nvGraphicFramePr>
        <p:xfrm>
          <a:off x="6027738" y="2700338"/>
          <a:ext cx="2311400" cy="303212"/>
        </p:xfrm>
        <a:graphic>
          <a:graphicData uri="http://schemas.openxmlformats.org/presentationml/2006/ole">
            <p:oleObj spid="_x0000_s10242" name="Equation" r:id="rId3" imgW="2311400" imgH="304800" progId="Equation.3">
              <p:embed/>
            </p:oleObj>
          </a:graphicData>
        </a:graphic>
      </p:graphicFrame>
      <p:pic>
        <p:nvPicPr>
          <p:cNvPr id="354309" name="Picture 5"/>
          <p:cNvPicPr>
            <a:picLocks noChangeAspect="1" noChangeArrowheads="1"/>
          </p:cNvPicPr>
          <p:nvPr/>
        </p:nvPicPr>
        <p:blipFill>
          <a:blip r:embed="rId4"/>
          <a:srcRect l="800" t="11111" r="844" b="10611"/>
          <a:stretch>
            <a:fillRect/>
          </a:stretch>
        </p:blipFill>
        <p:spPr bwMode="auto">
          <a:xfrm>
            <a:off x="2130425" y="3848100"/>
            <a:ext cx="4291013" cy="2732088"/>
          </a:xfrm>
          <a:prstGeom prst="rect">
            <a:avLst/>
          </a:prstGeom>
          <a:noFill/>
          <a:ln w="76200" cmpd="tri">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914400" y="0"/>
            <a:ext cx="7772400" cy="1143000"/>
          </a:xfrm>
        </p:spPr>
        <p:txBody>
          <a:bodyPr/>
          <a:lstStyle/>
          <a:p>
            <a:r>
              <a:rPr lang="en-US" dirty="0"/>
              <a:t>Evaluation of Expressions (Cont.)</a:t>
            </a:r>
          </a:p>
        </p:txBody>
      </p:sp>
      <p:sp>
        <p:nvSpPr>
          <p:cNvPr id="355331" name="Rectangle 3"/>
          <p:cNvSpPr>
            <a:spLocks noGrp="1" noChangeArrowheads="1"/>
          </p:cNvSpPr>
          <p:nvPr>
            <p:ph sz="quarter" idx="1"/>
          </p:nvPr>
        </p:nvSpPr>
        <p:spPr>
          <a:xfrm>
            <a:off x="1093788" y="1189038"/>
            <a:ext cx="6953250" cy="4114800"/>
          </a:xfrm>
        </p:spPr>
        <p:txBody>
          <a:bodyPr>
            <a:normAutofit fontScale="77500" lnSpcReduction="20000"/>
          </a:bodyPr>
          <a:lstStyle/>
          <a:p>
            <a:r>
              <a:rPr lang="en-US" b="1" dirty="0"/>
              <a:t>Pipelining:</a:t>
            </a:r>
            <a:r>
              <a:rPr lang="en-US" dirty="0"/>
              <a:t>  evaluate several operations simultaneously, passing the results of one operation on to the next.</a:t>
            </a:r>
          </a:p>
          <a:p>
            <a:r>
              <a:rPr lang="en-US" dirty="0"/>
              <a:t>E.g., in expression in previous slide, don’t store result of </a:t>
            </a:r>
            <a:br>
              <a:rPr lang="en-US" dirty="0"/>
            </a:br>
            <a:r>
              <a:rPr lang="en-US" dirty="0"/>
              <a:t>                                   – instead, pass </a:t>
            </a:r>
            <a:r>
              <a:rPr lang="en-US" dirty="0" err="1"/>
              <a:t>tuples</a:t>
            </a:r>
            <a:r>
              <a:rPr lang="en-US" dirty="0"/>
              <a:t> directly to the join..  </a:t>
            </a:r>
            <a:endParaRPr lang="en-US" dirty="0" smtClean="0"/>
          </a:p>
          <a:p>
            <a:pPr>
              <a:buNone/>
            </a:pPr>
            <a:r>
              <a:rPr lang="en-US" dirty="0" smtClean="0"/>
              <a:t>     Similarly</a:t>
            </a:r>
            <a:r>
              <a:rPr lang="en-US" dirty="0"/>
              <a:t>, don’t store result of join, pass </a:t>
            </a:r>
            <a:r>
              <a:rPr lang="en-US" dirty="0" err="1"/>
              <a:t>tuples</a:t>
            </a:r>
            <a:r>
              <a:rPr lang="en-US" dirty="0"/>
              <a:t> directly to projection. </a:t>
            </a:r>
          </a:p>
          <a:p>
            <a:r>
              <a:rPr lang="en-US" dirty="0"/>
              <a:t>Much cheaper than materialization: no need to store a temporary relation to disk.</a:t>
            </a:r>
          </a:p>
          <a:p>
            <a:r>
              <a:rPr lang="en-US" dirty="0"/>
              <a:t>Pipelining may not always be possible – e.g., sort, hash-join. </a:t>
            </a:r>
          </a:p>
          <a:p>
            <a:r>
              <a:rPr lang="en-US" dirty="0"/>
              <a:t>For pipelining to be effective, use evaluation algorithms that generate output </a:t>
            </a:r>
            <a:r>
              <a:rPr lang="en-US" dirty="0" err="1"/>
              <a:t>tuples</a:t>
            </a:r>
            <a:r>
              <a:rPr lang="en-US" dirty="0"/>
              <a:t> even as </a:t>
            </a:r>
            <a:r>
              <a:rPr lang="en-US" dirty="0" err="1"/>
              <a:t>tuples</a:t>
            </a:r>
            <a:r>
              <a:rPr lang="en-US" dirty="0"/>
              <a:t> are received for inputs to the operation.  </a:t>
            </a:r>
          </a:p>
          <a:p>
            <a:r>
              <a:rPr lang="en-US" dirty="0"/>
              <a:t>Pipelines can be executed in two ways:  </a:t>
            </a:r>
            <a:r>
              <a:rPr lang="en-US" b="1" dirty="0"/>
              <a:t>demand driven</a:t>
            </a:r>
            <a:r>
              <a:rPr lang="en-US" dirty="0"/>
              <a:t> and </a:t>
            </a:r>
            <a:r>
              <a:rPr lang="en-US" b="1" dirty="0"/>
              <a:t>producer driven.</a:t>
            </a:r>
          </a:p>
        </p:txBody>
      </p:sp>
      <p:graphicFrame>
        <p:nvGraphicFramePr>
          <p:cNvPr id="355332" name="Object 4"/>
          <p:cNvGraphicFramePr>
            <a:graphicFrameLocks noChangeAspect="1"/>
          </p:cNvGraphicFramePr>
          <p:nvPr/>
        </p:nvGraphicFramePr>
        <p:xfrm>
          <a:off x="1219200" y="1981200"/>
          <a:ext cx="2133600" cy="287795"/>
        </p:xfrm>
        <a:graphic>
          <a:graphicData uri="http://schemas.openxmlformats.org/presentationml/2006/ole">
            <p:oleObj spid="_x0000_s11266" name="Equation" r:id="rId3" imgW="2247900" imgH="304800" progId="Equation.3">
              <p:embed/>
            </p:oleObj>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533400" y="457200"/>
            <a:ext cx="8248650" cy="457200"/>
          </a:xfrm>
        </p:spPr>
        <p:txBody>
          <a:bodyPr>
            <a:normAutofit fontScale="90000"/>
          </a:bodyPr>
          <a:lstStyle/>
          <a:p>
            <a:r>
              <a:rPr lang="en-US"/>
              <a:t>Transformation of Relational Expressions</a:t>
            </a:r>
          </a:p>
        </p:txBody>
      </p:sp>
      <p:sp>
        <p:nvSpPr>
          <p:cNvPr id="356355" name="Rectangle 3"/>
          <p:cNvSpPr>
            <a:spLocks noGrp="1" noChangeArrowheads="1"/>
          </p:cNvSpPr>
          <p:nvPr>
            <p:ph sz="quarter" idx="1"/>
          </p:nvPr>
        </p:nvSpPr>
        <p:spPr/>
        <p:txBody>
          <a:bodyPr>
            <a:normAutofit/>
          </a:bodyPr>
          <a:lstStyle/>
          <a:p>
            <a:r>
              <a:rPr lang="en-US" dirty="0"/>
              <a:t>Generation of query-evaluation plans for an expression involves two steps:</a:t>
            </a:r>
          </a:p>
          <a:p>
            <a:pPr lvl="1">
              <a:buFont typeface="Transport MT" pitchFamily="2" charset="2"/>
              <a:buNone/>
            </a:pPr>
            <a:r>
              <a:rPr lang="en-US" dirty="0"/>
              <a:t>1.	generating logically equivalent expressions</a:t>
            </a:r>
          </a:p>
          <a:p>
            <a:pPr lvl="1">
              <a:buFont typeface="Transport MT" pitchFamily="2" charset="2"/>
              <a:buNone/>
            </a:pPr>
            <a:r>
              <a:rPr lang="en-US" dirty="0"/>
              <a:t>2.	annotating resultant expressions to get alternative query plans</a:t>
            </a:r>
          </a:p>
          <a:p>
            <a:r>
              <a:rPr lang="en-US" dirty="0"/>
              <a:t>Use </a:t>
            </a:r>
            <a:r>
              <a:rPr lang="en-US" b="1" dirty="0"/>
              <a:t>equivalence rules</a:t>
            </a:r>
            <a:r>
              <a:rPr lang="en-US" dirty="0"/>
              <a:t> to transform an expression into an equivalent one.</a:t>
            </a:r>
          </a:p>
          <a:p>
            <a:r>
              <a:rPr lang="en-US" dirty="0"/>
              <a:t>Based on </a:t>
            </a:r>
            <a:r>
              <a:rPr lang="en-US" b="1" dirty="0"/>
              <a:t>estimated cost</a:t>
            </a:r>
            <a:r>
              <a:rPr lang="en-US" dirty="0"/>
              <a:t>, the cheapest plan is selected.  The process is called </a:t>
            </a:r>
            <a:r>
              <a:rPr lang="en-US" b="1" dirty="0"/>
              <a:t>cost based optimization.</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914400" y="0"/>
            <a:ext cx="7772400" cy="1143000"/>
          </a:xfrm>
        </p:spPr>
        <p:txBody>
          <a:bodyPr/>
          <a:lstStyle/>
          <a:p>
            <a:r>
              <a:rPr lang="en-US" dirty="0"/>
              <a:t>Equivalence of Expressions</a:t>
            </a:r>
          </a:p>
        </p:txBody>
      </p:sp>
      <p:sp>
        <p:nvSpPr>
          <p:cNvPr id="357379" name="Rectangle 3"/>
          <p:cNvSpPr>
            <a:spLocks noGrp="1" noChangeArrowheads="1"/>
          </p:cNvSpPr>
          <p:nvPr>
            <p:ph sz="quarter" idx="1"/>
          </p:nvPr>
        </p:nvSpPr>
        <p:spPr>
          <a:xfrm>
            <a:off x="719138" y="1033463"/>
            <a:ext cx="7372350" cy="1041400"/>
          </a:xfrm>
        </p:spPr>
        <p:txBody>
          <a:bodyPr>
            <a:normAutofit fontScale="92500" lnSpcReduction="20000"/>
          </a:bodyPr>
          <a:lstStyle/>
          <a:p>
            <a:pPr marL="0" indent="0">
              <a:buFont typeface="Vacation MT" pitchFamily="2" charset="2"/>
              <a:buNone/>
            </a:pPr>
            <a:r>
              <a:rPr lang="en-US"/>
              <a:t>Relations generated by two equivalent expressions have the same set of attributes and contain the same set of tuples, although their attributes may be ordered differently.</a:t>
            </a:r>
          </a:p>
        </p:txBody>
      </p:sp>
      <p:pic>
        <p:nvPicPr>
          <p:cNvPr id="357380" name="Picture 4"/>
          <p:cNvPicPr>
            <a:picLocks noChangeAspect="1" noChangeArrowheads="1"/>
          </p:cNvPicPr>
          <p:nvPr/>
        </p:nvPicPr>
        <p:blipFill>
          <a:blip r:embed="rId2"/>
          <a:srcRect l="902" t="23967" r="513" b="23647"/>
          <a:stretch>
            <a:fillRect/>
          </a:stretch>
        </p:blipFill>
        <p:spPr bwMode="auto">
          <a:xfrm>
            <a:off x="1093788" y="2235200"/>
            <a:ext cx="6715125" cy="2854325"/>
          </a:xfrm>
          <a:prstGeom prst="rect">
            <a:avLst/>
          </a:prstGeom>
          <a:noFill/>
          <a:ln w="76200" cmpd="tri">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a:xfrm>
            <a:off x="914400" y="0"/>
            <a:ext cx="7772400" cy="1143000"/>
          </a:xfrm>
        </p:spPr>
        <p:txBody>
          <a:bodyPr/>
          <a:lstStyle/>
          <a:p>
            <a:r>
              <a:rPr lang="en-US" dirty="0"/>
              <a:t>Equivalence Rules</a:t>
            </a:r>
          </a:p>
        </p:txBody>
      </p:sp>
      <p:sp>
        <p:nvSpPr>
          <p:cNvPr id="358403" name="Rectangle 3"/>
          <p:cNvSpPr>
            <a:spLocks noGrp="1" noChangeArrowheads="1"/>
          </p:cNvSpPr>
          <p:nvPr>
            <p:ph sz="quarter" idx="1"/>
          </p:nvPr>
        </p:nvSpPr>
        <p:spPr>
          <a:xfrm>
            <a:off x="1079500" y="1160463"/>
            <a:ext cx="6951663" cy="4114800"/>
          </a:xfrm>
        </p:spPr>
        <p:txBody>
          <a:bodyPr>
            <a:normAutofit fontScale="92500" lnSpcReduction="20000"/>
          </a:bodyPr>
          <a:lstStyle/>
          <a:p>
            <a:pPr>
              <a:buFont typeface="Vacation MT" pitchFamily="2" charset="2"/>
              <a:buNone/>
            </a:pPr>
            <a:r>
              <a:rPr lang="en-US"/>
              <a:t>1.	Conjunctive selection operations can be deconstructed into a sequence of individual selections.</a:t>
            </a:r>
            <a:br>
              <a:rPr lang="en-US"/>
            </a:br>
            <a:endParaRPr lang="en-US"/>
          </a:p>
          <a:p>
            <a:pPr>
              <a:buFont typeface="Vacation MT" pitchFamily="2" charset="2"/>
              <a:buNone/>
            </a:pPr>
            <a:r>
              <a:rPr lang="en-US"/>
              <a:t>2.	Selection operations are commutative.</a:t>
            </a:r>
            <a:br>
              <a:rPr lang="en-US"/>
            </a:br>
            <a:r>
              <a:rPr lang="en-US"/>
              <a:t/>
            </a:r>
            <a:br>
              <a:rPr lang="en-US"/>
            </a:br>
            <a:endParaRPr lang="en-US"/>
          </a:p>
          <a:p>
            <a:pPr>
              <a:buFont typeface="Vacation MT" pitchFamily="2" charset="2"/>
              <a:buNone/>
            </a:pPr>
            <a:r>
              <a:rPr lang="en-US"/>
              <a:t>3.	Only the last in a sequence of projection operations is needed, the others can be omitted.</a:t>
            </a:r>
            <a:br>
              <a:rPr lang="en-US"/>
            </a:br>
            <a:r>
              <a:rPr lang="en-US"/>
              <a:t/>
            </a:r>
            <a:br>
              <a:rPr lang="en-US"/>
            </a:br>
            <a:endParaRPr lang="en-US"/>
          </a:p>
          <a:p>
            <a:pPr>
              <a:buFont typeface="Vacation MT" pitchFamily="2" charset="2"/>
              <a:buNone/>
            </a:pPr>
            <a:r>
              <a:rPr lang="en-US"/>
              <a:t>4.	Selections can be combined with Cartesian products and theta joins.</a:t>
            </a:r>
          </a:p>
        </p:txBody>
      </p:sp>
      <p:graphicFrame>
        <p:nvGraphicFramePr>
          <p:cNvPr id="358404" name="Object 4"/>
          <p:cNvGraphicFramePr>
            <a:graphicFrameLocks noChangeAspect="1"/>
          </p:cNvGraphicFramePr>
          <p:nvPr/>
        </p:nvGraphicFramePr>
        <p:xfrm>
          <a:off x="2924175" y="2824163"/>
          <a:ext cx="2717800" cy="341312"/>
        </p:xfrm>
        <a:graphic>
          <a:graphicData uri="http://schemas.openxmlformats.org/presentationml/2006/ole">
            <p:oleObj spid="_x0000_s12290" name="Equation" r:id="rId3" imgW="2717800" imgH="342900" progId="Equation.3">
              <p:embed/>
            </p:oleObj>
          </a:graphicData>
        </a:graphic>
      </p:graphicFrame>
      <p:graphicFrame>
        <p:nvGraphicFramePr>
          <p:cNvPr id="358405" name="Object 5"/>
          <p:cNvGraphicFramePr>
            <a:graphicFrameLocks noChangeAspect="1"/>
          </p:cNvGraphicFramePr>
          <p:nvPr/>
        </p:nvGraphicFramePr>
        <p:xfrm>
          <a:off x="3062288" y="1884363"/>
          <a:ext cx="2514600" cy="341312"/>
        </p:xfrm>
        <a:graphic>
          <a:graphicData uri="http://schemas.openxmlformats.org/presentationml/2006/ole">
            <p:oleObj spid="_x0000_s12291" name="Equation" r:id="rId4" imgW="2514600" imgH="342900" progId="Equation.3">
              <p:embed/>
            </p:oleObj>
          </a:graphicData>
        </a:graphic>
      </p:graphicFrame>
      <p:graphicFrame>
        <p:nvGraphicFramePr>
          <p:cNvPr id="358406" name="Object 6"/>
          <p:cNvGraphicFramePr>
            <a:graphicFrameLocks noChangeAspect="1"/>
          </p:cNvGraphicFramePr>
          <p:nvPr/>
        </p:nvGraphicFramePr>
        <p:xfrm>
          <a:off x="2886075" y="4068763"/>
          <a:ext cx="3162300" cy="341312"/>
        </p:xfrm>
        <a:graphic>
          <a:graphicData uri="http://schemas.openxmlformats.org/presentationml/2006/ole">
            <p:oleObj spid="_x0000_s12292" name="Equation" r:id="rId5" imgW="3162300" imgH="342900" progId="Equation.3">
              <p:embed/>
            </p:oleObj>
          </a:graphicData>
        </a:graphic>
      </p:graphicFrame>
      <p:graphicFrame>
        <p:nvGraphicFramePr>
          <p:cNvPr id="358407" name="Object 7"/>
          <p:cNvGraphicFramePr>
            <a:graphicFrameLocks noChangeAspect="1"/>
          </p:cNvGraphicFramePr>
          <p:nvPr/>
        </p:nvGraphicFramePr>
        <p:xfrm>
          <a:off x="1746250" y="5367338"/>
          <a:ext cx="2832100" cy="303212"/>
        </p:xfrm>
        <a:graphic>
          <a:graphicData uri="http://schemas.openxmlformats.org/presentationml/2006/ole">
            <p:oleObj spid="_x0000_s12293" name="Equation" r:id="rId6" imgW="2832100" imgH="304800" progId="Equation.3">
              <p:embed/>
            </p:oleObj>
          </a:graphicData>
        </a:graphic>
      </p:graphicFrame>
      <p:graphicFrame>
        <p:nvGraphicFramePr>
          <p:cNvPr id="358408" name="Object 8"/>
          <p:cNvGraphicFramePr>
            <a:graphicFrameLocks noChangeAspect="1"/>
          </p:cNvGraphicFramePr>
          <p:nvPr/>
        </p:nvGraphicFramePr>
        <p:xfrm>
          <a:off x="1698625" y="5713413"/>
          <a:ext cx="3708400" cy="341312"/>
        </p:xfrm>
        <a:graphic>
          <a:graphicData uri="http://schemas.openxmlformats.org/presentationml/2006/ole">
            <p:oleObj spid="_x0000_s12294" name="Equation" r:id="rId7" imgW="3708400" imgH="342900" progId="Equation.3">
              <p:embed/>
            </p:oleObj>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r>
              <a:rPr lang="en-US"/>
              <a:t>Equivalence Rules (Cont.)</a:t>
            </a:r>
          </a:p>
        </p:txBody>
      </p:sp>
      <p:sp>
        <p:nvSpPr>
          <p:cNvPr id="359427" name="Rectangle 3"/>
          <p:cNvSpPr>
            <a:spLocks noGrp="1" noChangeArrowheads="1"/>
          </p:cNvSpPr>
          <p:nvPr>
            <p:ph sz="quarter" idx="1"/>
          </p:nvPr>
        </p:nvSpPr>
        <p:spPr/>
        <p:txBody>
          <a:bodyPr>
            <a:normAutofit/>
          </a:bodyPr>
          <a:lstStyle/>
          <a:p>
            <a:pPr>
              <a:buFont typeface="Vacation MT" pitchFamily="2" charset="2"/>
              <a:buNone/>
              <a:tabLst>
                <a:tab pos="3376613" algn="ctr"/>
              </a:tabLst>
            </a:pPr>
            <a:r>
              <a:rPr lang="en-US" dirty="0"/>
              <a:t>5.	Theta-join operations (and natural joins) are commutative.</a:t>
            </a:r>
            <a:br>
              <a:rPr lang="en-US" dirty="0"/>
            </a:br>
            <a:r>
              <a:rPr lang="en-US" dirty="0"/>
              <a:t>	</a:t>
            </a:r>
            <a:r>
              <a:rPr lang="en-US" i="1" dirty="0"/>
              <a:t>E</a:t>
            </a:r>
            <a:r>
              <a:rPr lang="en-US" baseline="-25000" dirty="0"/>
              <a:t>1      </a:t>
            </a:r>
            <a:r>
              <a:rPr lang="en-US" baseline="-25000" dirty="0">
                <a:sym typeface="Greek Symbols" pitchFamily="18" charset="2"/>
              </a:rPr>
              <a:t></a:t>
            </a:r>
            <a:r>
              <a:rPr lang="en-US" i="1" dirty="0">
                <a:sym typeface="Greek Symbols" pitchFamily="18" charset="2"/>
              </a:rPr>
              <a:t> E</a:t>
            </a:r>
            <a:r>
              <a:rPr lang="en-US" baseline="-25000" dirty="0">
                <a:sym typeface="Greek Symbols" pitchFamily="18" charset="2"/>
              </a:rPr>
              <a:t>2</a:t>
            </a:r>
            <a:r>
              <a:rPr lang="en-US" dirty="0">
                <a:sym typeface="Greek Symbols" pitchFamily="18" charset="2"/>
              </a:rPr>
              <a:t> = </a:t>
            </a:r>
            <a:r>
              <a:rPr lang="en-US" i="1" dirty="0">
                <a:sym typeface="Greek Symbols" pitchFamily="18" charset="2"/>
              </a:rPr>
              <a:t>E</a:t>
            </a:r>
            <a:r>
              <a:rPr lang="en-US" baseline="-25000" dirty="0">
                <a:sym typeface="Greek Symbols" pitchFamily="18" charset="2"/>
              </a:rPr>
              <a:t>2</a:t>
            </a:r>
            <a:r>
              <a:rPr lang="en-US" dirty="0">
                <a:sym typeface="Greek Symbols" pitchFamily="18" charset="2"/>
              </a:rPr>
              <a:t>     </a:t>
            </a:r>
            <a:r>
              <a:rPr lang="en-US" baseline="-25000" dirty="0">
                <a:sym typeface="Greek Symbols" pitchFamily="18" charset="2"/>
              </a:rPr>
              <a:t></a:t>
            </a:r>
            <a:r>
              <a:rPr lang="en-US" dirty="0">
                <a:sym typeface="Greek Symbols" pitchFamily="18" charset="2"/>
              </a:rPr>
              <a:t> </a:t>
            </a:r>
            <a:r>
              <a:rPr lang="en-US" i="1" dirty="0">
                <a:sym typeface="Greek Symbols" pitchFamily="18" charset="2"/>
              </a:rPr>
              <a:t>E</a:t>
            </a:r>
            <a:r>
              <a:rPr lang="en-US" baseline="-25000" dirty="0">
                <a:sym typeface="Greek Symbols" pitchFamily="18" charset="2"/>
              </a:rPr>
              <a:t>1</a:t>
            </a:r>
          </a:p>
          <a:p>
            <a:pPr>
              <a:buFont typeface="Vacation MT" pitchFamily="2" charset="2"/>
              <a:buNone/>
              <a:tabLst>
                <a:tab pos="3376613" algn="ctr"/>
              </a:tabLst>
            </a:pPr>
            <a:r>
              <a:rPr lang="en-US" dirty="0">
                <a:sym typeface="Greek Symbols" pitchFamily="18" charset="2"/>
              </a:rPr>
              <a:t>6.	(a) Natural join operations are associative:</a:t>
            </a:r>
          </a:p>
          <a:p>
            <a:pPr>
              <a:buFont typeface="Vacation MT" pitchFamily="2" charset="2"/>
              <a:buNone/>
              <a:tabLst>
                <a:tab pos="3376613" algn="ctr"/>
              </a:tabLst>
            </a:pPr>
            <a:r>
              <a:rPr lang="en-US" dirty="0">
                <a:sym typeface="Greek Symbols" pitchFamily="18" charset="2"/>
              </a:rPr>
              <a:t>		 (</a:t>
            </a:r>
            <a:r>
              <a:rPr lang="en-US" i="1" dirty="0"/>
              <a:t>E</a:t>
            </a:r>
            <a:r>
              <a:rPr lang="en-US" baseline="-25000" dirty="0"/>
              <a:t>1      </a:t>
            </a:r>
            <a:r>
              <a:rPr lang="en-US" i="1" dirty="0"/>
              <a:t>E</a:t>
            </a:r>
            <a:r>
              <a:rPr lang="en-US" i="1" baseline="-25000" dirty="0"/>
              <a:t>2</a:t>
            </a:r>
            <a:r>
              <a:rPr lang="en-US" dirty="0"/>
              <a:t>)    </a:t>
            </a:r>
            <a:r>
              <a:rPr lang="en-US" i="1" dirty="0"/>
              <a:t>E</a:t>
            </a:r>
            <a:r>
              <a:rPr lang="en-US" i="1" baseline="-25000" dirty="0"/>
              <a:t>3</a:t>
            </a:r>
            <a:r>
              <a:rPr lang="en-US" i="1" dirty="0"/>
              <a:t> = E</a:t>
            </a:r>
            <a:r>
              <a:rPr lang="en-US" i="1" baseline="-25000" dirty="0"/>
              <a:t>3</a:t>
            </a:r>
            <a:r>
              <a:rPr lang="en-US" i="1" dirty="0"/>
              <a:t> = E</a:t>
            </a:r>
            <a:r>
              <a:rPr lang="en-US" baseline="-25000" dirty="0"/>
              <a:t>1     </a:t>
            </a:r>
            <a:r>
              <a:rPr lang="en-US" dirty="0"/>
              <a:t>(</a:t>
            </a:r>
            <a:r>
              <a:rPr lang="en-US" i="1" dirty="0"/>
              <a:t>E</a:t>
            </a:r>
            <a:r>
              <a:rPr lang="en-US" baseline="-25000" dirty="0"/>
              <a:t>2</a:t>
            </a:r>
            <a:r>
              <a:rPr lang="en-US" i="1" dirty="0"/>
              <a:t>     E</a:t>
            </a:r>
            <a:r>
              <a:rPr lang="en-US" baseline="-25000" dirty="0"/>
              <a:t>3</a:t>
            </a:r>
            <a:r>
              <a:rPr lang="en-US" dirty="0"/>
              <a:t>)</a:t>
            </a:r>
            <a:br>
              <a:rPr lang="en-US" dirty="0"/>
            </a:br>
            <a:r>
              <a:rPr lang="en-US" dirty="0"/>
              <a:t/>
            </a:r>
            <a:br>
              <a:rPr lang="en-US" dirty="0"/>
            </a:br>
            <a:r>
              <a:rPr lang="en-US" dirty="0"/>
              <a:t>(b) Theta joins are associative in the following manner:</a:t>
            </a:r>
            <a:br>
              <a:rPr lang="en-US" dirty="0"/>
            </a:br>
            <a:r>
              <a:rPr lang="en-US" dirty="0"/>
              <a:t/>
            </a:r>
            <a:br>
              <a:rPr lang="en-US" dirty="0"/>
            </a:br>
            <a:r>
              <a:rPr lang="en-US" dirty="0"/>
              <a:t>	 </a:t>
            </a:r>
            <a:r>
              <a:rPr lang="en-US" dirty="0">
                <a:sym typeface="Greek Symbols" pitchFamily="18" charset="2"/>
              </a:rPr>
              <a:t>(</a:t>
            </a:r>
            <a:r>
              <a:rPr lang="en-US" i="1" dirty="0"/>
              <a:t>E</a:t>
            </a:r>
            <a:r>
              <a:rPr lang="en-US" baseline="-25000" dirty="0"/>
              <a:t>1      </a:t>
            </a:r>
            <a:r>
              <a:rPr lang="en-US" baseline="-25000" dirty="0">
                <a:sym typeface="Symbol" pitchFamily="18" charset="2"/>
              </a:rPr>
              <a:t>1 </a:t>
            </a:r>
            <a:r>
              <a:rPr lang="en-US" i="1" dirty="0"/>
              <a:t>E</a:t>
            </a:r>
            <a:r>
              <a:rPr lang="en-US" i="1" baseline="-25000" dirty="0"/>
              <a:t>2</a:t>
            </a:r>
            <a:r>
              <a:rPr lang="en-US" dirty="0"/>
              <a:t>)    </a:t>
            </a:r>
            <a:r>
              <a:rPr lang="en-US" i="1" baseline="-25000" dirty="0">
                <a:sym typeface="Greek Symbols" pitchFamily="18" charset="2"/>
              </a:rPr>
              <a:t></a:t>
            </a:r>
            <a:r>
              <a:rPr lang="en-US" baseline="-25000" dirty="0">
                <a:sym typeface="Greek Symbols" pitchFamily="18" charset="2"/>
              </a:rPr>
              <a:t>2</a:t>
            </a:r>
            <a:r>
              <a:rPr lang="en-US" baseline="-25000" dirty="0">
                <a:sym typeface="Symbol" pitchFamily="18" charset="2"/>
              </a:rPr>
              <a:t> </a:t>
            </a:r>
            <a:r>
              <a:rPr lang="en-US" i="1" baseline="-25000" dirty="0">
                <a:sym typeface="Greek Symbols" pitchFamily="18" charset="2"/>
              </a:rPr>
              <a:t></a:t>
            </a:r>
            <a:r>
              <a:rPr lang="en-US" i="1" baseline="-25000" dirty="0"/>
              <a:t>3</a:t>
            </a:r>
            <a:r>
              <a:rPr lang="en-US" dirty="0"/>
              <a:t> </a:t>
            </a:r>
            <a:r>
              <a:rPr lang="en-US" i="1" dirty="0"/>
              <a:t>E</a:t>
            </a:r>
            <a:r>
              <a:rPr lang="en-US" i="1" baseline="-25000" dirty="0"/>
              <a:t>3</a:t>
            </a:r>
            <a:r>
              <a:rPr lang="en-US" i="1" dirty="0"/>
              <a:t> = E</a:t>
            </a:r>
            <a:r>
              <a:rPr lang="en-US" i="1" baseline="-25000" dirty="0"/>
              <a:t>1</a:t>
            </a:r>
            <a:r>
              <a:rPr lang="en-US" i="1" dirty="0"/>
              <a:t> = E</a:t>
            </a:r>
            <a:r>
              <a:rPr lang="en-US" baseline="-25000" dirty="0"/>
              <a:t>1     </a:t>
            </a:r>
            <a:r>
              <a:rPr lang="en-US" i="1" baseline="-25000" dirty="0">
                <a:sym typeface="Greek Symbols" pitchFamily="18" charset="2"/>
              </a:rPr>
              <a:t></a:t>
            </a:r>
            <a:r>
              <a:rPr lang="en-US" baseline="-25000" dirty="0">
                <a:sym typeface="Greek Symbols" pitchFamily="18" charset="2"/>
              </a:rPr>
              <a:t>2</a:t>
            </a:r>
            <a:r>
              <a:rPr lang="en-US" baseline="-25000" dirty="0">
                <a:sym typeface="Symbol" pitchFamily="18" charset="2"/>
              </a:rPr>
              <a:t> </a:t>
            </a:r>
            <a:r>
              <a:rPr lang="en-US" i="1" baseline="-25000" dirty="0">
                <a:sym typeface="Greek Symbols" pitchFamily="18" charset="2"/>
              </a:rPr>
              <a:t></a:t>
            </a:r>
            <a:r>
              <a:rPr lang="en-US" i="1" baseline="-25000" dirty="0"/>
              <a:t>3</a:t>
            </a:r>
            <a:r>
              <a:rPr lang="en-US" dirty="0"/>
              <a:t> (</a:t>
            </a:r>
            <a:r>
              <a:rPr lang="en-US" i="1" dirty="0"/>
              <a:t>E</a:t>
            </a:r>
            <a:r>
              <a:rPr lang="en-US" baseline="-25000" dirty="0"/>
              <a:t>2</a:t>
            </a:r>
            <a:r>
              <a:rPr lang="en-US" i="1" dirty="0"/>
              <a:t>     </a:t>
            </a:r>
            <a:r>
              <a:rPr lang="en-US" i="1" baseline="-25000" dirty="0">
                <a:sym typeface="Greek Symbols" pitchFamily="18" charset="2"/>
              </a:rPr>
              <a:t></a:t>
            </a:r>
            <a:r>
              <a:rPr lang="en-US" baseline="-25000" dirty="0">
                <a:sym typeface="Greek Symbols" pitchFamily="18" charset="2"/>
              </a:rPr>
              <a:t>2</a:t>
            </a:r>
            <a:r>
              <a:rPr lang="en-US" i="1" dirty="0"/>
              <a:t> E</a:t>
            </a:r>
            <a:r>
              <a:rPr lang="en-US" baseline="-25000" dirty="0"/>
              <a:t>3</a:t>
            </a:r>
            <a:r>
              <a:rPr lang="en-US" dirty="0"/>
              <a:t>)</a:t>
            </a:r>
            <a:br>
              <a:rPr lang="en-US" dirty="0"/>
            </a:br>
            <a:r>
              <a:rPr lang="en-US" dirty="0"/>
              <a:t>     </a:t>
            </a:r>
            <a:br>
              <a:rPr lang="en-US" dirty="0"/>
            </a:br>
            <a:r>
              <a:rPr lang="en-US" dirty="0"/>
              <a:t>     where </a:t>
            </a:r>
            <a:r>
              <a:rPr lang="en-US" i="1" dirty="0">
                <a:sym typeface="Greek Symbols" pitchFamily="18" charset="2"/>
              </a:rPr>
              <a:t></a:t>
            </a:r>
            <a:r>
              <a:rPr lang="en-US" i="1" baseline="-25000" dirty="0">
                <a:sym typeface="Greek Symbols" pitchFamily="18" charset="2"/>
              </a:rPr>
              <a:t>2</a:t>
            </a:r>
            <a:r>
              <a:rPr lang="en-US" i="1" dirty="0">
                <a:sym typeface="Greek Symbols" pitchFamily="18" charset="2"/>
              </a:rPr>
              <a:t> </a:t>
            </a:r>
            <a:r>
              <a:rPr lang="en-US" dirty="0">
                <a:sym typeface="Greek Symbols" pitchFamily="18" charset="2"/>
              </a:rPr>
              <a:t>involves attributes from only </a:t>
            </a:r>
            <a:r>
              <a:rPr lang="en-US" i="1" dirty="0">
                <a:sym typeface="Greek Symbols" pitchFamily="18" charset="2"/>
              </a:rPr>
              <a:t>E</a:t>
            </a:r>
            <a:r>
              <a:rPr lang="en-US" baseline="-25000" dirty="0">
                <a:sym typeface="Greek Symbols" pitchFamily="18" charset="2"/>
              </a:rPr>
              <a:t>2</a:t>
            </a:r>
            <a:r>
              <a:rPr lang="en-US" dirty="0">
                <a:sym typeface="Greek Symbols" pitchFamily="18" charset="2"/>
              </a:rPr>
              <a:t> and </a:t>
            </a:r>
            <a:r>
              <a:rPr lang="en-US" i="1" dirty="0">
                <a:sym typeface="Greek Symbols" pitchFamily="18" charset="2"/>
              </a:rPr>
              <a:t>E</a:t>
            </a:r>
            <a:r>
              <a:rPr lang="en-US" i="1" baseline="-25000" dirty="0">
                <a:sym typeface="Greek Symbols" pitchFamily="18" charset="2"/>
              </a:rPr>
              <a:t>3</a:t>
            </a:r>
            <a:r>
              <a:rPr lang="en-US" i="1" dirty="0">
                <a:sym typeface="Greek Symbols" pitchFamily="18" charset="2"/>
              </a:rPr>
              <a:t>.</a:t>
            </a:r>
            <a:endParaRPr lang="en-US" dirty="0"/>
          </a:p>
        </p:txBody>
      </p:sp>
      <p:sp>
        <p:nvSpPr>
          <p:cNvPr id="359428" name="AutoShape 4"/>
          <p:cNvSpPr>
            <a:spLocks noChangeArrowheads="1"/>
          </p:cNvSpPr>
          <p:nvPr/>
        </p:nvSpPr>
        <p:spPr bwMode="auto">
          <a:xfrm rot="5400000">
            <a:off x="1744662" y="45037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59429" name="AutoShape 5"/>
          <p:cNvSpPr>
            <a:spLocks noChangeArrowheads="1"/>
          </p:cNvSpPr>
          <p:nvPr/>
        </p:nvSpPr>
        <p:spPr bwMode="auto">
          <a:xfrm rot="5400000">
            <a:off x="2811462" y="45037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59430" name="AutoShape 6"/>
          <p:cNvSpPr>
            <a:spLocks noChangeArrowheads="1"/>
          </p:cNvSpPr>
          <p:nvPr/>
        </p:nvSpPr>
        <p:spPr bwMode="auto">
          <a:xfrm rot="5400000">
            <a:off x="5326062" y="45037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59431" name="AutoShape 7"/>
          <p:cNvSpPr>
            <a:spLocks noChangeArrowheads="1"/>
          </p:cNvSpPr>
          <p:nvPr/>
        </p:nvSpPr>
        <p:spPr bwMode="auto">
          <a:xfrm rot="5400000">
            <a:off x="6850062" y="45037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59432" name="AutoShape 8"/>
          <p:cNvSpPr>
            <a:spLocks noChangeArrowheads="1"/>
          </p:cNvSpPr>
          <p:nvPr/>
        </p:nvSpPr>
        <p:spPr bwMode="auto">
          <a:xfrm rot="5400000">
            <a:off x="5173662" y="29035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59433" name="AutoShape 9"/>
          <p:cNvSpPr>
            <a:spLocks noChangeArrowheads="1"/>
          </p:cNvSpPr>
          <p:nvPr/>
        </p:nvSpPr>
        <p:spPr bwMode="auto">
          <a:xfrm rot="5400000">
            <a:off x="3421062" y="29035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59434" name="AutoShape 10"/>
          <p:cNvSpPr>
            <a:spLocks noChangeArrowheads="1"/>
          </p:cNvSpPr>
          <p:nvPr/>
        </p:nvSpPr>
        <p:spPr bwMode="auto">
          <a:xfrm rot="5400000">
            <a:off x="5859463" y="29035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59435" name="AutoShape 11"/>
          <p:cNvSpPr>
            <a:spLocks noChangeArrowheads="1"/>
          </p:cNvSpPr>
          <p:nvPr/>
        </p:nvSpPr>
        <p:spPr bwMode="auto">
          <a:xfrm rot="5400000">
            <a:off x="2735262" y="29035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59436" name="AutoShape 12"/>
          <p:cNvSpPr>
            <a:spLocks noChangeArrowheads="1"/>
          </p:cNvSpPr>
          <p:nvPr/>
        </p:nvSpPr>
        <p:spPr bwMode="auto">
          <a:xfrm rot="5400000">
            <a:off x="4945062" y="19891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59437" name="AutoShape 13"/>
          <p:cNvSpPr>
            <a:spLocks noChangeArrowheads="1"/>
          </p:cNvSpPr>
          <p:nvPr/>
        </p:nvSpPr>
        <p:spPr bwMode="auto">
          <a:xfrm rot="5400000">
            <a:off x="3497262" y="19891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r>
              <a:rPr lang="en-US"/>
              <a:t>Equivalence Rules (Cont.)</a:t>
            </a:r>
          </a:p>
        </p:txBody>
      </p:sp>
      <p:sp>
        <p:nvSpPr>
          <p:cNvPr id="360451" name="Rectangle 3"/>
          <p:cNvSpPr>
            <a:spLocks noGrp="1" noChangeArrowheads="1"/>
          </p:cNvSpPr>
          <p:nvPr>
            <p:ph sz="quarter" idx="1"/>
          </p:nvPr>
        </p:nvSpPr>
        <p:spPr/>
        <p:txBody>
          <a:bodyPr>
            <a:normAutofit/>
          </a:bodyPr>
          <a:lstStyle/>
          <a:p>
            <a:pPr>
              <a:buFont typeface="Vacation MT" pitchFamily="2" charset="2"/>
              <a:buNone/>
            </a:pPr>
            <a:r>
              <a:rPr lang="en-US"/>
              <a:t>7.	The selection operation distributes over the theta join operation under the following two conditions:</a:t>
            </a:r>
            <a:br>
              <a:rPr lang="en-US"/>
            </a:br>
            <a:r>
              <a:rPr lang="en-US"/>
              <a:t>(a)  When all the attributes in </a:t>
            </a:r>
            <a:r>
              <a:rPr lang="en-US" i="1">
                <a:sym typeface="Greek Symbols" pitchFamily="18" charset="2"/>
              </a:rPr>
              <a:t></a:t>
            </a:r>
            <a:r>
              <a:rPr lang="en-US" baseline="-25000">
                <a:sym typeface="Greek Symbols" pitchFamily="18" charset="2"/>
              </a:rPr>
              <a:t>0 </a:t>
            </a:r>
            <a:r>
              <a:rPr lang="en-US">
                <a:sym typeface="Greek Symbols" pitchFamily="18" charset="2"/>
              </a:rPr>
              <a:t> involve only the attributes of one of the expressions (</a:t>
            </a:r>
            <a:r>
              <a:rPr lang="en-US" i="1">
                <a:sym typeface="Greek Symbols" pitchFamily="18" charset="2"/>
              </a:rPr>
              <a:t>E</a:t>
            </a:r>
            <a:r>
              <a:rPr lang="en-US" baseline="-25000">
                <a:sym typeface="Greek Symbols" pitchFamily="18" charset="2"/>
              </a:rPr>
              <a:t>1</a:t>
            </a:r>
            <a:r>
              <a:rPr lang="en-US">
                <a:sym typeface="Greek Symbols" pitchFamily="18" charset="2"/>
              </a:rPr>
              <a:t>) being joined.</a:t>
            </a:r>
            <a:br>
              <a:rPr lang="en-US">
                <a:sym typeface="Greek Symbols" pitchFamily="18" charset="2"/>
              </a:rPr>
            </a:br>
            <a:r>
              <a:rPr lang="en-US">
                <a:sym typeface="Greek Symbols" pitchFamily="18" charset="2"/>
              </a:rPr>
              <a:t/>
            </a:r>
            <a:br>
              <a:rPr lang="en-US">
                <a:sym typeface="Greek Symbols" pitchFamily="18" charset="2"/>
              </a:rPr>
            </a:br>
            <a:r>
              <a:rPr lang="en-US">
                <a:sym typeface="Greek Symbols" pitchFamily="18" charset="2"/>
              </a:rPr>
              <a:t/>
            </a:r>
            <a:br>
              <a:rPr lang="en-US">
                <a:sym typeface="Greek Symbols" pitchFamily="18" charset="2"/>
              </a:rPr>
            </a:br>
            <a:r>
              <a:rPr lang="en-US">
                <a:sym typeface="Greek Symbols" pitchFamily="18" charset="2"/>
              </a:rPr>
              <a:t>(b) When </a:t>
            </a:r>
            <a:r>
              <a:rPr lang="en-US" i="1">
                <a:sym typeface="Greek Symbols" pitchFamily="18" charset="2"/>
              </a:rPr>
              <a:t></a:t>
            </a:r>
            <a:r>
              <a:rPr lang="en-US" baseline="-25000">
                <a:sym typeface="Greek Symbols" pitchFamily="18" charset="2"/>
              </a:rPr>
              <a:t>1 </a:t>
            </a:r>
            <a:r>
              <a:rPr lang="en-US">
                <a:sym typeface="Greek Symbols" pitchFamily="18" charset="2"/>
              </a:rPr>
              <a:t>involves only the attributes of </a:t>
            </a:r>
            <a:r>
              <a:rPr lang="en-US" i="1">
                <a:sym typeface="Greek Symbols" pitchFamily="18" charset="2"/>
              </a:rPr>
              <a:t>E</a:t>
            </a:r>
            <a:r>
              <a:rPr lang="en-US" baseline="-25000">
                <a:sym typeface="Greek Symbols" pitchFamily="18" charset="2"/>
              </a:rPr>
              <a:t>1</a:t>
            </a:r>
            <a:r>
              <a:rPr lang="en-US">
                <a:sym typeface="Greek Symbols" pitchFamily="18" charset="2"/>
              </a:rPr>
              <a:t> and</a:t>
            </a:r>
            <a:r>
              <a:rPr lang="en-US" i="1">
                <a:sym typeface="Greek Symbols" pitchFamily="18" charset="2"/>
              </a:rPr>
              <a:t> </a:t>
            </a:r>
            <a:r>
              <a:rPr lang="en-US" baseline="-25000">
                <a:sym typeface="Greek Symbols" pitchFamily="18" charset="2"/>
              </a:rPr>
              <a:t>2 </a:t>
            </a:r>
            <a:r>
              <a:rPr lang="en-US">
                <a:sym typeface="Greek Symbols" pitchFamily="18" charset="2"/>
              </a:rPr>
              <a:t> involves only the attributes of </a:t>
            </a:r>
            <a:r>
              <a:rPr lang="en-US" i="1">
                <a:sym typeface="Greek Symbols" pitchFamily="18" charset="2"/>
              </a:rPr>
              <a:t>E</a:t>
            </a:r>
            <a:r>
              <a:rPr lang="en-US" baseline="-25000">
                <a:sym typeface="Greek Symbols" pitchFamily="18" charset="2"/>
              </a:rPr>
              <a:t>2</a:t>
            </a:r>
            <a:r>
              <a:rPr lang="en-US">
                <a:sym typeface="Greek Symbols" pitchFamily="18" charset="2"/>
              </a:rPr>
              <a:t>.</a:t>
            </a:r>
            <a:endParaRPr lang="en-US" baseline="-25000">
              <a:sym typeface="Greek Symbols" pitchFamily="18" charset="2"/>
            </a:endParaRPr>
          </a:p>
        </p:txBody>
      </p:sp>
      <p:graphicFrame>
        <p:nvGraphicFramePr>
          <p:cNvPr id="360452" name="Object 4"/>
          <p:cNvGraphicFramePr>
            <a:graphicFrameLocks noChangeAspect="1"/>
          </p:cNvGraphicFramePr>
          <p:nvPr/>
        </p:nvGraphicFramePr>
        <p:xfrm>
          <a:off x="3133725" y="3305175"/>
          <a:ext cx="3429000" cy="341313"/>
        </p:xfrm>
        <a:graphic>
          <a:graphicData uri="http://schemas.openxmlformats.org/presentationml/2006/ole">
            <p:oleObj spid="_x0000_s13314" name="Equation" r:id="rId3" imgW="3429000" imgH="342900" progId="Equation.3">
              <p:embed/>
            </p:oleObj>
          </a:graphicData>
        </a:graphic>
      </p:graphicFrame>
      <p:graphicFrame>
        <p:nvGraphicFramePr>
          <p:cNvPr id="360453" name="Object 5"/>
          <p:cNvGraphicFramePr>
            <a:graphicFrameLocks noChangeAspect="1"/>
          </p:cNvGraphicFramePr>
          <p:nvPr/>
        </p:nvGraphicFramePr>
        <p:xfrm>
          <a:off x="2133600" y="4724400"/>
          <a:ext cx="4330700" cy="341313"/>
        </p:xfrm>
        <a:graphic>
          <a:graphicData uri="http://schemas.openxmlformats.org/presentationml/2006/ole">
            <p:oleObj spid="_x0000_s13315" name="Equation" r:id="rId4" imgW="4330700" imgH="342900" progId="Equation.3">
              <p:embed/>
            </p:oleObj>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t>Equivalence Rules (Cont.)</a:t>
            </a:r>
          </a:p>
        </p:txBody>
      </p:sp>
      <p:sp>
        <p:nvSpPr>
          <p:cNvPr id="361475" name="Rectangle 3"/>
          <p:cNvSpPr>
            <a:spLocks noGrp="1" noChangeArrowheads="1"/>
          </p:cNvSpPr>
          <p:nvPr>
            <p:ph sz="quarter" idx="1"/>
          </p:nvPr>
        </p:nvSpPr>
        <p:spPr>
          <a:xfrm>
            <a:off x="1063625" y="1450975"/>
            <a:ext cx="7132638" cy="4114800"/>
          </a:xfrm>
        </p:spPr>
        <p:txBody>
          <a:bodyPr>
            <a:normAutofit lnSpcReduction="10000"/>
          </a:bodyPr>
          <a:lstStyle/>
          <a:p>
            <a:pPr>
              <a:buFont typeface="Vacation MT" pitchFamily="2" charset="2"/>
              <a:buNone/>
              <a:tabLst>
                <a:tab pos="3087688" algn="ctr"/>
              </a:tabLst>
            </a:pPr>
            <a:r>
              <a:rPr lang="en-US"/>
              <a:t>8.	The projections operation distributes over the theta join operation as follows:</a:t>
            </a:r>
          </a:p>
          <a:p>
            <a:pPr>
              <a:buFont typeface="Vacation MT" pitchFamily="2" charset="2"/>
              <a:buNone/>
              <a:tabLst>
                <a:tab pos="3087688" algn="ctr"/>
              </a:tabLst>
            </a:pPr>
            <a:r>
              <a:rPr lang="en-US"/>
              <a:t>	(a) if </a:t>
            </a:r>
            <a:r>
              <a:rPr lang="en-US" i="1">
                <a:sym typeface="Greek Symbols" pitchFamily="18" charset="2"/>
              </a:rPr>
              <a:t></a:t>
            </a:r>
            <a:r>
              <a:rPr lang="en-US">
                <a:sym typeface="Greek Symbols" pitchFamily="18" charset="2"/>
              </a:rPr>
              <a:t>  involves only attributes from </a:t>
            </a:r>
            <a:r>
              <a:rPr lang="en-US" i="1">
                <a:sym typeface="Greek Symbols" pitchFamily="18" charset="2"/>
              </a:rPr>
              <a:t>L</a:t>
            </a:r>
            <a:r>
              <a:rPr lang="en-US" baseline="-25000">
                <a:sym typeface="Greek Symbols" pitchFamily="18" charset="2"/>
              </a:rPr>
              <a:t>1</a:t>
            </a:r>
            <a:r>
              <a:rPr lang="en-US">
                <a:sym typeface="Greek Symbols" pitchFamily="18" charset="2"/>
              </a:rPr>
              <a:t> </a:t>
            </a:r>
            <a:r>
              <a:rPr lang="en-US">
                <a:sym typeface="Symbol" pitchFamily="18" charset="2"/>
              </a:rPr>
              <a:t> </a:t>
            </a:r>
            <a:r>
              <a:rPr lang="en-US" i="1">
                <a:sym typeface="Symbol" pitchFamily="18" charset="2"/>
              </a:rPr>
              <a:t>L</a:t>
            </a:r>
            <a:r>
              <a:rPr lang="en-US" baseline="-25000">
                <a:sym typeface="Symbol" pitchFamily="18" charset="2"/>
              </a:rPr>
              <a:t>2</a:t>
            </a:r>
            <a:r>
              <a:rPr lang="en-US">
                <a:sym typeface="Symbol" pitchFamily="18" charset="2"/>
              </a:rPr>
              <a:t>:</a:t>
            </a:r>
            <a:br>
              <a:rPr lang="en-US">
                <a:sym typeface="Symbol" pitchFamily="18" charset="2"/>
              </a:rPr>
            </a:br>
            <a:r>
              <a:rPr lang="en-US">
                <a:sym typeface="Symbol" pitchFamily="18" charset="2"/>
              </a:rPr>
              <a:t/>
            </a:r>
            <a:br>
              <a:rPr lang="en-US">
                <a:sym typeface="Symbol" pitchFamily="18" charset="2"/>
              </a:rPr>
            </a:br>
            <a:r>
              <a:rPr lang="en-US">
                <a:sym typeface="Symbol" pitchFamily="18" charset="2"/>
              </a:rPr>
              <a:t>	</a:t>
            </a:r>
          </a:p>
          <a:p>
            <a:pPr>
              <a:buFont typeface="Vacation MT" pitchFamily="2" charset="2"/>
              <a:buNone/>
              <a:tabLst>
                <a:tab pos="3087688" algn="ctr"/>
              </a:tabLst>
            </a:pPr>
            <a:r>
              <a:rPr lang="en-US">
                <a:sym typeface="Symbol" pitchFamily="18" charset="2"/>
              </a:rPr>
              <a:t>	(b) Consider a join </a:t>
            </a:r>
            <a:r>
              <a:rPr lang="en-US" i="1">
                <a:sym typeface="Symbol" pitchFamily="18" charset="2"/>
              </a:rPr>
              <a:t>E</a:t>
            </a:r>
            <a:r>
              <a:rPr lang="en-US" baseline="-25000">
                <a:sym typeface="Symbol" pitchFamily="18" charset="2"/>
              </a:rPr>
              <a:t>1 </a:t>
            </a:r>
            <a:r>
              <a:rPr lang="en-US">
                <a:sym typeface="Symbol" pitchFamily="18" charset="2"/>
              </a:rPr>
              <a:t>|x|</a:t>
            </a:r>
            <a:r>
              <a:rPr lang="en-US" i="1" baseline="-25000">
                <a:sym typeface="Greek Symbols" pitchFamily="18" charset="2"/>
              </a:rPr>
              <a:t></a:t>
            </a:r>
            <a:r>
              <a:rPr lang="en-US" i="1">
                <a:sym typeface="Greek Symbols" pitchFamily="18" charset="2"/>
              </a:rPr>
              <a:t>  E</a:t>
            </a:r>
            <a:r>
              <a:rPr lang="en-US" baseline="-25000">
                <a:sym typeface="Greek Symbols" pitchFamily="18" charset="2"/>
              </a:rPr>
              <a:t>2</a:t>
            </a:r>
            <a:r>
              <a:rPr lang="en-US">
                <a:sym typeface="Greek Symbols" pitchFamily="18" charset="2"/>
              </a:rPr>
              <a:t>.  Let </a:t>
            </a:r>
            <a:r>
              <a:rPr lang="en-US" i="1">
                <a:sym typeface="Greek Symbols" pitchFamily="18" charset="2"/>
              </a:rPr>
              <a:t>L</a:t>
            </a:r>
            <a:r>
              <a:rPr lang="en-US" baseline="-25000">
                <a:sym typeface="Greek Symbols" pitchFamily="18" charset="2"/>
              </a:rPr>
              <a:t>1</a:t>
            </a:r>
            <a:r>
              <a:rPr lang="en-US">
                <a:sym typeface="Greek Symbols" pitchFamily="18" charset="2"/>
              </a:rPr>
              <a:t> and </a:t>
            </a:r>
            <a:r>
              <a:rPr lang="en-US" i="1">
                <a:sym typeface="Symbol" pitchFamily="18" charset="2"/>
              </a:rPr>
              <a:t>L</a:t>
            </a:r>
            <a:r>
              <a:rPr lang="en-US" baseline="-25000">
                <a:sym typeface="Symbol" pitchFamily="18" charset="2"/>
              </a:rPr>
              <a:t>2</a:t>
            </a:r>
            <a:r>
              <a:rPr lang="en-US">
                <a:sym typeface="Symbol" pitchFamily="18" charset="2"/>
              </a:rPr>
              <a:t> be sets of attributes from </a:t>
            </a:r>
            <a:r>
              <a:rPr lang="en-US" i="1">
                <a:sym typeface="Symbol" pitchFamily="18" charset="2"/>
              </a:rPr>
              <a:t>E</a:t>
            </a:r>
            <a:r>
              <a:rPr lang="en-US" baseline="-25000">
                <a:sym typeface="Symbol" pitchFamily="18" charset="2"/>
              </a:rPr>
              <a:t>1</a:t>
            </a:r>
            <a:r>
              <a:rPr lang="en-US">
                <a:sym typeface="Symbol" pitchFamily="18" charset="2"/>
              </a:rPr>
              <a:t> and </a:t>
            </a:r>
            <a:r>
              <a:rPr lang="en-US" i="1">
                <a:sym typeface="Greek Symbols" pitchFamily="18" charset="2"/>
              </a:rPr>
              <a:t>E</a:t>
            </a:r>
            <a:r>
              <a:rPr lang="en-US" baseline="-25000">
                <a:sym typeface="Greek Symbols" pitchFamily="18" charset="2"/>
              </a:rPr>
              <a:t>2</a:t>
            </a:r>
            <a:r>
              <a:rPr lang="en-US">
                <a:sym typeface="Greek Symbols" pitchFamily="18" charset="2"/>
              </a:rPr>
              <a:t>, respectively.  Let </a:t>
            </a:r>
            <a:r>
              <a:rPr lang="en-US" i="1">
                <a:sym typeface="Symbol" pitchFamily="18" charset="2"/>
              </a:rPr>
              <a:t>L</a:t>
            </a:r>
            <a:r>
              <a:rPr lang="en-US" baseline="-25000">
                <a:sym typeface="Symbol" pitchFamily="18" charset="2"/>
              </a:rPr>
              <a:t>3</a:t>
            </a:r>
            <a:r>
              <a:rPr lang="en-US">
                <a:sym typeface="Symbol" pitchFamily="18" charset="2"/>
              </a:rPr>
              <a:t> be attributes of </a:t>
            </a:r>
            <a:r>
              <a:rPr lang="en-US" i="1">
                <a:sym typeface="Symbol" pitchFamily="18" charset="2"/>
              </a:rPr>
              <a:t>E</a:t>
            </a:r>
            <a:r>
              <a:rPr lang="en-US" baseline="-25000">
                <a:sym typeface="Symbol" pitchFamily="18" charset="2"/>
              </a:rPr>
              <a:t>1</a:t>
            </a:r>
            <a:r>
              <a:rPr lang="en-US">
                <a:sym typeface="Symbol" pitchFamily="18" charset="2"/>
              </a:rPr>
              <a:t> that are involved in join condition </a:t>
            </a:r>
            <a:r>
              <a:rPr lang="en-US" i="1">
                <a:sym typeface="Greek Symbols" pitchFamily="18" charset="2"/>
              </a:rPr>
              <a:t>, </a:t>
            </a:r>
            <a:r>
              <a:rPr lang="en-US">
                <a:sym typeface="Greek Symbols" pitchFamily="18" charset="2"/>
              </a:rPr>
              <a:t>but are not in </a:t>
            </a:r>
            <a:r>
              <a:rPr lang="en-US" i="1">
                <a:sym typeface="Greek Symbols" pitchFamily="18" charset="2"/>
              </a:rPr>
              <a:t>L</a:t>
            </a:r>
            <a:r>
              <a:rPr lang="en-US" baseline="-25000">
                <a:sym typeface="Greek Symbols" pitchFamily="18" charset="2"/>
              </a:rPr>
              <a:t>1</a:t>
            </a:r>
            <a:r>
              <a:rPr lang="en-US">
                <a:sym typeface="Greek Symbols" pitchFamily="18" charset="2"/>
              </a:rPr>
              <a:t> </a:t>
            </a:r>
            <a:r>
              <a:rPr lang="en-US">
                <a:sym typeface="Symbol" pitchFamily="18" charset="2"/>
              </a:rPr>
              <a:t> </a:t>
            </a:r>
            <a:r>
              <a:rPr lang="en-US" i="1">
                <a:sym typeface="Symbol" pitchFamily="18" charset="2"/>
              </a:rPr>
              <a:t>L</a:t>
            </a:r>
            <a:r>
              <a:rPr lang="en-US" baseline="-25000">
                <a:sym typeface="Symbol" pitchFamily="18" charset="2"/>
              </a:rPr>
              <a:t>2</a:t>
            </a:r>
            <a:r>
              <a:rPr lang="en-US">
                <a:sym typeface="Symbol" pitchFamily="18" charset="2"/>
              </a:rPr>
              <a:t>, and let </a:t>
            </a:r>
            <a:r>
              <a:rPr lang="en-US" i="1">
                <a:sym typeface="Greek Symbols" pitchFamily="18" charset="2"/>
              </a:rPr>
              <a:t>L</a:t>
            </a:r>
            <a:r>
              <a:rPr lang="en-US" baseline="-25000">
                <a:sym typeface="Greek Symbols" pitchFamily="18" charset="2"/>
              </a:rPr>
              <a:t>4</a:t>
            </a:r>
            <a:r>
              <a:rPr lang="en-US">
                <a:sym typeface="Greek Symbols" pitchFamily="18" charset="2"/>
              </a:rPr>
              <a:t> be attributes of </a:t>
            </a:r>
            <a:r>
              <a:rPr lang="en-US" i="1">
                <a:sym typeface="Greek Symbols" pitchFamily="18" charset="2"/>
              </a:rPr>
              <a:t>E</a:t>
            </a:r>
            <a:r>
              <a:rPr lang="en-US" baseline="-25000">
                <a:sym typeface="Greek Symbols" pitchFamily="18" charset="2"/>
              </a:rPr>
              <a:t>2 </a:t>
            </a:r>
            <a:r>
              <a:rPr lang="en-US">
                <a:sym typeface="Greek Symbols" pitchFamily="18" charset="2"/>
              </a:rPr>
              <a:t>that are involved in join condition </a:t>
            </a:r>
            <a:r>
              <a:rPr lang="en-US" i="1">
                <a:sym typeface="Greek Symbols" pitchFamily="18" charset="2"/>
              </a:rPr>
              <a:t></a:t>
            </a:r>
            <a:r>
              <a:rPr lang="en-US">
                <a:sym typeface="Greek Symbols" pitchFamily="18" charset="2"/>
              </a:rPr>
              <a:t>, but are not in </a:t>
            </a:r>
            <a:r>
              <a:rPr lang="en-US" i="1">
                <a:sym typeface="Greek Symbols" pitchFamily="18" charset="2"/>
              </a:rPr>
              <a:t>L</a:t>
            </a:r>
            <a:r>
              <a:rPr lang="en-US" baseline="-25000">
                <a:sym typeface="Greek Symbols" pitchFamily="18" charset="2"/>
              </a:rPr>
              <a:t>1</a:t>
            </a:r>
            <a:r>
              <a:rPr lang="en-US">
                <a:sym typeface="Greek Symbols" pitchFamily="18" charset="2"/>
              </a:rPr>
              <a:t> </a:t>
            </a:r>
            <a:r>
              <a:rPr lang="en-US">
                <a:sym typeface="Symbol" pitchFamily="18" charset="2"/>
              </a:rPr>
              <a:t> </a:t>
            </a:r>
            <a:r>
              <a:rPr lang="en-US" i="1">
                <a:sym typeface="Symbol" pitchFamily="18" charset="2"/>
              </a:rPr>
              <a:t>L</a:t>
            </a:r>
            <a:r>
              <a:rPr lang="en-US" baseline="-25000">
                <a:sym typeface="Symbol" pitchFamily="18" charset="2"/>
              </a:rPr>
              <a:t>2</a:t>
            </a:r>
            <a:r>
              <a:rPr lang="en-US">
                <a:sym typeface="Symbol" pitchFamily="18" charset="2"/>
              </a:rPr>
              <a:t>.</a:t>
            </a:r>
          </a:p>
        </p:txBody>
      </p:sp>
      <p:graphicFrame>
        <p:nvGraphicFramePr>
          <p:cNvPr id="361476" name="Object 4"/>
          <p:cNvGraphicFramePr>
            <a:graphicFrameLocks noChangeAspect="1"/>
          </p:cNvGraphicFramePr>
          <p:nvPr/>
        </p:nvGraphicFramePr>
        <p:xfrm>
          <a:off x="2095500" y="2695575"/>
          <a:ext cx="4432300" cy="341313"/>
        </p:xfrm>
        <a:graphic>
          <a:graphicData uri="http://schemas.openxmlformats.org/presentationml/2006/ole">
            <p:oleObj spid="_x0000_s14338" name="Equation" r:id="rId3" imgW="4432300" imgH="342900" progId="Equation.3">
              <p:embed/>
            </p:oleObj>
          </a:graphicData>
        </a:graphic>
      </p:graphicFrame>
      <p:graphicFrame>
        <p:nvGraphicFramePr>
          <p:cNvPr id="361477" name="Object 5"/>
          <p:cNvGraphicFramePr>
            <a:graphicFrameLocks noChangeAspect="1"/>
          </p:cNvGraphicFramePr>
          <p:nvPr/>
        </p:nvGraphicFramePr>
        <p:xfrm>
          <a:off x="1752600" y="5334000"/>
          <a:ext cx="5753100" cy="341313"/>
        </p:xfrm>
        <a:graphic>
          <a:graphicData uri="http://schemas.openxmlformats.org/presentationml/2006/ole">
            <p:oleObj spid="_x0000_s14339" name="Equation" r:id="rId4" imgW="5753100" imgH="342900" progId="Equation.3">
              <p:embed/>
            </p:oleObj>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a:t>Equivalence Rules (Cont.)</a:t>
            </a:r>
          </a:p>
        </p:txBody>
      </p:sp>
      <p:sp>
        <p:nvSpPr>
          <p:cNvPr id="362499" name="Rectangle 3"/>
          <p:cNvSpPr>
            <a:spLocks noGrp="1" noChangeArrowheads="1"/>
          </p:cNvSpPr>
          <p:nvPr>
            <p:ph sz="quarter" idx="1"/>
          </p:nvPr>
        </p:nvSpPr>
        <p:spPr>
          <a:xfrm>
            <a:off x="1093788" y="1449388"/>
            <a:ext cx="7175500" cy="4114800"/>
          </a:xfrm>
        </p:spPr>
        <p:txBody>
          <a:bodyPr>
            <a:normAutofit fontScale="85000" lnSpcReduction="10000"/>
          </a:bodyPr>
          <a:lstStyle/>
          <a:p>
            <a:pPr marL="404813" indent="-404813">
              <a:buFont typeface="Vacation MT" pitchFamily="2" charset="2"/>
              <a:buNone/>
              <a:tabLst>
                <a:tab pos="2279650" algn="l"/>
              </a:tabLst>
            </a:pPr>
            <a:r>
              <a:rPr lang="en-US"/>
              <a:t>9.	The set operations union and intersection are commutative (set difference is not commutative).</a:t>
            </a:r>
            <a:br>
              <a:rPr lang="en-US"/>
            </a:br>
            <a:r>
              <a:rPr lang="en-US"/>
              <a:t>	</a:t>
            </a:r>
            <a:r>
              <a:rPr lang="en-US" i="1"/>
              <a:t>E</a:t>
            </a:r>
            <a:r>
              <a:rPr lang="en-US" baseline="-25000"/>
              <a:t>1</a:t>
            </a:r>
            <a:r>
              <a:rPr lang="en-US"/>
              <a:t> </a:t>
            </a:r>
            <a:r>
              <a:rPr lang="en-US">
                <a:sym typeface="Symbol" pitchFamily="18" charset="2"/>
              </a:rPr>
              <a:t> </a:t>
            </a:r>
            <a:r>
              <a:rPr lang="en-US" i="1">
                <a:sym typeface="Symbol" pitchFamily="18" charset="2"/>
              </a:rPr>
              <a:t>E</a:t>
            </a:r>
            <a:r>
              <a:rPr lang="en-US" baseline="-25000">
                <a:sym typeface="Symbol" pitchFamily="18" charset="2"/>
              </a:rPr>
              <a:t>2</a:t>
            </a:r>
            <a:r>
              <a:rPr lang="en-US">
                <a:sym typeface="Symbol" pitchFamily="18" charset="2"/>
              </a:rPr>
              <a:t>  = </a:t>
            </a:r>
            <a:r>
              <a:rPr lang="en-US" i="1"/>
              <a:t>E</a:t>
            </a:r>
            <a:r>
              <a:rPr lang="en-US" baseline="-25000"/>
              <a:t>2</a:t>
            </a:r>
            <a:r>
              <a:rPr lang="en-US"/>
              <a:t> </a:t>
            </a:r>
            <a:r>
              <a:rPr lang="en-US">
                <a:sym typeface="Symbol" pitchFamily="18" charset="2"/>
              </a:rPr>
              <a:t> </a:t>
            </a:r>
            <a:r>
              <a:rPr lang="en-US" i="1">
                <a:sym typeface="Symbol" pitchFamily="18" charset="2"/>
              </a:rPr>
              <a:t>E</a:t>
            </a:r>
            <a:r>
              <a:rPr lang="en-US" baseline="-25000">
                <a:sym typeface="Symbol" pitchFamily="18" charset="2"/>
              </a:rPr>
              <a:t>1</a:t>
            </a:r>
            <a:r>
              <a:rPr lang="en-US">
                <a:sym typeface="Symbol" pitchFamily="18" charset="2"/>
              </a:rPr>
              <a:t> </a:t>
            </a:r>
            <a:br>
              <a:rPr lang="en-US">
                <a:sym typeface="Symbol" pitchFamily="18" charset="2"/>
              </a:rPr>
            </a:br>
            <a:r>
              <a:rPr lang="en-US">
                <a:sym typeface="Symbol" pitchFamily="18" charset="2"/>
              </a:rPr>
              <a:t>	</a:t>
            </a:r>
            <a:r>
              <a:rPr lang="en-US" i="1"/>
              <a:t>E</a:t>
            </a:r>
            <a:r>
              <a:rPr lang="en-US" baseline="-25000"/>
              <a:t>1</a:t>
            </a:r>
            <a:r>
              <a:rPr lang="en-US"/>
              <a:t> </a:t>
            </a:r>
            <a:r>
              <a:rPr lang="en-US">
                <a:sym typeface="Symbol" pitchFamily="18" charset="2"/>
              </a:rPr>
              <a:t> </a:t>
            </a:r>
            <a:r>
              <a:rPr lang="en-US" i="1">
                <a:sym typeface="Symbol" pitchFamily="18" charset="2"/>
              </a:rPr>
              <a:t>E</a:t>
            </a:r>
            <a:r>
              <a:rPr lang="en-US" baseline="-25000">
                <a:sym typeface="Symbol" pitchFamily="18" charset="2"/>
              </a:rPr>
              <a:t>2</a:t>
            </a:r>
            <a:r>
              <a:rPr lang="en-US">
                <a:sym typeface="Symbol" pitchFamily="18" charset="2"/>
              </a:rPr>
              <a:t>  = </a:t>
            </a:r>
            <a:r>
              <a:rPr lang="en-US" i="1"/>
              <a:t>E</a:t>
            </a:r>
            <a:r>
              <a:rPr lang="en-US" baseline="-25000"/>
              <a:t>2</a:t>
            </a:r>
            <a:r>
              <a:rPr lang="en-US"/>
              <a:t> </a:t>
            </a:r>
            <a:r>
              <a:rPr lang="en-US">
                <a:sym typeface="Symbol" pitchFamily="18" charset="2"/>
              </a:rPr>
              <a:t> </a:t>
            </a:r>
            <a:r>
              <a:rPr lang="en-US" i="1">
                <a:sym typeface="Symbol" pitchFamily="18" charset="2"/>
              </a:rPr>
              <a:t>E</a:t>
            </a:r>
            <a:r>
              <a:rPr lang="en-US" baseline="-25000">
                <a:sym typeface="Symbol" pitchFamily="18" charset="2"/>
              </a:rPr>
              <a:t>1</a:t>
            </a:r>
            <a:r>
              <a:rPr lang="en-US">
                <a:sym typeface="Symbol" pitchFamily="18" charset="2"/>
              </a:rPr>
              <a:t> </a:t>
            </a:r>
          </a:p>
          <a:p>
            <a:pPr marL="404813" indent="-404813">
              <a:buFont typeface="Vacation MT" pitchFamily="2" charset="2"/>
              <a:buNone/>
              <a:tabLst>
                <a:tab pos="2279650" algn="l"/>
              </a:tabLst>
            </a:pPr>
            <a:r>
              <a:rPr lang="en-US">
                <a:sym typeface="Symbol" pitchFamily="18" charset="2"/>
              </a:rPr>
              <a:t>10.	Set union and intersection are associative.</a:t>
            </a:r>
          </a:p>
          <a:p>
            <a:pPr marL="404813" indent="-404813">
              <a:buFont typeface="Vacation MT" pitchFamily="2" charset="2"/>
              <a:buNone/>
              <a:tabLst>
                <a:tab pos="2279650" algn="l"/>
              </a:tabLst>
            </a:pPr>
            <a:r>
              <a:rPr lang="en-US">
                <a:sym typeface="Symbol" pitchFamily="18" charset="2"/>
              </a:rPr>
              <a:t>11.	The selection operation distributes over ,  and –. E.g.:</a:t>
            </a:r>
            <a:br>
              <a:rPr lang="en-US">
                <a:sym typeface="Symbol" pitchFamily="18" charset="2"/>
              </a:rPr>
            </a:br>
            <a:r>
              <a:rPr lang="en-US">
                <a:sym typeface="Symbol" pitchFamily="18" charset="2"/>
              </a:rPr>
              <a:t>                     </a:t>
            </a:r>
            <a:r>
              <a:rPr lang="en-US" i="1">
                <a:sym typeface="Greek Symbols" pitchFamily="18" charset="2"/>
              </a:rPr>
              <a:t></a:t>
            </a:r>
            <a:r>
              <a:rPr lang="en-US">
                <a:sym typeface="Greek Symbols" pitchFamily="18" charset="2"/>
              </a:rPr>
              <a:t>(</a:t>
            </a:r>
            <a:r>
              <a:rPr lang="en-US" i="1">
                <a:sym typeface="Greek Symbols" pitchFamily="18" charset="2"/>
              </a:rPr>
              <a:t>E</a:t>
            </a:r>
            <a:r>
              <a:rPr lang="en-US" baseline="-25000">
                <a:sym typeface="Greek Symbols" pitchFamily="18" charset="2"/>
              </a:rPr>
              <a:t>1</a:t>
            </a:r>
            <a:r>
              <a:rPr lang="en-US">
                <a:sym typeface="Greek Symbols" pitchFamily="18" charset="2"/>
              </a:rPr>
              <a:t>  –  </a:t>
            </a:r>
            <a:r>
              <a:rPr lang="en-US" i="1">
                <a:sym typeface="Greek Symbols" pitchFamily="18" charset="2"/>
              </a:rPr>
              <a:t>E</a:t>
            </a:r>
            <a:r>
              <a:rPr lang="en-US" baseline="-25000">
                <a:sym typeface="Greek Symbols" pitchFamily="18" charset="2"/>
              </a:rPr>
              <a:t>2</a:t>
            </a:r>
            <a:r>
              <a:rPr lang="en-US">
                <a:sym typeface="Greek Symbols" pitchFamily="18" charset="2"/>
              </a:rPr>
              <a:t>) = </a:t>
            </a:r>
            <a:r>
              <a:rPr lang="en-US" i="1">
                <a:sym typeface="Greek Symbols" pitchFamily="18" charset="2"/>
              </a:rPr>
              <a:t></a:t>
            </a:r>
            <a:r>
              <a:rPr lang="en-US">
                <a:sym typeface="Greek Symbols" pitchFamily="18" charset="2"/>
              </a:rPr>
              <a:t>(</a:t>
            </a:r>
            <a:r>
              <a:rPr lang="en-US" i="1">
                <a:sym typeface="Greek Symbols" pitchFamily="18" charset="2"/>
              </a:rPr>
              <a:t>E</a:t>
            </a:r>
            <a:r>
              <a:rPr lang="en-US" baseline="-25000">
                <a:sym typeface="Greek Symbols" pitchFamily="18" charset="2"/>
              </a:rPr>
              <a:t>1</a:t>
            </a:r>
            <a:r>
              <a:rPr lang="en-US">
                <a:sym typeface="Greek Symbols" pitchFamily="18" charset="2"/>
              </a:rPr>
              <a:t>) –  </a:t>
            </a:r>
            <a:r>
              <a:rPr lang="en-US" i="1">
                <a:sym typeface="Greek Symbols" pitchFamily="18" charset="2"/>
              </a:rPr>
              <a:t></a:t>
            </a:r>
            <a:r>
              <a:rPr lang="en-US">
                <a:sym typeface="Greek Symbols" pitchFamily="18" charset="2"/>
              </a:rPr>
              <a:t>(</a:t>
            </a:r>
            <a:r>
              <a:rPr lang="en-US" i="1">
                <a:sym typeface="Greek Symbols" pitchFamily="18" charset="2"/>
              </a:rPr>
              <a:t>E</a:t>
            </a:r>
            <a:r>
              <a:rPr lang="en-US" baseline="-25000">
                <a:sym typeface="Greek Symbols" pitchFamily="18" charset="2"/>
              </a:rPr>
              <a:t>2</a:t>
            </a:r>
            <a:r>
              <a:rPr lang="en-US">
                <a:sym typeface="Greek Symbols" pitchFamily="18" charset="2"/>
              </a:rPr>
              <a:t>)</a:t>
            </a:r>
            <a:br>
              <a:rPr lang="en-US">
                <a:sym typeface="Greek Symbols" pitchFamily="18" charset="2"/>
              </a:rPr>
            </a:br>
            <a:r>
              <a:rPr lang="en-US">
                <a:sym typeface="Greek Symbols" pitchFamily="18" charset="2"/>
              </a:rPr>
              <a:t>For difference and intersection, we also have:</a:t>
            </a:r>
            <a:br>
              <a:rPr lang="en-US">
                <a:sym typeface="Greek Symbols" pitchFamily="18" charset="2"/>
              </a:rPr>
            </a:br>
            <a:r>
              <a:rPr lang="en-US">
                <a:sym typeface="Greek Symbols" pitchFamily="18" charset="2"/>
              </a:rPr>
              <a:t>                    </a:t>
            </a:r>
            <a:r>
              <a:rPr lang="en-US" i="1">
                <a:sym typeface="Greek Symbols" pitchFamily="18" charset="2"/>
              </a:rPr>
              <a:t></a:t>
            </a:r>
            <a:r>
              <a:rPr lang="en-US">
                <a:sym typeface="Greek Symbols" pitchFamily="18" charset="2"/>
              </a:rPr>
              <a:t>(</a:t>
            </a:r>
            <a:r>
              <a:rPr lang="en-US" i="1">
                <a:sym typeface="Greek Symbols" pitchFamily="18" charset="2"/>
              </a:rPr>
              <a:t>E</a:t>
            </a:r>
            <a:r>
              <a:rPr lang="en-US" baseline="-25000">
                <a:sym typeface="Greek Symbols" pitchFamily="18" charset="2"/>
              </a:rPr>
              <a:t>1</a:t>
            </a:r>
            <a:r>
              <a:rPr lang="en-US">
                <a:sym typeface="Greek Symbols" pitchFamily="18" charset="2"/>
              </a:rPr>
              <a:t>  –  </a:t>
            </a:r>
            <a:r>
              <a:rPr lang="en-US" i="1">
                <a:sym typeface="Greek Symbols" pitchFamily="18" charset="2"/>
              </a:rPr>
              <a:t>E</a:t>
            </a:r>
            <a:r>
              <a:rPr lang="en-US" baseline="-25000">
                <a:sym typeface="Greek Symbols" pitchFamily="18" charset="2"/>
              </a:rPr>
              <a:t>2</a:t>
            </a:r>
            <a:r>
              <a:rPr lang="en-US">
                <a:sym typeface="Greek Symbols" pitchFamily="18" charset="2"/>
              </a:rPr>
              <a:t>) = </a:t>
            </a:r>
            <a:r>
              <a:rPr lang="en-US" i="1">
                <a:sym typeface="Greek Symbols" pitchFamily="18" charset="2"/>
              </a:rPr>
              <a:t></a:t>
            </a:r>
            <a:r>
              <a:rPr lang="en-US">
                <a:sym typeface="Greek Symbols" pitchFamily="18" charset="2"/>
              </a:rPr>
              <a:t>(</a:t>
            </a:r>
            <a:r>
              <a:rPr lang="en-US" i="1">
                <a:sym typeface="Greek Symbols" pitchFamily="18" charset="2"/>
              </a:rPr>
              <a:t>E</a:t>
            </a:r>
            <a:r>
              <a:rPr lang="en-US" baseline="-25000">
                <a:sym typeface="Greek Symbols" pitchFamily="18" charset="2"/>
              </a:rPr>
              <a:t>1</a:t>
            </a:r>
            <a:r>
              <a:rPr lang="en-US">
                <a:sym typeface="Greek Symbols" pitchFamily="18" charset="2"/>
              </a:rPr>
              <a:t>) –  </a:t>
            </a:r>
            <a:r>
              <a:rPr lang="en-US" i="1">
                <a:sym typeface="Greek Symbols" pitchFamily="18" charset="2"/>
              </a:rPr>
              <a:t>E</a:t>
            </a:r>
            <a:r>
              <a:rPr lang="en-US" baseline="-25000">
                <a:sym typeface="Greek Symbols" pitchFamily="18" charset="2"/>
              </a:rPr>
              <a:t>2</a:t>
            </a:r>
            <a:r>
              <a:rPr lang="en-US">
                <a:sym typeface="Greek Symbols" pitchFamily="18" charset="2"/>
              </a:rPr>
              <a:t/>
            </a:r>
            <a:br>
              <a:rPr lang="en-US">
                <a:sym typeface="Greek Symbols" pitchFamily="18" charset="2"/>
              </a:rPr>
            </a:br>
            <a:endParaRPr lang="en-US">
              <a:sym typeface="Greek Symbols" pitchFamily="18" charset="2"/>
            </a:endParaRPr>
          </a:p>
          <a:p>
            <a:pPr marL="404813" indent="-404813">
              <a:buFont typeface="Vacation MT" pitchFamily="2" charset="2"/>
              <a:buNone/>
              <a:tabLst>
                <a:tab pos="2279650" algn="l"/>
              </a:tabLst>
            </a:pPr>
            <a:r>
              <a:rPr lang="en-US">
                <a:sym typeface="Greek Symbols" pitchFamily="18" charset="2"/>
              </a:rPr>
              <a:t>12.	The projection operation distributes over the union operation.</a:t>
            </a:r>
          </a:p>
          <a:p>
            <a:pPr marL="404813" indent="-404813">
              <a:buFont typeface="Vacation MT" pitchFamily="2" charset="2"/>
              <a:buNone/>
              <a:tabLst>
                <a:tab pos="2279650" algn="l"/>
              </a:tabLst>
            </a:pPr>
            <a:r>
              <a:rPr lang="en-US">
                <a:sym typeface="Greek Symbols" pitchFamily="18" charset="2"/>
              </a:rPr>
              <a:t>                       </a:t>
            </a:r>
            <a:r>
              <a:rPr lang="en-US">
                <a:sym typeface="Symbol" pitchFamily="18" charset="2"/>
              </a:rPr>
              <a:t></a:t>
            </a:r>
            <a:r>
              <a:rPr lang="en-US" baseline="-25000">
                <a:sym typeface="Symbol" pitchFamily="18" charset="2"/>
              </a:rPr>
              <a:t>t</a:t>
            </a:r>
            <a:r>
              <a:rPr lang="en-US">
                <a:sym typeface="Symbol" pitchFamily="18" charset="2"/>
              </a:rPr>
              <a:t>(</a:t>
            </a:r>
            <a:r>
              <a:rPr lang="en-US" i="1"/>
              <a:t>E</a:t>
            </a:r>
            <a:r>
              <a:rPr lang="en-US" baseline="-25000"/>
              <a:t>1</a:t>
            </a:r>
            <a:r>
              <a:rPr lang="en-US"/>
              <a:t> </a:t>
            </a:r>
            <a:r>
              <a:rPr lang="en-US">
                <a:sym typeface="Symbol" pitchFamily="18" charset="2"/>
              </a:rPr>
              <a:t> </a:t>
            </a:r>
            <a:r>
              <a:rPr lang="en-US" i="1">
                <a:sym typeface="Symbol" pitchFamily="18" charset="2"/>
              </a:rPr>
              <a:t>E</a:t>
            </a:r>
            <a:r>
              <a:rPr lang="en-US" baseline="-25000">
                <a:sym typeface="Symbol" pitchFamily="18" charset="2"/>
              </a:rPr>
              <a:t>2</a:t>
            </a:r>
            <a:r>
              <a:rPr lang="en-US">
                <a:sym typeface="Symbol" pitchFamily="18" charset="2"/>
              </a:rPr>
              <a:t>) = (</a:t>
            </a:r>
            <a:r>
              <a:rPr lang="en-US" baseline="-25000">
                <a:sym typeface="Symbol" pitchFamily="18" charset="2"/>
              </a:rPr>
              <a:t>t</a:t>
            </a:r>
            <a:r>
              <a:rPr lang="en-US">
                <a:sym typeface="Symbol" pitchFamily="18" charset="2"/>
              </a:rPr>
              <a:t>(</a:t>
            </a:r>
            <a:r>
              <a:rPr lang="en-US" i="1"/>
              <a:t>E</a:t>
            </a:r>
            <a:r>
              <a:rPr lang="en-US" baseline="-25000"/>
              <a:t>1</a:t>
            </a:r>
            <a:r>
              <a:rPr lang="en-US"/>
              <a:t>)) </a:t>
            </a:r>
            <a:r>
              <a:rPr lang="en-US">
                <a:sym typeface="Symbol" pitchFamily="18" charset="2"/>
              </a:rPr>
              <a:t> (</a:t>
            </a:r>
            <a:r>
              <a:rPr lang="en-US" baseline="-25000">
                <a:sym typeface="Symbol" pitchFamily="18" charset="2"/>
              </a:rPr>
              <a:t>t</a:t>
            </a:r>
            <a:r>
              <a:rPr lang="en-US">
                <a:sym typeface="Symbol" pitchFamily="18" charset="2"/>
              </a:rPr>
              <a:t>(</a:t>
            </a:r>
            <a:r>
              <a:rPr lang="en-US" i="1"/>
              <a:t>E</a:t>
            </a:r>
            <a:r>
              <a:rPr lang="en-US" baseline="-25000"/>
              <a:t>2</a:t>
            </a:r>
            <a:r>
              <a:rPr lang="en-US"/>
              <a:t>)) </a:t>
            </a:r>
            <a:endParaRPr lang="en-US">
              <a:sym typeface="Symbol" pitchFamily="18" charset="2"/>
            </a:endParaRPr>
          </a:p>
          <a:p>
            <a:pPr marL="404813" indent="-404813">
              <a:buFont typeface="Vacation MT" pitchFamily="2" charset="2"/>
              <a:buNone/>
              <a:tabLst>
                <a:tab pos="2279650" algn="l"/>
              </a:tabLst>
            </a:pPr>
            <a:endParaRPr lang="en-US">
              <a:sym typeface="Symbol" pitchFamily="18" charset="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r>
              <a:rPr lang="en-US"/>
              <a:t>Selection Operation Example</a:t>
            </a:r>
          </a:p>
        </p:txBody>
      </p:sp>
      <p:sp>
        <p:nvSpPr>
          <p:cNvPr id="363523" name="Rectangle 3"/>
          <p:cNvSpPr>
            <a:spLocks noGrp="1" noChangeArrowheads="1"/>
          </p:cNvSpPr>
          <p:nvPr>
            <p:ph sz="quarter" idx="1"/>
          </p:nvPr>
        </p:nvSpPr>
        <p:spPr/>
        <p:txBody>
          <a:bodyPr>
            <a:normAutofit/>
          </a:bodyPr>
          <a:lstStyle/>
          <a:p>
            <a:pPr>
              <a:tabLst>
                <a:tab pos="2222500" algn="l"/>
              </a:tabLst>
            </a:pPr>
            <a:r>
              <a:rPr lang="en-US" dirty="0"/>
              <a:t>Query:  Find the names of all customers who have an account at some branch located in Brooklyn.</a:t>
            </a:r>
            <a:br>
              <a:rPr lang="en-US" dirty="0"/>
            </a:br>
            <a:r>
              <a:rPr lang="en-US" dirty="0">
                <a:sym typeface="Symbol" pitchFamily="18" charset="2"/>
              </a:rPr>
              <a:t></a:t>
            </a:r>
            <a:r>
              <a:rPr lang="en-US" i="1" baseline="-25000" dirty="0">
                <a:sym typeface="Symbol" pitchFamily="18" charset="2"/>
              </a:rPr>
              <a:t>customer-name</a:t>
            </a:r>
            <a:r>
              <a:rPr lang="en-US" baseline="-25000" dirty="0">
                <a:sym typeface="Symbol" pitchFamily="18" charset="2"/>
              </a:rPr>
              <a:t>(</a:t>
            </a:r>
            <a:r>
              <a:rPr lang="en-US" dirty="0">
                <a:sym typeface="Symbol" pitchFamily="18" charset="2"/>
              </a:rPr>
              <a:t>(</a:t>
            </a:r>
            <a:r>
              <a:rPr lang="en-US" i="1" baseline="-25000" dirty="0">
                <a:sym typeface="Symbol" pitchFamily="18" charset="2"/>
              </a:rPr>
              <a:t>branch-city - “</a:t>
            </a:r>
            <a:r>
              <a:rPr lang="en-US" baseline="-25000" dirty="0">
                <a:sym typeface="Symbol" pitchFamily="18" charset="2"/>
              </a:rPr>
              <a:t>Brooklyn”</a:t>
            </a:r>
            <a:br>
              <a:rPr lang="en-US" baseline="-25000" dirty="0">
                <a:sym typeface="Symbol" pitchFamily="18" charset="2"/>
              </a:rPr>
            </a:br>
            <a:r>
              <a:rPr lang="en-US" baseline="-25000" dirty="0">
                <a:sym typeface="Symbol" pitchFamily="18" charset="2"/>
              </a:rPr>
              <a:t>	</a:t>
            </a:r>
            <a:r>
              <a:rPr lang="en-US" dirty="0">
                <a:sym typeface="Symbol" pitchFamily="18" charset="2"/>
              </a:rPr>
              <a:t>(</a:t>
            </a:r>
            <a:r>
              <a:rPr lang="en-US" i="1" dirty="0">
                <a:sym typeface="Symbol" pitchFamily="18" charset="2"/>
              </a:rPr>
              <a:t>branch     </a:t>
            </a:r>
            <a:r>
              <a:rPr lang="en-US" dirty="0">
                <a:sym typeface="Symbol" pitchFamily="18" charset="2"/>
              </a:rPr>
              <a:t>(</a:t>
            </a:r>
            <a:r>
              <a:rPr lang="en-US" i="1" dirty="0">
                <a:sym typeface="Symbol" pitchFamily="18" charset="2"/>
              </a:rPr>
              <a:t>account    depositor)))</a:t>
            </a:r>
          </a:p>
          <a:p>
            <a:pPr>
              <a:tabLst>
                <a:tab pos="2222500" algn="l"/>
              </a:tabLst>
            </a:pPr>
            <a:r>
              <a:rPr lang="en-US" dirty="0">
                <a:sym typeface="Symbol" pitchFamily="18" charset="2"/>
              </a:rPr>
              <a:t>Transformation using rule 7a.</a:t>
            </a:r>
            <a:br>
              <a:rPr lang="en-US" dirty="0">
                <a:sym typeface="Symbol" pitchFamily="18" charset="2"/>
              </a:rPr>
            </a:br>
            <a:r>
              <a:rPr lang="en-US" dirty="0">
                <a:sym typeface="Symbol" pitchFamily="18" charset="2"/>
              </a:rPr>
              <a:t> </a:t>
            </a:r>
            <a:r>
              <a:rPr lang="en-US" i="1" baseline="-25000" dirty="0">
                <a:sym typeface="Symbol" pitchFamily="18" charset="2"/>
              </a:rPr>
              <a:t>customer-name</a:t>
            </a:r>
            <a:br>
              <a:rPr lang="en-US" i="1" baseline="-25000" dirty="0">
                <a:sym typeface="Symbol" pitchFamily="18" charset="2"/>
              </a:rPr>
            </a:br>
            <a:r>
              <a:rPr lang="en-US" i="1" baseline="-25000" dirty="0">
                <a:sym typeface="Symbol" pitchFamily="18" charset="2"/>
              </a:rPr>
              <a:t>                  </a:t>
            </a:r>
            <a:r>
              <a:rPr lang="en-US" dirty="0">
                <a:sym typeface="Symbol" pitchFamily="18" charset="2"/>
              </a:rPr>
              <a:t>((</a:t>
            </a:r>
            <a:r>
              <a:rPr lang="en-US" i="1" baseline="-25000" dirty="0">
                <a:sym typeface="Symbol" pitchFamily="18" charset="2"/>
              </a:rPr>
              <a:t>branch-city - “</a:t>
            </a:r>
            <a:r>
              <a:rPr lang="en-US" baseline="-25000" dirty="0">
                <a:sym typeface="Symbol" pitchFamily="18" charset="2"/>
              </a:rPr>
              <a:t>Brooklyn”</a:t>
            </a:r>
            <a:r>
              <a:rPr lang="en-US" dirty="0">
                <a:sym typeface="Symbol" pitchFamily="18" charset="2"/>
              </a:rPr>
              <a:t> (</a:t>
            </a:r>
            <a:r>
              <a:rPr lang="en-US" i="1" dirty="0">
                <a:sym typeface="Symbol" pitchFamily="18" charset="2"/>
              </a:rPr>
              <a:t>branch</a:t>
            </a:r>
            <a:r>
              <a:rPr lang="en-US" dirty="0">
                <a:sym typeface="Symbol" pitchFamily="18" charset="2"/>
              </a:rPr>
              <a:t>))</a:t>
            </a:r>
            <a:br>
              <a:rPr lang="en-US" dirty="0">
                <a:sym typeface="Symbol" pitchFamily="18" charset="2"/>
              </a:rPr>
            </a:br>
            <a:r>
              <a:rPr lang="en-US" dirty="0">
                <a:sym typeface="Symbol" pitchFamily="18" charset="2"/>
              </a:rPr>
              <a:t> 	(</a:t>
            </a:r>
            <a:r>
              <a:rPr lang="en-US" i="1" dirty="0">
                <a:sym typeface="Symbol" pitchFamily="18" charset="2"/>
              </a:rPr>
              <a:t>account </a:t>
            </a:r>
            <a:r>
              <a:rPr lang="en-US" dirty="0">
                <a:sym typeface="Symbol" pitchFamily="18" charset="2"/>
              </a:rPr>
              <a:t>    </a:t>
            </a:r>
            <a:r>
              <a:rPr lang="en-US" i="1" dirty="0">
                <a:sym typeface="Symbol" pitchFamily="18" charset="2"/>
              </a:rPr>
              <a:t>depositor</a:t>
            </a:r>
            <a:r>
              <a:rPr lang="en-US" dirty="0">
                <a:sym typeface="Symbol" pitchFamily="18" charset="2"/>
              </a:rPr>
              <a:t>))</a:t>
            </a:r>
          </a:p>
          <a:p>
            <a:pPr>
              <a:tabLst>
                <a:tab pos="2222500" algn="l"/>
              </a:tabLst>
            </a:pPr>
            <a:r>
              <a:rPr lang="en-US" dirty="0">
                <a:sym typeface="Symbol" pitchFamily="18" charset="2"/>
              </a:rPr>
              <a:t>Performing the selection as early as possible reduces the size of the relation to be joined. </a:t>
            </a:r>
            <a:endParaRPr lang="en-US" baseline="-25000" dirty="0">
              <a:sym typeface="Symbol" pitchFamily="18" charset="2"/>
            </a:endParaRPr>
          </a:p>
        </p:txBody>
      </p:sp>
      <p:sp>
        <p:nvSpPr>
          <p:cNvPr id="363524" name="AutoShape 4"/>
          <p:cNvSpPr>
            <a:spLocks noChangeArrowheads="1"/>
          </p:cNvSpPr>
          <p:nvPr/>
        </p:nvSpPr>
        <p:spPr bwMode="auto">
          <a:xfrm rot="5400000">
            <a:off x="4106862" y="28273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63525" name="AutoShape 5"/>
          <p:cNvSpPr>
            <a:spLocks noChangeArrowheads="1"/>
          </p:cNvSpPr>
          <p:nvPr/>
        </p:nvSpPr>
        <p:spPr bwMode="auto">
          <a:xfrm rot="5400000">
            <a:off x="2963862" y="44275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63526" name="AutoShape 6"/>
          <p:cNvSpPr>
            <a:spLocks noChangeArrowheads="1"/>
          </p:cNvSpPr>
          <p:nvPr/>
        </p:nvSpPr>
        <p:spPr bwMode="auto">
          <a:xfrm rot="5400000">
            <a:off x="5402262" y="28273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63528" name="AutoShape 8"/>
          <p:cNvSpPr>
            <a:spLocks noChangeArrowheads="1"/>
          </p:cNvSpPr>
          <p:nvPr/>
        </p:nvSpPr>
        <p:spPr bwMode="auto">
          <a:xfrm rot="5400000">
            <a:off x="4259262" y="44275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r>
              <a:rPr lang="en-US"/>
              <a:t>Catalog Information about Indices</a:t>
            </a:r>
          </a:p>
        </p:txBody>
      </p:sp>
      <p:sp>
        <p:nvSpPr>
          <p:cNvPr id="309251" name="Rectangle 3"/>
          <p:cNvSpPr>
            <a:spLocks noGrp="1" noChangeArrowheads="1"/>
          </p:cNvSpPr>
          <p:nvPr>
            <p:ph sz="quarter" idx="1"/>
          </p:nvPr>
        </p:nvSpPr>
        <p:spPr>
          <a:xfrm>
            <a:off x="1063625" y="1724025"/>
            <a:ext cx="7088188" cy="4114800"/>
          </a:xfrm>
        </p:spPr>
        <p:txBody>
          <a:bodyPr>
            <a:normAutofit/>
          </a:bodyPr>
          <a:lstStyle/>
          <a:p>
            <a:r>
              <a:rPr lang="en-US" i="1" dirty="0" err="1"/>
              <a:t>f</a:t>
            </a:r>
            <a:r>
              <a:rPr lang="en-US" i="1" baseline="-25000" dirty="0" err="1"/>
              <a:t>i</a:t>
            </a:r>
            <a:r>
              <a:rPr lang="en-US" dirty="0"/>
              <a:t>: average fan-out of internal nodes of index </a:t>
            </a:r>
            <a:r>
              <a:rPr lang="en-US" i="1" dirty="0" err="1"/>
              <a:t>i</a:t>
            </a:r>
            <a:r>
              <a:rPr lang="en-US" dirty="0"/>
              <a:t>, for </a:t>
            </a:r>
            <a:br>
              <a:rPr lang="en-US" dirty="0"/>
            </a:br>
            <a:r>
              <a:rPr lang="en-US" dirty="0"/>
              <a:t>tree-structured indices such as B+-trees.</a:t>
            </a:r>
          </a:p>
          <a:p>
            <a:r>
              <a:rPr lang="en-US" i="1" dirty="0" err="1"/>
              <a:t>HT</a:t>
            </a:r>
            <a:r>
              <a:rPr lang="en-US" i="1" baseline="-25000" dirty="0" err="1"/>
              <a:t>i</a:t>
            </a:r>
            <a:r>
              <a:rPr lang="en-US" dirty="0"/>
              <a:t>: number of levels in index </a:t>
            </a:r>
            <a:r>
              <a:rPr lang="en-US" i="1" dirty="0" err="1"/>
              <a:t>i</a:t>
            </a:r>
            <a:r>
              <a:rPr lang="en-US" dirty="0"/>
              <a:t> — i.e., the height of </a:t>
            </a:r>
            <a:r>
              <a:rPr lang="en-US" i="1" dirty="0" err="1"/>
              <a:t>i</a:t>
            </a:r>
            <a:r>
              <a:rPr lang="en-US" i="1" dirty="0"/>
              <a:t>.</a:t>
            </a:r>
            <a:endParaRPr lang="en-US" dirty="0"/>
          </a:p>
          <a:p>
            <a:pPr lvl="1"/>
            <a:r>
              <a:rPr lang="en-US" dirty="0"/>
              <a:t>For a balanced tree index (such as B+-tree) on attribute </a:t>
            </a:r>
            <a:r>
              <a:rPr lang="en-US" i="1" dirty="0"/>
              <a:t>A</a:t>
            </a:r>
            <a:r>
              <a:rPr lang="en-US" dirty="0"/>
              <a:t> of relation </a:t>
            </a:r>
            <a:r>
              <a:rPr lang="en-US" i="1" dirty="0"/>
              <a:t>r, </a:t>
            </a:r>
            <a:r>
              <a:rPr lang="en-US" i="1" dirty="0" err="1"/>
              <a:t>HT</a:t>
            </a:r>
            <a:r>
              <a:rPr lang="en-US" i="1" baseline="-25000" dirty="0" err="1"/>
              <a:t>i</a:t>
            </a:r>
            <a:r>
              <a:rPr lang="en-US" i="1" dirty="0"/>
              <a:t> = </a:t>
            </a:r>
            <a:r>
              <a:rPr lang="en-US" dirty="0">
                <a:sym typeface="Symbol" pitchFamily="18" charset="2"/>
              </a:rPr>
              <a:t>log</a:t>
            </a:r>
            <a:r>
              <a:rPr lang="en-US" baseline="-25000" dirty="0">
                <a:sym typeface="Symbol" pitchFamily="18" charset="2"/>
              </a:rPr>
              <a:t>1</a:t>
            </a:r>
            <a:r>
              <a:rPr lang="en-US" dirty="0">
                <a:sym typeface="Symbol" pitchFamily="18" charset="2"/>
              </a:rPr>
              <a:t>,(</a:t>
            </a:r>
            <a:r>
              <a:rPr lang="en-US" i="1" dirty="0">
                <a:sym typeface="Symbol" pitchFamily="18" charset="2"/>
              </a:rPr>
              <a:t>V</a:t>
            </a:r>
            <a:r>
              <a:rPr lang="en-US" dirty="0">
                <a:sym typeface="Symbol" pitchFamily="18" charset="2"/>
              </a:rPr>
              <a:t>(</a:t>
            </a:r>
            <a:r>
              <a:rPr lang="en-US" i="1" dirty="0" err="1">
                <a:sym typeface="Symbol" pitchFamily="18" charset="2"/>
              </a:rPr>
              <a:t>A,r</a:t>
            </a:r>
            <a:r>
              <a:rPr lang="en-US" dirty="0">
                <a:sym typeface="Symbol" pitchFamily="18" charset="2"/>
              </a:rPr>
              <a:t>).</a:t>
            </a:r>
          </a:p>
          <a:p>
            <a:pPr lvl="1"/>
            <a:r>
              <a:rPr lang="en-US" dirty="0">
                <a:sym typeface="Symbol" pitchFamily="18" charset="2"/>
              </a:rPr>
              <a:t>For a hash index, </a:t>
            </a:r>
            <a:r>
              <a:rPr lang="en-US" i="1" dirty="0" err="1">
                <a:sym typeface="Symbol" pitchFamily="18" charset="2"/>
              </a:rPr>
              <a:t>HT</a:t>
            </a:r>
            <a:r>
              <a:rPr lang="en-US" i="1" baseline="-25000" dirty="0" err="1">
                <a:sym typeface="Symbol" pitchFamily="18" charset="2"/>
              </a:rPr>
              <a:t>i</a:t>
            </a:r>
            <a:r>
              <a:rPr lang="en-US" i="1" dirty="0">
                <a:sym typeface="Symbol" pitchFamily="18" charset="2"/>
              </a:rPr>
              <a:t> </a:t>
            </a:r>
            <a:r>
              <a:rPr lang="en-US" dirty="0">
                <a:sym typeface="Symbol" pitchFamily="18" charset="2"/>
              </a:rPr>
              <a:t>is 1.</a:t>
            </a:r>
          </a:p>
          <a:p>
            <a:pPr lvl="1"/>
            <a:r>
              <a:rPr lang="en-US" i="1" dirty="0" err="1">
                <a:sym typeface="Symbol" pitchFamily="18" charset="2"/>
              </a:rPr>
              <a:t>LB</a:t>
            </a:r>
            <a:r>
              <a:rPr lang="en-US" i="1" baseline="-25000" dirty="0" err="1">
                <a:sym typeface="Symbol" pitchFamily="18" charset="2"/>
              </a:rPr>
              <a:t>i</a:t>
            </a:r>
            <a:r>
              <a:rPr lang="en-US" dirty="0">
                <a:sym typeface="Symbol" pitchFamily="18" charset="2"/>
              </a:rPr>
              <a:t>: number of lowest-level index blocks in </a:t>
            </a:r>
            <a:r>
              <a:rPr lang="en-US" i="1" dirty="0" err="1">
                <a:sym typeface="Symbol" pitchFamily="18" charset="2"/>
              </a:rPr>
              <a:t>i</a:t>
            </a:r>
            <a:r>
              <a:rPr lang="en-US" i="1" dirty="0">
                <a:sym typeface="Symbol" pitchFamily="18" charset="2"/>
              </a:rPr>
              <a:t> </a:t>
            </a:r>
            <a:r>
              <a:rPr lang="en-US" dirty="0">
                <a:sym typeface="Symbol" pitchFamily="18" charset="2"/>
              </a:rPr>
              <a:t>— </a:t>
            </a:r>
            <a:r>
              <a:rPr lang="en-US" dirty="0" err="1">
                <a:sym typeface="Symbol" pitchFamily="18" charset="2"/>
              </a:rPr>
              <a:t>i.e</a:t>
            </a:r>
            <a:r>
              <a:rPr lang="en-US" dirty="0">
                <a:sym typeface="Symbol" pitchFamily="18" charset="2"/>
              </a:rPr>
              <a:t>, the number of blocks at the leaf level of the index.</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914400" y="0"/>
            <a:ext cx="7772400" cy="1143000"/>
          </a:xfrm>
        </p:spPr>
        <p:txBody>
          <a:bodyPr>
            <a:normAutofit fontScale="90000"/>
          </a:bodyPr>
          <a:lstStyle/>
          <a:p>
            <a:r>
              <a:rPr lang="en-US" dirty="0"/>
              <a:t>Selection Operation Example (Cont.)</a:t>
            </a:r>
          </a:p>
        </p:txBody>
      </p:sp>
      <p:sp>
        <p:nvSpPr>
          <p:cNvPr id="364547" name="Rectangle 3"/>
          <p:cNvSpPr>
            <a:spLocks noGrp="1" noChangeArrowheads="1"/>
          </p:cNvSpPr>
          <p:nvPr>
            <p:ph sz="quarter" idx="1"/>
          </p:nvPr>
        </p:nvSpPr>
        <p:spPr>
          <a:xfrm>
            <a:off x="1046163" y="1071563"/>
            <a:ext cx="7124700" cy="4114800"/>
          </a:xfrm>
        </p:spPr>
        <p:txBody>
          <a:bodyPr>
            <a:normAutofit fontScale="92500" lnSpcReduction="10000"/>
          </a:bodyPr>
          <a:lstStyle/>
          <a:p>
            <a:r>
              <a:rPr lang="en-US" dirty="0"/>
              <a:t>Query:  Find the names of all customers with an account at a Brooklyn branch whose account balance is over $1000.</a:t>
            </a:r>
            <a:br>
              <a:rPr lang="en-US" dirty="0"/>
            </a:br>
            <a:r>
              <a:rPr lang="en-US" dirty="0">
                <a:sym typeface="Symbol" pitchFamily="18" charset="2"/>
              </a:rPr>
              <a:t></a:t>
            </a:r>
            <a:r>
              <a:rPr lang="en-US" i="1" baseline="-25000" dirty="0">
                <a:sym typeface="Symbol" pitchFamily="18" charset="2"/>
              </a:rPr>
              <a:t>customer-name</a:t>
            </a:r>
            <a:r>
              <a:rPr lang="en-US" baseline="-25000" dirty="0">
                <a:sym typeface="Symbol" pitchFamily="18" charset="2"/>
              </a:rPr>
              <a:t>(</a:t>
            </a:r>
            <a:r>
              <a:rPr lang="en-US" dirty="0">
                <a:sym typeface="Symbol" pitchFamily="18" charset="2"/>
              </a:rPr>
              <a:t>(</a:t>
            </a:r>
            <a:r>
              <a:rPr lang="en-US" i="1" baseline="-25000" dirty="0">
                <a:sym typeface="Symbol" pitchFamily="18" charset="2"/>
              </a:rPr>
              <a:t>branch-city - “</a:t>
            </a:r>
            <a:r>
              <a:rPr lang="en-US" baseline="-25000" dirty="0">
                <a:sym typeface="Symbol" pitchFamily="18" charset="2"/>
              </a:rPr>
              <a:t>Brooklyn”   </a:t>
            </a:r>
            <a:r>
              <a:rPr lang="en-US" i="1" baseline="-25000" dirty="0">
                <a:sym typeface="Symbol" pitchFamily="18" charset="2"/>
              </a:rPr>
              <a:t>balance </a:t>
            </a:r>
            <a:r>
              <a:rPr lang="en-US" baseline="-25000" dirty="0">
                <a:sym typeface="Symbol" pitchFamily="18" charset="2"/>
              </a:rPr>
              <a:t>&gt; 1000	</a:t>
            </a:r>
            <a:br>
              <a:rPr lang="en-US" baseline="-25000" dirty="0">
                <a:sym typeface="Symbol" pitchFamily="18" charset="2"/>
              </a:rPr>
            </a:br>
            <a:r>
              <a:rPr lang="en-US" baseline="-25000" dirty="0">
                <a:sym typeface="Symbol" pitchFamily="18" charset="2"/>
              </a:rPr>
              <a:t>                      </a:t>
            </a:r>
            <a:r>
              <a:rPr lang="en-US" dirty="0">
                <a:sym typeface="Symbol" pitchFamily="18" charset="2"/>
              </a:rPr>
              <a:t>(</a:t>
            </a:r>
            <a:r>
              <a:rPr lang="en-US" i="1" dirty="0">
                <a:sym typeface="Symbol" pitchFamily="18" charset="2"/>
              </a:rPr>
              <a:t>branch    </a:t>
            </a:r>
            <a:r>
              <a:rPr lang="en-US" dirty="0">
                <a:sym typeface="Symbol" pitchFamily="18" charset="2"/>
              </a:rPr>
              <a:t>(</a:t>
            </a:r>
            <a:r>
              <a:rPr lang="en-US" i="1" dirty="0">
                <a:sym typeface="Symbol" pitchFamily="18" charset="2"/>
              </a:rPr>
              <a:t>account    depositor</a:t>
            </a:r>
            <a:r>
              <a:rPr lang="en-US" dirty="0">
                <a:sym typeface="Symbol" pitchFamily="18" charset="2"/>
              </a:rPr>
              <a:t>)))</a:t>
            </a:r>
          </a:p>
          <a:p>
            <a:r>
              <a:rPr lang="en-US" dirty="0">
                <a:sym typeface="Symbol" pitchFamily="18" charset="2"/>
              </a:rPr>
              <a:t>Transformation using join associatively (Rule 6a):</a:t>
            </a:r>
            <a:br>
              <a:rPr lang="en-US" dirty="0">
                <a:sym typeface="Symbol" pitchFamily="18" charset="2"/>
              </a:rPr>
            </a:br>
            <a:r>
              <a:rPr lang="en-US" dirty="0">
                <a:sym typeface="Symbol" pitchFamily="18" charset="2"/>
              </a:rPr>
              <a:t></a:t>
            </a:r>
            <a:r>
              <a:rPr lang="en-US" i="1" baseline="-25000" dirty="0">
                <a:sym typeface="Symbol" pitchFamily="18" charset="2"/>
              </a:rPr>
              <a:t>customer-name</a:t>
            </a:r>
            <a:r>
              <a:rPr lang="en-US" dirty="0">
                <a:sym typeface="Symbol" pitchFamily="18" charset="2"/>
              </a:rPr>
              <a:t>((</a:t>
            </a:r>
            <a:r>
              <a:rPr lang="en-US" i="1" baseline="-25000" dirty="0">
                <a:sym typeface="Symbol" pitchFamily="18" charset="2"/>
              </a:rPr>
              <a:t>branch-city - “</a:t>
            </a:r>
            <a:r>
              <a:rPr lang="en-US" baseline="-25000" dirty="0">
                <a:sym typeface="Symbol" pitchFamily="18" charset="2"/>
              </a:rPr>
              <a:t>Brooklyn”   </a:t>
            </a:r>
            <a:r>
              <a:rPr lang="en-US" i="1" baseline="-25000" dirty="0">
                <a:sym typeface="Symbol" pitchFamily="18" charset="2"/>
              </a:rPr>
              <a:t>balance </a:t>
            </a:r>
            <a:r>
              <a:rPr lang="en-US" baseline="-25000" dirty="0">
                <a:sym typeface="Symbol" pitchFamily="18" charset="2"/>
              </a:rPr>
              <a:t>&gt; 1000	</a:t>
            </a:r>
            <a:br>
              <a:rPr lang="en-US" baseline="-25000" dirty="0">
                <a:sym typeface="Symbol" pitchFamily="18" charset="2"/>
              </a:rPr>
            </a:br>
            <a:r>
              <a:rPr lang="en-US" baseline="-25000" dirty="0">
                <a:sym typeface="Symbol" pitchFamily="18" charset="2"/>
              </a:rPr>
              <a:t>                      </a:t>
            </a:r>
            <a:r>
              <a:rPr lang="en-US" dirty="0">
                <a:sym typeface="Symbol" pitchFamily="18" charset="2"/>
              </a:rPr>
              <a:t>(</a:t>
            </a:r>
            <a:r>
              <a:rPr lang="en-US" i="1" dirty="0">
                <a:sym typeface="Symbol" pitchFamily="18" charset="2"/>
              </a:rPr>
              <a:t>branch    </a:t>
            </a:r>
            <a:r>
              <a:rPr lang="en-US" dirty="0">
                <a:sym typeface="Symbol" pitchFamily="18" charset="2"/>
              </a:rPr>
              <a:t>(</a:t>
            </a:r>
            <a:r>
              <a:rPr lang="en-US" i="1" dirty="0">
                <a:sym typeface="Symbol" pitchFamily="18" charset="2"/>
              </a:rPr>
              <a:t>account</a:t>
            </a:r>
            <a:r>
              <a:rPr lang="en-US" dirty="0">
                <a:sym typeface="Symbol" pitchFamily="18" charset="2"/>
              </a:rPr>
              <a:t>))    </a:t>
            </a:r>
            <a:r>
              <a:rPr lang="en-US" i="1" dirty="0">
                <a:sym typeface="Symbol" pitchFamily="18" charset="2"/>
              </a:rPr>
              <a:t>depositor</a:t>
            </a:r>
            <a:r>
              <a:rPr lang="en-US" dirty="0">
                <a:sym typeface="Symbol" pitchFamily="18" charset="2"/>
              </a:rPr>
              <a:t>)</a:t>
            </a:r>
          </a:p>
          <a:p>
            <a:r>
              <a:rPr lang="en-US" dirty="0">
                <a:sym typeface="Symbol" pitchFamily="18" charset="2"/>
              </a:rPr>
              <a:t>Second form provides an opportunity to apply the “perform selections early” rule, resulting in the </a:t>
            </a:r>
            <a:r>
              <a:rPr lang="en-US" dirty="0" err="1">
                <a:sym typeface="Symbol" pitchFamily="18" charset="2"/>
              </a:rPr>
              <a:t>subexpression</a:t>
            </a:r>
            <a:endParaRPr lang="en-US" dirty="0">
              <a:sym typeface="Symbol" pitchFamily="18" charset="2"/>
            </a:endParaRPr>
          </a:p>
          <a:p>
            <a:pPr>
              <a:buFont typeface="Vacation MT" pitchFamily="2" charset="2"/>
              <a:buNone/>
            </a:pPr>
            <a:r>
              <a:rPr lang="en-US" dirty="0">
                <a:sym typeface="Symbol" pitchFamily="18" charset="2"/>
              </a:rPr>
              <a:t>           </a:t>
            </a:r>
            <a:r>
              <a:rPr lang="en-US" i="1" baseline="-25000" dirty="0">
                <a:sym typeface="Symbol" pitchFamily="18" charset="2"/>
              </a:rPr>
              <a:t>branch-city - “</a:t>
            </a:r>
            <a:r>
              <a:rPr lang="en-US" baseline="-25000" dirty="0">
                <a:sym typeface="Symbol" pitchFamily="18" charset="2"/>
              </a:rPr>
              <a:t>Brooklyn” </a:t>
            </a:r>
            <a:r>
              <a:rPr lang="en-US" dirty="0">
                <a:sym typeface="Symbol" pitchFamily="18" charset="2"/>
              </a:rPr>
              <a:t>(</a:t>
            </a:r>
            <a:r>
              <a:rPr lang="en-US" i="1" dirty="0">
                <a:sym typeface="Symbol" pitchFamily="18" charset="2"/>
              </a:rPr>
              <a:t>branch</a:t>
            </a:r>
            <a:r>
              <a:rPr lang="en-US" dirty="0">
                <a:sym typeface="Symbol" pitchFamily="18" charset="2"/>
              </a:rPr>
              <a:t>)     </a:t>
            </a:r>
            <a:r>
              <a:rPr lang="en-US" i="1" baseline="-25000" dirty="0">
                <a:sym typeface="Symbol" pitchFamily="18" charset="2"/>
              </a:rPr>
              <a:t>balance </a:t>
            </a:r>
            <a:r>
              <a:rPr lang="en-US" baseline="-25000" dirty="0">
                <a:sym typeface="Symbol" pitchFamily="18" charset="2"/>
              </a:rPr>
              <a:t>&gt; 1000</a:t>
            </a:r>
            <a:r>
              <a:rPr lang="en-US" dirty="0">
                <a:sym typeface="Symbol" pitchFamily="18" charset="2"/>
              </a:rPr>
              <a:t> (</a:t>
            </a:r>
            <a:r>
              <a:rPr lang="en-US" i="1" dirty="0">
                <a:sym typeface="Symbol" pitchFamily="18" charset="2"/>
              </a:rPr>
              <a:t>account</a:t>
            </a:r>
            <a:r>
              <a:rPr lang="en-US" dirty="0">
                <a:sym typeface="Symbol" pitchFamily="18" charset="2"/>
              </a:rPr>
              <a:t>)</a:t>
            </a:r>
          </a:p>
          <a:p>
            <a:r>
              <a:rPr lang="en-US" dirty="0">
                <a:sym typeface="Symbol" pitchFamily="18" charset="2"/>
              </a:rPr>
              <a:t>Thus a sequence of transformations can be useful</a:t>
            </a:r>
          </a:p>
          <a:p>
            <a:endParaRPr lang="en-US" i="1" dirty="0">
              <a:sym typeface="Symbol" pitchFamily="18" charset="2"/>
            </a:endParaRPr>
          </a:p>
          <a:p>
            <a:endParaRPr lang="en-US" dirty="0"/>
          </a:p>
        </p:txBody>
      </p:sp>
      <p:sp>
        <p:nvSpPr>
          <p:cNvPr id="364551" name="AutoShape 7"/>
          <p:cNvSpPr>
            <a:spLocks noChangeArrowheads="1"/>
          </p:cNvSpPr>
          <p:nvPr/>
        </p:nvSpPr>
        <p:spPr bwMode="auto">
          <a:xfrm rot="5400000">
            <a:off x="4640262" y="44275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64552" name="AutoShape 8"/>
          <p:cNvSpPr>
            <a:spLocks noChangeArrowheads="1"/>
          </p:cNvSpPr>
          <p:nvPr/>
        </p:nvSpPr>
        <p:spPr bwMode="auto">
          <a:xfrm rot="5400000">
            <a:off x="4564062" y="32083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64553" name="AutoShape 9"/>
          <p:cNvSpPr>
            <a:spLocks noChangeArrowheads="1"/>
          </p:cNvSpPr>
          <p:nvPr/>
        </p:nvSpPr>
        <p:spPr bwMode="auto">
          <a:xfrm rot="5400000">
            <a:off x="3192462" y="32083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64554" name="AutoShape 10"/>
          <p:cNvSpPr>
            <a:spLocks noChangeArrowheads="1"/>
          </p:cNvSpPr>
          <p:nvPr/>
        </p:nvSpPr>
        <p:spPr bwMode="auto">
          <a:xfrm rot="5400000">
            <a:off x="4335462" y="22177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64555" name="AutoShape 11"/>
          <p:cNvSpPr>
            <a:spLocks noChangeArrowheads="1"/>
          </p:cNvSpPr>
          <p:nvPr/>
        </p:nvSpPr>
        <p:spPr bwMode="auto">
          <a:xfrm rot="5400000">
            <a:off x="3192462" y="22177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US"/>
              <a:t>Projection Operation Example</a:t>
            </a:r>
          </a:p>
        </p:txBody>
      </p:sp>
      <p:sp>
        <p:nvSpPr>
          <p:cNvPr id="365571" name="Rectangle 3"/>
          <p:cNvSpPr>
            <a:spLocks noGrp="1" noChangeArrowheads="1"/>
          </p:cNvSpPr>
          <p:nvPr>
            <p:ph sz="quarter" idx="1"/>
          </p:nvPr>
        </p:nvSpPr>
        <p:spPr>
          <a:xfrm>
            <a:off x="571500" y="2122488"/>
            <a:ext cx="8286750" cy="3868737"/>
          </a:xfrm>
        </p:spPr>
        <p:txBody>
          <a:bodyPr/>
          <a:lstStyle/>
          <a:p>
            <a:pPr>
              <a:tabLst>
                <a:tab pos="1371600" algn="l"/>
              </a:tabLst>
            </a:pPr>
            <a:r>
              <a:rPr lang="en-US" dirty="0"/>
              <a:t>When we compute</a:t>
            </a:r>
          </a:p>
          <a:p>
            <a:pPr>
              <a:buFont typeface="Vacation MT" pitchFamily="2" charset="2"/>
              <a:buNone/>
              <a:tabLst>
                <a:tab pos="1371600" algn="l"/>
              </a:tabLst>
            </a:pPr>
            <a:r>
              <a:rPr lang="en-US" dirty="0"/>
              <a:t>		(</a:t>
            </a:r>
            <a:r>
              <a:rPr lang="en-US" dirty="0">
                <a:sym typeface="Symbol" pitchFamily="18" charset="2"/>
              </a:rPr>
              <a:t></a:t>
            </a:r>
            <a:r>
              <a:rPr lang="en-US" baseline="-25000" dirty="0">
                <a:sym typeface="Symbol" pitchFamily="18" charset="2"/>
              </a:rPr>
              <a:t>branch-city = “Brooklyn”</a:t>
            </a:r>
            <a:r>
              <a:rPr lang="en-US" dirty="0">
                <a:sym typeface="Symbol" pitchFamily="18" charset="2"/>
              </a:rPr>
              <a:t> (</a:t>
            </a:r>
            <a:r>
              <a:rPr lang="en-US" i="1" dirty="0">
                <a:sym typeface="Symbol" pitchFamily="18" charset="2"/>
              </a:rPr>
              <a:t>branch</a:t>
            </a:r>
            <a:r>
              <a:rPr lang="en-US" dirty="0">
                <a:sym typeface="Symbol" pitchFamily="18" charset="2"/>
              </a:rPr>
              <a:t>)    </a:t>
            </a:r>
            <a:r>
              <a:rPr lang="en-US" i="1" dirty="0">
                <a:sym typeface="Symbol" pitchFamily="18" charset="2"/>
              </a:rPr>
              <a:t>account </a:t>
            </a:r>
            <a:r>
              <a:rPr lang="en-US" dirty="0">
                <a:sym typeface="Symbol" pitchFamily="18" charset="2"/>
              </a:rPr>
              <a:t>)</a:t>
            </a:r>
            <a:br>
              <a:rPr lang="en-US" dirty="0">
                <a:sym typeface="Symbol" pitchFamily="18" charset="2"/>
              </a:rPr>
            </a:br>
            <a:r>
              <a:rPr lang="en-US" dirty="0">
                <a:sym typeface="Symbol" pitchFamily="18" charset="2"/>
              </a:rPr>
              <a:t>we obtain a relation whose schema is:</a:t>
            </a:r>
            <a:br>
              <a:rPr lang="en-US" dirty="0">
                <a:sym typeface="Symbol" pitchFamily="18" charset="2"/>
              </a:rPr>
            </a:br>
            <a:r>
              <a:rPr lang="en-US" dirty="0">
                <a:sym typeface="Symbol" pitchFamily="18" charset="2"/>
              </a:rPr>
              <a:t/>
            </a:r>
            <a:br>
              <a:rPr lang="en-US" dirty="0">
                <a:sym typeface="Symbol" pitchFamily="18" charset="2"/>
              </a:rPr>
            </a:br>
            <a:r>
              <a:rPr lang="en-US" dirty="0">
                <a:sym typeface="Symbol" pitchFamily="18" charset="2"/>
              </a:rPr>
              <a:t>(</a:t>
            </a:r>
            <a:r>
              <a:rPr lang="en-US" i="1" dirty="0">
                <a:sym typeface="Symbol" pitchFamily="18" charset="2"/>
              </a:rPr>
              <a:t>branch-name, branch-city, assets, account-number, balance)</a:t>
            </a:r>
          </a:p>
          <a:p>
            <a:pPr>
              <a:tabLst>
                <a:tab pos="1371600" algn="l"/>
              </a:tabLst>
            </a:pPr>
            <a:r>
              <a:rPr lang="en-US" dirty="0"/>
              <a:t>Push projections using equivalence rules 8a and 8b; eliminate unneeded attributes from intermediate results to get:</a:t>
            </a:r>
            <a:br>
              <a:rPr lang="en-US" dirty="0"/>
            </a:br>
            <a:r>
              <a:rPr lang="en-US" sz="2800" dirty="0" smtClean="0">
                <a:sym typeface="Symbol" pitchFamily="18" charset="2"/>
              </a:rPr>
              <a:t>  </a:t>
            </a:r>
            <a:r>
              <a:rPr lang="en-US" i="1" baseline="-25000" dirty="0" smtClean="0">
                <a:sym typeface="Greek Symbols" pitchFamily="18" charset="2"/>
              </a:rPr>
              <a:t>customer-name </a:t>
            </a:r>
            <a:r>
              <a:rPr lang="en-US" dirty="0" smtClean="0">
                <a:sym typeface="Greek Symbols" pitchFamily="18" charset="2"/>
              </a:rPr>
              <a:t>((</a:t>
            </a:r>
            <a:r>
              <a:rPr lang="en-US" sz="2800" dirty="0" smtClean="0">
                <a:sym typeface="Symbol" pitchFamily="18" charset="2"/>
              </a:rPr>
              <a:t> </a:t>
            </a:r>
            <a:r>
              <a:rPr lang="en-US" i="1" baseline="-25000" dirty="0" smtClean="0">
                <a:sym typeface="Greek Symbols" pitchFamily="18" charset="2"/>
              </a:rPr>
              <a:t>account-number</a:t>
            </a:r>
            <a:r>
              <a:rPr lang="en-US" baseline="-25000" dirty="0" smtClean="0">
                <a:sym typeface="Greek Symbols" pitchFamily="18" charset="2"/>
              </a:rPr>
              <a:t> </a:t>
            </a:r>
            <a:r>
              <a:rPr lang="en-US" dirty="0">
                <a:sym typeface="Greek Symbols" pitchFamily="18" charset="2"/>
              </a:rPr>
              <a:t>(</a:t>
            </a:r>
            <a:br>
              <a:rPr lang="en-US" dirty="0">
                <a:sym typeface="Greek Symbols" pitchFamily="18" charset="2"/>
              </a:rPr>
            </a:br>
            <a:r>
              <a:rPr lang="en-US" dirty="0">
                <a:sym typeface="Greek Symbols" pitchFamily="18" charset="2"/>
              </a:rPr>
              <a:t>  (</a:t>
            </a:r>
            <a:r>
              <a:rPr lang="en-US" dirty="0">
                <a:sym typeface="Symbol" pitchFamily="18" charset="2"/>
              </a:rPr>
              <a:t></a:t>
            </a:r>
            <a:r>
              <a:rPr lang="en-US" baseline="-25000" dirty="0">
                <a:sym typeface="Symbol" pitchFamily="18" charset="2"/>
              </a:rPr>
              <a:t>branch-city = “Brooklyn”</a:t>
            </a:r>
            <a:r>
              <a:rPr lang="en-US" dirty="0">
                <a:sym typeface="Symbol" pitchFamily="18" charset="2"/>
              </a:rPr>
              <a:t> (</a:t>
            </a:r>
            <a:r>
              <a:rPr lang="en-US" i="1" dirty="0">
                <a:sym typeface="Symbol" pitchFamily="18" charset="2"/>
              </a:rPr>
              <a:t>branch</a:t>
            </a:r>
            <a:r>
              <a:rPr lang="en-US" dirty="0">
                <a:sym typeface="Symbol" pitchFamily="18" charset="2"/>
              </a:rPr>
              <a:t>)    </a:t>
            </a:r>
            <a:r>
              <a:rPr lang="en-US" i="1" dirty="0">
                <a:sym typeface="Symbol" pitchFamily="18" charset="2"/>
              </a:rPr>
              <a:t>account </a:t>
            </a:r>
            <a:r>
              <a:rPr lang="en-US" dirty="0">
                <a:sym typeface="Symbol" pitchFamily="18" charset="2"/>
              </a:rPr>
              <a:t>))    </a:t>
            </a:r>
            <a:r>
              <a:rPr lang="en-US" i="1" dirty="0">
                <a:sym typeface="Symbol" pitchFamily="18" charset="2"/>
              </a:rPr>
              <a:t>depositor)</a:t>
            </a:r>
            <a:endParaRPr lang="en-US" dirty="0">
              <a:sym typeface="Symbol" pitchFamily="18" charset="2"/>
            </a:endParaRPr>
          </a:p>
        </p:txBody>
      </p:sp>
      <p:sp>
        <p:nvSpPr>
          <p:cNvPr id="365572" name="Rectangle 4"/>
          <p:cNvSpPr>
            <a:spLocks noChangeArrowheads="1"/>
          </p:cNvSpPr>
          <p:nvPr/>
        </p:nvSpPr>
        <p:spPr bwMode="auto">
          <a:xfrm>
            <a:off x="1768475" y="1308100"/>
            <a:ext cx="5175250" cy="701675"/>
          </a:xfrm>
          <a:prstGeom prst="rect">
            <a:avLst/>
          </a:prstGeom>
          <a:noFill/>
          <a:ln w="9525">
            <a:noFill/>
            <a:miter lim="800000"/>
            <a:headEnd/>
            <a:tailEnd/>
          </a:ln>
          <a:effectLst/>
        </p:spPr>
        <p:txBody>
          <a:bodyPr anchor="ctr">
            <a:spAutoFit/>
          </a:bodyPr>
          <a:lstStyle/>
          <a:p>
            <a:pPr algn="ctr"/>
            <a:r>
              <a:rPr lang="en-US" sz="2000" dirty="0">
                <a:sym typeface="Symbol" pitchFamily="18" charset="2"/>
              </a:rPr>
              <a:t></a:t>
            </a:r>
            <a:r>
              <a:rPr lang="en-US" sz="2000" i="1" baseline="-25000" dirty="0">
                <a:sym typeface="Symbol" pitchFamily="18" charset="2"/>
              </a:rPr>
              <a:t>customer-name</a:t>
            </a:r>
            <a:r>
              <a:rPr lang="en-US" sz="2000" dirty="0">
                <a:sym typeface="Symbol" pitchFamily="18" charset="2"/>
              </a:rPr>
              <a:t>((</a:t>
            </a:r>
            <a:r>
              <a:rPr lang="en-US" sz="2000" i="1" baseline="-25000" dirty="0">
                <a:sym typeface="Symbol" pitchFamily="18" charset="2"/>
              </a:rPr>
              <a:t>branch-city - “</a:t>
            </a:r>
            <a:r>
              <a:rPr lang="en-US" sz="2000" baseline="-25000" dirty="0">
                <a:sym typeface="Symbol" pitchFamily="18" charset="2"/>
              </a:rPr>
              <a:t>Brooklyn”  </a:t>
            </a:r>
            <a:r>
              <a:rPr lang="en-US" sz="2000" dirty="0">
                <a:sym typeface="Symbol" pitchFamily="18" charset="2"/>
              </a:rPr>
              <a:t>(</a:t>
            </a:r>
            <a:r>
              <a:rPr lang="en-US" sz="2000" i="1" dirty="0">
                <a:sym typeface="Symbol" pitchFamily="18" charset="2"/>
              </a:rPr>
              <a:t>branch</a:t>
            </a:r>
            <a:r>
              <a:rPr lang="en-US" sz="2000" dirty="0">
                <a:sym typeface="Symbol" pitchFamily="18" charset="2"/>
              </a:rPr>
              <a:t>)</a:t>
            </a:r>
          </a:p>
          <a:p>
            <a:pPr algn="ctr"/>
            <a:r>
              <a:rPr lang="en-US" sz="2000" i="1" dirty="0">
                <a:sym typeface="Symbol" pitchFamily="18" charset="2"/>
              </a:rPr>
              <a:t>    </a:t>
            </a:r>
            <a:r>
              <a:rPr lang="en-US" sz="2000" dirty="0">
                <a:sym typeface="Symbol" pitchFamily="18" charset="2"/>
              </a:rPr>
              <a:t>(</a:t>
            </a:r>
            <a:r>
              <a:rPr lang="en-US" sz="2000" i="1" dirty="0">
                <a:sym typeface="Symbol" pitchFamily="18" charset="2"/>
              </a:rPr>
              <a:t>account)    depositor</a:t>
            </a:r>
            <a:r>
              <a:rPr lang="en-US" sz="2000" dirty="0">
                <a:sym typeface="Symbol" pitchFamily="18" charset="2"/>
              </a:rPr>
              <a:t>)</a:t>
            </a:r>
          </a:p>
        </p:txBody>
      </p:sp>
      <p:sp>
        <p:nvSpPr>
          <p:cNvPr id="365574" name="AutoShape 6"/>
          <p:cNvSpPr>
            <a:spLocks noChangeArrowheads="1"/>
          </p:cNvSpPr>
          <p:nvPr/>
        </p:nvSpPr>
        <p:spPr bwMode="auto">
          <a:xfrm rot="5400000">
            <a:off x="3344862" y="16843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65575" name="AutoShape 7"/>
          <p:cNvSpPr>
            <a:spLocks noChangeArrowheads="1"/>
          </p:cNvSpPr>
          <p:nvPr/>
        </p:nvSpPr>
        <p:spPr bwMode="auto">
          <a:xfrm rot="5400000">
            <a:off x="5326062" y="27511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65576" name="AutoShape 8"/>
          <p:cNvSpPr>
            <a:spLocks noChangeArrowheads="1"/>
          </p:cNvSpPr>
          <p:nvPr/>
        </p:nvSpPr>
        <p:spPr bwMode="auto">
          <a:xfrm rot="5400000">
            <a:off x="5859462" y="55705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65577" name="AutoShape 9"/>
          <p:cNvSpPr>
            <a:spLocks noChangeArrowheads="1"/>
          </p:cNvSpPr>
          <p:nvPr/>
        </p:nvSpPr>
        <p:spPr bwMode="auto">
          <a:xfrm rot="5400000">
            <a:off x="4351337" y="1731963"/>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65578" name="AutoShape 10"/>
          <p:cNvSpPr>
            <a:spLocks noChangeArrowheads="1"/>
          </p:cNvSpPr>
          <p:nvPr/>
        </p:nvSpPr>
        <p:spPr bwMode="auto">
          <a:xfrm rot="5400000">
            <a:off x="4411662" y="56467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US"/>
              <a:t>Join Ordering Example</a:t>
            </a:r>
          </a:p>
        </p:txBody>
      </p:sp>
      <p:sp>
        <p:nvSpPr>
          <p:cNvPr id="366595" name="Rectangle 3"/>
          <p:cNvSpPr>
            <a:spLocks noGrp="1" noChangeArrowheads="1"/>
          </p:cNvSpPr>
          <p:nvPr>
            <p:ph sz="quarter" idx="1"/>
          </p:nvPr>
        </p:nvSpPr>
        <p:spPr/>
        <p:txBody>
          <a:bodyPr/>
          <a:lstStyle/>
          <a:p>
            <a:pPr>
              <a:tabLst>
                <a:tab pos="1947863" algn="l"/>
              </a:tabLst>
            </a:pPr>
            <a:r>
              <a:rPr lang="en-US" dirty="0"/>
              <a:t>For all relations </a:t>
            </a:r>
            <a:r>
              <a:rPr lang="en-US" i="1" dirty="0"/>
              <a:t>r</a:t>
            </a:r>
            <a:r>
              <a:rPr lang="en-US" baseline="-25000" dirty="0"/>
              <a:t>1, </a:t>
            </a:r>
            <a:r>
              <a:rPr lang="en-US" i="1" dirty="0"/>
              <a:t>r</a:t>
            </a:r>
            <a:r>
              <a:rPr lang="en-US" baseline="-25000" dirty="0"/>
              <a:t>2, </a:t>
            </a:r>
            <a:r>
              <a:rPr lang="en-US" dirty="0"/>
              <a:t>and </a:t>
            </a:r>
            <a:r>
              <a:rPr lang="en-US" i="1" dirty="0"/>
              <a:t>r</a:t>
            </a:r>
            <a:r>
              <a:rPr lang="en-US" baseline="-25000" dirty="0"/>
              <a:t>3</a:t>
            </a:r>
            <a:r>
              <a:rPr lang="en-US" dirty="0"/>
              <a:t>,</a:t>
            </a:r>
          </a:p>
          <a:p>
            <a:pPr>
              <a:buFont typeface="Vacation MT" pitchFamily="2" charset="2"/>
              <a:buNone/>
              <a:tabLst>
                <a:tab pos="1947863" algn="l"/>
              </a:tabLst>
            </a:pPr>
            <a:r>
              <a:rPr lang="en-US" dirty="0"/>
              <a:t>		(</a:t>
            </a:r>
            <a:r>
              <a:rPr lang="en-US" i="1" dirty="0"/>
              <a:t>r</a:t>
            </a:r>
            <a:r>
              <a:rPr lang="en-US" baseline="-25000" dirty="0"/>
              <a:t>1</a:t>
            </a:r>
            <a:r>
              <a:rPr lang="en-US" dirty="0"/>
              <a:t>    </a:t>
            </a:r>
            <a:r>
              <a:rPr lang="en-US" i="1" dirty="0"/>
              <a:t>r</a:t>
            </a:r>
            <a:r>
              <a:rPr lang="en-US" baseline="-25000" dirty="0"/>
              <a:t>2</a:t>
            </a:r>
            <a:r>
              <a:rPr lang="en-US" dirty="0"/>
              <a:t>)    </a:t>
            </a:r>
            <a:r>
              <a:rPr lang="en-US" i="1" dirty="0"/>
              <a:t>r</a:t>
            </a:r>
            <a:r>
              <a:rPr lang="en-US" baseline="-25000" dirty="0"/>
              <a:t>3  </a:t>
            </a:r>
            <a:r>
              <a:rPr lang="en-US" dirty="0"/>
              <a:t>= </a:t>
            </a:r>
            <a:r>
              <a:rPr lang="en-US" i="1" dirty="0"/>
              <a:t>r</a:t>
            </a:r>
            <a:r>
              <a:rPr lang="en-US" baseline="-25000" dirty="0"/>
              <a:t>1</a:t>
            </a:r>
            <a:r>
              <a:rPr lang="en-US" dirty="0"/>
              <a:t>    (</a:t>
            </a:r>
            <a:r>
              <a:rPr lang="en-US" i="1" dirty="0"/>
              <a:t>r</a:t>
            </a:r>
            <a:r>
              <a:rPr lang="en-US" baseline="-25000" dirty="0"/>
              <a:t>2</a:t>
            </a:r>
            <a:r>
              <a:rPr lang="en-US" dirty="0"/>
              <a:t>    </a:t>
            </a:r>
            <a:r>
              <a:rPr lang="en-US" i="1" dirty="0"/>
              <a:t>r</a:t>
            </a:r>
            <a:r>
              <a:rPr lang="en-US" baseline="-25000" dirty="0"/>
              <a:t>3 </a:t>
            </a:r>
            <a:r>
              <a:rPr lang="en-US" dirty="0"/>
              <a:t>)</a:t>
            </a:r>
          </a:p>
          <a:p>
            <a:pPr>
              <a:tabLst>
                <a:tab pos="1947863" algn="l"/>
              </a:tabLst>
            </a:pPr>
            <a:r>
              <a:rPr lang="en-US" dirty="0"/>
              <a:t>If </a:t>
            </a:r>
            <a:r>
              <a:rPr lang="en-US" i="1" dirty="0"/>
              <a:t>r</a:t>
            </a:r>
            <a:r>
              <a:rPr lang="en-US" baseline="-25000" dirty="0"/>
              <a:t>2</a:t>
            </a:r>
            <a:r>
              <a:rPr lang="en-US" dirty="0"/>
              <a:t>    </a:t>
            </a:r>
            <a:r>
              <a:rPr lang="en-US" i="1" dirty="0"/>
              <a:t>r</a:t>
            </a:r>
            <a:r>
              <a:rPr lang="en-US" baseline="-25000" dirty="0"/>
              <a:t>3 </a:t>
            </a:r>
            <a:r>
              <a:rPr lang="en-US" dirty="0"/>
              <a:t> is quite large and </a:t>
            </a:r>
            <a:r>
              <a:rPr lang="en-US" i="1" dirty="0"/>
              <a:t>r</a:t>
            </a:r>
            <a:r>
              <a:rPr lang="en-US" baseline="-25000" dirty="0"/>
              <a:t>1</a:t>
            </a:r>
            <a:r>
              <a:rPr lang="en-US" dirty="0"/>
              <a:t>    </a:t>
            </a:r>
            <a:r>
              <a:rPr lang="en-US" i="1" dirty="0"/>
              <a:t>r</a:t>
            </a:r>
            <a:r>
              <a:rPr lang="en-US" baseline="-25000" dirty="0"/>
              <a:t>2</a:t>
            </a:r>
            <a:r>
              <a:rPr lang="en-US" dirty="0"/>
              <a:t> is small, we choose</a:t>
            </a:r>
          </a:p>
          <a:p>
            <a:pPr>
              <a:buFont typeface="Vacation MT" pitchFamily="2" charset="2"/>
              <a:buNone/>
              <a:tabLst>
                <a:tab pos="1947863" algn="l"/>
              </a:tabLst>
            </a:pPr>
            <a:r>
              <a:rPr lang="en-US" baseline="-25000" dirty="0"/>
              <a:t/>
            </a:r>
            <a:br>
              <a:rPr lang="en-US" baseline="-25000" dirty="0"/>
            </a:br>
            <a:r>
              <a:rPr lang="en-US" baseline="-25000" dirty="0"/>
              <a:t>	 </a:t>
            </a:r>
            <a:r>
              <a:rPr lang="en-US" dirty="0"/>
              <a:t>(</a:t>
            </a:r>
            <a:r>
              <a:rPr lang="en-US" i="1" dirty="0"/>
              <a:t>r</a:t>
            </a:r>
            <a:r>
              <a:rPr lang="en-US" baseline="-25000" dirty="0"/>
              <a:t>1</a:t>
            </a:r>
            <a:r>
              <a:rPr lang="en-US" dirty="0"/>
              <a:t>    </a:t>
            </a:r>
            <a:r>
              <a:rPr lang="en-US" i="1" dirty="0"/>
              <a:t>r</a:t>
            </a:r>
            <a:r>
              <a:rPr lang="en-US" baseline="-25000" dirty="0"/>
              <a:t>2</a:t>
            </a:r>
            <a:r>
              <a:rPr lang="en-US" dirty="0"/>
              <a:t>)    </a:t>
            </a:r>
            <a:r>
              <a:rPr lang="en-US" i="1" dirty="0"/>
              <a:t>r</a:t>
            </a:r>
            <a:r>
              <a:rPr lang="en-US" baseline="-25000" dirty="0"/>
              <a:t>3 </a:t>
            </a:r>
            <a:endParaRPr lang="en-US" dirty="0"/>
          </a:p>
          <a:p>
            <a:pPr>
              <a:buFont typeface="Vacation MT" pitchFamily="2" charset="2"/>
              <a:buNone/>
              <a:tabLst>
                <a:tab pos="1947863" algn="l"/>
              </a:tabLst>
            </a:pPr>
            <a:r>
              <a:rPr lang="en-US" dirty="0"/>
              <a:t>	so that we compute and store a smaller temporary relation.</a:t>
            </a:r>
            <a:endParaRPr lang="en-US" baseline="-25000" dirty="0"/>
          </a:p>
        </p:txBody>
      </p:sp>
      <p:sp>
        <p:nvSpPr>
          <p:cNvPr id="366596" name="AutoShape 4"/>
          <p:cNvSpPr>
            <a:spLocks noChangeArrowheads="1"/>
          </p:cNvSpPr>
          <p:nvPr/>
        </p:nvSpPr>
        <p:spPr bwMode="auto">
          <a:xfrm rot="5400000">
            <a:off x="3878262" y="20653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66597" name="AutoShape 5"/>
          <p:cNvSpPr>
            <a:spLocks noChangeArrowheads="1"/>
          </p:cNvSpPr>
          <p:nvPr/>
        </p:nvSpPr>
        <p:spPr bwMode="auto">
          <a:xfrm rot="5400000">
            <a:off x="1744662" y="25987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66598" name="AutoShape 6"/>
          <p:cNvSpPr>
            <a:spLocks noChangeArrowheads="1"/>
          </p:cNvSpPr>
          <p:nvPr/>
        </p:nvSpPr>
        <p:spPr bwMode="auto">
          <a:xfrm rot="5400000">
            <a:off x="3344862" y="33607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66599" name="AutoShape 7"/>
          <p:cNvSpPr>
            <a:spLocks noChangeArrowheads="1"/>
          </p:cNvSpPr>
          <p:nvPr/>
        </p:nvSpPr>
        <p:spPr bwMode="auto">
          <a:xfrm rot="5400000">
            <a:off x="5554663" y="21415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66600" name="AutoShape 8"/>
          <p:cNvSpPr>
            <a:spLocks noChangeArrowheads="1"/>
          </p:cNvSpPr>
          <p:nvPr/>
        </p:nvSpPr>
        <p:spPr bwMode="auto">
          <a:xfrm rot="5400000">
            <a:off x="4640262" y="25987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66601" name="AutoShape 9"/>
          <p:cNvSpPr>
            <a:spLocks noChangeArrowheads="1"/>
          </p:cNvSpPr>
          <p:nvPr/>
        </p:nvSpPr>
        <p:spPr bwMode="auto">
          <a:xfrm rot="5400000">
            <a:off x="3954462" y="33607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66602" name="AutoShape 10"/>
          <p:cNvSpPr>
            <a:spLocks noChangeArrowheads="1"/>
          </p:cNvSpPr>
          <p:nvPr/>
        </p:nvSpPr>
        <p:spPr bwMode="auto">
          <a:xfrm rot="5400000">
            <a:off x="3268663" y="21415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66604" name="AutoShape 12"/>
          <p:cNvSpPr>
            <a:spLocks noChangeArrowheads="1"/>
          </p:cNvSpPr>
          <p:nvPr/>
        </p:nvSpPr>
        <p:spPr bwMode="auto">
          <a:xfrm rot="5400000">
            <a:off x="4945062" y="21415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r>
              <a:rPr lang="en-US"/>
              <a:t>Join Ordering Example (Cont.)</a:t>
            </a:r>
          </a:p>
        </p:txBody>
      </p:sp>
      <p:sp>
        <p:nvSpPr>
          <p:cNvPr id="367619" name="Rectangle 3"/>
          <p:cNvSpPr>
            <a:spLocks noGrp="1" noChangeArrowheads="1"/>
          </p:cNvSpPr>
          <p:nvPr>
            <p:ph sz="quarter" idx="1"/>
          </p:nvPr>
        </p:nvSpPr>
        <p:spPr>
          <a:xfrm>
            <a:off x="1047750" y="1435100"/>
            <a:ext cx="6953250" cy="4114800"/>
          </a:xfrm>
        </p:spPr>
        <p:txBody>
          <a:bodyPr>
            <a:normAutofit fontScale="92500" lnSpcReduction="10000"/>
          </a:bodyPr>
          <a:lstStyle/>
          <a:p>
            <a:pPr>
              <a:tabLst>
                <a:tab pos="1198563" algn="l"/>
              </a:tabLst>
            </a:pPr>
            <a:r>
              <a:rPr lang="en-US" dirty="0"/>
              <a:t>Consider the expression</a:t>
            </a:r>
          </a:p>
          <a:p>
            <a:pPr>
              <a:buFont typeface="Vacation MT" pitchFamily="2" charset="2"/>
              <a:buNone/>
              <a:tabLst>
                <a:tab pos="1198563" algn="l"/>
              </a:tabLst>
            </a:pPr>
            <a:r>
              <a:rPr lang="en-US" dirty="0"/>
              <a:t>		</a:t>
            </a:r>
            <a:r>
              <a:rPr lang="en-US" dirty="0">
                <a:sym typeface="Symbol" pitchFamily="18" charset="2"/>
              </a:rPr>
              <a:t></a:t>
            </a:r>
            <a:r>
              <a:rPr lang="en-US" i="1" baseline="-25000" dirty="0">
                <a:sym typeface="Symbol" pitchFamily="18" charset="2"/>
              </a:rPr>
              <a:t>customer-name</a:t>
            </a:r>
            <a:r>
              <a:rPr lang="en-US" baseline="-25000" dirty="0">
                <a:sym typeface="Symbol" pitchFamily="18" charset="2"/>
              </a:rPr>
              <a:t>  </a:t>
            </a:r>
            <a:r>
              <a:rPr lang="en-US" dirty="0">
                <a:sym typeface="Symbol" pitchFamily="18" charset="2"/>
              </a:rPr>
              <a:t>((</a:t>
            </a:r>
            <a:r>
              <a:rPr lang="en-US" i="1" baseline="-25000" dirty="0">
                <a:sym typeface="Symbol" pitchFamily="18" charset="2"/>
              </a:rPr>
              <a:t>branch-city</a:t>
            </a:r>
            <a:r>
              <a:rPr lang="en-US" baseline="-25000" dirty="0">
                <a:sym typeface="Symbol" pitchFamily="18" charset="2"/>
              </a:rPr>
              <a:t> = “Brooklyn” </a:t>
            </a:r>
            <a:r>
              <a:rPr lang="en-US" dirty="0">
                <a:sym typeface="Symbol" pitchFamily="18" charset="2"/>
              </a:rPr>
              <a:t>(</a:t>
            </a:r>
            <a:r>
              <a:rPr lang="en-US" i="1" dirty="0">
                <a:sym typeface="Symbol" pitchFamily="18" charset="2"/>
              </a:rPr>
              <a:t>branch))</a:t>
            </a:r>
            <a:br>
              <a:rPr lang="en-US" i="1" dirty="0">
                <a:sym typeface="Symbol" pitchFamily="18" charset="2"/>
              </a:rPr>
            </a:br>
            <a:r>
              <a:rPr lang="en-US" i="1" dirty="0">
                <a:sym typeface="Symbol" pitchFamily="18" charset="2"/>
              </a:rPr>
              <a:t>                                        </a:t>
            </a:r>
            <a:r>
              <a:rPr lang="en-US" dirty="0">
                <a:sym typeface="Symbol" pitchFamily="18" charset="2"/>
              </a:rPr>
              <a:t>account    depositor)</a:t>
            </a:r>
          </a:p>
          <a:p>
            <a:pPr>
              <a:tabLst>
                <a:tab pos="1198563" algn="l"/>
              </a:tabLst>
            </a:pPr>
            <a:r>
              <a:rPr lang="en-US" dirty="0"/>
              <a:t>Could compute </a:t>
            </a:r>
            <a:r>
              <a:rPr lang="en-US" i="1" dirty="0"/>
              <a:t>account    depositor </a:t>
            </a:r>
            <a:r>
              <a:rPr lang="en-US" dirty="0"/>
              <a:t>first, and join result with </a:t>
            </a:r>
            <a:br>
              <a:rPr lang="en-US" dirty="0"/>
            </a:br>
            <a:r>
              <a:rPr lang="en-US" dirty="0"/>
              <a:t>	 </a:t>
            </a:r>
            <a:r>
              <a:rPr lang="en-US" dirty="0">
                <a:sym typeface="Symbol" pitchFamily="18" charset="2"/>
              </a:rPr>
              <a:t></a:t>
            </a:r>
            <a:r>
              <a:rPr lang="en-US" i="1" baseline="-25000" dirty="0">
                <a:sym typeface="Symbol" pitchFamily="18" charset="2"/>
              </a:rPr>
              <a:t>branch-city</a:t>
            </a:r>
            <a:r>
              <a:rPr lang="en-US" baseline="-25000" dirty="0">
                <a:sym typeface="Symbol" pitchFamily="18" charset="2"/>
              </a:rPr>
              <a:t> = “Brooklyn” </a:t>
            </a:r>
            <a:r>
              <a:rPr lang="en-US" dirty="0">
                <a:sym typeface="Symbol" pitchFamily="18" charset="2"/>
              </a:rPr>
              <a:t>(</a:t>
            </a:r>
            <a:r>
              <a:rPr lang="en-US" i="1" dirty="0">
                <a:sym typeface="Symbol" pitchFamily="18" charset="2"/>
              </a:rPr>
              <a:t>branch)</a:t>
            </a:r>
            <a:br>
              <a:rPr lang="en-US" i="1" dirty="0">
                <a:sym typeface="Symbol" pitchFamily="18" charset="2"/>
              </a:rPr>
            </a:br>
            <a:r>
              <a:rPr lang="en-US" dirty="0">
                <a:sym typeface="Symbol" pitchFamily="18" charset="2"/>
              </a:rPr>
              <a:t>but </a:t>
            </a:r>
            <a:r>
              <a:rPr lang="en-US" i="1" dirty="0">
                <a:sym typeface="Symbol" pitchFamily="18" charset="2"/>
              </a:rPr>
              <a:t>account    depositor </a:t>
            </a:r>
            <a:r>
              <a:rPr lang="en-US" dirty="0">
                <a:sym typeface="Symbol" pitchFamily="18" charset="2"/>
              </a:rPr>
              <a:t>is likely to be a large relation.</a:t>
            </a:r>
          </a:p>
          <a:p>
            <a:pPr>
              <a:tabLst>
                <a:tab pos="1198563" algn="l"/>
              </a:tabLst>
            </a:pPr>
            <a:r>
              <a:rPr lang="en-US" dirty="0">
                <a:sym typeface="Symbol" pitchFamily="18" charset="2"/>
              </a:rPr>
              <a:t>Since it is more likely that only a small fraction of the bank’s customers have accounts in branches located in Brooklyn, it is better to compute</a:t>
            </a:r>
          </a:p>
          <a:p>
            <a:pPr>
              <a:buFont typeface="Vacation MT" pitchFamily="2" charset="2"/>
              <a:buNone/>
              <a:tabLst>
                <a:tab pos="1198563" algn="l"/>
              </a:tabLst>
            </a:pPr>
            <a:r>
              <a:rPr lang="en-US" dirty="0"/>
              <a:t>		 </a:t>
            </a:r>
            <a:r>
              <a:rPr lang="en-US" dirty="0">
                <a:sym typeface="Symbol" pitchFamily="18" charset="2"/>
              </a:rPr>
              <a:t></a:t>
            </a:r>
            <a:r>
              <a:rPr lang="en-US" i="1" baseline="-25000" dirty="0">
                <a:sym typeface="Symbol" pitchFamily="18" charset="2"/>
              </a:rPr>
              <a:t>branch-city</a:t>
            </a:r>
            <a:r>
              <a:rPr lang="en-US" baseline="-25000" dirty="0">
                <a:sym typeface="Symbol" pitchFamily="18" charset="2"/>
              </a:rPr>
              <a:t> = “Brooklyn” </a:t>
            </a:r>
            <a:r>
              <a:rPr lang="en-US" dirty="0">
                <a:sym typeface="Symbol" pitchFamily="18" charset="2"/>
              </a:rPr>
              <a:t>(</a:t>
            </a:r>
            <a:r>
              <a:rPr lang="en-US" i="1" dirty="0">
                <a:sym typeface="Symbol" pitchFamily="18" charset="2"/>
              </a:rPr>
              <a:t>branch)    account</a:t>
            </a:r>
          </a:p>
          <a:p>
            <a:pPr>
              <a:buFont typeface="Vacation MT" pitchFamily="2" charset="2"/>
              <a:buNone/>
              <a:tabLst>
                <a:tab pos="1198563" algn="l"/>
              </a:tabLst>
            </a:pPr>
            <a:r>
              <a:rPr lang="en-US" i="1" dirty="0">
                <a:sym typeface="Symbol" pitchFamily="18" charset="2"/>
              </a:rPr>
              <a:t>	</a:t>
            </a:r>
            <a:r>
              <a:rPr lang="en-US" dirty="0">
                <a:sym typeface="Symbol" pitchFamily="18" charset="2"/>
              </a:rPr>
              <a:t>first.</a:t>
            </a:r>
            <a:r>
              <a:rPr lang="en-US" dirty="0"/>
              <a:t> </a:t>
            </a:r>
          </a:p>
          <a:p>
            <a:pPr>
              <a:buFont typeface="Vacation MT" pitchFamily="2" charset="2"/>
              <a:buNone/>
              <a:tabLst>
                <a:tab pos="1198563" algn="l"/>
              </a:tabLst>
            </a:pPr>
            <a:endParaRPr lang="en-US" dirty="0"/>
          </a:p>
        </p:txBody>
      </p:sp>
      <p:sp>
        <p:nvSpPr>
          <p:cNvPr id="367621" name="AutoShape 5"/>
          <p:cNvSpPr>
            <a:spLocks noChangeArrowheads="1"/>
          </p:cNvSpPr>
          <p:nvPr/>
        </p:nvSpPr>
        <p:spPr bwMode="auto">
          <a:xfrm rot="5400000">
            <a:off x="3878262" y="22939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67622" name="AutoShape 6"/>
          <p:cNvSpPr>
            <a:spLocks noChangeArrowheads="1"/>
          </p:cNvSpPr>
          <p:nvPr/>
        </p:nvSpPr>
        <p:spPr bwMode="auto">
          <a:xfrm rot="5400000">
            <a:off x="3954462" y="27511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67623" name="AutoShape 7"/>
          <p:cNvSpPr>
            <a:spLocks noChangeArrowheads="1"/>
          </p:cNvSpPr>
          <p:nvPr/>
        </p:nvSpPr>
        <p:spPr bwMode="auto">
          <a:xfrm rot="5400000">
            <a:off x="5249862" y="48847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67624" name="AutoShape 8"/>
          <p:cNvSpPr>
            <a:spLocks noChangeArrowheads="1"/>
          </p:cNvSpPr>
          <p:nvPr/>
        </p:nvSpPr>
        <p:spPr bwMode="auto">
          <a:xfrm rot="5400000">
            <a:off x="5021262" y="22939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67625" name="AutoShape 9"/>
          <p:cNvSpPr>
            <a:spLocks noChangeArrowheads="1"/>
          </p:cNvSpPr>
          <p:nvPr/>
        </p:nvSpPr>
        <p:spPr bwMode="auto">
          <a:xfrm rot="5400000">
            <a:off x="2659062" y="33607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en-US"/>
              <a:t>Evaluation Plan</a:t>
            </a:r>
          </a:p>
        </p:txBody>
      </p:sp>
      <p:sp>
        <p:nvSpPr>
          <p:cNvPr id="368643" name="Rectangle 3"/>
          <p:cNvSpPr>
            <a:spLocks noGrp="1" noChangeArrowheads="1"/>
          </p:cNvSpPr>
          <p:nvPr>
            <p:ph sz="quarter" idx="1"/>
          </p:nvPr>
        </p:nvSpPr>
        <p:spPr>
          <a:xfrm>
            <a:off x="715963" y="1292225"/>
            <a:ext cx="8096250" cy="882650"/>
          </a:xfrm>
        </p:spPr>
        <p:txBody>
          <a:bodyPr>
            <a:normAutofit fontScale="92500"/>
          </a:bodyPr>
          <a:lstStyle/>
          <a:p>
            <a:r>
              <a:rPr lang="en-US"/>
              <a:t>An evaluation plan defines exactly what algorithm is used for each operation, and how the execution of the operations is coordinated.</a:t>
            </a:r>
          </a:p>
        </p:txBody>
      </p:sp>
      <p:pic>
        <p:nvPicPr>
          <p:cNvPr id="368644" name="Picture 4"/>
          <p:cNvPicPr>
            <a:picLocks noChangeAspect="1" noChangeArrowheads="1"/>
          </p:cNvPicPr>
          <p:nvPr/>
        </p:nvPicPr>
        <p:blipFill>
          <a:blip r:embed="rId2"/>
          <a:srcRect l="769" t="14571" r="285" b="14891"/>
          <a:stretch>
            <a:fillRect/>
          </a:stretch>
        </p:blipFill>
        <p:spPr bwMode="auto">
          <a:xfrm>
            <a:off x="993775" y="2252663"/>
            <a:ext cx="6375400" cy="3636962"/>
          </a:xfrm>
          <a:prstGeom prst="rect">
            <a:avLst/>
          </a:prstGeom>
          <a:noFill/>
          <a:ln w="76200" cmpd="tri">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en-US"/>
              <a:t>Choice of Evaluation Plans</a:t>
            </a:r>
          </a:p>
        </p:txBody>
      </p:sp>
      <p:sp>
        <p:nvSpPr>
          <p:cNvPr id="369667" name="Rectangle 3"/>
          <p:cNvSpPr>
            <a:spLocks noGrp="1" noChangeArrowheads="1"/>
          </p:cNvSpPr>
          <p:nvPr>
            <p:ph sz="quarter" idx="1"/>
          </p:nvPr>
        </p:nvSpPr>
        <p:spPr>
          <a:xfrm>
            <a:off x="1063625" y="1435100"/>
            <a:ext cx="6953250" cy="4114800"/>
          </a:xfrm>
        </p:spPr>
        <p:txBody>
          <a:bodyPr>
            <a:normAutofit fontScale="92500" lnSpcReduction="20000"/>
          </a:bodyPr>
          <a:lstStyle/>
          <a:p>
            <a:r>
              <a:rPr lang="en-US"/>
              <a:t>Must consider the interaction of evaluation techniques when choosing evaluation plans:  choosing the cheapest algorithm for each operation independently may not yield best overall algorithm.  E.g.</a:t>
            </a:r>
          </a:p>
          <a:p>
            <a:pPr lvl="1"/>
            <a:r>
              <a:rPr lang="en-US"/>
              <a:t>merge-join may be costlier than hash-join, but may provide a sorted output which reduces the cost for an outer level aggregation.</a:t>
            </a:r>
          </a:p>
          <a:p>
            <a:pPr lvl="1"/>
            <a:r>
              <a:rPr lang="en-US"/>
              <a:t>nested-loop join may provide opportunity for pipelining</a:t>
            </a:r>
          </a:p>
          <a:p>
            <a:r>
              <a:rPr lang="en-US"/>
              <a:t>Practical query optimizers incorporate elements of the following two broad approaches:</a:t>
            </a:r>
          </a:p>
          <a:p>
            <a:pPr lvl="1">
              <a:buFont typeface="Transport MT" pitchFamily="2" charset="2"/>
              <a:buNone/>
            </a:pPr>
            <a:r>
              <a:rPr lang="en-US"/>
              <a:t>1.	Search all the plans and choose the best plan in a </a:t>
            </a:r>
            <a:br>
              <a:rPr lang="en-US"/>
            </a:br>
            <a:r>
              <a:rPr lang="en-US"/>
              <a:t>cost-based fashion.</a:t>
            </a:r>
          </a:p>
          <a:p>
            <a:pPr lvl="1">
              <a:buFont typeface="Transport MT" pitchFamily="2" charset="2"/>
              <a:buNone/>
            </a:pPr>
            <a:r>
              <a:rPr lang="en-US"/>
              <a:t>2. Uses heuristics to choose a plan.</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en-US"/>
              <a:t>Cost-Based Optimization</a:t>
            </a:r>
          </a:p>
        </p:txBody>
      </p:sp>
      <p:sp>
        <p:nvSpPr>
          <p:cNvPr id="370691" name="Rectangle 3"/>
          <p:cNvSpPr>
            <a:spLocks noGrp="1" noChangeArrowheads="1"/>
          </p:cNvSpPr>
          <p:nvPr>
            <p:ph sz="quarter" idx="1"/>
          </p:nvPr>
        </p:nvSpPr>
        <p:spPr/>
        <p:txBody>
          <a:bodyPr/>
          <a:lstStyle/>
          <a:p>
            <a:r>
              <a:rPr lang="en-US" dirty="0"/>
              <a:t>Consider finding the best join-order for </a:t>
            </a:r>
            <a:r>
              <a:rPr lang="en-US" i="1" dirty="0"/>
              <a:t>r</a:t>
            </a:r>
            <a:r>
              <a:rPr lang="en-US" baseline="-25000" dirty="0"/>
              <a:t>1</a:t>
            </a:r>
            <a:r>
              <a:rPr lang="en-US" dirty="0"/>
              <a:t>    </a:t>
            </a:r>
            <a:r>
              <a:rPr lang="en-US" i="1" dirty="0"/>
              <a:t>r</a:t>
            </a:r>
            <a:r>
              <a:rPr lang="en-US" baseline="-25000" dirty="0"/>
              <a:t>2      </a:t>
            </a:r>
            <a:r>
              <a:rPr lang="en-US" dirty="0"/>
              <a:t>. . . </a:t>
            </a:r>
            <a:r>
              <a:rPr lang="en-US" i="1" dirty="0" err="1"/>
              <a:t>r</a:t>
            </a:r>
            <a:r>
              <a:rPr lang="en-US" i="1" baseline="-25000" dirty="0" err="1"/>
              <a:t>n</a:t>
            </a:r>
            <a:r>
              <a:rPr lang="en-US" dirty="0"/>
              <a:t>.</a:t>
            </a:r>
          </a:p>
          <a:p>
            <a:r>
              <a:rPr lang="en-US" dirty="0"/>
              <a:t>There are (2(</a:t>
            </a:r>
            <a:r>
              <a:rPr lang="en-US" i="1" dirty="0"/>
              <a:t>n</a:t>
            </a:r>
            <a:r>
              <a:rPr lang="en-US" dirty="0"/>
              <a:t> – 1))!/(</a:t>
            </a:r>
            <a:r>
              <a:rPr lang="en-US" i="1" dirty="0"/>
              <a:t>n</a:t>
            </a:r>
            <a:r>
              <a:rPr lang="en-US" dirty="0"/>
              <a:t> – 1)! different join orders for above expression.  With </a:t>
            </a:r>
            <a:r>
              <a:rPr lang="en-US" i="1" dirty="0"/>
              <a:t>n</a:t>
            </a:r>
            <a:r>
              <a:rPr lang="en-US" dirty="0"/>
              <a:t> = 7, the number is 665280, with </a:t>
            </a:r>
            <a:r>
              <a:rPr lang="en-US" i="1" dirty="0"/>
              <a:t>n = </a:t>
            </a:r>
            <a:r>
              <a:rPr lang="en-US" dirty="0"/>
              <a:t>10, the</a:t>
            </a:r>
            <a:r>
              <a:rPr lang="en-US" i="1" dirty="0"/>
              <a:t> </a:t>
            </a:r>
            <a:r>
              <a:rPr lang="en-US" dirty="0"/>
              <a:t>number is greater than 176 billion!</a:t>
            </a:r>
          </a:p>
          <a:p>
            <a:r>
              <a:rPr lang="en-US" dirty="0"/>
              <a:t>No need to generate all the join orders.  Using dynamic programming, the least-cost join order for any subset of </a:t>
            </a:r>
            <a:br>
              <a:rPr lang="en-US" dirty="0"/>
            </a:br>
            <a:r>
              <a:rPr lang="en-US" dirty="0"/>
              <a:t>{</a:t>
            </a:r>
            <a:r>
              <a:rPr lang="en-US" i="1" dirty="0"/>
              <a:t>r</a:t>
            </a:r>
            <a:r>
              <a:rPr lang="en-US" baseline="-25000" dirty="0"/>
              <a:t>1</a:t>
            </a:r>
            <a:r>
              <a:rPr lang="en-US" dirty="0"/>
              <a:t>, </a:t>
            </a:r>
            <a:r>
              <a:rPr lang="en-US" i="1" dirty="0"/>
              <a:t>r</a:t>
            </a:r>
            <a:r>
              <a:rPr lang="en-US" baseline="-25000" dirty="0"/>
              <a:t>2</a:t>
            </a:r>
            <a:r>
              <a:rPr lang="en-US" dirty="0"/>
              <a:t>, . . . </a:t>
            </a:r>
            <a:r>
              <a:rPr lang="en-US" i="1" dirty="0" err="1"/>
              <a:t>r</a:t>
            </a:r>
            <a:r>
              <a:rPr lang="en-US" i="1" baseline="-25000" dirty="0" err="1"/>
              <a:t>n</a:t>
            </a:r>
            <a:r>
              <a:rPr lang="en-US" dirty="0"/>
              <a:t>} is computed only once and stored for future use. </a:t>
            </a:r>
          </a:p>
          <a:p>
            <a:r>
              <a:rPr lang="en-US" dirty="0"/>
              <a:t>This reduces time complexity to around </a:t>
            </a:r>
            <a:r>
              <a:rPr lang="en-US" i="1" dirty="0"/>
              <a:t>O</a:t>
            </a:r>
            <a:r>
              <a:rPr lang="en-US" dirty="0"/>
              <a:t>(3</a:t>
            </a:r>
            <a:r>
              <a:rPr lang="en-US" i="1" baseline="30000" dirty="0"/>
              <a:t>n</a:t>
            </a:r>
            <a:r>
              <a:rPr lang="en-US" dirty="0"/>
              <a:t>).  With </a:t>
            </a:r>
            <a:r>
              <a:rPr lang="en-US" i="1" dirty="0"/>
              <a:t>n </a:t>
            </a:r>
            <a:r>
              <a:rPr lang="en-US" dirty="0"/>
              <a:t>= 10, this number is 59000.</a:t>
            </a:r>
          </a:p>
        </p:txBody>
      </p:sp>
      <p:sp>
        <p:nvSpPr>
          <p:cNvPr id="370692" name="AutoShape 4"/>
          <p:cNvSpPr>
            <a:spLocks noChangeArrowheads="1"/>
          </p:cNvSpPr>
          <p:nvPr/>
        </p:nvSpPr>
        <p:spPr bwMode="auto">
          <a:xfrm rot="5400000">
            <a:off x="6316662" y="16081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70695" name="AutoShape 7"/>
          <p:cNvSpPr>
            <a:spLocks noChangeArrowheads="1"/>
          </p:cNvSpPr>
          <p:nvPr/>
        </p:nvSpPr>
        <p:spPr bwMode="auto">
          <a:xfrm rot="5400000">
            <a:off x="6773862" y="16081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xfrm>
            <a:off x="838200" y="0"/>
            <a:ext cx="7772400" cy="1143000"/>
          </a:xfrm>
        </p:spPr>
        <p:txBody>
          <a:bodyPr/>
          <a:lstStyle/>
          <a:p>
            <a:r>
              <a:rPr lang="en-US" dirty="0"/>
              <a:t>Cost-Based Optimization (Cont.)</a:t>
            </a:r>
          </a:p>
        </p:txBody>
      </p:sp>
      <p:sp>
        <p:nvSpPr>
          <p:cNvPr id="371715" name="Rectangle 3"/>
          <p:cNvSpPr>
            <a:spLocks noGrp="1" noChangeArrowheads="1"/>
          </p:cNvSpPr>
          <p:nvPr>
            <p:ph sz="quarter" idx="1"/>
          </p:nvPr>
        </p:nvSpPr>
        <p:spPr>
          <a:xfrm>
            <a:off x="425450" y="1158875"/>
            <a:ext cx="6953250" cy="1662113"/>
          </a:xfrm>
        </p:spPr>
        <p:txBody>
          <a:bodyPr>
            <a:normAutofit fontScale="92500" lnSpcReduction="20000"/>
          </a:bodyPr>
          <a:lstStyle/>
          <a:p>
            <a:r>
              <a:rPr lang="en-US"/>
              <a:t>In </a:t>
            </a:r>
            <a:r>
              <a:rPr lang="en-US" b="1"/>
              <a:t>left-deep join trees,</a:t>
            </a:r>
            <a:r>
              <a:rPr lang="en-US"/>
              <a:t> the right-hand-side input for each join is a relation, not the result of an intermediate join.</a:t>
            </a:r>
          </a:p>
          <a:p>
            <a:r>
              <a:rPr lang="en-US"/>
              <a:t>If only left-deep trees are considered, cost of finding best join order becomes </a:t>
            </a:r>
            <a:r>
              <a:rPr lang="en-US" i="1"/>
              <a:t>O</a:t>
            </a:r>
            <a:r>
              <a:rPr lang="en-US"/>
              <a:t>(2</a:t>
            </a:r>
            <a:r>
              <a:rPr lang="en-US" i="1" baseline="30000"/>
              <a:t>n</a:t>
            </a:r>
            <a:r>
              <a:rPr lang="en-US"/>
              <a:t>)</a:t>
            </a:r>
          </a:p>
        </p:txBody>
      </p:sp>
      <p:pic>
        <p:nvPicPr>
          <p:cNvPr id="371716" name="Picture 4"/>
          <p:cNvPicPr>
            <a:picLocks noChangeAspect="1" noChangeArrowheads="1"/>
          </p:cNvPicPr>
          <p:nvPr/>
        </p:nvPicPr>
        <p:blipFill>
          <a:blip r:embed="rId2"/>
          <a:srcRect l="883" t="23744" r="883" b="23666"/>
          <a:stretch>
            <a:fillRect/>
          </a:stretch>
        </p:blipFill>
        <p:spPr bwMode="auto">
          <a:xfrm>
            <a:off x="447675" y="2741613"/>
            <a:ext cx="6970713" cy="2984500"/>
          </a:xfrm>
          <a:prstGeom prst="rect">
            <a:avLst/>
          </a:prstGeom>
          <a:noFill/>
          <a:ln w="76200" cmpd="tri">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a:xfrm>
            <a:off x="838200" y="304800"/>
            <a:ext cx="8077200" cy="609600"/>
          </a:xfrm>
        </p:spPr>
        <p:txBody>
          <a:bodyPr>
            <a:normAutofit fontScale="90000"/>
          </a:bodyPr>
          <a:lstStyle/>
          <a:p>
            <a:r>
              <a:rPr lang="en-US" dirty="0"/>
              <a:t>Dynamic Programming in Optimization</a:t>
            </a:r>
          </a:p>
        </p:txBody>
      </p:sp>
      <p:sp>
        <p:nvSpPr>
          <p:cNvPr id="372739" name="Rectangle 3"/>
          <p:cNvSpPr>
            <a:spLocks noGrp="1" noChangeArrowheads="1"/>
          </p:cNvSpPr>
          <p:nvPr>
            <p:ph sz="quarter" idx="1"/>
          </p:nvPr>
        </p:nvSpPr>
        <p:spPr>
          <a:xfrm>
            <a:off x="1063625" y="1449388"/>
            <a:ext cx="6953250" cy="4114800"/>
          </a:xfrm>
        </p:spPr>
        <p:txBody>
          <a:bodyPr>
            <a:normAutofit fontScale="92500" lnSpcReduction="20000"/>
          </a:bodyPr>
          <a:lstStyle/>
          <a:p>
            <a:r>
              <a:rPr lang="en-US" dirty="0"/>
              <a:t>To find best left-deep join tree for a set of </a:t>
            </a:r>
            <a:r>
              <a:rPr lang="en-US" i="1" dirty="0"/>
              <a:t>n</a:t>
            </a:r>
            <a:r>
              <a:rPr lang="en-US" dirty="0"/>
              <a:t> relations:</a:t>
            </a:r>
          </a:p>
          <a:p>
            <a:pPr lvl="1"/>
            <a:r>
              <a:rPr lang="en-US" dirty="0"/>
              <a:t>Consider </a:t>
            </a:r>
            <a:r>
              <a:rPr lang="en-US" i="1" dirty="0"/>
              <a:t>n </a:t>
            </a:r>
            <a:r>
              <a:rPr lang="en-US" dirty="0"/>
              <a:t>alternatives with one relation as right-hand side input and </a:t>
            </a:r>
            <a:r>
              <a:rPr lang="en-US"/>
              <a:t>the </a:t>
            </a:r>
            <a:r>
              <a:rPr lang="en-US" smtClean="0"/>
              <a:t>other </a:t>
            </a:r>
            <a:r>
              <a:rPr lang="en-US" dirty="0"/>
              <a:t>relations as left-hand side input.</a:t>
            </a:r>
          </a:p>
          <a:p>
            <a:pPr lvl="1"/>
            <a:r>
              <a:rPr lang="en-US" dirty="0"/>
              <a:t>Using (recursively computed and stored) least-cost join order for each alternative on left-hand-side, choose the cheapest of the </a:t>
            </a:r>
            <a:r>
              <a:rPr lang="en-US" i="1" dirty="0"/>
              <a:t>n</a:t>
            </a:r>
            <a:r>
              <a:rPr lang="en-US" dirty="0"/>
              <a:t> alternatives.</a:t>
            </a:r>
          </a:p>
          <a:p>
            <a:r>
              <a:rPr lang="en-US" dirty="0"/>
              <a:t>To find best join tree for a set of </a:t>
            </a:r>
            <a:r>
              <a:rPr lang="en-US" i="1" dirty="0"/>
              <a:t>n</a:t>
            </a:r>
            <a:r>
              <a:rPr lang="en-US" dirty="0"/>
              <a:t> relations:</a:t>
            </a:r>
          </a:p>
          <a:p>
            <a:pPr lvl="1"/>
            <a:r>
              <a:rPr lang="en-US" dirty="0"/>
              <a:t>To find best plan for a set </a:t>
            </a:r>
            <a:r>
              <a:rPr lang="en-US" i="1" dirty="0"/>
              <a:t>S</a:t>
            </a:r>
            <a:r>
              <a:rPr lang="en-US" dirty="0"/>
              <a:t> of </a:t>
            </a:r>
            <a:r>
              <a:rPr lang="en-US" i="1" dirty="0"/>
              <a:t>n</a:t>
            </a:r>
            <a:r>
              <a:rPr lang="en-US" dirty="0"/>
              <a:t> relations, consider all possible plans of the form:  </a:t>
            </a:r>
            <a:r>
              <a:rPr lang="en-US" i="1" dirty="0"/>
              <a:t>S</a:t>
            </a:r>
            <a:r>
              <a:rPr lang="en-US" baseline="-25000" dirty="0"/>
              <a:t>1</a:t>
            </a:r>
            <a:r>
              <a:rPr lang="en-US" dirty="0"/>
              <a:t>    (</a:t>
            </a:r>
            <a:r>
              <a:rPr lang="en-US" i="1" dirty="0"/>
              <a:t>S – S</a:t>
            </a:r>
            <a:r>
              <a:rPr lang="en-US" baseline="-25000" dirty="0"/>
              <a:t>1</a:t>
            </a:r>
            <a:r>
              <a:rPr lang="en-US" dirty="0"/>
              <a:t>) where </a:t>
            </a:r>
            <a:r>
              <a:rPr lang="en-US" i="1" dirty="0"/>
              <a:t>S</a:t>
            </a:r>
            <a:r>
              <a:rPr lang="en-US" baseline="-25000" dirty="0"/>
              <a:t>1</a:t>
            </a:r>
            <a:r>
              <a:rPr lang="en-US" dirty="0"/>
              <a:t> is any non-empty subset of </a:t>
            </a:r>
            <a:r>
              <a:rPr lang="en-US" i="1" dirty="0"/>
              <a:t>S</a:t>
            </a:r>
            <a:r>
              <a:rPr lang="en-US" dirty="0"/>
              <a:t>.</a:t>
            </a:r>
          </a:p>
          <a:p>
            <a:pPr lvl="1"/>
            <a:r>
              <a:rPr lang="en-US" dirty="0"/>
              <a:t>As before, use recursively computed and stored costs for subsets of </a:t>
            </a:r>
            <a:r>
              <a:rPr lang="en-US" i="1" dirty="0"/>
              <a:t>S</a:t>
            </a:r>
            <a:r>
              <a:rPr lang="en-US" dirty="0"/>
              <a:t> to find the cost of each plan.  Choose the cheapest of the 2</a:t>
            </a:r>
            <a:r>
              <a:rPr lang="en-US" i="1" baseline="30000" dirty="0"/>
              <a:t>n</a:t>
            </a:r>
            <a:r>
              <a:rPr lang="en-US" i="1" dirty="0"/>
              <a:t> </a:t>
            </a:r>
            <a:r>
              <a:rPr lang="en-US" dirty="0"/>
              <a:t>– 1 alternatives.</a:t>
            </a:r>
          </a:p>
        </p:txBody>
      </p:sp>
      <p:sp>
        <p:nvSpPr>
          <p:cNvPr id="372740" name="AutoShape 4"/>
          <p:cNvSpPr>
            <a:spLocks noChangeArrowheads="1"/>
          </p:cNvSpPr>
          <p:nvPr/>
        </p:nvSpPr>
        <p:spPr bwMode="auto">
          <a:xfrm rot="5400000">
            <a:off x="4716462" y="39703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a:xfrm>
            <a:off x="190500" y="142875"/>
            <a:ext cx="9144000" cy="457200"/>
          </a:xfrm>
        </p:spPr>
        <p:txBody>
          <a:bodyPr>
            <a:normAutofit fontScale="90000"/>
          </a:bodyPr>
          <a:lstStyle/>
          <a:p>
            <a:r>
              <a:rPr lang="en-US" sz="3000"/>
              <a:t>Interesting Orders in Cost-Based Optimization</a:t>
            </a:r>
          </a:p>
        </p:txBody>
      </p:sp>
      <p:sp>
        <p:nvSpPr>
          <p:cNvPr id="373763" name="Rectangle 3"/>
          <p:cNvSpPr>
            <a:spLocks noGrp="1" noChangeArrowheads="1"/>
          </p:cNvSpPr>
          <p:nvPr>
            <p:ph sz="quarter" idx="1"/>
          </p:nvPr>
        </p:nvSpPr>
        <p:spPr>
          <a:xfrm>
            <a:off x="1006475" y="1181100"/>
            <a:ext cx="7326313" cy="4114800"/>
          </a:xfrm>
        </p:spPr>
        <p:txBody>
          <a:bodyPr>
            <a:normAutofit fontScale="92500" lnSpcReduction="20000"/>
          </a:bodyPr>
          <a:lstStyle/>
          <a:p>
            <a:r>
              <a:rPr lang="en-US" dirty="0"/>
              <a:t>Consider the expression (</a:t>
            </a:r>
            <a:r>
              <a:rPr lang="en-US" i="1" dirty="0"/>
              <a:t>r</a:t>
            </a:r>
            <a:r>
              <a:rPr lang="en-US" baseline="-25000" dirty="0"/>
              <a:t>1</a:t>
            </a:r>
            <a:r>
              <a:rPr lang="en-US" dirty="0"/>
              <a:t>    </a:t>
            </a:r>
            <a:r>
              <a:rPr lang="en-US" i="1" dirty="0"/>
              <a:t>r</a:t>
            </a:r>
            <a:r>
              <a:rPr lang="en-US" baseline="-25000" dirty="0"/>
              <a:t>2</a:t>
            </a:r>
            <a:r>
              <a:rPr lang="en-US" dirty="0"/>
              <a:t>    </a:t>
            </a:r>
            <a:r>
              <a:rPr lang="en-US" i="1" dirty="0"/>
              <a:t>r</a:t>
            </a:r>
            <a:r>
              <a:rPr lang="en-US" baseline="-25000" dirty="0"/>
              <a:t>3</a:t>
            </a:r>
            <a:r>
              <a:rPr lang="en-US" dirty="0"/>
              <a:t>)    </a:t>
            </a:r>
            <a:r>
              <a:rPr lang="en-US" i="1" dirty="0"/>
              <a:t>r</a:t>
            </a:r>
            <a:r>
              <a:rPr lang="en-US" baseline="-25000" dirty="0"/>
              <a:t>4</a:t>
            </a:r>
            <a:r>
              <a:rPr lang="en-US" dirty="0"/>
              <a:t>    </a:t>
            </a:r>
            <a:r>
              <a:rPr lang="en-US" i="1" dirty="0"/>
              <a:t>r</a:t>
            </a:r>
            <a:r>
              <a:rPr lang="en-US" baseline="-25000" dirty="0"/>
              <a:t>5</a:t>
            </a:r>
            <a:endParaRPr lang="en-US" dirty="0"/>
          </a:p>
          <a:p>
            <a:r>
              <a:rPr lang="en-US" dirty="0"/>
              <a:t>An </a:t>
            </a:r>
            <a:r>
              <a:rPr lang="en-US" b="1" dirty="0"/>
              <a:t>interesting sort order </a:t>
            </a:r>
            <a:r>
              <a:rPr lang="en-US" dirty="0"/>
              <a:t> is a particular sort order of </a:t>
            </a:r>
            <a:r>
              <a:rPr lang="en-US" dirty="0" err="1"/>
              <a:t>tuples</a:t>
            </a:r>
            <a:r>
              <a:rPr lang="en-US" dirty="0"/>
              <a:t> that could be useful for a later operation.</a:t>
            </a:r>
          </a:p>
          <a:p>
            <a:pPr lvl="1"/>
            <a:r>
              <a:rPr lang="en-US" dirty="0"/>
              <a:t>Generating the result of </a:t>
            </a:r>
            <a:r>
              <a:rPr lang="en-US" i="1" dirty="0"/>
              <a:t>r</a:t>
            </a:r>
            <a:r>
              <a:rPr lang="en-US" baseline="-25000" dirty="0"/>
              <a:t>1</a:t>
            </a:r>
            <a:r>
              <a:rPr lang="en-US" dirty="0"/>
              <a:t>    </a:t>
            </a:r>
            <a:r>
              <a:rPr lang="en-US" i="1" dirty="0"/>
              <a:t>r</a:t>
            </a:r>
            <a:r>
              <a:rPr lang="en-US" baseline="-25000" dirty="0"/>
              <a:t>2</a:t>
            </a:r>
            <a:r>
              <a:rPr lang="en-US" dirty="0"/>
              <a:t>    </a:t>
            </a:r>
            <a:r>
              <a:rPr lang="en-US" i="1" dirty="0"/>
              <a:t>r</a:t>
            </a:r>
            <a:r>
              <a:rPr lang="en-US" baseline="-25000" dirty="0"/>
              <a:t>3</a:t>
            </a:r>
            <a:r>
              <a:rPr lang="en-US" dirty="0"/>
              <a:t> sorted on the attributes common with </a:t>
            </a:r>
            <a:r>
              <a:rPr lang="en-US" i="1" dirty="0"/>
              <a:t>r</a:t>
            </a:r>
            <a:r>
              <a:rPr lang="en-US" baseline="-25000" dirty="0"/>
              <a:t>4</a:t>
            </a:r>
            <a:r>
              <a:rPr lang="en-US" dirty="0"/>
              <a:t> or </a:t>
            </a:r>
            <a:r>
              <a:rPr lang="en-US" i="1" dirty="0"/>
              <a:t>r</a:t>
            </a:r>
            <a:r>
              <a:rPr lang="en-US" baseline="-25000" dirty="0"/>
              <a:t>5</a:t>
            </a:r>
            <a:r>
              <a:rPr lang="en-US" dirty="0"/>
              <a:t> may be useful, but generating it sorted on the attributes common only </a:t>
            </a:r>
            <a:r>
              <a:rPr lang="en-US" i="1" dirty="0"/>
              <a:t>r</a:t>
            </a:r>
            <a:r>
              <a:rPr lang="en-US" baseline="-25000" dirty="0"/>
              <a:t>1 </a:t>
            </a:r>
            <a:r>
              <a:rPr lang="en-US" dirty="0"/>
              <a:t>and </a:t>
            </a:r>
            <a:r>
              <a:rPr lang="en-US" i="1" dirty="0"/>
              <a:t>r</a:t>
            </a:r>
            <a:r>
              <a:rPr lang="en-US" baseline="-25000" dirty="0"/>
              <a:t>2</a:t>
            </a:r>
            <a:r>
              <a:rPr lang="en-US" dirty="0"/>
              <a:t> is not useful.</a:t>
            </a:r>
          </a:p>
          <a:p>
            <a:pPr lvl="1"/>
            <a:r>
              <a:rPr lang="en-US" dirty="0"/>
              <a:t>Using merge-join to compute </a:t>
            </a:r>
            <a:r>
              <a:rPr lang="en-US" i="1" dirty="0"/>
              <a:t>r</a:t>
            </a:r>
            <a:r>
              <a:rPr lang="en-US" baseline="-25000" dirty="0"/>
              <a:t>1</a:t>
            </a:r>
            <a:r>
              <a:rPr lang="en-US" dirty="0"/>
              <a:t>    </a:t>
            </a:r>
            <a:r>
              <a:rPr lang="en-US" i="1" dirty="0"/>
              <a:t>r</a:t>
            </a:r>
            <a:r>
              <a:rPr lang="en-US" baseline="-25000" dirty="0"/>
              <a:t>2</a:t>
            </a:r>
            <a:r>
              <a:rPr lang="en-US" dirty="0"/>
              <a:t>    </a:t>
            </a:r>
            <a:r>
              <a:rPr lang="en-US" i="1" dirty="0"/>
              <a:t>r</a:t>
            </a:r>
            <a:r>
              <a:rPr lang="en-US" baseline="-25000" dirty="0"/>
              <a:t>3 </a:t>
            </a:r>
            <a:r>
              <a:rPr lang="en-US" dirty="0"/>
              <a:t>may be costlier, but may provide an output sorted in an interesting order.</a:t>
            </a:r>
          </a:p>
          <a:p>
            <a:r>
              <a:rPr lang="en-US" dirty="0"/>
              <a:t>Not sufficient to find the best join order for each subset of the set of </a:t>
            </a:r>
            <a:r>
              <a:rPr lang="en-US" i="1" dirty="0"/>
              <a:t>n</a:t>
            </a:r>
            <a:r>
              <a:rPr lang="en-US" dirty="0"/>
              <a:t> given relations; must find the best join order for each subset,   Simple extension of earlier dynamic programming algorithms.</a:t>
            </a:r>
            <a:endParaRPr lang="en-US" baseline="-25000" dirty="0"/>
          </a:p>
        </p:txBody>
      </p:sp>
      <p:sp>
        <p:nvSpPr>
          <p:cNvPr id="373764" name="AutoShape 4"/>
          <p:cNvSpPr>
            <a:spLocks noChangeArrowheads="1"/>
          </p:cNvSpPr>
          <p:nvPr/>
        </p:nvSpPr>
        <p:spPr bwMode="auto">
          <a:xfrm rot="5400000">
            <a:off x="4335462" y="13033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73765" name="AutoShape 5"/>
          <p:cNvSpPr>
            <a:spLocks noChangeArrowheads="1"/>
          </p:cNvSpPr>
          <p:nvPr/>
        </p:nvSpPr>
        <p:spPr bwMode="auto">
          <a:xfrm rot="5400000">
            <a:off x="5402262" y="13033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73766" name="AutoShape 6"/>
          <p:cNvSpPr>
            <a:spLocks noChangeArrowheads="1"/>
          </p:cNvSpPr>
          <p:nvPr/>
        </p:nvSpPr>
        <p:spPr bwMode="auto">
          <a:xfrm rot="5400000">
            <a:off x="4335462" y="22939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73767" name="AutoShape 7"/>
          <p:cNvSpPr>
            <a:spLocks noChangeArrowheads="1"/>
          </p:cNvSpPr>
          <p:nvPr/>
        </p:nvSpPr>
        <p:spPr bwMode="auto">
          <a:xfrm rot="5400000">
            <a:off x="4792662" y="13033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73768" name="AutoShape 8"/>
          <p:cNvSpPr>
            <a:spLocks noChangeArrowheads="1"/>
          </p:cNvSpPr>
          <p:nvPr/>
        </p:nvSpPr>
        <p:spPr bwMode="auto">
          <a:xfrm rot="5400000">
            <a:off x="5859462" y="13033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73769" name="AutoShape 9"/>
          <p:cNvSpPr>
            <a:spLocks noChangeArrowheads="1"/>
          </p:cNvSpPr>
          <p:nvPr/>
        </p:nvSpPr>
        <p:spPr bwMode="auto">
          <a:xfrm rot="5400000">
            <a:off x="4716462" y="22939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73770" name="AutoShape 10"/>
          <p:cNvSpPr>
            <a:spLocks noChangeArrowheads="1"/>
          </p:cNvSpPr>
          <p:nvPr/>
        </p:nvSpPr>
        <p:spPr bwMode="auto">
          <a:xfrm rot="5400000">
            <a:off x="4868862" y="31321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
        <p:nvSpPr>
          <p:cNvPr id="373771" name="AutoShape 11"/>
          <p:cNvSpPr>
            <a:spLocks noChangeArrowheads="1"/>
          </p:cNvSpPr>
          <p:nvPr/>
        </p:nvSpPr>
        <p:spPr bwMode="auto">
          <a:xfrm rot="5400000">
            <a:off x="5326062" y="3132138"/>
            <a:ext cx="188913" cy="173038"/>
          </a:xfrm>
          <a:prstGeom prst="flowChartCollate">
            <a:avLst/>
          </a:prstGeom>
          <a:noFill/>
          <a:ln w="9525">
            <a:solidFill>
              <a:schemeClr val="tx1"/>
            </a:solidFill>
            <a:miter lim="800000"/>
            <a:headEnd/>
            <a:tailEnd/>
          </a:ln>
          <a:effectLst/>
        </p:spPr>
        <p:txBody>
          <a:bodyPr wrap="none" anchor="ct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a:t>Measures of Query Cost</a:t>
            </a:r>
          </a:p>
        </p:txBody>
      </p:sp>
      <p:sp>
        <p:nvSpPr>
          <p:cNvPr id="310275" name="Rectangle 3"/>
          <p:cNvSpPr>
            <a:spLocks noGrp="1" noChangeArrowheads="1"/>
          </p:cNvSpPr>
          <p:nvPr>
            <p:ph sz="quarter" idx="1"/>
          </p:nvPr>
        </p:nvSpPr>
        <p:spPr>
          <a:xfrm>
            <a:off x="1093788" y="1249363"/>
            <a:ext cx="6953250" cy="4114800"/>
          </a:xfrm>
        </p:spPr>
        <p:txBody>
          <a:bodyPr>
            <a:normAutofit fontScale="85000" lnSpcReduction="20000"/>
          </a:bodyPr>
          <a:lstStyle/>
          <a:p>
            <a:pPr algn="just"/>
            <a:r>
              <a:rPr lang="en-US" dirty="0"/>
              <a:t>Many possible ways to estimate cost, for instance </a:t>
            </a:r>
            <a:r>
              <a:rPr lang="en-US" i="1" dirty="0"/>
              <a:t>disk accesses, CPU</a:t>
            </a:r>
            <a:r>
              <a:rPr lang="en-US" dirty="0"/>
              <a:t> time, or even </a:t>
            </a:r>
            <a:r>
              <a:rPr lang="en-US" i="1" dirty="0"/>
              <a:t>communication overhead </a:t>
            </a:r>
            <a:r>
              <a:rPr lang="en-US" dirty="0"/>
              <a:t>in a distributed or parallel system.</a:t>
            </a:r>
          </a:p>
          <a:p>
            <a:pPr algn="just"/>
            <a:r>
              <a:rPr lang="en-US" dirty="0"/>
              <a:t>Typically disk access is the predominant cost, and is also relatively easy to estimate.  Therefore </a:t>
            </a:r>
            <a:r>
              <a:rPr lang="en-US" i="1" dirty="0"/>
              <a:t>number of block transfers from disk </a:t>
            </a:r>
            <a:r>
              <a:rPr lang="en-US" dirty="0"/>
              <a:t> is used as a measure of the actual cost of evaluation.  It is assumed that all transfers of blocks have the same cost.</a:t>
            </a:r>
          </a:p>
          <a:p>
            <a:pPr algn="just"/>
            <a:r>
              <a:rPr lang="en-US" dirty="0"/>
              <a:t>Costs of algorithms depend on the size of the buffer in main memory, as having more memory reduces need for disk access.  Thus memory size should be a parameter while estimating cost; often use worst case estimates.</a:t>
            </a:r>
          </a:p>
          <a:p>
            <a:pPr algn="just"/>
            <a:r>
              <a:rPr lang="en-US" dirty="0"/>
              <a:t>We refer to the cost estimate of algorithm</a:t>
            </a:r>
            <a:r>
              <a:rPr lang="en-US" i="1" dirty="0"/>
              <a:t> A</a:t>
            </a:r>
            <a:r>
              <a:rPr lang="en-US" dirty="0"/>
              <a:t> as </a:t>
            </a:r>
            <a:r>
              <a:rPr lang="en-US" i="1" dirty="0"/>
              <a:t>E</a:t>
            </a:r>
            <a:r>
              <a:rPr lang="en-US" i="1" baseline="-25000" dirty="0"/>
              <a:t>A</a:t>
            </a:r>
            <a:r>
              <a:rPr lang="en-US" i="1" dirty="0"/>
              <a:t>,  </a:t>
            </a:r>
            <a:r>
              <a:rPr lang="en-US" dirty="0"/>
              <a:t>We do not include cost to writing output to disk.</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r>
              <a:rPr lang="en-US"/>
              <a:t>Heuristic Optimization</a:t>
            </a:r>
          </a:p>
        </p:txBody>
      </p:sp>
      <p:sp>
        <p:nvSpPr>
          <p:cNvPr id="374787" name="Rectangle 3"/>
          <p:cNvSpPr>
            <a:spLocks noGrp="1" noChangeArrowheads="1"/>
          </p:cNvSpPr>
          <p:nvPr>
            <p:ph sz="quarter" idx="1"/>
          </p:nvPr>
        </p:nvSpPr>
        <p:spPr>
          <a:xfrm>
            <a:off x="1063625" y="1262063"/>
            <a:ext cx="6953250" cy="4114800"/>
          </a:xfrm>
        </p:spPr>
        <p:txBody>
          <a:bodyPr>
            <a:normAutofit fontScale="92500" lnSpcReduction="20000"/>
          </a:bodyPr>
          <a:lstStyle/>
          <a:p>
            <a:r>
              <a:rPr lang="en-US"/>
              <a:t>Cost-based optimization is expensive, even with dynamic programming.</a:t>
            </a:r>
          </a:p>
          <a:p>
            <a:r>
              <a:rPr lang="en-US"/>
              <a:t>Systems may use </a:t>
            </a:r>
            <a:r>
              <a:rPr lang="en-US" i="1"/>
              <a:t>heuristics </a:t>
            </a:r>
            <a:r>
              <a:rPr lang="en-US"/>
              <a:t>to reduce the number of choices that must be made in a cost-based fashion.</a:t>
            </a:r>
          </a:p>
          <a:p>
            <a:r>
              <a:rPr lang="en-US"/>
              <a:t>Heuristic optimization transforms the query-tree by using a set of rules that typically (but not in all cases) improve execution performance:</a:t>
            </a:r>
          </a:p>
          <a:p>
            <a:pPr lvl="1"/>
            <a:r>
              <a:rPr lang="en-US"/>
              <a:t>Perform selection early (reduces the number of tuples)</a:t>
            </a:r>
          </a:p>
          <a:p>
            <a:pPr lvl="1"/>
            <a:r>
              <a:rPr lang="en-US"/>
              <a:t>Perform projection early (reduces the number of attributes)</a:t>
            </a:r>
          </a:p>
          <a:p>
            <a:pPr lvl="1"/>
            <a:r>
              <a:rPr lang="en-US"/>
              <a:t>Perform most restrictive selection and join operations before other similar operations.</a:t>
            </a:r>
          </a:p>
          <a:p>
            <a:pPr lvl="1"/>
            <a:r>
              <a:rPr lang="en-US"/>
              <a:t>Some systems use only heuristics, others combine heuristics with partial cost-based optimization.</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normAutofit fontScale="90000"/>
          </a:bodyPr>
          <a:lstStyle/>
          <a:p>
            <a:r>
              <a:rPr lang="en-US"/>
              <a:t>Steps in typical Heuristics Optimization</a:t>
            </a:r>
          </a:p>
        </p:txBody>
      </p:sp>
      <p:sp>
        <p:nvSpPr>
          <p:cNvPr id="375811" name="Rectangle 3"/>
          <p:cNvSpPr>
            <a:spLocks noGrp="1" noChangeArrowheads="1"/>
          </p:cNvSpPr>
          <p:nvPr>
            <p:ph sz="quarter" idx="1"/>
          </p:nvPr>
        </p:nvSpPr>
        <p:spPr>
          <a:xfrm>
            <a:off x="1095375" y="1306513"/>
            <a:ext cx="6953250" cy="4114800"/>
          </a:xfrm>
        </p:spPr>
        <p:txBody>
          <a:bodyPr>
            <a:normAutofit fontScale="85000" lnSpcReduction="20000"/>
          </a:bodyPr>
          <a:lstStyle/>
          <a:p>
            <a:pPr>
              <a:buFont typeface="Vacation MT" pitchFamily="2" charset="2"/>
              <a:buNone/>
            </a:pPr>
            <a:r>
              <a:rPr lang="en-US"/>
              <a:t>1.	Deconstruct conjunctive selections into a sequence of single selection operations (Equiv. rule 1.).</a:t>
            </a:r>
          </a:p>
          <a:p>
            <a:pPr>
              <a:buFont typeface="Vacation MT" pitchFamily="2" charset="2"/>
              <a:buNone/>
            </a:pPr>
            <a:r>
              <a:rPr lang="en-US"/>
              <a:t>2.	Move selection operations down the query tree for the earliest possible execution (Equiv. rules 2, 7A, 7b, 11).</a:t>
            </a:r>
          </a:p>
          <a:p>
            <a:pPr>
              <a:buFont typeface="Vacation MT" pitchFamily="2" charset="2"/>
              <a:buNone/>
            </a:pPr>
            <a:r>
              <a:rPr lang="en-US"/>
              <a:t>3.	Execute first those selection and join operations that will produce the smallest relations (Equiv. rule 6).</a:t>
            </a:r>
          </a:p>
          <a:p>
            <a:pPr>
              <a:buFont typeface="Vacation MT" pitchFamily="2" charset="2"/>
              <a:buNone/>
            </a:pPr>
            <a:r>
              <a:rPr lang="en-US"/>
              <a:t>4.	Replace Cartesian product operations that are followed by a selection condition by join operations (Equiv. rule 4a).</a:t>
            </a:r>
          </a:p>
          <a:p>
            <a:pPr>
              <a:buFont typeface="Vacation MT" pitchFamily="2" charset="2"/>
              <a:buNone/>
            </a:pPr>
            <a:r>
              <a:rPr lang="en-US"/>
              <a:t>5.	Deconstruct and move as far down the tree as possible lists of projection attributes, creating new projections where needed (Equiv. rules 3, 8a, 8b, 12).</a:t>
            </a:r>
          </a:p>
          <a:p>
            <a:pPr>
              <a:buFont typeface="Vacation MT" pitchFamily="2" charset="2"/>
              <a:buNone/>
            </a:pPr>
            <a:r>
              <a:rPr lang="en-US"/>
              <a:t>6.	Identify those subtrees whose operations can be pipelined, and execute them using pipelining).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r>
              <a:rPr lang="en-US"/>
              <a:t>Selection Operation</a:t>
            </a:r>
          </a:p>
        </p:txBody>
      </p:sp>
      <p:sp>
        <p:nvSpPr>
          <p:cNvPr id="311299" name="Rectangle 3"/>
          <p:cNvSpPr>
            <a:spLocks noGrp="1" noChangeArrowheads="1"/>
          </p:cNvSpPr>
          <p:nvPr>
            <p:ph sz="quarter" idx="1"/>
          </p:nvPr>
        </p:nvSpPr>
        <p:spPr/>
        <p:txBody>
          <a:bodyPr>
            <a:normAutofit/>
          </a:bodyPr>
          <a:lstStyle/>
          <a:p>
            <a:r>
              <a:rPr lang="en-US" b="1" dirty="0"/>
              <a:t>File scan</a:t>
            </a:r>
            <a:r>
              <a:rPr lang="en-US" dirty="0"/>
              <a:t> – search algorithms that locate and retrieve records that fulfill a selection condition.</a:t>
            </a:r>
          </a:p>
          <a:p>
            <a:r>
              <a:rPr lang="en-US" dirty="0"/>
              <a:t>Algorithm </a:t>
            </a:r>
            <a:r>
              <a:rPr lang="en-US" b="1" dirty="0"/>
              <a:t>A1</a:t>
            </a:r>
            <a:r>
              <a:rPr lang="en-US" dirty="0"/>
              <a:t> (</a:t>
            </a:r>
            <a:r>
              <a:rPr lang="en-US" i="1" dirty="0"/>
              <a:t>linear search</a:t>
            </a:r>
            <a:r>
              <a:rPr lang="en-US" dirty="0"/>
              <a:t>).  Scan each file block and test all records to see whether they satisfy the selection condition.</a:t>
            </a:r>
          </a:p>
          <a:p>
            <a:pPr lvl="1"/>
            <a:r>
              <a:rPr lang="en-US" dirty="0"/>
              <a:t>Cost estimate (number of disk blocks scanned) </a:t>
            </a:r>
            <a:r>
              <a:rPr lang="en-US" i="1" dirty="0"/>
              <a:t>E</a:t>
            </a:r>
            <a:r>
              <a:rPr lang="en-US" i="1" baseline="-25000" dirty="0"/>
              <a:t>A</a:t>
            </a:r>
            <a:r>
              <a:rPr lang="en-US" baseline="-25000" dirty="0"/>
              <a:t>1</a:t>
            </a:r>
            <a:r>
              <a:rPr lang="en-US" dirty="0"/>
              <a:t> = </a:t>
            </a:r>
            <a:r>
              <a:rPr lang="en-US" i="1" dirty="0" err="1"/>
              <a:t>b</a:t>
            </a:r>
            <a:r>
              <a:rPr lang="en-US" i="1" baseline="-25000" dirty="0" err="1"/>
              <a:t>r</a:t>
            </a:r>
            <a:endParaRPr lang="en-US" dirty="0"/>
          </a:p>
          <a:p>
            <a:pPr lvl="1"/>
            <a:r>
              <a:rPr lang="en-US" dirty="0"/>
              <a:t>If selection is on a key attribute </a:t>
            </a:r>
            <a:r>
              <a:rPr lang="en-US" i="1" dirty="0"/>
              <a:t>E</a:t>
            </a:r>
            <a:r>
              <a:rPr lang="en-US" i="1" baseline="-25000" dirty="0"/>
              <a:t>A</a:t>
            </a:r>
            <a:r>
              <a:rPr lang="en-US" baseline="-25000" dirty="0"/>
              <a:t>1</a:t>
            </a:r>
            <a:r>
              <a:rPr lang="en-US" dirty="0"/>
              <a:t> = (</a:t>
            </a:r>
            <a:r>
              <a:rPr lang="en-US" i="1" dirty="0" err="1"/>
              <a:t>b</a:t>
            </a:r>
            <a:r>
              <a:rPr lang="en-US" i="1" baseline="-25000" dirty="0" err="1"/>
              <a:t>r</a:t>
            </a:r>
            <a:r>
              <a:rPr lang="en-US" dirty="0"/>
              <a:t>/2) (stop on finding record)</a:t>
            </a:r>
          </a:p>
          <a:p>
            <a:pPr lvl="1"/>
            <a:r>
              <a:rPr lang="en-US" dirty="0"/>
              <a:t>Linear search can be applied regardless of </a:t>
            </a:r>
          </a:p>
          <a:p>
            <a:pPr lvl="2"/>
            <a:r>
              <a:rPr lang="en-US" dirty="0"/>
              <a:t>selection condition or</a:t>
            </a:r>
          </a:p>
          <a:p>
            <a:pPr lvl="2"/>
            <a:r>
              <a:rPr lang="en-US" dirty="0"/>
              <a:t>ordering of records in the file, or </a:t>
            </a:r>
          </a:p>
          <a:p>
            <a:pPr lvl="2"/>
            <a:r>
              <a:rPr lang="en-US" dirty="0"/>
              <a:t>availability of indices</a:t>
            </a:r>
          </a:p>
          <a:p>
            <a:pPr lvl="1"/>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a:t>Selection Operation (Cont.)</a:t>
            </a:r>
          </a:p>
        </p:txBody>
      </p:sp>
      <p:sp>
        <p:nvSpPr>
          <p:cNvPr id="313347" name="Rectangle 3"/>
          <p:cNvSpPr>
            <a:spLocks noGrp="1" noChangeArrowheads="1"/>
          </p:cNvSpPr>
          <p:nvPr>
            <p:ph sz="quarter" idx="1"/>
          </p:nvPr>
        </p:nvSpPr>
        <p:spPr>
          <a:xfrm>
            <a:off x="884238" y="1420813"/>
            <a:ext cx="7773987" cy="4114800"/>
          </a:xfrm>
        </p:spPr>
        <p:txBody>
          <a:bodyPr>
            <a:normAutofit fontScale="92500" lnSpcReduction="10000"/>
          </a:bodyPr>
          <a:lstStyle/>
          <a:p>
            <a:r>
              <a:rPr lang="en-US" b="1" dirty="0"/>
              <a:t>A2 </a:t>
            </a:r>
            <a:r>
              <a:rPr lang="en-US" i="1" dirty="0"/>
              <a:t>(binary search).  </a:t>
            </a:r>
            <a:r>
              <a:rPr lang="en-US" dirty="0"/>
              <a:t>Applicable if selection is an equality comparison on the attribute on which file is ordered. </a:t>
            </a:r>
          </a:p>
          <a:p>
            <a:pPr lvl="1"/>
            <a:r>
              <a:rPr lang="en-US" dirty="0"/>
              <a:t>Assume that the blocks of a relation are stored contiguously </a:t>
            </a:r>
          </a:p>
          <a:p>
            <a:pPr lvl="1"/>
            <a:r>
              <a:rPr lang="en-US" dirty="0"/>
              <a:t>Cost estimate (number of disk blocks to be scanned):</a:t>
            </a:r>
            <a:br>
              <a:rPr lang="en-US" dirty="0"/>
            </a:br>
            <a:r>
              <a:rPr lang="en-US" dirty="0"/>
              <a:t/>
            </a:r>
            <a:br>
              <a:rPr lang="en-US" dirty="0"/>
            </a:br>
            <a:r>
              <a:rPr lang="en-US" dirty="0"/>
              <a:t/>
            </a:r>
            <a:br>
              <a:rPr lang="en-US" dirty="0"/>
            </a:br>
            <a:endParaRPr lang="en-US" dirty="0"/>
          </a:p>
          <a:p>
            <a:pPr lvl="2"/>
            <a:r>
              <a:rPr lang="en-US" dirty="0">
                <a:sym typeface="Symbol" pitchFamily="18" charset="2"/>
              </a:rPr>
              <a:t>log</a:t>
            </a:r>
            <a:r>
              <a:rPr lang="en-US" baseline="-25000" dirty="0">
                <a:sym typeface="Symbol" pitchFamily="18" charset="2"/>
              </a:rPr>
              <a:t>2</a:t>
            </a:r>
            <a:r>
              <a:rPr lang="en-US" dirty="0">
                <a:sym typeface="Symbol" pitchFamily="18" charset="2"/>
              </a:rPr>
              <a:t>(</a:t>
            </a:r>
            <a:r>
              <a:rPr lang="en-US" i="1" dirty="0" err="1">
                <a:sym typeface="Symbol" pitchFamily="18" charset="2"/>
              </a:rPr>
              <a:t>b</a:t>
            </a:r>
            <a:r>
              <a:rPr lang="en-US" i="1" baseline="-25000" dirty="0" err="1">
                <a:sym typeface="Symbol" pitchFamily="18" charset="2"/>
              </a:rPr>
              <a:t>r</a:t>
            </a:r>
            <a:r>
              <a:rPr lang="en-US" i="1" dirty="0">
                <a:sym typeface="Symbol" pitchFamily="18" charset="2"/>
              </a:rPr>
              <a:t>)</a:t>
            </a:r>
            <a:r>
              <a:rPr lang="en-US" dirty="0">
                <a:sym typeface="Symbol" pitchFamily="18" charset="2"/>
              </a:rPr>
              <a:t> — cost of locating the </a:t>
            </a:r>
            <a:r>
              <a:rPr lang="en-US" dirty="0" smtClean="0">
                <a:sym typeface="Symbol" pitchFamily="18" charset="2"/>
              </a:rPr>
              <a:t>first </a:t>
            </a:r>
            <a:r>
              <a:rPr lang="en-US" dirty="0" err="1">
                <a:sym typeface="Symbol" pitchFamily="18" charset="2"/>
              </a:rPr>
              <a:t>tuple</a:t>
            </a:r>
            <a:r>
              <a:rPr lang="en-US" dirty="0">
                <a:sym typeface="Symbol" pitchFamily="18" charset="2"/>
              </a:rPr>
              <a:t> by a binary search on the blocks</a:t>
            </a:r>
          </a:p>
          <a:p>
            <a:pPr lvl="2"/>
            <a:r>
              <a:rPr lang="en-US" i="1" dirty="0">
                <a:sym typeface="Symbol" pitchFamily="18" charset="2"/>
              </a:rPr>
              <a:t>SC(A, r) </a:t>
            </a:r>
            <a:r>
              <a:rPr lang="en-US" dirty="0">
                <a:sym typeface="Symbol" pitchFamily="18" charset="2"/>
              </a:rPr>
              <a:t>— number of records that will satisfy the selection</a:t>
            </a:r>
          </a:p>
          <a:p>
            <a:pPr lvl="2"/>
            <a:r>
              <a:rPr lang="en-US" dirty="0">
                <a:sym typeface="Symbol" pitchFamily="18" charset="2"/>
              </a:rPr>
              <a:t></a:t>
            </a:r>
            <a:r>
              <a:rPr lang="en-US" i="1" dirty="0">
                <a:sym typeface="Symbol" pitchFamily="18" charset="2"/>
              </a:rPr>
              <a:t>SC</a:t>
            </a:r>
            <a:r>
              <a:rPr lang="en-US" dirty="0">
                <a:sym typeface="Symbol" pitchFamily="18" charset="2"/>
              </a:rPr>
              <a:t>(</a:t>
            </a:r>
            <a:r>
              <a:rPr lang="en-US" i="1" dirty="0">
                <a:sym typeface="Symbol" pitchFamily="18" charset="2"/>
              </a:rPr>
              <a:t>A, r)/</a:t>
            </a:r>
            <a:r>
              <a:rPr lang="en-US" i="1" dirty="0" err="1">
                <a:sym typeface="Symbol" pitchFamily="18" charset="2"/>
              </a:rPr>
              <a:t>f</a:t>
            </a:r>
            <a:r>
              <a:rPr lang="en-US" i="1" baseline="-25000" dirty="0" err="1">
                <a:sym typeface="Symbol" pitchFamily="18" charset="2"/>
              </a:rPr>
              <a:t>r</a:t>
            </a:r>
            <a:r>
              <a:rPr lang="en-US" dirty="0">
                <a:sym typeface="Symbol" pitchFamily="18" charset="2"/>
              </a:rPr>
              <a:t> — number of blocks that these records will occupy</a:t>
            </a:r>
          </a:p>
          <a:p>
            <a:pPr lvl="1"/>
            <a:r>
              <a:rPr lang="en-US" dirty="0">
                <a:sym typeface="Symbol" pitchFamily="18" charset="2"/>
              </a:rPr>
              <a:t>Equality condition on a key attribute:  </a:t>
            </a:r>
            <a:r>
              <a:rPr lang="en-US" i="1" dirty="0">
                <a:sym typeface="Symbol" pitchFamily="18" charset="2"/>
              </a:rPr>
              <a:t>SC(</a:t>
            </a:r>
            <a:r>
              <a:rPr lang="en-US" i="1" dirty="0" err="1">
                <a:sym typeface="Symbol" pitchFamily="18" charset="2"/>
              </a:rPr>
              <a:t>A,r</a:t>
            </a:r>
            <a:r>
              <a:rPr lang="en-US" i="1" dirty="0">
                <a:sym typeface="Symbol" pitchFamily="18" charset="2"/>
              </a:rPr>
              <a:t>) = </a:t>
            </a:r>
            <a:r>
              <a:rPr lang="en-US" dirty="0">
                <a:sym typeface="Symbol" pitchFamily="18" charset="2"/>
              </a:rPr>
              <a:t>1; estimate reduces to </a:t>
            </a:r>
            <a:r>
              <a:rPr lang="en-US" i="1" dirty="0">
                <a:sym typeface="Symbol" pitchFamily="18" charset="2"/>
              </a:rPr>
              <a:t>E</a:t>
            </a:r>
            <a:r>
              <a:rPr lang="en-US" i="1" baseline="-25000" dirty="0">
                <a:sym typeface="Symbol" pitchFamily="18" charset="2"/>
              </a:rPr>
              <a:t>A</a:t>
            </a:r>
            <a:r>
              <a:rPr lang="en-US" baseline="-25000" dirty="0">
                <a:sym typeface="Symbol" pitchFamily="18" charset="2"/>
              </a:rPr>
              <a:t>2</a:t>
            </a:r>
            <a:r>
              <a:rPr lang="en-US" dirty="0">
                <a:sym typeface="Symbol" pitchFamily="18" charset="2"/>
              </a:rPr>
              <a:t> = log</a:t>
            </a:r>
            <a:r>
              <a:rPr lang="en-US" baseline="-25000" dirty="0">
                <a:sym typeface="Symbol" pitchFamily="18" charset="2"/>
              </a:rPr>
              <a:t>2</a:t>
            </a:r>
            <a:r>
              <a:rPr lang="en-US" dirty="0">
                <a:sym typeface="Symbol" pitchFamily="18" charset="2"/>
              </a:rPr>
              <a:t>(</a:t>
            </a:r>
            <a:r>
              <a:rPr lang="en-US" i="1" dirty="0" err="1">
                <a:sym typeface="Symbol" pitchFamily="18" charset="2"/>
              </a:rPr>
              <a:t>b</a:t>
            </a:r>
            <a:r>
              <a:rPr lang="en-US" i="1" baseline="-25000" dirty="0" err="1">
                <a:sym typeface="Symbol" pitchFamily="18" charset="2"/>
              </a:rPr>
              <a:t>r</a:t>
            </a:r>
            <a:r>
              <a:rPr lang="en-US" i="1" dirty="0">
                <a:sym typeface="Symbol" pitchFamily="18" charset="2"/>
              </a:rPr>
              <a:t>)</a:t>
            </a:r>
            <a:r>
              <a:rPr lang="en-US" dirty="0">
                <a:sym typeface="Symbol" pitchFamily="18" charset="2"/>
              </a:rPr>
              <a:t> </a:t>
            </a:r>
          </a:p>
        </p:txBody>
      </p:sp>
      <p:graphicFrame>
        <p:nvGraphicFramePr>
          <p:cNvPr id="313348" name="Object 4"/>
          <p:cNvGraphicFramePr>
            <a:graphicFrameLocks noChangeAspect="1"/>
          </p:cNvGraphicFramePr>
          <p:nvPr/>
        </p:nvGraphicFramePr>
        <p:xfrm>
          <a:off x="2901950" y="3065463"/>
          <a:ext cx="3136900" cy="671512"/>
        </p:xfrm>
        <a:graphic>
          <a:graphicData uri="http://schemas.openxmlformats.org/presentationml/2006/ole">
            <p:oleObj spid="_x0000_s2050" name="Equation" r:id="rId3" imgW="3136900" imgH="673100" progId="Equation.3">
              <p:embed/>
            </p:oleObj>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1216</TotalTime>
  <Words>4150</Words>
  <Application>Microsoft Office PowerPoint</Application>
  <PresentationFormat>On-screen Show (4:3)</PresentationFormat>
  <Paragraphs>414</Paragraphs>
  <Slides>71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73" baseType="lpstr">
      <vt:lpstr>Equity</vt:lpstr>
      <vt:lpstr>Equation</vt:lpstr>
      <vt:lpstr>Query Processing</vt:lpstr>
      <vt:lpstr>Basic Steps in Query Processing</vt:lpstr>
      <vt:lpstr>Basic Steps in Query Processing (Cont.)</vt:lpstr>
      <vt:lpstr>Basic Steps in Query Processing</vt:lpstr>
      <vt:lpstr>Catalog Information for Cost Estimation</vt:lpstr>
      <vt:lpstr>Catalog Information about Indices</vt:lpstr>
      <vt:lpstr>Measures of Query Cost</vt:lpstr>
      <vt:lpstr>Selection Operation</vt:lpstr>
      <vt:lpstr>Selection Operation (Cont.)</vt:lpstr>
      <vt:lpstr>Statistical Information for Examples</vt:lpstr>
      <vt:lpstr>Selection Cost Estimate Example</vt:lpstr>
      <vt:lpstr>Selections Using Indices</vt:lpstr>
      <vt:lpstr>Cost Estimate Example (Indices)</vt:lpstr>
      <vt:lpstr>Selections Involving Comparisons</vt:lpstr>
      <vt:lpstr>Implementation of Complex Selections</vt:lpstr>
      <vt:lpstr>Algorithms for Complex Selections</vt:lpstr>
      <vt:lpstr>Example of Cost Estimate for Complex Selection</vt:lpstr>
      <vt:lpstr>Example (Cont.)</vt:lpstr>
      <vt:lpstr>Sorting</vt:lpstr>
      <vt:lpstr>External Sort-Merge</vt:lpstr>
      <vt:lpstr>Example: External Sorting Using Sort-Merge</vt:lpstr>
      <vt:lpstr>External Sort-Merge (Cont.)</vt:lpstr>
      <vt:lpstr>Join Operation</vt:lpstr>
      <vt:lpstr>Join Operation:  Running Example</vt:lpstr>
      <vt:lpstr>Estimation of the Size of Joins</vt:lpstr>
      <vt:lpstr>Estimation of the Size of Joins (Cont.)</vt:lpstr>
      <vt:lpstr>Estimation of the Size of Joins (Cont.)</vt:lpstr>
      <vt:lpstr>Nested-Loop Join</vt:lpstr>
      <vt:lpstr>Nested-Loop Join (Cont.)</vt:lpstr>
      <vt:lpstr>Block Nested-Loop Join</vt:lpstr>
      <vt:lpstr>Block Nested-Loop Join (Cont.)</vt:lpstr>
      <vt:lpstr>Indexed Nested-Loop Join</vt:lpstr>
      <vt:lpstr>Example of Index Nested-Loop Join</vt:lpstr>
      <vt:lpstr>Merge-Join</vt:lpstr>
      <vt:lpstr>Merge-Join (Cont.)</vt:lpstr>
      <vt:lpstr>Hash-Join</vt:lpstr>
      <vt:lpstr>Hash-Join (Cont.)</vt:lpstr>
      <vt:lpstr>Hash-Join (Cont.)</vt:lpstr>
      <vt:lpstr>Hash-Join algorithm</vt:lpstr>
      <vt:lpstr>Hash-Join algorithm (Cont.)</vt:lpstr>
      <vt:lpstr>Cost of Hash-Join</vt:lpstr>
      <vt:lpstr>Example of Cost of Hash-Join</vt:lpstr>
      <vt:lpstr>Hybrid Hash–Join</vt:lpstr>
      <vt:lpstr>Complex Joins</vt:lpstr>
      <vt:lpstr>Complex Joins (Cont.)</vt:lpstr>
      <vt:lpstr>Other Operations</vt:lpstr>
      <vt:lpstr>Other Operations (Cont.)</vt:lpstr>
      <vt:lpstr>Other Operations (Cont.)</vt:lpstr>
      <vt:lpstr>Other Operations (Cont.)</vt:lpstr>
      <vt:lpstr>Evaluation of Expressions</vt:lpstr>
      <vt:lpstr>Evaluation of Expressions (Cont.)</vt:lpstr>
      <vt:lpstr>Transformation of Relational Expressions</vt:lpstr>
      <vt:lpstr>Equivalence of Expressions</vt:lpstr>
      <vt:lpstr>Equivalence Rules</vt:lpstr>
      <vt:lpstr>Equivalence Rules (Cont.)</vt:lpstr>
      <vt:lpstr>Equivalence Rules (Cont.)</vt:lpstr>
      <vt:lpstr>Equivalence Rules (Cont.)</vt:lpstr>
      <vt:lpstr>Equivalence Rules (Cont.)</vt:lpstr>
      <vt:lpstr>Selection Operation Example</vt:lpstr>
      <vt:lpstr>Selection Operation Example (Cont.)</vt:lpstr>
      <vt:lpstr>Projection Operation Example</vt:lpstr>
      <vt:lpstr>Join Ordering Example</vt:lpstr>
      <vt:lpstr>Join Ordering Example (Cont.)</vt:lpstr>
      <vt:lpstr>Evaluation Plan</vt:lpstr>
      <vt:lpstr>Choice of Evaluation Plans</vt:lpstr>
      <vt:lpstr>Cost-Based Optimization</vt:lpstr>
      <vt:lpstr>Cost-Based Optimization (Cont.)</vt:lpstr>
      <vt:lpstr>Dynamic Programming in Optimization</vt:lpstr>
      <vt:lpstr>Interesting Orders in Cost-Based Optimization</vt:lpstr>
      <vt:lpstr>Heuristic Optimization</vt:lpstr>
      <vt:lpstr>Steps in typical Heuristics Optimization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Processing</dc:title>
  <dc:creator>jacobthamby6@gmail.com</dc:creator>
  <cp:lastModifiedBy>jacobthamby6@gmail.com</cp:lastModifiedBy>
  <cp:revision>54</cp:revision>
  <dcterms:created xsi:type="dcterms:W3CDTF">2020-09-09T03:57:27Z</dcterms:created>
  <dcterms:modified xsi:type="dcterms:W3CDTF">2020-09-25T06:18:13Z</dcterms:modified>
</cp:coreProperties>
</file>