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8" r:id="rId7"/>
    <p:sldId id="262" r:id="rId8"/>
    <p:sldId id="261" r:id="rId9"/>
    <p:sldId id="265" r:id="rId10"/>
    <p:sldId id="263" r:id="rId11"/>
    <p:sldId id="266"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kar Deshpande" userId="ed6f44ae2a629dd9" providerId="LiveId" clId="{546ACE5B-FE8D-4FDB-A170-D9EE286A3653}"/>
    <pc:docChg chg="custSel addSld modSld">
      <pc:chgData name="Omkar Deshpande" userId="ed6f44ae2a629dd9" providerId="LiveId" clId="{546ACE5B-FE8D-4FDB-A170-D9EE286A3653}" dt="2023-12-01T14:13:40.442" v="11" actId="20577"/>
      <pc:docMkLst>
        <pc:docMk/>
      </pc:docMkLst>
      <pc:sldChg chg="delSp modSp new mod">
        <pc:chgData name="Omkar Deshpande" userId="ed6f44ae2a629dd9" providerId="LiveId" clId="{546ACE5B-FE8D-4FDB-A170-D9EE286A3653}" dt="2023-12-01T14:13:40.442" v="11" actId="20577"/>
        <pc:sldMkLst>
          <pc:docMk/>
          <pc:sldMk cId="3661730360" sldId="270"/>
        </pc:sldMkLst>
        <pc:spChg chg="mod">
          <ac:chgData name="Omkar Deshpande" userId="ed6f44ae2a629dd9" providerId="LiveId" clId="{546ACE5B-FE8D-4FDB-A170-D9EE286A3653}" dt="2023-12-01T14:13:40.442" v="11" actId="20577"/>
          <ac:spMkLst>
            <pc:docMk/>
            <pc:sldMk cId="3661730360" sldId="270"/>
            <ac:spMk id="2" creationId="{F80889B2-F388-D2A9-A722-5A0F096CEF52}"/>
          </ac:spMkLst>
        </pc:spChg>
        <pc:spChg chg="del">
          <ac:chgData name="Omkar Deshpande" userId="ed6f44ae2a629dd9" providerId="LiveId" clId="{546ACE5B-FE8D-4FDB-A170-D9EE286A3653}" dt="2023-12-01T14:13:25.839" v="1" actId="478"/>
          <ac:spMkLst>
            <pc:docMk/>
            <pc:sldMk cId="3661730360" sldId="270"/>
            <ac:spMk id="3" creationId="{11260BCC-58F3-A7EB-780B-6A703F2CBC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A116-9AC2-1A69-A1BD-C9EC7AAFDFC9}"/>
              </a:ext>
            </a:extLst>
          </p:cNvPr>
          <p:cNvSpPr>
            <a:spLocks noGrp="1"/>
          </p:cNvSpPr>
          <p:nvPr>
            <p:ph type="ctrTitle"/>
          </p:nvPr>
        </p:nvSpPr>
        <p:spPr/>
        <p:txBody>
          <a:bodyPr>
            <a:normAutofit fontScale="90000"/>
          </a:bodyPr>
          <a:lstStyle/>
          <a:p>
            <a:r>
              <a:rPr lang="en-US" dirty="0">
                <a:latin typeface="Berlin Sans FB Demi" panose="020E0802020502020306" pitchFamily="34" charset="0"/>
              </a:rPr>
              <a:t>Theatre management system</a:t>
            </a:r>
          </a:p>
        </p:txBody>
      </p:sp>
      <p:sp>
        <p:nvSpPr>
          <p:cNvPr id="3" name="Subtitle 2">
            <a:extLst>
              <a:ext uri="{FF2B5EF4-FFF2-40B4-BE49-F238E27FC236}">
                <a16:creationId xmlns:a16="http://schemas.microsoft.com/office/drawing/2014/main" id="{508DC398-D178-9FA1-7D3A-7C668B1A771E}"/>
              </a:ext>
            </a:extLst>
          </p:cNvPr>
          <p:cNvSpPr>
            <a:spLocks noGrp="1"/>
          </p:cNvSpPr>
          <p:nvPr>
            <p:ph type="subTitle" idx="1"/>
          </p:nvPr>
        </p:nvSpPr>
        <p:spPr>
          <a:xfrm>
            <a:off x="2417780" y="3531204"/>
            <a:ext cx="8637072" cy="1336631"/>
          </a:xfrm>
        </p:spPr>
        <p:txBody>
          <a:bodyPr>
            <a:normAutofit fontScale="92500" lnSpcReduction="10000"/>
          </a:bodyPr>
          <a:lstStyle/>
          <a:p>
            <a:r>
              <a:rPr lang="en-US" dirty="0"/>
              <a:t>                                                                                By: Rahul </a:t>
            </a:r>
            <a:r>
              <a:rPr lang="en-US" dirty="0" err="1"/>
              <a:t>kulkarni</a:t>
            </a:r>
            <a:r>
              <a:rPr lang="en-US" dirty="0"/>
              <a:t> (2gi20is053)</a:t>
            </a:r>
          </a:p>
          <a:p>
            <a:r>
              <a:rPr lang="en-US" dirty="0"/>
              <a:t>                                                                                     Omkar </a:t>
            </a:r>
            <a:r>
              <a:rPr lang="en-US" dirty="0" err="1"/>
              <a:t>deshpande</a:t>
            </a:r>
            <a:r>
              <a:rPr lang="en-US" dirty="0"/>
              <a:t> (2gi20is019)</a:t>
            </a:r>
          </a:p>
          <a:p>
            <a:r>
              <a:rPr lang="en-US" dirty="0"/>
              <a:t>                                                                                     Pranav </a:t>
            </a:r>
            <a:r>
              <a:rPr lang="en-US" dirty="0" err="1"/>
              <a:t>patil</a:t>
            </a:r>
            <a:r>
              <a:rPr lang="en-US" dirty="0"/>
              <a:t> (2gi20is061)</a:t>
            </a:r>
          </a:p>
        </p:txBody>
      </p:sp>
    </p:spTree>
    <p:extLst>
      <p:ext uri="{BB962C8B-B14F-4D97-AF65-F5344CB8AC3E}">
        <p14:creationId xmlns:p14="http://schemas.microsoft.com/office/powerpoint/2010/main" val="53661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38E8A5-DDE1-4A47-7046-178467E3DB90}"/>
              </a:ext>
            </a:extLst>
          </p:cNvPr>
          <p:cNvSpPr>
            <a:spLocks noGrp="1"/>
          </p:cNvSpPr>
          <p:nvPr>
            <p:ph type="title"/>
          </p:nvPr>
        </p:nvSpPr>
        <p:spPr/>
        <p:txBody>
          <a:bodyPr/>
          <a:lstStyle/>
          <a:p>
            <a:r>
              <a:rPr lang="en-US" u="sng" dirty="0"/>
              <a:t>Creation of tables:</a:t>
            </a:r>
          </a:p>
        </p:txBody>
      </p:sp>
      <p:sp>
        <p:nvSpPr>
          <p:cNvPr id="3" name="Content Placeholder 2">
            <a:extLst>
              <a:ext uri="{FF2B5EF4-FFF2-40B4-BE49-F238E27FC236}">
                <a16:creationId xmlns:a16="http://schemas.microsoft.com/office/drawing/2014/main" id="{73649311-0821-2E24-FADE-ABB9F6727B30}"/>
              </a:ext>
            </a:extLst>
          </p:cNvPr>
          <p:cNvSpPr>
            <a:spLocks noGrp="1"/>
          </p:cNvSpPr>
          <p:nvPr>
            <p:ph sz="half" idx="1"/>
          </p:nvPr>
        </p:nvSpPr>
        <p:spPr/>
        <p:txBody>
          <a:bodyPr>
            <a:normAutofit fontScale="85000" lnSpcReduction="10000"/>
          </a:bodyPr>
          <a:lstStyle/>
          <a:p>
            <a:r>
              <a:rPr lang="en-US" sz="1800" b="1" i="0" u="sng" strike="noStrike" dirty="0">
                <a:solidFill>
                  <a:srgbClr val="000000"/>
                </a:solidFill>
                <a:effectLst/>
                <a:latin typeface="Times New Roman" panose="02020603050405020304" pitchFamily="18" charset="0"/>
              </a:rPr>
              <a:t>PRICE LISTING:</a:t>
            </a:r>
          </a:p>
          <a:p>
            <a:pPr marL="0" indent="0">
              <a:buNone/>
            </a:pPr>
            <a:r>
              <a:rPr lang="en-US" sz="1800" b="0" i="0" u="none" strike="noStrike" dirty="0">
                <a:solidFill>
                  <a:srgbClr val="000000"/>
                </a:solidFill>
                <a:effectLst/>
                <a:latin typeface="Times New Roman" panose="02020603050405020304" pitchFamily="18" charset="0"/>
              </a:rPr>
              <a:t>create table </a:t>
            </a:r>
            <a:r>
              <a:rPr lang="en-US" sz="1800" b="0" i="0" u="none" strike="noStrike" dirty="0" err="1">
                <a:solidFill>
                  <a:srgbClr val="000000"/>
                </a:solidFill>
                <a:effectLst/>
                <a:latin typeface="Times New Roman" panose="02020603050405020304" pitchFamily="18" charset="0"/>
              </a:rPr>
              <a:t>price_listing</a:t>
            </a:r>
            <a:r>
              <a:rPr lang="en-US" sz="1800" b="0" i="0" u="none" strike="noStrike" dirty="0">
                <a:solidFill>
                  <a:srgbClr val="000000"/>
                </a:solidFill>
                <a:effectLst/>
                <a:latin typeface="Times New Roman" panose="02020603050405020304" pitchFamily="18" charset="0"/>
              </a:rPr>
              <a:t> (</a:t>
            </a:r>
          </a:p>
          <a:p>
            <a:pPr marL="0" indent="0">
              <a:buNone/>
            </a:pPr>
            <a:r>
              <a:rPr lang="en-US" sz="1800" b="0" i="0" u="none" strike="noStrike" dirty="0" err="1">
                <a:solidFill>
                  <a:srgbClr val="000000"/>
                </a:solidFill>
                <a:effectLst/>
                <a:latin typeface="Times New Roman" panose="02020603050405020304" pitchFamily="18" charset="0"/>
              </a:rPr>
              <a:t>price_id</a:t>
            </a:r>
            <a:r>
              <a:rPr lang="en-US" sz="1800" b="0" i="0" u="none" strike="noStrike" dirty="0">
                <a:solidFill>
                  <a:srgbClr val="000000"/>
                </a:solidFill>
                <a:effectLst/>
                <a:latin typeface="Times New Roman" panose="02020603050405020304" pitchFamily="18" charset="0"/>
              </a:rPr>
              <a:t> int primary key,</a:t>
            </a:r>
          </a:p>
          <a:p>
            <a:pPr marL="0" indent="0">
              <a:buNone/>
            </a:pPr>
            <a:r>
              <a:rPr lang="en-US" sz="1800" b="0" i="0" u="none" strike="noStrike" dirty="0">
                <a:solidFill>
                  <a:srgbClr val="000000"/>
                </a:solidFill>
                <a:effectLst/>
                <a:latin typeface="Times New Roman" panose="02020603050405020304" pitchFamily="18" charset="0"/>
              </a:rPr>
              <a:t> type varchar(3),</a:t>
            </a:r>
          </a:p>
          <a:p>
            <a:pPr marL="0" indent="0">
              <a:buNone/>
            </a:pPr>
            <a:r>
              <a:rPr lang="en-US" sz="1800" b="0" i="0" u="none" strike="noStrike" dirty="0">
                <a:solidFill>
                  <a:srgbClr val="000000"/>
                </a:solidFill>
                <a:effectLst/>
                <a:latin typeface="Times New Roman" panose="02020603050405020304" pitchFamily="18" charset="0"/>
              </a:rPr>
              <a:t> day varchar(10), </a:t>
            </a:r>
          </a:p>
          <a:p>
            <a:pPr marL="0" indent="0">
              <a:buNone/>
            </a:pPr>
            <a:r>
              <a:rPr lang="en-US" sz="1800" b="0" i="0" u="none" strike="noStrike" dirty="0">
                <a:solidFill>
                  <a:srgbClr val="000000"/>
                </a:solidFill>
                <a:effectLst/>
                <a:latin typeface="Times New Roman" panose="02020603050405020304" pitchFamily="18" charset="0"/>
              </a:rPr>
              <a:t>price int);</a:t>
            </a:r>
          </a:p>
          <a:p>
            <a:pPr marL="0" indent="0">
              <a:buNone/>
            </a:pPr>
            <a:endParaRPr lang="en-US" dirty="0"/>
          </a:p>
        </p:txBody>
      </p:sp>
      <p:sp>
        <p:nvSpPr>
          <p:cNvPr id="5" name="Content Placeholder 4">
            <a:extLst>
              <a:ext uri="{FF2B5EF4-FFF2-40B4-BE49-F238E27FC236}">
                <a16:creationId xmlns:a16="http://schemas.microsoft.com/office/drawing/2014/main" id="{7FA9C838-4750-42F2-739F-63BCB51444A8}"/>
              </a:ext>
            </a:extLst>
          </p:cNvPr>
          <p:cNvSpPr>
            <a:spLocks noGrp="1"/>
          </p:cNvSpPr>
          <p:nvPr>
            <p:ph sz="half" idx="2"/>
          </p:nvPr>
        </p:nvSpPr>
        <p:spPr>
          <a:xfrm>
            <a:off x="6413770" y="2017343"/>
            <a:ext cx="5392747" cy="4035768"/>
          </a:xfrm>
        </p:spPr>
        <p:txBody>
          <a:bodyPr>
            <a:normAutofit fontScale="85000" lnSpcReduction="10000"/>
          </a:bodyPr>
          <a:lstStyle/>
          <a:p>
            <a:r>
              <a:rPr lang="en-US" u="sng" dirty="0"/>
              <a:t>SHOWS:</a:t>
            </a:r>
          </a:p>
          <a:p>
            <a:pPr marL="0" indent="0">
              <a:buNone/>
            </a:pPr>
            <a:r>
              <a:rPr lang="en-US" sz="1800" b="0" i="0" u="none" strike="noStrike" dirty="0">
                <a:solidFill>
                  <a:srgbClr val="000000"/>
                </a:solidFill>
                <a:effectLst/>
                <a:latin typeface="Times New Roman" panose="02020603050405020304" pitchFamily="18" charset="0"/>
              </a:rPr>
              <a:t>create table shows (</a:t>
            </a:r>
          </a:p>
          <a:p>
            <a:pPr marL="0" indent="0">
              <a:buNone/>
            </a:pPr>
            <a:r>
              <a:rPr lang="en-US" sz="1800" b="0" i="0" u="none" strike="noStrike" dirty="0" err="1">
                <a:solidFill>
                  <a:srgbClr val="000000"/>
                </a:solidFill>
                <a:effectLst/>
                <a:latin typeface="Times New Roman" panose="02020603050405020304" pitchFamily="18" charset="0"/>
              </a:rPr>
              <a:t>show_id</a:t>
            </a:r>
            <a:r>
              <a:rPr lang="en-US" sz="1800" b="0" i="0" u="none" strike="noStrike" dirty="0">
                <a:solidFill>
                  <a:srgbClr val="000000"/>
                </a:solidFill>
                <a:effectLst/>
                <a:latin typeface="Times New Roman" panose="02020603050405020304" pitchFamily="18" charset="0"/>
              </a:rPr>
              <a:t> int primary key,</a:t>
            </a:r>
          </a:p>
          <a:p>
            <a:pPr marL="0" indent="0">
              <a:buNone/>
            </a:pPr>
            <a:r>
              <a:rPr lang="en-US" sz="1800" b="0" i="0" u="none" strike="noStrike" dirty="0">
                <a:solidFill>
                  <a:srgbClr val="000000"/>
                </a:solidFill>
                <a:effectLst/>
                <a:latin typeface="Times New Roman" panose="02020603050405020304" pitchFamily="18" charset="0"/>
              </a:rPr>
              <a:t> movie_id int, </a:t>
            </a:r>
          </a:p>
          <a:p>
            <a:pPr marL="0" indent="0">
              <a:buNone/>
            </a:pPr>
            <a:r>
              <a:rPr lang="en-US" sz="1800" b="0" i="0" u="none" strike="noStrike" dirty="0">
                <a:solidFill>
                  <a:srgbClr val="000000"/>
                </a:solidFill>
                <a:effectLst/>
                <a:latin typeface="Times New Roman" panose="02020603050405020304" pitchFamily="18" charset="0"/>
              </a:rPr>
              <a:t>hall_id int, type varchar(3), time int, </a:t>
            </a:r>
          </a:p>
          <a:p>
            <a:pPr marL="0" indent="0">
              <a:buNone/>
            </a:pPr>
            <a:r>
              <a:rPr lang="en-US" sz="1800" b="0" i="0" u="none" strike="noStrike" dirty="0">
                <a:solidFill>
                  <a:srgbClr val="000000"/>
                </a:solidFill>
                <a:effectLst/>
                <a:latin typeface="Times New Roman" panose="02020603050405020304" pitchFamily="18" charset="0"/>
              </a:rPr>
              <a:t>Date </a:t>
            </a:r>
            <a:r>
              <a:rPr lang="en-US" sz="1800" b="0" i="0" u="none" strike="noStrike" dirty="0" err="1">
                <a:solidFill>
                  <a:srgbClr val="000000"/>
                </a:solidFill>
                <a:effectLst/>
                <a:latin typeface="Times New Roman" panose="02020603050405020304" pitchFamily="18" charset="0"/>
              </a:rPr>
              <a:t>date</a:t>
            </a:r>
            <a:r>
              <a:rPr lang="en-US" sz="1800" b="0" i="0" u="none" strike="noStrike" dirty="0">
                <a:solidFill>
                  <a:srgbClr val="000000"/>
                </a:solidFill>
                <a:effectLst/>
                <a:latin typeface="Times New Roman" panose="02020603050405020304" pitchFamily="18" charset="0"/>
              </a:rPr>
              <a:t>, </a:t>
            </a:r>
          </a:p>
          <a:p>
            <a:pPr marL="0" indent="0">
              <a:buNone/>
            </a:pPr>
            <a:r>
              <a:rPr lang="en-US" sz="1800" b="0" i="0" u="none" strike="noStrike" dirty="0" err="1">
                <a:solidFill>
                  <a:srgbClr val="000000"/>
                </a:solidFill>
                <a:effectLst/>
                <a:latin typeface="Times New Roman" panose="02020603050405020304" pitchFamily="18" charset="0"/>
              </a:rPr>
              <a:t>price_id</a:t>
            </a:r>
            <a:r>
              <a:rPr lang="en-US" sz="1800" b="0" i="0" u="none" strike="noStrike" dirty="0">
                <a:solidFill>
                  <a:srgbClr val="000000"/>
                </a:solidFill>
                <a:effectLst/>
                <a:latin typeface="Times New Roman" panose="02020603050405020304" pitchFamily="18" charset="0"/>
              </a:rPr>
              <a:t> int, </a:t>
            </a:r>
          </a:p>
          <a:p>
            <a:pPr marL="0" indent="0">
              <a:buNone/>
            </a:pPr>
            <a:r>
              <a:rPr lang="en-US" sz="1800" b="0" i="0" u="none" strike="noStrike" dirty="0">
                <a:solidFill>
                  <a:srgbClr val="000000"/>
                </a:solidFill>
                <a:effectLst/>
                <a:latin typeface="Times New Roman" panose="02020603050405020304" pitchFamily="18" charset="0"/>
              </a:rPr>
              <a:t>foreign key(movie_id) references movies(movie_id), </a:t>
            </a:r>
          </a:p>
          <a:p>
            <a:pPr marL="0" indent="0">
              <a:buNone/>
            </a:pPr>
            <a:r>
              <a:rPr lang="en-US" sz="1800" b="0" i="0" u="none" strike="noStrike" dirty="0">
                <a:solidFill>
                  <a:srgbClr val="000000"/>
                </a:solidFill>
                <a:effectLst/>
                <a:latin typeface="Times New Roman" panose="02020603050405020304" pitchFamily="18" charset="0"/>
              </a:rPr>
              <a:t>foreign key(hall_id) references halls(</a:t>
            </a:r>
            <a:r>
              <a:rPr lang="en-US" sz="1800" b="0" i="0" u="none" strike="noStrike" dirty="0" err="1">
                <a:solidFill>
                  <a:srgbClr val="000000"/>
                </a:solidFill>
                <a:effectLst/>
                <a:latin typeface="Times New Roman" panose="02020603050405020304" pitchFamily="18" charset="0"/>
              </a:rPr>
              <a:t>hall_id</a:t>
            </a:r>
            <a:r>
              <a:rPr lang="en-US" sz="1800" b="0" i="0" u="none" strike="noStrike" dirty="0">
                <a:solidFill>
                  <a:srgbClr val="000000"/>
                </a:solidFill>
                <a:effectLst/>
                <a:latin typeface="Times New Roman" panose="02020603050405020304" pitchFamily="18" charset="0"/>
              </a:rPr>
              <a:t>),</a:t>
            </a:r>
          </a:p>
          <a:p>
            <a:pPr marL="0" indent="0">
              <a:buNone/>
            </a:pPr>
            <a:r>
              <a:rPr lang="en-US" sz="1800" b="0" i="0" u="none" strike="noStrike" dirty="0">
                <a:solidFill>
                  <a:srgbClr val="000000"/>
                </a:solidFill>
                <a:effectLst/>
                <a:latin typeface="Times New Roman" panose="02020603050405020304" pitchFamily="18" charset="0"/>
              </a:rPr>
              <a:t>foreign key(</a:t>
            </a:r>
            <a:r>
              <a:rPr lang="en-US" sz="1800" b="0" i="0" u="none" strike="noStrike" dirty="0" err="1">
                <a:solidFill>
                  <a:srgbClr val="000000"/>
                </a:solidFill>
                <a:effectLst/>
                <a:latin typeface="Times New Roman" panose="02020603050405020304" pitchFamily="18" charset="0"/>
              </a:rPr>
              <a:t>price_id</a:t>
            </a:r>
            <a:r>
              <a:rPr lang="en-US" sz="1800" b="0" i="0" u="none" strike="noStrike" dirty="0">
                <a:solidFill>
                  <a:srgbClr val="000000"/>
                </a:solidFill>
                <a:effectLst/>
                <a:latin typeface="Times New Roman" panose="02020603050405020304" pitchFamily="18" charset="0"/>
              </a:rPr>
              <a:t>) references </a:t>
            </a:r>
            <a:r>
              <a:rPr lang="en-US" sz="1800" b="0" i="0" u="none" strike="noStrike" dirty="0" err="1">
                <a:solidFill>
                  <a:srgbClr val="000000"/>
                </a:solidFill>
                <a:effectLst/>
                <a:latin typeface="Times New Roman" panose="02020603050405020304" pitchFamily="18" charset="0"/>
              </a:rPr>
              <a:t>price_listing</a:t>
            </a:r>
            <a:r>
              <a:rPr lang="en-US" sz="1800" b="0" i="0" u="none" strike="noStrike" dirty="0">
                <a:solidFill>
                  <a:srgbClr val="000000"/>
                </a:solidFill>
                <a:effectLst/>
                <a:latin typeface="Times New Roman" panose="02020603050405020304" pitchFamily="18" charset="0"/>
              </a:rPr>
              <a:t>(</a:t>
            </a:r>
            <a:r>
              <a:rPr lang="en-US" sz="1800" b="0" i="0" u="none" strike="noStrike" dirty="0" err="1">
                <a:solidFill>
                  <a:srgbClr val="000000"/>
                </a:solidFill>
                <a:effectLst/>
                <a:latin typeface="Times New Roman" panose="02020603050405020304" pitchFamily="18" charset="0"/>
              </a:rPr>
              <a:t>price_id</a:t>
            </a:r>
            <a:r>
              <a:rPr lang="en-US" sz="1800" b="0" i="0" u="none" strike="noStrike" dirty="0">
                <a:solidFill>
                  <a:srgbClr val="000000"/>
                </a:solidFill>
                <a:effectLst/>
                <a:latin typeface="Times New Roman" panose="02020603050405020304" pitchFamily="18" charset="0"/>
              </a:rPr>
              <a:t>) on update cascade);</a:t>
            </a:r>
          </a:p>
          <a:p>
            <a:pPr marL="0" indent="0">
              <a:buNone/>
            </a:pPr>
            <a:endParaRPr lang="en-US" u="sng" dirty="0"/>
          </a:p>
        </p:txBody>
      </p:sp>
    </p:spTree>
    <p:extLst>
      <p:ext uri="{BB962C8B-B14F-4D97-AF65-F5344CB8AC3E}">
        <p14:creationId xmlns:p14="http://schemas.microsoft.com/office/powerpoint/2010/main" val="176419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3080-4181-CF91-C210-21987BF36EA9}"/>
              </a:ext>
            </a:extLst>
          </p:cNvPr>
          <p:cNvSpPr>
            <a:spLocks noGrp="1"/>
          </p:cNvSpPr>
          <p:nvPr>
            <p:ph type="title"/>
          </p:nvPr>
        </p:nvSpPr>
        <p:spPr/>
        <p:txBody>
          <a:bodyPr/>
          <a:lstStyle/>
          <a:p>
            <a:r>
              <a:rPr lang="en-US" u="sng" dirty="0"/>
              <a:t>CREATION OF TABLES:</a:t>
            </a:r>
          </a:p>
        </p:txBody>
      </p:sp>
      <p:sp>
        <p:nvSpPr>
          <p:cNvPr id="3" name="Content Placeholder 2">
            <a:extLst>
              <a:ext uri="{FF2B5EF4-FFF2-40B4-BE49-F238E27FC236}">
                <a16:creationId xmlns:a16="http://schemas.microsoft.com/office/drawing/2014/main" id="{A7C22DB8-5DF1-E69B-3CB7-139D0B97D95A}"/>
              </a:ext>
            </a:extLst>
          </p:cNvPr>
          <p:cNvSpPr>
            <a:spLocks noGrp="1"/>
          </p:cNvSpPr>
          <p:nvPr>
            <p:ph sz="half" idx="1"/>
          </p:nvPr>
        </p:nvSpPr>
        <p:spPr>
          <a:xfrm>
            <a:off x="1447331" y="2010878"/>
            <a:ext cx="4836928" cy="3448595"/>
          </a:xfrm>
        </p:spPr>
        <p:txBody>
          <a:bodyPr>
            <a:normAutofit lnSpcReduction="10000"/>
          </a:bodyPr>
          <a:lstStyle/>
          <a:p>
            <a:r>
              <a:rPr lang="en-US" u="sng" dirty="0"/>
              <a:t>BOOKED TICKETS:</a:t>
            </a:r>
          </a:p>
          <a:p>
            <a:pPr marL="0" indent="0">
              <a:buNone/>
            </a:pPr>
            <a:r>
              <a:rPr lang="en-US" sz="1800" b="0" i="0" u="none" strike="noStrike" dirty="0">
                <a:solidFill>
                  <a:srgbClr val="000000"/>
                </a:solidFill>
                <a:effectLst/>
                <a:latin typeface="Times New Roman" panose="02020603050405020304" pitchFamily="18" charset="0"/>
              </a:rPr>
              <a:t>create table </a:t>
            </a:r>
            <a:r>
              <a:rPr lang="en-US" sz="1800" b="0" i="0" u="none" strike="noStrike" dirty="0" err="1">
                <a:solidFill>
                  <a:srgbClr val="000000"/>
                </a:solidFill>
                <a:effectLst/>
                <a:latin typeface="Times New Roman" panose="02020603050405020304" pitchFamily="18" charset="0"/>
              </a:rPr>
              <a:t>booked_tickets</a:t>
            </a:r>
            <a:r>
              <a:rPr lang="en-US" sz="1800" b="0" i="0" u="none" strike="noStrike" dirty="0">
                <a:solidFill>
                  <a:srgbClr val="000000"/>
                </a:solidFill>
                <a:effectLst/>
                <a:latin typeface="Times New Roman" panose="02020603050405020304" pitchFamily="18" charset="0"/>
              </a:rPr>
              <a:t> (</a:t>
            </a:r>
          </a:p>
          <a:p>
            <a:pPr marL="0" indent="0">
              <a:buNone/>
            </a:pPr>
            <a:r>
              <a:rPr lang="en-US" sz="1800" b="0" i="0" u="none" strike="noStrike" dirty="0" err="1">
                <a:solidFill>
                  <a:srgbClr val="000000"/>
                </a:solidFill>
                <a:effectLst/>
                <a:latin typeface="Times New Roman" panose="02020603050405020304" pitchFamily="18" charset="0"/>
              </a:rPr>
              <a:t>ticket_no</a:t>
            </a:r>
            <a:r>
              <a:rPr lang="en-US" sz="1800" b="0" i="0" u="none" strike="noStrike" dirty="0">
                <a:solidFill>
                  <a:srgbClr val="000000"/>
                </a:solidFill>
                <a:effectLst/>
                <a:latin typeface="Times New Roman" panose="02020603050405020304" pitchFamily="18" charset="0"/>
              </a:rPr>
              <a:t> int, </a:t>
            </a:r>
            <a:r>
              <a:rPr lang="en-US" sz="1800" b="0" i="0" u="none" strike="noStrike" dirty="0" err="1">
                <a:solidFill>
                  <a:srgbClr val="000000"/>
                </a:solidFill>
                <a:effectLst/>
                <a:latin typeface="Times New Roman" panose="02020603050405020304" pitchFamily="18" charset="0"/>
              </a:rPr>
              <a:t>show_id</a:t>
            </a:r>
            <a:r>
              <a:rPr lang="en-US" sz="1800" b="0" i="0" u="none" strike="noStrike" dirty="0">
                <a:solidFill>
                  <a:srgbClr val="000000"/>
                </a:solidFill>
                <a:effectLst/>
                <a:latin typeface="Times New Roman" panose="02020603050405020304" pitchFamily="18" charset="0"/>
              </a:rPr>
              <a:t> int, </a:t>
            </a:r>
          </a:p>
          <a:p>
            <a:pPr marL="0" indent="0">
              <a:buNone/>
            </a:pPr>
            <a:r>
              <a:rPr lang="en-US" sz="1800" b="0" i="0" u="none" strike="noStrike" dirty="0" err="1">
                <a:solidFill>
                  <a:srgbClr val="000000"/>
                </a:solidFill>
                <a:effectLst/>
                <a:latin typeface="Times New Roman" panose="02020603050405020304" pitchFamily="18" charset="0"/>
              </a:rPr>
              <a:t>seat_no</a:t>
            </a:r>
            <a:r>
              <a:rPr lang="en-US" sz="1800" b="0" i="0" u="none" strike="noStrike" dirty="0">
                <a:solidFill>
                  <a:srgbClr val="000000"/>
                </a:solidFill>
                <a:effectLst/>
                <a:latin typeface="Times New Roman" panose="02020603050405020304" pitchFamily="18" charset="0"/>
              </a:rPr>
              <a:t> int, primary key(</a:t>
            </a:r>
            <a:r>
              <a:rPr lang="en-US" sz="1800" b="0" i="0" u="none" strike="noStrike" dirty="0" err="1">
                <a:solidFill>
                  <a:srgbClr val="000000"/>
                </a:solidFill>
                <a:effectLst/>
                <a:latin typeface="Times New Roman" panose="02020603050405020304" pitchFamily="18" charset="0"/>
              </a:rPr>
              <a:t>ticket_no</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show_id</a:t>
            </a:r>
            <a:r>
              <a:rPr lang="en-US" sz="1800" b="0" i="0" u="none" strike="noStrike" dirty="0">
                <a:solidFill>
                  <a:srgbClr val="000000"/>
                </a:solidFill>
                <a:effectLst/>
                <a:latin typeface="Times New Roman" panose="02020603050405020304" pitchFamily="18" charset="0"/>
              </a:rPr>
              <a:t>), foreign key(</a:t>
            </a:r>
            <a:r>
              <a:rPr lang="en-US" sz="1800" b="0" i="0" u="none" strike="noStrike" dirty="0" err="1">
                <a:solidFill>
                  <a:srgbClr val="000000"/>
                </a:solidFill>
                <a:effectLst/>
                <a:latin typeface="Times New Roman" panose="02020603050405020304" pitchFamily="18" charset="0"/>
              </a:rPr>
              <a:t>show_id</a:t>
            </a:r>
            <a:r>
              <a:rPr lang="en-US" sz="1800" b="0" i="0" u="none" strike="noStrike" dirty="0">
                <a:solidFill>
                  <a:srgbClr val="000000"/>
                </a:solidFill>
                <a:effectLst/>
                <a:latin typeface="Times New Roman" panose="02020603050405020304" pitchFamily="18" charset="0"/>
              </a:rPr>
              <a:t>) references shows(</a:t>
            </a:r>
            <a:r>
              <a:rPr lang="en-US" sz="1800" b="0" i="0" u="none" strike="noStrike" dirty="0" err="1">
                <a:solidFill>
                  <a:srgbClr val="000000"/>
                </a:solidFill>
                <a:effectLst/>
                <a:latin typeface="Times New Roman" panose="02020603050405020304" pitchFamily="18" charset="0"/>
              </a:rPr>
              <a:t>show_id</a:t>
            </a:r>
            <a:r>
              <a:rPr lang="en-US" sz="1800" b="0" i="0" u="none" strike="noStrike" dirty="0">
                <a:solidFill>
                  <a:srgbClr val="000000"/>
                </a:solidFill>
                <a:effectLst/>
                <a:latin typeface="Times New Roman" panose="02020603050405020304" pitchFamily="18" charset="0"/>
              </a:rPr>
              <a:t>) on delete cascade);</a:t>
            </a:r>
          </a:p>
          <a:p>
            <a:endParaRPr lang="en-US" u="sng" dirty="0"/>
          </a:p>
        </p:txBody>
      </p:sp>
      <p:sp>
        <p:nvSpPr>
          <p:cNvPr id="4" name="Content Placeholder 3">
            <a:extLst>
              <a:ext uri="{FF2B5EF4-FFF2-40B4-BE49-F238E27FC236}">
                <a16:creationId xmlns:a16="http://schemas.microsoft.com/office/drawing/2014/main" id="{A040E338-E22B-1CA3-E11A-21075C5A0C4D}"/>
              </a:ext>
            </a:extLst>
          </p:cNvPr>
          <p:cNvSpPr>
            <a:spLocks noGrp="1"/>
          </p:cNvSpPr>
          <p:nvPr>
            <p:ph sz="half" idx="2"/>
          </p:nvPr>
        </p:nvSpPr>
        <p:spPr/>
        <p:txBody>
          <a:bodyPr>
            <a:normAutofit lnSpcReduction="10000"/>
          </a:bodyPr>
          <a:lstStyle/>
          <a:p>
            <a:r>
              <a:rPr lang="en-US" u="sng" dirty="0"/>
              <a:t>TYPES:</a:t>
            </a:r>
          </a:p>
          <a:p>
            <a:pPr marL="0" indent="0">
              <a:buNone/>
            </a:pPr>
            <a:r>
              <a:rPr lang="en-US" sz="1800" b="0" i="0" u="none" strike="noStrike" dirty="0">
                <a:solidFill>
                  <a:srgbClr val="000000"/>
                </a:solidFill>
                <a:effectLst/>
                <a:latin typeface="Times New Roman" panose="02020603050405020304" pitchFamily="18" charset="0"/>
              </a:rPr>
              <a:t>create table types(</a:t>
            </a:r>
          </a:p>
          <a:p>
            <a:pPr marL="0" indent="0">
              <a:buNone/>
            </a:pPr>
            <a:r>
              <a:rPr lang="en-US" sz="1800" b="0" i="0" u="none" strike="noStrike" dirty="0">
                <a:solidFill>
                  <a:srgbClr val="000000"/>
                </a:solidFill>
                <a:effectLst/>
                <a:latin typeface="Times New Roman" panose="02020603050405020304" pitchFamily="18" charset="0"/>
              </a:rPr>
              <a:t>movie_id int primary key, </a:t>
            </a:r>
          </a:p>
          <a:p>
            <a:pPr marL="0" indent="0">
              <a:buNone/>
            </a:pPr>
            <a:r>
              <a:rPr lang="en-US" sz="1800" dirty="0">
                <a:solidFill>
                  <a:srgbClr val="000000"/>
                </a:solidFill>
                <a:latin typeface="Times New Roman" panose="02020603050405020304" pitchFamily="18" charset="0"/>
              </a:rPr>
              <a:t>4DX</a:t>
            </a:r>
            <a:r>
              <a:rPr lang="en-US" sz="1800" b="0" i="0" u="none" strike="noStrike" dirty="0">
                <a:solidFill>
                  <a:srgbClr val="000000"/>
                </a:solidFill>
                <a:effectLst/>
                <a:latin typeface="Times New Roman" panose="02020603050405020304" pitchFamily="18" charset="0"/>
              </a:rPr>
              <a:t> varchar(3),  </a:t>
            </a:r>
          </a:p>
          <a:p>
            <a:pPr marL="0" indent="0">
              <a:buNone/>
            </a:pPr>
            <a:r>
              <a:rPr lang="en-US" sz="1800" b="0" i="0" u="none" strike="noStrike" dirty="0">
                <a:solidFill>
                  <a:srgbClr val="000000"/>
                </a:solidFill>
                <a:effectLst/>
                <a:latin typeface="Times New Roman" panose="02020603050405020304" pitchFamily="18" charset="0"/>
              </a:rPr>
              <a:t>3D varchar(3),</a:t>
            </a:r>
          </a:p>
          <a:p>
            <a:pPr marL="0" indent="0">
              <a:buNone/>
            </a:pPr>
            <a:r>
              <a:rPr lang="en-US" sz="1800" b="0" i="0" u="none" strike="noStrike" dirty="0">
                <a:solidFill>
                  <a:srgbClr val="000000"/>
                </a:solidFill>
                <a:effectLst/>
                <a:latin typeface="Times New Roman" panose="02020603050405020304" pitchFamily="18" charset="0"/>
              </a:rPr>
              <a:t> </a:t>
            </a:r>
            <a:r>
              <a:rPr lang="en-US" sz="1800" dirty="0">
                <a:solidFill>
                  <a:srgbClr val="000000"/>
                </a:solidFill>
                <a:latin typeface="Times New Roman" panose="02020603050405020304" pitchFamily="18" charset="0"/>
              </a:rPr>
              <a:t>2D</a:t>
            </a:r>
            <a:r>
              <a:rPr lang="en-US" sz="1800" b="0" i="0" u="none" strike="noStrike" dirty="0">
                <a:solidFill>
                  <a:srgbClr val="000000"/>
                </a:solidFill>
                <a:effectLst/>
                <a:latin typeface="Times New Roman" panose="02020603050405020304" pitchFamily="18" charset="0"/>
              </a:rPr>
              <a:t> varchar(3),</a:t>
            </a:r>
          </a:p>
          <a:p>
            <a:pPr marL="0" indent="0">
              <a:buNone/>
            </a:pPr>
            <a:r>
              <a:rPr lang="en-US" sz="1800" b="0" i="0" u="none" strike="noStrike" dirty="0">
                <a:solidFill>
                  <a:srgbClr val="000000"/>
                </a:solidFill>
                <a:effectLst/>
                <a:latin typeface="Times New Roman" panose="02020603050405020304" pitchFamily="18" charset="0"/>
              </a:rPr>
              <a:t> foreign key(movie_id) references movies(movie_id) on delete cascade);</a:t>
            </a:r>
          </a:p>
          <a:p>
            <a:pPr marL="0" indent="0">
              <a:buNone/>
            </a:pPr>
            <a:endParaRPr lang="en-US" u="sng" dirty="0"/>
          </a:p>
        </p:txBody>
      </p:sp>
    </p:spTree>
    <p:extLst>
      <p:ext uri="{BB962C8B-B14F-4D97-AF65-F5344CB8AC3E}">
        <p14:creationId xmlns:p14="http://schemas.microsoft.com/office/powerpoint/2010/main" val="38914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C55FF2-7E12-0325-7654-09C20AFCF52B}"/>
              </a:ext>
            </a:extLst>
          </p:cNvPr>
          <p:cNvSpPr>
            <a:spLocks noGrp="1"/>
          </p:cNvSpPr>
          <p:nvPr>
            <p:ph type="title"/>
          </p:nvPr>
        </p:nvSpPr>
        <p:spPr/>
        <p:txBody>
          <a:bodyPr/>
          <a:lstStyle/>
          <a:p>
            <a:r>
              <a:rPr lang="en-US" u="sng" dirty="0"/>
              <a:t>DESCRIPTION OF TABLES:</a:t>
            </a:r>
          </a:p>
        </p:txBody>
      </p:sp>
      <p:sp>
        <p:nvSpPr>
          <p:cNvPr id="6" name="Content Placeholder 5">
            <a:extLst>
              <a:ext uri="{FF2B5EF4-FFF2-40B4-BE49-F238E27FC236}">
                <a16:creationId xmlns:a16="http://schemas.microsoft.com/office/drawing/2014/main" id="{745C47A5-C84C-0FE8-3D77-E2D578B2A406}"/>
              </a:ext>
            </a:extLst>
          </p:cNvPr>
          <p:cNvSpPr>
            <a:spLocks noGrp="1"/>
          </p:cNvSpPr>
          <p:nvPr>
            <p:ph idx="1"/>
          </p:nvPr>
        </p:nvSpPr>
        <p:spPr>
          <a:xfrm>
            <a:off x="1451579" y="2015732"/>
            <a:ext cx="9603275" cy="3883044"/>
          </a:xfrm>
        </p:spPr>
        <p:txBody>
          <a:bodyPr>
            <a:noAutofit/>
          </a:bodyPr>
          <a:lstStyle/>
          <a:p>
            <a:pPr algn="just" rtl="0" fontAlgn="base">
              <a:spcBef>
                <a:spcPts val="0"/>
              </a:spcBef>
              <a:spcAft>
                <a:spcPts val="0"/>
              </a:spcAft>
              <a:buFont typeface="Arial" panose="020B0604020202020204" pitchFamily="34" charset="0"/>
              <a:buChar char="•"/>
            </a:pPr>
            <a:r>
              <a:rPr lang="en-US" sz="1600" b="1" i="0" u="sng" strike="noStrike" dirty="0">
                <a:solidFill>
                  <a:srgbClr val="000000"/>
                </a:solidFill>
                <a:effectLst/>
                <a:latin typeface="Times New Roman" panose="02020603050405020304" pitchFamily="18" charset="0"/>
              </a:rPr>
              <a:t>Halls</a:t>
            </a:r>
            <a:r>
              <a:rPr lang="en-US" sz="1600" b="0" i="0" u="none" strike="noStrike" dirty="0">
                <a:solidFill>
                  <a:srgbClr val="000000"/>
                </a:solidFill>
                <a:effectLst/>
                <a:latin typeface="Times New Roman" panose="02020603050405020304" pitchFamily="18" charset="0"/>
              </a:rPr>
              <a:t>: This table is used to hold the information about the halls in the theatre. The entry of data to this table can only be done by admin, and is not done by manager or cashier.</a:t>
            </a:r>
          </a:p>
          <a:p>
            <a:pPr algn="just" rtl="0" fontAlgn="base">
              <a:spcBef>
                <a:spcPts val="0"/>
              </a:spcBef>
              <a:spcAft>
                <a:spcPts val="0"/>
              </a:spcAft>
              <a:buFont typeface="Arial" panose="020B0604020202020204" pitchFamily="34" charset="0"/>
              <a:buChar char="•"/>
            </a:pPr>
            <a:r>
              <a:rPr lang="en-US" sz="1600" b="1" i="0" u="sng" strike="noStrike" dirty="0">
                <a:solidFill>
                  <a:srgbClr val="000000"/>
                </a:solidFill>
                <a:effectLst/>
                <a:latin typeface="Times New Roman" panose="02020603050405020304" pitchFamily="18" charset="0"/>
              </a:rPr>
              <a:t>Movies</a:t>
            </a:r>
            <a:r>
              <a:rPr lang="en-US" sz="1600" b="0" i="0" u="none" strike="noStrike" dirty="0">
                <a:solidFill>
                  <a:srgbClr val="000000"/>
                </a:solidFill>
                <a:effectLst/>
                <a:latin typeface="Times New Roman" panose="02020603050405020304" pitchFamily="18" charset="0"/>
              </a:rPr>
              <a:t>: This table holds any movies currently playing in the theatre. It also holds the length of the movie, which is used for scheduling, and the showings start and end dates, out of whose range movies cannot be shown.</a:t>
            </a:r>
          </a:p>
          <a:p>
            <a:pPr algn="just" rtl="0" fontAlgn="base">
              <a:spcBef>
                <a:spcPts val="0"/>
              </a:spcBef>
              <a:spcAft>
                <a:spcPts val="0"/>
              </a:spcAft>
              <a:buFont typeface="Arial" panose="020B0604020202020204" pitchFamily="34" charset="0"/>
              <a:buChar char="•"/>
            </a:pPr>
            <a:r>
              <a:rPr lang="en-US" sz="1600" b="1" i="0" u="sng" strike="noStrike" dirty="0">
                <a:solidFill>
                  <a:srgbClr val="000000"/>
                </a:solidFill>
                <a:effectLst/>
                <a:latin typeface="Times New Roman" panose="02020603050405020304" pitchFamily="18" charset="0"/>
              </a:rPr>
              <a:t>Shows</a:t>
            </a:r>
            <a:r>
              <a:rPr lang="en-US" sz="1600" b="0" i="0" u="none" strike="noStrike" dirty="0">
                <a:solidFill>
                  <a:srgbClr val="000000"/>
                </a:solidFill>
                <a:effectLst/>
                <a:latin typeface="Times New Roman" panose="02020603050405020304" pitchFamily="18" charset="0"/>
              </a:rPr>
              <a:t>: This table holds the individual showings of the movie. </a:t>
            </a:r>
            <a:r>
              <a:rPr lang="en-US" sz="1600" b="0" i="0" u="none" strike="noStrike" dirty="0" err="1">
                <a:solidFill>
                  <a:srgbClr val="000000"/>
                </a:solidFill>
                <a:effectLst/>
                <a:latin typeface="Times New Roman" panose="02020603050405020304" pitchFamily="18" charset="0"/>
              </a:rPr>
              <a:t>Price_ID</a:t>
            </a:r>
            <a:r>
              <a:rPr lang="en-US" sz="1600" b="0" i="0" u="none" strike="noStrike" dirty="0">
                <a:solidFill>
                  <a:srgbClr val="000000"/>
                </a:solidFill>
                <a:effectLst/>
                <a:latin typeface="Times New Roman" panose="02020603050405020304" pitchFamily="18" charset="0"/>
              </a:rPr>
              <a:t> is used to refer to the price listings, which holds the price of the show considering type and day. Each show is also of a specific type.</a:t>
            </a:r>
          </a:p>
          <a:p>
            <a:pPr algn="just" rtl="0" fontAlgn="base">
              <a:spcBef>
                <a:spcPts val="0"/>
              </a:spcBef>
              <a:spcAft>
                <a:spcPts val="0"/>
              </a:spcAft>
              <a:buFont typeface="Arial" panose="020B0604020202020204" pitchFamily="34" charset="0"/>
              <a:buChar char="•"/>
            </a:pPr>
            <a:r>
              <a:rPr lang="en-US" sz="1600" b="1" i="0" u="sng" strike="noStrike" dirty="0" err="1">
                <a:solidFill>
                  <a:srgbClr val="000000"/>
                </a:solidFill>
                <a:effectLst/>
                <a:latin typeface="Times New Roman" panose="02020603050405020304" pitchFamily="18" charset="0"/>
              </a:rPr>
              <a:t>Price_Listing</a:t>
            </a:r>
            <a:r>
              <a:rPr lang="en-US" sz="1600" b="0" i="0" u="none" strike="noStrike" dirty="0">
                <a:solidFill>
                  <a:srgbClr val="000000"/>
                </a:solidFill>
                <a:effectLst/>
                <a:latin typeface="Times New Roman" panose="02020603050405020304" pitchFamily="18" charset="0"/>
              </a:rPr>
              <a:t>: This table holds a list of prices, which are defined by Day of the showing and Type of the movie, such that 4DX costs more than 3D which costs more than 2D and weekdays cost less than weekends including Friday.</a:t>
            </a:r>
          </a:p>
          <a:p>
            <a:pPr algn="just" rtl="0" fontAlgn="base">
              <a:spcBef>
                <a:spcPts val="0"/>
              </a:spcBef>
              <a:spcAft>
                <a:spcPts val="0"/>
              </a:spcAft>
              <a:buFont typeface="Arial" panose="020B0604020202020204" pitchFamily="34" charset="0"/>
              <a:buChar char="•"/>
            </a:pPr>
            <a:r>
              <a:rPr lang="en-US" sz="1600" b="1" i="0" u="sng" strike="noStrike" dirty="0" err="1">
                <a:solidFill>
                  <a:srgbClr val="000000"/>
                </a:solidFill>
                <a:effectLst/>
                <a:latin typeface="Times New Roman" panose="02020603050405020304" pitchFamily="18" charset="0"/>
              </a:rPr>
              <a:t>Booked_Tickets</a:t>
            </a:r>
            <a:r>
              <a:rPr lang="en-US" sz="1600" b="0" i="0" u="none" strike="noStrike" dirty="0">
                <a:solidFill>
                  <a:srgbClr val="000000"/>
                </a:solidFill>
                <a:effectLst/>
                <a:latin typeface="Times New Roman" panose="02020603050405020304" pitchFamily="18" charset="0"/>
              </a:rPr>
              <a:t>: This table holds the tickets booked by cashier on behalf of customer. It has ID of the showing as well the seat number, which starts from 1 in case of Standard seats and from 1001 in case of Gold seats.</a:t>
            </a:r>
          </a:p>
          <a:p>
            <a:r>
              <a:rPr lang="en-US" sz="1600" b="1" i="0" u="sng" dirty="0">
                <a:solidFill>
                  <a:srgbClr val="000000"/>
                </a:solidFill>
                <a:effectLst/>
                <a:latin typeface="Times New Roman" panose="02020603050405020304" pitchFamily="18" charset="0"/>
              </a:rPr>
              <a:t>Types</a:t>
            </a:r>
            <a:r>
              <a:rPr lang="en-US" sz="1600" b="0" i="0" u="none" strike="noStrike" dirty="0">
                <a:solidFill>
                  <a:srgbClr val="000000"/>
                </a:solidFill>
                <a:effectLst/>
                <a:latin typeface="Times New Roman" panose="02020603050405020304" pitchFamily="18" charset="0"/>
              </a:rPr>
              <a:t>: This table holds the showing types available for any movie. These types are 2D, 3D, and 4DX</a:t>
            </a:r>
            <a:endParaRPr lang="en-US" sz="1600" dirty="0"/>
          </a:p>
        </p:txBody>
      </p:sp>
    </p:spTree>
    <p:extLst>
      <p:ext uri="{BB962C8B-B14F-4D97-AF65-F5344CB8AC3E}">
        <p14:creationId xmlns:p14="http://schemas.microsoft.com/office/powerpoint/2010/main" val="1249597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D363-78E6-B340-E769-C531CE0B0B49}"/>
              </a:ext>
            </a:extLst>
          </p:cNvPr>
          <p:cNvSpPr>
            <a:spLocks noGrp="1"/>
          </p:cNvSpPr>
          <p:nvPr>
            <p:ph type="title"/>
          </p:nvPr>
        </p:nvSpPr>
        <p:spPr/>
        <p:txBody>
          <a:bodyPr/>
          <a:lstStyle/>
          <a:p>
            <a:r>
              <a:rPr lang="en-US" u="sng" dirty="0"/>
              <a:t>CONCLUSION:</a:t>
            </a:r>
          </a:p>
        </p:txBody>
      </p:sp>
      <p:sp>
        <p:nvSpPr>
          <p:cNvPr id="3" name="Content Placeholder 2">
            <a:extLst>
              <a:ext uri="{FF2B5EF4-FFF2-40B4-BE49-F238E27FC236}">
                <a16:creationId xmlns:a16="http://schemas.microsoft.com/office/drawing/2014/main" id="{D544F88E-ABEA-243F-8B1A-9CDF0125B13E}"/>
              </a:ext>
            </a:extLst>
          </p:cNvPr>
          <p:cNvSpPr>
            <a:spLocks noGrp="1"/>
          </p:cNvSpPr>
          <p:nvPr>
            <p:ph idx="1"/>
          </p:nvPr>
        </p:nvSpPr>
        <p:spPr/>
        <p:txBody>
          <a:bodyPr/>
          <a:lstStyle/>
          <a:p>
            <a:pPr marL="0" indent="0">
              <a:buNone/>
            </a:pPr>
            <a:r>
              <a:rPr lang="en-US" dirty="0"/>
              <a:t>In this project we come to know about how theatre management system works and what are the attributes are required to design the database model for  theatre to work smoothly</a:t>
            </a:r>
          </a:p>
          <a:p>
            <a:pPr marL="0" indent="0">
              <a:buNone/>
            </a:pPr>
            <a:endParaRPr lang="en-US" dirty="0"/>
          </a:p>
        </p:txBody>
      </p:sp>
    </p:spTree>
    <p:extLst>
      <p:ext uri="{BB962C8B-B14F-4D97-AF65-F5344CB8AC3E}">
        <p14:creationId xmlns:p14="http://schemas.microsoft.com/office/powerpoint/2010/main" val="3343156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89B2-F388-D2A9-A722-5A0F096CEF52}"/>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366173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2D65-4886-B096-9139-B3DCE48086CA}"/>
              </a:ext>
            </a:extLst>
          </p:cNvPr>
          <p:cNvSpPr>
            <a:spLocks noGrp="1"/>
          </p:cNvSpPr>
          <p:nvPr>
            <p:ph type="title"/>
          </p:nvPr>
        </p:nvSpPr>
        <p:spPr/>
        <p:txBody>
          <a:bodyPr/>
          <a:lstStyle/>
          <a:p>
            <a:r>
              <a:rPr lang="en-US" u="sng" dirty="0"/>
              <a:t>Contents:</a:t>
            </a:r>
          </a:p>
        </p:txBody>
      </p:sp>
      <p:sp>
        <p:nvSpPr>
          <p:cNvPr id="3" name="Content Placeholder 2">
            <a:extLst>
              <a:ext uri="{FF2B5EF4-FFF2-40B4-BE49-F238E27FC236}">
                <a16:creationId xmlns:a16="http://schemas.microsoft.com/office/drawing/2014/main" id="{69084589-40F3-1FD2-F181-A0C586424C49}"/>
              </a:ext>
            </a:extLst>
          </p:cNvPr>
          <p:cNvSpPr>
            <a:spLocks noGrp="1"/>
          </p:cNvSpPr>
          <p:nvPr>
            <p:ph idx="1"/>
          </p:nvPr>
        </p:nvSpPr>
        <p:spPr>
          <a:xfrm>
            <a:off x="1451579" y="2024697"/>
            <a:ext cx="9603275" cy="3450613"/>
          </a:xfrm>
        </p:spPr>
        <p:txBody>
          <a:bodyPr/>
          <a:lstStyle/>
          <a:p>
            <a:r>
              <a:rPr lang="en-US" dirty="0"/>
              <a:t>ER-DIAGRAM</a:t>
            </a:r>
          </a:p>
          <a:p>
            <a:r>
              <a:rPr lang="en-US" dirty="0"/>
              <a:t>SCHEMA DIAGRAM</a:t>
            </a:r>
          </a:p>
          <a:p>
            <a:r>
              <a:rPr lang="en-US" dirty="0"/>
              <a:t>FUNCTIONAL DEPENDENCIES</a:t>
            </a:r>
          </a:p>
          <a:p>
            <a:r>
              <a:rPr lang="en-US" dirty="0"/>
              <a:t>NORMALIZATION</a:t>
            </a:r>
          </a:p>
          <a:p>
            <a:r>
              <a:rPr lang="en-US" dirty="0"/>
              <a:t>CREATION OF TABLES</a:t>
            </a:r>
          </a:p>
          <a:p>
            <a:r>
              <a:rPr lang="en-US" dirty="0"/>
              <a:t>DESCRIPTION OF TABLES.</a:t>
            </a:r>
          </a:p>
          <a:p>
            <a:endParaRPr lang="en-US" dirty="0"/>
          </a:p>
          <a:p>
            <a:endParaRPr lang="en-US" dirty="0"/>
          </a:p>
        </p:txBody>
      </p:sp>
    </p:spTree>
    <p:extLst>
      <p:ext uri="{BB962C8B-B14F-4D97-AF65-F5344CB8AC3E}">
        <p14:creationId xmlns:p14="http://schemas.microsoft.com/office/powerpoint/2010/main" val="225475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95E3-ACA0-845C-874F-AA996A37C6A2}"/>
              </a:ext>
            </a:extLst>
          </p:cNvPr>
          <p:cNvSpPr>
            <a:spLocks noGrp="1"/>
          </p:cNvSpPr>
          <p:nvPr>
            <p:ph type="title"/>
          </p:nvPr>
        </p:nvSpPr>
        <p:spPr/>
        <p:txBody>
          <a:bodyPr/>
          <a:lstStyle/>
          <a:p>
            <a:r>
              <a:rPr lang="en-US" u="sng" dirty="0"/>
              <a:t>Abstract:</a:t>
            </a:r>
          </a:p>
        </p:txBody>
      </p:sp>
      <p:sp>
        <p:nvSpPr>
          <p:cNvPr id="3" name="Content Placeholder 2">
            <a:extLst>
              <a:ext uri="{FF2B5EF4-FFF2-40B4-BE49-F238E27FC236}">
                <a16:creationId xmlns:a16="http://schemas.microsoft.com/office/drawing/2014/main" id="{9F84B4E8-0654-EBDE-FC03-EDC78BD543FC}"/>
              </a:ext>
            </a:extLst>
          </p:cNvPr>
          <p:cNvSpPr>
            <a:spLocks noGrp="1"/>
          </p:cNvSpPr>
          <p:nvPr>
            <p:ph idx="1"/>
          </p:nvPr>
        </p:nvSpPr>
        <p:spPr/>
        <p:txBody>
          <a:bodyPr/>
          <a:lstStyle/>
          <a:p>
            <a:pPr marL="0" indent="0">
              <a:buNone/>
            </a:pPr>
            <a:r>
              <a:rPr lang="en-US" sz="1800" b="0" i="0" u="none" strike="noStrike" dirty="0">
                <a:solidFill>
                  <a:srgbClr val="000000"/>
                </a:solidFill>
                <a:effectLst/>
                <a:latin typeface="Times New Roman" panose="02020603050405020304" pitchFamily="18" charset="0"/>
              </a:rPr>
              <a:t>This system deals with a single branch of a theatre. It keeps track of the various halls, currently showing movies, show timings, booked tickets, and price listings in the theatre as well as the associated attributes. It is possible for the management of the theatre to use the database to fully understand all parts of the system without use of additional software.</a:t>
            </a:r>
            <a:endParaRPr lang="en-US" dirty="0"/>
          </a:p>
        </p:txBody>
      </p:sp>
    </p:spTree>
    <p:extLst>
      <p:ext uri="{BB962C8B-B14F-4D97-AF65-F5344CB8AC3E}">
        <p14:creationId xmlns:p14="http://schemas.microsoft.com/office/powerpoint/2010/main" val="425775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B5CC-F1D5-13A9-3C15-AA9ED773F98B}"/>
              </a:ext>
            </a:extLst>
          </p:cNvPr>
          <p:cNvSpPr>
            <a:spLocks noGrp="1"/>
          </p:cNvSpPr>
          <p:nvPr>
            <p:ph type="title"/>
          </p:nvPr>
        </p:nvSpPr>
        <p:spPr/>
        <p:txBody>
          <a:bodyPr/>
          <a:lstStyle/>
          <a:p>
            <a:r>
              <a:rPr lang="en-US" u="sng" dirty="0"/>
              <a:t>Er diagram:</a:t>
            </a:r>
          </a:p>
        </p:txBody>
      </p:sp>
      <p:pic>
        <p:nvPicPr>
          <p:cNvPr id="1026" name="Picture 2">
            <a:extLst>
              <a:ext uri="{FF2B5EF4-FFF2-40B4-BE49-F238E27FC236}">
                <a16:creationId xmlns:a16="http://schemas.microsoft.com/office/drawing/2014/main" id="{BBDACBEF-845B-4D84-9082-176444FCCB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7769" y="1871684"/>
            <a:ext cx="8817088" cy="4199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4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34EA-39C9-8D0C-27A8-3F339E6C581E}"/>
              </a:ext>
            </a:extLst>
          </p:cNvPr>
          <p:cNvSpPr>
            <a:spLocks noGrp="1"/>
          </p:cNvSpPr>
          <p:nvPr>
            <p:ph type="title"/>
          </p:nvPr>
        </p:nvSpPr>
        <p:spPr/>
        <p:txBody>
          <a:bodyPr/>
          <a:lstStyle/>
          <a:p>
            <a:r>
              <a:rPr lang="en-US" u="sng" dirty="0"/>
              <a:t>Schema diagram:</a:t>
            </a:r>
          </a:p>
        </p:txBody>
      </p:sp>
      <p:pic>
        <p:nvPicPr>
          <p:cNvPr id="2050" name="Picture 2">
            <a:extLst>
              <a:ext uri="{FF2B5EF4-FFF2-40B4-BE49-F238E27FC236}">
                <a16:creationId xmlns:a16="http://schemas.microsoft.com/office/drawing/2014/main" id="{5F1DCD49-A5AB-68E1-E8E8-16E7ADB879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1588" y="1917513"/>
            <a:ext cx="9188823" cy="403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99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722575D-4F48-2160-2A1D-52F4274C287F}"/>
              </a:ext>
            </a:extLst>
          </p:cNvPr>
          <p:cNvGraphicFramePr>
            <a:graphicFrameLocks noGrp="1"/>
          </p:cNvGraphicFramePr>
          <p:nvPr>
            <p:ph idx="1"/>
            <p:extLst>
              <p:ext uri="{D42A27DB-BD31-4B8C-83A1-F6EECF244321}">
                <p14:modId xmlns:p14="http://schemas.microsoft.com/office/powerpoint/2010/main" val="1306866520"/>
              </p:ext>
            </p:extLst>
          </p:nvPr>
        </p:nvGraphicFramePr>
        <p:xfrm>
          <a:off x="578224" y="1291813"/>
          <a:ext cx="11035552" cy="4786258"/>
        </p:xfrm>
        <a:graphic>
          <a:graphicData uri="http://schemas.openxmlformats.org/drawingml/2006/table">
            <a:tbl>
              <a:tblPr firstRow="1" bandRow="1">
                <a:tableStyleId>{8EC20E35-A176-4012-BC5E-935CFFF8708E}</a:tableStyleId>
              </a:tblPr>
              <a:tblGrid>
                <a:gridCol w="1732845">
                  <a:extLst>
                    <a:ext uri="{9D8B030D-6E8A-4147-A177-3AD203B41FA5}">
                      <a16:colId xmlns:a16="http://schemas.microsoft.com/office/drawing/2014/main" val="1936425563"/>
                    </a:ext>
                  </a:extLst>
                </a:gridCol>
                <a:gridCol w="2208639">
                  <a:extLst>
                    <a:ext uri="{9D8B030D-6E8A-4147-A177-3AD203B41FA5}">
                      <a16:colId xmlns:a16="http://schemas.microsoft.com/office/drawing/2014/main" val="2844750593"/>
                    </a:ext>
                  </a:extLst>
                </a:gridCol>
                <a:gridCol w="1842389">
                  <a:extLst>
                    <a:ext uri="{9D8B030D-6E8A-4147-A177-3AD203B41FA5}">
                      <a16:colId xmlns:a16="http://schemas.microsoft.com/office/drawing/2014/main" val="473227689"/>
                    </a:ext>
                  </a:extLst>
                </a:gridCol>
                <a:gridCol w="1940922">
                  <a:extLst>
                    <a:ext uri="{9D8B030D-6E8A-4147-A177-3AD203B41FA5}">
                      <a16:colId xmlns:a16="http://schemas.microsoft.com/office/drawing/2014/main" val="2686281173"/>
                    </a:ext>
                  </a:extLst>
                </a:gridCol>
                <a:gridCol w="1078696">
                  <a:extLst>
                    <a:ext uri="{9D8B030D-6E8A-4147-A177-3AD203B41FA5}">
                      <a16:colId xmlns:a16="http://schemas.microsoft.com/office/drawing/2014/main" val="2096095121"/>
                    </a:ext>
                  </a:extLst>
                </a:gridCol>
                <a:gridCol w="2232061">
                  <a:extLst>
                    <a:ext uri="{9D8B030D-6E8A-4147-A177-3AD203B41FA5}">
                      <a16:colId xmlns:a16="http://schemas.microsoft.com/office/drawing/2014/main" val="1971972790"/>
                    </a:ext>
                  </a:extLst>
                </a:gridCol>
              </a:tblGrid>
              <a:tr h="832822">
                <a:tc>
                  <a:txBody>
                    <a:bodyPr/>
                    <a:lstStyle/>
                    <a:p>
                      <a:pPr algn="ctr"/>
                      <a:r>
                        <a:rPr lang="en-US" sz="1400" dirty="0">
                          <a:latin typeface="Arial" panose="020B0604020202020204" pitchFamily="34" charset="0"/>
                          <a:cs typeface="Arial" panose="020B0604020202020204" pitchFamily="34" charset="0"/>
                        </a:rPr>
                        <a:t>ENTITIES INVOLVED</a:t>
                      </a:r>
                    </a:p>
                  </a:txBody>
                  <a:tcPr>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RELATIONSHIP</a:t>
                      </a:r>
                    </a:p>
                  </a:txBody>
                  <a:tcPr>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DESCRITION</a:t>
                      </a:r>
                    </a:p>
                  </a:txBody>
                  <a:tcPr>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CARDINALITY</a:t>
                      </a:r>
                    </a:p>
                    <a:p>
                      <a:pPr algn="ctr"/>
                      <a:r>
                        <a:rPr lang="en-US" sz="1400" dirty="0">
                          <a:latin typeface="Arial" panose="020B0604020202020204" pitchFamily="34" charset="0"/>
                          <a:cs typeface="Arial" panose="020B0604020202020204" pitchFamily="34" charset="0"/>
                        </a:rPr>
                        <a:t>RATIO</a:t>
                      </a:r>
                    </a:p>
                  </a:txBody>
                  <a:tcPr>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PARTICIPAT-ON RATIO</a:t>
                      </a:r>
                    </a:p>
                  </a:txBody>
                  <a:tcPr>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JUSTIFICATION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162349"/>
                  </a:ext>
                </a:extLst>
              </a:tr>
              <a:tr h="995083">
                <a:tc>
                  <a:txBody>
                    <a:bodyPr/>
                    <a:lstStyle/>
                    <a:p>
                      <a:pPr algn="ctr"/>
                      <a:r>
                        <a:rPr lang="en-US" sz="1400" dirty="0">
                          <a:latin typeface="Arial" panose="020B0604020202020204" pitchFamily="34" charset="0"/>
                          <a:cs typeface="Arial" panose="020B0604020202020204" pitchFamily="34" charset="0"/>
                        </a:rPr>
                        <a:t>SHOWS </a:t>
                      </a:r>
                    </a:p>
                    <a:p>
                      <a:pPr algn="ctr"/>
                      <a:r>
                        <a:rPr lang="en-US" sz="1400" dirty="0">
                          <a:latin typeface="Arial" panose="020B0604020202020204" pitchFamily="34" charset="0"/>
                          <a:cs typeface="Arial" panose="020B0604020202020204" pitchFamily="34" charset="0"/>
                        </a:rPr>
                        <a:t>&amp;</a:t>
                      </a:r>
                    </a:p>
                    <a:p>
                      <a:pPr algn="ctr"/>
                      <a:r>
                        <a:rPr lang="en-US" sz="1400" dirty="0">
                          <a:latin typeface="Arial" panose="020B0604020202020204" pitchFamily="34" charset="0"/>
                          <a:cs typeface="Arial" panose="020B0604020202020204" pitchFamily="34" charset="0"/>
                        </a:rPr>
                        <a:t> MOVIES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PLAYES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MOVIES ARE PLAYED AT THE SHOWS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EVERY SHOW HAS MOVIES AND EVERY MOVIES ARE PLAYED AT SHOWS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698610"/>
                  </a:ext>
                </a:extLst>
              </a:tr>
              <a:tr h="762000">
                <a:tc>
                  <a:txBody>
                    <a:bodyPr/>
                    <a:lstStyle/>
                    <a:p>
                      <a:pPr algn="ctr"/>
                      <a:r>
                        <a:rPr lang="en-US" sz="1400" dirty="0">
                          <a:latin typeface="Arial" panose="020B0604020202020204" pitchFamily="34" charset="0"/>
                          <a:cs typeface="Arial" panose="020B0604020202020204" pitchFamily="34" charset="0"/>
                        </a:rPr>
                        <a:t>SHOWS</a:t>
                      </a:r>
                    </a:p>
                    <a:p>
                      <a:pPr algn="ctr"/>
                      <a:r>
                        <a:rPr lang="en-US" sz="1400" dirty="0">
                          <a:latin typeface="Arial" panose="020B0604020202020204" pitchFamily="34" charset="0"/>
                          <a:cs typeface="Arial" panose="020B0604020202020204" pitchFamily="34" charset="0"/>
                        </a:rPr>
                        <a:t>&amp;</a:t>
                      </a:r>
                    </a:p>
                    <a:p>
                      <a:pPr algn="ctr"/>
                      <a:r>
                        <a:rPr lang="en-US" sz="1400" dirty="0">
                          <a:latin typeface="Arial" panose="020B0604020202020204" pitchFamily="34" charset="0"/>
                          <a:cs typeface="Arial" panose="020B0604020202020204" pitchFamily="34"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EVERY SHOW COSTS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1:N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ALL SHOWS HAVE PRICE BUT ALL PRICE DOSEN’T HAVE SHOWS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758761"/>
                  </a:ext>
                </a:extLst>
              </a:tr>
              <a:tr h="995082">
                <a:tc>
                  <a:txBody>
                    <a:bodyPr/>
                    <a:lstStyle/>
                    <a:p>
                      <a:pPr algn="ctr"/>
                      <a:r>
                        <a:rPr lang="en-US" sz="1400" dirty="0">
                          <a:latin typeface="Arial" panose="020B0604020202020204" pitchFamily="34" charset="0"/>
                          <a:cs typeface="Arial" panose="020B0604020202020204" pitchFamily="34" charset="0"/>
                        </a:rPr>
                        <a:t>SHOWS </a:t>
                      </a:r>
                    </a:p>
                    <a:p>
                      <a:pPr algn="ctr"/>
                      <a:r>
                        <a:rPr lang="en-US" sz="1400" dirty="0">
                          <a:latin typeface="Arial" panose="020B0604020202020204" pitchFamily="34" charset="0"/>
                          <a:cs typeface="Arial" panose="020B0604020202020204" pitchFamily="34" charset="0"/>
                        </a:rPr>
                        <a:t>&amp;</a:t>
                      </a:r>
                    </a:p>
                    <a:p>
                      <a:pPr algn="ctr"/>
                      <a:r>
                        <a:rPr lang="en-US" sz="1400" dirty="0">
                          <a:latin typeface="Arial" panose="020B0604020202020204" pitchFamily="34" charset="0"/>
                          <a:cs typeface="Arial" panose="020B0604020202020204" pitchFamily="34" charset="0"/>
                        </a:rPr>
                        <a:t>HALLS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PLAYS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SHOWS ARE PLAYED IN HALLS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ALL SHOWS ARE PLAYED AT HALLS BUT ALL HALLS DOSENT HAVE SHOWS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1433525"/>
                  </a:ext>
                </a:extLst>
              </a:tr>
              <a:tr h="1201271">
                <a:tc>
                  <a:txBody>
                    <a:bodyPr/>
                    <a:lstStyle/>
                    <a:p>
                      <a:pPr algn="ctr"/>
                      <a:r>
                        <a:rPr lang="en-US" sz="1400" dirty="0">
                          <a:latin typeface="Arial" panose="020B0604020202020204" pitchFamily="34" charset="0"/>
                          <a:cs typeface="Arial" panose="020B0604020202020204" pitchFamily="34" charset="0"/>
                        </a:rPr>
                        <a:t>SHOWS </a:t>
                      </a:r>
                    </a:p>
                    <a:p>
                      <a:pPr algn="ctr"/>
                      <a:r>
                        <a:rPr lang="en-US" sz="1400" dirty="0">
                          <a:latin typeface="Arial" panose="020B0604020202020204" pitchFamily="34" charset="0"/>
                          <a:cs typeface="Arial" panose="020B0604020202020204" pitchFamily="34" charset="0"/>
                        </a:rPr>
                        <a:t>&amp;</a:t>
                      </a:r>
                    </a:p>
                    <a:p>
                      <a:pPr algn="ctr"/>
                      <a:r>
                        <a:rPr lang="en-US" sz="1400" dirty="0">
                          <a:latin typeface="Arial" panose="020B0604020202020204" pitchFamily="34" charset="0"/>
                          <a:cs typeface="Arial" panose="020B0604020202020204" pitchFamily="34" charset="0"/>
                        </a:rPr>
                        <a:t>BOOKED TICKETS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BOOKED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TICKETS ARE BOOKED FOR SHOWS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1:N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ALL TICKETS THAT ARE BOOKED HAVE SHOWS BUT ALL SHOWS NEED NOT HAVE ALL TICKETS BOOKED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4124694"/>
                  </a:ext>
                </a:extLst>
              </a:tr>
            </a:tbl>
          </a:graphicData>
        </a:graphic>
      </p:graphicFrame>
      <p:sp>
        <p:nvSpPr>
          <p:cNvPr id="6" name="TextBox 5">
            <a:extLst>
              <a:ext uri="{FF2B5EF4-FFF2-40B4-BE49-F238E27FC236}">
                <a16:creationId xmlns:a16="http://schemas.microsoft.com/office/drawing/2014/main" id="{B6DB2884-0210-2CE2-9D49-D6BEA7746D7B}"/>
              </a:ext>
            </a:extLst>
          </p:cNvPr>
          <p:cNvSpPr txBox="1"/>
          <p:nvPr/>
        </p:nvSpPr>
        <p:spPr>
          <a:xfrm>
            <a:off x="578224" y="456763"/>
            <a:ext cx="6804211" cy="584775"/>
          </a:xfrm>
          <a:prstGeom prst="rect">
            <a:avLst/>
          </a:prstGeom>
          <a:noFill/>
        </p:spPr>
        <p:txBody>
          <a:bodyPr wrap="square" rtlCol="0">
            <a:spAutoFit/>
          </a:bodyPr>
          <a:lstStyle/>
          <a:p>
            <a:r>
              <a:rPr lang="en-US" sz="3200" u="sng" dirty="0">
                <a:latin typeface="+mj-lt"/>
              </a:rPr>
              <a:t>JUSTIFICATION TABLE:</a:t>
            </a:r>
          </a:p>
        </p:txBody>
      </p:sp>
    </p:spTree>
    <p:extLst>
      <p:ext uri="{BB962C8B-B14F-4D97-AF65-F5344CB8AC3E}">
        <p14:creationId xmlns:p14="http://schemas.microsoft.com/office/powerpoint/2010/main" val="112286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C10D-457A-204E-A714-1CD6060E4335}"/>
              </a:ext>
            </a:extLst>
          </p:cNvPr>
          <p:cNvSpPr>
            <a:spLocks noGrp="1"/>
          </p:cNvSpPr>
          <p:nvPr>
            <p:ph type="title"/>
          </p:nvPr>
        </p:nvSpPr>
        <p:spPr/>
        <p:txBody>
          <a:bodyPr/>
          <a:lstStyle/>
          <a:p>
            <a:r>
              <a:rPr lang="en-US" u="sng" dirty="0"/>
              <a:t>Functional dependencies:</a:t>
            </a:r>
          </a:p>
        </p:txBody>
      </p:sp>
      <p:sp>
        <p:nvSpPr>
          <p:cNvPr id="3" name="Content Placeholder 2">
            <a:extLst>
              <a:ext uri="{FF2B5EF4-FFF2-40B4-BE49-F238E27FC236}">
                <a16:creationId xmlns:a16="http://schemas.microsoft.com/office/drawing/2014/main" id="{5103AC2A-A07A-E47D-7784-409B857AC49F}"/>
              </a:ext>
            </a:extLst>
          </p:cNvPr>
          <p:cNvSpPr>
            <a:spLocks noGrp="1"/>
          </p:cNvSpPr>
          <p:nvPr>
            <p:ph idx="1"/>
          </p:nvPr>
        </p:nvSpPr>
        <p:spPr>
          <a:xfrm>
            <a:off x="1451579" y="1899187"/>
            <a:ext cx="9834986" cy="4178880"/>
          </a:xfrm>
        </p:spPr>
        <p:txBody>
          <a:bodyPr>
            <a:normAutofit fontScale="92500" lnSpcReduction="10000"/>
          </a:bodyPr>
          <a:lstStyle/>
          <a:p>
            <a:pPr algn="just" rtl="0" fontAlgn="base">
              <a:spcBef>
                <a:spcPts val="0"/>
              </a:spcBef>
              <a:spcAft>
                <a:spcPts val="0"/>
              </a:spcAft>
              <a:buFont typeface="Arial" panose="020B0604020202020204" pitchFamily="34" charset="0"/>
              <a:buChar char="•"/>
            </a:pPr>
            <a:r>
              <a:rPr lang="en-US" sz="1800" b="1" i="0" u="sng" strike="noStrike" dirty="0">
                <a:solidFill>
                  <a:srgbClr val="000000"/>
                </a:solidFill>
                <a:effectLst/>
                <a:latin typeface="Times New Roman" panose="02020603050405020304" pitchFamily="18" charset="0"/>
              </a:rPr>
              <a:t>HALLS </a:t>
            </a:r>
          </a:p>
          <a:p>
            <a:pPr marL="0" indent="0" algn="just"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	FD:   Hall_ ID, Class → No_ Of_ Seats</a:t>
            </a:r>
          </a:p>
          <a:p>
            <a:pPr algn="just" rtl="0">
              <a:spcBef>
                <a:spcPts val="0"/>
              </a:spcBef>
              <a:spcAft>
                <a:spcPts val="0"/>
              </a:spcAft>
            </a:pPr>
            <a:r>
              <a:rPr lang="en-US" sz="1800" b="1" i="0" u="sng" strike="noStrike" dirty="0">
                <a:solidFill>
                  <a:srgbClr val="000000"/>
                </a:solidFill>
                <a:effectLst/>
                <a:latin typeface="Times New Roman" panose="02020603050405020304" pitchFamily="18" charset="0"/>
              </a:rPr>
              <a:t>MOVIES </a:t>
            </a:r>
            <a:endParaRPr lang="en-US" b="1" u="sng" dirty="0">
              <a:effectLst/>
            </a:endParaRPr>
          </a:p>
          <a:p>
            <a:pPr marL="0" indent="0" algn="just"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	FD:  Movie_ ID →  Movie_ Name , Language, Length, Types, Show_ Start, Show_ End</a:t>
            </a:r>
          </a:p>
          <a:p>
            <a:pPr algn="just" rtl="0">
              <a:spcBef>
                <a:spcPts val="0"/>
              </a:spcBef>
              <a:spcAft>
                <a:spcPts val="0"/>
              </a:spcAft>
            </a:pPr>
            <a:r>
              <a:rPr lang="en-US" sz="1800" b="1" i="0" u="sng" strike="noStrike" dirty="0">
                <a:solidFill>
                  <a:srgbClr val="000000"/>
                </a:solidFill>
                <a:effectLst/>
                <a:latin typeface="Times New Roman" panose="02020603050405020304" pitchFamily="18" charset="0"/>
              </a:rPr>
              <a:t>SHOWS</a:t>
            </a:r>
            <a:endParaRPr lang="en-US" b="1" u="sng" dirty="0">
              <a:effectLst/>
            </a:endParaRPr>
          </a:p>
          <a:p>
            <a:pPr marL="0" indent="0" algn="just"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	FD: Show_ ID → Hall_ ID,  Movie_ ID, Type, Time, Date, Price_ ID</a:t>
            </a:r>
          </a:p>
          <a:p>
            <a:pPr algn="just" rtl="0">
              <a:spcBef>
                <a:spcPts val="0"/>
              </a:spcBef>
              <a:spcAft>
                <a:spcPts val="0"/>
              </a:spcAft>
            </a:pPr>
            <a:r>
              <a:rPr lang="en-US" sz="1800" b="1" i="0" u="sng" strike="noStrike" dirty="0">
                <a:solidFill>
                  <a:srgbClr val="000000"/>
                </a:solidFill>
                <a:effectLst/>
                <a:latin typeface="Times New Roman" panose="02020603050405020304" pitchFamily="18" charset="0"/>
              </a:rPr>
              <a:t>PRICE LISTS</a:t>
            </a:r>
            <a:endParaRPr lang="en-US" b="1" u="sng" dirty="0">
              <a:effectLst/>
            </a:endParaRPr>
          </a:p>
          <a:p>
            <a:pPr marL="0" indent="0" algn="just"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	FD:  Price_ ID →  Type, Day, Price</a:t>
            </a:r>
          </a:p>
          <a:p>
            <a:pPr marL="0" indent="0" algn="just" rtl="0" fontAlgn="base">
              <a:spcBef>
                <a:spcPts val="0"/>
              </a:spcBef>
              <a:spcAft>
                <a:spcPts val="0"/>
              </a:spcAft>
              <a:buNone/>
            </a:pPr>
            <a:r>
              <a:rPr lang="en-US" b="0" i="0" u="none" strike="noStrike" dirty="0">
                <a:solidFill>
                  <a:srgbClr val="000000"/>
                </a:solidFill>
                <a:effectLst/>
                <a:latin typeface="Times New Roman" panose="02020603050405020304" pitchFamily="18" charset="0"/>
              </a:rPr>
              <a:t>	FD:  Type, Day → Price</a:t>
            </a:r>
          </a:p>
          <a:p>
            <a:pPr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	( Type, Day forms a Super Key, hence it does not violate Third Normal Form)</a:t>
            </a:r>
            <a:endParaRPr lang="en-US" b="0" dirty="0">
              <a:effectLst/>
            </a:endParaRPr>
          </a:p>
          <a:p>
            <a:pPr algn="just" rtl="0">
              <a:spcBef>
                <a:spcPts val="0"/>
              </a:spcBef>
              <a:spcAft>
                <a:spcPts val="0"/>
              </a:spcAft>
            </a:pPr>
            <a:r>
              <a:rPr lang="en-US" sz="1800" b="1" i="0" u="sng" strike="noStrike" dirty="0">
                <a:solidFill>
                  <a:srgbClr val="000000"/>
                </a:solidFill>
                <a:effectLst/>
                <a:latin typeface="Times New Roman" panose="02020603050405020304" pitchFamily="18" charset="0"/>
              </a:rPr>
              <a:t>BOOKED TICKETS</a:t>
            </a:r>
            <a:endParaRPr lang="en-US" b="1" u="sng" dirty="0">
              <a:effectLst/>
            </a:endParaRPr>
          </a:p>
          <a:p>
            <a:pPr marL="0" indent="0" algn="just"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	FD:  Ticket_ No ,  Show_ ID →  Seat_ No</a:t>
            </a:r>
          </a:p>
          <a:p>
            <a:pPr algn="just" rtl="0">
              <a:spcBef>
                <a:spcPts val="0"/>
              </a:spcBef>
              <a:spcAft>
                <a:spcPts val="0"/>
              </a:spcAft>
            </a:pPr>
            <a:r>
              <a:rPr lang="en-US" sz="1800" b="1" i="0" u="sng" strike="noStrike" dirty="0">
                <a:solidFill>
                  <a:srgbClr val="000000"/>
                </a:solidFill>
                <a:effectLst/>
                <a:latin typeface="Times New Roman" panose="02020603050405020304" pitchFamily="18" charset="0"/>
              </a:rPr>
              <a:t>TYPES</a:t>
            </a:r>
            <a:endParaRPr lang="en-US" b="1" u="sng" dirty="0">
              <a:effectLst/>
            </a:endParaRPr>
          </a:p>
          <a:p>
            <a:pPr marL="0" indent="0" algn="just"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	FD:  Movie_ ID → Type_1, Type_2, Type_3</a:t>
            </a:r>
          </a:p>
          <a:p>
            <a:endParaRPr lang="en-US" dirty="0"/>
          </a:p>
        </p:txBody>
      </p:sp>
    </p:spTree>
    <p:extLst>
      <p:ext uri="{BB962C8B-B14F-4D97-AF65-F5344CB8AC3E}">
        <p14:creationId xmlns:p14="http://schemas.microsoft.com/office/powerpoint/2010/main" val="3429100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5490-E57A-7BC9-EFCF-DE36409BB6AF}"/>
              </a:ext>
            </a:extLst>
          </p:cNvPr>
          <p:cNvSpPr>
            <a:spLocks noGrp="1"/>
          </p:cNvSpPr>
          <p:nvPr>
            <p:ph type="title"/>
          </p:nvPr>
        </p:nvSpPr>
        <p:spPr>
          <a:xfrm>
            <a:off x="1451580" y="804519"/>
            <a:ext cx="8436492" cy="1049235"/>
          </a:xfrm>
        </p:spPr>
        <p:txBody>
          <a:bodyPr/>
          <a:lstStyle/>
          <a:p>
            <a:r>
              <a:rPr lang="en-US" u="sng" dirty="0"/>
              <a:t>Normalized to 3</a:t>
            </a:r>
            <a:r>
              <a:rPr lang="en-US" u="sng" baseline="30000" dirty="0"/>
              <a:t>rd</a:t>
            </a:r>
            <a:r>
              <a:rPr lang="en-US" u="sng" dirty="0"/>
              <a:t> normal form:</a:t>
            </a:r>
          </a:p>
        </p:txBody>
      </p:sp>
      <p:pic>
        <p:nvPicPr>
          <p:cNvPr id="3076" name="Picture 4">
            <a:extLst>
              <a:ext uri="{FF2B5EF4-FFF2-40B4-BE49-F238E27FC236}">
                <a16:creationId xmlns:a16="http://schemas.microsoft.com/office/drawing/2014/main" id="{3BE33868-B28C-4594-41BA-AB21B3326E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80" y="2016125"/>
            <a:ext cx="8839200" cy="403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8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B233-7A98-CAA6-80AA-0C0AF6204E21}"/>
              </a:ext>
            </a:extLst>
          </p:cNvPr>
          <p:cNvSpPr>
            <a:spLocks noGrp="1"/>
          </p:cNvSpPr>
          <p:nvPr>
            <p:ph type="title"/>
          </p:nvPr>
        </p:nvSpPr>
        <p:spPr/>
        <p:txBody>
          <a:bodyPr/>
          <a:lstStyle/>
          <a:p>
            <a:r>
              <a:rPr lang="en-US" u="sng" dirty="0"/>
              <a:t>Creation of tables:</a:t>
            </a:r>
          </a:p>
        </p:txBody>
      </p:sp>
      <p:sp>
        <p:nvSpPr>
          <p:cNvPr id="3" name="Content Placeholder 2">
            <a:extLst>
              <a:ext uri="{FF2B5EF4-FFF2-40B4-BE49-F238E27FC236}">
                <a16:creationId xmlns:a16="http://schemas.microsoft.com/office/drawing/2014/main" id="{FF983EEA-FFD1-47DD-8338-4254DD9DB68A}"/>
              </a:ext>
            </a:extLst>
          </p:cNvPr>
          <p:cNvSpPr>
            <a:spLocks noGrp="1"/>
          </p:cNvSpPr>
          <p:nvPr>
            <p:ph sz="half" idx="1"/>
          </p:nvPr>
        </p:nvSpPr>
        <p:spPr/>
        <p:txBody>
          <a:bodyPr/>
          <a:lstStyle/>
          <a:p>
            <a:pPr marL="0" indent="0">
              <a:buNone/>
            </a:pPr>
            <a:r>
              <a:rPr lang="en-US" sz="1800" b="1" i="0" u="sng" strike="noStrike" dirty="0">
                <a:solidFill>
                  <a:srgbClr val="000000"/>
                </a:solidFill>
                <a:effectLst/>
                <a:latin typeface="Times New Roman" panose="02020603050405020304" pitchFamily="18" charset="0"/>
              </a:rPr>
              <a:t>HALL:</a:t>
            </a:r>
          </a:p>
          <a:p>
            <a:pPr marL="0" indent="0">
              <a:buNone/>
            </a:pPr>
            <a:r>
              <a:rPr lang="en-US" sz="1800" b="0" i="0" u="none" strike="noStrike" dirty="0">
                <a:solidFill>
                  <a:srgbClr val="000000"/>
                </a:solidFill>
                <a:effectLst/>
                <a:latin typeface="Times New Roman" panose="02020603050405020304" pitchFamily="18" charset="0"/>
              </a:rPr>
              <a:t>create table halls (</a:t>
            </a:r>
          </a:p>
          <a:p>
            <a:pPr marL="0" indent="0">
              <a:buNone/>
            </a:pPr>
            <a:r>
              <a:rPr lang="en-US" sz="1800" b="0" i="0" u="none" strike="noStrike" dirty="0">
                <a:solidFill>
                  <a:srgbClr val="000000"/>
                </a:solidFill>
                <a:effectLst/>
                <a:latin typeface="Times New Roman" panose="02020603050405020304" pitchFamily="18" charset="0"/>
              </a:rPr>
              <a:t>hall_id int, </a:t>
            </a:r>
          </a:p>
          <a:p>
            <a:pPr marL="0" indent="0">
              <a:buNone/>
            </a:pPr>
            <a:r>
              <a:rPr lang="en-US" sz="1800" b="0" i="0" u="none" strike="noStrike" dirty="0">
                <a:solidFill>
                  <a:srgbClr val="000000"/>
                </a:solidFill>
                <a:effectLst/>
                <a:latin typeface="Times New Roman" panose="02020603050405020304" pitchFamily="18" charset="0"/>
              </a:rPr>
              <a:t>class varchar(10), </a:t>
            </a:r>
          </a:p>
          <a:p>
            <a:pPr marL="0" indent="0">
              <a:buNone/>
            </a:pPr>
            <a:r>
              <a:rPr lang="en-US" sz="1800" b="0" i="0" u="none" strike="noStrike" dirty="0">
                <a:solidFill>
                  <a:srgbClr val="000000"/>
                </a:solidFill>
                <a:effectLst/>
                <a:latin typeface="Times New Roman" panose="02020603050405020304" pitchFamily="18" charset="0"/>
              </a:rPr>
              <a:t>no_of_seats int, </a:t>
            </a:r>
          </a:p>
          <a:p>
            <a:pPr marL="0" indent="0">
              <a:buNone/>
            </a:pPr>
            <a:r>
              <a:rPr lang="en-US" sz="1800" b="0" i="0" u="none" strike="noStrike" dirty="0">
                <a:solidFill>
                  <a:srgbClr val="000000"/>
                </a:solidFill>
                <a:effectLst/>
                <a:latin typeface="Times New Roman" panose="02020603050405020304" pitchFamily="18" charset="0"/>
              </a:rPr>
              <a:t>primary key(hall_id,class));</a:t>
            </a:r>
            <a:endParaRPr lang="en-US" dirty="0"/>
          </a:p>
        </p:txBody>
      </p:sp>
      <p:sp>
        <p:nvSpPr>
          <p:cNvPr id="4" name="Content Placeholder 3">
            <a:extLst>
              <a:ext uri="{FF2B5EF4-FFF2-40B4-BE49-F238E27FC236}">
                <a16:creationId xmlns:a16="http://schemas.microsoft.com/office/drawing/2014/main" id="{D49E3365-3C24-5A1C-5236-78FC549B9B6E}"/>
              </a:ext>
            </a:extLst>
          </p:cNvPr>
          <p:cNvSpPr>
            <a:spLocks noGrp="1"/>
          </p:cNvSpPr>
          <p:nvPr>
            <p:ph sz="half" idx="2"/>
          </p:nvPr>
        </p:nvSpPr>
        <p:spPr/>
        <p:txBody>
          <a:bodyPr/>
          <a:lstStyle/>
          <a:p>
            <a:r>
              <a:rPr lang="en-US" u="sng" dirty="0"/>
              <a:t>MOVIES:</a:t>
            </a:r>
          </a:p>
          <a:p>
            <a:pPr marL="0" indent="0" algn="just"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create table movies (</a:t>
            </a:r>
          </a:p>
          <a:p>
            <a:pPr marL="0" indent="0" algn="just" rtl="0" fontAlgn="base">
              <a:spcBef>
                <a:spcPts val="0"/>
              </a:spcBef>
              <a:spcAft>
                <a:spcPts val="0"/>
              </a:spcAft>
              <a:buNone/>
            </a:pPr>
            <a:r>
              <a:rPr lang="en-US" sz="1800" b="0" i="0" u="none" strike="noStrike" dirty="0" err="1">
                <a:solidFill>
                  <a:srgbClr val="000000"/>
                </a:solidFill>
                <a:effectLst/>
                <a:latin typeface="Times New Roman" panose="02020603050405020304" pitchFamily="18" charset="0"/>
              </a:rPr>
              <a:t>movie_id</a:t>
            </a:r>
            <a:r>
              <a:rPr lang="en-US" sz="1800" b="0" i="0" u="none" strike="noStrike" dirty="0">
                <a:solidFill>
                  <a:srgbClr val="000000"/>
                </a:solidFill>
                <a:effectLst/>
                <a:latin typeface="Times New Roman" panose="02020603050405020304" pitchFamily="18" charset="0"/>
              </a:rPr>
              <a:t> int primary key, </a:t>
            </a:r>
          </a:p>
          <a:p>
            <a:pPr marL="0" indent="0" algn="just" rtl="0" fontAlgn="base">
              <a:spcBef>
                <a:spcPts val="0"/>
              </a:spcBef>
              <a:spcAft>
                <a:spcPts val="0"/>
              </a:spcAft>
              <a:buNone/>
            </a:pPr>
            <a:r>
              <a:rPr lang="en-US" sz="1800" b="0" i="0" u="none" strike="noStrike" dirty="0" err="1">
                <a:solidFill>
                  <a:srgbClr val="000000"/>
                </a:solidFill>
                <a:effectLst/>
                <a:latin typeface="Times New Roman" panose="02020603050405020304" pitchFamily="18" charset="0"/>
              </a:rPr>
              <a:t>movie_name</a:t>
            </a:r>
            <a:r>
              <a:rPr lang="en-US" sz="1800" b="0" i="0" u="none" strike="noStrike" dirty="0">
                <a:solidFill>
                  <a:srgbClr val="000000"/>
                </a:solidFill>
                <a:effectLst/>
                <a:latin typeface="Times New Roman" panose="02020603050405020304" pitchFamily="18" charset="0"/>
              </a:rPr>
              <a:t> varchar(40), </a:t>
            </a:r>
          </a:p>
          <a:p>
            <a:pPr marL="0" indent="0" algn="just"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length int, language varchar(10), </a:t>
            </a:r>
          </a:p>
          <a:p>
            <a:pPr marL="0" indent="0" algn="just" rtl="0" fontAlgn="base">
              <a:spcBef>
                <a:spcPts val="0"/>
              </a:spcBef>
              <a:spcAft>
                <a:spcPts val="0"/>
              </a:spcAft>
              <a:buNone/>
            </a:pPr>
            <a:r>
              <a:rPr lang="en-US" sz="1800" b="0" i="0" u="none" strike="noStrike" dirty="0" err="1">
                <a:solidFill>
                  <a:srgbClr val="000000"/>
                </a:solidFill>
                <a:effectLst/>
                <a:latin typeface="Times New Roman" panose="02020603050405020304" pitchFamily="18" charset="0"/>
              </a:rPr>
              <a:t>show_start</a:t>
            </a:r>
            <a:r>
              <a:rPr lang="en-US" sz="1800" b="0" i="0" u="none" strike="noStrike" dirty="0">
                <a:solidFill>
                  <a:srgbClr val="000000"/>
                </a:solidFill>
                <a:effectLst/>
                <a:latin typeface="Times New Roman" panose="02020603050405020304" pitchFamily="18" charset="0"/>
              </a:rPr>
              <a:t> date, </a:t>
            </a:r>
          </a:p>
          <a:p>
            <a:pPr marL="0" indent="0" algn="just" rtl="0" fontAlgn="base">
              <a:spcBef>
                <a:spcPts val="0"/>
              </a:spcBef>
              <a:spcAft>
                <a:spcPts val="0"/>
              </a:spcAft>
              <a:buNone/>
            </a:pPr>
            <a:r>
              <a:rPr lang="en-US" sz="1800" b="0" i="0" u="none" strike="noStrike" dirty="0" err="1">
                <a:solidFill>
                  <a:srgbClr val="000000"/>
                </a:solidFill>
                <a:effectLst/>
                <a:latin typeface="Times New Roman" panose="02020603050405020304" pitchFamily="18" charset="0"/>
              </a:rPr>
              <a:t>show_end</a:t>
            </a:r>
            <a:r>
              <a:rPr lang="en-US" sz="1800" b="0" i="0" u="none" strike="noStrike" dirty="0">
                <a:solidFill>
                  <a:srgbClr val="000000"/>
                </a:solidFill>
                <a:effectLst/>
                <a:latin typeface="Times New Roman" panose="02020603050405020304" pitchFamily="18" charset="0"/>
              </a:rPr>
              <a:t> date);</a:t>
            </a:r>
          </a:p>
          <a:p>
            <a:pPr marL="0" indent="0">
              <a:buNone/>
            </a:pPr>
            <a:br>
              <a:rPr lang="en-US" b="0" dirty="0">
                <a:effectLst/>
              </a:rPr>
            </a:br>
            <a:endParaRPr lang="en-US" u="sng" dirty="0"/>
          </a:p>
        </p:txBody>
      </p:sp>
    </p:spTree>
    <p:extLst>
      <p:ext uri="{BB962C8B-B14F-4D97-AF65-F5344CB8AC3E}">
        <p14:creationId xmlns:p14="http://schemas.microsoft.com/office/powerpoint/2010/main" val="17411902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196</TotalTime>
  <Words>977</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Berlin Sans FB Demi</vt:lpstr>
      <vt:lpstr>Gill Sans MT</vt:lpstr>
      <vt:lpstr>Times New Roman</vt:lpstr>
      <vt:lpstr>Gallery</vt:lpstr>
      <vt:lpstr>Theatre management system</vt:lpstr>
      <vt:lpstr>Contents:</vt:lpstr>
      <vt:lpstr>Abstract:</vt:lpstr>
      <vt:lpstr>Er diagram:</vt:lpstr>
      <vt:lpstr>Schema diagram:</vt:lpstr>
      <vt:lpstr>PowerPoint Presentation</vt:lpstr>
      <vt:lpstr>Functional dependencies:</vt:lpstr>
      <vt:lpstr>Normalized to 3rd normal form:</vt:lpstr>
      <vt:lpstr>Creation of tables:</vt:lpstr>
      <vt:lpstr>Creation of tables:</vt:lpstr>
      <vt:lpstr>CREATION OF TABLES:</vt:lpstr>
      <vt:lpstr>DESCRIPTION OF TABLES: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Theatre management system</dc:title>
  <dc:creator>Rahul Kulkarni</dc:creator>
  <cp:lastModifiedBy>Omkar Deshpande</cp:lastModifiedBy>
  <cp:revision>11</cp:revision>
  <dcterms:created xsi:type="dcterms:W3CDTF">2022-08-21T16:40:56Z</dcterms:created>
  <dcterms:modified xsi:type="dcterms:W3CDTF">2023-12-01T14:14:35Z</dcterms:modified>
</cp:coreProperties>
</file>