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80453" y="1357313"/>
            <a:ext cx="545453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 &amp; Advanced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880453" y="2271713"/>
            <a:ext cx="545453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Chapter-wise Weightage Analysis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229100" y="2886075"/>
            <a:ext cx="685800" cy="28575"/>
          </a:xfrm>
          <a:prstGeom prst="roundRect">
            <a:avLst/>
          </a:prstGeom>
          <a:solidFill>
            <a:srgbClr val="FBBF24"/>
          </a:solidFill>
          <a:ln/>
        </p:spPr>
      </p:sp>
      <p:sp>
        <p:nvSpPr>
          <p:cNvPr id="6" name="Text 3"/>
          <p:cNvSpPr/>
          <p:nvPr/>
        </p:nvSpPr>
        <p:spPr>
          <a:xfrm>
            <a:off x="1880453" y="3200400"/>
            <a:ext cx="545453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Analysis for Strategic Preparation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880453" y="3529013"/>
            <a:ext cx="545453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7938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Preparation Strategy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86439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Approach Based on Weightage Analysis</a:t>
            </a:r>
            <a:endParaRPr lang="en-US" sz="1575" dirty="0"/>
          </a:p>
        </p:txBody>
      </p:sp>
      <p:sp>
        <p:nvSpPr>
          <p:cNvPr id="6" name="Shape 3"/>
          <p:cNvSpPr/>
          <p:nvPr/>
        </p:nvSpPr>
        <p:spPr>
          <a:xfrm>
            <a:off x="285750" y="1328738"/>
            <a:ext cx="4171950" cy="24360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428625" y="1471613"/>
            <a:ext cx="285750" cy="285750"/>
          </a:xfrm>
          <a:prstGeom prst="ellipse">
            <a:avLst/>
          </a:prstGeom>
          <a:solidFill>
            <a:srgbClr val="1A5276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28763"/>
            <a:ext cx="171450" cy="1714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21531" y="1485900"/>
            <a:ext cx="115748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JEE Main</a:t>
            </a:r>
            <a:endParaRPr lang="en-US" sz="13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925241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50081" y="1893094"/>
            <a:ext cx="76156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Focus on</a:t>
            </a:r>
            <a:endParaRPr lang="en-US" sz="1238" dirty="0"/>
          </a:p>
        </p:txBody>
      </p:sp>
      <p:sp>
        <p:nvSpPr>
          <p:cNvPr id="12" name="Text 7"/>
          <p:cNvSpPr/>
          <p:nvPr/>
        </p:nvSpPr>
        <p:spPr>
          <a:xfrm>
            <a:off x="1340207" y="1893094"/>
            <a:ext cx="143396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Current Electricity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2702737" y="1893094"/>
            <a:ext cx="15878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</a:t>
            </a:r>
            <a:endParaRPr lang="en-US" sz="1238" dirty="0"/>
          </a:p>
        </p:txBody>
      </p:sp>
      <p:sp>
        <p:nvSpPr>
          <p:cNvPr id="14" name="Text 9"/>
          <p:cNvSpPr/>
          <p:nvPr/>
        </p:nvSpPr>
        <p:spPr>
          <a:xfrm>
            <a:off x="650081" y="1893094"/>
            <a:ext cx="296242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Transition Elements</a:t>
            </a:r>
            <a:endParaRPr lang="en-US" sz="1238" dirty="0"/>
          </a:p>
        </p:txBody>
      </p:sp>
      <p:sp>
        <p:nvSpPr>
          <p:cNvPr id="15" name="Text 10"/>
          <p:cNvSpPr/>
          <p:nvPr/>
        </p:nvSpPr>
        <p:spPr>
          <a:xfrm>
            <a:off x="1348885" y="2128838"/>
            <a:ext cx="46465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and</a:t>
            </a:r>
            <a:endParaRPr lang="en-US" sz="1238" dirty="0"/>
          </a:p>
        </p:txBody>
      </p:sp>
      <p:sp>
        <p:nvSpPr>
          <p:cNvPr id="16" name="Text 11"/>
          <p:cNvSpPr/>
          <p:nvPr/>
        </p:nvSpPr>
        <p:spPr>
          <a:xfrm>
            <a:off x="1742098" y="2128838"/>
            <a:ext cx="15739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Sequences &amp; Series</a:t>
            </a:r>
            <a:endParaRPr lang="en-US" sz="1238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511028"/>
            <a:ext cx="114300" cy="1143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50081" y="2450306"/>
            <a:ext cx="373618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Ensure balanced preparation across all chapters as weightage is more evenly distributed</a:t>
            </a:r>
            <a:endParaRPr lang="en-US" sz="1238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096816"/>
            <a:ext cx="114300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50081" y="3064669"/>
            <a:ext cx="281388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Practice more numerical problems from</a:t>
            </a:r>
            <a:endParaRPr lang="en-US" sz="1238" dirty="0"/>
          </a:p>
        </p:txBody>
      </p:sp>
      <p:sp>
        <p:nvSpPr>
          <p:cNvPr id="21" name="Text 14"/>
          <p:cNvSpPr/>
          <p:nvPr/>
        </p:nvSpPr>
        <p:spPr>
          <a:xfrm>
            <a:off x="650081" y="3300413"/>
            <a:ext cx="143396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Electromagnetism</a:t>
            </a:r>
            <a:endParaRPr lang="en-US" sz="1238" dirty="0"/>
          </a:p>
        </p:txBody>
      </p:sp>
      <p:sp>
        <p:nvSpPr>
          <p:cNvPr id="22" name="Text 15"/>
          <p:cNvSpPr/>
          <p:nvPr/>
        </p:nvSpPr>
        <p:spPr>
          <a:xfrm>
            <a:off x="2012612" y="3300413"/>
            <a:ext cx="4210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and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2362181" y="3300413"/>
            <a:ext cx="87505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Mechanics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3165797" y="3300413"/>
            <a:ext cx="52568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topics</a:t>
            </a:r>
            <a:endParaRPr lang="en-US" sz="1238" dirty="0"/>
          </a:p>
        </p:txBody>
      </p:sp>
      <p:sp>
        <p:nvSpPr>
          <p:cNvPr id="25" name="Shape 18"/>
          <p:cNvSpPr/>
          <p:nvPr/>
        </p:nvSpPr>
        <p:spPr>
          <a:xfrm>
            <a:off x="4686300" y="1328738"/>
            <a:ext cx="4171950" cy="24360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19"/>
          <p:cNvSpPr/>
          <p:nvPr/>
        </p:nvSpPr>
        <p:spPr>
          <a:xfrm>
            <a:off x="4829175" y="1471613"/>
            <a:ext cx="285750" cy="285750"/>
          </a:xfrm>
          <a:prstGeom prst="ellipse">
            <a:avLst/>
          </a:prstGeom>
          <a:solidFill>
            <a:srgbClr val="1A5276"/>
          </a:solidFill>
          <a:ln/>
        </p:spPr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5" y="1528763"/>
            <a:ext cx="171450" cy="171450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5222081" y="1485900"/>
            <a:ext cx="157999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JEE Advanced</a:t>
            </a:r>
            <a:endParaRPr lang="en-US" sz="1350" dirty="0"/>
          </a:p>
        </p:txBody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925241"/>
            <a:ext cx="114300" cy="11430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050631" y="1893094"/>
            <a:ext cx="59541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Master</a:t>
            </a:r>
            <a:endParaRPr lang="en-US" sz="1238" dirty="0"/>
          </a:p>
        </p:txBody>
      </p:sp>
      <p:sp>
        <p:nvSpPr>
          <p:cNvPr id="31" name="Text 22"/>
          <p:cNvSpPr/>
          <p:nvPr/>
        </p:nvSpPr>
        <p:spPr>
          <a:xfrm>
            <a:off x="5574609" y="1893094"/>
            <a:ext cx="87505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39C1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Mechanics</a:t>
            </a:r>
            <a:endParaRPr lang="en-US" sz="1238" dirty="0"/>
          </a:p>
        </p:txBody>
      </p:sp>
      <p:sp>
        <p:nvSpPr>
          <p:cNvPr id="32" name="Text 23"/>
          <p:cNvSpPr/>
          <p:nvPr/>
        </p:nvSpPr>
        <p:spPr>
          <a:xfrm>
            <a:off x="6378225" y="1893094"/>
            <a:ext cx="88390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(38%) and</a:t>
            </a:r>
            <a:endParaRPr lang="en-US" sz="1238" dirty="0"/>
          </a:p>
        </p:txBody>
      </p:sp>
      <p:sp>
        <p:nvSpPr>
          <p:cNvPr id="33" name="Text 24"/>
          <p:cNvSpPr/>
          <p:nvPr/>
        </p:nvSpPr>
        <p:spPr>
          <a:xfrm>
            <a:off x="7190687" y="1893094"/>
            <a:ext cx="15215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39C1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Physical Chemistry</a:t>
            </a:r>
            <a:endParaRPr lang="en-US" sz="1238" dirty="0"/>
          </a:p>
        </p:txBody>
      </p:sp>
      <p:sp>
        <p:nvSpPr>
          <p:cNvPr id="34" name="Text 25"/>
          <p:cNvSpPr/>
          <p:nvPr/>
        </p:nvSpPr>
        <p:spPr>
          <a:xfrm>
            <a:off x="5050631" y="2128838"/>
            <a:ext cx="160003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(39%) as top priorities</a:t>
            </a:r>
            <a:endParaRPr lang="en-US" sz="1238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511028"/>
            <a:ext cx="114300" cy="114300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5050631" y="2450306"/>
            <a:ext cx="373618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Develop deep conceptual understanding rather than surface-level knowledge</a:t>
            </a:r>
            <a:endParaRPr lang="en-US" sz="1238" dirty="0"/>
          </a:p>
        </p:txBody>
      </p:sp>
      <p:pic>
        <p:nvPicPr>
          <p:cNvPr id="3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3096816"/>
            <a:ext cx="114300" cy="114300"/>
          </a:xfrm>
          <a:prstGeom prst="rect">
            <a:avLst/>
          </a:prstGeom>
        </p:spPr>
      </p:pic>
      <p:sp>
        <p:nvSpPr>
          <p:cNvPr id="38" name="Text 27"/>
          <p:cNvSpPr/>
          <p:nvPr/>
        </p:nvSpPr>
        <p:spPr>
          <a:xfrm>
            <a:off x="5050631" y="3036094"/>
            <a:ext cx="373618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Give equal importance to Class 11 and Class 12 topics</a:t>
            </a:r>
            <a:endParaRPr lang="en-US" sz="1238" dirty="0"/>
          </a:p>
        </p:txBody>
      </p:sp>
      <p:sp>
        <p:nvSpPr>
          <p:cNvPr id="39" name="Shape 28"/>
          <p:cNvSpPr/>
          <p:nvPr/>
        </p:nvSpPr>
        <p:spPr>
          <a:xfrm>
            <a:off x="285750" y="3936206"/>
            <a:ext cx="8572500" cy="17287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0" name="Shape 29"/>
          <p:cNvSpPr/>
          <p:nvPr/>
        </p:nvSpPr>
        <p:spPr>
          <a:xfrm>
            <a:off x="428625" y="4079081"/>
            <a:ext cx="285750" cy="285750"/>
          </a:xfrm>
          <a:prstGeom prst="ellipse">
            <a:avLst/>
          </a:prstGeom>
          <a:solidFill>
            <a:srgbClr val="1A5276"/>
          </a:solidFill>
          <a:ln/>
        </p:spPr>
      </p:sp>
      <p:pic>
        <p:nvPicPr>
          <p:cNvPr id="4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344" y="4136231"/>
            <a:ext cx="214313" cy="171450"/>
          </a:xfrm>
          <a:prstGeom prst="rect">
            <a:avLst/>
          </a:prstGeom>
        </p:spPr>
      </p:pic>
      <p:sp>
        <p:nvSpPr>
          <p:cNvPr id="42" name="Text 30"/>
          <p:cNvSpPr/>
          <p:nvPr/>
        </p:nvSpPr>
        <p:spPr>
          <a:xfrm>
            <a:off x="821531" y="4093369"/>
            <a:ext cx="210732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General Preparation Tips</a:t>
            </a:r>
            <a:endParaRPr lang="en-US" sz="1350" dirty="0"/>
          </a:p>
        </p:txBody>
      </p:sp>
      <p:pic>
        <p:nvPicPr>
          <p:cNvPr id="4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25" y="4532709"/>
            <a:ext cx="114300" cy="11430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650081" y="4500563"/>
            <a:ext cx="77015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Start with</a:t>
            </a:r>
            <a:endParaRPr lang="en-US" sz="1238" dirty="0"/>
          </a:p>
        </p:txBody>
      </p:sp>
      <p:sp>
        <p:nvSpPr>
          <p:cNvPr id="45" name="Text 32"/>
          <p:cNvSpPr/>
          <p:nvPr/>
        </p:nvSpPr>
        <p:spPr>
          <a:xfrm>
            <a:off x="1348801" y="4500563"/>
            <a:ext cx="191405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high weightage chapters</a:t>
            </a:r>
            <a:endParaRPr lang="en-US" sz="1238" dirty="0"/>
          </a:p>
        </p:txBody>
      </p:sp>
      <p:sp>
        <p:nvSpPr>
          <p:cNvPr id="46" name="Text 33"/>
          <p:cNvSpPr/>
          <p:nvPr/>
        </p:nvSpPr>
        <p:spPr>
          <a:xfrm>
            <a:off x="650081" y="4500563"/>
            <a:ext cx="316323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 build confidence</a:t>
            </a:r>
            <a:endParaRPr lang="en-US" sz="1238" dirty="0"/>
          </a:p>
        </p:txBody>
      </p:sp>
      <p:pic>
        <p:nvPicPr>
          <p:cNvPr id="4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9150" y="4532709"/>
            <a:ext cx="114300" cy="114300"/>
          </a:xfrm>
          <a:prstGeom prst="rect">
            <a:avLst/>
          </a:prstGeom>
        </p:spPr>
      </p:pic>
      <p:sp>
        <p:nvSpPr>
          <p:cNvPr id="48" name="Text 34"/>
          <p:cNvSpPr/>
          <p:nvPr/>
        </p:nvSpPr>
        <p:spPr>
          <a:xfrm>
            <a:off x="4850606" y="4500563"/>
            <a:ext cx="68284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Practice</a:t>
            </a:r>
            <a:endParaRPr lang="en-US" sz="1238" dirty="0"/>
          </a:p>
        </p:txBody>
      </p:sp>
      <p:sp>
        <p:nvSpPr>
          <p:cNvPr id="49" name="Text 35"/>
          <p:cNvSpPr/>
          <p:nvPr/>
        </p:nvSpPr>
        <p:spPr>
          <a:xfrm>
            <a:off x="5462011" y="4500563"/>
            <a:ext cx="187942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previous year questions</a:t>
            </a:r>
            <a:endParaRPr lang="en-US" sz="1238" dirty="0"/>
          </a:p>
        </p:txBody>
      </p:sp>
      <p:sp>
        <p:nvSpPr>
          <p:cNvPr id="50" name="Text 36"/>
          <p:cNvSpPr/>
          <p:nvPr/>
        </p:nvSpPr>
        <p:spPr>
          <a:xfrm>
            <a:off x="4850606" y="4500563"/>
            <a:ext cx="392364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 understand exam patterns</a:t>
            </a:r>
            <a:endParaRPr lang="en-US" sz="1238" dirty="0"/>
          </a:p>
        </p:txBody>
      </p:sp>
      <p:pic>
        <p:nvPicPr>
          <p:cNvPr id="5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625" y="5232797"/>
            <a:ext cx="114300" cy="114300"/>
          </a:xfrm>
          <a:prstGeom prst="rect">
            <a:avLst/>
          </a:prstGeom>
        </p:spPr>
      </p:pic>
      <p:sp>
        <p:nvSpPr>
          <p:cNvPr id="52" name="Text 37"/>
          <p:cNvSpPr/>
          <p:nvPr/>
        </p:nvSpPr>
        <p:spPr>
          <a:xfrm>
            <a:off x="650081" y="5200650"/>
            <a:ext cx="58682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Create</a:t>
            </a:r>
            <a:endParaRPr lang="en-US" sz="1238" dirty="0"/>
          </a:p>
        </p:txBody>
      </p:sp>
      <p:sp>
        <p:nvSpPr>
          <p:cNvPr id="53" name="Text 38"/>
          <p:cNvSpPr/>
          <p:nvPr/>
        </p:nvSpPr>
        <p:spPr>
          <a:xfrm>
            <a:off x="1165464" y="5200650"/>
            <a:ext cx="194910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topic-wise revision notes</a:t>
            </a:r>
            <a:endParaRPr lang="en-US" sz="1238" dirty="0"/>
          </a:p>
        </p:txBody>
      </p:sp>
      <p:sp>
        <p:nvSpPr>
          <p:cNvPr id="54" name="Text 39"/>
          <p:cNvSpPr/>
          <p:nvPr/>
        </p:nvSpPr>
        <p:spPr>
          <a:xfrm>
            <a:off x="3043126" y="5200650"/>
            <a:ext cx="120687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quick review</a:t>
            </a:r>
            <a:endParaRPr lang="en-US" sz="1238" dirty="0"/>
          </a:p>
        </p:txBody>
      </p:sp>
      <p:pic>
        <p:nvPicPr>
          <p:cNvPr id="5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9150" y="5232797"/>
            <a:ext cx="114300" cy="114300"/>
          </a:xfrm>
          <a:prstGeom prst="rect">
            <a:avLst/>
          </a:prstGeom>
        </p:spPr>
      </p:pic>
      <p:sp>
        <p:nvSpPr>
          <p:cNvPr id="56" name="Text 40"/>
          <p:cNvSpPr/>
          <p:nvPr/>
        </p:nvSpPr>
        <p:spPr>
          <a:xfrm>
            <a:off x="4850606" y="5200650"/>
            <a:ext cx="44709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Take</a:t>
            </a:r>
            <a:endParaRPr lang="en-US" sz="1238" dirty="0"/>
          </a:p>
        </p:txBody>
      </p:sp>
      <p:sp>
        <p:nvSpPr>
          <p:cNvPr id="57" name="Text 41"/>
          <p:cNvSpPr/>
          <p:nvPr/>
        </p:nvSpPr>
        <p:spPr>
          <a:xfrm>
            <a:off x="5226267" y="5200650"/>
            <a:ext cx="146901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regular mock tests</a:t>
            </a:r>
            <a:endParaRPr lang="en-US" sz="1238" dirty="0"/>
          </a:p>
        </p:txBody>
      </p:sp>
      <p:sp>
        <p:nvSpPr>
          <p:cNvPr id="58" name="Text 42"/>
          <p:cNvSpPr/>
          <p:nvPr/>
        </p:nvSpPr>
        <p:spPr>
          <a:xfrm>
            <a:off x="6623847" y="5200650"/>
            <a:ext cx="215040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 improve time management</a:t>
            </a:r>
            <a:endParaRPr lang="en-US" sz="1238" dirty="0"/>
          </a:p>
        </p:txBody>
      </p:sp>
      <p:sp>
        <p:nvSpPr>
          <p:cNvPr id="59" name="Shape 43"/>
          <p:cNvSpPr/>
          <p:nvPr/>
        </p:nvSpPr>
        <p:spPr>
          <a:xfrm>
            <a:off x="285750" y="5836444"/>
            <a:ext cx="8572500" cy="42862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60" name="Shape 44"/>
          <p:cNvSpPr/>
          <p:nvPr/>
        </p:nvSpPr>
        <p:spPr>
          <a:xfrm>
            <a:off x="285750" y="5836444"/>
            <a:ext cx="28575" cy="42862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61" name="Text 45"/>
          <p:cNvSpPr/>
          <p:nvPr/>
        </p:nvSpPr>
        <p:spPr>
          <a:xfrm>
            <a:off x="400050" y="5950744"/>
            <a:ext cx="8415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Remember: Understanding concepts thoroughly is more important than just covering the syllabus!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Introduction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86439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Understanding JEE Exams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89459"/>
            <a:ext cx="114300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7206" y="1357313"/>
            <a:ext cx="82250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Main: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07206" y="1357313"/>
            <a:ext cx="378350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First-level entrance exam for admission to NITs, IIITs, and other CFTIs</a:t>
            </a:r>
            <a:endParaRPr lang="en-US" sz="123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75247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7206" y="1943100"/>
            <a:ext cx="120980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Advanced: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507206" y="1943100"/>
            <a:ext cx="374307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Second-level exam for admission to IITs, only for top JEE Main performers</a:t>
            </a:r>
            <a:endParaRPr lang="en-US" sz="1238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561034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07206" y="2528888"/>
            <a:ext cx="124195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Both exams test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507206" y="2528888"/>
            <a:ext cx="3047116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Physics, Chemistry, and Mathematics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1459250" y="2764631"/>
            <a:ext cx="205731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with different difficulty levels</a:t>
            </a:r>
            <a:endParaRPr lang="en-US" sz="1238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389459"/>
            <a:ext cx="8572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879181" y="1357313"/>
            <a:ext cx="113736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Understanding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5945107" y="1357313"/>
            <a:ext cx="184437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chapter-wise weightage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4879181" y="1357313"/>
            <a:ext cx="3495666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helps in strategic preparation</a:t>
            </a:r>
            <a:endParaRPr lang="en-US" sz="1238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1975247"/>
            <a:ext cx="85725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79181" y="1943100"/>
            <a:ext cx="138178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Allows students to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6189529" y="1943100"/>
            <a:ext cx="124156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prioritize topics</a:t>
            </a:r>
            <a:endParaRPr lang="en-US" sz="1238" dirty="0"/>
          </a:p>
        </p:txBody>
      </p:sp>
      <p:sp>
        <p:nvSpPr>
          <p:cNvPr id="23" name="Text 15"/>
          <p:cNvSpPr/>
          <p:nvPr/>
        </p:nvSpPr>
        <p:spPr>
          <a:xfrm>
            <a:off x="4879181" y="1943100"/>
            <a:ext cx="359166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based on their importance in the exam</a:t>
            </a:r>
            <a:endParaRPr lang="en-US" sz="1238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2561034"/>
            <a:ext cx="85725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879181" y="2528888"/>
            <a:ext cx="68289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Helps in</a:t>
            </a:r>
            <a:endParaRPr lang="en-US" sz="1238" dirty="0"/>
          </a:p>
        </p:txBody>
      </p:sp>
      <p:sp>
        <p:nvSpPr>
          <p:cNvPr id="26" name="Text 17"/>
          <p:cNvSpPr/>
          <p:nvPr/>
        </p:nvSpPr>
        <p:spPr>
          <a:xfrm>
            <a:off x="5490642" y="2528888"/>
            <a:ext cx="205394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efficient time management</a:t>
            </a:r>
            <a:endParaRPr lang="en-US" sz="1238" dirty="0"/>
          </a:p>
        </p:txBody>
      </p:sp>
      <p:sp>
        <p:nvSpPr>
          <p:cNvPr id="27" name="Text 18"/>
          <p:cNvSpPr/>
          <p:nvPr/>
        </p:nvSpPr>
        <p:spPr>
          <a:xfrm>
            <a:off x="7473144" y="2528888"/>
            <a:ext cx="139074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during preparation</a:t>
            </a:r>
            <a:endParaRPr lang="en-US" sz="1238" dirty="0"/>
          </a:p>
        </p:txBody>
      </p:sp>
      <p:sp>
        <p:nvSpPr>
          <p:cNvPr id="28" name="Shape 19"/>
          <p:cNvSpPr/>
          <p:nvPr/>
        </p:nvSpPr>
        <p:spPr>
          <a:xfrm>
            <a:off x="285750" y="3314700"/>
            <a:ext cx="857250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9" name="Shape 20"/>
          <p:cNvSpPr/>
          <p:nvPr/>
        </p:nvSpPr>
        <p:spPr>
          <a:xfrm>
            <a:off x="285750" y="3314700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" y="3452217"/>
            <a:ext cx="142875" cy="142875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400050" y="3448645"/>
            <a:ext cx="8156042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analysis is based on previous years' question papers and official exam patterns to provide the most accurate weightage distribution.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Main: Mathematics Weightage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 Chapters by Weightage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17195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28588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22044" y="1357313"/>
            <a:ext cx="111939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Four chapters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922044" y="1357313"/>
            <a:ext cx="3862843" cy="6482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with 6.6% weightage each: Sequences &amp; Series, Determinants, 3-D Geometry, and Straight Lines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210991"/>
            <a:ext cx="128588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922044" y="2178844"/>
            <a:ext cx="148659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Most chapters have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6337204" y="2178844"/>
            <a:ext cx="129405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equal weightage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4922044" y="2178844"/>
            <a:ext cx="346923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of 3.3% (1 question each)</a:t>
            </a:r>
            <a:endParaRPr lang="en-US" sz="1238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796778"/>
            <a:ext cx="85725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879181" y="2764631"/>
            <a:ext cx="72648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Calculus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4879181" y="2764631"/>
            <a:ext cx="374006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topics collectively form a significant portion (~15%)</a:t>
            </a:r>
            <a:endParaRPr lang="en-US" sz="1238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382566"/>
            <a:ext cx="85725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879181" y="3350419"/>
            <a:ext cx="16783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Coordinate Geometry</a:t>
            </a:r>
            <a:endParaRPr lang="en-US" sz="1238" dirty="0"/>
          </a:p>
        </p:txBody>
      </p:sp>
      <p:sp>
        <p:nvSpPr>
          <p:cNvPr id="20" name="Text 12"/>
          <p:cNvSpPr/>
          <p:nvPr/>
        </p:nvSpPr>
        <p:spPr>
          <a:xfrm>
            <a:off x="4879181" y="3350419"/>
            <a:ext cx="402807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(Straight Lines, Conics) accounts for ~13% of questions</a:t>
            </a:r>
            <a:endParaRPr lang="en-US" sz="1238" dirty="0"/>
          </a:p>
        </p:txBody>
      </p:sp>
      <p:sp>
        <p:nvSpPr>
          <p:cNvPr id="21" name="Shape 13"/>
          <p:cNvSpPr/>
          <p:nvPr/>
        </p:nvSpPr>
        <p:spPr>
          <a:xfrm>
            <a:off x="4686300" y="4021931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2" name="Shape 14"/>
          <p:cNvSpPr/>
          <p:nvPr/>
        </p:nvSpPr>
        <p:spPr>
          <a:xfrm>
            <a:off x="4686300" y="4021931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159448"/>
            <a:ext cx="142875" cy="142875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4800600" y="4155877"/>
            <a:ext cx="3972399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Focus on chapters with 6.6% weightage while maintaining balanced preparation across all topics.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Main: Physics Weightage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 Chapters by Weightage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17195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85725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79181" y="1357313"/>
            <a:ext cx="143396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Current Electricity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879181" y="1357313"/>
            <a:ext cx="3976362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has the highest weightage (9.9%) in Physics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8572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79181" y="1943100"/>
            <a:ext cx="194044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Electromagnetism topics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4879181" y="1943100"/>
            <a:ext cx="401517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collectively account for ~20% of the paper</a:t>
            </a:r>
            <a:endParaRPr lang="en-US" sz="123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61034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07756" y="2528888"/>
            <a:ext cx="127672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Physics</a:t>
            </a:r>
            <a:endParaRPr lang="en-US" sz="1238" dirty="0"/>
          </a:p>
        </p:txBody>
      </p:sp>
      <p:sp>
        <p:nvSpPr>
          <p:cNvPr id="16" name="Text 9"/>
          <p:cNvSpPr/>
          <p:nvPr/>
        </p:nvSpPr>
        <p:spPr>
          <a:xfrm>
            <a:off x="6113041" y="2528888"/>
            <a:ext cx="4210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and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6462610" y="2528888"/>
            <a:ext cx="137280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Thermodynamics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4907756" y="2528888"/>
            <a:ext cx="3941006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significant with 6.6% each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907756" y="3114675"/>
            <a:ext cx="138153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Mechanics topics</a:t>
            </a:r>
            <a:endParaRPr lang="en-US" sz="1238" dirty="0"/>
          </a:p>
        </p:txBody>
      </p:sp>
      <p:sp>
        <p:nvSpPr>
          <p:cNvPr id="21" name="Text 13"/>
          <p:cNvSpPr/>
          <p:nvPr/>
        </p:nvSpPr>
        <p:spPr>
          <a:xfrm>
            <a:off x="4907756" y="3114675"/>
            <a:ext cx="388455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(Laws of Motion, Work-Energy, Rotational Dynamics) together form ~20% of questions</a:t>
            </a:r>
            <a:endParaRPr lang="en-US" sz="1238" dirty="0"/>
          </a:p>
        </p:txBody>
      </p:sp>
      <p:sp>
        <p:nvSpPr>
          <p:cNvPr id="22" name="Shape 14"/>
          <p:cNvSpPr/>
          <p:nvPr/>
        </p:nvSpPr>
        <p:spPr>
          <a:xfrm>
            <a:off x="4686300" y="3786188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3" name="Shape 15"/>
          <p:cNvSpPr/>
          <p:nvPr/>
        </p:nvSpPr>
        <p:spPr>
          <a:xfrm>
            <a:off x="4686300" y="3786188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3923705"/>
            <a:ext cx="142875" cy="142875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800600" y="3920133"/>
            <a:ext cx="3956159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Electricity and Mechanics form the backbone of JEE Main Physics, requiring thorough preparation.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Main: Chemistry Weightage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 Chapters by Weightage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17195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00013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3469" y="1357313"/>
            <a:ext cx="370375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Transition Elements &amp; Coordination Compounds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8525787" y="1357313"/>
            <a:ext cx="37733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and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4893469" y="1593056"/>
            <a:ext cx="113407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Periodic Table</a:t>
            </a:r>
            <a:endParaRPr lang="en-US" sz="1238" dirty="0"/>
          </a:p>
        </p:txBody>
      </p:sp>
      <p:sp>
        <p:nvSpPr>
          <p:cNvPr id="12" name="Text 7"/>
          <p:cNvSpPr/>
          <p:nvPr/>
        </p:nvSpPr>
        <p:spPr>
          <a:xfrm>
            <a:off x="5956102" y="1593056"/>
            <a:ext cx="26575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have highest weightage (9.9% each)</a:t>
            </a:r>
            <a:endParaRPr lang="en-US" sz="1238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100013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893469" y="1943100"/>
            <a:ext cx="159104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Inorganic Chemistry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4893469" y="1943100"/>
            <a:ext cx="383153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topics collectively form ~30% of the paper</a:t>
            </a:r>
            <a:endParaRPr lang="en-US" sz="1238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61034"/>
            <a:ext cx="114300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907756" y="2528888"/>
            <a:ext cx="15215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Physical Chemistry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4907756" y="2528888"/>
            <a:ext cx="4019392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topics (Thermodynamics, Chemical Equilibrium) account for ~25% of questions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907756" y="3114675"/>
            <a:ext cx="147761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Organic Chemistry</a:t>
            </a:r>
            <a:endParaRPr lang="en-US" sz="1238" dirty="0"/>
          </a:p>
        </p:txBody>
      </p:sp>
      <p:sp>
        <p:nvSpPr>
          <p:cNvPr id="21" name="Text 13"/>
          <p:cNvSpPr/>
          <p:nvPr/>
        </p:nvSpPr>
        <p:spPr>
          <a:xfrm>
            <a:off x="4907756" y="3114675"/>
            <a:ext cx="344314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has more evenly distributed weightage across multiple chapters</a:t>
            </a:r>
            <a:endParaRPr lang="en-US" sz="1238" dirty="0"/>
          </a:p>
        </p:txBody>
      </p:sp>
      <p:sp>
        <p:nvSpPr>
          <p:cNvPr id="22" name="Shape 14"/>
          <p:cNvSpPr/>
          <p:nvPr/>
        </p:nvSpPr>
        <p:spPr>
          <a:xfrm>
            <a:off x="4686300" y="3786188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3" name="Shape 15"/>
          <p:cNvSpPr/>
          <p:nvPr/>
        </p:nvSpPr>
        <p:spPr>
          <a:xfrm>
            <a:off x="4686300" y="3786188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3923705"/>
            <a:ext cx="142875" cy="142875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800600" y="3920133"/>
            <a:ext cx="3416331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Inorganic Chemistry topics have higher individual weightage, making them crucial for scoring well.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Advanced: Class-wise Distribution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Class-wise Weightage Distribution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17195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00013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3469" y="1357313"/>
            <a:ext cx="120712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 11 topics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893469" y="1357313"/>
            <a:ext cx="3871913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have slightly higher weightage in both Physics (53%) and Chemistry (51%)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100013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93469" y="1943100"/>
            <a:ext cx="181850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distribution is nearly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6640534" y="1943100"/>
            <a:ext cx="75274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balanced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4893469" y="1943100"/>
            <a:ext cx="3781137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between Class 11 and Class 12 syllabus</a:t>
            </a:r>
            <a:endParaRPr lang="en-US" sz="1238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61034"/>
            <a:ext cx="85725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879181" y="2528888"/>
            <a:ext cx="2875583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Unlike JEE Main, Advanced has a more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4879181" y="2528888"/>
            <a:ext cx="365280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structured weightage distribution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6555563" y="2764631"/>
            <a:ext cx="163502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with clear focus areas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85725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879181" y="3114675"/>
            <a:ext cx="252634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 questions are more</a:t>
            </a:r>
            <a:endParaRPr lang="en-US" sz="1238" dirty="0"/>
          </a:p>
        </p:txBody>
      </p:sp>
      <p:sp>
        <p:nvSpPr>
          <p:cNvPr id="21" name="Text 13"/>
          <p:cNvSpPr/>
          <p:nvPr/>
        </p:nvSpPr>
        <p:spPr>
          <a:xfrm>
            <a:off x="4879181" y="3114675"/>
            <a:ext cx="367905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conceptual and application-based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6215314" y="3350419"/>
            <a:ext cx="170492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compared to JEE Main</a:t>
            </a:r>
            <a:endParaRPr lang="en-US" sz="1238" dirty="0"/>
          </a:p>
        </p:txBody>
      </p:sp>
      <p:sp>
        <p:nvSpPr>
          <p:cNvPr id="23" name="Shape 15"/>
          <p:cNvSpPr/>
          <p:nvPr/>
        </p:nvSpPr>
        <p:spPr>
          <a:xfrm>
            <a:off x="4686300" y="3786188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4" name="Shape 16"/>
          <p:cNvSpPr/>
          <p:nvPr/>
        </p:nvSpPr>
        <p:spPr>
          <a:xfrm>
            <a:off x="4686300" y="3786188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3923705"/>
            <a:ext cx="142875" cy="142875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4800600" y="3920133"/>
            <a:ext cx="3803293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Equal importance should be given to both Class 11 and Class 12 topics for JEE Advanced preparation.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Advanced: Physics Weightage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Unit-wise Weightage Distribution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010239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14300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07756" y="1357313"/>
            <a:ext cx="87505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Mechanics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907756" y="1357313"/>
            <a:ext cx="3897836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dominates with 38% weightage - the single largest unit in JEE Advanced Physics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8572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79181" y="1943100"/>
            <a:ext cx="184442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Electricity &amp; Magnetism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4879181" y="1943100"/>
            <a:ext cx="3897223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is the second most important unit (18%)</a:t>
            </a:r>
            <a:endParaRPr lang="en-US" sz="123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61034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07756" y="2528888"/>
            <a:ext cx="127672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Physics</a:t>
            </a:r>
            <a:endParaRPr lang="en-US" sz="1238" dirty="0"/>
          </a:p>
        </p:txBody>
      </p:sp>
      <p:sp>
        <p:nvSpPr>
          <p:cNvPr id="16" name="Text 9"/>
          <p:cNvSpPr/>
          <p:nvPr/>
        </p:nvSpPr>
        <p:spPr>
          <a:xfrm>
            <a:off x="6113041" y="2528888"/>
            <a:ext cx="4210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and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6462610" y="2528888"/>
            <a:ext cx="132061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Thermal Physics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4907756" y="2528888"/>
            <a:ext cx="3688156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have equal weightage (12% each)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85725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879181" y="3114675"/>
            <a:ext cx="301524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Important topics within Mechanics include</a:t>
            </a:r>
            <a:endParaRPr lang="en-US" sz="1238" dirty="0"/>
          </a:p>
        </p:txBody>
      </p:sp>
      <p:sp>
        <p:nvSpPr>
          <p:cNvPr id="21" name="Text 13"/>
          <p:cNvSpPr/>
          <p:nvPr/>
        </p:nvSpPr>
        <p:spPr>
          <a:xfrm>
            <a:off x="4879181" y="3114675"/>
            <a:ext cx="3705067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Centre of mass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5281157" y="3350419"/>
            <a:ext cx="53427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(7%),</a:t>
            </a:r>
            <a:endParaRPr lang="en-US" sz="1238" dirty="0"/>
          </a:p>
        </p:txBody>
      </p:sp>
      <p:sp>
        <p:nvSpPr>
          <p:cNvPr id="23" name="Text 15"/>
          <p:cNvSpPr/>
          <p:nvPr/>
        </p:nvSpPr>
        <p:spPr>
          <a:xfrm>
            <a:off x="5743994" y="3350419"/>
            <a:ext cx="168704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Rigid Body Dynamics</a:t>
            </a:r>
            <a:endParaRPr lang="en-US" sz="1238" dirty="0"/>
          </a:p>
        </p:txBody>
      </p:sp>
      <p:sp>
        <p:nvSpPr>
          <p:cNvPr id="24" name="Text 16"/>
          <p:cNvSpPr/>
          <p:nvPr/>
        </p:nvSpPr>
        <p:spPr>
          <a:xfrm>
            <a:off x="7359597" y="3350419"/>
            <a:ext cx="84014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(5%), and</a:t>
            </a:r>
            <a:endParaRPr lang="en-US" sz="1238" dirty="0"/>
          </a:p>
        </p:txBody>
      </p:sp>
      <p:sp>
        <p:nvSpPr>
          <p:cNvPr id="25" name="Text 17"/>
          <p:cNvSpPr/>
          <p:nvPr/>
        </p:nvSpPr>
        <p:spPr>
          <a:xfrm>
            <a:off x="4879181" y="3350419"/>
            <a:ext cx="369591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Fluid Mechanics</a:t>
            </a:r>
            <a:endParaRPr lang="en-US" sz="1238" dirty="0"/>
          </a:p>
        </p:txBody>
      </p:sp>
      <p:sp>
        <p:nvSpPr>
          <p:cNvPr id="26" name="Text 18"/>
          <p:cNvSpPr/>
          <p:nvPr/>
        </p:nvSpPr>
        <p:spPr>
          <a:xfrm>
            <a:off x="5682797" y="3586163"/>
            <a:ext cx="44693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(5%)</a:t>
            </a:r>
            <a:endParaRPr lang="en-US" sz="1238" dirty="0"/>
          </a:p>
        </p:txBody>
      </p:sp>
      <p:sp>
        <p:nvSpPr>
          <p:cNvPr id="27" name="Shape 19"/>
          <p:cNvSpPr/>
          <p:nvPr/>
        </p:nvSpPr>
        <p:spPr>
          <a:xfrm>
            <a:off x="4686300" y="4021931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8" name="Shape 20"/>
          <p:cNvSpPr/>
          <p:nvPr/>
        </p:nvSpPr>
        <p:spPr>
          <a:xfrm>
            <a:off x="4686300" y="4021931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159448"/>
            <a:ext cx="142875" cy="142875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4800600" y="4155877"/>
            <a:ext cx="3900627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Mechanics and Electricity &amp; Magnetism together account for 56% of the JEE Advanced Physics paper.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Advanced: Chemistry Weightage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Unit-wise Weightage Distribution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083714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00013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3469" y="1357313"/>
            <a:ext cx="15215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Physical Chemistry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893469" y="1357313"/>
            <a:ext cx="402022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has the highest weightage (39%) in JEE Advanced Chemistry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100013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93469" y="1943100"/>
            <a:ext cx="147761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Organic Chemistry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6299643" y="1943100"/>
            <a:ext cx="25611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follows closely with 34% weightage</a:t>
            </a:r>
            <a:endParaRPr lang="en-US" sz="123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325291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07756" y="2293144"/>
            <a:ext cx="332075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Important topics in Physical Chemistry include</a:t>
            </a:r>
            <a:endParaRPr lang="en-US" sz="1238" dirty="0"/>
          </a:p>
        </p:txBody>
      </p:sp>
      <p:sp>
        <p:nvSpPr>
          <p:cNvPr id="16" name="Text 9"/>
          <p:cNvSpPr/>
          <p:nvPr/>
        </p:nvSpPr>
        <p:spPr>
          <a:xfrm>
            <a:off x="4907756" y="2293144"/>
            <a:ext cx="4019559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Chemical Thermodynamics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6209119" y="2528888"/>
            <a:ext cx="79647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(8%) and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6934153" y="2528888"/>
            <a:ext cx="167830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Chemical Equilibrium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4907756" y="2764631"/>
            <a:ext cx="4032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(6%)</a:t>
            </a:r>
            <a:endParaRPr lang="en-US" sz="1238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114300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907756" y="3114675"/>
            <a:ext cx="16231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Organic Chemistry,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6459429" y="3114675"/>
            <a:ext cx="71775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Benzene</a:t>
            </a:r>
            <a:endParaRPr lang="en-US" sz="1238" dirty="0"/>
          </a:p>
        </p:txBody>
      </p:sp>
      <p:sp>
        <p:nvSpPr>
          <p:cNvPr id="23" name="Text 15"/>
          <p:cNvSpPr/>
          <p:nvPr/>
        </p:nvSpPr>
        <p:spPr>
          <a:xfrm>
            <a:off x="7105743" y="3114675"/>
            <a:ext cx="796472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(8%) and</a:t>
            </a:r>
            <a:endParaRPr lang="en-US" sz="1238" dirty="0"/>
          </a:p>
        </p:txBody>
      </p:sp>
      <p:sp>
        <p:nvSpPr>
          <p:cNvPr id="24" name="Text 16"/>
          <p:cNvSpPr/>
          <p:nvPr/>
        </p:nvSpPr>
        <p:spPr>
          <a:xfrm>
            <a:off x="7830778" y="3114675"/>
            <a:ext cx="68275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Phenols</a:t>
            </a:r>
            <a:endParaRPr lang="en-US" sz="1238" dirty="0"/>
          </a:p>
        </p:txBody>
      </p:sp>
      <p:sp>
        <p:nvSpPr>
          <p:cNvPr id="25" name="Text 17"/>
          <p:cNvSpPr/>
          <p:nvPr/>
        </p:nvSpPr>
        <p:spPr>
          <a:xfrm>
            <a:off x="4907756" y="3114675"/>
            <a:ext cx="3981273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(8%) carry significant weightage</a:t>
            </a:r>
            <a:endParaRPr lang="en-US" sz="1238" dirty="0"/>
          </a:p>
        </p:txBody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3732609"/>
            <a:ext cx="114300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907756" y="3700463"/>
            <a:ext cx="171935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Inorganic Chemistry,</a:t>
            </a:r>
            <a:endParaRPr lang="en-US" sz="1238" dirty="0"/>
          </a:p>
        </p:txBody>
      </p:sp>
      <p:sp>
        <p:nvSpPr>
          <p:cNvPr id="28" name="Text 19"/>
          <p:cNvSpPr/>
          <p:nvPr/>
        </p:nvSpPr>
        <p:spPr>
          <a:xfrm>
            <a:off x="6555674" y="3700463"/>
            <a:ext cx="1451074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AE6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Chemical Bonding</a:t>
            </a:r>
            <a:endParaRPr lang="en-US" sz="1238" dirty="0"/>
          </a:p>
        </p:txBody>
      </p:sp>
      <p:sp>
        <p:nvSpPr>
          <p:cNvPr id="29" name="Text 20"/>
          <p:cNvSpPr/>
          <p:nvPr/>
        </p:nvSpPr>
        <p:spPr>
          <a:xfrm>
            <a:off x="4907756" y="3700463"/>
            <a:ext cx="3981190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(10%) is the most important topic</a:t>
            </a:r>
            <a:endParaRPr lang="en-US" sz="1238" dirty="0"/>
          </a:p>
        </p:txBody>
      </p:sp>
      <p:sp>
        <p:nvSpPr>
          <p:cNvPr id="30" name="Shape 21"/>
          <p:cNvSpPr/>
          <p:nvPr/>
        </p:nvSpPr>
        <p:spPr>
          <a:xfrm>
            <a:off x="4686300" y="4371975"/>
            <a:ext cx="4171950" cy="6286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1" name="Shape 22"/>
          <p:cNvSpPr/>
          <p:nvPr/>
        </p:nvSpPr>
        <p:spPr>
          <a:xfrm>
            <a:off x="4686300" y="4371975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4509492"/>
            <a:ext cx="142875" cy="142875"/>
          </a:xfrm>
          <a:prstGeom prst="rect">
            <a:avLst/>
          </a:prstGeom>
        </p:spPr>
      </p:pic>
      <p:sp>
        <p:nvSpPr>
          <p:cNvPr id="33" name="Text 23"/>
          <p:cNvSpPr/>
          <p:nvPr/>
        </p:nvSpPr>
        <p:spPr>
          <a:xfrm>
            <a:off x="4800600" y="4505920"/>
            <a:ext cx="3980073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Physical and Organic Chemistry together account for 73% of the JEE Advanced Chemistry paper.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1A5276"/>
          </a:solidFill>
          <a:ln/>
        </p:spPr>
      </p:sp>
      <p:sp>
        <p:nvSpPr>
          <p:cNvPr id="4" name="Text 1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noFill/>
          <a:ln/>
        </p:spPr>
        <p:txBody>
          <a:bodyPr wrap="square" lIns="340233" tIns="170053" rIns="340233" bIns="170053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 vs Advanced: Comparison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Topic Weightage Comparison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8738"/>
            <a:ext cx="417195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86300" y="885825"/>
            <a:ext cx="42433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1A527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Differences</a:t>
            </a:r>
            <a:endParaRPr lang="en-US" sz="1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89459"/>
            <a:ext cx="142875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36331" y="1357313"/>
            <a:ext cx="115745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39C1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4936331" y="1357313"/>
            <a:ext cx="373475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has more concentrated weightage in fewer topics (e.g., Mechanics 38% vs 6.6% in Main)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5247"/>
            <a:ext cx="14287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936331" y="1943100"/>
            <a:ext cx="77015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4936331" y="1943100"/>
            <a:ext cx="3993161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has more uniform distribution of marks across chapters</a:t>
            </a:r>
            <a:endParaRPr lang="en-US" sz="123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61034"/>
            <a:ext cx="85725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879181" y="2528888"/>
            <a:ext cx="1029146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Chemistry,</a:t>
            </a:r>
            <a:endParaRPr lang="en-US" sz="1238" dirty="0"/>
          </a:p>
        </p:txBody>
      </p:sp>
      <p:sp>
        <p:nvSpPr>
          <p:cNvPr id="16" name="Text 9"/>
          <p:cNvSpPr/>
          <p:nvPr/>
        </p:nvSpPr>
        <p:spPr>
          <a:xfrm>
            <a:off x="5836890" y="2528888"/>
            <a:ext cx="115745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39C1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4879181" y="2528888"/>
            <a:ext cx="362631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emphasizes Physical Chemistry (39%) more than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6844326" y="2764631"/>
            <a:ext cx="77015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7543047" y="2764631"/>
            <a:ext cx="62611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(~25%)</a:t>
            </a:r>
            <a:endParaRPr lang="en-US" sz="1238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146822"/>
            <a:ext cx="85725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79181" y="3114675"/>
            <a:ext cx="368857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Coordination Compounds have higher weightage in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4879181" y="3114675"/>
            <a:ext cx="3985654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E86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Main</a:t>
            </a:r>
            <a:endParaRPr lang="en-US" sz="1238" dirty="0"/>
          </a:p>
        </p:txBody>
      </p:sp>
      <p:sp>
        <p:nvSpPr>
          <p:cNvPr id="23" name="Text 15"/>
          <p:cNvSpPr/>
          <p:nvPr/>
        </p:nvSpPr>
        <p:spPr>
          <a:xfrm>
            <a:off x="5237178" y="3350419"/>
            <a:ext cx="153894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(9.9%) compared to</a:t>
            </a:r>
            <a:endParaRPr lang="en-US" sz="1238" dirty="0"/>
          </a:p>
        </p:txBody>
      </p:sp>
      <p:sp>
        <p:nvSpPr>
          <p:cNvPr id="24" name="Text 16"/>
          <p:cNvSpPr/>
          <p:nvPr/>
        </p:nvSpPr>
        <p:spPr>
          <a:xfrm>
            <a:off x="6704688" y="3350419"/>
            <a:ext cx="1157455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39C1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</a:t>
            </a:r>
            <a:endParaRPr lang="en-US" sz="1238" dirty="0"/>
          </a:p>
        </p:txBody>
      </p:sp>
      <p:sp>
        <p:nvSpPr>
          <p:cNvPr id="25" name="Text 17"/>
          <p:cNvSpPr/>
          <p:nvPr/>
        </p:nvSpPr>
        <p:spPr>
          <a:xfrm>
            <a:off x="7790706" y="3350419"/>
            <a:ext cx="446931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(5%)</a:t>
            </a:r>
            <a:endParaRPr lang="en-US" sz="1238" dirty="0"/>
          </a:p>
        </p:txBody>
      </p:sp>
      <p:sp>
        <p:nvSpPr>
          <p:cNvPr id="26" name="Shape 18"/>
          <p:cNvSpPr/>
          <p:nvPr/>
        </p:nvSpPr>
        <p:spPr>
          <a:xfrm>
            <a:off x="4686300" y="3786188"/>
            <a:ext cx="4171950" cy="82867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7" name="Shape 19"/>
          <p:cNvSpPr/>
          <p:nvPr/>
        </p:nvSpPr>
        <p:spPr>
          <a:xfrm>
            <a:off x="4686300" y="3786188"/>
            <a:ext cx="28575" cy="8286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3923705"/>
            <a:ext cx="142875" cy="142875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4800600" y="3920133"/>
            <a:ext cx="3994584" cy="558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JEE Advanced requires deeper understanding of core concepts, while JEE Main tests broader knowledge across the syllabus.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2025-06-28T20:38:04Z</dcterms:created>
  <dcterms:modified xsi:type="dcterms:W3CDTF">2025-06-28T20:38:04Z</dcterms:modified>
</cp:coreProperties>
</file>