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9"/>
  </p:notesMasterIdLst>
  <p:sldIdLst>
    <p:sldId id="290" r:id="rId2"/>
    <p:sldId id="315" r:id="rId3"/>
    <p:sldId id="316" r:id="rId4"/>
    <p:sldId id="317" r:id="rId5"/>
    <p:sldId id="285" r:id="rId6"/>
    <p:sldId id="318" r:id="rId7"/>
    <p:sldId id="319" r:id="rId8"/>
    <p:sldId id="320" r:id="rId9"/>
    <p:sldId id="321" r:id="rId10"/>
    <p:sldId id="322" r:id="rId11"/>
    <p:sldId id="327" r:id="rId12"/>
    <p:sldId id="328" r:id="rId13"/>
    <p:sldId id="329" r:id="rId14"/>
    <p:sldId id="323" r:id="rId15"/>
    <p:sldId id="325" r:id="rId16"/>
    <p:sldId id="32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99466" autoAdjust="0"/>
  </p:normalViewPr>
  <p:slideViewPr>
    <p:cSldViewPr snapToGrid="0">
      <p:cViewPr>
        <p:scale>
          <a:sx n="70" d="100"/>
          <a:sy n="70" d="100"/>
        </p:scale>
        <p:origin x="-882" y="-168"/>
      </p:cViewPr>
      <p:guideLst>
        <p:guide orient="horz" pos="2160"/>
        <p:guide pos="3840"/>
      </p:guideLst>
    </p:cSldViewPr>
  </p:slideViewPr>
  <p:outlineViewPr>
    <p:cViewPr>
      <p:scale>
        <a:sx n="33" d="100"/>
        <a:sy n="33" d="100"/>
      </p:scale>
      <p:origin x="396" y="10107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10AF-6358-4845-AA9F-DE9FAFDEE920}" type="datetimeFigureOut">
              <a:rPr lang="en-US" smtClean="0"/>
              <a:pPr/>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568-B74D-4584-9C01-AD8838A3BB52}" type="slidenum">
              <a:rPr lang="en-US" smtClean="0"/>
              <a:pPr/>
              <a:t>‹#›</a:t>
            </a:fld>
            <a:endParaRPr lang="en-US"/>
          </a:p>
        </p:txBody>
      </p:sp>
    </p:spTree>
    <p:extLst>
      <p:ext uri="{BB962C8B-B14F-4D97-AF65-F5344CB8AC3E}">
        <p14:creationId xmlns:p14="http://schemas.microsoft.com/office/powerpoint/2010/main" val="27148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DE568-B74D-4584-9C01-AD8838A3BB52}" type="slidenum">
              <a:rPr lang="en-US" smtClean="0"/>
              <a:pPr/>
              <a:t>1</a:t>
            </a:fld>
            <a:endParaRPr lang="en-US"/>
          </a:p>
        </p:txBody>
      </p:sp>
    </p:spTree>
    <p:extLst>
      <p:ext uri="{BB962C8B-B14F-4D97-AF65-F5344CB8AC3E}">
        <p14:creationId xmlns:p14="http://schemas.microsoft.com/office/powerpoint/2010/main" val="14244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DE568-B74D-4584-9C01-AD8838A3BB52}" type="slidenum">
              <a:rPr lang="en-US" smtClean="0"/>
              <a:pPr/>
              <a:t>11</a:t>
            </a:fld>
            <a:endParaRPr lang="en-US"/>
          </a:p>
        </p:txBody>
      </p:sp>
    </p:spTree>
    <p:extLst>
      <p:ext uri="{BB962C8B-B14F-4D97-AF65-F5344CB8AC3E}">
        <p14:creationId xmlns:p14="http://schemas.microsoft.com/office/powerpoint/2010/main" val="14244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DE568-B74D-4584-9C01-AD8838A3BB52}" type="slidenum">
              <a:rPr lang="en-US" smtClean="0"/>
              <a:pPr/>
              <a:t>12</a:t>
            </a:fld>
            <a:endParaRPr lang="en-US"/>
          </a:p>
        </p:txBody>
      </p:sp>
    </p:spTree>
    <p:extLst>
      <p:ext uri="{BB962C8B-B14F-4D97-AF65-F5344CB8AC3E}">
        <p14:creationId xmlns:p14="http://schemas.microsoft.com/office/powerpoint/2010/main" val="14244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DE568-B74D-4584-9C01-AD8838A3BB52}" type="slidenum">
              <a:rPr lang="en-US" smtClean="0"/>
              <a:pPr/>
              <a:t>13</a:t>
            </a:fld>
            <a:endParaRPr lang="en-US"/>
          </a:p>
        </p:txBody>
      </p:sp>
    </p:spTree>
    <p:extLst>
      <p:ext uri="{BB962C8B-B14F-4D97-AF65-F5344CB8AC3E}">
        <p14:creationId xmlns:p14="http://schemas.microsoft.com/office/powerpoint/2010/main" val="14244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fr-FR" smtClean="0"/>
              <a:t>SOURCE CODE TECHNOLOGY PUNE +91-8237773233</a:t>
            </a:r>
            <a:endParaRPr lang="en-US"/>
          </a:p>
        </p:txBody>
      </p:sp>
      <p:sp>
        <p:nvSpPr>
          <p:cNvPr id="4" name="Date Placeholder 3"/>
          <p:cNvSpPr>
            <a:spLocks noGrp="1"/>
          </p:cNvSpPr>
          <p:nvPr>
            <p:ph type="dt" sz="half" idx="10"/>
          </p:nvPr>
        </p:nvSpPr>
        <p:spPr/>
        <p:txBody>
          <a:bodyPr/>
          <a:lstStyle/>
          <a:p>
            <a:fld id="{48C8C8B4-EB46-42A4-9820-BB4A7F47B10B}" type="datetime1">
              <a:rPr lang="en-US" smtClean="0"/>
              <a:pPr/>
              <a:t>4/14/2022</a:t>
            </a:fld>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fr-FR" smtClean="0"/>
              <a:t>SOURCE CODE TECHNOLOGY PUNE +91-8237773233</a:t>
            </a:r>
            <a:endParaRPr lang="en-US"/>
          </a:p>
        </p:txBody>
      </p:sp>
      <p:sp>
        <p:nvSpPr>
          <p:cNvPr id="4" name="Date Placeholder 3"/>
          <p:cNvSpPr>
            <a:spLocks noGrp="1"/>
          </p:cNvSpPr>
          <p:nvPr>
            <p:ph type="dt" sz="half" idx="10"/>
          </p:nvPr>
        </p:nvSpPr>
        <p:spPr/>
        <p:txBody>
          <a:bodyPr/>
          <a:lstStyle/>
          <a:p>
            <a:fld id="{ECEFF099-8AC9-4898-A1CE-A574EC7BD087}" type="datetime1">
              <a:rPr lang="en-US" smtClean="0"/>
              <a:pPr/>
              <a:t>4/14/2022</a:t>
            </a:fld>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fr-FR" smtClean="0"/>
              <a:t>SOURCE CODE TECHNOLOGY PUNE +91-8237773233</a:t>
            </a:r>
            <a:endParaRPr lang="en-US"/>
          </a:p>
        </p:txBody>
      </p:sp>
      <p:sp>
        <p:nvSpPr>
          <p:cNvPr id="4" name="Date Placeholder 3"/>
          <p:cNvSpPr>
            <a:spLocks noGrp="1"/>
          </p:cNvSpPr>
          <p:nvPr>
            <p:ph type="dt" sz="half" idx="10"/>
          </p:nvPr>
        </p:nvSpPr>
        <p:spPr/>
        <p:txBody>
          <a:bodyPr/>
          <a:lstStyle/>
          <a:p>
            <a:fld id="{3E1868BA-50C2-4AD6-BFFA-B0D7CA29A33E}" type="datetime1">
              <a:rPr lang="en-US" smtClean="0"/>
              <a:pPr/>
              <a:t>4/14/2022</a:t>
            </a:fld>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fr-FR" smtClean="0"/>
              <a:t>SOURCE CODE TECHNOLOGY PUNE +91-8237773233</a:t>
            </a:r>
            <a:endParaRPr lang="en-US"/>
          </a:p>
        </p:txBody>
      </p:sp>
      <p:sp>
        <p:nvSpPr>
          <p:cNvPr id="5" name="Date Placeholder 4"/>
          <p:cNvSpPr>
            <a:spLocks noGrp="1"/>
          </p:cNvSpPr>
          <p:nvPr>
            <p:ph type="dt" sz="half" idx="10"/>
          </p:nvPr>
        </p:nvSpPr>
        <p:spPr/>
        <p:txBody>
          <a:bodyPr/>
          <a:lstStyle/>
          <a:p>
            <a:fld id="{12CCEE6B-9584-4BE1-9E97-6C2777229128}" type="datetime1">
              <a:rPr lang="en-US" smtClean="0"/>
              <a:pPr/>
              <a:t>4/14/2022</a:t>
            </a:fld>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fr-FR" smtClean="0"/>
              <a:t>SOURCE CODE TECHNOLOGY PUNE +91-8237773233</a:t>
            </a:r>
            <a:endParaRPr lang="en-US"/>
          </a:p>
        </p:txBody>
      </p:sp>
      <p:sp>
        <p:nvSpPr>
          <p:cNvPr id="7" name="Date Placeholder 6"/>
          <p:cNvSpPr>
            <a:spLocks noGrp="1"/>
          </p:cNvSpPr>
          <p:nvPr>
            <p:ph type="dt" sz="half" idx="10"/>
          </p:nvPr>
        </p:nvSpPr>
        <p:spPr/>
        <p:txBody>
          <a:bodyPr/>
          <a:lstStyle/>
          <a:p>
            <a:fld id="{4F622241-446B-47F6-9646-BD9445C5E86F}" type="datetime1">
              <a:rPr lang="en-US" smtClean="0"/>
              <a:pPr/>
              <a:t>4/14/2022</a:t>
            </a:fld>
            <a:endParaRPr lang="en-US"/>
          </a:p>
        </p:txBody>
      </p:sp>
      <p:sp>
        <p:nvSpPr>
          <p:cNvPr id="9" name="Slide Number Placeholder 8"/>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fr-FR" smtClean="0"/>
              <a:t>SOURCE CODE TECHNOLOGY PUNE +91-8237773233</a:t>
            </a:r>
            <a:endParaRPr lang="en-US"/>
          </a:p>
        </p:txBody>
      </p:sp>
      <p:sp>
        <p:nvSpPr>
          <p:cNvPr id="3" name="Date Placeholder 2"/>
          <p:cNvSpPr>
            <a:spLocks noGrp="1"/>
          </p:cNvSpPr>
          <p:nvPr>
            <p:ph type="dt" sz="half" idx="10"/>
          </p:nvPr>
        </p:nvSpPr>
        <p:spPr/>
        <p:txBody>
          <a:bodyPr/>
          <a:lstStyle/>
          <a:p>
            <a:fld id="{8C5B5ED0-999B-4C43-9B56-5745444A0E04}" type="datetime1">
              <a:rPr lang="en-US" smtClean="0"/>
              <a:pPr/>
              <a:t>4/14/2022</a:t>
            </a:fld>
            <a:endParaRPr lang="en-US"/>
          </a:p>
        </p:txBody>
      </p:sp>
      <p:sp>
        <p:nvSpPr>
          <p:cNvPr id="5" name="Slide Number Placeholder 4"/>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fr-FR" smtClean="0"/>
              <a:t>SOURCE CODE TECHNOLOGY PUNE +91-8237773233</a:t>
            </a:r>
            <a:endParaRPr lang="en-US"/>
          </a:p>
        </p:txBody>
      </p:sp>
      <p:sp>
        <p:nvSpPr>
          <p:cNvPr id="212" name="Date Placeholder 211"/>
          <p:cNvSpPr>
            <a:spLocks noGrp="1"/>
          </p:cNvSpPr>
          <p:nvPr>
            <p:ph type="dt" sz="half" idx="10"/>
          </p:nvPr>
        </p:nvSpPr>
        <p:spPr/>
        <p:txBody>
          <a:bodyPr/>
          <a:lstStyle/>
          <a:p>
            <a:fld id="{826D19B7-BC18-421C-82DA-F7FEF5726591}" type="datetime1">
              <a:rPr lang="en-US" smtClean="0"/>
              <a:pPr/>
              <a:t>4/14/2022</a:t>
            </a:fld>
            <a:endParaRPr lang="en-US"/>
          </a:p>
        </p:txBody>
      </p:sp>
      <p:sp>
        <p:nvSpPr>
          <p:cNvPr id="214" name="Slide Number Placeholder 213"/>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fr-FR" smtClean="0"/>
              <a:t>SOURCE CODE TECHNOLOGY PUNE +91-8237773233</a:t>
            </a:r>
            <a:endParaRPr lang="en-US"/>
          </a:p>
        </p:txBody>
      </p:sp>
      <p:sp>
        <p:nvSpPr>
          <p:cNvPr id="5" name="Date Placeholder 4"/>
          <p:cNvSpPr>
            <a:spLocks noGrp="1"/>
          </p:cNvSpPr>
          <p:nvPr>
            <p:ph type="dt" sz="half" idx="10"/>
          </p:nvPr>
        </p:nvSpPr>
        <p:spPr/>
        <p:txBody>
          <a:bodyPr/>
          <a:lstStyle>
            <a:lvl1pPr>
              <a:defRPr>
                <a:solidFill>
                  <a:schemeClr val="bg1"/>
                </a:solidFill>
              </a:defRPr>
            </a:lvl1pPr>
          </a:lstStyle>
          <a:p>
            <a:fld id="{8B8D35E5-A2E0-432D-88DC-D14BC5B3F102}" type="datetime1">
              <a:rPr lang="en-US" smtClean="0"/>
              <a:pPr/>
              <a:t>4/14/2022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2E3A9870-0505-4B0E-9326-06F7E3E41D84}"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fr-FR" smtClean="0"/>
              <a:t>SOURCE CODE TECHNOLOGY PUNE +91-8237773233</a:t>
            </a:r>
            <a:endParaRPr lang="en-US"/>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D61CBB78-0A31-40BB-A4D3-EA92EACC6E56}" type="datetime1">
              <a:rPr lang="en-US" smtClean="0"/>
              <a:pPr/>
              <a:t>4/14/2022</a:t>
            </a:fld>
            <a:endParaRPr lang="en-US"/>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2E3A9870-0505-4B0E-9326-06F7E3E41D84}"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8769" y="433754"/>
            <a:ext cx="7725508" cy="584775"/>
          </a:xfrm>
          <a:prstGeom prst="rect">
            <a:avLst/>
          </a:prstGeom>
          <a:noFill/>
        </p:spPr>
        <p:txBody>
          <a:bodyPr wrap="square" rtlCol="0">
            <a:spAutoFit/>
          </a:bodyPr>
          <a:lstStyle/>
          <a:p>
            <a:pPr algn="ctr"/>
            <a:r>
              <a:rPr lang="en-US" sz="3200" b="1" dirty="0" smtClean="0">
                <a:solidFill>
                  <a:schemeClr val="accent1">
                    <a:lumMod val="75000"/>
                  </a:schemeClr>
                </a:solidFill>
              </a:rPr>
              <a:t>KNOW-IT</a:t>
            </a:r>
            <a:r>
              <a:rPr lang="en-US" sz="3200" b="1" dirty="0">
                <a:solidFill>
                  <a:schemeClr val="accent1">
                    <a:lumMod val="75000"/>
                  </a:schemeClr>
                </a:solidFill>
              </a:rPr>
              <a:t>, C-DAC ACTS (ATC), </a:t>
            </a:r>
            <a:r>
              <a:rPr lang="en-US" sz="3200" b="1" dirty="0" smtClean="0">
                <a:solidFill>
                  <a:schemeClr val="accent1">
                    <a:lumMod val="75000"/>
                  </a:schemeClr>
                </a:solidFill>
              </a:rPr>
              <a:t>Pune</a:t>
            </a:r>
            <a:endParaRPr lang="en-IN" sz="3200" b="1" dirty="0">
              <a:solidFill>
                <a:schemeClr val="accent1">
                  <a:lumMod val="75000"/>
                </a:schemeClr>
              </a:solidFill>
            </a:endParaRPr>
          </a:p>
        </p:txBody>
      </p:sp>
      <p:sp>
        <p:nvSpPr>
          <p:cNvPr id="5" name="TextBox 4"/>
          <p:cNvSpPr txBox="1"/>
          <p:nvPr/>
        </p:nvSpPr>
        <p:spPr>
          <a:xfrm>
            <a:off x="5439507" y="2739903"/>
            <a:ext cx="5896707" cy="3508653"/>
          </a:xfrm>
          <a:prstGeom prst="rect">
            <a:avLst/>
          </a:prstGeom>
          <a:noFill/>
          <a:ln>
            <a:solidFill>
              <a:schemeClr val="bg1">
                <a:lumMod val="75000"/>
              </a:schemeClr>
            </a:solidFill>
          </a:ln>
        </p:spPr>
        <p:txBody>
          <a:bodyPr wrap="square" rtlCol="0">
            <a:spAutoFit/>
          </a:bodyPr>
          <a:lstStyle/>
          <a:p>
            <a:r>
              <a:rPr lang="en-IN" sz="2400" b="1" dirty="0">
                <a:solidFill>
                  <a:schemeClr val="accent1">
                    <a:lumMod val="75000"/>
                  </a:schemeClr>
                </a:solidFill>
              </a:rPr>
              <a:t>Project  Group : </a:t>
            </a:r>
            <a:r>
              <a:rPr lang="en-IN" sz="2400" b="1" dirty="0" smtClean="0">
                <a:solidFill>
                  <a:schemeClr val="accent1">
                    <a:lumMod val="75000"/>
                  </a:schemeClr>
                </a:solidFill>
              </a:rPr>
              <a:t>24</a:t>
            </a:r>
            <a:endParaRPr lang="en-IN" sz="2400" b="1" dirty="0">
              <a:solidFill>
                <a:schemeClr val="accent1">
                  <a:lumMod val="75000"/>
                </a:schemeClr>
              </a:solidFill>
            </a:endParaRPr>
          </a:p>
          <a:p>
            <a:endParaRPr lang="en-IN" dirty="0"/>
          </a:p>
          <a:p>
            <a:r>
              <a:rPr lang="en-IN" b="1" dirty="0" smtClean="0"/>
              <a:t>210943020015     </a:t>
            </a:r>
            <a:r>
              <a:rPr lang="en-IN" b="1" dirty="0" err="1" smtClean="0"/>
              <a:t>Shubham</a:t>
            </a:r>
            <a:r>
              <a:rPr lang="en-IN" b="1" dirty="0" smtClean="0"/>
              <a:t> </a:t>
            </a:r>
            <a:r>
              <a:rPr lang="en-IN" b="1" dirty="0" err="1" smtClean="0"/>
              <a:t>Dattatraya</a:t>
            </a:r>
            <a:r>
              <a:rPr lang="en-IN" b="1" dirty="0"/>
              <a:t> </a:t>
            </a:r>
            <a:r>
              <a:rPr lang="en-IN" b="1" dirty="0" err="1" smtClean="0"/>
              <a:t>Borude</a:t>
            </a:r>
            <a:endParaRPr lang="en-IN" b="1" dirty="0"/>
          </a:p>
          <a:p>
            <a:endParaRPr lang="en-IN" b="1" dirty="0"/>
          </a:p>
          <a:p>
            <a:r>
              <a:rPr lang="en-IN" b="1" dirty="0" smtClean="0"/>
              <a:t>210943020061 	</a:t>
            </a:r>
            <a:r>
              <a:rPr lang="en-IN" b="1" dirty="0" err="1" smtClean="0"/>
              <a:t>Omkar</a:t>
            </a:r>
            <a:r>
              <a:rPr lang="en-IN" b="1" dirty="0" smtClean="0"/>
              <a:t> </a:t>
            </a:r>
            <a:r>
              <a:rPr lang="en-IN" b="1" dirty="0" err="1" smtClean="0"/>
              <a:t>Manojkumar</a:t>
            </a:r>
            <a:r>
              <a:rPr lang="en-IN" b="1" dirty="0" smtClean="0"/>
              <a:t> </a:t>
            </a:r>
            <a:r>
              <a:rPr lang="en-IN" b="1" dirty="0" err="1" smtClean="0"/>
              <a:t>Dubal</a:t>
            </a:r>
            <a:endParaRPr lang="en-IN" b="1" dirty="0"/>
          </a:p>
          <a:p>
            <a:endParaRPr lang="en-IN" b="1" dirty="0"/>
          </a:p>
          <a:p>
            <a:r>
              <a:rPr lang="en-IN" b="1" dirty="0" smtClean="0"/>
              <a:t>210943020097 	</a:t>
            </a:r>
            <a:r>
              <a:rPr lang="en-IN" b="1" dirty="0" err="1" smtClean="0"/>
              <a:t>Akanksha</a:t>
            </a:r>
            <a:r>
              <a:rPr lang="en-IN" b="1" dirty="0" smtClean="0"/>
              <a:t> </a:t>
            </a:r>
            <a:r>
              <a:rPr lang="en-IN" b="1" dirty="0" err="1" smtClean="0"/>
              <a:t>Dnyandeo</a:t>
            </a:r>
            <a:r>
              <a:rPr lang="en-IN" b="1" dirty="0" smtClean="0"/>
              <a:t> </a:t>
            </a:r>
            <a:r>
              <a:rPr lang="en-IN" b="1" dirty="0" err="1" smtClean="0"/>
              <a:t>Sonawane</a:t>
            </a:r>
            <a:endParaRPr lang="en-IN" b="1" dirty="0"/>
          </a:p>
          <a:p>
            <a:endParaRPr lang="en-IN" b="1" dirty="0">
              <a:ln w="3175">
                <a:solidFill>
                  <a:schemeClr val="tx1"/>
                </a:solidFill>
              </a:ln>
            </a:endParaRPr>
          </a:p>
          <a:p>
            <a:r>
              <a:rPr lang="en-IN" b="1" dirty="0" smtClean="0"/>
              <a:t>210943020103 	</a:t>
            </a:r>
            <a:r>
              <a:rPr lang="en-IN" b="1" dirty="0" err="1" smtClean="0"/>
              <a:t>Tanvi</a:t>
            </a:r>
            <a:r>
              <a:rPr lang="en-IN" b="1" dirty="0" smtClean="0"/>
              <a:t> </a:t>
            </a:r>
            <a:r>
              <a:rPr lang="en-IN" b="1" dirty="0" err="1" smtClean="0"/>
              <a:t>Jahagirdar</a:t>
            </a:r>
            <a:endParaRPr lang="en-IN" b="1" dirty="0" smtClean="0"/>
          </a:p>
          <a:p>
            <a:endParaRPr lang="en-IN" dirty="0" smtClean="0"/>
          </a:p>
          <a:p>
            <a:r>
              <a:rPr lang="en-IN" b="1" dirty="0" smtClean="0">
                <a:solidFill>
                  <a:schemeClr val="accent1">
                    <a:lumMod val="75000"/>
                  </a:schemeClr>
                </a:solidFill>
              </a:rPr>
              <a:t>Guided By</a:t>
            </a:r>
            <a:r>
              <a:rPr lang="en-IN" dirty="0" smtClean="0">
                <a:solidFill>
                  <a:schemeClr val="accent1">
                    <a:lumMod val="75000"/>
                  </a:schemeClr>
                </a:solidFill>
              </a:rPr>
              <a:t>          </a:t>
            </a:r>
            <a:r>
              <a:rPr lang="en-IN" b="1" dirty="0" smtClean="0">
                <a:solidFill>
                  <a:schemeClr val="accent1">
                    <a:lumMod val="75000"/>
                  </a:schemeClr>
                </a:solidFill>
              </a:rPr>
              <a:t>Prof. Monika </a:t>
            </a:r>
            <a:r>
              <a:rPr lang="en-IN" b="1" dirty="0" err="1" smtClean="0">
                <a:solidFill>
                  <a:schemeClr val="accent1">
                    <a:lumMod val="75000"/>
                  </a:schemeClr>
                </a:solidFill>
              </a:rPr>
              <a:t>Shivankar</a:t>
            </a:r>
            <a:endParaRPr lang="en-IN" b="1" dirty="0" smtClean="0">
              <a:solidFill>
                <a:schemeClr val="accent1">
                  <a:lumMod val="75000"/>
                </a:schemeClr>
              </a:solidFill>
            </a:endParaRPr>
          </a:p>
          <a:p>
            <a:endParaRPr lang="en-IN" dirty="0"/>
          </a:p>
        </p:txBody>
      </p:sp>
      <p:pic>
        <p:nvPicPr>
          <p:cNvPr id="9" name="Picture 8" descr="cdac_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6766" y="517741"/>
            <a:ext cx="1483910" cy="840427"/>
          </a:xfrm>
          <a:prstGeom prst="rect">
            <a:avLst/>
          </a:prstGeom>
          <a:noFill/>
          <a:ln>
            <a:noFill/>
          </a:ln>
        </p:spPr>
      </p:pic>
      <p:pic>
        <p:nvPicPr>
          <p:cNvPr id="1027" name="Picture 3" descr="C:\Users\yoges\Downloads\know it 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557" y="386647"/>
            <a:ext cx="1263765" cy="12637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yoges\Downloads\TourPackersImages\TourPackersImages\hom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972" t="29744" r="19285" b="14492"/>
          <a:stretch/>
        </p:blipFill>
        <p:spPr bwMode="auto">
          <a:xfrm>
            <a:off x="620399" y="3176630"/>
            <a:ext cx="4521960" cy="23350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yoges\Pictures\Screenshots\T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072" y="1402491"/>
            <a:ext cx="3091857" cy="98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a:t>User Roles and </a:t>
            </a:r>
            <a:r>
              <a:rPr lang="en-IN" altLang="en-GB" dirty="0" smtClean="0"/>
              <a:t>Responsibilities</a:t>
            </a:r>
            <a:endParaRPr lang="en-US" dirty="0"/>
          </a:p>
        </p:txBody>
      </p:sp>
      <p:sp>
        <p:nvSpPr>
          <p:cNvPr id="4" name="Content Placeholder 3"/>
          <p:cNvSpPr>
            <a:spLocks noGrp="1"/>
          </p:cNvSpPr>
          <p:nvPr>
            <p:ph idx="1"/>
          </p:nvPr>
        </p:nvSpPr>
        <p:spPr/>
        <p:txBody>
          <a:bodyPr>
            <a:normAutofit lnSpcReduction="10000"/>
          </a:bodyPr>
          <a:lstStyle/>
          <a:p>
            <a:r>
              <a:rPr lang="en-IN" altLang="en-GB" b="1" dirty="0"/>
              <a:t>User Roles -</a:t>
            </a:r>
          </a:p>
          <a:p>
            <a:pPr lvl="1"/>
            <a:r>
              <a:rPr lang="en-IN" altLang="en-GB" sz="2000" dirty="0"/>
              <a:t>Admin</a:t>
            </a:r>
          </a:p>
          <a:p>
            <a:pPr lvl="1"/>
            <a:r>
              <a:rPr lang="en-IN" altLang="en-GB" sz="2000" dirty="0"/>
              <a:t>Customer</a:t>
            </a:r>
          </a:p>
          <a:p>
            <a:endParaRPr lang="en-IN" altLang="en-GB" dirty="0"/>
          </a:p>
          <a:p>
            <a:r>
              <a:rPr lang="en-IN" altLang="en-GB" b="1" dirty="0"/>
              <a:t>Responsibilities for each user </a:t>
            </a:r>
            <a:r>
              <a:rPr lang="en-IN" altLang="en-GB" dirty="0" smtClean="0"/>
              <a:t>–</a:t>
            </a:r>
          </a:p>
          <a:p>
            <a:pPr marL="0" indent="0">
              <a:buNone/>
            </a:pPr>
            <a:endParaRPr lang="en-IN" altLang="en-GB" dirty="0"/>
          </a:p>
          <a:p>
            <a:pPr lvl="1"/>
            <a:r>
              <a:rPr lang="en-IN" altLang="en-GB" sz="2000" b="1" dirty="0"/>
              <a:t>Admin</a:t>
            </a:r>
            <a:r>
              <a:rPr lang="en-IN" altLang="en-GB" sz="2000" dirty="0"/>
              <a:t>:-  Create new package, Add new package, Delete new </a:t>
            </a:r>
            <a:r>
              <a:rPr lang="en-IN" altLang="en-GB" sz="2000" dirty="0" smtClean="0"/>
              <a:t>package</a:t>
            </a:r>
          </a:p>
          <a:p>
            <a:pPr lvl="1"/>
            <a:endParaRPr lang="en-IN" altLang="en-GB" sz="2000" dirty="0"/>
          </a:p>
          <a:p>
            <a:pPr lvl="1"/>
            <a:r>
              <a:rPr lang="en-IN" altLang="en-GB" sz="2000" b="1" dirty="0"/>
              <a:t>Customer</a:t>
            </a:r>
            <a:r>
              <a:rPr lang="en-IN" altLang="en-GB" sz="2000" dirty="0"/>
              <a:t>:- </a:t>
            </a:r>
            <a:r>
              <a:rPr lang="en-US" altLang="en-GB" sz="2000" dirty="0"/>
              <a:t>R</a:t>
            </a:r>
            <a:r>
              <a:rPr lang="en-US" sz="2000" dirty="0"/>
              <a:t>egister and create his own account, Book Tour.</a:t>
            </a:r>
            <a:endParaRPr lang="en-IN" altLang="en-GB" sz="2000" dirty="0"/>
          </a:p>
        </p:txBody>
      </p:sp>
    </p:spTree>
    <p:extLst>
      <p:ext uri="{BB962C8B-B14F-4D97-AF65-F5344CB8AC3E}">
        <p14:creationId xmlns:p14="http://schemas.microsoft.com/office/powerpoint/2010/main" val="5281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p:nvPr/>
        </p:nvPicPr>
        <p:blipFill>
          <a:blip r:embed="rId3">
            <a:extLst>
              <a:ext uri="{28A0092B-C50C-407E-A947-70E740481C1C}">
                <a14:useLocalDpi xmlns:a14="http://schemas.microsoft.com/office/drawing/2010/main" val="0"/>
              </a:ext>
            </a:extLst>
          </a:blip>
          <a:stretch>
            <a:fillRect/>
          </a:stretch>
        </p:blipFill>
        <p:spPr bwMode="auto">
          <a:xfrm>
            <a:off x="2347332" y="576696"/>
            <a:ext cx="7497337" cy="5322471"/>
          </a:xfrm>
          <a:prstGeom prst="rect">
            <a:avLst/>
          </a:prstGeom>
          <a:noFill/>
          <a:ln w="3175">
            <a:solidFill>
              <a:schemeClr val="tx1"/>
            </a:solidFill>
            <a:miter lim="800000"/>
            <a:headEnd/>
            <a:tailEnd/>
          </a:ln>
        </p:spPr>
      </p:pic>
      <p:sp>
        <p:nvSpPr>
          <p:cNvPr id="28" name="TextBox 27"/>
          <p:cNvSpPr txBox="1"/>
          <p:nvPr/>
        </p:nvSpPr>
        <p:spPr>
          <a:xfrm>
            <a:off x="4451445" y="6017820"/>
            <a:ext cx="3289110" cy="369332"/>
          </a:xfrm>
          <a:prstGeom prst="rect">
            <a:avLst/>
          </a:prstGeom>
          <a:noFill/>
        </p:spPr>
        <p:txBody>
          <a:bodyPr wrap="square" rtlCol="0">
            <a:spAutoFit/>
          </a:bodyPr>
          <a:lstStyle/>
          <a:p>
            <a:r>
              <a:rPr lang="en-IN" b="1" dirty="0"/>
              <a:t>Use Case </a:t>
            </a:r>
            <a:r>
              <a:rPr lang="en-IN" b="1" dirty="0" smtClean="0"/>
              <a:t>Diagram : Admin</a:t>
            </a:r>
            <a:endParaRPr lang="en-IN" b="1" dirty="0"/>
          </a:p>
        </p:txBody>
      </p:sp>
    </p:spTree>
    <p:extLst>
      <p:ext uri="{BB962C8B-B14F-4D97-AF65-F5344CB8AC3E}">
        <p14:creationId xmlns:p14="http://schemas.microsoft.com/office/powerpoint/2010/main" val="12170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320654" y="6017820"/>
            <a:ext cx="3550692" cy="369332"/>
          </a:xfrm>
          <a:prstGeom prst="rect">
            <a:avLst/>
          </a:prstGeom>
          <a:noFill/>
        </p:spPr>
        <p:txBody>
          <a:bodyPr wrap="square" rtlCol="0">
            <a:spAutoFit/>
          </a:bodyPr>
          <a:lstStyle/>
          <a:p>
            <a:r>
              <a:rPr lang="en-IN" b="1" dirty="0"/>
              <a:t>Use Case </a:t>
            </a:r>
            <a:r>
              <a:rPr lang="en-IN" b="1" dirty="0" smtClean="0"/>
              <a:t>Diagram : Customer</a:t>
            </a:r>
            <a:endParaRPr lang="en-IN" b="1" dirty="0"/>
          </a:p>
        </p:txBody>
      </p:sp>
      <p:pic>
        <p:nvPicPr>
          <p:cNvPr id="4" name="Picture 3"/>
          <p:cNvPicPr/>
          <p:nvPr/>
        </p:nvPicPr>
        <p:blipFill rotWithShape="1">
          <a:blip r:embed="rId3">
            <a:extLst>
              <a:ext uri="{28A0092B-C50C-407E-A947-70E740481C1C}">
                <a14:useLocalDpi xmlns:a14="http://schemas.microsoft.com/office/drawing/2010/main" val="0"/>
              </a:ext>
            </a:extLst>
          </a:blip>
          <a:srcRect l="28069" t="18762" r="25674" b="11377"/>
          <a:stretch/>
        </p:blipFill>
        <p:spPr bwMode="auto">
          <a:xfrm>
            <a:off x="2884085" y="608712"/>
            <a:ext cx="6423831" cy="5040075"/>
          </a:xfrm>
          <a:prstGeom prst="rect">
            <a:avLst/>
          </a:prstGeom>
          <a:noFill/>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025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320654" y="6017820"/>
            <a:ext cx="3550692" cy="369332"/>
          </a:xfrm>
          <a:prstGeom prst="rect">
            <a:avLst/>
          </a:prstGeom>
          <a:noFill/>
        </p:spPr>
        <p:txBody>
          <a:bodyPr wrap="square" rtlCol="0">
            <a:spAutoFit/>
          </a:bodyPr>
          <a:lstStyle/>
          <a:p>
            <a:pPr algn="ctr"/>
            <a:r>
              <a:rPr lang="en-IN" b="1" dirty="0"/>
              <a:t>[DFD 0]</a:t>
            </a:r>
          </a:p>
        </p:txBody>
      </p:sp>
      <p:pic>
        <p:nvPicPr>
          <p:cNvPr id="2069" name="Picture 21" descr="C:\Users\yoges\Pictures\Screenshots\Screenshot (2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207" y="906866"/>
            <a:ext cx="8383587"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a:t>Details of </a:t>
            </a:r>
            <a:r>
              <a:rPr lang="en-IN" altLang="en-GB" dirty="0" smtClean="0"/>
              <a:t>Team Contribution</a:t>
            </a:r>
            <a:endParaRPr lang="en-US" dirty="0"/>
          </a:p>
        </p:txBody>
      </p:sp>
      <p:sp>
        <p:nvSpPr>
          <p:cNvPr id="4" name="Content Placeholder 3"/>
          <p:cNvSpPr>
            <a:spLocks noGrp="1"/>
          </p:cNvSpPr>
          <p:nvPr>
            <p:ph idx="1"/>
          </p:nvPr>
        </p:nvSpPr>
        <p:spPr/>
        <p:txBody>
          <a:bodyPr>
            <a:normAutofit/>
          </a:bodyPr>
          <a:lstStyle/>
          <a:p>
            <a:r>
              <a:rPr lang="en-IN" altLang="en-GB" sz="2000" dirty="0" err="1" smtClean="0"/>
              <a:t>Shubham</a:t>
            </a:r>
            <a:r>
              <a:rPr lang="en-IN" altLang="en-GB" sz="2000" dirty="0" smtClean="0"/>
              <a:t> : </a:t>
            </a:r>
            <a:r>
              <a:rPr lang="en-IN" altLang="en-GB" dirty="0" err="1" smtClean="0"/>
              <a:t>FrontEnd</a:t>
            </a:r>
            <a:r>
              <a:rPr lang="en-IN" altLang="en-GB" dirty="0" smtClean="0"/>
              <a:t> &amp; Backend – Login, Registration, </a:t>
            </a:r>
            <a:r>
              <a:rPr lang="en-IN" altLang="en-GB" dirty="0" err="1"/>
              <a:t>DataBase</a:t>
            </a:r>
            <a:r>
              <a:rPr lang="en-IN" altLang="en-GB" dirty="0"/>
              <a:t> Design</a:t>
            </a:r>
          </a:p>
          <a:p>
            <a:pPr marL="0" indent="0">
              <a:buNone/>
            </a:pPr>
            <a:endParaRPr lang="en-IN" altLang="en-GB" sz="2000" dirty="0" smtClean="0"/>
          </a:p>
          <a:p>
            <a:r>
              <a:rPr lang="en-IN" altLang="en-GB" dirty="0" err="1" smtClean="0"/>
              <a:t>Omkar</a:t>
            </a:r>
            <a:r>
              <a:rPr lang="en-IN" altLang="en-GB" dirty="0" smtClean="0"/>
              <a:t> : </a:t>
            </a:r>
            <a:r>
              <a:rPr lang="en-IN" altLang="en-GB" dirty="0" err="1" smtClean="0"/>
              <a:t>FrontEnd</a:t>
            </a:r>
            <a:r>
              <a:rPr lang="en-IN" altLang="en-GB" dirty="0" smtClean="0"/>
              <a:t> </a:t>
            </a:r>
            <a:r>
              <a:rPr lang="en-IN" altLang="en-GB" dirty="0"/>
              <a:t>&amp; Backend </a:t>
            </a:r>
            <a:r>
              <a:rPr lang="en-IN" altLang="en-GB" dirty="0" smtClean="0"/>
              <a:t>– Booking, </a:t>
            </a:r>
            <a:r>
              <a:rPr lang="en-IN" altLang="en-GB" dirty="0" err="1" smtClean="0"/>
              <a:t>MainMenu</a:t>
            </a:r>
            <a:r>
              <a:rPr lang="en-IN" altLang="en-GB" dirty="0" smtClean="0"/>
              <a:t>, </a:t>
            </a:r>
            <a:r>
              <a:rPr lang="en-IN" altLang="en-GB" dirty="0" err="1"/>
              <a:t>DataBase</a:t>
            </a:r>
            <a:r>
              <a:rPr lang="en-IN" altLang="en-GB" dirty="0"/>
              <a:t> Design</a:t>
            </a:r>
          </a:p>
          <a:p>
            <a:endParaRPr lang="en-IN" altLang="en-GB" dirty="0" smtClean="0"/>
          </a:p>
          <a:p>
            <a:r>
              <a:rPr lang="en-IN" altLang="en-GB" sz="2000" dirty="0" err="1" smtClean="0"/>
              <a:t>Akanksha</a:t>
            </a:r>
            <a:r>
              <a:rPr lang="en-IN" altLang="en-GB" sz="2000" dirty="0" smtClean="0"/>
              <a:t> : </a:t>
            </a:r>
            <a:r>
              <a:rPr lang="en-IN" altLang="en-GB" dirty="0" err="1" smtClean="0"/>
              <a:t>FrontEnd</a:t>
            </a:r>
            <a:r>
              <a:rPr lang="en-IN" altLang="en-GB" dirty="0" smtClean="0"/>
              <a:t> :Contact</a:t>
            </a:r>
            <a:r>
              <a:rPr lang="en-IN" altLang="en-GB" sz="2000" dirty="0" smtClean="0"/>
              <a:t> , </a:t>
            </a:r>
            <a:r>
              <a:rPr lang="en-IN" altLang="en-GB" dirty="0" smtClean="0"/>
              <a:t>Backend : Contact, </a:t>
            </a:r>
            <a:r>
              <a:rPr lang="en-IN" altLang="en-GB" dirty="0" err="1" smtClean="0"/>
              <a:t>DataBase</a:t>
            </a:r>
            <a:r>
              <a:rPr lang="en-IN" altLang="en-GB" dirty="0" smtClean="0"/>
              <a:t> Design</a:t>
            </a:r>
          </a:p>
          <a:p>
            <a:endParaRPr lang="en-IN" altLang="en-GB" sz="2000" dirty="0" smtClean="0"/>
          </a:p>
          <a:p>
            <a:r>
              <a:rPr lang="en-IN" altLang="en-GB" dirty="0" err="1" smtClean="0"/>
              <a:t>Tanvi</a:t>
            </a:r>
            <a:r>
              <a:rPr lang="en-IN" altLang="en-GB" dirty="0" smtClean="0"/>
              <a:t> : About  Page</a:t>
            </a:r>
            <a:endParaRPr lang="en-IN" altLang="en-GB" sz="2000" dirty="0"/>
          </a:p>
        </p:txBody>
      </p:sp>
    </p:spTree>
    <p:extLst>
      <p:ext uri="{BB962C8B-B14F-4D97-AF65-F5344CB8AC3E}">
        <p14:creationId xmlns:p14="http://schemas.microsoft.com/office/powerpoint/2010/main" val="396151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smtClean="0"/>
              <a:t>Future Scope</a:t>
            </a:r>
            <a:endParaRPr lang="en-US" dirty="0"/>
          </a:p>
        </p:txBody>
      </p:sp>
      <p:sp>
        <p:nvSpPr>
          <p:cNvPr id="4" name="Content Placeholder 3"/>
          <p:cNvSpPr>
            <a:spLocks noGrp="1"/>
          </p:cNvSpPr>
          <p:nvPr>
            <p:ph idx="1"/>
          </p:nvPr>
        </p:nvSpPr>
        <p:spPr/>
        <p:txBody>
          <a:bodyPr>
            <a:normAutofit/>
          </a:bodyPr>
          <a:lstStyle/>
          <a:p>
            <a:pPr algn="just"/>
            <a:r>
              <a:rPr lang="en-US" dirty="0"/>
              <a:t>In the aspect of tourism, Internet and web technologies have made more readily available information on tourist locations, accommodations, transportation, shopping, food, festivals, and other attractions, thus improving the whole tourism experience.</a:t>
            </a:r>
          </a:p>
          <a:p>
            <a:pPr algn="just"/>
            <a:r>
              <a:rPr lang="en-US" dirty="0"/>
              <a:t>In the upcoming years we may add some features like Hotel Booking, Transportation, User Customized Packages, etc.</a:t>
            </a:r>
          </a:p>
        </p:txBody>
      </p:sp>
    </p:spTree>
    <p:extLst>
      <p:ext uri="{BB962C8B-B14F-4D97-AF65-F5344CB8AC3E}">
        <p14:creationId xmlns:p14="http://schemas.microsoft.com/office/powerpoint/2010/main" val="8221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t>This web application was successfully created and stored all the tourism packages, booking data, creation of new tours packages along with tour details into the Tour Packer’s database. </a:t>
            </a:r>
            <a:endParaRPr lang="en-US" dirty="0" smtClean="0"/>
          </a:p>
          <a:p>
            <a:pPr>
              <a:buFont typeface="Wingdings" pitchFamily="2" charset="2"/>
              <a:buChar char="§"/>
            </a:pPr>
            <a:r>
              <a:rPr lang="en-US" dirty="0" smtClean="0"/>
              <a:t>The </a:t>
            </a:r>
            <a:r>
              <a:rPr lang="en-US" dirty="0"/>
              <a:t>application was tested very well and the errors were properly debugged. Unit testing also concluded that the performance of the system is satisfactory. All the necessary output is generated. This system thus provides an easy way to automate all the functionalities of consumption.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7929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6981" y="2525286"/>
            <a:ext cx="10495126" cy="646331"/>
          </a:xfrm>
          <a:prstGeom prst="rect">
            <a:avLst/>
          </a:prstGeom>
          <a:noFill/>
        </p:spPr>
        <p:txBody>
          <a:bodyPr wrap="square" rtlCol="0">
            <a:spAutoFit/>
          </a:bodyPr>
          <a:lstStyle/>
          <a:p>
            <a:pPr algn="ctr"/>
            <a:r>
              <a:rPr lang="en-IN" sz="3600" b="1" dirty="0" smtClean="0">
                <a:solidFill>
                  <a:schemeClr val="accent1">
                    <a:lumMod val="75000"/>
                  </a:schemeClr>
                </a:solidFill>
              </a:rPr>
              <a:t>THANK YOU</a:t>
            </a:r>
            <a:endParaRPr lang="en-IN" sz="3600" b="1" dirty="0">
              <a:solidFill>
                <a:schemeClr val="accent1">
                  <a:lumMod val="75000"/>
                </a:schemeClr>
              </a:solidFill>
            </a:endParaRPr>
          </a:p>
        </p:txBody>
      </p:sp>
      <p:sp>
        <p:nvSpPr>
          <p:cNvPr id="6" name="TextBox 5"/>
          <p:cNvSpPr txBox="1"/>
          <p:nvPr/>
        </p:nvSpPr>
        <p:spPr>
          <a:xfrm>
            <a:off x="4858601" y="3407332"/>
            <a:ext cx="6373505" cy="523220"/>
          </a:xfrm>
          <a:prstGeom prst="rect">
            <a:avLst/>
          </a:prstGeom>
          <a:noFill/>
        </p:spPr>
        <p:txBody>
          <a:bodyPr wrap="square" rtlCol="0">
            <a:spAutoFit/>
          </a:bodyPr>
          <a:lstStyle/>
          <a:p>
            <a:r>
              <a:rPr lang="en-IN" sz="2800" dirty="0" smtClean="0">
                <a:solidFill>
                  <a:schemeClr val="accent1">
                    <a:lumMod val="75000"/>
                  </a:schemeClr>
                </a:solidFill>
              </a:rPr>
              <a:t>For your valuable time.</a:t>
            </a:r>
            <a:endParaRPr lang="en-IN" sz="2800" dirty="0">
              <a:solidFill>
                <a:schemeClr val="accent1">
                  <a:lumMod val="75000"/>
                </a:schemeClr>
              </a:solidFill>
            </a:endParaRPr>
          </a:p>
        </p:txBody>
      </p:sp>
      <p:sp>
        <p:nvSpPr>
          <p:cNvPr id="7" name="Rectangle 6"/>
          <p:cNvSpPr/>
          <p:nvPr/>
        </p:nvSpPr>
        <p:spPr>
          <a:xfrm>
            <a:off x="4947313" y="3107473"/>
            <a:ext cx="832515" cy="7583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8" name="Rectangle 7"/>
          <p:cNvSpPr/>
          <p:nvPr/>
        </p:nvSpPr>
        <p:spPr>
          <a:xfrm>
            <a:off x="6482685" y="3095454"/>
            <a:ext cx="723331"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544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104" y="162660"/>
            <a:ext cx="9601200" cy="680178"/>
          </a:xfrm>
        </p:spPr>
        <p:txBody>
          <a:bodyPr/>
          <a:lstStyle/>
          <a:p>
            <a:pPr algn="ctr"/>
            <a:r>
              <a:rPr lang="en-US" dirty="0" smtClean="0"/>
              <a:t>CONTENTS</a:t>
            </a:r>
            <a:endParaRPr lang="en-US" dirty="0"/>
          </a:p>
        </p:txBody>
      </p:sp>
      <p:sp>
        <p:nvSpPr>
          <p:cNvPr id="3" name="Content Placeholder 2"/>
          <p:cNvSpPr>
            <a:spLocks noGrp="1"/>
          </p:cNvSpPr>
          <p:nvPr>
            <p:ph idx="1"/>
          </p:nvPr>
        </p:nvSpPr>
        <p:spPr>
          <a:xfrm>
            <a:off x="1254457" y="859810"/>
            <a:ext cx="9601200" cy="5718412"/>
          </a:xfrm>
        </p:spPr>
        <p:txBody>
          <a:bodyPr>
            <a:noAutofit/>
          </a:bodyPr>
          <a:lstStyle/>
          <a:p>
            <a:r>
              <a:rPr lang="en-IN" altLang="en-GB" sz="1800" b="1" dirty="0">
                <a:latin typeface="Times New Roman" pitchFamily="18" charset="0"/>
                <a:cs typeface="Times New Roman" pitchFamily="18" charset="0"/>
              </a:rPr>
              <a:t>Project Introduction</a:t>
            </a:r>
          </a:p>
          <a:p>
            <a:r>
              <a:rPr lang="en-IN" altLang="en-GB" sz="1800" b="1" dirty="0">
                <a:latin typeface="Times New Roman" pitchFamily="18" charset="0"/>
                <a:cs typeface="Times New Roman" pitchFamily="18" charset="0"/>
              </a:rPr>
              <a:t>Project Architecture</a:t>
            </a:r>
          </a:p>
          <a:p>
            <a:r>
              <a:rPr lang="en-IN" altLang="en-GB" sz="1800" b="1" dirty="0">
                <a:latin typeface="Times New Roman" pitchFamily="18" charset="0"/>
                <a:cs typeface="Times New Roman" pitchFamily="18" charset="0"/>
              </a:rPr>
              <a:t>Technology platforms used for project</a:t>
            </a:r>
          </a:p>
          <a:p>
            <a:r>
              <a:rPr lang="en-IN" altLang="en-GB" sz="1800" b="1" dirty="0">
                <a:latin typeface="Times New Roman" pitchFamily="18" charset="0"/>
                <a:cs typeface="Times New Roman" pitchFamily="18" charset="0"/>
              </a:rPr>
              <a:t>User Roles and </a:t>
            </a:r>
            <a:r>
              <a:rPr lang="en-IN" altLang="en-GB" sz="1800" b="1" dirty="0" smtClean="0">
                <a:latin typeface="Times New Roman" pitchFamily="18" charset="0"/>
                <a:cs typeface="Times New Roman" pitchFamily="18" charset="0"/>
              </a:rPr>
              <a:t>responsibilities</a:t>
            </a:r>
          </a:p>
          <a:p>
            <a:r>
              <a:rPr lang="en-IN" altLang="en-GB" sz="1800" b="1" dirty="0" smtClean="0">
                <a:latin typeface="Times New Roman" pitchFamily="18" charset="0"/>
                <a:cs typeface="Times New Roman" pitchFamily="18" charset="0"/>
              </a:rPr>
              <a:t>Use Case Diagrams</a:t>
            </a:r>
          </a:p>
          <a:p>
            <a:r>
              <a:rPr lang="en-IN" altLang="en-GB" sz="1800" b="1" dirty="0" smtClean="0">
                <a:latin typeface="Times New Roman" pitchFamily="18" charset="0"/>
                <a:cs typeface="Times New Roman" pitchFamily="18" charset="0"/>
              </a:rPr>
              <a:t>DFD - 0</a:t>
            </a:r>
            <a:endParaRPr lang="en-IN" altLang="en-GB" sz="1800" b="1" dirty="0">
              <a:latin typeface="Times New Roman" pitchFamily="18" charset="0"/>
              <a:cs typeface="Times New Roman" pitchFamily="18" charset="0"/>
            </a:endParaRPr>
          </a:p>
          <a:p>
            <a:r>
              <a:rPr lang="en-IN" altLang="en-GB" sz="1800" b="1" dirty="0">
                <a:latin typeface="Times New Roman" pitchFamily="18" charset="0"/>
                <a:cs typeface="Times New Roman" pitchFamily="18" charset="0"/>
              </a:rPr>
              <a:t>Division of work within team</a:t>
            </a:r>
          </a:p>
          <a:p>
            <a:r>
              <a:rPr lang="en-IN" altLang="en-GB" sz="1800" b="1" dirty="0" smtClean="0">
                <a:latin typeface="Times New Roman" pitchFamily="18" charset="0"/>
                <a:cs typeface="Times New Roman" pitchFamily="18" charset="0"/>
              </a:rPr>
              <a:t>Future Scope</a:t>
            </a:r>
            <a:endParaRPr lang="en-IN" altLang="en-GB" sz="1800" b="1" dirty="0">
              <a:latin typeface="Times New Roman" pitchFamily="18" charset="0"/>
              <a:cs typeface="Times New Roman" pitchFamily="18" charset="0"/>
            </a:endParaRPr>
          </a:p>
          <a:p>
            <a:r>
              <a:rPr lang="en-IN" altLang="en-GB" sz="1800" b="1" dirty="0" smtClean="0">
                <a:latin typeface="Times New Roman" pitchFamily="18" charset="0"/>
                <a:cs typeface="Times New Roman" pitchFamily="18" charset="0"/>
              </a:rPr>
              <a:t>Conclusion</a:t>
            </a:r>
            <a:endParaRPr lang="en-IN" alt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1773805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IN" altLang="en-GB" dirty="0">
                <a:effectLst>
                  <a:outerShdw blurRad="38100" dist="19050" dir="2700000" algn="tl" rotWithShape="0">
                    <a:schemeClr val="dk1">
                      <a:alpha val="40000"/>
                    </a:schemeClr>
                  </a:outerShdw>
                </a:effectLst>
              </a:rPr>
              <a:t>1. </a:t>
            </a:r>
            <a:r>
              <a:rPr lang="en-IN" altLang="en-GB" b="1" dirty="0">
                <a:effectLst>
                  <a:outerShdw blurRad="38100" dist="19050" dir="2700000" algn="tl" rotWithShape="0">
                    <a:schemeClr val="dk1">
                      <a:alpha val="40000"/>
                    </a:schemeClr>
                  </a:outerShdw>
                </a:effectLst>
              </a:rPr>
              <a:t>Purpose of the </a:t>
            </a:r>
            <a:r>
              <a:rPr lang="en-IN" altLang="en-GB" b="1" dirty="0" smtClean="0">
                <a:effectLst>
                  <a:outerShdw blurRad="38100" dist="19050" dir="2700000" algn="tl" rotWithShape="0">
                    <a:schemeClr val="dk1">
                      <a:alpha val="40000"/>
                    </a:schemeClr>
                  </a:outerShdw>
                </a:effectLst>
              </a:rPr>
              <a:t>Project</a:t>
            </a:r>
            <a:r>
              <a:rPr lang="en-IN" altLang="en-GB" b="1" dirty="0" smtClean="0"/>
              <a:t> :</a:t>
            </a:r>
            <a:endParaRPr lang="en-US" b="1" dirty="0" smtClean="0"/>
          </a:p>
          <a:p>
            <a:r>
              <a:rPr lang="en-US" dirty="0"/>
              <a:t>The purpose is to build a system that performs all operations related to traveling, booking, sightseeing, etc.</a:t>
            </a:r>
          </a:p>
          <a:p>
            <a:r>
              <a:rPr lang="en-US" dirty="0" smtClean="0"/>
              <a:t>Tourism </a:t>
            </a:r>
            <a:r>
              <a:rPr lang="en-US" dirty="0"/>
              <a:t>has changed quite a lot over the last few years. Maps on paper have shifted to Google Maps.  Everything is designed to make our travels as hassle-free and as easy as possible. But travelling is more than just packing your backs and just going somewhere. previously people were not able to do all the booking at one place. They needed to contact various agencies for various bookings. </a:t>
            </a:r>
            <a:endParaRPr lang="en-US" dirty="0" smtClean="0"/>
          </a:p>
          <a:p>
            <a:r>
              <a:rPr lang="en-US" dirty="0" smtClean="0"/>
              <a:t>This </a:t>
            </a:r>
            <a:r>
              <a:rPr lang="en-US" dirty="0"/>
              <a:t>project will come with some solution that going to solve lots of problems like a tourist can book his holiday packages before leaving the own house.</a:t>
            </a:r>
          </a:p>
          <a:p>
            <a:pPr marL="0" indent="0">
              <a:buNone/>
            </a:pPr>
            <a:endParaRPr lang="en-US" dirty="0"/>
          </a:p>
        </p:txBody>
      </p:sp>
    </p:spTree>
    <p:extLst>
      <p:ext uri="{BB962C8B-B14F-4D97-AF65-F5344CB8AC3E}">
        <p14:creationId xmlns:p14="http://schemas.microsoft.com/office/powerpoint/2010/main" val="2322568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GB" dirty="0">
                <a:effectLst>
                  <a:outerShdw blurRad="38100" dist="19050" dir="2700000" algn="tl" rotWithShape="0">
                    <a:schemeClr val="dk1">
                      <a:alpha val="40000"/>
                    </a:schemeClr>
                  </a:outerShdw>
                </a:effectLst>
              </a:rPr>
              <a:t>GOAL OF PROJECT</a:t>
            </a:r>
            <a:endParaRPr lang="en-US" dirty="0"/>
          </a:p>
        </p:txBody>
      </p:sp>
      <p:sp>
        <p:nvSpPr>
          <p:cNvPr id="3" name="Content Placeholder 2"/>
          <p:cNvSpPr>
            <a:spLocks noGrp="1"/>
          </p:cNvSpPr>
          <p:nvPr>
            <p:ph idx="1"/>
          </p:nvPr>
        </p:nvSpPr>
        <p:spPr/>
        <p:txBody>
          <a:bodyPr>
            <a:normAutofit/>
          </a:bodyPr>
          <a:lstStyle/>
          <a:p>
            <a:r>
              <a:rPr lang="en-US" dirty="0"/>
              <a:t>The purpose is to build a system that performs all operations related to traveling, booking, sightseeing, etc.</a:t>
            </a:r>
          </a:p>
          <a:p>
            <a:r>
              <a:rPr lang="en-US" dirty="0"/>
              <a:t>This system connects customers and agents directly, provides a feedback mechanism for tourists, maintains and controls the database of tourists’ information, and gives a variety of travel services.</a:t>
            </a:r>
          </a:p>
          <a:p>
            <a:r>
              <a:rPr lang="en-US" dirty="0"/>
              <a:t>The purpose is to design a system using which one can perform all operations related to traveling and sight-seeing.</a:t>
            </a:r>
          </a:p>
          <a:p>
            <a:r>
              <a:rPr lang="en-US" dirty="0"/>
              <a:t>The system allows one to easily access the relevant information. It is a dynamic and responsive system which let users to decide about places they want to visit and make bookings online for travel and accommodation</a:t>
            </a:r>
          </a:p>
        </p:txBody>
      </p:sp>
    </p:spTree>
    <p:extLst>
      <p:ext uri="{BB962C8B-B14F-4D97-AF65-F5344CB8AC3E}">
        <p14:creationId xmlns:p14="http://schemas.microsoft.com/office/powerpoint/2010/main" val="658780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183" y="312785"/>
            <a:ext cx="9601200" cy="724446"/>
          </a:xfrm>
        </p:spPr>
        <p:txBody>
          <a:bodyPr/>
          <a:lstStyle/>
          <a:p>
            <a:pPr algn="ctr"/>
            <a:r>
              <a:rPr lang="en-US" dirty="0" smtClean="0"/>
              <a:t>Project Architecture</a:t>
            </a:r>
            <a:endParaRPr lang="en-US" dirty="0"/>
          </a:p>
        </p:txBody>
      </p:sp>
      <p:sp>
        <p:nvSpPr>
          <p:cNvPr id="21" name="Text Box 19"/>
          <p:cNvSpPr txBox="1"/>
          <p:nvPr/>
        </p:nvSpPr>
        <p:spPr>
          <a:xfrm>
            <a:off x="538480" y="1052196"/>
            <a:ext cx="2813051" cy="923330"/>
          </a:xfrm>
          <a:prstGeom prst="rect">
            <a:avLst/>
          </a:prstGeom>
          <a:noFill/>
        </p:spPr>
        <p:txBody>
          <a:bodyPr wrap="square" rtlCol="0">
            <a:spAutoFit/>
          </a:bodyPr>
          <a:lstStyle/>
          <a:p>
            <a:r>
              <a:rPr lang="en-IN" altLang="en-GB" b="1" dirty="0"/>
              <a:t>Used for</a:t>
            </a:r>
          </a:p>
          <a:p>
            <a:pPr marL="285750" indent="-285750">
              <a:buFont typeface="Arial" panose="020B0604020202020204" pitchFamily="34" charset="0"/>
              <a:buChar char="•"/>
            </a:pPr>
            <a:r>
              <a:rPr lang="en-IN" altLang="en-GB" b="1" dirty="0"/>
              <a:t>User Interfacing</a:t>
            </a:r>
          </a:p>
          <a:p>
            <a:pPr marL="285750" indent="-285750">
              <a:buFont typeface="Arial" panose="020B0604020202020204" pitchFamily="34" charset="0"/>
              <a:buChar char="•"/>
            </a:pPr>
            <a:r>
              <a:rPr lang="en-IN" altLang="en-GB" b="1" dirty="0"/>
              <a:t>Basic data validation</a:t>
            </a:r>
          </a:p>
        </p:txBody>
      </p:sp>
      <p:sp>
        <p:nvSpPr>
          <p:cNvPr id="22" name="Rounded Rectangle 21"/>
          <p:cNvSpPr/>
          <p:nvPr/>
        </p:nvSpPr>
        <p:spPr>
          <a:xfrm>
            <a:off x="845819" y="2110422"/>
            <a:ext cx="2102485" cy="113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3" name="Rectangles 9"/>
          <p:cNvSpPr/>
          <p:nvPr/>
        </p:nvSpPr>
        <p:spPr>
          <a:xfrm>
            <a:off x="4915536" y="3440431"/>
            <a:ext cx="2252345" cy="1261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4" name="Can 23"/>
          <p:cNvSpPr/>
          <p:nvPr/>
        </p:nvSpPr>
        <p:spPr>
          <a:xfrm>
            <a:off x="9501963" y="4197088"/>
            <a:ext cx="1800225" cy="1326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5" name="Text Box 20"/>
          <p:cNvSpPr txBox="1"/>
          <p:nvPr/>
        </p:nvSpPr>
        <p:spPr>
          <a:xfrm>
            <a:off x="4570731" y="1806576"/>
            <a:ext cx="3240405" cy="1477328"/>
          </a:xfrm>
          <a:prstGeom prst="rect">
            <a:avLst/>
          </a:prstGeom>
          <a:noFill/>
        </p:spPr>
        <p:txBody>
          <a:bodyPr wrap="square" rtlCol="0">
            <a:spAutoFit/>
          </a:bodyPr>
          <a:lstStyle/>
          <a:p>
            <a:r>
              <a:rPr lang="en-IN" altLang="en-GB" b="1" dirty="0"/>
              <a:t>Used for</a:t>
            </a:r>
          </a:p>
          <a:p>
            <a:pPr marL="285750" indent="-285750">
              <a:buFont typeface="Arial" panose="020B0604020202020204" pitchFamily="34" charset="0"/>
              <a:buChar char="•"/>
            </a:pPr>
            <a:r>
              <a:rPr lang="en-IN" altLang="en-GB" b="1" dirty="0"/>
              <a:t>Server side validations</a:t>
            </a:r>
          </a:p>
          <a:p>
            <a:pPr marL="285750" indent="-285750">
              <a:buFont typeface="Arial" panose="020B0604020202020204" pitchFamily="34" charset="0"/>
              <a:buChar char="•"/>
            </a:pPr>
            <a:r>
              <a:rPr lang="en-IN" altLang="en-GB" b="1" dirty="0"/>
              <a:t>Response handling</a:t>
            </a:r>
          </a:p>
          <a:p>
            <a:pPr marL="285750" indent="-285750">
              <a:buFont typeface="Arial" panose="020B0604020202020204" pitchFamily="34" charset="0"/>
              <a:buChar char="•"/>
            </a:pPr>
            <a:r>
              <a:rPr lang="en-IN" altLang="en-GB" b="1" dirty="0" smtClean="0"/>
              <a:t>Business </a:t>
            </a:r>
            <a:r>
              <a:rPr lang="en-IN" altLang="en-GB" b="1" dirty="0"/>
              <a:t>logic </a:t>
            </a:r>
          </a:p>
          <a:p>
            <a:pPr marL="285750" indent="-285750">
              <a:buFont typeface="Arial" panose="020B0604020202020204" pitchFamily="34" charset="0"/>
              <a:buChar char="•"/>
            </a:pPr>
            <a:r>
              <a:rPr lang="en-IN" altLang="en-GB" b="1" dirty="0"/>
              <a:t>database operations</a:t>
            </a:r>
          </a:p>
        </p:txBody>
      </p:sp>
      <p:sp>
        <p:nvSpPr>
          <p:cNvPr id="26" name="Text Box 22"/>
          <p:cNvSpPr txBox="1"/>
          <p:nvPr/>
        </p:nvSpPr>
        <p:spPr>
          <a:xfrm>
            <a:off x="8685671" y="3241357"/>
            <a:ext cx="3432811" cy="1200329"/>
          </a:xfrm>
          <a:prstGeom prst="rect">
            <a:avLst/>
          </a:prstGeom>
          <a:noFill/>
        </p:spPr>
        <p:txBody>
          <a:bodyPr wrap="square" rtlCol="0">
            <a:spAutoFit/>
          </a:bodyPr>
          <a:lstStyle/>
          <a:p>
            <a:r>
              <a:rPr lang="en-IN" altLang="en-GB" b="1" dirty="0"/>
              <a:t>Used for</a:t>
            </a:r>
          </a:p>
          <a:p>
            <a:pPr marL="285750" indent="-285750">
              <a:buFont typeface="Arial" panose="020B0604020202020204" pitchFamily="34" charset="0"/>
              <a:buChar char="•"/>
            </a:pPr>
            <a:r>
              <a:rPr lang="en-IN" altLang="en-GB" b="1" dirty="0"/>
              <a:t>Permanent data storage</a:t>
            </a:r>
          </a:p>
          <a:p>
            <a:pPr marL="285750" indent="-285750">
              <a:buFont typeface="Arial" panose="020B0604020202020204" pitchFamily="34" charset="0"/>
              <a:buChar char="•"/>
            </a:pPr>
            <a:r>
              <a:rPr lang="en-IN" altLang="en-GB" b="1" dirty="0"/>
              <a:t>Database level validations</a:t>
            </a:r>
          </a:p>
          <a:p>
            <a:pPr indent="0">
              <a:buFont typeface="Arial" panose="020B0604020202020204" pitchFamily="34" charset="0"/>
              <a:buNone/>
            </a:pPr>
            <a:endParaRPr lang="en-IN" altLang="en-GB" b="1" dirty="0"/>
          </a:p>
        </p:txBody>
      </p:sp>
      <p:sp>
        <p:nvSpPr>
          <p:cNvPr id="27" name="Text Box 18"/>
          <p:cNvSpPr txBox="1"/>
          <p:nvPr/>
        </p:nvSpPr>
        <p:spPr>
          <a:xfrm>
            <a:off x="538479" y="4441686"/>
            <a:ext cx="2409825" cy="923330"/>
          </a:xfrm>
          <a:prstGeom prst="rect">
            <a:avLst/>
          </a:prstGeom>
          <a:noFill/>
        </p:spPr>
        <p:txBody>
          <a:bodyPr wrap="square" rtlCol="0">
            <a:spAutoFit/>
          </a:bodyPr>
          <a:lstStyle/>
          <a:p>
            <a:r>
              <a:rPr lang="en-IN" altLang="en-GB" b="1" dirty="0" err="1"/>
              <a:t>Techonologies</a:t>
            </a:r>
            <a:r>
              <a:rPr lang="en-IN" altLang="en-GB" b="1" dirty="0"/>
              <a:t> used</a:t>
            </a:r>
          </a:p>
          <a:p>
            <a:pPr marL="285750" indent="-285750">
              <a:buFont typeface="Arial" panose="020B0604020202020204" pitchFamily="34" charset="0"/>
              <a:buChar char="•"/>
            </a:pPr>
            <a:r>
              <a:rPr lang="en-IN" altLang="en-GB" b="1" dirty="0"/>
              <a:t>React JS</a:t>
            </a:r>
          </a:p>
          <a:p>
            <a:pPr marL="285750" indent="-285750">
              <a:buFont typeface="Arial" panose="020B0604020202020204" pitchFamily="34" charset="0"/>
              <a:buChar char="•"/>
            </a:pPr>
            <a:r>
              <a:rPr lang="en-IN" altLang="en-GB" b="1" dirty="0"/>
              <a:t>Bootstrap</a:t>
            </a:r>
          </a:p>
        </p:txBody>
      </p:sp>
      <p:sp>
        <p:nvSpPr>
          <p:cNvPr id="28" name="Text Box 21"/>
          <p:cNvSpPr txBox="1"/>
          <p:nvPr/>
        </p:nvSpPr>
        <p:spPr>
          <a:xfrm>
            <a:off x="3481164" y="4860345"/>
            <a:ext cx="3114040" cy="1477328"/>
          </a:xfrm>
          <a:prstGeom prst="rect">
            <a:avLst/>
          </a:prstGeom>
          <a:noFill/>
        </p:spPr>
        <p:txBody>
          <a:bodyPr wrap="square" rtlCol="0">
            <a:spAutoFit/>
          </a:bodyPr>
          <a:lstStyle/>
          <a:p>
            <a:r>
              <a:rPr lang="en-IN" altLang="en-GB" b="1" dirty="0"/>
              <a:t>Technologies used</a:t>
            </a:r>
          </a:p>
          <a:p>
            <a:pPr marL="285750" indent="-285750">
              <a:buFont typeface="Arial" panose="020B0604020202020204" pitchFamily="34" charset="0"/>
              <a:buChar char="•"/>
            </a:pPr>
            <a:r>
              <a:rPr lang="en-IN" altLang="en-GB" b="1" dirty="0"/>
              <a:t>Java</a:t>
            </a:r>
          </a:p>
          <a:p>
            <a:pPr marL="285750" indent="-285750">
              <a:buFont typeface="Arial" panose="020B0604020202020204" pitchFamily="34" charset="0"/>
              <a:buChar char="•"/>
            </a:pPr>
            <a:r>
              <a:rPr lang="en-IN" altLang="en-GB" b="1" dirty="0"/>
              <a:t>Spring boot REST API</a:t>
            </a:r>
          </a:p>
          <a:p>
            <a:pPr marL="285750" indent="-285750">
              <a:buFont typeface="Arial" panose="020B0604020202020204" pitchFamily="34" charset="0"/>
              <a:buChar char="•"/>
            </a:pPr>
            <a:r>
              <a:rPr lang="en-IN" altLang="en-GB" b="1" dirty="0"/>
              <a:t>JPA</a:t>
            </a:r>
          </a:p>
          <a:p>
            <a:pPr marL="285750" indent="-285750">
              <a:buFont typeface="Arial" panose="020B0604020202020204" pitchFamily="34" charset="0"/>
              <a:buChar char="•"/>
            </a:pPr>
            <a:endParaRPr lang="en-IN" altLang="en-GB" b="1" dirty="0"/>
          </a:p>
        </p:txBody>
      </p:sp>
      <p:sp>
        <p:nvSpPr>
          <p:cNvPr id="29" name="Text Box 24"/>
          <p:cNvSpPr txBox="1"/>
          <p:nvPr/>
        </p:nvSpPr>
        <p:spPr>
          <a:xfrm>
            <a:off x="9356090" y="5523603"/>
            <a:ext cx="2436495" cy="646331"/>
          </a:xfrm>
          <a:prstGeom prst="rect">
            <a:avLst/>
          </a:prstGeom>
          <a:noFill/>
        </p:spPr>
        <p:txBody>
          <a:bodyPr wrap="square" rtlCol="0">
            <a:spAutoFit/>
          </a:bodyPr>
          <a:lstStyle/>
          <a:p>
            <a:r>
              <a:rPr lang="en-IN" altLang="en-GB" b="1" dirty="0"/>
              <a:t>Technologies used</a:t>
            </a:r>
          </a:p>
          <a:p>
            <a:pPr marL="285750" indent="-285750">
              <a:buFont typeface="Arial" panose="020B0604020202020204" pitchFamily="34" charset="0"/>
              <a:buChar char="•"/>
            </a:pPr>
            <a:r>
              <a:rPr lang="en-IN" altLang="en-GB" b="1" dirty="0"/>
              <a:t>MySQL</a:t>
            </a:r>
          </a:p>
        </p:txBody>
      </p:sp>
      <p:cxnSp>
        <p:nvCxnSpPr>
          <p:cNvPr id="30" name="Elbow Connector 29"/>
          <p:cNvCxnSpPr/>
          <p:nvPr/>
        </p:nvCxnSpPr>
        <p:spPr>
          <a:xfrm rot="5400000" flipV="1">
            <a:off x="2969894" y="2168754"/>
            <a:ext cx="872490" cy="30181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V="1">
            <a:off x="7541896" y="3271840"/>
            <a:ext cx="486410" cy="34867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 Box 11"/>
          <p:cNvSpPr txBox="1"/>
          <p:nvPr/>
        </p:nvSpPr>
        <p:spPr>
          <a:xfrm>
            <a:off x="727709" y="2545240"/>
            <a:ext cx="2220595" cy="400110"/>
          </a:xfrm>
          <a:prstGeom prst="rect">
            <a:avLst/>
          </a:prstGeom>
          <a:noFill/>
        </p:spPr>
        <p:txBody>
          <a:bodyPr wrap="square" rtlCol="0">
            <a:spAutoFit/>
            <a:scene3d>
              <a:camera prst="orthographicFront"/>
              <a:lightRig rig="threePt" dir="t"/>
            </a:scene3d>
          </a:bodyPr>
          <a:lstStyle/>
          <a:p>
            <a:pPr algn="ctr"/>
            <a:r>
              <a:rPr lang="en-IN" altLang="en-GB" sz="2000" dirty="0">
                <a:solidFill>
                  <a:schemeClr val="tx1"/>
                </a:solidFill>
                <a:effectLst>
                  <a:outerShdw blurRad="38100" dist="19050" dir="2700000" algn="tl" rotWithShape="0">
                    <a:schemeClr val="dk1">
                      <a:alpha val="40000"/>
                    </a:schemeClr>
                  </a:outerShdw>
                </a:effectLst>
              </a:rPr>
              <a:t>Front end layer</a:t>
            </a:r>
          </a:p>
        </p:txBody>
      </p:sp>
      <p:sp>
        <p:nvSpPr>
          <p:cNvPr id="33" name="Text Box 15"/>
          <p:cNvSpPr txBox="1"/>
          <p:nvPr/>
        </p:nvSpPr>
        <p:spPr>
          <a:xfrm>
            <a:off x="5239830" y="3870931"/>
            <a:ext cx="1670685" cy="400110"/>
          </a:xfrm>
          <a:prstGeom prst="rect">
            <a:avLst/>
          </a:prstGeom>
          <a:noFill/>
        </p:spPr>
        <p:txBody>
          <a:bodyPr wrap="square" rtlCol="0">
            <a:spAutoFit/>
          </a:bodyPr>
          <a:lstStyle/>
          <a:p>
            <a:r>
              <a:rPr lang="en-IN" altLang="en-GB" sz="2000" dirty="0"/>
              <a:t>Server layer</a:t>
            </a:r>
          </a:p>
        </p:txBody>
      </p:sp>
      <p:sp>
        <p:nvSpPr>
          <p:cNvPr id="34" name="Text Box 16"/>
          <p:cNvSpPr txBox="1"/>
          <p:nvPr/>
        </p:nvSpPr>
        <p:spPr>
          <a:xfrm>
            <a:off x="9588500" y="4772027"/>
            <a:ext cx="1681480" cy="706755"/>
          </a:xfrm>
          <a:prstGeom prst="rect">
            <a:avLst/>
          </a:prstGeom>
          <a:noFill/>
        </p:spPr>
        <p:txBody>
          <a:bodyPr wrap="square" rtlCol="0">
            <a:spAutoFit/>
          </a:bodyPr>
          <a:lstStyle/>
          <a:p>
            <a:pPr algn="ctr"/>
            <a:r>
              <a:rPr lang="en-IN" altLang="en-GB" sz="2000" dirty="0"/>
              <a:t>Database layer</a:t>
            </a:r>
          </a:p>
        </p:txBody>
      </p:sp>
    </p:spTree>
    <p:extLst>
      <p:ext uri="{BB962C8B-B14F-4D97-AF65-F5344CB8AC3E}">
        <p14:creationId xmlns:p14="http://schemas.microsoft.com/office/powerpoint/2010/main" val="422163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a:t>Technology platform used for project</a:t>
            </a:r>
            <a:endParaRPr lang="en-US" dirty="0"/>
          </a:p>
        </p:txBody>
      </p:sp>
      <p:sp>
        <p:nvSpPr>
          <p:cNvPr id="3" name="Content Placeholder 2"/>
          <p:cNvSpPr>
            <a:spLocks noGrp="1"/>
          </p:cNvSpPr>
          <p:nvPr>
            <p:ph idx="1"/>
          </p:nvPr>
        </p:nvSpPr>
        <p:spPr>
          <a:xfrm>
            <a:off x="1268104" y="1392073"/>
            <a:ext cx="9601200" cy="4599294"/>
          </a:xfrm>
        </p:spPr>
        <p:txBody>
          <a:bodyPr>
            <a:noAutofit/>
          </a:bodyPr>
          <a:lstStyle/>
          <a:p>
            <a:r>
              <a:rPr lang="en-IN" altLang="en-GB" dirty="0"/>
              <a:t>1. </a:t>
            </a:r>
            <a:r>
              <a:rPr lang="en-IN" altLang="en-GB" b="1" dirty="0"/>
              <a:t>Front </a:t>
            </a:r>
            <a:r>
              <a:rPr lang="en-IN" altLang="en-GB" b="1" dirty="0" smtClean="0"/>
              <a:t>End </a:t>
            </a:r>
            <a:r>
              <a:rPr lang="en-IN" altLang="en-GB" b="1" dirty="0"/>
              <a:t>L</a:t>
            </a:r>
            <a:r>
              <a:rPr lang="en-IN" altLang="en-GB" b="1" dirty="0" smtClean="0"/>
              <a:t>ayer</a:t>
            </a:r>
            <a:endParaRPr lang="en-IN" altLang="en-GB" b="1" dirty="0"/>
          </a:p>
          <a:p>
            <a:r>
              <a:rPr lang="en-IN" altLang="en-GB" dirty="0" smtClean="0">
                <a:sym typeface="+mn-ea"/>
              </a:rPr>
              <a:t>Technologies </a:t>
            </a:r>
            <a:r>
              <a:rPr lang="en-IN" altLang="en-GB" dirty="0">
                <a:sym typeface="+mn-ea"/>
              </a:rPr>
              <a:t>used-</a:t>
            </a:r>
            <a:endParaRPr lang="en-IN" altLang="en-GB" dirty="0"/>
          </a:p>
          <a:p>
            <a:r>
              <a:rPr lang="en-IN" altLang="en-GB" dirty="0">
                <a:sym typeface="+mn-ea"/>
              </a:rPr>
              <a:t>React JS</a:t>
            </a:r>
            <a:endParaRPr lang="en-IN" altLang="en-GB" dirty="0"/>
          </a:p>
          <a:p>
            <a:r>
              <a:rPr lang="en-IN" altLang="en-GB" dirty="0">
                <a:sym typeface="+mn-ea"/>
              </a:rPr>
              <a:t>Bootstrap</a:t>
            </a:r>
            <a:endParaRPr lang="en-IN" altLang="en-GB" dirty="0"/>
          </a:p>
          <a:p>
            <a:r>
              <a:rPr lang="en-IN" altLang="en-GB" dirty="0"/>
              <a:t>Reasons-</a:t>
            </a:r>
          </a:p>
          <a:p>
            <a:r>
              <a:rPr lang="en-IN" altLang="en-GB" dirty="0"/>
              <a:t>React JS- One of the main benefits of using React JS is its potential to reuse components. It saves time for developers as they don't have to write various codes for the same features. Furthermore, if any changes are made in any particular part, it will not affect other parts of the application.</a:t>
            </a:r>
          </a:p>
          <a:p>
            <a:r>
              <a:rPr lang="en-IN" altLang="en-GB" dirty="0" smtClean="0"/>
              <a:t>Bootstrap-Time Saving, Easy </a:t>
            </a:r>
            <a:r>
              <a:rPr lang="en-IN" altLang="en-GB" dirty="0"/>
              <a:t>to Use</a:t>
            </a:r>
            <a:r>
              <a:rPr lang="en-IN" altLang="en-GB" dirty="0" smtClean="0"/>
              <a:t>, Responsive Grid System, Customizable, Cross-Browser </a:t>
            </a:r>
            <a:r>
              <a:rPr lang="en-IN" altLang="en-GB" dirty="0"/>
              <a:t>Compatibility</a:t>
            </a:r>
            <a:r>
              <a:rPr lang="en-IN" altLang="en-GB" dirty="0" smtClean="0"/>
              <a:t>, Establish </a:t>
            </a:r>
            <a:r>
              <a:rPr lang="en-IN" altLang="en-GB" dirty="0"/>
              <a:t>Consistency</a:t>
            </a:r>
            <a:r>
              <a:rPr lang="en-IN" altLang="en-GB" dirty="0" smtClean="0"/>
              <a:t>, Open-Source</a:t>
            </a:r>
            <a:r>
              <a:rPr lang="en-IN" altLang="en-GB" dirty="0"/>
              <a:t>.</a:t>
            </a:r>
          </a:p>
        </p:txBody>
      </p:sp>
    </p:spTree>
    <p:extLst>
      <p:ext uri="{BB962C8B-B14F-4D97-AF65-F5344CB8AC3E}">
        <p14:creationId xmlns:p14="http://schemas.microsoft.com/office/powerpoint/2010/main" val="2937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a:t>Technology platform used for project</a:t>
            </a:r>
            <a:endParaRPr lang="en-US" dirty="0"/>
          </a:p>
        </p:txBody>
      </p:sp>
      <p:sp>
        <p:nvSpPr>
          <p:cNvPr id="3" name="Content Placeholder 2"/>
          <p:cNvSpPr>
            <a:spLocks noGrp="1"/>
          </p:cNvSpPr>
          <p:nvPr>
            <p:ph idx="1"/>
          </p:nvPr>
        </p:nvSpPr>
        <p:spPr>
          <a:xfrm>
            <a:off x="1268104" y="1487607"/>
            <a:ext cx="9601200" cy="4503760"/>
          </a:xfrm>
        </p:spPr>
        <p:txBody>
          <a:bodyPr>
            <a:noAutofit/>
          </a:bodyPr>
          <a:lstStyle/>
          <a:p>
            <a:r>
              <a:rPr lang="en-IN" altLang="en-GB" dirty="0"/>
              <a:t>2. </a:t>
            </a:r>
            <a:r>
              <a:rPr lang="en-IN" altLang="en-GB" b="1" dirty="0"/>
              <a:t>Server Layer</a:t>
            </a:r>
          </a:p>
          <a:p>
            <a:r>
              <a:rPr lang="en-IN" altLang="en-GB" dirty="0">
                <a:sym typeface="+mn-ea"/>
              </a:rPr>
              <a:t>Technologies </a:t>
            </a:r>
            <a:r>
              <a:rPr lang="en-IN" altLang="en-GB" dirty="0" smtClean="0">
                <a:sym typeface="+mn-ea"/>
              </a:rPr>
              <a:t>Used - Java, Spring </a:t>
            </a:r>
            <a:r>
              <a:rPr lang="en-IN" altLang="en-GB" dirty="0">
                <a:sym typeface="+mn-ea"/>
              </a:rPr>
              <a:t>boot </a:t>
            </a:r>
            <a:r>
              <a:rPr lang="en-IN" altLang="en-GB" dirty="0" smtClean="0">
                <a:sym typeface="+mn-ea"/>
              </a:rPr>
              <a:t>- REST API, JPA</a:t>
            </a:r>
            <a:endParaRPr lang="en-IN" altLang="en-GB" dirty="0"/>
          </a:p>
          <a:p>
            <a:r>
              <a:rPr lang="en-IN" altLang="en-GB" dirty="0"/>
              <a:t>Reason-</a:t>
            </a:r>
          </a:p>
          <a:p>
            <a:pPr lvl="1"/>
            <a:r>
              <a:rPr lang="en-IN" altLang="en-GB" sz="2000" dirty="0"/>
              <a:t>Java- Java is easy to learn. Java was designed to be easy to use and is therefore easy to write, compile, debug, and learn than other programming languages. </a:t>
            </a:r>
          </a:p>
          <a:p>
            <a:pPr lvl="1"/>
            <a:r>
              <a:rPr lang="en-IN" altLang="en-GB" sz="2000" dirty="0"/>
              <a:t>Java is object-oriented. This allows you to create modular programs and reusable code.</a:t>
            </a:r>
          </a:p>
          <a:p>
            <a:pPr lvl="1"/>
            <a:r>
              <a:rPr lang="en-IN" altLang="en-GB" sz="2000" dirty="0">
                <a:sym typeface="+mn-ea"/>
              </a:rPr>
              <a:t>Spring boot REST API- A few benefits of using Spring Boot for your REST APIs include: No requirement for complex XML configurations. Embedded Tomcat server to run Spring Boot applications. An auto-configuration feature by Spring Boot that configures your application automatically for certain dependencies.</a:t>
            </a:r>
          </a:p>
        </p:txBody>
      </p:sp>
    </p:spTree>
    <p:extLst>
      <p:ext uri="{BB962C8B-B14F-4D97-AF65-F5344CB8AC3E}">
        <p14:creationId xmlns:p14="http://schemas.microsoft.com/office/powerpoint/2010/main" val="6220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a:t>Technology platform used for project</a:t>
            </a:r>
            <a:endParaRPr lang="en-US" dirty="0"/>
          </a:p>
        </p:txBody>
      </p:sp>
      <p:sp>
        <p:nvSpPr>
          <p:cNvPr id="3" name="Content Placeholder 2"/>
          <p:cNvSpPr>
            <a:spLocks noGrp="1"/>
          </p:cNvSpPr>
          <p:nvPr>
            <p:ph idx="1"/>
          </p:nvPr>
        </p:nvSpPr>
        <p:spPr>
          <a:xfrm>
            <a:off x="1268104" y="1667301"/>
            <a:ext cx="9601200" cy="4324065"/>
          </a:xfrm>
        </p:spPr>
        <p:txBody>
          <a:bodyPr>
            <a:noAutofit/>
          </a:bodyPr>
          <a:lstStyle/>
          <a:p>
            <a:r>
              <a:rPr lang="en-IN" altLang="en-GB" dirty="0"/>
              <a:t>2. </a:t>
            </a:r>
            <a:r>
              <a:rPr lang="en-IN" altLang="en-GB" b="1" dirty="0"/>
              <a:t>Server </a:t>
            </a:r>
            <a:r>
              <a:rPr lang="en-IN" altLang="en-GB" b="1" dirty="0" smtClean="0"/>
              <a:t>Layer :</a:t>
            </a:r>
            <a:endParaRPr lang="en-IN" altLang="en-GB" dirty="0" smtClean="0"/>
          </a:p>
          <a:p>
            <a:r>
              <a:rPr lang="en-IN" altLang="en-GB" dirty="0" smtClean="0"/>
              <a:t>JPA- </a:t>
            </a:r>
            <a:r>
              <a:rPr lang="en-IN" altLang="en-GB" dirty="0"/>
              <a:t>The main advantage of JPA over JDBC for developers is that they can code their Java applications using object-oriented principles and best practices without having to worry about database semantics.</a:t>
            </a:r>
          </a:p>
          <a:p>
            <a:endParaRPr lang="en-US" dirty="0"/>
          </a:p>
        </p:txBody>
      </p:sp>
    </p:spTree>
    <p:extLst>
      <p:ext uri="{BB962C8B-B14F-4D97-AF65-F5344CB8AC3E}">
        <p14:creationId xmlns:p14="http://schemas.microsoft.com/office/powerpoint/2010/main" val="229945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86" y="423080"/>
            <a:ext cx="9601200" cy="745486"/>
          </a:xfrm>
        </p:spPr>
        <p:txBody>
          <a:bodyPr/>
          <a:lstStyle/>
          <a:p>
            <a:pPr algn="ctr"/>
            <a:r>
              <a:rPr lang="en-IN" altLang="en-GB" dirty="0"/>
              <a:t>Technology platform used for project</a:t>
            </a:r>
            <a:endParaRPr lang="en-US" dirty="0"/>
          </a:p>
        </p:txBody>
      </p:sp>
      <p:sp>
        <p:nvSpPr>
          <p:cNvPr id="4" name="Content Placeholder 3"/>
          <p:cNvSpPr>
            <a:spLocks noGrp="1"/>
          </p:cNvSpPr>
          <p:nvPr>
            <p:ph idx="1"/>
          </p:nvPr>
        </p:nvSpPr>
        <p:spPr/>
        <p:txBody>
          <a:bodyPr/>
          <a:lstStyle/>
          <a:p>
            <a:r>
              <a:rPr lang="en-IN" altLang="en-GB" dirty="0"/>
              <a:t>3. </a:t>
            </a:r>
            <a:r>
              <a:rPr lang="en-IN" altLang="en-GB" b="1" dirty="0"/>
              <a:t>Database </a:t>
            </a:r>
            <a:r>
              <a:rPr lang="en-IN" altLang="en-GB" b="1" dirty="0" smtClean="0"/>
              <a:t>Layer</a:t>
            </a:r>
            <a:endParaRPr lang="en-IN" altLang="en-GB" b="1" dirty="0"/>
          </a:p>
          <a:p>
            <a:r>
              <a:rPr lang="en-IN" altLang="en-GB" dirty="0">
                <a:sym typeface="+mn-ea"/>
              </a:rPr>
              <a:t>Technologies used-</a:t>
            </a:r>
            <a:endParaRPr lang="en-IN" altLang="en-GB" dirty="0"/>
          </a:p>
          <a:p>
            <a:r>
              <a:rPr lang="en-IN" altLang="en-GB" b="1" dirty="0" smtClean="0">
                <a:sym typeface="+mn-ea"/>
              </a:rPr>
              <a:t>MySQL</a:t>
            </a:r>
            <a:endParaRPr lang="en-IN" altLang="en-GB" dirty="0"/>
          </a:p>
          <a:p>
            <a:pPr lvl="1"/>
            <a:r>
              <a:rPr lang="en-IN" altLang="en-GB" sz="2000" dirty="0">
                <a:sym typeface="+mn-ea"/>
              </a:rPr>
              <a:t>Reason-  </a:t>
            </a:r>
            <a:r>
              <a:rPr lang="en-IN" altLang="en-GB" sz="2000" dirty="0"/>
              <a:t>It is open source, reliable, compatible with all major hosting providers, cost-effective, and easy to manage. Many organizations are leveraging the data security and strong transactional support offered by MySQL to secure online transactions and enhance customer interactions</a:t>
            </a:r>
          </a:p>
        </p:txBody>
      </p:sp>
    </p:spTree>
    <p:extLst>
      <p:ext uri="{BB962C8B-B14F-4D97-AF65-F5344CB8AC3E}">
        <p14:creationId xmlns:p14="http://schemas.microsoft.com/office/powerpoint/2010/main" val="16335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1447</TotalTime>
  <Words>851</Words>
  <Application>Microsoft Office PowerPoint</Application>
  <PresentationFormat>Custom</PresentationFormat>
  <Paragraphs>112</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PowerPoint Presentation</vt:lpstr>
      <vt:lpstr>CONTENTS</vt:lpstr>
      <vt:lpstr>INTRODUCTION</vt:lpstr>
      <vt:lpstr>GOAL OF PROJECT</vt:lpstr>
      <vt:lpstr>Project Architecture</vt:lpstr>
      <vt:lpstr>Technology platform used for project</vt:lpstr>
      <vt:lpstr>Technology platform used for project</vt:lpstr>
      <vt:lpstr>Technology platform used for project</vt:lpstr>
      <vt:lpstr>Technology platform used for project</vt:lpstr>
      <vt:lpstr>User Roles and Responsibilities</vt:lpstr>
      <vt:lpstr>PowerPoint Presentation</vt:lpstr>
      <vt:lpstr>PowerPoint Presentation</vt:lpstr>
      <vt:lpstr>PowerPoint Presentation</vt:lpstr>
      <vt:lpstr>Details of Team Contribution</vt:lpstr>
      <vt:lpstr>Future Scope</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BREAK RELEASE</dc:title>
  <dc:creator>Nagraj</dc:creator>
  <cp:lastModifiedBy>Windows User</cp:lastModifiedBy>
  <cp:revision>263</cp:revision>
  <dcterms:created xsi:type="dcterms:W3CDTF">2015-08-20T08:30:12Z</dcterms:created>
  <dcterms:modified xsi:type="dcterms:W3CDTF">2022-04-14T04:20:44Z</dcterms:modified>
</cp:coreProperties>
</file>