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5" r:id="rId1"/>
  </p:sldMasterIdLst>
  <p:notesMasterIdLst>
    <p:notesMasterId r:id="rId17"/>
  </p:notesMasterIdLst>
  <p:sldIdLst>
    <p:sldId id="256" r:id="rId2"/>
    <p:sldId id="257" r:id="rId3"/>
    <p:sldId id="259" r:id="rId4"/>
    <p:sldId id="263" r:id="rId5"/>
    <p:sldId id="265" r:id="rId6"/>
    <p:sldId id="264" r:id="rId7"/>
    <p:sldId id="271" r:id="rId8"/>
    <p:sldId id="266" r:id="rId9"/>
    <p:sldId id="272" r:id="rId10"/>
    <p:sldId id="267" r:id="rId11"/>
    <p:sldId id="274" r:id="rId12"/>
    <p:sldId id="269" r:id="rId13"/>
    <p:sldId id="270" r:id="rId14"/>
    <p:sldId id="262" r:id="rId15"/>
    <p:sldId id="273"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D5FF"/>
    <a:srgbClr val="FF8225"/>
    <a:srgbClr val="FF2549"/>
    <a:srgbClr val="FF0D97"/>
    <a:srgbClr val="0000CC"/>
    <a:srgbClr val="003635"/>
    <a:srgbClr val="9EFF29"/>
    <a:srgbClr val="C80064"/>
    <a:srgbClr val="C33A1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78" y="87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3074F12-AA26-4AC8-9962-C36BB8F32554}" type="datetimeFigureOut">
              <a:rPr lang="en-US" smtClean="0"/>
              <a:pPr/>
              <a:t>9/30/2022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82CCC60-E8CD-4174-8B1A-7DF615B22EE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53074F12-AA26-4AC8-9962-C36BB8F32554}" type="datetimeFigureOut">
              <a:rPr lang="en-US" smtClean="0"/>
              <a:pPr/>
              <a:t>9/30/2022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3074F12-AA26-4AC8-9962-C36BB8F32554}" type="datetimeFigureOut">
              <a:rPr lang="en-US" smtClean="0"/>
              <a:pPr/>
              <a:t>9/30/2022</a:t>
            </a:fld>
            <a:endParaRPr lang="en-US" dirty="0"/>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82CCC60-E8CD-4174-8B1A-7DF615B22EEF}" type="slidenum">
              <a:rPr lang="en-US" smtClean="0"/>
              <a:pPr/>
              <a:t>‹#›</a:t>
            </a:fld>
            <a:endParaRPr lang="en-US" dirty="0"/>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53074F12-AA26-4AC8-9962-C36BB8F32554}" type="datetimeFigureOut">
              <a:rPr lang="en-US" smtClean="0"/>
              <a:pPr/>
              <a:t>9/30/2022</a:t>
            </a:fld>
            <a:endParaRPr lang="en-US" dirty="0"/>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B82CCC60-E8CD-4174-8B1A-7DF615B22EEF}" type="slidenum">
              <a:rPr lang="en-US" smtClean="0"/>
              <a:pPr/>
              <a:t>‹#›</a:t>
            </a:fld>
            <a:endParaRPr lang="en-US" dirty="0"/>
          </a:p>
        </p:txBody>
      </p:sp>
      <p:sp>
        <p:nvSpPr>
          <p:cNvPr id="11" name="TextBox 10">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539" y="233463"/>
            <a:ext cx="8037871" cy="607978"/>
          </a:xfrm>
        </p:spPr>
        <p:txBody>
          <a:bodyPr>
            <a:normAutofit fontScale="90000"/>
          </a:bodyPr>
          <a:lstStyle/>
          <a:p>
            <a:pPr algn="ctr"/>
            <a:r>
              <a:rPr lang="en-US" sz="4000" dirty="0">
                <a:latin typeface="Times New Roman" pitchFamily="18" charset="0"/>
                <a:cs typeface="Times New Roman" pitchFamily="18" charset="0"/>
              </a:rPr>
              <a:t>Online Art </a:t>
            </a:r>
            <a:r>
              <a:rPr lang="en-US" sz="4000" dirty="0" smtClean="0">
                <a:latin typeface="Times New Roman" pitchFamily="18" charset="0"/>
                <a:cs typeface="Times New Roman" pitchFamily="18" charset="0"/>
              </a:rPr>
              <a:t>Gallery</a:t>
            </a:r>
            <a:endParaRPr lang="en-US" sz="4000" dirty="0">
              <a:latin typeface="Times New Roman" pitchFamily="18" charset="0"/>
              <a:cs typeface="Times New Roman" pitchFamily="18" charset="0"/>
            </a:endParaRPr>
          </a:p>
        </p:txBody>
      </p:sp>
      <p:sp>
        <p:nvSpPr>
          <p:cNvPr id="3" name="Rectangle 2"/>
          <p:cNvSpPr/>
          <p:nvPr/>
        </p:nvSpPr>
        <p:spPr>
          <a:xfrm>
            <a:off x="4036979" y="2395020"/>
            <a:ext cx="4572000" cy="1292662"/>
          </a:xfrm>
          <a:prstGeom prst="rect">
            <a:avLst/>
          </a:prstGeom>
        </p:spPr>
        <p:txBody>
          <a:bodyPr>
            <a:spAutoFit/>
          </a:bodyPr>
          <a:lstStyle/>
          <a:p>
            <a:r>
              <a:rPr lang="en-IN" dirty="0" smtClean="0"/>
              <a:t>Group member:-</a:t>
            </a:r>
            <a:endParaRPr lang="en-IN" dirty="0"/>
          </a:p>
          <a:p>
            <a:r>
              <a:rPr lang="en-IN" sz="1400" dirty="0" smtClean="0">
                <a:latin typeface="Times New Roman" pitchFamily="18" charset="0"/>
                <a:cs typeface="Times New Roman" pitchFamily="18" charset="0"/>
              </a:rPr>
              <a:t>Pooja </a:t>
            </a:r>
            <a:r>
              <a:rPr lang="en-IN" sz="1400" dirty="0">
                <a:latin typeface="Times New Roman" pitchFamily="18" charset="0"/>
                <a:cs typeface="Times New Roman" pitchFamily="18" charset="0"/>
              </a:rPr>
              <a:t>Bolkar                           220343020019</a:t>
            </a:r>
          </a:p>
          <a:p>
            <a:r>
              <a:rPr lang="en-IN" sz="1400" dirty="0" smtClean="0">
                <a:latin typeface="Times New Roman" pitchFamily="18" charset="0"/>
                <a:cs typeface="Times New Roman" pitchFamily="18" charset="0"/>
              </a:rPr>
              <a:t>Ashwini </a:t>
            </a:r>
            <a:r>
              <a:rPr lang="en-IN" sz="1400" dirty="0">
                <a:latin typeface="Times New Roman" pitchFamily="18" charset="0"/>
                <a:cs typeface="Times New Roman" pitchFamily="18" charset="0"/>
              </a:rPr>
              <a:t>Mule      	       </a:t>
            </a:r>
            <a:r>
              <a:rPr lang="en-IN" sz="1400" dirty="0" smtClean="0">
                <a:latin typeface="Times New Roman" pitchFamily="18" charset="0"/>
                <a:cs typeface="Times New Roman" pitchFamily="18" charset="0"/>
              </a:rPr>
              <a:t>220343020053</a:t>
            </a:r>
            <a:endParaRPr lang="en-IN"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Omkar </a:t>
            </a:r>
            <a:r>
              <a:rPr lang="en-IN" sz="1400" dirty="0">
                <a:latin typeface="Times New Roman" pitchFamily="18" charset="0"/>
                <a:cs typeface="Times New Roman" pitchFamily="18" charset="0"/>
              </a:rPr>
              <a:t>Ganjave     	     </a:t>
            </a:r>
            <a:r>
              <a:rPr lang="en-IN" sz="1400" dirty="0" smtClean="0">
                <a:latin typeface="Times New Roman" pitchFamily="18" charset="0"/>
                <a:cs typeface="Times New Roman" pitchFamily="18" charset="0"/>
              </a:rPr>
              <a:t>  220343020057</a:t>
            </a:r>
            <a:endParaRPr lang="en-IN"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Prajwal </a:t>
            </a:r>
            <a:r>
              <a:rPr lang="en-IN" sz="1400" dirty="0">
                <a:latin typeface="Times New Roman" pitchFamily="18" charset="0"/>
                <a:cs typeface="Times New Roman" pitchFamily="18" charset="0"/>
              </a:rPr>
              <a:t>Patil		     </a:t>
            </a:r>
            <a:r>
              <a:rPr lang="en-IN" sz="1400" dirty="0" smtClean="0">
                <a:latin typeface="Times New Roman" pitchFamily="18" charset="0"/>
                <a:cs typeface="Times New Roman" pitchFamily="18" charset="0"/>
              </a:rPr>
              <a:t>  220343020064</a:t>
            </a:r>
            <a:r>
              <a:rPr lang="en-IN" dirty="0"/>
              <a:t>	</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038" y="1053466"/>
            <a:ext cx="1316386" cy="338554"/>
          </a:xfrm>
          <a:prstGeom prst="rect">
            <a:avLst/>
          </a:prstGeom>
        </p:spPr>
        <p:txBody>
          <a:bodyPr wrap="none">
            <a:spAutoFit/>
          </a:bodyPr>
          <a:lstStyle/>
          <a:p>
            <a:r>
              <a:rPr lang="en-IN" sz="1600" dirty="0" smtClean="0">
                <a:latin typeface="Times New Roman" pitchFamily="18" charset="0"/>
                <a:cs typeface="Times New Roman" pitchFamily="18" charset="0"/>
              </a:rPr>
              <a:t>3.Customer :-</a:t>
            </a:r>
            <a:endParaRPr lang="en-IN" sz="1600" dirty="0"/>
          </a:p>
        </p:txBody>
      </p:sp>
      <p:sp>
        <p:nvSpPr>
          <p:cNvPr id="4" name="Rectangle 3"/>
          <p:cNvSpPr/>
          <p:nvPr/>
        </p:nvSpPr>
        <p:spPr>
          <a:xfrm>
            <a:off x="2247088" y="1594704"/>
            <a:ext cx="4863829" cy="3046988"/>
          </a:xfrm>
          <a:prstGeom prst="rect">
            <a:avLst/>
          </a:prstGeom>
        </p:spPr>
        <p:txBody>
          <a:bodyPr wrap="square">
            <a:spAutoFit/>
          </a:bodyPr>
          <a:lstStyle/>
          <a:p>
            <a:pPr marL="285750" lvl="0" indent="-285750">
              <a:buFont typeface="Wingdings" pitchFamily="2" charset="2"/>
              <a:buChar char="§"/>
            </a:pPr>
            <a:r>
              <a:rPr lang="en-US" sz="1600" dirty="0">
                <a:latin typeface="Times New Roman" pitchFamily="18" charset="0"/>
                <a:cs typeface="Times New Roman" pitchFamily="18" charset="0"/>
              </a:rPr>
              <a:t>Customer can register and create his own account</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can buy the products</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can </a:t>
            </a:r>
            <a:r>
              <a:rPr lang="en-US" sz="1600" dirty="0" smtClean="0">
                <a:latin typeface="Times New Roman" pitchFamily="18" charset="0"/>
                <a:cs typeface="Times New Roman" pitchFamily="18" charset="0"/>
              </a:rPr>
              <a:t>review </a:t>
            </a:r>
            <a:r>
              <a:rPr lang="en-US" sz="1600" dirty="0">
                <a:latin typeface="Times New Roman" pitchFamily="18" charset="0"/>
                <a:cs typeface="Times New Roman" pitchFamily="18" charset="0"/>
              </a:rPr>
              <a:t>art g</a:t>
            </a:r>
            <a:r>
              <a:rPr lang="en-US" sz="1600" dirty="0" smtClean="0">
                <a:latin typeface="Times New Roman" pitchFamily="18" charset="0"/>
                <a:cs typeface="Times New Roman" pitchFamily="18" charset="0"/>
              </a:rPr>
              <a:t>alleries by category wise.</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can </a:t>
            </a:r>
            <a:r>
              <a:rPr lang="en-US" sz="1600" dirty="0" smtClean="0">
                <a:latin typeface="Times New Roman" pitchFamily="18" charset="0"/>
                <a:cs typeface="Times New Roman" pitchFamily="18" charset="0"/>
              </a:rPr>
              <a:t>give rating for artist art work .</a:t>
            </a:r>
          </a:p>
          <a:p>
            <a:pPr marL="285750" lvl="0" indent="-285750">
              <a:buFont typeface="Wingdings" pitchFamily="2" charset="2"/>
              <a:buChar char="§"/>
            </a:pPr>
            <a:endParaRPr lang="en-US"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Customer can add/remove product from cart.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a:t>
            </a:r>
            <a:r>
              <a:rPr lang="en-US" sz="1600" dirty="0" smtClean="0">
                <a:latin typeface="Times New Roman" pitchFamily="18" charset="0"/>
                <a:cs typeface="Times New Roman" pitchFamily="18" charset="0"/>
              </a:rPr>
              <a:t>can place order.</a:t>
            </a:r>
            <a:endParaRPr lang="en-IN" sz="1600" dirty="0" smtClean="0">
              <a:latin typeface="Times New Roman" pitchFamily="18" charset="0"/>
              <a:cs typeface="Times New Roman" pitchFamily="18" charset="0"/>
            </a:endParaRPr>
          </a:p>
          <a:p>
            <a:pPr marL="285750" lvl="0" indent="-285750">
              <a:buFont typeface="Arial" pitchFamily="34" charset="0"/>
              <a:buChar char="•"/>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45941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6850221"/>
              </p:ext>
            </p:extLst>
          </p:nvPr>
        </p:nvGraphicFramePr>
        <p:xfrm>
          <a:off x="855831" y="834181"/>
          <a:ext cx="7296353" cy="4155805"/>
        </p:xfrm>
        <a:graphic>
          <a:graphicData uri="http://schemas.openxmlformats.org/drawingml/2006/table">
            <a:tbl>
              <a:tblPr>
                <a:tableStyleId>{7DF18680-E054-41AD-8BC1-D1AEF772440D}</a:tableStyleId>
              </a:tblPr>
              <a:tblGrid>
                <a:gridCol w="414222"/>
                <a:gridCol w="690370"/>
                <a:gridCol w="2502593"/>
                <a:gridCol w="2504751"/>
                <a:gridCol w="1184417"/>
              </a:tblGrid>
              <a:tr h="190576">
                <a:tc>
                  <a:txBody>
                    <a:bodyPr/>
                    <a:lstStyle/>
                    <a:p>
                      <a:pPr algn="ctr" rtl="0" fontAlgn="ctr"/>
                      <a:r>
                        <a:rPr lang="en-IN" sz="900" u="none" strike="noStrike" dirty="0">
                          <a:effectLst/>
                        </a:rPr>
                        <a:t>Role</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Sr. No.</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Use Cases</a:t>
                      </a:r>
                      <a:endParaRPr lang="en-IN" sz="900" b="0" i="0" u="none" strike="noStrike" dirty="0">
                        <a:solidFill>
                          <a:srgbClr val="000000"/>
                        </a:solidFill>
                        <a:effectLst/>
                        <a:latin typeface="Times New Roman"/>
                      </a:endParaRPr>
                    </a:p>
                  </a:txBody>
                  <a:tcPr marL="9075" marR="9075" marT="9075" marB="0" anchor="ctr"/>
                </a:tc>
                <a:tc>
                  <a:txBody>
                    <a:bodyPr/>
                    <a:lstStyle/>
                    <a:p>
                      <a:pPr algn="just" rtl="0" fontAlgn="b"/>
                      <a:r>
                        <a:rPr lang="en-IN" sz="900" u="none" strike="noStrike" dirty="0">
                          <a:effectLst/>
                        </a:rPr>
                        <a:t>Description</a:t>
                      </a:r>
                      <a:endParaRPr lang="en-IN"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Developer</a:t>
                      </a:r>
                      <a:endParaRPr lang="en-IN" sz="900" b="0" i="0" u="none" strike="noStrike" dirty="0">
                        <a:solidFill>
                          <a:srgbClr val="000000"/>
                        </a:solidFill>
                        <a:effectLst/>
                        <a:latin typeface="Times New Roman"/>
                      </a:endParaRPr>
                    </a:p>
                  </a:txBody>
                  <a:tcPr marL="9075" marR="9075" marT="9075" marB="0" anchor="ctr"/>
                </a:tc>
              </a:tr>
              <a:tr h="190576">
                <a:tc rowSpan="6">
                  <a:txBody>
                    <a:bodyPr/>
                    <a:lstStyle/>
                    <a:p>
                      <a:pPr algn="ctr" rtl="0" fontAlgn="ctr"/>
                      <a:r>
                        <a:rPr lang="en-IN" sz="900" u="none" strike="noStrike" dirty="0">
                          <a:effectLst/>
                        </a:rPr>
                        <a:t>Artist</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1</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Registration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Registration of artist using Registration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 and Ashwini</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2</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Login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Login artist using user id and password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3</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Send mail</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send mail after succesful registration</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4</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Add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Artist will add new product using add product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 </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5</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Update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Artist will Update product using update product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6</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Delete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Artist will delete product using delete product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a:t>
                      </a:r>
                      <a:endParaRPr lang="en-IN" sz="900" b="0" i="0" u="none" strike="noStrike" dirty="0">
                        <a:solidFill>
                          <a:srgbClr val="000000"/>
                        </a:solidFill>
                        <a:effectLst/>
                        <a:latin typeface="Times New Roman"/>
                      </a:endParaRPr>
                    </a:p>
                  </a:txBody>
                  <a:tcPr marL="9075" marR="9075" marT="9075" marB="0" anchor="ctr"/>
                </a:tc>
              </a:tr>
              <a:tr h="190576">
                <a:tc rowSpan="6">
                  <a:txBody>
                    <a:bodyPr/>
                    <a:lstStyle/>
                    <a:p>
                      <a:pPr algn="ctr" rtl="0" fontAlgn="ctr"/>
                      <a:r>
                        <a:rPr lang="en-IN" sz="900" u="none" strike="noStrike" dirty="0">
                          <a:effectLst/>
                        </a:rPr>
                        <a:t>customer</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7</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Registration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Registration of Customer using Registration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 and Ashwini</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8</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Login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Login Customer using user id and password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9</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Search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will search the products using category table</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Pooja </a:t>
                      </a:r>
                      <a:endParaRPr lang="en-IN" sz="900" b="0" i="0" u="none" strike="noStrike" dirty="0">
                        <a:solidFill>
                          <a:srgbClr val="000000"/>
                        </a:solidFill>
                        <a:effectLst/>
                        <a:latin typeface="Times New Roman"/>
                      </a:endParaRPr>
                    </a:p>
                  </a:txBody>
                  <a:tcPr marL="9075" marR="9075" marT="9075" marB="0" anchor="ctr"/>
                </a:tc>
              </a:tr>
              <a:tr h="308552">
                <a:tc vMerge="1">
                  <a:txBody>
                    <a:bodyPr/>
                    <a:lstStyle/>
                    <a:p>
                      <a:endParaRPr lang="en-IN"/>
                    </a:p>
                  </a:txBody>
                  <a:tcPr/>
                </a:tc>
                <a:tc>
                  <a:txBody>
                    <a:bodyPr/>
                    <a:lstStyle/>
                    <a:p>
                      <a:pPr algn="ctr" rtl="0" fontAlgn="ctr"/>
                      <a:r>
                        <a:rPr lang="en-IN" sz="900" u="none" strike="noStrike" dirty="0">
                          <a:effectLst/>
                        </a:rPr>
                        <a:t>10</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Add/Remove to Cart </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can add or Remove product to the cart and cart will be saved into the database</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Pooja and Ashwini</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11</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Rating </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give rating to artist art work</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 and Prajwal</a:t>
                      </a:r>
                      <a:endParaRPr lang="en-IN" sz="900" b="0" i="0" u="none" strike="noStrike" dirty="0">
                        <a:solidFill>
                          <a:srgbClr val="000000"/>
                        </a:solidFill>
                        <a:effectLst/>
                        <a:latin typeface="Times New Roman"/>
                      </a:endParaRPr>
                    </a:p>
                  </a:txBody>
                  <a:tcPr marL="9075" marR="9075" marT="9075" marB="0" anchor="ctr"/>
                </a:tc>
              </a:tr>
              <a:tr h="308552">
                <a:tc vMerge="1">
                  <a:txBody>
                    <a:bodyPr/>
                    <a:lstStyle/>
                    <a:p>
                      <a:endParaRPr lang="en-IN"/>
                    </a:p>
                  </a:txBody>
                  <a:tcPr/>
                </a:tc>
                <a:tc>
                  <a:txBody>
                    <a:bodyPr/>
                    <a:lstStyle/>
                    <a:p>
                      <a:pPr algn="ctr" rtl="0" fontAlgn="ctr"/>
                      <a:r>
                        <a:rPr lang="en-IN" sz="900" u="none" strike="noStrike" dirty="0">
                          <a:effectLst/>
                        </a:rPr>
                        <a:t>12</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Buy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order will be placed and order added to order table and cart table will be cleared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Ashwini</a:t>
                      </a:r>
                      <a:endParaRPr lang="en-IN" sz="900" b="0" i="0" u="none" strike="noStrike" dirty="0">
                        <a:solidFill>
                          <a:srgbClr val="000000"/>
                        </a:solidFill>
                        <a:effectLst/>
                        <a:latin typeface="Times New Roman"/>
                      </a:endParaRPr>
                    </a:p>
                  </a:txBody>
                  <a:tcPr marL="9075" marR="9075" marT="9075" marB="0" anchor="ctr"/>
                </a:tc>
              </a:tr>
              <a:tr h="190576">
                <a:tc rowSpan="3">
                  <a:txBody>
                    <a:bodyPr/>
                    <a:lstStyle/>
                    <a:p>
                      <a:pPr algn="ctr" rtl="0" fontAlgn="ctr"/>
                      <a:r>
                        <a:rPr lang="en-IN" sz="900" u="none" strike="noStrike" dirty="0">
                          <a:effectLst/>
                        </a:rPr>
                        <a:t>Admin</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13</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Login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Login Admin using user id and password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14</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Add new category</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Admin can add new category of artist art work</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Ashwini</a:t>
                      </a:r>
                      <a:endParaRPr lang="en-IN" sz="900" b="0" i="0" u="none" strike="noStrike" dirty="0">
                        <a:solidFill>
                          <a:srgbClr val="000000"/>
                        </a:solidFill>
                        <a:effectLst/>
                        <a:latin typeface="Times New Roman"/>
                      </a:endParaRPr>
                    </a:p>
                  </a:txBody>
                  <a:tcPr marL="9075" marR="9075" marT="9075" marB="0" anchor="ctr"/>
                </a:tc>
              </a:tr>
              <a:tr h="299477">
                <a:tc vMerge="1">
                  <a:txBody>
                    <a:bodyPr/>
                    <a:lstStyle/>
                    <a:p>
                      <a:endParaRPr lang="en-IN"/>
                    </a:p>
                  </a:txBody>
                  <a:tcPr/>
                </a:tc>
                <a:tc>
                  <a:txBody>
                    <a:bodyPr/>
                    <a:lstStyle/>
                    <a:p>
                      <a:pPr algn="ctr" rtl="0" fontAlgn="ctr"/>
                      <a:r>
                        <a:rPr lang="en-IN" sz="900" u="none" strike="noStrike" dirty="0">
                          <a:effectLst/>
                        </a:rPr>
                        <a:t>15</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Account Management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IN" sz="900" u="none" strike="noStrike" dirty="0">
                          <a:effectLst/>
                        </a:rPr>
                        <a:t>Add or remove account</a:t>
                      </a:r>
                      <a:endParaRPr lang="en-IN"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Pooja</a:t>
                      </a:r>
                      <a:endParaRPr lang="en-IN" sz="900" b="0" i="0" u="none" strike="noStrike" dirty="0">
                        <a:solidFill>
                          <a:srgbClr val="000000"/>
                        </a:solidFill>
                        <a:effectLst/>
                        <a:latin typeface="Times New Roman"/>
                      </a:endParaRPr>
                    </a:p>
                  </a:txBody>
                  <a:tcPr marL="9075" marR="9075" marT="9075" marB="0" anchor="ctr"/>
                </a:tc>
              </a:tr>
            </a:tbl>
          </a:graphicData>
        </a:graphic>
      </p:graphicFrame>
      <p:sp>
        <p:nvSpPr>
          <p:cNvPr id="5" name="Rectangle 4"/>
          <p:cNvSpPr/>
          <p:nvPr/>
        </p:nvSpPr>
        <p:spPr>
          <a:xfrm>
            <a:off x="2310900" y="276182"/>
            <a:ext cx="3147015" cy="369332"/>
          </a:xfrm>
          <a:prstGeom prst="rect">
            <a:avLst/>
          </a:prstGeom>
        </p:spPr>
        <p:txBody>
          <a:bodyPr wrap="none">
            <a:spAutoFit/>
          </a:bodyPr>
          <a:lstStyle/>
          <a:p>
            <a:r>
              <a:rPr lang="en-US" dirty="0">
                <a:latin typeface="Times New Roman" pitchFamily="18" charset="0"/>
                <a:cs typeface="Times New Roman" pitchFamily="18" charset="0"/>
              </a:rPr>
              <a:t>5. Division of work within team</a:t>
            </a:r>
          </a:p>
        </p:txBody>
      </p:sp>
    </p:spTree>
    <p:extLst>
      <p:ext uri="{BB962C8B-B14F-4D97-AF65-F5344CB8AC3E}">
        <p14:creationId xmlns:p14="http://schemas.microsoft.com/office/powerpoint/2010/main" val="32663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821" y="373459"/>
            <a:ext cx="2491387" cy="461665"/>
          </a:xfrm>
          <a:prstGeom prst="rect">
            <a:avLst/>
          </a:prstGeom>
        </p:spPr>
        <p:txBody>
          <a:bodyPr wrap="none">
            <a:spAutoFit/>
          </a:bodyPr>
          <a:lstStyle/>
          <a:p>
            <a:pPr algn="ctr"/>
            <a:r>
              <a:rPr lang="en-US" sz="2400" dirty="0">
                <a:latin typeface="Times New Roman" pitchFamily="18" charset="0"/>
                <a:cs typeface="Times New Roman" pitchFamily="18" charset="0"/>
              </a:rPr>
              <a:t>Use Case Diagram</a:t>
            </a:r>
          </a:p>
        </p:txBody>
      </p:sp>
      <p:pic>
        <p:nvPicPr>
          <p:cNvPr id="4" name="Picture 3" descr="C:\Users\HP\Downloads\Use Case Diagram-Artist.jpeg"/>
          <p:cNvPicPr/>
          <p:nvPr/>
        </p:nvPicPr>
        <p:blipFill>
          <a:blip r:embed="rId2">
            <a:extLst>
              <a:ext uri="{28A0092B-C50C-407E-A947-70E740481C1C}">
                <a14:useLocalDpi xmlns:a14="http://schemas.microsoft.com/office/drawing/2010/main" val="0"/>
              </a:ext>
            </a:extLst>
          </a:blip>
          <a:srcRect/>
          <a:stretch>
            <a:fillRect/>
          </a:stretch>
        </p:blipFill>
        <p:spPr bwMode="auto">
          <a:xfrm>
            <a:off x="3054485" y="962363"/>
            <a:ext cx="2908569" cy="3268440"/>
          </a:xfrm>
          <a:prstGeom prst="rect">
            <a:avLst/>
          </a:prstGeom>
          <a:noFill/>
          <a:ln>
            <a:noFill/>
          </a:ln>
        </p:spPr>
      </p:pic>
      <p:sp>
        <p:nvSpPr>
          <p:cNvPr id="6" name="TextBox 5"/>
          <p:cNvSpPr txBox="1"/>
          <p:nvPr/>
        </p:nvSpPr>
        <p:spPr>
          <a:xfrm>
            <a:off x="1164078" y="4341891"/>
            <a:ext cx="121920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1.Admin</a:t>
            </a:r>
            <a:endParaRPr lang="en-IN"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116144" y="4363261"/>
            <a:ext cx="121920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3.Customer</a:t>
            </a:r>
            <a:endParaRPr lang="en-IN"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60008" y="4344564"/>
            <a:ext cx="121920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2.Artist</a:t>
            </a:r>
            <a:endParaRPr lang="en-IN" sz="1600" dirty="0">
              <a:latin typeface="Times New Roman" panose="02020603050405020304" pitchFamily="18" charset="0"/>
              <a:cs typeface="Times New Roman" panose="02020603050405020304" pitchFamily="18" charset="0"/>
            </a:endParaRPr>
          </a:p>
        </p:txBody>
      </p:sp>
      <p:pic>
        <p:nvPicPr>
          <p:cNvPr id="1026" name="Picture 2" descr="D:\Project-Online-Art-Gallery\OnlineArtGallery\Use Case Diagram-Admin.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97" y="962363"/>
            <a:ext cx="2468697" cy="3473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roject-Online-Art-Gallery\OnlineArtGallery\Use Case Diagram-Customer.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5474" y="882307"/>
            <a:ext cx="3438525" cy="327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887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3492" y="383087"/>
            <a:ext cx="2414444" cy="461665"/>
          </a:xfrm>
          <a:prstGeom prst="rect">
            <a:avLst/>
          </a:prstGeom>
        </p:spPr>
        <p:txBody>
          <a:bodyPr wrap="none">
            <a:spAutoFit/>
          </a:bodyPr>
          <a:lstStyle/>
          <a:p>
            <a:pPr algn="just"/>
            <a:r>
              <a:rPr lang="en-US" sz="2400" dirty="0">
                <a:latin typeface="Times New Roman" pitchFamily="18" charset="0"/>
                <a:cs typeface="Times New Roman" pitchFamily="18" charset="0"/>
              </a:rPr>
              <a:t>Future E</a:t>
            </a:r>
            <a:r>
              <a:rPr lang="en-US" sz="2400" dirty="0" smtClean="0">
                <a:latin typeface="Times New Roman" pitchFamily="18" charset="0"/>
                <a:cs typeface="Times New Roman" pitchFamily="18" charset="0"/>
              </a:rPr>
              <a:t>xtensions</a:t>
            </a:r>
            <a:endParaRPr lang="en-US" sz="2400" dirty="0">
              <a:latin typeface="Times New Roman" pitchFamily="18" charset="0"/>
              <a:cs typeface="Times New Roman" pitchFamily="18" charset="0"/>
            </a:endParaRPr>
          </a:p>
        </p:txBody>
      </p:sp>
      <p:sp>
        <p:nvSpPr>
          <p:cNvPr id="6" name="TextBox 5"/>
          <p:cNvSpPr txBox="1"/>
          <p:nvPr/>
        </p:nvSpPr>
        <p:spPr>
          <a:xfrm>
            <a:off x="2091446" y="1459149"/>
            <a:ext cx="5671225" cy="2062103"/>
          </a:xfrm>
          <a:prstGeom prst="rect">
            <a:avLst/>
          </a:prstGeom>
          <a:noFill/>
        </p:spPr>
        <p:txBody>
          <a:bodyPr wrap="square" rtlCol="0">
            <a:spAutoFit/>
          </a:bodyPr>
          <a:lstStyle/>
          <a:p>
            <a:pPr marL="285750" indent="-285750">
              <a:buFont typeface="Arial" pitchFamily="34" charset="0"/>
              <a:buChar char="•"/>
            </a:pPr>
            <a:r>
              <a:rPr lang="en-IN" sz="1600" dirty="0" smtClean="0">
                <a:latin typeface="Times New Roman" pitchFamily="18" charset="0"/>
                <a:cs typeface="Times New Roman" pitchFamily="18" charset="0"/>
              </a:rPr>
              <a:t>Along with rating review option will be provided for art .</a:t>
            </a:r>
          </a:p>
          <a:p>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Invoice pdf  will be send along with order confirmation  through the mail.</a:t>
            </a:r>
          </a:p>
          <a:p>
            <a:pPr marL="285750" indent="-285750">
              <a:buFont typeface="Arial" pitchFamily="34" charset="0"/>
              <a:buChar char="•"/>
            </a:pPr>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Customer support will provide through this system.</a:t>
            </a:r>
            <a:endParaRPr lang="en-IN" sz="1600" dirty="0">
              <a:latin typeface="Times New Roman" pitchFamily="18" charset="0"/>
              <a:cs typeface="Times New Roman" pitchFamily="18" charset="0"/>
            </a:endParaRPr>
          </a:p>
          <a:p>
            <a:pPr marL="285750" indent="-285750">
              <a:buFont typeface="Arial" pitchFamily="34" charset="0"/>
              <a:buChar char="•"/>
            </a:pP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415442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8180" y="2586721"/>
            <a:ext cx="3745148" cy="646331"/>
          </a:xfrm>
          <a:prstGeom prst="rect">
            <a:avLst/>
          </a:prstGeom>
        </p:spPr>
        <p:txBody>
          <a:bodyPr wrap="square">
            <a:spAutoFit/>
          </a:bodyPr>
          <a:lstStyle/>
          <a:p>
            <a:pPr algn="ctr"/>
            <a:r>
              <a:rPr lang="en-IN" sz="3600" b="1" dirty="0">
                <a:solidFill>
                  <a:schemeClr val="bg1"/>
                </a:solidFill>
                <a:latin typeface="Times New Roman" pitchFamily="18" charset="0"/>
                <a:cs typeface="Times New Roman" pitchFamily="18" charset="0"/>
              </a:rPr>
              <a:t>Thank You</a:t>
            </a:r>
            <a:endParaRPr lang="en-IN" dirty="0">
              <a:solidFill>
                <a:schemeClr val="bg1"/>
              </a:solidFill>
              <a:latin typeface="Times New Roman" pitchFamily="18" charset="0"/>
              <a:cs typeface="Times New Roman" pitchFamily="18" charset="0"/>
            </a:endParaRPr>
          </a:p>
        </p:txBody>
      </p:sp>
      <p:sp>
        <p:nvSpPr>
          <p:cNvPr id="2" name="Rectangle 1"/>
          <p:cNvSpPr/>
          <p:nvPr/>
        </p:nvSpPr>
        <p:spPr>
          <a:xfrm>
            <a:off x="3249436" y="577739"/>
            <a:ext cx="1662635" cy="461665"/>
          </a:xfrm>
          <a:prstGeom prst="rect">
            <a:avLst/>
          </a:prstGeom>
        </p:spPr>
        <p:txBody>
          <a:bodyPr wrap="none">
            <a:spAutoFit/>
          </a:bodyPr>
          <a:lstStyle/>
          <a:p>
            <a:r>
              <a:rPr lang="en-IN" sz="2400" dirty="0">
                <a:latin typeface="Times New Roman" pitchFamily="18" charset="0"/>
                <a:cs typeface="Times New Roman" pitchFamily="18" charset="0"/>
              </a:rPr>
              <a:t>Conclusion </a:t>
            </a:r>
          </a:p>
        </p:txBody>
      </p:sp>
      <p:sp>
        <p:nvSpPr>
          <p:cNvPr id="4" name="Rectangle 3"/>
          <p:cNvSpPr/>
          <p:nvPr/>
        </p:nvSpPr>
        <p:spPr>
          <a:xfrm>
            <a:off x="1439694" y="1741392"/>
            <a:ext cx="6011694" cy="1815882"/>
          </a:xfrm>
          <a:prstGeom prst="rect">
            <a:avLst/>
          </a:prstGeom>
        </p:spPr>
        <p:txBody>
          <a:bodyPr wrap="square">
            <a:spAutoFit/>
          </a:bodyPr>
          <a:lstStyle/>
          <a:p>
            <a:pPr algn="just"/>
            <a:r>
              <a:rPr lang="en-IN" sz="1600" dirty="0" smtClean="0">
                <a:latin typeface="Times New Roman" pitchFamily="18" charset="0"/>
                <a:cs typeface="Times New Roman" pitchFamily="18" charset="0"/>
              </a:rPr>
              <a:t>	Online </a:t>
            </a:r>
            <a:r>
              <a:rPr lang="en-IN" sz="1600" dirty="0">
                <a:latin typeface="Times New Roman" pitchFamily="18" charset="0"/>
                <a:cs typeface="Times New Roman" pitchFamily="18" charset="0"/>
              </a:rPr>
              <a:t>Art </a:t>
            </a:r>
            <a:r>
              <a:rPr lang="en-IN" sz="1600" dirty="0" smtClean="0">
                <a:latin typeface="Times New Roman" pitchFamily="18" charset="0"/>
                <a:cs typeface="Times New Roman" pitchFamily="18" charset="0"/>
              </a:rPr>
              <a:t>Gallery provides </a:t>
            </a:r>
            <a:r>
              <a:rPr lang="en-IN" sz="1600" dirty="0">
                <a:latin typeface="Times New Roman" pitchFamily="18" charset="0"/>
                <a:cs typeface="Times New Roman" pitchFamily="18" charset="0"/>
              </a:rPr>
              <a:t>artwork platform to get connected  with different Artist  and Customer </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t>
            </a:r>
          </a:p>
          <a:p>
            <a:pPr algn="just"/>
            <a:r>
              <a:rPr lang="en-IN" sz="1600" dirty="0" smtClean="0">
                <a:latin typeface="Times New Roman" pitchFamily="18" charset="0"/>
                <a:cs typeface="Times New Roman" pitchFamily="18" charset="0"/>
              </a:rPr>
              <a:t>	Our </a:t>
            </a:r>
            <a:r>
              <a:rPr lang="en-IN" sz="1600" dirty="0">
                <a:latin typeface="Times New Roman" pitchFamily="18" charset="0"/>
                <a:cs typeface="Times New Roman" pitchFamily="18" charset="0"/>
              </a:rPr>
              <a:t>System provides a very user-friendly platform where Artist can </a:t>
            </a:r>
            <a:r>
              <a:rPr lang="en-IN" sz="1600" dirty="0" smtClean="0">
                <a:latin typeface="Times New Roman" pitchFamily="18" charset="0"/>
                <a:cs typeface="Times New Roman" pitchFamily="18" charset="0"/>
              </a:rPr>
              <a:t>showcase</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their </a:t>
            </a:r>
            <a:r>
              <a:rPr lang="en-IN" sz="1600" dirty="0" smtClean="0">
                <a:latin typeface="Times New Roman" pitchFamily="18" charset="0"/>
                <a:cs typeface="Times New Roman" pitchFamily="18" charset="0"/>
              </a:rPr>
              <a:t>artwork .Customer </a:t>
            </a:r>
            <a:r>
              <a:rPr lang="en-IN" sz="1600" dirty="0" smtClean="0">
                <a:latin typeface="Times New Roman" pitchFamily="18" charset="0"/>
                <a:cs typeface="Times New Roman" pitchFamily="18" charset="0"/>
              </a:rPr>
              <a:t>can get easily access to variety of  </a:t>
            </a:r>
            <a:r>
              <a:rPr lang="en-IN" sz="1600" dirty="0">
                <a:latin typeface="Times New Roman" pitchFamily="18" charset="0"/>
                <a:cs typeface="Times New Roman" pitchFamily="18" charset="0"/>
              </a:rPr>
              <a:t>the Artwork offered by Artist. Customer can </a:t>
            </a:r>
            <a:r>
              <a:rPr lang="en-IN" sz="1600" dirty="0" smtClean="0">
                <a:latin typeface="Times New Roman" pitchFamily="18" charset="0"/>
                <a:cs typeface="Times New Roman" pitchFamily="18" charset="0"/>
              </a:rPr>
              <a:t>buy</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artwork and </a:t>
            </a:r>
            <a:r>
              <a:rPr lang="en-IN" sz="1600" dirty="0" smtClean="0">
                <a:latin typeface="Times New Roman" pitchFamily="18" charset="0"/>
                <a:cs typeface="Times New Roman" pitchFamily="18" charset="0"/>
              </a:rPr>
              <a:t>also </a:t>
            </a:r>
            <a:r>
              <a:rPr lang="en-IN" sz="1600" dirty="0">
                <a:latin typeface="Times New Roman" pitchFamily="18" charset="0"/>
                <a:cs typeface="Times New Roman" pitchFamily="18" charset="0"/>
              </a:rPr>
              <a:t>give </a:t>
            </a:r>
            <a:r>
              <a:rPr lang="en-IN" sz="1600" dirty="0" smtClean="0">
                <a:latin typeface="Times New Roman" pitchFamily="18" charset="0"/>
                <a:cs typeface="Times New Roman" pitchFamily="18" charset="0"/>
              </a:rPr>
              <a:t>rating </a:t>
            </a:r>
            <a:r>
              <a:rPr lang="en-IN" sz="1600" dirty="0">
                <a:latin typeface="Times New Roman" pitchFamily="18" charset="0"/>
                <a:cs typeface="Times New Roman" pitchFamily="18" charset="0"/>
              </a:rPr>
              <a:t>to Artist.</a:t>
            </a:r>
          </a:p>
        </p:txBody>
      </p:sp>
    </p:spTree>
    <p:extLst>
      <p:ext uri="{BB962C8B-B14F-4D97-AF65-F5344CB8AC3E}">
        <p14:creationId xmlns:p14="http://schemas.microsoft.com/office/powerpoint/2010/main" val="2900800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0673" y="2276272"/>
            <a:ext cx="3278221" cy="369332"/>
          </a:xfrm>
          <a:prstGeom prst="rect">
            <a:avLst/>
          </a:prstGeom>
          <a:noFill/>
        </p:spPr>
        <p:txBody>
          <a:bodyPr wrap="square" rtlCol="0">
            <a:spAutoFit/>
          </a:bodyPr>
          <a:lstStyle/>
          <a:p>
            <a:r>
              <a:rPr lang="en-US" dirty="0" smtClean="0"/>
              <a:t>Thank-You…</a:t>
            </a:r>
            <a:endParaRPr lang="en-IN" dirty="0"/>
          </a:p>
        </p:txBody>
      </p:sp>
    </p:spTree>
    <p:extLst>
      <p:ext uri="{BB962C8B-B14F-4D97-AF65-F5344CB8AC3E}">
        <p14:creationId xmlns:p14="http://schemas.microsoft.com/office/powerpoint/2010/main" val="1684389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194" y="1188030"/>
            <a:ext cx="8244349" cy="3281516"/>
          </a:xfrm>
        </p:spPr>
        <p:txBody>
          <a:bodyPr>
            <a:noAutofit/>
          </a:bodyPr>
          <a:lstStyle/>
          <a:p>
            <a:pPr marL="0" indent="0">
              <a:buNone/>
            </a:pPr>
            <a:r>
              <a:rPr lang="en-US" sz="1600" b="0" dirty="0">
                <a:latin typeface="Times New Roman" pitchFamily="18" charset="0"/>
                <a:cs typeface="Times New Roman" pitchFamily="18" charset="0"/>
              </a:rPr>
              <a:t>1. Project </a:t>
            </a:r>
            <a:r>
              <a:rPr lang="en-US" sz="1600" b="0" dirty="0" smtClean="0">
                <a:latin typeface="Times New Roman" pitchFamily="18" charset="0"/>
                <a:cs typeface="Times New Roman" pitchFamily="18" charset="0"/>
              </a:rPr>
              <a:t>Introduction</a:t>
            </a:r>
          </a:p>
          <a:p>
            <a:pPr marL="0" indent="0">
              <a:buNone/>
            </a:pPr>
            <a:r>
              <a:rPr lang="en-US" sz="1600" b="0" dirty="0" smtClean="0">
                <a:latin typeface="Times New Roman" pitchFamily="18" charset="0"/>
                <a:cs typeface="Times New Roman" pitchFamily="18" charset="0"/>
              </a:rPr>
              <a:t>2</a:t>
            </a:r>
            <a:r>
              <a:rPr lang="en-US" sz="1600" b="0" dirty="0">
                <a:latin typeface="Times New Roman" pitchFamily="18" charset="0"/>
                <a:cs typeface="Times New Roman" pitchFamily="18" charset="0"/>
              </a:rPr>
              <a:t>. Project </a:t>
            </a:r>
            <a:r>
              <a:rPr lang="en-US" sz="1600" b="0" dirty="0" smtClean="0">
                <a:latin typeface="Times New Roman" pitchFamily="18" charset="0"/>
                <a:cs typeface="Times New Roman" pitchFamily="18" charset="0"/>
              </a:rPr>
              <a:t>Architecture</a:t>
            </a:r>
          </a:p>
          <a:p>
            <a:pPr marL="0" indent="0">
              <a:buNone/>
            </a:pPr>
            <a:r>
              <a:rPr lang="en-US" sz="1600" b="0" dirty="0" smtClean="0">
                <a:latin typeface="Times New Roman" pitchFamily="18" charset="0"/>
                <a:cs typeface="Times New Roman" pitchFamily="18" charset="0"/>
              </a:rPr>
              <a:t>3</a:t>
            </a:r>
            <a:r>
              <a:rPr lang="en-US" sz="1600" b="0" dirty="0">
                <a:latin typeface="Times New Roman" pitchFamily="18" charset="0"/>
                <a:cs typeface="Times New Roman" pitchFamily="18" charset="0"/>
              </a:rPr>
              <a:t>. Technology platform used for </a:t>
            </a:r>
            <a:r>
              <a:rPr lang="en-US" sz="1600" b="0" dirty="0" smtClean="0">
                <a:latin typeface="Times New Roman" pitchFamily="18" charset="0"/>
                <a:cs typeface="Times New Roman" pitchFamily="18" charset="0"/>
              </a:rPr>
              <a:t>project</a:t>
            </a:r>
          </a:p>
          <a:p>
            <a:pPr marL="0" indent="0">
              <a:buNone/>
            </a:pPr>
            <a:r>
              <a:rPr lang="en-US" sz="1600" b="0" dirty="0" smtClean="0">
                <a:latin typeface="Times New Roman" pitchFamily="18" charset="0"/>
                <a:cs typeface="Times New Roman" pitchFamily="18" charset="0"/>
              </a:rPr>
              <a:t>4</a:t>
            </a:r>
            <a:r>
              <a:rPr lang="en-US" sz="1600" b="0" dirty="0">
                <a:latin typeface="Times New Roman" pitchFamily="18" charset="0"/>
                <a:cs typeface="Times New Roman" pitchFamily="18" charset="0"/>
              </a:rPr>
              <a:t>. User Roles and </a:t>
            </a:r>
            <a:r>
              <a:rPr lang="en-US" sz="1600" b="0" dirty="0" smtClean="0">
                <a:latin typeface="Times New Roman" pitchFamily="18" charset="0"/>
                <a:cs typeface="Times New Roman" pitchFamily="18" charset="0"/>
              </a:rPr>
              <a:t>responsibilities</a:t>
            </a:r>
          </a:p>
          <a:p>
            <a:pPr marL="0" indent="0">
              <a:buNone/>
            </a:pPr>
            <a:r>
              <a:rPr lang="en-US" sz="1600" b="0" dirty="0" smtClean="0">
                <a:latin typeface="Times New Roman" pitchFamily="18" charset="0"/>
                <a:cs typeface="Times New Roman" pitchFamily="18" charset="0"/>
              </a:rPr>
              <a:t>5</a:t>
            </a:r>
            <a:r>
              <a:rPr lang="en-US" sz="1600" b="0" dirty="0">
                <a:latin typeface="Times New Roman" pitchFamily="18" charset="0"/>
                <a:cs typeface="Times New Roman" pitchFamily="18" charset="0"/>
              </a:rPr>
              <a:t>. Division of work within </a:t>
            </a:r>
            <a:r>
              <a:rPr lang="en-US" sz="1600" b="0" dirty="0" smtClean="0">
                <a:latin typeface="Times New Roman" pitchFamily="18" charset="0"/>
                <a:cs typeface="Times New Roman" pitchFamily="18" charset="0"/>
              </a:rPr>
              <a:t>team</a:t>
            </a:r>
          </a:p>
          <a:p>
            <a:pPr marL="0" indent="0">
              <a:buNone/>
            </a:pPr>
            <a:r>
              <a:rPr lang="en-US" sz="1600" dirty="0" smtClean="0">
                <a:latin typeface="Times New Roman" pitchFamily="18" charset="0"/>
                <a:cs typeface="Times New Roman" pitchFamily="18" charset="0"/>
              </a:rPr>
              <a:t>6. </a:t>
            </a:r>
            <a:r>
              <a:rPr lang="en-US" sz="1600" dirty="0">
                <a:latin typeface="Times New Roman" pitchFamily="18" charset="0"/>
                <a:cs typeface="Times New Roman" pitchFamily="18" charset="0"/>
              </a:rPr>
              <a:t>Use Case </a:t>
            </a:r>
            <a:r>
              <a:rPr lang="en-US" sz="1600" dirty="0" smtClean="0">
                <a:latin typeface="Times New Roman" pitchFamily="18" charset="0"/>
                <a:cs typeface="Times New Roman" pitchFamily="18" charset="0"/>
              </a:rPr>
              <a:t>Diagram</a:t>
            </a:r>
            <a:endParaRPr lang="en-US" sz="1600" b="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7</a:t>
            </a:r>
            <a:r>
              <a:rPr lang="en-US" sz="1600" b="0" dirty="0" smtClean="0">
                <a:latin typeface="Times New Roman" pitchFamily="18" charset="0"/>
                <a:cs typeface="Times New Roman" pitchFamily="18" charset="0"/>
              </a:rPr>
              <a:t>. </a:t>
            </a:r>
            <a:r>
              <a:rPr lang="en-US" sz="1600" b="0" dirty="0">
                <a:latin typeface="Times New Roman" pitchFamily="18" charset="0"/>
                <a:cs typeface="Times New Roman" pitchFamily="18" charset="0"/>
              </a:rPr>
              <a:t>Future extensions if </a:t>
            </a:r>
            <a:r>
              <a:rPr lang="en-US" sz="1600" b="0" dirty="0" smtClean="0">
                <a:latin typeface="Times New Roman" pitchFamily="18" charset="0"/>
                <a:cs typeface="Times New Roman" pitchFamily="18" charset="0"/>
              </a:rPr>
              <a:t>any</a:t>
            </a:r>
          </a:p>
          <a:p>
            <a:pPr marL="0" indent="0">
              <a:buNone/>
            </a:pPr>
            <a:r>
              <a:rPr lang="en-US" sz="1600" dirty="0" smtClean="0">
                <a:latin typeface="Times New Roman" pitchFamily="18" charset="0"/>
                <a:cs typeface="Times New Roman" pitchFamily="18" charset="0"/>
              </a:rPr>
              <a:t>8</a:t>
            </a:r>
            <a:r>
              <a:rPr lang="en-US" sz="1600" b="0" dirty="0" smtClean="0">
                <a:latin typeface="Times New Roman" pitchFamily="18" charset="0"/>
                <a:cs typeface="Times New Roman" pitchFamily="18" charset="0"/>
              </a:rPr>
              <a:t>. </a:t>
            </a:r>
            <a:r>
              <a:rPr lang="en-US" sz="1600" b="0" dirty="0">
                <a:latin typeface="Times New Roman" pitchFamily="18" charset="0"/>
                <a:cs typeface="Times New Roman" pitchFamily="18" charset="0"/>
              </a:rPr>
              <a:t>Conclusion</a:t>
            </a:r>
          </a:p>
          <a:p>
            <a:endParaRPr lang="en-US" sz="2000" dirty="0"/>
          </a:p>
        </p:txBody>
      </p:sp>
      <p:sp>
        <p:nvSpPr>
          <p:cNvPr id="2" name="Title 1"/>
          <p:cNvSpPr>
            <a:spLocks noGrp="1"/>
          </p:cNvSpPr>
          <p:nvPr>
            <p:ph type="title"/>
          </p:nvPr>
        </p:nvSpPr>
        <p:spPr>
          <a:xfrm>
            <a:off x="311441" y="424251"/>
            <a:ext cx="7765023" cy="464295"/>
          </a:xfrm>
        </p:spPr>
        <p:txBody>
          <a:bodyPr>
            <a:noAutofit/>
          </a:bodyPr>
          <a:lstStyle/>
          <a:p>
            <a:pPr algn="ctr"/>
            <a:r>
              <a:rPr lang="en-US" sz="2400" b="1" dirty="0" smtClean="0">
                <a:solidFill>
                  <a:schemeClr val="tx1"/>
                </a:solidFill>
                <a:latin typeface="Times New Roman" pitchFamily="18" charset="0"/>
                <a:cs typeface="Times New Roman" pitchFamily="18" charset="0"/>
              </a:rPr>
              <a:t>Agenda</a:t>
            </a:r>
            <a:endParaRPr lang="en-US"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40625" y="719847"/>
            <a:ext cx="3959000" cy="437744"/>
          </a:xfrm>
        </p:spPr>
        <p:txBody>
          <a:bodyPr>
            <a:normAutofit fontScale="25000" lnSpcReduction="20000"/>
          </a:bodyPr>
          <a:lstStyle/>
          <a:p>
            <a:pPr marL="0" indent="0">
              <a:buNone/>
            </a:pPr>
            <a:r>
              <a:rPr lang="en-US" sz="9600" dirty="0" smtClean="0">
                <a:latin typeface="Times New Roman" pitchFamily="18" charset="0"/>
                <a:cs typeface="Times New Roman" pitchFamily="18" charset="0"/>
              </a:rPr>
              <a:t>1.Project Introduction:-</a:t>
            </a:r>
          </a:p>
          <a:p>
            <a:pPr marL="0" indent="0">
              <a:buNone/>
            </a:pPr>
            <a:endParaRPr lang="en-US" sz="1800" dirty="0" smtClean="0"/>
          </a:p>
          <a:p>
            <a:pPr marL="0" indent="0" algn="just">
              <a:buNone/>
            </a:pPr>
            <a:r>
              <a:rPr lang="en-US" sz="2000" dirty="0"/>
              <a:t>	</a:t>
            </a:r>
            <a:endParaRPr lang="en-US" sz="1600" dirty="0">
              <a:latin typeface="Times New Roman" pitchFamily="18" charset="0"/>
              <a:cs typeface="Times New Roman" pitchFamily="18" charset="0"/>
            </a:endParaRPr>
          </a:p>
        </p:txBody>
      </p:sp>
      <p:sp>
        <p:nvSpPr>
          <p:cNvPr id="3" name="TextBox 2"/>
          <p:cNvSpPr txBox="1"/>
          <p:nvPr/>
        </p:nvSpPr>
        <p:spPr>
          <a:xfrm>
            <a:off x="1157591" y="1410511"/>
            <a:ext cx="7490298" cy="3293209"/>
          </a:xfrm>
          <a:prstGeom prst="rect">
            <a:avLst/>
          </a:prstGeom>
          <a:noFill/>
        </p:spPr>
        <p:txBody>
          <a:bodyPr wrap="square" rtlCol="0">
            <a:spAutoFit/>
          </a:bodyPr>
          <a:lstStyle/>
          <a:p>
            <a:pPr algn="just"/>
            <a:r>
              <a:rPr lang="en-US" sz="1600" dirty="0" smtClean="0"/>
              <a:t>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project provides an online platform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help the artist to showcase their art work and sell their </a:t>
            </a:r>
            <a:r>
              <a:rPr lang="en-US" sz="1600" dirty="0" smtClean="0">
                <a:latin typeface="Times New Roman" pitchFamily="18" charset="0"/>
                <a:cs typeface="Times New Roman" pitchFamily="18" charset="0"/>
              </a:rPr>
              <a:t>paintings,scluptures,sketches online. This </a:t>
            </a:r>
            <a:r>
              <a:rPr lang="en-US" sz="1600" dirty="0">
                <a:latin typeface="Times New Roman" pitchFamily="18" charset="0"/>
                <a:cs typeface="Times New Roman" pitchFamily="18" charset="0"/>
              </a:rPr>
              <a:t>website will provide more options for customer to choose the artwork as per their requirements. Also customer can buy the artworks from the website directly</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Nowadays art lovers are not getting enough time to go to the galleries and collect art and paintings. Online Art Gallery is to provide the facility of displaying and selling artworks of artists. Artists can register for being a member of the art gallery and each artist can upload a digital copy of their artwork under the respective categories. Customers can also register and they can browse artworks in different categories. This web application software is very helpful for art lovers.</a:t>
            </a:r>
            <a:endParaRPr lang="en-IN" sz="1600" dirty="0">
              <a:latin typeface="Times New Roman" pitchFamily="18" charset="0"/>
              <a:cs typeface="Times New Roman" pitchFamily="18" charset="0"/>
            </a:endParaRPr>
          </a:p>
          <a:p>
            <a:endParaRPr lang="en-IN" sz="1600" dirty="0" smtClean="0"/>
          </a:p>
          <a:p>
            <a:endParaRPr lang="en-IN" sz="1600"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7472" y="383186"/>
            <a:ext cx="3832698" cy="461665"/>
          </a:xfrm>
          <a:prstGeom prst="rect">
            <a:avLst/>
          </a:prstGeom>
        </p:spPr>
        <p:txBody>
          <a:bodyPr wrap="square">
            <a:spAutoFit/>
          </a:bodyPr>
          <a:lstStyle/>
          <a:p>
            <a:r>
              <a:rPr lang="en-US" sz="2400" dirty="0">
                <a:latin typeface="Times New Roman" pitchFamily="18" charset="0"/>
                <a:cs typeface="Times New Roman" pitchFamily="18" charset="0"/>
              </a:rPr>
              <a:t>2. Project </a:t>
            </a:r>
            <a:r>
              <a:rPr lang="en-US" sz="2400" dirty="0" smtClean="0">
                <a:latin typeface="Times New Roman" pitchFamily="18" charset="0"/>
                <a:cs typeface="Times New Roman" pitchFamily="18" charset="0"/>
              </a:rPr>
              <a:t>Architecture:-</a:t>
            </a:r>
          </a:p>
        </p:txBody>
      </p:sp>
      <p:sp>
        <p:nvSpPr>
          <p:cNvPr id="7" name="TextBox 6"/>
          <p:cNvSpPr txBox="1"/>
          <p:nvPr/>
        </p:nvSpPr>
        <p:spPr>
          <a:xfrm>
            <a:off x="690664" y="960127"/>
            <a:ext cx="1955259" cy="1077218"/>
          </a:xfrm>
          <a:prstGeom prst="rect">
            <a:avLst/>
          </a:prstGeom>
          <a:noFill/>
        </p:spPr>
        <p:txBody>
          <a:bodyPr wrap="square" rtlCol="0">
            <a:spAutoFit/>
          </a:bodyPr>
          <a:lstStyle/>
          <a:p>
            <a:r>
              <a:rPr lang="en-US" sz="1600" dirty="0">
                <a:latin typeface="Times New Roman" pitchFamily="18" charset="0"/>
                <a:cs typeface="Times New Roman" pitchFamily="18" charset="0"/>
              </a:rPr>
              <a:t>Used </a:t>
            </a:r>
            <a:r>
              <a:rPr lang="en-US" sz="1600" dirty="0" smtClean="0">
                <a:latin typeface="Times New Roman" pitchFamily="18" charset="0"/>
                <a:cs typeface="Times New Roman" pitchFamily="18" charset="0"/>
              </a:rPr>
              <a:t>for</a:t>
            </a: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User </a:t>
            </a:r>
            <a:r>
              <a:rPr lang="en-US" sz="1600" dirty="0" smtClean="0">
                <a:latin typeface="Times New Roman" pitchFamily="18" charset="0"/>
                <a:cs typeface="Times New Roman" pitchFamily="18" charset="0"/>
              </a:rPr>
              <a:t>interfacing </a:t>
            </a:r>
          </a:p>
          <a:p>
            <a:pPr marL="285750" indent="-285750">
              <a:buFont typeface="Arial" pitchFamily="34" charset="0"/>
              <a:buChar char="•"/>
            </a:pPr>
            <a:r>
              <a:rPr lang="en-US" sz="1600" dirty="0" smtClean="0">
                <a:latin typeface="Times New Roman" pitchFamily="18" charset="0"/>
                <a:cs typeface="Times New Roman" pitchFamily="18" charset="0"/>
              </a:rPr>
              <a:t>Basic </a:t>
            </a:r>
            <a:r>
              <a:rPr lang="en-US" sz="1600" dirty="0">
                <a:latin typeface="Times New Roman" pitchFamily="18" charset="0"/>
                <a:cs typeface="Times New Roman" pitchFamily="18" charset="0"/>
              </a:rPr>
              <a:t>data validation</a:t>
            </a:r>
            <a:endParaRPr lang="en-IN" sz="1600" dirty="0">
              <a:latin typeface="Times New Roman" pitchFamily="18" charset="0"/>
              <a:cs typeface="Times New Roman" pitchFamily="18" charset="0"/>
            </a:endParaRPr>
          </a:p>
        </p:txBody>
      </p:sp>
      <p:sp>
        <p:nvSpPr>
          <p:cNvPr id="8" name="Rounded Rectangle 7"/>
          <p:cNvSpPr/>
          <p:nvPr/>
        </p:nvSpPr>
        <p:spPr>
          <a:xfrm>
            <a:off x="690664" y="2188722"/>
            <a:ext cx="1517515" cy="1020745"/>
          </a:xfrm>
          <a:prstGeom prst="roundRect">
            <a:avLst/>
          </a:prstGeom>
          <a:solidFill>
            <a:srgbClr val="5DD5FF"/>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Front End </a:t>
            </a:r>
          </a:p>
          <a:p>
            <a:pPr algn="ctr"/>
            <a:r>
              <a:rPr lang="en-IN" dirty="0" smtClean="0"/>
              <a:t>Layer</a:t>
            </a:r>
            <a:endParaRPr lang="en-IN" dirty="0"/>
          </a:p>
        </p:txBody>
      </p:sp>
      <p:sp>
        <p:nvSpPr>
          <p:cNvPr id="9" name="Rectangle 8"/>
          <p:cNvSpPr/>
          <p:nvPr/>
        </p:nvSpPr>
        <p:spPr>
          <a:xfrm>
            <a:off x="552044" y="3279717"/>
            <a:ext cx="2286000" cy="1323439"/>
          </a:xfrm>
          <a:prstGeom prst="rect">
            <a:avLst/>
          </a:prstGeom>
        </p:spPr>
        <p:txBody>
          <a:bodyPr wrap="square">
            <a:spAutoFit/>
          </a:bodyPr>
          <a:lstStyle/>
          <a:p>
            <a:r>
              <a:rPr lang="en-US" sz="1600" dirty="0">
                <a:latin typeface="Times New Roman" pitchFamily="18" charset="0"/>
                <a:cs typeface="Times New Roman" pitchFamily="18" charset="0"/>
              </a:rPr>
              <a:t>Technologies used</a:t>
            </a:r>
            <a:r>
              <a:rPr lang="en-US" sz="1600" dirty="0" smtClean="0">
                <a:latin typeface="Times New Roman" pitchFamily="18" charset="0"/>
                <a:cs typeface="Times New Roman" pitchFamily="18" charset="0"/>
              </a:rPr>
              <a:t>:</a:t>
            </a:r>
          </a:p>
          <a:p>
            <a:pPr marL="285750" indent="-285750">
              <a:buFont typeface="Arial" pitchFamily="34" charset="0"/>
              <a:buChar char="•"/>
            </a:pPr>
            <a:r>
              <a:rPr lang="en-US" sz="1600" dirty="0" smtClean="0">
                <a:latin typeface="Times New Roman" pitchFamily="18" charset="0"/>
                <a:cs typeface="Times New Roman" pitchFamily="18" charset="0"/>
              </a:rPr>
              <a:t>HTML,CSS</a:t>
            </a:r>
          </a:p>
          <a:p>
            <a:pPr marL="285750" indent="-285750">
              <a:buFont typeface="Arial" pitchFamily="34" charset="0"/>
              <a:buChar char="•"/>
            </a:pPr>
            <a:r>
              <a:rPr lang="en-US" sz="1600" dirty="0" smtClean="0">
                <a:latin typeface="Times New Roman" pitchFamily="18" charset="0"/>
                <a:cs typeface="Times New Roman" pitchFamily="18" charset="0"/>
              </a:rPr>
              <a:t>JavaScript, </a:t>
            </a:r>
          </a:p>
          <a:p>
            <a:pPr marL="285750" indent="-285750">
              <a:buFont typeface="Arial" pitchFamily="34" charset="0"/>
              <a:buChar char="•"/>
            </a:pPr>
            <a:r>
              <a:rPr lang="en-US" sz="1600" dirty="0" smtClean="0">
                <a:latin typeface="Times New Roman" pitchFamily="18" charset="0"/>
                <a:cs typeface="Times New Roman" pitchFamily="18" charset="0"/>
              </a:rPr>
              <a:t>JSON</a:t>
            </a:r>
          </a:p>
          <a:p>
            <a:pPr marL="285750" indent="-285750">
              <a:buFont typeface="Arial" pitchFamily="34" charset="0"/>
              <a:buChar char="•"/>
            </a:pPr>
            <a:r>
              <a:rPr lang="en-US" sz="1600" dirty="0" smtClean="0">
                <a:latin typeface="Times New Roman" pitchFamily="18" charset="0"/>
                <a:cs typeface="Times New Roman" pitchFamily="18" charset="0"/>
              </a:rPr>
              <a:t>ReactJs</a:t>
            </a:r>
            <a:endParaRPr lang="en-IN" sz="1600" dirty="0">
              <a:latin typeface="Times New Roman" pitchFamily="18" charset="0"/>
              <a:cs typeface="Times New Roman" pitchFamily="18" charset="0"/>
            </a:endParaRPr>
          </a:p>
        </p:txBody>
      </p:sp>
      <p:sp>
        <p:nvSpPr>
          <p:cNvPr id="10" name="Rectangle 9"/>
          <p:cNvSpPr/>
          <p:nvPr/>
        </p:nvSpPr>
        <p:spPr>
          <a:xfrm>
            <a:off x="3477637" y="2315150"/>
            <a:ext cx="1459148" cy="1752714"/>
          </a:xfrm>
          <a:prstGeom prst="rect">
            <a:avLst/>
          </a:prstGeom>
          <a:solidFill>
            <a:srgbClr val="5DD5FF"/>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1" name="Flowchart: Magnetic Disk 10"/>
          <p:cNvSpPr/>
          <p:nvPr/>
        </p:nvSpPr>
        <p:spPr>
          <a:xfrm>
            <a:off x="6564952" y="2366644"/>
            <a:ext cx="2052535" cy="1396251"/>
          </a:xfrm>
          <a:prstGeom prst="flowChartMagneticDisk">
            <a:avLst/>
          </a:prstGeom>
          <a:solidFill>
            <a:srgbClr val="5DD5FF"/>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bg1"/>
                </a:solidFill>
              </a:rPr>
              <a:t>Database Layer</a:t>
            </a:r>
            <a:endParaRPr lang="en-IN" dirty="0">
              <a:solidFill>
                <a:schemeClr val="bg1"/>
              </a:solidFill>
            </a:endParaRPr>
          </a:p>
        </p:txBody>
      </p:sp>
      <p:sp>
        <p:nvSpPr>
          <p:cNvPr id="12" name="Rectangle 11"/>
          <p:cNvSpPr/>
          <p:nvPr/>
        </p:nvSpPr>
        <p:spPr>
          <a:xfrm>
            <a:off x="3477637" y="2868341"/>
            <a:ext cx="1386193" cy="646331"/>
          </a:xfrm>
          <a:prstGeom prst="rect">
            <a:avLst/>
          </a:prstGeom>
        </p:spPr>
        <p:txBody>
          <a:bodyPr wrap="square">
            <a:spAutoFit/>
          </a:bodyPr>
          <a:lstStyle/>
          <a:p>
            <a:pPr algn="ctr"/>
            <a:r>
              <a:rPr lang="en-IN" dirty="0" smtClean="0">
                <a:solidFill>
                  <a:schemeClr val="bg1"/>
                </a:solidFill>
              </a:rPr>
              <a:t>Server Layer</a:t>
            </a:r>
            <a:endParaRPr lang="en-IN" dirty="0">
              <a:solidFill>
                <a:schemeClr val="bg1"/>
              </a:solidFill>
            </a:endParaRPr>
          </a:p>
        </p:txBody>
      </p:sp>
      <p:cxnSp>
        <p:nvCxnSpPr>
          <p:cNvPr id="14" name="Elbow Connector 13"/>
          <p:cNvCxnSpPr>
            <a:stCxn id="8" idx="3"/>
          </p:cNvCxnSpPr>
          <p:nvPr/>
        </p:nvCxnSpPr>
        <p:spPr>
          <a:xfrm>
            <a:off x="2208179" y="2699095"/>
            <a:ext cx="1259731" cy="5103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3"/>
          </p:cNvCxnSpPr>
          <p:nvPr/>
        </p:nvCxnSpPr>
        <p:spPr>
          <a:xfrm>
            <a:off x="4936785" y="3191507"/>
            <a:ext cx="2658081" cy="10454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594866" y="3729143"/>
            <a:ext cx="0" cy="507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103122" y="844851"/>
            <a:ext cx="2840477" cy="1323439"/>
          </a:xfrm>
          <a:prstGeom prst="rect">
            <a:avLst/>
          </a:prstGeom>
        </p:spPr>
        <p:txBody>
          <a:bodyPr wrap="square">
            <a:spAutoFit/>
          </a:bodyPr>
          <a:lstStyle/>
          <a:p>
            <a:r>
              <a:rPr lang="en-US" sz="1600" dirty="0">
                <a:latin typeface="Times New Roman" pitchFamily="18" charset="0"/>
                <a:cs typeface="Times New Roman" pitchFamily="18" charset="0"/>
              </a:rPr>
              <a:t>Used </a:t>
            </a:r>
            <a:r>
              <a:rPr lang="en-US" sz="1600" dirty="0" smtClean="0">
                <a:latin typeface="Times New Roman" pitchFamily="18" charset="0"/>
                <a:cs typeface="Times New Roman" pitchFamily="18" charset="0"/>
              </a:rPr>
              <a:t>for</a:t>
            </a:r>
          </a:p>
          <a:p>
            <a:pPr marL="285750" indent="-285750">
              <a:buFont typeface="Arial" pitchFamily="34" charset="0"/>
              <a:buChar char="•"/>
            </a:pPr>
            <a:r>
              <a:rPr lang="en-US" sz="1600" dirty="0" smtClean="0">
                <a:latin typeface="Times New Roman" pitchFamily="18" charset="0"/>
                <a:cs typeface="Times New Roman" pitchFamily="18" charset="0"/>
              </a:rPr>
              <a:t>Server </a:t>
            </a:r>
            <a:r>
              <a:rPr lang="en-US" sz="1600" dirty="0">
                <a:latin typeface="Times New Roman" pitchFamily="18" charset="0"/>
                <a:cs typeface="Times New Roman" pitchFamily="18" charset="0"/>
              </a:rPr>
              <a:t>side validations, if </a:t>
            </a:r>
            <a:r>
              <a:rPr lang="en-US" sz="1600" dirty="0" smtClean="0">
                <a:latin typeface="Times New Roman" pitchFamily="18" charset="0"/>
                <a:cs typeface="Times New Roman" pitchFamily="18" charset="0"/>
              </a:rPr>
              <a:t>needed Response handling</a:t>
            </a:r>
          </a:p>
          <a:p>
            <a:pPr marL="285750" indent="-285750">
              <a:buFont typeface="Arial" pitchFamily="34" charset="0"/>
              <a:buChar char="•"/>
            </a:pPr>
            <a:r>
              <a:rPr lang="en-US" sz="1600" dirty="0" smtClean="0">
                <a:latin typeface="Times New Roman" pitchFamily="18" charset="0"/>
                <a:cs typeface="Times New Roman" pitchFamily="18" charset="0"/>
              </a:rPr>
              <a:t>Business logic</a:t>
            </a:r>
          </a:p>
          <a:p>
            <a:pPr marL="285750" indent="-285750">
              <a:buFont typeface="Arial" pitchFamily="34" charset="0"/>
              <a:buChar char="•"/>
            </a:pPr>
            <a:r>
              <a:rPr lang="en-US" sz="1600" dirty="0" smtClean="0">
                <a:latin typeface="Times New Roman" pitchFamily="18" charset="0"/>
                <a:cs typeface="Times New Roman" pitchFamily="18" charset="0"/>
              </a:rPr>
              <a:t>Database </a:t>
            </a:r>
            <a:r>
              <a:rPr lang="en-US" sz="1600" dirty="0">
                <a:latin typeface="Times New Roman" pitchFamily="18" charset="0"/>
                <a:cs typeface="Times New Roman" pitchFamily="18" charset="0"/>
              </a:rPr>
              <a:t>operations</a:t>
            </a:r>
            <a:endParaRPr lang="en-IN" sz="1600" dirty="0">
              <a:latin typeface="Times New Roman" pitchFamily="18" charset="0"/>
              <a:cs typeface="Times New Roman" pitchFamily="18" charset="0"/>
            </a:endParaRPr>
          </a:p>
        </p:txBody>
      </p:sp>
      <p:sp>
        <p:nvSpPr>
          <p:cNvPr id="1025" name="Rectangle 1024"/>
          <p:cNvSpPr/>
          <p:nvPr/>
        </p:nvSpPr>
        <p:spPr>
          <a:xfrm>
            <a:off x="6439709" y="986199"/>
            <a:ext cx="3793789" cy="1077218"/>
          </a:xfrm>
          <a:prstGeom prst="rect">
            <a:avLst/>
          </a:prstGeom>
        </p:spPr>
        <p:txBody>
          <a:bodyPr wrap="square">
            <a:spAutoFit/>
          </a:bodyPr>
          <a:lstStyle/>
          <a:p>
            <a:r>
              <a:rPr lang="en-IN" sz="1600" dirty="0">
                <a:latin typeface="Times New Roman" pitchFamily="18" charset="0"/>
                <a:cs typeface="Times New Roman" pitchFamily="18" charset="0"/>
              </a:rPr>
              <a:t>Used </a:t>
            </a:r>
            <a:r>
              <a:rPr lang="en-IN" sz="1600" dirty="0" smtClean="0">
                <a:latin typeface="Times New Roman" pitchFamily="18" charset="0"/>
                <a:cs typeface="Times New Roman" pitchFamily="18" charset="0"/>
              </a:rPr>
              <a:t>for</a:t>
            </a:r>
          </a:p>
          <a:p>
            <a:pPr marL="285750" indent="-285750">
              <a:buFont typeface="Arial" pitchFamily="34" charset="0"/>
              <a:buChar char="•"/>
            </a:pPr>
            <a:r>
              <a:rPr lang="en-IN" sz="1600" dirty="0" smtClean="0">
                <a:latin typeface="Times New Roman" pitchFamily="18" charset="0"/>
                <a:cs typeface="Times New Roman" pitchFamily="18" charset="0"/>
              </a:rPr>
              <a:t>Permanent </a:t>
            </a:r>
            <a:r>
              <a:rPr lang="en-IN" sz="1600" dirty="0">
                <a:latin typeface="Times New Roman" pitchFamily="18" charset="0"/>
                <a:cs typeface="Times New Roman" pitchFamily="18" charset="0"/>
              </a:rPr>
              <a:t>data storage </a:t>
            </a:r>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Database </a:t>
            </a:r>
            <a:r>
              <a:rPr lang="en-IN" sz="1600" dirty="0">
                <a:latin typeface="Times New Roman" pitchFamily="18" charset="0"/>
                <a:cs typeface="Times New Roman" pitchFamily="18" charset="0"/>
              </a:rPr>
              <a:t>level </a:t>
            </a:r>
            <a:r>
              <a:rPr lang="en-IN" sz="1600" dirty="0" smtClean="0">
                <a:latin typeface="Times New Roman" pitchFamily="18" charset="0"/>
                <a:cs typeface="Times New Roman" pitchFamily="18" charset="0"/>
              </a:rPr>
              <a:t>validations</a:t>
            </a:r>
          </a:p>
          <a:p>
            <a:pPr marL="285750" indent="-285750">
              <a:buFont typeface="Arial" pitchFamily="34" charset="0"/>
              <a:buChar char="•"/>
            </a:pPr>
            <a:r>
              <a:rPr lang="en-IN" sz="1600" dirty="0" smtClean="0">
                <a:latin typeface="Times New Roman" pitchFamily="18" charset="0"/>
                <a:cs typeface="Times New Roman" pitchFamily="18" charset="0"/>
              </a:rPr>
              <a:t>Database access </a:t>
            </a:r>
          </a:p>
        </p:txBody>
      </p:sp>
      <p:sp>
        <p:nvSpPr>
          <p:cNvPr id="1028" name="Rectangle 1027"/>
          <p:cNvSpPr/>
          <p:nvPr/>
        </p:nvSpPr>
        <p:spPr>
          <a:xfrm>
            <a:off x="3341450" y="4221134"/>
            <a:ext cx="1815049" cy="830997"/>
          </a:xfrm>
          <a:prstGeom prst="rect">
            <a:avLst/>
          </a:prstGeom>
        </p:spPr>
        <p:txBody>
          <a:bodyPr wrap="none">
            <a:spAutoFit/>
          </a:bodyPr>
          <a:lstStyle/>
          <a:p>
            <a:r>
              <a:rPr lang="en-IN" sz="1600" dirty="0">
                <a:latin typeface="Times New Roman" pitchFamily="18" charset="0"/>
                <a:cs typeface="Times New Roman" pitchFamily="18" charset="0"/>
              </a:rPr>
              <a:t>Technologies used: </a:t>
            </a:r>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Springboot</a:t>
            </a:r>
          </a:p>
          <a:p>
            <a:pPr marL="285750" indent="-285750">
              <a:buFont typeface="Arial" pitchFamily="34" charset="0"/>
              <a:buChar char="•"/>
            </a:pPr>
            <a:r>
              <a:rPr lang="en-IN" sz="1600" dirty="0" smtClean="0">
                <a:latin typeface="Times New Roman" pitchFamily="18" charset="0"/>
                <a:cs typeface="Times New Roman" pitchFamily="18" charset="0"/>
              </a:rPr>
              <a:t>Hibernate</a:t>
            </a:r>
            <a:endParaRPr lang="en-IN" sz="1600" dirty="0">
              <a:latin typeface="Times New Roman" pitchFamily="18" charset="0"/>
              <a:cs typeface="Times New Roman" pitchFamily="18" charset="0"/>
            </a:endParaRPr>
          </a:p>
        </p:txBody>
      </p:sp>
      <p:sp>
        <p:nvSpPr>
          <p:cNvPr id="1029" name="Rectangle 1028"/>
          <p:cNvSpPr/>
          <p:nvPr/>
        </p:nvSpPr>
        <p:spPr>
          <a:xfrm>
            <a:off x="6521554" y="4348551"/>
            <a:ext cx="1815049" cy="584775"/>
          </a:xfrm>
          <a:prstGeom prst="rect">
            <a:avLst/>
          </a:prstGeom>
        </p:spPr>
        <p:txBody>
          <a:bodyPr wrap="none">
            <a:spAutoFit/>
          </a:bodyPr>
          <a:lstStyle/>
          <a:p>
            <a:r>
              <a:rPr lang="en-IN" sz="1600" dirty="0">
                <a:latin typeface="Times New Roman" pitchFamily="18" charset="0"/>
                <a:cs typeface="Times New Roman" pitchFamily="18" charset="0"/>
              </a:rPr>
              <a:t>Technologies used: </a:t>
            </a:r>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MySQL</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33790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5328" y="434455"/>
            <a:ext cx="5263172" cy="461665"/>
          </a:xfrm>
          <a:prstGeom prst="rect">
            <a:avLst/>
          </a:prstGeom>
        </p:spPr>
        <p:txBody>
          <a:bodyPr wrap="none">
            <a:spAutoFit/>
          </a:bodyPr>
          <a:lstStyle/>
          <a:p>
            <a:r>
              <a:rPr lang="en-US" sz="2400" dirty="0">
                <a:latin typeface="Times New Roman" pitchFamily="18" charset="0"/>
                <a:cs typeface="Times New Roman" pitchFamily="18" charset="0"/>
              </a:rPr>
              <a:t>3. Technology platform </a:t>
            </a:r>
            <a:r>
              <a:rPr lang="en-US" sz="2400" dirty="0" smtClean="0">
                <a:latin typeface="Times New Roman" pitchFamily="18" charset="0"/>
                <a:cs typeface="Times New Roman" pitchFamily="18" charset="0"/>
              </a:rPr>
              <a:t>used </a:t>
            </a:r>
            <a:r>
              <a:rPr lang="en-US" sz="2400" dirty="0">
                <a:latin typeface="Times New Roman" pitchFamily="18" charset="0"/>
                <a:cs typeface="Times New Roman" pitchFamily="18" charset="0"/>
              </a:rPr>
              <a:t>for </a:t>
            </a:r>
            <a:r>
              <a:rPr lang="en-US" sz="2400" dirty="0" smtClean="0">
                <a:latin typeface="Times New Roman" pitchFamily="18" charset="0"/>
                <a:cs typeface="Times New Roman" pitchFamily="18" charset="0"/>
              </a:rPr>
              <a:t>project:-</a:t>
            </a:r>
            <a:endParaRPr lang="en-US" sz="2400" dirty="0">
              <a:latin typeface="Times New Roman" pitchFamily="18" charset="0"/>
              <a:cs typeface="Times New Roman" pitchFamily="18" charset="0"/>
            </a:endParaRPr>
          </a:p>
        </p:txBody>
      </p:sp>
      <p:sp>
        <p:nvSpPr>
          <p:cNvPr id="8" name="Rectangle 7"/>
          <p:cNvSpPr/>
          <p:nvPr/>
        </p:nvSpPr>
        <p:spPr>
          <a:xfrm>
            <a:off x="1128408" y="1364543"/>
            <a:ext cx="6858000" cy="3293209"/>
          </a:xfrm>
          <a:prstGeom prst="rect">
            <a:avLst/>
          </a:prstGeom>
        </p:spPr>
        <p:txBody>
          <a:bodyPr wrap="square">
            <a:spAutoFit/>
          </a:bodyPr>
          <a:lstStyle/>
          <a:p>
            <a:pPr algn="just"/>
            <a:r>
              <a:rPr lang="en-IN" sz="1600" dirty="0" smtClean="0">
                <a:latin typeface="Times New Roman" pitchFamily="18" charset="0"/>
                <a:cs typeface="Times New Roman" pitchFamily="18" charset="0"/>
              </a:rPr>
              <a:t/>
            </a:r>
            <a:br>
              <a:rPr lang="en-IN" sz="1600" dirty="0" smtClean="0">
                <a:latin typeface="Times New Roman" pitchFamily="18" charset="0"/>
                <a:cs typeface="Times New Roman" pitchFamily="18" charset="0"/>
              </a:rPr>
            </a:br>
            <a:r>
              <a:rPr lang="en-IN"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Java </a:t>
            </a:r>
            <a:r>
              <a:rPr lang="en-US" sz="1600" dirty="0">
                <a:latin typeface="Times New Roman" pitchFamily="18" charset="0"/>
                <a:cs typeface="Times New Roman" pitchFamily="18" charset="0"/>
              </a:rPr>
              <a:t>Web Application is used to build dynamic websites. Java offers support for the web application through JSPs and Servlets. We can build a website with static HTML web pages but when we want data to be dynamic, we require the web </a:t>
            </a:r>
            <a:r>
              <a:rPr lang="en-US" sz="1600" dirty="0" smtClean="0">
                <a:latin typeface="Times New Roman" pitchFamily="18" charset="0"/>
                <a:cs typeface="Times New Roman" pitchFamily="18" charset="0"/>
              </a:rPr>
              <a:t>application.</a:t>
            </a:r>
          </a:p>
          <a:p>
            <a:pPr algn="just"/>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2.Spring </a:t>
            </a:r>
            <a:r>
              <a:rPr lang="en-IN" sz="1600" dirty="0">
                <a:latin typeface="Times New Roman" pitchFamily="18" charset="0"/>
                <a:cs typeface="Times New Roman" pitchFamily="18" charset="0"/>
              </a:rPr>
              <a:t>Boot REST </a:t>
            </a:r>
            <a:r>
              <a:rPr lang="en-IN" sz="1600" dirty="0" smtClean="0">
                <a:latin typeface="Times New Roman" pitchFamily="18" charset="0"/>
                <a:cs typeface="Times New Roman" pitchFamily="18" charset="0"/>
              </a:rPr>
              <a:t>API:-</a:t>
            </a:r>
          </a:p>
          <a:p>
            <a:pPr algn="just"/>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Spring </a:t>
            </a:r>
            <a:r>
              <a:rPr lang="en-US" sz="1600" dirty="0">
                <a:latin typeface="Times New Roman" pitchFamily="18" charset="0"/>
                <a:cs typeface="Times New Roman" pitchFamily="18" charset="0"/>
              </a:rPr>
              <a:t>boot to develop REST web services and </a:t>
            </a:r>
            <a:r>
              <a:rPr lang="en-US" sz="1600" dirty="0" smtClean="0">
                <a:latin typeface="Times New Roman" pitchFamily="18" charset="0"/>
                <a:cs typeface="Times New Roman" pitchFamily="18" charset="0"/>
              </a:rPr>
              <a:t>microservices.Spring </a:t>
            </a:r>
            <a:r>
              <a:rPr lang="en-US" sz="1600" dirty="0">
                <a:latin typeface="Times New Roman" pitchFamily="18" charset="0"/>
                <a:cs typeface="Times New Roman" pitchFamily="18" charset="0"/>
              </a:rPr>
              <a:t>Boot has taken the Spring framework to the next level. It has drastically reduced the configuration and setup time required for spring </a:t>
            </a:r>
            <a:r>
              <a:rPr lang="en-US" sz="1600" dirty="0" smtClean="0">
                <a:latin typeface="Times New Roman" pitchFamily="18" charset="0"/>
                <a:cs typeface="Times New Roman" pitchFamily="18" charset="0"/>
              </a:rPr>
              <a:t>projects. It is used in Back-End side.</a:t>
            </a:r>
          </a:p>
          <a:p>
            <a:pPr algn="just"/>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p:txBody>
      </p:sp>
      <p:sp>
        <p:nvSpPr>
          <p:cNvPr id="10" name="TextBox 9"/>
          <p:cNvSpPr txBox="1"/>
          <p:nvPr/>
        </p:nvSpPr>
        <p:spPr>
          <a:xfrm>
            <a:off x="1128408" y="1254129"/>
            <a:ext cx="992221" cy="338554"/>
          </a:xfrm>
          <a:prstGeom prst="rect">
            <a:avLst/>
          </a:prstGeom>
          <a:noFill/>
        </p:spPr>
        <p:txBody>
          <a:bodyPr wrap="square" rtlCol="0">
            <a:spAutoFit/>
          </a:bodyPr>
          <a:lstStyle/>
          <a:p>
            <a:r>
              <a:rPr lang="en-IN" sz="1600" dirty="0">
                <a:latin typeface="Times New Roman" pitchFamily="18" charset="0"/>
                <a:cs typeface="Times New Roman" pitchFamily="18" charset="0"/>
              </a:rPr>
              <a:t>1.Java:-</a:t>
            </a:r>
            <a:endParaRPr lang="en-IN" sz="1600" dirty="0"/>
          </a:p>
        </p:txBody>
      </p:sp>
    </p:spTree>
    <p:extLst>
      <p:ext uri="{BB962C8B-B14F-4D97-AF65-F5344CB8AC3E}">
        <p14:creationId xmlns:p14="http://schemas.microsoft.com/office/powerpoint/2010/main" val="3170519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18681" y="839510"/>
            <a:ext cx="6342434" cy="4770537"/>
          </a:xfrm>
          <a:prstGeom prst="rect">
            <a:avLst/>
          </a:prstGeom>
        </p:spPr>
        <p:txBody>
          <a:bodyPr wrap="square">
            <a:spAutoFit/>
          </a:bodyPr>
          <a:lstStyle/>
          <a:p>
            <a:pPr algn="just"/>
            <a:r>
              <a:rPr lang="en-IN" sz="1600" dirty="0">
                <a:latin typeface="Times New Roman" pitchFamily="18" charset="0"/>
                <a:cs typeface="Times New Roman" pitchFamily="18" charset="0"/>
              </a:rPr>
              <a:t>3.JPA:-	</a:t>
            </a:r>
          </a:p>
          <a:p>
            <a:pPr algn="just"/>
            <a:r>
              <a:rPr lang="en-IN" sz="1600" dirty="0">
                <a:latin typeface="Times New Roman" pitchFamily="18" charset="0"/>
                <a:cs typeface="Times New Roman" pitchFamily="18" charset="0"/>
              </a:rPr>
              <a:t>	</a:t>
            </a:r>
            <a:r>
              <a:rPr lang="en-US" sz="1600" dirty="0">
                <a:latin typeface="Times New Roman" pitchFamily="18" charset="0"/>
                <a:cs typeface="Times New Roman" pitchFamily="18" charset="0"/>
              </a:rPr>
              <a:t>A JPA (Java Persistence API) is a specification of Java which is used to access, manage, and persist data between Java object and relational database in back end.</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4.React </a:t>
            </a:r>
            <a:r>
              <a:rPr lang="en-US" sz="1600" dirty="0">
                <a:latin typeface="Times New Roman" pitchFamily="18" charset="0"/>
                <a:cs typeface="Times New Roman" pitchFamily="18" charset="0"/>
              </a:rPr>
              <a:t>JS:- </a:t>
            </a:r>
            <a:endParaRPr lang="en-US" sz="1600"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React </a:t>
            </a:r>
            <a:r>
              <a:rPr lang="en-US" sz="1600" dirty="0">
                <a:latin typeface="Times New Roman" pitchFamily="18" charset="0"/>
                <a:cs typeface="Times New Roman" pitchFamily="18" charset="0"/>
              </a:rPr>
              <a:t>is used to build user interfaces (UI) on the front end</a:t>
            </a:r>
            <a:r>
              <a:rPr lang="en-US" sz="1600" dirty="0" smtClean="0">
                <a:latin typeface="Times New Roman" pitchFamily="18" charset="0"/>
                <a:cs typeface="Times New Roman" pitchFamily="18" charset="0"/>
              </a:rPr>
              <a:t>.</a:t>
            </a:r>
          </a:p>
          <a:p>
            <a:pPr marL="285750" indent="-285750">
              <a:buFont typeface="Arial" pitchFamily="34" charset="0"/>
              <a:buChar char="•"/>
            </a:pPr>
            <a:r>
              <a:rPr lang="en-IN" sz="1600" dirty="0" smtClean="0">
                <a:latin typeface="Times New Roman" panose="02020603050405020304" pitchFamily="18" charset="0"/>
                <a:cs typeface="Times New Roman" panose="02020603050405020304" pitchFamily="18" charset="0"/>
              </a:rPr>
              <a:t>Advantages Of  React js:-</a:t>
            </a:r>
          </a:p>
          <a:p>
            <a:pPr marL="742950" lvl="1" indent="-285750">
              <a:buFont typeface="Wingdings" pitchFamily="2" charset="2"/>
              <a:buChar char="§"/>
            </a:pPr>
            <a:r>
              <a:rPr lang="en-IN" sz="1600" dirty="0" smtClean="0">
                <a:latin typeface="Times New Roman" panose="02020603050405020304" pitchFamily="18" charset="0"/>
                <a:cs typeface="Times New Roman" panose="02020603050405020304" pitchFamily="18" charset="0"/>
              </a:rPr>
              <a:t>Build </a:t>
            </a:r>
            <a:r>
              <a:rPr lang="en-IN" sz="1600" dirty="0">
                <a:latin typeface="Times New Roman" panose="02020603050405020304" pitchFamily="18" charset="0"/>
                <a:cs typeface="Times New Roman" panose="02020603050405020304" pitchFamily="18" charset="0"/>
              </a:rPr>
              <a:t>Rich User </a:t>
            </a:r>
            <a:r>
              <a:rPr lang="en-IN" sz="1600" dirty="0" smtClean="0">
                <a:latin typeface="Times New Roman" panose="02020603050405020304" pitchFamily="18" charset="0"/>
                <a:cs typeface="Times New Roman" panose="02020603050405020304" pitchFamily="18" charset="0"/>
              </a:rPr>
              <a:t>Interfaces</a:t>
            </a:r>
          </a:p>
          <a:p>
            <a:pPr marL="742950" lvl="1" indent="-285750">
              <a:buFont typeface="Wingdings" pitchFamily="2" charset="2"/>
              <a:buChar char="§"/>
            </a:pPr>
            <a:r>
              <a:rPr lang="en-IN" sz="1600" dirty="0" smtClean="0">
                <a:latin typeface="Times New Roman" panose="02020603050405020304" pitchFamily="18" charset="0"/>
                <a:cs typeface="Times New Roman" panose="02020603050405020304" pitchFamily="18" charset="0"/>
              </a:rPr>
              <a:t>React JS </a:t>
            </a:r>
            <a:r>
              <a:rPr lang="en-IN" sz="1600" dirty="0">
                <a:latin typeface="Times New Roman" panose="02020603050405020304" pitchFamily="18" charset="0"/>
                <a:cs typeface="Times New Roman" panose="02020603050405020304" pitchFamily="18" charset="0"/>
              </a:rPr>
              <a:t>Is Very </a:t>
            </a:r>
            <a:r>
              <a:rPr lang="en-IN" sz="1600" dirty="0" smtClean="0">
                <a:latin typeface="Times New Roman" panose="02020603050405020304" pitchFamily="18" charset="0"/>
                <a:cs typeface="Times New Roman" panose="02020603050405020304" pitchFamily="18" charset="0"/>
              </a:rPr>
              <a:t>Flexible</a:t>
            </a:r>
          </a:p>
          <a:p>
            <a:pPr marL="742950" lvl="1" indent="-285750">
              <a:buFont typeface="Wingdings" pitchFamily="2" charset="2"/>
              <a:buChar char="§"/>
            </a:pPr>
            <a:r>
              <a:rPr lang="en-IN" sz="1600" dirty="0">
                <a:latin typeface="Times New Roman" pitchFamily="18" charset="0"/>
                <a:cs typeface="Times New Roman" pitchFamily="18" charset="0"/>
              </a:rPr>
              <a:t>Makes JavaScript coding easier</a:t>
            </a:r>
          </a:p>
          <a:p>
            <a:pPr marL="742950" lvl="1" indent="-285750">
              <a:buFont typeface="Wingdings" pitchFamily="2" charset="2"/>
              <a:buChar char="§"/>
            </a:pPr>
            <a:r>
              <a:rPr lang="en-IN" sz="1600" dirty="0">
                <a:latin typeface="Times New Roman" pitchFamily="18" charset="0"/>
                <a:cs typeface="Times New Roman" pitchFamily="18" charset="0"/>
              </a:rPr>
              <a:t>Excellent cross-platform support</a:t>
            </a:r>
          </a:p>
          <a:p>
            <a:pPr marL="742950" lvl="1" indent="-285750">
              <a:buFont typeface="Wingdings" pitchFamily="2" charset="2"/>
              <a:buChar char="§"/>
            </a:pPr>
            <a:r>
              <a:rPr lang="en-US" sz="1600" dirty="0">
                <a:latin typeface="Times New Roman" pitchFamily="18" charset="0"/>
                <a:cs typeface="Times New Roman" pitchFamily="18" charset="0"/>
              </a:rPr>
              <a:t>Provides amazing developer tools</a:t>
            </a:r>
          </a:p>
          <a:p>
            <a:pPr marL="742950" lvl="1" indent="-285750">
              <a:buFont typeface="Wingdings" pitchFamily="2" charset="2"/>
              <a:buChar char="§"/>
            </a:pPr>
            <a:r>
              <a:rPr lang="en-US" sz="1600" dirty="0">
                <a:latin typeface="Times New Roman" pitchFamily="18" charset="0"/>
                <a:cs typeface="Times New Roman" pitchFamily="18" charset="0"/>
              </a:rPr>
              <a:t>UI focused designs</a:t>
            </a:r>
          </a:p>
          <a:p>
            <a:pPr marL="742950" lvl="1" indent="-285750">
              <a:buFont typeface="Wingdings" pitchFamily="2" charset="2"/>
              <a:buChar char="§"/>
            </a:pPr>
            <a:r>
              <a:rPr lang="en-US" sz="1600" dirty="0">
                <a:latin typeface="Times New Roman" pitchFamily="18" charset="0"/>
                <a:cs typeface="Times New Roman" pitchFamily="18" charset="0"/>
              </a:rPr>
              <a:t>Easy to adopt</a:t>
            </a:r>
          </a:p>
          <a:p>
            <a:pPr marL="742950" lvl="1" indent="-285750">
              <a:buFont typeface="Arial" pitchFamily="34" charset="0"/>
              <a:buChar char="•"/>
            </a:pPr>
            <a:endParaRPr lang="en-IN" sz="1600" dirty="0">
              <a:latin typeface="Times New Roman" panose="02020603050405020304" pitchFamily="18" charset="0"/>
              <a:cs typeface="Times New Roman" panose="02020603050405020304" pitchFamily="18" charset="0"/>
            </a:endParaRPr>
          </a:p>
          <a:p>
            <a:pPr algn="just"/>
            <a:endParaRPr lang="en-US" sz="1600"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09446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5957" y="1289295"/>
            <a:ext cx="6799634" cy="2308324"/>
          </a:xfrm>
          <a:prstGeom prst="rect">
            <a:avLst/>
          </a:prstGeom>
        </p:spPr>
        <p:txBody>
          <a:bodyPr wrap="square">
            <a:spAutoFit/>
          </a:bodyPr>
          <a:lstStyle/>
          <a:p>
            <a:pPr algn="just"/>
            <a:r>
              <a:rPr lang="en-US" sz="1600" dirty="0">
                <a:latin typeface="Times New Roman" pitchFamily="18" charset="0"/>
                <a:cs typeface="Times New Roman" pitchFamily="18" charset="0"/>
              </a:rPr>
              <a:t>5.Bootstrap:-</a:t>
            </a:r>
          </a:p>
          <a:p>
            <a:pPr algn="just"/>
            <a:r>
              <a:rPr lang="en-US" sz="1600" dirty="0">
                <a:latin typeface="Times New Roman" pitchFamily="18" charset="0"/>
                <a:cs typeface="Times New Roman" pitchFamily="18" charset="0"/>
              </a:rPr>
              <a:t>	Bootstrap is a flexible and powerful front-end framework that provides a free collection of tools for creating websites and web applications. With HTML, CSS, and JavaScript components Bootstrap makes front-end web development faster and easier for responsive, mobile first projects.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6.MySQL:-	</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MySQL </a:t>
            </a:r>
            <a:r>
              <a:rPr lang="en-US" sz="1600" dirty="0">
                <a:latin typeface="Times New Roman" pitchFamily="18" charset="0"/>
                <a:cs typeface="Times New Roman" pitchFamily="18" charset="0"/>
              </a:rPr>
              <a:t>is provide features such as complete atomic, consistent, isolated, durable transaction support for database in middle end.</a:t>
            </a:r>
          </a:p>
        </p:txBody>
      </p:sp>
    </p:spTree>
    <p:extLst>
      <p:ext uri="{BB962C8B-B14F-4D97-AF65-F5344CB8AC3E}">
        <p14:creationId xmlns:p14="http://schemas.microsoft.com/office/powerpoint/2010/main" val="1649663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5200" y="431823"/>
            <a:ext cx="3839513" cy="461665"/>
          </a:xfrm>
          <a:prstGeom prst="rect">
            <a:avLst/>
          </a:prstGeom>
        </p:spPr>
        <p:txBody>
          <a:bodyPr wrap="none">
            <a:spAutoFit/>
          </a:bodyPr>
          <a:lstStyle/>
          <a:p>
            <a:r>
              <a:rPr lang="en-US" sz="2400" dirty="0">
                <a:latin typeface="Times New Roman" pitchFamily="18" charset="0"/>
                <a:cs typeface="Times New Roman" pitchFamily="18" charset="0"/>
              </a:rPr>
              <a:t>4. </a:t>
            </a:r>
            <a:r>
              <a:rPr lang="en-US" sz="2400" dirty="0" smtClean="0">
                <a:latin typeface="Times New Roman" pitchFamily="18" charset="0"/>
                <a:cs typeface="Times New Roman" pitchFamily="18" charset="0"/>
              </a:rPr>
              <a:t>Roles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responsibilities:-</a:t>
            </a:r>
            <a:endParaRPr lang="en-US" sz="2400" dirty="0">
              <a:latin typeface="Times New Roman" pitchFamily="18" charset="0"/>
              <a:cs typeface="Times New Roman" pitchFamily="18" charset="0"/>
            </a:endParaRPr>
          </a:p>
        </p:txBody>
      </p:sp>
      <p:sp>
        <p:nvSpPr>
          <p:cNvPr id="8" name="TextBox 7"/>
          <p:cNvSpPr txBox="1"/>
          <p:nvPr/>
        </p:nvSpPr>
        <p:spPr>
          <a:xfrm>
            <a:off x="1263279" y="1105828"/>
            <a:ext cx="1158908"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1.Admin:-</a:t>
            </a:r>
            <a:endParaRPr lang="en-IN" sz="1600" dirty="0">
              <a:latin typeface="Times New Roman" pitchFamily="18" charset="0"/>
              <a:cs typeface="Times New Roman" pitchFamily="18" charset="0"/>
            </a:endParaRPr>
          </a:p>
        </p:txBody>
      </p:sp>
      <p:sp>
        <p:nvSpPr>
          <p:cNvPr id="9" name="Rectangle 8"/>
          <p:cNvSpPr/>
          <p:nvPr/>
        </p:nvSpPr>
        <p:spPr>
          <a:xfrm>
            <a:off x="1507788" y="1769278"/>
            <a:ext cx="6352162" cy="2862322"/>
          </a:xfrm>
          <a:prstGeom prst="rect">
            <a:avLst/>
          </a:prstGeom>
        </p:spPr>
        <p:txBody>
          <a:bodyPr wrap="square">
            <a:spAutoFit/>
          </a:bodyPr>
          <a:lstStyle/>
          <a:p>
            <a:pPr marL="285750" lvl="0" indent="-285750">
              <a:buFont typeface="Wingdings" pitchFamily="2" charset="2"/>
              <a:buChar char="§"/>
            </a:pPr>
            <a:r>
              <a:rPr lang="en-IN" sz="1600" dirty="0">
                <a:latin typeface="Times New Roman" pitchFamily="18" charset="0"/>
                <a:cs typeface="Times New Roman" pitchFamily="18" charset="0"/>
              </a:rPr>
              <a:t>Online Art Gallery  should provide all function to admin how to handle the System.</a:t>
            </a:r>
          </a:p>
          <a:p>
            <a:pPr marL="285750" indent="-285750">
              <a:buFont typeface="Wingdings" pitchFamily="2" charset="2"/>
              <a:buChar char="§"/>
            </a:pPr>
            <a:endParaRPr lang="en-IN" sz="1600" dirty="0">
              <a:latin typeface="Times New Roman" pitchFamily="18" charset="0"/>
              <a:cs typeface="Times New Roman" pitchFamily="18" charset="0"/>
            </a:endParaRPr>
          </a:p>
          <a:p>
            <a:pPr marL="285750" lvl="0" indent="-285750">
              <a:buFont typeface="Wingdings" pitchFamily="2" charset="2"/>
              <a:buChar char="§"/>
            </a:pPr>
            <a:r>
              <a:rPr lang="en-IN" sz="1600" dirty="0">
                <a:latin typeface="Times New Roman" pitchFamily="18" charset="0"/>
                <a:cs typeface="Times New Roman" pitchFamily="18" charset="0"/>
              </a:rPr>
              <a:t>Admin has controls of all the functionalities of customer and Artist module.</a:t>
            </a:r>
          </a:p>
          <a:p>
            <a:pPr marL="285750" indent="-285750">
              <a:buFont typeface="Wingdings" pitchFamily="2" charset="2"/>
              <a:buChar char="§"/>
            </a:pPr>
            <a:endParaRPr lang="en-IN" sz="1600" dirty="0">
              <a:latin typeface="Times New Roman" pitchFamily="18" charset="0"/>
              <a:cs typeface="Times New Roman" pitchFamily="18" charset="0"/>
            </a:endParaRPr>
          </a:p>
          <a:p>
            <a:pPr marL="285750" lvl="0" indent="-285750">
              <a:buFont typeface="Wingdings" pitchFamily="2" charset="2"/>
              <a:buChar char="§"/>
            </a:pPr>
            <a:r>
              <a:rPr lang="en-IN" sz="1600" dirty="0">
                <a:latin typeface="Times New Roman" pitchFamily="18" charset="0"/>
                <a:cs typeface="Times New Roman" pitchFamily="18" charset="0"/>
              </a:rPr>
              <a:t>Admin can Delete the Customer and Artist.</a:t>
            </a:r>
          </a:p>
          <a:p>
            <a:pPr marL="285750" indent="-285750">
              <a:buFont typeface="Wingdings" pitchFamily="2" charset="2"/>
              <a:buChar char="§"/>
            </a:pPr>
            <a:endParaRPr lang="en-IN" sz="1600" dirty="0">
              <a:latin typeface="Times New Roman" pitchFamily="18" charset="0"/>
              <a:cs typeface="Times New Roman" pitchFamily="18" charset="0"/>
            </a:endParaRPr>
          </a:p>
          <a:p>
            <a:pPr marL="285750" lvl="0" indent="-285750">
              <a:buFont typeface="Wingdings" pitchFamily="2" charset="2"/>
              <a:buChar char="§"/>
            </a:pPr>
            <a:r>
              <a:rPr lang="en-IN" sz="1600" dirty="0">
                <a:latin typeface="Times New Roman" pitchFamily="18" charset="0"/>
                <a:cs typeface="Times New Roman" pitchFamily="18" charset="0"/>
              </a:rPr>
              <a:t>Admin can view all register Customer and Artist.</a:t>
            </a:r>
          </a:p>
          <a:p>
            <a:pPr marL="285750" lvl="0" indent="-285750">
              <a:buFont typeface="Wingdings" pitchFamily="2" charset="2"/>
              <a:buChar char="§"/>
            </a:pPr>
            <a:endParaRPr lang="en-US" dirty="0">
              <a:latin typeface="Times New Roman" pitchFamily="18" charset="0"/>
              <a:cs typeface="Times New Roman" pitchFamily="18" charset="0"/>
            </a:endParaRPr>
          </a:p>
          <a:p>
            <a:pPr marL="285750" lvl="0" indent="-285750">
              <a:buFont typeface="Wingdings" pitchFamily="2" charset="2"/>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7272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6883" y="1051464"/>
            <a:ext cx="934871" cy="338554"/>
          </a:xfrm>
          <a:prstGeom prst="rect">
            <a:avLst/>
          </a:prstGeom>
        </p:spPr>
        <p:txBody>
          <a:bodyPr wrap="none">
            <a:spAutoFit/>
          </a:bodyPr>
          <a:lstStyle/>
          <a:p>
            <a:r>
              <a:rPr lang="en-IN" sz="1600" dirty="0" smtClean="0">
                <a:latin typeface="Times New Roman" pitchFamily="18" charset="0"/>
                <a:cs typeface="Times New Roman" pitchFamily="18" charset="0"/>
              </a:rPr>
              <a:t>2.Artist:-</a:t>
            </a:r>
            <a:endParaRPr lang="en-IN" sz="1600" dirty="0"/>
          </a:p>
        </p:txBody>
      </p:sp>
      <p:sp>
        <p:nvSpPr>
          <p:cNvPr id="5" name="TextBox 4"/>
          <p:cNvSpPr txBox="1"/>
          <p:nvPr/>
        </p:nvSpPr>
        <p:spPr>
          <a:xfrm>
            <a:off x="1983126" y="1392888"/>
            <a:ext cx="5719863" cy="3354765"/>
          </a:xfrm>
          <a:prstGeom prst="rect">
            <a:avLst/>
          </a:prstGeom>
          <a:noFill/>
        </p:spPr>
        <p:txBody>
          <a:bodyPr wrap="square" rtlCol="0">
            <a:spAutoFit/>
          </a:bodyPr>
          <a:lstStyle/>
          <a:p>
            <a:r>
              <a:rPr lang="en-US" dirty="0"/>
              <a:t> </a:t>
            </a:r>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Artist can register and create his own account</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Artist can add the art work</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a:t>
            </a:r>
            <a:r>
              <a:rPr lang="en-US" sz="1600" dirty="0">
                <a:latin typeface="Times New Roman" pitchFamily="18" charset="0"/>
                <a:cs typeface="Times New Roman" pitchFamily="18" charset="0"/>
              </a:rPr>
              <a:t>can update their art work</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a:t>
            </a:r>
            <a:r>
              <a:rPr lang="en-US" sz="1600" dirty="0">
                <a:latin typeface="Times New Roman" pitchFamily="18" charset="0"/>
                <a:cs typeface="Times New Roman" pitchFamily="18" charset="0"/>
              </a:rPr>
              <a:t>can </a:t>
            </a:r>
            <a:r>
              <a:rPr lang="en-US" sz="1600" dirty="0" smtClean="0">
                <a:latin typeface="Times New Roman" pitchFamily="18" charset="0"/>
                <a:cs typeface="Times New Roman" pitchFamily="18" charset="0"/>
              </a:rPr>
              <a:t>view their art work.</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a:t>
            </a:r>
            <a:r>
              <a:rPr lang="en-US" sz="1600" dirty="0">
                <a:latin typeface="Times New Roman" pitchFamily="18" charset="0"/>
                <a:cs typeface="Times New Roman" pitchFamily="18" charset="0"/>
              </a:rPr>
              <a:t>can </a:t>
            </a:r>
            <a:r>
              <a:rPr lang="en-US" sz="1600" dirty="0" smtClean="0">
                <a:latin typeface="Times New Roman" pitchFamily="18" charset="0"/>
                <a:cs typeface="Times New Roman" pitchFamily="18" charset="0"/>
              </a:rPr>
              <a:t>delete art work.</a:t>
            </a:r>
          </a:p>
          <a:p>
            <a:pPr marL="285750" lvl="0" indent="-285750">
              <a:buFont typeface="Wingdings" pitchFamily="2" charset="2"/>
              <a:buChar char="§"/>
            </a:pPr>
            <a:endParaRPr lang="en-US"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can review rating.</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027736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487</Words>
  <Application>Microsoft Office PowerPoint</Application>
  <PresentationFormat>On-screen Show (16:9)</PresentationFormat>
  <Paragraphs>193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Online Art Gallery</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2022-09-30T18:20:06Z</dcterms:modified>
</cp:coreProperties>
</file>