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8" r:id="rId2"/>
    <p:sldId id="265" r:id="rId3"/>
    <p:sldId id="266" r:id="rId4"/>
    <p:sldId id="339" r:id="rId5"/>
    <p:sldId id="341" r:id="rId6"/>
    <p:sldId id="342" r:id="rId7"/>
    <p:sldId id="343" r:id="rId8"/>
    <p:sldId id="344" r:id="rId9"/>
    <p:sldId id="267" r:id="rId10"/>
    <p:sldId id="340" r:id="rId11"/>
    <p:sldId id="268" r:id="rId12"/>
    <p:sldId id="318" r:id="rId13"/>
    <p:sldId id="319" r:id="rId14"/>
    <p:sldId id="269" r:id="rId15"/>
    <p:sldId id="346" r:id="rId16"/>
    <p:sldId id="347" r:id="rId17"/>
    <p:sldId id="367" r:id="rId18"/>
    <p:sldId id="349" r:id="rId19"/>
    <p:sldId id="364" r:id="rId20"/>
    <p:sldId id="365" r:id="rId21"/>
    <p:sldId id="350" r:id="rId22"/>
    <p:sldId id="348" r:id="rId23"/>
    <p:sldId id="370" r:id="rId24"/>
    <p:sldId id="368" r:id="rId25"/>
    <p:sldId id="373" r:id="rId26"/>
    <p:sldId id="374" r:id="rId27"/>
    <p:sldId id="375" r:id="rId28"/>
    <p:sldId id="376" r:id="rId29"/>
    <p:sldId id="270" r:id="rId30"/>
    <p:sldId id="275" r:id="rId31"/>
    <p:sldId id="271" r:id="rId32"/>
    <p:sldId id="272" r:id="rId33"/>
    <p:sldId id="320" r:id="rId34"/>
    <p:sldId id="322" r:id="rId35"/>
    <p:sldId id="324" r:id="rId36"/>
    <p:sldId id="325" r:id="rId37"/>
    <p:sldId id="326" r:id="rId38"/>
    <p:sldId id="327" r:id="rId39"/>
    <p:sldId id="274" r:id="rId40"/>
    <p:sldId id="337" r:id="rId41"/>
    <p:sldId id="366" r:id="rId42"/>
    <p:sldId id="357" r:id="rId43"/>
    <p:sldId id="358" r:id="rId44"/>
    <p:sldId id="359" r:id="rId45"/>
    <p:sldId id="360" r:id="rId46"/>
    <p:sldId id="361" r:id="rId47"/>
    <p:sldId id="362" r:id="rId48"/>
    <p:sldId id="363" r:id="rId49"/>
    <p:sldId id="279" r:id="rId50"/>
    <p:sldId id="280" r:id="rId51"/>
    <p:sldId id="282" r:id="rId52"/>
    <p:sldId id="283" r:id="rId53"/>
    <p:sldId id="345" r:id="rId54"/>
    <p:sldId id="351" r:id="rId55"/>
    <p:sldId id="352" r:id="rId56"/>
    <p:sldId id="353" r:id="rId57"/>
    <p:sldId id="354" r:id="rId58"/>
    <p:sldId id="355" r:id="rId59"/>
    <p:sldId id="356" r:id="rId60"/>
    <p:sldId id="285" r:id="rId61"/>
    <p:sldId id="281" r:id="rId62"/>
    <p:sldId id="278" r:id="rId63"/>
  </p:sldIdLst>
  <p:sldSz cx="11809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662" autoAdjust="0"/>
  </p:normalViewPr>
  <p:slideViewPr>
    <p:cSldViewPr>
      <p:cViewPr varScale="1">
        <p:scale>
          <a:sx n="92" d="100"/>
          <a:sy n="92" d="100"/>
        </p:scale>
        <p:origin x="-570" y="-42"/>
      </p:cViewPr>
      <p:guideLst>
        <p:guide orient="horz" pos="2160"/>
        <p:guide pos="3720"/>
      </p:guideLst>
    </p:cSldViewPr>
  </p:slideViewPr>
  <p:notesTextViewPr>
    <p:cViewPr>
      <p:scale>
        <a:sx n="100" d="100"/>
        <a:sy n="100" d="100"/>
      </p:scale>
      <p:origin x="0" y="0"/>
    </p:cViewPr>
  </p:notesTextViewPr>
  <p:sorterViewPr>
    <p:cViewPr>
      <p:scale>
        <a:sx n="100" d="100"/>
        <a:sy n="100" d="100"/>
      </p:scale>
      <p:origin x="0" y="8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4A91F8-30E3-40E2-B682-BCF71ECFDC5D}" type="datetimeFigureOut">
              <a:rPr lang="en-IN" smtClean="0"/>
              <a:t>06-03-2024</a:t>
            </a:fld>
            <a:endParaRPr lang="en-IN"/>
          </a:p>
        </p:txBody>
      </p:sp>
      <p:sp>
        <p:nvSpPr>
          <p:cNvPr id="4" name="Slide Image Placeholder 3"/>
          <p:cNvSpPr>
            <a:spLocks noGrp="1" noRot="1" noChangeAspect="1"/>
          </p:cNvSpPr>
          <p:nvPr>
            <p:ph type="sldImg" idx="2"/>
          </p:nvPr>
        </p:nvSpPr>
        <p:spPr>
          <a:xfrm>
            <a:off x="477838" y="685800"/>
            <a:ext cx="59023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C961AA-D479-42EB-A51C-0BBF2E051121}" type="slidenum">
              <a:rPr lang="en-IN" smtClean="0"/>
              <a:t>‹#›</a:t>
            </a:fld>
            <a:endParaRPr lang="en-IN"/>
          </a:p>
        </p:txBody>
      </p:sp>
    </p:spTree>
    <p:extLst>
      <p:ext uri="{BB962C8B-B14F-4D97-AF65-F5344CB8AC3E}">
        <p14:creationId xmlns:p14="http://schemas.microsoft.com/office/powerpoint/2010/main" val="417013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7838" y="685800"/>
            <a:ext cx="59023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C961AA-D479-42EB-A51C-0BBF2E051121}" type="slidenum">
              <a:rPr lang="en-IN" smtClean="0"/>
              <a:t>9</a:t>
            </a:fld>
            <a:endParaRPr lang="en-IN"/>
          </a:p>
        </p:txBody>
      </p:sp>
    </p:spTree>
    <p:extLst>
      <p:ext uri="{BB962C8B-B14F-4D97-AF65-F5344CB8AC3E}">
        <p14:creationId xmlns:p14="http://schemas.microsoft.com/office/powerpoint/2010/main" val="126981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itchFamily="34" charset="0"/>
              </a:defRPr>
            </a:lvl1pPr>
            <a:lvl2pPr marL="742950" indent="-285750">
              <a:defRPr sz="3200" b="1" baseline="-18000">
                <a:solidFill>
                  <a:schemeClr val="tx1"/>
                </a:solidFill>
                <a:latin typeface="Arial" pitchFamily="34" charset="0"/>
              </a:defRPr>
            </a:lvl2pPr>
            <a:lvl3pPr marL="1143000" indent="-228600">
              <a:defRPr sz="3200" b="1" baseline="-18000">
                <a:solidFill>
                  <a:schemeClr val="tx1"/>
                </a:solidFill>
                <a:latin typeface="Arial" pitchFamily="34" charset="0"/>
              </a:defRPr>
            </a:lvl3pPr>
            <a:lvl4pPr marL="1600200" indent="-228600">
              <a:defRPr sz="3200" b="1" baseline="-18000">
                <a:solidFill>
                  <a:schemeClr val="tx1"/>
                </a:solidFill>
                <a:latin typeface="Arial" pitchFamily="34" charset="0"/>
              </a:defRPr>
            </a:lvl4pPr>
            <a:lvl5pPr marL="2057400" indent="-22860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fld id="{EE3C668D-9F41-4AD6-8854-647147B5855E}" type="slidenum">
              <a:rPr lang="en-US" sz="1200" b="0" baseline="0" smtClean="0">
                <a:latin typeface="Times New Roman" pitchFamily="18" charset="0"/>
              </a:rPr>
              <a:pPr/>
              <a:t>46</a:t>
            </a:fld>
            <a:endParaRPr lang="en-US" sz="1200" b="0" baseline="0" dirty="0">
              <a:latin typeface="Times New Roman"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5005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0276DE80-9C41-4438-84F2-F5ACA43F1B2D}" type="slidenum">
              <a:rPr lang="en-US" sz="1200" b="0" baseline="0" smtClean="0">
                <a:latin typeface="Times New Roman" pitchFamily="18" charset="0"/>
              </a:rPr>
              <a:pPr eaLnBrk="1" hangingPunct="1"/>
              <a:t>12</a:t>
            </a:fld>
            <a:endParaRPr lang="en-US" sz="1200" b="0" baseline="0">
              <a:latin typeface="Times New Roman" pitchFamily="18" charset="0"/>
            </a:endParaRPr>
          </a:p>
        </p:txBody>
      </p:sp>
      <p:sp>
        <p:nvSpPr>
          <p:cNvPr id="76803" name="Rectangle 2"/>
          <p:cNvSpPr>
            <a:spLocks noGrp="1" noRot="1" noChangeAspect="1" noChangeArrowheads="1" noTextEdit="1"/>
          </p:cNvSpPr>
          <p:nvPr>
            <p:ph type="sldImg"/>
          </p:nvPr>
        </p:nvSpPr>
        <p:spPr>
          <a:xfrm>
            <a:off x="477838" y="685800"/>
            <a:ext cx="5902325" cy="3429000"/>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64087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1E55D779-0AA6-46B4-91E5-5034CDE7B670}" type="slidenum">
              <a:rPr lang="en-US" sz="1200" b="0" baseline="0" smtClean="0">
                <a:latin typeface="Times New Roman" pitchFamily="18" charset="0"/>
              </a:rPr>
              <a:pPr eaLnBrk="1" hangingPunct="1"/>
              <a:t>13</a:t>
            </a:fld>
            <a:endParaRPr lang="en-US" sz="1200" b="0" baseline="0">
              <a:latin typeface="Times New Roman" pitchFamily="18" charset="0"/>
            </a:endParaRPr>
          </a:p>
        </p:txBody>
      </p:sp>
      <p:sp>
        <p:nvSpPr>
          <p:cNvPr id="79875" name="Rectangle 2"/>
          <p:cNvSpPr>
            <a:spLocks noGrp="1" noRot="1" noChangeAspect="1" noChangeArrowheads="1" noTextEdit="1"/>
          </p:cNvSpPr>
          <p:nvPr>
            <p:ph type="sldImg"/>
          </p:nvPr>
        </p:nvSpPr>
        <p:spPr>
          <a:xfrm>
            <a:off x="477838" y="685800"/>
            <a:ext cx="5902325" cy="342900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9776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6B39B447-C71D-4521-A7A9-9A1B06B7FAA3}" type="slidenum">
              <a:rPr lang="en-US" sz="1200" b="0" baseline="0" smtClean="0">
                <a:latin typeface="Times New Roman" pitchFamily="18" charset="0"/>
              </a:rPr>
              <a:pPr eaLnBrk="1" hangingPunct="1"/>
              <a:t>33</a:t>
            </a:fld>
            <a:endParaRPr lang="en-US" sz="1200" b="0" baseline="0">
              <a:latin typeface="Times New Roman" pitchFamily="18" charset="0"/>
            </a:endParaRPr>
          </a:p>
        </p:txBody>
      </p:sp>
      <p:sp>
        <p:nvSpPr>
          <p:cNvPr id="89091" name="Rectangle 2"/>
          <p:cNvSpPr>
            <a:spLocks noGrp="1" noRot="1" noChangeAspect="1" noChangeArrowheads="1" noTextEdit="1"/>
          </p:cNvSpPr>
          <p:nvPr>
            <p:ph type="sldImg"/>
          </p:nvPr>
        </p:nvSpPr>
        <p:spPr>
          <a:xfrm>
            <a:off x="477838" y="685800"/>
            <a:ext cx="5902325"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67971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3775752D-6E0A-4A39-8EDC-703C9C9B590C}" type="slidenum">
              <a:rPr lang="en-US" sz="1200" b="0" baseline="0" smtClean="0">
                <a:latin typeface="Times New Roman" pitchFamily="18" charset="0"/>
              </a:rPr>
              <a:pPr eaLnBrk="1" hangingPunct="1"/>
              <a:t>34</a:t>
            </a:fld>
            <a:endParaRPr lang="en-US" sz="1200" b="0" baseline="0">
              <a:latin typeface="Times New Roman" pitchFamily="18" charset="0"/>
            </a:endParaRPr>
          </a:p>
        </p:txBody>
      </p:sp>
      <p:sp>
        <p:nvSpPr>
          <p:cNvPr id="91139" name="Rectangle 2"/>
          <p:cNvSpPr>
            <a:spLocks noGrp="1" noRot="1" noChangeAspect="1" noChangeArrowheads="1" noTextEdit="1"/>
          </p:cNvSpPr>
          <p:nvPr>
            <p:ph type="sldImg"/>
          </p:nvPr>
        </p:nvSpPr>
        <p:spPr>
          <a:xfrm>
            <a:off x="477838" y="685800"/>
            <a:ext cx="5902325" cy="3429000"/>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100674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9BAF3ABA-3F5F-439E-9E88-7CE6D7CF6A8C}" type="slidenum">
              <a:rPr lang="en-US" sz="1200" b="0" baseline="0" smtClean="0">
                <a:latin typeface="Times New Roman" pitchFamily="18" charset="0"/>
              </a:rPr>
              <a:pPr eaLnBrk="1" hangingPunct="1"/>
              <a:t>35</a:t>
            </a:fld>
            <a:endParaRPr lang="en-US" sz="1200" b="0" baseline="0">
              <a:latin typeface="Times New Roman" pitchFamily="18" charset="0"/>
            </a:endParaRPr>
          </a:p>
        </p:txBody>
      </p:sp>
      <p:sp>
        <p:nvSpPr>
          <p:cNvPr id="93187" name="Rectangle 2"/>
          <p:cNvSpPr>
            <a:spLocks noGrp="1" noRot="1" noChangeAspect="1" noChangeArrowheads="1" noTextEdit="1"/>
          </p:cNvSpPr>
          <p:nvPr>
            <p:ph type="sldImg"/>
          </p:nvPr>
        </p:nvSpPr>
        <p:spPr>
          <a:xfrm>
            <a:off x="477838" y="685800"/>
            <a:ext cx="5902325"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8710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CB84BD8C-5B47-4FC2-B4DD-6D41C00C16B5}" type="slidenum">
              <a:rPr lang="en-US" sz="1200" b="0" baseline="0" smtClean="0">
                <a:latin typeface="Times New Roman" pitchFamily="18" charset="0"/>
              </a:rPr>
              <a:pPr eaLnBrk="1" hangingPunct="1"/>
              <a:t>36</a:t>
            </a:fld>
            <a:endParaRPr lang="en-US" sz="1200" b="0" baseline="0">
              <a:latin typeface="Times New Roman" pitchFamily="18" charset="0"/>
            </a:endParaRPr>
          </a:p>
        </p:txBody>
      </p:sp>
      <p:sp>
        <p:nvSpPr>
          <p:cNvPr id="94211" name="Rectangle 2"/>
          <p:cNvSpPr>
            <a:spLocks noGrp="1" noRot="1" noChangeAspect="1" noChangeArrowheads="1" noTextEdit="1"/>
          </p:cNvSpPr>
          <p:nvPr>
            <p:ph type="sldImg"/>
          </p:nvPr>
        </p:nvSpPr>
        <p:spPr>
          <a:xfrm>
            <a:off x="477838" y="685800"/>
            <a:ext cx="5902325"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2833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816AD64C-2E09-4AB9-8082-A3E90664A9A8}" type="slidenum">
              <a:rPr lang="en-US" sz="1200" b="0" baseline="0" smtClean="0">
                <a:latin typeface="Times New Roman" pitchFamily="18" charset="0"/>
              </a:rPr>
              <a:pPr eaLnBrk="1" hangingPunct="1"/>
              <a:t>37</a:t>
            </a:fld>
            <a:endParaRPr lang="en-US" sz="1200" b="0" baseline="0">
              <a:latin typeface="Times New Roman" pitchFamily="18" charset="0"/>
            </a:endParaRPr>
          </a:p>
        </p:txBody>
      </p:sp>
      <p:sp>
        <p:nvSpPr>
          <p:cNvPr id="95235" name="Rectangle 2"/>
          <p:cNvSpPr>
            <a:spLocks noGrp="1" noRot="1" noChangeAspect="1" noChangeArrowheads="1" noTextEdit="1"/>
          </p:cNvSpPr>
          <p:nvPr>
            <p:ph type="sldImg"/>
          </p:nvPr>
        </p:nvSpPr>
        <p:spPr>
          <a:xfrm>
            <a:off x="477838" y="685800"/>
            <a:ext cx="5902325"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3223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fld id="{C779E5CE-812E-46E2-9B8D-C2FFD0CC1378}" type="slidenum">
              <a:rPr lang="en-US" sz="1200" b="0" baseline="0" smtClean="0">
                <a:latin typeface="Times New Roman" pitchFamily="18" charset="0"/>
              </a:rPr>
              <a:pPr eaLnBrk="1" hangingPunct="1"/>
              <a:t>38</a:t>
            </a:fld>
            <a:endParaRPr lang="en-US" sz="1200" b="0" baseline="0">
              <a:latin typeface="Times New Roman" pitchFamily="18" charset="0"/>
            </a:endParaRPr>
          </a:p>
        </p:txBody>
      </p:sp>
      <p:sp>
        <p:nvSpPr>
          <p:cNvPr id="96259" name="Rectangle 2"/>
          <p:cNvSpPr>
            <a:spLocks noGrp="1" noRot="1" noChangeAspect="1" noChangeArrowheads="1" noTextEdit="1"/>
          </p:cNvSpPr>
          <p:nvPr>
            <p:ph type="sldImg"/>
          </p:nvPr>
        </p:nvSpPr>
        <p:spPr>
          <a:xfrm>
            <a:off x="477838" y="685800"/>
            <a:ext cx="5902325" cy="3429000"/>
          </a:xfrm>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1528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85707" y="2130428"/>
            <a:ext cx="10038002" cy="1470025"/>
          </a:xfrm>
        </p:spPr>
        <p:txBody>
          <a:bodyPr/>
          <a:lstStyle/>
          <a:p>
            <a:r>
              <a:rPr lang="en-US"/>
              <a:t>Click to edit Master title style</a:t>
            </a:r>
          </a:p>
        </p:txBody>
      </p:sp>
      <p:sp>
        <p:nvSpPr>
          <p:cNvPr id="3" name="Subtitle 2"/>
          <p:cNvSpPr>
            <a:spLocks noGrp="1"/>
          </p:cNvSpPr>
          <p:nvPr>
            <p:ph type="subTitle" idx="1"/>
          </p:nvPr>
        </p:nvSpPr>
        <p:spPr>
          <a:xfrm>
            <a:off x="1771414" y="3886200"/>
            <a:ext cx="82665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61825" y="274641"/>
            <a:ext cx="2657117"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0471" y="274641"/>
            <a:ext cx="7774529"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90473" y="274641"/>
            <a:ext cx="10628472"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6"/>
          <p:cNvSpPr>
            <a:spLocks noGrp="1" noChangeArrowheads="1"/>
          </p:cNvSpPr>
          <p:nvPr>
            <p:ph type="sldNum" sz="quarter" idx="10"/>
          </p:nvPr>
        </p:nvSpPr>
        <p:spPr>
          <a:ln/>
        </p:spPr>
        <p:txBody>
          <a:bodyPr/>
          <a:lstStyle>
            <a:lvl1pPr>
              <a:defRPr/>
            </a:lvl1pPr>
          </a:lstStyle>
          <a:p>
            <a:pPr>
              <a:defRPr/>
            </a:pPr>
            <a:r>
              <a:rPr lang="en-US" dirty="0"/>
              <a:t>19.</a:t>
            </a:r>
            <a:fld id="{3B1AF8BD-AE60-42C6-8385-E1D3DB279EC9}" type="slidenum">
              <a:rPr lang="en-US"/>
              <a:pPr>
                <a:defRPr/>
              </a:pPr>
              <a:t>‹#›</a:t>
            </a:fld>
            <a:endParaRPr lang="en-US" dirty="0"/>
          </a:p>
        </p:txBody>
      </p:sp>
    </p:spTree>
    <p:extLst>
      <p:ext uri="{BB962C8B-B14F-4D97-AF65-F5344CB8AC3E}">
        <p14:creationId xmlns:p14="http://schemas.microsoft.com/office/powerpoint/2010/main" val="230132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2862" y="4406903"/>
            <a:ext cx="10038002"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2862" y="2906713"/>
            <a:ext cx="1003800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471" y="1600203"/>
            <a:ext cx="5215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03120" y="1600203"/>
            <a:ext cx="5215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0471" y="1535113"/>
            <a:ext cx="52178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0471" y="2174875"/>
            <a:ext cx="52178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9019" y="1535113"/>
            <a:ext cx="521992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9019" y="2174875"/>
            <a:ext cx="521992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471" y="273050"/>
            <a:ext cx="388521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17153" y="273053"/>
            <a:ext cx="660178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0471" y="1435103"/>
            <a:ext cx="388521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14727" y="4800600"/>
            <a:ext cx="7085648"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14727" y="612775"/>
            <a:ext cx="70856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14727" y="5367338"/>
            <a:ext cx="70856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0473" y="274638"/>
            <a:ext cx="10628472"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0473" y="1600203"/>
            <a:ext cx="10628472"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0473" y="6356353"/>
            <a:ext cx="27555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3/6/2024</a:t>
            </a:fld>
            <a:endParaRPr lang="en-US"/>
          </a:p>
        </p:txBody>
      </p:sp>
      <p:sp>
        <p:nvSpPr>
          <p:cNvPr id="5" name="Footer Placeholder 4"/>
          <p:cNvSpPr>
            <a:spLocks noGrp="1"/>
          </p:cNvSpPr>
          <p:nvPr>
            <p:ph type="ftr" sz="quarter" idx="3"/>
          </p:nvPr>
        </p:nvSpPr>
        <p:spPr>
          <a:xfrm>
            <a:off x="4034884" y="6356353"/>
            <a:ext cx="373964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463415" y="6356353"/>
            <a:ext cx="27555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wmf"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6.wmf"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3" Type="http://schemas.openxmlformats.org/officeDocument/2006/relationships/image" Target="../media/image18.wmf"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3" Type="http://schemas.openxmlformats.org/officeDocument/2006/relationships/image" Target="../media/image19.wmf"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23.wmf" /><Relationship Id="rId2" Type="http://schemas.openxmlformats.org/officeDocument/2006/relationships/notesSlide" Target="../notesSlides/notesSlide10.xml" /><Relationship Id="rId1" Type="http://schemas.openxmlformats.org/officeDocument/2006/relationships/slideLayout" Target="../slideLayouts/slideLayout7.xml" /><Relationship Id="rId4" Type="http://schemas.openxmlformats.org/officeDocument/2006/relationships/image" Target="../media/image24.wmf"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8" Type="http://schemas.openxmlformats.org/officeDocument/2006/relationships/hyperlink" Target="http://www.omnisecu.com/tcpip/media-access-control-mac-addresses.php" TargetMode="External" /><Relationship Id="rId3" Type="http://schemas.openxmlformats.org/officeDocument/2006/relationships/hyperlink" Target="http://www.omnisecu.com/tcpip/ipv6/introduction-to-ipv6-addressing.php" TargetMode="External" /><Relationship Id="rId7" Type="http://schemas.openxmlformats.org/officeDocument/2006/relationships/hyperlink" Target="http://www.omnisecu.com/tcpip/address-resolution-protocol-arp.php" TargetMode="External" /><Relationship Id="rId2" Type="http://schemas.openxmlformats.org/officeDocument/2006/relationships/hyperlink" Target="http://www.omnisecu.com/tcpip/internet-layer-ip-addresses.php" TargetMode="External" /><Relationship Id="rId1" Type="http://schemas.openxmlformats.org/officeDocument/2006/relationships/slideLayout" Target="../slideLayouts/slideLayout12.xml" /><Relationship Id="rId6" Type="http://schemas.openxmlformats.org/officeDocument/2006/relationships/hyperlink" Target="http://www.omnisecu.com/security/ipsec/index.php" TargetMode="External" /><Relationship Id="rId5" Type="http://schemas.openxmlformats.org/officeDocument/2006/relationships/hyperlink" Target="http://www.omnisecu.com/tcpip/ipv6/ipv6-datagram-header-format.php" TargetMode="External" /><Relationship Id="rId10" Type="http://schemas.openxmlformats.org/officeDocument/2006/relationships/hyperlink" Target="http://www.omnisecu.com/cisco-certified-network-associate-ccna/unicast-multicast-broadcast.php" TargetMode="External" /><Relationship Id="rId4" Type="http://schemas.openxmlformats.org/officeDocument/2006/relationships/hyperlink" Target="http://www.omnisecu.com/tcpip/internet-layer.php" TargetMode="External" /><Relationship Id="rId9" Type="http://schemas.openxmlformats.org/officeDocument/2006/relationships/hyperlink" Target="http://www.omnisecu.com/tcpip/ipv6/ndp-neighbour-discovery-protocol-functions-of-ndp.php" TargetMode="External" /></Relationships>
</file>

<file path=ppt/slides/_rels/slide4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520" y="152403"/>
            <a:ext cx="10038002" cy="533399"/>
          </a:xfrm>
        </p:spPr>
        <p:txBody>
          <a:bodyPr>
            <a:normAutofit fontScale="90000"/>
          </a:bodyPr>
          <a:lstStyle/>
          <a:p>
            <a:r>
              <a:rPr lang="en-US" sz="3600" b="1" dirty="0">
                <a:latin typeface="Times New Roman" pitchFamily="18" charset="0"/>
                <a:cs typeface="Times New Roman" pitchFamily="18" charset="0"/>
              </a:rPr>
              <a:t>IPv4 Addressing : </a:t>
            </a:r>
            <a:r>
              <a:rPr lang="en-US" sz="3200" b="1" dirty="0">
                <a:latin typeface="Times New Roman" pitchFamily="18" charset="0"/>
                <a:cs typeface="Times New Roman" pitchFamily="18" charset="0"/>
              </a:rPr>
              <a:t>Address Space</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609600"/>
            <a:ext cx="11711000" cy="6248400"/>
          </a:xfrm>
        </p:spPr>
        <p:txBody>
          <a:bodyPr/>
          <a:lstStyle/>
          <a:p>
            <a:pPr marL="457200" indent="-457200" algn="just">
              <a:buFont typeface="Arial" pitchFamily="34" charset="0"/>
              <a:buChar char="•"/>
            </a:pPr>
            <a:r>
              <a:rPr lang="en-US" sz="2000" dirty="0">
                <a:solidFill>
                  <a:schemeClr val="tx1"/>
                </a:solidFill>
                <a:latin typeface="Times New Roman" pitchFamily="18" charset="0"/>
                <a:cs typeface="Times New Roman" pitchFamily="18" charset="0"/>
              </a:rPr>
              <a:t>An </a:t>
            </a:r>
            <a:r>
              <a:rPr lang="en-US" sz="2000" b="1" dirty="0">
                <a:solidFill>
                  <a:schemeClr val="tx1"/>
                </a:solidFill>
                <a:latin typeface="Times New Roman" pitchFamily="18" charset="0"/>
                <a:cs typeface="Times New Roman" pitchFamily="18" charset="0"/>
              </a:rPr>
              <a:t>IPv4 address </a:t>
            </a:r>
            <a:r>
              <a:rPr lang="en-US" sz="2000" dirty="0">
                <a:solidFill>
                  <a:schemeClr val="tx1"/>
                </a:solidFill>
                <a:latin typeface="Times New Roman" pitchFamily="18" charset="0"/>
                <a:cs typeface="Times New Roman" pitchFamily="18" charset="0"/>
              </a:rPr>
              <a:t>is a 32-bit address used to uniquely identify  a host or a router on the Internet.</a:t>
            </a:r>
          </a:p>
          <a:p>
            <a:pPr marL="457200" indent="-457200" algn="just">
              <a:buFont typeface="Arial" pitchFamily="34" charset="0"/>
              <a:buChar char="•"/>
            </a:pPr>
            <a:r>
              <a:rPr lang="en-US" sz="1900" dirty="0">
                <a:solidFill>
                  <a:schemeClr val="tx1"/>
                </a:solidFill>
                <a:latin typeface="Times New Roman" pitchFamily="18" charset="0"/>
                <a:cs typeface="Times New Roman" pitchFamily="18" charset="0"/>
              </a:rPr>
              <a:t>IP addresses are globally managed by Internet Assigned Numbers Authority(IANA).</a:t>
            </a:r>
          </a:p>
          <a:p>
            <a:pPr marL="457200" indent="-457200" algn="just">
              <a:buFont typeface="Arial" pitchFamily="34" charset="0"/>
              <a:buChar char="•"/>
            </a:pPr>
            <a:r>
              <a:rPr lang="en-US" sz="2400" b="1" dirty="0">
                <a:solidFill>
                  <a:schemeClr val="tx1"/>
                </a:solidFill>
                <a:latin typeface="Times New Roman" pitchFamily="18" charset="0"/>
                <a:cs typeface="Times New Roman" pitchFamily="18" charset="0"/>
              </a:rPr>
              <a:t>Address Space:</a:t>
            </a:r>
          </a:p>
          <a:p>
            <a:pPr marL="457200" indent="-457200" algn="just">
              <a:buFont typeface="Arial" pitchFamily="34" charset="0"/>
              <a:buChar char="•"/>
            </a:pPr>
            <a:r>
              <a:rPr lang="en-US" sz="1900" b="1" dirty="0">
                <a:solidFill>
                  <a:schemeClr val="tx1"/>
                </a:solidFill>
                <a:latin typeface="Times New Roman" pitchFamily="18" charset="0"/>
                <a:cs typeface="Times New Roman" pitchFamily="18" charset="0"/>
              </a:rPr>
              <a:t>An address space is the total number of addresses used by the protocol.</a:t>
            </a:r>
          </a:p>
          <a:p>
            <a:pPr marL="457200" indent="-457200" algn="just">
              <a:buFont typeface="Arial" pitchFamily="34" charset="0"/>
              <a:buChar char="•"/>
            </a:pPr>
            <a:r>
              <a:rPr lang="en-US" sz="1900" dirty="0">
                <a:solidFill>
                  <a:schemeClr val="tx1"/>
                </a:solidFill>
                <a:latin typeface="Times New Roman" pitchFamily="18" charset="0"/>
                <a:cs typeface="Times New Roman" pitchFamily="18" charset="0"/>
              </a:rPr>
              <a:t> IPv4 uses 32-bit addresses, which means that the address space is </a:t>
            </a:r>
            <a:r>
              <a:rPr lang="en-US" sz="1900" b="1" dirty="0">
                <a:solidFill>
                  <a:schemeClr val="tx1"/>
                </a:solidFill>
                <a:latin typeface="Times New Roman" pitchFamily="18" charset="0"/>
                <a:cs typeface="Times New Roman" pitchFamily="18" charset="0"/>
              </a:rPr>
              <a:t>2</a:t>
            </a:r>
            <a:r>
              <a:rPr lang="en-US" sz="1900" b="1" baseline="30000" dirty="0">
                <a:solidFill>
                  <a:schemeClr val="tx1"/>
                </a:solidFill>
                <a:latin typeface="Times New Roman" pitchFamily="18" charset="0"/>
                <a:cs typeface="Times New Roman" pitchFamily="18" charset="0"/>
              </a:rPr>
              <a:t>32</a:t>
            </a:r>
            <a:r>
              <a:rPr lang="en-US" sz="1900" b="1" dirty="0">
                <a:solidFill>
                  <a:schemeClr val="tx1"/>
                </a:solidFill>
                <a:latin typeface="Times New Roman" pitchFamily="18" charset="0"/>
                <a:cs typeface="Times New Roman" pitchFamily="18" charset="0"/>
              </a:rPr>
              <a:t> or    4,294,967,296 (more than four billion) </a:t>
            </a:r>
          </a:p>
          <a:p>
            <a:pPr marL="457200" indent="-457200" algn="just">
              <a:buFont typeface="Arial" pitchFamily="34" charset="0"/>
              <a:buChar char="•"/>
            </a:pPr>
            <a:r>
              <a:rPr lang="en-US" sz="2000" b="1" dirty="0">
                <a:solidFill>
                  <a:schemeClr val="tx1"/>
                </a:solidFill>
                <a:latin typeface="Times New Roman" pitchFamily="18" charset="0"/>
                <a:cs typeface="Times New Roman" pitchFamily="18" charset="0"/>
              </a:rPr>
              <a:t>Notations</a:t>
            </a:r>
            <a:r>
              <a:rPr lang="en-US" sz="2800" b="1" dirty="0">
                <a:solidFill>
                  <a:schemeClr val="tx1"/>
                </a:solidFill>
                <a:latin typeface="Times New Roman" pitchFamily="18" charset="0"/>
                <a:cs typeface="Times New Roman" pitchFamily="18" charset="0"/>
              </a:rPr>
              <a:t>:</a:t>
            </a:r>
            <a:endParaRPr lang="en-IN" sz="4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71" y="3733803"/>
            <a:ext cx="10251227" cy="256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644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85802"/>
            <a:ext cx="11760207" cy="4525963"/>
          </a:xfrm>
        </p:spPr>
        <p:txBody>
          <a:bodyPr>
            <a:normAutofit/>
          </a:bodyPr>
          <a:lstStyle/>
          <a:p>
            <a:pPr algn="just" fontAlgn="base"/>
            <a:r>
              <a:rPr lang="en-US" sz="2400" b="1" dirty="0">
                <a:latin typeface="Times New Roman" pitchFamily="18" charset="0"/>
                <a:cs typeface="Times New Roman" pitchFamily="18" charset="0"/>
              </a:rPr>
              <a:t>Problems with Classful Addressing</a:t>
            </a:r>
          </a:p>
          <a:p>
            <a:pPr algn="just" fontAlgn="base"/>
            <a:r>
              <a:rPr lang="en-US" sz="2000" dirty="0">
                <a:latin typeface="Times New Roman" pitchFamily="18" charset="0"/>
                <a:cs typeface="Times New Roman" pitchFamily="18" charset="0"/>
              </a:rPr>
              <a:t>The problem with this classful addressing method is that millions of class A addresses are wasted, </a:t>
            </a:r>
          </a:p>
          <a:p>
            <a:pPr algn="just" fontAlgn="base"/>
            <a:r>
              <a:rPr lang="en-US" sz="2000" dirty="0">
                <a:latin typeface="Times New Roman" pitchFamily="18" charset="0"/>
                <a:cs typeface="Times New Roman" pitchFamily="18" charset="0"/>
              </a:rPr>
              <a:t>Thousands of the class B addresses are wasted, whereas,</a:t>
            </a:r>
          </a:p>
          <a:p>
            <a:pPr algn="just" fontAlgn="base"/>
            <a:r>
              <a:rPr lang="en-US" sz="2000" dirty="0">
                <a:latin typeface="Times New Roman" pitchFamily="18" charset="0"/>
                <a:cs typeface="Times New Roman" pitchFamily="18" charset="0"/>
              </a:rPr>
              <a:t>The number of addresses available in class C is so small that it cannot satisfy the needs of organizations.</a:t>
            </a:r>
          </a:p>
          <a:p>
            <a:pPr algn="just" fontAlgn="base"/>
            <a:r>
              <a:rPr lang="en-US" sz="2000" dirty="0">
                <a:latin typeface="Times New Roman" pitchFamily="18" charset="0"/>
                <a:cs typeface="Times New Roman" pitchFamily="18" charset="0"/>
              </a:rPr>
              <a:t>Class D addresses are used for multicast routing and are therefore available as a single block only. </a:t>
            </a:r>
          </a:p>
          <a:p>
            <a:pPr algn="just" fontAlgn="base"/>
            <a:r>
              <a:rPr lang="en-US" sz="2000" dirty="0">
                <a:latin typeface="Times New Roman" pitchFamily="18" charset="0"/>
                <a:cs typeface="Times New Roman" pitchFamily="18" charset="0"/>
              </a:rPr>
              <a:t>Class E addresses are reserved.</a:t>
            </a:r>
          </a:p>
          <a:p>
            <a:pPr algn="just" fontAlgn="base"/>
            <a:r>
              <a:rPr lang="en-US" sz="2000" dirty="0">
                <a:latin typeface="Times New Roman" pitchFamily="18" charset="0"/>
                <a:cs typeface="Times New Roman" pitchFamily="18" charset="0"/>
              </a:rPr>
              <a:t>Because of these problems, Classful addressing was replaced by Classless Inter-Domain Routing (CIDR) in 1993. </a:t>
            </a:r>
          </a:p>
          <a:p>
            <a:endParaRPr lang="en-IN" dirty="0"/>
          </a:p>
        </p:txBody>
      </p:sp>
      <p:sp>
        <p:nvSpPr>
          <p:cNvPr id="4" name="Title 1"/>
          <p:cNvSpPr txBox="1">
            <a:spLocks/>
          </p:cNvSpPr>
          <p:nvPr/>
        </p:nvSpPr>
        <p:spPr>
          <a:xfrm>
            <a:off x="984118" y="152403"/>
            <a:ext cx="10038002" cy="5333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868978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707" y="152403"/>
            <a:ext cx="10038002" cy="533399"/>
          </a:xfrm>
        </p:spPr>
        <p:txBody>
          <a:bodyPr>
            <a:normAutofit fontScale="90000"/>
          </a:body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609600"/>
            <a:ext cx="11711000" cy="6248400"/>
          </a:xfrm>
        </p:spPr>
        <p:txBody>
          <a:bodyPr>
            <a:normAutofit/>
          </a:bodyPr>
          <a:lstStyle/>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Subnet Mask:</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The purpose of subnet mask is to identify which part of an IP address is network part and which part is host part.</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Subnet mask  is a 32 bit number created by setting network bits to all 1s and setting host bits to all 0s.</a:t>
            </a:r>
          </a:p>
          <a:p>
            <a:pPr marL="342900" indent="-342900" algn="just">
              <a:buFont typeface="Arial" pitchFamily="34" charset="0"/>
              <a:buChar char="•"/>
            </a:pPr>
            <a:endParaRPr lang="en-IN" sz="2000" dirty="0">
              <a:solidFill>
                <a:schemeClr val="tx1"/>
              </a:solidFill>
              <a:latin typeface="Times New Roman" pitchFamily="18" charset="0"/>
              <a:cs typeface="Times New Roman" pitchFamily="18" charset="0"/>
            </a:endParaRPr>
          </a:p>
        </p:txBody>
      </p:sp>
      <p:sp>
        <p:nvSpPr>
          <p:cNvPr id="4" name="Text Box 2"/>
          <p:cNvSpPr txBox="1">
            <a:spLocks noChangeArrowheads="1"/>
          </p:cNvSpPr>
          <p:nvPr/>
        </p:nvSpPr>
        <p:spPr bwMode="auto">
          <a:xfrm>
            <a:off x="732947" y="2983468"/>
            <a:ext cx="4472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itchFamily="34" charset="0"/>
              </a:defRPr>
            </a:lvl1pPr>
            <a:lvl2pPr marL="742950" indent="-285750">
              <a:defRPr sz="3200" b="1" baseline="-18000">
                <a:solidFill>
                  <a:schemeClr val="tx1"/>
                </a:solidFill>
                <a:latin typeface="Arial" pitchFamily="34" charset="0"/>
              </a:defRPr>
            </a:lvl2pPr>
            <a:lvl3pPr marL="1143000" indent="-228600">
              <a:defRPr sz="3200" b="1" baseline="-18000">
                <a:solidFill>
                  <a:schemeClr val="tx1"/>
                </a:solidFill>
                <a:latin typeface="Arial" pitchFamily="34" charset="0"/>
              </a:defRPr>
            </a:lvl3pPr>
            <a:lvl4pPr marL="1600200" indent="-228600">
              <a:defRPr sz="3200" b="1" baseline="-18000">
                <a:solidFill>
                  <a:schemeClr val="tx1"/>
                </a:solidFill>
                <a:latin typeface="Arial" pitchFamily="34" charset="0"/>
              </a:defRPr>
            </a:lvl4pPr>
            <a:lvl5pPr marL="2057400" indent="-22860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r>
              <a:rPr lang="en-US" sz="1800" i="1" baseline="0" dirty="0">
                <a:solidFill>
                  <a:schemeClr val="folHlink"/>
                </a:solidFill>
                <a:latin typeface="Times New Roman" pitchFamily="18" charset="0"/>
              </a:rPr>
              <a:t>Table : </a:t>
            </a:r>
            <a:r>
              <a:rPr lang="en-US" sz="1800" i="1" baseline="0" dirty="0">
                <a:latin typeface="Times New Roman" pitchFamily="18" charset="0"/>
              </a:rPr>
              <a:t>Default masks for classful addressing</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64" y="3352802"/>
            <a:ext cx="10708430"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5334001"/>
            <a:ext cx="11809413" cy="646331"/>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The last column of Table shows the mask in the form </a:t>
            </a:r>
            <a:r>
              <a:rPr lang="en-US" b="1" dirty="0">
                <a:latin typeface="Times New Roman" pitchFamily="18" charset="0"/>
                <a:cs typeface="Times New Roman" pitchFamily="18" charset="0"/>
              </a:rPr>
              <a:t>/n</a:t>
            </a:r>
            <a:r>
              <a:rPr lang="en-US" dirty="0">
                <a:latin typeface="Times New Roman" pitchFamily="18" charset="0"/>
                <a:cs typeface="Times New Roman" pitchFamily="18" charset="0"/>
              </a:rPr>
              <a:t> where n can be 8, 16, or 24 in classful addressing.</a:t>
            </a:r>
          </a:p>
          <a:p>
            <a:pPr marL="285750" indent="-285750" algn="just">
              <a:buFont typeface="Arial" pitchFamily="34" charset="0"/>
              <a:buChar char="•"/>
            </a:pPr>
            <a:r>
              <a:rPr lang="en-US" dirty="0">
                <a:latin typeface="Times New Roman" pitchFamily="18" charset="0"/>
                <a:cs typeface="Times New Roman" pitchFamily="18" charset="0"/>
              </a:rPr>
              <a:t> This notation is also called slash notation or Classless Interdomain Routing (CIDR) notation.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3189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5D9DD3FF-141B-490A-8886-FA6026EB532A}" type="slidenum">
              <a:rPr lang="en-US" sz="2000" baseline="0" smtClean="0">
                <a:solidFill>
                  <a:schemeClr val="bg2"/>
                </a:solidFill>
              </a:rPr>
              <a:pPr eaLnBrk="1" hangingPunct="1"/>
              <a:t>12</a:t>
            </a:fld>
            <a:endParaRPr lang="en-US" sz="2000" baseline="0">
              <a:solidFill>
                <a:schemeClr val="bg2"/>
              </a:solidFill>
            </a:endParaRPr>
          </a:p>
        </p:txBody>
      </p:sp>
      <p:sp>
        <p:nvSpPr>
          <p:cNvPr id="17411"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17412"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17413"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17414"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17415"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17416"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17417"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17418" name="Rectangle 9"/>
          <p:cNvSpPr>
            <a:spLocks noChangeArrowheads="1"/>
          </p:cNvSpPr>
          <p:nvPr/>
        </p:nvSpPr>
        <p:spPr bwMode="auto">
          <a:xfrm>
            <a:off x="295236" y="990601"/>
            <a:ext cx="11218943"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800" b="1" i="1" dirty="0">
                <a:solidFill>
                  <a:schemeClr val="hlink"/>
                </a:solidFill>
                <a:latin typeface="Times New Roman" pitchFamily="18" charset="0"/>
              </a:rPr>
              <a:t>Example</a:t>
            </a:r>
            <a:r>
              <a:rPr lang="en-US" sz="2800" i="1" dirty="0">
                <a:solidFill>
                  <a:schemeClr val="hlink"/>
                </a:solidFill>
                <a:latin typeface="Times New Roman" pitchFamily="18" charset="0"/>
              </a:rPr>
              <a:t>: </a:t>
            </a:r>
            <a:r>
              <a:rPr lang="en-US" sz="2800" i="1" baseline="0" dirty="0">
                <a:latin typeface="Times New Roman" pitchFamily="18" charset="0"/>
              </a:rPr>
              <a:t>Find the error, if any, in the following IPv4 addresses.</a:t>
            </a:r>
          </a:p>
        </p:txBody>
      </p:sp>
      <p:pic>
        <p:nvPicPr>
          <p:cNvPr id="1742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995" y="1447803"/>
            <a:ext cx="4652006"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Rectangle 12"/>
          <p:cNvSpPr>
            <a:spLocks noChangeArrowheads="1"/>
          </p:cNvSpPr>
          <p:nvPr/>
        </p:nvSpPr>
        <p:spPr bwMode="auto">
          <a:xfrm>
            <a:off x="0" y="3657600"/>
            <a:ext cx="11218943"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2800" b="1" i="1" baseline="0" dirty="0">
                <a:solidFill>
                  <a:schemeClr val="hlink"/>
                </a:solidFill>
                <a:latin typeface="Times New Roman" pitchFamily="18" charset="0"/>
              </a:rPr>
              <a:t>Solution:</a:t>
            </a:r>
          </a:p>
          <a:p>
            <a:pPr eaLnBrk="0" hangingPunct="0"/>
            <a:r>
              <a:rPr lang="en-US" sz="2800" i="1" baseline="0" dirty="0">
                <a:solidFill>
                  <a:schemeClr val="hlink"/>
                </a:solidFill>
                <a:latin typeface="Times New Roman" pitchFamily="18" charset="0"/>
              </a:rPr>
              <a:t>a.</a:t>
            </a:r>
            <a:r>
              <a:rPr lang="en-US" sz="2800" i="1" baseline="0" dirty="0">
                <a:latin typeface="Times New Roman" pitchFamily="18" charset="0"/>
              </a:rPr>
              <a:t> There must be no leading zero (045).</a:t>
            </a:r>
          </a:p>
          <a:p>
            <a:pPr eaLnBrk="0" hangingPunct="0"/>
            <a:r>
              <a:rPr lang="en-US" sz="2800" i="1" baseline="0" dirty="0">
                <a:solidFill>
                  <a:schemeClr val="hlink"/>
                </a:solidFill>
                <a:latin typeface="Times New Roman" pitchFamily="18" charset="0"/>
              </a:rPr>
              <a:t>b.</a:t>
            </a:r>
            <a:r>
              <a:rPr lang="en-US" sz="2800" i="1" baseline="0" dirty="0">
                <a:latin typeface="Times New Roman" pitchFamily="18" charset="0"/>
              </a:rPr>
              <a:t> There can be no more than four </a:t>
            </a:r>
            <a:r>
              <a:rPr lang="en-US" sz="2800" i="1" dirty="0">
                <a:latin typeface="Times New Roman" pitchFamily="18" charset="0"/>
              </a:rPr>
              <a:t>bytes in IP address</a:t>
            </a:r>
            <a:r>
              <a:rPr lang="en-US" sz="2800" i="1" baseline="0" dirty="0">
                <a:latin typeface="Times New Roman" pitchFamily="18" charset="0"/>
              </a:rPr>
              <a:t>.</a:t>
            </a:r>
          </a:p>
          <a:p>
            <a:pPr eaLnBrk="0" hangingPunct="0"/>
            <a:r>
              <a:rPr lang="en-US" sz="2800" i="1" baseline="0" dirty="0">
                <a:solidFill>
                  <a:schemeClr val="hlink"/>
                </a:solidFill>
                <a:latin typeface="Times New Roman" pitchFamily="18" charset="0"/>
              </a:rPr>
              <a:t>c.</a:t>
            </a:r>
            <a:r>
              <a:rPr lang="en-US" sz="2800" i="1" baseline="0" dirty="0">
                <a:latin typeface="Times New Roman" pitchFamily="18" charset="0"/>
              </a:rPr>
              <a:t> Each number needs to be less than or equal to 255.</a:t>
            </a:r>
          </a:p>
          <a:p>
            <a:pPr eaLnBrk="0" hangingPunct="0"/>
            <a:r>
              <a:rPr lang="en-US" sz="2800" i="1" baseline="0" dirty="0">
                <a:solidFill>
                  <a:schemeClr val="hlink"/>
                </a:solidFill>
                <a:latin typeface="Times New Roman" pitchFamily="18" charset="0"/>
              </a:rPr>
              <a:t>d.</a:t>
            </a:r>
            <a:r>
              <a:rPr lang="en-US" sz="2800" i="1" baseline="0" dirty="0">
                <a:latin typeface="Times New Roman" pitchFamily="18" charset="0"/>
              </a:rPr>
              <a:t> A mixture of binary notation and dotted-decimal</a:t>
            </a:r>
            <a:br>
              <a:rPr lang="en-US" sz="2800" i="1" baseline="0" dirty="0">
                <a:latin typeface="Times New Roman" pitchFamily="18" charset="0"/>
              </a:rPr>
            </a:br>
            <a:r>
              <a:rPr lang="en-US" sz="2800" i="1" baseline="0" dirty="0">
                <a:latin typeface="Times New Roman" pitchFamily="18" charset="0"/>
              </a:rPr>
              <a:t>    notation is not allowed.</a:t>
            </a:r>
          </a:p>
        </p:txBody>
      </p:sp>
      <p:sp>
        <p:nvSpPr>
          <p:cNvPr id="15" name="Title 1"/>
          <p:cNvSpPr txBox="1">
            <a:spLocks/>
          </p:cNvSpPr>
          <p:nvPr/>
        </p:nvSpPr>
        <p:spPr>
          <a:xfrm>
            <a:off x="885707" y="152403"/>
            <a:ext cx="10038002" cy="53339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628163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3CEEC16A-796C-4B40-BDAB-8749CBB2B1A7}" type="slidenum">
              <a:rPr lang="en-US" sz="2000" baseline="0" smtClean="0">
                <a:solidFill>
                  <a:schemeClr val="bg2"/>
                </a:solidFill>
              </a:rPr>
              <a:pPr eaLnBrk="1" hangingPunct="1"/>
              <a:t>13</a:t>
            </a:fld>
            <a:endParaRPr lang="en-US" sz="2000" baseline="0">
              <a:solidFill>
                <a:schemeClr val="bg2"/>
              </a:solidFill>
            </a:endParaRPr>
          </a:p>
        </p:txBody>
      </p:sp>
      <p:sp>
        <p:nvSpPr>
          <p:cNvPr id="20483"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0484"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0485"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0486"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0487"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0488"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0489"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0490" name="Rectangle 9"/>
          <p:cNvSpPr>
            <a:spLocks noChangeArrowheads="1"/>
          </p:cNvSpPr>
          <p:nvPr/>
        </p:nvSpPr>
        <p:spPr bwMode="auto">
          <a:xfrm>
            <a:off x="295236" y="1143003"/>
            <a:ext cx="11218943"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800" b="1" i="1" dirty="0">
                <a:solidFill>
                  <a:schemeClr val="hlink"/>
                </a:solidFill>
                <a:latin typeface="Times New Roman" pitchFamily="18" charset="0"/>
              </a:rPr>
              <a:t>Example</a:t>
            </a:r>
            <a:r>
              <a:rPr lang="en-US" sz="2800" i="1" dirty="0">
                <a:solidFill>
                  <a:schemeClr val="hlink"/>
                </a:solidFill>
                <a:latin typeface="Times New Roman" pitchFamily="18" charset="0"/>
              </a:rPr>
              <a:t> :</a:t>
            </a:r>
            <a:r>
              <a:rPr lang="en-US" sz="2800" i="1" baseline="0" dirty="0">
                <a:latin typeface="Times New Roman" pitchFamily="18" charset="0"/>
              </a:rPr>
              <a:t>Find the class of each address.</a:t>
            </a:r>
          </a:p>
          <a:p>
            <a:pPr algn="just" eaLnBrk="0" hangingPunct="0"/>
            <a:r>
              <a:rPr lang="en-US" sz="2800" i="1" baseline="0" dirty="0">
                <a:solidFill>
                  <a:schemeClr val="hlink"/>
                </a:solidFill>
                <a:latin typeface="Times New Roman" pitchFamily="18" charset="0"/>
              </a:rPr>
              <a:t>a.</a:t>
            </a:r>
            <a:r>
              <a:rPr lang="en-US" sz="2800" i="1" baseline="0" dirty="0">
                <a:latin typeface="Times New Roman" pitchFamily="18" charset="0"/>
              </a:rPr>
              <a:t>   </a:t>
            </a:r>
            <a:r>
              <a:rPr lang="en-US" sz="2800" u="sng" baseline="0" dirty="0">
                <a:solidFill>
                  <a:srgbClr val="009900"/>
                </a:solidFill>
                <a:latin typeface="Times New Roman" pitchFamily="18" charset="0"/>
              </a:rPr>
              <a:t>0</a:t>
            </a:r>
            <a:r>
              <a:rPr lang="en-US" sz="2800" b="0" baseline="0" dirty="0">
                <a:latin typeface="Times New Roman" pitchFamily="18" charset="0"/>
              </a:rPr>
              <a:t>0000001 00001011 00001011 11101111</a:t>
            </a:r>
          </a:p>
          <a:p>
            <a:pPr algn="just" eaLnBrk="0" hangingPunct="0"/>
            <a:r>
              <a:rPr lang="en-US" sz="2800" i="1" baseline="0" dirty="0">
                <a:solidFill>
                  <a:schemeClr val="hlink"/>
                </a:solidFill>
                <a:latin typeface="Times New Roman" pitchFamily="18" charset="0"/>
              </a:rPr>
              <a:t>b.</a:t>
            </a:r>
            <a:r>
              <a:rPr lang="en-US" sz="2800" i="1" baseline="0" dirty="0">
                <a:latin typeface="Times New Roman" pitchFamily="18" charset="0"/>
              </a:rPr>
              <a:t>   </a:t>
            </a:r>
            <a:r>
              <a:rPr lang="en-US" sz="2800" u="sng" baseline="0" dirty="0">
                <a:solidFill>
                  <a:srgbClr val="009900"/>
                </a:solidFill>
                <a:latin typeface="Times New Roman" pitchFamily="18" charset="0"/>
              </a:rPr>
              <a:t>110</a:t>
            </a:r>
            <a:r>
              <a:rPr lang="en-US" sz="2800" b="0" baseline="0" dirty="0">
                <a:latin typeface="Times New Roman" pitchFamily="18" charset="0"/>
              </a:rPr>
              <a:t>00001 10000011 00011011 11111111</a:t>
            </a:r>
          </a:p>
          <a:p>
            <a:pPr algn="just" eaLnBrk="0" hangingPunct="0"/>
            <a:r>
              <a:rPr lang="en-US" sz="2800" i="1" baseline="0" dirty="0">
                <a:solidFill>
                  <a:schemeClr val="hlink"/>
                </a:solidFill>
                <a:latin typeface="Times New Roman" pitchFamily="18" charset="0"/>
              </a:rPr>
              <a:t>c.</a:t>
            </a:r>
            <a:r>
              <a:rPr lang="en-US" sz="2800" i="1" baseline="0" dirty="0">
                <a:latin typeface="Times New Roman" pitchFamily="18" charset="0"/>
              </a:rPr>
              <a:t>   </a:t>
            </a:r>
            <a:r>
              <a:rPr lang="en-US" sz="2800" u="sng" baseline="0" dirty="0">
                <a:solidFill>
                  <a:srgbClr val="009900"/>
                </a:solidFill>
                <a:latin typeface="Times New Roman" pitchFamily="18" charset="0"/>
              </a:rPr>
              <a:t>14</a:t>
            </a:r>
            <a:r>
              <a:rPr lang="en-US" sz="2800" b="0" baseline="0" dirty="0">
                <a:latin typeface="Times New Roman" pitchFamily="18" charset="0"/>
              </a:rPr>
              <a:t>.23.120.8</a:t>
            </a:r>
          </a:p>
          <a:p>
            <a:pPr algn="just" eaLnBrk="0" hangingPunct="0"/>
            <a:r>
              <a:rPr lang="en-US" sz="2800" i="1" baseline="0" dirty="0">
                <a:solidFill>
                  <a:schemeClr val="hlink"/>
                </a:solidFill>
                <a:latin typeface="Times New Roman" pitchFamily="18" charset="0"/>
              </a:rPr>
              <a:t>d.</a:t>
            </a:r>
            <a:r>
              <a:rPr lang="en-US" sz="2800" i="1" baseline="0" dirty="0">
                <a:latin typeface="Times New Roman" pitchFamily="18" charset="0"/>
              </a:rPr>
              <a:t>   </a:t>
            </a:r>
            <a:r>
              <a:rPr lang="en-US" sz="2800" u="sng" baseline="0" dirty="0">
                <a:solidFill>
                  <a:srgbClr val="009900"/>
                </a:solidFill>
                <a:latin typeface="Times New Roman" pitchFamily="18" charset="0"/>
              </a:rPr>
              <a:t>252</a:t>
            </a:r>
            <a:r>
              <a:rPr lang="en-US" sz="2800" b="0" baseline="0" dirty="0">
                <a:latin typeface="Times New Roman" pitchFamily="18" charset="0"/>
              </a:rPr>
              <a:t>.5.15.111</a:t>
            </a:r>
          </a:p>
        </p:txBody>
      </p:sp>
      <p:sp>
        <p:nvSpPr>
          <p:cNvPr id="20492" name="Rectangle 11"/>
          <p:cNvSpPr>
            <a:spLocks noChangeArrowheads="1"/>
          </p:cNvSpPr>
          <p:nvPr/>
        </p:nvSpPr>
        <p:spPr bwMode="auto">
          <a:xfrm>
            <a:off x="196823" y="3657600"/>
            <a:ext cx="11218943"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2800" b="1" i="1" dirty="0">
                <a:solidFill>
                  <a:schemeClr val="hlink"/>
                </a:solidFill>
                <a:latin typeface="Times New Roman" pitchFamily="18" charset="0"/>
              </a:rPr>
              <a:t>Solution:</a:t>
            </a:r>
          </a:p>
          <a:p>
            <a:pPr eaLnBrk="0" hangingPunct="0"/>
            <a:r>
              <a:rPr lang="en-US" sz="2800" i="1" baseline="0" dirty="0">
                <a:solidFill>
                  <a:schemeClr val="hlink"/>
                </a:solidFill>
                <a:latin typeface="Times New Roman" pitchFamily="18" charset="0"/>
              </a:rPr>
              <a:t>a.</a:t>
            </a:r>
            <a:r>
              <a:rPr lang="en-US" sz="2800" i="1" baseline="0" dirty="0">
                <a:latin typeface="Times New Roman" pitchFamily="18" charset="0"/>
              </a:rPr>
              <a:t> The first bit is 0. This is a class A address.</a:t>
            </a:r>
          </a:p>
          <a:p>
            <a:pPr eaLnBrk="0" hangingPunct="0"/>
            <a:r>
              <a:rPr lang="en-US" sz="2800" i="1" baseline="0" dirty="0">
                <a:solidFill>
                  <a:schemeClr val="hlink"/>
                </a:solidFill>
                <a:latin typeface="Times New Roman" pitchFamily="18" charset="0"/>
              </a:rPr>
              <a:t>b.</a:t>
            </a:r>
            <a:r>
              <a:rPr lang="en-US" sz="2800" i="1" baseline="0" dirty="0">
                <a:latin typeface="Times New Roman" pitchFamily="18" charset="0"/>
              </a:rPr>
              <a:t> The first 2 bits are 1; the third bit is 0. This is a class C</a:t>
            </a:r>
            <a:br>
              <a:rPr lang="en-US" sz="2800" i="1" baseline="0" dirty="0">
                <a:latin typeface="Times New Roman" pitchFamily="18" charset="0"/>
              </a:rPr>
            </a:br>
            <a:r>
              <a:rPr lang="en-US" sz="2800" i="1" baseline="0" dirty="0">
                <a:latin typeface="Times New Roman" pitchFamily="18" charset="0"/>
              </a:rPr>
              <a:t>     address.</a:t>
            </a:r>
          </a:p>
          <a:p>
            <a:pPr eaLnBrk="0" hangingPunct="0"/>
            <a:r>
              <a:rPr lang="en-US" sz="2800" i="1" baseline="0" dirty="0">
                <a:solidFill>
                  <a:schemeClr val="hlink"/>
                </a:solidFill>
                <a:latin typeface="Times New Roman" pitchFamily="18" charset="0"/>
              </a:rPr>
              <a:t>c.</a:t>
            </a:r>
            <a:r>
              <a:rPr lang="en-US" sz="2800" i="1" baseline="0" dirty="0">
                <a:latin typeface="Times New Roman" pitchFamily="18" charset="0"/>
              </a:rPr>
              <a:t> The first byte is 14; the class is A.</a:t>
            </a:r>
          </a:p>
          <a:p>
            <a:pPr eaLnBrk="0" hangingPunct="0"/>
            <a:r>
              <a:rPr lang="en-US" sz="2800" i="1" baseline="0" dirty="0">
                <a:solidFill>
                  <a:schemeClr val="hlink"/>
                </a:solidFill>
                <a:latin typeface="Times New Roman" pitchFamily="18" charset="0"/>
              </a:rPr>
              <a:t>d.</a:t>
            </a:r>
            <a:r>
              <a:rPr lang="en-US" sz="2800" i="1" baseline="0" dirty="0">
                <a:latin typeface="Times New Roman" pitchFamily="18" charset="0"/>
              </a:rPr>
              <a:t> The first byte is 252; the class is E.</a:t>
            </a:r>
          </a:p>
        </p:txBody>
      </p:sp>
      <p:sp>
        <p:nvSpPr>
          <p:cNvPr id="13" name="Title 1"/>
          <p:cNvSpPr txBox="1">
            <a:spLocks/>
          </p:cNvSpPr>
          <p:nvPr/>
        </p:nvSpPr>
        <p:spPr>
          <a:xfrm>
            <a:off x="885707" y="152403"/>
            <a:ext cx="10038002" cy="53339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67197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882" y="152403"/>
            <a:ext cx="10038002" cy="533399"/>
          </a:xfrm>
        </p:spPr>
        <p:txBody>
          <a:bodyPr>
            <a:normAutofit fontScale="90000"/>
          </a:body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609600"/>
            <a:ext cx="11711000" cy="6248400"/>
          </a:xfrm>
        </p:spPr>
        <p:txBody>
          <a:bodyPr>
            <a:normAutofit/>
          </a:bodyPr>
          <a:lstStyle/>
          <a:p>
            <a:pPr marL="342900" indent="-342900" algn="just">
              <a:buFont typeface="Arial" pitchFamily="34" charset="0"/>
              <a:buChar char="•"/>
            </a:pPr>
            <a:r>
              <a:rPr lang="en-US" sz="2000" b="1" dirty="0">
                <a:solidFill>
                  <a:schemeClr val="tx1"/>
                </a:solidFill>
                <a:latin typeface="Times New Roman" pitchFamily="18" charset="0"/>
                <a:cs typeface="Times New Roman" pitchFamily="18" charset="0"/>
              </a:rPr>
              <a:t>Address Depletion(Reduction in addresses):</a:t>
            </a: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Due to address depletion</a:t>
            </a:r>
            <a:r>
              <a:rPr lang="en-IN" sz="1800"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classful addressing is no longer useful and is replaced with classless addressing.</a:t>
            </a:r>
          </a:p>
          <a:p>
            <a:pPr marL="342900" indent="-342900" algn="just">
              <a:buFont typeface="Arial" pitchFamily="34" charset="0"/>
              <a:buChar char="•"/>
            </a:pPr>
            <a:r>
              <a:rPr lang="en-US" sz="1800" dirty="0">
                <a:solidFill>
                  <a:schemeClr val="tx1"/>
                </a:solidFill>
                <a:latin typeface="Times New Roman" pitchFamily="18" charset="0"/>
                <a:cs typeface="Times New Roman" pitchFamily="18" charset="0"/>
              </a:rPr>
              <a:t>To solve problem of address depletion, two strategies were proposed and, to some extent, implemented: Subnetting and Supernetting</a:t>
            </a: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Subnetting</a:t>
            </a:r>
            <a:r>
              <a:rPr lang="en-US" sz="1800" dirty="0">
                <a:solidFill>
                  <a:schemeClr val="tx1"/>
                </a:solidFill>
                <a:latin typeface="Times New Roman" pitchFamily="18" charset="0"/>
                <a:cs typeface="Times New Roman" pitchFamily="18" charset="0"/>
              </a:rPr>
              <a:t> divides one large network into multiple small networks.</a:t>
            </a: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Supernetting </a:t>
            </a:r>
            <a:r>
              <a:rPr lang="en-IN" sz="1800" dirty="0">
                <a:solidFill>
                  <a:schemeClr val="tx1"/>
                </a:solidFill>
                <a:latin typeface="Times New Roman" pitchFamily="18" charset="0"/>
                <a:cs typeface="Times New Roman" pitchFamily="18" charset="0"/>
              </a:rPr>
              <a:t>combines </a:t>
            </a:r>
            <a:r>
              <a:rPr lang="en-US" sz="1800" dirty="0">
                <a:solidFill>
                  <a:schemeClr val="tx1"/>
                </a:solidFill>
                <a:latin typeface="Times New Roman" pitchFamily="18" charset="0"/>
                <a:cs typeface="Times New Roman" pitchFamily="18" charset="0"/>
              </a:rPr>
              <a:t> multiple small networks into one larger network</a:t>
            </a:r>
            <a:r>
              <a:rPr lang="en-US" sz="1800" b="1" dirty="0">
                <a:solidFill>
                  <a:schemeClr val="tx1"/>
                </a:solidFill>
                <a:latin typeface="Times New Roman" pitchFamily="18" charset="0"/>
                <a:cs typeface="Times New Roman" pitchFamily="18" charset="0"/>
              </a:rPr>
              <a:t>.</a:t>
            </a:r>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189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473" y="31845"/>
            <a:ext cx="10628472" cy="487362"/>
          </a:xfrm>
        </p:spPr>
        <p:txBody>
          <a:bodyPr>
            <a:normAutofit fontScale="90000"/>
          </a:bodyPr>
          <a:lstStyle/>
          <a:p>
            <a:r>
              <a:rPr lang="en-IN" sz="3200" b="1" dirty="0">
                <a:latin typeface="Times New Roman" pitchFamily="18" charset="0"/>
                <a:cs typeface="Times New Roman" pitchFamily="18" charset="0"/>
              </a:rPr>
              <a:t>Subnetting</a:t>
            </a:r>
          </a:p>
        </p:txBody>
      </p:sp>
      <p:sp>
        <p:nvSpPr>
          <p:cNvPr id="3" name="Content Placeholder 2"/>
          <p:cNvSpPr>
            <a:spLocks noGrp="1"/>
          </p:cNvSpPr>
          <p:nvPr>
            <p:ph idx="1"/>
          </p:nvPr>
        </p:nvSpPr>
        <p:spPr>
          <a:xfrm>
            <a:off x="0" y="457200"/>
            <a:ext cx="11809413" cy="6400800"/>
          </a:xfrm>
        </p:spPr>
        <p:txBody>
          <a:bodyPr>
            <a:noAutofit/>
          </a:bodyPr>
          <a:lstStyle/>
          <a:p>
            <a:pPr algn="just"/>
            <a:r>
              <a:rPr lang="en-US" sz="2000" b="1" dirty="0">
                <a:latin typeface="Times New Roman" pitchFamily="18" charset="0"/>
                <a:cs typeface="Times New Roman" pitchFamily="18" charset="0"/>
              </a:rPr>
              <a:t>Subnetting</a:t>
            </a:r>
            <a:r>
              <a:rPr lang="en-US" sz="2000" dirty="0">
                <a:latin typeface="Times New Roman" pitchFamily="18" charset="0"/>
                <a:cs typeface="Times New Roman" pitchFamily="18" charset="0"/>
              </a:rPr>
              <a:t> :The practice of dividing a one network into two or more networks is called Subnetting</a:t>
            </a:r>
          </a:p>
          <a:p>
            <a:pPr algn="just"/>
            <a:r>
              <a:rPr lang="en-US" sz="2000" dirty="0">
                <a:latin typeface="Times New Roman" pitchFamily="18" charset="0"/>
                <a:cs typeface="Times New Roman" pitchFamily="18" charset="0"/>
              </a:rPr>
              <a:t>In subnetting,a large network is divided into smaller subnetworks,each with its own subnet address</a:t>
            </a:r>
          </a:p>
          <a:p>
            <a:pPr algn="just"/>
            <a:endParaRPr lang="en-US"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Types of Subnetting:</a:t>
            </a:r>
          </a:p>
          <a:p>
            <a:r>
              <a:rPr lang="en-IN" sz="2000" b="1" dirty="0">
                <a:latin typeface="Times New Roman" pitchFamily="18" charset="0"/>
                <a:cs typeface="Times New Roman" pitchFamily="18" charset="0"/>
              </a:rPr>
              <a:t>Fixed Length Subnetting:</a:t>
            </a:r>
          </a:p>
          <a:p>
            <a:r>
              <a:rPr lang="en-IN" sz="2000" dirty="0">
                <a:latin typeface="Times New Roman" pitchFamily="18" charset="0"/>
                <a:cs typeface="Times New Roman" pitchFamily="18" charset="0"/>
              </a:rPr>
              <a:t>Fixed length subnetting (classful subnetting) divides network into subnets such that:</a:t>
            </a:r>
          </a:p>
          <a:p>
            <a:pPr>
              <a:buFont typeface="Courier New" pitchFamily="49" charset="0"/>
              <a:buChar char="o"/>
            </a:pPr>
            <a:r>
              <a:rPr lang="en-IN" sz="2000" dirty="0">
                <a:latin typeface="Times New Roman" pitchFamily="18" charset="0"/>
                <a:cs typeface="Times New Roman" pitchFamily="18" charset="0"/>
              </a:rPr>
              <a:t>All the subnet are of same size</a:t>
            </a:r>
          </a:p>
          <a:p>
            <a:pPr>
              <a:buFont typeface="Courier New" pitchFamily="49" charset="0"/>
              <a:buChar char="o"/>
            </a:pPr>
            <a:r>
              <a:rPr lang="en-IN" sz="2000" dirty="0">
                <a:latin typeface="Times New Roman" pitchFamily="18" charset="0"/>
                <a:cs typeface="Times New Roman" pitchFamily="18" charset="0"/>
              </a:rPr>
              <a:t>All the subnet have equal number of hosts </a:t>
            </a:r>
          </a:p>
          <a:p>
            <a:pPr>
              <a:buFont typeface="Courier New" pitchFamily="49" charset="0"/>
              <a:buChar char="o"/>
            </a:pPr>
            <a:r>
              <a:rPr lang="en-IN" sz="2000" dirty="0">
                <a:latin typeface="Times New Roman" pitchFamily="18" charset="0"/>
                <a:cs typeface="Times New Roman" pitchFamily="18" charset="0"/>
              </a:rPr>
              <a:t>All the subnet have same subnet mask</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Variable Length Subnetting</a:t>
            </a:r>
          </a:p>
          <a:p>
            <a:r>
              <a:rPr lang="en-IN" sz="2000" dirty="0">
                <a:latin typeface="Times New Roman" pitchFamily="18" charset="0"/>
                <a:cs typeface="Times New Roman" pitchFamily="18" charset="0"/>
              </a:rPr>
              <a:t>Variable length subnetting (classless subnetting) divides network into subnets such that:</a:t>
            </a:r>
          </a:p>
          <a:p>
            <a:pPr>
              <a:buFont typeface="Courier New" pitchFamily="49" charset="0"/>
              <a:buChar char="o"/>
            </a:pPr>
            <a:r>
              <a:rPr lang="en-IN" sz="2000" dirty="0">
                <a:latin typeface="Times New Roman" pitchFamily="18" charset="0"/>
                <a:cs typeface="Times New Roman" pitchFamily="18" charset="0"/>
              </a:rPr>
              <a:t>All the subnet are not of same size</a:t>
            </a:r>
          </a:p>
          <a:p>
            <a:pPr>
              <a:buFont typeface="Courier New" pitchFamily="49" charset="0"/>
              <a:buChar char="o"/>
            </a:pPr>
            <a:r>
              <a:rPr lang="en-IN" sz="2000" dirty="0">
                <a:latin typeface="Times New Roman" pitchFamily="18" charset="0"/>
                <a:cs typeface="Times New Roman" pitchFamily="18" charset="0"/>
              </a:rPr>
              <a:t>All the subnet do not  have equal number of hosts </a:t>
            </a:r>
          </a:p>
          <a:p>
            <a:pPr>
              <a:buFont typeface="Courier New" pitchFamily="49" charset="0"/>
              <a:buChar char="o"/>
            </a:pPr>
            <a:r>
              <a:rPr lang="en-IN" sz="2000" dirty="0">
                <a:latin typeface="Times New Roman" pitchFamily="18" charset="0"/>
                <a:cs typeface="Times New Roman" pitchFamily="18" charset="0"/>
              </a:rPr>
              <a:t>All the subnet do not have same subnet mask</a:t>
            </a:r>
          </a:p>
          <a:p>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706" y="2741546"/>
            <a:ext cx="548645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233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 y="1447800"/>
            <a:ext cx="10019506" cy="450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90473" y="31845"/>
            <a:ext cx="10628472" cy="4873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Subnetting</a:t>
            </a:r>
          </a:p>
        </p:txBody>
      </p:sp>
      <p:sp>
        <p:nvSpPr>
          <p:cNvPr id="2" name="Rectangle 1"/>
          <p:cNvSpPr/>
          <p:nvPr/>
        </p:nvSpPr>
        <p:spPr>
          <a:xfrm>
            <a:off x="113506" y="519207"/>
            <a:ext cx="11695907" cy="369332"/>
          </a:xfrm>
          <a:prstGeom prst="rect">
            <a:avLst/>
          </a:prstGeom>
        </p:spPr>
        <p:txBody>
          <a:bodyPr wrap="square">
            <a:spAutoFit/>
          </a:bodyPr>
          <a:lstStyle/>
          <a:p>
            <a:r>
              <a:rPr lang="en-IN" b="1" dirty="0">
                <a:latin typeface="Times New Roman" pitchFamily="18" charset="0"/>
                <a:cs typeface="Times New Roman" pitchFamily="18" charset="0"/>
              </a:rPr>
              <a:t>For Example 1: </a:t>
            </a:r>
            <a:r>
              <a:rPr lang="en-IN" dirty="0">
                <a:latin typeface="Times New Roman" pitchFamily="18" charset="0"/>
                <a:cs typeface="Times New Roman" pitchFamily="18" charset="0"/>
              </a:rPr>
              <a:t>Consider the network having IP address 192.168.14.0. Divide this network into 2  equal subnets</a:t>
            </a:r>
          </a:p>
        </p:txBody>
      </p:sp>
    </p:spTree>
    <p:extLst>
      <p:ext uri="{BB962C8B-B14F-4D97-AF65-F5344CB8AC3E}">
        <p14:creationId xmlns:p14="http://schemas.microsoft.com/office/powerpoint/2010/main" val="389283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308" y="685800"/>
            <a:ext cx="847776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90473" y="31845"/>
            <a:ext cx="10628472" cy="4873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Subnetting</a:t>
            </a:r>
          </a:p>
        </p:txBody>
      </p:sp>
    </p:spTree>
    <p:extLst>
      <p:ext uri="{BB962C8B-B14F-4D97-AF65-F5344CB8AC3E}">
        <p14:creationId xmlns:p14="http://schemas.microsoft.com/office/powerpoint/2010/main" val="365959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19208"/>
            <a:ext cx="11809413" cy="6338792"/>
          </a:xfrm>
        </p:spPr>
        <p:txBody>
          <a:bodyPr>
            <a:normAutofit/>
          </a:bodyPr>
          <a:lstStyle/>
          <a:p>
            <a:r>
              <a:rPr lang="en-IN" sz="2000" b="1" dirty="0">
                <a:latin typeface="Times New Roman" pitchFamily="18" charset="0"/>
                <a:cs typeface="Times New Roman" pitchFamily="18" charset="0"/>
              </a:rPr>
              <a:t>For Example 1: </a:t>
            </a:r>
            <a:r>
              <a:rPr lang="en-IN" sz="2000" dirty="0">
                <a:latin typeface="Times New Roman" pitchFamily="18" charset="0"/>
                <a:cs typeface="Times New Roman" pitchFamily="18" charset="0"/>
              </a:rPr>
              <a:t>Consider the network having IP address 192.168.14.0. Divide this network into 2 equal subnets</a:t>
            </a:r>
          </a:p>
          <a:p>
            <a:r>
              <a:rPr lang="en-IN" sz="2000" b="1" dirty="0">
                <a:latin typeface="Times New Roman" pitchFamily="18" charset="0"/>
                <a:cs typeface="Times New Roman" pitchFamily="18" charset="0"/>
              </a:rPr>
              <a:t>Subnet mask:  11111111 11111111 11111111 10000000       </a:t>
            </a:r>
          </a:p>
          <a:p>
            <a:r>
              <a:rPr lang="en-IN" sz="2000" b="1" dirty="0">
                <a:latin typeface="Times New Roman" pitchFamily="18" charset="0"/>
                <a:cs typeface="Times New Roman" pitchFamily="18" charset="0"/>
              </a:rPr>
              <a:t>                          255.255.128.0    </a:t>
            </a:r>
          </a:p>
          <a:p>
            <a:pPr marL="0" indent="0">
              <a:buNone/>
            </a:pPr>
            <a:r>
              <a:rPr lang="en-IN" sz="2400" b="1" dirty="0">
                <a:latin typeface="Times New Roman" pitchFamily="18" charset="0"/>
                <a:cs typeface="Times New Roman" pitchFamily="18" charset="0"/>
              </a:rPr>
              <a:t>                </a:t>
            </a:r>
            <a:r>
              <a:rPr lang="en-IN" sz="2400" b="1" u="sng" dirty="0">
                <a:latin typeface="Times New Roman" pitchFamily="18" charset="0"/>
                <a:cs typeface="Times New Roman" pitchFamily="18" charset="0"/>
              </a:rPr>
              <a:t>1</a:t>
            </a:r>
            <a:r>
              <a:rPr lang="en-IN" sz="2400" b="1" u="sng" baseline="30000" dirty="0">
                <a:latin typeface="Times New Roman" pitchFamily="18" charset="0"/>
                <a:cs typeface="Times New Roman" pitchFamily="18" charset="0"/>
              </a:rPr>
              <a:t>st</a:t>
            </a:r>
            <a:r>
              <a:rPr lang="en-IN" sz="2400" b="1" u="sng" dirty="0">
                <a:latin typeface="Times New Roman" pitchFamily="18" charset="0"/>
                <a:cs typeface="Times New Roman" pitchFamily="18" charset="0"/>
              </a:rPr>
              <a:t> subnet</a:t>
            </a:r>
            <a:r>
              <a:rPr lang="en-IN" sz="2400" b="1" dirty="0">
                <a:latin typeface="Times New Roman" pitchFamily="18" charset="0"/>
                <a:cs typeface="Times New Roman" pitchFamily="18" charset="0"/>
              </a:rPr>
              <a:t>                                                                          </a:t>
            </a:r>
            <a:r>
              <a:rPr lang="en-IN" sz="2400" b="1" u="sng" dirty="0">
                <a:latin typeface="Times New Roman" pitchFamily="18" charset="0"/>
                <a:cs typeface="Times New Roman" pitchFamily="18" charset="0"/>
              </a:rPr>
              <a:t>2</a:t>
            </a:r>
            <a:r>
              <a:rPr lang="en-IN" sz="2400" b="1" u="sng" baseline="30000" dirty="0">
                <a:latin typeface="Times New Roman" pitchFamily="18" charset="0"/>
                <a:cs typeface="Times New Roman" pitchFamily="18" charset="0"/>
              </a:rPr>
              <a:t>nd</a:t>
            </a:r>
            <a:r>
              <a:rPr lang="en-IN" sz="2400" b="1" u="sng" dirty="0">
                <a:latin typeface="Times New Roman" pitchFamily="18" charset="0"/>
                <a:cs typeface="Times New Roman" pitchFamily="18" charset="0"/>
              </a:rPr>
              <a:t> subnet</a:t>
            </a:r>
          </a:p>
          <a:p>
            <a:r>
              <a:rPr lang="en-IN" sz="2000" b="1" dirty="0">
                <a:latin typeface="Times New Roman" pitchFamily="18" charset="0"/>
                <a:cs typeface="Times New Roman" pitchFamily="18" charset="0"/>
              </a:rPr>
              <a:t>Network  address of subnet/Subnet id:                     Network  address of subnet/Subnet id:</a:t>
            </a:r>
          </a:p>
          <a:p>
            <a:r>
              <a:rPr lang="en-IN" sz="2000" dirty="0">
                <a:latin typeface="Times New Roman" pitchFamily="18" charset="0"/>
                <a:cs typeface="Times New Roman" pitchFamily="18" charset="0"/>
              </a:rPr>
              <a:t>192.168.14.</a:t>
            </a:r>
            <a:r>
              <a:rPr lang="en-IN" sz="2000" b="1" dirty="0">
                <a:latin typeface="Times New Roman" pitchFamily="18" charset="0"/>
                <a:cs typeface="Times New Roman" pitchFamily="18" charset="0"/>
              </a:rPr>
              <a:t>0</a:t>
            </a:r>
            <a:r>
              <a:rPr lang="en-IN" sz="2000" dirty="0">
                <a:latin typeface="Times New Roman" pitchFamily="18" charset="0"/>
                <a:cs typeface="Times New Roman" pitchFamily="18" charset="0"/>
              </a:rPr>
              <a:t>0000000=192.168.14.0                            192.168.14.</a:t>
            </a:r>
            <a:r>
              <a:rPr lang="en-IN" sz="2000" b="1" dirty="0">
                <a:latin typeface="Times New Roman" pitchFamily="18" charset="0"/>
                <a:cs typeface="Times New Roman" pitchFamily="18" charset="0"/>
              </a:rPr>
              <a:t>1</a:t>
            </a:r>
            <a:r>
              <a:rPr lang="en-IN" sz="2000" dirty="0">
                <a:latin typeface="Times New Roman" pitchFamily="18" charset="0"/>
                <a:cs typeface="Times New Roman" pitchFamily="18" charset="0"/>
              </a:rPr>
              <a:t>0000000=192.168.14.128</a:t>
            </a:r>
          </a:p>
          <a:p>
            <a:endParaRPr lang="en-US"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Broadcast address of subnet:                                     Broadcast address of subnet:</a:t>
            </a:r>
          </a:p>
          <a:p>
            <a:r>
              <a:rPr lang="en-IN" sz="2000" dirty="0">
                <a:latin typeface="Times New Roman" pitchFamily="18" charset="0"/>
                <a:cs typeface="Times New Roman" pitchFamily="18" charset="0"/>
              </a:rPr>
              <a:t>192.168.14.</a:t>
            </a:r>
            <a:r>
              <a:rPr lang="en-IN" sz="2000" b="1" dirty="0">
                <a:latin typeface="Times New Roman" pitchFamily="18" charset="0"/>
                <a:cs typeface="Times New Roman" pitchFamily="18" charset="0"/>
              </a:rPr>
              <a:t>0</a:t>
            </a:r>
            <a:r>
              <a:rPr lang="en-IN" sz="2000" dirty="0">
                <a:latin typeface="Times New Roman" pitchFamily="18" charset="0"/>
                <a:cs typeface="Times New Roman" pitchFamily="18" charset="0"/>
              </a:rPr>
              <a:t>1111111=192.168.14.127                         192.168.14.</a:t>
            </a:r>
            <a:r>
              <a:rPr lang="en-IN" sz="2000" b="1" dirty="0">
                <a:latin typeface="Times New Roman" pitchFamily="18" charset="0"/>
                <a:cs typeface="Times New Roman" pitchFamily="18" charset="0"/>
              </a:rPr>
              <a:t>1</a:t>
            </a:r>
            <a:r>
              <a:rPr lang="en-IN" sz="2000" dirty="0">
                <a:latin typeface="Times New Roman" pitchFamily="18" charset="0"/>
                <a:cs typeface="Times New Roman" pitchFamily="18" charset="0"/>
              </a:rPr>
              <a:t>1111111</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192.168.14.255</a:t>
            </a:r>
          </a:p>
          <a:p>
            <a:r>
              <a:rPr lang="en-IN" sz="2000" dirty="0">
                <a:latin typeface="Times New Roman" pitchFamily="18" charset="0"/>
                <a:cs typeface="Times New Roman" pitchFamily="18" charset="0"/>
              </a:rPr>
              <a:t>                         </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Valid hosts</a:t>
            </a:r>
            <a:r>
              <a:rPr lang="en-IN" sz="2000" dirty="0">
                <a:latin typeface="Times New Roman" pitchFamily="18" charset="0"/>
                <a:cs typeface="Times New Roman" pitchFamily="18" charset="0"/>
              </a:rPr>
              <a:t>: 2</a:t>
            </a:r>
            <a:r>
              <a:rPr lang="en-IN" sz="2000" baseline="30000" dirty="0">
                <a:latin typeface="Times New Roman" pitchFamily="18" charset="0"/>
                <a:cs typeface="Times New Roman" pitchFamily="18" charset="0"/>
              </a:rPr>
              <a:t>n</a:t>
            </a:r>
            <a:r>
              <a:rPr lang="en-IN" sz="2000" dirty="0">
                <a:latin typeface="Times New Roman" pitchFamily="18" charset="0"/>
                <a:cs typeface="Times New Roman" pitchFamily="18" charset="0"/>
              </a:rPr>
              <a:t> - 1 =2</a:t>
            </a:r>
            <a:r>
              <a:rPr lang="en-IN" sz="2000" baseline="30000" dirty="0">
                <a:latin typeface="Times New Roman" pitchFamily="18" charset="0"/>
                <a:cs typeface="Times New Roman" pitchFamily="18" charset="0"/>
              </a:rPr>
              <a:t>7</a:t>
            </a:r>
            <a:r>
              <a:rPr lang="en-IN" sz="2000" dirty="0">
                <a:latin typeface="Times New Roman" pitchFamily="18" charset="0"/>
                <a:cs typeface="Times New Roman" pitchFamily="18" charset="0"/>
              </a:rPr>
              <a:t> -2=128-2=126                          </a:t>
            </a:r>
            <a:r>
              <a:rPr lang="en-IN" sz="2000" b="1" dirty="0">
                <a:latin typeface="Times New Roman" pitchFamily="18" charset="0"/>
                <a:cs typeface="Times New Roman" pitchFamily="18" charset="0"/>
              </a:rPr>
              <a:t>Valid hosts:</a:t>
            </a:r>
            <a:r>
              <a:rPr lang="en-IN" sz="2000" dirty="0">
                <a:latin typeface="Times New Roman" pitchFamily="18" charset="0"/>
                <a:cs typeface="Times New Roman" pitchFamily="18" charset="0"/>
              </a:rPr>
              <a:t>2</a:t>
            </a:r>
            <a:r>
              <a:rPr lang="en-IN" sz="2000" baseline="30000" dirty="0">
                <a:latin typeface="Times New Roman" pitchFamily="18" charset="0"/>
                <a:cs typeface="Times New Roman" pitchFamily="18" charset="0"/>
              </a:rPr>
              <a:t>n</a:t>
            </a:r>
            <a:r>
              <a:rPr lang="en-IN" sz="2000" dirty="0">
                <a:latin typeface="Times New Roman" pitchFamily="18" charset="0"/>
                <a:cs typeface="Times New Roman" pitchFamily="18" charset="0"/>
              </a:rPr>
              <a:t> -1 =2</a:t>
            </a:r>
            <a:r>
              <a:rPr lang="en-IN" sz="2000" baseline="30000" dirty="0">
                <a:latin typeface="Times New Roman" pitchFamily="18" charset="0"/>
                <a:cs typeface="Times New Roman" pitchFamily="18" charset="0"/>
              </a:rPr>
              <a:t>7</a:t>
            </a:r>
            <a:r>
              <a:rPr lang="en-IN" sz="2000" dirty="0">
                <a:latin typeface="Times New Roman" pitchFamily="18" charset="0"/>
                <a:cs typeface="Times New Roman" pitchFamily="18" charset="0"/>
              </a:rPr>
              <a:t> -2=128-2=126</a:t>
            </a:r>
          </a:p>
          <a:p>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Valid range of IP address:                                          Valid range of IP address:</a:t>
            </a:r>
          </a:p>
          <a:p>
            <a:r>
              <a:rPr lang="en-IN" sz="2000" dirty="0">
                <a:latin typeface="Times New Roman" pitchFamily="18" charset="0"/>
                <a:cs typeface="Times New Roman" pitchFamily="18" charset="0"/>
              </a:rPr>
              <a:t>192.168.14.1 to  192.168.14.126                                  192.168.14.129  to  192.168.14.254</a:t>
            </a:r>
          </a:p>
          <a:p>
            <a:pPr marL="0" indent="0">
              <a:buNone/>
            </a:pP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
        <p:nvSpPr>
          <p:cNvPr id="4" name="Title 1"/>
          <p:cNvSpPr txBox="1">
            <a:spLocks/>
          </p:cNvSpPr>
          <p:nvPr/>
        </p:nvSpPr>
        <p:spPr>
          <a:xfrm>
            <a:off x="590473" y="31845"/>
            <a:ext cx="10628472" cy="4873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Subnetting</a:t>
            </a:r>
          </a:p>
        </p:txBody>
      </p:sp>
      <p:sp>
        <p:nvSpPr>
          <p:cNvPr id="7" name="Oval 6"/>
          <p:cNvSpPr/>
          <p:nvPr/>
        </p:nvSpPr>
        <p:spPr>
          <a:xfrm>
            <a:off x="1561306" y="1600200"/>
            <a:ext cx="7086600" cy="533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Connector 8"/>
          <p:cNvCxnSpPr>
            <a:endCxn id="7" idx="4"/>
          </p:cNvCxnSpPr>
          <p:nvPr/>
        </p:nvCxnSpPr>
        <p:spPr>
          <a:xfrm flipH="1">
            <a:off x="5104606" y="1600200"/>
            <a:ext cx="97936" cy="533400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0368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19207"/>
            <a:ext cx="11543505" cy="5606959"/>
          </a:xfrm>
        </p:spPr>
        <p:txBody>
          <a:bodyPr/>
          <a:lstStyle/>
          <a:p>
            <a:r>
              <a:rPr lang="en-IN" sz="2000" b="1" dirty="0">
                <a:latin typeface="Times New Roman" pitchFamily="18" charset="0"/>
                <a:cs typeface="Times New Roman" pitchFamily="18" charset="0"/>
              </a:rPr>
              <a:t>For Example 2: </a:t>
            </a:r>
            <a:r>
              <a:rPr lang="en-IN" sz="2000" dirty="0">
                <a:latin typeface="Times New Roman" pitchFamily="18" charset="0"/>
                <a:cs typeface="Times New Roman" pitchFamily="18" charset="0"/>
              </a:rPr>
              <a:t>Consider the network having IP address 192.168.14.0. Divide this network into 4 equal subnets</a:t>
            </a:r>
          </a:p>
          <a:p>
            <a:endParaRPr lang="en-IN" dirty="0"/>
          </a:p>
        </p:txBody>
      </p:sp>
      <p:sp>
        <p:nvSpPr>
          <p:cNvPr id="4" name="Title 1"/>
          <p:cNvSpPr txBox="1">
            <a:spLocks/>
          </p:cNvSpPr>
          <p:nvPr/>
        </p:nvSpPr>
        <p:spPr>
          <a:xfrm>
            <a:off x="590473" y="31845"/>
            <a:ext cx="10628472" cy="4873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Subnetting</a:t>
            </a:r>
          </a:p>
        </p:txBody>
      </p:sp>
    </p:spTree>
    <p:extLst>
      <p:ext uri="{BB962C8B-B14F-4D97-AF65-F5344CB8AC3E}">
        <p14:creationId xmlns:p14="http://schemas.microsoft.com/office/powerpoint/2010/main" val="31477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0227" y="152403"/>
            <a:ext cx="10038002" cy="533399"/>
          </a:xfrm>
        </p:spPr>
        <p:txBody>
          <a:bodyPr>
            <a:normAutofit fontScale="90000"/>
          </a:bodyPr>
          <a:lstStyle/>
          <a:p>
            <a:r>
              <a:rPr lang="en-US" sz="3600" b="1" dirty="0">
                <a:latin typeface="Times New Roman" pitchFamily="18" charset="0"/>
                <a:cs typeface="Times New Roman" pitchFamily="18" charset="0"/>
              </a:rPr>
              <a:t>IPv4 Addressing :</a:t>
            </a:r>
            <a:r>
              <a:rPr lang="en-US" sz="3200" b="1" dirty="0">
                <a:latin typeface="Times New Roman" pitchFamily="18" charset="0"/>
                <a:cs typeface="Times New Roman" pitchFamily="18" charset="0"/>
              </a:rPr>
              <a:t>Address Space</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533400"/>
            <a:ext cx="11809413" cy="6324600"/>
          </a:xfrm>
        </p:spPr>
        <p:txBody>
          <a:bodyPr/>
          <a:lstStyle/>
          <a:p>
            <a:pPr marL="342900" indent="-342900" algn="just">
              <a:buFont typeface="Arial" pitchFamily="34" charset="0"/>
              <a:buChar char="•"/>
            </a:pPr>
            <a:r>
              <a:rPr lang="en-IN" sz="2400" b="1" dirty="0">
                <a:solidFill>
                  <a:schemeClr val="tx1"/>
                </a:solidFill>
                <a:latin typeface="Times New Roman" pitchFamily="18" charset="0"/>
                <a:cs typeface="Times New Roman" pitchFamily="18" charset="0"/>
              </a:rPr>
              <a:t>Hierarchy in Addressing:</a:t>
            </a:r>
            <a:endParaRPr lang="en-IN" sz="2000" b="1" dirty="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A 32-bit IPv4 address is  divided into two parts.:</a:t>
            </a:r>
          </a:p>
          <a:p>
            <a:pPr marL="342900" indent="-342900" algn="just">
              <a:buFont typeface="Arial" pitchFamily="34" charset="0"/>
              <a:buChar char="•"/>
            </a:pPr>
            <a:r>
              <a:rPr lang="en-US" sz="1800" dirty="0">
                <a:solidFill>
                  <a:schemeClr val="tx1"/>
                </a:solidFill>
                <a:latin typeface="Times New Roman" pitchFamily="18" charset="0"/>
                <a:cs typeface="Times New Roman" pitchFamily="18" charset="0"/>
              </a:rPr>
              <a:t>The first part of the address, called the </a:t>
            </a:r>
            <a:r>
              <a:rPr lang="en-US" sz="1800" b="1" dirty="0">
                <a:solidFill>
                  <a:schemeClr val="tx1"/>
                </a:solidFill>
                <a:latin typeface="Times New Roman" pitchFamily="18" charset="0"/>
                <a:cs typeface="Times New Roman" pitchFamily="18" charset="0"/>
              </a:rPr>
              <a:t>prefix</a:t>
            </a:r>
            <a:r>
              <a:rPr lang="en-US" sz="1800" dirty="0">
                <a:solidFill>
                  <a:schemeClr val="tx1"/>
                </a:solidFill>
                <a:latin typeface="Times New Roman" pitchFamily="18" charset="0"/>
                <a:cs typeface="Times New Roman" pitchFamily="18" charset="0"/>
              </a:rPr>
              <a:t>, defines the network; </a:t>
            </a:r>
          </a:p>
          <a:p>
            <a:pPr marL="342900" indent="-342900" algn="just">
              <a:buFont typeface="Arial" pitchFamily="34" charset="0"/>
              <a:buChar char="•"/>
            </a:pPr>
            <a:r>
              <a:rPr lang="en-US" sz="1800" dirty="0">
                <a:solidFill>
                  <a:schemeClr val="tx1"/>
                </a:solidFill>
                <a:latin typeface="Times New Roman" pitchFamily="18" charset="0"/>
                <a:cs typeface="Times New Roman" pitchFamily="18" charset="0"/>
              </a:rPr>
              <a:t>the second part of the address, called the </a:t>
            </a:r>
            <a:r>
              <a:rPr lang="en-US" sz="1800" b="1" dirty="0">
                <a:solidFill>
                  <a:schemeClr val="tx1"/>
                </a:solidFill>
                <a:latin typeface="Times New Roman" pitchFamily="18" charset="0"/>
                <a:cs typeface="Times New Roman" pitchFamily="18" charset="0"/>
              </a:rPr>
              <a:t>suffix</a:t>
            </a:r>
            <a:r>
              <a:rPr lang="en-US" sz="1800" dirty="0">
                <a:solidFill>
                  <a:schemeClr val="tx1"/>
                </a:solidFill>
                <a:latin typeface="Times New Roman" pitchFamily="18" charset="0"/>
                <a:cs typeface="Times New Roman" pitchFamily="18" charset="0"/>
              </a:rPr>
              <a:t>, defines the host(node)</a:t>
            </a:r>
          </a:p>
          <a:p>
            <a:pPr marL="342900" indent="-342900" algn="l">
              <a:buFont typeface="Arial" pitchFamily="34" charset="0"/>
              <a:buChar char="•"/>
            </a:pPr>
            <a:endParaRPr lang="en-IN" sz="2000" b="1"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276" y="2209802"/>
            <a:ext cx="8561824" cy="341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8411" y="5867403"/>
            <a:ext cx="12104648" cy="584775"/>
          </a:xfrm>
          <a:prstGeom prst="rect">
            <a:avLst/>
          </a:prstGeom>
        </p:spPr>
        <p:txBody>
          <a:bodyPr wrap="square">
            <a:spAutoFit/>
          </a:bodyPr>
          <a:lstStyle/>
          <a:p>
            <a:pPr marL="285750" indent="-285750">
              <a:buFont typeface="Arial" pitchFamily="34" charset="0"/>
              <a:buChar char="•"/>
            </a:pPr>
            <a:r>
              <a:rPr lang="en-US" sz="1600" b="1" dirty="0">
                <a:latin typeface="Times New Roman" pitchFamily="18" charset="0"/>
                <a:cs typeface="Times New Roman" pitchFamily="18" charset="0"/>
              </a:rPr>
              <a:t>A prefix can be fixed length in Classful  Addressing</a:t>
            </a:r>
          </a:p>
          <a:p>
            <a:pPr marL="285750" indent="-285750">
              <a:buFont typeface="Arial" pitchFamily="34" charset="0"/>
              <a:buChar char="•"/>
            </a:pPr>
            <a:r>
              <a:rPr lang="en-US" sz="1600" b="1" dirty="0">
                <a:latin typeface="Times New Roman" pitchFamily="18" charset="0"/>
                <a:cs typeface="Times New Roman" pitchFamily="18" charset="0"/>
              </a:rPr>
              <a:t>A prefix can be  variable length  in Classless Addressing</a:t>
            </a:r>
            <a:endParaRPr lang="en-IN" sz="1600" b="1" dirty="0">
              <a:latin typeface="Times New Roman" pitchFamily="18" charset="0"/>
              <a:cs typeface="Times New Roman" pitchFamily="18" charset="0"/>
            </a:endParaRPr>
          </a:p>
        </p:txBody>
      </p:sp>
    </p:spTree>
    <p:extLst>
      <p:ext uri="{BB962C8B-B14F-4D97-AF65-F5344CB8AC3E}">
        <p14:creationId xmlns:p14="http://schemas.microsoft.com/office/powerpoint/2010/main" val="2631890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19207"/>
            <a:ext cx="11543505" cy="6262593"/>
          </a:xfrm>
        </p:spPr>
        <p:txBody>
          <a:bodyPr>
            <a:normAutofit/>
          </a:bodyPr>
          <a:lstStyle/>
          <a:p>
            <a:r>
              <a:rPr lang="en-IN" sz="2000" b="1" dirty="0">
                <a:latin typeface="Times New Roman" pitchFamily="18" charset="0"/>
                <a:cs typeface="Times New Roman" pitchFamily="18" charset="0"/>
              </a:rPr>
              <a:t>For Example 3: </a:t>
            </a:r>
            <a:r>
              <a:rPr lang="en-IN" sz="2000" dirty="0">
                <a:latin typeface="Times New Roman" pitchFamily="18" charset="0"/>
                <a:cs typeface="Times New Roman" pitchFamily="18" charset="0"/>
              </a:rPr>
              <a:t>Consider the network having IP address 192.168.14.0. Divide this network into 3 subnets, such that first subnet consists 126 hosts and other two consists 62 hosts</a:t>
            </a:r>
          </a:p>
          <a:p>
            <a:pPr marL="0" indent="0">
              <a:buNone/>
            </a:pPr>
            <a:r>
              <a:rPr lang="en-IN" sz="2400" b="1" dirty="0">
                <a:latin typeface="Times New Roman" pitchFamily="18" charset="0"/>
                <a:cs typeface="Times New Roman" pitchFamily="18" charset="0"/>
              </a:rPr>
              <a:t> </a:t>
            </a:r>
            <a:r>
              <a:rPr lang="en-IN" sz="2000" b="1" u="sng" dirty="0">
                <a:latin typeface="Times New Roman" pitchFamily="18" charset="0"/>
                <a:cs typeface="Times New Roman" pitchFamily="18" charset="0"/>
              </a:rPr>
              <a:t>1</a:t>
            </a:r>
            <a:r>
              <a:rPr lang="en-IN" sz="2000" b="1" u="sng" baseline="30000" dirty="0">
                <a:latin typeface="Times New Roman" pitchFamily="18" charset="0"/>
                <a:cs typeface="Times New Roman" pitchFamily="18" charset="0"/>
              </a:rPr>
              <a:t>st</a:t>
            </a:r>
            <a:r>
              <a:rPr lang="en-IN" sz="2000" b="1" u="sng" dirty="0">
                <a:latin typeface="Times New Roman" pitchFamily="18" charset="0"/>
                <a:cs typeface="Times New Roman" pitchFamily="18" charset="0"/>
              </a:rPr>
              <a:t> subnet</a:t>
            </a:r>
            <a:r>
              <a:rPr lang="en-IN" sz="2000" b="1" dirty="0">
                <a:latin typeface="Times New Roman" pitchFamily="18" charset="0"/>
                <a:cs typeface="Times New Roman" pitchFamily="18" charset="0"/>
              </a:rPr>
              <a:t>                                                                              </a:t>
            </a:r>
            <a:r>
              <a:rPr lang="en-IN" sz="2000" b="1" u="sng" dirty="0">
                <a:latin typeface="Times New Roman" pitchFamily="18" charset="0"/>
                <a:cs typeface="Times New Roman" pitchFamily="18" charset="0"/>
              </a:rPr>
              <a:t>2</a:t>
            </a:r>
            <a:r>
              <a:rPr lang="en-IN" sz="2000" b="1" u="sng" baseline="30000" dirty="0">
                <a:latin typeface="Times New Roman" pitchFamily="18" charset="0"/>
                <a:cs typeface="Times New Roman" pitchFamily="18" charset="0"/>
              </a:rPr>
              <a:t>nd</a:t>
            </a:r>
            <a:r>
              <a:rPr lang="en-IN" sz="2000" b="1" u="sng" dirty="0">
                <a:latin typeface="Times New Roman" pitchFamily="18" charset="0"/>
                <a:cs typeface="Times New Roman" pitchFamily="18" charset="0"/>
              </a:rPr>
              <a:t> subnet</a:t>
            </a:r>
          </a:p>
          <a:p>
            <a:r>
              <a:rPr lang="en-IN" sz="1800" b="1" dirty="0">
                <a:latin typeface="Times New Roman" pitchFamily="18" charset="0"/>
                <a:cs typeface="Times New Roman" pitchFamily="18" charset="0"/>
              </a:rPr>
              <a:t>Network  address of subnet/Subnet id:                     Network  address of subnet/Subnet id:</a:t>
            </a:r>
          </a:p>
          <a:p>
            <a:r>
              <a:rPr lang="en-IN" sz="1800" dirty="0">
                <a:latin typeface="Times New Roman" pitchFamily="18" charset="0"/>
                <a:cs typeface="Times New Roman" pitchFamily="18" charset="0"/>
              </a:rPr>
              <a:t>192.168.14.</a:t>
            </a:r>
            <a:r>
              <a:rPr lang="en-IN" sz="1800" b="1" dirty="0">
                <a:latin typeface="Times New Roman" pitchFamily="18" charset="0"/>
                <a:cs typeface="Times New Roman" pitchFamily="18" charset="0"/>
              </a:rPr>
              <a:t>0</a:t>
            </a:r>
            <a:r>
              <a:rPr lang="en-IN" sz="1800" dirty="0">
                <a:latin typeface="Times New Roman" pitchFamily="18" charset="0"/>
                <a:cs typeface="Times New Roman" pitchFamily="18" charset="0"/>
              </a:rPr>
              <a:t>0000000=192.168.14.0                                192.168.14.</a:t>
            </a:r>
            <a:r>
              <a:rPr lang="en-IN" sz="1800" b="1" dirty="0">
                <a:latin typeface="Times New Roman" pitchFamily="18" charset="0"/>
                <a:cs typeface="Times New Roman" pitchFamily="18" charset="0"/>
              </a:rPr>
              <a:t>10</a:t>
            </a:r>
            <a:r>
              <a:rPr lang="en-IN" sz="1800" dirty="0">
                <a:latin typeface="Times New Roman" pitchFamily="18" charset="0"/>
                <a:cs typeface="Times New Roman" pitchFamily="18" charset="0"/>
              </a:rPr>
              <a:t>000000=   192.168.14.128</a:t>
            </a:r>
          </a:p>
          <a:p>
            <a:r>
              <a:rPr lang="en-IN" sz="1800" b="1" dirty="0">
                <a:latin typeface="Times New Roman" pitchFamily="18" charset="0"/>
                <a:cs typeface="Times New Roman" pitchFamily="18" charset="0"/>
              </a:rPr>
              <a:t>Broadcast address of subnet:                                     Broadcast address of subnet :</a:t>
            </a:r>
          </a:p>
          <a:p>
            <a:r>
              <a:rPr lang="en-IN" sz="1800" dirty="0">
                <a:latin typeface="Times New Roman" pitchFamily="18" charset="0"/>
                <a:cs typeface="Times New Roman" pitchFamily="18" charset="0"/>
              </a:rPr>
              <a:t>192.168.14.</a:t>
            </a:r>
            <a:r>
              <a:rPr lang="en-IN" sz="1800" b="1" dirty="0">
                <a:latin typeface="Times New Roman" pitchFamily="18" charset="0"/>
                <a:cs typeface="Times New Roman" pitchFamily="18" charset="0"/>
              </a:rPr>
              <a:t>0</a:t>
            </a:r>
            <a:r>
              <a:rPr lang="en-IN" sz="1800" dirty="0">
                <a:latin typeface="Times New Roman" pitchFamily="18" charset="0"/>
                <a:cs typeface="Times New Roman" pitchFamily="18" charset="0"/>
              </a:rPr>
              <a:t>1111111</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192.168.14.127                             192.168.14.</a:t>
            </a:r>
            <a:r>
              <a:rPr lang="en-IN" sz="1800" b="1" dirty="0">
                <a:latin typeface="Times New Roman" pitchFamily="18" charset="0"/>
                <a:cs typeface="Times New Roman" pitchFamily="18" charset="0"/>
              </a:rPr>
              <a:t>10</a:t>
            </a:r>
            <a:r>
              <a:rPr lang="en-IN" sz="1800" dirty="0">
                <a:latin typeface="Times New Roman" pitchFamily="18" charset="0"/>
                <a:cs typeface="Times New Roman" pitchFamily="18" charset="0"/>
              </a:rPr>
              <a:t>111111=    192.168.14.191</a:t>
            </a:r>
            <a:endParaRPr lang="en-US" sz="1800" dirty="0">
              <a:latin typeface="Times New Roman" pitchFamily="18" charset="0"/>
              <a:cs typeface="Times New Roman" pitchFamily="18" charset="0"/>
            </a:endParaRPr>
          </a:p>
          <a:p>
            <a:r>
              <a:rPr lang="en-IN" sz="1800" b="1" dirty="0">
                <a:latin typeface="Times New Roman" pitchFamily="18" charset="0"/>
                <a:cs typeface="Times New Roman" pitchFamily="18" charset="0"/>
              </a:rPr>
              <a:t>Valid hosts</a:t>
            </a:r>
            <a:r>
              <a:rPr lang="en-IN" sz="1800" dirty="0">
                <a:latin typeface="Times New Roman" pitchFamily="18" charset="0"/>
                <a:cs typeface="Times New Roman" pitchFamily="18" charset="0"/>
              </a:rPr>
              <a:t>: 2</a:t>
            </a:r>
            <a:r>
              <a:rPr lang="en-IN" sz="1800" baseline="30000" dirty="0">
                <a:latin typeface="Times New Roman" pitchFamily="18" charset="0"/>
                <a:cs typeface="Times New Roman" pitchFamily="18" charset="0"/>
              </a:rPr>
              <a:t>n</a:t>
            </a:r>
            <a:r>
              <a:rPr lang="en-IN" sz="1800" dirty="0">
                <a:latin typeface="Times New Roman" pitchFamily="18" charset="0"/>
                <a:cs typeface="Times New Roman" pitchFamily="18" charset="0"/>
              </a:rPr>
              <a:t> - 1 =2</a:t>
            </a:r>
            <a:r>
              <a:rPr lang="en-IN" sz="1800" baseline="30000" dirty="0">
                <a:latin typeface="Times New Roman" pitchFamily="18" charset="0"/>
                <a:cs typeface="Times New Roman" pitchFamily="18" charset="0"/>
              </a:rPr>
              <a:t>7</a:t>
            </a:r>
            <a:r>
              <a:rPr lang="en-IN" sz="1800" dirty="0">
                <a:latin typeface="Times New Roman" pitchFamily="18" charset="0"/>
                <a:cs typeface="Times New Roman" pitchFamily="18" charset="0"/>
              </a:rPr>
              <a:t> -2=128-2=126                           </a:t>
            </a:r>
            <a:r>
              <a:rPr lang="en-IN" sz="1800" b="1" dirty="0">
                <a:latin typeface="Times New Roman" pitchFamily="18" charset="0"/>
                <a:cs typeface="Times New Roman" pitchFamily="18" charset="0"/>
              </a:rPr>
              <a:t>Valid hosts:</a:t>
            </a:r>
            <a:r>
              <a:rPr lang="en-IN" sz="1800" dirty="0">
                <a:latin typeface="Times New Roman" pitchFamily="18" charset="0"/>
                <a:cs typeface="Times New Roman" pitchFamily="18" charset="0"/>
              </a:rPr>
              <a:t>2</a:t>
            </a:r>
            <a:r>
              <a:rPr lang="en-IN" sz="1800" baseline="30000" dirty="0">
                <a:latin typeface="Times New Roman" pitchFamily="18" charset="0"/>
                <a:cs typeface="Times New Roman" pitchFamily="18" charset="0"/>
              </a:rPr>
              <a:t>n</a:t>
            </a:r>
            <a:r>
              <a:rPr lang="en-IN" sz="1800" dirty="0">
                <a:latin typeface="Times New Roman" pitchFamily="18" charset="0"/>
                <a:cs typeface="Times New Roman" pitchFamily="18" charset="0"/>
              </a:rPr>
              <a:t> -1 = 2</a:t>
            </a:r>
            <a:r>
              <a:rPr lang="en-IN" sz="1800" baseline="30000" dirty="0">
                <a:latin typeface="Times New Roman" pitchFamily="18" charset="0"/>
                <a:cs typeface="Times New Roman" pitchFamily="18" charset="0"/>
              </a:rPr>
              <a:t>6</a:t>
            </a:r>
            <a:r>
              <a:rPr lang="en-IN" sz="1800" dirty="0">
                <a:latin typeface="Times New Roman" pitchFamily="18" charset="0"/>
                <a:cs typeface="Times New Roman" pitchFamily="18" charset="0"/>
              </a:rPr>
              <a:t> -2 = 64-2  =   62</a:t>
            </a:r>
          </a:p>
          <a:p>
            <a:r>
              <a:rPr lang="en-IN" sz="1800" b="1" dirty="0">
                <a:latin typeface="Times New Roman" pitchFamily="18" charset="0"/>
                <a:cs typeface="Times New Roman" pitchFamily="18" charset="0"/>
              </a:rPr>
              <a:t>Valid range of IP address:                                           Valid range of IP address:</a:t>
            </a:r>
          </a:p>
          <a:p>
            <a:r>
              <a:rPr lang="en-IN" sz="1800" dirty="0">
                <a:latin typeface="Times New Roman" pitchFamily="18" charset="0"/>
                <a:cs typeface="Times New Roman" pitchFamily="18" charset="0"/>
              </a:rPr>
              <a:t> 192.168.14.1 to  192.168.14.126                                        192.168.14.129  to  192.168.14.190</a:t>
            </a:r>
          </a:p>
          <a:p>
            <a:r>
              <a:rPr lang="en-US" sz="1800" dirty="0">
                <a:latin typeface="Times New Roman" pitchFamily="18" charset="0"/>
                <a:cs typeface="Times New Roman" pitchFamily="18" charset="0"/>
              </a:rPr>
              <a:t>                                                                                                   </a:t>
            </a:r>
            <a:r>
              <a:rPr lang="en-IN" sz="1800" b="1" u="sng" dirty="0">
                <a:latin typeface="Times New Roman" pitchFamily="18" charset="0"/>
                <a:cs typeface="Times New Roman" pitchFamily="18" charset="0"/>
              </a:rPr>
              <a:t>3</a:t>
            </a:r>
            <a:r>
              <a:rPr lang="en-IN" sz="1800" b="1" u="sng" baseline="30000" dirty="0">
                <a:latin typeface="Times New Roman" pitchFamily="18" charset="0"/>
                <a:cs typeface="Times New Roman" pitchFamily="18" charset="0"/>
              </a:rPr>
              <a:t>rd</a:t>
            </a:r>
            <a:r>
              <a:rPr lang="en-IN" sz="1800" b="1" u="sng" dirty="0">
                <a:latin typeface="Times New Roman" pitchFamily="18" charset="0"/>
                <a:cs typeface="Times New Roman" pitchFamily="18" charset="0"/>
              </a:rPr>
              <a:t>  subnet</a:t>
            </a:r>
            <a:r>
              <a:rPr lang="en-US" sz="1800" dirty="0">
                <a:latin typeface="Times New Roman" pitchFamily="18" charset="0"/>
                <a:cs typeface="Times New Roman" pitchFamily="18" charset="0"/>
              </a:rPr>
              <a:t>    </a:t>
            </a:r>
            <a:endParaRPr lang="en-IN" sz="1800" b="1" dirty="0">
              <a:latin typeface="Times New Roman" pitchFamily="18" charset="0"/>
              <a:cs typeface="Times New Roman" pitchFamily="18" charset="0"/>
            </a:endParaRPr>
          </a:p>
          <a:p>
            <a:r>
              <a:rPr lang="en-US"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Network  address of subnet/Subnet id:</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                                                                                    192.168.14.</a:t>
            </a:r>
            <a:r>
              <a:rPr lang="en-IN" sz="1800" b="1" dirty="0">
                <a:latin typeface="Times New Roman" pitchFamily="18" charset="0"/>
                <a:cs typeface="Times New Roman" pitchFamily="18" charset="0"/>
              </a:rPr>
              <a:t>11</a:t>
            </a:r>
            <a:r>
              <a:rPr lang="en-IN" sz="1800" dirty="0">
                <a:latin typeface="Times New Roman" pitchFamily="18" charset="0"/>
                <a:cs typeface="Times New Roman" pitchFamily="18" charset="0"/>
              </a:rPr>
              <a:t>000000=192.168.14.  192</a:t>
            </a:r>
          </a:p>
          <a:p>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Broadcast address of subnet:</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                                                                                   192.168.14.</a:t>
            </a:r>
            <a:r>
              <a:rPr lang="en-IN" sz="1800" b="1" dirty="0">
                <a:latin typeface="Times New Roman" pitchFamily="18" charset="0"/>
                <a:cs typeface="Times New Roman" pitchFamily="18" charset="0"/>
              </a:rPr>
              <a:t>11</a:t>
            </a:r>
            <a:r>
              <a:rPr lang="en-IN" sz="1800" dirty="0">
                <a:latin typeface="Times New Roman" pitchFamily="18" charset="0"/>
                <a:cs typeface="Times New Roman" pitchFamily="18" charset="0"/>
              </a:rPr>
              <a:t>111111</a:t>
            </a:r>
            <a:r>
              <a:rPr lang="en-IN" sz="1800" b="1" dirty="0">
                <a:latin typeface="Times New Roman" pitchFamily="18" charset="0"/>
                <a:cs typeface="Times New Roman" pitchFamily="18" charset="0"/>
              </a:rPr>
              <a:t>=</a:t>
            </a:r>
            <a:r>
              <a:rPr lang="en-IN" sz="1800" dirty="0">
                <a:latin typeface="Times New Roman" pitchFamily="18" charset="0"/>
                <a:cs typeface="Times New Roman" pitchFamily="18" charset="0"/>
              </a:rPr>
              <a:t>192.168.14.255</a:t>
            </a:r>
          </a:p>
          <a:p>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Valid hosts</a:t>
            </a:r>
            <a:r>
              <a:rPr lang="en-IN" sz="1800" dirty="0">
                <a:latin typeface="Times New Roman" pitchFamily="18" charset="0"/>
                <a:cs typeface="Times New Roman" pitchFamily="18" charset="0"/>
              </a:rPr>
              <a:t>: 2</a:t>
            </a:r>
            <a:r>
              <a:rPr lang="en-IN" sz="1800" baseline="30000" dirty="0">
                <a:latin typeface="Times New Roman" pitchFamily="18" charset="0"/>
                <a:cs typeface="Times New Roman" pitchFamily="18" charset="0"/>
              </a:rPr>
              <a:t>n</a:t>
            </a:r>
            <a:r>
              <a:rPr lang="en-IN" sz="1800" dirty="0">
                <a:latin typeface="Times New Roman" pitchFamily="18" charset="0"/>
                <a:cs typeface="Times New Roman" pitchFamily="18" charset="0"/>
              </a:rPr>
              <a:t> - 1 =2</a:t>
            </a:r>
            <a:r>
              <a:rPr lang="en-IN" sz="1800" baseline="30000" dirty="0">
                <a:latin typeface="Times New Roman" pitchFamily="18" charset="0"/>
                <a:cs typeface="Times New Roman" pitchFamily="18" charset="0"/>
              </a:rPr>
              <a:t>6</a:t>
            </a:r>
            <a:r>
              <a:rPr lang="en-IN" sz="1800" dirty="0">
                <a:latin typeface="Times New Roman" pitchFamily="18" charset="0"/>
                <a:cs typeface="Times New Roman" pitchFamily="18" charset="0"/>
              </a:rPr>
              <a:t> -2=64- 2=62</a:t>
            </a:r>
          </a:p>
          <a:p>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Valid range of IP address</a:t>
            </a:r>
          </a:p>
          <a:p>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192.168.14.193 to  192.168.14.254</a:t>
            </a:r>
          </a:p>
        </p:txBody>
      </p:sp>
      <p:sp>
        <p:nvSpPr>
          <p:cNvPr id="4" name="Title 1"/>
          <p:cNvSpPr txBox="1">
            <a:spLocks/>
          </p:cNvSpPr>
          <p:nvPr/>
        </p:nvSpPr>
        <p:spPr>
          <a:xfrm>
            <a:off x="590473" y="31845"/>
            <a:ext cx="10628472" cy="4873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Subnetting</a:t>
            </a:r>
          </a:p>
        </p:txBody>
      </p:sp>
      <p:sp>
        <p:nvSpPr>
          <p:cNvPr id="5" name="Oval 4"/>
          <p:cNvSpPr/>
          <p:nvPr/>
        </p:nvSpPr>
        <p:spPr>
          <a:xfrm>
            <a:off x="1627378" y="1143000"/>
            <a:ext cx="7086600" cy="5562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p:nvPr/>
        </p:nvCxnSpPr>
        <p:spPr>
          <a:xfrm>
            <a:off x="4957578" y="1121391"/>
            <a:ext cx="0" cy="5584209"/>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a:off x="4957578" y="3958988"/>
            <a:ext cx="3756400" cy="10236"/>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1059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38376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3"/>
            <a:ext cx="11809413" cy="4525963"/>
          </a:xfrm>
        </p:spPr>
        <p:txBody>
          <a:bodyPr>
            <a:normAutofit/>
          </a:bodyPr>
          <a:lstStyle/>
          <a:p>
            <a:pPr algn="just"/>
            <a:r>
              <a:rPr lang="en-US" sz="2000" b="1" dirty="0">
                <a:latin typeface="Times New Roman" pitchFamily="18" charset="0"/>
                <a:cs typeface="Times New Roman" pitchFamily="18" charset="0"/>
              </a:rPr>
              <a:t>Uses of Subnetting in Computer Networks:</a:t>
            </a:r>
          </a:p>
          <a:p>
            <a:pPr algn="just"/>
            <a:r>
              <a:rPr lang="en-US" sz="2000" dirty="0">
                <a:latin typeface="Times New Roman" pitchFamily="18" charset="0"/>
                <a:cs typeface="Times New Roman" pitchFamily="18" charset="0"/>
              </a:rPr>
              <a:t>Subnetting can </a:t>
            </a:r>
            <a:r>
              <a:rPr lang="en-US" sz="2000" b="1" dirty="0">
                <a:latin typeface="Times New Roman" pitchFamily="18" charset="0"/>
                <a:cs typeface="Times New Roman" pitchFamily="18" charset="0"/>
              </a:rPr>
              <a:t>improve network performance</a:t>
            </a:r>
            <a:r>
              <a:rPr lang="en-US" sz="2000" dirty="0">
                <a:latin typeface="Times New Roman" pitchFamily="18" charset="0"/>
                <a:cs typeface="Times New Roman" pitchFamily="18" charset="0"/>
              </a:rPr>
              <a:t> by reducing network congestion and improving routing efficiency</a:t>
            </a:r>
          </a:p>
          <a:p>
            <a:pPr algn="just"/>
            <a:r>
              <a:rPr lang="en-US" sz="2000" dirty="0">
                <a:latin typeface="Times New Roman" pitchFamily="18" charset="0"/>
                <a:cs typeface="Times New Roman" pitchFamily="18" charset="0"/>
              </a:rPr>
              <a:t>Subnetting can </a:t>
            </a:r>
            <a:r>
              <a:rPr lang="en-US" sz="2000" b="1" dirty="0">
                <a:latin typeface="Times New Roman" pitchFamily="18" charset="0"/>
                <a:cs typeface="Times New Roman" pitchFamily="18" charset="0"/>
              </a:rPr>
              <a:t>improve network security </a:t>
            </a:r>
            <a:r>
              <a:rPr lang="en-US" sz="2000" dirty="0">
                <a:latin typeface="Times New Roman" pitchFamily="18" charset="0"/>
                <a:cs typeface="Times New Roman" pitchFamily="18" charset="0"/>
              </a:rPr>
              <a:t>by separating different parts of the network into smaller subnetworks, making it harder for unauthorized access.</a:t>
            </a:r>
          </a:p>
          <a:p>
            <a:pPr algn="just"/>
            <a:r>
              <a:rPr lang="en-US" sz="2000" dirty="0">
                <a:latin typeface="Times New Roman" pitchFamily="18" charset="0"/>
                <a:cs typeface="Times New Roman" pitchFamily="18" charset="0"/>
              </a:rPr>
              <a:t>Subnetting can </a:t>
            </a:r>
            <a:r>
              <a:rPr lang="en-US" sz="2000" b="1" dirty="0">
                <a:latin typeface="Times New Roman" pitchFamily="18" charset="0"/>
                <a:cs typeface="Times New Roman" pitchFamily="18" charset="0"/>
              </a:rPr>
              <a:t>improve routing efficiency </a:t>
            </a:r>
            <a:r>
              <a:rPr lang="en-US" sz="2000" dirty="0">
                <a:latin typeface="Times New Roman" pitchFamily="18" charset="0"/>
                <a:cs typeface="Times New Roman" pitchFamily="18" charset="0"/>
              </a:rPr>
              <a:t>by allowing routers to route traffic directly to the appropriate subnet instead of broadcasting it to the entire network</a:t>
            </a:r>
            <a:endParaRPr lang="en-IN" sz="2000" dirty="0">
              <a:latin typeface="Times New Roman" pitchFamily="18" charset="0"/>
              <a:cs typeface="Times New Roman" pitchFamily="18" charset="0"/>
            </a:endParaRPr>
          </a:p>
        </p:txBody>
      </p:sp>
      <p:sp>
        <p:nvSpPr>
          <p:cNvPr id="4" name="Title 1"/>
          <p:cNvSpPr txBox="1">
            <a:spLocks/>
          </p:cNvSpPr>
          <p:nvPr/>
        </p:nvSpPr>
        <p:spPr>
          <a:xfrm>
            <a:off x="590473" y="31845"/>
            <a:ext cx="10628472" cy="4873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200" b="1" dirty="0">
                <a:latin typeface="Times New Roman" pitchFamily="18" charset="0"/>
                <a:cs typeface="Times New Roman" pitchFamily="18" charset="0"/>
              </a:rPr>
              <a:t>Subnetting</a:t>
            </a:r>
          </a:p>
        </p:txBody>
      </p:sp>
    </p:spTree>
    <p:extLst>
      <p:ext uri="{BB962C8B-B14F-4D97-AF65-F5344CB8AC3E}">
        <p14:creationId xmlns:p14="http://schemas.microsoft.com/office/powerpoint/2010/main" val="3166219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06" y="990600"/>
            <a:ext cx="8610600" cy="5357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80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706" y="9659"/>
            <a:ext cx="10628472" cy="487362"/>
          </a:xfrm>
        </p:spPr>
        <p:txBody>
          <a:bodyPr>
            <a:noAutofit/>
          </a:bodyPr>
          <a:lstStyle/>
          <a:p>
            <a:r>
              <a:rPr lang="en-US" sz="3200" b="1" dirty="0">
                <a:latin typeface="Times New Roman" pitchFamily="18" charset="0"/>
                <a:cs typeface="Times New Roman" pitchFamily="18" charset="0"/>
              </a:rPr>
              <a:t>Supernetting</a:t>
            </a:r>
            <a:endParaRPr lang="en-IN" sz="3200" dirty="0"/>
          </a:p>
        </p:txBody>
      </p:sp>
      <p:sp>
        <p:nvSpPr>
          <p:cNvPr id="3" name="Content Placeholder 2"/>
          <p:cNvSpPr>
            <a:spLocks noGrp="1"/>
          </p:cNvSpPr>
          <p:nvPr>
            <p:ph idx="1"/>
          </p:nvPr>
        </p:nvSpPr>
        <p:spPr>
          <a:xfrm>
            <a:off x="-30308" y="609600"/>
            <a:ext cx="11838648" cy="6400800"/>
          </a:xfrm>
        </p:spPr>
        <p:txBody>
          <a:bodyPr/>
          <a:lstStyle/>
          <a:p>
            <a:pPr algn="just"/>
            <a:r>
              <a:rPr lang="en-US" sz="1800" b="1" dirty="0">
                <a:latin typeface="Times New Roman" pitchFamily="18" charset="0"/>
                <a:cs typeface="Times New Roman" pitchFamily="18" charset="0"/>
              </a:rPr>
              <a:t>Supernetting </a:t>
            </a:r>
            <a:r>
              <a:rPr lang="en-IN" sz="1800" dirty="0">
                <a:latin typeface="Times New Roman" pitchFamily="18" charset="0"/>
                <a:cs typeface="Times New Roman" pitchFamily="18" charset="0"/>
              </a:rPr>
              <a:t>combines </a:t>
            </a:r>
            <a:r>
              <a:rPr lang="en-US" sz="1800" dirty="0">
                <a:latin typeface="Times New Roman" pitchFamily="18" charset="0"/>
                <a:cs typeface="Times New Roman" pitchFamily="18" charset="0"/>
              </a:rPr>
              <a:t> multiple small networks into one larger network</a:t>
            </a:r>
            <a:r>
              <a:rPr lang="en-US" sz="1800" b="1"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The class C network has maximum 256 addresses which may not satisfy the need of organization</a:t>
            </a:r>
          </a:p>
          <a:p>
            <a:pPr algn="just"/>
            <a:r>
              <a:rPr lang="en-US" sz="1800" dirty="0">
                <a:latin typeface="Times New Roman" pitchFamily="18" charset="0"/>
                <a:cs typeface="Times New Roman" pitchFamily="18" charset="0"/>
              </a:rPr>
              <a:t>One solution is supernetting,In supernetting,an organization can combine several class C network to create large range of addresses,In other word, several networks are combined to create a supernetwork.</a:t>
            </a:r>
          </a:p>
          <a:p>
            <a:pPr algn="just"/>
            <a:r>
              <a:rPr lang="en-US" sz="1800" b="1" dirty="0">
                <a:latin typeface="Times New Roman" pitchFamily="18" charset="0"/>
                <a:cs typeface="Times New Roman" pitchFamily="18" charset="0"/>
              </a:rPr>
              <a:t>For example </a:t>
            </a:r>
            <a:r>
              <a:rPr lang="en-US" sz="1800" dirty="0">
                <a:latin typeface="Times New Roman" pitchFamily="18" charset="0"/>
                <a:cs typeface="Times New Roman" pitchFamily="18" charset="0"/>
              </a:rPr>
              <a:t>an organization that needs 1000 addresses can be granted four class C blocks.</a:t>
            </a:r>
          </a:p>
          <a:p>
            <a:pPr algn="just"/>
            <a:r>
              <a:rPr lang="en-US" sz="1800" dirty="0">
                <a:latin typeface="Times New Roman" pitchFamily="18" charset="0"/>
                <a:cs typeface="Times New Roman" pitchFamily="18" charset="0"/>
              </a:rPr>
              <a:t>The organization can then use these addresses in one supernetwork as shown in fig.</a:t>
            </a:r>
          </a:p>
          <a:p>
            <a:endParaRPr lang="en-US" sz="2000"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0" y="2514600"/>
            <a:ext cx="6019800" cy="3767314"/>
          </a:xfrm>
          <a:prstGeom prst="rect">
            <a:avLst/>
          </a:prstGeom>
        </p:spPr>
      </p:pic>
      <p:sp>
        <p:nvSpPr>
          <p:cNvPr id="6" name="Rectangle 5"/>
          <p:cNvSpPr/>
          <p:nvPr/>
        </p:nvSpPr>
        <p:spPr>
          <a:xfrm>
            <a:off x="2018506" y="6281914"/>
            <a:ext cx="1901354" cy="338554"/>
          </a:xfrm>
          <a:prstGeom prst="rect">
            <a:avLst/>
          </a:prstGeom>
        </p:spPr>
        <p:txBody>
          <a:bodyPr wrap="none">
            <a:spAutoFit/>
          </a:bodyPr>
          <a:lstStyle/>
          <a:p>
            <a:r>
              <a:rPr lang="en-US" sz="1600" dirty="0" err="1">
                <a:latin typeface="Times New Roman" pitchFamily="18" charset="0"/>
                <a:cs typeface="Times New Roman" pitchFamily="18" charset="0"/>
              </a:rPr>
              <a:t>Fig.A</a:t>
            </a:r>
            <a:r>
              <a:rPr lang="en-US" sz="1600" dirty="0">
                <a:latin typeface="Times New Roman" pitchFamily="18" charset="0"/>
                <a:cs typeface="Times New Roman" pitchFamily="18" charset="0"/>
              </a:rPr>
              <a:t> Supernetwork </a:t>
            </a:r>
            <a:endParaRPr lang="en-IN" sz="1600" dirty="0"/>
          </a:p>
        </p:txBody>
      </p:sp>
    </p:spTree>
    <p:extLst>
      <p:ext uri="{BB962C8B-B14F-4D97-AF65-F5344CB8AC3E}">
        <p14:creationId xmlns:p14="http://schemas.microsoft.com/office/powerpoint/2010/main" val="138952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97020"/>
            <a:ext cx="11617817" cy="6360979"/>
          </a:xfrm>
        </p:spPr>
        <p:txBody>
          <a:bodyPr>
            <a:normAutofit/>
          </a:bodyPr>
          <a:lstStyle/>
          <a:p>
            <a:r>
              <a:rPr lang="en-US" sz="1800" b="1" dirty="0">
                <a:latin typeface="Times New Roman" pitchFamily="18" charset="0"/>
                <a:cs typeface="Times New Roman" pitchFamily="18" charset="0"/>
              </a:rPr>
              <a:t>Example: </a:t>
            </a:r>
            <a:r>
              <a:rPr lang="en-US" sz="1800" dirty="0">
                <a:latin typeface="Times New Roman" pitchFamily="18" charset="0"/>
                <a:cs typeface="Times New Roman" pitchFamily="18" charset="0"/>
              </a:rPr>
              <a:t>Suppose we have four small networks with network ID as </a:t>
            </a:r>
          </a:p>
          <a:p>
            <a:r>
              <a:rPr lang="en-US" sz="1800" b="1" dirty="0">
                <a:latin typeface="Times New Roman" pitchFamily="18" charset="0"/>
                <a:cs typeface="Times New Roman" pitchFamily="18" charset="0"/>
              </a:rPr>
              <a:t>201.1.0.0, </a:t>
            </a:r>
          </a:p>
          <a:p>
            <a:r>
              <a:rPr lang="en-US" sz="1800" b="1" dirty="0">
                <a:latin typeface="Times New Roman" pitchFamily="18" charset="0"/>
                <a:cs typeface="Times New Roman" pitchFamily="18" charset="0"/>
              </a:rPr>
              <a:t>201.1.1.0, </a:t>
            </a:r>
          </a:p>
          <a:p>
            <a:r>
              <a:rPr lang="en-US" sz="1800" b="1" dirty="0">
                <a:latin typeface="Times New Roman" pitchFamily="18" charset="0"/>
                <a:cs typeface="Times New Roman" pitchFamily="18" charset="0"/>
              </a:rPr>
              <a:t>201.1.2.0, </a:t>
            </a:r>
          </a:p>
          <a:p>
            <a:r>
              <a:rPr lang="en-US" sz="1800" b="1" dirty="0">
                <a:latin typeface="Times New Roman" pitchFamily="18" charset="0"/>
                <a:cs typeface="Times New Roman" pitchFamily="18" charset="0"/>
              </a:rPr>
              <a:t>201.1.3.0.</a:t>
            </a:r>
          </a:p>
          <a:p>
            <a:r>
              <a:rPr lang="en-US" sz="1800" dirty="0"/>
              <a:t>These four networks can be combined to form a supernet. </a:t>
            </a:r>
          </a:p>
          <a:p>
            <a:r>
              <a:rPr lang="en-US" sz="1800" dirty="0"/>
              <a:t>The </a:t>
            </a:r>
            <a:r>
              <a:rPr lang="en-US" sz="1800" b="1" dirty="0" err="1"/>
              <a:t>supernet</a:t>
            </a:r>
            <a:r>
              <a:rPr lang="en-US" sz="1800" b="1" dirty="0"/>
              <a:t>  ID  </a:t>
            </a:r>
            <a:r>
              <a:rPr lang="en-US" sz="1800" dirty="0"/>
              <a:t>for all the four networks will be </a:t>
            </a:r>
            <a:r>
              <a:rPr lang="en-US" sz="2000" b="1" dirty="0"/>
              <a:t>201.1.0.0 </a:t>
            </a:r>
          </a:p>
          <a:p>
            <a:r>
              <a:rPr lang="en-US" sz="1800" b="1" dirty="0"/>
              <a:t>Supernet Mask</a:t>
            </a:r>
          </a:p>
          <a:p>
            <a:r>
              <a:rPr lang="en-US" sz="1800" dirty="0"/>
              <a:t>Supernet Mask is a </a:t>
            </a:r>
            <a:r>
              <a:rPr lang="en-US" sz="1800" b="1" dirty="0"/>
              <a:t>32-bit number </a:t>
            </a:r>
            <a:r>
              <a:rPr lang="en-US" sz="1800" dirty="0"/>
              <a:t>where all the fixed bits of the network are represented by 1 and the variable part is represented by 0.</a:t>
            </a:r>
          </a:p>
          <a:p>
            <a:endParaRPr lang="en-IN" sz="1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106" y="3886200"/>
            <a:ext cx="5276850"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570706" y="9659"/>
            <a:ext cx="10628472" cy="4873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a:latin typeface="Times New Roman" pitchFamily="18" charset="0"/>
                <a:cs typeface="Times New Roman" pitchFamily="18" charset="0"/>
              </a:rPr>
              <a:t>Supernetting</a:t>
            </a:r>
            <a:endParaRPr lang="en-IN" sz="3200" dirty="0"/>
          </a:p>
        </p:txBody>
      </p:sp>
    </p:spTree>
    <p:extLst>
      <p:ext uri="{BB962C8B-B14F-4D97-AF65-F5344CB8AC3E}">
        <p14:creationId xmlns:p14="http://schemas.microsoft.com/office/powerpoint/2010/main" val="1222514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0"/>
            <a:ext cx="11809413" cy="9787295"/>
          </a:xfrm>
          <a:prstGeom prst="rect">
            <a:avLst/>
          </a:prstGeom>
        </p:spPr>
        <p:txBody>
          <a:bodyPr wrap="square">
            <a:spAutoFit/>
          </a:bodyPr>
          <a:lstStyle/>
          <a:p>
            <a:pPr marL="285750" indent="-285750">
              <a:buFont typeface="Arial" pitchFamily="34" charset="0"/>
              <a:buChar char="•"/>
            </a:pPr>
            <a:r>
              <a:rPr lang="en-IN" b="1" dirty="0">
                <a:latin typeface="Times New Roman" pitchFamily="18" charset="0"/>
                <a:cs typeface="Times New Roman" pitchFamily="18" charset="0"/>
              </a:rPr>
              <a:t>For Example:</a:t>
            </a:r>
          </a:p>
          <a:p>
            <a:pPr marL="285750" indent="-285750">
              <a:buFont typeface="Arial" pitchFamily="34" charset="0"/>
              <a:buChar char="•"/>
            </a:pPr>
            <a:r>
              <a:rPr lang="en-IN" dirty="0">
                <a:latin typeface="Times New Roman" pitchFamily="18" charset="0"/>
                <a:cs typeface="Times New Roman" pitchFamily="18" charset="0"/>
              </a:rPr>
              <a:t>Consider four small networks:</a:t>
            </a:r>
          </a:p>
          <a:p>
            <a:r>
              <a:rPr lang="en-US" dirty="0"/>
              <a:t>      192.128.197.0/24, </a:t>
            </a:r>
          </a:p>
          <a:p>
            <a:r>
              <a:rPr lang="en-US" dirty="0"/>
              <a:t>      192.128.198.0/24, </a:t>
            </a:r>
          </a:p>
          <a:p>
            <a:r>
              <a:rPr lang="en-US" dirty="0"/>
              <a:t>      192.128.199.0/24, </a:t>
            </a:r>
          </a:p>
          <a:p>
            <a:r>
              <a:rPr lang="en-US" dirty="0"/>
              <a:t>      192.128.200.0/24,  </a:t>
            </a:r>
          </a:p>
          <a:p>
            <a:r>
              <a:rPr lang="en-IN" dirty="0">
                <a:latin typeface="Times New Roman" pitchFamily="18" charset="0"/>
                <a:cs typeface="Times New Roman" pitchFamily="18" charset="0"/>
              </a:rPr>
              <a:t>      and we want to combine these four networks into one supernet.</a:t>
            </a:r>
          </a:p>
          <a:p>
            <a:r>
              <a:rPr lang="en-IN" dirty="0">
                <a:latin typeface="Times New Roman" pitchFamily="18" charset="0"/>
                <a:cs typeface="Times New Roman" pitchFamily="18" charset="0"/>
              </a:rPr>
              <a:t>      </a:t>
            </a:r>
            <a:r>
              <a:rPr lang="en-US" dirty="0">
                <a:solidFill>
                  <a:srgbClr val="0070C0"/>
                </a:solidFill>
              </a:rPr>
              <a:t>192.128.1100</a:t>
            </a:r>
            <a:r>
              <a:rPr lang="en-US" dirty="0"/>
              <a:t>0101.0/24</a:t>
            </a:r>
          </a:p>
          <a:p>
            <a:r>
              <a:rPr lang="en-US" dirty="0">
                <a:latin typeface="Times New Roman" pitchFamily="18" charset="0"/>
                <a:cs typeface="Times New Roman" pitchFamily="18" charset="0"/>
              </a:rPr>
              <a:t>      </a:t>
            </a:r>
            <a:r>
              <a:rPr lang="en-US" dirty="0">
                <a:solidFill>
                  <a:srgbClr val="0070C0"/>
                </a:solidFill>
              </a:rPr>
              <a:t>192.128.1100</a:t>
            </a:r>
            <a:r>
              <a:rPr lang="en-US" dirty="0"/>
              <a:t>0110.0/24</a:t>
            </a:r>
          </a:p>
          <a:p>
            <a:r>
              <a:rPr lang="en-US" dirty="0">
                <a:solidFill>
                  <a:srgbClr val="0070C0"/>
                </a:solidFill>
              </a:rPr>
              <a:t>      192.128.1100</a:t>
            </a:r>
            <a:r>
              <a:rPr lang="en-US" dirty="0"/>
              <a:t>0111.0/24</a:t>
            </a:r>
          </a:p>
          <a:p>
            <a:r>
              <a:rPr lang="en-US" dirty="0">
                <a:solidFill>
                  <a:srgbClr val="0070C0"/>
                </a:solidFill>
              </a:rPr>
              <a:t>      192.128.1100</a:t>
            </a:r>
            <a:r>
              <a:rPr lang="en-US" dirty="0"/>
              <a:t>1000.0/24</a:t>
            </a:r>
            <a:endParaRPr lang="en-IN" dirty="0">
              <a:latin typeface="Times New Roman" pitchFamily="18" charset="0"/>
              <a:cs typeface="Times New Roman" pitchFamily="18" charset="0"/>
            </a:endParaRPr>
          </a:p>
          <a:p>
            <a:endParaRPr lang="en-US" b="1" dirty="0"/>
          </a:p>
          <a:p>
            <a:r>
              <a:rPr lang="en-US" b="1" dirty="0"/>
              <a:t>         </a:t>
            </a:r>
            <a:r>
              <a:rPr lang="en-US" b="1" dirty="0">
                <a:solidFill>
                  <a:srgbClr val="0070C0"/>
                </a:solidFill>
              </a:rPr>
              <a:t>192.128.1100</a:t>
            </a:r>
            <a:r>
              <a:rPr lang="en-US" b="1" dirty="0"/>
              <a:t>0000.0</a:t>
            </a:r>
          </a:p>
          <a:p>
            <a:r>
              <a:rPr lang="en-US" b="1" dirty="0"/>
              <a:t>         192.128.192.0/20</a:t>
            </a:r>
          </a:p>
          <a:p>
            <a:r>
              <a:rPr lang="en-US" dirty="0"/>
              <a:t>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itle 1"/>
          <p:cNvSpPr>
            <a:spLocks noGrp="1"/>
          </p:cNvSpPr>
          <p:nvPr>
            <p:ph type="title"/>
          </p:nvPr>
        </p:nvSpPr>
        <p:spPr>
          <a:xfrm>
            <a:off x="570706" y="9659"/>
            <a:ext cx="10628472" cy="487362"/>
          </a:xfrm>
        </p:spPr>
        <p:txBody>
          <a:bodyPr>
            <a:noAutofit/>
          </a:bodyPr>
          <a:lstStyle/>
          <a:p>
            <a:r>
              <a:rPr lang="en-US" sz="3200" b="1" dirty="0">
                <a:latin typeface="Times New Roman" pitchFamily="18" charset="0"/>
                <a:cs typeface="Times New Roman" pitchFamily="18" charset="0"/>
              </a:rPr>
              <a:t>Supernetting</a:t>
            </a:r>
            <a:endParaRPr lang="en-IN" sz="3200" dirty="0"/>
          </a:p>
        </p:txBody>
      </p:sp>
    </p:spTree>
    <p:extLst>
      <p:ext uri="{BB962C8B-B14F-4D97-AF65-F5344CB8AC3E}">
        <p14:creationId xmlns:p14="http://schemas.microsoft.com/office/powerpoint/2010/main" val="2584554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706" y="9659"/>
            <a:ext cx="10628472" cy="487362"/>
          </a:xfrm>
        </p:spPr>
        <p:txBody>
          <a:bodyPr>
            <a:noAutofit/>
          </a:bodyPr>
          <a:lstStyle/>
          <a:p>
            <a:r>
              <a:rPr lang="en-US" sz="3200" b="1" dirty="0">
                <a:latin typeface="Times New Roman" pitchFamily="18" charset="0"/>
                <a:cs typeface="Times New Roman" pitchFamily="18" charset="0"/>
              </a:rPr>
              <a:t>Supernetting</a:t>
            </a:r>
            <a:endParaRPr lang="en-IN" sz="3200" dirty="0"/>
          </a:p>
        </p:txBody>
      </p:sp>
      <p:sp>
        <p:nvSpPr>
          <p:cNvPr id="3" name="Content Placeholder 2"/>
          <p:cNvSpPr>
            <a:spLocks noGrp="1"/>
          </p:cNvSpPr>
          <p:nvPr>
            <p:ph idx="1"/>
          </p:nvPr>
        </p:nvSpPr>
        <p:spPr>
          <a:xfrm>
            <a:off x="-30308" y="609600"/>
            <a:ext cx="11838648" cy="6400800"/>
          </a:xfrm>
        </p:spPr>
        <p:txBody>
          <a:bodyPr/>
          <a:lstStyle/>
          <a:p>
            <a:r>
              <a:rPr lang="en-US" sz="2000" b="1" dirty="0">
                <a:latin typeface="Times New Roman" pitchFamily="18" charset="0"/>
                <a:cs typeface="Times New Roman" pitchFamily="18" charset="0"/>
              </a:rPr>
              <a:t>Supernetting </a:t>
            </a:r>
            <a:r>
              <a:rPr lang="en-IN" sz="2000" dirty="0">
                <a:latin typeface="Times New Roman" pitchFamily="18" charset="0"/>
                <a:cs typeface="Times New Roman" pitchFamily="18" charset="0"/>
              </a:rPr>
              <a:t>combines </a:t>
            </a:r>
            <a:r>
              <a:rPr lang="en-US" sz="2000" dirty="0">
                <a:latin typeface="Times New Roman" pitchFamily="18" charset="0"/>
                <a:cs typeface="Times New Roman" pitchFamily="18" charset="0"/>
              </a:rPr>
              <a:t> multiple small networks into one larger network</a:t>
            </a:r>
            <a:r>
              <a:rPr lang="en-US" sz="2000" b="1" dirty="0">
                <a:latin typeface="Times New Roman" pitchFamily="18" charset="0"/>
                <a:cs typeface="Times New Roman" pitchFamily="18" charset="0"/>
              </a:rPr>
              <a:t>.</a:t>
            </a:r>
          </a:p>
          <a:p>
            <a:r>
              <a:rPr lang="en-US" sz="2000" b="1" dirty="0">
                <a:latin typeface="Times New Roman" pitchFamily="18" charset="0"/>
                <a:cs typeface="Times New Roman" pitchFamily="18" charset="0"/>
              </a:rPr>
              <a:t>There are three rules for Supernetting:</a:t>
            </a:r>
          </a:p>
          <a:p>
            <a:r>
              <a:rPr lang="en-US" sz="2000" b="1" dirty="0">
                <a:latin typeface="Times New Roman" pitchFamily="18" charset="0"/>
                <a:cs typeface="Times New Roman" pitchFamily="18" charset="0"/>
              </a:rPr>
              <a:t>Contiguous </a:t>
            </a:r>
            <a:r>
              <a:rPr lang="en-US" sz="2000" dirty="0">
                <a:latin typeface="Times New Roman" pitchFamily="18" charset="0"/>
                <a:cs typeface="Times New Roman" pitchFamily="18" charset="0"/>
              </a:rPr>
              <a:t>: All the networks should be contiguous.</a:t>
            </a:r>
          </a:p>
          <a:p>
            <a:r>
              <a:rPr lang="en-US" sz="2000" b="1" dirty="0">
                <a:latin typeface="Times New Roman" pitchFamily="18" charset="0"/>
                <a:cs typeface="Times New Roman" pitchFamily="18" charset="0"/>
              </a:rPr>
              <a:t>Same size: </a:t>
            </a:r>
            <a:r>
              <a:rPr lang="en-US" sz="2000" dirty="0">
                <a:latin typeface="Times New Roman" pitchFamily="18" charset="0"/>
                <a:cs typeface="Times New Roman" pitchFamily="18" charset="0"/>
              </a:rPr>
              <a:t>All the networks should be of the same size and also a power of 2 i.e. 2^n.</a:t>
            </a:r>
          </a:p>
          <a:p>
            <a:r>
              <a:rPr lang="en-US" sz="2000" b="1" dirty="0">
                <a:latin typeface="Times New Roman" pitchFamily="18" charset="0"/>
                <a:cs typeface="Times New Roman" pitchFamily="18" charset="0"/>
              </a:rPr>
              <a:t>Divisibility: </a:t>
            </a:r>
            <a:r>
              <a:rPr lang="en-US" sz="2000" dirty="0">
                <a:latin typeface="Times New Roman" pitchFamily="18" charset="0"/>
                <a:cs typeface="Times New Roman" pitchFamily="18" charset="0"/>
              </a:rPr>
              <a:t>The first network ID should be divisible by the size of the block.</a:t>
            </a:r>
          </a:p>
          <a:p>
            <a:endParaRPr lang="en-US"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For Example: </a:t>
            </a:r>
            <a:r>
              <a:rPr lang="en-IN" sz="2000" dirty="0">
                <a:latin typeface="Times New Roman" pitchFamily="18" charset="0"/>
                <a:cs typeface="Times New Roman" pitchFamily="18" charset="0"/>
              </a:rPr>
              <a:t>Consider two networks:</a:t>
            </a:r>
            <a:r>
              <a:rPr lang="en-IN" sz="2000" b="1" dirty="0">
                <a:latin typeface="Times New Roman" pitchFamily="18" charset="0"/>
                <a:cs typeface="Times New Roman" pitchFamily="18" charset="0"/>
              </a:rPr>
              <a:t>192.168.0.0/24</a:t>
            </a:r>
            <a:r>
              <a:rPr lang="en-IN" sz="2000" dirty="0">
                <a:latin typeface="Times New Roman" pitchFamily="18" charset="0"/>
                <a:cs typeface="Times New Roman" pitchFamily="18" charset="0"/>
              </a:rPr>
              <a:t> and </a:t>
            </a:r>
            <a:r>
              <a:rPr lang="en-IN" sz="2000" b="1" dirty="0">
                <a:latin typeface="Times New Roman" pitchFamily="18" charset="0"/>
                <a:cs typeface="Times New Roman" pitchFamily="18" charset="0"/>
              </a:rPr>
              <a:t>192.168.1.0/24</a:t>
            </a:r>
            <a:r>
              <a:rPr lang="en-IN" sz="2000" dirty="0">
                <a:latin typeface="Times New Roman" pitchFamily="18" charset="0"/>
                <a:cs typeface="Times New Roman" pitchFamily="18" charset="0"/>
              </a:rPr>
              <a:t> and we want to combine these two networks into one supernet.</a:t>
            </a:r>
          </a:p>
          <a:p>
            <a:r>
              <a:rPr lang="en-US" sz="2000" dirty="0">
                <a:latin typeface="Times New Roman" pitchFamily="18" charset="0"/>
                <a:cs typeface="Times New Roman" pitchFamily="18" charset="0"/>
              </a:rPr>
              <a:t>These two networks are the same all the way  up to  the 23rd bit (counting from the left side). The 24th bit is where the difference is (highlighted in orange). Therefore, the subnet mask of the new supernet will be 1 all the way up to the 23rd bit and then 0 from there:</a:t>
            </a:r>
            <a:br>
              <a:rPr lang="en-IN" dirty="0">
                <a:latin typeface="Times New Roman" pitchFamily="18" charset="0"/>
                <a:cs typeface="Times New Roman" pitchFamily="18" charset="0"/>
              </a:rPr>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6" y="4580318"/>
            <a:ext cx="94011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18306" y="6475721"/>
            <a:ext cx="10591800" cy="369332"/>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Therefore, the supernet is (192.168.0.0) with the new subnet mask as: </a:t>
            </a:r>
            <a:r>
              <a:rPr lang="en-US" b="1" dirty="0">
                <a:latin typeface="Times New Roman" pitchFamily="18" charset="0"/>
                <a:cs typeface="Times New Roman" pitchFamily="18" charset="0"/>
              </a:rPr>
              <a:t>192.168.0.0/23</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0309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706" y="9659"/>
            <a:ext cx="10628472" cy="487362"/>
          </a:xfrm>
        </p:spPr>
        <p:txBody>
          <a:bodyPr>
            <a:noAutofit/>
          </a:bodyPr>
          <a:lstStyle/>
          <a:p>
            <a:r>
              <a:rPr lang="en-US" sz="3200" b="1" dirty="0">
                <a:latin typeface="Times New Roman" pitchFamily="18" charset="0"/>
                <a:cs typeface="Times New Roman" pitchFamily="18" charset="0"/>
              </a:rPr>
              <a:t>Supernetting</a:t>
            </a:r>
            <a:endParaRPr lang="en-IN" sz="3200" dirty="0"/>
          </a:p>
        </p:txBody>
      </p:sp>
      <p:sp>
        <p:nvSpPr>
          <p:cNvPr id="3" name="Content Placeholder 2"/>
          <p:cNvSpPr>
            <a:spLocks noGrp="1"/>
          </p:cNvSpPr>
          <p:nvPr>
            <p:ph idx="1"/>
          </p:nvPr>
        </p:nvSpPr>
        <p:spPr>
          <a:xfrm>
            <a:off x="-30308" y="609600"/>
            <a:ext cx="11838648" cy="6400800"/>
          </a:xfrm>
        </p:spPr>
        <p:txBody>
          <a:bodyPr/>
          <a:lstStyle/>
          <a:p>
            <a:r>
              <a:rPr lang="en-IN" sz="2000" b="1" dirty="0">
                <a:latin typeface="Times New Roman" pitchFamily="18" charset="0"/>
                <a:cs typeface="Times New Roman" pitchFamily="18" charset="0"/>
              </a:rPr>
              <a:t>For Example:</a:t>
            </a:r>
          </a:p>
          <a:p>
            <a:r>
              <a:rPr lang="en-IN" sz="2000" dirty="0">
                <a:latin typeface="Times New Roman" pitchFamily="18" charset="0"/>
                <a:cs typeface="Times New Roman" pitchFamily="18" charset="0"/>
              </a:rPr>
              <a:t>Consider four networks:</a:t>
            </a:r>
          </a:p>
          <a:p>
            <a:r>
              <a:rPr lang="en-US" sz="2000" dirty="0"/>
              <a:t>10.4.0.0/16, </a:t>
            </a:r>
          </a:p>
          <a:p>
            <a:r>
              <a:rPr lang="en-US" sz="2000" dirty="0"/>
              <a:t>10.5.0.0/16,</a:t>
            </a:r>
          </a:p>
          <a:p>
            <a:r>
              <a:rPr lang="en-US" sz="2000" dirty="0"/>
              <a:t> 10.6.0.0/16, </a:t>
            </a:r>
          </a:p>
          <a:p>
            <a:r>
              <a:rPr lang="en-US" sz="2000" dirty="0"/>
              <a:t>10.7.0.0/16. </a:t>
            </a:r>
          </a:p>
          <a:p>
            <a:r>
              <a:rPr lang="en-US" sz="2000" dirty="0"/>
              <a:t>These networks are the same up to the 14th bit. Therefore, the supernet is  </a:t>
            </a:r>
            <a:r>
              <a:rPr lang="en-US" sz="2000" b="1" dirty="0"/>
              <a:t>10.4.0.0/14</a:t>
            </a:r>
            <a:endParaRPr lang="en-IN" sz="20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06" y="3276600"/>
            <a:ext cx="940117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9522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4118" y="152403"/>
            <a:ext cx="10038002" cy="533399"/>
          </a:xfrm>
        </p:spPr>
        <p:txBody>
          <a:bodyPr>
            <a:normAutofit fontScale="90000"/>
          </a:bodyPr>
          <a:lstStyle/>
          <a:p>
            <a:r>
              <a:rPr lang="en-US" sz="3600" b="1" dirty="0">
                <a:latin typeface="Times New Roman" pitchFamily="18" charset="0"/>
                <a:cs typeface="Times New Roman" pitchFamily="18" charset="0"/>
              </a:rPr>
              <a:t>IPv4 Addressing : C</a:t>
            </a:r>
            <a:r>
              <a:rPr lang="en-US" sz="3200" b="1" dirty="0">
                <a:latin typeface="Times New Roman" pitchFamily="18" charset="0"/>
                <a:cs typeface="Times New Roman" pitchFamily="18" charset="0"/>
              </a:rPr>
              <a:t>lassless addressing</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609600"/>
            <a:ext cx="11809413" cy="6248400"/>
          </a:xfrm>
        </p:spPr>
        <p:txBody>
          <a:bodyPr>
            <a:normAutofit/>
          </a:bodyPr>
          <a:lstStyle/>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In </a:t>
            </a:r>
            <a:r>
              <a:rPr lang="en-US" sz="2000" b="1" dirty="0">
                <a:solidFill>
                  <a:schemeClr val="tx1"/>
                </a:solidFill>
                <a:latin typeface="Times New Roman" pitchFamily="18" charset="0"/>
                <a:cs typeface="Times New Roman" pitchFamily="18" charset="0"/>
              </a:rPr>
              <a:t>Classless addressing</a:t>
            </a:r>
            <a:r>
              <a:rPr lang="en-US" sz="2000" dirty="0">
                <a:solidFill>
                  <a:schemeClr val="tx1"/>
                </a:solidFill>
                <a:latin typeface="Times New Roman" pitchFamily="18" charset="0"/>
                <a:cs typeface="Times New Roman" pitchFamily="18" charset="0"/>
              </a:rPr>
              <a:t>, the whole address space is divided into </a:t>
            </a:r>
            <a:r>
              <a:rPr lang="en-US" sz="2000" b="1" dirty="0">
                <a:solidFill>
                  <a:schemeClr val="tx1"/>
                </a:solidFill>
                <a:latin typeface="Times New Roman" pitchFamily="18" charset="0"/>
                <a:cs typeface="Times New Roman" pitchFamily="18" charset="0"/>
              </a:rPr>
              <a:t>variable length blocks</a:t>
            </a:r>
            <a:r>
              <a:rPr lang="en-US" sz="2000" dirty="0">
                <a:solidFill>
                  <a:schemeClr val="tx1"/>
                </a:solidFill>
                <a:latin typeface="Times New Roman" pitchFamily="18" charset="0"/>
                <a:cs typeface="Times New Roman" pitchFamily="18" charset="0"/>
              </a:rPr>
              <a:t>. </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The prefix in an address defines the block (network); the suffix defines the node (hosts). </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We can have a block of 1 address, 2 addresses, 4 addresses, 8 addresses, and so on.</a:t>
            </a:r>
          </a:p>
          <a:p>
            <a:pPr marL="342900" indent="-342900" algn="just">
              <a:buFont typeface="Arial" pitchFamily="34" charset="0"/>
              <a:buChar char="•"/>
            </a:pPr>
            <a:r>
              <a:rPr lang="en-US" sz="2000" b="1" dirty="0">
                <a:solidFill>
                  <a:schemeClr val="tx1"/>
                </a:solidFill>
                <a:latin typeface="Times New Roman" pitchFamily="18" charset="0"/>
                <a:cs typeface="Times New Roman" pitchFamily="18" charset="0"/>
              </a:rPr>
              <a:t>Restrictions on classless address blocks:</a:t>
            </a:r>
          </a:p>
          <a:p>
            <a:pPr marL="457200" indent="-457200" algn="just">
              <a:buFont typeface="+mj-lt"/>
              <a:buAutoNum type="arabicPeriod"/>
            </a:pPr>
            <a:r>
              <a:rPr lang="en-US" sz="2000" dirty="0">
                <a:solidFill>
                  <a:schemeClr val="tx1"/>
                </a:solidFill>
                <a:latin typeface="Times New Roman" pitchFamily="18" charset="0"/>
                <a:cs typeface="Times New Roman" pitchFamily="18" charset="0"/>
              </a:rPr>
              <a:t>The addresses in block must contiguous , one after another.</a:t>
            </a:r>
          </a:p>
          <a:p>
            <a:pPr marL="457200" indent="-457200" algn="just">
              <a:buFont typeface="+mj-lt"/>
              <a:buAutoNum type="arabicPeriod"/>
            </a:pPr>
            <a:r>
              <a:rPr lang="en-US" sz="2000" dirty="0">
                <a:solidFill>
                  <a:schemeClr val="tx1"/>
                </a:solidFill>
                <a:latin typeface="Times New Roman" pitchFamily="18" charset="0"/>
                <a:cs typeface="Times New Roman" pitchFamily="18" charset="0"/>
              </a:rPr>
              <a:t>The number of addresses in a block needs to be a power of 2. </a:t>
            </a:r>
          </a:p>
          <a:p>
            <a:pPr marL="457200" indent="-457200" algn="just">
              <a:buFont typeface="+mj-lt"/>
              <a:buAutoNum type="arabicPeriod"/>
            </a:pPr>
            <a:r>
              <a:rPr lang="en-US" sz="2000" dirty="0">
                <a:solidFill>
                  <a:schemeClr val="tx1"/>
                </a:solidFill>
                <a:latin typeface="Times New Roman" pitchFamily="18" charset="0"/>
                <a:cs typeface="Times New Roman" pitchFamily="18" charset="0"/>
              </a:rPr>
              <a:t>The first address must be evenly divisible by the number of addresses.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25" y="3657600"/>
            <a:ext cx="11185159" cy="227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89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7295" y="152403"/>
            <a:ext cx="10038002" cy="533399"/>
          </a:xfrm>
        </p:spPr>
        <p:txBody>
          <a:bodyPr>
            <a:normAutofit fontScale="90000"/>
          </a:body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609600"/>
            <a:ext cx="11711000" cy="6248400"/>
          </a:xfrm>
        </p:spPr>
        <p:txBody>
          <a:bodyPr>
            <a:normAutofit/>
          </a:bodyPr>
          <a:lstStyle/>
          <a:p>
            <a:pPr marL="342900" indent="-342900" algn="l">
              <a:buFont typeface="Arial" pitchFamily="34" charset="0"/>
              <a:buChar char="•"/>
            </a:pPr>
            <a:r>
              <a:rPr lang="en-US" sz="1800" dirty="0">
                <a:solidFill>
                  <a:schemeClr val="tx1"/>
                </a:solidFill>
                <a:latin typeface="Times New Roman" pitchFamily="18" charset="0"/>
                <a:cs typeface="Times New Roman" pitchFamily="18" charset="0"/>
              </a:rPr>
              <a:t>In </a:t>
            </a:r>
            <a:r>
              <a:rPr lang="en-US" sz="1800" b="1" dirty="0">
                <a:solidFill>
                  <a:schemeClr val="tx1"/>
                </a:solidFill>
                <a:latin typeface="Times New Roman" pitchFamily="18" charset="0"/>
                <a:cs typeface="Times New Roman" pitchFamily="18" charset="0"/>
              </a:rPr>
              <a:t>classful addressing </a:t>
            </a:r>
            <a:r>
              <a:rPr lang="en-US" sz="1800" dirty="0">
                <a:solidFill>
                  <a:schemeClr val="tx1"/>
                </a:solidFill>
                <a:latin typeface="Times New Roman" pitchFamily="18" charset="0"/>
                <a:cs typeface="Times New Roman" pitchFamily="18" charset="0"/>
              </a:rPr>
              <a:t>address space is divided into five classes :class A, B, C, D, and E</a:t>
            </a:r>
            <a:endParaRPr lang="en-IN" sz="2000"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82" y="1143000"/>
            <a:ext cx="10038002" cy="3810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3546" y="5445541"/>
            <a:ext cx="11612590" cy="923330"/>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In class A, one byte defines the </a:t>
            </a:r>
            <a:r>
              <a:rPr lang="en-US" dirty="0" err="1">
                <a:latin typeface="Times New Roman" pitchFamily="18" charset="0"/>
                <a:cs typeface="Times New Roman" pitchFamily="18" charset="0"/>
              </a:rPr>
              <a:t>netid</a:t>
            </a:r>
            <a:r>
              <a:rPr lang="en-US" dirty="0">
                <a:latin typeface="Times New Roman" pitchFamily="18" charset="0"/>
                <a:cs typeface="Times New Roman" pitchFamily="18" charset="0"/>
              </a:rPr>
              <a:t> (prefix) and three bytes define the </a:t>
            </a:r>
            <a:r>
              <a:rPr lang="en-US" dirty="0" err="1">
                <a:latin typeface="Times New Roman" pitchFamily="18" charset="0"/>
                <a:cs typeface="Times New Roman" pitchFamily="18" charset="0"/>
              </a:rPr>
              <a:t>hostid</a:t>
            </a:r>
            <a:r>
              <a:rPr lang="en-US" dirty="0">
                <a:latin typeface="Times New Roman" pitchFamily="18" charset="0"/>
                <a:cs typeface="Times New Roman" pitchFamily="18" charset="0"/>
              </a:rPr>
              <a:t> (suffix).</a:t>
            </a:r>
          </a:p>
          <a:p>
            <a:pPr marL="285750" indent="-285750">
              <a:buFont typeface="Arial" pitchFamily="34" charset="0"/>
              <a:buChar char="•"/>
            </a:pPr>
            <a:r>
              <a:rPr lang="en-US" dirty="0">
                <a:latin typeface="Times New Roman" pitchFamily="18" charset="0"/>
                <a:cs typeface="Times New Roman" pitchFamily="18" charset="0"/>
              </a:rPr>
              <a:t>In class B, two bytes define the netid and two bytes define the hostid. </a:t>
            </a:r>
          </a:p>
          <a:p>
            <a:pPr marL="285750" indent="-285750">
              <a:buFont typeface="Arial" pitchFamily="34" charset="0"/>
              <a:buChar char="•"/>
            </a:pPr>
            <a:r>
              <a:rPr lang="en-US" dirty="0">
                <a:latin typeface="Times New Roman" pitchFamily="18" charset="0"/>
                <a:cs typeface="Times New Roman" pitchFamily="18" charset="0"/>
              </a:rPr>
              <a:t>In class C, three bytes define the netid and one byte defines the hostid.</a:t>
            </a:r>
          </a:p>
        </p:txBody>
      </p:sp>
    </p:spTree>
    <p:extLst>
      <p:ext uri="{BB962C8B-B14F-4D97-AF65-F5344CB8AC3E}">
        <p14:creationId xmlns:p14="http://schemas.microsoft.com/office/powerpoint/2010/main" val="2631890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09600"/>
            <a:ext cx="11809413" cy="6248400"/>
          </a:xfrm>
        </p:spPr>
        <p:txBody>
          <a:bodyPr>
            <a:normAutofit/>
          </a:bodyPr>
          <a:lstStyle/>
          <a:p>
            <a:pPr marL="342900" indent="-342900" algn="just">
              <a:buFont typeface="Arial" pitchFamily="34" charset="0"/>
              <a:buChar char="•"/>
            </a:pPr>
            <a:r>
              <a:rPr lang="en-US" sz="2400" b="1" dirty="0">
                <a:solidFill>
                  <a:schemeClr val="tx1"/>
                </a:solidFill>
                <a:latin typeface="Times New Roman" pitchFamily="18" charset="0"/>
                <a:cs typeface="Times New Roman" pitchFamily="18" charset="0"/>
              </a:rPr>
              <a:t>Prefix Length: Slash Notation </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 In classless addressing  prefix length is </a:t>
            </a:r>
            <a:r>
              <a:rPr lang="en-US" sz="2000" b="1" dirty="0">
                <a:solidFill>
                  <a:schemeClr val="tx1"/>
                </a:solidFill>
                <a:latin typeface="Times New Roman" pitchFamily="18" charset="0"/>
                <a:cs typeface="Times New Roman" pitchFamily="18" charset="0"/>
              </a:rPr>
              <a:t>variable.</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 We can have a prefix length that ranges from </a:t>
            </a:r>
            <a:r>
              <a:rPr lang="en-US" sz="2000" b="1" dirty="0">
                <a:solidFill>
                  <a:schemeClr val="tx1"/>
                </a:solidFill>
                <a:latin typeface="Times New Roman" pitchFamily="18" charset="0"/>
                <a:cs typeface="Times New Roman" pitchFamily="18" charset="0"/>
              </a:rPr>
              <a:t>0 to 32.</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 In classless address, the </a:t>
            </a:r>
            <a:r>
              <a:rPr lang="en-US" sz="2000" b="1" dirty="0">
                <a:solidFill>
                  <a:schemeClr val="tx1"/>
                </a:solidFill>
                <a:latin typeface="Times New Roman" pitchFamily="18" charset="0"/>
                <a:cs typeface="Times New Roman" pitchFamily="18" charset="0"/>
              </a:rPr>
              <a:t>prefix length, n</a:t>
            </a:r>
            <a:r>
              <a:rPr lang="en-US" sz="2000" dirty="0">
                <a:solidFill>
                  <a:schemeClr val="tx1"/>
                </a:solidFill>
                <a:latin typeface="Times New Roman" pitchFamily="18" charset="0"/>
                <a:cs typeface="Times New Roman" pitchFamily="18" charset="0"/>
              </a:rPr>
              <a:t>, is added to the address, </a:t>
            </a:r>
            <a:r>
              <a:rPr lang="en-US" sz="2000" b="1" dirty="0">
                <a:solidFill>
                  <a:schemeClr val="tx1"/>
                </a:solidFill>
                <a:latin typeface="Times New Roman" pitchFamily="18" charset="0"/>
                <a:cs typeface="Times New Roman" pitchFamily="18" charset="0"/>
              </a:rPr>
              <a:t>separated by a slash. </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The notation is </a:t>
            </a:r>
            <a:r>
              <a:rPr lang="en-US" sz="2000" b="1" dirty="0">
                <a:solidFill>
                  <a:schemeClr val="tx1"/>
                </a:solidFill>
                <a:latin typeface="Times New Roman" pitchFamily="18" charset="0"/>
                <a:cs typeface="Times New Roman" pitchFamily="18" charset="0"/>
              </a:rPr>
              <a:t>informally </a:t>
            </a:r>
            <a:r>
              <a:rPr lang="en-US" sz="2000" dirty="0">
                <a:solidFill>
                  <a:schemeClr val="tx1"/>
                </a:solidFill>
                <a:latin typeface="Times New Roman" pitchFamily="18" charset="0"/>
                <a:cs typeface="Times New Roman" pitchFamily="18" charset="0"/>
              </a:rPr>
              <a:t>referred to as </a:t>
            </a:r>
            <a:r>
              <a:rPr lang="en-US" sz="2000" b="1" dirty="0">
                <a:solidFill>
                  <a:schemeClr val="tx1"/>
                </a:solidFill>
                <a:latin typeface="Times New Roman" pitchFamily="18" charset="0"/>
                <a:cs typeface="Times New Roman" pitchFamily="18" charset="0"/>
              </a:rPr>
              <a:t>slash notation </a:t>
            </a:r>
            <a:r>
              <a:rPr lang="en-US" sz="2000" dirty="0">
                <a:solidFill>
                  <a:schemeClr val="tx1"/>
                </a:solidFill>
                <a:latin typeface="Times New Roman" pitchFamily="18" charset="0"/>
                <a:cs typeface="Times New Roman" pitchFamily="18" charset="0"/>
              </a:rPr>
              <a:t>and </a:t>
            </a:r>
            <a:r>
              <a:rPr lang="en-US" sz="2000" b="1" dirty="0">
                <a:solidFill>
                  <a:schemeClr val="tx1"/>
                </a:solidFill>
                <a:latin typeface="Times New Roman" pitchFamily="18" charset="0"/>
                <a:cs typeface="Times New Roman" pitchFamily="18" charset="0"/>
              </a:rPr>
              <a:t>formally</a:t>
            </a:r>
            <a:r>
              <a:rPr lang="en-US" sz="2000" dirty="0">
                <a:solidFill>
                  <a:schemeClr val="tx1"/>
                </a:solidFill>
                <a:latin typeface="Times New Roman" pitchFamily="18" charset="0"/>
                <a:cs typeface="Times New Roman" pitchFamily="18" charset="0"/>
              </a:rPr>
              <a:t> as </a:t>
            </a:r>
            <a:r>
              <a:rPr lang="en-US" sz="2000" b="1" dirty="0">
                <a:solidFill>
                  <a:schemeClr val="tx1"/>
                </a:solidFill>
                <a:latin typeface="Times New Roman" pitchFamily="18" charset="0"/>
                <a:cs typeface="Times New Roman" pitchFamily="18" charset="0"/>
              </a:rPr>
              <a:t>classless interdomain routing </a:t>
            </a:r>
            <a:r>
              <a:rPr lang="en-US" sz="2000" dirty="0">
                <a:solidFill>
                  <a:schemeClr val="tx1"/>
                </a:solidFill>
                <a:latin typeface="Times New Roman" pitchFamily="18" charset="0"/>
                <a:cs typeface="Times New Roman" pitchFamily="18" charset="0"/>
              </a:rPr>
              <a:t>or CIDR (pronounced cider) strategy</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An address in classless addressing can be represented as shown in Figure 18.20. </a:t>
            </a:r>
          </a:p>
          <a:p>
            <a:pPr marL="342900" indent="-342900" algn="just">
              <a:buFont typeface="Arial" pitchFamily="34" charset="0"/>
              <a:buChar char="•"/>
            </a:pPr>
            <a:endParaRPr lang="en-US" sz="1800" dirty="0">
              <a:solidFill>
                <a:schemeClr val="tx1"/>
              </a:solidFill>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59" y="3657600"/>
            <a:ext cx="10495169"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984118" y="152403"/>
            <a:ext cx="10038002" cy="5333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IPv4 Addressing : Classless addressing</a:t>
            </a:r>
            <a:br>
              <a:rPr lang="en-US" sz="2800" b="1" dirty="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662269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707" y="152403"/>
            <a:ext cx="10038002" cy="533399"/>
          </a:xfrm>
        </p:spPr>
        <p:txBody>
          <a:bodyPr>
            <a:normAutofit fontScale="90000"/>
          </a:bodyPr>
          <a:lstStyle/>
          <a:p>
            <a:r>
              <a:rPr lang="en-US" sz="3600" b="1" dirty="0">
                <a:latin typeface="Times New Roman" pitchFamily="18" charset="0"/>
                <a:cs typeface="Times New Roman" pitchFamily="18" charset="0"/>
              </a:rPr>
              <a:t>IPv4 Addressing: </a:t>
            </a:r>
            <a:r>
              <a:rPr lang="en-US" sz="3200" b="1" dirty="0">
                <a:latin typeface="Times New Roman" pitchFamily="18" charset="0"/>
                <a:cs typeface="Times New Roman" pitchFamily="18" charset="0"/>
              </a:rPr>
              <a:t>Classless addressing</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609600"/>
            <a:ext cx="11711000" cy="6248400"/>
          </a:xfrm>
        </p:spPr>
        <p:txBody>
          <a:bodyPr>
            <a:normAutofit/>
          </a:bodyPr>
          <a:lstStyle/>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Extracting Information from an Address:</a:t>
            </a:r>
          </a:p>
          <a:p>
            <a:pPr algn="l"/>
            <a:r>
              <a:rPr lang="en-US" sz="1800" dirty="0">
                <a:solidFill>
                  <a:schemeClr val="tx1"/>
                </a:solidFill>
                <a:latin typeface="Times New Roman" pitchFamily="18" charset="0"/>
                <a:cs typeface="Times New Roman" pitchFamily="18" charset="0"/>
              </a:rPr>
              <a:t>1.The number of addresses in the block is found as N = 2</a:t>
            </a:r>
            <a:r>
              <a:rPr lang="en-US" sz="1800" baseline="30000" dirty="0">
                <a:solidFill>
                  <a:schemeClr val="tx1"/>
                </a:solidFill>
                <a:latin typeface="Times New Roman" pitchFamily="18" charset="0"/>
                <a:cs typeface="Times New Roman" pitchFamily="18" charset="0"/>
              </a:rPr>
              <a:t>32−n</a:t>
            </a:r>
            <a:r>
              <a:rPr lang="en-US" sz="1800" dirty="0">
                <a:solidFill>
                  <a:schemeClr val="tx1"/>
                </a:solidFill>
                <a:latin typeface="Times New Roman" pitchFamily="18" charset="0"/>
                <a:cs typeface="Times New Roman" pitchFamily="18" charset="0"/>
              </a:rPr>
              <a:t>.</a:t>
            </a:r>
          </a:p>
          <a:p>
            <a:pPr algn="l"/>
            <a:r>
              <a:rPr lang="en-US" sz="1800" dirty="0">
                <a:solidFill>
                  <a:schemeClr val="tx1"/>
                </a:solidFill>
                <a:latin typeface="Times New Roman" pitchFamily="18" charset="0"/>
                <a:cs typeface="Times New Roman" pitchFamily="18" charset="0"/>
              </a:rPr>
              <a:t> 2. To find the first address, we keep the n leftmost bits as its and set the (32 − n)    rightmost bits all to 0s. </a:t>
            </a:r>
          </a:p>
          <a:p>
            <a:pPr algn="l"/>
            <a:r>
              <a:rPr lang="en-US" sz="1800" dirty="0">
                <a:solidFill>
                  <a:schemeClr val="tx1"/>
                </a:solidFill>
                <a:latin typeface="Times New Roman" pitchFamily="18" charset="0"/>
                <a:cs typeface="Times New Roman" pitchFamily="18" charset="0"/>
              </a:rPr>
              <a:t>3. To find the last address, we keep the n leftmost bits as its and set the (32 − n) rightmost bits all to 1s</a:t>
            </a:r>
          </a:p>
          <a:p>
            <a:pPr algn="l"/>
            <a:endParaRPr lang="en-IN" sz="1800" dirty="0">
              <a:solidFill>
                <a:schemeClr val="tx1"/>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707" y="2971800"/>
            <a:ext cx="950838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890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4118" y="152403"/>
            <a:ext cx="10038002" cy="533399"/>
          </a:xfrm>
        </p:spPr>
        <p:txBody>
          <a:bodyPr>
            <a:normAutofit fontScale="90000"/>
          </a:bodyPr>
          <a:lstStyle/>
          <a:p>
            <a:r>
              <a:rPr lang="en-US" sz="3600" b="1" dirty="0">
                <a:latin typeface="Times New Roman" pitchFamily="18" charset="0"/>
                <a:cs typeface="Times New Roman" pitchFamily="18" charset="0"/>
              </a:rPr>
              <a:t>IPv4 Addressing: </a:t>
            </a:r>
            <a:r>
              <a:rPr lang="en-US" sz="3200" b="1" dirty="0">
                <a:latin typeface="Times New Roman" pitchFamily="18" charset="0"/>
                <a:cs typeface="Times New Roman" pitchFamily="18" charset="0"/>
              </a:rPr>
              <a:t>Classless addressing</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07226" y="593678"/>
            <a:ext cx="11711000" cy="6248400"/>
          </a:xfrm>
        </p:spPr>
        <p:txBody>
          <a:bodyPr>
            <a:normAutofit/>
          </a:bodyPr>
          <a:lstStyle/>
          <a:p>
            <a:pPr marL="342900" indent="-342900" algn="l">
              <a:buFont typeface="Arial" pitchFamily="34" charset="0"/>
              <a:buChar char="•"/>
            </a:pPr>
            <a:r>
              <a:rPr lang="en-US" sz="2400" b="1" dirty="0">
                <a:solidFill>
                  <a:schemeClr val="tx1"/>
                </a:solidFill>
                <a:latin typeface="Times New Roman" pitchFamily="18" charset="0"/>
                <a:cs typeface="Times New Roman" pitchFamily="18" charset="0"/>
              </a:rPr>
              <a:t>Extracting Information from an Address:</a:t>
            </a:r>
          </a:p>
          <a:p>
            <a:pPr algn="just"/>
            <a:r>
              <a:rPr lang="en-US" sz="1800" b="1" dirty="0">
                <a:solidFill>
                  <a:schemeClr val="tx1"/>
                </a:solidFill>
                <a:latin typeface="Times New Roman" pitchFamily="18" charset="0"/>
                <a:cs typeface="Times New Roman" pitchFamily="18" charset="0"/>
              </a:rPr>
              <a:t>Example:</a:t>
            </a:r>
          </a:p>
          <a:p>
            <a:pPr algn="just"/>
            <a:r>
              <a:rPr lang="en-US" sz="1800" dirty="0">
                <a:solidFill>
                  <a:schemeClr val="tx1"/>
                </a:solidFill>
                <a:latin typeface="Times New Roman" pitchFamily="18" charset="0"/>
                <a:cs typeface="Times New Roman" pitchFamily="18" charset="0"/>
              </a:rPr>
              <a:t>A classless address is given as 167.199.170.82/</a:t>
            </a:r>
            <a:r>
              <a:rPr lang="en-US" sz="1800" b="1" dirty="0">
                <a:solidFill>
                  <a:schemeClr val="tx1"/>
                </a:solidFill>
                <a:latin typeface="Times New Roman" pitchFamily="18" charset="0"/>
                <a:cs typeface="Times New Roman" pitchFamily="18" charset="0"/>
              </a:rPr>
              <a:t>27</a:t>
            </a:r>
            <a:r>
              <a:rPr lang="en-US" sz="1800" dirty="0">
                <a:solidFill>
                  <a:schemeClr val="tx1"/>
                </a:solidFill>
                <a:latin typeface="Times New Roman" pitchFamily="18" charset="0"/>
                <a:cs typeface="Times New Roman" pitchFamily="18" charset="0"/>
              </a:rPr>
              <a:t>. find number of addresses in the block, first address and last address in block.  </a:t>
            </a:r>
          </a:p>
          <a:p>
            <a:pPr algn="just"/>
            <a:r>
              <a:rPr lang="en-US" sz="1800" b="1" dirty="0">
                <a:solidFill>
                  <a:schemeClr val="tx1"/>
                </a:solidFill>
                <a:latin typeface="Times New Roman" pitchFamily="18" charset="0"/>
                <a:cs typeface="Times New Roman" pitchFamily="18" charset="0"/>
              </a:rPr>
              <a:t>We can find the above three pieces of information as follows.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number of addresses in the block are: 2</a:t>
            </a:r>
            <a:r>
              <a:rPr lang="en-US" sz="1800" baseline="30000" dirty="0">
                <a:solidFill>
                  <a:schemeClr val="tx1"/>
                </a:solidFill>
                <a:latin typeface="Times New Roman" pitchFamily="18" charset="0"/>
                <a:cs typeface="Times New Roman" pitchFamily="18" charset="0"/>
              </a:rPr>
              <a:t>32 − n  </a:t>
            </a:r>
            <a:r>
              <a:rPr lang="en-US" sz="1800" dirty="0">
                <a:solidFill>
                  <a:schemeClr val="tx1"/>
                </a:solidFill>
                <a:latin typeface="Times New Roman" pitchFamily="18" charset="0"/>
                <a:cs typeface="Times New Roman" pitchFamily="18" charset="0"/>
              </a:rPr>
              <a:t>= 2</a:t>
            </a:r>
            <a:r>
              <a:rPr lang="en-US" sz="1800" baseline="30000" dirty="0">
                <a:solidFill>
                  <a:schemeClr val="tx1"/>
                </a:solidFill>
                <a:latin typeface="Times New Roman" pitchFamily="18" charset="0"/>
                <a:cs typeface="Times New Roman" pitchFamily="18" charset="0"/>
              </a:rPr>
              <a:t>32 − 27</a:t>
            </a:r>
            <a:r>
              <a:rPr lang="en-US" sz="1800" dirty="0">
                <a:solidFill>
                  <a:schemeClr val="tx1"/>
                </a:solidFill>
                <a:latin typeface="Times New Roman" pitchFamily="18" charset="0"/>
                <a:cs typeface="Times New Roman" pitchFamily="18" charset="0"/>
              </a:rPr>
              <a:t>  = 2</a:t>
            </a:r>
            <a:r>
              <a:rPr lang="en-US" sz="1800" baseline="30000" dirty="0">
                <a:solidFill>
                  <a:schemeClr val="tx1"/>
                </a:solidFill>
                <a:latin typeface="Times New Roman" pitchFamily="18" charset="0"/>
                <a:cs typeface="Times New Roman" pitchFamily="18" charset="0"/>
              </a:rPr>
              <a:t>5</a:t>
            </a:r>
            <a:r>
              <a:rPr lang="en-US" sz="1800" dirty="0">
                <a:solidFill>
                  <a:schemeClr val="tx1"/>
                </a:solidFill>
                <a:latin typeface="Times New Roman" pitchFamily="18" charset="0"/>
                <a:cs typeface="Times New Roman" pitchFamily="18" charset="0"/>
              </a:rPr>
              <a:t> = </a:t>
            </a:r>
            <a:r>
              <a:rPr lang="en-US" sz="1800" b="1" dirty="0">
                <a:solidFill>
                  <a:schemeClr val="tx1"/>
                </a:solidFill>
                <a:latin typeface="Times New Roman" pitchFamily="18" charset="0"/>
                <a:cs typeface="Times New Roman" pitchFamily="18" charset="0"/>
              </a:rPr>
              <a:t>32 addresses.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first address can be found by keeping the first 27 bits in address as its and setting the rest of the bits to 0s.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last address can be found by keeping the first 27 bits in address as its and setting the rest of the bits to 1s.</a:t>
            </a:r>
          </a:p>
          <a:p>
            <a:pPr algn="just"/>
            <a:r>
              <a:rPr lang="en-US" sz="1800" dirty="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IP Address</a:t>
            </a:r>
            <a:r>
              <a:rPr lang="en-US" sz="1800" dirty="0">
                <a:solidFill>
                  <a:schemeClr val="tx1"/>
                </a:solidFill>
                <a:latin typeface="Times New Roman" pitchFamily="18" charset="0"/>
                <a:cs typeface="Times New Roman" pitchFamily="18" charset="0"/>
              </a:rPr>
              <a:t>: 167.199.170.82/27          10100111  11000111  10101010  01010010 </a:t>
            </a:r>
          </a:p>
          <a:p>
            <a:pPr algn="just"/>
            <a:r>
              <a:rPr lang="en-US" sz="1800" dirty="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First address: </a:t>
            </a:r>
            <a:r>
              <a:rPr lang="en-US" sz="1800" dirty="0">
                <a:solidFill>
                  <a:schemeClr val="tx1"/>
                </a:solidFill>
                <a:latin typeface="Times New Roman" pitchFamily="18" charset="0"/>
                <a:cs typeface="Times New Roman" pitchFamily="18" charset="0"/>
              </a:rPr>
              <a:t>167.199.170.64/27      10100111  11000111  10101010  010</a:t>
            </a:r>
            <a:r>
              <a:rPr lang="en-US" sz="1800" b="1" dirty="0">
                <a:solidFill>
                  <a:schemeClr val="tx1"/>
                </a:solidFill>
                <a:latin typeface="Times New Roman" pitchFamily="18" charset="0"/>
                <a:cs typeface="Times New Roman" pitchFamily="18" charset="0"/>
              </a:rPr>
              <a:t>00000</a:t>
            </a:r>
          </a:p>
          <a:p>
            <a:pPr algn="just"/>
            <a:r>
              <a:rPr lang="en-US" sz="1800" b="1" dirty="0">
                <a:solidFill>
                  <a:schemeClr val="tx1"/>
                </a:solidFill>
                <a:latin typeface="Times New Roman" pitchFamily="18" charset="0"/>
                <a:cs typeface="Times New Roman" pitchFamily="18" charset="0"/>
              </a:rPr>
              <a:t>Last address: </a:t>
            </a:r>
            <a:r>
              <a:rPr lang="en-US" sz="1800" dirty="0">
                <a:solidFill>
                  <a:schemeClr val="tx1"/>
                </a:solidFill>
                <a:latin typeface="Times New Roman" pitchFamily="18" charset="0"/>
                <a:cs typeface="Times New Roman" pitchFamily="18" charset="0"/>
              </a:rPr>
              <a:t>167.199.170.95/27        10100111  11000111  10101010  010</a:t>
            </a:r>
            <a:r>
              <a:rPr lang="en-US" sz="1800" b="1" dirty="0">
                <a:solidFill>
                  <a:schemeClr val="tx1"/>
                </a:solidFill>
                <a:latin typeface="Times New Roman" pitchFamily="18" charset="0"/>
                <a:cs typeface="Times New Roman" pitchFamily="18" charset="0"/>
              </a:rPr>
              <a:t>11111</a:t>
            </a:r>
          </a:p>
          <a:p>
            <a:pPr algn="l"/>
            <a:endParaRPr lang="en-US" sz="1800" b="1" dirty="0">
              <a:solidFill>
                <a:schemeClr val="tx1"/>
              </a:solidFill>
              <a:latin typeface="Times New Roman" pitchFamily="18" charset="0"/>
              <a:cs typeface="Times New Roman" pitchFamily="18" charset="0"/>
            </a:endParaRP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The first address in a block is normally not assigned to any host; </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first address </a:t>
            </a:r>
            <a:r>
              <a:rPr lang="en-US" sz="1800" dirty="0">
                <a:solidFill>
                  <a:schemeClr val="tx1"/>
                </a:solidFill>
                <a:latin typeface="Times New Roman" pitchFamily="18" charset="0"/>
                <a:cs typeface="Times New Roman" pitchFamily="18" charset="0"/>
              </a:rPr>
              <a:t>is called as the </a:t>
            </a:r>
            <a:r>
              <a:rPr lang="en-US" sz="1800" b="1" dirty="0">
                <a:solidFill>
                  <a:schemeClr val="tx1"/>
                </a:solidFill>
                <a:latin typeface="Times New Roman" pitchFamily="18" charset="0"/>
                <a:cs typeface="Times New Roman" pitchFamily="18" charset="0"/>
              </a:rPr>
              <a:t>network address </a:t>
            </a:r>
            <a:r>
              <a:rPr lang="en-US" sz="1800" dirty="0">
                <a:solidFill>
                  <a:schemeClr val="tx1"/>
                </a:solidFill>
                <a:latin typeface="Times New Roman" pitchFamily="18" charset="0"/>
                <a:cs typeface="Times New Roman" pitchFamily="18" charset="0"/>
              </a:rPr>
              <a:t>that represents the organization itself to the rest of the world.</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The last address in a block is normally not assigned to any host; </a:t>
            </a:r>
            <a:br>
              <a:rPr lang="en-US" sz="1800" dirty="0">
                <a:solidFill>
                  <a:schemeClr val="tx1"/>
                </a:solidFill>
                <a:latin typeface="Times New Roman" pitchFamily="18" charset="0"/>
                <a:cs typeface="Times New Roman" pitchFamily="18" charset="0"/>
              </a:rPr>
            </a:br>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last address </a:t>
            </a:r>
            <a:r>
              <a:rPr lang="en-US" sz="1800" dirty="0">
                <a:solidFill>
                  <a:schemeClr val="tx1"/>
                </a:solidFill>
                <a:latin typeface="Times New Roman" pitchFamily="18" charset="0"/>
                <a:cs typeface="Times New Roman" pitchFamily="18" charset="0"/>
              </a:rPr>
              <a:t>is called as the </a:t>
            </a:r>
            <a:r>
              <a:rPr lang="en-US" sz="1800" b="1" dirty="0">
                <a:solidFill>
                  <a:schemeClr val="tx1"/>
                </a:solidFill>
                <a:latin typeface="Times New Roman" pitchFamily="18" charset="0"/>
                <a:cs typeface="Times New Roman" pitchFamily="18" charset="0"/>
              </a:rPr>
              <a:t>broadcast address </a:t>
            </a:r>
            <a:r>
              <a:rPr lang="en-US" sz="1800" dirty="0">
                <a:solidFill>
                  <a:schemeClr val="tx1"/>
                </a:solidFill>
                <a:latin typeface="Times New Roman" pitchFamily="18" charset="0"/>
                <a:cs typeface="Times New Roman" pitchFamily="18" charset="0"/>
              </a:rPr>
              <a:t>used to send packets to all hosts in a  particular network.</a:t>
            </a:r>
          </a:p>
          <a:p>
            <a:pPr marL="285750" indent="-285750" algn="l">
              <a:buFont typeface="Arial" pitchFamily="34" charset="0"/>
              <a:buChar char="•"/>
            </a:pPr>
            <a:endParaRPr lang="en-US" sz="1800"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endParaRPr lang="en-IN"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1890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BFA71C71-EF00-43B0-8646-CA7A9A9F66FE}" type="slidenum">
              <a:rPr lang="en-US" sz="2000" baseline="0" smtClean="0">
                <a:solidFill>
                  <a:schemeClr val="bg2"/>
                </a:solidFill>
              </a:rPr>
              <a:pPr eaLnBrk="1" hangingPunct="1"/>
              <a:t>33</a:t>
            </a:fld>
            <a:endParaRPr lang="en-US" sz="2000" baseline="0">
              <a:solidFill>
                <a:schemeClr val="bg2"/>
              </a:solidFill>
            </a:endParaRPr>
          </a:p>
        </p:txBody>
      </p:sp>
      <p:sp>
        <p:nvSpPr>
          <p:cNvPr id="29699"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9700"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9701"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9702"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9703"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9704"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9705"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29706" name="Rectangle 9"/>
          <p:cNvSpPr>
            <a:spLocks noChangeArrowheads="1"/>
          </p:cNvSpPr>
          <p:nvPr/>
        </p:nvSpPr>
        <p:spPr bwMode="auto">
          <a:xfrm>
            <a:off x="259983" y="848768"/>
            <a:ext cx="11218943" cy="48320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800" i="1" dirty="0">
                <a:solidFill>
                  <a:schemeClr val="hlink"/>
                </a:solidFill>
                <a:latin typeface="Times New Roman" pitchFamily="18" charset="0"/>
              </a:rPr>
              <a:t>Example :</a:t>
            </a:r>
            <a:r>
              <a:rPr lang="en-US" sz="2800" i="1" baseline="0" dirty="0">
                <a:latin typeface="Times New Roman" pitchFamily="18" charset="0"/>
              </a:rPr>
              <a:t>A block of addresses is granted to a small organization. We know that one of the addresses is 205.16.37.39/28. What is the first address in the block?</a:t>
            </a:r>
          </a:p>
          <a:p>
            <a:pPr algn="just" eaLnBrk="0" hangingPunct="0"/>
            <a:endParaRPr lang="en-US" sz="2800" i="1" baseline="0" dirty="0">
              <a:latin typeface="Times New Roman" pitchFamily="18" charset="0"/>
            </a:endParaRPr>
          </a:p>
          <a:p>
            <a:pPr algn="just" eaLnBrk="0" hangingPunct="0"/>
            <a:r>
              <a:rPr lang="en-US" sz="2800" i="1" baseline="0" dirty="0">
                <a:solidFill>
                  <a:schemeClr val="hlink"/>
                </a:solidFill>
                <a:latin typeface="Times New Roman" pitchFamily="18" charset="0"/>
              </a:rPr>
              <a:t>Solution</a:t>
            </a:r>
          </a:p>
          <a:p>
            <a:pPr algn="just" eaLnBrk="0" hangingPunct="0"/>
            <a:r>
              <a:rPr lang="en-US" sz="2800" i="1" baseline="0" dirty="0">
                <a:latin typeface="Times New Roman" pitchFamily="18" charset="0"/>
              </a:rPr>
              <a:t>The binary representation of the given address is</a:t>
            </a:r>
          </a:p>
          <a:p>
            <a:pPr algn="ctr" eaLnBrk="0" hangingPunct="0"/>
            <a:r>
              <a:rPr lang="en-US" sz="2800" i="1" baseline="0" dirty="0">
                <a:solidFill>
                  <a:schemeClr val="folHlink"/>
                </a:solidFill>
                <a:latin typeface="Times New Roman" pitchFamily="18" charset="0"/>
              </a:rPr>
              <a:t>11001101   00010000   00100101   00100111</a:t>
            </a:r>
          </a:p>
          <a:p>
            <a:pPr eaLnBrk="0" hangingPunct="0"/>
            <a:r>
              <a:rPr lang="en-US" sz="2800" i="1" baseline="0" dirty="0">
                <a:latin typeface="Times New Roman" pitchFamily="18" charset="0"/>
              </a:rPr>
              <a:t>If we set 32−28 rightmost bits to 0, we get </a:t>
            </a:r>
          </a:p>
          <a:p>
            <a:pPr algn="ctr" eaLnBrk="0" hangingPunct="0"/>
            <a:r>
              <a:rPr lang="en-US" sz="2800" i="1" baseline="0" dirty="0">
                <a:solidFill>
                  <a:schemeClr val="folHlink"/>
                </a:solidFill>
                <a:latin typeface="Times New Roman" pitchFamily="18" charset="0"/>
              </a:rPr>
              <a:t>11001101    00010000    00100101   001</a:t>
            </a:r>
            <a:r>
              <a:rPr lang="en-US" sz="2800" b="1" i="1" baseline="0" dirty="0">
                <a:solidFill>
                  <a:schemeClr val="folHlink"/>
                </a:solidFill>
                <a:latin typeface="Times New Roman" pitchFamily="18" charset="0"/>
              </a:rPr>
              <a:t>0000</a:t>
            </a:r>
            <a:r>
              <a:rPr lang="en-US" sz="2800" b="1" i="1" baseline="0" dirty="0">
                <a:latin typeface="Times New Roman" pitchFamily="18" charset="0"/>
              </a:rPr>
              <a:t> </a:t>
            </a:r>
          </a:p>
          <a:p>
            <a:pPr algn="ctr" eaLnBrk="0" hangingPunct="0"/>
            <a:r>
              <a:rPr lang="en-US" sz="2800" i="1" baseline="0" dirty="0">
                <a:latin typeface="Times New Roman" pitchFamily="18" charset="0"/>
              </a:rPr>
              <a:t>or </a:t>
            </a:r>
            <a:br>
              <a:rPr lang="en-US" sz="2800" i="1" baseline="0" dirty="0">
                <a:latin typeface="Times New Roman" pitchFamily="18" charset="0"/>
              </a:rPr>
            </a:br>
            <a:r>
              <a:rPr lang="en-US" sz="2800" i="1" baseline="0" dirty="0">
                <a:solidFill>
                  <a:schemeClr val="folHlink"/>
                </a:solidFill>
                <a:latin typeface="Times New Roman" pitchFamily="18" charset="0"/>
              </a:rPr>
              <a:t>205.16.37.32</a:t>
            </a:r>
            <a:r>
              <a:rPr lang="en-US" sz="2800" i="1" baseline="0" dirty="0">
                <a:latin typeface="Times New Roman" pitchFamily="18" charset="0"/>
              </a:rPr>
              <a:t>. </a:t>
            </a:r>
          </a:p>
        </p:txBody>
      </p:sp>
      <p:sp>
        <p:nvSpPr>
          <p:cNvPr id="12" name="Title 1"/>
          <p:cNvSpPr txBox="1">
            <a:spLocks/>
          </p:cNvSpPr>
          <p:nvPr/>
        </p:nvSpPr>
        <p:spPr>
          <a:xfrm>
            <a:off x="939013" y="107953"/>
            <a:ext cx="10038002" cy="53339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IPv4 Addressing: Classless addressing</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602396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51B4A469-FE02-4FBA-92DB-65C3BBC9EBE8}" type="slidenum">
              <a:rPr lang="en-US" sz="2000" baseline="0" smtClean="0">
                <a:solidFill>
                  <a:schemeClr val="bg2"/>
                </a:solidFill>
              </a:rPr>
              <a:pPr eaLnBrk="1" hangingPunct="1"/>
              <a:t>34</a:t>
            </a:fld>
            <a:endParaRPr lang="en-US" sz="2000" baseline="0">
              <a:solidFill>
                <a:schemeClr val="bg2"/>
              </a:solidFill>
            </a:endParaRPr>
          </a:p>
        </p:txBody>
      </p:sp>
      <p:sp>
        <p:nvSpPr>
          <p:cNvPr id="31747"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1748"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1749"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1750"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1751"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1752"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1753"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1754" name="Rectangle 9"/>
          <p:cNvSpPr>
            <a:spLocks noChangeArrowheads="1"/>
          </p:cNvSpPr>
          <p:nvPr/>
        </p:nvSpPr>
        <p:spPr bwMode="auto">
          <a:xfrm>
            <a:off x="295236" y="1143000"/>
            <a:ext cx="11218943" cy="35394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800" i="1" dirty="0">
                <a:solidFill>
                  <a:schemeClr val="hlink"/>
                </a:solidFill>
                <a:latin typeface="Times New Roman" pitchFamily="18" charset="0"/>
              </a:rPr>
              <a:t>Example: </a:t>
            </a:r>
            <a:r>
              <a:rPr lang="en-US" sz="2800" i="1" baseline="0" dirty="0">
                <a:latin typeface="Times New Roman" pitchFamily="18" charset="0"/>
              </a:rPr>
              <a:t>Find the last address for the block in </a:t>
            </a:r>
            <a:r>
              <a:rPr lang="en-US" sz="2800" i="1" dirty="0">
                <a:latin typeface="Times New Roman" pitchFamily="18" charset="0"/>
              </a:rPr>
              <a:t>205.16.37.39/28. </a:t>
            </a:r>
            <a:endParaRPr lang="en-US" sz="2800" i="1" baseline="0" dirty="0">
              <a:latin typeface="Times New Roman" pitchFamily="18" charset="0"/>
            </a:endParaRPr>
          </a:p>
          <a:p>
            <a:pPr eaLnBrk="0" hangingPunct="0"/>
            <a:r>
              <a:rPr lang="en-US" sz="2800" i="1" baseline="0" dirty="0">
                <a:solidFill>
                  <a:schemeClr val="hlink"/>
                </a:solidFill>
                <a:latin typeface="Times New Roman" pitchFamily="18" charset="0"/>
              </a:rPr>
              <a:t>Solution</a:t>
            </a:r>
          </a:p>
          <a:p>
            <a:pPr eaLnBrk="0" hangingPunct="0"/>
            <a:r>
              <a:rPr lang="en-US" sz="2800" i="1" baseline="0" dirty="0">
                <a:latin typeface="Times New Roman" pitchFamily="18" charset="0"/>
              </a:rPr>
              <a:t>The binary representation of the given address is</a:t>
            </a:r>
          </a:p>
          <a:p>
            <a:pPr algn="ctr" eaLnBrk="0" hangingPunct="0"/>
            <a:r>
              <a:rPr lang="en-US" sz="2800" i="1" baseline="0" dirty="0">
                <a:solidFill>
                  <a:schemeClr val="folHlink"/>
                </a:solidFill>
                <a:latin typeface="Times New Roman" pitchFamily="18" charset="0"/>
              </a:rPr>
              <a:t>11001101    00010000    00100101    00100111</a:t>
            </a:r>
          </a:p>
          <a:p>
            <a:pPr eaLnBrk="0" hangingPunct="0"/>
            <a:r>
              <a:rPr lang="en-US" sz="2800" i="1" baseline="0" dirty="0">
                <a:latin typeface="Times New Roman" pitchFamily="18" charset="0"/>
              </a:rPr>
              <a:t>If we set 32 − 28 rightmost bits to 1, we get </a:t>
            </a:r>
          </a:p>
          <a:p>
            <a:pPr algn="ctr" eaLnBrk="0" hangingPunct="0"/>
            <a:r>
              <a:rPr lang="en-US" sz="2800" i="1" baseline="0" dirty="0">
                <a:solidFill>
                  <a:schemeClr val="folHlink"/>
                </a:solidFill>
                <a:latin typeface="Times New Roman" pitchFamily="18" charset="0"/>
              </a:rPr>
              <a:t>11001101 00010000 00100101 0010</a:t>
            </a:r>
            <a:r>
              <a:rPr lang="en-US" sz="2800" b="1" i="1" baseline="0" dirty="0">
                <a:solidFill>
                  <a:schemeClr val="folHlink"/>
                </a:solidFill>
                <a:latin typeface="Times New Roman" pitchFamily="18" charset="0"/>
              </a:rPr>
              <a:t>1111</a:t>
            </a:r>
            <a:r>
              <a:rPr lang="en-US" sz="2800" i="1" baseline="0" dirty="0">
                <a:latin typeface="Times New Roman" pitchFamily="18" charset="0"/>
              </a:rPr>
              <a:t> </a:t>
            </a:r>
          </a:p>
          <a:p>
            <a:pPr algn="ctr" eaLnBrk="0" hangingPunct="0"/>
            <a:r>
              <a:rPr lang="en-US" sz="2800" i="1" baseline="0" dirty="0">
                <a:latin typeface="Times New Roman" pitchFamily="18" charset="0"/>
              </a:rPr>
              <a:t>or </a:t>
            </a:r>
          </a:p>
          <a:p>
            <a:pPr algn="ctr" eaLnBrk="0" hangingPunct="0"/>
            <a:r>
              <a:rPr lang="en-US" sz="2800" i="1" baseline="0" dirty="0">
                <a:solidFill>
                  <a:schemeClr val="folHlink"/>
                </a:solidFill>
                <a:latin typeface="Times New Roman" pitchFamily="18" charset="0"/>
              </a:rPr>
              <a:t>205.16.37.47</a:t>
            </a:r>
          </a:p>
        </p:txBody>
      </p:sp>
      <p:sp>
        <p:nvSpPr>
          <p:cNvPr id="12" name="Title 1"/>
          <p:cNvSpPr txBox="1">
            <a:spLocks/>
          </p:cNvSpPr>
          <p:nvPr/>
        </p:nvSpPr>
        <p:spPr>
          <a:xfrm>
            <a:off x="939013" y="107953"/>
            <a:ext cx="10038002" cy="53339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IPv4 Addressing: Classless addressing</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095842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C93E592C-E04A-4B3F-B844-31F5FAAD3162}" type="slidenum">
              <a:rPr lang="en-US" sz="2000" baseline="0" smtClean="0">
                <a:solidFill>
                  <a:schemeClr val="bg2"/>
                </a:solidFill>
              </a:rPr>
              <a:pPr eaLnBrk="1" hangingPunct="1"/>
              <a:t>35</a:t>
            </a:fld>
            <a:endParaRPr lang="en-US" sz="2000" baseline="0">
              <a:solidFill>
                <a:schemeClr val="bg2"/>
              </a:solidFill>
            </a:endParaRPr>
          </a:p>
        </p:txBody>
      </p:sp>
      <p:sp>
        <p:nvSpPr>
          <p:cNvPr id="33795"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3796"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3797"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3798"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3799"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3800"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3801"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3802" name="Rectangle 9"/>
          <p:cNvSpPr>
            <a:spLocks noChangeArrowheads="1"/>
          </p:cNvSpPr>
          <p:nvPr/>
        </p:nvSpPr>
        <p:spPr bwMode="auto">
          <a:xfrm>
            <a:off x="295236" y="1143003"/>
            <a:ext cx="11218943"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r>
              <a:rPr lang="en-US" sz="2800" i="1" dirty="0">
                <a:solidFill>
                  <a:schemeClr val="hlink"/>
                </a:solidFill>
                <a:latin typeface="Times New Roman" pitchFamily="18" charset="0"/>
              </a:rPr>
              <a:t>Example :</a:t>
            </a:r>
            <a:r>
              <a:rPr lang="en-US" sz="2800" i="1" baseline="0" dirty="0">
                <a:latin typeface="Times New Roman" pitchFamily="18" charset="0"/>
              </a:rPr>
              <a:t>Find the number of addresses </a:t>
            </a:r>
            <a:r>
              <a:rPr lang="en-US" sz="2800" i="1" dirty="0">
                <a:latin typeface="Times New Roman" pitchFamily="18" charset="0"/>
              </a:rPr>
              <a:t>for the block</a:t>
            </a:r>
            <a:r>
              <a:rPr lang="en-US" sz="2800" i="1" baseline="0" dirty="0">
                <a:latin typeface="Times New Roman" pitchFamily="18" charset="0"/>
              </a:rPr>
              <a:t> in </a:t>
            </a:r>
            <a:r>
              <a:rPr lang="en-US" sz="2800" i="1" dirty="0">
                <a:latin typeface="Times New Roman" pitchFamily="18" charset="0"/>
              </a:rPr>
              <a:t>205.16.37.39/28</a:t>
            </a:r>
            <a:r>
              <a:rPr lang="en-US" sz="2800" i="1" baseline="0" dirty="0">
                <a:latin typeface="Times New Roman" pitchFamily="18" charset="0"/>
              </a:rPr>
              <a:t>.</a:t>
            </a:r>
          </a:p>
        </p:txBody>
      </p:sp>
      <p:sp>
        <p:nvSpPr>
          <p:cNvPr id="33804" name="Rectangle 11"/>
          <p:cNvSpPr>
            <a:spLocks noChangeArrowheads="1"/>
          </p:cNvSpPr>
          <p:nvPr/>
        </p:nvSpPr>
        <p:spPr bwMode="auto">
          <a:xfrm>
            <a:off x="295236" y="2057400"/>
            <a:ext cx="11218943" cy="26776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800" i="1" baseline="0" dirty="0">
                <a:solidFill>
                  <a:schemeClr val="hlink"/>
                </a:solidFill>
                <a:latin typeface="Times New Roman" pitchFamily="18" charset="0"/>
              </a:rPr>
              <a:t>Solution: </a:t>
            </a:r>
            <a:r>
              <a:rPr lang="en-US" sz="2800" i="1" dirty="0">
                <a:latin typeface="Times New Roman" pitchFamily="18" charset="0"/>
                <a:cs typeface="Times New Roman" pitchFamily="18" charset="0"/>
              </a:rPr>
              <a:t>The number of addresses in the block can be found by using the formula </a:t>
            </a:r>
            <a:r>
              <a:rPr lang="en-US" sz="2800" b="1" i="1" dirty="0">
                <a:latin typeface="Times New Roman" pitchFamily="18" charset="0"/>
                <a:cs typeface="Times New Roman" pitchFamily="18" charset="0"/>
              </a:rPr>
              <a:t>2</a:t>
            </a:r>
            <a:r>
              <a:rPr lang="en-US" sz="2800" b="1" i="1" baseline="30000" dirty="0">
                <a:latin typeface="Times New Roman" pitchFamily="18" charset="0"/>
                <a:cs typeface="Times New Roman" pitchFamily="18" charset="0"/>
              </a:rPr>
              <a:t>32−n</a:t>
            </a:r>
          </a:p>
          <a:p>
            <a:pPr algn="just" eaLnBrk="0" hangingPunct="0"/>
            <a:endParaRPr lang="en-US" sz="2800" b="1" i="1" dirty="0">
              <a:latin typeface="Times New Roman" pitchFamily="18" charset="0"/>
              <a:cs typeface="Times New Roman" pitchFamily="18" charset="0"/>
            </a:endParaRPr>
          </a:p>
          <a:p>
            <a:pPr algn="just" eaLnBrk="0" hangingPunct="0"/>
            <a:r>
              <a:rPr lang="en-US" sz="2800" i="1" baseline="0" dirty="0">
                <a:latin typeface="Times New Roman" pitchFamily="18" charset="0"/>
              </a:rPr>
              <a:t>The</a:t>
            </a:r>
            <a:r>
              <a:rPr lang="en-US" sz="2800" i="1" dirty="0">
                <a:latin typeface="Times New Roman" pitchFamily="18" charset="0"/>
              </a:rPr>
              <a:t> </a:t>
            </a:r>
            <a:r>
              <a:rPr lang="en-US" sz="2800" i="1" baseline="0" dirty="0">
                <a:latin typeface="Times New Roman" pitchFamily="18" charset="0"/>
              </a:rPr>
              <a:t>value of n is 28, which means that number of addresses</a:t>
            </a:r>
            <a:r>
              <a:rPr lang="en-US" sz="2800" i="1" dirty="0">
                <a:latin typeface="Times New Roman" pitchFamily="18" charset="0"/>
              </a:rPr>
              <a:t> are=</a:t>
            </a:r>
            <a:r>
              <a:rPr lang="en-US" sz="2800" i="1" baseline="0" dirty="0">
                <a:latin typeface="Times New Roman" pitchFamily="18" charset="0"/>
              </a:rPr>
              <a:t> 2 </a:t>
            </a:r>
            <a:r>
              <a:rPr lang="en-US" sz="2800" i="1" baseline="30000" dirty="0">
                <a:latin typeface="Times New Roman" pitchFamily="18" charset="0"/>
              </a:rPr>
              <a:t>32−28</a:t>
            </a:r>
            <a:r>
              <a:rPr lang="en-US" sz="2800" i="1" baseline="0" dirty="0">
                <a:latin typeface="Times New Roman" pitchFamily="18" charset="0"/>
              </a:rPr>
              <a:t> </a:t>
            </a:r>
          </a:p>
          <a:p>
            <a:pPr algn="just" eaLnBrk="0" hangingPunct="0"/>
            <a:r>
              <a:rPr lang="en-US" sz="2800" i="1" dirty="0">
                <a:latin typeface="Times New Roman" pitchFamily="18" charset="0"/>
              </a:rPr>
              <a:t>     </a:t>
            </a:r>
            <a:r>
              <a:rPr lang="en-US" sz="2800" i="1" baseline="0" dirty="0">
                <a:latin typeface="Times New Roman" pitchFamily="18" charset="0"/>
              </a:rPr>
              <a:t>=2</a:t>
            </a:r>
            <a:r>
              <a:rPr lang="en-US" sz="2800" i="1" baseline="30000" dirty="0">
                <a:latin typeface="Times New Roman" pitchFamily="18" charset="0"/>
              </a:rPr>
              <a:t>4</a:t>
            </a:r>
          </a:p>
          <a:p>
            <a:pPr algn="just" eaLnBrk="0" hangingPunct="0"/>
            <a:r>
              <a:rPr lang="en-US" sz="2800" i="1" baseline="30000" dirty="0">
                <a:latin typeface="Times New Roman" pitchFamily="18" charset="0"/>
              </a:rPr>
              <a:t>      </a:t>
            </a:r>
            <a:r>
              <a:rPr lang="en-US" sz="2800" i="1" dirty="0">
                <a:latin typeface="Times New Roman" pitchFamily="18" charset="0"/>
              </a:rPr>
              <a:t>= </a:t>
            </a:r>
            <a:r>
              <a:rPr lang="en-US" sz="2800" b="1" i="1" baseline="0" dirty="0">
                <a:latin typeface="Times New Roman" pitchFamily="18" charset="0"/>
              </a:rPr>
              <a:t>16</a:t>
            </a:r>
          </a:p>
        </p:txBody>
      </p:sp>
      <p:sp>
        <p:nvSpPr>
          <p:cNvPr id="13" name="Title 1"/>
          <p:cNvSpPr txBox="1">
            <a:spLocks/>
          </p:cNvSpPr>
          <p:nvPr/>
        </p:nvSpPr>
        <p:spPr>
          <a:xfrm>
            <a:off x="939013" y="107953"/>
            <a:ext cx="10038002" cy="533399"/>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atin typeface="Times New Roman" pitchFamily="18" charset="0"/>
                <a:cs typeface="Times New Roman" pitchFamily="18" charset="0"/>
              </a:rPr>
              <a:t>IPv4 Addressing: Classless addressing</a:t>
            </a:r>
            <a:br>
              <a:rPr lang="en-US"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269247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F3F0927E-3C5A-4DB8-913C-066DCCBD0912}" type="slidenum">
              <a:rPr lang="en-US" sz="2000" baseline="0" smtClean="0">
                <a:solidFill>
                  <a:schemeClr val="bg2"/>
                </a:solidFill>
              </a:rPr>
              <a:pPr eaLnBrk="1" hangingPunct="1"/>
              <a:t>36</a:t>
            </a:fld>
            <a:endParaRPr lang="en-US" sz="2000" baseline="0">
              <a:solidFill>
                <a:schemeClr val="bg2"/>
              </a:solidFill>
            </a:endParaRPr>
          </a:p>
        </p:txBody>
      </p:sp>
      <p:sp>
        <p:nvSpPr>
          <p:cNvPr id="34819"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4820"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4821"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4822"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4823"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4824"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4825"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4826" name="Rectangle 9"/>
          <p:cNvSpPr>
            <a:spLocks noChangeArrowheads="1"/>
          </p:cNvSpPr>
          <p:nvPr/>
        </p:nvSpPr>
        <p:spPr bwMode="auto">
          <a:xfrm>
            <a:off x="98413" y="914401"/>
            <a:ext cx="11415766" cy="440120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0" hangingPunct="0"/>
            <a:r>
              <a:rPr lang="en-US" sz="2800" i="1" baseline="0" dirty="0">
                <a:latin typeface="Times New Roman" pitchFamily="18" charset="0"/>
              </a:rPr>
              <a:t>Another way to find the first address, the last address, and the number of addresses is to represent the </a:t>
            </a:r>
            <a:r>
              <a:rPr lang="en-US" sz="2800" b="1" i="1" baseline="0" dirty="0">
                <a:latin typeface="Times New Roman" pitchFamily="18" charset="0"/>
              </a:rPr>
              <a:t>mask</a:t>
            </a:r>
            <a:r>
              <a:rPr lang="en-US" sz="2800" i="1" baseline="0" dirty="0">
                <a:latin typeface="Times New Roman" pitchFamily="18" charset="0"/>
              </a:rPr>
              <a:t> as a 32-bit binary</a:t>
            </a:r>
            <a:r>
              <a:rPr lang="en-US" sz="2800" i="1" dirty="0">
                <a:latin typeface="Times New Roman" pitchFamily="18" charset="0"/>
              </a:rPr>
              <a:t> </a:t>
            </a:r>
            <a:r>
              <a:rPr lang="en-US" sz="2800" i="1" baseline="0" dirty="0">
                <a:latin typeface="Times New Roman" pitchFamily="18" charset="0"/>
              </a:rPr>
              <a:t>number. </a:t>
            </a:r>
          </a:p>
          <a:p>
            <a:pPr algn="just" eaLnBrk="0" hangingPunct="0"/>
            <a:r>
              <a:rPr lang="en-US" sz="2800" i="1" baseline="0" dirty="0">
                <a:latin typeface="Times New Roman" pitchFamily="18" charset="0"/>
              </a:rPr>
              <a:t>In Example </a:t>
            </a:r>
            <a:r>
              <a:rPr lang="en-US" sz="2800" i="1" dirty="0">
                <a:latin typeface="Times New Roman" pitchFamily="18" charset="0"/>
              </a:rPr>
              <a:t>205.16.37.39/28</a:t>
            </a:r>
          </a:p>
          <a:p>
            <a:pPr algn="just" eaLnBrk="0" hangingPunct="0"/>
            <a:r>
              <a:rPr lang="en-US" sz="2800" i="1" baseline="0" dirty="0">
                <a:latin typeface="Times New Roman" pitchFamily="18" charset="0"/>
              </a:rPr>
              <a:t> the /28 can be represented as </a:t>
            </a:r>
          </a:p>
          <a:p>
            <a:pPr algn="ctr" eaLnBrk="0" hangingPunct="0"/>
            <a:r>
              <a:rPr lang="en-US" sz="2800" i="1" baseline="0" dirty="0">
                <a:solidFill>
                  <a:schemeClr val="folHlink"/>
                </a:solidFill>
                <a:latin typeface="Times New Roman" pitchFamily="18" charset="0"/>
              </a:rPr>
              <a:t>11111111  11111111  11111111  1111</a:t>
            </a:r>
            <a:r>
              <a:rPr lang="en-US" sz="2800" b="1" i="1" baseline="0" dirty="0">
                <a:solidFill>
                  <a:schemeClr val="folHlink"/>
                </a:solidFill>
                <a:latin typeface="Times New Roman" pitchFamily="18" charset="0"/>
              </a:rPr>
              <a:t>0000</a:t>
            </a:r>
            <a:r>
              <a:rPr lang="en-US" sz="2800" b="1" i="1" baseline="0" dirty="0">
                <a:latin typeface="Times New Roman" pitchFamily="18" charset="0"/>
              </a:rPr>
              <a:t> </a:t>
            </a:r>
          </a:p>
          <a:p>
            <a:pPr algn="just" eaLnBrk="0" hangingPunct="0"/>
            <a:r>
              <a:rPr lang="en-US" sz="2800" i="1" baseline="0" dirty="0">
                <a:latin typeface="Times New Roman" pitchFamily="18" charset="0"/>
              </a:rPr>
              <a:t>                   (twenty-eight 1s and four 0s). </a:t>
            </a:r>
          </a:p>
          <a:p>
            <a:pPr algn="just" eaLnBrk="0" hangingPunct="0"/>
            <a:endParaRPr lang="en-US" sz="2800" i="1" baseline="0" dirty="0">
              <a:latin typeface="Times New Roman" pitchFamily="18" charset="0"/>
            </a:endParaRPr>
          </a:p>
          <a:p>
            <a:pPr algn="just" eaLnBrk="0" hangingPunct="0"/>
            <a:r>
              <a:rPr lang="en-US" sz="2800" i="1" baseline="0" dirty="0">
                <a:latin typeface="Times New Roman" pitchFamily="18" charset="0"/>
              </a:rPr>
              <a:t>Find</a:t>
            </a:r>
          </a:p>
          <a:p>
            <a:pPr algn="just" eaLnBrk="0" hangingPunct="0"/>
            <a:r>
              <a:rPr lang="en-US" sz="2800" i="1" baseline="0" dirty="0">
                <a:solidFill>
                  <a:schemeClr val="hlink"/>
                </a:solidFill>
                <a:latin typeface="Times New Roman" pitchFamily="18" charset="0"/>
              </a:rPr>
              <a:t>a.</a:t>
            </a:r>
            <a:r>
              <a:rPr lang="en-US" sz="2800" i="1" baseline="0" dirty="0">
                <a:latin typeface="Times New Roman" pitchFamily="18" charset="0"/>
              </a:rPr>
              <a:t> The first address</a:t>
            </a:r>
          </a:p>
          <a:p>
            <a:pPr algn="just" eaLnBrk="0" hangingPunct="0"/>
            <a:r>
              <a:rPr lang="en-US" sz="2800" i="1" baseline="0" dirty="0">
                <a:solidFill>
                  <a:schemeClr val="hlink"/>
                </a:solidFill>
                <a:latin typeface="Times New Roman" pitchFamily="18" charset="0"/>
              </a:rPr>
              <a:t>b.</a:t>
            </a:r>
            <a:r>
              <a:rPr lang="en-US" sz="2800" i="1" baseline="0" dirty="0">
                <a:latin typeface="Times New Roman" pitchFamily="18" charset="0"/>
              </a:rPr>
              <a:t> The last address</a:t>
            </a:r>
          </a:p>
        </p:txBody>
      </p:sp>
      <p:sp>
        <p:nvSpPr>
          <p:cNvPr id="34827" name="Text Box 10"/>
          <p:cNvSpPr txBox="1">
            <a:spLocks noChangeArrowheads="1"/>
          </p:cNvSpPr>
          <p:nvPr/>
        </p:nvSpPr>
        <p:spPr bwMode="auto">
          <a:xfrm>
            <a:off x="1476178" y="2"/>
            <a:ext cx="2510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r>
              <a:rPr lang="en-US" i="1" baseline="0">
                <a:solidFill>
                  <a:schemeClr val="hlink"/>
                </a:solidFill>
                <a:latin typeface="Times New Roman" pitchFamily="18" charset="0"/>
              </a:rPr>
              <a:t>Example 19.9</a:t>
            </a:r>
          </a:p>
        </p:txBody>
      </p:sp>
    </p:spTree>
    <p:extLst>
      <p:ext uri="{BB962C8B-B14F-4D97-AF65-F5344CB8AC3E}">
        <p14:creationId xmlns:p14="http://schemas.microsoft.com/office/powerpoint/2010/main" val="406004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8C1C4EE1-250A-4E4C-80BE-2051F8DCB0A2}" type="slidenum">
              <a:rPr lang="en-US" sz="2000" baseline="0" smtClean="0">
                <a:solidFill>
                  <a:schemeClr val="bg2"/>
                </a:solidFill>
              </a:rPr>
              <a:pPr eaLnBrk="1" hangingPunct="1"/>
              <a:t>37</a:t>
            </a:fld>
            <a:endParaRPr lang="en-US" sz="2000" baseline="0">
              <a:solidFill>
                <a:schemeClr val="bg2"/>
              </a:solidFill>
            </a:endParaRPr>
          </a:p>
        </p:txBody>
      </p:sp>
      <p:sp>
        <p:nvSpPr>
          <p:cNvPr id="35843"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5844"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5845"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5846"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5847"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5848"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5849"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5850" name="Rectangle 9"/>
          <p:cNvSpPr>
            <a:spLocks noChangeArrowheads="1"/>
          </p:cNvSpPr>
          <p:nvPr/>
        </p:nvSpPr>
        <p:spPr bwMode="auto">
          <a:xfrm>
            <a:off x="295236" y="1295403"/>
            <a:ext cx="11218943"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800" i="1" baseline="0">
                <a:solidFill>
                  <a:schemeClr val="hlink"/>
                </a:solidFill>
                <a:latin typeface="Times New Roman" pitchFamily="18" charset="0"/>
              </a:rPr>
              <a:t>Solution</a:t>
            </a:r>
          </a:p>
          <a:p>
            <a:pPr algn="just" eaLnBrk="0" hangingPunct="0"/>
            <a:r>
              <a:rPr lang="en-US" sz="2800" i="1" baseline="0">
                <a:solidFill>
                  <a:schemeClr val="hlink"/>
                </a:solidFill>
                <a:latin typeface="Times New Roman" pitchFamily="18" charset="0"/>
              </a:rPr>
              <a:t>a.</a:t>
            </a:r>
            <a:r>
              <a:rPr lang="en-US" sz="2800" i="1" baseline="0">
                <a:latin typeface="Times New Roman" pitchFamily="18" charset="0"/>
              </a:rPr>
              <a:t> The first address can be found by ANDing the given</a:t>
            </a:r>
            <a:br>
              <a:rPr lang="en-US" sz="2800" i="1" baseline="0">
                <a:latin typeface="Times New Roman" pitchFamily="18" charset="0"/>
              </a:rPr>
            </a:br>
            <a:r>
              <a:rPr lang="en-US" sz="2800" i="1" baseline="0">
                <a:latin typeface="Times New Roman" pitchFamily="18" charset="0"/>
              </a:rPr>
              <a:t>     addresses with the mask. ANDing here is done bit by</a:t>
            </a:r>
            <a:br>
              <a:rPr lang="en-US" sz="2800" i="1" baseline="0">
                <a:latin typeface="Times New Roman" pitchFamily="18" charset="0"/>
              </a:rPr>
            </a:br>
            <a:r>
              <a:rPr lang="en-US" sz="2800" i="1" baseline="0">
                <a:latin typeface="Times New Roman" pitchFamily="18" charset="0"/>
              </a:rPr>
              <a:t>     bit. The result of ANDing 2 bits is 1 if both bits are 1s;</a:t>
            </a:r>
            <a:br>
              <a:rPr lang="en-US" sz="2800" i="1" baseline="0">
                <a:latin typeface="Times New Roman" pitchFamily="18" charset="0"/>
              </a:rPr>
            </a:br>
            <a:r>
              <a:rPr lang="en-US" sz="2800" i="1" baseline="0">
                <a:latin typeface="Times New Roman" pitchFamily="18" charset="0"/>
              </a:rPr>
              <a:t>     the result is 0 otherwise.</a:t>
            </a:r>
          </a:p>
        </p:txBody>
      </p:sp>
      <p:sp>
        <p:nvSpPr>
          <p:cNvPr id="35851" name="Text Box 10"/>
          <p:cNvSpPr txBox="1">
            <a:spLocks noChangeArrowheads="1"/>
          </p:cNvSpPr>
          <p:nvPr/>
        </p:nvSpPr>
        <p:spPr bwMode="auto">
          <a:xfrm>
            <a:off x="1476178" y="2"/>
            <a:ext cx="45720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r>
              <a:rPr lang="en-US" i="1" baseline="0">
                <a:solidFill>
                  <a:schemeClr val="hlink"/>
                </a:solidFill>
                <a:latin typeface="Times New Roman" pitchFamily="18" charset="0"/>
              </a:rPr>
              <a:t>Example 19.9 (continued)</a:t>
            </a:r>
          </a:p>
        </p:txBody>
      </p:sp>
      <p:pic>
        <p:nvPicPr>
          <p:cNvPr id="3585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065" y="3857628"/>
            <a:ext cx="10376291" cy="13239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715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pPr eaLnBrk="1" hangingPunct="1"/>
            <a:r>
              <a:rPr lang="en-US" sz="2000" baseline="0">
                <a:solidFill>
                  <a:schemeClr val="bg2"/>
                </a:solidFill>
              </a:rPr>
              <a:t>19.</a:t>
            </a:r>
            <a:fld id="{C37ABB7F-BE56-4BEA-B01D-A24967DC70FF}" type="slidenum">
              <a:rPr lang="en-US" sz="2000" baseline="0" smtClean="0">
                <a:solidFill>
                  <a:schemeClr val="bg2"/>
                </a:solidFill>
              </a:rPr>
              <a:pPr eaLnBrk="1" hangingPunct="1"/>
              <a:t>38</a:t>
            </a:fld>
            <a:endParaRPr lang="en-US" sz="2000" baseline="0">
              <a:solidFill>
                <a:schemeClr val="bg2"/>
              </a:solidFill>
            </a:endParaRPr>
          </a:p>
        </p:txBody>
      </p:sp>
      <p:sp>
        <p:nvSpPr>
          <p:cNvPr id="36867" name="Rectangle 2"/>
          <p:cNvSpPr>
            <a:spLocks noChangeArrowheads="1"/>
          </p:cNvSpPr>
          <p:nvPr/>
        </p:nvSpPr>
        <p:spPr bwMode="ltGray">
          <a:xfrm>
            <a:off x="473608" y="107953"/>
            <a:ext cx="565868"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6868" name="Rectangle 3"/>
          <p:cNvSpPr>
            <a:spLocks noChangeArrowheads="1"/>
          </p:cNvSpPr>
          <p:nvPr/>
        </p:nvSpPr>
        <p:spPr bwMode="ltGray">
          <a:xfrm>
            <a:off x="967717" y="107953"/>
            <a:ext cx="424401"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6869" name="Rectangle 4"/>
          <p:cNvSpPr>
            <a:spLocks noChangeArrowheads="1"/>
          </p:cNvSpPr>
          <p:nvPr/>
        </p:nvSpPr>
        <p:spPr bwMode="ltGray">
          <a:xfrm>
            <a:off x="633527" y="530228"/>
            <a:ext cx="54536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6870" name="Rectangle 5"/>
          <p:cNvSpPr>
            <a:spLocks noChangeArrowheads="1"/>
          </p:cNvSpPr>
          <p:nvPr/>
        </p:nvSpPr>
        <p:spPr bwMode="ltGray">
          <a:xfrm>
            <a:off x="1111233" y="530228"/>
            <a:ext cx="475657"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6871" name="Rectangle 6"/>
          <p:cNvSpPr>
            <a:spLocks noChangeArrowheads="1"/>
          </p:cNvSpPr>
          <p:nvPr/>
        </p:nvSpPr>
        <p:spPr bwMode="ltGray">
          <a:xfrm>
            <a:off x="98413" y="457203"/>
            <a:ext cx="72373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6872" name="Rectangle 7"/>
          <p:cNvSpPr>
            <a:spLocks noChangeArrowheads="1"/>
          </p:cNvSpPr>
          <p:nvPr/>
        </p:nvSpPr>
        <p:spPr bwMode="gray">
          <a:xfrm>
            <a:off x="918511" y="3"/>
            <a:ext cx="41005"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6873" name="Rectangle 8"/>
          <p:cNvSpPr>
            <a:spLocks noChangeArrowheads="1"/>
          </p:cNvSpPr>
          <p:nvPr/>
        </p:nvSpPr>
        <p:spPr bwMode="gray">
          <a:xfrm>
            <a:off x="572021" y="533400"/>
            <a:ext cx="10624371"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baseline="0">
              <a:latin typeface="Tahoma" pitchFamily="34" charset="0"/>
            </a:endParaRPr>
          </a:p>
        </p:txBody>
      </p:sp>
      <p:sp>
        <p:nvSpPr>
          <p:cNvPr id="36874" name="Rectangle 9"/>
          <p:cNvSpPr>
            <a:spLocks noChangeArrowheads="1"/>
          </p:cNvSpPr>
          <p:nvPr/>
        </p:nvSpPr>
        <p:spPr bwMode="auto">
          <a:xfrm>
            <a:off x="295236" y="1143000"/>
            <a:ext cx="11218943"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r>
              <a:rPr lang="en-US" sz="2800" i="1" baseline="0">
                <a:solidFill>
                  <a:schemeClr val="hlink"/>
                </a:solidFill>
                <a:latin typeface="Times New Roman" pitchFamily="18" charset="0"/>
              </a:rPr>
              <a:t>b.</a:t>
            </a:r>
            <a:r>
              <a:rPr lang="en-US" sz="2800" i="1" baseline="0">
                <a:latin typeface="Times New Roman" pitchFamily="18" charset="0"/>
              </a:rPr>
              <a:t> The last address can be found by ORing the given</a:t>
            </a:r>
            <a:br>
              <a:rPr lang="en-US" sz="2800" i="1" baseline="0">
                <a:latin typeface="Times New Roman" pitchFamily="18" charset="0"/>
              </a:rPr>
            </a:br>
            <a:r>
              <a:rPr lang="en-US" sz="2800" i="1" baseline="0">
                <a:latin typeface="Times New Roman" pitchFamily="18" charset="0"/>
              </a:rPr>
              <a:t>     addresses with the complement of the mask. ORing</a:t>
            </a:r>
            <a:br>
              <a:rPr lang="en-US" sz="2800" i="1" baseline="0">
                <a:latin typeface="Times New Roman" pitchFamily="18" charset="0"/>
              </a:rPr>
            </a:br>
            <a:r>
              <a:rPr lang="en-US" sz="2800" i="1" baseline="0">
                <a:latin typeface="Times New Roman" pitchFamily="18" charset="0"/>
              </a:rPr>
              <a:t>     here is done bit by bit. The result of ORing 2 bits is 0 if</a:t>
            </a:r>
            <a:br>
              <a:rPr lang="en-US" sz="2800" i="1" baseline="0">
                <a:latin typeface="Times New Roman" pitchFamily="18" charset="0"/>
              </a:rPr>
            </a:br>
            <a:r>
              <a:rPr lang="en-US" sz="2800" i="1" baseline="0">
                <a:latin typeface="Times New Roman" pitchFamily="18" charset="0"/>
              </a:rPr>
              <a:t>     both bits are 0s; the result is 1 otherwise. The</a:t>
            </a:r>
            <a:br>
              <a:rPr lang="en-US" sz="2800" i="1" baseline="0">
                <a:latin typeface="Times New Roman" pitchFamily="18" charset="0"/>
              </a:rPr>
            </a:br>
            <a:r>
              <a:rPr lang="en-US" sz="2800" i="1" baseline="0">
                <a:latin typeface="Times New Roman" pitchFamily="18" charset="0"/>
              </a:rPr>
              <a:t>     complement of a number is found by changing each 1</a:t>
            </a:r>
            <a:br>
              <a:rPr lang="en-US" sz="2800" i="1" baseline="0">
                <a:latin typeface="Times New Roman" pitchFamily="18" charset="0"/>
              </a:rPr>
            </a:br>
            <a:r>
              <a:rPr lang="en-US" sz="2800" i="1" baseline="0">
                <a:latin typeface="Times New Roman" pitchFamily="18" charset="0"/>
              </a:rPr>
              <a:t>     to 0 and each 0 to 1.</a:t>
            </a:r>
          </a:p>
        </p:txBody>
      </p:sp>
      <p:sp>
        <p:nvSpPr>
          <p:cNvPr id="36875" name="Text Box 10"/>
          <p:cNvSpPr txBox="1">
            <a:spLocks noChangeArrowheads="1"/>
          </p:cNvSpPr>
          <p:nvPr/>
        </p:nvSpPr>
        <p:spPr bwMode="auto">
          <a:xfrm>
            <a:off x="1557515" y="3177"/>
            <a:ext cx="45720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b="1" baseline="-18000">
                <a:solidFill>
                  <a:schemeClr val="tx1"/>
                </a:solidFill>
                <a:latin typeface="Arial" pitchFamily="34" charset="0"/>
              </a:defRPr>
            </a:lvl1pPr>
            <a:lvl2pPr marL="742950" indent="-285750" eaLnBrk="0" hangingPunct="0">
              <a:defRPr sz="3200" b="1" baseline="-18000">
                <a:solidFill>
                  <a:schemeClr val="tx1"/>
                </a:solidFill>
                <a:latin typeface="Arial" pitchFamily="34" charset="0"/>
              </a:defRPr>
            </a:lvl2pPr>
            <a:lvl3pPr marL="1143000" indent="-228600" eaLnBrk="0" hangingPunct="0">
              <a:defRPr sz="3200" b="1" baseline="-18000">
                <a:solidFill>
                  <a:schemeClr val="tx1"/>
                </a:solidFill>
                <a:latin typeface="Arial" pitchFamily="34" charset="0"/>
              </a:defRPr>
            </a:lvl3pPr>
            <a:lvl4pPr marL="1600200" indent="-228600" eaLnBrk="0" hangingPunct="0">
              <a:defRPr sz="3200" b="1" baseline="-18000">
                <a:solidFill>
                  <a:schemeClr val="tx1"/>
                </a:solidFill>
                <a:latin typeface="Arial" pitchFamily="34" charset="0"/>
              </a:defRPr>
            </a:lvl4pPr>
            <a:lvl5pPr marL="2057400" indent="-228600" eaLnBrk="0" hangingPunct="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r>
              <a:rPr lang="en-US" i="1" baseline="0" dirty="0">
                <a:solidFill>
                  <a:schemeClr val="hlink"/>
                </a:solidFill>
                <a:latin typeface="Times New Roman" pitchFamily="18" charset="0"/>
              </a:rPr>
              <a:t>Example 19.9 (continued)</a:t>
            </a:r>
          </a:p>
        </p:txBody>
      </p:sp>
      <p:pic>
        <p:nvPicPr>
          <p:cNvPr id="368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37" y="4086228"/>
            <a:ext cx="11239444" cy="13239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037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4118" y="3"/>
            <a:ext cx="10038002" cy="533399"/>
          </a:xfrm>
        </p:spPr>
        <p:txBody>
          <a:bodyPr>
            <a:normAutofit fontScale="90000"/>
          </a:bodyPr>
          <a:lstStyle/>
          <a:p>
            <a:r>
              <a:rPr lang="en-US" sz="3600" b="1" dirty="0">
                <a:latin typeface="Times New Roman" pitchFamily="18" charset="0"/>
                <a:cs typeface="Times New Roman" pitchFamily="18" charset="0"/>
              </a:rPr>
              <a:t>IPv4 Addressing</a:t>
            </a:r>
            <a:endParaRPr lang="en-IN" sz="32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44486929"/>
              </p:ext>
            </p:extLst>
          </p:nvPr>
        </p:nvGraphicFramePr>
        <p:xfrm>
          <a:off x="590473" y="838201"/>
          <a:ext cx="10628472" cy="4603974"/>
        </p:xfrm>
        <a:graphic>
          <a:graphicData uri="http://schemas.openxmlformats.org/drawingml/2006/table">
            <a:tbl>
              <a:tblPr>
                <a:tableStyleId>{616DA210-FB5B-4158-B5E0-FEB733F419BA}</a:tableStyleId>
              </a:tblPr>
              <a:tblGrid>
                <a:gridCol w="5676023">
                  <a:extLst>
                    <a:ext uri="{9D8B030D-6E8A-4147-A177-3AD203B41FA5}">
                      <a16:colId xmlns:a16="http://schemas.microsoft.com/office/drawing/2014/main" val="20000"/>
                    </a:ext>
                  </a:extLst>
                </a:gridCol>
                <a:gridCol w="4952449">
                  <a:extLst>
                    <a:ext uri="{9D8B030D-6E8A-4147-A177-3AD203B41FA5}">
                      <a16:colId xmlns:a16="http://schemas.microsoft.com/office/drawing/2014/main" val="20001"/>
                    </a:ext>
                  </a:extLst>
                </a:gridCol>
              </a:tblGrid>
              <a:tr h="427283">
                <a:tc>
                  <a:txBody>
                    <a:bodyPr/>
                    <a:lstStyle/>
                    <a:p>
                      <a:pPr algn="ctr" fontAlgn="ctr"/>
                      <a:r>
                        <a:rPr lang="en-IN" sz="1800" b="1" u="none" strike="noStrike" dirty="0">
                          <a:effectLst/>
                          <a:latin typeface="Times New Roman" pitchFamily="18" charset="0"/>
                          <a:cs typeface="Times New Roman" pitchFamily="18" charset="0"/>
                        </a:rPr>
                        <a:t>Classful Addressing</a:t>
                      </a:r>
                      <a:endParaRPr lang="en-IN" sz="1800" b="1" i="0" u="none" strike="noStrike" dirty="0">
                        <a:solidFill>
                          <a:srgbClr val="000000"/>
                        </a:solidFill>
                        <a:effectLst/>
                        <a:latin typeface="Times New Roman" pitchFamily="18" charset="0"/>
                        <a:cs typeface="Times New Roman" pitchFamily="18" charset="0"/>
                      </a:endParaRPr>
                    </a:p>
                  </a:txBody>
                  <a:tcPr marL="12059" marR="12059" marT="9338" marB="0" anchor="ctr"/>
                </a:tc>
                <a:tc>
                  <a:txBody>
                    <a:bodyPr/>
                    <a:lstStyle/>
                    <a:p>
                      <a:pPr algn="ctr" fontAlgn="ctr"/>
                      <a:r>
                        <a:rPr lang="en-IN" sz="1800" b="1" u="none" strike="noStrike" dirty="0">
                          <a:effectLst/>
                          <a:latin typeface="Times New Roman" pitchFamily="18" charset="0"/>
                          <a:cs typeface="Times New Roman" pitchFamily="18" charset="0"/>
                        </a:rPr>
                        <a:t>Classless Addressing</a:t>
                      </a:r>
                      <a:endParaRPr lang="en-IN" sz="1800" b="1" i="0" u="none" strike="noStrike" dirty="0">
                        <a:solidFill>
                          <a:srgbClr val="000000"/>
                        </a:solidFill>
                        <a:effectLst/>
                        <a:latin typeface="Times New Roman" pitchFamily="18" charset="0"/>
                        <a:cs typeface="Times New Roman" pitchFamily="18" charset="0"/>
                      </a:endParaRPr>
                    </a:p>
                  </a:txBody>
                  <a:tcPr marL="12059" marR="12059" marT="9338" marB="0" anchor="ctr"/>
                </a:tc>
                <a:extLst>
                  <a:ext uri="{0D108BD9-81ED-4DB2-BD59-A6C34878D82A}">
                    <a16:rowId xmlns:a16="http://schemas.microsoft.com/office/drawing/2014/main" val="10000"/>
                  </a:ext>
                </a:extLst>
              </a:tr>
              <a:tr h="950705">
                <a:tc>
                  <a:txBody>
                    <a:bodyPr/>
                    <a:lstStyle/>
                    <a:p>
                      <a:pPr algn="l" rtl="0" fontAlgn="t">
                        <a:buClr>
                          <a:srgbClr val="000000"/>
                        </a:buClr>
                        <a:buSzPts val="1400"/>
                        <a:buFont typeface="Times New Roman"/>
                        <a:buNone/>
                      </a:pPr>
                      <a:r>
                        <a:rPr lang="en-US" sz="1800" u="none" strike="noStrike" dirty="0">
                          <a:effectLst/>
                          <a:latin typeface="Times New Roman" pitchFamily="18" charset="0"/>
                          <a:cs typeface="Times New Roman" pitchFamily="18" charset="0"/>
                        </a:rPr>
                        <a:t> In classful addressing address space is divided into five classes :class A, B, C, D, and E,    each class is divided into a fixed length blocks </a:t>
                      </a:r>
                      <a:endParaRPr lang="en-IN" sz="1800" b="0" i="0" u="none" strike="noStrike" dirty="0">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US" sz="1800" u="none" strike="noStrike" dirty="0">
                          <a:effectLst/>
                          <a:latin typeface="Times New Roman" pitchFamily="18" charset="0"/>
                          <a:cs typeface="Times New Roman" pitchFamily="18" charset="0"/>
                        </a:rPr>
                        <a:t>In classless addressing, the whole address space is divided into variable length blocks. </a:t>
                      </a:r>
                      <a:br>
                        <a:rPr lang="en-US" sz="1800" u="none" strike="noStrike" dirty="0">
                          <a:effectLst/>
                          <a:latin typeface="Times New Roman" pitchFamily="18" charset="0"/>
                          <a:cs typeface="Times New Roman" pitchFamily="18" charset="0"/>
                        </a:rPr>
                      </a:b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1"/>
                  </a:ext>
                </a:extLst>
              </a:tr>
              <a:tr h="566150">
                <a:tc>
                  <a:txBody>
                    <a:bodyPr/>
                    <a:lstStyle/>
                    <a:p>
                      <a:pPr algn="l" fontAlgn="t"/>
                      <a:r>
                        <a:rPr lang="en-US" sz="1800" u="none" strike="noStrike" dirty="0">
                          <a:effectLst/>
                          <a:latin typeface="Times New Roman" pitchFamily="18" charset="0"/>
                          <a:cs typeface="Times New Roman" pitchFamily="18" charset="0"/>
                        </a:rPr>
                        <a:t>it  allocates IP addresses according to five major classes such as Class A,B,C,D,E</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US" sz="1800" u="none" strike="noStrike" dirty="0">
                          <a:effectLst/>
                          <a:latin typeface="Times New Roman" pitchFamily="18" charset="0"/>
                          <a:cs typeface="Times New Roman" pitchFamily="18" charset="0"/>
                        </a:rPr>
                        <a:t>Its IP address allocation method  designed to replace the classful addressing </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2"/>
                  </a:ext>
                </a:extLst>
              </a:tr>
              <a:tr h="320462">
                <a:tc>
                  <a:txBody>
                    <a:bodyPr/>
                    <a:lstStyle/>
                    <a:p>
                      <a:pPr algn="l" fontAlgn="t"/>
                      <a:r>
                        <a:rPr lang="en-US" sz="1800" u="none" strike="noStrike">
                          <a:effectLst/>
                          <a:latin typeface="Times New Roman" pitchFamily="18" charset="0"/>
                          <a:cs typeface="Times New Roman" pitchFamily="18" charset="0"/>
                        </a:rPr>
                        <a:t>It uses fixed length prefix</a:t>
                      </a:r>
                      <a:endParaRPr lang="en-US" sz="1800" b="0" i="0" u="none" strike="noStrike">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US" sz="1800" u="none" strike="noStrike" dirty="0">
                          <a:effectLst/>
                          <a:latin typeface="Times New Roman" pitchFamily="18" charset="0"/>
                          <a:cs typeface="Times New Roman" pitchFamily="18" charset="0"/>
                        </a:rPr>
                        <a:t>it uses variable length prefix</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3"/>
                  </a:ext>
                </a:extLst>
              </a:tr>
              <a:tr h="352508">
                <a:tc>
                  <a:txBody>
                    <a:bodyPr/>
                    <a:lstStyle/>
                    <a:p>
                      <a:pPr algn="l" fontAlgn="t"/>
                      <a:r>
                        <a:rPr lang="en-US" sz="1800" u="none" strike="noStrike">
                          <a:effectLst/>
                          <a:latin typeface="Times New Roman" pitchFamily="18" charset="0"/>
                          <a:cs typeface="Times New Roman" pitchFamily="18" charset="0"/>
                        </a:rPr>
                        <a:t>It uses fixed length subnet mask</a:t>
                      </a:r>
                      <a:endParaRPr lang="en-US" sz="1800" b="0" i="0" u="none" strike="noStrike">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US" sz="1800" u="none" strike="noStrike" dirty="0">
                          <a:effectLst/>
                          <a:latin typeface="Times New Roman" pitchFamily="18" charset="0"/>
                          <a:cs typeface="Times New Roman" pitchFamily="18" charset="0"/>
                        </a:rPr>
                        <a:t>it uses variable length subnet mask</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4"/>
                  </a:ext>
                </a:extLst>
              </a:tr>
              <a:tr h="363191">
                <a:tc>
                  <a:txBody>
                    <a:bodyPr/>
                    <a:lstStyle/>
                    <a:p>
                      <a:pPr algn="l" fontAlgn="t"/>
                      <a:r>
                        <a:rPr lang="en-US" sz="1800" u="none" strike="noStrike" dirty="0">
                          <a:effectLst/>
                          <a:latin typeface="Times New Roman" pitchFamily="18" charset="0"/>
                          <a:cs typeface="Times New Roman" pitchFamily="18" charset="0"/>
                        </a:rPr>
                        <a:t>Its less effective method of allocating IP addresses</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US" sz="1800" u="none" strike="noStrike" dirty="0">
                          <a:effectLst/>
                          <a:latin typeface="Times New Roman" pitchFamily="18" charset="0"/>
                          <a:cs typeface="Times New Roman" pitchFamily="18" charset="0"/>
                        </a:rPr>
                        <a:t>Its more effective method of allocating IP addresses</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5"/>
                  </a:ext>
                </a:extLst>
              </a:tr>
              <a:tr h="448647">
                <a:tc>
                  <a:txBody>
                    <a:bodyPr/>
                    <a:lstStyle/>
                    <a:p>
                      <a:pPr algn="l" fontAlgn="t"/>
                      <a:r>
                        <a:rPr lang="en-IN" sz="1800" u="none" strike="noStrike" dirty="0">
                          <a:effectLst/>
                          <a:latin typeface="Times New Roman" pitchFamily="18" charset="0"/>
                          <a:cs typeface="Times New Roman" pitchFamily="18" charset="0"/>
                        </a:rPr>
                        <a:t>Its less practical.</a:t>
                      </a:r>
                      <a:endParaRPr lang="en-IN" sz="1800" b="0" i="0" u="none" strike="noStrike" dirty="0">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IN" sz="1800" u="none" strike="noStrike" dirty="0">
                          <a:effectLst/>
                          <a:latin typeface="Times New Roman" pitchFamily="18" charset="0"/>
                          <a:cs typeface="Times New Roman" pitchFamily="18" charset="0"/>
                        </a:rPr>
                        <a:t>Its</a:t>
                      </a:r>
                      <a:r>
                        <a:rPr lang="en-IN" sz="1800" u="none" strike="noStrike" baseline="0" dirty="0">
                          <a:effectLst/>
                          <a:latin typeface="Times New Roman" pitchFamily="18" charset="0"/>
                          <a:cs typeface="Times New Roman" pitchFamily="18" charset="0"/>
                        </a:rPr>
                        <a:t> </a:t>
                      </a:r>
                      <a:r>
                        <a:rPr lang="en-IN" sz="1800" u="none" strike="noStrike" dirty="0">
                          <a:effectLst/>
                          <a:latin typeface="Times New Roman" pitchFamily="18" charset="0"/>
                          <a:cs typeface="Times New Roman" pitchFamily="18" charset="0"/>
                        </a:rPr>
                        <a:t>more practical.</a:t>
                      </a:r>
                      <a:endParaRPr lang="en-IN"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6"/>
                  </a:ext>
                </a:extLst>
              </a:tr>
              <a:tr h="299098">
                <a:tc>
                  <a:txBody>
                    <a:bodyPr/>
                    <a:lstStyle/>
                    <a:p>
                      <a:pPr algn="l" fontAlgn="t"/>
                      <a:r>
                        <a:rPr lang="en-US" sz="1800" u="none" strike="noStrike">
                          <a:effectLst/>
                          <a:latin typeface="Times New Roman" pitchFamily="18" charset="0"/>
                          <a:cs typeface="Times New Roman" pitchFamily="18" charset="0"/>
                        </a:rPr>
                        <a:t>It does not support Classless Inter-Domain Routing (CIDR).</a:t>
                      </a:r>
                      <a:endParaRPr lang="en-US" sz="1800" b="0" i="0" u="none" strike="noStrike">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US" sz="1800" u="none" strike="noStrike" dirty="0">
                          <a:effectLst/>
                          <a:latin typeface="Times New Roman" pitchFamily="18" charset="0"/>
                          <a:cs typeface="Times New Roman" pitchFamily="18" charset="0"/>
                        </a:rPr>
                        <a:t>It supports Classless Inter-Domain Routing (CIDR).</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7"/>
                  </a:ext>
                </a:extLst>
              </a:tr>
              <a:tr h="875930">
                <a:tc>
                  <a:txBody>
                    <a:bodyPr/>
                    <a:lstStyle/>
                    <a:p>
                      <a:pPr algn="l" fontAlgn="t"/>
                      <a:r>
                        <a:rPr lang="en-US" sz="1800" u="none" strike="noStrike" dirty="0">
                          <a:effectLst/>
                          <a:latin typeface="Times New Roman" pitchFamily="18" charset="0"/>
                          <a:cs typeface="Times New Roman" pitchFamily="18" charset="0"/>
                        </a:rPr>
                        <a:t>It requires more bandwidth</a:t>
                      </a:r>
                      <a:r>
                        <a:rPr lang="en-US" sz="1800" u="none" strike="noStrike" baseline="0" dirty="0">
                          <a:effectLst/>
                          <a:latin typeface="Times New Roman" pitchFamily="18" charset="0"/>
                          <a:cs typeface="Times New Roman" pitchFamily="18" charset="0"/>
                        </a:rPr>
                        <a:t> .</a:t>
                      </a:r>
                      <a:r>
                        <a:rPr lang="en-US" sz="1800" u="none" strike="noStrike" dirty="0">
                          <a:effectLst/>
                          <a:latin typeface="Times New Roman" pitchFamily="18" charset="0"/>
                          <a:cs typeface="Times New Roman" pitchFamily="18" charset="0"/>
                        </a:rPr>
                        <a:t> As a result, it becomes slower and more expensive as compared to classless addressing.</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tc>
                  <a:txBody>
                    <a:bodyPr/>
                    <a:lstStyle/>
                    <a:p>
                      <a:pPr algn="l" fontAlgn="t"/>
                      <a:r>
                        <a:rPr lang="en-US" sz="1800" u="none" strike="noStrike" dirty="0">
                          <a:effectLst/>
                          <a:latin typeface="Times New Roman" pitchFamily="18" charset="0"/>
                          <a:cs typeface="Times New Roman" pitchFamily="18" charset="0"/>
                        </a:rPr>
                        <a:t>It requires less bandwidth. Thus, fast and less expensive as compared to classful addressing.</a:t>
                      </a:r>
                      <a:endParaRPr lang="en-US" sz="1800" b="0" i="0" u="none" strike="noStrike" dirty="0">
                        <a:solidFill>
                          <a:srgbClr val="000000"/>
                        </a:solidFill>
                        <a:effectLst/>
                        <a:latin typeface="Times New Roman" pitchFamily="18" charset="0"/>
                        <a:cs typeface="Times New Roman" pitchFamily="18" charset="0"/>
                      </a:endParaRPr>
                    </a:p>
                  </a:txBody>
                  <a:tcPr marL="12059" marR="12059" marT="9338"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3189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P address representation and cla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357" y="3048002"/>
            <a:ext cx="9389653" cy="367216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787295" y="152400"/>
            <a:ext cx="10038002" cy="838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5" name="Rectangle 4"/>
          <p:cNvSpPr/>
          <p:nvPr/>
        </p:nvSpPr>
        <p:spPr>
          <a:xfrm>
            <a:off x="98413" y="685802"/>
            <a:ext cx="11514178" cy="2585323"/>
          </a:xfrm>
          <a:prstGeom prst="rect">
            <a:avLst/>
          </a:prstGeom>
        </p:spPr>
        <p:txBody>
          <a:bodyPr wrap="square">
            <a:spAutoFit/>
          </a:bodyPr>
          <a:lstStyle/>
          <a:p>
            <a:pPr marL="285750" indent="-285750" fontAlgn="base">
              <a:buFont typeface="Arial" pitchFamily="34" charset="0"/>
              <a:buChar char="•"/>
            </a:pPr>
            <a:r>
              <a:rPr lang="en-US" b="1" dirty="0">
                <a:latin typeface="Times New Roman" pitchFamily="18" charset="0"/>
                <a:cs typeface="Times New Roman" pitchFamily="18" charset="0"/>
              </a:rPr>
              <a:t>The IPv4 address is divided into two parts:</a:t>
            </a:r>
          </a:p>
          <a:p>
            <a:pPr marL="285750" indent="-285750" fontAlgn="base">
              <a:buFont typeface="Arial" pitchFamily="34" charset="0"/>
              <a:buChar char="•"/>
            </a:pPr>
            <a:r>
              <a:rPr lang="en-US" dirty="0">
                <a:latin typeface="Times New Roman" pitchFamily="18" charset="0"/>
                <a:cs typeface="Times New Roman" pitchFamily="18" charset="0"/>
              </a:rPr>
              <a:t>Network ID</a:t>
            </a:r>
          </a:p>
          <a:p>
            <a:pPr marL="285750" indent="-285750" fontAlgn="base">
              <a:buFont typeface="Arial" pitchFamily="34" charset="0"/>
              <a:buChar char="•"/>
            </a:pPr>
            <a:r>
              <a:rPr lang="en-US" dirty="0">
                <a:latin typeface="Times New Roman" pitchFamily="18" charset="0"/>
                <a:cs typeface="Times New Roman" pitchFamily="18" charset="0"/>
              </a:rPr>
              <a:t>Host ID</a:t>
            </a:r>
          </a:p>
          <a:p>
            <a:pPr marL="285750" indent="-285750" fontAlgn="base">
              <a:buFont typeface="Arial" pitchFamily="34" charset="0"/>
              <a:buChar char="•"/>
            </a:pPr>
            <a:r>
              <a:rPr lang="en-US" b="1" dirty="0">
                <a:latin typeface="Times New Roman" pitchFamily="18" charset="0"/>
                <a:cs typeface="Times New Roman" pitchFamily="18" charset="0"/>
              </a:rPr>
              <a:t>Classful Addressing</a:t>
            </a:r>
          </a:p>
          <a:p>
            <a:pPr marL="285750" indent="-285750" fontAlgn="base">
              <a:buFont typeface="Arial" pitchFamily="34" charset="0"/>
              <a:buChar char="•"/>
            </a:pPr>
            <a:r>
              <a:rPr lang="en-US" dirty="0">
                <a:latin typeface="Times New Roman" pitchFamily="18" charset="0"/>
                <a:cs typeface="Times New Roman" pitchFamily="18" charset="0"/>
              </a:rPr>
              <a:t>In </a:t>
            </a:r>
            <a:r>
              <a:rPr lang="en-US" b="1" dirty="0">
                <a:latin typeface="Times New Roman" pitchFamily="18" charset="0"/>
                <a:cs typeface="Times New Roman" pitchFamily="18" charset="0"/>
              </a:rPr>
              <a:t>classful addressing </a:t>
            </a:r>
            <a:r>
              <a:rPr lang="en-US" dirty="0">
                <a:latin typeface="Times New Roman" pitchFamily="18" charset="0"/>
                <a:cs typeface="Times New Roman" pitchFamily="18" charset="0"/>
              </a:rPr>
              <a:t>address space is divided into five classes :class A, B, C, D and E</a:t>
            </a:r>
            <a:endParaRPr lang="en-IN" sz="2000" dirty="0">
              <a:latin typeface="Times New Roman" pitchFamily="18" charset="0"/>
              <a:cs typeface="Times New Roman" pitchFamily="18" charset="0"/>
            </a:endParaRPr>
          </a:p>
          <a:p>
            <a:pPr marL="285750" indent="-285750" fontAlgn="base">
              <a:buFont typeface="Arial" pitchFamily="34" charset="0"/>
              <a:buChar char="•"/>
            </a:pPr>
            <a:r>
              <a:rPr lang="en-US" dirty="0">
                <a:latin typeface="Times New Roman" pitchFamily="18" charset="0"/>
                <a:cs typeface="Times New Roman" pitchFamily="18" charset="0"/>
              </a:rPr>
              <a:t>Classes  A, B, and C are used by the majority of devices on the Internet</a:t>
            </a:r>
          </a:p>
          <a:p>
            <a:pPr marL="285750" indent="-285750" fontAlgn="base">
              <a:buFont typeface="Arial" pitchFamily="34" charset="0"/>
              <a:buChar char="•"/>
            </a:pPr>
            <a:r>
              <a:rPr lang="en-US" dirty="0">
                <a:latin typeface="Times New Roman" pitchFamily="18" charset="0"/>
                <a:cs typeface="Times New Roman" pitchFamily="18" charset="0"/>
              </a:rPr>
              <a:t>Classes D and E are reserved for multicast and experimental purposes respectively.</a:t>
            </a:r>
          </a:p>
          <a:p>
            <a:pPr marL="285750" indent="-285750" fontAlgn="base">
              <a:buFont typeface="Arial" pitchFamily="34" charset="0"/>
              <a:buChar char="•"/>
            </a:pPr>
            <a:r>
              <a:rPr lang="en-US" dirty="0">
                <a:latin typeface="Times New Roman" pitchFamily="18" charset="0"/>
                <a:cs typeface="Times New Roman" pitchFamily="18" charset="0"/>
              </a:rPr>
              <a:t>Each of these classes has a valid range of IP addresses. </a:t>
            </a:r>
          </a:p>
          <a:p>
            <a:pPr marL="285750" indent="-285750" fontAlgn="base">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94353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4" name="Picture 2" descr="C:\Users\MOHAN\Downloads\Student  data for Vaccin\20230801_225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87" y="762000"/>
            <a:ext cx="11289856" cy="49720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984118" y="3"/>
            <a:ext cx="10038002" cy="533399"/>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a:latin typeface="Times New Roman" pitchFamily="18" charset="0"/>
                <a:cs typeface="Times New Roman" pitchFamily="18" charset="0"/>
              </a:rPr>
              <a:t>IPv4 Addressing</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238620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64096"/>
            <a:ext cx="11577574" cy="6093296"/>
          </a:xfrm>
        </p:spPr>
        <p:txBody>
          <a:bodyPr>
            <a:normAutofit/>
          </a:bodyPr>
          <a:lstStyle/>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The main reason for migration from IPv4 to IPv6 is the small size of the address space in IPv4.</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An IPv6 address is 128 bits or 16 bytes (octets) long, four times the address length in IPv4. </a:t>
            </a:r>
            <a:r>
              <a:rPr lang="en-US" sz="2000" dirty="0">
                <a:latin typeface="Times New Roman" pitchFamily="18" charset="0"/>
                <a:cs typeface="Times New Roman" pitchFamily="18" charset="0"/>
              </a:rPr>
              <a:t> </a:t>
            </a:r>
          </a:p>
          <a:p>
            <a:pPr marL="342900" indent="-342900" algn="just">
              <a:buFont typeface="Arial" pitchFamily="34" charset="0"/>
              <a:buChar char="•"/>
            </a:pPr>
            <a:r>
              <a:rPr lang="en-US" sz="2400" b="1" dirty="0">
                <a:solidFill>
                  <a:schemeClr val="tx1"/>
                </a:solidFill>
                <a:latin typeface="Times New Roman" pitchFamily="18" charset="0"/>
                <a:cs typeface="Times New Roman" pitchFamily="18" charset="0"/>
              </a:rPr>
              <a:t>Representation:</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There are several notations to represent IPv6 addresses.</a:t>
            </a:r>
          </a:p>
          <a:p>
            <a:pPr marL="342900" indent="-342900" algn="just">
              <a:buFont typeface="Arial" pitchFamily="34" charset="0"/>
              <a:buChar char="•"/>
            </a:pPr>
            <a:r>
              <a:rPr lang="en-US" sz="2000" dirty="0">
                <a:solidFill>
                  <a:schemeClr val="tx1"/>
                </a:solidFill>
                <a:latin typeface="Times New Roman" pitchFamily="18" charset="0"/>
                <a:cs typeface="Times New Roman" pitchFamily="18" charset="0"/>
              </a:rPr>
              <a:t>The following figure shows two of these notations: binary and colon hexadecimal</a:t>
            </a:r>
            <a:r>
              <a:rPr lang="en-US" sz="2000" dirty="0">
                <a:latin typeface="Times New Roman" pitchFamily="18" charset="0"/>
                <a:cs typeface="Times New Roman" pitchFamily="18" charset="0"/>
              </a:rPr>
              <a:t>. </a:t>
            </a:r>
          </a:p>
          <a:p>
            <a:pPr algn="l"/>
            <a:endParaRPr lang="en-US" sz="2200" dirty="0">
              <a:latin typeface="Times New Roman" pitchFamily="18" charset="0"/>
              <a:cs typeface="Times New Roman" pitchFamily="18" charset="0"/>
            </a:endParaRPr>
          </a:p>
          <a:p>
            <a:pPr algn="l"/>
            <a:endParaRPr lang="en-US" sz="8000" dirty="0">
              <a:latin typeface="Times New Roman" pitchFamily="18" charset="0"/>
              <a:cs typeface="Times New Roman" pitchFamily="18" charset="0"/>
            </a:endParaRP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75" y="3429001"/>
            <a:ext cx="10318885" cy="146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116632"/>
            <a:ext cx="11298581" cy="523220"/>
          </a:xfrm>
          <a:prstGeom prst="rect">
            <a:avLst/>
          </a:prstGeom>
        </p:spPr>
        <p:txBody>
          <a:bodyPr wrap="square">
            <a:spAutoFit/>
          </a:bodyPr>
          <a:lstStyle/>
          <a:p>
            <a:pPr algn="ctr"/>
            <a:r>
              <a:rPr lang="en-IN" sz="2800" dirty="0">
                <a:solidFill>
                  <a:schemeClr val="tx1"/>
                </a:solidFill>
                <a:latin typeface="Times New Roman" pitchFamily="18" charset="0"/>
                <a:cs typeface="Times New Roman" pitchFamily="18" charset="0"/>
              </a:rPr>
              <a:t> </a:t>
            </a:r>
            <a:r>
              <a:rPr lang="en-IN" sz="2800" b="1" dirty="0">
                <a:solidFill>
                  <a:schemeClr val="tx1"/>
                </a:solidFill>
                <a:latin typeface="Times New Roman" pitchFamily="18" charset="0"/>
                <a:cs typeface="Times New Roman" pitchFamily="18" charset="0"/>
              </a:rPr>
              <a:t>IPv6 Addressing:</a:t>
            </a:r>
            <a:r>
              <a:rPr lang="en-US" sz="2800" b="1" dirty="0">
                <a:latin typeface="Times New Roman" pitchFamily="18" charset="0"/>
                <a:cs typeface="Times New Roman" pitchFamily="18" charset="0"/>
              </a:rPr>
              <a:t> Representation</a:t>
            </a:r>
            <a:endParaRPr lang="en-IN" sz="2800" b="1" dirty="0">
              <a:solidFill>
                <a:schemeClr val="tx1"/>
              </a:solidFill>
              <a:latin typeface="Times New Roman" pitchFamily="18" charset="0"/>
              <a:cs typeface="Times New Roman" pitchFamily="18" charset="0"/>
            </a:endParaRPr>
          </a:p>
        </p:txBody>
      </p:sp>
      <p:sp>
        <p:nvSpPr>
          <p:cNvPr id="5" name="Rectangle 4"/>
          <p:cNvSpPr/>
          <p:nvPr/>
        </p:nvSpPr>
        <p:spPr>
          <a:xfrm>
            <a:off x="263184" y="5517233"/>
            <a:ext cx="11252738" cy="984885"/>
          </a:xfrm>
          <a:prstGeom prst="rect">
            <a:avLst/>
          </a:prstGeom>
        </p:spPr>
        <p:txBody>
          <a:bodyPr wrap="square">
            <a:spAutoFit/>
          </a:bodyPr>
          <a:lstStyle/>
          <a:p>
            <a:pPr marL="285750" indent="-285750">
              <a:buFont typeface="Arial" pitchFamily="34" charset="0"/>
              <a:buChar char="•"/>
            </a:pPr>
            <a:r>
              <a:rPr lang="en-US" sz="2000" b="1" dirty="0">
                <a:latin typeface="Times New Roman" pitchFamily="18" charset="0"/>
                <a:cs typeface="Times New Roman" pitchFamily="18" charset="0"/>
              </a:rPr>
              <a:t>Binary notation </a:t>
            </a:r>
            <a:r>
              <a:rPr lang="en-US" dirty="0">
                <a:latin typeface="Times New Roman" pitchFamily="18" charset="0"/>
                <a:cs typeface="Times New Roman" pitchFamily="18" charset="0"/>
              </a:rPr>
              <a:t>is used when the addresses are stored in a computer. </a:t>
            </a:r>
          </a:p>
          <a:p>
            <a:pPr marL="285750" indent="-285750">
              <a:buFont typeface="Arial" pitchFamily="34" charset="0"/>
              <a:buChar char="•"/>
            </a:pPr>
            <a:r>
              <a:rPr lang="en-US" sz="2000" b="1" dirty="0">
                <a:latin typeface="Times New Roman" pitchFamily="18" charset="0"/>
                <a:cs typeface="Times New Roman" pitchFamily="18" charset="0"/>
              </a:rPr>
              <a:t>Colon hexadecimal notation </a:t>
            </a:r>
            <a:r>
              <a:rPr lang="en-US" dirty="0">
                <a:latin typeface="Times New Roman" pitchFamily="18" charset="0"/>
                <a:cs typeface="Times New Roman" pitchFamily="18" charset="0"/>
              </a:rPr>
              <a:t>(or </a:t>
            </a:r>
            <a:r>
              <a:rPr lang="en-US" b="1" dirty="0">
                <a:latin typeface="Times New Roman" pitchFamily="18" charset="0"/>
                <a:cs typeface="Times New Roman" pitchFamily="18" charset="0"/>
              </a:rPr>
              <a:t>colon hex </a:t>
            </a:r>
            <a:r>
              <a:rPr lang="en-US" dirty="0">
                <a:latin typeface="Times New Roman" pitchFamily="18" charset="0"/>
                <a:cs typeface="Times New Roman" pitchFamily="18" charset="0"/>
              </a:rPr>
              <a:t>for short) divides the address into eight sections, each made of four hexadecimal digits, separated by colons.</a:t>
            </a:r>
            <a:endParaRPr lang="en-IN" dirty="0"/>
          </a:p>
        </p:txBody>
      </p:sp>
      <p:sp>
        <p:nvSpPr>
          <p:cNvPr id="7" name="Rectangle 6"/>
          <p:cNvSpPr/>
          <p:nvPr/>
        </p:nvSpPr>
        <p:spPr>
          <a:xfrm>
            <a:off x="1812802" y="5039171"/>
            <a:ext cx="10154137" cy="307777"/>
          </a:xfrm>
          <a:prstGeom prst="rect">
            <a:avLst/>
          </a:prstGeom>
        </p:spPr>
        <p:txBody>
          <a:bodyPr wrap="square">
            <a:spAutoFit/>
          </a:bodyPr>
          <a:lstStyle/>
          <a:p>
            <a:r>
              <a:rPr lang="en-US" sz="1400" b="1" i="1" baseline="0" dirty="0">
                <a:solidFill>
                  <a:schemeClr val="folHlink"/>
                </a:solidFill>
                <a:latin typeface="Times New Roman" pitchFamily="18" charset="0"/>
              </a:rPr>
              <a:t>Figure . </a:t>
            </a:r>
            <a:r>
              <a:rPr lang="en-US" sz="1400" b="1" i="1" baseline="0" dirty="0">
                <a:latin typeface="Times New Roman" pitchFamily="18" charset="0"/>
              </a:rPr>
              <a:t>IPv6 address in binary and hexadecimal colon notation</a:t>
            </a:r>
          </a:p>
        </p:txBody>
      </p:sp>
    </p:spTree>
    <p:extLst>
      <p:ext uri="{BB962C8B-B14F-4D97-AF65-F5344CB8AC3E}">
        <p14:creationId xmlns:p14="http://schemas.microsoft.com/office/powerpoint/2010/main" val="721697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17" y="404664"/>
            <a:ext cx="11859430" cy="6264696"/>
          </a:xfrm>
        </p:spPr>
        <p:txBody>
          <a:bodyPr>
            <a:normAutofit/>
          </a:bodyPr>
          <a:lstStyle/>
          <a:p>
            <a:pPr>
              <a:lnSpc>
                <a:spcPct val="150000"/>
              </a:lnSpc>
            </a:pPr>
            <a:r>
              <a:rPr lang="en-US" sz="2400" b="1" dirty="0">
                <a:latin typeface="Times New Roman" pitchFamily="18" charset="0"/>
                <a:cs typeface="Times New Roman" pitchFamily="18" charset="0"/>
              </a:rPr>
              <a:t>Abbreviation</a:t>
            </a:r>
            <a:r>
              <a:rPr lang="en-US" sz="2200" b="1"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An IPv6 address, even in hexadecimal format, is very long, many of the digits are zeros. So, we can abbreviate the address. </a:t>
            </a:r>
          </a:p>
          <a:p>
            <a:pPr algn="just"/>
            <a:r>
              <a:rPr lang="en-US" sz="2000" dirty="0">
                <a:latin typeface="Times New Roman" pitchFamily="18" charset="0"/>
                <a:cs typeface="Times New Roman" pitchFamily="18" charset="0"/>
              </a:rPr>
              <a:t>The leading zeros of a section can be omitted. </a:t>
            </a:r>
          </a:p>
          <a:p>
            <a:pPr algn="just"/>
            <a:r>
              <a:rPr lang="en-US" sz="2000" dirty="0">
                <a:latin typeface="Times New Roman" pitchFamily="18" charset="0"/>
                <a:cs typeface="Times New Roman" pitchFamily="18" charset="0"/>
              </a:rPr>
              <a:t>Using abbreviation, 0074 can be written as 74, 000F can be written as F, and 0000 can be written as 0. </a:t>
            </a:r>
          </a:p>
          <a:p>
            <a:pPr algn="just"/>
            <a:r>
              <a:rPr lang="en-US" sz="2000" dirty="0">
                <a:latin typeface="Times New Roman" pitchFamily="18" charset="0"/>
                <a:cs typeface="Times New Roman" pitchFamily="18" charset="0"/>
              </a:rPr>
              <a:t>Note that 3210 cannot be abbreviated. </a:t>
            </a:r>
          </a:p>
          <a:p>
            <a:pPr algn="just"/>
            <a:r>
              <a:rPr lang="en-US" sz="2000" dirty="0">
                <a:latin typeface="Times New Roman" pitchFamily="18" charset="0"/>
                <a:cs typeface="Times New Roman" pitchFamily="18" charset="0"/>
              </a:rPr>
              <a:t>In more abbreviated form, If there are consecutive sections of zeros, we can remove all the zeros and replace them with a double colon .</a:t>
            </a:r>
          </a:p>
          <a:p>
            <a:pPr marL="0" indent="0">
              <a:buNone/>
            </a:pPr>
            <a:r>
              <a:rPr lang="en-US" sz="2200" dirty="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197" y="3912366"/>
            <a:ext cx="8794127" cy="257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3207769" y="6490976"/>
            <a:ext cx="32122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itchFamily="34" charset="0"/>
              </a:defRPr>
            </a:lvl1pPr>
            <a:lvl2pPr marL="742950" indent="-285750">
              <a:defRPr sz="3200" b="1" baseline="-18000">
                <a:solidFill>
                  <a:schemeClr val="tx1"/>
                </a:solidFill>
                <a:latin typeface="Arial" pitchFamily="34" charset="0"/>
              </a:defRPr>
            </a:lvl2pPr>
            <a:lvl3pPr marL="1143000" indent="-228600">
              <a:defRPr sz="3200" b="1" baseline="-18000">
                <a:solidFill>
                  <a:schemeClr val="tx1"/>
                </a:solidFill>
                <a:latin typeface="Arial" pitchFamily="34" charset="0"/>
              </a:defRPr>
            </a:lvl3pPr>
            <a:lvl4pPr marL="1600200" indent="-228600">
              <a:defRPr sz="3200" b="1" baseline="-18000">
                <a:solidFill>
                  <a:schemeClr val="tx1"/>
                </a:solidFill>
                <a:latin typeface="Arial" pitchFamily="34" charset="0"/>
              </a:defRPr>
            </a:lvl4pPr>
            <a:lvl5pPr marL="2057400" indent="-22860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r>
              <a:rPr lang="en-US" sz="1600" baseline="0" dirty="0">
                <a:solidFill>
                  <a:schemeClr val="folHlink"/>
                </a:solidFill>
                <a:latin typeface="Times New Roman" pitchFamily="18" charset="0"/>
              </a:rPr>
              <a:t>Figure: </a:t>
            </a:r>
            <a:r>
              <a:rPr lang="en-US" sz="1600" i="1" baseline="0" dirty="0">
                <a:latin typeface="Times New Roman" pitchFamily="18" charset="0"/>
              </a:rPr>
              <a:t>Abbreviated IPv6 addresses</a:t>
            </a:r>
          </a:p>
        </p:txBody>
      </p:sp>
      <p:sp>
        <p:nvSpPr>
          <p:cNvPr id="8" name="Rectangle 7"/>
          <p:cNvSpPr/>
          <p:nvPr/>
        </p:nvSpPr>
        <p:spPr>
          <a:xfrm>
            <a:off x="0" y="0"/>
            <a:ext cx="11298581" cy="523220"/>
          </a:xfrm>
          <a:prstGeom prst="rect">
            <a:avLst/>
          </a:prstGeom>
        </p:spPr>
        <p:txBody>
          <a:bodyPr wrap="square">
            <a:spAutoFit/>
          </a:bodyPr>
          <a:lstStyle/>
          <a:p>
            <a:pPr algn="ctr"/>
            <a:r>
              <a:rPr lang="en-IN" sz="2800" dirty="0">
                <a:solidFill>
                  <a:schemeClr val="tx1"/>
                </a:solidFill>
                <a:latin typeface="Times New Roman" pitchFamily="18" charset="0"/>
                <a:cs typeface="Times New Roman" pitchFamily="18" charset="0"/>
              </a:rPr>
              <a:t> </a:t>
            </a:r>
            <a:r>
              <a:rPr lang="en-IN" sz="2800" b="1" dirty="0">
                <a:solidFill>
                  <a:schemeClr val="tx1"/>
                </a:solidFill>
                <a:latin typeface="Times New Roman" pitchFamily="18" charset="0"/>
                <a:cs typeface="Times New Roman" pitchFamily="18" charset="0"/>
              </a:rPr>
              <a:t>IPv6 Addressing:</a:t>
            </a:r>
            <a:r>
              <a:rPr lang="en-US" sz="2800" b="1" dirty="0">
                <a:latin typeface="Times New Roman" pitchFamily="18" charset="0"/>
                <a:cs typeface="Times New Roman" pitchFamily="18" charset="0"/>
              </a:rPr>
              <a:t> Representation</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08394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0" y="553998"/>
            <a:ext cx="11809413" cy="6115090"/>
          </a:xfrm>
        </p:spPr>
        <p:txBody>
          <a:bodyPr>
            <a:normAutofit/>
          </a:bodyPr>
          <a:lstStyle/>
          <a:p>
            <a:pPr marL="342900" indent="-342900" algn="just">
              <a:buFont typeface="Arial" pitchFamily="34" charset="0"/>
              <a:buChar char="•"/>
            </a:pPr>
            <a:r>
              <a:rPr lang="en-US" sz="2000" b="1" dirty="0">
                <a:solidFill>
                  <a:schemeClr val="tx1"/>
                </a:solidFill>
                <a:latin typeface="Times New Roman" pitchFamily="18" charset="0"/>
                <a:cs typeface="Times New Roman" pitchFamily="18" charset="0"/>
              </a:rPr>
              <a:t>Mixed Notation:</a:t>
            </a:r>
          </a:p>
          <a:p>
            <a:pPr marL="342900" indent="-342900" algn="just">
              <a:buFont typeface="Arial" pitchFamily="34" charset="0"/>
              <a:buChar char="•"/>
            </a:pPr>
            <a:r>
              <a:rPr lang="en-US" sz="1800" dirty="0">
                <a:solidFill>
                  <a:schemeClr val="tx1"/>
                </a:solidFill>
                <a:latin typeface="Times New Roman" pitchFamily="18" charset="0"/>
                <a:cs typeface="Times New Roman" pitchFamily="18" charset="0"/>
              </a:rPr>
              <a:t> Mixed representation of IPv6 address is </a:t>
            </a:r>
            <a:r>
              <a:rPr lang="en-US" sz="1800" b="1" dirty="0">
                <a:solidFill>
                  <a:schemeClr val="tx1"/>
                </a:solidFill>
                <a:latin typeface="Times New Roman" pitchFamily="18" charset="0"/>
                <a:cs typeface="Times New Roman" pitchFamily="18" charset="0"/>
              </a:rPr>
              <a:t>combination of colon hex and dotted decimal notation. </a:t>
            </a:r>
          </a:p>
          <a:p>
            <a:pPr marL="342900" indent="-342900" algn="just">
              <a:buFont typeface="Arial" pitchFamily="34" charset="0"/>
              <a:buChar char="•"/>
            </a:pPr>
            <a:r>
              <a:rPr lang="en-US" sz="1800" dirty="0">
                <a:solidFill>
                  <a:schemeClr val="tx1"/>
                </a:solidFill>
                <a:latin typeface="Times New Roman" pitchFamily="18" charset="0"/>
                <a:cs typeface="Times New Roman" pitchFamily="18" charset="0"/>
              </a:rPr>
              <a:t>In mixed notation, leftmost six sections are represented in colon hex notation and rightmost two sections  are represented in dotted decimal notation.</a:t>
            </a: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For example:</a:t>
            </a: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   1.   805B:2D9D:DC28:0000:0000:FC57:</a:t>
            </a:r>
            <a:r>
              <a:rPr lang="en-US" sz="1800" b="1" dirty="0">
                <a:solidFill>
                  <a:srgbClr val="FF0000"/>
                </a:solidFill>
                <a:latin typeface="Times New Roman" pitchFamily="18" charset="0"/>
                <a:cs typeface="Times New Roman" pitchFamily="18" charset="0"/>
              </a:rPr>
              <a:t>212.200.31.254</a:t>
            </a:r>
          </a:p>
          <a:p>
            <a:pPr marL="342900" indent="-342900" algn="just">
              <a:buFont typeface="Arial" pitchFamily="34" charset="0"/>
              <a:buChar char="•"/>
            </a:pPr>
            <a:r>
              <a:rPr lang="en-US" sz="1800" b="1" dirty="0">
                <a:solidFill>
                  <a:schemeClr val="tx1"/>
                </a:solidFill>
                <a:latin typeface="Times New Roman" pitchFamily="18" charset="0"/>
                <a:cs typeface="Times New Roman" pitchFamily="18" charset="0"/>
              </a:rPr>
              <a:t>   2.   805B:2D9D:DC28::FC57:</a:t>
            </a:r>
            <a:r>
              <a:rPr lang="en-US" sz="1800" b="1" dirty="0">
                <a:solidFill>
                  <a:srgbClr val="FF0000"/>
                </a:solidFill>
                <a:latin typeface="Times New Roman" pitchFamily="18" charset="0"/>
                <a:cs typeface="Times New Roman" pitchFamily="18" charset="0"/>
              </a:rPr>
              <a:t>212.200.31.254</a:t>
            </a:r>
            <a:r>
              <a:rPr lang="en-US" sz="1800" b="1" dirty="0">
                <a:solidFill>
                  <a:schemeClr val="tx1"/>
                </a:solidFill>
                <a:latin typeface="Times New Roman" pitchFamily="18" charset="0"/>
                <a:cs typeface="Times New Roman" pitchFamily="18" charset="0"/>
              </a:rPr>
              <a:t> </a:t>
            </a:r>
          </a:p>
          <a:p>
            <a:pPr marL="342900" indent="-342900" algn="just">
              <a:buFont typeface="Arial" pitchFamily="34" charset="0"/>
              <a:buChar char="•"/>
            </a:pPr>
            <a:r>
              <a:rPr lang="en-US" sz="1800" dirty="0">
                <a:solidFill>
                  <a:schemeClr val="tx1"/>
                </a:solidFill>
                <a:latin typeface="Times New Roman" pitchFamily="18" charset="0"/>
                <a:cs typeface="Times New Roman" pitchFamily="18" charset="0"/>
              </a:rPr>
              <a:t>When all of  the leftmost six sections of the IPv6 address are 0s then the address </a:t>
            </a:r>
          </a:p>
          <a:p>
            <a:pPr algn="just"/>
            <a:r>
              <a:rPr lang="en-US" sz="1800" dirty="0">
                <a:solidFill>
                  <a:schemeClr val="tx1"/>
                </a:solidFill>
                <a:latin typeface="Times New Roman" pitchFamily="18" charset="0"/>
                <a:cs typeface="Times New Roman" pitchFamily="18" charset="0"/>
              </a:rPr>
              <a:t>       ( </a:t>
            </a:r>
            <a:r>
              <a:rPr lang="en-US" sz="1800" b="1" dirty="0">
                <a:solidFill>
                  <a:schemeClr val="tx1"/>
                </a:solidFill>
                <a:latin typeface="Times New Roman" pitchFamily="18" charset="0"/>
                <a:cs typeface="Times New Roman" pitchFamily="18" charset="0"/>
              </a:rPr>
              <a:t>::130.24.24.18)  </a:t>
            </a:r>
            <a:r>
              <a:rPr lang="en-US" sz="1800" dirty="0">
                <a:solidFill>
                  <a:schemeClr val="tx1"/>
                </a:solidFill>
                <a:latin typeface="Times New Roman" pitchFamily="18" charset="0"/>
                <a:cs typeface="Times New Roman" pitchFamily="18" charset="0"/>
              </a:rPr>
              <a:t>is a valid address in IPv6.</a:t>
            </a:r>
          </a:p>
          <a:p>
            <a:pPr marL="342900" indent="-34290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342900" indent="-342900" algn="l">
              <a:buFont typeface="Arial" pitchFamily="34" charset="0"/>
              <a:buChar char="•"/>
            </a:pPr>
            <a:r>
              <a:rPr lang="en-US" sz="2000" b="1" dirty="0">
                <a:solidFill>
                  <a:schemeClr val="tx1"/>
                </a:solidFill>
                <a:latin typeface="Times New Roman" pitchFamily="18" charset="0"/>
                <a:cs typeface="Times New Roman" pitchFamily="18" charset="0"/>
              </a:rPr>
              <a:t>CIDR Notation:</a:t>
            </a:r>
          </a:p>
          <a:p>
            <a:pPr marL="457200" indent="-457200" algn="just">
              <a:buFont typeface="Arial" pitchFamily="34" charset="0"/>
              <a:buChar char="•"/>
            </a:pPr>
            <a:r>
              <a:rPr lang="en-US" sz="1800" dirty="0">
                <a:solidFill>
                  <a:schemeClr val="tx1"/>
                </a:solidFill>
                <a:latin typeface="Times New Roman" pitchFamily="18" charset="0"/>
                <a:cs typeface="Times New Roman" pitchFamily="18" charset="0"/>
              </a:rPr>
              <a:t>IPv6 uses hierarchical addressing. we can define a prefix length using CIDR notation . </a:t>
            </a:r>
          </a:p>
          <a:p>
            <a:pPr marL="342900" indent="-342900" algn="just">
              <a:buFont typeface="Arial" pitchFamily="34" charset="0"/>
              <a:buChar char="•"/>
            </a:pPr>
            <a:r>
              <a:rPr lang="en-US" sz="1800" dirty="0">
                <a:solidFill>
                  <a:schemeClr val="tx1"/>
                </a:solidFill>
                <a:latin typeface="Times New Roman" pitchFamily="18" charset="0"/>
                <a:cs typeface="Times New Roman" pitchFamily="18" charset="0"/>
              </a:rPr>
              <a:t> </a:t>
            </a:r>
            <a:r>
              <a:rPr lang="en-US" sz="1800" b="1" dirty="0">
                <a:solidFill>
                  <a:schemeClr val="tx1"/>
                </a:solidFill>
                <a:latin typeface="Times New Roman" pitchFamily="18" charset="0"/>
                <a:cs typeface="Times New Roman" pitchFamily="18" charset="0"/>
              </a:rPr>
              <a:t>For example</a:t>
            </a:r>
            <a:r>
              <a:rPr lang="en-US" sz="1800" dirty="0">
                <a:solidFill>
                  <a:schemeClr val="tx1"/>
                </a:solidFill>
                <a:latin typeface="Times New Roman" pitchFamily="18" charset="0"/>
                <a:cs typeface="Times New Roman" pitchFamily="18" charset="0"/>
              </a:rPr>
              <a:t>,  we can define a prefix of 60 bits using CIDR as shown below: </a:t>
            </a:r>
          </a:p>
          <a:p>
            <a:pPr marL="457200" indent="-457200" algn="just">
              <a:buFont typeface="Arial" pitchFamily="34" charset="0"/>
              <a:buChar char="•"/>
            </a:pPr>
            <a:r>
              <a:rPr lang="en-IN" sz="1800" b="1" dirty="0">
                <a:solidFill>
                  <a:schemeClr val="tx1"/>
                </a:solidFill>
                <a:latin typeface="Times New Roman" pitchFamily="18" charset="0"/>
                <a:cs typeface="Times New Roman" pitchFamily="18" charset="0"/>
              </a:rPr>
              <a:t>FDEC::BBFF:0:FFFF/60</a:t>
            </a:r>
          </a:p>
          <a:p>
            <a:pPr marL="342900" indent="-342900" algn="just">
              <a:buFont typeface="Arial" pitchFamily="34" charset="0"/>
              <a:buChar char="•"/>
            </a:pPr>
            <a:endParaRPr lang="en-US" sz="2000" dirty="0">
              <a:solidFill>
                <a:schemeClr val="tx1"/>
              </a:solidFill>
              <a:latin typeface="Times New Roman" pitchFamily="18" charset="0"/>
              <a:cs typeface="Times New Roman" pitchFamily="18" charset="0"/>
            </a:endParaRPr>
          </a:p>
        </p:txBody>
      </p:sp>
      <p:sp>
        <p:nvSpPr>
          <p:cNvPr id="4" name="Rectangle 3"/>
          <p:cNvSpPr/>
          <p:nvPr/>
        </p:nvSpPr>
        <p:spPr>
          <a:xfrm>
            <a:off x="0" y="0"/>
            <a:ext cx="11298581" cy="523220"/>
          </a:xfrm>
          <a:prstGeom prst="rect">
            <a:avLst/>
          </a:prstGeom>
        </p:spPr>
        <p:txBody>
          <a:bodyPr wrap="square">
            <a:spAutoFit/>
          </a:bodyPr>
          <a:lstStyle/>
          <a:p>
            <a:pPr algn="ctr"/>
            <a:r>
              <a:rPr lang="en-IN" sz="2800" dirty="0">
                <a:solidFill>
                  <a:schemeClr val="tx1"/>
                </a:solidFill>
                <a:latin typeface="Times New Roman" pitchFamily="18" charset="0"/>
                <a:cs typeface="Times New Roman" pitchFamily="18" charset="0"/>
              </a:rPr>
              <a:t> </a:t>
            </a:r>
            <a:r>
              <a:rPr lang="en-IN" sz="2800" b="1" dirty="0">
                <a:solidFill>
                  <a:schemeClr val="tx1"/>
                </a:solidFill>
                <a:latin typeface="Times New Roman" pitchFamily="18" charset="0"/>
                <a:cs typeface="Times New Roman" pitchFamily="18" charset="0"/>
              </a:rPr>
              <a:t>IPv6 Addressing:</a:t>
            </a:r>
            <a:r>
              <a:rPr lang="en-US" sz="2800" b="1" dirty="0">
                <a:latin typeface="Times New Roman" pitchFamily="18" charset="0"/>
                <a:cs typeface="Times New Roman" pitchFamily="18" charset="0"/>
              </a:rPr>
              <a:t> Representation</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97915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32" y="764705"/>
            <a:ext cx="11648240" cy="4525963"/>
          </a:xfrm>
        </p:spPr>
        <p:txBody>
          <a:bodyPr>
            <a:normAutofit/>
          </a:bodyPr>
          <a:lstStyle/>
          <a:p>
            <a:pPr algn="just"/>
            <a:r>
              <a:rPr lang="en-IN" sz="2000" b="1" dirty="0">
                <a:latin typeface="Times New Roman" pitchFamily="18" charset="0"/>
                <a:cs typeface="Times New Roman" pitchFamily="18" charset="0"/>
              </a:rPr>
              <a:t>Show colon hex notation for IPv6 addresses:</a:t>
            </a:r>
          </a:p>
          <a:p>
            <a:pPr marL="0" indent="0" algn="just">
              <a:buNone/>
            </a:pPr>
            <a:r>
              <a:rPr lang="en-IN" sz="2000" dirty="0">
                <a:latin typeface="Times New Roman" pitchFamily="18" charset="0"/>
                <a:cs typeface="Times New Roman" pitchFamily="18" charset="0"/>
              </a:rPr>
              <a:t>   A) An address with 64 0’s followed by 64  1’s</a:t>
            </a:r>
          </a:p>
          <a:p>
            <a:pPr marL="0" indent="0" algn="just">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0000:0000:0000:0000:FFFF:FFFF:FFFF:FFFF</a:t>
            </a:r>
          </a:p>
          <a:p>
            <a:pPr algn="just"/>
            <a:endParaRPr lang="en-IN" sz="1800"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   B)  An address with 64 1’s followed by 64  0’s</a:t>
            </a:r>
          </a:p>
          <a:p>
            <a:pPr marL="0" indent="0" algn="just">
              <a:buNone/>
            </a:pPr>
            <a:r>
              <a:rPr lang="en-IN" sz="1800" b="1" dirty="0">
                <a:latin typeface="Times New Roman" pitchFamily="18" charset="0"/>
                <a:cs typeface="Times New Roman" pitchFamily="18" charset="0"/>
              </a:rPr>
              <a:t>          FFFF:FFFF:FFFF:FFFF:0000:0000:0000:0000</a:t>
            </a:r>
          </a:p>
          <a:p>
            <a:pPr algn="just"/>
            <a:endParaRPr lang="en-IN" sz="1800"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  C)  An address with 128  0’s</a:t>
            </a:r>
          </a:p>
          <a:p>
            <a:pPr marL="0" indent="0" algn="just">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0000:0000:0000:0000:0000:0000:0000:0000</a:t>
            </a:r>
          </a:p>
          <a:p>
            <a:pPr algn="just"/>
            <a:endParaRPr lang="en-IN" sz="1800"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    D)  An address with 128  1’s</a:t>
            </a:r>
          </a:p>
          <a:p>
            <a:pPr marL="0" indent="0" algn="just">
              <a:buNone/>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FFFF:FFFF:FFFF:FFFF:FFFF:FFFF:FFFF:FFFF</a:t>
            </a:r>
          </a:p>
          <a:p>
            <a:pPr algn="just"/>
            <a:endParaRPr lang="en-IN" sz="1800" b="1" dirty="0">
              <a:latin typeface="Times New Roman" pitchFamily="18" charset="0"/>
              <a:cs typeface="Times New Roman" pitchFamily="18" charset="0"/>
            </a:endParaRPr>
          </a:p>
        </p:txBody>
      </p:sp>
      <p:sp>
        <p:nvSpPr>
          <p:cNvPr id="4" name="Rectangle 3"/>
          <p:cNvSpPr/>
          <p:nvPr/>
        </p:nvSpPr>
        <p:spPr>
          <a:xfrm>
            <a:off x="0" y="116632"/>
            <a:ext cx="11298581" cy="523220"/>
          </a:xfrm>
          <a:prstGeom prst="rect">
            <a:avLst/>
          </a:prstGeom>
        </p:spPr>
        <p:txBody>
          <a:bodyPr wrap="square">
            <a:spAutoFit/>
          </a:bodyPr>
          <a:lstStyle/>
          <a:p>
            <a:pPr algn="ctr"/>
            <a:r>
              <a:rPr lang="en-IN" sz="2800" dirty="0">
                <a:solidFill>
                  <a:schemeClr val="tx1"/>
                </a:solidFill>
                <a:latin typeface="Times New Roman" pitchFamily="18" charset="0"/>
                <a:cs typeface="Times New Roman" pitchFamily="18" charset="0"/>
              </a:rPr>
              <a:t> </a:t>
            </a:r>
            <a:r>
              <a:rPr lang="en-IN" sz="2800" b="1" dirty="0">
                <a:solidFill>
                  <a:schemeClr val="tx1"/>
                </a:solidFill>
                <a:latin typeface="Times New Roman" pitchFamily="18" charset="0"/>
                <a:cs typeface="Times New Roman" pitchFamily="18" charset="0"/>
              </a:rPr>
              <a:t>IPv6 Addressing:</a:t>
            </a:r>
            <a:r>
              <a:rPr lang="en-US" sz="2800" b="1" dirty="0">
                <a:latin typeface="Times New Roman" pitchFamily="18" charset="0"/>
                <a:cs typeface="Times New Roman" pitchFamily="18" charset="0"/>
              </a:rPr>
              <a:t> Representation</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17155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32" y="764705"/>
            <a:ext cx="11648240" cy="4525963"/>
          </a:xfrm>
        </p:spPr>
        <p:txBody>
          <a:bodyPr>
            <a:normAutofit/>
          </a:bodyPr>
          <a:lstStyle/>
          <a:p>
            <a:pPr algn="just"/>
            <a:r>
              <a:rPr lang="en-IN" sz="2000" b="1" dirty="0">
                <a:latin typeface="Times New Roman" pitchFamily="18" charset="0"/>
                <a:cs typeface="Times New Roman" pitchFamily="18" charset="0"/>
              </a:rPr>
              <a:t>Show abbreviation for following IPv6 addresses:</a:t>
            </a:r>
          </a:p>
          <a:p>
            <a:pPr marL="0" indent="0" algn="just">
              <a:buNone/>
            </a:pPr>
            <a:r>
              <a:rPr lang="en-IN" sz="2000" dirty="0">
                <a:latin typeface="Times New Roman" pitchFamily="18" charset="0"/>
                <a:cs typeface="Times New Roman" pitchFamily="18" charset="0"/>
              </a:rPr>
              <a:t> A) 1234:2346:0000:0000:0000:0000:0000:1111</a:t>
            </a:r>
          </a:p>
          <a:p>
            <a:pPr marL="0" indent="0" algn="just">
              <a:buNone/>
            </a:pPr>
            <a:r>
              <a:rPr lang="en-IN" sz="2000" b="1" dirty="0">
                <a:latin typeface="Times New Roman" pitchFamily="18" charset="0"/>
                <a:cs typeface="Times New Roman" pitchFamily="18" charset="0"/>
              </a:rPr>
              <a:t>          1234:2346::1111</a:t>
            </a:r>
          </a:p>
          <a:p>
            <a:pPr marL="0" indent="0" algn="just">
              <a:buNone/>
            </a:pPr>
            <a:r>
              <a:rPr lang="en-IN" sz="2000" dirty="0">
                <a:latin typeface="Times New Roman" pitchFamily="18" charset="0"/>
                <a:cs typeface="Times New Roman" pitchFamily="18" charset="0"/>
              </a:rPr>
              <a:t>  </a:t>
            </a:r>
          </a:p>
          <a:p>
            <a:pPr marL="0" indent="0" algn="just">
              <a:buNone/>
            </a:pPr>
            <a:r>
              <a:rPr lang="en-IN" sz="2000" dirty="0">
                <a:latin typeface="Times New Roman" pitchFamily="18" charset="0"/>
                <a:cs typeface="Times New Roman" pitchFamily="18" charset="0"/>
              </a:rPr>
              <a:t> B) 2001:0000:0000:0012:0000:0000:1234:56AB</a:t>
            </a:r>
          </a:p>
          <a:p>
            <a:pPr marL="0" indent="0" algn="just">
              <a:buNone/>
            </a:pPr>
            <a:r>
              <a:rPr lang="en-IN" sz="2000" b="1" dirty="0">
                <a:latin typeface="Times New Roman" pitchFamily="18" charset="0"/>
                <a:cs typeface="Times New Roman" pitchFamily="18" charset="0"/>
              </a:rPr>
              <a:t>         2001::12:0:0:1234:56AB</a:t>
            </a:r>
          </a:p>
          <a:p>
            <a:pPr marL="0" indent="0" algn="just">
              <a:buNone/>
            </a:pPr>
            <a:endParaRPr lang="en-IN" sz="2000" dirty="0">
              <a:latin typeface="Times New Roman" pitchFamily="18" charset="0"/>
              <a:cs typeface="Times New Roman" pitchFamily="18" charset="0"/>
            </a:endParaRPr>
          </a:p>
          <a:p>
            <a:pPr marL="0" indent="0" algn="just">
              <a:buNone/>
            </a:pPr>
            <a:r>
              <a:rPr lang="en-IN" sz="2000" dirty="0">
                <a:latin typeface="Times New Roman" pitchFamily="18" charset="0"/>
                <a:cs typeface="Times New Roman" pitchFamily="18" charset="0"/>
              </a:rPr>
              <a:t> C) 0000:0000:FFFF:0000:</a:t>
            </a:r>
            <a:r>
              <a:rPr lang="en-IN" sz="1800" dirty="0">
                <a:latin typeface="Times New Roman" pitchFamily="18" charset="0"/>
                <a:cs typeface="Times New Roman" pitchFamily="18" charset="0"/>
              </a:rPr>
              <a:t>0000:0000:0000:0000</a:t>
            </a:r>
          </a:p>
          <a:p>
            <a:pPr marL="0" indent="0" algn="just">
              <a:buNone/>
            </a:pPr>
            <a:r>
              <a:rPr lang="en-IN" sz="1800" b="1" dirty="0">
                <a:latin typeface="Times New Roman" pitchFamily="18" charset="0"/>
                <a:cs typeface="Times New Roman" pitchFamily="18" charset="0"/>
              </a:rPr>
              <a:t>          0:0:FFFF::</a:t>
            </a:r>
          </a:p>
          <a:p>
            <a:pPr marL="0" indent="0" algn="just">
              <a:buNone/>
            </a:pPr>
            <a:endParaRPr lang="en-IN" sz="1800" b="1" dirty="0">
              <a:latin typeface="Times New Roman" pitchFamily="18" charset="0"/>
              <a:cs typeface="Times New Roman" pitchFamily="18" charset="0"/>
            </a:endParaRPr>
          </a:p>
        </p:txBody>
      </p:sp>
      <p:sp>
        <p:nvSpPr>
          <p:cNvPr id="4" name="Rectangle 3"/>
          <p:cNvSpPr/>
          <p:nvPr/>
        </p:nvSpPr>
        <p:spPr>
          <a:xfrm>
            <a:off x="0" y="116632"/>
            <a:ext cx="11298581" cy="523220"/>
          </a:xfrm>
          <a:prstGeom prst="rect">
            <a:avLst/>
          </a:prstGeom>
        </p:spPr>
        <p:txBody>
          <a:bodyPr wrap="square">
            <a:spAutoFit/>
          </a:bodyPr>
          <a:lstStyle/>
          <a:p>
            <a:pPr algn="ctr"/>
            <a:r>
              <a:rPr lang="en-IN" sz="2800" dirty="0">
                <a:solidFill>
                  <a:schemeClr val="tx1"/>
                </a:solidFill>
                <a:latin typeface="Times New Roman" pitchFamily="18" charset="0"/>
                <a:cs typeface="Times New Roman" pitchFamily="18" charset="0"/>
              </a:rPr>
              <a:t> </a:t>
            </a:r>
            <a:r>
              <a:rPr lang="en-IN" sz="2800" b="1" dirty="0">
                <a:solidFill>
                  <a:schemeClr val="tx1"/>
                </a:solidFill>
                <a:latin typeface="Times New Roman" pitchFamily="18" charset="0"/>
                <a:cs typeface="Times New Roman" pitchFamily="18" charset="0"/>
              </a:rPr>
              <a:t>IPv6 Addressing:</a:t>
            </a:r>
            <a:r>
              <a:rPr lang="en-US" sz="2800" b="1" dirty="0">
                <a:latin typeface="Times New Roman" pitchFamily="18" charset="0"/>
                <a:cs typeface="Times New Roman" pitchFamily="18" charset="0"/>
              </a:rPr>
              <a:t> Representation</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6562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itchFamily="34" charset="0"/>
              </a:defRPr>
            </a:lvl1pPr>
            <a:lvl2pPr marL="742950" indent="-285750">
              <a:defRPr sz="3200" b="1" baseline="-18000">
                <a:solidFill>
                  <a:schemeClr val="tx1"/>
                </a:solidFill>
                <a:latin typeface="Arial" pitchFamily="34" charset="0"/>
              </a:defRPr>
            </a:lvl2pPr>
            <a:lvl3pPr marL="1143000" indent="-228600">
              <a:defRPr sz="3200" b="1" baseline="-18000">
                <a:solidFill>
                  <a:schemeClr val="tx1"/>
                </a:solidFill>
                <a:latin typeface="Arial" pitchFamily="34" charset="0"/>
              </a:defRPr>
            </a:lvl3pPr>
            <a:lvl4pPr marL="1600200" indent="-228600">
              <a:defRPr sz="3200" b="1" baseline="-18000">
                <a:solidFill>
                  <a:schemeClr val="tx1"/>
                </a:solidFill>
                <a:latin typeface="Arial" pitchFamily="34" charset="0"/>
              </a:defRPr>
            </a:lvl4pPr>
            <a:lvl5pPr marL="2057400" indent="-22860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r>
              <a:rPr lang="en-US" sz="2000" baseline="0" dirty="0">
                <a:solidFill>
                  <a:schemeClr val="bg2"/>
                </a:solidFill>
              </a:rPr>
              <a:t>19.</a:t>
            </a:r>
            <a:fld id="{10E386B1-A9AF-478D-9E08-9BFBA6D747BF}" type="slidenum">
              <a:rPr lang="en-US" sz="2000" baseline="0" smtClean="0">
                <a:solidFill>
                  <a:schemeClr val="bg2"/>
                </a:solidFill>
              </a:rPr>
              <a:pPr/>
              <a:t>46</a:t>
            </a:fld>
            <a:endParaRPr lang="en-US" sz="2000" baseline="0" dirty="0">
              <a:solidFill>
                <a:schemeClr val="bg2"/>
              </a:solidFill>
            </a:endParaRPr>
          </a:p>
        </p:txBody>
      </p:sp>
      <p:sp>
        <p:nvSpPr>
          <p:cNvPr id="59402" name="Rectangle 9"/>
          <p:cNvSpPr>
            <a:spLocks noChangeArrowheads="1"/>
          </p:cNvSpPr>
          <p:nvPr/>
        </p:nvSpPr>
        <p:spPr bwMode="auto">
          <a:xfrm>
            <a:off x="196824" y="914401"/>
            <a:ext cx="11612589"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sz="2400" i="1" dirty="0">
                <a:solidFill>
                  <a:schemeClr val="hlink"/>
                </a:solidFill>
                <a:latin typeface="Times New Roman" pitchFamily="18" charset="0"/>
              </a:rPr>
              <a:t>Example: </a:t>
            </a:r>
            <a:r>
              <a:rPr lang="en-US" sz="2400" i="1" baseline="0" dirty="0">
                <a:latin typeface="Times New Roman" pitchFamily="18" charset="0"/>
                <a:cs typeface="Times New Roman" pitchFamily="18" charset="0"/>
              </a:rPr>
              <a:t>Expand the address </a:t>
            </a:r>
            <a:r>
              <a:rPr lang="en-US" sz="2400" b="1" i="1" baseline="0" dirty="0">
                <a:latin typeface="Times New Roman" pitchFamily="18" charset="0"/>
                <a:cs typeface="Times New Roman" pitchFamily="18" charset="0"/>
              </a:rPr>
              <a:t>0:15::1:12:1213 </a:t>
            </a:r>
            <a:r>
              <a:rPr lang="en-US" sz="2400" i="1" baseline="0" dirty="0">
                <a:latin typeface="Times New Roman" pitchFamily="18" charset="0"/>
                <a:cs typeface="Times New Roman" pitchFamily="18" charset="0"/>
              </a:rPr>
              <a:t>to its original.</a:t>
            </a:r>
          </a:p>
        </p:txBody>
      </p:sp>
      <p:sp>
        <p:nvSpPr>
          <p:cNvPr id="59404" name="Rectangle 11"/>
          <p:cNvSpPr>
            <a:spLocks noChangeArrowheads="1"/>
          </p:cNvSpPr>
          <p:nvPr/>
        </p:nvSpPr>
        <p:spPr bwMode="auto">
          <a:xfrm>
            <a:off x="232065" y="1556793"/>
            <a:ext cx="11218942" cy="18158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baseline="0" dirty="0">
                <a:solidFill>
                  <a:schemeClr val="hlink"/>
                </a:solidFill>
                <a:latin typeface="Times New Roman" pitchFamily="18" charset="0"/>
              </a:rPr>
              <a:t>Solution</a:t>
            </a:r>
          </a:p>
          <a:p>
            <a:pPr algn="just"/>
            <a:r>
              <a:rPr lang="en-US" sz="2800" i="1" baseline="0" dirty="0">
                <a:latin typeface="Times New Roman" pitchFamily="18" charset="0"/>
              </a:rPr>
              <a:t>We first need to align the left side of the double colon to the left of the original pattern and the right side of the double colon to the right of the original pattern to find how many 0s we need to replace the double colon.</a:t>
            </a:r>
          </a:p>
        </p:txBody>
      </p:sp>
      <p:pic>
        <p:nvPicPr>
          <p:cNvPr id="5940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5361" y="4152900"/>
            <a:ext cx="6636643" cy="647700"/>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59406" name="Rectangle 13"/>
          <p:cNvSpPr>
            <a:spLocks noChangeArrowheads="1"/>
          </p:cNvSpPr>
          <p:nvPr/>
        </p:nvSpPr>
        <p:spPr bwMode="auto">
          <a:xfrm>
            <a:off x="196824" y="5029201"/>
            <a:ext cx="11218942" cy="519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sz="2800" i="1" baseline="0" dirty="0">
                <a:latin typeface="Times New Roman" pitchFamily="18" charset="0"/>
              </a:rPr>
              <a:t>This means that the original address is:</a:t>
            </a:r>
          </a:p>
        </p:txBody>
      </p:sp>
      <p:pic>
        <p:nvPicPr>
          <p:cNvPr id="5940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964" y="5799138"/>
            <a:ext cx="6589488" cy="296862"/>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17" name="Rectangle 16"/>
          <p:cNvSpPr/>
          <p:nvPr/>
        </p:nvSpPr>
        <p:spPr>
          <a:xfrm>
            <a:off x="0" y="0"/>
            <a:ext cx="11298581" cy="523220"/>
          </a:xfrm>
          <a:prstGeom prst="rect">
            <a:avLst/>
          </a:prstGeom>
        </p:spPr>
        <p:txBody>
          <a:bodyPr wrap="square">
            <a:spAutoFit/>
          </a:bodyPr>
          <a:lstStyle/>
          <a:p>
            <a:pPr algn="ctr"/>
            <a:r>
              <a:rPr lang="en-IN" sz="2800" dirty="0">
                <a:solidFill>
                  <a:schemeClr val="tx1"/>
                </a:solidFill>
                <a:latin typeface="Times New Roman" pitchFamily="18" charset="0"/>
                <a:cs typeface="Times New Roman" pitchFamily="18" charset="0"/>
              </a:rPr>
              <a:t> </a:t>
            </a:r>
            <a:r>
              <a:rPr lang="en-IN" sz="2800" b="1" dirty="0">
                <a:solidFill>
                  <a:schemeClr val="tx1"/>
                </a:solidFill>
                <a:latin typeface="Times New Roman" pitchFamily="18" charset="0"/>
                <a:cs typeface="Times New Roman" pitchFamily="18" charset="0"/>
              </a:rPr>
              <a:t>IPv6 Addressing:</a:t>
            </a:r>
            <a:r>
              <a:rPr lang="en-US" sz="2800" b="1" dirty="0">
                <a:latin typeface="Times New Roman" pitchFamily="18" charset="0"/>
                <a:cs typeface="Times New Roman" pitchFamily="18" charset="0"/>
              </a:rPr>
              <a:t> Representation</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61687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3999"/>
            <a:ext cx="11809413" cy="5572165"/>
          </a:xfrm>
        </p:spPr>
        <p:txBody>
          <a:bodyPr>
            <a:normAutofit/>
          </a:bodyPr>
          <a:lstStyle/>
          <a:p>
            <a:pPr algn="just"/>
            <a:r>
              <a:rPr lang="en-US" sz="1800" dirty="0">
                <a:latin typeface="Times New Roman" pitchFamily="18" charset="0"/>
                <a:cs typeface="Times New Roman" pitchFamily="18" charset="0"/>
              </a:rPr>
              <a:t>The address space of IPv6 consists 2</a:t>
            </a:r>
            <a:r>
              <a:rPr lang="en-US" sz="1800" baseline="30000" dirty="0">
                <a:latin typeface="Times New Roman" pitchFamily="18" charset="0"/>
                <a:cs typeface="Times New Roman" pitchFamily="18" charset="0"/>
              </a:rPr>
              <a:t>128</a:t>
            </a:r>
            <a:r>
              <a:rPr lang="en-US" sz="1800" dirty="0">
                <a:latin typeface="Times New Roman" pitchFamily="18" charset="0"/>
                <a:cs typeface="Times New Roman" pitchFamily="18" charset="0"/>
              </a:rPr>
              <a:t> addresses.</a:t>
            </a:r>
          </a:p>
          <a:p>
            <a:pPr algn="just"/>
            <a:r>
              <a:rPr lang="en-US" sz="1800" dirty="0">
                <a:latin typeface="Times New Roman" pitchFamily="18" charset="0"/>
                <a:cs typeface="Times New Roman" pitchFamily="18" charset="0"/>
              </a:rPr>
              <a:t> The size of the address space is :</a:t>
            </a:r>
          </a:p>
          <a:p>
            <a:pPr algn="just"/>
            <a:r>
              <a:rPr lang="en-US" sz="1800" b="1" dirty="0">
                <a:latin typeface="Times New Roman" pitchFamily="18" charset="0"/>
                <a:cs typeface="Times New Roman" pitchFamily="18" charset="0"/>
              </a:rPr>
              <a:t> </a:t>
            </a:r>
            <a:r>
              <a:rPr lang="en-IN" sz="1800" b="1" dirty="0">
                <a:latin typeface="Times New Roman" pitchFamily="18" charset="0"/>
                <a:cs typeface="Times New Roman" pitchFamily="18" charset="0"/>
              </a:rPr>
              <a:t>340, 282, 366, 920, 938, 463, 374, 607, 431, 768, 211, 456.</a:t>
            </a: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This address space is 2</a:t>
            </a:r>
            <a:r>
              <a:rPr lang="en-US" sz="1800" baseline="30000" dirty="0">
                <a:latin typeface="Times New Roman" pitchFamily="18" charset="0"/>
                <a:cs typeface="Times New Roman" pitchFamily="18" charset="0"/>
              </a:rPr>
              <a:t>96 </a:t>
            </a:r>
            <a:r>
              <a:rPr lang="en-US" sz="1800" dirty="0">
                <a:latin typeface="Times New Roman" pitchFamily="18" charset="0"/>
                <a:cs typeface="Times New Roman" pitchFamily="18" charset="0"/>
              </a:rPr>
              <a:t>times more than IPv4 address-definitely there no address depletion.</a:t>
            </a:r>
          </a:p>
          <a:p>
            <a:pPr algn="just"/>
            <a:r>
              <a:rPr lang="en-US" sz="1800" dirty="0">
                <a:latin typeface="Times New Roman" pitchFamily="18" charset="0"/>
                <a:cs typeface="Times New Roman" pitchFamily="18" charset="0"/>
              </a:rPr>
              <a:t>we assume that only 1/64 (i.e. almost 2 percent) of the addresses in the address space can be assigned to the people on planet Earth and the rest are reserved for special purposes. </a:t>
            </a:r>
          </a:p>
          <a:p>
            <a:pPr algn="just"/>
            <a:endParaRPr lang="en-US" sz="18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Three Address Types </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In IPv6, a destination address can belong to one of three categories: </a:t>
            </a:r>
          </a:p>
          <a:p>
            <a:pPr algn="just"/>
            <a:r>
              <a:rPr lang="en-US" sz="1800" b="1" dirty="0">
                <a:latin typeface="Times New Roman" pitchFamily="18" charset="0"/>
                <a:cs typeface="Times New Roman" pitchFamily="18" charset="0"/>
              </a:rPr>
              <a:t>Unicast address </a:t>
            </a:r>
            <a:r>
              <a:rPr lang="en-US" sz="1800" b="1" dirty="0">
                <a:solidFill>
                  <a:srgbClr val="0070C0"/>
                </a:solidFill>
                <a:latin typeface="Times New Roman" pitchFamily="18" charset="0"/>
                <a:cs typeface="Times New Roman" pitchFamily="18" charset="0"/>
              </a:rPr>
              <a:t>: Unicast address  used to defines a single computer.</a:t>
            </a:r>
          </a:p>
          <a:p>
            <a:pPr algn="just"/>
            <a:r>
              <a:rPr lang="en-US" sz="1800" dirty="0">
                <a:latin typeface="Times New Roman" pitchFamily="18" charset="0"/>
                <a:cs typeface="Times New Roman" pitchFamily="18" charset="0"/>
              </a:rPr>
              <a:t> The packet sent to a unicast address must be delivered to specific computer.</a:t>
            </a:r>
          </a:p>
          <a:p>
            <a:pPr algn="just"/>
            <a:r>
              <a:rPr lang="en-US" sz="1800" b="1" dirty="0">
                <a:latin typeface="Times New Roman" pitchFamily="18" charset="0"/>
                <a:cs typeface="Times New Roman" pitchFamily="18" charset="0"/>
              </a:rPr>
              <a:t>Anycast address : </a:t>
            </a:r>
            <a:r>
              <a:rPr lang="en-US" sz="1800" b="1" dirty="0">
                <a:solidFill>
                  <a:srgbClr val="0070C0"/>
                </a:solidFill>
                <a:latin typeface="Times New Roman" pitchFamily="18" charset="0"/>
                <a:cs typeface="Times New Roman" pitchFamily="18" charset="0"/>
              </a:rPr>
              <a:t>Anycast address defines a group of computers that all share a single address. </a:t>
            </a:r>
          </a:p>
          <a:p>
            <a:pPr algn="just"/>
            <a:r>
              <a:rPr lang="en-US" sz="1800" dirty="0">
                <a:latin typeface="Times New Roman" pitchFamily="18" charset="0"/>
                <a:cs typeface="Times New Roman" pitchFamily="18" charset="0"/>
              </a:rPr>
              <a:t>A packet send to a anycast address is delivered to only one member of the group, the most reachable one.</a:t>
            </a:r>
          </a:p>
          <a:p>
            <a:pPr algn="just"/>
            <a:r>
              <a:rPr lang="en-US" sz="1800" b="1" dirty="0">
                <a:latin typeface="Times New Roman" pitchFamily="18" charset="0"/>
                <a:cs typeface="Times New Roman" pitchFamily="18" charset="0"/>
              </a:rPr>
              <a:t>Multicast addresses :</a:t>
            </a:r>
            <a:r>
              <a:rPr lang="en-US" sz="1800" b="1" dirty="0">
                <a:solidFill>
                  <a:srgbClr val="0070C0"/>
                </a:solidFill>
                <a:latin typeface="Times New Roman" pitchFamily="18" charset="0"/>
                <a:cs typeface="Times New Roman" pitchFamily="18" charset="0"/>
              </a:rPr>
              <a:t>Multicast address  also defines a group of computers.</a:t>
            </a:r>
          </a:p>
          <a:p>
            <a:pPr algn="just"/>
            <a:r>
              <a:rPr lang="en-US" sz="1800" dirty="0">
                <a:latin typeface="Times New Roman" pitchFamily="18" charset="0"/>
                <a:cs typeface="Times New Roman" pitchFamily="18" charset="0"/>
              </a:rPr>
              <a:t>A packet send to a multicast address is delivered to each member of the group.</a:t>
            </a:r>
          </a:p>
          <a:p>
            <a:pPr algn="just"/>
            <a:endParaRPr lang="en-IN" sz="1800" dirty="0">
              <a:latin typeface="Times New Roman" pitchFamily="18" charset="0"/>
              <a:cs typeface="Times New Roman" pitchFamily="18" charset="0"/>
            </a:endParaRPr>
          </a:p>
        </p:txBody>
      </p:sp>
      <p:sp>
        <p:nvSpPr>
          <p:cNvPr id="5" name="Rectangle 4"/>
          <p:cNvSpPr/>
          <p:nvPr/>
        </p:nvSpPr>
        <p:spPr>
          <a:xfrm>
            <a:off x="187596" y="0"/>
            <a:ext cx="11298581" cy="1046440"/>
          </a:xfrm>
          <a:prstGeom prst="rect">
            <a:avLst/>
          </a:prstGeom>
        </p:spPr>
        <p:txBody>
          <a:bodyPr wrap="square">
            <a:spAutoFit/>
          </a:bodyPr>
          <a:lstStyle/>
          <a:p>
            <a:pPr algn="ctr"/>
            <a:r>
              <a:rPr lang="en-IN" sz="3000" dirty="0">
                <a:solidFill>
                  <a:schemeClr val="tx1"/>
                </a:solidFill>
                <a:latin typeface="Times New Roman" pitchFamily="18" charset="0"/>
                <a:cs typeface="Times New Roman" pitchFamily="18" charset="0"/>
              </a:rPr>
              <a:t> </a:t>
            </a:r>
            <a:r>
              <a:rPr lang="en-IN" sz="3000" b="1" dirty="0">
                <a:solidFill>
                  <a:schemeClr val="tx1"/>
                </a:solidFill>
                <a:latin typeface="Times New Roman" pitchFamily="18" charset="0"/>
                <a:cs typeface="Times New Roman" pitchFamily="18" charset="0"/>
              </a:rPr>
              <a:t>IPv6 Addressing:</a:t>
            </a:r>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Address Space</a:t>
            </a:r>
          </a:p>
          <a:p>
            <a:pPr algn="ctr"/>
            <a:endParaRPr lang="en-IN" sz="3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94423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itchFamily="34" charset="0"/>
              </a:defRPr>
            </a:lvl1pPr>
            <a:lvl2pPr marL="742950" indent="-285750">
              <a:defRPr sz="3200" b="1" baseline="-18000">
                <a:solidFill>
                  <a:schemeClr val="tx1"/>
                </a:solidFill>
                <a:latin typeface="Arial" pitchFamily="34" charset="0"/>
              </a:defRPr>
            </a:lvl2pPr>
            <a:lvl3pPr marL="1143000" indent="-228600">
              <a:defRPr sz="3200" b="1" baseline="-18000">
                <a:solidFill>
                  <a:schemeClr val="tx1"/>
                </a:solidFill>
                <a:latin typeface="Arial" pitchFamily="34" charset="0"/>
              </a:defRPr>
            </a:lvl3pPr>
            <a:lvl4pPr marL="1600200" indent="-228600">
              <a:defRPr sz="3200" b="1" baseline="-18000">
                <a:solidFill>
                  <a:schemeClr val="tx1"/>
                </a:solidFill>
                <a:latin typeface="Arial" pitchFamily="34" charset="0"/>
              </a:defRPr>
            </a:lvl4pPr>
            <a:lvl5pPr marL="2057400" indent="-228600">
              <a:defRPr sz="3200" b="1" baseline="-18000">
                <a:solidFill>
                  <a:schemeClr val="tx1"/>
                </a:solidFill>
                <a:latin typeface="Arial" pitchFamily="34" charset="0"/>
              </a:defRPr>
            </a:lvl5pPr>
            <a:lvl6pPr marL="2514600" indent="-228600" eaLnBrk="0" fontAlgn="base" hangingPunct="0">
              <a:spcBef>
                <a:spcPct val="0"/>
              </a:spcBef>
              <a:spcAft>
                <a:spcPct val="0"/>
              </a:spcAft>
              <a:defRPr sz="3200" b="1" baseline="-18000">
                <a:solidFill>
                  <a:schemeClr val="tx1"/>
                </a:solidFill>
                <a:latin typeface="Arial" pitchFamily="34" charset="0"/>
              </a:defRPr>
            </a:lvl6pPr>
            <a:lvl7pPr marL="2971800" indent="-228600" eaLnBrk="0" fontAlgn="base" hangingPunct="0">
              <a:spcBef>
                <a:spcPct val="0"/>
              </a:spcBef>
              <a:spcAft>
                <a:spcPct val="0"/>
              </a:spcAft>
              <a:defRPr sz="3200" b="1" baseline="-18000">
                <a:solidFill>
                  <a:schemeClr val="tx1"/>
                </a:solidFill>
                <a:latin typeface="Arial" pitchFamily="34" charset="0"/>
              </a:defRPr>
            </a:lvl7pPr>
            <a:lvl8pPr marL="3429000" indent="-228600" eaLnBrk="0" fontAlgn="base" hangingPunct="0">
              <a:spcBef>
                <a:spcPct val="0"/>
              </a:spcBef>
              <a:spcAft>
                <a:spcPct val="0"/>
              </a:spcAft>
              <a:defRPr sz="3200" b="1" baseline="-18000">
                <a:solidFill>
                  <a:schemeClr val="tx1"/>
                </a:solidFill>
                <a:latin typeface="Arial" pitchFamily="34" charset="0"/>
              </a:defRPr>
            </a:lvl8pPr>
            <a:lvl9pPr marL="3886200" indent="-228600" eaLnBrk="0" fontAlgn="base" hangingPunct="0">
              <a:spcBef>
                <a:spcPct val="0"/>
              </a:spcBef>
              <a:spcAft>
                <a:spcPct val="0"/>
              </a:spcAft>
              <a:defRPr sz="3200" b="1" baseline="-18000">
                <a:solidFill>
                  <a:schemeClr val="tx1"/>
                </a:solidFill>
                <a:latin typeface="Arial" pitchFamily="34" charset="0"/>
              </a:defRPr>
            </a:lvl9pPr>
          </a:lstStyle>
          <a:p>
            <a:r>
              <a:rPr lang="en-US" sz="2000" baseline="0">
                <a:solidFill>
                  <a:schemeClr val="bg2"/>
                </a:solidFill>
              </a:rPr>
              <a:t>19.</a:t>
            </a:r>
            <a:fld id="{C985D8A5-1DB4-4F65-91B1-AD83A14ADD64}" type="slidenum">
              <a:rPr lang="en-US" sz="2000" baseline="0" smtClean="0">
                <a:solidFill>
                  <a:schemeClr val="bg2"/>
                </a:solidFill>
              </a:rPr>
              <a:pPr/>
              <a:t>48</a:t>
            </a:fld>
            <a:endParaRPr lang="en-US" sz="2000" baseline="0">
              <a:solidFill>
                <a:schemeClr val="bg2"/>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46767704"/>
              </p:ext>
            </p:extLst>
          </p:nvPr>
        </p:nvGraphicFramePr>
        <p:xfrm>
          <a:off x="183828" y="584728"/>
          <a:ext cx="11572160" cy="6046567"/>
        </p:xfrm>
        <a:graphic>
          <a:graphicData uri="http://schemas.openxmlformats.org/drawingml/2006/table">
            <a:tbl>
              <a:tblPr>
                <a:tableStyleId>{D7AC3CCA-C797-4891-BE02-D94E43425B78}</a:tableStyleId>
              </a:tblPr>
              <a:tblGrid>
                <a:gridCol w="5786080">
                  <a:extLst>
                    <a:ext uri="{9D8B030D-6E8A-4147-A177-3AD203B41FA5}">
                      <a16:colId xmlns:a16="http://schemas.microsoft.com/office/drawing/2014/main" val="20000"/>
                    </a:ext>
                  </a:extLst>
                </a:gridCol>
                <a:gridCol w="5786080">
                  <a:extLst>
                    <a:ext uri="{9D8B030D-6E8A-4147-A177-3AD203B41FA5}">
                      <a16:colId xmlns:a16="http://schemas.microsoft.com/office/drawing/2014/main" val="20001"/>
                    </a:ext>
                  </a:extLst>
                </a:gridCol>
              </a:tblGrid>
              <a:tr h="323992">
                <a:tc>
                  <a:txBody>
                    <a:bodyPr/>
                    <a:lstStyle/>
                    <a:p>
                      <a:pPr marL="0" marR="0" algn="ctr">
                        <a:lnSpc>
                          <a:spcPct val="100000"/>
                        </a:lnSpc>
                        <a:spcBef>
                          <a:spcPts val="0"/>
                        </a:spcBef>
                        <a:spcAft>
                          <a:spcPts val="0"/>
                        </a:spcAft>
                      </a:pPr>
                      <a:r>
                        <a:rPr lang="en-US" sz="1400" b="1" dirty="0">
                          <a:latin typeface="Times New Roman" pitchFamily="18" charset="0"/>
                          <a:cs typeface="Times New Roman" pitchFamily="18" charset="0"/>
                        </a:rPr>
                        <a:t>IPv4</a:t>
                      </a:r>
                      <a:endParaRPr lang="en-US" sz="1400" b="1" dirty="0">
                        <a:latin typeface="Times New Roman" pitchFamily="18" charset="0"/>
                        <a:ea typeface="Calibri"/>
                        <a:cs typeface="Times New Roman" pitchFamily="18" charset="0"/>
                      </a:endParaRPr>
                    </a:p>
                  </a:txBody>
                  <a:tcPr marL="75449" marR="75449" marT="58423" marB="58423" anchor="ctr"/>
                </a:tc>
                <a:tc>
                  <a:txBody>
                    <a:bodyPr/>
                    <a:lstStyle/>
                    <a:p>
                      <a:pPr marL="0" marR="0" algn="ctr">
                        <a:lnSpc>
                          <a:spcPct val="100000"/>
                        </a:lnSpc>
                        <a:spcBef>
                          <a:spcPts val="0"/>
                        </a:spcBef>
                        <a:spcAft>
                          <a:spcPts val="0"/>
                        </a:spcAft>
                      </a:pPr>
                      <a:r>
                        <a:rPr lang="en-US" sz="1400" b="1" dirty="0">
                          <a:latin typeface="Times New Roman" pitchFamily="18" charset="0"/>
                          <a:cs typeface="Times New Roman" pitchFamily="18" charset="0"/>
                        </a:rPr>
                        <a:t>IPv6</a:t>
                      </a:r>
                      <a:endParaRPr lang="en-US" sz="1400" b="1"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0"/>
                  </a:ext>
                </a:extLst>
              </a:tr>
              <a:tr h="359999">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2"/>
                        </a:rPr>
                        <a:t>IPv4 addresses</a:t>
                      </a:r>
                      <a:r>
                        <a:rPr lang="en-US" sz="1400" dirty="0">
                          <a:latin typeface="Times New Roman" pitchFamily="18" charset="0"/>
                          <a:cs typeface="Times New Roman" pitchFamily="18" charset="0"/>
                        </a:rPr>
                        <a:t> are 32 bits length.</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3"/>
                        </a:rPr>
                        <a:t>IPv6 addresses</a:t>
                      </a:r>
                      <a:r>
                        <a:rPr lang="en-US" sz="1400" dirty="0">
                          <a:latin typeface="Times New Roman" pitchFamily="18" charset="0"/>
                          <a:cs typeface="Times New Roman" pitchFamily="18" charset="0"/>
                        </a:rPr>
                        <a:t> are 128 bits length.</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1"/>
                  </a:ext>
                </a:extLst>
              </a:tr>
              <a:tr h="350553">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u="sng" strike="noStrike" dirty="0">
                          <a:solidFill>
                            <a:schemeClr val="tx2"/>
                          </a:solidFill>
                          <a:latin typeface="Times New Roman" pitchFamily="18" charset="0"/>
                          <a:cs typeface="Times New Roman" pitchFamily="18" charset="0"/>
                        </a:rPr>
                        <a:t>IPv4 address</a:t>
                      </a:r>
                      <a:r>
                        <a:rPr lang="en-US" sz="1400" u="sng" strike="noStrike" baseline="0" dirty="0">
                          <a:solidFill>
                            <a:schemeClr val="tx2"/>
                          </a:solidFill>
                          <a:latin typeface="Times New Roman" pitchFamily="18" charset="0"/>
                          <a:cs typeface="Times New Roman" pitchFamily="18" charset="0"/>
                        </a:rPr>
                        <a:t> space  </a:t>
                      </a:r>
                      <a:r>
                        <a:rPr lang="en-US" sz="1400" u="none" strike="noStrike" baseline="0" dirty="0">
                          <a:latin typeface="Times New Roman" pitchFamily="18" charset="0"/>
                          <a:cs typeface="Times New Roman" pitchFamily="18" charset="0"/>
                        </a:rPr>
                        <a:t>is  2</a:t>
                      </a:r>
                      <a:r>
                        <a:rPr lang="en-US" sz="1400" u="none" strike="noStrike" baseline="30000" dirty="0">
                          <a:latin typeface="Times New Roman" pitchFamily="18" charset="0"/>
                          <a:cs typeface="Times New Roman" pitchFamily="18" charset="0"/>
                        </a:rPr>
                        <a:t>32</a:t>
                      </a:r>
                      <a:r>
                        <a:rPr lang="en-US" sz="1400" u="none" strike="noStrike" baseline="0" dirty="0">
                          <a:latin typeface="Times New Roman" pitchFamily="18" charset="0"/>
                          <a:cs typeface="Times New Roman" pitchFamily="18" charset="0"/>
                        </a:rPr>
                        <a:t>   (i.e. </a:t>
                      </a:r>
                      <a:r>
                        <a:rPr lang="en-US" sz="1400" dirty="0">
                          <a:solidFill>
                            <a:schemeClr val="tx1"/>
                          </a:solidFill>
                          <a:latin typeface="Times New Roman" pitchFamily="18" charset="0"/>
                          <a:ea typeface="Times New Roman"/>
                          <a:cs typeface="Times New Roman" pitchFamily="18" charset="0"/>
                        </a:rPr>
                        <a:t>4.3 billion addresses)</a:t>
                      </a:r>
                      <a:endParaRPr lang="en-US" sz="1400" dirty="0">
                        <a:solidFill>
                          <a:schemeClr val="tx1"/>
                        </a:solidFill>
                        <a:latin typeface="Times New Roman" pitchFamily="18" charset="0"/>
                        <a:ea typeface="Calibri"/>
                        <a:cs typeface="Times New Roman" pitchFamily="18" charset="0"/>
                      </a:endParaRPr>
                    </a:p>
                    <a:p>
                      <a:pPr marL="0" marR="0" algn="just">
                        <a:lnSpc>
                          <a:spcPct val="100000"/>
                        </a:lnSpc>
                        <a:spcBef>
                          <a:spcPts val="0"/>
                        </a:spcBef>
                        <a:spcAft>
                          <a:spcPts val="0"/>
                        </a:spcAft>
                      </a:pPr>
                      <a:endParaRPr lang="en-US" sz="1400" b="0" baseline="30000" dirty="0">
                        <a:latin typeface="Times New Roman" pitchFamily="18" charset="0"/>
                        <a:ea typeface="Calibri"/>
                        <a:cs typeface="Times New Roman" pitchFamily="18" charset="0"/>
                      </a:endParaRPr>
                    </a:p>
                  </a:txBody>
                  <a:tcPr marL="75449" marR="75449" marT="58423" marB="58423"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strike="noStrike" dirty="0">
                          <a:solidFill>
                            <a:schemeClr val="tx2"/>
                          </a:solidFill>
                          <a:latin typeface="Times New Roman" pitchFamily="18" charset="0"/>
                          <a:cs typeface="Times New Roman" pitchFamily="18" charset="0"/>
                        </a:rPr>
                        <a:t>IPv6 address</a:t>
                      </a:r>
                      <a:r>
                        <a:rPr lang="en-US" sz="1400" u="sng" strike="noStrike" baseline="0" dirty="0">
                          <a:solidFill>
                            <a:schemeClr val="tx2"/>
                          </a:solidFill>
                          <a:latin typeface="Times New Roman" pitchFamily="18" charset="0"/>
                          <a:cs typeface="Times New Roman" pitchFamily="18" charset="0"/>
                        </a:rPr>
                        <a:t> space  </a:t>
                      </a:r>
                      <a:r>
                        <a:rPr lang="en-US" sz="1400" u="none" strike="noStrike" baseline="0" dirty="0">
                          <a:latin typeface="Times New Roman" pitchFamily="18" charset="0"/>
                          <a:cs typeface="Times New Roman" pitchFamily="18" charset="0"/>
                        </a:rPr>
                        <a:t>is 2</a:t>
                      </a:r>
                      <a:r>
                        <a:rPr lang="en-US" sz="1400" u="none" strike="noStrike" baseline="30000" dirty="0">
                          <a:latin typeface="Times New Roman" pitchFamily="18" charset="0"/>
                          <a:cs typeface="Times New Roman" pitchFamily="18" charset="0"/>
                        </a:rPr>
                        <a:t>128</a:t>
                      </a:r>
                      <a:r>
                        <a:rPr lang="en-US" sz="1400" u="none" strike="noStrike" baseline="0" dirty="0">
                          <a:latin typeface="Times New Roman" pitchFamily="18" charset="0"/>
                          <a:cs typeface="Times New Roman" pitchFamily="18" charset="0"/>
                        </a:rPr>
                        <a:t>                                                                                (i.e. </a:t>
                      </a:r>
                      <a:r>
                        <a:rPr lang="en-US" sz="1400" dirty="0">
                          <a:solidFill>
                            <a:schemeClr val="tx1"/>
                          </a:solidFill>
                          <a:latin typeface="Times New Roman" pitchFamily="18" charset="0"/>
                          <a:ea typeface="Times New Roman"/>
                          <a:cs typeface="Times New Roman" pitchFamily="18" charset="0"/>
                        </a:rPr>
                        <a:t>340 trillion </a:t>
                      </a:r>
                      <a:r>
                        <a:rPr lang="en-US" sz="1400" dirty="0" err="1">
                          <a:solidFill>
                            <a:schemeClr val="tx1"/>
                          </a:solidFill>
                          <a:latin typeface="Times New Roman" pitchFamily="18" charset="0"/>
                          <a:ea typeface="Times New Roman"/>
                          <a:cs typeface="Times New Roman" pitchFamily="18" charset="0"/>
                        </a:rPr>
                        <a:t>trillion</a:t>
                      </a:r>
                      <a:r>
                        <a:rPr lang="en-US" sz="1400" dirty="0">
                          <a:solidFill>
                            <a:schemeClr val="tx1"/>
                          </a:solidFill>
                          <a:latin typeface="Times New Roman" pitchFamily="18" charset="0"/>
                          <a:ea typeface="Times New Roman"/>
                          <a:cs typeface="Times New Roman" pitchFamily="18" charset="0"/>
                        </a:rPr>
                        <a:t> </a:t>
                      </a:r>
                      <a:r>
                        <a:rPr lang="en-US" sz="1400" dirty="0" err="1">
                          <a:solidFill>
                            <a:schemeClr val="tx1"/>
                          </a:solidFill>
                          <a:latin typeface="Times New Roman" pitchFamily="18" charset="0"/>
                          <a:ea typeface="Times New Roman"/>
                          <a:cs typeface="Times New Roman" pitchFamily="18" charset="0"/>
                        </a:rPr>
                        <a:t>trillion</a:t>
                      </a:r>
                      <a:r>
                        <a:rPr lang="en-US" sz="1400" dirty="0">
                          <a:solidFill>
                            <a:schemeClr val="tx1"/>
                          </a:solidFill>
                          <a:latin typeface="Times New Roman" pitchFamily="18" charset="0"/>
                          <a:ea typeface="Times New Roman"/>
                          <a:cs typeface="Times New Roman" pitchFamily="18" charset="0"/>
                        </a:rPr>
                        <a:t> addresses)</a:t>
                      </a:r>
                      <a:endParaRPr lang="en-US" sz="1400" dirty="0">
                        <a:solidFill>
                          <a:schemeClr val="tx1"/>
                        </a:solidFill>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2"/>
                  </a:ext>
                </a:extLst>
              </a:tr>
              <a:tr h="455059">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2"/>
                        </a:rPr>
                        <a:t>IPv4 addresses</a:t>
                      </a:r>
                      <a:r>
                        <a:rPr lang="en-US" sz="1400" dirty="0">
                          <a:latin typeface="Times New Roman" pitchFamily="18" charset="0"/>
                          <a:cs typeface="Times New Roman" pitchFamily="18" charset="0"/>
                        </a:rPr>
                        <a:t> are  represented in dotted decimal notation.</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3"/>
                        </a:rPr>
                        <a:t>IPv6 addresses</a:t>
                      </a:r>
                      <a:r>
                        <a:rPr lang="en-US" sz="1400" dirty="0">
                          <a:latin typeface="Times New Roman" pitchFamily="18" charset="0"/>
                          <a:cs typeface="Times New Roman" pitchFamily="18" charset="0"/>
                        </a:rPr>
                        <a:t> are represented in colon </a:t>
                      </a:r>
                      <a:r>
                        <a:rPr lang="en-US" sz="1400" u="none" strike="noStrike" dirty="0">
                          <a:latin typeface="Times New Roman" pitchFamily="18" charset="0"/>
                          <a:cs typeface="Times New Roman" pitchFamily="18" charset="0"/>
                        </a:rPr>
                        <a:t>hexadecimal</a:t>
                      </a:r>
                      <a:r>
                        <a:rPr lang="en-US" sz="1400" u="none" strike="noStrike" baseline="0" dirty="0">
                          <a:latin typeface="Times New Roman" pitchFamily="18" charset="0"/>
                          <a:cs typeface="Times New Roman" pitchFamily="18" charset="0"/>
                        </a:rPr>
                        <a:t> notation</a:t>
                      </a:r>
                    </a:p>
                  </a:txBody>
                  <a:tcPr marL="75449" marR="75449" marT="58423" marB="58423" anchor="ctr"/>
                </a:tc>
                <a:extLst>
                  <a:ext uri="{0D108BD9-81ED-4DB2-BD59-A6C34878D82A}">
                    <a16:rowId xmlns:a16="http://schemas.microsoft.com/office/drawing/2014/main" val="10003"/>
                  </a:ext>
                </a:extLst>
              </a:tr>
              <a:tr h="34354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0" u="sng" dirty="0">
                          <a:solidFill>
                            <a:schemeClr val="tx2"/>
                          </a:solidFill>
                          <a:latin typeface="Times New Roman" pitchFamily="18" charset="0"/>
                          <a:ea typeface="Calibri"/>
                          <a:cs typeface="Times New Roman" pitchFamily="18" charset="0"/>
                        </a:rPr>
                        <a:t>Length</a:t>
                      </a:r>
                      <a:r>
                        <a:rPr lang="en-US" sz="1400" b="0" u="sng" baseline="0" dirty="0">
                          <a:solidFill>
                            <a:schemeClr val="tx2"/>
                          </a:solidFill>
                          <a:latin typeface="Times New Roman" pitchFamily="18" charset="0"/>
                          <a:ea typeface="Calibri"/>
                          <a:cs typeface="Times New Roman" pitchFamily="18" charset="0"/>
                        </a:rPr>
                        <a:t>  of h</a:t>
                      </a:r>
                      <a:r>
                        <a:rPr lang="en-US" sz="1400" b="0" u="sng" dirty="0">
                          <a:solidFill>
                            <a:schemeClr val="tx2"/>
                          </a:solidFill>
                          <a:latin typeface="Times New Roman" pitchFamily="18" charset="0"/>
                          <a:ea typeface="Calibri"/>
                          <a:cs typeface="Times New Roman" pitchFamily="18" charset="0"/>
                        </a:rPr>
                        <a:t>eader </a:t>
                      </a:r>
                      <a:r>
                        <a:rPr lang="en-US" sz="1400" b="0" baseline="0" dirty="0">
                          <a:latin typeface="Times New Roman" pitchFamily="18" charset="0"/>
                          <a:ea typeface="Calibri"/>
                          <a:cs typeface="Times New Roman" pitchFamily="18" charset="0"/>
                        </a:rPr>
                        <a:t>is 20 to 60  bytes</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u="sng" strike="noStrike" kern="1200" dirty="0">
                          <a:solidFill>
                            <a:schemeClr val="tx2"/>
                          </a:solidFill>
                          <a:latin typeface="Times New Roman" pitchFamily="18" charset="0"/>
                          <a:ea typeface="+mn-ea"/>
                          <a:cs typeface="Times New Roman" pitchFamily="18" charset="0"/>
                        </a:rPr>
                        <a:t>Length  of header </a:t>
                      </a:r>
                      <a:r>
                        <a:rPr lang="en-US" sz="1400" b="0" baseline="0" dirty="0">
                          <a:latin typeface="Times New Roman" pitchFamily="18" charset="0"/>
                          <a:ea typeface="Calibri"/>
                          <a:cs typeface="Times New Roman" pitchFamily="18" charset="0"/>
                        </a:rPr>
                        <a:t>is fixed 40  bytes</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4"/>
                  </a:ext>
                </a:extLst>
              </a:tr>
              <a:tr h="288032">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4"/>
                        </a:rPr>
                        <a:t>Checksum field</a:t>
                      </a:r>
                      <a:r>
                        <a:rPr lang="en-US" sz="1400" dirty="0">
                          <a:latin typeface="Times New Roman" pitchFamily="18" charset="0"/>
                          <a:cs typeface="Times New Roman" pitchFamily="18" charset="0"/>
                        </a:rPr>
                        <a:t> is available in </a:t>
                      </a:r>
                      <a:r>
                        <a:rPr lang="en-US" sz="1400" u="none" strike="noStrike" dirty="0">
                          <a:latin typeface="Times New Roman" pitchFamily="18" charset="0"/>
                          <a:cs typeface="Times New Roman" pitchFamily="18" charset="0"/>
                          <a:hlinkClick r:id="rId4"/>
                        </a:rPr>
                        <a:t>IPv4 header</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No </a:t>
                      </a:r>
                      <a:r>
                        <a:rPr lang="en-US" sz="1400" u="none" strike="noStrike" dirty="0">
                          <a:latin typeface="Times New Roman" pitchFamily="18" charset="0"/>
                          <a:cs typeface="Times New Roman" pitchFamily="18" charset="0"/>
                          <a:hlinkClick r:id="rId4"/>
                        </a:rPr>
                        <a:t>Checksum field</a:t>
                      </a:r>
                      <a:r>
                        <a:rPr lang="en-US" sz="1400" u="none" strike="noStrike" dirty="0">
                          <a:latin typeface="Times New Roman" pitchFamily="18" charset="0"/>
                          <a:cs typeface="Times New Roman" pitchFamily="18" charset="0"/>
                        </a:rPr>
                        <a:t> </a:t>
                      </a:r>
                      <a:r>
                        <a:rPr lang="en-US" sz="1400" dirty="0">
                          <a:latin typeface="Times New Roman" pitchFamily="18" charset="0"/>
                          <a:cs typeface="Times New Roman" pitchFamily="18" charset="0"/>
                        </a:rPr>
                        <a:t> in </a:t>
                      </a:r>
                      <a:r>
                        <a:rPr lang="en-US" sz="1400" u="none" strike="noStrike" dirty="0">
                          <a:latin typeface="Times New Roman" pitchFamily="18" charset="0"/>
                          <a:cs typeface="Times New Roman" pitchFamily="18" charset="0"/>
                          <a:hlinkClick r:id="rId5"/>
                        </a:rPr>
                        <a:t>IPv6 header</a:t>
                      </a:r>
                      <a:r>
                        <a:rPr lang="en-US" sz="1400" dirty="0">
                          <a:latin typeface="Times New Roman" pitchFamily="18" charset="0"/>
                          <a:cs typeface="Times New Roman" pitchFamily="18" charset="0"/>
                        </a:rPr>
                        <a:t>.</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5"/>
                  </a:ext>
                </a:extLst>
              </a:tr>
              <a:tr h="389874">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4"/>
                        </a:rPr>
                        <a:t>Options fields</a:t>
                      </a:r>
                      <a:r>
                        <a:rPr lang="en-US" sz="1400" dirty="0">
                          <a:latin typeface="Times New Roman" pitchFamily="18" charset="0"/>
                          <a:cs typeface="Times New Roman" pitchFamily="18" charset="0"/>
                        </a:rPr>
                        <a:t> are available in </a:t>
                      </a:r>
                      <a:r>
                        <a:rPr lang="en-US" sz="1400" u="none" strike="noStrike" dirty="0">
                          <a:latin typeface="Times New Roman" pitchFamily="18" charset="0"/>
                          <a:cs typeface="Times New Roman" pitchFamily="18" charset="0"/>
                          <a:hlinkClick r:id="rId4"/>
                        </a:rPr>
                        <a:t>IPv4 header</a:t>
                      </a:r>
                      <a:r>
                        <a:rPr lang="en-US" sz="1400" dirty="0">
                          <a:latin typeface="Times New Roman" pitchFamily="18" charset="0"/>
                          <a:cs typeface="Times New Roman" pitchFamily="18" charset="0"/>
                        </a:rPr>
                        <a:t>.</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In IPv6 option fields</a:t>
                      </a:r>
                      <a:r>
                        <a:rPr lang="en-US" sz="1400" baseline="0" dirty="0">
                          <a:latin typeface="Times New Roman" pitchFamily="18" charset="0"/>
                          <a:cs typeface="Times New Roman" pitchFamily="18" charset="0"/>
                        </a:rPr>
                        <a:t> replaced with</a:t>
                      </a:r>
                      <a:r>
                        <a:rPr lang="en-US" sz="1400" baseline="0" dirty="0">
                          <a:solidFill>
                            <a:schemeClr val="tx2"/>
                          </a:solidFill>
                          <a:latin typeface="Times New Roman" pitchFamily="18" charset="0"/>
                          <a:cs typeface="Times New Roman" pitchFamily="18" charset="0"/>
                        </a:rPr>
                        <a:t> </a:t>
                      </a:r>
                      <a:r>
                        <a:rPr lang="en-US" sz="1400" u="sng" baseline="0" dirty="0">
                          <a:solidFill>
                            <a:schemeClr val="tx2"/>
                          </a:solidFill>
                          <a:latin typeface="Times New Roman" pitchFamily="18" charset="0"/>
                          <a:cs typeface="Times New Roman" pitchFamily="18" charset="0"/>
                        </a:rPr>
                        <a:t>E</a:t>
                      </a:r>
                      <a:r>
                        <a:rPr lang="en-US" sz="1400" u="sng" strike="noStrike" dirty="0">
                          <a:solidFill>
                            <a:schemeClr val="tx2"/>
                          </a:solidFill>
                          <a:latin typeface="Times New Roman" pitchFamily="18" charset="0"/>
                          <a:cs typeface="Times New Roman" pitchFamily="18" charset="0"/>
                          <a:hlinkClick r:id="rId5"/>
                        </a:rPr>
                        <a:t>xtension headers</a:t>
                      </a:r>
                      <a:r>
                        <a:rPr lang="en-US" sz="1400" u="sng" dirty="0">
                          <a:solidFill>
                            <a:schemeClr val="tx2"/>
                          </a:solidFill>
                          <a:latin typeface="Times New Roman" pitchFamily="18" charset="0"/>
                          <a:cs typeface="Times New Roman" pitchFamily="18" charset="0"/>
                        </a:rPr>
                        <a:t> </a:t>
                      </a:r>
                      <a:endParaRPr lang="en-US" sz="1400" b="0" u="sng" dirty="0">
                        <a:solidFill>
                          <a:schemeClr val="tx2"/>
                        </a:solidFill>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6"/>
                  </a:ext>
                </a:extLst>
              </a:tr>
              <a:tr h="360040">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4"/>
                        </a:rPr>
                        <a:t>Fragmentation</a:t>
                      </a:r>
                      <a:r>
                        <a:rPr lang="en-US" sz="1400" dirty="0">
                          <a:latin typeface="Times New Roman" pitchFamily="18" charset="0"/>
                          <a:cs typeface="Times New Roman" pitchFamily="18" charset="0"/>
                        </a:rPr>
                        <a:t> is done by sender and routers.</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4"/>
                        </a:rPr>
                        <a:t>Fragmentation</a:t>
                      </a:r>
                      <a:r>
                        <a:rPr lang="en-US" sz="1400" dirty="0">
                          <a:latin typeface="Times New Roman" pitchFamily="18" charset="0"/>
                          <a:cs typeface="Times New Roman" pitchFamily="18" charset="0"/>
                        </a:rPr>
                        <a:t> is done only by sender.</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7"/>
                  </a:ext>
                </a:extLst>
              </a:tr>
              <a:tr h="297333">
                <a:tc>
                  <a:txBody>
                    <a:bodyPr/>
                    <a:lstStyle/>
                    <a:p>
                      <a:pPr marL="0" marR="0" algn="just">
                        <a:lnSpc>
                          <a:spcPct val="100000"/>
                        </a:lnSpc>
                        <a:spcBef>
                          <a:spcPts val="0"/>
                        </a:spcBef>
                        <a:spcAft>
                          <a:spcPts val="0"/>
                        </a:spcAft>
                      </a:pPr>
                      <a:r>
                        <a:rPr lang="en-US" sz="1400" u="none" strike="noStrike" dirty="0" err="1">
                          <a:latin typeface="Times New Roman" pitchFamily="18" charset="0"/>
                          <a:cs typeface="Times New Roman" pitchFamily="18" charset="0"/>
                          <a:hlinkClick r:id="rId6"/>
                        </a:rPr>
                        <a:t>IPSec</a:t>
                      </a:r>
                      <a:r>
                        <a:rPr lang="en-US" sz="1400" dirty="0">
                          <a:latin typeface="Times New Roman" pitchFamily="18" charset="0"/>
                          <a:cs typeface="Times New Roman" pitchFamily="18" charset="0"/>
                        </a:rPr>
                        <a:t> support is only optional.</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Inbuilt </a:t>
                      </a:r>
                      <a:r>
                        <a:rPr lang="en-US" sz="1400" u="none" strike="noStrike" dirty="0" err="1">
                          <a:latin typeface="Times New Roman" pitchFamily="18" charset="0"/>
                          <a:cs typeface="Times New Roman" pitchFamily="18" charset="0"/>
                          <a:hlinkClick r:id="rId6"/>
                        </a:rPr>
                        <a:t>IPSec</a:t>
                      </a:r>
                      <a:r>
                        <a:rPr lang="en-US" sz="1400" dirty="0">
                          <a:latin typeface="Times New Roman" pitchFamily="18" charset="0"/>
                          <a:cs typeface="Times New Roman" pitchFamily="18" charset="0"/>
                        </a:rPr>
                        <a:t> support.</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8"/>
                  </a:ext>
                </a:extLst>
              </a:tr>
              <a:tr h="450650">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No</a:t>
                      </a:r>
                      <a:r>
                        <a:rPr lang="en-US" sz="1400" u="sng" dirty="0">
                          <a:solidFill>
                            <a:schemeClr val="tx2"/>
                          </a:solidFill>
                          <a:latin typeface="Times New Roman" pitchFamily="18" charset="0"/>
                          <a:cs typeface="Times New Roman" pitchFamily="18" charset="0"/>
                        </a:rPr>
                        <a:t> packet flow</a:t>
                      </a:r>
                      <a:r>
                        <a:rPr lang="en-US" sz="1400" dirty="0">
                          <a:latin typeface="Times New Roman" pitchFamily="18" charset="0"/>
                          <a:cs typeface="Times New Roman" pitchFamily="18" charset="0"/>
                        </a:rPr>
                        <a:t> identification.</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l">
                        <a:lnSpc>
                          <a:spcPct val="100000"/>
                        </a:lnSpc>
                        <a:spcBef>
                          <a:spcPts val="0"/>
                        </a:spcBef>
                        <a:spcAft>
                          <a:spcPts val="0"/>
                        </a:spcAft>
                      </a:pPr>
                      <a:r>
                        <a:rPr lang="en-US" sz="1400" dirty="0">
                          <a:latin typeface="Times New Roman" pitchFamily="18" charset="0"/>
                          <a:cs typeface="Times New Roman" pitchFamily="18" charset="0"/>
                        </a:rPr>
                        <a:t>Packet flow identification is available</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in the </a:t>
                      </a:r>
                      <a:r>
                        <a:rPr lang="en-US" sz="1400" u="none" strike="noStrike" dirty="0">
                          <a:latin typeface="Times New Roman" pitchFamily="18" charset="0"/>
                          <a:cs typeface="Times New Roman" pitchFamily="18" charset="0"/>
                          <a:hlinkClick r:id="rId5"/>
                        </a:rPr>
                        <a:t>IPv6</a:t>
                      </a:r>
                      <a:r>
                        <a:rPr lang="en-US" sz="1400" u="none" strike="noStrike" baseline="0" dirty="0">
                          <a:latin typeface="Times New Roman" pitchFamily="18" charset="0"/>
                          <a:cs typeface="Times New Roman" pitchFamily="18" charset="0"/>
                          <a:hlinkClick r:id="rId5"/>
                        </a:rPr>
                        <a:t> </a:t>
                      </a:r>
                      <a:r>
                        <a:rPr lang="en-US" sz="1400" u="none" strike="noStrike" dirty="0">
                          <a:latin typeface="Times New Roman" pitchFamily="18" charset="0"/>
                          <a:cs typeface="Times New Roman" pitchFamily="18" charset="0"/>
                          <a:hlinkClick r:id="rId5"/>
                        </a:rPr>
                        <a:t>header</a:t>
                      </a:r>
                      <a:r>
                        <a:rPr lang="en-US" sz="1400" dirty="0">
                          <a:latin typeface="Times New Roman" pitchFamily="18" charset="0"/>
                          <a:cs typeface="Times New Roman" pitchFamily="18" charset="0"/>
                        </a:rPr>
                        <a:t>  using the </a:t>
                      </a:r>
                      <a:r>
                        <a:rPr lang="en-US" sz="1400" u="none" strike="noStrike" dirty="0">
                          <a:latin typeface="Times New Roman" pitchFamily="18" charset="0"/>
                          <a:cs typeface="Times New Roman" pitchFamily="18" charset="0"/>
                          <a:hlinkClick r:id="rId5"/>
                        </a:rPr>
                        <a:t>Flow Label</a:t>
                      </a:r>
                      <a:r>
                        <a:rPr lang="en-US" sz="1400" dirty="0">
                          <a:latin typeface="Times New Roman" pitchFamily="18" charset="0"/>
                          <a:cs typeface="Times New Roman" pitchFamily="18" charset="0"/>
                        </a:rPr>
                        <a:t> field.</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09"/>
                  </a:ext>
                </a:extLst>
              </a:tr>
              <a:tr h="550586">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Manual</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(Static)</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or DHCP (Dynamic) is required to configure </a:t>
                      </a:r>
                      <a:r>
                        <a:rPr lang="en-US" sz="1400" u="none" strike="noStrike" dirty="0">
                          <a:latin typeface="Times New Roman" pitchFamily="18" charset="0"/>
                          <a:cs typeface="Times New Roman" pitchFamily="18" charset="0"/>
                          <a:hlinkClick r:id="rId2"/>
                        </a:rPr>
                        <a:t>IPv4 addresses</a:t>
                      </a:r>
                      <a:r>
                        <a:rPr lang="en-US" sz="1400" dirty="0">
                          <a:latin typeface="Times New Roman" pitchFamily="18" charset="0"/>
                          <a:cs typeface="Times New Roman" pitchFamily="18" charset="0"/>
                        </a:rPr>
                        <a:t>.</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Auto-configuration of addresses is available.</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10"/>
                  </a:ext>
                </a:extLst>
              </a:tr>
              <a:tr h="550586">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7"/>
                        </a:rPr>
                        <a:t>Address Resolution Protocol (ARP)</a:t>
                      </a:r>
                      <a:r>
                        <a:rPr lang="en-US" sz="1400" dirty="0">
                          <a:latin typeface="Times New Roman" pitchFamily="18" charset="0"/>
                          <a:cs typeface="Times New Roman" pitchFamily="18" charset="0"/>
                        </a:rPr>
                        <a:t> is available to map </a:t>
                      </a:r>
                      <a:r>
                        <a:rPr lang="en-US" sz="1400" u="none" strike="noStrike" dirty="0">
                          <a:latin typeface="Times New Roman" pitchFamily="18" charset="0"/>
                          <a:cs typeface="Times New Roman" pitchFamily="18" charset="0"/>
                          <a:hlinkClick r:id="rId2"/>
                        </a:rPr>
                        <a:t>IPv4 addresses</a:t>
                      </a:r>
                      <a:r>
                        <a:rPr lang="en-US" sz="1400" dirty="0">
                          <a:latin typeface="Times New Roman" pitchFamily="18" charset="0"/>
                          <a:cs typeface="Times New Roman" pitchFamily="18" charset="0"/>
                        </a:rPr>
                        <a:t> to </a:t>
                      </a:r>
                      <a:r>
                        <a:rPr lang="en-US" sz="1400" u="none" strike="noStrike" dirty="0">
                          <a:latin typeface="Times New Roman" pitchFamily="18" charset="0"/>
                          <a:cs typeface="Times New Roman" pitchFamily="18" charset="0"/>
                          <a:hlinkClick r:id="rId8"/>
                        </a:rPr>
                        <a:t>MAC addresses</a:t>
                      </a:r>
                      <a:r>
                        <a:rPr lang="en-US" sz="1400" dirty="0">
                          <a:latin typeface="Times New Roman" pitchFamily="18" charset="0"/>
                          <a:cs typeface="Times New Roman" pitchFamily="18" charset="0"/>
                        </a:rPr>
                        <a:t>.</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7"/>
                        </a:rPr>
                        <a:t>Address Resolution Protocol (ARP)</a:t>
                      </a:r>
                      <a:r>
                        <a:rPr lang="en-US" sz="1400" dirty="0">
                          <a:latin typeface="Times New Roman" pitchFamily="18" charset="0"/>
                          <a:cs typeface="Times New Roman" pitchFamily="18" charset="0"/>
                        </a:rPr>
                        <a:t> is replaced with a function of </a:t>
                      </a:r>
                      <a:r>
                        <a:rPr lang="en-US" sz="1400" u="none" strike="noStrike" dirty="0">
                          <a:latin typeface="Times New Roman" pitchFamily="18" charset="0"/>
                          <a:cs typeface="Times New Roman" pitchFamily="18" charset="0"/>
                          <a:hlinkClick r:id="rId9"/>
                        </a:rPr>
                        <a:t>Neighbor Discovery Protocol (NDP)</a:t>
                      </a:r>
                      <a:r>
                        <a:rPr lang="en-US" sz="1400" dirty="0">
                          <a:latin typeface="Times New Roman" pitchFamily="18" charset="0"/>
                          <a:cs typeface="Times New Roman" pitchFamily="18" charset="0"/>
                        </a:rPr>
                        <a:t>.</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11"/>
                  </a:ext>
                </a:extLst>
              </a:tr>
              <a:tr h="550586">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Internet Group Management Protocol (IGMP) is used to manage multicast group membership.</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dirty="0">
                          <a:latin typeface="Times New Roman" pitchFamily="18" charset="0"/>
                          <a:cs typeface="Times New Roman" pitchFamily="18" charset="0"/>
                        </a:rPr>
                        <a:t>IGMP is replaced with Multicast Listener Discovery (MLD) messages.</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12"/>
                  </a:ext>
                </a:extLst>
              </a:tr>
              <a:tr h="408546">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10"/>
                        </a:rPr>
                        <a:t>Broadcast messages</a:t>
                      </a:r>
                      <a:r>
                        <a:rPr lang="en-US" sz="1400" dirty="0">
                          <a:latin typeface="Times New Roman" pitchFamily="18" charset="0"/>
                          <a:cs typeface="Times New Roman" pitchFamily="18" charset="0"/>
                        </a:rPr>
                        <a:t> are available.</a:t>
                      </a:r>
                      <a:endParaRPr lang="en-US" sz="1400" b="0" dirty="0">
                        <a:latin typeface="Times New Roman" pitchFamily="18" charset="0"/>
                        <a:ea typeface="Calibri"/>
                        <a:cs typeface="Times New Roman" pitchFamily="18" charset="0"/>
                      </a:endParaRPr>
                    </a:p>
                  </a:txBody>
                  <a:tcPr marL="75449" marR="75449" marT="58423" marB="58423" anchor="ctr"/>
                </a:tc>
                <a:tc>
                  <a:txBody>
                    <a:bodyPr/>
                    <a:lstStyle/>
                    <a:p>
                      <a:pPr marL="0" marR="0" algn="just">
                        <a:lnSpc>
                          <a:spcPct val="100000"/>
                        </a:lnSpc>
                        <a:spcBef>
                          <a:spcPts val="0"/>
                        </a:spcBef>
                        <a:spcAft>
                          <a:spcPts val="0"/>
                        </a:spcAft>
                      </a:pPr>
                      <a:r>
                        <a:rPr lang="en-US" sz="1400" u="none" strike="noStrike" dirty="0">
                          <a:latin typeface="Times New Roman" pitchFamily="18" charset="0"/>
                          <a:cs typeface="Times New Roman" pitchFamily="18" charset="0"/>
                          <a:hlinkClick r:id="rId10"/>
                        </a:rPr>
                        <a:t>Broadcast messages</a:t>
                      </a:r>
                      <a:r>
                        <a:rPr lang="en-US" sz="1400" dirty="0">
                          <a:latin typeface="Times New Roman" pitchFamily="18" charset="0"/>
                          <a:cs typeface="Times New Roman" pitchFamily="18" charset="0"/>
                        </a:rPr>
                        <a:t> are not available. </a:t>
                      </a:r>
                      <a:endParaRPr lang="en-US" sz="1400" b="0" dirty="0">
                        <a:latin typeface="Times New Roman" pitchFamily="18" charset="0"/>
                        <a:ea typeface="Calibri"/>
                        <a:cs typeface="Times New Roman" pitchFamily="18" charset="0"/>
                      </a:endParaRPr>
                    </a:p>
                  </a:txBody>
                  <a:tcPr marL="75449" marR="75449" marT="58423" marB="58423" anchor="ctr"/>
                </a:tc>
                <a:extLst>
                  <a:ext uri="{0D108BD9-81ED-4DB2-BD59-A6C34878D82A}">
                    <a16:rowId xmlns:a16="http://schemas.microsoft.com/office/drawing/2014/main" val="10013"/>
                  </a:ext>
                </a:extLst>
              </a:tr>
            </a:tbl>
          </a:graphicData>
        </a:graphic>
      </p:graphicFrame>
      <p:sp>
        <p:nvSpPr>
          <p:cNvPr id="5" name="Rectangle 4"/>
          <p:cNvSpPr/>
          <p:nvPr/>
        </p:nvSpPr>
        <p:spPr>
          <a:xfrm>
            <a:off x="138840" y="-47"/>
            <a:ext cx="11252739" cy="584775"/>
          </a:xfrm>
          <a:prstGeom prst="rect">
            <a:avLst/>
          </a:prstGeom>
        </p:spPr>
        <p:txBody>
          <a:bodyPr wrap="square">
            <a:spAutoFit/>
          </a:bodyPr>
          <a:lstStyle/>
          <a:p>
            <a:pPr algn="ctr"/>
            <a:r>
              <a:rPr lang="en-US" sz="3200" b="1" dirty="0">
                <a:latin typeface="Times New Roman" pitchFamily="18" charset="0"/>
                <a:cs typeface="Times New Roman" pitchFamily="18" charset="0"/>
              </a:rPr>
              <a:t>Difference between IPv4 and IPv6 Protocol</a:t>
            </a:r>
          </a:p>
        </p:txBody>
      </p:sp>
    </p:spTree>
    <p:extLst>
      <p:ext uri="{BB962C8B-B14F-4D97-AF65-F5344CB8AC3E}">
        <p14:creationId xmlns:p14="http://schemas.microsoft.com/office/powerpoint/2010/main" val="4138633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11809413" cy="6172200"/>
          </a:xfrm>
        </p:spPr>
        <p:txBody>
          <a:bodyPr>
            <a:normAutofit/>
          </a:bodyPr>
          <a:lstStyle/>
          <a:p>
            <a:pPr algn="just"/>
            <a:r>
              <a:rPr lang="en-US" sz="2000" dirty="0">
                <a:latin typeface="Times New Roman" pitchFamily="18" charset="0"/>
                <a:cs typeface="Times New Roman" pitchFamily="18" charset="0"/>
              </a:rPr>
              <a:t> Its process used to translates the private IP address to the public IP address and vice versa.</a:t>
            </a:r>
          </a:p>
          <a:p>
            <a:pPr algn="just"/>
            <a:r>
              <a:rPr lang="en-US" sz="2000" dirty="0">
                <a:latin typeface="Times New Roman" pitchFamily="18" charset="0"/>
                <a:cs typeface="Times New Roman" pitchFamily="18" charset="0"/>
              </a:rPr>
              <a:t>Due to NAT, the computers in a private network are able to communicate with the computer in the public network.</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As the figure shows, the private network uses private addresses. </a:t>
            </a:r>
          </a:p>
          <a:p>
            <a:pPr algn="just"/>
            <a:r>
              <a:rPr lang="en-US" sz="2000" dirty="0">
                <a:latin typeface="Times New Roman" pitchFamily="18" charset="0"/>
                <a:cs typeface="Times New Roman" pitchFamily="18" charset="0"/>
              </a:rPr>
              <a:t>The router that connects the private network to the internet uses two addresses : one is private address and another is public(global) address. </a:t>
            </a:r>
          </a:p>
          <a:p>
            <a:pPr algn="just"/>
            <a:r>
              <a:rPr lang="en-US" sz="2000" dirty="0">
                <a:latin typeface="Times New Roman" pitchFamily="18" charset="0"/>
                <a:cs typeface="Times New Roman" pitchFamily="18" charset="0"/>
              </a:rPr>
              <a:t>The private network is invisible to the rest of the Internet; </a:t>
            </a:r>
          </a:p>
          <a:p>
            <a:pPr algn="just"/>
            <a:r>
              <a:rPr lang="en-US" sz="2000" dirty="0">
                <a:latin typeface="Times New Roman" pitchFamily="18" charset="0"/>
                <a:cs typeface="Times New Roman" pitchFamily="18" charset="0"/>
              </a:rPr>
              <a:t>the rest of the Internet sees only the NAT router with the address 200.24.5.8. </a:t>
            </a:r>
          </a:p>
          <a:p>
            <a:endParaRPr lang="en-IN" sz="2000" dirty="0"/>
          </a:p>
        </p:txBody>
      </p:sp>
      <p:sp>
        <p:nvSpPr>
          <p:cNvPr id="5" name="Title 1"/>
          <p:cNvSpPr>
            <a:spLocks noGrp="1"/>
          </p:cNvSpPr>
          <p:nvPr>
            <p:ph type="title"/>
          </p:nvPr>
        </p:nvSpPr>
        <p:spPr>
          <a:xfrm>
            <a:off x="590473" y="76200"/>
            <a:ext cx="10628472" cy="533400"/>
          </a:xfrm>
        </p:spPr>
        <p:txBody>
          <a:bodyPr>
            <a:normAutofit fontScale="90000"/>
          </a:bodyPr>
          <a:lstStyle/>
          <a:p>
            <a:r>
              <a:rPr lang="en-IN" sz="3200" b="1" dirty="0">
                <a:latin typeface="Times New Roman" pitchFamily="18" charset="0"/>
                <a:cs typeface="Times New Roman" pitchFamily="18" charset="0"/>
              </a:rPr>
              <a:t>Network Address Translation (NAT)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106" y="1828800"/>
            <a:ext cx="80718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828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13" y="685800"/>
            <a:ext cx="11514178" cy="6172200"/>
          </a:xfrm>
        </p:spPr>
        <p:txBody>
          <a:bodyPr>
            <a:normAutofit/>
          </a:bodyPr>
          <a:lstStyle/>
          <a:p>
            <a:r>
              <a:rPr lang="en-US" sz="2400" b="1" dirty="0">
                <a:latin typeface="Times New Roman" pitchFamily="18" charset="0"/>
                <a:cs typeface="Times New Roman" pitchFamily="18" charset="0"/>
              </a:rPr>
              <a:t>Class A :</a:t>
            </a:r>
          </a:p>
          <a:p>
            <a:pPr algn="just" fontAlgn="base"/>
            <a:r>
              <a:rPr lang="en-US" sz="1800" dirty="0">
                <a:latin typeface="Times New Roman" pitchFamily="18" charset="0"/>
                <a:cs typeface="Times New Roman" pitchFamily="18" charset="0"/>
              </a:rPr>
              <a:t>IP addresses belonging to class A are assigned to the </a:t>
            </a:r>
            <a:r>
              <a:rPr lang="en-US" sz="1800" b="1" dirty="0">
                <a:latin typeface="Times New Roman" pitchFamily="18" charset="0"/>
                <a:cs typeface="Times New Roman" pitchFamily="18" charset="0"/>
              </a:rPr>
              <a:t>networks that contain a large number of hosts. </a:t>
            </a:r>
          </a:p>
          <a:p>
            <a:pPr algn="just" fontAlgn="base"/>
            <a:r>
              <a:rPr lang="en-US" sz="1800" dirty="0">
                <a:latin typeface="Times New Roman" pitchFamily="18" charset="0"/>
                <a:cs typeface="Times New Roman" pitchFamily="18" charset="0"/>
              </a:rPr>
              <a:t>The network ID is 8 bits long.</a:t>
            </a:r>
          </a:p>
          <a:p>
            <a:pPr algn="just" fontAlgn="base"/>
            <a:r>
              <a:rPr lang="en-US" sz="1800" dirty="0">
                <a:latin typeface="Times New Roman" pitchFamily="18" charset="0"/>
                <a:cs typeface="Times New Roman" pitchFamily="18" charset="0"/>
              </a:rPr>
              <a:t>The host ID is 24 bits long.</a:t>
            </a:r>
          </a:p>
          <a:p>
            <a:pPr algn="just" fontAlgn="base"/>
            <a:r>
              <a:rPr lang="en-US" sz="1800" dirty="0">
                <a:latin typeface="Times New Roman" pitchFamily="18" charset="0"/>
                <a:cs typeface="Times New Roman" pitchFamily="18" charset="0"/>
              </a:rPr>
              <a:t>The first bit of the first octet in class A is always set to 0. The remaining 7 bits in the first octet are used to determine network ID. The 24 bits of host ID are used to determine the host in any network</a:t>
            </a:r>
          </a:p>
          <a:p>
            <a:pPr algn="just" fontAlgn="base"/>
            <a:r>
              <a:rPr lang="en-US" sz="1800" dirty="0"/>
              <a:t>IP addresses belonging to class A ranges from </a:t>
            </a:r>
            <a:r>
              <a:rPr lang="en-US" sz="1800" b="1" dirty="0"/>
              <a:t>0.0.0.0 – 127.255.255.255.</a:t>
            </a:r>
            <a:endParaRPr lang="en-US" sz="1800" b="1" dirty="0">
              <a:latin typeface="Times New Roman" pitchFamily="18" charset="0"/>
              <a:cs typeface="Times New Roman" pitchFamily="18" charset="0"/>
            </a:endParaRPr>
          </a:p>
          <a:p>
            <a:endParaRPr lang="en-IN" dirty="0"/>
          </a:p>
        </p:txBody>
      </p:sp>
      <p:sp>
        <p:nvSpPr>
          <p:cNvPr id="4" name="Title 1"/>
          <p:cNvSpPr txBox="1">
            <a:spLocks/>
          </p:cNvSpPr>
          <p:nvPr/>
        </p:nvSpPr>
        <p:spPr>
          <a:xfrm>
            <a:off x="787295" y="152400"/>
            <a:ext cx="10038002" cy="838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692190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11809413" cy="6172200"/>
          </a:xfrm>
        </p:spPr>
        <p:txBody>
          <a:bodyPr>
            <a:normAutofit/>
          </a:bodyPr>
          <a:lstStyle/>
          <a:p>
            <a:pPr algn="just"/>
            <a:r>
              <a:rPr lang="en-US" sz="1800" b="1" dirty="0">
                <a:latin typeface="Times New Roman" pitchFamily="18" charset="0"/>
                <a:cs typeface="Times New Roman" pitchFamily="18" charset="0"/>
              </a:rPr>
              <a:t>Address Translation: </a:t>
            </a:r>
          </a:p>
          <a:p>
            <a:pPr algn="just"/>
            <a:r>
              <a:rPr lang="en-US" sz="1800" dirty="0">
                <a:latin typeface="Times New Roman" pitchFamily="18" charset="0"/>
                <a:cs typeface="Times New Roman" pitchFamily="18" charset="0"/>
              </a:rPr>
              <a:t>For every outgoing packet, NAT router, replaces the private source address in the packet with its global address and then packet forwarded to internet.</a:t>
            </a:r>
          </a:p>
          <a:p>
            <a:pPr algn="just"/>
            <a:r>
              <a:rPr lang="en-US" sz="1800" dirty="0">
                <a:latin typeface="Times New Roman" pitchFamily="18" charset="0"/>
                <a:cs typeface="Times New Roman" pitchFamily="18" charset="0"/>
              </a:rPr>
              <a:t>For every incoming packet ,NAT router, replaces the destination address in the packet with the appropriate private destination address and then packet is forwarded to particular destination in a private network. Figure 18.30 shows an example of address translation. </a:t>
            </a:r>
            <a:endParaRPr lang="en-IN" sz="1800" dirty="0">
              <a:latin typeface="Times New Roman" pitchFamily="18" charset="0"/>
              <a:cs typeface="Times New Roman" pitchFamily="18" charset="0"/>
            </a:endParaRPr>
          </a:p>
        </p:txBody>
      </p:sp>
      <p:sp>
        <p:nvSpPr>
          <p:cNvPr id="4" name="Title 1"/>
          <p:cNvSpPr>
            <a:spLocks noGrp="1"/>
          </p:cNvSpPr>
          <p:nvPr>
            <p:ph type="title"/>
          </p:nvPr>
        </p:nvSpPr>
        <p:spPr>
          <a:xfrm>
            <a:off x="590473" y="76200"/>
            <a:ext cx="10628472" cy="533400"/>
          </a:xfrm>
        </p:spPr>
        <p:txBody>
          <a:bodyPr>
            <a:normAutofit fontScale="90000"/>
          </a:bodyPr>
          <a:lstStyle/>
          <a:p>
            <a:r>
              <a:rPr lang="en-IN" sz="3200" b="1" dirty="0">
                <a:latin typeface="Times New Roman" pitchFamily="18" charset="0"/>
                <a:cs typeface="Times New Roman" pitchFamily="18" charset="0"/>
              </a:rPr>
              <a:t>Network Address Translation (NAT)</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942" y="2643116"/>
            <a:ext cx="981235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828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11809413" cy="6172200"/>
          </a:xfrm>
        </p:spPr>
        <p:txBody>
          <a:bodyPr>
            <a:normAutofit/>
          </a:bodyPr>
          <a:lstStyle/>
          <a:p>
            <a:pPr algn="just"/>
            <a:r>
              <a:rPr lang="en-US" sz="1800" b="1" dirty="0">
                <a:latin typeface="Times New Roman" pitchFamily="18" charset="0"/>
                <a:cs typeface="Times New Roman" pitchFamily="18" charset="0"/>
              </a:rPr>
              <a:t>Translation Table: </a:t>
            </a:r>
            <a:r>
              <a:rPr lang="en-US" sz="1800" dirty="0">
                <a:latin typeface="Times New Roman" pitchFamily="18" charset="0"/>
                <a:cs typeface="Times New Roman" pitchFamily="18" charset="0"/>
              </a:rPr>
              <a:t>It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has two columns: the private address and the Universal(External) address </a:t>
            </a:r>
          </a:p>
          <a:p>
            <a:pPr algn="just"/>
            <a:r>
              <a:rPr lang="en-US" sz="1800" dirty="0">
                <a:latin typeface="Times New Roman" pitchFamily="18" charset="0"/>
                <a:cs typeface="Times New Roman" pitchFamily="18" charset="0"/>
              </a:rPr>
              <a:t>When the router translates the source address of the outgoing packet , it make note of source address and destination address(where the packet is going) of packet in translation table. </a:t>
            </a:r>
          </a:p>
          <a:p>
            <a:pPr algn="just"/>
            <a:r>
              <a:rPr lang="en-US" sz="1800" dirty="0">
                <a:latin typeface="Times New Roman" pitchFamily="18" charset="0"/>
                <a:cs typeface="Times New Roman" pitchFamily="18" charset="0"/>
              </a:rPr>
              <a:t>When the response comes back from the destination, the router uses the source address of the packet to find the private address of the packet. Figure 18.31 shows the idea. </a:t>
            </a:r>
          </a:p>
        </p:txBody>
      </p:sp>
      <p:sp>
        <p:nvSpPr>
          <p:cNvPr id="4" name="Title 1"/>
          <p:cNvSpPr>
            <a:spLocks noGrp="1"/>
          </p:cNvSpPr>
          <p:nvPr>
            <p:ph type="title"/>
          </p:nvPr>
        </p:nvSpPr>
        <p:spPr>
          <a:xfrm>
            <a:off x="590473" y="76200"/>
            <a:ext cx="10628472" cy="533400"/>
          </a:xfrm>
        </p:spPr>
        <p:txBody>
          <a:bodyPr>
            <a:normAutofit fontScale="90000"/>
          </a:bodyPr>
          <a:lstStyle/>
          <a:p>
            <a:r>
              <a:rPr lang="en-IN" sz="3200" b="1" dirty="0">
                <a:latin typeface="Times New Roman" pitchFamily="18" charset="0"/>
                <a:cs typeface="Times New Roman" pitchFamily="18" charset="0"/>
              </a:rPr>
              <a:t>Network Address Translation (NAT)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767" y="2590800"/>
            <a:ext cx="899442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168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11809413" cy="6096000"/>
          </a:xfrm>
        </p:spPr>
        <p:txBody>
          <a:bodyPr>
            <a:normAutofit/>
          </a:bodyPr>
          <a:lstStyle/>
          <a:p>
            <a:pPr algn="just"/>
            <a:r>
              <a:rPr lang="en-US" sz="2000" b="1" dirty="0">
                <a:latin typeface="Times New Roman" pitchFamily="18" charset="0"/>
                <a:cs typeface="Times New Roman" pitchFamily="18" charset="0"/>
              </a:rPr>
              <a:t>Example of NAT : </a:t>
            </a:r>
            <a:r>
              <a:rPr lang="en-US" sz="2000" dirty="0">
                <a:latin typeface="Times New Roman" pitchFamily="18" charset="0"/>
                <a:cs typeface="Times New Roman" pitchFamily="18" charset="0"/>
              </a:rPr>
              <a:t>suppose, if the tablet user at home network wants the information about today’s news.</a:t>
            </a:r>
          </a:p>
        </p:txBody>
      </p:sp>
      <p:sp>
        <p:nvSpPr>
          <p:cNvPr id="4" name="Title 1"/>
          <p:cNvSpPr>
            <a:spLocks noGrp="1"/>
          </p:cNvSpPr>
          <p:nvPr>
            <p:ph type="title"/>
          </p:nvPr>
        </p:nvSpPr>
        <p:spPr>
          <a:xfrm>
            <a:off x="590473" y="76200"/>
            <a:ext cx="10628472" cy="533400"/>
          </a:xfrm>
        </p:spPr>
        <p:txBody>
          <a:bodyPr>
            <a:normAutofit fontScale="90000"/>
          </a:bodyPr>
          <a:lstStyle/>
          <a:p>
            <a:r>
              <a:rPr lang="en-IN" sz="3200" b="1" dirty="0">
                <a:latin typeface="Times New Roman" pitchFamily="18" charset="0"/>
                <a:cs typeface="Times New Roman" pitchFamily="18" charset="0"/>
              </a:rPr>
              <a:t>Network Address Translation (NAT)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96" y="1676403"/>
            <a:ext cx="10350863" cy="505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9273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07051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E82C-F856-032C-D4CB-560187320104}"/>
              </a:ext>
            </a:extLst>
          </p:cNvPr>
          <p:cNvSpPr txBox="1">
            <a:spLocks/>
          </p:cNvSpPr>
          <p:nvPr/>
        </p:nvSpPr>
        <p:spPr>
          <a:xfrm>
            <a:off x="86111" y="109715"/>
            <a:ext cx="11637192" cy="707886"/>
          </a:xfrm>
          <a:prstGeom prst="rect">
            <a:avLst/>
          </a:prstGeom>
          <a:noFill/>
          <a:ln>
            <a:noFill/>
          </a:ln>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latin typeface="Times New Roman" pitchFamily="18" charset="0"/>
                <a:cs typeface="Times New Roman" pitchFamily="18" charset="0"/>
              </a:rPr>
              <a:t>DHCP</a:t>
            </a:r>
          </a:p>
        </p:txBody>
      </p:sp>
      <p:sp>
        <p:nvSpPr>
          <p:cNvPr id="3" name="TextBox 2">
            <a:extLst>
              <a:ext uri="{FF2B5EF4-FFF2-40B4-BE49-F238E27FC236}">
                <a16:creationId xmlns:a16="http://schemas.microsoft.com/office/drawing/2014/main" id="{C6EAB6BC-53B9-03B5-D5CB-9E960F0C6890}"/>
              </a:ext>
            </a:extLst>
          </p:cNvPr>
          <p:cNvSpPr txBox="1"/>
          <p:nvPr/>
        </p:nvSpPr>
        <p:spPr>
          <a:xfrm>
            <a:off x="86111" y="969139"/>
            <a:ext cx="11637190" cy="2616101"/>
          </a:xfrm>
          <a:prstGeom prst="rect">
            <a:avLst/>
          </a:prstGeom>
          <a:noFill/>
        </p:spPr>
        <p:txBody>
          <a:bodyPr wrap="square" rtlCol="0">
            <a:spAutoFit/>
          </a:bodyPr>
          <a:lstStyle/>
          <a:p>
            <a:pPr marL="342900" indent="-342900" algn="just">
              <a:buFont typeface="Arial" pitchFamily="34" charset="0"/>
              <a:buChar char="•"/>
            </a:pPr>
            <a:r>
              <a:rPr lang="en-US" sz="2000" dirty="0">
                <a:latin typeface="Times New Roman" pitchFamily="18" charset="0"/>
                <a:cs typeface="Times New Roman" pitchFamily="18" charset="0"/>
              </a:rPr>
              <a:t>DHCP stands for Dynamic Host Configuration Protocol.</a:t>
            </a:r>
          </a:p>
          <a:p>
            <a:pPr marL="342900" indent="-342900" algn="just">
              <a:buFont typeface="Arial" pitchFamily="34" charset="0"/>
              <a:buChar char="•"/>
            </a:pPr>
            <a:r>
              <a:rPr lang="en-US" sz="2000" dirty="0">
                <a:latin typeface="Times New Roman" pitchFamily="18" charset="0"/>
                <a:cs typeface="Times New Roman" pitchFamily="18" charset="0"/>
              </a:rPr>
              <a:t>DHCP runs at the application layer of the TCP/IP  stack. </a:t>
            </a:r>
          </a:p>
          <a:p>
            <a:pPr marL="342900" indent="-342900" algn="just">
              <a:buFont typeface="Arial" pitchFamily="34" charset="0"/>
              <a:buChar char="•"/>
            </a:pPr>
            <a:r>
              <a:rPr lang="en-US" sz="2000" dirty="0">
                <a:latin typeface="Times New Roman" pitchFamily="18" charset="0"/>
                <a:cs typeface="Times New Roman" pitchFamily="18" charset="0"/>
              </a:rPr>
              <a:t>DHCP automatically </a:t>
            </a:r>
            <a:r>
              <a:rPr lang="en-US" sz="2000" b="1" dirty="0">
                <a:latin typeface="Times New Roman" pitchFamily="18" charset="0"/>
                <a:cs typeface="Times New Roman" pitchFamily="18" charset="0"/>
              </a:rPr>
              <a:t>assigns</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IP addresses  </a:t>
            </a:r>
            <a:r>
              <a:rPr lang="en-US" sz="2000" dirty="0">
                <a:latin typeface="Times New Roman" pitchFamily="18" charset="0"/>
                <a:cs typeface="Times New Roman" pitchFamily="18" charset="0"/>
              </a:rPr>
              <a:t>and </a:t>
            </a:r>
            <a:r>
              <a:rPr lang="en-US" sz="2000" b="1" dirty="0">
                <a:latin typeface="Times New Roman" pitchFamily="18" charset="0"/>
                <a:cs typeface="Times New Roman" pitchFamily="18" charset="0"/>
              </a:rPr>
              <a:t>other TCP/IP configuration </a:t>
            </a:r>
            <a:r>
              <a:rPr lang="en-US" sz="2000" dirty="0">
                <a:latin typeface="Times New Roman" pitchFamily="18" charset="0"/>
                <a:cs typeface="Times New Roman" pitchFamily="18" charset="0"/>
              </a:rPr>
              <a:t>parameters to each device in a network. </a:t>
            </a:r>
          </a:p>
          <a:p>
            <a:pPr marL="342900" indent="-342900" algn="just">
              <a:buFont typeface="Arial" pitchFamily="34" charset="0"/>
              <a:buChar char="•"/>
            </a:pPr>
            <a:r>
              <a:rPr lang="en-US" sz="2000" dirty="0">
                <a:latin typeface="Times New Roman" pitchFamily="18" charset="0"/>
                <a:cs typeface="Times New Roman" pitchFamily="18" charset="0"/>
              </a:rPr>
              <a:t>other TCP/IP configuration parameters includes </a:t>
            </a:r>
            <a:r>
              <a:rPr lang="en-US" sz="2000" b="1" dirty="0">
                <a:latin typeface="Times New Roman" pitchFamily="18" charset="0"/>
                <a:cs typeface="Times New Roman" pitchFamily="18" charset="0"/>
              </a:rPr>
              <a:t>subnet mask, default gateway and DNS server addresses.</a:t>
            </a:r>
          </a:p>
          <a:p>
            <a:pPr marL="342900" indent="-342900" algn="just">
              <a:buFont typeface="Arial" pitchFamily="34" charset="0"/>
              <a:buChar char="•"/>
            </a:pPr>
            <a:endParaRPr lang="en-US" sz="2000" b="1" i="0" dirty="0">
              <a:effectLst/>
              <a:latin typeface="Times New Roman" pitchFamily="18" charset="0"/>
              <a:cs typeface="Times New Roman" pitchFamily="18" charset="0"/>
            </a:endParaRPr>
          </a:p>
          <a:p>
            <a:pPr marL="285750" indent="-285750">
              <a:buFont typeface="Wingdings" panose="05000000000000000000" pitchFamily="2" charset="2"/>
              <a:buChar char="§"/>
            </a:pPr>
            <a:endParaRPr lang="en-US" sz="2200" dirty="0">
              <a:solidFill>
                <a:srgbClr val="273239"/>
              </a:solidFill>
              <a:latin typeface="Modern No. 20" panose="02070704070505020303" pitchFamily="18" charset="0"/>
            </a:endParaRPr>
          </a:p>
          <a:p>
            <a:pPr marL="285750" indent="-285750">
              <a:buFont typeface="Wingdings" panose="05000000000000000000" pitchFamily="2" charset="2"/>
              <a:buChar char="§"/>
            </a:pPr>
            <a:endParaRPr lang="en-IN" sz="2200" dirty="0">
              <a:latin typeface="Modern No. 20" panose="02070704070505020303" pitchFamily="18" charset="0"/>
            </a:endParaRPr>
          </a:p>
        </p:txBody>
      </p:sp>
    </p:spTree>
    <p:extLst>
      <p:ext uri="{BB962C8B-B14F-4D97-AF65-F5344CB8AC3E}">
        <p14:creationId xmlns:p14="http://schemas.microsoft.com/office/powerpoint/2010/main" val="6922955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617941"/>
            <a:ext cx="6715502" cy="5663089"/>
          </a:xfrm>
          <a:prstGeom prst="rect">
            <a:avLst/>
          </a:prstGeom>
        </p:spPr>
        <p:txBody>
          <a:bodyPr wrap="square">
            <a:spAutoFit/>
          </a:bodyPr>
          <a:lstStyle/>
          <a:p>
            <a:pPr marL="342900" indent="-342900" algn="just">
              <a:buFont typeface="Arial" pitchFamily="34" charset="0"/>
              <a:buChar char="•"/>
            </a:pPr>
            <a:r>
              <a:rPr lang="en-US" dirty="0">
                <a:latin typeface="Times New Roman" pitchFamily="18" charset="0"/>
                <a:cs typeface="Times New Roman" pitchFamily="18" charset="0"/>
              </a:rPr>
              <a:t>DHCP is based on a client-server architecture, where clients sends request for IP address to DHCP server and a DHCP server automatically assigns IP addresses and other TCP/IP configuration parameters to clients. </a:t>
            </a:r>
          </a:p>
          <a:p>
            <a:pPr marL="285750" indent="-285750" algn="just" fontAlgn="base">
              <a:buFont typeface="Arial" pitchFamily="34" charset="0"/>
              <a:buChar char="•"/>
            </a:pPr>
            <a:r>
              <a:rPr lang="en-US" sz="2000" b="1" dirty="0">
                <a:latin typeface="Times New Roman" pitchFamily="18" charset="0"/>
                <a:cs typeface="Times New Roman" pitchFamily="18" charset="0"/>
              </a:rPr>
              <a:t>The DHCP Operation</a:t>
            </a:r>
          </a:p>
          <a:p>
            <a:pPr marL="285750" indent="-285750" algn="just" fontAlgn="base">
              <a:buFont typeface="Arial" pitchFamily="34" charset="0"/>
              <a:buChar char="•"/>
            </a:pPr>
            <a:r>
              <a:rPr lang="en-US" dirty="0">
                <a:latin typeface="Times New Roman" pitchFamily="18" charset="0"/>
                <a:cs typeface="Times New Roman" pitchFamily="18" charset="0"/>
              </a:rPr>
              <a:t>The DHCP operation consists of four main steps:</a:t>
            </a:r>
          </a:p>
          <a:p>
            <a:pPr marL="285750" indent="-285750" algn="just" fontAlgn="base">
              <a:buFont typeface="Arial" pitchFamily="34" charset="0"/>
              <a:buChar char="•"/>
            </a:pPr>
            <a:r>
              <a:rPr lang="en-US" b="1" dirty="0">
                <a:latin typeface="Times New Roman" pitchFamily="18" charset="0"/>
                <a:cs typeface="Times New Roman" pitchFamily="18" charset="0"/>
              </a:rPr>
              <a:t>Discover:</a:t>
            </a:r>
            <a:r>
              <a:rPr lang="en-US" dirty="0">
                <a:latin typeface="Times New Roman" pitchFamily="18" charset="0"/>
                <a:cs typeface="Times New Roman" pitchFamily="18" charset="0"/>
              </a:rPr>
              <a:t> When a client connects to a network, it broadcasts a DHCP Discover message to find available DHCP servers.</a:t>
            </a:r>
          </a:p>
          <a:p>
            <a:pPr marL="285750" indent="-285750" algn="just" fontAlgn="base">
              <a:buFont typeface="Arial" pitchFamily="34" charset="0"/>
              <a:buChar char="•"/>
            </a:pPr>
            <a:endParaRPr lang="en-US" dirty="0">
              <a:latin typeface="Times New Roman" pitchFamily="18" charset="0"/>
              <a:cs typeface="Times New Roman" pitchFamily="18" charset="0"/>
            </a:endParaRPr>
          </a:p>
          <a:p>
            <a:pPr marL="285750" indent="-285750" algn="just" fontAlgn="base">
              <a:buFont typeface="Arial" pitchFamily="34" charset="0"/>
              <a:buChar char="•"/>
            </a:pPr>
            <a:r>
              <a:rPr lang="en-US" b="1" dirty="0">
                <a:latin typeface="Times New Roman" pitchFamily="18" charset="0"/>
                <a:cs typeface="Times New Roman" pitchFamily="18" charset="0"/>
              </a:rPr>
              <a:t>Offer:</a:t>
            </a:r>
            <a:r>
              <a:rPr lang="en-US" dirty="0">
                <a:latin typeface="Times New Roman" pitchFamily="18" charset="0"/>
                <a:cs typeface="Times New Roman" pitchFamily="18" charset="0"/>
              </a:rPr>
              <a:t> After receiving the Discover message, the DHCP server responds with a DHCP Offer message, proposing an IP address and other TCP/IP configuration parameters to the client.</a:t>
            </a:r>
          </a:p>
          <a:p>
            <a:pPr marL="285750" indent="-285750" algn="just" fontAlgn="base">
              <a:buFont typeface="Arial" pitchFamily="34" charset="0"/>
              <a:buChar char="•"/>
            </a:pPr>
            <a:endParaRPr lang="en-US" dirty="0">
              <a:latin typeface="Times New Roman" pitchFamily="18" charset="0"/>
              <a:cs typeface="Times New Roman" pitchFamily="18" charset="0"/>
            </a:endParaRPr>
          </a:p>
          <a:p>
            <a:pPr marL="285750" indent="-285750" algn="just" fontAlgn="base">
              <a:buFont typeface="Arial" pitchFamily="34" charset="0"/>
              <a:buChar char="•"/>
            </a:pPr>
            <a:r>
              <a:rPr lang="en-US" b="1" dirty="0">
                <a:latin typeface="Times New Roman" pitchFamily="18" charset="0"/>
                <a:cs typeface="Times New Roman" pitchFamily="18" charset="0"/>
              </a:rPr>
              <a:t>Request:</a:t>
            </a:r>
            <a:r>
              <a:rPr lang="en-US" dirty="0">
                <a:latin typeface="Times New Roman" pitchFamily="18" charset="0"/>
                <a:cs typeface="Times New Roman" pitchFamily="18" charset="0"/>
              </a:rPr>
              <a:t> The client evaluates the Offer and sends a DHCP Request message to the server, indicating its acceptance of the proposed IP address and other TCP/IP configuration parameters.</a:t>
            </a:r>
          </a:p>
          <a:p>
            <a:pPr marL="285750" indent="-285750" algn="just" fontAlgn="base">
              <a:buFont typeface="Arial" pitchFamily="34" charset="0"/>
              <a:buChar char="•"/>
            </a:pPr>
            <a:endParaRPr lang="en-US" dirty="0">
              <a:latin typeface="Times New Roman" pitchFamily="18" charset="0"/>
              <a:cs typeface="Times New Roman" pitchFamily="18" charset="0"/>
            </a:endParaRPr>
          </a:p>
          <a:p>
            <a:pPr marL="285750" indent="-285750" algn="just" fontAlgn="base">
              <a:buFont typeface="Arial" pitchFamily="34" charset="0"/>
              <a:buChar char="•"/>
            </a:pPr>
            <a:r>
              <a:rPr lang="en-US" b="1" dirty="0">
                <a:latin typeface="Times New Roman" pitchFamily="18" charset="0"/>
                <a:cs typeface="Times New Roman" pitchFamily="18" charset="0"/>
              </a:rPr>
              <a:t>Acknowledge:</a:t>
            </a:r>
            <a:r>
              <a:rPr lang="en-US" dirty="0">
                <a:latin typeface="Times New Roman" pitchFamily="18" charset="0"/>
                <a:cs typeface="Times New Roman" pitchFamily="18" charset="0"/>
              </a:rPr>
              <a:t> The server acknowledges the client’s request with a DHCP Acknowledge message, confirming the lease of the IP address and other TCP/IP configuration parameters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503" y="1701042"/>
            <a:ext cx="4953746" cy="3594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a:extLst>
              <a:ext uri="{FF2B5EF4-FFF2-40B4-BE49-F238E27FC236}">
                <a16:creationId xmlns:a16="http://schemas.microsoft.com/office/drawing/2014/main" id="{54C49BF4-1CBF-2EAA-9BC2-EA9364A0627C}"/>
              </a:ext>
            </a:extLst>
          </p:cNvPr>
          <p:cNvSpPr txBox="1">
            <a:spLocks/>
          </p:cNvSpPr>
          <p:nvPr/>
        </p:nvSpPr>
        <p:spPr>
          <a:xfrm>
            <a:off x="184522" y="-36584"/>
            <a:ext cx="11624891" cy="673100"/>
          </a:xfrm>
          <a:prstGeom prst="rect">
            <a:avLst/>
          </a:prstGeom>
          <a:noFill/>
          <a:ln w="31750" cap="sq">
            <a:noFill/>
            <a:miter lim="800000"/>
          </a:ln>
        </p:spPr>
        <p:txBody>
          <a:bodyPr vert="horz" lIns="182880" tIns="182880" rIns="182880" bIns="18288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atin typeface="Times New Roman" pitchFamily="18" charset="0"/>
                <a:cs typeface="Times New Roman" pitchFamily="18" charset="0"/>
              </a:rPr>
              <a:t>DHCP Operation</a:t>
            </a:r>
          </a:p>
        </p:txBody>
      </p:sp>
    </p:spTree>
    <p:extLst>
      <p:ext uri="{BB962C8B-B14F-4D97-AF65-F5344CB8AC3E}">
        <p14:creationId xmlns:p14="http://schemas.microsoft.com/office/powerpoint/2010/main" val="4422277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9BF4-1CBF-2EAA-9BC2-EA9364A0627C}"/>
              </a:ext>
            </a:extLst>
          </p:cNvPr>
          <p:cNvSpPr txBox="1">
            <a:spLocks/>
          </p:cNvSpPr>
          <p:nvPr/>
        </p:nvSpPr>
        <p:spPr>
          <a:xfrm>
            <a:off x="98412" y="0"/>
            <a:ext cx="11624891" cy="673100"/>
          </a:xfrm>
          <a:prstGeom prst="rect">
            <a:avLst/>
          </a:prstGeom>
          <a:noFill/>
          <a:ln w="31750" cap="sq">
            <a:noFill/>
            <a:miter lim="800000"/>
          </a:ln>
        </p:spPr>
        <p:txBody>
          <a:bodyPr vert="horz" lIns="182880" tIns="182880" rIns="182880" bIns="18288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latin typeface="Times New Roman" pitchFamily="18" charset="0"/>
                <a:cs typeface="Times New Roman" pitchFamily="18" charset="0"/>
              </a:rPr>
              <a:t>DHCP Operation</a:t>
            </a:r>
          </a:p>
        </p:txBody>
      </p:sp>
      <p:pic>
        <p:nvPicPr>
          <p:cNvPr id="3" name="Picture 2">
            <a:extLst>
              <a:ext uri="{FF2B5EF4-FFF2-40B4-BE49-F238E27FC236}">
                <a16:creationId xmlns:a16="http://schemas.microsoft.com/office/drawing/2014/main" id="{3712183D-B494-8F29-66D2-78276ABB6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810" y="492389"/>
            <a:ext cx="8032860" cy="6248342"/>
          </a:xfrm>
          <a:prstGeom prst="rect">
            <a:avLst/>
          </a:prstGeom>
        </p:spPr>
      </p:pic>
    </p:spTree>
    <p:extLst>
      <p:ext uri="{BB962C8B-B14F-4D97-AF65-F5344CB8AC3E}">
        <p14:creationId xmlns:p14="http://schemas.microsoft.com/office/powerpoint/2010/main" val="15612390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6622"/>
            <a:ext cx="11723303" cy="5170646"/>
          </a:xfrm>
          <a:prstGeom prst="rect">
            <a:avLst/>
          </a:prstGeom>
        </p:spPr>
        <p:txBody>
          <a:bodyPr wrap="square">
            <a:spAutoFit/>
          </a:bodyPr>
          <a:lstStyle/>
          <a:p>
            <a:pPr marL="342900" indent="-342900" algn="just" fontAlgn="base">
              <a:buFont typeface="Arial" pitchFamily="34" charset="0"/>
              <a:buChar char="•"/>
            </a:pPr>
            <a:r>
              <a:rPr lang="en-US" b="1" dirty="0">
                <a:latin typeface="Times New Roman" pitchFamily="18" charset="0"/>
                <a:cs typeface="Times New Roman" pitchFamily="18" charset="0"/>
              </a:rPr>
              <a:t>Following three types of IP address allocations are used by DHCP </a:t>
            </a:r>
          </a:p>
          <a:p>
            <a:pPr marL="342900" indent="-342900" algn="just" fontAlgn="base">
              <a:buFont typeface="Arial" pitchFamily="34" charset="0"/>
              <a:buChar char="•"/>
            </a:pPr>
            <a:r>
              <a:rPr lang="en-US" b="1" dirty="0">
                <a:latin typeface="Times New Roman" pitchFamily="18" charset="0"/>
                <a:cs typeface="Times New Roman" pitchFamily="18" charset="0"/>
              </a:rPr>
              <a:t>Static allocation(Manual)- </a:t>
            </a:r>
          </a:p>
          <a:p>
            <a:pPr marL="342900" indent="-342900" algn="just" fontAlgn="base">
              <a:buFont typeface="Arial" pitchFamily="34" charset="0"/>
              <a:buChar char="•"/>
            </a:pPr>
            <a:r>
              <a:rPr lang="en-US" dirty="0">
                <a:latin typeface="Times New Roman" pitchFamily="18" charset="0"/>
                <a:cs typeface="Times New Roman" pitchFamily="18" charset="0"/>
              </a:rPr>
              <a:t>In static  allocation DHCP server assigns a  fixed IP addresses to particular client.</a:t>
            </a:r>
          </a:p>
          <a:p>
            <a:pPr marL="342900" indent="-342900" algn="just">
              <a:buFont typeface="Arial" pitchFamily="34" charset="0"/>
              <a:buChar char="•"/>
            </a:pPr>
            <a:r>
              <a:rPr lang="en-US" dirty="0">
                <a:latin typeface="Times New Roman" pitchFamily="18" charset="0"/>
                <a:cs typeface="Times New Roman" pitchFamily="18" charset="0"/>
              </a:rPr>
              <a:t>It is done by configuring a DHCP server and choosing a </a:t>
            </a:r>
            <a:r>
              <a:rPr lang="en-US" b="1" dirty="0">
                <a:latin typeface="Times New Roman" pitchFamily="18" charset="0"/>
                <a:cs typeface="Times New Roman" pitchFamily="18" charset="0"/>
              </a:rPr>
              <a:t>Reserved Address </a:t>
            </a:r>
            <a:r>
              <a:rPr lang="en-US" dirty="0">
                <a:latin typeface="Times New Roman" pitchFamily="18" charset="0"/>
                <a:cs typeface="Times New Roman" pitchFamily="18" charset="0"/>
              </a:rPr>
              <a:t> to correspond to the </a:t>
            </a:r>
            <a:r>
              <a:rPr lang="en-US" b="1" dirty="0">
                <a:latin typeface="Times New Roman" pitchFamily="18" charset="0"/>
                <a:cs typeface="Times New Roman" pitchFamily="18" charset="0"/>
              </a:rPr>
              <a:t>MAC Address</a:t>
            </a:r>
          </a:p>
          <a:p>
            <a:pPr marL="342900" indent="-342900" algn="just" fontAlgn="base">
              <a:buFont typeface="Arial" pitchFamily="34" charset="0"/>
              <a:buChar char="•"/>
            </a:pPr>
            <a:r>
              <a:rPr lang="en-US" dirty="0">
                <a:latin typeface="Times New Roman" pitchFamily="18" charset="0"/>
                <a:cs typeface="Times New Roman" pitchFamily="18" charset="0"/>
              </a:rPr>
              <a:t>for example, if we have a server in a LAN and we do not want its IP address to keep changing, then we need to use static address allocation.</a:t>
            </a:r>
          </a:p>
          <a:p>
            <a:pPr marL="342900" indent="-342900" algn="just" fontAlgn="base">
              <a:buFont typeface="Arial" pitchFamily="34" charset="0"/>
              <a:buChar char="•"/>
            </a:pPr>
            <a:endParaRPr lang="en-US" dirty="0">
              <a:latin typeface="Times New Roman" pitchFamily="18" charset="0"/>
              <a:cs typeface="Times New Roman" pitchFamily="18" charset="0"/>
            </a:endParaRPr>
          </a:p>
          <a:p>
            <a:pPr marL="342900" indent="-342900" algn="just">
              <a:buFont typeface="Arial" pitchFamily="34" charset="0"/>
              <a:buChar char="•"/>
            </a:pPr>
            <a:r>
              <a:rPr lang="en-US" b="1" dirty="0">
                <a:latin typeface="Times New Roman" pitchFamily="18" charset="0"/>
                <a:cs typeface="Times New Roman" pitchFamily="18" charset="0"/>
              </a:rPr>
              <a:t>Dynamic allocation-</a:t>
            </a:r>
          </a:p>
          <a:p>
            <a:pPr marL="342900" indent="-342900" algn="just">
              <a:buFont typeface="Arial" pitchFamily="34" charset="0"/>
              <a:buChar char="•"/>
            </a:pPr>
            <a:r>
              <a:rPr lang="en-US" dirty="0">
                <a:latin typeface="Times New Roman" pitchFamily="18" charset="0"/>
                <a:cs typeface="Times New Roman" pitchFamily="18" charset="0"/>
              </a:rPr>
              <a:t>DHCP server assigns a temporary IP address to client from a pool of addresses. </a:t>
            </a:r>
          </a:p>
          <a:p>
            <a:pPr marL="342900" indent="-342900" algn="just">
              <a:buFont typeface="Arial" pitchFamily="34" charset="0"/>
              <a:buChar char="•"/>
            </a:pPr>
            <a:r>
              <a:rPr lang="en-US" dirty="0">
                <a:latin typeface="Times New Roman" pitchFamily="18" charset="0"/>
                <a:cs typeface="Times New Roman" pitchFamily="18" charset="0"/>
              </a:rPr>
              <a:t>In dynamic allocation , IP address are allocated for a limited period of time known as </a:t>
            </a:r>
            <a:r>
              <a:rPr lang="en-US" b="1" dirty="0">
                <a:latin typeface="Times New Roman" pitchFamily="18" charset="0"/>
                <a:cs typeface="Times New Roman" pitchFamily="18" charset="0"/>
              </a:rPr>
              <a:t>lease</a:t>
            </a:r>
            <a:r>
              <a:rPr lang="en-US" dirty="0">
                <a:latin typeface="Times New Roman" pitchFamily="18" charset="0"/>
                <a:cs typeface="Times New Roman" pitchFamily="18" charset="0"/>
              </a:rPr>
              <a:t>.</a:t>
            </a:r>
            <a:endParaRPr lang="en-US" b="1" dirty="0">
              <a:latin typeface="Times New Roman" pitchFamily="18" charset="0"/>
              <a:cs typeface="Times New Roman" pitchFamily="18" charset="0"/>
            </a:endParaRPr>
          </a:p>
          <a:p>
            <a:pPr marL="342900" indent="-342900" algn="just">
              <a:buFont typeface="Arial" pitchFamily="34" charset="0"/>
              <a:buChar char="•"/>
            </a:pPr>
            <a:r>
              <a:rPr lang="en-US" dirty="0">
                <a:latin typeface="Times New Roman" pitchFamily="18" charset="0"/>
                <a:cs typeface="Times New Roman" pitchFamily="18" charset="0"/>
              </a:rPr>
              <a:t>if client wants to continue to use the IP address then lease must be renewed .</a:t>
            </a:r>
          </a:p>
          <a:p>
            <a:pPr marL="342900" indent="-342900" algn="just">
              <a:buFont typeface="Arial" pitchFamily="34" charset="0"/>
              <a:buChar char="•"/>
            </a:pPr>
            <a:endParaRPr lang="en-US" b="1" dirty="0">
              <a:latin typeface="Times New Roman" pitchFamily="18" charset="0"/>
              <a:cs typeface="Times New Roman" pitchFamily="18" charset="0"/>
            </a:endParaRPr>
          </a:p>
          <a:p>
            <a:pPr marL="342900" indent="-342900" algn="just">
              <a:buFont typeface="Arial" pitchFamily="34" charset="0"/>
              <a:buChar char="•"/>
            </a:pPr>
            <a:r>
              <a:rPr lang="en-US" b="1" dirty="0">
                <a:latin typeface="Times New Roman" pitchFamily="18" charset="0"/>
                <a:cs typeface="Times New Roman" pitchFamily="18" charset="0"/>
              </a:rPr>
              <a:t>Automatic allocation-</a:t>
            </a:r>
          </a:p>
          <a:p>
            <a:pPr marL="342900" indent="-342900" algn="just">
              <a:buFont typeface="Arial" pitchFamily="34" charset="0"/>
              <a:buChar char="•"/>
            </a:pPr>
            <a:r>
              <a:rPr lang="en-US" dirty="0">
                <a:latin typeface="Times New Roman" pitchFamily="18" charset="0"/>
                <a:cs typeface="Times New Roman" pitchFamily="18" charset="0"/>
              </a:rPr>
              <a:t>The DHCP server automatically  assigns a permanent IP address to a client from pool of  addresses.</a:t>
            </a:r>
          </a:p>
          <a:p>
            <a:pPr marL="342900" indent="-342900" algn="just">
              <a:buFont typeface="Arial" pitchFamily="34" charset="0"/>
              <a:buChar char="•"/>
            </a:pPr>
            <a:r>
              <a:rPr lang="en-US" dirty="0">
                <a:latin typeface="Times New Roman" pitchFamily="18" charset="0"/>
                <a:cs typeface="Times New Roman" pitchFamily="18" charset="0"/>
              </a:rPr>
              <a:t> No lease expiration time applied to automatic allocation.</a:t>
            </a:r>
            <a:endParaRPr lang="en-US" b="1" dirty="0">
              <a:latin typeface="Times New Roman" pitchFamily="18" charset="0"/>
              <a:cs typeface="Times New Roman" pitchFamily="18" charset="0"/>
            </a:endParaRPr>
          </a:p>
          <a:p>
            <a:pPr marL="342900" indent="-342900" algn="just" fontAlgn="base">
              <a:buFont typeface="Arial" pitchFamily="34" charset="0"/>
              <a:buChar char="•"/>
            </a:pPr>
            <a:endParaRPr lang="en-US" sz="2000" b="1" dirty="0">
              <a:latin typeface="Times New Roman" pitchFamily="18" charset="0"/>
              <a:cs typeface="Times New Roman" pitchFamily="18" charset="0"/>
            </a:endParaRPr>
          </a:p>
          <a:p>
            <a:pPr marL="342900" indent="-342900" algn="just" fontAlgn="base">
              <a:buFont typeface="Arial" pitchFamily="34" charset="0"/>
              <a:buChar char="•"/>
            </a:pPr>
            <a:endParaRPr lang="en-US" sz="2000" b="1" dirty="0">
              <a:latin typeface="Times New Roman" pitchFamily="18" charset="0"/>
              <a:cs typeface="Times New Roman" pitchFamily="18" charset="0"/>
            </a:endParaRPr>
          </a:p>
          <a:p>
            <a:pPr marL="342900" indent="-342900" algn="just" fontAlgn="base">
              <a:buFont typeface="Arial" pitchFamily="34" charset="0"/>
              <a:buChar char="•"/>
            </a:pPr>
            <a:endParaRPr lang="en-US" sz="2000" b="1" dirty="0">
              <a:latin typeface="Times New Roman" pitchFamily="18" charset="0"/>
              <a:cs typeface="Times New Roman" pitchFamily="18" charset="0"/>
            </a:endParaRPr>
          </a:p>
        </p:txBody>
      </p:sp>
      <p:sp>
        <p:nvSpPr>
          <p:cNvPr id="3" name="Title 1">
            <a:extLst>
              <a:ext uri="{FF2B5EF4-FFF2-40B4-BE49-F238E27FC236}">
                <a16:creationId xmlns:a16="http://schemas.microsoft.com/office/drawing/2014/main" id="{54C49BF4-1CBF-2EAA-9BC2-EA9364A0627C}"/>
              </a:ext>
            </a:extLst>
          </p:cNvPr>
          <p:cNvSpPr txBox="1">
            <a:spLocks/>
          </p:cNvSpPr>
          <p:nvPr/>
        </p:nvSpPr>
        <p:spPr>
          <a:xfrm>
            <a:off x="184522" y="-36584"/>
            <a:ext cx="11624891" cy="673100"/>
          </a:xfrm>
          <a:prstGeom prst="rect">
            <a:avLst/>
          </a:prstGeom>
          <a:noFill/>
          <a:ln w="31750" cap="sq">
            <a:noFill/>
            <a:miter lim="800000"/>
          </a:ln>
        </p:spPr>
        <p:txBody>
          <a:bodyPr vert="horz" lIns="182880" tIns="182880" rIns="182880" bIns="18288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atin typeface="Times New Roman" pitchFamily="18" charset="0"/>
                <a:cs typeface="Times New Roman" pitchFamily="18" charset="0"/>
              </a:rPr>
              <a:t>DHCP </a:t>
            </a:r>
            <a:r>
              <a:rPr lang="en-US" b="1" dirty="0">
                <a:latin typeface="Times New Roman" pitchFamily="18" charset="0"/>
                <a:cs typeface="Times New Roman" pitchFamily="18" charset="0"/>
              </a:rPr>
              <a:t>Allocation Methods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994898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4D7B-6EFD-9AC5-13A6-FF652342788D}"/>
              </a:ext>
            </a:extLst>
          </p:cNvPr>
          <p:cNvSpPr txBox="1">
            <a:spLocks/>
          </p:cNvSpPr>
          <p:nvPr/>
        </p:nvSpPr>
        <p:spPr>
          <a:xfrm>
            <a:off x="86110" y="91154"/>
            <a:ext cx="11600288" cy="493047"/>
          </a:xfrm>
          <a:prstGeom prst="rect">
            <a:avLst/>
          </a:prstGeom>
          <a:noFill/>
          <a:ln>
            <a:noFill/>
          </a:ln>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latin typeface="Times New Roman" pitchFamily="18" charset="0"/>
                <a:cs typeface="Times New Roman" pitchFamily="18" charset="0"/>
              </a:rPr>
              <a:t>DHCP message format</a:t>
            </a:r>
          </a:p>
        </p:txBody>
      </p:sp>
      <p:sp>
        <p:nvSpPr>
          <p:cNvPr id="3" name="Rectangle 2"/>
          <p:cNvSpPr/>
          <p:nvPr/>
        </p:nvSpPr>
        <p:spPr>
          <a:xfrm>
            <a:off x="0" y="589972"/>
            <a:ext cx="11593495" cy="646331"/>
          </a:xfrm>
          <a:prstGeom prst="rect">
            <a:avLst/>
          </a:prstGeom>
        </p:spPr>
        <p:txBody>
          <a:bodyPr wrap="square">
            <a:spAutoFit/>
          </a:bodyPr>
          <a:lstStyle/>
          <a:p>
            <a:pPr marL="285750" indent="-285750">
              <a:buFont typeface="Arial" pitchFamily="34" charset="0"/>
              <a:buChar char="•"/>
            </a:pPr>
            <a:r>
              <a:rPr lang="en-US" b="1" dirty="0">
                <a:latin typeface="Times New Roman" pitchFamily="18" charset="0"/>
                <a:cs typeface="Times New Roman" pitchFamily="18" charset="0"/>
              </a:rPr>
              <a:t>DHCP Message Format :</a:t>
            </a:r>
            <a:r>
              <a:rPr lang="en-US" dirty="0">
                <a:latin typeface="Times New Roman" pitchFamily="18" charset="0"/>
                <a:cs typeface="Times New Roman" pitchFamily="18" charset="0"/>
              </a:rPr>
              <a:t>DHCP is a client-server protocol in which the client sends a request message and the server returns a response message</a:t>
            </a:r>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200" y="1236302"/>
            <a:ext cx="7696109" cy="527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09720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F72F-E97E-5236-AFC7-FB493D90E3CC}"/>
              </a:ext>
            </a:extLst>
          </p:cNvPr>
          <p:cNvSpPr txBox="1">
            <a:spLocks/>
          </p:cNvSpPr>
          <p:nvPr/>
        </p:nvSpPr>
        <p:spPr>
          <a:xfrm>
            <a:off x="104563" y="376519"/>
            <a:ext cx="11600288" cy="493047"/>
          </a:xfrm>
          <a:prstGeom prst="rect">
            <a:avLst/>
          </a:prstGeom>
          <a:noFill/>
          <a:ln w="31750" cap="sq">
            <a:noFill/>
            <a:miter lim="800000"/>
          </a:ln>
        </p:spPr>
        <p:txBody>
          <a:bodyPr vert="horz" lIns="182880" tIns="182880" rIns="182880" bIns="182880" rtlCol="0" anchor="ctr">
            <a:noAutofit/>
          </a:bodyPr>
          <a:lstStyle>
            <a:defPPr>
              <a:defRPr lang="en-US"/>
            </a:defPPr>
            <a:lvl1pPr algn="ctr">
              <a:lnSpc>
                <a:spcPct val="90000"/>
              </a:lnSpc>
              <a:spcBef>
                <a:spcPct val="0"/>
              </a:spcBef>
              <a:buNone/>
              <a:defRPr sz="4400">
                <a:latin typeface="Times-Italic"/>
                <a:ea typeface="+mj-ea"/>
                <a:cs typeface="+mj-cs"/>
              </a:defRPr>
            </a:lvl1pPr>
          </a:lstStyle>
          <a:p>
            <a:r>
              <a:rPr lang="en-IN" sz="2800" b="1" dirty="0">
                <a:latin typeface="Times New Roman" pitchFamily="18" charset="0"/>
                <a:cs typeface="Times New Roman" pitchFamily="18" charset="0"/>
              </a:rPr>
              <a:t>Advantages of DHCP</a:t>
            </a:r>
          </a:p>
          <a:p>
            <a:endParaRPr lang="en-IN" sz="2800" dirty="0"/>
          </a:p>
        </p:txBody>
      </p:sp>
      <p:sp>
        <p:nvSpPr>
          <p:cNvPr id="4" name="TextBox 3">
            <a:extLst>
              <a:ext uri="{FF2B5EF4-FFF2-40B4-BE49-F238E27FC236}">
                <a16:creationId xmlns:a16="http://schemas.microsoft.com/office/drawing/2014/main" id="{372D1BAB-04F4-F435-A7E6-931BA93B397C}"/>
              </a:ext>
            </a:extLst>
          </p:cNvPr>
          <p:cNvSpPr txBox="1"/>
          <p:nvPr/>
        </p:nvSpPr>
        <p:spPr>
          <a:xfrm>
            <a:off x="330694" y="865674"/>
            <a:ext cx="11374157" cy="4431983"/>
          </a:xfrm>
          <a:prstGeom prst="rect">
            <a:avLst/>
          </a:prstGeom>
          <a:noFill/>
        </p:spPr>
        <p:txBody>
          <a:bodyPr wrap="square">
            <a:spAutoFit/>
          </a:bodyPr>
          <a:lstStyle/>
          <a:p>
            <a:pPr marL="342900" indent="-342900" algn="just" fontAlgn="base">
              <a:buFont typeface="Arial" pitchFamily="34" charset="0"/>
              <a:buChar char="•"/>
            </a:pPr>
            <a:r>
              <a:rPr lang="en-US" sz="2000" b="1" i="0" dirty="0">
                <a:effectLst/>
                <a:latin typeface="Times New Roman" pitchFamily="18" charset="0"/>
                <a:cs typeface="Times New Roman" pitchFamily="18" charset="0"/>
              </a:rPr>
              <a:t>Centralized management of IP addresses and </a:t>
            </a:r>
            <a:r>
              <a:rPr lang="en-US" sz="2000" b="1" dirty="0">
                <a:latin typeface="Times New Roman" pitchFamily="18" charset="0"/>
                <a:cs typeface="Times New Roman" pitchFamily="18" charset="0"/>
              </a:rPr>
              <a:t>TCP/IP configuration-</a:t>
            </a:r>
            <a:endParaRPr lang="en-US" sz="2000" b="1" i="0" dirty="0">
              <a:effectLst/>
              <a:latin typeface="Times New Roman" pitchFamily="18" charset="0"/>
              <a:cs typeface="Times New Roman" pitchFamily="18" charset="0"/>
            </a:endParaRPr>
          </a:p>
          <a:p>
            <a:pPr marL="342900" indent="-342900" algn="just" fontAlgn="base">
              <a:buFont typeface="Arial" pitchFamily="34" charset="0"/>
              <a:buChar char="•"/>
            </a:pPr>
            <a:r>
              <a:rPr lang="en-US" sz="2000" b="0" i="0" dirty="0">
                <a:effectLst/>
                <a:latin typeface="Times New Roman" pitchFamily="18" charset="0"/>
                <a:cs typeface="Times New Roman" pitchFamily="18" charset="0"/>
              </a:rPr>
              <a:t>If DHCP server configured properly, then it will automatically assign IP address and </a:t>
            </a:r>
            <a:r>
              <a:rPr lang="en-US" sz="2000" dirty="0">
                <a:latin typeface="Times New Roman" pitchFamily="18" charset="0"/>
                <a:cs typeface="Times New Roman" pitchFamily="18" charset="0"/>
              </a:rPr>
              <a:t>TCP/IP configuration parameters to every computer in a network.</a:t>
            </a:r>
          </a:p>
          <a:p>
            <a:pPr marL="342900" indent="-342900" algn="just" fontAlgn="base">
              <a:buFont typeface="Arial" pitchFamily="34" charset="0"/>
              <a:buChar char="•"/>
            </a:pPr>
            <a:endParaRPr lang="en-US" sz="2000" dirty="0">
              <a:latin typeface="Times New Roman" pitchFamily="18" charset="0"/>
              <a:cs typeface="Times New Roman" pitchFamily="18" charset="0"/>
            </a:endParaRPr>
          </a:p>
          <a:p>
            <a:pPr marL="342900" indent="-342900" algn="just" fontAlgn="base">
              <a:buFont typeface="Arial" pitchFamily="34" charset="0"/>
              <a:buChar char="•"/>
            </a:pPr>
            <a:r>
              <a:rPr lang="en-US" sz="2000" b="1" dirty="0">
                <a:latin typeface="Times New Roman" pitchFamily="18" charset="0"/>
                <a:cs typeface="Times New Roman" pitchFamily="18" charset="0"/>
              </a:rPr>
              <a:t>Reduce efforts of network administrator-</a:t>
            </a:r>
          </a:p>
          <a:p>
            <a:pPr marL="342900" indent="-342900" algn="just" fontAlgn="base">
              <a:buFont typeface="Arial" pitchFamily="34" charset="0"/>
              <a:buChar char="•"/>
            </a:pPr>
            <a:r>
              <a:rPr lang="en-US" sz="2000" dirty="0">
                <a:latin typeface="Times New Roman" pitchFamily="18" charset="0"/>
                <a:cs typeface="Times New Roman" pitchFamily="18" charset="0"/>
              </a:rPr>
              <a:t>The use of DCHP reduces the task of network administrator. </a:t>
            </a:r>
          </a:p>
          <a:p>
            <a:pPr marL="342900" indent="-342900" algn="just" fontAlgn="base">
              <a:buFont typeface="Arial" pitchFamily="34" charset="0"/>
              <a:buChar char="•"/>
            </a:pPr>
            <a:r>
              <a:rPr lang="en-US" sz="2000" dirty="0">
                <a:latin typeface="Times New Roman" pitchFamily="18" charset="0"/>
                <a:cs typeface="Times New Roman" pitchFamily="18" charset="0"/>
              </a:rPr>
              <a:t> Network administrator has no need to visit every machine in a network and assign IP address and TCP/IP</a:t>
            </a:r>
            <a:r>
              <a:rPr lang="en-US" sz="2000" u="sng" dirty="0">
                <a:latin typeface="Times New Roman" pitchFamily="18" charset="0"/>
                <a:cs typeface="Times New Roman" pitchFamily="18" charset="0"/>
              </a:rPr>
              <a:t> </a:t>
            </a:r>
            <a:r>
              <a:rPr lang="en-US" sz="2000" dirty="0">
                <a:latin typeface="Times New Roman" pitchFamily="18" charset="0"/>
                <a:cs typeface="Times New Roman" pitchFamily="18" charset="0"/>
              </a:rPr>
              <a:t>configuration parameters. </a:t>
            </a:r>
          </a:p>
          <a:p>
            <a:pPr marL="342900" indent="-342900" algn="just" fontAlgn="base">
              <a:buFont typeface="Arial" pitchFamily="34" charset="0"/>
              <a:buChar char="•"/>
            </a:pPr>
            <a:endParaRPr lang="en-US" sz="2000" b="0" i="0" dirty="0">
              <a:effectLst/>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No duplicate IP addresses-</a:t>
            </a:r>
            <a:endParaRPr lang="en-US" sz="2000" dirty="0">
              <a:latin typeface="Times New Roman" pitchFamily="18" charset="0"/>
              <a:cs typeface="Times New Roman" pitchFamily="18" charset="0"/>
            </a:endParaRPr>
          </a:p>
          <a:p>
            <a:pPr marL="342900" indent="-342900">
              <a:buFont typeface="Arial" pitchFamily="34" charset="0"/>
              <a:buChar char="•"/>
            </a:pPr>
            <a:r>
              <a:rPr lang="en-US" sz="2000" dirty="0">
                <a:latin typeface="Times New Roman" pitchFamily="18" charset="0"/>
                <a:cs typeface="Times New Roman" pitchFamily="18" charset="0"/>
              </a:rPr>
              <a:t>If the entire process of configuration of DHCP is done properly ,then there will be no a problem of a duplicate IP address.</a:t>
            </a:r>
          </a:p>
          <a:p>
            <a:pPr algn="just" fontAlgn="base">
              <a:buFont typeface="Arial" panose="020B0604020202020204" pitchFamily="34" charset="0"/>
              <a:buChar char="•"/>
            </a:pPr>
            <a:endParaRPr lang="en-US" sz="2000" b="0" i="0" dirty="0">
              <a:effectLst/>
              <a:latin typeface="Times New Roman" pitchFamily="18" charset="0"/>
              <a:cs typeface="Times New Roman" pitchFamily="18" charset="0"/>
            </a:endParaRPr>
          </a:p>
          <a:p>
            <a:pPr algn="just" fontAlgn="base">
              <a:buFont typeface="Arial" panose="020B0604020202020204" pitchFamily="34" charset="0"/>
              <a:buChar char="•"/>
            </a:pPr>
            <a:endParaRPr lang="en-US" sz="2200" b="0" i="0" dirty="0">
              <a:solidFill>
                <a:srgbClr val="273239"/>
              </a:solidFill>
              <a:effectLst/>
              <a:latin typeface="Nunito" pitchFamily="2" charset="0"/>
            </a:endParaRPr>
          </a:p>
        </p:txBody>
      </p:sp>
    </p:spTree>
    <p:extLst>
      <p:ext uri="{BB962C8B-B14F-4D97-AF65-F5344CB8AC3E}">
        <p14:creationId xmlns:p14="http://schemas.microsoft.com/office/powerpoint/2010/main" val="1525715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13" y="685800"/>
            <a:ext cx="11514178" cy="6172200"/>
          </a:xfrm>
        </p:spPr>
        <p:txBody>
          <a:bodyPr>
            <a:normAutofit/>
          </a:bodyPr>
          <a:lstStyle/>
          <a:p>
            <a:pPr fontAlgn="base"/>
            <a:r>
              <a:rPr lang="en-US" sz="2000" b="1" dirty="0">
                <a:latin typeface="Times New Roman" pitchFamily="18" charset="0"/>
                <a:cs typeface="Times New Roman" pitchFamily="18" charset="0"/>
              </a:rPr>
              <a:t>Class B</a:t>
            </a:r>
          </a:p>
          <a:p>
            <a:pPr fontAlgn="base"/>
            <a:r>
              <a:rPr lang="en-US" sz="2000" dirty="0">
                <a:latin typeface="Times New Roman" pitchFamily="18" charset="0"/>
                <a:cs typeface="Times New Roman" pitchFamily="18" charset="0"/>
              </a:rPr>
              <a:t>IP address belonging to class B is assigned to networks that range from </a:t>
            </a:r>
            <a:r>
              <a:rPr lang="en-US" sz="2000" b="1" dirty="0">
                <a:latin typeface="Times New Roman" pitchFamily="18" charset="0"/>
                <a:cs typeface="Times New Roman" pitchFamily="18" charset="0"/>
              </a:rPr>
              <a:t>medium-sized to large-sized networks. </a:t>
            </a:r>
          </a:p>
          <a:p>
            <a:pPr fontAlgn="base"/>
            <a:r>
              <a:rPr lang="en-US" sz="2000" dirty="0">
                <a:latin typeface="Times New Roman" pitchFamily="18" charset="0"/>
                <a:cs typeface="Times New Roman" pitchFamily="18" charset="0"/>
              </a:rPr>
              <a:t>The network ID is 16 bits long.</a:t>
            </a:r>
          </a:p>
          <a:p>
            <a:pPr fontAlgn="base"/>
            <a:r>
              <a:rPr lang="en-US" sz="2000" dirty="0">
                <a:latin typeface="Times New Roman" pitchFamily="18" charset="0"/>
                <a:cs typeface="Times New Roman" pitchFamily="18" charset="0"/>
              </a:rPr>
              <a:t>The host ID is 16 bits long.</a:t>
            </a:r>
          </a:p>
          <a:p>
            <a:pPr fontAlgn="base"/>
            <a:r>
              <a:rPr lang="en-US" sz="2000" dirty="0">
                <a:latin typeface="Times New Roman" pitchFamily="18" charset="0"/>
                <a:cs typeface="Times New Roman" pitchFamily="18" charset="0"/>
              </a:rPr>
              <a:t>The higher-order bits of the first octet of IP addresses of class B are always set to 10. </a:t>
            </a:r>
          </a:p>
          <a:p>
            <a:pPr fontAlgn="base"/>
            <a:r>
              <a:rPr lang="en-US" sz="2000" dirty="0">
                <a:latin typeface="Times New Roman" pitchFamily="18" charset="0"/>
                <a:cs typeface="Times New Roman" pitchFamily="18" charset="0"/>
              </a:rPr>
              <a:t>The remaining 14 bits are used to determine the network ID and the 16 bits of host ID are used to determine the host in a network.</a:t>
            </a:r>
          </a:p>
          <a:p>
            <a:pPr fontAlgn="base"/>
            <a:r>
              <a:rPr lang="en-US" sz="2000" dirty="0">
                <a:latin typeface="Times New Roman" pitchFamily="18" charset="0"/>
                <a:cs typeface="Times New Roman" pitchFamily="18" charset="0"/>
              </a:rPr>
              <a:t>IP addresses belonging to class B ranges from </a:t>
            </a:r>
            <a:r>
              <a:rPr lang="en-US" sz="2000" b="1" dirty="0">
                <a:latin typeface="Times New Roman" pitchFamily="18" charset="0"/>
                <a:cs typeface="Times New Roman" pitchFamily="18" charset="0"/>
              </a:rPr>
              <a:t>128.0.0.0 – 191.255.255.255.</a:t>
            </a:r>
          </a:p>
          <a:p>
            <a:endParaRPr lang="en-IN" dirty="0">
              <a:latin typeface="Times New Roman" pitchFamily="18" charset="0"/>
              <a:cs typeface="Times New Roman" pitchFamily="18" charset="0"/>
            </a:endParaRPr>
          </a:p>
        </p:txBody>
      </p:sp>
      <p:sp>
        <p:nvSpPr>
          <p:cNvPr id="4" name="Title 1"/>
          <p:cNvSpPr txBox="1">
            <a:spLocks/>
          </p:cNvSpPr>
          <p:nvPr/>
        </p:nvSpPr>
        <p:spPr>
          <a:xfrm>
            <a:off x="787295" y="152400"/>
            <a:ext cx="10038002" cy="838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8565779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473" y="31845"/>
            <a:ext cx="10628472" cy="639762"/>
          </a:xfrm>
        </p:spPr>
        <p:txBody>
          <a:bodyPr>
            <a:noAutofit/>
          </a:bodyPr>
          <a:lstStyle/>
          <a:p>
            <a:r>
              <a:rPr lang="en-US" sz="2800" b="1" dirty="0">
                <a:latin typeface="Times New Roman" pitchFamily="18" charset="0"/>
                <a:cs typeface="Times New Roman" pitchFamily="18" charset="0"/>
              </a:rPr>
              <a:t>Network Layer Services</a:t>
            </a:r>
            <a:endParaRPr lang="en-IN" sz="2800" b="1" dirty="0"/>
          </a:p>
        </p:txBody>
      </p:sp>
      <p:sp>
        <p:nvSpPr>
          <p:cNvPr id="3" name="Content Placeholder 2"/>
          <p:cNvSpPr>
            <a:spLocks noGrp="1"/>
          </p:cNvSpPr>
          <p:nvPr>
            <p:ph idx="1"/>
          </p:nvPr>
        </p:nvSpPr>
        <p:spPr>
          <a:xfrm>
            <a:off x="98413" y="762003"/>
            <a:ext cx="11711000" cy="5135563"/>
          </a:xfrm>
        </p:spPr>
        <p:txBody>
          <a:bodyPr>
            <a:normAutofit/>
          </a:bodyPr>
          <a:lstStyle/>
          <a:p>
            <a:pPr algn="just"/>
            <a:r>
              <a:rPr lang="en-US" sz="2000" b="1" dirty="0">
                <a:latin typeface="Times New Roman" pitchFamily="18" charset="0"/>
                <a:cs typeface="Times New Roman" pitchFamily="18" charset="0"/>
              </a:rPr>
              <a:t>Connection-Oriented </a:t>
            </a:r>
            <a:r>
              <a:rPr lang="en-US" sz="2000" b="1" dirty="0" err="1">
                <a:latin typeface="Times New Roman" pitchFamily="18" charset="0"/>
                <a:cs typeface="Times New Roman" pitchFamily="18" charset="0"/>
              </a:rPr>
              <a:t>Vs</a:t>
            </a:r>
            <a:r>
              <a:rPr lang="en-US" sz="2000" b="1" dirty="0">
                <a:latin typeface="Times New Roman" pitchFamily="18" charset="0"/>
                <a:cs typeface="Times New Roman" pitchFamily="18" charset="0"/>
              </a:rPr>
              <a:t>  Connectionless Network Service</a:t>
            </a:r>
            <a:endParaRPr lang="en-US" sz="20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Delivery of a packet can be accomplished by using either a connection-oriented or a connectionless network service.</a:t>
            </a:r>
          </a:p>
          <a:p>
            <a:pPr algn="just"/>
            <a:r>
              <a:rPr lang="en-US" sz="1800" dirty="0">
                <a:latin typeface="Times New Roman" pitchFamily="18" charset="0"/>
                <a:cs typeface="Times New Roman" pitchFamily="18" charset="0"/>
              </a:rPr>
              <a:t> In a </a:t>
            </a:r>
            <a:r>
              <a:rPr lang="en-US" sz="1800" b="1" dirty="0">
                <a:latin typeface="Times New Roman" pitchFamily="18" charset="0"/>
                <a:cs typeface="Times New Roman" pitchFamily="18" charset="0"/>
              </a:rPr>
              <a:t>connection-oriented service</a:t>
            </a:r>
            <a:r>
              <a:rPr lang="en-US" sz="1800" dirty="0">
                <a:latin typeface="Times New Roman" pitchFamily="18" charset="0"/>
                <a:cs typeface="Times New Roman" pitchFamily="18" charset="0"/>
              </a:rPr>
              <a:t>, the source first makes a connection with the destination before sending a packet.</a:t>
            </a:r>
          </a:p>
          <a:p>
            <a:pPr algn="just"/>
            <a:r>
              <a:rPr lang="en-US" sz="1800" dirty="0">
                <a:latin typeface="Times New Roman" pitchFamily="18" charset="0"/>
                <a:cs typeface="Times New Roman" pitchFamily="18" charset="0"/>
              </a:rPr>
              <a:t> When the connection is established , then source sent a sequence of packets to  destination one after another. </a:t>
            </a:r>
          </a:p>
          <a:p>
            <a:pPr algn="just"/>
            <a:r>
              <a:rPr lang="en-US" sz="1800" dirty="0">
                <a:latin typeface="Times New Roman" pitchFamily="18" charset="0"/>
                <a:cs typeface="Times New Roman" pitchFamily="18" charset="0"/>
              </a:rPr>
              <a:t>In </a:t>
            </a:r>
            <a:r>
              <a:rPr lang="en-US" sz="1800" b="1" dirty="0">
                <a:latin typeface="Times New Roman" pitchFamily="18" charset="0"/>
                <a:cs typeface="Times New Roman" pitchFamily="18" charset="0"/>
              </a:rPr>
              <a:t>connection-oriented service</a:t>
            </a:r>
            <a:r>
              <a:rPr lang="en-US" sz="1800" dirty="0">
                <a:latin typeface="Times New Roman" pitchFamily="18" charset="0"/>
                <a:cs typeface="Times New Roman" pitchFamily="18" charset="0"/>
              </a:rPr>
              <a:t>, there is a </a:t>
            </a:r>
            <a:r>
              <a:rPr lang="en-US" sz="1800" b="1" dirty="0">
                <a:latin typeface="Times New Roman" pitchFamily="18" charset="0"/>
                <a:cs typeface="Times New Roman" pitchFamily="18" charset="0"/>
              </a:rPr>
              <a:t>relationship</a:t>
            </a:r>
            <a:r>
              <a:rPr lang="en-US" sz="1800" dirty="0">
                <a:latin typeface="Times New Roman" pitchFamily="18" charset="0"/>
                <a:cs typeface="Times New Roman" pitchFamily="18" charset="0"/>
              </a:rPr>
              <a:t> between packets. Packets are sent on the same path in sequential order. </a:t>
            </a:r>
          </a:p>
          <a:p>
            <a:pPr algn="just"/>
            <a:r>
              <a:rPr lang="en-US" sz="1800" dirty="0">
                <a:latin typeface="Times New Roman" pitchFamily="18" charset="0"/>
                <a:cs typeface="Times New Roman" pitchFamily="18" charset="0"/>
              </a:rPr>
              <a:t>When all packets of a message have been delivered, the connection is terminated. </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In a </a:t>
            </a:r>
            <a:r>
              <a:rPr lang="en-US" sz="1800" b="1" dirty="0">
                <a:latin typeface="Times New Roman" pitchFamily="18" charset="0"/>
                <a:cs typeface="Times New Roman" pitchFamily="18" charset="0"/>
              </a:rPr>
              <a:t>connection less service</a:t>
            </a:r>
            <a:r>
              <a:rPr lang="en-US" sz="1800" dirty="0">
                <a:latin typeface="Times New Roman" pitchFamily="18" charset="0"/>
                <a:cs typeface="Times New Roman" pitchFamily="18" charset="0"/>
              </a:rPr>
              <a:t>, the source does not makes any connection with the destination.</a:t>
            </a:r>
          </a:p>
          <a:p>
            <a:pPr algn="just"/>
            <a:r>
              <a:rPr lang="en-US" sz="1800" dirty="0">
                <a:latin typeface="Times New Roman" pitchFamily="18" charset="0"/>
                <a:cs typeface="Times New Roman" pitchFamily="18" charset="0"/>
              </a:rPr>
              <a:t>source sent a  set of packets to  destination without establishing connection with destination. </a:t>
            </a:r>
          </a:p>
          <a:p>
            <a:pPr algn="just"/>
            <a:r>
              <a:rPr lang="en-US" sz="1800" dirty="0">
                <a:latin typeface="Times New Roman" pitchFamily="18" charset="0"/>
                <a:cs typeface="Times New Roman" pitchFamily="18" charset="0"/>
              </a:rPr>
              <a:t>In </a:t>
            </a:r>
            <a:r>
              <a:rPr lang="en-US" sz="1800" b="1" dirty="0">
                <a:latin typeface="Times New Roman" pitchFamily="18" charset="0"/>
                <a:cs typeface="Times New Roman" pitchFamily="18" charset="0"/>
              </a:rPr>
              <a:t>connection-less service</a:t>
            </a:r>
            <a:r>
              <a:rPr lang="en-US" sz="1800" dirty="0">
                <a:latin typeface="Times New Roman" pitchFamily="18" charset="0"/>
                <a:cs typeface="Times New Roman" pitchFamily="18" charset="0"/>
              </a:rPr>
              <a:t>, there is a </a:t>
            </a:r>
            <a:r>
              <a:rPr lang="en-US" sz="1800" b="1" dirty="0">
                <a:latin typeface="Times New Roman" pitchFamily="18" charset="0"/>
                <a:cs typeface="Times New Roman" pitchFamily="18" charset="0"/>
              </a:rPr>
              <a:t>no relationship </a:t>
            </a:r>
            <a:r>
              <a:rPr lang="en-US" sz="1800" dirty="0">
                <a:latin typeface="Times New Roman" pitchFamily="18" charset="0"/>
                <a:cs typeface="Times New Roman" pitchFamily="18" charset="0"/>
              </a:rPr>
              <a:t>between packets. Packets are sent on the same path or on different path</a:t>
            </a:r>
          </a:p>
        </p:txBody>
      </p:sp>
    </p:spTree>
    <p:extLst>
      <p:ext uri="{BB962C8B-B14F-4D97-AF65-F5344CB8AC3E}">
        <p14:creationId xmlns:p14="http://schemas.microsoft.com/office/powerpoint/2010/main" val="6259119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60" y="10236"/>
            <a:ext cx="10628472" cy="599364"/>
          </a:xfrm>
        </p:spPr>
        <p:txBody>
          <a:bodyPr>
            <a:normAutofit/>
          </a:bodyPr>
          <a:lstStyle/>
          <a:p>
            <a:r>
              <a:rPr lang="en-IN" sz="3200" b="1" dirty="0">
                <a:latin typeface="Times New Roman" pitchFamily="18" charset="0"/>
                <a:cs typeface="Times New Roman" pitchFamily="18" charset="0"/>
              </a:rPr>
              <a:t>Network Layer Protocols</a:t>
            </a:r>
          </a:p>
        </p:txBody>
      </p:sp>
      <p:sp>
        <p:nvSpPr>
          <p:cNvPr id="3" name="Content Placeholder 2"/>
          <p:cNvSpPr>
            <a:spLocks noGrp="1"/>
          </p:cNvSpPr>
          <p:nvPr>
            <p:ph idx="1"/>
          </p:nvPr>
        </p:nvSpPr>
        <p:spPr>
          <a:xfrm>
            <a:off x="98413" y="609600"/>
            <a:ext cx="11514178" cy="6096000"/>
          </a:xfrm>
        </p:spPr>
        <p:txBody>
          <a:bodyPr>
            <a:normAutofit/>
          </a:bodyPr>
          <a:lstStyle/>
          <a:p>
            <a:pPr algn="just"/>
            <a:r>
              <a:rPr lang="en-US" sz="2000" b="1" dirty="0">
                <a:latin typeface="Times New Roman" pitchFamily="18" charset="0"/>
                <a:cs typeface="Times New Roman" pitchFamily="18" charset="0"/>
              </a:rPr>
              <a:t>Internet Protocol version 4 (IPv4)  </a:t>
            </a:r>
            <a:r>
              <a:rPr lang="en-US" sz="1800" dirty="0">
                <a:latin typeface="Times New Roman" pitchFamily="18" charset="0"/>
                <a:cs typeface="Times New Roman" pitchFamily="18" charset="0"/>
              </a:rPr>
              <a:t>is responsible for packetizing, forwarding, and delivery of a packet at the network layer. </a:t>
            </a:r>
          </a:p>
          <a:p>
            <a:pPr algn="just"/>
            <a:r>
              <a:rPr lang="en-US" sz="1800" dirty="0">
                <a:latin typeface="Times New Roman" pitchFamily="18" charset="0"/>
                <a:cs typeface="Times New Roman" pitchFamily="18" charset="0"/>
              </a:rPr>
              <a:t>The</a:t>
            </a:r>
            <a:r>
              <a:rPr lang="en-US" sz="1800" b="1" dirty="0">
                <a:latin typeface="Times New Roman" pitchFamily="18" charset="0"/>
                <a:cs typeface="Times New Roman" pitchFamily="18" charset="0"/>
              </a:rPr>
              <a:t> Internet Control Message Protocol version 4 (ICMPv4) </a:t>
            </a:r>
            <a:r>
              <a:rPr lang="en-US" sz="1800" dirty="0">
                <a:latin typeface="Times New Roman" pitchFamily="18" charset="0"/>
                <a:cs typeface="Times New Roman" pitchFamily="18" charset="0"/>
              </a:rPr>
              <a:t>helps IPv4 to handle some errors that may occur in the network-layer delivery. </a:t>
            </a:r>
          </a:p>
          <a:p>
            <a:pPr algn="just"/>
            <a:r>
              <a:rPr lang="en-US" sz="1800" dirty="0">
                <a:latin typeface="Times New Roman" pitchFamily="18" charset="0"/>
                <a:cs typeface="Times New Roman" pitchFamily="18" charset="0"/>
              </a:rPr>
              <a:t>The</a:t>
            </a:r>
            <a:r>
              <a:rPr lang="en-US" sz="1800" b="1" dirty="0">
                <a:latin typeface="Times New Roman" pitchFamily="18" charset="0"/>
                <a:cs typeface="Times New Roman" pitchFamily="18" charset="0"/>
              </a:rPr>
              <a:t> Internet Group Management Protocol (IGMP) </a:t>
            </a:r>
            <a:r>
              <a:rPr lang="en-US" sz="1800" dirty="0">
                <a:latin typeface="Times New Roman" pitchFamily="18" charset="0"/>
                <a:cs typeface="Times New Roman" pitchFamily="18" charset="0"/>
              </a:rPr>
              <a:t>is used to help IPv4 in multicasting. </a:t>
            </a:r>
          </a:p>
          <a:p>
            <a:pPr algn="just"/>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Address Resolution Protocol (ARP) </a:t>
            </a:r>
            <a:r>
              <a:rPr lang="en-US" sz="1800" dirty="0">
                <a:latin typeface="Times New Roman" pitchFamily="18" charset="0"/>
                <a:cs typeface="Times New Roman" pitchFamily="18" charset="0"/>
              </a:rPr>
              <a:t>is used mapping network-layer addresses to link-layer addresses. (it find MAC address of device from its IP address.)</a:t>
            </a:r>
          </a:p>
          <a:p>
            <a:pPr algn="just"/>
            <a:r>
              <a:rPr lang="en-US" sz="1800" dirty="0">
                <a:latin typeface="Times New Roman" pitchFamily="18" charset="0"/>
                <a:cs typeface="Times New Roman" pitchFamily="18" charset="0"/>
              </a:rPr>
              <a:t>Figure 19.1 shows the positions of these four protocols in the TCP/IP protocol suite.</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530" y="3429003"/>
            <a:ext cx="8266589" cy="3267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6290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13" y="609603"/>
            <a:ext cx="11514178" cy="5516563"/>
          </a:xfrm>
        </p:spPr>
        <p:txBody>
          <a:bodyPr>
            <a:normAutofit/>
          </a:bodyPr>
          <a:lstStyle/>
          <a:p>
            <a:pPr algn="just"/>
            <a:r>
              <a:rPr lang="en-US" sz="1800" b="1" dirty="0">
                <a:latin typeface="Times New Roman" pitchFamily="18" charset="0"/>
                <a:cs typeface="Times New Roman" pitchFamily="18" charset="0"/>
              </a:rPr>
              <a:t>IPv4 </a:t>
            </a:r>
            <a:r>
              <a:rPr lang="en-US" sz="1800" dirty="0">
                <a:latin typeface="Times New Roman" pitchFamily="18" charset="0"/>
                <a:cs typeface="Times New Roman" pitchFamily="18" charset="0"/>
              </a:rPr>
              <a:t>is an </a:t>
            </a:r>
            <a:r>
              <a:rPr lang="en-US" sz="1800" b="1" dirty="0">
                <a:latin typeface="Times New Roman" pitchFamily="18" charset="0"/>
                <a:cs typeface="Times New Roman" pitchFamily="18" charset="0"/>
              </a:rPr>
              <a:t>unreliable datagram protocol—a best-effort delivery service.</a:t>
            </a:r>
          </a:p>
          <a:p>
            <a:pPr algn="just"/>
            <a:r>
              <a:rPr lang="en-US" sz="1800" dirty="0">
                <a:latin typeface="Times New Roman" pitchFamily="18" charset="0"/>
                <a:cs typeface="Times New Roman" pitchFamily="18" charset="0"/>
              </a:rPr>
              <a:t> The term </a:t>
            </a:r>
            <a:r>
              <a:rPr lang="en-US" sz="1800" b="1" dirty="0">
                <a:latin typeface="Times New Roman" pitchFamily="18" charset="0"/>
                <a:cs typeface="Times New Roman" pitchFamily="18" charset="0"/>
              </a:rPr>
              <a:t>best-effort</a:t>
            </a:r>
            <a:r>
              <a:rPr lang="en-US" sz="1800" dirty="0">
                <a:latin typeface="Times New Roman" pitchFamily="18" charset="0"/>
                <a:cs typeface="Times New Roman" pitchFamily="18" charset="0"/>
              </a:rPr>
              <a:t> means that IPv4 packets can be corrupted, be lost, arrive out of order, or be delayed, and may create congestion for the network.</a:t>
            </a:r>
          </a:p>
          <a:p>
            <a:pPr algn="just"/>
            <a:r>
              <a:rPr lang="en-US" sz="1800" dirty="0">
                <a:latin typeface="Times New Roman" pitchFamily="18" charset="0"/>
                <a:cs typeface="Times New Roman" pitchFamily="18" charset="0"/>
              </a:rPr>
              <a:t>If reliability is important, IPv4 must be paired with a reliable protocol such as TCP. </a:t>
            </a:r>
          </a:p>
          <a:p>
            <a:pPr algn="just"/>
            <a:r>
              <a:rPr lang="en-US" sz="1800" dirty="0">
                <a:latin typeface="Times New Roman" pitchFamily="18" charset="0"/>
                <a:cs typeface="Times New Roman" pitchFamily="18" charset="0"/>
              </a:rPr>
              <a:t>An example of </a:t>
            </a:r>
            <a:r>
              <a:rPr lang="en-US" sz="1800" b="1" dirty="0">
                <a:latin typeface="Times New Roman" pitchFamily="18" charset="0"/>
                <a:cs typeface="Times New Roman" pitchFamily="18" charset="0"/>
              </a:rPr>
              <a:t>best-effort </a:t>
            </a:r>
            <a:r>
              <a:rPr lang="en-US" sz="1800" dirty="0">
                <a:latin typeface="Times New Roman" pitchFamily="18" charset="0"/>
                <a:cs typeface="Times New Roman" pitchFamily="18" charset="0"/>
              </a:rPr>
              <a:t>delivery service is the post office. </a:t>
            </a:r>
          </a:p>
          <a:p>
            <a:pPr algn="just"/>
            <a:r>
              <a:rPr lang="en-US" sz="1800" dirty="0">
                <a:latin typeface="Times New Roman" pitchFamily="18" charset="0"/>
                <a:cs typeface="Times New Roman" pitchFamily="18" charset="0"/>
              </a:rPr>
              <a:t>The post office does its best to deliver the letters but does not always succeed.</a:t>
            </a:r>
            <a:endParaRPr lang="en-IN"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IPv4</a:t>
            </a:r>
            <a:r>
              <a:rPr lang="en-US" sz="1800" dirty="0">
                <a:latin typeface="Times New Roman" pitchFamily="18" charset="0"/>
                <a:cs typeface="Times New Roman" pitchFamily="18" charset="0"/>
              </a:rPr>
              <a:t> is also a </a:t>
            </a:r>
            <a:r>
              <a:rPr lang="en-US" sz="1800" b="1" dirty="0">
                <a:latin typeface="Times New Roman" pitchFamily="18" charset="0"/>
                <a:cs typeface="Times New Roman" pitchFamily="18" charset="0"/>
              </a:rPr>
              <a:t>connectionless protocol </a:t>
            </a:r>
            <a:r>
              <a:rPr lang="en-US" sz="1800" dirty="0">
                <a:latin typeface="Times New Roman" pitchFamily="18" charset="0"/>
                <a:cs typeface="Times New Roman" pitchFamily="18" charset="0"/>
              </a:rPr>
              <a:t>that uses the </a:t>
            </a:r>
            <a:r>
              <a:rPr lang="en-US" sz="1800" b="1" dirty="0">
                <a:latin typeface="Times New Roman" pitchFamily="18" charset="0"/>
                <a:cs typeface="Times New Roman" pitchFamily="18" charset="0"/>
              </a:rPr>
              <a:t>datagram approach. </a:t>
            </a:r>
          </a:p>
          <a:p>
            <a:pPr algn="just"/>
            <a:r>
              <a:rPr lang="en-US" sz="1800" b="1" dirty="0">
                <a:latin typeface="Times New Roman" pitchFamily="18" charset="0"/>
                <a:cs typeface="Times New Roman" pitchFamily="18" charset="0"/>
              </a:rPr>
              <a:t>Datagram approach </a:t>
            </a:r>
            <a:r>
              <a:rPr lang="en-US" sz="1800" dirty="0">
                <a:latin typeface="Times New Roman" pitchFamily="18" charset="0"/>
                <a:cs typeface="Times New Roman" pitchFamily="18" charset="0"/>
              </a:rPr>
              <a:t>means that each datagram is handled independently, and each datagram can follow a different route to the destination. </a:t>
            </a: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6" name="Title 1"/>
          <p:cNvSpPr>
            <a:spLocks noGrp="1"/>
          </p:cNvSpPr>
          <p:nvPr>
            <p:ph type="title"/>
          </p:nvPr>
        </p:nvSpPr>
        <p:spPr>
          <a:xfrm>
            <a:off x="492060" y="9099"/>
            <a:ext cx="10628472" cy="599364"/>
          </a:xfrm>
        </p:spPr>
        <p:txBody>
          <a:bodyPr>
            <a:normAutofit/>
          </a:bodyPr>
          <a:lstStyle/>
          <a:p>
            <a:r>
              <a:rPr lang="en-IN" sz="3200" b="1" dirty="0">
                <a:latin typeface="Times New Roman" pitchFamily="18" charset="0"/>
                <a:cs typeface="Times New Roman" pitchFamily="18" charset="0"/>
              </a:rPr>
              <a:t>Internet Protocol(IP) </a:t>
            </a:r>
          </a:p>
        </p:txBody>
      </p:sp>
    </p:spTree>
    <p:extLst>
      <p:ext uri="{BB962C8B-B14F-4D97-AF65-F5344CB8AC3E}">
        <p14:creationId xmlns:p14="http://schemas.microsoft.com/office/powerpoint/2010/main" val="303092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13" y="685800"/>
            <a:ext cx="11514178" cy="6172200"/>
          </a:xfrm>
        </p:spPr>
        <p:txBody>
          <a:bodyPr>
            <a:normAutofit/>
          </a:bodyPr>
          <a:lstStyle/>
          <a:p>
            <a:pPr fontAlgn="base"/>
            <a:r>
              <a:rPr lang="en-US" sz="2000" b="1" dirty="0">
                <a:latin typeface="Times New Roman" pitchFamily="18" charset="0"/>
                <a:cs typeface="Times New Roman" pitchFamily="18" charset="0"/>
              </a:rPr>
              <a:t>Class C</a:t>
            </a:r>
          </a:p>
          <a:p>
            <a:pPr fontAlgn="base"/>
            <a:r>
              <a:rPr lang="en-US" sz="2000" dirty="0">
                <a:latin typeface="Times New Roman" pitchFamily="18" charset="0"/>
                <a:cs typeface="Times New Roman" pitchFamily="18" charset="0"/>
              </a:rPr>
              <a:t>IP addresses belonging to class C are assigned to </a:t>
            </a:r>
            <a:r>
              <a:rPr lang="en-US" sz="2000" b="1" dirty="0">
                <a:latin typeface="Times New Roman" pitchFamily="18" charset="0"/>
                <a:cs typeface="Times New Roman" pitchFamily="18" charset="0"/>
              </a:rPr>
              <a:t>small-sized networks.</a:t>
            </a:r>
          </a:p>
          <a:p>
            <a:pPr fontAlgn="base"/>
            <a:r>
              <a:rPr lang="en-US" sz="2000" dirty="0">
                <a:latin typeface="Times New Roman" pitchFamily="18" charset="0"/>
                <a:cs typeface="Times New Roman" pitchFamily="18" charset="0"/>
              </a:rPr>
              <a:t>The network ID is 24 bits long.</a:t>
            </a:r>
          </a:p>
          <a:p>
            <a:pPr fontAlgn="base"/>
            <a:r>
              <a:rPr lang="en-US" sz="2000" dirty="0">
                <a:latin typeface="Times New Roman" pitchFamily="18" charset="0"/>
                <a:cs typeface="Times New Roman" pitchFamily="18" charset="0"/>
              </a:rPr>
              <a:t>The host ID is 8 bits long.</a:t>
            </a:r>
          </a:p>
          <a:p>
            <a:pPr fontAlgn="base"/>
            <a:r>
              <a:rPr lang="en-US" sz="2000" dirty="0">
                <a:latin typeface="Times New Roman" pitchFamily="18" charset="0"/>
                <a:cs typeface="Times New Roman" pitchFamily="18" charset="0"/>
              </a:rPr>
              <a:t>The higher-order bits of the first octet of IP addresses of class C is always set to 110. </a:t>
            </a:r>
          </a:p>
          <a:p>
            <a:pPr fontAlgn="base"/>
            <a:r>
              <a:rPr lang="en-US" sz="2000" dirty="0">
                <a:latin typeface="Times New Roman" pitchFamily="18" charset="0"/>
                <a:cs typeface="Times New Roman" pitchFamily="18" charset="0"/>
              </a:rPr>
              <a:t>The remaining 21 bits are used to determine the network ID. </a:t>
            </a:r>
          </a:p>
          <a:p>
            <a:pPr fontAlgn="base"/>
            <a:r>
              <a:rPr lang="en-US" sz="2000" dirty="0">
                <a:latin typeface="Times New Roman" pitchFamily="18" charset="0"/>
                <a:cs typeface="Times New Roman" pitchFamily="18" charset="0"/>
              </a:rPr>
              <a:t>The 8 bits of host ID are used to determine the host in any network.</a:t>
            </a:r>
          </a:p>
          <a:p>
            <a:pPr fontAlgn="base"/>
            <a:r>
              <a:rPr lang="en-US" sz="2000" dirty="0">
                <a:latin typeface="Times New Roman" pitchFamily="18" charset="0"/>
                <a:cs typeface="Times New Roman" pitchFamily="18" charset="0"/>
              </a:rPr>
              <a:t>IP addresses belonging to class C range from </a:t>
            </a:r>
            <a:r>
              <a:rPr lang="en-US" sz="2000" b="1" dirty="0">
                <a:latin typeface="Times New Roman" pitchFamily="18" charset="0"/>
                <a:cs typeface="Times New Roman" pitchFamily="18" charset="0"/>
              </a:rPr>
              <a:t>192.0.0.0 – 223.255.255.255</a:t>
            </a:r>
            <a:r>
              <a:rPr lang="en-US" sz="2000" dirty="0">
                <a:latin typeface="Times New Roman" pitchFamily="18" charset="0"/>
                <a:cs typeface="Times New Roman" pitchFamily="18" charset="0"/>
              </a:rPr>
              <a:t>.</a:t>
            </a:r>
          </a:p>
          <a:p>
            <a:pPr fontAlgn="base"/>
            <a:endParaRPr lang="en-IN" dirty="0">
              <a:latin typeface="Times New Roman" pitchFamily="18" charset="0"/>
              <a:cs typeface="Times New Roman" pitchFamily="18" charset="0"/>
            </a:endParaRPr>
          </a:p>
        </p:txBody>
      </p:sp>
      <p:sp>
        <p:nvSpPr>
          <p:cNvPr id="4" name="Title 1"/>
          <p:cNvSpPr txBox="1">
            <a:spLocks/>
          </p:cNvSpPr>
          <p:nvPr/>
        </p:nvSpPr>
        <p:spPr>
          <a:xfrm>
            <a:off x="787295" y="152400"/>
            <a:ext cx="10038002" cy="838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96333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633" y="762003"/>
            <a:ext cx="11552367" cy="4525963"/>
          </a:xfrm>
        </p:spPr>
        <p:txBody>
          <a:bodyPr>
            <a:normAutofit/>
          </a:bodyPr>
          <a:lstStyle/>
          <a:p>
            <a:pPr fontAlgn="base"/>
            <a:r>
              <a:rPr lang="en-US" sz="1800" b="1" dirty="0">
                <a:latin typeface="Times New Roman" pitchFamily="18" charset="0"/>
                <a:cs typeface="Times New Roman" pitchFamily="18" charset="0"/>
              </a:rPr>
              <a:t>Class D</a:t>
            </a:r>
          </a:p>
          <a:p>
            <a:pPr fontAlgn="base"/>
            <a:r>
              <a:rPr lang="en-US" sz="1800" dirty="0">
                <a:latin typeface="Times New Roman" pitchFamily="18" charset="0"/>
                <a:cs typeface="Times New Roman" pitchFamily="18" charset="0"/>
              </a:rPr>
              <a:t>IP address belonging to class D is reserved for </a:t>
            </a:r>
            <a:r>
              <a:rPr lang="en-US" sz="1800" b="1" dirty="0">
                <a:latin typeface="Times New Roman" pitchFamily="18" charset="0"/>
                <a:cs typeface="Times New Roman" pitchFamily="18" charset="0"/>
              </a:rPr>
              <a:t>multi-casting. </a:t>
            </a:r>
          </a:p>
          <a:p>
            <a:pPr fontAlgn="base"/>
            <a:r>
              <a:rPr lang="en-US" sz="1800" dirty="0">
                <a:latin typeface="Times New Roman" pitchFamily="18" charset="0"/>
                <a:cs typeface="Times New Roman" pitchFamily="18" charset="0"/>
              </a:rPr>
              <a:t>The higher-order bits of the first octet of IP addresses belonging to class D is always set to 1110. </a:t>
            </a:r>
          </a:p>
          <a:p>
            <a:pPr fontAlgn="base"/>
            <a:r>
              <a:rPr lang="en-US" sz="1800" dirty="0">
                <a:latin typeface="Times New Roman" pitchFamily="18" charset="0"/>
                <a:cs typeface="Times New Roman" pitchFamily="18" charset="0"/>
              </a:rPr>
              <a:t>IP addresses belonging to class D range from </a:t>
            </a:r>
            <a:r>
              <a:rPr lang="en-US" sz="1800" b="1" dirty="0">
                <a:latin typeface="Times New Roman" pitchFamily="18" charset="0"/>
                <a:cs typeface="Times New Roman" pitchFamily="18" charset="0"/>
              </a:rPr>
              <a:t>224.0.0.0 – 239.255.255.255.</a:t>
            </a:r>
          </a:p>
          <a:p>
            <a:pPr fontAlgn="base"/>
            <a:endParaRPr lang="en-US" sz="1800" b="1" dirty="0">
              <a:latin typeface="Times New Roman" pitchFamily="18" charset="0"/>
              <a:cs typeface="Times New Roman" pitchFamily="18" charset="0"/>
            </a:endParaRPr>
          </a:p>
          <a:p>
            <a:pPr fontAlgn="base"/>
            <a:endParaRPr lang="en-US" sz="1800" b="1" dirty="0">
              <a:latin typeface="Times New Roman" pitchFamily="18" charset="0"/>
              <a:cs typeface="Times New Roman" pitchFamily="18" charset="0"/>
            </a:endParaRPr>
          </a:p>
          <a:p>
            <a:pPr fontAlgn="base"/>
            <a:endParaRPr lang="en-US" sz="1800" b="1" dirty="0">
              <a:latin typeface="Times New Roman" pitchFamily="18" charset="0"/>
              <a:cs typeface="Times New Roman" pitchFamily="18" charset="0"/>
            </a:endParaRPr>
          </a:p>
          <a:p>
            <a:pPr fontAlgn="base"/>
            <a:r>
              <a:rPr lang="en-US" sz="1800" b="1" dirty="0">
                <a:latin typeface="Times New Roman" pitchFamily="18" charset="0"/>
                <a:cs typeface="Times New Roman" pitchFamily="18" charset="0"/>
              </a:rPr>
              <a:t>Class E</a:t>
            </a:r>
          </a:p>
          <a:p>
            <a:pPr fontAlgn="base"/>
            <a:r>
              <a:rPr lang="en-US" sz="1800" dirty="0">
                <a:latin typeface="Times New Roman" pitchFamily="18" charset="0"/>
                <a:cs typeface="Times New Roman" pitchFamily="18" charset="0"/>
              </a:rPr>
              <a:t>IP addresses belonging to class E are </a:t>
            </a:r>
            <a:r>
              <a:rPr lang="en-US" sz="1800" b="1" dirty="0">
                <a:latin typeface="Times New Roman" pitchFamily="18" charset="0"/>
                <a:cs typeface="Times New Roman" pitchFamily="18" charset="0"/>
              </a:rPr>
              <a:t>reserved for experimental and research purposes</a:t>
            </a:r>
            <a:r>
              <a:rPr lang="en-US" sz="1800" dirty="0">
                <a:latin typeface="Times New Roman" pitchFamily="18" charset="0"/>
                <a:cs typeface="Times New Roman" pitchFamily="18" charset="0"/>
              </a:rPr>
              <a:t>. </a:t>
            </a:r>
          </a:p>
          <a:p>
            <a:pPr fontAlgn="base"/>
            <a:r>
              <a:rPr lang="en-US" sz="1800" dirty="0">
                <a:latin typeface="Times New Roman" pitchFamily="18" charset="0"/>
                <a:cs typeface="Times New Roman" pitchFamily="18" charset="0"/>
              </a:rPr>
              <a:t>The higher-order bits of the first octet of class E are always set to 1111.</a:t>
            </a:r>
          </a:p>
          <a:p>
            <a:pPr fontAlgn="base"/>
            <a:r>
              <a:rPr lang="en-US" sz="1800" dirty="0">
                <a:latin typeface="Times New Roman" pitchFamily="18" charset="0"/>
                <a:cs typeface="Times New Roman" pitchFamily="18" charset="0"/>
              </a:rPr>
              <a:t>IP addresses of class E range from </a:t>
            </a:r>
            <a:r>
              <a:rPr lang="en-US" sz="1800" b="1" dirty="0">
                <a:latin typeface="Times New Roman" pitchFamily="18" charset="0"/>
                <a:cs typeface="Times New Roman" pitchFamily="18" charset="0"/>
              </a:rPr>
              <a:t>240.0.0.0 – 255.255.255.255 </a:t>
            </a:r>
          </a:p>
          <a:p>
            <a:pPr fontAlgn="base"/>
            <a:endParaRPr lang="en-US" sz="1800" dirty="0"/>
          </a:p>
          <a:p>
            <a:pPr fontAlgn="base"/>
            <a:endParaRPr lang="en-US" sz="1800" dirty="0"/>
          </a:p>
          <a:p>
            <a:endParaRPr lang="en-IN" dirty="0"/>
          </a:p>
        </p:txBody>
      </p:sp>
      <p:sp>
        <p:nvSpPr>
          <p:cNvPr id="4" name="Title 1"/>
          <p:cNvSpPr txBox="1">
            <a:spLocks/>
          </p:cNvSpPr>
          <p:nvPr/>
        </p:nvSpPr>
        <p:spPr>
          <a:xfrm>
            <a:off x="787295" y="152400"/>
            <a:ext cx="10038002" cy="838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79269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4118" y="152403"/>
            <a:ext cx="10038002" cy="533399"/>
          </a:xfrm>
        </p:spPr>
        <p:txBody>
          <a:bodyPr>
            <a:normAutofit fontScale="90000"/>
          </a:bodyPr>
          <a:lstStyle/>
          <a:p>
            <a:r>
              <a:rPr lang="en-US" sz="3600" b="1" dirty="0">
                <a:latin typeface="Times New Roman" pitchFamily="18" charset="0"/>
                <a:cs typeface="Times New Roman" pitchFamily="18" charset="0"/>
              </a:rPr>
              <a:t>IPv4 Addressing:</a:t>
            </a:r>
            <a:r>
              <a:rPr lang="en-IN" sz="3200" b="1" dirty="0">
                <a:latin typeface="Times New Roman" pitchFamily="18" charset="0"/>
                <a:cs typeface="Times New Roman" pitchFamily="18" charset="0"/>
              </a:rPr>
              <a:t>Classful Addressing</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0" y="609600"/>
            <a:ext cx="11711000" cy="6248400"/>
          </a:xfrm>
        </p:spPr>
        <p:txBody>
          <a:bodyPr/>
          <a:lstStyle/>
          <a:p>
            <a:pPr marL="342900" indent="-342900" algn="l">
              <a:buFont typeface="Arial" pitchFamily="34" charset="0"/>
              <a:buChar char="•"/>
            </a:pPr>
            <a:r>
              <a:rPr lang="en-US" sz="2000" dirty="0">
                <a:solidFill>
                  <a:schemeClr val="tx1"/>
                </a:solidFill>
                <a:latin typeface="Times New Roman" pitchFamily="18" charset="0"/>
              </a:rPr>
              <a:t>In </a:t>
            </a:r>
            <a:r>
              <a:rPr lang="en-US" sz="2000" b="1" dirty="0">
                <a:solidFill>
                  <a:schemeClr val="tx1"/>
                </a:solidFill>
                <a:latin typeface="Times New Roman" pitchFamily="18" charset="0"/>
              </a:rPr>
              <a:t>classful addressing </a:t>
            </a:r>
            <a:r>
              <a:rPr lang="en-US" sz="2000" dirty="0">
                <a:solidFill>
                  <a:schemeClr val="tx1"/>
                </a:solidFill>
                <a:latin typeface="Times New Roman" pitchFamily="18" charset="0"/>
              </a:rPr>
              <a:t>each class is divided into a fixed number of blocks with each block having a fixed size as shown in Table.</a:t>
            </a:r>
          </a:p>
          <a:p>
            <a:pPr marL="342900" indent="-342900" algn="l">
              <a:buFont typeface="Arial" pitchFamily="34" charset="0"/>
              <a:buChar char="•"/>
            </a:pPr>
            <a:endParaRPr lang="en-US" sz="2000" dirty="0">
              <a:solidFill>
                <a:schemeClr val="tx1"/>
              </a:solidFill>
              <a:latin typeface="Times New Roman" pitchFamily="18" charset="0"/>
            </a:endParaRPr>
          </a:p>
          <a:p>
            <a:pPr algn="l"/>
            <a:r>
              <a:rPr lang="en-US" sz="1800" b="1" i="1" dirty="0">
                <a:solidFill>
                  <a:schemeClr val="tx1"/>
                </a:solidFill>
                <a:latin typeface="Times New Roman" pitchFamily="18" charset="0"/>
              </a:rPr>
              <a:t>   Table : Number of blocks and block size in classful IPv4 addressing</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664946207"/>
              </p:ext>
            </p:extLst>
          </p:nvPr>
        </p:nvGraphicFramePr>
        <p:xfrm>
          <a:off x="196824" y="2209800"/>
          <a:ext cx="11317353" cy="3566715"/>
        </p:xfrm>
        <a:graphic>
          <a:graphicData uri="http://schemas.openxmlformats.org/drawingml/2006/table">
            <a:tbl>
              <a:tblPr firstRow="1" firstCol="1" bandRow="1">
                <a:tableStyleId>{BC89EF96-8CEA-46FF-86C4-4CE0E7609802}</a:tableStyleId>
              </a:tblPr>
              <a:tblGrid>
                <a:gridCol w="613484">
                  <a:extLst>
                    <a:ext uri="{9D8B030D-6E8A-4147-A177-3AD203B41FA5}">
                      <a16:colId xmlns:a16="http://schemas.microsoft.com/office/drawing/2014/main" val="20000"/>
                    </a:ext>
                  </a:extLst>
                </a:gridCol>
                <a:gridCol w="913092">
                  <a:extLst>
                    <a:ext uri="{9D8B030D-6E8A-4147-A177-3AD203B41FA5}">
                      <a16:colId xmlns:a16="http://schemas.microsoft.com/office/drawing/2014/main" val="20001"/>
                    </a:ext>
                  </a:extLst>
                </a:gridCol>
                <a:gridCol w="1012962">
                  <a:extLst>
                    <a:ext uri="{9D8B030D-6E8A-4147-A177-3AD203B41FA5}">
                      <a16:colId xmlns:a16="http://schemas.microsoft.com/office/drawing/2014/main" val="20002"/>
                    </a:ext>
                  </a:extLst>
                </a:gridCol>
                <a:gridCol w="970160">
                  <a:extLst>
                    <a:ext uri="{9D8B030D-6E8A-4147-A177-3AD203B41FA5}">
                      <a16:colId xmlns:a16="http://schemas.microsoft.com/office/drawing/2014/main" val="20003"/>
                    </a:ext>
                  </a:extLst>
                </a:gridCol>
                <a:gridCol w="1654980">
                  <a:extLst>
                    <a:ext uri="{9D8B030D-6E8A-4147-A177-3AD203B41FA5}">
                      <a16:colId xmlns:a16="http://schemas.microsoft.com/office/drawing/2014/main" val="20004"/>
                    </a:ext>
                  </a:extLst>
                </a:gridCol>
                <a:gridCol w="1041496">
                  <a:extLst>
                    <a:ext uri="{9D8B030D-6E8A-4147-A177-3AD203B41FA5}">
                      <a16:colId xmlns:a16="http://schemas.microsoft.com/office/drawing/2014/main" val="20005"/>
                    </a:ext>
                  </a:extLst>
                </a:gridCol>
                <a:gridCol w="1669249">
                  <a:extLst>
                    <a:ext uri="{9D8B030D-6E8A-4147-A177-3AD203B41FA5}">
                      <a16:colId xmlns:a16="http://schemas.microsoft.com/office/drawing/2014/main" val="20006"/>
                    </a:ext>
                  </a:extLst>
                </a:gridCol>
                <a:gridCol w="1829751">
                  <a:extLst>
                    <a:ext uri="{9D8B030D-6E8A-4147-A177-3AD203B41FA5}">
                      <a16:colId xmlns:a16="http://schemas.microsoft.com/office/drawing/2014/main" val="20007"/>
                    </a:ext>
                  </a:extLst>
                </a:gridCol>
                <a:gridCol w="1612179">
                  <a:extLst>
                    <a:ext uri="{9D8B030D-6E8A-4147-A177-3AD203B41FA5}">
                      <a16:colId xmlns:a16="http://schemas.microsoft.com/office/drawing/2014/main" val="20008"/>
                    </a:ext>
                  </a:extLst>
                </a:gridCol>
              </a:tblGrid>
              <a:tr h="838200">
                <a:tc>
                  <a:txBody>
                    <a:bodyPr/>
                    <a:lstStyle/>
                    <a:p>
                      <a:pPr algn="ctr" rtl="0" fontAlgn="ctr"/>
                      <a:r>
                        <a:rPr lang="en-IN" sz="1300" u="none" strike="noStrike" dirty="0">
                          <a:effectLst/>
                          <a:latin typeface="Times New Roman" pitchFamily="18" charset="0"/>
                          <a:cs typeface="Times New Roman" pitchFamily="18" charset="0"/>
                        </a:rPr>
                        <a:t>Class</a:t>
                      </a:r>
                      <a:endParaRPr lang="en-IN"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300" u="none" strike="noStrike" dirty="0">
                          <a:effectLst/>
                          <a:latin typeface="Times New Roman" pitchFamily="18" charset="0"/>
                          <a:cs typeface="Times New Roman" pitchFamily="18" charset="0"/>
                        </a:rPr>
                        <a:t>Leading Bits</a:t>
                      </a:r>
                      <a:endParaRPr lang="en-IN"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300" u="none" strike="noStrike" dirty="0">
                          <a:effectLst/>
                          <a:latin typeface="Times New Roman" pitchFamily="18" charset="0"/>
                          <a:cs typeface="Times New Roman" pitchFamily="18" charset="0"/>
                        </a:rPr>
                        <a:t> Network    Identifier Bits</a:t>
                      </a:r>
                      <a:endParaRPr lang="en-IN"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300" u="none" strike="noStrike" dirty="0">
                          <a:effectLst/>
                          <a:latin typeface="Times New Roman" pitchFamily="18" charset="0"/>
                          <a:cs typeface="Times New Roman" pitchFamily="18" charset="0"/>
                        </a:rPr>
                        <a:t>Actual Network Identifier Bits</a:t>
                      </a:r>
                      <a:endParaRPr lang="en-IN"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US" sz="1300" u="none" strike="noStrike" dirty="0">
                          <a:effectLst/>
                          <a:latin typeface="Times New Roman" pitchFamily="18" charset="0"/>
                          <a:cs typeface="Times New Roman" pitchFamily="18" charset="0"/>
                        </a:rPr>
                        <a:t>No. of Blocks or                             Max. number of Networks</a:t>
                      </a:r>
                      <a:endParaRPr lang="en-US"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300" u="none" strike="noStrike" dirty="0">
                          <a:effectLst/>
                          <a:latin typeface="Times New Roman" pitchFamily="18" charset="0"/>
                          <a:cs typeface="Times New Roman" pitchFamily="18" charset="0"/>
                        </a:rPr>
                        <a:t>Host Identifier Bits</a:t>
                      </a:r>
                      <a:endParaRPr lang="en-IN"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US" sz="1300" u="none" strike="noStrike" dirty="0">
                          <a:effectLst/>
                          <a:latin typeface="Times New Roman" pitchFamily="18" charset="0"/>
                          <a:cs typeface="Times New Roman" pitchFamily="18" charset="0"/>
                        </a:rPr>
                        <a:t>Block Size or              Max.  number of hosts </a:t>
                      </a:r>
                      <a:endParaRPr lang="en-US"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US" sz="1300" u="none" strike="noStrike" dirty="0">
                          <a:effectLst/>
                          <a:latin typeface="Times New Roman" pitchFamily="18" charset="0"/>
                          <a:cs typeface="Times New Roman" pitchFamily="18" charset="0"/>
                        </a:rPr>
                        <a:t>Range of IP Address in Dotted decimal notations</a:t>
                      </a:r>
                      <a:endParaRPr lang="en-US" sz="1300" b="1"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300" u="none" strike="noStrike" dirty="0">
                          <a:effectLst/>
                          <a:latin typeface="Times New Roman" pitchFamily="18" charset="0"/>
                          <a:cs typeface="Times New Roman" pitchFamily="18" charset="0"/>
                        </a:rPr>
                        <a:t>Application</a:t>
                      </a:r>
                      <a:endParaRPr lang="en-IN" sz="1300" b="1" i="0" u="none" strike="noStrike" dirty="0">
                        <a:solidFill>
                          <a:srgbClr val="000000"/>
                        </a:solidFill>
                        <a:effectLst/>
                        <a:latin typeface="Times New Roman" pitchFamily="18" charset="0"/>
                        <a:cs typeface="Times New Roman" pitchFamily="18" charset="0"/>
                      </a:endParaRPr>
                    </a:p>
                  </a:txBody>
                  <a:tcPr marL="10051" marR="10051" marT="7783" marB="0" anchor="ctr"/>
                </a:tc>
                <a:extLst>
                  <a:ext uri="{0D108BD9-81ED-4DB2-BD59-A6C34878D82A}">
                    <a16:rowId xmlns:a16="http://schemas.microsoft.com/office/drawing/2014/main" val="10000"/>
                  </a:ext>
                </a:extLst>
              </a:tr>
              <a:tr h="545703">
                <a:tc>
                  <a:txBody>
                    <a:bodyPr/>
                    <a:lstStyle/>
                    <a:p>
                      <a:pPr algn="ctr" rtl="0" fontAlgn="ctr"/>
                      <a:r>
                        <a:rPr lang="en-IN" sz="1400" u="none" strike="noStrike" dirty="0">
                          <a:effectLst/>
                          <a:latin typeface="Times New Roman" pitchFamily="18" charset="0"/>
                          <a:cs typeface="Times New Roman" pitchFamily="18" charset="0"/>
                        </a:rPr>
                        <a:t>A</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0</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8</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7</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  2</a:t>
                      </a:r>
                      <a:r>
                        <a:rPr lang="en-IN" sz="1400" u="none" strike="noStrike" baseline="30000" dirty="0">
                          <a:effectLst/>
                          <a:latin typeface="Times New Roman" pitchFamily="18" charset="0"/>
                          <a:cs typeface="Times New Roman" pitchFamily="18" charset="0"/>
                        </a:rPr>
                        <a:t>7</a:t>
                      </a:r>
                      <a:r>
                        <a:rPr lang="en-IN" sz="1400" u="none" strike="noStrike" dirty="0">
                          <a:effectLst/>
                          <a:latin typeface="Times New Roman" pitchFamily="18" charset="0"/>
                          <a:cs typeface="Times New Roman" pitchFamily="18" charset="0"/>
                        </a:rPr>
                        <a:t>=128</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24</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  2</a:t>
                      </a:r>
                      <a:r>
                        <a:rPr lang="en-IN" sz="1400" u="none" strike="noStrike" baseline="30000" dirty="0">
                          <a:effectLst/>
                          <a:latin typeface="Times New Roman" pitchFamily="18" charset="0"/>
                          <a:cs typeface="Times New Roman" pitchFamily="18" charset="0"/>
                        </a:rPr>
                        <a:t>24</a:t>
                      </a:r>
                      <a:r>
                        <a:rPr lang="en-IN" sz="1400" u="none" strike="noStrike" dirty="0">
                          <a:effectLst/>
                          <a:latin typeface="Times New Roman" pitchFamily="18" charset="0"/>
                          <a:cs typeface="Times New Roman" pitchFamily="18" charset="0"/>
                        </a:rPr>
                        <a:t>=1,67,77,216</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a:effectLst/>
                          <a:latin typeface="Times New Roman" pitchFamily="18" charset="0"/>
                          <a:cs typeface="Times New Roman" pitchFamily="18" charset="0"/>
                        </a:rPr>
                        <a:t>0.0.0.0 to 127.255.255.255</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a:effectLst/>
                          <a:latin typeface="Times New Roman" pitchFamily="18" charset="0"/>
                          <a:cs typeface="Times New Roman" pitchFamily="18" charset="0"/>
                        </a:rPr>
                        <a:t>Unicast(Large organizations)</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extLst>
                  <a:ext uri="{0D108BD9-81ED-4DB2-BD59-A6C34878D82A}">
                    <a16:rowId xmlns:a16="http://schemas.microsoft.com/office/drawing/2014/main" val="10001"/>
                  </a:ext>
                </a:extLst>
              </a:tr>
              <a:tr h="545703">
                <a:tc>
                  <a:txBody>
                    <a:bodyPr/>
                    <a:lstStyle/>
                    <a:p>
                      <a:pPr algn="ctr" rtl="0" fontAlgn="ctr"/>
                      <a:r>
                        <a:rPr lang="en-IN" sz="1400" u="none" strike="noStrike">
                          <a:effectLst/>
                          <a:latin typeface="Times New Roman" pitchFamily="18" charset="0"/>
                          <a:cs typeface="Times New Roman" pitchFamily="18" charset="0"/>
                        </a:rPr>
                        <a:t>B</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10</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16</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14</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  2</a:t>
                      </a:r>
                      <a:r>
                        <a:rPr lang="en-IN" sz="1400" u="none" strike="noStrike" baseline="30000" dirty="0">
                          <a:effectLst/>
                          <a:latin typeface="Times New Roman" pitchFamily="18" charset="0"/>
                          <a:cs typeface="Times New Roman" pitchFamily="18" charset="0"/>
                        </a:rPr>
                        <a:t>14</a:t>
                      </a:r>
                      <a:r>
                        <a:rPr lang="en-IN" sz="1400" u="none" strike="noStrike" dirty="0">
                          <a:effectLst/>
                          <a:latin typeface="Times New Roman" pitchFamily="18" charset="0"/>
                          <a:cs typeface="Times New Roman" pitchFamily="18" charset="0"/>
                        </a:rPr>
                        <a:t>=16,384</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16</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  2</a:t>
                      </a:r>
                      <a:r>
                        <a:rPr lang="en-IN" sz="1400" u="none" strike="noStrike" baseline="30000" dirty="0">
                          <a:effectLst/>
                          <a:latin typeface="Times New Roman" pitchFamily="18" charset="0"/>
                          <a:cs typeface="Times New Roman" pitchFamily="18" charset="0"/>
                        </a:rPr>
                        <a:t>16</a:t>
                      </a:r>
                      <a:r>
                        <a:rPr lang="en-IN" sz="1400" u="none" strike="noStrike" dirty="0">
                          <a:effectLst/>
                          <a:latin typeface="Times New Roman" pitchFamily="18" charset="0"/>
                          <a:cs typeface="Times New Roman" pitchFamily="18" charset="0"/>
                        </a:rPr>
                        <a:t>=65,536</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128.0.0.0 to 191.255.255.255</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a:effectLst/>
                          <a:latin typeface="Times New Roman" pitchFamily="18" charset="0"/>
                          <a:cs typeface="Times New Roman" pitchFamily="18" charset="0"/>
                        </a:rPr>
                        <a:t>Unicast(Midsize organizations)</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extLst>
                  <a:ext uri="{0D108BD9-81ED-4DB2-BD59-A6C34878D82A}">
                    <a16:rowId xmlns:a16="http://schemas.microsoft.com/office/drawing/2014/main" val="10002"/>
                  </a:ext>
                </a:extLst>
              </a:tr>
              <a:tr h="545703">
                <a:tc>
                  <a:txBody>
                    <a:bodyPr/>
                    <a:lstStyle/>
                    <a:p>
                      <a:pPr algn="ctr" rtl="0" fontAlgn="ctr"/>
                      <a:r>
                        <a:rPr lang="en-IN" sz="1400" u="none" strike="noStrike">
                          <a:effectLst/>
                          <a:latin typeface="Times New Roman" pitchFamily="18" charset="0"/>
                          <a:cs typeface="Times New Roman" pitchFamily="18" charset="0"/>
                        </a:rPr>
                        <a:t>C</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110</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24</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21</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  2</a:t>
                      </a:r>
                      <a:r>
                        <a:rPr lang="en-IN" sz="1400" u="none" strike="noStrike" baseline="30000" dirty="0">
                          <a:effectLst/>
                          <a:latin typeface="Times New Roman" pitchFamily="18" charset="0"/>
                          <a:cs typeface="Times New Roman" pitchFamily="18" charset="0"/>
                        </a:rPr>
                        <a:t>21</a:t>
                      </a:r>
                      <a:r>
                        <a:rPr lang="en-IN" sz="1400" u="none" strike="noStrike" dirty="0">
                          <a:effectLst/>
                          <a:latin typeface="Times New Roman" pitchFamily="18" charset="0"/>
                          <a:cs typeface="Times New Roman" pitchFamily="18" charset="0"/>
                        </a:rPr>
                        <a:t>=20,97,152</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dirty="0">
                          <a:effectLst/>
                          <a:latin typeface="Times New Roman" pitchFamily="18" charset="0"/>
                          <a:cs typeface="Times New Roman" pitchFamily="18" charset="0"/>
                        </a:rPr>
                        <a:t>8</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  2</a:t>
                      </a:r>
                      <a:r>
                        <a:rPr lang="en-IN" sz="1400" u="none" strike="noStrike" baseline="30000" dirty="0">
                          <a:effectLst/>
                          <a:latin typeface="Times New Roman" pitchFamily="18" charset="0"/>
                          <a:cs typeface="Times New Roman" pitchFamily="18" charset="0"/>
                        </a:rPr>
                        <a:t>8</a:t>
                      </a:r>
                      <a:r>
                        <a:rPr lang="en-IN" sz="1400" u="none" strike="noStrike" dirty="0">
                          <a:effectLst/>
                          <a:latin typeface="Times New Roman" pitchFamily="18" charset="0"/>
                          <a:cs typeface="Times New Roman" pitchFamily="18" charset="0"/>
                        </a:rPr>
                        <a:t>=256</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192.0.0.0 to 223.255.255.255</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Unicast(Small organizations)</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extLst>
                  <a:ext uri="{0D108BD9-81ED-4DB2-BD59-A6C34878D82A}">
                    <a16:rowId xmlns:a16="http://schemas.microsoft.com/office/drawing/2014/main" val="10003"/>
                  </a:ext>
                </a:extLst>
              </a:tr>
              <a:tr h="545703">
                <a:tc>
                  <a:txBody>
                    <a:bodyPr/>
                    <a:lstStyle/>
                    <a:p>
                      <a:pPr algn="ctr" rtl="0" fontAlgn="ctr"/>
                      <a:r>
                        <a:rPr lang="en-IN" sz="1400" u="none" strike="noStrike">
                          <a:effectLst/>
                          <a:latin typeface="Times New Roman" pitchFamily="18" charset="0"/>
                          <a:cs typeface="Times New Roman" pitchFamily="18" charset="0"/>
                        </a:rPr>
                        <a:t>D</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1110</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224.0.0.0 to 239.255.255.255</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Multicasting</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extLst>
                  <a:ext uri="{0D108BD9-81ED-4DB2-BD59-A6C34878D82A}">
                    <a16:rowId xmlns:a16="http://schemas.microsoft.com/office/drawing/2014/main" val="10004"/>
                  </a:ext>
                </a:extLst>
              </a:tr>
              <a:tr h="545703">
                <a:tc>
                  <a:txBody>
                    <a:bodyPr/>
                    <a:lstStyle/>
                    <a:p>
                      <a:pPr algn="ctr" rtl="0" fontAlgn="ctr"/>
                      <a:r>
                        <a:rPr lang="en-IN" sz="1400" u="none" strike="noStrike" dirty="0">
                          <a:effectLst/>
                          <a:latin typeface="Times New Roman" pitchFamily="18" charset="0"/>
                          <a:cs typeface="Times New Roman" pitchFamily="18" charset="0"/>
                        </a:rPr>
                        <a:t>E</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1111</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ctr" rtl="0" fontAlgn="ctr"/>
                      <a:r>
                        <a:rPr lang="en-IN" sz="1400" u="none" strike="noStrike">
                          <a:effectLst/>
                          <a:latin typeface="Times New Roman" pitchFamily="18" charset="0"/>
                          <a:cs typeface="Times New Roman" pitchFamily="18" charset="0"/>
                        </a:rPr>
                        <a:t>-</a:t>
                      </a:r>
                      <a:endParaRPr lang="en-IN" sz="1400" b="0" i="0" u="none" strike="noStrike">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240.0.0.0 to 255.255.255.255</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tc>
                  <a:txBody>
                    <a:bodyPr/>
                    <a:lstStyle/>
                    <a:p>
                      <a:pPr algn="l" rtl="0" fontAlgn="ctr"/>
                      <a:r>
                        <a:rPr lang="en-IN" sz="1400" u="none" strike="noStrike" dirty="0">
                          <a:effectLst/>
                          <a:latin typeface="Times New Roman" pitchFamily="18" charset="0"/>
                          <a:cs typeface="Times New Roman" pitchFamily="18" charset="0"/>
                        </a:rPr>
                        <a:t>Reserved for future use</a:t>
                      </a:r>
                      <a:endParaRPr lang="en-IN" sz="1400" b="0" i="0" u="none" strike="noStrike" dirty="0">
                        <a:solidFill>
                          <a:srgbClr val="000000"/>
                        </a:solidFill>
                        <a:effectLst/>
                        <a:latin typeface="Times New Roman" pitchFamily="18" charset="0"/>
                        <a:cs typeface="Times New Roman" pitchFamily="18" charset="0"/>
                      </a:endParaRPr>
                    </a:p>
                  </a:txBody>
                  <a:tcPr marL="10051" marR="10051" marT="7783"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31890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8771</TotalTime>
  <Words>4449</Words>
  <Application>Microsoft Office PowerPoint</Application>
  <PresentationFormat>Custom</PresentationFormat>
  <Paragraphs>611</Paragraphs>
  <Slides>62</Slides>
  <Notes>10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IPv4 Addressing : Address Space </vt:lpstr>
      <vt:lpstr>IPv4 Addressing :Address Space </vt:lpstr>
      <vt:lpstr>IPv4 Addressing:Classful Addressing </vt:lpstr>
      <vt:lpstr>PowerPoint Presentation</vt:lpstr>
      <vt:lpstr>PowerPoint Presentation</vt:lpstr>
      <vt:lpstr>PowerPoint Presentation</vt:lpstr>
      <vt:lpstr>PowerPoint Presentation</vt:lpstr>
      <vt:lpstr>PowerPoint Presentation</vt:lpstr>
      <vt:lpstr>IPv4 Addressing:Classful Addressing </vt:lpstr>
      <vt:lpstr>PowerPoint Presentation</vt:lpstr>
      <vt:lpstr>IPv4 Addressing:Classful Addressing: </vt:lpstr>
      <vt:lpstr>PowerPoint Presentation</vt:lpstr>
      <vt:lpstr>PowerPoint Presentation</vt:lpstr>
      <vt:lpstr>IPv4 Addressing:Classful Addressing </vt:lpstr>
      <vt:lpstr>Subnetting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Supernetting</vt:lpstr>
      <vt:lpstr>PowerPoint Presentation</vt:lpstr>
      <vt:lpstr>Supernetting</vt:lpstr>
      <vt:lpstr>Supernetting</vt:lpstr>
      <vt:lpstr>Supernetting</vt:lpstr>
      <vt:lpstr>IPv4 Addressing : Classless addressing </vt:lpstr>
      <vt:lpstr>PowerPoint Presentation</vt:lpstr>
      <vt:lpstr>IPv4 Addressing: Classless addressing </vt:lpstr>
      <vt:lpstr>IPv4 Addressing: Classless addressing </vt:lpstr>
      <vt:lpstr>PowerPoint Presentation</vt:lpstr>
      <vt:lpstr>PowerPoint Presentation</vt:lpstr>
      <vt:lpstr>PowerPoint Presentation</vt:lpstr>
      <vt:lpstr>PowerPoint Presentation</vt:lpstr>
      <vt:lpstr>PowerPoint Presentation</vt:lpstr>
      <vt:lpstr>PowerPoint Presentation</vt:lpstr>
      <vt:lpstr>IPv4 Addressing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Address Translation (NAT)</vt:lpstr>
      <vt:lpstr>Network Address Translation (NAT)</vt:lpstr>
      <vt:lpstr>Network Address Translation (NAT)</vt:lpstr>
      <vt:lpstr>Network Address Translation (NAT)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Layer Services</vt:lpstr>
      <vt:lpstr>Network Layer Protocols</vt:lpstr>
      <vt:lpstr>Internet Protocol(IP)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IP</dc:title>
  <dc:creator>MOHAN</dc:creator>
  <cp:lastModifiedBy>mohanmali2007@gmail.com</cp:lastModifiedBy>
  <cp:revision>438</cp:revision>
  <dcterms:created xsi:type="dcterms:W3CDTF">2006-08-16T00:00:00Z</dcterms:created>
  <dcterms:modified xsi:type="dcterms:W3CDTF">2024-03-06T16:41:47Z</dcterms:modified>
</cp:coreProperties>
</file>