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8"/>
  </p:notesMasterIdLst>
  <p:sldIdLst>
    <p:sldId id="307" r:id="rId5"/>
    <p:sldId id="340"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82" r:id="rId43"/>
    <p:sldId id="383" r:id="rId44"/>
    <p:sldId id="384" r:id="rId45"/>
    <p:sldId id="378" r:id="rId46"/>
    <p:sldId id="379" r:id="rId47"/>
    <p:sldId id="380" r:id="rId48"/>
    <p:sldId id="381"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23" r:id="rId62"/>
    <p:sldId id="324" r:id="rId63"/>
    <p:sldId id="325" r:id="rId64"/>
    <p:sldId id="326" r:id="rId65"/>
    <p:sldId id="327" r:id="rId66"/>
    <p:sldId id="408" r:id="rId67"/>
    <p:sldId id="409" r:id="rId68"/>
    <p:sldId id="410" r:id="rId69"/>
    <p:sldId id="411" r:id="rId70"/>
    <p:sldId id="412" r:id="rId71"/>
    <p:sldId id="413" r:id="rId72"/>
    <p:sldId id="397" r:id="rId73"/>
    <p:sldId id="398" r:id="rId74"/>
    <p:sldId id="399" r:id="rId75"/>
    <p:sldId id="336" r:id="rId76"/>
    <p:sldId id="329" r:id="rId77"/>
    <p:sldId id="330" r:id="rId78"/>
    <p:sldId id="333" r:id="rId79"/>
    <p:sldId id="331" r:id="rId80"/>
    <p:sldId id="332" r:id="rId81"/>
    <p:sldId id="400" r:id="rId82"/>
    <p:sldId id="401" r:id="rId83"/>
    <p:sldId id="402" r:id="rId84"/>
    <p:sldId id="403" r:id="rId85"/>
    <p:sldId id="404" r:id="rId86"/>
    <p:sldId id="405" r:id="rId87"/>
    <p:sldId id="406" r:id="rId88"/>
    <p:sldId id="407" r:id="rId89"/>
    <p:sldId id="334" r:id="rId90"/>
    <p:sldId id="414" r:id="rId91"/>
    <p:sldId id="415" r:id="rId92"/>
    <p:sldId id="416" r:id="rId93"/>
    <p:sldId id="417" r:id="rId94"/>
    <p:sldId id="418" r:id="rId95"/>
    <p:sldId id="419" r:id="rId96"/>
    <p:sldId id="420" r:id="rId97"/>
    <p:sldId id="421" r:id="rId98"/>
    <p:sldId id="422" r:id="rId99"/>
    <p:sldId id="423" r:id="rId100"/>
    <p:sldId id="424" r:id="rId101"/>
    <p:sldId id="425" r:id="rId102"/>
    <p:sldId id="444" r:id="rId103"/>
    <p:sldId id="448" r:id="rId104"/>
    <p:sldId id="449" r:id="rId105"/>
    <p:sldId id="450" r:id="rId106"/>
    <p:sldId id="451" r:id="rId107"/>
    <p:sldId id="452" r:id="rId108"/>
    <p:sldId id="453" r:id="rId109"/>
    <p:sldId id="454" r:id="rId110"/>
    <p:sldId id="455" r:id="rId111"/>
    <p:sldId id="430" r:id="rId112"/>
    <p:sldId id="431" r:id="rId113"/>
    <p:sldId id="432" r:id="rId114"/>
    <p:sldId id="433" r:id="rId115"/>
    <p:sldId id="456" r:id="rId116"/>
    <p:sldId id="434" r:id="rId117"/>
    <p:sldId id="435" r:id="rId118"/>
    <p:sldId id="457" r:id="rId119"/>
    <p:sldId id="436" r:id="rId120"/>
    <p:sldId id="437" r:id="rId121"/>
    <p:sldId id="438" r:id="rId122"/>
    <p:sldId id="439" r:id="rId123"/>
    <p:sldId id="458" r:id="rId124"/>
    <p:sldId id="459" r:id="rId125"/>
    <p:sldId id="440" r:id="rId126"/>
    <p:sldId id="441" r:id="rId127"/>
    <p:sldId id="460" r:id="rId128"/>
    <p:sldId id="442" r:id="rId129"/>
    <p:sldId id="443" r:id="rId130"/>
    <p:sldId id="461" r:id="rId131"/>
    <p:sldId id="462" r:id="rId132"/>
    <p:sldId id="463" r:id="rId133"/>
    <p:sldId id="464" r:id="rId134"/>
    <p:sldId id="465" r:id="rId135"/>
    <p:sldId id="466" r:id="rId136"/>
    <p:sldId id="467" r:id="rId137"/>
    <p:sldId id="468" r:id="rId138"/>
    <p:sldId id="469" r:id="rId139"/>
    <p:sldId id="470" r:id="rId140"/>
    <p:sldId id="471" r:id="rId141"/>
    <p:sldId id="472" r:id="rId142"/>
    <p:sldId id="473" r:id="rId143"/>
    <p:sldId id="474" r:id="rId144"/>
    <p:sldId id="475" r:id="rId145"/>
    <p:sldId id="476" r:id="rId146"/>
    <p:sldId id="477" r:id="rId147"/>
    <p:sldId id="483" r:id="rId148"/>
    <p:sldId id="482" r:id="rId149"/>
    <p:sldId id="486" r:id="rId150"/>
    <p:sldId id="485" r:id="rId151"/>
    <p:sldId id="487" r:id="rId152"/>
    <p:sldId id="488" r:id="rId153"/>
    <p:sldId id="478" r:id="rId154"/>
    <p:sldId id="479" r:id="rId155"/>
    <p:sldId id="480" r:id="rId156"/>
    <p:sldId id="481"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C2071-2707-4298-9482-00247F0CAD00}" v="6" dt="2021-06-28T20:32:45.444"/>
    <p1510:client id="{406ACB56-6087-4589-B932-A11486A6D786}" v="4" dt="2021-06-28T01:57:06.806"/>
    <p1510:client id="{73F1F518-13A3-4331-B857-882F75B99AF7}" v="3" dt="2021-06-13T14:14:53.305"/>
    <p1510:client id="{BF70899E-C4D6-4B0E-B3C5-22ABD677B6FF}" v="4" dt="2021-05-10T09:55:40.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viewProps" Target="viewProp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esh Sanjay Patil" userId="S::prathamesh.patil-iotnm_bvp.edu.in#ext#@bvpit.onmicrosoft.com::4d14d5eb-13cc-44fc-878a-97a3788137d5" providerId="AD" clId="Web-{73F1F518-13A3-4331-B857-882F75B99AF7}"/>
    <pc:docChg chg="modSld">
      <pc:chgData name="Prathamesh Sanjay Patil" userId="S::prathamesh.patil-iotnm_bvp.edu.in#ext#@bvpit.onmicrosoft.com::4d14d5eb-13cc-44fc-878a-97a3788137d5" providerId="AD" clId="Web-{73F1F518-13A3-4331-B857-882F75B99AF7}" dt="2021-06-13T14:14:53.305" v="1"/>
      <pc:docMkLst>
        <pc:docMk/>
      </pc:docMkLst>
      <pc:sldChg chg="modSp">
        <pc:chgData name="Prathamesh Sanjay Patil" userId="S::prathamesh.patil-iotnm_bvp.edu.in#ext#@bvpit.onmicrosoft.com::4d14d5eb-13cc-44fc-878a-97a3788137d5" providerId="AD" clId="Web-{73F1F518-13A3-4331-B857-882F75B99AF7}" dt="2021-06-13T14:14:53.305" v="1"/>
        <pc:sldMkLst>
          <pc:docMk/>
          <pc:sldMk cId="2000364300" sldId="440"/>
        </pc:sldMkLst>
        <pc:spChg chg="mod">
          <ac:chgData name="Prathamesh Sanjay Patil" userId="S::prathamesh.patil-iotnm_bvp.edu.in#ext#@bvpit.onmicrosoft.com::4d14d5eb-13cc-44fc-878a-97a3788137d5" providerId="AD" clId="Web-{73F1F518-13A3-4331-B857-882F75B99AF7}" dt="2021-06-13T14:14:53.305" v="1"/>
          <ac:spMkLst>
            <pc:docMk/>
            <pc:sldMk cId="2000364300" sldId="440"/>
            <ac:spMk id="4" creationId="{EBC58599-1EFC-47BD-94DE-FD5B5285841A}"/>
          </ac:spMkLst>
        </pc:spChg>
      </pc:sldChg>
    </pc:docChg>
  </pc:docChgLst>
  <pc:docChgLst>
    <pc:chgData name="Dev Suresh Nandgavkar" userId="S::dev.nandgavkar-iotnm_bvp.edu.in#ext#@bvpit.onmicrosoft.com::7420da90-d151-4e3b-b0ec-efad4bf15216" providerId="AD" clId="Web-{181C2071-2707-4298-9482-00247F0CAD00}"/>
    <pc:docChg chg="modSld">
      <pc:chgData name="Dev Suresh Nandgavkar" userId="S::dev.nandgavkar-iotnm_bvp.edu.in#ext#@bvpit.onmicrosoft.com::7420da90-d151-4e3b-b0ec-efad4bf15216" providerId="AD" clId="Web-{181C2071-2707-4298-9482-00247F0CAD00}" dt="2021-06-28T20:32:45.444" v="3" actId="20577"/>
      <pc:docMkLst>
        <pc:docMk/>
      </pc:docMkLst>
      <pc:sldChg chg="modSp">
        <pc:chgData name="Dev Suresh Nandgavkar" userId="S::dev.nandgavkar-iotnm_bvp.edu.in#ext#@bvpit.onmicrosoft.com::7420da90-d151-4e3b-b0ec-efad4bf15216" providerId="AD" clId="Web-{181C2071-2707-4298-9482-00247F0CAD00}" dt="2021-06-28T20:32:45.444" v="3" actId="20577"/>
        <pc:sldMkLst>
          <pc:docMk/>
          <pc:sldMk cId="41767943" sldId="330"/>
        </pc:sldMkLst>
        <pc:spChg chg="mod">
          <ac:chgData name="Dev Suresh Nandgavkar" userId="S::dev.nandgavkar-iotnm_bvp.edu.in#ext#@bvpit.onmicrosoft.com::7420da90-d151-4e3b-b0ec-efad4bf15216" providerId="AD" clId="Web-{181C2071-2707-4298-9482-00247F0CAD00}" dt="2021-06-28T20:32:45.444" v="3" actId="20577"/>
          <ac:spMkLst>
            <pc:docMk/>
            <pc:sldMk cId="41767943" sldId="330"/>
            <ac:spMk id="3" creationId="{00000000-0000-0000-0000-000000000000}"/>
          </ac:spMkLst>
        </pc:spChg>
      </pc:sldChg>
    </pc:docChg>
  </pc:docChgLst>
  <pc:docChgLst>
    <pc:chgData name="Prathamesh Sanjay Patil" userId="S::prathamesh.patil-iotnm_bvp.edu.in#ext#@bvpit.onmicrosoft.com::4d14d5eb-13cc-44fc-878a-97a3788137d5" providerId="AD" clId="Web-{406ACB56-6087-4589-B932-A11486A6D786}"/>
    <pc:docChg chg="modSld">
      <pc:chgData name="Prathamesh Sanjay Patil" userId="S::prathamesh.patil-iotnm_bvp.edu.in#ext#@bvpit.onmicrosoft.com::4d14d5eb-13cc-44fc-878a-97a3788137d5" providerId="AD" clId="Web-{406ACB56-6087-4589-B932-A11486A6D786}" dt="2021-06-28T01:57:06.806" v="1" actId="20577"/>
      <pc:docMkLst>
        <pc:docMk/>
      </pc:docMkLst>
      <pc:sldChg chg="modSp">
        <pc:chgData name="Prathamesh Sanjay Patil" userId="S::prathamesh.patil-iotnm_bvp.edu.in#ext#@bvpit.onmicrosoft.com::4d14d5eb-13cc-44fc-878a-97a3788137d5" providerId="AD" clId="Web-{406ACB56-6087-4589-B932-A11486A6D786}" dt="2021-06-28T01:57:06.806" v="1" actId="20577"/>
        <pc:sldMkLst>
          <pc:docMk/>
          <pc:sldMk cId="2940418755" sldId="378"/>
        </pc:sldMkLst>
        <pc:spChg chg="mod">
          <ac:chgData name="Prathamesh Sanjay Patil" userId="S::prathamesh.patil-iotnm_bvp.edu.in#ext#@bvpit.onmicrosoft.com::4d14d5eb-13cc-44fc-878a-97a3788137d5" providerId="AD" clId="Web-{406ACB56-6087-4589-B932-A11486A6D786}" dt="2021-06-28T01:57:06.806" v="1" actId="20577"/>
          <ac:spMkLst>
            <pc:docMk/>
            <pc:sldMk cId="2940418755" sldId="378"/>
            <ac:spMk id="4" creationId="{B8D9CFF5-84A8-4E77-AC8F-289961AF7DE0}"/>
          </ac:spMkLst>
        </pc:spChg>
      </pc:sldChg>
    </pc:docChg>
  </pc:docChgLst>
  <pc:docChgLst>
    <pc:chgData name="Nimkarde Suvarna Laxman" userId="S::suwarna.nimkarde@bharatividyapeeth.edu::f56ac103-f45f-4c89-a049-ce30fb280a38" providerId="AD" clId="Web-{BF70899E-C4D6-4B0E-B3C5-22ABD677B6FF}"/>
    <pc:docChg chg="modSld">
      <pc:chgData name="Nimkarde Suvarna Laxman" userId="S::suwarna.nimkarde@bharatividyapeeth.edu::f56ac103-f45f-4c89-a049-ce30fb280a38" providerId="AD" clId="Web-{BF70899E-C4D6-4B0E-B3C5-22ABD677B6FF}" dt="2021-05-10T09:55:35.198" v="0" actId="20577"/>
      <pc:docMkLst>
        <pc:docMk/>
      </pc:docMkLst>
      <pc:sldChg chg="modSp">
        <pc:chgData name="Nimkarde Suvarna Laxman" userId="S::suwarna.nimkarde@bharatividyapeeth.edu::f56ac103-f45f-4c89-a049-ce30fb280a38" providerId="AD" clId="Web-{BF70899E-C4D6-4B0E-B3C5-22ABD677B6FF}" dt="2021-05-10T09:55:35.198" v="0" actId="20577"/>
        <pc:sldMkLst>
          <pc:docMk/>
          <pc:sldMk cId="51730309" sldId="483"/>
        </pc:sldMkLst>
        <pc:spChg chg="mod">
          <ac:chgData name="Nimkarde Suvarna Laxman" userId="S::suwarna.nimkarde@bharatividyapeeth.edu::f56ac103-f45f-4c89-a049-ce30fb280a38" providerId="AD" clId="Web-{BF70899E-C4D6-4B0E-B3C5-22ABD677B6FF}" dt="2021-05-10T09:55:35.198" v="0" actId="20577"/>
          <ac:spMkLst>
            <pc:docMk/>
            <pc:sldMk cId="51730309" sldId="483"/>
            <ac:spMk id="2" creationId="{7A459920-B931-4250-9B3D-CF95574D74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D32D2-93B4-4F67-BE6C-3490D6077567}" type="datetimeFigureOut">
              <a:rPr lang="en-US" smtClean="0"/>
              <a:t>6/28/2021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FEE2FB-C039-4CD9-9CF5-7BB743CA7969}" type="slidenum">
              <a:rPr lang="en-US" smtClean="0"/>
              <a:t>‹#›</a:t>
            </a:fld>
            <a:endParaRPr lang="en-US"/>
          </a:p>
        </p:txBody>
      </p:sp>
    </p:spTree>
    <p:extLst>
      <p:ext uri="{BB962C8B-B14F-4D97-AF65-F5344CB8AC3E}">
        <p14:creationId xmlns:p14="http://schemas.microsoft.com/office/powerpoint/2010/main" val="3269246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FEE2FB-C039-4CD9-9CF5-7BB743CA7969}" type="slidenum">
              <a:rPr lang="en-US" smtClean="0"/>
              <a:t>36</a:t>
            </a:fld>
            <a:endParaRPr lang="en-US"/>
          </a:p>
        </p:txBody>
      </p:sp>
    </p:spTree>
    <p:extLst>
      <p:ext uri="{BB962C8B-B14F-4D97-AF65-F5344CB8AC3E}">
        <p14:creationId xmlns:p14="http://schemas.microsoft.com/office/powerpoint/2010/main" val="29447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98B9784-FDEF-4D29-80C8-C91274F53B29}" type="datetimeFigureOut">
              <a:rPr lang="en-US" smtClean="0"/>
              <a:t>6/28/2021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6A2B940-470B-42DC-AA3D-F443E1967E8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8B9784-FDEF-4D29-80C8-C91274F53B29}"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8B9784-FDEF-4D29-80C8-C91274F53B29}"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8B9784-FDEF-4D29-80C8-C91274F53B29}"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8B9784-FDEF-4D29-80C8-C91274F53B29}" type="datetimeFigureOut">
              <a:rPr lang="en-US" smtClean="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2B940-470B-42DC-AA3D-F443E1967E8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8B9784-FDEF-4D29-80C8-C91274F53B29}"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8B9784-FDEF-4D29-80C8-C91274F53B29}" type="datetimeFigureOut">
              <a:rPr lang="en-US" smtClean="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98B9784-FDEF-4D29-80C8-C91274F53B29}" type="datetimeFigureOut">
              <a:rPr lang="en-US" smtClean="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B9784-FDEF-4D29-80C8-C91274F53B29}" type="datetimeFigureOut">
              <a:rPr lang="en-US" smtClean="0"/>
              <a:t>6/28/2021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8B9784-FDEF-4D29-80C8-C91274F53B29}"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2B940-470B-42DC-AA3D-F443E1967E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98B9784-FDEF-4D29-80C8-C91274F53B29}" type="datetimeFigureOut">
              <a:rPr lang="en-US" smtClean="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6A2B940-470B-42DC-AA3D-F443E1967E8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8B9784-FDEF-4D29-80C8-C91274F53B29}" type="datetimeFigureOut">
              <a:rPr lang="en-US" smtClean="0"/>
              <a:t>6/28/2021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6A2B940-470B-42DC-AA3D-F443E1967E8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590800"/>
          </a:xfrm>
        </p:spPr>
        <p:txBody>
          <a:bodyPr>
            <a:normAutofit/>
          </a:bodyPr>
          <a:lstStyle/>
          <a:p>
            <a:r>
              <a:rPr lang="en-US" dirty="0"/>
              <a:t>Unit-3 </a:t>
            </a:r>
            <a:br>
              <a:rPr lang="en-US" dirty="0"/>
            </a:br>
            <a:r>
              <a:rPr lang="en-US" dirty="0" err="1"/>
              <a:t>Inheritance,Interface</a:t>
            </a:r>
            <a:r>
              <a:rPr lang="en-US" dirty="0"/>
              <a:t> and Package                       Marks-12</a:t>
            </a:r>
          </a:p>
        </p:txBody>
      </p:sp>
      <p:sp>
        <p:nvSpPr>
          <p:cNvPr id="3" name="Content Placeholder 2"/>
          <p:cNvSpPr>
            <a:spLocks noGrp="1"/>
          </p:cNvSpPr>
          <p:nvPr>
            <p:ph idx="1"/>
          </p:nvPr>
        </p:nvSpPr>
        <p:spPr>
          <a:xfrm>
            <a:off x="457200" y="3276600"/>
            <a:ext cx="8229600" cy="3048000"/>
          </a:xfrm>
        </p:spPr>
        <p:txBody>
          <a:bodyPr>
            <a:normAutofit/>
          </a:bodyPr>
          <a:lstStyle/>
          <a:p>
            <a:pPr marL="0" indent="0" algn="ctr">
              <a:buNone/>
            </a:pPr>
            <a:r>
              <a:rPr lang="en-US" sz="3200" dirty="0"/>
              <a:t>CO2-Applay Concept of inheritance for code reusability.</a:t>
            </a:r>
          </a:p>
        </p:txBody>
      </p:sp>
    </p:spTree>
    <p:extLst>
      <p:ext uri="{BB962C8B-B14F-4D97-AF65-F5344CB8AC3E}">
        <p14:creationId xmlns:p14="http://schemas.microsoft.com/office/powerpoint/2010/main" val="333228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33D6-087B-49F1-8AE9-09359172AB6C}"/>
              </a:ext>
            </a:extLst>
          </p:cNvPr>
          <p:cNvSpPr>
            <a:spLocks noGrp="1"/>
          </p:cNvSpPr>
          <p:nvPr>
            <p:ph type="title"/>
          </p:nvPr>
        </p:nvSpPr>
        <p:spPr>
          <a:xfrm>
            <a:off x="628650" y="365126"/>
            <a:ext cx="7886700" cy="49283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B20F85B-4A10-4454-90F9-9488B5C5EC51}"/>
              </a:ext>
            </a:extLst>
          </p:cNvPr>
          <p:cNvSpPr>
            <a:spLocks noGrp="1"/>
          </p:cNvSpPr>
          <p:nvPr>
            <p:ph sz="half" idx="1"/>
          </p:nvPr>
        </p:nvSpPr>
        <p:spPr>
          <a:xfrm>
            <a:off x="628650" y="1061157"/>
            <a:ext cx="3886200" cy="5115807"/>
          </a:xfrm>
        </p:spPr>
        <p:txBody>
          <a:bodyPr>
            <a:normAutofit fontScale="70000" lnSpcReduction="20000"/>
          </a:bodyPr>
          <a:lstStyle/>
          <a:p>
            <a:pPr marL="0" indent="0">
              <a:buNone/>
            </a:pPr>
            <a:r>
              <a:rPr lang="en-IN" dirty="0"/>
              <a:t>import </a:t>
            </a:r>
            <a:r>
              <a:rPr lang="en-IN" dirty="0" err="1"/>
              <a:t>java.util</a:t>
            </a:r>
            <a:r>
              <a:rPr lang="en-IN" dirty="0"/>
              <a:t>.*;</a:t>
            </a:r>
          </a:p>
          <a:p>
            <a:pPr marL="0" indent="0">
              <a:buNone/>
            </a:pPr>
            <a:r>
              <a:rPr lang="en-IN" dirty="0"/>
              <a:t>class person</a:t>
            </a:r>
          </a:p>
          <a:p>
            <a:pPr marL="0" indent="0">
              <a:buNone/>
            </a:pPr>
            <a:r>
              <a:rPr lang="en-IN" dirty="0"/>
              <a:t>{</a:t>
            </a:r>
          </a:p>
          <a:p>
            <a:pPr marL="0" indent="0">
              <a:buNone/>
            </a:pPr>
            <a:endParaRPr lang="en-IN" dirty="0"/>
          </a:p>
          <a:p>
            <a:pPr marL="0" indent="0">
              <a:buNone/>
            </a:pPr>
            <a:r>
              <a:rPr lang="en-IN" dirty="0"/>
              <a:t>String name;</a:t>
            </a:r>
          </a:p>
          <a:p>
            <a:pPr marL="0" indent="0">
              <a:buNone/>
            </a:pPr>
            <a:r>
              <a:rPr lang="en-IN" dirty="0"/>
              <a:t>int age;</a:t>
            </a:r>
          </a:p>
          <a:p>
            <a:pPr marL="0" indent="0">
              <a:buNone/>
            </a:pPr>
            <a:r>
              <a:rPr lang="en-IN" dirty="0"/>
              <a:t>person(String </a:t>
            </a:r>
            <a:r>
              <a:rPr lang="en-IN" dirty="0" err="1"/>
              <a:t>n,int</a:t>
            </a:r>
            <a:r>
              <a:rPr lang="en-IN" dirty="0"/>
              <a:t> a)</a:t>
            </a:r>
          </a:p>
          <a:p>
            <a:pPr marL="0" indent="0">
              <a:buNone/>
            </a:pPr>
            <a:r>
              <a:rPr lang="en-IN" dirty="0"/>
              <a:t>{</a:t>
            </a:r>
          </a:p>
          <a:p>
            <a:pPr marL="0" indent="0">
              <a:buNone/>
            </a:pPr>
            <a:r>
              <a:rPr lang="en-IN" dirty="0"/>
              <a:t>name=n;</a:t>
            </a:r>
          </a:p>
          <a:p>
            <a:pPr marL="0" indent="0">
              <a:buNone/>
            </a:pPr>
            <a:r>
              <a:rPr lang="en-IN" dirty="0"/>
              <a:t>age=a;</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DBBB43DF-6627-48ED-97FF-3EBF9A6D583D}"/>
              </a:ext>
            </a:extLst>
          </p:cNvPr>
          <p:cNvSpPr>
            <a:spLocks noGrp="1"/>
          </p:cNvSpPr>
          <p:nvPr>
            <p:ph sz="half" idx="2"/>
          </p:nvPr>
        </p:nvSpPr>
        <p:spPr>
          <a:xfrm>
            <a:off x="4629150" y="1061157"/>
            <a:ext cx="3886200" cy="5115807"/>
          </a:xfrm>
        </p:spPr>
        <p:txBody>
          <a:bodyPr>
            <a:normAutofit fontScale="70000" lnSpcReduction="20000"/>
          </a:bodyPr>
          <a:lstStyle/>
          <a:p>
            <a:pPr marL="0" indent="0">
              <a:buNone/>
            </a:pPr>
            <a:r>
              <a:rPr lang="en-IN" dirty="0"/>
              <a:t>class employee extends person</a:t>
            </a:r>
          </a:p>
          <a:p>
            <a:pPr marL="0" indent="0">
              <a:buNone/>
            </a:pPr>
            <a:r>
              <a:rPr lang="en-IN" dirty="0"/>
              <a:t>{</a:t>
            </a:r>
          </a:p>
          <a:p>
            <a:pPr marL="0" indent="0">
              <a:buNone/>
            </a:pPr>
            <a:r>
              <a:rPr lang="en-IN" dirty="0"/>
              <a:t>String </a:t>
            </a:r>
            <a:r>
              <a:rPr lang="en-IN" dirty="0" err="1"/>
              <a:t>emp_desg</a:t>
            </a:r>
            <a:r>
              <a:rPr lang="en-IN" dirty="0"/>
              <a:t>;</a:t>
            </a:r>
          </a:p>
          <a:p>
            <a:pPr marL="0" indent="0">
              <a:buNone/>
            </a:pPr>
            <a:r>
              <a:rPr lang="en-IN" dirty="0"/>
              <a:t>int </a:t>
            </a:r>
            <a:r>
              <a:rPr lang="en-IN" dirty="0" err="1"/>
              <a:t>emp_sal</a:t>
            </a:r>
            <a:r>
              <a:rPr lang="en-IN" dirty="0"/>
              <a:t>;</a:t>
            </a:r>
          </a:p>
          <a:p>
            <a:pPr marL="0" indent="0">
              <a:buNone/>
            </a:pPr>
            <a:r>
              <a:rPr lang="en-IN" dirty="0"/>
              <a:t>employee(String </a:t>
            </a:r>
            <a:r>
              <a:rPr lang="en-IN" dirty="0" err="1"/>
              <a:t>n,int</a:t>
            </a:r>
            <a:r>
              <a:rPr lang="en-IN" dirty="0"/>
              <a:t> </a:t>
            </a:r>
            <a:r>
              <a:rPr lang="en-IN" dirty="0" err="1"/>
              <a:t>a,String</a:t>
            </a:r>
            <a:r>
              <a:rPr lang="en-IN" dirty="0"/>
              <a:t> </a:t>
            </a:r>
            <a:r>
              <a:rPr lang="en-IN" dirty="0" err="1"/>
              <a:t>p,int</a:t>
            </a:r>
            <a:r>
              <a:rPr lang="en-IN" dirty="0"/>
              <a:t> q)</a:t>
            </a:r>
          </a:p>
          <a:p>
            <a:pPr marL="0" indent="0">
              <a:buNone/>
            </a:pPr>
            <a:r>
              <a:rPr lang="en-IN" dirty="0"/>
              <a:t>{</a:t>
            </a:r>
          </a:p>
          <a:p>
            <a:pPr marL="0" indent="0">
              <a:buNone/>
            </a:pPr>
            <a:r>
              <a:rPr lang="en-IN" dirty="0"/>
              <a:t>super(</a:t>
            </a:r>
            <a:r>
              <a:rPr lang="en-IN" dirty="0" err="1"/>
              <a:t>n,a</a:t>
            </a:r>
            <a:r>
              <a:rPr lang="en-IN" dirty="0"/>
              <a:t>);</a:t>
            </a:r>
          </a:p>
          <a:p>
            <a:pPr marL="0" indent="0">
              <a:buNone/>
            </a:pPr>
            <a:r>
              <a:rPr lang="en-IN" dirty="0" err="1"/>
              <a:t>emp_desg</a:t>
            </a:r>
            <a:r>
              <a:rPr lang="en-IN" dirty="0"/>
              <a:t>=p;</a:t>
            </a:r>
          </a:p>
          <a:p>
            <a:pPr marL="0" indent="0">
              <a:buNone/>
            </a:pPr>
            <a:r>
              <a:rPr lang="en-IN" dirty="0" err="1"/>
              <a:t>emp_sal</a:t>
            </a:r>
            <a:r>
              <a:rPr lang="en-IN" dirty="0"/>
              <a:t>=q;</a:t>
            </a:r>
          </a:p>
          <a:p>
            <a:pPr marL="0" indent="0">
              <a:buNone/>
            </a:pPr>
            <a:r>
              <a:rPr lang="en-IN" dirty="0"/>
              <a:t>}</a:t>
            </a:r>
          </a:p>
          <a:p>
            <a:pPr marL="0" indent="0">
              <a:buNone/>
            </a:pPr>
            <a:r>
              <a:rPr lang="en-IN" dirty="0"/>
              <a:t>void display()</a:t>
            </a:r>
          </a:p>
          <a:p>
            <a:pPr marL="0" indent="0">
              <a:buNone/>
            </a:pPr>
            <a:r>
              <a:rPr lang="en-IN" dirty="0"/>
              <a:t>{</a:t>
            </a:r>
          </a:p>
          <a:p>
            <a:pPr marL="0" indent="0">
              <a:buNone/>
            </a:pPr>
            <a:r>
              <a:rPr lang="en-IN" dirty="0" err="1"/>
              <a:t>System.out.println</a:t>
            </a:r>
            <a:r>
              <a:rPr lang="en-IN" dirty="0"/>
              <a:t>("Name="+name+"\</a:t>
            </a:r>
            <a:r>
              <a:rPr lang="en-IN" dirty="0" err="1"/>
              <a:t>tAge</a:t>
            </a:r>
            <a:r>
              <a:rPr lang="en-IN" dirty="0"/>
              <a:t>="+age);</a:t>
            </a:r>
          </a:p>
          <a:p>
            <a:pPr marL="0" indent="0">
              <a:buNone/>
            </a:pPr>
            <a:r>
              <a:rPr lang="en-IN" dirty="0" err="1"/>
              <a:t>System.out.println</a:t>
            </a:r>
            <a:r>
              <a:rPr lang="en-IN" dirty="0"/>
              <a:t>("</a:t>
            </a:r>
            <a:r>
              <a:rPr lang="en-IN" dirty="0" err="1"/>
              <a:t>Desig</a:t>
            </a:r>
            <a:r>
              <a:rPr lang="en-IN" dirty="0"/>
              <a:t>="+</a:t>
            </a:r>
            <a:r>
              <a:rPr lang="en-IN" dirty="0" err="1"/>
              <a:t>emp_desg</a:t>
            </a:r>
            <a:r>
              <a:rPr lang="en-IN" dirty="0"/>
              <a:t>+"\</a:t>
            </a:r>
            <a:r>
              <a:rPr lang="en-IN" dirty="0" err="1"/>
              <a:t>tsal</a:t>
            </a:r>
            <a:r>
              <a:rPr lang="en-IN" dirty="0"/>
              <a:t>="+</a:t>
            </a:r>
            <a:r>
              <a:rPr lang="en-IN" dirty="0" err="1"/>
              <a:t>emp_sal</a:t>
            </a:r>
            <a:r>
              <a:rPr lang="en-IN" dirty="0"/>
              <a: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9724219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Features of interface.</a:t>
            </a:r>
            <a:br>
              <a:rPr lang="en-US" dirty="0"/>
            </a:br>
            <a:endParaRPr lang="en-US" dirty="0"/>
          </a:p>
        </p:txBody>
      </p:sp>
      <p:sp>
        <p:nvSpPr>
          <p:cNvPr id="3" name="Content Placeholder 2"/>
          <p:cNvSpPr>
            <a:spLocks noGrp="1"/>
          </p:cNvSpPr>
          <p:nvPr>
            <p:ph sz="quarter" idx="1"/>
          </p:nvPr>
        </p:nvSpPr>
        <p:spPr/>
        <p:txBody>
          <a:bodyPr/>
          <a:lstStyle/>
          <a:p>
            <a:pPr marL="0" lvl="0" indent="0">
              <a:buNone/>
            </a:pPr>
            <a:r>
              <a:rPr lang="en-US" dirty="0"/>
              <a:t>I]</a:t>
            </a:r>
            <a:r>
              <a:rPr lang="en-US" b="1" dirty="0"/>
              <a:t> Interface Implementation:-</a:t>
            </a:r>
            <a:endParaRPr lang="en-US" dirty="0"/>
          </a:p>
          <a:p>
            <a:pPr lvl="1"/>
            <a:r>
              <a:rPr lang="en-US" dirty="0"/>
              <a:t>Once an interface is define, one or more class can implement it.</a:t>
            </a:r>
          </a:p>
          <a:p>
            <a:pPr lvl="1"/>
            <a:r>
              <a:rPr lang="en-US" dirty="0"/>
              <a:t>Interface are used as super class, whose properties are inherited by classes. </a:t>
            </a:r>
          </a:p>
          <a:p>
            <a:pPr marL="0" indent="0">
              <a:buNone/>
            </a:pPr>
            <a:endParaRPr lang="en-US" dirty="0"/>
          </a:p>
        </p:txBody>
      </p:sp>
    </p:spTree>
    <p:extLst>
      <p:ext uri="{BB962C8B-B14F-4D97-AF65-F5344CB8AC3E}">
        <p14:creationId xmlns:p14="http://schemas.microsoft.com/office/powerpoint/2010/main" val="280187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2714625"/>
            <a:ext cx="1628775" cy="1428750"/>
          </a:xfrm>
        </p:spPr>
      </p:pic>
      <p:sp>
        <p:nvSpPr>
          <p:cNvPr id="7" name="Rectangle 6"/>
          <p:cNvSpPr/>
          <p:nvPr/>
        </p:nvSpPr>
        <p:spPr>
          <a:xfrm>
            <a:off x="3733800" y="2136339"/>
            <a:ext cx="3581400" cy="2585323"/>
          </a:xfrm>
          <a:prstGeom prst="rect">
            <a:avLst/>
          </a:prstGeom>
        </p:spPr>
        <p:txBody>
          <a:bodyPr wrap="square">
            <a:spAutoFit/>
          </a:bodyPr>
          <a:lstStyle/>
          <a:p>
            <a:r>
              <a:rPr lang="en-US" b="1" dirty="0"/>
              <a:t>Syntax:-  </a:t>
            </a:r>
            <a:endParaRPr lang="en-US" dirty="0"/>
          </a:p>
          <a:p>
            <a:r>
              <a:rPr lang="en-US" b="1" dirty="0"/>
              <a:t>interface A</a:t>
            </a:r>
            <a:endParaRPr lang="en-US" dirty="0"/>
          </a:p>
          <a:p>
            <a:r>
              <a:rPr lang="en-US" b="1" dirty="0"/>
              <a:t>{</a:t>
            </a:r>
            <a:endParaRPr lang="en-US" dirty="0"/>
          </a:p>
          <a:p>
            <a:r>
              <a:rPr lang="en-US" b="1" dirty="0"/>
              <a:t>//body</a:t>
            </a:r>
            <a:endParaRPr lang="en-US" dirty="0"/>
          </a:p>
          <a:p>
            <a:r>
              <a:rPr lang="en-US" b="1" dirty="0"/>
              <a:t>}</a:t>
            </a:r>
            <a:endParaRPr lang="en-US" dirty="0"/>
          </a:p>
          <a:p>
            <a:r>
              <a:rPr lang="en-US" b="1" dirty="0"/>
              <a:t>Class B implements A</a:t>
            </a:r>
            <a:endParaRPr lang="en-US" dirty="0"/>
          </a:p>
          <a:p>
            <a:r>
              <a:rPr lang="en-US" b="1" dirty="0"/>
              <a:t>{</a:t>
            </a:r>
            <a:endParaRPr lang="en-US" dirty="0"/>
          </a:p>
          <a:p>
            <a:r>
              <a:rPr lang="en-US" b="1" dirty="0"/>
              <a:t>//body</a:t>
            </a:r>
            <a:endParaRPr lang="en-US" dirty="0"/>
          </a:p>
          <a:p>
            <a:r>
              <a:rPr lang="en-US" b="1" dirty="0"/>
              <a:t>}</a:t>
            </a:r>
            <a:endParaRPr lang="en-US" dirty="0"/>
          </a:p>
        </p:txBody>
      </p:sp>
    </p:spTree>
    <p:extLst>
      <p:ext uri="{BB962C8B-B14F-4D97-AF65-F5344CB8AC3E}">
        <p14:creationId xmlns:p14="http://schemas.microsoft.com/office/powerpoint/2010/main" val="3782434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81200"/>
            <a:ext cx="2895600" cy="1504950"/>
          </a:xfrm>
        </p:spPr>
      </p:pic>
      <p:sp>
        <p:nvSpPr>
          <p:cNvPr id="5" name="Rectangle 4"/>
          <p:cNvSpPr/>
          <p:nvPr/>
        </p:nvSpPr>
        <p:spPr>
          <a:xfrm>
            <a:off x="3810000" y="1582341"/>
            <a:ext cx="4343400" cy="3693319"/>
          </a:xfrm>
          <a:prstGeom prst="rect">
            <a:avLst/>
          </a:prstGeom>
        </p:spPr>
        <p:txBody>
          <a:bodyPr wrap="square">
            <a:spAutoFit/>
          </a:bodyPr>
          <a:lstStyle/>
          <a:p>
            <a:r>
              <a:rPr lang="en-US" b="1" dirty="0"/>
              <a:t>Syntax:-         </a:t>
            </a:r>
            <a:endParaRPr lang="en-US" dirty="0"/>
          </a:p>
          <a:p>
            <a:r>
              <a:rPr lang="en-US" b="1" dirty="0"/>
              <a:t>class A </a:t>
            </a:r>
            <a:endParaRPr lang="en-US" dirty="0"/>
          </a:p>
          <a:p>
            <a:r>
              <a:rPr lang="en-US" b="1" dirty="0"/>
              <a:t>{</a:t>
            </a:r>
            <a:endParaRPr lang="en-US" dirty="0"/>
          </a:p>
          <a:p>
            <a:r>
              <a:rPr lang="en-US" b="1" dirty="0"/>
              <a:t>//body</a:t>
            </a:r>
            <a:endParaRPr lang="en-US" dirty="0"/>
          </a:p>
          <a:p>
            <a:r>
              <a:rPr lang="en-US" b="1" dirty="0"/>
              <a:t>}</a:t>
            </a:r>
            <a:endParaRPr lang="en-US" dirty="0"/>
          </a:p>
          <a:p>
            <a:r>
              <a:rPr lang="en-US" b="1" dirty="0"/>
              <a:t>interface B</a:t>
            </a:r>
            <a:endParaRPr lang="en-US" dirty="0"/>
          </a:p>
          <a:p>
            <a:r>
              <a:rPr lang="en-US" b="1" dirty="0"/>
              <a:t>{</a:t>
            </a:r>
            <a:endParaRPr lang="en-US" dirty="0"/>
          </a:p>
          <a:p>
            <a:r>
              <a:rPr lang="en-US" b="1" dirty="0"/>
              <a:t>//body</a:t>
            </a:r>
            <a:endParaRPr lang="en-US" dirty="0"/>
          </a:p>
          <a:p>
            <a:r>
              <a:rPr lang="en-US" b="1" dirty="0"/>
              <a:t>}</a:t>
            </a:r>
            <a:endParaRPr lang="en-US" dirty="0"/>
          </a:p>
          <a:p>
            <a:r>
              <a:rPr lang="en-US" b="1" dirty="0"/>
              <a:t>class C extends A implements B</a:t>
            </a:r>
            <a:endParaRPr lang="en-US" dirty="0"/>
          </a:p>
          <a:p>
            <a:r>
              <a:rPr lang="en-US" b="1" dirty="0"/>
              <a:t>{</a:t>
            </a:r>
            <a:endParaRPr lang="en-US" dirty="0"/>
          </a:p>
          <a:p>
            <a:r>
              <a:rPr lang="en-US" b="1" dirty="0"/>
              <a:t>//body</a:t>
            </a:r>
            <a:endParaRPr lang="en-US" dirty="0"/>
          </a:p>
          <a:p>
            <a:r>
              <a:rPr lang="en-US" b="1" dirty="0"/>
              <a:t>}</a:t>
            </a:r>
            <a:endParaRPr lang="en-US" dirty="0"/>
          </a:p>
        </p:txBody>
      </p:sp>
    </p:spTree>
    <p:extLst>
      <p:ext uri="{BB962C8B-B14F-4D97-AF65-F5344CB8AC3E}">
        <p14:creationId xmlns:p14="http://schemas.microsoft.com/office/powerpoint/2010/main" val="366058695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905000"/>
            <a:ext cx="4133850" cy="1504950"/>
          </a:xfrm>
        </p:spPr>
      </p:pic>
      <p:sp>
        <p:nvSpPr>
          <p:cNvPr id="5" name="Rectangle 4"/>
          <p:cNvSpPr/>
          <p:nvPr/>
        </p:nvSpPr>
        <p:spPr>
          <a:xfrm>
            <a:off x="4572000" y="1028343"/>
            <a:ext cx="4267200" cy="4801314"/>
          </a:xfrm>
          <a:prstGeom prst="rect">
            <a:avLst/>
          </a:prstGeom>
        </p:spPr>
        <p:txBody>
          <a:bodyPr wrap="square">
            <a:spAutoFit/>
          </a:bodyPr>
          <a:lstStyle/>
          <a:p>
            <a:r>
              <a:rPr lang="en-US" b="1" dirty="0"/>
              <a:t>Syntax:-</a:t>
            </a:r>
            <a:r>
              <a:rPr lang="en-US" dirty="0"/>
              <a:t> </a:t>
            </a:r>
          </a:p>
          <a:p>
            <a:r>
              <a:rPr lang="en-US" b="1" dirty="0"/>
              <a:t>	class A</a:t>
            </a:r>
            <a:endParaRPr lang="en-US" dirty="0"/>
          </a:p>
          <a:p>
            <a:r>
              <a:rPr lang="en-US" b="1" dirty="0"/>
              <a:t>	{</a:t>
            </a:r>
            <a:endParaRPr lang="en-US" dirty="0"/>
          </a:p>
          <a:p>
            <a:r>
              <a:rPr lang="en-US" b="1" dirty="0"/>
              <a:t>		//body</a:t>
            </a:r>
            <a:endParaRPr lang="en-US" dirty="0"/>
          </a:p>
          <a:p>
            <a:r>
              <a:rPr lang="en-US" b="1" dirty="0"/>
              <a:t>	}</a:t>
            </a:r>
            <a:endParaRPr lang="en-US" dirty="0"/>
          </a:p>
          <a:p>
            <a:r>
              <a:rPr lang="en-US" b="1" dirty="0"/>
              <a:t>	interface B</a:t>
            </a:r>
            <a:endParaRPr lang="en-US" dirty="0"/>
          </a:p>
          <a:p>
            <a:r>
              <a:rPr lang="en-US" b="1" dirty="0"/>
              <a:t>	{</a:t>
            </a:r>
            <a:endParaRPr lang="en-US" dirty="0"/>
          </a:p>
          <a:p>
            <a:r>
              <a:rPr lang="en-US" b="1" dirty="0"/>
              <a:t>		//body</a:t>
            </a:r>
            <a:endParaRPr lang="en-US" dirty="0"/>
          </a:p>
          <a:p>
            <a:r>
              <a:rPr lang="en-US" b="1" dirty="0"/>
              <a:t>	}</a:t>
            </a:r>
            <a:endParaRPr lang="en-US" dirty="0"/>
          </a:p>
          <a:p>
            <a:r>
              <a:rPr lang="en-US" b="1" dirty="0"/>
              <a:t>	interface C</a:t>
            </a:r>
            <a:endParaRPr lang="en-US" dirty="0"/>
          </a:p>
          <a:p>
            <a:r>
              <a:rPr lang="en-US" b="1" dirty="0"/>
              <a:t>	{</a:t>
            </a:r>
            <a:endParaRPr lang="en-US" dirty="0"/>
          </a:p>
          <a:p>
            <a:r>
              <a:rPr lang="en-US" b="1" dirty="0"/>
              <a:t>		//body</a:t>
            </a:r>
            <a:endParaRPr lang="en-US" dirty="0"/>
          </a:p>
          <a:p>
            <a:r>
              <a:rPr lang="en-US" b="1" dirty="0"/>
              <a:t>	}</a:t>
            </a:r>
            <a:endParaRPr lang="en-US" dirty="0"/>
          </a:p>
          <a:p>
            <a:r>
              <a:rPr lang="en-US" b="1" dirty="0"/>
              <a:t>	class D extends A implements B,C</a:t>
            </a:r>
            <a:endParaRPr lang="en-US" dirty="0"/>
          </a:p>
          <a:p>
            <a:r>
              <a:rPr lang="en-US" b="1" dirty="0"/>
              <a:t>	{</a:t>
            </a:r>
            <a:endParaRPr lang="en-US" dirty="0"/>
          </a:p>
          <a:p>
            <a:r>
              <a:rPr lang="en-US" b="1" dirty="0"/>
              <a:t>		//body</a:t>
            </a:r>
            <a:endParaRPr lang="en-US" dirty="0"/>
          </a:p>
          <a:p>
            <a:r>
              <a:rPr lang="en-US" b="1" dirty="0"/>
              <a:t>	}</a:t>
            </a:r>
            <a:endParaRPr lang="en-US" dirty="0"/>
          </a:p>
        </p:txBody>
      </p:sp>
      <p:sp>
        <p:nvSpPr>
          <p:cNvPr id="7" name="TextBox 6"/>
          <p:cNvSpPr txBox="1"/>
          <p:nvPr/>
        </p:nvSpPr>
        <p:spPr>
          <a:xfrm>
            <a:off x="3810000" y="1990498"/>
            <a:ext cx="351378" cy="369332"/>
          </a:xfrm>
          <a:prstGeom prst="rect">
            <a:avLst/>
          </a:prstGeom>
          <a:noFill/>
        </p:spPr>
        <p:txBody>
          <a:bodyPr wrap="none" rtlCol="0">
            <a:spAutoFit/>
          </a:bodyPr>
          <a:lstStyle/>
          <a:p>
            <a:r>
              <a:rPr lang="en-IN" dirty="0"/>
              <a:t>C</a:t>
            </a:r>
          </a:p>
        </p:txBody>
      </p:sp>
      <p:sp>
        <p:nvSpPr>
          <p:cNvPr id="9" name="TextBox 8"/>
          <p:cNvSpPr txBox="1"/>
          <p:nvPr/>
        </p:nvSpPr>
        <p:spPr>
          <a:xfrm>
            <a:off x="2387598" y="2798618"/>
            <a:ext cx="364202" cy="369332"/>
          </a:xfrm>
          <a:prstGeom prst="rect">
            <a:avLst/>
          </a:prstGeom>
          <a:noFill/>
        </p:spPr>
        <p:txBody>
          <a:bodyPr wrap="none" rtlCol="0">
            <a:spAutoFit/>
          </a:bodyPr>
          <a:lstStyle/>
          <a:p>
            <a:r>
              <a:rPr lang="en-IN" dirty="0"/>
              <a:t>D</a:t>
            </a:r>
          </a:p>
        </p:txBody>
      </p:sp>
    </p:spTree>
    <p:extLst>
      <p:ext uri="{BB962C8B-B14F-4D97-AF65-F5344CB8AC3E}">
        <p14:creationId xmlns:p14="http://schemas.microsoft.com/office/powerpoint/2010/main" val="6056799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457200" lvl="1" indent="0">
              <a:buNone/>
            </a:pPr>
            <a:r>
              <a:rPr lang="en-US" dirty="0"/>
              <a:t>II]</a:t>
            </a:r>
            <a:r>
              <a:rPr lang="en-US" b="1" dirty="0"/>
              <a:t> Multiple Interface Implementing:-</a:t>
            </a:r>
            <a:endParaRPr lang="en-US" dirty="0"/>
          </a:p>
          <a:p>
            <a:pPr lvl="1"/>
            <a:r>
              <a:rPr lang="en-US" dirty="0"/>
              <a:t>A class may implements more than one interface.</a:t>
            </a:r>
          </a:p>
          <a:p>
            <a:pPr lvl="1"/>
            <a:r>
              <a:rPr lang="en-US" dirty="0"/>
              <a:t>When more than one interface implements by a </a:t>
            </a:r>
            <a:r>
              <a:rPr lang="en-US"/>
              <a:t>class then </a:t>
            </a:r>
            <a:r>
              <a:rPr lang="en-US" dirty="0"/>
              <a:t>all interface must be separated by a comma (,).</a:t>
            </a:r>
          </a:p>
          <a:p>
            <a:pPr marL="457200" lvl="1" indent="0">
              <a:buNone/>
            </a:pPr>
            <a:endParaRPr lang="en-US" dirty="0"/>
          </a:p>
        </p:txBody>
      </p:sp>
    </p:spTree>
    <p:extLst>
      <p:ext uri="{BB962C8B-B14F-4D97-AF65-F5344CB8AC3E}">
        <p14:creationId xmlns:p14="http://schemas.microsoft.com/office/powerpoint/2010/main" val="33227168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3200400"/>
            <a:ext cx="3114675" cy="2209800"/>
          </a:xfrm>
        </p:spPr>
      </p:pic>
      <p:sp>
        <p:nvSpPr>
          <p:cNvPr id="5" name="Rectangle 4"/>
          <p:cNvSpPr/>
          <p:nvPr/>
        </p:nvSpPr>
        <p:spPr>
          <a:xfrm>
            <a:off x="3962400" y="1676400"/>
            <a:ext cx="3733800" cy="4524315"/>
          </a:xfrm>
          <a:prstGeom prst="rect">
            <a:avLst/>
          </a:prstGeom>
        </p:spPr>
        <p:txBody>
          <a:bodyPr wrap="square">
            <a:spAutoFit/>
          </a:bodyPr>
          <a:lstStyle/>
          <a:p>
            <a:r>
              <a:rPr lang="en-US" dirty="0"/>
              <a:t> </a:t>
            </a:r>
          </a:p>
          <a:p>
            <a:r>
              <a:rPr lang="en-US" b="1" dirty="0"/>
              <a:t>Syntax:-         </a:t>
            </a:r>
            <a:endParaRPr lang="en-US" dirty="0"/>
          </a:p>
          <a:p>
            <a:r>
              <a:rPr lang="en-US" b="1" dirty="0"/>
              <a:t>	interface A </a:t>
            </a:r>
            <a:endParaRPr lang="en-US" dirty="0"/>
          </a:p>
          <a:p>
            <a:r>
              <a:rPr lang="en-US" b="1" dirty="0"/>
              <a:t>	{</a:t>
            </a:r>
            <a:endParaRPr lang="en-US" dirty="0"/>
          </a:p>
          <a:p>
            <a:r>
              <a:rPr lang="en-US" b="1" dirty="0"/>
              <a:t>		//body</a:t>
            </a:r>
            <a:endParaRPr lang="en-US" dirty="0"/>
          </a:p>
          <a:p>
            <a:r>
              <a:rPr lang="en-US" b="1" dirty="0"/>
              <a:t>	}</a:t>
            </a:r>
            <a:endParaRPr lang="en-US" dirty="0"/>
          </a:p>
          <a:p>
            <a:r>
              <a:rPr lang="en-US" b="1" dirty="0"/>
              <a:t>	</a:t>
            </a:r>
            <a:endParaRPr lang="en-US" dirty="0"/>
          </a:p>
          <a:p>
            <a:r>
              <a:rPr lang="en-US" b="1" dirty="0"/>
              <a:t> </a:t>
            </a:r>
            <a:endParaRPr lang="en-US" dirty="0"/>
          </a:p>
          <a:p>
            <a:r>
              <a:rPr lang="en-US" b="1" dirty="0"/>
              <a:t>	interface B</a:t>
            </a:r>
            <a:endParaRPr lang="en-US" dirty="0"/>
          </a:p>
          <a:p>
            <a:r>
              <a:rPr lang="en-US" b="1" dirty="0"/>
              <a:t>	{</a:t>
            </a:r>
            <a:endParaRPr lang="en-US" dirty="0"/>
          </a:p>
          <a:p>
            <a:r>
              <a:rPr lang="en-US" b="1" dirty="0"/>
              <a:t>		//body</a:t>
            </a:r>
            <a:endParaRPr lang="en-US" dirty="0"/>
          </a:p>
          <a:p>
            <a:r>
              <a:rPr lang="en-US" b="1" dirty="0"/>
              <a:t>	}</a:t>
            </a:r>
            <a:endParaRPr lang="en-US" dirty="0"/>
          </a:p>
          <a:p>
            <a:r>
              <a:rPr lang="en-US" b="1" dirty="0"/>
              <a:t>	class C implements A,B</a:t>
            </a:r>
            <a:endParaRPr lang="en-US" dirty="0"/>
          </a:p>
          <a:p>
            <a:r>
              <a:rPr lang="en-US" b="1" dirty="0"/>
              <a:t>	{</a:t>
            </a:r>
            <a:endParaRPr lang="en-US" dirty="0"/>
          </a:p>
          <a:p>
            <a:r>
              <a:rPr lang="en-US" b="1" dirty="0"/>
              <a:t>		//body</a:t>
            </a:r>
            <a:endParaRPr lang="en-US" dirty="0"/>
          </a:p>
          <a:p>
            <a:r>
              <a:rPr lang="en-US" b="1" dirty="0"/>
              <a:t>	}</a:t>
            </a:r>
            <a:endParaRPr lang="en-US" dirty="0"/>
          </a:p>
        </p:txBody>
      </p:sp>
    </p:spTree>
    <p:extLst>
      <p:ext uri="{BB962C8B-B14F-4D97-AF65-F5344CB8AC3E}">
        <p14:creationId xmlns:p14="http://schemas.microsoft.com/office/powerpoint/2010/main" val="31423265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lvl="0" indent="0">
              <a:buNone/>
            </a:pPr>
            <a:r>
              <a:rPr lang="en-US" dirty="0"/>
              <a:t>III]</a:t>
            </a:r>
            <a:r>
              <a:rPr lang="en-US" b="1" dirty="0"/>
              <a:t> Extending Interface:-</a:t>
            </a:r>
            <a:endParaRPr lang="en-US" dirty="0"/>
          </a:p>
          <a:p>
            <a:pPr lvl="1"/>
            <a:r>
              <a:rPr lang="en-US" dirty="0"/>
              <a:t>When one interface inherits another interface then they uses keyword extends.</a:t>
            </a:r>
          </a:p>
          <a:p>
            <a:pPr lvl="1"/>
            <a:r>
              <a:rPr lang="en-US" dirty="0"/>
              <a:t>When interface are extends to another interface then this sub interface can’t define the method declare in a super interface. Therefore it is the responsibility of another class that implements interface to define the method of the interface.</a:t>
            </a:r>
          </a:p>
          <a:p>
            <a:pPr marL="0" indent="0">
              <a:buNone/>
            </a:pPr>
            <a:endParaRPr lang="en-US" dirty="0"/>
          </a:p>
        </p:txBody>
      </p:sp>
    </p:spTree>
    <p:extLst>
      <p:ext uri="{BB962C8B-B14F-4D97-AF65-F5344CB8AC3E}">
        <p14:creationId xmlns:p14="http://schemas.microsoft.com/office/powerpoint/2010/main" val="38831232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1828800"/>
            <a:ext cx="1905000" cy="2895600"/>
          </a:xfrm>
        </p:spPr>
      </p:pic>
      <p:sp>
        <p:nvSpPr>
          <p:cNvPr id="7" name="Rectangle 6"/>
          <p:cNvSpPr/>
          <p:nvPr/>
        </p:nvSpPr>
        <p:spPr>
          <a:xfrm>
            <a:off x="2971800" y="1582341"/>
            <a:ext cx="3733800" cy="3693319"/>
          </a:xfrm>
          <a:prstGeom prst="rect">
            <a:avLst/>
          </a:prstGeom>
        </p:spPr>
        <p:txBody>
          <a:bodyPr wrap="square">
            <a:spAutoFit/>
          </a:bodyPr>
          <a:lstStyle/>
          <a:p>
            <a:r>
              <a:rPr lang="en-US" b="1" dirty="0"/>
              <a:t>Syntax:-         </a:t>
            </a:r>
            <a:endParaRPr lang="en-US" dirty="0"/>
          </a:p>
          <a:p>
            <a:r>
              <a:rPr lang="en-US" b="1" dirty="0"/>
              <a:t>	interface A </a:t>
            </a:r>
            <a:endParaRPr lang="en-US" dirty="0"/>
          </a:p>
          <a:p>
            <a:r>
              <a:rPr lang="en-US" b="1" dirty="0"/>
              <a:t>	{</a:t>
            </a:r>
            <a:endParaRPr lang="en-US" dirty="0"/>
          </a:p>
          <a:p>
            <a:r>
              <a:rPr lang="en-US" b="1" dirty="0"/>
              <a:t>		//body</a:t>
            </a:r>
            <a:endParaRPr lang="en-US" dirty="0"/>
          </a:p>
          <a:p>
            <a:r>
              <a:rPr lang="en-US" b="1" dirty="0"/>
              <a:t>	}</a:t>
            </a:r>
            <a:endParaRPr lang="en-US" dirty="0"/>
          </a:p>
          <a:p>
            <a:r>
              <a:rPr lang="en-US" b="1" dirty="0"/>
              <a:t>	interface B extends A</a:t>
            </a:r>
            <a:endParaRPr lang="en-US" dirty="0"/>
          </a:p>
          <a:p>
            <a:r>
              <a:rPr lang="en-US" b="1" dirty="0"/>
              <a:t>	{</a:t>
            </a:r>
            <a:endParaRPr lang="en-US" dirty="0"/>
          </a:p>
          <a:p>
            <a:r>
              <a:rPr lang="en-US" b="1" dirty="0"/>
              <a:t>		//body</a:t>
            </a:r>
            <a:endParaRPr lang="en-US" dirty="0"/>
          </a:p>
          <a:p>
            <a:r>
              <a:rPr lang="en-US" b="1" dirty="0"/>
              <a:t>	}</a:t>
            </a:r>
            <a:endParaRPr lang="en-US" dirty="0"/>
          </a:p>
          <a:p>
            <a:r>
              <a:rPr lang="en-US" b="1" dirty="0"/>
              <a:t>	class C implements B</a:t>
            </a:r>
            <a:endParaRPr lang="en-US" dirty="0"/>
          </a:p>
          <a:p>
            <a:r>
              <a:rPr lang="en-US" b="1" dirty="0"/>
              <a:t>	{</a:t>
            </a:r>
            <a:endParaRPr lang="en-US" dirty="0"/>
          </a:p>
          <a:p>
            <a:r>
              <a:rPr lang="en-US" b="1" dirty="0"/>
              <a:t>		//body</a:t>
            </a:r>
            <a:endParaRPr lang="en-US" dirty="0"/>
          </a:p>
          <a:p>
            <a:r>
              <a:rPr lang="en-US" b="1" dirty="0"/>
              <a:t>	}</a:t>
            </a:r>
            <a:endParaRPr lang="en-US" dirty="0"/>
          </a:p>
        </p:txBody>
      </p:sp>
    </p:spTree>
    <p:extLst>
      <p:ext uri="{BB962C8B-B14F-4D97-AF65-F5344CB8AC3E}">
        <p14:creationId xmlns:p14="http://schemas.microsoft.com/office/powerpoint/2010/main" val="31885333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8415-5E33-459B-A1E8-DDB2C5D58B31}"/>
              </a:ext>
            </a:extLst>
          </p:cNvPr>
          <p:cNvSpPr>
            <a:spLocks noGrp="1"/>
          </p:cNvSpPr>
          <p:nvPr>
            <p:ph type="title"/>
          </p:nvPr>
        </p:nvSpPr>
        <p:spPr>
          <a:xfrm>
            <a:off x="628650" y="365126"/>
            <a:ext cx="7886700" cy="45896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A7E27C1-54BC-4C72-8CEC-378E8F8D8C54}"/>
              </a:ext>
            </a:extLst>
          </p:cNvPr>
          <p:cNvSpPr>
            <a:spLocks noGrp="1"/>
          </p:cNvSpPr>
          <p:nvPr>
            <p:ph sz="half" idx="1"/>
          </p:nvPr>
        </p:nvSpPr>
        <p:spPr>
          <a:xfrm>
            <a:off x="628650" y="1004711"/>
            <a:ext cx="3886200" cy="5172252"/>
          </a:xfrm>
        </p:spPr>
        <p:txBody>
          <a:bodyPr>
            <a:normAutofit fontScale="77500" lnSpcReduction="20000"/>
          </a:bodyPr>
          <a:lstStyle/>
          <a:p>
            <a:pPr marL="0" indent="0">
              <a:buNone/>
            </a:pPr>
            <a:r>
              <a:rPr lang="en-IN" dirty="0"/>
              <a:t>class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("In class A");</a:t>
            </a:r>
          </a:p>
          <a:p>
            <a:pPr marL="0" indent="0">
              <a:buNone/>
            </a:pPr>
            <a:r>
              <a:rPr lang="en-IN" dirty="0"/>
              <a:t>}</a:t>
            </a:r>
          </a:p>
          <a:p>
            <a:pPr marL="0" indent="0">
              <a:buNone/>
            </a:pPr>
            <a:r>
              <a:rPr lang="en-IN" dirty="0"/>
              <a:t>}</a:t>
            </a:r>
          </a:p>
          <a:p>
            <a:pPr marL="0" indent="0">
              <a:buNone/>
            </a:pPr>
            <a:r>
              <a:rPr lang="en-IN" dirty="0"/>
              <a:t>interface B</a:t>
            </a:r>
          </a:p>
          <a:p>
            <a:pPr marL="0" indent="0">
              <a:buNone/>
            </a:pPr>
            <a:r>
              <a:rPr lang="en-IN" dirty="0"/>
              <a:t>{</a:t>
            </a:r>
          </a:p>
          <a:p>
            <a:pPr marL="0" indent="0">
              <a:buNone/>
            </a:pPr>
            <a:r>
              <a:rPr lang="en-IN" dirty="0"/>
              <a:t>void display();</a:t>
            </a:r>
          </a:p>
          <a:p>
            <a:pPr marL="0" indent="0">
              <a:buNone/>
            </a:pPr>
            <a:r>
              <a:rPr lang="en-IN" dirty="0"/>
              <a:t>}</a:t>
            </a:r>
          </a:p>
          <a:p>
            <a:pPr marL="0" indent="0">
              <a:buNone/>
            </a:pPr>
            <a:r>
              <a:rPr lang="en-IN" dirty="0"/>
              <a:t>class C extends A implements B</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66508EB2-E248-4EC5-AFAE-6DC5118EF6CE}"/>
              </a:ext>
            </a:extLst>
          </p:cNvPr>
          <p:cNvSpPr>
            <a:spLocks noGrp="1"/>
          </p:cNvSpPr>
          <p:nvPr>
            <p:ph sz="half" idx="2"/>
          </p:nvPr>
        </p:nvSpPr>
        <p:spPr>
          <a:xfrm>
            <a:off x="4629150" y="1004711"/>
            <a:ext cx="3886200" cy="5172252"/>
          </a:xfrm>
        </p:spPr>
        <p:txBody>
          <a:bodyPr>
            <a:normAutofit fontScale="77500" lnSpcReduction="20000"/>
          </a:bodyPr>
          <a:lstStyle/>
          <a:p>
            <a:pPr marL="0" indent="0">
              <a:buNone/>
            </a:pPr>
            <a:r>
              <a:rPr lang="en-IN" dirty="0"/>
              <a:t>public void display()</a:t>
            </a:r>
          </a:p>
          <a:p>
            <a:pPr marL="0" indent="0">
              <a:buNone/>
            </a:pPr>
            <a:r>
              <a:rPr lang="en-IN" dirty="0"/>
              <a:t>{</a:t>
            </a:r>
          </a:p>
          <a:p>
            <a:pPr marL="0" indent="0">
              <a:buNone/>
            </a:pPr>
            <a:r>
              <a:rPr lang="en-IN" dirty="0" err="1"/>
              <a:t>System.out.println</a:t>
            </a:r>
            <a:r>
              <a:rPr lang="en-IN" dirty="0"/>
              <a:t>("In class B");</a:t>
            </a:r>
          </a:p>
          <a:p>
            <a:pPr marL="0" indent="0">
              <a:buNone/>
            </a:pPr>
            <a:r>
              <a:rPr lang="en-IN" dirty="0"/>
              <a:t>}</a:t>
            </a:r>
          </a:p>
          <a:p>
            <a:pPr marL="0" indent="0">
              <a:buNone/>
            </a:pPr>
            <a:r>
              <a:rPr lang="en-IN" dirty="0"/>
              <a:t>}</a:t>
            </a:r>
          </a:p>
          <a:p>
            <a:pPr marL="0" indent="0">
              <a:buNone/>
            </a:pPr>
            <a:r>
              <a:rPr lang="en-IN" dirty="0"/>
              <a:t>class interface1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C </a:t>
            </a:r>
            <a:r>
              <a:rPr lang="en-IN" dirty="0" err="1"/>
              <a:t>obj</a:t>
            </a:r>
            <a:r>
              <a:rPr lang="en-IN" dirty="0"/>
              <a:t>=new C();</a:t>
            </a:r>
          </a:p>
          <a:p>
            <a:pPr marL="0" indent="0">
              <a:buNone/>
            </a:pPr>
            <a:r>
              <a:rPr lang="en-IN" dirty="0" err="1"/>
              <a:t>obj.show</a:t>
            </a:r>
            <a:r>
              <a:rPr lang="en-IN" dirty="0"/>
              <a:t>();</a:t>
            </a:r>
          </a:p>
          <a:p>
            <a:pPr marL="0" indent="0">
              <a:buNone/>
            </a:pPr>
            <a:r>
              <a:rPr lang="en-IN" dirty="0" err="1"/>
              <a:t>obj.display</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4994083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3DD8-9CA5-4BE5-92E2-6E6CE8ECE4B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44418D5-5A8A-4DA4-A680-0AB598EAAFA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9933" y="2370668"/>
            <a:ext cx="2717800" cy="3138310"/>
          </a:xfrm>
        </p:spPr>
      </p:pic>
      <p:sp>
        <p:nvSpPr>
          <p:cNvPr id="4" name="Content Placeholder 3">
            <a:extLst>
              <a:ext uri="{FF2B5EF4-FFF2-40B4-BE49-F238E27FC236}">
                <a16:creationId xmlns:a16="http://schemas.microsoft.com/office/drawing/2014/main" id="{4E6B67C4-EF5D-4E7D-8687-827C32D9284B}"/>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86245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570B-5C3B-47DD-88AC-DA71C795E1F2}"/>
              </a:ext>
            </a:extLst>
          </p:cNvPr>
          <p:cNvSpPr>
            <a:spLocks noGrp="1"/>
          </p:cNvSpPr>
          <p:nvPr>
            <p:ph type="title"/>
          </p:nvPr>
        </p:nvSpPr>
        <p:spPr>
          <a:xfrm>
            <a:off x="628650" y="365126"/>
            <a:ext cx="7886700" cy="5379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320E111-13E0-4F85-A875-83524FCCFE43}"/>
              </a:ext>
            </a:extLst>
          </p:cNvPr>
          <p:cNvSpPr>
            <a:spLocks noGrp="1"/>
          </p:cNvSpPr>
          <p:nvPr>
            <p:ph sz="half" idx="1"/>
          </p:nvPr>
        </p:nvSpPr>
        <p:spPr>
          <a:xfrm>
            <a:off x="628650" y="1162757"/>
            <a:ext cx="4883150" cy="5014207"/>
          </a:xfrm>
        </p:spPr>
        <p:txBody>
          <a:bodyPr>
            <a:normAutofit lnSpcReduction="10000"/>
          </a:bodyPr>
          <a:lstStyle/>
          <a:p>
            <a:pPr marL="0" indent="0">
              <a:buNone/>
            </a:pPr>
            <a:r>
              <a:rPr lang="en-IN" dirty="0"/>
              <a:t>class single4S</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endParaRPr lang="en-IN" dirty="0"/>
          </a:p>
          <a:p>
            <a:pPr marL="0" indent="0">
              <a:buNone/>
            </a:pPr>
            <a:r>
              <a:rPr lang="en-IN" dirty="0"/>
              <a:t>employee e=new employee("suwarna",25,"Lecture",80000);</a:t>
            </a:r>
          </a:p>
          <a:p>
            <a:pPr marL="0" indent="0">
              <a:buNone/>
            </a:pPr>
            <a:r>
              <a:rPr lang="en-IN" dirty="0" err="1"/>
              <a:t>e.display</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D29A4E83-4ECE-4115-984D-D351F772C7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88001" y="1444978"/>
            <a:ext cx="2387600" cy="3759200"/>
          </a:xfrm>
        </p:spPr>
      </p:pic>
    </p:spTree>
    <p:extLst>
      <p:ext uri="{BB962C8B-B14F-4D97-AF65-F5344CB8AC3E}">
        <p14:creationId xmlns:p14="http://schemas.microsoft.com/office/powerpoint/2010/main" val="25095748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53A4-21D8-4EB7-BEAB-6CD250869000}"/>
              </a:ext>
            </a:extLst>
          </p:cNvPr>
          <p:cNvSpPr>
            <a:spLocks noGrp="1"/>
          </p:cNvSpPr>
          <p:nvPr>
            <p:ph type="title"/>
          </p:nvPr>
        </p:nvSpPr>
        <p:spPr>
          <a:xfrm>
            <a:off x="628650" y="365126"/>
            <a:ext cx="7886700" cy="5718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79E4CCF-9D7E-42FA-A49D-252C4E68BA97}"/>
              </a:ext>
            </a:extLst>
          </p:cNvPr>
          <p:cNvSpPr>
            <a:spLocks noGrp="1"/>
          </p:cNvSpPr>
          <p:nvPr>
            <p:ph sz="half" idx="1"/>
          </p:nvPr>
        </p:nvSpPr>
        <p:spPr>
          <a:xfrm>
            <a:off x="628650" y="1343379"/>
            <a:ext cx="3886200" cy="4833585"/>
          </a:xfrm>
        </p:spPr>
        <p:txBody>
          <a:bodyPr>
            <a:normAutofit fontScale="70000" lnSpcReduction="20000"/>
          </a:bodyPr>
          <a:lstStyle/>
          <a:p>
            <a:pPr marL="0" indent="0">
              <a:buNone/>
            </a:pPr>
            <a:r>
              <a:rPr lang="en-IN" dirty="0"/>
              <a:t>//Multiple Interface Implementation</a:t>
            </a:r>
          </a:p>
          <a:p>
            <a:pPr marL="0" indent="0">
              <a:buNone/>
            </a:pPr>
            <a:r>
              <a:rPr lang="en-IN" dirty="0"/>
              <a:t>interface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a:t>interface B</a:t>
            </a:r>
          </a:p>
          <a:p>
            <a:pPr marL="0" indent="0">
              <a:buNone/>
            </a:pPr>
            <a:r>
              <a:rPr lang="en-IN" dirty="0"/>
              <a:t>{</a:t>
            </a:r>
          </a:p>
          <a:p>
            <a:pPr marL="0" indent="0">
              <a:buNone/>
            </a:pPr>
            <a:r>
              <a:rPr lang="en-IN" dirty="0"/>
              <a:t>void display();</a:t>
            </a:r>
          </a:p>
          <a:p>
            <a:pPr marL="0" indent="0">
              <a:buNone/>
            </a:pPr>
            <a:r>
              <a:rPr lang="en-IN" dirty="0"/>
              <a:t>}</a:t>
            </a:r>
          </a:p>
          <a:p>
            <a:pPr marL="0" indent="0">
              <a:buNone/>
            </a:pPr>
            <a:r>
              <a:rPr lang="en-IN" dirty="0"/>
              <a:t>class C implements A,B</a:t>
            </a:r>
          </a:p>
          <a:p>
            <a:pPr marL="0" indent="0">
              <a:buNone/>
            </a:pPr>
            <a:r>
              <a:rPr lang="en-IN" dirty="0"/>
              <a:t>{</a:t>
            </a:r>
          </a:p>
          <a:p>
            <a:pPr marL="0" indent="0">
              <a:buNone/>
            </a:pPr>
            <a:r>
              <a:rPr lang="en-IN" dirty="0"/>
              <a:t>public void show()</a:t>
            </a:r>
          </a:p>
          <a:p>
            <a:pPr marL="0" indent="0">
              <a:buNone/>
            </a:pPr>
            <a:r>
              <a:rPr lang="en-IN" dirty="0"/>
              <a:t>{</a:t>
            </a:r>
          </a:p>
          <a:p>
            <a:pPr marL="0" indent="0">
              <a:buNone/>
            </a:pPr>
            <a:r>
              <a:rPr lang="en-IN" dirty="0" err="1"/>
              <a:t>System.out.println</a:t>
            </a:r>
            <a:r>
              <a:rPr lang="en-IN" dirty="0"/>
              <a:t>("In class C1");</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743E1B82-4880-48FF-8A2C-2FD1BC2C316F}"/>
              </a:ext>
            </a:extLst>
          </p:cNvPr>
          <p:cNvSpPr>
            <a:spLocks noGrp="1"/>
          </p:cNvSpPr>
          <p:nvPr>
            <p:ph sz="half" idx="2"/>
          </p:nvPr>
        </p:nvSpPr>
        <p:spPr>
          <a:xfrm>
            <a:off x="4629150" y="1343379"/>
            <a:ext cx="3886200" cy="4833585"/>
          </a:xfrm>
        </p:spPr>
        <p:txBody>
          <a:bodyPr>
            <a:normAutofit fontScale="70000" lnSpcReduction="20000"/>
          </a:bodyPr>
          <a:lstStyle/>
          <a:p>
            <a:pPr marL="0" indent="0">
              <a:buNone/>
            </a:pPr>
            <a:r>
              <a:rPr lang="en-IN" dirty="0"/>
              <a:t>public void display()</a:t>
            </a:r>
          </a:p>
          <a:p>
            <a:pPr marL="0" indent="0">
              <a:buNone/>
            </a:pPr>
            <a:r>
              <a:rPr lang="en-IN" dirty="0"/>
              <a:t>{</a:t>
            </a:r>
          </a:p>
          <a:p>
            <a:pPr marL="0" indent="0">
              <a:buNone/>
            </a:pPr>
            <a:r>
              <a:rPr lang="en-IN" dirty="0" err="1"/>
              <a:t>System.out.println</a:t>
            </a:r>
            <a:r>
              <a:rPr lang="en-IN" dirty="0"/>
              <a:t>("In class C2");</a:t>
            </a:r>
          </a:p>
          <a:p>
            <a:pPr marL="0" indent="0">
              <a:buNone/>
            </a:pPr>
            <a:r>
              <a:rPr lang="en-IN" dirty="0"/>
              <a:t>}</a:t>
            </a:r>
          </a:p>
          <a:p>
            <a:pPr marL="0" indent="0">
              <a:buNone/>
            </a:pPr>
            <a:r>
              <a:rPr lang="en-IN" dirty="0"/>
              <a:t>}</a:t>
            </a:r>
          </a:p>
          <a:p>
            <a:pPr marL="0" indent="0">
              <a:buNone/>
            </a:pPr>
            <a:r>
              <a:rPr lang="en-IN" dirty="0"/>
              <a:t>class interface2</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C </a:t>
            </a:r>
            <a:r>
              <a:rPr lang="en-IN" dirty="0" err="1"/>
              <a:t>obj</a:t>
            </a:r>
            <a:r>
              <a:rPr lang="en-IN" dirty="0"/>
              <a:t>=new C();</a:t>
            </a:r>
          </a:p>
          <a:p>
            <a:pPr marL="0" indent="0">
              <a:buNone/>
            </a:pPr>
            <a:r>
              <a:rPr lang="en-IN" dirty="0" err="1"/>
              <a:t>obj.show</a:t>
            </a:r>
            <a:r>
              <a:rPr lang="en-IN" dirty="0"/>
              <a:t>();</a:t>
            </a:r>
          </a:p>
          <a:p>
            <a:pPr marL="0" indent="0">
              <a:buNone/>
            </a:pPr>
            <a:r>
              <a:rPr lang="en-IN" dirty="0" err="1"/>
              <a:t>obj.display</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4668179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DB02-4D57-401B-999A-DFE411441BB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F26E32A-6DE2-4F25-B526-B8F1AFFEE0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3734" y="1998134"/>
            <a:ext cx="2356103" cy="3364088"/>
          </a:xfrm>
        </p:spPr>
      </p:pic>
      <p:sp>
        <p:nvSpPr>
          <p:cNvPr id="4" name="Content Placeholder 3">
            <a:extLst>
              <a:ext uri="{FF2B5EF4-FFF2-40B4-BE49-F238E27FC236}">
                <a16:creationId xmlns:a16="http://schemas.microsoft.com/office/drawing/2014/main" id="{AC0DC89B-6428-434C-BC4E-2BBC8CB77634}"/>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4824380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lstStyle/>
          <a:p>
            <a:r>
              <a:rPr lang="en-US" dirty="0"/>
              <a:t>Write a program to implement following </a:t>
            </a:r>
            <a:r>
              <a:rPr lang="en-US" dirty="0" err="1"/>
              <a:t>inhertance</a:t>
            </a:r>
            <a:r>
              <a:rPr lang="en-US" dirty="0"/>
              <a:t>.</a:t>
            </a:r>
          </a:p>
        </p:txBody>
      </p:sp>
      <p:sp>
        <p:nvSpPr>
          <p:cNvPr id="4" name="Rectangle 3"/>
          <p:cNvSpPr/>
          <p:nvPr/>
        </p:nvSpPr>
        <p:spPr>
          <a:xfrm>
            <a:off x="1143000" y="2819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Exam</a:t>
            </a:r>
          </a:p>
          <a:p>
            <a:pPr algn="ctr"/>
            <a:r>
              <a:rPr lang="en-US" dirty="0"/>
              <a:t>per_cal()</a:t>
            </a:r>
          </a:p>
        </p:txBody>
      </p:sp>
      <p:sp>
        <p:nvSpPr>
          <p:cNvPr id="5" name="Rectangle 4"/>
          <p:cNvSpPr/>
          <p:nvPr/>
        </p:nvSpPr>
        <p:spPr>
          <a:xfrm>
            <a:off x="4800600" y="2819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Student</a:t>
            </a:r>
          </a:p>
          <a:p>
            <a:pPr algn="ctr"/>
            <a:r>
              <a:rPr lang="en-US" dirty="0"/>
              <a:t>name,roll,mark1,mark2</a:t>
            </a:r>
          </a:p>
        </p:txBody>
      </p:sp>
      <p:sp>
        <p:nvSpPr>
          <p:cNvPr id="6" name="Rectangle 5"/>
          <p:cNvSpPr/>
          <p:nvPr/>
        </p:nvSpPr>
        <p:spPr>
          <a:xfrm>
            <a:off x="2819400" y="4953000"/>
            <a:ext cx="3276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Result</a:t>
            </a:r>
          </a:p>
          <a:p>
            <a:pPr algn="ctr"/>
            <a:r>
              <a:rPr lang="en-US" dirty="0"/>
              <a:t>dis()</a:t>
            </a:r>
          </a:p>
        </p:txBody>
      </p:sp>
      <p:cxnSp>
        <p:nvCxnSpPr>
          <p:cNvPr id="8" name="Straight Connector 7"/>
          <p:cNvCxnSpPr>
            <a:stCxn id="4" idx="2"/>
          </p:cNvCxnSpPr>
          <p:nvPr/>
        </p:nvCxnSpPr>
        <p:spPr>
          <a:xfrm>
            <a:off x="2438400" y="3962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943600" y="39624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38400" y="4419600"/>
            <a:ext cx="365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67200" y="4419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9811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987B-2508-4E2F-B06C-4EDDC71F72F3}"/>
              </a:ext>
            </a:extLst>
          </p:cNvPr>
          <p:cNvSpPr>
            <a:spLocks noGrp="1"/>
          </p:cNvSpPr>
          <p:nvPr>
            <p:ph type="title"/>
          </p:nvPr>
        </p:nvSpPr>
        <p:spPr>
          <a:xfrm>
            <a:off x="628650" y="365126"/>
            <a:ext cx="7886700" cy="52669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5B52E8F-32F0-4865-A330-FCEA07E8D4CB}"/>
              </a:ext>
            </a:extLst>
          </p:cNvPr>
          <p:cNvSpPr>
            <a:spLocks noGrp="1"/>
          </p:cNvSpPr>
          <p:nvPr>
            <p:ph sz="half" idx="1"/>
          </p:nvPr>
        </p:nvSpPr>
        <p:spPr>
          <a:xfrm>
            <a:off x="628650" y="1162757"/>
            <a:ext cx="3886200" cy="5014207"/>
          </a:xfrm>
        </p:spPr>
        <p:txBody>
          <a:bodyPr>
            <a:normAutofit fontScale="70000" lnSpcReduction="20000"/>
          </a:bodyPr>
          <a:lstStyle/>
          <a:p>
            <a:pPr marL="0" indent="0">
              <a:buNone/>
            </a:pPr>
            <a:r>
              <a:rPr lang="en-IN" dirty="0"/>
              <a:t>interface Exam</a:t>
            </a:r>
          </a:p>
          <a:p>
            <a:pPr marL="0" indent="0">
              <a:buNone/>
            </a:pPr>
            <a:r>
              <a:rPr lang="en-IN" dirty="0"/>
              <a:t>{</a:t>
            </a:r>
          </a:p>
          <a:p>
            <a:pPr marL="0" indent="0">
              <a:buNone/>
            </a:pPr>
            <a:r>
              <a:rPr lang="en-IN" dirty="0"/>
              <a:t>void </a:t>
            </a:r>
            <a:r>
              <a:rPr lang="en-IN" dirty="0" err="1"/>
              <a:t>per_cal</a:t>
            </a:r>
            <a:r>
              <a:rPr lang="en-IN" dirty="0"/>
              <a:t>();</a:t>
            </a:r>
          </a:p>
          <a:p>
            <a:pPr marL="0" indent="0">
              <a:buNone/>
            </a:pPr>
            <a:r>
              <a:rPr lang="en-IN" dirty="0"/>
              <a:t>}</a:t>
            </a:r>
          </a:p>
          <a:p>
            <a:pPr marL="0" indent="0">
              <a:buNone/>
            </a:pPr>
            <a:r>
              <a:rPr lang="en-IN" dirty="0"/>
              <a:t>class student</a:t>
            </a:r>
          </a:p>
          <a:p>
            <a:pPr marL="0" indent="0">
              <a:buNone/>
            </a:pPr>
            <a:r>
              <a:rPr lang="en-IN" dirty="0"/>
              <a:t>{</a:t>
            </a:r>
          </a:p>
          <a:p>
            <a:pPr marL="0" indent="0">
              <a:buNone/>
            </a:pPr>
            <a:r>
              <a:rPr lang="en-IN" dirty="0"/>
              <a:t>String name;</a:t>
            </a:r>
          </a:p>
          <a:p>
            <a:pPr marL="0" indent="0">
              <a:buNone/>
            </a:pPr>
            <a:r>
              <a:rPr lang="en-IN" dirty="0"/>
              <a:t>int roll,mark1,mark2;</a:t>
            </a:r>
          </a:p>
          <a:p>
            <a:pPr marL="0" indent="0">
              <a:buNone/>
            </a:pPr>
            <a:r>
              <a:rPr lang="en-IN" dirty="0"/>
              <a:t>student(String </a:t>
            </a:r>
            <a:r>
              <a:rPr lang="en-IN" dirty="0" err="1"/>
              <a:t>n,int</a:t>
            </a:r>
            <a:r>
              <a:rPr lang="en-IN" dirty="0"/>
              <a:t> </a:t>
            </a:r>
            <a:r>
              <a:rPr lang="en-IN" dirty="0" err="1"/>
              <a:t>r,int</a:t>
            </a:r>
            <a:r>
              <a:rPr lang="en-IN" dirty="0"/>
              <a:t> m1,int m2)</a:t>
            </a:r>
          </a:p>
          <a:p>
            <a:pPr marL="0" indent="0">
              <a:buNone/>
            </a:pPr>
            <a:r>
              <a:rPr lang="en-IN" dirty="0"/>
              <a:t>{</a:t>
            </a:r>
          </a:p>
          <a:p>
            <a:pPr marL="0" indent="0">
              <a:buNone/>
            </a:pPr>
            <a:r>
              <a:rPr lang="en-IN" dirty="0"/>
              <a:t>name=n;</a:t>
            </a:r>
          </a:p>
          <a:p>
            <a:pPr marL="0" indent="0">
              <a:buNone/>
            </a:pPr>
            <a:r>
              <a:rPr lang="en-IN" dirty="0"/>
              <a:t>roll=r;</a:t>
            </a:r>
          </a:p>
          <a:p>
            <a:pPr marL="0" indent="0">
              <a:buNone/>
            </a:pPr>
            <a:r>
              <a:rPr lang="en-IN" dirty="0"/>
              <a:t>mark1=m1;</a:t>
            </a:r>
          </a:p>
          <a:p>
            <a:pPr marL="0" indent="0">
              <a:buNone/>
            </a:pPr>
            <a:r>
              <a:rPr lang="en-IN" dirty="0"/>
              <a:t>mark2=m2;</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D67EA91B-D5CD-475E-B83A-656C245B4239}"/>
              </a:ext>
            </a:extLst>
          </p:cNvPr>
          <p:cNvSpPr>
            <a:spLocks noGrp="1"/>
          </p:cNvSpPr>
          <p:nvPr>
            <p:ph sz="half" idx="2"/>
          </p:nvPr>
        </p:nvSpPr>
        <p:spPr>
          <a:xfrm>
            <a:off x="4629150" y="1162757"/>
            <a:ext cx="3886200" cy="5014207"/>
          </a:xfrm>
        </p:spPr>
        <p:txBody>
          <a:bodyPr>
            <a:normAutofit fontScale="70000" lnSpcReduction="20000"/>
          </a:bodyPr>
          <a:lstStyle/>
          <a:p>
            <a:pPr marL="0" indent="0">
              <a:buNone/>
            </a:pPr>
            <a:r>
              <a:rPr lang="en-IN" dirty="0"/>
              <a:t>class Result extends student implements Exam</a:t>
            </a:r>
          </a:p>
          <a:p>
            <a:pPr marL="0" indent="0">
              <a:buNone/>
            </a:pPr>
            <a:r>
              <a:rPr lang="en-IN" dirty="0"/>
              <a:t>{</a:t>
            </a:r>
          </a:p>
          <a:p>
            <a:pPr marL="0" indent="0">
              <a:buNone/>
            </a:pPr>
            <a:r>
              <a:rPr lang="en-IN" dirty="0"/>
              <a:t>Result(String </a:t>
            </a:r>
            <a:r>
              <a:rPr lang="en-IN" dirty="0" err="1"/>
              <a:t>n,int</a:t>
            </a:r>
            <a:r>
              <a:rPr lang="en-IN" dirty="0"/>
              <a:t> </a:t>
            </a:r>
            <a:r>
              <a:rPr lang="en-IN" dirty="0" err="1"/>
              <a:t>r,int</a:t>
            </a:r>
            <a:r>
              <a:rPr lang="en-IN" dirty="0"/>
              <a:t> m1,int m2)</a:t>
            </a:r>
          </a:p>
          <a:p>
            <a:pPr marL="0" indent="0">
              <a:buNone/>
            </a:pPr>
            <a:r>
              <a:rPr lang="en-IN" dirty="0"/>
              <a:t>{</a:t>
            </a:r>
          </a:p>
          <a:p>
            <a:pPr marL="0" indent="0">
              <a:buNone/>
            </a:pPr>
            <a:r>
              <a:rPr lang="en-IN" dirty="0"/>
              <a:t>super(n,r,m1,m2);</a:t>
            </a:r>
          </a:p>
          <a:p>
            <a:pPr marL="0" indent="0">
              <a:buNone/>
            </a:pPr>
            <a:r>
              <a:rPr lang="en-IN" dirty="0"/>
              <a:t>}</a:t>
            </a:r>
          </a:p>
          <a:p>
            <a:pPr marL="0" indent="0">
              <a:buNone/>
            </a:pPr>
            <a:r>
              <a:rPr lang="en-IN" dirty="0"/>
              <a:t>void dis()</a:t>
            </a:r>
          </a:p>
          <a:p>
            <a:pPr marL="0" indent="0">
              <a:buNone/>
            </a:pPr>
            <a:r>
              <a:rPr lang="en-IN" dirty="0"/>
              <a:t>{</a:t>
            </a:r>
          </a:p>
          <a:p>
            <a:pPr marL="0" indent="0">
              <a:buNone/>
            </a:pPr>
            <a:r>
              <a:rPr lang="en-IN" dirty="0" err="1"/>
              <a:t>System.out.println</a:t>
            </a:r>
            <a:r>
              <a:rPr lang="en-IN" dirty="0"/>
              <a:t>("Name="+name);</a:t>
            </a:r>
          </a:p>
          <a:p>
            <a:pPr marL="0" indent="0">
              <a:buNone/>
            </a:pPr>
            <a:r>
              <a:rPr lang="en-IN" dirty="0" err="1"/>
              <a:t>System.out.println</a:t>
            </a:r>
            <a:r>
              <a:rPr lang="en-IN" dirty="0"/>
              <a:t>("Roll No="+roll);</a:t>
            </a:r>
          </a:p>
          <a:p>
            <a:pPr marL="0" indent="0">
              <a:buNone/>
            </a:pPr>
            <a:r>
              <a:rPr lang="en-IN" dirty="0" err="1"/>
              <a:t>System.out.println</a:t>
            </a:r>
            <a:r>
              <a:rPr lang="en-IN" dirty="0"/>
              <a:t>("M1="+mark1);</a:t>
            </a:r>
          </a:p>
          <a:p>
            <a:pPr marL="0" indent="0">
              <a:buNone/>
            </a:pPr>
            <a:r>
              <a:rPr lang="en-IN" dirty="0" err="1"/>
              <a:t>System.out.println</a:t>
            </a:r>
            <a:r>
              <a:rPr lang="en-IN" dirty="0"/>
              <a:t>("M2="+mark2);</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5678888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4A1B-6BA5-412F-A028-04468E443E11}"/>
              </a:ext>
            </a:extLst>
          </p:cNvPr>
          <p:cNvSpPr>
            <a:spLocks noGrp="1"/>
          </p:cNvSpPr>
          <p:nvPr>
            <p:ph type="title"/>
          </p:nvPr>
        </p:nvSpPr>
        <p:spPr>
          <a:xfrm>
            <a:off x="628650" y="365126"/>
            <a:ext cx="7886700" cy="4476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15A8DE4-E447-4D8D-B093-48CB8D86C33B}"/>
              </a:ext>
            </a:extLst>
          </p:cNvPr>
          <p:cNvSpPr>
            <a:spLocks noGrp="1"/>
          </p:cNvSpPr>
          <p:nvPr>
            <p:ph sz="half" idx="1"/>
          </p:nvPr>
        </p:nvSpPr>
        <p:spPr>
          <a:xfrm>
            <a:off x="628650" y="970845"/>
            <a:ext cx="3886200" cy="5206119"/>
          </a:xfrm>
        </p:spPr>
        <p:txBody>
          <a:bodyPr>
            <a:normAutofit fontScale="70000" lnSpcReduction="20000"/>
          </a:bodyPr>
          <a:lstStyle/>
          <a:p>
            <a:pPr marL="0" indent="0">
              <a:buNone/>
            </a:pPr>
            <a:r>
              <a:rPr lang="en-IN" dirty="0"/>
              <a:t>public void </a:t>
            </a:r>
            <a:r>
              <a:rPr lang="en-IN" dirty="0" err="1"/>
              <a:t>per_cal</a:t>
            </a:r>
            <a:r>
              <a:rPr lang="en-IN" dirty="0"/>
              <a:t>()</a:t>
            </a:r>
          </a:p>
          <a:p>
            <a:pPr marL="0" indent="0">
              <a:buNone/>
            </a:pPr>
            <a:r>
              <a:rPr lang="en-IN" dirty="0"/>
              <a:t>{</a:t>
            </a:r>
          </a:p>
          <a:p>
            <a:pPr marL="0" indent="0">
              <a:buNone/>
            </a:pPr>
            <a:r>
              <a:rPr lang="en-IN" dirty="0"/>
              <a:t>float total=mark1+mark2;</a:t>
            </a:r>
          </a:p>
          <a:p>
            <a:pPr marL="0" indent="0">
              <a:buNone/>
            </a:pPr>
            <a:r>
              <a:rPr lang="en-IN" dirty="0"/>
              <a:t>float per=(total/400)*100;</a:t>
            </a:r>
          </a:p>
          <a:p>
            <a:pPr marL="0" indent="0">
              <a:buNone/>
            </a:pPr>
            <a:r>
              <a:rPr lang="en-IN" dirty="0" err="1"/>
              <a:t>System.out.println</a:t>
            </a:r>
            <a:r>
              <a:rPr lang="en-IN" dirty="0"/>
              <a:t>("Total="+total);</a:t>
            </a:r>
          </a:p>
          <a:p>
            <a:pPr marL="0" indent="0">
              <a:buNone/>
            </a:pPr>
            <a:r>
              <a:rPr lang="en-IN" dirty="0" err="1"/>
              <a:t>System.out.println</a:t>
            </a:r>
            <a:r>
              <a:rPr lang="en-IN" dirty="0"/>
              <a:t>("percentage="+per);</a:t>
            </a:r>
          </a:p>
          <a:p>
            <a:pPr marL="0" indent="0">
              <a:buNone/>
            </a:pPr>
            <a:r>
              <a:rPr lang="en-IN" dirty="0"/>
              <a:t>}</a:t>
            </a:r>
          </a:p>
          <a:p>
            <a:pPr marL="0" indent="0">
              <a:buNone/>
            </a:pPr>
            <a:r>
              <a:rPr lang="en-IN" dirty="0"/>
              <a:t>}</a:t>
            </a:r>
          </a:p>
          <a:p>
            <a:pPr marL="0" indent="0">
              <a:buNone/>
            </a:pPr>
            <a:r>
              <a:rPr lang="en-IN" dirty="0"/>
              <a:t>class </a:t>
            </a:r>
            <a:r>
              <a:rPr lang="en-IN" dirty="0" err="1"/>
              <a:t>interfaceEx</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Result </a:t>
            </a:r>
            <a:r>
              <a:rPr lang="en-IN" dirty="0" err="1"/>
              <a:t>obj</a:t>
            </a:r>
            <a:r>
              <a:rPr lang="en-IN" dirty="0"/>
              <a:t>=new Result("ABC",12,45,56);</a:t>
            </a:r>
          </a:p>
          <a:p>
            <a:pPr marL="0" indent="0">
              <a:buNone/>
            </a:pPr>
            <a:r>
              <a:rPr lang="en-IN" dirty="0" err="1"/>
              <a:t>obj.dis</a:t>
            </a:r>
            <a:r>
              <a:rPr lang="en-IN" dirty="0"/>
              <a:t>();</a:t>
            </a:r>
          </a:p>
          <a:p>
            <a:pPr marL="0" indent="0">
              <a:buNone/>
            </a:pPr>
            <a:r>
              <a:rPr lang="en-IN" dirty="0" err="1"/>
              <a:t>obj.per_cal</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0950F4D6-BE1E-482C-AF05-D03F234F16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72667" y="1727200"/>
            <a:ext cx="1888067" cy="3454400"/>
          </a:xfrm>
        </p:spPr>
      </p:pic>
    </p:spTree>
    <p:extLst>
      <p:ext uri="{BB962C8B-B14F-4D97-AF65-F5344CB8AC3E}">
        <p14:creationId xmlns:p14="http://schemas.microsoft.com/office/powerpoint/2010/main" val="23749324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Write a program to implement following inheritance.</a:t>
            </a:r>
          </a:p>
          <a:p>
            <a:pPr marL="0" indent="0">
              <a:buNone/>
            </a:pPr>
            <a:endParaRPr lang="en-US" dirty="0"/>
          </a:p>
        </p:txBody>
      </p:sp>
      <p:sp>
        <p:nvSpPr>
          <p:cNvPr id="4" name="Rectangle 3"/>
          <p:cNvSpPr/>
          <p:nvPr/>
        </p:nvSpPr>
        <p:spPr>
          <a:xfrm>
            <a:off x="990600" y="2895600"/>
            <a:ext cx="2514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casette</a:t>
            </a:r>
          </a:p>
          <a:p>
            <a:pPr algn="ctr"/>
            <a:r>
              <a:rPr lang="en-US" dirty="0"/>
              <a:t>acc_tittle()</a:t>
            </a:r>
          </a:p>
        </p:txBody>
      </p:sp>
      <p:sp>
        <p:nvSpPr>
          <p:cNvPr id="5" name="Rectangle 4"/>
          <p:cNvSpPr/>
          <p:nvPr/>
        </p:nvSpPr>
        <p:spPr>
          <a:xfrm>
            <a:off x="4495800" y="2895600"/>
            <a:ext cx="2514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CD</a:t>
            </a:r>
          </a:p>
          <a:p>
            <a:pPr algn="ctr"/>
            <a:r>
              <a:rPr lang="en-US" dirty="0"/>
              <a:t>acc()</a:t>
            </a:r>
          </a:p>
        </p:txBody>
      </p:sp>
      <p:sp>
        <p:nvSpPr>
          <p:cNvPr id="6" name="Rectangle 5"/>
          <p:cNvSpPr/>
          <p:nvPr/>
        </p:nvSpPr>
        <p:spPr>
          <a:xfrm>
            <a:off x="2667000" y="47244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Media</a:t>
            </a:r>
          </a:p>
          <a:p>
            <a:pPr algn="ctr"/>
            <a:r>
              <a:rPr lang="en-US" dirty="0"/>
              <a:t> get(),put()</a:t>
            </a:r>
          </a:p>
        </p:txBody>
      </p:sp>
      <p:cxnSp>
        <p:nvCxnSpPr>
          <p:cNvPr id="10" name="Straight Connector 9"/>
          <p:cNvCxnSpPr>
            <a:stCxn id="4" idx="2"/>
          </p:cNvCxnSpPr>
          <p:nvPr/>
        </p:nvCxnSpPr>
        <p:spPr>
          <a:xfrm>
            <a:off x="2247900" y="4038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4038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47900" y="4343400"/>
            <a:ext cx="3314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33800" y="4343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610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FD89-2D82-4F7B-A50D-B6C849C6FEA8}"/>
              </a:ext>
            </a:extLst>
          </p:cNvPr>
          <p:cNvSpPr>
            <a:spLocks noGrp="1"/>
          </p:cNvSpPr>
          <p:nvPr>
            <p:ph type="title"/>
          </p:nvPr>
        </p:nvSpPr>
        <p:spPr>
          <a:xfrm>
            <a:off x="628650" y="365126"/>
            <a:ext cx="7886700" cy="5041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9DEFB21-4152-4A36-B48B-1906DEC8B481}"/>
              </a:ext>
            </a:extLst>
          </p:cNvPr>
          <p:cNvSpPr>
            <a:spLocks noGrp="1"/>
          </p:cNvSpPr>
          <p:nvPr>
            <p:ph sz="half" idx="1"/>
          </p:nvPr>
        </p:nvSpPr>
        <p:spPr>
          <a:xfrm>
            <a:off x="628650" y="993423"/>
            <a:ext cx="3886200" cy="5183541"/>
          </a:xfrm>
        </p:spPr>
        <p:txBody>
          <a:bodyPr>
            <a:normAutofit fontScale="77500" lnSpcReduction="20000"/>
          </a:bodyPr>
          <a:lstStyle/>
          <a:p>
            <a:pPr marL="0" indent="0">
              <a:buNone/>
            </a:pPr>
            <a:r>
              <a:rPr lang="en-IN" dirty="0"/>
              <a:t>interface </a:t>
            </a:r>
            <a:r>
              <a:rPr lang="en-IN" dirty="0" err="1"/>
              <a:t>Casette</a:t>
            </a:r>
            <a:endParaRPr lang="en-IN" dirty="0"/>
          </a:p>
          <a:p>
            <a:pPr marL="0" indent="0">
              <a:buNone/>
            </a:pPr>
            <a:r>
              <a:rPr lang="en-IN" dirty="0"/>
              <a:t>{</a:t>
            </a:r>
          </a:p>
          <a:p>
            <a:pPr marL="0" indent="0">
              <a:buNone/>
            </a:pPr>
            <a:r>
              <a:rPr lang="en-IN" dirty="0"/>
              <a:t>void </a:t>
            </a:r>
            <a:r>
              <a:rPr lang="en-IN" dirty="0" err="1"/>
              <a:t>acc_tittle</a:t>
            </a:r>
            <a:r>
              <a:rPr lang="en-IN" dirty="0"/>
              <a:t>();</a:t>
            </a:r>
          </a:p>
          <a:p>
            <a:pPr marL="0" indent="0">
              <a:buNone/>
            </a:pPr>
            <a:r>
              <a:rPr lang="en-IN" dirty="0"/>
              <a:t>}</a:t>
            </a:r>
          </a:p>
          <a:p>
            <a:pPr marL="0" indent="0">
              <a:buNone/>
            </a:pPr>
            <a:r>
              <a:rPr lang="en-IN" dirty="0"/>
              <a:t>interface CD</a:t>
            </a:r>
          </a:p>
          <a:p>
            <a:pPr marL="0" indent="0">
              <a:buNone/>
            </a:pPr>
            <a:r>
              <a:rPr lang="en-IN" dirty="0"/>
              <a:t>{</a:t>
            </a:r>
          </a:p>
          <a:p>
            <a:pPr marL="0" indent="0">
              <a:buNone/>
            </a:pPr>
            <a:r>
              <a:rPr lang="en-IN" dirty="0"/>
              <a:t>void </a:t>
            </a:r>
            <a:r>
              <a:rPr lang="en-IN" dirty="0" err="1"/>
              <a:t>acc</a:t>
            </a:r>
            <a:r>
              <a:rPr lang="en-IN" dirty="0"/>
              <a:t>();</a:t>
            </a:r>
          </a:p>
          <a:p>
            <a:pPr marL="0" indent="0">
              <a:buNone/>
            </a:pPr>
            <a:r>
              <a:rPr lang="en-IN" dirty="0"/>
              <a:t>}</a:t>
            </a:r>
          </a:p>
          <a:p>
            <a:pPr marL="0" indent="0">
              <a:buNone/>
            </a:pPr>
            <a:r>
              <a:rPr lang="en-IN" dirty="0"/>
              <a:t>class Media implements </a:t>
            </a:r>
            <a:r>
              <a:rPr lang="en-IN" dirty="0" err="1"/>
              <a:t>Casette,CD</a:t>
            </a:r>
            <a:endParaRPr lang="en-IN" dirty="0"/>
          </a:p>
          <a:p>
            <a:pPr marL="0" indent="0">
              <a:buNone/>
            </a:pPr>
            <a:r>
              <a:rPr lang="en-IN" dirty="0"/>
              <a:t>{</a:t>
            </a:r>
          </a:p>
          <a:p>
            <a:pPr marL="0" indent="0">
              <a:buNone/>
            </a:pPr>
            <a:r>
              <a:rPr lang="en-IN" dirty="0"/>
              <a:t>String ty,t1;</a:t>
            </a:r>
          </a:p>
          <a:p>
            <a:pPr marL="0" indent="0">
              <a:buNone/>
            </a:pPr>
            <a:r>
              <a:rPr lang="en-IN" dirty="0"/>
              <a:t>void get(String type)</a:t>
            </a:r>
          </a:p>
          <a:p>
            <a:pPr marL="0" indent="0">
              <a:buNone/>
            </a:pPr>
            <a:r>
              <a:rPr lang="en-IN" dirty="0"/>
              <a:t>{</a:t>
            </a:r>
          </a:p>
          <a:p>
            <a:pPr marL="0" indent="0">
              <a:buNone/>
            </a:pPr>
            <a:r>
              <a:rPr lang="en-IN" dirty="0"/>
              <a:t>ty=type;</a:t>
            </a:r>
          </a:p>
          <a:p>
            <a:pPr marL="0" indent="0">
              <a:buNone/>
            </a:pPr>
            <a:r>
              <a:rPr lang="en-IN" dirty="0"/>
              <a:t>}</a:t>
            </a:r>
          </a:p>
          <a:p>
            <a:pPr marL="0" indent="0">
              <a:buNone/>
            </a:pPr>
            <a:endParaRPr lang="en-IN" dirty="0"/>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EE888497-6808-4BE9-BF43-B213D5851534}"/>
              </a:ext>
            </a:extLst>
          </p:cNvPr>
          <p:cNvSpPr>
            <a:spLocks noGrp="1"/>
          </p:cNvSpPr>
          <p:nvPr>
            <p:ph sz="half" idx="2"/>
          </p:nvPr>
        </p:nvSpPr>
        <p:spPr>
          <a:xfrm>
            <a:off x="4629150" y="993423"/>
            <a:ext cx="3886200" cy="5183541"/>
          </a:xfrm>
        </p:spPr>
        <p:txBody>
          <a:bodyPr>
            <a:normAutofit fontScale="77500" lnSpcReduction="20000"/>
          </a:bodyPr>
          <a:lstStyle/>
          <a:p>
            <a:pPr marL="0" indent="0">
              <a:buNone/>
            </a:pPr>
            <a:r>
              <a:rPr lang="en-IN" dirty="0"/>
              <a:t>public void </a:t>
            </a:r>
            <a:r>
              <a:rPr lang="en-IN" dirty="0" err="1"/>
              <a:t>acc</a:t>
            </a:r>
            <a:r>
              <a:rPr lang="en-IN" dirty="0"/>
              <a:t>()</a:t>
            </a:r>
          </a:p>
          <a:p>
            <a:pPr marL="0" indent="0">
              <a:buNone/>
            </a:pPr>
            <a:r>
              <a:rPr lang="en-IN" dirty="0"/>
              <a:t>{</a:t>
            </a:r>
          </a:p>
          <a:p>
            <a:pPr marL="0" indent="0">
              <a:buNone/>
            </a:pPr>
            <a:r>
              <a:rPr lang="en-IN" dirty="0" err="1"/>
              <a:t>System.out.println</a:t>
            </a:r>
            <a:r>
              <a:rPr lang="en-IN" dirty="0"/>
              <a:t>("Type of CD="+ty);</a:t>
            </a:r>
          </a:p>
          <a:p>
            <a:pPr marL="0" indent="0">
              <a:buNone/>
            </a:pPr>
            <a:r>
              <a:rPr lang="en-IN" dirty="0"/>
              <a:t>}</a:t>
            </a:r>
          </a:p>
          <a:p>
            <a:pPr marL="0" indent="0">
              <a:buNone/>
            </a:pPr>
            <a:endParaRPr lang="en-IN" dirty="0"/>
          </a:p>
          <a:p>
            <a:pPr marL="0" indent="0">
              <a:buNone/>
            </a:pPr>
            <a:r>
              <a:rPr lang="en-IN" dirty="0"/>
              <a:t>void put(String tittle)</a:t>
            </a:r>
          </a:p>
          <a:p>
            <a:pPr marL="0" indent="0">
              <a:buNone/>
            </a:pPr>
            <a:r>
              <a:rPr lang="en-IN" dirty="0"/>
              <a:t>{</a:t>
            </a:r>
          </a:p>
          <a:p>
            <a:pPr marL="0" indent="0">
              <a:buNone/>
            </a:pPr>
            <a:r>
              <a:rPr lang="en-IN" dirty="0"/>
              <a:t>t1=tittle;</a:t>
            </a:r>
          </a:p>
          <a:p>
            <a:pPr marL="0" indent="0">
              <a:buNone/>
            </a:pPr>
            <a:r>
              <a:rPr lang="en-IN" dirty="0"/>
              <a:t>}</a:t>
            </a:r>
          </a:p>
          <a:p>
            <a:pPr marL="0" indent="0">
              <a:buNone/>
            </a:pPr>
            <a:endParaRPr lang="en-IN" dirty="0"/>
          </a:p>
          <a:p>
            <a:pPr marL="0" indent="0">
              <a:buNone/>
            </a:pPr>
            <a:r>
              <a:rPr lang="en-IN" dirty="0"/>
              <a:t>public void </a:t>
            </a:r>
            <a:r>
              <a:rPr lang="en-IN" dirty="0" err="1"/>
              <a:t>acc_tittle</a:t>
            </a:r>
            <a:r>
              <a:rPr lang="en-IN" dirty="0"/>
              <a:t>()</a:t>
            </a:r>
          </a:p>
          <a:p>
            <a:pPr marL="0" indent="0">
              <a:buNone/>
            </a:pPr>
            <a:r>
              <a:rPr lang="en-IN" dirty="0"/>
              <a:t>{</a:t>
            </a:r>
          </a:p>
          <a:p>
            <a:pPr marL="0" indent="0">
              <a:buNone/>
            </a:pPr>
            <a:r>
              <a:rPr lang="en-IN" dirty="0" err="1"/>
              <a:t>System.out.println</a:t>
            </a:r>
            <a:r>
              <a:rPr lang="en-IN" dirty="0"/>
              <a:t>("Tittle of CD="+t1);</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7935635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C96E-6594-41DF-B318-DDD46FBF78CB}"/>
              </a:ext>
            </a:extLst>
          </p:cNvPr>
          <p:cNvSpPr>
            <a:spLocks noGrp="1"/>
          </p:cNvSpPr>
          <p:nvPr>
            <p:ph type="title"/>
          </p:nvPr>
        </p:nvSpPr>
        <p:spPr>
          <a:xfrm>
            <a:off x="628650" y="365126"/>
            <a:ext cx="7886700" cy="4025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3AB51C9-EA7F-4A5A-A8C4-7ACB73F1C5E3}"/>
              </a:ext>
            </a:extLst>
          </p:cNvPr>
          <p:cNvSpPr>
            <a:spLocks noGrp="1"/>
          </p:cNvSpPr>
          <p:nvPr>
            <p:ph sz="half" idx="1"/>
          </p:nvPr>
        </p:nvSpPr>
        <p:spPr>
          <a:xfrm>
            <a:off x="628650" y="1004711"/>
            <a:ext cx="3886200" cy="5172252"/>
          </a:xfrm>
        </p:spPr>
        <p:txBody>
          <a:bodyPr>
            <a:normAutofit fontScale="92500" lnSpcReduction="10000"/>
          </a:bodyPr>
          <a:lstStyle/>
          <a:p>
            <a:pPr marL="0" indent="0">
              <a:buNone/>
            </a:pPr>
            <a:r>
              <a:rPr lang="en-IN" dirty="0"/>
              <a:t>class interfaceEx1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Media </a:t>
            </a:r>
            <a:r>
              <a:rPr lang="en-IN" dirty="0" err="1"/>
              <a:t>obj</a:t>
            </a:r>
            <a:r>
              <a:rPr lang="en-IN" dirty="0"/>
              <a:t>=new Media();</a:t>
            </a:r>
          </a:p>
          <a:p>
            <a:pPr marL="0" indent="0">
              <a:buNone/>
            </a:pPr>
            <a:r>
              <a:rPr lang="en-IN" dirty="0" err="1"/>
              <a:t>obj.get</a:t>
            </a:r>
            <a:r>
              <a:rPr lang="en-IN" dirty="0"/>
              <a:t>("video");</a:t>
            </a:r>
          </a:p>
          <a:p>
            <a:pPr marL="0" indent="0">
              <a:buNone/>
            </a:pPr>
            <a:r>
              <a:rPr lang="en-IN" dirty="0" err="1"/>
              <a:t>obj.put</a:t>
            </a:r>
            <a:r>
              <a:rPr lang="en-IN" dirty="0"/>
              <a:t>("ABC");</a:t>
            </a:r>
          </a:p>
          <a:p>
            <a:pPr marL="0" indent="0">
              <a:buNone/>
            </a:pPr>
            <a:r>
              <a:rPr lang="en-IN" dirty="0" err="1"/>
              <a:t>obj.acc</a:t>
            </a:r>
            <a:r>
              <a:rPr lang="en-IN" dirty="0"/>
              <a:t>();</a:t>
            </a:r>
          </a:p>
          <a:p>
            <a:pPr marL="0" indent="0">
              <a:buNone/>
            </a:pPr>
            <a:r>
              <a:rPr lang="en-IN" dirty="0" err="1"/>
              <a:t>obj.acc_tittle</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A6DEC205-F9EA-4DD5-9299-1F2C1556770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39860" y="1648178"/>
            <a:ext cx="2403473" cy="3262489"/>
          </a:xfrm>
        </p:spPr>
      </p:pic>
    </p:spTree>
    <p:extLst>
      <p:ext uri="{BB962C8B-B14F-4D97-AF65-F5344CB8AC3E}">
        <p14:creationId xmlns:p14="http://schemas.microsoft.com/office/powerpoint/2010/main" val="23220151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2E36-B26C-4E49-8DB9-1D3DF8A96FA9}"/>
              </a:ext>
            </a:extLst>
          </p:cNvPr>
          <p:cNvSpPr>
            <a:spLocks noGrp="1"/>
          </p:cNvSpPr>
          <p:nvPr>
            <p:ph type="title"/>
          </p:nvPr>
        </p:nvSpPr>
        <p:spPr>
          <a:xfrm>
            <a:off x="628650" y="365126"/>
            <a:ext cx="7886700" cy="62829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6F2A8B4-AF3B-49FF-A5B9-887EDBA444FB}"/>
              </a:ext>
            </a:extLst>
          </p:cNvPr>
          <p:cNvSpPr>
            <a:spLocks noGrp="1"/>
          </p:cNvSpPr>
          <p:nvPr>
            <p:ph sz="half" idx="1"/>
          </p:nvPr>
        </p:nvSpPr>
        <p:spPr>
          <a:xfrm>
            <a:off x="628650" y="1174045"/>
            <a:ext cx="3886200" cy="5002919"/>
          </a:xfrm>
        </p:spPr>
        <p:txBody>
          <a:bodyPr>
            <a:normAutofit fontScale="77500" lnSpcReduction="20000"/>
          </a:bodyPr>
          <a:lstStyle/>
          <a:p>
            <a:pPr marL="0" indent="0">
              <a:buNone/>
            </a:pPr>
            <a:r>
              <a:rPr lang="en-IN" dirty="0"/>
              <a:t>interface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a:t>interface B extends A</a:t>
            </a:r>
          </a:p>
          <a:p>
            <a:pPr marL="0" indent="0">
              <a:buNone/>
            </a:pPr>
            <a:r>
              <a:rPr lang="en-IN" dirty="0"/>
              <a:t>{</a:t>
            </a:r>
          </a:p>
          <a:p>
            <a:pPr marL="0" indent="0">
              <a:buNone/>
            </a:pPr>
            <a:r>
              <a:rPr lang="en-IN" dirty="0"/>
              <a:t>void display();</a:t>
            </a:r>
          </a:p>
          <a:p>
            <a:pPr marL="0" indent="0">
              <a:buNone/>
            </a:pPr>
            <a:r>
              <a:rPr lang="en-IN" dirty="0"/>
              <a:t>}</a:t>
            </a:r>
          </a:p>
          <a:p>
            <a:pPr marL="0" indent="0">
              <a:buNone/>
            </a:pPr>
            <a:r>
              <a:rPr lang="en-IN" dirty="0"/>
              <a:t>class C implements B</a:t>
            </a:r>
          </a:p>
          <a:p>
            <a:pPr marL="0" indent="0">
              <a:buNone/>
            </a:pPr>
            <a:r>
              <a:rPr lang="en-IN" dirty="0"/>
              <a:t>{</a:t>
            </a:r>
          </a:p>
          <a:p>
            <a:pPr marL="0" indent="0">
              <a:buNone/>
            </a:pPr>
            <a:r>
              <a:rPr lang="en-IN" dirty="0"/>
              <a:t>public void show()</a:t>
            </a:r>
          </a:p>
          <a:p>
            <a:pPr marL="0" indent="0">
              <a:buNone/>
            </a:pPr>
            <a:r>
              <a:rPr lang="en-IN" dirty="0"/>
              <a:t>{</a:t>
            </a:r>
          </a:p>
          <a:p>
            <a:pPr marL="0" indent="0">
              <a:buNone/>
            </a:pPr>
            <a:r>
              <a:rPr lang="en-IN" dirty="0" err="1"/>
              <a:t>System.out.println</a:t>
            </a:r>
            <a:r>
              <a:rPr lang="en-IN" dirty="0"/>
              <a:t>("In class A");</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AC01F875-EEE8-406D-8628-A0672CD60C7C}"/>
              </a:ext>
            </a:extLst>
          </p:cNvPr>
          <p:cNvSpPr>
            <a:spLocks noGrp="1"/>
          </p:cNvSpPr>
          <p:nvPr>
            <p:ph sz="half" idx="2"/>
          </p:nvPr>
        </p:nvSpPr>
        <p:spPr>
          <a:xfrm>
            <a:off x="4629150" y="1174045"/>
            <a:ext cx="3886200" cy="5002919"/>
          </a:xfrm>
        </p:spPr>
        <p:txBody>
          <a:bodyPr>
            <a:normAutofit fontScale="77500" lnSpcReduction="20000"/>
          </a:bodyPr>
          <a:lstStyle/>
          <a:p>
            <a:pPr marL="0" indent="0">
              <a:buNone/>
            </a:pPr>
            <a:r>
              <a:rPr lang="en-IN" dirty="0"/>
              <a:t>public void display()</a:t>
            </a:r>
          </a:p>
          <a:p>
            <a:pPr marL="0" indent="0">
              <a:buNone/>
            </a:pPr>
            <a:r>
              <a:rPr lang="en-IN" dirty="0"/>
              <a:t>{</a:t>
            </a:r>
          </a:p>
          <a:p>
            <a:pPr marL="0" indent="0">
              <a:buNone/>
            </a:pPr>
            <a:r>
              <a:rPr lang="en-IN" dirty="0" err="1"/>
              <a:t>System.out.println</a:t>
            </a:r>
            <a:r>
              <a:rPr lang="en-IN" dirty="0"/>
              <a:t>("In class B");</a:t>
            </a:r>
          </a:p>
          <a:p>
            <a:pPr marL="0" indent="0">
              <a:buNone/>
            </a:pPr>
            <a:r>
              <a:rPr lang="en-IN" dirty="0"/>
              <a:t>}</a:t>
            </a:r>
          </a:p>
          <a:p>
            <a:pPr marL="0" indent="0">
              <a:buNone/>
            </a:pPr>
            <a:r>
              <a:rPr lang="en-IN" dirty="0"/>
              <a:t>}</a:t>
            </a:r>
          </a:p>
          <a:p>
            <a:pPr marL="0" indent="0">
              <a:buNone/>
            </a:pPr>
            <a:r>
              <a:rPr lang="en-IN" dirty="0"/>
              <a:t>class </a:t>
            </a:r>
            <a:r>
              <a:rPr lang="en-IN" dirty="0" err="1"/>
              <a:t>interfaceExtend</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C </a:t>
            </a:r>
            <a:r>
              <a:rPr lang="en-IN" dirty="0" err="1"/>
              <a:t>obj</a:t>
            </a:r>
            <a:r>
              <a:rPr lang="en-IN" dirty="0"/>
              <a:t>=new C();</a:t>
            </a:r>
          </a:p>
          <a:p>
            <a:pPr marL="0" indent="0">
              <a:buNone/>
            </a:pPr>
            <a:r>
              <a:rPr lang="en-IN" dirty="0" err="1"/>
              <a:t>obj.show</a:t>
            </a:r>
            <a:r>
              <a:rPr lang="en-IN" dirty="0"/>
              <a:t>();</a:t>
            </a:r>
          </a:p>
          <a:p>
            <a:pPr marL="0" indent="0">
              <a:buNone/>
            </a:pPr>
            <a:r>
              <a:rPr lang="en-IN" dirty="0" err="1"/>
              <a:t>obj.display</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904523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85CA-9BC7-4D34-A9BC-4E6E5A437FF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4A22F79-60B5-4702-B8FA-383655DEED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9867" y="2235200"/>
            <a:ext cx="3191933" cy="3330222"/>
          </a:xfrm>
        </p:spPr>
      </p:pic>
      <p:sp>
        <p:nvSpPr>
          <p:cNvPr id="4" name="Content Placeholder 3">
            <a:extLst>
              <a:ext uri="{FF2B5EF4-FFF2-40B4-BE49-F238E27FC236}">
                <a16:creationId xmlns:a16="http://schemas.microsoft.com/office/drawing/2014/main" id="{0E91A5CF-1101-4D07-A75F-EC6FD7E0DDCF}"/>
              </a:ext>
            </a:extLst>
          </p:cNvPr>
          <p:cNvSpPr>
            <a:spLocks noGrp="1"/>
          </p:cNvSpPr>
          <p:nvPr>
            <p:ph sz="half" idx="2"/>
          </p:nvPr>
        </p:nvSpPr>
        <p:spPr/>
        <p:txBody>
          <a:bodyPr/>
          <a:lstStyle/>
          <a:p>
            <a:pPr marL="0" indent="0">
              <a:buNone/>
            </a:pPr>
            <a:endParaRPr lang="en-IN" dirty="0"/>
          </a:p>
        </p:txBody>
      </p:sp>
    </p:spTree>
    <p:extLst>
      <p:ext uri="{BB962C8B-B14F-4D97-AF65-F5344CB8AC3E}">
        <p14:creationId xmlns:p14="http://schemas.microsoft.com/office/powerpoint/2010/main" val="246583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03CC-449B-4E63-B854-6B7D6FE953FE}"/>
              </a:ext>
            </a:extLst>
          </p:cNvPr>
          <p:cNvSpPr>
            <a:spLocks noGrp="1"/>
          </p:cNvSpPr>
          <p:nvPr>
            <p:ph type="title"/>
          </p:nvPr>
        </p:nvSpPr>
        <p:spPr>
          <a:xfrm>
            <a:off x="628650" y="365126"/>
            <a:ext cx="7886700" cy="66216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8CFEF32-7D48-489E-BC73-49734425ED14}"/>
              </a:ext>
            </a:extLst>
          </p:cNvPr>
          <p:cNvSpPr>
            <a:spLocks noGrp="1"/>
          </p:cNvSpPr>
          <p:nvPr>
            <p:ph sz="half" idx="1"/>
          </p:nvPr>
        </p:nvSpPr>
        <p:spPr>
          <a:xfrm>
            <a:off x="628650" y="1253067"/>
            <a:ext cx="3886200" cy="4923896"/>
          </a:xfrm>
        </p:spPr>
        <p:txBody>
          <a:bodyPr>
            <a:normAutofit fontScale="55000" lnSpcReduction="20000"/>
          </a:bodyPr>
          <a:lstStyle/>
          <a:p>
            <a:pPr marL="0" indent="0">
              <a:buNone/>
            </a:pPr>
            <a:r>
              <a:rPr lang="en-IN" dirty="0"/>
              <a:t>import </a:t>
            </a:r>
            <a:r>
              <a:rPr lang="en-IN" dirty="0" err="1"/>
              <a:t>java.util</a:t>
            </a:r>
            <a:r>
              <a:rPr lang="en-IN" dirty="0"/>
              <a:t>.*;</a:t>
            </a:r>
          </a:p>
          <a:p>
            <a:pPr marL="0" indent="0">
              <a:buNone/>
            </a:pPr>
            <a:r>
              <a:rPr lang="en-IN" dirty="0"/>
              <a:t>class person</a:t>
            </a:r>
          </a:p>
          <a:p>
            <a:pPr marL="0" indent="0">
              <a:buNone/>
            </a:pPr>
            <a:r>
              <a:rPr lang="en-IN" dirty="0"/>
              <a:t>{</a:t>
            </a:r>
          </a:p>
          <a:p>
            <a:pPr marL="0" indent="0">
              <a:buNone/>
            </a:pPr>
            <a:r>
              <a:rPr lang="en-IN" dirty="0"/>
              <a:t>Scanner </a:t>
            </a:r>
            <a:r>
              <a:rPr lang="en-IN" dirty="0" err="1"/>
              <a:t>sc</a:t>
            </a:r>
            <a:r>
              <a:rPr lang="en-IN" dirty="0"/>
              <a:t>=new Scanner(System.in);</a:t>
            </a:r>
          </a:p>
          <a:p>
            <a:pPr marL="0" indent="0">
              <a:buNone/>
            </a:pPr>
            <a:r>
              <a:rPr lang="en-IN" dirty="0"/>
              <a:t>String name;</a:t>
            </a:r>
          </a:p>
          <a:p>
            <a:pPr marL="0" indent="0">
              <a:buNone/>
            </a:pPr>
            <a:r>
              <a:rPr lang="en-IN" dirty="0"/>
              <a:t>int age;</a:t>
            </a:r>
          </a:p>
          <a:p>
            <a:pPr marL="0" indent="0">
              <a:buNone/>
            </a:pPr>
            <a:r>
              <a:rPr lang="en-IN" dirty="0"/>
              <a:t>void </a:t>
            </a:r>
            <a:r>
              <a:rPr lang="en-IN" dirty="0" err="1"/>
              <a:t>getperson</a:t>
            </a:r>
            <a:r>
              <a:rPr lang="en-IN" dirty="0"/>
              <a:t>()</a:t>
            </a:r>
          </a:p>
          <a:p>
            <a:pPr marL="0" indent="0">
              <a:buNone/>
            </a:pPr>
            <a:r>
              <a:rPr lang="en-IN" dirty="0"/>
              <a:t>{</a:t>
            </a:r>
          </a:p>
          <a:p>
            <a:pPr marL="0" indent="0">
              <a:buNone/>
            </a:pPr>
            <a:r>
              <a:rPr lang="en-IN" dirty="0" err="1"/>
              <a:t>System.out.println</a:t>
            </a:r>
            <a:r>
              <a:rPr lang="en-IN" dirty="0"/>
              <a:t>("Enter name of employee");</a:t>
            </a:r>
          </a:p>
          <a:p>
            <a:pPr marL="0" indent="0">
              <a:buNone/>
            </a:pPr>
            <a:r>
              <a:rPr lang="en-IN" dirty="0"/>
              <a:t>name=</a:t>
            </a:r>
            <a:r>
              <a:rPr lang="en-IN" dirty="0" err="1"/>
              <a:t>sc.next</a:t>
            </a:r>
            <a:r>
              <a:rPr lang="en-IN" dirty="0"/>
              <a:t>();</a:t>
            </a:r>
          </a:p>
          <a:p>
            <a:pPr marL="0" indent="0">
              <a:buNone/>
            </a:pPr>
            <a:r>
              <a:rPr lang="en-IN" dirty="0" err="1"/>
              <a:t>System.out.println</a:t>
            </a:r>
            <a:r>
              <a:rPr lang="en-IN" dirty="0"/>
              <a:t>("Enter age of employee");</a:t>
            </a:r>
          </a:p>
          <a:p>
            <a:pPr marL="0" indent="0">
              <a:buNone/>
            </a:pPr>
            <a:r>
              <a:rPr lang="en-IN" dirty="0"/>
              <a:t>age=</a:t>
            </a:r>
            <a:r>
              <a:rPr lang="en-IN" dirty="0" err="1"/>
              <a:t>sc.nextInt</a:t>
            </a:r>
            <a:r>
              <a:rPr lang="en-IN" dirty="0"/>
              <a:t>();</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216F0056-5C41-4898-B10A-3375CF8187FF}"/>
              </a:ext>
            </a:extLst>
          </p:cNvPr>
          <p:cNvSpPr>
            <a:spLocks noGrp="1"/>
          </p:cNvSpPr>
          <p:nvPr>
            <p:ph sz="half" idx="2"/>
          </p:nvPr>
        </p:nvSpPr>
        <p:spPr>
          <a:xfrm>
            <a:off x="4629150" y="1253067"/>
            <a:ext cx="3886200" cy="4923896"/>
          </a:xfrm>
        </p:spPr>
        <p:txBody>
          <a:bodyPr>
            <a:normAutofit fontScale="55000" lnSpcReduction="20000"/>
          </a:bodyPr>
          <a:lstStyle/>
          <a:p>
            <a:pPr marL="0" indent="0">
              <a:buNone/>
            </a:pPr>
            <a:r>
              <a:rPr lang="en-IN" dirty="0"/>
              <a:t>class employee extends person</a:t>
            </a:r>
          </a:p>
          <a:p>
            <a:pPr marL="0" indent="0">
              <a:buNone/>
            </a:pPr>
            <a:r>
              <a:rPr lang="en-IN" dirty="0"/>
              <a:t>{</a:t>
            </a:r>
          </a:p>
          <a:p>
            <a:pPr marL="0" indent="0">
              <a:buNone/>
            </a:pPr>
            <a:r>
              <a:rPr lang="en-IN" dirty="0"/>
              <a:t>String </a:t>
            </a:r>
            <a:r>
              <a:rPr lang="en-IN" dirty="0" err="1"/>
              <a:t>emp_desg</a:t>
            </a:r>
            <a:r>
              <a:rPr lang="en-IN" dirty="0"/>
              <a:t>;</a:t>
            </a:r>
          </a:p>
          <a:p>
            <a:pPr marL="0" indent="0">
              <a:buNone/>
            </a:pPr>
            <a:r>
              <a:rPr lang="en-IN" dirty="0"/>
              <a:t>int </a:t>
            </a:r>
            <a:r>
              <a:rPr lang="en-IN" dirty="0" err="1"/>
              <a:t>emp_sal</a:t>
            </a:r>
            <a:r>
              <a:rPr lang="en-IN" dirty="0"/>
              <a:t>;</a:t>
            </a:r>
          </a:p>
          <a:p>
            <a:pPr marL="0" indent="0">
              <a:buNone/>
            </a:pPr>
            <a:r>
              <a:rPr lang="en-IN" dirty="0"/>
              <a:t>void </a:t>
            </a:r>
            <a:r>
              <a:rPr lang="en-IN" dirty="0" err="1"/>
              <a:t>getemployee</a:t>
            </a:r>
            <a:r>
              <a:rPr lang="en-IN" dirty="0"/>
              <a:t>()</a:t>
            </a:r>
          </a:p>
          <a:p>
            <a:pPr marL="0" indent="0">
              <a:buNone/>
            </a:pPr>
            <a:r>
              <a:rPr lang="en-IN" dirty="0"/>
              <a:t>{</a:t>
            </a:r>
          </a:p>
          <a:p>
            <a:pPr marL="0" indent="0">
              <a:buNone/>
            </a:pPr>
            <a:r>
              <a:rPr lang="en-IN" dirty="0" err="1"/>
              <a:t>System.out.println</a:t>
            </a:r>
            <a:r>
              <a:rPr lang="en-IN" dirty="0"/>
              <a:t>("Enter designation of employee");</a:t>
            </a:r>
          </a:p>
          <a:p>
            <a:pPr marL="0" indent="0">
              <a:buNone/>
            </a:pPr>
            <a:r>
              <a:rPr lang="en-IN" dirty="0" err="1"/>
              <a:t>emp_desg</a:t>
            </a:r>
            <a:r>
              <a:rPr lang="en-IN" dirty="0"/>
              <a:t>=</a:t>
            </a:r>
            <a:r>
              <a:rPr lang="en-IN" dirty="0" err="1"/>
              <a:t>sc.next</a:t>
            </a:r>
            <a:r>
              <a:rPr lang="en-IN" dirty="0"/>
              <a:t>();</a:t>
            </a:r>
          </a:p>
          <a:p>
            <a:pPr marL="0" indent="0">
              <a:buNone/>
            </a:pPr>
            <a:r>
              <a:rPr lang="en-IN" dirty="0" err="1"/>
              <a:t>System.out.println</a:t>
            </a:r>
            <a:r>
              <a:rPr lang="en-IN" dirty="0"/>
              <a:t>("Enter </a:t>
            </a:r>
            <a:r>
              <a:rPr lang="en-IN" dirty="0" err="1"/>
              <a:t>sal</a:t>
            </a:r>
            <a:r>
              <a:rPr lang="en-IN" dirty="0"/>
              <a:t> of employee");</a:t>
            </a:r>
          </a:p>
          <a:p>
            <a:pPr marL="0" indent="0">
              <a:buNone/>
            </a:pPr>
            <a:r>
              <a:rPr lang="en-IN" dirty="0" err="1"/>
              <a:t>emp_sal</a:t>
            </a:r>
            <a:r>
              <a:rPr lang="en-IN" dirty="0"/>
              <a:t>=</a:t>
            </a:r>
            <a:r>
              <a:rPr lang="en-IN" dirty="0" err="1"/>
              <a:t>sc.nextInt</a:t>
            </a:r>
            <a:r>
              <a:rPr lang="en-IN" dirty="0"/>
              <a:t>();</a:t>
            </a:r>
          </a:p>
          <a:p>
            <a:pPr marL="0" indent="0">
              <a:buNone/>
            </a:pPr>
            <a:r>
              <a:rPr lang="en-IN" dirty="0"/>
              <a:t>}</a:t>
            </a:r>
          </a:p>
          <a:p>
            <a:pPr marL="0" indent="0">
              <a:buNone/>
            </a:pPr>
            <a:r>
              <a:rPr lang="en-IN" dirty="0"/>
              <a:t>void display()</a:t>
            </a:r>
          </a:p>
          <a:p>
            <a:pPr marL="0" indent="0">
              <a:buNone/>
            </a:pPr>
            <a:r>
              <a:rPr lang="en-IN" dirty="0"/>
              <a:t>{</a:t>
            </a:r>
          </a:p>
          <a:p>
            <a:pPr marL="0" indent="0">
              <a:buNone/>
            </a:pPr>
            <a:r>
              <a:rPr lang="en-IN" dirty="0" err="1"/>
              <a:t>System.out.println</a:t>
            </a:r>
            <a:r>
              <a:rPr lang="en-IN" dirty="0"/>
              <a:t>("Name="+name+"\</a:t>
            </a:r>
            <a:r>
              <a:rPr lang="en-IN" dirty="0" err="1"/>
              <a:t>tAge</a:t>
            </a:r>
            <a:r>
              <a:rPr lang="en-IN" dirty="0"/>
              <a:t>="+age);</a:t>
            </a:r>
          </a:p>
          <a:p>
            <a:pPr marL="0" indent="0">
              <a:buNone/>
            </a:pPr>
            <a:r>
              <a:rPr lang="en-IN" dirty="0" err="1"/>
              <a:t>System.out.println</a:t>
            </a:r>
            <a:r>
              <a:rPr lang="en-IN" dirty="0"/>
              <a:t>("</a:t>
            </a:r>
            <a:r>
              <a:rPr lang="en-IN" dirty="0" err="1"/>
              <a:t>Desig</a:t>
            </a:r>
            <a:r>
              <a:rPr lang="en-IN" dirty="0"/>
              <a:t>="+</a:t>
            </a:r>
            <a:r>
              <a:rPr lang="en-IN" dirty="0" err="1"/>
              <a:t>emp_desg</a:t>
            </a:r>
            <a:r>
              <a:rPr lang="en-IN" dirty="0"/>
              <a:t>+"\</a:t>
            </a:r>
            <a:r>
              <a:rPr lang="en-IN" dirty="0" err="1"/>
              <a:t>tsal</a:t>
            </a:r>
            <a:r>
              <a:rPr lang="en-IN" dirty="0"/>
              <a:t>="+</a:t>
            </a:r>
            <a:r>
              <a:rPr lang="en-IN" dirty="0" err="1"/>
              <a:t>emp_sal</a:t>
            </a:r>
            <a:r>
              <a:rPr lang="en-IN" dirty="0"/>
              <a: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7191380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Implementations Through Interface References</a:t>
            </a:r>
            <a:endParaRPr lang="en-US" dirty="0"/>
          </a:p>
        </p:txBody>
      </p:sp>
      <p:sp>
        <p:nvSpPr>
          <p:cNvPr id="3" name="Content Placeholder 2"/>
          <p:cNvSpPr>
            <a:spLocks noGrp="1"/>
          </p:cNvSpPr>
          <p:nvPr>
            <p:ph sz="quarter" idx="1"/>
          </p:nvPr>
        </p:nvSpPr>
        <p:spPr/>
        <p:txBody>
          <a:bodyPr>
            <a:normAutofit fontScale="92500"/>
          </a:bodyPr>
          <a:lstStyle/>
          <a:p>
            <a:pPr lvl="1">
              <a:buFont typeface="Wingdings" pitchFamily="2" charset="2"/>
              <a:buChar char="v"/>
            </a:pPr>
            <a:r>
              <a:rPr lang="en-US" sz="3000" dirty="0"/>
              <a:t>Accessing Interface Methods</a:t>
            </a:r>
          </a:p>
          <a:p>
            <a:r>
              <a:rPr lang="en-US" sz="2800" dirty="0"/>
              <a:t>We can declare variables as object references that use an interface rather than a class type. Any instance of any class that implements the declared interface can be referred to by such a variable. When you call a method through one of these references, the correct version will be called based on the actual instance of the interface being referred to.</a:t>
            </a:r>
          </a:p>
          <a:p>
            <a:r>
              <a:rPr lang="en-US" sz="2800" dirty="0"/>
              <a:t>An interface reference variable have the knowledge of the method &amp; variable declared by its instance.</a:t>
            </a:r>
          </a:p>
          <a:p>
            <a:endParaRPr lang="en-US" dirty="0"/>
          </a:p>
        </p:txBody>
      </p:sp>
    </p:spTree>
    <p:extLst>
      <p:ext uri="{BB962C8B-B14F-4D97-AF65-F5344CB8AC3E}">
        <p14:creationId xmlns:p14="http://schemas.microsoft.com/office/powerpoint/2010/main" val="1947143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Font typeface="Wingdings" pitchFamily="2" charset="2"/>
              <a:buChar char="v"/>
            </a:pPr>
            <a:r>
              <a:rPr lang="en-US" dirty="0"/>
              <a:t> Accessing interface variables</a:t>
            </a:r>
          </a:p>
          <a:p>
            <a:pPr>
              <a:lnSpc>
                <a:spcPct val="80000"/>
              </a:lnSpc>
            </a:pPr>
            <a:r>
              <a:rPr lang="en-US" dirty="0"/>
              <a:t>Interface can be used to declare a set of constant that will be available to any class that implements the interface.</a:t>
            </a:r>
          </a:p>
        </p:txBody>
      </p:sp>
    </p:spTree>
    <p:extLst>
      <p:ext uri="{BB962C8B-B14F-4D97-AF65-F5344CB8AC3E}">
        <p14:creationId xmlns:p14="http://schemas.microsoft.com/office/powerpoint/2010/main" val="41928356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1EBD-A20D-4B8F-85CC-CB6E5B61CC2C}"/>
              </a:ext>
            </a:extLst>
          </p:cNvPr>
          <p:cNvSpPr>
            <a:spLocks noGrp="1"/>
          </p:cNvSpPr>
          <p:nvPr>
            <p:ph type="title"/>
          </p:nvPr>
        </p:nvSpPr>
        <p:spPr>
          <a:xfrm>
            <a:off x="628650" y="365126"/>
            <a:ext cx="7886700" cy="481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5BEB60C-C392-41CD-8805-2ED94407BCCC}"/>
              </a:ext>
            </a:extLst>
          </p:cNvPr>
          <p:cNvSpPr>
            <a:spLocks noGrp="1"/>
          </p:cNvSpPr>
          <p:nvPr>
            <p:ph sz="half" idx="1"/>
          </p:nvPr>
        </p:nvSpPr>
        <p:spPr>
          <a:xfrm>
            <a:off x="628650" y="1140179"/>
            <a:ext cx="3886200" cy="5036785"/>
          </a:xfrm>
        </p:spPr>
        <p:txBody>
          <a:bodyPr>
            <a:normAutofit fontScale="70000" lnSpcReduction="20000"/>
          </a:bodyPr>
          <a:lstStyle/>
          <a:p>
            <a:pPr marL="0" indent="0">
              <a:buNone/>
            </a:pPr>
            <a:r>
              <a:rPr lang="en-IN" dirty="0"/>
              <a:t>//Accessing interface method using reference variable.</a:t>
            </a:r>
          </a:p>
          <a:p>
            <a:pPr marL="0" indent="0">
              <a:buNone/>
            </a:pPr>
            <a:r>
              <a:rPr lang="en-IN" dirty="0"/>
              <a:t>interface A</a:t>
            </a:r>
          </a:p>
          <a:p>
            <a:pPr marL="0" indent="0">
              <a:buNone/>
            </a:pPr>
            <a:r>
              <a:rPr lang="en-IN" dirty="0"/>
              <a:t>{</a:t>
            </a:r>
          </a:p>
          <a:p>
            <a:pPr marL="0" indent="0">
              <a:buNone/>
            </a:pPr>
            <a:r>
              <a:rPr lang="en-IN" dirty="0"/>
              <a:t>int m=10;</a:t>
            </a:r>
          </a:p>
          <a:p>
            <a:pPr marL="0" indent="0">
              <a:buNone/>
            </a:pPr>
            <a:r>
              <a:rPr lang="en-IN" dirty="0"/>
              <a:t>void show();</a:t>
            </a:r>
          </a:p>
          <a:p>
            <a:pPr marL="0" indent="0">
              <a:buNone/>
            </a:pPr>
            <a:r>
              <a:rPr lang="en-IN" dirty="0"/>
              <a:t>}</a:t>
            </a:r>
          </a:p>
          <a:p>
            <a:pPr marL="0" indent="0">
              <a:buNone/>
            </a:pPr>
            <a:r>
              <a:rPr lang="en-IN" dirty="0"/>
              <a:t>class B implements A</a:t>
            </a:r>
          </a:p>
          <a:p>
            <a:pPr marL="0" indent="0">
              <a:buNone/>
            </a:pPr>
            <a:r>
              <a:rPr lang="en-IN" dirty="0"/>
              <a:t>{</a:t>
            </a:r>
          </a:p>
          <a:p>
            <a:pPr marL="0" indent="0">
              <a:buNone/>
            </a:pPr>
            <a:r>
              <a:rPr lang="en-IN" dirty="0"/>
              <a:t>public void show()</a:t>
            </a:r>
          </a:p>
          <a:p>
            <a:pPr marL="0" indent="0">
              <a:buNone/>
            </a:pPr>
            <a:r>
              <a:rPr lang="en-IN" dirty="0"/>
              <a:t>{</a:t>
            </a:r>
          </a:p>
          <a:p>
            <a:pPr marL="0" indent="0">
              <a:buNone/>
            </a:pPr>
            <a:r>
              <a:rPr lang="en-IN" dirty="0" err="1"/>
              <a:t>System.out.println</a:t>
            </a:r>
            <a:r>
              <a:rPr lang="en-IN" dirty="0"/>
              <a:t>("m="+m);</a:t>
            </a:r>
          </a:p>
          <a:p>
            <a:pPr marL="0" indent="0">
              <a:buNone/>
            </a:pPr>
            <a:r>
              <a:rPr lang="en-IN" dirty="0" err="1"/>
              <a:t>System.out.println</a:t>
            </a:r>
            <a:r>
              <a:rPr lang="en-IN" dirty="0"/>
              <a:t>("interface method");</a:t>
            </a:r>
          </a:p>
          <a:p>
            <a:pPr marL="0" indent="0">
              <a:buNone/>
            </a:pPr>
            <a:r>
              <a:rPr lang="en-IN" dirty="0"/>
              <a:t>}</a:t>
            </a:r>
          </a:p>
          <a:p>
            <a:pPr marL="0" indent="0">
              <a:buNone/>
            </a:pPr>
            <a:r>
              <a:rPr lang="en-IN" dirty="0"/>
              <a:t>void dis()</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EBC58599-1EFC-47BD-94DE-FD5B5285841A}"/>
              </a:ext>
            </a:extLst>
          </p:cNvPr>
          <p:cNvSpPr>
            <a:spLocks noGrp="1"/>
          </p:cNvSpPr>
          <p:nvPr>
            <p:ph sz="half" idx="2"/>
          </p:nvPr>
        </p:nvSpPr>
        <p:spPr>
          <a:xfrm>
            <a:off x="4629150" y="1140179"/>
            <a:ext cx="3886200" cy="5036785"/>
          </a:xfrm>
        </p:spPr>
        <p:txBody>
          <a:bodyPr>
            <a:normAutofit fontScale="70000" lnSpcReduction="20000"/>
          </a:bodyPr>
          <a:lstStyle/>
          <a:p>
            <a:pPr marL="0" indent="0">
              <a:buNone/>
            </a:pPr>
            <a:r>
              <a:rPr lang="en-IN" dirty="0" err="1"/>
              <a:t>System.out.println</a:t>
            </a:r>
            <a:r>
              <a:rPr lang="en-IN" dirty="0"/>
              <a:t>("subclass method");</a:t>
            </a:r>
          </a:p>
          <a:p>
            <a:pPr marL="0" indent="0">
              <a:buNone/>
            </a:pPr>
            <a:r>
              <a:rPr lang="en-IN" dirty="0"/>
              <a:t>}</a:t>
            </a:r>
          </a:p>
          <a:p>
            <a:pPr marL="0" indent="0">
              <a:buNone/>
            </a:pPr>
            <a:r>
              <a:rPr lang="en-IN" dirty="0"/>
              <a:t>}</a:t>
            </a:r>
          </a:p>
          <a:p>
            <a:pPr marL="0" indent="0">
              <a:buNone/>
            </a:pPr>
            <a:r>
              <a:rPr lang="en-IN" dirty="0"/>
              <a:t>class </a:t>
            </a:r>
            <a:r>
              <a:rPr lang="en-IN" dirty="0" err="1"/>
              <a:t>interfaceRef</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ref;</a:t>
            </a:r>
          </a:p>
          <a:p>
            <a:pPr marL="0" indent="0">
              <a:buNone/>
            </a:pPr>
            <a:r>
              <a:rPr lang="en-IN" dirty="0"/>
              <a:t>B </a:t>
            </a:r>
            <a:r>
              <a:rPr lang="en-IN" dirty="0" err="1"/>
              <a:t>obj</a:t>
            </a:r>
            <a:r>
              <a:rPr lang="en-IN" dirty="0"/>
              <a:t>=new B();</a:t>
            </a:r>
          </a:p>
          <a:p>
            <a:pPr marL="0" indent="0">
              <a:buNone/>
            </a:pPr>
            <a:r>
              <a:rPr lang="en-IN" dirty="0"/>
              <a:t>ref=</a:t>
            </a:r>
            <a:r>
              <a:rPr lang="en-IN" dirty="0" err="1"/>
              <a:t>obj</a:t>
            </a:r>
            <a:r>
              <a:rPr lang="en-IN" dirty="0"/>
              <a:t>;</a:t>
            </a:r>
          </a:p>
          <a:p>
            <a:pPr marL="0" indent="0">
              <a:buNone/>
            </a:pPr>
            <a:r>
              <a:rPr lang="en-IN" dirty="0" err="1"/>
              <a:t>ref.show</a:t>
            </a:r>
            <a:r>
              <a:rPr lang="en-IN" dirty="0"/>
              <a:t>();</a:t>
            </a:r>
          </a:p>
          <a:p>
            <a:pPr marL="0" indent="0">
              <a:buNone/>
            </a:pPr>
            <a:r>
              <a:rPr lang="en-IN" dirty="0" err="1"/>
              <a:t>obj.dis</a:t>
            </a:r>
            <a:r>
              <a:rPr lang="en-IN" dirty="0"/>
              <a: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0003643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31FB-C461-4F38-B7BA-95C5ED45D14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07872B6-8159-40A9-8049-94E4C89484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26067" y="2483557"/>
            <a:ext cx="2392362" cy="3093154"/>
          </a:xfrm>
        </p:spPr>
      </p:pic>
      <p:sp>
        <p:nvSpPr>
          <p:cNvPr id="4" name="Content Placeholder 3">
            <a:extLst>
              <a:ext uri="{FF2B5EF4-FFF2-40B4-BE49-F238E27FC236}">
                <a16:creationId xmlns:a16="http://schemas.microsoft.com/office/drawing/2014/main" id="{8ECA51FC-77DE-4857-B9EB-83C6DE5FC27A}"/>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8811188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1"/>
            <a:r>
              <a:rPr lang="en-US" dirty="0"/>
              <a:t>Implement following program through interface reference variable.</a:t>
            </a:r>
          </a:p>
          <a:p>
            <a:pPr marL="457200" lvl="1" indent="0">
              <a:buNone/>
            </a:pPr>
            <a:endParaRPr lang="en-US" dirty="0"/>
          </a:p>
        </p:txBody>
      </p:sp>
      <p:sp>
        <p:nvSpPr>
          <p:cNvPr id="4" name="Rectangle 3"/>
          <p:cNvSpPr/>
          <p:nvPr/>
        </p:nvSpPr>
        <p:spPr>
          <a:xfrm>
            <a:off x="2971800" y="2667000"/>
            <a:ext cx="3048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a:t>
            </a:r>
            <a:r>
              <a:rPr lang="en-US" dirty="0" err="1"/>
              <a:t>VideoTape</a:t>
            </a:r>
            <a:endParaRPr lang="en-US" dirty="0"/>
          </a:p>
          <a:p>
            <a:pPr algn="ctr"/>
            <a:r>
              <a:rPr lang="en-US" dirty="0" err="1"/>
              <a:t>title,length,available,show</a:t>
            </a:r>
            <a:r>
              <a:rPr lang="en-US" dirty="0"/>
              <a:t>()</a:t>
            </a:r>
          </a:p>
        </p:txBody>
      </p:sp>
      <p:sp>
        <p:nvSpPr>
          <p:cNvPr id="5" name="Rectangle 4"/>
          <p:cNvSpPr/>
          <p:nvPr/>
        </p:nvSpPr>
        <p:spPr>
          <a:xfrm>
            <a:off x="1066800" y="4724400"/>
            <a:ext cx="2743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Movie</a:t>
            </a:r>
          </a:p>
          <a:p>
            <a:pPr algn="ctr"/>
            <a:r>
              <a:rPr lang="en-US" dirty="0"/>
              <a:t>director,rating,store1()</a:t>
            </a:r>
          </a:p>
          <a:p>
            <a:pPr algn="ctr"/>
            <a:r>
              <a:rPr lang="en-US" dirty="0"/>
              <a:t>dis1()</a:t>
            </a:r>
          </a:p>
        </p:txBody>
      </p:sp>
      <p:sp>
        <p:nvSpPr>
          <p:cNvPr id="6" name="Rectangle 5"/>
          <p:cNvSpPr/>
          <p:nvPr/>
        </p:nvSpPr>
        <p:spPr>
          <a:xfrm>
            <a:off x="4953000" y="4724400"/>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MusicVideo</a:t>
            </a:r>
          </a:p>
          <a:p>
            <a:pPr algn="ctr"/>
            <a:r>
              <a:rPr lang="en-US" dirty="0"/>
              <a:t>Artist,category,store2()</a:t>
            </a:r>
          </a:p>
          <a:p>
            <a:pPr algn="ctr"/>
            <a:r>
              <a:rPr lang="en-US" dirty="0"/>
              <a:t>dis2()</a:t>
            </a:r>
          </a:p>
        </p:txBody>
      </p:sp>
      <p:cxnSp>
        <p:nvCxnSpPr>
          <p:cNvPr id="8" name="Straight Connector 7"/>
          <p:cNvCxnSpPr>
            <a:stCxn id="4" idx="2"/>
          </p:cNvCxnSpPr>
          <p:nvPr/>
        </p:nvCxnSpPr>
        <p:spPr>
          <a:xfrm>
            <a:off x="4495800" y="3657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67000" y="396240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67000" y="3962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705600" y="3962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0731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5)Hybrid Inheritance:It is a mix of two or more of the above types of </a:t>
            </a:r>
            <a:r>
              <a:rPr lang="en-US" b="1" dirty="0"/>
              <a:t>inheritance</a:t>
            </a:r>
          </a:p>
          <a:p>
            <a:pPr marL="0" indent="0">
              <a:buNone/>
            </a:pPr>
            <a:r>
              <a:rPr lang="en-US" b="1" dirty="0"/>
              <a:t>Ex</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50" y="3200400"/>
            <a:ext cx="3543300" cy="2819400"/>
          </a:xfrm>
          <a:prstGeom prst="rect">
            <a:avLst/>
          </a:prstGeom>
        </p:spPr>
      </p:pic>
    </p:spTree>
    <p:extLst>
      <p:ext uri="{BB962C8B-B14F-4D97-AF65-F5344CB8AC3E}">
        <p14:creationId xmlns:p14="http://schemas.microsoft.com/office/powerpoint/2010/main" val="18017345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Syntax</a:t>
            </a:r>
          </a:p>
          <a:p>
            <a:pPr marL="0" indent="0">
              <a:buNone/>
            </a:pPr>
            <a:r>
              <a:rPr lang="en-US" dirty="0"/>
              <a:t>  class A</a:t>
            </a:r>
          </a:p>
          <a:p>
            <a:pPr marL="0" indent="0">
              <a:buNone/>
            </a:pPr>
            <a:r>
              <a:rPr lang="en-US" dirty="0"/>
              <a:t>  {</a:t>
            </a:r>
          </a:p>
          <a:p>
            <a:pPr marL="0" indent="0">
              <a:buNone/>
            </a:pPr>
            <a:r>
              <a:rPr lang="en-US" dirty="0"/>
              <a:t>  }</a:t>
            </a:r>
          </a:p>
          <a:p>
            <a:pPr marL="0" indent="0">
              <a:buNone/>
            </a:pPr>
            <a:r>
              <a:rPr lang="en-US" dirty="0"/>
              <a:t>class B extends A </a:t>
            </a:r>
          </a:p>
          <a:p>
            <a:pPr marL="0" indent="0">
              <a:buNone/>
            </a:pPr>
            <a:r>
              <a:rPr lang="en-US" dirty="0"/>
              <a:t>  {</a:t>
            </a:r>
          </a:p>
          <a:p>
            <a:pPr marL="0" indent="0">
              <a:buNone/>
            </a:pPr>
            <a:r>
              <a:rPr lang="en-US" dirty="0"/>
              <a:t>  }</a:t>
            </a:r>
          </a:p>
          <a:p>
            <a:pPr marL="0" indent="0">
              <a:buNone/>
            </a:pPr>
            <a:r>
              <a:rPr lang="en-US" dirty="0"/>
              <a:t>interface C extends A</a:t>
            </a:r>
          </a:p>
          <a:p>
            <a:pPr marL="0" indent="0">
              <a:buNone/>
            </a:pPr>
            <a:r>
              <a:rPr lang="en-US" dirty="0"/>
              <a:t>  {</a:t>
            </a:r>
          </a:p>
          <a:p>
            <a:pPr marL="0" indent="0">
              <a:buNone/>
            </a:pPr>
            <a:r>
              <a:rPr lang="en-US" dirty="0"/>
              <a:t>  }</a:t>
            </a:r>
          </a:p>
          <a:p>
            <a:pPr marL="0" indent="0">
              <a:buNone/>
            </a:pPr>
            <a:r>
              <a:rPr lang="en-US" dirty="0"/>
              <a:t>class D extends B implements C</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0104135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en-US" sz="6600" dirty="0"/>
              <a:t>      </a:t>
            </a:r>
          </a:p>
          <a:p>
            <a:pPr marL="0" indent="0">
              <a:buNone/>
            </a:pPr>
            <a:r>
              <a:rPr lang="en-US" sz="6600" dirty="0"/>
              <a:t>       Package</a:t>
            </a:r>
          </a:p>
        </p:txBody>
      </p:sp>
    </p:spTree>
    <p:extLst>
      <p:ext uri="{BB962C8B-B14F-4D97-AF65-F5344CB8AC3E}">
        <p14:creationId xmlns:p14="http://schemas.microsoft.com/office/powerpoint/2010/main" val="28869195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need of Package</a:t>
            </a:r>
            <a:endParaRPr lang="en-US" dirty="0"/>
          </a:p>
        </p:txBody>
      </p:sp>
      <p:sp>
        <p:nvSpPr>
          <p:cNvPr id="3" name="Content Placeholder 2"/>
          <p:cNvSpPr>
            <a:spLocks noGrp="1"/>
          </p:cNvSpPr>
          <p:nvPr>
            <p:ph sz="quarter" idx="1"/>
          </p:nvPr>
        </p:nvSpPr>
        <p:spPr/>
        <p:txBody>
          <a:bodyPr>
            <a:normAutofit fontScale="92500"/>
          </a:bodyPr>
          <a:lstStyle/>
          <a:p>
            <a:pPr lvl="0"/>
            <a:r>
              <a:rPr lang="en-US" dirty="0"/>
              <a:t>As all the java program are compiled and store in the namespace i.e. default. </a:t>
            </a:r>
          </a:p>
          <a:p>
            <a:pPr lvl="0"/>
            <a:r>
              <a:rPr lang="en-US" dirty="0"/>
              <a:t>As one namespace should not have more than one class with nickname but when we want to create more than one class which having the same name than we have to store it in different namespace, so that there should not be a name collision. For this purpose java uses this concept of package.</a:t>
            </a:r>
          </a:p>
          <a:p>
            <a:pPr lvl="0"/>
            <a:r>
              <a:rPr lang="en-US" dirty="0"/>
              <a:t>Another use of package is that suppose if we want to use classes from other program without actually copying them into program then it can be achieved by using package.</a:t>
            </a:r>
          </a:p>
          <a:p>
            <a:endParaRPr lang="en-US" dirty="0"/>
          </a:p>
        </p:txBody>
      </p:sp>
    </p:spTree>
    <p:extLst>
      <p:ext uri="{BB962C8B-B14F-4D97-AF65-F5344CB8AC3E}">
        <p14:creationId xmlns:p14="http://schemas.microsoft.com/office/powerpoint/2010/main" val="8207389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package</a:t>
            </a:r>
          </a:p>
        </p:txBody>
      </p:sp>
      <p:sp>
        <p:nvSpPr>
          <p:cNvPr id="3" name="Content Placeholder 2"/>
          <p:cNvSpPr>
            <a:spLocks noGrp="1"/>
          </p:cNvSpPr>
          <p:nvPr>
            <p:ph sz="quarter" idx="1"/>
          </p:nvPr>
        </p:nvSpPr>
        <p:spPr/>
        <p:txBody>
          <a:bodyPr/>
          <a:lstStyle/>
          <a:p>
            <a:pPr lvl="0"/>
            <a:r>
              <a:rPr lang="en-US" dirty="0"/>
              <a:t>Package are the container for classes that are used to keep class namespace compartment wise.</a:t>
            </a:r>
          </a:p>
          <a:p>
            <a:pPr lvl="0"/>
            <a:r>
              <a:rPr lang="en-US" dirty="0"/>
              <a:t>Package is very similar to directory when two different directory may have number of files which have same name.</a:t>
            </a:r>
          </a:p>
          <a:p>
            <a:pPr lvl="0"/>
            <a:r>
              <a:rPr lang="en-US" dirty="0"/>
              <a:t>Package are used for grouping variety of class and interface together.</a:t>
            </a:r>
          </a:p>
          <a:p>
            <a:r>
              <a:rPr lang="en-US" dirty="0"/>
              <a:t>Syntax</a:t>
            </a:r>
          </a:p>
          <a:p>
            <a:pPr marL="0" indent="0">
              <a:buNone/>
            </a:pPr>
            <a:r>
              <a:rPr lang="en-US" dirty="0"/>
              <a:t>   package </a:t>
            </a:r>
            <a:r>
              <a:rPr lang="en-US" dirty="0" err="1"/>
              <a:t>packagename</a:t>
            </a:r>
            <a:r>
              <a:rPr lang="en-US" dirty="0"/>
              <a:t>;</a:t>
            </a:r>
          </a:p>
        </p:txBody>
      </p:sp>
    </p:spTree>
    <p:extLst>
      <p:ext uri="{BB962C8B-B14F-4D97-AF65-F5344CB8AC3E}">
        <p14:creationId xmlns:p14="http://schemas.microsoft.com/office/powerpoint/2010/main" val="237699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7D71-5ABD-4611-9C9D-3024CB663F73}"/>
              </a:ext>
            </a:extLst>
          </p:cNvPr>
          <p:cNvSpPr>
            <a:spLocks noGrp="1"/>
          </p:cNvSpPr>
          <p:nvPr>
            <p:ph type="title"/>
          </p:nvPr>
        </p:nvSpPr>
        <p:spPr>
          <a:xfrm>
            <a:off x="628650" y="365126"/>
            <a:ext cx="7886700" cy="481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26B5D9F-22BD-4165-B568-8A023D637B5E}"/>
              </a:ext>
            </a:extLst>
          </p:cNvPr>
          <p:cNvSpPr>
            <a:spLocks noGrp="1"/>
          </p:cNvSpPr>
          <p:nvPr>
            <p:ph sz="half" idx="1"/>
          </p:nvPr>
        </p:nvSpPr>
        <p:spPr>
          <a:xfrm>
            <a:off x="628650" y="1095023"/>
            <a:ext cx="3886200" cy="5081941"/>
          </a:xfrm>
        </p:spPr>
        <p:txBody>
          <a:bodyPr>
            <a:normAutofit fontScale="92500" lnSpcReduction="20000"/>
          </a:bodyPr>
          <a:lstStyle/>
          <a:p>
            <a:pPr marL="0" indent="0">
              <a:buNone/>
            </a:pPr>
            <a:r>
              <a:rPr lang="en-IN" dirty="0"/>
              <a:t>class single3</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endParaRPr lang="en-IN" dirty="0"/>
          </a:p>
          <a:p>
            <a:pPr marL="0" indent="0">
              <a:buNone/>
            </a:pPr>
            <a:r>
              <a:rPr lang="en-IN" dirty="0"/>
              <a:t>employee e=new employee();</a:t>
            </a:r>
          </a:p>
          <a:p>
            <a:pPr marL="0" indent="0">
              <a:buNone/>
            </a:pPr>
            <a:r>
              <a:rPr lang="en-IN" dirty="0" err="1"/>
              <a:t>e.getperson</a:t>
            </a:r>
            <a:r>
              <a:rPr lang="en-IN" dirty="0"/>
              <a:t>();</a:t>
            </a:r>
          </a:p>
          <a:p>
            <a:pPr marL="0" indent="0">
              <a:buNone/>
            </a:pPr>
            <a:r>
              <a:rPr lang="en-IN" dirty="0" err="1"/>
              <a:t>e.getemployee</a:t>
            </a:r>
            <a:r>
              <a:rPr lang="en-IN" dirty="0"/>
              <a:t>();</a:t>
            </a:r>
          </a:p>
          <a:p>
            <a:pPr marL="0" indent="0">
              <a:buNone/>
            </a:pPr>
            <a:r>
              <a:rPr lang="en-IN" dirty="0" err="1"/>
              <a:t>e.display</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755DF7DE-B102-4B57-81D4-BEC0904773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15467" y="1354668"/>
            <a:ext cx="3022600" cy="4210754"/>
          </a:xfrm>
        </p:spPr>
      </p:pic>
    </p:spTree>
    <p:extLst>
      <p:ext uri="{BB962C8B-B14F-4D97-AF65-F5344CB8AC3E}">
        <p14:creationId xmlns:p14="http://schemas.microsoft.com/office/powerpoint/2010/main" val="41694708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-Creation of package</a:t>
            </a:r>
            <a:endParaRPr lang="en-US" dirty="0"/>
          </a:p>
        </p:txBody>
      </p:sp>
      <p:sp>
        <p:nvSpPr>
          <p:cNvPr id="3" name="Content Placeholder 2"/>
          <p:cNvSpPr>
            <a:spLocks noGrp="1"/>
          </p:cNvSpPr>
          <p:nvPr>
            <p:ph sz="quarter" idx="1"/>
          </p:nvPr>
        </p:nvSpPr>
        <p:spPr/>
        <p:txBody>
          <a:bodyPr>
            <a:normAutofit fontScale="85000" lnSpcReduction="20000"/>
          </a:bodyPr>
          <a:lstStyle/>
          <a:p>
            <a:pPr lvl="1"/>
            <a:r>
              <a:rPr lang="en-US" dirty="0"/>
              <a:t>Step1: </a:t>
            </a:r>
            <a:r>
              <a:rPr lang="en-US" sz="2400" dirty="0"/>
              <a:t>To create a package simply include a package command as a first statement in a</a:t>
            </a:r>
          </a:p>
          <a:p>
            <a:pPr marL="0" indent="0">
              <a:buNone/>
            </a:pPr>
            <a:r>
              <a:rPr lang="en-US" dirty="0"/>
              <a:t>       java source file.</a:t>
            </a:r>
          </a:p>
          <a:p>
            <a:pPr marL="731520" lvl="2" indent="0">
              <a:buNone/>
            </a:pPr>
            <a:r>
              <a:rPr lang="en-US" b="1" dirty="0"/>
              <a:t>Syntax:-</a:t>
            </a:r>
            <a:r>
              <a:rPr lang="en-US" dirty="0"/>
              <a:t> </a:t>
            </a:r>
          </a:p>
          <a:p>
            <a:pPr marL="0" indent="0">
              <a:buNone/>
            </a:pPr>
            <a:r>
              <a:rPr lang="en-US" dirty="0"/>
              <a:t>       package </a:t>
            </a:r>
            <a:r>
              <a:rPr lang="en-US" dirty="0" err="1"/>
              <a:t>package_name</a:t>
            </a:r>
            <a:r>
              <a:rPr lang="en-US" dirty="0"/>
              <a:t> ;</a:t>
            </a:r>
          </a:p>
          <a:p>
            <a:pPr marL="0" indent="0">
              <a:buNone/>
            </a:pPr>
            <a:r>
              <a:rPr lang="en-US" b="1" dirty="0"/>
              <a:t>        </a:t>
            </a:r>
            <a:r>
              <a:rPr lang="en-US" b="1" dirty="0" err="1"/>
              <a:t>Eg</a:t>
            </a:r>
            <a:r>
              <a:rPr lang="en-US" b="1" dirty="0"/>
              <a:t>:-</a:t>
            </a:r>
            <a:r>
              <a:rPr lang="en-US" dirty="0"/>
              <a:t> 	package p1;</a:t>
            </a:r>
          </a:p>
          <a:p>
            <a:pPr lvl="1"/>
            <a:r>
              <a:rPr lang="en-US" dirty="0"/>
              <a:t>Step2:</a:t>
            </a:r>
            <a:r>
              <a:rPr lang="en-US" sz="2400" dirty="0"/>
              <a:t>To define  a class in package , declare as a public.					</a:t>
            </a:r>
          </a:p>
          <a:p>
            <a:pPr marL="365760" lvl="1" indent="0">
              <a:buNone/>
            </a:pPr>
            <a:r>
              <a:rPr lang="en-US" sz="2400" b="1" dirty="0"/>
              <a:t>  package p1; </a:t>
            </a:r>
            <a:endParaRPr lang="en-US" sz="2400" dirty="0"/>
          </a:p>
          <a:p>
            <a:pPr marL="0" indent="0">
              <a:buNone/>
            </a:pPr>
            <a:r>
              <a:rPr lang="en-US" b="1" dirty="0"/>
              <a:t>      public class A</a:t>
            </a:r>
            <a:endParaRPr lang="en-US" dirty="0"/>
          </a:p>
          <a:p>
            <a:pPr marL="0" indent="0">
              <a:buNone/>
            </a:pPr>
            <a:r>
              <a:rPr lang="en-US" b="1" dirty="0"/>
              <a:t>        {</a:t>
            </a:r>
            <a:endParaRPr lang="en-US" dirty="0"/>
          </a:p>
          <a:p>
            <a:pPr marL="0" indent="0">
              <a:buNone/>
            </a:pPr>
            <a:r>
              <a:rPr lang="en-US" b="1" dirty="0"/>
              <a:t>          // BODY</a:t>
            </a:r>
            <a:endParaRPr lang="en-US" dirty="0"/>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20582762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1"/>
            <a:r>
              <a:rPr lang="en-US" dirty="0"/>
              <a:t>Steps 3:</a:t>
            </a:r>
            <a:r>
              <a:rPr lang="en-US" sz="2400" dirty="0"/>
              <a:t>After declaring a class , create a sub directory p1 and compile create </a:t>
            </a:r>
            <a:r>
              <a:rPr lang="en-US" dirty="0"/>
              <a:t>java.classfile and store in a same directory</a:t>
            </a:r>
          </a:p>
          <a:p>
            <a:pPr marL="365760" lvl="1" indent="0">
              <a:buNone/>
            </a:pPr>
            <a:endParaRPr lang="en-US" dirty="0"/>
          </a:p>
          <a:p>
            <a:pPr marL="365760" lvl="1" indent="0">
              <a:buNone/>
            </a:pPr>
            <a:endParaRPr lang="en-US" dirty="0"/>
          </a:p>
          <a:p>
            <a:pPr lvl="1"/>
            <a:r>
              <a:rPr lang="en-US" dirty="0"/>
              <a:t>Step 4:</a:t>
            </a:r>
            <a:r>
              <a:rPr lang="en-US" sz="2400" dirty="0"/>
              <a:t>When package having more than one class is declare has a public and store this </a:t>
            </a:r>
            <a:r>
              <a:rPr lang="en-US" dirty="0"/>
              <a:t>source file in that class_name [.java]  extension.</a:t>
            </a:r>
          </a:p>
          <a:p>
            <a:pPr lvl="1"/>
            <a:endParaRPr lang="en-US" dirty="0"/>
          </a:p>
          <a:p>
            <a:endParaRPr lang="en-US" dirty="0"/>
          </a:p>
        </p:txBody>
      </p:sp>
    </p:spTree>
    <p:extLst>
      <p:ext uri="{BB962C8B-B14F-4D97-AF65-F5344CB8AC3E}">
        <p14:creationId xmlns:p14="http://schemas.microsoft.com/office/powerpoint/2010/main" val="212577268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rmAutofit fontScale="92500" lnSpcReduction="10000"/>
          </a:bodyPr>
          <a:lstStyle/>
          <a:p>
            <a:pPr marL="274320" lvl="1">
              <a:spcBef>
                <a:spcPts val="600"/>
              </a:spcBef>
              <a:buSzPct val="70000"/>
              <a:buFont typeface="Wingdings"/>
              <a:buChar char=""/>
            </a:pPr>
            <a:r>
              <a:rPr lang="en-US" sz="2400" dirty="0"/>
              <a:t>Consider class A which is contained in pack1 .</a:t>
            </a:r>
          </a:p>
          <a:p>
            <a:pPr marL="640080" marR="0" indent="0">
              <a:lnSpc>
                <a:spcPct val="107000"/>
              </a:lnSpc>
              <a:spcBef>
                <a:spcPts val="0"/>
              </a:spcBef>
              <a:spcAft>
                <a:spcPts val="0"/>
              </a:spcAft>
              <a:buNone/>
            </a:pPr>
            <a:r>
              <a:rPr lang="en-US" kern="100" dirty="0">
                <a:latin typeface="Calibri"/>
                <a:ea typeface="Calibri"/>
                <a:cs typeface="Calibri"/>
              </a:rPr>
              <a:t>package Pack1;</a:t>
            </a:r>
            <a:endParaRPr lang="en-US" kern="100" dirty="0">
              <a:latin typeface="Calibri"/>
              <a:ea typeface="Calibri"/>
              <a:cs typeface="Mangal"/>
            </a:endParaRPr>
          </a:p>
          <a:p>
            <a:pPr marL="640080" marR="0" indent="0">
              <a:lnSpc>
                <a:spcPct val="107000"/>
              </a:lnSpc>
              <a:spcBef>
                <a:spcPts val="0"/>
              </a:spcBef>
              <a:spcAft>
                <a:spcPts val="0"/>
              </a:spcAft>
              <a:buNone/>
            </a:pPr>
            <a:r>
              <a:rPr lang="en-US" kern="100" dirty="0">
                <a:latin typeface="Calibri"/>
                <a:ea typeface="Calibri"/>
                <a:cs typeface="Calibri"/>
              </a:rPr>
              <a:t>public class A</a:t>
            </a:r>
            <a:endParaRPr lang="en-US" kern="100" dirty="0">
              <a:latin typeface="Calibri"/>
              <a:ea typeface="Calibri"/>
              <a:cs typeface="Mangal"/>
            </a:endParaRPr>
          </a:p>
          <a:p>
            <a:pPr marL="640080" marR="0" indent="0">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914400" marR="0" indent="0">
              <a:lnSpc>
                <a:spcPct val="107000"/>
              </a:lnSpc>
              <a:spcBef>
                <a:spcPts val="0"/>
              </a:spcBef>
              <a:spcAft>
                <a:spcPts val="0"/>
              </a:spcAft>
              <a:buNone/>
            </a:pPr>
            <a:r>
              <a:rPr lang="en-US" kern="100" dirty="0">
                <a:latin typeface="Calibri"/>
                <a:ea typeface="Calibri"/>
                <a:cs typeface="Calibri"/>
              </a:rPr>
              <a:t>public void display()</a:t>
            </a:r>
            <a:endParaRPr lang="en-US" kern="100" dirty="0">
              <a:latin typeface="Calibri"/>
              <a:ea typeface="Calibri"/>
              <a:cs typeface="Mangal"/>
            </a:endParaRPr>
          </a:p>
          <a:p>
            <a:pPr marL="914400" marR="0" indent="0">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1371600" marR="0" indent="0">
              <a:lnSpc>
                <a:spcPct val="107000"/>
              </a:lnSpc>
              <a:spcBef>
                <a:spcPts val="0"/>
              </a:spcBef>
              <a:spcAft>
                <a:spcPts val="0"/>
              </a:spcAft>
              <a:buNone/>
            </a:pPr>
            <a:r>
              <a:rPr lang="en-US" kern="100" dirty="0" err="1">
                <a:latin typeface="Calibri"/>
                <a:ea typeface="Calibri"/>
                <a:cs typeface="Calibri"/>
              </a:rPr>
              <a:t>System.out.println</a:t>
            </a:r>
            <a:r>
              <a:rPr lang="en-US" kern="100" dirty="0">
                <a:latin typeface="Calibri"/>
                <a:ea typeface="Calibri"/>
                <a:cs typeface="Calibri"/>
              </a:rPr>
              <a:t> (“ Method of pack1 “);</a:t>
            </a:r>
            <a:endParaRPr lang="en-US" kern="100" dirty="0">
              <a:latin typeface="Calibri"/>
              <a:ea typeface="Calibri"/>
              <a:cs typeface="Mangal"/>
            </a:endParaRPr>
          </a:p>
          <a:p>
            <a:pPr marL="914400" marR="0" indent="0">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640080" marR="0" indent="0">
              <a:lnSpc>
                <a:spcPct val="107000"/>
              </a:lnSpc>
              <a:spcBef>
                <a:spcPts val="0"/>
              </a:spcBef>
              <a:spcAft>
                <a:spcPts val="800"/>
              </a:spcAft>
              <a:buNone/>
            </a:pPr>
            <a:r>
              <a:rPr lang="en-US" kern="100" dirty="0">
                <a:latin typeface="Calibri"/>
                <a:ea typeface="Calibri"/>
                <a:cs typeface="Calibri"/>
              </a:rPr>
              <a:t>}</a:t>
            </a:r>
          </a:p>
          <a:p>
            <a:pPr marL="982980" lvl="1" indent="-342900">
              <a:lnSpc>
                <a:spcPct val="107000"/>
              </a:lnSpc>
              <a:spcBef>
                <a:spcPts val="0"/>
              </a:spcBef>
              <a:spcAft>
                <a:spcPts val="800"/>
              </a:spcAft>
              <a:buSzPct val="70000"/>
              <a:buFont typeface="Courier New" pitchFamily="49" charset="0"/>
              <a:buChar char="o"/>
            </a:pPr>
            <a:r>
              <a:rPr lang="en-US" sz="2400" dirty="0"/>
              <a:t>Save the source file by name A.java in directory pack1 and compile it.</a:t>
            </a:r>
          </a:p>
          <a:p>
            <a:pPr marL="640080" marR="0" indent="0">
              <a:lnSpc>
                <a:spcPct val="107000"/>
              </a:lnSpc>
              <a:spcBef>
                <a:spcPts val="0"/>
              </a:spcBef>
              <a:spcAft>
                <a:spcPts val="800"/>
              </a:spcAft>
              <a:buNone/>
            </a:pPr>
            <a:endParaRPr lang="en-US" kern="100" dirty="0">
              <a:latin typeface="Calibri"/>
              <a:ea typeface="Calibri"/>
              <a:cs typeface="Mangal"/>
            </a:endParaRPr>
          </a:p>
          <a:p>
            <a:pPr marL="0" indent="0">
              <a:buNone/>
            </a:pPr>
            <a:endParaRPr lang="en-US" dirty="0"/>
          </a:p>
        </p:txBody>
      </p:sp>
    </p:spTree>
    <p:extLst>
      <p:ext uri="{BB962C8B-B14F-4D97-AF65-F5344CB8AC3E}">
        <p14:creationId xmlns:p14="http://schemas.microsoft.com/office/powerpoint/2010/main" val="26810601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274320" lvl="1">
              <a:spcBef>
                <a:spcPts val="600"/>
              </a:spcBef>
              <a:buSzPct val="70000"/>
              <a:buFont typeface="Wingdings"/>
              <a:buChar char=""/>
            </a:pPr>
            <a:r>
              <a:rPr lang="en-US" sz="2400" dirty="0"/>
              <a:t>Consider another package that is pack2.</a:t>
            </a:r>
          </a:p>
          <a:p>
            <a:pPr marL="640080" marR="0" indent="0" algn="just">
              <a:lnSpc>
                <a:spcPct val="107000"/>
              </a:lnSpc>
              <a:spcBef>
                <a:spcPts val="0"/>
              </a:spcBef>
              <a:spcAft>
                <a:spcPts val="0"/>
              </a:spcAft>
              <a:buNone/>
            </a:pPr>
            <a:r>
              <a:rPr lang="en-US" kern="100" dirty="0">
                <a:latin typeface="Calibri"/>
                <a:ea typeface="Calibri"/>
                <a:cs typeface="Calibri"/>
              </a:rPr>
              <a:t>package Pack2;</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public class B</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914400" marR="0" indent="0" algn="just">
              <a:lnSpc>
                <a:spcPct val="107000"/>
              </a:lnSpc>
              <a:spcBef>
                <a:spcPts val="0"/>
              </a:spcBef>
              <a:spcAft>
                <a:spcPts val="0"/>
              </a:spcAft>
              <a:buNone/>
            </a:pPr>
            <a:r>
              <a:rPr lang="en-US" kern="100" dirty="0">
                <a:latin typeface="Calibri"/>
                <a:ea typeface="Calibri"/>
                <a:cs typeface="Calibri"/>
              </a:rPr>
              <a:t>public void </a:t>
            </a:r>
            <a:r>
              <a:rPr lang="en-US" kern="100" dirty="0" err="1">
                <a:latin typeface="Calibri"/>
                <a:ea typeface="Calibri"/>
                <a:cs typeface="Calibri"/>
              </a:rPr>
              <a:t>disp</a:t>
            </a:r>
            <a:r>
              <a:rPr lang="en-US" kern="100" dirty="0">
                <a:latin typeface="Calibri"/>
                <a:ea typeface="Calibri"/>
                <a:cs typeface="Calibri"/>
              </a:rPr>
              <a:t>()</a:t>
            </a:r>
            <a:endParaRPr lang="en-US" kern="100" dirty="0">
              <a:latin typeface="Calibri"/>
              <a:ea typeface="Calibri"/>
              <a:cs typeface="Mangal"/>
            </a:endParaRPr>
          </a:p>
          <a:p>
            <a:pPr marL="914400" marR="0" indent="0" algn="just">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914400" marR="0" indent="0" algn="just">
              <a:lnSpc>
                <a:spcPct val="107000"/>
              </a:lnSpc>
              <a:spcBef>
                <a:spcPts val="0"/>
              </a:spcBef>
              <a:spcAft>
                <a:spcPts val="0"/>
              </a:spcAft>
              <a:buNone/>
            </a:pPr>
            <a:r>
              <a:rPr lang="en-US" kern="100" dirty="0" err="1">
                <a:latin typeface="Calibri"/>
                <a:ea typeface="Calibri"/>
                <a:cs typeface="Calibri"/>
              </a:rPr>
              <a:t>System.out.println</a:t>
            </a:r>
            <a:r>
              <a:rPr lang="en-US" kern="100" dirty="0">
                <a:latin typeface="Calibri"/>
                <a:ea typeface="Calibri"/>
                <a:cs typeface="Calibri"/>
              </a:rPr>
              <a:t>(“Method of pack2 “);</a:t>
            </a:r>
            <a:endParaRPr lang="en-US" kern="100" dirty="0">
              <a:latin typeface="Calibri"/>
              <a:ea typeface="Calibri"/>
              <a:cs typeface="Mangal"/>
            </a:endParaRPr>
          </a:p>
          <a:p>
            <a:pPr marL="914400" marR="0" indent="0" algn="just">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640080" marR="0" indent="0" algn="just">
              <a:lnSpc>
                <a:spcPct val="107000"/>
              </a:lnSpc>
              <a:spcBef>
                <a:spcPts val="0"/>
              </a:spcBef>
              <a:spcAft>
                <a:spcPts val="800"/>
              </a:spcAft>
              <a:buNone/>
            </a:pPr>
            <a:r>
              <a:rPr lang="en-US" kern="100" dirty="0">
                <a:latin typeface="Calibri"/>
                <a:ea typeface="Calibri"/>
                <a:cs typeface="Calibri"/>
              </a:rPr>
              <a:t>}</a:t>
            </a:r>
            <a:endParaRPr lang="en-US" kern="100" dirty="0">
              <a:latin typeface="Calibri"/>
              <a:ea typeface="Calibri"/>
              <a:cs typeface="Mangal"/>
            </a:endParaRPr>
          </a:p>
          <a:p>
            <a:pPr marL="0" indent="0">
              <a:buNone/>
            </a:pPr>
            <a:endParaRPr lang="en-US" dirty="0"/>
          </a:p>
        </p:txBody>
      </p:sp>
    </p:spTree>
    <p:extLst>
      <p:ext uri="{BB962C8B-B14F-4D97-AF65-F5344CB8AC3E}">
        <p14:creationId xmlns:p14="http://schemas.microsoft.com/office/powerpoint/2010/main" val="254128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marL="274320" lvl="1">
              <a:spcBef>
                <a:spcPts val="600"/>
              </a:spcBef>
              <a:buSzPct val="70000"/>
              <a:buFont typeface="Wingdings"/>
              <a:buChar char=""/>
            </a:pPr>
            <a:r>
              <a:rPr lang="en-US" sz="2400" dirty="0"/>
              <a:t>Save the source file by name B.java in directory pack2 and compile it.</a:t>
            </a:r>
          </a:p>
          <a:p>
            <a:pPr marL="274320" lvl="1">
              <a:spcBef>
                <a:spcPts val="600"/>
              </a:spcBef>
              <a:buSzPct val="70000"/>
              <a:buFont typeface="Wingdings"/>
              <a:buChar char=""/>
            </a:pPr>
            <a:r>
              <a:rPr lang="en-US" sz="2400" dirty="0"/>
              <a:t>Now import class from other package.</a:t>
            </a:r>
          </a:p>
          <a:p>
            <a:pPr marL="640080" marR="0" indent="0" algn="just">
              <a:lnSpc>
                <a:spcPct val="107000"/>
              </a:lnSpc>
              <a:spcBef>
                <a:spcPts val="0"/>
              </a:spcBef>
              <a:spcAft>
                <a:spcPts val="0"/>
              </a:spcAft>
              <a:buNone/>
            </a:pPr>
            <a:r>
              <a:rPr lang="en-US" dirty="0"/>
              <a:t> </a:t>
            </a:r>
            <a:r>
              <a:rPr lang="en-US" kern="100" dirty="0">
                <a:latin typeface="Calibri"/>
                <a:ea typeface="Calibri"/>
                <a:cs typeface="Calibri"/>
              </a:rPr>
              <a:t>import Pack1.A;</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import Pack2.B;</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class C</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public static void main(String </a:t>
            </a:r>
            <a:r>
              <a:rPr lang="en-US" kern="100" dirty="0" err="1">
                <a:latin typeface="Calibri"/>
                <a:ea typeface="Calibri"/>
                <a:cs typeface="Calibri"/>
              </a:rPr>
              <a:t>args</a:t>
            </a:r>
            <a:r>
              <a:rPr lang="en-US" kern="100" dirty="0">
                <a:latin typeface="Calibri"/>
                <a:ea typeface="Calibri"/>
                <a:cs typeface="Calibri"/>
              </a:rPr>
              <a:t>[])</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pack1.A Obj1=new Pack1.A();</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pack2.B Obj2=new Pack2.B();</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Obj1.display();</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Obj2.disp();</a:t>
            </a:r>
            <a:endParaRPr lang="en-US" kern="100" dirty="0">
              <a:latin typeface="Calibri"/>
              <a:ea typeface="Calibri"/>
              <a:cs typeface="Mangal"/>
            </a:endParaRPr>
          </a:p>
          <a:p>
            <a:pPr marL="640080" marR="0" indent="0" algn="just">
              <a:lnSpc>
                <a:spcPct val="107000"/>
              </a:lnSpc>
              <a:spcBef>
                <a:spcPts val="0"/>
              </a:spcBef>
              <a:spcAft>
                <a:spcPts val="0"/>
              </a:spcAft>
              <a:buNone/>
            </a:pPr>
            <a:r>
              <a:rPr lang="en-US" kern="100" dirty="0">
                <a:latin typeface="Calibri"/>
                <a:ea typeface="Calibri"/>
                <a:cs typeface="Calibri"/>
              </a:rPr>
              <a:t>}</a:t>
            </a:r>
            <a:endParaRPr lang="en-US" kern="100" dirty="0">
              <a:latin typeface="Calibri"/>
              <a:ea typeface="Calibri"/>
              <a:cs typeface="Mangal"/>
            </a:endParaRPr>
          </a:p>
          <a:p>
            <a:pPr marL="640080" marR="0" indent="0" algn="just">
              <a:lnSpc>
                <a:spcPct val="107000"/>
              </a:lnSpc>
              <a:spcBef>
                <a:spcPts val="0"/>
              </a:spcBef>
              <a:spcAft>
                <a:spcPts val="800"/>
              </a:spcAft>
              <a:buNone/>
            </a:pPr>
            <a:r>
              <a:rPr lang="en-US" kern="100" dirty="0">
                <a:latin typeface="Calibri"/>
                <a:ea typeface="Calibri"/>
                <a:cs typeface="Calibri"/>
              </a:rPr>
              <a:t>}</a:t>
            </a:r>
            <a:endParaRPr lang="en-US" kern="100" dirty="0">
              <a:latin typeface="Calibri"/>
              <a:ea typeface="Calibri"/>
              <a:cs typeface="Mangal"/>
            </a:endParaRPr>
          </a:p>
          <a:p>
            <a:pPr marL="0" indent="0">
              <a:buNone/>
            </a:pPr>
            <a:endParaRPr lang="en-US" dirty="0"/>
          </a:p>
        </p:txBody>
      </p:sp>
    </p:spTree>
    <p:extLst>
      <p:ext uri="{BB962C8B-B14F-4D97-AF65-F5344CB8AC3E}">
        <p14:creationId xmlns:p14="http://schemas.microsoft.com/office/powerpoint/2010/main" val="15016705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effect from access specifier to the package</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lvl="0"/>
            <a:r>
              <a:rPr lang="en-US" dirty="0"/>
              <a:t>Access level modifier determine whether other classes can use particular field or invoke a particular method.</a:t>
            </a:r>
          </a:p>
          <a:p>
            <a:pPr lvl="0"/>
            <a:r>
              <a:rPr lang="en-US" dirty="0"/>
              <a:t>Data member and method can be declare with access specifier such as private, public and protected.</a:t>
            </a:r>
          </a:p>
          <a:p>
            <a:pPr lvl="0"/>
            <a:r>
              <a:rPr lang="en-US" b="1" dirty="0"/>
              <a:t>Public:-</a:t>
            </a:r>
            <a:endParaRPr lang="en-US" dirty="0"/>
          </a:p>
          <a:p>
            <a:pPr marL="0" indent="0">
              <a:buNone/>
            </a:pPr>
            <a:r>
              <a:rPr lang="en-US" dirty="0"/>
              <a:t>       Public modifier specify that the member can be               	visible to every layer .</a:t>
            </a:r>
          </a:p>
          <a:p>
            <a:pPr lvl="0"/>
            <a:r>
              <a:rPr lang="en-US" b="1" dirty="0"/>
              <a:t>Private:-</a:t>
            </a:r>
            <a:endParaRPr lang="en-US" dirty="0"/>
          </a:p>
          <a:p>
            <a:pPr marL="0" indent="0">
              <a:buNone/>
            </a:pPr>
            <a:r>
              <a:rPr lang="en-US" dirty="0"/>
              <a:t>       It specify that the member can be  visible only  	the access within that class .</a:t>
            </a:r>
          </a:p>
          <a:p>
            <a:endParaRPr lang="en-US" dirty="0"/>
          </a:p>
        </p:txBody>
      </p:sp>
    </p:spTree>
    <p:extLst>
      <p:ext uri="{BB962C8B-B14F-4D97-AF65-F5344CB8AC3E}">
        <p14:creationId xmlns:p14="http://schemas.microsoft.com/office/powerpoint/2010/main" val="25057832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b="1" dirty="0"/>
              <a:t>Protected:-</a:t>
            </a:r>
            <a:endParaRPr lang="en-US" dirty="0"/>
          </a:p>
          <a:p>
            <a:pPr marL="0" indent="0">
              <a:buNone/>
            </a:pPr>
            <a:r>
              <a:rPr lang="en-US" dirty="0"/>
              <a:t>      It specify that the member can only be access 	with it own package and sub-class of its class 	in another package .</a:t>
            </a:r>
          </a:p>
          <a:p>
            <a:pPr lvl="0"/>
            <a:r>
              <a:rPr lang="en-US" b="1" dirty="0"/>
              <a:t>Friendly (Default):-</a:t>
            </a:r>
            <a:endParaRPr lang="en-US" dirty="0"/>
          </a:p>
          <a:p>
            <a:pPr marL="0" indent="0">
              <a:buNone/>
            </a:pPr>
            <a:r>
              <a:rPr lang="en-US" dirty="0"/>
              <a:t>      It specify that the member can be visible to sub- 	class as well as other </a:t>
            </a:r>
            <a:r>
              <a:rPr lang="en-US" dirty="0" err="1"/>
              <a:t>classs</a:t>
            </a:r>
            <a:r>
              <a:rPr lang="en-US" dirty="0"/>
              <a:t> in the same 	package.</a:t>
            </a:r>
          </a:p>
          <a:p>
            <a:pPr marL="0" indent="0">
              <a:buNone/>
            </a:pPr>
            <a:endParaRPr lang="en-US" dirty="0"/>
          </a:p>
          <a:p>
            <a:endParaRPr lang="en-US" dirty="0"/>
          </a:p>
        </p:txBody>
      </p:sp>
    </p:spTree>
    <p:extLst>
      <p:ext uri="{BB962C8B-B14F-4D97-AF65-F5344CB8AC3E}">
        <p14:creationId xmlns:p14="http://schemas.microsoft.com/office/powerpoint/2010/main" val="31779414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676400"/>
            <a:ext cx="7924800" cy="4571999"/>
          </a:xfrm>
        </p:spPr>
      </p:pic>
    </p:spTree>
    <p:extLst>
      <p:ext uri="{BB962C8B-B14F-4D97-AF65-F5344CB8AC3E}">
        <p14:creationId xmlns:p14="http://schemas.microsoft.com/office/powerpoint/2010/main" val="26401106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built in Package of java </a:t>
            </a:r>
            <a:endParaRPr lang="en-US" dirty="0"/>
          </a:p>
        </p:txBody>
      </p:sp>
      <p:sp>
        <p:nvSpPr>
          <p:cNvPr id="3" name="Content Placeholder 2"/>
          <p:cNvSpPr>
            <a:spLocks noGrp="1"/>
          </p:cNvSpPr>
          <p:nvPr>
            <p:ph sz="quarter" idx="1"/>
          </p:nvPr>
        </p:nvSpPr>
        <p:spPr/>
        <p:txBody>
          <a:bodyPr/>
          <a:lstStyle/>
          <a:p>
            <a:r>
              <a:rPr lang="en-US" dirty="0"/>
              <a:t>Java API provides the large number of classes which are grouped together into different packages according to their functionality &amp; use for specific application like looping, displaying  GUI etc.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05200"/>
            <a:ext cx="7696200" cy="2971800"/>
          </a:xfrm>
          <a:prstGeom prst="rect">
            <a:avLst/>
          </a:prstGeom>
        </p:spPr>
      </p:pic>
    </p:spTree>
    <p:extLst>
      <p:ext uri="{BB962C8B-B14F-4D97-AF65-F5344CB8AC3E}">
        <p14:creationId xmlns:p14="http://schemas.microsoft.com/office/powerpoint/2010/main" val="265984653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dirty="0"/>
              <a:t>Different API packages are as follows :-</a:t>
            </a:r>
          </a:p>
          <a:p>
            <a:pPr marL="0" lvl="0" indent="0">
              <a:buNone/>
            </a:pPr>
            <a:r>
              <a:rPr lang="en-US" dirty="0"/>
              <a:t>   i) </a:t>
            </a:r>
            <a:r>
              <a:rPr lang="en-US" b="1" dirty="0" err="1"/>
              <a:t>java.lang</a:t>
            </a:r>
            <a:r>
              <a:rPr lang="en-US" b="1" dirty="0"/>
              <a:t>:-</a:t>
            </a:r>
            <a:endParaRPr lang="en-US" dirty="0"/>
          </a:p>
          <a:p>
            <a:pPr marL="0" indent="0">
              <a:buNone/>
            </a:pPr>
            <a:r>
              <a:rPr lang="en-US" dirty="0"/>
              <a:t>This is the language support classes. There are the classes that Java compiler itself uses and therefore they are automatically imported. They include classes for primitive types, strings, math, functions threads and exceptions.</a:t>
            </a:r>
          </a:p>
          <a:p>
            <a:pPr marL="0" lvl="0" indent="0">
              <a:buNone/>
            </a:pPr>
            <a:r>
              <a:rPr lang="en-US" dirty="0"/>
              <a:t>  ii)</a:t>
            </a:r>
            <a:r>
              <a:rPr lang="en-US" b="1" dirty="0"/>
              <a:t> </a:t>
            </a:r>
            <a:r>
              <a:rPr lang="en-US" b="1" dirty="0" err="1"/>
              <a:t>java.util</a:t>
            </a:r>
            <a:r>
              <a:rPr lang="en-US" b="1" dirty="0"/>
              <a:t>:-</a:t>
            </a:r>
            <a:endParaRPr lang="en-US" dirty="0"/>
          </a:p>
          <a:p>
            <a:pPr marL="0" indent="0">
              <a:buNone/>
            </a:pPr>
            <a:r>
              <a:rPr lang="en-US" dirty="0"/>
              <a:t>This is the language utility classes such as vectors, hash tables, random numbers, data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920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E094-0DDC-4E1A-ABB2-FFBDF8C92757}"/>
              </a:ext>
            </a:extLst>
          </p:cNvPr>
          <p:cNvSpPr>
            <a:spLocks noGrp="1"/>
          </p:cNvSpPr>
          <p:nvPr>
            <p:ph type="title"/>
          </p:nvPr>
        </p:nvSpPr>
        <p:spPr>
          <a:xfrm>
            <a:off x="628650" y="365126"/>
            <a:ext cx="7886700" cy="4702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952BD59-39D3-4938-86AA-626E3711591C}"/>
              </a:ext>
            </a:extLst>
          </p:cNvPr>
          <p:cNvSpPr>
            <a:spLocks noGrp="1"/>
          </p:cNvSpPr>
          <p:nvPr>
            <p:ph sz="half" idx="1"/>
          </p:nvPr>
        </p:nvSpPr>
        <p:spPr>
          <a:xfrm>
            <a:off x="628650" y="1049867"/>
            <a:ext cx="3886200" cy="5127096"/>
          </a:xfrm>
        </p:spPr>
        <p:txBody>
          <a:bodyPr>
            <a:normAutofit fontScale="70000" lnSpcReduction="20000"/>
          </a:bodyPr>
          <a:lstStyle/>
          <a:p>
            <a:pPr marL="0" indent="0">
              <a:buNone/>
            </a:pPr>
            <a:r>
              <a:rPr lang="en-IN" dirty="0"/>
              <a:t>class single</a:t>
            </a:r>
          </a:p>
          <a:p>
            <a:pPr marL="0" indent="0">
              <a:buNone/>
            </a:pPr>
            <a:r>
              <a:rPr lang="en-IN" dirty="0"/>
              <a:t>{</a:t>
            </a:r>
          </a:p>
          <a:p>
            <a:pPr marL="0" indent="0">
              <a:buNone/>
            </a:pPr>
            <a:r>
              <a:rPr lang="en-IN" dirty="0"/>
              <a:t>int </a:t>
            </a:r>
            <a:r>
              <a:rPr lang="en-IN" dirty="0" err="1"/>
              <a:t>a,b,c</a:t>
            </a: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("b in super </a:t>
            </a:r>
            <a:r>
              <a:rPr lang="en-IN" dirty="0" err="1"/>
              <a:t>class"+b</a:t>
            </a:r>
            <a:r>
              <a:rPr lang="en-IN" dirty="0"/>
              <a:t>);</a:t>
            </a:r>
          </a:p>
          <a:p>
            <a:pPr marL="0" indent="0">
              <a:buNone/>
            </a:pPr>
            <a:r>
              <a:rPr lang="en-IN" dirty="0"/>
              <a:t>}</a:t>
            </a:r>
          </a:p>
          <a:p>
            <a:pPr marL="0" indent="0">
              <a:buNone/>
            </a:pPr>
            <a:r>
              <a:rPr lang="en-IN" dirty="0"/>
              <a:t>}</a:t>
            </a:r>
          </a:p>
          <a:p>
            <a:pPr marL="0" indent="0">
              <a:buNone/>
            </a:pPr>
            <a:r>
              <a:rPr lang="en-IN" dirty="0"/>
              <a:t>class single1 extends single</a:t>
            </a:r>
          </a:p>
          <a:p>
            <a:pPr marL="0" indent="0">
              <a:buNone/>
            </a:pPr>
            <a:r>
              <a:rPr lang="en-IN" dirty="0"/>
              <a:t>{</a:t>
            </a:r>
          </a:p>
          <a:p>
            <a:pPr marL="0" indent="0">
              <a:buNone/>
            </a:pPr>
            <a:r>
              <a:rPr lang="en-IN" dirty="0"/>
              <a:t>int a;</a:t>
            </a:r>
          </a:p>
          <a:p>
            <a:pPr marL="0" indent="0">
              <a:buNone/>
            </a:pPr>
            <a:r>
              <a:rPr lang="en-IN" dirty="0"/>
              <a:t>single1(int </a:t>
            </a:r>
            <a:r>
              <a:rPr lang="en-IN" dirty="0" err="1"/>
              <a:t>p,int</a:t>
            </a:r>
            <a:r>
              <a:rPr lang="en-IN" dirty="0"/>
              <a:t> q)</a:t>
            </a:r>
          </a:p>
          <a:p>
            <a:pPr marL="0" indent="0">
              <a:buNone/>
            </a:pPr>
            <a:r>
              <a:rPr lang="en-IN" dirty="0"/>
              <a:t>{</a:t>
            </a:r>
          </a:p>
          <a:p>
            <a:pPr marL="0" indent="0">
              <a:buNone/>
            </a:pPr>
            <a:r>
              <a:rPr lang="en-IN" dirty="0"/>
              <a:t>a=p;</a:t>
            </a:r>
          </a:p>
          <a:p>
            <a:pPr marL="0" indent="0">
              <a:buNone/>
            </a:pPr>
            <a:r>
              <a:rPr lang="en-IN" dirty="0" err="1"/>
              <a:t>super.b</a:t>
            </a:r>
            <a:r>
              <a:rPr lang="en-IN" dirty="0"/>
              <a:t>=q;</a:t>
            </a:r>
          </a:p>
          <a:p>
            <a:pPr marL="0" indent="0">
              <a:buNone/>
            </a:pP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B0C8E5DC-8367-40A4-A2BA-48BD434AC21A}"/>
              </a:ext>
            </a:extLst>
          </p:cNvPr>
          <p:cNvSpPr>
            <a:spLocks noGrp="1"/>
          </p:cNvSpPr>
          <p:nvPr>
            <p:ph sz="half" idx="2"/>
          </p:nvPr>
        </p:nvSpPr>
        <p:spPr>
          <a:xfrm>
            <a:off x="4629150" y="1049867"/>
            <a:ext cx="3886200" cy="5127096"/>
          </a:xfrm>
        </p:spPr>
        <p:txBody>
          <a:bodyPr>
            <a:normAutofit fontScale="70000" lnSpcReduction="20000"/>
          </a:bodyPr>
          <a:lstStyle/>
          <a:p>
            <a:pPr marL="0" indent="0">
              <a:buNone/>
            </a:pPr>
            <a:r>
              <a:rPr lang="en-IN" dirty="0"/>
              <a:t>void show()</a:t>
            </a:r>
          </a:p>
          <a:p>
            <a:pPr marL="0" indent="0">
              <a:buNone/>
            </a:pPr>
            <a:r>
              <a:rPr lang="en-IN" dirty="0"/>
              <a:t>{</a:t>
            </a:r>
          </a:p>
          <a:p>
            <a:pPr marL="0" indent="0">
              <a:buNone/>
            </a:pPr>
            <a:r>
              <a:rPr lang="en-IN" dirty="0" err="1"/>
              <a:t>System.out.println</a:t>
            </a:r>
            <a:r>
              <a:rPr lang="en-IN" dirty="0"/>
              <a:t>("b in super class"+</a:t>
            </a:r>
            <a:r>
              <a:rPr lang="en-IN" dirty="0" err="1"/>
              <a:t>super.b</a:t>
            </a:r>
            <a:r>
              <a:rPr lang="en-IN" dirty="0"/>
              <a:t>);</a:t>
            </a:r>
          </a:p>
          <a:p>
            <a:pPr marL="0" indent="0">
              <a:buNone/>
            </a:pPr>
            <a:r>
              <a:rPr lang="en-IN" dirty="0" err="1"/>
              <a:t>System.out.println</a:t>
            </a:r>
            <a:r>
              <a:rPr lang="en-IN" dirty="0"/>
              <a:t>("a in sub </a:t>
            </a:r>
            <a:r>
              <a:rPr lang="en-IN" dirty="0" err="1"/>
              <a:t>class"+a</a:t>
            </a:r>
            <a:r>
              <a:rPr lang="en-IN" dirty="0"/>
              <a:t>);</a:t>
            </a:r>
          </a:p>
          <a:p>
            <a:pPr marL="0" indent="0">
              <a:buNone/>
            </a:pPr>
            <a:r>
              <a:rPr lang="en-IN" dirty="0"/>
              <a:t>}</a:t>
            </a:r>
          </a:p>
          <a:p>
            <a:pPr marL="0" indent="0">
              <a:buNone/>
            </a:pPr>
            <a:r>
              <a:rPr lang="en-IN" dirty="0"/>
              <a:t>}</a:t>
            </a:r>
          </a:p>
          <a:p>
            <a:pPr marL="0" indent="0">
              <a:buNone/>
            </a:pPr>
            <a:endParaRPr lang="en-IN" dirty="0"/>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single1 </a:t>
            </a:r>
            <a:r>
              <a:rPr lang="en-IN" dirty="0" err="1"/>
              <a:t>obj</a:t>
            </a:r>
            <a:r>
              <a:rPr lang="en-IN" dirty="0"/>
              <a:t>=new single1(1,5);</a:t>
            </a:r>
          </a:p>
          <a:p>
            <a:pPr marL="0" indent="0">
              <a:buNone/>
            </a:pPr>
            <a:r>
              <a:rPr lang="en-IN" dirty="0" err="1"/>
              <a:t>obj.show</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6794289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lvl="0" indent="0">
              <a:buNone/>
            </a:pPr>
            <a:r>
              <a:rPr lang="en-US" dirty="0"/>
              <a:t>   iii)</a:t>
            </a:r>
            <a:r>
              <a:rPr lang="en-US" b="1" dirty="0"/>
              <a:t> java.io:-</a:t>
            </a:r>
            <a:endParaRPr lang="en-US" dirty="0"/>
          </a:p>
          <a:p>
            <a:pPr marL="0" indent="0">
              <a:buNone/>
            </a:pPr>
            <a:r>
              <a:rPr lang="en-US" dirty="0"/>
              <a:t>This is the input/output support classes. They provide facility input/output of data and files. They include classes such as input string, output string, reader, writer.</a:t>
            </a:r>
          </a:p>
          <a:p>
            <a:pPr marL="0" lvl="0" indent="0">
              <a:buNone/>
            </a:pPr>
            <a:r>
              <a:rPr lang="en-US" dirty="0"/>
              <a:t>   iv)</a:t>
            </a:r>
            <a:r>
              <a:rPr lang="en-US" b="1" dirty="0"/>
              <a:t> </a:t>
            </a:r>
            <a:r>
              <a:rPr lang="en-US" b="1" dirty="0" err="1"/>
              <a:t>java.awt</a:t>
            </a:r>
            <a:r>
              <a:rPr lang="en-US" b="1" dirty="0"/>
              <a:t>:-</a:t>
            </a:r>
            <a:endParaRPr lang="en-US" dirty="0"/>
          </a:p>
          <a:p>
            <a:pPr marL="0" indent="0">
              <a:buNone/>
            </a:pPr>
            <a:r>
              <a:rPr lang="en-US" dirty="0"/>
              <a:t>It contain the set of classes for implementing graphical user interface. They include classes for window, buttons, lists, menus and so on. </a:t>
            </a:r>
          </a:p>
          <a:p>
            <a:pPr marL="0" indent="0">
              <a:buNone/>
            </a:pPr>
            <a:endParaRPr lang="en-US" dirty="0"/>
          </a:p>
        </p:txBody>
      </p:sp>
    </p:spTree>
    <p:extLst>
      <p:ext uri="{BB962C8B-B14F-4D97-AF65-F5344CB8AC3E}">
        <p14:creationId xmlns:p14="http://schemas.microsoft.com/office/powerpoint/2010/main" val="26691612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lvl="0" indent="0">
              <a:buNone/>
            </a:pPr>
            <a:r>
              <a:rPr lang="en-US" dirty="0"/>
              <a:t>   v)</a:t>
            </a:r>
            <a:r>
              <a:rPr lang="en-US" b="1" dirty="0"/>
              <a:t> java.net:-</a:t>
            </a:r>
            <a:endParaRPr lang="en-US" dirty="0"/>
          </a:p>
          <a:p>
            <a:pPr marL="0" indent="0" algn="ctr">
              <a:buNone/>
            </a:pPr>
            <a:r>
              <a:rPr lang="en-US" dirty="0"/>
              <a:t>    It contains the classes for networking they include classes for communicating with local computers as well as with internet servers.</a:t>
            </a:r>
          </a:p>
          <a:p>
            <a:pPr marL="0" lvl="0" indent="0">
              <a:buNone/>
            </a:pPr>
            <a:r>
              <a:rPr lang="en-US" dirty="0"/>
              <a:t>  vi)</a:t>
            </a:r>
            <a:r>
              <a:rPr lang="en-US" b="1" dirty="0" err="1"/>
              <a:t>java.applet</a:t>
            </a:r>
            <a:r>
              <a:rPr lang="en-US" b="1" dirty="0"/>
              <a:t>:-</a:t>
            </a:r>
            <a:endParaRPr lang="en-US" dirty="0"/>
          </a:p>
          <a:p>
            <a:pPr marL="0" indent="0">
              <a:buNone/>
            </a:pPr>
            <a:r>
              <a:rPr lang="en-US" dirty="0"/>
              <a:t>     It contains the classes for creating and     	implementing applets.</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17185504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an package</a:t>
            </a:r>
          </a:p>
        </p:txBody>
      </p:sp>
      <p:sp>
        <p:nvSpPr>
          <p:cNvPr id="3" name="Content Placeholder 2"/>
          <p:cNvSpPr>
            <a:spLocks noGrp="1"/>
          </p:cNvSpPr>
          <p:nvPr>
            <p:ph sz="quarter" idx="1"/>
          </p:nvPr>
        </p:nvSpPr>
        <p:spPr/>
        <p:txBody>
          <a:bodyPr/>
          <a:lstStyle/>
          <a:p>
            <a:pPr lvl="0"/>
            <a:r>
              <a:rPr lang="en-US" dirty="0"/>
              <a:t>Package can be accessed either using fully qualified class name or by using a shortcut approach through the import statement.</a:t>
            </a:r>
          </a:p>
          <a:p>
            <a:pPr lvl="0"/>
            <a:r>
              <a:rPr lang="en-US" dirty="0"/>
              <a:t>User defined packages can be accessed through import statement. The import statement can be used to search a list of packages for a particular class.</a:t>
            </a:r>
          </a:p>
          <a:p>
            <a:pPr lvl="0"/>
            <a:r>
              <a:rPr lang="en-US" dirty="0"/>
              <a:t>The general form of import statement for searching a class or fully qualified class name approach is as follows:-</a:t>
            </a:r>
          </a:p>
          <a:p>
            <a:pPr marL="0" indent="0">
              <a:buNone/>
            </a:pPr>
            <a:r>
              <a:rPr lang="en-US" dirty="0"/>
              <a:t>    </a:t>
            </a:r>
            <a:r>
              <a:rPr lang="en-US" b="1" dirty="0"/>
              <a:t>import pkg1 [.pkg2] [.pkg3].</a:t>
            </a:r>
            <a:r>
              <a:rPr lang="en-US" b="1" dirty="0" err="1"/>
              <a:t>Classname</a:t>
            </a:r>
            <a:r>
              <a:rPr lang="en-US" b="1" dirty="0"/>
              <a:t>;</a:t>
            </a:r>
            <a:endParaRPr lang="en-US" dirty="0"/>
          </a:p>
          <a:p>
            <a:pPr marL="0" indent="0">
              <a:buNone/>
            </a:pPr>
            <a:endParaRPr lang="en-US" dirty="0"/>
          </a:p>
        </p:txBody>
      </p:sp>
    </p:spTree>
    <p:extLst>
      <p:ext uri="{BB962C8B-B14F-4D97-AF65-F5344CB8AC3E}">
        <p14:creationId xmlns:p14="http://schemas.microsoft.com/office/powerpoint/2010/main" val="14913753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dirty="0"/>
              <a:t>The general form of Shortcut Approach is as follows:-</a:t>
            </a:r>
          </a:p>
          <a:p>
            <a:pPr marL="0" indent="0">
              <a:buNone/>
            </a:pPr>
            <a:r>
              <a:rPr lang="en-US" b="1" dirty="0"/>
              <a:t>    import </a:t>
            </a:r>
            <a:r>
              <a:rPr lang="en-US" b="1" dirty="0" err="1"/>
              <a:t>packagename</a:t>
            </a:r>
            <a:r>
              <a:rPr lang="en-US" b="1" dirty="0"/>
              <a:t>.*;</a:t>
            </a:r>
            <a:endParaRPr lang="en-US" dirty="0"/>
          </a:p>
          <a:p>
            <a:pPr lvl="0"/>
            <a:r>
              <a:rPr lang="en-US" dirty="0"/>
              <a:t>Drawback of the shortcut approach is that it is difficult to determine from which package a particular member take or use when large numbers of package are imported.</a:t>
            </a:r>
          </a:p>
          <a:p>
            <a:pPr lvl="0"/>
            <a:r>
              <a:rPr lang="en-US" dirty="0"/>
              <a:t>Advantage of shortcut approach is that there is no need of use large package names repeatedly in the programs.</a:t>
            </a:r>
          </a:p>
          <a:p>
            <a:endParaRPr lang="en-US" dirty="0"/>
          </a:p>
        </p:txBody>
      </p:sp>
    </p:spTree>
    <p:extLst>
      <p:ext uri="{BB962C8B-B14F-4D97-AF65-F5344CB8AC3E}">
        <p14:creationId xmlns:p14="http://schemas.microsoft.com/office/powerpoint/2010/main" val="17825709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9920-B931-4250-9B3D-CF95574D7484}"/>
              </a:ext>
            </a:extLst>
          </p:cNvPr>
          <p:cNvSpPr>
            <a:spLocks noGrp="1"/>
          </p:cNvSpPr>
          <p:nvPr>
            <p:ph type="title"/>
          </p:nvPr>
        </p:nvSpPr>
        <p:spPr/>
        <p:txBody>
          <a:bodyPr vert="horz" lIns="0" tIns="45720" rIns="0" bIns="0" anchor="b">
            <a:normAutofit fontScale="90000"/>
          </a:bodyPr>
          <a:lstStyle/>
          <a:p>
            <a:r>
              <a:rPr lang="en-IN" dirty="0"/>
              <a:t>Creating Package and accessing package in other program</a:t>
            </a:r>
          </a:p>
        </p:txBody>
      </p:sp>
      <p:sp>
        <p:nvSpPr>
          <p:cNvPr id="3" name="Content Placeholder 2">
            <a:extLst>
              <a:ext uri="{FF2B5EF4-FFF2-40B4-BE49-F238E27FC236}">
                <a16:creationId xmlns:a16="http://schemas.microsoft.com/office/drawing/2014/main" id="{EFCF14DF-81BB-4B69-BD02-71A82F264E5D}"/>
              </a:ext>
            </a:extLst>
          </p:cNvPr>
          <p:cNvSpPr>
            <a:spLocks noGrp="1"/>
          </p:cNvSpPr>
          <p:nvPr>
            <p:ph sz="half" idx="1"/>
          </p:nvPr>
        </p:nvSpPr>
        <p:spPr/>
        <p:txBody>
          <a:bodyPr>
            <a:normAutofit lnSpcReduction="10000"/>
          </a:bodyPr>
          <a:lstStyle/>
          <a:p>
            <a:pPr marL="0" indent="0">
              <a:buNone/>
            </a:pPr>
            <a:r>
              <a:rPr lang="en-IN" dirty="0"/>
              <a:t>package </a:t>
            </a:r>
            <a:r>
              <a:rPr lang="en-IN" dirty="0" err="1"/>
              <a:t>suwarna</a:t>
            </a:r>
            <a:r>
              <a:rPr lang="en-IN" dirty="0"/>
              <a:t>;</a:t>
            </a:r>
          </a:p>
          <a:p>
            <a:pPr marL="0" indent="0">
              <a:buNone/>
            </a:pPr>
            <a:r>
              <a:rPr lang="en-IN" dirty="0"/>
              <a:t>public class s1</a:t>
            </a:r>
          </a:p>
          <a:p>
            <a:pPr marL="0" indent="0">
              <a:buNone/>
            </a:pPr>
            <a:r>
              <a:rPr lang="en-IN" dirty="0"/>
              <a:t>{</a:t>
            </a:r>
          </a:p>
          <a:p>
            <a:pPr marL="0" indent="0">
              <a:buNone/>
            </a:pPr>
            <a:r>
              <a:rPr lang="en-IN" dirty="0"/>
              <a:t>public void show()</a:t>
            </a:r>
          </a:p>
          <a:p>
            <a:pPr marL="0" indent="0">
              <a:buNone/>
            </a:pPr>
            <a:r>
              <a:rPr lang="en-IN" dirty="0"/>
              <a:t>{</a:t>
            </a:r>
          </a:p>
          <a:p>
            <a:pPr marL="0" indent="0">
              <a:buNone/>
            </a:pPr>
            <a:r>
              <a:rPr lang="en-IN" dirty="0" err="1"/>
              <a:t>System.out.println</a:t>
            </a:r>
            <a:r>
              <a:rPr lang="en-IN" dirty="0"/>
              <a:t>("Package");</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53D1E099-94D5-40C6-BC21-99FBA05FC4C2}"/>
              </a:ext>
            </a:extLst>
          </p:cNvPr>
          <p:cNvSpPr>
            <a:spLocks noGrp="1"/>
          </p:cNvSpPr>
          <p:nvPr>
            <p:ph sz="half" idx="2"/>
          </p:nvPr>
        </p:nvSpPr>
        <p:spPr/>
        <p:txBody>
          <a:bodyPr>
            <a:normAutofit lnSpcReduction="10000"/>
          </a:bodyPr>
          <a:lstStyle/>
          <a:p>
            <a:pPr marL="0" indent="0">
              <a:buNone/>
            </a:pPr>
            <a:r>
              <a:rPr lang="en-IN" dirty="0"/>
              <a:t>import suwarna.s1;</a:t>
            </a:r>
          </a:p>
          <a:p>
            <a:pPr marL="0" indent="0">
              <a:buNone/>
            </a:pPr>
            <a:r>
              <a:rPr lang="en-IN" dirty="0"/>
              <a:t>class s1m</a:t>
            </a:r>
          </a:p>
          <a:p>
            <a:pPr marL="0" indent="0">
              <a:buNone/>
            </a:pPr>
            <a:r>
              <a:rPr lang="en-IN" dirty="0"/>
              <a:t>{</a:t>
            </a:r>
          </a:p>
          <a:p>
            <a:pPr marL="0" indent="0">
              <a:buNone/>
            </a:pPr>
            <a:r>
              <a:rPr lang="en-IN" dirty="0"/>
              <a:t>public static void main (String </a:t>
            </a:r>
            <a:r>
              <a:rPr lang="en-IN" dirty="0" err="1"/>
              <a:t>args</a:t>
            </a:r>
            <a:r>
              <a:rPr lang="en-IN" dirty="0"/>
              <a:t>[])</a:t>
            </a:r>
          </a:p>
          <a:p>
            <a:pPr marL="0" indent="0">
              <a:buNone/>
            </a:pPr>
            <a:r>
              <a:rPr lang="en-IN" dirty="0"/>
              <a:t>{</a:t>
            </a:r>
          </a:p>
          <a:p>
            <a:pPr marL="0" indent="0">
              <a:buNone/>
            </a:pPr>
            <a:r>
              <a:rPr lang="en-IN" dirty="0"/>
              <a:t>s1 </a:t>
            </a:r>
            <a:r>
              <a:rPr lang="en-IN" dirty="0" err="1"/>
              <a:t>obj</a:t>
            </a:r>
            <a:r>
              <a:rPr lang="en-IN" dirty="0"/>
              <a:t>=new s1();</a:t>
            </a:r>
          </a:p>
          <a:p>
            <a:pPr marL="0" indent="0">
              <a:buNone/>
            </a:pPr>
            <a:r>
              <a:rPr lang="en-IN" dirty="0" err="1"/>
              <a:t>obj.show</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517303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7493-516E-458F-8DF0-7DC322181F7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D395ED8-8669-49F6-967D-10EA29FB6660}"/>
              </a:ext>
            </a:extLst>
          </p:cNvPr>
          <p:cNvPicPr>
            <a:picLocks noGrp="1" noChangeAspect="1"/>
          </p:cNvPicPr>
          <p:nvPr>
            <p:ph idx="1"/>
          </p:nvPr>
        </p:nvPicPr>
        <p:blipFill>
          <a:blip r:embed="rId2"/>
          <a:stretch>
            <a:fillRect/>
          </a:stretch>
        </p:blipFill>
        <p:spPr>
          <a:xfrm>
            <a:off x="2209800" y="2514600"/>
            <a:ext cx="4267200" cy="2743200"/>
          </a:xfrm>
        </p:spPr>
      </p:pic>
    </p:spTree>
    <p:extLst>
      <p:ext uri="{BB962C8B-B14F-4D97-AF65-F5344CB8AC3E}">
        <p14:creationId xmlns:p14="http://schemas.microsoft.com/office/powerpoint/2010/main" val="21762223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D77D-4A45-43E4-B039-7023F939998D}"/>
              </a:ext>
            </a:extLst>
          </p:cNvPr>
          <p:cNvSpPr>
            <a:spLocks noGrp="1"/>
          </p:cNvSpPr>
          <p:nvPr>
            <p:ph type="title"/>
          </p:nvPr>
        </p:nvSpPr>
        <p:spPr>
          <a:xfrm>
            <a:off x="457200" y="704088"/>
            <a:ext cx="8229600" cy="6675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F359469-1CEC-428D-BE05-6920C8558FC2}"/>
              </a:ext>
            </a:extLst>
          </p:cNvPr>
          <p:cNvSpPr>
            <a:spLocks noGrp="1"/>
          </p:cNvSpPr>
          <p:nvPr>
            <p:ph sz="half" idx="1"/>
          </p:nvPr>
        </p:nvSpPr>
        <p:spPr>
          <a:xfrm>
            <a:off x="457200" y="1676400"/>
            <a:ext cx="4038600" cy="4678525"/>
          </a:xfrm>
        </p:spPr>
        <p:txBody>
          <a:bodyPr/>
          <a:lstStyle/>
          <a:p>
            <a:pPr marL="0" indent="0">
              <a:buNone/>
            </a:pPr>
            <a:r>
              <a:rPr lang="en-IN" dirty="0"/>
              <a:t>package </a:t>
            </a:r>
            <a:r>
              <a:rPr lang="en-IN" dirty="0" err="1"/>
              <a:t>suwarna</a:t>
            </a:r>
            <a:r>
              <a:rPr lang="en-IN" dirty="0"/>
              <a:t>;</a:t>
            </a:r>
          </a:p>
          <a:p>
            <a:pPr marL="0" indent="0">
              <a:buNone/>
            </a:pPr>
            <a:r>
              <a:rPr lang="en-IN" dirty="0"/>
              <a:t>public class s1</a:t>
            </a:r>
          </a:p>
          <a:p>
            <a:pPr marL="0" indent="0">
              <a:buNone/>
            </a:pPr>
            <a:r>
              <a:rPr lang="en-IN" dirty="0"/>
              <a:t>{</a:t>
            </a:r>
          </a:p>
          <a:p>
            <a:pPr marL="0" indent="0">
              <a:buNone/>
            </a:pPr>
            <a:r>
              <a:rPr lang="en-IN" dirty="0"/>
              <a:t>public void show()</a:t>
            </a:r>
          </a:p>
          <a:p>
            <a:pPr marL="0" indent="0">
              <a:buNone/>
            </a:pPr>
            <a:r>
              <a:rPr lang="en-IN" dirty="0"/>
              <a:t>{</a:t>
            </a:r>
          </a:p>
          <a:p>
            <a:pPr marL="0" indent="0">
              <a:buNone/>
            </a:pPr>
            <a:r>
              <a:rPr lang="en-IN" dirty="0" err="1"/>
              <a:t>System.out.println</a:t>
            </a:r>
            <a:r>
              <a:rPr lang="en-IN" dirty="0"/>
              <a:t>("Package");</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9508742F-AC21-4CCB-A661-BAFD59A592C6}"/>
              </a:ext>
            </a:extLst>
          </p:cNvPr>
          <p:cNvSpPr>
            <a:spLocks noGrp="1"/>
          </p:cNvSpPr>
          <p:nvPr>
            <p:ph sz="half" idx="2"/>
          </p:nvPr>
        </p:nvSpPr>
        <p:spPr>
          <a:xfrm>
            <a:off x="4648200" y="1676400"/>
            <a:ext cx="4038600" cy="4678525"/>
          </a:xfrm>
        </p:spPr>
        <p:txBody>
          <a:bodyPr/>
          <a:lstStyle/>
          <a:p>
            <a:pPr marL="0" indent="0">
              <a:buNone/>
            </a:pPr>
            <a:r>
              <a:rPr lang="en-IN" dirty="0"/>
              <a:t>package </a:t>
            </a:r>
            <a:r>
              <a:rPr lang="en-IN" dirty="0" err="1"/>
              <a:t>suwarna</a:t>
            </a:r>
            <a:r>
              <a:rPr lang="en-IN" dirty="0"/>
              <a:t>;</a:t>
            </a:r>
          </a:p>
          <a:p>
            <a:pPr marL="0" indent="0">
              <a:buNone/>
            </a:pPr>
            <a:r>
              <a:rPr lang="en-IN" dirty="0"/>
              <a:t>public class s2</a:t>
            </a:r>
          </a:p>
          <a:p>
            <a:pPr marL="0" indent="0">
              <a:buNone/>
            </a:pPr>
            <a:r>
              <a:rPr lang="en-IN" dirty="0"/>
              <a:t>{</a:t>
            </a:r>
          </a:p>
          <a:p>
            <a:pPr marL="0" indent="0">
              <a:buNone/>
            </a:pPr>
            <a:r>
              <a:rPr lang="en-IN" dirty="0"/>
              <a:t>public void show1()</a:t>
            </a:r>
          </a:p>
          <a:p>
            <a:pPr marL="0" indent="0">
              <a:buNone/>
            </a:pPr>
            <a:r>
              <a:rPr lang="en-IN" dirty="0"/>
              <a:t>{</a:t>
            </a:r>
          </a:p>
          <a:p>
            <a:pPr marL="0" indent="0">
              <a:buNone/>
            </a:pPr>
            <a:r>
              <a:rPr lang="en-IN" dirty="0" err="1"/>
              <a:t>System.out.println</a:t>
            </a:r>
            <a:r>
              <a:rPr lang="en-IN" dirty="0"/>
              <a:t>("second Package");</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415327025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596E-316F-49BA-976E-F9816BD04C9C}"/>
              </a:ext>
            </a:extLst>
          </p:cNvPr>
          <p:cNvSpPr>
            <a:spLocks noGrp="1"/>
          </p:cNvSpPr>
          <p:nvPr>
            <p:ph type="title"/>
          </p:nvPr>
        </p:nvSpPr>
        <p:spPr>
          <a:xfrm>
            <a:off x="457200" y="704088"/>
            <a:ext cx="8229600" cy="6675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D211ED0-D96C-414A-84F5-7C7174DCAC2B}"/>
              </a:ext>
            </a:extLst>
          </p:cNvPr>
          <p:cNvSpPr>
            <a:spLocks noGrp="1"/>
          </p:cNvSpPr>
          <p:nvPr>
            <p:ph sz="half" idx="1"/>
          </p:nvPr>
        </p:nvSpPr>
        <p:spPr>
          <a:xfrm>
            <a:off x="457200" y="1600200"/>
            <a:ext cx="4038600" cy="4754725"/>
          </a:xfrm>
        </p:spPr>
        <p:txBody>
          <a:bodyPr>
            <a:normAutofit fontScale="77500" lnSpcReduction="20000"/>
          </a:bodyPr>
          <a:lstStyle/>
          <a:p>
            <a:pPr marL="0" indent="0">
              <a:buNone/>
            </a:pPr>
            <a:r>
              <a:rPr lang="en-IN" dirty="0"/>
              <a:t>import suwarna.s1;</a:t>
            </a:r>
          </a:p>
          <a:p>
            <a:pPr marL="0" indent="0">
              <a:buNone/>
            </a:pPr>
            <a:r>
              <a:rPr lang="en-IN" dirty="0"/>
              <a:t>import suwarna.s2;</a:t>
            </a:r>
          </a:p>
          <a:p>
            <a:pPr marL="0" indent="0">
              <a:buNone/>
            </a:pPr>
            <a:r>
              <a:rPr lang="en-IN" dirty="0"/>
              <a:t>class s1m</a:t>
            </a:r>
          </a:p>
          <a:p>
            <a:pPr marL="0" indent="0">
              <a:buNone/>
            </a:pPr>
            <a:r>
              <a:rPr lang="en-IN" dirty="0"/>
              <a:t>{</a:t>
            </a:r>
          </a:p>
          <a:p>
            <a:pPr marL="0" indent="0">
              <a:buNone/>
            </a:pPr>
            <a:r>
              <a:rPr lang="en-IN" dirty="0"/>
              <a:t>public static void main (String </a:t>
            </a:r>
            <a:r>
              <a:rPr lang="en-IN" dirty="0" err="1"/>
              <a:t>args</a:t>
            </a:r>
            <a:r>
              <a:rPr lang="en-IN" dirty="0"/>
              <a:t>[])</a:t>
            </a:r>
          </a:p>
          <a:p>
            <a:pPr marL="0" indent="0">
              <a:buNone/>
            </a:pPr>
            <a:r>
              <a:rPr lang="en-IN" dirty="0"/>
              <a:t>{</a:t>
            </a:r>
          </a:p>
          <a:p>
            <a:pPr marL="0" indent="0">
              <a:buNone/>
            </a:pPr>
            <a:r>
              <a:rPr lang="en-IN" dirty="0"/>
              <a:t>suwarna.s1 </a:t>
            </a:r>
            <a:r>
              <a:rPr lang="en-IN" dirty="0" err="1"/>
              <a:t>obj</a:t>
            </a:r>
            <a:r>
              <a:rPr lang="en-IN" dirty="0"/>
              <a:t>=new suwarna.s1();</a:t>
            </a:r>
          </a:p>
          <a:p>
            <a:pPr marL="0" indent="0">
              <a:buNone/>
            </a:pPr>
            <a:r>
              <a:rPr lang="en-IN" dirty="0"/>
              <a:t>suwarna.s2 obj1=new suwarna.s2();</a:t>
            </a:r>
          </a:p>
          <a:p>
            <a:pPr marL="0" indent="0">
              <a:buNone/>
            </a:pPr>
            <a:r>
              <a:rPr lang="en-IN" dirty="0" err="1"/>
              <a:t>obj.show</a:t>
            </a:r>
            <a:r>
              <a:rPr lang="en-IN" dirty="0"/>
              <a:t>();</a:t>
            </a:r>
          </a:p>
          <a:p>
            <a:pPr marL="0" indent="0">
              <a:buNone/>
            </a:pPr>
            <a:r>
              <a:rPr lang="en-IN" dirty="0"/>
              <a:t>obj1.show1();</a:t>
            </a:r>
          </a:p>
          <a:p>
            <a:pPr marL="0" indent="0">
              <a:buNone/>
            </a:pPr>
            <a:r>
              <a:rPr lang="en-IN" dirty="0"/>
              <a:t>}</a:t>
            </a:r>
          </a:p>
          <a:p>
            <a:pPr marL="0" indent="0">
              <a:buNone/>
            </a:pPr>
            <a:r>
              <a:rPr lang="en-IN" dirty="0"/>
              <a:t>}</a:t>
            </a:r>
          </a:p>
        </p:txBody>
      </p:sp>
      <p:pic>
        <p:nvPicPr>
          <p:cNvPr id="5" name="Content Placeholder 4">
            <a:extLst>
              <a:ext uri="{FF2B5EF4-FFF2-40B4-BE49-F238E27FC236}">
                <a16:creationId xmlns:a16="http://schemas.microsoft.com/office/drawing/2014/main" id="{192F97D3-5212-485F-9109-E05E4B80D424}"/>
              </a:ext>
            </a:extLst>
          </p:cNvPr>
          <p:cNvPicPr>
            <a:picLocks noGrp="1" noChangeAspect="1"/>
          </p:cNvPicPr>
          <p:nvPr>
            <p:ph sz="half" idx="2"/>
          </p:nvPr>
        </p:nvPicPr>
        <p:blipFill>
          <a:blip r:embed="rId2"/>
          <a:stretch>
            <a:fillRect/>
          </a:stretch>
        </p:blipFill>
        <p:spPr>
          <a:xfrm>
            <a:off x="5681662" y="2819400"/>
            <a:ext cx="2243138" cy="1667669"/>
          </a:xfrm>
        </p:spPr>
      </p:pic>
    </p:spTree>
    <p:extLst>
      <p:ext uri="{BB962C8B-B14F-4D97-AF65-F5344CB8AC3E}">
        <p14:creationId xmlns:p14="http://schemas.microsoft.com/office/powerpoint/2010/main" val="129308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1A06-5580-4979-AEC8-E822DD12B9B6}"/>
              </a:ext>
            </a:extLst>
          </p:cNvPr>
          <p:cNvSpPr>
            <a:spLocks noGrp="1"/>
          </p:cNvSpPr>
          <p:nvPr>
            <p:ph type="title"/>
          </p:nvPr>
        </p:nvSpPr>
        <p:spPr>
          <a:xfrm>
            <a:off x="457200" y="704088"/>
            <a:ext cx="8229600" cy="5913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BCAAA6F-57E9-4059-9DA6-65BDC4C51D11}"/>
              </a:ext>
            </a:extLst>
          </p:cNvPr>
          <p:cNvSpPr>
            <a:spLocks noGrp="1"/>
          </p:cNvSpPr>
          <p:nvPr>
            <p:ph sz="half" idx="1"/>
          </p:nvPr>
        </p:nvSpPr>
        <p:spPr>
          <a:xfrm>
            <a:off x="457200" y="1676400"/>
            <a:ext cx="4038600" cy="4678525"/>
          </a:xfrm>
        </p:spPr>
        <p:txBody>
          <a:bodyPr/>
          <a:lstStyle/>
          <a:p>
            <a:pPr marL="0" indent="0">
              <a:buNone/>
            </a:pPr>
            <a:r>
              <a:rPr lang="en-IN" dirty="0"/>
              <a:t>package pack3;</a:t>
            </a:r>
          </a:p>
          <a:p>
            <a:pPr marL="0" indent="0">
              <a:buNone/>
            </a:pPr>
            <a:r>
              <a:rPr lang="en-IN" dirty="0"/>
              <a:t>public class A3</a:t>
            </a:r>
          </a:p>
          <a:p>
            <a:pPr marL="0" indent="0">
              <a:buNone/>
            </a:pPr>
            <a:r>
              <a:rPr lang="en-IN" dirty="0"/>
              <a:t>{</a:t>
            </a:r>
          </a:p>
          <a:p>
            <a:pPr marL="0" indent="0">
              <a:buNone/>
            </a:pPr>
            <a:r>
              <a:rPr lang="en-IN" dirty="0"/>
              <a:t>public void dis()</a:t>
            </a:r>
          </a:p>
          <a:p>
            <a:pPr marL="0" indent="0">
              <a:buNone/>
            </a:pPr>
            <a:r>
              <a:rPr lang="en-IN" dirty="0"/>
              <a:t>{</a:t>
            </a:r>
          </a:p>
          <a:p>
            <a:pPr marL="0" indent="0">
              <a:buNone/>
            </a:pPr>
            <a:r>
              <a:rPr lang="en-IN" dirty="0" err="1"/>
              <a:t>System.out.println</a:t>
            </a:r>
            <a:r>
              <a:rPr lang="en-IN" dirty="0"/>
              <a:t>("class A3");</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27920B27-46DB-4AA0-886D-DDE25CB05F88}"/>
              </a:ext>
            </a:extLst>
          </p:cNvPr>
          <p:cNvSpPr>
            <a:spLocks noGrp="1"/>
          </p:cNvSpPr>
          <p:nvPr>
            <p:ph sz="half" idx="2"/>
          </p:nvPr>
        </p:nvSpPr>
        <p:spPr>
          <a:xfrm>
            <a:off x="4648200" y="1676400"/>
            <a:ext cx="4038600" cy="4678525"/>
          </a:xfrm>
        </p:spPr>
        <p:txBody>
          <a:bodyPr/>
          <a:lstStyle/>
          <a:p>
            <a:pPr marL="0" indent="0">
              <a:buNone/>
            </a:pPr>
            <a:r>
              <a:rPr lang="en-IN" dirty="0"/>
              <a:t>package pack4;</a:t>
            </a:r>
          </a:p>
          <a:p>
            <a:pPr marL="0" indent="0">
              <a:buNone/>
            </a:pPr>
            <a:r>
              <a:rPr lang="en-IN" dirty="0"/>
              <a:t>public class B3</a:t>
            </a:r>
          </a:p>
          <a:p>
            <a:pPr marL="0" indent="0">
              <a:buNone/>
            </a:pPr>
            <a:r>
              <a:rPr lang="en-IN" dirty="0"/>
              <a:t>{</a:t>
            </a:r>
          </a:p>
          <a:p>
            <a:pPr marL="0" indent="0">
              <a:buNone/>
            </a:pPr>
            <a:r>
              <a:rPr lang="en-IN" dirty="0"/>
              <a:t>public void dis2()</a:t>
            </a:r>
          </a:p>
          <a:p>
            <a:pPr marL="0" indent="0">
              <a:buNone/>
            </a:pPr>
            <a:r>
              <a:rPr lang="en-IN" dirty="0"/>
              <a:t>{</a:t>
            </a:r>
          </a:p>
          <a:p>
            <a:pPr marL="0" indent="0">
              <a:buNone/>
            </a:pPr>
            <a:r>
              <a:rPr lang="en-IN" dirty="0" err="1"/>
              <a:t>System.out.println</a:t>
            </a:r>
            <a:r>
              <a:rPr lang="en-IN" dirty="0"/>
              <a:t>("class B3");</a:t>
            </a:r>
          </a:p>
          <a:p>
            <a:pPr marL="0" indent="0">
              <a:buNone/>
            </a:pPr>
            <a:r>
              <a:rPr lang="en-IN" dirty="0"/>
              <a:t>}</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1085453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EEBD-5B2F-4754-8EBB-1E2468B792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24618D-D156-485A-B1CF-DB8B4E59C693}"/>
              </a:ext>
            </a:extLst>
          </p:cNvPr>
          <p:cNvSpPr>
            <a:spLocks noGrp="1"/>
          </p:cNvSpPr>
          <p:nvPr>
            <p:ph sz="half" idx="1"/>
          </p:nvPr>
        </p:nvSpPr>
        <p:spPr/>
        <p:txBody>
          <a:bodyPr>
            <a:normAutofit fontScale="77500" lnSpcReduction="20000"/>
          </a:bodyPr>
          <a:lstStyle/>
          <a:p>
            <a:pPr marL="0" indent="0">
              <a:buNone/>
            </a:pPr>
            <a:r>
              <a:rPr lang="en-IN" dirty="0"/>
              <a:t>import pack3.A3;</a:t>
            </a:r>
          </a:p>
          <a:p>
            <a:pPr marL="0" indent="0">
              <a:buNone/>
            </a:pPr>
            <a:r>
              <a:rPr lang="en-IN" dirty="0"/>
              <a:t>import pack4.B3;</a:t>
            </a:r>
          </a:p>
          <a:p>
            <a:pPr marL="0" indent="0">
              <a:buNone/>
            </a:pPr>
            <a:endParaRPr lang="en-IN" dirty="0"/>
          </a:p>
          <a:p>
            <a:pPr marL="0" indent="0">
              <a:buNone/>
            </a:pPr>
            <a:r>
              <a:rPr lang="en-IN" dirty="0"/>
              <a:t>public class Demo4</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A3 </a:t>
            </a:r>
            <a:r>
              <a:rPr lang="en-IN" dirty="0" err="1"/>
              <a:t>obj</a:t>
            </a:r>
            <a:r>
              <a:rPr lang="en-IN" dirty="0"/>
              <a:t>=new A3();</a:t>
            </a:r>
          </a:p>
          <a:p>
            <a:pPr marL="0" indent="0">
              <a:buNone/>
            </a:pPr>
            <a:r>
              <a:rPr lang="en-IN" dirty="0" err="1"/>
              <a:t>obj.dis</a:t>
            </a:r>
            <a:r>
              <a:rPr lang="en-IN" dirty="0"/>
              <a:t>();</a:t>
            </a:r>
          </a:p>
          <a:p>
            <a:pPr marL="0" indent="0">
              <a:buNone/>
            </a:pPr>
            <a:r>
              <a:rPr lang="en-IN" dirty="0"/>
              <a:t>B3 obj1=new B3();</a:t>
            </a:r>
          </a:p>
          <a:p>
            <a:pPr marL="0" indent="0">
              <a:buNone/>
            </a:pPr>
            <a:r>
              <a:rPr lang="en-IN" dirty="0"/>
              <a:t>obj1.dis2();</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B2A373C8-D652-4B1B-BF18-B692AC5C12E6}"/>
              </a:ext>
            </a:extLst>
          </p:cNvPr>
          <p:cNvPicPr>
            <a:picLocks noGrp="1" noChangeAspect="1"/>
          </p:cNvPicPr>
          <p:nvPr>
            <p:ph sz="half" idx="2"/>
          </p:nvPr>
        </p:nvPicPr>
        <p:blipFill>
          <a:blip r:embed="rId2"/>
          <a:stretch>
            <a:fillRect/>
          </a:stretch>
        </p:blipFill>
        <p:spPr>
          <a:xfrm>
            <a:off x="5410200" y="3048000"/>
            <a:ext cx="2228850" cy="2133600"/>
          </a:xfrm>
        </p:spPr>
      </p:pic>
    </p:spTree>
    <p:extLst>
      <p:ext uri="{BB962C8B-B14F-4D97-AF65-F5344CB8AC3E}">
        <p14:creationId xmlns:p14="http://schemas.microsoft.com/office/powerpoint/2010/main" val="683878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97E3-C9E5-4E44-A914-A5BA2C77752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48E2A54-4580-44E0-8DD9-F2944868052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2201" y="2156178"/>
            <a:ext cx="2675467" cy="3838222"/>
          </a:xfrm>
        </p:spPr>
      </p:pic>
      <p:sp>
        <p:nvSpPr>
          <p:cNvPr id="4" name="Content Placeholder 3">
            <a:extLst>
              <a:ext uri="{FF2B5EF4-FFF2-40B4-BE49-F238E27FC236}">
                <a16:creationId xmlns:a16="http://schemas.microsoft.com/office/drawing/2014/main" id="{F92B7148-DF46-478C-BBDD-69CC0E992768}"/>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30478075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import</a:t>
            </a:r>
          </a:p>
        </p:txBody>
      </p:sp>
      <p:sp>
        <p:nvSpPr>
          <p:cNvPr id="3" name="Content Placeholder 2"/>
          <p:cNvSpPr>
            <a:spLocks noGrp="1"/>
          </p:cNvSpPr>
          <p:nvPr>
            <p:ph sz="quarter" idx="1"/>
          </p:nvPr>
        </p:nvSpPr>
        <p:spPr>
          <a:xfrm>
            <a:off x="457200" y="1600200"/>
            <a:ext cx="7924800" cy="4873752"/>
          </a:xfrm>
        </p:spPr>
        <p:txBody>
          <a:bodyPr/>
          <a:lstStyle/>
          <a:p>
            <a:r>
              <a:rPr lang="en-US" dirty="0"/>
              <a:t>import static packagename.subpackagename.staticmembername;</a:t>
            </a:r>
          </a:p>
          <a:p>
            <a:r>
              <a:rPr lang="en-US" dirty="0"/>
              <a:t>Ex</a:t>
            </a:r>
          </a:p>
          <a:p>
            <a:pPr marL="109728" indent="0">
              <a:buNone/>
            </a:pPr>
            <a:r>
              <a:rPr lang="en-US" dirty="0"/>
              <a:t> import static java.lang.Math.*;</a:t>
            </a:r>
          </a:p>
          <a:p>
            <a:pPr marL="0" indent="0">
              <a:buNone/>
            </a:pPr>
            <a:endParaRPr lang="en-US" dirty="0"/>
          </a:p>
        </p:txBody>
      </p:sp>
    </p:spTree>
    <p:extLst>
      <p:ext uri="{BB962C8B-B14F-4D97-AF65-F5344CB8AC3E}">
        <p14:creationId xmlns:p14="http://schemas.microsoft.com/office/powerpoint/2010/main" val="20654903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a:t>import static </a:t>
            </a:r>
            <a:r>
              <a:rPr lang="en-US" dirty="0" err="1"/>
              <a:t>java.lang.Math</a:t>
            </a:r>
            <a:r>
              <a:rPr lang="en-US" dirty="0"/>
              <a:t>.*;</a:t>
            </a:r>
          </a:p>
          <a:p>
            <a:pPr marL="0" indent="0">
              <a:buNone/>
            </a:pPr>
            <a:r>
              <a:rPr lang="en-US" dirty="0"/>
              <a:t>class circle</a:t>
            </a:r>
          </a:p>
          <a:p>
            <a:pPr marL="0" indent="0">
              <a:buNone/>
            </a:pPr>
            <a:r>
              <a:rPr lang="en-US" dirty="0"/>
              <a:t>{</a:t>
            </a:r>
          </a:p>
          <a:p>
            <a:pPr marL="0" indent="0">
              <a:buNone/>
            </a:pPr>
            <a:r>
              <a:rPr lang="en-US" dirty="0"/>
              <a:t>public void area(double rad)</a:t>
            </a:r>
          </a:p>
          <a:p>
            <a:pPr marL="0" indent="0">
              <a:buNone/>
            </a:pPr>
            <a:r>
              <a:rPr lang="en-US" dirty="0"/>
              <a:t>{</a:t>
            </a:r>
          </a:p>
          <a:p>
            <a:pPr marL="0" indent="0">
              <a:buNone/>
            </a:pPr>
            <a:r>
              <a:rPr lang="en-US" dirty="0"/>
              <a:t>double a=PI*rad*rad;</a:t>
            </a:r>
          </a:p>
          <a:p>
            <a:pPr marL="0" indent="0">
              <a:buNone/>
            </a:pPr>
            <a:r>
              <a:rPr lang="en-US" dirty="0" err="1"/>
              <a:t>System.out.println</a:t>
            </a:r>
            <a:r>
              <a:rPr lang="en-US" dirty="0"/>
              <a:t>(“area="+a);</a:t>
            </a:r>
          </a:p>
          <a:p>
            <a:pPr marL="0" indent="0">
              <a:buNone/>
            </a:pPr>
            <a:r>
              <a:rPr lang="en-US" dirty="0"/>
              <a:t>}</a:t>
            </a:r>
          </a:p>
          <a:p>
            <a:pPr marL="0" indent="0">
              <a:buNone/>
            </a:pPr>
            <a:r>
              <a:rPr lang="en-US" dirty="0"/>
              <a:t>public static void main(String </a:t>
            </a:r>
            <a:r>
              <a:rPr lang="en-US" dirty="0" err="1"/>
              <a:t>args</a:t>
            </a:r>
            <a:r>
              <a:rPr lang="en-US" dirty="0"/>
              <a:t>[])</a:t>
            </a:r>
          </a:p>
          <a:p>
            <a:pPr marL="0" indent="0">
              <a:buNone/>
            </a:pPr>
            <a:r>
              <a:rPr lang="en-US" dirty="0"/>
              <a:t>{</a:t>
            </a:r>
          </a:p>
          <a:p>
            <a:pPr marL="0" indent="0">
              <a:buNone/>
            </a:pPr>
            <a:r>
              <a:rPr lang="en-US" dirty="0"/>
              <a:t>circle c=new circle();</a:t>
            </a:r>
          </a:p>
          <a:p>
            <a:pPr marL="0" indent="0">
              <a:buNone/>
            </a:pPr>
            <a:r>
              <a:rPr lang="en-US" dirty="0" err="1"/>
              <a:t>c.area</a:t>
            </a:r>
            <a:r>
              <a:rPr lang="en-US" dirty="0"/>
              <a:t>(4.0);</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56125454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5046-0126-4459-A2A7-661CEB01C10D}"/>
              </a:ext>
            </a:extLst>
          </p:cNvPr>
          <p:cNvSpPr>
            <a:spLocks noGrp="1"/>
          </p:cNvSpPr>
          <p:nvPr>
            <p:ph type="title"/>
          </p:nvPr>
        </p:nvSpPr>
        <p:spPr>
          <a:xfrm>
            <a:off x="628650" y="365126"/>
            <a:ext cx="7886700" cy="6508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AF82F3A-B27B-434D-80B3-D17C1D1B70C3}"/>
              </a:ext>
            </a:extLst>
          </p:cNvPr>
          <p:cNvSpPr>
            <a:spLocks noGrp="1"/>
          </p:cNvSpPr>
          <p:nvPr>
            <p:ph sz="half" idx="1"/>
          </p:nvPr>
        </p:nvSpPr>
        <p:spPr>
          <a:xfrm>
            <a:off x="628650" y="1286933"/>
            <a:ext cx="3886200" cy="4890030"/>
          </a:xfrm>
        </p:spPr>
        <p:txBody>
          <a:bodyPr>
            <a:normAutofit fontScale="92500" lnSpcReduction="10000"/>
          </a:bodyPr>
          <a:lstStyle/>
          <a:p>
            <a:pPr marL="0" indent="0">
              <a:buNone/>
            </a:pPr>
            <a:r>
              <a:rPr lang="en-IN" dirty="0"/>
              <a:t>//static Import</a:t>
            </a:r>
          </a:p>
          <a:p>
            <a:pPr marL="0" indent="0">
              <a:buNone/>
            </a:pPr>
            <a:r>
              <a:rPr lang="en-IN" dirty="0"/>
              <a:t>class </a:t>
            </a:r>
            <a:r>
              <a:rPr lang="en-IN" dirty="0" err="1"/>
              <a:t>staticImport</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double a=25;</a:t>
            </a:r>
          </a:p>
          <a:p>
            <a:pPr marL="0" indent="0">
              <a:buNone/>
            </a:pPr>
            <a:r>
              <a:rPr lang="en-IN" dirty="0"/>
              <a:t>double </a:t>
            </a:r>
            <a:r>
              <a:rPr lang="en-IN" dirty="0" err="1"/>
              <a:t>val</a:t>
            </a:r>
            <a:r>
              <a:rPr lang="en-IN" dirty="0"/>
              <a:t>=</a:t>
            </a:r>
            <a:r>
              <a:rPr lang="en-IN" dirty="0" err="1"/>
              <a:t>Math.sqrt</a:t>
            </a:r>
            <a:r>
              <a:rPr lang="en-IN" dirty="0"/>
              <a:t>(a);</a:t>
            </a:r>
          </a:p>
          <a:p>
            <a:pPr marL="0" indent="0">
              <a:buNone/>
            </a:pPr>
            <a:r>
              <a:rPr lang="en-IN" dirty="0" err="1"/>
              <a:t>System.out.println</a:t>
            </a:r>
            <a:r>
              <a:rPr lang="en-IN" dirty="0"/>
              <a:t>("Square root:"+a+" is "+</a:t>
            </a:r>
            <a:r>
              <a:rPr lang="en-IN" dirty="0" err="1"/>
              <a:t>val</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F9794E11-5D37-43C3-88D6-23EEB6DD59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47006" y="2280356"/>
            <a:ext cx="1850489" cy="1976766"/>
          </a:xfrm>
        </p:spPr>
      </p:pic>
    </p:spTree>
    <p:extLst>
      <p:ext uri="{BB962C8B-B14F-4D97-AF65-F5344CB8AC3E}">
        <p14:creationId xmlns:p14="http://schemas.microsoft.com/office/powerpoint/2010/main" val="16034738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BCBB-1950-4748-98C4-2B3B672CCC1D}"/>
              </a:ext>
            </a:extLst>
          </p:cNvPr>
          <p:cNvSpPr>
            <a:spLocks noGrp="1"/>
          </p:cNvSpPr>
          <p:nvPr>
            <p:ph type="title"/>
          </p:nvPr>
        </p:nvSpPr>
        <p:spPr>
          <a:xfrm>
            <a:off x="628650" y="365126"/>
            <a:ext cx="7886700" cy="76376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2E099C2-2083-4F71-A6E5-8AFF256D357F}"/>
              </a:ext>
            </a:extLst>
          </p:cNvPr>
          <p:cNvSpPr>
            <a:spLocks noGrp="1"/>
          </p:cNvSpPr>
          <p:nvPr>
            <p:ph sz="half" idx="1"/>
          </p:nvPr>
        </p:nvSpPr>
        <p:spPr>
          <a:xfrm>
            <a:off x="628650" y="1332089"/>
            <a:ext cx="3886200" cy="4844874"/>
          </a:xfrm>
        </p:spPr>
        <p:txBody>
          <a:bodyPr>
            <a:normAutofit fontScale="77500" lnSpcReduction="20000"/>
          </a:bodyPr>
          <a:lstStyle/>
          <a:p>
            <a:pPr marL="0" indent="0">
              <a:buNone/>
            </a:pPr>
            <a:r>
              <a:rPr lang="en-IN" dirty="0"/>
              <a:t>//static Import</a:t>
            </a:r>
          </a:p>
          <a:p>
            <a:pPr marL="0" indent="0">
              <a:buNone/>
            </a:pPr>
            <a:r>
              <a:rPr lang="en-IN" dirty="0"/>
              <a:t>import static </a:t>
            </a:r>
            <a:r>
              <a:rPr lang="en-IN" dirty="0" err="1"/>
              <a:t>java.lang.System.out</a:t>
            </a:r>
            <a:r>
              <a:rPr lang="en-IN" dirty="0"/>
              <a:t>;</a:t>
            </a:r>
          </a:p>
          <a:p>
            <a:pPr marL="0" indent="0">
              <a:buNone/>
            </a:pPr>
            <a:r>
              <a:rPr lang="en-IN" dirty="0"/>
              <a:t>import static </a:t>
            </a:r>
            <a:r>
              <a:rPr lang="en-IN" dirty="0" err="1"/>
              <a:t>java.lang.Math.sqrt</a:t>
            </a:r>
            <a:r>
              <a:rPr lang="en-IN" dirty="0"/>
              <a:t>;</a:t>
            </a:r>
          </a:p>
          <a:p>
            <a:pPr marL="0" indent="0">
              <a:buNone/>
            </a:pPr>
            <a:r>
              <a:rPr lang="en-IN" dirty="0"/>
              <a:t>class staticImport1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double a=25;</a:t>
            </a:r>
          </a:p>
          <a:p>
            <a:pPr marL="0" indent="0">
              <a:buNone/>
            </a:pPr>
            <a:r>
              <a:rPr lang="en-IN" dirty="0"/>
              <a:t>double </a:t>
            </a:r>
            <a:r>
              <a:rPr lang="en-IN" dirty="0" err="1"/>
              <a:t>val</a:t>
            </a:r>
            <a:r>
              <a:rPr lang="en-IN" dirty="0"/>
              <a:t>=sqrt(a);</a:t>
            </a:r>
          </a:p>
          <a:p>
            <a:pPr marL="0" indent="0">
              <a:buNone/>
            </a:pPr>
            <a:r>
              <a:rPr lang="en-IN" dirty="0" err="1"/>
              <a:t>out.println</a:t>
            </a:r>
            <a:r>
              <a:rPr lang="en-IN" dirty="0"/>
              <a:t>("Square root:"+a+" is "+</a:t>
            </a:r>
            <a:r>
              <a:rPr lang="en-IN" dirty="0" err="1"/>
              <a:t>val</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86195516-6166-442E-B579-9F7D96F6F7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07709" y="2630312"/>
            <a:ext cx="1929082" cy="1918747"/>
          </a:xfrm>
        </p:spPr>
      </p:pic>
    </p:spTree>
    <p:extLst>
      <p:ext uri="{BB962C8B-B14F-4D97-AF65-F5344CB8AC3E}">
        <p14:creationId xmlns:p14="http://schemas.microsoft.com/office/powerpoint/2010/main" val="306516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2) Hierarchical inheritance </a:t>
            </a:r>
          </a:p>
          <a:p>
            <a:r>
              <a:rPr lang="en-US" dirty="0"/>
              <a:t> Hierarchical inheritance is that in which there is only one super class and  many sub classes.  </a:t>
            </a:r>
          </a:p>
          <a:p>
            <a:pPr marL="0" indent="0">
              <a:buNone/>
            </a:pPr>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1" y="3429000"/>
            <a:ext cx="1764506" cy="1447800"/>
          </a:xfrm>
          <a:prstGeom prst="rect">
            <a:avLst/>
          </a:prstGeom>
        </p:spPr>
      </p:pic>
    </p:spTree>
    <p:extLst>
      <p:ext uri="{BB962C8B-B14F-4D97-AF65-F5344CB8AC3E}">
        <p14:creationId xmlns:p14="http://schemas.microsoft.com/office/powerpoint/2010/main" val="352897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a:t>Synatx</a:t>
            </a:r>
            <a:endParaRPr lang="en-US" dirty="0"/>
          </a:p>
          <a:p>
            <a:pPr marL="0" indent="0">
              <a:buNone/>
            </a:pPr>
            <a:r>
              <a:rPr lang="en-US" dirty="0"/>
              <a:t> class A</a:t>
            </a:r>
          </a:p>
          <a:p>
            <a:pPr marL="0" indent="0">
              <a:buNone/>
            </a:pPr>
            <a:r>
              <a:rPr lang="en-US" dirty="0"/>
              <a:t>   {</a:t>
            </a:r>
          </a:p>
          <a:p>
            <a:pPr marL="0" indent="0">
              <a:buNone/>
            </a:pPr>
            <a:r>
              <a:rPr lang="en-US" dirty="0"/>
              <a:t>   }</a:t>
            </a:r>
          </a:p>
          <a:p>
            <a:pPr marL="0" indent="0">
              <a:buNone/>
            </a:pPr>
            <a:r>
              <a:rPr lang="en-US" dirty="0"/>
              <a:t>class B extends A</a:t>
            </a:r>
          </a:p>
          <a:p>
            <a:pPr marL="0" indent="0">
              <a:buNone/>
            </a:pPr>
            <a:r>
              <a:rPr lang="en-US" dirty="0"/>
              <a:t>   {</a:t>
            </a:r>
          </a:p>
          <a:p>
            <a:pPr marL="0" indent="0">
              <a:buNone/>
            </a:pPr>
            <a:r>
              <a:rPr lang="en-US" dirty="0"/>
              <a:t>    }</a:t>
            </a:r>
          </a:p>
          <a:p>
            <a:pPr marL="0" indent="0">
              <a:buNone/>
            </a:pPr>
            <a:r>
              <a:rPr lang="en-US" dirty="0"/>
              <a:t>class C extends A</a:t>
            </a:r>
          </a:p>
          <a:p>
            <a:pPr marL="0" indent="0">
              <a:buNone/>
            </a:pPr>
            <a:r>
              <a:rPr lang="en-US" dirty="0"/>
              <a:t>{</a:t>
            </a:r>
          </a:p>
          <a:p>
            <a:pPr marL="0" indent="0">
              <a:buNone/>
            </a:pPr>
            <a:r>
              <a:rPr lang="en-US" dirty="0"/>
              <a:t>}</a:t>
            </a:r>
          </a:p>
          <a:p>
            <a:pPr marL="0" indent="0">
              <a:buNone/>
            </a:pPr>
            <a:r>
              <a:rPr lang="en-US" dirty="0"/>
              <a:t>class D extends A</a:t>
            </a:r>
          </a:p>
          <a:p>
            <a:pPr marL="0" indent="0">
              <a:buNone/>
            </a:pP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654985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94B8-0748-4284-A177-8A49A2657D67}"/>
              </a:ext>
            </a:extLst>
          </p:cNvPr>
          <p:cNvSpPr>
            <a:spLocks noGrp="1"/>
          </p:cNvSpPr>
          <p:nvPr>
            <p:ph type="title"/>
          </p:nvPr>
        </p:nvSpPr>
        <p:spPr>
          <a:xfrm>
            <a:off x="628650" y="365126"/>
            <a:ext cx="7886700" cy="5041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4F56A52-5FBD-4337-BCF1-86A0D3CF9869}"/>
              </a:ext>
            </a:extLst>
          </p:cNvPr>
          <p:cNvSpPr>
            <a:spLocks noGrp="1"/>
          </p:cNvSpPr>
          <p:nvPr>
            <p:ph sz="half" idx="1"/>
          </p:nvPr>
        </p:nvSpPr>
        <p:spPr>
          <a:xfrm>
            <a:off x="628650" y="1106311"/>
            <a:ext cx="3886200" cy="5070652"/>
          </a:xfrm>
        </p:spPr>
        <p:txBody>
          <a:bodyPr>
            <a:normAutofit fontScale="70000" lnSpcReduction="20000"/>
          </a:bodyPr>
          <a:lstStyle/>
          <a:p>
            <a:pPr marL="0" indent="0">
              <a:buNone/>
            </a:pPr>
            <a:r>
              <a:rPr lang="en-IN" dirty="0"/>
              <a:t>class A</a:t>
            </a:r>
          </a:p>
          <a:p>
            <a:pPr marL="0" indent="0">
              <a:buNone/>
            </a:pPr>
            <a:r>
              <a:rPr lang="en-IN" dirty="0"/>
              <a:t>{</a:t>
            </a:r>
          </a:p>
          <a:p>
            <a:pPr marL="0" indent="0">
              <a:buNone/>
            </a:pPr>
            <a:r>
              <a:rPr lang="en-IN" dirty="0"/>
              <a:t>void </a:t>
            </a:r>
            <a:r>
              <a:rPr lang="en-IN" dirty="0" err="1"/>
              <a:t>showbase</a:t>
            </a:r>
            <a:r>
              <a:rPr lang="en-IN" dirty="0"/>
              <a:t>()</a:t>
            </a:r>
          </a:p>
          <a:p>
            <a:pPr marL="0" indent="0">
              <a:buNone/>
            </a:pPr>
            <a:r>
              <a:rPr lang="en-IN" dirty="0"/>
              <a:t>{</a:t>
            </a:r>
          </a:p>
          <a:p>
            <a:pPr marL="0" indent="0">
              <a:buNone/>
            </a:pPr>
            <a:r>
              <a:rPr lang="en-IN" dirty="0" err="1"/>
              <a:t>System.out.println</a:t>
            </a:r>
            <a:r>
              <a:rPr lang="en-IN" dirty="0"/>
              <a:t>("This is A 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void showderived1()</a:t>
            </a:r>
          </a:p>
          <a:p>
            <a:pPr marL="0" indent="0">
              <a:buNone/>
            </a:pPr>
            <a:r>
              <a:rPr lang="en-IN" dirty="0"/>
              <a:t>{</a:t>
            </a:r>
          </a:p>
          <a:p>
            <a:pPr marL="0" indent="0">
              <a:buNone/>
            </a:pPr>
            <a:r>
              <a:rPr lang="en-IN" dirty="0" err="1"/>
              <a:t>System.out.println</a:t>
            </a:r>
            <a:r>
              <a:rPr lang="en-IN" dirty="0"/>
              <a:t>("This is B class");</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CA70D845-0078-43D0-A9E4-ACCA5D44727B}"/>
              </a:ext>
            </a:extLst>
          </p:cNvPr>
          <p:cNvSpPr>
            <a:spLocks noGrp="1"/>
          </p:cNvSpPr>
          <p:nvPr>
            <p:ph sz="half" idx="2"/>
          </p:nvPr>
        </p:nvSpPr>
        <p:spPr>
          <a:xfrm>
            <a:off x="4629150" y="1106311"/>
            <a:ext cx="3886200" cy="5070652"/>
          </a:xfrm>
        </p:spPr>
        <p:txBody>
          <a:bodyPr>
            <a:normAutofit fontScale="70000" lnSpcReduction="20000"/>
          </a:bodyPr>
          <a:lstStyle/>
          <a:p>
            <a:pPr marL="0" indent="0">
              <a:buNone/>
            </a:pPr>
            <a:r>
              <a:rPr lang="en-IN" dirty="0"/>
              <a:t>class C extends A</a:t>
            </a:r>
          </a:p>
          <a:p>
            <a:pPr marL="0" indent="0">
              <a:buNone/>
            </a:pPr>
            <a:r>
              <a:rPr lang="en-IN" dirty="0"/>
              <a:t>{</a:t>
            </a:r>
          </a:p>
          <a:p>
            <a:pPr marL="0" indent="0">
              <a:buNone/>
            </a:pPr>
            <a:r>
              <a:rPr lang="en-IN" dirty="0"/>
              <a:t>void showderived2()</a:t>
            </a:r>
          </a:p>
          <a:p>
            <a:pPr marL="0" indent="0">
              <a:buNone/>
            </a:pPr>
            <a:r>
              <a:rPr lang="en-IN" dirty="0"/>
              <a:t>{</a:t>
            </a:r>
          </a:p>
          <a:p>
            <a:pPr marL="0" indent="0">
              <a:buNone/>
            </a:pPr>
            <a:r>
              <a:rPr lang="en-IN" dirty="0" err="1"/>
              <a:t>System.out.println</a:t>
            </a:r>
            <a:r>
              <a:rPr lang="en-IN" dirty="0"/>
              <a:t>("This is c class");</a:t>
            </a:r>
          </a:p>
          <a:p>
            <a:pPr marL="0" indent="0">
              <a:buNone/>
            </a:pPr>
            <a:r>
              <a:rPr lang="en-IN" dirty="0"/>
              <a:t>}</a:t>
            </a:r>
          </a:p>
          <a:p>
            <a:pPr marL="0" indent="0">
              <a:buNone/>
            </a:pPr>
            <a:r>
              <a:rPr lang="en-IN" dirty="0"/>
              <a:t>}</a:t>
            </a:r>
          </a:p>
          <a:p>
            <a:pPr marL="0" indent="0">
              <a:buNone/>
            </a:pPr>
            <a:r>
              <a:rPr lang="en-IN" dirty="0"/>
              <a:t>class Hierarchical</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obj1=new B();</a:t>
            </a:r>
          </a:p>
          <a:p>
            <a:pPr marL="0" indent="0">
              <a:buNone/>
            </a:pPr>
            <a:r>
              <a:rPr lang="en-IN" dirty="0"/>
              <a:t>C obj2=new C();</a:t>
            </a:r>
          </a:p>
          <a:p>
            <a:pPr marL="0" indent="0">
              <a:buNone/>
            </a:pPr>
            <a:r>
              <a:rPr lang="en-IN" dirty="0"/>
              <a:t>obj1.showbase();</a:t>
            </a:r>
          </a:p>
          <a:p>
            <a:pPr marL="0" indent="0">
              <a:buNone/>
            </a:pPr>
            <a:r>
              <a:rPr lang="en-IN" dirty="0"/>
              <a:t>obj1.showderived1();</a:t>
            </a:r>
          </a:p>
          <a:p>
            <a:pPr marL="0" indent="0">
              <a:buNone/>
            </a:pPr>
            <a:r>
              <a:rPr lang="en-IN" dirty="0"/>
              <a:t>obj2.showderived2();</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84521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EDF4-3056-4C94-9533-C7D4EDE657B2}"/>
              </a:ext>
            </a:extLst>
          </p:cNvPr>
          <p:cNvSpPr>
            <a:spLocks noGrp="1"/>
          </p:cNvSpPr>
          <p:nvPr>
            <p:ph type="title"/>
          </p:nvPr>
        </p:nvSpPr>
        <p:spPr>
          <a:xfrm>
            <a:off x="628650" y="365126"/>
            <a:ext cx="7886700" cy="492831"/>
          </a:xfrm>
        </p:spPr>
        <p:txBody>
          <a:bodyPr>
            <a:normAutofit fontScale="90000"/>
          </a:bodyPr>
          <a:lstStyle/>
          <a:p>
            <a:endParaRPr lang="en-IN" dirty="0"/>
          </a:p>
        </p:txBody>
      </p:sp>
      <p:pic>
        <p:nvPicPr>
          <p:cNvPr id="6" name="Content Placeholder 5">
            <a:extLst>
              <a:ext uri="{FF2B5EF4-FFF2-40B4-BE49-F238E27FC236}">
                <a16:creationId xmlns:a16="http://schemas.microsoft.com/office/drawing/2014/main" id="{E9B79BCE-5A83-4B26-A78A-A72ED845D75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8333" y="1648178"/>
            <a:ext cx="2971800" cy="4064000"/>
          </a:xfrm>
        </p:spPr>
      </p:pic>
      <p:sp>
        <p:nvSpPr>
          <p:cNvPr id="4" name="Content Placeholder 3">
            <a:extLst>
              <a:ext uri="{FF2B5EF4-FFF2-40B4-BE49-F238E27FC236}">
                <a16:creationId xmlns:a16="http://schemas.microsoft.com/office/drawing/2014/main" id="{5779CB48-8225-4373-84B5-870542D3C952}"/>
              </a:ext>
            </a:extLst>
          </p:cNvPr>
          <p:cNvSpPr>
            <a:spLocks noGrp="1"/>
          </p:cNvSpPr>
          <p:nvPr>
            <p:ph sz="half" idx="2"/>
          </p:nvPr>
        </p:nvSpPr>
        <p:spPr>
          <a:xfrm>
            <a:off x="4629150" y="1128889"/>
            <a:ext cx="3886200" cy="5048074"/>
          </a:xfrm>
        </p:spPr>
        <p:txBody>
          <a:bodyPr/>
          <a:lstStyle/>
          <a:p>
            <a:pPr marL="0" indent="0">
              <a:buNone/>
            </a:pPr>
            <a:endParaRPr lang="en-IN" dirty="0"/>
          </a:p>
        </p:txBody>
      </p:sp>
    </p:spTree>
    <p:extLst>
      <p:ext uri="{BB962C8B-B14F-4D97-AF65-F5344CB8AC3E}">
        <p14:creationId xmlns:p14="http://schemas.microsoft.com/office/powerpoint/2010/main" val="25046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endParaRPr lang="en-IN" dirty="0"/>
          </a:p>
        </p:txBody>
      </p:sp>
      <p:sp>
        <p:nvSpPr>
          <p:cNvPr id="3" name="Content Placeholder 2"/>
          <p:cNvSpPr>
            <a:spLocks noGrp="1"/>
          </p:cNvSpPr>
          <p:nvPr>
            <p:ph idx="1"/>
          </p:nvPr>
        </p:nvSpPr>
        <p:spPr>
          <a:xfrm>
            <a:off x="457200" y="1447800"/>
            <a:ext cx="8229600" cy="4876800"/>
          </a:xfrm>
        </p:spPr>
        <p:txBody>
          <a:bodyPr/>
          <a:lstStyle/>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1524000"/>
            <a:ext cx="8001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652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3)Multilevel inheritance </a:t>
            </a:r>
          </a:p>
          <a:p>
            <a:pPr marL="0" indent="0">
              <a:buNone/>
            </a:pPr>
            <a:r>
              <a:rPr lang="en-US" dirty="0"/>
              <a:t>It is the mechanism of deriving a sub class from a super class and again a sub class is derived from this derived sub class which acts as a base class for newly derived class</a:t>
            </a:r>
          </a:p>
          <a:p>
            <a:pPr marL="0" indent="0">
              <a:buNone/>
            </a:pPr>
            <a:r>
              <a:rPr lang="en-US" dirty="0"/>
              <a:t>Ex</a:t>
            </a:r>
          </a:p>
          <a:p>
            <a:pPr marL="0" indent="0">
              <a:buNone/>
            </a:pP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450" y="3810000"/>
            <a:ext cx="1371600" cy="2133600"/>
          </a:xfrm>
          <a:prstGeom prst="rect">
            <a:avLst/>
          </a:prstGeom>
        </p:spPr>
      </p:pic>
    </p:spTree>
    <p:extLst>
      <p:ext uri="{BB962C8B-B14F-4D97-AF65-F5344CB8AC3E}">
        <p14:creationId xmlns:p14="http://schemas.microsoft.com/office/powerpoint/2010/main" val="329773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Syntax</a:t>
            </a:r>
          </a:p>
          <a:p>
            <a:pPr marL="0" indent="0">
              <a:buNone/>
            </a:pPr>
            <a:r>
              <a:rPr lang="en-US" dirty="0"/>
              <a:t>class superclass </a:t>
            </a:r>
          </a:p>
          <a:p>
            <a:pPr marL="0" indent="0">
              <a:buNone/>
            </a:pPr>
            <a:r>
              <a:rPr lang="en-US" dirty="0"/>
              <a:t>   {</a:t>
            </a:r>
          </a:p>
          <a:p>
            <a:pPr marL="0" indent="0">
              <a:buNone/>
            </a:pPr>
            <a:r>
              <a:rPr lang="en-US" dirty="0"/>
              <a:t>     body</a:t>
            </a:r>
          </a:p>
          <a:p>
            <a:pPr marL="0" indent="0">
              <a:buNone/>
            </a:pPr>
            <a:r>
              <a:rPr lang="en-US" dirty="0"/>
              <a:t>    }</a:t>
            </a:r>
          </a:p>
          <a:p>
            <a:pPr marL="0" indent="0">
              <a:buNone/>
            </a:pPr>
            <a:r>
              <a:rPr lang="en-US" dirty="0"/>
              <a:t>   class subclass1 extends superclass</a:t>
            </a:r>
          </a:p>
          <a:p>
            <a:pPr marL="0" indent="0">
              <a:buNone/>
            </a:pPr>
            <a:r>
              <a:rPr lang="en-US" dirty="0"/>
              <a:t>    {</a:t>
            </a:r>
          </a:p>
          <a:p>
            <a:pPr marL="0" indent="0">
              <a:buNone/>
            </a:pPr>
            <a:r>
              <a:rPr lang="en-US" dirty="0"/>
              <a:t>     body</a:t>
            </a:r>
          </a:p>
          <a:p>
            <a:pPr marL="0" indent="0">
              <a:buNone/>
            </a:pPr>
            <a:r>
              <a:rPr lang="en-US" dirty="0"/>
              <a:t>     }</a:t>
            </a:r>
          </a:p>
          <a:p>
            <a:pPr marL="0" indent="0">
              <a:buNone/>
            </a:pPr>
            <a:r>
              <a:rPr lang="en-US" dirty="0"/>
              <a:t>    class subclass2 </a:t>
            </a:r>
            <a:r>
              <a:rPr lang="en-US"/>
              <a:t>extends subclass1</a:t>
            </a:r>
            <a:endParaRPr lang="en-US" dirty="0"/>
          </a:p>
          <a:p>
            <a:pPr marL="0" indent="0">
              <a:buNone/>
            </a:pPr>
            <a:r>
              <a:rPr lang="en-US" dirty="0"/>
              <a:t>    {</a:t>
            </a:r>
          </a:p>
          <a:p>
            <a:pPr marL="0" indent="0">
              <a:buNone/>
            </a:pPr>
            <a:r>
              <a:rPr lang="en-US" dirty="0"/>
              <a:t>     body</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198747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D3801-32CB-4DFF-BE6F-B87CDADE3B46}"/>
              </a:ext>
            </a:extLst>
          </p:cNvPr>
          <p:cNvSpPr>
            <a:spLocks noGrp="1"/>
          </p:cNvSpPr>
          <p:nvPr>
            <p:ph type="title"/>
          </p:nvPr>
        </p:nvSpPr>
        <p:spPr>
          <a:xfrm>
            <a:off x="628650" y="365126"/>
            <a:ext cx="7886700" cy="56056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B88A7E7-B2FD-416B-9907-A3C0AFB7672B}"/>
              </a:ext>
            </a:extLst>
          </p:cNvPr>
          <p:cNvSpPr>
            <a:spLocks noGrp="1"/>
          </p:cNvSpPr>
          <p:nvPr>
            <p:ph sz="half" idx="1"/>
          </p:nvPr>
        </p:nvSpPr>
        <p:spPr>
          <a:xfrm>
            <a:off x="628650" y="1083733"/>
            <a:ext cx="3886200" cy="5093230"/>
          </a:xfrm>
        </p:spPr>
        <p:txBody>
          <a:bodyPr>
            <a:normAutofit fontScale="70000" lnSpcReduction="20000"/>
          </a:bodyPr>
          <a:lstStyle/>
          <a:p>
            <a:pPr marL="0" indent="0">
              <a:buNone/>
            </a:pPr>
            <a:r>
              <a:rPr lang="en-IN" dirty="0"/>
              <a:t>class A</a:t>
            </a:r>
          </a:p>
          <a:p>
            <a:pPr marL="0" indent="0">
              <a:buNone/>
            </a:pPr>
            <a:r>
              <a:rPr lang="en-IN" dirty="0"/>
              <a:t>{</a:t>
            </a:r>
          </a:p>
          <a:p>
            <a:pPr marL="0" indent="0">
              <a:buNone/>
            </a:pPr>
            <a:r>
              <a:rPr lang="en-IN" dirty="0"/>
              <a:t>void </a:t>
            </a:r>
            <a:r>
              <a:rPr lang="en-IN" dirty="0" err="1"/>
              <a:t>showbase</a:t>
            </a:r>
            <a:r>
              <a:rPr lang="en-IN" dirty="0"/>
              <a:t>()</a:t>
            </a:r>
          </a:p>
          <a:p>
            <a:pPr marL="0" indent="0">
              <a:buNone/>
            </a:pPr>
            <a:r>
              <a:rPr lang="en-IN" dirty="0"/>
              <a:t>{</a:t>
            </a:r>
          </a:p>
          <a:p>
            <a:pPr marL="0" indent="0">
              <a:buNone/>
            </a:pPr>
            <a:r>
              <a:rPr lang="en-IN" dirty="0" err="1"/>
              <a:t>System.out.println</a:t>
            </a:r>
            <a:r>
              <a:rPr lang="en-IN" dirty="0"/>
              <a:t>("This is A 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void showderived1()</a:t>
            </a:r>
          </a:p>
          <a:p>
            <a:pPr marL="0" indent="0">
              <a:buNone/>
            </a:pPr>
            <a:r>
              <a:rPr lang="en-IN" dirty="0"/>
              <a:t>{</a:t>
            </a:r>
          </a:p>
          <a:p>
            <a:pPr marL="0" indent="0">
              <a:buNone/>
            </a:pPr>
            <a:r>
              <a:rPr lang="en-IN" dirty="0" err="1"/>
              <a:t>System.out.println</a:t>
            </a:r>
            <a:r>
              <a:rPr lang="en-IN" dirty="0"/>
              <a:t>("This is B class");</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D63C04E5-D261-4B9D-A51F-CFB6419FE4E5}"/>
              </a:ext>
            </a:extLst>
          </p:cNvPr>
          <p:cNvSpPr>
            <a:spLocks noGrp="1"/>
          </p:cNvSpPr>
          <p:nvPr>
            <p:ph sz="half" idx="2"/>
          </p:nvPr>
        </p:nvSpPr>
        <p:spPr>
          <a:xfrm>
            <a:off x="4629150" y="1083733"/>
            <a:ext cx="3886200" cy="5093230"/>
          </a:xfrm>
        </p:spPr>
        <p:txBody>
          <a:bodyPr>
            <a:normAutofit fontScale="70000" lnSpcReduction="20000"/>
          </a:bodyPr>
          <a:lstStyle/>
          <a:p>
            <a:pPr marL="0" indent="0">
              <a:buNone/>
            </a:pPr>
            <a:r>
              <a:rPr lang="en-IN" dirty="0"/>
              <a:t>class C extends B</a:t>
            </a:r>
          </a:p>
          <a:p>
            <a:pPr marL="0" indent="0">
              <a:buNone/>
            </a:pPr>
            <a:r>
              <a:rPr lang="en-IN" dirty="0"/>
              <a:t>{</a:t>
            </a:r>
          </a:p>
          <a:p>
            <a:pPr marL="0" indent="0">
              <a:buNone/>
            </a:pPr>
            <a:r>
              <a:rPr lang="en-IN" dirty="0"/>
              <a:t>void showderived2()</a:t>
            </a:r>
          </a:p>
          <a:p>
            <a:pPr marL="0" indent="0">
              <a:buNone/>
            </a:pPr>
            <a:r>
              <a:rPr lang="en-IN" dirty="0"/>
              <a:t>{</a:t>
            </a:r>
          </a:p>
          <a:p>
            <a:pPr marL="0" indent="0">
              <a:buNone/>
            </a:pPr>
            <a:r>
              <a:rPr lang="en-IN" dirty="0" err="1"/>
              <a:t>System.out.println</a:t>
            </a:r>
            <a:r>
              <a:rPr lang="en-IN" dirty="0"/>
              <a:t>("This is c class");</a:t>
            </a:r>
          </a:p>
          <a:p>
            <a:pPr marL="0" indent="0">
              <a:buNone/>
            </a:pPr>
            <a:r>
              <a:rPr lang="en-IN" dirty="0"/>
              <a:t>}</a:t>
            </a:r>
          </a:p>
          <a:p>
            <a:pPr marL="0" indent="0">
              <a:buNone/>
            </a:pPr>
            <a:r>
              <a:rPr lang="en-IN" dirty="0"/>
              <a:t>}</a:t>
            </a:r>
          </a:p>
          <a:p>
            <a:pPr marL="0" indent="0">
              <a:buNone/>
            </a:pPr>
            <a:r>
              <a:rPr lang="en-IN" dirty="0"/>
              <a:t>class Multilevel</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C </a:t>
            </a:r>
            <a:r>
              <a:rPr lang="en-IN" dirty="0" err="1"/>
              <a:t>obj</a:t>
            </a:r>
            <a:r>
              <a:rPr lang="en-IN" dirty="0"/>
              <a:t>=new C();</a:t>
            </a:r>
          </a:p>
          <a:p>
            <a:pPr marL="0" indent="0">
              <a:buNone/>
            </a:pPr>
            <a:r>
              <a:rPr lang="en-IN" dirty="0" err="1"/>
              <a:t>obj.showbase</a:t>
            </a:r>
            <a:r>
              <a:rPr lang="en-IN" dirty="0"/>
              <a:t>();</a:t>
            </a:r>
          </a:p>
          <a:p>
            <a:pPr marL="0" indent="0">
              <a:buNone/>
            </a:pPr>
            <a:r>
              <a:rPr lang="en-IN" dirty="0"/>
              <a:t>obj.showderived1();</a:t>
            </a:r>
          </a:p>
          <a:p>
            <a:pPr marL="0" indent="0">
              <a:buNone/>
            </a:pPr>
            <a:r>
              <a:rPr lang="en-IN" dirty="0"/>
              <a:t>obj.showderived2();</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64058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B8DC-FB2F-4E65-8F68-DBA5E7DB2F1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84B5AEC-D0FD-49FB-985C-6DBC8D895CA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0001" y="2167467"/>
            <a:ext cx="2219850" cy="3894666"/>
          </a:xfrm>
        </p:spPr>
      </p:pic>
      <p:sp>
        <p:nvSpPr>
          <p:cNvPr id="4" name="Content Placeholder 3">
            <a:extLst>
              <a:ext uri="{FF2B5EF4-FFF2-40B4-BE49-F238E27FC236}">
                <a16:creationId xmlns:a16="http://schemas.microsoft.com/office/drawing/2014/main" id="{43E72C06-F037-4EE4-873A-953495428B84}"/>
              </a:ext>
            </a:extLst>
          </p:cNvPr>
          <p:cNvSpPr>
            <a:spLocks noGrp="1"/>
          </p:cNvSpPr>
          <p:nvPr>
            <p:ph sz="half" idx="2"/>
          </p:nvPr>
        </p:nvSpPr>
        <p:spPr/>
        <p:txBody>
          <a:bodyPr/>
          <a:lstStyle/>
          <a:p>
            <a:pPr marL="0" indent="0">
              <a:buNone/>
            </a:pPr>
            <a:endParaRPr lang="en-IN" dirty="0"/>
          </a:p>
        </p:txBody>
      </p:sp>
    </p:spTree>
    <p:extLst>
      <p:ext uri="{BB962C8B-B14F-4D97-AF65-F5344CB8AC3E}">
        <p14:creationId xmlns:p14="http://schemas.microsoft.com/office/powerpoint/2010/main" val="175268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WAP to demonstrate use of constructor execution.</a:t>
            </a:r>
          </a:p>
          <a:p>
            <a:pPr marL="0" indent="0">
              <a:buNone/>
            </a:pPr>
            <a:r>
              <a:rPr lang="en-US" dirty="0"/>
              <a:t>  </a:t>
            </a:r>
          </a:p>
        </p:txBody>
      </p:sp>
      <p:sp>
        <p:nvSpPr>
          <p:cNvPr id="4" name="Rectangle 3"/>
          <p:cNvSpPr/>
          <p:nvPr/>
        </p:nvSpPr>
        <p:spPr>
          <a:xfrm>
            <a:off x="3371850" y="25146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5" name="Rectangle 4"/>
          <p:cNvSpPr/>
          <p:nvPr/>
        </p:nvSpPr>
        <p:spPr>
          <a:xfrm>
            <a:off x="3314700" y="3886200"/>
            <a:ext cx="120015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6" name="Rectangle 5"/>
          <p:cNvSpPr/>
          <p:nvPr/>
        </p:nvSpPr>
        <p:spPr>
          <a:xfrm>
            <a:off x="3371850" y="53340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8" name="Straight Arrow Connector 7"/>
          <p:cNvCxnSpPr>
            <a:stCxn id="4" idx="2"/>
          </p:cNvCxnSpPr>
          <p:nvPr/>
        </p:nvCxnSpPr>
        <p:spPr>
          <a:xfrm flipH="1">
            <a:off x="3914775" y="3276600"/>
            <a:ext cx="28575"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3914775" y="46482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08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90DF-C5C9-4F27-98FD-E5979544823C}"/>
              </a:ext>
            </a:extLst>
          </p:cNvPr>
          <p:cNvSpPr>
            <a:spLocks noGrp="1"/>
          </p:cNvSpPr>
          <p:nvPr>
            <p:ph type="title"/>
          </p:nvPr>
        </p:nvSpPr>
        <p:spPr>
          <a:xfrm>
            <a:off x="628650" y="365126"/>
            <a:ext cx="7886700" cy="45896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34CF7BA-1020-4CF0-B7BB-1732A79699E8}"/>
              </a:ext>
            </a:extLst>
          </p:cNvPr>
          <p:cNvSpPr>
            <a:spLocks noGrp="1"/>
          </p:cNvSpPr>
          <p:nvPr>
            <p:ph sz="half" idx="1"/>
          </p:nvPr>
        </p:nvSpPr>
        <p:spPr>
          <a:xfrm>
            <a:off x="628650" y="1117600"/>
            <a:ext cx="3886200" cy="5059363"/>
          </a:xfrm>
        </p:spPr>
        <p:txBody>
          <a:bodyPr>
            <a:normAutofit fontScale="77500" lnSpcReduction="20000"/>
          </a:bodyPr>
          <a:lstStyle/>
          <a:p>
            <a:pPr marL="0" indent="0">
              <a:buNone/>
            </a:pPr>
            <a:r>
              <a:rPr lang="en-IN" dirty="0"/>
              <a:t>class A</a:t>
            </a:r>
          </a:p>
          <a:p>
            <a:pPr marL="0" indent="0">
              <a:buNone/>
            </a:pPr>
            <a:r>
              <a:rPr lang="en-IN" dirty="0"/>
              <a:t>{</a:t>
            </a:r>
          </a:p>
          <a:p>
            <a:pPr marL="0" indent="0">
              <a:buNone/>
            </a:pPr>
            <a:r>
              <a:rPr lang="en-IN" dirty="0"/>
              <a:t>A()</a:t>
            </a:r>
          </a:p>
          <a:p>
            <a:pPr marL="0" indent="0">
              <a:buNone/>
            </a:pPr>
            <a:r>
              <a:rPr lang="en-IN" dirty="0"/>
              <a:t>{</a:t>
            </a:r>
          </a:p>
          <a:p>
            <a:pPr marL="0" indent="0">
              <a:buNone/>
            </a:pPr>
            <a:r>
              <a:rPr lang="en-IN" dirty="0" err="1"/>
              <a:t>System.out.println</a:t>
            </a:r>
            <a:r>
              <a:rPr lang="en-IN" dirty="0"/>
              <a:t>("This is A 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B()</a:t>
            </a:r>
          </a:p>
          <a:p>
            <a:pPr marL="0" indent="0">
              <a:buNone/>
            </a:pPr>
            <a:r>
              <a:rPr lang="en-IN" dirty="0"/>
              <a:t>{</a:t>
            </a:r>
          </a:p>
          <a:p>
            <a:pPr marL="0" indent="0">
              <a:buNone/>
            </a:pPr>
            <a:r>
              <a:rPr lang="en-IN" dirty="0" err="1"/>
              <a:t>System.out.println</a:t>
            </a:r>
            <a:r>
              <a:rPr lang="en-IN" dirty="0"/>
              <a:t>("This is B class");</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4A30FAF7-801A-45DA-9017-F539409EC5BF}"/>
              </a:ext>
            </a:extLst>
          </p:cNvPr>
          <p:cNvSpPr>
            <a:spLocks noGrp="1"/>
          </p:cNvSpPr>
          <p:nvPr>
            <p:ph sz="half" idx="2"/>
          </p:nvPr>
        </p:nvSpPr>
        <p:spPr>
          <a:xfrm>
            <a:off x="4629150" y="1117600"/>
            <a:ext cx="3886200" cy="5059363"/>
          </a:xfrm>
        </p:spPr>
        <p:txBody>
          <a:bodyPr>
            <a:normAutofit fontScale="77500" lnSpcReduction="20000"/>
          </a:bodyPr>
          <a:lstStyle/>
          <a:p>
            <a:pPr marL="0" indent="0">
              <a:buNone/>
            </a:pPr>
            <a:r>
              <a:rPr lang="en-IN" dirty="0"/>
              <a:t>class C extends B</a:t>
            </a:r>
          </a:p>
          <a:p>
            <a:pPr marL="0" indent="0">
              <a:buNone/>
            </a:pPr>
            <a:r>
              <a:rPr lang="en-IN" dirty="0"/>
              <a:t>{</a:t>
            </a:r>
          </a:p>
          <a:p>
            <a:pPr marL="0" indent="0">
              <a:buNone/>
            </a:pPr>
            <a:r>
              <a:rPr lang="en-IN" dirty="0"/>
              <a:t>C()</a:t>
            </a:r>
          </a:p>
          <a:p>
            <a:pPr marL="0" indent="0">
              <a:buNone/>
            </a:pPr>
            <a:r>
              <a:rPr lang="en-IN" dirty="0"/>
              <a:t>{</a:t>
            </a:r>
          </a:p>
          <a:p>
            <a:pPr marL="0" indent="0">
              <a:buNone/>
            </a:pPr>
            <a:r>
              <a:rPr lang="en-IN" dirty="0" err="1"/>
              <a:t>System.out.println</a:t>
            </a:r>
            <a:r>
              <a:rPr lang="en-IN" dirty="0"/>
              <a:t>("This is c class");</a:t>
            </a:r>
          </a:p>
          <a:p>
            <a:pPr marL="0" indent="0">
              <a:buNone/>
            </a:pPr>
            <a:r>
              <a:rPr lang="en-IN" dirty="0"/>
              <a:t>}</a:t>
            </a:r>
          </a:p>
          <a:p>
            <a:pPr marL="0" indent="0">
              <a:buNone/>
            </a:pPr>
            <a:r>
              <a:rPr lang="en-IN" dirty="0"/>
              <a:t>}</a:t>
            </a:r>
          </a:p>
          <a:p>
            <a:pPr marL="0" indent="0">
              <a:buNone/>
            </a:pPr>
            <a:r>
              <a:rPr lang="en-IN" dirty="0"/>
              <a:t>class </a:t>
            </a:r>
            <a:r>
              <a:rPr lang="en-IN" dirty="0" err="1"/>
              <a:t>MultilevelCon</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C </a:t>
            </a:r>
            <a:r>
              <a:rPr lang="en-IN" dirty="0" err="1"/>
              <a:t>obj</a:t>
            </a:r>
            <a:r>
              <a:rPr lang="en-IN" dirty="0"/>
              <a:t>=new C();</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408182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DF73-5E9B-4F1A-8E12-DC01194A7D1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B6EC15C-896A-44AF-9D83-876EA5EF3A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5267" y="2201333"/>
            <a:ext cx="3022600" cy="3510845"/>
          </a:xfrm>
        </p:spPr>
      </p:pic>
      <p:sp>
        <p:nvSpPr>
          <p:cNvPr id="4" name="Content Placeholder 3">
            <a:extLst>
              <a:ext uri="{FF2B5EF4-FFF2-40B4-BE49-F238E27FC236}">
                <a16:creationId xmlns:a16="http://schemas.microsoft.com/office/drawing/2014/main" id="{CD17361D-DC93-4769-A360-C5803E9EAB2A}"/>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927541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Multilevel Inheritance</a:t>
            </a:r>
          </a:p>
        </p:txBody>
      </p:sp>
      <p:sp>
        <p:nvSpPr>
          <p:cNvPr id="3" name="Content Placeholder 2"/>
          <p:cNvSpPr>
            <a:spLocks noGrp="1"/>
          </p:cNvSpPr>
          <p:nvPr>
            <p:ph idx="1"/>
          </p:nvPr>
        </p:nvSpPr>
        <p:spPr/>
        <p:txBody>
          <a:bodyPr/>
          <a:lstStyle/>
          <a:p>
            <a:r>
              <a:rPr lang="en-US" dirty="0"/>
              <a:t>WAP to implement Multilevel Inheritance</a:t>
            </a:r>
          </a:p>
        </p:txBody>
      </p:sp>
      <p:sp>
        <p:nvSpPr>
          <p:cNvPr id="6" name="Rectangle 5"/>
          <p:cNvSpPr/>
          <p:nvPr/>
        </p:nvSpPr>
        <p:spPr>
          <a:xfrm>
            <a:off x="2971800" y="2590800"/>
            <a:ext cx="222885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Class  square</a:t>
            </a:r>
            <a:endParaRPr lang="en-US" dirty="0"/>
          </a:p>
          <a:p>
            <a:pPr algn="ctr"/>
            <a:r>
              <a:rPr lang="en-US" dirty="0"/>
              <a:t>Length , area()</a:t>
            </a:r>
          </a:p>
        </p:txBody>
      </p:sp>
      <p:sp>
        <p:nvSpPr>
          <p:cNvPr id="7" name="Rectangle 6"/>
          <p:cNvSpPr/>
          <p:nvPr/>
        </p:nvSpPr>
        <p:spPr>
          <a:xfrm>
            <a:off x="2951018" y="4010891"/>
            <a:ext cx="222885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Rectangle</a:t>
            </a:r>
          </a:p>
          <a:p>
            <a:pPr algn="ctr"/>
            <a:r>
              <a:rPr lang="en-US" dirty="0"/>
              <a:t>Breadth , rectarea()</a:t>
            </a:r>
          </a:p>
        </p:txBody>
      </p:sp>
      <p:sp>
        <p:nvSpPr>
          <p:cNvPr id="8" name="Rectangle 7"/>
          <p:cNvSpPr/>
          <p:nvPr/>
        </p:nvSpPr>
        <p:spPr>
          <a:xfrm>
            <a:off x="2971800" y="5334000"/>
            <a:ext cx="222885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Box</a:t>
            </a:r>
          </a:p>
          <a:p>
            <a:pPr algn="ctr"/>
            <a:r>
              <a:rPr lang="en-US" dirty="0"/>
              <a:t>Height , volume()</a:t>
            </a:r>
          </a:p>
        </p:txBody>
      </p:sp>
      <p:cxnSp>
        <p:nvCxnSpPr>
          <p:cNvPr id="10" name="Straight Arrow Connector 9"/>
          <p:cNvCxnSpPr/>
          <p:nvPr/>
        </p:nvCxnSpPr>
        <p:spPr>
          <a:xfrm>
            <a:off x="4065443" y="3733802"/>
            <a:ext cx="0" cy="2770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p:cNvCxnSpPr>
          <p:nvPr/>
        </p:nvCxnSpPr>
        <p:spPr>
          <a:xfrm>
            <a:off x="4065443" y="5153893"/>
            <a:ext cx="0" cy="180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077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Overloading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73849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Overloading</a:t>
            </a:r>
          </a:p>
        </p:txBody>
      </p:sp>
      <p:sp>
        <p:nvSpPr>
          <p:cNvPr id="3" name="Content Placeholder 2"/>
          <p:cNvSpPr>
            <a:spLocks noGrp="1"/>
          </p:cNvSpPr>
          <p:nvPr>
            <p:ph idx="1"/>
          </p:nvPr>
        </p:nvSpPr>
        <p:spPr/>
        <p:txBody>
          <a:bodyPr/>
          <a:lstStyle/>
          <a:p>
            <a:r>
              <a:rPr lang="en-US" dirty="0"/>
              <a:t>It means to define various constructor but with different signature.</a:t>
            </a:r>
          </a:p>
          <a:p>
            <a:r>
              <a:rPr lang="en-US" dirty="0"/>
              <a:t>When a class contains more than one constructor ,it is known as constructor overloading</a:t>
            </a:r>
          </a:p>
          <a:p>
            <a:r>
              <a:rPr lang="en-US" dirty="0"/>
              <a:t>When an object is created ,one of the constructor is executed depending on the order ,number &amp; type of argument.</a:t>
            </a:r>
          </a:p>
        </p:txBody>
      </p:sp>
    </p:spTree>
    <p:extLst>
      <p:ext uri="{BB962C8B-B14F-4D97-AF65-F5344CB8AC3E}">
        <p14:creationId xmlns:p14="http://schemas.microsoft.com/office/powerpoint/2010/main" val="284472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3" name="Content Placeholder 2"/>
          <p:cNvSpPr>
            <a:spLocks noGrp="1"/>
          </p:cNvSpPr>
          <p:nvPr>
            <p:ph idx="1"/>
          </p:nvPr>
        </p:nvSpPr>
        <p:spPr>
          <a:xfrm>
            <a:off x="1485900" y="1935480"/>
            <a:ext cx="6172200" cy="4922520"/>
          </a:xfrm>
        </p:spPr>
        <p:txBody>
          <a:bodyPr>
            <a:normAutofit/>
          </a:bodyPr>
          <a:lstStyle/>
          <a:p>
            <a:pPr marL="0" indent="0">
              <a:buNone/>
            </a:pPr>
            <a:r>
              <a:rPr lang="en-US" dirty="0"/>
              <a:t>1) Single inheritance</a:t>
            </a:r>
          </a:p>
          <a:p>
            <a:r>
              <a:rPr lang="en-US" dirty="0"/>
              <a:t>     Single level inheritance is that in which there is only one super class and one sub class.</a:t>
            </a:r>
          </a:p>
          <a:p>
            <a:r>
              <a:rPr lang="en-US" dirty="0"/>
              <a:t>    Ex</a:t>
            </a:r>
          </a:p>
          <a:p>
            <a:pPr marL="0" indent="0">
              <a:buNone/>
            </a:pPr>
            <a:r>
              <a:rPr lang="en-US" dirty="0"/>
              <a:t>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732" y="4191000"/>
            <a:ext cx="1371600" cy="1600200"/>
          </a:xfrm>
          <a:prstGeom prst="rect">
            <a:avLst/>
          </a:prstGeom>
        </p:spPr>
      </p:pic>
    </p:spTree>
    <p:extLst>
      <p:ext uri="{BB962C8B-B14F-4D97-AF65-F5344CB8AC3E}">
        <p14:creationId xmlns:p14="http://schemas.microsoft.com/office/powerpoint/2010/main" val="1571424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lnSpc>
                <a:spcPct val="107000"/>
              </a:lnSpc>
              <a:spcBef>
                <a:spcPts val="0"/>
              </a:spcBef>
              <a:buFont typeface="Symbol"/>
              <a:buChar char=""/>
            </a:pPr>
            <a:r>
              <a:rPr lang="en-US" sz="2000" b="1" kern="100" dirty="0">
                <a:solidFill>
                  <a:prstClr val="black"/>
                </a:solidFill>
                <a:ea typeface="Calibri"/>
                <a:cs typeface="Mangal"/>
              </a:rPr>
              <a:t>Syntax:-</a:t>
            </a:r>
            <a:endParaRPr lang="en-US" sz="2000" kern="100" dirty="0">
              <a:solidFill>
                <a:prstClr val="black"/>
              </a:solidFill>
              <a:ea typeface="Calibri"/>
              <a:cs typeface="Mangal"/>
            </a:endParaRPr>
          </a:p>
          <a:p>
            <a:pPr marL="571500" indent="0" algn="just">
              <a:lnSpc>
                <a:spcPct val="107000"/>
              </a:lnSpc>
              <a:spcBef>
                <a:spcPts val="0"/>
              </a:spcBef>
              <a:buNone/>
            </a:pPr>
            <a:r>
              <a:rPr lang="en-US" sz="2000" b="1" kern="100" dirty="0">
                <a:solidFill>
                  <a:prstClr val="black"/>
                </a:solidFill>
                <a:ea typeface="Calibri"/>
                <a:cs typeface="Mangal"/>
              </a:rPr>
              <a:t>class A</a:t>
            </a:r>
            <a:endParaRPr lang="en-US" sz="2000" kern="100" dirty="0">
              <a:solidFill>
                <a:prstClr val="black"/>
              </a:solidFill>
              <a:ea typeface="Calibri"/>
              <a:cs typeface="Mangal"/>
            </a:endParaRPr>
          </a:p>
          <a:p>
            <a:pPr marL="571500" indent="0" algn="just">
              <a:lnSpc>
                <a:spcPct val="107000"/>
              </a:lnSpc>
              <a:spcBef>
                <a:spcPts val="0"/>
              </a:spcBef>
              <a:buNone/>
            </a:pPr>
            <a:r>
              <a:rPr lang="en-US" sz="2000" b="1" kern="100" dirty="0">
                <a:solidFill>
                  <a:prstClr val="black"/>
                </a:solidFill>
                <a:ea typeface="Calibri"/>
                <a:cs typeface="Mangal"/>
              </a:rPr>
              <a:t>{</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 )</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	//body</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a:t>
            </a:r>
            <a:r>
              <a:rPr lang="en-US" sz="2000" b="1" kern="100" dirty="0" err="1">
                <a:solidFill>
                  <a:prstClr val="black"/>
                </a:solidFill>
                <a:ea typeface="Calibri"/>
                <a:cs typeface="Mangal"/>
              </a:rPr>
              <a:t>int</a:t>
            </a:r>
            <a:r>
              <a:rPr lang="en-US" sz="2000" b="1" kern="100" dirty="0">
                <a:solidFill>
                  <a:prstClr val="black"/>
                </a:solidFill>
                <a:ea typeface="Calibri"/>
                <a:cs typeface="Mangal"/>
              </a:rPr>
              <a:t> a)</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	//body</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a:t>
            </a:r>
            <a:r>
              <a:rPr lang="en-US" sz="2000" b="1" kern="100" dirty="0" err="1">
                <a:solidFill>
                  <a:prstClr val="black"/>
                </a:solidFill>
                <a:ea typeface="Calibri"/>
                <a:cs typeface="Mangal"/>
              </a:rPr>
              <a:t>int</a:t>
            </a:r>
            <a:r>
              <a:rPr lang="en-US" sz="2000" b="1" kern="100" dirty="0">
                <a:solidFill>
                  <a:prstClr val="black"/>
                </a:solidFill>
                <a:ea typeface="Calibri"/>
                <a:cs typeface="Mangal"/>
              </a:rPr>
              <a:t> </a:t>
            </a:r>
            <a:r>
              <a:rPr lang="en-US" sz="2000" b="1" kern="100" dirty="0" err="1">
                <a:solidFill>
                  <a:prstClr val="black"/>
                </a:solidFill>
                <a:ea typeface="Calibri"/>
                <a:cs typeface="Mangal"/>
              </a:rPr>
              <a:t>a,int</a:t>
            </a:r>
            <a:r>
              <a:rPr lang="en-US" sz="2000" b="1" kern="100" dirty="0">
                <a:solidFill>
                  <a:prstClr val="black"/>
                </a:solidFill>
                <a:ea typeface="Calibri"/>
                <a:cs typeface="Mangal"/>
              </a:rPr>
              <a:t> b)</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a:t>
            </a:r>
            <a:endParaRPr lang="en-US" sz="2000" kern="100" dirty="0">
              <a:solidFill>
                <a:prstClr val="black"/>
              </a:solidFill>
              <a:ea typeface="Calibri"/>
              <a:cs typeface="Mangal"/>
            </a:endParaRPr>
          </a:p>
          <a:p>
            <a:pPr marL="914400" indent="0" algn="just">
              <a:lnSpc>
                <a:spcPct val="107000"/>
              </a:lnSpc>
              <a:spcBef>
                <a:spcPts val="0"/>
              </a:spcBef>
              <a:buNone/>
            </a:pPr>
            <a:r>
              <a:rPr lang="en-US" sz="2000" b="1" kern="100" dirty="0">
                <a:solidFill>
                  <a:prstClr val="black"/>
                </a:solidFill>
                <a:ea typeface="Calibri"/>
                <a:cs typeface="Mangal"/>
              </a:rPr>
              <a:t>	//body</a:t>
            </a:r>
            <a:endParaRPr lang="en-US" sz="2000" kern="100" dirty="0">
              <a:solidFill>
                <a:prstClr val="black"/>
              </a:solidFill>
              <a:ea typeface="Calibri"/>
              <a:cs typeface="Mangal"/>
            </a:endParaRPr>
          </a:p>
          <a:p>
            <a:pPr marL="914400" indent="0" algn="just">
              <a:lnSpc>
                <a:spcPct val="107000"/>
              </a:lnSpc>
              <a:spcBef>
                <a:spcPts val="0"/>
              </a:spcBef>
              <a:spcAft>
                <a:spcPts val="800"/>
              </a:spcAft>
              <a:buNone/>
            </a:pPr>
            <a:r>
              <a:rPr lang="en-US" sz="2000" b="1" kern="100" dirty="0">
                <a:solidFill>
                  <a:prstClr val="black"/>
                </a:solidFill>
                <a:ea typeface="Calibri"/>
                <a:cs typeface="Mangal"/>
              </a:rPr>
              <a:t>}</a:t>
            </a:r>
            <a:endParaRPr lang="en-US" sz="2000" kern="100" dirty="0">
              <a:solidFill>
                <a:prstClr val="black"/>
              </a:solidFill>
              <a:ea typeface="Calibri"/>
              <a:cs typeface="Mangal"/>
            </a:endParaRPr>
          </a:p>
          <a:p>
            <a:endParaRPr lang="en-US" dirty="0"/>
          </a:p>
        </p:txBody>
      </p:sp>
    </p:spTree>
    <p:extLst>
      <p:ext uri="{BB962C8B-B14F-4D97-AF65-F5344CB8AC3E}">
        <p14:creationId xmlns:p14="http://schemas.microsoft.com/office/powerpoint/2010/main" val="796746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5E24-93D7-42AD-9E72-32FA29CF4DC8}"/>
              </a:ext>
            </a:extLst>
          </p:cNvPr>
          <p:cNvSpPr>
            <a:spLocks noGrp="1"/>
          </p:cNvSpPr>
          <p:nvPr>
            <p:ph type="title"/>
          </p:nvPr>
        </p:nvSpPr>
        <p:spPr>
          <a:xfrm>
            <a:off x="628650" y="365126"/>
            <a:ext cx="7886700" cy="42509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CF113BC-A14A-45D7-BDA9-7A10F92A5FB8}"/>
              </a:ext>
            </a:extLst>
          </p:cNvPr>
          <p:cNvSpPr>
            <a:spLocks noGrp="1"/>
          </p:cNvSpPr>
          <p:nvPr>
            <p:ph sz="half" idx="1"/>
          </p:nvPr>
        </p:nvSpPr>
        <p:spPr>
          <a:xfrm>
            <a:off x="628650" y="1140179"/>
            <a:ext cx="3886200" cy="5036785"/>
          </a:xfrm>
        </p:spPr>
        <p:txBody>
          <a:bodyPr>
            <a:normAutofit fontScale="70000" lnSpcReduction="20000"/>
          </a:bodyPr>
          <a:lstStyle/>
          <a:p>
            <a:pPr marL="0" indent="0">
              <a:buNone/>
            </a:pPr>
            <a:r>
              <a:rPr lang="en-IN" dirty="0"/>
              <a:t>//constructor overloading</a:t>
            </a:r>
          </a:p>
          <a:p>
            <a:pPr marL="0" indent="0">
              <a:buNone/>
            </a:pPr>
            <a:r>
              <a:rPr lang="en-IN" dirty="0"/>
              <a:t>//Multiple constructor</a:t>
            </a:r>
          </a:p>
          <a:p>
            <a:pPr marL="0" indent="0">
              <a:buNone/>
            </a:pPr>
            <a:endParaRPr lang="en-IN" dirty="0"/>
          </a:p>
          <a:p>
            <a:pPr marL="0" indent="0">
              <a:buNone/>
            </a:pPr>
            <a:r>
              <a:rPr lang="en-IN" dirty="0"/>
              <a:t>class overload</a:t>
            </a:r>
          </a:p>
          <a:p>
            <a:pPr marL="0" indent="0">
              <a:buNone/>
            </a:pPr>
            <a:r>
              <a:rPr lang="en-IN" dirty="0"/>
              <a:t>{</a:t>
            </a:r>
          </a:p>
          <a:p>
            <a:pPr marL="0" indent="0">
              <a:buNone/>
            </a:pPr>
            <a:r>
              <a:rPr lang="en-IN" dirty="0"/>
              <a:t>int </a:t>
            </a:r>
            <a:r>
              <a:rPr lang="en-IN" dirty="0" err="1"/>
              <a:t>a,b</a:t>
            </a:r>
            <a:r>
              <a:rPr lang="en-IN" dirty="0"/>
              <a:t>;</a:t>
            </a:r>
          </a:p>
          <a:p>
            <a:pPr marL="0" indent="0">
              <a:buNone/>
            </a:pPr>
            <a:r>
              <a:rPr lang="en-IN" dirty="0"/>
              <a:t>overload()</a:t>
            </a:r>
          </a:p>
          <a:p>
            <a:pPr marL="0" indent="0">
              <a:buNone/>
            </a:pPr>
            <a:r>
              <a:rPr lang="en-IN" dirty="0"/>
              <a:t>{</a:t>
            </a:r>
          </a:p>
          <a:p>
            <a:pPr marL="0" indent="0">
              <a:buNone/>
            </a:pPr>
            <a:r>
              <a:rPr lang="en-IN" dirty="0"/>
              <a:t>a=0;</a:t>
            </a:r>
          </a:p>
          <a:p>
            <a:pPr marL="0" indent="0">
              <a:buNone/>
            </a:pPr>
            <a:r>
              <a:rPr lang="en-IN" dirty="0"/>
              <a:t>b=0;</a:t>
            </a:r>
          </a:p>
          <a:p>
            <a:pPr marL="0" indent="0">
              <a:buNone/>
            </a:pPr>
            <a:r>
              <a:rPr lang="en-IN" dirty="0"/>
              <a:t>}</a:t>
            </a:r>
          </a:p>
          <a:p>
            <a:pPr marL="0" indent="0">
              <a:buNone/>
            </a:pPr>
            <a:r>
              <a:rPr lang="en-IN" dirty="0"/>
              <a:t>overload(int </a:t>
            </a:r>
            <a:r>
              <a:rPr lang="en-IN" dirty="0" err="1"/>
              <a:t>x,int</a:t>
            </a:r>
            <a:r>
              <a:rPr lang="en-IN" dirty="0"/>
              <a:t> y)</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69B8C8B5-388E-48CB-A980-BAFDA13385BD}"/>
              </a:ext>
            </a:extLst>
          </p:cNvPr>
          <p:cNvSpPr>
            <a:spLocks noGrp="1"/>
          </p:cNvSpPr>
          <p:nvPr>
            <p:ph sz="half" idx="2"/>
          </p:nvPr>
        </p:nvSpPr>
        <p:spPr>
          <a:xfrm>
            <a:off x="4629150" y="1140179"/>
            <a:ext cx="3886200" cy="5036785"/>
          </a:xfrm>
        </p:spPr>
        <p:txBody>
          <a:bodyPr>
            <a:normAutofit fontScale="70000" lnSpcReduction="20000"/>
          </a:bodyPr>
          <a:lstStyle/>
          <a:p>
            <a:pPr marL="0" indent="0">
              <a:buNone/>
            </a:pPr>
            <a:r>
              <a:rPr lang="en-IN" dirty="0"/>
              <a:t>a=x;</a:t>
            </a:r>
          </a:p>
          <a:p>
            <a:pPr marL="0" indent="0">
              <a:buNone/>
            </a:pPr>
            <a:r>
              <a:rPr lang="en-IN" dirty="0"/>
              <a:t>b=y;</a:t>
            </a:r>
          </a:p>
          <a:p>
            <a:pPr marL="0" indent="0">
              <a:buNone/>
            </a:pPr>
            <a:r>
              <a:rPr lang="en-IN" dirty="0"/>
              <a:t>}</a:t>
            </a:r>
          </a:p>
          <a:p>
            <a:pPr marL="0" indent="0">
              <a:buNone/>
            </a:pPr>
            <a:r>
              <a:rPr lang="en-IN" dirty="0"/>
              <a:t>void display()</a:t>
            </a:r>
          </a:p>
          <a:p>
            <a:pPr marL="0" indent="0">
              <a:buNone/>
            </a:pPr>
            <a:r>
              <a:rPr lang="en-IN" dirty="0"/>
              <a:t>{</a:t>
            </a:r>
          </a:p>
          <a:p>
            <a:pPr marL="0" indent="0">
              <a:buNone/>
            </a:pPr>
            <a:r>
              <a:rPr lang="en-IN" dirty="0" err="1"/>
              <a:t>System.out.println</a:t>
            </a:r>
            <a:r>
              <a:rPr lang="en-IN" dirty="0"/>
              <a:t>("a="+a+"\</a:t>
            </a:r>
            <a:r>
              <a:rPr lang="en-IN" dirty="0" err="1"/>
              <a:t>t"+"b</a:t>
            </a:r>
            <a:r>
              <a:rPr lang="en-IN" dirty="0"/>
              <a:t>="+b);</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overload c1=new overload();</a:t>
            </a:r>
          </a:p>
          <a:p>
            <a:pPr marL="0" indent="0">
              <a:buNone/>
            </a:pPr>
            <a:r>
              <a:rPr lang="en-IN" dirty="0"/>
              <a:t>overload c2=new overload(2,3);</a:t>
            </a:r>
          </a:p>
          <a:p>
            <a:pPr marL="0" indent="0">
              <a:buNone/>
            </a:pPr>
            <a:r>
              <a:rPr lang="en-IN" dirty="0"/>
              <a:t>c1.display();</a:t>
            </a:r>
          </a:p>
          <a:p>
            <a:pPr marL="0" indent="0">
              <a:buNone/>
            </a:pPr>
            <a:r>
              <a:rPr lang="en-IN" dirty="0"/>
              <a:t>c2.display();</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743589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7B89-EB1B-41CF-A8F2-99AFC3AA333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1DAA40C-1923-4F85-9D44-D25BB08D32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6267" y="2517422"/>
            <a:ext cx="2421467" cy="2607734"/>
          </a:xfrm>
        </p:spPr>
      </p:pic>
      <p:sp>
        <p:nvSpPr>
          <p:cNvPr id="4" name="Content Placeholder 3">
            <a:extLst>
              <a:ext uri="{FF2B5EF4-FFF2-40B4-BE49-F238E27FC236}">
                <a16:creationId xmlns:a16="http://schemas.microsoft.com/office/drawing/2014/main" id="{A15E32C4-E621-4B0C-996E-843820C63262}"/>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68600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BEDE-436F-4E3D-86C2-50FA7CBDDC3B}"/>
              </a:ext>
            </a:extLst>
          </p:cNvPr>
          <p:cNvSpPr>
            <a:spLocks noGrp="1"/>
          </p:cNvSpPr>
          <p:nvPr>
            <p:ph type="title"/>
          </p:nvPr>
        </p:nvSpPr>
        <p:spPr>
          <a:xfrm>
            <a:off x="628650" y="365126"/>
            <a:ext cx="78867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9AA9DF0-0BEB-4ED9-98BD-F8EADF0F18EF}"/>
              </a:ext>
            </a:extLst>
          </p:cNvPr>
          <p:cNvSpPr>
            <a:spLocks noGrp="1"/>
          </p:cNvSpPr>
          <p:nvPr>
            <p:ph sz="half" idx="1"/>
          </p:nvPr>
        </p:nvSpPr>
        <p:spPr>
          <a:xfrm>
            <a:off x="628650" y="948267"/>
            <a:ext cx="3886200" cy="5228696"/>
          </a:xfrm>
        </p:spPr>
        <p:txBody>
          <a:bodyPr>
            <a:normAutofit fontScale="55000" lnSpcReduction="20000"/>
          </a:bodyPr>
          <a:lstStyle/>
          <a:p>
            <a:pPr marL="0" indent="0">
              <a:buNone/>
            </a:pPr>
            <a:r>
              <a:rPr lang="en-IN" dirty="0"/>
              <a:t>//constructor overloading</a:t>
            </a:r>
          </a:p>
          <a:p>
            <a:pPr marL="0" indent="0">
              <a:buNone/>
            </a:pPr>
            <a:r>
              <a:rPr lang="en-IN" dirty="0"/>
              <a:t>//Multiple constructor</a:t>
            </a:r>
          </a:p>
          <a:p>
            <a:pPr marL="0" indent="0">
              <a:buNone/>
            </a:pPr>
            <a:r>
              <a:rPr lang="en-IN" dirty="0"/>
              <a:t>import java.io.*;</a:t>
            </a:r>
          </a:p>
          <a:p>
            <a:pPr marL="0" indent="0">
              <a:buNone/>
            </a:pPr>
            <a:r>
              <a:rPr lang="en-IN" dirty="0"/>
              <a:t>class overload2</a:t>
            </a:r>
          </a:p>
          <a:p>
            <a:pPr marL="0" indent="0">
              <a:buNone/>
            </a:pPr>
            <a:r>
              <a:rPr lang="en-IN" dirty="0"/>
              <a:t>{</a:t>
            </a:r>
          </a:p>
          <a:p>
            <a:pPr marL="0" indent="0">
              <a:buNone/>
            </a:pPr>
            <a:r>
              <a:rPr lang="en-IN" dirty="0"/>
              <a:t>int </a:t>
            </a:r>
            <a:r>
              <a:rPr lang="en-IN" dirty="0" err="1"/>
              <a:t>len,breadth</a:t>
            </a:r>
            <a:r>
              <a:rPr lang="en-IN" dirty="0"/>
              <a:t>;</a:t>
            </a:r>
          </a:p>
          <a:p>
            <a:pPr marL="0" indent="0">
              <a:buNone/>
            </a:pPr>
            <a:r>
              <a:rPr lang="en-IN" dirty="0"/>
              <a:t>overload2()</a:t>
            </a:r>
          </a:p>
          <a:p>
            <a:pPr marL="0" indent="0">
              <a:buNone/>
            </a:pPr>
            <a:r>
              <a:rPr lang="en-IN" dirty="0"/>
              <a:t>{</a:t>
            </a:r>
          </a:p>
          <a:p>
            <a:pPr marL="0" indent="0">
              <a:buNone/>
            </a:pPr>
            <a:r>
              <a:rPr lang="en-IN" dirty="0" err="1"/>
              <a:t>len</a:t>
            </a:r>
            <a:r>
              <a:rPr lang="en-IN" dirty="0"/>
              <a:t>=0;</a:t>
            </a:r>
          </a:p>
          <a:p>
            <a:pPr marL="0" indent="0">
              <a:buNone/>
            </a:pPr>
            <a:r>
              <a:rPr lang="en-IN" dirty="0"/>
              <a:t>breadth=0;</a:t>
            </a:r>
          </a:p>
          <a:p>
            <a:pPr marL="0" indent="0">
              <a:buNone/>
            </a:pPr>
            <a:r>
              <a:rPr lang="en-IN" dirty="0"/>
              <a:t>}</a:t>
            </a:r>
          </a:p>
          <a:p>
            <a:pPr marL="0" indent="0">
              <a:buNone/>
            </a:pPr>
            <a:r>
              <a:rPr lang="en-IN" dirty="0"/>
              <a:t>overload2(int x)</a:t>
            </a:r>
          </a:p>
          <a:p>
            <a:pPr marL="0" indent="0">
              <a:buNone/>
            </a:pPr>
            <a:r>
              <a:rPr lang="en-IN" dirty="0"/>
              <a:t>{</a:t>
            </a:r>
          </a:p>
          <a:p>
            <a:pPr marL="0" indent="0">
              <a:buNone/>
            </a:pPr>
            <a:r>
              <a:rPr lang="en-IN" dirty="0" err="1"/>
              <a:t>len</a:t>
            </a:r>
            <a:r>
              <a:rPr lang="en-IN" dirty="0"/>
              <a:t>=breadth=x;</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1809523A-2E8D-4213-B4A8-C4066169357E}"/>
              </a:ext>
            </a:extLst>
          </p:cNvPr>
          <p:cNvSpPr>
            <a:spLocks noGrp="1"/>
          </p:cNvSpPr>
          <p:nvPr>
            <p:ph sz="half" idx="2"/>
          </p:nvPr>
        </p:nvSpPr>
        <p:spPr>
          <a:xfrm>
            <a:off x="4629150" y="948267"/>
            <a:ext cx="3886200" cy="5228696"/>
          </a:xfrm>
        </p:spPr>
        <p:txBody>
          <a:bodyPr>
            <a:normAutofit fontScale="55000" lnSpcReduction="20000"/>
          </a:bodyPr>
          <a:lstStyle/>
          <a:p>
            <a:pPr marL="0" indent="0">
              <a:buNone/>
            </a:pPr>
            <a:r>
              <a:rPr lang="en-IN" dirty="0"/>
              <a:t>overload2(int </a:t>
            </a:r>
            <a:r>
              <a:rPr lang="en-IN" dirty="0" err="1"/>
              <a:t>x,int</a:t>
            </a:r>
            <a:r>
              <a:rPr lang="en-IN" dirty="0"/>
              <a:t> y)</a:t>
            </a:r>
          </a:p>
          <a:p>
            <a:pPr marL="0" indent="0">
              <a:buNone/>
            </a:pPr>
            <a:r>
              <a:rPr lang="en-IN" dirty="0"/>
              <a:t>{</a:t>
            </a:r>
          </a:p>
          <a:p>
            <a:pPr marL="0" indent="0">
              <a:buNone/>
            </a:pPr>
            <a:r>
              <a:rPr lang="en-IN" dirty="0" err="1"/>
              <a:t>len</a:t>
            </a:r>
            <a:r>
              <a:rPr lang="en-IN" dirty="0"/>
              <a:t>=x;</a:t>
            </a:r>
          </a:p>
          <a:p>
            <a:pPr marL="0" indent="0">
              <a:buNone/>
            </a:pPr>
            <a:r>
              <a:rPr lang="en-IN" dirty="0"/>
              <a:t>breadth=y;</a:t>
            </a:r>
          </a:p>
          <a:p>
            <a:pPr marL="0" indent="0">
              <a:buNone/>
            </a:pPr>
            <a:r>
              <a:rPr lang="en-IN" dirty="0"/>
              <a:t>}</a:t>
            </a:r>
          </a:p>
          <a:p>
            <a:pPr marL="0" indent="0">
              <a:buNone/>
            </a:pPr>
            <a:r>
              <a:rPr lang="en-IN" dirty="0"/>
              <a:t>int volume()</a:t>
            </a:r>
          </a:p>
          <a:p>
            <a:pPr marL="0" indent="0">
              <a:buNone/>
            </a:pPr>
            <a:r>
              <a:rPr lang="en-IN" dirty="0"/>
              <a:t>{</a:t>
            </a:r>
          </a:p>
          <a:p>
            <a:pPr marL="0" indent="0">
              <a:buNone/>
            </a:pPr>
            <a:r>
              <a:rPr lang="en-IN" dirty="0"/>
              <a:t>return </a:t>
            </a:r>
            <a:r>
              <a:rPr lang="en-IN" dirty="0" err="1"/>
              <a:t>len</a:t>
            </a:r>
            <a:r>
              <a:rPr lang="en-IN" dirty="0"/>
              <a:t>*breadth;</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overload2 c1=new overload2();</a:t>
            </a:r>
          </a:p>
          <a:p>
            <a:pPr marL="0" indent="0">
              <a:buNone/>
            </a:pPr>
            <a:r>
              <a:rPr lang="en-IN" dirty="0"/>
              <a:t>overload2 c2=new overload2(2);</a:t>
            </a:r>
          </a:p>
          <a:p>
            <a:pPr marL="0" indent="0">
              <a:buNone/>
            </a:pPr>
            <a:r>
              <a:rPr lang="en-IN" dirty="0"/>
              <a:t>overload2 c3=new overload2(2,3);</a:t>
            </a:r>
          </a:p>
          <a:p>
            <a:pPr marL="0" indent="0">
              <a:buNone/>
            </a:pPr>
            <a:r>
              <a:rPr lang="en-IN" dirty="0"/>
              <a:t>int vol=c1.volume();</a:t>
            </a:r>
          </a:p>
          <a:p>
            <a:pPr marL="0" indent="0">
              <a:buNone/>
            </a:pPr>
            <a:r>
              <a:rPr lang="en-IN" dirty="0" err="1"/>
              <a:t>System.out.println</a:t>
            </a:r>
            <a:r>
              <a:rPr lang="en-IN" dirty="0"/>
              <a:t>("volume="+vol);</a:t>
            </a:r>
          </a:p>
          <a:p>
            <a:pPr marL="0" indent="0">
              <a:buNone/>
            </a:pPr>
            <a:r>
              <a:rPr lang="en-IN" dirty="0" err="1"/>
              <a:t>System.out.println</a:t>
            </a:r>
            <a:r>
              <a:rPr lang="en-IN" dirty="0"/>
              <a:t>("volume="+c2.volume());</a:t>
            </a:r>
          </a:p>
          <a:p>
            <a:pPr marL="0" indent="0">
              <a:buNone/>
            </a:pPr>
            <a:r>
              <a:rPr lang="en-IN" dirty="0" err="1"/>
              <a:t>System.out.println</a:t>
            </a:r>
            <a:r>
              <a:rPr lang="en-IN" dirty="0"/>
              <a:t>("volume="+c3.volume());</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891535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3EC-817E-46AC-8EB8-E6989D05F35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86C0040-5F0C-4801-954C-95B153E829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8467" y="2393245"/>
            <a:ext cx="2709334" cy="2731911"/>
          </a:xfrm>
        </p:spPr>
      </p:pic>
      <p:sp>
        <p:nvSpPr>
          <p:cNvPr id="4" name="Content Placeholder 3">
            <a:extLst>
              <a:ext uri="{FF2B5EF4-FFF2-40B4-BE49-F238E27FC236}">
                <a16:creationId xmlns:a16="http://schemas.microsoft.com/office/drawing/2014/main" id="{2EF30295-DCF6-44F7-9B3D-2960D722E10D}"/>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985904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1485900" y="1600200"/>
            <a:ext cx="6229350" cy="4572000"/>
          </a:xfrm>
        </p:spPr>
        <p:txBody>
          <a:bodyPr>
            <a:noAutofit/>
          </a:bodyPr>
          <a:lstStyle/>
          <a:p>
            <a:r>
              <a:rPr lang="en-US" dirty="0"/>
              <a:t>Method Overloading means to define different methods with the same name but different parameters lists and different definitions. </a:t>
            </a:r>
          </a:p>
          <a:p>
            <a:r>
              <a:rPr lang="en-US" dirty="0"/>
              <a:t>It is used when objects are required to perform similar task but using different input parameters that may vary either in number or type of arguments. </a:t>
            </a:r>
          </a:p>
          <a:p>
            <a:r>
              <a:rPr lang="en-US" dirty="0"/>
              <a:t>Overloaded methods may have different return types. </a:t>
            </a:r>
          </a:p>
          <a:p>
            <a:r>
              <a:rPr lang="en-US" dirty="0"/>
              <a:t>It is a way of achieving polymorphism in java. </a:t>
            </a:r>
          </a:p>
        </p:txBody>
      </p:sp>
    </p:spTree>
    <p:extLst>
      <p:ext uri="{BB962C8B-B14F-4D97-AF65-F5344CB8AC3E}">
        <p14:creationId xmlns:p14="http://schemas.microsoft.com/office/powerpoint/2010/main" val="1487604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lnSpc>
                <a:spcPct val="107000"/>
              </a:lnSpc>
              <a:spcBef>
                <a:spcPts val="0"/>
              </a:spcBef>
              <a:buFont typeface="Symbol"/>
              <a:buChar char=""/>
            </a:pPr>
            <a:r>
              <a:rPr lang="en-US" b="1" kern="100" dirty="0">
                <a:ea typeface="Calibri"/>
                <a:cs typeface="Mangal"/>
              </a:rPr>
              <a:t>Syntax:-</a:t>
            </a:r>
            <a:endParaRPr lang="en-US" kern="100" dirty="0">
              <a:ea typeface="Calibri"/>
              <a:cs typeface="Mangal"/>
            </a:endParaRPr>
          </a:p>
          <a:p>
            <a:pPr marL="571500" indent="0" algn="just">
              <a:lnSpc>
                <a:spcPct val="107000"/>
              </a:lnSpc>
              <a:spcBef>
                <a:spcPts val="0"/>
              </a:spcBef>
              <a:buNone/>
            </a:pPr>
            <a:r>
              <a:rPr lang="en-US" b="1" kern="100" dirty="0">
                <a:ea typeface="Calibri"/>
                <a:cs typeface="Mangal"/>
              </a:rPr>
              <a:t>class a</a:t>
            </a:r>
            <a:endParaRPr lang="en-US" kern="100" dirty="0">
              <a:ea typeface="Calibri"/>
              <a:cs typeface="Mangal"/>
            </a:endParaRPr>
          </a:p>
          <a:p>
            <a:pPr marL="571500" indent="0" algn="just">
              <a:lnSpc>
                <a:spcPct val="107000"/>
              </a:lnSpc>
              <a:spcBef>
                <a:spcPts val="0"/>
              </a:spcBef>
              <a:buNone/>
            </a:pPr>
            <a:r>
              <a:rPr lang="en-US" b="1" kern="100" dirty="0">
                <a:ea typeface="Calibri"/>
                <a:cs typeface="Mangal"/>
              </a:rPr>
              <a:t>{</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public void draw(</a:t>
            </a:r>
            <a:r>
              <a:rPr lang="en-US" b="1" kern="100" dirty="0" err="1">
                <a:ea typeface="Calibri"/>
                <a:cs typeface="Mangal"/>
              </a:rPr>
              <a:t>int</a:t>
            </a:r>
            <a:r>
              <a:rPr lang="en-US" b="1" kern="100" dirty="0">
                <a:ea typeface="Calibri"/>
                <a:cs typeface="Mangal"/>
              </a:rPr>
              <a:t> i)</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	//body</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public void draw(double f)</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	//body</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public void draw(</a:t>
            </a:r>
            <a:r>
              <a:rPr lang="en-US" b="1" kern="100" dirty="0" err="1">
                <a:ea typeface="Calibri"/>
                <a:cs typeface="Mangal"/>
              </a:rPr>
              <a:t>int</a:t>
            </a:r>
            <a:r>
              <a:rPr lang="en-US" b="1" kern="100" dirty="0">
                <a:ea typeface="Calibri"/>
                <a:cs typeface="Mangal"/>
              </a:rPr>
              <a:t> </a:t>
            </a:r>
            <a:r>
              <a:rPr lang="en-US" b="1" kern="100" dirty="0" err="1">
                <a:ea typeface="Calibri"/>
                <a:cs typeface="Mangal"/>
              </a:rPr>
              <a:t>i,double</a:t>
            </a:r>
            <a:r>
              <a:rPr lang="en-US" b="1" kern="100" dirty="0">
                <a:ea typeface="Calibri"/>
                <a:cs typeface="Mangal"/>
              </a:rPr>
              <a:t> f)</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a:t>
            </a:r>
            <a:endParaRPr lang="en-US" kern="100" dirty="0">
              <a:ea typeface="Calibri"/>
              <a:cs typeface="Mangal"/>
            </a:endParaRPr>
          </a:p>
          <a:p>
            <a:pPr marL="914400" indent="0" algn="just">
              <a:lnSpc>
                <a:spcPct val="107000"/>
              </a:lnSpc>
              <a:spcBef>
                <a:spcPts val="0"/>
              </a:spcBef>
              <a:buNone/>
            </a:pPr>
            <a:r>
              <a:rPr lang="en-US" b="1" kern="100" dirty="0">
                <a:ea typeface="Calibri"/>
                <a:cs typeface="Mangal"/>
              </a:rPr>
              <a:t>	//body</a:t>
            </a:r>
            <a:endParaRPr lang="en-US" kern="100" dirty="0">
              <a:ea typeface="Calibri"/>
              <a:cs typeface="Mangal"/>
            </a:endParaRPr>
          </a:p>
          <a:p>
            <a:pPr marL="914400" indent="0" algn="just">
              <a:lnSpc>
                <a:spcPct val="107000"/>
              </a:lnSpc>
              <a:spcBef>
                <a:spcPts val="0"/>
              </a:spcBef>
              <a:spcAft>
                <a:spcPts val="800"/>
              </a:spcAft>
              <a:buNone/>
            </a:pPr>
            <a:r>
              <a:rPr lang="en-US" b="1" kern="100" dirty="0">
                <a:ea typeface="Calibri"/>
                <a:cs typeface="Mangal"/>
              </a:rPr>
              <a:t>}</a:t>
            </a:r>
            <a:endParaRPr lang="en-US" kern="100" dirty="0">
              <a:ea typeface="Calibri"/>
              <a:cs typeface="Mangal"/>
            </a:endParaRPr>
          </a:p>
          <a:p>
            <a:endParaRPr lang="en-US" dirty="0"/>
          </a:p>
        </p:txBody>
      </p:sp>
    </p:spTree>
    <p:extLst>
      <p:ext uri="{BB962C8B-B14F-4D97-AF65-F5344CB8AC3E}">
        <p14:creationId xmlns:p14="http://schemas.microsoft.com/office/powerpoint/2010/main" val="1104296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BF80-9ACC-42A5-9A5D-979D667F4FD5}"/>
              </a:ext>
            </a:extLst>
          </p:cNvPr>
          <p:cNvSpPr>
            <a:spLocks noGrp="1"/>
          </p:cNvSpPr>
          <p:nvPr>
            <p:ph type="title"/>
          </p:nvPr>
        </p:nvSpPr>
        <p:spPr>
          <a:xfrm>
            <a:off x="628650" y="365126"/>
            <a:ext cx="7886700" cy="42509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CB1110D-1790-45D4-B71D-4C90BC97E5BB}"/>
              </a:ext>
            </a:extLst>
          </p:cNvPr>
          <p:cNvSpPr>
            <a:spLocks noGrp="1"/>
          </p:cNvSpPr>
          <p:nvPr>
            <p:ph sz="half" idx="1"/>
          </p:nvPr>
        </p:nvSpPr>
        <p:spPr>
          <a:xfrm>
            <a:off x="728133" y="1049867"/>
            <a:ext cx="3786717" cy="5127096"/>
          </a:xfrm>
        </p:spPr>
        <p:txBody>
          <a:bodyPr>
            <a:normAutofit fontScale="77500" lnSpcReduction="20000"/>
          </a:bodyPr>
          <a:lstStyle/>
          <a:p>
            <a:pPr marL="0" indent="0">
              <a:buNone/>
            </a:pPr>
            <a:r>
              <a:rPr lang="en-IN" dirty="0"/>
              <a:t>//Method overloading</a:t>
            </a:r>
          </a:p>
          <a:p>
            <a:pPr marL="0" indent="0">
              <a:buNone/>
            </a:pPr>
            <a:r>
              <a:rPr lang="en-IN" dirty="0"/>
              <a:t>/* Define a class having overloaded method area() to calculate and display of square and rectangle.*/</a:t>
            </a:r>
          </a:p>
          <a:p>
            <a:pPr marL="0" indent="0">
              <a:buNone/>
            </a:pPr>
            <a:endParaRPr lang="en-IN" dirty="0"/>
          </a:p>
          <a:p>
            <a:pPr marL="0" indent="0">
              <a:buNone/>
            </a:pPr>
            <a:r>
              <a:rPr lang="en-IN" dirty="0"/>
              <a:t>class </a:t>
            </a:r>
            <a:r>
              <a:rPr lang="en-IN" dirty="0" err="1"/>
              <a:t>overloadM</a:t>
            </a:r>
            <a:endParaRPr lang="en-IN" dirty="0"/>
          </a:p>
          <a:p>
            <a:pPr marL="0" indent="0">
              <a:buNone/>
            </a:pPr>
            <a:r>
              <a:rPr lang="en-IN" dirty="0"/>
              <a:t>{</a:t>
            </a:r>
          </a:p>
          <a:p>
            <a:pPr marL="0" indent="0">
              <a:buNone/>
            </a:pPr>
            <a:r>
              <a:rPr lang="en-IN" dirty="0"/>
              <a:t>int </a:t>
            </a:r>
            <a:r>
              <a:rPr lang="en-IN" dirty="0" err="1"/>
              <a:t>len,breadth,side</a:t>
            </a:r>
            <a:r>
              <a:rPr lang="en-IN" dirty="0"/>
              <a:t>;</a:t>
            </a:r>
          </a:p>
          <a:p>
            <a:pPr marL="0" indent="0">
              <a:buNone/>
            </a:pPr>
            <a:r>
              <a:rPr lang="en-IN" dirty="0"/>
              <a:t>void area(int s)</a:t>
            </a:r>
          </a:p>
          <a:p>
            <a:pPr marL="0" indent="0">
              <a:buNone/>
            </a:pPr>
            <a:r>
              <a:rPr lang="en-IN" dirty="0"/>
              <a:t>{</a:t>
            </a:r>
          </a:p>
          <a:p>
            <a:pPr marL="0" indent="0">
              <a:buNone/>
            </a:pPr>
            <a:r>
              <a:rPr lang="en-IN" dirty="0"/>
              <a:t>side=s;</a:t>
            </a:r>
          </a:p>
          <a:p>
            <a:pPr marL="0" indent="0">
              <a:buNone/>
            </a:pPr>
            <a:r>
              <a:rPr lang="en-IN" dirty="0"/>
              <a:t>int area1=side*side;</a:t>
            </a:r>
          </a:p>
          <a:p>
            <a:pPr marL="0" indent="0">
              <a:buNone/>
            </a:pPr>
            <a:r>
              <a:rPr lang="en-IN" dirty="0" err="1"/>
              <a:t>System.out.println</a:t>
            </a:r>
            <a:r>
              <a:rPr lang="en-IN" dirty="0"/>
              <a:t>("Area of square:"+area1);</a:t>
            </a:r>
          </a:p>
          <a:p>
            <a:pPr marL="0" indent="0">
              <a:buNone/>
            </a:pPr>
            <a:r>
              <a:rPr lang="en-IN" dirty="0"/>
              <a:t>} </a:t>
            </a:r>
          </a:p>
          <a:p>
            <a:pPr marL="0" indent="0">
              <a:buNone/>
            </a:pPr>
            <a:endParaRPr lang="en-IN" dirty="0"/>
          </a:p>
        </p:txBody>
      </p:sp>
      <p:sp>
        <p:nvSpPr>
          <p:cNvPr id="4" name="Content Placeholder 3">
            <a:extLst>
              <a:ext uri="{FF2B5EF4-FFF2-40B4-BE49-F238E27FC236}">
                <a16:creationId xmlns:a16="http://schemas.microsoft.com/office/drawing/2014/main" id="{14F5216D-AB63-458D-ABE6-8A81CD0BEF4E}"/>
              </a:ext>
            </a:extLst>
          </p:cNvPr>
          <p:cNvSpPr>
            <a:spLocks noGrp="1"/>
          </p:cNvSpPr>
          <p:nvPr>
            <p:ph sz="half" idx="2"/>
          </p:nvPr>
        </p:nvSpPr>
        <p:spPr>
          <a:xfrm>
            <a:off x="4629150" y="1049867"/>
            <a:ext cx="3886200" cy="5127096"/>
          </a:xfrm>
        </p:spPr>
        <p:txBody>
          <a:bodyPr>
            <a:normAutofit fontScale="77500" lnSpcReduction="20000"/>
          </a:bodyPr>
          <a:lstStyle/>
          <a:p>
            <a:pPr marL="0" indent="0">
              <a:buNone/>
            </a:pPr>
            <a:r>
              <a:rPr lang="en-IN" dirty="0"/>
              <a:t>void area(int </a:t>
            </a:r>
            <a:r>
              <a:rPr lang="en-IN" dirty="0" err="1"/>
              <a:t>l,int</a:t>
            </a:r>
            <a:r>
              <a:rPr lang="en-IN" dirty="0"/>
              <a:t> b)</a:t>
            </a:r>
          </a:p>
          <a:p>
            <a:pPr marL="0" indent="0">
              <a:buNone/>
            </a:pPr>
            <a:r>
              <a:rPr lang="en-IN" dirty="0"/>
              <a:t>{</a:t>
            </a:r>
          </a:p>
          <a:p>
            <a:pPr marL="0" indent="0">
              <a:buNone/>
            </a:pPr>
            <a:r>
              <a:rPr lang="en-IN" dirty="0" err="1"/>
              <a:t>len</a:t>
            </a:r>
            <a:r>
              <a:rPr lang="en-IN" dirty="0"/>
              <a:t>=l;</a:t>
            </a:r>
          </a:p>
          <a:p>
            <a:pPr marL="0" indent="0">
              <a:buNone/>
            </a:pPr>
            <a:r>
              <a:rPr lang="en-IN" dirty="0"/>
              <a:t>breadth=b;</a:t>
            </a:r>
          </a:p>
          <a:p>
            <a:pPr marL="0" indent="0">
              <a:buNone/>
            </a:pPr>
            <a:r>
              <a:rPr lang="en-IN" dirty="0"/>
              <a:t>int area2=</a:t>
            </a:r>
            <a:r>
              <a:rPr lang="en-IN" dirty="0" err="1"/>
              <a:t>len</a:t>
            </a:r>
            <a:r>
              <a:rPr lang="en-IN" dirty="0"/>
              <a:t>*breadth;</a:t>
            </a:r>
          </a:p>
          <a:p>
            <a:pPr marL="0" indent="0">
              <a:buNone/>
            </a:pPr>
            <a:r>
              <a:rPr lang="en-IN" dirty="0" err="1"/>
              <a:t>System.out.println</a:t>
            </a:r>
            <a:r>
              <a:rPr lang="en-IN" dirty="0"/>
              <a:t>("Area of rectangle:"+area2);</a:t>
            </a:r>
          </a:p>
          <a:p>
            <a:pPr marL="0" indent="0">
              <a:buNone/>
            </a:pPr>
            <a:r>
              <a:rPr lang="en-IN" dirty="0"/>
              <a:t>} </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overloadM</a:t>
            </a:r>
            <a:r>
              <a:rPr lang="en-IN" dirty="0"/>
              <a:t> c1=new </a:t>
            </a:r>
            <a:r>
              <a:rPr lang="en-IN" dirty="0" err="1"/>
              <a:t>overloadM</a:t>
            </a:r>
            <a:r>
              <a:rPr lang="en-IN" dirty="0"/>
              <a:t>();</a:t>
            </a:r>
          </a:p>
          <a:p>
            <a:pPr marL="0" indent="0">
              <a:buNone/>
            </a:pPr>
            <a:r>
              <a:rPr lang="en-IN" dirty="0"/>
              <a:t>c1.area(2);</a:t>
            </a:r>
          </a:p>
          <a:p>
            <a:pPr marL="0" indent="0">
              <a:buNone/>
            </a:pPr>
            <a:r>
              <a:rPr lang="en-IN" dirty="0"/>
              <a:t>c1.area(3,3);</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017610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644B-E4C6-4712-9275-2BC2447D2A1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3DE16F8-3896-4F84-A2E4-DF0EEB8811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39334" y="2630312"/>
            <a:ext cx="1979069" cy="3160888"/>
          </a:xfrm>
        </p:spPr>
      </p:pic>
      <p:sp>
        <p:nvSpPr>
          <p:cNvPr id="4" name="Content Placeholder 3">
            <a:extLst>
              <a:ext uri="{FF2B5EF4-FFF2-40B4-BE49-F238E27FC236}">
                <a16:creationId xmlns:a16="http://schemas.microsoft.com/office/drawing/2014/main" id="{08787AC5-C06D-4296-8555-9D735131AC1F}"/>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264950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pPr lvl="0"/>
            <a:r>
              <a:rPr lang="en-US" dirty="0"/>
              <a:t>In a class hierarchy, when a method in a subclass has same name &amp; type as method in a superclass then method in a sub class is said to be overriding the method in a super class.</a:t>
            </a:r>
          </a:p>
          <a:p>
            <a:pPr lvl="0"/>
            <a:r>
              <a:rPr lang="en-US" dirty="0"/>
              <a:t>When an overridden method is called within a sub class it will always refer to the method define by the sub class and method in a superclass will be hidden.</a:t>
            </a:r>
          </a:p>
          <a:p>
            <a:pPr lvl="0"/>
            <a:r>
              <a:rPr lang="en-US" dirty="0"/>
              <a:t>But if we want to call the superclass method (overridden method),  then we must includes super () in the subclass constructor.</a:t>
            </a:r>
          </a:p>
          <a:p>
            <a:endParaRPr lang="en-US" dirty="0"/>
          </a:p>
        </p:txBody>
      </p:sp>
    </p:spTree>
    <p:extLst>
      <p:ext uri="{BB962C8B-B14F-4D97-AF65-F5344CB8AC3E}">
        <p14:creationId xmlns:p14="http://schemas.microsoft.com/office/powerpoint/2010/main" val="236222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Syntax</a:t>
            </a:r>
          </a:p>
          <a:p>
            <a:pPr marL="0" indent="0">
              <a:buNone/>
            </a:pPr>
            <a:r>
              <a:rPr lang="en-US" dirty="0"/>
              <a:t> </a:t>
            </a:r>
          </a:p>
          <a:p>
            <a:pPr marL="0" indent="0">
              <a:buNone/>
            </a:pPr>
            <a:r>
              <a:rPr lang="en-US" dirty="0"/>
              <a:t>   class superclass </a:t>
            </a:r>
          </a:p>
          <a:p>
            <a:pPr marL="0" indent="0">
              <a:buNone/>
            </a:pPr>
            <a:r>
              <a:rPr lang="en-US" dirty="0"/>
              <a:t>   {</a:t>
            </a:r>
          </a:p>
          <a:p>
            <a:pPr marL="0" indent="0">
              <a:buNone/>
            </a:pPr>
            <a:r>
              <a:rPr lang="en-US" dirty="0"/>
              <a:t>     body</a:t>
            </a:r>
          </a:p>
          <a:p>
            <a:pPr marL="0" indent="0">
              <a:buNone/>
            </a:pPr>
            <a:r>
              <a:rPr lang="en-US" dirty="0"/>
              <a:t>    }</a:t>
            </a:r>
          </a:p>
          <a:p>
            <a:pPr marL="0" indent="0">
              <a:buNone/>
            </a:pPr>
            <a:r>
              <a:rPr lang="en-US" dirty="0"/>
              <a:t>   class subclass extends superclass</a:t>
            </a:r>
          </a:p>
          <a:p>
            <a:pPr marL="0" indent="0">
              <a:buNone/>
            </a:pPr>
            <a:r>
              <a:rPr lang="en-US" dirty="0"/>
              <a:t>    {</a:t>
            </a:r>
          </a:p>
          <a:p>
            <a:pPr marL="0" indent="0">
              <a:buNone/>
            </a:pPr>
            <a:r>
              <a:rPr lang="en-US" dirty="0"/>
              <a:t>     body</a:t>
            </a:r>
          </a:p>
          <a:p>
            <a:pPr marL="0" indent="0">
              <a:buNone/>
            </a:pPr>
            <a:r>
              <a:rPr lang="en-US" dirty="0"/>
              <a:t>     }</a:t>
            </a:r>
          </a:p>
          <a:p>
            <a:endParaRPr lang="en-US" dirty="0"/>
          </a:p>
        </p:txBody>
      </p:sp>
    </p:spTree>
    <p:extLst>
      <p:ext uri="{BB962C8B-B14F-4D97-AF65-F5344CB8AC3E}">
        <p14:creationId xmlns:p14="http://schemas.microsoft.com/office/powerpoint/2010/main" val="897931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Differentiate between method overloading and method overriding.</a:t>
            </a:r>
            <a:br>
              <a:rPr lang="en-US" sz="3200" dirty="0"/>
            </a:b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600201"/>
            <a:ext cx="5543550" cy="4800600"/>
          </a:xfrm>
        </p:spPr>
      </p:pic>
    </p:spTree>
    <p:extLst>
      <p:ext uri="{BB962C8B-B14F-4D97-AF65-F5344CB8AC3E}">
        <p14:creationId xmlns:p14="http://schemas.microsoft.com/office/powerpoint/2010/main" val="3296288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981200"/>
            <a:ext cx="5943600" cy="4495800"/>
          </a:xfrm>
        </p:spPr>
      </p:pic>
    </p:spTree>
    <p:extLst>
      <p:ext uri="{BB962C8B-B14F-4D97-AF65-F5344CB8AC3E}">
        <p14:creationId xmlns:p14="http://schemas.microsoft.com/office/powerpoint/2010/main" val="2097194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F84D-7B48-4933-A2F7-288A528A8044}"/>
              </a:ext>
            </a:extLst>
          </p:cNvPr>
          <p:cNvSpPr>
            <a:spLocks noGrp="1"/>
          </p:cNvSpPr>
          <p:nvPr>
            <p:ph type="title"/>
          </p:nvPr>
        </p:nvSpPr>
        <p:spPr>
          <a:xfrm>
            <a:off x="628650" y="365126"/>
            <a:ext cx="7886700" cy="60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CE52B41-4643-4F56-856C-FC9AA62C59D1}"/>
              </a:ext>
            </a:extLst>
          </p:cNvPr>
          <p:cNvSpPr>
            <a:spLocks noGrp="1"/>
          </p:cNvSpPr>
          <p:nvPr>
            <p:ph sz="half" idx="1"/>
          </p:nvPr>
        </p:nvSpPr>
        <p:spPr>
          <a:xfrm>
            <a:off x="628650" y="1264357"/>
            <a:ext cx="3886200" cy="4912607"/>
          </a:xfrm>
        </p:spPr>
        <p:txBody>
          <a:bodyPr>
            <a:normAutofit fontScale="85000" lnSpcReduction="20000"/>
          </a:bodyPr>
          <a:lstStyle/>
          <a:p>
            <a:pPr marL="0" indent="0">
              <a:buNone/>
            </a:pPr>
            <a:r>
              <a:rPr lang="en-IN" dirty="0"/>
              <a:t>class A</a:t>
            </a:r>
          </a:p>
          <a:p>
            <a:pPr marL="0" indent="0">
              <a:buNone/>
            </a:pPr>
            <a:r>
              <a:rPr lang="en-IN" dirty="0"/>
              <a:t>{</a:t>
            </a:r>
          </a:p>
          <a:p>
            <a:pPr marL="0" indent="0">
              <a:buNone/>
            </a:pPr>
            <a:r>
              <a:rPr lang="en-IN" dirty="0"/>
              <a:t>int </a:t>
            </a:r>
            <a:r>
              <a:rPr lang="en-IN" dirty="0" err="1"/>
              <a:t>i,j</a:t>
            </a:r>
            <a:r>
              <a:rPr lang="en-IN" dirty="0"/>
              <a:t>;</a:t>
            </a:r>
          </a:p>
          <a:p>
            <a:pPr marL="0" indent="0">
              <a:buNone/>
            </a:pPr>
            <a:r>
              <a:rPr lang="en-IN" dirty="0"/>
              <a:t>A()</a:t>
            </a:r>
          </a:p>
          <a:p>
            <a:pPr marL="0" indent="0">
              <a:buNone/>
            </a:pPr>
            <a:r>
              <a:rPr lang="en-IN" dirty="0"/>
              <a:t>{</a:t>
            </a:r>
          </a:p>
          <a:p>
            <a:pPr marL="0" indent="0">
              <a:buNone/>
            </a:pPr>
            <a:r>
              <a:rPr lang="en-IN" dirty="0" err="1"/>
              <a:t>i</a:t>
            </a:r>
            <a:r>
              <a:rPr lang="en-IN" dirty="0"/>
              <a:t>=11;</a:t>
            </a:r>
          </a:p>
          <a:p>
            <a:pPr marL="0" indent="0">
              <a:buNone/>
            </a:pPr>
            <a:r>
              <a:rPr lang="en-IN" dirty="0"/>
              <a:t>j=12;</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a:t>
            </a:r>
            <a:r>
              <a:rPr lang="en-IN" dirty="0" err="1"/>
              <a:t>i</a:t>
            </a:r>
            <a:r>
              <a:rPr lang="en-IN" dirty="0"/>
              <a:t>="+</a:t>
            </a:r>
            <a:r>
              <a:rPr lang="en-IN" dirty="0" err="1"/>
              <a:t>i</a:t>
            </a:r>
            <a:r>
              <a:rPr lang="en-IN" dirty="0"/>
              <a:t>+"  j="+j);</a:t>
            </a:r>
          </a:p>
          <a:p>
            <a:pPr marL="0" indent="0">
              <a:buNone/>
            </a:pPr>
            <a:r>
              <a:rPr lang="en-IN" dirty="0"/>
              <a:t>}</a:t>
            </a:r>
          </a:p>
          <a:p>
            <a:pPr marL="0" indent="0">
              <a:buNone/>
            </a:pP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B8D9CFF5-84A8-4E77-AC8F-289961AF7DE0}"/>
              </a:ext>
            </a:extLst>
          </p:cNvPr>
          <p:cNvSpPr>
            <a:spLocks noGrp="1"/>
          </p:cNvSpPr>
          <p:nvPr>
            <p:ph sz="half" idx="2"/>
          </p:nvPr>
        </p:nvSpPr>
        <p:spPr>
          <a:xfrm>
            <a:off x="4629150" y="1264357"/>
            <a:ext cx="3886200" cy="4912607"/>
          </a:xfrm>
        </p:spPr>
        <p:txBody>
          <a:bodyPr vert="horz" lIns="91440" tIns="45720" rIns="91440" bIns="45720" anchor="t">
            <a:normAutofit fontScale="85000" lnSpcReduction="20000"/>
          </a:bodyPr>
          <a:lstStyle/>
          <a:p>
            <a:pPr marL="0" indent="0">
              <a:buNone/>
            </a:pPr>
            <a:r>
              <a:rPr lang="en-IN" dirty="0"/>
              <a:t>class B extends A</a:t>
            </a:r>
          </a:p>
          <a:p>
            <a:pPr marL="0" indent="0">
              <a:buNone/>
            </a:pPr>
            <a:r>
              <a:rPr lang="en-IN" dirty="0"/>
              <a:t>{</a:t>
            </a:r>
          </a:p>
          <a:p>
            <a:pPr marL="0" indent="0">
              <a:buNone/>
            </a:pPr>
            <a:r>
              <a:rPr lang="en-IN" dirty="0"/>
              <a:t>int k;</a:t>
            </a:r>
          </a:p>
          <a:p>
            <a:pPr marL="0" indent="0">
              <a:buNone/>
            </a:pPr>
            <a:r>
              <a:rPr lang="en-IN" dirty="0"/>
              <a:t>B()</a:t>
            </a:r>
          </a:p>
          <a:p>
            <a:pPr marL="0" indent="0">
              <a:buNone/>
            </a:pPr>
            <a:r>
              <a:rPr lang="en-IN" dirty="0"/>
              <a:t>{</a:t>
            </a:r>
          </a:p>
          <a:p>
            <a:pPr marL="0" indent="0">
              <a:buNone/>
            </a:pPr>
            <a:r>
              <a:rPr lang="en-IN" dirty="0"/>
              <a:t>super();</a:t>
            </a:r>
          </a:p>
          <a:p>
            <a:pPr marL="0" indent="0">
              <a:buNone/>
            </a:pPr>
            <a:r>
              <a:rPr lang="en-IN" dirty="0"/>
              <a:t>k=13;</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super.show</a:t>
            </a:r>
            <a:r>
              <a:rPr lang="en-IN" dirty="0"/>
              <a:t>();</a:t>
            </a:r>
          </a:p>
          <a:p>
            <a:pPr marL="0" indent="0">
              <a:buNone/>
            </a:pPr>
            <a:r>
              <a:rPr lang="en-IN" dirty="0" err="1"/>
              <a:t>System.out.println</a:t>
            </a:r>
            <a:r>
              <a:rPr lang="en-IN" dirty="0"/>
              <a:t>("k="+k);</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940418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C485-1E64-4A08-9597-E130245497D1}"/>
              </a:ext>
            </a:extLst>
          </p:cNvPr>
          <p:cNvSpPr>
            <a:spLocks noGrp="1"/>
          </p:cNvSpPr>
          <p:nvPr>
            <p:ph type="title"/>
          </p:nvPr>
        </p:nvSpPr>
        <p:spPr>
          <a:xfrm>
            <a:off x="628650" y="365126"/>
            <a:ext cx="7886700" cy="49283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8A150AD-BBBB-4D6A-AC5E-D6DF909E23FC}"/>
              </a:ext>
            </a:extLst>
          </p:cNvPr>
          <p:cNvSpPr>
            <a:spLocks noGrp="1"/>
          </p:cNvSpPr>
          <p:nvPr>
            <p:ph sz="half" idx="1"/>
          </p:nvPr>
        </p:nvSpPr>
        <p:spPr>
          <a:xfrm>
            <a:off x="628650" y="1230489"/>
            <a:ext cx="3886200" cy="4946474"/>
          </a:xfrm>
        </p:spPr>
        <p:txBody>
          <a:bodyPr>
            <a:normAutofit/>
          </a:bodyPr>
          <a:lstStyle/>
          <a:p>
            <a:pPr marL="0" indent="0">
              <a:buNone/>
            </a:pPr>
            <a:r>
              <a:rPr lang="en-IN" dirty="0"/>
              <a:t>class Overriding</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err="1"/>
              <a:t>obj.show</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66FF32B4-BC35-412D-849C-F3EABBBD389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22025" y="1501423"/>
            <a:ext cx="2075775" cy="3443111"/>
          </a:xfrm>
        </p:spPr>
      </p:pic>
    </p:spTree>
    <p:extLst>
      <p:ext uri="{BB962C8B-B14F-4D97-AF65-F5344CB8AC3E}">
        <p14:creationId xmlns:p14="http://schemas.microsoft.com/office/powerpoint/2010/main" val="1936182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5A52-AADB-4C21-96C9-FBF9F5B08C7A}"/>
              </a:ext>
            </a:extLst>
          </p:cNvPr>
          <p:cNvSpPr>
            <a:spLocks noGrp="1"/>
          </p:cNvSpPr>
          <p:nvPr>
            <p:ph type="title"/>
          </p:nvPr>
        </p:nvSpPr>
        <p:spPr>
          <a:xfrm>
            <a:off x="628650" y="365126"/>
            <a:ext cx="7886700" cy="6170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ECE8EF6-BCCF-442D-B36F-115CFE3F4A55}"/>
              </a:ext>
            </a:extLst>
          </p:cNvPr>
          <p:cNvSpPr>
            <a:spLocks noGrp="1"/>
          </p:cNvSpPr>
          <p:nvPr>
            <p:ph sz="half" idx="1"/>
          </p:nvPr>
        </p:nvSpPr>
        <p:spPr>
          <a:xfrm>
            <a:off x="628650" y="1241779"/>
            <a:ext cx="3886200" cy="4935185"/>
          </a:xfrm>
        </p:spPr>
        <p:txBody>
          <a:bodyPr>
            <a:normAutofit fontScale="85000" lnSpcReduction="20000"/>
          </a:bodyPr>
          <a:lstStyle/>
          <a:p>
            <a:pPr marL="0" indent="0">
              <a:buNone/>
            </a:pPr>
            <a:r>
              <a:rPr lang="en-IN" dirty="0"/>
              <a:t>class A</a:t>
            </a:r>
          </a:p>
          <a:p>
            <a:pPr marL="0" indent="0">
              <a:buNone/>
            </a:pPr>
            <a:r>
              <a:rPr lang="en-IN" dirty="0"/>
              <a:t>{</a:t>
            </a:r>
          </a:p>
          <a:p>
            <a:pPr marL="0" indent="0">
              <a:buNone/>
            </a:pPr>
            <a:endParaRPr lang="en-IN" dirty="0"/>
          </a:p>
          <a:p>
            <a:pPr marL="0" indent="0">
              <a:buNone/>
            </a:pPr>
            <a:r>
              <a:rPr lang="en-IN" dirty="0"/>
              <a:t>void show()</a:t>
            </a:r>
          </a:p>
          <a:p>
            <a:pPr marL="0" indent="0">
              <a:buNone/>
            </a:pPr>
            <a:r>
              <a:rPr lang="en-IN" dirty="0"/>
              <a:t>{</a:t>
            </a:r>
          </a:p>
          <a:p>
            <a:pPr marL="0" indent="0">
              <a:buNone/>
            </a:pPr>
            <a:r>
              <a:rPr lang="en-IN" dirty="0" err="1"/>
              <a:t>System.out.println</a:t>
            </a:r>
            <a:r>
              <a:rPr lang="en-IN" dirty="0"/>
              <a:t>("The base method");</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endParaRPr lang="en-IN" dirty="0"/>
          </a:p>
          <a:p>
            <a:pPr marL="0" indent="0">
              <a:buNone/>
            </a:pPr>
            <a:r>
              <a:rPr lang="en-IN" dirty="0"/>
              <a:t>void show()</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B8C89FE5-C580-4D23-ABF0-B1D9283C2F45}"/>
              </a:ext>
            </a:extLst>
          </p:cNvPr>
          <p:cNvSpPr>
            <a:spLocks noGrp="1"/>
          </p:cNvSpPr>
          <p:nvPr>
            <p:ph sz="half" idx="2"/>
          </p:nvPr>
        </p:nvSpPr>
        <p:spPr>
          <a:xfrm>
            <a:off x="4629150" y="1241779"/>
            <a:ext cx="3886200" cy="4935185"/>
          </a:xfrm>
        </p:spPr>
        <p:txBody>
          <a:bodyPr>
            <a:normAutofit fontScale="85000" lnSpcReduction="20000"/>
          </a:bodyPr>
          <a:lstStyle/>
          <a:p>
            <a:pPr marL="0" indent="0">
              <a:buNone/>
            </a:pPr>
            <a:r>
              <a:rPr lang="en-IN" dirty="0" err="1"/>
              <a:t>super.show</a:t>
            </a:r>
            <a:r>
              <a:rPr lang="en-IN" dirty="0"/>
              <a:t>();</a:t>
            </a:r>
          </a:p>
          <a:p>
            <a:pPr marL="0" indent="0">
              <a:buNone/>
            </a:pPr>
            <a:r>
              <a:rPr lang="en-IN" dirty="0" err="1"/>
              <a:t>System.out.println</a:t>
            </a:r>
            <a:r>
              <a:rPr lang="en-IN" dirty="0"/>
              <a:t>("Derived class method");</a:t>
            </a:r>
          </a:p>
          <a:p>
            <a:pPr marL="0" indent="0">
              <a:buNone/>
            </a:pPr>
            <a:r>
              <a:rPr lang="en-IN" dirty="0"/>
              <a:t>}</a:t>
            </a:r>
          </a:p>
          <a:p>
            <a:pPr marL="0" indent="0">
              <a:buNone/>
            </a:pPr>
            <a:r>
              <a:rPr lang="en-IN" dirty="0"/>
              <a:t>}</a:t>
            </a:r>
          </a:p>
          <a:p>
            <a:pPr marL="0" indent="0">
              <a:buNone/>
            </a:pPr>
            <a:endParaRPr lang="en-IN" dirty="0"/>
          </a:p>
          <a:p>
            <a:pPr marL="0" indent="0">
              <a:buNone/>
            </a:pPr>
            <a:r>
              <a:rPr lang="en-IN" dirty="0"/>
              <a:t>class Overriding1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err="1"/>
              <a:t>obj.show</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4064589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7DFD-95EB-464A-A697-3B1DB49C715B}"/>
              </a:ext>
            </a:extLst>
          </p:cNvPr>
          <p:cNvSpPr>
            <a:spLocks noGrp="1"/>
          </p:cNvSpPr>
          <p:nvPr>
            <p:ph type="title"/>
          </p:nvPr>
        </p:nvSpPr>
        <p:spPr>
          <a:xfrm>
            <a:off x="628650" y="365126"/>
            <a:ext cx="7886700" cy="447675"/>
          </a:xfrm>
        </p:spPr>
        <p:txBody>
          <a:bodyPr>
            <a:normAutofit fontScale="90000"/>
          </a:bodyPr>
          <a:lstStyle/>
          <a:p>
            <a:endParaRPr lang="en-IN" dirty="0"/>
          </a:p>
        </p:txBody>
      </p:sp>
      <p:pic>
        <p:nvPicPr>
          <p:cNvPr id="6" name="Content Placeholder 5">
            <a:extLst>
              <a:ext uri="{FF2B5EF4-FFF2-40B4-BE49-F238E27FC236}">
                <a16:creationId xmlns:a16="http://schemas.microsoft.com/office/drawing/2014/main" id="{F49EEF5A-8B46-4CF5-B429-86394F0AE0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0734" y="2077156"/>
            <a:ext cx="2293406" cy="3273777"/>
          </a:xfrm>
        </p:spPr>
      </p:pic>
      <p:sp>
        <p:nvSpPr>
          <p:cNvPr id="4" name="Content Placeholder 3">
            <a:extLst>
              <a:ext uri="{FF2B5EF4-FFF2-40B4-BE49-F238E27FC236}">
                <a16:creationId xmlns:a16="http://schemas.microsoft.com/office/drawing/2014/main" id="{84EFBD98-E7D4-46E4-BFAB-6B3486DAB000}"/>
              </a:ext>
            </a:extLst>
          </p:cNvPr>
          <p:cNvSpPr>
            <a:spLocks noGrp="1"/>
          </p:cNvSpPr>
          <p:nvPr>
            <p:ph sz="half" idx="2"/>
          </p:nvPr>
        </p:nvSpPr>
        <p:spPr>
          <a:xfrm>
            <a:off x="4629150" y="1162757"/>
            <a:ext cx="3886200" cy="5014207"/>
          </a:xfrm>
        </p:spPr>
        <p:txBody>
          <a:bodyPr/>
          <a:lstStyle/>
          <a:p>
            <a:pPr marL="0" indent="0">
              <a:buNone/>
            </a:pPr>
            <a:endParaRPr lang="en-IN" dirty="0"/>
          </a:p>
        </p:txBody>
      </p:sp>
    </p:spTree>
    <p:extLst>
      <p:ext uri="{BB962C8B-B14F-4D97-AF65-F5344CB8AC3E}">
        <p14:creationId xmlns:p14="http://schemas.microsoft.com/office/powerpoint/2010/main" val="2056630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super keyword</a:t>
            </a:r>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a:t> </a:t>
            </a:r>
            <a:r>
              <a:rPr lang="en-US" b="1" dirty="0"/>
              <a:t>The First use of super keyword</a:t>
            </a:r>
          </a:p>
          <a:p>
            <a:r>
              <a:rPr lang="en-US" dirty="0"/>
              <a:t>It is use to access the members of the superclass in a subclass</a:t>
            </a:r>
          </a:p>
          <a:p>
            <a:r>
              <a:rPr lang="en-US" dirty="0"/>
              <a:t>Unlike the this keyword, the super keyword cannot be used to refer to the current object of a class ,but instead used to invoke the overridden method and hidden variable.</a:t>
            </a:r>
          </a:p>
          <a:p>
            <a:r>
              <a:rPr lang="en-US" dirty="0"/>
              <a:t>We can declare a field in a sub class with the same name as provided in the </a:t>
            </a:r>
            <a:r>
              <a:rPr lang="en-US" dirty="0" err="1"/>
              <a:t>superclass.In</a:t>
            </a:r>
            <a:r>
              <a:rPr lang="en-US" dirty="0"/>
              <a:t> such case the field in the super class cannot be access by their names in the </a:t>
            </a:r>
            <a:r>
              <a:rPr lang="en-US" dirty="0" err="1"/>
              <a:t>subclass,since</a:t>
            </a:r>
            <a:r>
              <a:rPr lang="en-US" dirty="0"/>
              <a:t> they have same name.</a:t>
            </a:r>
          </a:p>
          <a:p>
            <a:pPr marL="0" indent="0">
              <a:buNone/>
            </a:pPr>
            <a:endParaRPr lang="en-US" dirty="0"/>
          </a:p>
        </p:txBody>
      </p:sp>
    </p:spTree>
    <p:extLst>
      <p:ext uri="{BB962C8B-B14F-4D97-AF65-F5344CB8AC3E}">
        <p14:creationId xmlns:p14="http://schemas.microsoft.com/office/powerpoint/2010/main" val="1099755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To solve this problem ,super keyword is used in the sub class to refer to the super class members from sub class.</a:t>
            </a:r>
          </a:p>
          <a:p>
            <a:pPr marL="0" indent="0">
              <a:buNone/>
            </a:pPr>
            <a:r>
              <a:rPr lang="en-US" dirty="0"/>
              <a:t>  </a:t>
            </a:r>
            <a:r>
              <a:rPr lang="en-US" dirty="0" err="1"/>
              <a:t>Synatx</a:t>
            </a:r>
            <a:endParaRPr lang="en-US" dirty="0"/>
          </a:p>
          <a:p>
            <a:pPr marL="0" indent="0">
              <a:buNone/>
            </a:pPr>
            <a:r>
              <a:rPr lang="en-US" dirty="0"/>
              <a:t>    </a:t>
            </a:r>
            <a:r>
              <a:rPr lang="en-US" dirty="0" err="1"/>
              <a:t>super.member</a:t>
            </a:r>
            <a:r>
              <a:rPr lang="en-US" dirty="0"/>
              <a:t>;</a:t>
            </a:r>
          </a:p>
          <a:p>
            <a:pPr marL="0" indent="0">
              <a:buNone/>
            </a:pPr>
            <a:r>
              <a:rPr lang="en-US" dirty="0"/>
              <a:t>     </a:t>
            </a:r>
            <a:r>
              <a:rPr lang="en-US" dirty="0" err="1"/>
              <a:t>i.e</a:t>
            </a:r>
            <a:r>
              <a:rPr lang="en-US" dirty="0"/>
              <a:t> member can be instance variable or method</a:t>
            </a:r>
          </a:p>
          <a:p>
            <a:pPr>
              <a:buFont typeface="Wingdings" pitchFamily="2" charset="2"/>
              <a:buChar char="v"/>
            </a:pPr>
            <a:r>
              <a:rPr lang="en-US" b="1" dirty="0"/>
              <a:t>The second use of super keyword in java is to call super class constructor in the subclass</a:t>
            </a:r>
            <a:r>
              <a:rPr lang="en-US" dirty="0"/>
              <a:t>.</a:t>
            </a:r>
          </a:p>
          <a:p>
            <a:pPr marL="0" indent="0">
              <a:buNone/>
            </a:pPr>
            <a:r>
              <a:rPr lang="en-US" dirty="0"/>
              <a:t>   Syntax</a:t>
            </a:r>
          </a:p>
          <a:p>
            <a:pPr marL="0" indent="0">
              <a:buNone/>
            </a:pPr>
            <a:r>
              <a:rPr lang="en-US" dirty="0"/>
              <a:t>   super(parameter list);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71939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 of super()or subclass constructor</a:t>
            </a:r>
            <a:br>
              <a:rPr lang="en-US" dirty="0"/>
            </a:br>
            <a:endParaRPr lang="en-US" dirty="0"/>
          </a:p>
        </p:txBody>
      </p:sp>
      <p:sp>
        <p:nvSpPr>
          <p:cNvPr id="3" name="Content Placeholder 2"/>
          <p:cNvSpPr>
            <a:spLocks noGrp="1"/>
          </p:cNvSpPr>
          <p:nvPr>
            <p:ph idx="1"/>
          </p:nvPr>
        </p:nvSpPr>
        <p:spPr>
          <a:xfrm>
            <a:off x="1485900" y="1295400"/>
            <a:ext cx="6172200" cy="5029200"/>
          </a:xfrm>
        </p:spPr>
        <p:txBody>
          <a:bodyPr/>
          <a:lstStyle/>
          <a:p>
            <a:r>
              <a:rPr lang="en-US" dirty="0"/>
              <a:t>Super may only be used with in a subclass constructor </a:t>
            </a:r>
          </a:p>
          <a:p>
            <a:r>
              <a:rPr lang="en-US" dirty="0"/>
              <a:t>The call to superclass constructor must appear as the first statement with in subclass constructor.</a:t>
            </a:r>
          </a:p>
          <a:p>
            <a:r>
              <a:rPr lang="en-US" dirty="0"/>
              <a:t>The parameter in the super call must match the order and type of the instance variable in the super class.</a:t>
            </a:r>
          </a:p>
        </p:txBody>
      </p:sp>
    </p:spTree>
    <p:extLst>
      <p:ext uri="{BB962C8B-B14F-4D97-AF65-F5344CB8AC3E}">
        <p14:creationId xmlns:p14="http://schemas.microsoft.com/office/powerpoint/2010/main" val="277731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Execution</a:t>
            </a:r>
          </a:p>
        </p:txBody>
      </p:sp>
      <p:sp>
        <p:nvSpPr>
          <p:cNvPr id="3" name="Content Placeholder 2"/>
          <p:cNvSpPr>
            <a:spLocks noGrp="1"/>
          </p:cNvSpPr>
          <p:nvPr>
            <p:ph idx="1"/>
          </p:nvPr>
        </p:nvSpPr>
        <p:spPr/>
        <p:txBody>
          <a:bodyPr/>
          <a:lstStyle/>
          <a:p>
            <a:r>
              <a:rPr lang="en-US" dirty="0"/>
              <a:t>When class hierarchy is created ,then constructors are called in order from superclass to subclass.</a:t>
            </a:r>
          </a:p>
          <a:p>
            <a:r>
              <a:rPr lang="en-US" dirty="0"/>
              <a:t>As super is first statement executed in subclass constructor , is same </a:t>
            </a:r>
            <a:r>
              <a:rPr lang="en-US" dirty="0" err="1"/>
              <a:t>wheather</a:t>
            </a:r>
            <a:r>
              <a:rPr lang="en-US" dirty="0"/>
              <a:t> or not super() is used.</a:t>
            </a:r>
          </a:p>
          <a:p>
            <a:r>
              <a:rPr lang="en-US" dirty="0"/>
              <a:t>If super keyword is not used then default constructor of each superclass is executed.</a:t>
            </a:r>
          </a:p>
          <a:p>
            <a:endParaRPr lang="en-US" dirty="0"/>
          </a:p>
        </p:txBody>
      </p:sp>
    </p:spTree>
    <p:extLst>
      <p:ext uri="{BB962C8B-B14F-4D97-AF65-F5344CB8AC3E}">
        <p14:creationId xmlns:p14="http://schemas.microsoft.com/office/powerpoint/2010/main" val="2146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1AE6-6500-47D3-B2E2-3332AE113184}"/>
              </a:ext>
            </a:extLst>
          </p:cNvPr>
          <p:cNvSpPr>
            <a:spLocks noGrp="1"/>
          </p:cNvSpPr>
          <p:nvPr>
            <p:ph type="title"/>
          </p:nvPr>
        </p:nvSpPr>
        <p:spPr>
          <a:xfrm>
            <a:off x="628650" y="365126"/>
            <a:ext cx="7886700" cy="4476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77BCC9C-118D-4FB0-92DD-00467B4E10B8}"/>
              </a:ext>
            </a:extLst>
          </p:cNvPr>
          <p:cNvSpPr>
            <a:spLocks noGrp="1"/>
          </p:cNvSpPr>
          <p:nvPr>
            <p:ph sz="half" idx="1"/>
          </p:nvPr>
        </p:nvSpPr>
        <p:spPr>
          <a:xfrm>
            <a:off x="628650" y="1128889"/>
            <a:ext cx="3886200" cy="5048074"/>
          </a:xfrm>
        </p:spPr>
        <p:txBody>
          <a:bodyPr>
            <a:normAutofit fontScale="77500" lnSpcReduction="20000"/>
          </a:bodyPr>
          <a:lstStyle/>
          <a:p>
            <a:pPr marL="0" indent="0">
              <a:buNone/>
            </a:pPr>
            <a:r>
              <a:rPr lang="en-IN" dirty="0"/>
              <a:t>class A</a:t>
            </a:r>
          </a:p>
          <a:p>
            <a:pPr marL="0" indent="0">
              <a:buNone/>
            </a:pPr>
            <a:r>
              <a:rPr lang="en-IN" dirty="0"/>
              <a:t>{</a:t>
            </a:r>
          </a:p>
          <a:p>
            <a:pPr marL="0" indent="0">
              <a:buNone/>
            </a:pPr>
            <a:r>
              <a:rPr lang="en-IN" dirty="0"/>
              <a:t>void </a:t>
            </a:r>
            <a:r>
              <a:rPr lang="en-IN" dirty="0" err="1"/>
              <a:t>showbase</a:t>
            </a:r>
            <a:r>
              <a:rPr lang="en-IN" dirty="0"/>
              <a:t>()</a:t>
            </a:r>
          </a:p>
          <a:p>
            <a:pPr marL="0" indent="0">
              <a:buNone/>
            </a:pPr>
            <a:r>
              <a:rPr lang="en-IN" dirty="0"/>
              <a:t>{</a:t>
            </a:r>
          </a:p>
          <a:p>
            <a:pPr marL="0" indent="0">
              <a:buNone/>
            </a:pPr>
            <a:r>
              <a:rPr lang="en-IN" dirty="0" err="1"/>
              <a:t>System.out.println</a:t>
            </a:r>
            <a:r>
              <a:rPr lang="en-IN" dirty="0"/>
              <a:t>("this is a super 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void </a:t>
            </a:r>
            <a:r>
              <a:rPr lang="en-IN" dirty="0" err="1"/>
              <a:t>showderived</a:t>
            </a:r>
            <a:r>
              <a:rPr lang="en-IN" dirty="0"/>
              <a:t>()</a:t>
            </a:r>
          </a:p>
          <a:p>
            <a:pPr marL="0" indent="0">
              <a:buNone/>
            </a:pPr>
            <a:r>
              <a:rPr lang="en-IN" dirty="0"/>
              <a:t>{</a:t>
            </a:r>
          </a:p>
          <a:p>
            <a:pPr marL="0" indent="0">
              <a:buNone/>
            </a:pPr>
            <a:r>
              <a:rPr lang="en-IN" dirty="0" err="1"/>
              <a:t>System.out.println</a:t>
            </a:r>
            <a:r>
              <a:rPr lang="en-IN" dirty="0"/>
              <a:t>("This is sub class");</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CC4B912E-D55D-4B09-AF8F-C9210BA6B663}"/>
              </a:ext>
            </a:extLst>
          </p:cNvPr>
          <p:cNvSpPr>
            <a:spLocks noGrp="1"/>
          </p:cNvSpPr>
          <p:nvPr>
            <p:ph sz="half" idx="2"/>
          </p:nvPr>
        </p:nvSpPr>
        <p:spPr>
          <a:xfrm>
            <a:off x="4629150" y="1253067"/>
            <a:ext cx="3886200" cy="4923896"/>
          </a:xfrm>
        </p:spPr>
        <p:txBody>
          <a:bodyPr>
            <a:normAutofit fontScale="77500" lnSpcReduction="20000"/>
          </a:bodyPr>
          <a:lstStyle/>
          <a:p>
            <a:pPr marL="0" indent="0">
              <a:buNone/>
            </a:pPr>
            <a:r>
              <a:rPr lang="en-IN" dirty="0"/>
              <a:t>class single2</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a:t>
            </a:r>
            <a:r>
              <a:rPr lang="en-IN" dirty="0" err="1"/>
              <a:t>ob</a:t>
            </a:r>
            <a:r>
              <a:rPr lang="en-IN" dirty="0"/>
              <a:t>=new A();</a:t>
            </a:r>
          </a:p>
          <a:p>
            <a:pPr marL="0" indent="0">
              <a:buNone/>
            </a:pPr>
            <a:r>
              <a:rPr lang="en-IN" dirty="0"/>
              <a:t>//</a:t>
            </a:r>
            <a:r>
              <a:rPr lang="en-IN" dirty="0" err="1"/>
              <a:t>ob.showbase</a:t>
            </a:r>
            <a:r>
              <a:rPr lang="en-IN" dirty="0"/>
              <a:t>();</a:t>
            </a:r>
          </a:p>
          <a:p>
            <a:pPr marL="0" indent="0">
              <a:buNone/>
            </a:pPr>
            <a:r>
              <a:rPr lang="en-IN" dirty="0"/>
              <a:t>//</a:t>
            </a:r>
            <a:r>
              <a:rPr lang="en-IN" dirty="0" err="1"/>
              <a:t>ob.showderived</a:t>
            </a:r>
            <a:r>
              <a:rPr lang="en-IN" dirty="0"/>
              <a:t>();</a:t>
            </a:r>
          </a:p>
          <a:p>
            <a:pPr marL="0" indent="0">
              <a:buNone/>
            </a:pPr>
            <a:r>
              <a:rPr lang="en-IN" dirty="0"/>
              <a:t>B </a:t>
            </a:r>
            <a:r>
              <a:rPr lang="en-IN" dirty="0" err="1"/>
              <a:t>obj</a:t>
            </a:r>
            <a:r>
              <a:rPr lang="en-IN" dirty="0"/>
              <a:t>=new B();</a:t>
            </a:r>
          </a:p>
          <a:p>
            <a:pPr marL="0" indent="0">
              <a:buNone/>
            </a:pPr>
            <a:r>
              <a:rPr lang="en-IN" dirty="0" err="1"/>
              <a:t>obj.showbase</a:t>
            </a:r>
            <a:r>
              <a:rPr lang="en-IN" dirty="0"/>
              <a:t>();</a:t>
            </a:r>
          </a:p>
          <a:p>
            <a:pPr marL="0" indent="0">
              <a:buNone/>
            </a:pPr>
            <a:r>
              <a:rPr lang="en-IN" dirty="0" err="1"/>
              <a:t>obj.showderived</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8243910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727C-3351-4B1E-B44F-491651059D41}"/>
              </a:ext>
            </a:extLst>
          </p:cNvPr>
          <p:cNvSpPr>
            <a:spLocks noGrp="1"/>
          </p:cNvSpPr>
          <p:nvPr>
            <p:ph type="title"/>
          </p:nvPr>
        </p:nvSpPr>
        <p:spPr>
          <a:xfrm>
            <a:off x="628650" y="365126"/>
            <a:ext cx="7886700" cy="4702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8847D3B-1124-49AF-99D6-A8A2111E0170}"/>
              </a:ext>
            </a:extLst>
          </p:cNvPr>
          <p:cNvSpPr>
            <a:spLocks noGrp="1"/>
          </p:cNvSpPr>
          <p:nvPr>
            <p:ph sz="half" idx="1"/>
          </p:nvPr>
        </p:nvSpPr>
        <p:spPr>
          <a:xfrm>
            <a:off x="628650" y="1004711"/>
            <a:ext cx="3886200" cy="5172252"/>
          </a:xfrm>
        </p:spPr>
        <p:txBody>
          <a:bodyPr>
            <a:normAutofit fontScale="62500" lnSpcReduction="20000"/>
          </a:bodyPr>
          <a:lstStyle/>
          <a:p>
            <a:pPr marL="0" indent="0">
              <a:buNone/>
            </a:pPr>
            <a:r>
              <a:rPr lang="en-IN" dirty="0"/>
              <a:t>//Use of super to access the immediate parent class member(instance variable)</a:t>
            </a:r>
          </a:p>
          <a:p>
            <a:pPr marL="0" indent="0">
              <a:buNone/>
            </a:pPr>
            <a:endParaRPr lang="en-IN" dirty="0"/>
          </a:p>
          <a:p>
            <a:pPr marL="0" indent="0">
              <a:buNone/>
            </a:pPr>
            <a:r>
              <a:rPr lang="en-IN" dirty="0"/>
              <a:t>class A</a:t>
            </a:r>
          </a:p>
          <a:p>
            <a:pPr marL="0" indent="0">
              <a:buNone/>
            </a:pPr>
            <a:r>
              <a:rPr lang="en-IN" dirty="0"/>
              <a:t>{</a:t>
            </a:r>
          </a:p>
          <a:p>
            <a:pPr marL="0" indent="0">
              <a:buNone/>
            </a:pPr>
            <a:r>
              <a:rPr lang="en-IN" dirty="0"/>
              <a:t>int a=10;</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int a=20;</a:t>
            </a:r>
          </a:p>
          <a:p>
            <a:pPr marL="0" indent="0">
              <a:buNone/>
            </a:pPr>
            <a:endParaRPr lang="en-IN" dirty="0"/>
          </a:p>
          <a:p>
            <a:pPr marL="0" indent="0">
              <a:buNone/>
            </a:pPr>
            <a:r>
              <a:rPr lang="en-IN" dirty="0"/>
              <a:t>void show()</a:t>
            </a:r>
          </a:p>
          <a:p>
            <a:pPr marL="0" indent="0">
              <a:buNone/>
            </a:pPr>
            <a:r>
              <a:rPr lang="en-IN" dirty="0"/>
              <a:t>{</a:t>
            </a:r>
          </a:p>
          <a:p>
            <a:pPr marL="0" indent="0">
              <a:buNone/>
            </a:pPr>
            <a:r>
              <a:rPr lang="en-IN" dirty="0" err="1"/>
              <a:t>System.out.println</a:t>
            </a:r>
            <a:r>
              <a:rPr lang="en-IN" dirty="0"/>
              <a:t>("a in super class: "+</a:t>
            </a:r>
            <a:r>
              <a:rPr lang="en-IN" dirty="0" err="1"/>
              <a:t>super.a</a:t>
            </a:r>
            <a:r>
              <a:rPr lang="en-IN" dirty="0"/>
              <a:t>);</a:t>
            </a:r>
          </a:p>
          <a:p>
            <a:pPr marL="0" indent="0">
              <a:buNone/>
            </a:pPr>
            <a:r>
              <a:rPr lang="en-IN" dirty="0" err="1"/>
              <a:t>System.out.println</a:t>
            </a:r>
            <a:r>
              <a:rPr lang="en-IN" dirty="0"/>
              <a:t>("a in sub class: "+a);</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8F94BC22-DA62-4740-B3FA-A2C26D44702E}"/>
              </a:ext>
            </a:extLst>
          </p:cNvPr>
          <p:cNvSpPr>
            <a:spLocks noGrp="1"/>
          </p:cNvSpPr>
          <p:nvPr>
            <p:ph sz="half" idx="2"/>
          </p:nvPr>
        </p:nvSpPr>
        <p:spPr>
          <a:xfrm>
            <a:off x="4629150" y="1004711"/>
            <a:ext cx="3886200" cy="5172252"/>
          </a:xfrm>
        </p:spPr>
        <p:txBody>
          <a:bodyPr>
            <a:normAutofit fontScale="62500" lnSpcReduction="20000"/>
          </a:bodyPr>
          <a:lstStyle/>
          <a:p>
            <a:pPr marL="0" indent="0">
              <a:buNone/>
            </a:pPr>
            <a:r>
              <a:rPr lang="en-IN" dirty="0"/>
              <a:t>class super1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err="1"/>
              <a:t>obj.show</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622845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B3F-CD4B-4C5C-B931-5E811D270DF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54AA4FF-77E4-4D6E-9384-DBF2EB2470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5468" y="2054578"/>
            <a:ext cx="2768600" cy="3691466"/>
          </a:xfrm>
        </p:spPr>
      </p:pic>
      <p:sp>
        <p:nvSpPr>
          <p:cNvPr id="4" name="Content Placeholder 3">
            <a:extLst>
              <a:ext uri="{FF2B5EF4-FFF2-40B4-BE49-F238E27FC236}">
                <a16:creationId xmlns:a16="http://schemas.microsoft.com/office/drawing/2014/main" id="{5DD4AF33-37ED-45CA-9EB9-9A4E5C232478}"/>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822184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0666-4A93-4EEF-9180-9F540C219A79}"/>
              </a:ext>
            </a:extLst>
          </p:cNvPr>
          <p:cNvSpPr>
            <a:spLocks noGrp="1"/>
          </p:cNvSpPr>
          <p:nvPr>
            <p:ph type="title"/>
          </p:nvPr>
        </p:nvSpPr>
        <p:spPr>
          <a:xfrm>
            <a:off x="628650" y="365126"/>
            <a:ext cx="78867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206B4D5-3149-455D-92B5-D0CCCFE2E15C}"/>
              </a:ext>
            </a:extLst>
          </p:cNvPr>
          <p:cNvSpPr>
            <a:spLocks noGrp="1"/>
          </p:cNvSpPr>
          <p:nvPr>
            <p:ph sz="half" idx="1"/>
          </p:nvPr>
        </p:nvSpPr>
        <p:spPr>
          <a:xfrm>
            <a:off x="628650" y="1038579"/>
            <a:ext cx="3886200" cy="5138385"/>
          </a:xfrm>
        </p:spPr>
        <p:txBody>
          <a:bodyPr>
            <a:normAutofit fontScale="85000" lnSpcReduction="20000"/>
          </a:bodyPr>
          <a:lstStyle/>
          <a:p>
            <a:pPr marL="0" indent="0">
              <a:buNone/>
            </a:pPr>
            <a:r>
              <a:rPr lang="en-IN" dirty="0"/>
              <a:t>//Use of super to invoke the method of immediate parent class(method overriding)</a:t>
            </a:r>
          </a:p>
          <a:p>
            <a:pPr marL="0" indent="0">
              <a:buNone/>
            </a:pPr>
            <a:r>
              <a:rPr lang="en-IN" dirty="0"/>
              <a:t>class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("super </a:t>
            </a:r>
            <a:r>
              <a:rPr lang="en-IN" dirty="0" err="1"/>
              <a:t>class:A</a:t>
            </a:r>
            <a:r>
              <a:rPr lang="en-IN" dirty="0"/>
              <a:t> ");</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void show()</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C44F8C67-E326-4700-BB84-CCABCE8D0709}"/>
              </a:ext>
            </a:extLst>
          </p:cNvPr>
          <p:cNvSpPr>
            <a:spLocks noGrp="1"/>
          </p:cNvSpPr>
          <p:nvPr>
            <p:ph sz="half" idx="2"/>
          </p:nvPr>
        </p:nvSpPr>
        <p:spPr>
          <a:xfrm>
            <a:off x="4629150" y="1038579"/>
            <a:ext cx="3886200" cy="5138385"/>
          </a:xfrm>
        </p:spPr>
        <p:txBody>
          <a:bodyPr>
            <a:normAutofit fontScale="85000" lnSpcReduction="20000"/>
          </a:bodyPr>
          <a:lstStyle/>
          <a:p>
            <a:pPr marL="0" indent="0">
              <a:buNone/>
            </a:pPr>
            <a:r>
              <a:rPr lang="en-IN" dirty="0" err="1"/>
              <a:t>super.show</a:t>
            </a:r>
            <a:r>
              <a:rPr lang="en-IN" dirty="0"/>
              <a:t>();</a:t>
            </a:r>
          </a:p>
          <a:p>
            <a:pPr marL="0" indent="0">
              <a:buNone/>
            </a:pPr>
            <a:r>
              <a:rPr lang="en-IN" dirty="0" err="1"/>
              <a:t>System.out.println</a:t>
            </a:r>
            <a:r>
              <a:rPr lang="en-IN" dirty="0"/>
              <a:t>("sub </a:t>
            </a:r>
            <a:r>
              <a:rPr lang="en-IN" dirty="0" err="1"/>
              <a:t>class:B</a:t>
            </a:r>
            <a:r>
              <a:rPr lang="en-IN" dirty="0"/>
              <a:t> ");</a:t>
            </a:r>
          </a:p>
          <a:p>
            <a:pPr marL="0" indent="0">
              <a:buNone/>
            </a:pPr>
            <a:r>
              <a:rPr lang="en-IN" dirty="0"/>
              <a:t>}</a:t>
            </a:r>
          </a:p>
          <a:p>
            <a:pPr marL="0" indent="0">
              <a:buNone/>
            </a:pPr>
            <a:r>
              <a:rPr lang="en-IN" dirty="0"/>
              <a:t>}</a:t>
            </a:r>
          </a:p>
          <a:p>
            <a:pPr marL="0" indent="0">
              <a:buNone/>
            </a:pPr>
            <a:r>
              <a:rPr lang="en-IN" dirty="0"/>
              <a:t>class super2</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err="1"/>
              <a:t>obj.show</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092131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26A9-E4AD-4D2B-B7C3-42BEAD64938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29789C2-E1D4-4045-B111-BD8E50B627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1667" y="2111023"/>
            <a:ext cx="2743200" cy="3386666"/>
          </a:xfrm>
        </p:spPr>
      </p:pic>
      <p:sp>
        <p:nvSpPr>
          <p:cNvPr id="4" name="Content Placeholder 3">
            <a:extLst>
              <a:ext uri="{FF2B5EF4-FFF2-40B4-BE49-F238E27FC236}">
                <a16:creationId xmlns:a16="http://schemas.microsoft.com/office/drawing/2014/main" id="{92962BD9-0300-4A6A-A24E-7A7F0EF51015}"/>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286744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9493-6421-433E-982A-746B1E493B5A}"/>
              </a:ext>
            </a:extLst>
          </p:cNvPr>
          <p:cNvSpPr>
            <a:spLocks noGrp="1"/>
          </p:cNvSpPr>
          <p:nvPr>
            <p:ph type="title"/>
          </p:nvPr>
        </p:nvSpPr>
        <p:spPr>
          <a:xfrm>
            <a:off x="628650" y="365126"/>
            <a:ext cx="7886700" cy="5154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333CBA0-74F4-4530-9E7C-ACFBEF1C2B16}"/>
              </a:ext>
            </a:extLst>
          </p:cNvPr>
          <p:cNvSpPr>
            <a:spLocks noGrp="1"/>
          </p:cNvSpPr>
          <p:nvPr>
            <p:ph sz="half" idx="1"/>
          </p:nvPr>
        </p:nvSpPr>
        <p:spPr>
          <a:xfrm>
            <a:off x="628650" y="1253067"/>
            <a:ext cx="3886200" cy="4923896"/>
          </a:xfrm>
        </p:spPr>
        <p:txBody>
          <a:bodyPr>
            <a:normAutofit fontScale="77500" lnSpcReduction="20000"/>
          </a:bodyPr>
          <a:lstStyle/>
          <a:p>
            <a:pPr marL="0" indent="0">
              <a:buNone/>
            </a:pPr>
            <a:r>
              <a:rPr lang="en-IN" dirty="0"/>
              <a:t>//Use of super to invoke the base constructor</a:t>
            </a:r>
          </a:p>
          <a:p>
            <a:pPr marL="0" indent="0">
              <a:buNone/>
            </a:pPr>
            <a:r>
              <a:rPr lang="en-IN" dirty="0"/>
              <a:t>class A</a:t>
            </a:r>
          </a:p>
          <a:p>
            <a:pPr marL="0" indent="0">
              <a:buNone/>
            </a:pPr>
            <a:r>
              <a:rPr lang="en-IN" dirty="0"/>
              <a:t>{</a:t>
            </a:r>
          </a:p>
          <a:p>
            <a:pPr marL="0" indent="0">
              <a:buNone/>
            </a:pPr>
            <a:r>
              <a:rPr lang="en-IN" dirty="0"/>
              <a:t>A()</a:t>
            </a:r>
          </a:p>
          <a:p>
            <a:pPr marL="0" indent="0">
              <a:buNone/>
            </a:pPr>
            <a:r>
              <a:rPr lang="en-IN" dirty="0"/>
              <a:t>{</a:t>
            </a:r>
          </a:p>
          <a:p>
            <a:pPr marL="0" indent="0">
              <a:buNone/>
            </a:pPr>
            <a:r>
              <a:rPr lang="en-IN" dirty="0" err="1"/>
              <a:t>System.out.println</a:t>
            </a:r>
            <a:r>
              <a:rPr lang="en-IN" dirty="0"/>
              <a:t>("Constructor of class A");</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AB5179B3-3C13-4A8C-AD45-E644CB39EE61}"/>
              </a:ext>
            </a:extLst>
          </p:cNvPr>
          <p:cNvSpPr>
            <a:spLocks noGrp="1"/>
          </p:cNvSpPr>
          <p:nvPr>
            <p:ph sz="half" idx="2"/>
          </p:nvPr>
        </p:nvSpPr>
        <p:spPr>
          <a:xfrm>
            <a:off x="4629150" y="1253067"/>
            <a:ext cx="3886200" cy="4923896"/>
          </a:xfrm>
        </p:spPr>
        <p:txBody>
          <a:bodyPr>
            <a:normAutofit fontScale="77500" lnSpcReduction="20000"/>
          </a:bodyPr>
          <a:lstStyle/>
          <a:p>
            <a:pPr marL="0" indent="0">
              <a:buNone/>
            </a:pPr>
            <a:r>
              <a:rPr lang="en-IN" dirty="0"/>
              <a:t>B()</a:t>
            </a:r>
          </a:p>
          <a:p>
            <a:pPr marL="0" indent="0">
              <a:buNone/>
            </a:pPr>
            <a:r>
              <a:rPr lang="en-IN" dirty="0"/>
              <a:t>{</a:t>
            </a:r>
          </a:p>
          <a:p>
            <a:pPr marL="0" indent="0">
              <a:buNone/>
            </a:pPr>
            <a:r>
              <a:rPr lang="en-IN" dirty="0"/>
              <a:t>//super();</a:t>
            </a:r>
          </a:p>
          <a:p>
            <a:pPr marL="0" indent="0">
              <a:buNone/>
            </a:pPr>
            <a:r>
              <a:rPr lang="en-IN" dirty="0" err="1"/>
              <a:t>System.out.println</a:t>
            </a:r>
            <a:r>
              <a:rPr lang="en-IN" dirty="0"/>
              <a:t>("Constructor of class B");</a:t>
            </a:r>
          </a:p>
          <a:p>
            <a:pPr marL="0" indent="0">
              <a:buNone/>
            </a:pPr>
            <a:r>
              <a:rPr lang="en-IN" dirty="0"/>
              <a:t>}</a:t>
            </a:r>
          </a:p>
          <a:p>
            <a:pPr marL="0" indent="0">
              <a:buNone/>
            </a:pPr>
            <a:r>
              <a:rPr lang="en-IN" dirty="0"/>
              <a:t>}</a:t>
            </a:r>
          </a:p>
          <a:p>
            <a:pPr marL="0" indent="0">
              <a:buNone/>
            </a:pPr>
            <a:r>
              <a:rPr lang="en-IN" dirty="0"/>
              <a:t>class super3</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689605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1372-C78B-4359-9F5F-301C0C77384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F67B8E4-CEAD-4709-B1BA-0BA42C28B1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32933" y="2077157"/>
            <a:ext cx="2937934" cy="4099807"/>
          </a:xfrm>
        </p:spPr>
      </p:pic>
      <p:sp>
        <p:nvSpPr>
          <p:cNvPr id="4" name="Content Placeholder 3">
            <a:extLst>
              <a:ext uri="{FF2B5EF4-FFF2-40B4-BE49-F238E27FC236}">
                <a16:creationId xmlns:a16="http://schemas.microsoft.com/office/drawing/2014/main" id="{1198D359-6A40-40B0-88DE-FC55461FFF6C}"/>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4421145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4AAA-DE73-4212-A2D8-CE392021A95D}"/>
              </a:ext>
            </a:extLst>
          </p:cNvPr>
          <p:cNvSpPr>
            <a:spLocks noGrp="1"/>
          </p:cNvSpPr>
          <p:nvPr>
            <p:ph type="title"/>
          </p:nvPr>
        </p:nvSpPr>
        <p:spPr>
          <a:xfrm>
            <a:off x="628650" y="365126"/>
            <a:ext cx="7886700" cy="49283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EEC1EC7-3A16-4F2E-89C6-BBE22CB1B404}"/>
              </a:ext>
            </a:extLst>
          </p:cNvPr>
          <p:cNvSpPr>
            <a:spLocks noGrp="1"/>
          </p:cNvSpPr>
          <p:nvPr>
            <p:ph sz="half" idx="1"/>
          </p:nvPr>
        </p:nvSpPr>
        <p:spPr>
          <a:xfrm>
            <a:off x="628650" y="1106311"/>
            <a:ext cx="3886200" cy="5070652"/>
          </a:xfrm>
        </p:spPr>
        <p:txBody>
          <a:bodyPr>
            <a:normAutofit fontScale="77500" lnSpcReduction="20000"/>
          </a:bodyPr>
          <a:lstStyle/>
          <a:p>
            <a:pPr marL="0" indent="0">
              <a:buNone/>
            </a:pPr>
            <a:r>
              <a:rPr lang="en-IN" dirty="0"/>
              <a:t>//Use of super to invoke the base constructor(parameterized)</a:t>
            </a:r>
          </a:p>
          <a:p>
            <a:pPr marL="0" indent="0">
              <a:buNone/>
            </a:pPr>
            <a:r>
              <a:rPr lang="en-IN" dirty="0"/>
              <a:t>class A</a:t>
            </a:r>
          </a:p>
          <a:p>
            <a:pPr marL="0" indent="0">
              <a:buNone/>
            </a:pPr>
            <a:r>
              <a:rPr lang="en-IN" dirty="0"/>
              <a:t>{</a:t>
            </a:r>
          </a:p>
          <a:p>
            <a:pPr marL="0" indent="0">
              <a:buNone/>
            </a:pPr>
            <a:r>
              <a:rPr lang="en-IN" dirty="0"/>
              <a:t>int a;</a:t>
            </a:r>
          </a:p>
          <a:p>
            <a:pPr marL="0" indent="0">
              <a:buNone/>
            </a:pPr>
            <a:r>
              <a:rPr lang="en-IN" dirty="0"/>
              <a:t>A(int z)</a:t>
            </a:r>
          </a:p>
          <a:p>
            <a:pPr marL="0" indent="0">
              <a:buNone/>
            </a:pPr>
            <a:r>
              <a:rPr lang="en-IN" dirty="0"/>
              <a:t>{</a:t>
            </a:r>
          </a:p>
          <a:p>
            <a:pPr marL="0" indent="0">
              <a:buNone/>
            </a:pPr>
            <a:r>
              <a:rPr lang="en-IN" dirty="0"/>
              <a:t>a=z;</a:t>
            </a:r>
          </a:p>
          <a:p>
            <a:pPr marL="0" indent="0">
              <a:buNone/>
            </a:pPr>
            <a:r>
              <a:rPr lang="en-IN" dirty="0" err="1"/>
              <a:t>System.out.println</a:t>
            </a:r>
            <a:r>
              <a:rPr lang="en-IN" dirty="0"/>
              <a:t>("Constructor of class A:"+a);</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int b;</a:t>
            </a:r>
          </a:p>
          <a:p>
            <a:pPr marL="0" indent="0">
              <a:buNone/>
            </a:pPr>
            <a:endParaRPr lang="en-IN" dirty="0"/>
          </a:p>
        </p:txBody>
      </p:sp>
      <p:sp>
        <p:nvSpPr>
          <p:cNvPr id="4" name="Content Placeholder 3">
            <a:extLst>
              <a:ext uri="{FF2B5EF4-FFF2-40B4-BE49-F238E27FC236}">
                <a16:creationId xmlns:a16="http://schemas.microsoft.com/office/drawing/2014/main" id="{4D995320-B4AD-4F15-B23D-BAABCBFD099A}"/>
              </a:ext>
            </a:extLst>
          </p:cNvPr>
          <p:cNvSpPr>
            <a:spLocks noGrp="1"/>
          </p:cNvSpPr>
          <p:nvPr>
            <p:ph sz="half" idx="2"/>
          </p:nvPr>
        </p:nvSpPr>
        <p:spPr>
          <a:xfrm>
            <a:off x="4629150" y="1106311"/>
            <a:ext cx="3886200" cy="5070652"/>
          </a:xfrm>
        </p:spPr>
        <p:txBody>
          <a:bodyPr>
            <a:normAutofit fontScale="77500" lnSpcReduction="20000"/>
          </a:bodyPr>
          <a:lstStyle/>
          <a:p>
            <a:pPr marL="0" indent="0">
              <a:buNone/>
            </a:pPr>
            <a:r>
              <a:rPr lang="en-IN" dirty="0"/>
              <a:t>B(int </a:t>
            </a:r>
            <a:r>
              <a:rPr lang="en-IN" dirty="0" err="1"/>
              <a:t>x,int</a:t>
            </a:r>
            <a:r>
              <a:rPr lang="en-IN" dirty="0"/>
              <a:t> y)</a:t>
            </a:r>
          </a:p>
          <a:p>
            <a:pPr marL="0" indent="0">
              <a:buNone/>
            </a:pPr>
            <a:r>
              <a:rPr lang="en-IN" dirty="0"/>
              <a:t>{</a:t>
            </a:r>
          </a:p>
          <a:p>
            <a:pPr marL="0" indent="0">
              <a:buNone/>
            </a:pPr>
            <a:r>
              <a:rPr lang="en-IN" dirty="0"/>
              <a:t>super(x);</a:t>
            </a:r>
          </a:p>
          <a:p>
            <a:pPr marL="0" indent="0">
              <a:buNone/>
            </a:pPr>
            <a:r>
              <a:rPr lang="en-IN" dirty="0"/>
              <a:t>b=y;</a:t>
            </a:r>
          </a:p>
          <a:p>
            <a:pPr marL="0" indent="0">
              <a:buNone/>
            </a:pPr>
            <a:r>
              <a:rPr lang="en-IN" dirty="0" err="1"/>
              <a:t>System.out.println</a:t>
            </a:r>
            <a:r>
              <a:rPr lang="en-IN" dirty="0"/>
              <a:t>("Constructor of class B:"+b);</a:t>
            </a:r>
          </a:p>
          <a:p>
            <a:pPr marL="0" indent="0">
              <a:buNone/>
            </a:pPr>
            <a:r>
              <a:rPr lang="en-IN" dirty="0"/>
              <a:t>}</a:t>
            </a:r>
          </a:p>
          <a:p>
            <a:pPr marL="0" indent="0">
              <a:buNone/>
            </a:pPr>
            <a:r>
              <a:rPr lang="en-IN" dirty="0"/>
              <a:t>}</a:t>
            </a:r>
          </a:p>
          <a:p>
            <a:pPr marL="0" indent="0">
              <a:buNone/>
            </a:pPr>
            <a:r>
              <a:rPr lang="en-IN" dirty="0"/>
              <a:t>class super4</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B(10,20);</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772376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875D-CE93-4DAC-BCC7-73570FCE3BB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00BC25F-EF3A-4559-BAFB-07F2B186D2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31334" y="2065867"/>
            <a:ext cx="3141133" cy="3815644"/>
          </a:xfrm>
        </p:spPr>
      </p:pic>
      <p:sp>
        <p:nvSpPr>
          <p:cNvPr id="4" name="Content Placeholder 3">
            <a:extLst>
              <a:ext uri="{FF2B5EF4-FFF2-40B4-BE49-F238E27FC236}">
                <a16:creationId xmlns:a16="http://schemas.microsoft.com/office/drawing/2014/main" id="{764FB792-EE4F-4CE4-9FB2-5DC276C8D2AC}"/>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9549758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WAP to demonstrate use of constructor execution.</a:t>
            </a:r>
          </a:p>
          <a:p>
            <a:pPr marL="0" indent="0">
              <a:buNone/>
            </a:pPr>
            <a:r>
              <a:rPr lang="en-US" dirty="0"/>
              <a:t>  </a:t>
            </a:r>
          </a:p>
        </p:txBody>
      </p:sp>
      <p:sp>
        <p:nvSpPr>
          <p:cNvPr id="4" name="Rectangle 3"/>
          <p:cNvSpPr/>
          <p:nvPr/>
        </p:nvSpPr>
        <p:spPr>
          <a:xfrm>
            <a:off x="2971800" y="25146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5" name="Rectangle 4"/>
          <p:cNvSpPr/>
          <p:nvPr/>
        </p:nvSpPr>
        <p:spPr>
          <a:xfrm>
            <a:off x="2895600" y="38862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6" name="Rectangle 5"/>
          <p:cNvSpPr/>
          <p:nvPr/>
        </p:nvSpPr>
        <p:spPr>
          <a:xfrm>
            <a:off x="2971800" y="53340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8" name="Straight Arrow Connector 7"/>
          <p:cNvCxnSpPr>
            <a:stCxn id="4" idx="2"/>
          </p:cNvCxnSpPr>
          <p:nvPr/>
        </p:nvCxnSpPr>
        <p:spPr>
          <a:xfrm flipH="1">
            <a:off x="3695700" y="3276600"/>
            <a:ext cx="381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3695700" y="46482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922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pPr lvl="0"/>
            <a:r>
              <a:rPr lang="en-US" dirty="0"/>
              <a:t>In a class hierarchy, when a method in a subclass has same name &amp; type as method in a superclass then method in a sub class is said to be overriding the method in a super class.</a:t>
            </a:r>
          </a:p>
          <a:p>
            <a:pPr lvl="0"/>
            <a:r>
              <a:rPr lang="en-US" dirty="0"/>
              <a:t>When an overridden method is called within a sub class it will always refer to the method define by the sub class and method in a superclass will be hidden.</a:t>
            </a:r>
          </a:p>
          <a:p>
            <a:pPr lvl="0"/>
            <a:r>
              <a:rPr lang="en-US" dirty="0"/>
              <a:t>But if we want to call the superclass method (overridden method),  then we must includes super () in the subclass constructor.</a:t>
            </a:r>
          </a:p>
          <a:p>
            <a:endParaRPr lang="en-US" dirty="0"/>
          </a:p>
        </p:txBody>
      </p:sp>
    </p:spTree>
    <p:extLst>
      <p:ext uri="{BB962C8B-B14F-4D97-AF65-F5344CB8AC3E}">
        <p14:creationId xmlns:p14="http://schemas.microsoft.com/office/powerpoint/2010/main" val="78202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D531-AF07-4C51-9A88-9E04FC8C7A1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263AF3D-8337-41AC-8C63-EBAD7D31C6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45" y="2009422"/>
            <a:ext cx="3386610" cy="3781778"/>
          </a:xfrm>
        </p:spPr>
      </p:pic>
      <p:sp>
        <p:nvSpPr>
          <p:cNvPr id="4" name="Content Placeholder 3">
            <a:extLst>
              <a:ext uri="{FF2B5EF4-FFF2-40B4-BE49-F238E27FC236}">
                <a16:creationId xmlns:a16="http://schemas.microsoft.com/office/drawing/2014/main" id="{E269BD45-ECDA-4798-A4EA-D520C0B60279}"/>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16583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Differentiate between method overloading and method overriding.</a:t>
            </a:r>
            <a:br>
              <a:rPr lang="en-US" sz="3200" dirty="0"/>
            </a:b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1"/>
            <a:ext cx="7391400" cy="4800600"/>
          </a:xfrm>
        </p:spPr>
      </p:pic>
    </p:spTree>
    <p:extLst>
      <p:ext uri="{BB962C8B-B14F-4D97-AF65-F5344CB8AC3E}">
        <p14:creationId xmlns:p14="http://schemas.microsoft.com/office/powerpoint/2010/main" val="19393225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81200"/>
            <a:ext cx="7924800" cy="4495800"/>
          </a:xfrm>
        </p:spPr>
      </p:pic>
    </p:spTree>
    <p:extLst>
      <p:ext uri="{BB962C8B-B14F-4D97-AF65-F5344CB8AC3E}">
        <p14:creationId xmlns:p14="http://schemas.microsoft.com/office/powerpoint/2010/main" val="1841466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Keyword</a:t>
            </a:r>
          </a:p>
        </p:txBody>
      </p:sp>
      <p:sp>
        <p:nvSpPr>
          <p:cNvPr id="3" name="Content Placeholder 2"/>
          <p:cNvSpPr>
            <a:spLocks noGrp="1"/>
          </p:cNvSpPr>
          <p:nvPr>
            <p:ph idx="1"/>
          </p:nvPr>
        </p:nvSpPr>
        <p:spPr/>
        <p:txBody>
          <a:bodyPr/>
          <a:lstStyle/>
          <a:p>
            <a:pPr lvl="0"/>
            <a:r>
              <a:rPr lang="en-US" dirty="0"/>
              <a:t>Final keywords are used for three purposes:-</a:t>
            </a:r>
          </a:p>
          <a:p>
            <a:pPr lvl="1"/>
            <a:r>
              <a:rPr lang="en-US" dirty="0"/>
              <a:t>It is used to prevent method overriding.</a:t>
            </a:r>
          </a:p>
          <a:p>
            <a:pPr lvl="1"/>
            <a:r>
              <a:rPr lang="en-US" dirty="0"/>
              <a:t>It is used to prevent inheritance.</a:t>
            </a:r>
          </a:p>
          <a:p>
            <a:pPr lvl="1"/>
            <a:r>
              <a:rPr lang="en-US" dirty="0"/>
              <a:t>It is used to declare a variable as a constant.</a:t>
            </a:r>
          </a:p>
          <a:p>
            <a:pPr marL="0" lvl="0" indent="0">
              <a:buNone/>
            </a:pPr>
            <a:endParaRPr lang="en-US" dirty="0"/>
          </a:p>
        </p:txBody>
      </p:sp>
    </p:spTree>
    <p:extLst>
      <p:ext uri="{BB962C8B-B14F-4D97-AF65-F5344CB8AC3E}">
        <p14:creationId xmlns:p14="http://schemas.microsoft.com/office/powerpoint/2010/main" val="2676400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Keyword</a:t>
            </a:r>
          </a:p>
        </p:txBody>
      </p:sp>
      <p:sp>
        <p:nvSpPr>
          <p:cNvPr id="3" name="Content Placeholder 2"/>
          <p:cNvSpPr>
            <a:spLocks noGrp="1"/>
          </p:cNvSpPr>
          <p:nvPr>
            <p:ph idx="1"/>
          </p:nvPr>
        </p:nvSpPr>
        <p:spPr/>
        <p:txBody>
          <a:bodyPr/>
          <a:lstStyle/>
          <a:p>
            <a:pPr lvl="0"/>
            <a:r>
              <a:rPr lang="en-US" dirty="0"/>
              <a:t>Final keywords are used for three purposes:-</a:t>
            </a:r>
          </a:p>
          <a:p>
            <a:pPr lvl="1"/>
            <a:r>
              <a:rPr lang="en-US" dirty="0"/>
              <a:t>It is used to prevent method overriding.</a:t>
            </a:r>
          </a:p>
          <a:p>
            <a:pPr lvl="1"/>
            <a:r>
              <a:rPr lang="en-US" dirty="0"/>
              <a:t>It is used to prevent inheritance.</a:t>
            </a:r>
          </a:p>
          <a:p>
            <a:pPr lvl="1"/>
            <a:r>
              <a:rPr lang="en-US" dirty="0"/>
              <a:t>It is used to declare a variable as a constant.</a:t>
            </a:r>
          </a:p>
          <a:p>
            <a:pPr marL="0" indent="0">
              <a:buNone/>
            </a:pPr>
            <a:endParaRPr lang="en-US" dirty="0"/>
          </a:p>
        </p:txBody>
      </p:sp>
    </p:spTree>
    <p:extLst>
      <p:ext uri="{BB962C8B-B14F-4D97-AF65-F5344CB8AC3E}">
        <p14:creationId xmlns:p14="http://schemas.microsoft.com/office/powerpoint/2010/main" val="2411784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CFBE-1698-4870-AAFC-C55E44EC0081}"/>
              </a:ext>
            </a:extLst>
          </p:cNvPr>
          <p:cNvSpPr>
            <a:spLocks noGrp="1"/>
          </p:cNvSpPr>
          <p:nvPr>
            <p:ph type="title"/>
          </p:nvPr>
        </p:nvSpPr>
        <p:spPr>
          <a:xfrm>
            <a:off x="628650" y="365126"/>
            <a:ext cx="7886700" cy="5492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C41C489-DBC8-4235-8408-2FD4DAEC4748}"/>
              </a:ext>
            </a:extLst>
          </p:cNvPr>
          <p:cNvSpPr>
            <a:spLocks noGrp="1"/>
          </p:cNvSpPr>
          <p:nvPr>
            <p:ph sz="half" idx="1"/>
          </p:nvPr>
        </p:nvSpPr>
        <p:spPr>
          <a:xfrm>
            <a:off x="628650" y="1117600"/>
            <a:ext cx="3886200" cy="5059363"/>
          </a:xfrm>
        </p:spPr>
        <p:txBody>
          <a:bodyPr>
            <a:normAutofit fontScale="77500" lnSpcReduction="20000"/>
          </a:bodyPr>
          <a:lstStyle/>
          <a:p>
            <a:pPr marL="0" indent="0">
              <a:buNone/>
            </a:pPr>
            <a:r>
              <a:rPr lang="en-IN" dirty="0"/>
              <a:t>class A</a:t>
            </a:r>
          </a:p>
          <a:p>
            <a:pPr marL="0" indent="0">
              <a:buNone/>
            </a:pPr>
            <a:r>
              <a:rPr lang="en-IN" dirty="0"/>
              <a:t>{</a:t>
            </a:r>
          </a:p>
          <a:p>
            <a:pPr marL="0" indent="0">
              <a:buNone/>
            </a:pPr>
            <a:r>
              <a:rPr lang="en-IN" dirty="0"/>
              <a:t>final void show()</a:t>
            </a:r>
          </a:p>
          <a:p>
            <a:pPr marL="0" indent="0">
              <a:buNone/>
            </a:pPr>
            <a:r>
              <a:rPr lang="en-IN" dirty="0"/>
              <a:t>{</a:t>
            </a:r>
          </a:p>
          <a:p>
            <a:pPr marL="0" indent="0">
              <a:buNone/>
            </a:pPr>
            <a:r>
              <a:rPr lang="en-IN" dirty="0" err="1"/>
              <a:t>System.out.println</a:t>
            </a:r>
            <a:r>
              <a:rPr lang="en-IN" dirty="0"/>
              <a:t>("Invokes superclass");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("Invokes subclass method");</a:t>
            </a:r>
          </a:p>
          <a:p>
            <a:pPr marL="0" indent="0">
              <a:buNone/>
            </a:pPr>
            <a:r>
              <a:rPr lang="en-IN" dirty="0"/>
              <a:t>}</a:t>
            </a:r>
          </a:p>
          <a:p>
            <a:pPr marL="0" indent="0">
              <a:buNone/>
            </a:pP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BB2D4188-73E9-46B3-8108-5B969C3B1F06}"/>
              </a:ext>
            </a:extLst>
          </p:cNvPr>
          <p:cNvSpPr>
            <a:spLocks noGrp="1"/>
          </p:cNvSpPr>
          <p:nvPr>
            <p:ph sz="half" idx="2"/>
          </p:nvPr>
        </p:nvSpPr>
        <p:spPr>
          <a:xfrm>
            <a:off x="4629150" y="1117600"/>
            <a:ext cx="3886200" cy="5059363"/>
          </a:xfrm>
        </p:spPr>
        <p:txBody>
          <a:bodyPr>
            <a:normAutofit fontScale="77500" lnSpcReduction="20000"/>
          </a:bodyPr>
          <a:lstStyle/>
          <a:p>
            <a:pPr marL="0" indent="0">
              <a:buNone/>
            </a:pPr>
            <a:r>
              <a:rPr lang="en-IN" dirty="0"/>
              <a:t>class final1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err="1"/>
              <a:t>obj.show</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9895005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F4FD-EEC7-4D97-B73E-63BFE62DCF8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1CA90CD-2794-41BF-9980-4F6AB85E48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650" y="2359379"/>
            <a:ext cx="4375150" cy="3093154"/>
          </a:xfrm>
        </p:spPr>
      </p:pic>
      <p:sp>
        <p:nvSpPr>
          <p:cNvPr id="4" name="Content Placeholder 3">
            <a:extLst>
              <a:ext uri="{FF2B5EF4-FFF2-40B4-BE49-F238E27FC236}">
                <a16:creationId xmlns:a16="http://schemas.microsoft.com/office/drawing/2014/main" id="{E17F82F7-DB99-4A2D-B34E-FB1615F0FDE4}"/>
              </a:ext>
            </a:extLst>
          </p:cNvPr>
          <p:cNvSpPr>
            <a:spLocks noGrp="1"/>
          </p:cNvSpPr>
          <p:nvPr>
            <p:ph sz="half" idx="2"/>
          </p:nvPr>
        </p:nvSpPr>
        <p:spPr>
          <a:xfrm>
            <a:off x="5317066" y="1825625"/>
            <a:ext cx="3198284" cy="4351338"/>
          </a:xfrm>
        </p:spPr>
        <p:txBody>
          <a:bodyPr/>
          <a:lstStyle/>
          <a:p>
            <a:endParaRPr lang="en-IN" dirty="0"/>
          </a:p>
        </p:txBody>
      </p:sp>
    </p:spTree>
    <p:extLst>
      <p:ext uri="{BB962C8B-B14F-4D97-AF65-F5344CB8AC3E}">
        <p14:creationId xmlns:p14="http://schemas.microsoft.com/office/powerpoint/2010/main" val="3240024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A5E0-8EBD-440B-9918-9F715DADBD41}"/>
              </a:ext>
            </a:extLst>
          </p:cNvPr>
          <p:cNvSpPr>
            <a:spLocks noGrp="1"/>
          </p:cNvSpPr>
          <p:nvPr>
            <p:ph type="title"/>
          </p:nvPr>
        </p:nvSpPr>
        <p:spPr>
          <a:xfrm>
            <a:off x="628650" y="365126"/>
            <a:ext cx="7886700" cy="5379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3563A8E-97D5-4358-90A2-B44B83A749F9}"/>
              </a:ext>
            </a:extLst>
          </p:cNvPr>
          <p:cNvSpPr>
            <a:spLocks noGrp="1"/>
          </p:cNvSpPr>
          <p:nvPr>
            <p:ph sz="half" idx="1"/>
          </p:nvPr>
        </p:nvSpPr>
        <p:spPr>
          <a:xfrm>
            <a:off x="628650" y="1207911"/>
            <a:ext cx="3886200" cy="4969052"/>
          </a:xfrm>
        </p:spPr>
        <p:txBody>
          <a:bodyPr>
            <a:normAutofit fontScale="77500" lnSpcReduction="20000"/>
          </a:bodyPr>
          <a:lstStyle/>
          <a:p>
            <a:pPr marL="0" indent="0">
              <a:buNone/>
            </a:pPr>
            <a:r>
              <a:rPr lang="en-IN" dirty="0"/>
              <a:t>final class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("Invokes superclass");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("Invokes subclass method");</a:t>
            </a:r>
          </a:p>
          <a:p>
            <a:pPr marL="0" indent="0">
              <a:buNone/>
            </a:pPr>
            <a:r>
              <a:rPr lang="en-IN" dirty="0"/>
              <a:t>}</a:t>
            </a:r>
          </a:p>
          <a:p>
            <a:pPr marL="0" indent="0">
              <a:buNone/>
            </a:pP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DED0EDB1-3890-4B12-B449-1CDB63FF8DDB}"/>
              </a:ext>
            </a:extLst>
          </p:cNvPr>
          <p:cNvSpPr>
            <a:spLocks noGrp="1"/>
          </p:cNvSpPr>
          <p:nvPr>
            <p:ph sz="half" idx="2"/>
          </p:nvPr>
        </p:nvSpPr>
        <p:spPr>
          <a:xfrm>
            <a:off x="4629150" y="1083733"/>
            <a:ext cx="3886200" cy="5093230"/>
          </a:xfrm>
        </p:spPr>
        <p:txBody>
          <a:bodyPr>
            <a:normAutofit fontScale="77500" lnSpcReduction="20000"/>
          </a:bodyPr>
          <a:lstStyle/>
          <a:p>
            <a:pPr marL="0" indent="0">
              <a:buNone/>
            </a:pPr>
            <a:r>
              <a:rPr lang="en-IN" dirty="0"/>
              <a:t>class final2</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err="1"/>
              <a:t>obj.show</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535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6E54-E3E8-45F9-9E52-ED46DBEDB2B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0B41D0F-7691-4753-BD78-81FCF3762B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9133" y="2291644"/>
            <a:ext cx="3115734" cy="3296356"/>
          </a:xfrm>
        </p:spPr>
      </p:pic>
      <p:sp>
        <p:nvSpPr>
          <p:cNvPr id="4" name="Content Placeholder 3">
            <a:extLst>
              <a:ext uri="{FF2B5EF4-FFF2-40B4-BE49-F238E27FC236}">
                <a16:creationId xmlns:a16="http://schemas.microsoft.com/office/drawing/2014/main" id="{75B56D5E-7120-4DEC-9AF3-94F18E1BA51F}"/>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3419191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A01F-AC2D-46C8-9D22-F7B8425755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53BD91-409B-471E-9FF6-1C104F8937BD}"/>
              </a:ext>
            </a:extLst>
          </p:cNvPr>
          <p:cNvSpPr>
            <a:spLocks noGrp="1"/>
          </p:cNvSpPr>
          <p:nvPr>
            <p:ph sz="half" idx="1"/>
          </p:nvPr>
        </p:nvSpPr>
        <p:spPr/>
        <p:txBody>
          <a:bodyPr>
            <a:normAutofit fontScale="92500" lnSpcReduction="10000"/>
          </a:bodyPr>
          <a:lstStyle/>
          <a:p>
            <a:pPr marL="0" indent="0">
              <a:buNone/>
            </a:pPr>
            <a:r>
              <a:rPr lang="en-IN" dirty="0"/>
              <a:t>class final3</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 </a:t>
            </a:r>
          </a:p>
          <a:p>
            <a:pPr marL="0" indent="0">
              <a:buNone/>
            </a:pPr>
            <a:r>
              <a:rPr lang="en-IN" dirty="0"/>
              <a:t>final int a=10;</a:t>
            </a:r>
          </a:p>
          <a:p>
            <a:pPr marL="0" indent="0">
              <a:buNone/>
            </a:pPr>
            <a:r>
              <a:rPr lang="en-IN" dirty="0" err="1"/>
              <a:t>System.out.println</a:t>
            </a:r>
            <a:r>
              <a:rPr lang="en-IN" dirty="0"/>
              <a:t>("a="+a);</a:t>
            </a:r>
          </a:p>
          <a:p>
            <a:pPr marL="0" indent="0">
              <a:buNone/>
            </a:pPr>
            <a:r>
              <a:rPr lang="en-IN" dirty="0"/>
              <a:t>a=20;</a:t>
            </a:r>
          </a:p>
          <a:p>
            <a:pPr marL="0" indent="0">
              <a:buNone/>
            </a:pPr>
            <a:r>
              <a:rPr lang="en-IN" dirty="0" err="1"/>
              <a:t>System.out.println</a:t>
            </a:r>
            <a:r>
              <a:rPr lang="en-IN" dirty="0"/>
              <a:t>("a="+a);</a:t>
            </a:r>
          </a:p>
          <a:p>
            <a:pPr marL="0" indent="0">
              <a:buNone/>
            </a:pPr>
            <a:r>
              <a:rPr lang="en-IN" dirty="0"/>
              <a:t>}</a:t>
            </a:r>
          </a:p>
          <a:p>
            <a:pPr marL="0" indent="0">
              <a:buNone/>
            </a:pPr>
            <a:r>
              <a:rPr lang="en-IN" dirty="0"/>
              <a:t>}</a:t>
            </a:r>
          </a:p>
          <a:p>
            <a:pPr marL="0" indent="0">
              <a:buNone/>
            </a:pPr>
            <a:endParaRPr lang="en-IN" dirty="0"/>
          </a:p>
        </p:txBody>
      </p:sp>
      <p:pic>
        <p:nvPicPr>
          <p:cNvPr id="6" name="Content Placeholder 5">
            <a:extLst>
              <a:ext uri="{FF2B5EF4-FFF2-40B4-BE49-F238E27FC236}">
                <a16:creationId xmlns:a16="http://schemas.microsoft.com/office/drawing/2014/main" id="{A7D603C4-68D7-4748-B49A-BE91C56CF2C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57537" y="2438401"/>
            <a:ext cx="3229426" cy="3318933"/>
          </a:xfrm>
        </p:spPr>
      </p:pic>
    </p:spTree>
    <p:extLst>
      <p:ext uri="{BB962C8B-B14F-4D97-AF65-F5344CB8AC3E}">
        <p14:creationId xmlns:p14="http://schemas.microsoft.com/office/powerpoint/2010/main" val="1958204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Dispatch method</a:t>
            </a:r>
          </a:p>
        </p:txBody>
      </p:sp>
      <p:sp>
        <p:nvSpPr>
          <p:cNvPr id="3" name="Content Placeholder 2"/>
          <p:cNvSpPr>
            <a:spLocks noGrp="1"/>
          </p:cNvSpPr>
          <p:nvPr>
            <p:ph idx="1"/>
          </p:nvPr>
        </p:nvSpPr>
        <p:spPr>
          <a:xfrm>
            <a:off x="1485900" y="1935480"/>
            <a:ext cx="6343650" cy="4693920"/>
          </a:xfrm>
        </p:spPr>
        <p:txBody>
          <a:bodyPr>
            <a:normAutofit fontScale="77500" lnSpcReduction="20000"/>
          </a:bodyPr>
          <a:lstStyle/>
          <a:p>
            <a:pPr lvl="0"/>
            <a:r>
              <a:rPr lang="en-US" dirty="0"/>
              <a:t>It is a mechanism by which a call to an overridden method is resolved at run time rather than compile time.</a:t>
            </a:r>
          </a:p>
          <a:p>
            <a:pPr lvl="0"/>
            <a:r>
              <a:rPr lang="en-US" dirty="0"/>
              <a:t>In this, overridden method is called through the reference variable of superclass.</a:t>
            </a:r>
          </a:p>
          <a:p>
            <a:pPr lvl="0"/>
            <a:r>
              <a:rPr lang="en-US" dirty="0"/>
              <a:t>When overridden method is called, java determines which version of that method to execute based on the type of the object being referred to at the time of call occurs.</a:t>
            </a:r>
          </a:p>
          <a:p>
            <a:pPr lvl="0"/>
            <a:r>
              <a:rPr lang="en-US" dirty="0"/>
              <a:t>i.e. determination of the method to be called is based on the object being referred to by the reference variable.</a:t>
            </a:r>
          </a:p>
          <a:p>
            <a:pPr lvl="0"/>
            <a:r>
              <a:rPr lang="en-US" dirty="0"/>
              <a:t>Hence this determination is done at runtime.</a:t>
            </a:r>
          </a:p>
          <a:p>
            <a:pPr lvl="0"/>
            <a:r>
              <a:rPr lang="en-US" dirty="0"/>
              <a:t>Hence Dynamic dispatch method implements run time polymorphism i.e. Virtual Function in C++.</a:t>
            </a:r>
          </a:p>
          <a:p>
            <a:endParaRPr lang="en-US" dirty="0"/>
          </a:p>
        </p:txBody>
      </p:sp>
    </p:spTree>
    <p:extLst>
      <p:ext uri="{BB962C8B-B14F-4D97-AF65-F5344CB8AC3E}">
        <p14:creationId xmlns:p14="http://schemas.microsoft.com/office/powerpoint/2010/main" val="47008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F883-26E9-4B02-9D4D-0F3730235FC1}"/>
              </a:ext>
            </a:extLst>
          </p:cNvPr>
          <p:cNvSpPr>
            <a:spLocks noGrp="1"/>
          </p:cNvSpPr>
          <p:nvPr>
            <p:ph type="title"/>
          </p:nvPr>
        </p:nvSpPr>
        <p:spPr>
          <a:xfrm>
            <a:off x="628650" y="365126"/>
            <a:ext cx="7886700" cy="481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36C7B08-1682-4F9E-8505-E5981C2F738A}"/>
              </a:ext>
            </a:extLst>
          </p:cNvPr>
          <p:cNvSpPr>
            <a:spLocks noGrp="1"/>
          </p:cNvSpPr>
          <p:nvPr>
            <p:ph sz="half" idx="1"/>
          </p:nvPr>
        </p:nvSpPr>
        <p:spPr>
          <a:xfrm>
            <a:off x="628650" y="1049867"/>
            <a:ext cx="3886200" cy="5127096"/>
          </a:xfrm>
        </p:spPr>
        <p:txBody>
          <a:bodyPr>
            <a:normAutofit fontScale="92500" lnSpcReduction="20000"/>
          </a:bodyPr>
          <a:lstStyle/>
          <a:p>
            <a:pPr marL="0" indent="0">
              <a:buNone/>
            </a:pPr>
            <a:r>
              <a:rPr lang="en-IN" dirty="0"/>
              <a:t>class A</a:t>
            </a:r>
          </a:p>
          <a:p>
            <a:pPr marL="0" indent="0">
              <a:buNone/>
            </a:pPr>
            <a:r>
              <a:rPr lang="en-IN" dirty="0"/>
              <a:t>{</a:t>
            </a:r>
          </a:p>
          <a:p>
            <a:pPr marL="0" indent="0">
              <a:buNone/>
            </a:pPr>
            <a:r>
              <a:rPr lang="en-IN" dirty="0"/>
              <a:t>A()</a:t>
            </a:r>
          </a:p>
          <a:p>
            <a:pPr marL="0" indent="0">
              <a:buNone/>
            </a:pPr>
            <a:r>
              <a:rPr lang="en-IN" dirty="0"/>
              <a:t>{</a:t>
            </a:r>
          </a:p>
          <a:p>
            <a:pPr marL="0" indent="0">
              <a:buNone/>
            </a:pPr>
            <a:r>
              <a:rPr lang="en-IN" dirty="0" err="1"/>
              <a:t>System.out.println</a:t>
            </a:r>
            <a:r>
              <a:rPr lang="en-IN" dirty="0"/>
              <a:t>("this is a super 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CF272EB7-3F7E-4496-8027-7C98DB75E81A}"/>
              </a:ext>
            </a:extLst>
          </p:cNvPr>
          <p:cNvSpPr>
            <a:spLocks noGrp="1"/>
          </p:cNvSpPr>
          <p:nvPr>
            <p:ph sz="half" idx="2"/>
          </p:nvPr>
        </p:nvSpPr>
        <p:spPr>
          <a:xfrm>
            <a:off x="4629150" y="1049867"/>
            <a:ext cx="3886200" cy="5127096"/>
          </a:xfrm>
        </p:spPr>
        <p:txBody>
          <a:bodyPr>
            <a:normAutofit fontScale="92500" lnSpcReduction="20000"/>
          </a:bodyPr>
          <a:lstStyle/>
          <a:p>
            <a:pPr marL="0" indent="0">
              <a:buNone/>
            </a:pPr>
            <a:r>
              <a:rPr lang="en-IN" dirty="0"/>
              <a:t>B()</a:t>
            </a:r>
          </a:p>
          <a:p>
            <a:pPr marL="0" indent="0">
              <a:buNone/>
            </a:pPr>
            <a:r>
              <a:rPr lang="en-IN" dirty="0"/>
              <a:t>{</a:t>
            </a:r>
          </a:p>
          <a:p>
            <a:pPr marL="0" indent="0">
              <a:buNone/>
            </a:pPr>
            <a:r>
              <a:rPr lang="en-IN" dirty="0" err="1"/>
              <a:t>System.out.println</a:t>
            </a:r>
            <a:r>
              <a:rPr lang="en-IN" dirty="0"/>
              <a:t>("This is sub class");</a:t>
            </a:r>
          </a:p>
          <a:p>
            <a:pPr marL="0" indent="0">
              <a:buNone/>
            </a:pPr>
            <a:r>
              <a:rPr lang="en-IN" dirty="0"/>
              <a:t>}</a:t>
            </a:r>
          </a:p>
          <a:p>
            <a:pPr marL="0" indent="0">
              <a:buNone/>
            </a:pPr>
            <a:r>
              <a:rPr lang="en-IN" dirty="0"/>
              <a:t>}</a:t>
            </a:r>
          </a:p>
          <a:p>
            <a:pPr marL="0" indent="0">
              <a:buNone/>
            </a:pPr>
            <a:r>
              <a:rPr lang="en-IN" dirty="0"/>
              <a:t>class single2Con</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B </a:t>
            </a:r>
            <a:r>
              <a:rPr lang="en-IN" dirty="0" err="1"/>
              <a:t>obj</a:t>
            </a:r>
            <a:r>
              <a:rPr lang="en-IN" dirty="0"/>
              <a:t>=new B();</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837894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8933-6C72-455C-BAE1-94F783EEC508}"/>
              </a:ext>
            </a:extLst>
          </p:cNvPr>
          <p:cNvSpPr>
            <a:spLocks noGrp="1"/>
          </p:cNvSpPr>
          <p:nvPr>
            <p:ph type="title"/>
          </p:nvPr>
        </p:nvSpPr>
        <p:spPr>
          <a:xfrm>
            <a:off x="628650" y="365126"/>
            <a:ext cx="7886700" cy="4476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D44B9CF-DA7A-4071-B7F1-4A575834A599}"/>
              </a:ext>
            </a:extLst>
          </p:cNvPr>
          <p:cNvSpPr>
            <a:spLocks noGrp="1"/>
          </p:cNvSpPr>
          <p:nvPr>
            <p:ph sz="half" idx="1"/>
          </p:nvPr>
        </p:nvSpPr>
        <p:spPr>
          <a:xfrm>
            <a:off x="628650" y="1038579"/>
            <a:ext cx="3886200" cy="5138385"/>
          </a:xfrm>
        </p:spPr>
        <p:txBody>
          <a:bodyPr>
            <a:normAutofit fontScale="77500" lnSpcReduction="20000"/>
          </a:bodyPr>
          <a:lstStyle/>
          <a:p>
            <a:pPr marL="0" indent="0">
              <a:buNone/>
            </a:pPr>
            <a:r>
              <a:rPr lang="en-IN" dirty="0"/>
              <a:t>class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("A in superclass");</a:t>
            </a:r>
          </a:p>
          <a:p>
            <a:pPr marL="0" indent="0">
              <a:buNone/>
            </a:pPr>
            <a:r>
              <a:rPr lang="en-IN" dirty="0"/>
              <a:t>}</a:t>
            </a:r>
          </a:p>
          <a:p>
            <a:pPr marL="0" indent="0">
              <a:buNone/>
            </a:pPr>
            <a:r>
              <a:rPr lang="en-IN" dirty="0"/>
              <a:t>}</a:t>
            </a:r>
          </a:p>
          <a:p>
            <a:pPr marL="0" indent="0">
              <a:buNone/>
            </a:pPr>
            <a:r>
              <a:rPr lang="en-IN" dirty="0"/>
              <a:t>class B extends A</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("B in subclass");</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F2491F05-8F86-40DB-AD3D-435A66005614}"/>
              </a:ext>
            </a:extLst>
          </p:cNvPr>
          <p:cNvSpPr>
            <a:spLocks noGrp="1"/>
          </p:cNvSpPr>
          <p:nvPr>
            <p:ph sz="half" idx="2"/>
          </p:nvPr>
        </p:nvSpPr>
        <p:spPr>
          <a:xfrm>
            <a:off x="4629150" y="1038579"/>
            <a:ext cx="3886200" cy="5138385"/>
          </a:xfrm>
        </p:spPr>
        <p:txBody>
          <a:bodyPr>
            <a:normAutofit fontScale="77500" lnSpcReduction="20000"/>
          </a:bodyPr>
          <a:lstStyle/>
          <a:p>
            <a:pPr marL="0" indent="0">
              <a:buNone/>
            </a:pPr>
            <a:r>
              <a:rPr lang="en-IN" dirty="0"/>
              <a:t>class C extends B</a:t>
            </a:r>
          </a:p>
          <a:p>
            <a:pPr marL="0" indent="0">
              <a:buNone/>
            </a:pPr>
            <a:r>
              <a:rPr lang="en-IN" dirty="0"/>
              <a:t>{</a:t>
            </a:r>
          </a:p>
          <a:p>
            <a:pPr marL="0" indent="0">
              <a:buNone/>
            </a:pPr>
            <a:r>
              <a:rPr lang="en-IN" dirty="0"/>
              <a:t>void show()</a:t>
            </a:r>
          </a:p>
          <a:p>
            <a:pPr marL="0" indent="0">
              <a:buNone/>
            </a:pPr>
            <a:r>
              <a:rPr lang="en-IN" dirty="0"/>
              <a:t>{</a:t>
            </a:r>
          </a:p>
          <a:p>
            <a:pPr marL="0" indent="0">
              <a:buNone/>
            </a:pPr>
            <a:r>
              <a:rPr lang="en-IN" dirty="0" err="1"/>
              <a:t>System.out.println</a:t>
            </a:r>
            <a:r>
              <a:rPr lang="en-IN" dirty="0"/>
              <a:t>("C in subclass");</a:t>
            </a:r>
          </a:p>
          <a:p>
            <a:pPr marL="0" indent="0">
              <a:buNone/>
            </a:pPr>
            <a:r>
              <a:rPr lang="en-IN" dirty="0"/>
              <a:t>}</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673450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1B5F-4BBC-4FEA-A60C-D672E1501FD8}"/>
              </a:ext>
            </a:extLst>
          </p:cNvPr>
          <p:cNvSpPr>
            <a:spLocks noGrp="1"/>
          </p:cNvSpPr>
          <p:nvPr>
            <p:ph type="title"/>
          </p:nvPr>
        </p:nvSpPr>
        <p:spPr>
          <a:xfrm>
            <a:off x="628650" y="365126"/>
            <a:ext cx="7886700" cy="4815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D034DEA-8439-42F5-9AAF-B105E9F7EB84}"/>
              </a:ext>
            </a:extLst>
          </p:cNvPr>
          <p:cNvSpPr>
            <a:spLocks noGrp="1"/>
          </p:cNvSpPr>
          <p:nvPr>
            <p:ph sz="half" idx="1"/>
          </p:nvPr>
        </p:nvSpPr>
        <p:spPr>
          <a:xfrm>
            <a:off x="628650" y="1185333"/>
            <a:ext cx="3886200" cy="4991630"/>
          </a:xfrm>
        </p:spPr>
        <p:txBody>
          <a:bodyPr>
            <a:normAutofit fontScale="70000" lnSpcReduction="20000"/>
          </a:bodyPr>
          <a:lstStyle/>
          <a:p>
            <a:pPr marL="0" indent="0">
              <a:buNone/>
            </a:pPr>
            <a:r>
              <a:rPr lang="en-IN" dirty="0"/>
              <a:t>class Dispatch</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obj1=new A();</a:t>
            </a:r>
          </a:p>
          <a:p>
            <a:pPr marL="0" indent="0">
              <a:buNone/>
            </a:pPr>
            <a:r>
              <a:rPr lang="en-IN" dirty="0"/>
              <a:t>B obj2=new B();</a:t>
            </a:r>
          </a:p>
          <a:p>
            <a:pPr marL="0" indent="0">
              <a:buNone/>
            </a:pPr>
            <a:r>
              <a:rPr lang="en-IN" dirty="0"/>
              <a:t>C obj3=new C();</a:t>
            </a:r>
          </a:p>
          <a:p>
            <a:pPr marL="0" indent="0">
              <a:buNone/>
            </a:pPr>
            <a:r>
              <a:rPr lang="en-IN" dirty="0"/>
              <a:t>A r;</a:t>
            </a:r>
          </a:p>
          <a:p>
            <a:pPr marL="0" indent="0">
              <a:buNone/>
            </a:pPr>
            <a:r>
              <a:rPr lang="en-IN" dirty="0"/>
              <a:t>r=obj1;</a:t>
            </a:r>
          </a:p>
          <a:p>
            <a:pPr marL="0" indent="0">
              <a:buNone/>
            </a:pPr>
            <a:r>
              <a:rPr lang="en-IN" dirty="0" err="1"/>
              <a:t>r.show</a:t>
            </a:r>
            <a:r>
              <a:rPr lang="en-IN" dirty="0"/>
              <a:t>();</a:t>
            </a:r>
          </a:p>
          <a:p>
            <a:pPr marL="0" indent="0">
              <a:buNone/>
            </a:pPr>
            <a:r>
              <a:rPr lang="en-IN" dirty="0"/>
              <a:t>r=obj2;</a:t>
            </a:r>
          </a:p>
          <a:p>
            <a:pPr marL="0" indent="0">
              <a:buNone/>
            </a:pPr>
            <a:r>
              <a:rPr lang="en-IN" dirty="0" err="1"/>
              <a:t>r.show</a:t>
            </a:r>
            <a:r>
              <a:rPr lang="en-IN" dirty="0"/>
              <a:t>();</a:t>
            </a:r>
          </a:p>
          <a:p>
            <a:pPr marL="0" indent="0">
              <a:buNone/>
            </a:pPr>
            <a:r>
              <a:rPr lang="en-IN" dirty="0"/>
              <a:t>r=obj3;</a:t>
            </a:r>
          </a:p>
          <a:p>
            <a:pPr marL="0" indent="0">
              <a:buNone/>
            </a:pPr>
            <a:r>
              <a:rPr lang="en-IN" dirty="0" err="1"/>
              <a:t>r.show</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84B70B91-0C82-487E-AB16-1775214EE1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96934" y="1546578"/>
            <a:ext cx="2870200" cy="3838222"/>
          </a:xfrm>
        </p:spPr>
      </p:pic>
    </p:spTree>
    <p:extLst>
      <p:ext uri="{BB962C8B-B14F-4D97-AF65-F5344CB8AC3E}">
        <p14:creationId xmlns:p14="http://schemas.microsoft.com/office/powerpoint/2010/main" val="6689929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6000" b="1" dirty="0"/>
              <a:t>Abstract class &amp; Methods</a:t>
            </a:r>
          </a:p>
        </p:txBody>
      </p:sp>
    </p:spTree>
    <p:extLst>
      <p:ext uri="{BB962C8B-B14F-4D97-AF65-F5344CB8AC3E}">
        <p14:creationId xmlns:p14="http://schemas.microsoft.com/office/powerpoint/2010/main" val="308036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&amp; Methods</a:t>
            </a:r>
          </a:p>
        </p:txBody>
      </p:sp>
      <p:sp>
        <p:nvSpPr>
          <p:cNvPr id="3" name="Content Placeholder 2"/>
          <p:cNvSpPr>
            <a:spLocks noGrp="1"/>
          </p:cNvSpPr>
          <p:nvPr>
            <p:ph idx="1"/>
          </p:nvPr>
        </p:nvSpPr>
        <p:spPr/>
        <p:txBody>
          <a:bodyPr/>
          <a:lstStyle/>
          <a:p>
            <a:pPr lvl="0"/>
            <a:r>
              <a:rPr lang="en-US" dirty="0"/>
              <a:t>Sometimes when we want to create a superclass that only defines generalized form that will be shared by all of its subclasses, leaving it to each subclass to fills in a details i.e. superclass is unable to create a meaningful implementation for a method. Hence java provide the solution for this problem for declaring method as abstract.</a:t>
            </a:r>
          </a:p>
        </p:txBody>
      </p:sp>
    </p:spTree>
    <p:extLst>
      <p:ext uri="{BB962C8B-B14F-4D97-AF65-F5344CB8AC3E}">
        <p14:creationId xmlns:p14="http://schemas.microsoft.com/office/powerpoint/2010/main" val="3193301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Methods</a:t>
            </a:r>
          </a:p>
        </p:txBody>
      </p:sp>
      <p:sp>
        <p:nvSpPr>
          <p:cNvPr id="3" name="Content Placeholder 2"/>
          <p:cNvSpPr>
            <a:spLocks noGrp="1"/>
          </p:cNvSpPr>
          <p:nvPr>
            <p:ph idx="1"/>
          </p:nvPr>
        </p:nvSpPr>
        <p:spPr/>
        <p:txBody>
          <a:bodyPr>
            <a:normAutofit/>
          </a:bodyPr>
          <a:lstStyle/>
          <a:p>
            <a:pPr lvl="1"/>
            <a:r>
              <a:rPr lang="en-US" dirty="0"/>
              <a:t>An abstract method is a method that is declared without an implementation.</a:t>
            </a:r>
          </a:p>
          <a:p>
            <a:pPr lvl="1"/>
            <a:r>
              <a:rPr lang="en-US" b="1" dirty="0"/>
              <a:t>Syntax:-</a:t>
            </a:r>
            <a:endParaRPr lang="en-US" dirty="0"/>
          </a:p>
          <a:p>
            <a:pPr marL="0" indent="0">
              <a:buNone/>
            </a:pPr>
            <a:r>
              <a:rPr lang="en-US" sz="2800" b="1" dirty="0"/>
              <a:t>           </a:t>
            </a:r>
            <a:r>
              <a:rPr lang="en-US" sz="2400" b="1" dirty="0"/>
              <a:t>abstract </a:t>
            </a:r>
            <a:r>
              <a:rPr lang="en-US" sz="2400" b="1" dirty="0" err="1"/>
              <a:t>returntype</a:t>
            </a:r>
            <a:r>
              <a:rPr lang="en-US" sz="2400" b="1" dirty="0"/>
              <a:t> </a:t>
            </a:r>
            <a:r>
              <a:rPr lang="en-US" sz="2400" b="1" dirty="0" err="1"/>
              <a:t>method_name</a:t>
            </a:r>
            <a:r>
              <a:rPr lang="en-US" sz="2400" b="1" dirty="0"/>
              <a:t>(parameter);</a:t>
            </a:r>
            <a:endParaRPr lang="en-US" sz="2400" dirty="0"/>
          </a:p>
          <a:p>
            <a:pPr lvl="1"/>
            <a:r>
              <a:rPr lang="en-US" dirty="0"/>
              <a:t>Abstract methods are known as subclass responsibility because they have no implementation specified in a superclass.</a:t>
            </a:r>
          </a:p>
        </p:txBody>
      </p:sp>
    </p:spTree>
    <p:extLst>
      <p:ext uri="{BB962C8B-B14F-4D97-AF65-F5344CB8AC3E}">
        <p14:creationId xmlns:p14="http://schemas.microsoft.com/office/powerpoint/2010/main" val="417679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b="1" dirty="0"/>
              <a:t>Rules or Features of abstract method</a:t>
            </a:r>
            <a:endParaRPr lang="en-US" dirty="0"/>
          </a:p>
          <a:p>
            <a:pPr lvl="2"/>
            <a:r>
              <a:rPr lang="en-US" sz="2400" dirty="0"/>
              <a:t>Method declared as abstract does not have actual code.</a:t>
            </a:r>
          </a:p>
          <a:p>
            <a:pPr lvl="2"/>
            <a:r>
              <a:rPr lang="en-US" sz="2400" dirty="0"/>
              <a:t>Method must be preceded by keyword abstract.</a:t>
            </a:r>
          </a:p>
          <a:p>
            <a:pPr lvl="2"/>
            <a:r>
              <a:rPr lang="en-US" sz="2400" dirty="0"/>
              <a:t>Abstract method must be overridden in subclass of the class which contain abstract method.</a:t>
            </a:r>
          </a:p>
          <a:p>
            <a:pPr lvl="2"/>
            <a:r>
              <a:rPr lang="en-US" sz="2400" dirty="0"/>
              <a:t>Method must end with semicolon (;).</a:t>
            </a:r>
          </a:p>
          <a:p>
            <a:pPr lvl="2"/>
            <a:r>
              <a:rPr lang="en-US" sz="2400" dirty="0"/>
              <a:t>Method should not have body.</a:t>
            </a:r>
          </a:p>
          <a:p>
            <a:endParaRPr lang="en-US" dirty="0"/>
          </a:p>
          <a:p>
            <a:endParaRPr lang="en-US" dirty="0"/>
          </a:p>
        </p:txBody>
      </p:sp>
    </p:spTree>
    <p:extLst>
      <p:ext uri="{BB962C8B-B14F-4D97-AF65-F5344CB8AC3E}">
        <p14:creationId xmlns:p14="http://schemas.microsoft.com/office/powerpoint/2010/main" val="8685687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Abstract Class:-</a:t>
            </a:r>
            <a:br>
              <a:rPr lang="en-US" b="1" dirty="0"/>
            </a:br>
            <a:endParaRPr lang="en-US" dirty="0"/>
          </a:p>
        </p:txBody>
      </p:sp>
      <p:sp>
        <p:nvSpPr>
          <p:cNvPr id="3" name="Content Placeholder 2"/>
          <p:cNvSpPr>
            <a:spLocks noGrp="1"/>
          </p:cNvSpPr>
          <p:nvPr>
            <p:ph idx="1"/>
          </p:nvPr>
        </p:nvSpPr>
        <p:spPr>
          <a:xfrm>
            <a:off x="457200" y="1143000"/>
            <a:ext cx="8229600" cy="5181600"/>
          </a:xfrm>
        </p:spPr>
        <p:txBody>
          <a:bodyPr>
            <a:normAutofit fontScale="92500"/>
          </a:bodyPr>
          <a:lstStyle/>
          <a:p>
            <a:pPr marL="0" lvl="0" indent="0">
              <a:buNone/>
            </a:pPr>
            <a:endParaRPr lang="en-US" dirty="0"/>
          </a:p>
          <a:p>
            <a:pPr lvl="1"/>
            <a:r>
              <a:rPr lang="en-US" dirty="0"/>
              <a:t>A class containing one or more abstract method has to be declared as an abstract class.</a:t>
            </a:r>
          </a:p>
          <a:p>
            <a:pPr lvl="1"/>
            <a:r>
              <a:rPr lang="en-US" dirty="0"/>
              <a:t>To declare class </a:t>
            </a:r>
            <a:r>
              <a:rPr lang="en-US"/>
              <a:t>abstract precedes </a:t>
            </a:r>
            <a:r>
              <a:rPr lang="en-US" dirty="0"/>
              <a:t>class with keyword abstract.</a:t>
            </a:r>
          </a:p>
          <a:p>
            <a:pPr lvl="1"/>
            <a:r>
              <a:rPr lang="en-US" b="1" dirty="0"/>
              <a:t>Syntax:-</a:t>
            </a:r>
            <a:endParaRPr lang="en-US" dirty="0"/>
          </a:p>
          <a:p>
            <a:pPr marL="0" indent="0">
              <a:buNone/>
            </a:pPr>
            <a:r>
              <a:rPr lang="en-US" sz="2800" b="1" dirty="0"/>
              <a:t>abstract class </a:t>
            </a:r>
            <a:r>
              <a:rPr lang="en-US" sz="2800" b="1" dirty="0" err="1"/>
              <a:t>class_name</a:t>
            </a:r>
            <a:endParaRPr lang="en-US" sz="2800" dirty="0"/>
          </a:p>
          <a:p>
            <a:pPr marL="0" indent="0">
              <a:buNone/>
            </a:pPr>
            <a:r>
              <a:rPr lang="en-US" sz="2800" b="1" dirty="0"/>
              <a:t>{</a:t>
            </a:r>
            <a:endParaRPr lang="en-US" sz="2800" dirty="0"/>
          </a:p>
          <a:p>
            <a:pPr marL="0" indent="0">
              <a:buNone/>
            </a:pPr>
            <a:r>
              <a:rPr lang="en-US" sz="2800" b="1" dirty="0"/>
              <a:t>-------------</a:t>
            </a:r>
            <a:endParaRPr lang="en-US" sz="2800" dirty="0"/>
          </a:p>
          <a:p>
            <a:pPr marL="0" indent="0">
              <a:buNone/>
            </a:pPr>
            <a:r>
              <a:rPr lang="en-US" sz="2800" b="1" dirty="0"/>
              <a:t>abstract </a:t>
            </a:r>
            <a:r>
              <a:rPr lang="en-US" sz="2800" b="1" dirty="0" err="1"/>
              <a:t>returntype</a:t>
            </a:r>
            <a:r>
              <a:rPr lang="en-US" sz="2800" b="1" dirty="0"/>
              <a:t> </a:t>
            </a:r>
            <a:r>
              <a:rPr lang="en-US" sz="2800" b="1" dirty="0" err="1"/>
              <a:t>method_name</a:t>
            </a:r>
            <a:r>
              <a:rPr lang="en-US" sz="2800" b="1" dirty="0"/>
              <a:t>(parameter list);</a:t>
            </a:r>
            <a:endParaRPr lang="en-US" sz="2800" dirty="0"/>
          </a:p>
          <a:p>
            <a:pPr marL="0" indent="0">
              <a:buNone/>
            </a:pPr>
            <a:r>
              <a:rPr lang="en-US" sz="2800" b="1" dirty="0"/>
              <a:t>-------------</a:t>
            </a:r>
            <a:endParaRPr lang="en-US" sz="2800" dirty="0"/>
          </a:p>
          <a:p>
            <a:pPr marL="0" indent="0">
              <a:buNone/>
            </a:pPr>
            <a:r>
              <a:rPr lang="en-US" sz="2800" b="1" dirty="0"/>
              <a:t>}</a:t>
            </a:r>
            <a:endParaRPr lang="en-US" sz="2800" dirty="0"/>
          </a:p>
        </p:txBody>
      </p:sp>
    </p:spTree>
    <p:extLst>
      <p:ext uri="{BB962C8B-B14F-4D97-AF65-F5344CB8AC3E}">
        <p14:creationId xmlns:p14="http://schemas.microsoft.com/office/powerpoint/2010/main" val="1460471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sz="2400" dirty="0"/>
              <a:t>Abstract class cannot be instantiated i.e. it does not allow to create object of the abstract class. But only reference variable can be created.</a:t>
            </a:r>
          </a:p>
          <a:p>
            <a:pPr lvl="0"/>
            <a:r>
              <a:rPr lang="en-US" sz="2400" dirty="0"/>
              <a:t>We cannot declared abstract constructor or abstract methods.</a:t>
            </a:r>
          </a:p>
          <a:p>
            <a:pPr lvl="0"/>
            <a:r>
              <a:rPr lang="en-US" sz="2400" dirty="0"/>
              <a:t>A subclass of abstract class must override abstract method of superclass otherwise subclass must be declared as abstract.</a:t>
            </a:r>
          </a:p>
          <a:p>
            <a:endParaRPr lang="en-US" dirty="0"/>
          </a:p>
          <a:p>
            <a:endParaRPr lang="en-US" dirty="0"/>
          </a:p>
        </p:txBody>
      </p:sp>
    </p:spTree>
    <p:extLst>
      <p:ext uri="{BB962C8B-B14F-4D97-AF65-F5344CB8AC3E}">
        <p14:creationId xmlns:p14="http://schemas.microsoft.com/office/powerpoint/2010/main" val="16633901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977D-6239-47C8-8A4F-217FC4C46186}"/>
              </a:ext>
            </a:extLst>
          </p:cNvPr>
          <p:cNvSpPr>
            <a:spLocks noGrp="1"/>
          </p:cNvSpPr>
          <p:nvPr>
            <p:ph type="title"/>
          </p:nvPr>
        </p:nvSpPr>
        <p:spPr>
          <a:xfrm>
            <a:off x="628650" y="365126"/>
            <a:ext cx="7886700" cy="60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B5D3232-15FE-4B79-B97D-39E2FD2E8B5D}"/>
              </a:ext>
            </a:extLst>
          </p:cNvPr>
          <p:cNvSpPr>
            <a:spLocks noGrp="1"/>
          </p:cNvSpPr>
          <p:nvPr>
            <p:ph sz="half" idx="1"/>
          </p:nvPr>
        </p:nvSpPr>
        <p:spPr>
          <a:xfrm>
            <a:off x="628650" y="1264357"/>
            <a:ext cx="3886200" cy="4912607"/>
          </a:xfrm>
        </p:spPr>
        <p:txBody>
          <a:bodyPr>
            <a:normAutofit fontScale="77500" lnSpcReduction="20000"/>
          </a:bodyPr>
          <a:lstStyle/>
          <a:p>
            <a:pPr marL="0" indent="0">
              <a:buNone/>
            </a:pPr>
            <a:r>
              <a:rPr lang="en-IN" dirty="0"/>
              <a:t>abstract class A</a:t>
            </a:r>
          </a:p>
          <a:p>
            <a:pPr marL="0" indent="0">
              <a:buNone/>
            </a:pPr>
            <a:r>
              <a:rPr lang="en-IN" dirty="0"/>
              <a:t>{</a:t>
            </a:r>
          </a:p>
          <a:p>
            <a:pPr marL="0" indent="0">
              <a:buNone/>
            </a:pPr>
            <a:r>
              <a:rPr lang="en-IN" dirty="0"/>
              <a:t>abstract void fun1();</a:t>
            </a:r>
          </a:p>
          <a:p>
            <a:pPr marL="0" indent="0">
              <a:buNone/>
            </a:pPr>
            <a:r>
              <a:rPr lang="en-IN" dirty="0"/>
              <a:t>void fun2()</a:t>
            </a:r>
          </a:p>
          <a:p>
            <a:pPr marL="0" indent="0">
              <a:buNone/>
            </a:pPr>
            <a:r>
              <a:rPr lang="en-IN" dirty="0"/>
              <a:t>{</a:t>
            </a:r>
          </a:p>
          <a:p>
            <a:pPr marL="0" indent="0">
              <a:buNone/>
            </a:pPr>
            <a:r>
              <a:rPr lang="en-IN" dirty="0" err="1"/>
              <a:t>System.out.println</a:t>
            </a:r>
            <a:r>
              <a:rPr lang="en-IN" dirty="0"/>
              <a:t>("A in fun2");</a:t>
            </a:r>
          </a:p>
          <a:p>
            <a:pPr marL="0" indent="0">
              <a:buNone/>
            </a:pP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6D31BFA8-E3AA-4014-8394-397D0B214665}"/>
              </a:ext>
            </a:extLst>
          </p:cNvPr>
          <p:cNvSpPr>
            <a:spLocks noGrp="1"/>
          </p:cNvSpPr>
          <p:nvPr>
            <p:ph sz="half" idx="2"/>
          </p:nvPr>
        </p:nvSpPr>
        <p:spPr>
          <a:xfrm>
            <a:off x="4629150" y="1264357"/>
            <a:ext cx="3886200" cy="4912607"/>
          </a:xfrm>
        </p:spPr>
        <p:txBody>
          <a:bodyPr>
            <a:normAutofit fontScale="77500" lnSpcReduction="20000"/>
          </a:bodyPr>
          <a:lstStyle/>
          <a:p>
            <a:pPr marL="0" indent="0">
              <a:buNone/>
            </a:pPr>
            <a:r>
              <a:rPr lang="en-IN" dirty="0"/>
              <a:t>class B extends A</a:t>
            </a:r>
          </a:p>
          <a:p>
            <a:pPr marL="0" indent="0">
              <a:buNone/>
            </a:pPr>
            <a:r>
              <a:rPr lang="en-IN" dirty="0"/>
              <a:t>{</a:t>
            </a:r>
          </a:p>
          <a:p>
            <a:pPr marL="0" indent="0">
              <a:buNone/>
            </a:pPr>
            <a:r>
              <a:rPr lang="en-IN" dirty="0"/>
              <a:t>void fun1()</a:t>
            </a:r>
          </a:p>
          <a:p>
            <a:pPr marL="0" indent="0">
              <a:buNone/>
            </a:pPr>
            <a:r>
              <a:rPr lang="en-IN" dirty="0"/>
              <a:t>{</a:t>
            </a:r>
          </a:p>
          <a:p>
            <a:pPr marL="0" indent="0">
              <a:buNone/>
            </a:pPr>
            <a:r>
              <a:rPr lang="en-IN" dirty="0" err="1"/>
              <a:t>System.out.println</a:t>
            </a:r>
            <a:r>
              <a:rPr lang="en-IN" dirty="0"/>
              <a:t>("B in fun1");</a:t>
            </a:r>
          </a:p>
          <a:p>
            <a:pPr marL="0" indent="0">
              <a:buNone/>
            </a:pPr>
            <a:r>
              <a:rPr lang="en-IN" dirty="0"/>
              <a:t>}</a:t>
            </a:r>
          </a:p>
          <a:p>
            <a:pPr marL="0" indent="0">
              <a:buNone/>
            </a:pPr>
            <a:r>
              <a:rPr lang="en-IN" dirty="0"/>
              <a:t>}</a:t>
            </a:r>
          </a:p>
          <a:p>
            <a:pPr marL="0" indent="0">
              <a:buNone/>
            </a:pPr>
            <a:r>
              <a:rPr lang="en-IN" dirty="0"/>
              <a:t>class C extends A</a:t>
            </a:r>
          </a:p>
          <a:p>
            <a:pPr marL="0" indent="0">
              <a:buNone/>
            </a:pPr>
            <a:r>
              <a:rPr lang="en-IN" dirty="0"/>
              <a:t>{</a:t>
            </a:r>
          </a:p>
          <a:p>
            <a:pPr marL="0" indent="0">
              <a:buNone/>
            </a:pPr>
            <a:r>
              <a:rPr lang="en-IN" dirty="0"/>
              <a:t>void fun1()</a:t>
            </a:r>
          </a:p>
          <a:p>
            <a:pPr marL="0" indent="0">
              <a:buNone/>
            </a:pPr>
            <a:r>
              <a:rPr lang="en-IN" dirty="0"/>
              <a:t>{</a:t>
            </a:r>
          </a:p>
          <a:p>
            <a:pPr marL="0" indent="0">
              <a:buNone/>
            </a:pPr>
            <a:r>
              <a:rPr lang="en-IN" dirty="0" err="1"/>
              <a:t>System.out.println</a:t>
            </a:r>
            <a:r>
              <a:rPr lang="en-IN" dirty="0"/>
              <a:t>("C in fun1");</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2119164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BD6B-F4D8-4CCB-993B-A104654E2801}"/>
              </a:ext>
            </a:extLst>
          </p:cNvPr>
          <p:cNvSpPr>
            <a:spLocks noGrp="1"/>
          </p:cNvSpPr>
          <p:nvPr>
            <p:ph type="title"/>
          </p:nvPr>
        </p:nvSpPr>
        <p:spPr>
          <a:xfrm>
            <a:off x="628650" y="365126"/>
            <a:ext cx="7886700" cy="57185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68C9D86-CAC2-42DD-AC12-3929017B6AC0}"/>
              </a:ext>
            </a:extLst>
          </p:cNvPr>
          <p:cNvSpPr>
            <a:spLocks noGrp="1"/>
          </p:cNvSpPr>
          <p:nvPr>
            <p:ph sz="half" idx="1"/>
          </p:nvPr>
        </p:nvSpPr>
        <p:spPr>
          <a:xfrm>
            <a:off x="628650" y="1275645"/>
            <a:ext cx="3886200" cy="4901319"/>
          </a:xfrm>
        </p:spPr>
        <p:txBody>
          <a:bodyPr>
            <a:normAutofit fontScale="77500" lnSpcReduction="20000"/>
          </a:bodyPr>
          <a:lstStyle/>
          <a:p>
            <a:pPr marL="0" indent="0">
              <a:buNone/>
            </a:pPr>
            <a:r>
              <a:rPr lang="en-IN" dirty="0"/>
              <a:t>class abstract3</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a=new A();</a:t>
            </a:r>
          </a:p>
          <a:p>
            <a:pPr marL="0" indent="0">
              <a:buNone/>
            </a:pPr>
            <a:r>
              <a:rPr lang="en-IN" dirty="0"/>
              <a:t>B b=new B();</a:t>
            </a:r>
          </a:p>
          <a:p>
            <a:pPr marL="0" indent="0">
              <a:buNone/>
            </a:pPr>
            <a:r>
              <a:rPr lang="en-IN" dirty="0"/>
              <a:t>C c=new C();</a:t>
            </a:r>
          </a:p>
          <a:p>
            <a:pPr marL="0" indent="0">
              <a:buNone/>
            </a:pPr>
            <a:r>
              <a:rPr lang="en-IN" dirty="0"/>
              <a:t>//a.fun2();</a:t>
            </a:r>
          </a:p>
          <a:p>
            <a:pPr marL="0" indent="0">
              <a:buNone/>
            </a:pPr>
            <a:r>
              <a:rPr lang="en-IN" dirty="0"/>
              <a:t>b.fun1();</a:t>
            </a:r>
          </a:p>
          <a:p>
            <a:pPr marL="0" indent="0">
              <a:buNone/>
            </a:pPr>
            <a:r>
              <a:rPr lang="en-IN" dirty="0"/>
              <a:t>b.fun2();</a:t>
            </a:r>
          </a:p>
          <a:p>
            <a:pPr marL="0" indent="0">
              <a:buNone/>
            </a:pPr>
            <a:r>
              <a:rPr lang="en-IN" dirty="0"/>
              <a:t>c.fun1();</a:t>
            </a:r>
          </a:p>
          <a:p>
            <a:pPr marL="0" indent="0">
              <a:buNone/>
            </a:pPr>
            <a:r>
              <a:rPr lang="en-IN" dirty="0"/>
              <a:t>c.fun2();</a:t>
            </a:r>
          </a:p>
          <a:p>
            <a:pPr marL="0" indent="0">
              <a:buNone/>
            </a:pPr>
            <a:r>
              <a:rPr lang="en-IN" dirty="0"/>
              <a:t>}</a:t>
            </a:r>
          </a:p>
          <a:p>
            <a:pPr marL="0" indent="0">
              <a:buNone/>
            </a:pPr>
            <a:r>
              <a:rPr lang="en-IN" dirty="0"/>
              <a:t>}</a:t>
            </a:r>
          </a:p>
          <a:p>
            <a:pPr marL="0" indent="0">
              <a:buNone/>
            </a:pPr>
            <a:endParaRPr lang="en-IN" dirty="0"/>
          </a:p>
        </p:txBody>
      </p:sp>
      <p:pic>
        <p:nvPicPr>
          <p:cNvPr id="6" name="Content Placeholder 5">
            <a:extLst>
              <a:ext uri="{FF2B5EF4-FFF2-40B4-BE49-F238E27FC236}">
                <a16:creationId xmlns:a16="http://schemas.microsoft.com/office/drawing/2014/main" id="{D7FCD7D9-1D15-4706-9344-F2F8046092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23934" y="2043289"/>
            <a:ext cx="2861733" cy="3984978"/>
          </a:xfrm>
        </p:spPr>
      </p:pic>
    </p:spTree>
    <p:extLst>
      <p:ext uri="{BB962C8B-B14F-4D97-AF65-F5344CB8AC3E}">
        <p14:creationId xmlns:p14="http://schemas.microsoft.com/office/powerpoint/2010/main" val="240946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1CB8-8277-40DF-ADF4-941F2EA15FA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6428617-0C3C-4A11-A0CE-A1A665149E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5200" y="2144890"/>
            <a:ext cx="3098800" cy="3239911"/>
          </a:xfrm>
        </p:spPr>
      </p:pic>
      <p:sp>
        <p:nvSpPr>
          <p:cNvPr id="4" name="Content Placeholder 3">
            <a:extLst>
              <a:ext uri="{FF2B5EF4-FFF2-40B4-BE49-F238E27FC236}">
                <a16:creationId xmlns:a16="http://schemas.microsoft.com/office/drawing/2014/main" id="{36EF55DE-20A7-40BC-9950-B47027D38013}"/>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1062613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endParaRPr lang="en-US" dirty="0"/>
          </a:p>
        </p:txBody>
      </p:sp>
      <p:sp>
        <p:nvSpPr>
          <p:cNvPr id="4" name="Rectangle 3"/>
          <p:cNvSpPr/>
          <p:nvPr/>
        </p:nvSpPr>
        <p:spPr>
          <a:xfrm>
            <a:off x="3086100" y="21336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Abstract class shape</a:t>
            </a:r>
          </a:p>
          <a:p>
            <a:pPr algn="ctr"/>
            <a:r>
              <a:rPr lang="en-US" dirty="0"/>
              <a:t>dim1,dim2,dis(),abstract area()</a:t>
            </a:r>
          </a:p>
        </p:txBody>
      </p:sp>
      <p:sp>
        <p:nvSpPr>
          <p:cNvPr id="5" name="Rectangle 4"/>
          <p:cNvSpPr/>
          <p:nvPr/>
        </p:nvSpPr>
        <p:spPr>
          <a:xfrm>
            <a:off x="1943100" y="3810000"/>
            <a:ext cx="177165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Rectangle</a:t>
            </a:r>
          </a:p>
          <a:p>
            <a:pPr algn="ctr"/>
            <a:r>
              <a:rPr lang="en-US" dirty="0" err="1"/>
              <a:t>getd</a:t>
            </a:r>
            <a:r>
              <a:rPr lang="en-US" dirty="0"/>
              <a:t>(),area()</a:t>
            </a:r>
          </a:p>
        </p:txBody>
      </p:sp>
      <p:sp>
        <p:nvSpPr>
          <p:cNvPr id="6" name="Rectangle 5"/>
          <p:cNvSpPr/>
          <p:nvPr/>
        </p:nvSpPr>
        <p:spPr>
          <a:xfrm>
            <a:off x="4743450" y="3810000"/>
            <a:ext cx="1828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triangle</a:t>
            </a:r>
          </a:p>
          <a:p>
            <a:pPr algn="ctr"/>
            <a:r>
              <a:rPr lang="en-US" dirty="0" err="1"/>
              <a:t>getd</a:t>
            </a:r>
            <a:r>
              <a:rPr lang="en-US" dirty="0"/>
              <a:t>(),area()</a:t>
            </a:r>
          </a:p>
        </p:txBody>
      </p:sp>
      <p:cxnSp>
        <p:nvCxnSpPr>
          <p:cNvPr id="10" name="Straight Connector 9"/>
          <p:cNvCxnSpPr/>
          <p:nvPr/>
        </p:nvCxnSpPr>
        <p:spPr>
          <a:xfrm>
            <a:off x="4000500" y="3200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86100" y="3429000"/>
            <a:ext cx="2343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86100" y="3429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29250" y="3429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8707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5CC3-839A-407C-8253-DBFA8644671C}"/>
              </a:ext>
            </a:extLst>
          </p:cNvPr>
          <p:cNvSpPr>
            <a:spLocks noGrp="1"/>
          </p:cNvSpPr>
          <p:nvPr>
            <p:ph type="title"/>
          </p:nvPr>
        </p:nvSpPr>
        <p:spPr>
          <a:xfrm>
            <a:off x="628650" y="365126"/>
            <a:ext cx="78867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0C58C83-A36F-494A-B647-8ED0FDC7854D}"/>
              </a:ext>
            </a:extLst>
          </p:cNvPr>
          <p:cNvSpPr>
            <a:spLocks noGrp="1"/>
          </p:cNvSpPr>
          <p:nvPr>
            <p:ph sz="half" idx="1"/>
          </p:nvPr>
        </p:nvSpPr>
        <p:spPr>
          <a:xfrm>
            <a:off x="628650" y="812801"/>
            <a:ext cx="3886200" cy="5364163"/>
          </a:xfrm>
        </p:spPr>
        <p:txBody>
          <a:bodyPr>
            <a:normAutofit fontScale="85000" lnSpcReduction="10000"/>
          </a:bodyPr>
          <a:lstStyle/>
          <a:p>
            <a:pPr marL="0" indent="0">
              <a:buNone/>
            </a:pPr>
            <a:r>
              <a:rPr lang="en-IN" dirty="0"/>
              <a:t>abstract class shape</a:t>
            </a:r>
          </a:p>
          <a:p>
            <a:pPr marL="0" indent="0">
              <a:buNone/>
            </a:pPr>
            <a:r>
              <a:rPr lang="en-IN" dirty="0"/>
              <a:t>{</a:t>
            </a:r>
          </a:p>
          <a:p>
            <a:pPr marL="0" indent="0">
              <a:buNone/>
            </a:pPr>
            <a:r>
              <a:rPr lang="en-IN" dirty="0"/>
              <a:t> double dim1,dim2,area1;</a:t>
            </a:r>
          </a:p>
          <a:p>
            <a:pPr marL="0" indent="0">
              <a:buNone/>
            </a:pPr>
            <a:r>
              <a:rPr lang="en-IN" dirty="0"/>
              <a:t>void dis()</a:t>
            </a:r>
          </a:p>
          <a:p>
            <a:pPr marL="0" indent="0">
              <a:buNone/>
            </a:pPr>
            <a:r>
              <a:rPr lang="en-IN" dirty="0"/>
              <a:t>{</a:t>
            </a:r>
          </a:p>
          <a:p>
            <a:pPr marL="0" indent="0">
              <a:buNone/>
            </a:pPr>
            <a:r>
              <a:rPr lang="en-IN" dirty="0" err="1"/>
              <a:t>System.out.println</a:t>
            </a:r>
            <a:r>
              <a:rPr lang="en-IN" dirty="0"/>
              <a:t>("dim1="+dim1);</a:t>
            </a:r>
          </a:p>
          <a:p>
            <a:pPr marL="0" indent="0">
              <a:buNone/>
            </a:pPr>
            <a:r>
              <a:rPr lang="en-IN" dirty="0" err="1"/>
              <a:t>System.out.println</a:t>
            </a:r>
            <a:r>
              <a:rPr lang="en-IN" dirty="0"/>
              <a:t>("dim2="+dim2);</a:t>
            </a:r>
          </a:p>
          <a:p>
            <a:pPr marL="0" indent="0">
              <a:buNone/>
            </a:pPr>
            <a:r>
              <a:rPr lang="en-IN" dirty="0"/>
              <a:t>}</a:t>
            </a:r>
          </a:p>
          <a:p>
            <a:pPr marL="0" indent="0">
              <a:buNone/>
            </a:pPr>
            <a:r>
              <a:rPr lang="en-IN" dirty="0"/>
              <a:t>abstract void area();</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F01FC480-994C-467F-B0E9-141452C128E7}"/>
              </a:ext>
            </a:extLst>
          </p:cNvPr>
          <p:cNvSpPr>
            <a:spLocks noGrp="1"/>
          </p:cNvSpPr>
          <p:nvPr>
            <p:ph sz="half" idx="2"/>
          </p:nvPr>
        </p:nvSpPr>
        <p:spPr>
          <a:xfrm>
            <a:off x="4629150" y="891823"/>
            <a:ext cx="3886200" cy="5285141"/>
          </a:xfrm>
        </p:spPr>
        <p:txBody>
          <a:bodyPr>
            <a:normAutofit fontScale="85000" lnSpcReduction="10000"/>
          </a:bodyPr>
          <a:lstStyle/>
          <a:p>
            <a:pPr marL="0" indent="0">
              <a:buNone/>
            </a:pPr>
            <a:r>
              <a:rPr lang="en-IN" dirty="0"/>
              <a:t>class Triangle extends shape</a:t>
            </a:r>
          </a:p>
          <a:p>
            <a:pPr marL="0" indent="0">
              <a:buNone/>
            </a:pPr>
            <a:r>
              <a:rPr lang="en-IN" dirty="0"/>
              <a:t>{</a:t>
            </a:r>
          </a:p>
          <a:p>
            <a:pPr marL="0" indent="0">
              <a:buNone/>
            </a:pPr>
            <a:r>
              <a:rPr lang="en-IN" dirty="0"/>
              <a:t>void </a:t>
            </a:r>
            <a:r>
              <a:rPr lang="en-IN" dirty="0" err="1"/>
              <a:t>getd</a:t>
            </a:r>
            <a:r>
              <a:rPr lang="en-IN" dirty="0"/>
              <a:t>(double </a:t>
            </a:r>
            <a:r>
              <a:rPr lang="en-IN" dirty="0" err="1"/>
              <a:t>a,double</a:t>
            </a:r>
            <a:r>
              <a:rPr lang="en-IN" dirty="0"/>
              <a:t> b)</a:t>
            </a:r>
          </a:p>
          <a:p>
            <a:pPr marL="0" indent="0">
              <a:buNone/>
            </a:pPr>
            <a:r>
              <a:rPr lang="en-IN" dirty="0"/>
              <a:t>{</a:t>
            </a:r>
          </a:p>
          <a:p>
            <a:pPr marL="0" indent="0">
              <a:buNone/>
            </a:pPr>
            <a:r>
              <a:rPr lang="en-IN" dirty="0"/>
              <a:t>dim1=a;</a:t>
            </a:r>
          </a:p>
          <a:p>
            <a:pPr marL="0" indent="0">
              <a:buNone/>
            </a:pPr>
            <a:r>
              <a:rPr lang="en-IN" dirty="0"/>
              <a:t>dim2=b;</a:t>
            </a:r>
          </a:p>
          <a:p>
            <a:pPr marL="0" indent="0">
              <a:buNone/>
            </a:pPr>
            <a:r>
              <a:rPr lang="en-IN" dirty="0"/>
              <a:t>}</a:t>
            </a:r>
          </a:p>
          <a:p>
            <a:pPr marL="0" indent="0">
              <a:buNone/>
            </a:pPr>
            <a:r>
              <a:rPr lang="en-IN" dirty="0"/>
              <a:t>void area()</a:t>
            </a:r>
          </a:p>
          <a:p>
            <a:pPr marL="0" indent="0">
              <a:buNone/>
            </a:pPr>
            <a:r>
              <a:rPr lang="en-IN" dirty="0"/>
              <a:t>{</a:t>
            </a:r>
          </a:p>
          <a:p>
            <a:pPr marL="0" indent="0">
              <a:buNone/>
            </a:pPr>
            <a:r>
              <a:rPr lang="en-IN" dirty="0"/>
              <a:t>area1=(0.5*dim1*dim2);</a:t>
            </a:r>
          </a:p>
          <a:p>
            <a:pPr marL="0" indent="0">
              <a:buNone/>
            </a:pPr>
            <a:r>
              <a:rPr lang="en-IN" dirty="0" err="1"/>
              <a:t>System.out.println</a:t>
            </a:r>
            <a:r>
              <a:rPr lang="en-IN" dirty="0"/>
              <a:t>("Area of Triangle="+area1);</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6426538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6F2E-4BCD-4D92-B3FA-9400B3719658}"/>
              </a:ext>
            </a:extLst>
          </p:cNvPr>
          <p:cNvSpPr>
            <a:spLocks noGrp="1"/>
          </p:cNvSpPr>
          <p:nvPr>
            <p:ph type="title"/>
          </p:nvPr>
        </p:nvSpPr>
        <p:spPr>
          <a:xfrm>
            <a:off x="628650" y="365126"/>
            <a:ext cx="7886700" cy="5154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4535C78-B700-4F4C-894D-D1AAA037F281}"/>
              </a:ext>
            </a:extLst>
          </p:cNvPr>
          <p:cNvSpPr>
            <a:spLocks noGrp="1"/>
          </p:cNvSpPr>
          <p:nvPr>
            <p:ph sz="half" idx="1"/>
          </p:nvPr>
        </p:nvSpPr>
        <p:spPr>
          <a:xfrm>
            <a:off x="628650" y="1027289"/>
            <a:ext cx="3886200" cy="5149674"/>
          </a:xfrm>
        </p:spPr>
        <p:txBody>
          <a:bodyPr>
            <a:normAutofit fontScale="70000" lnSpcReduction="20000"/>
          </a:bodyPr>
          <a:lstStyle/>
          <a:p>
            <a:pPr marL="0" indent="0">
              <a:buNone/>
            </a:pPr>
            <a:r>
              <a:rPr lang="en-IN" dirty="0"/>
              <a:t>class Rectangle extends shape</a:t>
            </a:r>
          </a:p>
          <a:p>
            <a:pPr marL="0" indent="0">
              <a:buNone/>
            </a:pPr>
            <a:r>
              <a:rPr lang="en-IN" dirty="0"/>
              <a:t>{</a:t>
            </a:r>
          </a:p>
          <a:p>
            <a:pPr marL="0" indent="0">
              <a:buNone/>
            </a:pPr>
            <a:r>
              <a:rPr lang="en-IN" dirty="0"/>
              <a:t>void </a:t>
            </a:r>
            <a:r>
              <a:rPr lang="en-IN" dirty="0" err="1"/>
              <a:t>getd</a:t>
            </a:r>
            <a:r>
              <a:rPr lang="en-IN" dirty="0"/>
              <a:t>(double </a:t>
            </a:r>
            <a:r>
              <a:rPr lang="en-IN" dirty="0" err="1"/>
              <a:t>a,double</a:t>
            </a:r>
            <a:r>
              <a:rPr lang="en-IN" dirty="0"/>
              <a:t> b)</a:t>
            </a:r>
          </a:p>
          <a:p>
            <a:pPr marL="0" indent="0">
              <a:buNone/>
            </a:pPr>
            <a:r>
              <a:rPr lang="en-IN" dirty="0"/>
              <a:t>{</a:t>
            </a:r>
          </a:p>
          <a:p>
            <a:pPr marL="0" indent="0">
              <a:buNone/>
            </a:pPr>
            <a:r>
              <a:rPr lang="en-IN" dirty="0"/>
              <a:t>dim1=a;</a:t>
            </a:r>
          </a:p>
          <a:p>
            <a:pPr marL="0" indent="0">
              <a:buNone/>
            </a:pPr>
            <a:r>
              <a:rPr lang="en-IN" dirty="0"/>
              <a:t>dim2=b;</a:t>
            </a:r>
          </a:p>
          <a:p>
            <a:pPr marL="0" indent="0">
              <a:buNone/>
            </a:pPr>
            <a:r>
              <a:rPr lang="en-IN" dirty="0"/>
              <a:t>}</a:t>
            </a:r>
          </a:p>
          <a:p>
            <a:pPr marL="0" indent="0">
              <a:buNone/>
            </a:pPr>
            <a:r>
              <a:rPr lang="en-IN" dirty="0"/>
              <a:t>void area()</a:t>
            </a:r>
          </a:p>
          <a:p>
            <a:pPr marL="0" indent="0">
              <a:buNone/>
            </a:pPr>
            <a:r>
              <a:rPr lang="en-IN" dirty="0"/>
              <a:t>{</a:t>
            </a:r>
          </a:p>
          <a:p>
            <a:pPr marL="0" indent="0">
              <a:buNone/>
            </a:pPr>
            <a:r>
              <a:rPr lang="en-IN" dirty="0"/>
              <a:t>area1=(dim1*dim2);</a:t>
            </a:r>
          </a:p>
          <a:p>
            <a:pPr marL="0" indent="0">
              <a:buNone/>
            </a:pPr>
            <a:r>
              <a:rPr lang="en-IN" dirty="0" err="1"/>
              <a:t>System.out.println</a:t>
            </a:r>
            <a:r>
              <a:rPr lang="en-IN" dirty="0"/>
              <a:t>("Area of Triangle="+area1);</a:t>
            </a:r>
          </a:p>
          <a:p>
            <a:pPr marL="0" indent="0">
              <a:buNone/>
            </a:pPr>
            <a:r>
              <a:rPr lang="en-IN" dirty="0"/>
              <a:t>}</a:t>
            </a:r>
          </a:p>
          <a:p>
            <a:pPr marL="0" indent="0">
              <a:buNone/>
            </a:pP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C425B6BB-282A-427A-9969-5D235004962E}"/>
              </a:ext>
            </a:extLst>
          </p:cNvPr>
          <p:cNvSpPr>
            <a:spLocks noGrp="1"/>
          </p:cNvSpPr>
          <p:nvPr>
            <p:ph sz="half" idx="2"/>
          </p:nvPr>
        </p:nvSpPr>
        <p:spPr>
          <a:xfrm>
            <a:off x="4629150" y="1027289"/>
            <a:ext cx="3886200" cy="5149674"/>
          </a:xfrm>
        </p:spPr>
        <p:txBody>
          <a:bodyPr>
            <a:normAutofit fontScale="70000" lnSpcReduction="20000"/>
          </a:bodyPr>
          <a:lstStyle/>
          <a:p>
            <a:pPr marL="0" indent="0">
              <a:buNone/>
            </a:pPr>
            <a:r>
              <a:rPr lang="en-IN" dirty="0"/>
              <a:t>class abstract1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Rectangle r=new Rectangle();</a:t>
            </a:r>
          </a:p>
          <a:p>
            <a:pPr marL="0" indent="0">
              <a:buNone/>
            </a:pPr>
            <a:r>
              <a:rPr lang="en-IN" dirty="0"/>
              <a:t>Triangle t=new Triangle();</a:t>
            </a:r>
          </a:p>
          <a:p>
            <a:pPr marL="0" indent="0">
              <a:buNone/>
            </a:pPr>
            <a:r>
              <a:rPr lang="en-IN" dirty="0"/>
              <a:t>shape s;</a:t>
            </a:r>
          </a:p>
          <a:p>
            <a:pPr marL="0" indent="0">
              <a:buNone/>
            </a:pPr>
            <a:r>
              <a:rPr lang="en-IN" dirty="0"/>
              <a:t>s=r;</a:t>
            </a:r>
          </a:p>
          <a:p>
            <a:pPr marL="0" indent="0">
              <a:buNone/>
            </a:pPr>
            <a:r>
              <a:rPr lang="en-IN" dirty="0" err="1"/>
              <a:t>r.getd</a:t>
            </a:r>
            <a:r>
              <a:rPr lang="en-IN" dirty="0"/>
              <a:t>(4,2);</a:t>
            </a:r>
          </a:p>
          <a:p>
            <a:pPr marL="0" indent="0">
              <a:buNone/>
            </a:pPr>
            <a:r>
              <a:rPr lang="en-IN" dirty="0" err="1"/>
              <a:t>r.area</a:t>
            </a:r>
            <a:r>
              <a:rPr lang="en-IN" dirty="0"/>
              <a:t>();</a:t>
            </a:r>
          </a:p>
          <a:p>
            <a:pPr marL="0" indent="0">
              <a:buNone/>
            </a:pPr>
            <a:r>
              <a:rPr lang="en-IN" dirty="0" err="1"/>
              <a:t>r.dis</a:t>
            </a:r>
            <a:r>
              <a:rPr lang="en-IN" dirty="0"/>
              <a:t>();</a:t>
            </a:r>
          </a:p>
          <a:p>
            <a:pPr marL="0" indent="0">
              <a:buNone/>
            </a:pPr>
            <a:r>
              <a:rPr lang="en-IN" dirty="0"/>
              <a:t>s=t;</a:t>
            </a:r>
          </a:p>
          <a:p>
            <a:pPr marL="0" indent="0">
              <a:buNone/>
            </a:pPr>
            <a:r>
              <a:rPr lang="en-IN" dirty="0" err="1"/>
              <a:t>t.getd</a:t>
            </a:r>
            <a:r>
              <a:rPr lang="en-IN" dirty="0"/>
              <a:t>(3,5);</a:t>
            </a:r>
          </a:p>
          <a:p>
            <a:pPr marL="0" indent="0">
              <a:buNone/>
            </a:pPr>
            <a:r>
              <a:rPr lang="en-IN" dirty="0" err="1"/>
              <a:t>t.area</a:t>
            </a:r>
            <a:r>
              <a:rPr lang="en-IN" dirty="0"/>
              <a:t>();</a:t>
            </a:r>
          </a:p>
          <a:p>
            <a:pPr marL="0" indent="0">
              <a:buNone/>
            </a:pPr>
            <a:r>
              <a:rPr lang="en-IN" dirty="0" err="1"/>
              <a:t>t.dis</a:t>
            </a:r>
            <a:r>
              <a:rPr lang="en-IN" dirty="0"/>
              <a: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5183994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318D-0818-4751-A9F3-41CE0B7AEAA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ADB0DF9-0498-4176-B26A-1081ECD870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2201" y="2167467"/>
            <a:ext cx="2354781" cy="3556000"/>
          </a:xfrm>
        </p:spPr>
      </p:pic>
      <p:sp>
        <p:nvSpPr>
          <p:cNvPr id="4" name="Content Placeholder 3">
            <a:extLst>
              <a:ext uri="{FF2B5EF4-FFF2-40B4-BE49-F238E27FC236}">
                <a16:creationId xmlns:a16="http://schemas.microsoft.com/office/drawing/2014/main" id="{73D27A23-5D7C-44EB-AD2B-E5B9FF92A924}"/>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535967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8ABE-6284-4DB3-8F3B-D63B86B4EBDF}"/>
              </a:ext>
            </a:extLst>
          </p:cNvPr>
          <p:cNvSpPr>
            <a:spLocks noGrp="1"/>
          </p:cNvSpPr>
          <p:nvPr>
            <p:ph type="title"/>
          </p:nvPr>
        </p:nvSpPr>
        <p:spPr>
          <a:xfrm>
            <a:off x="628650" y="365126"/>
            <a:ext cx="7886700" cy="5379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45C92DE-33B3-47EC-9A9E-635990D5D251}"/>
              </a:ext>
            </a:extLst>
          </p:cNvPr>
          <p:cNvSpPr>
            <a:spLocks noGrp="1"/>
          </p:cNvSpPr>
          <p:nvPr>
            <p:ph sz="half" idx="1"/>
          </p:nvPr>
        </p:nvSpPr>
        <p:spPr>
          <a:xfrm>
            <a:off x="628650" y="1117600"/>
            <a:ext cx="3886200" cy="5059363"/>
          </a:xfrm>
        </p:spPr>
        <p:txBody>
          <a:bodyPr>
            <a:normAutofit fontScale="77500" lnSpcReduction="20000"/>
          </a:bodyPr>
          <a:lstStyle/>
          <a:p>
            <a:pPr marL="0" indent="0">
              <a:buNone/>
            </a:pPr>
            <a:r>
              <a:rPr lang="en-IN" dirty="0"/>
              <a:t>abstract class volume</a:t>
            </a:r>
          </a:p>
          <a:p>
            <a:pPr marL="0" indent="0">
              <a:buNone/>
            </a:pPr>
            <a:r>
              <a:rPr lang="en-IN" dirty="0"/>
              <a:t>{</a:t>
            </a:r>
          </a:p>
          <a:p>
            <a:pPr marL="0" indent="0">
              <a:buNone/>
            </a:pPr>
            <a:r>
              <a:rPr lang="en-IN" dirty="0"/>
              <a:t>final float pi=3.14f;</a:t>
            </a:r>
          </a:p>
          <a:p>
            <a:pPr marL="0" indent="0">
              <a:buNone/>
            </a:pPr>
            <a:r>
              <a:rPr lang="en-IN" dirty="0"/>
              <a:t>protected int r;</a:t>
            </a:r>
          </a:p>
          <a:p>
            <a:pPr marL="0" indent="0">
              <a:buNone/>
            </a:pPr>
            <a:r>
              <a:rPr lang="en-IN" dirty="0"/>
              <a:t>protected float v;</a:t>
            </a:r>
          </a:p>
          <a:p>
            <a:pPr marL="0" indent="0">
              <a:buNone/>
            </a:pPr>
            <a:r>
              <a:rPr lang="en-IN" dirty="0"/>
              <a:t>abstract float </a:t>
            </a:r>
            <a:r>
              <a:rPr lang="en-IN" dirty="0" err="1"/>
              <a:t>Disvol</a:t>
            </a:r>
            <a:r>
              <a:rPr lang="en-IN" dirty="0"/>
              <a:t>();</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419D8F09-4C41-484F-8549-21B52F1B5F6B}"/>
              </a:ext>
            </a:extLst>
          </p:cNvPr>
          <p:cNvSpPr>
            <a:spLocks noGrp="1"/>
          </p:cNvSpPr>
          <p:nvPr>
            <p:ph sz="half" idx="2"/>
          </p:nvPr>
        </p:nvSpPr>
        <p:spPr>
          <a:xfrm>
            <a:off x="4629150" y="1117600"/>
            <a:ext cx="3886200" cy="5059363"/>
          </a:xfrm>
        </p:spPr>
        <p:txBody>
          <a:bodyPr>
            <a:normAutofit fontScale="77500" lnSpcReduction="20000"/>
          </a:bodyPr>
          <a:lstStyle/>
          <a:p>
            <a:pPr marL="0" indent="0">
              <a:buNone/>
            </a:pPr>
            <a:r>
              <a:rPr lang="en-IN" dirty="0"/>
              <a:t>class sphere extends volume</a:t>
            </a:r>
          </a:p>
          <a:p>
            <a:pPr marL="0" indent="0">
              <a:buNone/>
            </a:pPr>
            <a:r>
              <a:rPr lang="en-IN" dirty="0"/>
              <a:t>{</a:t>
            </a:r>
          </a:p>
          <a:p>
            <a:pPr marL="0" indent="0">
              <a:buNone/>
            </a:pPr>
            <a:r>
              <a:rPr lang="en-IN" dirty="0"/>
              <a:t>float </a:t>
            </a:r>
            <a:r>
              <a:rPr lang="en-IN" dirty="0" err="1"/>
              <a:t>Disvol</a:t>
            </a:r>
            <a:r>
              <a:rPr lang="en-IN" dirty="0"/>
              <a:t>()</a:t>
            </a:r>
          </a:p>
          <a:p>
            <a:pPr marL="0" indent="0">
              <a:buNone/>
            </a:pPr>
            <a:r>
              <a:rPr lang="en-IN" dirty="0"/>
              <a:t>{</a:t>
            </a:r>
          </a:p>
          <a:p>
            <a:pPr marL="0" indent="0">
              <a:buNone/>
            </a:pPr>
            <a:r>
              <a:rPr lang="en-IN" dirty="0"/>
              <a:t>v=(4*pi*r*r*r)/3;</a:t>
            </a:r>
          </a:p>
          <a:p>
            <a:pPr marL="0" indent="0">
              <a:buNone/>
            </a:pPr>
            <a:r>
              <a:rPr lang="en-IN" dirty="0"/>
              <a:t>return(v);</a:t>
            </a:r>
          </a:p>
          <a:p>
            <a:pPr marL="0" indent="0">
              <a:buNone/>
            </a:pPr>
            <a:r>
              <a:rPr lang="en-IN" dirty="0"/>
              <a:t>}</a:t>
            </a:r>
          </a:p>
          <a:p>
            <a:pPr marL="0" indent="0">
              <a:buNone/>
            </a:pPr>
            <a:r>
              <a:rPr lang="en-IN" dirty="0"/>
              <a:t>}</a:t>
            </a:r>
          </a:p>
          <a:p>
            <a:pPr marL="0" indent="0">
              <a:buNone/>
            </a:pPr>
            <a:r>
              <a:rPr lang="en-IN" dirty="0"/>
              <a:t>class Hemisphere extends volume</a:t>
            </a:r>
          </a:p>
          <a:p>
            <a:pPr marL="0" indent="0">
              <a:buNone/>
            </a:pPr>
            <a:r>
              <a:rPr lang="en-IN" dirty="0"/>
              <a:t>{</a:t>
            </a:r>
          </a:p>
          <a:p>
            <a:pPr marL="0" indent="0">
              <a:buNone/>
            </a:pPr>
            <a:r>
              <a:rPr lang="en-IN" dirty="0"/>
              <a:t>float </a:t>
            </a:r>
            <a:r>
              <a:rPr lang="en-IN" dirty="0" err="1"/>
              <a:t>Disvol</a:t>
            </a:r>
            <a:r>
              <a:rPr lang="en-IN" dirty="0"/>
              <a:t>()</a:t>
            </a:r>
          </a:p>
          <a:p>
            <a:pPr marL="0" indent="0">
              <a:buNone/>
            </a:pPr>
            <a:r>
              <a:rPr lang="en-IN" dirty="0"/>
              <a:t>{</a:t>
            </a:r>
          </a:p>
          <a:p>
            <a:pPr marL="0" indent="0">
              <a:buNone/>
            </a:pPr>
            <a:r>
              <a:rPr lang="en-IN" dirty="0"/>
              <a:t>v=(2*pi*r*r*r)/3;</a:t>
            </a:r>
          </a:p>
          <a:p>
            <a:pPr marL="0" indent="0">
              <a:buNone/>
            </a:pPr>
            <a:r>
              <a:rPr lang="en-IN" dirty="0"/>
              <a:t>return(v);</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4044176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B67B-0644-4183-A4F4-442556EC01CC}"/>
              </a:ext>
            </a:extLst>
          </p:cNvPr>
          <p:cNvSpPr>
            <a:spLocks noGrp="1"/>
          </p:cNvSpPr>
          <p:nvPr>
            <p:ph type="title"/>
          </p:nvPr>
        </p:nvSpPr>
        <p:spPr>
          <a:xfrm>
            <a:off x="628650" y="365126"/>
            <a:ext cx="7886700" cy="5041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96E8DB4-5047-44BD-B1BF-8873090F0B61}"/>
              </a:ext>
            </a:extLst>
          </p:cNvPr>
          <p:cNvSpPr>
            <a:spLocks noGrp="1"/>
          </p:cNvSpPr>
          <p:nvPr>
            <p:ph sz="half" idx="1"/>
          </p:nvPr>
        </p:nvSpPr>
        <p:spPr/>
        <p:txBody>
          <a:bodyPr>
            <a:normAutofit fontScale="77500" lnSpcReduction="20000"/>
          </a:bodyPr>
          <a:lstStyle/>
          <a:p>
            <a:pPr marL="0" indent="0">
              <a:buNone/>
            </a:pPr>
            <a:r>
              <a:rPr lang="en-IN" dirty="0"/>
              <a:t>class abstract2</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Hemisphere h=new Hemisphere();</a:t>
            </a:r>
          </a:p>
          <a:p>
            <a:pPr marL="0" indent="0">
              <a:buNone/>
            </a:pPr>
            <a:r>
              <a:rPr lang="en-IN" dirty="0"/>
              <a:t>sphere s=new sphere();</a:t>
            </a:r>
          </a:p>
          <a:p>
            <a:pPr marL="0" indent="0">
              <a:buNone/>
            </a:pPr>
            <a:r>
              <a:rPr lang="en-IN" dirty="0" err="1"/>
              <a:t>s.r</a:t>
            </a:r>
            <a:r>
              <a:rPr lang="en-IN" dirty="0"/>
              <a:t>=5;</a:t>
            </a:r>
          </a:p>
          <a:p>
            <a:pPr marL="0" indent="0">
              <a:buNone/>
            </a:pPr>
            <a:r>
              <a:rPr lang="en-IN" dirty="0" err="1"/>
              <a:t>h.r</a:t>
            </a:r>
            <a:r>
              <a:rPr lang="en-IN" dirty="0"/>
              <a:t>=5;</a:t>
            </a:r>
          </a:p>
          <a:p>
            <a:pPr marL="0" indent="0">
              <a:buNone/>
            </a:pPr>
            <a:r>
              <a:rPr lang="en-IN" dirty="0" err="1"/>
              <a:t>System.out.println</a:t>
            </a:r>
            <a:r>
              <a:rPr lang="en-IN" dirty="0"/>
              <a:t>("volume of sphere="+</a:t>
            </a:r>
            <a:r>
              <a:rPr lang="en-IN" dirty="0" err="1"/>
              <a:t>s.Disvol</a:t>
            </a:r>
            <a:r>
              <a:rPr lang="en-IN" dirty="0"/>
              <a:t>());</a:t>
            </a:r>
          </a:p>
          <a:p>
            <a:pPr marL="0" indent="0">
              <a:buNone/>
            </a:pPr>
            <a:r>
              <a:rPr lang="en-IN" dirty="0" err="1"/>
              <a:t>System.out.println</a:t>
            </a:r>
            <a:r>
              <a:rPr lang="en-IN" dirty="0"/>
              <a:t>("volume of Hemisphere="+</a:t>
            </a:r>
            <a:r>
              <a:rPr lang="en-IN" dirty="0" err="1"/>
              <a:t>h.Disvol</a:t>
            </a:r>
            <a:r>
              <a:rPr lang="en-IN" dirty="0"/>
              <a:t>());</a:t>
            </a:r>
          </a:p>
          <a:p>
            <a:pPr marL="0" indent="0">
              <a:buNone/>
            </a:pPr>
            <a:r>
              <a:rPr lang="en-IN" dirty="0"/>
              <a:t>}</a:t>
            </a:r>
          </a:p>
          <a:p>
            <a:pPr marL="0" indent="0">
              <a:buNone/>
            </a:pPr>
            <a:r>
              <a:rPr lang="en-IN" dirty="0"/>
              <a:t>}</a:t>
            </a:r>
          </a:p>
          <a:p>
            <a:pPr marL="0" indent="0">
              <a:buNone/>
            </a:pPr>
            <a:endParaRPr lang="en-IN" dirty="0"/>
          </a:p>
        </p:txBody>
      </p:sp>
      <p:pic>
        <p:nvPicPr>
          <p:cNvPr id="6" name="Content Placeholder 5">
            <a:extLst>
              <a:ext uri="{FF2B5EF4-FFF2-40B4-BE49-F238E27FC236}">
                <a16:creationId xmlns:a16="http://schemas.microsoft.com/office/drawing/2014/main" id="{8106758B-2763-47B4-A16C-23C1AA63C39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29144" y="1825625"/>
            <a:ext cx="2397257" cy="3017308"/>
          </a:xfrm>
        </p:spPr>
      </p:pic>
    </p:spTree>
    <p:extLst>
      <p:ext uri="{BB962C8B-B14F-4D97-AF65-F5344CB8AC3E}">
        <p14:creationId xmlns:p14="http://schemas.microsoft.com/office/powerpoint/2010/main" val="741338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Compare class and abstract class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2286001"/>
            <a:ext cx="6934200" cy="3124200"/>
          </a:xfrm>
        </p:spPr>
      </p:pic>
    </p:spTree>
    <p:extLst>
      <p:ext uri="{BB962C8B-B14F-4D97-AF65-F5344CB8AC3E}">
        <p14:creationId xmlns:p14="http://schemas.microsoft.com/office/powerpoint/2010/main" val="37864933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dirty="0"/>
              <a:t>Static Members</a:t>
            </a:r>
          </a:p>
        </p:txBody>
      </p:sp>
    </p:spTree>
    <p:extLst>
      <p:ext uri="{BB962C8B-B14F-4D97-AF65-F5344CB8AC3E}">
        <p14:creationId xmlns:p14="http://schemas.microsoft.com/office/powerpoint/2010/main" val="5130780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Members </a:t>
            </a:r>
            <a:endParaRPr lang="en-US" dirty="0"/>
          </a:p>
        </p:txBody>
      </p:sp>
      <p:sp>
        <p:nvSpPr>
          <p:cNvPr id="3" name="Content Placeholder 2"/>
          <p:cNvSpPr>
            <a:spLocks noGrp="1"/>
          </p:cNvSpPr>
          <p:nvPr>
            <p:ph idx="1"/>
          </p:nvPr>
        </p:nvSpPr>
        <p:spPr/>
        <p:txBody>
          <a:bodyPr>
            <a:normAutofit/>
          </a:bodyPr>
          <a:lstStyle/>
          <a:p>
            <a:pPr lvl="0"/>
            <a:r>
              <a:rPr lang="en-US" dirty="0"/>
              <a:t>The variables &amp; method defined in the class are called as instance variable &amp; instance method because every time an object is created a new copy of each of them &amp; access by using object.</a:t>
            </a:r>
          </a:p>
          <a:p>
            <a:pPr lvl="0"/>
            <a:r>
              <a:rPr lang="en-US" dirty="0"/>
              <a:t>When we want to define a member that is common to all the object &amp; accessed without using particular object i.e. member belongs to the class as whole, then such members can be define as static.</a:t>
            </a:r>
          </a:p>
          <a:p>
            <a:endParaRPr lang="en-US" dirty="0"/>
          </a:p>
        </p:txBody>
      </p:sp>
    </p:spTree>
    <p:extLst>
      <p:ext uri="{BB962C8B-B14F-4D97-AF65-F5344CB8AC3E}">
        <p14:creationId xmlns:p14="http://schemas.microsoft.com/office/powerpoint/2010/main" val="3122342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AutoNum type="arabicParenR"/>
            </a:pPr>
            <a:r>
              <a:rPr lang="en-US" b="1" dirty="0"/>
              <a:t>Static Variables:-</a:t>
            </a:r>
          </a:p>
          <a:p>
            <a:pPr lvl="1"/>
            <a:r>
              <a:rPr lang="en-US" dirty="0"/>
              <a:t>Static variables are used when we want to have variable common to all instances of a class. </a:t>
            </a:r>
          </a:p>
          <a:p>
            <a:pPr marL="0" indent="0">
              <a:buNone/>
            </a:pPr>
            <a:r>
              <a:rPr lang="en-US" b="1" dirty="0"/>
              <a:t>             Syntax for declaring static members:-</a:t>
            </a:r>
            <a:endParaRPr lang="en-US" dirty="0"/>
          </a:p>
          <a:p>
            <a:pPr marL="0" indent="0">
              <a:buNone/>
            </a:pPr>
            <a:r>
              <a:rPr lang="en-US" b="1" dirty="0"/>
              <a:t>            static </a:t>
            </a:r>
            <a:r>
              <a:rPr lang="en-US" b="1" dirty="0" err="1"/>
              <a:t>datatype</a:t>
            </a:r>
            <a:r>
              <a:rPr lang="en-US" b="1" dirty="0"/>
              <a:t> </a:t>
            </a:r>
            <a:r>
              <a:rPr lang="en-US" b="1" dirty="0" err="1"/>
              <a:t>variablename</a:t>
            </a:r>
            <a:r>
              <a:rPr lang="en-US" b="1" dirty="0"/>
              <a:t>;</a:t>
            </a:r>
            <a:endParaRPr lang="en-US" dirty="0"/>
          </a:p>
          <a:p>
            <a:pPr lvl="1"/>
            <a:r>
              <a:rPr lang="en-US" b="1" dirty="0"/>
              <a:t>For Ex.:-</a:t>
            </a:r>
            <a:r>
              <a:rPr lang="en-US" dirty="0"/>
              <a:t> To have a variable that could keep a count of how many object of class have been created.</a:t>
            </a:r>
          </a:p>
        </p:txBody>
      </p:sp>
    </p:spTree>
    <p:extLst>
      <p:ext uri="{BB962C8B-B14F-4D97-AF65-F5344CB8AC3E}">
        <p14:creationId xmlns:p14="http://schemas.microsoft.com/office/powerpoint/2010/main" val="400735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Single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2057400"/>
            <a:ext cx="5886450" cy="4191000"/>
          </a:xfrm>
        </p:spPr>
      </p:pic>
    </p:spTree>
    <p:extLst>
      <p:ext uri="{BB962C8B-B14F-4D97-AF65-F5344CB8AC3E}">
        <p14:creationId xmlns:p14="http://schemas.microsoft.com/office/powerpoint/2010/main" val="7582003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dirty="0"/>
              <a:t>Java provide a special construct that is used to initialize static variables known as </a:t>
            </a:r>
            <a:r>
              <a:rPr lang="en-US" b="1" dirty="0"/>
              <a:t>static initializer or static block.</a:t>
            </a:r>
            <a:endParaRPr lang="en-US" dirty="0"/>
          </a:p>
          <a:p>
            <a:pPr lvl="1"/>
            <a:r>
              <a:rPr lang="en-US" b="1" dirty="0"/>
              <a:t>Syntax:-</a:t>
            </a:r>
            <a:endParaRPr lang="en-US" dirty="0"/>
          </a:p>
          <a:p>
            <a:pPr marL="0" indent="0">
              <a:buNone/>
            </a:pPr>
            <a:r>
              <a:rPr lang="en-US" b="1" dirty="0"/>
              <a:t>             static</a:t>
            </a:r>
            <a:endParaRPr lang="en-US" dirty="0"/>
          </a:p>
          <a:p>
            <a:pPr marL="0" indent="0">
              <a:buNone/>
            </a:pPr>
            <a:r>
              <a:rPr lang="en-US" b="1" dirty="0"/>
              <a:t>                  {</a:t>
            </a:r>
            <a:endParaRPr lang="en-US" dirty="0"/>
          </a:p>
          <a:p>
            <a:pPr marL="0" indent="0">
              <a:buNone/>
            </a:pPr>
            <a:r>
              <a:rPr lang="en-US" dirty="0"/>
              <a:t>                     static </a:t>
            </a:r>
            <a:r>
              <a:rPr lang="en-US" dirty="0" err="1"/>
              <a:t>datatype</a:t>
            </a:r>
            <a:r>
              <a:rPr lang="en-US" dirty="0"/>
              <a:t> variable = value;</a:t>
            </a:r>
          </a:p>
          <a:p>
            <a:pPr marL="0" indent="0">
              <a:buNone/>
            </a:pPr>
            <a:r>
              <a:rPr lang="en-US" dirty="0"/>
              <a:t>                    }</a:t>
            </a:r>
          </a:p>
          <a:p>
            <a:pPr lvl="1"/>
            <a:r>
              <a:rPr lang="en-US" dirty="0"/>
              <a:t>Static variable will be created when class is loaded &amp; JVM automatically calls static initializer which assigns some value to the variable &amp; then it creates object.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49625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2) Static Methods</a:t>
            </a:r>
          </a:p>
          <a:p>
            <a:pPr marL="800100" lvl="1" indent="-342900"/>
            <a:r>
              <a:rPr lang="en-US" b="1" dirty="0"/>
              <a:t> </a:t>
            </a:r>
            <a:r>
              <a:rPr lang="en-US" dirty="0"/>
              <a:t>Like static variables, static methods can be called without using the object.</a:t>
            </a:r>
          </a:p>
          <a:p>
            <a:pPr marL="0" indent="0">
              <a:buNone/>
            </a:pPr>
            <a:r>
              <a:rPr lang="en-US" dirty="0"/>
              <a:t> </a:t>
            </a:r>
          </a:p>
          <a:p>
            <a:pPr marL="800100" lvl="1" indent="-342900"/>
            <a:r>
              <a:rPr lang="en-US" b="1" dirty="0"/>
              <a:t>Syntax:-</a:t>
            </a:r>
            <a:endParaRPr lang="en-US" dirty="0"/>
          </a:p>
          <a:p>
            <a:pPr marL="0" indent="0">
              <a:buNone/>
            </a:pPr>
            <a:r>
              <a:rPr lang="en-US" b="1" dirty="0"/>
              <a:t>     static </a:t>
            </a:r>
            <a:r>
              <a:rPr lang="en-US" b="1" dirty="0" err="1"/>
              <a:t>returntype</a:t>
            </a:r>
            <a:r>
              <a:rPr lang="en-US" b="1" dirty="0"/>
              <a:t> </a:t>
            </a:r>
            <a:r>
              <a:rPr lang="en-US" b="1" dirty="0" err="1"/>
              <a:t>methodname</a:t>
            </a:r>
            <a:r>
              <a:rPr lang="en-US" b="1" dirty="0"/>
              <a:t>(parameters)</a:t>
            </a:r>
            <a:endParaRPr lang="en-US" dirty="0"/>
          </a:p>
          <a:p>
            <a:pPr marL="0" indent="0">
              <a:buNone/>
            </a:pPr>
            <a:r>
              <a:rPr lang="en-US" b="1" dirty="0"/>
              <a:t>      {</a:t>
            </a:r>
            <a:endParaRPr lang="en-US" dirty="0"/>
          </a:p>
          <a:p>
            <a:pPr marL="0" indent="0">
              <a:buNone/>
            </a:pPr>
            <a:r>
              <a:rPr lang="en-US" b="1" dirty="0"/>
              <a:t>       //body;</a:t>
            </a:r>
            <a:endParaRPr lang="en-US" dirty="0"/>
          </a:p>
          <a:p>
            <a:pPr marL="0" indent="0">
              <a:buNone/>
            </a:pPr>
            <a:r>
              <a:rPr lang="en-US" b="1" dirty="0"/>
              <a:t>        }</a:t>
            </a:r>
            <a:endParaRPr lang="en-US" dirty="0"/>
          </a:p>
          <a:p>
            <a:pPr marL="0" indent="0">
              <a:buNone/>
            </a:pPr>
            <a:endParaRPr lang="en-US" dirty="0"/>
          </a:p>
        </p:txBody>
      </p:sp>
    </p:spTree>
    <p:extLst>
      <p:ext uri="{BB962C8B-B14F-4D97-AF65-F5344CB8AC3E}">
        <p14:creationId xmlns:p14="http://schemas.microsoft.com/office/powerpoint/2010/main" val="41629603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Static methods are called by using class names.</a:t>
            </a:r>
          </a:p>
          <a:p>
            <a:pPr lvl="1"/>
            <a:r>
              <a:rPr lang="en-US" b="1" dirty="0"/>
              <a:t>Syntax:-</a:t>
            </a:r>
            <a:endParaRPr lang="en-US" dirty="0"/>
          </a:p>
          <a:p>
            <a:pPr marL="0" indent="0">
              <a:buNone/>
            </a:pPr>
            <a:r>
              <a:rPr lang="en-US" b="1" dirty="0"/>
              <a:t>            </a:t>
            </a:r>
            <a:r>
              <a:rPr lang="en-US" b="1" dirty="0" err="1"/>
              <a:t>classname.methodname</a:t>
            </a:r>
            <a:r>
              <a:rPr lang="en-US" b="1" dirty="0"/>
              <a:t>(parameter);</a:t>
            </a:r>
            <a:endParaRPr lang="en-US" dirty="0"/>
          </a:p>
          <a:p>
            <a:pPr lvl="1"/>
            <a:r>
              <a:rPr lang="en-US" dirty="0"/>
              <a:t>Static method can call only other static method.</a:t>
            </a:r>
          </a:p>
          <a:p>
            <a:pPr lvl="1"/>
            <a:r>
              <a:rPr lang="en-US" dirty="0"/>
              <a:t>They can only access static data.</a:t>
            </a:r>
          </a:p>
          <a:p>
            <a:pPr lvl="1"/>
            <a:r>
              <a:rPr lang="en-US" dirty="0"/>
              <a:t>They cannot refer to this or super keyword.</a:t>
            </a:r>
          </a:p>
          <a:p>
            <a:endParaRPr lang="en-US" dirty="0"/>
          </a:p>
        </p:txBody>
      </p:sp>
    </p:spTree>
    <p:extLst>
      <p:ext uri="{BB962C8B-B14F-4D97-AF65-F5344CB8AC3E}">
        <p14:creationId xmlns:p14="http://schemas.microsoft.com/office/powerpoint/2010/main" val="18121559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228600"/>
            <a:ext cx="6229350" cy="990600"/>
          </a:xfrm>
        </p:spPr>
        <p:txBody>
          <a:bodyPr>
            <a:normAutofit fontScale="90000"/>
          </a:bodyPr>
          <a:lstStyle/>
          <a:p>
            <a:r>
              <a:rPr lang="en-US" b="1" dirty="0"/>
              <a:t>Characteristics of Static Members.</a:t>
            </a:r>
            <a:endParaRPr lang="en-US" dirty="0"/>
          </a:p>
        </p:txBody>
      </p:sp>
      <p:sp>
        <p:nvSpPr>
          <p:cNvPr id="3" name="Content Placeholder 2"/>
          <p:cNvSpPr>
            <a:spLocks noGrp="1"/>
          </p:cNvSpPr>
          <p:nvPr>
            <p:ph idx="1"/>
          </p:nvPr>
        </p:nvSpPr>
        <p:spPr>
          <a:xfrm>
            <a:off x="1485900" y="1600200"/>
            <a:ext cx="6172200" cy="4876800"/>
          </a:xfrm>
        </p:spPr>
        <p:txBody>
          <a:bodyPr>
            <a:normAutofit/>
          </a:bodyPr>
          <a:lstStyle/>
          <a:p>
            <a:pPr lvl="0"/>
            <a:r>
              <a:rPr lang="en-US" dirty="0"/>
              <a:t>Static member are always preceded by keyword static.</a:t>
            </a:r>
          </a:p>
          <a:p>
            <a:pPr lvl="0"/>
            <a:r>
              <a:rPr lang="en-US" dirty="0"/>
              <a:t>Static members are called using </a:t>
            </a:r>
            <a:r>
              <a:rPr lang="en-US" dirty="0" err="1"/>
              <a:t>classname</a:t>
            </a:r>
            <a:r>
              <a:rPr lang="en-US" dirty="0"/>
              <a:t>.</a:t>
            </a:r>
          </a:p>
          <a:p>
            <a:pPr lvl="0"/>
            <a:r>
              <a:rPr lang="en-US" dirty="0"/>
              <a:t>Static methods can only call other static method.</a:t>
            </a:r>
          </a:p>
          <a:p>
            <a:pPr lvl="0"/>
            <a:r>
              <a:rPr lang="en-US" dirty="0"/>
              <a:t>Static method can only access static data.</a:t>
            </a:r>
          </a:p>
          <a:p>
            <a:pPr lvl="0"/>
            <a:r>
              <a:rPr lang="en-US" dirty="0"/>
              <a:t>They cannot refer to this or super keyword in anyway.</a:t>
            </a:r>
          </a:p>
        </p:txBody>
      </p:sp>
    </p:spTree>
    <p:extLst>
      <p:ext uri="{BB962C8B-B14F-4D97-AF65-F5344CB8AC3E}">
        <p14:creationId xmlns:p14="http://schemas.microsoft.com/office/powerpoint/2010/main" val="13687134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Static method can be called without using object.</a:t>
            </a:r>
          </a:p>
          <a:p>
            <a:pPr lvl="0"/>
            <a:r>
              <a:rPr lang="en-US" dirty="0"/>
              <a:t>The members that are declaring as static are associated with class itself rather than individual object.</a:t>
            </a:r>
          </a:p>
          <a:p>
            <a:pPr lvl="0"/>
            <a:r>
              <a:rPr lang="en-US" dirty="0"/>
              <a:t> Static initializer is automatically called, which assign some value to the variable &amp; then it creates object of it.</a:t>
            </a:r>
          </a:p>
          <a:p>
            <a:pPr lvl="0"/>
            <a:r>
              <a:rPr lang="en-US" dirty="0"/>
              <a:t>Static block code execute only once when class is loaded.</a:t>
            </a:r>
          </a:p>
          <a:p>
            <a:pPr lvl="0"/>
            <a:r>
              <a:rPr lang="en-US" dirty="0"/>
              <a:t>Static members are independent of object. So they can be called before creation of object of class.</a:t>
            </a:r>
          </a:p>
          <a:p>
            <a:endParaRPr lang="en-US" dirty="0"/>
          </a:p>
          <a:p>
            <a:endParaRPr lang="en-US" dirty="0"/>
          </a:p>
        </p:txBody>
      </p:sp>
    </p:spTree>
    <p:extLst>
      <p:ext uri="{BB962C8B-B14F-4D97-AF65-F5344CB8AC3E}">
        <p14:creationId xmlns:p14="http://schemas.microsoft.com/office/powerpoint/2010/main" val="40949472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780D-C127-4B4F-AD7B-C235B23D84F3}"/>
              </a:ext>
            </a:extLst>
          </p:cNvPr>
          <p:cNvSpPr>
            <a:spLocks noGrp="1"/>
          </p:cNvSpPr>
          <p:nvPr>
            <p:ph type="title"/>
          </p:nvPr>
        </p:nvSpPr>
        <p:spPr>
          <a:xfrm>
            <a:off x="628650" y="365126"/>
            <a:ext cx="7886700" cy="53798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DA5981F-E75F-4CB2-84B6-1F64DCC0C8C5}"/>
              </a:ext>
            </a:extLst>
          </p:cNvPr>
          <p:cNvSpPr>
            <a:spLocks noGrp="1"/>
          </p:cNvSpPr>
          <p:nvPr>
            <p:ph sz="half" idx="1"/>
          </p:nvPr>
        </p:nvSpPr>
        <p:spPr>
          <a:xfrm>
            <a:off x="628650" y="1140179"/>
            <a:ext cx="3886200" cy="5036785"/>
          </a:xfrm>
        </p:spPr>
        <p:txBody>
          <a:bodyPr>
            <a:normAutofit fontScale="77500" lnSpcReduction="20000"/>
          </a:bodyPr>
          <a:lstStyle/>
          <a:p>
            <a:pPr marL="0" indent="0">
              <a:buNone/>
            </a:pPr>
            <a:r>
              <a:rPr lang="en-IN" dirty="0"/>
              <a:t>class stat</a:t>
            </a:r>
          </a:p>
          <a:p>
            <a:pPr marL="0" indent="0">
              <a:buNone/>
            </a:pPr>
            <a:r>
              <a:rPr lang="en-IN" dirty="0"/>
              <a:t>{</a:t>
            </a:r>
          </a:p>
          <a:p>
            <a:pPr marL="0" indent="0">
              <a:buNone/>
            </a:pPr>
            <a:r>
              <a:rPr lang="en-IN" dirty="0"/>
              <a:t>int </a:t>
            </a:r>
            <a:r>
              <a:rPr lang="en-IN" dirty="0" err="1"/>
              <a:t>p,q</a:t>
            </a:r>
            <a:r>
              <a:rPr lang="en-IN" dirty="0"/>
              <a:t>;</a:t>
            </a:r>
          </a:p>
          <a:p>
            <a:pPr marL="0" indent="0">
              <a:buNone/>
            </a:pPr>
            <a:r>
              <a:rPr lang="en-IN" dirty="0"/>
              <a:t>static int r;</a:t>
            </a:r>
          </a:p>
          <a:p>
            <a:pPr marL="0" indent="0">
              <a:buNone/>
            </a:pPr>
            <a:r>
              <a:rPr lang="en-IN" dirty="0"/>
              <a:t>static</a:t>
            </a:r>
          </a:p>
          <a:p>
            <a:pPr marL="0" indent="0">
              <a:buNone/>
            </a:pPr>
            <a:r>
              <a:rPr lang="en-IN" dirty="0"/>
              <a:t>{</a:t>
            </a:r>
          </a:p>
          <a:p>
            <a:pPr marL="0" indent="0">
              <a:buNone/>
            </a:pPr>
            <a:r>
              <a:rPr lang="en-IN" dirty="0" err="1"/>
              <a:t>System.out.println</a:t>
            </a:r>
            <a:r>
              <a:rPr lang="en-IN" dirty="0"/>
              <a:t>("static block call");</a:t>
            </a:r>
          </a:p>
          <a:p>
            <a:pPr marL="0" indent="0">
              <a:buNone/>
            </a:pPr>
            <a:r>
              <a:rPr lang="en-IN" dirty="0"/>
              <a:t>r=10;</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stat </a:t>
            </a:r>
            <a:r>
              <a:rPr lang="en-IN" dirty="0" err="1"/>
              <a:t>ob</a:t>
            </a:r>
            <a:r>
              <a:rPr lang="en-IN" dirty="0"/>
              <a:t>=new stat();</a:t>
            </a:r>
          </a:p>
          <a:p>
            <a:pPr marL="0" indent="0">
              <a:buNone/>
            </a:pPr>
            <a:r>
              <a:rPr lang="en-IN" dirty="0"/>
              <a:t>}</a:t>
            </a:r>
          </a:p>
          <a:p>
            <a:pPr marL="0" indent="0">
              <a:buNone/>
            </a:pPr>
            <a:r>
              <a:rPr lang="en-IN" dirty="0"/>
              <a:t>}</a:t>
            </a:r>
          </a:p>
          <a:p>
            <a:pPr marL="0" indent="0">
              <a:buNone/>
            </a:pPr>
            <a:endParaRPr lang="en-IN" dirty="0"/>
          </a:p>
        </p:txBody>
      </p:sp>
      <p:pic>
        <p:nvPicPr>
          <p:cNvPr id="6" name="Content Placeholder 5">
            <a:extLst>
              <a:ext uri="{FF2B5EF4-FFF2-40B4-BE49-F238E27FC236}">
                <a16:creationId xmlns:a16="http://schemas.microsoft.com/office/drawing/2014/main" id="{819FF6BD-EBA8-4AA0-B75D-AA90DD1AF9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00644" y="2077157"/>
            <a:ext cx="1558490" cy="1986107"/>
          </a:xfrm>
        </p:spPr>
      </p:pic>
    </p:spTree>
    <p:extLst>
      <p:ext uri="{BB962C8B-B14F-4D97-AF65-F5344CB8AC3E}">
        <p14:creationId xmlns:p14="http://schemas.microsoft.com/office/powerpoint/2010/main" val="40406163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446A-6AAA-428B-AE11-6121FC6AF396}"/>
              </a:ext>
            </a:extLst>
          </p:cNvPr>
          <p:cNvSpPr>
            <a:spLocks noGrp="1"/>
          </p:cNvSpPr>
          <p:nvPr>
            <p:ph type="title"/>
          </p:nvPr>
        </p:nvSpPr>
        <p:spPr>
          <a:xfrm>
            <a:off x="628650" y="365126"/>
            <a:ext cx="7886700" cy="5041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176CD4D-1399-4008-8597-E53E78FA144A}"/>
              </a:ext>
            </a:extLst>
          </p:cNvPr>
          <p:cNvSpPr>
            <a:spLocks noGrp="1"/>
          </p:cNvSpPr>
          <p:nvPr>
            <p:ph sz="half" idx="1"/>
          </p:nvPr>
        </p:nvSpPr>
        <p:spPr>
          <a:xfrm>
            <a:off x="628650" y="1083733"/>
            <a:ext cx="3886200" cy="5093230"/>
          </a:xfrm>
        </p:spPr>
        <p:txBody>
          <a:bodyPr>
            <a:normAutofit fontScale="85000" lnSpcReduction="20000"/>
          </a:bodyPr>
          <a:lstStyle/>
          <a:p>
            <a:pPr marL="0" indent="0">
              <a:buNone/>
            </a:pPr>
            <a:r>
              <a:rPr lang="en-IN" dirty="0"/>
              <a:t>class stat1</a:t>
            </a:r>
          </a:p>
          <a:p>
            <a:pPr marL="0" indent="0">
              <a:buNone/>
            </a:pPr>
            <a:r>
              <a:rPr lang="en-IN" dirty="0"/>
              <a:t>{</a:t>
            </a:r>
          </a:p>
          <a:p>
            <a:pPr marL="0" indent="0">
              <a:buNone/>
            </a:pPr>
            <a:r>
              <a:rPr lang="en-IN" dirty="0"/>
              <a:t>static int count;</a:t>
            </a:r>
          </a:p>
          <a:p>
            <a:pPr marL="0" indent="0">
              <a:buNone/>
            </a:pPr>
            <a:r>
              <a:rPr lang="en-IN" dirty="0"/>
              <a:t>stat1()</a:t>
            </a:r>
          </a:p>
          <a:p>
            <a:pPr marL="0" indent="0">
              <a:buNone/>
            </a:pPr>
            <a:r>
              <a:rPr lang="en-IN" dirty="0"/>
              <a:t>{</a:t>
            </a:r>
          </a:p>
          <a:p>
            <a:pPr marL="0" indent="0">
              <a:buNone/>
            </a:pPr>
            <a:r>
              <a:rPr lang="en-IN" dirty="0"/>
              <a:t>++count;</a:t>
            </a:r>
          </a:p>
          <a:p>
            <a:pPr marL="0" indent="0">
              <a:buNone/>
            </a:pPr>
            <a:r>
              <a:rPr lang="en-IN" dirty="0"/>
              <a:t>}</a:t>
            </a:r>
          </a:p>
          <a:p>
            <a:pPr marL="0" indent="0">
              <a:buNone/>
            </a:pPr>
            <a:r>
              <a:rPr lang="en-IN" dirty="0"/>
              <a:t>static</a:t>
            </a:r>
          </a:p>
          <a:p>
            <a:pPr marL="0" indent="0">
              <a:buNone/>
            </a:pPr>
            <a:r>
              <a:rPr lang="en-IN" dirty="0"/>
              <a:t>{</a:t>
            </a:r>
          </a:p>
          <a:p>
            <a:pPr marL="0" indent="0">
              <a:buNone/>
            </a:pPr>
            <a:r>
              <a:rPr lang="en-IN" dirty="0" err="1"/>
              <a:t>System.out.println</a:t>
            </a:r>
            <a:r>
              <a:rPr lang="en-IN" dirty="0"/>
              <a:t>("static block called");</a:t>
            </a:r>
          </a:p>
          <a:p>
            <a:pPr marL="0" indent="0">
              <a:buNone/>
            </a:pPr>
            <a:r>
              <a:rPr lang="en-IN" dirty="0"/>
              <a:t>count=0;</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9338D857-E241-46AF-96E5-19F349401735}"/>
              </a:ext>
            </a:extLst>
          </p:cNvPr>
          <p:cNvSpPr>
            <a:spLocks noGrp="1"/>
          </p:cNvSpPr>
          <p:nvPr>
            <p:ph sz="half" idx="2"/>
          </p:nvPr>
        </p:nvSpPr>
        <p:spPr>
          <a:xfrm>
            <a:off x="4629150" y="1083733"/>
            <a:ext cx="3886200" cy="5093230"/>
          </a:xfrm>
        </p:spPr>
        <p:txBody>
          <a:bodyPr>
            <a:normAutofit fontScale="85000" lnSpcReduction="20000"/>
          </a:bodyPr>
          <a:lstStyle/>
          <a:p>
            <a:pPr marL="0" indent="0">
              <a:buNone/>
            </a:pPr>
            <a:r>
              <a:rPr lang="en-IN" dirty="0"/>
              <a:t>static void display()</a:t>
            </a:r>
          </a:p>
          <a:p>
            <a:pPr marL="0" indent="0">
              <a:buNone/>
            </a:pPr>
            <a:r>
              <a:rPr lang="en-IN" dirty="0"/>
              <a:t>{</a:t>
            </a:r>
          </a:p>
          <a:p>
            <a:pPr marL="0" indent="0">
              <a:buNone/>
            </a:pPr>
            <a:r>
              <a:rPr lang="en-IN" dirty="0" err="1"/>
              <a:t>System.out.println</a:t>
            </a:r>
            <a:r>
              <a:rPr lang="en-IN" dirty="0"/>
              <a:t>("object created="+count);</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stat1.display();</a:t>
            </a:r>
          </a:p>
          <a:p>
            <a:pPr marL="0" indent="0">
              <a:buNone/>
            </a:pPr>
            <a:r>
              <a:rPr lang="en-IN" dirty="0"/>
              <a:t>stat1 ob1=new stat1();</a:t>
            </a:r>
          </a:p>
          <a:p>
            <a:pPr marL="0" indent="0">
              <a:buNone/>
            </a:pPr>
            <a:r>
              <a:rPr lang="en-IN" dirty="0"/>
              <a:t>stat1 ob2=new stat1();</a:t>
            </a:r>
          </a:p>
          <a:p>
            <a:pPr marL="0" indent="0">
              <a:buNone/>
            </a:pPr>
            <a:r>
              <a:rPr lang="en-IN" dirty="0"/>
              <a:t>stat1 ob3=new stat1();</a:t>
            </a:r>
          </a:p>
          <a:p>
            <a:pPr marL="0" indent="0">
              <a:buNone/>
            </a:pPr>
            <a:r>
              <a:rPr lang="en-IN" dirty="0"/>
              <a:t>stat1.display();</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635659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FE85-D48C-4F49-A41D-032027F2349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6F94398-E5A1-4206-A919-AD7377A63B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30867" y="2720622"/>
            <a:ext cx="1862503" cy="2336800"/>
          </a:xfrm>
        </p:spPr>
      </p:pic>
      <p:sp>
        <p:nvSpPr>
          <p:cNvPr id="4" name="Content Placeholder 3">
            <a:extLst>
              <a:ext uri="{FF2B5EF4-FFF2-40B4-BE49-F238E27FC236}">
                <a16:creationId xmlns:a16="http://schemas.microsoft.com/office/drawing/2014/main" id="{F6EA9B32-607C-4079-92E3-17CD0246DDAD}"/>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690500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BE06-437B-4E38-BEA4-6B47F42A2E76}"/>
              </a:ext>
            </a:extLst>
          </p:cNvPr>
          <p:cNvSpPr>
            <a:spLocks noGrp="1"/>
          </p:cNvSpPr>
          <p:nvPr>
            <p:ph type="title"/>
          </p:nvPr>
        </p:nvSpPr>
        <p:spPr>
          <a:xfrm>
            <a:off x="628650" y="365126"/>
            <a:ext cx="7886700" cy="57185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B789F81-FC70-4F1D-A2F4-C695D5DD936D}"/>
              </a:ext>
            </a:extLst>
          </p:cNvPr>
          <p:cNvSpPr>
            <a:spLocks noGrp="1"/>
          </p:cNvSpPr>
          <p:nvPr>
            <p:ph sz="half" idx="1"/>
          </p:nvPr>
        </p:nvSpPr>
        <p:spPr>
          <a:xfrm>
            <a:off x="628650" y="1196623"/>
            <a:ext cx="3886200" cy="4980341"/>
          </a:xfrm>
        </p:spPr>
        <p:txBody>
          <a:bodyPr>
            <a:normAutofit fontScale="70000" lnSpcReduction="20000"/>
          </a:bodyPr>
          <a:lstStyle/>
          <a:p>
            <a:pPr marL="0" indent="0">
              <a:buNone/>
            </a:pPr>
            <a:r>
              <a:rPr lang="en-IN" dirty="0"/>
              <a:t>class static1</a:t>
            </a:r>
          </a:p>
          <a:p>
            <a:pPr marL="0" indent="0">
              <a:buNone/>
            </a:pPr>
            <a:r>
              <a:rPr lang="en-IN" dirty="0"/>
              <a:t>{</a:t>
            </a:r>
          </a:p>
          <a:p>
            <a:pPr marL="0" indent="0">
              <a:buNone/>
            </a:pPr>
            <a:r>
              <a:rPr lang="en-IN" dirty="0"/>
              <a:t>static int a=10;</a:t>
            </a:r>
          </a:p>
          <a:p>
            <a:pPr marL="0" indent="0">
              <a:buNone/>
            </a:pPr>
            <a:r>
              <a:rPr lang="en-IN" dirty="0"/>
              <a:t>static void fun(int b)</a:t>
            </a:r>
          </a:p>
          <a:p>
            <a:pPr marL="0" indent="0">
              <a:buNone/>
            </a:pPr>
            <a:r>
              <a:rPr lang="en-IN" dirty="0"/>
              <a:t>{</a:t>
            </a:r>
          </a:p>
          <a:p>
            <a:pPr marL="0" indent="0">
              <a:buNone/>
            </a:pPr>
            <a:r>
              <a:rPr lang="en-IN" dirty="0" err="1"/>
              <a:t>System.out.println</a:t>
            </a:r>
            <a:r>
              <a:rPr lang="en-IN" dirty="0"/>
              <a:t>("b="+b);</a:t>
            </a:r>
          </a:p>
          <a:p>
            <a:pPr marL="0" indent="0">
              <a:buNone/>
            </a:pPr>
            <a:r>
              <a:rPr lang="en-IN" dirty="0" err="1"/>
              <a:t>System.out.println</a:t>
            </a:r>
            <a:r>
              <a:rPr lang="en-IN" dirty="0"/>
              <a:t>("a="+a);</a:t>
            </a:r>
          </a:p>
          <a:p>
            <a:pPr marL="0" indent="0">
              <a:buNone/>
            </a:pPr>
            <a:r>
              <a:rPr lang="en-IN" dirty="0"/>
              <a:t>}</a:t>
            </a:r>
          </a:p>
          <a:p>
            <a:pPr marL="0" indent="0">
              <a:buNone/>
            </a:pPr>
            <a:r>
              <a:rPr lang="en-IN" dirty="0"/>
              <a:t>}</a:t>
            </a:r>
          </a:p>
          <a:p>
            <a:pPr marL="0" indent="0">
              <a:buNone/>
            </a:pPr>
            <a:r>
              <a:rPr lang="en-IN" dirty="0"/>
              <a:t>class </a:t>
            </a:r>
            <a:r>
              <a:rPr lang="en-IN" dirty="0" err="1"/>
              <a:t>staticDemo</a:t>
            </a:r>
            <a:endParaRPr lang="en-IN" dirty="0"/>
          </a:p>
          <a:p>
            <a:pPr marL="0" indent="0">
              <a:buNone/>
            </a:pPr>
            <a:r>
              <a:rPr lang="en-IN" dirty="0"/>
              <a:t>{</a:t>
            </a:r>
          </a:p>
          <a:p>
            <a:pPr marL="0" indent="0">
              <a:buNone/>
            </a:pPr>
            <a:endParaRPr lang="en-IN" dirty="0"/>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System.out.println</a:t>
            </a:r>
            <a:r>
              <a:rPr lang="en-IN" dirty="0"/>
              <a:t>("a="+static1.a);</a:t>
            </a:r>
          </a:p>
          <a:p>
            <a:pPr marL="0" indent="0">
              <a:buNone/>
            </a:pPr>
            <a:r>
              <a:rPr lang="en-IN" dirty="0"/>
              <a:t>static1.fun(20);</a:t>
            </a:r>
          </a:p>
          <a:p>
            <a:pPr marL="0" indent="0">
              <a:buNone/>
            </a:pPr>
            <a:r>
              <a:rPr lang="en-IN" dirty="0"/>
              <a:t>}</a:t>
            </a:r>
          </a:p>
          <a:p>
            <a:pPr marL="0" indent="0">
              <a:buNone/>
            </a:pPr>
            <a:r>
              <a:rPr lang="en-IN" dirty="0"/>
              <a:t>}</a:t>
            </a:r>
          </a:p>
          <a:p>
            <a:pPr marL="0" indent="0">
              <a:buNone/>
            </a:pPr>
            <a:endParaRPr lang="en-IN" dirty="0"/>
          </a:p>
        </p:txBody>
      </p:sp>
      <p:pic>
        <p:nvPicPr>
          <p:cNvPr id="6" name="Content Placeholder 5">
            <a:extLst>
              <a:ext uri="{FF2B5EF4-FFF2-40B4-BE49-F238E27FC236}">
                <a16:creationId xmlns:a16="http://schemas.microsoft.com/office/drawing/2014/main" id="{85759A31-901F-4FD2-B5B6-1CDE7C73D2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86301" y="2235201"/>
            <a:ext cx="1771898" cy="1961427"/>
          </a:xfrm>
        </p:spPr>
      </p:pic>
    </p:spTree>
    <p:extLst>
      <p:ext uri="{BB962C8B-B14F-4D97-AF65-F5344CB8AC3E}">
        <p14:creationId xmlns:p14="http://schemas.microsoft.com/office/powerpoint/2010/main" val="8775005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endParaRPr lang="en-IN" dirty="0"/>
          </a:p>
        </p:txBody>
      </p:sp>
      <p:sp>
        <p:nvSpPr>
          <p:cNvPr id="3" name="Content Placeholder 2"/>
          <p:cNvSpPr>
            <a:spLocks noGrp="1"/>
          </p:cNvSpPr>
          <p:nvPr>
            <p:ph idx="1"/>
          </p:nvPr>
        </p:nvSpPr>
        <p:spPr/>
        <p:txBody>
          <a:bodyPr/>
          <a:lstStyle/>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978"/>
            <a:ext cx="7924800" cy="434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99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D3E4E453D9D64CA5C10E65853AD80D" ma:contentTypeVersion="14" ma:contentTypeDescription="Create a new document." ma:contentTypeScope="" ma:versionID="5f3b8daab03140f48be08eb113257520">
  <xsd:schema xmlns:xsd="http://www.w3.org/2001/XMLSchema" xmlns:xs="http://www.w3.org/2001/XMLSchema" xmlns:p="http://schemas.microsoft.com/office/2006/metadata/properties" xmlns:ns2="728f30a4-1791-4732-9d20-1f6df78d9357" xmlns:ns3="7ac8b589-9f25-49c2-9ee1-8eed24e6cfb1" targetNamespace="http://schemas.microsoft.com/office/2006/metadata/properties" ma:root="true" ma:fieldsID="79d78c8811a2d0cc06cc806d02fb0e01" ns2:_="" ns3:_="">
    <xsd:import namespace="728f30a4-1791-4732-9d20-1f6df78d9357"/>
    <xsd:import namespace="7ac8b589-9f25-49c2-9ee1-8eed24e6cfb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8f30a4-1791-4732-9d20-1f6df78d9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e7539e7-0300-4e83-8809-a413c65199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ac8b589-9f25-49c2-9ee1-8eed24e6cfb1"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57ec795-1adc-4c14-8e83-5834f851c766}" ma:internalName="TaxCatchAll" ma:showField="CatchAllData" ma:web="7ac8b589-9f25-49c2-9ee1-8eed24e6c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28f30a4-1791-4732-9d20-1f6df78d9357">
      <Terms xmlns="http://schemas.microsoft.com/office/infopath/2007/PartnerControls"/>
    </lcf76f155ced4ddcb4097134ff3c332f>
    <TaxCatchAll xmlns="7ac8b589-9f25-49c2-9ee1-8eed24e6cfb1" xsi:nil="true"/>
  </documentManagement>
</p:properties>
</file>

<file path=customXml/itemProps1.xml><?xml version="1.0" encoding="utf-8"?>
<ds:datastoreItem xmlns:ds="http://schemas.openxmlformats.org/officeDocument/2006/customXml" ds:itemID="{B1C40AB0-D523-4D6D-B501-466AD4F28EA9}"/>
</file>

<file path=customXml/itemProps2.xml><?xml version="1.0" encoding="utf-8"?>
<ds:datastoreItem xmlns:ds="http://schemas.openxmlformats.org/officeDocument/2006/customXml" ds:itemID="{0E888A27-4530-4332-9812-391093F90D5D}">
  <ds:schemaRefs>
    <ds:schemaRef ds:uri="http://schemas.microsoft.com/sharepoint/v3/contenttype/forms"/>
  </ds:schemaRefs>
</ds:datastoreItem>
</file>

<file path=customXml/itemProps3.xml><?xml version="1.0" encoding="utf-8"?>
<ds:datastoreItem xmlns:ds="http://schemas.openxmlformats.org/officeDocument/2006/customXml" ds:itemID="{5FB80788-3E7C-4D38-BA1E-FBE47C9B4A3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Waveform</Template>
  <TotalTime>2432</TotalTime>
  <Words>7258</Words>
  <Application>Microsoft Office PowerPoint</Application>
  <PresentationFormat>On-screen Show (4:3)</PresentationFormat>
  <Paragraphs>1543</Paragraphs>
  <Slides>153</Slides>
  <Notes>1</Notes>
  <HiddenSlides>0</HiddenSlides>
  <MMClips>0</MMClips>
  <ScaleCrop>false</ScaleCrop>
  <HeadingPairs>
    <vt:vector size="4" baseType="variant">
      <vt:variant>
        <vt:lpstr>Theme</vt:lpstr>
      </vt:variant>
      <vt:variant>
        <vt:i4>1</vt:i4>
      </vt:variant>
      <vt:variant>
        <vt:lpstr>Slide Titles</vt:lpstr>
      </vt:variant>
      <vt:variant>
        <vt:i4>153</vt:i4>
      </vt:variant>
    </vt:vector>
  </HeadingPairs>
  <TitlesOfParts>
    <vt:vector size="154" baseType="lpstr">
      <vt:lpstr>Flow</vt:lpstr>
      <vt:lpstr>Unit-3  Inheritance,Interface and Package                       Marks-12</vt:lpstr>
      <vt:lpstr>PowerPoint Presentation</vt:lpstr>
      <vt:lpstr>Types of Inheritance</vt:lpstr>
      <vt:lpstr>PowerPoint Presentation</vt:lpstr>
      <vt:lpstr>PowerPoint Presentation</vt:lpstr>
      <vt:lpstr>PowerPoint Presentation</vt:lpstr>
      <vt:lpstr>PowerPoint Presentation</vt:lpstr>
      <vt:lpstr>PowerPoint Presentation</vt:lpstr>
      <vt:lpstr>Example of Single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Example of Multilevel Inheritance</vt:lpstr>
      <vt:lpstr>Overloading</vt:lpstr>
      <vt:lpstr>Constructor Overloading</vt:lpstr>
      <vt:lpstr>PowerPoint Presentation</vt:lpstr>
      <vt:lpstr>PowerPoint Presentation</vt:lpstr>
      <vt:lpstr>PowerPoint Presentation</vt:lpstr>
      <vt:lpstr>PowerPoint Presentation</vt:lpstr>
      <vt:lpstr>PowerPoint Presentation</vt:lpstr>
      <vt:lpstr>Method Overloading</vt:lpstr>
      <vt:lpstr>PowerPoint Presentation</vt:lpstr>
      <vt:lpstr>PowerPoint Presentation</vt:lpstr>
      <vt:lpstr>PowerPoint Presentation</vt:lpstr>
      <vt:lpstr>Method Overriding</vt:lpstr>
      <vt:lpstr>Differentiate between method overloading and method overriding. </vt:lpstr>
      <vt:lpstr>PowerPoint Presentation</vt:lpstr>
      <vt:lpstr>PowerPoint Presentation</vt:lpstr>
      <vt:lpstr>PowerPoint Presentation</vt:lpstr>
      <vt:lpstr>PowerPoint Presentation</vt:lpstr>
      <vt:lpstr>PowerPoint Presentation</vt:lpstr>
      <vt:lpstr>Use of super keyword</vt:lpstr>
      <vt:lpstr>PowerPoint Presentation</vt:lpstr>
      <vt:lpstr>Characteristic of super()or subclass constructor </vt:lpstr>
      <vt:lpstr>Constructor Execution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Method Overriding</vt:lpstr>
      <vt:lpstr>Differentiate between method overloading and method overriding. </vt:lpstr>
      <vt:lpstr>PowerPoint Presentation</vt:lpstr>
      <vt:lpstr>Final Keyword</vt:lpstr>
      <vt:lpstr>Final Keyword</vt:lpstr>
      <vt:lpstr>PowerPoint Presentation</vt:lpstr>
      <vt:lpstr>PowerPoint Presentation</vt:lpstr>
      <vt:lpstr>PowerPoint Presentation</vt:lpstr>
      <vt:lpstr>PowerPoint Presentation</vt:lpstr>
      <vt:lpstr>PowerPoint Presentation</vt:lpstr>
      <vt:lpstr>Dynamic Dispatch method</vt:lpstr>
      <vt:lpstr>PowerPoint Presentation</vt:lpstr>
      <vt:lpstr>PowerPoint Presentation</vt:lpstr>
      <vt:lpstr>PowerPoint Presentation</vt:lpstr>
      <vt:lpstr>Abstract class &amp; Methods</vt:lpstr>
      <vt:lpstr>Abstract Methods</vt:lpstr>
      <vt:lpstr>PowerPoint Presentation</vt:lpstr>
      <vt:lpstr>Abstract Class:- </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Compare class and abstract class</vt:lpstr>
      <vt:lpstr>PowerPoint Presentation</vt:lpstr>
      <vt:lpstr>Static Members </vt:lpstr>
      <vt:lpstr>PowerPoint Presentation</vt:lpstr>
      <vt:lpstr>PowerPoint Presentation</vt:lpstr>
      <vt:lpstr>PowerPoint Presentation</vt:lpstr>
      <vt:lpstr>PowerPoint Presentation</vt:lpstr>
      <vt:lpstr>Characteristics of Static Members.</vt:lpstr>
      <vt:lpstr>PowerPoint Presentation</vt:lpstr>
      <vt:lpstr>PowerPoint Presentation</vt:lpstr>
      <vt:lpstr>PowerPoint Presentation</vt:lpstr>
      <vt:lpstr>PowerPoint Presentation</vt:lpstr>
      <vt:lpstr>PowerPoint Presentation</vt:lpstr>
      <vt:lpstr>Interface</vt:lpstr>
      <vt:lpstr>Features of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Accessing Implementations Through Interface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need of Package</vt:lpstr>
      <vt:lpstr>Define package</vt:lpstr>
      <vt:lpstr>Steps -Creation of package</vt:lpstr>
      <vt:lpstr>PowerPoint Presentation</vt:lpstr>
      <vt:lpstr>Example</vt:lpstr>
      <vt:lpstr>PowerPoint Presentation</vt:lpstr>
      <vt:lpstr>PowerPoint Presentation</vt:lpstr>
      <vt:lpstr>effect from access specifier to the package </vt:lpstr>
      <vt:lpstr>PowerPoint Presentation</vt:lpstr>
      <vt:lpstr>PowerPoint Presentation</vt:lpstr>
      <vt:lpstr> built in Package of java </vt:lpstr>
      <vt:lpstr>PowerPoint Presentation</vt:lpstr>
      <vt:lpstr>PowerPoint Presentation</vt:lpstr>
      <vt:lpstr>PowerPoint Presentation</vt:lpstr>
      <vt:lpstr>Accessing an package</vt:lpstr>
      <vt:lpstr>PowerPoint Presentation</vt:lpstr>
      <vt:lpstr>Creating Package and accessing package in other program</vt:lpstr>
      <vt:lpstr>PowerPoint Presentation</vt:lpstr>
      <vt:lpstr>PowerPoint Presentation</vt:lpstr>
      <vt:lpstr>PowerPoint Presentation</vt:lpstr>
      <vt:lpstr>PowerPoint Presentation</vt:lpstr>
      <vt:lpstr>PowerPoint Presentation</vt:lpstr>
      <vt:lpstr>Static import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Overloading</dc:title>
  <dc:creator>amin</dc:creator>
  <cp:lastModifiedBy>Nimkarde Suvarna Laxman</cp:lastModifiedBy>
  <cp:revision>147</cp:revision>
  <dcterms:created xsi:type="dcterms:W3CDTF">2018-07-06T04:45:17Z</dcterms:created>
  <dcterms:modified xsi:type="dcterms:W3CDTF">2021-06-28T20:32:47Z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0x010100B7D3E4E453D9D64CA5C10E65853AD80D</vt:lpwstr>
  </property>
</Properties>
</file>