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7"/>
  </p:notesMasterIdLst>
  <p:sldIdLst>
    <p:sldId id="256" r:id="rId2"/>
    <p:sldId id="257" r:id="rId3"/>
    <p:sldId id="258" r:id="rId4"/>
    <p:sldId id="259" r:id="rId5"/>
    <p:sldId id="313" r:id="rId6"/>
    <p:sldId id="314" r:id="rId7"/>
    <p:sldId id="315" r:id="rId8"/>
    <p:sldId id="307" r:id="rId9"/>
    <p:sldId id="308" r:id="rId10"/>
    <p:sldId id="309" r:id="rId11"/>
    <p:sldId id="310" r:id="rId12"/>
    <p:sldId id="311" r:id="rId13"/>
    <p:sldId id="312" r:id="rId14"/>
    <p:sldId id="260" r:id="rId15"/>
    <p:sldId id="261" r:id="rId16"/>
    <p:sldId id="283" r:id="rId17"/>
    <p:sldId id="262" r:id="rId18"/>
    <p:sldId id="279" r:id="rId19"/>
    <p:sldId id="325" r:id="rId20"/>
    <p:sldId id="280" r:id="rId21"/>
    <p:sldId id="281" r:id="rId22"/>
    <p:sldId id="282" r:id="rId23"/>
    <p:sldId id="263" r:id="rId24"/>
    <p:sldId id="305" r:id="rId25"/>
    <p:sldId id="264" r:id="rId26"/>
    <p:sldId id="265" r:id="rId27"/>
    <p:sldId id="266" r:id="rId28"/>
    <p:sldId id="267" r:id="rId29"/>
    <p:sldId id="268" r:id="rId30"/>
    <p:sldId id="269" r:id="rId31"/>
    <p:sldId id="316" r:id="rId32"/>
    <p:sldId id="319" r:id="rId33"/>
    <p:sldId id="320" r:id="rId34"/>
    <p:sldId id="321" r:id="rId35"/>
    <p:sldId id="322" r:id="rId36"/>
    <p:sldId id="323" r:id="rId37"/>
    <p:sldId id="324" r:id="rId38"/>
    <p:sldId id="359" r:id="rId39"/>
    <p:sldId id="384" r:id="rId40"/>
    <p:sldId id="385" r:id="rId41"/>
    <p:sldId id="386" r:id="rId42"/>
    <p:sldId id="387" r:id="rId43"/>
    <p:sldId id="388" r:id="rId44"/>
    <p:sldId id="317" r:id="rId45"/>
    <p:sldId id="389" r:id="rId46"/>
    <p:sldId id="390" r:id="rId47"/>
    <p:sldId id="360" r:id="rId48"/>
    <p:sldId id="361" r:id="rId49"/>
    <p:sldId id="362" r:id="rId50"/>
    <p:sldId id="364" r:id="rId51"/>
    <p:sldId id="365" r:id="rId52"/>
    <p:sldId id="391" r:id="rId53"/>
    <p:sldId id="392" r:id="rId54"/>
    <p:sldId id="393" r:id="rId55"/>
    <p:sldId id="394" r:id="rId56"/>
    <p:sldId id="327" r:id="rId57"/>
    <p:sldId id="328" r:id="rId58"/>
    <p:sldId id="366" r:id="rId59"/>
    <p:sldId id="331" r:id="rId60"/>
    <p:sldId id="370" r:id="rId61"/>
    <p:sldId id="368" r:id="rId62"/>
    <p:sldId id="369" r:id="rId63"/>
    <p:sldId id="371" r:id="rId64"/>
    <p:sldId id="337" r:id="rId65"/>
    <p:sldId id="372" r:id="rId66"/>
    <p:sldId id="373" r:id="rId67"/>
    <p:sldId id="338" r:id="rId68"/>
    <p:sldId id="340" r:id="rId69"/>
    <p:sldId id="341" r:id="rId70"/>
    <p:sldId id="374" r:id="rId71"/>
    <p:sldId id="375" r:id="rId72"/>
    <p:sldId id="376" r:id="rId73"/>
    <p:sldId id="377" r:id="rId74"/>
    <p:sldId id="378" r:id="rId75"/>
    <p:sldId id="379" r:id="rId76"/>
    <p:sldId id="380" r:id="rId77"/>
    <p:sldId id="381" r:id="rId78"/>
    <p:sldId id="382" r:id="rId79"/>
    <p:sldId id="383" r:id="rId80"/>
    <p:sldId id="347" r:id="rId81"/>
    <p:sldId id="350" r:id="rId82"/>
    <p:sldId id="351" r:id="rId83"/>
    <p:sldId id="352" r:id="rId84"/>
    <p:sldId id="353" r:id="rId85"/>
    <p:sldId id="354" r:id="rId8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62" autoAdjust="0"/>
  </p:normalViewPr>
  <p:slideViewPr>
    <p:cSldViewPr>
      <p:cViewPr varScale="1">
        <p:scale>
          <a:sx n="78" d="100"/>
          <a:sy n="78" d="100"/>
        </p:scale>
        <p:origin x="854"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0C1F6119-08FF-4986-9E90-3EDE08876B40}" type="datetimeFigureOut">
              <a:rPr lang="en-US" smtClean="0"/>
              <a:t>2/14/2025</a:t>
            </a:fld>
            <a:endParaRPr lang="en-US"/>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8389B6A8-E247-4CAD-857F-313EEB8D8D89}" type="slidenum">
              <a:rPr lang="en-US" smtClean="0"/>
              <a:t>‹#›</a:t>
            </a:fld>
            <a:endParaRPr lang="en-US"/>
          </a:p>
        </p:txBody>
      </p:sp>
    </p:spTree>
    <p:extLst>
      <p:ext uri="{BB962C8B-B14F-4D97-AF65-F5344CB8AC3E}">
        <p14:creationId xmlns:p14="http://schemas.microsoft.com/office/powerpoint/2010/main" val="882988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Header Placeholder 4">
            <a:extLst>
              <a:ext uri="{FF2B5EF4-FFF2-40B4-BE49-F238E27FC236}">
                <a16:creationId xmlns:a16="http://schemas.microsoft.com/office/drawing/2014/main" id="{DACD7C83-D341-A4A8-6ADB-EF06D42B93E0}"/>
              </a:ext>
            </a:extLst>
          </p:cNvPr>
          <p:cNvSpPr>
            <a:spLocks noGrp="1"/>
          </p:cNvSpPr>
          <p:nvPr>
            <p:ph type="hdr" sz="quarter"/>
          </p:nvPr>
        </p:nvSpPr>
        <p:spPr/>
        <p:txBody>
          <a:bodyPr/>
          <a:lstStyle/>
          <a:p>
            <a:r>
              <a:rPr lang="en-US"/>
              <a:t>Introduction  to 5G Network</a:t>
            </a:r>
            <a:endParaRPr lang="en-US" dirty="0"/>
          </a:p>
        </p:txBody>
      </p:sp>
    </p:spTree>
    <p:extLst>
      <p:ext uri="{BB962C8B-B14F-4D97-AF65-F5344CB8AC3E}">
        <p14:creationId xmlns:p14="http://schemas.microsoft.com/office/powerpoint/2010/main" val="4705737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Header Placeholder 4">
            <a:extLst>
              <a:ext uri="{FF2B5EF4-FFF2-40B4-BE49-F238E27FC236}">
                <a16:creationId xmlns:a16="http://schemas.microsoft.com/office/drawing/2014/main" id="{F2BB44FD-910B-4FD9-D7F2-274C0370F634}"/>
              </a:ext>
            </a:extLst>
          </p:cNvPr>
          <p:cNvSpPr>
            <a:spLocks noGrp="1"/>
          </p:cNvSpPr>
          <p:nvPr>
            <p:ph type="hdr" sz="quarter"/>
          </p:nvPr>
        </p:nvSpPr>
        <p:spPr/>
        <p:txBody>
          <a:bodyPr/>
          <a:lstStyle/>
          <a:p>
            <a:r>
              <a:rPr lang="en-US"/>
              <a:t>Introduction  to 5G Network</a:t>
            </a:r>
            <a:endParaRPr lang="en-US" dirty="0"/>
          </a:p>
        </p:txBody>
      </p:sp>
    </p:spTree>
    <p:extLst>
      <p:ext uri="{BB962C8B-B14F-4D97-AF65-F5344CB8AC3E}">
        <p14:creationId xmlns:p14="http://schemas.microsoft.com/office/powerpoint/2010/main" val="38215436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Header Placeholder 4">
            <a:extLst>
              <a:ext uri="{FF2B5EF4-FFF2-40B4-BE49-F238E27FC236}">
                <a16:creationId xmlns:a16="http://schemas.microsoft.com/office/drawing/2014/main" id="{A6076D62-EA20-3EA9-56F0-2421F88C12C0}"/>
              </a:ext>
            </a:extLst>
          </p:cNvPr>
          <p:cNvSpPr>
            <a:spLocks noGrp="1"/>
          </p:cNvSpPr>
          <p:nvPr>
            <p:ph type="hdr" sz="quarter"/>
          </p:nvPr>
        </p:nvSpPr>
        <p:spPr/>
        <p:txBody>
          <a:bodyPr/>
          <a:lstStyle/>
          <a:p>
            <a:r>
              <a:rPr lang="en-US"/>
              <a:t>Introduction  to 5G Network</a:t>
            </a:r>
            <a:endParaRPr lang="en-US" dirty="0"/>
          </a:p>
        </p:txBody>
      </p:sp>
    </p:spTree>
    <p:extLst>
      <p:ext uri="{BB962C8B-B14F-4D97-AF65-F5344CB8AC3E}">
        <p14:creationId xmlns:p14="http://schemas.microsoft.com/office/powerpoint/2010/main" val="272197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Header Placeholder 4">
            <a:extLst>
              <a:ext uri="{FF2B5EF4-FFF2-40B4-BE49-F238E27FC236}">
                <a16:creationId xmlns:a16="http://schemas.microsoft.com/office/drawing/2014/main" id="{2FB446E7-3F91-89EF-0A8D-A5B456F834A8}"/>
              </a:ext>
            </a:extLst>
          </p:cNvPr>
          <p:cNvSpPr>
            <a:spLocks noGrp="1"/>
          </p:cNvSpPr>
          <p:nvPr>
            <p:ph type="hdr" sz="quarter"/>
          </p:nvPr>
        </p:nvSpPr>
        <p:spPr/>
        <p:txBody>
          <a:bodyPr/>
          <a:lstStyle/>
          <a:p>
            <a:r>
              <a:rPr lang="en-US"/>
              <a:t>Introduction  to 5G Network</a:t>
            </a:r>
            <a:endParaRPr lang="en-US" dirty="0"/>
          </a:p>
        </p:txBody>
      </p:sp>
    </p:spTree>
    <p:extLst>
      <p:ext uri="{BB962C8B-B14F-4D97-AF65-F5344CB8AC3E}">
        <p14:creationId xmlns:p14="http://schemas.microsoft.com/office/powerpoint/2010/main" val="17375448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Header Placeholder 4">
            <a:extLst>
              <a:ext uri="{FF2B5EF4-FFF2-40B4-BE49-F238E27FC236}">
                <a16:creationId xmlns:a16="http://schemas.microsoft.com/office/drawing/2014/main" id="{2813AE29-F9E9-BC99-731F-BD7E1E4E83D6}"/>
              </a:ext>
            </a:extLst>
          </p:cNvPr>
          <p:cNvSpPr>
            <a:spLocks noGrp="1"/>
          </p:cNvSpPr>
          <p:nvPr>
            <p:ph type="hdr" sz="quarter"/>
          </p:nvPr>
        </p:nvSpPr>
        <p:spPr/>
        <p:txBody>
          <a:bodyPr/>
          <a:lstStyle/>
          <a:p>
            <a:r>
              <a:rPr lang="en-US"/>
              <a:t>Introduction  to 5G Network</a:t>
            </a:r>
            <a:endParaRPr lang="en-US" dirty="0"/>
          </a:p>
        </p:txBody>
      </p:sp>
    </p:spTree>
    <p:extLst>
      <p:ext uri="{BB962C8B-B14F-4D97-AF65-F5344CB8AC3E}">
        <p14:creationId xmlns:p14="http://schemas.microsoft.com/office/powerpoint/2010/main" val="36308115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Header Placeholder 4">
            <a:extLst>
              <a:ext uri="{FF2B5EF4-FFF2-40B4-BE49-F238E27FC236}">
                <a16:creationId xmlns:a16="http://schemas.microsoft.com/office/drawing/2014/main" id="{66CE371A-8C75-C465-BD4B-2008F7C9A039}"/>
              </a:ext>
            </a:extLst>
          </p:cNvPr>
          <p:cNvSpPr>
            <a:spLocks noGrp="1"/>
          </p:cNvSpPr>
          <p:nvPr>
            <p:ph type="hdr" sz="quarter"/>
          </p:nvPr>
        </p:nvSpPr>
        <p:spPr/>
        <p:txBody>
          <a:bodyPr/>
          <a:lstStyle/>
          <a:p>
            <a:r>
              <a:rPr lang="en-US"/>
              <a:t>Introduction  to 5G Network</a:t>
            </a:r>
            <a:endParaRPr lang="en-US" dirty="0"/>
          </a:p>
        </p:txBody>
      </p:sp>
    </p:spTree>
    <p:extLst>
      <p:ext uri="{BB962C8B-B14F-4D97-AF65-F5344CB8AC3E}">
        <p14:creationId xmlns:p14="http://schemas.microsoft.com/office/powerpoint/2010/main" val="36308115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Header Placeholder 4">
            <a:extLst>
              <a:ext uri="{FF2B5EF4-FFF2-40B4-BE49-F238E27FC236}">
                <a16:creationId xmlns:a16="http://schemas.microsoft.com/office/drawing/2014/main" id="{2B7E70FA-2D89-70D2-7945-E1FC886F6362}"/>
              </a:ext>
            </a:extLst>
          </p:cNvPr>
          <p:cNvSpPr>
            <a:spLocks noGrp="1"/>
          </p:cNvSpPr>
          <p:nvPr>
            <p:ph type="hdr" sz="quarter"/>
          </p:nvPr>
        </p:nvSpPr>
        <p:spPr/>
        <p:txBody>
          <a:bodyPr/>
          <a:lstStyle/>
          <a:p>
            <a:r>
              <a:rPr lang="en-US"/>
              <a:t>Introduction  to 5G Network</a:t>
            </a:r>
            <a:endParaRPr lang="en-US" dirty="0"/>
          </a:p>
        </p:txBody>
      </p:sp>
    </p:spTree>
    <p:extLst>
      <p:ext uri="{BB962C8B-B14F-4D97-AF65-F5344CB8AC3E}">
        <p14:creationId xmlns:p14="http://schemas.microsoft.com/office/powerpoint/2010/main" val="11099271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Header Placeholder 4">
            <a:extLst>
              <a:ext uri="{FF2B5EF4-FFF2-40B4-BE49-F238E27FC236}">
                <a16:creationId xmlns:a16="http://schemas.microsoft.com/office/drawing/2014/main" id="{2C4AA828-0E90-6325-B755-A54AB47237C3}"/>
              </a:ext>
            </a:extLst>
          </p:cNvPr>
          <p:cNvSpPr>
            <a:spLocks noGrp="1"/>
          </p:cNvSpPr>
          <p:nvPr>
            <p:ph type="hdr" sz="quarter"/>
          </p:nvPr>
        </p:nvSpPr>
        <p:spPr/>
        <p:txBody>
          <a:bodyPr/>
          <a:lstStyle/>
          <a:p>
            <a:r>
              <a:rPr lang="en-US"/>
              <a:t>Introduction  to 5G Network</a:t>
            </a:r>
            <a:endParaRPr lang="en-US" dirty="0"/>
          </a:p>
        </p:txBody>
      </p:sp>
    </p:spTree>
    <p:extLst>
      <p:ext uri="{BB962C8B-B14F-4D97-AF65-F5344CB8AC3E}">
        <p14:creationId xmlns:p14="http://schemas.microsoft.com/office/powerpoint/2010/main" val="11099271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Header Placeholder 4">
            <a:extLst>
              <a:ext uri="{FF2B5EF4-FFF2-40B4-BE49-F238E27FC236}">
                <a16:creationId xmlns:a16="http://schemas.microsoft.com/office/drawing/2014/main" id="{07DA9320-E254-E3CB-F8FD-BA002F9FCE0B}"/>
              </a:ext>
            </a:extLst>
          </p:cNvPr>
          <p:cNvSpPr>
            <a:spLocks noGrp="1"/>
          </p:cNvSpPr>
          <p:nvPr>
            <p:ph type="hdr" sz="quarter"/>
          </p:nvPr>
        </p:nvSpPr>
        <p:spPr/>
        <p:txBody>
          <a:bodyPr/>
          <a:lstStyle/>
          <a:p>
            <a:r>
              <a:rPr lang="en-US"/>
              <a:t>Introduction  to 5G Network</a:t>
            </a:r>
            <a:endParaRPr lang="en-US" dirty="0"/>
          </a:p>
        </p:txBody>
      </p:sp>
    </p:spTree>
    <p:extLst>
      <p:ext uri="{BB962C8B-B14F-4D97-AF65-F5344CB8AC3E}">
        <p14:creationId xmlns:p14="http://schemas.microsoft.com/office/powerpoint/2010/main" val="11099271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Header Placeholder 4">
            <a:extLst>
              <a:ext uri="{FF2B5EF4-FFF2-40B4-BE49-F238E27FC236}">
                <a16:creationId xmlns:a16="http://schemas.microsoft.com/office/drawing/2014/main" id="{8CC9CB79-68FC-CB45-B7F8-ED2D485D733C}"/>
              </a:ext>
            </a:extLst>
          </p:cNvPr>
          <p:cNvSpPr>
            <a:spLocks noGrp="1"/>
          </p:cNvSpPr>
          <p:nvPr>
            <p:ph type="hdr" sz="quarter"/>
          </p:nvPr>
        </p:nvSpPr>
        <p:spPr/>
        <p:txBody>
          <a:bodyPr/>
          <a:lstStyle/>
          <a:p>
            <a:r>
              <a:rPr lang="en-US"/>
              <a:t>Introduction  to 5G Network</a:t>
            </a:r>
            <a:endParaRPr lang="en-US" dirty="0"/>
          </a:p>
        </p:txBody>
      </p:sp>
    </p:spTree>
    <p:extLst>
      <p:ext uri="{BB962C8B-B14F-4D97-AF65-F5344CB8AC3E}">
        <p14:creationId xmlns:p14="http://schemas.microsoft.com/office/powerpoint/2010/main" val="11099271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Header Placeholder 4">
            <a:extLst>
              <a:ext uri="{FF2B5EF4-FFF2-40B4-BE49-F238E27FC236}">
                <a16:creationId xmlns:a16="http://schemas.microsoft.com/office/drawing/2014/main" id="{31503EE3-DA86-3BEB-88AE-89F0C3F7CA93}"/>
              </a:ext>
            </a:extLst>
          </p:cNvPr>
          <p:cNvSpPr>
            <a:spLocks noGrp="1"/>
          </p:cNvSpPr>
          <p:nvPr>
            <p:ph type="hdr" sz="quarter"/>
          </p:nvPr>
        </p:nvSpPr>
        <p:spPr/>
        <p:txBody>
          <a:bodyPr/>
          <a:lstStyle/>
          <a:p>
            <a:r>
              <a:rPr lang="en-US"/>
              <a:t>Introduction  to 5G Network</a:t>
            </a:r>
            <a:endParaRPr lang="en-US" dirty="0"/>
          </a:p>
        </p:txBody>
      </p:sp>
    </p:spTree>
    <p:extLst>
      <p:ext uri="{BB962C8B-B14F-4D97-AF65-F5344CB8AC3E}">
        <p14:creationId xmlns:p14="http://schemas.microsoft.com/office/powerpoint/2010/main" val="1109927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Header Placeholder 4">
            <a:extLst>
              <a:ext uri="{FF2B5EF4-FFF2-40B4-BE49-F238E27FC236}">
                <a16:creationId xmlns:a16="http://schemas.microsoft.com/office/drawing/2014/main" id="{B80450D3-A294-C4F7-A5B3-73C21ACE93BF}"/>
              </a:ext>
            </a:extLst>
          </p:cNvPr>
          <p:cNvSpPr>
            <a:spLocks noGrp="1"/>
          </p:cNvSpPr>
          <p:nvPr>
            <p:ph type="hdr" sz="quarter"/>
          </p:nvPr>
        </p:nvSpPr>
        <p:spPr/>
        <p:txBody>
          <a:bodyPr/>
          <a:lstStyle/>
          <a:p>
            <a:r>
              <a:rPr lang="en-US"/>
              <a:t>Introduction  to 5G Network</a:t>
            </a:r>
            <a:endParaRPr lang="en-US" dirty="0"/>
          </a:p>
        </p:txBody>
      </p:sp>
    </p:spTree>
    <p:extLst>
      <p:ext uri="{BB962C8B-B14F-4D97-AF65-F5344CB8AC3E}">
        <p14:creationId xmlns:p14="http://schemas.microsoft.com/office/powerpoint/2010/main" val="10708309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Header Placeholder 4">
            <a:extLst>
              <a:ext uri="{FF2B5EF4-FFF2-40B4-BE49-F238E27FC236}">
                <a16:creationId xmlns:a16="http://schemas.microsoft.com/office/drawing/2014/main" id="{C673E4C7-CAE2-5945-BC3B-A50CC9819B1D}"/>
              </a:ext>
            </a:extLst>
          </p:cNvPr>
          <p:cNvSpPr>
            <a:spLocks noGrp="1"/>
          </p:cNvSpPr>
          <p:nvPr>
            <p:ph type="hdr" sz="quarter"/>
          </p:nvPr>
        </p:nvSpPr>
        <p:spPr/>
        <p:txBody>
          <a:bodyPr/>
          <a:lstStyle/>
          <a:p>
            <a:r>
              <a:rPr lang="en-US"/>
              <a:t>Introduction  to 5G Network</a:t>
            </a:r>
            <a:endParaRPr lang="en-US" dirty="0"/>
          </a:p>
        </p:txBody>
      </p:sp>
    </p:spTree>
    <p:extLst>
      <p:ext uri="{BB962C8B-B14F-4D97-AF65-F5344CB8AC3E}">
        <p14:creationId xmlns:p14="http://schemas.microsoft.com/office/powerpoint/2010/main" val="37650286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Header Placeholder 4">
            <a:extLst>
              <a:ext uri="{FF2B5EF4-FFF2-40B4-BE49-F238E27FC236}">
                <a16:creationId xmlns:a16="http://schemas.microsoft.com/office/drawing/2014/main" id="{3FFE12A7-3E94-0413-1AAC-1A92B83C8BE2}"/>
              </a:ext>
            </a:extLst>
          </p:cNvPr>
          <p:cNvSpPr>
            <a:spLocks noGrp="1"/>
          </p:cNvSpPr>
          <p:nvPr>
            <p:ph type="hdr" sz="quarter"/>
          </p:nvPr>
        </p:nvSpPr>
        <p:spPr/>
        <p:txBody>
          <a:bodyPr/>
          <a:lstStyle/>
          <a:p>
            <a:r>
              <a:rPr lang="en-US"/>
              <a:t>Introduction  to 5G Network</a:t>
            </a:r>
            <a:endParaRPr lang="en-US" dirty="0"/>
          </a:p>
        </p:txBody>
      </p:sp>
    </p:spTree>
    <p:extLst>
      <p:ext uri="{BB962C8B-B14F-4D97-AF65-F5344CB8AC3E}">
        <p14:creationId xmlns:p14="http://schemas.microsoft.com/office/powerpoint/2010/main" val="37650286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Header Placeholder 4">
            <a:extLst>
              <a:ext uri="{FF2B5EF4-FFF2-40B4-BE49-F238E27FC236}">
                <a16:creationId xmlns:a16="http://schemas.microsoft.com/office/drawing/2014/main" id="{E7BA4CB6-500E-6EC6-AE72-4936BB486F54}"/>
              </a:ext>
            </a:extLst>
          </p:cNvPr>
          <p:cNvSpPr>
            <a:spLocks noGrp="1"/>
          </p:cNvSpPr>
          <p:nvPr>
            <p:ph type="hdr" sz="quarter"/>
          </p:nvPr>
        </p:nvSpPr>
        <p:spPr/>
        <p:txBody>
          <a:bodyPr/>
          <a:lstStyle/>
          <a:p>
            <a:r>
              <a:rPr lang="en-US"/>
              <a:t>Introduction  to 5G Network</a:t>
            </a:r>
            <a:endParaRPr lang="en-US" dirty="0"/>
          </a:p>
        </p:txBody>
      </p:sp>
    </p:spTree>
    <p:extLst>
      <p:ext uri="{BB962C8B-B14F-4D97-AF65-F5344CB8AC3E}">
        <p14:creationId xmlns:p14="http://schemas.microsoft.com/office/powerpoint/2010/main" val="37650286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Header Placeholder 4">
            <a:extLst>
              <a:ext uri="{FF2B5EF4-FFF2-40B4-BE49-F238E27FC236}">
                <a16:creationId xmlns:a16="http://schemas.microsoft.com/office/drawing/2014/main" id="{6E2532A4-FA4F-30A7-8125-E289F3F3F2E3}"/>
              </a:ext>
            </a:extLst>
          </p:cNvPr>
          <p:cNvSpPr>
            <a:spLocks noGrp="1"/>
          </p:cNvSpPr>
          <p:nvPr>
            <p:ph type="hdr" sz="quarter"/>
          </p:nvPr>
        </p:nvSpPr>
        <p:spPr/>
        <p:txBody>
          <a:bodyPr/>
          <a:lstStyle/>
          <a:p>
            <a:r>
              <a:rPr lang="en-US"/>
              <a:t>Introduction  to 5G Network</a:t>
            </a:r>
            <a:endParaRPr lang="en-US" dirty="0"/>
          </a:p>
        </p:txBody>
      </p:sp>
    </p:spTree>
    <p:extLst>
      <p:ext uri="{BB962C8B-B14F-4D97-AF65-F5344CB8AC3E}">
        <p14:creationId xmlns:p14="http://schemas.microsoft.com/office/powerpoint/2010/main" val="994234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Header Placeholder 4">
            <a:extLst>
              <a:ext uri="{FF2B5EF4-FFF2-40B4-BE49-F238E27FC236}">
                <a16:creationId xmlns:a16="http://schemas.microsoft.com/office/drawing/2014/main" id="{0BBFC27E-7598-7158-49C7-BFDD3E81F16B}"/>
              </a:ext>
            </a:extLst>
          </p:cNvPr>
          <p:cNvSpPr>
            <a:spLocks noGrp="1"/>
          </p:cNvSpPr>
          <p:nvPr>
            <p:ph type="hdr" sz="quarter"/>
          </p:nvPr>
        </p:nvSpPr>
        <p:spPr/>
        <p:txBody>
          <a:bodyPr/>
          <a:lstStyle/>
          <a:p>
            <a:r>
              <a:rPr lang="en-US"/>
              <a:t>Introduction  to 5G Network</a:t>
            </a:r>
            <a:endParaRPr lang="en-US" dirty="0"/>
          </a:p>
        </p:txBody>
      </p:sp>
    </p:spTree>
    <p:extLst>
      <p:ext uri="{BB962C8B-B14F-4D97-AF65-F5344CB8AC3E}">
        <p14:creationId xmlns:p14="http://schemas.microsoft.com/office/powerpoint/2010/main" val="31196523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Header Placeholder 4">
            <a:extLst>
              <a:ext uri="{FF2B5EF4-FFF2-40B4-BE49-F238E27FC236}">
                <a16:creationId xmlns:a16="http://schemas.microsoft.com/office/drawing/2014/main" id="{7FE1E52A-A177-B77F-D1F2-028D8F4E84F3}"/>
              </a:ext>
            </a:extLst>
          </p:cNvPr>
          <p:cNvSpPr>
            <a:spLocks noGrp="1"/>
          </p:cNvSpPr>
          <p:nvPr>
            <p:ph type="hdr" sz="quarter"/>
          </p:nvPr>
        </p:nvSpPr>
        <p:spPr/>
        <p:txBody>
          <a:bodyPr/>
          <a:lstStyle/>
          <a:p>
            <a:r>
              <a:rPr lang="en-US"/>
              <a:t>Introduction  to 5G Network</a:t>
            </a:r>
            <a:endParaRPr lang="en-US" dirty="0"/>
          </a:p>
        </p:txBody>
      </p:sp>
    </p:spTree>
    <p:extLst>
      <p:ext uri="{BB962C8B-B14F-4D97-AF65-F5344CB8AC3E}">
        <p14:creationId xmlns:p14="http://schemas.microsoft.com/office/powerpoint/2010/main" val="35106731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68240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939659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15793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3574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Header Placeholder 4">
            <a:extLst>
              <a:ext uri="{FF2B5EF4-FFF2-40B4-BE49-F238E27FC236}">
                <a16:creationId xmlns:a16="http://schemas.microsoft.com/office/drawing/2014/main" id="{58DA31EA-B9AF-F55B-296D-95A0A11796D5}"/>
              </a:ext>
            </a:extLst>
          </p:cNvPr>
          <p:cNvSpPr>
            <a:spLocks noGrp="1"/>
          </p:cNvSpPr>
          <p:nvPr>
            <p:ph type="hdr" sz="quarter"/>
          </p:nvPr>
        </p:nvSpPr>
        <p:spPr/>
        <p:txBody>
          <a:bodyPr/>
          <a:lstStyle/>
          <a:p>
            <a:r>
              <a:rPr lang="en-US"/>
              <a:t>Introduction  to 5G Network</a:t>
            </a:r>
            <a:endParaRPr lang="en-US" dirty="0"/>
          </a:p>
        </p:txBody>
      </p:sp>
    </p:spTree>
    <p:extLst>
      <p:ext uri="{BB962C8B-B14F-4D97-AF65-F5344CB8AC3E}">
        <p14:creationId xmlns:p14="http://schemas.microsoft.com/office/powerpoint/2010/main" val="3741850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43877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334942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34817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49622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49622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8715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Header Placeholder 4">
            <a:extLst>
              <a:ext uri="{FF2B5EF4-FFF2-40B4-BE49-F238E27FC236}">
                <a16:creationId xmlns:a16="http://schemas.microsoft.com/office/drawing/2014/main" id="{9584A739-64EF-E5EF-7D9F-CBFCA874CBA7}"/>
              </a:ext>
            </a:extLst>
          </p:cNvPr>
          <p:cNvSpPr>
            <a:spLocks noGrp="1"/>
          </p:cNvSpPr>
          <p:nvPr>
            <p:ph type="hdr" sz="quarter"/>
          </p:nvPr>
        </p:nvSpPr>
        <p:spPr/>
        <p:txBody>
          <a:bodyPr/>
          <a:lstStyle/>
          <a:p>
            <a:r>
              <a:rPr lang="en-US"/>
              <a:t>Introduction  to 5G Network</a:t>
            </a:r>
            <a:endParaRPr lang="en-US" dirty="0"/>
          </a:p>
        </p:txBody>
      </p:sp>
    </p:spTree>
    <p:extLst>
      <p:ext uri="{BB962C8B-B14F-4D97-AF65-F5344CB8AC3E}">
        <p14:creationId xmlns:p14="http://schemas.microsoft.com/office/powerpoint/2010/main" val="7599020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Header Placeholder 4">
            <a:extLst>
              <a:ext uri="{FF2B5EF4-FFF2-40B4-BE49-F238E27FC236}">
                <a16:creationId xmlns:a16="http://schemas.microsoft.com/office/drawing/2014/main" id="{588DC8DD-870D-8471-D63E-8F524A2D6032}"/>
              </a:ext>
            </a:extLst>
          </p:cNvPr>
          <p:cNvSpPr>
            <a:spLocks noGrp="1"/>
          </p:cNvSpPr>
          <p:nvPr>
            <p:ph type="hdr" sz="quarter"/>
          </p:nvPr>
        </p:nvSpPr>
        <p:spPr/>
        <p:txBody>
          <a:bodyPr/>
          <a:lstStyle/>
          <a:p>
            <a:r>
              <a:rPr lang="en-US"/>
              <a:t>Introduction  to 5G Network</a:t>
            </a:r>
            <a:endParaRPr lang="en-US" dirty="0"/>
          </a:p>
        </p:txBody>
      </p:sp>
    </p:spTree>
    <p:extLst>
      <p:ext uri="{BB962C8B-B14F-4D97-AF65-F5344CB8AC3E}">
        <p14:creationId xmlns:p14="http://schemas.microsoft.com/office/powerpoint/2010/main" val="9207614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Header Placeholder 4">
            <a:extLst>
              <a:ext uri="{FF2B5EF4-FFF2-40B4-BE49-F238E27FC236}">
                <a16:creationId xmlns:a16="http://schemas.microsoft.com/office/drawing/2014/main" id="{CCA86208-9E63-818B-9C5C-967E0CF8DADA}"/>
              </a:ext>
            </a:extLst>
          </p:cNvPr>
          <p:cNvSpPr>
            <a:spLocks noGrp="1"/>
          </p:cNvSpPr>
          <p:nvPr>
            <p:ph type="hdr" sz="quarter"/>
          </p:nvPr>
        </p:nvSpPr>
        <p:spPr/>
        <p:txBody>
          <a:bodyPr/>
          <a:lstStyle/>
          <a:p>
            <a:r>
              <a:rPr lang="en-US"/>
              <a:t>Introduction  to 5G Network</a:t>
            </a:r>
            <a:endParaRPr lang="en-US" dirty="0"/>
          </a:p>
        </p:txBody>
      </p:sp>
    </p:spTree>
    <p:extLst>
      <p:ext uri="{BB962C8B-B14F-4D97-AF65-F5344CB8AC3E}">
        <p14:creationId xmlns:p14="http://schemas.microsoft.com/office/powerpoint/2010/main" val="2203474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Header Placeholder 4">
            <a:extLst>
              <a:ext uri="{FF2B5EF4-FFF2-40B4-BE49-F238E27FC236}">
                <a16:creationId xmlns:a16="http://schemas.microsoft.com/office/drawing/2014/main" id="{8FDA9312-849F-9194-3BFB-5635417B1741}"/>
              </a:ext>
            </a:extLst>
          </p:cNvPr>
          <p:cNvSpPr>
            <a:spLocks noGrp="1"/>
          </p:cNvSpPr>
          <p:nvPr>
            <p:ph type="hdr" sz="quarter"/>
          </p:nvPr>
        </p:nvSpPr>
        <p:spPr/>
        <p:txBody>
          <a:bodyPr/>
          <a:lstStyle/>
          <a:p>
            <a:r>
              <a:rPr lang="en-US"/>
              <a:t>Introduction  to 5G Network</a:t>
            </a:r>
            <a:endParaRPr lang="en-US" dirty="0"/>
          </a:p>
        </p:txBody>
      </p:sp>
    </p:spTree>
    <p:extLst>
      <p:ext uri="{BB962C8B-B14F-4D97-AF65-F5344CB8AC3E}">
        <p14:creationId xmlns:p14="http://schemas.microsoft.com/office/powerpoint/2010/main" val="1637992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Header Placeholder 4">
            <a:extLst>
              <a:ext uri="{FF2B5EF4-FFF2-40B4-BE49-F238E27FC236}">
                <a16:creationId xmlns:a16="http://schemas.microsoft.com/office/drawing/2014/main" id="{BCF13C11-DF0F-84F4-AC6F-FF7AA7D64053}"/>
              </a:ext>
            </a:extLst>
          </p:cNvPr>
          <p:cNvSpPr>
            <a:spLocks noGrp="1"/>
          </p:cNvSpPr>
          <p:nvPr>
            <p:ph type="hdr" sz="quarter"/>
          </p:nvPr>
        </p:nvSpPr>
        <p:spPr/>
        <p:txBody>
          <a:bodyPr/>
          <a:lstStyle/>
          <a:p>
            <a:r>
              <a:rPr lang="en-US"/>
              <a:t>Introduction  to 5G Network</a:t>
            </a:r>
            <a:endParaRPr lang="en-US" dirty="0"/>
          </a:p>
        </p:txBody>
      </p:sp>
    </p:spTree>
    <p:extLst>
      <p:ext uri="{BB962C8B-B14F-4D97-AF65-F5344CB8AC3E}">
        <p14:creationId xmlns:p14="http://schemas.microsoft.com/office/powerpoint/2010/main" val="32919686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Header Placeholder 4">
            <a:extLst>
              <a:ext uri="{FF2B5EF4-FFF2-40B4-BE49-F238E27FC236}">
                <a16:creationId xmlns:a16="http://schemas.microsoft.com/office/drawing/2014/main" id="{BD63609A-D914-D963-15E7-21F9ABEFD559}"/>
              </a:ext>
            </a:extLst>
          </p:cNvPr>
          <p:cNvSpPr>
            <a:spLocks noGrp="1"/>
          </p:cNvSpPr>
          <p:nvPr>
            <p:ph type="hdr" sz="quarter"/>
          </p:nvPr>
        </p:nvSpPr>
        <p:spPr/>
        <p:txBody>
          <a:bodyPr/>
          <a:lstStyle/>
          <a:p>
            <a:r>
              <a:rPr lang="en-US"/>
              <a:t>Introduction  to 5G Network</a:t>
            </a:r>
            <a:endParaRPr lang="en-US" dirty="0"/>
          </a:p>
        </p:txBody>
      </p:sp>
    </p:spTree>
    <p:extLst>
      <p:ext uri="{BB962C8B-B14F-4D97-AF65-F5344CB8AC3E}">
        <p14:creationId xmlns:p14="http://schemas.microsoft.com/office/powerpoint/2010/main" val="3914872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Header Placeholder 4">
            <a:extLst>
              <a:ext uri="{FF2B5EF4-FFF2-40B4-BE49-F238E27FC236}">
                <a16:creationId xmlns:a16="http://schemas.microsoft.com/office/drawing/2014/main" id="{B737F21A-4DAD-F096-4B45-BE9C93F439D0}"/>
              </a:ext>
            </a:extLst>
          </p:cNvPr>
          <p:cNvSpPr>
            <a:spLocks noGrp="1"/>
          </p:cNvSpPr>
          <p:nvPr>
            <p:ph type="hdr" sz="quarter"/>
          </p:nvPr>
        </p:nvSpPr>
        <p:spPr/>
        <p:txBody>
          <a:bodyPr/>
          <a:lstStyle/>
          <a:p>
            <a:r>
              <a:rPr lang="en-US"/>
              <a:t>Introduction  to 5G Network</a:t>
            </a:r>
            <a:endParaRPr lang="en-US" dirty="0"/>
          </a:p>
        </p:txBody>
      </p:sp>
    </p:spTree>
    <p:extLst>
      <p:ext uri="{BB962C8B-B14F-4D97-AF65-F5344CB8AC3E}">
        <p14:creationId xmlns:p14="http://schemas.microsoft.com/office/powerpoint/2010/main" val="2303594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Header Placeholder 4">
            <a:extLst>
              <a:ext uri="{FF2B5EF4-FFF2-40B4-BE49-F238E27FC236}">
                <a16:creationId xmlns:a16="http://schemas.microsoft.com/office/drawing/2014/main" id="{F4B64654-20A5-8F30-E97B-EA250530E84D}"/>
              </a:ext>
            </a:extLst>
          </p:cNvPr>
          <p:cNvSpPr>
            <a:spLocks noGrp="1"/>
          </p:cNvSpPr>
          <p:nvPr>
            <p:ph type="hdr" sz="quarter"/>
          </p:nvPr>
        </p:nvSpPr>
        <p:spPr/>
        <p:txBody>
          <a:bodyPr/>
          <a:lstStyle/>
          <a:p>
            <a:r>
              <a:rPr lang="en-US"/>
              <a:t>Introduction  to 5G Network</a:t>
            </a:r>
            <a:endParaRPr lang="en-US" dirty="0"/>
          </a:p>
        </p:txBody>
      </p:sp>
    </p:spTree>
    <p:extLst>
      <p:ext uri="{BB962C8B-B14F-4D97-AF65-F5344CB8AC3E}">
        <p14:creationId xmlns:p14="http://schemas.microsoft.com/office/powerpoint/2010/main" val="2625298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Header Placeholder 4">
            <a:extLst>
              <a:ext uri="{FF2B5EF4-FFF2-40B4-BE49-F238E27FC236}">
                <a16:creationId xmlns:a16="http://schemas.microsoft.com/office/drawing/2014/main" id="{798BFE38-B777-00D6-D2D6-163C4D8AA3CA}"/>
              </a:ext>
            </a:extLst>
          </p:cNvPr>
          <p:cNvSpPr>
            <a:spLocks noGrp="1"/>
          </p:cNvSpPr>
          <p:nvPr>
            <p:ph type="hdr" sz="quarter"/>
          </p:nvPr>
        </p:nvSpPr>
        <p:spPr/>
        <p:txBody>
          <a:bodyPr/>
          <a:lstStyle/>
          <a:p>
            <a:r>
              <a:rPr lang="en-US"/>
              <a:t>Introduction  to 5G Network</a:t>
            </a:r>
            <a:endParaRPr lang="en-US" dirty="0"/>
          </a:p>
        </p:txBody>
      </p:sp>
    </p:spTree>
    <p:extLst>
      <p:ext uri="{BB962C8B-B14F-4D97-AF65-F5344CB8AC3E}">
        <p14:creationId xmlns:p14="http://schemas.microsoft.com/office/powerpoint/2010/main" val="10088939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Header Placeholder 4">
            <a:extLst>
              <a:ext uri="{FF2B5EF4-FFF2-40B4-BE49-F238E27FC236}">
                <a16:creationId xmlns:a16="http://schemas.microsoft.com/office/drawing/2014/main" id="{7F78BF45-97D5-FECD-684C-3FAC40D95041}"/>
              </a:ext>
            </a:extLst>
          </p:cNvPr>
          <p:cNvSpPr>
            <a:spLocks noGrp="1"/>
          </p:cNvSpPr>
          <p:nvPr>
            <p:ph type="hdr" sz="quarter"/>
          </p:nvPr>
        </p:nvSpPr>
        <p:spPr/>
        <p:txBody>
          <a:bodyPr/>
          <a:lstStyle/>
          <a:p>
            <a:r>
              <a:rPr lang="en-US"/>
              <a:t>Introduction  to 5G Network</a:t>
            </a:r>
            <a:endParaRPr lang="en-US" dirty="0"/>
          </a:p>
        </p:txBody>
      </p:sp>
    </p:spTree>
    <p:extLst>
      <p:ext uri="{BB962C8B-B14F-4D97-AF65-F5344CB8AC3E}">
        <p14:creationId xmlns:p14="http://schemas.microsoft.com/office/powerpoint/2010/main" val="2294657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Header Placeholder 4">
            <a:extLst>
              <a:ext uri="{FF2B5EF4-FFF2-40B4-BE49-F238E27FC236}">
                <a16:creationId xmlns:a16="http://schemas.microsoft.com/office/drawing/2014/main" id="{ED01076B-2CDF-B6E3-D962-324737E3062B}"/>
              </a:ext>
            </a:extLst>
          </p:cNvPr>
          <p:cNvSpPr>
            <a:spLocks noGrp="1"/>
          </p:cNvSpPr>
          <p:nvPr>
            <p:ph type="hdr" sz="quarter"/>
          </p:nvPr>
        </p:nvSpPr>
        <p:spPr/>
        <p:txBody>
          <a:bodyPr/>
          <a:lstStyle/>
          <a:p>
            <a:r>
              <a:rPr lang="en-US"/>
              <a:t>Introduction  to 5G Network</a:t>
            </a:r>
            <a:endParaRPr lang="en-US" dirty="0"/>
          </a:p>
        </p:txBody>
      </p:sp>
    </p:spTree>
    <p:extLst>
      <p:ext uri="{BB962C8B-B14F-4D97-AF65-F5344CB8AC3E}">
        <p14:creationId xmlns:p14="http://schemas.microsoft.com/office/powerpoint/2010/main" val="13564987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Header Placeholder 4">
            <a:extLst>
              <a:ext uri="{FF2B5EF4-FFF2-40B4-BE49-F238E27FC236}">
                <a16:creationId xmlns:a16="http://schemas.microsoft.com/office/drawing/2014/main" id="{67D6FF7B-E8A1-10AB-39C5-46286130C567}"/>
              </a:ext>
            </a:extLst>
          </p:cNvPr>
          <p:cNvSpPr>
            <a:spLocks noGrp="1"/>
          </p:cNvSpPr>
          <p:nvPr>
            <p:ph type="hdr" sz="quarter"/>
          </p:nvPr>
        </p:nvSpPr>
        <p:spPr/>
        <p:txBody>
          <a:bodyPr/>
          <a:lstStyle/>
          <a:p>
            <a:r>
              <a:rPr lang="en-US"/>
              <a:t>Introduction  to 5G Network</a:t>
            </a:r>
            <a:endParaRPr lang="en-US" dirty="0"/>
          </a:p>
        </p:txBody>
      </p:sp>
    </p:spTree>
    <p:extLst>
      <p:ext uri="{BB962C8B-B14F-4D97-AF65-F5344CB8AC3E}">
        <p14:creationId xmlns:p14="http://schemas.microsoft.com/office/powerpoint/2010/main" val="3774310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29768" y="2514600"/>
            <a:ext cx="6910070" cy="1969135"/>
          </a:xfrm>
          <a:custGeom>
            <a:avLst/>
            <a:gdLst/>
            <a:ahLst/>
            <a:cxnLst/>
            <a:rect l="l" t="t" r="r" b="b"/>
            <a:pathLst>
              <a:path w="6910070" h="1969135">
                <a:moveTo>
                  <a:pt x="0" y="1969007"/>
                </a:moveTo>
                <a:lnTo>
                  <a:pt x="6909815" y="1969007"/>
                </a:lnTo>
                <a:lnTo>
                  <a:pt x="6909815" y="0"/>
                </a:lnTo>
                <a:lnTo>
                  <a:pt x="0" y="0"/>
                </a:lnTo>
                <a:lnTo>
                  <a:pt x="0" y="1969007"/>
                </a:lnTo>
                <a:close/>
              </a:path>
            </a:pathLst>
          </a:custGeom>
          <a:solidFill>
            <a:srgbClr val="DAF3FD"/>
          </a:solidFill>
        </p:spPr>
        <p:txBody>
          <a:bodyPr wrap="square" lIns="0" tIns="0" rIns="0" bIns="0" rtlCol="0"/>
          <a:lstStyle/>
          <a:p>
            <a:endParaRPr/>
          </a:p>
        </p:txBody>
      </p:sp>
      <p:sp>
        <p:nvSpPr>
          <p:cNvPr id="2" name="Holder 2"/>
          <p:cNvSpPr>
            <a:spLocks noGrp="1"/>
          </p:cNvSpPr>
          <p:nvPr>
            <p:ph type="ctrTitle"/>
          </p:nvPr>
        </p:nvSpPr>
        <p:spPr>
          <a:xfrm>
            <a:off x="826604" y="659600"/>
            <a:ext cx="10538790" cy="84836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08080"/>
                </a:solidFill>
                <a:latin typeface="Arial"/>
                <a:cs typeface="Arial"/>
              </a:defRPr>
            </a:lvl1pPr>
          </a:lstStyle>
          <a:p>
            <a:pPr marL="12700">
              <a:lnSpc>
                <a:spcPts val="1425"/>
              </a:lnSpc>
            </a:pPr>
            <a:r>
              <a:rPr spc="-5" dirty="0"/>
              <a:t>Bahga </a:t>
            </a:r>
            <a:r>
              <a:rPr dirty="0"/>
              <a:t>&amp; </a:t>
            </a:r>
            <a:r>
              <a:rPr spc="-5" dirty="0"/>
              <a:t>Madisetti, </a:t>
            </a:r>
            <a:r>
              <a:rPr dirty="0"/>
              <a:t>©</a:t>
            </a:r>
            <a:r>
              <a:rPr spc="-55" dirty="0"/>
              <a:t> </a:t>
            </a:r>
            <a:r>
              <a:rPr spc="-5" dirty="0"/>
              <a:t>2015</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2/14/2025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8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08080"/>
                </a:solidFill>
                <a:latin typeface="Arial"/>
                <a:cs typeface="Arial"/>
              </a:defRPr>
            </a:lvl1pPr>
          </a:lstStyle>
          <a:p>
            <a:pPr marL="12700">
              <a:lnSpc>
                <a:spcPts val="1425"/>
              </a:lnSpc>
            </a:pPr>
            <a:r>
              <a:rPr spc="-5" dirty="0"/>
              <a:t>Bahga </a:t>
            </a:r>
            <a:r>
              <a:rPr dirty="0"/>
              <a:t>&amp; </a:t>
            </a:r>
            <a:r>
              <a:rPr spc="-5" dirty="0"/>
              <a:t>Madisetti, </a:t>
            </a:r>
            <a:r>
              <a:rPr dirty="0"/>
              <a:t>©</a:t>
            </a:r>
            <a:r>
              <a:rPr spc="-55" dirty="0"/>
              <a:t> </a:t>
            </a:r>
            <a:r>
              <a:rPr spc="-5" dirty="0"/>
              <a:t>2015</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2/14/2025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808080"/>
                </a:solidFill>
                <a:latin typeface="Arial"/>
                <a:cs typeface="Arial"/>
              </a:defRPr>
            </a:lvl1pPr>
          </a:lstStyle>
          <a:p>
            <a:pPr marL="12700">
              <a:lnSpc>
                <a:spcPts val="1425"/>
              </a:lnSpc>
            </a:pPr>
            <a:r>
              <a:rPr spc="-5" dirty="0"/>
              <a:t>Bahga </a:t>
            </a:r>
            <a:r>
              <a:rPr dirty="0"/>
              <a:t>&amp; </a:t>
            </a:r>
            <a:r>
              <a:rPr spc="-5" dirty="0"/>
              <a:t>Madisetti, </a:t>
            </a:r>
            <a:r>
              <a:rPr dirty="0"/>
              <a:t>©</a:t>
            </a:r>
            <a:r>
              <a:rPr spc="-55" dirty="0"/>
              <a:t> </a:t>
            </a:r>
            <a:r>
              <a:rPr spc="-5" dirty="0"/>
              <a:t>2015</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2/14/2025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808080"/>
                </a:solidFill>
                <a:latin typeface="Arial"/>
                <a:cs typeface="Arial"/>
              </a:defRPr>
            </a:lvl1pPr>
          </a:lstStyle>
          <a:p>
            <a:pPr marL="12700">
              <a:lnSpc>
                <a:spcPts val="1425"/>
              </a:lnSpc>
            </a:pPr>
            <a:r>
              <a:rPr spc="-5" dirty="0"/>
              <a:t>Bahga </a:t>
            </a:r>
            <a:r>
              <a:rPr dirty="0"/>
              <a:t>&amp; </a:t>
            </a:r>
            <a:r>
              <a:rPr spc="-5" dirty="0"/>
              <a:t>Madisetti, </a:t>
            </a:r>
            <a:r>
              <a:rPr dirty="0"/>
              <a:t>©</a:t>
            </a:r>
            <a:r>
              <a:rPr spc="-55" dirty="0"/>
              <a:t> </a:t>
            </a:r>
            <a:r>
              <a:rPr spc="-5" dirty="0"/>
              <a:t>2015</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2/14/2025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808080"/>
                </a:solidFill>
                <a:latin typeface="Arial"/>
                <a:cs typeface="Arial"/>
              </a:defRPr>
            </a:lvl1pPr>
          </a:lstStyle>
          <a:p>
            <a:pPr marL="12700">
              <a:lnSpc>
                <a:spcPts val="1425"/>
              </a:lnSpc>
            </a:pPr>
            <a:r>
              <a:rPr spc="-5" dirty="0"/>
              <a:t>Bahga </a:t>
            </a:r>
            <a:r>
              <a:rPr dirty="0"/>
              <a:t>&amp; </a:t>
            </a:r>
            <a:r>
              <a:rPr spc="-5" dirty="0"/>
              <a:t>Madisetti, </a:t>
            </a:r>
            <a:r>
              <a:rPr dirty="0"/>
              <a:t>©</a:t>
            </a:r>
            <a:r>
              <a:rPr spc="-55" dirty="0"/>
              <a:t> </a:t>
            </a:r>
            <a:r>
              <a:rPr spc="-5" dirty="0"/>
              <a:t>2015</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2/14/2025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F04B92-9EF2-408A-BA96-4E53D18232E0}" type="datetime1">
              <a:rPr lang="en-US" smtClean="0"/>
              <a:t>2/14/2025</a:t>
            </a:fld>
            <a:endParaRPr lang="en-US" dirty="0"/>
          </a:p>
        </p:txBody>
      </p:sp>
      <p:sp>
        <p:nvSpPr>
          <p:cNvPr id="5" name="Footer Placeholder 4"/>
          <p:cNvSpPr>
            <a:spLocks noGrp="1"/>
          </p:cNvSpPr>
          <p:nvPr>
            <p:ph type="ftr" sz="quarter" idx="11"/>
          </p:nvPr>
        </p:nvSpPr>
        <p:spPr/>
        <p:txBody>
          <a:bodyPr/>
          <a:lstStyle/>
          <a:p>
            <a:r>
              <a:rPr lang="en-US"/>
              <a:t>Presented By. Prabhakar Manish From Accenture India Private Limited</a:t>
            </a:r>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309720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92023" y="0"/>
            <a:ext cx="12000230" cy="1420495"/>
          </a:xfrm>
          <a:custGeom>
            <a:avLst/>
            <a:gdLst/>
            <a:ahLst/>
            <a:cxnLst/>
            <a:rect l="l" t="t" r="r" b="b"/>
            <a:pathLst>
              <a:path w="12000230" h="1420495">
                <a:moveTo>
                  <a:pt x="0" y="1420368"/>
                </a:moveTo>
                <a:lnTo>
                  <a:pt x="11999976" y="1420368"/>
                </a:lnTo>
                <a:lnTo>
                  <a:pt x="11999976" y="0"/>
                </a:lnTo>
                <a:lnTo>
                  <a:pt x="0" y="0"/>
                </a:lnTo>
                <a:lnTo>
                  <a:pt x="0" y="1420368"/>
                </a:lnTo>
                <a:close/>
              </a:path>
            </a:pathLst>
          </a:custGeom>
          <a:solidFill>
            <a:srgbClr val="DAF3FD"/>
          </a:solidFill>
        </p:spPr>
        <p:txBody>
          <a:bodyPr wrap="square" lIns="0" tIns="0" rIns="0" bIns="0" rtlCol="0"/>
          <a:lstStyle/>
          <a:p>
            <a:endParaRPr/>
          </a:p>
        </p:txBody>
      </p:sp>
      <p:sp>
        <p:nvSpPr>
          <p:cNvPr id="2" name="Holder 2"/>
          <p:cNvSpPr>
            <a:spLocks noGrp="1"/>
          </p:cNvSpPr>
          <p:nvPr>
            <p:ph type="title"/>
          </p:nvPr>
        </p:nvSpPr>
        <p:spPr>
          <a:xfrm>
            <a:off x="916939" y="297179"/>
            <a:ext cx="10358120" cy="694690"/>
          </a:xfrm>
          <a:prstGeom prst="rect">
            <a:avLst/>
          </a:prstGeom>
        </p:spPr>
        <p:txBody>
          <a:bodyPr wrap="square" lIns="0" tIns="0" rIns="0" bIns="0">
            <a:spAutoFit/>
          </a:bodyPr>
          <a:lstStyle>
            <a:lvl1pPr>
              <a:defRPr sz="4400" b="0" i="0">
                <a:solidFill>
                  <a:schemeClr val="tx1"/>
                </a:solidFill>
                <a:latin typeface="Arial"/>
                <a:cs typeface="Arial"/>
              </a:defRPr>
            </a:lvl1pPr>
          </a:lstStyle>
          <a:p>
            <a:endParaRPr/>
          </a:p>
        </p:txBody>
      </p:sp>
      <p:sp>
        <p:nvSpPr>
          <p:cNvPr id="3" name="Holder 3"/>
          <p:cNvSpPr>
            <a:spLocks noGrp="1"/>
          </p:cNvSpPr>
          <p:nvPr>
            <p:ph type="body" idx="1"/>
          </p:nvPr>
        </p:nvSpPr>
        <p:spPr>
          <a:xfrm>
            <a:off x="916939" y="1801495"/>
            <a:ext cx="10358120" cy="2371725"/>
          </a:xfrm>
          <a:prstGeom prst="rect">
            <a:avLst/>
          </a:prstGeom>
        </p:spPr>
        <p:txBody>
          <a:bodyPr wrap="square" lIns="0" tIns="0" rIns="0" bIns="0">
            <a:spAutoFit/>
          </a:bodyPr>
          <a:lstStyle>
            <a:lvl1pPr>
              <a:defRPr sz="28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9533725" y="6607767"/>
            <a:ext cx="1838959" cy="196215"/>
          </a:xfrm>
          <a:prstGeom prst="rect">
            <a:avLst/>
          </a:prstGeom>
        </p:spPr>
        <p:txBody>
          <a:bodyPr wrap="square" lIns="0" tIns="0" rIns="0" bIns="0">
            <a:spAutoFit/>
          </a:bodyPr>
          <a:lstStyle>
            <a:lvl1pPr>
              <a:defRPr sz="1200" b="0" i="0">
                <a:solidFill>
                  <a:srgbClr val="808080"/>
                </a:solidFill>
                <a:latin typeface="Arial"/>
                <a:cs typeface="Arial"/>
              </a:defRPr>
            </a:lvl1pPr>
          </a:lstStyle>
          <a:p>
            <a:pPr marL="12700">
              <a:lnSpc>
                <a:spcPts val="1425"/>
              </a:lnSpc>
            </a:pPr>
            <a:r>
              <a:rPr spc="-5" dirty="0"/>
              <a:t>Bahga </a:t>
            </a:r>
            <a:r>
              <a:rPr dirty="0"/>
              <a:t>&amp; </a:t>
            </a:r>
            <a:r>
              <a:rPr spc="-5" dirty="0"/>
              <a:t>Madisetti, </a:t>
            </a:r>
            <a:r>
              <a:rPr dirty="0"/>
              <a:t>©</a:t>
            </a:r>
            <a:r>
              <a:rPr spc="-55" dirty="0"/>
              <a:t> </a:t>
            </a:r>
            <a:r>
              <a:rPr spc="-5" dirty="0"/>
              <a:t>2015</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2/14/2025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internet-of-things-book.com/"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3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29895" y="659600"/>
            <a:ext cx="6776123" cy="412934"/>
          </a:xfrm>
          <a:prstGeom prst="rect">
            <a:avLst/>
          </a:prstGeom>
        </p:spPr>
        <p:txBody>
          <a:bodyPr vert="horz" wrap="square" lIns="0" tIns="12700" rIns="0" bIns="0" rtlCol="0">
            <a:spAutoFit/>
          </a:bodyPr>
          <a:lstStyle/>
          <a:p>
            <a:pPr marL="12700">
              <a:lnSpc>
                <a:spcPct val="100000"/>
              </a:lnSpc>
              <a:spcBef>
                <a:spcPts val="100"/>
              </a:spcBef>
            </a:pPr>
            <a:r>
              <a:rPr lang="en-US" sz="2600" spc="-5" dirty="0">
                <a:solidFill>
                  <a:srgbClr val="EC7C30"/>
                </a:solidFill>
                <a:latin typeface="Times New Roman" pitchFamily="18" charset="0"/>
                <a:cs typeface="Times New Roman" pitchFamily="18" charset="0"/>
              </a:rPr>
              <a:t>Unit </a:t>
            </a:r>
            <a:r>
              <a:rPr sz="2600" spc="-65" dirty="0">
                <a:solidFill>
                  <a:srgbClr val="EC7C30"/>
                </a:solidFill>
                <a:latin typeface="Times New Roman" pitchFamily="18" charset="0"/>
                <a:cs typeface="Times New Roman" pitchFamily="18" charset="0"/>
              </a:rPr>
              <a:t> </a:t>
            </a:r>
            <a:r>
              <a:rPr lang="en-IN" sz="2600" spc="-65" dirty="0">
                <a:solidFill>
                  <a:srgbClr val="EC7C30"/>
                </a:solidFill>
                <a:latin typeface="Times New Roman" pitchFamily="18" charset="0"/>
                <a:cs typeface="Times New Roman" pitchFamily="18" charset="0"/>
              </a:rPr>
              <a:t>-</a:t>
            </a:r>
            <a:r>
              <a:rPr lang="en-IN" sz="2600" dirty="0">
                <a:solidFill>
                  <a:srgbClr val="EC7C30"/>
                </a:solidFill>
                <a:latin typeface="Times New Roman" pitchFamily="18" charset="0"/>
                <a:cs typeface="Times New Roman" pitchFamily="18" charset="0"/>
              </a:rPr>
              <a:t>2: Machine to Machine Communication</a:t>
            </a:r>
            <a:endParaRPr sz="2600" dirty="0">
              <a:latin typeface="Times New Roman" pitchFamily="18" charset="0"/>
              <a:cs typeface="Times New Roman" pitchFamily="18" charset="0"/>
            </a:endParaRPr>
          </a:p>
        </p:txBody>
      </p:sp>
      <p:sp>
        <p:nvSpPr>
          <p:cNvPr id="3" name="object 3"/>
          <p:cNvSpPr txBox="1"/>
          <p:nvPr/>
        </p:nvSpPr>
        <p:spPr>
          <a:xfrm>
            <a:off x="826604" y="3080130"/>
            <a:ext cx="5237480" cy="568104"/>
          </a:xfrm>
          <a:prstGeom prst="rect">
            <a:avLst/>
          </a:prstGeom>
        </p:spPr>
        <p:txBody>
          <a:bodyPr vert="horz" wrap="square" lIns="0" tIns="13970" rIns="0" bIns="0" rtlCol="0">
            <a:spAutoFit/>
          </a:bodyPr>
          <a:lstStyle/>
          <a:p>
            <a:pPr marL="12700">
              <a:lnSpc>
                <a:spcPct val="100000"/>
              </a:lnSpc>
              <a:spcBef>
                <a:spcPts val="110"/>
              </a:spcBef>
            </a:pPr>
            <a:r>
              <a:rPr lang="en-IN" sz="3600" spc="-5" dirty="0">
                <a:solidFill>
                  <a:srgbClr val="054671"/>
                </a:solidFill>
                <a:latin typeface="Times New Roman" pitchFamily="18" charset="0"/>
                <a:cs typeface="Times New Roman" pitchFamily="18" charset="0"/>
              </a:rPr>
              <a:t>2.1 </a:t>
            </a:r>
            <a:r>
              <a:rPr sz="3600" spc="-5" dirty="0">
                <a:solidFill>
                  <a:srgbClr val="054671"/>
                </a:solidFill>
                <a:latin typeface="Times New Roman" pitchFamily="18" charset="0"/>
                <a:cs typeface="Times New Roman" pitchFamily="18" charset="0"/>
              </a:rPr>
              <a:t>Introduction </a:t>
            </a:r>
            <a:r>
              <a:rPr sz="3600" dirty="0">
                <a:solidFill>
                  <a:srgbClr val="054671"/>
                </a:solidFill>
                <a:latin typeface="Times New Roman" pitchFamily="18" charset="0"/>
                <a:cs typeface="Times New Roman" pitchFamily="18" charset="0"/>
              </a:rPr>
              <a:t>to</a:t>
            </a:r>
            <a:r>
              <a:rPr sz="3600" spc="-70" dirty="0">
                <a:solidFill>
                  <a:srgbClr val="054671"/>
                </a:solidFill>
                <a:latin typeface="Times New Roman" pitchFamily="18" charset="0"/>
                <a:cs typeface="Times New Roman" pitchFamily="18" charset="0"/>
              </a:rPr>
              <a:t> </a:t>
            </a:r>
            <a:r>
              <a:rPr sz="3600" spc="-5" dirty="0">
                <a:solidFill>
                  <a:srgbClr val="054671"/>
                </a:solidFill>
                <a:latin typeface="Times New Roman" pitchFamily="18" charset="0"/>
                <a:cs typeface="Times New Roman" pitchFamily="18" charset="0"/>
              </a:rPr>
              <a:t>IoT</a:t>
            </a:r>
            <a:endParaRPr sz="3600" dirty="0">
              <a:latin typeface="Times New Roman" pitchFamily="18" charset="0"/>
              <a:cs typeface="Times New Roman" pitchFamily="18" charset="0"/>
            </a:endParaRPr>
          </a:p>
        </p:txBody>
      </p:sp>
      <p:grpSp>
        <p:nvGrpSpPr>
          <p:cNvPr id="4" name="object 4"/>
          <p:cNvGrpSpPr/>
          <p:nvPr/>
        </p:nvGrpSpPr>
        <p:grpSpPr>
          <a:xfrm>
            <a:off x="0" y="0"/>
            <a:ext cx="12192000" cy="6858000"/>
            <a:chOff x="0" y="0"/>
            <a:chExt cx="12192000" cy="6858000"/>
          </a:xfrm>
        </p:grpSpPr>
        <p:sp>
          <p:nvSpPr>
            <p:cNvPr id="5" name="object 5"/>
            <p:cNvSpPr/>
            <p:nvPr/>
          </p:nvSpPr>
          <p:spPr>
            <a:xfrm>
              <a:off x="0" y="0"/>
              <a:ext cx="429895" cy="6858000"/>
            </a:xfrm>
            <a:custGeom>
              <a:avLst/>
              <a:gdLst/>
              <a:ahLst/>
              <a:cxnLst/>
              <a:rect l="l" t="t" r="r" b="b"/>
              <a:pathLst>
                <a:path w="429895" h="6858000">
                  <a:moveTo>
                    <a:pt x="0" y="6858000"/>
                  </a:moveTo>
                  <a:lnTo>
                    <a:pt x="0" y="0"/>
                  </a:lnTo>
                  <a:lnTo>
                    <a:pt x="429767" y="0"/>
                  </a:lnTo>
                  <a:lnTo>
                    <a:pt x="429767" y="6858000"/>
                  </a:lnTo>
                  <a:lnTo>
                    <a:pt x="0" y="6858000"/>
                  </a:lnTo>
                  <a:close/>
                </a:path>
              </a:pathLst>
            </a:custGeom>
            <a:solidFill>
              <a:srgbClr val="FDBC09"/>
            </a:solidFill>
          </p:spPr>
          <p:txBody>
            <a:bodyPr wrap="square" lIns="0" tIns="0" rIns="0" bIns="0" rtlCol="0"/>
            <a:lstStyle/>
            <a:p>
              <a:endParaRPr dirty="0"/>
            </a:p>
          </p:txBody>
        </p:sp>
        <p:sp>
          <p:nvSpPr>
            <p:cNvPr id="6" name="object 6"/>
            <p:cNvSpPr/>
            <p:nvPr/>
          </p:nvSpPr>
          <p:spPr>
            <a:xfrm>
              <a:off x="7342631" y="0"/>
              <a:ext cx="4849368" cy="6858000"/>
            </a:xfrm>
            <a:prstGeom prst="rect">
              <a:avLst/>
            </a:prstGeom>
            <a:blipFill>
              <a:blip r:embed="rId2" cstate="print"/>
              <a:stretch>
                <a:fillRect/>
              </a:stretch>
            </a:blipFill>
          </p:spPr>
          <p:txBody>
            <a:bodyPr wrap="square" lIns="0" tIns="0" rIns="0" bIns="0" rtlCol="0"/>
            <a:lstStyle/>
            <a:p>
              <a:endParaRPr dirty="0"/>
            </a:p>
          </p:txBody>
        </p:sp>
      </p:grpSp>
      <p:sp>
        <p:nvSpPr>
          <p:cNvPr id="7" name="object 7"/>
          <p:cNvSpPr txBox="1"/>
          <p:nvPr/>
        </p:nvSpPr>
        <p:spPr>
          <a:xfrm>
            <a:off x="5144604" y="6606400"/>
            <a:ext cx="183896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808080"/>
                </a:solidFill>
                <a:latin typeface="Arial"/>
                <a:cs typeface="Arial"/>
              </a:rPr>
              <a:t>Bahga </a:t>
            </a:r>
            <a:r>
              <a:rPr sz="1200" dirty="0">
                <a:solidFill>
                  <a:srgbClr val="808080"/>
                </a:solidFill>
                <a:latin typeface="Arial"/>
                <a:cs typeface="Arial"/>
              </a:rPr>
              <a:t>&amp; </a:t>
            </a:r>
            <a:r>
              <a:rPr sz="1200" spc="-5" dirty="0">
                <a:solidFill>
                  <a:srgbClr val="808080"/>
                </a:solidFill>
                <a:latin typeface="Arial"/>
                <a:cs typeface="Arial"/>
              </a:rPr>
              <a:t>Madisetti, </a:t>
            </a:r>
            <a:r>
              <a:rPr sz="1200" dirty="0">
                <a:solidFill>
                  <a:srgbClr val="808080"/>
                </a:solidFill>
                <a:latin typeface="Arial"/>
                <a:cs typeface="Arial"/>
              </a:rPr>
              <a:t>©</a:t>
            </a:r>
            <a:r>
              <a:rPr sz="1200" spc="-55" dirty="0">
                <a:solidFill>
                  <a:srgbClr val="808080"/>
                </a:solidFill>
                <a:latin typeface="Arial"/>
                <a:cs typeface="Arial"/>
              </a:rPr>
              <a:t> </a:t>
            </a:r>
            <a:r>
              <a:rPr sz="1200" spc="-5" dirty="0">
                <a:solidFill>
                  <a:srgbClr val="808080"/>
                </a:solidFill>
                <a:latin typeface="Arial"/>
                <a:cs typeface="Arial"/>
              </a:rPr>
              <a:t>2015</a:t>
            </a:r>
            <a:endParaRPr sz="1200" dirty="0">
              <a:latin typeface="Arial"/>
              <a:cs typeface="Arial"/>
            </a:endParaRPr>
          </a:p>
        </p:txBody>
      </p:sp>
      <p:sp>
        <p:nvSpPr>
          <p:cNvPr id="8" name="object 8"/>
          <p:cNvSpPr txBox="1"/>
          <p:nvPr/>
        </p:nvSpPr>
        <p:spPr>
          <a:xfrm>
            <a:off x="826604" y="6606400"/>
            <a:ext cx="3612515"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808080"/>
                </a:solidFill>
                <a:latin typeface="Arial"/>
                <a:cs typeface="Arial"/>
              </a:rPr>
              <a:t>Book website</a:t>
            </a:r>
            <a:r>
              <a:rPr sz="1200" spc="-5" dirty="0">
                <a:solidFill>
                  <a:srgbClr val="808080"/>
                </a:solidFill>
                <a:latin typeface="Arial"/>
                <a:cs typeface="Arial"/>
                <a:hlinkClick r:id="rId3"/>
              </a:rPr>
              <a:t>:</a:t>
            </a:r>
            <a:r>
              <a:rPr sz="1200" spc="-40" dirty="0">
                <a:solidFill>
                  <a:srgbClr val="808080"/>
                </a:solidFill>
                <a:latin typeface="Arial"/>
                <a:cs typeface="Arial"/>
                <a:hlinkClick r:id="rId3"/>
              </a:rPr>
              <a:t> </a:t>
            </a:r>
            <a:r>
              <a:rPr sz="1200" spc="-5" dirty="0">
                <a:solidFill>
                  <a:srgbClr val="808080"/>
                </a:solidFill>
                <a:latin typeface="Arial"/>
                <a:cs typeface="Arial"/>
                <a:hlinkClick r:id="rId3"/>
              </a:rPr>
              <a:t>http://www.internet-of-things-book.com</a:t>
            </a:r>
            <a:endParaRPr sz="12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97179"/>
            <a:ext cx="10970259" cy="553998"/>
          </a:xfrm>
        </p:spPr>
        <p:txBody>
          <a:bodyPr/>
          <a:lstStyle/>
          <a:p>
            <a:pPr algn="ctr"/>
            <a:r>
              <a:rPr lang="en-US" sz="3600" dirty="0">
                <a:latin typeface="Times New Roman" pitchFamily="18" charset="0"/>
                <a:cs typeface="Times New Roman" pitchFamily="18" charset="0"/>
              </a:rPr>
              <a:t>Home Automation</a:t>
            </a:r>
          </a:p>
        </p:txBody>
      </p:sp>
      <p:sp>
        <p:nvSpPr>
          <p:cNvPr id="3" name="Text Placeholder 2"/>
          <p:cNvSpPr>
            <a:spLocks noGrp="1"/>
          </p:cNvSpPr>
          <p:nvPr>
            <p:ph type="body" idx="1"/>
          </p:nvPr>
        </p:nvSpPr>
        <p:spPr>
          <a:xfrm>
            <a:off x="228600" y="1801495"/>
            <a:ext cx="11734800" cy="3016210"/>
          </a:xfrm>
        </p:spPr>
        <p:txBody>
          <a:bodyPr/>
          <a:lstStyle/>
          <a:p>
            <a:pPr algn="just"/>
            <a:r>
              <a:rPr lang="en-US" b="1" dirty="0">
                <a:latin typeface="Times New Roman" pitchFamily="18" charset="0"/>
                <a:cs typeface="Times New Roman" pitchFamily="18" charset="0"/>
              </a:rPr>
              <a:t>Smoke/gas detectors : </a:t>
            </a:r>
            <a:r>
              <a:rPr lang="en-US" dirty="0">
                <a:latin typeface="Times New Roman" pitchFamily="18" charset="0"/>
                <a:cs typeface="Times New Roman" pitchFamily="18" charset="0"/>
              </a:rPr>
              <a:t>Smoke detectors installed in home &amp;buildings detects smoke(</a:t>
            </a:r>
            <a:r>
              <a:rPr lang="en-US" dirty="0" err="1">
                <a:latin typeface="Times New Roman" pitchFamily="18" charset="0"/>
                <a:cs typeface="Times New Roman" pitchFamily="18" charset="0"/>
              </a:rPr>
              <a:t>i.e</a:t>
            </a:r>
            <a:r>
              <a:rPr lang="en-US" dirty="0">
                <a:latin typeface="Times New Roman" pitchFamily="18" charset="0"/>
                <a:cs typeface="Times New Roman" pitchFamily="18" charset="0"/>
              </a:rPr>
              <a:t> early sign of fire) in a air and send SMS or email to users or local fire safety department.</a:t>
            </a:r>
          </a:p>
          <a:p>
            <a:pPr algn="just"/>
            <a:r>
              <a:rPr lang="en-US" dirty="0">
                <a:latin typeface="Times New Roman" pitchFamily="18" charset="0"/>
                <a:cs typeface="Times New Roman" pitchFamily="18" charset="0"/>
              </a:rPr>
              <a:t>-Gas detector can detect presence of harmful gases in air such as carbon monoxide , nitrogen monoxide , nitrogen dioxide using gas sensor and send SMS or email to users</a:t>
            </a:r>
          </a:p>
          <a:p>
            <a:endParaRPr lang="en-US" dirty="0"/>
          </a:p>
        </p:txBody>
      </p:sp>
    </p:spTree>
    <p:extLst>
      <p:ext uri="{BB962C8B-B14F-4D97-AF65-F5344CB8AC3E}">
        <p14:creationId xmlns:p14="http://schemas.microsoft.com/office/powerpoint/2010/main" val="1250335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6939" y="297179"/>
            <a:ext cx="10358120" cy="553998"/>
          </a:xfrm>
        </p:spPr>
        <p:txBody>
          <a:bodyPr/>
          <a:lstStyle/>
          <a:p>
            <a:pPr algn="ctr"/>
            <a:r>
              <a:rPr lang="en-US" sz="3600" dirty="0">
                <a:latin typeface="Times New Roman" pitchFamily="18" charset="0"/>
                <a:cs typeface="Times New Roman" pitchFamily="18" charset="0"/>
              </a:rPr>
              <a:t>Cities</a:t>
            </a:r>
            <a:endParaRPr lang="en-US" dirty="0">
              <a:latin typeface="Times New Roman" pitchFamily="18" charset="0"/>
              <a:cs typeface="Times New Roman" pitchFamily="18" charset="0"/>
            </a:endParaRPr>
          </a:p>
        </p:txBody>
      </p:sp>
      <p:sp>
        <p:nvSpPr>
          <p:cNvPr id="3" name="Text Placeholder 2"/>
          <p:cNvSpPr>
            <a:spLocks noGrp="1"/>
          </p:cNvSpPr>
          <p:nvPr>
            <p:ph type="body" idx="1"/>
          </p:nvPr>
        </p:nvSpPr>
        <p:spPr>
          <a:xfrm>
            <a:off x="152400" y="1371600"/>
            <a:ext cx="11963400" cy="4308872"/>
          </a:xfrm>
        </p:spPr>
        <p:txBody>
          <a:bodyPr/>
          <a:lstStyle/>
          <a:p>
            <a:pPr algn="just"/>
            <a:r>
              <a:rPr lang="en-US" b="1" dirty="0">
                <a:latin typeface="Times New Roman" pitchFamily="18" charset="0"/>
                <a:cs typeface="Times New Roman" pitchFamily="18" charset="0"/>
              </a:rPr>
              <a:t>Smart parking : </a:t>
            </a:r>
            <a:r>
              <a:rPr lang="en-US" dirty="0">
                <a:latin typeface="Times New Roman" pitchFamily="18" charset="0"/>
                <a:cs typeface="Times New Roman" pitchFamily="18" charset="0"/>
              </a:rPr>
              <a:t>In Smart parking sensors are used for each parking slot to detect whether parking slot is empty or occupied and send this information over smart parking application to car drivers.</a:t>
            </a:r>
          </a:p>
          <a:p>
            <a:pPr algn="just"/>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Smart lighting: </a:t>
            </a:r>
            <a:r>
              <a:rPr lang="en-US" dirty="0">
                <a:latin typeface="Times New Roman" pitchFamily="18" charset="0"/>
                <a:cs typeface="Times New Roman" pitchFamily="18" charset="0"/>
              </a:rPr>
              <a:t>for roads , parks and buildings can help in saving energy</a:t>
            </a:r>
          </a:p>
          <a:p>
            <a:pPr algn="just"/>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Smart Roads : </a:t>
            </a:r>
            <a:r>
              <a:rPr lang="en-US" dirty="0">
                <a:latin typeface="Times New Roman" pitchFamily="18" charset="0"/>
                <a:cs typeface="Times New Roman" pitchFamily="18" charset="0"/>
              </a:rPr>
              <a:t>In smart roads sensors can collect traffic information and send alert in case of traffic congestion or accidents .</a:t>
            </a:r>
          </a:p>
          <a:p>
            <a:pPr algn="just"/>
            <a:r>
              <a:rPr lang="en-US" dirty="0">
                <a:latin typeface="Times New Roman" pitchFamily="18" charset="0"/>
                <a:cs typeface="Times New Roman" pitchFamily="18" charset="0"/>
              </a:rPr>
              <a:t>-such information helps reducing traffic jams.</a:t>
            </a:r>
          </a:p>
          <a:p>
            <a:endParaRPr lang="en-US" dirty="0"/>
          </a:p>
        </p:txBody>
      </p:sp>
    </p:spTree>
    <p:extLst>
      <p:ext uri="{BB962C8B-B14F-4D97-AF65-F5344CB8AC3E}">
        <p14:creationId xmlns:p14="http://schemas.microsoft.com/office/powerpoint/2010/main" val="555882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6939" y="297179"/>
            <a:ext cx="10358120" cy="553998"/>
          </a:xfrm>
        </p:spPr>
        <p:txBody>
          <a:bodyPr/>
          <a:lstStyle/>
          <a:p>
            <a:pPr algn="ctr"/>
            <a:r>
              <a:rPr lang="en-US" sz="3600" dirty="0">
                <a:latin typeface="Times New Roman" pitchFamily="18" charset="0"/>
                <a:cs typeface="Times New Roman" pitchFamily="18" charset="0"/>
              </a:rPr>
              <a:t>Environment</a:t>
            </a:r>
            <a:endParaRPr lang="en-US" dirty="0">
              <a:latin typeface="Times New Roman" pitchFamily="18" charset="0"/>
              <a:cs typeface="Times New Roman" pitchFamily="18" charset="0"/>
            </a:endParaRPr>
          </a:p>
        </p:txBody>
      </p:sp>
      <p:sp>
        <p:nvSpPr>
          <p:cNvPr id="3" name="Text Placeholder 2"/>
          <p:cNvSpPr>
            <a:spLocks noGrp="1"/>
          </p:cNvSpPr>
          <p:nvPr>
            <p:ph type="body" idx="1"/>
          </p:nvPr>
        </p:nvSpPr>
        <p:spPr>
          <a:xfrm>
            <a:off x="152400" y="1371600"/>
            <a:ext cx="11963400" cy="5909310"/>
          </a:xfrm>
        </p:spPr>
        <p:txBody>
          <a:bodyPr/>
          <a:lstStyle/>
          <a:p>
            <a:pPr algn="just"/>
            <a:r>
              <a:rPr lang="en-US" sz="2400" b="1" dirty="0">
                <a:latin typeface="Times New Roman" pitchFamily="18" charset="0"/>
                <a:cs typeface="Times New Roman" pitchFamily="18" charset="0"/>
              </a:rPr>
              <a:t>Weather monitoring </a:t>
            </a:r>
            <a:r>
              <a:rPr lang="en-US" sz="2400" dirty="0">
                <a:latin typeface="Times New Roman" pitchFamily="18" charset="0"/>
                <a:cs typeface="Times New Roman" pitchFamily="18" charset="0"/>
              </a:rPr>
              <a:t>: Weather monitoring system collect data from no. of sensors such as temperature, humidity and send data to cloud based application</a:t>
            </a:r>
          </a:p>
          <a:p>
            <a:pPr algn="just"/>
            <a:r>
              <a:rPr lang="en-US" sz="2400" dirty="0">
                <a:latin typeface="Times New Roman" pitchFamily="18" charset="0"/>
                <a:cs typeface="Times New Roman" pitchFamily="18" charset="0"/>
              </a:rPr>
              <a:t>-data collected in cloud can be analyzed and alert send to subscribed users</a:t>
            </a:r>
          </a:p>
          <a:p>
            <a:pPr algn="just"/>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Air pollution monitoring </a:t>
            </a:r>
            <a:r>
              <a:rPr lang="en-US" sz="2400" dirty="0">
                <a:latin typeface="Times New Roman" pitchFamily="18" charset="0"/>
                <a:cs typeface="Times New Roman" pitchFamily="18" charset="0"/>
              </a:rPr>
              <a:t>: system can monitor and collect harmful gases in air such as carbon monoxide , nitrogen monoxide , nitrogen dioxide using gaseous sensor</a:t>
            </a:r>
          </a:p>
          <a:p>
            <a:pPr algn="just"/>
            <a:r>
              <a:rPr lang="en-US" sz="2400" dirty="0">
                <a:latin typeface="Times New Roman" pitchFamily="18" charset="0"/>
                <a:cs typeface="Times New Roman" pitchFamily="18" charset="0"/>
              </a:rPr>
              <a:t>-collected data can be analyzed to make informed decisions on pollution control approaches.</a:t>
            </a:r>
          </a:p>
          <a:p>
            <a:pPr algn="just"/>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Forest fire detection : </a:t>
            </a:r>
            <a:r>
              <a:rPr lang="en-US" sz="2400" dirty="0">
                <a:latin typeface="Times New Roman" pitchFamily="18" charset="0"/>
                <a:cs typeface="Times New Roman" pitchFamily="18" charset="0"/>
              </a:rPr>
              <a:t>Forest fire can causes damage to natural resource and human life . </a:t>
            </a:r>
          </a:p>
          <a:p>
            <a:pPr algn="just"/>
            <a:r>
              <a:rPr lang="en-US" sz="2400" dirty="0">
                <a:latin typeface="Times New Roman" pitchFamily="18" charset="0"/>
                <a:cs typeface="Times New Roman" pitchFamily="18" charset="0"/>
              </a:rPr>
              <a:t>early detection of fire can help in minimizing damage</a:t>
            </a:r>
          </a:p>
          <a:p>
            <a:pPr algn="just"/>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River flood detection: </a:t>
            </a:r>
            <a:r>
              <a:rPr lang="en-US" sz="2400" dirty="0">
                <a:latin typeface="Times New Roman" pitchFamily="18" charset="0"/>
                <a:cs typeface="Times New Roman" pitchFamily="18" charset="0"/>
              </a:rPr>
              <a:t>River flood can causes damage to natural resource and human life .</a:t>
            </a:r>
          </a:p>
          <a:p>
            <a:pPr algn="just"/>
            <a:r>
              <a:rPr lang="en-US" sz="2400" dirty="0">
                <a:latin typeface="Times New Roman" pitchFamily="18" charset="0"/>
                <a:cs typeface="Times New Roman" pitchFamily="18" charset="0"/>
              </a:rPr>
              <a:t>-IoT based river flood monitoring system uses no. of sensors that monitor water level and flow rate of water and gives early warning of flood.</a:t>
            </a:r>
          </a:p>
          <a:p>
            <a:endParaRPr lang="en-US" sz="2400" b="1" dirty="0"/>
          </a:p>
          <a:p>
            <a:endParaRPr lang="en-US" sz="2400" b="1" dirty="0"/>
          </a:p>
        </p:txBody>
      </p:sp>
    </p:spTree>
    <p:extLst>
      <p:ext uri="{BB962C8B-B14F-4D97-AF65-F5344CB8AC3E}">
        <p14:creationId xmlns:p14="http://schemas.microsoft.com/office/powerpoint/2010/main" val="1896867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6939" y="297179"/>
            <a:ext cx="10358120" cy="553998"/>
          </a:xfrm>
        </p:spPr>
        <p:txBody>
          <a:bodyPr/>
          <a:lstStyle/>
          <a:p>
            <a:pPr algn="ctr"/>
            <a:r>
              <a:rPr lang="en-US" sz="3600" dirty="0">
                <a:latin typeface="Times New Roman" pitchFamily="18" charset="0"/>
                <a:cs typeface="Times New Roman" pitchFamily="18" charset="0"/>
              </a:rPr>
              <a:t>Agriculture</a:t>
            </a:r>
          </a:p>
        </p:txBody>
      </p:sp>
      <p:sp>
        <p:nvSpPr>
          <p:cNvPr id="3" name="Text Placeholder 2"/>
          <p:cNvSpPr>
            <a:spLocks noGrp="1"/>
          </p:cNvSpPr>
          <p:nvPr>
            <p:ph type="body" idx="1"/>
          </p:nvPr>
        </p:nvSpPr>
        <p:spPr>
          <a:xfrm>
            <a:off x="152400" y="1801495"/>
            <a:ext cx="11122659" cy="2154436"/>
          </a:xfrm>
        </p:spPr>
        <p:txBody>
          <a:bodyPr/>
          <a:lstStyle/>
          <a:p>
            <a:pPr algn="just"/>
            <a:r>
              <a:rPr lang="en-US" b="1" dirty="0">
                <a:latin typeface="Times New Roman" pitchFamily="18" charset="0"/>
                <a:cs typeface="Times New Roman" pitchFamily="18" charset="0"/>
              </a:rPr>
              <a:t>Smart Irrigation: </a:t>
            </a:r>
            <a:r>
              <a:rPr lang="en-US" dirty="0">
                <a:latin typeface="Times New Roman" pitchFamily="18" charset="0"/>
                <a:cs typeface="Times New Roman" pitchFamily="18" charset="0"/>
              </a:rPr>
              <a:t>IoT based Smart irrigation system uses soil moisture sensors to determine amount of moisture(water contents) in soil and if soil moisture level is low then sends alert to irrigation pump to turn ON and gives water to plants</a:t>
            </a:r>
          </a:p>
          <a:p>
            <a:pPr algn="just"/>
            <a:r>
              <a:rPr lang="en-US" dirty="0">
                <a:latin typeface="Times New Roman" pitchFamily="18" charset="0"/>
                <a:cs typeface="Times New Roman" pitchFamily="18" charset="0"/>
              </a:rPr>
              <a:t>-also Smart irrigation system helps in saving water</a:t>
            </a:r>
          </a:p>
        </p:txBody>
      </p:sp>
    </p:spTree>
    <p:extLst>
      <p:ext uri="{BB962C8B-B14F-4D97-AF65-F5344CB8AC3E}">
        <p14:creationId xmlns:p14="http://schemas.microsoft.com/office/powerpoint/2010/main" val="544855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8" y="297179"/>
            <a:ext cx="10589261" cy="565539"/>
          </a:xfrm>
          <a:prstGeom prst="rect">
            <a:avLst/>
          </a:prstGeom>
        </p:spPr>
        <p:txBody>
          <a:bodyPr vert="horz" wrap="square" lIns="0" tIns="11430" rIns="0" bIns="0" rtlCol="0">
            <a:spAutoFit/>
          </a:bodyPr>
          <a:lstStyle/>
          <a:p>
            <a:pPr marL="12700" algn="ctr">
              <a:lnSpc>
                <a:spcPct val="100000"/>
              </a:lnSpc>
              <a:spcBef>
                <a:spcPts val="90"/>
              </a:spcBef>
            </a:pPr>
            <a:r>
              <a:rPr sz="3600" spc="-270" dirty="0">
                <a:latin typeface="Times New Roman" pitchFamily="18" charset="0"/>
                <a:cs typeface="Times New Roman" pitchFamily="18" charset="0"/>
              </a:rPr>
              <a:t>Physical </a:t>
            </a:r>
            <a:r>
              <a:rPr sz="3600" spc="-285" dirty="0">
                <a:latin typeface="Times New Roman" pitchFamily="18" charset="0"/>
                <a:cs typeface="Times New Roman" pitchFamily="18" charset="0"/>
              </a:rPr>
              <a:t>Design </a:t>
            </a:r>
            <a:r>
              <a:rPr sz="3600" spc="-5" dirty="0">
                <a:latin typeface="Times New Roman" pitchFamily="18" charset="0"/>
                <a:cs typeface="Times New Roman" pitchFamily="18" charset="0"/>
              </a:rPr>
              <a:t>of</a:t>
            </a:r>
            <a:r>
              <a:rPr sz="3600" spc="-175" dirty="0">
                <a:latin typeface="Times New Roman" pitchFamily="18" charset="0"/>
                <a:cs typeface="Times New Roman" pitchFamily="18" charset="0"/>
              </a:rPr>
              <a:t> </a:t>
            </a:r>
            <a:r>
              <a:rPr sz="3600" spc="-265" dirty="0">
                <a:latin typeface="Times New Roman" pitchFamily="18" charset="0"/>
                <a:cs typeface="Times New Roman" pitchFamily="18" charset="0"/>
              </a:rPr>
              <a:t>IoT</a:t>
            </a:r>
          </a:p>
        </p:txBody>
      </p:sp>
      <p:sp>
        <p:nvSpPr>
          <p:cNvPr id="3" name="object 3"/>
          <p:cNvSpPr txBox="1"/>
          <p:nvPr/>
        </p:nvSpPr>
        <p:spPr>
          <a:xfrm>
            <a:off x="380999" y="1295400"/>
            <a:ext cx="11353799" cy="6010620"/>
          </a:xfrm>
          <a:prstGeom prst="rect">
            <a:avLst/>
          </a:prstGeom>
        </p:spPr>
        <p:txBody>
          <a:bodyPr vert="horz" wrap="square" lIns="0" tIns="62230" rIns="0" bIns="0" rtlCol="0">
            <a:spAutoFit/>
          </a:bodyPr>
          <a:lstStyle/>
          <a:p>
            <a:pPr marL="241300" marR="46990" indent="-228600">
              <a:lnSpc>
                <a:spcPts val="3020"/>
              </a:lnSpc>
              <a:spcBef>
                <a:spcPts val="490"/>
              </a:spcBef>
              <a:buChar char="•"/>
              <a:tabLst>
                <a:tab pos="241300" algn="l"/>
              </a:tabLst>
            </a:pPr>
            <a:r>
              <a:rPr lang="en-US" sz="2400" b="1" spc="-90" dirty="0">
                <a:latin typeface="Times New Roman" pitchFamily="18" charset="0"/>
                <a:cs typeface="Times New Roman" pitchFamily="18" charset="0"/>
              </a:rPr>
              <a:t>Things in IOT</a:t>
            </a:r>
            <a:endParaRPr lang="en-US" sz="2400" b="1" spc="-200" dirty="0">
              <a:latin typeface="Times New Roman" pitchFamily="18" charset="0"/>
              <a:cs typeface="Times New Roman" pitchFamily="18" charset="0"/>
            </a:endParaRPr>
          </a:p>
          <a:p>
            <a:pPr marL="241300" marR="46990" indent="-228600" algn="just">
              <a:lnSpc>
                <a:spcPts val="3020"/>
              </a:lnSpc>
              <a:spcBef>
                <a:spcPts val="490"/>
              </a:spcBef>
              <a:buChar char="•"/>
              <a:tabLst>
                <a:tab pos="241300" algn="l"/>
              </a:tabLst>
            </a:pPr>
            <a:r>
              <a:rPr sz="2400" spc="-200" dirty="0">
                <a:latin typeface="Times New Roman" pitchFamily="18" charset="0"/>
                <a:cs typeface="Times New Roman" pitchFamily="18" charset="0"/>
              </a:rPr>
              <a:t>The </a:t>
            </a:r>
            <a:r>
              <a:rPr sz="2400" spc="-100" dirty="0">
                <a:latin typeface="Times New Roman" pitchFamily="18" charset="0"/>
                <a:cs typeface="Times New Roman" pitchFamily="18" charset="0"/>
              </a:rPr>
              <a:t>"Things" </a:t>
            </a:r>
            <a:r>
              <a:rPr sz="2400" spc="-30" dirty="0">
                <a:latin typeface="Times New Roman" pitchFamily="18" charset="0"/>
                <a:cs typeface="Times New Roman" pitchFamily="18" charset="0"/>
              </a:rPr>
              <a:t>in </a:t>
            </a:r>
            <a:r>
              <a:rPr sz="2400" spc="-170" dirty="0">
                <a:latin typeface="Times New Roman" pitchFamily="18" charset="0"/>
                <a:cs typeface="Times New Roman" pitchFamily="18" charset="0"/>
              </a:rPr>
              <a:t>IoT </a:t>
            </a:r>
            <a:r>
              <a:rPr sz="2400" spc="-114" dirty="0">
                <a:latin typeface="Times New Roman" pitchFamily="18" charset="0"/>
                <a:cs typeface="Times New Roman" pitchFamily="18" charset="0"/>
              </a:rPr>
              <a:t>usually </a:t>
            </a:r>
            <a:r>
              <a:rPr sz="2400" spc="-80" dirty="0">
                <a:latin typeface="Times New Roman" pitchFamily="18" charset="0"/>
                <a:cs typeface="Times New Roman" pitchFamily="18" charset="0"/>
              </a:rPr>
              <a:t>refers </a:t>
            </a:r>
            <a:r>
              <a:rPr sz="2400" spc="40" dirty="0">
                <a:latin typeface="Times New Roman" pitchFamily="18" charset="0"/>
                <a:cs typeface="Times New Roman" pitchFamily="18" charset="0"/>
              </a:rPr>
              <a:t>to </a:t>
            </a:r>
            <a:r>
              <a:rPr sz="2400" spc="-170" dirty="0">
                <a:latin typeface="Times New Roman" pitchFamily="18" charset="0"/>
                <a:cs typeface="Times New Roman" pitchFamily="18" charset="0"/>
              </a:rPr>
              <a:t>IoT </a:t>
            </a:r>
            <a:r>
              <a:rPr sz="2400" spc="-150" dirty="0">
                <a:latin typeface="Times New Roman" pitchFamily="18" charset="0"/>
                <a:cs typeface="Times New Roman" pitchFamily="18" charset="0"/>
              </a:rPr>
              <a:t>devices </a:t>
            </a:r>
            <a:r>
              <a:rPr sz="2400" spc="-80" dirty="0">
                <a:latin typeface="Times New Roman" pitchFamily="18" charset="0"/>
                <a:cs typeface="Times New Roman" pitchFamily="18" charset="0"/>
              </a:rPr>
              <a:t>which </a:t>
            </a:r>
            <a:r>
              <a:rPr sz="2400" spc="-155" dirty="0">
                <a:latin typeface="Times New Roman" pitchFamily="18" charset="0"/>
                <a:cs typeface="Times New Roman" pitchFamily="18" charset="0"/>
              </a:rPr>
              <a:t>have </a:t>
            </a:r>
            <a:r>
              <a:rPr sz="2400" spc="-85" dirty="0">
                <a:latin typeface="Times New Roman" pitchFamily="18" charset="0"/>
                <a:cs typeface="Times New Roman" pitchFamily="18" charset="0"/>
              </a:rPr>
              <a:t>unique  </a:t>
            </a:r>
            <a:r>
              <a:rPr sz="2400" spc="-45" dirty="0">
                <a:latin typeface="Times New Roman" pitchFamily="18" charset="0"/>
                <a:cs typeface="Times New Roman" pitchFamily="18" charset="0"/>
              </a:rPr>
              <a:t>identities </a:t>
            </a:r>
            <a:r>
              <a:rPr sz="2400" spc="-135" dirty="0">
                <a:latin typeface="Times New Roman" pitchFamily="18" charset="0"/>
                <a:cs typeface="Times New Roman" pitchFamily="18" charset="0"/>
              </a:rPr>
              <a:t>and </a:t>
            </a:r>
            <a:r>
              <a:rPr sz="2400" spc="-175" dirty="0">
                <a:latin typeface="Times New Roman" pitchFamily="18" charset="0"/>
                <a:cs typeface="Times New Roman" pitchFamily="18" charset="0"/>
              </a:rPr>
              <a:t>can </a:t>
            </a:r>
            <a:r>
              <a:rPr sz="2400" spc="-40" dirty="0">
                <a:latin typeface="Times New Roman" pitchFamily="18" charset="0"/>
                <a:cs typeface="Times New Roman" pitchFamily="18" charset="0"/>
              </a:rPr>
              <a:t>perform </a:t>
            </a:r>
            <a:r>
              <a:rPr sz="2400" spc="-55" dirty="0">
                <a:latin typeface="Times New Roman" pitchFamily="18" charset="0"/>
                <a:cs typeface="Times New Roman" pitchFamily="18" charset="0"/>
              </a:rPr>
              <a:t>remote </a:t>
            </a:r>
            <a:r>
              <a:rPr sz="2400" spc="-160" dirty="0">
                <a:latin typeface="Times New Roman" pitchFamily="18" charset="0"/>
                <a:cs typeface="Times New Roman" pitchFamily="18" charset="0"/>
              </a:rPr>
              <a:t>sensing, </a:t>
            </a:r>
            <a:r>
              <a:rPr sz="2400" spc="-85" dirty="0">
                <a:latin typeface="Times New Roman" pitchFamily="18" charset="0"/>
                <a:cs typeface="Times New Roman" pitchFamily="18" charset="0"/>
              </a:rPr>
              <a:t>actuating </a:t>
            </a:r>
            <a:r>
              <a:rPr sz="2400" spc="-135" dirty="0">
                <a:latin typeface="Times New Roman" pitchFamily="18" charset="0"/>
                <a:cs typeface="Times New Roman" pitchFamily="18" charset="0"/>
              </a:rPr>
              <a:t>and</a:t>
            </a:r>
            <a:r>
              <a:rPr sz="2400" spc="-450" dirty="0">
                <a:latin typeface="Times New Roman" pitchFamily="18" charset="0"/>
                <a:cs typeface="Times New Roman" pitchFamily="18" charset="0"/>
              </a:rPr>
              <a:t> </a:t>
            </a:r>
            <a:r>
              <a:rPr lang="en-IN" sz="2400" spc="-450" dirty="0">
                <a:latin typeface="Times New Roman" pitchFamily="18" charset="0"/>
                <a:cs typeface="Times New Roman" pitchFamily="18" charset="0"/>
              </a:rPr>
              <a:t> </a:t>
            </a:r>
            <a:r>
              <a:rPr sz="2400" spc="-45" dirty="0">
                <a:latin typeface="Times New Roman" pitchFamily="18" charset="0"/>
                <a:cs typeface="Times New Roman" pitchFamily="18" charset="0"/>
              </a:rPr>
              <a:t>monitoring  </a:t>
            </a:r>
            <a:r>
              <a:rPr sz="2400" spc="-90" dirty="0">
                <a:latin typeface="Times New Roman" pitchFamily="18" charset="0"/>
                <a:cs typeface="Times New Roman" pitchFamily="18" charset="0"/>
              </a:rPr>
              <a:t>capabilities.</a:t>
            </a:r>
            <a:endParaRPr lang="en-US" sz="2400" spc="-90" dirty="0">
              <a:latin typeface="Times New Roman" pitchFamily="18" charset="0"/>
              <a:cs typeface="Times New Roman" pitchFamily="18" charset="0"/>
            </a:endParaRPr>
          </a:p>
          <a:p>
            <a:pPr marL="241300" marR="46990" lvl="1" indent="-228600" algn="just">
              <a:lnSpc>
                <a:spcPts val="3020"/>
              </a:lnSpc>
              <a:spcBef>
                <a:spcPts val="490"/>
              </a:spcBef>
              <a:buFontTx/>
              <a:buChar char="•"/>
              <a:tabLst>
                <a:tab pos="241300" algn="l"/>
              </a:tabLst>
            </a:pPr>
            <a:r>
              <a:rPr lang="en-US" sz="2400" b="1" spc="-114" dirty="0">
                <a:latin typeface="Times New Roman" pitchFamily="18" charset="0"/>
                <a:cs typeface="Times New Roman" pitchFamily="18" charset="0"/>
              </a:rPr>
              <a:t>The "Things" in IoT  can be any object that has unique identifier and which can send or receive data over network (for example such as smart phone, smart TV,computer,printer, surveillance camera,refrigerator,etc.)</a:t>
            </a:r>
          </a:p>
          <a:p>
            <a:pPr marL="241300" marR="46990" indent="-228600" algn="just">
              <a:lnSpc>
                <a:spcPts val="3020"/>
              </a:lnSpc>
              <a:spcBef>
                <a:spcPts val="490"/>
              </a:spcBef>
              <a:buChar char="•"/>
              <a:tabLst>
                <a:tab pos="241300" algn="l"/>
              </a:tabLst>
            </a:pPr>
            <a:r>
              <a:rPr sz="2400" spc="-114" dirty="0" err="1">
                <a:latin typeface="Times New Roman" pitchFamily="18" charset="0"/>
                <a:cs typeface="Times New Roman" pitchFamily="18" charset="0"/>
              </a:rPr>
              <a:t>IoT</a:t>
            </a:r>
            <a:r>
              <a:rPr sz="2400" spc="-114" dirty="0">
                <a:latin typeface="Times New Roman" pitchFamily="18" charset="0"/>
                <a:cs typeface="Times New Roman" pitchFamily="18" charset="0"/>
              </a:rPr>
              <a:t> devices can:</a:t>
            </a:r>
          </a:p>
          <a:p>
            <a:pPr marL="698500" marR="520700" lvl="1" indent="-228600" algn="just">
              <a:lnSpc>
                <a:spcPts val="2590"/>
              </a:lnSpc>
              <a:spcBef>
                <a:spcPts val="550"/>
              </a:spcBef>
              <a:buChar char="•"/>
              <a:tabLst>
                <a:tab pos="698500" algn="l"/>
                <a:tab pos="2161540" algn="l"/>
              </a:tabLst>
            </a:pPr>
            <a:r>
              <a:rPr sz="2400" spc="-185" dirty="0">
                <a:latin typeface="Times New Roman" pitchFamily="18" charset="0"/>
                <a:cs typeface="Times New Roman" pitchFamily="18" charset="0"/>
              </a:rPr>
              <a:t>Exchange </a:t>
            </a:r>
            <a:r>
              <a:rPr sz="2400" spc="-80" dirty="0">
                <a:latin typeface="Times New Roman" pitchFamily="18" charset="0"/>
                <a:cs typeface="Times New Roman" pitchFamily="18" charset="0"/>
              </a:rPr>
              <a:t>data </a:t>
            </a:r>
            <a:r>
              <a:rPr sz="2400" spc="10" dirty="0">
                <a:latin typeface="Times New Roman" pitchFamily="18" charset="0"/>
                <a:cs typeface="Times New Roman" pitchFamily="18" charset="0"/>
              </a:rPr>
              <a:t>with </a:t>
            </a:r>
            <a:r>
              <a:rPr sz="2400" spc="-25" dirty="0">
                <a:latin typeface="Times New Roman" pitchFamily="18" charset="0"/>
                <a:cs typeface="Times New Roman" pitchFamily="18" charset="0"/>
              </a:rPr>
              <a:t>other </a:t>
            </a:r>
            <a:r>
              <a:rPr sz="2400" spc="-95" dirty="0">
                <a:latin typeface="Times New Roman" pitchFamily="18" charset="0"/>
                <a:cs typeface="Times New Roman" pitchFamily="18" charset="0"/>
              </a:rPr>
              <a:t>connected </a:t>
            </a:r>
            <a:r>
              <a:rPr sz="2400" spc="-130" dirty="0">
                <a:latin typeface="Times New Roman" pitchFamily="18" charset="0"/>
                <a:cs typeface="Times New Roman" pitchFamily="18" charset="0"/>
              </a:rPr>
              <a:t>devices </a:t>
            </a:r>
            <a:r>
              <a:rPr sz="2400" spc="-114" dirty="0">
                <a:latin typeface="Times New Roman" pitchFamily="18" charset="0"/>
                <a:cs typeface="Times New Roman" pitchFamily="18" charset="0"/>
              </a:rPr>
              <a:t>and </a:t>
            </a:r>
            <a:r>
              <a:rPr sz="2400" spc="-80" dirty="0">
                <a:latin typeface="Times New Roman" pitchFamily="18" charset="0"/>
                <a:cs typeface="Times New Roman" pitchFamily="18" charset="0"/>
              </a:rPr>
              <a:t>applications </a:t>
            </a:r>
            <a:r>
              <a:rPr sz="2400" spc="-45" dirty="0">
                <a:latin typeface="Times New Roman" pitchFamily="18" charset="0"/>
                <a:cs typeface="Times New Roman" pitchFamily="18" charset="0"/>
              </a:rPr>
              <a:t>(directly</a:t>
            </a:r>
            <a:r>
              <a:rPr sz="2400" spc="-425" dirty="0">
                <a:latin typeface="Times New Roman" pitchFamily="18" charset="0"/>
                <a:cs typeface="Times New Roman" pitchFamily="18" charset="0"/>
              </a:rPr>
              <a:t> </a:t>
            </a:r>
            <a:r>
              <a:rPr sz="2400" spc="-20" dirty="0">
                <a:latin typeface="Times New Roman" pitchFamily="18" charset="0"/>
                <a:cs typeface="Times New Roman" pitchFamily="18" charset="0"/>
              </a:rPr>
              <a:t>or  </a:t>
            </a:r>
            <a:r>
              <a:rPr sz="2400" spc="-45" dirty="0">
                <a:latin typeface="Times New Roman" pitchFamily="18" charset="0"/>
                <a:cs typeface="Times New Roman" pitchFamily="18" charset="0"/>
              </a:rPr>
              <a:t>indirectly),</a:t>
            </a:r>
            <a:r>
              <a:rPr lang="en-US" sz="2400" spc="-45" dirty="0">
                <a:latin typeface="Times New Roman" pitchFamily="18" charset="0"/>
                <a:cs typeface="Times New Roman" pitchFamily="18" charset="0"/>
              </a:rPr>
              <a:t>or</a:t>
            </a:r>
            <a:endParaRPr sz="2400" dirty="0">
              <a:latin typeface="Times New Roman" pitchFamily="18" charset="0"/>
              <a:cs typeface="Times New Roman" pitchFamily="18" charset="0"/>
            </a:endParaRPr>
          </a:p>
          <a:p>
            <a:pPr marL="698500" lvl="1" indent="-228600" algn="just">
              <a:lnSpc>
                <a:spcPct val="100000"/>
              </a:lnSpc>
              <a:spcBef>
                <a:spcPts val="175"/>
              </a:spcBef>
              <a:buChar char="•"/>
              <a:tabLst>
                <a:tab pos="698500" algn="l"/>
              </a:tabLst>
            </a:pPr>
            <a:r>
              <a:rPr sz="2400" spc="-100" dirty="0">
                <a:latin typeface="Times New Roman" pitchFamily="18" charset="0"/>
                <a:cs typeface="Times New Roman" pitchFamily="18" charset="0"/>
              </a:rPr>
              <a:t>Collect </a:t>
            </a:r>
            <a:r>
              <a:rPr sz="2400" spc="-80" dirty="0">
                <a:latin typeface="Times New Roman" pitchFamily="18" charset="0"/>
                <a:cs typeface="Times New Roman" pitchFamily="18" charset="0"/>
              </a:rPr>
              <a:t>data </a:t>
            </a:r>
            <a:r>
              <a:rPr sz="2400" spc="-20" dirty="0">
                <a:latin typeface="Times New Roman" pitchFamily="18" charset="0"/>
                <a:cs typeface="Times New Roman" pitchFamily="18" charset="0"/>
              </a:rPr>
              <a:t>from </a:t>
            </a:r>
            <a:r>
              <a:rPr sz="2400" spc="-25" dirty="0">
                <a:latin typeface="Times New Roman" pitchFamily="18" charset="0"/>
                <a:cs typeface="Times New Roman" pitchFamily="18" charset="0"/>
              </a:rPr>
              <a:t>other </a:t>
            </a:r>
            <a:r>
              <a:rPr sz="2400" spc="-130" dirty="0">
                <a:latin typeface="Times New Roman" pitchFamily="18" charset="0"/>
                <a:cs typeface="Times New Roman" pitchFamily="18" charset="0"/>
              </a:rPr>
              <a:t>devices </a:t>
            </a:r>
            <a:r>
              <a:rPr sz="2400" spc="-114" dirty="0">
                <a:latin typeface="Times New Roman" pitchFamily="18" charset="0"/>
                <a:cs typeface="Times New Roman" pitchFamily="18" charset="0"/>
              </a:rPr>
              <a:t>and </a:t>
            </a:r>
            <a:r>
              <a:rPr sz="2400" spc="-140" dirty="0">
                <a:latin typeface="Times New Roman" pitchFamily="18" charset="0"/>
                <a:cs typeface="Times New Roman" pitchFamily="18" charset="0"/>
              </a:rPr>
              <a:t>process </a:t>
            </a:r>
            <a:r>
              <a:rPr sz="2400" spc="-30" dirty="0">
                <a:latin typeface="Times New Roman" pitchFamily="18" charset="0"/>
                <a:cs typeface="Times New Roman" pitchFamily="18" charset="0"/>
              </a:rPr>
              <a:t>the</a:t>
            </a:r>
            <a:r>
              <a:rPr sz="2400" spc="-490" dirty="0">
                <a:latin typeface="Times New Roman" pitchFamily="18" charset="0"/>
                <a:cs typeface="Times New Roman" pitchFamily="18" charset="0"/>
              </a:rPr>
              <a:t> </a:t>
            </a:r>
            <a:r>
              <a:rPr sz="2400" spc="-80" dirty="0">
                <a:latin typeface="Times New Roman" pitchFamily="18" charset="0"/>
                <a:cs typeface="Times New Roman" pitchFamily="18" charset="0"/>
              </a:rPr>
              <a:t>data </a:t>
            </a:r>
            <a:r>
              <a:rPr sz="2400" spc="-75" dirty="0">
                <a:latin typeface="Times New Roman" pitchFamily="18" charset="0"/>
                <a:cs typeface="Times New Roman" pitchFamily="18" charset="0"/>
              </a:rPr>
              <a:t>locally </a:t>
            </a:r>
            <a:r>
              <a:rPr sz="2400" spc="-20" dirty="0">
                <a:latin typeface="Times New Roman" pitchFamily="18" charset="0"/>
                <a:cs typeface="Times New Roman" pitchFamily="18" charset="0"/>
              </a:rPr>
              <a:t>or</a:t>
            </a:r>
            <a:endParaRPr sz="2400" dirty="0">
              <a:latin typeface="Times New Roman" pitchFamily="18" charset="0"/>
              <a:cs typeface="Times New Roman" pitchFamily="18" charset="0"/>
            </a:endParaRPr>
          </a:p>
          <a:p>
            <a:pPr marL="698500" marR="5080" lvl="1" indent="-228600" algn="just">
              <a:lnSpc>
                <a:spcPts val="2590"/>
              </a:lnSpc>
              <a:spcBef>
                <a:spcPts val="535"/>
              </a:spcBef>
              <a:buChar char="•"/>
              <a:tabLst>
                <a:tab pos="698500" algn="l"/>
                <a:tab pos="3338829" algn="l"/>
              </a:tabLst>
            </a:pPr>
            <a:r>
              <a:rPr sz="2400" spc="-200" dirty="0">
                <a:latin typeface="Times New Roman" pitchFamily="18" charset="0"/>
                <a:cs typeface="Times New Roman" pitchFamily="18" charset="0"/>
              </a:rPr>
              <a:t>Send </a:t>
            </a:r>
            <a:r>
              <a:rPr sz="2400" spc="-30" dirty="0">
                <a:latin typeface="Times New Roman" pitchFamily="18" charset="0"/>
                <a:cs typeface="Times New Roman" pitchFamily="18" charset="0"/>
              </a:rPr>
              <a:t>the </a:t>
            </a:r>
            <a:r>
              <a:rPr sz="2400" spc="-80" dirty="0">
                <a:latin typeface="Times New Roman" pitchFamily="18" charset="0"/>
                <a:cs typeface="Times New Roman" pitchFamily="18" charset="0"/>
              </a:rPr>
              <a:t>data </a:t>
            </a:r>
            <a:r>
              <a:rPr sz="2400" spc="30" dirty="0">
                <a:latin typeface="Times New Roman" pitchFamily="18" charset="0"/>
                <a:cs typeface="Times New Roman" pitchFamily="18" charset="0"/>
              </a:rPr>
              <a:t>to </a:t>
            </a:r>
            <a:r>
              <a:rPr sz="2400" spc="-80" dirty="0">
                <a:latin typeface="Times New Roman" pitchFamily="18" charset="0"/>
                <a:cs typeface="Times New Roman" pitchFamily="18" charset="0"/>
              </a:rPr>
              <a:t>centralized </a:t>
            </a:r>
            <a:r>
              <a:rPr sz="2400" spc="-125" dirty="0">
                <a:latin typeface="Times New Roman" pitchFamily="18" charset="0"/>
                <a:cs typeface="Times New Roman" pitchFamily="18" charset="0"/>
              </a:rPr>
              <a:t>servers </a:t>
            </a:r>
            <a:r>
              <a:rPr sz="2400" spc="-20" dirty="0">
                <a:latin typeface="Times New Roman" pitchFamily="18" charset="0"/>
                <a:cs typeface="Times New Roman" pitchFamily="18" charset="0"/>
              </a:rPr>
              <a:t>or </a:t>
            </a:r>
            <a:r>
              <a:rPr sz="2400" spc="-110" dirty="0">
                <a:latin typeface="Times New Roman" pitchFamily="18" charset="0"/>
                <a:cs typeface="Times New Roman" pitchFamily="18" charset="0"/>
              </a:rPr>
              <a:t>cloud-based </a:t>
            </a:r>
            <a:r>
              <a:rPr sz="2400" spc="-65" dirty="0">
                <a:latin typeface="Times New Roman" pitchFamily="18" charset="0"/>
                <a:cs typeface="Times New Roman" pitchFamily="18" charset="0"/>
              </a:rPr>
              <a:t>application</a:t>
            </a:r>
            <a:r>
              <a:rPr sz="2400" spc="-465" dirty="0">
                <a:latin typeface="Times New Roman" pitchFamily="18" charset="0"/>
                <a:cs typeface="Times New Roman" pitchFamily="18" charset="0"/>
              </a:rPr>
              <a:t> </a:t>
            </a:r>
            <a:r>
              <a:rPr sz="2400" spc="-135" dirty="0">
                <a:latin typeface="Times New Roman" pitchFamily="18" charset="0"/>
                <a:cs typeface="Times New Roman" pitchFamily="18" charset="0"/>
              </a:rPr>
              <a:t>back-ends </a:t>
            </a:r>
            <a:r>
              <a:rPr sz="2400" spc="5" dirty="0">
                <a:latin typeface="Times New Roman" pitchFamily="18" charset="0"/>
                <a:cs typeface="Times New Roman" pitchFamily="18" charset="0"/>
              </a:rPr>
              <a:t>for  </a:t>
            </a:r>
            <a:r>
              <a:rPr sz="2400" spc="-125" dirty="0">
                <a:latin typeface="Times New Roman" pitchFamily="18" charset="0"/>
                <a:cs typeface="Times New Roman" pitchFamily="18" charset="0"/>
              </a:rPr>
              <a:t>processing</a:t>
            </a:r>
            <a:r>
              <a:rPr sz="2400" spc="-120" dirty="0">
                <a:latin typeface="Times New Roman" pitchFamily="18" charset="0"/>
                <a:cs typeface="Times New Roman" pitchFamily="18" charset="0"/>
              </a:rPr>
              <a:t> </a:t>
            </a:r>
            <a:r>
              <a:rPr sz="2400" spc="-30" dirty="0">
                <a:latin typeface="Times New Roman" pitchFamily="18" charset="0"/>
                <a:cs typeface="Times New Roman" pitchFamily="18" charset="0"/>
              </a:rPr>
              <a:t>the</a:t>
            </a:r>
            <a:r>
              <a:rPr sz="2400" spc="-114" dirty="0">
                <a:latin typeface="Times New Roman" pitchFamily="18" charset="0"/>
                <a:cs typeface="Times New Roman" pitchFamily="18" charset="0"/>
              </a:rPr>
              <a:t> </a:t>
            </a:r>
            <a:r>
              <a:rPr sz="2400" spc="-80" dirty="0">
                <a:latin typeface="Times New Roman" pitchFamily="18" charset="0"/>
                <a:cs typeface="Times New Roman" pitchFamily="18" charset="0"/>
              </a:rPr>
              <a:t>data</a:t>
            </a:r>
            <a:r>
              <a:rPr lang="en-US" sz="2400" spc="-80" dirty="0">
                <a:latin typeface="Times New Roman" pitchFamily="18" charset="0"/>
                <a:cs typeface="Times New Roman" pitchFamily="18" charset="0"/>
              </a:rPr>
              <a:t> </a:t>
            </a:r>
            <a:r>
              <a:rPr sz="2400" spc="-20" dirty="0">
                <a:latin typeface="Times New Roman" pitchFamily="18" charset="0"/>
                <a:cs typeface="Times New Roman" pitchFamily="18" charset="0"/>
              </a:rPr>
              <a:t>or</a:t>
            </a:r>
            <a:endParaRPr sz="2400" dirty="0">
              <a:latin typeface="Times New Roman" pitchFamily="18" charset="0"/>
              <a:cs typeface="Times New Roman" pitchFamily="18" charset="0"/>
            </a:endParaRPr>
          </a:p>
          <a:p>
            <a:pPr marL="698500" marR="634365" lvl="1" indent="-228600" algn="just">
              <a:lnSpc>
                <a:spcPts val="2590"/>
              </a:lnSpc>
              <a:spcBef>
                <a:spcPts val="500"/>
              </a:spcBef>
              <a:buChar char="•"/>
              <a:tabLst>
                <a:tab pos="698500" algn="l"/>
              </a:tabLst>
            </a:pPr>
            <a:r>
              <a:rPr sz="2400" spc="-80" dirty="0">
                <a:latin typeface="Times New Roman" pitchFamily="18" charset="0"/>
                <a:cs typeface="Times New Roman" pitchFamily="18" charset="0"/>
              </a:rPr>
              <a:t>Perform </a:t>
            </a:r>
            <a:r>
              <a:rPr sz="2400" spc="-145" dirty="0">
                <a:latin typeface="Times New Roman" pitchFamily="18" charset="0"/>
                <a:cs typeface="Times New Roman" pitchFamily="18" charset="0"/>
              </a:rPr>
              <a:t>some </a:t>
            </a:r>
            <a:r>
              <a:rPr sz="2400" spc="-140" dirty="0">
                <a:latin typeface="Times New Roman" pitchFamily="18" charset="0"/>
                <a:cs typeface="Times New Roman" pitchFamily="18" charset="0"/>
              </a:rPr>
              <a:t>tasks </a:t>
            </a:r>
            <a:r>
              <a:rPr sz="2400" spc="-75" dirty="0">
                <a:latin typeface="Times New Roman" pitchFamily="18" charset="0"/>
                <a:cs typeface="Times New Roman" pitchFamily="18" charset="0"/>
              </a:rPr>
              <a:t>locally </a:t>
            </a:r>
            <a:r>
              <a:rPr sz="2400" spc="-114" dirty="0">
                <a:latin typeface="Times New Roman" pitchFamily="18" charset="0"/>
                <a:cs typeface="Times New Roman" pitchFamily="18" charset="0"/>
              </a:rPr>
              <a:t>and </a:t>
            </a:r>
            <a:r>
              <a:rPr sz="2400" spc="-25" dirty="0">
                <a:latin typeface="Times New Roman" pitchFamily="18" charset="0"/>
                <a:cs typeface="Times New Roman" pitchFamily="18" charset="0"/>
              </a:rPr>
              <a:t>other </a:t>
            </a:r>
            <a:r>
              <a:rPr sz="2400" spc="-140" dirty="0">
                <a:latin typeface="Times New Roman" pitchFamily="18" charset="0"/>
                <a:cs typeface="Times New Roman" pitchFamily="18" charset="0"/>
              </a:rPr>
              <a:t>tasks </a:t>
            </a:r>
            <a:r>
              <a:rPr sz="2400" spc="-5" dirty="0">
                <a:latin typeface="Times New Roman" pitchFamily="18" charset="0"/>
                <a:cs typeface="Times New Roman" pitchFamily="18" charset="0"/>
              </a:rPr>
              <a:t>within </a:t>
            </a:r>
            <a:r>
              <a:rPr sz="2400" spc="-30" dirty="0">
                <a:latin typeface="Times New Roman" pitchFamily="18" charset="0"/>
                <a:cs typeface="Times New Roman" pitchFamily="18" charset="0"/>
              </a:rPr>
              <a:t>the </a:t>
            </a:r>
            <a:r>
              <a:rPr sz="2400" spc="-145" dirty="0">
                <a:latin typeface="Times New Roman" pitchFamily="18" charset="0"/>
                <a:cs typeface="Times New Roman" pitchFamily="18" charset="0"/>
              </a:rPr>
              <a:t>IoT</a:t>
            </a:r>
            <a:r>
              <a:rPr sz="2400" spc="-434" dirty="0">
                <a:latin typeface="Times New Roman" pitchFamily="18" charset="0"/>
                <a:cs typeface="Times New Roman" pitchFamily="18" charset="0"/>
              </a:rPr>
              <a:t> </a:t>
            </a:r>
            <a:r>
              <a:rPr sz="2400" spc="-45" dirty="0">
                <a:latin typeface="Times New Roman" pitchFamily="18" charset="0"/>
                <a:cs typeface="Times New Roman" pitchFamily="18" charset="0"/>
              </a:rPr>
              <a:t>infrastructure,  </a:t>
            </a:r>
            <a:r>
              <a:rPr sz="2400" spc="-150" dirty="0">
                <a:latin typeface="Times New Roman" pitchFamily="18" charset="0"/>
                <a:cs typeface="Times New Roman" pitchFamily="18" charset="0"/>
              </a:rPr>
              <a:t>based </a:t>
            </a:r>
            <a:r>
              <a:rPr sz="2400" spc="-75" dirty="0">
                <a:latin typeface="Times New Roman" pitchFamily="18" charset="0"/>
                <a:cs typeface="Times New Roman" pitchFamily="18" charset="0"/>
              </a:rPr>
              <a:t>constraints</a:t>
            </a:r>
            <a:r>
              <a:rPr lang="en-US" sz="2400" spc="-75" dirty="0">
                <a:latin typeface="Times New Roman" pitchFamily="18" charset="0"/>
                <a:cs typeface="Times New Roman" pitchFamily="18" charset="0"/>
              </a:rPr>
              <a:t>.</a:t>
            </a:r>
          </a:p>
          <a:p>
            <a:pPr marL="469900" marR="634365" lvl="1">
              <a:lnSpc>
                <a:spcPts val="2590"/>
              </a:lnSpc>
              <a:spcBef>
                <a:spcPts val="500"/>
              </a:spcBef>
              <a:tabLst>
                <a:tab pos="698500" algn="l"/>
              </a:tabLst>
            </a:pPr>
            <a:endParaRPr lang="en-US" sz="2400" spc="-200" dirty="0">
              <a:latin typeface="Arial"/>
              <a:cs typeface="Arial"/>
            </a:endParaRPr>
          </a:p>
          <a:p>
            <a:pPr marL="469900" marR="634365" lvl="1">
              <a:lnSpc>
                <a:spcPts val="2590"/>
              </a:lnSpc>
              <a:spcBef>
                <a:spcPts val="500"/>
              </a:spcBef>
              <a:tabLst>
                <a:tab pos="698500" algn="l"/>
              </a:tabLst>
            </a:pPr>
            <a:endParaRPr sz="2000" dirty="0">
              <a:latin typeface="Arial"/>
              <a:cs typeface="Arial"/>
            </a:endParaRPr>
          </a:p>
        </p:txBody>
      </p:sp>
      <p:sp>
        <p:nvSpPr>
          <p:cNvPr id="4" name="object 4"/>
          <p:cNvSpPr/>
          <p:nvPr/>
        </p:nvSpPr>
        <p:spPr>
          <a:xfrm>
            <a:off x="0" y="0"/>
            <a:ext cx="192405" cy="6858000"/>
          </a:xfrm>
          <a:custGeom>
            <a:avLst/>
            <a:gdLst/>
            <a:ahLst/>
            <a:cxnLst/>
            <a:rect l="l" t="t" r="r" b="b"/>
            <a:pathLst>
              <a:path w="192405" h="6858000">
                <a:moveTo>
                  <a:pt x="0" y="6858000"/>
                </a:moveTo>
                <a:lnTo>
                  <a:pt x="0" y="0"/>
                </a:lnTo>
                <a:lnTo>
                  <a:pt x="192023" y="0"/>
                </a:lnTo>
                <a:lnTo>
                  <a:pt x="192023" y="6858000"/>
                </a:lnTo>
                <a:lnTo>
                  <a:pt x="0" y="6858000"/>
                </a:lnTo>
                <a:close/>
              </a:path>
            </a:pathLst>
          </a:custGeom>
          <a:solidFill>
            <a:srgbClr val="FDBC09"/>
          </a:solidFill>
        </p:spPr>
        <p:txBody>
          <a:bodyPr wrap="square" lIns="0" tIns="0" rIns="0" bIns="0" rtlCol="0"/>
          <a:lstStyle/>
          <a:p>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1" y="297179"/>
            <a:ext cx="11658600" cy="565539"/>
          </a:xfrm>
          <a:prstGeom prst="rect">
            <a:avLst/>
          </a:prstGeom>
        </p:spPr>
        <p:txBody>
          <a:bodyPr vert="horz" wrap="square" lIns="0" tIns="11430" rIns="0" bIns="0" rtlCol="0">
            <a:spAutoFit/>
          </a:bodyPr>
          <a:lstStyle/>
          <a:p>
            <a:pPr marL="12700" algn="ctr">
              <a:lnSpc>
                <a:spcPct val="100000"/>
              </a:lnSpc>
              <a:spcBef>
                <a:spcPts val="90"/>
              </a:spcBef>
            </a:pPr>
            <a:r>
              <a:rPr sz="3600" spc="-225" dirty="0">
                <a:latin typeface="Times New Roman" pitchFamily="18" charset="0"/>
                <a:cs typeface="Times New Roman" pitchFamily="18" charset="0"/>
              </a:rPr>
              <a:t>Generic </a:t>
            </a:r>
            <a:r>
              <a:rPr sz="3600" spc="-160" dirty="0">
                <a:latin typeface="Times New Roman" pitchFamily="18" charset="0"/>
                <a:cs typeface="Times New Roman" pitchFamily="18" charset="0"/>
              </a:rPr>
              <a:t>block </a:t>
            </a:r>
            <a:r>
              <a:rPr sz="3600" spc="-185" dirty="0">
                <a:latin typeface="Times New Roman" pitchFamily="18" charset="0"/>
                <a:cs typeface="Times New Roman" pitchFamily="18" charset="0"/>
              </a:rPr>
              <a:t>diagram </a:t>
            </a:r>
            <a:r>
              <a:rPr sz="3600" spc="-5" dirty="0">
                <a:latin typeface="Times New Roman" pitchFamily="18" charset="0"/>
                <a:cs typeface="Times New Roman" pitchFamily="18" charset="0"/>
              </a:rPr>
              <a:t>of </a:t>
            </a:r>
            <a:r>
              <a:rPr sz="3600" spc="-240" dirty="0">
                <a:latin typeface="Times New Roman" pitchFamily="18" charset="0"/>
                <a:cs typeface="Times New Roman" pitchFamily="18" charset="0"/>
              </a:rPr>
              <a:t>an </a:t>
            </a:r>
            <a:r>
              <a:rPr sz="3600" spc="-265" dirty="0">
                <a:latin typeface="Times New Roman" pitchFamily="18" charset="0"/>
                <a:cs typeface="Times New Roman" pitchFamily="18" charset="0"/>
              </a:rPr>
              <a:t>IoT</a:t>
            </a:r>
            <a:r>
              <a:rPr sz="3600" spc="-560" dirty="0">
                <a:latin typeface="Times New Roman" pitchFamily="18" charset="0"/>
                <a:cs typeface="Times New Roman" pitchFamily="18" charset="0"/>
              </a:rPr>
              <a:t> </a:t>
            </a:r>
            <a:r>
              <a:rPr sz="3600" spc="-254" dirty="0">
                <a:latin typeface="Times New Roman" pitchFamily="18" charset="0"/>
                <a:cs typeface="Times New Roman" pitchFamily="18" charset="0"/>
              </a:rPr>
              <a:t>Device</a:t>
            </a:r>
          </a:p>
        </p:txBody>
      </p:sp>
      <p:sp>
        <p:nvSpPr>
          <p:cNvPr id="3" name="object 3"/>
          <p:cNvSpPr txBox="1"/>
          <p:nvPr/>
        </p:nvSpPr>
        <p:spPr>
          <a:xfrm>
            <a:off x="5634114" y="1498468"/>
            <a:ext cx="6329285" cy="2414764"/>
          </a:xfrm>
          <a:prstGeom prst="rect">
            <a:avLst/>
          </a:prstGeom>
        </p:spPr>
        <p:txBody>
          <a:bodyPr vert="horz" wrap="square" lIns="0" tIns="62230" rIns="0" bIns="0" rtlCol="0">
            <a:spAutoFit/>
          </a:bodyPr>
          <a:lstStyle/>
          <a:p>
            <a:pPr marL="241300" marR="95250" indent="-228600" algn="just">
              <a:lnSpc>
                <a:spcPts val="3020"/>
              </a:lnSpc>
              <a:spcBef>
                <a:spcPts val="490"/>
              </a:spcBef>
              <a:buChar char="•"/>
              <a:tabLst>
                <a:tab pos="241300" algn="l"/>
              </a:tabLst>
            </a:pPr>
            <a:r>
              <a:rPr sz="2400" spc="-170" dirty="0">
                <a:latin typeface="Times New Roman" pitchFamily="18" charset="0"/>
                <a:cs typeface="Times New Roman" pitchFamily="18" charset="0"/>
              </a:rPr>
              <a:t>An IoT </a:t>
            </a:r>
            <a:r>
              <a:rPr sz="2400" spc="-125" dirty="0">
                <a:latin typeface="Times New Roman" pitchFamily="18" charset="0"/>
                <a:cs typeface="Times New Roman" pitchFamily="18" charset="0"/>
              </a:rPr>
              <a:t>device </a:t>
            </a:r>
            <a:r>
              <a:rPr sz="2400" spc="-150" dirty="0">
                <a:latin typeface="Times New Roman" pitchFamily="18" charset="0"/>
                <a:cs typeface="Times New Roman" pitchFamily="18" charset="0"/>
              </a:rPr>
              <a:t>may </a:t>
            </a:r>
            <a:r>
              <a:rPr sz="2400" spc="-120" dirty="0">
                <a:latin typeface="Times New Roman" pitchFamily="18" charset="0"/>
                <a:cs typeface="Times New Roman" pitchFamily="18" charset="0"/>
              </a:rPr>
              <a:t>consist </a:t>
            </a:r>
            <a:r>
              <a:rPr sz="2400" spc="-5" dirty="0">
                <a:latin typeface="Times New Roman" pitchFamily="18" charset="0"/>
                <a:cs typeface="Times New Roman" pitchFamily="18" charset="0"/>
              </a:rPr>
              <a:t>of  </a:t>
            </a:r>
            <a:r>
              <a:rPr sz="2400" spc="-135" dirty="0">
                <a:latin typeface="Times New Roman" pitchFamily="18" charset="0"/>
                <a:cs typeface="Times New Roman" pitchFamily="18" charset="0"/>
              </a:rPr>
              <a:t>several </a:t>
            </a:r>
            <a:r>
              <a:rPr sz="2400" spc="-90" dirty="0">
                <a:latin typeface="Times New Roman" pitchFamily="18" charset="0"/>
                <a:cs typeface="Times New Roman" pitchFamily="18" charset="0"/>
              </a:rPr>
              <a:t>interfaces </a:t>
            </a:r>
            <a:r>
              <a:rPr sz="2400" spc="10" dirty="0">
                <a:latin typeface="Times New Roman" pitchFamily="18" charset="0"/>
                <a:cs typeface="Times New Roman" pitchFamily="18" charset="0"/>
              </a:rPr>
              <a:t>for  </a:t>
            </a:r>
            <a:r>
              <a:rPr sz="2400" spc="-110" dirty="0">
                <a:latin typeface="Times New Roman" pitchFamily="18" charset="0"/>
                <a:cs typeface="Times New Roman" pitchFamily="18" charset="0"/>
              </a:rPr>
              <a:t>connections </a:t>
            </a:r>
            <a:r>
              <a:rPr sz="2400" spc="40" dirty="0">
                <a:latin typeface="Times New Roman" pitchFamily="18" charset="0"/>
                <a:cs typeface="Times New Roman" pitchFamily="18" charset="0"/>
              </a:rPr>
              <a:t>to </a:t>
            </a:r>
            <a:r>
              <a:rPr sz="2400" spc="-30" dirty="0">
                <a:latin typeface="Times New Roman" pitchFamily="18" charset="0"/>
                <a:cs typeface="Times New Roman" pitchFamily="18" charset="0"/>
              </a:rPr>
              <a:t>other</a:t>
            </a:r>
            <a:r>
              <a:rPr sz="2400" spc="-385" dirty="0">
                <a:latin typeface="Times New Roman" pitchFamily="18" charset="0"/>
                <a:cs typeface="Times New Roman" pitchFamily="18" charset="0"/>
              </a:rPr>
              <a:t> </a:t>
            </a:r>
            <a:r>
              <a:rPr sz="2400" spc="-145" dirty="0">
                <a:latin typeface="Times New Roman" pitchFamily="18" charset="0"/>
                <a:cs typeface="Times New Roman" pitchFamily="18" charset="0"/>
              </a:rPr>
              <a:t>devices,  </a:t>
            </a:r>
            <a:r>
              <a:rPr sz="2400" spc="-25" dirty="0">
                <a:latin typeface="Times New Roman" pitchFamily="18" charset="0"/>
                <a:cs typeface="Times New Roman" pitchFamily="18" charset="0"/>
              </a:rPr>
              <a:t>both </a:t>
            </a:r>
            <a:r>
              <a:rPr sz="2400" spc="-45" dirty="0">
                <a:latin typeface="Times New Roman" pitchFamily="18" charset="0"/>
                <a:cs typeface="Times New Roman" pitchFamily="18" charset="0"/>
              </a:rPr>
              <a:t>wired </a:t>
            </a:r>
            <a:r>
              <a:rPr sz="2400" spc="-135" dirty="0">
                <a:latin typeface="Times New Roman" pitchFamily="18" charset="0"/>
                <a:cs typeface="Times New Roman" pitchFamily="18" charset="0"/>
              </a:rPr>
              <a:t>and</a:t>
            </a:r>
            <a:r>
              <a:rPr sz="2400" spc="-400" dirty="0">
                <a:latin typeface="Times New Roman" pitchFamily="18" charset="0"/>
                <a:cs typeface="Times New Roman" pitchFamily="18" charset="0"/>
              </a:rPr>
              <a:t> </a:t>
            </a:r>
            <a:r>
              <a:rPr sz="2400" spc="-105" dirty="0">
                <a:latin typeface="Times New Roman" pitchFamily="18" charset="0"/>
                <a:cs typeface="Times New Roman" pitchFamily="18" charset="0"/>
              </a:rPr>
              <a:t>wireless.</a:t>
            </a:r>
            <a:endParaRPr sz="2400" dirty="0">
              <a:latin typeface="Times New Roman" pitchFamily="18" charset="0"/>
              <a:cs typeface="Times New Roman" pitchFamily="18" charset="0"/>
            </a:endParaRPr>
          </a:p>
          <a:p>
            <a:pPr marL="698500" lvl="1" indent="-228600" algn="just">
              <a:lnSpc>
                <a:spcPct val="100000"/>
              </a:lnSpc>
              <a:spcBef>
                <a:spcPts val="185"/>
              </a:spcBef>
              <a:buChar char="•"/>
              <a:tabLst>
                <a:tab pos="698500" algn="l"/>
              </a:tabLst>
            </a:pPr>
            <a:r>
              <a:rPr sz="2400" spc="-30" dirty="0">
                <a:latin typeface="Times New Roman" pitchFamily="18" charset="0"/>
                <a:cs typeface="Times New Roman" pitchFamily="18" charset="0"/>
              </a:rPr>
              <a:t>I/O </a:t>
            </a:r>
            <a:r>
              <a:rPr sz="2400" spc="-75" dirty="0">
                <a:latin typeface="Times New Roman" pitchFamily="18" charset="0"/>
                <a:cs typeface="Times New Roman" pitchFamily="18" charset="0"/>
              </a:rPr>
              <a:t>interfaces </a:t>
            </a:r>
            <a:r>
              <a:rPr sz="2400" spc="5" dirty="0">
                <a:latin typeface="Times New Roman" pitchFamily="18" charset="0"/>
                <a:cs typeface="Times New Roman" pitchFamily="18" charset="0"/>
              </a:rPr>
              <a:t>for</a:t>
            </a:r>
            <a:r>
              <a:rPr sz="2400" spc="-290" dirty="0">
                <a:latin typeface="Times New Roman" pitchFamily="18" charset="0"/>
                <a:cs typeface="Times New Roman" pitchFamily="18" charset="0"/>
              </a:rPr>
              <a:t> </a:t>
            </a:r>
            <a:r>
              <a:rPr sz="2400" spc="-150" dirty="0">
                <a:latin typeface="Times New Roman" pitchFamily="18" charset="0"/>
                <a:cs typeface="Times New Roman" pitchFamily="18" charset="0"/>
              </a:rPr>
              <a:t>sensors</a:t>
            </a:r>
            <a:endParaRPr sz="2400" dirty="0">
              <a:latin typeface="Times New Roman" pitchFamily="18" charset="0"/>
              <a:cs typeface="Times New Roman" pitchFamily="18" charset="0"/>
            </a:endParaRPr>
          </a:p>
          <a:p>
            <a:pPr marL="698500" marR="1151890" lvl="1" indent="-228600" algn="just">
              <a:lnSpc>
                <a:spcPts val="2590"/>
              </a:lnSpc>
              <a:spcBef>
                <a:spcPts val="535"/>
              </a:spcBef>
              <a:buChar char="•"/>
              <a:tabLst>
                <a:tab pos="698500" algn="l"/>
              </a:tabLst>
            </a:pPr>
            <a:r>
              <a:rPr sz="2400" spc="-85" dirty="0">
                <a:latin typeface="Times New Roman" pitchFamily="18" charset="0"/>
                <a:cs typeface="Times New Roman" pitchFamily="18" charset="0"/>
              </a:rPr>
              <a:t>Interfaces </a:t>
            </a:r>
            <a:r>
              <a:rPr sz="2400" spc="5" dirty="0">
                <a:latin typeface="Times New Roman" pitchFamily="18" charset="0"/>
                <a:cs typeface="Times New Roman" pitchFamily="18" charset="0"/>
              </a:rPr>
              <a:t>for</a:t>
            </a:r>
            <a:r>
              <a:rPr sz="2400" spc="-225" dirty="0">
                <a:latin typeface="Times New Roman" pitchFamily="18" charset="0"/>
                <a:cs typeface="Times New Roman" pitchFamily="18" charset="0"/>
              </a:rPr>
              <a:t> </a:t>
            </a:r>
            <a:r>
              <a:rPr sz="2400" spc="-25" dirty="0">
                <a:latin typeface="Times New Roman" pitchFamily="18" charset="0"/>
                <a:cs typeface="Times New Roman" pitchFamily="18" charset="0"/>
              </a:rPr>
              <a:t>Internet  </a:t>
            </a:r>
            <a:r>
              <a:rPr sz="2400" spc="-60" dirty="0">
                <a:latin typeface="Times New Roman" pitchFamily="18" charset="0"/>
                <a:cs typeface="Times New Roman" pitchFamily="18" charset="0"/>
              </a:rPr>
              <a:t>connectivity</a:t>
            </a:r>
            <a:endParaRPr sz="2400" dirty="0">
              <a:latin typeface="Times New Roman" pitchFamily="18" charset="0"/>
              <a:cs typeface="Times New Roman" pitchFamily="18" charset="0"/>
            </a:endParaRPr>
          </a:p>
          <a:p>
            <a:pPr marL="698500" lvl="1" indent="-228600" algn="just">
              <a:lnSpc>
                <a:spcPct val="100000"/>
              </a:lnSpc>
              <a:spcBef>
                <a:spcPts val="175"/>
              </a:spcBef>
              <a:buChar char="•"/>
              <a:tabLst>
                <a:tab pos="698500" algn="l"/>
              </a:tabLst>
            </a:pPr>
            <a:r>
              <a:rPr sz="2400" spc="-60" dirty="0">
                <a:latin typeface="Times New Roman" pitchFamily="18" charset="0"/>
                <a:cs typeface="Times New Roman" pitchFamily="18" charset="0"/>
              </a:rPr>
              <a:t>Memory </a:t>
            </a:r>
            <a:r>
              <a:rPr sz="2400" spc="-114" dirty="0">
                <a:latin typeface="Times New Roman" pitchFamily="18" charset="0"/>
                <a:cs typeface="Times New Roman" pitchFamily="18" charset="0"/>
              </a:rPr>
              <a:t>and </a:t>
            </a:r>
            <a:r>
              <a:rPr sz="2400" spc="-100" dirty="0">
                <a:latin typeface="Times New Roman" pitchFamily="18" charset="0"/>
                <a:cs typeface="Times New Roman" pitchFamily="18" charset="0"/>
              </a:rPr>
              <a:t>storage</a:t>
            </a:r>
            <a:r>
              <a:rPr sz="2400" spc="-260" dirty="0">
                <a:latin typeface="Times New Roman" pitchFamily="18" charset="0"/>
                <a:cs typeface="Times New Roman" pitchFamily="18" charset="0"/>
              </a:rPr>
              <a:t> </a:t>
            </a:r>
            <a:r>
              <a:rPr sz="2400" spc="-75" dirty="0">
                <a:latin typeface="Times New Roman" pitchFamily="18" charset="0"/>
                <a:cs typeface="Times New Roman" pitchFamily="18" charset="0"/>
              </a:rPr>
              <a:t>interfaces</a:t>
            </a:r>
            <a:endParaRPr sz="2400" dirty="0">
              <a:latin typeface="Times New Roman" pitchFamily="18" charset="0"/>
              <a:cs typeface="Times New Roman" pitchFamily="18" charset="0"/>
            </a:endParaRPr>
          </a:p>
          <a:p>
            <a:pPr marL="698500" lvl="1" indent="-228600" algn="just">
              <a:lnSpc>
                <a:spcPct val="100000"/>
              </a:lnSpc>
              <a:spcBef>
                <a:spcPts val="209"/>
              </a:spcBef>
              <a:buChar char="•"/>
              <a:tabLst>
                <a:tab pos="698500" algn="l"/>
              </a:tabLst>
            </a:pPr>
            <a:r>
              <a:rPr sz="2400" spc="-55" dirty="0">
                <a:latin typeface="Times New Roman" pitchFamily="18" charset="0"/>
                <a:cs typeface="Times New Roman" pitchFamily="18" charset="0"/>
              </a:rPr>
              <a:t>Audio/video</a:t>
            </a:r>
            <a:r>
              <a:rPr sz="2400" spc="-130" dirty="0">
                <a:latin typeface="Times New Roman" pitchFamily="18" charset="0"/>
                <a:cs typeface="Times New Roman" pitchFamily="18" charset="0"/>
              </a:rPr>
              <a:t> </a:t>
            </a:r>
            <a:r>
              <a:rPr sz="2400" spc="-75" dirty="0">
                <a:latin typeface="Times New Roman" pitchFamily="18" charset="0"/>
                <a:cs typeface="Times New Roman" pitchFamily="18" charset="0"/>
              </a:rPr>
              <a:t>interfaces.</a:t>
            </a:r>
            <a:endParaRPr lang="en-US" sz="2400" spc="-75" dirty="0">
              <a:latin typeface="Times New Roman" pitchFamily="18" charset="0"/>
              <a:cs typeface="Times New Roman" pitchFamily="18" charset="0"/>
            </a:endParaRPr>
          </a:p>
        </p:txBody>
      </p:sp>
      <p:grpSp>
        <p:nvGrpSpPr>
          <p:cNvPr id="4" name="object 4"/>
          <p:cNvGrpSpPr/>
          <p:nvPr/>
        </p:nvGrpSpPr>
        <p:grpSpPr>
          <a:xfrm>
            <a:off x="0" y="-533400"/>
            <a:ext cx="5649786" cy="6858000"/>
            <a:chOff x="0" y="0"/>
            <a:chExt cx="5649786" cy="6858000"/>
          </a:xfrm>
        </p:grpSpPr>
        <p:sp>
          <p:nvSpPr>
            <p:cNvPr id="5" name="object 5"/>
            <p:cNvSpPr/>
            <p:nvPr/>
          </p:nvSpPr>
          <p:spPr>
            <a:xfrm>
              <a:off x="0" y="0"/>
              <a:ext cx="192405" cy="6858000"/>
            </a:xfrm>
            <a:custGeom>
              <a:avLst/>
              <a:gdLst/>
              <a:ahLst/>
              <a:cxnLst/>
              <a:rect l="l" t="t" r="r" b="b"/>
              <a:pathLst>
                <a:path w="192405" h="6858000">
                  <a:moveTo>
                    <a:pt x="0" y="6858000"/>
                  </a:moveTo>
                  <a:lnTo>
                    <a:pt x="0" y="0"/>
                  </a:lnTo>
                  <a:lnTo>
                    <a:pt x="192023" y="0"/>
                  </a:lnTo>
                  <a:lnTo>
                    <a:pt x="192023" y="6858000"/>
                  </a:lnTo>
                  <a:lnTo>
                    <a:pt x="0" y="6858000"/>
                  </a:lnTo>
                  <a:close/>
                </a:path>
              </a:pathLst>
            </a:custGeom>
            <a:solidFill>
              <a:srgbClr val="FDBC09"/>
            </a:solidFill>
          </p:spPr>
          <p:txBody>
            <a:bodyPr wrap="square" lIns="0" tIns="0" rIns="0" bIns="0" rtlCol="0"/>
            <a:lstStyle/>
            <a:p>
              <a:endParaRPr/>
            </a:p>
          </p:txBody>
        </p:sp>
        <p:sp>
          <p:nvSpPr>
            <p:cNvPr id="6" name="object 6"/>
            <p:cNvSpPr/>
            <p:nvPr/>
          </p:nvSpPr>
          <p:spPr>
            <a:xfrm>
              <a:off x="192405" y="1979676"/>
              <a:ext cx="5457381" cy="2898647"/>
            </a:xfrm>
            <a:prstGeom prst="rect">
              <a:avLst/>
            </a:prstGeom>
            <a:blipFill>
              <a:blip r:embed="rId2" cstate="print"/>
              <a:stretch>
                <a:fillRect/>
              </a:stretch>
            </a:blipFill>
          </p:spPr>
          <p:txBody>
            <a:bodyPr wrap="square" lIns="0" tIns="0" rIns="0" bIns="0" rtlCol="0"/>
            <a:lstStyle/>
            <a:p>
              <a:endParaRPr/>
            </a:p>
          </p:txBody>
        </p:sp>
      </p:grpSp>
      <p:sp>
        <p:nvSpPr>
          <p:cNvPr id="9" name="object 2"/>
          <p:cNvSpPr txBox="1">
            <a:spLocks/>
          </p:cNvSpPr>
          <p:nvPr/>
        </p:nvSpPr>
        <p:spPr>
          <a:xfrm>
            <a:off x="304800" y="4344923"/>
            <a:ext cx="5181600" cy="288541"/>
          </a:xfrm>
          <a:prstGeom prst="rect">
            <a:avLst/>
          </a:prstGeom>
        </p:spPr>
        <p:txBody>
          <a:bodyPr vert="horz" wrap="square" lIns="0" tIns="11430" rIns="0" bIns="0" rtlCol="0">
            <a:spAutoFit/>
          </a:bodyPr>
          <a:lstStyle>
            <a:lvl1pPr>
              <a:defRPr sz="4400" b="0" i="0">
                <a:solidFill>
                  <a:schemeClr val="tx1"/>
                </a:solidFill>
                <a:latin typeface="Arial"/>
                <a:ea typeface="+mj-ea"/>
                <a:cs typeface="Arial"/>
              </a:defRPr>
            </a:lvl1pPr>
          </a:lstStyle>
          <a:p>
            <a:pPr marL="12700" algn="ctr">
              <a:spcBef>
                <a:spcPts val="90"/>
              </a:spcBef>
            </a:pPr>
            <a:r>
              <a:rPr lang="en-US" sz="1800" i="1" spc="-225" dirty="0">
                <a:latin typeface="Times New Roman" pitchFamily="18" charset="0"/>
                <a:cs typeface="Times New Roman" pitchFamily="18" charset="0"/>
              </a:rPr>
              <a:t>Fig .Generic </a:t>
            </a:r>
            <a:r>
              <a:rPr lang="en-US" sz="1800" i="1" spc="-160" dirty="0">
                <a:latin typeface="Times New Roman" pitchFamily="18" charset="0"/>
                <a:cs typeface="Times New Roman" pitchFamily="18" charset="0"/>
              </a:rPr>
              <a:t>block  </a:t>
            </a:r>
            <a:r>
              <a:rPr lang="en-US" sz="1800" i="1" spc="-185" dirty="0">
                <a:latin typeface="Times New Roman" pitchFamily="18" charset="0"/>
                <a:cs typeface="Times New Roman" pitchFamily="18" charset="0"/>
              </a:rPr>
              <a:t>diagram </a:t>
            </a:r>
            <a:r>
              <a:rPr lang="en-US" sz="1800" i="1" spc="-5" dirty="0">
                <a:latin typeface="Times New Roman" pitchFamily="18" charset="0"/>
                <a:cs typeface="Times New Roman" pitchFamily="18" charset="0"/>
              </a:rPr>
              <a:t>of </a:t>
            </a:r>
            <a:r>
              <a:rPr lang="en-US" sz="1800" i="1" spc="-240" dirty="0">
                <a:latin typeface="Times New Roman" pitchFamily="18" charset="0"/>
                <a:cs typeface="Times New Roman" pitchFamily="18" charset="0"/>
              </a:rPr>
              <a:t>an </a:t>
            </a:r>
            <a:r>
              <a:rPr lang="en-US" sz="1800" i="1" spc="-265" dirty="0">
                <a:latin typeface="Times New Roman" pitchFamily="18" charset="0"/>
                <a:cs typeface="Times New Roman" pitchFamily="18" charset="0"/>
              </a:rPr>
              <a:t>IoT</a:t>
            </a:r>
            <a:r>
              <a:rPr lang="en-US" sz="1800" i="1" spc="-560" dirty="0">
                <a:latin typeface="Times New Roman" pitchFamily="18" charset="0"/>
                <a:cs typeface="Times New Roman" pitchFamily="18" charset="0"/>
              </a:rPr>
              <a:t>         </a:t>
            </a:r>
            <a:r>
              <a:rPr lang="en-US" sz="1800" i="1" spc="-254" dirty="0">
                <a:latin typeface="Times New Roman" pitchFamily="18" charset="0"/>
                <a:cs typeface="Times New Roman" pitchFamily="18" charset="0"/>
              </a:rPr>
              <a:t>  Device</a:t>
            </a:r>
          </a:p>
        </p:txBody>
      </p:sp>
      <p:sp>
        <p:nvSpPr>
          <p:cNvPr id="10" name="object 3"/>
          <p:cNvSpPr txBox="1"/>
          <p:nvPr/>
        </p:nvSpPr>
        <p:spPr>
          <a:xfrm>
            <a:off x="176734" y="4681876"/>
            <a:ext cx="11786666" cy="2050561"/>
          </a:xfrm>
          <a:prstGeom prst="rect">
            <a:avLst/>
          </a:prstGeom>
        </p:spPr>
        <p:txBody>
          <a:bodyPr vert="horz" wrap="square" lIns="0" tIns="62230" rIns="0" bIns="0" rtlCol="0">
            <a:spAutoFit/>
          </a:bodyPr>
          <a:lstStyle/>
          <a:p>
            <a:pPr marL="355600" marR="95250" indent="-342900" algn="just">
              <a:lnSpc>
                <a:spcPts val="3020"/>
              </a:lnSpc>
              <a:spcBef>
                <a:spcPts val="490"/>
              </a:spcBef>
              <a:buFont typeface="Arial" pitchFamily="34" charset="0"/>
              <a:buChar char="•"/>
              <a:tabLst>
                <a:tab pos="241300" algn="l"/>
              </a:tabLst>
            </a:pPr>
            <a:r>
              <a:rPr lang="en-US" sz="2400" spc="-75" dirty="0">
                <a:latin typeface="Times New Roman" pitchFamily="18" charset="0"/>
                <a:cs typeface="Times New Roman" pitchFamily="18" charset="0"/>
              </a:rPr>
              <a:t>An IoT devices can collect various types of data from attached sensors such as temperature, humidity, light intensity and sensed data can be communicated either to other devices or cloud based server/storage.</a:t>
            </a:r>
          </a:p>
          <a:p>
            <a:pPr marL="355600" marR="95250" indent="-342900" algn="just">
              <a:lnSpc>
                <a:spcPts val="3020"/>
              </a:lnSpc>
              <a:spcBef>
                <a:spcPts val="490"/>
              </a:spcBef>
              <a:buFont typeface="Arial" pitchFamily="34" charset="0"/>
              <a:buChar char="•"/>
              <a:tabLst>
                <a:tab pos="241300" algn="l"/>
              </a:tabLst>
            </a:pPr>
            <a:r>
              <a:rPr lang="en-US" sz="2400" spc="-75" dirty="0">
                <a:latin typeface="Times New Roman" pitchFamily="18" charset="0"/>
                <a:cs typeface="Times New Roman" pitchFamily="18" charset="0"/>
              </a:rPr>
              <a:t>For </a:t>
            </a:r>
            <a:r>
              <a:rPr lang="en-US" sz="2400" spc="-75" dirty="0" err="1">
                <a:latin typeface="Times New Roman" pitchFamily="18" charset="0"/>
                <a:cs typeface="Times New Roman" pitchFamily="18" charset="0"/>
              </a:rPr>
              <a:t>e.g</a:t>
            </a:r>
            <a:r>
              <a:rPr lang="en-US" sz="2400" spc="-75" dirty="0">
                <a:latin typeface="Times New Roman" pitchFamily="18" charset="0"/>
                <a:cs typeface="Times New Roman" pitchFamily="18" charset="0"/>
              </a:rPr>
              <a:t> soil moisture sensor sense(detect) water content in soli and when processed to determine watering schedule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6939" y="297179"/>
            <a:ext cx="10358120" cy="553998"/>
          </a:xfrm>
        </p:spPr>
        <p:txBody>
          <a:bodyPr/>
          <a:lstStyle/>
          <a:p>
            <a:pPr algn="ctr"/>
            <a:r>
              <a:rPr lang="en-US" sz="3600" dirty="0">
                <a:latin typeface="Times New Roman" pitchFamily="18" charset="0"/>
                <a:cs typeface="Times New Roman" pitchFamily="18" charset="0"/>
              </a:rPr>
              <a:t>Examples of </a:t>
            </a:r>
            <a:r>
              <a:rPr lang="en-US" sz="3600" spc="-75" dirty="0">
                <a:latin typeface="Times New Roman" pitchFamily="18" charset="0"/>
                <a:cs typeface="Times New Roman" pitchFamily="18" charset="0"/>
              </a:rPr>
              <a:t> </a:t>
            </a:r>
            <a:r>
              <a:rPr lang="en-US" sz="3600" spc="-75" dirty="0" err="1">
                <a:latin typeface="Times New Roman" pitchFamily="18" charset="0"/>
                <a:cs typeface="Times New Roman" pitchFamily="18" charset="0"/>
              </a:rPr>
              <a:t>IoT</a:t>
            </a:r>
            <a:r>
              <a:rPr lang="en-US" sz="3600" spc="-75" dirty="0">
                <a:latin typeface="Times New Roman" pitchFamily="18" charset="0"/>
                <a:cs typeface="Times New Roman" pitchFamily="18" charset="0"/>
              </a:rPr>
              <a:t> devices </a:t>
            </a:r>
            <a:endParaRPr lang="en-US" sz="3600" dirty="0">
              <a:latin typeface="Times New Roman" pitchFamily="18" charset="0"/>
              <a:cs typeface="Times New Roman" pitchFamily="18" charset="0"/>
            </a:endParaRPr>
          </a:p>
        </p:txBody>
      </p:sp>
      <p:sp>
        <p:nvSpPr>
          <p:cNvPr id="3" name="Text Placeholder 2"/>
          <p:cNvSpPr>
            <a:spLocks noGrp="1"/>
          </p:cNvSpPr>
          <p:nvPr>
            <p:ph type="body" idx="1"/>
          </p:nvPr>
        </p:nvSpPr>
        <p:spPr>
          <a:xfrm>
            <a:off x="916939" y="1801495"/>
            <a:ext cx="10358120" cy="5056505"/>
          </a:xfrm>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95400"/>
            <a:ext cx="10439399" cy="2322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998" y="3886200"/>
            <a:ext cx="10134601" cy="279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36442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297179"/>
            <a:ext cx="10055861" cy="565539"/>
          </a:xfrm>
          <a:prstGeom prst="rect">
            <a:avLst/>
          </a:prstGeom>
        </p:spPr>
        <p:txBody>
          <a:bodyPr vert="horz" wrap="square" lIns="0" tIns="11430" rIns="0" bIns="0" rtlCol="0">
            <a:spAutoFit/>
          </a:bodyPr>
          <a:lstStyle/>
          <a:p>
            <a:pPr marL="12700" algn="ctr">
              <a:lnSpc>
                <a:spcPct val="100000"/>
              </a:lnSpc>
              <a:spcBef>
                <a:spcPts val="90"/>
              </a:spcBef>
            </a:pPr>
            <a:r>
              <a:rPr sz="3600" spc="-265" dirty="0">
                <a:latin typeface="Times New Roman" pitchFamily="18" charset="0"/>
                <a:cs typeface="Times New Roman" pitchFamily="18" charset="0"/>
              </a:rPr>
              <a:t>IoT</a:t>
            </a:r>
            <a:r>
              <a:rPr sz="3600" spc="-310" dirty="0">
                <a:latin typeface="Times New Roman" pitchFamily="18" charset="0"/>
                <a:cs typeface="Times New Roman" pitchFamily="18" charset="0"/>
              </a:rPr>
              <a:t> </a:t>
            </a:r>
            <a:r>
              <a:rPr sz="3600" spc="-170" dirty="0">
                <a:latin typeface="Times New Roman" pitchFamily="18" charset="0"/>
                <a:cs typeface="Times New Roman" pitchFamily="18" charset="0"/>
              </a:rPr>
              <a:t>Protocols</a:t>
            </a:r>
          </a:p>
        </p:txBody>
      </p:sp>
      <p:sp>
        <p:nvSpPr>
          <p:cNvPr id="3" name="object 3"/>
          <p:cNvSpPr txBox="1"/>
          <p:nvPr/>
        </p:nvSpPr>
        <p:spPr>
          <a:xfrm>
            <a:off x="916939" y="1399540"/>
            <a:ext cx="2460625" cy="5398914"/>
          </a:xfrm>
          <a:prstGeom prst="rect">
            <a:avLst/>
          </a:prstGeom>
        </p:spPr>
        <p:txBody>
          <a:bodyPr vert="horz" wrap="square" lIns="0" tIns="12700" rIns="0" bIns="0" rtlCol="0">
            <a:spAutoFit/>
          </a:bodyPr>
          <a:lstStyle/>
          <a:p>
            <a:pPr marL="241300" indent="-228600">
              <a:lnSpc>
                <a:spcPts val="2135"/>
              </a:lnSpc>
              <a:spcBef>
                <a:spcPts val="100"/>
              </a:spcBef>
              <a:buChar char="•"/>
              <a:tabLst>
                <a:tab pos="240665" algn="l"/>
                <a:tab pos="241300" algn="l"/>
              </a:tabLst>
            </a:pPr>
            <a:r>
              <a:rPr spc="-95" dirty="0">
                <a:latin typeface="Times New Roman" pitchFamily="18" charset="0"/>
                <a:cs typeface="Times New Roman" pitchFamily="18" charset="0"/>
              </a:rPr>
              <a:t>Link</a:t>
            </a:r>
            <a:r>
              <a:rPr spc="-100" dirty="0">
                <a:latin typeface="Times New Roman" pitchFamily="18" charset="0"/>
                <a:cs typeface="Times New Roman" pitchFamily="18" charset="0"/>
              </a:rPr>
              <a:t> </a:t>
            </a:r>
            <a:r>
              <a:rPr spc="-114" dirty="0">
                <a:latin typeface="Times New Roman" pitchFamily="18" charset="0"/>
                <a:cs typeface="Times New Roman" pitchFamily="18" charset="0"/>
              </a:rPr>
              <a:t>Layer</a:t>
            </a:r>
            <a:endParaRPr dirty="0">
              <a:latin typeface="Times New Roman" pitchFamily="18" charset="0"/>
              <a:cs typeface="Times New Roman" pitchFamily="18" charset="0"/>
            </a:endParaRPr>
          </a:p>
          <a:p>
            <a:pPr marL="698500" lvl="1" indent="-228600">
              <a:lnSpc>
                <a:spcPts val="1755"/>
              </a:lnSpc>
              <a:buChar char="•"/>
              <a:tabLst>
                <a:tab pos="697865" algn="l"/>
                <a:tab pos="698500" algn="l"/>
              </a:tabLst>
            </a:pPr>
            <a:r>
              <a:rPr spc="-70" dirty="0">
                <a:latin typeface="Times New Roman" pitchFamily="18" charset="0"/>
                <a:cs typeface="Times New Roman" pitchFamily="18" charset="0"/>
              </a:rPr>
              <a:t>802.3 </a:t>
            </a:r>
            <a:r>
              <a:rPr spc="-85" dirty="0">
                <a:latin typeface="Times New Roman" pitchFamily="18" charset="0"/>
                <a:cs typeface="Times New Roman" pitchFamily="18" charset="0"/>
              </a:rPr>
              <a:t>–</a:t>
            </a:r>
            <a:r>
              <a:rPr spc="-114" dirty="0">
                <a:latin typeface="Times New Roman" pitchFamily="18" charset="0"/>
                <a:cs typeface="Times New Roman" pitchFamily="18" charset="0"/>
              </a:rPr>
              <a:t> </a:t>
            </a:r>
            <a:r>
              <a:rPr spc="-50" dirty="0">
                <a:latin typeface="Times New Roman" pitchFamily="18" charset="0"/>
                <a:cs typeface="Times New Roman" pitchFamily="18" charset="0"/>
              </a:rPr>
              <a:t>Ethernet</a:t>
            </a:r>
            <a:endParaRPr dirty="0">
              <a:latin typeface="Times New Roman" pitchFamily="18" charset="0"/>
              <a:cs typeface="Times New Roman" pitchFamily="18" charset="0"/>
            </a:endParaRPr>
          </a:p>
          <a:p>
            <a:pPr marL="698500" lvl="1" indent="-228600">
              <a:lnSpc>
                <a:spcPts val="1760"/>
              </a:lnSpc>
              <a:buChar char="•"/>
              <a:tabLst>
                <a:tab pos="697865" algn="l"/>
                <a:tab pos="698500" algn="l"/>
              </a:tabLst>
            </a:pPr>
            <a:r>
              <a:rPr spc="-75" dirty="0">
                <a:latin typeface="Times New Roman" pitchFamily="18" charset="0"/>
                <a:cs typeface="Times New Roman" pitchFamily="18" charset="0"/>
              </a:rPr>
              <a:t>802.11 </a:t>
            </a:r>
            <a:r>
              <a:rPr spc="-85" dirty="0">
                <a:latin typeface="Times New Roman" pitchFamily="18" charset="0"/>
                <a:cs typeface="Times New Roman" pitchFamily="18" charset="0"/>
              </a:rPr>
              <a:t>–</a:t>
            </a:r>
            <a:r>
              <a:rPr spc="-105" dirty="0">
                <a:latin typeface="Times New Roman" pitchFamily="18" charset="0"/>
                <a:cs typeface="Times New Roman" pitchFamily="18" charset="0"/>
              </a:rPr>
              <a:t> </a:t>
            </a:r>
            <a:r>
              <a:rPr spc="-75" dirty="0">
                <a:latin typeface="Times New Roman" pitchFamily="18" charset="0"/>
                <a:cs typeface="Times New Roman" pitchFamily="18" charset="0"/>
              </a:rPr>
              <a:t>WiFi</a:t>
            </a:r>
            <a:endParaRPr dirty="0">
              <a:latin typeface="Times New Roman" pitchFamily="18" charset="0"/>
              <a:cs typeface="Times New Roman" pitchFamily="18" charset="0"/>
            </a:endParaRPr>
          </a:p>
          <a:p>
            <a:pPr marL="698500" lvl="1" indent="-228600">
              <a:lnSpc>
                <a:spcPts val="1760"/>
              </a:lnSpc>
              <a:buChar char="•"/>
              <a:tabLst>
                <a:tab pos="697865" algn="l"/>
                <a:tab pos="698500" algn="l"/>
              </a:tabLst>
            </a:pPr>
            <a:r>
              <a:rPr spc="-75" dirty="0">
                <a:latin typeface="Times New Roman" pitchFamily="18" charset="0"/>
                <a:cs typeface="Times New Roman" pitchFamily="18" charset="0"/>
              </a:rPr>
              <a:t>802.16 </a:t>
            </a:r>
            <a:r>
              <a:rPr spc="-85" dirty="0">
                <a:latin typeface="Times New Roman" pitchFamily="18" charset="0"/>
                <a:cs typeface="Times New Roman" pitchFamily="18" charset="0"/>
              </a:rPr>
              <a:t>–</a:t>
            </a:r>
            <a:r>
              <a:rPr spc="-105" dirty="0">
                <a:latin typeface="Times New Roman" pitchFamily="18" charset="0"/>
                <a:cs typeface="Times New Roman" pitchFamily="18" charset="0"/>
              </a:rPr>
              <a:t> </a:t>
            </a:r>
            <a:r>
              <a:rPr spc="-55" dirty="0">
                <a:latin typeface="Times New Roman" pitchFamily="18" charset="0"/>
                <a:cs typeface="Times New Roman" pitchFamily="18" charset="0"/>
              </a:rPr>
              <a:t>WiMax</a:t>
            </a:r>
            <a:endParaRPr dirty="0">
              <a:latin typeface="Times New Roman" pitchFamily="18" charset="0"/>
              <a:cs typeface="Times New Roman" pitchFamily="18" charset="0"/>
            </a:endParaRPr>
          </a:p>
          <a:p>
            <a:pPr marL="698500" lvl="1" indent="-228600">
              <a:lnSpc>
                <a:spcPts val="1760"/>
              </a:lnSpc>
              <a:buChar char="•"/>
              <a:tabLst>
                <a:tab pos="697865" algn="l"/>
                <a:tab pos="698500" algn="l"/>
              </a:tabLst>
            </a:pPr>
            <a:r>
              <a:rPr spc="-70" dirty="0">
                <a:latin typeface="Times New Roman" pitchFamily="18" charset="0"/>
                <a:cs typeface="Times New Roman" pitchFamily="18" charset="0"/>
              </a:rPr>
              <a:t>802.15.4 </a:t>
            </a:r>
            <a:r>
              <a:rPr spc="-85" dirty="0">
                <a:latin typeface="Times New Roman" pitchFamily="18" charset="0"/>
                <a:cs typeface="Times New Roman" pitchFamily="18" charset="0"/>
              </a:rPr>
              <a:t>–</a:t>
            </a:r>
            <a:r>
              <a:rPr spc="-125" dirty="0">
                <a:latin typeface="Times New Roman" pitchFamily="18" charset="0"/>
                <a:cs typeface="Times New Roman" pitchFamily="18" charset="0"/>
              </a:rPr>
              <a:t> </a:t>
            </a:r>
            <a:r>
              <a:rPr spc="-155" dirty="0">
                <a:latin typeface="Times New Roman" pitchFamily="18" charset="0"/>
                <a:cs typeface="Times New Roman" pitchFamily="18" charset="0"/>
              </a:rPr>
              <a:t>LR-WPAN</a:t>
            </a:r>
            <a:endParaRPr dirty="0">
              <a:latin typeface="Times New Roman" pitchFamily="18" charset="0"/>
              <a:cs typeface="Times New Roman" pitchFamily="18" charset="0"/>
            </a:endParaRPr>
          </a:p>
          <a:p>
            <a:pPr marL="698500" lvl="1" indent="-228600">
              <a:lnSpc>
                <a:spcPts val="1780"/>
              </a:lnSpc>
              <a:buChar char="•"/>
              <a:tabLst>
                <a:tab pos="697865" algn="l"/>
                <a:tab pos="698500" algn="l"/>
              </a:tabLst>
            </a:pPr>
            <a:r>
              <a:rPr spc="-75" dirty="0">
                <a:latin typeface="Times New Roman" pitchFamily="18" charset="0"/>
                <a:cs typeface="Times New Roman" pitchFamily="18" charset="0"/>
              </a:rPr>
              <a:t>2G/3G/4G</a:t>
            </a:r>
            <a:endParaRPr dirty="0">
              <a:latin typeface="Times New Roman" pitchFamily="18" charset="0"/>
              <a:cs typeface="Times New Roman" pitchFamily="18" charset="0"/>
            </a:endParaRPr>
          </a:p>
          <a:p>
            <a:pPr marL="241300" indent="-228600">
              <a:lnSpc>
                <a:spcPts val="2140"/>
              </a:lnSpc>
              <a:spcBef>
                <a:spcPts val="355"/>
              </a:spcBef>
              <a:buChar char="•"/>
              <a:tabLst>
                <a:tab pos="240665" algn="l"/>
                <a:tab pos="241300" algn="l"/>
              </a:tabLst>
            </a:pPr>
            <a:r>
              <a:rPr spc="-15" dirty="0">
                <a:latin typeface="Times New Roman" pitchFamily="18" charset="0"/>
                <a:cs typeface="Times New Roman" pitchFamily="18" charset="0"/>
              </a:rPr>
              <a:t>Network/Internet</a:t>
            </a:r>
            <a:r>
              <a:rPr spc="-160" dirty="0">
                <a:latin typeface="Times New Roman" pitchFamily="18" charset="0"/>
                <a:cs typeface="Times New Roman" pitchFamily="18" charset="0"/>
              </a:rPr>
              <a:t> </a:t>
            </a:r>
            <a:r>
              <a:rPr spc="-114" dirty="0">
                <a:latin typeface="Times New Roman" pitchFamily="18" charset="0"/>
                <a:cs typeface="Times New Roman" pitchFamily="18" charset="0"/>
              </a:rPr>
              <a:t>Layer</a:t>
            </a:r>
            <a:endParaRPr dirty="0">
              <a:latin typeface="Times New Roman" pitchFamily="18" charset="0"/>
              <a:cs typeface="Times New Roman" pitchFamily="18" charset="0"/>
            </a:endParaRPr>
          </a:p>
          <a:p>
            <a:pPr marL="698500" lvl="1" indent="-228600">
              <a:lnSpc>
                <a:spcPts val="1755"/>
              </a:lnSpc>
              <a:buChar char="•"/>
              <a:tabLst>
                <a:tab pos="697865" algn="l"/>
                <a:tab pos="698500" algn="l"/>
              </a:tabLst>
            </a:pPr>
            <a:r>
              <a:rPr spc="-105" dirty="0">
                <a:latin typeface="Times New Roman" pitchFamily="18" charset="0"/>
                <a:cs typeface="Times New Roman" pitchFamily="18" charset="0"/>
              </a:rPr>
              <a:t>IPv4</a:t>
            </a:r>
            <a:endParaRPr dirty="0">
              <a:latin typeface="Times New Roman" pitchFamily="18" charset="0"/>
              <a:cs typeface="Times New Roman" pitchFamily="18" charset="0"/>
            </a:endParaRPr>
          </a:p>
          <a:p>
            <a:pPr marL="698500" lvl="1" indent="-228600">
              <a:lnSpc>
                <a:spcPts val="1760"/>
              </a:lnSpc>
              <a:buChar char="•"/>
              <a:tabLst>
                <a:tab pos="697865" algn="l"/>
                <a:tab pos="698500" algn="l"/>
              </a:tabLst>
            </a:pPr>
            <a:r>
              <a:rPr spc="-105" dirty="0">
                <a:latin typeface="Times New Roman" pitchFamily="18" charset="0"/>
                <a:cs typeface="Times New Roman" pitchFamily="18" charset="0"/>
              </a:rPr>
              <a:t>IPv6</a:t>
            </a:r>
            <a:endParaRPr dirty="0">
              <a:latin typeface="Times New Roman" pitchFamily="18" charset="0"/>
              <a:cs typeface="Times New Roman" pitchFamily="18" charset="0"/>
            </a:endParaRPr>
          </a:p>
          <a:p>
            <a:pPr marL="698500" lvl="1" indent="-228600">
              <a:lnSpc>
                <a:spcPts val="1780"/>
              </a:lnSpc>
              <a:buChar char="•"/>
              <a:tabLst>
                <a:tab pos="697865" algn="l"/>
                <a:tab pos="698500" algn="l"/>
              </a:tabLst>
            </a:pPr>
            <a:r>
              <a:rPr spc="-130" dirty="0">
                <a:latin typeface="Times New Roman" pitchFamily="18" charset="0"/>
                <a:cs typeface="Times New Roman" pitchFamily="18" charset="0"/>
              </a:rPr>
              <a:t>6LoWPAN</a:t>
            </a:r>
            <a:endParaRPr dirty="0">
              <a:latin typeface="Times New Roman" pitchFamily="18" charset="0"/>
              <a:cs typeface="Times New Roman" pitchFamily="18" charset="0"/>
            </a:endParaRPr>
          </a:p>
          <a:p>
            <a:pPr marL="241300" indent="-228600">
              <a:lnSpc>
                <a:spcPts val="2140"/>
              </a:lnSpc>
              <a:spcBef>
                <a:spcPts val="355"/>
              </a:spcBef>
              <a:buChar char="•"/>
              <a:tabLst>
                <a:tab pos="240665" algn="l"/>
                <a:tab pos="241300" algn="l"/>
              </a:tabLst>
            </a:pPr>
            <a:r>
              <a:rPr spc="-65" dirty="0">
                <a:latin typeface="Times New Roman" pitchFamily="18" charset="0"/>
                <a:cs typeface="Times New Roman" pitchFamily="18" charset="0"/>
              </a:rPr>
              <a:t>Transport</a:t>
            </a:r>
            <a:r>
              <a:rPr spc="-105" dirty="0">
                <a:latin typeface="Times New Roman" pitchFamily="18" charset="0"/>
                <a:cs typeface="Times New Roman" pitchFamily="18" charset="0"/>
              </a:rPr>
              <a:t> </a:t>
            </a:r>
            <a:r>
              <a:rPr spc="-114" dirty="0">
                <a:latin typeface="Times New Roman" pitchFamily="18" charset="0"/>
                <a:cs typeface="Times New Roman" pitchFamily="18" charset="0"/>
              </a:rPr>
              <a:t>Layer</a:t>
            </a:r>
            <a:endParaRPr dirty="0">
              <a:latin typeface="Times New Roman" pitchFamily="18" charset="0"/>
              <a:cs typeface="Times New Roman" pitchFamily="18" charset="0"/>
            </a:endParaRPr>
          </a:p>
          <a:p>
            <a:pPr marL="698500" lvl="1" indent="-228600">
              <a:lnSpc>
                <a:spcPts val="1755"/>
              </a:lnSpc>
              <a:buChar char="•"/>
              <a:tabLst>
                <a:tab pos="697865" algn="l"/>
                <a:tab pos="698500" algn="l"/>
              </a:tabLst>
            </a:pPr>
            <a:r>
              <a:rPr spc="-235" dirty="0">
                <a:latin typeface="Times New Roman" pitchFamily="18" charset="0"/>
                <a:cs typeface="Times New Roman" pitchFamily="18" charset="0"/>
              </a:rPr>
              <a:t>TCP</a:t>
            </a:r>
            <a:endParaRPr dirty="0">
              <a:latin typeface="Times New Roman" pitchFamily="18" charset="0"/>
              <a:cs typeface="Times New Roman" pitchFamily="18" charset="0"/>
            </a:endParaRPr>
          </a:p>
          <a:p>
            <a:pPr marL="698500" lvl="1" indent="-228600">
              <a:lnSpc>
                <a:spcPts val="1780"/>
              </a:lnSpc>
              <a:buChar char="•"/>
              <a:tabLst>
                <a:tab pos="697865" algn="l"/>
                <a:tab pos="698500" algn="l"/>
              </a:tabLst>
            </a:pPr>
            <a:r>
              <a:rPr spc="-170" dirty="0">
                <a:latin typeface="Times New Roman" pitchFamily="18" charset="0"/>
                <a:cs typeface="Times New Roman" pitchFamily="18" charset="0"/>
              </a:rPr>
              <a:t>UDP</a:t>
            </a:r>
            <a:endParaRPr dirty="0">
              <a:latin typeface="Times New Roman" pitchFamily="18" charset="0"/>
              <a:cs typeface="Times New Roman" pitchFamily="18" charset="0"/>
            </a:endParaRPr>
          </a:p>
          <a:p>
            <a:pPr marL="241300" indent="-228600">
              <a:lnSpc>
                <a:spcPts val="2135"/>
              </a:lnSpc>
              <a:spcBef>
                <a:spcPts val="355"/>
              </a:spcBef>
              <a:buChar char="•"/>
              <a:tabLst>
                <a:tab pos="240665" algn="l"/>
                <a:tab pos="241300" algn="l"/>
              </a:tabLst>
            </a:pPr>
            <a:r>
              <a:rPr spc="-50" dirty="0">
                <a:latin typeface="Times New Roman" pitchFamily="18" charset="0"/>
                <a:cs typeface="Times New Roman" pitchFamily="18" charset="0"/>
              </a:rPr>
              <a:t>Application</a:t>
            </a:r>
            <a:r>
              <a:rPr spc="-110" dirty="0">
                <a:latin typeface="Times New Roman" pitchFamily="18" charset="0"/>
                <a:cs typeface="Times New Roman" pitchFamily="18" charset="0"/>
              </a:rPr>
              <a:t> </a:t>
            </a:r>
            <a:r>
              <a:rPr spc="-114" dirty="0">
                <a:latin typeface="Times New Roman" pitchFamily="18" charset="0"/>
                <a:cs typeface="Times New Roman" pitchFamily="18" charset="0"/>
              </a:rPr>
              <a:t>Layer</a:t>
            </a:r>
            <a:endParaRPr dirty="0">
              <a:latin typeface="Times New Roman" pitchFamily="18" charset="0"/>
              <a:cs typeface="Times New Roman" pitchFamily="18" charset="0"/>
            </a:endParaRPr>
          </a:p>
          <a:p>
            <a:pPr marL="698500" lvl="1" indent="-228600">
              <a:lnSpc>
                <a:spcPts val="1755"/>
              </a:lnSpc>
              <a:buChar char="•"/>
              <a:tabLst>
                <a:tab pos="697865" algn="l"/>
                <a:tab pos="698500" algn="l"/>
              </a:tabLst>
            </a:pPr>
            <a:r>
              <a:rPr spc="-190" dirty="0">
                <a:latin typeface="Times New Roman" pitchFamily="18" charset="0"/>
                <a:cs typeface="Times New Roman" pitchFamily="18" charset="0"/>
              </a:rPr>
              <a:t>HTTP</a:t>
            </a:r>
            <a:endParaRPr dirty="0">
              <a:latin typeface="Times New Roman" pitchFamily="18" charset="0"/>
              <a:cs typeface="Times New Roman" pitchFamily="18" charset="0"/>
            </a:endParaRPr>
          </a:p>
          <a:p>
            <a:pPr marL="698500" lvl="1" indent="-228600">
              <a:lnSpc>
                <a:spcPts val="1760"/>
              </a:lnSpc>
              <a:buChar char="•"/>
              <a:tabLst>
                <a:tab pos="697865" algn="l"/>
                <a:tab pos="698500" algn="l"/>
              </a:tabLst>
            </a:pPr>
            <a:r>
              <a:rPr spc="-175" dirty="0">
                <a:latin typeface="Times New Roman" pitchFamily="18" charset="0"/>
                <a:cs typeface="Times New Roman" pitchFamily="18" charset="0"/>
              </a:rPr>
              <a:t>CoAP</a:t>
            </a:r>
            <a:endParaRPr dirty="0">
              <a:latin typeface="Times New Roman" pitchFamily="18" charset="0"/>
              <a:cs typeface="Times New Roman" pitchFamily="18" charset="0"/>
            </a:endParaRPr>
          </a:p>
          <a:p>
            <a:pPr marL="698500" lvl="1" indent="-228600">
              <a:lnSpc>
                <a:spcPts val="1760"/>
              </a:lnSpc>
              <a:buChar char="•"/>
              <a:tabLst>
                <a:tab pos="697865" algn="l"/>
                <a:tab pos="698500" algn="l"/>
              </a:tabLst>
            </a:pPr>
            <a:r>
              <a:rPr spc="-90" dirty="0">
                <a:latin typeface="Times New Roman" pitchFamily="18" charset="0"/>
                <a:cs typeface="Times New Roman" pitchFamily="18" charset="0"/>
              </a:rPr>
              <a:t>WebSocket</a:t>
            </a:r>
            <a:endParaRPr dirty="0">
              <a:latin typeface="Times New Roman" pitchFamily="18" charset="0"/>
              <a:cs typeface="Times New Roman" pitchFamily="18" charset="0"/>
            </a:endParaRPr>
          </a:p>
          <a:p>
            <a:pPr marL="698500" lvl="1" indent="-228600">
              <a:lnSpc>
                <a:spcPts val="1760"/>
              </a:lnSpc>
              <a:buChar char="•"/>
              <a:tabLst>
                <a:tab pos="697865" algn="l"/>
                <a:tab pos="698500" algn="l"/>
              </a:tabLst>
            </a:pPr>
            <a:r>
              <a:rPr spc="-130" dirty="0">
                <a:latin typeface="Times New Roman" pitchFamily="18" charset="0"/>
                <a:cs typeface="Times New Roman" pitchFamily="18" charset="0"/>
              </a:rPr>
              <a:t>MQTT</a:t>
            </a:r>
            <a:endParaRPr dirty="0">
              <a:latin typeface="Times New Roman" pitchFamily="18" charset="0"/>
              <a:cs typeface="Times New Roman" pitchFamily="18" charset="0"/>
            </a:endParaRPr>
          </a:p>
          <a:p>
            <a:pPr marL="698500" lvl="1" indent="-228600">
              <a:lnSpc>
                <a:spcPts val="1760"/>
              </a:lnSpc>
              <a:buChar char="•"/>
              <a:tabLst>
                <a:tab pos="697865" algn="l"/>
                <a:tab pos="698500" algn="l"/>
              </a:tabLst>
            </a:pPr>
            <a:r>
              <a:rPr spc="-165" dirty="0">
                <a:latin typeface="Times New Roman" pitchFamily="18" charset="0"/>
                <a:cs typeface="Times New Roman" pitchFamily="18" charset="0"/>
              </a:rPr>
              <a:t>XMPP</a:t>
            </a:r>
            <a:endParaRPr dirty="0">
              <a:latin typeface="Times New Roman" pitchFamily="18" charset="0"/>
              <a:cs typeface="Times New Roman" pitchFamily="18" charset="0"/>
            </a:endParaRPr>
          </a:p>
          <a:p>
            <a:pPr marL="698500" lvl="1" indent="-228600">
              <a:lnSpc>
                <a:spcPts val="1760"/>
              </a:lnSpc>
              <a:buChar char="•"/>
              <a:tabLst>
                <a:tab pos="697865" algn="l"/>
                <a:tab pos="698500" algn="l"/>
              </a:tabLst>
            </a:pPr>
            <a:r>
              <a:rPr spc="-210" dirty="0">
                <a:latin typeface="Times New Roman" pitchFamily="18" charset="0"/>
                <a:cs typeface="Times New Roman" pitchFamily="18" charset="0"/>
              </a:rPr>
              <a:t>DDS</a:t>
            </a:r>
            <a:endParaRPr dirty="0">
              <a:latin typeface="Times New Roman" pitchFamily="18" charset="0"/>
              <a:cs typeface="Times New Roman" pitchFamily="18" charset="0"/>
            </a:endParaRPr>
          </a:p>
          <a:p>
            <a:pPr marL="698500" lvl="1" indent="-228600">
              <a:lnSpc>
                <a:spcPts val="1780"/>
              </a:lnSpc>
              <a:buChar char="•"/>
              <a:tabLst>
                <a:tab pos="697865" algn="l"/>
                <a:tab pos="698500" algn="l"/>
              </a:tabLst>
            </a:pPr>
            <a:r>
              <a:rPr spc="-125" dirty="0">
                <a:latin typeface="Times New Roman" pitchFamily="18" charset="0"/>
                <a:cs typeface="Times New Roman" pitchFamily="18" charset="0"/>
              </a:rPr>
              <a:t>AMQP</a:t>
            </a:r>
            <a:endParaRPr dirty="0">
              <a:latin typeface="Times New Roman" pitchFamily="18" charset="0"/>
              <a:cs typeface="Times New Roman" pitchFamily="18" charset="0"/>
            </a:endParaRPr>
          </a:p>
        </p:txBody>
      </p:sp>
      <p:grpSp>
        <p:nvGrpSpPr>
          <p:cNvPr id="4" name="object 4"/>
          <p:cNvGrpSpPr/>
          <p:nvPr/>
        </p:nvGrpSpPr>
        <p:grpSpPr>
          <a:xfrm>
            <a:off x="0" y="0"/>
            <a:ext cx="10436351" cy="6858000"/>
            <a:chOff x="0" y="0"/>
            <a:chExt cx="10436351" cy="6858000"/>
          </a:xfrm>
        </p:grpSpPr>
        <p:sp>
          <p:nvSpPr>
            <p:cNvPr id="5" name="object 5"/>
            <p:cNvSpPr/>
            <p:nvPr/>
          </p:nvSpPr>
          <p:spPr>
            <a:xfrm>
              <a:off x="0" y="0"/>
              <a:ext cx="192405" cy="6858000"/>
            </a:xfrm>
            <a:custGeom>
              <a:avLst/>
              <a:gdLst/>
              <a:ahLst/>
              <a:cxnLst/>
              <a:rect l="l" t="t" r="r" b="b"/>
              <a:pathLst>
                <a:path w="192405" h="6858000">
                  <a:moveTo>
                    <a:pt x="0" y="6858000"/>
                  </a:moveTo>
                  <a:lnTo>
                    <a:pt x="0" y="0"/>
                  </a:lnTo>
                  <a:lnTo>
                    <a:pt x="192023" y="0"/>
                  </a:lnTo>
                  <a:lnTo>
                    <a:pt x="192023" y="6858000"/>
                  </a:lnTo>
                  <a:lnTo>
                    <a:pt x="0" y="6858000"/>
                  </a:lnTo>
                  <a:close/>
                </a:path>
              </a:pathLst>
            </a:custGeom>
            <a:solidFill>
              <a:srgbClr val="FDBC09"/>
            </a:solidFill>
          </p:spPr>
          <p:txBody>
            <a:bodyPr wrap="square" lIns="0" tIns="0" rIns="0" bIns="0" rtlCol="0"/>
            <a:lstStyle/>
            <a:p>
              <a:endParaRPr/>
            </a:p>
          </p:txBody>
        </p:sp>
        <p:sp>
          <p:nvSpPr>
            <p:cNvPr id="6" name="object 6"/>
            <p:cNvSpPr/>
            <p:nvPr/>
          </p:nvSpPr>
          <p:spPr>
            <a:xfrm>
              <a:off x="5614415" y="1399540"/>
              <a:ext cx="4821936" cy="5319403"/>
            </a:xfrm>
            <a:prstGeom prst="rect">
              <a:avLst/>
            </a:prstGeom>
            <a:blipFill>
              <a:blip r:embed="rId2" cstate="print"/>
              <a:stretch>
                <a:fillRect/>
              </a:stretch>
            </a:blipFill>
          </p:spPr>
          <p:txBody>
            <a:bodyPr wrap="square" lIns="0" tIns="0" rIns="0" bIns="0" rtlCol="0"/>
            <a:lstStyle/>
            <a:p>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
            <a:ext cx="10358120" cy="553998"/>
          </a:xfrm>
        </p:spPr>
        <p:txBody>
          <a:bodyPr/>
          <a:lstStyle/>
          <a:p>
            <a:pPr algn="ctr"/>
            <a:r>
              <a:rPr lang="en-US" sz="3600" spc="-265" dirty="0" err="1">
                <a:latin typeface="Times New Roman" pitchFamily="18" charset="0"/>
                <a:cs typeface="Times New Roman" pitchFamily="18" charset="0"/>
              </a:rPr>
              <a:t>IoT</a:t>
            </a:r>
            <a:r>
              <a:rPr lang="en-US" sz="3600" spc="-310" dirty="0">
                <a:latin typeface="Times New Roman" pitchFamily="18" charset="0"/>
                <a:cs typeface="Times New Roman" pitchFamily="18" charset="0"/>
              </a:rPr>
              <a:t> </a:t>
            </a:r>
            <a:r>
              <a:rPr lang="en-US" sz="3600" spc="-170" dirty="0">
                <a:latin typeface="Times New Roman" pitchFamily="18" charset="0"/>
                <a:cs typeface="Times New Roman" pitchFamily="18" charset="0"/>
              </a:rPr>
              <a:t>Protocols</a:t>
            </a:r>
            <a:endParaRPr lang="en-US" sz="3600" dirty="0">
              <a:latin typeface="Times New Roman" pitchFamily="18" charset="0"/>
              <a:cs typeface="Times New Roman" pitchFamily="18" charset="0"/>
            </a:endParaRPr>
          </a:p>
        </p:txBody>
      </p:sp>
      <p:sp>
        <p:nvSpPr>
          <p:cNvPr id="3" name="Text Placeholder 2"/>
          <p:cNvSpPr>
            <a:spLocks noGrp="1"/>
          </p:cNvSpPr>
          <p:nvPr>
            <p:ph type="body" idx="1"/>
          </p:nvPr>
        </p:nvSpPr>
        <p:spPr>
          <a:xfrm>
            <a:off x="228600" y="1371600"/>
            <a:ext cx="11789391" cy="5601533"/>
          </a:xfrm>
        </p:spPr>
        <p:txBody>
          <a:bodyPr/>
          <a:lstStyle/>
          <a:p>
            <a:pPr marL="457200" indent="-457200" algn="just">
              <a:buFont typeface="Arial" pitchFamily="34" charset="0"/>
              <a:buChar char="•"/>
            </a:pPr>
            <a:r>
              <a:rPr lang="en-US" sz="2400" b="1" dirty="0">
                <a:latin typeface="Times New Roman" pitchFamily="18" charset="0"/>
                <a:cs typeface="Times New Roman" pitchFamily="18" charset="0"/>
              </a:rPr>
              <a:t>Link Layer :</a:t>
            </a:r>
            <a:r>
              <a:rPr lang="en-US" sz="2000" b="1" i="1" dirty="0">
                <a:latin typeface="Times New Roman" pitchFamily="18" charset="0"/>
                <a:cs typeface="Times New Roman" pitchFamily="18" charset="0"/>
              </a:rPr>
              <a:t>it determines how data is physically send over networks physical layer or medium</a:t>
            </a:r>
          </a:p>
          <a:p>
            <a:pPr marL="457200" indent="-457200" algn="just">
              <a:buFont typeface="Arial" pitchFamily="34" charset="0"/>
              <a:buChar char="•"/>
            </a:pPr>
            <a:endParaRPr lang="en-US" sz="2000" b="1" dirty="0">
              <a:latin typeface="Times New Roman" pitchFamily="18" charset="0"/>
              <a:cs typeface="Times New Roman" pitchFamily="18" charset="0"/>
            </a:endParaRPr>
          </a:p>
          <a:p>
            <a:pPr marL="457200" indent="-457200" algn="just">
              <a:buFont typeface="Arial" pitchFamily="34" charset="0"/>
              <a:buChar char="•"/>
            </a:pPr>
            <a:r>
              <a:rPr lang="en-US" sz="2000" b="1" dirty="0">
                <a:latin typeface="Times New Roman" pitchFamily="18" charset="0"/>
                <a:cs typeface="Times New Roman" pitchFamily="18" charset="0"/>
              </a:rPr>
              <a:t>802.3-Ethernet: </a:t>
            </a:r>
          </a:p>
          <a:p>
            <a:pPr algn="just"/>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IEEE 802.3 is a collection of </a:t>
            </a:r>
            <a:r>
              <a:rPr lang="en-US" sz="2000" b="1" dirty="0">
                <a:latin typeface="Times New Roman" pitchFamily="18" charset="0"/>
                <a:cs typeface="Times New Roman" pitchFamily="18" charset="0"/>
              </a:rPr>
              <a:t>wired standards </a:t>
            </a:r>
            <a:r>
              <a:rPr lang="en-US" sz="2000" dirty="0">
                <a:latin typeface="Times New Roman" pitchFamily="18" charset="0"/>
                <a:cs typeface="Times New Roman" pitchFamily="18" charset="0"/>
              </a:rPr>
              <a:t>for link layer, </a:t>
            </a:r>
          </a:p>
          <a:p>
            <a:pPr algn="just"/>
            <a:r>
              <a:rPr lang="en-US" sz="2000" dirty="0">
                <a:latin typeface="Times New Roman" pitchFamily="18" charset="0"/>
                <a:cs typeface="Times New Roman" pitchFamily="18" charset="0"/>
              </a:rPr>
              <a:t>              -It provides data rates from </a:t>
            </a:r>
            <a:r>
              <a:rPr lang="en-US" sz="2000" b="1" i="1" dirty="0">
                <a:latin typeface="Times New Roman" pitchFamily="18" charset="0"/>
                <a:cs typeface="Times New Roman" pitchFamily="18" charset="0"/>
              </a:rPr>
              <a:t>10 Mb/s to 40 Gb/s</a:t>
            </a:r>
          </a:p>
          <a:p>
            <a:pPr algn="just"/>
            <a:endParaRPr lang="en-US" sz="2000" b="1" i="1"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 for e.g</a:t>
            </a:r>
            <a:r>
              <a:rPr lang="en-US" sz="2000" b="1" dirty="0">
                <a:latin typeface="Times New Roman" pitchFamily="18" charset="0"/>
                <a:cs typeface="Times New Roman" pitchFamily="18" charset="0"/>
              </a:rPr>
              <a:t>.   802.3 </a:t>
            </a:r>
            <a:r>
              <a:rPr lang="en-US" sz="2000" dirty="0">
                <a:latin typeface="Times New Roman" pitchFamily="18" charset="0"/>
                <a:cs typeface="Times New Roman" pitchFamily="18" charset="0"/>
              </a:rPr>
              <a:t>is a standard for </a:t>
            </a:r>
            <a:r>
              <a:rPr lang="en-US" sz="2000" b="1" dirty="0">
                <a:latin typeface="Times New Roman" pitchFamily="18" charset="0"/>
                <a:cs typeface="Times New Roman" pitchFamily="18" charset="0"/>
              </a:rPr>
              <a:t>10BASE5 </a:t>
            </a:r>
            <a:r>
              <a:rPr lang="en-US" sz="2000" dirty="0">
                <a:latin typeface="Times New Roman" pitchFamily="18" charset="0"/>
                <a:cs typeface="Times New Roman" pitchFamily="18" charset="0"/>
              </a:rPr>
              <a:t>Ethernet that uses </a:t>
            </a:r>
            <a:r>
              <a:rPr lang="en-US" sz="2000" b="1" dirty="0">
                <a:latin typeface="Times New Roman" pitchFamily="18" charset="0"/>
                <a:cs typeface="Times New Roman" pitchFamily="18" charset="0"/>
              </a:rPr>
              <a:t>coaxial cable</a:t>
            </a:r>
          </a:p>
          <a:p>
            <a:pPr algn="just"/>
            <a:r>
              <a:rPr lang="en-US" sz="2000" b="1" dirty="0">
                <a:latin typeface="Times New Roman" pitchFamily="18" charset="0"/>
                <a:cs typeface="Times New Roman" pitchFamily="18" charset="0"/>
              </a:rPr>
              <a:t>               802.3.i</a:t>
            </a:r>
            <a:r>
              <a:rPr lang="en-US" sz="2000" dirty="0">
                <a:latin typeface="Times New Roman" pitchFamily="18" charset="0"/>
                <a:cs typeface="Times New Roman" pitchFamily="18" charset="0"/>
              </a:rPr>
              <a:t> is a standard </a:t>
            </a:r>
            <a:r>
              <a:rPr lang="en-US" sz="2000" b="1" dirty="0">
                <a:latin typeface="Times New Roman" pitchFamily="18" charset="0"/>
                <a:cs typeface="Times New Roman" pitchFamily="18" charset="0"/>
              </a:rPr>
              <a:t>for 10BASE-T </a:t>
            </a:r>
            <a:r>
              <a:rPr lang="en-US" sz="2000" dirty="0">
                <a:latin typeface="Times New Roman" pitchFamily="18" charset="0"/>
                <a:cs typeface="Times New Roman" pitchFamily="18" charset="0"/>
              </a:rPr>
              <a:t>Ethernet that uses </a:t>
            </a:r>
            <a:r>
              <a:rPr lang="en-US" sz="2000" b="1" dirty="0">
                <a:latin typeface="Times New Roman" pitchFamily="18" charset="0"/>
                <a:cs typeface="Times New Roman" pitchFamily="18" charset="0"/>
              </a:rPr>
              <a:t>twisted pair cable</a:t>
            </a:r>
          </a:p>
          <a:p>
            <a:pPr algn="just"/>
            <a:r>
              <a:rPr lang="en-US" sz="2000" b="1" dirty="0">
                <a:latin typeface="Times New Roman" pitchFamily="18" charset="0"/>
                <a:cs typeface="Times New Roman" pitchFamily="18" charset="0"/>
              </a:rPr>
              <a:t>               802.3.j </a:t>
            </a:r>
            <a:r>
              <a:rPr lang="en-US" sz="2000" dirty="0">
                <a:latin typeface="Times New Roman" pitchFamily="18" charset="0"/>
                <a:cs typeface="Times New Roman" pitchFamily="18" charset="0"/>
              </a:rPr>
              <a:t>is a standard for </a:t>
            </a:r>
            <a:r>
              <a:rPr lang="en-US" sz="2000" b="1" dirty="0">
                <a:latin typeface="Times New Roman" pitchFamily="18" charset="0"/>
                <a:cs typeface="Times New Roman" pitchFamily="18" charset="0"/>
              </a:rPr>
              <a:t>10BASE-F</a:t>
            </a:r>
            <a:r>
              <a:rPr lang="en-US" sz="2000" dirty="0">
                <a:latin typeface="Times New Roman" pitchFamily="18" charset="0"/>
                <a:cs typeface="Times New Roman" pitchFamily="18" charset="0"/>
              </a:rPr>
              <a:t> Ethernet that uses </a:t>
            </a:r>
            <a:r>
              <a:rPr lang="en-US" sz="2000" b="1" dirty="0">
                <a:latin typeface="Times New Roman" pitchFamily="18" charset="0"/>
                <a:cs typeface="Times New Roman" pitchFamily="18" charset="0"/>
              </a:rPr>
              <a:t>fiber optic cable                  </a:t>
            </a:r>
          </a:p>
          <a:p>
            <a:pPr algn="just"/>
            <a:r>
              <a:rPr lang="en-US" sz="2000" b="1" dirty="0">
                <a:latin typeface="Times New Roman" pitchFamily="18" charset="0"/>
                <a:cs typeface="Times New Roman" pitchFamily="18" charset="0"/>
              </a:rPr>
              <a:t>               802.3.ae </a:t>
            </a:r>
            <a:r>
              <a:rPr lang="en-US" sz="2000" dirty="0">
                <a:latin typeface="Times New Roman" pitchFamily="18" charset="0"/>
                <a:cs typeface="Times New Roman" pitchFamily="18" charset="0"/>
              </a:rPr>
              <a:t>is a standard for </a:t>
            </a:r>
            <a:r>
              <a:rPr lang="en-US" sz="2000" b="1" dirty="0">
                <a:latin typeface="Times New Roman" pitchFamily="18" charset="0"/>
                <a:cs typeface="Times New Roman" pitchFamily="18" charset="0"/>
              </a:rPr>
              <a:t>10 </a:t>
            </a:r>
            <a:r>
              <a:rPr lang="en-US" sz="2000" b="1" dirty="0" err="1">
                <a:latin typeface="Times New Roman" pitchFamily="18" charset="0"/>
                <a:cs typeface="Times New Roman" pitchFamily="18" charset="0"/>
              </a:rPr>
              <a:t>Gbit</a:t>
            </a:r>
            <a:r>
              <a:rPr lang="en-US" sz="2000" b="1" dirty="0">
                <a:latin typeface="Times New Roman" pitchFamily="18" charset="0"/>
                <a:cs typeface="Times New Roman" pitchFamily="18" charset="0"/>
              </a:rPr>
              <a:t>/s </a:t>
            </a:r>
            <a:r>
              <a:rPr lang="en-US" sz="2000" dirty="0">
                <a:latin typeface="Times New Roman" pitchFamily="18" charset="0"/>
                <a:cs typeface="Times New Roman" pitchFamily="18" charset="0"/>
              </a:rPr>
              <a:t>Ethernet that uses </a:t>
            </a:r>
            <a:r>
              <a:rPr lang="en-US" sz="2000" b="1" dirty="0">
                <a:latin typeface="Times New Roman" pitchFamily="18" charset="0"/>
                <a:cs typeface="Times New Roman" pitchFamily="18" charset="0"/>
              </a:rPr>
              <a:t>fiber optic cable </a:t>
            </a:r>
          </a:p>
          <a:p>
            <a:pPr algn="just"/>
            <a:endParaRPr lang="en-US" sz="2000" b="1" dirty="0">
              <a:latin typeface="Times New Roman" pitchFamily="18" charset="0"/>
              <a:cs typeface="Times New Roman" pitchFamily="18" charset="0"/>
            </a:endParaRPr>
          </a:p>
          <a:p>
            <a:pPr marL="342900" indent="-342900" algn="just">
              <a:buFont typeface="Arial" pitchFamily="34" charset="0"/>
              <a:buChar char="•"/>
            </a:pPr>
            <a:r>
              <a:rPr lang="en-US" sz="2000" b="1" dirty="0">
                <a:latin typeface="Times New Roman" pitchFamily="18" charset="0"/>
                <a:cs typeface="Times New Roman" pitchFamily="18" charset="0"/>
              </a:rPr>
              <a:t>802.11-WiFi: </a:t>
            </a:r>
          </a:p>
          <a:p>
            <a:pPr algn="just"/>
            <a:r>
              <a:rPr lang="en-US" sz="2000" b="1" dirty="0">
                <a:latin typeface="Times New Roman" pitchFamily="18" charset="0"/>
                <a:cs typeface="Times New Roman" pitchFamily="18" charset="0"/>
              </a:rPr>
              <a:t>               - </a:t>
            </a:r>
            <a:r>
              <a:rPr lang="en-US" sz="2000" dirty="0">
                <a:latin typeface="Times New Roman" pitchFamily="18" charset="0"/>
                <a:cs typeface="Times New Roman" pitchFamily="18" charset="0"/>
              </a:rPr>
              <a:t>IEEE 802.11 is a collection of </a:t>
            </a:r>
            <a:r>
              <a:rPr lang="en-US" sz="2000" b="1" dirty="0">
                <a:latin typeface="Times New Roman" pitchFamily="18" charset="0"/>
                <a:cs typeface="Times New Roman" pitchFamily="18" charset="0"/>
              </a:rPr>
              <a:t>WLAN standards</a:t>
            </a:r>
            <a:r>
              <a:rPr lang="en-US" sz="2000" dirty="0">
                <a:latin typeface="Times New Roman" pitchFamily="18" charset="0"/>
                <a:cs typeface="Times New Roman" pitchFamily="18" charset="0"/>
              </a:rPr>
              <a:t>, it provides data rates from 1 Mb/s to 6.75 Gb/s</a:t>
            </a:r>
          </a:p>
          <a:p>
            <a:pPr algn="just"/>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      for </a:t>
            </a:r>
            <a:r>
              <a:rPr lang="en-US" sz="2000" dirty="0" err="1">
                <a:latin typeface="Times New Roman" pitchFamily="18" charset="0"/>
                <a:cs typeface="Times New Roman" pitchFamily="18" charset="0"/>
              </a:rPr>
              <a:t>e.g</a:t>
            </a:r>
            <a:r>
              <a:rPr lang="en-US" sz="2000" dirty="0">
                <a:latin typeface="Times New Roman" pitchFamily="18" charset="0"/>
                <a:cs typeface="Times New Roman" pitchFamily="18" charset="0"/>
              </a:rPr>
              <a:t> 802.11a and 802.11ac operates in the 5 GHz bands,</a:t>
            </a:r>
          </a:p>
          <a:p>
            <a:pPr algn="just"/>
            <a:r>
              <a:rPr lang="en-US" sz="2000" dirty="0">
                <a:latin typeface="Times New Roman" pitchFamily="18" charset="0"/>
                <a:cs typeface="Times New Roman" pitchFamily="18" charset="0"/>
              </a:rPr>
              <a:t>                  802.11b and 802.11g operates in the 2.4 GHz bands,</a:t>
            </a:r>
          </a:p>
          <a:p>
            <a:pPr algn="just"/>
            <a:r>
              <a:rPr lang="en-US" sz="2000" dirty="0">
                <a:latin typeface="Times New Roman" pitchFamily="18" charset="0"/>
                <a:cs typeface="Times New Roman" pitchFamily="18" charset="0"/>
              </a:rPr>
              <a:t>                  802.11ad operates in the 60 GHz bands,</a:t>
            </a:r>
          </a:p>
          <a:p>
            <a:pPr algn="just"/>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780070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
            <a:ext cx="10358120" cy="553998"/>
          </a:xfrm>
        </p:spPr>
        <p:txBody>
          <a:bodyPr/>
          <a:lstStyle/>
          <a:p>
            <a:pPr algn="ctr"/>
            <a:r>
              <a:rPr lang="en-US" sz="3600" spc="-265" dirty="0" err="1">
                <a:latin typeface="Times New Roman" pitchFamily="18" charset="0"/>
                <a:cs typeface="Times New Roman" pitchFamily="18" charset="0"/>
              </a:rPr>
              <a:t>IoT</a:t>
            </a:r>
            <a:r>
              <a:rPr lang="en-US" sz="3600" spc="-310" dirty="0">
                <a:latin typeface="Times New Roman" pitchFamily="18" charset="0"/>
                <a:cs typeface="Times New Roman" pitchFamily="18" charset="0"/>
              </a:rPr>
              <a:t> </a:t>
            </a:r>
            <a:r>
              <a:rPr lang="en-US" sz="3600" spc="-170" dirty="0">
                <a:latin typeface="Times New Roman" pitchFamily="18" charset="0"/>
                <a:cs typeface="Times New Roman" pitchFamily="18" charset="0"/>
              </a:rPr>
              <a:t>Protocols</a:t>
            </a:r>
            <a:endParaRPr lang="en-US" sz="3600" dirty="0">
              <a:latin typeface="Times New Roman" pitchFamily="18" charset="0"/>
              <a:cs typeface="Times New Roman" pitchFamily="18" charset="0"/>
            </a:endParaRPr>
          </a:p>
        </p:txBody>
      </p:sp>
      <p:sp>
        <p:nvSpPr>
          <p:cNvPr id="3" name="Text Placeholder 2"/>
          <p:cNvSpPr>
            <a:spLocks noGrp="1"/>
          </p:cNvSpPr>
          <p:nvPr>
            <p:ph type="body" idx="1"/>
          </p:nvPr>
        </p:nvSpPr>
        <p:spPr>
          <a:xfrm>
            <a:off x="228600" y="1447800"/>
            <a:ext cx="11789391" cy="6032421"/>
          </a:xfrm>
        </p:spPr>
        <p:txBody>
          <a:bodyPr/>
          <a:lstStyle/>
          <a:p>
            <a:pPr marL="457200" indent="-457200" algn="just">
              <a:buFont typeface="Arial" pitchFamily="34" charset="0"/>
              <a:buChar char="•"/>
            </a:pPr>
            <a:r>
              <a:rPr lang="en-US" sz="2400" b="1" dirty="0">
                <a:latin typeface="Times New Roman" pitchFamily="18" charset="0"/>
                <a:cs typeface="Times New Roman" pitchFamily="18" charset="0"/>
              </a:rPr>
              <a:t>Link Layer :</a:t>
            </a:r>
            <a:r>
              <a:rPr lang="en-US" sz="2000" b="1" i="1" dirty="0">
                <a:latin typeface="Times New Roman" pitchFamily="18" charset="0"/>
                <a:cs typeface="Times New Roman" pitchFamily="18" charset="0"/>
              </a:rPr>
              <a:t>it determines how data is physically send over networks physical layer or medium</a:t>
            </a:r>
          </a:p>
          <a:p>
            <a:pPr algn="just"/>
            <a:endParaRPr lang="en-US" sz="2000" dirty="0">
              <a:latin typeface="Times New Roman" pitchFamily="18" charset="0"/>
              <a:cs typeface="Times New Roman" pitchFamily="18" charset="0"/>
            </a:endParaRPr>
          </a:p>
          <a:p>
            <a:pPr marL="342900" indent="-342900" algn="just">
              <a:buFont typeface="Arial" pitchFamily="34" charset="0"/>
              <a:buChar char="•"/>
            </a:pPr>
            <a:r>
              <a:rPr lang="en-US" sz="2000" b="1" dirty="0">
                <a:latin typeface="Times New Roman" pitchFamily="18" charset="0"/>
                <a:cs typeface="Times New Roman" pitchFamily="18" charset="0"/>
              </a:rPr>
              <a:t>802.16  </a:t>
            </a:r>
            <a:r>
              <a:rPr lang="en-US" sz="2000" b="1" dirty="0" err="1">
                <a:latin typeface="Times New Roman" pitchFamily="18" charset="0"/>
                <a:cs typeface="Times New Roman" pitchFamily="18" charset="0"/>
              </a:rPr>
              <a:t>WiMax</a:t>
            </a:r>
            <a:r>
              <a:rPr lang="en-US" sz="2000" b="1" dirty="0">
                <a:latin typeface="Times New Roman" pitchFamily="18" charset="0"/>
                <a:cs typeface="Times New Roman" pitchFamily="18" charset="0"/>
              </a:rPr>
              <a:t>: </a:t>
            </a:r>
          </a:p>
          <a:p>
            <a:pPr algn="just"/>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IEEE 802.16 is a collection of </a:t>
            </a:r>
            <a:r>
              <a:rPr lang="en-US" sz="2000" b="1" dirty="0">
                <a:latin typeface="Times New Roman" pitchFamily="18" charset="0"/>
                <a:cs typeface="Times New Roman" pitchFamily="18" charset="0"/>
              </a:rPr>
              <a:t>wireless broadband standards</a:t>
            </a:r>
            <a:r>
              <a:rPr lang="en-US" sz="2000" dirty="0">
                <a:latin typeface="Times New Roman" pitchFamily="18" charset="0"/>
                <a:cs typeface="Times New Roman" pitchFamily="18" charset="0"/>
              </a:rPr>
              <a:t>,</a:t>
            </a:r>
          </a:p>
          <a:p>
            <a:pPr algn="just"/>
            <a:r>
              <a:rPr lang="en-US" sz="2000" dirty="0">
                <a:latin typeface="Times New Roman" pitchFamily="18" charset="0"/>
                <a:cs typeface="Times New Roman" pitchFamily="18" charset="0"/>
              </a:rPr>
              <a:t>     -It provides data rates from 1.5 Mb/s to 1 Gb/s</a:t>
            </a:r>
          </a:p>
          <a:p>
            <a:pPr algn="just"/>
            <a:endParaRPr lang="en-US" sz="2000" dirty="0">
              <a:latin typeface="Times New Roman" pitchFamily="18" charset="0"/>
              <a:cs typeface="Times New Roman" pitchFamily="18" charset="0"/>
            </a:endParaRPr>
          </a:p>
          <a:p>
            <a:pPr marL="342900" indent="-342900" algn="just">
              <a:buFont typeface="Arial" pitchFamily="34" charset="0"/>
              <a:buChar char="•"/>
            </a:pPr>
            <a:r>
              <a:rPr lang="en-US" sz="2000" b="1" dirty="0">
                <a:latin typeface="Times New Roman" pitchFamily="18" charset="0"/>
                <a:cs typeface="Times New Roman" pitchFamily="18" charset="0"/>
              </a:rPr>
              <a:t>802.15.4-LR-WPAN: :</a:t>
            </a:r>
            <a:r>
              <a:rPr lang="en-US" sz="2000" dirty="0">
                <a:latin typeface="Times New Roman" pitchFamily="18" charset="0"/>
                <a:cs typeface="Times New Roman" pitchFamily="18" charset="0"/>
              </a:rPr>
              <a:t> </a:t>
            </a:r>
          </a:p>
          <a:p>
            <a:pPr algn="just"/>
            <a:r>
              <a:rPr lang="en-US" sz="2000" dirty="0">
                <a:latin typeface="Times New Roman" pitchFamily="18" charset="0"/>
                <a:cs typeface="Times New Roman" pitchFamily="18" charset="0"/>
              </a:rPr>
              <a:t>     -IEEE 802.15.4 is a collection of standards for</a:t>
            </a:r>
            <a:r>
              <a:rPr lang="en-US" sz="2000" b="1" dirty="0">
                <a:latin typeface="Times New Roman" pitchFamily="18" charset="0"/>
                <a:cs typeface="Times New Roman" pitchFamily="18" charset="0"/>
              </a:rPr>
              <a:t> low rate wireless personal area networks</a:t>
            </a:r>
            <a:r>
              <a:rPr lang="en-US" sz="2000" dirty="0">
                <a:latin typeface="Times New Roman" pitchFamily="18" charset="0"/>
                <a:cs typeface="Times New Roman" pitchFamily="18" charset="0"/>
              </a:rPr>
              <a:t>, </a:t>
            </a:r>
          </a:p>
          <a:p>
            <a:pPr algn="just"/>
            <a:r>
              <a:rPr lang="en-US" sz="2000" dirty="0">
                <a:latin typeface="Times New Roman" pitchFamily="18" charset="0"/>
                <a:cs typeface="Times New Roman" pitchFamily="18" charset="0"/>
              </a:rPr>
              <a:t>    -It provides data rates from 40 Kb/s to 250 Kb/s </a:t>
            </a:r>
          </a:p>
          <a:p>
            <a:pPr algn="just"/>
            <a:r>
              <a:rPr lang="en-US" sz="2000" dirty="0">
                <a:latin typeface="Times New Roman" pitchFamily="18" charset="0"/>
                <a:cs typeface="Times New Roman" pitchFamily="18" charset="0"/>
              </a:rPr>
              <a:t>    - These standards provides low cost and low speed  communication for power constrained devices</a:t>
            </a:r>
          </a:p>
          <a:p>
            <a:pPr algn="just"/>
            <a:endParaRPr lang="en-US" sz="2000" dirty="0">
              <a:latin typeface="Times New Roman" pitchFamily="18" charset="0"/>
              <a:cs typeface="Times New Roman" pitchFamily="18" charset="0"/>
            </a:endParaRPr>
          </a:p>
          <a:p>
            <a:pPr marL="342900" indent="-342900" algn="just">
              <a:buFont typeface="Arial" pitchFamily="34" charset="0"/>
              <a:buChar char="•"/>
            </a:pPr>
            <a:r>
              <a:rPr lang="en-US" sz="2000" b="1" dirty="0">
                <a:latin typeface="Times New Roman" pitchFamily="18" charset="0"/>
                <a:cs typeface="Times New Roman" pitchFamily="18" charset="0"/>
              </a:rPr>
              <a:t>2G/3G/4G-Mobile Communication: </a:t>
            </a:r>
          </a:p>
          <a:p>
            <a:pPr algn="just"/>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There are different generations of mobile communication standards,</a:t>
            </a:r>
          </a:p>
          <a:p>
            <a:pPr algn="just"/>
            <a:r>
              <a:rPr lang="en-US" sz="2000" dirty="0">
                <a:latin typeface="Times New Roman" pitchFamily="18" charset="0"/>
                <a:cs typeface="Times New Roman" pitchFamily="18" charset="0"/>
              </a:rPr>
              <a:t>           -2G(including GSM and CDMA),</a:t>
            </a:r>
          </a:p>
          <a:p>
            <a:pPr algn="just"/>
            <a:r>
              <a:rPr lang="en-US" sz="2000" dirty="0">
                <a:latin typeface="Times New Roman" pitchFamily="18" charset="0"/>
                <a:cs typeface="Times New Roman" pitchFamily="18" charset="0"/>
              </a:rPr>
              <a:t>           -3G(including UMTS and CDMA2000),</a:t>
            </a:r>
          </a:p>
          <a:p>
            <a:pPr algn="just"/>
            <a:r>
              <a:rPr lang="en-US" sz="2000" dirty="0">
                <a:latin typeface="Times New Roman" pitchFamily="18" charset="0"/>
                <a:cs typeface="Times New Roman" pitchFamily="18" charset="0"/>
              </a:rPr>
              <a:t>            -4G(including LTE)</a:t>
            </a:r>
          </a:p>
          <a:p>
            <a:r>
              <a:rPr lang="en-US" sz="2000" b="1" dirty="0"/>
              <a:t>        </a:t>
            </a:r>
            <a:r>
              <a:rPr lang="en-US" sz="2000" dirty="0">
                <a:latin typeface="Times New Roman" pitchFamily="18" charset="0"/>
                <a:cs typeface="Times New Roman" pitchFamily="18" charset="0"/>
              </a:rPr>
              <a:t>-IoT devices based on these standard can communicate over cellular networks</a:t>
            </a:r>
          </a:p>
          <a:p>
            <a:endParaRPr lang="en-US" sz="2400" dirty="0"/>
          </a:p>
          <a:p>
            <a:pPr marL="342900" indent="-342900">
              <a:buFont typeface="Arial" pitchFamily="34" charset="0"/>
              <a:buChar char="•"/>
            </a:pPr>
            <a:endParaRPr lang="en-US" sz="2400" dirty="0"/>
          </a:p>
        </p:txBody>
      </p:sp>
    </p:spTree>
    <p:extLst>
      <p:ext uri="{BB962C8B-B14F-4D97-AF65-F5344CB8AC3E}">
        <p14:creationId xmlns:p14="http://schemas.microsoft.com/office/powerpoint/2010/main" val="4099496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297179"/>
            <a:ext cx="9827261" cy="565539"/>
          </a:xfrm>
          <a:prstGeom prst="rect">
            <a:avLst/>
          </a:prstGeom>
        </p:spPr>
        <p:txBody>
          <a:bodyPr vert="horz" wrap="square" lIns="0" tIns="11430" rIns="0" bIns="0" rtlCol="0">
            <a:spAutoFit/>
          </a:bodyPr>
          <a:lstStyle/>
          <a:p>
            <a:pPr marL="12700" algn="ctr">
              <a:lnSpc>
                <a:spcPct val="100000"/>
              </a:lnSpc>
              <a:spcBef>
                <a:spcPts val="90"/>
              </a:spcBef>
            </a:pPr>
            <a:r>
              <a:rPr lang="en-US" sz="3600" spc="-110" dirty="0">
                <a:latin typeface="Times New Roman" pitchFamily="18" charset="0"/>
                <a:cs typeface="Times New Roman" pitchFamily="18" charset="0"/>
              </a:rPr>
              <a:t>Introduction</a:t>
            </a:r>
            <a:endParaRPr sz="4000" spc="-110" dirty="0">
              <a:latin typeface="Times New Roman" pitchFamily="18" charset="0"/>
              <a:cs typeface="Times New Roman" pitchFamily="18" charset="0"/>
            </a:endParaRPr>
          </a:p>
        </p:txBody>
      </p:sp>
      <p:sp>
        <p:nvSpPr>
          <p:cNvPr id="3" name="object 3"/>
          <p:cNvSpPr txBox="1"/>
          <p:nvPr/>
        </p:nvSpPr>
        <p:spPr>
          <a:xfrm>
            <a:off x="-20472" y="1219200"/>
            <a:ext cx="11929750" cy="6098464"/>
          </a:xfrm>
          <a:prstGeom prst="rect">
            <a:avLst/>
          </a:prstGeom>
        </p:spPr>
        <p:txBody>
          <a:bodyPr vert="horz" wrap="square" lIns="0" tIns="95885" rIns="0" bIns="0" rtlCol="0">
            <a:spAutoFit/>
          </a:bodyPr>
          <a:lstStyle/>
          <a:p>
            <a:pPr marL="698500" lvl="1" indent="-228600" algn="just">
              <a:lnSpc>
                <a:spcPct val="150000"/>
              </a:lnSpc>
              <a:spcBef>
                <a:spcPts val="755"/>
              </a:spcBef>
              <a:buChar char="•"/>
              <a:tabLst>
                <a:tab pos="241300" algn="l"/>
              </a:tabLst>
            </a:pPr>
            <a:r>
              <a:rPr lang="en-US" sz="2200" dirty="0">
                <a:latin typeface="Times New Roman" pitchFamily="18" charset="0"/>
                <a:cs typeface="Times New Roman" pitchFamily="18" charset="0"/>
              </a:rPr>
              <a:t>IoT consists </a:t>
            </a:r>
            <a:r>
              <a:rPr lang="en-US" sz="2200" b="1" dirty="0">
                <a:latin typeface="Times New Roman" pitchFamily="18" charset="0"/>
                <a:cs typeface="Times New Roman" pitchFamily="18" charset="0"/>
              </a:rPr>
              <a:t>things that have unique identifiers and are connected to internet</a:t>
            </a:r>
            <a:r>
              <a:rPr lang="en-US" sz="2200" dirty="0">
                <a:latin typeface="Times New Roman" pitchFamily="18" charset="0"/>
                <a:cs typeface="Times New Roman" pitchFamily="18" charset="0"/>
              </a:rPr>
              <a:t>(</a:t>
            </a:r>
            <a:r>
              <a:rPr lang="en-US" sz="2200" dirty="0" err="1">
                <a:latin typeface="Times New Roman" pitchFamily="18" charset="0"/>
                <a:cs typeface="Times New Roman" pitchFamily="18" charset="0"/>
              </a:rPr>
              <a:t>e.g</a:t>
            </a:r>
            <a:r>
              <a:rPr lang="en-US" sz="2200" dirty="0">
                <a:latin typeface="Times New Roman" pitchFamily="18" charset="0"/>
                <a:cs typeface="Times New Roman" pitchFamily="18" charset="0"/>
              </a:rPr>
              <a:t> networked computers,4G enabled mobile phones)</a:t>
            </a:r>
          </a:p>
          <a:p>
            <a:pPr marL="698500" lvl="1" indent="-228600" algn="just">
              <a:lnSpc>
                <a:spcPct val="150000"/>
              </a:lnSpc>
              <a:spcBef>
                <a:spcPts val="755"/>
              </a:spcBef>
              <a:buFontTx/>
              <a:buChar char="•"/>
              <a:tabLst>
                <a:tab pos="241300" algn="l"/>
              </a:tabLst>
            </a:pPr>
            <a:r>
              <a:rPr lang="en-US" sz="2200" dirty="0">
                <a:latin typeface="Times New Roman" pitchFamily="18" charset="0"/>
                <a:cs typeface="Times New Roman" pitchFamily="18" charset="0"/>
              </a:rPr>
              <a:t>The focus of </a:t>
            </a:r>
            <a:r>
              <a:rPr lang="en-US" sz="2200" dirty="0" err="1">
                <a:latin typeface="Times New Roman" pitchFamily="18" charset="0"/>
                <a:cs typeface="Times New Roman" pitchFamily="18" charset="0"/>
              </a:rPr>
              <a:t>IoT</a:t>
            </a:r>
            <a:r>
              <a:rPr lang="en-US" sz="2200" dirty="0">
                <a:latin typeface="Times New Roman" pitchFamily="18" charset="0"/>
                <a:cs typeface="Times New Roman" pitchFamily="18" charset="0"/>
              </a:rPr>
              <a:t> is to configure, control and connect devices to internet that are not already associated with internet such as home appliances, utility meters, irrigation pumps, control circuits of electric car engine ,etc</a:t>
            </a:r>
          </a:p>
          <a:p>
            <a:pPr marL="698500" lvl="1" indent="-228600" algn="just">
              <a:lnSpc>
                <a:spcPct val="150000"/>
              </a:lnSpc>
              <a:spcBef>
                <a:spcPts val="755"/>
              </a:spcBef>
              <a:buFontTx/>
              <a:buChar char="•"/>
              <a:tabLst>
                <a:tab pos="241300" algn="l"/>
              </a:tabLst>
            </a:pPr>
            <a:r>
              <a:rPr lang="en-US" sz="2200" dirty="0">
                <a:latin typeface="Times New Roman" pitchFamily="18" charset="0"/>
                <a:cs typeface="Times New Roman" pitchFamily="18" charset="0"/>
              </a:rPr>
              <a:t>The scope of IoT is not limited to just connecting things (devices ,appliances, machines) to internet but IoT allows these things to communicate and exchange data with each other.</a:t>
            </a:r>
          </a:p>
          <a:p>
            <a:pPr marL="698500" lvl="1" indent="-228600" algn="just">
              <a:lnSpc>
                <a:spcPct val="150000"/>
              </a:lnSpc>
              <a:spcBef>
                <a:spcPts val="755"/>
              </a:spcBef>
              <a:buFontTx/>
              <a:buChar char="•"/>
              <a:tabLst>
                <a:tab pos="241300" algn="l"/>
              </a:tabLst>
            </a:pPr>
            <a:r>
              <a:rPr lang="en-US" sz="2200" b="1" dirty="0">
                <a:latin typeface="Times New Roman" pitchFamily="18" charset="0"/>
                <a:cs typeface="Times New Roman" pitchFamily="18" charset="0"/>
              </a:rPr>
              <a:t>Data</a:t>
            </a:r>
            <a:r>
              <a:rPr lang="en-US" sz="2200" dirty="0">
                <a:latin typeface="Times New Roman" pitchFamily="18" charset="0"/>
                <a:cs typeface="Times New Roman" pitchFamily="18" charset="0"/>
              </a:rPr>
              <a:t>-The raw data is obtained from </a:t>
            </a:r>
            <a:r>
              <a:rPr lang="en-US" sz="2200" dirty="0" err="1">
                <a:latin typeface="Times New Roman" pitchFamily="18" charset="0"/>
                <a:cs typeface="Times New Roman" pitchFamily="18" charset="0"/>
              </a:rPr>
              <a:t>IoT</a:t>
            </a:r>
            <a:r>
              <a:rPr lang="en-US" sz="2200" dirty="0">
                <a:latin typeface="Times New Roman" pitchFamily="18" charset="0"/>
                <a:cs typeface="Times New Roman" pitchFamily="18" charset="0"/>
              </a:rPr>
              <a:t> devices</a:t>
            </a:r>
          </a:p>
          <a:p>
            <a:pPr marL="698500" lvl="1" indent="-228600" algn="just">
              <a:lnSpc>
                <a:spcPct val="150000"/>
              </a:lnSpc>
              <a:spcBef>
                <a:spcPts val="755"/>
              </a:spcBef>
              <a:buFontTx/>
              <a:buChar char="•"/>
              <a:tabLst>
                <a:tab pos="241300" algn="l"/>
              </a:tabLst>
            </a:pPr>
            <a:r>
              <a:rPr lang="en-US" sz="2200" b="1" dirty="0">
                <a:latin typeface="Times New Roman" pitchFamily="18" charset="0"/>
                <a:cs typeface="Times New Roman" pitchFamily="18" charset="0"/>
              </a:rPr>
              <a:t>Information</a:t>
            </a:r>
            <a:r>
              <a:rPr lang="en-US" sz="2200" dirty="0">
                <a:latin typeface="Times New Roman" pitchFamily="18" charset="0"/>
                <a:cs typeface="Times New Roman" pitchFamily="18" charset="0"/>
              </a:rPr>
              <a:t>-Information is obtained from data by filtering, processing and categorizing data</a:t>
            </a:r>
          </a:p>
          <a:p>
            <a:pPr marL="698500" lvl="1" indent="-228600" algn="just">
              <a:lnSpc>
                <a:spcPct val="150000"/>
              </a:lnSpc>
              <a:spcBef>
                <a:spcPts val="755"/>
              </a:spcBef>
              <a:buFontTx/>
              <a:buChar char="•"/>
              <a:tabLst>
                <a:tab pos="241300" algn="l"/>
              </a:tabLst>
            </a:pPr>
            <a:r>
              <a:rPr lang="en-US" sz="2200" b="1" dirty="0">
                <a:latin typeface="Times New Roman" pitchFamily="18" charset="0"/>
                <a:cs typeface="Times New Roman" pitchFamily="18" charset="0"/>
              </a:rPr>
              <a:t>Knowledge</a:t>
            </a:r>
            <a:r>
              <a:rPr lang="en-US" sz="2200" dirty="0">
                <a:latin typeface="Times New Roman" pitchFamily="18" charset="0"/>
                <a:cs typeface="Times New Roman" pitchFamily="18" charset="0"/>
              </a:rPr>
              <a:t>-Knowledge is obtained from information by organizing and structuring information</a:t>
            </a:r>
          </a:p>
          <a:p>
            <a:pPr marL="698500" lvl="1" indent="-228600">
              <a:spcBef>
                <a:spcPts val="755"/>
              </a:spcBef>
              <a:buFontTx/>
              <a:buChar char="•"/>
              <a:tabLst>
                <a:tab pos="241300" algn="l"/>
              </a:tabLst>
            </a:pPr>
            <a:endParaRPr lang="en-US" sz="2000" dirty="0">
              <a:latin typeface="Arial"/>
              <a:cs typeface="Arial"/>
            </a:endParaRPr>
          </a:p>
        </p:txBody>
      </p:sp>
      <p:sp>
        <p:nvSpPr>
          <p:cNvPr id="4" name="object 4"/>
          <p:cNvSpPr/>
          <p:nvPr/>
        </p:nvSpPr>
        <p:spPr>
          <a:xfrm>
            <a:off x="0" y="0"/>
            <a:ext cx="192405" cy="6858000"/>
          </a:xfrm>
          <a:custGeom>
            <a:avLst/>
            <a:gdLst/>
            <a:ahLst/>
            <a:cxnLst/>
            <a:rect l="l" t="t" r="r" b="b"/>
            <a:pathLst>
              <a:path w="192405" h="6858000">
                <a:moveTo>
                  <a:pt x="0" y="6858000"/>
                </a:moveTo>
                <a:lnTo>
                  <a:pt x="0" y="0"/>
                </a:lnTo>
                <a:lnTo>
                  <a:pt x="192023" y="0"/>
                </a:lnTo>
                <a:lnTo>
                  <a:pt x="192023" y="6858000"/>
                </a:lnTo>
                <a:lnTo>
                  <a:pt x="0" y="6858000"/>
                </a:lnTo>
                <a:close/>
              </a:path>
            </a:pathLst>
          </a:custGeom>
          <a:solidFill>
            <a:srgbClr val="FDBC09"/>
          </a:solidFill>
        </p:spPr>
        <p:txBody>
          <a:bodyPr wrap="square" lIns="0" tIns="0" rIns="0" bIns="0" rtlCol="0"/>
          <a:lstStyle/>
          <a:p>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6939" y="297179"/>
            <a:ext cx="10358120" cy="553998"/>
          </a:xfrm>
        </p:spPr>
        <p:txBody>
          <a:bodyPr/>
          <a:lstStyle/>
          <a:p>
            <a:pPr algn="ctr"/>
            <a:r>
              <a:rPr lang="en-US" sz="3600" dirty="0" err="1">
                <a:latin typeface="Times New Roman" pitchFamily="18" charset="0"/>
                <a:cs typeface="Times New Roman" pitchFamily="18" charset="0"/>
              </a:rPr>
              <a:t>IoT</a:t>
            </a:r>
            <a:r>
              <a:rPr lang="en-US" sz="3600" dirty="0">
                <a:latin typeface="Times New Roman" pitchFamily="18" charset="0"/>
                <a:cs typeface="Times New Roman" pitchFamily="18" charset="0"/>
              </a:rPr>
              <a:t> Protocols</a:t>
            </a:r>
          </a:p>
        </p:txBody>
      </p:sp>
      <p:sp>
        <p:nvSpPr>
          <p:cNvPr id="3" name="Text Placeholder 2"/>
          <p:cNvSpPr>
            <a:spLocks noGrp="1"/>
          </p:cNvSpPr>
          <p:nvPr>
            <p:ph type="body" idx="1"/>
          </p:nvPr>
        </p:nvSpPr>
        <p:spPr>
          <a:xfrm>
            <a:off x="152400" y="1371600"/>
            <a:ext cx="12039600" cy="5539978"/>
          </a:xfrm>
        </p:spPr>
        <p:txBody>
          <a:bodyPr/>
          <a:lstStyle/>
          <a:p>
            <a:pPr marL="342900" indent="-342900" algn="just">
              <a:buFont typeface="Arial" pitchFamily="34" charset="0"/>
              <a:buChar char="•"/>
            </a:pPr>
            <a:r>
              <a:rPr lang="en-US" sz="2000" b="1" dirty="0">
                <a:latin typeface="Times New Roman" pitchFamily="18" charset="0"/>
                <a:cs typeface="Times New Roman" pitchFamily="18" charset="0"/>
              </a:rPr>
              <a:t>Network/Internet Layer: </a:t>
            </a:r>
          </a:p>
          <a:p>
            <a:pPr marL="342900" indent="-342900" algn="just">
              <a:buFont typeface="Arial" pitchFamily="34" charset="0"/>
              <a:buChar char="•"/>
            </a:pPr>
            <a:r>
              <a:rPr lang="en-US" sz="2000" dirty="0">
                <a:latin typeface="Times New Roman" pitchFamily="18" charset="0"/>
                <a:cs typeface="Times New Roman" pitchFamily="18" charset="0"/>
              </a:rPr>
              <a:t>It is responsible for sending of IP datagrams from source to destination network</a:t>
            </a:r>
          </a:p>
          <a:p>
            <a:pPr marL="342900" indent="-342900" algn="just">
              <a:buFont typeface="Arial" pitchFamily="34" charset="0"/>
              <a:buChar char="•"/>
            </a:pPr>
            <a:r>
              <a:rPr lang="en-US" sz="2000" dirty="0">
                <a:latin typeface="Times New Roman" pitchFamily="18" charset="0"/>
                <a:cs typeface="Times New Roman" pitchFamily="18" charset="0"/>
              </a:rPr>
              <a:t>This layer also performs the packet routing and host addressing(using IP addressing schemes such  as IPv4 or IPv6</a:t>
            </a:r>
          </a:p>
          <a:p>
            <a:pPr algn="just"/>
            <a:endParaRPr lang="en-US" sz="2000" dirty="0">
              <a:latin typeface="Times New Roman" pitchFamily="18" charset="0"/>
              <a:cs typeface="Times New Roman" pitchFamily="18" charset="0"/>
            </a:endParaRPr>
          </a:p>
          <a:p>
            <a:pPr marL="342900" indent="-342900" algn="just">
              <a:buFont typeface="Arial" pitchFamily="34" charset="0"/>
              <a:buChar char="•"/>
            </a:pPr>
            <a:r>
              <a:rPr lang="en-US" sz="2000" b="1" dirty="0">
                <a:latin typeface="Times New Roman" pitchFamily="18" charset="0"/>
                <a:cs typeface="Times New Roman" pitchFamily="18" charset="0"/>
              </a:rPr>
              <a:t>IPv4:</a:t>
            </a:r>
            <a:r>
              <a:rPr lang="en-US" sz="2000" dirty="0">
                <a:latin typeface="Times New Roman" pitchFamily="18" charset="0"/>
                <a:cs typeface="Times New Roman" pitchFamily="18" charset="0"/>
              </a:rPr>
              <a:t> it is used to identify device on network using 32 bit addresses</a:t>
            </a:r>
          </a:p>
          <a:p>
            <a:pPr marL="342900" indent="-342900" algn="just">
              <a:buFont typeface="Arial" pitchFamily="34" charset="0"/>
              <a:buChar char="•"/>
            </a:pPr>
            <a:r>
              <a:rPr lang="en-US" sz="2000" b="1" dirty="0">
                <a:latin typeface="Times New Roman" pitchFamily="18" charset="0"/>
                <a:cs typeface="Times New Roman" pitchFamily="18" charset="0"/>
              </a:rPr>
              <a:t>IPv6:</a:t>
            </a:r>
            <a:r>
              <a:rPr lang="en-US" sz="2000" dirty="0">
                <a:latin typeface="Times New Roman" pitchFamily="18" charset="0"/>
                <a:cs typeface="Times New Roman" pitchFamily="18" charset="0"/>
              </a:rPr>
              <a:t> it is used to identify device on network using 128 bit addresses</a:t>
            </a:r>
          </a:p>
          <a:p>
            <a:pPr marL="342900" indent="-342900" algn="just">
              <a:buFont typeface="Arial" pitchFamily="34" charset="0"/>
              <a:buChar char="•"/>
            </a:pPr>
            <a:r>
              <a:rPr lang="en-US" sz="2000" b="1" dirty="0">
                <a:latin typeface="Times New Roman" pitchFamily="18" charset="0"/>
                <a:cs typeface="Times New Roman" pitchFamily="18" charset="0"/>
              </a:rPr>
              <a:t>6LoWPAN</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6LoWPAN(IPv6 over Low power WPAN) </a:t>
            </a:r>
            <a:r>
              <a:rPr lang="en-US" sz="2000" dirty="0">
                <a:latin typeface="Times New Roman" pitchFamily="18" charset="0"/>
                <a:cs typeface="Times New Roman" pitchFamily="18" charset="0"/>
              </a:rPr>
              <a:t>used to identify low power devices have limited</a:t>
            </a:r>
          </a:p>
          <a:p>
            <a:pPr algn="just"/>
            <a:r>
              <a:rPr lang="en-US" sz="2000" dirty="0">
                <a:latin typeface="Times New Roman" pitchFamily="18" charset="0"/>
                <a:cs typeface="Times New Roman" pitchFamily="18" charset="0"/>
              </a:rPr>
              <a:t>        processing capability</a:t>
            </a:r>
          </a:p>
          <a:p>
            <a:pPr algn="just"/>
            <a:endParaRPr lang="en-US" sz="2000" dirty="0">
              <a:latin typeface="Times New Roman" pitchFamily="18" charset="0"/>
              <a:cs typeface="Times New Roman" pitchFamily="18" charset="0"/>
            </a:endParaRPr>
          </a:p>
          <a:p>
            <a:pPr marL="342900" indent="-342900" algn="just">
              <a:buFont typeface="Arial" pitchFamily="34" charset="0"/>
              <a:buChar char="•"/>
            </a:pPr>
            <a:r>
              <a:rPr lang="en-US" sz="2000" b="1" dirty="0">
                <a:latin typeface="Times New Roman" pitchFamily="18" charset="0"/>
                <a:cs typeface="Times New Roman" pitchFamily="18" charset="0"/>
              </a:rPr>
              <a:t>Transport Layer: </a:t>
            </a:r>
          </a:p>
          <a:p>
            <a:pPr marL="342900" indent="-342900" algn="just">
              <a:buFont typeface="Arial" pitchFamily="34" charset="0"/>
              <a:buChar char="•"/>
            </a:pPr>
            <a:r>
              <a:rPr lang="en-US" sz="2000" dirty="0">
                <a:latin typeface="Times New Roman" pitchFamily="18" charset="0"/>
                <a:cs typeface="Times New Roman" pitchFamily="18" charset="0"/>
              </a:rPr>
              <a:t>It is responsible for error free, end to end delivery of data from source host to destination host.</a:t>
            </a:r>
          </a:p>
          <a:p>
            <a:pPr marL="342900" indent="-342900" algn="just">
              <a:buFont typeface="Arial" pitchFamily="34" charset="0"/>
              <a:buChar char="•"/>
            </a:pPr>
            <a:r>
              <a:rPr lang="en-US" sz="2000" dirty="0">
                <a:latin typeface="Times New Roman" pitchFamily="18" charset="0"/>
                <a:cs typeface="Times New Roman" pitchFamily="18" charset="0"/>
              </a:rPr>
              <a:t> transport layer provides functions such as segmentation, error control, flow control and congestion control</a:t>
            </a:r>
          </a:p>
          <a:p>
            <a:pPr marL="342900" indent="-342900" algn="just">
              <a:buFont typeface="Arial" pitchFamily="34" charset="0"/>
              <a:buChar char="•"/>
            </a:pPr>
            <a:endParaRPr lang="en-US" sz="2000" dirty="0">
              <a:latin typeface="Times New Roman" pitchFamily="18" charset="0"/>
              <a:cs typeface="Times New Roman" pitchFamily="18" charset="0"/>
            </a:endParaRPr>
          </a:p>
          <a:p>
            <a:pPr marL="342900" indent="-342900" algn="just">
              <a:buFont typeface="Arial" pitchFamily="34" charset="0"/>
              <a:buChar char="•"/>
            </a:pPr>
            <a:r>
              <a:rPr lang="en-US" sz="2000" b="1" dirty="0">
                <a:latin typeface="Times New Roman" pitchFamily="18" charset="0"/>
                <a:cs typeface="Times New Roman" pitchFamily="18" charset="0"/>
              </a:rPr>
              <a:t>  TCP: </a:t>
            </a:r>
            <a:r>
              <a:rPr lang="en-US" sz="2000" dirty="0">
                <a:latin typeface="Times New Roman" pitchFamily="18" charset="0"/>
                <a:cs typeface="Times New Roman" pitchFamily="18" charset="0"/>
              </a:rPr>
              <a:t>TCP is a </a:t>
            </a:r>
            <a:r>
              <a:rPr lang="en-US" sz="2000" b="1" i="1" dirty="0">
                <a:latin typeface="Times New Roman" pitchFamily="18" charset="0"/>
                <a:cs typeface="Times New Roman" pitchFamily="18" charset="0"/>
              </a:rPr>
              <a:t>connection oriented, reliable and stateful</a:t>
            </a: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transport layer protocol used by web browsers </a:t>
            </a:r>
          </a:p>
          <a:p>
            <a:pPr algn="just"/>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(HTTP,HTTPS),email programs(SMTP) and file </a:t>
            </a:r>
            <a:r>
              <a:rPr lang="en-US" sz="2000">
                <a:latin typeface="Times New Roman" pitchFamily="18" charset="0"/>
                <a:cs typeface="Times New Roman" pitchFamily="18" charset="0"/>
              </a:rPr>
              <a:t>transfer(FTP)</a:t>
            </a:r>
            <a:endParaRPr lang="en-US" sz="2000" dirty="0">
              <a:latin typeface="Times New Roman" pitchFamily="18" charset="0"/>
              <a:cs typeface="Times New Roman" pitchFamily="18" charset="0"/>
            </a:endParaRPr>
          </a:p>
          <a:p>
            <a:pPr marL="342900" indent="-342900" algn="just">
              <a:buFont typeface="Arial" pitchFamily="34" charset="0"/>
              <a:buChar char="•"/>
            </a:pPr>
            <a:r>
              <a:rPr lang="en-US" sz="2000" b="1" dirty="0">
                <a:latin typeface="Times New Roman" pitchFamily="18" charset="0"/>
                <a:cs typeface="Times New Roman" pitchFamily="18" charset="0"/>
              </a:rPr>
              <a:t> UDP: </a:t>
            </a:r>
            <a:r>
              <a:rPr lang="en-US" sz="2000" dirty="0">
                <a:latin typeface="Times New Roman" pitchFamily="18" charset="0"/>
                <a:cs typeface="Times New Roman" pitchFamily="18" charset="0"/>
              </a:rPr>
              <a:t>UDP is a </a:t>
            </a:r>
            <a:r>
              <a:rPr lang="en-US" sz="2000" b="1" i="1" dirty="0">
                <a:latin typeface="Times New Roman" pitchFamily="18" charset="0"/>
                <a:cs typeface="Times New Roman" pitchFamily="18" charset="0"/>
              </a:rPr>
              <a:t>connectionless, unreliable and stateless</a:t>
            </a:r>
            <a:r>
              <a:rPr lang="en-US" sz="2000" dirty="0">
                <a:latin typeface="Times New Roman" pitchFamily="18" charset="0"/>
                <a:cs typeface="Times New Roman" pitchFamily="18" charset="0"/>
              </a:rPr>
              <a:t> transport layer protocol useful for time sensitive</a:t>
            </a:r>
          </a:p>
          <a:p>
            <a:pPr algn="just"/>
            <a:r>
              <a:rPr lang="en-US" sz="2000" dirty="0">
                <a:latin typeface="Times New Roman" pitchFamily="18" charset="0"/>
                <a:cs typeface="Times New Roman" pitchFamily="18" charset="0"/>
              </a:rPr>
              <a:t>     applications that have small data units to exchange(DNS,DHCP)</a:t>
            </a:r>
            <a:endParaRPr lang="en-US" sz="2000" b="1"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5953986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6939" y="297179"/>
            <a:ext cx="10358120" cy="553998"/>
          </a:xfrm>
        </p:spPr>
        <p:txBody>
          <a:bodyPr/>
          <a:lstStyle/>
          <a:p>
            <a:pPr algn="ctr"/>
            <a:r>
              <a:rPr lang="en-US" sz="3600" dirty="0" err="1">
                <a:latin typeface="Times New Roman" pitchFamily="18" charset="0"/>
                <a:cs typeface="Times New Roman" pitchFamily="18" charset="0"/>
              </a:rPr>
              <a:t>IoT</a:t>
            </a:r>
            <a:r>
              <a:rPr lang="en-US" sz="3600" dirty="0">
                <a:latin typeface="Times New Roman" pitchFamily="18" charset="0"/>
                <a:cs typeface="Times New Roman" pitchFamily="18" charset="0"/>
              </a:rPr>
              <a:t> Protocols</a:t>
            </a:r>
          </a:p>
        </p:txBody>
      </p:sp>
      <p:sp>
        <p:nvSpPr>
          <p:cNvPr id="3" name="Text Placeholder 2"/>
          <p:cNvSpPr>
            <a:spLocks noGrp="1"/>
          </p:cNvSpPr>
          <p:nvPr>
            <p:ph type="body" idx="1"/>
          </p:nvPr>
        </p:nvSpPr>
        <p:spPr>
          <a:xfrm>
            <a:off x="152400" y="1143000"/>
            <a:ext cx="11734800" cy="6524863"/>
          </a:xfrm>
        </p:spPr>
        <p:txBody>
          <a:bodyPr/>
          <a:lstStyle/>
          <a:p>
            <a:r>
              <a:rPr lang="en-US" sz="2000" dirty="0"/>
              <a:t>    </a:t>
            </a:r>
            <a:endParaRPr lang="en-US" sz="2400" dirty="0"/>
          </a:p>
          <a:p>
            <a:pPr algn="just"/>
            <a:r>
              <a:rPr lang="en-US" sz="2400" b="1" dirty="0">
                <a:latin typeface="Times New Roman" pitchFamily="18" charset="0"/>
                <a:cs typeface="Times New Roman" pitchFamily="18" charset="0"/>
              </a:rPr>
              <a:t>Application Layer: </a:t>
            </a:r>
            <a:r>
              <a:rPr lang="en-US" sz="2000" b="1" dirty="0">
                <a:latin typeface="Times New Roman" pitchFamily="18" charset="0"/>
                <a:cs typeface="Times New Roman" pitchFamily="18" charset="0"/>
              </a:rPr>
              <a:t>It consists protocols that focus on process to process connections using ports</a:t>
            </a:r>
          </a:p>
          <a:p>
            <a:pPr algn="just"/>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e.g</a:t>
            </a:r>
            <a:r>
              <a:rPr lang="en-US" sz="2000" dirty="0">
                <a:latin typeface="Times New Roman" pitchFamily="18" charset="0"/>
                <a:cs typeface="Times New Roman" pitchFamily="18" charset="0"/>
              </a:rPr>
              <a:t> port 80 for HTTP, port 22 for SSH)</a:t>
            </a:r>
          </a:p>
          <a:p>
            <a:pPr marL="342900" indent="-342900" algn="just">
              <a:buFont typeface="Arial" pitchFamily="34" charset="0"/>
              <a:buChar char="•"/>
            </a:pPr>
            <a:r>
              <a:rPr lang="en-US" sz="2000" b="1" dirty="0">
                <a:latin typeface="Times New Roman" pitchFamily="18" charset="0"/>
                <a:cs typeface="Times New Roman" pitchFamily="18" charset="0"/>
              </a:rPr>
              <a:t>HTTP:</a:t>
            </a:r>
            <a:r>
              <a:rPr lang="en-US" sz="2000" dirty="0">
                <a:latin typeface="Times New Roman" pitchFamily="18" charset="0"/>
                <a:cs typeface="Times New Roman" pitchFamily="18" charset="0"/>
              </a:rPr>
              <a:t>It is used to transfer and access files and other data on web , HTTP uses </a:t>
            </a:r>
            <a:r>
              <a:rPr lang="en-US" sz="2000" b="1" i="1" dirty="0">
                <a:latin typeface="Times New Roman" pitchFamily="18" charset="0"/>
                <a:cs typeface="Times New Roman" pitchFamily="18" charset="0"/>
              </a:rPr>
              <a:t>request-response</a:t>
            </a:r>
            <a:r>
              <a:rPr lang="en-US" sz="2000" b="1" dirty="0">
                <a:latin typeface="Times New Roman" pitchFamily="18" charset="0"/>
                <a:cs typeface="Times New Roman" pitchFamily="18" charset="0"/>
              </a:rPr>
              <a:t>  model</a:t>
            </a:r>
            <a:r>
              <a:rPr lang="en-US" sz="2000" dirty="0">
                <a:latin typeface="Times New Roman" pitchFamily="18" charset="0"/>
                <a:cs typeface="Times New Roman" pitchFamily="18" charset="0"/>
              </a:rPr>
              <a:t>,         HTTP uses Universal Resource Identifiers(URIs) to identify web resources</a:t>
            </a:r>
          </a:p>
          <a:p>
            <a:pPr marL="342900" indent="-342900" algn="just">
              <a:buFont typeface="Arial" pitchFamily="34" charset="0"/>
              <a:buChar char="•"/>
            </a:pPr>
            <a:endParaRPr lang="en-US" sz="2000" dirty="0">
              <a:latin typeface="Times New Roman" pitchFamily="18" charset="0"/>
              <a:cs typeface="Times New Roman" pitchFamily="18" charset="0"/>
            </a:endParaRPr>
          </a:p>
          <a:p>
            <a:pPr marL="342900" indent="-342900" algn="just">
              <a:buFont typeface="Arial" pitchFamily="34" charset="0"/>
              <a:buChar char="•"/>
            </a:pPr>
            <a:r>
              <a:rPr lang="en-US" sz="2000" dirty="0">
                <a:latin typeface="Times New Roman" pitchFamily="18" charset="0"/>
                <a:cs typeface="Times New Roman" pitchFamily="18" charset="0"/>
              </a:rPr>
              <a:t> </a:t>
            </a:r>
            <a:r>
              <a:rPr lang="en-US" sz="2000" b="1" dirty="0" err="1">
                <a:latin typeface="Times New Roman" pitchFamily="18" charset="0"/>
                <a:cs typeface="Times New Roman" pitchFamily="18" charset="0"/>
              </a:rPr>
              <a:t>CoAP</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Constrained Application Protocol(CoAP)</a:t>
            </a:r>
            <a:r>
              <a:rPr lang="en-US" sz="2000" dirty="0">
                <a:latin typeface="Times New Roman" pitchFamily="18" charset="0"/>
                <a:cs typeface="Times New Roman" pitchFamily="18" charset="0"/>
              </a:rPr>
              <a:t> is a specialized web transfer protocol used by constrained devices and constrained networks in the IoT.</a:t>
            </a:r>
          </a:p>
          <a:p>
            <a:pPr marL="342900" indent="-342900" algn="just">
              <a:buFont typeface="Arial" pitchFamily="34" charset="0"/>
              <a:buChar char="•"/>
            </a:pPr>
            <a:r>
              <a:rPr lang="en-US" sz="2000" dirty="0">
                <a:latin typeface="Times New Roman" pitchFamily="18" charset="0"/>
                <a:cs typeface="Times New Roman" pitchFamily="18" charset="0"/>
              </a:rPr>
              <a:t>it allows constrained devices to join the IoT even through constrained networks with low bandwidth and low availability .</a:t>
            </a:r>
          </a:p>
          <a:p>
            <a:pPr marL="342900" indent="-342900" algn="just">
              <a:buFont typeface="Arial" pitchFamily="34" charset="0"/>
              <a:buChar char="•"/>
            </a:pPr>
            <a:r>
              <a:rPr lang="en-US" sz="2000" dirty="0">
                <a:latin typeface="Times New Roman" pitchFamily="18" charset="0"/>
                <a:cs typeface="Times New Roman" pitchFamily="18" charset="0"/>
              </a:rPr>
              <a:t> CoAP uses </a:t>
            </a:r>
            <a:r>
              <a:rPr lang="en-US" sz="2000" b="1" i="1" dirty="0">
                <a:latin typeface="Times New Roman" pitchFamily="18" charset="0"/>
                <a:cs typeface="Times New Roman" pitchFamily="18" charset="0"/>
              </a:rPr>
              <a:t>request-response model</a:t>
            </a:r>
            <a:r>
              <a:rPr lang="en-US" sz="2000" dirty="0">
                <a:latin typeface="Times New Roman" pitchFamily="18" charset="0"/>
                <a:cs typeface="Times New Roman" pitchFamily="18" charset="0"/>
              </a:rPr>
              <a:t>, however it runs on top of UDP instead of TCP</a:t>
            </a:r>
          </a:p>
          <a:p>
            <a:pPr marL="342900" indent="-342900" algn="just">
              <a:buFont typeface="Arial" pitchFamily="34" charset="0"/>
              <a:buChar char="•"/>
            </a:pPr>
            <a:endParaRPr lang="en-US" sz="2000" dirty="0">
              <a:latin typeface="Times New Roman" pitchFamily="18" charset="0"/>
              <a:cs typeface="Times New Roman" pitchFamily="18" charset="0"/>
            </a:endParaRPr>
          </a:p>
          <a:p>
            <a:pPr marL="342900" indent="-342900" algn="just">
              <a:buFont typeface="Arial" pitchFamily="34" charset="0"/>
              <a:buChar char="•"/>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Web Socket</a:t>
            </a:r>
            <a:r>
              <a:rPr lang="en-US" sz="2000" dirty="0">
                <a:latin typeface="Times New Roman" pitchFamily="18" charset="0"/>
                <a:cs typeface="Times New Roman" pitchFamily="18" charset="0"/>
              </a:rPr>
              <a:t>: It allows </a:t>
            </a:r>
            <a:r>
              <a:rPr lang="en-US" sz="2000" b="1" i="1" dirty="0">
                <a:latin typeface="Times New Roman" pitchFamily="18" charset="0"/>
                <a:cs typeface="Times New Roman" pitchFamily="18" charset="0"/>
              </a:rPr>
              <a:t>full duplex communication </a:t>
            </a:r>
            <a:r>
              <a:rPr lang="en-US" sz="2000" dirty="0">
                <a:latin typeface="Times New Roman" pitchFamily="18" charset="0"/>
                <a:cs typeface="Times New Roman" pitchFamily="18" charset="0"/>
              </a:rPr>
              <a:t>over single socket connection for sending messages between client and server. WebSocket is based on TCP.</a:t>
            </a:r>
          </a:p>
          <a:p>
            <a:pPr marL="342900" indent="-342900" algn="just">
              <a:buFont typeface="Arial" pitchFamily="34" charset="0"/>
              <a:buChar char="•"/>
            </a:pPr>
            <a:endParaRPr lang="en-US" sz="2000" dirty="0">
              <a:latin typeface="Times New Roman" pitchFamily="18" charset="0"/>
              <a:cs typeface="Times New Roman" pitchFamily="18" charset="0"/>
            </a:endParaRPr>
          </a:p>
          <a:p>
            <a:pPr marL="342900" indent="-342900" algn="just">
              <a:buFont typeface="Arial" pitchFamily="34" charset="0"/>
              <a:buChar char="•"/>
            </a:pPr>
            <a:r>
              <a:rPr lang="en-US" sz="2000" b="1" dirty="0">
                <a:latin typeface="Times New Roman" pitchFamily="18" charset="0"/>
                <a:cs typeface="Times New Roman" pitchFamily="18" charset="0"/>
              </a:rPr>
              <a:t> MQTT: Message Queue Telemetry Transport(MQTT) </a:t>
            </a:r>
            <a:r>
              <a:rPr lang="en-US" sz="2000" dirty="0">
                <a:latin typeface="Times New Roman" pitchFamily="18" charset="0"/>
                <a:cs typeface="Times New Roman" pitchFamily="18" charset="0"/>
              </a:rPr>
              <a:t>is light weight messaging protocol based on </a:t>
            </a:r>
            <a:r>
              <a:rPr lang="en-US" sz="2000" b="1" i="1" dirty="0">
                <a:latin typeface="Times New Roman" pitchFamily="18" charset="0"/>
                <a:cs typeface="Times New Roman" pitchFamily="18" charset="0"/>
              </a:rPr>
              <a:t>publish subscribe model</a:t>
            </a:r>
            <a:r>
              <a:rPr lang="en-US" sz="2000" i="1" dirty="0">
                <a:latin typeface="Times New Roman" pitchFamily="18" charset="0"/>
                <a:cs typeface="Times New Roman" pitchFamily="18" charset="0"/>
              </a:rPr>
              <a:t> </a:t>
            </a:r>
            <a:r>
              <a:rPr lang="en-US" sz="2000" dirty="0">
                <a:latin typeface="Times New Roman" pitchFamily="18" charset="0"/>
                <a:cs typeface="Times New Roman" pitchFamily="18" charset="0"/>
              </a:rPr>
              <a:t>,where publishers generates data and subscribers consumes data.</a:t>
            </a:r>
          </a:p>
          <a:p>
            <a:endParaRPr lang="en-US" sz="2000" dirty="0"/>
          </a:p>
          <a:p>
            <a:r>
              <a:rPr lang="en-US" sz="2000" dirty="0"/>
              <a:t>    </a:t>
            </a:r>
          </a:p>
          <a:p>
            <a:r>
              <a:rPr lang="en-US" sz="2000" dirty="0"/>
              <a:t>    ,</a:t>
            </a:r>
          </a:p>
          <a:p>
            <a:endParaRPr lang="en-US" sz="2000" dirty="0"/>
          </a:p>
        </p:txBody>
      </p:sp>
    </p:spTree>
    <p:extLst>
      <p:ext uri="{BB962C8B-B14F-4D97-AF65-F5344CB8AC3E}">
        <p14:creationId xmlns:p14="http://schemas.microsoft.com/office/powerpoint/2010/main" val="18497768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6939" y="297179"/>
            <a:ext cx="10358120" cy="553998"/>
          </a:xfrm>
        </p:spPr>
        <p:txBody>
          <a:bodyPr/>
          <a:lstStyle/>
          <a:p>
            <a:pPr algn="ctr"/>
            <a:r>
              <a:rPr lang="en-US" sz="3600" dirty="0" err="1">
                <a:latin typeface="Times New Roman" pitchFamily="18" charset="0"/>
                <a:cs typeface="Times New Roman" pitchFamily="18" charset="0"/>
              </a:rPr>
              <a:t>IoT</a:t>
            </a:r>
            <a:r>
              <a:rPr lang="en-US" sz="3600" dirty="0">
                <a:latin typeface="Times New Roman" pitchFamily="18" charset="0"/>
                <a:cs typeface="Times New Roman" pitchFamily="18" charset="0"/>
              </a:rPr>
              <a:t> Protocols</a:t>
            </a:r>
          </a:p>
        </p:txBody>
      </p:sp>
      <p:sp>
        <p:nvSpPr>
          <p:cNvPr id="3" name="Text Placeholder 2"/>
          <p:cNvSpPr>
            <a:spLocks noGrp="1"/>
          </p:cNvSpPr>
          <p:nvPr>
            <p:ph type="body" idx="1"/>
          </p:nvPr>
        </p:nvSpPr>
        <p:spPr>
          <a:xfrm>
            <a:off x="152400" y="1371600"/>
            <a:ext cx="11506200" cy="4001095"/>
          </a:xfrm>
        </p:spPr>
        <p:txBody>
          <a:bodyPr/>
          <a:lstStyle/>
          <a:p>
            <a:pPr marL="342900" indent="-342900">
              <a:buFont typeface="Arial" pitchFamily="34" charset="0"/>
              <a:buChar char="•"/>
            </a:pPr>
            <a:endParaRPr lang="en-US" sz="2000" b="1" dirty="0">
              <a:latin typeface="Times New Roman" pitchFamily="18" charset="0"/>
              <a:cs typeface="Times New Roman" pitchFamily="18" charset="0"/>
            </a:endParaRPr>
          </a:p>
          <a:p>
            <a:pPr marL="342900" indent="-342900">
              <a:buFont typeface="Arial" pitchFamily="34" charset="0"/>
              <a:buChar char="•"/>
            </a:pPr>
            <a:r>
              <a:rPr lang="en-US" sz="2000" b="1" dirty="0">
                <a:latin typeface="Times New Roman" pitchFamily="18" charset="0"/>
                <a:cs typeface="Times New Roman" pitchFamily="18" charset="0"/>
              </a:rPr>
              <a:t>XMPP: Extensible Messaging and Presence protocol(XMPP) </a:t>
            </a:r>
            <a:r>
              <a:rPr lang="en-US" sz="2000" dirty="0">
                <a:latin typeface="Times New Roman" pitchFamily="18" charset="0"/>
                <a:cs typeface="Times New Roman" pitchFamily="18" charset="0"/>
              </a:rPr>
              <a:t>is a protocol for </a:t>
            </a:r>
            <a:r>
              <a:rPr lang="en-US" sz="2000" b="1" dirty="0">
                <a:latin typeface="Times New Roman" pitchFamily="18" charset="0"/>
                <a:cs typeface="Times New Roman" pitchFamily="18" charset="0"/>
              </a:rPr>
              <a:t>real time communication  between </a:t>
            </a:r>
            <a:r>
              <a:rPr lang="en-US" sz="2000" b="1" dirty="0" err="1">
                <a:latin typeface="Times New Roman" pitchFamily="18" charset="0"/>
                <a:cs typeface="Times New Roman" pitchFamily="18" charset="0"/>
              </a:rPr>
              <a:t>IoT</a:t>
            </a:r>
            <a:r>
              <a:rPr lang="en-US" sz="2000" b="1" dirty="0">
                <a:latin typeface="Times New Roman" pitchFamily="18" charset="0"/>
                <a:cs typeface="Times New Roman" pitchFamily="18" charset="0"/>
              </a:rPr>
              <a:t> devices</a:t>
            </a:r>
            <a:r>
              <a:rPr lang="en-US" sz="2000" dirty="0">
                <a:latin typeface="Times New Roman" pitchFamily="18" charset="0"/>
                <a:cs typeface="Times New Roman" pitchFamily="18" charset="0"/>
              </a:rPr>
              <a:t> and streaming XML data between network entities</a:t>
            </a:r>
          </a:p>
          <a:p>
            <a:pPr marL="342900" indent="-342900">
              <a:buFont typeface="Arial" pitchFamily="34" charset="0"/>
              <a:buChar char="•"/>
            </a:pPr>
            <a:endParaRPr lang="en-US" sz="2000" dirty="0">
              <a:latin typeface="Times New Roman" pitchFamily="18" charset="0"/>
              <a:cs typeface="Times New Roman" pitchFamily="18" charset="0"/>
            </a:endParaRPr>
          </a:p>
          <a:p>
            <a:pPr marL="342900" indent="-342900">
              <a:buFont typeface="Arial" pitchFamily="34" charset="0"/>
              <a:buChar char="•"/>
            </a:pPr>
            <a:r>
              <a:rPr lang="en-US" sz="2000" b="1" dirty="0">
                <a:latin typeface="Times New Roman" pitchFamily="18" charset="0"/>
                <a:cs typeface="Times New Roman" pitchFamily="18" charset="0"/>
              </a:rPr>
              <a:t>DSS: Data Distribution Services( DDS) </a:t>
            </a:r>
            <a:r>
              <a:rPr lang="en-US" sz="2000" dirty="0">
                <a:latin typeface="Times New Roman" pitchFamily="18" charset="0"/>
                <a:cs typeface="Times New Roman" pitchFamily="18" charset="0"/>
              </a:rPr>
              <a:t>is a data centric middleware standard for </a:t>
            </a:r>
            <a:r>
              <a:rPr lang="en-US" sz="2000" b="1" i="1" dirty="0">
                <a:latin typeface="Times New Roman" pitchFamily="18" charset="0"/>
                <a:cs typeface="Times New Roman" pitchFamily="18" charset="0"/>
              </a:rPr>
              <a:t>device to device </a:t>
            </a:r>
            <a:r>
              <a:rPr lang="en-US" sz="2000" dirty="0">
                <a:latin typeface="Times New Roman" pitchFamily="18" charset="0"/>
                <a:cs typeface="Times New Roman" pitchFamily="18" charset="0"/>
              </a:rPr>
              <a:t>and       </a:t>
            </a:r>
            <a:r>
              <a:rPr lang="en-US" sz="2000" b="1" i="1" dirty="0">
                <a:latin typeface="Times New Roman" pitchFamily="18" charset="0"/>
                <a:cs typeface="Times New Roman" pitchFamily="18" charset="0"/>
              </a:rPr>
              <a:t>machine to machine </a:t>
            </a:r>
            <a:r>
              <a:rPr lang="en-US" sz="2000" dirty="0">
                <a:latin typeface="Times New Roman" pitchFamily="18" charset="0"/>
                <a:cs typeface="Times New Roman" pitchFamily="18" charset="0"/>
              </a:rPr>
              <a:t>communication, </a:t>
            </a:r>
          </a:p>
          <a:p>
            <a:pPr marL="342900" indent="-342900">
              <a:buFont typeface="Arial" pitchFamily="34" charset="0"/>
              <a:buChar char="•"/>
            </a:pPr>
            <a:r>
              <a:rPr lang="en-US" sz="2000" dirty="0">
                <a:latin typeface="Times New Roman" pitchFamily="18" charset="0"/>
                <a:cs typeface="Times New Roman" pitchFamily="18" charset="0"/>
              </a:rPr>
              <a:t>DDS uses a </a:t>
            </a:r>
            <a:r>
              <a:rPr lang="en-US" sz="2000" b="1" i="1" dirty="0">
                <a:latin typeface="Times New Roman" pitchFamily="18" charset="0"/>
                <a:cs typeface="Times New Roman" pitchFamily="18" charset="0"/>
              </a:rPr>
              <a:t>publish subscribe model      </a:t>
            </a:r>
          </a:p>
          <a:p>
            <a:pPr marL="342900" indent="-342900">
              <a:buFont typeface="Arial" pitchFamily="34" charset="0"/>
              <a:buChar char="•"/>
            </a:pPr>
            <a:endParaRPr lang="en-US" sz="2000" dirty="0">
              <a:latin typeface="Times New Roman" pitchFamily="18" charset="0"/>
              <a:cs typeface="Times New Roman" pitchFamily="18" charset="0"/>
            </a:endParaRPr>
          </a:p>
          <a:p>
            <a:pPr marL="342900" indent="-342900">
              <a:buFont typeface="Arial" pitchFamily="34" charset="0"/>
              <a:buChar char="•"/>
            </a:pPr>
            <a:r>
              <a:rPr lang="en-US" sz="2000" b="1" dirty="0">
                <a:latin typeface="Times New Roman" pitchFamily="18" charset="0"/>
                <a:cs typeface="Times New Roman" pitchFamily="18" charset="0"/>
              </a:rPr>
              <a:t> AMQP: Advanced Message Queuing protocol(AMQP) </a:t>
            </a:r>
            <a:r>
              <a:rPr lang="en-US" sz="2000" dirty="0">
                <a:latin typeface="Times New Roman" pitchFamily="18" charset="0"/>
                <a:cs typeface="Times New Roman" pitchFamily="18" charset="0"/>
              </a:rPr>
              <a:t>is an open application layer protocol for business messaging . </a:t>
            </a:r>
          </a:p>
          <a:p>
            <a:pPr marL="342900" indent="-342900">
              <a:buFont typeface="Arial" pitchFamily="34" charset="0"/>
              <a:buChar char="•"/>
            </a:pPr>
            <a:r>
              <a:rPr lang="en-US" sz="2000" dirty="0">
                <a:latin typeface="Times New Roman" pitchFamily="18" charset="0"/>
                <a:cs typeface="Times New Roman" pitchFamily="18" charset="0"/>
              </a:rPr>
              <a:t>AMQP supports both </a:t>
            </a:r>
            <a:r>
              <a:rPr lang="en-US" sz="2000" b="1" i="1" dirty="0">
                <a:latin typeface="Times New Roman" pitchFamily="18" charset="0"/>
                <a:cs typeface="Times New Roman" pitchFamily="18" charset="0"/>
              </a:rPr>
              <a:t>point to point </a:t>
            </a:r>
            <a:r>
              <a:rPr lang="en-US" sz="2000" dirty="0">
                <a:latin typeface="Times New Roman" pitchFamily="18" charset="0"/>
                <a:cs typeface="Times New Roman" pitchFamily="18" charset="0"/>
              </a:rPr>
              <a:t>and </a:t>
            </a:r>
            <a:r>
              <a:rPr lang="en-US" sz="2000" b="1" i="1" dirty="0">
                <a:latin typeface="Times New Roman" pitchFamily="18" charset="0"/>
                <a:cs typeface="Times New Roman" pitchFamily="18" charset="0"/>
              </a:rPr>
              <a:t>publish subscribe models </a:t>
            </a:r>
          </a:p>
          <a:p>
            <a:r>
              <a:rPr lang="en-US" sz="2000" dirty="0"/>
              <a:t>    ,</a:t>
            </a:r>
          </a:p>
          <a:p>
            <a:endParaRPr lang="en-US" sz="2000" dirty="0"/>
          </a:p>
        </p:txBody>
      </p:sp>
    </p:spTree>
    <p:extLst>
      <p:ext uri="{BB962C8B-B14F-4D97-AF65-F5344CB8AC3E}">
        <p14:creationId xmlns:p14="http://schemas.microsoft.com/office/powerpoint/2010/main" val="23608705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297179"/>
            <a:ext cx="10132061" cy="565539"/>
          </a:xfrm>
          <a:prstGeom prst="rect">
            <a:avLst/>
          </a:prstGeom>
        </p:spPr>
        <p:txBody>
          <a:bodyPr vert="horz" wrap="square" lIns="0" tIns="11430" rIns="0" bIns="0" rtlCol="0">
            <a:spAutoFit/>
          </a:bodyPr>
          <a:lstStyle/>
          <a:p>
            <a:pPr marL="12700" algn="ctr">
              <a:lnSpc>
                <a:spcPct val="100000"/>
              </a:lnSpc>
              <a:spcBef>
                <a:spcPts val="90"/>
              </a:spcBef>
            </a:pPr>
            <a:r>
              <a:rPr sz="3600" spc="-250" dirty="0">
                <a:latin typeface="Times New Roman" pitchFamily="18" charset="0"/>
                <a:cs typeface="Times New Roman" pitchFamily="18" charset="0"/>
              </a:rPr>
              <a:t>Logical </a:t>
            </a:r>
            <a:r>
              <a:rPr sz="3600" spc="-285" dirty="0">
                <a:latin typeface="Times New Roman" pitchFamily="18" charset="0"/>
                <a:cs typeface="Times New Roman" pitchFamily="18" charset="0"/>
              </a:rPr>
              <a:t>Design </a:t>
            </a:r>
            <a:r>
              <a:rPr sz="3600" spc="-5" dirty="0">
                <a:latin typeface="Times New Roman" pitchFamily="18" charset="0"/>
                <a:cs typeface="Times New Roman" pitchFamily="18" charset="0"/>
              </a:rPr>
              <a:t>of</a:t>
            </a:r>
            <a:r>
              <a:rPr sz="3600" spc="-215" dirty="0">
                <a:latin typeface="Times New Roman" pitchFamily="18" charset="0"/>
                <a:cs typeface="Times New Roman" pitchFamily="18" charset="0"/>
              </a:rPr>
              <a:t> </a:t>
            </a:r>
            <a:r>
              <a:rPr sz="3600" spc="-265" dirty="0">
                <a:latin typeface="Times New Roman" pitchFamily="18" charset="0"/>
                <a:cs typeface="Times New Roman" pitchFamily="18" charset="0"/>
              </a:rPr>
              <a:t>IoT</a:t>
            </a:r>
          </a:p>
        </p:txBody>
      </p:sp>
      <p:sp>
        <p:nvSpPr>
          <p:cNvPr id="3" name="object 3"/>
          <p:cNvSpPr txBox="1"/>
          <p:nvPr/>
        </p:nvSpPr>
        <p:spPr>
          <a:xfrm>
            <a:off x="192403" y="1465935"/>
            <a:ext cx="5522597" cy="4555093"/>
          </a:xfrm>
          <a:prstGeom prst="rect">
            <a:avLst/>
          </a:prstGeom>
        </p:spPr>
        <p:txBody>
          <a:bodyPr vert="horz" wrap="square" lIns="0" tIns="121920" rIns="0" bIns="0" rtlCol="0">
            <a:spAutoFit/>
          </a:bodyPr>
          <a:lstStyle/>
          <a:p>
            <a:pPr marL="241300" marR="5080" indent="-228600" algn="just">
              <a:lnSpc>
                <a:spcPct val="150000"/>
              </a:lnSpc>
              <a:spcBef>
                <a:spcPts val="960"/>
              </a:spcBef>
              <a:buChar char="•"/>
              <a:tabLst>
                <a:tab pos="241300" algn="l"/>
              </a:tabLst>
            </a:pPr>
            <a:r>
              <a:rPr sz="2400" spc="-135" dirty="0">
                <a:latin typeface="Times New Roman" pitchFamily="18" charset="0"/>
                <a:cs typeface="Times New Roman" pitchFamily="18" charset="0"/>
              </a:rPr>
              <a:t>Logical </a:t>
            </a:r>
            <a:r>
              <a:rPr sz="2400" spc="-125" dirty="0">
                <a:latin typeface="Times New Roman" pitchFamily="18" charset="0"/>
                <a:cs typeface="Times New Roman" pitchFamily="18" charset="0"/>
              </a:rPr>
              <a:t>design </a:t>
            </a:r>
            <a:r>
              <a:rPr sz="2400" spc="-5" dirty="0">
                <a:latin typeface="Times New Roman" pitchFamily="18" charset="0"/>
                <a:cs typeface="Times New Roman" pitchFamily="18" charset="0"/>
              </a:rPr>
              <a:t>of </a:t>
            </a:r>
            <a:r>
              <a:rPr sz="2400" spc="-130" dirty="0">
                <a:latin typeface="Times New Roman" pitchFamily="18" charset="0"/>
                <a:cs typeface="Times New Roman" pitchFamily="18" charset="0"/>
              </a:rPr>
              <a:t>an </a:t>
            </a:r>
            <a:r>
              <a:rPr sz="2400" spc="-145" dirty="0">
                <a:latin typeface="Times New Roman" pitchFamily="18" charset="0"/>
                <a:cs typeface="Times New Roman" pitchFamily="18" charset="0"/>
              </a:rPr>
              <a:t>IoT</a:t>
            </a:r>
            <a:r>
              <a:rPr sz="2400" spc="-300" dirty="0">
                <a:latin typeface="Times New Roman" pitchFamily="18" charset="0"/>
                <a:cs typeface="Times New Roman" pitchFamily="18" charset="0"/>
              </a:rPr>
              <a:t> </a:t>
            </a:r>
            <a:r>
              <a:rPr sz="2400" spc="-125" dirty="0">
                <a:latin typeface="Times New Roman" pitchFamily="18" charset="0"/>
                <a:cs typeface="Times New Roman" pitchFamily="18" charset="0"/>
              </a:rPr>
              <a:t>system  </a:t>
            </a:r>
            <a:r>
              <a:rPr sz="2400" spc="-70" dirty="0">
                <a:latin typeface="Times New Roman" pitchFamily="18" charset="0"/>
                <a:cs typeface="Times New Roman" pitchFamily="18" charset="0"/>
              </a:rPr>
              <a:t>refers </a:t>
            </a:r>
            <a:r>
              <a:rPr sz="2400" spc="30" dirty="0">
                <a:latin typeface="Times New Roman" pitchFamily="18" charset="0"/>
                <a:cs typeface="Times New Roman" pitchFamily="18" charset="0"/>
              </a:rPr>
              <a:t>to </a:t>
            </a:r>
            <a:r>
              <a:rPr sz="2400" spc="-130" dirty="0">
                <a:latin typeface="Times New Roman" pitchFamily="18" charset="0"/>
                <a:cs typeface="Times New Roman" pitchFamily="18" charset="0"/>
              </a:rPr>
              <a:t>an </a:t>
            </a:r>
            <a:r>
              <a:rPr sz="2400" spc="-75" dirty="0">
                <a:latin typeface="Times New Roman" pitchFamily="18" charset="0"/>
                <a:cs typeface="Times New Roman" pitchFamily="18" charset="0"/>
              </a:rPr>
              <a:t>abstract  </a:t>
            </a:r>
            <a:r>
              <a:rPr sz="2400" spc="-60" dirty="0">
                <a:latin typeface="Times New Roman" pitchFamily="18" charset="0"/>
                <a:cs typeface="Times New Roman" pitchFamily="18" charset="0"/>
              </a:rPr>
              <a:t>representation </a:t>
            </a:r>
            <a:r>
              <a:rPr sz="2400" spc="-5" dirty="0">
                <a:latin typeface="Times New Roman" pitchFamily="18" charset="0"/>
                <a:cs typeface="Times New Roman" pitchFamily="18" charset="0"/>
              </a:rPr>
              <a:t>of </a:t>
            </a:r>
            <a:r>
              <a:rPr sz="2400" spc="-30" dirty="0">
                <a:latin typeface="Times New Roman" pitchFamily="18" charset="0"/>
                <a:cs typeface="Times New Roman" pitchFamily="18" charset="0"/>
              </a:rPr>
              <a:t>the </a:t>
            </a:r>
            <a:r>
              <a:rPr sz="2400" spc="-45" dirty="0">
                <a:latin typeface="Times New Roman" pitchFamily="18" charset="0"/>
                <a:cs typeface="Times New Roman" pitchFamily="18" charset="0"/>
              </a:rPr>
              <a:t>entities  </a:t>
            </a:r>
            <a:r>
              <a:rPr sz="2400" spc="-114" dirty="0">
                <a:latin typeface="Times New Roman" pitchFamily="18" charset="0"/>
                <a:cs typeface="Times New Roman" pitchFamily="18" charset="0"/>
              </a:rPr>
              <a:t>and </a:t>
            </a:r>
            <a:r>
              <a:rPr sz="2400" spc="-155" dirty="0">
                <a:latin typeface="Times New Roman" pitchFamily="18" charset="0"/>
                <a:cs typeface="Times New Roman" pitchFamily="18" charset="0"/>
              </a:rPr>
              <a:t>processes </a:t>
            </a:r>
            <a:r>
              <a:rPr sz="2400" dirty="0">
                <a:latin typeface="Times New Roman" pitchFamily="18" charset="0"/>
                <a:cs typeface="Times New Roman" pitchFamily="18" charset="0"/>
              </a:rPr>
              <a:t>without </a:t>
            </a:r>
            <a:r>
              <a:rPr sz="2400" spc="-114" dirty="0">
                <a:latin typeface="Times New Roman" pitchFamily="18" charset="0"/>
                <a:cs typeface="Times New Roman" pitchFamily="18" charset="0"/>
              </a:rPr>
              <a:t>going  </a:t>
            </a:r>
            <a:r>
              <a:rPr sz="2400" dirty="0">
                <a:latin typeface="Times New Roman" pitchFamily="18" charset="0"/>
                <a:cs typeface="Times New Roman" pitchFamily="18" charset="0"/>
              </a:rPr>
              <a:t>into </a:t>
            </a:r>
            <a:r>
              <a:rPr sz="2400" spc="-30" dirty="0">
                <a:latin typeface="Times New Roman" pitchFamily="18" charset="0"/>
                <a:cs typeface="Times New Roman" pitchFamily="18" charset="0"/>
              </a:rPr>
              <a:t>the </a:t>
            </a:r>
            <a:r>
              <a:rPr sz="2400" spc="-60" dirty="0">
                <a:latin typeface="Times New Roman" pitchFamily="18" charset="0"/>
                <a:cs typeface="Times New Roman" pitchFamily="18" charset="0"/>
              </a:rPr>
              <a:t>low-level </a:t>
            </a:r>
            <a:r>
              <a:rPr sz="2400" spc="-114" dirty="0">
                <a:latin typeface="Times New Roman" pitchFamily="18" charset="0"/>
                <a:cs typeface="Times New Roman" pitchFamily="18" charset="0"/>
              </a:rPr>
              <a:t>specifics </a:t>
            </a:r>
            <a:r>
              <a:rPr sz="2400" spc="-5" dirty="0">
                <a:latin typeface="Times New Roman" pitchFamily="18" charset="0"/>
                <a:cs typeface="Times New Roman" pitchFamily="18" charset="0"/>
              </a:rPr>
              <a:t>of  </a:t>
            </a:r>
            <a:r>
              <a:rPr sz="2400" spc="-30" dirty="0">
                <a:latin typeface="Times New Roman" pitchFamily="18" charset="0"/>
                <a:cs typeface="Times New Roman" pitchFamily="18" charset="0"/>
              </a:rPr>
              <a:t>the</a:t>
            </a:r>
            <a:r>
              <a:rPr sz="2400" spc="-130" dirty="0">
                <a:latin typeface="Times New Roman" pitchFamily="18" charset="0"/>
                <a:cs typeface="Times New Roman" pitchFamily="18" charset="0"/>
              </a:rPr>
              <a:t> </a:t>
            </a:r>
            <a:r>
              <a:rPr sz="2400" spc="-50" dirty="0">
                <a:latin typeface="Times New Roman" pitchFamily="18" charset="0"/>
                <a:cs typeface="Times New Roman" pitchFamily="18" charset="0"/>
              </a:rPr>
              <a:t>implementation.</a:t>
            </a:r>
            <a:endParaRPr sz="2400" dirty="0">
              <a:latin typeface="Times New Roman" pitchFamily="18" charset="0"/>
              <a:cs typeface="Times New Roman" pitchFamily="18" charset="0"/>
            </a:endParaRPr>
          </a:p>
          <a:p>
            <a:pPr marL="241300" marR="210185" indent="-228600" algn="just">
              <a:lnSpc>
                <a:spcPct val="150000"/>
              </a:lnSpc>
              <a:buChar char="•"/>
              <a:tabLst>
                <a:tab pos="241300" algn="l"/>
              </a:tabLst>
            </a:pPr>
            <a:r>
              <a:rPr sz="2400" spc="-145" dirty="0">
                <a:latin typeface="Times New Roman" pitchFamily="18" charset="0"/>
                <a:cs typeface="Times New Roman" pitchFamily="18" charset="0"/>
              </a:rPr>
              <a:t>An IoT </a:t>
            </a:r>
            <a:r>
              <a:rPr sz="2400" spc="-125" dirty="0">
                <a:latin typeface="Times New Roman" pitchFamily="18" charset="0"/>
                <a:cs typeface="Times New Roman" pitchFamily="18" charset="0"/>
              </a:rPr>
              <a:t>system </a:t>
            </a:r>
            <a:r>
              <a:rPr sz="2400" spc="-120" dirty="0">
                <a:latin typeface="Times New Roman" pitchFamily="18" charset="0"/>
                <a:cs typeface="Times New Roman" pitchFamily="18" charset="0"/>
              </a:rPr>
              <a:t>comprises </a:t>
            </a:r>
            <a:r>
              <a:rPr sz="2400" spc="-5" dirty="0">
                <a:latin typeface="Times New Roman" pitchFamily="18" charset="0"/>
                <a:cs typeface="Times New Roman" pitchFamily="18" charset="0"/>
              </a:rPr>
              <a:t>of </a:t>
            </a:r>
            <a:r>
              <a:rPr sz="2400" spc="-190" dirty="0">
                <a:latin typeface="Times New Roman" pitchFamily="18" charset="0"/>
                <a:cs typeface="Times New Roman" pitchFamily="18" charset="0"/>
              </a:rPr>
              <a:t>a  </a:t>
            </a:r>
            <a:r>
              <a:rPr sz="2400" spc="-75" dirty="0">
                <a:latin typeface="Times New Roman" pitchFamily="18" charset="0"/>
                <a:cs typeface="Times New Roman" pitchFamily="18" charset="0"/>
              </a:rPr>
              <a:t>number </a:t>
            </a:r>
            <a:r>
              <a:rPr sz="2400" spc="-5" dirty="0">
                <a:latin typeface="Times New Roman" pitchFamily="18" charset="0"/>
                <a:cs typeface="Times New Roman" pitchFamily="18" charset="0"/>
              </a:rPr>
              <a:t>of </a:t>
            </a:r>
            <a:r>
              <a:rPr sz="2400" spc="-50" dirty="0">
                <a:latin typeface="Times New Roman" pitchFamily="18" charset="0"/>
                <a:cs typeface="Times New Roman" pitchFamily="18" charset="0"/>
              </a:rPr>
              <a:t>functional </a:t>
            </a:r>
            <a:r>
              <a:rPr sz="2400" spc="-120" dirty="0">
                <a:latin typeface="Times New Roman" pitchFamily="18" charset="0"/>
                <a:cs typeface="Times New Roman" pitchFamily="18" charset="0"/>
              </a:rPr>
              <a:t>blocks  </a:t>
            </a:r>
            <a:r>
              <a:rPr sz="2400" dirty="0">
                <a:latin typeface="Times New Roman" pitchFamily="18" charset="0"/>
                <a:cs typeface="Times New Roman" pitchFamily="18" charset="0"/>
              </a:rPr>
              <a:t>that </a:t>
            </a:r>
            <a:r>
              <a:rPr sz="2400" spc="-65" dirty="0">
                <a:latin typeface="Times New Roman" pitchFamily="18" charset="0"/>
                <a:cs typeface="Times New Roman" pitchFamily="18" charset="0"/>
              </a:rPr>
              <a:t>provide </a:t>
            </a:r>
            <a:r>
              <a:rPr sz="2400" spc="-30" dirty="0">
                <a:latin typeface="Times New Roman" pitchFamily="18" charset="0"/>
                <a:cs typeface="Times New Roman" pitchFamily="18" charset="0"/>
              </a:rPr>
              <a:t>the </a:t>
            </a:r>
            <a:r>
              <a:rPr sz="2400" spc="-125" dirty="0">
                <a:latin typeface="Times New Roman" pitchFamily="18" charset="0"/>
                <a:cs typeface="Times New Roman" pitchFamily="18" charset="0"/>
              </a:rPr>
              <a:t>system </a:t>
            </a:r>
            <a:r>
              <a:rPr sz="2400" spc="-30" dirty="0">
                <a:latin typeface="Times New Roman" pitchFamily="18" charset="0"/>
                <a:cs typeface="Times New Roman" pitchFamily="18" charset="0"/>
              </a:rPr>
              <a:t>the  </a:t>
            </a:r>
            <a:r>
              <a:rPr sz="2400" spc="-80" dirty="0">
                <a:latin typeface="Times New Roman" pitchFamily="18" charset="0"/>
                <a:cs typeface="Times New Roman" pitchFamily="18" charset="0"/>
              </a:rPr>
              <a:t>capabilities </a:t>
            </a:r>
            <a:r>
              <a:rPr sz="2400" spc="5" dirty="0">
                <a:latin typeface="Times New Roman" pitchFamily="18" charset="0"/>
                <a:cs typeface="Times New Roman" pitchFamily="18" charset="0"/>
              </a:rPr>
              <a:t>for</a:t>
            </a:r>
            <a:r>
              <a:rPr sz="2400" spc="-204" dirty="0">
                <a:latin typeface="Times New Roman" pitchFamily="18" charset="0"/>
                <a:cs typeface="Times New Roman" pitchFamily="18" charset="0"/>
              </a:rPr>
              <a:t> </a:t>
            </a:r>
            <a:r>
              <a:rPr sz="2400" spc="-35" dirty="0">
                <a:latin typeface="Times New Roman" pitchFamily="18" charset="0"/>
                <a:cs typeface="Times New Roman" pitchFamily="18" charset="0"/>
              </a:rPr>
              <a:t>identification,  </a:t>
            </a:r>
            <a:r>
              <a:rPr sz="2400" spc="-140" dirty="0">
                <a:latin typeface="Times New Roman" pitchFamily="18" charset="0"/>
                <a:cs typeface="Times New Roman" pitchFamily="18" charset="0"/>
              </a:rPr>
              <a:t>sensing, </a:t>
            </a:r>
            <a:r>
              <a:rPr sz="2400" spc="-60" dirty="0">
                <a:latin typeface="Times New Roman" pitchFamily="18" charset="0"/>
                <a:cs typeface="Times New Roman" pitchFamily="18" charset="0"/>
              </a:rPr>
              <a:t>actuation,</a:t>
            </a:r>
            <a:r>
              <a:rPr lang="en-US" sz="2400" spc="-60" dirty="0">
                <a:latin typeface="Times New Roman" pitchFamily="18" charset="0"/>
                <a:cs typeface="Times New Roman" pitchFamily="18" charset="0"/>
              </a:rPr>
              <a:t> </a:t>
            </a:r>
            <a:r>
              <a:rPr sz="2400" spc="-75" dirty="0">
                <a:latin typeface="Times New Roman" pitchFamily="18" charset="0"/>
                <a:cs typeface="Times New Roman" pitchFamily="18" charset="0"/>
              </a:rPr>
              <a:t>communication</a:t>
            </a:r>
            <a:r>
              <a:rPr lang="en-US" sz="2400" spc="-75" dirty="0">
                <a:latin typeface="Times New Roman" pitchFamily="18" charset="0"/>
                <a:cs typeface="Times New Roman" pitchFamily="18" charset="0"/>
              </a:rPr>
              <a:t> </a:t>
            </a:r>
            <a:r>
              <a:rPr sz="2400" spc="-114" dirty="0">
                <a:latin typeface="Times New Roman" pitchFamily="18" charset="0"/>
                <a:cs typeface="Times New Roman" pitchFamily="18" charset="0"/>
              </a:rPr>
              <a:t>and  </a:t>
            </a:r>
            <a:r>
              <a:rPr sz="2400" spc="-105" dirty="0">
                <a:latin typeface="Times New Roman" pitchFamily="18" charset="0"/>
                <a:cs typeface="Times New Roman" pitchFamily="18" charset="0"/>
              </a:rPr>
              <a:t>management.</a:t>
            </a:r>
            <a:endParaRPr sz="2400" dirty="0">
              <a:latin typeface="Times New Roman" pitchFamily="18" charset="0"/>
              <a:cs typeface="Times New Roman" pitchFamily="18" charset="0"/>
            </a:endParaRPr>
          </a:p>
        </p:txBody>
      </p:sp>
      <p:grpSp>
        <p:nvGrpSpPr>
          <p:cNvPr id="4" name="object 4"/>
          <p:cNvGrpSpPr/>
          <p:nvPr/>
        </p:nvGrpSpPr>
        <p:grpSpPr>
          <a:xfrm>
            <a:off x="0" y="0"/>
            <a:ext cx="11855971" cy="6858000"/>
            <a:chOff x="0" y="0"/>
            <a:chExt cx="11855971" cy="6858000"/>
          </a:xfrm>
        </p:grpSpPr>
        <p:sp>
          <p:nvSpPr>
            <p:cNvPr id="5" name="object 5"/>
            <p:cNvSpPr/>
            <p:nvPr/>
          </p:nvSpPr>
          <p:spPr>
            <a:xfrm>
              <a:off x="0" y="0"/>
              <a:ext cx="192405" cy="6858000"/>
            </a:xfrm>
            <a:custGeom>
              <a:avLst/>
              <a:gdLst/>
              <a:ahLst/>
              <a:cxnLst/>
              <a:rect l="l" t="t" r="r" b="b"/>
              <a:pathLst>
                <a:path w="192405" h="6858000">
                  <a:moveTo>
                    <a:pt x="0" y="6858000"/>
                  </a:moveTo>
                  <a:lnTo>
                    <a:pt x="0" y="0"/>
                  </a:lnTo>
                  <a:lnTo>
                    <a:pt x="192023" y="0"/>
                  </a:lnTo>
                  <a:lnTo>
                    <a:pt x="192023" y="6858000"/>
                  </a:lnTo>
                  <a:lnTo>
                    <a:pt x="0" y="6858000"/>
                  </a:lnTo>
                  <a:close/>
                </a:path>
              </a:pathLst>
            </a:custGeom>
            <a:solidFill>
              <a:srgbClr val="FDBC09"/>
            </a:solidFill>
          </p:spPr>
          <p:txBody>
            <a:bodyPr wrap="square" lIns="0" tIns="0" rIns="0" bIns="0" rtlCol="0"/>
            <a:lstStyle/>
            <a:p>
              <a:endParaRPr/>
            </a:p>
          </p:txBody>
        </p:sp>
        <p:sp>
          <p:nvSpPr>
            <p:cNvPr id="6" name="object 6"/>
            <p:cNvSpPr/>
            <p:nvPr/>
          </p:nvSpPr>
          <p:spPr>
            <a:xfrm>
              <a:off x="5943600" y="1465935"/>
              <a:ext cx="5912371" cy="3400301"/>
            </a:xfrm>
            <a:prstGeom prst="rect">
              <a:avLst/>
            </a:prstGeom>
            <a:blipFill>
              <a:blip r:embed="rId2" cstate="print"/>
              <a:stretch>
                <a:fillRect/>
              </a:stretch>
            </a:blipFill>
          </p:spPr>
          <p:txBody>
            <a:bodyPr wrap="square" lIns="0" tIns="0" rIns="0" bIns="0" rtlCol="0"/>
            <a:lstStyle/>
            <a:p>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6939" y="297179"/>
            <a:ext cx="10358120" cy="553998"/>
          </a:xfrm>
        </p:spPr>
        <p:txBody>
          <a:bodyPr/>
          <a:lstStyle/>
          <a:p>
            <a:pPr algn="ctr"/>
            <a:r>
              <a:rPr lang="en-IN" sz="3600" dirty="0">
                <a:latin typeface="Times New Roman" pitchFamily="18" charset="0"/>
                <a:cs typeface="Times New Roman" pitchFamily="18" charset="0"/>
              </a:rPr>
              <a:t>IoT </a:t>
            </a:r>
            <a:r>
              <a:rPr lang="en-IN" sz="3600" spc="-135" dirty="0">
                <a:latin typeface="Times New Roman" pitchFamily="18" charset="0"/>
                <a:cs typeface="Times New Roman" pitchFamily="18" charset="0"/>
              </a:rPr>
              <a:t>Communication</a:t>
            </a:r>
            <a:r>
              <a:rPr lang="en-IN" sz="3600" spc="-190" dirty="0">
                <a:latin typeface="Times New Roman" pitchFamily="18" charset="0"/>
                <a:cs typeface="Times New Roman" pitchFamily="18" charset="0"/>
              </a:rPr>
              <a:t> </a:t>
            </a:r>
            <a:r>
              <a:rPr lang="en-IN" sz="3600" spc="-130" dirty="0">
                <a:latin typeface="Times New Roman" pitchFamily="18" charset="0"/>
                <a:cs typeface="Times New Roman" pitchFamily="18" charset="0"/>
              </a:rPr>
              <a:t>Models:</a:t>
            </a:r>
            <a:endParaRPr lang="en-IN" sz="3600" dirty="0">
              <a:latin typeface="Times New Roman" pitchFamily="18" charset="0"/>
              <a:cs typeface="Times New Roman" pitchFamily="18" charset="0"/>
            </a:endParaRPr>
          </a:p>
        </p:txBody>
      </p:sp>
      <p:sp>
        <p:nvSpPr>
          <p:cNvPr id="3" name="Text Placeholder 2"/>
          <p:cNvSpPr>
            <a:spLocks noGrp="1"/>
          </p:cNvSpPr>
          <p:nvPr>
            <p:ph type="body" idx="1"/>
          </p:nvPr>
        </p:nvSpPr>
        <p:spPr>
          <a:xfrm>
            <a:off x="916939" y="1801495"/>
            <a:ext cx="10358120" cy="4308872"/>
          </a:xfrm>
        </p:spPr>
        <p:txBody>
          <a:bodyPr/>
          <a:lstStyle/>
          <a:p>
            <a:pPr>
              <a:lnSpc>
                <a:spcPct val="150000"/>
              </a:lnSpc>
            </a:pPr>
            <a:r>
              <a:rPr lang="en-IN" spc="-290" dirty="0">
                <a:latin typeface="Times New Roman" pitchFamily="18" charset="0"/>
                <a:cs typeface="Times New Roman" pitchFamily="18" charset="0"/>
              </a:rPr>
              <a:t>1.Request-Response </a:t>
            </a:r>
            <a:r>
              <a:rPr lang="en-IN" spc="-135" dirty="0">
                <a:latin typeface="Times New Roman" pitchFamily="18" charset="0"/>
                <a:cs typeface="Times New Roman" pitchFamily="18" charset="0"/>
              </a:rPr>
              <a:t>communication</a:t>
            </a:r>
            <a:r>
              <a:rPr lang="en-IN" spc="-190" dirty="0">
                <a:latin typeface="Times New Roman" pitchFamily="18" charset="0"/>
                <a:cs typeface="Times New Roman" pitchFamily="18" charset="0"/>
              </a:rPr>
              <a:t> </a:t>
            </a:r>
            <a:r>
              <a:rPr lang="en-IN" spc="-130" dirty="0">
                <a:latin typeface="Times New Roman" pitchFamily="18" charset="0"/>
                <a:cs typeface="Times New Roman" pitchFamily="18" charset="0"/>
              </a:rPr>
              <a:t>model</a:t>
            </a:r>
          </a:p>
          <a:p>
            <a:pPr>
              <a:lnSpc>
                <a:spcPct val="150000"/>
              </a:lnSpc>
            </a:pPr>
            <a:r>
              <a:rPr lang="en-IN" spc="-235" dirty="0">
                <a:latin typeface="Times New Roman" pitchFamily="18" charset="0"/>
                <a:cs typeface="Times New Roman" pitchFamily="18" charset="0"/>
              </a:rPr>
              <a:t>2.Publish-Subscribe </a:t>
            </a:r>
            <a:r>
              <a:rPr lang="en-IN" spc="-135" dirty="0">
                <a:latin typeface="Times New Roman" pitchFamily="18" charset="0"/>
                <a:cs typeface="Times New Roman" pitchFamily="18" charset="0"/>
              </a:rPr>
              <a:t>communication</a:t>
            </a:r>
            <a:r>
              <a:rPr lang="en-IN" spc="-229" dirty="0">
                <a:latin typeface="Times New Roman" pitchFamily="18" charset="0"/>
                <a:cs typeface="Times New Roman" pitchFamily="18" charset="0"/>
              </a:rPr>
              <a:t> </a:t>
            </a:r>
            <a:r>
              <a:rPr lang="en-IN" spc="-130" dirty="0">
                <a:latin typeface="Times New Roman" pitchFamily="18" charset="0"/>
                <a:cs typeface="Times New Roman" pitchFamily="18" charset="0"/>
              </a:rPr>
              <a:t>model</a:t>
            </a:r>
          </a:p>
          <a:p>
            <a:pPr>
              <a:lnSpc>
                <a:spcPct val="150000"/>
              </a:lnSpc>
            </a:pPr>
            <a:r>
              <a:rPr lang="en-IN" spc="-130" dirty="0">
                <a:latin typeface="Times New Roman" pitchFamily="18" charset="0"/>
                <a:cs typeface="Times New Roman" pitchFamily="18" charset="0"/>
              </a:rPr>
              <a:t>3.</a:t>
            </a:r>
            <a:r>
              <a:rPr lang="en-IN" spc="-254" dirty="0">
                <a:latin typeface="Times New Roman" pitchFamily="18" charset="0"/>
                <a:cs typeface="Times New Roman" pitchFamily="18" charset="0"/>
              </a:rPr>
              <a:t> Push-Pull </a:t>
            </a:r>
            <a:r>
              <a:rPr lang="en-IN" spc="-135" dirty="0">
                <a:latin typeface="Times New Roman" pitchFamily="18" charset="0"/>
                <a:cs typeface="Times New Roman" pitchFamily="18" charset="0"/>
              </a:rPr>
              <a:t>communication</a:t>
            </a:r>
            <a:r>
              <a:rPr lang="en-IN" spc="-235" dirty="0">
                <a:latin typeface="Times New Roman" pitchFamily="18" charset="0"/>
                <a:cs typeface="Times New Roman" pitchFamily="18" charset="0"/>
              </a:rPr>
              <a:t> </a:t>
            </a:r>
            <a:r>
              <a:rPr lang="en-IN" spc="-130" dirty="0">
                <a:latin typeface="Times New Roman" pitchFamily="18" charset="0"/>
                <a:cs typeface="Times New Roman" pitchFamily="18" charset="0"/>
              </a:rPr>
              <a:t>model</a:t>
            </a:r>
          </a:p>
          <a:p>
            <a:pPr>
              <a:lnSpc>
                <a:spcPct val="150000"/>
              </a:lnSpc>
            </a:pPr>
            <a:r>
              <a:rPr lang="en-IN" spc="-130" dirty="0">
                <a:latin typeface="Times New Roman" pitchFamily="18" charset="0"/>
                <a:cs typeface="Times New Roman" pitchFamily="18" charset="0"/>
              </a:rPr>
              <a:t>4.</a:t>
            </a:r>
            <a:r>
              <a:rPr lang="en-IN" spc="-275" dirty="0">
                <a:latin typeface="Times New Roman" pitchFamily="18" charset="0"/>
                <a:cs typeface="Times New Roman" pitchFamily="18" charset="0"/>
              </a:rPr>
              <a:t> Exclusive </a:t>
            </a:r>
            <a:r>
              <a:rPr lang="en-IN" spc="-229" dirty="0">
                <a:latin typeface="Times New Roman" pitchFamily="18" charset="0"/>
                <a:cs typeface="Times New Roman" pitchFamily="18" charset="0"/>
              </a:rPr>
              <a:t>Pair </a:t>
            </a:r>
            <a:r>
              <a:rPr lang="en-IN" spc="-135" dirty="0">
                <a:latin typeface="Times New Roman" pitchFamily="18" charset="0"/>
                <a:cs typeface="Times New Roman" pitchFamily="18" charset="0"/>
              </a:rPr>
              <a:t>communication</a:t>
            </a:r>
            <a:r>
              <a:rPr lang="en-IN" spc="-200" dirty="0">
                <a:latin typeface="Times New Roman" pitchFamily="18" charset="0"/>
                <a:cs typeface="Times New Roman" pitchFamily="18" charset="0"/>
              </a:rPr>
              <a:t> </a:t>
            </a:r>
            <a:r>
              <a:rPr lang="en-IN" spc="-130" dirty="0">
                <a:latin typeface="Times New Roman" pitchFamily="18" charset="0"/>
                <a:cs typeface="Times New Roman" pitchFamily="18" charset="0"/>
              </a:rPr>
              <a:t>model</a:t>
            </a:r>
          </a:p>
          <a:p>
            <a:endParaRPr lang="en-IN" spc="-130" dirty="0"/>
          </a:p>
          <a:p>
            <a:endParaRPr lang="en-IN" spc="-130" dirty="0"/>
          </a:p>
          <a:p>
            <a:endParaRPr lang="en-IN" spc="-130" dirty="0"/>
          </a:p>
          <a:p>
            <a:endParaRPr lang="en-IN" dirty="0"/>
          </a:p>
        </p:txBody>
      </p:sp>
    </p:spTree>
    <p:extLst>
      <p:ext uri="{BB962C8B-B14F-4D97-AF65-F5344CB8AC3E}">
        <p14:creationId xmlns:p14="http://schemas.microsoft.com/office/powerpoint/2010/main" val="20113628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43305" y="297179"/>
            <a:ext cx="9466580" cy="565539"/>
          </a:xfrm>
          <a:prstGeom prst="rect">
            <a:avLst/>
          </a:prstGeom>
        </p:spPr>
        <p:txBody>
          <a:bodyPr vert="horz" wrap="square" lIns="0" tIns="11430" rIns="0" bIns="0" rtlCol="0">
            <a:spAutoFit/>
          </a:bodyPr>
          <a:lstStyle/>
          <a:p>
            <a:pPr marL="12700" algn="ctr">
              <a:lnSpc>
                <a:spcPct val="100000"/>
              </a:lnSpc>
              <a:spcBef>
                <a:spcPts val="90"/>
              </a:spcBef>
            </a:pPr>
            <a:r>
              <a:rPr sz="3600" spc="-290" dirty="0">
                <a:latin typeface="Times New Roman" pitchFamily="18" charset="0"/>
                <a:cs typeface="Times New Roman" pitchFamily="18" charset="0"/>
              </a:rPr>
              <a:t>Request-Response </a:t>
            </a:r>
            <a:r>
              <a:rPr sz="3600" spc="-135" dirty="0">
                <a:latin typeface="Times New Roman" pitchFamily="18" charset="0"/>
                <a:cs typeface="Times New Roman" pitchFamily="18" charset="0"/>
              </a:rPr>
              <a:t>communication</a:t>
            </a:r>
            <a:r>
              <a:rPr sz="3600" spc="-190" dirty="0">
                <a:latin typeface="Times New Roman" pitchFamily="18" charset="0"/>
                <a:cs typeface="Times New Roman" pitchFamily="18" charset="0"/>
              </a:rPr>
              <a:t> </a:t>
            </a:r>
            <a:r>
              <a:rPr sz="3600" spc="-130" dirty="0">
                <a:latin typeface="Times New Roman" pitchFamily="18" charset="0"/>
                <a:cs typeface="Times New Roman" pitchFamily="18" charset="0"/>
              </a:rPr>
              <a:t>model</a:t>
            </a:r>
          </a:p>
        </p:txBody>
      </p:sp>
      <p:sp>
        <p:nvSpPr>
          <p:cNvPr id="3" name="object 3"/>
          <p:cNvSpPr txBox="1"/>
          <p:nvPr/>
        </p:nvSpPr>
        <p:spPr>
          <a:xfrm>
            <a:off x="304800" y="1600200"/>
            <a:ext cx="5715000" cy="3381310"/>
          </a:xfrm>
          <a:prstGeom prst="rect">
            <a:avLst/>
          </a:prstGeom>
        </p:spPr>
        <p:txBody>
          <a:bodyPr vert="horz" wrap="square" lIns="0" tIns="85725" rIns="0" bIns="0" rtlCol="0">
            <a:spAutoFit/>
          </a:bodyPr>
          <a:lstStyle/>
          <a:p>
            <a:pPr marL="241300" marR="5080" indent="-228600" algn="just">
              <a:lnSpc>
                <a:spcPct val="79900"/>
              </a:lnSpc>
              <a:spcBef>
                <a:spcPts val="675"/>
              </a:spcBef>
              <a:buChar char="•"/>
              <a:tabLst>
                <a:tab pos="241300" algn="l"/>
              </a:tabLst>
            </a:pPr>
            <a:r>
              <a:rPr sz="2800" spc="-160" dirty="0">
                <a:latin typeface="Times New Roman" pitchFamily="18" charset="0"/>
                <a:cs typeface="Times New Roman" pitchFamily="18" charset="0"/>
              </a:rPr>
              <a:t>Request-Response </a:t>
            </a:r>
            <a:r>
              <a:rPr sz="2800" spc="-125" dirty="0">
                <a:latin typeface="Times New Roman" pitchFamily="18" charset="0"/>
                <a:cs typeface="Times New Roman" pitchFamily="18" charset="0"/>
              </a:rPr>
              <a:t>is </a:t>
            </a:r>
            <a:r>
              <a:rPr sz="2800" spc="-190" dirty="0">
                <a:latin typeface="Times New Roman" pitchFamily="18" charset="0"/>
                <a:cs typeface="Times New Roman" pitchFamily="18" charset="0"/>
              </a:rPr>
              <a:t>a  </a:t>
            </a:r>
            <a:r>
              <a:rPr sz="2800" spc="-75" dirty="0">
                <a:latin typeface="Times New Roman" pitchFamily="18" charset="0"/>
                <a:cs typeface="Times New Roman" pitchFamily="18" charset="0"/>
              </a:rPr>
              <a:t>communication model </a:t>
            </a:r>
            <a:r>
              <a:rPr sz="2800" spc="-35" dirty="0">
                <a:latin typeface="Times New Roman" pitchFamily="18" charset="0"/>
                <a:cs typeface="Times New Roman" pitchFamily="18" charset="0"/>
              </a:rPr>
              <a:t>in</a:t>
            </a:r>
            <a:r>
              <a:rPr sz="2800" spc="-275" dirty="0">
                <a:latin typeface="Times New Roman" pitchFamily="18" charset="0"/>
                <a:cs typeface="Times New Roman" pitchFamily="18" charset="0"/>
              </a:rPr>
              <a:t> </a:t>
            </a:r>
            <a:r>
              <a:rPr sz="2800" spc="-70" dirty="0">
                <a:latin typeface="Times New Roman" pitchFamily="18" charset="0"/>
                <a:cs typeface="Times New Roman" pitchFamily="18" charset="0"/>
              </a:rPr>
              <a:t>which  </a:t>
            </a:r>
            <a:r>
              <a:rPr sz="2800" spc="-30" dirty="0">
                <a:latin typeface="Times New Roman" pitchFamily="18" charset="0"/>
                <a:cs typeface="Times New Roman" pitchFamily="18" charset="0"/>
              </a:rPr>
              <a:t>the </a:t>
            </a:r>
            <a:r>
              <a:rPr sz="2800" spc="-45" dirty="0">
                <a:latin typeface="Times New Roman" pitchFamily="18" charset="0"/>
                <a:cs typeface="Times New Roman" pitchFamily="18" charset="0"/>
              </a:rPr>
              <a:t>client </a:t>
            </a:r>
            <a:r>
              <a:rPr sz="2800" spc="-165" dirty="0">
                <a:latin typeface="Times New Roman" pitchFamily="18" charset="0"/>
                <a:cs typeface="Times New Roman" pitchFamily="18" charset="0"/>
              </a:rPr>
              <a:t>sends </a:t>
            </a:r>
            <a:r>
              <a:rPr sz="2800" spc="-100" dirty="0">
                <a:latin typeface="Times New Roman" pitchFamily="18" charset="0"/>
                <a:cs typeface="Times New Roman" pitchFamily="18" charset="0"/>
              </a:rPr>
              <a:t>requests </a:t>
            </a:r>
            <a:r>
              <a:rPr sz="2800" spc="30" dirty="0">
                <a:latin typeface="Times New Roman" pitchFamily="18" charset="0"/>
                <a:cs typeface="Times New Roman" pitchFamily="18" charset="0"/>
              </a:rPr>
              <a:t>to</a:t>
            </a:r>
            <a:r>
              <a:rPr sz="2800" spc="-325" dirty="0">
                <a:latin typeface="Times New Roman" pitchFamily="18" charset="0"/>
                <a:cs typeface="Times New Roman" pitchFamily="18" charset="0"/>
              </a:rPr>
              <a:t> </a:t>
            </a:r>
            <a:r>
              <a:rPr sz="2800" spc="-30" dirty="0">
                <a:latin typeface="Times New Roman" pitchFamily="18" charset="0"/>
                <a:cs typeface="Times New Roman" pitchFamily="18" charset="0"/>
              </a:rPr>
              <a:t>the  </a:t>
            </a:r>
            <a:r>
              <a:rPr sz="2800" spc="-100" dirty="0">
                <a:latin typeface="Times New Roman" pitchFamily="18" charset="0"/>
                <a:cs typeface="Times New Roman" pitchFamily="18" charset="0"/>
              </a:rPr>
              <a:t>server </a:t>
            </a:r>
            <a:r>
              <a:rPr sz="2800" spc="-114" dirty="0">
                <a:latin typeface="Times New Roman" pitchFamily="18" charset="0"/>
                <a:cs typeface="Times New Roman" pitchFamily="18" charset="0"/>
              </a:rPr>
              <a:t>and </a:t>
            </a:r>
            <a:r>
              <a:rPr sz="2800" spc="-30" dirty="0">
                <a:latin typeface="Times New Roman" pitchFamily="18" charset="0"/>
                <a:cs typeface="Times New Roman" pitchFamily="18" charset="0"/>
              </a:rPr>
              <a:t>the </a:t>
            </a:r>
            <a:r>
              <a:rPr sz="2800" spc="-100" dirty="0">
                <a:latin typeface="Times New Roman" pitchFamily="18" charset="0"/>
                <a:cs typeface="Times New Roman" pitchFamily="18" charset="0"/>
              </a:rPr>
              <a:t>server </a:t>
            </a:r>
            <a:r>
              <a:rPr sz="2800" spc="-120" dirty="0">
                <a:latin typeface="Times New Roman" pitchFamily="18" charset="0"/>
                <a:cs typeface="Times New Roman" pitchFamily="18" charset="0"/>
              </a:rPr>
              <a:t>responds  </a:t>
            </a:r>
            <a:r>
              <a:rPr sz="2800" spc="30" dirty="0">
                <a:latin typeface="Times New Roman" pitchFamily="18" charset="0"/>
                <a:cs typeface="Times New Roman" pitchFamily="18" charset="0"/>
              </a:rPr>
              <a:t>to </a:t>
            </a:r>
            <a:r>
              <a:rPr sz="2800" spc="-30" dirty="0">
                <a:latin typeface="Times New Roman" pitchFamily="18" charset="0"/>
                <a:cs typeface="Times New Roman" pitchFamily="18" charset="0"/>
              </a:rPr>
              <a:t>the</a:t>
            </a:r>
            <a:r>
              <a:rPr sz="2800" spc="-290" dirty="0">
                <a:latin typeface="Times New Roman" pitchFamily="18" charset="0"/>
                <a:cs typeface="Times New Roman" pitchFamily="18" charset="0"/>
              </a:rPr>
              <a:t> </a:t>
            </a:r>
            <a:r>
              <a:rPr sz="2800" spc="-95" dirty="0">
                <a:latin typeface="Times New Roman" pitchFamily="18" charset="0"/>
                <a:cs typeface="Times New Roman" pitchFamily="18" charset="0"/>
              </a:rPr>
              <a:t>requests.</a:t>
            </a:r>
            <a:endParaRPr sz="2800" dirty="0">
              <a:latin typeface="Times New Roman" pitchFamily="18" charset="0"/>
              <a:cs typeface="Times New Roman" pitchFamily="18" charset="0"/>
            </a:endParaRPr>
          </a:p>
          <a:p>
            <a:pPr marL="241300" marR="140335" indent="-228600" algn="just">
              <a:lnSpc>
                <a:spcPct val="79900"/>
              </a:lnSpc>
              <a:spcBef>
                <a:spcPts val="1540"/>
              </a:spcBef>
              <a:buChar char="•"/>
              <a:tabLst>
                <a:tab pos="241300" algn="l"/>
                <a:tab pos="1584325" algn="l"/>
                <a:tab pos="2422525" algn="l"/>
              </a:tabLst>
            </a:pPr>
            <a:r>
              <a:rPr sz="2800" spc="-110" dirty="0">
                <a:latin typeface="Times New Roman" pitchFamily="18" charset="0"/>
                <a:cs typeface="Times New Roman" pitchFamily="18" charset="0"/>
              </a:rPr>
              <a:t>When </a:t>
            </a:r>
            <a:r>
              <a:rPr sz="2800" spc="-30" dirty="0">
                <a:latin typeface="Times New Roman" pitchFamily="18" charset="0"/>
                <a:cs typeface="Times New Roman" pitchFamily="18" charset="0"/>
              </a:rPr>
              <a:t>the </a:t>
            </a:r>
            <a:r>
              <a:rPr sz="2800" spc="-100" dirty="0">
                <a:latin typeface="Times New Roman" pitchFamily="18" charset="0"/>
                <a:cs typeface="Times New Roman" pitchFamily="18" charset="0"/>
              </a:rPr>
              <a:t>server </a:t>
            </a:r>
            <a:r>
              <a:rPr sz="2800" spc="-120" dirty="0">
                <a:latin typeface="Times New Roman" pitchFamily="18" charset="0"/>
                <a:cs typeface="Times New Roman" pitchFamily="18" charset="0"/>
              </a:rPr>
              <a:t>receives </a:t>
            </a:r>
            <a:r>
              <a:rPr sz="2800" spc="-190" dirty="0">
                <a:latin typeface="Times New Roman" pitchFamily="18" charset="0"/>
                <a:cs typeface="Times New Roman" pitchFamily="18" charset="0"/>
              </a:rPr>
              <a:t>a  </a:t>
            </a:r>
            <a:r>
              <a:rPr sz="2800" spc="-75" dirty="0">
                <a:latin typeface="Times New Roman" pitchFamily="18" charset="0"/>
                <a:cs typeface="Times New Roman" pitchFamily="18" charset="0"/>
              </a:rPr>
              <a:t>request, </a:t>
            </a:r>
            <a:r>
              <a:rPr sz="2800" spc="70" dirty="0">
                <a:latin typeface="Times New Roman" pitchFamily="18" charset="0"/>
                <a:cs typeface="Times New Roman" pitchFamily="18" charset="0"/>
              </a:rPr>
              <a:t>it </a:t>
            </a:r>
            <a:r>
              <a:rPr sz="2800" spc="-125" dirty="0">
                <a:latin typeface="Times New Roman" pitchFamily="18" charset="0"/>
                <a:cs typeface="Times New Roman" pitchFamily="18" charset="0"/>
              </a:rPr>
              <a:t>decides </a:t>
            </a:r>
            <a:r>
              <a:rPr sz="2800" spc="-60" dirty="0">
                <a:latin typeface="Times New Roman" pitchFamily="18" charset="0"/>
                <a:cs typeface="Times New Roman" pitchFamily="18" charset="0"/>
              </a:rPr>
              <a:t>how </a:t>
            </a:r>
            <a:r>
              <a:rPr sz="2800" spc="30" dirty="0">
                <a:latin typeface="Times New Roman" pitchFamily="18" charset="0"/>
                <a:cs typeface="Times New Roman" pitchFamily="18" charset="0"/>
              </a:rPr>
              <a:t>to  </a:t>
            </a:r>
            <a:r>
              <a:rPr sz="2800" spc="-95" dirty="0">
                <a:latin typeface="Times New Roman" pitchFamily="18" charset="0"/>
                <a:cs typeface="Times New Roman" pitchFamily="18" charset="0"/>
              </a:rPr>
              <a:t>respond, </a:t>
            </a:r>
            <a:r>
              <a:rPr sz="2800" spc="-90" dirty="0">
                <a:latin typeface="Times New Roman" pitchFamily="18" charset="0"/>
                <a:cs typeface="Times New Roman" pitchFamily="18" charset="0"/>
              </a:rPr>
              <a:t>fetches </a:t>
            </a:r>
            <a:r>
              <a:rPr sz="2800" spc="-30" dirty="0">
                <a:latin typeface="Times New Roman" pitchFamily="18" charset="0"/>
                <a:cs typeface="Times New Roman" pitchFamily="18" charset="0"/>
              </a:rPr>
              <a:t>the </a:t>
            </a:r>
            <a:r>
              <a:rPr sz="2800" spc="-80" dirty="0">
                <a:latin typeface="Times New Roman" pitchFamily="18" charset="0"/>
                <a:cs typeface="Times New Roman" pitchFamily="18" charset="0"/>
              </a:rPr>
              <a:t>data,</a:t>
            </a:r>
            <a:r>
              <a:rPr lang="en-US" sz="2800" spc="-80" dirty="0">
                <a:latin typeface="Times New Roman" pitchFamily="18" charset="0"/>
                <a:cs typeface="Times New Roman" pitchFamily="18" charset="0"/>
              </a:rPr>
              <a:t> </a:t>
            </a:r>
            <a:r>
              <a:rPr sz="2800" spc="-65" dirty="0">
                <a:latin typeface="Times New Roman" pitchFamily="18" charset="0"/>
                <a:cs typeface="Times New Roman" pitchFamily="18" charset="0"/>
              </a:rPr>
              <a:t>retrieves</a:t>
            </a:r>
            <a:r>
              <a:rPr lang="en-US" sz="2800" spc="-65" dirty="0">
                <a:latin typeface="Times New Roman" pitchFamily="18" charset="0"/>
                <a:cs typeface="Times New Roman" pitchFamily="18" charset="0"/>
              </a:rPr>
              <a:t> </a:t>
            </a:r>
            <a:r>
              <a:rPr sz="2800" spc="-105" dirty="0">
                <a:latin typeface="Times New Roman" pitchFamily="18" charset="0"/>
                <a:cs typeface="Times New Roman" pitchFamily="18" charset="0"/>
              </a:rPr>
              <a:t>resource  </a:t>
            </a:r>
            <a:r>
              <a:rPr sz="2800" spc="-75" dirty="0">
                <a:latin typeface="Times New Roman" pitchFamily="18" charset="0"/>
                <a:cs typeface="Times New Roman" pitchFamily="18" charset="0"/>
              </a:rPr>
              <a:t>representations</a:t>
            </a:r>
            <a:r>
              <a:rPr lang="en-US" sz="2800" spc="-75" dirty="0">
                <a:latin typeface="Times New Roman" pitchFamily="18" charset="0"/>
                <a:cs typeface="Times New Roman" pitchFamily="18" charset="0"/>
              </a:rPr>
              <a:t> </a:t>
            </a:r>
            <a:r>
              <a:rPr sz="2800" spc="-75" dirty="0">
                <a:latin typeface="Times New Roman" pitchFamily="18" charset="0"/>
                <a:cs typeface="Times New Roman" pitchFamily="18" charset="0"/>
              </a:rPr>
              <a:t>,</a:t>
            </a:r>
            <a:r>
              <a:rPr sz="2800" spc="-105" dirty="0">
                <a:latin typeface="Times New Roman" pitchFamily="18" charset="0"/>
                <a:cs typeface="Times New Roman" pitchFamily="18" charset="0"/>
              </a:rPr>
              <a:t>prepares</a:t>
            </a:r>
            <a:r>
              <a:rPr sz="2800" spc="-195" dirty="0">
                <a:latin typeface="Times New Roman" pitchFamily="18" charset="0"/>
                <a:cs typeface="Times New Roman" pitchFamily="18" charset="0"/>
              </a:rPr>
              <a:t> </a:t>
            </a:r>
            <a:r>
              <a:rPr sz="2800" spc="-30" dirty="0">
                <a:latin typeface="Times New Roman" pitchFamily="18" charset="0"/>
                <a:cs typeface="Times New Roman" pitchFamily="18" charset="0"/>
              </a:rPr>
              <a:t>the  </a:t>
            </a:r>
            <a:r>
              <a:rPr sz="2800" spc="-120" dirty="0">
                <a:latin typeface="Times New Roman" pitchFamily="18" charset="0"/>
                <a:cs typeface="Times New Roman" pitchFamily="18" charset="0"/>
              </a:rPr>
              <a:t>response,</a:t>
            </a:r>
            <a:r>
              <a:rPr lang="en-US" sz="2800" spc="-120" dirty="0">
                <a:latin typeface="Times New Roman" pitchFamily="18" charset="0"/>
                <a:cs typeface="Times New Roman" pitchFamily="18" charset="0"/>
              </a:rPr>
              <a:t> </a:t>
            </a:r>
            <a:r>
              <a:rPr sz="2800" spc="-114" dirty="0">
                <a:latin typeface="Times New Roman" pitchFamily="18" charset="0"/>
                <a:cs typeface="Times New Roman" pitchFamily="18" charset="0"/>
              </a:rPr>
              <a:t>and </a:t>
            </a:r>
            <a:r>
              <a:rPr sz="2800" spc="-40" dirty="0">
                <a:latin typeface="Times New Roman" pitchFamily="18" charset="0"/>
                <a:cs typeface="Times New Roman" pitchFamily="18" charset="0"/>
              </a:rPr>
              <a:t>then </a:t>
            </a:r>
            <a:r>
              <a:rPr sz="2800" spc="-165" dirty="0">
                <a:latin typeface="Times New Roman" pitchFamily="18" charset="0"/>
                <a:cs typeface="Times New Roman" pitchFamily="18" charset="0"/>
              </a:rPr>
              <a:t>sends </a:t>
            </a:r>
            <a:r>
              <a:rPr sz="2800" spc="-30" dirty="0">
                <a:latin typeface="Times New Roman" pitchFamily="18" charset="0"/>
                <a:cs typeface="Times New Roman" pitchFamily="18" charset="0"/>
              </a:rPr>
              <a:t>the  </a:t>
            </a:r>
            <a:r>
              <a:rPr sz="2800" spc="-130" dirty="0">
                <a:latin typeface="Times New Roman" pitchFamily="18" charset="0"/>
                <a:cs typeface="Times New Roman" pitchFamily="18" charset="0"/>
              </a:rPr>
              <a:t>response </a:t>
            </a:r>
            <a:r>
              <a:rPr sz="2800" spc="30" dirty="0">
                <a:latin typeface="Times New Roman" pitchFamily="18" charset="0"/>
                <a:cs typeface="Times New Roman" pitchFamily="18" charset="0"/>
              </a:rPr>
              <a:t>to </a:t>
            </a:r>
            <a:r>
              <a:rPr sz="2800" spc="-30" dirty="0">
                <a:latin typeface="Times New Roman" pitchFamily="18" charset="0"/>
                <a:cs typeface="Times New Roman" pitchFamily="18" charset="0"/>
              </a:rPr>
              <a:t>the</a:t>
            </a:r>
            <a:r>
              <a:rPr sz="2800" spc="-285" dirty="0">
                <a:latin typeface="Times New Roman" pitchFamily="18" charset="0"/>
                <a:cs typeface="Times New Roman" pitchFamily="18" charset="0"/>
              </a:rPr>
              <a:t> </a:t>
            </a:r>
            <a:r>
              <a:rPr sz="2800" spc="-45" dirty="0">
                <a:latin typeface="Times New Roman" pitchFamily="18" charset="0"/>
                <a:cs typeface="Times New Roman" pitchFamily="18" charset="0"/>
              </a:rPr>
              <a:t>client.</a:t>
            </a:r>
            <a:endParaRPr sz="2800" dirty="0">
              <a:latin typeface="Times New Roman" pitchFamily="18" charset="0"/>
              <a:cs typeface="Times New Roman" pitchFamily="18" charset="0"/>
            </a:endParaRPr>
          </a:p>
        </p:txBody>
      </p:sp>
      <p:grpSp>
        <p:nvGrpSpPr>
          <p:cNvPr id="4" name="object 4"/>
          <p:cNvGrpSpPr/>
          <p:nvPr/>
        </p:nvGrpSpPr>
        <p:grpSpPr>
          <a:xfrm>
            <a:off x="0" y="0"/>
            <a:ext cx="11947226" cy="6858000"/>
            <a:chOff x="0" y="0"/>
            <a:chExt cx="11947226" cy="6858000"/>
          </a:xfrm>
        </p:grpSpPr>
        <p:sp>
          <p:nvSpPr>
            <p:cNvPr id="5" name="object 5"/>
            <p:cNvSpPr/>
            <p:nvPr/>
          </p:nvSpPr>
          <p:spPr>
            <a:xfrm>
              <a:off x="0" y="0"/>
              <a:ext cx="192405" cy="6858000"/>
            </a:xfrm>
            <a:custGeom>
              <a:avLst/>
              <a:gdLst/>
              <a:ahLst/>
              <a:cxnLst/>
              <a:rect l="l" t="t" r="r" b="b"/>
              <a:pathLst>
                <a:path w="192405" h="6858000">
                  <a:moveTo>
                    <a:pt x="0" y="6858000"/>
                  </a:moveTo>
                  <a:lnTo>
                    <a:pt x="0" y="0"/>
                  </a:lnTo>
                  <a:lnTo>
                    <a:pt x="192023" y="0"/>
                  </a:lnTo>
                  <a:lnTo>
                    <a:pt x="192023" y="6858000"/>
                  </a:lnTo>
                  <a:lnTo>
                    <a:pt x="0" y="6858000"/>
                  </a:lnTo>
                  <a:close/>
                </a:path>
              </a:pathLst>
            </a:custGeom>
            <a:solidFill>
              <a:srgbClr val="FDBC09"/>
            </a:solidFill>
          </p:spPr>
          <p:txBody>
            <a:bodyPr wrap="square" lIns="0" tIns="0" rIns="0" bIns="0" rtlCol="0"/>
            <a:lstStyle/>
            <a:p>
              <a:endParaRPr/>
            </a:p>
          </p:txBody>
        </p:sp>
        <p:sp>
          <p:nvSpPr>
            <p:cNvPr id="6" name="object 6"/>
            <p:cNvSpPr/>
            <p:nvPr/>
          </p:nvSpPr>
          <p:spPr>
            <a:xfrm>
              <a:off x="6172200" y="1808471"/>
              <a:ext cx="5775026" cy="2544184"/>
            </a:xfrm>
            <a:prstGeom prst="rect">
              <a:avLst/>
            </a:prstGeom>
            <a:blipFill>
              <a:blip r:embed="rId2" cstate="print"/>
              <a:stretch>
                <a:fillRect/>
              </a:stretch>
            </a:blipFill>
          </p:spPr>
          <p:txBody>
            <a:bodyPr wrap="square" lIns="0" tIns="0" rIns="0" bIns="0" rtlCol="0"/>
            <a:lstStyle/>
            <a:p>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297179"/>
            <a:ext cx="11661631" cy="565539"/>
          </a:xfrm>
          <a:prstGeom prst="rect">
            <a:avLst/>
          </a:prstGeom>
        </p:spPr>
        <p:txBody>
          <a:bodyPr vert="horz" wrap="square" lIns="0" tIns="11430" rIns="0" bIns="0" rtlCol="0">
            <a:spAutoFit/>
          </a:bodyPr>
          <a:lstStyle/>
          <a:p>
            <a:pPr marL="12700" algn="ctr">
              <a:lnSpc>
                <a:spcPct val="100000"/>
              </a:lnSpc>
              <a:spcBef>
                <a:spcPts val="90"/>
              </a:spcBef>
            </a:pPr>
            <a:r>
              <a:rPr sz="3600" spc="-235" dirty="0">
                <a:latin typeface="Times New Roman" pitchFamily="18" charset="0"/>
                <a:cs typeface="Times New Roman" pitchFamily="18" charset="0"/>
              </a:rPr>
              <a:t>Publish-Subscribe </a:t>
            </a:r>
            <a:r>
              <a:rPr sz="3600" spc="-135" dirty="0">
                <a:latin typeface="Times New Roman" pitchFamily="18" charset="0"/>
                <a:cs typeface="Times New Roman" pitchFamily="18" charset="0"/>
              </a:rPr>
              <a:t>communication</a:t>
            </a:r>
            <a:r>
              <a:rPr sz="3600" spc="-229" dirty="0">
                <a:latin typeface="Times New Roman" pitchFamily="18" charset="0"/>
                <a:cs typeface="Times New Roman" pitchFamily="18" charset="0"/>
              </a:rPr>
              <a:t> </a:t>
            </a:r>
            <a:r>
              <a:rPr sz="3600" spc="-130" dirty="0">
                <a:latin typeface="Times New Roman" pitchFamily="18" charset="0"/>
                <a:cs typeface="Times New Roman" pitchFamily="18" charset="0"/>
              </a:rPr>
              <a:t>model</a:t>
            </a:r>
          </a:p>
        </p:txBody>
      </p:sp>
      <p:sp>
        <p:nvSpPr>
          <p:cNvPr id="3" name="object 3"/>
          <p:cNvSpPr txBox="1"/>
          <p:nvPr/>
        </p:nvSpPr>
        <p:spPr>
          <a:xfrm>
            <a:off x="76200" y="1407462"/>
            <a:ext cx="5943599" cy="4932761"/>
          </a:xfrm>
          <a:prstGeom prst="rect">
            <a:avLst/>
          </a:prstGeom>
        </p:spPr>
        <p:txBody>
          <a:bodyPr vert="horz" wrap="square" lIns="0" tIns="114935" rIns="0" bIns="0" rtlCol="0">
            <a:spAutoFit/>
          </a:bodyPr>
          <a:lstStyle/>
          <a:p>
            <a:pPr marL="241300" marR="260350" indent="-228600" algn="just">
              <a:spcBef>
                <a:spcPts val="905"/>
              </a:spcBef>
              <a:buChar char="•"/>
              <a:tabLst>
                <a:tab pos="240665" algn="l"/>
                <a:tab pos="241300" algn="l"/>
              </a:tabLst>
            </a:pPr>
            <a:r>
              <a:rPr sz="2400" spc="-120" dirty="0">
                <a:latin typeface="Times New Roman" pitchFamily="18" charset="0"/>
                <a:cs typeface="Times New Roman" pitchFamily="18" charset="0"/>
              </a:rPr>
              <a:t>Publish-Subscribe </a:t>
            </a:r>
            <a:r>
              <a:rPr sz="2400" spc="-114" dirty="0">
                <a:latin typeface="Times New Roman" pitchFamily="18" charset="0"/>
                <a:cs typeface="Times New Roman" pitchFamily="18" charset="0"/>
              </a:rPr>
              <a:t>is </a:t>
            </a:r>
            <a:r>
              <a:rPr sz="2400" spc="-165" dirty="0">
                <a:latin typeface="Times New Roman" pitchFamily="18" charset="0"/>
                <a:cs typeface="Times New Roman" pitchFamily="18" charset="0"/>
              </a:rPr>
              <a:t>a  </a:t>
            </a:r>
            <a:r>
              <a:rPr sz="2400" spc="-70" dirty="0">
                <a:latin typeface="Times New Roman" pitchFamily="18" charset="0"/>
                <a:cs typeface="Times New Roman" pitchFamily="18" charset="0"/>
              </a:rPr>
              <a:t>communication model </a:t>
            </a:r>
            <a:r>
              <a:rPr sz="2400" dirty="0">
                <a:latin typeface="Times New Roman" pitchFamily="18" charset="0"/>
                <a:cs typeface="Times New Roman" pitchFamily="18" charset="0"/>
              </a:rPr>
              <a:t>that  </a:t>
            </a:r>
            <a:r>
              <a:rPr sz="2400" spc="-90" dirty="0">
                <a:latin typeface="Times New Roman" pitchFamily="18" charset="0"/>
                <a:cs typeface="Times New Roman" pitchFamily="18" charset="0"/>
              </a:rPr>
              <a:t>involves </a:t>
            </a:r>
            <a:r>
              <a:rPr sz="2400" spc="-85" dirty="0">
                <a:latin typeface="Times New Roman" pitchFamily="18" charset="0"/>
                <a:cs typeface="Times New Roman" pitchFamily="18" charset="0"/>
              </a:rPr>
              <a:t>publishers, </a:t>
            </a:r>
            <a:r>
              <a:rPr sz="2400" spc="-80" dirty="0">
                <a:latin typeface="Times New Roman" pitchFamily="18" charset="0"/>
                <a:cs typeface="Times New Roman" pitchFamily="18" charset="0"/>
              </a:rPr>
              <a:t>brokers</a:t>
            </a:r>
            <a:r>
              <a:rPr sz="2400" spc="-220" dirty="0">
                <a:latin typeface="Times New Roman" pitchFamily="18" charset="0"/>
                <a:cs typeface="Times New Roman" pitchFamily="18" charset="0"/>
              </a:rPr>
              <a:t> </a:t>
            </a:r>
            <a:r>
              <a:rPr sz="2400" spc="-105" dirty="0">
                <a:latin typeface="Times New Roman" pitchFamily="18" charset="0"/>
                <a:cs typeface="Times New Roman" pitchFamily="18" charset="0"/>
              </a:rPr>
              <a:t>and  </a:t>
            </a:r>
            <a:r>
              <a:rPr sz="2400" spc="-114" dirty="0">
                <a:latin typeface="Times New Roman" pitchFamily="18" charset="0"/>
                <a:cs typeface="Times New Roman" pitchFamily="18" charset="0"/>
              </a:rPr>
              <a:t>consumers.</a:t>
            </a:r>
            <a:endParaRPr sz="2400" dirty="0">
              <a:latin typeface="Times New Roman" pitchFamily="18" charset="0"/>
              <a:cs typeface="Times New Roman" pitchFamily="18" charset="0"/>
            </a:endParaRPr>
          </a:p>
          <a:p>
            <a:pPr marL="241300" marR="104139" indent="-228600" algn="just">
              <a:spcBef>
                <a:spcPts val="1000"/>
              </a:spcBef>
              <a:buChar char="•"/>
              <a:tabLst>
                <a:tab pos="240665" algn="l"/>
                <a:tab pos="241300" algn="l"/>
              </a:tabLst>
            </a:pPr>
            <a:r>
              <a:rPr sz="2400" spc="-114" dirty="0">
                <a:latin typeface="Times New Roman" pitchFamily="18" charset="0"/>
                <a:cs typeface="Times New Roman" pitchFamily="18" charset="0"/>
              </a:rPr>
              <a:t>Publishers </a:t>
            </a:r>
            <a:r>
              <a:rPr sz="2400" spc="-90" dirty="0">
                <a:latin typeface="Times New Roman" pitchFamily="18" charset="0"/>
                <a:cs typeface="Times New Roman" pitchFamily="18" charset="0"/>
              </a:rPr>
              <a:t>are </a:t>
            </a:r>
            <a:r>
              <a:rPr sz="2400" spc="-30" dirty="0">
                <a:latin typeface="Times New Roman" pitchFamily="18" charset="0"/>
                <a:cs typeface="Times New Roman" pitchFamily="18" charset="0"/>
              </a:rPr>
              <a:t>the </a:t>
            </a:r>
            <a:r>
              <a:rPr sz="2400" spc="-110" dirty="0">
                <a:latin typeface="Times New Roman" pitchFamily="18" charset="0"/>
                <a:cs typeface="Times New Roman" pitchFamily="18" charset="0"/>
              </a:rPr>
              <a:t>source </a:t>
            </a:r>
            <a:r>
              <a:rPr sz="2400" spc="-5" dirty="0">
                <a:latin typeface="Times New Roman" pitchFamily="18" charset="0"/>
                <a:cs typeface="Times New Roman" pitchFamily="18" charset="0"/>
              </a:rPr>
              <a:t>of</a:t>
            </a:r>
            <a:r>
              <a:rPr sz="2400" spc="-300" dirty="0">
                <a:latin typeface="Times New Roman" pitchFamily="18" charset="0"/>
                <a:cs typeface="Times New Roman" pitchFamily="18" charset="0"/>
              </a:rPr>
              <a:t> </a:t>
            </a:r>
            <a:r>
              <a:rPr sz="2400" spc="-70" dirty="0">
                <a:latin typeface="Times New Roman" pitchFamily="18" charset="0"/>
                <a:cs typeface="Times New Roman" pitchFamily="18" charset="0"/>
              </a:rPr>
              <a:t>data.  </a:t>
            </a:r>
            <a:r>
              <a:rPr sz="2400" spc="-114" dirty="0">
                <a:latin typeface="Times New Roman" pitchFamily="18" charset="0"/>
                <a:cs typeface="Times New Roman" pitchFamily="18" charset="0"/>
              </a:rPr>
              <a:t>Publishers </a:t>
            </a:r>
            <a:r>
              <a:rPr sz="2400" spc="-130" dirty="0">
                <a:latin typeface="Times New Roman" pitchFamily="18" charset="0"/>
                <a:cs typeface="Times New Roman" pitchFamily="18" charset="0"/>
              </a:rPr>
              <a:t>send </a:t>
            </a:r>
            <a:r>
              <a:rPr sz="2400" spc="-30" dirty="0">
                <a:latin typeface="Times New Roman" pitchFamily="18" charset="0"/>
                <a:cs typeface="Times New Roman" pitchFamily="18" charset="0"/>
              </a:rPr>
              <a:t>the </a:t>
            </a:r>
            <a:r>
              <a:rPr sz="2400" spc="-75" dirty="0">
                <a:latin typeface="Times New Roman" pitchFamily="18" charset="0"/>
                <a:cs typeface="Times New Roman" pitchFamily="18" charset="0"/>
              </a:rPr>
              <a:t>data </a:t>
            </a:r>
            <a:r>
              <a:rPr sz="2400" spc="30" dirty="0">
                <a:latin typeface="Times New Roman" pitchFamily="18" charset="0"/>
                <a:cs typeface="Times New Roman" pitchFamily="18" charset="0"/>
              </a:rPr>
              <a:t>to </a:t>
            </a:r>
            <a:r>
              <a:rPr sz="2400" spc="-30" dirty="0">
                <a:latin typeface="Times New Roman" pitchFamily="18" charset="0"/>
                <a:cs typeface="Times New Roman" pitchFamily="18" charset="0"/>
              </a:rPr>
              <a:t>the  </a:t>
            </a:r>
            <a:r>
              <a:rPr sz="2400" spc="-70" dirty="0">
                <a:latin typeface="Times New Roman" pitchFamily="18" charset="0"/>
                <a:cs typeface="Times New Roman" pitchFamily="18" charset="0"/>
              </a:rPr>
              <a:t>topics </a:t>
            </a:r>
            <a:r>
              <a:rPr sz="2400" spc="-65" dirty="0">
                <a:latin typeface="Times New Roman" pitchFamily="18" charset="0"/>
                <a:cs typeface="Times New Roman" pitchFamily="18" charset="0"/>
              </a:rPr>
              <a:t>which </a:t>
            </a:r>
            <a:r>
              <a:rPr sz="2400" spc="-90" dirty="0">
                <a:latin typeface="Times New Roman" pitchFamily="18" charset="0"/>
                <a:cs typeface="Times New Roman" pitchFamily="18" charset="0"/>
              </a:rPr>
              <a:t>are </a:t>
            </a:r>
            <a:r>
              <a:rPr sz="2400" spc="-130" dirty="0">
                <a:latin typeface="Times New Roman" pitchFamily="18" charset="0"/>
                <a:cs typeface="Times New Roman" pitchFamily="18" charset="0"/>
              </a:rPr>
              <a:t>managed </a:t>
            </a:r>
            <a:r>
              <a:rPr sz="2400" spc="-90" dirty="0">
                <a:latin typeface="Times New Roman" pitchFamily="18" charset="0"/>
                <a:cs typeface="Times New Roman" pitchFamily="18" charset="0"/>
              </a:rPr>
              <a:t>by </a:t>
            </a:r>
            <a:r>
              <a:rPr sz="2400" spc="-30" dirty="0">
                <a:latin typeface="Times New Roman" pitchFamily="18" charset="0"/>
                <a:cs typeface="Times New Roman" pitchFamily="18" charset="0"/>
              </a:rPr>
              <a:t>the  </a:t>
            </a:r>
            <a:r>
              <a:rPr sz="2400" spc="-55" dirty="0">
                <a:latin typeface="Times New Roman" pitchFamily="18" charset="0"/>
                <a:cs typeface="Times New Roman" pitchFamily="18" charset="0"/>
              </a:rPr>
              <a:t>broker. </a:t>
            </a:r>
            <a:r>
              <a:rPr sz="2400" spc="-114" dirty="0">
                <a:latin typeface="Times New Roman" pitchFamily="18" charset="0"/>
                <a:cs typeface="Times New Roman" pitchFamily="18" charset="0"/>
              </a:rPr>
              <a:t>Publishers </a:t>
            </a:r>
            <a:r>
              <a:rPr sz="2400" spc="-90" dirty="0">
                <a:latin typeface="Times New Roman" pitchFamily="18" charset="0"/>
                <a:cs typeface="Times New Roman" pitchFamily="18" charset="0"/>
              </a:rPr>
              <a:t>are </a:t>
            </a:r>
            <a:r>
              <a:rPr sz="2400" spc="-5" dirty="0">
                <a:latin typeface="Times New Roman" pitchFamily="18" charset="0"/>
                <a:cs typeface="Times New Roman" pitchFamily="18" charset="0"/>
              </a:rPr>
              <a:t>not </a:t>
            </a:r>
            <a:r>
              <a:rPr sz="2400" spc="-90" dirty="0">
                <a:latin typeface="Times New Roman" pitchFamily="18" charset="0"/>
                <a:cs typeface="Times New Roman" pitchFamily="18" charset="0"/>
              </a:rPr>
              <a:t>aware  </a:t>
            </a:r>
            <a:r>
              <a:rPr sz="2400" spc="-5" dirty="0">
                <a:latin typeface="Times New Roman" pitchFamily="18" charset="0"/>
                <a:cs typeface="Times New Roman" pitchFamily="18" charset="0"/>
              </a:rPr>
              <a:t>of </a:t>
            </a:r>
            <a:r>
              <a:rPr sz="2400" spc="-30" dirty="0">
                <a:latin typeface="Times New Roman" pitchFamily="18" charset="0"/>
                <a:cs typeface="Times New Roman" pitchFamily="18" charset="0"/>
              </a:rPr>
              <a:t>the</a:t>
            </a:r>
            <a:r>
              <a:rPr sz="2400" spc="-250" dirty="0">
                <a:latin typeface="Times New Roman" pitchFamily="18" charset="0"/>
                <a:cs typeface="Times New Roman" pitchFamily="18" charset="0"/>
              </a:rPr>
              <a:t> </a:t>
            </a:r>
            <a:r>
              <a:rPr sz="2400" spc="-114" dirty="0">
                <a:latin typeface="Times New Roman" pitchFamily="18" charset="0"/>
                <a:cs typeface="Times New Roman" pitchFamily="18" charset="0"/>
              </a:rPr>
              <a:t>consumers.</a:t>
            </a:r>
            <a:endParaRPr sz="2400" dirty="0">
              <a:latin typeface="Times New Roman" pitchFamily="18" charset="0"/>
              <a:cs typeface="Times New Roman" pitchFamily="18" charset="0"/>
            </a:endParaRPr>
          </a:p>
          <a:p>
            <a:pPr marL="241300" marR="8890" indent="-228600" algn="just">
              <a:spcBef>
                <a:spcPts val="994"/>
              </a:spcBef>
              <a:buChar char="•"/>
              <a:tabLst>
                <a:tab pos="240665" algn="l"/>
                <a:tab pos="241300" algn="l"/>
              </a:tabLst>
            </a:pPr>
            <a:r>
              <a:rPr sz="2400" spc="-145" dirty="0">
                <a:latin typeface="Times New Roman" pitchFamily="18" charset="0"/>
                <a:cs typeface="Times New Roman" pitchFamily="18" charset="0"/>
              </a:rPr>
              <a:t>Consumers </a:t>
            </a:r>
            <a:r>
              <a:rPr sz="2400" spc="-110" dirty="0">
                <a:latin typeface="Times New Roman" pitchFamily="18" charset="0"/>
                <a:cs typeface="Times New Roman" pitchFamily="18" charset="0"/>
              </a:rPr>
              <a:t>subscribe </a:t>
            </a:r>
            <a:r>
              <a:rPr sz="2400" spc="30" dirty="0">
                <a:latin typeface="Times New Roman" pitchFamily="18" charset="0"/>
                <a:cs typeface="Times New Roman" pitchFamily="18" charset="0"/>
              </a:rPr>
              <a:t>to </a:t>
            </a:r>
            <a:r>
              <a:rPr sz="2400" spc="-30" dirty="0">
                <a:latin typeface="Times New Roman" pitchFamily="18" charset="0"/>
                <a:cs typeface="Times New Roman" pitchFamily="18" charset="0"/>
              </a:rPr>
              <a:t>the</a:t>
            </a:r>
            <a:r>
              <a:rPr sz="2400" spc="-300" dirty="0">
                <a:latin typeface="Times New Roman" pitchFamily="18" charset="0"/>
                <a:cs typeface="Times New Roman" pitchFamily="18" charset="0"/>
              </a:rPr>
              <a:t> </a:t>
            </a:r>
            <a:r>
              <a:rPr sz="2400" spc="-70" dirty="0">
                <a:latin typeface="Times New Roman" pitchFamily="18" charset="0"/>
                <a:cs typeface="Times New Roman" pitchFamily="18" charset="0"/>
              </a:rPr>
              <a:t>topics  </a:t>
            </a:r>
            <a:r>
              <a:rPr sz="2400" spc="-65" dirty="0">
                <a:latin typeface="Times New Roman" pitchFamily="18" charset="0"/>
                <a:cs typeface="Times New Roman" pitchFamily="18" charset="0"/>
              </a:rPr>
              <a:t>which </a:t>
            </a:r>
            <a:r>
              <a:rPr sz="2400" spc="-90" dirty="0">
                <a:latin typeface="Times New Roman" pitchFamily="18" charset="0"/>
                <a:cs typeface="Times New Roman" pitchFamily="18" charset="0"/>
              </a:rPr>
              <a:t>are </a:t>
            </a:r>
            <a:r>
              <a:rPr sz="2400" spc="-130" dirty="0">
                <a:latin typeface="Times New Roman" pitchFamily="18" charset="0"/>
                <a:cs typeface="Times New Roman" pitchFamily="18" charset="0"/>
              </a:rPr>
              <a:t>managed </a:t>
            </a:r>
            <a:r>
              <a:rPr sz="2400" spc="-90" dirty="0">
                <a:latin typeface="Times New Roman" pitchFamily="18" charset="0"/>
                <a:cs typeface="Times New Roman" pitchFamily="18" charset="0"/>
              </a:rPr>
              <a:t>by </a:t>
            </a:r>
            <a:r>
              <a:rPr sz="2400" spc="-30" dirty="0">
                <a:latin typeface="Times New Roman" pitchFamily="18" charset="0"/>
                <a:cs typeface="Times New Roman" pitchFamily="18" charset="0"/>
              </a:rPr>
              <a:t>the</a:t>
            </a:r>
            <a:r>
              <a:rPr sz="2400" spc="-260" dirty="0">
                <a:latin typeface="Times New Roman" pitchFamily="18" charset="0"/>
                <a:cs typeface="Times New Roman" pitchFamily="18" charset="0"/>
              </a:rPr>
              <a:t> </a:t>
            </a:r>
            <a:r>
              <a:rPr sz="2400" spc="-55" dirty="0">
                <a:latin typeface="Times New Roman" pitchFamily="18" charset="0"/>
                <a:cs typeface="Times New Roman" pitchFamily="18" charset="0"/>
              </a:rPr>
              <a:t>broker.</a:t>
            </a:r>
            <a:endParaRPr sz="2400" dirty="0">
              <a:latin typeface="Times New Roman" pitchFamily="18" charset="0"/>
              <a:cs typeface="Times New Roman" pitchFamily="18" charset="0"/>
            </a:endParaRPr>
          </a:p>
          <a:p>
            <a:pPr marL="241300" marR="5080" indent="-228600" algn="just">
              <a:spcBef>
                <a:spcPts val="1000"/>
              </a:spcBef>
              <a:buChar char="•"/>
              <a:tabLst>
                <a:tab pos="240665" algn="l"/>
                <a:tab pos="241300" algn="l"/>
              </a:tabLst>
            </a:pPr>
            <a:r>
              <a:rPr sz="2400" spc="-100" dirty="0">
                <a:latin typeface="Times New Roman" pitchFamily="18" charset="0"/>
                <a:cs typeface="Times New Roman" pitchFamily="18" charset="0"/>
              </a:rPr>
              <a:t>When </a:t>
            </a:r>
            <a:r>
              <a:rPr sz="2400" spc="-30" dirty="0">
                <a:latin typeface="Times New Roman" pitchFamily="18" charset="0"/>
                <a:cs typeface="Times New Roman" pitchFamily="18" charset="0"/>
              </a:rPr>
              <a:t>the </a:t>
            </a:r>
            <a:r>
              <a:rPr sz="2400" spc="-55" dirty="0">
                <a:latin typeface="Times New Roman" pitchFamily="18" charset="0"/>
                <a:cs typeface="Times New Roman" pitchFamily="18" charset="0"/>
              </a:rPr>
              <a:t>broker </a:t>
            </a:r>
            <a:r>
              <a:rPr sz="2400" spc="-110" dirty="0">
                <a:latin typeface="Times New Roman" pitchFamily="18" charset="0"/>
                <a:cs typeface="Times New Roman" pitchFamily="18" charset="0"/>
              </a:rPr>
              <a:t>receives </a:t>
            </a:r>
            <a:r>
              <a:rPr sz="2400" spc="-75" dirty="0">
                <a:latin typeface="Times New Roman" pitchFamily="18" charset="0"/>
                <a:cs typeface="Times New Roman" pitchFamily="18" charset="0"/>
              </a:rPr>
              <a:t>data</a:t>
            </a:r>
            <a:r>
              <a:rPr sz="2400" spc="-330" dirty="0">
                <a:latin typeface="Times New Roman" pitchFamily="18" charset="0"/>
                <a:cs typeface="Times New Roman" pitchFamily="18" charset="0"/>
              </a:rPr>
              <a:t> </a:t>
            </a:r>
            <a:r>
              <a:rPr sz="2400" spc="5" dirty="0">
                <a:latin typeface="Times New Roman" pitchFamily="18" charset="0"/>
                <a:cs typeface="Times New Roman" pitchFamily="18" charset="0"/>
              </a:rPr>
              <a:t>for  </a:t>
            </a:r>
            <a:r>
              <a:rPr sz="2400" spc="-165" dirty="0">
                <a:latin typeface="Times New Roman" pitchFamily="18" charset="0"/>
                <a:cs typeface="Times New Roman" pitchFamily="18" charset="0"/>
              </a:rPr>
              <a:t>a </a:t>
            </a:r>
            <a:r>
              <a:rPr sz="2400" spc="-35" dirty="0">
                <a:latin typeface="Times New Roman" pitchFamily="18" charset="0"/>
                <a:cs typeface="Times New Roman" pitchFamily="18" charset="0"/>
              </a:rPr>
              <a:t>topic </a:t>
            </a:r>
            <a:r>
              <a:rPr sz="2400" spc="-15" dirty="0">
                <a:latin typeface="Times New Roman" pitchFamily="18" charset="0"/>
                <a:cs typeface="Times New Roman" pitchFamily="18" charset="0"/>
              </a:rPr>
              <a:t>from </a:t>
            </a:r>
            <a:r>
              <a:rPr sz="2400" spc="-30" dirty="0">
                <a:latin typeface="Times New Roman" pitchFamily="18" charset="0"/>
                <a:cs typeface="Times New Roman" pitchFamily="18" charset="0"/>
              </a:rPr>
              <a:t>the </a:t>
            </a:r>
            <a:r>
              <a:rPr sz="2400" spc="-70" dirty="0">
                <a:latin typeface="Times New Roman" pitchFamily="18" charset="0"/>
                <a:cs typeface="Times New Roman" pitchFamily="18" charset="0"/>
              </a:rPr>
              <a:t>publisher, </a:t>
            </a:r>
            <a:r>
              <a:rPr sz="2400" spc="70" dirty="0">
                <a:latin typeface="Times New Roman" pitchFamily="18" charset="0"/>
                <a:cs typeface="Times New Roman" pitchFamily="18" charset="0"/>
              </a:rPr>
              <a:t>it  </a:t>
            </a:r>
            <a:r>
              <a:rPr sz="2400" spc="-150" dirty="0">
                <a:latin typeface="Times New Roman" pitchFamily="18" charset="0"/>
                <a:cs typeface="Times New Roman" pitchFamily="18" charset="0"/>
              </a:rPr>
              <a:t>sends </a:t>
            </a:r>
            <a:r>
              <a:rPr sz="2400" spc="-30" dirty="0">
                <a:latin typeface="Times New Roman" pitchFamily="18" charset="0"/>
                <a:cs typeface="Times New Roman" pitchFamily="18" charset="0"/>
              </a:rPr>
              <a:t>the </a:t>
            </a:r>
            <a:r>
              <a:rPr sz="2400" spc="-75" dirty="0">
                <a:latin typeface="Times New Roman" pitchFamily="18" charset="0"/>
                <a:cs typeface="Times New Roman" pitchFamily="18" charset="0"/>
              </a:rPr>
              <a:t>data </a:t>
            </a:r>
            <a:r>
              <a:rPr sz="2400" spc="30" dirty="0">
                <a:latin typeface="Times New Roman" pitchFamily="18" charset="0"/>
                <a:cs typeface="Times New Roman" pitchFamily="18" charset="0"/>
              </a:rPr>
              <a:t>to </a:t>
            </a:r>
            <a:r>
              <a:rPr sz="2400" spc="-50" dirty="0">
                <a:latin typeface="Times New Roman" pitchFamily="18" charset="0"/>
                <a:cs typeface="Times New Roman" pitchFamily="18" charset="0"/>
              </a:rPr>
              <a:t>all </a:t>
            </a:r>
            <a:r>
              <a:rPr sz="2400" spc="-30" dirty="0">
                <a:latin typeface="Times New Roman" pitchFamily="18" charset="0"/>
                <a:cs typeface="Times New Roman" pitchFamily="18" charset="0"/>
              </a:rPr>
              <a:t>the  </a:t>
            </a:r>
            <a:r>
              <a:rPr sz="2400" spc="-105" dirty="0">
                <a:latin typeface="Times New Roman" pitchFamily="18" charset="0"/>
                <a:cs typeface="Times New Roman" pitchFamily="18" charset="0"/>
              </a:rPr>
              <a:t>subscribed</a:t>
            </a:r>
            <a:r>
              <a:rPr sz="2400" spc="-130" dirty="0">
                <a:latin typeface="Times New Roman" pitchFamily="18" charset="0"/>
                <a:cs typeface="Times New Roman" pitchFamily="18" charset="0"/>
              </a:rPr>
              <a:t> </a:t>
            </a:r>
            <a:r>
              <a:rPr sz="2400" spc="-114" dirty="0">
                <a:latin typeface="Times New Roman" pitchFamily="18" charset="0"/>
                <a:cs typeface="Times New Roman" pitchFamily="18" charset="0"/>
              </a:rPr>
              <a:t>consumers.</a:t>
            </a:r>
            <a:endParaRPr sz="2400" dirty="0">
              <a:latin typeface="Times New Roman" pitchFamily="18" charset="0"/>
              <a:cs typeface="Times New Roman" pitchFamily="18" charset="0"/>
            </a:endParaRPr>
          </a:p>
        </p:txBody>
      </p:sp>
      <p:grpSp>
        <p:nvGrpSpPr>
          <p:cNvPr id="4" name="object 4"/>
          <p:cNvGrpSpPr/>
          <p:nvPr/>
        </p:nvGrpSpPr>
        <p:grpSpPr>
          <a:xfrm>
            <a:off x="-152400" y="-838200"/>
            <a:ext cx="12118832" cy="6858000"/>
            <a:chOff x="0" y="0"/>
            <a:chExt cx="12118832" cy="6858000"/>
          </a:xfrm>
        </p:grpSpPr>
        <p:sp>
          <p:nvSpPr>
            <p:cNvPr id="5" name="object 5"/>
            <p:cNvSpPr/>
            <p:nvPr/>
          </p:nvSpPr>
          <p:spPr>
            <a:xfrm>
              <a:off x="0" y="0"/>
              <a:ext cx="192405" cy="6858000"/>
            </a:xfrm>
            <a:custGeom>
              <a:avLst/>
              <a:gdLst/>
              <a:ahLst/>
              <a:cxnLst/>
              <a:rect l="l" t="t" r="r" b="b"/>
              <a:pathLst>
                <a:path w="192405" h="6858000">
                  <a:moveTo>
                    <a:pt x="0" y="6858000"/>
                  </a:moveTo>
                  <a:lnTo>
                    <a:pt x="0" y="0"/>
                  </a:lnTo>
                  <a:lnTo>
                    <a:pt x="192023" y="0"/>
                  </a:lnTo>
                  <a:lnTo>
                    <a:pt x="192023" y="6858000"/>
                  </a:lnTo>
                  <a:lnTo>
                    <a:pt x="0" y="6858000"/>
                  </a:lnTo>
                  <a:close/>
                </a:path>
              </a:pathLst>
            </a:custGeom>
            <a:solidFill>
              <a:srgbClr val="FDBC09"/>
            </a:solidFill>
          </p:spPr>
          <p:txBody>
            <a:bodyPr wrap="square" lIns="0" tIns="0" rIns="0" bIns="0" rtlCol="0"/>
            <a:lstStyle/>
            <a:p>
              <a:endParaRPr/>
            </a:p>
          </p:txBody>
        </p:sp>
        <p:sp>
          <p:nvSpPr>
            <p:cNvPr id="6" name="object 6"/>
            <p:cNvSpPr/>
            <p:nvPr/>
          </p:nvSpPr>
          <p:spPr>
            <a:xfrm>
              <a:off x="6400800" y="2502407"/>
              <a:ext cx="5718032" cy="2502408"/>
            </a:xfrm>
            <a:prstGeom prst="rect">
              <a:avLst/>
            </a:prstGeom>
            <a:blipFill>
              <a:blip r:embed="rId2" cstate="print"/>
              <a:stretch>
                <a:fillRect/>
              </a:stretch>
            </a:blipFill>
          </p:spPr>
          <p:txBody>
            <a:bodyPr wrap="square" lIns="0" tIns="0" rIns="0" bIns="0" rtlCol="0"/>
            <a:lstStyle/>
            <a:p>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297179"/>
            <a:ext cx="10970261" cy="565539"/>
          </a:xfrm>
          <a:prstGeom prst="rect">
            <a:avLst/>
          </a:prstGeom>
        </p:spPr>
        <p:txBody>
          <a:bodyPr vert="horz" wrap="square" lIns="0" tIns="11430" rIns="0" bIns="0" rtlCol="0">
            <a:spAutoFit/>
          </a:bodyPr>
          <a:lstStyle/>
          <a:p>
            <a:pPr marL="12700" algn="ctr">
              <a:lnSpc>
                <a:spcPct val="100000"/>
              </a:lnSpc>
              <a:spcBef>
                <a:spcPts val="90"/>
              </a:spcBef>
            </a:pPr>
            <a:r>
              <a:rPr sz="3600" spc="-254" dirty="0"/>
              <a:t>Push-Pull </a:t>
            </a:r>
            <a:r>
              <a:rPr sz="3600" spc="-135" dirty="0"/>
              <a:t>communication</a:t>
            </a:r>
            <a:r>
              <a:rPr sz="3600" spc="-235" dirty="0"/>
              <a:t> </a:t>
            </a:r>
            <a:r>
              <a:rPr sz="3600" spc="-130" dirty="0"/>
              <a:t>model</a:t>
            </a:r>
          </a:p>
        </p:txBody>
      </p:sp>
      <p:sp>
        <p:nvSpPr>
          <p:cNvPr id="3" name="object 3"/>
          <p:cNvSpPr txBox="1"/>
          <p:nvPr/>
        </p:nvSpPr>
        <p:spPr>
          <a:xfrm>
            <a:off x="192405" y="1754797"/>
            <a:ext cx="5791198" cy="4302332"/>
          </a:xfrm>
          <a:prstGeom prst="rect">
            <a:avLst/>
          </a:prstGeom>
        </p:spPr>
        <p:txBody>
          <a:bodyPr vert="horz" wrap="square" lIns="0" tIns="114935" rIns="0" bIns="0" rtlCol="0">
            <a:spAutoFit/>
          </a:bodyPr>
          <a:lstStyle/>
          <a:p>
            <a:pPr marL="241300" marR="369570" indent="-228600" algn="just">
              <a:lnSpc>
                <a:spcPct val="69900"/>
              </a:lnSpc>
              <a:spcBef>
                <a:spcPts val="905"/>
              </a:spcBef>
              <a:buChar char="•"/>
              <a:tabLst>
                <a:tab pos="240665" algn="l"/>
                <a:tab pos="241300" algn="l"/>
              </a:tabLst>
            </a:pPr>
            <a:r>
              <a:rPr sz="2800" spc="-130" dirty="0">
                <a:latin typeface="Times New Roman" pitchFamily="18" charset="0"/>
                <a:cs typeface="Times New Roman" pitchFamily="18" charset="0"/>
              </a:rPr>
              <a:t>Push-Pull </a:t>
            </a:r>
            <a:r>
              <a:rPr sz="2800" spc="-114" dirty="0">
                <a:latin typeface="Times New Roman" pitchFamily="18" charset="0"/>
                <a:cs typeface="Times New Roman" pitchFamily="18" charset="0"/>
              </a:rPr>
              <a:t>is </a:t>
            </a:r>
            <a:r>
              <a:rPr sz="2800" spc="-165" dirty="0">
                <a:latin typeface="Times New Roman" pitchFamily="18" charset="0"/>
                <a:cs typeface="Times New Roman" pitchFamily="18" charset="0"/>
              </a:rPr>
              <a:t>a </a:t>
            </a:r>
            <a:r>
              <a:rPr sz="2800" spc="-70" dirty="0">
                <a:latin typeface="Times New Roman" pitchFamily="18" charset="0"/>
                <a:cs typeface="Times New Roman" pitchFamily="18" charset="0"/>
              </a:rPr>
              <a:t>communication  model </a:t>
            </a:r>
            <a:r>
              <a:rPr sz="2800" spc="-25" dirty="0">
                <a:latin typeface="Times New Roman" pitchFamily="18" charset="0"/>
                <a:cs typeface="Times New Roman" pitchFamily="18" charset="0"/>
              </a:rPr>
              <a:t>in </a:t>
            </a:r>
            <a:r>
              <a:rPr sz="2800" spc="-65" dirty="0">
                <a:latin typeface="Times New Roman" pitchFamily="18" charset="0"/>
                <a:cs typeface="Times New Roman" pitchFamily="18" charset="0"/>
              </a:rPr>
              <a:t>which </a:t>
            </a:r>
            <a:r>
              <a:rPr sz="2800" spc="-30" dirty="0">
                <a:latin typeface="Times New Roman" pitchFamily="18" charset="0"/>
                <a:cs typeface="Times New Roman" pitchFamily="18" charset="0"/>
              </a:rPr>
              <a:t>the </a:t>
            </a:r>
            <a:r>
              <a:rPr sz="2800" spc="-75" dirty="0">
                <a:latin typeface="Times New Roman" pitchFamily="18" charset="0"/>
                <a:cs typeface="Times New Roman" pitchFamily="18" charset="0"/>
              </a:rPr>
              <a:t>data  </a:t>
            </a:r>
            <a:r>
              <a:rPr sz="2800" spc="-85" dirty="0">
                <a:latin typeface="Times New Roman" pitchFamily="18" charset="0"/>
                <a:cs typeface="Times New Roman" pitchFamily="18" charset="0"/>
              </a:rPr>
              <a:t>producers </a:t>
            </a:r>
            <a:r>
              <a:rPr sz="2800" spc="-114" dirty="0">
                <a:latin typeface="Times New Roman" pitchFamily="18" charset="0"/>
                <a:cs typeface="Times New Roman" pitchFamily="18" charset="0"/>
              </a:rPr>
              <a:t>push </a:t>
            </a:r>
            <a:r>
              <a:rPr sz="2800" spc="-30" dirty="0">
                <a:latin typeface="Times New Roman" pitchFamily="18" charset="0"/>
                <a:cs typeface="Times New Roman" pitchFamily="18" charset="0"/>
              </a:rPr>
              <a:t>the </a:t>
            </a:r>
            <a:r>
              <a:rPr sz="2800" spc="-75" dirty="0">
                <a:latin typeface="Times New Roman" pitchFamily="18" charset="0"/>
                <a:cs typeface="Times New Roman" pitchFamily="18" charset="0"/>
              </a:rPr>
              <a:t>data </a:t>
            </a:r>
            <a:r>
              <a:rPr sz="2800" spc="30" dirty="0">
                <a:latin typeface="Times New Roman" pitchFamily="18" charset="0"/>
                <a:cs typeface="Times New Roman" pitchFamily="18" charset="0"/>
              </a:rPr>
              <a:t>to  </a:t>
            </a:r>
            <a:r>
              <a:rPr sz="2800" spc="-120" dirty="0">
                <a:latin typeface="Times New Roman" pitchFamily="18" charset="0"/>
                <a:cs typeface="Times New Roman" pitchFamily="18" charset="0"/>
              </a:rPr>
              <a:t>queues </a:t>
            </a:r>
            <a:r>
              <a:rPr sz="2800" spc="-105" dirty="0">
                <a:latin typeface="Times New Roman" pitchFamily="18" charset="0"/>
                <a:cs typeface="Times New Roman" pitchFamily="18" charset="0"/>
              </a:rPr>
              <a:t>and </a:t>
            </a:r>
            <a:r>
              <a:rPr sz="2800" spc="-30" dirty="0">
                <a:latin typeface="Times New Roman" pitchFamily="18" charset="0"/>
                <a:cs typeface="Times New Roman" pitchFamily="18" charset="0"/>
              </a:rPr>
              <a:t>the </a:t>
            </a:r>
            <a:r>
              <a:rPr sz="2800" spc="-120" dirty="0">
                <a:latin typeface="Times New Roman" pitchFamily="18" charset="0"/>
                <a:cs typeface="Times New Roman" pitchFamily="18" charset="0"/>
              </a:rPr>
              <a:t>consumers</a:t>
            </a:r>
            <a:r>
              <a:rPr sz="2800" spc="-270" dirty="0">
                <a:latin typeface="Times New Roman" pitchFamily="18" charset="0"/>
                <a:cs typeface="Times New Roman" pitchFamily="18" charset="0"/>
              </a:rPr>
              <a:t> </a:t>
            </a:r>
            <a:r>
              <a:rPr sz="2800" spc="-30" dirty="0">
                <a:latin typeface="Times New Roman" pitchFamily="18" charset="0"/>
                <a:cs typeface="Times New Roman" pitchFamily="18" charset="0"/>
              </a:rPr>
              <a:t>pull  the </a:t>
            </a:r>
            <a:r>
              <a:rPr sz="2800" spc="-75" dirty="0">
                <a:latin typeface="Times New Roman" pitchFamily="18" charset="0"/>
                <a:cs typeface="Times New Roman" pitchFamily="18" charset="0"/>
              </a:rPr>
              <a:t>data </a:t>
            </a:r>
            <a:r>
              <a:rPr sz="2800" spc="-15" dirty="0">
                <a:latin typeface="Times New Roman" pitchFamily="18" charset="0"/>
                <a:cs typeface="Times New Roman" pitchFamily="18" charset="0"/>
              </a:rPr>
              <a:t>from </a:t>
            </a:r>
            <a:r>
              <a:rPr sz="2800" spc="-30" dirty="0">
                <a:latin typeface="Times New Roman" pitchFamily="18" charset="0"/>
                <a:cs typeface="Times New Roman" pitchFamily="18" charset="0"/>
              </a:rPr>
              <a:t>the </a:t>
            </a:r>
            <a:r>
              <a:rPr sz="2800" spc="-110" dirty="0">
                <a:latin typeface="Times New Roman" pitchFamily="18" charset="0"/>
                <a:cs typeface="Times New Roman" pitchFamily="18" charset="0"/>
              </a:rPr>
              <a:t>queues.  </a:t>
            </a:r>
            <a:r>
              <a:rPr sz="2800" spc="-114" dirty="0">
                <a:latin typeface="Times New Roman" pitchFamily="18" charset="0"/>
                <a:cs typeface="Times New Roman" pitchFamily="18" charset="0"/>
              </a:rPr>
              <a:t>Producers </a:t>
            </a:r>
            <a:r>
              <a:rPr sz="2800" spc="-70" dirty="0">
                <a:latin typeface="Times New Roman" pitchFamily="18" charset="0"/>
                <a:cs typeface="Times New Roman" pitchFamily="18" charset="0"/>
              </a:rPr>
              <a:t>do </a:t>
            </a:r>
            <a:r>
              <a:rPr sz="2800" spc="-5" dirty="0">
                <a:latin typeface="Times New Roman" pitchFamily="18" charset="0"/>
                <a:cs typeface="Times New Roman" pitchFamily="18" charset="0"/>
              </a:rPr>
              <a:t>not </a:t>
            </a:r>
            <a:r>
              <a:rPr sz="2800" spc="-100" dirty="0">
                <a:latin typeface="Times New Roman" pitchFamily="18" charset="0"/>
                <a:cs typeface="Times New Roman" pitchFamily="18" charset="0"/>
              </a:rPr>
              <a:t>need </a:t>
            </a:r>
            <a:r>
              <a:rPr sz="2800" spc="30" dirty="0">
                <a:latin typeface="Times New Roman" pitchFamily="18" charset="0"/>
                <a:cs typeface="Times New Roman" pitchFamily="18" charset="0"/>
              </a:rPr>
              <a:t>to </a:t>
            </a:r>
            <a:r>
              <a:rPr sz="2800" spc="-100" dirty="0">
                <a:latin typeface="Times New Roman" pitchFamily="18" charset="0"/>
                <a:cs typeface="Times New Roman" pitchFamily="18" charset="0"/>
              </a:rPr>
              <a:t>be  </a:t>
            </a:r>
            <a:r>
              <a:rPr sz="2800" spc="-90" dirty="0">
                <a:latin typeface="Times New Roman" pitchFamily="18" charset="0"/>
                <a:cs typeface="Times New Roman" pitchFamily="18" charset="0"/>
              </a:rPr>
              <a:t>aware </a:t>
            </a:r>
            <a:r>
              <a:rPr sz="2800" spc="-5" dirty="0">
                <a:latin typeface="Times New Roman" pitchFamily="18" charset="0"/>
                <a:cs typeface="Times New Roman" pitchFamily="18" charset="0"/>
              </a:rPr>
              <a:t>of </a:t>
            </a:r>
            <a:r>
              <a:rPr sz="2800" spc="-30" dirty="0">
                <a:latin typeface="Times New Roman" pitchFamily="18" charset="0"/>
                <a:cs typeface="Times New Roman" pitchFamily="18" charset="0"/>
              </a:rPr>
              <a:t>the</a:t>
            </a:r>
            <a:r>
              <a:rPr sz="2800" spc="-290" dirty="0">
                <a:latin typeface="Times New Roman" pitchFamily="18" charset="0"/>
                <a:cs typeface="Times New Roman" pitchFamily="18" charset="0"/>
              </a:rPr>
              <a:t> </a:t>
            </a:r>
            <a:r>
              <a:rPr sz="2800" spc="-114" dirty="0">
                <a:latin typeface="Times New Roman" pitchFamily="18" charset="0"/>
                <a:cs typeface="Times New Roman" pitchFamily="18" charset="0"/>
              </a:rPr>
              <a:t>consumers.</a:t>
            </a:r>
            <a:endParaRPr sz="2800" dirty="0">
              <a:latin typeface="Times New Roman" pitchFamily="18" charset="0"/>
              <a:cs typeface="Times New Roman" pitchFamily="18" charset="0"/>
            </a:endParaRPr>
          </a:p>
          <a:p>
            <a:pPr marL="241300" marR="5080" indent="-228600" algn="just">
              <a:lnSpc>
                <a:spcPct val="69900"/>
              </a:lnSpc>
              <a:spcBef>
                <a:spcPts val="1000"/>
              </a:spcBef>
              <a:buChar char="•"/>
              <a:tabLst>
                <a:tab pos="240665" algn="l"/>
                <a:tab pos="241300" algn="l"/>
              </a:tabLst>
            </a:pPr>
            <a:r>
              <a:rPr sz="2800" spc="-150" dirty="0">
                <a:latin typeface="Times New Roman" pitchFamily="18" charset="0"/>
                <a:cs typeface="Times New Roman" pitchFamily="18" charset="0"/>
              </a:rPr>
              <a:t>Queues </a:t>
            </a:r>
            <a:r>
              <a:rPr sz="2800" spc="-65" dirty="0">
                <a:latin typeface="Times New Roman" pitchFamily="18" charset="0"/>
                <a:cs typeface="Times New Roman" pitchFamily="18" charset="0"/>
              </a:rPr>
              <a:t>help </a:t>
            </a:r>
            <a:r>
              <a:rPr sz="2800" spc="-25" dirty="0">
                <a:latin typeface="Times New Roman" pitchFamily="18" charset="0"/>
                <a:cs typeface="Times New Roman" pitchFamily="18" charset="0"/>
              </a:rPr>
              <a:t>in </a:t>
            </a:r>
            <a:r>
              <a:rPr sz="2800" spc="-85" dirty="0">
                <a:latin typeface="Times New Roman" pitchFamily="18" charset="0"/>
                <a:cs typeface="Times New Roman" pitchFamily="18" charset="0"/>
              </a:rPr>
              <a:t>decoupling </a:t>
            </a:r>
            <a:r>
              <a:rPr sz="2800" spc="-30" dirty="0">
                <a:latin typeface="Times New Roman" pitchFamily="18" charset="0"/>
                <a:cs typeface="Times New Roman" pitchFamily="18" charset="0"/>
              </a:rPr>
              <a:t>the  </a:t>
            </a:r>
            <a:r>
              <a:rPr sz="2800" spc="-145" dirty="0">
                <a:latin typeface="Times New Roman" pitchFamily="18" charset="0"/>
                <a:cs typeface="Times New Roman" pitchFamily="18" charset="0"/>
              </a:rPr>
              <a:t>messaging </a:t>
            </a:r>
            <a:r>
              <a:rPr sz="2800" spc="-60" dirty="0">
                <a:latin typeface="Times New Roman" pitchFamily="18" charset="0"/>
                <a:cs typeface="Times New Roman" pitchFamily="18" charset="0"/>
              </a:rPr>
              <a:t>between </a:t>
            </a:r>
            <a:r>
              <a:rPr sz="2800" spc="-30" dirty="0">
                <a:latin typeface="Times New Roman" pitchFamily="18" charset="0"/>
                <a:cs typeface="Times New Roman" pitchFamily="18" charset="0"/>
              </a:rPr>
              <a:t>the</a:t>
            </a:r>
            <a:r>
              <a:rPr sz="2800" spc="-245" dirty="0">
                <a:latin typeface="Times New Roman" pitchFamily="18" charset="0"/>
                <a:cs typeface="Times New Roman" pitchFamily="18" charset="0"/>
              </a:rPr>
              <a:t> </a:t>
            </a:r>
            <a:r>
              <a:rPr sz="2800" spc="-85" dirty="0">
                <a:latin typeface="Times New Roman" pitchFamily="18" charset="0"/>
                <a:cs typeface="Times New Roman" pitchFamily="18" charset="0"/>
              </a:rPr>
              <a:t>producers  </a:t>
            </a:r>
            <a:r>
              <a:rPr sz="2800" spc="-105" dirty="0">
                <a:latin typeface="Times New Roman" pitchFamily="18" charset="0"/>
                <a:cs typeface="Times New Roman" pitchFamily="18" charset="0"/>
              </a:rPr>
              <a:t>and</a:t>
            </a:r>
            <a:r>
              <a:rPr sz="2800" spc="-130" dirty="0">
                <a:latin typeface="Times New Roman" pitchFamily="18" charset="0"/>
                <a:cs typeface="Times New Roman" pitchFamily="18" charset="0"/>
              </a:rPr>
              <a:t> </a:t>
            </a:r>
            <a:r>
              <a:rPr sz="2800" spc="-114" dirty="0">
                <a:latin typeface="Times New Roman" pitchFamily="18" charset="0"/>
                <a:cs typeface="Times New Roman" pitchFamily="18" charset="0"/>
              </a:rPr>
              <a:t>consumers.</a:t>
            </a:r>
            <a:endParaRPr sz="2800" dirty="0">
              <a:latin typeface="Times New Roman" pitchFamily="18" charset="0"/>
              <a:cs typeface="Times New Roman" pitchFamily="18" charset="0"/>
            </a:endParaRPr>
          </a:p>
          <a:p>
            <a:pPr marL="241300" marR="55880" indent="-228600" algn="just">
              <a:lnSpc>
                <a:spcPct val="69900"/>
              </a:lnSpc>
              <a:spcBef>
                <a:spcPts val="994"/>
              </a:spcBef>
              <a:buChar char="•"/>
              <a:tabLst>
                <a:tab pos="240665" algn="l"/>
                <a:tab pos="241300" algn="l"/>
              </a:tabLst>
            </a:pPr>
            <a:r>
              <a:rPr sz="2800" spc="-150" dirty="0">
                <a:latin typeface="Times New Roman" pitchFamily="18" charset="0"/>
                <a:cs typeface="Times New Roman" pitchFamily="18" charset="0"/>
              </a:rPr>
              <a:t>Queues </a:t>
            </a:r>
            <a:r>
              <a:rPr sz="2800" spc="-114" dirty="0">
                <a:latin typeface="Times New Roman" pitchFamily="18" charset="0"/>
                <a:cs typeface="Times New Roman" pitchFamily="18" charset="0"/>
              </a:rPr>
              <a:t>also </a:t>
            </a:r>
            <a:r>
              <a:rPr sz="2800" spc="-75" dirty="0">
                <a:latin typeface="Times New Roman" pitchFamily="18" charset="0"/>
                <a:cs typeface="Times New Roman" pitchFamily="18" charset="0"/>
              </a:rPr>
              <a:t>act </a:t>
            </a:r>
            <a:r>
              <a:rPr sz="2800" spc="-204" dirty="0">
                <a:latin typeface="Times New Roman" pitchFamily="18" charset="0"/>
                <a:cs typeface="Times New Roman" pitchFamily="18" charset="0"/>
              </a:rPr>
              <a:t>as </a:t>
            </a:r>
            <a:r>
              <a:rPr sz="2800" spc="-165" dirty="0">
                <a:latin typeface="Times New Roman" pitchFamily="18" charset="0"/>
                <a:cs typeface="Times New Roman" pitchFamily="18" charset="0"/>
              </a:rPr>
              <a:t>a </a:t>
            </a:r>
            <a:r>
              <a:rPr sz="2800" spc="-20" dirty="0">
                <a:latin typeface="Times New Roman" pitchFamily="18" charset="0"/>
                <a:cs typeface="Times New Roman" pitchFamily="18" charset="0"/>
              </a:rPr>
              <a:t>buffer </a:t>
            </a:r>
            <a:r>
              <a:rPr sz="2800" spc="-65" dirty="0">
                <a:latin typeface="Times New Roman" pitchFamily="18" charset="0"/>
                <a:cs typeface="Times New Roman" pitchFamily="18" charset="0"/>
              </a:rPr>
              <a:t>which  </a:t>
            </a:r>
            <a:r>
              <a:rPr sz="2800" spc="-100" dirty="0">
                <a:latin typeface="Times New Roman" pitchFamily="18" charset="0"/>
                <a:cs typeface="Times New Roman" pitchFamily="18" charset="0"/>
              </a:rPr>
              <a:t>helps </a:t>
            </a:r>
            <a:r>
              <a:rPr sz="2800" spc="-25" dirty="0">
                <a:latin typeface="Times New Roman" pitchFamily="18" charset="0"/>
                <a:cs typeface="Times New Roman" pitchFamily="18" charset="0"/>
              </a:rPr>
              <a:t>in </a:t>
            </a:r>
            <a:r>
              <a:rPr sz="2800" spc="-60" dirty="0">
                <a:latin typeface="Times New Roman" pitchFamily="18" charset="0"/>
                <a:cs typeface="Times New Roman" pitchFamily="18" charset="0"/>
              </a:rPr>
              <a:t>situations </a:t>
            </a:r>
            <a:r>
              <a:rPr sz="2800" spc="-70" dirty="0">
                <a:latin typeface="Times New Roman" pitchFamily="18" charset="0"/>
                <a:cs typeface="Times New Roman" pitchFamily="18" charset="0"/>
              </a:rPr>
              <a:t>when </a:t>
            </a:r>
            <a:r>
              <a:rPr sz="2800" spc="-40" dirty="0">
                <a:latin typeface="Times New Roman" pitchFamily="18" charset="0"/>
                <a:cs typeface="Times New Roman" pitchFamily="18" charset="0"/>
              </a:rPr>
              <a:t>there</a:t>
            </a:r>
            <a:r>
              <a:rPr sz="2800" spc="-440" dirty="0">
                <a:latin typeface="Times New Roman" pitchFamily="18" charset="0"/>
                <a:cs typeface="Times New Roman" pitchFamily="18" charset="0"/>
              </a:rPr>
              <a:t> </a:t>
            </a:r>
            <a:r>
              <a:rPr sz="2800" spc="-114" dirty="0">
                <a:latin typeface="Times New Roman" pitchFamily="18" charset="0"/>
                <a:cs typeface="Times New Roman" pitchFamily="18" charset="0"/>
              </a:rPr>
              <a:t>is </a:t>
            </a:r>
            <a:r>
              <a:rPr sz="2800" spc="-165" dirty="0">
                <a:latin typeface="Times New Roman" pitchFamily="18" charset="0"/>
                <a:cs typeface="Times New Roman" pitchFamily="18" charset="0"/>
              </a:rPr>
              <a:t>a  </a:t>
            </a:r>
            <a:r>
              <a:rPr sz="2800" spc="-85" dirty="0">
                <a:latin typeface="Times New Roman" pitchFamily="18" charset="0"/>
                <a:cs typeface="Times New Roman" pitchFamily="18" charset="0"/>
              </a:rPr>
              <a:t>mismatch </a:t>
            </a:r>
            <a:r>
              <a:rPr sz="2800" spc="-60" dirty="0">
                <a:latin typeface="Times New Roman" pitchFamily="18" charset="0"/>
                <a:cs typeface="Times New Roman" pitchFamily="18" charset="0"/>
              </a:rPr>
              <a:t>between </a:t>
            </a:r>
            <a:r>
              <a:rPr sz="2800" spc="-30" dirty="0">
                <a:latin typeface="Times New Roman" pitchFamily="18" charset="0"/>
                <a:cs typeface="Times New Roman" pitchFamily="18" charset="0"/>
              </a:rPr>
              <a:t>the </a:t>
            </a:r>
            <a:r>
              <a:rPr sz="2800" spc="-40" dirty="0">
                <a:latin typeface="Times New Roman" pitchFamily="18" charset="0"/>
                <a:cs typeface="Times New Roman" pitchFamily="18" charset="0"/>
              </a:rPr>
              <a:t>rate </a:t>
            </a:r>
            <a:r>
              <a:rPr sz="2800" spc="-25" dirty="0">
                <a:latin typeface="Times New Roman" pitchFamily="18" charset="0"/>
                <a:cs typeface="Times New Roman" pitchFamily="18" charset="0"/>
              </a:rPr>
              <a:t>at  </a:t>
            </a:r>
            <a:r>
              <a:rPr sz="2800" spc="-65" dirty="0">
                <a:latin typeface="Times New Roman" pitchFamily="18" charset="0"/>
                <a:cs typeface="Times New Roman" pitchFamily="18" charset="0"/>
              </a:rPr>
              <a:t>which </a:t>
            </a:r>
            <a:r>
              <a:rPr sz="2800" spc="-30" dirty="0">
                <a:latin typeface="Times New Roman" pitchFamily="18" charset="0"/>
                <a:cs typeface="Times New Roman" pitchFamily="18" charset="0"/>
              </a:rPr>
              <a:t>the </a:t>
            </a:r>
            <a:r>
              <a:rPr sz="2800" spc="-85" dirty="0">
                <a:latin typeface="Times New Roman" pitchFamily="18" charset="0"/>
                <a:cs typeface="Times New Roman" pitchFamily="18" charset="0"/>
              </a:rPr>
              <a:t>producers </a:t>
            </a:r>
            <a:r>
              <a:rPr sz="2800" spc="-114" dirty="0">
                <a:latin typeface="Times New Roman" pitchFamily="18" charset="0"/>
                <a:cs typeface="Times New Roman" pitchFamily="18" charset="0"/>
              </a:rPr>
              <a:t>push </a:t>
            </a:r>
            <a:r>
              <a:rPr sz="2800" spc="-75" dirty="0">
                <a:latin typeface="Times New Roman" pitchFamily="18" charset="0"/>
                <a:cs typeface="Times New Roman" pitchFamily="18" charset="0"/>
              </a:rPr>
              <a:t>data  </a:t>
            </a:r>
            <a:r>
              <a:rPr sz="2800" spc="-105" dirty="0">
                <a:latin typeface="Times New Roman" pitchFamily="18" charset="0"/>
                <a:cs typeface="Times New Roman" pitchFamily="18" charset="0"/>
              </a:rPr>
              <a:t>and </a:t>
            </a:r>
            <a:r>
              <a:rPr sz="2800" spc="-30" dirty="0">
                <a:latin typeface="Times New Roman" pitchFamily="18" charset="0"/>
                <a:cs typeface="Times New Roman" pitchFamily="18" charset="0"/>
              </a:rPr>
              <a:t>the </a:t>
            </a:r>
            <a:r>
              <a:rPr sz="2800" spc="-40" dirty="0">
                <a:latin typeface="Times New Roman" pitchFamily="18" charset="0"/>
                <a:cs typeface="Times New Roman" pitchFamily="18" charset="0"/>
              </a:rPr>
              <a:t>rate rate </a:t>
            </a:r>
            <a:r>
              <a:rPr sz="2800" spc="-25" dirty="0">
                <a:latin typeface="Times New Roman" pitchFamily="18" charset="0"/>
                <a:cs typeface="Times New Roman" pitchFamily="18" charset="0"/>
              </a:rPr>
              <a:t>at </a:t>
            </a:r>
            <a:r>
              <a:rPr sz="2800" spc="-65" dirty="0">
                <a:latin typeface="Times New Roman" pitchFamily="18" charset="0"/>
                <a:cs typeface="Times New Roman" pitchFamily="18" charset="0"/>
              </a:rPr>
              <a:t>which </a:t>
            </a:r>
            <a:r>
              <a:rPr sz="2800" spc="-30" dirty="0">
                <a:latin typeface="Times New Roman" pitchFamily="18" charset="0"/>
                <a:cs typeface="Times New Roman" pitchFamily="18" charset="0"/>
              </a:rPr>
              <a:t>the  </a:t>
            </a:r>
            <a:r>
              <a:rPr sz="2800" spc="-120" dirty="0">
                <a:latin typeface="Times New Roman" pitchFamily="18" charset="0"/>
                <a:cs typeface="Times New Roman" pitchFamily="18" charset="0"/>
              </a:rPr>
              <a:t>consumers </a:t>
            </a:r>
            <a:r>
              <a:rPr sz="2800" spc="-30" dirty="0">
                <a:latin typeface="Times New Roman" pitchFamily="18" charset="0"/>
                <a:cs typeface="Times New Roman" pitchFamily="18" charset="0"/>
              </a:rPr>
              <a:t>pull</a:t>
            </a:r>
            <a:r>
              <a:rPr sz="2800" spc="-130" dirty="0">
                <a:latin typeface="Times New Roman" pitchFamily="18" charset="0"/>
                <a:cs typeface="Times New Roman" pitchFamily="18" charset="0"/>
              </a:rPr>
              <a:t> </a:t>
            </a:r>
            <a:r>
              <a:rPr sz="2800" spc="-70" dirty="0">
                <a:latin typeface="Times New Roman" pitchFamily="18" charset="0"/>
                <a:cs typeface="Times New Roman" pitchFamily="18" charset="0"/>
              </a:rPr>
              <a:t>data.</a:t>
            </a:r>
            <a:endParaRPr sz="2800" dirty="0">
              <a:latin typeface="Times New Roman" pitchFamily="18" charset="0"/>
              <a:cs typeface="Times New Roman" pitchFamily="18" charset="0"/>
            </a:endParaRPr>
          </a:p>
        </p:txBody>
      </p:sp>
      <p:grpSp>
        <p:nvGrpSpPr>
          <p:cNvPr id="4" name="object 4"/>
          <p:cNvGrpSpPr/>
          <p:nvPr/>
        </p:nvGrpSpPr>
        <p:grpSpPr>
          <a:xfrm>
            <a:off x="0" y="0"/>
            <a:ext cx="12028634" cy="6858000"/>
            <a:chOff x="0" y="0"/>
            <a:chExt cx="12028634" cy="6858000"/>
          </a:xfrm>
        </p:grpSpPr>
        <p:sp>
          <p:nvSpPr>
            <p:cNvPr id="5" name="object 5"/>
            <p:cNvSpPr/>
            <p:nvPr/>
          </p:nvSpPr>
          <p:spPr>
            <a:xfrm>
              <a:off x="0" y="0"/>
              <a:ext cx="192405" cy="6858000"/>
            </a:xfrm>
            <a:custGeom>
              <a:avLst/>
              <a:gdLst/>
              <a:ahLst/>
              <a:cxnLst/>
              <a:rect l="l" t="t" r="r" b="b"/>
              <a:pathLst>
                <a:path w="192405" h="6858000">
                  <a:moveTo>
                    <a:pt x="0" y="6858000"/>
                  </a:moveTo>
                  <a:lnTo>
                    <a:pt x="0" y="0"/>
                  </a:lnTo>
                  <a:lnTo>
                    <a:pt x="192023" y="0"/>
                  </a:lnTo>
                  <a:lnTo>
                    <a:pt x="192023" y="6858000"/>
                  </a:lnTo>
                  <a:lnTo>
                    <a:pt x="0" y="6858000"/>
                  </a:lnTo>
                  <a:close/>
                </a:path>
              </a:pathLst>
            </a:custGeom>
            <a:solidFill>
              <a:srgbClr val="FDBC09"/>
            </a:solidFill>
          </p:spPr>
          <p:txBody>
            <a:bodyPr wrap="square" lIns="0" tIns="0" rIns="0" bIns="0" rtlCol="0"/>
            <a:lstStyle/>
            <a:p>
              <a:endParaRPr/>
            </a:p>
          </p:txBody>
        </p:sp>
        <p:sp>
          <p:nvSpPr>
            <p:cNvPr id="6" name="object 6"/>
            <p:cNvSpPr/>
            <p:nvPr/>
          </p:nvSpPr>
          <p:spPr>
            <a:xfrm>
              <a:off x="6172199" y="1673001"/>
              <a:ext cx="5856435" cy="2786650"/>
            </a:xfrm>
            <a:prstGeom prst="rect">
              <a:avLst/>
            </a:prstGeom>
            <a:blipFill>
              <a:blip r:embed="rId2" cstate="print"/>
              <a:stretch>
                <a:fillRect/>
              </a:stretch>
            </a:blipFill>
          </p:spPr>
          <p:txBody>
            <a:bodyPr wrap="square" lIns="0" tIns="0" rIns="0" bIns="0" rtlCol="0"/>
            <a:lstStyle/>
            <a:p>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297179"/>
            <a:ext cx="11582399" cy="565539"/>
          </a:xfrm>
          <a:prstGeom prst="rect">
            <a:avLst/>
          </a:prstGeom>
        </p:spPr>
        <p:txBody>
          <a:bodyPr vert="horz" wrap="square" lIns="0" tIns="11430" rIns="0" bIns="0" rtlCol="0">
            <a:spAutoFit/>
          </a:bodyPr>
          <a:lstStyle/>
          <a:p>
            <a:pPr marL="12700" algn="ctr">
              <a:lnSpc>
                <a:spcPct val="100000"/>
              </a:lnSpc>
              <a:spcBef>
                <a:spcPts val="90"/>
              </a:spcBef>
            </a:pPr>
            <a:r>
              <a:rPr sz="3600" spc="-275" dirty="0">
                <a:latin typeface="Times New Roman" pitchFamily="18" charset="0"/>
                <a:cs typeface="Times New Roman" pitchFamily="18" charset="0"/>
              </a:rPr>
              <a:t>Exclusive </a:t>
            </a:r>
            <a:r>
              <a:rPr sz="3600" spc="-229" dirty="0">
                <a:latin typeface="Times New Roman" pitchFamily="18" charset="0"/>
                <a:cs typeface="Times New Roman" pitchFamily="18" charset="0"/>
              </a:rPr>
              <a:t>Pair </a:t>
            </a:r>
            <a:r>
              <a:rPr sz="3600" spc="-135" dirty="0">
                <a:latin typeface="Times New Roman" pitchFamily="18" charset="0"/>
                <a:cs typeface="Times New Roman" pitchFamily="18" charset="0"/>
              </a:rPr>
              <a:t>communication</a:t>
            </a:r>
            <a:r>
              <a:rPr sz="3600" spc="-200" dirty="0">
                <a:latin typeface="Times New Roman" pitchFamily="18" charset="0"/>
                <a:cs typeface="Times New Roman" pitchFamily="18" charset="0"/>
              </a:rPr>
              <a:t> </a:t>
            </a:r>
            <a:r>
              <a:rPr sz="3600" spc="-130" dirty="0">
                <a:latin typeface="Times New Roman" pitchFamily="18" charset="0"/>
                <a:cs typeface="Times New Roman" pitchFamily="18" charset="0"/>
              </a:rPr>
              <a:t>model</a:t>
            </a:r>
          </a:p>
        </p:txBody>
      </p:sp>
      <p:sp>
        <p:nvSpPr>
          <p:cNvPr id="3" name="object 3"/>
          <p:cNvSpPr txBox="1"/>
          <p:nvPr/>
        </p:nvSpPr>
        <p:spPr>
          <a:xfrm>
            <a:off x="381000" y="1741804"/>
            <a:ext cx="5334000" cy="3111878"/>
          </a:xfrm>
          <a:prstGeom prst="rect">
            <a:avLst/>
          </a:prstGeom>
        </p:spPr>
        <p:txBody>
          <a:bodyPr vert="horz" wrap="square" lIns="0" tIns="130810" rIns="0" bIns="0" rtlCol="0">
            <a:spAutoFit/>
          </a:bodyPr>
          <a:lstStyle/>
          <a:p>
            <a:pPr marL="241300" marR="82550" indent="-228600" algn="just">
              <a:lnSpc>
                <a:spcPct val="69900"/>
              </a:lnSpc>
              <a:spcBef>
                <a:spcPts val="1030"/>
              </a:spcBef>
              <a:buChar char="•"/>
              <a:tabLst>
                <a:tab pos="241300" algn="l"/>
              </a:tabLst>
            </a:pPr>
            <a:r>
              <a:rPr sz="2800" spc="-165" dirty="0">
                <a:latin typeface="Times New Roman" pitchFamily="18" charset="0"/>
                <a:cs typeface="Times New Roman" pitchFamily="18" charset="0"/>
              </a:rPr>
              <a:t>Exclusive </a:t>
            </a:r>
            <a:r>
              <a:rPr sz="2800" spc="-140" dirty="0">
                <a:latin typeface="Times New Roman" pitchFamily="18" charset="0"/>
                <a:cs typeface="Times New Roman" pitchFamily="18" charset="0"/>
              </a:rPr>
              <a:t>Pair is </a:t>
            </a:r>
            <a:r>
              <a:rPr sz="2800" spc="-210" dirty="0">
                <a:latin typeface="Times New Roman" pitchFamily="18" charset="0"/>
                <a:cs typeface="Times New Roman" pitchFamily="18" charset="0"/>
              </a:rPr>
              <a:t>a  </a:t>
            </a:r>
            <a:r>
              <a:rPr sz="2800" spc="-55" dirty="0">
                <a:latin typeface="Times New Roman" pitchFamily="18" charset="0"/>
                <a:cs typeface="Times New Roman" pitchFamily="18" charset="0"/>
              </a:rPr>
              <a:t>bidirectional, </a:t>
            </a:r>
            <a:r>
              <a:rPr sz="2800" spc="-25" dirty="0">
                <a:latin typeface="Times New Roman" pitchFamily="18" charset="0"/>
                <a:cs typeface="Times New Roman" pitchFamily="18" charset="0"/>
              </a:rPr>
              <a:t>fully </a:t>
            </a:r>
            <a:r>
              <a:rPr sz="2800" spc="-95" dirty="0">
                <a:latin typeface="Times New Roman" pitchFamily="18" charset="0"/>
                <a:cs typeface="Times New Roman" pitchFamily="18" charset="0"/>
              </a:rPr>
              <a:t>duplex  </a:t>
            </a:r>
            <a:r>
              <a:rPr sz="2800" spc="-80" dirty="0">
                <a:latin typeface="Times New Roman" pitchFamily="18" charset="0"/>
                <a:cs typeface="Times New Roman" pitchFamily="18" charset="0"/>
              </a:rPr>
              <a:t>communication model </a:t>
            </a:r>
            <a:r>
              <a:rPr sz="2800" spc="-5" dirty="0">
                <a:latin typeface="Times New Roman" pitchFamily="18" charset="0"/>
                <a:cs typeface="Times New Roman" pitchFamily="18" charset="0"/>
              </a:rPr>
              <a:t>that  </a:t>
            </a:r>
            <a:r>
              <a:rPr sz="2800" spc="-204" dirty="0">
                <a:latin typeface="Times New Roman" pitchFamily="18" charset="0"/>
                <a:cs typeface="Times New Roman" pitchFamily="18" charset="0"/>
              </a:rPr>
              <a:t>uses </a:t>
            </a:r>
            <a:r>
              <a:rPr sz="2800" spc="-210" dirty="0">
                <a:latin typeface="Times New Roman" pitchFamily="18" charset="0"/>
                <a:cs typeface="Times New Roman" pitchFamily="18" charset="0"/>
              </a:rPr>
              <a:t>a </a:t>
            </a:r>
            <a:r>
              <a:rPr sz="2800" spc="-75" dirty="0">
                <a:latin typeface="Times New Roman" pitchFamily="18" charset="0"/>
                <a:cs typeface="Times New Roman" pitchFamily="18" charset="0"/>
              </a:rPr>
              <a:t>persistent </a:t>
            </a:r>
            <a:r>
              <a:rPr sz="2800" spc="-85" dirty="0">
                <a:latin typeface="Times New Roman" pitchFamily="18" charset="0"/>
                <a:cs typeface="Times New Roman" pitchFamily="18" charset="0"/>
              </a:rPr>
              <a:t>connection  </a:t>
            </a:r>
            <a:r>
              <a:rPr sz="2800" spc="-75" dirty="0">
                <a:latin typeface="Times New Roman" pitchFamily="18" charset="0"/>
                <a:cs typeface="Times New Roman" pitchFamily="18" charset="0"/>
              </a:rPr>
              <a:t>between </a:t>
            </a:r>
            <a:r>
              <a:rPr sz="2800" spc="-35" dirty="0">
                <a:latin typeface="Times New Roman" pitchFamily="18" charset="0"/>
                <a:cs typeface="Times New Roman" pitchFamily="18" charset="0"/>
              </a:rPr>
              <a:t>the </a:t>
            </a:r>
            <a:r>
              <a:rPr sz="2800" spc="-45" dirty="0">
                <a:latin typeface="Times New Roman" pitchFamily="18" charset="0"/>
                <a:cs typeface="Times New Roman" pitchFamily="18" charset="0"/>
              </a:rPr>
              <a:t>client </a:t>
            </a:r>
            <a:r>
              <a:rPr sz="2800" spc="-130" dirty="0">
                <a:latin typeface="Times New Roman" pitchFamily="18" charset="0"/>
                <a:cs typeface="Times New Roman" pitchFamily="18" charset="0"/>
              </a:rPr>
              <a:t>and  </a:t>
            </a:r>
            <a:r>
              <a:rPr sz="2800" spc="-105" dirty="0">
                <a:latin typeface="Times New Roman" pitchFamily="18" charset="0"/>
                <a:cs typeface="Times New Roman" pitchFamily="18" charset="0"/>
              </a:rPr>
              <a:t>server.</a:t>
            </a:r>
            <a:endParaRPr sz="2800" dirty="0">
              <a:latin typeface="Times New Roman" pitchFamily="18" charset="0"/>
              <a:cs typeface="Times New Roman" pitchFamily="18" charset="0"/>
            </a:endParaRPr>
          </a:p>
          <a:p>
            <a:pPr marL="241300" marR="6985" indent="-228600" algn="just">
              <a:lnSpc>
                <a:spcPct val="69900"/>
              </a:lnSpc>
              <a:spcBef>
                <a:spcPts val="994"/>
              </a:spcBef>
              <a:buChar char="•"/>
              <a:tabLst>
                <a:tab pos="241300" algn="l"/>
              </a:tabLst>
            </a:pPr>
            <a:r>
              <a:rPr sz="2800" spc="-190" dirty="0">
                <a:latin typeface="Times New Roman" pitchFamily="18" charset="0"/>
                <a:cs typeface="Times New Roman" pitchFamily="18" charset="0"/>
              </a:rPr>
              <a:t>Once </a:t>
            </a:r>
            <a:r>
              <a:rPr sz="2800" spc="-35" dirty="0">
                <a:latin typeface="Times New Roman" pitchFamily="18" charset="0"/>
                <a:cs typeface="Times New Roman" pitchFamily="18" charset="0"/>
              </a:rPr>
              <a:t>the </a:t>
            </a:r>
            <a:r>
              <a:rPr sz="2800" spc="-85" dirty="0">
                <a:latin typeface="Times New Roman" pitchFamily="18" charset="0"/>
                <a:cs typeface="Times New Roman" pitchFamily="18" charset="0"/>
              </a:rPr>
              <a:t>connection </a:t>
            </a:r>
            <a:r>
              <a:rPr sz="2800" spc="-140" dirty="0">
                <a:latin typeface="Times New Roman" pitchFamily="18" charset="0"/>
                <a:cs typeface="Times New Roman" pitchFamily="18" charset="0"/>
              </a:rPr>
              <a:t>is</a:t>
            </a:r>
            <a:r>
              <a:rPr sz="2800" spc="-245" dirty="0">
                <a:latin typeface="Times New Roman" pitchFamily="18" charset="0"/>
                <a:cs typeface="Times New Roman" pitchFamily="18" charset="0"/>
              </a:rPr>
              <a:t> </a:t>
            </a:r>
            <a:r>
              <a:rPr sz="2800" spc="-95" dirty="0">
                <a:latin typeface="Times New Roman" pitchFamily="18" charset="0"/>
                <a:cs typeface="Times New Roman" pitchFamily="18" charset="0"/>
              </a:rPr>
              <a:t>setup  </a:t>
            </a:r>
            <a:r>
              <a:rPr sz="2800" spc="80" dirty="0">
                <a:latin typeface="Times New Roman" pitchFamily="18" charset="0"/>
                <a:cs typeface="Times New Roman" pitchFamily="18" charset="0"/>
              </a:rPr>
              <a:t>it </a:t>
            </a:r>
            <a:r>
              <a:rPr sz="2800" spc="-110" dirty="0">
                <a:latin typeface="Times New Roman" pitchFamily="18" charset="0"/>
                <a:cs typeface="Times New Roman" pitchFamily="18" charset="0"/>
              </a:rPr>
              <a:t>remains </a:t>
            </a:r>
            <a:r>
              <a:rPr sz="2800" spc="-105" dirty="0">
                <a:latin typeface="Times New Roman" pitchFamily="18" charset="0"/>
                <a:cs typeface="Times New Roman" pitchFamily="18" charset="0"/>
              </a:rPr>
              <a:t>open </a:t>
            </a:r>
            <a:r>
              <a:rPr sz="2800" dirty="0">
                <a:latin typeface="Times New Roman" pitchFamily="18" charset="0"/>
                <a:cs typeface="Times New Roman" pitchFamily="18" charset="0"/>
              </a:rPr>
              <a:t>until </a:t>
            </a:r>
            <a:r>
              <a:rPr sz="2800" spc="-35" dirty="0">
                <a:latin typeface="Times New Roman" pitchFamily="18" charset="0"/>
                <a:cs typeface="Times New Roman" pitchFamily="18" charset="0"/>
              </a:rPr>
              <a:t>the  </a:t>
            </a:r>
            <a:r>
              <a:rPr sz="2800" spc="-45" dirty="0">
                <a:latin typeface="Times New Roman" pitchFamily="18" charset="0"/>
                <a:cs typeface="Times New Roman" pitchFamily="18" charset="0"/>
              </a:rPr>
              <a:t>client </a:t>
            </a:r>
            <a:r>
              <a:rPr sz="2800" spc="-180" dirty="0">
                <a:latin typeface="Times New Roman" pitchFamily="18" charset="0"/>
                <a:cs typeface="Times New Roman" pitchFamily="18" charset="0"/>
              </a:rPr>
              <a:t>sends </a:t>
            </a:r>
            <a:r>
              <a:rPr sz="2800" spc="-210" dirty="0">
                <a:latin typeface="Times New Roman" pitchFamily="18" charset="0"/>
                <a:cs typeface="Times New Roman" pitchFamily="18" charset="0"/>
              </a:rPr>
              <a:t>a </a:t>
            </a:r>
            <a:r>
              <a:rPr sz="2800" spc="-85" dirty="0">
                <a:latin typeface="Times New Roman" pitchFamily="18" charset="0"/>
                <a:cs typeface="Times New Roman" pitchFamily="18" charset="0"/>
              </a:rPr>
              <a:t>request </a:t>
            </a:r>
            <a:r>
              <a:rPr sz="2800" spc="30" dirty="0">
                <a:latin typeface="Times New Roman" pitchFamily="18" charset="0"/>
                <a:cs typeface="Times New Roman" pitchFamily="18" charset="0"/>
              </a:rPr>
              <a:t>to  </a:t>
            </a:r>
            <a:r>
              <a:rPr sz="2800" spc="-145" dirty="0">
                <a:latin typeface="Times New Roman" pitchFamily="18" charset="0"/>
                <a:cs typeface="Times New Roman" pitchFamily="18" charset="0"/>
              </a:rPr>
              <a:t>close </a:t>
            </a:r>
            <a:r>
              <a:rPr sz="2800" spc="-35" dirty="0">
                <a:latin typeface="Times New Roman" pitchFamily="18" charset="0"/>
                <a:cs typeface="Times New Roman" pitchFamily="18" charset="0"/>
              </a:rPr>
              <a:t>the</a:t>
            </a:r>
            <a:r>
              <a:rPr sz="2800" spc="-120" dirty="0">
                <a:latin typeface="Times New Roman" pitchFamily="18" charset="0"/>
                <a:cs typeface="Times New Roman" pitchFamily="18" charset="0"/>
              </a:rPr>
              <a:t> </a:t>
            </a:r>
            <a:r>
              <a:rPr sz="2800" spc="-85" dirty="0">
                <a:latin typeface="Times New Roman" pitchFamily="18" charset="0"/>
                <a:cs typeface="Times New Roman" pitchFamily="18" charset="0"/>
              </a:rPr>
              <a:t>connection.</a:t>
            </a:r>
            <a:endParaRPr sz="2800" dirty="0">
              <a:latin typeface="Times New Roman" pitchFamily="18" charset="0"/>
              <a:cs typeface="Times New Roman" pitchFamily="18" charset="0"/>
            </a:endParaRPr>
          </a:p>
          <a:p>
            <a:pPr marL="241300" marR="5080" indent="-228600" algn="just">
              <a:lnSpc>
                <a:spcPct val="69900"/>
              </a:lnSpc>
              <a:spcBef>
                <a:spcPts val="1000"/>
              </a:spcBef>
              <a:buChar char="•"/>
              <a:tabLst>
                <a:tab pos="241300" algn="l"/>
              </a:tabLst>
            </a:pPr>
            <a:r>
              <a:rPr sz="2800" spc="-95" dirty="0">
                <a:latin typeface="Times New Roman" pitchFamily="18" charset="0"/>
                <a:cs typeface="Times New Roman" pitchFamily="18" charset="0"/>
              </a:rPr>
              <a:t>Client </a:t>
            </a:r>
            <a:r>
              <a:rPr sz="2800" spc="-130" dirty="0">
                <a:latin typeface="Times New Roman" pitchFamily="18" charset="0"/>
                <a:cs typeface="Times New Roman" pitchFamily="18" charset="0"/>
              </a:rPr>
              <a:t>and </a:t>
            </a:r>
            <a:r>
              <a:rPr sz="2800" spc="-110" dirty="0">
                <a:latin typeface="Times New Roman" pitchFamily="18" charset="0"/>
                <a:cs typeface="Times New Roman" pitchFamily="18" charset="0"/>
              </a:rPr>
              <a:t>server </a:t>
            </a:r>
            <a:r>
              <a:rPr sz="2800" spc="-170" dirty="0">
                <a:latin typeface="Times New Roman" pitchFamily="18" charset="0"/>
                <a:cs typeface="Times New Roman" pitchFamily="18" charset="0"/>
              </a:rPr>
              <a:t>can </a:t>
            </a:r>
            <a:r>
              <a:rPr sz="2800" spc="-155" dirty="0">
                <a:latin typeface="Times New Roman" pitchFamily="18" charset="0"/>
                <a:cs typeface="Times New Roman" pitchFamily="18" charset="0"/>
              </a:rPr>
              <a:t>send  </a:t>
            </a:r>
            <a:r>
              <a:rPr sz="2800" spc="-215" dirty="0">
                <a:latin typeface="Times New Roman" pitchFamily="18" charset="0"/>
                <a:cs typeface="Times New Roman" pitchFamily="18" charset="0"/>
              </a:rPr>
              <a:t>messages </a:t>
            </a:r>
            <a:r>
              <a:rPr sz="2800" spc="30" dirty="0">
                <a:latin typeface="Times New Roman" pitchFamily="18" charset="0"/>
                <a:cs typeface="Times New Roman" pitchFamily="18" charset="0"/>
              </a:rPr>
              <a:t>to </a:t>
            </a:r>
            <a:r>
              <a:rPr sz="2800" spc="-165" dirty="0">
                <a:latin typeface="Times New Roman" pitchFamily="18" charset="0"/>
                <a:cs typeface="Times New Roman" pitchFamily="18" charset="0"/>
              </a:rPr>
              <a:t>each </a:t>
            </a:r>
            <a:r>
              <a:rPr sz="2800" spc="-30" dirty="0">
                <a:latin typeface="Times New Roman" pitchFamily="18" charset="0"/>
                <a:cs typeface="Times New Roman" pitchFamily="18" charset="0"/>
              </a:rPr>
              <a:t>other</a:t>
            </a:r>
            <a:r>
              <a:rPr sz="2800" spc="-195" dirty="0">
                <a:latin typeface="Times New Roman" pitchFamily="18" charset="0"/>
                <a:cs typeface="Times New Roman" pitchFamily="18" charset="0"/>
              </a:rPr>
              <a:t> </a:t>
            </a:r>
            <a:r>
              <a:rPr sz="2800" spc="-25" dirty="0">
                <a:latin typeface="Times New Roman" pitchFamily="18" charset="0"/>
                <a:cs typeface="Times New Roman" pitchFamily="18" charset="0"/>
              </a:rPr>
              <a:t>after  </a:t>
            </a:r>
            <a:r>
              <a:rPr sz="2800" spc="-85" dirty="0">
                <a:latin typeface="Times New Roman" pitchFamily="18" charset="0"/>
                <a:cs typeface="Times New Roman" pitchFamily="18" charset="0"/>
              </a:rPr>
              <a:t>connection</a:t>
            </a:r>
            <a:r>
              <a:rPr sz="2800" spc="-135" dirty="0">
                <a:latin typeface="Times New Roman" pitchFamily="18" charset="0"/>
                <a:cs typeface="Times New Roman" pitchFamily="18" charset="0"/>
              </a:rPr>
              <a:t> </a:t>
            </a:r>
            <a:r>
              <a:rPr sz="2800" spc="-90" dirty="0">
                <a:latin typeface="Times New Roman" pitchFamily="18" charset="0"/>
                <a:cs typeface="Times New Roman" pitchFamily="18" charset="0"/>
              </a:rPr>
              <a:t>setup.</a:t>
            </a:r>
            <a:endParaRPr sz="2800" dirty="0">
              <a:latin typeface="Times New Roman" pitchFamily="18" charset="0"/>
              <a:cs typeface="Times New Roman" pitchFamily="18" charset="0"/>
            </a:endParaRPr>
          </a:p>
        </p:txBody>
      </p:sp>
      <p:grpSp>
        <p:nvGrpSpPr>
          <p:cNvPr id="4" name="object 4"/>
          <p:cNvGrpSpPr/>
          <p:nvPr/>
        </p:nvGrpSpPr>
        <p:grpSpPr>
          <a:xfrm>
            <a:off x="0" y="-458783"/>
            <a:ext cx="11724873" cy="6858000"/>
            <a:chOff x="0" y="0"/>
            <a:chExt cx="11724873" cy="6858000"/>
          </a:xfrm>
        </p:grpSpPr>
        <p:sp>
          <p:nvSpPr>
            <p:cNvPr id="5" name="object 5"/>
            <p:cNvSpPr/>
            <p:nvPr/>
          </p:nvSpPr>
          <p:spPr>
            <a:xfrm>
              <a:off x="0" y="0"/>
              <a:ext cx="192405" cy="6858000"/>
            </a:xfrm>
            <a:custGeom>
              <a:avLst/>
              <a:gdLst/>
              <a:ahLst/>
              <a:cxnLst/>
              <a:rect l="l" t="t" r="r" b="b"/>
              <a:pathLst>
                <a:path w="192405" h="6858000">
                  <a:moveTo>
                    <a:pt x="0" y="6858000"/>
                  </a:moveTo>
                  <a:lnTo>
                    <a:pt x="0" y="0"/>
                  </a:lnTo>
                  <a:lnTo>
                    <a:pt x="192023" y="0"/>
                  </a:lnTo>
                  <a:lnTo>
                    <a:pt x="192023" y="6858000"/>
                  </a:lnTo>
                  <a:lnTo>
                    <a:pt x="0" y="6858000"/>
                  </a:lnTo>
                  <a:close/>
                </a:path>
              </a:pathLst>
            </a:custGeom>
            <a:solidFill>
              <a:srgbClr val="FDBC09"/>
            </a:solidFill>
          </p:spPr>
          <p:txBody>
            <a:bodyPr wrap="square" lIns="0" tIns="0" rIns="0" bIns="0" rtlCol="0"/>
            <a:lstStyle/>
            <a:p>
              <a:endParaRPr/>
            </a:p>
          </p:txBody>
        </p:sp>
        <p:sp>
          <p:nvSpPr>
            <p:cNvPr id="6" name="object 6"/>
            <p:cNvSpPr/>
            <p:nvPr/>
          </p:nvSpPr>
          <p:spPr>
            <a:xfrm>
              <a:off x="6096000" y="1837944"/>
              <a:ext cx="5628873" cy="4031039"/>
            </a:xfrm>
            <a:prstGeom prst="rect">
              <a:avLst/>
            </a:prstGeom>
            <a:blipFill>
              <a:blip r:embed="rId2" cstate="print"/>
              <a:stretch>
                <a:fillRect/>
              </a:stretch>
            </a:blipFill>
          </p:spPr>
          <p:txBody>
            <a:bodyPr wrap="square" lIns="0" tIns="0" rIns="0" bIns="0" rtlCol="0"/>
            <a:lstStyle/>
            <a:p>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297179"/>
            <a:ext cx="10665461" cy="565539"/>
          </a:xfrm>
          <a:prstGeom prst="rect">
            <a:avLst/>
          </a:prstGeom>
        </p:spPr>
        <p:txBody>
          <a:bodyPr vert="horz" wrap="square" lIns="0" tIns="11430" rIns="0" bIns="0" rtlCol="0">
            <a:spAutoFit/>
          </a:bodyPr>
          <a:lstStyle/>
          <a:p>
            <a:pPr marL="12700" algn="ctr">
              <a:lnSpc>
                <a:spcPct val="100000"/>
              </a:lnSpc>
              <a:spcBef>
                <a:spcPts val="90"/>
              </a:spcBef>
            </a:pPr>
            <a:r>
              <a:rPr sz="3600" spc="-459" dirty="0">
                <a:latin typeface="Times New Roman" pitchFamily="18" charset="0"/>
                <a:cs typeface="Times New Roman" pitchFamily="18" charset="0"/>
              </a:rPr>
              <a:t>REST-based </a:t>
            </a:r>
            <a:r>
              <a:rPr sz="3600" spc="-170" dirty="0">
                <a:latin typeface="Times New Roman" pitchFamily="18" charset="0"/>
                <a:cs typeface="Times New Roman" pitchFamily="18" charset="0"/>
              </a:rPr>
              <a:t>Communication</a:t>
            </a:r>
            <a:r>
              <a:rPr sz="3600" spc="-35" dirty="0">
                <a:latin typeface="Times New Roman" pitchFamily="18" charset="0"/>
                <a:cs typeface="Times New Roman" pitchFamily="18" charset="0"/>
              </a:rPr>
              <a:t> </a:t>
            </a:r>
            <a:r>
              <a:rPr sz="3600" spc="-415" dirty="0">
                <a:latin typeface="Times New Roman" pitchFamily="18" charset="0"/>
                <a:cs typeface="Times New Roman" pitchFamily="18" charset="0"/>
              </a:rPr>
              <a:t>APIs</a:t>
            </a:r>
          </a:p>
        </p:txBody>
      </p:sp>
      <p:sp>
        <p:nvSpPr>
          <p:cNvPr id="3" name="object 3"/>
          <p:cNvSpPr txBox="1"/>
          <p:nvPr/>
        </p:nvSpPr>
        <p:spPr>
          <a:xfrm>
            <a:off x="192405" y="1757679"/>
            <a:ext cx="4895214" cy="2965364"/>
          </a:xfrm>
          <a:prstGeom prst="rect">
            <a:avLst/>
          </a:prstGeom>
        </p:spPr>
        <p:txBody>
          <a:bodyPr vert="horz" wrap="square" lIns="0" tIns="114935" rIns="0" bIns="0" rtlCol="0">
            <a:spAutoFit/>
          </a:bodyPr>
          <a:lstStyle/>
          <a:p>
            <a:pPr marL="241300" marR="5080" indent="-228600" algn="just">
              <a:lnSpc>
                <a:spcPct val="69900"/>
              </a:lnSpc>
              <a:spcBef>
                <a:spcPts val="905"/>
              </a:spcBef>
              <a:buChar char="•"/>
              <a:tabLst>
                <a:tab pos="240665" algn="l"/>
                <a:tab pos="241300" algn="l"/>
              </a:tabLst>
            </a:pPr>
            <a:r>
              <a:rPr sz="2400" spc="-85" dirty="0">
                <a:latin typeface="Times New Roman" pitchFamily="18" charset="0"/>
                <a:cs typeface="Times New Roman" pitchFamily="18" charset="0"/>
              </a:rPr>
              <a:t>Representational </a:t>
            </a:r>
            <a:r>
              <a:rPr sz="2400" spc="-105" dirty="0">
                <a:latin typeface="Times New Roman" pitchFamily="18" charset="0"/>
                <a:cs typeface="Times New Roman" pitchFamily="18" charset="0"/>
              </a:rPr>
              <a:t>State </a:t>
            </a:r>
            <a:r>
              <a:rPr sz="2400" spc="-100" dirty="0">
                <a:latin typeface="Times New Roman" pitchFamily="18" charset="0"/>
                <a:cs typeface="Times New Roman" pitchFamily="18" charset="0"/>
              </a:rPr>
              <a:t>Transfer  </a:t>
            </a:r>
            <a:r>
              <a:rPr sz="2400" spc="-285" dirty="0">
                <a:latin typeface="Times New Roman" pitchFamily="18" charset="0"/>
                <a:cs typeface="Times New Roman" pitchFamily="18" charset="0"/>
              </a:rPr>
              <a:t>(REST) </a:t>
            </a:r>
            <a:r>
              <a:rPr sz="2400" spc="-114" dirty="0">
                <a:latin typeface="Times New Roman" pitchFamily="18" charset="0"/>
                <a:cs typeface="Times New Roman" pitchFamily="18" charset="0"/>
              </a:rPr>
              <a:t>is </a:t>
            </a:r>
            <a:r>
              <a:rPr sz="2400" spc="-165" dirty="0">
                <a:latin typeface="Times New Roman" pitchFamily="18" charset="0"/>
                <a:cs typeface="Times New Roman" pitchFamily="18" charset="0"/>
              </a:rPr>
              <a:t>a </a:t>
            </a:r>
            <a:r>
              <a:rPr sz="2400" spc="-85" dirty="0">
                <a:latin typeface="Times New Roman" pitchFamily="18" charset="0"/>
                <a:cs typeface="Times New Roman" pitchFamily="18" charset="0"/>
              </a:rPr>
              <a:t>set </a:t>
            </a:r>
            <a:r>
              <a:rPr sz="2400" spc="-5" dirty="0">
                <a:latin typeface="Times New Roman" pitchFamily="18" charset="0"/>
                <a:cs typeface="Times New Roman" pitchFamily="18" charset="0"/>
              </a:rPr>
              <a:t>of </a:t>
            </a:r>
            <a:r>
              <a:rPr sz="2400" spc="-50" dirty="0">
                <a:latin typeface="Times New Roman" pitchFamily="18" charset="0"/>
                <a:cs typeface="Times New Roman" pitchFamily="18" charset="0"/>
              </a:rPr>
              <a:t>architectural  </a:t>
            </a:r>
            <a:r>
              <a:rPr sz="2400" spc="-70" dirty="0">
                <a:latin typeface="Times New Roman" pitchFamily="18" charset="0"/>
                <a:cs typeface="Times New Roman" pitchFamily="18" charset="0"/>
              </a:rPr>
              <a:t>principles </a:t>
            </a:r>
            <a:r>
              <a:rPr sz="2400" spc="-90" dirty="0">
                <a:latin typeface="Times New Roman" pitchFamily="18" charset="0"/>
                <a:cs typeface="Times New Roman" pitchFamily="18" charset="0"/>
              </a:rPr>
              <a:t>by </a:t>
            </a:r>
            <a:r>
              <a:rPr sz="2400" spc="-65" dirty="0">
                <a:latin typeface="Times New Roman" pitchFamily="18" charset="0"/>
                <a:cs typeface="Times New Roman" pitchFamily="18" charset="0"/>
              </a:rPr>
              <a:t>which </a:t>
            </a:r>
            <a:r>
              <a:rPr sz="2400" spc="-85" dirty="0">
                <a:latin typeface="Times New Roman" pitchFamily="18" charset="0"/>
                <a:cs typeface="Times New Roman" pitchFamily="18" charset="0"/>
              </a:rPr>
              <a:t>you </a:t>
            </a:r>
            <a:r>
              <a:rPr sz="2400" spc="-135" dirty="0">
                <a:latin typeface="Times New Roman" pitchFamily="18" charset="0"/>
                <a:cs typeface="Times New Roman" pitchFamily="18" charset="0"/>
              </a:rPr>
              <a:t>can</a:t>
            </a:r>
            <a:r>
              <a:rPr sz="2400" spc="-350" dirty="0">
                <a:latin typeface="Times New Roman" pitchFamily="18" charset="0"/>
                <a:cs typeface="Times New Roman" pitchFamily="18" charset="0"/>
              </a:rPr>
              <a:t> </a:t>
            </a:r>
            <a:r>
              <a:rPr sz="2400" spc="-114" dirty="0">
                <a:latin typeface="Times New Roman" pitchFamily="18" charset="0"/>
                <a:cs typeface="Times New Roman" pitchFamily="18" charset="0"/>
              </a:rPr>
              <a:t>design  </a:t>
            </a:r>
            <a:r>
              <a:rPr sz="2400" spc="-70" dirty="0">
                <a:latin typeface="Times New Roman" pitchFamily="18" charset="0"/>
                <a:cs typeface="Times New Roman" pitchFamily="18" charset="0"/>
              </a:rPr>
              <a:t>web </a:t>
            </a:r>
            <a:r>
              <a:rPr sz="2400" spc="-125" dirty="0">
                <a:latin typeface="Times New Roman" pitchFamily="18" charset="0"/>
                <a:cs typeface="Times New Roman" pitchFamily="18" charset="0"/>
              </a:rPr>
              <a:t>services </a:t>
            </a:r>
            <a:r>
              <a:rPr sz="2400" spc="-105" dirty="0">
                <a:latin typeface="Times New Roman" pitchFamily="18" charset="0"/>
                <a:cs typeface="Times New Roman" pitchFamily="18" charset="0"/>
              </a:rPr>
              <a:t>and </a:t>
            </a:r>
            <a:r>
              <a:rPr sz="2400" spc="-70" dirty="0">
                <a:latin typeface="Times New Roman" pitchFamily="18" charset="0"/>
                <a:cs typeface="Times New Roman" pitchFamily="18" charset="0"/>
              </a:rPr>
              <a:t>web </a:t>
            </a:r>
            <a:r>
              <a:rPr sz="2400" spc="-210" dirty="0">
                <a:latin typeface="Times New Roman" pitchFamily="18" charset="0"/>
                <a:cs typeface="Times New Roman" pitchFamily="18" charset="0"/>
              </a:rPr>
              <a:t>APIs</a:t>
            </a:r>
            <a:r>
              <a:rPr lang="en-US" sz="2400" spc="-210" dirty="0">
                <a:latin typeface="Times New Roman" pitchFamily="18" charset="0"/>
                <a:cs typeface="Times New Roman" pitchFamily="18" charset="0"/>
              </a:rPr>
              <a:t>.</a:t>
            </a:r>
            <a:endParaRPr sz="2400" dirty="0">
              <a:latin typeface="Times New Roman" pitchFamily="18" charset="0"/>
              <a:cs typeface="Times New Roman" pitchFamily="18" charset="0"/>
            </a:endParaRPr>
          </a:p>
          <a:p>
            <a:pPr marL="241300" marR="197485" indent="-228600" algn="just">
              <a:lnSpc>
                <a:spcPct val="69900"/>
              </a:lnSpc>
              <a:spcBef>
                <a:spcPts val="1000"/>
              </a:spcBef>
              <a:buChar char="•"/>
              <a:tabLst>
                <a:tab pos="240665" algn="l"/>
                <a:tab pos="241300" algn="l"/>
              </a:tabLst>
            </a:pPr>
            <a:r>
              <a:rPr sz="2400" spc="-390" dirty="0">
                <a:latin typeface="Times New Roman" pitchFamily="18" charset="0"/>
                <a:cs typeface="Times New Roman" pitchFamily="18" charset="0"/>
              </a:rPr>
              <a:t>REST</a:t>
            </a:r>
            <a:r>
              <a:rPr lang="en-US" sz="2400" spc="-390" dirty="0">
                <a:latin typeface="Times New Roman" pitchFamily="18" charset="0"/>
                <a:cs typeface="Times New Roman" pitchFamily="18" charset="0"/>
              </a:rPr>
              <a:t> </a:t>
            </a:r>
            <a:r>
              <a:rPr sz="2400" spc="-390" dirty="0">
                <a:latin typeface="Times New Roman" pitchFamily="18" charset="0"/>
                <a:cs typeface="Times New Roman" pitchFamily="18" charset="0"/>
              </a:rPr>
              <a:t> </a:t>
            </a:r>
            <a:r>
              <a:rPr sz="2400" spc="-210" dirty="0">
                <a:latin typeface="Times New Roman" pitchFamily="18" charset="0"/>
                <a:cs typeface="Times New Roman" pitchFamily="18" charset="0"/>
              </a:rPr>
              <a:t>APIs </a:t>
            </a:r>
            <a:r>
              <a:rPr sz="2400" spc="-10" dirty="0">
                <a:latin typeface="Times New Roman" pitchFamily="18" charset="0"/>
                <a:cs typeface="Times New Roman" pitchFamily="18" charset="0"/>
              </a:rPr>
              <a:t>follow </a:t>
            </a:r>
            <a:r>
              <a:rPr sz="2400" spc="-30" dirty="0">
                <a:latin typeface="Times New Roman" pitchFamily="18" charset="0"/>
                <a:cs typeface="Times New Roman" pitchFamily="18" charset="0"/>
              </a:rPr>
              <a:t>the </a:t>
            </a:r>
            <a:r>
              <a:rPr sz="2400" b="1" spc="-70" dirty="0">
                <a:latin typeface="Times New Roman" pitchFamily="18" charset="0"/>
                <a:cs typeface="Times New Roman" pitchFamily="18" charset="0"/>
              </a:rPr>
              <a:t>request-  </a:t>
            </a:r>
            <a:r>
              <a:rPr sz="2400" b="1" spc="-114" dirty="0">
                <a:latin typeface="Times New Roman" pitchFamily="18" charset="0"/>
                <a:cs typeface="Times New Roman" pitchFamily="18" charset="0"/>
              </a:rPr>
              <a:t>response </a:t>
            </a:r>
            <a:r>
              <a:rPr sz="2400" b="1" spc="-70" dirty="0">
                <a:latin typeface="Times New Roman" pitchFamily="18" charset="0"/>
                <a:cs typeface="Times New Roman" pitchFamily="18" charset="0"/>
              </a:rPr>
              <a:t>communication</a:t>
            </a:r>
            <a:r>
              <a:rPr sz="2400" b="1" spc="-170" dirty="0">
                <a:latin typeface="Times New Roman" pitchFamily="18" charset="0"/>
                <a:cs typeface="Times New Roman" pitchFamily="18" charset="0"/>
              </a:rPr>
              <a:t> </a:t>
            </a:r>
            <a:r>
              <a:rPr sz="2400" b="1" spc="-70" dirty="0">
                <a:latin typeface="Times New Roman" pitchFamily="18" charset="0"/>
                <a:cs typeface="Times New Roman" pitchFamily="18" charset="0"/>
              </a:rPr>
              <a:t>model</a:t>
            </a:r>
            <a:r>
              <a:rPr sz="2400" spc="-70" dirty="0">
                <a:latin typeface="Times New Roman" pitchFamily="18" charset="0"/>
                <a:cs typeface="Times New Roman" pitchFamily="18" charset="0"/>
              </a:rPr>
              <a:t>.</a:t>
            </a:r>
            <a:endParaRPr sz="2400" dirty="0">
              <a:latin typeface="Times New Roman" pitchFamily="18" charset="0"/>
              <a:cs typeface="Times New Roman" pitchFamily="18" charset="0"/>
            </a:endParaRPr>
          </a:p>
          <a:p>
            <a:pPr marL="241300" marR="55880" indent="-228600" algn="just">
              <a:lnSpc>
                <a:spcPct val="69900"/>
              </a:lnSpc>
              <a:spcBef>
                <a:spcPts val="994"/>
              </a:spcBef>
              <a:buChar char="•"/>
              <a:tabLst>
                <a:tab pos="240665" algn="l"/>
                <a:tab pos="241300" algn="l"/>
              </a:tabLst>
            </a:pPr>
            <a:r>
              <a:rPr sz="2400" spc="-160" dirty="0">
                <a:latin typeface="Times New Roman" pitchFamily="18" charset="0"/>
                <a:cs typeface="Times New Roman" pitchFamily="18" charset="0"/>
              </a:rPr>
              <a:t>The </a:t>
            </a:r>
            <a:r>
              <a:rPr sz="2400" spc="-390" dirty="0">
                <a:latin typeface="Times New Roman" pitchFamily="18" charset="0"/>
                <a:cs typeface="Times New Roman" pitchFamily="18" charset="0"/>
              </a:rPr>
              <a:t>REST </a:t>
            </a:r>
            <a:r>
              <a:rPr sz="2400" spc="-50" dirty="0">
                <a:latin typeface="Times New Roman" pitchFamily="18" charset="0"/>
                <a:cs typeface="Times New Roman" pitchFamily="18" charset="0"/>
              </a:rPr>
              <a:t>architectural </a:t>
            </a:r>
            <a:r>
              <a:rPr sz="2400" spc="-70" dirty="0">
                <a:latin typeface="Times New Roman" pitchFamily="18" charset="0"/>
                <a:cs typeface="Times New Roman" pitchFamily="18" charset="0"/>
              </a:rPr>
              <a:t>constraints  </a:t>
            </a:r>
            <a:r>
              <a:rPr sz="2400" spc="-85" dirty="0">
                <a:latin typeface="Times New Roman" pitchFamily="18" charset="0"/>
                <a:cs typeface="Times New Roman" pitchFamily="18" charset="0"/>
              </a:rPr>
              <a:t>apply </a:t>
            </a:r>
            <a:r>
              <a:rPr sz="2400" spc="30" dirty="0">
                <a:latin typeface="Times New Roman" pitchFamily="18" charset="0"/>
                <a:cs typeface="Times New Roman" pitchFamily="18" charset="0"/>
              </a:rPr>
              <a:t>to </a:t>
            </a:r>
            <a:r>
              <a:rPr sz="2400" spc="-30" dirty="0">
                <a:latin typeface="Times New Roman" pitchFamily="18" charset="0"/>
                <a:cs typeface="Times New Roman" pitchFamily="18" charset="0"/>
              </a:rPr>
              <a:t>the </a:t>
            </a:r>
            <a:r>
              <a:rPr sz="2400" spc="-85" dirty="0">
                <a:latin typeface="Times New Roman" pitchFamily="18" charset="0"/>
                <a:cs typeface="Times New Roman" pitchFamily="18" charset="0"/>
              </a:rPr>
              <a:t>components,  connectors, </a:t>
            </a:r>
            <a:r>
              <a:rPr sz="2400" spc="-105" dirty="0">
                <a:latin typeface="Times New Roman" pitchFamily="18" charset="0"/>
                <a:cs typeface="Times New Roman" pitchFamily="18" charset="0"/>
              </a:rPr>
              <a:t>and </a:t>
            </a:r>
            <a:r>
              <a:rPr sz="2400" spc="-75" dirty="0">
                <a:latin typeface="Times New Roman" pitchFamily="18" charset="0"/>
                <a:cs typeface="Times New Roman" pitchFamily="18" charset="0"/>
              </a:rPr>
              <a:t>data </a:t>
            </a:r>
            <a:r>
              <a:rPr sz="2400" spc="-80" dirty="0">
                <a:latin typeface="Times New Roman" pitchFamily="18" charset="0"/>
                <a:cs typeface="Times New Roman" pitchFamily="18" charset="0"/>
              </a:rPr>
              <a:t>elements,  </a:t>
            </a:r>
            <a:r>
              <a:rPr sz="2400" spc="-5" dirty="0">
                <a:latin typeface="Times New Roman" pitchFamily="18" charset="0"/>
                <a:cs typeface="Times New Roman" pitchFamily="18" charset="0"/>
              </a:rPr>
              <a:t>within </a:t>
            </a:r>
            <a:r>
              <a:rPr sz="2400" spc="-165" dirty="0">
                <a:latin typeface="Times New Roman" pitchFamily="18" charset="0"/>
                <a:cs typeface="Times New Roman" pitchFamily="18" charset="0"/>
              </a:rPr>
              <a:t>a </a:t>
            </a:r>
            <a:r>
              <a:rPr sz="2400" spc="-35" dirty="0">
                <a:latin typeface="Times New Roman" pitchFamily="18" charset="0"/>
                <a:cs typeface="Times New Roman" pitchFamily="18" charset="0"/>
              </a:rPr>
              <a:t>distributed </a:t>
            </a:r>
            <a:r>
              <a:rPr sz="2400" spc="-80" dirty="0">
                <a:latin typeface="Times New Roman" pitchFamily="18" charset="0"/>
                <a:cs typeface="Times New Roman" pitchFamily="18" charset="0"/>
              </a:rPr>
              <a:t>hypermedia  </a:t>
            </a:r>
            <a:r>
              <a:rPr sz="2400" spc="-110" dirty="0">
                <a:latin typeface="Times New Roman" pitchFamily="18" charset="0"/>
                <a:cs typeface="Times New Roman" pitchFamily="18" charset="0"/>
              </a:rPr>
              <a:t>system.</a:t>
            </a:r>
            <a:endParaRPr sz="2400" dirty="0">
              <a:latin typeface="Times New Roman" pitchFamily="18" charset="0"/>
              <a:cs typeface="Times New Roman" pitchFamily="18" charset="0"/>
            </a:endParaRPr>
          </a:p>
        </p:txBody>
      </p:sp>
      <p:grpSp>
        <p:nvGrpSpPr>
          <p:cNvPr id="4" name="object 4"/>
          <p:cNvGrpSpPr/>
          <p:nvPr/>
        </p:nvGrpSpPr>
        <p:grpSpPr>
          <a:xfrm>
            <a:off x="0" y="-76200"/>
            <a:ext cx="11840210" cy="6858000"/>
            <a:chOff x="0" y="0"/>
            <a:chExt cx="11840210" cy="6858000"/>
          </a:xfrm>
        </p:grpSpPr>
        <p:sp>
          <p:nvSpPr>
            <p:cNvPr id="5" name="object 5"/>
            <p:cNvSpPr/>
            <p:nvPr/>
          </p:nvSpPr>
          <p:spPr>
            <a:xfrm>
              <a:off x="0" y="0"/>
              <a:ext cx="192405" cy="6858000"/>
            </a:xfrm>
            <a:custGeom>
              <a:avLst/>
              <a:gdLst/>
              <a:ahLst/>
              <a:cxnLst/>
              <a:rect l="l" t="t" r="r" b="b"/>
              <a:pathLst>
                <a:path w="192405" h="6858000">
                  <a:moveTo>
                    <a:pt x="0" y="6858000"/>
                  </a:moveTo>
                  <a:lnTo>
                    <a:pt x="0" y="0"/>
                  </a:lnTo>
                  <a:lnTo>
                    <a:pt x="192023" y="0"/>
                  </a:lnTo>
                  <a:lnTo>
                    <a:pt x="192023" y="6858000"/>
                  </a:lnTo>
                  <a:lnTo>
                    <a:pt x="0" y="6858000"/>
                  </a:lnTo>
                  <a:close/>
                </a:path>
              </a:pathLst>
            </a:custGeom>
            <a:solidFill>
              <a:srgbClr val="FDBC09"/>
            </a:solidFill>
          </p:spPr>
          <p:txBody>
            <a:bodyPr wrap="square" lIns="0" tIns="0" rIns="0" bIns="0" rtlCol="0"/>
            <a:lstStyle/>
            <a:p>
              <a:endParaRPr/>
            </a:p>
          </p:txBody>
        </p:sp>
        <p:sp>
          <p:nvSpPr>
            <p:cNvPr id="6" name="object 6"/>
            <p:cNvSpPr/>
            <p:nvPr/>
          </p:nvSpPr>
          <p:spPr>
            <a:xfrm>
              <a:off x="5123688" y="1929383"/>
              <a:ext cx="6716248" cy="4114800"/>
            </a:xfrm>
            <a:prstGeom prst="rect">
              <a:avLst/>
            </a:prstGeom>
            <a:blipFill>
              <a:blip r:embed="rId2" cstate="print"/>
              <a:stretch>
                <a:fillRect/>
              </a:stretch>
            </a:blipFill>
          </p:spPr>
          <p:txBody>
            <a:bodyPr wrap="square" lIns="0" tIns="0" rIns="0" bIns="0" rtlCol="0"/>
            <a:lstStyle/>
            <a:p>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43305" y="297179"/>
            <a:ext cx="9929495" cy="565539"/>
          </a:xfrm>
          <a:prstGeom prst="rect">
            <a:avLst/>
          </a:prstGeom>
        </p:spPr>
        <p:txBody>
          <a:bodyPr vert="horz" wrap="square" lIns="0" tIns="11430" rIns="0" bIns="0" rtlCol="0">
            <a:spAutoFit/>
          </a:bodyPr>
          <a:lstStyle/>
          <a:p>
            <a:pPr marL="12700" algn="ctr">
              <a:lnSpc>
                <a:spcPct val="100000"/>
              </a:lnSpc>
              <a:spcBef>
                <a:spcPts val="90"/>
              </a:spcBef>
            </a:pPr>
            <a:r>
              <a:rPr sz="3600" spc="-80" dirty="0">
                <a:latin typeface="Times New Roman" pitchFamily="18" charset="0"/>
                <a:cs typeface="Times New Roman" pitchFamily="18" charset="0"/>
              </a:rPr>
              <a:t>Deﬁnition </a:t>
            </a:r>
            <a:r>
              <a:rPr sz="3600" spc="-5" dirty="0">
                <a:latin typeface="Times New Roman" pitchFamily="18" charset="0"/>
                <a:cs typeface="Times New Roman" pitchFamily="18" charset="0"/>
              </a:rPr>
              <a:t>of</a:t>
            </a:r>
            <a:r>
              <a:rPr sz="3600" spc="-450" dirty="0">
                <a:latin typeface="Times New Roman" pitchFamily="18" charset="0"/>
                <a:cs typeface="Times New Roman" pitchFamily="18" charset="0"/>
              </a:rPr>
              <a:t> </a:t>
            </a:r>
            <a:r>
              <a:rPr sz="3600" spc="-265" dirty="0">
                <a:latin typeface="Times New Roman" pitchFamily="18" charset="0"/>
                <a:cs typeface="Times New Roman" pitchFamily="18" charset="0"/>
              </a:rPr>
              <a:t>IoT</a:t>
            </a:r>
          </a:p>
        </p:txBody>
      </p:sp>
      <p:sp>
        <p:nvSpPr>
          <p:cNvPr id="3" name="object 3"/>
          <p:cNvSpPr txBox="1">
            <a:spLocks noGrp="1"/>
          </p:cNvSpPr>
          <p:nvPr>
            <p:ph type="body" idx="1"/>
          </p:nvPr>
        </p:nvSpPr>
        <p:spPr>
          <a:xfrm>
            <a:off x="381000" y="1428989"/>
            <a:ext cx="11582400" cy="5625899"/>
          </a:xfrm>
          <a:prstGeom prst="rect">
            <a:avLst/>
          </a:prstGeom>
        </p:spPr>
        <p:txBody>
          <a:bodyPr vert="horz" wrap="square" lIns="0" tIns="62230" rIns="0" bIns="0" rtlCol="0">
            <a:spAutoFit/>
          </a:bodyPr>
          <a:lstStyle/>
          <a:p>
            <a:pPr marL="469900" marR="5080" indent="-457200" algn="just">
              <a:lnSpc>
                <a:spcPct val="150000"/>
              </a:lnSpc>
              <a:spcBef>
                <a:spcPts val="490"/>
              </a:spcBef>
              <a:buFont typeface="Arial" pitchFamily="34" charset="0"/>
              <a:buChar char="•"/>
            </a:pPr>
            <a:r>
              <a:rPr lang="en-US" sz="2400" dirty="0">
                <a:latin typeface="Times New Roman" pitchFamily="18" charset="0"/>
                <a:cs typeface="Times New Roman" pitchFamily="18" charset="0"/>
              </a:rPr>
              <a:t>The Internet of Things (</a:t>
            </a:r>
            <a:r>
              <a:rPr lang="en-US" sz="2400" b="1" dirty="0" err="1">
                <a:latin typeface="Times New Roman" pitchFamily="18" charset="0"/>
                <a:cs typeface="Times New Roman" pitchFamily="18" charset="0"/>
              </a:rPr>
              <a:t>IoT</a:t>
            </a:r>
            <a:r>
              <a:rPr lang="en-US" sz="2400" dirty="0">
                <a:latin typeface="Times New Roman" pitchFamily="18" charset="0"/>
                <a:cs typeface="Times New Roman" pitchFamily="18" charset="0"/>
              </a:rPr>
              <a:t>) is a system of interrelated computing devices, mechanical and digital machines, objects, animals or people that are provided with unique identifiers (UIDs) and the ability to transfer data over a network without requiring human-to-human or human-to-computer interaction.</a:t>
            </a:r>
          </a:p>
          <a:p>
            <a:pPr marL="469900" marR="5080" indent="-457200" algn="just">
              <a:lnSpc>
                <a:spcPct val="150000"/>
              </a:lnSpc>
              <a:spcBef>
                <a:spcPts val="490"/>
              </a:spcBef>
              <a:buFont typeface="Arial" pitchFamily="34" charset="0"/>
              <a:buChar char="•"/>
            </a:pPr>
            <a:r>
              <a:rPr lang="en-US" sz="2400" i="1" spc="-85" dirty="0">
                <a:latin typeface="Times New Roman" pitchFamily="18" charset="0"/>
                <a:cs typeface="Times New Roman" pitchFamily="18" charset="0"/>
              </a:rPr>
              <a:t>In simple term IoT means connecting all kind of physical objects to internet especially ones that you might not except such as refrigerators, tube lights , air conditioners, medical devices, irrigation pumps and so on.</a:t>
            </a:r>
          </a:p>
          <a:p>
            <a:pPr marL="469900" marR="5080" indent="-457200" algn="just">
              <a:lnSpc>
                <a:spcPct val="150000"/>
              </a:lnSpc>
              <a:spcBef>
                <a:spcPts val="490"/>
              </a:spcBef>
              <a:buFont typeface="Arial" pitchFamily="34" charset="0"/>
              <a:buChar char="•"/>
            </a:pPr>
            <a:r>
              <a:rPr lang="en-US" sz="2400" i="1" spc="-85" dirty="0">
                <a:latin typeface="Times New Roman" pitchFamily="18" charset="0"/>
                <a:cs typeface="Times New Roman" pitchFamily="18" charset="0"/>
              </a:rPr>
              <a:t>The term “Things” in IoT refers to anything or everything in day to day life which is accessed or connected through the internet</a:t>
            </a:r>
          </a:p>
          <a:p>
            <a:pPr marL="469900" marR="5080" indent="-457200">
              <a:lnSpc>
                <a:spcPts val="3020"/>
              </a:lnSpc>
              <a:spcBef>
                <a:spcPts val="490"/>
              </a:spcBef>
              <a:buFont typeface="Arial" pitchFamily="34" charset="0"/>
              <a:buChar char="•"/>
            </a:pPr>
            <a:endParaRPr spc="-85" dirty="0"/>
          </a:p>
        </p:txBody>
      </p:sp>
      <p:sp>
        <p:nvSpPr>
          <p:cNvPr id="4" name="object 4"/>
          <p:cNvSpPr/>
          <p:nvPr/>
        </p:nvSpPr>
        <p:spPr>
          <a:xfrm>
            <a:off x="0" y="0"/>
            <a:ext cx="192405" cy="6858000"/>
          </a:xfrm>
          <a:custGeom>
            <a:avLst/>
            <a:gdLst/>
            <a:ahLst/>
            <a:cxnLst/>
            <a:rect l="l" t="t" r="r" b="b"/>
            <a:pathLst>
              <a:path w="192405" h="6858000">
                <a:moveTo>
                  <a:pt x="0" y="6858000"/>
                </a:moveTo>
                <a:lnTo>
                  <a:pt x="0" y="0"/>
                </a:lnTo>
                <a:lnTo>
                  <a:pt x="192023" y="0"/>
                </a:lnTo>
                <a:lnTo>
                  <a:pt x="192023" y="6858000"/>
                </a:lnTo>
                <a:lnTo>
                  <a:pt x="0" y="6858000"/>
                </a:lnTo>
                <a:close/>
              </a:path>
            </a:pathLst>
          </a:custGeom>
          <a:solidFill>
            <a:srgbClr val="FDBC09"/>
          </a:solidFill>
        </p:spPr>
        <p:txBody>
          <a:bodyPr wrap="square" lIns="0" tIns="0" rIns="0" bIns="0" rtlCol="0"/>
          <a:lstStyle/>
          <a:p>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297179"/>
            <a:ext cx="10589261" cy="565539"/>
          </a:xfrm>
          <a:prstGeom prst="rect">
            <a:avLst/>
          </a:prstGeom>
        </p:spPr>
        <p:txBody>
          <a:bodyPr vert="horz" wrap="square" lIns="0" tIns="11430" rIns="0" bIns="0" rtlCol="0">
            <a:spAutoFit/>
          </a:bodyPr>
          <a:lstStyle/>
          <a:p>
            <a:pPr marL="12700" algn="ctr">
              <a:lnSpc>
                <a:spcPct val="100000"/>
              </a:lnSpc>
              <a:spcBef>
                <a:spcPts val="90"/>
              </a:spcBef>
            </a:pPr>
            <a:r>
              <a:rPr sz="3600" spc="-250" dirty="0">
                <a:latin typeface="Times New Roman" pitchFamily="18" charset="0"/>
                <a:cs typeface="Times New Roman" pitchFamily="18" charset="0"/>
              </a:rPr>
              <a:t>Web</a:t>
            </a:r>
            <a:r>
              <a:rPr lang="en-US" sz="3600" spc="-250" dirty="0">
                <a:latin typeface="Times New Roman" pitchFamily="18" charset="0"/>
                <a:cs typeface="Times New Roman" pitchFamily="18" charset="0"/>
              </a:rPr>
              <a:t> </a:t>
            </a:r>
            <a:r>
              <a:rPr sz="3600" spc="-250" dirty="0">
                <a:latin typeface="Times New Roman" pitchFamily="18" charset="0"/>
                <a:cs typeface="Times New Roman" pitchFamily="18" charset="0"/>
              </a:rPr>
              <a:t>Socket-based </a:t>
            </a:r>
            <a:r>
              <a:rPr sz="3600" spc="-170" dirty="0">
                <a:latin typeface="Times New Roman" pitchFamily="18" charset="0"/>
                <a:cs typeface="Times New Roman" pitchFamily="18" charset="0"/>
              </a:rPr>
              <a:t>Communication</a:t>
            </a:r>
            <a:r>
              <a:rPr sz="3600" spc="-254" dirty="0">
                <a:latin typeface="Times New Roman" pitchFamily="18" charset="0"/>
                <a:cs typeface="Times New Roman" pitchFamily="18" charset="0"/>
              </a:rPr>
              <a:t> </a:t>
            </a:r>
            <a:r>
              <a:rPr sz="3600" spc="-415" dirty="0">
                <a:latin typeface="Times New Roman" pitchFamily="18" charset="0"/>
                <a:cs typeface="Times New Roman" pitchFamily="18" charset="0"/>
              </a:rPr>
              <a:t>APIs</a:t>
            </a:r>
          </a:p>
        </p:txBody>
      </p:sp>
      <p:sp>
        <p:nvSpPr>
          <p:cNvPr id="3" name="object 3"/>
          <p:cNvSpPr txBox="1"/>
          <p:nvPr/>
        </p:nvSpPr>
        <p:spPr>
          <a:xfrm>
            <a:off x="192405" y="1785837"/>
            <a:ext cx="5522595" cy="2114681"/>
          </a:xfrm>
          <a:prstGeom prst="rect">
            <a:avLst/>
          </a:prstGeom>
        </p:spPr>
        <p:txBody>
          <a:bodyPr vert="horz" wrap="square" lIns="0" tIns="62230" rIns="0" bIns="0" rtlCol="0">
            <a:spAutoFit/>
          </a:bodyPr>
          <a:lstStyle/>
          <a:p>
            <a:pPr marL="241300" marR="236220" indent="-228600">
              <a:lnSpc>
                <a:spcPts val="3020"/>
              </a:lnSpc>
              <a:spcBef>
                <a:spcPts val="490"/>
              </a:spcBef>
              <a:buChar char="•"/>
              <a:tabLst>
                <a:tab pos="241300" algn="l"/>
              </a:tabLst>
            </a:pPr>
            <a:r>
              <a:rPr sz="2800" spc="-160" dirty="0">
                <a:latin typeface="Times New Roman" pitchFamily="18" charset="0"/>
                <a:cs typeface="Times New Roman" pitchFamily="18" charset="0"/>
              </a:rPr>
              <a:t>Web</a:t>
            </a:r>
            <a:r>
              <a:rPr lang="en-US" sz="2800" spc="-160" dirty="0">
                <a:latin typeface="Times New Roman" pitchFamily="18" charset="0"/>
                <a:cs typeface="Times New Roman" pitchFamily="18" charset="0"/>
              </a:rPr>
              <a:t> </a:t>
            </a:r>
            <a:r>
              <a:rPr sz="2800" spc="-160" dirty="0">
                <a:latin typeface="Times New Roman" pitchFamily="18" charset="0"/>
                <a:cs typeface="Times New Roman" pitchFamily="18" charset="0"/>
              </a:rPr>
              <a:t>Socket </a:t>
            </a:r>
            <a:r>
              <a:rPr lang="en-US" sz="2800" spc="-160" dirty="0">
                <a:latin typeface="Times New Roman" pitchFamily="18" charset="0"/>
                <a:cs typeface="Times New Roman" pitchFamily="18" charset="0"/>
              </a:rPr>
              <a:t> </a:t>
            </a:r>
            <a:r>
              <a:rPr sz="2800" spc="-265" dirty="0">
                <a:latin typeface="Times New Roman" pitchFamily="18" charset="0"/>
                <a:cs typeface="Times New Roman" pitchFamily="18" charset="0"/>
              </a:rPr>
              <a:t>APIs </a:t>
            </a:r>
            <a:r>
              <a:rPr lang="en-US" sz="2800" spc="-265" dirty="0">
                <a:latin typeface="Times New Roman" pitchFamily="18" charset="0"/>
                <a:cs typeface="Times New Roman" pitchFamily="18" charset="0"/>
              </a:rPr>
              <a:t> </a:t>
            </a:r>
            <a:r>
              <a:rPr sz="2800" spc="-55" dirty="0">
                <a:latin typeface="Times New Roman" pitchFamily="18" charset="0"/>
                <a:cs typeface="Times New Roman" pitchFamily="18" charset="0"/>
              </a:rPr>
              <a:t>allow </a:t>
            </a:r>
            <a:r>
              <a:rPr sz="2800" spc="-50" dirty="0">
                <a:latin typeface="Times New Roman" pitchFamily="18" charset="0"/>
                <a:cs typeface="Times New Roman" pitchFamily="18" charset="0"/>
              </a:rPr>
              <a:t>bi-</a:t>
            </a:r>
            <a:r>
              <a:rPr sz="2800" spc="-60" dirty="0">
                <a:latin typeface="Times New Roman" pitchFamily="18" charset="0"/>
                <a:cs typeface="Times New Roman" pitchFamily="18" charset="0"/>
              </a:rPr>
              <a:t>directional, </a:t>
            </a:r>
            <a:r>
              <a:rPr sz="2800" spc="5" dirty="0">
                <a:latin typeface="Times New Roman" pitchFamily="18" charset="0"/>
                <a:cs typeface="Times New Roman" pitchFamily="18" charset="0"/>
              </a:rPr>
              <a:t>full </a:t>
            </a:r>
            <a:r>
              <a:rPr sz="2800" spc="-100" dirty="0">
                <a:latin typeface="Times New Roman" pitchFamily="18" charset="0"/>
                <a:cs typeface="Times New Roman" pitchFamily="18" charset="0"/>
              </a:rPr>
              <a:t>duplex  </a:t>
            </a:r>
            <a:r>
              <a:rPr sz="2800" spc="-85" dirty="0">
                <a:latin typeface="Times New Roman" pitchFamily="18" charset="0"/>
                <a:cs typeface="Times New Roman" pitchFamily="18" charset="0"/>
              </a:rPr>
              <a:t>communication </a:t>
            </a:r>
            <a:r>
              <a:rPr sz="2800" spc="-80" dirty="0">
                <a:latin typeface="Times New Roman" pitchFamily="18" charset="0"/>
                <a:cs typeface="Times New Roman" pitchFamily="18" charset="0"/>
              </a:rPr>
              <a:t>between  </a:t>
            </a:r>
            <a:r>
              <a:rPr sz="2800" spc="-85" dirty="0">
                <a:latin typeface="Times New Roman" pitchFamily="18" charset="0"/>
                <a:cs typeface="Times New Roman" pitchFamily="18" charset="0"/>
              </a:rPr>
              <a:t>clients </a:t>
            </a:r>
            <a:r>
              <a:rPr sz="2800" spc="-135" dirty="0">
                <a:latin typeface="Times New Roman" pitchFamily="18" charset="0"/>
                <a:cs typeface="Times New Roman" pitchFamily="18" charset="0"/>
              </a:rPr>
              <a:t>and</a:t>
            </a:r>
            <a:r>
              <a:rPr sz="2800" spc="-225" dirty="0">
                <a:latin typeface="Times New Roman" pitchFamily="18" charset="0"/>
                <a:cs typeface="Times New Roman" pitchFamily="18" charset="0"/>
              </a:rPr>
              <a:t> </a:t>
            </a:r>
            <a:r>
              <a:rPr sz="2800" spc="-135" dirty="0">
                <a:latin typeface="Times New Roman" pitchFamily="18" charset="0"/>
                <a:cs typeface="Times New Roman" pitchFamily="18" charset="0"/>
              </a:rPr>
              <a:t>servers.</a:t>
            </a:r>
            <a:endParaRPr sz="2800" dirty="0">
              <a:latin typeface="Times New Roman" pitchFamily="18" charset="0"/>
              <a:cs typeface="Times New Roman" pitchFamily="18" charset="0"/>
            </a:endParaRPr>
          </a:p>
          <a:p>
            <a:pPr marL="241300" marR="5080" indent="-228600">
              <a:lnSpc>
                <a:spcPts val="3020"/>
              </a:lnSpc>
              <a:spcBef>
                <a:spcPts val="1000"/>
              </a:spcBef>
              <a:buChar char="•"/>
              <a:tabLst>
                <a:tab pos="241300" algn="l"/>
              </a:tabLst>
            </a:pPr>
            <a:r>
              <a:rPr sz="2800" spc="-160" dirty="0">
                <a:latin typeface="Times New Roman" pitchFamily="18" charset="0"/>
                <a:cs typeface="Times New Roman" pitchFamily="18" charset="0"/>
              </a:rPr>
              <a:t>Web</a:t>
            </a:r>
            <a:r>
              <a:rPr lang="en-US" sz="2800" spc="-160" dirty="0">
                <a:latin typeface="Times New Roman" pitchFamily="18" charset="0"/>
                <a:cs typeface="Times New Roman" pitchFamily="18" charset="0"/>
              </a:rPr>
              <a:t> </a:t>
            </a:r>
            <a:r>
              <a:rPr sz="2800" spc="-160" dirty="0">
                <a:latin typeface="Times New Roman" pitchFamily="18" charset="0"/>
                <a:cs typeface="Times New Roman" pitchFamily="18" charset="0"/>
              </a:rPr>
              <a:t>Socket </a:t>
            </a:r>
            <a:r>
              <a:rPr sz="2800" spc="-265" dirty="0">
                <a:latin typeface="Times New Roman" pitchFamily="18" charset="0"/>
                <a:cs typeface="Times New Roman" pitchFamily="18" charset="0"/>
              </a:rPr>
              <a:t>APIs </a:t>
            </a:r>
            <a:r>
              <a:rPr sz="2800" spc="-15" dirty="0">
                <a:latin typeface="Times New Roman" pitchFamily="18" charset="0"/>
                <a:cs typeface="Times New Roman" pitchFamily="18" charset="0"/>
              </a:rPr>
              <a:t>follow </a:t>
            </a:r>
            <a:r>
              <a:rPr sz="2800" spc="-35" dirty="0">
                <a:latin typeface="Times New Roman" pitchFamily="18" charset="0"/>
                <a:cs typeface="Times New Roman" pitchFamily="18" charset="0"/>
              </a:rPr>
              <a:t>the  </a:t>
            </a:r>
            <a:r>
              <a:rPr sz="2800" spc="-135" dirty="0">
                <a:latin typeface="Times New Roman" pitchFamily="18" charset="0"/>
                <a:cs typeface="Times New Roman" pitchFamily="18" charset="0"/>
              </a:rPr>
              <a:t>exclusive</a:t>
            </a:r>
            <a:r>
              <a:rPr lang="en-US" sz="2800" spc="-135" dirty="0">
                <a:latin typeface="Times New Roman" pitchFamily="18" charset="0"/>
                <a:cs typeface="Times New Roman" pitchFamily="18" charset="0"/>
              </a:rPr>
              <a:t> </a:t>
            </a:r>
            <a:r>
              <a:rPr sz="2800" spc="-65" dirty="0">
                <a:latin typeface="Times New Roman" pitchFamily="18" charset="0"/>
                <a:cs typeface="Times New Roman" pitchFamily="18" charset="0"/>
              </a:rPr>
              <a:t>pair  </a:t>
            </a:r>
            <a:r>
              <a:rPr sz="2800" spc="-85" dirty="0">
                <a:latin typeface="Times New Roman" pitchFamily="18" charset="0"/>
                <a:cs typeface="Times New Roman" pitchFamily="18" charset="0"/>
              </a:rPr>
              <a:t>communication</a:t>
            </a:r>
            <a:r>
              <a:rPr sz="2800" spc="-160" dirty="0">
                <a:latin typeface="Times New Roman" pitchFamily="18" charset="0"/>
                <a:cs typeface="Times New Roman" pitchFamily="18" charset="0"/>
              </a:rPr>
              <a:t> </a:t>
            </a:r>
            <a:r>
              <a:rPr sz="2800" spc="-85" dirty="0">
                <a:latin typeface="Times New Roman" pitchFamily="18" charset="0"/>
                <a:cs typeface="Times New Roman" pitchFamily="18" charset="0"/>
              </a:rPr>
              <a:t>model</a:t>
            </a:r>
            <a:endParaRPr sz="2800" dirty="0">
              <a:latin typeface="Times New Roman" pitchFamily="18" charset="0"/>
              <a:cs typeface="Times New Roman" pitchFamily="18" charset="0"/>
            </a:endParaRPr>
          </a:p>
        </p:txBody>
      </p:sp>
      <p:grpSp>
        <p:nvGrpSpPr>
          <p:cNvPr id="4" name="object 4"/>
          <p:cNvGrpSpPr/>
          <p:nvPr/>
        </p:nvGrpSpPr>
        <p:grpSpPr>
          <a:xfrm>
            <a:off x="0" y="-108350"/>
            <a:ext cx="11865188" cy="6858000"/>
            <a:chOff x="0" y="0"/>
            <a:chExt cx="11865188" cy="6858000"/>
          </a:xfrm>
        </p:grpSpPr>
        <p:sp>
          <p:nvSpPr>
            <p:cNvPr id="5" name="object 5"/>
            <p:cNvSpPr/>
            <p:nvPr/>
          </p:nvSpPr>
          <p:spPr>
            <a:xfrm>
              <a:off x="0" y="0"/>
              <a:ext cx="192405" cy="6858000"/>
            </a:xfrm>
            <a:custGeom>
              <a:avLst/>
              <a:gdLst/>
              <a:ahLst/>
              <a:cxnLst/>
              <a:rect l="l" t="t" r="r" b="b"/>
              <a:pathLst>
                <a:path w="192405" h="6858000">
                  <a:moveTo>
                    <a:pt x="0" y="6858000"/>
                  </a:moveTo>
                  <a:lnTo>
                    <a:pt x="0" y="0"/>
                  </a:lnTo>
                  <a:lnTo>
                    <a:pt x="192023" y="0"/>
                  </a:lnTo>
                  <a:lnTo>
                    <a:pt x="192023" y="6858000"/>
                  </a:lnTo>
                  <a:lnTo>
                    <a:pt x="0" y="6858000"/>
                  </a:lnTo>
                  <a:close/>
                </a:path>
              </a:pathLst>
            </a:custGeom>
            <a:solidFill>
              <a:srgbClr val="FDBC09"/>
            </a:solidFill>
          </p:spPr>
          <p:txBody>
            <a:bodyPr wrap="square" lIns="0" tIns="0" rIns="0" bIns="0" rtlCol="0"/>
            <a:lstStyle/>
            <a:p>
              <a:endParaRPr/>
            </a:p>
          </p:txBody>
        </p:sp>
        <p:sp>
          <p:nvSpPr>
            <p:cNvPr id="6" name="object 6"/>
            <p:cNvSpPr/>
            <p:nvPr/>
          </p:nvSpPr>
          <p:spPr>
            <a:xfrm>
              <a:off x="5410200" y="1524000"/>
              <a:ext cx="6454988" cy="4337051"/>
            </a:xfrm>
            <a:prstGeom prst="rect">
              <a:avLst/>
            </a:prstGeom>
            <a:blipFill>
              <a:blip r:embed="rId2" cstate="print"/>
              <a:stretch>
                <a:fillRect/>
              </a:stretch>
            </a:blipFill>
          </p:spPr>
          <p:txBody>
            <a:bodyPr wrap="square" lIns="0" tIns="0" rIns="0" bIns="0" rtlCol="0"/>
            <a:lstStyle/>
            <a:p>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609600" y="762000"/>
            <a:ext cx="10972800" cy="553998"/>
          </a:xfrm>
        </p:spPr>
        <p:txBody>
          <a:bodyPr/>
          <a:lstStyle/>
          <a:p>
            <a:pPr algn="ctr" eaLnBrk="1" hangingPunct="1"/>
            <a:r>
              <a:rPr lang="en-US" sz="3600" b="1" dirty="0">
                <a:latin typeface="Times New Roman" pitchFamily="18" charset="0"/>
                <a:cs typeface="Times New Roman" pitchFamily="18" charset="0"/>
              </a:rPr>
              <a:t>How IoT Works?</a:t>
            </a:r>
          </a:p>
        </p:txBody>
      </p:sp>
      <p:sp>
        <p:nvSpPr>
          <p:cNvPr id="4" name="Rounded Rectangle 3"/>
          <p:cNvSpPr/>
          <p:nvPr/>
        </p:nvSpPr>
        <p:spPr>
          <a:xfrm>
            <a:off x="203200" y="1676400"/>
            <a:ext cx="3556000" cy="1295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ts val="0"/>
              </a:spcBef>
              <a:spcAft>
                <a:spcPts val="0"/>
              </a:spcAft>
              <a:defRPr/>
            </a:pPr>
            <a:r>
              <a:rPr lang="en-US" sz="1600" b="1" dirty="0">
                <a:latin typeface="Georgia" pitchFamily="18" charset="0"/>
                <a:cs typeface="Times New Roman" pitchFamily="18" charset="0"/>
              </a:rPr>
              <a:t>          ENVIRONMENT</a:t>
            </a:r>
          </a:p>
          <a:p>
            <a:pPr algn="just" fontAlgn="auto">
              <a:spcBef>
                <a:spcPts val="0"/>
              </a:spcBef>
              <a:spcAft>
                <a:spcPts val="0"/>
              </a:spcAft>
              <a:defRPr/>
            </a:pPr>
            <a:endParaRPr lang="en-US" sz="1400" dirty="0"/>
          </a:p>
          <a:p>
            <a:pPr algn="just" fontAlgn="auto">
              <a:spcBef>
                <a:spcPts val="0"/>
              </a:spcBef>
              <a:spcAft>
                <a:spcPts val="0"/>
              </a:spcAft>
              <a:defRPr/>
            </a:pPr>
            <a:r>
              <a:rPr lang="en-US" sz="1600" dirty="0">
                <a:latin typeface="Times New Roman" pitchFamily="18" charset="0"/>
                <a:cs typeface="Times New Roman" pitchFamily="18" charset="0"/>
              </a:rPr>
              <a:t>Surroundings or conditions in which a person, animal, or plant  lives or operates</a:t>
            </a:r>
            <a:r>
              <a:rPr lang="en-US" sz="1400" dirty="0">
                <a:latin typeface="Times New Roman" pitchFamily="18" charset="0"/>
                <a:cs typeface="Times New Roman" pitchFamily="18" charset="0"/>
              </a:rPr>
              <a:t>.</a:t>
            </a:r>
          </a:p>
        </p:txBody>
      </p:sp>
      <p:cxnSp>
        <p:nvCxnSpPr>
          <p:cNvPr id="6" name="Straight Connector 5"/>
          <p:cNvCxnSpPr/>
          <p:nvPr/>
        </p:nvCxnSpPr>
        <p:spPr>
          <a:xfrm>
            <a:off x="203200" y="2120900"/>
            <a:ext cx="35560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4064000" y="1676400"/>
            <a:ext cx="3556000" cy="1676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ts val="0"/>
              </a:spcBef>
              <a:spcAft>
                <a:spcPts val="0"/>
              </a:spcAft>
              <a:defRPr/>
            </a:pPr>
            <a:endParaRPr lang="en-US" sz="1600" b="1" dirty="0"/>
          </a:p>
          <a:p>
            <a:pPr algn="just" fontAlgn="auto">
              <a:spcBef>
                <a:spcPts val="0"/>
              </a:spcBef>
              <a:spcAft>
                <a:spcPts val="0"/>
              </a:spcAft>
              <a:defRPr/>
            </a:pPr>
            <a:r>
              <a:rPr lang="en-US" sz="1600" dirty="0">
                <a:latin typeface="Times New Roman" pitchFamily="18" charset="0"/>
                <a:cs typeface="Times New Roman" pitchFamily="18" charset="0"/>
              </a:rPr>
              <a:t>A device whose purpose is to detect events or changes in its environment and send the information to other electronic  device</a:t>
            </a:r>
          </a:p>
        </p:txBody>
      </p:sp>
      <p:sp>
        <p:nvSpPr>
          <p:cNvPr id="8" name="Rounded Rectangle 7"/>
          <p:cNvSpPr/>
          <p:nvPr/>
        </p:nvSpPr>
        <p:spPr>
          <a:xfrm>
            <a:off x="7924800" y="1638300"/>
            <a:ext cx="4267200" cy="1790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600" b="1" dirty="0"/>
          </a:p>
        </p:txBody>
      </p:sp>
      <p:cxnSp>
        <p:nvCxnSpPr>
          <p:cNvPr id="9" name="Straight Connector 8"/>
          <p:cNvCxnSpPr/>
          <p:nvPr/>
        </p:nvCxnSpPr>
        <p:spPr>
          <a:xfrm>
            <a:off x="4064000" y="2109788"/>
            <a:ext cx="35560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152" name="TextBox 9"/>
          <p:cNvSpPr txBox="1">
            <a:spLocks noChangeArrowheads="1"/>
          </p:cNvSpPr>
          <p:nvPr/>
        </p:nvSpPr>
        <p:spPr bwMode="auto">
          <a:xfrm>
            <a:off x="5031318" y="1706563"/>
            <a:ext cx="1217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Georgia" pitchFamily="18" charset="0"/>
                <a:cs typeface="Arial" charset="0"/>
              </a:defRPr>
            </a:lvl1pPr>
            <a:lvl2pPr marL="742950" indent="-285750" eaLnBrk="0" hangingPunct="0">
              <a:defRPr>
                <a:solidFill>
                  <a:schemeClr val="tx1"/>
                </a:solidFill>
                <a:latin typeface="Georgia" pitchFamily="18" charset="0"/>
                <a:cs typeface="Arial" charset="0"/>
              </a:defRPr>
            </a:lvl2pPr>
            <a:lvl3pPr marL="1143000" indent="-228600" eaLnBrk="0" hangingPunct="0">
              <a:defRPr>
                <a:solidFill>
                  <a:schemeClr val="tx1"/>
                </a:solidFill>
                <a:latin typeface="Georgia" pitchFamily="18" charset="0"/>
                <a:cs typeface="Arial" charset="0"/>
              </a:defRPr>
            </a:lvl3pPr>
            <a:lvl4pPr marL="1600200" indent="-228600" eaLnBrk="0" hangingPunct="0">
              <a:defRPr>
                <a:solidFill>
                  <a:schemeClr val="tx1"/>
                </a:solidFill>
                <a:latin typeface="Georgia" pitchFamily="18" charset="0"/>
                <a:cs typeface="Arial" charset="0"/>
              </a:defRPr>
            </a:lvl4pPr>
            <a:lvl5pPr marL="2057400" indent="-228600" eaLnBrk="0" hangingPunct="0">
              <a:defRPr>
                <a:solidFill>
                  <a:schemeClr val="tx1"/>
                </a:solidFill>
                <a:latin typeface="Georgia" pitchFamily="18" charset="0"/>
                <a:cs typeface="Arial" charset="0"/>
              </a:defRPr>
            </a:lvl5pPr>
            <a:lvl6pPr marL="2514600" indent="-228600" eaLnBrk="0" fontAlgn="base" hangingPunct="0">
              <a:spcBef>
                <a:spcPct val="0"/>
              </a:spcBef>
              <a:spcAft>
                <a:spcPct val="0"/>
              </a:spcAft>
              <a:defRPr>
                <a:solidFill>
                  <a:schemeClr val="tx1"/>
                </a:solidFill>
                <a:latin typeface="Georgia" pitchFamily="18" charset="0"/>
                <a:cs typeface="Arial" charset="0"/>
              </a:defRPr>
            </a:lvl6pPr>
            <a:lvl7pPr marL="2971800" indent="-228600" eaLnBrk="0" fontAlgn="base" hangingPunct="0">
              <a:spcBef>
                <a:spcPct val="0"/>
              </a:spcBef>
              <a:spcAft>
                <a:spcPct val="0"/>
              </a:spcAft>
              <a:defRPr>
                <a:solidFill>
                  <a:schemeClr val="tx1"/>
                </a:solidFill>
                <a:latin typeface="Georgia" pitchFamily="18" charset="0"/>
                <a:cs typeface="Arial" charset="0"/>
              </a:defRPr>
            </a:lvl7pPr>
            <a:lvl8pPr marL="3429000" indent="-228600" eaLnBrk="0" fontAlgn="base" hangingPunct="0">
              <a:spcBef>
                <a:spcPct val="0"/>
              </a:spcBef>
              <a:spcAft>
                <a:spcPct val="0"/>
              </a:spcAft>
              <a:defRPr>
                <a:solidFill>
                  <a:schemeClr val="tx1"/>
                </a:solidFill>
                <a:latin typeface="Georgia" pitchFamily="18" charset="0"/>
                <a:cs typeface="Arial" charset="0"/>
              </a:defRPr>
            </a:lvl8pPr>
            <a:lvl9pPr marL="3886200" indent="-228600" eaLnBrk="0" fontAlgn="base" hangingPunct="0">
              <a:spcBef>
                <a:spcPct val="0"/>
              </a:spcBef>
              <a:spcAft>
                <a:spcPct val="0"/>
              </a:spcAft>
              <a:defRPr>
                <a:solidFill>
                  <a:schemeClr val="tx1"/>
                </a:solidFill>
                <a:latin typeface="Georgia" pitchFamily="18" charset="0"/>
                <a:cs typeface="Arial" charset="0"/>
              </a:defRPr>
            </a:lvl9pPr>
          </a:lstStyle>
          <a:p>
            <a:pPr eaLnBrk="1" hangingPunct="1"/>
            <a:r>
              <a:rPr lang="en-US" b="1" dirty="0">
                <a:solidFill>
                  <a:schemeClr val="bg1"/>
                </a:solidFill>
              </a:rPr>
              <a:t>SENSOR</a:t>
            </a:r>
          </a:p>
          <a:p>
            <a:pPr eaLnBrk="1" hangingPunct="1"/>
            <a:endParaRPr lang="en-US" dirty="0"/>
          </a:p>
        </p:txBody>
      </p:sp>
      <p:cxnSp>
        <p:nvCxnSpPr>
          <p:cNvPr id="11" name="Straight Connector 10"/>
          <p:cNvCxnSpPr/>
          <p:nvPr/>
        </p:nvCxnSpPr>
        <p:spPr>
          <a:xfrm>
            <a:off x="7823200" y="2120900"/>
            <a:ext cx="42672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154" name="TextBox 13"/>
          <p:cNvSpPr txBox="1">
            <a:spLocks noChangeArrowheads="1"/>
          </p:cNvSpPr>
          <p:nvPr/>
        </p:nvSpPr>
        <p:spPr bwMode="auto">
          <a:xfrm>
            <a:off x="8273575" y="1704288"/>
            <a:ext cx="4572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eorgia" pitchFamily="18" charset="0"/>
                <a:cs typeface="Arial" charset="0"/>
              </a:defRPr>
            </a:lvl1pPr>
            <a:lvl2pPr marL="742950" indent="-285750" eaLnBrk="0" hangingPunct="0">
              <a:defRPr>
                <a:solidFill>
                  <a:schemeClr val="tx1"/>
                </a:solidFill>
                <a:latin typeface="Georgia" pitchFamily="18" charset="0"/>
                <a:cs typeface="Arial" charset="0"/>
              </a:defRPr>
            </a:lvl2pPr>
            <a:lvl3pPr marL="1143000" indent="-228600" eaLnBrk="0" hangingPunct="0">
              <a:defRPr>
                <a:solidFill>
                  <a:schemeClr val="tx1"/>
                </a:solidFill>
                <a:latin typeface="Georgia" pitchFamily="18" charset="0"/>
                <a:cs typeface="Arial" charset="0"/>
              </a:defRPr>
            </a:lvl3pPr>
            <a:lvl4pPr marL="1600200" indent="-228600" eaLnBrk="0" hangingPunct="0">
              <a:defRPr>
                <a:solidFill>
                  <a:schemeClr val="tx1"/>
                </a:solidFill>
                <a:latin typeface="Georgia" pitchFamily="18" charset="0"/>
                <a:cs typeface="Arial" charset="0"/>
              </a:defRPr>
            </a:lvl4pPr>
            <a:lvl5pPr marL="2057400" indent="-228600" eaLnBrk="0" hangingPunct="0">
              <a:defRPr>
                <a:solidFill>
                  <a:schemeClr val="tx1"/>
                </a:solidFill>
                <a:latin typeface="Georgia" pitchFamily="18" charset="0"/>
                <a:cs typeface="Arial" charset="0"/>
              </a:defRPr>
            </a:lvl5pPr>
            <a:lvl6pPr marL="2514600" indent="-228600" eaLnBrk="0" fontAlgn="base" hangingPunct="0">
              <a:spcBef>
                <a:spcPct val="0"/>
              </a:spcBef>
              <a:spcAft>
                <a:spcPct val="0"/>
              </a:spcAft>
              <a:defRPr>
                <a:solidFill>
                  <a:schemeClr val="tx1"/>
                </a:solidFill>
                <a:latin typeface="Georgia" pitchFamily="18" charset="0"/>
                <a:cs typeface="Arial" charset="0"/>
              </a:defRPr>
            </a:lvl6pPr>
            <a:lvl7pPr marL="2971800" indent="-228600" eaLnBrk="0" fontAlgn="base" hangingPunct="0">
              <a:spcBef>
                <a:spcPct val="0"/>
              </a:spcBef>
              <a:spcAft>
                <a:spcPct val="0"/>
              </a:spcAft>
              <a:defRPr>
                <a:solidFill>
                  <a:schemeClr val="tx1"/>
                </a:solidFill>
                <a:latin typeface="Georgia" pitchFamily="18" charset="0"/>
                <a:cs typeface="Arial" charset="0"/>
              </a:defRPr>
            </a:lvl7pPr>
            <a:lvl8pPr marL="3429000" indent="-228600" eaLnBrk="0" fontAlgn="base" hangingPunct="0">
              <a:spcBef>
                <a:spcPct val="0"/>
              </a:spcBef>
              <a:spcAft>
                <a:spcPct val="0"/>
              </a:spcAft>
              <a:defRPr>
                <a:solidFill>
                  <a:schemeClr val="tx1"/>
                </a:solidFill>
                <a:latin typeface="Georgia" pitchFamily="18" charset="0"/>
                <a:cs typeface="Arial" charset="0"/>
              </a:defRPr>
            </a:lvl8pPr>
            <a:lvl9pPr marL="3886200" indent="-228600" eaLnBrk="0" fontAlgn="base" hangingPunct="0">
              <a:spcBef>
                <a:spcPct val="0"/>
              </a:spcBef>
              <a:spcAft>
                <a:spcPct val="0"/>
              </a:spcAft>
              <a:defRPr>
                <a:solidFill>
                  <a:schemeClr val="tx1"/>
                </a:solidFill>
                <a:latin typeface="Georgia" pitchFamily="18" charset="0"/>
                <a:cs typeface="Arial" charset="0"/>
              </a:defRPr>
            </a:lvl9pPr>
          </a:lstStyle>
          <a:p>
            <a:pPr eaLnBrk="1" hangingPunct="1"/>
            <a:r>
              <a:rPr lang="en-US" b="1" dirty="0">
                <a:solidFill>
                  <a:schemeClr val="bg1"/>
                </a:solidFill>
              </a:rPr>
              <a:t>EMBEDDED HARDWARE</a:t>
            </a:r>
          </a:p>
        </p:txBody>
      </p:sp>
      <p:sp>
        <p:nvSpPr>
          <p:cNvPr id="6155" name="TextBox 14"/>
          <p:cNvSpPr txBox="1">
            <a:spLocks noChangeArrowheads="1"/>
          </p:cNvSpPr>
          <p:nvPr/>
        </p:nvSpPr>
        <p:spPr bwMode="auto">
          <a:xfrm>
            <a:off x="7924800" y="2130425"/>
            <a:ext cx="42672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Georgia" pitchFamily="18" charset="0"/>
                <a:cs typeface="Arial" charset="0"/>
              </a:defRPr>
            </a:lvl1pPr>
            <a:lvl2pPr marL="742950" indent="-285750" eaLnBrk="0" hangingPunct="0">
              <a:defRPr>
                <a:solidFill>
                  <a:schemeClr val="tx1"/>
                </a:solidFill>
                <a:latin typeface="Georgia" pitchFamily="18" charset="0"/>
                <a:cs typeface="Arial" charset="0"/>
              </a:defRPr>
            </a:lvl2pPr>
            <a:lvl3pPr marL="1143000" indent="-228600" eaLnBrk="0" hangingPunct="0">
              <a:defRPr>
                <a:solidFill>
                  <a:schemeClr val="tx1"/>
                </a:solidFill>
                <a:latin typeface="Georgia" pitchFamily="18" charset="0"/>
                <a:cs typeface="Arial" charset="0"/>
              </a:defRPr>
            </a:lvl3pPr>
            <a:lvl4pPr marL="1600200" indent="-228600" eaLnBrk="0" hangingPunct="0">
              <a:defRPr>
                <a:solidFill>
                  <a:schemeClr val="tx1"/>
                </a:solidFill>
                <a:latin typeface="Georgia" pitchFamily="18" charset="0"/>
                <a:cs typeface="Arial" charset="0"/>
              </a:defRPr>
            </a:lvl4pPr>
            <a:lvl5pPr marL="2057400" indent="-228600" eaLnBrk="0" hangingPunct="0">
              <a:defRPr>
                <a:solidFill>
                  <a:schemeClr val="tx1"/>
                </a:solidFill>
                <a:latin typeface="Georgia" pitchFamily="18" charset="0"/>
                <a:cs typeface="Arial" charset="0"/>
              </a:defRPr>
            </a:lvl5pPr>
            <a:lvl6pPr marL="2514600" indent="-228600" eaLnBrk="0" fontAlgn="base" hangingPunct="0">
              <a:spcBef>
                <a:spcPct val="0"/>
              </a:spcBef>
              <a:spcAft>
                <a:spcPct val="0"/>
              </a:spcAft>
              <a:defRPr>
                <a:solidFill>
                  <a:schemeClr val="tx1"/>
                </a:solidFill>
                <a:latin typeface="Georgia" pitchFamily="18" charset="0"/>
                <a:cs typeface="Arial" charset="0"/>
              </a:defRPr>
            </a:lvl6pPr>
            <a:lvl7pPr marL="2971800" indent="-228600" eaLnBrk="0" fontAlgn="base" hangingPunct="0">
              <a:spcBef>
                <a:spcPct val="0"/>
              </a:spcBef>
              <a:spcAft>
                <a:spcPct val="0"/>
              </a:spcAft>
              <a:defRPr>
                <a:solidFill>
                  <a:schemeClr val="tx1"/>
                </a:solidFill>
                <a:latin typeface="Georgia" pitchFamily="18" charset="0"/>
                <a:cs typeface="Arial" charset="0"/>
              </a:defRPr>
            </a:lvl7pPr>
            <a:lvl8pPr marL="3429000" indent="-228600" eaLnBrk="0" fontAlgn="base" hangingPunct="0">
              <a:spcBef>
                <a:spcPct val="0"/>
              </a:spcBef>
              <a:spcAft>
                <a:spcPct val="0"/>
              </a:spcAft>
              <a:defRPr>
                <a:solidFill>
                  <a:schemeClr val="tx1"/>
                </a:solidFill>
                <a:latin typeface="Georgia" pitchFamily="18" charset="0"/>
                <a:cs typeface="Arial" charset="0"/>
              </a:defRPr>
            </a:lvl8pPr>
            <a:lvl9pPr marL="3886200" indent="-228600" eaLnBrk="0" fontAlgn="base" hangingPunct="0">
              <a:spcBef>
                <a:spcPct val="0"/>
              </a:spcBef>
              <a:spcAft>
                <a:spcPct val="0"/>
              </a:spcAft>
              <a:defRPr>
                <a:solidFill>
                  <a:schemeClr val="tx1"/>
                </a:solidFill>
                <a:latin typeface="Georgia" pitchFamily="18" charset="0"/>
                <a:cs typeface="Arial" charset="0"/>
              </a:defRPr>
            </a:lvl9pPr>
          </a:lstStyle>
          <a:p>
            <a:pPr algn="just" eaLnBrk="1" hangingPunct="1"/>
            <a:r>
              <a:rPr lang="en-US" sz="1600" dirty="0">
                <a:solidFill>
                  <a:schemeClr val="bg1"/>
                </a:solidFill>
                <a:latin typeface="Times New Roman" pitchFamily="18" charset="0"/>
                <a:cs typeface="Times New Roman" pitchFamily="18" charset="0"/>
              </a:rPr>
              <a:t>It uses a  Microcontroller/Microprocessor to perform a single Job. Contains few or all the peripherals inside the module, i.e. SOC (System On Chip).</a:t>
            </a:r>
          </a:p>
          <a:p>
            <a:pPr algn="just" eaLnBrk="1" hangingPunct="1"/>
            <a:endParaRPr lang="en-US" sz="1600" dirty="0">
              <a:solidFill>
                <a:schemeClr val="bg1"/>
              </a:solidFill>
            </a:endParaRPr>
          </a:p>
        </p:txBody>
      </p:sp>
      <p:sp>
        <p:nvSpPr>
          <p:cNvPr id="18" name="Rounded Rectangle 17"/>
          <p:cNvSpPr/>
          <p:nvPr/>
        </p:nvSpPr>
        <p:spPr>
          <a:xfrm>
            <a:off x="4165600" y="3886200"/>
            <a:ext cx="3454400" cy="1371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157" name="TextBox 18"/>
          <p:cNvSpPr txBox="1">
            <a:spLocks noChangeArrowheads="1"/>
          </p:cNvSpPr>
          <p:nvPr/>
        </p:nvSpPr>
        <p:spPr bwMode="auto">
          <a:xfrm>
            <a:off x="4739218" y="3905250"/>
            <a:ext cx="17315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Georgia" pitchFamily="18" charset="0"/>
                <a:cs typeface="Arial" charset="0"/>
              </a:defRPr>
            </a:lvl1pPr>
            <a:lvl2pPr marL="742950" indent="-285750" eaLnBrk="0" hangingPunct="0">
              <a:defRPr>
                <a:solidFill>
                  <a:schemeClr val="tx1"/>
                </a:solidFill>
                <a:latin typeface="Georgia" pitchFamily="18" charset="0"/>
                <a:cs typeface="Arial" charset="0"/>
              </a:defRPr>
            </a:lvl2pPr>
            <a:lvl3pPr marL="1143000" indent="-228600" eaLnBrk="0" hangingPunct="0">
              <a:defRPr>
                <a:solidFill>
                  <a:schemeClr val="tx1"/>
                </a:solidFill>
                <a:latin typeface="Georgia" pitchFamily="18" charset="0"/>
                <a:cs typeface="Arial" charset="0"/>
              </a:defRPr>
            </a:lvl3pPr>
            <a:lvl4pPr marL="1600200" indent="-228600" eaLnBrk="0" hangingPunct="0">
              <a:defRPr>
                <a:solidFill>
                  <a:schemeClr val="tx1"/>
                </a:solidFill>
                <a:latin typeface="Georgia" pitchFamily="18" charset="0"/>
                <a:cs typeface="Arial" charset="0"/>
              </a:defRPr>
            </a:lvl4pPr>
            <a:lvl5pPr marL="2057400" indent="-228600" eaLnBrk="0" hangingPunct="0">
              <a:defRPr>
                <a:solidFill>
                  <a:schemeClr val="tx1"/>
                </a:solidFill>
                <a:latin typeface="Georgia" pitchFamily="18" charset="0"/>
                <a:cs typeface="Arial" charset="0"/>
              </a:defRPr>
            </a:lvl5pPr>
            <a:lvl6pPr marL="2514600" indent="-228600" eaLnBrk="0" fontAlgn="base" hangingPunct="0">
              <a:spcBef>
                <a:spcPct val="0"/>
              </a:spcBef>
              <a:spcAft>
                <a:spcPct val="0"/>
              </a:spcAft>
              <a:defRPr>
                <a:solidFill>
                  <a:schemeClr val="tx1"/>
                </a:solidFill>
                <a:latin typeface="Georgia" pitchFamily="18" charset="0"/>
                <a:cs typeface="Arial" charset="0"/>
              </a:defRPr>
            </a:lvl6pPr>
            <a:lvl7pPr marL="2971800" indent="-228600" eaLnBrk="0" fontAlgn="base" hangingPunct="0">
              <a:spcBef>
                <a:spcPct val="0"/>
              </a:spcBef>
              <a:spcAft>
                <a:spcPct val="0"/>
              </a:spcAft>
              <a:defRPr>
                <a:solidFill>
                  <a:schemeClr val="tx1"/>
                </a:solidFill>
                <a:latin typeface="Georgia" pitchFamily="18" charset="0"/>
                <a:cs typeface="Arial" charset="0"/>
              </a:defRPr>
            </a:lvl7pPr>
            <a:lvl8pPr marL="3429000" indent="-228600" eaLnBrk="0" fontAlgn="base" hangingPunct="0">
              <a:spcBef>
                <a:spcPct val="0"/>
              </a:spcBef>
              <a:spcAft>
                <a:spcPct val="0"/>
              </a:spcAft>
              <a:defRPr>
                <a:solidFill>
                  <a:schemeClr val="tx1"/>
                </a:solidFill>
                <a:latin typeface="Georgia" pitchFamily="18" charset="0"/>
                <a:cs typeface="Arial" charset="0"/>
              </a:defRPr>
            </a:lvl8pPr>
            <a:lvl9pPr marL="3886200" indent="-228600" eaLnBrk="0" fontAlgn="base" hangingPunct="0">
              <a:spcBef>
                <a:spcPct val="0"/>
              </a:spcBef>
              <a:spcAft>
                <a:spcPct val="0"/>
              </a:spcAft>
              <a:defRPr>
                <a:solidFill>
                  <a:schemeClr val="tx1"/>
                </a:solidFill>
                <a:latin typeface="Georgia" pitchFamily="18" charset="0"/>
                <a:cs typeface="Arial" charset="0"/>
              </a:defRPr>
            </a:lvl9pPr>
          </a:lstStyle>
          <a:p>
            <a:pPr eaLnBrk="1" hangingPunct="1"/>
            <a:r>
              <a:rPr lang="en-US" b="1">
                <a:solidFill>
                  <a:schemeClr val="bg1"/>
                </a:solidFill>
              </a:rPr>
              <a:t>ACTUATORS</a:t>
            </a:r>
          </a:p>
        </p:txBody>
      </p:sp>
      <p:cxnSp>
        <p:nvCxnSpPr>
          <p:cNvPr id="20" name="Straight Connector 19"/>
          <p:cNvCxnSpPr/>
          <p:nvPr/>
        </p:nvCxnSpPr>
        <p:spPr>
          <a:xfrm>
            <a:off x="4165600" y="4273550"/>
            <a:ext cx="34544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159" name="TextBox 21"/>
          <p:cNvSpPr txBox="1">
            <a:spLocks noChangeArrowheads="1"/>
          </p:cNvSpPr>
          <p:nvPr/>
        </p:nvSpPr>
        <p:spPr bwMode="auto">
          <a:xfrm>
            <a:off x="4165600" y="4257274"/>
            <a:ext cx="34268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Georgia" pitchFamily="18" charset="0"/>
                <a:cs typeface="Arial" charset="0"/>
              </a:defRPr>
            </a:lvl1pPr>
            <a:lvl2pPr marL="742950" indent="-285750" eaLnBrk="0" hangingPunct="0">
              <a:defRPr>
                <a:solidFill>
                  <a:schemeClr val="tx1"/>
                </a:solidFill>
                <a:latin typeface="Georgia" pitchFamily="18" charset="0"/>
                <a:cs typeface="Arial" charset="0"/>
              </a:defRPr>
            </a:lvl2pPr>
            <a:lvl3pPr marL="1143000" indent="-228600" eaLnBrk="0" hangingPunct="0">
              <a:defRPr>
                <a:solidFill>
                  <a:schemeClr val="tx1"/>
                </a:solidFill>
                <a:latin typeface="Georgia" pitchFamily="18" charset="0"/>
                <a:cs typeface="Arial" charset="0"/>
              </a:defRPr>
            </a:lvl3pPr>
            <a:lvl4pPr marL="1600200" indent="-228600" eaLnBrk="0" hangingPunct="0">
              <a:defRPr>
                <a:solidFill>
                  <a:schemeClr val="tx1"/>
                </a:solidFill>
                <a:latin typeface="Georgia" pitchFamily="18" charset="0"/>
                <a:cs typeface="Arial" charset="0"/>
              </a:defRPr>
            </a:lvl4pPr>
            <a:lvl5pPr marL="2057400" indent="-228600" eaLnBrk="0" hangingPunct="0">
              <a:defRPr>
                <a:solidFill>
                  <a:schemeClr val="tx1"/>
                </a:solidFill>
                <a:latin typeface="Georgia" pitchFamily="18" charset="0"/>
                <a:cs typeface="Arial" charset="0"/>
              </a:defRPr>
            </a:lvl5pPr>
            <a:lvl6pPr marL="2514600" indent="-228600" eaLnBrk="0" fontAlgn="base" hangingPunct="0">
              <a:spcBef>
                <a:spcPct val="0"/>
              </a:spcBef>
              <a:spcAft>
                <a:spcPct val="0"/>
              </a:spcAft>
              <a:defRPr>
                <a:solidFill>
                  <a:schemeClr val="tx1"/>
                </a:solidFill>
                <a:latin typeface="Georgia" pitchFamily="18" charset="0"/>
                <a:cs typeface="Arial" charset="0"/>
              </a:defRPr>
            </a:lvl6pPr>
            <a:lvl7pPr marL="2971800" indent="-228600" eaLnBrk="0" fontAlgn="base" hangingPunct="0">
              <a:spcBef>
                <a:spcPct val="0"/>
              </a:spcBef>
              <a:spcAft>
                <a:spcPct val="0"/>
              </a:spcAft>
              <a:defRPr>
                <a:solidFill>
                  <a:schemeClr val="tx1"/>
                </a:solidFill>
                <a:latin typeface="Georgia" pitchFamily="18" charset="0"/>
                <a:cs typeface="Arial" charset="0"/>
              </a:defRPr>
            </a:lvl7pPr>
            <a:lvl8pPr marL="3429000" indent="-228600" eaLnBrk="0" fontAlgn="base" hangingPunct="0">
              <a:spcBef>
                <a:spcPct val="0"/>
              </a:spcBef>
              <a:spcAft>
                <a:spcPct val="0"/>
              </a:spcAft>
              <a:defRPr>
                <a:solidFill>
                  <a:schemeClr val="tx1"/>
                </a:solidFill>
                <a:latin typeface="Georgia" pitchFamily="18" charset="0"/>
                <a:cs typeface="Arial" charset="0"/>
              </a:defRPr>
            </a:lvl8pPr>
            <a:lvl9pPr marL="3886200" indent="-228600" eaLnBrk="0" fontAlgn="base" hangingPunct="0">
              <a:spcBef>
                <a:spcPct val="0"/>
              </a:spcBef>
              <a:spcAft>
                <a:spcPct val="0"/>
              </a:spcAft>
              <a:defRPr>
                <a:solidFill>
                  <a:schemeClr val="tx1"/>
                </a:solidFill>
                <a:latin typeface="Georgia" pitchFamily="18" charset="0"/>
                <a:cs typeface="Arial" charset="0"/>
              </a:defRPr>
            </a:lvl9pPr>
          </a:lstStyle>
          <a:p>
            <a:pPr algn="just" eaLnBrk="1" hangingPunct="1"/>
            <a:r>
              <a:rPr lang="en-US" sz="1600" dirty="0">
                <a:solidFill>
                  <a:schemeClr val="bg1"/>
                </a:solidFill>
                <a:latin typeface="Times New Roman" pitchFamily="18" charset="0"/>
                <a:cs typeface="Times New Roman" pitchFamily="18" charset="0"/>
              </a:rPr>
              <a:t>Receives a control signal and performs action. Responsible for moving and controlling a  system.</a:t>
            </a:r>
          </a:p>
        </p:txBody>
      </p:sp>
      <p:sp>
        <p:nvSpPr>
          <p:cNvPr id="23" name="Oval 22"/>
          <p:cNvSpPr/>
          <p:nvPr/>
        </p:nvSpPr>
        <p:spPr>
          <a:xfrm>
            <a:off x="1384301" y="5294313"/>
            <a:ext cx="1631951"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b="1" dirty="0"/>
          </a:p>
        </p:txBody>
      </p:sp>
      <p:sp>
        <p:nvSpPr>
          <p:cNvPr id="6161" name="TextBox 23"/>
          <p:cNvSpPr txBox="1">
            <a:spLocks noChangeArrowheads="1"/>
          </p:cNvSpPr>
          <p:nvPr/>
        </p:nvSpPr>
        <p:spPr bwMode="auto">
          <a:xfrm>
            <a:off x="1588100" y="5503863"/>
            <a:ext cx="1625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eorgia" pitchFamily="18" charset="0"/>
                <a:cs typeface="Arial" charset="0"/>
              </a:defRPr>
            </a:lvl1pPr>
            <a:lvl2pPr marL="742950" indent="-285750" eaLnBrk="0" hangingPunct="0">
              <a:defRPr>
                <a:solidFill>
                  <a:schemeClr val="tx1"/>
                </a:solidFill>
                <a:latin typeface="Georgia" pitchFamily="18" charset="0"/>
                <a:cs typeface="Arial" charset="0"/>
              </a:defRPr>
            </a:lvl2pPr>
            <a:lvl3pPr marL="1143000" indent="-228600" eaLnBrk="0" hangingPunct="0">
              <a:defRPr>
                <a:solidFill>
                  <a:schemeClr val="tx1"/>
                </a:solidFill>
                <a:latin typeface="Georgia" pitchFamily="18" charset="0"/>
                <a:cs typeface="Arial" charset="0"/>
              </a:defRPr>
            </a:lvl3pPr>
            <a:lvl4pPr marL="1600200" indent="-228600" eaLnBrk="0" hangingPunct="0">
              <a:defRPr>
                <a:solidFill>
                  <a:schemeClr val="tx1"/>
                </a:solidFill>
                <a:latin typeface="Georgia" pitchFamily="18" charset="0"/>
                <a:cs typeface="Arial" charset="0"/>
              </a:defRPr>
            </a:lvl4pPr>
            <a:lvl5pPr marL="2057400" indent="-228600" eaLnBrk="0" hangingPunct="0">
              <a:defRPr>
                <a:solidFill>
                  <a:schemeClr val="tx1"/>
                </a:solidFill>
                <a:latin typeface="Georgia" pitchFamily="18" charset="0"/>
                <a:cs typeface="Arial" charset="0"/>
              </a:defRPr>
            </a:lvl5pPr>
            <a:lvl6pPr marL="2514600" indent="-228600" eaLnBrk="0" fontAlgn="base" hangingPunct="0">
              <a:spcBef>
                <a:spcPct val="0"/>
              </a:spcBef>
              <a:spcAft>
                <a:spcPct val="0"/>
              </a:spcAft>
              <a:defRPr>
                <a:solidFill>
                  <a:schemeClr val="tx1"/>
                </a:solidFill>
                <a:latin typeface="Georgia" pitchFamily="18" charset="0"/>
                <a:cs typeface="Arial" charset="0"/>
              </a:defRPr>
            </a:lvl6pPr>
            <a:lvl7pPr marL="2971800" indent="-228600" eaLnBrk="0" fontAlgn="base" hangingPunct="0">
              <a:spcBef>
                <a:spcPct val="0"/>
              </a:spcBef>
              <a:spcAft>
                <a:spcPct val="0"/>
              </a:spcAft>
              <a:defRPr>
                <a:solidFill>
                  <a:schemeClr val="tx1"/>
                </a:solidFill>
                <a:latin typeface="Georgia" pitchFamily="18" charset="0"/>
                <a:cs typeface="Arial" charset="0"/>
              </a:defRPr>
            </a:lvl7pPr>
            <a:lvl8pPr marL="3429000" indent="-228600" eaLnBrk="0" fontAlgn="base" hangingPunct="0">
              <a:spcBef>
                <a:spcPct val="0"/>
              </a:spcBef>
              <a:spcAft>
                <a:spcPct val="0"/>
              </a:spcAft>
              <a:defRPr>
                <a:solidFill>
                  <a:schemeClr val="tx1"/>
                </a:solidFill>
                <a:latin typeface="Georgia" pitchFamily="18" charset="0"/>
                <a:cs typeface="Arial" charset="0"/>
              </a:defRPr>
            </a:lvl8pPr>
            <a:lvl9pPr marL="3886200" indent="-228600" eaLnBrk="0" fontAlgn="base" hangingPunct="0">
              <a:spcBef>
                <a:spcPct val="0"/>
              </a:spcBef>
              <a:spcAft>
                <a:spcPct val="0"/>
              </a:spcAft>
              <a:defRPr>
                <a:solidFill>
                  <a:schemeClr val="tx1"/>
                </a:solidFill>
                <a:latin typeface="Georgia" pitchFamily="18" charset="0"/>
                <a:cs typeface="Arial" charset="0"/>
              </a:defRPr>
            </a:lvl9pPr>
          </a:lstStyle>
          <a:p>
            <a:pPr algn="just" eaLnBrk="1" hangingPunct="1"/>
            <a:r>
              <a:rPr lang="en-US" b="1" dirty="0">
                <a:solidFill>
                  <a:schemeClr val="bg1"/>
                </a:solidFill>
              </a:rPr>
              <a:t>PEOPLE</a:t>
            </a:r>
          </a:p>
          <a:p>
            <a:pPr eaLnBrk="1" hangingPunct="1"/>
            <a:endParaRPr lang="en-US" dirty="0">
              <a:solidFill>
                <a:schemeClr val="bg1"/>
              </a:solidFill>
            </a:endParaRPr>
          </a:p>
        </p:txBody>
      </p:sp>
      <p:sp>
        <p:nvSpPr>
          <p:cNvPr id="25" name="Oval 24"/>
          <p:cNvSpPr/>
          <p:nvPr/>
        </p:nvSpPr>
        <p:spPr>
          <a:xfrm>
            <a:off x="8839200" y="5543550"/>
            <a:ext cx="1930400" cy="704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163" name="TextBox 25"/>
          <p:cNvSpPr txBox="1">
            <a:spLocks noChangeArrowheads="1"/>
          </p:cNvSpPr>
          <p:nvPr/>
        </p:nvSpPr>
        <p:spPr bwMode="auto">
          <a:xfrm>
            <a:off x="9049225" y="5719247"/>
            <a:ext cx="15103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Georgia" pitchFamily="18" charset="0"/>
                <a:cs typeface="Arial" charset="0"/>
              </a:defRPr>
            </a:lvl1pPr>
            <a:lvl2pPr marL="742950" indent="-285750" eaLnBrk="0" hangingPunct="0">
              <a:defRPr>
                <a:solidFill>
                  <a:schemeClr val="tx1"/>
                </a:solidFill>
                <a:latin typeface="Georgia" pitchFamily="18" charset="0"/>
                <a:cs typeface="Arial" charset="0"/>
              </a:defRPr>
            </a:lvl2pPr>
            <a:lvl3pPr marL="1143000" indent="-228600" eaLnBrk="0" hangingPunct="0">
              <a:defRPr>
                <a:solidFill>
                  <a:schemeClr val="tx1"/>
                </a:solidFill>
                <a:latin typeface="Georgia" pitchFamily="18" charset="0"/>
                <a:cs typeface="Arial" charset="0"/>
              </a:defRPr>
            </a:lvl3pPr>
            <a:lvl4pPr marL="1600200" indent="-228600" eaLnBrk="0" hangingPunct="0">
              <a:defRPr>
                <a:solidFill>
                  <a:schemeClr val="tx1"/>
                </a:solidFill>
                <a:latin typeface="Georgia" pitchFamily="18" charset="0"/>
                <a:cs typeface="Arial" charset="0"/>
              </a:defRPr>
            </a:lvl4pPr>
            <a:lvl5pPr marL="2057400" indent="-228600" eaLnBrk="0" hangingPunct="0">
              <a:defRPr>
                <a:solidFill>
                  <a:schemeClr val="tx1"/>
                </a:solidFill>
                <a:latin typeface="Georgia" pitchFamily="18" charset="0"/>
                <a:cs typeface="Arial" charset="0"/>
              </a:defRPr>
            </a:lvl5pPr>
            <a:lvl6pPr marL="2514600" indent="-228600" eaLnBrk="0" fontAlgn="base" hangingPunct="0">
              <a:spcBef>
                <a:spcPct val="0"/>
              </a:spcBef>
              <a:spcAft>
                <a:spcPct val="0"/>
              </a:spcAft>
              <a:defRPr>
                <a:solidFill>
                  <a:schemeClr val="tx1"/>
                </a:solidFill>
                <a:latin typeface="Georgia" pitchFamily="18" charset="0"/>
                <a:cs typeface="Arial" charset="0"/>
              </a:defRPr>
            </a:lvl6pPr>
            <a:lvl7pPr marL="2971800" indent="-228600" eaLnBrk="0" fontAlgn="base" hangingPunct="0">
              <a:spcBef>
                <a:spcPct val="0"/>
              </a:spcBef>
              <a:spcAft>
                <a:spcPct val="0"/>
              </a:spcAft>
              <a:defRPr>
                <a:solidFill>
                  <a:schemeClr val="tx1"/>
                </a:solidFill>
                <a:latin typeface="Georgia" pitchFamily="18" charset="0"/>
                <a:cs typeface="Arial" charset="0"/>
              </a:defRPr>
            </a:lvl7pPr>
            <a:lvl8pPr marL="3429000" indent="-228600" eaLnBrk="0" fontAlgn="base" hangingPunct="0">
              <a:spcBef>
                <a:spcPct val="0"/>
              </a:spcBef>
              <a:spcAft>
                <a:spcPct val="0"/>
              </a:spcAft>
              <a:defRPr>
                <a:solidFill>
                  <a:schemeClr val="tx1"/>
                </a:solidFill>
                <a:latin typeface="Georgia" pitchFamily="18" charset="0"/>
                <a:cs typeface="Arial" charset="0"/>
              </a:defRPr>
            </a:lvl8pPr>
            <a:lvl9pPr marL="3886200" indent="-228600" eaLnBrk="0" fontAlgn="base" hangingPunct="0">
              <a:spcBef>
                <a:spcPct val="0"/>
              </a:spcBef>
              <a:spcAft>
                <a:spcPct val="0"/>
              </a:spcAft>
              <a:defRPr>
                <a:solidFill>
                  <a:schemeClr val="tx1"/>
                </a:solidFill>
                <a:latin typeface="Georgia" pitchFamily="18" charset="0"/>
                <a:cs typeface="Arial" charset="0"/>
              </a:defRPr>
            </a:lvl9pPr>
          </a:lstStyle>
          <a:p>
            <a:pPr eaLnBrk="1" hangingPunct="1"/>
            <a:r>
              <a:rPr lang="en-US" b="1" dirty="0">
                <a:solidFill>
                  <a:schemeClr val="bg1"/>
                </a:solidFill>
              </a:rPr>
              <a:t>INTERNET</a:t>
            </a:r>
          </a:p>
        </p:txBody>
      </p:sp>
      <p:cxnSp>
        <p:nvCxnSpPr>
          <p:cNvPr id="28" name="Straight Arrow Connector 27"/>
          <p:cNvCxnSpPr>
            <a:stCxn id="4" idx="3"/>
          </p:cNvCxnSpPr>
          <p:nvPr/>
        </p:nvCxnSpPr>
        <p:spPr>
          <a:xfrm>
            <a:off x="3759200" y="2324100"/>
            <a:ext cx="304800" cy="0"/>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7620000" y="2352675"/>
            <a:ext cx="304800" cy="0"/>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7416800" y="3429000"/>
            <a:ext cx="812800" cy="457200"/>
          </a:xfrm>
          <a:prstGeom prst="straightConnector1">
            <a:avLst/>
          </a:prstGeom>
          <a:ln w="28575">
            <a:solidFill>
              <a:schemeClr val="tx1"/>
            </a:solidFill>
            <a:headEnd type="arrow"/>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9804400" y="3429000"/>
            <a:ext cx="0" cy="2114550"/>
          </a:xfrm>
          <a:prstGeom prst="straightConnector1">
            <a:avLst/>
          </a:prstGeom>
          <a:ln w="28575">
            <a:solidFill>
              <a:schemeClr val="tx1"/>
            </a:solidFill>
            <a:headEnd type="arrow"/>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3139017" y="5207000"/>
            <a:ext cx="812800" cy="457200"/>
          </a:xfrm>
          <a:prstGeom prst="straightConnector1">
            <a:avLst/>
          </a:prstGeom>
          <a:ln w="28575">
            <a:solidFill>
              <a:schemeClr val="tx1"/>
            </a:solidFill>
            <a:headEnd type="arrow"/>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flipV="1">
            <a:off x="7592485" y="5216526"/>
            <a:ext cx="1240367" cy="574675"/>
          </a:xfrm>
          <a:prstGeom prst="straightConnector1">
            <a:avLst/>
          </a:prstGeom>
          <a:ln w="28575">
            <a:solidFill>
              <a:schemeClr val="tx1"/>
            </a:solidFill>
            <a:headEnd type="arrow"/>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2946400" y="5903913"/>
            <a:ext cx="5791200" cy="0"/>
          </a:xfrm>
          <a:prstGeom prst="straightConnector1">
            <a:avLst/>
          </a:prstGeom>
          <a:ln w="28575">
            <a:solidFill>
              <a:schemeClr val="tx1"/>
            </a:solidFill>
            <a:headEnd type="arrow"/>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6157" idx="0"/>
          </p:cNvCxnSpPr>
          <p:nvPr/>
        </p:nvCxnSpPr>
        <p:spPr>
          <a:xfrm flipH="1">
            <a:off x="5605000" y="3352800"/>
            <a:ext cx="287800" cy="552450"/>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203200" y="3305086"/>
            <a:ext cx="1838965" cy="1569660"/>
          </a:xfrm>
          <a:prstGeom prst="rect">
            <a:avLst/>
          </a:prstGeom>
          <a:noFill/>
        </p:spPr>
        <p:txBody>
          <a:bodyPr wrap="none">
            <a:spAutoFit/>
          </a:bodyPr>
          <a:lstStyle/>
          <a:p>
            <a:pPr fontAlgn="auto">
              <a:spcBef>
                <a:spcPts val="0"/>
              </a:spcBef>
              <a:spcAft>
                <a:spcPts val="0"/>
              </a:spcAft>
              <a:defRPr/>
            </a:pPr>
            <a:r>
              <a:rPr lang="en-US" sz="2400" b="1" dirty="0">
                <a:latin typeface="Times New Roman" pitchFamily="18" charset="0"/>
                <a:cs typeface="Times New Roman" pitchFamily="18" charset="0"/>
              </a:rPr>
              <a:t>Properties</a:t>
            </a:r>
            <a:r>
              <a:rPr lang="en-US" b="1" dirty="0">
                <a:solidFill>
                  <a:srgbClr val="FFC000"/>
                </a:solidFill>
                <a:latin typeface="+mn-lt"/>
                <a:cs typeface="+mn-cs"/>
              </a:rPr>
              <a:t>:</a:t>
            </a:r>
          </a:p>
          <a:p>
            <a:pPr marL="285750" indent="-285750" fontAlgn="auto">
              <a:spcBef>
                <a:spcPts val="0"/>
              </a:spcBef>
              <a:spcAft>
                <a:spcPts val="0"/>
              </a:spcAft>
              <a:buFont typeface="Arial" pitchFamily="34" charset="0"/>
              <a:buChar char="•"/>
              <a:defRPr/>
            </a:pPr>
            <a:r>
              <a:rPr lang="en-US" dirty="0">
                <a:latin typeface="Times New Roman" pitchFamily="18" charset="0"/>
                <a:cs typeface="Times New Roman" pitchFamily="18" charset="0"/>
              </a:rPr>
              <a:t>Sense.</a:t>
            </a:r>
          </a:p>
          <a:p>
            <a:pPr marL="285750" indent="-285750" fontAlgn="auto">
              <a:spcBef>
                <a:spcPts val="0"/>
              </a:spcBef>
              <a:spcAft>
                <a:spcPts val="0"/>
              </a:spcAft>
              <a:buFont typeface="Arial" pitchFamily="34" charset="0"/>
              <a:buChar char="•"/>
              <a:defRPr/>
            </a:pPr>
            <a:r>
              <a:rPr lang="en-US" dirty="0">
                <a:latin typeface="Times New Roman" pitchFamily="18" charset="0"/>
                <a:cs typeface="Times New Roman" pitchFamily="18" charset="0"/>
              </a:rPr>
              <a:t>Send/Receive.</a:t>
            </a:r>
          </a:p>
          <a:p>
            <a:pPr marL="285750" indent="-285750" fontAlgn="auto">
              <a:spcBef>
                <a:spcPts val="0"/>
              </a:spcBef>
              <a:spcAft>
                <a:spcPts val="0"/>
              </a:spcAft>
              <a:buFont typeface="Arial" pitchFamily="34" charset="0"/>
              <a:buChar char="•"/>
              <a:defRPr/>
            </a:pPr>
            <a:r>
              <a:rPr lang="en-US" dirty="0">
                <a:latin typeface="Times New Roman" pitchFamily="18" charset="0"/>
                <a:cs typeface="Times New Roman" pitchFamily="18" charset="0"/>
              </a:rPr>
              <a:t>Analyze.</a:t>
            </a:r>
          </a:p>
          <a:p>
            <a:pPr marL="285750" indent="-285750" fontAlgn="auto">
              <a:spcBef>
                <a:spcPts val="0"/>
              </a:spcBef>
              <a:spcAft>
                <a:spcPts val="0"/>
              </a:spcAft>
              <a:buFont typeface="Arial" pitchFamily="34" charset="0"/>
              <a:buChar char="•"/>
              <a:defRPr/>
            </a:pPr>
            <a:r>
              <a:rPr lang="en-US" dirty="0">
                <a:latin typeface="Times New Roman" pitchFamily="18" charset="0"/>
                <a:cs typeface="Times New Roman" pitchFamily="18" charset="0"/>
              </a:rPr>
              <a:t>Control</a:t>
            </a:r>
          </a:p>
        </p:txBody>
      </p:sp>
      <p:sp>
        <p:nvSpPr>
          <p:cNvPr id="6174" name="Slide Number Placeholder 49"/>
          <p:cNvSpPr>
            <a:spLocks noGrp="1"/>
          </p:cNvSpPr>
          <p:nvPr>
            <p:ph type="sldNum" sz="quarter" idx="4294967295"/>
          </p:nvPr>
        </p:nvSpPr>
        <p:spPr bwMode="auto">
          <a:xfrm>
            <a:off x="10898717" y="1588"/>
            <a:ext cx="1016000" cy="36671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Georgia" pitchFamily="18" charset="0"/>
              </a:defRPr>
            </a:lvl1pPr>
            <a:lvl2pPr marL="742950" indent="-285750">
              <a:defRPr>
                <a:solidFill>
                  <a:schemeClr val="tx1"/>
                </a:solidFill>
                <a:latin typeface="Georgia" pitchFamily="18" charset="0"/>
              </a:defRPr>
            </a:lvl2pPr>
            <a:lvl3pPr marL="1143000" indent="-228600">
              <a:defRPr>
                <a:solidFill>
                  <a:schemeClr val="tx1"/>
                </a:solidFill>
                <a:latin typeface="Georgia" pitchFamily="18" charset="0"/>
              </a:defRPr>
            </a:lvl3pPr>
            <a:lvl4pPr marL="1600200" indent="-228600">
              <a:defRPr>
                <a:solidFill>
                  <a:schemeClr val="tx1"/>
                </a:solidFill>
                <a:latin typeface="Georgia" pitchFamily="18" charset="0"/>
              </a:defRPr>
            </a:lvl4pPr>
            <a:lvl5pPr marL="2057400" indent="-228600">
              <a:defRPr>
                <a:solidFill>
                  <a:schemeClr val="tx1"/>
                </a:solidFill>
                <a:latin typeface="Georgia" pitchFamily="18" charset="0"/>
              </a:defRPr>
            </a:lvl5pPr>
            <a:lvl6pPr marL="2514600" indent="-228600" fontAlgn="base">
              <a:spcBef>
                <a:spcPct val="0"/>
              </a:spcBef>
              <a:spcAft>
                <a:spcPct val="0"/>
              </a:spcAft>
              <a:defRPr>
                <a:solidFill>
                  <a:schemeClr val="tx1"/>
                </a:solidFill>
                <a:latin typeface="Georgia" pitchFamily="18" charset="0"/>
              </a:defRPr>
            </a:lvl6pPr>
            <a:lvl7pPr marL="2971800" indent="-228600" fontAlgn="base">
              <a:spcBef>
                <a:spcPct val="0"/>
              </a:spcBef>
              <a:spcAft>
                <a:spcPct val="0"/>
              </a:spcAft>
              <a:defRPr>
                <a:solidFill>
                  <a:schemeClr val="tx1"/>
                </a:solidFill>
                <a:latin typeface="Georgia" pitchFamily="18" charset="0"/>
              </a:defRPr>
            </a:lvl7pPr>
            <a:lvl8pPr marL="3429000" indent="-228600" fontAlgn="base">
              <a:spcBef>
                <a:spcPct val="0"/>
              </a:spcBef>
              <a:spcAft>
                <a:spcPct val="0"/>
              </a:spcAft>
              <a:defRPr>
                <a:solidFill>
                  <a:schemeClr val="tx1"/>
                </a:solidFill>
                <a:latin typeface="Georgia" pitchFamily="18" charset="0"/>
              </a:defRPr>
            </a:lvl8pPr>
            <a:lvl9pPr marL="3886200" indent="-228600" fontAlgn="base">
              <a:spcBef>
                <a:spcPct val="0"/>
              </a:spcBef>
              <a:spcAft>
                <a:spcPct val="0"/>
              </a:spcAft>
              <a:defRPr>
                <a:solidFill>
                  <a:schemeClr val="tx1"/>
                </a:solidFill>
                <a:latin typeface="Georgia" pitchFamily="18" charset="0"/>
              </a:defRPr>
            </a:lvl9pPr>
          </a:lstStyle>
          <a:p>
            <a:pPr fontAlgn="base">
              <a:spcBef>
                <a:spcPct val="0"/>
              </a:spcBef>
              <a:spcAft>
                <a:spcPct val="0"/>
              </a:spcAft>
              <a:defRPr/>
            </a:pPr>
            <a:fld id="{AFD50A69-B1F3-4643-A781-8B399D1A5364}" type="slidenum">
              <a:rPr lang="en-US">
                <a:solidFill>
                  <a:srgbClr val="FFFFFF"/>
                </a:solidFill>
              </a:rPr>
              <a:pPr fontAlgn="base">
                <a:spcBef>
                  <a:spcPct val="0"/>
                </a:spcBef>
                <a:spcAft>
                  <a:spcPct val="0"/>
                </a:spcAft>
                <a:defRPr/>
              </a:pPr>
              <a:t>31</a:t>
            </a:fld>
            <a:endParaRPr lang="en-US">
              <a:solidFill>
                <a:srgbClr val="FFFFFF"/>
              </a:solidFill>
            </a:endParaRPr>
          </a:p>
        </p:txBody>
      </p:sp>
    </p:spTree>
    <p:extLst>
      <p:ext uri="{BB962C8B-B14F-4D97-AF65-F5344CB8AC3E}">
        <p14:creationId xmlns:p14="http://schemas.microsoft.com/office/powerpoint/2010/main" val="20378243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600" y="1524000"/>
            <a:ext cx="8305800" cy="1231106"/>
          </a:xfrm>
        </p:spPr>
        <p:txBody>
          <a:bodyPr/>
          <a:lstStyle/>
          <a:p>
            <a:pPr algn="just"/>
            <a:r>
              <a:rPr lang="en-US" sz="2000" b="1" dirty="0">
                <a:latin typeface="Times New Roman" pitchFamily="18" charset="0"/>
                <a:cs typeface="Times New Roman" pitchFamily="18" charset="0"/>
              </a:rPr>
              <a:t>Temperature sensor : </a:t>
            </a:r>
          </a:p>
          <a:p>
            <a:pPr marL="457200" indent="-457200" algn="just">
              <a:buFont typeface="Arial" pitchFamily="34" charset="0"/>
              <a:buChar char="•"/>
            </a:pPr>
            <a:r>
              <a:rPr lang="en-US" sz="2000" dirty="0">
                <a:latin typeface="Times New Roman" pitchFamily="18" charset="0"/>
                <a:cs typeface="Times New Roman" pitchFamily="18" charset="0"/>
              </a:rPr>
              <a:t>it measure temperature of air, liquid or gas.</a:t>
            </a:r>
          </a:p>
          <a:p>
            <a:pPr marL="457200" indent="-457200" algn="just">
              <a:buFont typeface="Arial" pitchFamily="34" charset="0"/>
              <a:buChar char="•"/>
            </a:pPr>
            <a:r>
              <a:rPr lang="en-US" sz="2000" dirty="0">
                <a:latin typeface="Times New Roman" pitchFamily="18" charset="0"/>
                <a:cs typeface="Times New Roman" pitchFamily="18" charset="0"/>
              </a:rPr>
              <a:t>It can be used in refrigerators ,air conditioners, computers, aircraft, greenhouses ,etc.</a:t>
            </a:r>
          </a:p>
        </p:txBody>
      </p:sp>
      <p:pic>
        <p:nvPicPr>
          <p:cNvPr id="4" name="Picture 4"/>
          <p:cNvPicPr>
            <a:picLocks noChangeAspect="1"/>
          </p:cNvPicPr>
          <p:nvPr/>
        </p:nvPicPr>
        <p:blipFill>
          <a:blip r:embed="rId2">
            <a:extLst>
              <a:ext uri="{28A0092B-C50C-407E-A947-70E740481C1C}">
                <a14:useLocalDpi xmlns:a14="http://schemas.microsoft.com/office/drawing/2010/main" val="0"/>
              </a:ext>
            </a:extLst>
          </a:blip>
          <a:srcRect l="8765" t="6082" r="8299"/>
          <a:stretch>
            <a:fillRect/>
          </a:stretch>
        </p:blipFill>
        <p:spPr bwMode="auto">
          <a:xfrm>
            <a:off x="9383973" y="1479645"/>
            <a:ext cx="2743200" cy="151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228600" y="27296"/>
            <a:ext cx="11455400" cy="1169551"/>
          </a:xfrm>
        </p:spPr>
        <p:txBody>
          <a:bodyPr/>
          <a:lstStyle/>
          <a:p>
            <a:pPr algn="l" eaLnBrk="1" hangingPunct="1"/>
            <a:r>
              <a:rPr lang="en-US" sz="3600" dirty="0">
                <a:latin typeface="Times New Roman" pitchFamily="18" charset="0"/>
                <a:cs typeface="Times New Roman" pitchFamily="18" charset="0"/>
              </a:rPr>
              <a:t>Sensors:</a:t>
            </a:r>
            <a:br>
              <a:rPr lang="en-US" sz="3600" dirty="0">
                <a:latin typeface="Times New Roman" pitchFamily="18" charset="0"/>
                <a:cs typeface="Times New Roman" pitchFamily="18" charset="0"/>
              </a:rPr>
            </a:br>
            <a:r>
              <a:rPr lang="en-US" sz="2000" dirty="0">
                <a:latin typeface="Times New Roman" pitchFamily="18" charset="0"/>
                <a:cs typeface="Times New Roman" pitchFamily="18" charset="0"/>
              </a:rPr>
              <a:t>Sensor detects input information from physical environment(Input can be light, heat, moisture,motion,pressure ,etc.) and transmit this information to IoT system through network.</a:t>
            </a:r>
            <a:endParaRPr lang="en-US" sz="3600" dirty="0">
              <a:latin typeface="Times New Roman" pitchFamily="18" charset="0"/>
              <a:cs typeface="Times New Roman" pitchFamily="18" charset="0"/>
            </a:endParaRPr>
          </a:p>
        </p:txBody>
      </p:sp>
      <p:sp>
        <p:nvSpPr>
          <p:cNvPr id="6" name="Text Placeholder 2"/>
          <p:cNvSpPr txBox="1">
            <a:spLocks/>
          </p:cNvSpPr>
          <p:nvPr/>
        </p:nvSpPr>
        <p:spPr>
          <a:xfrm>
            <a:off x="145576" y="3194447"/>
            <a:ext cx="8305800" cy="1231106"/>
          </a:xfrm>
          <a:prstGeom prst="rect">
            <a:avLst/>
          </a:prstGeom>
        </p:spPr>
        <p:txBody>
          <a:bodyPr wrap="square" lIns="0" tIns="0" rIns="0" bIns="0">
            <a:spAutoFit/>
          </a:bodyPr>
          <a:lstStyle>
            <a:lvl1pPr marL="0">
              <a:defRPr sz="2800" b="0" i="0">
                <a:solidFill>
                  <a:schemeClr val="tx1"/>
                </a:solidFill>
                <a:latin typeface="Arial"/>
                <a:ea typeface="+mn-ea"/>
                <a:cs typeface="Arial"/>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en-US" sz="2000" b="1" dirty="0">
                <a:latin typeface="Times New Roman" pitchFamily="18" charset="0"/>
                <a:cs typeface="Times New Roman" pitchFamily="18" charset="0"/>
              </a:rPr>
              <a:t>Humidity sensor : </a:t>
            </a:r>
          </a:p>
          <a:p>
            <a:pPr marL="457200" indent="-457200" algn="just">
              <a:buFont typeface="Arial" pitchFamily="34" charset="0"/>
              <a:buChar char="•"/>
            </a:pPr>
            <a:r>
              <a:rPr lang="en-US" sz="2000" dirty="0">
                <a:latin typeface="Times New Roman" pitchFamily="18" charset="0"/>
                <a:cs typeface="Times New Roman" pitchFamily="18" charset="0"/>
              </a:rPr>
              <a:t>it detect level of  water vapors in air.</a:t>
            </a:r>
          </a:p>
          <a:p>
            <a:pPr marL="457200" indent="-457200" algn="just">
              <a:buFont typeface="Arial" pitchFamily="34" charset="0"/>
              <a:buChar char="•"/>
            </a:pPr>
            <a:r>
              <a:rPr lang="en-US" sz="2000" dirty="0">
                <a:latin typeface="Times New Roman" pitchFamily="18" charset="0"/>
                <a:cs typeface="Times New Roman" pitchFamily="18" charset="0"/>
              </a:rPr>
              <a:t>It can be used in wide range of industries including agriculture, manufacturing, data centers, air conditioning ,etc.</a:t>
            </a:r>
          </a:p>
        </p:txBody>
      </p:sp>
      <p:pic>
        <p:nvPicPr>
          <p:cNvPr id="7" name="Picture 5"/>
          <p:cNvPicPr>
            <a:picLocks noChangeAspect="1"/>
          </p:cNvPicPr>
          <p:nvPr/>
        </p:nvPicPr>
        <p:blipFill>
          <a:blip r:embed="rId3">
            <a:extLst>
              <a:ext uri="{28A0092B-C50C-407E-A947-70E740481C1C}">
                <a14:useLocalDpi xmlns:a14="http://schemas.microsoft.com/office/drawing/2010/main" val="0"/>
              </a:ext>
            </a:extLst>
          </a:blip>
          <a:srcRect l="4668" t="7333" r="4668" b="7333"/>
          <a:stretch>
            <a:fillRect/>
          </a:stretch>
        </p:blipFill>
        <p:spPr bwMode="auto">
          <a:xfrm>
            <a:off x="9434773" y="3124200"/>
            <a:ext cx="2641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2"/>
          <p:cNvSpPr txBox="1">
            <a:spLocks/>
          </p:cNvSpPr>
          <p:nvPr/>
        </p:nvSpPr>
        <p:spPr>
          <a:xfrm>
            <a:off x="145576" y="4876800"/>
            <a:ext cx="8305800" cy="1231106"/>
          </a:xfrm>
          <a:prstGeom prst="rect">
            <a:avLst/>
          </a:prstGeom>
        </p:spPr>
        <p:txBody>
          <a:bodyPr wrap="square" lIns="0" tIns="0" rIns="0" bIns="0">
            <a:spAutoFit/>
          </a:bodyPr>
          <a:lstStyle>
            <a:lvl1pPr marL="0">
              <a:defRPr sz="2800" b="0" i="0">
                <a:solidFill>
                  <a:schemeClr val="tx1"/>
                </a:solidFill>
                <a:latin typeface="Arial"/>
                <a:ea typeface="+mn-ea"/>
                <a:cs typeface="Arial"/>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en-US" sz="2000" b="1" dirty="0">
                <a:latin typeface="Times New Roman" pitchFamily="18" charset="0"/>
                <a:cs typeface="Times New Roman" pitchFamily="18" charset="0"/>
              </a:rPr>
              <a:t>Motion sensor : </a:t>
            </a:r>
          </a:p>
          <a:p>
            <a:pPr marL="457200" indent="-457200" algn="just">
              <a:buFont typeface="Arial" pitchFamily="34" charset="0"/>
              <a:buChar char="•"/>
            </a:pPr>
            <a:r>
              <a:rPr lang="en-US" sz="2000" dirty="0">
                <a:latin typeface="Times New Roman" pitchFamily="18" charset="0"/>
                <a:cs typeface="Times New Roman" pitchFamily="18" charset="0"/>
              </a:rPr>
              <a:t>it detect movement of near by objects or people.</a:t>
            </a:r>
          </a:p>
          <a:p>
            <a:pPr marL="457200" indent="-457200" algn="just">
              <a:buFont typeface="Arial" pitchFamily="34" charset="0"/>
              <a:buChar char="•"/>
            </a:pPr>
            <a:r>
              <a:rPr lang="en-US" sz="2000" dirty="0">
                <a:latin typeface="Times New Roman" pitchFamily="18" charset="0"/>
                <a:cs typeface="Times New Roman" pitchFamily="18" charset="0"/>
              </a:rPr>
              <a:t>It can be used in automatic door controls, automatic parking systems, automated sinks, automated toilet flushers, hand dryers, </a:t>
            </a:r>
          </a:p>
        </p:txBody>
      </p:sp>
      <p:pic>
        <p:nvPicPr>
          <p:cNvPr id="10" name="Picture 3"/>
          <p:cNvPicPr>
            <a:picLocks noChangeAspect="1"/>
          </p:cNvPicPr>
          <p:nvPr/>
        </p:nvPicPr>
        <p:blipFill>
          <a:blip r:embed="rId4">
            <a:extLst>
              <a:ext uri="{28A0092B-C50C-407E-A947-70E740481C1C}">
                <a14:useLocalDpi xmlns:a14="http://schemas.microsoft.com/office/drawing/2010/main" val="0"/>
              </a:ext>
            </a:extLst>
          </a:blip>
          <a:srcRect l="6757" t="11734" r="7912" b="12000"/>
          <a:stretch>
            <a:fillRect/>
          </a:stretch>
        </p:blipFill>
        <p:spPr bwMode="auto">
          <a:xfrm>
            <a:off x="9427766" y="5029200"/>
            <a:ext cx="2459434" cy="1458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87031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5146" y="1447800"/>
            <a:ext cx="8305800" cy="1538883"/>
          </a:xfrm>
        </p:spPr>
        <p:txBody>
          <a:bodyPr/>
          <a:lstStyle/>
          <a:p>
            <a:pPr algn="just"/>
            <a:r>
              <a:rPr lang="en-US" sz="2000" b="1" dirty="0">
                <a:latin typeface="Times New Roman" pitchFamily="18" charset="0"/>
                <a:cs typeface="Times New Roman" pitchFamily="18" charset="0"/>
              </a:rPr>
              <a:t>Gas/Smoke sensor : </a:t>
            </a:r>
          </a:p>
          <a:p>
            <a:pPr marL="457200" indent="-457200" algn="just">
              <a:buFont typeface="Arial" pitchFamily="34" charset="0"/>
              <a:buChar char="•"/>
            </a:pPr>
            <a:r>
              <a:rPr lang="en-US" sz="2000" dirty="0">
                <a:latin typeface="Times New Roman" pitchFamily="18" charset="0"/>
                <a:cs typeface="Times New Roman" pitchFamily="18" charset="0"/>
              </a:rPr>
              <a:t>it detects harmful gases in air.</a:t>
            </a:r>
          </a:p>
          <a:p>
            <a:pPr marL="457200" indent="-457200" algn="just">
              <a:buFont typeface="Arial" pitchFamily="34" charset="0"/>
              <a:buChar char="•"/>
            </a:pPr>
            <a:r>
              <a:rPr lang="en-US" sz="2000" dirty="0">
                <a:latin typeface="Times New Roman" pitchFamily="18" charset="0"/>
                <a:cs typeface="Times New Roman" pitchFamily="18" charset="0"/>
              </a:rPr>
              <a:t>It can be used in chemical factories to identify gas leaks.</a:t>
            </a:r>
          </a:p>
          <a:p>
            <a:pPr marL="457200" indent="-457200" algn="just">
              <a:buFont typeface="Arial" pitchFamily="34" charset="0"/>
              <a:buChar char="•"/>
            </a:pPr>
            <a:r>
              <a:rPr lang="en-US" sz="2000" dirty="0">
                <a:latin typeface="Times New Roman" pitchFamily="18" charset="0"/>
                <a:cs typeface="Times New Roman" pitchFamily="18" charset="0"/>
              </a:rPr>
              <a:t>It can detect smoke and carbon monoxide in homes</a:t>
            </a:r>
          </a:p>
          <a:p>
            <a:pPr marL="457200" indent="-457200" algn="just">
              <a:buFont typeface="Arial" pitchFamily="34" charset="0"/>
              <a:buChar char="•"/>
            </a:pPr>
            <a:r>
              <a:rPr lang="en-US" sz="2000" dirty="0">
                <a:latin typeface="Times New Roman" pitchFamily="18" charset="0"/>
                <a:cs typeface="Times New Roman" pitchFamily="18" charset="0"/>
              </a:rPr>
              <a:t>It can be used in fire alarm system, monitoring indoor air quality ,</a:t>
            </a:r>
            <a:r>
              <a:rPr lang="en-US" sz="2000" dirty="0" err="1">
                <a:latin typeface="Times New Roman" pitchFamily="18" charset="0"/>
                <a:cs typeface="Times New Roman" pitchFamily="18" charset="0"/>
              </a:rPr>
              <a:t>etc</a:t>
            </a:r>
            <a:endParaRPr lang="en-US" sz="2000" dirty="0">
              <a:latin typeface="Times New Roman" pitchFamily="18" charset="0"/>
              <a:cs typeface="Times New Roman" pitchFamily="18" charset="0"/>
            </a:endParaRPr>
          </a:p>
        </p:txBody>
      </p:sp>
      <p:sp>
        <p:nvSpPr>
          <p:cNvPr id="5" name="Title 1"/>
          <p:cNvSpPr>
            <a:spLocks noGrp="1"/>
          </p:cNvSpPr>
          <p:nvPr>
            <p:ph type="title"/>
          </p:nvPr>
        </p:nvSpPr>
        <p:spPr>
          <a:xfrm>
            <a:off x="304800" y="0"/>
            <a:ext cx="11455400" cy="1107996"/>
          </a:xfrm>
        </p:spPr>
        <p:txBody>
          <a:bodyPr/>
          <a:lstStyle/>
          <a:p>
            <a:pPr algn="ctr" eaLnBrk="1" hangingPunct="1"/>
            <a:r>
              <a:rPr lang="en-US" sz="3600" dirty="0">
                <a:latin typeface="Times New Roman" pitchFamily="18" charset="0"/>
                <a:cs typeface="Times New Roman" pitchFamily="18" charset="0"/>
              </a:rPr>
              <a:t>Sensors:</a:t>
            </a:r>
            <a:br>
              <a:rPr lang="en-US" sz="3600" dirty="0">
                <a:latin typeface="Times New Roman" pitchFamily="18" charset="0"/>
                <a:cs typeface="Times New Roman" pitchFamily="18" charset="0"/>
              </a:rPr>
            </a:br>
            <a:endParaRPr lang="en-US" sz="3600" dirty="0">
              <a:latin typeface="Times New Roman" pitchFamily="18" charset="0"/>
              <a:cs typeface="Times New Roman" pitchFamily="18" charset="0"/>
            </a:endParaRPr>
          </a:p>
        </p:txBody>
      </p:sp>
      <p:sp>
        <p:nvSpPr>
          <p:cNvPr id="6" name="Text Placeholder 2"/>
          <p:cNvSpPr txBox="1">
            <a:spLocks/>
          </p:cNvSpPr>
          <p:nvPr/>
        </p:nvSpPr>
        <p:spPr>
          <a:xfrm>
            <a:off x="139888" y="3276600"/>
            <a:ext cx="8775511" cy="1538883"/>
          </a:xfrm>
          <a:prstGeom prst="rect">
            <a:avLst/>
          </a:prstGeom>
        </p:spPr>
        <p:txBody>
          <a:bodyPr wrap="square" lIns="0" tIns="0" rIns="0" bIns="0">
            <a:spAutoFit/>
          </a:bodyPr>
          <a:lstStyle>
            <a:lvl1pPr marL="0">
              <a:defRPr sz="2800" b="0" i="0">
                <a:solidFill>
                  <a:schemeClr val="tx1"/>
                </a:solidFill>
                <a:latin typeface="Arial"/>
                <a:ea typeface="+mn-ea"/>
                <a:cs typeface="Arial"/>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en-US" sz="2000" b="1" dirty="0">
                <a:latin typeface="Times New Roman" pitchFamily="18" charset="0"/>
                <a:cs typeface="Times New Roman" pitchFamily="18" charset="0"/>
              </a:rPr>
              <a:t>Pressure sensor : </a:t>
            </a:r>
          </a:p>
          <a:p>
            <a:pPr marL="457200" indent="-457200" algn="just">
              <a:buFont typeface="Arial" pitchFamily="34" charset="0"/>
              <a:buChar char="•"/>
            </a:pPr>
            <a:r>
              <a:rPr lang="en-US" sz="2000" dirty="0">
                <a:latin typeface="Times New Roman" pitchFamily="18" charset="0"/>
                <a:cs typeface="Times New Roman" pitchFamily="18" charset="0"/>
              </a:rPr>
              <a:t>it detect pressure of liquids or gases.</a:t>
            </a:r>
          </a:p>
          <a:p>
            <a:pPr marL="457200" indent="-457200" algn="just">
              <a:buFont typeface="Arial" pitchFamily="34" charset="0"/>
              <a:buChar char="•"/>
            </a:pPr>
            <a:r>
              <a:rPr lang="en-US" sz="2000" dirty="0">
                <a:latin typeface="Times New Roman" pitchFamily="18" charset="0"/>
                <a:cs typeface="Times New Roman" pitchFamily="18" charset="0"/>
              </a:rPr>
              <a:t>It can be used in machinery , aircrafts, automobiles.</a:t>
            </a:r>
          </a:p>
          <a:p>
            <a:pPr marL="457200" indent="-457200" algn="just">
              <a:buFont typeface="Arial" pitchFamily="34" charset="0"/>
              <a:buChar char="•"/>
            </a:pPr>
            <a:r>
              <a:rPr lang="en-US" sz="2000" dirty="0">
                <a:latin typeface="Times New Roman" pitchFamily="18" charset="0"/>
                <a:cs typeface="Times New Roman" pitchFamily="18" charset="0"/>
              </a:rPr>
              <a:t> In vehicle, tyre pressure monitoring system (TPMS) is used to alert the driver when tyre pressure is too low and could create unsafe driving conditions. </a:t>
            </a:r>
          </a:p>
        </p:txBody>
      </p:sp>
      <p:sp>
        <p:nvSpPr>
          <p:cNvPr id="9" name="Text Placeholder 2"/>
          <p:cNvSpPr txBox="1">
            <a:spLocks/>
          </p:cNvSpPr>
          <p:nvPr/>
        </p:nvSpPr>
        <p:spPr>
          <a:xfrm>
            <a:off x="145575" y="4876800"/>
            <a:ext cx="8769823" cy="1231106"/>
          </a:xfrm>
          <a:prstGeom prst="rect">
            <a:avLst/>
          </a:prstGeom>
        </p:spPr>
        <p:txBody>
          <a:bodyPr wrap="square" lIns="0" tIns="0" rIns="0" bIns="0">
            <a:spAutoFit/>
          </a:bodyPr>
          <a:lstStyle>
            <a:lvl1pPr marL="0">
              <a:defRPr sz="2800" b="0" i="0">
                <a:solidFill>
                  <a:schemeClr val="tx1"/>
                </a:solidFill>
                <a:latin typeface="Arial"/>
                <a:ea typeface="+mn-ea"/>
                <a:cs typeface="Arial"/>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en-US" sz="2000" b="1" dirty="0">
                <a:latin typeface="Times New Roman" pitchFamily="18" charset="0"/>
                <a:cs typeface="Times New Roman" pitchFamily="18" charset="0"/>
              </a:rPr>
              <a:t>Image sensor : </a:t>
            </a:r>
          </a:p>
          <a:p>
            <a:pPr marL="457200" indent="-457200" algn="just">
              <a:buFont typeface="Arial" pitchFamily="34" charset="0"/>
              <a:buChar char="•"/>
            </a:pPr>
            <a:r>
              <a:rPr lang="en-US" sz="2000" dirty="0">
                <a:latin typeface="Times New Roman" pitchFamily="18" charset="0"/>
                <a:cs typeface="Times New Roman" pitchFamily="18" charset="0"/>
              </a:rPr>
              <a:t>it convers light received on camera lens into digital images.</a:t>
            </a:r>
          </a:p>
          <a:p>
            <a:pPr marL="457200" indent="-457200" algn="just">
              <a:buFont typeface="Arial" pitchFamily="34" charset="0"/>
              <a:buChar char="•"/>
            </a:pPr>
            <a:r>
              <a:rPr lang="en-US" sz="2000" dirty="0">
                <a:latin typeface="Times New Roman" pitchFamily="18" charset="0"/>
                <a:cs typeface="Times New Roman" pitchFamily="18" charset="0"/>
              </a:rPr>
              <a:t>It can be used in digital cameras, biometric systems , medical imaging </a:t>
            </a:r>
          </a:p>
          <a:p>
            <a:pPr algn="just"/>
            <a:r>
              <a:rPr lang="en-US" sz="2000" dirty="0">
                <a:latin typeface="Times New Roman" pitchFamily="18" charset="0"/>
                <a:cs typeface="Times New Roman" pitchFamily="18" charset="0"/>
              </a:rPr>
              <a:t>        systems, night-vision equipment, thermal imaging devices, radars, </a:t>
            </a:r>
            <a:r>
              <a:rPr lang="en-US" sz="2000" dirty="0" err="1">
                <a:latin typeface="Times New Roman" pitchFamily="18" charset="0"/>
                <a:cs typeface="Times New Roman" pitchFamily="18" charset="0"/>
              </a:rPr>
              <a:t>etc</a:t>
            </a:r>
            <a:endParaRPr lang="en-US" sz="2000" dirty="0">
              <a:latin typeface="Times New Roman" pitchFamily="18" charset="0"/>
              <a:cs typeface="Times New Roman" pitchFamily="18" charset="0"/>
            </a:endParaRPr>
          </a:p>
        </p:txBody>
      </p:sp>
      <p:pic>
        <p:nvPicPr>
          <p:cNvPr id="11" name="Picture 6"/>
          <p:cNvPicPr>
            <a:picLocks noChangeAspect="1"/>
          </p:cNvPicPr>
          <p:nvPr/>
        </p:nvPicPr>
        <p:blipFill>
          <a:blip r:embed="rId2">
            <a:extLst>
              <a:ext uri="{28A0092B-C50C-407E-A947-70E740481C1C}">
                <a14:useLocalDpi xmlns:a14="http://schemas.microsoft.com/office/drawing/2010/main" val="0"/>
              </a:ext>
            </a:extLst>
          </a:blip>
          <a:srcRect l="10489" t="20622" r="11646" b="19644"/>
          <a:stretch>
            <a:fillRect/>
          </a:stretch>
        </p:blipFill>
        <p:spPr bwMode="auto">
          <a:xfrm>
            <a:off x="8915398" y="1447800"/>
            <a:ext cx="2399241" cy="137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15399" y="3276600"/>
            <a:ext cx="2018242" cy="1379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7"/>
          <p:cNvPicPr>
            <a:picLocks noChangeAspect="1"/>
          </p:cNvPicPr>
          <p:nvPr/>
        </p:nvPicPr>
        <p:blipFill>
          <a:blip r:embed="rId4">
            <a:extLst>
              <a:ext uri="{28A0092B-C50C-407E-A947-70E740481C1C}">
                <a14:useLocalDpi xmlns:a14="http://schemas.microsoft.com/office/drawing/2010/main" val="0"/>
              </a:ext>
            </a:extLst>
          </a:blip>
          <a:srcRect l="17593" t="10526" r="20601" b="9894"/>
          <a:stretch>
            <a:fillRect/>
          </a:stretch>
        </p:blipFill>
        <p:spPr bwMode="auto">
          <a:xfrm>
            <a:off x="8603720" y="5384006"/>
            <a:ext cx="2445280" cy="1340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827406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5146" y="1447800"/>
            <a:ext cx="8305800" cy="1538883"/>
          </a:xfrm>
        </p:spPr>
        <p:txBody>
          <a:bodyPr/>
          <a:lstStyle/>
          <a:p>
            <a:pPr algn="just"/>
            <a:r>
              <a:rPr lang="en-US" sz="2000" b="1" dirty="0">
                <a:latin typeface="Times New Roman" pitchFamily="18" charset="0"/>
                <a:cs typeface="Times New Roman" pitchFamily="18" charset="0"/>
              </a:rPr>
              <a:t>Accelerometer sensor : </a:t>
            </a:r>
          </a:p>
          <a:p>
            <a:pPr marL="457200" indent="-457200" algn="just">
              <a:buFont typeface="Arial" pitchFamily="34" charset="0"/>
              <a:buChar char="•"/>
            </a:pPr>
            <a:r>
              <a:rPr lang="en-US" sz="2000" dirty="0">
                <a:latin typeface="Times New Roman" pitchFamily="18" charset="0"/>
                <a:cs typeface="Times New Roman" pitchFamily="18" charset="0"/>
              </a:rPr>
              <a:t>it measures objects acceleration , making its possible to measure tilt, vibration and motion,etc</a:t>
            </a:r>
          </a:p>
          <a:p>
            <a:pPr marL="457200" indent="-457200" algn="just">
              <a:buFont typeface="Arial" pitchFamily="34" charset="0"/>
              <a:buChar char="•"/>
            </a:pPr>
            <a:r>
              <a:rPr lang="en-US" sz="2000" dirty="0">
                <a:latin typeface="Times New Roman" pitchFamily="18" charset="0"/>
                <a:cs typeface="Times New Roman" pitchFamily="18" charset="0"/>
              </a:rPr>
              <a:t>These sensors are used in vehicles, aircrafts, smartphones to detect orientation of an object, shake, tap, tilt, motion, positioning or vibration </a:t>
            </a:r>
          </a:p>
        </p:txBody>
      </p:sp>
      <p:sp>
        <p:nvSpPr>
          <p:cNvPr id="5" name="Title 1"/>
          <p:cNvSpPr>
            <a:spLocks noGrp="1"/>
          </p:cNvSpPr>
          <p:nvPr>
            <p:ph type="title"/>
          </p:nvPr>
        </p:nvSpPr>
        <p:spPr>
          <a:xfrm>
            <a:off x="304800" y="0"/>
            <a:ext cx="11455400" cy="1107996"/>
          </a:xfrm>
        </p:spPr>
        <p:txBody>
          <a:bodyPr/>
          <a:lstStyle/>
          <a:p>
            <a:pPr algn="ctr" eaLnBrk="1" hangingPunct="1"/>
            <a:r>
              <a:rPr lang="en-US" sz="3600" dirty="0">
                <a:latin typeface="Times New Roman" pitchFamily="18" charset="0"/>
                <a:cs typeface="Times New Roman" pitchFamily="18" charset="0"/>
              </a:rPr>
              <a:t>Sensors:</a:t>
            </a:r>
            <a:br>
              <a:rPr lang="en-US" sz="3600" dirty="0">
                <a:latin typeface="Times New Roman" pitchFamily="18" charset="0"/>
                <a:cs typeface="Times New Roman" pitchFamily="18" charset="0"/>
              </a:rPr>
            </a:br>
            <a:endParaRPr lang="en-US" sz="3600" dirty="0">
              <a:latin typeface="Times New Roman" pitchFamily="18" charset="0"/>
              <a:cs typeface="Times New Roman" pitchFamily="18" charset="0"/>
            </a:endParaRPr>
          </a:p>
        </p:txBody>
      </p:sp>
      <p:sp>
        <p:nvSpPr>
          <p:cNvPr id="6" name="Text Placeholder 2"/>
          <p:cNvSpPr txBox="1">
            <a:spLocks/>
          </p:cNvSpPr>
          <p:nvPr/>
        </p:nvSpPr>
        <p:spPr>
          <a:xfrm>
            <a:off x="145575" y="3085370"/>
            <a:ext cx="8470712" cy="1538883"/>
          </a:xfrm>
          <a:prstGeom prst="rect">
            <a:avLst/>
          </a:prstGeom>
        </p:spPr>
        <p:txBody>
          <a:bodyPr wrap="square" lIns="0" tIns="0" rIns="0" bIns="0">
            <a:spAutoFit/>
          </a:bodyPr>
          <a:lstStyle>
            <a:lvl1pPr marL="0">
              <a:defRPr sz="2800" b="0" i="0">
                <a:solidFill>
                  <a:schemeClr val="tx1"/>
                </a:solidFill>
                <a:latin typeface="Arial"/>
                <a:ea typeface="+mn-ea"/>
                <a:cs typeface="Arial"/>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en-US" sz="2000" b="1" dirty="0">
                <a:latin typeface="Times New Roman" pitchFamily="18" charset="0"/>
                <a:cs typeface="Times New Roman" pitchFamily="18" charset="0"/>
              </a:rPr>
              <a:t>IR sensor : </a:t>
            </a:r>
          </a:p>
          <a:p>
            <a:pPr marL="457200" indent="-457200" algn="just">
              <a:buFont typeface="Arial" pitchFamily="34" charset="0"/>
              <a:buChar char="•"/>
            </a:pPr>
            <a:r>
              <a:rPr lang="en-US" sz="2000" dirty="0">
                <a:latin typeface="Times New Roman" pitchFamily="18" charset="0"/>
                <a:cs typeface="Times New Roman" pitchFamily="18" charset="0"/>
              </a:rPr>
              <a:t>It detects infrared radiations in its surrounding environment.</a:t>
            </a:r>
          </a:p>
          <a:p>
            <a:pPr marL="457200" indent="-457200" algn="just">
              <a:buFont typeface="Arial" pitchFamily="34" charset="0"/>
              <a:buChar char="•"/>
            </a:pPr>
            <a:r>
              <a:rPr lang="en-US" sz="2000" dirty="0">
                <a:latin typeface="Times New Roman" pitchFamily="18" charset="0"/>
                <a:cs typeface="Times New Roman" pitchFamily="18" charset="0"/>
              </a:rPr>
              <a:t>Its used in various IoT projects including healthcare to monitor blood pressure, smartphones to use as remote control and wearable devices to detect amount of light.</a:t>
            </a:r>
          </a:p>
        </p:txBody>
      </p:sp>
      <p:sp>
        <p:nvSpPr>
          <p:cNvPr id="9" name="Text Placeholder 2"/>
          <p:cNvSpPr txBox="1">
            <a:spLocks/>
          </p:cNvSpPr>
          <p:nvPr/>
        </p:nvSpPr>
        <p:spPr>
          <a:xfrm>
            <a:off x="145575" y="4876800"/>
            <a:ext cx="8769823" cy="923330"/>
          </a:xfrm>
          <a:prstGeom prst="rect">
            <a:avLst/>
          </a:prstGeom>
        </p:spPr>
        <p:txBody>
          <a:bodyPr wrap="square" lIns="0" tIns="0" rIns="0" bIns="0">
            <a:spAutoFit/>
          </a:bodyPr>
          <a:lstStyle>
            <a:lvl1pPr marL="0">
              <a:defRPr sz="2800" b="0" i="0">
                <a:solidFill>
                  <a:schemeClr val="tx1"/>
                </a:solidFill>
                <a:latin typeface="Arial"/>
                <a:ea typeface="+mn-ea"/>
                <a:cs typeface="Arial"/>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Proximity sensors: </a:t>
            </a:r>
          </a:p>
          <a:p>
            <a:pPr marL="342900" indent="-342900" algn="just">
              <a:buFont typeface="Arial" pitchFamily="34" charset="0"/>
              <a:buChar char="•"/>
            </a:pPr>
            <a:r>
              <a:rPr lang="en-US" sz="2000" dirty="0">
                <a:latin typeface="Times New Roman" pitchFamily="18" charset="0"/>
                <a:cs typeface="Times New Roman" pitchFamily="18" charset="0"/>
              </a:rPr>
              <a:t>It detects  the presence or absence of a nearby object .</a:t>
            </a:r>
          </a:p>
          <a:p>
            <a:pPr marL="342900" indent="-342900" algn="just">
              <a:buFont typeface="Arial" pitchFamily="34" charset="0"/>
              <a:buChar char="•"/>
            </a:pPr>
            <a:r>
              <a:rPr lang="en-US" sz="2000" dirty="0">
                <a:latin typeface="Times New Roman" pitchFamily="18" charset="0"/>
                <a:cs typeface="Times New Roman" pitchFamily="18" charset="0"/>
              </a:rPr>
              <a:t>They are used in elevators ,parking lots.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68768" y="1600201"/>
            <a:ext cx="1981200" cy="1178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951792" y="3228232"/>
            <a:ext cx="2166274" cy="134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69989" y="5029200"/>
            <a:ext cx="1887434" cy="1252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1835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28600" y="27296"/>
            <a:ext cx="11455400" cy="1477328"/>
          </a:xfrm>
        </p:spPr>
        <p:txBody>
          <a:bodyPr/>
          <a:lstStyle/>
          <a:p>
            <a:pPr algn="l" eaLnBrk="1" hangingPunct="1"/>
            <a:r>
              <a:rPr lang="en-US" sz="3600" dirty="0">
                <a:latin typeface="Times New Roman" pitchFamily="18" charset="0"/>
                <a:cs typeface="Times New Roman" pitchFamily="18" charset="0"/>
              </a:rPr>
              <a:t>Actuators:</a:t>
            </a:r>
            <a:br>
              <a:rPr lang="en-US" sz="3600" dirty="0">
                <a:latin typeface="Times New Roman" pitchFamily="18" charset="0"/>
                <a:cs typeface="Times New Roman" pitchFamily="18" charset="0"/>
              </a:rPr>
            </a:br>
            <a:r>
              <a:rPr lang="en-US" sz="2000" b="1" dirty="0">
                <a:latin typeface="Times New Roman" pitchFamily="18" charset="0"/>
                <a:cs typeface="Times New Roman" pitchFamily="18" charset="0"/>
              </a:rPr>
              <a:t>Actuator is a device that converts input energy into motion(physical movement).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-input energy it may be electrical, hydraulic fluid or compressed air and motion it may be linear or rotary</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Actuator is a device that allows something to move or operate</a:t>
            </a:r>
            <a:endParaRPr lang="en-US" sz="3600" dirty="0">
              <a:latin typeface="Times New Roman" pitchFamily="18" charset="0"/>
              <a:cs typeface="Times New Roman" pitchFamily="18" charset="0"/>
            </a:endParaRPr>
          </a:p>
        </p:txBody>
      </p:sp>
      <p:sp>
        <p:nvSpPr>
          <p:cNvPr id="6" name="Text Placeholder 2"/>
          <p:cNvSpPr txBox="1">
            <a:spLocks/>
          </p:cNvSpPr>
          <p:nvPr/>
        </p:nvSpPr>
        <p:spPr>
          <a:xfrm>
            <a:off x="119418" y="1790493"/>
            <a:ext cx="11208224" cy="1538883"/>
          </a:xfrm>
          <a:prstGeom prst="rect">
            <a:avLst/>
          </a:prstGeom>
        </p:spPr>
        <p:txBody>
          <a:bodyPr wrap="square" lIns="0" tIns="0" rIns="0" bIns="0">
            <a:spAutoFit/>
          </a:bodyPr>
          <a:lstStyle>
            <a:lvl1pPr marL="0">
              <a:defRPr sz="2800" b="0" i="0">
                <a:solidFill>
                  <a:schemeClr val="tx1"/>
                </a:solidFill>
                <a:latin typeface="Arial"/>
                <a:ea typeface="+mn-ea"/>
                <a:cs typeface="Arial"/>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en-US" sz="2000" b="1" dirty="0">
                <a:latin typeface="Times New Roman" pitchFamily="18" charset="0"/>
                <a:cs typeface="Times New Roman" pitchFamily="18" charset="0"/>
              </a:rPr>
              <a:t> Linear Actuator : Actuator that create motion  in a straight line </a:t>
            </a:r>
          </a:p>
          <a:p>
            <a:pPr marL="342900" indent="-342900" algn="just">
              <a:buFont typeface="Arial" pitchFamily="34" charset="0"/>
              <a:buChar char="•"/>
            </a:pPr>
            <a:r>
              <a:rPr lang="en-US" sz="2000" dirty="0">
                <a:latin typeface="Times New Roman" pitchFamily="18" charset="0"/>
                <a:cs typeface="Times New Roman" pitchFamily="18" charset="0"/>
              </a:rPr>
              <a:t>Linear actuator can move forward or backward on a set linear plane.</a:t>
            </a:r>
          </a:p>
          <a:p>
            <a:pPr marL="342900" indent="-342900" algn="just">
              <a:buFont typeface="Arial" pitchFamily="34" charset="0"/>
              <a:buChar char="•"/>
            </a:pPr>
            <a:r>
              <a:rPr lang="en-US" sz="2000" dirty="0">
                <a:latin typeface="Times New Roman" pitchFamily="18" charset="0"/>
                <a:cs typeface="Times New Roman" pitchFamily="18" charset="0"/>
              </a:rPr>
              <a:t>In shopping mall door open automatically with linear actuator.</a:t>
            </a:r>
          </a:p>
          <a:p>
            <a:pPr marL="342900" indent="-342900" algn="just">
              <a:buFont typeface="Arial" pitchFamily="34" charset="0"/>
              <a:buChar char="•"/>
            </a:pPr>
            <a:r>
              <a:rPr lang="en-US" sz="2000" dirty="0">
                <a:latin typeface="Times New Roman" pitchFamily="18" charset="0"/>
                <a:cs typeface="Times New Roman" pitchFamily="18" charset="0"/>
              </a:rPr>
              <a:t>Linear actuators used in applications such as robotics , medical equipment , industrial automation,</a:t>
            </a:r>
          </a:p>
          <a:p>
            <a:pPr algn="just"/>
            <a:r>
              <a:rPr lang="en-US" sz="2000" dirty="0">
                <a:latin typeface="Times New Roman" pitchFamily="18" charset="0"/>
                <a:cs typeface="Times New Roman" pitchFamily="18" charset="0"/>
              </a:rPr>
              <a:t>     in computer peripherals such as hard disk, printer, etc.</a:t>
            </a:r>
          </a:p>
        </p:txBody>
      </p:sp>
      <p:sp>
        <p:nvSpPr>
          <p:cNvPr id="9" name="Text Placeholder 2"/>
          <p:cNvSpPr txBox="1">
            <a:spLocks/>
          </p:cNvSpPr>
          <p:nvPr/>
        </p:nvSpPr>
        <p:spPr>
          <a:xfrm>
            <a:off x="145576" y="5083899"/>
            <a:ext cx="8305800" cy="1538883"/>
          </a:xfrm>
          <a:prstGeom prst="rect">
            <a:avLst/>
          </a:prstGeom>
        </p:spPr>
        <p:txBody>
          <a:bodyPr wrap="square" lIns="0" tIns="0" rIns="0" bIns="0">
            <a:spAutoFit/>
          </a:bodyPr>
          <a:lstStyle>
            <a:lvl1pPr marL="0">
              <a:defRPr sz="2800" b="0" i="0">
                <a:solidFill>
                  <a:schemeClr val="tx1"/>
                </a:solidFill>
                <a:latin typeface="Arial"/>
                <a:ea typeface="+mn-ea"/>
                <a:cs typeface="Arial"/>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en-US" sz="2000" b="1" dirty="0">
                <a:latin typeface="Times New Roman" pitchFamily="18" charset="0"/>
                <a:cs typeface="Times New Roman" pitchFamily="18" charset="0"/>
              </a:rPr>
              <a:t>DC Motor </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It convert electrical energy into rotary mechanical energy.</a:t>
            </a:r>
          </a:p>
          <a:p>
            <a:pPr marL="342900" indent="-342900" algn="just">
              <a:buFont typeface="Arial" pitchFamily="34" charset="0"/>
              <a:buChar char="•"/>
            </a:pPr>
            <a:r>
              <a:rPr lang="en-US" sz="2000" dirty="0">
                <a:latin typeface="Times New Roman" pitchFamily="18" charset="0"/>
                <a:cs typeface="Times New Roman" pitchFamily="18" charset="0"/>
              </a:rPr>
              <a:t>It allows rotor to continuously rotate(move) in one direction.</a:t>
            </a:r>
          </a:p>
          <a:p>
            <a:pPr marL="342900" indent="-342900" algn="just">
              <a:buFont typeface="Arial" pitchFamily="34" charset="0"/>
              <a:buChar char="•"/>
            </a:pPr>
            <a:r>
              <a:rPr lang="en-US" sz="2000" dirty="0">
                <a:latin typeface="Times New Roman" pitchFamily="18" charset="0"/>
                <a:cs typeface="Times New Roman" pitchFamily="18" charset="0"/>
              </a:rPr>
              <a:t>It is used in applications such as fan, pump, compressor, wheel, etc.</a:t>
            </a:r>
          </a:p>
          <a:p>
            <a:pPr algn="just"/>
            <a:endParaRPr lang="en-US" sz="2000" dirty="0">
              <a:latin typeface="Times New Roman" pitchFamily="18" charset="0"/>
              <a:cs typeface="Times New Roman" pitchFamily="18" charset="0"/>
            </a:endParaRPr>
          </a:p>
          <a:p>
            <a:pPr algn="just"/>
            <a:r>
              <a:rPr lang="en-US" sz="2000" b="1" dirty="0">
                <a:latin typeface="Times New Roman" pitchFamily="18" charset="0"/>
                <a:cs typeface="Times New Roman" pitchFamily="18" charset="0"/>
              </a:rPr>
              <a:t>  </a:t>
            </a:r>
          </a:p>
        </p:txBody>
      </p:sp>
      <p:sp>
        <p:nvSpPr>
          <p:cNvPr id="11" name="Text Placeholder 2"/>
          <p:cNvSpPr txBox="1">
            <a:spLocks/>
          </p:cNvSpPr>
          <p:nvPr/>
        </p:nvSpPr>
        <p:spPr>
          <a:xfrm>
            <a:off x="104633" y="3725850"/>
            <a:ext cx="8229600" cy="615553"/>
          </a:xfrm>
          <a:prstGeom prst="rect">
            <a:avLst/>
          </a:prstGeom>
        </p:spPr>
        <p:txBody>
          <a:bodyPr wrap="square" lIns="0" tIns="0" rIns="0" bIns="0">
            <a:spAutoFit/>
          </a:bodyPr>
          <a:lstStyle>
            <a:lvl1pPr marL="0">
              <a:defRPr sz="2800" b="0" i="0">
                <a:solidFill>
                  <a:schemeClr val="tx1"/>
                </a:solidFill>
                <a:latin typeface="Arial"/>
                <a:ea typeface="+mn-ea"/>
                <a:cs typeface="Arial"/>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en-US" sz="2000" b="1" dirty="0">
                <a:latin typeface="Times New Roman" pitchFamily="18" charset="0"/>
                <a:cs typeface="Times New Roman" pitchFamily="18" charset="0"/>
              </a:rPr>
              <a:t>Rotary Actuator : Actuator can move something in circular motion. </a:t>
            </a:r>
          </a:p>
          <a:p>
            <a:pPr marL="342900" indent="-342900" algn="just">
              <a:buFont typeface="Arial" pitchFamily="34" charset="0"/>
              <a:buChar char="•"/>
            </a:pPr>
            <a:r>
              <a:rPr lang="en-US" sz="2000" dirty="0">
                <a:latin typeface="Times New Roman" pitchFamily="18" charset="0"/>
                <a:cs typeface="Times New Roman" pitchFamily="18" charset="0"/>
              </a:rPr>
              <a:t> Rotary actuators used in applications such as valves, turbines and pumps.</a:t>
            </a:r>
          </a:p>
        </p:txBody>
      </p:sp>
      <p:pic>
        <p:nvPicPr>
          <p:cNvPr id="13"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964270" y="5107783"/>
            <a:ext cx="2227730" cy="1541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05285" y="1524000"/>
            <a:ext cx="1486715"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18487" y="3532616"/>
            <a:ext cx="1753199" cy="1191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83643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28600" y="27296"/>
            <a:ext cx="11455400" cy="1107996"/>
          </a:xfrm>
        </p:spPr>
        <p:txBody>
          <a:bodyPr/>
          <a:lstStyle/>
          <a:p>
            <a:pPr algn="ctr" eaLnBrk="1" hangingPunct="1"/>
            <a:r>
              <a:rPr lang="en-US" sz="3600" dirty="0">
                <a:latin typeface="Times New Roman" pitchFamily="18" charset="0"/>
                <a:cs typeface="Times New Roman" pitchFamily="18" charset="0"/>
              </a:rPr>
              <a:t>Actuators</a:t>
            </a:r>
            <a:br>
              <a:rPr lang="en-US" sz="3600" dirty="0">
                <a:latin typeface="Times New Roman" pitchFamily="18" charset="0"/>
                <a:cs typeface="Times New Roman" pitchFamily="18" charset="0"/>
              </a:rPr>
            </a:br>
            <a:endParaRPr lang="en-US" sz="3600" dirty="0">
              <a:latin typeface="Times New Roman" pitchFamily="18" charset="0"/>
              <a:cs typeface="Times New Roman" pitchFamily="18" charset="0"/>
            </a:endParaRPr>
          </a:p>
        </p:txBody>
      </p:sp>
      <p:sp>
        <p:nvSpPr>
          <p:cNvPr id="9" name="Text Placeholder 2"/>
          <p:cNvSpPr txBox="1">
            <a:spLocks/>
          </p:cNvSpPr>
          <p:nvPr/>
        </p:nvSpPr>
        <p:spPr>
          <a:xfrm>
            <a:off x="287740" y="1448937"/>
            <a:ext cx="9871882" cy="1231106"/>
          </a:xfrm>
          <a:prstGeom prst="rect">
            <a:avLst/>
          </a:prstGeom>
        </p:spPr>
        <p:txBody>
          <a:bodyPr wrap="square" lIns="0" tIns="0" rIns="0" bIns="0">
            <a:spAutoFit/>
          </a:bodyPr>
          <a:lstStyle>
            <a:lvl1pPr marL="0">
              <a:defRPr sz="2800" b="0" i="0">
                <a:solidFill>
                  <a:schemeClr val="tx1"/>
                </a:solidFill>
                <a:latin typeface="Arial"/>
                <a:ea typeface="+mn-ea"/>
                <a:cs typeface="Arial"/>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en-US" sz="2000" b="1" dirty="0">
                <a:latin typeface="Times New Roman" pitchFamily="18" charset="0"/>
                <a:cs typeface="Times New Roman" pitchFamily="18" charset="0"/>
              </a:rPr>
              <a:t>Stepper Motor : It convert electrical energy into  mechanical  movement  </a:t>
            </a:r>
            <a:r>
              <a:rPr lang="en-US" sz="2000" dirty="0">
                <a:latin typeface="Times New Roman" pitchFamily="18" charset="0"/>
                <a:cs typeface="Times New Roman" pitchFamily="18" charset="0"/>
              </a:rPr>
              <a:t>.</a:t>
            </a:r>
          </a:p>
          <a:p>
            <a:pPr marL="342900" indent="-342900" algn="just">
              <a:buFont typeface="Arial" pitchFamily="34" charset="0"/>
              <a:buChar char="•"/>
            </a:pPr>
            <a:r>
              <a:rPr lang="en-US" sz="2000" dirty="0">
                <a:latin typeface="Times New Roman" pitchFamily="18" charset="0"/>
                <a:cs typeface="Times New Roman" pitchFamily="18" charset="0"/>
              </a:rPr>
              <a:t>It allows rotor to move in forward or reverse direction, rotates in steps and  holds position.</a:t>
            </a:r>
          </a:p>
          <a:p>
            <a:pPr marL="342900" indent="-342900" algn="just">
              <a:buFont typeface="Arial" pitchFamily="34" charset="0"/>
              <a:buChar char="•"/>
            </a:pPr>
            <a:r>
              <a:rPr lang="en-US" sz="2000" dirty="0">
                <a:latin typeface="Times New Roman" pitchFamily="18" charset="0"/>
                <a:cs typeface="Times New Roman" pitchFamily="18" charset="0"/>
              </a:rPr>
              <a:t>It allow very precise movement.</a:t>
            </a:r>
          </a:p>
          <a:p>
            <a:pPr marL="342900" indent="-342900" algn="just">
              <a:buFont typeface="Arial" pitchFamily="34" charset="0"/>
              <a:buChar char="•"/>
            </a:pPr>
            <a:r>
              <a:rPr lang="en-US" sz="2000" dirty="0">
                <a:latin typeface="Times New Roman" pitchFamily="18" charset="0"/>
                <a:cs typeface="Times New Roman" pitchFamily="18" charset="0"/>
              </a:rPr>
              <a:t>It is used in applications such as 3D printer, CNC machine ,etc.</a:t>
            </a:r>
          </a:p>
        </p:txBody>
      </p:sp>
      <p:sp>
        <p:nvSpPr>
          <p:cNvPr id="7" name="Text Placeholder 2"/>
          <p:cNvSpPr txBox="1">
            <a:spLocks/>
          </p:cNvSpPr>
          <p:nvPr/>
        </p:nvSpPr>
        <p:spPr>
          <a:xfrm>
            <a:off x="262718" y="3352800"/>
            <a:ext cx="8728881" cy="1231106"/>
          </a:xfrm>
          <a:prstGeom prst="rect">
            <a:avLst/>
          </a:prstGeom>
        </p:spPr>
        <p:txBody>
          <a:bodyPr wrap="square" lIns="0" tIns="0" rIns="0" bIns="0">
            <a:spAutoFit/>
          </a:bodyPr>
          <a:lstStyle>
            <a:lvl1pPr marL="0">
              <a:defRPr sz="2800" b="0" i="0">
                <a:solidFill>
                  <a:schemeClr val="tx1"/>
                </a:solidFill>
                <a:latin typeface="Arial"/>
                <a:ea typeface="+mn-ea"/>
                <a:cs typeface="Arial"/>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en-US" sz="2000" b="1" dirty="0">
                <a:latin typeface="Times New Roman" pitchFamily="18" charset="0"/>
                <a:cs typeface="Times New Roman" pitchFamily="18" charset="0"/>
              </a:rPr>
              <a:t>Servo Motor : It is used to rotate or  push parts of machine with great precision.</a:t>
            </a:r>
          </a:p>
          <a:p>
            <a:pPr marL="342900" indent="-342900" algn="just">
              <a:buFont typeface="Arial" pitchFamily="34" charset="0"/>
              <a:buChar char="•"/>
            </a:pPr>
            <a:r>
              <a:rPr lang="en-US" sz="2000" dirty="0">
                <a:latin typeface="Times New Roman" pitchFamily="18" charset="0"/>
                <a:cs typeface="Times New Roman" pitchFamily="18" charset="0"/>
              </a:rPr>
              <a:t>servo motor is used to rotate object at some specific angle or distance.</a:t>
            </a:r>
          </a:p>
          <a:p>
            <a:pPr marL="342900" indent="-342900" algn="just">
              <a:buFont typeface="Arial" pitchFamily="34" charset="0"/>
              <a:buChar char="•"/>
            </a:pPr>
            <a:r>
              <a:rPr lang="en-US" sz="2000" dirty="0">
                <a:latin typeface="Times New Roman" pitchFamily="18" charset="0"/>
                <a:cs typeface="Times New Roman" pitchFamily="18" charset="0"/>
              </a:rPr>
              <a:t>It is used in applications such as  automatic packaging machine, toy cars, robotics, automobiles, etc.</a:t>
            </a:r>
          </a:p>
        </p:txBody>
      </p:sp>
      <p:sp>
        <p:nvSpPr>
          <p:cNvPr id="8" name="Text Placeholder 2"/>
          <p:cNvSpPr txBox="1">
            <a:spLocks/>
          </p:cNvSpPr>
          <p:nvPr/>
        </p:nvSpPr>
        <p:spPr>
          <a:xfrm>
            <a:off x="260444" y="4876800"/>
            <a:ext cx="8308075" cy="923330"/>
          </a:xfrm>
          <a:prstGeom prst="rect">
            <a:avLst/>
          </a:prstGeom>
        </p:spPr>
        <p:txBody>
          <a:bodyPr wrap="square" lIns="0" tIns="0" rIns="0" bIns="0">
            <a:spAutoFit/>
          </a:bodyPr>
          <a:lstStyle>
            <a:lvl1pPr marL="0">
              <a:defRPr sz="2800" b="0" i="0">
                <a:solidFill>
                  <a:schemeClr val="tx1"/>
                </a:solidFill>
                <a:latin typeface="Arial"/>
                <a:ea typeface="+mn-ea"/>
                <a:cs typeface="Arial"/>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en-US" sz="2000" b="1" dirty="0">
                <a:latin typeface="Times New Roman" pitchFamily="18" charset="0"/>
                <a:cs typeface="Times New Roman" pitchFamily="18" charset="0"/>
              </a:rPr>
              <a:t>Relay : It is electrically operated switch.</a:t>
            </a:r>
          </a:p>
          <a:p>
            <a:pPr marL="342900" indent="-342900" algn="just">
              <a:buFont typeface="Arial" pitchFamily="34" charset="0"/>
              <a:buChar char="•"/>
            </a:pPr>
            <a:r>
              <a:rPr lang="en-US" sz="2000" dirty="0">
                <a:latin typeface="Times New Roman" pitchFamily="18" charset="0"/>
                <a:cs typeface="Times New Roman" pitchFamily="18" charset="0"/>
              </a:rPr>
              <a:t>It can be turned ON/OFF  using application.</a:t>
            </a:r>
          </a:p>
          <a:p>
            <a:pPr marL="342900" indent="-342900" algn="just">
              <a:buFont typeface="Arial" pitchFamily="34" charset="0"/>
              <a:buChar char="•"/>
            </a:pPr>
            <a:r>
              <a:rPr lang="en-US" sz="2000" dirty="0">
                <a:latin typeface="Times New Roman" pitchFamily="18" charset="0"/>
                <a:cs typeface="Times New Roman" pitchFamily="18" charset="0"/>
              </a:rPr>
              <a:t>It is used in applications such as heaters, lamps, AC circuits etc.</a:t>
            </a:r>
          </a:p>
        </p:txBody>
      </p:sp>
      <p:pic>
        <p:nvPicPr>
          <p:cNvPr id="12"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51008" y="1585912"/>
            <a:ext cx="1457325" cy="123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41433" y="3078956"/>
            <a:ext cx="1866900" cy="150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65270" y="5047655"/>
            <a:ext cx="1828800" cy="150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83136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28600" y="27296"/>
            <a:ext cx="11455400" cy="1107996"/>
          </a:xfrm>
        </p:spPr>
        <p:txBody>
          <a:bodyPr/>
          <a:lstStyle/>
          <a:p>
            <a:pPr algn="ctr" eaLnBrk="1" hangingPunct="1"/>
            <a:r>
              <a:rPr lang="en-US" sz="3600" dirty="0">
                <a:latin typeface="Times New Roman" pitchFamily="18" charset="0"/>
                <a:cs typeface="Times New Roman" pitchFamily="18" charset="0"/>
              </a:rPr>
              <a:t>Actuators:</a:t>
            </a:r>
            <a:br>
              <a:rPr lang="en-US" sz="3600" dirty="0">
                <a:latin typeface="Times New Roman" pitchFamily="18" charset="0"/>
                <a:cs typeface="Times New Roman" pitchFamily="18" charset="0"/>
              </a:rPr>
            </a:br>
            <a:endParaRPr lang="en-US" sz="3600" dirty="0">
              <a:latin typeface="Times New Roman" pitchFamily="18" charset="0"/>
              <a:cs typeface="Times New Roman" pitchFamily="18" charset="0"/>
            </a:endParaRPr>
          </a:p>
        </p:txBody>
      </p:sp>
      <p:sp>
        <p:nvSpPr>
          <p:cNvPr id="9" name="Text Placeholder 2"/>
          <p:cNvSpPr txBox="1">
            <a:spLocks/>
          </p:cNvSpPr>
          <p:nvPr/>
        </p:nvSpPr>
        <p:spPr>
          <a:xfrm>
            <a:off x="110318" y="1447800"/>
            <a:ext cx="9871882" cy="923330"/>
          </a:xfrm>
          <a:prstGeom prst="rect">
            <a:avLst/>
          </a:prstGeom>
        </p:spPr>
        <p:txBody>
          <a:bodyPr wrap="square" lIns="0" tIns="0" rIns="0" bIns="0">
            <a:spAutoFit/>
          </a:bodyPr>
          <a:lstStyle>
            <a:lvl1pPr marL="0">
              <a:defRPr sz="2800" b="0" i="0">
                <a:solidFill>
                  <a:schemeClr val="tx1"/>
                </a:solidFill>
                <a:latin typeface="Arial"/>
                <a:ea typeface="+mn-ea"/>
                <a:cs typeface="Arial"/>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en-US" sz="2000" b="1" dirty="0">
                <a:latin typeface="Times New Roman" pitchFamily="18" charset="0"/>
                <a:cs typeface="Times New Roman" pitchFamily="18" charset="0"/>
              </a:rPr>
              <a:t>Solenoid Actuator : </a:t>
            </a:r>
            <a:r>
              <a:rPr lang="en-US" sz="2000" dirty="0">
                <a:latin typeface="Times New Roman" pitchFamily="18" charset="0"/>
                <a:cs typeface="Times New Roman" pitchFamily="18" charset="0"/>
              </a:rPr>
              <a:t>It is a specially designed electromagnet.</a:t>
            </a:r>
          </a:p>
          <a:p>
            <a:pPr marL="342900" indent="-342900" algn="just">
              <a:buFont typeface="Arial" pitchFamily="34" charset="0"/>
              <a:buChar char="•"/>
            </a:pPr>
            <a:r>
              <a:rPr lang="en-US" sz="2000" dirty="0">
                <a:latin typeface="Times New Roman" pitchFamily="18" charset="0"/>
                <a:cs typeface="Times New Roman" pitchFamily="18" charset="0"/>
              </a:rPr>
              <a:t>Solenoid actuators are simple ON/OFF actuators used in applications such as latching, locking, automatic car doors locks, etc.</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8088" y="1698625"/>
            <a:ext cx="2093912"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14967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134815" y="3222421"/>
            <a:ext cx="12057185" cy="707886"/>
          </a:xfrm>
          <a:prstGeom prst="rect">
            <a:avLst/>
          </a:prstGeom>
        </p:spPr>
        <p:txBody>
          <a:bodyPr wrap="square">
            <a:spAutoFit/>
          </a:bodyPr>
          <a:lstStyle/>
          <a:p>
            <a:pPr algn="ctr"/>
            <a:r>
              <a:rPr lang="en-IN" sz="4000" b="1" dirty="0">
                <a:solidFill>
                  <a:schemeClr val="accent2"/>
                </a:solidFill>
                <a:latin typeface="Times New Roman" pitchFamily="18" charset="0"/>
                <a:ea typeface="Times"/>
                <a:cs typeface="Times New Roman" pitchFamily="18" charset="0"/>
                <a:sym typeface="Times"/>
              </a:rPr>
              <a:t>Introduction  to 5G Network </a:t>
            </a:r>
          </a:p>
        </p:txBody>
      </p:sp>
    </p:spTree>
    <p:extLst>
      <p:ext uri="{BB962C8B-B14F-4D97-AF65-F5344CB8AC3E}">
        <p14:creationId xmlns:p14="http://schemas.microsoft.com/office/powerpoint/2010/main" val="3031903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181;p2"/>
          <p:cNvGrpSpPr/>
          <p:nvPr/>
        </p:nvGrpSpPr>
        <p:grpSpPr>
          <a:xfrm>
            <a:off x="1846717" y="1043729"/>
            <a:ext cx="7471541" cy="5085093"/>
            <a:chOff x="120555" y="57405"/>
            <a:chExt cx="8084954" cy="4884413"/>
          </a:xfrm>
        </p:grpSpPr>
        <p:sp>
          <p:nvSpPr>
            <p:cNvPr id="5" name="Google Shape;182;p2"/>
            <p:cNvSpPr/>
            <p:nvPr/>
          </p:nvSpPr>
          <p:spPr>
            <a:xfrm>
              <a:off x="120555" y="198892"/>
              <a:ext cx="998361" cy="998361"/>
            </a:xfrm>
            <a:prstGeom prst="ellipse">
              <a:avLst/>
            </a:prstGeom>
            <a:solidFill>
              <a:srgbClr val="E3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83;p2"/>
            <p:cNvSpPr/>
            <p:nvPr/>
          </p:nvSpPr>
          <p:spPr>
            <a:xfrm>
              <a:off x="330211" y="408548"/>
              <a:ext cx="579049" cy="579049"/>
            </a:xfrm>
            <a:prstGeom prst="rect">
              <a:avLst/>
            </a:prstGeom>
            <a:blipFill rotWithShape="1">
              <a:blip r:embed="rId2">
                <a:alphaModFix/>
              </a:blip>
              <a:stretch>
                <a:fillRect/>
              </a:stretch>
            </a:blip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84;p2"/>
            <p:cNvSpPr/>
            <p:nvPr/>
          </p:nvSpPr>
          <p:spPr>
            <a:xfrm>
              <a:off x="1332851" y="198892"/>
              <a:ext cx="2353280" cy="99836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85;p2"/>
            <p:cNvSpPr txBox="1"/>
            <p:nvPr/>
          </p:nvSpPr>
          <p:spPr>
            <a:xfrm>
              <a:off x="1252804" y="57405"/>
              <a:ext cx="2353280" cy="99836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lt1"/>
                </a:buClr>
                <a:buSzPts val="1400"/>
                <a:buFont typeface="Century Gothic"/>
                <a:buNone/>
              </a:pPr>
              <a:r>
                <a:rPr lang="en-IN" sz="1600" b="1" i="0" u="none" strike="noStrike" cap="none" dirty="0">
                  <a:latin typeface="Times New Roman" pitchFamily="18" charset="0"/>
                  <a:ea typeface="Century Gothic"/>
                  <a:cs typeface="Times New Roman" pitchFamily="18" charset="0"/>
                  <a:sym typeface="Century Gothic"/>
                </a:rPr>
                <a:t>Mobile networks having history of 40 years.</a:t>
              </a:r>
              <a:endParaRPr sz="2000" b="1" dirty="0">
                <a:latin typeface="Times New Roman" pitchFamily="18" charset="0"/>
                <a:cs typeface="Times New Roman" pitchFamily="18" charset="0"/>
              </a:endParaRPr>
            </a:p>
          </p:txBody>
        </p:sp>
        <p:sp>
          <p:nvSpPr>
            <p:cNvPr id="9" name="Google Shape;186;p2"/>
            <p:cNvSpPr/>
            <p:nvPr/>
          </p:nvSpPr>
          <p:spPr>
            <a:xfrm>
              <a:off x="4268024" y="216874"/>
              <a:ext cx="998361" cy="998361"/>
            </a:xfrm>
            <a:prstGeom prst="ellipse">
              <a:avLst/>
            </a:prstGeom>
            <a:solidFill>
              <a:srgbClr val="E3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87;p2"/>
            <p:cNvSpPr/>
            <p:nvPr/>
          </p:nvSpPr>
          <p:spPr>
            <a:xfrm>
              <a:off x="4305829" y="408548"/>
              <a:ext cx="579049" cy="579049"/>
            </a:xfrm>
            <a:prstGeom prst="rect">
              <a:avLst/>
            </a:prstGeom>
            <a:blipFill rotWithShape="1">
              <a:blip r:embed="rId3">
                <a:alphaModFix/>
              </a:blip>
              <a:stretch>
                <a:fillRect/>
              </a:stretch>
            </a:blip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88;p2"/>
            <p:cNvSpPr/>
            <p:nvPr/>
          </p:nvSpPr>
          <p:spPr>
            <a:xfrm>
              <a:off x="5308469" y="198892"/>
              <a:ext cx="2353280" cy="99836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89;p2"/>
            <p:cNvSpPr txBox="1"/>
            <p:nvPr/>
          </p:nvSpPr>
          <p:spPr>
            <a:xfrm>
              <a:off x="5460695" y="216874"/>
              <a:ext cx="2353280" cy="998361"/>
            </a:xfrm>
            <a:prstGeom prst="rect">
              <a:avLst/>
            </a:prstGeom>
            <a:noFill/>
            <a:ln>
              <a:noFill/>
            </a:ln>
          </p:spPr>
          <p:txBody>
            <a:bodyPr spcFirstLastPara="1" wrap="square" lIns="0" tIns="0" rIns="0" bIns="0" anchor="ctr" anchorCtr="0">
              <a:noAutofit/>
            </a:bodyPr>
            <a:lstStyle/>
            <a:p>
              <a:pPr>
                <a:buClr>
                  <a:schemeClr val="lt1"/>
                </a:buClr>
                <a:buSzPts val="1400"/>
              </a:pPr>
              <a:r>
                <a:rPr lang="en-IN" sz="1600" b="1" dirty="0">
                  <a:latin typeface="Times New Roman" pitchFamily="18" charset="0"/>
                  <a:ea typeface="Century Gothic"/>
                  <a:cs typeface="Times New Roman" pitchFamily="18" charset="0"/>
                  <a:sym typeface="Century Gothic"/>
                </a:rPr>
                <a:t>1G and 2G supports voice and text.</a:t>
              </a:r>
              <a:endParaRPr sz="1600" b="1" dirty="0">
                <a:latin typeface="Times New Roman" pitchFamily="18" charset="0"/>
                <a:ea typeface="Century Gothic"/>
                <a:cs typeface="Times New Roman" pitchFamily="18" charset="0"/>
              </a:endParaRPr>
            </a:p>
          </p:txBody>
        </p:sp>
        <p:sp>
          <p:nvSpPr>
            <p:cNvPr id="13" name="Google Shape;190;p2"/>
            <p:cNvSpPr/>
            <p:nvPr/>
          </p:nvSpPr>
          <p:spPr>
            <a:xfrm>
              <a:off x="133944" y="1861520"/>
              <a:ext cx="998360" cy="998361"/>
            </a:xfrm>
            <a:prstGeom prst="ellipse">
              <a:avLst/>
            </a:prstGeom>
            <a:solidFill>
              <a:srgbClr val="E3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91;p2"/>
            <p:cNvSpPr/>
            <p:nvPr/>
          </p:nvSpPr>
          <p:spPr>
            <a:xfrm>
              <a:off x="343600" y="2131963"/>
              <a:ext cx="579049" cy="579049"/>
            </a:xfrm>
            <a:prstGeom prst="rect">
              <a:avLst/>
            </a:prstGeom>
            <a:blipFill rotWithShape="1">
              <a:blip r:embed="rId4">
                <a:alphaModFix/>
              </a:blip>
              <a:stretch>
                <a:fillRect/>
              </a:stretch>
            </a:blip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92;p2"/>
            <p:cNvSpPr/>
            <p:nvPr/>
          </p:nvSpPr>
          <p:spPr>
            <a:xfrm>
              <a:off x="1332851" y="2071175"/>
              <a:ext cx="2353280" cy="99836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3;p2"/>
            <p:cNvSpPr txBox="1"/>
            <p:nvPr/>
          </p:nvSpPr>
          <p:spPr>
            <a:xfrm>
              <a:off x="1252804" y="1888054"/>
              <a:ext cx="2843369" cy="1099510"/>
            </a:xfrm>
            <a:prstGeom prst="rect">
              <a:avLst/>
            </a:prstGeom>
            <a:noFill/>
            <a:ln>
              <a:noFill/>
            </a:ln>
          </p:spPr>
          <p:txBody>
            <a:bodyPr spcFirstLastPara="1" wrap="square" lIns="0" tIns="0" rIns="0" bIns="0" anchor="ctr" anchorCtr="0">
              <a:noAutofit/>
            </a:bodyPr>
            <a:lstStyle/>
            <a:p>
              <a:pPr algn="just">
                <a:buClr>
                  <a:schemeClr val="lt1"/>
                </a:buClr>
                <a:buSzPts val="1400"/>
              </a:pPr>
              <a:r>
                <a:rPr lang="en-IN" sz="1600" b="1" dirty="0">
                  <a:latin typeface="Times New Roman" pitchFamily="18" charset="0"/>
                  <a:ea typeface="Century Gothic"/>
                  <a:cs typeface="Times New Roman" pitchFamily="18" charset="0"/>
                  <a:sym typeface="Century Gothic"/>
                </a:rPr>
                <a:t>3G defining a transition to broadband access, supporting data rates with hundreds of kilobits-per-second.</a:t>
              </a:r>
              <a:endParaRPr sz="1600" b="1" dirty="0">
                <a:latin typeface="Times New Roman" pitchFamily="18" charset="0"/>
                <a:ea typeface="Century Gothic"/>
                <a:cs typeface="Times New Roman" pitchFamily="18" charset="0"/>
              </a:endParaRPr>
            </a:p>
          </p:txBody>
        </p:sp>
        <p:sp>
          <p:nvSpPr>
            <p:cNvPr id="17" name="Google Shape;194;p2"/>
            <p:cNvSpPr/>
            <p:nvPr/>
          </p:nvSpPr>
          <p:spPr>
            <a:xfrm>
              <a:off x="4293144" y="1922307"/>
              <a:ext cx="998359" cy="998361"/>
            </a:xfrm>
            <a:prstGeom prst="ellipse">
              <a:avLst/>
            </a:prstGeom>
            <a:solidFill>
              <a:srgbClr val="E3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95;p2"/>
            <p:cNvSpPr/>
            <p:nvPr/>
          </p:nvSpPr>
          <p:spPr>
            <a:xfrm>
              <a:off x="4477680" y="2136776"/>
              <a:ext cx="579049" cy="579049"/>
            </a:xfrm>
            <a:prstGeom prst="rect">
              <a:avLst/>
            </a:prstGeom>
            <a:blipFill rotWithShape="1">
              <a:blip r:embed="rId5">
                <a:alphaModFix/>
              </a:blip>
              <a:stretch>
                <a:fillRect/>
              </a:stretch>
            </a:blip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6;p2"/>
            <p:cNvSpPr/>
            <p:nvPr/>
          </p:nvSpPr>
          <p:spPr>
            <a:xfrm>
              <a:off x="5308469" y="2071175"/>
              <a:ext cx="2353280" cy="99836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97;p2"/>
            <p:cNvSpPr txBox="1"/>
            <p:nvPr/>
          </p:nvSpPr>
          <p:spPr>
            <a:xfrm>
              <a:off x="5308469" y="1843012"/>
              <a:ext cx="2897040" cy="1279676"/>
            </a:xfrm>
            <a:prstGeom prst="rect">
              <a:avLst/>
            </a:prstGeom>
            <a:noFill/>
            <a:ln>
              <a:noFill/>
            </a:ln>
          </p:spPr>
          <p:txBody>
            <a:bodyPr spcFirstLastPara="1" wrap="square" lIns="0" tIns="0" rIns="0" bIns="0" anchor="ctr" anchorCtr="0">
              <a:noAutofit/>
            </a:bodyPr>
            <a:lstStyle/>
            <a:p>
              <a:pPr>
                <a:buClr>
                  <a:schemeClr val="lt1"/>
                </a:buClr>
                <a:buSzPts val="1400"/>
              </a:pPr>
              <a:r>
                <a:rPr lang="en-IN" sz="1600" b="1" dirty="0">
                  <a:latin typeface="Times New Roman" pitchFamily="18" charset="0"/>
                  <a:ea typeface="Century Gothic"/>
                  <a:cs typeface="Times New Roman" pitchFamily="18" charset="0"/>
                  <a:sym typeface="Century Gothic"/>
                </a:rPr>
                <a:t>4G supporting data rates with the few megabits-per-second and now transitioning to 5G, with the increase in data rates</a:t>
              </a:r>
              <a:endParaRPr sz="1600" b="1" dirty="0">
                <a:latin typeface="Times New Roman" pitchFamily="18" charset="0"/>
                <a:ea typeface="Century Gothic"/>
                <a:cs typeface="Times New Roman" pitchFamily="18" charset="0"/>
              </a:endParaRPr>
            </a:p>
          </p:txBody>
        </p:sp>
        <p:sp>
          <p:nvSpPr>
            <p:cNvPr id="21" name="Google Shape;198;p2"/>
            <p:cNvSpPr/>
            <p:nvPr/>
          </p:nvSpPr>
          <p:spPr>
            <a:xfrm>
              <a:off x="120555" y="3653932"/>
              <a:ext cx="998360" cy="998361"/>
            </a:xfrm>
            <a:prstGeom prst="ellipse">
              <a:avLst/>
            </a:prstGeom>
            <a:solidFill>
              <a:srgbClr val="E3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99;p2"/>
            <p:cNvSpPr/>
            <p:nvPr/>
          </p:nvSpPr>
          <p:spPr>
            <a:xfrm>
              <a:off x="343600" y="3916012"/>
              <a:ext cx="579049" cy="579049"/>
            </a:xfrm>
            <a:prstGeom prst="rect">
              <a:avLst/>
            </a:prstGeom>
            <a:blipFill rotWithShape="1">
              <a:blip r:embed="rId6">
                <a:alphaModFix/>
              </a:blip>
              <a:stretch>
                <a:fillRect/>
              </a:stretch>
            </a:blip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00;p2"/>
            <p:cNvSpPr/>
            <p:nvPr/>
          </p:nvSpPr>
          <p:spPr>
            <a:xfrm>
              <a:off x="1332851" y="3943457"/>
              <a:ext cx="2353280" cy="99836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01;p2"/>
            <p:cNvSpPr txBox="1"/>
            <p:nvPr/>
          </p:nvSpPr>
          <p:spPr>
            <a:xfrm>
              <a:off x="1252803" y="3573329"/>
              <a:ext cx="3224876" cy="1264414"/>
            </a:xfrm>
            <a:prstGeom prst="rect">
              <a:avLst/>
            </a:prstGeom>
            <a:noFill/>
            <a:ln>
              <a:noFill/>
            </a:ln>
          </p:spPr>
          <p:txBody>
            <a:bodyPr spcFirstLastPara="1" wrap="square" lIns="0" tIns="0" rIns="0" bIns="0" anchor="ctr" anchorCtr="0">
              <a:noAutofit/>
            </a:bodyPr>
            <a:lstStyle/>
            <a:p>
              <a:pPr algn="just">
                <a:buClr>
                  <a:schemeClr val="lt1"/>
                </a:buClr>
                <a:buSzPts val="1400"/>
              </a:pPr>
              <a:r>
                <a:rPr lang="en-IN" sz="1600" b="1" dirty="0">
                  <a:latin typeface="Times New Roman" pitchFamily="18" charset="0"/>
                  <a:ea typeface="Century Gothic"/>
                  <a:cs typeface="Times New Roman" pitchFamily="18" charset="0"/>
                  <a:sym typeface="Century Gothic"/>
                </a:rPr>
                <a:t>5G is a new kind of network that is designed to connect virtually everyone and everything together including machines, objects, and devices</a:t>
              </a:r>
              <a:endParaRPr sz="1600" b="1" dirty="0">
                <a:latin typeface="Times New Roman" pitchFamily="18" charset="0"/>
                <a:ea typeface="Century Gothic"/>
                <a:cs typeface="Times New Roman" pitchFamily="18" charset="0"/>
              </a:endParaRPr>
            </a:p>
          </p:txBody>
        </p:sp>
      </p:grpSp>
      <p:sp>
        <p:nvSpPr>
          <p:cNvPr id="25" name="Rectangle 24"/>
          <p:cNvSpPr/>
          <p:nvPr/>
        </p:nvSpPr>
        <p:spPr>
          <a:xfrm>
            <a:off x="-87922" y="308212"/>
            <a:ext cx="11922369" cy="523220"/>
          </a:xfrm>
          <a:prstGeom prst="rect">
            <a:avLst/>
          </a:prstGeom>
        </p:spPr>
        <p:txBody>
          <a:bodyPr wrap="square">
            <a:spAutoFit/>
          </a:bodyPr>
          <a:lstStyle/>
          <a:p>
            <a:pPr algn="ctr"/>
            <a:r>
              <a:rPr lang="en-IN" sz="2800" b="1" dirty="0">
                <a:solidFill>
                  <a:schemeClr val="accent1">
                    <a:lumMod val="75000"/>
                  </a:schemeClr>
                </a:solidFill>
                <a:latin typeface="Times New Roman" pitchFamily="18" charset="0"/>
                <a:ea typeface="Times"/>
                <a:cs typeface="Times New Roman" pitchFamily="18" charset="0"/>
                <a:sym typeface="Times"/>
              </a:rPr>
              <a:t>Introduction  to 5G Network</a:t>
            </a:r>
            <a:endParaRPr lang="en-IN" sz="2800" b="1" dirty="0">
              <a:solidFill>
                <a:schemeClr val="accent1">
                  <a:lumMod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4140204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43304" y="297179"/>
            <a:ext cx="10767695" cy="565539"/>
          </a:xfrm>
          <a:prstGeom prst="rect">
            <a:avLst/>
          </a:prstGeom>
        </p:spPr>
        <p:txBody>
          <a:bodyPr vert="horz" wrap="square" lIns="0" tIns="11430" rIns="0" bIns="0" rtlCol="0">
            <a:spAutoFit/>
          </a:bodyPr>
          <a:lstStyle/>
          <a:p>
            <a:pPr marL="12700" algn="ctr">
              <a:lnSpc>
                <a:spcPct val="100000"/>
              </a:lnSpc>
              <a:spcBef>
                <a:spcPts val="90"/>
              </a:spcBef>
            </a:pPr>
            <a:r>
              <a:rPr sz="3600" spc="-195" dirty="0">
                <a:latin typeface="Times New Roman" pitchFamily="18" charset="0"/>
                <a:cs typeface="Times New Roman" pitchFamily="18" charset="0"/>
              </a:rPr>
              <a:t>Characteristics </a:t>
            </a:r>
            <a:r>
              <a:rPr sz="3600" spc="-5" dirty="0">
                <a:latin typeface="Times New Roman" pitchFamily="18" charset="0"/>
                <a:cs typeface="Times New Roman" pitchFamily="18" charset="0"/>
              </a:rPr>
              <a:t>of</a:t>
            </a:r>
            <a:r>
              <a:rPr sz="3600" spc="-305" dirty="0">
                <a:latin typeface="Times New Roman" pitchFamily="18" charset="0"/>
                <a:cs typeface="Times New Roman" pitchFamily="18" charset="0"/>
              </a:rPr>
              <a:t> </a:t>
            </a:r>
            <a:r>
              <a:rPr sz="3600" spc="-265" dirty="0">
                <a:latin typeface="Times New Roman" pitchFamily="18" charset="0"/>
                <a:cs typeface="Times New Roman" pitchFamily="18" charset="0"/>
              </a:rPr>
              <a:t>IoT</a:t>
            </a:r>
          </a:p>
        </p:txBody>
      </p:sp>
      <p:sp>
        <p:nvSpPr>
          <p:cNvPr id="3" name="object 3"/>
          <p:cNvSpPr txBox="1"/>
          <p:nvPr/>
        </p:nvSpPr>
        <p:spPr>
          <a:xfrm>
            <a:off x="215151" y="1371600"/>
            <a:ext cx="11678601" cy="6329297"/>
          </a:xfrm>
          <a:prstGeom prst="rect">
            <a:avLst/>
          </a:prstGeom>
        </p:spPr>
        <p:txBody>
          <a:bodyPr vert="horz" wrap="square" lIns="0" tIns="95885" rIns="0" bIns="0" rtlCol="0">
            <a:spAutoFit/>
          </a:bodyPr>
          <a:lstStyle/>
          <a:p>
            <a:pPr marL="355600" indent="-342900" algn="just">
              <a:spcBef>
                <a:spcPts val="755"/>
              </a:spcBef>
              <a:buFont typeface="Arial" pitchFamily="34" charset="0"/>
              <a:buChar char="•"/>
              <a:tabLst>
                <a:tab pos="241300" algn="l"/>
              </a:tabLst>
            </a:pPr>
            <a:r>
              <a:rPr lang="en-IN" sz="2000" b="1" spc="-150" dirty="0">
                <a:latin typeface="Times New Roman" pitchFamily="18" charset="0"/>
                <a:cs typeface="Times New Roman" pitchFamily="18" charset="0"/>
              </a:rPr>
              <a:t> </a:t>
            </a:r>
            <a:r>
              <a:rPr sz="2000" b="1" spc="-150" dirty="0">
                <a:latin typeface="Times New Roman" pitchFamily="18" charset="0"/>
                <a:cs typeface="Times New Roman" pitchFamily="18" charset="0"/>
              </a:rPr>
              <a:t>Dynamic </a:t>
            </a:r>
            <a:r>
              <a:rPr sz="2000" b="1" spc="45" dirty="0">
                <a:latin typeface="Times New Roman" pitchFamily="18" charset="0"/>
                <a:cs typeface="Times New Roman" pitchFamily="18" charset="0"/>
              </a:rPr>
              <a:t>&amp;</a:t>
            </a:r>
            <a:r>
              <a:rPr sz="2000" b="1" spc="-155" dirty="0">
                <a:latin typeface="Times New Roman" pitchFamily="18" charset="0"/>
                <a:cs typeface="Times New Roman" pitchFamily="18" charset="0"/>
              </a:rPr>
              <a:t> </a:t>
            </a:r>
            <a:r>
              <a:rPr sz="2000" b="1" spc="-120" dirty="0">
                <a:latin typeface="Times New Roman" pitchFamily="18" charset="0"/>
                <a:cs typeface="Times New Roman" pitchFamily="18" charset="0"/>
              </a:rPr>
              <a:t>Self-Adapting</a:t>
            </a:r>
            <a:r>
              <a:rPr lang="en-IN" sz="2000" b="1" spc="-120" dirty="0">
                <a:latin typeface="Times New Roman" pitchFamily="18" charset="0"/>
                <a:cs typeface="Times New Roman" pitchFamily="18" charset="0"/>
              </a:rPr>
              <a:t>: </a:t>
            </a:r>
            <a:r>
              <a:rPr lang="en-US" sz="2000" spc="-120" dirty="0">
                <a:latin typeface="Times New Roman" pitchFamily="18" charset="0"/>
                <a:cs typeface="Times New Roman" pitchFamily="18" charset="0"/>
              </a:rPr>
              <a:t>IoT devices and systems may have </a:t>
            </a:r>
            <a:r>
              <a:rPr lang="en-US" sz="2000" b="1" spc="-120" dirty="0">
                <a:latin typeface="Times New Roman" pitchFamily="18" charset="0"/>
                <a:cs typeface="Times New Roman" pitchFamily="18" charset="0"/>
              </a:rPr>
              <a:t>capability to dynamically adapt with changing context </a:t>
            </a:r>
            <a:r>
              <a:rPr lang="en-US" sz="2000" spc="-120" dirty="0">
                <a:latin typeface="Times New Roman" pitchFamily="18" charset="0"/>
                <a:cs typeface="Times New Roman" pitchFamily="18" charset="0"/>
              </a:rPr>
              <a:t>and take actions based on their operating conditions or sensed environment.</a:t>
            </a:r>
          </a:p>
          <a:p>
            <a:pPr marL="355600" indent="-342900" algn="just">
              <a:spcBef>
                <a:spcPts val="755"/>
              </a:spcBef>
              <a:buFont typeface="Arial" pitchFamily="34" charset="0"/>
              <a:buChar char="•"/>
              <a:tabLst>
                <a:tab pos="241300" algn="l"/>
              </a:tabLst>
            </a:pPr>
            <a:endParaRPr sz="2000" dirty="0">
              <a:latin typeface="Times New Roman" pitchFamily="18" charset="0"/>
              <a:cs typeface="Times New Roman" pitchFamily="18" charset="0"/>
            </a:endParaRPr>
          </a:p>
          <a:p>
            <a:pPr marL="355600" indent="-342900" algn="just">
              <a:spcBef>
                <a:spcPts val="660"/>
              </a:spcBef>
              <a:buFont typeface="Arial" pitchFamily="34" charset="0"/>
              <a:buChar char="•"/>
              <a:tabLst>
                <a:tab pos="241300" algn="l"/>
              </a:tabLst>
            </a:pPr>
            <a:r>
              <a:rPr lang="en-IN" sz="2000" b="1" spc="-125" dirty="0">
                <a:latin typeface="Times New Roman" pitchFamily="18" charset="0"/>
                <a:cs typeface="Times New Roman" pitchFamily="18" charset="0"/>
              </a:rPr>
              <a:t> </a:t>
            </a:r>
            <a:r>
              <a:rPr sz="2000" b="1" spc="-125" dirty="0">
                <a:latin typeface="Times New Roman" pitchFamily="18" charset="0"/>
                <a:cs typeface="Times New Roman" pitchFamily="18" charset="0"/>
              </a:rPr>
              <a:t>Self-Configuring</a:t>
            </a:r>
            <a:r>
              <a:rPr lang="en-IN" sz="2000" b="1" spc="-125" dirty="0">
                <a:latin typeface="Times New Roman" pitchFamily="18" charset="0"/>
                <a:cs typeface="Times New Roman" pitchFamily="18" charset="0"/>
              </a:rPr>
              <a:t>: </a:t>
            </a:r>
            <a:r>
              <a:rPr lang="en-US" sz="2000" spc="-120" dirty="0">
                <a:latin typeface="Times New Roman" pitchFamily="18" charset="0"/>
                <a:cs typeface="Times New Roman" pitchFamily="18" charset="0"/>
              </a:rPr>
              <a:t>IoT devices may have </a:t>
            </a:r>
            <a:r>
              <a:rPr lang="en-US" sz="2000" b="1" spc="-120" dirty="0">
                <a:latin typeface="Times New Roman" pitchFamily="18" charset="0"/>
                <a:cs typeface="Times New Roman" pitchFamily="18" charset="0"/>
              </a:rPr>
              <a:t>self configuring capability</a:t>
            </a:r>
            <a:r>
              <a:rPr lang="en-US" sz="2000" spc="-120" dirty="0">
                <a:latin typeface="Times New Roman" pitchFamily="18" charset="0"/>
                <a:cs typeface="Times New Roman" pitchFamily="18" charset="0"/>
              </a:rPr>
              <a:t>, allowing large no. of devices to work together to provide certain functionality(such as weather monitoring).</a:t>
            </a:r>
          </a:p>
          <a:p>
            <a:pPr marL="355600" indent="-342900" algn="just">
              <a:spcBef>
                <a:spcPts val="660"/>
              </a:spcBef>
              <a:buFont typeface="Arial" pitchFamily="34" charset="0"/>
              <a:buChar char="•"/>
              <a:tabLst>
                <a:tab pos="241300" algn="l"/>
              </a:tabLst>
            </a:pPr>
            <a:endParaRPr sz="2000" dirty="0">
              <a:latin typeface="Times New Roman" pitchFamily="18" charset="0"/>
              <a:cs typeface="Times New Roman" pitchFamily="18" charset="0"/>
            </a:endParaRPr>
          </a:p>
          <a:p>
            <a:pPr marL="355600" indent="-342900" algn="just">
              <a:spcBef>
                <a:spcPts val="660"/>
              </a:spcBef>
              <a:buFont typeface="Arial" pitchFamily="34" charset="0"/>
              <a:buChar char="•"/>
              <a:tabLst>
                <a:tab pos="241300" algn="l"/>
              </a:tabLst>
            </a:pPr>
            <a:r>
              <a:rPr sz="2000" b="1" spc="-70" dirty="0">
                <a:latin typeface="Times New Roman" pitchFamily="18" charset="0"/>
                <a:cs typeface="Times New Roman" pitchFamily="18" charset="0"/>
              </a:rPr>
              <a:t>Interoperable </a:t>
            </a:r>
            <a:r>
              <a:rPr sz="2000" b="1" spc="-110" dirty="0">
                <a:latin typeface="Times New Roman" pitchFamily="18" charset="0"/>
                <a:cs typeface="Times New Roman" pitchFamily="18" charset="0"/>
              </a:rPr>
              <a:t>Communication</a:t>
            </a:r>
            <a:r>
              <a:rPr sz="2000" b="1" spc="-245" dirty="0">
                <a:latin typeface="Times New Roman" pitchFamily="18" charset="0"/>
                <a:cs typeface="Times New Roman" pitchFamily="18" charset="0"/>
              </a:rPr>
              <a:t> </a:t>
            </a:r>
            <a:r>
              <a:rPr sz="2000" b="1" spc="-110" dirty="0">
                <a:latin typeface="Times New Roman" pitchFamily="18" charset="0"/>
                <a:cs typeface="Times New Roman" pitchFamily="18" charset="0"/>
              </a:rPr>
              <a:t>Protocols</a:t>
            </a:r>
            <a:r>
              <a:rPr lang="en-IN" sz="2000" b="1" spc="-110" dirty="0">
                <a:latin typeface="Times New Roman" pitchFamily="18" charset="0"/>
                <a:cs typeface="Times New Roman" pitchFamily="18" charset="0"/>
              </a:rPr>
              <a:t>: </a:t>
            </a:r>
            <a:r>
              <a:rPr lang="en-US" sz="2000" spc="-120" dirty="0" err="1">
                <a:latin typeface="Times New Roman" pitchFamily="18" charset="0"/>
                <a:cs typeface="Times New Roman" pitchFamily="18" charset="0"/>
              </a:rPr>
              <a:t>oT</a:t>
            </a:r>
            <a:r>
              <a:rPr lang="en-US" sz="2000" spc="-120" dirty="0">
                <a:latin typeface="Times New Roman" pitchFamily="18" charset="0"/>
                <a:cs typeface="Times New Roman" pitchFamily="18" charset="0"/>
              </a:rPr>
              <a:t> devices may  </a:t>
            </a:r>
            <a:r>
              <a:rPr lang="en-US" sz="2000" b="1" spc="-120" dirty="0">
                <a:latin typeface="Times New Roman" pitchFamily="18" charset="0"/>
                <a:cs typeface="Times New Roman" pitchFamily="18" charset="0"/>
              </a:rPr>
              <a:t>support number of </a:t>
            </a:r>
            <a:r>
              <a:rPr lang="en-US" sz="2000" b="1" spc="-70" dirty="0">
                <a:latin typeface="Times New Roman" pitchFamily="18" charset="0"/>
                <a:cs typeface="Times New Roman" pitchFamily="18" charset="0"/>
              </a:rPr>
              <a:t>Interoperable </a:t>
            </a:r>
            <a:r>
              <a:rPr lang="en-US" sz="2000" b="1" spc="-110" dirty="0">
                <a:latin typeface="Times New Roman" pitchFamily="18" charset="0"/>
                <a:cs typeface="Times New Roman" pitchFamily="18" charset="0"/>
              </a:rPr>
              <a:t>Communication</a:t>
            </a:r>
            <a:r>
              <a:rPr lang="en-US" sz="2000" b="1" spc="-245" dirty="0">
                <a:latin typeface="Times New Roman" pitchFamily="18" charset="0"/>
                <a:cs typeface="Times New Roman" pitchFamily="18" charset="0"/>
              </a:rPr>
              <a:t> </a:t>
            </a:r>
            <a:r>
              <a:rPr lang="en-US" sz="2000" b="1" spc="-110" dirty="0">
                <a:latin typeface="Times New Roman" pitchFamily="18" charset="0"/>
                <a:cs typeface="Times New Roman" pitchFamily="18" charset="0"/>
              </a:rPr>
              <a:t>Protocols </a:t>
            </a:r>
            <a:r>
              <a:rPr lang="en-US" sz="2000" spc="-110" dirty="0">
                <a:latin typeface="Times New Roman" pitchFamily="18" charset="0"/>
                <a:cs typeface="Times New Roman" pitchFamily="18" charset="0"/>
              </a:rPr>
              <a:t>and can communicate with other devices and also with the infrastructure.</a:t>
            </a:r>
          </a:p>
          <a:p>
            <a:pPr marL="355600" indent="-342900" algn="just">
              <a:spcBef>
                <a:spcPts val="660"/>
              </a:spcBef>
              <a:buFont typeface="Arial" pitchFamily="34" charset="0"/>
              <a:buChar char="•"/>
              <a:tabLst>
                <a:tab pos="241300" algn="l"/>
              </a:tabLst>
            </a:pPr>
            <a:endParaRPr lang="en-US" sz="2000" spc="-110" dirty="0">
              <a:latin typeface="Times New Roman" pitchFamily="18" charset="0"/>
              <a:cs typeface="Times New Roman" pitchFamily="18" charset="0"/>
            </a:endParaRPr>
          </a:p>
          <a:p>
            <a:pPr marL="355600" indent="-342900" algn="just">
              <a:spcBef>
                <a:spcPts val="660"/>
              </a:spcBef>
              <a:buFont typeface="Arial" pitchFamily="34" charset="0"/>
              <a:buChar char="•"/>
              <a:tabLst>
                <a:tab pos="241300" algn="l"/>
              </a:tabLst>
            </a:pPr>
            <a:r>
              <a:rPr sz="2000" b="1" spc="-110" dirty="0">
                <a:latin typeface="Times New Roman" pitchFamily="18" charset="0"/>
                <a:cs typeface="Times New Roman" pitchFamily="18" charset="0"/>
              </a:rPr>
              <a:t>Unique</a:t>
            </a:r>
            <a:r>
              <a:rPr sz="2000" b="1" spc="-155" dirty="0">
                <a:latin typeface="Times New Roman" pitchFamily="18" charset="0"/>
                <a:cs typeface="Times New Roman" pitchFamily="18" charset="0"/>
              </a:rPr>
              <a:t> </a:t>
            </a:r>
            <a:r>
              <a:rPr sz="2000" b="1" spc="-30" dirty="0">
                <a:latin typeface="Times New Roman" pitchFamily="18" charset="0"/>
                <a:cs typeface="Times New Roman" pitchFamily="18" charset="0"/>
              </a:rPr>
              <a:t>Identity</a:t>
            </a:r>
            <a:r>
              <a:rPr lang="en-IN" sz="2000" b="1" spc="-30" dirty="0">
                <a:latin typeface="Times New Roman" pitchFamily="18" charset="0"/>
                <a:cs typeface="Times New Roman" pitchFamily="18" charset="0"/>
              </a:rPr>
              <a:t>: </a:t>
            </a:r>
            <a:r>
              <a:rPr lang="en-US" sz="2000" dirty="0">
                <a:latin typeface="Times New Roman" pitchFamily="18" charset="0"/>
                <a:cs typeface="Times New Roman" pitchFamily="18" charset="0"/>
              </a:rPr>
              <a:t>Each IoT device has </a:t>
            </a:r>
            <a:r>
              <a:rPr lang="en-US" sz="2000" b="1" dirty="0">
                <a:latin typeface="Times New Roman" pitchFamily="18" charset="0"/>
                <a:cs typeface="Times New Roman" pitchFamily="18" charset="0"/>
              </a:rPr>
              <a:t>a unique identifier</a:t>
            </a:r>
            <a:r>
              <a:rPr lang="en-US" sz="2000" dirty="0">
                <a:latin typeface="Times New Roman" pitchFamily="18" charset="0"/>
                <a:cs typeface="Times New Roman" pitchFamily="18" charset="0"/>
              </a:rPr>
              <a:t> such as IP address, that allows user to query devices, monitor their status and control them remotely.</a:t>
            </a:r>
          </a:p>
          <a:p>
            <a:pPr marL="355600" indent="-342900" algn="just">
              <a:spcBef>
                <a:spcPts val="660"/>
              </a:spcBef>
              <a:buFont typeface="Arial" pitchFamily="34" charset="0"/>
              <a:buChar char="•"/>
              <a:tabLst>
                <a:tab pos="241300" algn="l"/>
              </a:tabLst>
            </a:pPr>
            <a:endParaRPr lang="en-US" sz="2000" dirty="0">
              <a:latin typeface="Times New Roman" pitchFamily="18" charset="0"/>
              <a:cs typeface="Times New Roman" pitchFamily="18" charset="0"/>
            </a:endParaRPr>
          </a:p>
          <a:p>
            <a:pPr marL="355600" indent="-342900" algn="just">
              <a:spcBef>
                <a:spcPts val="660"/>
              </a:spcBef>
              <a:buFont typeface="Arial" pitchFamily="34" charset="0"/>
              <a:buChar char="•"/>
              <a:tabLst>
                <a:tab pos="241300" algn="l"/>
              </a:tabLst>
            </a:pPr>
            <a:r>
              <a:rPr sz="2000" b="1" spc="-70" dirty="0">
                <a:latin typeface="Times New Roman" pitchFamily="18" charset="0"/>
                <a:cs typeface="Times New Roman" pitchFamily="18" charset="0"/>
              </a:rPr>
              <a:t>Integrated </a:t>
            </a:r>
            <a:r>
              <a:rPr sz="2000" b="1" dirty="0">
                <a:latin typeface="Times New Roman" pitchFamily="18" charset="0"/>
                <a:cs typeface="Times New Roman" pitchFamily="18" charset="0"/>
              </a:rPr>
              <a:t>into </a:t>
            </a:r>
            <a:r>
              <a:rPr sz="2000" b="1" spc="-40" dirty="0">
                <a:latin typeface="Times New Roman" pitchFamily="18" charset="0"/>
                <a:cs typeface="Times New Roman" pitchFamily="18" charset="0"/>
              </a:rPr>
              <a:t>Information</a:t>
            </a:r>
            <a:r>
              <a:rPr sz="2000" b="1" spc="-400" dirty="0">
                <a:latin typeface="Times New Roman" pitchFamily="18" charset="0"/>
                <a:cs typeface="Times New Roman" pitchFamily="18" charset="0"/>
              </a:rPr>
              <a:t> </a:t>
            </a:r>
            <a:r>
              <a:rPr sz="2000" b="1" spc="-60" dirty="0">
                <a:latin typeface="Times New Roman" pitchFamily="18" charset="0"/>
                <a:cs typeface="Times New Roman" pitchFamily="18" charset="0"/>
              </a:rPr>
              <a:t>Network</a:t>
            </a:r>
            <a:r>
              <a:rPr lang="en-IN" sz="2000" b="1" spc="-60" dirty="0">
                <a:latin typeface="Times New Roman" pitchFamily="18" charset="0"/>
                <a:cs typeface="Times New Roman" pitchFamily="18" charset="0"/>
              </a:rPr>
              <a:t>: </a:t>
            </a:r>
            <a:r>
              <a:rPr lang="en-US" sz="2000" spc="-120" dirty="0">
                <a:latin typeface="Times New Roman" pitchFamily="18" charset="0"/>
                <a:cs typeface="Times New Roman" pitchFamily="18" charset="0"/>
              </a:rPr>
              <a:t>IoT devices are integrated into information network that allows them to  </a:t>
            </a:r>
            <a:r>
              <a:rPr lang="en-US" sz="2000" b="1" spc="-120" dirty="0">
                <a:latin typeface="Times New Roman" pitchFamily="18" charset="0"/>
                <a:cs typeface="Times New Roman" pitchFamily="18" charset="0"/>
              </a:rPr>
              <a:t>communicate and exchange data with other devices and system</a:t>
            </a:r>
          </a:p>
          <a:p>
            <a:pPr marL="355600" indent="-342900" algn="just">
              <a:spcBef>
                <a:spcPts val="660"/>
              </a:spcBef>
              <a:buFont typeface="Arial" pitchFamily="34" charset="0"/>
              <a:buChar char="•"/>
              <a:tabLst>
                <a:tab pos="241300" algn="l"/>
              </a:tabLst>
            </a:pPr>
            <a:r>
              <a:rPr lang="en-US" sz="2000" b="1" spc="-120" dirty="0">
                <a:latin typeface="Times New Roman" pitchFamily="18" charset="0"/>
                <a:cs typeface="Times New Roman" pitchFamily="18" charset="0"/>
              </a:rPr>
              <a:t>Enormous Scale:</a:t>
            </a:r>
          </a:p>
          <a:p>
            <a:pPr marL="241300" indent="-228600">
              <a:lnSpc>
                <a:spcPct val="100000"/>
              </a:lnSpc>
              <a:spcBef>
                <a:spcPts val="660"/>
              </a:spcBef>
              <a:buChar char="•"/>
              <a:tabLst>
                <a:tab pos="241300" algn="l"/>
              </a:tabLst>
            </a:pPr>
            <a:endParaRPr lang="en-US" sz="2000" b="1" spc="-60" dirty="0">
              <a:latin typeface="Times New Roman" pitchFamily="18" charset="0"/>
              <a:cs typeface="Times New Roman" pitchFamily="18" charset="0"/>
            </a:endParaRPr>
          </a:p>
          <a:p>
            <a:pPr marL="241300" indent="-228600">
              <a:lnSpc>
                <a:spcPct val="100000"/>
              </a:lnSpc>
              <a:spcBef>
                <a:spcPts val="660"/>
              </a:spcBef>
              <a:buChar char="•"/>
              <a:tabLst>
                <a:tab pos="241300" algn="l"/>
              </a:tabLst>
            </a:pPr>
            <a:endParaRPr sz="2000" b="1" dirty="0">
              <a:latin typeface="Arial"/>
              <a:cs typeface="Arial"/>
            </a:endParaRPr>
          </a:p>
        </p:txBody>
      </p:sp>
      <p:sp>
        <p:nvSpPr>
          <p:cNvPr id="4" name="object 4"/>
          <p:cNvSpPr/>
          <p:nvPr/>
        </p:nvSpPr>
        <p:spPr>
          <a:xfrm>
            <a:off x="0" y="0"/>
            <a:ext cx="192405" cy="6858000"/>
          </a:xfrm>
          <a:custGeom>
            <a:avLst/>
            <a:gdLst/>
            <a:ahLst/>
            <a:cxnLst/>
            <a:rect l="l" t="t" r="r" b="b"/>
            <a:pathLst>
              <a:path w="192405" h="6858000">
                <a:moveTo>
                  <a:pt x="0" y="6858000"/>
                </a:moveTo>
                <a:lnTo>
                  <a:pt x="0" y="0"/>
                </a:lnTo>
                <a:lnTo>
                  <a:pt x="192023" y="0"/>
                </a:lnTo>
                <a:lnTo>
                  <a:pt x="192023" y="6858000"/>
                </a:lnTo>
                <a:lnTo>
                  <a:pt x="0" y="6858000"/>
                </a:lnTo>
                <a:close/>
              </a:path>
            </a:pathLst>
          </a:custGeom>
          <a:solidFill>
            <a:srgbClr val="FDBC09"/>
          </a:solidFill>
        </p:spPr>
        <p:txBody>
          <a:bodyPr wrap="square" lIns="0" tIns="0" rIns="0" bIns="0" rtlCol="0"/>
          <a:lstStyle/>
          <a:p>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580905"/>
          </a:xfrm>
        </p:spPr>
        <p:txBody>
          <a:bodyPr>
            <a:normAutofit/>
          </a:bodyPr>
          <a:lstStyle/>
          <a:p>
            <a:pPr algn="ctr"/>
            <a:r>
              <a:rPr lang="en-IN" sz="3200" b="1" dirty="0">
                <a:latin typeface="Times New Roman" pitchFamily="18" charset="0"/>
                <a:cs typeface="Times New Roman" pitchFamily="18" charset="0"/>
              </a:rPr>
              <a:t>Characteristics of 5G</a:t>
            </a:r>
            <a:endParaRPr lang="en-US" sz="3200" b="1" dirty="0">
              <a:latin typeface="Times New Roman" pitchFamily="18" charset="0"/>
              <a:cs typeface="Times New Roman" pitchFamily="18" charset="0"/>
            </a:endParaRPr>
          </a:p>
        </p:txBody>
      </p:sp>
      <p:sp>
        <p:nvSpPr>
          <p:cNvPr id="4" name="Rectangle 3"/>
          <p:cNvSpPr/>
          <p:nvPr/>
        </p:nvSpPr>
        <p:spPr>
          <a:xfrm>
            <a:off x="468922" y="984590"/>
            <a:ext cx="11605847" cy="3725122"/>
          </a:xfrm>
          <a:prstGeom prst="rect">
            <a:avLst/>
          </a:prstGeom>
        </p:spPr>
        <p:txBody>
          <a:bodyPr wrap="square">
            <a:spAutoFit/>
          </a:bodyPr>
          <a:lstStyle/>
          <a:p>
            <a:pPr marL="342900" indent="-342900">
              <a:lnSpc>
                <a:spcPct val="90000"/>
              </a:lnSpc>
              <a:buSzPts val="1920"/>
              <a:buFont typeface="Wingdings" pitchFamily="2" charset="2"/>
              <a:buChar char="§"/>
            </a:pPr>
            <a:r>
              <a:rPr lang="en-US" b="1" dirty="0">
                <a:latin typeface="Times New Roman"/>
                <a:ea typeface="Times New Roman"/>
                <a:cs typeface="Times New Roman"/>
                <a:sym typeface="Times New Roman"/>
              </a:rPr>
              <a:t>High Data Transfer speed :</a:t>
            </a:r>
            <a:r>
              <a:rPr lang="en-US" dirty="0">
                <a:latin typeface="Times New Roman"/>
                <a:ea typeface="Times New Roman"/>
                <a:cs typeface="Times New Roman"/>
                <a:sym typeface="Times New Roman"/>
              </a:rPr>
              <a:t>A data transfer rate of up to </a:t>
            </a:r>
            <a:r>
              <a:rPr lang="en-US" b="1" dirty="0">
                <a:latin typeface="Times New Roman"/>
                <a:ea typeface="Times New Roman"/>
                <a:cs typeface="Times New Roman"/>
                <a:sym typeface="Times New Roman"/>
              </a:rPr>
              <a:t>10Gbps which is 10 to 100 times better than the 4G networks</a:t>
            </a:r>
          </a:p>
          <a:p>
            <a:pPr marL="342900" indent="-342900">
              <a:lnSpc>
                <a:spcPct val="90000"/>
              </a:lnSpc>
              <a:buSzPts val="1920"/>
              <a:buFont typeface="Wingdings" pitchFamily="2" charset="2"/>
              <a:buChar char="§"/>
            </a:pPr>
            <a:endParaRPr lang="en-US" b="1" dirty="0">
              <a:latin typeface="Times New Roman"/>
              <a:ea typeface="Times New Roman"/>
              <a:cs typeface="Times New Roman"/>
              <a:sym typeface="Times New Roman"/>
            </a:endParaRPr>
          </a:p>
          <a:p>
            <a:pPr marL="342900" lvl="0" indent="-342900">
              <a:lnSpc>
                <a:spcPct val="90000"/>
              </a:lnSpc>
              <a:buSzPts val="1920"/>
              <a:buFont typeface="Wingdings" pitchFamily="2" charset="2"/>
              <a:buChar char="§"/>
            </a:pPr>
            <a:r>
              <a:rPr lang="en-US" b="1" dirty="0">
                <a:latin typeface="Times New Roman"/>
                <a:ea typeface="Times New Roman"/>
                <a:cs typeface="Times New Roman"/>
                <a:sym typeface="Times New Roman"/>
              </a:rPr>
              <a:t>Low latency:</a:t>
            </a:r>
            <a:r>
              <a:rPr lang="en-US" dirty="0">
                <a:latin typeface="Times New Roman"/>
                <a:ea typeface="Times New Roman"/>
                <a:cs typeface="Times New Roman"/>
                <a:sym typeface="Times New Roman"/>
              </a:rPr>
              <a:t> -Low latency of 1 millisecond will be used in remote control, games and the Internet of Things. </a:t>
            </a:r>
          </a:p>
          <a:p>
            <a:pPr lvl="0">
              <a:lnSpc>
                <a:spcPct val="90000"/>
              </a:lnSpc>
              <a:buSzPts val="1920"/>
            </a:pPr>
            <a:endParaRPr lang="en-US" b="1" dirty="0">
              <a:latin typeface="Times New Roman"/>
              <a:ea typeface="Times New Roman"/>
              <a:cs typeface="Times New Roman"/>
              <a:sym typeface="Times New Roman"/>
            </a:endParaRPr>
          </a:p>
          <a:p>
            <a:pPr marL="342900" lvl="0" indent="-342900">
              <a:lnSpc>
                <a:spcPct val="90000"/>
              </a:lnSpc>
              <a:buSzPts val="1920"/>
              <a:buFont typeface="Wingdings" pitchFamily="2" charset="2"/>
              <a:buChar char="§"/>
            </a:pPr>
            <a:r>
              <a:rPr lang="en-US" b="1" dirty="0">
                <a:latin typeface="Times New Roman"/>
                <a:ea typeface="Times New Roman"/>
                <a:cs typeface="Times New Roman"/>
                <a:sym typeface="Times New Roman"/>
              </a:rPr>
              <a:t>Massive devices </a:t>
            </a:r>
            <a:r>
              <a:rPr lang="en-US" dirty="0">
                <a:latin typeface="Times New Roman"/>
                <a:ea typeface="Times New Roman"/>
                <a:cs typeface="Times New Roman"/>
                <a:sym typeface="Times New Roman"/>
              </a:rPr>
              <a:t>are the Internet of Things. Compared with traditional 4G networks, </a:t>
            </a:r>
            <a:r>
              <a:rPr lang="en-US" b="1" dirty="0">
                <a:latin typeface="Times New Roman"/>
                <a:ea typeface="Times New Roman"/>
                <a:cs typeface="Times New Roman"/>
                <a:sym typeface="Times New Roman"/>
              </a:rPr>
              <a:t>5G networks can accommodate more devices. </a:t>
            </a:r>
          </a:p>
          <a:p>
            <a:pPr marL="342900" lvl="0" indent="-342900">
              <a:lnSpc>
                <a:spcPct val="90000"/>
              </a:lnSpc>
              <a:spcBef>
                <a:spcPts val="1000"/>
              </a:spcBef>
              <a:buSzPts val="1920"/>
              <a:buFont typeface="Wingdings" pitchFamily="2" charset="2"/>
              <a:buChar char="§"/>
            </a:pPr>
            <a:r>
              <a:rPr lang="en-US" b="1" dirty="0">
                <a:latin typeface="Times New Roman"/>
                <a:ea typeface="Times New Roman"/>
                <a:cs typeface="Times New Roman"/>
                <a:sym typeface="Times New Roman"/>
              </a:rPr>
              <a:t>Broadband</a:t>
            </a:r>
            <a:r>
              <a:rPr lang="en-US" dirty="0">
                <a:latin typeface="Times New Roman"/>
                <a:ea typeface="Times New Roman"/>
                <a:cs typeface="Times New Roman"/>
                <a:sym typeface="Times New Roman"/>
              </a:rPr>
              <a:t> 1000 times faster per unit area </a:t>
            </a:r>
          </a:p>
          <a:p>
            <a:pPr marL="342900" lvl="0" indent="-342900">
              <a:lnSpc>
                <a:spcPct val="90000"/>
              </a:lnSpc>
              <a:spcBef>
                <a:spcPts val="1000"/>
              </a:spcBef>
              <a:buSzPts val="1920"/>
              <a:buFont typeface="Wingdings" pitchFamily="2" charset="2"/>
              <a:buChar char="§"/>
            </a:pPr>
            <a:r>
              <a:rPr lang="en-US" b="1" dirty="0">
                <a:latin typeface="Times New Roman"/>
                <a:ea typeface="Times New Roman"/>
                <a:cs typeface="Times New Roman"/>
                <a:sym typeface="Times New Roman"/>
              </a:rPr>
              <a:t>Availability</a:t>
            </a:r>
            <a:r>
              <a:rPr lang="en-US" dirty="0">
                <a:latin typeface="Times New Roman"/>
                <a:ea typeface="Times New Roman"/>
                <a:cs typeface="Times New Roman"/>
                <a:sym typeface="Times New Roman"/>
              </a:rPr>
              <a:t> of 99.999% </a:t>
            </a:r>
          </a:p>
          <a:p>
            <a:pPr marL="342900" lvl="0" indent="-342900">
              <a:lnSpc>
                <a:spcPct val="90000"/>
              </a:lnSpc>
              <a:spcBef>
                <a:spcPts val="1000"/>
              </a:spcBef>
              <a:buSzPts val="1920"/>
              <a:buFont typeface="Wingdings" pitchFamily="2" charset="2"/>
              <a:buChar char="§"/>
            </a:pPr>
            <a:r>
              <a:rPr lang="en-US" dirty="0">
                <a:latin typeface="Times New Roman"/>
                <a:ea typeface="Times New Roman"/>
                <a:cs typeface="Times New Roman"/>
                <a:sym typeface="Times New Roman"/>
              </a:rPr>
              <a:t> </a:t>
            </a:r>
            <a:r>
              <a:rPr lang="en-US" b="1" dirty="0">
                <a:latin typeface="Times New Roman"/>
                <a:ea typeface="Times New Roman"/>
                <a:cs typeface="Times New Roman"/>
                <a:sym typeface="Times New Roman"/>
              </a:rPr>
              <a:t>Reduction of 90% in the energy consumption </a:t>
            </a:r>
            <a:r>
              <a:rPr lang="en-US" dirty="0">
                <a:latin typeface="Times New Roman"/>
                <a:ea typeface="Times New Roman"/>
                <a:cs typeface="Times New Roman"/>
                <a:sym typeface="Times New Roman"/>
              </a:rPr>
              <a:t>of the network </a:t>
            </a:r>
          </a:p>
          <a:p>
            <a:pPr marL="342900" lvl="0" indent="-342900">
              <a:lnSpc>
                <a:spcPct val="90000"/>
              </a:lnSpc>
              <a:spcBef>
                <a:spcPts val="1000"/>
              </a:spcBef>
              <a:buSzPts val="1920"/>
              <a:buFont typeface="Wingdings" pitchFamily="2" charset="2"/>
              <a:buChar char="§"/>
            </a:pPr>
            <a:r>
              <a:rPr lang="en-US" dirty="0">
                <a:latin typeface="Times New Roman"/>
                <a:ea typeface="Times New Roman"/>
                <a:cs typeface="Times New Roman"/>
                <a:sym typeface="Times New Roman"/>
              </a:rPr>
              <a:t> </a:t>
            </a:r>
            <a:r>
              <a:rPr lang="en-US" b="1" dirty="0">
                <a:latin typeface="Times New Roman"/>
                <a:ea typeface="Times New Roman"/>
                <a:cs typeface="Times New Roman"/>
                <a:sym typeface="Times New Roman"/>
              </a:rPr>
              <a:t>Up to 10 years of battery life </a:t>
            </a:r>
            <a:r>
              <a:rPr lang="en-US" dirty="0">
                <a:latin typeface="Times New Roman"/>
                <a:ea typeface="Times New Roman"/>
                <a:cs typeface="Times New Roman"/>
                <a:sym typeface="Times New Roman"/>
              </a:rPr>
              <a:t>on low-power IoT (Internet of Things) devices</a:t>
            </a:r>
            <a:endParaRPr lang="en-US" dirty="0"/>
          </a:p>
          <a:p>
            <a:pPr marL="342900" lvl="0" indent="-342900">
              <a:lnSpc>
                <a:spcPct val="90000"/>
              </a:lnSpc>
              <a:spcBef>
                <a:spcPts val="1000"/>
              </a:spcBef>
              <a:buSzPts val="1920"/>
              <a:buFont typeface="Wingdings" pitchFamily="2" charset="2"/>
              <a:buChar char="§"/>
            </a:pPr>
            <a:endParaRPr lang="en-US" dirty="0"/>
          </a:p>
        </p:txBody>
      </p:sp>
    </p:spTree>
    <p:extLst>
      <p:ext uri="{BB962C8B-B14F-4D97-AF65-F5344CB8AC3E}">
        <p14:creationId xmlns:p14="http://schemas.microsoft.com/office/powerpoint/2010/main" val="31245891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4"/>
            <a:ext cx="10058400" cy="698134"/>
          </a:xfrm>
        </p:spPr>
        <p:txBody>
          <a:bodyPr>
            <a:normAutofit/>
          </a:bodyPr>
          <a:lstStyle/>
          <a:p>
            <a:pPr algn="ctr"/>
            <a:r>
              <a:rPr lang="en-IN" sz="3200" b="1" dirty="0">
                <a:latin typeface="Times New Roman" pitchFamily="18" charset="0"/>
                <a:cs typeface="Times New Roman" pitchFamily="18" charset="0"/>
              </a:rPr>
              <a:t>Application areas of 5G Network</a:t>
            </a:r>
            <a:endParaRPr lang="en-US" sz="3200" b="1" dirty="0">
              <a:latin typeface="Times New Roman" pitchFamily="18" charset="0"/>
              <a:cs typeface="Times New Roman" pitchFamily="18" charset="0"/>
            </a:endParaRPr>
          </a:p>
        </p:txBody>
      </p:sp>
      <p:sp>
        <p:nvSpPr>
          <p:cNvPr id="5" name="Content Placeholder 4">
            <a:extLst>
              <a:ext uri="{FF2B5EF4-FFF2-40B4-BE49-F238E27FC236}">
                <a16:creationId xmlns:a16="http://schemas.microsoft.com/office/drawing/2014/main" id="{38E31239-4061-A3B5-87B4-C1CA50502382}"/>
              </a:ext>
            </a:extLst>
          </p:cNvPr>
          <p:cNvSpPr>
            <a:spLocks noGrp="1"/>
          </p:cNvSpPr>
          <p:nvPr>
            <p:ph idx="1"/>
          </p:nvPr>
        </p:nvSpPr>
        <p:spPr>
          <a:xfrm>
            <a:off x="515816" y="1072665"/>
            <a:ext cx="10972800" cy="4525963"/>
          </a:xfrm>
        </p:spPr>
        <p:txBody>
          <a:bodyPr>
            <a:normAutofit/>
          </a:bodyPr>
          <a:lstStyle/>
          <a:p>
            <a:pPr algn="just"/>
            <a:r>
              <a:rPr lang="en-IN" sz="2400" dirty="0">
                <a:latin typeface="Times New Roman" pitchFamily="18" charset="0"/>
                <a:cs typeface="Times New Roman" pitchFamily="18" charset="0"/>
              </a:rPr>
              <a:t>High-speed mobile network</a:t>
            </a:r>
          </a:p>
          <a:p>
            <a:pPr algn="just"/>
            <a:r>
              <a:rPr lang="en-IN" sz="2400" dirty="0">
                <a:latin typeface="Times New Roman" pitchFamily="18" charset="0"/>
                <a:cs typeface="Times New Roman" pitchFamily="18" charset="0"/>
              </a:rPr>
              <a:t>Entertainment and multimedia</a:t>
            </a:r>
          </a:p>
          <a:p>
            <a:pPr algn="just"/>
            <a:r>
              <a:rPr lang="en-IN" sz="2400" dirty="0">
                <a:latin typeface="Times New Roman" pitchFamily="18" charset="0"/>
                <a:cs typeface="Times New Roman" pitchFamily="18" charset="0"/>
              </a:rPr>
              <a:t>Internet of Things that Connecting </a:t>
            </a:r>
          </a:p>
          <a:p>
            <a:pPr algn="just"/>
            <a:r>
              <a:rPr lang="en-IN" sz="2400" dirty="0">
                <a:latin typeface="Times New Roman" pitchFamily="18" charset="0"/>
                <a:cs typeface="Times New Roman" pitchFamily="18" charset="0"/>
              </a:rPr>
              <a:t>Satellite Internet </a:t>
            </a:r>
          </a:p>
        </p:txBody>
      </p:sp>
    </p:spTree>
    <p:extLst>
      <p:ext uri="{BB962C8B-B14F-4D97-AF65-F5344CB8AC3E}">
        <p14:creationId xmlns:p14="http://schemas.microsoft.com/office/powerpoint/2010/main" val="16074925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4"/>
            <a:ext cx="10058400" cy="686412"/>
          </a:xfrm>
        </p:spPr>
        <p:txBody>
          <a:bodyPr>
            <a:normAutofit/>
          </a:bodyPr>
          <a:lstStyle/>
          <a:p>
            <a:pPr algn="ctr"/>
            <a:r>
              <a:rPr lang="en-IN" sz="3200" b="1" dirty="0">
                <a:latin typeface="Times New Roman" pitchFamily="18" charset="0"/>
                <a:cs typeface="Times New Roman" pitchFamily="18" charset="0"/>
              </a:rPr>
              <a:t> High-speed mobile network: </a:t>
            </a:r>
            <a:endParaRPr lang="en-US" sz="3600" b="1" dirty="0">
              <a:latin typeface="Times New Roman" pitchFamily="18" charset="0"/>
              <a:cs typeface="Times New Roman" pitchFamily="18" charset="0"/>
            </a:endParaRPr>
          </a:p>
        </p:txBody>
      </p:sp>
      <p:sp>
        <p:nvSpPr>
          <p:cNvPr id="5" name="Content Placeholder 4">
            <a:extLst>
              <a:ext uri="{FF2B5EF4-FFF2-40B4-BE49-F238E27FC236}">
                <a16:creationId xmlns:a16="http://schemas.microsoft.com/office/drawing/2014/main" id="{38E31239-4061-A3B5-87B4-C1CA50502382}"/>
              </a:ext>
            </a:extLst>
          </p:cNvPr>
          <p:cNvSpPr>
            <a:spLocks noGrp="1"/>
          </p:cNvSpPr>
          <p:nvPr>
            <p:ph idx="1"/>
          </p:nvPr>
        </p:nvSpPr>
        <p:spPr>
          <a:xfrm>
            <a:off x="480646" y="1084388"/>
            <a:ext cx="10972800" cy="4525963"/>
          </a:xfrm>
        </p:spPr>
        <p:txBody>
          <a:bodyPr>
            <a:normAutofit/>
          </a:bodyPr>
          <a:lstStyle/>
          <a:p>
            <a:pPr algn="just"/>
            <a:r>
              <a:rPr lang="en-IN" sz="2000" dirty="0">
                <a:latin typeface="Times New Roman" pitchFamily="18" charset="0"/>
                <a:cs typeface="Times New Roman" panose="02020603050405020304" pitchFamily="18" charset="0"/>
              </a:rPr>
              <a:t>Can </a:t>
            </a:r>
            <a:r>
              <a:rPr lang="en-IN" sz="2000" b="1" dirty="0">
                <a:latin typeface="Times New Roman" pitchFamily="18" charset="0"/>
                <a:cs typeface="Times New Roman" panose="02020603050405020304" pitchFamily="18" charset="0"/>
              </a:rPr>
              <a:t>support up to 10 to 20 GBPS of data download speed </a:t>
            </a:r>
            <a:r>
              <a:rPr lang="en-IN" sz="2000" dirty="0">
                <a:latin typeface="Times New Roman" pitchFamily="18" charset="0"/>
                <a:cs typeface="Times New Roman" panose="02020603050405020304" pitchFamily="18" charset="0"/>
              </a:rPr>
              <a:t>which is equivalent to a </a:t>
            </a:r>
            <a:r>
              <a:rPr lang="en-IN" sz="2000" dirty="0" err="1">
                <a:latin typeface="Times New Roman" panose="02020603050405020304" pitchFamily="18" charset="0"/>
                <a:cs typeface="Times New Roman" panose="02020603050405020304" pitchFamily="18" charset="0"/>
              </a:rPr>
              <a:t>fiber</a:t>
            </a:r>
            <a:r>
              <a:rPr lang="en-IN" sz="2000" dirty="0">
                <a:latin typeface="Times New Roman" panose="02020603050405020304" pitchFamily="18" charset="0"/>
                <a:cs typeface="Times New Roman" panose="02020603050405020304" pitchFamily="18" charset="0"/>
              </a:rPr>
              <a:t>-optic and internet connection accessed wirelessly.</a:t>
            </a:r>
          </a:p>
          <a:p>
            <a:pPr algn="just"/>
            <a:r>
              <a:rPr lang="en-IN" sz="2000" b="1" dirty="0">
                <a:latin typeface="Times New Roman" panose="02020603050405020304" pitchFamily="18" charset="0"/>
                <a:cs typeface="Times New Roman" panose="02020603050405020304" pitchFamily="18" charset="0"/>
              </a:rPr>
              <a:t>Voice and high-speed data </a:t>
            </a:r>
            <a:r>
              <a:rPr lang="en-IN" sz="2000" dirty="0">
                <a:latin typeface="Times New Roman" panose="02020603050405020304" pitchFamily="18" charset="0"/>
                <a:cs typeface="Times New Roman" panose="02020603050405020304" pitchFamily="18" charset="0"/>
              </a:rPr>
              <a:t>can be </a:t>
            </a:r>
            <a:r>
              <a:rPr lang="en-IN" sz="2000" b="1" dirty="0">
                <a:latin typeface="Times New Roman" panose="02020603050405020304" pitchFamily="18" charset="0"/>
                <a:cs typeface="Times New Roman" panose="02020603050405020304" pitchFamily="18" charset="0"/>
              </a:rPr>
              <a:t>simultaneously</a:t>
            </a:r>
            <a:r>
              <a:rPr lang="en-IN" sz="2000" dirty="0">
                <a:latin typeface="Times New Roman" panose="02020603050405020304" pitchFamily="18" charset="0"/>
                <a:cs typeface="Times New Roman" panose="02020603050405020304" pitchFamily="18" charset="0"/>
              </a:rPr>
              <a:t> transferred efficiently in 5G. </a:t>
            </a:r>
          </a:p>
          <a:p>
            <a:pPr algn="just"/>
            <a:r>
              <a:rPr lang="en-IN" sz="2000" dirty="0">
                <a:latin typeface="Times New Roman" panose="02020603050405020304" pitchFamily="18" charset="0"/>
                <a:cs typeface="Times New Roman" panose="02020603050405020304" pitchFamily="18" charset="0"/>
              </a:rPr>
              <a:t>Due to low latency of 5G technology, it is significant for autonomous driving and mission-critical applications. </a:t>
            </a:r>
          </a:p>
          <a:p>
            <a:pPr algn="just"/>
            <a:r>
              <a:rPr lang="en-IN" sz="2000" dirty="0">
                <a:latin typeface="Times New Roman" panose="02020603050405020304" pitchFamily="18" charset="0"/>
                <a:cs typeface="Times New Roman" panose="02020603050405020304" pitchFamily="18" charset="0"/>
              </a:rPr>
              <a:t>The </a:t>
            </a:r>
            <a:r>
              <a:rPr lang="en-IN" sz="2000" b="1" dirty="0">
                <a:latin typeface="Times New Roman" panose="02020603050405020304" pitchFamily="18" charset="0"/>
                <a:cs typeface="Times New Roman" panose="02020603050405020304" pitchFamily="18" charset="0"/>
              </a:rPr>
              <a:t>small cell concept used in 5G</a:t>
            </a:r>
            <a:r>
              <a:rPr lang="en-IN" sz="2000" dirty="0">
                <a:latin typeface="Times New Roman" panose="02020603050405020304" pitchFamily="18" charset="0"/>
                <a:cs typeface="Times New Roman" panose="02020603050405020304" pitchFamily="18" charset="0"/>
              </a:rPr>
              <a:t> will have multiple advantages of better cell coverage, maximum data transfer, low power consumption, cloud access network, etc.… </a:t>
            </a:r>
          </a:p>
        </p:txBody>
      </p:sp>
    </p:spTree>
    <p:extLst>
      <p:ext uri="{BB962C8B-B14F-4D97-AF65-F5344CB8AC3E}">
        <p14:creationId xmlns:p14="http://schemas.microsoft.com/office/powerpoint/2010/main" val="38126701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651243"/>
          </a:xfrm>
        </p:spPr>
        <p:txBody>
          <a:bodyPr>
            <a:normAutofit/>
          </a:bodyPr>
          <a:lstStyle/>
          <a:p>
            <a:pPr algn="ctr"/>
            <a:r>
              <a:rPr lang="en-IN" sz="3200" b="1" dirty="0">
                <a:latin typeface="Times New Roman" pitchFamily="18" charset="0"/>
                <a:cs typeface="Times New Roman" pitchFamily="18" charset="0"/>
              </a:rPr>
              <a:t>Entertainment and multimedia</a:t>
            </a:r>
          </a:p>
        </p:txBody>
      </p:sp>
      <p:sp>
        <p:nvSpPr>
          <p:cNvPr id="5" name="Content Placeholder 4">
            <a:extLst>
              <a:ext uri="{FF2B5EF4-FFF2-40B4-BE49-F238E27FC236}">
                <a16:creationId xmlns:a16="http://schemas.microsoft.com/office/drawing/2014/main" id="{38E31239-4061-A3B5-87B4-C1CA50502382}"/>
              </a:ext>
            </a:extLst>
          </p:cNvPr>
          <p:cNvSpPr>
            <a:spLocks noGrp="1"/>
          </p:cNvSpPr>
          <p:nvPr>
            <p:ph idx="1"/>
          </p:nvPr>
        </p:nvSpPr>
        <p:spPr>
          <a:xfrm>
            <a:off x="562708" y="978880"/>
            <a:ext cx="10972800" cy="4525963"/>
          </a:xfrm>
        </p:spPr>
        <p:txBody>
          <a:bodyPr>
            <a:noAutofit/>
          </a:bodyPr>
          <a:lstStyle/>
          <a:p>
            <a:pPr algn="just"/>
            <a:r>
              <a:rPr lang="en-IN" sz="2400" b="1" dirty="0">
                <a:latin typeface="Times New Roman" panose="02020603050405020304" pitchFamily="18" charset="0"/>
                <a:cs typeface="Times New Roman" panose="02020603050405020304" pitchFamily="18" charset="0"/>
              </a:rPr>
              <a:t>High-speed streaming</a:t>
            </a:r>
            <a:r>
              <a:rPr lang="en-IN" sz="2400" dirty="0">
                <a:latin typeface="Times New Roman" panose="02020603050405020304" pitchFamily="18" charset="0"/>
                <a:cs typeface="Times New Roman" panose="02020603050405020304" pitchFamily="18" charset="0"/>
              </a:rPr>
              <a:t> of 4K videos and crystal clear audio clarity.</a:t>
            </a:r>
          </a:p>
          <a:p>
            <a:pPr algn="just"/>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Live events streaming </a:t>
            </a:r>
            <a:r>
              <a:rPr lang="en-IN" sz="2400" dirty="0">
                <a:latin typeface="Times New Roman" panose="02020603050405020304" pitchFamily="18" charset="0"/>
                <a:cs typeface="Times New Roman" panose="02020603050405020304" pitchFamily="18" charset="0"/>
              </a:rPr>
              <a:t>via a wireless network with high definition. </a:t>
            </a:r>
          </a:p>
          <a:p>
            <a:pPr algn="just"/>
            <a:r>
              <a:rPr lang="en-IN" sz="2400" b="1" dirty="0">
                <a:latin typeface="Times New Roman" panose="02020603050405020304" pitchFamily="18" charset="0"/>
                <a:cs typeface="Times New Roman" panose="02020603050405020304" pitchFamily="18" charset="0"/>
              </a:rPr>
              <a:t>HD TV channels </a:t>
            </a:r>
            <a:r>
              <a:rPr lang="en-IN" sz="2400" dirty="0">
                <a:latin typeface="Times New Roman" panose="02020603050405020304" pitchFamily="18" charset="0"/>
                <a:cs typeface="Times New Roman" panose="02020603050405020304" pitchFamily="18" charset="0"/>
              </a:rPr>
              <a:t>can be accessed on mobile devices without any interruptions. </a:t>
            </a:r>
          </a:p>
          <a:p>
            <a:pPr algn="just"/>
            <a:r>
              <a:rPr lang="en-IN" sz="2400" b="1" dirty="0">
                <a:latin typeface="Times New Roman" panose="02020603050405020304" pitchFamily="18" charset="0"/>
                <a:cs typeface="Times New Roman" panose="02020603050405020304" pitchFamily="18" charset="0"/>
              </a:rPr>
              <a:t>Augmented reality and virtual reality </a:t>
            </a:r>
            <a:r>
              <a:rPr lang="en-IN" sz="2400" dirty="0">
                <a:latin typeface="Times New Roman" panose="02020603050405020304" pitchFamily="18" charset="0"/>
                <a:cs typeface="Times New Roman" panose="02020603050405020304" pitchFamily="18" charset="0"/>
              </a:rPr>
              <a:t>with HD video with low latency. </a:t>
            </a:r>
          </a:p>
          <a:p>
            <a:pPr algn="just"/>
            <a:r>
              <a:rPr lang="en-IN" sz="2400" b="1" dirty="0">
                <a:latin typeface="Times New Roman" panose="02020603050405020304" pitchFamily="18" charset="0"/>
                <a:cs typeface="Times New Roman" panose="02020603050405020304" pitchFamily="18" charset="0"/>
              </a:rPr>
              <a:t>HD virtual reality games</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65807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66799" y="192255"/>
            <a:ext cx="10058400" cy="627797"/>
          </a:xfrm>
        </p:spPr>
        <p:txBody>
          <a:bodyPr>
            <a:normAutofit/>
          </a:bodyPr>
          <a:lstStyle/>
          <a:p>
            <a:pPr algn="ctr"/>
            <a:r>
              <a:rPr lang="en-IN" sz="3200" b="1" dirty="0">
                <a:latin typeface="Times New Roman" pitchFamily="18" charset="0"/>
                <a:cs typeface="Times New Roman" pitchFamily="18" charset="0"/>
              </a:rPr>
              <a:t>Internet of Things that Connecting </a:t>
            </a:r>
          </a:p>
        </p:txBody>
      </p:sp>
      <p:sp>
        <p:nvSpPr>
          <p:cNvPr id="5" name="Content Placeholder 4">
            <a:extLst>
              <a:ext uri="{FF2B5EF4-FFF2-40B4-BE49-F238E27FC236}">
                <a16:creationId xmlns:a16="http://schemas.microsoft.com/office/drawing/2014/main" id="{38E31239-4061-A3B5-87B4-C1CA50502382}"/>
              </a:ext>
            </a:extLst>
          </p:cNvPr>
          <p:cNvSpPr>
            <a:spLocks noGrp="1"/>
          </p:cNvSpPr>
          <p:nvPr>
            <p:ph idx="1"/>
          </p:nvPr>
        </p:nvSpPr>
        <p:spPr>
          <a:xfrm>
            <a:off x="298938" y="820052"/>
            <a:ext cx="11594123" cy="5949458"/>
          </a:xfrm>
        </p:spPr>
        <p:txBody>
          <a:bodyPr>
            <a:normAutofit/>
          </a:bodyPr>
          <a:lstStyle/>
          <a:p>
            <a:pPr algn="just">
              <a:buFont typeface="Wingdings" pitchFamily="2" charset="2"/>
              <a:buChar char="§"/>
            </a:pPr>
            <a:r>
              <a:rPr lang="en-IN" sz="1600" b="1" dirty="0">
                <a:latin typeface="Times New Roman" panose="02020603050405020304" pitchFamily="18" charset="0"/>
                <a:cs typeface="Times New Roman" panose="02020603050405020304" pitchFamily="18" charset="0"/>
              </a:rPr>
              <a:t>Internet of Things will connect every object, appliance, sensor, device, and application to the Internet. </a:t>
            </a:r>
          </a:p>
          <a:p>
            <a:pPr algn="just">
              <a:buFont typeface="Wingdings" pitchFamily="2" charset="2"/>
              <a:buChar char="§"/>
            </a:pPr>
            <a:r>
              <a:rPr lang="en-IN" sz="1600" dirty="0">
                <a:latin typeface="Times New Roman" panose="02020603050405020304" pitchFamily="18" charset="0"/>
                <a:cs typeface="Times New Roman" panose="02020603050405020304" pitchFamily="18" charset="0"/>
              </a:rPr>
              <a:t>IoT applications will collect huge amounts of data from millions of devices and sensors. It requires an efficient network for data collection, processing, transmission, control, and real-time analytics. </a:t>
            </a:r>
          </a:p>
          <a:p>
            <a:pPr algn="just">
              <a:buFont typeface="Wingdings" pitchFamily="2" charset="2"/>
              <a:buChar char="§"/>
            </a:pPr>
            <a:r>
              <a:rPr lang="en-IN" sz="1600" b="1" dirty="0">
                <a:latin typeface="Times New Roman" panose="02020603050405020304" pitchFamily="18" charset="0"/>
                <a:cs typeface="Times New Roman" panose="02020603050405020304" pitchFamily="18" charset="0"/>
              </a:rPr>
              <a:t>5G is the most efficient technology for the Internet of Things</a:t>
            </a:r>
            <a:r>
              <a:rPr lang="en-IN" sz="1600" dirty="0">
                <a:latin typeface="Times New Roman" panose="02020603050405020304" pitchFamily="18" charset="0"/>
                <a:cs typeface="Times New Roman" panose="02020603050405020304" pitchFamily="18" charset="0"/>
              </a:rPr>
              <a:t> due to its flexibility, unused spectrum availability, and low-cost solutions for deployment.</a:t>
            </a:r>
          </a:p>
          <a:p>
            <a:pPr algn="just">
              <a:buFont typeface="Wingdings" pitchFamily="2" charset="2"/>
              <a:buChar char="§"/>
            </a:pPr>
            <a:r>
              <a:rPr lang="en-IN" sz="1600" b="1" dirty="0">
                <a:latin typeface="Times New Roman" panose="02020603050405020304" pitchFamily="18" charset="0"/>
                <a:cs typeface="Times New Roman" panose="02020603050405020304" pitchFamily="18" charset="0"/>
              </a:rPr>
              <a:t>IoT can benefit from 5G networks in many areas like: </a:t>
            </a:r>
          </a:p>
          <a:p>
            <a:pPr algn="just">
              <a:buFont typeface="Wingdings" pitchFamily="2" charset="2"/>
              <a:buChar char="Ø"/>
            </a:pPr>
            <a:r>
              <a:rPr lang="en-IN" sz="1600" dirty="0">
                <a:latin typeface="Times New Roman" pitchFamily="18" charset="0"/>
                <a:cs typeface="Times New Roman" pitchFamily="18" charset="0"/>
              </a:rPr>
              <a:t>Smart Home</a:t>
            </a:r>
          </a:p>
          <a:p>
            <a:pPr algn="just">
              <a:buFont typeface="Wingdings" pitchFamily="2" charset="2"/>
              <a:buChar char="Ø"/>
            </a:pPr>
            <a:r>
              <a:rPr lang="en-IN" sz="1600" dirty="0">
                <a:latin typeface="Times New Roman" pitchFamily="18" charset="0"/>
                <a:cs typeface="Times New Roman" pitchFamily="18" charset="0"/>
              </a:rPr>
              <a:t>Logistics and shipping</a:t>
            </a:r>
          </a:p>
          <a:p>
            <a:pPr algn="just">
              <a:buFont typeface="Wingdings" pitchFamily="2" charset="2"/>
              <a:buChar char="Ø"/>
            </a:pPr>
            <a:r>
              <a:rPr lang="en-IN" sz="1600" dirty="0">
                <a:latin typeface="Times New Roman" pitchFamily="18" charset="0"/>
                <a:cs typeface="Times New Roman" pitchFamily="18" charset="0"/>
              </a:rPr>
              <a:t>Smart cities	</a:t>
            </a:r>
          </a:p>
          <a:p>
            <a:pPr algn="just">
              <a:buFont typeface="Wingdings" pitchFamily="2" charset="2"/>
              <a:buChar char="Ø"/>
            </a:pPr>
            <a:r>
              <a:rPr lang="en-IN" sz="1600" dirty="0">
                <a:latin typeface="Times New Roman" pitchFamily="18" charset="0"/>
                <a:cs typeface="Times New Roman" pitchFamily="18" charset="0"/>
              </a:rPr>
              <a:t>Industrial IoT </a:t>
            </a:r>
          </a:p>
          <a:p>
            <a:pPr algn="just">
              <a:buFont typeface="Wingdings" pitchFamily="2" charset="2"/>
              <a:buChar char="Ø"/>
            </a:pPr>
            <a:r>
              <a:rPr lang="en-IN" sz="1600" dirty="0">
                <a:latin typeface="Times New Roman" pitchFamily="18" charset="0"/>
                <a:cs typeface="Times New Roman" pitchFamily="18" charset="0"/>
              </a:rPr>
              <a:t>Smart farming</a:t>
            </a:r>
          </a:p>
          <a:p>
            <a:pPr algn="just">
              <a:buFont typeface="Wingdings" pitchFamily="2" charset="2"/>
              <a:buChar char="Ø"/>
            </a:pPr>
            <a:r>
              <a:rPr lang="en-IN" sz="1600" dirty="0">
                <a:latin typeface="Times New Roman" pitchFamily="18" charset="0"/>
                <a:cs typeface="Times New Roman" pitchFamily="18" charset="0"/>
              </a:rPr>
              <a:t>Healthcare and mission-critical applications</a:t>
            </a:r>
          </a:p>
          <a:p>
            <a:pPr algn="just">
              <a:buFont typeface="Wingdings" pitchFamily="2" charset="2"/>
              <a:buChar char="Ø"/>
            </a:pPr>
            <a:r>
              <a:rPr lang="en-IN" sz="1600" dirty="0">
                <a:latin typeface="Times New Roman" pitchFamily="18" charset="0"/>
                <a:cs typeface="Times New Roman" pitchFamily="18" charset="0"/>
              </a:rPr>
              <a:t>Autonomous Driving</a:t>
            </a:r>
          </a:p>
          <a:p>
            <a:pPr algn="just">
              <a:buFont typeface="Wingdings" pitchFamily="2" charset="2"/>
              <a:buChar char="Ø"/>
            </a:pPr>
            <a:r>
              <a:rPr lang="en-IN" sz="1600" dirty="0">
                <a:latin typeface="Times New Roman" pitchFamily="18" charset="0"/>
                <a:cs typeface="Times New Roman" pitchFamily="18" charset="0"/>
              </a:rPr>
              <a:t>Drone Operation</a:t>
            </a:r>
          </a:p>
          <a:p>
            <a:pPr algn="just">
              <a:buFont typeface="Wingdings" pitchFamily="2" charset="2"/>
              <a:buChar char="Ø"/>
            </a:pPr>
            <a:r>
              <a:rPr lang="en-IN" sz="1600" dirty="0">
                <a:latin typeface="Times New Roman" pitchFamily="18" charset="0"/>
                <a:cs typeface="Times New Roman" pitchFamily="18" charset="0"/>
              </a:rPr>
              <a:t>Security and surveillance</a:t>
            </a:r>
            <a:endParaRPr lang="en-IN" sz="1600" b="1" dirty="0">
              <a:latin typeface="Times New Roman" panose="02020603050405020304" pitchFamily="18" charset="0"/>
              <a:cs typeface="Times New Roman" panose="02020603050405020304" pitchFamily="18" charset="0"/>
            </a:endParaRPr>
          </a:p>
          <a:p>
            <a:pPr marL="0" indent="0" algn="just">
              <a:buNone/>
            </a:pPr>
            <a:endParaRPr lang="en-IN"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00044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674689"/>
          </a:xfrm>
        </p:spPr>
        <p:txBody>
          <a:bodyPr>
            <a:normAutofit/>
          </a:bodyPr>
          <a:lstStyle/>
          <a:p>
            <a:pPr algn="ctr"/>
            <a:r>
              <a:rPr lang="en-IN" sz="3200" b="1" dirty="0">
                <a:latin typeface="Times New Roman" pitchFamily="18" charset="0"/>
                <a:cs typeface="Times New Roman" pitchFamily="18" charset="0"/>
              </a:rPr>
              <a:t>Satellite Internet</a:t>
            </a:r>
            <a:endParaRPr lang="en-IN" sz="2800" b="1" dirty="0">
              <a:latin typeface="Times New Roman" pitchFamily="18" charset="0"/>
              <a:cs typeface="Times New Roman" pitchFamily="18" charset="0"/>
            </a:endParaRPr>
          </a:p>
        </p:txBody>
      </p:sp>
      <p:sp>
        <p:nvSpPr>
          <p:cNvPr id="5" name="Content Placeholder 4">
            <a:extLst>
              <a:ext uri="{FF2B5EF4-FFF2-40B4-BE49-F238E27FC236}">
                <a16:creationId xmlns:a16="http://schemas.microsoft.com/office/drawing/2014/main" id="{38E31239-4061-A3B5-87B4-C1CA50502382}"/>
              </a:ext>
            </a:extLst>
          </p:cNvPr>
          <p:cNvSpPr>
            <a:spLocks noGrp="1"/>
          </p:cNvSpPr>
          <p:nvPr>
            <p:ph idx="1"/>
          </p:nvPr>
        </p:nvSpPr>
        <p:spPr>
          <a:xfrm>
            <a:off x="422031" y="826480"/>
            <a:ext cx="10972800" cy="4525963"/>
          </a:xfrm>
        </p:spPr>
        <p:txBody>
          <a:bodyPr>
            <a:normAutofit/>
          </a:bodyPr>
          <a:lstStyle/>
          <a:p>
            <a:pPr algn="just"/>
            <a:r>
              <a:rPr lang="en-IN" sz="2400" dirty="0">
                <a:latin typeface="Times New Roman" pitchFamily="18" charset="0"/>
                <a:cs typeface="Times New Roman" panose="02020603050405020304" pitchFamily="18" charset="0"/>
              </a:rPr>
              <a:t>Satellite internet technology with High-speed 5G network connectivity offers </a:t>
            </a:r>
            <a:r>
              <a:rPr lang="en-IN" sz="2400" b="1" dirty="0">
                <a:latin typeface="Times New Roman" pitchFamily="18" charset="0"/>
                <a:cs typeface="Times New Roman" panose="02020603050405020304" pitchFamily="18" charset="0"/>
              </a:rPr>
              <a:t>connectivity in urban and rural areas</a:t>
            </a:r>
            <a:r>
              <a:rPr lang="en-IN" sz="2400" dirty="0">
                <a:latin typeface="Times New Roman" pitchFamily="18" charset="0"/>
                <a:cs typeface="Times New Roman" panose="02020603050405020304" pitchFamily="18" charset="0"/>
              </a:rPr>
              <a:t> across the globe with the help of a constellation of thousands of small satellites</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1550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4"/>
            <a:ext cx="10058400" cy="463674"/>
          </a:xfrm>
        </p:spPr>
        <p:txBody>
          <a:bodyPr>
            <a:normAutofit fontScale="90000"/>
          </a:bodyPr>
          <a:lstStyle/>
          <a:p>
            <a:pPr algn="ctr"/>
            <a:r>
              <a:rPr lang="en-IN" sz="3200" b="1" dirty="0">
                <a:latin typeface="Times New Roman" pitchFamily="18" charset="0"/>
                <a:cs typeface="Times New Roman" pitchFamily="18" charset="0"/>
              </a:rPr>
              <a:t>Introduction to NGN (Next Generation Network)</a:t>
            </a:r>
            <a:endParaRPr lang="en-IN" sz="2800" b="1" dirty="0">
              <a:latin typeface="Times New Roman" pitchFamily="18" charset="0"/>
              <a:cs typeface="Times New Roman" pitchFamily="18" charset="0"/>
            </a:endParaRPr>
          </a:p>
        </p:txBody>
      </p:sp>
      <p:sp>
        <p:nvSpPr>
          <p:cNvPr id="4" name="Google Shape;229;p6"/>
          <p:cNvSpPr txBox="1">
            <a:spLocks/>
          </p:cNvSpPr>
          <p:nvPr/>
        </p:nvSpPr>
        <p:spPr>
          <a:xfrm>
            <a:off x="398586" y="795740"/>
            <a:ext cx="11277600" cy="5804352"/>
          </a:xfrm>
          <a:prstGeom prst="rect">
            <a:avLst/>
          </a:prstGeom>
          <a:noFill/>
          <a:ln>
            <a:noFill/>
          </a:ln>
        </p:spPr>
        <p:txBody>
          <a:bodyPr spcFirstLastPara="1" vert="horz" wrap="square" lIns="91425" tIns="45700" rIns="91425" bIns="45700" rtlCol="0" anchor="t" anchorCtr="0">
            <a:normAutofit fontScale="2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0000"/>
              </a:lnSpc>
              <a:spcBef>
                <a:spcPts val="0"/>
              </a:spcBef>
              <a:buSzPts val="1600"/>
              <a:buFont typeface="Wingdings" pitchFamily="2" charset="2"/>
              <a:buChar char="§"/>
            </a:pPr>
            <a:r>
              <a:rPr lang="en-US" sz="8000" dirty="0">
                <a:latin typeface="Times New Roman" pitchFamily="18" charset="0"/>
                <a:ea typeface="Times"/>
                <a:cs typeface="Times New Roman" pitchFamily="18" charset="0"/>
                <a:sym typeface="Times"/>
              </a:rPr>
              <a:t>Next Generation Network (NGN) is a new concept .</a:t>
            </a:r>
            <a:endParaRPr lang="en-US" sz="8000" dirty="0">
              <a:latin typeface="Times New Roman" pitchFamily="18" charset="0"/>
              <a:cs typeface="Times New Roman" pitchFamily="18" charset="0"/>
            </a:endParaRPr>
          </a:p>
          <a:p>
            <a:pPr>
              <a:lnSpc>
                <a:spcPct val="120000"/>
              </a:lnSpc>
              <a:spcBef>
                <a:spcPts val="1000"/>
              </a:spcBef>
              <a:buSzPts val="1600"/>
              <a:buFont typeface="Wingdings" pitchFamily="2" charset="2"/>
              <a:buChar char="§"/>
            </a:pPr>
            <a:r>
              <a:rPr lang="en-US" sz="8000" dirty="0">
                <a:latin typeface="Times New Roman" pitchFamily="18" charset="0"/>
                <a:ea typeface="Times"/>
                <a:cs typeface="Times New Roman" pitchFamily="18" charset="0"/>
                <a:sym typeface="Times"/>
              </a:rPr>
              <a:t>More and more important for future telecommunication networks. </a:t>
            </a:r>
            <a:endParaRPr lang="en-US" sz="8000" dirty="0">
              <a:latin typeface="Times New Roman" pitchFamily="18" charset="0"/>
              <a:cs typeface="Times New Roman" pitchFamily="18" charset="0"/>
            </a:endParaRPr>
          </a:p>
          <a:p>
            <a:pPr>
              <a:lnSpc>
                <a:spcPct val="120000"/>
              </a:lnSpc>
              <a:spcBef>
                <a:spcPts val="1000"/>
              </a:spcBef>
              <a:buSzPts val="1600"/>
              <a:buFont typeface="Wingdings" pitchFamily="2" charset="2"/>
              <a:buChar char="§"/>
            </a:pPr>
            <a:r>
              <a:rPr lang="en-US" sz="8000" b="1" dirty="0">
                <a:latin typeface="Times New Roman" pitchFamily="18" charset="0"/>
                <a:ea typeface="Times"/>
                <a:cs typeface="Times New Roman" pitchFamily="18" charset="0"/>
                <a:sym typeface="Times"/>
              </a:rPr>
              <a:t>Next Generation Network (NGN) </a:t>
            </a:r>
            <a:r>
              <a:rPr lang="en-US" sz="8000" dirty="0">
                <a:latin typeface="Times New Roman" pitchFamily="18" charset="0"/>
                <a:ea typeface="Times"/>
                <a:cs typeface="Times New Roman" pitchFamily="18" charset="0"/>
                <a:sym typeface="Times"/>
              </a:rPr>
              <a:t>is a </a:t>
            </a:r>
            <a:r>
              <a:rPr lang="en-US" sz="8000" b="1" dirty="0">
                <a:latin typeface="Times New Roman" pitchFamily="18" charset="0"/>
                <a:ea typeface="Times"/>
                <a:cs typeface="Times New Roman" pitchFamily="18" charset="0"/>
                <a:sym typeface="Times"/>
              </a:rPr>
              <a:t>packet-based network.</a:t>
            </a:r>
            <a:endParaRPr lang="en-US" sz="8000" b="1" dirty="0">
              <a:latin typeface="Times New Roman" pitchFamily="18" charset="0"/>
              <a:cs typeface="Times New Roman" pitchFamily="18" charset="0"/>
            </a:endParaRPr>
          </a:p>
          <a:p>
            <a:pPr>
              <a:lnSpc>
                <a:spcPct val="120000"/>
              </a:lnSpc>
              <a:spcBef>
                <a:spcPts val="1000"/>
              </a:spcBef>
              <a:buSzPts val="1600"/>
              <a:buFont typeface="Wingdings" pitchFamily="2" charset="2"/>
              <a:buChar char="§"/>
            </a:pPr>
            <a:r>
              <a:rPr lang="en-US" sz="8000" dirty="0">
                <a:latin typeface="Times New Roman" pitchFamily="18" charset="0"/>
                <a:ea typeface="Times"/>
                <a:cs typeface="Times New Roman" pitchFamily="18" charset="0"/>
                <a:sym typeface="Times"/>
              </a:rPr>
              <a:t> Able to provide telecommunication services </a:t>
            </a:r>
            <a:endParaRPr lang="en-US" sz="8000" dirty="0">
              <a:latin typeface="Times New Roman" pitchFamily="18" charset="0"/>
              <a:cs typeface="Times New Roman" pitchFamily="18" charset="0"/>
            </a:endParaRPr>
          </a:p>
          <a:p>
            <a:pPr>
              <a:lnSpc>
                <a:spcPct val="120000"/>
              </a:lnSpc>
              <a:spcBef>
                <a:spcPts val="1000"/>
              </a:spcBef>
              <a:buSzPts val="1600"/>
              <a:buFont typeface="Wingdings" pitchFamily="2" charset="2"/>
              <a:buChar char="§"/>
            </a:pPr>
            <a:r>
              <a:rPr lang="en-US" sz="8000" dirty="0">
                <a:latin typeface="Times New Roman" pitchFamily="18" charset="0"/>
                <a:ea typeface="Times"/>
                <a:cs typeface="Times New Roman" pitchFamily="18" charset="0"/>
                <a:sym typeface="Times"/>
              </a:rPr>
              <a:t>Able to make use of multiple broadband, Quality of service (</a:t>
            </a:r>
            <a:r>
              <a:rPr lang="en-US" sz="8000" dirty="0" err="1">
                <a:latin typeface="Times New Roman" pitchFamily="18" charset="0"/>
                <a:ea typeface="Times"/>
                <a:cs typeface="Times New Roman" pitchFamily="18" charset="0"/>
                <a:sym typeface="Times"/>
              </a:rPr>
              <a:t>QoS</a:t>
            </a:r>
            <a:r>
              <a:rPr lang="en-US" sz="8000" dirty="0">
                <a:latin typeface="Times New Roman" pitchFamily="18" charset="0"/>
                <a:ea typeface="Times"/>
                <a:cs typeface="Times New Roman" pitchFamily="18" charset="0"/>
                <a:sym typeface="Times"/>
              </a:rPr>
              <a:t>)-enabled transport technologies. </a:t>
            </a:r>
            <a:endParaRPr lang="en-US" sz="8000" dirty="0">
              <a:latin typeface="Times New Roman" pitchFamily="18" charset="0"/>
              <a:cs typeface="Times New Roman" pitchFamily="18" charset="0"/>
            </a:endParaRPr>
          </a:p>
          <a:p>
            <a:pPr>
              <a:lnSpc>
                <a:spcPct val="120000"/>
              </a:lnSpc>
              <a:spcBef>
                <a:spcPts val="1000"/>
              </a:spcBef>
              <a:buSzPts val="1600"/>
              <a:buFont typeface="Wingdings" pitchFamily="2" charset="2"/>
              <a:buChar char="§"/>
            </a:pPr>
            <a:r>
              <a:rPr lang="en-US" sz="8000" dirty="0">
                <a:latin typeface="Times New Roman" pitchFamily="18" charset="0"/>
                <a:ea typeface="Times"/>
                <a:cs typeface="Times New Roman" pitchFamily="18" charset="0"/>
                <a:sym typeface="Times"/>
              </a:rPr>
              <a:t>It supports mobility. </a:t>
            </a:r>
            <a:endParaRPr lang="en-US" sz="8000" dirty="0">
              <a:latin typeface="Times New Roman" pitchFamily="18" charset="0"/>
              <a:cs typeface="Times New Roman" pitchFamily="18" charset="0"/>
            </a:endParaRPr>
          </a:p>
          <a:p>
            <a:pPr>
              <a:lnSpc>
                <a:spcPct val="120000"/>
              </a:lnSpc>
              <a:spcBef>
                <a:spcPts val="1000"/>
              </a:spcBef>
              <a:buSzPts val="1600"/>
              <a:buFont typeface="Wingdings" pitchFamily="2" charset="2"/>
              <a:buChar char="§"/>
            </a:pPr>
            <a:r>
              <a:rPr lang="en-US" sz="8000" dirty="0">
                <a:latin typeface="Times New Roman" pitchFamily="18" charset="0"/>
                <a:ea typeface="Times"/>
                <a:cs typeface="Times New Roman" pitchFamily="18" charset="0"/>
                <a:sym typeface="Times"/>
              </a:rPr>
              <a:t>In NGN service related functions are independent from underlying transport-related technologies. </a:t>
            </a:r>
            <a:endParaRPr lang="en-US" sz="8000" dirty="0">
              <a:latin typeface="Times New Roman" pitchFamily="18" charset="0"/>
              <a:cs typeface="Times New Roman" pitchFamily="18" charset="0"/>
            </a:endParaRPr>
          </a:p>
          <a:p>
            <a:pPr>
              <a:lnSpc>
                <a:spcPct val="120000"/>
              </a:lnSpc>
              <a:spcBef>
                <a:spcPts val="1000"/>
              </a:spcBef>
              <a:buSzPts val="1600"/>
              <a:buFont typeface="Wingdings" pitchFamily="2" charset="2"/>
              <a:buChar char="§"/>
            </a:pPr>
            <a:r>
              <a:rPr lang="en-US" sz="8000" dirty="0">
                <a:latin typeface="Times New Roman" pitchFamily="18" charset="0"/>
                <a:ea typeface="Times"/>
                <a:cs typeface="Times New Roman" pitchFamily="18" charset="0"/>
                <a:sym typeface="Times"/>
              </a:rPr>
              <a:t>It enables unfettered access for users to networks and to competing service providers.</a:t>
            </a:r>
          </a:p>
          <a:p>
            <a:pPr>
              <a:lnSpc>
                <a:spcPct val="120000"/>
              </a:lnSpc>
              <a:spcBef>
                <a:spcPts val="1000"/>
              </a:spcBef>
              <a:buSzPts val="1600"/>
              <a:buFont typeface="Wingdings" pitchFamily="2" charset="2"/>
              <a:buChar char="§"/>
            </a:pPr>
            <a:r>
              <a:rPr lang="en-US" sz="8000" dirty="0">
                <a:latin typeface="Times New Roman" pitchFamily="18" charset="0"/>
                <a:ea typeface="Times"/>
                <a:cs typeface="Times New Roman" pitchFamily="18" charset="0"/>
                <a:sym typeface="Times"/>
              </a:rPr>
              <a:t>It supports generalized mobility which will allow consistent and ubiquitous provision of services to users.</a:t>
            </a:r>
          </a:p>
          <a:p>
            <a:pPr lvl="0">
              <a:lnSpc>
                <a:spcPct val="120000"/>
              </a:lnSpc>
              <a:buSzPts val="1600"/>
              <a:buFont typeface="Wingdings" pitchFamily="2" charset="2"/>
              <a:buChar char="§"/>
            </a:pPr>
            <a:r>
              <a:rPr lang="en-US" sz="8000" dirty="0">
                <a:latin typeface="Times New Roman" pitchFamily="18" charset="0"/>
                <a:ea typeface="Times New Roman"/>
                <a:cs typeface="Times New Roman" pitchFamily="18" charset="0"/>
                <a:sym typeface="Times New Roman"/>
              </a:rPr>
              <a:t>The general idea behind the NGN is that one network transports all information and services (voice, data, and all sorts of media such as video) by encapsulating these into IP packets. </a:t>
            </a:r>
            <a:endParaRPr lang="en-US" sz="8000" dirty="0">
              <a:latin typeface="Times New Roman" pitchFamily="18" charset="0"/>
              <a:cs typeface="Times New Roman" pitchFamily="18" charset="0"/>
            </a:endParaRPr>
          </a:p>
          <a:p>
            <a:pPr lvl="0">
              <a:lnSpc>
                <a:spcPct val="120000"/>
              </a:lnSpc>
              <a:spcBef>
                <a:spcPts val="1000"/>
              </a:spcBef>
              <a:buSzPts val="1600"/>
              <a:buFont typeface="Wingdings" pitchFamily="2" charset="2"/>
              <a:buChar char="§"/>
            </a:pPr>
            <a:r>
              <a:rPr lang="en-US" sz="8000" dirty="0">
                <a:latin typeface="Times New Roman" pitchFamily="18" charset="0"/>
                <a:ea typeface="Times New Roman"/>
                <a:cs typeface="Times New Roman" pitchFamily="18" charset="0"/>
                <a:sym typeface="Times New Roman"/>
              </a:rPr>
              <a:t> Internet NGNs are commonly built around the Internet, and therefore the term all IP is also sometimes used to describe the transformation of formerly telephone-centric networks toward NGN. </a:t>
            </a:r>
            <a:endParaRPr lang="en-US" sz="8000" dirty="0">
              <a:latin typeface="Times New Roman" pitchFamily="18" charset="0"/>
              <a:cs typeface="Times New Roman" pitchFamily="18" charset="0"/>
            </a:endParaRPr>
          </a:p>
          <a:p>
            <a:pPr marL="0" indent="0">
              <a:lnSpc>
                <a:spcPct val="90000"/>
              </a:lnSpc>
              <a:spcBef>
                <a:spcPts val="1000"/>
              </a:spcBef>
              <a:buSzPts val="1600"/>
              <a:buNone/>
            </a:pPr>
            <a:br>
              <a:rPr lang="en-US" dirty="0">
                <a:latin typeface="Times"/>
                <a:ea typeface="Times"/>
                <a:cs typeface="Times"/>
                <a:sym typeface="Times"/>
              </a:rPr>
            </a:br>
            <a:endParaRPr lang="en-US" dirty="0">
              <a:latin typeface="Times"/>
              <a:ea typeface="Times"/>
              <a:cs typeface="Times"/>
              <a:sym typeface="Times"/>
            </a:endParaRPr>
          </a:p>
          <a:p>
            <a:pPr indent="-256540">
              <a:lnSpc>
                <a:spcPct val="90000"/>
              </a:lnSpc>
              <a:spcBef>
                <a:spcPts val="1000"/>
              </a:spcBef>
              <a:buSzPts val="1360"/>
              <a:buFont typeface="Arial" pitchFamily="34" charset="0"/>
              <a:buNone/>
            </a:pPr>
            <a:endParaRPr lang="en-US" sz="1700" dirty="0">
              <a:latin typeface="Times"/>
              <a:ea typeface="Times"/>
              <a:cs typeface="Times"/>
              <a:sym typeface="Times"/>
            </a:endParaRPr>
          </a:p>
          <a:p>
            <a:pPr indent="-287020">
              <a:lnSpc>
                <a:spcPct val="90000"/>
              </a:lnSpc>
              <a:spcBef>
                <a:spcPts val="1000"/>
              </a:spcBef>
              <a:buSzPts val="880"/>
              <a:buFont typeface="Arial" pitchFamily="34" charset="0"/>
              <a:buNone/>
            </a:pPr>
            <a:endParaRPr lang="en-US" sz="1100" dirty="0"/>
          </a:p>
        </p:txBody>
      </p:sp>
    </p:spTree>
    <p:extLst>
      <p:ext uri="{BB962C8B-B14F-4D97-AF65-F5344CB8AC3E}">
        <p14:creationId xmlns:p14="http://schemas.microsoft.com/office/powerpoint/2010/main" val="20760314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534254"/>
          </a:xfrm>
        </p:spPr>
        <p:txBody>
          <a:bodyPr>
            <a:normAutofit/>
          </a:bodyPr>
          <a:lstStyle/>
          <a:p>
            <a:r>
              <a:rPr lang="en-IN" sz="3200" b="1" dirty="0">
                <a:latin typeface="Times New Roman" pitchFamily="18" charset="0"/>
                <a:ea typeface="Times"/>
                <a:cs typeface="Times New Roman" pitchFamily="18" charset="0"/>
                <a:sym typeface="Times"/>
              </a:rPr>
              <a:t>NGN Features</a:t>
            </a:r>
            <a:endParaRPr lang="en-IN" sz="3200" b="1" dirty="0">
              <a:latin typeface="Times New Roman" pitchFamily="18" charset="0"/>
              <a:cs typeface="Times New Roman" pitchFamily="18" charset="0"/>
            </a:endParaRPr>
          </a:p>
        </p:txBody>
      </p:sp>
      <p:sp>
        <p:nvSpPr>
          <p:cNvPr id="4" name="Rectangle 3"/>
          <p:cNvSpPr/>
          <p:nvPr/>
        </p:nvSpPr>
        <p:spPr>
          <a:xfrm>
            <a:off x="539260" y="957543"/>
            <a:ext cx="11211462" cy="4442242"/>
          </a:xfrm>
          <a:prstGeom prst="rect">
            <a:avLst/>
          </a:prstGeom>
        </p:spPr>
        <p:txBody>
          <a:bodyPr wrap="square">
            <a:spAutoFit/>
          </a:bodyPr>
          <a:lstStyle/>
          <a:p>
            <a:pPr marL="342900" lvl="0" indent="-342900" algn="just">
              <a:lnSpc>
                <a:spcPct val="90000"/>
              </a:lnSpc>
              <a:buSzPct val="80000"/>
              <a:buFont typeface="Wingdings" pitchFamily="2" charset="2"/>
              <a:buChar char="§"/>
            </a:pPr>
            <a:r>
              <a:rPr lang="en-US" sz="2000" dirty="0">
                <a:latin typeface="Times New Roman" pitchFamily="18" charset="0"/>
                <a:ea typeface="Times New Roman"/>
                <a:cs typeface="Times New Roman" pitchFamily="18" charset="0"/>
                <a:sym typeface="Times New Roman"/>
              </a:rPr>
              <a:t>NGN Support for a wide range of converged services between fixed/mobile and ability to deliver a wide variety of services. </a:t>
            </a:r>
            <a:endParaRPr lang="en-US" sz="2000" dirty="0">
              <a:latin typeface="Times New Roman" pitchFamily="18" charset="0"/>
              <a:cs typeface="Times New Roman" pitchFamily="18" charset="0"/>
            </a:endParaRPr>
          </a:p>
          <a:p>
            <a:pPr marL="342900" lvl="0" indent="-342900" algn="just">
              <a:lnSpc>
                <a:spcPct val="90000"/>
              </a:lnSpc>
              <a:spcBef>
                <a:spcPts val="1000"/>
              </a:spcBef>
              <a:buSzPct val="80000"/>
              <a:buFont typeface="Wingdings" pitchFamily="2" charset="2"/>
              <a:buChar char="§"/>
            </a:pPr>
            <a:r>
              <a:rPr lang="en-US" sz="2000" dirty="0">
                <a:latin typeface="Times New Roman" pitchFamily="18" charset="0"/>
                <a:ea typeface="Times New Roman"/>
                <a:cs typeface="Times New Roman" pitchFamily="18" charset="0"/>
                <a:sym typeface="Times New Roman"/>
              </a:rPr>
              <a:t>It may be </a:t>
            </a:r>
            <a:r>
              <a:rPr lang="en-US" sz="2000" b="1" dirty="0">
                <a:latin typeface="Times New Roman" pitchFamily="18" charset="0"/>
                <a:ea typeface="Times New Roman"/>
                <a:cs typeface="Times New Roman" pitchFamily="18" charset="0"/>
                <a:sym typeface="Times New Roman"/>
              </a:rPr>
              <a:t>voice, video, audio and visual data</a:t>
            </a:r>
            <a:r>
              <a:rPr lang="en-US" sz="2000" dirty="0">
                <a:latin typeface="Times New Roman" pitchFamily="18" charset="0"/>
                <a:ea typeface="Times New Roman"/>
                <a:cs typeface="Times New Roman" pitchFamily="18" charset="0"/>
                <a:sym typeface="Times New Roman"/>
              </a:rPr>
              <a:t>, via session and interactive based services in unicast, multicast and broadcast modes. </a:t>
            </a:r>
            <a:endParaRPr lang="en-US" sz="2000" dirty="0">
              <a:latin typeface="Times New Roman" pitchFamily="18" charset="0"/>
              <a:cs typeface="Times New Roman" pitchFamily="18" charset="0"/>
            </a:endParaRPr>
          </a:p>
          <a:p>
            <a:pPr marL="342900" lvl="0" indent="-342900" algn="just">
              <a:lnSpc>
                <a:spcPct val="90000"/>
              </a:lnSpc>
              <a:spcBef>
                <a:spcPts val="1000"/>
              </a:spcBef>
              <a:buSzPct val="80000"/>
              <a:buFont typeface="Wingdings" pitchFamily="2" charset="2"/>
              <a:buChar char="§"/>
            </a:pPr>
            <a:r>
              <a:rPr lang="en-US" sz="2000" dirty="0">
                <a:latin typeface="Times New Roman" pitchFamily="18" charset="0"/>
                <a:ea typeface="Times New Roman"/>
                <a:cs typeface="Times New Roman" pitchFamily="18" charset="0"/>
                <a:sym typeface="Times New Roman"/>
              </a:rPr>
              <a:t>NGN provides </a:t>
            </a:r>
            <a:r>
              <a:rPr lang="en-US" sz="2000" b="1" dirty="0">
                <a:latin typeface="Times New Roman" pitchFamily="18" charset="0"/>
                <a:ea typeface="Times New Roman"/>
                <a:cs typeface="Times New Roman" pitchFamily="18" charset="0"/>
                <a:sym typeface="Times New Roman"/>
              </a:rPr>
              <a:t>End-to-end </a:t>
            </a:r>
            <a:r>
              <a:rPr lang="en-US" sz="2000" b="1" dirty="0" err="1">
                <a:latin typeface="Times New Roman" pitchFamily="18" charset="0"/>
                <a:ea typeface="Times New Roman"/>
                <a:cs typeface="Times New Roman" pitchFamily="18" charset="0"/>
                <a:sym typeface="Times New Roman"/>
              </a:rPr>
              <a:t>QoS</a:t>
            </a:r>
            <a:r>
              <a:rPr lang="en-US" sz="2000" b="1" dirty="0">
                <a:latin typeface="Times New Roman" pitchFamily="18" charset="0"/>
                <a:ea typeface="Times New Roman"/>
                <a:cs typeface="Times New Roman" pitchFamily="18" charset="0"/>
                <a:sym typeface="Times New Roman"/>
              </a:rPr>
              <a:t> (Quality of Service): </a:t>
            </a:r>
            <a:r>
              <a:rPr lang="en-US" sz="2000" dirty="0">
                <a:latin typeface="Times New Roman" pitchFamily="18" charset="0"/>
                <a:ea typeface="Times New Roman"/>
                <a:cs typeface="Times New Roman" pitchFamily="18" charset="0"/>
                <a:sym typeface="Times New Roman"/>
              </a:rPr>
              <a:t>The NGN aims to provide high quality broadband communication by controlling the quality of service (</a:t>
            </a:r>
            <a:r>
              <a:rPr lang="en-US" sz="2000" dirty="0" err="1">
                <a:latin typeface="Times New Roman" pitchFamily="18" charset="0"/>
                <a:ea typeface="Times New Roman"/>
                <a:cs typeface="Times New Roman" pitchFamily="18" charset="0"/>
                <a:sym typeface="Times New Roman"/>
              </a:rPr>
              <a:t>QoS</a:t>
            </a:r>
            <a:r>
              <a:rPr lang="en-US" sz="2000" dirty="0">
                <a:latin typeface="Times New Roman" pitchFamily="18" charset="0"/>
                <a:ea typeface="Times New Roman"/>
                <a:cs typeface="Times New Roman" pitchFamily="18" charset="0"/>
                <a:sym typeface="Times New Roman"/>
              </a:rPr>
              <a:t>) on end to end basis.</a:t>
            </a:r>
            <a:endParaRPr lang="en-US" sz="2000" dirty="0">
              <a:latin typeface="Times New Roman" pitchFamily="18" charset="0"/>
              <a:cs typeface="Times New Roman" pitchFamily="18" charset="0"/>
            </a:endParaRPr>
          </a:p>
          <a:p>
            <a:pPr marL="342900" lvl="0" indent="-342900">
              <a:lnSpc>
                <a:spcPct val="90000"/>
              </a:lnSpc>
              <a:spcBef>
                <a:spcPts val="1000"/>
              </a:spcBef>
              <a:buSzPct val="80000"/>
              <a:buFont typeface="Wingdings" pitchFamily="2" charset="2"/>
              <a:buChar char="§"/>
            </a:pPr>
            <a:r>
              <a:rPr lang="en-US" sz="2000" dirty="0" err="1">
                <a:latin typeface="Times New Roman" pitchFamily="18" charset="0"/>
                <a:ea typeface="Times New Roman"/>
                <a:cs typeface="Times New Roman" pitchFamily="18" charset="0"/>
                <a:sym typeface="Times New Roman"/>
              </a:rPr>
              <a:t>QoS</a:t>
            </a:r>
            <a:r>
              <a:rPr lang="en-US" sz="2000" dirty="0">
                <a:latin typeface="Times New Roman" pitchFamily="18" charset="0"/>
                <a:ea typeface="Times New Roman"/>
                <a:cs typeface="Times New Roman" pitchFamily="18" charset="0"/>
                <a:sym typeface="Times New Roman"/>
              </a:rPr>
              <a:t> enabled services as it define: </a:t>
            </a:r>
            <a:endParaRPr lang="en-US" sz="2000" dirty="0">
              <a:latin typeface="Times New Roman" pitchFamily="18" charset="0"/>
              <a:cs typeface="Times New Roman" pitchFamily="18" charset="0"/>
            </a:endParaRPr>
          </a:p>
          <a:p>
            <a:pPr lvl="0">
              <a:lnSpc>
                <a:spcPct val="90000"/>
              </a:lnSpc>
              <a:spcBef>
                <a:spcPts val="1000"/>
              </a:spcBef>
              <a:buSzPct val="80000"/>
            </a:pPr>
            <a:r>
              <a:rPr lang="en-US" sz="2000" dirty="0">
                <a:latin typeface="Times New Roman" pitchFamily="18" charset="0"/>
                <a:ea typeface="Times New Roman"/>
                <a:cs typeface="Times New Roman" pitchFamily="18" charset="0"/>
                <a:sym typeface="Times New Roman"/>
              </a:rPr>
              <a:t>             a) Bearer service </a:t>
            </a:r>
            <a:r>
              <a:rPr lang="en-US" sz="2000" dirty="0" err="1">
                <a:latin typeface="Times New Roman" pitchFamily="18" charset="0"/>
                <a:ea typeface="Times New Roman"/>
                <a:cs typeface="Times New Roman" pitchFamily="18" charset="0"/>
                <a:sym typeface="Times New Roman"/>
              </a:rPr>
              <a:t>QoS</a:t>
            </a:r>
            <a:r>
              <a:rPr lang="en-US" sz="2000" dirty="0">
                <a:latin typeface="Times New Roman" pitchFamily="18" charset="0"/>
                <a:ea typeface="Times New Roman"/>
                <a:cs typeface="Times New Roman" pitchFamily="18" charset="0"/>
                <a:sym typeface="Times New Roman"/>
              </a:rPr>
              <a:t> classes; </a:t>
            </a:r>
            <a:endParaRPr lang="en-US" sz="2000" dirty="0">
              <a:latin typeface="Times New Roman" pitchFamily="18" charset="0"/>
              <a:cs typeface="Times New Roman" pitchFamily="18" charset="0"/>
            </a:endParaRPr>
          </a:p>
          <a:p>
            <a:pPr lvl="0">
              <a:lnSpc>
                <a:spcPct val="90000"/>
              </a:lnSpc>
              <a:spcBef>
                <a:spcPts val="1000"/>
              </a:spcBef>
              <a:buSzPct val="80000"/>
            </a:pPr>
            <a:r>
              <a:rPr lang="en-US" sz="2000" dirty="0">
                <a:latin typeface="Times New Roman" pitchFamily="18" charset="0"/>
                <a:ea typeface="Times New Roman"/>
                <a:cs typeface="Times New Roman" pitchFamily="18" charset="0"/>
                <a:sym typeface="Times New Roman"/>
              </a:rPr>
              <a:t>             b)  </a:t>
            </a:r>
            <a:r>
              <a:rPr lang="en-US" sz="2000" dirty="0" err="1">
                <a:latin typeface="Times New Roman" pitchFamily="18" charset="0"/>
                <a:ea typeface="Times New Roman"/>
                <a:cs typeface="Times New Roman" pitchFamily="18" charset="0"/>
                <a:sym typeface="Times New Roman"/>
              </a:rPr>
              <a:t>QoS</a:t>
            </a:r>
            <a:r>
              <a:rPr lang="en-US" sz="2000" dirty="0">
                <a:latin typeface="Times New Roman" pitchFamily="18" charset="0"/>
                <a:ea typeface="Times New Roman"/>
                <a:cs typeface="Times New Roman" pitchFamily="18" charset="0"/>
                <a:sym typeface="Times New Roman"/>
              </a:rPr>
              <a:t> control mechanisms; </a:t>
            </a:r>
            <a:endParaRPr lang="en-US" sz="2000" dirty="0">
              <a:latin typeface="Times New Roman" pitchFamily="18" charset="0"/>
              <a:cs typeface="Times New Roman" pitchFamily="18" charset="0"/>
            </a:endParaRPr>
          </a:p>
          <a:p>
            <a:pPr lvl="0">
              <a:lnSpc>
                <a:spcPct val="90000"/>
              </a:lnSpc>
              <a:spcBef>
                <a:spcPts val="1000"/>
              </a:spcBef>
              <a:buSzPct val="80000"/>
            </a:pPr>
            <a:r>
              <a:rPr lang="en-US" sz="2000" dirty="0">
                <a:latin typeface="Times New Roman" pitchFamily="18" charset="0"/>
                <a:ea typeface="Times New Roman"/>
                <a:cs typeface="Times New Roman" pitchFamily="18" charset="0"/>
                <a:sym typeface="Times New Roman"/>
              </a:rPr>
              <a:t>             c)  </a:t>
            </a:r>
            <a:r>
              <a:rPr lang="en-US" sz="2000" dirty="0" err="1">
                <a:latin typeface="Times New Roman" pitchFamily="18" charset="0"/>
                <a:ea typeface="Times New Roman"/>
                <a:cs typeface="Times New Roman" pitchFamily="18" charset="0"/>
                <a:sym typeface="Times New Roman"/>
              </a:rPr>
              <a:t>QoS</a:t>
            </a:r>
            <a:r>
              <a:rPr lang="en-US" sz="2000" dirty="0">
                <a:latin typeface="Times New Roman" pitchFamily="18" charset="0"/>
                <a:ea typeface="Times New Roman"/>
                <a:cs typeface="Times New Roman" pitchFamily="18" charset="0"/>
                <a:sym typeface="Times New Roman"/>
              </a:rPr>
              <a:t> control functional architecture; </a:t>
            </a:r>
            <a:endParaRPr lang="en-US" sz="2000" dirty="0">
              <a:latin typeface="Times New Roman" pitchFamily="18" charset="0"/>
              <a:cs typeface="Times New Roman" pitchFamily="18" charset="0"/>
            </a:endParaRPr>
          </a:p>
          <a:p>
            <a:pPr lvl="0">
              <a:lnSpc>
                <a:spcPct val="90000"/>
              </a:lnSpc>
              <a:spcBef>
                <a:spcPts val="1000"/>
              </a:spcBef>
              <a:buSzPct val="80000"/>
            </a:pPr>
            <a:r>
              <a:rPr lang="en-US" sz="2000" dirty="0">
                <a:latin typeface="Times New Roman" pitchFamily="18" charset="0"/>
                <a:ea typeface="Times New Roman"/>
                <a:cs typeface="Times New Roman" pitchFamily="18" charset="0"/>
                <a:sym typeface="Times New Roman"/>
              </a:rPr>
              <a:t>             d)  </a:t>
            </a:r>
            <a:r>
              <a:rPr lang="en-US" sz="2000" dirty="0" err="1">
                <a:latin typeface="Times New Roman" pitchFamily="18" charset="0"/>
                <a:ea typeface="Times New Roman"/>
                <a:cs typeface="Times New Roman" pitchFamily="18" charset="0"/>
                <a:sym typeface="Times New Roman"/>
              </a:rPr>
              <a:t>QoS</a:t>
            </a:r>
            <a:r>
              <a:rPr lang="en-US" sz="2000" dirty="0">
                <a:latin typeface="Times New Roman" pitchFamily="18" charset="0"/>
                <a:ea typeface="Times New Roman"/>
                <a:cs typeface="Times New Roman" pitchFamily="18" charset="0"/>
                <a:sym typeface="Times New Roman"/>
              </a:rPr>
              <a:t> control/signaling. </a:t>
            </a:r>
            <a:endParaRPr lang="en-US" sz="2000" dirty="0">
              <a:latin typeface="Times New Roman" pitchFamily="18" charset="0"/>
              <a:cs typeface="Times New Roman" pitchFamily="18" charset="0"/>
            </a:endParaRPr>
          </a:p>
          <a:p>
            <a:pPr marL="342900" lvl="0" indent="-342900">
              <a:lnSpc>
                <a:spcPct val="90000"/>
              </a:lnSpc>
              <a:spcBef>
                <a:spcPts val="1000"/>
              </a:spcBef>
              <a:buSzPct val="80000"/>
              <a:buFont typeface="Wingdings" pitchFamily="2" charset="2"/>
              <a:buChar char="§"/>
            </a:pPr>
            <a:r>
              <a:rPr lang="en-US" sz="2000" b="1" dirty="0">
                <a:latin typeface="Times New Roman" pitchFamily="18" charset="0"/>
                <a:ea typeface="Times"/>
                <a:cs typeface="Times New Roman" pitchFamily="18" charset="0"/>
                <a:sym typeface="Times"/>
              </a:rPr>
              <a:t>e</a:t>
            </a:r>
            <a:r>
              <a:rPr lang="en-US" sz="2000" b="1" dirty="0">
                <a:latin typeface="Times New Roman" pitchFamily="18" charset="0"/>
                <a:ea typeface="Times New Roman"/>
                <a:cs typeface="Times New Roman" pitchFamily="18" charset="0"/>
                <a:sym typeface="Times New Roman"/>
              </a:rPr>
              <a:t>nd-to-end Packet-based Transfer </a:t>
            </a:r>
            <a:endParaRPr lang="en-US"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7397653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847" y="139390"/>
            <a:ext cx="10972800" cy="563995"/>
          </a:xfrm>
        </p:spPr>
        <p:txBody>
          <a:bodyPr>
            <a:normAutofit/>
          </a:bodyPr>
          <a:lstStyle/>
          <a:p>
            <a:r>
              <a:rPr lang="en-IN" sz="3200" b="1" dirty="0">
                <a:latin typeface="Times New Roman" pitchFamily="18" charset="0"/>
                <a:ea typeface="Times"/>
                <a:cs typeface="Times New Roman" pitchFamily="18" charset="0"/>
                <a:sym typeface="Times"/>
              </a:rPr>
              <a:t>NGN Features</a:t>
            </a:r>
            <a:endParaRPr lang="en-IN" sz="3200" b="1" dirty="0">
              <a:latin typeface="Times New Roman" pitchFamily="18" charset="0"/>
              <a:cs typeface="Times New Roman" pitchFamily="18" charset="0"/>
            </a:endParaRPr>
          </a:p>
        </p:txBody>
      </p:sp>
      <p:sp>
        <p:nvSpPr>
          <p:cNvPr id="5" name="Google Shape;250;p9"/>
          <p:cNvSpPr txBox="1">
            <a:spLocks/>
          </p:cNvSpPr>
          <p:nvPr/>
        </p:nvSpPr>
        <p:spPr>
          <a:xfrm>
            <a:off x="164124" y="848636"/>
            <a:ext cx="11547230" cy="5146975"/>
          </a:xfrm>
          <a:prstGeom prst="rect">
            <a:avLst/>
          </a:prstGeom>
          <a:noFill/>
          <a:ln>
            <a:noFill/>
          </a:ln>
        </p:spPr>
        <p:txBody>
          <a:bodyPr spcFirstLastPara="1" vert="horz" wrap="square" lIns="91425" tIns="45700" rIns="91425" bIns="45700" rtlCol="0" anchor="t" anchorCtr="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175" indent="-457200" algn="just">
              <a:lnSpc>
                <a:spcPct val="90000"/>
              </a:lnSpc>
              <a:spcBef>
                <a:spcPts val="0"/>
              </a:spcBef>
              <a:buSzPct val="80000"/>
              <a:buFont typeface="Wingdings" pitchFamily="2" charset="2"/>
              <a:buChar char="§"/>
            </a:pPr>
            <a:r>
              <a:rPr lang="en-US" dirty="0">
                <a:latin typeface="Times New Roman" pitchFamily="18" charset="0"/>
                <a:ea typeface="Times New Roman"/>
                <a:cs typeface="Times New Roman" pitchFamily="18" charset="0"/>
                <a:sym typeface="Times New Roman"/>
              </a:rPr>
              <a:t>Technologies used at access and transport are broadband in nature. 3G WCDMA, 4 G LTE Advance is used at wireless access whereas FTTH, </a:t>
            </a:r>
            <a:r>
              <a:rPr lang="en-US" dirty="0" err="1">
                <a:latin typeface="Times New Roman" pitchFamily="18" charset="0"/>
                <a:ea typeface="Times New Roman"/>
                <a:cs typeface="Times New Roman" pitchFamily="18" charset="0"/>
                <a:sym typeface="Times New Roman"/>
              </a:rPr>
              <a:t>xDSL</a:t>
            </a:r>
            <a:r>
              <a:rPr lang="en-US" dirty="0">
                <a:latin typeface="Times New Roman" pitchFamily="18" charset="0"/>
                <a:ea typeface="Times New Roman"/>
                <a:cs typeface="Times New Roman" pitchFamily="18" charset="0"/>
                <a:sym typeface="Times New Roman"/>
              </a:rPr>
              <a:t> technology used at wire line access </a:t>
            </a:r>
            <a:endParaRPr lang="en-US" dirty="0">
              <a:latin typeface="Times New Roman" pitchFamily="18" charset="0"/>
              <a:cs typeface="Times New Roman" pitchFamily="18" charset="0"/>
            </a:endParaRPr>
          </a:p>
          <a:p>
            <a:pPr marL="457175" indent="-457200" algn="just">
              <a:lnSpc>
                <a:spcPct val="90000"/>
              </a:lnSpc>
              <a:spcBef>
                <a:spcPts val="1000"/>
              </a:spcBef>
              <a:buSzPct val="80000"/>
              <a:buFont typeface="Wingdings" pitchFamily="2" charset="2"/>
              <a:buChar char="§"/>
            </a:pPr>
            <a:r>
              <a:rPr lang="en-US" dirty="0">
                <a:latin typeface="Times New Roman" pitchFamily="18" charset="0"/>
                <a:ea typeface="Times New Roman"/>
                <a:cs typeface="Times New Roman" pitchFamily="18" charset="0"/>
                <a:sym typeface="Times New Roman"/>
              </a:rPr>
              <a:t>MPLS use at transport technology </a:t>
            </a:r>
            <a:endParaRPr lang="en-US" dirty="0">
              <a:latin typeface="Times New Roman" pitchFamily="18" charset="0"/>
              <a:cs typeface="Times New Roman" pitchFamily="18" charset="0"/>
            </a:endParaRPr>
          </a:p>
          <a:p>
            <a:pPr marL="457175" indent="-457200" algn="just">
              <a:lnSpc>
                <a:spcPct val="90000"/>
              </a:lnSpc>
              <a:spcBef>
                <a:spcPts val="1000"/>
              </a:spcBef>
              <a:buSzPct val="80000"/>
              <a:buFont typeface="Wingdings" pitchFamily="2" charset="2"/>
              <a:buChar char="§"/>
            </a:pPr>
            <a:r>
              <a:rPr lang="en-US" dirty="0">
                <a:latin typeface="Times New Roman" pitchFamily="18" charset="0"/>
                <a:ea typeface="Times New Roman"/>
                <a:cs typeface="Times New Roman" pitchFamily="18" charset="0"/>
                <a:sym typeface="Times New Roman"/>
              </a:rPr>
              <a:t>Separation of control functions (routing of payload) among bearer (payload: </a:t>
            </a:r>
            <a:r>
              <a:rPr lang="en-US" dirty="0" err="1">
                <a:latin typeface="Times New Roman" pitchFamily="18" charset="0"/>
                <a:ea typeface="Times New Roman"/>
                <a:cs typeface="Times New Roman" pitchFamily="18" charset="0"/>
                <a:sym typeface="Times New Roman"/>
              </a:rPr>
              <a:t>voice,data</a:t>
            </a:r>
            <a:r>
              <a:rPr lang="en-US" dirty="0">
                <a:latin typeface="Times New Roman" pitchFamily="18" charset="0"/>
                <a:ea typeface="Times New Roman"/>
                <a:cs typeface="Times New Roman" pitchFamily="18" charset="0"/>
                <a:sym typeface="Times New Roman"/>
              </a:rPr>
              <a:t>)    capabilities, call/session </a:t>
            </a:r>
            <a:endParaRPr lang="en-US" dirty="0">
              <a:latin typeface="Times New Roman" pitchFamily="18" charset="0"/>
              <a:cs typeface="Times New Roman" pitchFamily="18" charset="0"/>
            </a:endParaRPr>
          </a:p>
          <a:p>
            <a:pPr marL="457175" indent="-457200" algn="just">
              <a:lnSpc>
                <a:spcPct val="90000"/>
              </a:lnSpc>
              <a:spcBef>
                <a:spcPts val="1000"/>
              </a:spcBef>
              <a:buSzPct val="80000"/>
              <a:buFont typeface="Wingdings" pitchFamily="2" charset="2"/>
              <a:buChar char="§"/>
            </a:pPr>
            <a:r>
              <a:rPr lang="en-US" dirty="0">
                <a:latin typeface="Times New Roman" pitchFamily="18" charset="0"/>
                <a:ea typeface="Times New Roman"/>
                <a:cs typeface="Times New Roman" pitchFamily="18" charset="0"/>
                <a:sym typeface="Times New Roman"/>
              </a:rPr>
              <a:t>Decoupling of service provision: One of the main characteristics of NGN is the </a:t>
            </a:r>
            <a:r>
              <a:rPr lang="en-US" dirty="0">
                <a:latin typeface="Times New Roman" pitchFamily="18" charset="0"/>
                <a:cs typeface="Times New Roman" pitchFamily="18" charset="0"/>
                <a:sym typeface="Times New Roman"/>
              </a:rPr>
              <a:t> </a:t>
            </a:r>
            <a:r>
              <a:rPr lang="en-US" dirty="0">
                <a:latin typeface="Times New Roman" pitchFamily="18" charset="0"/>
                <a:ea typeface="Times New Roman"/>
                <a:cs typeface="Times New Roman" pitchFamily="18" charset="0"/>
                <a:sym typeface="Times New Roman"/>
              </a:rPr>
              <a:t>decoupling of services and transport. </a:t>
            </a:r>
            <a:endParaRPr lang="en-US" dirty="0">
              <a:latin typeface="Times New Roman" pitchFamily="18" charset="0"/>
              <a:cs typeface="Times New Roman" pitchFamily="18" charset="0"/>
            </a:endParaRPr>
          </a:p>
          <a:p>
            <a:pPr algn="just">
              <a:lnSpc>
                <a:spcPct val="90000"/>
              </a:lnSpc>
              <a:spcBef>
                <a:spcPts val="1000"/>
              </a:spcBef>
              <a:buSzPct val="80000"/>
              <a:buFont typeface="Wingdings" pitchFamily="2" charset="2"/>
              <a:buChar char="§"/>
            </a:pPr>
            <a:r>
              <a:rPr lang="en-US" dirty="0">
                <a:latin typeface="Times New Roman" pitchFamily="18" charset="0"/>
                <a:ea typeface="Times New Roman"/>
                <a:cs typeface="Times New Roman" pitchFamily="18" charset="0"/>
                <a:sym typeface="Times New Roman"/>
              </a:rPr>
              <a:t> In the NGN architectures, there shall be a clear separation between</a:t>
            </a:r>
            <a:endParaRPr lang="en-US" dirty="0">
              <a:latin typeface="Times New Roman" pitchFamily="18" charset="0"/>
              <a:cs typeface="Times New Roman" pitchFamily="18" charset="0"/>
            </a:endParaRPr>
          </a:p>
          <a:p>
            <a:pPr marL="0" indent="0" algn="just">
              <a:lnSpc>
                <a:spcPct val="90000"/>
              </a:lnSpc>
              <a:spcBef>
                <a:spcPts val="1000"/>
              </a:spcBef>
              <a:buSzPct val="80000"/>
              <a:buNone/>
            </a:pPr>
            <a:r>
              <a:rPr lang="en-US" dirty="0">
                <a:latin typeface="Times New Roman" pitchFamily="18" charset="0"/>
                <a:ea typeface="Times New Roman"/>
                <a:cs typeface="Times New Roman" pitchFamily="18" charset="0"/>
                <a:sym typeface="Times New Roman"/>
              </a:rPr>
              <a:t>             -The functions for the services </a:t>
            </a:r>
            <a:endParaRPr lang="en-US" dirty="0">
              <a:latin typeface="Times New Roman" pitchFamily="18" charset="0"/>
              <a:cs typeface="Times New Roman" pitchFamily="18" charset="0"/>
            </a:endParaRPr>
          </a:p>
          <a:p>
            <a:pPr marL="0" indent="0" algn="just">
              <a:lnSpc>
                <a:spcPct val="90000"/>
              </a:lnSpc>
              <a:spcBef>
                <a:spcPts val="1000"/>
              </a:spcBef>
              <a:buSzPct val="80000"/>
              <a:buNone/>
            </a:pPr>
            <a:r>
              <a:rPr lang="en-US" dirty="0">
                <a:latin typeface="Times New Roman" pitchFamily="18" charset="0"/>
                <a:ea typeface="Times New Roman"/>
                <a:cs typeface="Times New Roman" pitchFamily="18" charset="0"/>
                <a:sym typeface="Times New Roman"/>
              </a:rPr>
              <a:t>             - The functions for the transport. </a:t>
            </a:r>
            <a:endParaRPr lang="en-US" dirty="0">
              <a:latin typeface="Times New Roman" pitchFamily="18" charset="0"/>
              <a:cs typeface="Times New Roman" pitchFamily="18" charset="0"/>
            </a:endParaRPr>
          </a:p>
          <a:p>
            <a:pPr marL="457175" indent="-457200" algn="just">
              <a:lnSpc>
                <a:spcPct val="90000"/>
              </a:lnSpc>
              <a:spcBef>
                <a:spcPts val="1000"/>
              </a:spcBef>
              <a:buSzPct val="80000"/>
              <a:buFont typeface="Wingdings" pitchFamily="2" charset="2"/>
              <a:buChar char="§"/>
            </a:pPr>
            <a:r>
              <a:rPr lang="en-US" dirty="0">
                <a:latin typeface="Times New Roman" pitchFamily="18" charset="0"/>
                <a:ea typeface="Times New Roman"/>
                <a:cs typeface="Times New Roman" pitchFamily="18" charset="0"/>
                <a:sym typeface="Times New Roman"/>
              </a:rPr>
              <a:t>NGN allows the provisioning of both existing and new services independently of the network and the access type used</a:t>
            </a:r>
            <a:r>
              <a:rPr lang="en-US" dirty="0">
                <a:latin typeface="Times New Roman" pitchFamily="18" charset="0"/>
                <a:ea typeface="Times"/>
                <a:cs typeface="Times New Roman" pitchFamily="18" charset="0"/>
                <a:sym typeface="Times"/>
              </a:rPr>
              <a:t>. </a:t>
            </a:r>
            <a:endParaRPr lang="en-US" dirty="0">
              <a:latin typeface="Times New Roman" pitchFamily="18" charset="0"/>
              <a:cs typeface="Times New Roman" pitchFamily="18" charset="0"/>
            </a:endParaRPr>
          </a:p>
          <a:p>
            <a:pPr marL="457175" indent="-457200" algn="just">
              <a:lnSpc>
                <a:spcPct val="90000"/>
              </a:lnSpc>
              <a:spcBef>
                <a:spcPts val="1000"/>
              </a:spcBef>
              <a:buSzPct val="80000"/>
              <a:buFont typeface="Wingdings" pitchFamily="2" charset="2"/>
              <a:buChar char="§"/>
            </a:pPr>
            <a:r>
              <a:rPr lang="en-US" dirty="0">
                <a:latin typeface="Times New Roman" pitchFamily="18" charset="0"/>
                <a:ea typeface="Times New Roman"/>
                <a:cs typeface="Times New Roman" pitchFamily="18" charset="0"/>
                <a:sym typeface="Times New Roman"/>
              </a:rPr>
              <a:t> The separation is represented by two distinct blocks or stratum of  functionality.</a:t>
            </a:r>
            <a:endParaRPr lang="en-US" dirty="0">
              <a:latin typeface="Times New Roman" pitchFamily="18" charset="0"/>
              <a:cs typeface="Times New Roman" pitchFamily="18" charset="0"/>
            </a:endParaRPr>
          </a:p>
          <a:p>
            <a:pPr marL="457175" indent="-457200" algn="just">
              <a:lnSpc>
                <a:spcPct val="90000"/>
              </a:lnSpc>
              <a:spcBef>
                <a:spcPts val="1000"/>
              </a:spcBef>
              <a:buSzPct val="80000"/>
              <a:buFont typeface="Wingdings" pitchFamily="2" charset="2"/>
              <a:buChar char="§"/>
            </a:pPr>
            <a:r>
              <a:rPr lang="en-US" dirty="0">
                <a:latin typeface="Times New Roman" pitchFamily="18" charset="0"/>
                <a:ea typeface="Times New Roman"/>
                <a:cs typeface="Times New Roman" pitchFamily="18" charset="0"/>
                <a:sym typeface="Times New Roman"/>
              </a:rPr>
              <a:t>The transport functions reside in the transport stratum </a:t>
            </a:r>
            <a:endParaRPr lang="en-US" dirty="0">
              <a:latin typeface="Times New Roman" pitchFamily="18" charset="0"/>
              <a:cs typeface="Times New Roman" pitchFamily="18" charset="0"/>
            </a:endParaRPr>
          </a:p>
          <a:p>
            <a:pPr marL="457175" indent="-457200" algn="just">
              <a:lnSpc>
                <a:spcPct val="90000"/>
              </a:lnSpc>
              <a:spcBef>
                <a:spcPts val="1000"/>
              </a:spcBef>
              <a:buSzPct val="80000"/>
              <a:buFont typeface="Wingdings" pitchFamily="2" charset="2"/>
              <a:buChar char="§"/>
            </a:pPr>
            <a:r>
              <a:rPr lang="en-US" dirty="0">
                <a:latin typeface="Times New Roman" pitchFamily="18" charset="0"/>
                <a:ea typeface="Times New Roman"/>
                <a:cs typeface="Times New Roman" pitchFamily="18" charset="0"/>
                <a:sym typeface="Times New Roman"/>
              </a:rPr>
              <a:t>The service functions related to applications reside in the service stratum as shown in Fig. 2.20 </a:t>
            </a:r>
            <a:endParaRPr lang="en-US" dirty="0">
              <a:latin typeface="Times New Roman" pitchFamily="18" charset="0"/>
              <a:cs typeface="Times New Roman" pitchFamily="18" charset="0"/>
            </a:endParaRPr>
          </a:p>
          <a:p>
            <a:pPr indent="-323596">
              <a:lnSpc>
                <a:spcPct val="90000"/>
              </a:lnSpc>
              <a:spcBef>
                <a:spcPts val="1000"/>
              </a:spcBef>
              <a:buSzPct val="80000"/>
              <a:buFont typeface="Arial" pitchFamily="34" charset="0"/>
              <a:buNone/>
            </a:pPr>
            <a:endParaRPr lang="en-US" sz="800" dirty="0"/>
          </a:p>
        </p:txBody>
      </p:sp>
    </p:spTree>
    <p:extLst>
      <p:ext uri="{BB962C8B-B14F-4D97-AF65-F5344CB8AC3E}">
        <p14:creationId xmlns:p14="http://schemas.microsoft.com/office/powerpoint/2010/main" val="26823134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04593"/>
          </a:xfrm>
        </p:spPr>
        <p:txBody>
          <a:bodyPr>
            <a:normAutofit/>
          </a:bodyPr>
          <a:lstStyle/>
          <a:p>
            <a:r>
              <a:rPr lang="en-IN" sz="3200" b="1" dirty="0">
                <a:latin typeface="Times New Roman" pitchFamily="18" charset="0"/>
                <a:ea typeface="Times"/>
                <a:cs typeface="Times New Roman" pitchFamily="18" charset="0"/>
                <a:sym typeface="Times"/>
              </a:rPr>
              <a:t>NGN Features</a:t>
            </a:r>
            <a:endParaRPr lang="en-IN" sz="3200" b="1" dirty="0">
              <a:latin typeface="Times New Roman" pitchFamily="18" charset="0"/>
              <a:cs typeface="Times New Roman" pitchFamily="18" charset="0"/>
            </a:endParaRPr>
          </a:p>
        </p:txBody>
      </p:sp>
      <p:pic>
        <p:nvPicPr>
          <p:cNvPr id="4" name="Google Shape;259;p10" descr="page53image61657776"/>
          <p:cNvPicPr preferRelativeResize="0"/>
          <p:nvPr/>
        </p:nvPicPr>
        <p:blipFill rotWithShape="1">
          <a:blip r:embed="rId2">
            <a:alphaModFix/>
          </a:blip>
          <a:srcRect/>
          <a:stretch/>
        </p:blipFill>
        <p:spPr>
          <a:xfrm>
            <a:off x="1263233" y="1127980"/>
            <a:ext cx="9110545" cy="4351338"/>
          </a:xfrm>
          <a:prstGeom prst="rect">
            <a:avLst/>
          </a:prstGeom>
          <a:noFill/>
          <a:ln>
            <a:noFill/>
          </a:ln>
        </p:spPr>
      </p:pic>
      <p:sp>
        <p:nvSpPr>
          <p:cNvPr id="6" name="Google Shape;256;p10"/>
          <p:cNvSpPr txBox="1">
            <a:spLocks/>
          </p:cNvSpPr>
          <p:nvPr/>
        </p:nvSpPr>
        <p:spPr>
          <a:xfrm>
            <a:off x="1263233" y="5479318"/>
            <a:ext cx="9404723" cy="567190"/>
          </a:xfrm>
          <a:prstGeom prst="rect">
            <a:avLst/>
          </a:prstGeom>
          <a:noFill/>
          <a:ln>
            <a:noFill/>
          </a:ln>
        </p:spPr>
        <p:txBody>
          <a:bodyPr spcFirstLastPara="1" vert="horz" wrap="square" lIns="91425" tIns="45700" rIns="91425" bIns="45700" rtlCol="0" anchor="t" anchorCtr="0">
            <a:normAutofit fontScale="5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buClr>
                <a:schemeClr val="lt2"/>
              </a:buClr>
              <a:buSzPts val="2800"/>
              <a:buFont typeface="Times"/>
              <a:buNone/>
            </a:pPr>
            <a:r>
              <a:rPr lang="en-US" sz="2800" i="1" dirty="0">
                <a:latin typeface="Times New Roman" pitchFamily="18" charset="0"/>
                <a:ea typeface="Times"/>
                <a:cs typeface="Times New Roman" pitchFamily="18" charset="0"/>
                <a:sym typeface="Times"/>
              </a:rPr>
              <a:t>Fig. Separation of services from transport in NGN </a:t>
            </a:r>
            <a:br>
              <a:rPr lang="en-US" dirty="0"/>
            </a:br>
            <a:endParaRPr lang="en-US" dirty="0"/>
          </a:p>
        </p:txBody>
      </p:sp>
    </p:spTree>
    <p:extLst>
      <p:ext uri="{BB962C8B-B14F-4D97-AF65-F5344CB8AC3E}">
        <p14:creationId xmlns:p14="http://schemas.microsoft.com/office/powerpoint/2010/main" val="28738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58120" cy="615553"/>
          </a:xfrm>
        </p:spPr>
        <p:txBody>
          <a:bodyPr/>
          <a:lstStyle/>
          <a:p>
            <a:pPr algn="ctr"/>
            <a:r>
              <a:rPr lang="en-US" sz="4000" dirty="0">
                <a:latin typeface="Times New Roman" pitchFamily="18" charset="0"/>
                <a:cs typeface="Times New Roman" pitchFamily="18" charset="0"/>
              </a:rPr>
              <a:t>Features of IoT</a:t>
            </a:r>
            <a:endParaRPr lang="en-IN" sz="4000" dirty="0">
              <a:latin typeface="Times New Roman" pitchFamily="18" charset="0"/>
              <a:cs typeface="Times New Roman" pitchFamily="18" charset="0"/>
            </a:endParaRPr>
          </a:p>
        </p:txBody>
      </p:sp>
      <p:sp>
        <p:nvSpPr>
          <p:cNvPr id="3" name="Text Placeholder 2"/>
          <p:cNvSpPr>
            <a:spLocks noGrp="1"/>
          </p:cNvSpPr>
          <p:nvPr>
            <p:ph type="body" idx="1"/>
          </p:nvPr>
        </p:nvSpPr>
        <p:spPr>
          <a:xfrm>
            <a:off x="304800" y="1295400"/>
            <a:ext cx="11353800" cy="5724644"/>
          </a:xfrm>
        </p:spPr>
        <p:txBody>
          <a:bodyPr/>
          <a:lstStyle/>
          <a:p>
            <a:pPr marL="342900" indent="-342900" algn="just">
              <a:lnSpc>
                <a:spcPct val="150000"/>
              </a:lnSpc>
              <a:buFont typeface="Arial" pitchFamily="34" charset="0"/>
              <a:buChar char="•"/>
            </a:pPr>
            <a:r>
              <a:rPr lang="en-US" sz="2000" b="1" dirty="0">
                <a:latin typeface="Times New Roman" pitchFamily="18" charset="0"/>
                <a:cs typeface="Times New Roman" pitchFamily="18" charset="0"/>
              </a:rPr>
              <a:t>Connectivity: </a:t>
            </a:r>
            <a:r>
              <a:rPr lang="en-US" sz="2000" dirty="0">
                <a:latin typeface="Times New Roman" pitchFamily="18" charset="0"/>
                <a:cs typeface="Times New Roman" pitchFamily="18" charset="0"/>
              </a:rPr>
              <a:t>Connectivity refers to establish a proper connection between all the things of IoT to IoT platform it  may be server or cloud.</a:t>
            </a:r>
          </a:p>
          <a:p>
            <a:pPr marL="342900" indent="-342900" algn="just">
              <a:lnSpc>
                <a:spcPct val="150000"/>
              </a:lnSpc>
              <a:buFont typeface="Arial" pitchFamily="34" charset="0"/>
              <a:buChar char="•"/>
            </a:pPr>
            <a:r>
              <a:rPr lang="en-US" sz="2000" b="1" dirty="0">
                <a:latin typeface="Times New Roman" pitchFamily="18" charset="0"/>
                <a:cs typeface="Times New Roman" pitchFamily="18" charset="0"/>
              </a:rPr>
              <a:t>Analyzing: </a:t>
            </a:r>
            <a:r>
              <a:rPr lang="en-US" sz="2000" dirty="0">
                <a:latin typeface="Times New Roman" pitchFamily="18" charset="0"/>
                <a:cs typeface="Times New Roman" pitchFamily="18" charset="0"/>
              </a:rPr>
              <a:t>After connecting all the relevant things, it comes to real-time analyzing the data collected and use them to build effective business intelligence. </a:t>
            </a:r>
          </a:p>
          <a:p>
            <a:pPr marL="342900" indent="-342900" algn="just">
              <a:lnSpc>
                <a:spcPct val="150000"/>
              </a:lnSpc>
              <a:buFont typeface="Arial" pitchFamily="34" charset="0"/>
              <a:buChar char="•"/>
            </a:pPr>
            <a:r>
              <a:rPr lang="en-US" sz="2000" b="1" dirty="0">
                <a:latin typeface="Times New Roman" pitchFamily="18" charset="0"/>
                <a:cs typeface="Times New Roman" pitchFamily="18" charset="0"/>
              </a:rPr>
              <a:t>Integrating: </a:t>
            </a:r>
            <a:r>
              <a:rPr lang="en-US" sz="2000" dirty="0">
                <a:latin typeface="Times New Roman" pitchFamily="18" charset="0"/>
                <a:cs typeface="Times New Roman" pitchFamily="18" charset="0"/>
              </a:rPr>
              <a:t>IoT integrating the various models to improve the user experience as well. </a:t>
            </a:r>
          </a:p>
          <a:p>
            <a:pPr marL="342900" indent="-342900" algn="just">
              <a:lnSpc>
                <a:spcPct val="150000"/>
              </a:lnSpc>
              <a:buFont typeface="Arial" pitchFamily="34" charset="0"/>
              <a:buChar char="•"/>
            </a:pPr>
            <a:r>
              <a:rPr lang="en-US" sz="2000" b="1" dirty="0">
                <a:latin typeface="Times New Roman" pitchFamily="18" charset="0"/>
                <a:cs typeface="Times New Roman" pitchFamily="18" charset="0"/>
              </a:rPr>
              <a:t>Artificial Intelligence: </a:t>
            </a:r>
            <a:r>
              <a:rPr lang="en-US" sz="2000" dirty="0">
                <a:latin typeface="Times New Roman" pitchFamily="18" charset="0"/>
                <a:cs typeface="Times New Roman" pitchFamily="18" charset="0"/>
              </a:rPr>
              <a:t>IoT makes things smart and enhances life through the use of data. </a:t>
            </a:r>
          </a:p>
          <a:p>
            <a:pPr marL="342900" indent="-342900" algn="just">
              <a:lnSpc>
                <a:spcPct val="150000"/>
              </a:lnSpc>
              <a:buFont typeface="Arial" pitchFamily="34" charset="0"/>
              <a:buChar char="•"/>
            </a:pPr>
            <a:r>
              <a:rPr lang="en-US" sz="2000" b="1" dirty="0">
                <a:latin typeface="Times New Roman" pitchFamily="18" charset="0"/>
                <a:cs typeface="Times New Roman" pitchFamily="18" charset="0"/>
              </a:rPr>
              <a:t> Sensing: </a:t>
            </a:r>
            <a:r>
              <a:rPr lang="en-US" sz="2000" dirty="0">
                <a:latin typeface="Times New Roman" pitchFamily="18" charset="0"/>
                <a:cs typeface="Times New Roman" pitchFamily="18" charset="0"/>
              </a:rPr>
              <a:t>The sensor devices used in IoT technologies detect and measure any change in the environment and report on their status. </a:t>
            </a:r>
          </a:p>
          <a:p>
            <a:pPr marL="342900" indent="-342900" algn="just">
              <a:lnSpc>
                <a:spcPct val="150000"/>
              </a:lnSpc>
              <a:buFont typeface="Arial" pitchFamily="34" charset="0"/>
              <a:buChar char="•"/>
            </a:pPr>
            <a:r>
              <a:rPr lang="en-US" sz="2000" b="1" dirty="0">
                <a:latin typeface="Times New Roman" pitchFamily="18" charset="0"/>
                <a:cs typeface="Times New Roman" pitchFamily="18" charset="0"/>
              </a:rPr>
              <a:t>Active Engagement: </a:t>
            </a:r>
            <a:r>
              <a:rPr lang="en-US" sz="2000" dirty="0">
                <a:latin typeface="Times New Roman" pitchFamily="18" charset="0"/>
                <a:cs typeface="Times New Roman" pitchFamily="18" charset="0"/>
              </a:rPr>
              <a:t>IoT makes the connected technology, product, or services to active engagement between each other. </a:t>
            </a:r>
          </a:p>
          <a:p>
            <a:pPr marL="342900" indent="-342900" algn="just">
              <a:lnSpc>
                <a:spcPct val="150000"/>
              </a:lnSpc>
              <a:buFont typeface="Arial" pitchFamily="34" charset="0"/>
              <a:buChar char="•"/>
            </a:pPr>
            <a:r>
              <a:rPr lang="en-US" sz="2000" b="1" dirty="0">
                <a:latin typeface="Times New Roman" pitchFamily="18" charset="0"/>
                <a:cs typeface="Times New Roman" pitchFamily="18" charset="0"/>
              </a:rPr>
              <a:t>Endpoint Management</a:t>
            </a:r>
            <a:r>
              <a:rPr lang="en-US" sz="2000" dirty="0">
                <a:latin typeface="Times New Roman" pitchFamily="18" charset="0"/>
                <a:cs typeface="Times New Roman" pitchFamily="18" charset="0"/>
              </a:rPr>
              <a:t>: It is important to be the endpoint management of all the IoT system otherwise; it makes the complete failure of the system</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1918339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510808"/>
          </a:xfrm>
        </p:spPr>
        <p:txBody>
          <a:bodyPr>
            <a:normAutofit/>
          </a:bodyPr>
          <a:lstStyle/>
          <a:p>
            <a:r>
              <a:rPr lang="en-IN" sz="3200" b="1" dirty="0">
                <a:latin typeface="Times New Roman" pitchFamily="18" charset="0"/>
                <a:ea typeface="Times"/>
                <a:cs typeface="Times New Roman" pitchFamily="18" charset="0"/>
                <a:sym typeface="Times"/>
              </a:rPr>
              <a:t>NGN Features</a:t>
            </a:r>
            <a:endParaRPr lang="en-IN" sz="3200" b="1" dirty="0">
              <a:latin typeface="Times New Roman" pitchFamily="18" charset="0"/>
              <a:cs typeface="Times New Roman" pitchFamily="18" charset="0"/>
            </a:endParaRPr>
          </a:p>
        </p:txBody>
      </p:sp>
      <p:sp>
        <p:nvSpPr>
          <p:cNvPr id="5" name="Google Shape;265;p11"/>
          <p:cNvSpPr txBox="1">
            <a:spLocks/>
          </p:cNvSpPr>
          <p:nvPr/>
        </p:nvSpPr>
        <p:spPr>
          <a:xfrm>
            <a:off x="246184" y="1018559"/>
            <a:ext cx="11535507" cy="4915320"/>
          </a:xfrm>
          <a:prstGeom prst="rect">
            <a:avLst/>
          </a:prstGeom>
          <a:noFill/>
          <a:ln>
            <a:noFill/>
          </a:ln>
        </p:spPr>
        <p:txBody>
          <a:bodyPr spcFirstLastPara="1" vert="horz" wrap="square" lIns="91425" tIns="45700" rIns="91425" bIns="45700" rtlCol="0" anchor="t" anchorCtr="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90000"/>
              </a:lnSpc>
              <a:spcBef>
                <a:spcPts val="0"/>
              </a:spcBef>
              <a:buSzPct val="80000"/>
              <a:buFont typeface="Wingdings" pitchFamily="2" charset="2"/>
              <a:buChar char="§"/>
            </a:pPr>
            <a:r>
              <a:rPr lang="en-US" sz="2000" dirty="0">
                <a:latin typeface="Times New Roman" pitchFamily="18" charset="0"/>
                <a:ea typeface="Times New Roman"/>
                <a:cs typeface="Times New Roman" pitchFamily="18" charset="0"/>
                <a:sym typeface="Times New Roman"/>
              </a:rPr>
              <a:t>Interworking with legacy (old) networks via open interfaces </a:t>
            </a:r>
            <a:r>
              <a:rPr lang="en-US" sz="2000" dirty="0">
                <a:latin typeface="Times New Roman" pitchFamily="18" charset="0"/>
                <a:ea typeface="Times"/>
                <a:cs typeface="Times New Roman" pitchFamily="18" charset="0"/>
                <a:sym typeface="Times"/>
              </a:rPr>
              <a:t>: </a:t>
            </a:r>
            <a:r>
              <a:rPr lang="en-US" sz="2000" dirty="0">
                <a:latin typeface="Times New Roman" pitchFamily="18" charset="0"/>
                <a:ea typeface="Times New Roman"/>
                <a:cs typeface="Times New Roman" pitchFamily="18" charset="0"/>
                <a:sym typeface="Times New Roman"/>
              </a:rPr>
              <a:t>Many services have to be operated across a hybrid combination of NGN and non NGN technologies.</a:t>
            </a:r>
            <a:endParaRPr lang="en-US" sz="2000" dirty="0">
              <a:latin typeface="Times New Roman" pitchFamily="18" charset="0"/>
              <a:cs typeface="Times New Roman" pitchFamily="18" charset="0"/>
            </a:endParaRPr>
          </a:p>
          <a:p>
            <a:pPr algn="just">
              <a:lnSpc>
                <a:spcPct val="90000"/>
              </a:lnSpc>
              <a:spcBef>
                <a:spcPts val="1000"/>
              </a:spcBef>
              <a:buSzPct val="80000"/>
              <a:buFont typeface="Wingdings" pitchFamily="2" charset="2"/>
              <a:buChar char="§"/>
            </a:pPr>
            <a:r>
              <a:rPr lang="en-US" sz="2000" dirty="0">
                <a:latin typeface="Times New Roman" pitchFamily="18" charset="0"/>
                <a:ea typeface="Times New Roman"/>
                <a:cs typeface="Times New Roman" pitchFamily="18" charset="0"/>
                <a:sym typeface="Times New Roman"/>
              </a:rPr>
              <a:t> In such cases interworking between NGNs of different operators and between NGN and existing networks such as PSTN (Public Switched Telephone Network), ISDN (Integrated Services Digital Network) and GSM (Global System for Mobile communications) is provided by means of gateways. </a:t>
            </a:r>
            <a:endParaRPr lang="en-US" sz="2000" dirty="0">
              <a:latin typeface="Times New Roman" pitchFamily="18" charset="0"/>
              <a:cs typeface="Times New Roman" pitchFamily="18" charset="0"/>
            </a:endParaRPr>
          </a:p>
          <a:p>
            <a:pPr algn="just">
              <a:lnSpc>
                <a:spcPct val="90000"/>
              </a:lnSpc>
              <a:spcBef>
                <a:spcPts val="1000"/>
              </a:spcBef>
              <a:buSzPct val="80000"/>
              <a:buFont typeface="Wingdings" pitchFamily="2" charset="2"/>
              <a:buChar char="§"/>
            </a:pPr>
            <a:r>
              <a:rPr lang="en-US" sz="2000" dirty="0">
                <a:latin typeface="Times New Roman" pitchFamily="18" charset="0"/>
                <a:ea typeface="Times New Roman"/>
                <a:cs typeface="Times New Roman" pitchFamily="18" charset="0"/>
                <a:sym typeface="Times New Roman"/>
              </a:rPr>
              <a:t>NGN Provides Generalized mobility is the ability for the user or other mobile entities to communicate and access services irrespective of changes of the location (anywhere in world) or technical environment. (technology independent) </a:t>
            </a:r>
            <a:endParaRPr lang="en-US" sz="2000" dirty="0">
              <a:latin typeface="Times New Roman" pitchFamily="18" charset="0"/>
              <a:cs typeface="Times New Roman" pitchFamily="18" charset="0"/>
            </a:endParaRPr>
          </a:p>
          <a:p>
            <a:pPr algn="just">
              <a:lnSpc>
                <a:spcPct val="90000"/>
              </a:lnSpc>
              <a:spcBef>
                <a:spcPts val="1000"/>
              </a:spcBef>
              <a:buSzPct val="80000"/>
              <a:buFont typeface="Wingdings" pitchFamily="2" charset="2"/>
              <a:buChar char="§"/>
            </a:pPr>
            <a:r>
              <a:rPr lang="en-US" sz="2000" dirty="0">
                <a:latin typeface="Times New Roman" pitchFamily="18" charset="0"/>
                <a:ea typeface="Times New Roman"/>
                <a:cs typeface="Times New Roman" pitchFamily="18" charset="0"/>
                <a:sym typeface="Times New Roman"/>
              </a:rPr>
              <a:t>Unrestricted access by users to different service providers</a:t>
            </a:r>
            <a:r>
              <a:rPr lang="en-US" sz="2000" dirty="0">
                <a:latin typeface="Times New Roman" pitchFamily="18" charset="0"/>
                <a:ea typeface="Times"/>
                <a:cs typeface="Times New Roman" pitchFamily="18" charset="0"/>
                <a:sym typeface="Times"/>
              </a:rPr>
              <a:t>, </a:t>
            </a:r>
            <a:r>
              <a:rPr lang="en-US" sz="2000" dirty="0">
                <a:latin typeface="Times New Roman" pitchFamily="18" charset="0"/>
                <a:ea typeface="Times New Roman"/>
                <a:cs typeface="Times New Roman" pitchFamily="18" charset="0"/>
                <a:sym typeface="Times New Roman"/>
              </a:rPr>
              <a:t>User can access services of different service providers along with own service provider. </a:t>
            </a:r>
            <a:endParaRPr lang="en-US" sz="2000" dirty="0">
              <a:latin typeface="Times New Roman" pitchFamily="18" charset="0"/>
              <a:cs typeface="Times New Roman" pitchFamily="18" charset="0"/>
            </a:endParaRPr>
          </a:p>
          <a:p>
            <a:pPr algn="just">
              <a:lnSpc>
                <a:spcPct val="90000"/>
              </a:lnSpc>
              <a:spcBef>
                <a:spcPts val="1000"/>
              </a:spcBef>
              <a:buSzPct val="80000"/>
              <a:buFont typeface="Wingdings" pitchFamily="2" charset="2"/>
              <a:buChar char="§"/>
            </a:pPr>
            <a:r>
              <a:rPr lang="en-US" sz="2000" dirty="0">
                <a:latin typeface="Times New Roman" pitchFamily="18" charset="0"/>
                <a:ea typeface="Times New Roman"/>
                <a:cs typeface="Times New Roman" pitchFamily="18" charset="0"/>
                <a:sym typeface="Times New Roman"/>
              </a:rPr>
              <a:t>Variety of identification schemes: Since the NGN consists of interconnected heterogeneous networks, using heterogeneous user access and heterogeneous user devices and that the NGN should provide a seamless capability, independent of access method and network, the NGN should address Numbering, Naming and Addressing. NGN can identify different naming and numbering scheme such as: telephone scheme, IPV4, IPV6, E.164, </a:t>
            </a:r>
            <a:r>
              <a:rPr lang="en-US" sz="2000" dirty="0" err="1">
                <a:latin typeface="Times New Roman" pitchFamily="18" charset="0"/>
                <a:ea typeface="Times New Roman"/>
                <a:cs typeface="Times New Roman" pitchFamily="18" charset="0"/>
                <a:sym typeface="Times New Roman"/>
              </a:rPr>
              <a:t>Enum</a:t>
            </a:r>
            <a:r>
              <a:rPr lang="en-US" sz="2000" dirty="0">
                <a:latin typeface="Times New Roman" pitchFamily="18" charset="0"/>
                <a:ea typeface="Times New Roman"/>
                <a:cs typeface="Times New Roman" pitchFamily="18" charset="0"/>
                <a:sym typeface="Times New Roman"/>
              </a:rPr>
              <a:t> </a:t>
            </a:r>
            <a:endParaRPr lang="en-US" sz="2000" dirty="0">
              <a:latin typeface="Times New Roman" pitchFamily="18" charset="0"/>
              <a:cs typeface="Times New Roman" pitchFamily="18" charset="0"/>
            </a:endParaRPr>
          </a:p>
          <a:p>
            <a:pPr indent="-295402">
              <a:lnSpc>
                <a:spcPct val="90000"/>
              </a:lnSpc>
              <a:spcBef>
                <a:spcPts val="1000"/>
              </a:spcBef>
              <a:buSzPct val="80000"/>
              <a:buFont typeface="Arial" pitchFamily="34" charset="0"/>
              <a:buNone/>
            </a:pPr>
            <a:endParaRPr lang="en-US" sz="1100" dirty="0"/>
          </a:p>
        </p:txBody>
      </p:sp>
      <p:sp>
        <p:nvSpPr>
          <p:cNvPr id="3" name="Footer Placeholder 2">
            <a:extLst>
              <a:ext uri="{FF2B5EF4-FFF2-40B4-BE49-F238E27FC236}">
                <a16:creationId xmlns:a16="http://schemas.microsoft.com/office/drawing/2014/main" id="{4FCADA44-67E8-1F42-7622-17AC2CB75DDD}"/>
              </a:ext>
            </a:extLst>
          </p:cNvPr>
          <p:cNvSpPr>
            <a:spLocks noGrp="1"/>
          </p:cNvSpPr>
          <p:nvPr>
            <p:ph type="ftr" sz="quarter" idx="11"/>
          </p:nvPr>
        </p:nvSpPr>
        <p:spPr>
          <a:xfrm>
            <a:off x="677334" y="6041362"/>
            <a:ext cx="6297612"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Presented By. Prabhakar Manish From Accenture India Private Limited</a:t>
            </a:r>
            <a:endParaRPr lang="en-US" dirty="0"/>
          </a:p>
        </p:txBody>
      </p:sp>
    </p:spTree>
    <p:extLst>
      <p:ext uri="{BB962C8B-B14F-4D97-AF65-F5344CB8AC3E}">
        <p14:creationId xmlns:p14="http://schemas.microsoft.com/office/powerpoint/2010/main" val="24253997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557700"/>
          </a:xfrm>
        </p:spPr>
        <p:txBody>
          <a:bodyPr>
            <a:normAutofit/>
          </a:bodyPr>
          <a:lstStyle/>
          <a:p>
            <a:r>
              <a:rPr lang="en-IN" sz="3200" b="1" dirty="0">
                <a:latin typeface="Times New Roman" pitchFamily="18" charset="0"/>
                <a:ea typeface="Times"/>
                <a:cs typeface="Times New Roman" pitchFamily="18" charset="0"/>
                <a:sym typeface="Times"/>
              </a:rPr>
              <a:t>NGN Features</a:t>
            </a:r>
            <a:endParaRPr lang="en-IN" sz="3200" b="1" dirty="0">
              <a:latin typeface="Times New Roman" pitchFamily="18" charset="0"/>
              <a:cs typeface="Times New Roman" pitchFamily="18" charset="0"/>
            </a:endParaRPr>
          </a:p>
        </p:txBody>
      </p:sp>
      <p:sp>
        <p:nvSpPr>
          <p:cNvPr id="4" name="Google Shape;272;p12"/>
          <p:cNvSpPr txBox="1">
            <a:spLocks/>
          </p:cNvSpPr>
          <p:nvPr/>
        </p:nvSpPr>
        <p:spPr>
          <a:xfrm>
            <a:off x="294420" y="904056"/>
            <a:ext cx="11276258" cy="4195481"/>
          </a:xfrm>
          <a:prstGeom prst="rect">
            <a:avLst/>
          </a:prstGeom>
          <a:noFill/>
          <a:ln>
            <a:noFill/>
          </a:ln>
        </p:spPr>
        <p:txBody>
          <a:bodyPr spcFirstLastPara="1" vert="horz" wrap="square" lIns="91425" tIns="45700" rIns="91425" bIns="45700" rtlCol="0" anchor="t" anchorCtr="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spcBef>
                <a:spcPts val="0"/>
              </a:spcBef>
              <a:buSzPts val="1280"/>
              <a:buFont typeface="Wingdings" pitchFamily="2" charset="2"/>
              <a:buChar char="§"/>
            </a:pPr>
            <a:r>
              <a:rPr lang="en-US" sz="2000" dirty="0">
                <a:latin typeface="Times New Roman" pitchFamily="18" charset="0"/>
                <a:ea typeface="Times New Roman"/>
                <a:cs typeface="Times New Roman" pitchFamily="18" charset="0"/>
                <a:sym typeface="Times New Roman"/>
              </a:rPr>
              <a:t>NGN compliant with all regulatory requirements, for example concerning emergency communications, security, privacy, lawful interception, etc. </a:t>
            </a:r>
            <a:endParaRPr lang="en-US" sz="2000" dirty="0">
              <a:latin typeface="Times New Roman" pitchFamily="18" charset="0"/>
              <a:cs typeface="Times New Roman" pitchFamily="18" charset="0"/>
            </a:endParaRPr>
          </a:p>
          <a:p>
            <a:pPr>
              <a:lnSpc>
                <a:spcPct val="90000"/>
              </a:lnSpc>
              <a:spcBef>
                <a:spcPts val="1000"/>
              </a:spcBef>
              <a:buSzPts val="1280"/>
              <a:buFont typeface="Wingdings" pitchFamily="2" charset="2"/>
              <a:buChar char="§"/>
            </a:pPr>
            <a:r>
              <a:rPr lang="en-US" sz="2000" dirty="0">
                <a:latin typeface="Times New Roman" pitchFamily="18" charset="0"/>
                <a:ea typeface="Times New Roman"/>
                <a:cs typeface="Times New Roman" pitchFamily="18" charset="0"/>
                <a:sym typeface="Times New Roman"/>
              </a:rPr>
              <a:t>Reliability: To improve reliability, every communication device is highly reliable. Provision of redundant configuration for communication circuits and equipment’s is maintained </a:t>
            </a:r>
            <a:endParaRPr lang="en-US" sz="2000" dirty="0">
              <a:latin typeface="Times New Roman" pitchFamily="18" charset="0"/>
              <a:cs typeface="Times New Roman" pitchFamily="18" charset="0"/>
            </a:endParaRPr>
          </a:p>
          <a:p>
            <a:pPr>
              <a:lnSpc>
                <a:spcPct val="90000"/>
              </a:lnSpc>
              <a:spcBef>
                <a:spcPts val="1000"/>
              </a:spcBef>
              <a:buSzPts val="1280"/>
              <a:buFont typeface="Wingdings" pitchFamily="2" charset="2"/>
              <a:buChar char="§"/>
            </a:pPr>
            <a:r>
              <a:rPr lang="en-US" sz="2000" dirty="0">
                <a:latin typeface="Times New Roman" pitchFamily="18" charset="0"/>
                <a:ea typeface="Times New Roman"/>
                <a:cs typeface="Times New Roman" pitchFamily="18" charset="0"/>
                <a:sym typeface="Times New Roman"/>
              </a:rPr>
              <a:t>NGN is Layered Architecture having four layers: </a:t>
            </a:r>
            <a:endParaRPr lang="en-US" sz="2000" dirty="0">
              <a:latin typeface="Times New Roman" pitchFamily="18" charset="0"/>
              <a:cs typeface="Times New Roman" pitchFamily="18" charset="0"/>
            </a:endParaRPr>
          </a:p>
          <a:p>
            <a:pPr>
              <a:lnSpc>
                <a:spcPct val="90000"/>
              </a:lnSpc>
              <a:spcBef>
                <a:spcPts val="1000"/>
              </a:spcBef>
              <a:buSzPts val="1280"/>
              <a:buFont typeface="Wingdings" pitchFamily="2" charset="2"/>
              <a:buChar char="§"/>
            </a:pPr>
            <a:r>
              <a:rPr lang="en-US" sz="2000" dirty="0">
                <a:latin typeface="Times New Roman" pitchFamily="18" charset="0"/>
                <a:ea typeface="Times New Roman"/>
                <a:cs typeface="Times New Roman" pitchFamily="18" charset="0"/>
                <a:sym typeface="Times New Roman"/>
              </a:rPr>
              <a:t>        a) Access &amp; Transport /Core Layer </a:t>
            </a:r>
          </a:p>
          <a:p>
            <a:pPr>
              <a:lnSpc>
                <a:spcPct val="90000"/>
              </a:lnSpc>
              <a:spcBef>
                <a:spcPts val="1000"/>
              </a:spcBef>
              <a:buSzPts val="1280"/>
              <a:buFont typeface="Wingdings" pitchFamily="2" charset="2"/>
              <a:buChar char="§"/>
            </a:pPr>
            <a:r>
              <a:rPr lang="en-US" sz="2000" dirty="0">
                <a:latin typeface="Times New Roman" pitchFamily="18" charset="0"/>
                <a:cs typeface="Times New Roman" pitchFamily="18" charset="0"/>
                <a:sym typeface="Times New Roman"/>
              </a:rPr>
              <a:t>        b) Media Layer.</a:t>
            </a:r>
            <a:endParaRPr lang="en-US" sz="2000" dirty="0">
              <a:latin typeface="Times New Roman" pitchFamily="18" charset="0"/>
              <a:cs typeface="Times New Roman" pitchFamily="18" charset="0"/>
            </a:endParaRPr>
          </a:p>
          <a:p>
            <a:pPr>
              <a:lnSpc>
                <a:spcPct val="90000"/>
              </a:lnSpc>
              <a:spcBef>
                <a:spcPts val="1000"/>
              </a:spcBef>
              <a:buSzPts val="1280"/>
              <a:buFont typeface="Wingdings" pitchFamily="2" charset="2"/>
              <a:buChar char="§"/>
            </a:pPr>
            <a:r>
              <a:rPr lang="en-US" sz="2000" dirty="0">
                <a:latin typeface="Times New Roman" pitchFamily="18" charset="0"/>
                <a:ea typeface="Times New Roman"/>
                <a:cs typeface="Times New Roman" pitchFamily="18" charset="0"/>
                <a:sym typeface="Times New Roman"/>
              </a:rPr>
              <a:t>         c) Control Layer</a:t>
            </a:r>
          </a:p>
          <a:p>
            <a:pPr>
              <a:lnSpc>
                <a:spcPct val="90000"/>
              </a:lnSpc>
              <a:spcBef>
                <a:spcPts val="1000"/>
              </a:spcBef>
              <a:buSzPts val="1280"/>
              <a:buFont typeface="Wingdings" pitchFamily="2" charset="2"/>
              <a:buChar char="§"/>
            </a:pPr>
            <a:r>
              <a:rPr lang="en-US" sz="2000" dirty="0">
                <a:latin typeface="Times New Roman" pitchFamily="18" charset="0"/>
                <a:ea typeface="Times New Roman"/>
                <a:cs typeface="Times New Roman" pitchFamily="18" charset="0"/>
                <a:sym typeface="Times New Roman"/>
              </a:rPr>
              <a:t>        d) Service Layer </a:t>
            </a:r>
            <a:endParaRPr lang="en-US" sz="2000" dirty="0">
              <a:latin typeface="Times New Roman" pitchFamily="18" charset="0"/>
              <a:cs typeface="Times New Roman" pitchFamily="18" charset="0"/>
            </a:endParaRPr>
          </a:p>
          <a:p>
            <a:pPr marL="0" indent="0">
              <a:lnSpc>
                <a:spcPct val="90000"/>
              </a:lnSpc>
              <a:spcBef>
                <a:spcPts val="1000"/>
              </a:spcBef>
              <a:buSzPts val="1280"/>
              <a:buFont typeface="Arial" pitchFamily="34" charset="0"/>
              <a:buNone/>
            </a:pPr>
            <a:endParaRPr lang="en-US" sz="1600" dirty="0"/>
          </a:p>
        </p:txBody>
      </p:sp>
      <p:sp>
        <p:nvSpPr>
          <p:cNvPr id="3" name="Footer Placeholder 2">
            <a:extLst>
              <a:ext uri="{FF2B5EF4-FFF2-40B4-BE49-F238E27FC236}">
                <a16:creationId xmlns:a16="http://schemas.microsoft.com/office/drawing/2014/main" id="{1FA2CFC2-F584-9B3D-8B75-E233DDF1BD81}"/>
              </a:ext>
            </a:extLst>
          </p:cNvPr>
          <p:cNvSpPr>
            <a:spLocks noGrp="1"/>
          </p:cNvSpPr>
          <p:nvPr>
            <p:ph type="ftr" sz="quarter" idx="11"/>
          </p:nvPr>
        </p:nvSpPr>
        <p:spPr>
          <a:xfrm>
            <a:off x="677334" y="6041362"/>
            <a:ext cx="6297612"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Presented By. Prabhakar Manish From Accenture India Private Limited</a:t>
            </a:r>
            <a:endParaRPr lang="en-US" dirty="0"/>
          </a:p>
        </p:txBody>
      </p:sp>
    </p:spTree>
    <p:extLst>
      <p:ext uri="{BB962C8B-B14F-4D97-AF65-F5344CB8AC3E}">
        <p14:creationId xmlns:p14="http://schemas.microsoft.com/office/powerpoint/2010/main" val="36231633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346443"/>
          </a:xfrm>
        </p:spPr>
        <p:txBody>
          <a:bodyPr>
            <a:noAutofit/>
          </a:bodyPr>
          <a:lstStyle/>
          <a:p>
            <a:pPr algn="ctr"/>
            <a:r>
              <a:rPr lang="en-IN" sz="3200" b="1" dirty="0">
                <a:latin typeface="Times New Roman" pitchFamily="18" charset="0"/>
                <a:cs typeface="Times New Roman" pitchFamily="18" charset="0"/>
              </a:rPr>
              <a:t>NGN Architecture</a:t>
            </a:r>
            <a:endParaRPr lang="en-IN" sz="2800" b="1" dirty="0">
              <a:latin typeface="Times New Roman" pitchFamily="18" charset="0"/>
              <a:cs typeface="Times New Roman" pitchFamily="18" charset="0"/>
            </a:endParaRPr>
          </a:p>
        </p:txBody>
      </p:sp>
      <p:sp>
        <p:nvSpPr>
          <p:cNvPr id="5" name="Content Placeholder 4">
            <a:extLst>
              <a:ext uri="{FF2B5EF4-FFF2-40B4-BE49-F238E27FC236}">
                <a16:creationId xmlns:a16="http://schemas.microsoft.com/office/drawing/2014/main" id="{38E31239-4061-A3B5-87B4-C1CA50502382}"/>
              </a:ext>
            </a:extLst>
          </p:cNvPr>
          <p:cNvSpPr>
            <a:spLocks noGrp="1"/>
          </p:cNvSpPr>
          <p:nvPr>
            <p:ph idx="1"/>
          </p:nvPr>
        </p:nvSpPr>
        <p:spPr>
          <a:xfrm>
            <a:off x="574431" y="814757"/>
            <a:ext cx="10972800" cy="4525963"/>
          </a:xfrm>
        </p:spPr>
        <p:txBody>
          <a:bodyPr>
            <a:noAutofit/>
          </a:bodyPr>
          <a:lstStyle/>
          <a:p>
            <a:pPr>
              <a:buFont typeface="Wingdings" pitchFamily="2" charset="2"/>
              <a:buChar char="§"/>
            </a:pPr>
            <a:r>
              <a:rPr lang="en-IN" sz="2000" b="0" i="0" dirty="0">
                <a:effectLst/>
                <a:latin typeface="Times New Roman" panose="02020603050405020304" pitchFamily="18" charset="0"/>
                <a:cs typeface="Times New Roman" panose="02020603050405020304" pitchFamily="18" charset="0"/>
              </a:rPr>
              <a:t>Diagram shows the functional block diagram of the NGN architecture.</a:t>
            </a:r>
          </a:p>
          <a:p>
            <a:pPr>
              <a:buFont typeface="Wingdings" pitchFamily="2" charset="2"/>
              <a:buChar char="§"/>
            </a:pPr>
            <a:r>
              <a:rPr lang="en-IN" sz="2000" b="0" i="0" dirty="0">
                <a:effectLst/>
                <a:latin typeface="Times New Roman" panose="02020603050405020304" pitchFamily="18" charset="0"/>
                <a:cs typeface="Times New Roman" panose="02020603050405020304" pitchFamily="18" charset="0"/>
              </a:rPr>
              <a:t>The NGN functional architecture supports the UNI, NNI, ANI and SNI reference points.</a:t>
            </a:r>
          </a:p>
          <a:p>
            <a:pPr>
              <a:buFont typeface="Wingdings" pitchFamily="2" charset="2"/>
              <a:buChar char="§"/>
            </a:pPr>
            <a:r>
              <a:rPr lang="en-IN" sz="2000" b="0" i="0" dirty="0">
                <a:effectLst/>
                <a:latin typeface="Times New Roman" panose="02020603050405020304" pitchFamily="18" charset="0"/>
                <a:cs typeface="Times New Roman" panose="02020603050405020304" pitchFamily="18" charset="0"/>
              </a:rPr>
              <a:t>The NGN architecture supports the delivery of multimedia services and content delivery services, including video streaming and broadcasting.</a:t>
            </a:r>
          </a:p>
          <a:p>
            <a:pPr>
              <a:buFont typeface="Wingdings" pitchFamily="2" charset="2"/>
              <a:buChar char="§"/>
            </a:pPr>
            <a:r>
              <a:rPr lang="en-US" sz="2000" dirty="0">
                <a:latin typeface="Times New Roman"/>
                <a:ea typeface="Times New Roman"/>
                <a:cs typeface="Times New Roman"/>
                <a:sym typeface="Times New Roman"/>
              </a:rPr>
              <a:t>An aim of the NGN is to serve as a PSTN and ISDN replacement. </a:t>
            </a:r>
            <a:endParaRPr lang="en-US" sz="2000" dirty="0"/>
          </a:p>
          <a:p>
            <a:pPr>
              <a:buFont typeface="Wingdings" pitchFamily="2" charset="2"/>
              <a:buChar char="§"/>
            </a:pPr>
            <a:r>
              <a:rPr lang="en-IN" sz="2000" b="0" i="0" dirty="0">
                <a:effectLst/>
                <a:latin typeface="Times New Roman" panose="02020603050405020304" pitchFamily="18" charset="0"/>
                <a:cs typeface="Times New Roman" panose="02020603050405020304" pitchFamily="18" charset="0"/>
              </a:rPr>
              <a:t>The NGN architecture defines a NNI, UNI, and ANI.</a:t>
            </a:r>
          </a:p>
          <a:p>
            <a:pPr>
              <a:buFont typeface="Wingdings" pitchFamily="2" charset="2"/>
              <a:buChar char="§"/>
            </a:pPr>
            <a:r>
              <a:rPr lang="en-IN" sz="2000" b="0" i="0" dirty="0">
                <a:effectLst/>
                <a:latin typeface="Times New Roman" panose="02020603050405020304" pitchFamily="18" charset="0"/>
                <a:cs typeface="Times New Roman" panose="02020603050405020304" pitchFamily="18" charset="0"/>
              </a:rPr>
              <a:t>The NGN functions are divided into: </a:t>
            </a:r>
          </a:p>
          <a:p>
            <a:pPr marL="457200" indent="-457200">
              <a:buFont typeface="+mj-lt"/>
              <a:buAutoNum type="arabicPeriod"/>
            </a:pPr>
            <a:r>
              <a:rPr lang="en-IN" sz="2000" b="0" i="0" dirty="0">
                <a:effectLst/>
                <a:latin typeface="Times New Roman" panose="02020603050405020304" pitchFamily="18" charset="0"/>
                <a:cs typeface="Times New Roman" panose="02020603050405020304" pitchFamily="18" charset="0"/>
              </a:rPr>
              <a:t>Service stratum (layer) functions </a:t>
            </a:r>
          </a:p>
          <a:p>
            <a:pPr marL="457200" indent="-457200">
              <a:buFont typeface="+mj-lt"/>
              <a:buAutoNum type="arabicPeriod"/>
            </a:pPr>
            <a:r>
              <a:rPr lang="en-IN" sz="2000" b="0" i="0" dirty="0">
                <a:effectLst/>
                <a:latin typeface="Times New Roman" panose="02020603050405020304" pitchFamily="18" charset="0"/>
                <a:cs typeface="Times New Roman" panose="02020603050405020304" pitchFamily="18" charset="0"/>
              </a:rPr>
              <a:t>Transport stratum (layer) functions.</a:t>
            </a:r>
          </a:p>
          <a:p>
            <a:pPr marL="0" indent="0">
              <a:buNone/>
            </a:pPr>
            <a:endParaRPr lang="en-IN" sz="2000" b="0" i="0" dirty="0">
              <a:effectLst/>
              <a:latin typeface="Times New Roman" panose="02020603050405020304" pitchFamily="18" charset="0"/>
              <a:cs typeface="Times New Roman" panose="02020603050405020304" pitchFamily="18" charset="0"/>
            </a:endParaRPr>
          </a:p>
          <a:p>
            <a:pPr lvl="0">
              <a:spcBef>
                <a:spcPts val="0"/>
              </a:spcBef>
              <a:buSzPts val="1600"/>
              <a:buFont typeface="Wingdings" pitchFamily="2" charset="2"/>
              <a:buChar char="§"/>
            </a:pPr>
            <a:r>
              <a:rPr lang="en-US" sz="2000" dirty="0">
                <a:latin typeface="Times New Roman" pitchFamily="18" charset="0"/>
                <a:ea typeface="Times New Roman"/>
                <a:cs typeface="Times New Roman" pitchFamily="18" charset="0"/>
                <a:sym typeface="Times New Roman"/>
              </a:rPr>
              <a:t>To provide services, several functions in both the service stratum and the transport stratum are needed. </a:t>
            </a:r>
            <a:endParaRPr lang="en-US" sz="2000" dirty="0">
              <a:latin typeface="Times New Roman" pitchFamily="18" charset="0"/>
              <a:cs typeface="Times New Roman" pitchFamily="18" charset="0"/>
            </a:endParaRPr>
          </a:p>
          <a:p>
            <a:pPr lvl="0">
              <a:spcBef>
                <a:spcPts val="1000"/>
              </a:spcBef>
              <a:buSzPts val="1600"/>
              <a:buFont typeface="Wingdings" pitchFamily="2" charset="2"/>
              <a:buChar char="§"/>
            </a:pPr>
            <a:r>
              <a:rPr lang="en-US" sz="2000" dirty="0">
                <a:latin typeface="Times New Roman" pitchFamily="18" charset="0"/>
                <a:ea typeface="Times New Roman"/>
                <a:cs typeface="Times New Roman" pitchFamily="18" charset="0"/>
                <a:sym typeface="Times New Roman"/>
              </a:rPr>
              <a:t>The delivery of services/applications to the end-user is provided by utilizing the application support functions and service support functions, and related control functions. </a:t>
            </a:r>
            <a:endParaRPr lang="en-US" sz="2000" dirty="0">
              <a:latin typeface="Times New Roman" pitchFamily="18" charset="0"/>
              <a:cs typeface="Times New Roman" pitchFamily="18" charset="0"/>
            </a:endParaRPr>
          </a:p>
          <a:p>
            <a:pPr marL="0" indent="0">
              <a:buNone/>
            </a:pPr>
            <a:endParaRPr lang="en-IN" sz="2000" b="0" i="0" dirty="0">
              <a:effectLst/>
              <a:latin typeface="Times New Roman" panose="02020603050405020304" pitchFamily="18" charset="0"/>
              <a:cs typeface="Times New Roman" panose="02020603050405020304" pitchFamily="18" charset="0"/>
            </a:endParaRPr>
          </a:p>
          <a:p>
            <a:pPr algn="just"/>
            <a:endParaRPr lang="en-IN" sz="2000" b="1"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37D81609-A3B3-BA70-C1D8-57B037C0F01C}"/>
              </a:ext>
            </a:extLst>
          </p:cNvPr>
          <p:cNvSpPr>
            <a:spLocks noGrp="1"/>
          </p:cNvSpPr>
          <p:nvPr>
            <p:ph type="ftr" sz="quarter" idx="11"/>
          </p:nvPr>
        </p:nvSpPr>
        <p:spPr>
          <a:xfrm>
            <a:off x="677334" y="6041362"/>
            <a:ext cx="6297612"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Presented By. Prabhakar Manish From Accenture India Private Limited</a:t>
            </a:r>
            <a:endParaRPr lang="en-US" dirty="0"/>
          </a:p>
        </p:txBody>
      </p:sp>
    </p:spTree>
    <p:extLst>
      <p:ext uri="{BB962C8B-B14F-4D97-AF65-F5344CB8AC3E}">
        <p14:creationId xmlns:p14="http://schemas.microsoft.com/office/powerpoint/2010/main" val="21922374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346443"/>
          </a:xfrm>
        </p:spPr>
        <p:txBody>
          <a:bodyPr>
            <a:normAutofit fontScale="90000"/>
          </a:bodyPr>
          <a:lstStyle/>
          <a:p>
            <a:pPr algn="ctr"/>
            <a:r>
              <a:rPr lang="en-IN" sz="3200" b="1" dirty="0">
                <a:latin typeface="Times New Roman" pitchFamily="18" charset="0"/>
                <a:cs typeface="Times New Roman" pitchFamily="18" charset="0"/>
              </a:rPr>
              <a:t>NGN Architecture</a:t>
            </a:r>
            <a:endParaRPr lang="en-IN" sz="2800" b="1" dirty="0">
              <a:latin typeface="Times New Roman" pitchFamily="18" charset="0"/>
              <a:cs typeface="Times New Roman" pitchFamily="18" charset="0"/>
            </a:endParaRPr>
          </a:p>
        </p:txBody>
      </p:sp>
      <p:pic>
        <p:nvPicPr>
          <p:cNvPr id="4" name="Content Placeholder 3">
            <a:extLst>
              <a:ext uri="{FF2B5EF4-FFF2-40B4-BE49-F238E27FC236}">
                <a16:creationId xmlns:a16="http://schemas.microsoft.com/office/drawing/2014/main" id="{E83D6540-8CC3-AF76-C356-981AF310C098}"/>
              </a:ext>
            </a:extLst>
          </p:cNvPr>
          <p:cNvPicPr>
            <a:picLocks noGrp="1" noChangeAspect="1"/>
          </p:cNvPicPr>
          <p:nvPr>
            <p:ph idx="1"/>
          </p:nvPr>
        </p:nvPicPr>
        <p:blipFill>
          <a:blip r:embed="rId3"/>
          <a:stretch>
            <a:fillRect/>
          </a:stretch>
        </p:blipFill>
        <p:spPr>
          <a:xfrm>
            <a:off x="1987990" y="856742"/>
            <a:ext cx="8192573" cy="4525347"/>
          </a:xfrm>
        </p:spPr>
      </p:pic>
      <p:sp>
        <p:nvSpPr>
          <p:cNvPr id="5" name="Google Shape;256;p10"/>
          <p:cNvSpPr txBox="1">
            <a:spLocks/>
          </p:cNvSpPr>
          <p:nvPr/>
        </p:nvSpPr>
        <p:spPr>
          <a:xfrm>
            <a:off x="1263232" y="5526210"/>
            <a:ext cx="9404723" cy="567190"/>
          </a:xfrm>
          <a:prstGeom prst="rect">
            <a:avLst/>
          </a:prstGeom>
          <a:noFill/>
          <a:ln>
            <a:noFill/>
          </a:ln>
        </p:spPr>
        <p:txBody>
          <a:bodyPr spcFirstLastPara="1" vert="horz" wrap="square" lIns="91425" tIns="45700" rIns="91425" bIns="45700" rtlCol="0" anchor="t" anchorCtr="0">
            <a:normAutofit fontScale="5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buClr>
                <a:schemeClr val="lt2"/>
              </a:buClr>
              <a:buSzPts val="2800"/>
              <a:buFont typeface="Times"/>
              <a:buNone/>
            </a:pPr>
            <a:r>
              <a:rPr lang="en-US" sz="2800" i="1" dirty="0">
                <a:latin typeface="Times New Roman" pitchFamily="18" charset="0"/>
                <a:ea typeface="Times"/>
                <a:cs typeface="Times New Roman" pitchFamily="18" charset="0"/>
                <a:sym typeface="Times"/>
              </a:rPr>
              <a:t>Fig.  NGN   Architecture</a:t>
            </a:r>
            <a:br>
              <a:rPr lang="en-US" dirty="0"/>
            </a:br>
            <a:endParaRPr lang="en-US" dirty="0"/>
          </a:p>
        </p:txBody>
      </p:sp>
      <p:sp>
        <p:nvSpPr>
          <p:cNvPr id="3" name="Footer Placeholder 2">
            <a:extLst>
              <a:ext uri="{FF2B5EF4-FFF2-40B4-BE49-F238E27FC236}">
                <a16:creationId xmlns:a16="http://schemas.microsoft.com/office/drawing/2014/main" id="{0D0865CF-3CE3-0ABB-AE58-5A0BE07545F4}"/>
              </a:ext>
            </a:extLst>
          </p:cNvPr>
          <p:cNvSpPr>
            <a:spLocks noGrp="1"/>
          </p:cNvSpPr>
          <p:nvPr>
            <p:ph type="ftr" sz="quarter" idx="11"/>
          </p:nvPr>
        </p:nvSpPr>
        <p:spPr>
          <a:xfrm>
            <a:off x="677334" y="6041362"/>
            <a:ext cx="6297612"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Presented By. Prabhakar Manish From Accenture India Private Limited</a:t>
            </a:r>
            <a:endParaRPr lang="en-US" dirty="0"/>
          </a:p>
        </p:txBody>
      </p:sp>
    </p:spTree>
    <p:extLst>
      <p:ext uri="{BB962C8B-B14F-4D97-AF65-F5344CB8AC3E}">
        <p14:creationId xmlns:p14="http://schemas.microsoft.com/office/powerpoint/2010/main" val="23810985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897988" y="145926"/>
            <a:ext cx="10058400" cy="369889"/>
          </a:xfrm>
        </p:spPr>
        <p:txBody>
          <a:bodyPr>
            <a:noAutofit/>
          </a:bodyPr>
          <a:lstStyle/>
          <a:p>
            <a:pPr algn="ctr"/>
            <a:r>
              <a:rPr lang="en-IN" sz="3200" b="1" dirty="0">
                <a:latin typeface="Times New Roman" pitchFamily="18" charset="0"/>
                <a:cs typeface="Times New Roman" pitchFamily="18" charset="0"/>
              </a:rPr>
              <a:t>Transport stratum functions</a:t>
            </a:r>
            <a:endParaRPr lang="en-IN" sz="2800" b="1" dirty="0">
              <a:latin typeface="Times New Roman" pitchFamily="18" charset="0"/>
              <a:cs typeface="Times New Roman" pitchFamily="18" charset="0"/>
            </a:endParaRPr>
          </a:p>
        </p:txBody>
      </p:sp>
      <p:sp>
        <p:nvSpPr>
          <p:cNvPr id="4" name="Google Shape;296;p16"/>
          <p:cNvSpPr txBox="1">
            <a:spLocks/>
          </p:cNvSpPr>
          <p:nvPr/>
        </p:nvSpPr>
        <p:spPr>
          <a:xfrm>
            <a:off x="199291" y="621324"/>
            <a:ext cx="11805139" cy="6236676"/>
          </a:xfrm>
          <a:prstGeom prst="rect">
            <a:avLst/>
          </a:prstGeom>
          <a:noFill/>
          <a:ln>
            <a:noFill/>
          </a:ln>
        </p:spPr>
        <p:txBody>
          <a:bodyPr spcFirstLastPara="1" vert="horz" wrap="square" lIns="91425" tIns="45700" rIns="91425" bIns="45700" rtlCol="0" anchor="t"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spcBef>
                <a:spcPts val="0"/>
              </a:spcBef>
              <a:buSzPts val="1040"/>
              <a:buNone/>
            </a:pPr>
            <a:r>
              <a:rPr lang="en-US" sz="2000" b="1" dirty="0">
                <a:latin typeface="Times New Roman" pitchFamily="18" charset="0"/>
                <a:ea typeface="Times New Roman"/>
                <a:cs typeface="Times New Roman" pitchFamily="18" charset="0"/>
                <a:sym typeface="Times New Roman"/>
              </a:rPr>
              <a:t>The transport stratum functions include:</a:t>
            </a:r>
          </a:p>
          <a:p>
            <a:pPr marL="0" indent="0">
              <a:lnSpc>
                <a:spcPct val="90000"/>
              </a:lnSpc>
              <a:spcBef>
                <a:spcPts val="0"/>
              </a:spcBef>
              <a:buSzPts val="1040"/>
              <a:buNone/>
            </a:pPr>
            <a:r>
              <a:rPr lang="en-US" sz="1800" b="1" dirty="0">
                <a:latin typeface="Times New Roman" pitchFamily="18" charset="0"/>
                <a:ea typeface="Times"/>
                <a:cs typeface="Times New Roman" pitchFamily="18" charset="0"/>
                <a:sym typeface="Times New Roman"/>
              </a:rPr>
              <a:t>1)</a:t>
            </a:r>
            <a:r>
              <a:rPr lang="en-US" sz="1800" b="1" dirty="0">
                <a:latin typeface="Times New Roman" pitchFamily="18" charset="0"/>
                <a:ea typeface="Times"/>
                <a:cs typeface="Times New Roman" pitchFamily="18" charset="0"/>
                <a:sym typeface="Times"/>
              </a:rPr>
              <a:t>Transport functions</a:t>
            </a:r>
            <a:r>
              <a:rPr lang="en-US" sz="1800" b="1" dirty="0">
                <a:latin typeface="Times New Roman" pitchFamily="18" charset="0"/>
                <a:ea typeface="Times New Roman"/>
                <a:cs typeface="Times New Roman" pitchFamily="18" charset="0"/>
                <a:sym typeface="Times New Roman"/>
              </a:rPr>
              <a:t>: </a:t>
            </a:r>
            <a:endParaRPr lang="en-US" sz="1800" b="1" dirty="0">
              <a:latin typeface="Times New Roman" pitchFamily="18" charset="0"/>
              <a:cs typeface="Times New Roman" pitchFamily="18" charset="0"/>
              <a:sym typeface="Times New Roman"/>
            </a:endParaRPr>
          </a:p>
          <a:p>
            <a:pPr>
              <a:lnSpc>
                <a:spcPct val="90000"/>
              </a:lnSpc>
              <a:spcBef>
                <a:spcPts val="0"/>
              </a:spcBef>
              <a:buSzPts val="1040"/>
              <a:buFont typeface="Wingdings" pitchFamily="2" charset="2"/>
              <a:buChar char="§"/>
            </a:pPr>
            <a:r>
              <a:rPr lang="en-US" sz="1800" dirty="0">
                <a:latin typeface="Times New Roman" pitchFamily="18" charset="0"/>
                <a:ea typeface="Times New Roman"/>
                <a:cs typeface="Times New Roman" pitchFamily="18" charset="0"/>
                <a:sym typeface="Times New Roman"/>
              </a:rPr>
              <a:t>The transport functions provide the connectivity for all components and physically separated functions within the NGN</a:t>
            </a:r>
            <a:endParaRPr lang="en-US" sz="1800" dirty="0">
              <a:latin typeface="Times New Roman" pitchFamily="18" charset="0"/>
              <a:cs typeface="Times New Roman" pitchFamily="18" charset="0"/>
            </a:endParaRPr>
          </a:p>
          <a:p>
            <a:pPr>
              <a:lnSpc>
                <a:spcPct val="90000"/>
              </a:lnSpc>
              <a:spcBef>
                <a:spcPts val="1000"/>
              </a:spcBef>
              <a:buSzPts val="1040"/>
              <a:buFont typeface="Wingdings" pitchFamily="2" charset="2"/>
              <a:buChar char="§"/>
            </a:pPr>
            <a:r>
              <a:rPr lang="en-US" sz="1800" dirty="0">
                <a:latin typeface="Times New Roman" pitchFamily="18" charset="0"/>
                <a:ea typeface="Times New Roman"/>
                <a:cs typeface="Times New Roman" pitchFamily="18" charset="0"/>
                <a:sym typeface="Times New Roman"/>
              </a:rPr>
              <a:t>These functions provide support for unicast and/or multicast transfer of media information, as well as the transfer of control and management information. </a:t>
            </a:r>
            <a:endParaRPr lang="en-US" sz="1800" dirty="0">
              <a:latin typeface="Times New Roman" pitchFamily="18" charset="0"/>
              <a:cs typeface="Times New Roman" pitchFamily="18" charset="0"/>
            </a:endParaRPr>
          </a:p>
          <a:p>
            <a:pPr>
              <a:lnSpc>
                <a:spcPct val="90000"/>
              </a:lnSpc>
              <a:spcBef>
                <a:spcPts val="1000"/>
              </a:spcBef>
              <a:buSzPts val="1040"/>
              <a:buFont typeface="Wingdings" pitchFamily="2" charset="2"/>
              <a:buChar char="§"/>
            </a:pPr>
            <a:r>
              <a:rPr lang="en-US" sz="1800" dirty="0">
                <a:latin typeface="Times New Roman" pitchFamily="18" charset="0"/>
                <a:ea typeface="Times New Roman"/>
                <a:cs typeface="Times New Roman" pitchFamily="18" charset="0"/>
                <a:sym typeface="Times New Roman"/>
              </a:rPr>
              <a:t>Transport functions include access network functions, edge functions, core transport functions, and gateway functions. </a:t>
            </a:r>
            <a:endParaRPr lang="en-US" sz="1800" dirty="0">
              <a:latin typeface="Times New Roman" pitchFamily="18" charset="0"/>
              <a:cs typeface="Times New Roman" pitchFamily="18" charset="0"/>
            </a:endParaRPr>
          </a:p>
          <a:p>
            <a:pPr marL="0" indent="0">
              <a:lnSpc>
                <a:spcPct val="90000"/>
              </a:lnSpc>
              <a:spcBef>
                <a:spcPts val="1000"/>
              </a:spcBef>
              <a:buSzPts val="1040"/>
              <a:buNone/>
            </a:pPr>
            <a:r>
              <a:rPr lang="en-US" sz="1800" b="1" dirty="0">
                <a:latin typeface="Times New Roman" pitchFamily="18" charset="0"/>
                <a:ea typeface="Times New Roman"/>
                <a:cs typeface="Times New Roman" pitchFamily="18" charset="0"/>
                <a:sym typeface="Times New Roman"/>
              </a:rPr>
              <a:t>2) </a:t>
            </a:r>
            <a:r>
              <a:rPr lang="en-US" sz="1800" b="1" dirty="0">
                <a:latin typeface="Times New Roman" pitchFamily="18" charset="0"/>
                <a:ea typeface="Times"/>
                <a:cs typeface="Times New Roman" pitchFamily="18" charset="0"/>
                <a:sym typeface="Times"/>
              </a:rPr>
              <a:t>Transport control functions</a:t>
            </a:r>
            <a:r>
              <a:rPr lang="en-US" sz="1800" b="1" dirty="0">
                <a:latin typeface="Times New Roman" pitchFamily="18" charset="0"/>
                <a:ea typeface="Times New Roman"/>
                <a:cs typeface="Times New Roman" pitchFamily="18" charset="0"/>
                <a:sym typeface="Times New Roman"/>
              </a:rPr>
              <a:t>: </a:t>
            </a:r>
          </a:p>
          <a:p>
            <a:pPr>
              <a:lnSpc>
                <a:spcPct val="90000"/>
              </a:lnSpc>
              <a:spcBef>
                <a:spcPts val="1000"/>
              </a:spcBef>
              <a:buSzPts val="1040"/>
              <a:buFont typeface="Wingdings" pitchFamily="2" charset="2"/>
              <a:buChar char="§"/>
            </a:pPr>
            <a:r>
              <a:rPr lang="en-US" sz="1800" dirty="0">
                <a:latin typeface="Times New Roman" pitchFamily="18" charset="0"/>
                <a:ea typeface="Times New Roman"/>
                <a:cs typeface="Times New Roman" pitchFamily="18" charset="0"/>
                <a:sym typeface="Times New Roman"/>
              </a:rPr>
              <a:t>The transport control functions include resource and admission control functions, network attachment control functions as well as mobility management and control functions. </a:t>
            </a:r>
          </a:p>
          <a:p>
            <a:pPr marL="0" lvl="0" indent="0">
              <a:lnSpc>
                <a:spcPct val="90000"/>
              </a:lnSpc>
              <a:spcBef>
                <a:spcPts val="0"/>
              </a:spcBef>
              <a:buSzPts val="880"/>
              <a:buNone/>
            </a:pPr>
            <a:r>
              <a:rPr lang="en-US" sz="1800" b="1" dirty="0">
                <a:latin typeface="Times New Roman" pitchFamily="18" charset="0"/>
                <a:ea typeface="Times"/>
                <a:cs typeface="Times New Roman" pitchFamily="18" charset="0"/>
                <a:sym typeface="Times"/>
              </a:rPr>
              <a:t>3)Access network functions</a:t>
            </a:r>
            <a:r>
              <a:rPr lang="en-US" sz="1800" b="1" dirty="0">
                <a:latin typeface="Times New Roman" pitchFamily="18" charset="0"/>
                <a:ea typeface="Times New Roman"/>
                <a:cs typeface="Times New Roman" pitchFamily="18" charset="0"/>
                <a:sym typeface="Times New Roman"/>
              </a:rPr>
              <a:t>: </a:t>
            </a:r>
            <a:endParaRPr lang="en-US" sz="1800" b="1" dirty="0">
              <a:latin typeface="Times New Roman" pitchFamily="18" charset="0"/>
              <a:cs typeface="Times New Roman" pitchFamily="18" charset="0"/>
            </a:endParaRPr>
          </a:p>
          <a:p>
            <a:pPr lvl="0">
              <a:lnSpc>
                <a:spcPct val="90000"/>
              </a:lnSpc>
              <a:spcBef>
                <a:spcPts val="1000"/>
              </a:spcBef>
              <a:buSzPts val="880"/>
              <a:buFont typeface="Wingdings" pitchFamily="2" charset="2"/>
              <a:buChar char="§"/>
            </a:pPr>
            <a:r>
              <a:rPr lang="en-US" sz="1800" dirty="0">
                <a:latin typeface="Times New Roman" pitchFamily="18" charset="0"/>
                <a:ea typeface="Times New Roman"/>
                <a:cs typeface="Times New Roman" pitchFamily="18" charset="0"/>
                <a:sym typeface="Times New Roman"/>
              </a:rPr>
              <a:t>The access network functions take care of end-user’s access to the network as well as collecting and aggregating the traffic coming from these accesses towards the core network. </a:t>
            </a:r>
            <a:endParaRPr lang="en-US" sz="1800" dirty="0">
              <a:latin typeface="Times New Roman" pitchFamily="18" charset="0"/>
              <a:cs typeface="Times New Roman" pitchFamily="18" charset="0"/>
            </a:endParaRPr>
          </a:p>
          <a:p>
            <a:pPr lvl="0">
              <a:lnSpc>
                <a:spcPct val="90000"/>
              </a:lnSpc>
              <a:spcBef>
                <a:spcPts val="1000"/>
              </a:spcBef>
              <a:buSzPts val="880"/>
              <a:buFont typeface="Wingdings" pitchFamily="2" charset="2"/>
              <a:buChar char="§"/>
            </a:pPr>
            <a:r>
              <a:rPr lang="en-US" sz="1800" dirty="0">
                <a:latin typeface="Times New Roman" pitchFamily="18" charset="0"/>
                <a:ea typeface="Times New Roman"/>
                <a:cs typeface="Times New Roman" pitchFamily="18" charset="0"/>
                <a:sym typeface="Times New Roman"/>
              </a:rPr>
              <a:t>These functions also perform </a:t>
            </a:r>
            <a:r>
              <a:rPr lang="en-US" sz="1800" dirty="0" err="1">
                <a:latin typeface="Times New Roman" pitchFamily="18" charset="0"/>
                <a:ea typeface="Times New Roman"/>
                <a:cs typeface="Times New Roman" pitchFamily="18" charset="0"/>
                <a:sym typeface="Times New Roman"/>
              </a:rPr>
              <a:t>QoS</a:t>
            </a:r>
            <a:r>
              <a:rPr lang="en-US" sz="1800" dirty="0">
                <a:latin typeface="Times New Roman" pitchFamily="18" charset="0"/>
                <a:ea typeface="Times New Roman"/>
                <a:cs typeface="Times New Roman" pitchFamily="18" charset="0"/>
                <a:sym typeface="Times New Roman"/>
              </a:rPr>
              <a:t> control mechanisms dealing directly with user traffic, including buffer management, queuing and scheduling, packet filtering, traffic classification, marking, policing, and shaping. </a:t>
            </a:r>
            <a:endParaRPr lang="en-US" sz="1800" dirty="0">
              <a:latin typeface="Times New Roman" pitchFamily="18" charset="0"/>
              <a:cs typeface="Times New Roman" pitchFamily="18" charset="0"/>
            </a:endParaRPr>
          </a:p>
          <a:p>
            <a:pPr lvl="0">
              <a:lnSpc>
                <a:spcPct val="90000"/>
              </a:lnSpc>
              <a:spcBef>
                <a:spcPts val="1000"/>
              </a:spcBef>
              <a:buSzPts val="880"/>
              <a:buFont typeface="Wingdings" pitchFamily="2" charset="2"/>
              <a:buChar char="§"/>
            </a:pPr>
            <a:r>
              <a:rPr lang="en-US" sz="1800" dirty="0">
                <a:latin typeface="Times New Roman" pitchFamily="18" charset="0"/>
                <a:ea typeface="Times New Roman"/>
                <a:cs typeface="Times New Roman" pitchFamily="18" charset="0"/>
                <a:sym typeface="Times New Roman"/>
              </a:rPr>
              <a:t>The access network includes access-technology dependent functions, e.g., for W-CDMA technology and </a:t>
            </a:r>
            <a:r>
              <a:rPr lang="en-US" sz="1800" dirty="0" err="1">
                <a:latin typeface="Times New Roman" pitchFamily="18" charset="0"/>
                <a:ea typeface="Times New Roman"/>
                <a:cs typeface="Times New Roman" pitchFamily="18" charset="0"/>
                <a:sym typeface="Times New Roman"/>
              </a:rPr>
              <a:t>xDSL</a:t>
            </a:r>
            <a:r>
              <a:rPr lang="en-US" sz="1800" dirty="0">
                <a:latin typeface="Times New Roman" pitchFamily="18" charset="0"/>
                <a:ea typeface="Times New Roman"/>
                <a:cs typeface="Times New Roman" pitchFamily="18" charset="0"/>
                <a:sym typeface="Times New Roman"/>
              </a:rPr>
              <a:t> access. </a:t>
            </a:r>
          </a:p>
          <a:p>
            <a:pPr lvl="0">
              <a:lnSpc>
                <a:spcPct val="90000"/>
              </a:lnSpc>
              <a:spcBef>
                <a:spcPts val="1000"/>
              </a:spcBef>
              <a:buSzPts val="880"/>
              <a:buFont typeface="Wingdings" pitchFamily="2" charset="2"/>
              <a:buChar char="§"/>
            </a:pPr>
            <a:r>
              <a:rPr lang="en-US" sz="1800" dirty="0">
                <a:latin typeface="Times New Roman" pitchFamily="18" charset="0"/>
                <a:ea typeface="Times New Roman"/>
                <a:cs typeface="Times New Roman" pitchFamily="18" charset="0"/>
                <a:sym typeface="Times New Roman"/>
              </a:rPr>
              <a:t>    c)   Wireless access </a:t>
            </a:r>
            <a:endParaRPr lang="en-US" sz="1800" dirty="0">
              <a:latin typeface="Times New Roman" pitchFamily="18" charset="0"/>
              <a:cs typeface="Times New Roman" pitchFamily="18" charset="0"/>
            </a:endParaRPr>
          </a:p>
          <a:p>
            <a:pPr marL="0" lvl="0" indent="0">
              <a:lnSpc>
                <a:spcPct val="90000"/>
              </a:lnSpc>
              <a:spcBef>
                <a:spcPts val="1000"/>
              </a:spcBef>
              <a:buSzPts val="880"/>
              <a:buNone/>
            </a:pPr>
            <a:r>
              <a:rPr lang="en-US" sz="1800" dirty="0">
                <a:latin typeface="Times New Roman" pitchFamily="18" charset="0"/>
                <a:ea typeface="Times New Roman"/>
                <a:cs typeface="Times New Roman" pitchFamily="18" charset="0"/>
                <a:sym typeface="Times New Roman"/>
              </a:rPr>
              <a:t>          d)   Optical access.</a:t>
            </a:r>
            <a:endParaRPr lang="en-US" sz="1800" dirty="0">
              <a:latin typeface="Times New Roman" pitchFamily="18" charset="0"/>
              <a:cs typeface="Times New Roman" pitchFamily="18" charset="0"/>
            </a:endParaRPr>
          </a:p>
          <a:p>
            <a:pPr marL="0" indent="0">
              <a:lnSpc>
                <a:spcPct val="90000"/>
              </a:lnSpc>
              <a:spcBef>
                <a:spcPts val="1000"/>
              </a:spcBef>
              <a:buSzPts val="1040"/>
              <a:buFont typeface="Arial" pitchFamily="34" charset="0"/>
              <a:buNone/>
            </a:pPr>
            <a:endParaRPr lang="en-US" sz="1800" dirty="0"/>
          </a:p>
          <a:p>
            <a:pPr indent="-276860">
              <a:lnSpc>
                <a:spcPct val="90000"/>
              </a:lnSpc>
              <a:spcBef>
                <a:spcPts val="1000"/>
              </a:spcBef>
              <a:buSzPts val="1040"/>
              <a:buFont typeface="Arial" pitchFamily="34" charset="0"/>
              <a:buNone/>
            </a:pPr>
            <a:endParaRPr lang="en-US" sz="1800" dirty="0"/>
          </a:p>
        </p:txBody>
      </p:sp>
    </p:spTree>
    <p:extLst>
      <p:ext uri="{BB962C8B-B14F-4D97-AF65-F5344CB8AC3E}">
        <p14:creationId xmlns:p14="http://schemas.microsoft.com/office/powerpoint/2010/main" val="21092887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4"/>
            <a:ext cx="10058400" cy="639520"/>
          </a:xfrm>
        </p:spPr>
        <p:txBody>
          <a:bodyPr>
            <a:noAutofit/>
          </a:bodyPr>
          <a:lstStyle/>
          <a:p>
            <a:pPr algn="ctr"/>
            <a:r>
              <a:rPr lang="en-IN" sz="3200" b="1" dirty="0">
                <a:latin typeface="Times New Roman" pitchFamily="18" charset="0"/>
                <a:cs typeface="Times New Roman" pitchFamily="18" charset="0"/>
              </a:rPr>
              <a:t>Transport stratum functions</a:t>
            </a:r>
            <a:endParaRPr lang="en-IN" sz="2800" b="1" dirty="0">
              <a:latin typeface="Times New Roman" pitchFamily="18" charset="0"/>
              <a:cs typeface="Times New Roman" pitchFamily="18" charset="0"/>
            </a:endParaRPr>
          </a:p>
        </p:txBody>
      </p:sp>
      <p:sp>
        <p:nvSpPr>
          <p:cNvPr id="6" name="Google Shape;314;p19"/>
          <p:cNvSpPr txBox="1">
            <a:spLocks/>
          </p:cNvSpPr>
          <p:nvPr/>
        </p:nvSpPr>
        <p:spPr>
          <a:xfrm>
            <a:off x="142019" y="997841"/>
            <a:ext cx="12049981" cy="4195481"/>
          </a:xfrm>
          <a:prstGeom prst="rect">
            <a:avLst/>
          </a:prstGeom>
          <a:noFill/>
          <a:ln>
            <a:noFill/>
          </a:ln>
        </p:spPr>
        <p:txBody>
          <a:bodyPr spcFirstLastPara="1" vert="horz" wrap="square" lIns="91425" tIns="45700" rIns="91425" bIns="45700" rtlCol="0" anchor="t" anchorCtr="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spcBef>
                <a:spcPts val="0"/>
              </a:spcBef>
              <a:buSzPts val="880"/>
              <a:buNone/>
            </a:pPr>
            <a:r>
              <a:rPr lang="en-US" sz="2000" b="1" dirty="0">
                <a:latin typeface="Times New Roman" pitchFamily="18" charset="0"/>
                <a:ea typeface="Times"/>
                <a:cs typeface="Times New Roman" pitchFamily="18" charset="0"/>
                <a:sym typeface="Times"/>
              </a:rPr>
              <a:t>4)Gateway functions</a:t>
            </a:r>
            <a:r>
              <a:rPr lang="en-US" sz="2000" b="1" dirty="0">
                <a:latin typeface="Times New Roman" pitchFamily="18" charset="0"/>
                <a:ea typeface="Times New Roman"/>
                <a:cs typeface="Times New Roman" pitchFamily="18" charset="0"/>
                <a:sym typeface="Times New Roman"/>
              </a:rPr>
              <a:t>: </a:t>
            </a:r>
            <a:endParaRPr lang="en-US" sz="2000" b="1" dirty="0">
              <a:latin typeface="Times New Roman" pitchFamily="18" charset="0"/>
              <a:cs typeface="Times New Roman" pitchFamily="18" charset="0"/>
            </a:endParaRPr>
          </a:p>
          <a:p>
            <a:pPr>
              <a:lnSpc>
                <a:spcPct val="90000"/>
              </a:lnSpc>
              <a:spcBef>
                <a:spcPts val="1000"/>
              </a:spcBef>
              <a:buSzPts val="880"/>
            </a:pPr>
            <a:r>
              <a:rPr lang="en-US" sz="2000" dirty="0">
                <a:latin typeface="Times New Roman" pitchFamily="18" charset="0"/>
                <a:ea typeface="Times New Roman"/>
                <a:cs typeface="Times New Roman" pitchFamily="18" charset="0"/>
                <a:sym typeface="Times New Roman"/>
              </a:rPr>
              <a:t>The gateway functions provide capabilities to interwork with end-user functions and/or other networks, including other types of NGN, many existing networks such as the PSTN/ISDN, the public Internet, and so forth. </a:t>
            </a:r>
            <a:endParaRPr lang="en-US" sz="2000" dirty="0">
              <a:latin typeface="Times New Roman" pitchFamily="18" charset="0"/>
              <a:cs typeface="Times New Roman" pitchFamily="18" charset="0"/>
            </a:endParaRPr>
          </a:p>
          <a:p>
            <a:pPr>
              <a:lnSpc>
                <a:spcPct val="90000"/>
              </a:lnSpc>
              <a:spcBef>
                <a:spcPts val="1000"/>
              </a:spcBef>
              <a:buSzPts val="880"/>
            </a:pPr>
            <a:r>
              <a:rPr lang="en-US" sz="2000" dirty="0">
                <a:latin typeface="Times New Roman" pitchFamily="18" charset="0"/>
                <a:ea typeface="Times New Roman"/>
                <a:cs typeface="Times New Roman" pitchFamily="18" charset="0"/>
                <a:sym typeface="Times New Roman"/>
              </a:rPr>
              <a:t>Gateway functions can be controlled either directly from the service control functions or through the transport control functions.</a:t>
            </a:r>
            <a:endParaRPr lang="en-US" sz="2000" dirty="0">
              <a:latin typeface="Times New Roman" pitchFamily="18" charset="0"/>
              <a:cs typeface="Times New Roman" pitchFamily="18" charset="0"/>
            </a:endParaRPr>
          </a:p>
          <a:p>
            <a:pPr marL="0" indent="0">
              <a:lnSpc>
                <a:spcPct val="90000"/>
              </a:lnSpc>
              <a:spcBef>
                <a:spcPts val="1000"/>
              </a:spcBef>
              <a:buSzPts val="880"/>
              <a:buFont typeface="Arial" pitchFamily="34" charset="0"/>
              <a:buNone/>
            </a:pPr>
            <a:r>
              <a:rPr lang="en-US" sz="2000" b="1" dirty="0">
                <a:latin typeface="Times New Roman" pitchFamily="18" charset="0"/>
                <a:ea typeface="Times"/>
                <a:cs typeface="Times New Roman" pitchFamily="18" charset="0"/>
                <a:sym typeface="Times"/>
              </a:rPr>
              <a:t>5)Resource and admission control functions (RACF): </a:t>
            </a:r>
            <a:endParaRPr lang="en-US" sz="2000" b="1" dirty="0">
              <a:latin typeface="Times New Roman" pitchFamily="18" charset="0"/>
              <a:cs typeface="Times New Roman" pitchFamily="18" charset="0"/>
            </a:endParaRPr>
          </a:p>
          <a:p>
            <a:pPr>
              <a:lnSpc>
                <a:spcPct val="90000"/>
              </a:lnSpc>
              <a:spcBef>
                <a:spcPts val="1000"/>
              </a:spcBef>
              <a:buSzPts val="880"/>
            </a:pPr>
            <a:r>
              <a:rPr lang="en-US" sz="2000" dirty="0">
                <a:latin typeface="Times New Roman" pitchFamily="18" charset="0"/>
                <a:ea typeface="Times New Roman"/>
                <a:cs typeface="Times New Roman" pitchFamily="18" charset="0"/>
                <a:sym typeface="Times New Roman"/>
              </a:rPr>
              <a:t>Within the NGN architecture, the resource and admission control functions (RACF) act as the arbitrator between service control functions and transport functions for </a:t>
            </a:r>
            <a:r>
              <a:rPr lang="en-US" sz="2000" dirty="0" err="1">
                <a:latin typeface="Times New Roman" pitchFamily="18" charset="0"/>
                <a:ea typeface="Times New Roman"/>
                <a:cs typeface="Times New Roman" pitchFamily="18" charset="0"/>
                <a:sym typeface="Times New Roman"/>
              </a:rPr>
              <a:t>QoS</a:t>
            </a:r>
            <a:r>
              <a:rPr lang="en-US" sz="2000" dirty="0">
                <a:latin typeface="Times New Roman" pitchFamily="18" charset="0"/>
                <a:ea typeface="Times New Roman"/>
                <a:cs typeface="Times New Roman" pitchFamily="18" charset="0"/>
                <a:sym typeface="Times New Roman"/>
              </a:rPr>
              <a:t>. </a:t>
            </a:r>
            <a:endParaRPr lang="en-US" sz="2000" dirty="0">
              <a:latin typeface="Times New Roman" pitchFamily="18" charset="0"/>
              <a:cs typeface="Times New Roman" pitchFamily="18" charset="0"/>
            </a:endParaRPr>
          </a:p>
          <a:p>
            <a:pPr>
              <a:lnSpc>
                <a:spcPct val="90000"/>
              </a:lnSpc>
              <a:spcBef>
                <a:spcPts val="1000"/>
              </a:spcBef>
              <a:buSzPts val="880"/>
            </a:pPr>
            <a:r>
              <a:rPr lang="en-US" sz="2000" dirty="0">
                <a:latin typeface="Times New Roman" pitchFamily="18" charset="0"/>
                <a:ea typeface="Times New Roman"/>
                <a:cs typeface="Times New Roman" pitchFamily="18" charset="0"/>
                <a:sym typeface="Times New Roman"/>
              </a:rPr>
              <a:t>The RACF provides an abstract view of transport network infrastructure to service control functions (SCF) and makes service stratum functions agnostic to the details of transport facilities such as network topology, connectivity, resource utilization and </a:t>
            </a:r>
            <a:r>
              <a:rPr lang="en-US" sz="2000" dirty="0" err="1">
                <a:latin typeface="Times New Roman" pitchFamily="18" charset="0"/>
                <a:ea typeface="Times New Roman"/>
                <a:cs typeface="Times New Roman" pitchFamily="18" charset="0"/>
                <a:sym typeface="Times New Roman"/>
              </a:rPr>
              <a:t>QoS</a:t>
            </a:r>
            <a:r>
              <a:rPr lang="en-US" sz="2000" dirty="0">
                <a:latin typeface="Times New Roman" pitchFamily="18" charset="0"/>
                <a:ea typeface="Times New Roman"/>
                <a:cs typeface="Times New Roman" pitchFamily="18" charset="0"/>
                <a:sym typeface="Times New Roman"/>
              </a:rPr>
              <a:t> mechanisms/technology. </a:t>
            </a:r>
            <a:endParaRPr lang="en-US" sz="2000" dirty="0">
              <a:latin typeface="Times New Roman" pitchFamily="18" charset="0"/>
              <a:cs typeface="Times New Roman" pitchFamily="18" charset="0"/>
            </a:endParaRPr>
          </a:p>
          <a:p>
            <a:pPr marL="0" indent="0">
              <a:lnSpc>
                <a:spcPct val="90000"/>
              </a:lnSpc>
              <a:spcBef>
                <a:spcPts val="1000"/>
              </a:spcBef>
              <a:buSzPts val="880"/>
              <a:buFont typeface="Arial" pitchFamily="34" charset="0"/>
              <a:buNone/>
            </a:pPr>
            <a:r>
              <a:rPr lang="en-US" sz="2000" dirty="0">
                <a:latin typeface="Times New Roman" pitchFamily="18" charset="0"/>
                <a:ea typeface="Times New Roman"/>
                <a:cs typeface="Times New Roman" pitchFamily="18" charset="0"/>
                <a:sym typeface="Times New Roman"/>
              </a:rPr>
              <a:t> </a:t>
            </a:r>
            <a:endParaRPr lang="en-US" sz="2000" dirty="0">
              <a:latin typeface="Times New Roman" pitchFamily="18" charset="0"/>
              <a:cs typeface="Times New Roman" pitchFamily="18" charset="0"/>
            </a:endParaRPr>
          </a:p>
          <a:p>
            <a:pPr marL="0" indent="0">
              <a:lnSpc>
                <a:spcPct val="90000"/>
              </a:lnSpc>
              <a:spcBef>
                <a:spcPts val="1000"/>
              </a:spcBef>
              <a:buSzPts val="880"/>
              <a:buFont typeface="Arial" pitchFamily="34" charset="0"/>
              <a:buNone/>
            </a:pPr>
            <a:endParaRPr lang="en-US" sz="1100" dirty="0"/>
          </a:p>
        </p:txBody>
      </p:sp>
    </p:spTree>
    <p:extLst>
      <p:ext uri="{BB962C8B-B14F-4D97-AF65-F5344CB8AC3E}">
        <p14:creationId xmlns:p14="http://schemas.microsoft.com/office/powerpoint/2010/main" val="34189739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20;p20"/>
          <p:cNvSpPr txBox="1">
            <a:spLocks/>
          </p:cNvSpPr>
          <p:nvPr/>
        </p:nvSpPr>
        <p:spPr>
          <a:xfrm>
            <a:off x="317866" y="681318"/>
            <a:ext cx="11592780" cy="4195481"/>
          </a:xfrm>
          <a:prstGeom prst="rect">
            <a:avLst/>
          </a:prstGeom>
          <a:noFill/>
          <a:ln>
            <a:noFill/>
          </a:ln>
        </p:spPr>
        <p:txBody>
          <a:bodyPr spcFirstLastPara="1" vert="horz" wrap="square" lIns="91425" tIns="45700" rIns="91425" bIns="45700" rtlCol="0" anchor="t" anchorCtr="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spcBef>
                <a:spcPts val="0"/>
              </a:spcBef>
              <a:buSzPts val="1120"/>
              <a:buNone/>
            </a:pPr>
            <a:r>
              <a:rPr lang="en-US" sz="2000" b="1" dirty="0">
                <a:latin typeface="Times New Roman" pitchFamily="18" charset="0"/>
                <a:ea typeface="Times"/>
                <a:cs typeface="Times New Roman" pitchFamily="18" charset="0"/>
                <a:sym typeface="Times"/>
              </a:rPr>
              <a:t>6) Network attachment control functions (NACF): </a:t>
            </a:r>
          </a:p>
          <a:p>
            <a:pPr marL="0" indent="0">
              <a:lnSpc>
                <a:spcPct val="90000"/>
              </a:lnSpc>
              <a:spcBef>
                <a:spcPts val="0"/>
              </a:spcBef>
              <a:buSzPts val="1120"/>
              <a:buNone/>
            </a:pPr>
            <a:r>
              <a:rPr lang="en-US" sz="2000" b="1" dirty="0">
                <a:latin typeface="Times New Roman" pitchFamily="18" charset="0"/>
                <a:ea typeface="Times New Roman"/>
                <a:cs typeface="Times New Roman" pitchFamily="18" charset="0"/>
                <a:sym typeface="Times"/>
              </a:rPr>
              <a:t> </a:t>
            </a:r>
            <a:r>
              <a:rPr lang="en-US" sz="2000" dirty="0">
                <a:latin typeface="Times New Roman" pitchFamily="18" charset="0"/>
                <a:ea typeface="Times New Roman"/>
                <a:cs typeface="Times New Roman" pitchFamily="18" charset="0"/>
                <a:sym typeface="Times New Roman"/>
              </a:rPr>
              <a:t>The network attachment control functions (NACF)</a:t>
            </a:r>
            <a:r>
              <a:rPr lang="en-US" sz="2000" dirty="0">
                <a:latin typeface="Times New Roman" pitchFamily="18" charset="0"/>
                <a:cs typeface="Times New Roman" pitchFamily="18" charset="0"/>
                <a:sym typeface="Times New Roman"/>
              </a:rPr>
              <a:t> </a:t>
            </a:r>
            <a:r>
              <a:rPr lang="en-US" sz="2000" dirty="0">
                <a:latin typeface="Times New Roman" pitchFamily="18" charset="0"/>
                <a:ea typeface="Times New Roman"/>
                <a:cs typeface="Times New Roman" pitchFamily="18" charset="0"/>
                <a:sym typeface="Times New Roman"/>
              </a:rPr>
              <a:t>provide registration at the access level and initialization of end- user functions for accessing NGN services.</a:t>
            </a:r>
            <a:endParaRPr lang="en-US" sz="2000" dirty="0">
              <a:latin typeface="Times New Roman" pitchFamily="18" charset="0"/>
              <a:cs typeface="Times New Roman" pitchFamily="18" charset="0"/>
            </a:endParaRPr>
          </a:p>
          <a:p>
            <a:pPr marL="0" indent="0">
              <a:lnSpc>
                <a:spcPct val="90000"/>
              </a:lnSpc>
              <a:spcBef>
                <a:spcPts val="1000"/>
              </a:spcBef>
              <a:buSzPts val="1120"/>
              <a:buFont typeface="Arial" pitchFamily="34" charset="0"/>
              <a:buNone/>
            </a:pPr>
            <a:r>
              <a:rPr lang="en-US" sz="2000" dirty="0">
                <a:latin typeface="Times New Roman" pitchFamily="18" charset="0"/>
                <a:ea typeface="Times New Roman"/>
                <a:cs typeface="Times New Roman" pitchFamily="18" charset="0"/>
                <a:sym typeface="Times New Roman"/>
              </a:rPr>
              <a:t> They also announce the contact point of NGN functions in the service stratum to the end user. </a:t>
            </a:r>
            <a:endParaRPr lang="en-US" sz="2000" dirty="0">
              <a:latin typeface="Times New Roman" pitchFamily="18" charset="0"/>
              <a:cs typeface="Times New Roman" pitchFamily="18" charset="0"/>
            </a:endParaRPr>
          </a:p>
          <a:p>
            <a:pPr>
              <a:lnSpc>
                <a:spcPct val="90000"/>
              </a:lnSpc>
              <a:spcBef>
                <a:spcPts val="1000"/>
              </a:spcBef>
              <a:buSzPts val="1120"/>
              <a:buFont typeface="Arial" pitchFamily="34" charset="0"/>
              <a:buChar char="►"/>
            </a:pPr>
            <a:r>
              <a:rPr lang="en-US" sz="2000" b="1" dirty="0">
                <a:latin typeface="Times New Roman" pitchFamily="18" charset="0"/>
                <a:ea typeface="Times New Roman"/>
                <a:cs typeface="Times New Roman" pitchFamily="18" charset="0"/>
                <a:sym typeface="Times New Roman"/>
              </a:rPr>
              <a:t>The NACF provides the following functionalities: </a:t>
            </a:r>
            <a:endParaRPr lang="en-US" sz="2000" b="1" dirty="0">
              <a:latin typeface="Times New Roman" pitchFamily="18" charset="0"/>
              <a:cs typeface="Times New Roman" pitchFamily="18" charset="0"/>
            </a:endParaRPr>
          </a:p>
          <a:p>
            <a:pPr>
              <a:lnSpc>
                <a:spcPct val="90000"/>
              </a:lnSpc>
              <a:spcBef>
                <a:spcPts val="1000"/>
              </a:spcBef>
              <a:buSzPts val="1120"/>
              <a:buFont typeface="Wingdings" pitchFamily="2" charset="2"/>
              <a:buChar char="§"/>
            </a:pPr>
            <a:r>
              <a:rPr lang="en-US" sz="2000" dirty="0">
                <a:latin typeface="Times New Roman" pitchFamily="18" charset="0"/>
                <a:ea typeface="Times New Roman"/>
                <a:cs typeface="Times New Roman" pitchFamily="18" charset="0"/>
                <a:sym typeface="Times New Roman"/>
              </a:rPr>
              <a:t>Dynamic provisioning of IP addresses and other user equipment configuration parameters. </a:t>
            </a:r>
            <a:endParaRPr lang="en-US" sz="2000" dirty="0">
              <a:latin typeface="Times New Roman" pitchFamily="18" charset="0"/>
              <a:cs typeface="Times New Roman" pitchFamily="18" charset="0"/>
            </a:endParaRPr>
          </a:p>
          <a:p>
            <a:pPr>
              <a:lnSpc>
                <a:spcPct val="90000"/>
              </a:lnSpc>
              <a:spcBef>
                <a:spcPts val="1000"/>
              </a:spcBef>
              <a:buSzPts val="1120"/>
              <a:buFont typeface="Wingdings" pitchFamily="2" charset="2"/>
              <a:buChar char="§"/>
            </a:pPr>
            <a:r>
              <a:rPr lang="en-US" sz="2000" dirty="0">
                <a:latin typeface="Times New Roman" pitchFamily="18" charset="0"/>
                <a:ea typeface="Times New Roman"/>
                <a:cs typeface="Times New Roman" pitchFamily="18" charset="0"/>
                <a:sym typeface="Times New Roman"/>
              </a:rPr>
              <a:t>By endorsement of the user, auto-discovery of user equipment capabilities and other parameters. </a:t>
            </a:r>
            <a:endParaRPr lang="en-US" sz="2000" dirty="0">
              <a:latin typeface="Times New Roman" pitchFamily="18" charset="0"/>
              <a:cs typeface="Times New Roman" pitchFamily="18" charset="0"/>
            </a:endParaRPr>
          </a:p>
          <a:p>
            <a:pPr>
              <a:lnSpc>
                <a:spcPct val="90000"/>
              </a:lnSpc>
              <a:spcBef>
                <a:spcPts val="1000"/>
              </a:spcBef>
              <a:buSzPts val="1120"/>
              <a:buFont typeface="Wingdings" pitchFamily="2" charset="2"/>
              <a:buChar char="§"/>
            </a:pPr>
            <a:r>
              <a:rPr lang="en-US" sz="2000" dirty="0">
                <a:latin typeface="Times New Roman" pitchFamily="18" charset="0"/>
                <a:ea typeface="Times New Roman"/>
                <a:cs typeface="Times New Roman" pitchFamily="18" charset="0"/>
                <a:sym typeface="Times New Roman"/>
              </a:rPr>
              <a:t>Authentication of end user and network at the IP layer. </a:t>
            </a:r>
            <a:endParaRPr lang="en-US" sz="2000" dirty="0">
              <a:latin typeface="Times New Roman" pitchFamily="18" charset="0"/>
              <a:cs typeface="Times New Roman" pitchFamily="18" charset="0"/>
            </a:endParaRPr>
          </a:p>
          <a:p>
            <a:pPr>
              <a:lnSpc>
                <a:spcPct val="90000"/>
              </a:lnSpc>
              <a:spcBef>
                <a:spcPts val="1000"/>
              </a:spcBef>
              <a:buSzPts val="1120"/>
              <a:buFont typeface="Wingdings" pitchFamily="2" charset="2"/>
              <a:buChar char="§"/>
            </a:pPr>
            <a:r>
              <a:rPr lang="en-US" sz="2000" dirty="0">
                <a:latin typeface="Times New Roman" pitchFamily="18" charset="0"/>
                <a:ea typeface="Times New Roman"/>
                <a:cs typeface="Times New Roman" pitchFamily="18" charset="0"/>
                <a:sym typeface="Times New Roman"/>
              </a:rPr>
              <a:t>Authorization of network access, based on user profiles. </a:t>
            </a:r>
            <a:endParaRPr lang="en-US" sz="2000" dirty="0">
              <a:latin typeface="Times New Roman" pitchFamily="18" charset="0"/>
              <a:cs typeface="Times New Roman" pitchFamily="18" charset="0"/>
            </a:endParaRPr>
          </a:p>
          <a:p>
            <a:pPr>
              <a:lnSpc>
                <a:spcPct val="90000"/>
              </a:lnSpc>
              <a:spcBef>
                <a:spcPts val="1000"/>
              </a:spcBef>
              <a:buSzPts val="1120"/>
              <a:buFont typeface="Wingdings" pitchFamily="2" charset="2"/>
              <a:buChar char="§"/>
            </a:pPr>
            <a:r>
              <a:rPr lang="en-US" sz="2000" dirty="0">
                <a:latin typeface="Times New Roman" pitchFamily="18" charset="0"/>
                <a:ea typeface="Times New Roman"/>
                <a:cs typeface="Times New Roman" pitchFamily="18" charset="0"/>
                <a:sym typeface="Times New Roman"/>
              </a:rPr>
              <a:t>Access network configuration, based on user profiles. </a:t>
            </a:r>
            <a:endParaRPr lang="en-US" sz="2000" dirty="0">
              <a:latin typeface="Times New Roman" pitchFamily="18" charset="0"/>
              <a:cs typeface="Times New Roman" pitchFamily="18" charset="0"/>
            </a:endParaRPr>
          </a:p>
          <a:p>
            <a:pPr marL="356870" indent="-285750">
              <a:lnSpc>
                <a:spcPct val="90000"/>
              </a:lnSpc>
              <a:spcBef>
                <a:spcPts val="1000"/>
              </a:spcBef>
              <a:buSzPts val="1120"/>
              <a:buFont typeface="Wingdings" pitchFamily="2" charset="2"/>
              <a:buChar char="§"/>
            </a:pPr>
            <a:endParaRPr lang="en-US" sz="1400" dirty="0"/>
          </a:p>
        </p:txBody>
      </p:sp>
      <p:sp>
        <p:nvSpPr>
          <p:cNvPr id="6" name="Title 1">
            <a:extLst>
              <a:ext uri="{FF2B5EF4-FFF2-40B4-BE49-F238E27FC236}">
                <a16:creationId xmlns:a16="http://schemas.microsoft.com/office/drawing/2014/main" id="{66A47F5C-50EC-416A-AE8C-6F6BB4225673}"/>
              </a:ext>
            </a:extLst>
          </p:cNvPr>
          <p:cNvSpPr txBox="1">
            <a:spLocks/>
          </p:cNvSpPr>
          <p:nvPr/>
        </p:nvSpPr>
        <p:spPr>
          <a:xfrm>
            <a:off x="897988" y="145926"/>
            <a:ext cx="10058400" cy="36988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200" b="1" dirty="0">
                <a:solidFill>
                  <a:schemeClr val="accent1">
                    <a:lumMod val="75000"/>
                  </a:schemeClr>
                </a:solidFill>
                <a:latin typeface="Times New Roman" pitchFamily="18" charset="0"/>
                <a:cs typeface="Times New Roman" pitchFamily="18" charset="0"/>
              </a:rPr>
              <a:t>Transport stratum functions</a:t>
            </a:r>
            <a:endParaRPr lang="en-IN" sz="2800" b="1" dirty="0">
              <a:solidFill>
                <a:schemeClr val="accent1">
                  <a:lumMod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6291999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4"/>
            <a:ext cx="10058400" cy="346442"/>
          </a:xfrm>
        </p:spPr>
        <p:txBody>
          <a:bodyPr>
            <a:normAutofit fontScale="90000"/>
          </a:bodyPr>
          <a:lstStyle/>
          <a:p>
            <a:pPr algn="ctr"/>
            <a:r>
              <a:rPr lang="en-IN" sz="3200" b="1" dirty="0">
                <a:latin typeface="Times New Roman" pitchFamily="18" charset="0"/>
                <a:cs typeface="Times New Roman" pitchFamily="18" charset="0"/>
              </a:rPr>
              <a:t>Service stratum functions </a:t>
            </a:r>
          </a:p>
        </p:txBody>
      </p:sp>
      <p:sp>
        <p:nvSpPr>
          <p:cNvPr id="6" name="Google Shape;326;p21"/>
          <p:cNvSpPr txBox="1">
            <a:spLocks/>
          </p:cNvSpPr>
          <p:nvPr/>
        </p:nvSpPr>
        <p:spPr>
          <a:xfrm>
            <a:off x="294419" y="833511"/>
            <a:ext cx="11686566" cy="4729232"/>
          </a:xfrm>
          <a:prstGeom prst="rect">
            <a:avLst/>
          </a:prstGeom>
          <a:noFill/>
          <a:ln>
            <a:noFill/>
          </a:ln>
        </p:spPr>
        <p:txBody>
          <a:bodyPr spcFirstLastPara="1" vert="horz" wrap="square" lIns="91425" tIns="45700" rIns="91425" bIns="45700" rtlCol="0" anchor="t" anchorCtr="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spcBef>
                <a:spcPts val="1000"/>
              </a:spcBef>
              <a:buSzPts val="1920"/>
              <a:buFont typeface="Arial" pitchFamily="34" charset="0"/>
              <a:buNone/>
            </a:pPr>
            <a:r>
              <a:rPr lang="en-US" sz="2400" b="1" dirty="0">
                <a:latin typeface="Times New Roman"/>
                <a:ea typeface="Times New Roman"/>
                <a:cs typeface="Times New Roman"/>
                <a:sym typeface="Times New Roman"/>
              </a:rPr>
              <a:t>1) </a:t>
            </a:r>
            <a:r>
              <a:rPr lang="en-US" sz="2400" b="1" dirty="0">
                <a:latin typeface="Times"/>
                <a:ea typeface="Times"/>
                <a:cs typeface="Times"/>
                <a:sym typeface="Times"/>
              </a:rPr>
              <a:t>Service control functions (SCF): </a:t>
            </a:r>
            <a:endParaRPr lang="en-US" b="1" dirty="0"/>
          </a:p>
          <a:p>
            <a:pPr marL="0" indent="0">
              <a:lnSpc>
                <a:spcPct val="90000"/>
              </a:lnSpc>
              <a:spcBef>
                <a:spcPts val="1000"/>
              </a:spcBef>
              <a:buSzPts val="1920"/>
              <a:buFont typeface="Arial" pitchFamily="34" charset="0"/>
              <a:buNone/>
            </a:pPr>
            <a:r>
              <a:rPr lang="en-US" sz="2400" dirty="0">
                <a:latin typeface="Times"/>
                <a:ea typeface="Times"/>
                <a:cs typeface="Times"/>
                <a:sym typeface="Times"/>
              </a:rPr>
              <a:t>  </a:t>
            </a:r>
            <a:r>
              <a:rPr lang="en-US" sz="2400" dirty="0">
                <a:latin typeface="Times New Roman"/>
                <a:ea typeface="Times New Roman"/>
                <a:cs typeface="Times New Roman"/>
                <a:sym typeface="Times New Roman"/>
              </a:rPr>
              <a:t>The service control functions (SCF) include: </a:t>
            </a:r>
            <a:endParaRPr lang="en-US" dirty="0"/>
          </a:p>
          <a:p>
            <a:pPr>
              <a:lnSpc>
                <a:spcPct val="90000"/>
              </a:lnSpc>
              <a:spcBef>
                <a:spcPts val="1000"/>
              </a:spcBef>
              <a:buSzPts val="1920"/>
            </a:pPr>
            <a:r>
              <a:rPr lang="en-US" sz="2400" dirty="0">
                <a:latin typeface="Times New Roman" pitchFamily="18" charset="0"/>
                <a:ea typeface="Times New Roman"/>
                <a:cs typeface="Times New Roman" pitchFamily="18" charset="0"/>
                <a:sym typeface="Times New Roman"/>
              </a:rPr>
              <a:t>Resource control registration and authentication- authorization functions at the service level for both mediated and non-mediated services.</a:t>
            </a:r>
            <a:endParaRPr lang="en-US" dirty="0">
              <a:latin typeface="Times New Roman" pitchFamily="18" charset="0"/>
              <a:cs typeface="Times New Roman" pitchFamily="18" charset="0"/>
            </a:endParaRPr>
          </a:p>
          <a:p>
            <a:pPr>
              <a:lnSpc>
                <a:spcPct val="90000"/>
              </a:lnSpc>
              <a:spcBef>
                <a:spcPts val="1000"/>
              </a:spcBef>
              <a:buSzPts val="1920"/>
            </a:pPr>
            <a:r>
              <a:rPr lang="en-US" sz="2400" dirty="0">
                <a:latin typeface="Times New Roman" pitchFamily="18" charset="0"/>
                <a:ea typeface="Times New Roman"/>
                <a:cs typeface="Times New Roman" pitchFamily="18" charset="0"/>
                <a:sym typeface="Times New Roman"/>
              </a:rPr>
              <a:t>They can also include functions for controlling media resources, i.e., specialized resources and gateways at the service-signaling level. </a:t>
            </a:r>
          </a:p>
          <a:p>
            <a:pPr marL="0" lvl="0" indent="0">
              <a:spcBef>
                <a:spcPts val="1000"/>
              </a:spcBef>
              <a:buNone/>
            </a:pPr>
            <a:r>
              <a:rPr lang="en-US" sz="2400" b="1" dirty="0">
                <a:latin typeface="Times New Roman" pitchFamily="18" charset="0"/>
                <a:ea typeface="Times New Roman"/>
                <a:cs typeface="Times New Roman" pitchFamily="18" charset="0"/>
              </a:rPr>
              <a:t>2) Content delivery functions (CDF): </a:t>
            </a:r>
          </a:p>
          <a:p>
            <a:pPr marL="0" lvl="0" indent="0">
              <a:spcBef>
                <a:spcPts val="1000"/>
              </a:spcBef>
              <a:buNone/>
            </a:pPr>
            <a:r>
              <a:rPr lang="en-US" sz="2400" dirty="0">
                <a:latin typeface="Times New Roman" pitchFamily="18" charset="0"/>
                <a:ea typeface="Times New Roman"/>
                <a:cs typeface="Times New Roman" pitchFamily="18" charset="0"/>
              </a:rPr>
              <a:t>The content delivery functions (CDF) receive content from </a:t>
            </a:r>
          </a:p>
          <a:p>
            <a:pPr marL="0" lvl="0" indent="0">
              <a:spcBef>
                <a:spcPts val="1000"/>
              </a:spcBef>
              <a:buNone/>
            </a:pPr>
            <a:r>
              <a:rPr lang="en-US" sz="2400" dirty="0">
                <a:latin typeface="Times New Roman" pitchFamily="18" charset="0"/>
                <a:ea typeface="Times New Roman"/>
                <a:cs typeface="Times New Roman" pitchFamily="18" charset="0"/>
              </a:rPr>
              <a:t>-the application support functions and </a:t>
            </a:r>
          </a:p>
          <a:p>
            <a:pPr marL="0" lvl="0" indent="0">
              <a:spcBef>
                <a:spcPts val="1000"/>
              </a:spcBef>
              <a:buNone/>
            </a:pPr>
            <a:r>
              <a:rPr lang="en-US" sz="2400" dirty="0">
                <a:latin typeface="Times New Roman" pitchFamily="18" charset="0"/>
                <a:ea typeface="Times New Roman"/>
                <a:cs typeface="Times New Roman" pitchFamily="18" charset="0"/>
              </a:rPr>
              <a:t>-service support functions,</a:t>
            </a:r>
          </a:p>
          <a:p>
            <a:pPr marL="0" lvl="0" indent="0">
              <a:spcBef>
                <a:spcPts val="1000"/>
              </a:spcBef>
              <a:buNone/>
            </a:pPr>
            <a:r>
              <a:rPr lang="en-US" sz="2400" dirty="0">
                <a:latin typeface="Times New Roman" pitchFamily="18" charset="0"/>
                <a:ea typeface="Times New Roman"/>
                <a:cs typeface="Times New Roman" pitchFamily="18" charset="0"/>
              </a:rPr>
              <a:t> then store, process, and deliver it to the end-user functions using the capabilities of the transport functions, under control of the service control functions.</a:t>
            </a:r>
          </a:p>
          <a:p>
            <a:pPr>
              <a:lnSpc>
                <a:spcPct val="90000"/>
              </a:lnSpc>
              <a:spcBef>
                <a:spcPts val="1000"/>
              </a:spcBef>
              <a:buSzPts val="1920"/>
            </a:pPr>
            <a:endParaRPr lang="en-US" sz="2400" dirty="0">
              <a:latin typeface="Times New Roman" pitchFamily="18" charset="0"/>
              <a:cs typeface="Times New Roman" pitchFamily="18" charset="0"/>
            </a:endParaRPr>
          </a:p>
          <a:p>
            <a:pPr indent="-256540">
              <a:lnSpc>
                <a:spcPct val="90000"/>
              </a:lnSpc>
              <a:spcBef>
                <a:spcPts val="1000"/>
              </a:spcBef>
              <a:buSzPts val="1360"/>
              <a:buFont typeface="Arial" pitchFamily="34" charset="0"/>
              <a:buNone/>
            </a:pPr>
            <a:endParaRPr lang="en-US" sz="1700" dirty="0"/>
          </a:p>
        </p:txBody>
      </p:sp>
    </p:spTree>
    <p:extLst>
      <p:ext uri="{BB962C8B-B14F-4D97-AF65-F5344CB8AC3E}">
        <p14:creationId xmlns:p14="http://schemas.microsoft.com/office/powerpoint/2010/main" val="20267303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4"/>
            <a:ext cx="10058400" cy="346442"/>
          </a:xfrm>
        </p:spPr>
        <p:txBody>
          <a:bodyPr>
            <a:normAutofit fontScale="90000"/>
          </a:bodyPr>
          <a:lstStyle/>
          <a:p>
            <a:pPr algn="ctr"/>
            <a:r>
              <a:rPr lang="en-IN" sz="3200" b="1" dirty="0">
                <a:latin typeface="Times New Roman" pitchFamily="18" charset="0"/>
                <a:cs typeface="Times New Roman" pitchFamily="18" charset="0"/>
              </a:rPr>
              <a:t>Service stratum functions </a:t>
            </a:r>
          </a:p>
        </p:txBody>
      </p:sp>
      <p:sp>
        <p:nvSpPr>
          <p:cNvPr id="4" name="Google Shape;339;p23"/>
          <p:cNvSpPr txBox="1">
            <a:spLocks/>
          </p:cNvSpPr>
          <p:nvPr/>
        </p:nvSpPr>
        <p:spPr>
          <a:xfrm>
            <a:off x="222739" y="724148"/>
            <a:ext cx="11875476" cy="4926300"/>
          </a:xfrm>
          <a:prstGeom prst="rect">
            <a:avLst/>
          </a:prstGeom>
          <a:noFill/>
          <a:ln>
            <a:noFill/>
          </a:ln>
        </p:spPr>
        <p:txBody>
          <a:bodyPr spcFirstLastPara="1" vert="horz" wrap="square" lIns="91425" tIns="45700" rIns="91425" bIns="45700" rtlCol="0" anchor="t" anchorCtr="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241300" algn="just">
              <a:spcBef>
                <a:spcPts val="0"/>
              </a:spcBef>
              <a:buSzPts val="1600"/>
              <a:buFont typeface="Arial" pitchFamily="34" charset="0"/>
              <a:buNone/>
            </a:pPr>
            <a:r>
              <a:rPr lang="en-US" sz="2200" b="1" dirty="0">
                <a:latin typeface="Times New Roman" pitchFamily="18" charset="0"/>
                <a:cs typeface="Times New Roman" pitchFamily="18" charset="0"/>
              </a:rPr>
              <a:t>3)Application support functions and service support functions (ASF&amp;SSF):</a:t>
            </a:r>
          </a:p>
          <a:p>
            <a:pPr indent="-241300" algn="just">
              <a:spcBef>
                <a:spcPts val="0"/>
              </a:spcBef>
              <a:buSzPts val="1600"/>
              <a:buFont typeface="Arial" pitchFamily="34" charset="0"/>
              <a:buNone/>
            </a:pPr>
            <a:endParaRPr lang="en-US" sz="2200" b="1" dirty="0">
              <a:latin typeface="Times New Roman" pitchFamily="18" charset="0"/>
              <a:cs typeface="Times New Roman" pitchFamily="18" charset="0"/>
            </a:endParaRPr>
          </a:p>
          <a:p>
            <a:pPr marL="444500" algn="just">
              <a:spcBef>
                <a:spcPts val="0"/>
              </a:spcBef>
              <a:buSzPts val="1600"/>
            </a:pPr>
            <a:r>
              <a:rPr lang="en-US" sz="2200" dirty="0">
                <a:latin typeface="Times New Roman" pitchFamily="18" charset="0"/>
                <a:cs typeface="Times New Roman" pitchFamily="18" charset="0"/>
              </a:rPr>
              <a:t> The application support functions, and service support functions (ASF&amp;SSF) include functions such as the </a:t>
            </a:r>
          </a:p>
          <a:p>
            <a:pPr marL="101600" indent="0" algn="just">
              <a:spcBef>
                <a:spcPts val="0"/>
              </a:spcBef>
              <a:buSzPts val="1600"/>
              <a:buFont typeface="Arial" pitchFamily="34" charset="0"/>
              <a:buNone/>
            </a:pPr>
            <a:r>
              <a:rPr lang="en-US" sz="2200" dirty="0">
                <a:latin typeface="Times New Roman" pitchFamily="18" charset="0"/>
                <a:cs typeface="Times New Roman" pitchFamily="18" charset="0"/>
              </a:rPr>
              <a:t>       -Gateway,</a:t>
            </a:r>
          </a:p>
          <a:p>
            <a:pPr marL="101600" indent="0" algn="just">
              <a:spcBef>
                <a:spcPts val="0"/>
              </a:spcBef>
              <a:buSzPts val="1600"/>
              <a:buFont typeface="Arial" pitchFamily="34" charset="0"/>
              <a:buNone/>
            </a:pPr>
            <a:r>
              <a:rPr lang="en-US" sz="2200" dirty="0">
                <a:latin typeface="Times New Roman" pitchFamily="18" charset="0"/>
                <a:cs typeface="Times New Roman" pitchFamily="18" charset="0"/>
              </a:rPr>
              <a:t>       -registration, </a:t>
            </a:r>
          </a:p>
          <a:p>
            <a:pPr marL="101600" indent="0" algn="just">
              <a:spcBef>
                <a:spcPts val="0"/>
              </a:spcBef>
              <a:buSzPts val="1600"/>
              <a:buFont typeface="Arial" pitchFamily="34" charset="0"/>
              <a:buNone/>
            </a:pPr>
            <a:r>
              <a:rPr lang="en-US" sz="2200" dirty="0">
                <a:latin typeface="Times New Roman" pitchFamily="18" charset="0"/>
                <a:cs typeface="Times New Roman" pitchFamily="18" charset="0"/>
              </a:rPr>
              <a:t>       -authentication and </a:t>
            </a:r>
          </a:p>
          <a:p>
            <a:pPr marL="101600" indent="0" algn="just">
              <a:spcBef>
                <a:spcPts val="0"/>
              </a:spcBef>
              <a:buSzPts val="1600"/>
              <a:buFont typeface="Arial" pitchFamily="34" charset="0"/>
              <a:buNone/>
            </a:pPr>
            <a:r>
              <a:rPr lang="en-US" sz="2200" dirty="0">
                <a:latin typeface="Times New Roman" pitchFamily="18" charset="0"/>
                <a:cs typeface="Times New Roman" pitchFamily="18" charset="0"/>
              </a:rPr>
              <a:t>     - authorization functions at the application level. </a:t>
            </a:r>
          </a:p>
          <a:p>
            <a:pPr marL="101600" indent="0" algn="just">
              <a:spcBef>
                <a:spcPts val="0"/>
              </a:spcBef>
              <a:buSzPts val="1600"/>
              <a:buFont typeface="Arial" pitchFamily="34" charset="0"/>
              <a:buNone/>
            </a:pPr>
            <a:endParaRPr lang="en-US" sz="2200" dirty="0">
              <a:latin typeface="Times New Roman" pitchFamily="18" charset="0"/>
              <a:cs typeface="Times New Roman" pitchFamily="18" charset="0"/>
            </a:endParaRPr>
          </a:p>
          <a:p>
            <a:pPr marL="444500" algn="just">
              <a:spcBef>
                <a:spcPts val="0"/>
              </a:spcBef>
              <a:buSzPts val="1600"/>
            </a:pPr>
            <a:r>
              <a:rPr lang="en-US" sz="2200" dirty="0">
                <a:latin typeface="Times New Roman" pitchFamily="18" charset="0"/>
                <a:cs typeface="Times New Roman" pitchFamily="18" charset="0"/>
              </a:rPr>
              <a:t>These functions are available to the "applications" and "end-user" functional groups. Through the UNI, the application support functions and service support functions provide reference points to the end-user functions. Application interactions with the application support functions and service support functions are handled through the ANI reference point</a:t>
            </a:r>
          </a:p>
          <a:p>
            <a:pPr marL="101600" indent="0" algn="just">
              <a:spcBef>
                <a:spcPts val="0"/>
              </a:spcBef>
              <a:buSzPts val="1600"/>
              <a:buFont typeface="Arial" pitchFamily="34" charset="0"/>
              <a:buNone/>
            </a:pPr>
            <a:endParaRPr lang="en-US" sz="2200" dirty="0">
              <a:latin typeface="Times New Roman" pitchFamily="18" charset="0"/>
              <a:cs typeface="Times New Roman" pitchFamily="18" charset="0"/>
            </a:endParaRPr>
          </a:p>
          <a:p>
            <a:pPr lvl="0" indent="-241300" algn="just">
              <a:spcBef>
                <a:spcPts val="0"/>
              </a:spcBef>
              <a:buSzPts val="1600"/>
              <a:buNone/>
            </a:pPr>
            <a:r>
              <a:rPr lang="en-US" sz="2200" b="1" dirty="0">
                <a:latin typeface="Times New Roman" pitchFamily="18" charset="0"/>
                <a:cs typeface="Times New Roman" pitchFamily="18" charset="0"/>
              </a:rPr>
              <a:t>4) End-user functions: </a:t>
            </a:r>
          </a:p>
          <a:p>
            <a:pPr marL="444500" algn="just">
              <a:spcBef>
                <a:spcPts val="0"/>
              </a:spcBef>
              <a:buSzPts val="1600"/>
            </a:pPr>
            <a:r>
              <a:rPr lang="en-US" sz="2200" dirty="0">
                <a:latin typeface="Times New Roman" pitchFamily="18" charset="0"/>
                <a:cs typeface="Times New Roman" pitchFamily="18" charset="0"/>
              </a:rPr>
              <a:t>No assumptions are made about the diverse end-user interfaces and end-user networks that may be connected to the NGN access network. End-user equipment may be either mobile or fixed.</a:t>
            </a:r>
          </a:p>
          <a:p>
            <a:pPr lvl="0" indent="-241300" algn="just">
              <a:spcBef>
                <a:spcPts val="0"/>
              </a:spcBef>
              <a:buSzPts val="1600"/>
              <a:buNone/>
            </a:pPr>
            <a:endParaRPr lang="en-US" sz="2200" dirty="0">
              <a:latin typeface="Times New Roman" pitchFamily="18" charset="0"/>
              <a:cs typeface="Times New Roman" pitchFamily="18" charset="0"/>
            </a:endParaRPr>
          </a:p>
          <a:p>
            <a:pPr lvl="0" indent="-241300" algn="just">
              <a:spcBef>
                <a:spcPts val="0"/>
              </a:spcBef>
              <a:buSzPts val="1600"/>
              <a:buNone/>
            </a:pPr>
            <a:r>
              <a:rPr lang="en-US" sz="2200" b="1" dirty="0">
                <a:latin typeface="Times New Roman" pitchFamily="18" charset="0"/>
                <a:cs typeface="Times New Roman" pitchFamily="18" charset="0"/>
              </a:rPr>
              <a:t>5) Management functions:</a:t>
            </a:r>
            <a:r>
              <a:rPr lang="en-US" sz="2200" dirty="0">
                <a:latin typeface="Times New Roman" pitchFamily="18" charset="0"/>
                <a:cs typeface="Times New Roman" pitchFamily="18" charset="0"/>
              </a:rPr>
              <a:t> </a:t>
            </a:r>
          </a:p>
          <a:p>
            <a:pPr marL="444500" algn="just">
              <a:spcBef>
                <a:spcPts val="0"/>
              </a:spcBef>
              <a:buSzPts val="1600"/>
            </a:pPr>
            <a:r>
              <a:rPr lang="en-US" sz="2200" dirty="0">
                <a:latin typeface="Times New Roman" pitchFamily="18" charset="0"/>
                <a:cs typeface="Times New Roman" pitchFamily="18" charset="0"/>
              </a:rPr>
              <a:t>These functions provide the capabilities to manage the NGN in order to provide NGN services with the expected quality, security, and reliability. All the NGN components are centralized controlled.</a:t>
            </a:r>
          </a:p>
          <a:p>
            <a:pPr marL="101600" indent="0">
              <a:spcBef>
                <a:spcPts val="0"/>
              </a:spcBef>
              <a:buSzPts val="1600"/>
              <a:buFont typeface="Arial" pitchFamily="34" charset="0"/>
              <a:buNone/>
            </a:pPr>
            <a:endParaRPr lang="en-US" sz="2000" dirty="0">
              <a:latin typeface="Times New Roman" pitchFamily="18" charset="0"/>
              <a:cs typeface="Times New Roman" pitchFamily="18" charset="0"/>
            </a:endParaRPr>
          </a:p>
        </p:txBody>
      </p:sp>
      <p:sp>
        <p:nvSpPr>
          <p:cNvPr id="3" name="Footer Placeholder 2">
            <a:extLst>
              <a:ext uri="{FF2B5EF4-FFF2-40B4-BE49-F238E27FC236}">
                <a16:creationId xmlns:a16="http://schemas.microsoft.com/office/drawing/2014/main" id="{E5665485-8602-D4EC-BDF9-8A3BBA86B3AD}"/>
              </a:ext>
            </a:extLst>
          </p:cNvPr>
          <p:cNvSpPr>
            <a:spLocks noGrp="1"/>
          </p:cNvSpPr>
          <p:nvPr>
            <p:ph type="ftr" sz="quarter" idx="11"/>
          </p:nvPr>
        </p:nvSpPr>
        <p:spPr>
          <a:xfrm>
            <a:off x="677334" y="6041362"/>
            <a:ext cx="6297612"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Presented By. Prabhakar Manish From Accenture India Private Limited</a:t>
            </a:r>
            <a:endParaRPr lang="en-US" dirty="0"/>
          </a:p>
        </p:txBody>
      </p:sp>
    </p:spTree>
    <p:extLst>
      <p:ext uri="{BB962C8B-B14F-4D97-AF65-F5344CB8AC3E}">
        <p14:creationId xmlns:p14="http://schemas.microsoft.com/office/powerpoint/2010/main" val="18007628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428505"/>
          </a:xfrm>
        </p:spPr>
        <p:txBody>
          <a:bodyPr>
            <a:normAutofit fontScale="90000"/>
          </a:bodyPr>
          <a:lstStyle/>
          <a:p>
            <a:pPr algn="ctr"/>
            <a:r>
              <a:rPr lang="en-IN" sz="3200" b="1" dirty="0">
                <a:latin typeface="Times New Roman" pitchFamily="18" charset="0"/>
                <a:cs typeface="Times New Roman" pitchFamily="18" charset="0"/>
              </a:rPr>
              <a:t>NGN Network components</a:t>
            </a:r>
            <a:endParaRPr lang="en-IN" sz="2800" b="1" dirty="0">
              <a:latin typeface="Times New Roman" pitchFamily="18" charset="0"/>
              <a:cs typeface="Times New Roman" pitchFamily="18" charset="0"/>
            </a:endParaRPr>
          </a:p>
        </p:txBody>
      </p:sp>
      <p:pic>
        <p:nvPicPr>
          <p:cNvPr id="4" name="Content Placeholder 3">
            <a:extLst>
              <a:ext uri="{FF2B5EF4-FFF2-40B4-BE49-F238E27FC236}">
                <a16:creationId xmlns:a16="http://schemas.microsoft.com/office/drawing/2014/main" id="{023F0865-BE16-71A4-B9F8-535B59069FEF}"/>
              </a:ext>
            </a:extLst>
          </p:cNvPr>
          <p:cNvPicPr>
            <a:picLocks noGrp="1" noChangeAspect="1"/>
          </p:cNvPicPr>
          <p:nvPr>
            <p:ph idx="1"/>
          </p:nvPr>
        </p:nvPicPr>
        <p:blipFill>
          <a:blip r:embed="rId3"/>
          <a:stretch>
            <a:fillRect/>
          </a:stretch>
        </p:blipFill>
        <p:spPr>
          <a:xfrm>
            <a:off x="1770185" y="980110"/>
            <a:ext cx="8525427" cy="4116146"/>
          </a:xfrm>
        </p:spPr>
      </p:pic>
      <p:sp>
        <p:nvSpPr>
          <p:cNvPr id="5" name="Google Shape;256;p10"/>
          <p:cNvSpPr txBox="1">
            <a:spLocks/>
          </p:cNvSpPr>
          <p:nvPr/>
        </p:nvSpPr>
        <p:spPr>
          <a:xfrm>
            <a:off x="1263232" y="5526210"/>
            <a:ext cx="9404723" cy="567190"/>
          </a:xfrm>
          <a:prstGeom prst="rect">
            <a:avLst/>
          </a:prstGeom>
          <a:noFill/>
          <a:ln>
            <a:noFill/>
          </a:ln>
        </p:spPr>
        <p:txBody>
          <a:bodyPr spcFirstLastPara="1" vert="horz" wrap="square" lIns="91425" tIns="45700" rIns="91425" bIns="45700" rtlCol="0" anchor="t" anchorCtr="0">
            <a:normAutofit fontScale="5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buClr>
                <a:schemeClr val="lt2"/>
              </a:buClr>
              <a:buSzPts val="2800"/>
              <a:buFont typeface="Times"/>
              <a:buNone/>
            </a:pPr>
            <a:r>
              <a:rPr lang="en-US" sz="2800" i="1" dirty="0">
                <a:latin typeface="Times New Roman" pitchFamily="18" charset="0"/>
                <a:ea typeface="Times"/>
                <a:cs typeface="Times New Roman" pitchFamily="18" charset="0"/>
                <a:sym typeface="Times"/>
              </a:rPr>
              <a:t>Fig.  NGN   Network Components</a:t>
            </a:r>
            <a:br>
              <a:rPr lang="en-US" dirty="0"/>
            </a:br>
            <a:endParaRPr lang="en-US" dirty="0"/>
          </a:p>
        </p:txBody>
      </p:sp>
    </p:spTree>
    <p:extLst>
      <p:ext uri="{BB962C8B-B14F-4D97-AF65-F5344CB8AC3E}">
        <p14:creationId xmlns:p14="http://schemas.microsoft.com/office/powerpoint/2010/main" val="2410214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6939" y="297179"/>
            <a:ext cx="10358120" cy="492443"/>
          </a:xfrm>
        </p:spPr>
        <p:txBody>
          <a:bodyPr/>
          <a:lstStyle/>
          <a:p>
            <a:pPr algn="ctr"/>
            <a:r>
              <a:rPr lang="en-US" sz="3200" dirty="0">
                <a:latin typeface="Times New Roman" pitchFamily="18" charset="0"/>
                <a:cs typeface="Times New Roman" pitchFamily="18" charset="0"/>
              </a:rPr>
              <a:t>Advantages of IoT</a:t>
            </a:r>
            <a:endParaRPr lang="en-IN" sz="3200" dirty="0">
              <a:latin typeface="Times New Roman" pitchFamily="18" charset="0"/>
              <a:cs typeface="Times New Roman" pitchFamily="18" charset="0"/>
            </a:endParaRPr>
          </a:p>
        </p:txBody>
      </p:sp>
      <p:sp>
        <p:nvSpPr>
          <p:cNvPr id="4" name="Rectangle 3"/>
          <p:cNvSpPr/>
          <p:nvPr/>
        </p:nvSpPr>
        <p:spPr>
          <a:xfrm>
            <a:off x="76200" y="1272137"/>
            <a:ext cx="12115800" cy="4708981"/>
          </a:xfrm>
          <a:prstGeom prst="rect">
            <a:avLst/>
          </a:prstGeom>
        </p:spPr>
        <p:txBody>
          <a:bodyPr wrap="square">
            <a:spAutoFit/>
          </a:bodyPr>
          <a:lstStyle/>
          <a:p>
            <a:pPr marL="342900" indent="-342900">
              <a:lnSpc>
                <a:spcPct val="150000"/>
              </a:lnSpc>
              <a:buFont typeface="Arial" pitchFamily="34" charset="0"/>
              <a:buChar char="•"/>
            </a:pPr>
            <a:r>
              <a:rPr lang="en-US" sz="2000" b="1" dirty="0">
                <a:latin typeface="Times New Roman" pitchFamily="18" charset="0"/>
                <a:cs typeface="Times New Roman" pitchFamily="18" charset="0"/>
              </a:rPr>
              <a:t>Efficient resource utilization: </a:t>
            </a:r>
            <a:r>
              <a:rPr lang="en-US" sz="2000" dirty="0">
                <a:latin typeface="Times New Roman" pitchFamily="18" charset="0"/>
                <a:cs typeface="Times New Roman" pitchFamily="18" charset="0"/>
              </a:rPr>
              <a:t>If we know the functionality and the way that how each device work we definitely increase the efficient resource utilization as well as monitor natural resources. </a:t>
            </a:r>
          </a:p>
          <a:p>
            <a:pPr marL="342900" indent="-342900">
              <a:lnSpc>
                <a:spcPct val="150000"/>
              </a:lnSpc>
              <a:buFont typeface="Arial" pitchFamily="34" charset="0"/>
              <a:buChar char="•"/>
            </a:pPr>
            <a:r>
              <a:rPr lang="en-US" sz="2000" b="1" dirty="0">
                <a:latin typeface="Times New Roman" pitchFamily="18" charset="0"/>
                <a:cs typeface="Times New Roman" pitchFamily="18" charset="0"/>
              </a:rPr>
              <a:t>Minimize human effort: </a:t>
            </a:r>
            <a:r>
              <a:rPr lang="en-US" sz="2000" dirty="0">
                <a:latin typeface="Times New Roman" pitchFamily="18" charset="0"/>
                <a:cs typeface="Times New Roman" pitchFamily="18" charset="0"/>
              </a:rPr>
              <a:t>As the devices of IoT interact and communicate with each other and do lot of task for us, then they minimize the human effort. </a:t>
            </a:r>
          </a:p>
          <a:p>
            <a:pPr marL="342900" indent="-342900">
              <a:lnSpc>
                <a:spcPct val="150000"/>
              </a:lnSpc>
              <a:buFont typeface="Arial" pitchFamily="34" charset="0"/>
              <a:buChar char="•"/>
            </a:pPr>
            <a:r>
              <a:rPr lang="en-US" sz="2000" b="1" dirty="0">
                <a:latin typeface="Times New Roman" pitchFamily="18" charset="0"/>
                <a:cs typeface="Times New Roman" pitchFamily="18" charset="0"/>
              </a:rPr>
              <a:t>Save time: </a:t>
            </a:r>
            <a:r>
              <a:rPr lang="en-US" sz="2000" dirty="0">
                <a:latin typeface="Times New Roman" pitchFamily="18" charset="0"/>
                <a:cs typeface="Times New Roman" pitchFamily="18" charset="0"/>
              </a:rPr>
              <a:t>As it reduces the human effort then it definitely saves out time. Time is the primary factor which can save through IoT platform. </a:t>
            </a:r>
          </a:p>
          <a:p>
            <a:pPr marL="342900" indent="-342900">
              <a:lnSpc>
                <a:spcPct val="150000"/>
              </a:lnSpc>
              <a:buFont typeface="Arial" pitchFamily="34" charset="0"/>
              <a:buChar char="•"/>
            </a:pPr>
            <a:r>
              <a:rPr lang="en-US" sz="2000" b="1" dirty="0">
                <a:latin typeface="Times New Roman" pitchFamily="18" charset="0"/>
                <a:cs typeface="Times New Roman" pitchFamily="18" charset="0"/>
              </a:rPr>
              <a:t>Reduced Waste: </a:t>
            </a:r>
            <a:r>
              <a:rPr lang="en-US" sz="2000" dirty="0">
                <a:latin typeface="Times New Roman" pitchFamily="18" charset="0"/>
                <a:cs typeface="Times New Roman" pitchFamily="18" charset="0"/>
              </a:rPr>
              <a:t>IoT makes areas of improvement clear. Current analytics give us superficial insight, but IoT provides real-world information leading to more effective management of resources.  </a:t>
            </a:r>
          </a:p>
          <a:p>
            <a:pPr marL="342900" indent="-342900">
              <a:lnSpc>
                <a:spcPct val="150000"/>
              </a:lnSpc>
              <a:buFont typeface="Arial" pitchFamily="34" charset="0"/>
              <a:buChar char="•"/>
            </a:pPr>
            <a:r>
              <a:rPr lang="en-US" sz="2000" b="1" dirty="0">
                <a:latin typeface="Times New Roman" pitchFamily="18" charset="0"/>
                <a:cs typeface="Times New Roman" pitchFamily="18" charset="0"/>
              </a:rPr>
              <a:t>Enhanced Data Collection: </a:t>
            </a:r>
            <a:r>
              <a:rPr lang="en-US" sz="2000" dirty="0">
                <a:latin typeface="Times New Roman" pitchFamily="18" charset="0"/>
                <a:cs typeface="Times New Roman" pitchFamily="18" charset="0"/>
              </a:rPr>
              <a:t>Modern data collection suffers from its limitations and its design for passive use. IoT breaks it out of those spaces, and places it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3837758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66800" y="105508"/>
            <a:ext cx="10058400" cy="428505"/>
          </a:xfrm>
        </p:spPr>
        <p:txBody>
          <a:bodyPr>
            <a:normAutofit fontScale="90000"/>
          </a:bodyPr>
          <a:lstStyle/>
          <a:p>
            <a:pPr algn="ctr"/>
            <a:r>
              <a:rPr lang="en-IN" sz="3200" b="1" dirty="0">
                <a:latin typeface="Times New Roman" pitchFamily="18" charset="0"/>
                <a:cs typeface="Times New Roman" pitchFamily="18" charset="0"/>
              </a:rPr>
              <a:t>NGN Network components</a:t>
            </a:r>
            <a:endParaRPr lang="en-IN" sz="2800" b="1" dirty="0">
              <a:latin typeface="Times New Roman" pitchFamily="18" charset="0"/>
              <a:cs typeface="Times New Roman" pitchFamily="18" charset="0"/>
            </a:endParaRPr>
          </a:p>
        </p:txBody>
      </p:sp>
      <p:sp>
        <p:nvSpPr>
          <p:cNvPr id="4" name="Google Shape;360;g20f7a027142_0_20"/>
          <p:cNvSpPr txBox="1">
            <a:spLocks/>
          </p:cNvSpPr>
          <p:nvPr/>
        </p:nvSpPr>
        <p:spPr>
          <a:xfrm>
            <a:off x="223404" y="639098"/>
            <a:ext cx="11745192" cy="5965911"/>
          </a:xfrm>
          <a:prstGeom prst="rect">
            <a:avLst/>
          </a:prstGeom>
        </p:spPr>
        <p:txBody>
          <a:bodyPr spcFirstLastPara="1" vert="horz" wrap="square" lIns="91425" tIns="45700" rIns="91425" bIns="45700" rtlCol="0" anchor="t" anchorCtr="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000"/>
              </a:spcBef>
              <a:buNone/>
            </a:pPr>
            <a:r>
              <a:rPr lang="en-IN" sz="2000" b="1" dirty="0">
                <a:latin typeface="Times New Roman" pitchFamily="18" charset="0"/>
                <a:cs typeface="Times New Roman" pitchFamily="18" charset="0"/>
              </a:rPr>
              <a:t>1)Media Gateway Controller (MGC):</a:t>
            </a:r>
          </a:p>
          <a:p>
            <a:pPr>
              <a:spcBef>
                <a:spcPts val="1000"/>
              </a:spcBef>
            </a:pPr>
            <a:r>
              <a:rPr lang="en-US" sz="2000" dirty="0">
                <a:latin typeface="Times New Roman" pitchFamily="18" charset="0"/>
                <a:cs typeface="Times New Roman" pitchFamily="18" charset="0"/>
              </a:rPr>
              <a:t>Media gateway controllers are also known as </a:t>
            </a:r>
            <a:r>
              <a:rPr lang="en-US" sz="2000" b="1" dirty="0">
                <a:latin typeface="Times New Roman" pitchFamily="18" charset="0"/>
                <a:cs typeface="Times New Roman" pitchFamily="18" charset="0"/>
              </a:rPr>
              <a:t>Soft switches and Call controllers, Wireless Call Server or Call Agents</a:t>
            </a:r>
            <a:r>
              <a:rPr lang="en-US" sz="2000" dirty="0">
                <a:latin typeface="Times New Roman" pitchFamily="18" charset="0"/>
                <a:cs typeface="Times New Roman" pitchFamily="18" charset="0"/>
              </a:rPr>
              <a:t>. </a:t>
            </a:r>
          </a:p>
          <a:p>
            <a:pPr>
              <a:spcBef>
                <a:spcPts val="1000"/>
              </a:spcBef>
            </a:pPr>
            <a:r>
              <a:rPr lang="en-US" sz="2000" dirty="0">
                <a:latin typeface="Times New Roman" pitchFamily="18" charset="0"/>
                <a:cs typeface="Times New Roman" pitchFamily="18" charset="0"/>
              </a:rPr>
              <a:t>The MGC is located in the service provider's network in control layer and provides call logic and call control functions, typically maintaining call state for every call in the network. </a:t>
            </a:r>
          </a:p>
          <a:p>
            <a:pPr>
              <a:spcBef>
                <a:spcPts val="1000"/>
              </a:spcBef>
            </a:pPr>
            <a:r>
              <a:rPr lang="en-US" sz="2000" dirty="0">
                <a:latin typeface="Times New Roman" pitchFamily="18" charset="0"/>
                <a:cs typeface="Times New Roman" pitchFamily="18" charset="0"/>
              </a:rPr>
              <a:t>Many MGCs interact with application servers to supply services that are not directly hosted on MGCs</a:t>
            </a:r>
          </a:p>
          <a:p>
            <a:pPr marL="0" indent="0">
              <a:spcBef>
                <a:spcPts val="1000"/>
              </a:spcBef>
              <a:buFont typeface="Arial" pitchFamily="34" charset="0"/>
              <a:buNone/>
            </a:pPr>
            <a:r>
              <a:rPr lang="en-IN" sz="2000" b="1" dirty="0">
                <a:latin typeface="Times New Roman" pitchFamily="18" charset="0"/>
                <a:cs typeface="Times New Roman" pitchFamily="18" charset="0"/>
              </a:rPr>
              <a:t>2)Media Gateway</a:t>
            </a:r>
            <a:endParaRPr lang="en-US" sz="2000" b="1" dirty="0">
              <a:latin typeface="Times New Roman" pitchFamily="18" charset="0"/>
              <a:cs typeface="Times New Roman" pitchFamily="18" charset="0"/>
            </a:endParaRPr>
          </a:p>
          <a:p>
            <a:pPr marL="137160" indent="0">
              <a:spcBef>
                <a:spcPts val="1000"/>
              </a:spcBef>
              <a:buFont typeface="Arial" pitchFamily="34" charset="0"/>
              <a:buNone/>
            </a:pPr>
            <a:r>
              <a:rPr lang="en-GB" sz="2000" dirty="0">
                <a:latin typeface="Times New Roman" pitchFamily="18" charset="0"/>
                <a:cs typeface="Times New Roman" pitchFamily="18" charset="0"/>
              </a:rPr>
              <a:t>-Media Gateways are located in access layer of NGN. </a:t>
            </a:r>
          </a:p>
          <a:p>
            <a:pPr>
              <a:spcBef>
                <a:spcPts val="1000"/>
              </a:spcBef>
              <a:buFont typeface="Arial" pitchFamily="34" charset="0"/>
              <a:buChar char="-"/>
            </a:pPr>
            <a:r>
              <a:rPr lang="en-GB" sz="2000" dirty="0">
                <a:latin typeface="Times New Roman" pitchFamily="18" charset="0"/>
                <a:cs typeface="Times New Roman" pitchFamily="18" charset="0"/>
              </a:rPr>
              <a:t>Media Gateway performs following functionality</a:t>
            </a:r>
          </a:p>
          <a:p>
            <a:pPr marL="137160" indent="0">
              <a:spcBef>
                <a:spcPts val="1000"/>
              </a:spcBef>
              <a:buFont typeface="Arial" pitchFamily="34" charset="0"/>
              <a:buNone/>
            </a:pPr>
            <a:r>
              <a:rPr lang="en-GB" sz="2000" dirty="0">
                <a:latin typeface="Times New Roman" pitchFamily="18" charset="0"/>
                <a:cs typeface="Times New Roman" pitchFamily="18" charset="0"/>
              </a:rPr>
              <a:t>        i. Access gateway (AG)</a:t>
            </a:r>
          </a:p>
          <a:p>
            <a:pPr marL="137160" indent="0">
              <a:spcBef>
                <a:spcPts val="1000"/>
              </a:spcBef>
              <a:buFont typeface="Arial" pitchFamily="34" charset="0"/>
              <a:buNone/>
            </a:pPr>
            <a:r>
              <a:rPr lang="en-GB" sz="2000" dirty="0">
                <a:latin typeface="Times New Roman" pitchFamily="18" charset="0"/>
                <a:cs typeface="Times New Roman" pitchFamily="18" charset="0"/>
              </a:rPr>
              <a:t>        ii. Trunk Media gateway (TMG)</a:t>
            </a:r>
          </a:p>
          <a:p>
            <a:pPr marL="137160" indent="0">
              <a:spcBef>
                <a:spcPts val="1000"/>
              </a:spcBef>
              <a:buFont typeface="Arial" pitchFamily="34" charset="0"/>
              <a:buNone/>
            </a:pPr>
            <a:r>
              <a:rPr lang="en-GB" sz="2000" dirty="0">
                <a:latin typeface="Times New Roman" pitchFamily="18" charset="0"/>
                <a:cs typeface="Times New Roman" pitchFamily="18" charset="0"/>
              </a:rPr>
              <a:t>        iii. </a:t>
            </a:r>
            <a:r>
              <a:rPr lang="en-GB" sz="2000" dirty="0" err="1">
                <a:latin typeface="Times New Roman" pitchFamily="18" charset="0"/>
                <a:cs typeface="Times New Roman" pitchFamily="18" charset="0"/>
              </a:rPr>
              <a:t>Signaling</a:t>
            </a:r>
            <a:r>
              <a:rPr lang="en-GB" sz="2000" dirty="0">
                <a:latin typeface="Times New Roman" pitchFamily="18" charset="0"/>
                <a:cs typeface="Times New Roman" pitchFamily="18" charset="0"/>
              </a:rPr>
              <a:t> gateway (SG)</a:t>
            </a:r>
          </a:p>
          <a:p>
            <a:pPr marL="137160" indent="0">
              <a:spcBef>
                <a:spcPts val="1000"/>
              </a:spcBef>
              <a:buFont typeface="Arial" pitchFamily="34" charset="0"/>
              <a:buNone/>
            </a:pPr>
            <a:r>
              <a:rPr lang="en-GB" sz="2000" dirty="0">
                <a:latin typeface="Times New Roman" pitchFamily="18" charset="0"/>
                <a:cs typeface="Times New Roman" pitchFamily="18" charset="0"/>
              </a:rPr>
              <a:t>        iv. Border Gateway (BGW)/ Session Border Controller(SBC)</a:t>
            </a:r>
          </a:p>
          <a:p>
            <a:pPr marL="137160" indent="0">
              <a:buNone/>
            </a:pPr>
            <a:endParaRPr lang="en-IN" sz="2000" dirty="0"/>
          </a:p>
          <a:p>
            <a:pPr marL="0" indent="0">
              <a:spcBef>
                <a:spcPts val="1000"/>
              </a:spcBef>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9291842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428505"/>
          </a:xfrm>
        </p:spPr>
        <p:txBody>
          <a:bodyPr>
            <a:normAutofit fontScale="90000"/>
          </a:bodyPr>
          <a:lstStyle/>
          <a:p>
            <a:pPr algn="ctr"/>
            <a:r>
              <a:rPr lang="en-IN" sz="3200" b="1" dirty="0">
                <a:latin typeface="Times New Roman" pitchFamily="18" charset="0"/>
                <a:cs typeface="Times New Roman" pitchFamily="18" charset="0"/>
              </a:rPr>
              <a:t>NGN Network components</a:t>
            </a:r>
            <a:endParaRPr lang="en-IN" sz="2800" b="1" dirty="0">
              <a:latin typeface="Times New Roman" pitchFamily="18" charset="0"/>
              <a:cs typeface="Times New Roman" pitchFamily="18" charset="0"/>
            </a:endParaRPr>
          </a:p>
        </p:txBody>
      </p:sp>
      <p:sp>
        <p:nvSpPr>
          <p:cNvPr id="3" name="Text Placeholder 2">
            <a:extLst>
              <a:ext uri="{FF2B5EF4-FFF2-40B4-BE49-F238E27FC236}">
                <a16:creationId xmlns:a16="http://schemas.microsoft.com/office/drawing/2014/main" id="{96967C93-B52A-201F-29AC-30B76B11551E}"/>
              </a:ext>
            </a:extLst>
          </p:cNvPr>
          <p:cNvSpPr txBox="1">
            <a:spLocks/>
          </p:cNvSpPr>
          <p:nvPr/>
        </p:nvSpPr>
        <p:spPr>
          <a:xfrm>
            <a:off x="223098" y="781050"/>
            <a:ext cx="11839947" cy="4705349"/>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37160" indent="0">
              <a:buNone/>
            </a:pPr>
            <a:r>
              <a:rPr lang="en-IN" sz="2900" b="1" dirty="0">
                <a:latin typeface="Times New Roman" pitchFamily="18" charset="0"/>
                <a:cs typeface="Times New Roman" pitchFamily="18" charset="0"/>
              </a:rPr>
              <a:t>3)Access gateway (AG)</a:t>
            </a:r>
            <a:br>
              <a:rPr lang="en-IN" sz="2900" dirty="0">
                <a:latin typeface="Times New Roman" pitchFamily="18" charset="0"/>
                <a:cs typeface="Times New Roman" pitchFamily="18" charset="0"/>
              </a:rPr>
            </a:br>
            <a:r>
              <a:rPr lang="en-GB" sz="2900" dirty="0">
                <a:latin typeface="Times New Roman" pitchFamily="18" charset="0"/>
                <a:cs typeface="Times New Roman" pitchFamily="18" charset="0"/>
              </a:rPr>
              <a:t>The  AG  is  located  in  the  service  provider's  network. </a:t>
            </a:r>
          </a:p>
          <a:p>
            <a:pPr marL="594360" indent="-457200"/>
            <a:r>
              <a:rPr lang="en-GB" sz="2900" dirty="0">
                <a:latin typeface="Times New Roman" pitchFamily="18" charset="0"/>
                <a:cs typeface="Times New Roman" pitchFamily="18" charset="0"/>
              </a:rPr>
              <a:t>It supports the line side interface to the </a:t>
            </a:r>
            <a:r>
              <a:rPr lang="en-GB" sz="2900" dirty="0" err="1">
                <a:latin typeface="Times New Roman" pitchFamily="18" charset="0"/>
                <a:cs typeface="Times New Roman" pitchFamily="18" charset="0"/>
              </a:rPr>
              <a:t>coreIP</a:t>
            </a:r>
            <a:r>
              <a:rPr lang="en-GB" sz="2900" dirty="0">
                <a:latin typeface="Times New Roman" pitchFamily="18" charset="0"/>
                <a:cs typeface="Times New Roman" pitchFamily="18" charset="0"/>
              </a:rPr>
              <a:t> network for use by phones, devices, and  PBXs. </a:t>
            </a:r>
          </a:p>
          <a:p>
            <a:pPr marL="594360" indent="-457200"/>
            <a:r>
              <a:rPr lang="en-GB" sz="2900" dirty="0">
                <a:latin typeface="Times New Roman" pitchFamily="18" charset="0"/>
                <a:cs typeface="Times New Roman" pitchFamily="18" charset="0"/>
              </a:rPr>
              <a:t> This  element  provides  functions  such  as  media  conversion  (circuit  to Packet, Packet to circuit) and echo control</a:t>
            </a:r>
          </a:p>
          <a:p>
            <a:pPr marL="137160" indent="0">
              <a:buNone/>
            </a:pPr>
            <a:r>
              <a:rPr lang="en-IN" sz="2900" b="1" dirty="0">
                <a:latin typeface="Times New Roman" pitchFamily="18" charset="0"/>
                <a:cs typeface="Times New Roman" pitchFamily="18" charset="0"/>
              </a:rPr>
              <a:t>4) Trunk Media gateway (TMG)</a:t>
            </a:r>
            <a:br>
              <a:rPr lang="en-IN" sz="2900" b="1" dirty="0">
                <a:latin typeface="Times New Roman" pitchFamily="18" charset="0"/>
                <a:cs typeface="Times New Roman" pitchFamily="18" charset="0"/>
              </a:rPr>
            </a:br>
            <a:endParaRPr lang="en-GB" sz="2900" b="1" dirty="0">
              <a:latin typeface="Times New Roman" pitchFamily="18" charset="0"/>
              <a:cs typeface="Times New Roman" pitchFamily="18" charset="0"/>
            </a:endParaRPr>
          </a:p>
          <a:p>
            <a:r>
              <a:rPr lang="en-GB" sz="2900" dirty="0">
                <a:latin typeface="Times New Roman" pitchFamily="18" charset="0"/>
                <a:cs typeface="Times New Roman" pitchFamily="18" charset="0"/>
              </a:rPr>
              <a:t>The TMG  supports a trunk side interface to the PSTN and/or IP routed flows in the packet network. </a:t>
            </a:r>
          </a:p>
          <a:p>
            <a:r>
              <a:rPr lang="en-GB" sz="2900" dirty="0">
                <a:latin typeface="Times New Roman" pitchFamily="18" charset="0"/>
                <a:cs typeface="Times New Roman" pitchFamily="18" charset="0"/>
              </a:rPr>
              <a:t>It supports functions such as </a:t>
            </a:r>
            <a:r>
              <a:rPr lang="en-GB" sz="2900" dirty="0" err="1">
                <a:latin typeface="Times New Roman" pitchFamily="18" charset="0"/>
                <a:cs typeface="Times New Roman" pitchFamily="18" charset="0"/>
              </a:rPr>
              <a:t>packetisation</a:t>
            </a:r>
            <a:r>
              <a:rPr lang="en-GB" sz="2900" dirty="0">
                <a:latin typeface="Times New Roman" pitchFamily="18" charset="0"/>
                <a:cs typeface="Times New Roman" pitchFamily="18" charset="0"/>
              </a:rPr>
              <a:t>, echo control etc. </a:t>
            </a:r>
          </a:p>
          <a:p>
            <a:pPr marL="0" indent="0">
              <a:buNone/>
            </a:pPr>
            <a:endParaRPr lang="en-GB" sz="2900" dirty="0">
              <a:latin typeface="Times New Roman" pitchFamily="18" charset="0"/>
              <a:cs typeface="Times New Roman" pitchFamily="18" charset="0"/>
            </a:endParaRPr>
          </a:p>
          <a:p>
            <a:pPr marL="137160" indent="0">
              <a:buNone/>
            </a:pPr>
            <a:r>
              <a:rPr lang="en-GB" sz="2900" b="1" dirty="0">
                <a:latin typeface="Times New Roman" pitchFamily="18" charset="0"/>
                <a:cs typeface="Times New Roman" pitchFamily="18" charset="0"/>
              </a:rPr>
              <a:t>5) </a:t>
            </a:r>
            <a:r>
              <a:rPr lang="en-GB" sz="2900" b="1" dirty="0" err="1">
                <a:latin typeface="Times New Roman" pitchFamily="18" charset="0"/>
                <a:cs typeface="Times New Roman" pitchFamily="18" charset="0"/>
              </a:rPr>
              <a:t>Signaling</a:t>
            </a:r>
            <a:r>
              <a:rPr lang="en-GB" sz="2900" b="1" dirty="0">
                <a:latin typeface="Times New Roman" pitchFamily="18" charset="0"/>
                <a:cs typeface="Times New Roman" pitchFamily="18" charset="0"/>
              </a:rPr>
              <a:t>  gateway  (SG):</a:t>
            </a:r>
          </a:p>
          <a:p>
            <a:pPr marL="594360" indent="-457200"/>
            <a:r>
              <a:rPr lang="en-GB" sz="2900" dirty="0">
                <a:latin typeface="Times New Roman" pitchFamily="18" charset="0"/>
                <a:cs typeface="Times New Roman" pitchFamily="18" charset="0"/>
              </a:rPr>
              <a:t>The  SG  provides  the  </a:t>
            </a:r>
            <a:r>
              <a:rPr lang="en-GB" sz="2900" dirty="0" err="1">
                <a:latin typeface="Times New Roman" pitchFamily="18" charset="0"/>
                <a:cs typeface="Times New Roman" pitchFamily="18" charset="0"/>
              </a:rPr>
              <a:t>signaling</a:t>
            </a:r>
            <a:r>
              <a:rPr lang="en-GB" sz="2900" dirty="0">
                <a:latin typeface="Times New Roman" pitchFamily="18" charset="0"/>
                <a:cs typeface="Times New Roman" pitchFamily="18" charset="0"/>
              </a:rPr>
              <a:t>  interface  between  the VoIP  network  and  the  PSTN  </a:t>
            </a:r>
            <a:r>
              <a:rPr lang="en-GB" sz="2900" dirty="0" err="1">
                <a:latin typeface="Times New Roman" pitchFamily="18" charset="0"/>
                <a:cs typeface="Times New Roman" pitchFamily="18" charset="0"/>
              </a:rPr>
              <a:t>signaling</a:t>
            </a:r>
            <a:r>
              <a:rPr lang="en-GB" sz="2900" dirty="0">
                <a:latin typeface="Times New Roman" pitchFamily="18" charset="0"/>
                <a:cs typeface="Times New Roman" pitchFamily="18" charset="0"/>
              </a:rPr>
              <a:t>  network.  </a:t>
            </a:r>
          </a:p>
          <a:p>
            <a:pPr marL="594360" indent="-457200"/>
            <a:r>
              <a:rPr lang="en-GB" sz="2900" dirty="0">
                <a:latin typeface="Times New Roman" pitchFamily="18" charset="0"/>
                <a:cs typeface="Times New Roman" pitchFamily="18" charset="0"/>
              </a:rPr>
              <a:t>It  terminates  SS7  links  and provides Message Transport Part (MTP) Level 1 and  Level 2 functionality. </a:t>
            </a:r>
          </a:p>
          <a:p>
            <a:pPr marL="594360" indent="-457200"/>
            <a:r>
              <a:rPr lang="en-GB" sz="2900" dirty="0">
                <a:latin typeface="Times New Roman" pitchFamily="18" charset="0"/>
                <a:cs typeface="Times New Roman" pitchFamily="18" charset="0"/>
              </a:rPr>
              <a:t>Each SG  communicates  with  its  associated  CA  to  support  the  end-to-end  </a:t>
            </a:r>
            <a:r>
              <a:rPr lang="en-GB" sz="2900" dirty="0" err="1">
                <a:latin typeface="Times New Roman" pitchFamily="18" charset="0"/>
                <a:cs typeface="Times New Roman" pitchFamily="18" charset="0"/>
              </a:rPr>
              <a:t>signaling</a:t>
            </a:r>
            <a:r>
              <a:rPr lang="en-GB" sz="2900" dirty="0">
                <a:latin typeface="Times New Roman" pitchFamily="18" charset="0"/>
                <a:cs typeface="Times New Roman" pitchFamily="18" charset="0"/>
              </a:rPr>
              <a:t>  for calls</a:t>
            </a:r>
            <a:endParaRPr lang="en-IN" sz="2900" dirty="0">
              <a:latin typeface="Times New Roman" pitchFamily="18" charset="0"/>
              <a:cs typeface="Times New Roman" pitchFamily="18" charset="0"/>
            </a:endParaRPr>
          </a:p>
          <a:p>
            <a:endParaRPr lang="en-IN" sz="2900" dirty="0">
              <a:latin typeface="Times New Roman" pitchFamily="18" charset="0"/>
              <a:cs typeface="Times New Roman" pitchFamily="18" charset="0"/>
            </a:endParaRPr>
          </a:p>
          <a:p>
            <a:pPr marL="137160" indent="0">
              <a:buFont typeface="Arial" pitchFamily="34" charset="0"/>
              <a:buNone/>
            </a:pPr>
            <a:endParaRPr lang="en-IN" sz="2400" dirty="0"/>
          </a:p>
        </p:txBody>
      </p:sp>
    </p:spTree>
    <p:extLst>
      <p:ext uri="{BB962C8B-B14F-4D97-AF65-F5344CB8AC3E}">
        <p14:creationId xmlns:p14="http://schemas.microsoft.com/office/powerpoint/2010/main" val="891947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428505"/>
          </a:xfrm>
        </p:spPr>
        <p:txBody>
          <a:bodyPr>
            <a:normAutofit fontScale="90000"/>
          </a:bodyPr>
          <a:lstStyle/>
          <a:p>
            <a:pPr algn="ctr"/>
            <a:r>
              <a:rPr lang="en-IN" sz="3200" b="1" dirty="0">
                <a:latin typeface="Times New Roman" pitchFamily="18" charset="0"/>
                <a:cs typeface="Times New Roman" pitchFamily="18" charset="0"/>
              </a:rPr>
              <a:t>NGN Network components</a:t>
            </a:r>
            <a:endParaRPr lang="en-IN" sz="2800" b="1" dirty="0">
              <a:latin typeface="Times New Roman" pitchFamily="18" charset="0"/>
              <a:cs typeface="Times New Roman" pitchFamily="18" charset="0"/>
            </a:endParaRPr>
          </a:p>
        </p:txBody>
      </p:sp>
      <p:sp>
        <p:nvSpPr>
          <p:cNvPr id="3" name="Text Placeholder 2">
            <a:extLst>
              <a:ext uri="{FF2B5EF4-FFF2-40B4-BE49-F238E27FC236}">
                <a16:creationId xmlns:a16="http://schemas.microsoft.com/office/drawing/2014/main" id="{14E7D61E-5453-D508-E842-9DE9412C9394}"/>
              </a:ext>
            </a:extLst>
          </p:cNvPr>
          <p:cNvSpPr txBox="1">
            <a:spLocks/>
          </p:cNvSpPr>
          <p:nvPr/>
        </p:nvSpPr>
        <p:spPr>
          <a:xfrm>
            <a:off x="377558" y="715108"/>
            <a:ext cx="10717162" cy="440485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37160" indent="0">
              <a:buNone/>
            </a:pPr>
            <a:r>
              <a:rPr lang="en-IN" sz="1800" b="1" dirty="0">
                <a:latin typeface="Times New Roman" pitchFamily="18" charset="0"/>
                <a:cs typeface="Times New Roman" pitchFamily="18" charset="0"/>
              </a:rPr>
              <a:t>6) Border Gateway (BGW)/ Session Border Controller (SBC)</a:t>
            </a:r>
            <a:endParaRPr lang="en-GB" sz="1800" b="1" dirty="0">
              <a:latin typeface="Times New Roman" pitchFamily="18" charset="0"/>
              <a:cs typeface="Times New Roman" pitchFamily="18" charset="0"/>
            </a:endParaRPr>
          </a:p>
          <a:p>
            <a:pPr marL="480060"/>
            <a:r>
              <a:rPr lang="en-GB" sz="1800" dirty="0">
                <a:latin typeface="Times New Roman" pitchFamily="18" charset="0"/>
                <a:cs typeface="Times New Roman" pitchFamily="18" charset="0"/>
              </a:rPr>
              <a:t>It is deployed at the edge and core of a service provider's network to control </a:t>
            </a:r>
            <a:r>
              <a:rPr lang="en-GB" sz="1800" dirty="0" err="1">
                <a:latin typeface="Times New Roman" pitchFamily="18" charset="0"/>
                <a:cs typeface="Times New Roman" pitchFamily="18" charset="0"/>
              </a:rPr>
              <a:t>signaling</a:t>
            </a:r>
            <a:r>
              <a:rPr lang="en-GB" sz="1800" dirty="0">
                <a:latin typeface="Times New Roman" pitchFamily="18" charset="0"/>
                <a:cs typeface="Times New Roman" pitchFamily="18" charset="0"/>
              </a:rPr>
              <a:t> and media streams as they enter and exit the network.</a:t>
            </a:r>
          </a:p>
          <a:p>
            <a:pPr marL="137160" indent="0">
              <a:buFont typeface="Arial" pitchFamily="34" charset="0"/>
              <a:buNone/>
            </a:pPr>
            <a:r>
              <a:rPr lang="en-GB" sz="1800" dirty="0">
                <a:latin typeface="Times New Roman" pitchFamily="18" charset="0"/>
                <a:cs typeface="Times New Roman" pitchFamily="18" charset="0"/>
              </a:rPr>
              <a:t>i-The “edge” is any IP-IP network border such as between a service provider and a customer or between a service provider and an enterprise network. </a:t>
            </a:r>
          </a:p>
          <a:p>
            <a:pPr marL="137160" indent="0">
              <a:buFont typeface="Arial" pitchFamily="34" charset="0"/>
              <a:buNone/>
            </a:pPr>
            <a:r>
              <a:rPr lang="en-GB" sz="1800" dirty="0">
                <a:latin typeface="Times New Roman" pitchFamily="18" charset="0"/>
                <a:cs typeface="Times New Roman" pitchFamily="18" charset="0"/>
              </a:rPr>
              <a:t>ii-The “core” is any IP-IP network border such as those between two service providers. </a:t>
            </a:r>
          </a:p>
          <a:p>
            <a:pPr marL="480060"/>
            <a:r>
              <a:rPr lang="en-GB" sz="1800" dirty="0">
                <a:latin typeface="Times New Roman" pitchFamily="18" charset="0"/>
                <a:cs typeface="Times New Roman" pitchFamily="18" charset="0"/>
              </a:rPr>
              <a:t>SBC provides functions such as security, denial of Service attacks, overload control, Network Address Translation and Firewall Traversal, Lawful Interception, Quality of Service (</a:t>
            </a:r>
            <a:r>
              <a:rPr lang="en-GB" sz="1800" dirty="0" err="1">
                <a:latin typeface="Times New Roman" pitchFamily="18" charset="0"/>
                <a:cs typeface="Times New Roman" pitchFamily="18" charset="0"/>
              </a:rPr>
              <a:t>QoS</a:t>
            </a:r>
            <a:r>
              <a:rPr lang="en-GB" sz="1800" dirty="0">
                <a:latin typeface="Times New Roman" pitchFamily="18" charset="0"/>
                <a:cs typeface="Times New Roman" pitchFamily="18" charset="0"/>
              </a:rPr>
              <a:t>) management, Protocol Translation, call accounting </a:t>
            </a:r>
            <a:r>
              <a:rPr lang="en-GB" sz="1800" dirty="0" err="1">
                <a:latin typeface="Times New Roman" pitchFamily="18" charset="0"/>
                <a:cs typeface="Times New Roman" pitchFamily="18" charset="0"/>
              </a:rPr>
              <a:t>etc</a:t>
            </a:r>
            <a:endParaRPr lang="en-GB" sz="1800" dirty="0">
              <a:latin typeface="Times New Roman" pitchFamily="18" charset="0"/>
              <a:cs typeface="Times New Roman" pitchFamily="18" charset="0"/>
            </a:endParaRPr>
          </a:p>
          <a:p>
            <a:pPr marL="137160" indent="0">
              <a:buNone/>
            </a:pPr>
            <a:r>
              <a:rPr lang="en-IN" sz="1800" b="1" dirty="0">
                <a:latin typeface="Times New Roman" pitchFamily="18" charset="0"/>
                <a:cs typeface="Times New Roman" pitchFamily="18" charset="0"/>
              </a:rPr>
              <a:t>7)Access network (AN):</a:t>
            </a:r>
            <a:br>
              <a:rPr lang="en-IN" sz="1800" dirty="0">
                <a:latin typeface="Times New Roman" pitchFamily="18" charset="0"/>
                <a:cs typeface="Times New Roman" pitchFamily="18" charset="0"/>
              </a:rPr>
            </a:br>
            <a:r>
              <a:rPr lang="en-GB" sz="1800" dirty="0">
                <a:latin typeface="Times New Roman" pitchFamily="18" charset="0"/>
                <a:cs typeface="Times New Roman" pitchFamily="18" charset="0"/>
              </a:rPr>
              <a:t>The  access  network  provides  connectivity  between  the customer  premises  equipment  and  the  access  gateways  in  the  service  provider's network. </a:t>
            </a:r>
          </a:p>
          <a:p>
            <a:pPr marL="137160" indent="0">
              <a:buNone/>
            </a:pPr>
            <a:r>
              <a:rPr lang="en-GB" sz="1800" b="1" dirty="0">
                <a:latin typeface="Times New Roman" pitchFamily="18" charset="0"/>
                <a:cs typeface="Times New Roman" pitchFamily="18" charset="0"/>
              </a:rPr>
              <a:t>There are various access methods: </a:t>
            </a:r>
          </a:p>
          <a:p>
            <a:pPr marL="137160" indent="0">
              <a:buNone/>
            </a:pPr>
            <a:r>
              <a:rPr lang="en-GB" sz="1800" dirty="0">
                <a:latin typeface="Times New Roman" pitchFamily="18" charset="0"/>
                <a:cs typeface="Times New Roman" pitchFamily="18" charset="0"/>
              </a:rPr>
              <a:t> -</a:t>
            </a:r>
            <a:r>
              <a:rPr lang="en-GB" sz="1800" dirty="0" err="1">
                <a:latin typeface="Times New Roman" pitchFamily="18" charset="0"/>
                <a:cs typeface="Times New Roman" pitchFamily="18" charset="0"/>
              </a:rPr>
              <a:t>TDMdirect</a:t>
            </a:r>
            <a:r>
              <a:rPr lang="en-GB" sz="1800" dirty="0">
                <a:latin typeface="Times New Roman" pitchFamily="18" charset="0"/>
                <a:cs typeface="Times New Roman" pitchFamily="18" charset="0"/>
              </a:rPr>
              <a:t> access,</a:t>
            </a:r>
          </a:p>
          <a:p>
            <a:pPr marL="137160" indent="0">
              <a:buNone/>
            </a:pPr>
            <a:r>
              <a:rPr lang="en-GB" sz="1800" dirty="0">
                <a:latin typeface="Times New Roman" pitchFamily="18" charset="0"/>
                <a:cs typeface="Times New Roman" pitchFamily="18" charset="0"/>
              </a:rPr>
              <a:t> -Switched TDM, </a:t>
            </a:r>
          </a:p>
          <a:p>
            <a:pPr marL="137160" indent="0">
              <a:buNone/>
            </a:pPr>
            <a:r>
              <a:rPr lang="en-GB" sz="1800" dirty="0">
                <a:latin typeface="Times New Roman" pitchFamily="18" charset="0"/>
                <a:cs typeface="Times New Roman" pitchFamily="18" charset="0"/>
              </a:rPr>
              <a:t> -Broadband access (cable, DSL),</a:t>
            </a:r>
          </a:p>
          <a:p>
            <a:pPr marL="137160" indent="0">
              <a:buNone/>
            </a:pPr>
            <a:r>
              <a:rPr lang="en-GB" sz="1800" dirty="0">
                <a:latin typeface="Times New Roman" pitchFamily="18" charset="0"/>
                <a:cs typeface="Times New Roman" pitchFamily="18" charset="0"/>
              </a:rPr>
              <a:t> -IP managed Internet service, </a:t>
            </a:r>
            <a:r>
              <a:rPr lang="en-GB" sz="1800" dirty="0" err="1">
                <a:latin typeface="Times New Roman" pitchFamily="18" charset="0"/>
                <a:cs typeface="Times New Roman" pitchFamily="18" charset="0"/>
              </a:rPr>
              <a:t>etc</a:t>
            </a:r>
            <a:endParaRPr lang="en-IN" sz="1800" dirty="0">
              <a:latin typeface="Times New Roman" pitchFamily="18" charset="0"/>
              <a:cs typeface="Times New Roman" pitchFamily="18" charset="0"/>
            </a:endParaRPr>
          </a:p>
          <a:p>
            <a:pPr marL="137160" indent="0">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6945968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428505"/>
          </a:xfrm>
        </p:spPr>
        <p:txBody>
          <a:bodyPr>
            <a:normAutofit fontScale="90000"/>
          </a:bodyPr>
          <a:lstStyle/>
          <a:p>
            <a:pPr algn="ctr"/>
            <a:r>
              <a:rPr lang="en-IN" sz="3200" b="1" dirty="0">
                <a:latin typeface="Times New Roman" pitchFamily="18" charset="0"/>
                <a:cs typeface="Times New Roman" pitchFamily="18" charset="0"/>
              </a:rPr>
              <a:t>NGN Network components</a:t>
            </a:r>
            <a:endParaRPr lang="en-IN" sz="2800" b="1" dirty="0">
              <a:latin typeface="Times New Roman" pitchFamily="18" charset="0"/>
              <a:cs typeface="Times New Roman" pitchFamily="18" charset="0"/>
            </a:endParaRPr>
          </a:p>
        </p:txBody>
      </p:sp>
      <p:sp>
        <p:nvSpPr>
          <p:cNvPr id="4" name="Text Placeholder 2">
            <a:extLst>
              <a:ext uri="{FF2B5EF4-FFF2-40B4-BE49-F238E27FC236}">
                <a16:creationId xmlns:a16="http://schemas.microsoft.com/office/drawing/2014/main" id="{1D631A66-2395-5587-A4D2-0D605B3945E3}"/>
              </a:ext>
            </a:extLst>
          </p:cNvPr>
          <p:cNvSpPr txBox="1">
            <a:spLocks/>
          </p:cNvSpPr>
          <p:nvPr/>
        </p:nvSpPr>
        <p:spPr>
          <a:xfrm>
            <a:off x="140677" y="844062"/>
            <a:ext cx="11781692" cy="540433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37160" indent="0" algn="just">
              <a:buNone/>
            </a:pPr>
            <a:r>
              <a:rPr lang="en-IN" sz="2000" b="1" dirty="0">
                <a:latin typeface="Times New Roman" pitchFamily="18" charset="0"/>
                <a:cs typeface="Times New Roman" pitchFamily="18" charset="0"/>
              </a:rPr>
              <a:t>8) IP core network</a:t>
            </a:r>
            <a:endParaRPr lang="en-GB" sz="2000" b="1" dirty="0">
              <a:latin typeface="Times New Roman" pitchFamily="18" charset="0"/>
              <a:cs typeface="Times New Roman" pitchFamily="18" charset="0"/>
            </a:endParaRPr>
          </a:p>
          <a:p>
            <a:pPr marL="480060" algn="just"/>
            <a:r>
              <a:rPr lang="en-GB" sz="2000" dirty="0">
                <a:latin typeface="Times New Roman" pitchFamily="18" charset="0"/>
                <a:cs typeface="Times New Roman" pitchFamily="18" charset="0"/>
              </a:rPr>
              <a:t>The primary function of the IP core network is to provide routing and transport of IP packets. </a:t>
            </a:r>
          </a:p>
          <a:p>
            <a:pPr marL="480060" algn="just"/>
            <a:r>
              <a:rPr lang="en-GB" sz="2000" dirty="0">
                <a:latin typeface="Times New Roman" pitchFamily="18" charset="0"/>
                <a:cs typeface="Times New Roman" pitchFamily="18" charset="0"/>
              </a:rPr>
              <a:t>The IP core also has the added value of architecturally isolating  the  gateways,  and  their  associated  access  networks,  from  the  MGC  and associated service intelligence</a:t>
            </a:r>
          </a:p>
          <a:p>
            <a:pPr marL="137160" indent="0" algn="just">
              <a:buNone/>
            </a:pPr>
            <a:r>
              <a:rPr lang="en-IN" sz="2000" b="1" dirty="0">
                <a:latin typeface="Times New Roman" pitchFamily="18" charset="0"/>
                <a:cs typeface="Times New Roman" pitchFamily="18" charset="0"/>
              </a:rPr>
              <a:t>9) Media Server:</a:t>
            </a:r>
            <a:endParaRPr lang="en-GB" sz="2000" b="1" dirty="0">
              <a:latin typeface="Times New Roman" pitchFamily="18" charset="0"/>
              <a:cs typeface="Times New Roman" pitchFamily="18" charset="0"/>
            </a:endParaRPr>
          </a:p>
          <a:p>
            <a:pPr marL="480060" algn="just"/>
            <a:r>
              <a:rPr lang="en-GB" sz="2000" dirty="0">
                <a:latin typeface="Times New Roman" pitchFamily="18" charset="0"/>
                <a:cs typeface="Times New Roman" pitchFamily="18" charset="0"/>
              </a:rPr>
              <a:t>The Media Server is located in the service provider's network and uses  a  control  protocol  such  as  H.248  or  SIP,  under the  control  of  the  MGC  or application   server,   to   provide   announcements   and   tones,   and   collect   user information.</a:t>
            </a:r>
          </a:p>
          <a:p>
            <a:pPr marL="137160" indent="0" algn="just">
              <a:buNone/>
            </a:pPr>
            <a:r>
              <a:rPr lang="en-GB" sz="2000" b="1" dirty="0">
                <a:latin typeface="Times New Roman" pitchFamily="18" charset="0"/>
                <a:cs typeface="Times New Roman" pitchFamily="18" charset="0"/>
              </a:rPr>
              <a:t>10)Application Server</a:t>
            </a:r>
          </a:p>
          <a:p>
            <a:pPr marL="480060" algn="just"/>
            <a:r>
              <a:rPr lang="en-GB" sz="2000" dirty="0">
                <a:latin typeface="Times New Roman" pitchFamily="18" charset="0"/>
                <a:cs typeface="Times New Roman" pitchFamily="18" charset="0"/>
              </a:rPr>
              <a:t>The Application Server is located in the service provider’s network and provides the service logic and execution for one or more applications or  services  that  are  not  directly  hosted  on  the  MGC.  </a:t>
            </a:r>
          </a:p>
          <a:p>
            <a:pPr marL="480060" algn="just"/>
            <a:r>
              <a:rPr lang="en-GB" sz="2000" dirty="0">
                <a:latin typeface="Times New Roman" pitchFamily="18" charset="0"/>
                <a:cs typeface="Times New Roman" pitchFamily="18" charset="0"/>
              </a:rPr>
              <a:t>Typically,  the  MGC  routes calls to the appropriated AS for features the MGC does not support.</a:t>
            </a:r>
            <a:endParaRPr lang="en-IN" sz="2000" dirty="0">
              <a:latin typeface="Times New Roman" pitchFamily="18" charset="0"/>
              <a:cs typeface="Times New Roman" pitchFamily="18" charset="0"/>
            </a:endParaRPr>
          </a:p>
          <a:p>
            <a:pPr marL="137160" indent="0">
              <a:buNone/>
            </a:pPr>
            <a:endParaRPr lang="en-IN" sz="2400" dirty="0"/>
          </a:p>
          <a:p>
            <a:pPr marL="137160" indent="0">
              <a:buFont typeface="Arial" pitchFamily="34" charset="0"/>
              <a:buNone/>
            </a:pPr>
            <a:endParaRPr lang="en-IN" sz="2400" dirty="0"/>
          </a:p>
        </p:txBody>
      </p:sp>
    </p:spTree>
    <p:extLst>
      <p:ext uri="{BB962C8B-B14F-4D97-AF65-F5344CB8AC3E}">
        <p14:creationId xmlns:p14="http://schemas.microsoft.com/office/powerpoint/2010/main" val="24059257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38664" y="0"/>
            <a:ext cx="10058400" cy="651243"/>
          </a:xfrm>
        </p:spPr>
        <p:txBody>
          <a:bodyPr>
            <a:normAutofit/>
          </a:bodyPr>
          <a:lstStyle/>
          <a:p>
            <a:pPr algn="ctr"/>
            <a:r>
              <a:rPr lang="en-IN" sz="3200" b="1" dirty="0">
                <a:latin typeface="Times New Roman" pitchFamily="18" charset="0"/>
                <a:cs typeface="Times New Roman" pitchFamily="18" charset="0"/>
              </a:rPr>
              <a:t>NGN Wireless Technology </a:t>
            </a:r>
          </a:p>
        </p:txBody>
      </p:sp>
      <p:sp>
        <p:nvSpPr>
          <p:cNvPr id="5" name="Content Placeholder 4">
            <a:extLst>
              <a:ext uri="{FF2B5EF4-FFF2-40B4-BE49-F238E27FC236}">
                <a16:creationId xmlns:a16="http://schemas.microsoft.com/office/drawing/2014/main" id="{7E687909-1E65-118C-9BDD-8156FB0ADDEE}"/>
              </a:ext>
            </a:extLst>
          </p:cNvPr>
          <p:cNvSpPr>
            <a:spLocks noGrp="1"/>
          </p:cNvSpPr>
          <p:nvPr>
            <p:ph idx="1"/>
          </p:nvPr>
        </p:nvSpPr>
        <p:spPr>
          <a:xfrm>
            <a:off x="234462" y="562708"/>
            <a:ext cx="11676184" cy="4874987"/>
          </a:xfrm>
        </p:spPr>
        <p:txBody>
          <a:bodyPr>
            <a:noAutofit/>
          </a:bodyPr>
          <a:lstStyle/>
          <a:p>
            <a:pPr marL="457200" indent="-457200">
              <a:buAutoNum type="arabicParenR"/>
            </a:pPr>
            <a:r>
              <a:rPr lang="en-IN" sz="2000" b="1" dirty="0">
                <a:latin typeface="Times New Roman" panose="02020603050405020304" pitchFamily="18" charset="0"/>
                <a:cs typeface="Times New Roman" panose="02020603050405020304" pitchFamily="18" charset="0"/>
              </a:rPr>
              <a:t>Telecom network Spectrum - Licensed and Unlicensed Radio Bands:</a:t>
            </a:r>
          </a:p>
          <a:p>
            <a:r>
              <a:rPr lang="en-IN" sz="2000" dirty="0">
                <a:latin typeface="Times New Roman" panose="02020603050405020304" pitchFamily="18" charset="0"/>
                <a:cs typeface="Times New Roman" panose="02020603050405020304" pitchFamily="18" charset="0"/>
              </a:rPr>
              <a:t>The radio spectrum is the part of the electromagnetic spectrum with frequencies from </a:t>
            </a:r>
            <a:r>
              <a:rPr lang="en-IN" sz="2000" b="1" dirty="0">
                <a:latin typeface="Times New Roman" panose="02020603050405020304" pitchFamily="18" charset="0"/>
                <a:cs typeface="Times New Roman" panose="02020603050405020304" pitchFamily="18" charset="0"/>
              </a:rPr>
              <a:t>30 hertz to 300 GHz. </a:t>
            </a:r>
          </a:p>
          <a:p>
            <a:r>
              <a:rPr lang="en-IN" sz="2000" dirty="0">
                <a:latin typeface="Times New Roman" panose="02020603050405020304" pitchFamily="18" charset="0"/>
                <a:cs typeface="Times New Roman" panose="02020603050405020304" pitchFamily="18" charset="0"/>
              </a:rPr>
              <a:t>Electromagnetic waves in this frequency range, called </a:t>
            </a:r>
            <a:r>
              <a:rPr lang="en-IN" sz="2000" b="1" dirty="0">
                <a:latin typeface="Times New Roman" panose="02020603050405020304" pitchFamily="18" charset="0"/>
                <a:cs typeface="Times New Roman" panose="02020603050405020304" pitchFamily="18" charset="0"/>
              </a:rPr>
              <a:t>radio waves</a:t>
            </a:r>
            <a:r>
              <a:rPr lang="en-IN" sz="2000" dirty="0">
                <a:latin typeface="Times New Roman" panose="02020603050405020304" pitchFamily="18" charset="0"/>
                <a:cs typeface="Times New Roman" panose="02020603050405020304" pitchFamily="18" charset="0"/>
              </a:rPr>
              <a:t>, are widely used in modern technology, particularly in telecommunication. </a:t>
            </a:r>
          </a:p>
          <a:p>
            <a:r>
              <a:rPr lang="en-IN" sz="2000" b="1" dirty="0">
                <a:latin typeface="Times New Roman" panose="02020603050405020304" pitchFamily="18" charset="0"/>
                <a:cs typeface="Times New Roman" panose="02020603050405020304" pitchFamily="18" charset="0"/>
              </a:rPr>
              <a:t>Radio Spectrum, in general, can be categorized into two types:</a:t>
            </a:r>
          </a:p>
          <a:p>
            <a:pPr marL="0" indent="0">
              <a:buNone/>
            </a:pPr>
            <a:r>
              <a:rPr lang="en-IN" sz="2000" dirty="0">
                <a:latin typeface="Times New Roman" panose="02020603050405020304" pitchFamily="18" charset="0"/>
                <a:cs typeface="Times New Roman" panose="02020603050405020304" pitchFamily="18" charset="0"/>
              </a:rPr>
              <a:t>      i) Licensed radio bands </a:t>
            </a:r>
          </a:p>
          <a:p>
            <a:pPr marL="0" indent="0">
              <a:buNone/>
            </a:pPr>
            <a:r>
              <a:rPr lang="en-IN" sz="2000" dirty="0">
                <a:latin typeface="Times New Roman" panose="02020603050405020304" pitchFamily="18" charset="0"/>
                <a:cs typeface="Times New Roman" panose="02020603050405020304" pitchFamily="18" charset="0"/>
              </a:rPr>
              <a:t>      ii) Unlicensed radio bands</a:t>
            </a:r>
          </a:p>
        </p:txBody>
      </p:sp>
    </p:spTree>
    <p:extLst>
      <p:ext uri="{BB962C8B-B14F-4D97-AF65-F5344CB8AC3E}">
        <p14:creationId xmlns:p14="http://schemas.microsoft.com/office/powerpoint/2010/main" val="170989408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38664" y="0"/>
            <a:ext cx="10058400" cy="651243"/>
          </a:xfrm>
        </p:spPr>
        <p:txBody>
          <a:bodyPr>
            <a:normAutofit/>
          </a:bodyPr>
          <a:lstStyle/>
          <a:p>
            <a:pPr algn="ctr"/>
            <a:r>
              <a:rPr lang="en-IN" sz="3200" b="1" dirty="0">
                <a:latin typeface="Times New Roman" pitchFamily="18" charset="0"/>
                <a:cs typeface="Times New Roman" pitchFamily="18" charset="0"/>
              </a:rPr>
              <a:t>NGN Wireless Technology </a:t>
            </a:r>
          </a:p>
        </p:txBody>
      </p:sp>
      <p:sp>
        <p:nvSpPr>
          <p:cNvPr id="4" name="Rectangle 3"/>
          <p:cNvSpPr/>
          <p:nvPr/>
        </p:nvSpPr>
        <p:spPr>
          <a:xfrm>
            <a:off x="234462" y="786842"/>
            <a:ext cx="10890738" cy="2154436"/>
          </a:xfrm>
          <a:prstGeom prst="rect">
            <a:avLst/>
          </a:prstGeom>
        </p:spPr>
        <p:txBody>
          <a:bodyPr wrap="square">
            <a:spAutoFit/>
          </a:bodyPr>
          <a:lstStyle/>
          <a:p>
            <a:r>
              <a:rPr lang="en-IN" sz="2000" b="1" dirty="0">
                <a:latin typeface="Times New Roman" panose="02020603050405020304" pitchFamily="18" charset="0"/>
                <a:cs typeface="Times New Roman" panose="02020603050405020304" pitchFamily="18" charset="0"/>
              </a:rPr>
              <a:t>i) Licensed radio bands:</a:t>
            </a:r>
          </a:p>
          <a:p>
            <a:pPr marL="480060" indent="-342900">
              <a:buFont typeface="Arial" pitchFamily="34" charset="0"/>
              <a:buChar char="•"/>
            </a:pPr>
            <a:r>
              <a:rPr lang="en-GB" sz="2000" dirty="0">
                <a:latin typeface="Times New Roman" pitchFamily="18" charset="0"/>
                <a:cs typeface="Times New Roman" pitchFamily="18" charset="0"/>
              </a:rPr>
              <a:t>To use this radio bands, a license must be obtained from a  government  agency. </a:t>
            </a:r>
          </a:p>
          <a:p>
            <a:pPr marL="480060" indent="-342900">
              <a:buFont typeface="Arial" pitchFamily="34" charset="0"/>
              <a:buChar char="•"/>
            </a:pPr>
            <a:r>
              <a:rPr lang="en-GB" sz="2000" dirty="0">
                <a:latin typeface="Times New Roman" pitchFamily="18" charset="0"/>
                <a:cs typeface="Times New Roman" pitchFamily="18" charset="0"/>
              </a:rPr>
              <a:t> This  requirement  is  true  of  all  users  of  these  radio spectrums</a:t>
            </a:r>
          </a:p>
          <a:p>
            <a:pPr marL="480060" indent="-342900">
              <a:buFont typeface="Arial" pitchFamily="34" charset="0"/>
              <a:buChar char="•"/>
            </a:pPr>
            <a:endParaRPr lang="en-GB" sz="2000" dirty="0">
              <a:latin typeface="Times New Roman" pitchFamily="18" charset="0"/>
              <a:cs typeface="Times New Roman" pitchFamily="18" charset="0"/>
            </a:endParaRPr>
          </a:p>
          <a:p>
            <a:r>
              <a:rPr lang="en-IN" b="1" dirty="0">
                <a:latin typeface="Arial" panose="020B0604020202020204" pitchFamily="34" charset="0"/>
              </a:rPr>
              <a:t>                                 </a:t>
            </a:r>
            <a:r>
              <a:rPr lang="en-IN" b="1" i="1" dirty="0">
                <a:latin typeface="Times New Roman" pitchFamily="18" charset="0"/>
                <a:cs typeface="Times New Roman" pitchFamily="18" charset="0"/>
              </a:rPr>
              <a:t>Table: Licensed radio bands</a:t>
            </a:r>
            <a:br>
              <a:rPr lang="en-IN" b="1" dirty="0">
                <a:latin typeface="Arial" panose="020B0604020202020204" pitchFamily="34" charset="0"/>
              </a:rPr>
            </a:br>
            <a:br>
              <a:rPr lang="en-IN" b="1" dirty="0"/>
            </a:br>
            <a:endParaRPr lang="en-IN" b="1" dirty="0"/>
          </a:p>
        </p:txBody>
      </p:sp>
      <p:pic>
        <p:nvPicPr>
          <p:cNvPr id="6" name="Picture 5">
            <a:extLst>
              <a:ext uri="{FF2B5EF4-FFF2-40B4-BE49-F238E27FC236}">
                <a16:creationId xmlns:a16="http://schemas.microsoft.com/office/drawing/2014/main" id="{1C6ED0D7-4202-3E4A-0B73-C59334DEC5EC}"/>
              </a:ext>
            </a:extLst>
          </p:cNvPr>
          <p:cNvPicPr>
            <a:picLocks noChangeAspect="1"/>
          </p:cNvPicPr>
          <p:nvPr/>
        </p:nvPicPr>
        <p:blipFill>
          <a:blip r:embed="rId3"/>
          <a:stretch>
            <a:fillRect/>
          </a:stretch>
        </p:blipFill>
        <p:spPr>
          <a:xfrm>
            <a:off x="1207477" y="2397366"/>
            <a:ext cx="6208003" cy="2205203"/>
          </a:xfrm>
          <a:prstGeom prst="rect">
            <a:avLst/>
          </a:prstGeom>
        </p:spPr>
      </p:pic>
    </p:spTree>
    <p:extLst>
      <p:ext uri="{BB962C8B-B14F-4D97-AF65-F5344CB8AC3E}">
        <p14:creationId xmlns:p14="http://schemas.microsoft.com/office/powerpoint/2010/main" val="187251685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38664" y="0"/>
            <a:ext cx="10058400" cy="651243"/>
          </a:xfrm>
        </p:spPr>
        <p:txBody>
          <a:bodyPr>
            <a:normAutofit/>
          </a:bodyPr>
          <a:lstStyle/>
          <a:p>
            <a:pPr algn="ctr"/>
            <a:r>
              <a:rPr lang="en-IN" sz="3200" b="1" dirty="0">
                <a:latin typeface="Times New Roman" pitchFamily="18" charset="0"/>
                <a:cs typeface="Times New Roman" pitchFamily="18" charset="0"/>
              </a:rPr>
              <a:t>NGN Wireless Technology </a:t>
            </a:r>
          </a:p>
        </p:txBody>
      </p:sp>
      <p:sp>
        <p:nvSpPr>
          <p:cNvPr id="4" name="Rectangle 3"/>
          <p:cNvSpPr/>
          <p:nvPr/>
        </p:nvSpPr>
        <p:spPr>
          <a:xfrm>
            <a:off x="234462" y="786842"/>
            <a:ext cx="10890738" cy="2769989"/>
          </a:xfrm>
          <a:prstGeom prst="rect">
            <a:avLst/>
          </a:prstGeom>
        </p:spPr>
        <p:txBody>
          <a:bodyPr wrap="square">
            <a:spAutoFit/>
          </a:bodyPr>
          <a:lstStyle/>
          <a:p>
            <a:r>
              <a:rPr lang="en-IN" sz="2000" b="1" dirty="0">
                <a:latin typeface="Times New Roman" pitchFamily="18" charset="0"/>
                <a:cs typeface="Times New Roman" pitchFamily="18" charset="0"/>
              </a:rPr>
              <a:t>ii) Unlicensed radio bands:</a:t>
            </a:r>
          </a:p>
          <a:p>
            <a:pPr marL="480060" indent="-342900">
              <a:buFont typeface="Arial" pitchFamily="34" charset="0"/>
              <a:buChar char="•"/>
            </a:pPr>
            <a:r>
              <a:rPr lang="en-GB" sz="2000" dirty="0">
                <a:latin typeface="Times New Roman" pitchFamily="18" charset="0"/>
                <a:cs typeface="Times New Roman" pitchFamily="18" charset="0"/>
              </a:rPr>
              <a:t>Unlicensed radio bands have been allocated to certain users by the government or any individual can use it,</a:t>
            </a:r>
          </a:p>
          <a:p>
            <a:pPr marL="480060" indent="-342900">
              <a:buFont typeface="Arial" pitchFamily="34" charset="0"/>
              <a:buChar char="•"/>
            </a:pPr>
            <a:r>
              <a:rPr lang="en-GB" sz="2000" dirty="0">
                <a:latin typeface="Times New Roman" pitchFamily="18" charset="0"/>
                <a:cs typeface="Times New Roman" pitchFamily="18" charset="0"/>
              </a:rPr>
              <a:t> but to be able to use and broadcast on these bands, </a:t>
            </a:r>
            <a:r>
              <a:rPr lang="en-GB" sz="2000" b="1" dirty="0">
                <a:latin typeface="Times New Roman" pitchFamily="18" charset="0"/>
                <a:cs typeface="Times New Roman" pitchFamily="18" charset="0"/>
              </a:rPr>
              <a:t>you do not need to have a license</a:t>
            </a:r>
            <a:r>
              <a:rPr lang="en-GB" sz="2000" dirty="0">
                <a:latin typeface="Times New Roman" pitchFamily="18" charset="0"/>
                <a:cs typeface="Times New Roman" pitchFamily="18" charset="0"/>
              </a:rPr>
              <a:t>;  </a:t>
            </a:r>
          </a:p>
          <a:p>
            <a:pPr marL="480060" indent="-342900">
              <a:buFont typeface="Arial" pitchFamily="34" charset="0"/>
              <a:buChar char="•"/>
            </a:pPr>
            <a:r>
              <a:rPr lang="en-GB" sz="2000" dirty="0">
                <a:latin typeface="Times New Roman" pitchFamily="18" charset="0"/>
                <a:cs typeface="Times New Roman" pitchFamily="18" charset="0"/>
              </a:rPr>
              <a:t>you only need to create  compliant  devices  that  are  to  be  used</a:t>
            </a:r>
          </a:p>
          <a:p>
            <a:pPr marL="480060" indent="-342900">
              <a:buFont typeface="Arial" pitchFamily="34" charset="0"/>
              <a:buChar char="•"/>
            </a:pPr>
            <a:endParaRPr lang="en-GB" sz="2000" dirty="0">
              <a:latin typeface="Times New Roman" pitchFamily="18" charset="0"/>
              <a:cs typeface="Times New Roman" pitchFamily="18" charset="0"/>
            </a:endParaRPr>
          </a:p>
          <a:p>
            <a:r>
              <a:rPr lang="en-IN" b="1" dirty="0">
                <a:latin typeface="Arial" panose="020B0604020202020204" pitchFamily="34" charset="0"/>
              </a:rPr>
              <a:t>                                 </a:t>
            </a:r>
            <a:r>
              <a:rPr lang="en-IN" b="1" i="1" dirty="0">
                <a:latin typeface="Times New Roman" pitchFamily="18" charset="0"/>
                <a:cs typeface="Times New Roman" pitchFamily="18" charset="0"/>
              </a:rPr>
              <a:t>Table: Unlicensed radio bands</a:t>
            </a:r>
            <a:br>
              <a:rPr lang="en-IN" b="1" dirty="0">
                <a:latin typeface="Arial" panose="020B0604020202020204" pitchFamily="34" charset="0"/>
              </a:rPr>
            </a:br>
            <a:br>
              <a:rPr lang="en-IN" b="1" dirty="0"/>
            </a:br>
            <a:endParaRPr lang="en-IN" b="1" dirty="0"/>
          </a:p>
        </p:txBody>
      </p:sp>
      <p:pic>
        <p:nvPicPr>
          <p:cNvPr id="5" name="Picture 4">
            <a:extLst>
              <a:ext uri="{FF2B5EF4-FFF2-40B4-BE49-F238E27FC236}">
                <a16:creationId xmlns:a16="http://schemas.microsoft.com/office/drawing/2014/main" id="{3406F2F3-0000-FDA5-1523-8A7690198577}"/>
              </a:ext>
            </a:extLst>
          </p:cNvPr>
          <p:cNvPicPr>
            <a:picLocks noChangeAspect="1"/>
          </p:cNvPicPr>
          <p:nvPr/>
        </p:nvPicPr>
        <p:blipFill>
          <a:blip r:embed="rId3"/>
          <a:stretch>
            <a:fillRect/>
          </a:stretch>
        </p:blipFill>
        <p:spPr>
          <a:xfrm>
            <a:off x="996916" y="2679445"/>
            <a:ext cx="8596940" cy="1904278"/>
          </a:xfrm>
          <a:prstGeom prst="rect">
            <a:avLst/>
          </a:prstGeom>
        </p:spPr>
      </p:pic>
    </p:spTree>
    <p:extLst>
      <p:ext uri="{BB962C8B-B14F-4D97-AF65-F5344CB8AC3E}">
        <p14:creationId xmlns:p14="http://schemas.microsoft.com/office/powerpoint/2010/main" val="326117642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E687909-1E65-118C-9BDD-8156FB0ADDEE}"/>
              </a:ext>
            </a:extLst>
          </p:cNvPr>
          <p:cNvSpPr>
            <a:spLocks noGrp="1"/>
          </p:cNvSpPr>
          <p:nvPr>
            <p:ph idx="1"/>
          </p:nvPr>
        </p:nvSpPr>
        <p:spPr>
          <a:xfrm>
            <a:off x="153571" y="534012"/>
            <a:ext cx="11828585" cy="6030911"/>
          </a:xfrm>
        </p:spPr>
        <p:txBody>
          <a:bodyPr>
            <a:noAutofit/>
          </a:bodyPr>
          <a:lstStyle/>
          <a:p>
            <a:r>
              <a:rPr lang="en-IN" sz="2000" b="1" dirty="0">
                <a:latin typeface="Times New Roman" panose="02020603050405020304" pitchFamily="18" charset="0"/>
                <a:cs typeface="Times New Roman" panose="02020603050405020304" pitchFamily="18" charset="0"/>
              </a:rPr>
              <a:t>Standard Bodies</a:t>
            </a:r>
            <a:r>
              <a:rPr lang="en-IN" sz="2000" dirty="0">
                <a:latin typeface="Times New Roman" panose="02020603050405020304" pitchFamily="18" charset="0"/>
                <a:cs typeface="Times New Roman" panose="02020603050405020304" pitchFamily="18" charset="0"/>
              </a:rPr>
              <a:t>:  Following groups and standards bodies have helped to develop standards so that all users can be good neighbours with others who use those radio bands</a:t>
            </a:r>
            <a:r>
              <a:rPr lang="en-IN" sz="2000" b="1" dirty="0">
                <a:latin typeface="Times New Roman" panose="02020603050405020304" pitchFamily="18" charset="0"/>
                <a:cs typeface="Times New Roman" panose="02020603050405020304" pitchFamily="18" charset="0"/>
              </a:rPr>
              <a:t>.</a:t>
            </a:r>
          </a:p>
          <a:p>
            <a:endParaRPr lang="en-IN" sz="2400" b="1"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66A47F5C-50EC-416A-AE8C-6F6BB4225673}"/>
              </a:ext>
            </a:extLst>
          </p:cNvPr>
          <p:cNvSpPr txBox="1">
            <a:spLocks/>
          </p:cNvSpPr>
          <p:nvPr/>
        </p:nvSpPr>
        <p:spPr>
          <a:xfrm>
            <a:off x="1038664" y="0"/>
            <a:ext cx="10058400" cy="550985"/>
          </a:xfrm>
          <a:prstGeom prst="rect">
            <a:avLst/>
          </a:prstGeom>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200" b="1" dirty="0">
                <a:solidFill>
                  <a:schemeClr val="accent1">
                    <a:lumMod val="75000"/>
                  </a:schemeClr>
                </a:solidFill>
                <a:latin typeface="Times New Roman" pitchFamily="18" charset="0"/>
                <a:cs typeface="Times New Roman" pitchFamily="18" charset="0"/>
              </a:rPr>
              <a:t>NGN Wireless Technology </a:t>
            </a:r>
          </a:p>
        </p:txBody>
      </p:sp>
      <p:pic>
        <p:nvPicPr>
          <p:cNvPr id="7" name="Picture 6">
            <a:extLst>
              <a:ext uri="{FF2B5EF4-FFF2-40B4-BE49-F238E27FC236}">
                <a16:creationId xmlns:a16="http://schemas.microsoft.com/office/drawing/2014/main" id="{04960B1E-F3E1-3928-08AE-4764413C6994}"/>
              </a:ext>
            </a:extLst>
          </p:cNvPr>
          <p:cNvPicPr>
            <a:picLocks noChangeAspect="1"/>
          </p:cNvPicPr>
          <p:nvPr/>
        </p:nvPicPr>
        <p:blipFill>
          <a:blip r:embed="rId3"/>
          <a:stretch>
            <a:fillRect/>
          </a:stretch>
        </p:blipFill>
        <p:spPr>
          <a:xfrm>
            <a:off x="1229032" y="1278884"/>
            <a:ext cx="8190271" cy="4766658"/>
          </a:xfrm>
          <a:prstGeom prst="rect">
            <a:avLst/>
          </a:prstGeom>
        </p:spPr>
      </p:pic>
    </p:spTree>
    <p:extLst>
      <p:ext uri="{BB962C8B-B14F-4D97-AF65-F5344CB8AC3E}">
        <p14:creationId xmlns:p14="http://schemas.microsoft.com/office/powerpoint/2010/main" val="338084198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346443"/>
          </a:xfrm>
        </p:spPr>
        <p:txBody>
          <a:bodyPr>
            <a:normAutofit fontScale="90000"/>
          </a:bodyPr>
          <a:lstStyle/>
          <a:p>
            <a:pPr algn="ctr"/>
            <a:r>
              <a:rPr lang="en-IN" sz="3200" b="1" dirty="0">
                <a:latin typeface="Times New Roman" pitchFamily="18" charset="0"/>
                <a:cs typeface="Times New Roman" pitchFamily="18" charset="0"/>
              </a:rPr>
              <a:t>Mobile Network Evolution (1G to 5G):</a:t>
            </a:r>
            <a:endParaRPr lang="en-IN" sz="2800" b="1" dirty="0">
              <a:latin typeface="Times New Roman" pitchFamily="18" charset="0"/>
              <a:cs typeface="Times New Roman" pitchFamily="18" charset="0"/>
            </a:endParaRPr>
          </a:p>
        </p:txBody>
      </p:sp>
      <p:sp>
        <p:nvSpPr>
          <p:cNvPr id="5" name="Content Placeholder 4">
            <a:extLst>
              <a:ext uri="{FF2B5EF4-FFF2-40B4-BE49-F238E27FC236}">
                <a16:creationId xmlns:a16="http://schemas.microsoft.com/office/drawing/2014/main" id="{E0016444-318D-F8D5-2A7E-837A34028FE1}"/>
              </a:ext>
            </a:extLst>
          </p:cNvPr>
          <p:cNvSpPr>
            <a:spLocks noGrp="1"/>
          </p:cNvSpPr>
          <p:nvPr>
            <p:ph idx="1"/>
          </p:nvPr>
        </p:nvSpPr>
        <p:spPr>
          <a:xfrm>
            <a:off x="316523" y="820615"/>
            <a:ext cx="11699631" cy="5814647"/>
          </a:xfrm>
        </p:spPr>
        <p:txBody>
          <a:bodyPr>
            <a:normAutofit/>
          </a:bodyPr>
          <a:lstStyle/>
          <a:p>
            <a:pPr algn="just"/>
            <a:r>
              <a:rPr lang="en-IN" sz="2000" b="1" dirty="0">
                <a:latin typeface="Times New Roman" panose="02020603050405020304" pitchFamily="18" charset="0"/>
                <a:cs typeface="Times New Roman" panose="02020603050405020304" pitchFamily="18" charset="0"/>
              </a:rPr>
              <a:t>The mobile wireless Generation (G) </a:t>
            </a:r>
            <a:r>
              <a:rPr lang="en-IN" sz="2000" dirty="0">
                <a:latin typeface="Times New Roman" panose="02020603050405020304" pitchFamily="18" charset="0"/>
                <a:cs typeface="Times New Roman" panose="02020603050405020304" pitchFamily="18" charset="0"/>
              </a:rPr>
              <a:t>generally refers to a change in the nature of the system, speed, technology, frequency, data capacity, latency etc.</a:t>
            </a:r>
          </a:p>
          <a:p>
            <a:pPr algn="just"/>
            <a:r>
              <a:rPr lang="en-IN" sz="2000" dirty="0">
                <a:latin typeface="Times New Roman" panose="02020603050405020304" pitchFamily="18" charset="0"/>
                <a:cs typeface="Times New Roman" panose="02020603050405020304" pitchFamily="18" charset="0"/>
              </a:rPr>
              <a:t>Each generation have some standards, different capacities, new techniques and new features which differentiate it from the previous one.</a:t>
            </a:r>
          </a:p>
          <a:p>
            <a:pPr algn="just"/>
            <a:r>
              <a:rPr lang="en-GB" sz="2000" b="1" dirty="0">
                <a:latin typeface="Times New Roman" pitchFamily="18" charset="0"/>
                <a:cs typeface="Times New Roman" pitchFamily="18" charset="0"/>
              </a:rPr>
              <a:t>The first generation (1G) </a:t>
            </a:r>
            <a:r>
              <a:rPr lang="en-GB" sz="2000" dirty="0">
                <a:latin typeface="Times New Roman" pitchFamily="18" charset="0"/>
                <a:cs typeface="Times New Roman" pitchFamily="18" charset="0"/>
              </a:rPr>
              <a:t>mobile wireless communication network was </a:t>
            </a:r>
            <a:r>
              <a:rPr lang="en-GB" sz="2000" b="1" dirty="0">
                <a:latin typeface="Times New Roman" pitchFamily="18" charset="0"/>
                <a:cs typeface="Times New Roman" pitchFamily="18" charset="0"/>
              </a:rPr>
              <a:t>analog</a:t>
            </a:r>
            <a:r>
              <a:rPr lang="en-GB" sz="2000" dirty="0">
                <a:latin typeface="Times New Roman" pitchFamily="18" charset="0"/>
                <a:cs typeface="Times New Roman" pitchFamily="18" charset="0"/>
              </a:rPr>
              <a:t> used for </a:t>
            </a:r>
            <a:r>
              <a:rPr lang="en-GB" sz="2000" b="1" dirty="0">
                <a:latin typeface="Times New Roman" pitchFamily="18" charset="0"/>
                <a:cs typeface="Times New Roman" pitchFamily="18" charset="0"/>
              </a:rPr>
              <a:t>voice calls only</a:t>
            </a:r>
            <a:r>
              <a:rPr lang="en-GB" sz="2000" dirty="0">
                <a:latin typeface="Times New Roman" pitchFamily="18" charset="0"/>
                <a:cs typeface="Times New Roman" pitchFamily="18" charset="0"/>
              </a:rPr>
              <a:t>. </a:t>
            </a:r>
          </a:p>
          <a:p>
            <a:pPr algn="just"/>
            <a:r>
              <a:rPr lang="en-GB" sz="2000" b="1" dirty="0">
                <a:latin typeface="Times New Roman" pitchFamily="18" charset="0"/>
                <a:cs typeface="Times New Roman" pitchFamily="18" charset="0"/>
              </a:rPr>
              <a:t>The second generation (2G)</a:t>
            </a:r>
            <a:r>
              <a:rPr lang="en-GB" sz="2000" dirty="0">
                <a:latin typeface="Times New Roman" pitchFamily="18" charset="0"/>
                <a:cs typeface="Times New Roman" pitchFamily="18" charset="0"/>
              </a:rPr>
              <a:t> is a </a:t>
            </a:r>
            <a:r>
              <a:rPr lang="en-GB" sz="2000" b="1" dirty="0">
                <a:latin typeface="Times New Roman" pitchFamily="18" charset="0"/>
                <a:cs typeface="Times New Roman" pitchFamily="18" charset="0"/>
              </a:rPr>
              <a:t>digital</a:t>
            </a:r>
            <a:r>
              <a:rPr lang="en-GB" sz="2000" dirty="0">
                <a:latin typeface="Times New Roman" pitchFamily="18" charset="0"/>
                <a:cs typeface="Times New Roman" pitchFamily="18" charset="0"/>
              </a:rPr>
              <a:t> technology and supports </a:t>
            </a:r>
            <a:r>
              <a:rPr lang="en-GB" sz="2000" b="1" dirty="0">
                <a:latin typeface="Times New Roman" pitchFamily="18" charset="0"/>
                <a:cs typeface="Times New Roman" pitchFamily="18" charset="0"/>
              </a:rPr>
              <a:t>text messaging.</a:t>
            </a:r>
          </a:p>
          <a:p>
            <a:pPr algn="just"/>
            <a:r>
              <a:rPr lang="en-IN" sz="2000" b="1" dirty="0">
                <a:latin typeface="Times New Roman" panose="02020603050405020304" pitchFamily="18" charset="0"/>
                <a:cs typeface="Times New Roman" panose="02020603050405020304" pitchFamily="18" charset="0"/>
              </a:rPr>
              <a:t>The third generation (3G)</a:t>
            </a:r>
            <a:r>
              <a:rPr lang="en-IN" sz="2000" dirty="0">
                <a:latin typeface="Times New Roman" panose="02020603050405020304" pitchFamily="18" charset="0"/>
                <a:cs typeface="Times New Roman" panose="02020603050405020304" pitchFamily="18" charset="0"/>
              </a:rPr>
              <a:t> mobile technology provided </a:t>
            </a:r>
            <a:r>
              <a:rPr lang="en-IN" sz="2000" b="1" dirty="0">
                <a:latin typeface="Times New Roman" panose="02020603050405020304" pitchFamily="18" charset="0"/>
                <a:cs typeface="Times New Roman" panose="02020603050405020304" pitchFamily="18" charset="0"/>
              </a:rPr>
              <a:t>higher data transmission rate, increased capacity and provide multimedia support.</a:t>
            </a:r>
          </a:p>
          <a:p>
            <a:r>
              <a:rPr lang="en-GB" sz="2000" b="1" dirty="0">
                <a:latin typeface="Times New Roman" pitchFamily="18" charset="0"/>
                <a:cs typeface="Times New Roman" pitchFamily="18" charset="0"/>
              </a:rPr>
              <a:t>The  fourth  generation  (4G)  integrates  3G  with  fixed  internet  to  support  wireless mobile  internet,</a:t>
            </a:r>
            <a:r>
              <a:rPr lang="en-GB" sz="2000" dirty="0">
                <a:latin typeface="Times New Roman" pitchFamily="18" charset="0"/>
                <a:cs typeface="Times New Roman" pitchFamily="18" charset="0"/>
              </a:rPr>
              <a:t> which  is  an  evolution  to  mobile  technology  and  it  overcome  the limitations of 3G. It also increases the bandwidth and reduces the cost of resources. </a:t>
            </a:r>
          </a:p>
          <a:p>
            <a:r>
              <a:rPr lang="en-GB" sz="2000" b="1" dirty="0">
                <a:latin typeface="Times New Roman" pitchFamily="18" charset="0"/>
                <a:cs typeface="Times New Roman" pitchFamily="18" charset="0"/>
              </a:rPr>
              <a:t>5G stands for 5thGeneration Mobile technology </a:t>
            </a:r>
            <a:r>
              <a:rPr lang="en-GB" sz="2000" dirty="0">
                <a:latin typeface="Times New Roman" pitchFamily="18" charset="0"/>
                <a:cs typeface="Times New Roman" pitchFamily="18" charset="0"/>
              </a:rPr>
              <a:t>and is going to be a new revolution in mobile market which has changed the means to use cell phones within </a:t>
            </a:r>
            <a:r>
              <a:rPr lang="en-GB" sz="2000" b="1" dirty="0">
                <a:latin typeface="Times New Roman" pitchFamily="18" charset="0"/>
                <a:cs typeface="Times New Roman" pitchFamily="18" charset="0"/>
              </a:rPr>
              <a:t>very high bandwidth</a:t>
            </a:r>
            <a:r>
              <a:rPr lang="en-GB" sz="2000" dirty="0">
                <a:latin typeface="Times New Roman" pitchFamily="18" charset="0"/>
                <a:cs typeface="Times New Roman" pitchFamily="18" charset="0"/>
              </a:rPr>
              <a:t>. </a:t>
            </a:r>
            <a:br>
              <a:rPr lang="en-GB" sz="2200" dirty="0">
                <a:latin typeface="Times New Roman" pitchFamily="18" charset="0"/>
                <a:cs typeface="Times New Roman" pitchFamily="18" charset="0"/>
              </a:rPr>
            </a:b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287124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369889"/>
          </a:xfrm>
        </p:spPr>
        <p:txBody>
          <a:bodyPr>
            <a:noAutofit/>
          </a:bodyPr>
          <a:lstStyle/>
          <a:p>
            <a:pPr algn="ctr"/>
            <a:r>
              <a:rPr lang="en-IN" sz="3200" b="1" dirty="0">
                <a:latin typeface="Times New Roman" pitchFamily="18" charset="0"/>
                <a:cs typeface="Times New Roman" pitchFamily="18" charset="0"/>
              </a:rPr>
              <a:t>1G – First generation mobile communication system</a:t>
            </a:r>
          </a:p>
        </p:txBody>
      </p:sp>
      <p:sp>
        <p:nvSpPr>
          <p:cNvPr id="5" name="Content Placeholder 4">
            <a:extLst>
              <a:ext uri="{FF2B5EF4-FFF2-40B4-BE49-F238E27FC236}">
                <a16:creationId xmlns:a16="http://schemas.microsoft.com/office/drawing/2014/main" id="{E0016444-318D-F8D5-2A7E-837A34028FE1}"/>
              </a:ext>
            </a:extLst>
          </p:cNvPr>
          <p:cNvSpPr>
            <a:spLocks noGrp="1"/>
          </p:cNvSpPr>
          <p:nvPr>
            <p:ph idx="1"/>
          </p:nvPr>
        </p:nvSpPr>
        <p:spPr>
          <a:xfrm>
            <a:off x="504093" y="955434"/>
            <a:ext cx="10972800" cy="4525963"/>
          </a:xfrm>
        </p:spPr>
        <p:txBody>
          <a:bodyPr>
            <a:normAutofit/>
          </a:bodyPr>
          <a:lstStyle/>
          <a:p>
            <a:pPr algn="just"/>
            <a:r>
              <a:rPr lang="en-IN" sz="2000" dirty="0">
                <a:latin typeface="Times New Roman" panose="02020603050405020304" pitchFamily="18" charset="0"/>
                <a:cs typeface="Times New Roman" panose="02020603050405020304" pitchFamily="18" charset="0"/>
              </a:rPr>
              <a:t>The first generation of mobile network was deployed in </a:t>
            </a:r>
            <a:r>
              <a:rPr lang="en-IN" sz="2000" b="1" dirty="0">
                <a:latin typeface="Times New Roman" panose="02020603050405020304" pitchFamily="18" charset="0"/>
                <a:cs typeface="Times New Roman" panose="02020603050405020304" pitchFamily="18" charset="0"/>
              </a:rPr>
              <a:t>Japan by Nippon Telephone and Telegraph company (NTT)</a:t>
            </a:r>
            <a:r>
              <a:rPr lang="en-IN" sz="2000" dirty="0">
                <a:latin typeface="Times New Roman" panose="02020603050405020304" pitchFamily="18" charset="0"/>
                <a:cs typeface="Times New Roman" panose="02020603050405020304" pitchFamily="18" charset="0"/>
              </a:rPr>
              <a:t> in Tokyo during 1979. </a:t>
            </a:r>
          </a:p>
          <a:p>
            <a:pPr algn="just"/>
            <a:r>
              <a:rPr lang="en-IN" sz="2000" dirty="0">
                <a:latin typeface="Times New Roman" panose="02020603050405020304" pitchFamily="18" charset="0"/>
                <a:cs typeface="Times New Roman" panose="02020603050405020304" pitchFamily="18" charset="0"/>
              </a:rPr>
              <a:t>In the beginning of 1980s, it gained popularity in the US, Finland, UK and Europe. </a:t>
            </a:r>
          </a:p>
          <a:p>
            <a:pPr algn="just"/>
            <a:r>
              <a:rPr lang="en-IN" sz="2000" dirty="0">
                <a:latin typeface="Times New Roman" panose="02020603050405020304" pitchFamily="18" charset="0"/>
                <a:cs typeface="Times New Roman" panose="02020603050405020304" pitchFamily="18" charset="0"/>
              </a:rPr>
              <a:t>This system used analogue signals and it had many disadvantages due to technology limitations.</a:t>
            </a:r>
          </a:p>
          <a:p>
            <a:pPr algn="just"/>
            <a:r>
              <a:rPr lang="en-IN" sz="2000" b="1" dirty="0">
                <a:latin typeface="Times New Roman" panose="02020603050405020304" pitchFamily="18" charset="0"/>
                <a:cs typeface="Times New Roman" panose="02020603050405020304" pitchFamily="18" charset="0"/>
              </a:rPr>
              <a:t>Disadvantages of 1G system </a:t>
            </a:r>
          </a:p>
          <a:p>
            <a:pPr algn="just"/>
            <a:r>
              <a:rPr lang="en-IN" sz="2000" dirty="0">
                <a:latin typeface="Times New Roman" panose="02020603050405020304" pitchFamily="18" charset="0"/>
                <a:cs typeface="Times New Roman" panose="02020603050405020304" pitchFamily="18" charset="0"/>
              </a:rPr>
              <a:t>Poor voice quality due to interference</a:t>
            </a:r>
          </a:p>
          <a:p>
            <a:pPr algn="just"/>
            <a:r>
              <a:rPr lang="en-IN" sz="2000" dirty="0">
                <a:latin typeface="Times New Roman" panose="02020603050405020304" pitchFamily="18" charset="0"/>
                <a:cs typeface="Times New Roman" panose="02020603050405020304" pitchFamily="18" charset="0"/>
              </a:rPr>
              <a:t>Poor battery life</a:t>
            </a:r>
          </a:p>
          <a:p>
            <a:pPr algn="just"/>
            <a:r>
              <a:rPr lang="en-IN" sz="2000" dirty="0">
                <a:latin typeface="Times New Roman" panose="02020603050405020304" pitchFamily="18" charset="0"/>
                <a:cs typeface="Times New Roman" panose="02020603050405020304" pitchFamily="18" charset="0"/>
              </a:rPr>
              <a:t>Large sized mobile phones (not convenient to carry) </a:t>
            </a:r>
          </a:p>
          <a:p>
            <a:pPr algn="just"/>
            <a:r>
              <a:rPr lang="en-IN" sz="2000" dirty="0">
                <a:latin typeface="Times New Roman" panose="02020603050405020304" pitchFamily="18" charset="0"/>
                <a:cs typeface="Times New Roman" panose="02020603050405020304" pitchFamily="18" charset="0"/>
              </a:rPr>
              <a:t>Less security (calls could be decoded using an FM demodulator)</a:t>
            </a:r>
          </a:p>
          <a:p>
            <a:pPr algn="just"/>
            <a:r>
              <a:rPr lang="en-IN" sz="2000" dirty="0">
                <a:latin typeface="Times New Roman" panose="02020603050405020304" pitchFamily="18" charset="0"/>
                <a:cs typeface="Times New Roman" panose="02020603050405020304" pitchFamily="18" charset="0"/>
              </a:rPr>
              <a:t>Limited number of users and cell coverage</a:t>
            </a:r>
          </a:p>
        </p:txBody>
      </p:sp>
    </p:spTree>
    <p:extLst>
      <p:ext uri="{BB962C8B-B14F-4D97-AF65-F5344CB8AC3E}">
        <p14:creationId xmlns:p14="http://schemas.microsoft.com/office/powerpoint/2010/main" val="3706754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6940" y="304800"/>
            <a:ext cx="10358120" cy="553998"/>
          </a:xfrm>
        </p:spPr>
        <p:txBody>
          <a:bodyPr/>
          <a:lstStyle/>
          <a:p>
            <a:pPr algn="ctr"/>
            <a:r>
              <a:rPr lang="en-US" sz="3600" dirty="0">
                <a:latin typeface="Times New Roman" pitchFamily="18" charset="0"/>
                <a:cs typeface="Times New Roman" pitchFamily="18" charset="0"/>
              </a:rPr>
              <a:t>Disadvantages of IoT</a:t>
            </a:r>
            <a:endParaRPr lang="en-IN" sz="3600" dirty="0">
              <a:latin typeface="Times New Roman" pitchFamily="18" charset="0"/>
              <a:cs typeface="Times New Roman" pitchFamily="18" charset="0"/>
            </a:endParaRPr>
          </a:p>
        </p:txBody>
      </p:sp>
      <p:sp>
        <p:nvSpPr>
          <p:cNvPr id="4" name="Rectangle 3"/>
          <p:cNvSpPr/>
          <p:nvPr/>
        </p:nvSpPr>
        <p:spPr>
          <a:xfrm>
            <a:off x="133066" y="1447800"/>
            <a:ext cx="11887200" cy="3323987"/>
          </a:xfrm>
          <a:prstGeom prst="rect">
            <a:avLst/>
          </a:prstGeom>
        </p:spPr>
        <p:txBody>
          <a:bodyPr wrap="square">
            <a:spAutoFit/>
          </a:bodyPr>
          <a:lstStyle/>
          <a:p>
            <a:pPr marL="342900" indent="-342900" algn="just">
              <a:lnSpc>
                <a:spcPct val="150000"/>
              </a:lnSpc>
              <a:buFont typeface="Arial" pitchFamily="34" charset="0"/>
              <a:buChar char="•"/>
            </a:pPr>
            <a:r>
              <a:rPr lang="en-US" sz="2000" b="1" dirty="0">
                <a:latin typeface="Times New Roman" pitchFamily="18" charset="0"/>
                <a:cs typeface="Times New Roman" pitchFamily="18" charset="0"/>
              </a:rPr>
              <a:t>Security: </a:t>
            </a:r>
            <a:r>
              <a:rPr lang="en-US" sz="2000" dirty="0">
                <a:latin typeface="Times New Roman" pitchFamily="18" charset="0"/>
                <a:cs typeface="Times New Roman" pitchFamily="18" charset="0"/>
              </a:rPr>
              <a:t>As the IoT systems are interconnected and communicate over networks. The system offers little control despite any security measures, and </a:t>
            </a:r>
            <a:r>
              <a:rPr lang="en-US" sz="2000" b="1" dirty="0">
                <a:latin typeface="Times New Roman" pitchFamily="18" charset="0"/>
                <a:cs typeface="Times New Roman" pitchFamily="18" charset="0"/>
              </a:rPr>
              <a:t>it can be lead the various kinds of network attacks</a:t>
            </a:r>
            <a:r>
              <a:rPr lang="en-US" sz="2000" dirty="0">
                <a:latin typeface="Times New Roman" pitchFamily="18" charset="0"/>
                <a:cs typeface="Times New Roman" pitchFamily="18" charset="0"/>
              </a:rPr>
              <a:t>. </a:t>
            </a:r>
          </a:p>
          <a:p>
            <a:pPr marL="342900" indent="-342900" algn="just">
              <a:lnSpc>
                <a:spcPct val="150000"/>
              </a:lnSpc>
              <a:buFont typeface="Arial" pitchFamily="34" charset="0"/>
              <a:buChar char="•"/>
            </a:pPr>
            <a:r>
              <a:rPr lang="en-US" sz="2000" b="1" dirty="0">
                <a:latin typeface="Times New Roman" pitchFamily="18" charset="0"/>
                <a:cs typeface="Times New Roman" pitchFamily="18" charset="0"/>
              </a:rPr>
              <a:t>Privacy: </a:t>
            </a:r>
            <a:r>
              <a:rPr lang="en-US" sz="2000" dirty="0">
                <a:latin typeface="Times New Roman" pitchFamily="18" charset="0"/>
                <a:cs typeface="Times New Roman" pitchFamily="18" charset="0"/>
              </a:rPr>
              <a:t>Even without the active participation on the user, the IoT system provides substantial personal data in maximum detail.</a:t>
            </a:r>
          </a:p>
          <a:p>
            <a:pPr marL="342900" indent="-342900" algn="just">
              <a:lnSpc>
                <a:spcPct val="150000"/>
              </a:lnSpc>
              <a:buFont typeface="Arial" pitchFamily="34" charset="0"/>
              <a:buChar char="•"/>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Complexity: </a:t>
            </a:r>
            <a:r>
              <a:rPr lang="en-US" sz="2000" dirty="0">
                <a:latin typeface="Times New Roman" pitchFamily="18" charset="0"/>
                <a:cs typeface="Times New Roman" pitchFamily="18" charset="0"/>
              </a:rPr>
              <a:t>The designing, developing, and maintaining and enabling the large technology to IoT system is quite complicated. </a:t>
            </a:r>
          </a:p>
          <a:p>
            <a:pPr marL="342900" indent="-342900" algn="just">
              <a:lnSpc>
                <a:spcPct val="150000"/>
              </a:lnSpc>
              <a:buFont typeface="Arial" pitchFamily="34" charset="0"/>
              <a:buChar char="•"/>
            </a:pPr>
            <a:r>
              <a:rPr lang="en-US" sz="2000" b="1" dirty="0">
                <a:latin typeface="Times New Roman" pitchFamily="18" charset="0"/>
                <a:cs typeface="Times New Roman" pitchFamily="18" charset="0"/>
              </a:rPr>
              <a:t>Less Flexibility</a:t>
            </a:r>
            <a:r>
              <a:rPr lang="en-US" sz="2000" dirty="0">
                <a:latin typeface="Times New Roman" pitchFamily="18" charset="0"/>
                <a:cs typeface="Times New Roman" pitchFamily="18" charset="0"/>
              </a:rPr>
              <a:t>: Many are concerned about the flexibility of an IoT system to integrate easily with another. </a:t>
            </a:r>
          </a:p>
        </p:txBody>
      </p:sp>
    </p:spTree>
    <p:extLst>
      <p:ext uri="{BB962C8B-B14F-4D97-AF65-F5344CB8AC3E}">
        <p14:creationId xmlns:p14="http://schemas.microsoft.com/office/powerpoint/2010/main" val="95932858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6A47F5C-50EC-416A-AE8C-6F6BB4225673}"/>
              </a:ext>
            </a:extLst>
          </p:cNvPr>
          <p:cNvSpPr txBox="1">
            <a:spLocks/>
          </p:cNvSpPr>
          <p:nvPr/>
        </p:nvSpPr>
        <p:spPr>
          <a:xfrm>
            <a:off x="1097280" y="286603"/>
            <a:ext cx="10058400" cy="36988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200" b="1" dirty="0">
                <a:solidFill>
                  <a:schemeClr val="accent1">
                    <a:lumMod val="75000"/>
                  </a:schemeClr>
                </a:solidFill>
                <a:latin typeface="Times New Roman" pitchFamily="18" charset="0"/>
                <a:cs typeface="Times New Roman" pitchFamily="18" charset="0"/>
              </a:rPr>
              <a:t>1G – First generation mobile communication system</a:t>
            </a:r>
          </a:p>
        </p:txBody>
      </p:sp>
      <p:sp>
        <p:nvSpPr>
          <p:cNvPr id="6" name="Content Placeholder 4">
            <a:extLst>
              <a:ext uri="{FF2B5EF4-FFF2-40B4-BE49-F238E27FC236}">
                <a16:creationId xmlns:a16="http://schemas.microsoft.com/office/drawing/2014/main" id="{E0016444-318D-F8D5-2A7E-837A34028FE1}"/>
              </a:ext>
            </a:extLst>
          </p:cNvPr>
          <p:cNvSpPr txBox="1">
            <a:spLocks/>
          </p:cNvSpPr>
          <p:nvPr/>
        </p:nvSpPr>
        <p:spPr>
          <a:xfrm>
            <a:off x="504093" y="955434"/>
            <a:ext cx="10972800" cy="58087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en-IN" sz="2400" b="1" dirty="0">
                <a:solidFill>
                  <a:schemeClr val="accent1">
                    <a:lumMod val="75000"/>
                  </a:schemeClr>
                </a:solidFill>
                <a:latin typeface="Times New Roman" panose="02020603050405020304" pitchFamily="18" charset="0"/>
                <a:cs typeface="Times New Roman" panose="02020603050405020304" pitchFamily="18" charset="0"/>
              </a:rPr>
              <a:t>Most popular 1G system during 1980s </a:t>
            </a:r>
          </a:p>
          <a:p>
            <a:pPr algn="just"/>
            <a:r>
              <a:rPr lang="en-IN" sz="2000" dirty="0">
                <a:latin typeface="Times New Roman" panose="02020603050405020304" pitchFamily="18" charset="0"/>
                <a:cs typeface="Times New Roman" panose="02020603050405020304" pitchFamily="18" charset="0"/>
              </a:rPr>
              <a:t>Advanced Mobile Phone System (AMPS)</a:t>
            </a:r>
          </a:p>
          <a:p>
            <a:pPr algn="just"/>
            <a:r>
              <a:rPr lang="en-IN" sz="2000" dirty="0">
                <a:latin typeface="Times New Roman" panose="02020603050405020304" pitchFamily="18" charset="0"/>
                <a:cs typeface="Times New Roman" panose="02020603050405020304" pitchFamily="18" charset="0"/>
              </a:rPr>
              <a:t>Nordic Mobile Phone System (NMTS) </a:t>
            </a:r>
          </a:p>
          <a:p>
            <a:pPr algn="just"/>
            <a:r>
              <a:rPr lang="en-IN" sz="2000" dirty="0">
                <a:latin typeface="Times New Roman" panose="02020603050405020304" pitchFamily="18" charset="0"/>
                <a:cs typeface="Times New Roman" panose="02020603050405020304" pitchFamily="18" charset="0"/>
              </a:rPr>
              <a:t>Total Access Communication System (TACS)</a:t>
            </a:r>
          </a:p>
          <a:p>
            <a:pPr algn="just"/>
            <a:r>
              <a:rPr lang="en-IN" sz="2000" dirty="0">
                <a:latin typeface="Times New Roman" panose="02020603050405020304" pitchFamily="18" charset="0"/>
                <a:cs typeface="Times New Roman" panose="02020603050405020304" pitchFamily="18" charset="0"/>
              </a:rPr>
              <a:t>European Total Access Communication System (ETACS) </a:t>
            </a:r>
          </a:p>
          <a:p>
            <a:pPr marL="0" indent="0" algn="just">
              <a:buNone/>
            </a:pPr>
            <a:r>
              <a:rPr lang="en-IN" sz="2400" b="1" dirty="0">
                <a:solidFill>
                  <a:schemeClr val="accent1">
                    <a:lumMod val="75000"/>
                  </a:schemeClr>
                </a:solidFill>
                <a:latin typeface="Times New Roman" panose="02020603050405020304" pitchFamily="18" charset="0"/>
                <a:cs typeface="Times New Roman" panose="02020603050405020304" pitchFamily="18" charset="0"/>
              </a:rPr>
              <a:t>Key features (technology) of 1G system </a:t>
            </a:r>
          </a:p>
          <a:p>
            <a:pPr algn="just"/>
            <a:r>
              <a:rPr lang="en-IN" sz="2000" dirty="0">
                <a:latin typeface="Times New Roman" panose="02020603050405020304" pitchFamily="18" charset="0"/>
                <a:cs typeface="Times New Roman" panose="02020603050405020304" pitchFamily="18" charset="0"/>
              </a:rPr>
              <a:t>Frequency 800 MHz and 900 MHz</a:t>
            </a:r>
          </a:p>
          <a:p>
            <a:pPr algn="just"/>
            <a:r>
              <a:rPr lang="en-IN" sz="2000" dirty="0">
                <a:latin typeface="Times New Roman" panose="02020603050405020304" pitchFamily="18" charset="0"/>
                <a:cs typeface="Times New Roman" panose="02020603050405020304" pitchFamily="18" charset="0"/>
              </a:rPr>
              <a:t> Bandwidth: 10 MHz (666 duplex channels with bandwidth of 30 KHz)</a:t>
            </a:r>
          </a:p>
          <a:p>
            <a:pPr algn="just"/>
            <a:r>
              <a:rPr lang="en-IN" sz="2000" dirty="0">
                <a:latin typeface="Times New Roman" panose="02020603050405020304" pitchFamily="18" charset="0"/>
                <a:cs typeface="Times New Roman" panose="02020603050405020304" pitchFamily="18" charset="0"/>
              </a:rPr>
              <a:t> Technology: Analogue switching </a:t>
            </a:r>
          </a:p>
          <a:p>
            <a:pPr algn="just"/>
            <a:r>
              <a:rPr lang="en-IN" sz="2000" dirty="0">
                <a:latin typeface="Times New Roman" panose="02020603050405020304" pitchFamily="18" charset="0"/>
                <a:cs typeface="Times New Roman" panose="02020603050405020304" pitchFamily="18" charset="0"/>
              </a:rPr>
              <a:t> Modulation: Frequency Modulation (FM)</a:t>
            </a:r>
          </a:p>
          <a:p>
            <a:pPr algn="just"/>
            <a:r>
              <a:rPr lang="en-IN" sz="2000" dirty="0">
                <a:latin typeface="Times New Roman" panose="02020603050405020304" pitchFamily="18" charset="0"/>
                <a:cs typeface="Times New Roman" panose="02020603050405020304" pitchFamily="18" charset="0"/>
              </a:rPr>
              <a:t>Mode of service: voice only </a:t>
            </a:r>
          </a:p>
          <a:p>
            <a:pPr algn="just"/>
            <a:r>
              <a:rPr lang="en-IN" sz="2000" dirty="0">
                <a:latin typeface="Times New Roman" panose="02020603050405020304" pitchFamily="18" charset="0"/>
                <a:cs typeface="Times New Roman" panose="02020603050405020304" pitchFamily="18" charset="0"/>
              </a:rPr>
              <a:t> Access technique: Frequency Division Multiple Access (FDMA)</a:t>
            </a:r>
            <a:endParaRPr lang="en-IN" sz="2000" b="1" dirty="0">
              <a:latin typeface="Times New Roman" panose="02020603050405020304" pitchFamily="18" charset="0"/>
              <a:cs typeface="Times New Roman" panose="02020603050405020304" pitchFamily="18" charset="0"/>
            </a:endParaRPr>
          </a:p>
          <a:p>
            <a:pPr algn="just"/>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398672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20578" y="425815"/>
            <a:ext cx="10058400" cy="686412"/>
          </a:xfrm>
        </p:spPr>
        <p:txBody>
          <a:bodyPr>
            <a:normAutofit/>
          </a:bodyPr>
          <a:lstStyle/>
          <a:p>
            <a:pPr algn="ctr"/>
            <a:r>
              <a:rPr lang="en-IN" sz="3200" b="1" dirty="0">
                <a:latin typeface="Times New Roman" pitchFamily="18" charset="0"/>
                <a:cs typeface="Times New Roman" pitchFamily="18" charset="0"/>
              </a:rPr>
              <a:t>2G – Second generation communication system GSM</a:t>
            </a:r>
            <a:endParaRPr lang="en-IN" sz="2800" b="1" dirty="0">
              <a:latin typeface="Times New Roman" pitchFamily="18" charset="0"/>
              <a:cs typeface="Times New Roman" pitchFamily="18" charset="0"/>
            </a:endParaRPr>
          </a:p>
        </p:txBody>
      </p:sp>
      <p:sp>
        <p:nvSpPr>
          <p:cNvPr id="4" name="Title 1">
            <a:extLst>
              <a:ext uri="{FF2B5EF4-FFF2-40B4-BE49-F238E27FC236}">
                <a16:creationId xmlns:a16="http://schemas.microsoft.com/office/drawing/2014/main" id="{1153820E-006D-40F8-DCEF-8BC05EE54286}"/>
              </a:ext>
            </a:extLst>
          </p:cNvPr>
          <p:cNvSpPr txBox="1">
            <a:spLocks/>
          </p:cNvSpPr>
          <p:nvPr/>
        </p:nvSpPr>
        <p:spPr>
          <a:xfrm>
            <a:off x="270973" y="3925766"/>
            <a:ext cx="11792073" cy="372940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itchFamily="34" charset="0"/>
              <a:buChar char="•"/>
            </a:pPr>
            <a:endParaRPr lang="en-GB" sz="2000" b="1" dirty="0">
              <a:latin typeface="Times New Roman" pitchFamily="18" charset="0"/>
              <a:cs typeface="Times New Roman" pitchFamily="18" charset="0"/>
            </a:endParaRPr>
          </a:p>
          <a:p>
            <a:pPr algn="just"/>
            <a:br>
              <a:rPr lang="en-GB" sz="2400" dirty="0">
                <a:solidFill>
                  <a:srgbClr val="000000"/>
                </a:solidFill>
                <a:latin typeface="Arial" panose="020B0604020202020204" pitchFamily="34" charset="0"/>
              </a:rPr>
            </a:br>
            <a:endParaRPr lang="en-IN" sz="2400" dirty="0"/>
          </a:p>
        </p:txBody>
      </p:sp>
      <p:sp>
        <p:nvSpPr>
          <p:cNvPr id="5" name="Content Placeholder 4">
            <a:extLst>
              <a:ext uri="{FF2B5EF4-FFF2-40B4-BE49-F238E27FC236}">
                <a16:creationId xmlns:a16="http://schemas.microsoft.com/office/drawing/2014/main" id="{E0016444-318D-F8D5-2A7E-837A34028FE1}"/>
              </a:ext>
            </a:extLst>
          </p:cNvPr>
          <p:cNvSpPr>
            <a:spLocks noGrp="1"/>
          </p:cNvSpPr>
          <p:nvPr>
            <p:ph idx="1"/>
          </p:nvPr>
        </p:nvSpPr>
        <p:spPr>
          <a:xfrm>
            <a:off x="586154" y="1271957"/>
            <a:ext cx="10972800" cy="3253151"/>
          </a:xfrm>
        </p:spPr>
        <p:txBody>
          <a:bodyPr>
            <a:normAutofit/>
          </a:bodyPr>
          <a:lstStyle/>
          <a:p>
            <a:pPr algn="just"/>
            <a:r>
              <a:rPr lang="en-GB" sz="2000" b="1" dirty="0">
                <a:latin typeface="Times New Roman" pitchFamily="18" charset="0"/>
                <a:cs typeface="Times New Roman" pitchFamily="18" charset="0"/>
              </a:rPr>
              <a:t>Second generation of mobile communication system </a:t>
            </a:r>
            <a:r>
              <a:rPr lang="en-GB" sz="2000" dirty="0">
                <a:latin typeface="Times New Roman" pitchFamily="18" charset="0"/>
                <a:cs typeface="Times New Roman" pitchFamily="18" charset="0"/>
              </a:rPr>
              <a:t>introduced a new digital technology for wireless transmission also known as </a:t>
            </a:r>
            <a:r>
              <a:rPr lang="en-GB" sz="2000" b="1" dirty="0">
                <a:latin typeface="Times New Roman" pitchFamily="18" charset="0"/>
                <a:cs typeface="Times New Roman" pitchFamily="18" charset="0"/>
              </a:rPr>
              <a:t>Global System for Mobile communication (GSM). </a:t>
            </a:r>
          </a:p>
          <a:p>
            <a:r>
              <a:rPr lang="en-GB" sz="2000" dirty="0">
                <a:latin typeface="Times New Roman" pitchFamily="18" charset="0"/>
                <a:cs typeface="Times New Roman" pitchFamily="18" charset="0"/>
              </a:rPr>
              <a:t>This standard was capable of supporting up to 14.4 to 64kbps (maximum) data rate which is sufficient for SMS and email services.</a:t>
            </a:r>
          </a:p>
          <a:p>
            <a:r>
              <a:rPr lang="en-GB" sz="2000" b="1" dirty="0">
                <a:latin typeface="Times New Roman" pitchFamily="18" charset="0"/>
                <a:cs typeface="Times New Roman" pitchFamily="18" charset="0"/>
              </a:rPr>
              <a:t>Code  Division  Multiple  Access  (CDMA)  </a:t>
            </a:r>
            <a:r>
              <a:rPr lang="en-GB" sz="2000" dirty="0">
                <a:latin typeface="Times New Roman" pitchFamily="18" charset="0"/>
                <a:cs typeface="Times New Roman" pitchFamily="18" charset="0"/>
              </a:rPr>
              <a:t>system  developed  by  Qualcomm  also introduced and implemented in the mid-1990s.</a:t>
            </a:r>
          </a:p>
          <a:p>
            <a:r>
              <a:rPr lang="en-GB" sz="2000" b="1" dirty="0">
                <a:latin typeface="Times New Roman" pitchFamily="18" charset="0"/>
                <a:cs typeface="Times New Roman" pitchFamily="18" charset="0"/>
              </a:rPr>
              <a:t>CDMA has more features than GSM in terms of spectral efficiency, number of users and data rate.</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083842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0016444-318D-F8D5-2A7E-837A34028FE1}"/>
              </a:ext>
            </a:extLst>
          </p:cNvPr>
          <p:cNvSpPr>
            <a:spLocks noGrp="1"/>
          </p:cNvSpPr>
          <p:nvPr>
            <p:ph idx="1"/>
          </p:nvPr>
        </p:nvSpPr>
        <p:spPr>
          <a:xfrm>
            <a:off x="422030" y="773722"/>
            <a:ext cx="10972800" cy="5251940"/>
          </a:xfrm>
        </p:spPr>
        <p:txBody>
          <a:bodyPr>
            <a:noAutofit/>
          </a:bodyPr>
          <a:lstStyle/>
          <a:p>
            <a:pPr marL="0" indent="0" algn="just">
              <a:buNone/>
            </a:pPr>
            <a:r>
              <a:rPr lang="en-IN" sz="2400" b="1" dirty="0">
                <a:solidFill>
                  <a:schemeClr val="accent1">
                    <a:lumMod val="75000"/>
                  </a:schemeClr>
                </a:solidFill>
                <a:latin typeface="Times New Roman" panose="02020603050405020304" pitchFamily="18" charset="0"/>
                <a:cs typeface="Times New Roman" panose="02020603050405020304" pitchFamily="18" charset="0"/>
              </a:rPr>
              <a:t>Disadvantages of 2G system </a:t>
            </a:r>
          </a:p>
          <a:p>
            <a:pPr algn="just"/>
            <a:r>
              <a:rPr lang="en-IN" sz="2000" dirty="0">
                <a:latin typeface="Times New Roman" pitchFamily="18" charset="0"/>
                <a:cs typeface="Times New Roman" pitchFamily="18" charset="0"/>
              </a:rPr>
              <a:t>Low data rate </a:t>
            </a:r>
          </a:p>
          <a:p>
            <a:pPr algn="just"/>
            <a:r>
              <a:rPr lang="en-IN" sz="2000" dirty="0">
                <a:latin typeface="Times New Roman" pitchFamily="18" charset="0"/>
                <a:cs typeface="Times New Roman" pitchFamily="18" charset="0"/>
              </a:rPr>
              <a:t>Limited mobility </a:t>
            </a:r>
          </a:p>
          <a:p>
            <a:pPr algn="just"/>
            <a:r>
              <a:rPr lang="en-IN" sz="2000" dirty="0">
                <a:latin typeface="Times New Roman" pitchFamily="18" charset="0"/>
                <a:cs typeface="Times New Roman" pitchFamily="18" charset="0"/>
              </a:rPr>
              <a:t>Less features on mobile devices </a:t>
            </a:r>
          </a:p>
          <a:p>
            <a:pPr algn="just"/>
            <a:r>
              <a:rPr lang="en-IN" sz="2000" dirty="0">
                <a:latin typeface="Times New Roman" pitchFamily="18" charset="0"/>
                <a:cs typeface="Times New Roman" pitchFamily="18" charset="0"/>
              </a:rPr>
              <a:t>Limited number of users and hardware capability</a:t>
            </a:r>
          </a:p>
          <a:p>
            <a:pPr marL="0" indent="0">
              <a:buNone/>
            </a:pPr>
            <a:r>
              <a:rPr lang="en-IN" sz="2400" b="1" dirty="0">
                <a:solidFill>
                  <a:schemeClr val="accent1">
                    <a:lumMod val="75000"/>
                  </a:schemeClr>
                </a:solidFill>
                <a:latin typeface="Times New Roman" panose="02020603050405020304" pitchFamily="18" charset="0"/>
                <a:cs typeface="Times New Roman" panose="02020603050405020304" pitchFamily="18" charset="0"/>
              </a:rPr>
              <a:t>Key features of 2G system </a:t>
            </a:r>
          </a:p>
          <a:p>
            <a:pPr algn="just"/>
            <a:r>
              <a:rPr lang="en-IN" sz="2000" dirty="0">
                <a:latin typeface="Times New Roman" panose="02020603050405020304" pitchFamily="18" charset="0"/>
                <a:cs typeface="Times New Roman" panose="02020603050405020304" pitchFamily="18" charset="0"/>
              </a:rPr>
              <a:t>Digital system (switching) </a:t>
            </a:r>
          </a:p>
          <a:p>
            <a:pPr algn="just"/>
            <a:r>
              <a:rPr lang="en-IN" sz="2000" dirty="0">
                <a:latin typeface="Times New Roman" panose="02020603050405020304" pitchFamily="18" charset="0"/>
                <a:cs typeface="Times New Roman" panose="02020603050405020304" pitchFamily="18" charset="0"/>
              </a:rPr>
              <a:t>SMS services is possible </a:t>
            </a:r>
          </a:p>
          <a:p>
            <a:pPr algn="just"/>
            <a:r>
              <a:rPr lang="en-IN" sz="2000" dirty="0">
                <a:latin typeface="Times New Roman" panose="02020603050405020304" pitchFamily="18" charset="0"/>
                <a:cs typeface="Times New Roman" panose="02020603050405020304" pitchFamily="18" charset="0"/>
              </a:rPr>
              <a:t>Roaming is possible </a:t>
            </a:r>
          </a:p>
          <a:p>
            <a:pPr algn="just"/>
            <a:r>
              <a:rPr lang="en-IN" sz="2000" dirty="0">
                <a:latin typeface="Times New Roman" panose="02020603050405020304" pitchFamily="18" charset="0"/>
                <a:cs typeface="Times New Roman" panose="02020603050405020304" pitchFamily="18" charset="0"/>
              </a:rPr>
              <a:t>Enhanced security </a:t>
            </a:r>
          </a:p>
          <a:p>
            <a:pPr algn="just"/>
            <a:r>
              <a:rPr lang="en-IN" sz="2000" dirty="0">
                <a:latin typeface="Times New Roman" panose="02020603050405020304" pitchFamily="18" charset="0"/>
                <a:cs typeface="Times New Roman" panose="02020603050405020304" pitchFamily="18" charset="0"/>
              </a:rPr>
              <a:t>Encrypted voice transmission </a:t>
            </a:r>
          </a:p>
          <a:p>
            <a:pPr algn="just"/>
            <a:r>
              <a:rPr lang="en-IN" sz="2000" dirty="0">
                <a:latin typeface="Times New Roman" panose="02020603050405020304" pitchFamily="18" charset="0"/>
                <a:cs typeface="Times New Roman" panose="02020603050405020304" pitchFamily="18" charset="0"/>
              </a:rPr>
              <a:t> First internet at lower data rate</a:t>
            </a:r>
          </a:p>
        </p:txBody>
      </p:sp>
      <p:sp>
        <p:nvSpPr>
          <p:cNvPr id="4" name="Title 1">
            <a:extLst>
              <a:ext uri="{FF2B5EF4-FFF2-40B4-BE49-F238E27FC236}">
                <a16:creationId xmlns:a16="http://schemas.microsoft.com/office/drawing/2014/main" id="{66A47F5C-50EC-416A-AE8C-6F6BB4225673}"/>
              </a:ext>
            </a:extLst>
          </p:cNvPr>
          <p:cNvSpPr txBox="1">
            <a:spLocks/>
          </p:cNvSpPr>
          <p:nvPr/>
        </p:nvSpPr>
        <p:spPr>
          <a:xfrm>
            <a:off x="1085556" y="87310"/>
            <a:ext cx="10058400" cy="68641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200" b="1" dirty="0">
                <a:solidFill>
                  <a:schemeClr val="accent1">
                    <a:lumMod val="75000"/>
                  </a:schemeClr>
                </a:solidFill>
                <a:latin typeface="Times New Roman" pitchFamily="18" charset="0"/>
                <a:cs typeface="Times New Roman" pitchFamily="18" charset="0"/>
              </a:rPr>
              <a:t>2G – Second generation communication system GSM</a:t>
            </a:r>
            <a:endParaRPr lang="en-IN" sz="2800" b="1" dirty="0">
              <a:solidFill>
                <a:schemeClr val="accent1">
                  <a:lumMod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99302925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0016444-318D-F8D5-2A7E-837A34028FE1}"/>
              </a:ext>
            </a:extLst>
          </p:cNvPr>
          <p:cNvSpPr>
            <a:spLocks noGrp="1"/>
          </p:cNvSpPr>
          <p:nvPr>
            <p:ph idx="1"/>
          </p:nvPr>
        </p:nvSpPr>
        <p:spPr>
          <a:xfrm>
            <a:off x="464234" y="826479"/>
            <a:ext cx="10972800" cy="4525963"/>
          </a:xfrm>
        </p:spPr>
        <p:txBody>
          <a:bodyPr>
            <a:normAutofit/>
          </a:bodyPr>
          <a:lstStyle/>
          <a:p>
            <a:pPr algn="just"/>
            <a:r>
              <a:rPr lang="en-IN" sz="2000" dirty="0">
                <a:latin typeface="Times New Roman" panose="02020603050405020304" pitchFamily="18" charset="0"/>
                <a:cs typeface="Times New Roman" panose="02020603050405020304" pitchFamily="18" charset="0"/>
              </a:rPr>
              <a:t>Third generation mobile communication started with the introduction of </a:t>
            </a:r>
            <a:r>
              <a:rPr lang="en-IN" sz="2000" b="1" dirty="0">
                <a:latin typeface="Times New Roman" panose="02020603050405020304" pitchFamily="18" charset="0"/>
                <a:cs typeface="Times New Roman" panose="02020603050405020304" pitchFamily="18" charset="0"/>
              </a:rPr>
              <a:t>UMTS – Universal Mobile Terrestrial / Telecommunication Systems. </a:t>
            </a:r>
          </a:p>
          <a:p>
            <a:pPr algn="just"/>
            <a:r>
              <a:rPr lang="en-IN" sz="2000" dirty="0">
                <a:latin typeface="Times New Roman" panose="02020603050405020304" pitchFamily="18" charset="0"/>
                <a:cs typeface="Times New Roman" panose="02020603050405020304" pitchFamily="18" charset="0"/>
              </a:rPr>
              <a:t>UMTS has the data rate of 384kbps and it </a:t>
            </a:r>
            <a:r>
              <a:rPr lang="en-IN" sz="2000" b="1" dirty="0">
                <a:latin typeface="Times New Roman" panose="02020603050405020304" pitchFamily="18" charset="0"/>
                <a:cs typeface="Times New Roman" panose="02020603050405020304" pitchFamily="18" charset="0"/>
              </a:rPr>
              <a:t>support video calling for the first time </a:t>
            </a:r>
            <a:r>
              <a:rPr lang="en-IN" sz="2000" dirty="0">
                <a:latin typeface="Times New Roman" panose="02020603050405020304" pitchFamily="18" charset="0"/>
                <a:cs typeface="Times New Roman" panose="02020603050405020304" pitchFamily="18" charset="0"/>
              </a:rPr>
              <a:t>on mobile devices.</a:t>
            </a:r>
          </a:p>
          <a:p>
            <a:pPr algn="just"/>
            <a:r>
              <a:rPr lang="en-IN" sz="2000" dirty="0">
                <a:latin typeface="Times New Roman" panose="02020603050405020304" pitchFamily="18" charset="0"/>
                <a:cs typeface="Times New Roman" panose="02020603050405020304" pitchFamily="18" charset="0"/>
              </a:rPr>
              <a:t> After the introduction of 3G mobile communication system, smart phones became popular across the globe. </a:t>
            </a:r>
          </a:p>
          <a:p>
            <a:pPr algn="just"/>
            <a:r>
              <a:rPr lang="en-IN" sz="2000" dirty="0">
                <a:latin typeface="Times New Roman" panose="02020603050405020304" pitchFamily="18" charset="0"/>
                <a:cs typeface="Times New Roman" panose="02020603050405020304" pitchFamily="18" charset="0"/>
              </a:rPr>
              <a:t>Specific applications were developed for smartphones which handles </a:t>
            </a:r>
            <a:r>
              <a:rPr lang="en-IN" sz="2000" b="1" dirty="0">
                <a:latin typeface="Times New Roman" panose="02020603050405020304" pitchFamily="18" charset="0"/>
                <a:cs typeface="Times New Roman" panose="02020603050405020304" pitchFamily="18" charset="0"/>
              </a:rPr>
              <a:t>multimedia chat, email, video calling, games, social media and healthcare. </a:t>
            </a:r>
          </a:p>
        </p:txBody>
      </p:sp>
      <p:sp>
        <p:nvSpPr>
          <p:cNvPr id="4" name="Title 1">
            <a:extLst>
              <a:ext uri="{FF2B5EF4-FFF2-40B4-BE49-F238E27FC236}">
                <a16:creationId xmlns:a16="http://schemas.microsoft.com/office/drawing/2014/main" id="{66A47F5C-50EC-416A-AE8C-6F6BB4225673}"/>
              </a:ext>
            </a:extLst>
          </p:cNvPr>
          <p:cNvSpPr txBox="1">
            <a:spLocks/>
          </p:cNvSpPr>
          <p:nvPr/>
        </p:nvSpPr>
        <p:spPr>
          <a:xfrm>
            <a:off x="921434" y="310049"/>
            <a:ext cx="10058400" cy="428505"/>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200" b="1" dirty="0">
                <a:solidFill>
                  <a:schemeClr val="accent1">
                    <a:lumMod val="75000"/>
                  </a:schemeClr>
                </a:solidFill>
                <a:latin typeface="Times New Roman" pitchFamily="18" charset="0"/>
                <a:cs typeface="Times New Roman" pitchFamily="18" charset="0"/>
              </a:rPr>
              <a:t>3G – Third generation communication system</a:t>
            </a:r>
            <a:endParaRPr lang="en-IN" sz="2800" b="1" dirty="0">
              <a:solidFill>
                <a:schemeClr val="accent1">
                  <a:lumMod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76481274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428505"/>
          </a:xfrm>
        </p:spPr>
        <p:txBody>
          <a:bodyPr>
            <a:normAutofit fontScale="90000"/>
          </a:bodyPr>
          <a:lstStyle/>
          <a:p>
            <a:pPr algn="ctr"/>
            <a:r>
              <a:rPr lang="en-IN" sz="3200" b="1" dirty="0">
                <a:latin typeface="Times New Roman" pitchFamily="18" charset="0"/>
                <a:cs typeface="Times New Roman" pitchFamily="18" charset="0"/>
              </a:rPr>
              <a:t>3G – Third generation communication system</a:t>
            </a:r>
            <a:endParaRPr lang="en-IN" sz="2800" b="1" dirty="0">
              <a:latin typeface="Times New Roman" pitchFamily="18" charset="0"/>
              <a:cs typeface="Times New Roman" pitchFamily="18" charset="0"/>
            </a:endParaRPr>
          </a:p>
        </p:txBody>
      </p:sp>
      <p:sp>
        <p:nvSpPr>
          <p:cNvPr id="5" name="Content Placeholder 4">
            <a:extLst>
              <a:ext uri="{FF2B5EF4-FFF2-40B4-BE49-F238E27FC236}">
                <a16:creationId xmlns:a16="http://schemas.microsoft.com/office/drawing/2014/main" id="{E0016444-318D-F8D5-2A7E-837A34028FE1}"/>
              </a:ext>
            </a:extLst>
          </p:cNvPr>
          <p:cNvSpPr>
            <a:spLocks noGrp="1"/>
          </p:cNvSpPr>
          <p:nvPr>
            <p:ph idx="1"/>
          </p:nvPr>
        </p:nvSpPr>
        <p:spPr>
          <a:xfrm>
            <a:off x="386861" y="756142"/>
            <a:ext cx="10972800" cy="5879120"/>
          </a:xfrm>
        </p:spPr>
        <p:txBody>
          <a:bodyPr>
            <a:noAutofit/>
          </a:bodyPr>
          <a:lstStyle/>
          <a:p>
            <a:pPr marL="0" indent="0" algn="just">
              <a:buNone/>
            </a:pPr>
            <a:r>
              <a:rPr lang="en-IN" sz="2400" b="1" dirty="0">
                <a:solidFill>
                  <a:schemeClr val="accent1">
                    <a:lumMod val="75000"/>
                  </a:schemeClr>
                </a:solidFill>
                <a:latin typeface="Times New Roman" panose="02020603050405020304" pitchFamily="18" charset="0"/>
                <a:cs typeface="Times New Roman" panose="02020603050405020304" pitchFamily="18" charset="0"/>
              </a:rPr>
              <a:t>Disadvantages of 3G system </a:t>
            </a:r>
          </a:p>
          <a:p>
            <a:pPr algn="just"/>
            <a:r>
              <a:rPr lang="en-IN" sz="2000" dirty="0">
                <a:latin typeface="Times New Roman" panose="02020603050405020304" pitchFamily="18" charset="0"/>
                <a:cs typeface="Times New Roman" panose="02020603050405020304" pitchFamily="18" charset="0"/>
              </a:rPr>
              <a:t>Expensive spectrum licenses </a:t>
            </a:r>
          </a:p>
          <a:p>
            <a:pPr algn="just"/>
            <a:r>
              <a:rPr lang="en-IN" sz="2000" dirty="0">
                <a:latin typeface="Times New Roman" panose="02020603050405020304" pitchFamily="18" charset="0"/>
                <a:cs typeface="Times New Roman" panose="02020603050405020304" pitchFamily="18" charset="0"/>
              </a:rPr>
              <a:t> Costly infrastructure, equipment and implementation </a:t>
            </a:r>
          </a:p>
          <a:p>
            <a:pPr algn="just"/>
            <a:r>
              <a:rPr lang="en-IN" sz="2000" dirty="0">
                <a:latin typeface="Times New Roman" panose="02020603050405020304" pitchFamily="18" charset="0"/>
                <a:cs typeface="Times New Roman" panose="02020603050405020304" pitchFamily="18" charset="0"/>
              </a:rPr>
              <a:t>Higher bandwidth requirements to support higher data rate </a:t>
            </a:r>
          </a:p>
          <a:p>
            <a:pPr algn="just"/>
            <a:r>
              <a:rPr lang="en-IN" sz="2000" dirty="0">
                <a:latin typeface="Times New Roman" panose="02020603050405020304" pitchFamily="18" charset="0"/>
                <a:cs typeface="Times New Roman" panose="02020603050405020304" pitchFamily="18" charset="0"/>
              </a:rPr>
              <a:t>Costly mobile devices</a:t>
            </a:r>
          </a:p>
          <a:p>
            <a:pPr marL="0" indent="0" algn="just">
              <a:buNone/>
            </a:pPr>
            <a:r>
              <a:rPr lang="en-IN" sz="2400" b="1" dirty="0">
                <a:solidFill>
                  <a:schemeClr val="accent1">
                    <a:lumMod val="75000"/>
                  </a:schemeClr>
                </a:solidFill>
                <a:latin typeface="Times New Roman" panose="02020603050405020304" pitchFamily="18" charset="0"/>
                <a:cs typeface="Times New Roman" panose="02020603050405020304" pitchFamily="18" charset="0"/>
              </a:rPr>
              <a:t>Key features of 3G system </a:t>
            </a:r>
          </a:p>
          <a:p>
            <a:pPr algn="just"/>
            <a:r>
              <a:rPr lang="en-IN" sz="2000" dirty="0">
                <a:latin typeface="Times New Roman" panose="02020603050405020304" pitchFamily="18" charset="0"/>
                <a:cs typeface="Times New Roman" panose="02020603050405020304" pitchFamily="18" charset="0"/>
              </a:rPr>
              <a:t> Higher data rate </a:t>
            </a:r>
          </a:p>
          <a:p>
            <a:pPr algn="just"/>
            <a:r>
              <a:rPr lang="en-IN" sz="2000" dirty="0">
                <a:latin typeface="Times New Roman" panose="02020603050405020304" pitchFamily="18" charset="0"/>
                <a:cs typeface="Times New Roman" panose="02020603050405020304" pitchFamily="18" charset="0"/>
              </a:rPr>
              <a:t>Video calling </a:t>
            </a:r>
          </a:p>
          <a:p>
            <a:pPr algn="just"/>
            <a:r>
              <a:rPr lang="en-IN" sz="2000" dirty="0">
                <a:latin typeface="Times New Roman" panose="02020603050405020304" pitchFamily="18" charset="0"/>
                <a:cs typeface="Times New Roman" panose="02020603050405020304" pitchFamily="18" charset="0"/>
              </a:rPr>
              <a:t> Enhanced security, more number of users and coverage </a:t>
            </a:r>
          </a:p>
          <a:p>
            <a:pPr algn="just"/>
            <a:r>
              <a:rPr lang="en-IN" sz="2000" dirty="0">
                <a:latin typeface="Times New Roman" panose="02020603050405020304" pitchFamily="18" charset="0"/>
                <a:cs typeface="Times New Roman" panose="02020603050405020304" pitchFamily="18" charset="0"/>
              </a:rPr>
              <a:t> Mobile app support </a:t>
            </a:r>
          </a:p>
          <a:p>
            <a:pPr algn="just"/>
            <a:r>
              <a:rPr lang="en-IN" sz="2000" dirty="0">
                <a:latin typeface="Times New Roman" panose="02020603050405020304" pitchFamily="18" charset="0"/>
                <a:cs typeface="Times New Roman" panose="02020603050405020304" pitchFamily="18" charset="0"/>
              </a:rPr>
              <a:t>Multimedia message support </a:t>
            </a:r>
          </a:p>
          <a:p>
            <a:pPr algn="just"/>
            <a:r>
              <a:rPr lang="en-IN" sz="2000" dirty="0">
                <a:latin typeface="Times New Roman" panose="02020603050405020304" pitchFamily="18" charset="0"/>
                <a:cs typeface="Times New Roman" panose="02020603050405020304" pitchFamily="18" charset="0"/>
              </a:rPr>
              <a:t>Location tracking and maps </a:t>
            </a:r>
          </a:p>
          <a:p>
            <a:pPr algn="just"/>
            <a:r>
              <a:rPr lang="en-IN" sz="2000" dirty="0">
                <a:latin typeface="Times New Roman" panose="02020603050405020304" pitchFamily="18" charset="0"/>
                <a:cs typeface="Times New Roman" panose="02020603050405020304" pitchFamily="18" charset="0"/>
              </a:rPr>
              <a:t>Better web browsing </a:t>
            </a:r>
          </a:p>
          <a:p>
            <a:pPr algn="just"/>
            <a:r>
              <a:rPr lang="en-IN" sz="2000" dirty="0">
                <a:latin typeface="Times New Roman" panose="02020603050405020304" pitchFamily="18" charset="0"/>
                <a:cs typeface="Times New Roman" panose="02020603050405020304" pitchFamily="18" charset="0"/>
              </a:rPr>
              <a:t>TV streaming </a:t>
            </a:r>
          </a:p>
          <a:p>
            <a:pPr algn="just"/>
            <a:r>
              <a:rPr lang="en-IN" sz="2000" dirty="0">
                <a:latin typeface="Times New Roman" panose="02020603050405020304" pitchFamily="18" charset="0"/>
                <a:cs typeface="Times New Roman" panose="02020603050405020304" pitchFamily="18" charset="0"/>
              </a:rPr>
              <a:t>High quality 3D games</a:t>
            </a:r>
          </a:p>
        </p:txBody>
      </p:sp>
    </p:spTree>
    <p:extLst>
      <p:ext uri="{BB962C8B-B14F-4D97-AF65-F5344CB8AC3E}">
        <p14:creationId xmlns:p14="http://schemas.microsoft.com/office/powerpoint/2010/main" val="55175196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4"/>
            <a:ext cx="10058400" cy="463674"/>
          </a:xfrm>
        </p:spPr>
        <p:txBody>
          <a:bodyPr>
            <a:noAutofit/>
          </a:bodyPr>
          <a:lstStyle/>
          <a:p>
            <a:pPr algn="ctr"/>
            <a:r>
              <a:rPr lang="en-IN" sz="3200" b="1" dirty="0">
                <a:latin typeface="Times New Roman" pitchFamily="18" charset="0"/>
                <a:cs typeface="Times New Roman" pitchFamily="18" charset="0"/>
              </a:rPr>
              <a:t>4G – Fourth generation communication system</a:t>
            </a:r>
            <a:endParaRPr lang="en-IN" sz="2800" b="1" dirty="0">
              <a:latin typeface="Times New Roman" pitchFamily="18" charset="0"/>
              <a:cs typeface="Times New Roman" pitchFamily="18" charset="0"/>
            </a:endParaRPr>
          </a:p>
        </p:txBody>
      </p:sp>
      <p:sp>
        <p:nvSpPr>
          <p:cNvPr id="5" name="Content Placeholder 4">
            <a:extLst>
              <a:ext uri="{FF2B5EF4-FFF2-40B4-BE49-F238E27FC236}">
                <a16:creationId xmlns:a16="http://schemas.microsoft.com/office/drawing/2014/main" id="{E0016444-318D-F8D5-2A7E-837A34028FE1}"/>
              </a:ext>
            </a:extLst>
          </p:cNvPr>
          <p:cNvSpPr>
            <a:spLocks noGrp="1"/>
          </p:cNvSpPr>
          <p:nvPr>
            <p:ph idx="1"/>
          </p:nvPr>
        </p:nvSpPr>
        <p:spPr>
          <a:xfrm>
            <a:off x="187568" y="873372"/>
            <a:ext cx="11652739" cy="4525963"/>
          </a:xfrm>
        </p:spPr>
        <p:txBody>
          <a:bodyPr>
            <a:normAutofit/>
          </a:bodyPr>
          <a:lstStyle/>
          <a:p>
            <a:pPr algn="just"/>
            <a:r>
              <a:rPr lang="en-IN" sz="2000" dirty="0">
                <a:latin typeface="Times New Roman" panose="02020603050405020304" pitchFamily="18" charset="0"/>
                <a:cs typeface="Times New Roman" panose="02020603050405020304" pitchFamily="18" charset="0"/>
              </a:rPr>
              <a:t>4G systems are enhanced version of 3G networks developed by IEEE, offers </a:t>
            </a:r>
            <a:r>
              <a:rPr lang="en-IN" sz="2000" b="1" dirty="0">
                <a:latin typeface="Times New Roman" panose="02020603050405020304" pitchFamily="18" charset="0"/>
                <a:cs typeface="Times New Roman" panose="02020603050405020304" pitchFamily="18" charset="0"/>
              </a:rPr>
              <a:t>higher data rate </a:t>
            </a:r>
            <a:r>
              <a:rPr lang="en-IN" sz="2000" dirty="0">
                <a:latin typeface="Times New Roman" panose="02020603050405020304" pitchFamily="18" charset="0"/>
                <a:cs typeface="Times New Roman" panose="02020603050405020304" pitchFamily="18" charset="0"/>
              </a:rPr>
              <a:t>and capable to handle more </a:t>
            </a:r>
            <a:r>
              <a:rPr lang="en-IN" sz="2000" b="1" dirty="0">
                <a:latin typeface="Times New Roman" panose="02020603050405020304" pitchFamily="18" charset="0"/>
                <a:cs typeface="Times New Roman" panose="02020603050405020304" pitchFamily="18" charset="0"/>
              </a:rPr>
              <a:t>advanced multimedia services.</a:t>
            </a:r>
          </a:p>
          <a:p>
            <a:pPr algn="just"/>
            <a:r>
              <a:rPr lang="en-IN" sz="2000" b="1" dirty="0">
                <a:latin typeface="Times New Roman" panose="02020603050405020304" pitchFamily="18" charset="0"/>
                <a:cs typeface="Times New Roman" panose="02020603050405020304" pitchFamily="18" charset="0"/>
              </a:rPr>
              <a:t>LTE and LTE advanced wireless technology</a:t>
            </a:r>
            <a:r>
              <a:rPr lang="en-IN" sz="2000" dirty="0">
                <a:latin typeface="Times New Roman" panose="02020603050405020304" pitchFamily="18" charset="0"/>
                <a:cs typeface="Times New Roman" panose="02020603050405020304" pitchFamily="18" charset="0"/>
              </a:rPr>
              <a:t> used in 4th generation systems.</a:t>
            </a:r>
          </a:p>
          <a:p>
            <a:pPr algn="just"/>
            <a:r>
              <a:rPr lang="en-IN" sz="2000" b="1" dirty="0">
                <a:latin typeface="Times New Roman" panose="02020603050405020304" pitchFamily="18" charset="0"/>
                <a:cs typeface="Times New Roman" panose="02020603050405020304" pitchFamily="18" charset="0"/>
              </a:rPr>
              <a:t>Simultaneous transmission of voice and data</a:t>
            </a:r>
            <a:r>
              <a:rPr lang="en-IN" sz="2000" dirty="0">
                <a:latin typeface="Times New Roman" panose="02020603050405020304" pitchFamily="18" charset="0"/>
                <a:cs typeface="Times New Roman" panose="02020603050405020304" pitchFamily="18" charset="0"/>
              </a:rPr>
              <a:t> is possible with LTE system which significantly </a:t>
            </a:r>
            <a:r>
              <a:rPr lang="en-IN" sz="2000" b="1" dirty="0">
                <a:latin typeface="Times New Roman" panose="02020603050405020304" pitchFamily="18" charset="0"/>
                <a:cs typeface="Times New Roman" panose="02020603050405020304" pitchFamily="18" charset="0"/>
              </a:rPr>
              <a:t>improve data rate.</a:t>
            </a:r>
          </a:p>
          <a:p>
            <a:pPr algn="just"/>
            <a:r>
              <a:rPr lang="en-IN" sz="2000" dirty="0">
                <a:latin typeface="Times New Roman" panose="02020603050405020304" pitchFamily="18" charset="0"/>
                <a:cs typeface="Times New Roman" panose="02020603050405020304" pitchFamily="18" charset="0"/>
              </a:rPr>
              <a:t>All services including voice services can be transmitted over IP packets.</a:t>
            </a:r>
          </a:p>
          <a:p>
            <a:pPr algn="just"/>
            <a:r>
              <a:rPr lang="en-IN" sz="2000" dirty="0">
                <a:latin typeface="Times New Roman" panose="02020603050405020304" pitchFamily="18" charset="0"/>
                <a:cs typeface="Times New Roman" panose="02020603050405020304" pitchFamily="18" charset="0"/>
              </a:rPr>
              <a:t>Complex modulation schemes and carrier aggregation is used to multiply uplink / downlink capacity.</a:t>
            </a:r>
          </a:p>
          <a:p>
            <a:pPr algn="just"/>
            <a:r>
              <a:rPr lang="en-GB" sz="2000" dirty="0">
                <a:latin typeface="Times New Roman" pitchFamily="18" charset="0"/>
                <a:cs typeface="Times New Roman" pitchFamily="18" charset="0"/>
              </a:rPr>
              <a:t>Wireless transmission technologies like </a:t>
            </a:r>
            <a:r>
              <a:rPr lang="en-GB" sz="2000" b="1" dirty="0" err="1">
                <a:latin typeface="Times New Roman" pitchFamily="18" charset="0"/>
                <a:cs typeface="Times New Roman" pitchFamily="18" charset="0"/>
              </a:rPr>
              <a:t>WiMax</a:t>
            </a:r>
            <a:r>
              <a:rPr lang="en-GB" sz="2000" dirty="0">
                <a:latin typeface="Times New Roman" pitchFamily="18" charset="0"/>
                <a:cs typeface="Times New Roman" pitchFamily="18" charset="0"/>
              </a:rPr>
              <a:t> are introduced in 4G system to enhance data rate and network performance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467649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0016444-318D-F8D5-2A7E-837A34028FE1}"/>
              </a:ext>
            </a:extLst>
          </p:cNvPr>
          <p:cNvSpPr>
            <a:spLocks noGrp="1"/>
          </p:cNvSpPr>
          <p:nvPr>
            <p:ph idx="1"/>
          </p:nvPr>
        </p:nvSpPr>
        <p:spPr>
          <a:xfrm>
            <a:off x="293076" y="931987"/>
            <a:ext cx="11898923" cy="4525963"/>
          </a:xfrm>
        </p:spPr>
        <p:txBody>
          <a:bodyPr>
            <a:normAutofit/>
          </a:bodyPr>
          <a:lstStyle/>
          <a:p>
            <a:pPr marL="0" indent="0" algn="just">
              <a:buNone/>
            </a:pPr>
            <a:r>
              <a:rPr lang="en-IN" sz="2400" b="1" dirty="0">
                <a:solidFill>
                  <a:schemeClr val="accent1">
                    <a:lumMod val="75000"/>
                  </a:schemeClr>
                </a:solidFill>
                <a:latin typeface="Times New Roman" panose="02020603050405020304" pitchFamily="18" charset="0"/>
                <a:cs typeface="Times New Roman" panose="02020603050405020304" pitchFamily="18" charset="0"/>
              </a:rPr>
              <a:t>Disadvantages of 4G system </a:t>
            </a:r>
          </a:p>
          <a:p>
            <a:pPr algn="just"/>
            <a:r>
              <a:rPr lang="en-IN" sz="2000" dirty="0">
                <a:latin typeface="Times New Roman" panose="02020603050405020304" pitchFamily="18" charset="0"/>
                <a:cs typeface="Times New Roman" panose="02020603050405020304" pitchFamily="18" charset="0"/>
              </a:rPr>
              <a:t>Expensive hardware and infrastructure </a:t>
            </a:r>
          </a:p>
          <a:p>
            <a:pPr algn="just"/>
            <a:r>
              <a:rPr lang="en-IN" sz="2000" dirty="0">
                <a:latin typeface="Times New Roman" panose="02020603050405020304" pitchFamily="18" charset="0"/>
                <a:cs typeface="Times New Roman" panose="02020603050405020304" pitchFamily="18" charset="0"/>
              </a:rPr>
              <a:t>Costly spectrum in most countries, frequency bands are too expensive</a:t>
            </a:r>
          </a:p>
          <a:p>
            <a:pPr marL="0" indent="0" algn="just">
              <a:buNone/>
            </a:pPr>
            <a:endParaRPr lang="en-IN" sz="2000" b="1" dirty="0">
              <a:latin typeface="Times New Roman" panose="02020603050405020304" pitchFamily="18" charset="0"/>
              <a:cs typeface="Times New Roman" panose="02020603050405020304" pitchFamily="18" charset="0"/>
            </a:endParaRPr>
          </a:p>
          <a:p>
            <a:pPr marL="0" indent="0" algn="just">
              <a:buNone/>
            </a:pPr>
            <a:r>
              <a:rPr lang="en-IN" sz="2000" b="1" dirty="0">
                <a:solidFill>
                  <a:schemeClr val="accent1">
                    <a:lumMod val="75000"/>
                  </a:schemeClr>
                </a:solidFill>
                <a:latin typeface="Times New Roman" panose="02020603050405020304" pitchFamily="18" charset="0"/>
                <a:cs typeface="Times New Roman" panose="02020603050405020304" pitchFamily="18" charset="0"/>
              </a:rPr>
              <a:t>Key features of 4G system </a:t>
            </a:r>
          </a:p>
          <a:p>
            <a:pPr algn="just"/>
            <a:r>
              <a:rPr lang="en-IN" sz="2000" dirty="0">
                <a:latin typeface="Times New Roman" panose="02020603050405020304" pitchFamily="18" charset="0"/>
                <a:cs typeface="Times New Roman" panose="02020603050405020304" pitchFamily="18" charset="0"/>
              </a:rPr>
              <a:t>Higher data rate up to 1Gbps </a:t>
            </a:r>
          </a:p>
          <a:p>
            <a:pPr algn="just"/>
            <a:r>
              <a:rPr lang="en-IN" sz="2000" dirty="0">
                <a:latin typeface="Times New Roman" panose="02020603050405020304" pitchFamily="18" charset="0"/>
                <a:cs typeface="Times New Roman" panose="02020603050405020304" pitchFamily="18" charset="0"/>
              </a:rPr>
              <a:t> Improved security and mobility </a:t>
            </a:r>
          </a:p>
          <a:p>
            <a:pPr algn="just"/>
            <a:r>
              <a:rPr lang="en-IN" sz="2000" dirty="0">
                <a:latin typeface="Times New Roman" panose="02020603050405020304" pitchFamily="18" charset="0"/>
                <a:cs typeface="Times New Roman" panose="02020603050405020304" pitchFamily="18" charset="0"/>
              </a:rPr>
              <a:t> Reduced latency for mission critical applications </a:t>
            </a:r>
          </a:p>
          <a:p>
            <a:pPr algn="just"/>
            <a:r>
              <a:rPr lang="en-IN" sz="2000" dirty="0">
                <a:latin typeface="Times New Roman" panose="02020603050405020304" pitchFamily="18" charset="0"/>
                <a:cs typeface="Times New Roman" panose="02020603050405020304" pitchFamily="18" charset="0"/>
              </a:rPr>
              <a:t> High definition video streaming and gaming </a:t>
            </a:r>
          </a:p>
          <a:p>
            <a:pPr algn="just"/>
            <a:r>
              <a:rPr lang="en-IN" sz="2000" dirty="0">
                <a:latin typeface="Times New Roman" panose="02020603050405020304" pitchFamily="18" charset="0"/>
                <a:cs typeface="Times New Roman" panose="02020603050405020304" pitchFamily="18" charset="0"/>
              </a:rPr>
              <a:t> Voice over LTE network VoLTE</a:t>
            </a:r>
          </a:p>
        </p:txBody>
      </p:sp>
      <p:sp>
        <p:nvSpPr>
          <p:cNvPr id="4" name="Title 1">
            <a:extLst>
              <a:ext uri="{FF2B5EF4-FFF2-40B4-BE49-F238E27FC236}">
                <a16:creationId xmlns:a16="http://schemas.microsoft.com/office/drawing/2014/main" id="{66A47F5C-50EC-416A-AE8C-6F6BB4225673}"/>
              </a:ext>
            </a:extLst>
          </p:cNvPr>
          <p:cNvSpPr txBox="1">
            <a:spLocks/>
          </p:cNvSpPr>
          <p:nvPr/>
        </p:nvSpPr>
        <p:spPr>
          <a:xfrm>
            <a:off x="1097280" y="286604"/>
            <a:ext cx="10058400" cy="46367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200" b="1" dirty="0">
                <a:solidFill>
                  <a:schemeClr val="accent1">
                    <a:lumMod val="75000"/>
                  </a:schemeClr>
                </a:solidFill>
                <a:latin typeface="Times New Roman" pitchFamily="18" charset="0"/>
                <a:cs typeface="Times New Roman" pitchFamily="18" charset="0"/>
              </a:rPr>
              <a:t>4G – Fourth generation communication system</a:t>
            </a:r>
            <a:endParaRPr lang="en-IN" sz="2800" b="1" dirty="0">
              <a:solidFill>
                <a:schemeClr val="accent1">
                  <a:lumMod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95436872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4"/>
            <a:ext cx="10058400" cy="580904"/>
          </a:xfrm>
        </p:spPr>
        <p:txBody>
          <a:bodyPr>
            <a:normAutofit/>
          </a:bodyPr>
          <a:lstStyle/>
          <a:p>
            <a:pPr algn="ctr"/>
            <a:r>
              <a:rPr lang="en-IN" sz="3200" b="1" dirty="0">
                <a:latin typeface="Times New Roman" pitchFamily="18" charset="0"/>
                <a:cs typeface="Times New Roman" pitchFamily="18" charset="0"/>
              </a:rPr>
              <a:t>5G – Fifth generation communication system</a:t>
            </a:r>
            <a:endParaRPr lang="en-IN" sz="2800" b="1" dirty="0">
              <a:latin typeface="Times New Roman" pitchFamily="18" charset="0"/>
              <a:cs typeface="Times New Roman" pitchFamily="18" charset="0"/>
            </a:endParaRPr>
          </a:p>
        </p:txBody>
      </p:sp>
      <p:sp>
        <p:nvSpPr>
          <p:cNvPr id="5" name="Content Placeholder 4">
            <a:extLst>
              <a:ext uri="{FF2B5EF4-FFF2-40B4-BE49-F238E27FC236}">
                <a16:creationId xmlns:a16="http://schemas.microsoft.com/office/drawing/2014/main" id="{E0016444-318D-F8D5-2A7E-837A34028FE1}"/>
              </a:ext>
            </a:extLst>
          </p:cNvPr>
          <p:cNvSpPr>
            <a:spLocks noGrp="1"/>
          </p:cNvSpPr>
          <p:nvPr>
            <p:ph idx="1"/>
          </p:nvPr>
        </p:nvSpPr>
        <p:spPr>
          <a:xfrm>
            <a:off x="152400" y="937989"/>
            <a:ext cx="11910646" cy="3849624"/>
          </a:xfrm>
        </p:spPr>
        <p:txBody>
          <a:bodyPr>
            <a:normAutofit/>
          </a:bodyPr>
          <a:lstStyle/>
          <a:p>
            <a:pPr algn="just">
              <a:lnSpc>
                <a:spcPct val="90000"/>
              </a:lnSpc>
            </a:pPr>
            <a:r>
              <a:rPr lang="en-IN" sz="2000" dirty="0">
                <a:latin typeface="Times New Roman" panose="02020603050405020304" pitchFamily="18" charset="0"/>
                <a:cs typeface="Times New Roman" panose="02020603050405020304" pitchFamily="18" charset="0"/>
              </a:rPr>
              <a:t>5G network is using advanced technologies to deliver </a:t>
            </a:r>
            <a:r>
              <a:rPr lang="en-IN" sz="2000" b="1" dirty="0">
                <a:latin typeface="Times New Roman" panose="02020603050405020304" pitchFamily="18" charset="0"/>
                <a:cs typeface="Times New Roman" panose="02020603050405020304" pitchFamily="18" charset="0"/>
              </a:rPr>
              <a:t>ultra-fast internet and multimedia </a:t>
            </a:r>
            <a:r>
              <a:rPr lang="en-IN" sz="2000" dirty="0">
                <a:latin typeface="Times New Roman" panose="02020603050405020304" pitchFamily="18" charset="0"/>
                <a:cs typeface="Times New Roman" panose="02020603050405020304" pitchFamily="18" charset="0"/>
              </a:rPr>
              <a:t>experience for customers. </a:t>
            </a:r>
          </a:p>
          <a:p>
            <a:pPr algn="just">
              <a:lnSpc>
                <a:spcPct val="90000"/>
              </a:lnSpc>
            </a:pPr>
            <a:r>
              <a:rPr lang="en-IN" sz="2000" dirty="0">
                <a:latin typeface="Times New Roman" panose="02020603050405020304" pitchFamily="18" charset="0"/>
                <a:cs typeface="Times New Roman" panose="02020603050405020304" pitchFamily="18" charset="0"/>
              </a:rPr>
              <a:t>Existing LTE advanced networks will transform into supercharged 5G networks in future.</a:t>
            </a:r>
          </a:p>
          <a:p>
            <a:pPr algn="just">
              <a:lnSpc>
                <a:spcPct val="90000"/>
              </a:lnSpc>
            </a:pPr>
            <a:r>
              <a:rPr lang="en-IN" sz="2000" dirty="0">
                <a:latin typeface="Times New Roman" panose="02020603050405020304" pitchFamily="18" charset="0"/>
                <a:cs typeface="Times New Roman" panose="02020603050405020304" pitchFamily="18" charset="0"/>
              </a:rPr>
              <a:t> In earlier deployments, 5G network will function in non-standalone mode and standalone mode. </a:t>
            </a:r>
          </a:p>
          <a:p>
            <a:pPr algn="just">
              <a:lnSpc>
                <a:spcPct val="90000"/>
              </a:lnSpc>
            </a:pPr>
            <a:r>
              <a:rPr lang="en-IN" sz="2000" dirty="0">
                <a:latin typeface="Times New Roman" panose="02020603050405020304" pitchFamily="18" charset="0"/>
                <a:cs typeface="Times New Roman" panose="02020603050405020304" pitchFamily="18" charset="0"/>
              </a:rPr>
              <a:t>In non-standalone mode both LTE spectrum and 5G-NR spectrum will be used together. </a:t>
            </a:r>
          </a:p>
          <a:p>
            <a:pPr algn="just">
              <a:lnSpc>
                <a:spcPct val="90000"/>
              </a:lnSpc>
            </a:pPr>
            <a:r>
              <a:rPr lang="en-IN" sz="2000" dirty="0">
                <a:latin typeface="Times New Roman" panose="02020603050405020304" pitchFamily="18" charset="0"/>
                <a:cs typeface="Times New Roman" panose="02020603050405020304" pitchFamily="18" charset="0"/>
              </a:rPr>
              <a:t>Control signalling will be connected to LTE core network in non standalone mode. </a:t>
            </a:r>
          </a:p>
        </p:txBody>
      </p:sp>
    </p:spTree>
    <p:extLst>
      <p:ext uri="{BB962C8B-B14F-4D97-AF65-F5344CB8AC3E}">
        <p14:creationId xmlns:p14="http://schemas.microsoft.com/office/powerpoint/2010/main" val="327719809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4"/>
            <a:ext cx="10058400" cy="580904"/>
          </a:xfrm>
        </p:spPr>
        <p:txBody>
          <a:bodyPr>
            <a:normAutofit/>
          </a:bodyPr>
          <a:lstStyle/>
          <a:p>
            <a:pPr algn="ctr"/>
            <a:r>
              <a:rPr lang="en-IN" sz="3200" b="1" dirty="0">
                <a:latin typeface="Times New Roman" pitchFamily="18" charset="0"/>
                <a:cs typeface="Times New Roman" pitchFamily="18" charset="0"/>
              </a:rPr>
              <a:t>5G – Fifth generation communication system</a:t>
            </a:r>
            <a:endParaRPr lang="en-IN" sz="2800" b="1" dirty="0">
              <a:latin typeface="Times New Roman" pitchFamily="18" charset="0"/>
              <a:cs typeface="Times New Roman" pitchFamily="18" charset="0"/>
            </a:endParaRPr>
          </a:p>
        </p:txBody>
      </p:sp>
      <p:sp>
        <p:nvSpPr>
          <p:cNvPr id="6" name="Text Placeholder 2">
            <a:extLst>
              <a:ext uri="{FF2B5EF4-FFF2-40B4-BE49-F238E27FC236}">
                <a16:creationId xmlns:a16="http://schemas.microsoft.com/office/drawing/2014/main" id="{460AEE19-6D61-AD99-D5D6-21EA4D676A39}"/>
              </a:ext>
            </a:extLst>
          </p:cNvPr>
          <p:cNvSpPr txBox="1">
            <a:spLocks/>
          </p:cNvSpPr>
          <p:nvPr/>
        </p:nvSpPr>
        <p:spPr>
          <a:xfrm>
            <a:off x="304800" y="2662519"/>
            <a:ext cx="11887200" cy="419548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IN" sz="2000" dirty="0">
              <a:latin typeface="Times New Roman" pitchFamily="18" charset="0"/>
              <a:cs typeface="Times New Roman" pitchFamily="18" charset="0"/>
            </a:endParaRPr>
          </a:p>
        </p:txBody>
      </p:sp>
      <p:sp>
        <p:nvSpPr>
          <p:cNvPr id="4" name="Content Placeholder 4">
            <a:extLst>
              <a:ext uri="{FF2B5EF4-FFF2-40B4-BE49-F238E27FC236}">
                <a16:creationId xmlns:a16="http://schemas.microsoft.com/office/drawing/2014/main" id="{E0016444-318D-F8D5-2A7E-837A34028FE1}"/>
              </a:ext>
            </a:extLst>
          </p:cNvPr>
          <p:cNvSpPr>
            <a:spLocks noGrp="1"/>
          </p:cNvSpPr>
          <p:nvPr>
            <p:ph idx="1"/>
          </p:nvPr>
        </p:nvSpPr>
        <p:spPr>
          <a:xfrm>
            <a:off x="175846" y="937989"/>
            <a:ext cx="11887200" cy="3849624"/>
          </a:xfrm>
        </p:spPr>
        <p:txBody>
          <a:bodyPr>
            <a:normAutofit/>
          </a:bodyPr>
          <a:lstStyle/>
          <a:p>
            <a:pPr marL="0" indent="0">
              <a:buNone/>
            </a:pPr>
            <a:r>
              <a:rPr lang="en-GB" sz="2400" b="1" dirty="0">
                <a:solidFill>
                  <a:schemeClr val="accent1">
                    <a:lumMod val="75000"/>
                  </a:schemeClr>
                </a:solidFill>
                <a:latin typeface="Times New Roman" pitchFamily="18" charset="0"/>
                <a:cs typeface="Times New Roman" pitchFamily="18" charset="0"/>
              </a:rPr>
              <a:t>Key features of 5G technology</a:t>
            </a:r>
          </a:p>
          <a:p>
            <a:r>
              <a:rPr lang="en-GB" sz="2000" dirty="0">
                <a:latin typeface="Times New Roman" pitchFamily="18" charset="0"/>
                <a:cs typeface="Times New Roman" pitchFamily="18" charset="0"/>
              </a:rPr>
              <a:t>Ultra-fast mobile internet up to 10Gbps</a:t>
            </a:r>
          </a:p>
          <a:p>
            <a:r>
              <a:rPr lang="en-GB" sz="2000" dirty="0">
                <a:latin typeface="Times New Roman" pitchFamily="18" charset="0"/>
                <a:cs typeface="Times New Roman" pitchFamily="18" charset="0"/>
              </a:rPr>
              <a:t>Low latency in milliseconds significant for mission critical applications</a:t>
            </a:r>
          </a:p>
          <a:p>
            <a:r>
              <a:rPr lang="en-GB" sz="2000" dirty="0">
                <a:latin typeface="Times New Roman" pitchFamily="18" charset="0"/>
                <a:cs typeface="Times New Roman" pitchFamily="18" charset="0"/>
              </a:rPr>
              <a:t>Total cost deduction for data</a:t>
            </a:r>
          </a:p>
          <a:p>
            <a:r>
              <a:rPr lang="en-GB" sz="2000" dirty="0">
                <a:latin typeface="Times New Roman" pitchFamily="18" charset="0"/>
                <a:cs typeface="Times New Roman" pitchFamily="18" charset="0"/>
              </a:rPr>
              <a:t>Higher security and reliable network</a:t>
            </a:r>
          </a:p>
          <a:p>
            <a:r>
              <a:rPr lang="en-GB" sz="2000" dirty="0">
                <a:latin typeface="Times New Roman" pitchFamily="18" charset="0"/>
                <a:cs typeface="Times New Roman" pitchFamily="18" charset="0"/>
              </a:rPr>
              <a:t>Uses technologies like small cells, beam forming to improve efficiency</a:t>
            </a:r>
          </a:p>
          <a:p>
            <a:r>
              <a:rPr lang="en-GB" sz="2000" dirty="0">
                <a:latin typeface="Times New Roman" pitchFamily="18" charset="0"/>
                <a:cs typeface="Times New Roman" pitchFamily="18" charset="0"/>
              </a:rPr>
              <a:t>Forward compatibility network offers further enhancements in future</a:t>
            </a:r>
          </a:p>
          <a:p>
            <a:r>
              <a:rPr lang="en-GB" sz="2000" dirty="0">
                <a:latin typeface="Times New Roman" pitchFamily="18" charset="0"/>
                <a:cs typeface="Times New Roman" pitchFamily="18" charset="0"/>
              </a:rPr>
              <a:t>Cloud based infrastructure offers power efficiency, easy maintenance and upgrade of hardware</a:t>
            </a:r>
            <a:endParaRPr lang="en-IN" sz="2000" dirty="0">
              <a:latin typeface="Times New Roman" panose="02020603050405020304" pitchFamily="18" charset="0"/>
              <a:cs typeface="Times New Roman" panose="02020603050405020304" pitchFamily="18" charset="0"/>
            </a:endParaRPr>
          </a:p>
          <a:p>
            <a:pPr algn="just">
              <a:lnSpc>
                <a:spcPct val="9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488937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8C3E19-62CB-0269-9CAF-6F16EF137FDC}"/>
              </a:ext>
            </a:extLst>
          </p:cNvPr>
          <p:cNvSpPr>
            <a:spLocks noGrp="1"/>
          </p:cNvSpPr>
          <p:nvPr>
            <p:ph type="title"/>
          </p:nvPr>
        </p:nvSpPr>
        <p:spPr/>
        <p:txBody>
          <a:bodyPr/>
          <a:lstStyle/>
          <a:p>
            <a:endParaRPr lang="en-IN"/>
          </a:p>
        </p:txBody>
      </p:sp>
      <p:sp>
        <p:nvSpPr>
          <p:cNvPr id="2" name="Content Placeholder 1"/>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EF786B75-7526-F3DB-FA75-498AF5E99148}"/>
              </a:ext>
            </a:extLst>
          </p:cNvPr>
          <p:cNvPicPr>
            <a:picLocks noChangeAspect="1"/>
          </p:cNvPicPr>
          <p:nvPr/>
        </p:nvPicPr>
        <p:blipFill>
          <a:blip r:embed="rId3"/>
          <a:stretch>
            <a:fillRect/>
          </a:stretch>
        </p:blipFill>
        <p:spPr>
          <a:xfrm>
            <a:off x="209550" y="0"/>
            <a:ext cx="11563350" cy="6610349"/>
          </a:xfrm>
          <a:prstGeom prst="rect">
            <a:avLst/>
          </a:prstGeom>
        </p:spPr>
      </p:pic>
    </p:spTree>
    <p:extLst>
      <p:ext uri="{BB962C8B-B14F-4D97-AF65-F5344CB8AC3E}">
        <p14:creationId xmlns:p14="http://schemas.microsoft.com/office/powerpoint/2010/main" val="1931266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6939" y="297179"/>
            <a:ext cx="10358120" cy="553998"/>
          </a:xfrm>
        </p:spPr>
        <p:txBody>
          <a:bodyPr/>
          <a:lstStyle/>
          <a:p>
            <a:pPr algn="ctr"/>
            <a:r>
              <a:rPr lang="en-US" sz="3600" dirty="0" err="1">
                <a:latin typeface="Times New Roman" pitchFamily="18" charset="0"/>
                <a:cs typeface="Times New Roman" pitchFamily="18" charset="0"/>
              </a:rPr>
              <a:t>IoT</a:t>
            </a:r>
            <a:r>
              <a:rPr lang="en-US" sz="3600" dirty="0">
                <a:latin typeface="Times New Roman" pitchFamily="18" charset="0"/>
                <a:cs typeface="Times New Roman" pitchFamily="18" charset="0"/>
              </a:rPr>
              <a:t> Applications</a:t>
            </a:r>
          </a:p>
        </p:txBody>
      </p:sp>
      <p:sp>
        <p:nvSpPr>
          <p:cNvPr id="3" name="Text Placeholder 2"/>
          <p:cNvSpPr>
            <a:spLocks noGrp="1"/>
          </p:cNvSpPr>
          <p:nvPr>
            <p:ph type="body" idx="1"/>
          </p:nvPr>
        </p:nvSpPr>
        <p:spPr>
          <a:xfrm>
            <a:off x="-3045461" y="5333998"/>
            <a:ext cx="73661" cy="76201"/>
          </a:xfrm>
        </p:spPr>
        <p:txBody>
          <a:bodyPr/>
          <a:lstStyle/>
          <a:p>
            <a:endParaRPr lang="en-US" dirty="0"/>
          </a:p>
        </p:txBody>
      </p:sp>
      <p:pic>
        <p:nvPicPr>
          <p:cNvPr id="1026" name="Picture 2" descr="IoT in Everyday life - IoT Applications - Edurek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199" y="1752600"/>
            <a:ext cx="9067797"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417905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191064" y="204541"/>
            <a:ext cx="10058400" cy="545735"/>
          </a:xfrm>
        </p:spPr>
        <p:txBody>
          <a:bodyPr>
            <a:normAutofit fontScale="90000"/>
          </a:bodyPr>
          <a:lstStyle/>
          <a:p>
            <a:r>
              <a:rPr lang="en-IN" sz="3200" b="1" dirty="0">
                <a:latin typeface="Times New Roman" pitchFamily="18" charset="0"/>
                <a:cs typeface="Times New Roman" pitchFamily="18" charset="0"/>
              </a:rPr>
              <a:t>NGN Core: MPLS Concept </a:t>
            </a:r>
            <a:br>
              <a:rPr lang="en-IN" sz="3200" b="1" dirty="0">
                <a:latin typeface="Times New Roman" pitchFamily="18" charset="0"/>
                <a:cs typeface="Times New Roman" pitchFamily="18" charset="0"/>
              </a:rPr>
            </a:br>
            <a:endParaRPr lang="en-IN" sz="3200" b="1" dirty="0">
              <a:latin typeface="Times New Roman" pitchFamily="18" charset="0"/>
              <a:cs typeface="Times New Roman" pitchFamily="18" charset="0"/>
            </a:endParaRPr>
          </a:p>
        </p:txBody>
      </p:sp>
      <p:sp>
        <p:nvSpPr>
          <p:cNvPr id="5" name="Content Placeholder 4">
            <a:extLst>
              <a:ext uri="{FF2B5EF4-FFF2-40B4-BE49-F238E27FC236}">
                <a16:creationId xmlns:a16="http://schemas.microsoft.com/office/drawing/2014/main" id="{E0016444-318D-F8D5-2A7E-837A34028FE1}"/>
              </a:ext>
            </a:extLst>
          </p:cNvPr>
          <p:cNvSpPr>
            <a:spLocks noGrp="1"/>
          </p:cNvSpPr>
          <p:nvPr>
            <p:ph idx="1"/>
          </p:nvPr>
        </p:nvSpPr>
        <p:spPr>
          <a:xfrm>
            <a:off x="187569" y="855927"/>
            <a:ext cx="11664462" cy="6142749"/>
          </a:xfrm>
        </p:spPr>
        <p:txBody>
          <a:bodyPr>
            <a:normAutofit/>
          </a:bodyPr>
          <a:lstStyle/>
          <a:p>
            <a:pPr algn="just">
              <a:lnSpc>
                <a:spcPct val="90000"/>
              </a:lnSpc>
            </a:pPr>
            <a:r>
              <a:rPr lang="en-IN" sz="2200" b="1" dirty="0">
                <a:latin typeface="Times New Roman" panose="02020603050405020304" pitchFamily="18" charset="0"/>
                <a:cs typeface="Times New Roman" panose="02020603050405020304" pitchFamily="18" charset="0"/>
              </a:rPr>
              <a:t>MPLS (Multi-protocol label switching)</a:t>
            </a:r>
            <a:r>
              <a:rPr lang="en-IN" sz="2200" dirty="0">
                <a:latin typeface="Times New Roman" panose="02020603050405020304" pitchFamily="18" charset="0"/>
                <a:cs typeface="Times New Roman" panose="02020603050405020304" pitchFamily="18" charset="0"/>
              </a:rPr>
              <a:t> is used at core transport layer in NGN network. MPLS provides faster switching, propagation delay is less. </a:t>
            </a:r>
          </a:p>
          <a:p>
            <a:pPr algn="just">
              <a:lnSpc>
                <a:spcPct val="90000"/>
              </a:lnSpc>
            </a:pPr>
            <a:r>
              <a:rPr lang="en-IN" sz="2200" b="1" dirty="0">
                <a:latin typeface="Times New Roman" panose="02020603050405020304" pitchFamily="18" charset="0"/>
                <a:cs typeface="Times New Roman" panose="02020603050405020304" pitchFamily="18" charset="0"/>
              </a:rPr>
              <a:t>MPLS Concept </a:t>
            </a:r>
          </a:p>
          <a:p>
            <a:pPr marL="480060" algn="just"/>
            <a:r>
              <a:rPr lang="en-GB" sz="2000" dirty="0">
                <a:latin typeface="Times New Roman" pitchFamily="18" charset="0"/>
                <a:cs typeface="Times New Roman" pitchFamily="18" charset="0"/>
              </a:rPr>
              <a:t>In  NGN,  a  packet  of  a  connectionless  network  layer  protocol  travels  from  one  router  to  the next,  each  router  makes  an  independent  forwarding  decision  for  that  packet.   </a:t>
            </a:r>
          </a:p>
          <a:p>
            <a:pPr marL="480060" algn="just"/>
            <a:r>
              <a:rPr lang="en-GB" sz="2000" dirty="0">
                <a:latin typeface="Times New Roman" pitchFamily="18" charset="0"/>
                <a:cs typeface="Times New Roman" pitchFamily="18" charset="0"/>
              </a:rPr>
              <a:t> That  is,  each router  analyzes  the  packets  header,  and  each  router  runs  a  network  layer  routing  algorithm. </a:t>
            </a:r>
          </a:p>
          <a:p>
            <a:pPr marL="480060" algn="just"/>
            <a:r>
              <a:rPr lang="en-GB" sz="2000" dirty="0">
                <a:latin typeface="Times New Roman" pitchFamily="18" charset="0"/>
                <a:cs typeface="Times New Roman" pitchFamily="18" charset="0"/>
              </a:rPr>
              <a:t>Each  router  independently  chooses  a  next  hop  for  the  packet,  based  on  its  analysis  of  the packet's header and the results of running the routing algorithm.</a:t>
            </a:r>
          </a:p>
          <a:p>
            <a:pPr marL="480060" algn="just">
              <a:lnSpc>
                <a:spcPct val="90000"/>
              </a:lnSpc>
            </a:pPr>
            <a:r>
              <a:rPr lang="en-IN" sz="2000" dirty="0">
                <a:latin typeface="Times New Roman" pitchFamily="18" charset="0"/>
                <a:cs typeface="Times New Roman" pitchFamily="18" charset="0"/>
              </a:rPr>
              <a:t>Packet headers contain considerably more information than is needed simply to choose the next hop. </a:t>
            </a:r>
          </a:p>
          <a:p>
            <a:pPr marL="480060" algn="just">
              <a:lnSpc>
                <a:spcPct val="90000"/>
              </a:lnSpc>
            </a:pPr>
            <a:r>
              <a:rPr lang="en-IN" sz="2000" dirty="0">
                <a:latin typeface="Times New Roman" pitchFamily="18" charset="0"/>
                <a:cs typeface="Times New Roman" pitchFamily="18" charset="0"/>
              </a:rPr>
              <a:t>Choosing the next hop can therefore be thought of as the composition of two functions. </a:t>
            </a:r>
          </a:p>
          <a:p>
            <a:pPr marL="480060" algn="just">
              <a:lnSpc>
                <a:spcPct val="90000"/>
              </a:lnSpc>
            </a:pPr>
            <a:r>
              <a:rPr lang="en-IN" sz="2000" dirty="0">
                <a:latin typeface="Times New Roman" pitchFamily="18" charset="0"/>
                <a:cs typeface="Times New Roman" pitchFamily="18" charset="0"/>
              </a:rPr>
              <a:t>The first function partitions the entire set of possible packets into a set of Forwarding Equivalence Classes (FECs). </a:t>
            </a:r>
          </a:p>
          <a:p>
            <a:pPr marL="480060" algn="just">
              <a:lnSpc>
                <a:spcPct val="90000"/>
              </a:lnSpc>
            </a:pPr>
            <a:r>
              <a:rPr lang="en-IN" sz="2000" dirty="0">
                <a:latin typeface="Times New Roman" pitchFamily="18" charset="0"/>
                <a:cs typeface="Times New Roman" pitchFamily="18" charset="0"/>
              </a:rPr>
              <a:t>The second maps each FEC to a next hop. </a:t>
            </a:r>
          </a:p>
          <a:p>
            <a:pPr marL="480060"/>
            <a:endParaRPr lang="en-GB" sz="2000" dirty="0">
              <a:latin typeface="Times New Roman" pitchFamily="18" charset="0"/>
              <a:cs typeface="Times New Roman" pitchFamily="18" charset="0"/>
            </a:endParaRPr>
          </a:p>
          <a:p>
            <a:pPr algn="just">
              <a:lnSpc>
                <a:spcPct val="90000"/>
              </a:lnSpc>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769082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9CC7AFF-0D8D-6982-7DD5-B9F239820245}"/>
              </a:ext>
            </a:extLst>
          </p:cNvPr>
          <p:cNvPicPr>
            <a:picLocks noGrp="1" noChangeAspect="1"/>
          </p:cNvPicPr>
          <p:nvPr>
            <p:ph idx="1"/>
          </p:nvPr>
        </p:nvPicPr>
        <p:blipFill>
          <a:blip r:embed="rId3"/>
          <a:stretch>
            <a:fillRect/>
          </a:stretch>
        </p:blipFill>
        <p:spPr>
          <a:xfrm>
            <a:off x="1606670" y="884479"/>
            <a:ext cx="8921509" cy="3814618"/>
          </a:xfrm>
        </p:spPr>
      </p:pic>
      <p:sp>
        <p:nvSpPr>
          <p:cNvPr id="5" name="Google Shape;256;p10"/>
          <p:cNvSpPr txBox="1">
            <a:spLocks/>
          </p:cNvSpPr>
          <p:nvPr/>
        </p:nvSpPr>
        <p:spPr>
          <a:xfrm>
            <a:off x="1146001" y="4805663"/>
            <a:ext cx="9404723" cy="567190"/>
          </a:xfrm>
          <a:prstGeom prst="rect">
            <a:avLst/>
          </a:prstGeom>
          <a:noFill/>
          <a:ln>
            <a:noFill/>
          </a:ln>
        </p:spPr>
        <p:txBody>
          <a:bodyPr spcFirstLastPara="1" vert="horz" wrap="square" lIns="91425" tIns="45700" rIns="91425" bIns="45700" rtlCol="0" anchor="t" anchorCtr="0">
            <a:normAutofit fontScale="5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buClr>
                <a:schemeClr val="lt2"/>
              </a:buClr>
              <a:buSzPts val="2800"/>
              <a:buFont typeface="Times"/>
              <a:buNone/>
            </a:pPr>
            <a:r>
              <a:rPr lang="en-US" sz="2800" i="1" dirty="0">
                <a:latin typeface="Times New Roman" pitchFamily="18" charset="0"/>
                <a:ea typeface="Times"/>
                <a:cs typeface="Times New Roman" pitchFamily="18" charset="0"/>
                <a:sym typeface="Times"/>
              </a:rPr>
              <a:t>Fig.  MPLS Architecture</a:t>
            </a:r>
            <a:br>
              <a:rPr lang="en-US" dirty="0"/>
            </a:br>
            <a:endParaRPr lang="en-US" dirty="0"/>
          </a:p>
        </p:txBody>
      </p:sp>
      <p:sp>
        <p:nvSpPr>
          <p:cNvPr id="6" name="Title 1">
            <a:extLst>
              <a:ext uri="{FF2B5EF4-FFF2-40B4-BE49-F238E27FC236}">
                <a16:creationId xmlns:a16="http://schemas.microsoft.com/office/drawing/2014/main" id="{66A47F5C-50EC-416A-AE8C-6F6BB4225673}"/>
              </a:ext>
            </a:extLst>
          </p:cNvPr>
          <p:cNvSpPr txBox="1">
            <a:spLocks/>
          </p:cNvSpPr>
          <p:nvPr/>
        </p:nvSpPr>
        <p:spPr>
          <a:xfrm>
            <a:off x="1038225" y="233236"/>
            <a:ext cx="10058400" cy="54573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200" b="1" dirty="0">
                <a:latin typeface="Times New Roman" pitchFamily="18" charset="0"/>
                <a:cs typeface="Times New Roman" pitchFamily="18" charset="0"/>
              </a:rPr>
              <a:t>NGN Core : MPLS Basics</a:t>
            </a:r>
            <a:br>
              <a:rPr lang="en-GB" sz="3200" b="1" dirty="0">
                <a:latin typeface="Times New Roman" pitchFamily="18" charset="0"/>
                <a:cs typeface="Times New Roman" pitchFamily="18" charset="0"/>
              </a:rPr>
            </a:br>
            <a:endParaRPr lang="en-IN"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187335405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0016444-318D-F8D5-2A7E-837A34028FE1}"/>
              </a:ext>
            </a:extLst>
          </p:cNvPr>
          <p:cNvSpPr>
            <a:spLocks noGrp="1"/>
          </p:cNvSpPr>
          <p:nvPr>
            <p:ph idx="1"/>
          </p:nvPr>
        </p:nvSpPr>
        <p:spPr>
          <a:xfrm>
            <a:off x="269630" y="482657"/>
            <a:ext cx="11922370" cy="3849624"/>
          </a:xfrm>
        </p:spPr>
        <p:txBody>
          <a:bodyPr>
            <a:normAutofit/>
          </a:bodyPr>
          <a:lstStyle/>
          <a:p>
            <a:pPr marL="0" indent="0">
              <a:lnSpc>
                <a:spcPct val="140000"/>
              </a:lnSpc>
              <a:buNone/>
            </a:pPr>
            <a:r>
              <a:rPr lang="en-GB" sz="2000" b="1" i="0" dirty="0">
                <a:effectLst/>
                <a:latin typeface="Times New Roman" pitchFamily="18" charset="0"/>
                <a:cs typeface="Times New Roman" pitchFamily="18" charset="0"/>
              </a:rPr>
              <a:t>Three kinds of LSRs exist in an MPLS network:</a:t>
            </a:r>
            <a:br>
              <a:rPr lang="en-GB" sz="2000" b="1" i="0" dirty="0">
                <a:effectLst/>
                <a:latin typeface="Times New Roman" pitchFamily="18" charset="0"/>
                <a:cs typeface="Times New Roman" pitchFamily="18" charset="0"/>
              </a:rPr>
            </a:br>
            <a:r>
              <a:rPr lang="en-IN" sz="2000" b="1" dirty="0">
                <a:latin typeface="Times New Roman" panose="02020603050405020304" pitchFamily="18" charset="0"/>
                <a:cs typeface="Times New Roman" panose="02020603050405020304" pitchFamily="18" charset="0"/>
              </a:rPr>
              <a:t>a. Provider Edge [PE] Router/Ingress LSRs</a:t>
            </a:r>
            <a:r>
              <a:rPr lang="en-IN" sz="2000" dirty="0">
                <a:latin typeface="Times New Roman" panose="02020603050405020304" pitchFamily="18" charset="0"/>
                <a:cs typeface="Times New Roman" panose="02020603050405020304" pitchFamily="18" charset="0"/>
              </a:rPr>
              <a:t>: Ingress LSRs receive a packet that is not labelled yet, insert a label (stack) in front of the packet, and send it on a data link. </a:t>
            </a:r>
          </a:p>
          <a:p>
            <a:pPr marL="0" indent="0" algn="just">
              <a:lnSpc>
                <a:spcPct val="140000"/>
              </a:lnSpc>
              <a:buNone/>
            </a:pPr>
            <a:r>
              <a:rPr lang="en-IN" sz="2000" b="1" dirty="0">
                <a:latin typeface="Times New Roman" panose="02020603050405020304" pitchFamily="18" charset="0"/>
                <a:cs typeface="Times New Roman" panose="02020603050405020304" pitchFamily="18" charset="0"/>
              </a:rPr>
              <a:t>b. Provider Edge [PE] Router/Egress LSRs: </a:t>
            </a:r>
            <a:r>
              <a:rPr lang="en-IN" sz="2000" dirty="0">
                <a:latin typeface="Times New Roman" panose="02020603050405020304" pitchFamily="18" charset="0"/>
                <a:cs typeface="Times New Roman" panose="02020603050405020304" pitchFamily="18" charset="0"/>
              </a:rPr>
              <a:t>Egress LSRs receive labelled packets, remove the label(s), and send them on a data link. Ingress and egress LSRs are edge LSRs. </a:t>
            </a:r>
          </a:p>
          <a:p>
            <a:pPr marL="0" indent="0" algn="just">
              <a:lnSpc>
                <a:spcPct val="140000"/>
              </a:lnSpc>
              <a:buNone/>
            </a:pPr>
            <a:r>
              <a:rPr lang="en-IN" sz="2000" b="1" dirty="0">
                <a:latin typeface="Times New Roman" panose="02020603050405020304" pitchFamily="18" charset="0"/>
                <a:cs typeface="Times New Roman" panose="02020603050405020304" pitchFamily="18" charset="0"/>
              </a:rPr>
              <a:t>c. Core Edge [CE] Router/Intermediate LSRs: </a:t>
            </a:r>
            <a:r>
              <a:rPr lang="en-IN" sz="2000" dirty="0">
                <a:latin typeface="Times New Roman" panose="02020603050405020304" pitchFamily="18" charset="0"/>
                <a:cs typeface="Times New Roman" panose="02020603050405020304" pitchFamily="18" charset="0"/>
              </a:rPr>
              <a:t>Intermediate LSRs receive an incoming labelled packet, perform an operation on it, switch the packet, and send the packet on the correct data link.</a:t>
            </a:r>
          </a:p>
        </p:txBody>
      </p:sp>
      <p:sp>
        <p:nvSpPr>
          <p:cNvPr id="4" name="Title 1">
            <a:extLst>
              <a:ext uri="{FF2B5EF4-FFF2-40B4-BE49-F238E27FC236}">
                <a16:creationId xmlns:a16="http://schemas.microsoft.com/office/drawing/2014/main" id="{66A47F5C-50EC-416A-AE8C-6F6BB4225673}"/>
              </a:ext>
            </a:extLst>
          </p:cNvPr>
          <p:cNvSpPr txBox="1">
            <a:spLocks/>
          </p:cNvSpPr>
          <p:nvPr/>
        </p:nvSpPr>
        <p:spPr>
          <a:xfrm>
            <a:off x="1038225" y="209790"/>
            <a:ext cx="10058400" cy="54573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200" b="1" dirty="0">
                <a:latin typeface="Times New Roman" pitchFamily="18" charset="0"/>
                <a:cs typeface="Times New Roman" pitchFamily="18" charset="0"/>
              </a:rPr>
              <a:t>NGN Core : MPLS Basics</a:t>
            </a:r>
            <a:br>
              <a:rPr lang="en-GB" sz="3200" b="1" dirty="0">
                <a:latin typeface="Times New Roman" pitchFamily="18" charset="0"/>
                <a:cs typeface="Times New Roman" pitchFamily="18" charset="0"/>
              </a:rPr>
            </a:br>
            <a:endParaRPr lang="en-IN"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231876767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0016444-318D-F8D5-2A7E-837A34028FE1}"/>
              </a:ext>
            </a:extLst>
          </p:cNvPr>
          <p:cNvSpPr>
            <a:spLocks noGrp="1"/>
          </p:cNvSpPr>
          <p:nvPr>
            <p:ph idx="1"/>
          </p:nvPr>
        </p:nvSpPr>
        <p:spPr>
          <a:xfrm>
            <a:off x="164123" y="562850"/>
            <a:ext cx="11887200" cy="6142749"/>
          </a:xfrm>
        </p:spPr>
        <p:txBody>
          <a:bodyPr>
            <a:noAutofit/>
          </a:bodyPr>
          <a:lstStyle/>
          <a:p>
            <a:pPr marL="0" indent="0" algn="just">
              <a:lnSpc>
                <a:spcPct val="130000"/>
              </a:lnSpc>
              <a:buNone/>
            </a:pPr>
            <a:r>
              <a:rPr lang="en-IN" sz="1800" b="1" dirty="0">
                <a:latin typeface="Times New Roman" panose="02020603050405020304" pitchFamily="18" charset="0"/>
                <a:cs typeface="Times New Roman" panose="02020603050405020304" pitchFamily="18" charset="0"/>
              </a:rPr>
              <a:t>d. Upstream and Downstream LSRs: </a:t>
            </a:r>
            <a:r>
              <a:rPr lang="en-IN" sz="1800" dirty="0">
                <a:latin typeface="Times New Roman" panose="02020603050405020304" pitchFamily="18" charset="0"/>
                <a:cs typeface="Times New Roman" panose="02020603050405020304" pitchFamily="18" charset="0"/>
              </a:rPr>
              <a:t>An LSR can do the three operations: PUSH/adding labels, POP/remove labels, or SWAP/interchanging labels.</a:t>
            </a:r>
          </a:p>
          <a:p>
            <a:pPr marL="0" indent="0" algn="just">
              <a:lnSpc>
                <a:spcPct val="140000"/>
              </a:lnSpc>
              <a:buNone/>
            </a:pPr>
            <a:r>
              <a:rPr lang="en-IN" sz="1800" b="1" dirty="0">
                <a:latin typeface="Times New Roman" panose="02020603050405020304" pitchFamily="18" charset="0"/>
                <a:cs typeface="Times New Roman" panose="02020603050405020304" pitchFamily="18" charset="0"/>
              </a:rPr>
              <a:t>e. Label Switch path: </a:t>
            </a:r>
            <a:r>
              <a:rPr lang="en-IN" sz="1800" dirty="0">
                <a:latin typeface="Times New Roman" panose="02020603050405020304" pitchFamily="18" charset="0"/>
                <a:cs typeface="Times New Roman" panose="02020603050405020304" pitchFamily="18" charset="0"/>
              </a:rPr>
              <a:t>A label switched path (LSP) is a sequence of LSRs that switch a </a:t>
            </a:r>
            <a:r>
              <a:rPr lang="en-IN" sz="1800" dirty="0" err="1">
                <a:latin typeface="Times New Roman" panose="02020603050405020304" pitchFamily="18" charset="0"/>
                <a:cs typeface="Times New Roman" panose="02020603050405020304" pitchFamily="18" charset="0"/>
              </a:rPr>
              <a:t>labeled</a:t>
            </a:r>
            <a:r>
              <a:rPr lang="en-IN" sz="1800" dirty="0">
                <a:latin typeface="Times New Roman" panose="02020603050405020304" pitchFamily="18" charset="0"/>
                <a:cs typeface="Times New Roman" panose="02020603050405020304" pitchFamily="18" charset="0"/>
              </a:rPr>
              <a:t> packet through an MPLS network or part of an MPLS network. Basically, the  LSP is the path through the MPLS network or a part of it that packets take. The first LSR of an LSP is the ingress LSR for that LSP, whereas the last LSR of the LSP is the egress LSR. All the LSRs in between the ingress and egress LSRs are the intermediate LSRs. LSP is unidirectional. The flow of </a:t>
            </a:r>
            <a:r>
              <a:rPr lang="en-IN" sz="1800" dirty="0" err="1">
                <a:latin typeface="Times New Roman" panose="02020603050405020304" pitchFamily="18" charset="0"/>
                <a:cs typeface="Times New Roman" panose="02020603050405020304" pitchFamily="18" charset="0"/>
              </a:rPr>
              <a:t>labeled</a:t>
            </a:r>
            <a:r>
              <a:rPr lang="en-IN" sz="1800" dirty="0">
                <a:latin typeface="Times New Roman" panose="02020603050405020304" pitchFamily="18" charset="0"/>
                <a:cs typeface="Times New Roman" panose="02020603050405020304" pitchFamily="18" charset="0"/>
              </a:rPr>
              <a:t> packets in the other direction right to left between the same edge LSRs would be another LSP. </a:t>
            </a:r>
          </a:p>
        </p:txBody>
      </p:sp>
      <p:sp>
        <p:nvSpPr>
          <p:cNvPr id="4" name="Title 1">
            <a:extLst>
              <a:ext uri="{FF2B5EF4-FFF2-40B4-BE49-F238E27FC236}">
                <a16:creationId xmlns:a16="http://schemas.microsoft.com/office/drawing/2014/main" id="{66A47F5C-50EC-416A-AE8C-6F6BB4225673}"/>
              </a:ext>
            </a:extLst>
          </p:cNvPr>
          <p:cNvSpPr txBox="1">
            <a:spLocks/>
          </p:cNvSpPr>
          <p:nvPr/>
        </p:nvSpPr>
        <p:spPr>
          <a:xfrm>
            <a:off x="1038225" y="181095"/>
            <a:ext cx="10058400" cy="54573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200" b="1" dirty="0">
                <a:latin typeface="Times New Roman" pitchFamily="18" charset="0"/>
                <a:cs typeface="Times New Roman" pitchFamily="18" charset="0"/>
              </a:rPr>
              <a:t>NGN Core : MPLS Basics</a:t>
            </a:r>
            <a:br>
              <a:rPr lang="en-GB" sz="3200" b="1" dirty="0">
                <a:latin typeface="Times New Roman" pitchFamily="18" charset="0"/>
                <a:cs typeface="Times New Roman" pitchFamily="18" charset="0"/>
              </a:rPr>
            </a:br>
            <a:endParaRPr lang="en-IN"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119930230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545735"/>
          </a:xfrm>
        </p:spPr>
        <p:txBody>
          <a:bodyPr>
            <a:normAutofit/>
          </a:bodyPr>
          <a:lstStyle/>
          <a:p>
            <a:pPr algn="ctr"/>
            <a:r>
              <a:rPr lang="en-IN" sz="3200" b="1" dirty="0">
                <a:latin typeface="Times New Roman" pitchFamily="18" charset="0"/>
                <a:cs typeface="Times New Roman" pitchFamily="18" charset="0"/>
              </a:rPr>
              <a:t>MPLS Features </a:t>
            </a:r>
          </a:p>
        </p:txBody>
      </p:sp>
      <p:sp>
        <p:nvSpPr>
          <p:cNvPr id="5" name="Content Placeholder 4">
            <a:extLst>
              <a:ext uri="{FF2B5EF4-FFF2-40B4-BE49-F238E27FC236}">
                <a16:creationId xmlns:a16="http://schemas.microsoft.com/office/drawing/2014/main" id="{E0016444-318D-F8D5-2A7E-837A34028FE1}"/>
              </a:ext>
            </a:extLst>
          </p:cNvPr>
          <p:cNvSpPr>
            <a:spLocks noGrp="1"/>
          </p:cNvSpPr>
          <p:nvPr>
            <p:ph idx="1"/>
          </p:nvPr>
        </p:nvSpPr>
        <p:spPr>
          <a:xfrm>
            <a:off x="281353" y="738698"/>
            <a:ext cx="11769969" cy="5920010"/>
          </a:xfrm>
        </p:spPr>
        <p:txBody>
          <a:bodyPr>
            <a:normAutofit/>
          </a:bodyPr>
          <a:lstStyle/>
          <a:p>
            <a:pPr marL="0" indent="0" algn="just">
              <a:buNone/>
            </a:pPr>
            <a:r>
              <a:rPr lang="en-IN" sz="2000" b="1" dirty="0">
                <a:latin typeface="Times New Roman" panose="02020603050405020304" pitchFamily="18" charset="0"/>
                <a:cs typeface="Times New Roman" panose="02020603050405020304" pitchFamily="18" charset="0"/>
              </a:rPr>
              <a:t>MPLS Features: </a:t>
            </a:r>
          </a:p>
          <a:p>
            <a:pPr marL="0" indent="0" algn="just">
              <a:buNone/>
            </a:pPr>
            <a:r>
              <a:rPr lang="en-IN" sz="2000" dirty="0">
                <a:latin typeface="Times New Roman" panose="02020603050405020304" pitchFamily="18" charset="0"/>
                <a:cs typeface="Times New Roman" panose="02020603050405020304" pitchFamily="18" charset="0"/>
              </a:rPr>
              <a:t>1. QoS enabled MPLS transport network will provide real time and data transport application.</a:t>
            </a:r>
          </a:p>
          <a:p>
            <a:pPr marL="0" indent="0" algn="just">
              <a:buNone/>
            </a:pPr>
            <a:r>
              <a:rPr lang="en-IN" sz="2000" dirty="0">
                <a:latin typeface="Times New Roman" panose="02020603050405020304" pitchFamily="18" charset="0"/>
                <a:cs typeface="Times New Roman" panose="02020603050405020304" pitchFamily="18" charset="0"/>
              </a:rPr>
              <a:t>2. MPLS increases operator revenue. </a:t>
            </a:r>
          </a:p>
          <a:p>
            <a:pPr marL="0" indent="0" algn="just">
              <a:buNone/>
            </a:pPr>
            <a:r>
              <a:rPr lang="en-IN" sz="2000" dirty="0">
                <a:latin typeface="Times New Roman" panose="02020603050405020304" pitchFamily="18" charset="0"/>
                <a:cs typeface="Times New Roman" panose="02020603050405020304" pitchFamily="18" charset="0"/>
              </a:rPr>
              <a:t>3. MPLS offers high transport efficiency by using hybrid technology (packet switching and circuit switching)</a:t>
            </a:r>
          </a:p>
          <a:p>
            <a:pPr marL="0" indent="0" algn="just">
              <a:buNone/>
            </a:pPr>
            <a:r>
              <a:rPr lang="en-IN" sz="2000" dirty="0">
                <a:latin typeface="Times New Roman" panose="02020603050405020304" pitchFamily="18" charset="0"/>
                <a:cs typeface="Times New Roman" panose="02020603050405020304" pitchFamily="18" charset="0"/>
              </a:rPr>
              <a:t>4. MPLS offers high reliability and operational simplicity. </a:t>
            </a:r>
          </a:p>
          <a:p>
            <a:pPr marL="0" indent="0" algn="just">
              <a:buNone/>
            </a:pPr>
            <a:r>
              <a:rPr lang="en-IN" sz="2000" dirty="0">
                <a:latin typeface="Times New Roman" panose="02020603050405020304" pitchFamily="18" charset="0"/>
                <a:cs typeface="Times New Roman" panose="02020603050405020304" pitchFamily="18" charset="0"/>
              </a:rPr>
              <a:t>5. MPLS provide control and deterministic usage of network resources, end-to-end control to engineer network    paths and to efficiently utilize network resources. </a:t>
            </a:r>
          </a:p>
          <a:p>
            <a:pPr marL="0" indent="0" algn="just">
              <a:buNone/>
            </a:pPr>
            <a:r>
              <a:rPr lang="en-IN" sz="2000" dirty="0">
                <a:latin typeface="Times New Roman" panose="02020603050405020304" pitchFamily="18" charset="0"/>
                <a:cs typeface="Times New Roman" panose="02020603050405020304" pitchFamily="18" charset="0"/>
              </a:rPr>
              <a:t>6. In MPLS network management is simple </a:t>
            </a:r>
          </a:p>
          <a:p>
            <a:pPr marL="0" indent="0" algn="just">
              <a:buNone/>
            </a:pPr>
            <a:r>
              <a:rPr lang="en-IN" sz="2000" dirty="0">
                <a:latin typeface="Times New Roman" panose="02020603050405020304" pitchFamily="18" charset="0"/>
                <a:cs typeface="Times New Roman" panose="02020603050405020304" pitchFamily="18" charset="0"/>
              </a:rPr>
              <a:t>7. It ensures smooth interworking of the packet transport network with other existing/legacy packet networks. </a:t>
            </a:r>
          </a:p>
          <a:p>
            <a:pPr marL="0" indent="0" algn="just">
              <a:buNone/>
            </a:pPr>
            <a:r>
              <a:rPr lang="en-IN" sz="2000" dirty="0">
                <a:latin typeface="Times New Roman" panose="02020603050405020304" pitchFamily="18" charset="0"/>
                <a:cs typeface="Times New Roman" panose="02020603050405020304" pitchFamily="18" charset="0"/>
              </a:rPr>
              <a:t>8. MPLS header length is of 32 bits, in which label length is 20 bits, 3 bits for service quality and 8bits for Time to live (no of hops in network) and 1 bit for stacking the labels.</a:t>
            </a:r>
          </a:p>
        </p:txBody>
      </p:sp>
    </p:spTree>
    <p:extLst>
      <p:ext uri="{BB962C8B-B14F-4D97-AF65-F5344CB8AC3E}">
        <p14:creationId xmlns:p14="http://schemas.microsoft.com/office/powerpoint/2010/main" val="280574971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522289"/>
          </a:xfrm>
        </p:spPr>
        <p:txBody>
          <a:bodyPr>
            <a:normAutofit/>
          </a:bodyPr>
          <a:lstStyle/>
          <a:p>
            <a:pPr algn="ctr"/>
            <a:r>
              <a:rPr lang="en-IN" sz="3200" b="1" dirty="0">
                <a:latin typeface="Times New Roman" pitchFamily="18" charset="0"/>
                <a:cs typeface="Times New Roman" pitchFamily="18" charset="0"/>
              </a:rPr>
              <a:t>MPLS Advantages</a:t>
            </a:r>
          </a:p>
        </p:txBody>
      </p:sp>
      <p:sp>
        <p:nvSpPr>
          <p:cNvPr id="5" name="Content Placeholder 4">
            <a:extLst>
              <a:ext uri="{FF2B5EF4-FFF2-40B4-BE49-F238E27FC236}">
                <a16:creationId xmlns:a16="http://schemas.microsoft.com/office/drawing/2014/main" id="{E0016444-318D-F8D5-2A7E-837A34028FE1}"/>
              </a:ext>
            </a:extLst>
          </p:cNvPr>
          <p:cNvSpPr>
            <a:spLocks noGrp="1"/>
          </p:cNvSpPr>
          <p:nvPr>
            <p:ph idx="1"/>
          </p:nvPr>
        </p:nvSpPr>
        <p:spPr>
          <a:xfrm>
            <a:off x="199292" y="726973"/>
            <a:ext cx="11887200" cy="5966903"/>
          </a:xfrm>
        </p:spPr>
        <p:txBody>
          <a:bodyPr>
            <a:noAutofit/>
          </a:bodyPr>
          <a:lstStyle/>
          <a:p>
            <a:pPr marL="0" indent="0" algn="just">
              <a:buNone/>
            </a:pPr>
            <a:r>
              <a:rPr lang="en-IN" sz="2000" b="1" dirty="0">
                <a:latin typeface="Times New Roman" panose="02020603050405020304" pitchFamily="18" charset="0"/>
                <a:cs typeface="Times New Roman" panose="02020603050405020304" pitchFamily="18" charset="0"/>
              </a:rPr>
              <a:t>1. Consistent Network Performance: </a:t>
            </a:r>
            <a:r>
              <a:rPr lang="en-IN" sz="2000" dirty="0">
                <a:latin typeface="Times New Roman" panose="02020603050405020304" pitchFamily="18" charset="0"/>
                <a:cs typeface="Times New Roman" panose="02020603050405020304" pitchFamily="18" charset="0"/>
              </a:rPr>
              <a:t>The MPLS allows different Class of Service classifications to be applied to packets, to help ensure that data loss (packet loss), transmission delays (latency) and variations in transmission delay (jitter) are kept without appropriate limits. </a:t>
            </a:r>
          </a:p>
          <a:p>
            <a:pPr marL="0" indent="0" algn="just">
              <a:buNone/>
            </a:pPr>
            <a:r>
              <a:rPr lang="en-IN" sz="2000" b="1" dirty="0">
                <a:latin typeface="Times New Roman" panose="02020603050405020304" pitchFamily="18" charset="0"/>
                <a:cs typeface="Times New Roman" panose="02020603050405020304" pitchFamily="18" charset="0"/>
              </a:rPr>
              <a:t>2. Obscures Network Complexity: </a:t>
            </a:r>
            <a:r>
              <a:rPr lang="en-IN" sz="2000" dirty="0">
                <a:latin typeface="Times New Roman" panose="02020603050405020304" pitchFamily="18" charset="0"/>
                <a:cs typeface="Times New Roman" panose="02020603050405020304" pitchFamily="18" charset="0"/>
              </a:rPr>
              <a:t>MPLS can effectively hide the underlying complexity of the network from devices and users that don't need to know about it.</a:t>
            </a:r>
          </a:p>
          <a:p>
            <a:pPr marL="0" indent="0" algn="just">
              <a:buNone/>
            </a:pP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3. Reduced Network Congestion: </a:t>
            </a:r>
            <a:r>
              <a:rPr lang="en-IN" sz="2000" dirty="0">
                <a:latin typeface="Times New Roman" panose="02020603050405020304" pitchFamily="18" charset="0"/>
                <a:cs typeface="Times New Roman" panose="02020603050405020304" pitchFamily="18" charset="0"/>
              </a:rPr>
              <a:t>The MPLS can support Traffic Engineering having many uses, including the re-routing of comparatively delay-tolerant traffic to slower, circuitous, under-utilised routes, freeing up capacity on quicker (lower-latency) overcrowded paths. </a:t>
            </a:r>
          </a:p>
          <a:p>
            <a:pPr marL="0" indent="0" algn="just">
              <a:buNone/>
            </a:pPr>
            <a:r>
              <a:rPr lang="en-IN" sz="2000" b="1" dirty="0">
                <a:latin typeface="Times New Roman" panose="02020603050405020304" pitchFamily="18" charset="0"/>
                <a:cs typeface="Times New Roman" panose="02020603050405020304" pitchFamily="18" charset="0"/>
              </a:rPr>
              <a:t>4. Increased Uptime: </a:t>
            </a:r>
            <a:r>
              <a:rPr lang="en-IN" sz="2000" dirty="0">
                <a:latin typeface="Times New Roman" panose="02020603050405020304" pitchFamily="18" charset="0"/>
                <a:cs typeface="Times New Roman" panose="02020603050405020304" pitchFamily="18" charset="0"/>
              </a:rPr>
              <a:t>MPLS is that it has the potential to increase uptime as Fast Reroute that enables traffic to be switched to an alternative path very rapidly </a:t>
            </a:r>
          </a:p>
          <a:p>
            <a:pPr marL="0" indent="0" algn="just">
              <a:buNone/>
            </a:pPr>
            <a:r>
              <a:rPr lang="en-IN" sz="2000" b="1" dirty="0">
                <a:latin typeface="Times New Roman" panose="02020603050405020304" pitchFamily="18" charset="0"/>
                <a:cs typeface="Times New Roman" panose="02020603050405020304" pitchFamily="18" charset="0"/>
              </a:rPr>
              <a:t>5. Scalability: </a:t>
            </a:r>
            <a:r>
              <a:rPr lang="en-IN" sz="2000" dirty="0">
                <a:latin typeface="Times New Roman" panose="02020603050405020304" pitchFamily="18" charset="0"/>
                <a:cs typeface="Times New Roman" panose="02020603050405020304" pitchFamily="18" charset="0"/>
              </a:rPr>
              <a:t>According to the needs, the MPLS can be scaled up and down </a:t>
            </a:r>
          </a:p>
          <a:p>
            <a:pPr marL="0" indent="0" algn="just">
              <a:buNone/>
            </a:pPr>
            <a:r>
              <a:rPr lang="en-IN" sz="2000" b="1" dirty="0">
                <a:latin typeface="Times New Roman" panose="02020603050405020304" pitchFamily="18" charset="0"/>
                <a:cs typeface="Times New Roman" panose="02020603050405020304" pitchFamily="18" charset="0"/>
              </a:rPr>
              <a:t>6. Efficiency: </a:t>
            </a:r>
            <a:r>
              <a:rPr lang="en-IN" sz="2000" dirty="0">
                <a:latin typeface="Times New Roman" panose="02020603050405020304" pitchFamily="18" charset="0"/>
                <a:cs typeface="Times New Roman" panose="02020603050405020304" pitchFamily="18" charset="0"/>
              </a:rPr>
              <a:t>MPLS offers much higher quality connections without packet loss and jitter using it along with VoIP may lead to increased efficiency </a:t>
            </a:r>
          </a:p>
          <a:p>
            <a:pPr marL="0" indent="0" algn="just">
              <a:buNone/>
            </a:pPr>
            <a:r>
              <a:rPr lang="en-IN" sz="2000" b="1" dirty="0">
                <a:latin typeface="Times New Roman" panose="02020603050405020304" pitchFamily="18" charset="0"/>
                <a:cs typeface="Times New Roman" panose="02020603050405020304" pitchFamily="18" charset="0"/>
              </a:rPr>
              <a:t>7. Reliability: </a:t>
            </a:r>
            <a:r>
              <a:rPr lang="en-IN" sz="2000" dirty="0">
                <a:latin typeface="Times New Roman" panose="02020603050405020304" pitchFamily="18" charset="0"/>
                <a:cs typeface="Times New Roman" panose="02020603050405020304" pitchFamily="18" charset="0"/>
              </a:rPr>
              <a:t>Since MPLS uses labels for forwarding packets, it can be assured that the packets will be delivered to the right destination.</a:t>
            </a:r>
          </a:p>
        </p:txBody>
      </p:sp>
    </p:spTree>
    <p:extLst>
      <p:ext uri="{BB962C8B-B14F-4D97-AF65-F5344CB8AC3E}">
        <p14:creationId xmlns:p14="http://schemas.microsoft.com/office/powerpoint/2010/main" val="2691237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97179"/>
            <a:ext cx="10894059" cy="553998"/>
          </a:xfrm>
        </p:spPr>
        <p:txBody>
          <a:bodyPr/>
          <a:lstStyle/>
          <a:p>
            <a:pPr algn="ctr"/>
            <a:r>
              <a:rPr lang="en-US" sz="3600" dirty="0">
                <a:latin typeface="Times New Roman" pitchFamily="18" charset="0"/>
                <a:cs typeface="Times New Roman" pitchFamily="18" charset="0"/>
              </a:rPr>
              <a:t>Home Automation</a:t>
            </a:r>
          </a:p>
        </p:txBody>
      </p:sp>
      <p:sp>
        <p:nvSpPr>
          <p:cNvPr id="3" name="Text Placeholder 2"/>
          <p:cNvSpPr>
            <a:spLocks noGrp="1"/>
          </p:cNvSpPr>
          <p:nvPr>
            <p:ph type="body" idx="1"/>
          </p:nvPr>
        </p:nvSpPr>
        <p:spPr>
          <a:xfrm>
            <a:off x="152400" y="1219200"/>
            <a:ext cx="11887200" cy="5539978"/>
          </a:xfrm>
        </p:spPr>
        <p:txBody>
          <a:bodyPr/>
          <a:lstStyle/>
          <a:p>
            <a:endParaRPr lang="en-US" sz="2400" b="1" dirty="0"/>
          </a:p>
          <a:p>
            <a:pPr marL="342900" indent="-342900" algn="just">
              <a:buFont typeface="Arial" pitchFamily="34" charset="0"/>
              <a:buChar char="•"/>
            </a:pPr>
            <a:r>
              <a:rPr lang="en-US" sz="2400" b="1" dirty="0">
                <a:latin typeface="Times New Roman" pitchFamily="18" charset="0"/>
                <a:cs typeface="Times New Roman" pitchFamily="18" charset="0"/>
              </a:rPr>
              <a:t>Smart lighting: </a:t>
            </a:r>
            <a:r>
              <a:rPr lang="en-US" sz="2400" dirty="0">
                <a:latin typeface="Times New Roman" pitchFamily="18" charset="0"/>
                <a:cs typeface="Times New Roman" pitchFamily="18" charset="0"/>
              </a:rPr>
              <a:t>it helps in saving energy by switching ON/OFF lights when needed</a:t>
            </a:r>
          </a:p>
          <a:p>
            <a:pPr algn="just"/>
            <a:r>
              <a:rPr lang="en-US" sz="2400" dirty="0">
                <a:latin typeface="Times New Roman" pitchFamily="18" charset="0"/>
                <a:cs typeface="Times New Roman" pitchFamily="18" charset="0"/>
              </a:rPr>
              <a:t>-internet connected lights cab be controlled remotely from IoT applications such as mobile or web application</a:t>
            </a:r>
          </a:p>
          <a:p>
            <a:pPr marL="342900" indent="-342900" algn="just">
              <a:buFont typeface="Arial" pitchFamily="34" charset="0"/>
              <a:buChar char="•"/>
            </a:pPr>
            <a:endParaRPr lang="en-US" sz="2400" dirty="0">
              <a:latin typeface="Times New Roman" pitchFamily="18" charset="0"/>
              <a:cs typeface="Times New Roman" pitchFamily="18" charset="0"/>
            </a:endParaRPr>
          </a:p>
          <a:p>
            <a:pPr marL="342900" indent="-342900" algn="just">
              <a:buFont typeface="Arial" pitchFamily="34" charset="0"/>
              <a:buChar char="•"/>
            </a:pPr>
            <a:r>
              <a:rPr lang="en-US" sz="2400" b="1" dirty="0">
                <a:latin typeface="Times New Roman" pitchFamily="18" charset="0"/>
                <a:cs typeface="Times New Roman" pitchFamily="18" charset="0"/>
              </a:rPr>
              <a:t>Smart appliances</a:t>
            </a:r>
            <a:r>
              <a:rPr lang="en-US" sz="2400" dirty="0">
                <a:latin typeface="Times New Roman" pitchFamily="18" charset="0"/>
                <a:cs typeface="Times New Roman" pitchFamily="18" charset="0"/>
              </a:rPr>
              <a:t>: home appliances such as </a:t>
            </a:r>
            <a:r>
              <a:rPr lang="en-US" sz="2400" b="1" dirty="0">
                <a:latin typeface="Times New Roman" pitchFamily="18" charset="0"/>
                <a:cs typeface="Times New Roman" pitchFamily="18" charset="0"/>
              </a:rPr>
              <a:t>TV, refrigerator, music system, washing machine can be controlled remotely by IoT applications.</a:t>
            </a:r>
          </a:p>
          <a:p>
            <a:pPr marL="342900" indent="-342900" algn="just">
              <a:buFont typeface="Arial" pitchFamily="34" charset="0"/>
              <a:buChar char="•"/>
            </a:pPr>
            <a:r>
              <a:rPr lang="en-US" sz="2400" dirty="0">
                <a:latin typeface="Times New Roman" pitchFamily="18" charset="0"/>
                <a:cs typeface="Times New Roman" pitchFamily="18" charset="0"/>
              </a:rPr>
              <a:t>-smart refrigerator keep track of items stored (RFID tags) and sends update to user when item is low on stock</a:t>
            </a:r>
          </a:p>
          <a:p>
            <a:pPr marL="342900" indent="-342900" algn="just">
              <a:buFont typeface="Arial" pitchFamily="34" charset="0"/>
              <a:buChar char="•"/>
            </a:pPr>
            <a:r>
              <a:rPr lang="en-US" sz="2400" dirty="0">
                <a:latin typeface="Times New Roman" pitchFamily="18" charset="0"/>
                <a:cs typeface="Times New Roman" pitchFamily="18" charset="0"/>
              </a:rPr>
              <a:t>-smart TV allows users to search and stream videos and movies from internet</a:t>
            </a:r>
          </a:p>
          <a:p>
            <a:pPr marL="342900" indent="-342900" algn="just">
              <a:buFont typeface="Arial" pitchFamily="34" charset="0"/>
              <a:buChar char="•"/>
            </a:pPr>
            <a:endParaRPr lang="en-US" sz="2400" dirty="0">
              <a:latin typeface="Times New Roman" pitchFamily="18" charset="0"/>
              <a:cs typeface="Times New Roman" pitchFamily="18" charset="0"/>
            </a:endParaRPr>
          </a:p>
          <a:p>
            <a:pPr marL="342900" indent="-342900" algn="just">
              <a:buFont typeface="Arial" pitchFamily="34" charset="0"/>
              <a:buChar char="•"/>
            </a:pPr>
            <a:r>
              <a:rPr lang="en-US" sz="2400" b="1" dirty="0">
                <a:latin typeface="Times New Roman" pitchFamily="18" charset="0"/>
                <a:cs typeface="Times New Roman" pitchFamily="18" charset="0"/>
              </a:rPr>
              <a:t>Intrusion detection: </a:t>
            </a:r>
            <a:r>
              <a:rPr lang="en-US" sz="2400" dirty="0">
                <a:latin typeface="Times New Roman" pitchFamily="18" charset="0"/>
                <a:cs typeface="Times New Roman" pitchFamily="18" charset="0"/>
              </a:rPr>
              <a:t>Home Intrusion detection systems uses security cameras and door sensors to detect intrusion and send alerts(SMS or email) to users or send image or short video clip of intruder .</a:t>
            </a:r>
          </a:p>
          <a:p>
            <a:endParaRPr lang="en-US" sz="2400" dirty="0"/>
          </a:p>
        </p:txBody>
      </p:sp>
    </p:spTree>
    <p:extLst>
      <p:ext uri="{BB962C8B-B14F-4D97-AF65-F5344CB8AC3E}">
        <p14:creationId xmlns:p14="http://schemas.microsoft.com/office/powerpoint/2010/main" val="1224160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80808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4088</TotalTime>
  <Words>8905</Words>
  <Application>Microsoft Office PowerPoint</Application>
  <PresentationFormat>Widescreen</PresentationFormat>
  <Paragraphs>775</Paragraphs>
  <Slides>85</Slides>
  <Notes>41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85</vt:i4>
      </vt:variant>
    </vt:vector>
  </HeadingPairs>
  <TitlesOfParts>
    <vt:vector size="93" baseType="lpstr">
      <vt:lpstr>Arial</vt:lpstr>
      <vt:lpstr>Calibri</vt:lpstr>
      <vt:lpstr>Century Gothic</vt:lpstr>
      <vt:lpstr>Georgia</vt:lpstr>
      <vt:lpstr>Times</vt:lpstr>
      <vt:lpstr>Times New Roman</vt:lpstr>
      <vt:lpstr>Wingdings</vt:lpstr>
      <vt:lpstr>Office Theme</vt:lpstr>
      <vt:lpstr>PowerPoint Presentation</vt:lpstr>
      <vt:lpstr>Introduction</vt:lpstr>
      <vt:lpstr>Deﬁnition of IoT</vt:lpstr>
      <vt:lpstr>Characteristics of IoT</vt:lpstr>
      <vt:lpstr>Features of IoT</vt:lpstr>
      <vt:lpstr>Advantages of IoT</vt:lpstr>
      <vt:lpstr>Disadvantages of IoT</vt:lpstr>
      <vt:lpstr>IoT Applications</vt:lpstr>
      <vt:lpstr>Home Automation</vt:lpstr>
      <vt:lpstr>Home Automation</vt:lpstr>
      <vt:lpstr>Cities</vt:lpstr>
      <vt:lpstr>Environment</vt:lpstr>
      <vt:lpstr>Agriculture</vt:lpstr>
      <vt:lpstr>Physical Design of IoT</vt:lpstr>
      <vt:lpstr>Generic block diagram of an IoT Device</vt:lpstr>
      <vt:lpstr>Examples of  IoT devices </vt:lpstr>
      <vt:lpstr>IoT Protocols</vt:lpstr>
      <vt:lpstr>IoT Protocols</vt:lpstr>
      <vt:lpstr>IoT Protocols</vt:lpstr>
      <vt:lpstr>IoT Protocols</vt:lpstr>
      <vt:lpstr>IoT Protocols</vt:lpstr>
      <vt:lpstr>IoT Protocols</vt:lpstr>
      <vt:lpstr>Logical Design of IoT</vt:lpstr>
      <vt:lpstr>IoT Communication Models:</vt:lpstr>
      <vt:lpstr>Request-Response communication model</vt:lpstr>
      <vt:lpstr>Publish-Subscribe communication model</vt:lpstr>
      <vt:lpstr>Push-Pull communication model</vt:lpstr>
      <vt:lpstr>Exclusive Pair communication model</vt:lpstr>
      <vt:lpstr>REST-based Communication APIs</vt:lpstr>
      <vt:lpstr>Web Socket-based Communication APIs</vt:lpstr>
      <vt:lpstr>How IoT Works?</vt:lpstr>
      <vt:lpstr>Sensors: Sensor detects input information from physical environment(Input can be light, heat, moisture,motion,pressure ,etc.) and transmit this information to IoT system through network.</vt:lpstr>
      <vt:lpstr>Sensors: </vt:lpstr>
      <vt:lpstr>Sensors: </vt:lpstr>
      <vt:lpstr>Actuators: Actuator is a device that converts input energy into motion(physical movement). -input energy it may be electrical, hydraulic fluid or compressed air and motion it may be linear or rotary Actuator is a device that allows something to move or operate</vt:lpstr>
      <vt:lpstr>Actuators </vt:lpstr>
      <vt:lpstr>Actuators: </vt:lpstr>
      <vt:lpstr>PowerPoint Presentation</vt:lpstr>
      <vt:lpstr>PowerPoint Presentation</vt:lpstr>
      <vt:lpstr>Characteristics of 5G</vt:lpstr>
      <vt:lpstr>Application areas of 5G Network</vt:lpstr>
      <vt:lpstr> High-speed mobile network: </vt:lpstr>
      <vt:lpstr>Entertainment and multimedia</vt:lpstr>
      <vt:lpstr>Internet of Things that Connecting </vt:lpstr>
      <vt:lpstr>Satellite Internet</vt:lpstr>
      <vt:lpstr>Introduction to NGN (Next Generation Network)</vt:lpstr>
      <vt:lpstr>NGN Features</vt:lpstr>
      <vt:lpstr>NGN Features</vt:lpstr>
      <vt:lpstr>NGN Features</vt:lpstr>
      <vt:lpstr>NGN Features</vt:lpstr>
      <vt:lpstr>NGN Features</vt:lpstr>
      <vt:lpstr>NGN Architecture</vt:lpstr>
      <vt:lpstr>NGN Architecture</vt:lpstr>
      <vt:lpstr>Transport stratum functions</vt:lpstr>
      <vt:lpstr>Transport stratum functions</vt:lpstr>
      <vt:lpstr>PowerPoint Presentation</vt:lpstr>
      <vt:lpstr>Service stratum functions </vt:lpstr>
      <vt:lpstr>Service stratum functions </vt:lpstr>
      <vt:lpstr>NGN Network components</vt:lpstr>
      <vt:lpstr>NGN Network components</vt:lpstr>
      <vt:lpstr>NGN Network components</vt:lpstr>
      <vt:lpstr>NGN Network components</vt:lpstr>
      <vt:lpstr>NGN Network components</vt:lpstr>
      <vt:lpstr>NGN Wireless Technology </vt:lpstr>
      <vt:lpstr>NGN Wireless Technology </vt:lpstr>
      <vt:lpstr>NGN Wireless Technology </vt:lpstr>
      <vt:lpstr>PowerPoint Presentation</vt:lpstr>
      <vt:lpstr>Mobile Network Evolution (1G to 5G):</vt:lpstr>
      <vt:lpstr>1G – First generation mobile communication system</vt:lpstr>
      <vt:lpstr>PowerPoint Presentation</vt:lpstr>
      <vt:lpstr>2G – Second generation communication system GSM</vt:lpstr>
      <vt:lpstr>PowerPoint Presentation</vt:lpstr>
      <vt:lpstr>PowerPoint Presentation</vt:lpstr>
      <vt:lpstr>3G – Third generation communication system</vt:lpstr>
      <vt:lpstr>4G – Fourth generation communication system</vt:lpstr>
      <vt:lpstr>PowerPoint Presentation</vt:lpstr>
      <vt:lpstr>5G – Fifth generation communication system</vt:lpstr>
      <vt:lpstr>5G – Fifth generation communication system</vt:lpstr>
      <vt:lpstr>PowerPoint Presentation</vt:lpstr>
      <vt:lpstr>NGN Core: MPLS Concept  </vt:lpstr>
      <vt:lpstr>PowerPoint Presentation</vt:lpstr>
      <vt:lpstr>PowerPoint Presentation</vt:lpstr>
      <vt:lpstr>PowerPoint Presentation</vt:lpstr>
      <vt:lpstr>MPLS Features </vt:lpstr>
      <vt:lpstr>MPLS Advantages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SUDHAKAR</dc:creator>
  <cp:lastModifiedBy>omkar garje</cp:lastModifiedBy>
  <cp:revision>233</cp:revision>
  <dcterms:created xsi:type="dcterms:W3CDTF">2020-01-07T06:58:37Z</dcterms:created>
  <dcterms:modified xsi:type="dcterms:W3CDTF">2025-02-14T17:13:05Z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2018-01-17T00:00:00Z</vt:filetime>
  </property>
  <property fmtid="{D5CDD505-2E9C-101B-9397-08002B2CF9AE}" pid="3" name="LastSaved">
    <vt:filetime>2020-01-07T00:00:00Z</vt:filetime>
  </property>
</Properties>
</file>