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7"/>
  </p:notesMasterIdLst>
  <p:sldIdLst>
    <p:sldId id="359" r:id="rId5"/>
    <p:sldId id="360" r:id="rId6"/>
    <p:sldId id="365" r:id="rId7"/>
    <p:sldId id="361" r:id="rId8"/>
    <p:sldId id="366" r:id="rId9"/>
    <p:sldId id="362" r:id="rId10"/>
    <p:sldId id="363" r:id="rId11"/>
    <p:sldId id="364" r:id="rId12"/>
    <p:sldId id="367" r:id="rId13"/>
    <p:sldId id="368" r:id="rId14"/>
    <p:sldId id="369" r:id="rId15"/>
    <p:sldId id="370" r:id="rId16"/>
    <p:sldId id="371" r:id="rId17"/>
    <p:sldId id="372" r:id="rId18"/>
    <p:sldId id="373" r:id="rId19"/>
    <p:sldId id="374" r:id="rId20"/>
    <p:sldId id="375" r:id="rId21"/>
    <p:sldId id="382" r:id="rId22"/>
    <p:sldId id="383" r:id="rId23"/>
    <p:sldId id="384" r:id="rId24"/>
    <p:sldId id="385" r:id="rId25"/>
    <p:sldId id="3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1" d="100"/>
          <a:sy n="81" d="100"/>
        </p:scale>
        <p:origin x="-28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0C0817-A112-4847-8014-A94B7D2A4EA3}"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696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A2B21-3FCD-4721-B95C-427943F61125}"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2741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A2B21-3FCD-4721-B95C-427943F61125}"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255051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32B432-ACDA-4023-A761-2BAB76577B62}"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898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4030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186D26-FA5F-4637-B602-B7C2DC34CFD4}"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569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7F15D8-96D1-4781-BC50-CA8A088B2FE4}" type="datetime1">
              <a:rPr lang="en-US" smtClean="0"/>
              <a:t>1/28/2025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612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A96C99-B8F8-4528-BD05-0E16E943DC09}" type="datetime1">
              <a:rPr lang="en-US" smtClean="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5934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9560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635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2567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1/28/2025</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665273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umpstartmag.com/what-is-a-smart-contract/"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s://www.cnbctv18.com/cryptocurrency/how-does-blockchain-work-and-what-are-its-different-layers-explained-12686212.htm" TargetMode="External"/><Relationship Id="rId4" Type="http://schemas.openxmlformats.org/officeDocument/2006/relationships/hyperlink" Target="https://www.jumpstartmag.com/what-are-dapps-and-do-they-have-a-futur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jumpstartmag.com/applying-blockchain-technology-to-real-estat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89538" y="726832"/>
            <a:ext cx="9765324" cy="707886"/>
          </a:xfrm>
          <a:prstGeom prst="rect">
            <a:avLst/>
          </a:prstGeom>
        </p:spPr>
        <p:txBody>
          <a:bodyPr wrap="square">
            <a:spAutoFit/>
          </a:bodyPr>
          <a:lstStyle/>
          <a:p>
            <a:pPr algn="ctr"/>
            <a:r>
              <a:rPr lang="en-IN" sz="4000" b="1" dirty="0" smtClean="0">
                <a:latin typeface="Times New Roman" pitchFamily="18" charset="0"/>
                <a:ea typeface="Times"/>
                <a:cs typeface="Times New Roman" pitchFamily="18" charset="0"/>
                <a:sym typeface="Times"/>
              </a:rPr>
              <a:t>Unit-3</a:t>
            </a:r>
            <a:endParaRPr lang="en-IN" sz="4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462" y="1385155"/>
            <a:ext cx="6309684" cy="3972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90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48" y="179104"/>
            <a:ext cx="10972800" cy="489637"/>
          </a:xfrm>
        </p:spPr>
        <p:txBody>
          <a:bodyPr>
            <a:noAutofit/>
          </a:bodyPr>
          <a:lstStyle/>
          <a:p>
            <a:r>
              <a:rPr lang="en-IN" sz="3200" b="1" dirty="0" smtClean="0">
                <a:latin typeface="Times New Roman" pitchFamily="18" charset="0"/>
                <a:cs typeface="Times New Roman" pitchFamily="18" charset="0"/>
              </a:rPr>
              <a:t>Example of Transaction on </a:t>
            </a:r>
            <a:r>
              <a:rPr lang="en-US" sz="3200" b="1" dirty="0">
                <a:latin typeface="Times New Roman" pitchFamily="18" charset="0"/>
                <a:cs typeface="Times New Roman" pitchFamily="18" charset="0"/>
              </a:rPr>
              <a:t>blockchain network</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4" name="Rectangle 3"/>
          <p:cNvSpPr/>
          <p:nvPr/>
        </p:nvSpPr>
        <p:spPr>
          <a:xfrm>
            <a:off x="464024" y="843501"/>
            <a:ext cx="11532358" cy="2215991"/>
          </a:xfrm>
          <a:prstGeom prst="rect">
            <a:avLst/>
          </a:prstGeom>
        </p:spPr>
        <p:txBody>
          <a:bodyPr wrap="square">
            <a:spAutoFit/>
          </a:bodyPr>
          <a:lstStyle/>
          <a:p>
            <a:pPr marL="342900" indent="-342900" algn="just">
              <a:buFont typeface="Arial" pitchFamily="34" charset="0"/>
              <a:buChar char="•"/>
            </a:pPr>
            <a:r>
              <a:rPr lang="en-US" sz="2000" dirty="0">
                <a:latin typeface="Times New Roman" pitchFamily="18" charset="0"/>
                <a:cs typeface="Times New Roman" pitchFamily="18" charset="0"/>
              </a:rPr>
              <a:t>Assume that there are three candidates—Alice, Bob, and Charlie—who are doing some </a:t>
            </a:r>
            <a:r>
              <a:rPr lang="en-US" sz="2000" dirty="0" smtClean="0">
                <a:latin typeface="Times New Roman" pitchFamily="18" charset="0"/>
                <a:cs typeface="Times New Roman" pitchFamily="18" charset="0"/>
              </a:rPr>
              <a:t>money transfer </a:t>
            </a:r>
            <a:r>
              <a:rPr lang="en-US" sz="2000" dirty="0">
                <a:latin typeface="Times New Roman" pitchFamily="18" charset="0"/>
                <a:cs typeface="Times New Roman" pitchFamily="18" charset="0"/>
              </a:rPr>
              <a:t>transactions </a:t>
            </a:r>
            <a:r>
              <a:rPr lang="en-US" sz="2000" dirty="0" smtClean="0">
                <a:latin typeface="Times New Roman" pitchFamily="18" charset="0"/>
                <a:cs typeface="Times New Roman" pitchFamily="18" charset="0"/>
              </a:rPr>
              <a:t>with each </a:t>
            </a:r>
            <a:r>
              <a:rPr lang="en-US" sz="2000" dirty="0">
                <a:latin typeface="Times New Roman" pitchFamily="18" charset="0"/>
                <a:cs typeface="Times New Roman" pitchFamily="18" charset="0"/>
              </a:rPr>
              <a:t>other on a blockchain network. </a:t>
            </a:r>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US" sz="2000" dirty="0" smtClean="0">
                <a:latin typeface="Times New Roman" pitchFamily="18" charset="0"/>
                <a:cs typeface="Times New Roman" pitchFamily="18" charset="0"/>
              </a:rPr>
              <a:t>Let </a:t>
            </a:r>
            <a:r>
              <a:rPr lang="en-US" sz="2000" dirty="0">
                <a:latin typeface="Times New Roman" pitchFamily="18" charset="0"/>
                <a:cs typeface="Times New Roman" pitchFamily="18" charset="0"/>
              </a:rPr>
              <a:t>us go through the transactions step by step to understand </a:t>
            </a:r>
            <a:r>
              <a:rPr lang="en-US" sz="2000" dirty="0" smtClean="0">
                <a:latin typeface="Times New Roman" pitchFamily="18" charset="0"/>
                <a:cs typeface="Times New Roman" pitchFamily="18" charset="0"/>
              </a:rPr>
              <a:t>blockchain </a:t>
            </a:r>
            <a:r>
              <a:rPr lang="en-US" sz="2000" dirty="0">
                <a:solidFill>
                  <a:srgbClr val="0070C0"/>
                </a:solidFill>
                <a:latin typeface="Times New Roman" pitchFamily="18" charset="0"/>
                <a:cs typeface="Times New Roman" pitchFamily="18" charset="0"/>
              </a:rPr>
              <a:t>open and decentralized features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Step-1: </a:t>
            </a:r>
            <a:r>
              <a:rPr lang="en-US" sz="2000" dirty="0">
                <a:latin typeface="Times New Roman" pitchFamily="18" charset="0"/>
                <a:cs typeface="Times New Roman" pitchFamily="18" charset="0"/>
              </a:rPr>
              <a:t>Let us assume that Alice had $50 with her, which is the genesis of all transactions and every node is aware of it, as shown in Figure 1-5.</a:t>
            </a:r>
          </a:p>
          <a:p>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555" y="2813832"/>
            <a:ext cx="6977500" cy="404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528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3162" y="1035124"/>
            <a:ext cx="11336741" cy="707886"/>
          </a:xfrm>
          <a:prstGeom prst="rect">
            <a:avLst/>
          </a:prstGeom>
        </p:spPr>
        <p:txBody>
          <a:bodyPr wrap="square">
            <a:spAutoFit/>
          </a:bodyPr>
          <a:lstStyle/>
          <a:p>
            <a:r>
              <a:rPr lang="en-US" sz="2000" b="1" dirty="0">
                <a:latin typeface="Times New Roman" pitchFamily="18" charset="0"/>
                <a:cs typeface="Times New Roman" pitchFamily="18" charset="0"/>
              </a:rPr>
              <a:t>Step-2: </a:t>
            </a:r>
            <a:r>
              <a:rPr lang="en-US" sz="2000" dirty="0">
                <a:latin typeface="Times New Roman" pitchFamily="18" charset="0"/>
                <a:cs typeface="Times New Roman" pitchFamily="18" charset="0"/>
              </a:rPr>
              <a:t>Alice makes a transaction by paying $20 to Bob. Observe how the blockchain gets updated at each node, as shown in Figure 1-6</a:t>
            </a:r>
            <a:endParaRPr lang="en-IN"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448" y="1968058"/>
            <a:ext cx="8475825" cy="441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09433" y="241826"/>
            <a:ext cx="11450470" cy="584775"/>
          </a:xfrm>
          <a:prstGeom prst="rect">
            <a:avLst/>
          </a:prstGeom>
        </p:spPr>
        <p:txBody>
          <a:bodyPr wrap="square">
            <a:spAutoFit/>
          </a:bodyPr>
          <a:lstStyle/>
          <a:p>
            <a:pPr algn="ctr"/>
            <a:r>
              <a:rPr lang="en-IN" sz="3200" b="1" dirty="0">
                <a:latin typeface="Times New Roman" pitchFamily="18" charset="0"/>
                <a:cs typeface="Times New Roman" pitchFamily="18" charset="0"/>
              </a:rPr>
              <a:t>Example of Transaction on </a:t>
            </a:r>
            <a:r>
              <a:rPr lang="en-US" sz="3200" b="1" dirty="0">
                <a:latin typeface="Times New Roman" pitchFamily="18" charset="0"/>
                <a:cs typeface="Times New Roman" pitchFamily="18" charset="0"/>
              </a:rPr>
              <a:t>blockchain network</a:t>
            </a:r>
            <a:r>
              <a:rPr lang="en-IN" sz="3200" b="1" dirty="0">
                <a:latin typeface="Times New Roman" pitchFamily="18" charset="0"/>
                <a:cs typeface="Times New Roman" pitchFamily="18" charset="0"/>
              </a:rPr>
              <a:t> </a:t>
            </a:r>
            <a:endParaRPr lang="en-IN" sz="3200" dirty="0"/>
          </a:p>
        </p:txBody>
      </p:sp>
    </p:spTree>
    <p:extLst>
      <p:ext uri="{BB962C8B-B14F-4D97-AF65-F5344CB8AC3E}">
        <p14:creationId xmlns:p14="http://schemas.microsoft.com/office/powerpoint/2010/main" val="3519526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070" y="1035124"/>
            <a:ext cx="11859904" cy="707886"/>
          </a:xfrm>
          <a:prstGeom prst="rect">
            <a:avLst/>
          </a:prstGeom>
        </p:spPr>
        <p:txBody>
          <a:bodyPr wrap="square">
            <a:spAutoFit/>
          </a:bodyPr>
          <a:lstStyle/>
          <a:p>
            <a:r>
              <a:rPr lang="en-US" sz="2000" b="1" dirty="0">
                <a:latin typeface="Times New Roman" pitchFamily="18" charset="0"/>
                <a:cs typeface="Times New Roman" pitchFamily="18" charset="0"/>
              </a:rPr>
              <a:t>Step-3: </a:t>
            </a:r>
            <a:r>
              <a:rPr lang="en-US" sz="2000" dirty="0">
                <a:latin typeface="Times New Roman" pitchFamily="18" charset="0"/>
                <a:cs typeface="Times New Roman" pitchFamily="18" charset="0"/>
              </a:rPr>
              <a:t>Bob makes another transaction by paying $10 to Charlie and the blockchain gets updated as shown in </a:t>
            </a:r>
            <a:r>
              <a:rPr lang="en-US" sz="2000" dirty="0" smtClean="0">
                <a:latin typeface="Times New Roman" pitchFamily="18" charset="0"/>
                <a:cs typeface="Times New Roman" pitchFamily="18" charset="0"/>
              </a:rPr>
              <a:t>  Figure</a:t>
            </a:r>
            <a:r>
              <a:rPr lang="en-US" sz="2000" dirty="0">
                <a:latin typeface="Times New Roman" pitchFamily="18" charset="0"/>
                <a:cs typeface="Times New Roman" pitchFamily="18" charset="0"/>
              </a:rPr>
              <a:t> 1-7.</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653" y="1599751"/>
            <a:ext cx="8893433" cy="3927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95787" y="141336"/>
            <a:ext cx="11450470" cy="584775"/>
          </a:xfrm>
          <a:prstGeom prst="rect">
            <a:avLst/>
          </a:prstGeom>
        </p:spPr>
        <p:txBody>
          <a:bodyPr wrap="square">
            <a:spAutoFit/>
          </a:bodyPr>
          <a:lstStyle/>
          <a:p>
            <a:pPr algn="ctr"/>
            <a:r>
              <a:rPr lang="en-IN" sz="3200" b="1" dirty="0">
                <a:latin typeface="Times New Roman" pitchFamily="18" charset="0"/>
                <a:cs typeface="Times New Roman" pitchFamily="18" charset="0"/>
              </a:rPr>
              <a:t>Example of Transaction on </a:t>
            </a:r>
            <a:r>
              <a:rPr lang="en-US" sz="3200" b="1" dirty="0">
                <a:latin typeface="Times New Roman" pitchFamily="18" charset="0"/>
                <a:cs typeface="Times New Roman" pitchFamily="18" charset="0"/>
              </a:rPr>
              <a:t>blockchain network</a:t>
            </a:r>
            <a:r>
              <a:rPr lang="en-IN" sz="3200" b="1" dirty="0">
                <a:latin typeface="Times New Roman" pitchFamily="18" charset="0"/>
                <a:cs typeface="Times New Roman" pitchFamily="18" charset="0"/>
              </a:rPr>
              <a:t> </a:t>
            </a:r>
            <a:endParaRPr lang="en-IN" sz="3200" dirty="0"/>
          </a:p>
        </p:txBody>
      </p:sp>
    </p:spTree>
    <p:extLst>
      <p:ext uri="{BB962C8B-B14F-4D97-AF65-F5344CB8AC3E}">
        <p14:creationId xmlns:p14="http://schemas.microsoft.com/office/powerpoint/2010/main" val="2046674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16932"/>
          </a:xfrm>
        </p:spPr>
        <p:txBody>
          <a:bodyPr>
            <a:noAutofit/>
          </a:bodyPr>
          <a:lstStyle/>
          <a:p>
            <a:r>
              <a:rPr lang="en-IN" sz="3200" b="1" dirty="0">
                <a:latin typeface="Times New Roman" pitchFamily="18" charset="0"/>
                <a:cs typeface="Times New Roman" pitchFamily="18" charset="0"/>
              </a:rPr>
              <a:t> </a:t>
            </a:r>
            <a:r>
              <a:rPr lang="en-IN" sz="3200" b="1" dirty="0" smtClean="0">
                <a:latin typeface="Times New Roman" pitchFamily="18" charset="0"/>
                <a:cs typeface="Times New Roman" pitchFamily="18" charset="0"/>
              </a:rPr>
              <a:t>Centralized </a:t>
            </a:r>
            <a:r>
              <a:rPr lang="en-IN" sz="3200" b="1" dirty="0">
                <a:latin typeface="Times New Roman" pitchFamily="18" charset="0"/>
                <a:cs typeface="Times New Roman" pitchFamily="18" charset="0"/>
              </a:rPr>
              <a:t>versus Decentralized System</a:t>
            </a:r>
          </a:p>
        </p:txBody>
      </p:sp>
      <p:sp>
        <p:nvSpPr>
          <p:cNvPr id="4" name="Rectangle 3"/>
          <p:cNvSpPr/>
          <p:nvPr/>
        </p:nvSpPr>
        <p:spPr>
          <a:xfrm>
            <a:off x="204716" y="1064525"/>
            <a:ext cx="6482688" cy="4401205"/>
          </a:xfrm>
          <a:prstGeom prst="rect">
            <a:avLst/>
          </a:prstGeom>
        </p:spPr>
        <p:txBody>
          <a:bodyPr wrap="square">
            <a:spAutoFit/>
          </a:bodyPr>
          <a:lstStyle/>
          <a:p>
            <a:pPr marL="342900" indent="-342900">
              <a:buFont typeface="Wingdings" pitchFamily="2" charset="2"/>
              <a:buChar char="§"/>
            </a:pPr>
            <a:r>
              <a:rPr lang="en-US" sz="2000" dirty="0">
                <a:latin typeface="Times New Roman" pitchFamily="18" charset="0"/>
                <a:cs typeface="Times New Roman" pitchFamily="18" charset="0"/>
              </a:rPr>
              <a:t>Blockchain is designed to be </a:t>
            </a:r>
            <a:r>
              <a:rPr lang="en-US" sz="2000" b="1" dirty="0">
                <a:latin typeface="Times New Roman" pitchFamily="18" charset="0"/>
                <a:cs typeface="Times New Roman" pitchFamily="18" charset="0"/>
              </a:rPr>
              <a:t>decentralized </a:t>
            </a:r>
            <a:r>
              <a:rPr lang="en-US" sz="2000" b="1" dirty="0" smtClean="0">
                <a:latin typeface="Times New Roman" pitchFamily="18" charset="0"/>
                <a:cs typeface="Times New Roman" pitchFamily="18" charset="0"/>
              </a:rPr>
              <a:t>design</a:t>
            </a:r>
            <a:r>
              <a:rPr lang="en-US" sz="2000" dirty="0" smtClean="0">
                <a:latin typeface="Times New Roman" pitchFamily="18" charset="0"/>
                <a:cs typeface="Times New Roman" pitchFamily="18" charset="0"/>
              </a:rPr>
              <a:t>, instead of the centralized design. </a:t>
            </a:r>
          </a:p>
          <a:p>
            <a:pPr marL="342900" indent="-342900">
              <a:buFont typeface="Wingdings" pitchFamily="2" charset="2"/>
              <a:buChar char="§"/>
            </a:pPr>
            <a:r>
              <a:rPr lang="en-US" sz="2000" dirty="0" smtClean="0">
                <a:latin typeface="Times New Roman" pitchFamily="18" charset="0"/>
                <a:cs typeface="Times New Roman" pitchFamily="18" charset="0"/>
              </a:rPr>
              <a:t>Whether </a:t>
            </a:r>
            <a:r>
              <a:rPr lang="en-US" sz="2000" dirty="0">
                <a:latin typeface="Times New Roman" pitchFamily="18" charset="0"/>
                <a:cs typeface="Times New Roman" pitchFamily="18" charset="0"/>
              </a:rPr>
              <a:t>a system is centralized or decentralized, it can still be distributed</a:t>
            </a:r>
            <a:r>
              <a:rPr lang="en-US" sz="2000" dirty="0" smtClean="0">
                <a:latin typeface="Times New Roman" pitchFamily="18" charset="0"/>
                <a:cs typeface="Times New Roman" pitchFamily="18" charset="0"/>
              </a:rPr>
              <a:t>. </a:t>
            </a:r>
          </a:p>
          <a:p>
            <a:pPr marL="342900" indent="-342900">
              <a:buFont typeface="Wingdings" pitchFamily="2" charset="2"/>
              <a:buChar char="§"/>
            </a:pPr>
            <a:r>
              <a:rPr lang="en-US" sz="2000" dirty="0" smtClean="0">
                <a:latin typeface="Times New Roman" pitchFamily="18" charset="0"/>
                <a:cs typeface="Times New Roman" pitchFamily="18" charset="0"/>
              </a:rPr>
              <a:t>A </a:t>
            </a:r>
            <a:r>
              <a:rPr lang="en-US" sz="2000" b="1" dirty="0">
                <a:latin typeface="Times New Roman" pitchFamily="18" charset="0"/>
                <a:cs typeface="Times New Roman" pitchFamily="18" charset="0"/>
              </a:rPr>
              <a:t>centralized distributed system </a:t>
            </a:r>
            <a:r>
              <a:rPr lang="en-US" sz="2000" dirty="0">
                <a:latin typeface="Times New Roman" pitchFamily="18" charset="0"/>
                <a:cs typeface="Times New Roman" pitchFamily="18" charset="0"/>
              </a:rPr>
              <a:t>is one in which there is a </a:t>
            </a:r>
            <a:r>
              <a:rPr lang="en-US" sz="2000" b="1" dirty="0">
                <a:latin typeface="Times New Roman" pitchFamily="18" charset="0"/>
                <a:cs typeface="Times New Roman" pitchFamily="18" charset="0"/>
              </a:rPr>
              <a:t>master node </a:t>
            </a:r>
            <a:r>
              <a:rPr lang="en-US" sz="2000" dirty="0">
                <a:latin typeface="Times New Roman" pitchFamily="18" charset="0"/>
                <a:cs typeface="Times New Roman" pitchFamily="18" charset="0"/>
              </a:rPr>
              <a:t>also sometime called as </a:t>
            </a:r>
            <a:r>
              <a:rPr lang="en-US" sz="2000" b="1" dirty="0">
                <a:latin typeface="Times New Roman" pitchFamily="18" charset="0"/>
                <a:cs typeface="Times New Roman" pitchFamily="18" charset="0"/>
              </a:rPr>
              <a:t>server</a:t>
            </a:r>
            <a:r>
              <a:rPr lang="en-US" sz="2000" dirty="0">
                <a:latin typeface="Times New Roman" pitchFamily="18" charset="0"/>
                <a:cs typeface="Times New Roman" pitchFamily="18" charset="0"/>
              </a:rPr>
              <a:t> responsible for breaking down the tasks or data and distribute the load across nodes. </a:t>
            </a:r>
            <a:endParaRPr lang="en-US" sz="2000" dirty="0" smtClean="0">
              <a:latin typeface="Times New Roman" pitchFamily="18" charset="0"/>
              <a:cs typeface="Times New Roman" pitchFamily="18" charset="0"/>
            </a:endParaRPr>
          </a:p>
          <a:p>
            <a:pPr marL="342900" indent="-342900">
              <a:buFont typeface="Wingdings" pitchFamily="2" charset="2"/>
              <a:buChar char="§"/>
            </a:pPr>
            <a:endParaRPr lang="en-US" sz="2000" dirty="0" smtClean="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On </a:t>
            </a:r>
            <a:r>
              <a:rPr lang="en-US" sz="2000" dirty="0">
                <a:latin typeface="Times New Roman" pitchFamily="18" charset="0"/>
                <a:cs typeface="Times New Roman" pitchFamily="18" charset="0"/>
              </a:rPr>
              <a:t>the other hand, a </a:t>
            </a:r>
            <a:r>
              <a:rPr lang="en-US" sz="2000" b="1" dirty="0">
                <a:latin typeface="Times New Roman" pitchFamily="18" charset="0"/>
                <a:cs typeface="Times New Roman" pitchFamily="18" charset="0"/>
              </a:rPr>
              <a:t>decentralized distributed system </a:t>
            </a:r>
            <a:r>
              <a:rPr lang="en-US" sz="2000" dirty="0">
                <a:latin typeface="Times New Roman" pitchFamily="18" charset="0"/>
                <a:cs typeface="Times New Roman" pitchFamily="18" charset="0"/>
              </a:rPr>
              <a:t>is one where there </a:t>
            </a:r>
            <a:r>
              <a:rPr lang="en-US" sz="2000" b="1" dirty="0">
                <a:latin typeface="Times New Roman" pitchFamily="18" charset="0"/>
                <a:cs typeface="Times New Roman" pitchFamily="18" charset="0"/>
              </a:rPr>
              <a:t>is no “master” node </a:t>
            </a:r>
            <a:r>
              <a:rPr lang="en-US" sz="2000" dirty="0">
                <a:latin typeface="Times New Roman" pitchFamily="18" charset="0"/>
                <a:cs typeface="Times New Roman" pitchFamily="18" charset="0"/>
              </a:rPr>
              <a:t>as such and yet the computation may be distributed. </a:t>
            </a:r>
            <a:endParaRPr lang="en-US" sz="2000" dirty="0" smtClean="0">
              <a:latin typeface="Times New Roman" pitchFamily="18" charset="0"/>
              <a:cs typeface="Times New Roman" pitchFamily="18" charset="0"/>
            </a:endParaRPr>
          </a:p>
          <a:p>
            <a:pPr marL="342900" indent="-342900">
              <a:buFont typeface="Wingdings" pitchFamily="2" charset="2"/>
              <a:buChar char="§"/>
            </a:pPr>
            <a:r>
              <a:rPr lang="en-US" sz="2000" b="1" dirty="0" smtClean="0">
                <a:latin typeface="Times New Roman" pitchFamily="18" charset="0"/>
                <a:cs typeface="Times New Roman" pitchFamily="18" charset="0"/>
              </a:rPr>
              <a:t>Blockchain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t>
            </a:r>
            <a:r>
              <a:rPr lang="en-US" sz="2000" dirty="0" smtClean="0">
                <a:latin typeface="Times New Roman" pitchFamily="18" charset="0"/>
                <a:cs typeface="Times New Roman" pitchFamily="18" charset="0"/>
              </a:rPr>
              <a:t> example </a:t>
            </a:r>
            <a:r>
              <a:rPr lang="en-US" sz="2000" b="1" dirty="0">
                <a:latin typeface="Times New Roman" pitchFamily="18" charset="0"/>
                <a:cs typeface="Times New Roman" pitchFamily="18" charset="0"/>
              </a:rPr>
              <a:t>decentralized distributed </a:t>
            </a:r>
            <a:r>
              <a:rPr lang="en-US" sz="2000" b="1" dirty="0" smtClean="0">
                <a:latin typeface="Times New Roman" pitchFamily="18" charset="0"/>
                <a:cs typeface="Times New Roman" pitchFamily="18" charset="0"/>
              </a:rPr>
              <a:t>system.</a:t>
            </a:r>
            <a:endParaRPr lang="en-IN"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812" y="1064525"/>
            <a:ext cx="5085188" cy="333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736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62341"/>
          </a:xfrm>
        </p:spPr>
        <p:txBody>
          <a:bodyPr>
            <a:normAutofit fontScale="90000"/>
          </a:bodyPr>
          <a:lstStyle/>
          <a:p>
            <a:r>
              <a:rPr lang="en-IN" sz="3200" b="1" dirty="0">
                <a:latin typeface="Times New Roman" pitchFamily="18" charset="0"/>
                <a:cs typeface="Times New Roman" pitchFamily="18" charset="0"/>
              </a:rPr>
              <a:t>Centralized Systems</a:t>
            </a:r>
          </a:p>
        </p:txBody>
      </p:sp>
      <p:sp>
        <p:nvSpPr>
          <p:cNvPr id="4" name="Rectangle 3"/>
          <p:cNvSpPr/>
          <p:nvPr/>
        </p:nvSpPr>
        <p:spPr>
          <a:xfrm>
            <a:off x="195617" y="917912"/>
            <a:ext cx="7121141" cy="5632311"/>
          </a:xfrm>
          <a:prstGeom prst="rect">
            <a:avLst/>
          </a:prstGeom>
        </p:spPr>
        <p:txBody>
          <a:bodyPr wrap="square">
            <a:spAutoFit/>
          </a:bodyPr>
          <a:lstStyle/>
          <a:p>
            <a:pPr marL="285750" indent="-285750" algn="just">
              <a:buFont typeface="Arial" pitchFamily="34" charset="0"/>
              <a:buChar cha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Centralized System </a:t>
            </a:r>
            <a:r>
              <a:rPr lang="en-US" sz="2000" dirty="0">
                <a:latin typeface="Times New Roman" pitchFamily="18" charset="0"/>
                <a:cs typeface="Times New Roman" pitchFamily="18" charset="0"/>
              </a:rPr>
              <a:t>has a centralized control with all administrative authority. </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Centralized System </a:t>
            </a:r>
            <a:r>
              <a:rPr lang="en-US" sz="2000" dirty="0" smtClean="0">
                <a:latin typeface="Times New Roman" pitchFamily="18" charset="0"/>
                <a:cs typeface="Times New Roman" pitchFamily="18" charset="0"/>
              </a:rPr>
              <a:t>all operations are controlled and managed by central server.</a:t>
            </a:r>
          </a:p>
          <a:p>
            <a:pPr marL="285750" indent="-285750" algn="just">
              <a:buFont typeface="Arial" pitchFamily="34" charset="0"/>
              <a:buChar char="•"/>
            </a:pPr>
            <a:r>
              <a:rPr lang="en-US" sz="2000" b="1" dirty="0">
                <a:latin typeface="Times New Roman" pitchFamily="18" charset="0"/>
                <a:cs typeface="Times New Roman" pitchFamily="18" charset="0"/>
              </a:rPr>
              <a:t>Centralized systems </a:t>
            </a:r>
            <a:r>
              <a:rPr lang="en-US" sz="2000" dirty="0">
                <a:latin typeface="Times New Roman" pitchFamily="18" charset="0"/>
                <a:cs typeface="Times New Roman" pitchFamily="18" charset="0"/>
              </a:rPr>
              <a:t>are easy to design, maintain, impose trust, and govern, but </a:t>
            </a:r>
            <a:r>
              <a:rPr lang="en-US" sz="2000" b="1" dirty="0">
                <a:latin typeface="Times New Roman" pitchFamily="18" charset="0"/>
                <a:cs typeface="Times New Roman" pitchFamily="18" charset="0"/>
              </a:rPr>
              <a:t>suffer from many inherent limitations, as follows</a:t>
            </a:r>
            <a:r>
              <a:rPr lang="en-US" sz="2000" b="1" dirty="0" smtClean="0">
                <a:latin typeface="Times New Roman" pitchFamily="18" charset="0"/>
                <a:cs typeface="Times New Roman" pitchFamily="18" charset="0"/>
              </a:rPr>
              <a:t>:</a:t>
            </a:r>
          </a:p>
          <a:p>
            <a:pPr marL="342900" indent="-342900" algn="just">
              <a:buFont typeface="Wingdings" pitchFamily="2" charset="2"/>
              <a:buChar char="Ø"/>
            </a:pPr>
            <a:r>
              <a:rPr lang="en-US" sz="2000" dirty="0">
                <a:latin typeface="Times New Roman" pitchFamily="18" charset="0"/>
                <a:cs typeface="Times New Roman" pitchFamily="18" charset="0"/>
              </a:rPr>
              <a:t>They have a central point of failure, </a:t>
            </a:r>
            <a:r>
              <a:rPr lang="en-US" sz="2000" dirty="0" smtClean="0">
                <a:latin typeface="Times New Roman" pitchFamily="18" charset="0"/>
                <a:cs typeface="Times New Roman" pitchFamily="18" charset="0"/>
              </a:rPr>
              <a:t>hence they </a:t>
            </a:r>
            <a:r>
              <a:rPr lang="en-US" sz="2000" dirty="0">
                <a:latin typeface="Times New Roman" pitchFamily="18" charset="0"/>
                <a:cs typeface="Times New Roman" pitchFamily="18" charset="0"/>
              </a:rPr>
              <a:t>are less stable.</a:t>
            </a:r>
          </a:p>
          <a:p>
            <a:pPr marL="342900" indent="-342900" algn="just">
              <a:buFont typeface="Wingdings" pitchFamily="2" charset="2"/>
              <a:buChar char="Ø"/>
            </a:pP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are more vulnerable to attack and hence less secured.</a:t>
            </a:r>
          </a:p>
          <a:p>
            <a:pPr marL="342900" indent="-342900" algn="just">
              <a:buFont typeface="Wingdings" pitchFamily="2" charset="2"/>
              <a:buChar char="Ø"/>
            </a:pPr>
            <a:r>
              <a:rPr lang="en-US" sz="2000" dirty="0" smtClean="0">
                <a:latin typeface="Times New Roman" pitchFamily="18" charset="0"/>
                <a:cs typeface="Times New Roman" pitchFamily="18" charset="0"/>
              </a:rPr>
              <a:t>Centralization </a:t>
            </a:r>
            <a:r>
              <a:rPr lang="en-US" sz="2000" dirty="0">
                <a:latin typeface="Times New Roman" pitchFamily="18" charset="0"/>
                <a:cs typeface="Times New Roman" pitchFamily="18" charset="0"/>
              </a:rPr>
              <a:t>of power can lead to unethical operations.</a:t>
            </a:r>
          </a:p>
          <a:p>
            <a:pPr marL="342900" indent="-342900" algn="just">
              <a:buFont typeface="Wingdings" pitchFamily="2" charset="2"/>
              <a:buChar char="Ø"/>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of the </a:t>
            </a:r>
            <a:r>
              <a:rPr lang="en-US" sz="2000" dirty="0" smtClean="0">
                <a:latin typeface="Times New Roman" pitchFamily="18" charset="0"/>
                <a:cs typeface="Times New Roman" pitchFamily="18" charset="0"/>
              </a:rPr>
              <a:t>time , Scalability </a:t>
            </a:r>
            <a:r>
              <a:rPr lang="en-US" sz="2000" dirty="0">
                <a:latin typeface="Times New Roman" pitchFamily="18" charset="0"/>
                <a:cs typeface="Times New Roman" pitchFamily="18" charset="0"/>
              </a:rPr>
              <a:t>is </a:t>
            </a:r>
            <a:r>
              <a:rPr lang="en-US" sz="2000" dirty="0" smtClean="0">
                <a:latin typeface="Times New Roman" pitchFamily="18" charset="0"/>
                <a:cs typeface="Times New Roman" pitchFamily="18" charset="0"/>
              </a:rPr>
              <a:t>difficult</a:t>
            </a:r>
          </a:p>
          <a:p>
            <a:pPr marL="342900" indent="-342900" algn="just">
              <a:buFont typeface="Wingdings" pitchFamily="2" charset="2"/>
              <a:buChar char="Ø"/>
            </a:pPr>
            <a:r>
              <a:rPr lang="en-US" sz="2000" dirty="0" smtClean="0">
                <a:latin typeface="Times New Roman" pitchFamily="18" charset="0"/>
                <a:cs typeface="Times New Roman" pitchFamily="18" charset="0"/>
              </a:rPr>
              <a:t>User need to pay service charges.</a:t>
            </a:r>
          </a:p>
          <a:p>
            <a:pPr marL="342900" indent="-342900" algn="just">
              <a:buFont typeface="Wingdings" pitchFamily="2" charset="2"/>
              <a:buChar char="Ø"/>
            </a:pPr>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dirty="0" smtClean="0">
                <a:latin typeface="Times New Roman" pitchFamily="18" charset="0"/>
                <a:cs typeface="Times New Roman" pitchFamily="18" charset="0"/>
              </a:rPr>
              <a:t>Nowdays applications runs on internet uses centralized architecture.</a:t>
            </a:r>
          </a:p>
          <a:p>
            <a:pPr marL="342900" indent="-342900" algn="just">
              <a:buFont typeface="Arial" pitchFamily="34" charset="0"/>
              <a:buChar char="•"/>
            </a:pPr>
            <a:r>
              <a:rPr lang="en-US" sz="2000" dirty="0" smtClean="0">
                <a:latin typeface="Times New Roman" pitchFamily="18" charset="0"/>
                <a:cs typeface="Times New Roman" pitchFamily="18" charset="0"/>
              </a:rPr>
              <a:t>For example: online banking, online food delivery , social media apps, </a:t>
            </a:r>
            <a:r>
              <a:rPr lang="en-US" sz="2000" dirty="0" err="1" smtClean="0">
                <a:latin typeface="Times New Roman" pitchFamily="18" charset="0"/>
                <a:cs typeface="Times New Roman" pitchFamily="18" charset="0"/>
              </a:rPr>
              <a:t>etc</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636" y="692955"/>
            <a:ext cx="42386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6759" y="3376209"/>
            <a:ext cx="4416502" cy="3088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582772" y="6282182"/>
            <a:ext cx="5609228" cy="369332"/>
          </a:xfrm>
          <a:prstGeom prst="rect">
            <a:avLst/>
          </a:prstGeom>
        </p:spPr>
        <p:txBody>
          <a:bodyPr wrap="none">
            <a:spAutoFit/>
          </a:bodyPr>
          <a:lstStyle/>
          <a:p>
            <a:pPr algn="just"/>
            <a:r>
              <a:rPr lang="en-US" dirty="0" smtClean="0">
                <a:latin typeface="Times New Roman" pitchFamily="18" charset="0"/>
                <a:cs typeface="Times New Roman" pitchFamily="18" charset="0"/>
              </a:rPr>
              <a:t>Example of  Online food delivery uses Centralized System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15165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62341"/>
          </a:xfrm>
        </p:spPr>
        <p:txBody>
          <a:bodyPr>
            <a:normAutofit fontScale="90000"/>
          </a:bodyPr>
          <a:lstStyle/>
          <a:p>
            <a:pPr marL="342900" indent="-342900"/>
            <a:r>
              <a:rPr lang="en-US" sz="3200" b="1" dirty="0" smtClean="0">
                <a:latin typeface="Times New Roman" pitchFamily="18" charset="0"/>
                <a:cs typeface="Times New Roman" pitchFamily="18" charset="0"/>
              </a:rPr>
              <a:t>Decentralized </a:t>
            </a:r>
            <a:r>
              <a:rPr lang="en-US" sz="3200" b="1" dirty="0">
                <a:latin typeface="Times New Roman" pitchFamily="18" charset="0"/>
                <a:cs typeface="Times New Roman" pitchFamily="18" charset="0"/>
              </a:rPr>
              <a:t>System</a:t>
            </a:r>
          </a:p>
        </p:txBody>
      </p:sp>
      <p:sp>
        <p:nvSpPr>
          <p:cNvPr id="6" name="Rectangle 5"/>
          <p:cNvSpPr/>
          <p:nvPr/>
        </p:nvSpPr>
        <p:spPr>
          <a:xfrm>
            <a:off x="191069" y="781670"/>
            <a:ext cx="7744062" cy="5940088"/>
          </a:xfrm>
          <a:prstGeom prst="rect">
            <a:avLst/>
          </a:prstGeom>
        </p:spPr>
        <p:txBody>
          <a:bodyPr wrap="square">
            <a:spAutoFit/>
          </a:bodyPr>
          <a:lstStyle/>
          <a:p>
            <a:pPr marL="342900" indent="-342900">
              <a:buFont typeface="Arial" pitchFamily="34" charset="0"/>
              <a:buChar char="•"/>
            </a:pPr>
            <a:r>
              <a:rPr lang="en-US" sz="2000" dirty="0" smtClean="0">
                <a:latin typeface="Times New Roman" pitchFamily="18" charset="0"/>
                <a:cs typeface="Times New Roman" pitchFamily="18" charset="0"/>
              </a:rPr>
              <a:t>Decentralized </a:t>
            </a:r>
            <a:r>
              <a:rPr lang="en-US" sz="2000" dirty="0">
                <a:latin typeface="Times New Roman" pitchFamily="18" charset="0"/>
                <a:cs typeface="Times New Roman" pitchFamily="18" charset="0"/>
              </a:rPr>
              <a:t>system does not have a centralized control and every node has equal authority. </a:t>
            </a:r>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All nodes in </a:t>
            </a:r>
            <a:r>
              <a:rPr lang="en-US" sz="2000" b="1" dirty="0">
                <a:latin typeface="Times New Roman" pitchFamily="18" charset="0"/>
                <a:cs typeface="Times New Roman" pitchFamily="18" charset="0"/>
              </a:rPr>
              <a:t>decentralized system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are connected with each other in </a:t>
            </a:r>
            <a:r>
              <a:rPr lang="en-US" sz="2000" b="1" dirty="0" smtClean="0">
                <a:latin typeface="Times New Roman" pitchFamily="18" charset="0"/>
                <a:cs typeface="Times New Roman" pitchFamily="18" charset="0"/>
              </a:rPr>
              <a:t>peer to peer network.</a:t>
            </a:r>
            <a:endParaRPr lang="en-US" sz="2000" b="1"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Decentralized systems </a:t>
            </a:r>
            <a:r>
              <a:rPr lang="en-US" sz="2000" dirty="0">
                <a:latin typeface="Times New Roman" pitchFamily="18" charset="0"/>
                <a:cs typeface="Times New Roman" pitchFamily="18" charset="0"/>
              </a:rPr>
              <a:t>are difficult to design, maintain, govern, or impose trust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Decentralized </a:t>
            </a:r>
            <a:r>
              <a:rPr lang="en-US" sz="2000" b="1" dirty="0">
                <a:latin typeface="Times New Roman" pitchFamily="18" charset="0"/>
                <a:cs typeface="Times New Roman" pitchFamily="18" charset="0"/>
              </a:rPr>
              <a:t>systems offer the following advantages: </a:t>
            </a:r>
            <a:endParaRPr lang="en-US" sz="2000" b="1"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decentralized system is </a:t>
            </a:r>
            <a:r>
              <a:rPr lang="en-US" sz="2000" b="1" dirty="0">
                <a:latin typeface="Times New Roman" pitchFamily="18" charset="0"/>
                <a:cs typeface="Times New Roman" pitchFamily="18" charset="0"/>
              </a:rPr>
              <a:t>more stable and fault tolerant </a:t>
            </a:r>
            <a:r>
              <a:rPr lang="en-US" sz="2000" dirty="0">
                <a:latin typeface="Times New Roman" pitchFamily="18" charset="0"/>
                <a:cs typeface="Times New Roman" pitchFamily="18" charset="0"/>
              </a:rPr>
              <a:t>as they do not have a </a:t>
            </a:r>
            <a:r>
              <a:rPr lang="en-US" sz="2000" b="1" dirty="0">
                <a:latin typeface="Times New Roman" pitchFamily="18" charset="0"/>
                <a:cs typeface="Times New Roman" pitchFamily="18" charset="0"/>
              </a:rPr>
              <a:t>central point of failure</a:t>
            </a:r>
            <a:r>
              <a:rPr lang="en-US" sz="2000" dirty="0" smtClean="0">
                <a:latin typeface="Times New Roman" pitchFamily="18" charset="0"/>
                <a:cs typeface="Times New Roman" pitchFamily="18" charset="0"/>
              </a:rPr>
              <a:t>.</a:t>
            </a:r>
          </a:p>
          <a:p>
            <a:pPr marL="342900" indent="-342900">
              <a:buFont typeface="Wingdings" pitchFamily="2" charset="2"/>
              <a:buChar char="Ø"/>
            </a:pPr>
            <a:r>
              <a:rPr lang="en-US" sz="2000" b="1" dirty="0" smtClean="0">
                <a:latin typeface="Times New Roman" pitchFamily="18" charset="0"/>
                <a:cs typeface="Times New Roman" pitchFamily="18" charset="0"/>
              </a:rPr>
              <a:t>Attack </a:t>
            </a:r>
            <a:r>
              <a:rPr lang="en-US" sz="2000" b="1" dirty="0">
                <a:latin typeface="Times New Roman" pitchFamily="18" charset="0"/>
                <a:cs typeface="Times New Roman" pitchFamily="18" charset="0"/>
              </a:rPr>
              <a:t>resistant</a:t>
            </a:r>
            <a:r>
              <a:rPr lang="en-US" sz="2000" dirty="0">
                <a:latin typeface="Times New Roman" pitchFamily="18" charset="0"/>
                <a:cs typeface="Times New Roman" pitchFamily="18" charset="0"/>
              </a:rPr>
              <a:t>, as no central point to easily attack and hence </a:t>
            </a:r>
            <a:r>
              <a:rPr lang="en-US" sz="2000" b="1" dirty="0">
                <a:latin typeface="Times New Roman" pitchFamily="18" charset="0"/>
                <a:cs typeface="Times New Roman" pitchFamily="18" charset="0"/>
              </a:rPr>
              <a:t>more secured </a:t>
            </a:r>
            <a:endParaRPr lang="en-US" sz="2000" b="1"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Symmetric </a:t>
            </a:r>
            <a:r>
              <a:rPr lang="en-US" sz="2000" dirty="0">
                <a:latin typeface="Times New Roman" pitchFamily="18" charset="0"/>
                <a:cs typeface="Times New Roman" pitchFamily="18" charset="0"/>
              </a:rPr>
              <a:t>system with </a:t>
            </a:r>
            <a:r>
              <a:rPr lang="en-US" sz="2000" b="1" dirty="0">
                <a:latin typeface="Times New Roman" pitchFamily="18" charset="0"/>
                <a:cs typeface="Times New Roman" pitchFamily="18" charset="0"/>
              </a:rPr>
              <a:t>equal right</a:t>
            </a:r>
            <a:r>
              <a:rPr lang="en-US" sz="2000" dirty="0">
                <a:latin typeface="Times New Roman" pitchFamily="18" charset="0"/>
                <a:cs typeface="Times New Roman" pitchFamily="18" charset="0"/>
              </a:rPr>
              <a:t> to all nodes, so </a:t>
            </a:r>
            <a:r>
              <a:rPr lang="en-US" sz="2000" b="1" dirty="0">
                <a:latin typeface="Times New Roman" pitchFamily="18" charset="0"/>
                <a:cs typeface="Times New Roman" pitchFamily="18" charset="0"/>
              </a:rPr>
              <a:t>less scope of unethical operations </a:t>
            </a:r>
            <a:endParaRPr lang="en-US" sz="2000" b="1" dirty="0" smtClean="0">
              <a:latin typeface="Times New Roman" pitchFamily="18" charset="0"/>
              <a:cs typeface="Times New Roman" pitchFamily="18" charset="0"/>
            </a:endParaRPr>
          </a:p>
          <a:p>
            <a:pPr marL="342900" indent="-342900">
              <a:buFont typeface="Wingdings" pitchFamily="2" charset="2"/>
              <a:buChar char="Ø"/>
            </a:pPr>
            <a:r>
              <a:rPr lang="en-US" sz="2000" dirty="0" smtClean="0">
                <a:latin typeface="Times New Roman" pitchFamily="18" charset="0"/>
                <a:cs typeface="Times New Roman" pitchFamily="18" charset="0"/>
              </a:rPr>
              <a:t>No service charges.</a:t>
            </a:r>
          </a:p>
          <a:p>
            <a:pPr marL="342900" indent="-342900">
              <a:buFont typeface="Arial" pitchFamily="34" charset="0"/>
              <a:buChar char="•"/>
            </a:pPr>
            <a:r>
              <a:rPr lang="en-US" sz="2000" dirty="0" smtClean="0">
                <a:latin typeface="Times New Roman" pitchFamily="18" charset="0"/>
                <a:cs typeface="Times New Roman" pitchFamily="18" charset="0"/>
              </a:rPr>
              <a:t>A distributed system may also be decentralized system, </a:t>
            </a:r>
          </a:p>
          <a:p>
            <a:pPr marL="342900" indent="-342900">
              <a:buFont typeface="Arial" pitchFamily="34" charset="0"/>
              <a:buChar char="•"/>
            </a:pPr>
            <a:r>
              <a:rPr lang="en-US" sz="2000" dirty="0" smtClean="0">
                <a:latin typeface="Times New Roman" pitchFamily="18" charset="0"/>
                <a:cs typeface="Times New Roman" pitchFamily="18" charset="0"/>
              </a:rPr>
              <a:t>for example, </a:t>
            </a:r>
            <a:r>
              <a:rPr lang="en-US" sz="2000" b="1" dirty="0" smtClean="0">
                <a:latin typeface="Times New Roman" pitchFamily="18" charset="0"/>
                <a:cs typeface="Times New Roman" pitchFamily="18" charset="0"/>
              </a:rPr>
              <a:t>blockchain</a:t>
            </a:r>
            <a:r>
              <a:rPr lang="en-US" sz="2000" dirty="0" smtClean="0">
                <a:latin typeface="Times New Roman" pitchFamily="18" charset="0"/>
                <a:cs typeface="Times New Roman" pitchFamily="18" charset="0"/>
              </a:rPr>
              <a:t>. But, the task is not subdivided and delegated to nodes unlike common distributed systems, because there is no master that in blockchain.</a:t>
            </a:r>
            <a:endParaRPr lang="en-IN" sz="20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025" y="1172571"/>
            <a:ext cx="43719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283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479355"/>
            <a:ext cx="12069170" cy="680705"/>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Limitations </a:t>
            </a:r>
            <a:r>
              <a:rPr lang="en-US" sz="3200" b="1" dirty="0">
                <a:latin typeface="Times New Roman" pitchFamily="18" charset="0"/>
                <a:cs typeface="Times New Roman" pitchFamily="18" charset="0"/>
              </a:rPr>
              <a:t>of Centralized Systems </a:t>
            </a: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IN" sz="3200" dirty="0"/>
          </a:p>
        </p:txBody>
      </p:sp>
      <p:sp>
        <p:nvSpPr>
          <p:cNvPr id="4" name="Rectangle 3"/>
          <p:cNvSpPr/>
          <p:nvPr/>
        </p:nvSpPr>
        <p:spPr>
          <a:xfrm>
            <a:off x="341194" y="955344"/>
            <a:ext cx="11327641" cy="2862322"/>
          </a:xfrm>
          <a:prstGeom prst="rect">
            <a:avLst/>
          </a:prstGeom>
        </p:spPr>
        <p:txBody>
          <a:bodyPr wrap="square">
            <a:spAutoFit/>
          </a:bodyPr>
          <a:lstStyle/>
          <a:p>
            <a:r>
              <a:rPr lang="en-US" sz="2000" b="1" dirty="0">
                <a:latin typeface="Times New Roman" pitchFamily="18" charset="0"/>
                <a:cs typeface="Times New Roman" pitchFamily="18" charset="0"/>
              </a:rPr>
              <a:t>Limitations of Centralized Systems </a:t>
            </a:r>
          </a:p>
          <a:p>
            <a:pPr marL="457200" indent="-457200">
              <a:buFont typeface="+mj-lt"/>
              <a:buAutoNum type="arabicPeriod"/>
            </a:pPr>
            <a:r>
              <a:rPr lang="en-US" sz="2000" dirty="0" smtClean="0">
                <a:latin typeface="Times New Roman" pitchFamily="18" charset="0"/>
                <a:cs typeface="Times New Roman" pitchFamily="18" charset="0"/>
              </a:rPr>
              <a:t>Trust </a:t>
            </a:r>
            <a:r>
              <a:rPr lang="en-US" sz="2000" dirty="0">
                <a:latin typeface="Times New Roman" pitchFamily="18" charset="0"/>
                <a:cs typeface="Times New Roman" pitchFamily="18" charset="0"/>
              </a:rPr>
              <a:t>issues </a:t>
            </a: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Security issue </a:t>
            </a:r>
          </a:p>
          <a:p>
            <a:pPr marL="457200" indent="-457200">
              <a:buFont typeface="+mj-lt"/>
              <a:buAutoNum type="arabicPeriod"/>
            </a:pPr>
            <a:r>
              <a:rPr lang="en-US" sz="2000" dirty="0" smtClean="0">
                <a:latin typeface="Times New Roman" pitchFamily="18" charset="0"/>
                <a:cs typeface="Times New Roman" pitchFamily="18" charset="0"/>
              </a:rPr>
              <a:t>Privacy </a:t>
            </a:r>
            <a:r>
              <a:rPr lang="en-US" sz="2000" dirty="0">
                <a:latin typeface="Times New Roman" pitchFamily="18" charset="0"/>
                <a:cs typeface="Times New Roman" pitchFamily="18" charset="0"/>
              </a:rPr>
              <a:t>issue i.e. data sale privacy is being undermined </a:t>
            </a:r>
          </a:p>
          <a:p>
            <a:pPr marL="457200" indent="-457200">
              <a:buFont typeface="+mj-lt"/>
              <a:buAutoNum type="arabicPeriod"/>
            </a:pPr>
            <a:r>
              <a:rPr lang="en-US" sz="2000" dirty="0" smtClean="0">
                <a:latin typeface="Times New Roman" pitchFamily="18" charset="0"/>
                <a:cs typeface="Times New Roman" pitchFamily="18" charset="0"/>
              </a:rPr>
              <a:t>Cost </a:t>
            </a:r>
            <a:r>
              <a:rPr lang="en-US" sz="2000" dirty="0">
                <a:latin typeface="Times New Roman" pitchFamily="18" charset="0"/>
                <a:cs typeface="Times New Roman" pitchFamily="18" charset="0"/>
              </a:rPr>
              <a:t>and time factor for transactions </a:t>
            </a: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Can’t </a:t>
            </a:r>
            <a:r>
              <a:rPr lang="en-US" sz="2000" dirty="0">
                <a:latin typeface="Times New Roman" pitchFamily="18" charset="0"/>
                <a:cs typeface="Times New Roman" pitchFamily="18" charset="0"/>
              </a:rPr>
              <a:t>scale up vertically after a certain limit.  </a:t>
            </a:r>
          </a:p>
          <a:p>
            <a:pPr marL="457200" indent="-457200">
              <a:buFont typeface="+mj-lt"/>
              <a:buAutoNum type="arabicPeriod"/>
            </a:pPr>
            <a:r>
              <a:rPr lang="en-US" sz="2000" dirty="0" smtClean="0">
                <a:latin typeface="Times New Roman" pitchFamily="18" charset="0"/>
                <a:cs typeface="Times New Roman" pitchFamily="18" charset="0"/>
              </a:rPr>
              <a:t>Bottlenecks </a:t>
            </a:r>
            <a:r>
              <a:rPr lang="en-US" sz="2000" dirty="0">
                <a:latin typeface="Times New Roman" pitchFamily="18" charset="0"/>
                <a:cs typeface="Times New Roman" pitchFamily="18" charset="0"/>
              </a:rPr>
              <a:t>can appear when the traffic spikes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1675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438411"/>
            <a:ext cx="12069170" cy="680705"/>
          </a:xfrm>
        </p:spPr>
        <p:txBody>
          <a:bodyPr>
            <a:normAutofit fontScale="90000"/>
          </a:bodyPr>
          <a:lstStyle/>
          <a:p>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Advantages of decentralized systems over centralized systems: </a:t>
            </a:r>
            <a:br>
              <a:rPr lang="en-US" sz="3200"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IN" dirty="0"/>
          </a:p>
        </p:txBody>
      </p:sp>
      <p:sp>
        <p:nvSpPr>
          <p:cNvPr id="4" name="Rectangle 3"/>
          <p:cNvSpPr/>
          <p:nvPr/>
        </p:nvSpPr>
        <p:spPr>
          <a:xfrm>
            <a:off x="341194" y="955344"/>
            <a:ext cx="11327641" cy="2246769"/>
          </a:xfrm>
          <a:prstGeom prst="rect">
            <a:avLst/>
          </a:prstGeom>
        </p:spPr>
        <p:txBody>
          <a:bodyPr wrap="square">
            <a:spAutoFit/>
          </a:bodyPr>
          <a:lstStyle/>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Advantages of decentralized systems over centralized systems: </a:t>
            </a:r>
            <a:endParaRPr lang="en-US" sz="2000" b="1"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Elimination </a:t>
            </a:r>
            <a:r>
              <a:rPr lang="en-US" sz="2000" dirty="0">
                <a:latin typeface="Times New Roman" pitchFamily="18" charset="0"/>
                <a:cs typeface="Times New Roman" pitchFamily="18" charset="0"/>
              </a:rPr>
              <a:t>of intermediaries </a:t>
            </a: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Easier </a:t>
            </a:r>
            <a:r>
              <a:rPr lang="en-US" sz="2000" dirty="0">
                <a:latin typeface="Times New Roman" pitchFamily="18" charset="0"/>
                <a:cs typeface="Times New Roman" pitchFamily="18" charset="0"/>
              </a:rPr>
              <a:t>and genuine verification of transactions </a:t>
            </a:r>
          </a:p>
          <a:p>
            <a:pPr marL="457200" indent="-457200">
              <a:buFont typeface="+mj-lt"/>
              <a:buAutoNum type="arabicPeriod"/>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Increased security with lower cost </a:t>
            </a:r>
          </a:p>
          <a:p>
            <a:pPr marL="457200" indent="-457200">
              <a:buFont typeface="+mj-lt"/>
              <a:buAutoNum type="arabicPeriod"/>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Greater transparency </a:t>
            </a:r>
          </a:p>
          <a:p>
            <a:pPr marL="457200" indent="-457200">
              <a:buFont typeface="+mj-lt"/>
              <a:buAutoNum type="arabicPeriod"/>
            </a:pPr>
            <a:r>
              <a:rPr lang="en-US" sz="2000" dirty="0" smtClean="0">
                <a:latin typeface="Times New Roman" pitchFamily="18" charset="0"/>
                <a:cs typeface="Times New Roman" pitchFamily="18" charset="0"/>
              </a:rPr>
              <a:t>Decentralized </a:t>
            </a:r>
            <a:r>
              <a:rPr lang="en-US" sz="2000" dirty="0">
                <a:latin typeface="Times New Roman" pitchFamily="18" charset="0"/>
                <a:cs typeface="Times New Roman" pitchFamily="18" charset="0"/>
              </a:rPr>
              <a:t>and immutable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01216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30580"/>
          </a:xfrm>
        </p:spPr>
        <p:txBody>
          <a:bodyPr>
            <a:normAutofit fontScale="90000"/>
          </a:bodyPr>
          <a:lstStyle/>
          <a:p>
            <a:r>
              <a:rPr lang="en-IN" sz="3200" b="1" dirty="0">
                <a:latin typeface="Times New Roman" pitchFamily="18" charset="0"/>
                <a:cs typeface="Times New Roman" pitchFamily="18" charset="0"/>
              </a:rPr>
              <a:t>Layers of Blockchain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829" y="912028"/>
            <a:ext cx="2958839" cy="33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5532" y="789199"/>
            <a:ext cx="9430605" cy="5940088"/>
          </a:xfrm>
          <a:prstGeom prst="rect">
            <a:avLst/>
          </a:prstGeom>
        </p:spPr>
        <p:txBody>
          <a:bodyPr wrap="square">
            <a:spAutoFit/>
          </a:bodyPr>
          <a:lstStyle/>
          <a:p>
            <a:r>
              <a:rPr lang="en-IN" sz="2000" b="1" dirty="0" smtClean="0">
                <a:latin typeface="Times New Roman" pitchFamily="18" charset="0"/>
                <a:cs typeface="Times New Roman" pitchFamily="18" charset="0"/>
              </a:rPr>
              <a:t>1.Application Layer:</a:t>
            </a:r>
          </a:p>
          <a:p>
            <a:pPr marL="342900" indent="-342900" fontAlgn="base">
              <a:buFont typeface="Arial" pitchFamily="34" charset="0"/>
              <a:buChar char="•"/>
            </a:pPr>
            <a:r>
              <a:rPr lang="en-US" sz="2000" dirty="0" smtClean="0">
                <a:latin typeface="Times New Roman" pitchFamily="18" charset="0"/>
                <a:cs typeface="Times New Roman" pitchFamily="18" charset="0"/>
              </a:rPr>
              <a:t>It is made up of </a:t>
            </a:r>
            <a:r>
              <a:rPr lang="en-US" sz="2000" u="sng" dirty="0" smtClean="0">
                <a:latin typeface="Times New Roman" pitchFamily="18" charset="0"/>
                <a:cs typeface="Times New Roman" pitchFamily="18" charset="0"/>
                <a:hlinkClick r:id="rId3"/>
              </a:rPr>
              <a:t>smart contracts</a:t>
            </a:r>
            <a:r>
              <a:rPr lang="en-US" sz="2000" dirty="0" smtClean="0">
                <a:latin typeface="Times New Roman" pitchFamily="18" charset="0"/>
                <a:cs typeface="Times New Roman" pitchFamily="18" charset="0"/>
              </a:rPr>
              <a:t> and </a:t>
            </a:r>
            <a:r>
              <a:rPr lang="en-US" sz="2000" u="sng" dirty="0" smtClean="0">
                <a:latin typeface="Times New Roman" pitchFamily="18" charset="0"/>
                <a:cs typeface="Times New Roman" pitchFamily="18" charset="0"/>
                <a:hlinkClick r:id="rId4"/>
              </a:rPr>
              <a:t>decentralized applications</a:t>
            </a:r>
            <a:r>
              <a:rPr lang="en-US" sz="2000" dirty="0" smtClean="0">
                <a:latin typeface="Times New Roman" pitchFamily="18" charset="0"/>
                <a:cs typeface="Times New Roman" pitchFamily="18" charset="0"/>
              </a:rPr>
              <a:t> (DApps). </a:t>
            </a:r>
          </a:p>
          <a:p>
            <a:pPr marL="342900" indent="-342900" fontAlgn="base">
              <a:buFont typeface="Arial" pitchFamily="34" charset="0"/>
              <a:buChar char="•"/>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layer acts as the </a:t>
            </a:r>
            <a:r>
              <a:rPr lang="en-US" sz="2000" u="sng" dirty="0">
                <a:solidFill>
                  <a:srgbClr val="0070C0"/>
                </a:solidFill>
                <a:latin typeface="Times New Roman" pitchFamily="18" charset="0"/>
                <a:cs typeface="Times New Roman" pitchFamily="18" charset="0"/>
                <a:hlinkClick r:id="rId5"/>
              </a:rPr>
              <a:t>front end</a:t>
            </a:r>
            <a:r>
              <a:rPr lang="en-US" sz="2000" dirty="0">
                <a:solidFill>
                  <a:srgbClr val="0070C0"/>
                </a:solidFill>
                <a:latin typeface="Times New Roman" pitchFamily="18" charset="0"/>
                <a:cs typeface="Times New Roman" pitchFamily="18" charset="0"/>
              </a:rPr>
              <a:t> </a:t>
            </a:r>
            <a:r>
              <a:rPr lang="en-US" sz="2000" dirty="0">
                <a:latin typeface="Times New Roman" pitchFamily="18" charset="0"/>
                <a:cs typeface="Times New Roman" pitchFamily="18" charset="0"/>
              </a:rPr>
              <a:t>of the </a:t>
            </a:r>
            <a:r>
              <a:rPr lang="en-US" sz="2000" dirty="0" smtClean="0">
                <a:latin typeface="Times New Roman" pitchFamily="18" charset="0"/>
                <a:cs typeface="Times New Roman" pitchFamily="18" charset="0"/>
              </a:rPr>
              <a:t>blockchain through which user interact with blockchain network.</a:t>
            </a:r>
            <a:r>
              <a:rPr lang="en-IN" sz="2000" dirty="0" smtClean="0">
                <a:latin typeface="Times New Roman" pitchFamily="18" charset="0"/>
                <a:cs typeface="Times New Roman" pitchFamily="18" charset="0"/>
              </a:rPr>
              <a:t> </a:t>
            </a:r>
          </a:p>
          <a:p>
            <a:pPr fontAlgn="base"/>
            <a:r>
              <a:rPr lang="en-US" sz="2000" b="1" dirty="0" smtClean="0">
                <a:latin typeface="Times New Roman" pitchFamily="18" charset="0"/>
                <a:cs typeface="Times New Roman" pitchFamily="18" charset="0"/>
              </a:rPr>
              <a:t>2</a:t>
            </a:r>
            <a:r>
              <a:rPr lang="en-US" sz="2000" b="1" dirty="0">
                <a:latin typeface="Times New Roman" pitchFamily="18" charset="0"/>
                <a:cs typeface="Times New Roman" pitchFamily="18" charset="0"/>
              </a:rPr>
              <a:t>. Execution Layer </a:t>
            </a:r>
            <a:r>
              <a:rPr lang="en-US" sz="2000" b="1" dirty="0" smtClean="0">
                <a:latin typeface="Times New Roman" pitchFamily="18" charset="0"/>
                <a:cs typeface="Times New Roman" pitchFamily="18" charset="0"/>
              </a:rPr>
              <a:t>:</a:t>
            </a:r>
          </a:p>
          <a:p>
            <a:pPr marL="342900" indent="-342900" fontAlgn="base">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Execution Layer </a:t>
            </a:r>
            <a:r>
              <a:rPr lang="en-US" sz="2000" u="sng" dirty="0">
                <a:solidFill>
                  <a:srgbClr val="0000FF"/>
                </a:solidFill>
                <a:latin typeface="Times New Roman" pitchFamily="18" charset="0"/>
                <a:cs typeface="Times New Roman" pitchFamily="18" charset="0"/>
              </a:rPr>
              <a:t>execute the instructions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application </a:t>
            </a:r>
            <a:r>
              <a:rPr lang="en-US" sz="2000" dirty="0">
                <a:latin typeface="Times New Roman" pitchFamily="18" charset="0"/>
                <a:cs typeface="Times New Roman" pitchFamily="18" charset="0"/>
              </a:rPr>
              <a:t>on all the nodes in a blockchain </a:t>
            </a:r>
            <a:r>
              <a:rPr lang="en-US" sz="2000" dirty="0" smtClean="0">
                <a:latin typeface="Times New Roman" pitchFamily="18" charset="0"/>
                <a:cs typeface="Times New Roman" pitchFamily="18" charset="0"/>
              </a:rPr>
              <a:t>network.</a:t>
            </a:r>
          </a:p>
          <a:p>
            <a:pPr fontAlgn="base"/>
            <a:r>
              <a:rPr lang="en-US" sz="2000" b="1" dirty="0" smtClean="0">
                <a:latin typeface="Times New Roman" pitchFamily="18" charset="0"/>
                <a:cs typeface="Times New Roman" pitchFamily="18" charset="0"/>
              </a:rPr>
              <a:t>3.Semantic Layer:</a:t>
            </a:r>
          </a:p>
          <a:p>
            <a:pPr marL="342900" indent="-342900" fontAlgn="base">
              <a:buFont typeface="Arial" pitchFamily="34" charset="0"/>
              <a:buChar char="•"/>
            </a:pPr>
            <a:r>
              <a:rPr lang="en-US" sz="2000" dirty="0" smtClean="0">
                <a:latin typeface="Times New Roman" pitchFamily="18" charset="0"/>
                <a:cs typeface="Times New Roman" pitchFamily="18" charset="0"/>
              </a:rPr>
              <a:t>Semantic </a:t>
            </a:r>
            <a:r>
              <a:rPr lang="en-US" sz="2000" dirty="0">
                <a:latin typeface="Times New Roman" pitchFamily="18" charset="0"/>
                <a:cs typeface="Times New Roman" pitchFamily="18" charset="0"/>
              </a:rPr>
              <a:t>Layer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also called as </a:t>
            </a:r>
            <a:r>
              <a:rPr lang="en-US" sz="2000" b="1" dirty="0">
                <a:latin typeface="Times New Roman" pitchFamily="18" charset="0"/>
                <a:cs typeface="Times New Roman" pitchFamily="18" charset="0"/>
              </a:rPr>
              <a:t>logical </a:t>
            </a:r>
            <a:r>
              <a:rPr lang="en-US" sz="2000" b="1" dirty="0" smtClean="0">
                <a:latin typeface="Times New Roman" pitchFamily="18" charset="0"/>
                <a:cs typeface="Times New Roman" pitchFamily="18" charset="0"/>
              </a:rPr>
              <a:t>layer</a:t>
            </a:r>
            <a:r>
              <a:rPr lang="en-US" sz="2000" dirty="0" smtClean="0">
                <a:latin typeface="Times New Roman" pitchFamily="18" charset="0"/>
                <a:cs typeface="Times New Roman" pitchFamily="18" charset="0"/>
              </a:rPr>
              <a:t>  and it deals </a:t>
            </a:r>
            <a:r>
              <a:rPr lang="en-US" sz="2000" u="sng" dirty="0" smtClean="0">
                <a:solidFill>
                  <a:srgbClr val="0000FF"/>
                </a:solidFill>
                <a:latin typeface="Times New Roman" pitchFamily="18" charset="0"/>
                <a:cs typeface="Times New Roman" pitchFamily="18" charset="0"/>
              </a:rPr>
              <a:t>with validation of the transactions</a:t>
            </a:r>
            <a:r>
              <a:rPr lang="en-US" sz="2000" dirty="0" smtClean="0">
                <a:solidFill>
                  <a:srgbClr val="0000FF"/>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done in the blockchain network </a:t>
            </a:r>
          </a:p>
          <a:p>
            <a:pPr marL="342900" indent="-342900" fontAlgn="base">
              <a:buFont typeface="Arial" pitchFamily="34" charset="0"/>
              <a:buChar char="•"/>
            </a:pP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a transaction initiated by a node, the set of instruction are executed on the execution layer and validated by the semantic layer</a:t>
            </a:r>
            <a:r>
              <a:rPr lang="en-US" sz="2000" dirty="0" smtClean="0">
                <a:latin typeface="Times New Roman" pitchFamily="18" charset="0"/>
                <a:cs typeface="Times New Roman" pitchFamily="18" charset="0"/>
              </a:rPr>
              <a:t>.</a:t>
            </a:r>
          </a:p>
          <a:p>
            <a:pPr fontAlgn="base"/>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4. </a:t>
            </a:r>
            <a:r>
              <a:rPr lang="en-US" sz="2000" b="1" dirty="0">
                <a:latin typeface="Times New Roman" pitchFamily="18" charset="0"/>
                <a:cs typeface="Times New Roman" pitchFamily="18" charset="0"/>
              </a:rPr>
              <a:t>Propagation Layer(Network Layer): </a:t>
            </a:r>
            <a:endParaRPr lang="en-US" sz="2000" b="1" dirty="0" smtClean="0">
              <a:latin typeface="Times New Roman" pitchFamily="18" charset="0"/>
              <a:cs typeface="Times New Roman" pitchFamily="18" charset="0"/>
            </a:endParaRPr>
          </a:p>
          <a:p>
            <a:pPr marL="342900" indent="-342900" fontAlgn="base">
              <a:buFont typeface="Arial" pitchFamily="34" charset="0"/>
              <a:buChar char="•"/>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layer</a:t>
            </a:r>
            <a:r>
              <a:rPr lang="en-US" sz="2000" dirty="0">
                <a:solidFill>
                  <a:srgbClr val="0000FF"/>
                </a:solidFill>
                <a:latin typeface="Times New Roman" pitchFamily="18" charset="0"/>
                <a:cs typeface="Times New Roman" pitchFamily="18" charset="0"/>
              </a:rPr>
              <a:t> </a:t>
            </a:r>
            <a:r>
              <a:rPr lang="en-US" sz="2000" dirty="0">
                <a:solidFill>
                  <a:srgbClr val="0000FF"/>
                </a:solidFill>
                <a:latin typeface="Times New Roman" pitchFamily="18" charset="0"/>
                <a:cs typeface="Times New Roman" pitchFamily="18" charset="0"/>
                <a:hlinkClick r:id="rId5"/>
              </a:rPr>
              <a:t>facilitates</a:t>
            </a:r>
            <a:r>
              <a:rPr lang="en-US" sz="2000" u="sng" dirty="0">
                <a:solidFill>
                  <a:srgbClr val="0000FF"/>
                </a:solidFill>
                <a:latin typeface="Times New Roman" pitchFamily="18" charset="0"/>
                <a:cs typeface="Times New Roman" pitchFamily="18" charset="0"/>
              </a:rPr>
              <a:t> communication </a:t>
            </a:r>
            <a:r>
              <a:rPr lang="en-US" sz="2000" dirty="0">
                <a:latin typeface="Times New Roman" pitchFamily="18" charset="0"/>
                <a:cs typeface="Times New Roman" pitchFamily="18" charset="0"/>
              </a:rPr>
              <a:t>between the different nodes within the blockchain network. </a:t>
            </a:r>
          </a:p>
          <a:p>
            <a:pPr marL="342900" indent="-342900" fontAlgn="base">
              <a:buFont typeface="Arial" pitchFamily="34" charset="0"/>
              <a:buChar char="•"/>
            </a:pPr>
            <a:r>
              <a:rPr lang="en-US" sz="2000" dirty="0">
                <a:latin typeface="Times New Roman" pitchFamily="18" charset="0"/>
                <a:cs typeface="Times New Roman" pitchFamily="18" charset="0"/>
              </a:rPr>
              <a:t>When new transaction is done, then its broadcasted to all other nodes in the network by propagation Layer</a:t>
            </a:r>
          </a:p>
          <a:p>
            <a:pPr fontAlgn="base"/>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6077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30580"/>
          </a:xfrm>
        </p:spPr>
        <p:txBody>
          <a:bodyPr>
            <a:normAutofit fontScale="90000"/>
          </a:bodyPr>
          <a:lstStyle/>
          <a:p>
            <a:r>
              <a:rPr lang="en-IN" sz="3200" b="1" dirty="0">
                <a:latin typeface="Times New Roman" pitchFamily="18" charset="0"/>
                <a:cs typeface="Times New Roman" pitchFamily="18" charset="0"/>
              </a:rPr>
              <a:t>Layers of Blockchain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1525" y="912029"/>
            <a:ext cx="2740475" cy="33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5533" y="912029"/>
            <a:ext cx="9430604" cy="6247864"/>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5</a:t>
            </a:r>
            <a:r>
              <a:rPr lang="en-US" sz="2000" b="1" dirty="0">
                <a:latin typeface="Times New Roman" pitchFamily="18" charset="0"/>
                <a:cs typeface="Times New Roman" pitchFamily="18" charset="0"/>
              </a:rPr>
              <a:t>. Consensus Layer </a:t>
            </a:r>
            <a:r>
              <a:rPr lang="en-US" sz="2000" b="1" dirty="0" smtClean="0">
                <a:latin typeface="Times New Roman" pitchFamily="18" charset="0"/>
                <a:cs typeface="Times New Roman" pitchFamily="18" charset="0"/>
              </a:rPr>
              <a:t>:</a:t>
            </a:r>
          </a:p>
          <a:p>
            <a:pPr marL="342900" indent="-342900" fontAlgn="base">
              <a:buFont typeface="Arial" pitchFamily="34" charset="0"/>
              <a:buChar char="•"/>
            </a:pPr>
            <a:r>
              <a:rPr lang="en-US" sz="2000" dirty="0">
                <a:latin typeface="Times New Roman" pitchFamily="18" charset="0"/>
                <a:cs typeface="Times New Roman" pitchFamily="18" charset="0"/>
              </a:rPr>
              <a:t>Once a new block is created, the block is propagated to all the other nodes to check if the new block is valid or not with the transactions in it and based on the consensus from all other nodes the new block gets added on to the </a:t>
            </a:r>
            <a:r>
              <a:rPr lang="en-US" sz="2000" dirty="0" smtClean="0">
                <a:latin typeface="Times New Roman" pitchFamily="18" charset="0"/>
                <a:cs typeface="Times New Roman" pitchFamily="18" charset="0"/>
              </a:rPr>
              <a:t>blockchain.</a:t>
            </a:r>
          </a:p>
          <a:p>
            <a:pPr marL="342900" indent="-342900">
              <a:buFont typeface="Arial" pitchFamily="34" charset="0"/>
              <a:buChar char="•"/>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layer is the one responsible for the </a:t>
            </a:r>
            <a:r>
              <a:rPr lang="en-US" sz="2000" u="sng" dirty="0">
                <a:solidFill>
                  <a:srgbClr val="0000FF"/>
                </a:solidFill>
                <a:latin typeface="Times New Roman" pitchFamily="18" charset="0"/>
                <a:cs typeface="Times New Roman" pitchFamily="18" charset="0"/>
              </a:rPr>
              <a:t>validation of a </a:t>
            </a:r>
            <a:r>
              <a:rPr lang="en-US" sz="2000" u="sng" dirty="0" smtClean="0">
                <a:solidFill>
                  <a:srgbClr val="0000FF"/>
                </a:solidFill>
                <a:latin typeface="Times New Roman" pitchFamily="18" charset="0"/>
                <a:cs typeface="Times New Roman" pitchFamily="18" charset="0"/>
              </a:rPr>
              <a:t>block </a:t>
            </a:r>
            <a:r>
              <a:rPr lang="en-US" sz="2000" dirty="0" smtClean="0">
                <a:latin typeface="Times New Roman" pitchFamily="18" charset="0"/>
                <a:cs typeface="Times New Roman" pitchFamily="18" charset="0"/>
              </a:rPr>
              <a:t>and </a:t>
            </a:r>
            <a:r>
              <a:rPr lang="en-US" sz="2000" u="sng" dirty="0" smtClean="0">
                <a:solidFill>
                  <a:srgbClr val="0000FF"/>
                </a:solidFill>
                <a:latin typeface="Times New Roman" pitchFamily="18" charset="0"/>
                <a:cs typeface="Times New Roman" pitchFamily="18" charset="0"/>
              </a:rPr>
              <a:t>adding block in blockchain. </a:t>
            </a:r>
          </a:p>
          <a:p>
            <a:r>
              <a:rPr lang="en-US" sz="2000" b="1" dirty="0" smtClean="0">
                <a:latin typeface="Times New Roman" pitchFamily="18" charset="0"/>
                <a:cs typeface="Times New Roman" pitchFamily="18" charset="0"/>
              </a:rPr>
              <a:t>Let </a:t>
            </a:r>
            <a:r>
              <a:rPr lang="en-US" sz="2000" b="1" dirty="0">
                <a:latin typeface="Times New Roman" pitchFamily="18" charset="0"/>
                <a:cs typeface="Times New Roman" pitchFamily="18" charset="0"/>
              </a:rPr>
              <a:t>us understand the consensus layer </a:t>
            </a:r>
            <a:r>
              <a:rPr lang="en-US" sz="2000" b="1" dirty="0" smtClean="0">
                <a:latin typeface="Times New Roman" pitchFamily="18" charset="0"/>
                <a:cs typeface="Times New Roman" pitchFamily="18" charset="0"/>
              </a:rPr>
              <a:t>by example.:</a:t>
            </a:r>
          </a:p>
          <a:p>
            <a:pPr marL="342900" indent="-342900">
              <a:buFont typeface="Arial" pitchFamily="34" charset="0"/>
              <a:buChar char="•"/>
            </a:pPr>
            <a:r>
              <a:rPr lang="en-US" sz="2000" dirty="0" smtClean="0">
                <a:latin typeface="Times New Roman" pitchFamily="18" charset="0"/>
                <a:cs typeface="Times New Roman" pitchFamily="18" charset="0"/>
              </a:rPr>
              <a:t>Let’s </a:t>
            </a:r>
            <a:r>
              <a:rPr lang="en-US" sz="2000" dirty="0">
                <a:latin typeface="Times New Roman" pitchFamily="18" charset="0"/>
                <a:cs typeface="Times New Roman" pitchFamily="18" charset="0"/>
              </a:rPr>
              <a:t>say John and Mark are two validators on the blockchain</a:t>
            </a:r>
            <a:r>
              <a:rPr lang="en-US" sz="2000" dirty="0" smtClean="0">
                <a:latin typeface="Times New Roman" pitchFamily="18" charset="0"/>
                <a:cs typeface="Times New Roman" pitchFamily="18" charset="0"/>
              </a:rPr>
              <a:t>.</a:t>
            </a:r>
          </a:p>
          <a:p>
            <a:pPr marL="342900" indent="-342900">
              <a:buFont typeface="Arial" pitchFamily="34" charset="0"/>
              <a:buChar char="•"/>
            </a:pPr>
            <a:r>
              <a:rPr lang="en-US" sz="2000" dirty="0" smtClean="0">
                <a:latin typeface="Times New Roman" pitchFamily="18" charset="0"/>
                <a:cs typeface="Times New Roman" pitchFamily="18" charset="0"/>
              </a:rPr>
              <a:t>John </a:t>
            </a:r>
            <a:r>
              <a:rPr lang="en-US" sz="2000" dirty="0">
                <a:latin typeface="Times New Roman" pitchFamily="18" charset="0"/>
                <a:cs typeface="Times New Roman" pitchFamily="18" charset="0"/>
              </a:rPr>
              <a:t>receives </a:t>
            </a:r>
            <a:r>
              <a:rPr lang="en-US" sz="2000" dirty="0" smtClean="0">
                <a:latin typeface="Times New Roman" pitchFamily="18" charset="0"/>
                <a:cs typeface="Times New Roman" pitchFamily="18" charset="0"/>
              </a:rPr>
              <a:t>transactions : </a:t>
            </a:r>
            <a:r>
              <a:rPr lang="en-US" sz="2000" dirty="0">
                <a:latin typeface="Times New Roman" pitchFamily="18" charset="0"/>
                <a:cs typeface="Times New Roman" pitchFamily="18" charset="0"/>
              </a:rPr>
              <a:t>A and B</a:t>
            </a:r>
          </a:p>
          <a:p>
            <a:pPr marL="342900" indent="-342900">
              <a:buFont typeface="Arial" pitchFamily="34" charset="0"/>
              <a:buChar char="•"/>
            </a:pPr>
            <a:r>
              <a:rPr lang="en-US" sz="2000" dirty="0" smtClean="0">
                <a:latin typeface="Times New Roman" pitchFamily="18" charset="0"/>
                <a:cs typeface="Times New Roman" pitchFamily="18" charset="0"/>
              </a:rPr>
              <a:t>Mark </a:t>
            </a:r>
            <a:r>
              <a:rPr lang="en-US" sz="2000" dirty="0">
                <a:latin typeface="Times New Roman" pitchFamily="18" charset="0"/>
                <a:cs typeface="Times New Roman" pitchFamily="18" charset="0"/>
              </a:rPr>
              <a:t>receives transactions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 and C</a:t>
            </a:r>
          </a:p>
          <a:p>
            <a:pPr marL="342900" indent="-342900">
              <a:buFont typeface="Arial" pitchFamily="34" charset="0"/>
              <a:buChar char="•"/>
            </a:pPr>
            <a:r>
              <a:rPr lang="en-US" sz="2000" dirty="0">
                <a:latin typeface="Times New Roman" pitchFamily="18" charset="0"/>
                <a:cs typeface="Times New Roman" pitchFamily="18" charset="0"/>
              </a:rPr>
              <a:t>If both John and Mark validate the transactions and add them to the blockchain, then transaction B will be written </a:t>
            </a:r>
            <a:r>
              <a:rPr lang="en-US" sz="2000" dirty="0" smtClean="0">
                <a:latin typeface="Times New Roman" pitchFamily="18" charset="0"/>
                <a:cs typeface="Times New Roman" pitchFamily="18" charset="0"/>
              </a:rPr>
              <a:t>two times </a:t>
            </a:r>
            <a:r>
              <a:rPr lang="en-US" sz="2000" dirty="0">
                <a:latin typeface="Times New Roman" pitchFamily="18" charset="0"/>
                <a:cs typeface="Times New Roman" pitchFamily="18" charset="0"/>
              </a:rPr>
              <a:t>on the blockchain. This means </a:t>
            </a:r>
            <a:r>
              <a:rPr lang="en-US" sz="2000" b="1" dirty="0">
                <a:latin typeface="Times New Roman" pitchFamily="18" charset="0"/>
                <a:cs typeface="Times New Roman" pitchFamily="18" charset="0"/>
              </a:rPr>
              <a:t>double </a:t>
            </a:r>
            <a:r>
              <a:rPr lang="en-US" sz="2000" b="1" dirty="0" smtClean="0">
                <a:latin typeface="Times New Roman" pitchFamily="18" charset="0"/>
                <a:cs typeface="Times New Roman" pitchFamily="18" charset="0"/>
              </a:rPr>
              <a:t>record problem </a:t>
            </a:r>
            <a:r>
              <a:rPr lang="en-US" sz="2000" dirty="0" smtClean="0">
                <a:latin typeface="Times New Roman" pitchFamily="18" charset="0"/>
                <a:cs typeface="Times New Roman" pitchFamily="18" charset="0"/>
              </a:rPr>
              <a:t>will occurs. </a:t>
            </a:r>
          </a:p>
          <a:p>
            <a:pPr marL="342900" indent="-342900">
              <a:buFont typeface="Arial"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avoid this </a:t>
            </a:r>
            <a:r>
              <a:rPr lang="en-US" sz="2000" dirty="0" smtClean="0">
                <a:latin typeface="Times New Roman" pitchFamily="18" charset="0"/>
                <a:cs typeface="Times New Roman" pitchFamily="18" charset="0"/>
              </a:rPr>
              <a:t>problem John </a:t>
            </a:r>
            <a:r>
              <a:rPr lang="en-US" sz="2000" dirty="0">
                <a:latin typeface="Times New Roman" pitchFamily="18" charset="0"/>
                <a:cs typeface="Times New Roman" pitchFamily="18" charset="0"/>
              </a:rPr>
              <a:t>and Mark </a:t>
            </a:r>
            <a:r>
              <a:rPr lang="en-US" sz="2000" dirty="0" smtClean="0">
                <a:latin typeface="Times New Roman" pitchFamily="18" charset="0"/>
                <a:cs typeface="Times New Roman" pitchFamily="18" charset="0"/>
              </a:rPr>
              <a:t>need to solve a cryptic mathematic </a:t>
            </a:r>
            <a:r>
              <a:rPr lang="en-US" sz="2000" dirty="0">
                <a:latin typeface="Times New Roman" pitchFamily="18" charset="0"/>
                <a:cs typeface="Times New Roman" pitchFamily="18" charset="0"/>
              </a:rPr>
              <a:t>puzzle and the one who solves </a:t>
            </a:r>
            <a:r>
              <a:rPr lang="en-US" sz="2000" dirty="0" smtClean="0">
                <a:latin typeface="Times New Roman" pitchFamily="18" charset="0"/>
                <a:cs typeface="Times New Roman" pitchFamily="18" charset="0"/>
              </a:rPr>
              <a:t>puzzle first </a:t>
            </a:r>
            <a:r>
              <a:rPr lang="en-US" sz="2000" dirty="0">
                <a:latin typeface="Times New Roman" pitchFamily="18" charset="0"/>
                <a:cs typeface="Times New Roman" pitchFamily="18" charset="0"/>
              </a:rPr>
              <a:t>will </a:t>
            </a:r>
            <a:r>
              <a:rPr lang="en-US" sz="2000" dirty="0" smtClean="0">
                <a:latin typeface="Times New Roman" pitchFamily="18" charset="0"/>
                <a:cs typeface="Times New Roman" pitchFamily="18" charset="0"/>
              </a:rPr>
              <a:t>get chance to </a:t>
            </a:r>
            <a:r>
              <a:rPr lang="en-US" sz="2000" dirty="0">
                <a:latin typeface="Times New Roman" pitchFamily="18" charset="0"/>
                <a:cs typeface="Times New Roman" pitchFamily="18" charset="0"/>
              </a:rPr>
              <a:t>add the block </a:t>
            </a:r>
            <a:r>
              <a:rPr lang="en-US" sz="2000" dirty="0" smtClean="0">
                <a:latin typeface="Times New Roman" pitchFamily="18" charset="0"/>
                <a:cs typeface="Times New Roman" pitchFamily="18" charset="0"/>
              </a:rPr>
              <a:t>in a blockchain</a:t>
            </a:r>
            <a:r>
              <a:rPr lang="en-US" sz="2000" dirty="0">
                <a:latin typeface="Times New Roman" pitchFamily="18" charset="0"/>
                <a:cs typeface="Times New Roman" pitchFamily="18" charset="0"/>
              </a:rPr>
              <a:t>. This form of </a:t>
            </a:r>
            <a:r>
              <a:rPr lang="en-US" sz="2000" b="1" dirty="0">
                <a:latin typeface="Times New Roman" pitchFamily="18" charset="0"/>
                <a:cs typeface="Times New Roman" pitchFamily="18" charset="0"/>
              </a:rPr>
              <a:t>consensus mechanism </a:t>
            </a:r>
            <a:r>
              <a:rPr lang="en-US" sz="2000" dirty="0">
                <a:latin typeface="Times New Roman" pitchFamily="18" charset="0"/>
                <a:cs typeface="Times New Roman" pitchFamily="18" charset="0"/>
              </a:rPr>
              <a:t>is known as </a:t>
            </a:r>
            <a:r>
              <a:rPr lang="en-US" sz="2000" b="1" dirty="0">
                <a:latin typeface="Times New Roman" pitchFamily="18" charset="0"/>
                <a:cs typeface="Times New Roman" pitchFamily="18" charset="0"/>
              </a:rPr>
              <a:t>Proof of Work. </a:t>
            </a:r>
          </a:p>
          <a:p>
            <a:pPr fontAlgn="base"/>
            <a:endParaRPr lang="en-US" sz="2000" dirty="0" smtClean="0"/>
          </a:p>
          <a:p>
            <a:pPr fontAlgn="base"/>
            <a:endParaRPr lang="en-US" sz="2000" dirty="0"/>
          </a:p>
          <a:p>
            <a:pPr fontAlgn="base"/>
            <a:endParaRPr lang="en-US" sz="2000" dirty="0"/>
          </a:p>
          <a:p>
            <a:pPr fontAlgn="base"/>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37046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52026"/>
            <a:ext cx="11922369" cy="584775"/>
          </a:xfrm>
          <a:prstGeom prst="rect">
            <a:avLst/>
          </a:prstGeom>
        </p:spPr>
        <p:txBody>
          <a:bodyPr wrap="square">
            <a:spAutoFit/>
          </a:bodyPr>
          <a:lstStyle/>
          <a:p>
            <a:pPr algn="ctr"/>
            <a:r>
              <a:rPr lang="en-US" sz="3200" b="1" dirty="0" smtClean="0">
                <a:latin typeface="Times New Roman" pitchFamily="18" charset="0"/>
                <a:ea typeface="Times"/>
                <a:cs typeface="Times New Roman" pitchFamily="18" charset="0"/>
                <a:sym typeface="Times"/>
              </a:rPr>
              <a:t>Backstory </a:t>
            </a:r>
            <a:r>
              <a:rPr lang="en-US" sz="3200" b="1" dirty="0">
                <a:latin typeface="Times New Roman" pitchFamily="18" charset="0"/>
                <a:ea typeface="Times"/>
                <a:cs typeface="Times New Roman" pitchFamily="18" charset="0"/>
                <a:sym typeface="Times"/>
              </a:rPr>
              <a:t>of Blockchain </a:t>
            </a:r>
            <a:endParaRPr lang="en-IN" sz="3200" b="1" dirty="0">
              <a:latin typeface="Times New Roman" pitchFamily="18" charset="0"/>
              <a:cs typeface="Times New Roman" pitchFamily="18" charset="0"/>
            </a:endParaRPr>
          </a:p>
        </p:txBody>
      </p:sp>
      <p:sp>
        <p:nvSpPr>
          <p:cNvPr id="2" name="Rectangle 1"/>
          <p:cNvSpPr/>
          <p:nvPr/>
        </p:nvSpPr>
        <p:spPr>
          <a:xfrm>
            <a:off x="195617" y="785716"/>
            <a:ext cx="11726751" cy="4154984"/>
          </a:xfrm>
          <a:prstGeom prst="rect">
            <a:avLst/>
          </a:prstGeom>
        </p:spPr>
        <p:txBody>
          <a:bodyPr wrap="square">
            <a:spAutoFit/>
          </a:bodyPr>
          <a:lstStyle/>
          <a:p>
            <a:pPr marL="285750" indent="-285750" algn="just">
              <a:buFont typeface="Arial" pitchFamily="34" charset="0"/>
              <a:buChar char="•"/>
            </a:pPr>
            <a:r>
              <a:rPr lang="en-US" sz="2400" b="1" dirty="0" smtClean="0">
                <a:latin typeface="Times New Roman" pitchFamily="18" charset="0"/>
                <a:cs typeface="Times New Roman" pitchFamily="18" charset="0"/>
              </a:rPr>
              <a:t>1991: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blockchain technology was defined in 1991 by the research scientist </a:t>
            </a:r>
            <a:r>
              <a:rPr lang="en-US" sz="2400" b="1" dirty="0">
                <a:latin typeface="Times New Roman" pitchFamily="18" charset="0"/>
                <a:cs typeface="Times New Roman" pitchFamily="18" charset="0"/>
              </a:rPr>
              <a:t>Stuart Haber</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W. Scott </a:t>
            </a:r>
            <a:r>
              <a:rPr lang="en-US" sz="2400" b="1" dirty="0" err="1">
                <a:latin typeface="Times New Roman" pitchFamily="18" charset="0"/>
                <a:cs typeface="Times New Roman" pitchFamily="18" charset="0"/>
              </a:rPr>
              <a:t>Stornetta</a:t>
            </a:r>
            <a:r>
              <a:rPr lang="en-US" sz="2400" b="1" dirty="0" smtClean="0">
                <a:latin typeface="Times New Roman" pitchFamily="18" charset="0"/>
                <a:cs typeface="Times New Roman" pitchFamily="18" charset="0"/>
              </a:rPr>
              <a:t>.</a:t>
            </a:r>
          </a:p>
          <a:p>
            <a:pPr marL="285750" indent="-285750" algn="just">
              <a:buFont typeface="Arial" pitchFamily="34" charset="0"/>
              <a:buChar char="•"/>
            </a:pPr>
            <a:r>
              <a:rPr lang="en-US" sz="2400" dirty="0">
                <a:latin typeface="Times New Roman" pitchFamily="18" charset="0"/>
                <a:cs typeface="Times New Roman" pitchFamily="18" charset="0"/>
              </a:rPr>
              <a:t> They wanted to introduce a computationally practical key for time-stamping digital documents so that </a:t>
            </a:r>
            <a:r>
              <a:rPr lang="en-US" sz="2400" dirty="0" smtClean="0">
                <a:latin typeface="Times New Roman" pitchFamily="18" charset="0"/>
                <a:cs typeface="Times New Roman" pitchFamily="18" charset="0"/>
              </a:rPr>
              <a:t>no  one can tamper document.</a:t>
            </a:r>
          </a:p>
          <a:p>
            <a:pPr marL="285750" indent="-285750" algn="just">
              <a:buFont typeface="Arial" pitchFamily="34" charset="0"/>
              <a:buChar char="•"/>
            </a:pPr>
            <a:r>
              <a:rPr lang="en-US" sz="2400" dirty="0">
                <a:latin typeface="Times New Roman" pitchFamily="18" charset="0"/>
                <a:cs typeface="Times New Roman" pitchFamily="18" charset="0"/>
              </a:rPr>
              <a:t> Hence both scientists together developed a system using </a:t>
            </a:r>
            <a:r>
              <a:rPr lang="en-US" sz="2400" b="1" dirty="0">
                <a:latin typeface="Times New Roman" pitchFamily="18" charset="0"/>
                <a:cs typeface="Times New Roman" pitchFamily="18" charset="0"/>
              </a:rPr>
              <a:t>Cryptography</a:t>
            </a:r>
            <a:r>
              <a:rPr lang="en-US" sz="2400" dirty="0">
                <a:latin typeface="Times New Roman" pitchFamily="18" charset="0"/>
                <a:cs typeface="Times New Roman" pitchFamily="18" charset="0"/>
              </a:rPr>
              <a:t> where, the time-stamped documents are stored in a Chain of </a:t>
            </a:r>
            <a:r>
              <a:rPr lang="en-US" sz="2400" dirty="0" smtClean="0">
                <a:latin typeface="Times New Roman" pitchFamily="18" charset="0"/>
                <a:cs typeface="Times New Roman" pitchFamily="18" charset="0"/>
              </a:rPr>
              <a:t>Blocks.</a:t>
            </a:r>
          </a:p>
          <a:p>
            <a:pPr marL="285750" indent="-285750" algn="just">
              <a:buFont typeface="Arial" pitchFamily="34" charset="0"/>
              <a:buChar char="•"/>
            </a:pPr>
            <a:endParaRPr lang="en-US" sz="2400" dirty="0" smtClean="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1992: </a:t>
            </a: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n </a:t>
            </a:r>
            <a:r>
              <a:rPr lang="en-US" sz="2400" dirty="0">
                <a:latin typeface="Times New Roman" pitchFamily="18" charset="0"/>
                <a:cs typeface="Times New Roman" pitchFamily="18" charset="0"/>
              </a:rPr>
              <a:t>1992, </a:t>
            </a:r>
            <a:r>
              <a:rPr lang="en-US" sz="2400" b="1" dirty="0" err="1">
                <a:latin typeface="Times New Roman" pitchFamily="18" charset="0"/>
                <a:cs typeface="Times New Roman" pitchFamily="18" charset="0"/>
              </a:rPr>
              <a:t>Merkle</a:t>
            </a:r>
            <a:r>
              <a:rPr lang="en-US" sz="2400" b="1" dirty="0">
                <a:latin typeface="Times New Roman" pitchFamily="18" charset="0"/>
                <a:cs typeface="Times New Roman" pitchFamily="18" charset="0"/>
              </a:rPr>
              <a:t> Trees </a:t>
            </a:r>
            <a:r>
              <a:rPr lang="en-US" sz="2400" dirty="0" smtClean="0">
                <a:latin typeface="Times New Roman" pitchFamily="18" charset="0"/>
                <a:cs typeface="Times New Roman" pitchFamily="18" charset="0"/>
              </a:rPr>
              <a:t>adds additional features in blockchain technology which was developed in 1991. </a:t>
            </a:r>
            <a:r>
              <a:rPr lang="en-US" sz="2400" dirty="0">
                <a:latin typeface="Times New Roman" pitchFamily="18" charset="0"/>
                <a:cs typeface="Times New Roman" pitchFamily="18" charset="0"/>
              </a:rPr>
              <a:t>Hence, Blockchain Technology became efficient to </a:t>
            </a:r>
            <a:r>
              <a:rPr lang="en-US" sz="2400" b="1" dirty="0">
                <a:latin typeface="Times New Roman" pitchFamily="18" charset="0"/>
                <a:cs typeface="Times New Roman" pitchFamily="18" charset="0"/>
              </a:rPr>
              <a:t>store several documents</a:t>
            </a:r>
            <a:r>
              <a:rPr lang="en-US" sz="2400" dirty="0">
                <a:latin typeface="Times New Roman" pitchFamily="18" charset="0"/>
                <a:cs typeface="Times New Roman" pitchFamily="18" charset="0"/>
              </a:rPr>
              <a:t> to be collected into one block. </a:t>
            </a:r>
            <a:endParaRPr lang="en-US" sz="2400" dirty="0" smtClean="0">
              <a:latin typeface="Times New Roman" pitchFamily="18" charset="0"/>
              <a:cs typeface="Times New Roman" pitchFamily="18" charset="0"/>
            </a:endParaRPr>
          </a:p>
          <a:p>
            <a:pPr marL="285750" indent="-285750" algn="just">
              <a:buFont typeface="Arial" pitchFamily="34" charset="0"/>
              <a:buChar char="•"/>
            </a:pPr>
            <a:r>
              <a:rPr lang="en-US" sz="2400" dirty="0" err="1" smtClean="0">
                <a:latin typeface="Times New Roman" pitchFamily="18" charset="0"/>
                <a:cs typeface="Times New Roman" pitchFamily="18" charset="0"/>
              </a:rPr>
              <a:t>Merkle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used a Secured Chain of Blocks that stores multiple data records in a sequence</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677855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85171"/>
          </a:xfrm>
        </p:spPr>
        <p:txBody>
          <a:bodyPr>
            <a:normAutofit/>
          </a:bodyPr>
          <a:lstStyle/>
          <a:p>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Importance of Blockchain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72871" y="1026997"/>
            <a:ext cx="12019129" cy="4525963"/>
          </a:xfrm>
        </p:spPr>
        <p:txBody>
          <a:bodyPr>
            <a:normAutofit lnSpcReduction="10000"/>
          </a:bodyPr>
          <a:lstStyle/>
          <a:p>
            <a:pPr>
              <a:lnSpc>
                <a:spcPct val="150000"/>
              </a:lnSpc>
            </a:pPr>
            <a:r>
              <a:rPr lang="en-US" sz="2000" dirty="0" smtClean="0">
                <a:latin typeface="Times New Roman" pitchFamily="18" charset="0"/>
                <a:cs typeface="Times New Roman" pitchFamily="18" charset="0"/>
              </a:rPr>
              <a:t>Blockchain </a:t>
            </a:r>
            <a:r>
              <a:rPr lang="en-US" sz="2000" dirty="0">
                <a:latin typeface="Times New Roman" pitchFamily="18" charset="0"/>
                <a:cs typeface="Times New Roman" pitchFamily="18" charset="0"/>
              </a:rPr>
              <a:t>helps in the </a:t>
            </a:r>
            <a:r>
              <a:rPr lang="en-US" sz="2000" b="1" dirty="0">
                <a:latin typeface="Times New Roman" pitchFamily="18" charset="0"/>
                <a:cs typeface="Times New Roman" pitchFamily="18" charset="0"/>
              </a:rPr>
              <a:t>verification and traceability </a:t>
            </a:r>
            <a:r>
              <a:rPr lang="en-US" sz="2000" dirty="0">
                <a:latin typeface="Times New Roman" pitchFamily="18" charset="0"/>
                <a:cs typeface="Times New Roman" pitchFamily="18" charset="0"/>
              </a:rPr>
              <a:t>of multistep </a:t>
            </a:r>
            <a:r>
              <a:rPr lang="en-US" sz="2000" dirty="0" smtClean="0">
                <a:latin typeface="Times New Roman" pitchFamily="18" charset="0"/>
                <a:cs typeface="Times New Roman" pitchFamily="18" charset="0"/>
              </a:rPr>
              <a:t>transactions.</a:t>
            </a:r>
            <a:endParaRPr lang="en-US" sz="2000" b="1"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Blockchain </a:t>
            </a:r>
            <a:r>
              <a:rPr lang="en-US" sz="2000" dirty="0">
                <a:latin typeface="Times New Roman" pitchFamily="18" charset="0"/>
                <a:cs typeface="Times New Roman" pitchFamily="18" charset="0"/>
              </a:rPr>
              <a:t>can </a:t>
            </a:r>
            <a:r>
              <a:rPr lang="en-US" sz="2000" b="1" dirty="0">
                <a:latin typeface="Times New Roman" pitchFamily="18" charset="0"/>
                <a:cs typeface="Times New Roman" pitchFamily="18" charset="0"/>
              </a:rPr>
              <a:t>provide secure transactions, reduce compliance costs</a:t>
            </a:r>
            <a:r>
              <a:rPr lang="en-US" sz="2000" dirty="0">
                <a:latin typeface="Times New Roman" pitchFamily="18" charset="0"/>
                <a:cs typeface="Times New Roman" pitchFamily="18" charset="0"/>
              </a:rPr>
              <a:t>, and speed up data transfer processing.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Blockchain </a:t>
            </a:r>
            <a:r>
              <a:rPr lang="en-US" sz="2000" dirty="0">
                <a:latin typeface="Times New Roman" pitchFamily="18" charset="0"/>
                <a:cs typeface="Times New Roman" pitchFamily="18" charset="0"/>
              </a:rPr>
              <a:t>technology can help </a:t>
            </a:r>
            <a:r>
              <a:rPr lang="en-US" sz="2000" b="1" dirty="0">
                <a:latin typeface="Times New Roman" pitchFamily="18" charset="0"/>
                <a:cs typeface="Times New Roman" pitchFamily="18" charset="0"/>
              </a:rPr>
              <a:t>contract management </a:t>
            </a:r>
            <a:r>
              <a:rPr lang="en-US" sz="2000" dirty="0">
                <a:latin typeface="Times New Roman" pitchFamily="18" charset="0"/>
                <a:cs typeface="Times New Roman" pitchFamily="18" charset="0"/>
              </a:rPr>
              <a:t>and audit the origin of a product.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Blockchain can be used in </a:t>
            </a:r>
            <a:r>
              <a:rPr lang="en-US" sz="2000" b="1" dirty="0" smtClean="0">
                <a:latin typeface="Times New Roman" pitchFamily="18" charset="0"/>
                <a:cs typeface="Times New Roman" pitchFamily="18" charset="0"/>
              </a:rPr>
              <a:t>voting platforms</a:t>
            </a:r>
            <a:r>
              <a:rPr lang="en-US" sz="2000" dirty="0" smtClean="0">
                <a:latin typeface="Times New Roman" pitchFamily="18" charset="0"/>
                <a:cs typeface="Times New Roman" pitchFamily="18" charset="0"/>
              </a:rPr>
              <a:t> and </a:t>
            </a:r>
            <a:r>
              <a:rPr lang="en-US" sz="2000" b="1" dirty="0">
                <a:latin typeface="Times New Roman" pitchFamily="18" charset="0"/>
                <a:cs typeface="Times New Roman" pitchFamily="18" charset="0"/>
              </a:rPr>
              <a:t>managing titles and deeds</a:t>
            </a:r>
            <a:r>
              <a:rPr lang="en-US" sz="2000" dirty="0">
                <a:latin typeface="Times New Roman" pitchFamily="18" charset="0"/>
                <a:cs typeface="Times New Roman" pitchFamily="18" charset="0"/>
              </a:rPr>
              <a:t>. </a:t>
            </a:r>
          </a:p>
          <a:p>
            <a:pPr>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transactions are done </a:t>
            </a:r>
            <a:r>
              <a:rPr lang="en-US" sz="2000" b="1" dirty="0">
                <a:latin typeface="Times New Roman" pitchFamily="18" charset="0"/>
                <a:cs typeface="Times New Roman" pitchFamily="18" charset="0"/>
              </a:rPr>
              <a:t>instantly and transparently</a:t>
            </a:r>
            <a:r>
              <a:rPr lang="en-US" sz="2000" dirty="0">
                <a:latin typeface="Times New Roman" pitchFamily="18" charset="0"/>
                <a:cs typeface="Times New Roman" pitchFamily="18" charset="0"/>
              </a:rPr>
              <a:t>, as the </a:t>
            </a:r>
            <a:r>
              <a:rPr lang="en-US" sz="2000" b="1" dirty="0">
                <a:latin typeface="Times New Roman" pitchFamily="18" charset="0"/>
                <a:cs typeface="Times New Roman" pitchFamily="18" charset="0"/>
              </a:rPr>
              <a:t>ledger is updated automatically</a:t>
            </a:r>
            <a:r>
              <a:rPr lang="en-US" sz="2000" dirty="0">
                <a:latin typeface="Times New Roman" pitchFamily="18" charset="0"/>
                <a:cs typeface="Times New Roman" pitchFamily="18" charset="0"/>
              </a:rPr>
              <a:t>. </a:t>
            </a:r>
          </a:p>
          <a:p>
            <a:pPr>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 Blockchain is a </a:t>
            </a:r>
            <a:r>
              <a:rPr lang="en-US" sz="2000" b="1" dirty="0">
                <a:latin typeface="Times New Roman" pitchFamily="18" charset="0"/>
                <a:cs typeface="Times New Roman" pitchFamily="18" charset="0"/>
              </a:rPr>
              <a:t>decentralized</a:t>
            </a:r>
            <a:r>
              <a:rPr lang="en-US" sz="2000" dirty="0">
                <a:latin typeface="Times New Roman" pitchFamily="18" charset="0"/>
                <a:cs typeface="Times New Roman" pitchFamily="18" charset="0"/>
              </a:rPr>
              <a:t> system, </a:t>
            </a:r>
            <a:r>
              <a:rPr lang="en-US" sz="2000" b="1" dirty="0">
                <a:latin typeface="Times New Roman" pitchFamily="18" charset="0"/>
                <a:cs typeface="Times New Roman" pitchFamily="18" charset="0"/>
              </a:rPr>
              <a:t>no intermediary fee is required </a:t>
            </a:r>
          </a:p>
          <a:p>
            <a:pPr>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Blockchain, the </a:t>
            </a:r>
            <a:r>
              <a:rPr lang="en-US" sz="2000" b="1" dirty="0">
                <a:latin typeface="Times New Roman" pitchFamily="18" charset="0"/>
                <a:cs typeface="Times New Roman" pitchFamily="18" charset="0"/>
              </a:rPr>
              <a:t>authenticity</a:t>
            </a:r>
            <a:r>
              <a:rPr lang="en-US" sz="2000" dirty="0">
                <a:latin typeface="Times New Roman" pitchFamily="18" charset="0"/>
                <a:cs typeface="Times New Roman" pitchFamily="18" charset="0"/>
              </a:rPr>
              <a:t> of a transaction is </a:t>
            </a:r>
            <a:r>
              <a:rPr lang="en-US" sz="2000" b="1" dirty="0">
                <a:latin typeface="Times New Roman" pitchFamily="18" charset="0"/>
                <a:cs typeface="Times New Roman" pitchFamily="18" charset="0"/>
              </a:rPr>
              <a:t>verified </a:t>
            </a:r>
            <a:r>
              <a:rPr lang="en-US" sz="2000" dirty="0">
                <a:latin typeface="Times New Roman" pitchFamily="18" charset="0"/>
                <a:cs typeface="Times New Roman" pitchFamily="18" charset="0"/>
              </a:rPr>
              <a:t>and</a:t>
            </a:r>
            <a:r>
              <a:rPr lang="en-US" sz="2000" b="1" dirty="0">
                <a:latin typeface="Times New Roman" pitchFamily="18" charset="0"/>
                <a:cs typeface="Times New Roman" pitchFamily="18" charset="0"/>
              </a:rPr>
              <a:t> confirmed </a:t>
            </a:r>
            <a:r>
              <a:rPr lang="en-US" sz="2000" dirty="0">
                <a:latin typeface="Times New Roman" pitchFamily="18" charset="0"/>
                <a:cs typeface="Times New Roman" pitchFamily="18" charset="0"/>
              </a:rPr>
              <a:t>by </a:t>
            </a:r>
            <a:r>
              <a:rPr lang="en-US" sz="2000" b="1" dirty="0">
                <a:latin typeface="Times New Roman" pitchFamily="18" charset="0"/>
                <a:cs typeface="Times New Roman" pitchFamily="18" charset="0"/>
              </a:rPr>
              <a:t>participants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Blockchain </a:t>
            </a:r>
            <a:r>
              <a:rPr lang="en-US" sz="2000" dirty="0">
                <a:latin typeface="Times New Roman" pitchFamily="18" charset="0"/>
                <a:cs typeface="Times New Roman" pitchFamily="18" charset="0"/>
              </a:rPr>
              <a:t>is an </a:t>
            </a:r>
            <a:r>
              <a:rPr lang="en-US" sz="2000" b="1" dirty="0">
                <a:latin typeface="Times New Roman" pitchFamily="18" charset="0"/>
                <a:cs typeface="Times New Roman" pitchFamily="18" charset="0"/>
              </a:rPr>
              <a:t>immutable public digital ledger</a:t>
            </a:r>
            <a:r>
              <a:rPr lang="en-US" sz="2000" dirty="0">
                <a:latin typeface="Times New Roman" pitchFamily="18" charset="0"/>
                <a:cs typeface="Times New Roman" pitchFamily="18" charset="0"/>
              </a:rPr>
              <a:t>, which means when a transaction is recorded, it cannot be modified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1719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39" y="138161"/>
            <a:ext cx="10972800" cy="366807"/>
          </a:xfrm>
        </p:spPr>
        <p:txBody>
          <a:bodyPr>
            <a:noAutofit/>
          </a:bodyPr>
          <a:lstStyle/>
          <a:p>
            <a:r>
              <a:rPr lang="en-US" sz="3200" b="1" dirty="0">
                <a:latin typeface="Times New Roman" pitchFamily="18" charset="0"/>
                <a:cs typeface="Times New Roman" pitchFamily="18" charset="0"/>
              </a:rPr>
              <a:t>Blockchain Adoption So Far</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2830" y="750627"/>
            <a:ext cx="11969086" cy="5375539"/>
          </a:xfrm>
        </p:spPr>
        <p:txBody>
          <a:bodyPr>
            <a:noAutofit/>
          </a:bodyPr>
          <a:lstStyle/>
          <a:p>
            <a:pPr marL="0" indent="0">
              <a:buNone/>
            </a:pPr>
            <a:r>
              <a:rPr lang="en-US" sz="2400" dirty="0" smtClean="0">
                <a:latin typeface="Times New Roman" pitchFamily="18" charset="0"/>
                <a:cs typeface="Times New Roman" pitchFamily="18" charset="0"/>
              </a:rPr>
              <a:t>1. Blockchain </a:t>
            </a:r>
            <a:r>
              <a:rPr lang="en-US" sz="2400" dirty="0">
                <a:latin typeface="Times New Roman" pitchFamily="18" charset="0"/>
                <a:cs typeface="Times New Roman" pitchFamily="18" charset="0"/>
              </a:rPr>
              <a:t>came along with Bitcoin, a digital </a:t>
            </a:r>
            <a:r>
              <a:rPr lang="en-US" sz="2400" dirty="0" err="1">
                <a:latin typeface="Times New Roman" pitchFamily="18" charset="0"/>
                <a:cs typeface="Times New Roman" pitchFamily="18" charset="0"/>
              </a:rPr>
              <a:t>cryptocurrency</a:t>
            </a:r>
            <a:r>
              <a:rPr lang="en-US" sz="2400" dirty="0">
                <a:latin typeface="Times New Roman" pitchFamily="18" charset="0"/>
                <a:cs typeface="Times New Roman" pitchFamily="18" charset="0"/>
              </a:rPr>
              <a:t>, in 2009 via a simple mailing list.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 Some companies started with various flavors of blockchain offerings such as Ethereum, </a:t>
            </a:r>
            <a:r>
              <a:rPr lang="en-US" sz="2400" dirty="0" err="1">
                <a:latin typeface="Times New Roman" pitchFamily="18" charset="0"/>
                <a:cs typeface="Times New Roman" pitchFamily="18" charset="0"/>
              </a:rPr>
              <a:t>Hyperledger</a:t>
            </a:r>
            <a:r>
              <a:rPr lang="en-US" sz="2400" dirty="0">
                <a:latin typeface="Times New Roman" pitchFamily="18" charset="0"/>
                <a:cs typeface="Times New Roman" pitchFamily="18" charset="0"/>
              </a:rPr>
              <a:t>, etc.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3</a:t>
            </a:r>
            <a:r>
              <a:rPr lang="en-US" sz="2400" dirty="0">
                <a:latin typeface="Times New Roman" pitchFamily="18" charset="0"/>
                <a:cs typeface="Times New Roman" pitchFamily="18" charset="0"/>
              </a:rPr>
              <a:t>. Microsoft and IBM came up with </a:t>
            </a:r>
            <a:r>
              <a:rPr lang="en-US" sz="2400" dirty="0" err="1">
                <a:latin typeface="Times New Roman" pitchFamily="18" charset="0"/>
                <a:cs typeface="Times New Roman" pitchFamily="18" charset="0"/>
              </a:rPr>
              <a:t>SaaS</a:t>
            </a:r>
            <a:r>
              <a:rPr lang="en-US" sz="2400" dirty="0">
                <a:latin typeface="Times New Roman" pitchFamily="18" charset="0"/>
                <a:cs typeface="Times New Roman" pitchFamily="18" charset="0"/>
              </a:rPr>
              <a:t> (Software as a Service) offerings on their Azure and </a:t>
            </a:r>
            <a:r>
              <a:rPr lang="en-US" sz="2400" dirty="0" err="1">
                <a:latin typeface="Times New Roman" pitchFamily="18" charset="0"/>
                <a:cs typeface="Times New Roman" pitchFamily="18" charset="0"/>
              </a:rPr>
              <a:t>Bluemix</a:t>
            </a:r>
            <a:r>
              <a:rPr lang="en-US" sz="2400" dirty="0">
                <a:latin typeface="Times New Roman" pitchFamily="18" charset="0"/>
                <a:cs typeface="Times New Roman" pitchFamily="18" charset="0"/>
              </a:rPr>
              <a:t> cloud platforms, respectively.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4</a:t>
            </a:r>
            <a:r>
              <a:rPr lang="en-US" sz="2400" dirty="0">
                <a:latin typeface="Times New Roman" pitchFamily="18" charset="0"/>
                <a:cs typeface="Times New Roman" pitchFamily="18" charset="0"/>
              </a:rPr>
              <a:t>. Various start-ups and established companies took blockchain initiatives that motivated on solving some of the business problems that were not easily solved before.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5</a:t>
            </a:r>
            <a:r>
              <a:rPr lang="en-US" sz="2400" dirty="0">
                <a:latin typeface="Times New Roman" pitchFamily="18" charset="0"/>
                <a:cs typeface="Times New Roman" pitchFamily="18" charset="0"/>
              </a:rPr>
              <a:t>. Financial market, media and entertainment, energy trading, prediction markets, retail chains, loyalty rewards systems, insurance, logistics and supply chains, medical records, government and military applications have adopted Blockchain technology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20163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52" y="110865"/>
            <a:ext cx="10972800" cy="544228"/>
          </a:xfrm>
        </p:spPr>
        <p:txBody>
          <a:bodyPr>
            <a:noAutofit/>
          </a:bodyPr>
          <a:lstStyle/>
          <a:p>
            <a:r>
              <a:rPr lang="en-US" sz="3200" b="1" dirty="0">
                <a:latin typeface="Times New Roman" pitchFamily="18" charset="0"/>
                <a:cs typeface="Times New Roman" pitchFamily="18" charset="0"/>
              </a:rPr>
              <a:t>Blockchain Uses and Use Cases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 y="736979"/>
            <a:ext cx="12191999" cy="5970896"/>
          </a:xfrm>
        </p:spPr>
        <p:txBody>
          <a:bodyPr>
            <a:noAutofit/>
          </a:bodyPr>
          <a:lstStyle/>
          <a:p>
            <a:pPr marL="0" indent="0">
              <a:buNone/>
            </a:pPr>
            <a:r>
              <a:rPr lang="en-US" sz="1900" b="1" dirty="0">
                <a:latin typeface="Times New Roman" pitchFamily="18" charset="0"/>
                <a:cs typeface="Times New Roman" pitchFamily="18" charset="0"/>
              </a:rPr>
              <a:t>1. </a:t>
            </a:r>
            <a:r>
              <a:rPr lang="en-US" sz="1900" b="1" dirty="0" smtClean="0">
                <a:latin typeface="Times New Roman" pitchFamily="18" charset="0"/>
                <a:cs typeface="Times New Roman" pitchFamily="18" charset="0"/>
              </a:rPr>
              <a:t>Any type of property </a:t>
            </a:r>
            <a:r>
              <a:rPr lang="en-US" sz="1900" b="1" dirty="0">
                <a:latin typeface="Times New Roman" pitchFamily="18" charset="0"/>
                <a:cs typeface="Times New Roman" pitchFamily="18" charset="0"/>
              </a:rPr>
              <a:t>or asset </a:t>
            </a:r>
            <a:r>
              <a:rPr lang="en-US" sz="1900" b="1" dirty="0" smtClean="0">
                <a:latin typeface="Times New Roman" pitchFamily="18" charset="0"/>
                <a:cs typeface="Times New Roman" pitchFamily="18" charset="0"/>
              </a:rPr>
              <a:t>transactions:</a:t>
            </a:r>
          </a:p>
          <a:p>
            <a:r>
              <a:rPr lang="en-US" sz="1900" dirty="0" smtClean="0">
                <a:latin typeface="Times New Roman" pitchFamily="18" charset="0"/>
                <a:cs typeface="Times New Roman" pitchFamily="18" charset="0"/>
              </a:rPr>
              <a:t>for example: </a:t>
            </a:r>
            <a:r>
              <a:rPr lang="en-US" sz="1900" dirty="0">
                <a:latin typeface="Times New Roman" pitchFamily="18" charset="0"/>
                <a:cs typeface="Times New Roman" pitchFamily="18" charset="0"/>
              </a:rPr>
              <a:t>laptops, mobile phones, diamonds, automobiles, real </a:t>
            </a:r>
            <a:r>
              <a:rPr lang="en-US" sz="1900" dirty="0" smtClean="0">
                <a:latin typeface="Times New Roman" pitchFamily="18" charset="0"/>
                <a:cs typeface="Times New Roman" pitchFamily="18" charset="0"/>
              </a:rPr>
              <a:t>estate, </a:t>
            </a:r>
            <a:r>
              <a:rPr lang="en-US" sz="1900" dirty="0">
                <a:latin typeface="Times New Roman" pitchFamily="18" charset="0"/>
                <a:cs typeface="Times New Roman" pitchFamily="18" charset="0"/>
              </a:rPr>
              <a:t>digital files, etc. can be registered on blockchain.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Blockchain </a:t>
            </a:r>
            <a:r>
              <a:rPr lang="en-US" sz="1900" dirty="0">
                <a:latin typeface="Times New Roman" pitchFamily="18" charset="0"/>
                <a:cs typeface="Times New Roman" pitchFamily="18" charset="0"/>
              </a:rPr>
              <a:t>technology can enable these asset transactions from one person to another, maintain the transaction log, and check validity or ownerships.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2</a:t>
            </a:r>
            <a:r>
              <a:rPr lang="en-US" sz="1900" b="1" dirty="0">
                <a:latin typeface="Times New Roman" pitchFamily="18" charset="0"/>
                <a:cs typeface="Times New Roman" pitchFamily="18" charset="0"/>
              </a:rPr>
              <a:t>. Many financial use cases being developed on </a:t>
            </a:r>
            <a:r>
              <a:rPr lang="en-US" sz="1900" b="1" dirty="0" smtClean="0">
                <a:latin typeface="Times New Roman" pitchFamily="18" charset="0"/>
                <a:cs typeface="Times New Roman" pitchFamily="18" charset="0"/>
              </a:rPr>
              <a:t>blockchain:</a:t>
            </a:r>
          </a:p>
          <a:p>
            <a:r>
              <a:rPr lang="en-US" sz="1900" dirty="0" smtClean="0">
                <a:latin typeface="Times New Roman" pitchFamily="18" charset="0"/>
                <a:cs typeface="Times New Roman" pitchFamily="18" charset="0"/>
              </a:rPr>
              <a:t>for example: cross border </a:t>
            </a:r>
            <a:r>
              <a:rPr lang="en-US" sz="1900" dirty="0">
                <a:latin typeface="Times New Roman" pitchFamily="18" charset="0"/>
                <a:cs typeface="Times New Roman" pitchFamily="18" charset="0"/>
              </a:rPr>
              <a:t>payments, share trading, loyalty and rewards system, </a:t>
            </a:r>
            <a:r>
              <a:rPr lang="en-US" sz="1900" dirty="0" smtClean="0">
                <a:latin typeface="Times New Roman" pitchFamily="18" charset="0"/>
                <a:cs typeface="Times New Roman" pitchFamily="18" charset="0"/>
              </a:rPr>
              <a:t>Initial </a:t>
            </a:r>
            <a:r>
              <a:rPr lang="en-US" sz="1900" dirty="0">
                <a:latin typeface="Times New Roman" pitchFamily="18" charset="0"/>
                <a:cs typeface="Times New Roman" pitchFamily="18" charset="0"/>
              </a:rPr>
              <a:t>Coin Offering (ICO) </a:t>
            </a:r>
            <a:endParaRPr lang="en-US" sz="1900" dirty="0" smtClean="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3. In </a:t>
            </a:r>
            <a:r>
              <a:rPr lang="en-US" sz="1900" b="1" dirty="0">
                <a:latin typeface="Times New Roman" pitchFamily="18" charset="0"/>
                <a:cs typeface="Times New Roman" pitchFamily="18" charset="0"/>
              </a:rPr>
              <a:t>IoT </a:t>
            </a:r>
            <a:r>
              <a:rPr lang="en-US" sz="1900" b="1" dirty="0" smtClean="0">
                <a:latin typeface="Times New Roman" pitchFamily="18" charset="0"/>
                <a:cs typeface="Times New Roman" pitchFamily="18" charset="0"/>
              </a:rPr>
              <a:t>:</a:t>
            </a:r>
            <a:endParaRPr lang="en-US" sz="1900" b="1" dirty="0">
              <a:latin typeface="Times New Roman" pitchFamily="18" charset="0"/>
              <a:cs typeface="Times New Roman" pitchFamily="18" charset="0"/>
            </a:endParaRPr>
          </a:p>
          <a:p>
            <a:r>
              <a:rPr lang="en-US" sz="1900" dirty="0" smtClean="0">
                <a:latin typeface="Times New Roman" pitchFamily="18" charset="0"/>
                <a:cs typeface="Times New Roman" pitchFamily="18" charset="0"/>
              </a:rPr>
              <a:t>with </a:t>
            </a:r>
            <a:r>
              <a:rPr lang="en-US" sz="1900" dirty="0">
                <a:latin typeface="Times New Roman" pitchFamily="18" charset="0"/>
                <a:cs typeface="Times New Roman" pitchFamily="18" charset="0"/>
              </a:rPr>
              <a:t>billions of IoT devices  </a:t>
            </a:r>
            <a:r>
              <a:rPr lang="en-US" sz="1900" dirty="0" smtClean="0">
                <a:latin typeface="Times New Roman" pitchFamily="18" charset="0"/>
                <a:cs typeface="Times New Roman" pitchFamily="18" charset="0"/>
              </a:rPr>
              <a:t>it is </a:t>
            </a:r>
            <a:r>
              <a:rPr lang="en-US" sz="1900" dirty="0">
                <a:latin typeface="Times New Roman" pitchFamily="18" charset="0"/>
                <a:cs typeface="Times New Roman" pitchFamily="18" charset="0"/>
              </a:rPr>
              <a:t>difficult to have a centralized system to control the devices and provide a common data exchange platform.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is also an area where blockchain can be used to build a decentralized peer-to- peer system for the IoT devices to communicate with each other</a:t>
            </a:r>
            <a:endParaRPr lang="en-US" sz="1900" dirty="0" smtClean="0">
              <a:latin typeface="Times New Roman" pitchFamily="18" charset="0"/>
              <a:cs typeface="Times New Roman" pitchFamily="18" charset="0"/>
            </a:endParaRPr>
          </a:p>
          <a:p>
            <a:r>
              <a:rPr lang="en-US" sz="1900" dirty="0">
                <a:latin typeface="Times New Roman" pitchFamily="18" charset="0"/>
                <a:cs typeface="Times New Roman" pitchFamily="18" charset="0"/>
              </a:rPr>
              <a:t>ADEPT (Autonomous Decentralized Peer-To-Peer Telemetry) is a joint initiative from IBM and Samsung that has developed a </a:t>
            </a:r>
            <a:r>
              <a:rPr lang="en-US" sz="1900" dirty="0" smtClean="0">
                <a:latin typeface="Times New Roman" pitchFamily="18" charset="0"/>
                <a:cs typeface="Times New Roman" pitchFamily="18" charset="0"/>
              </a:rPr>
              <a:t>platform-a </a:t>
            </a:r>
            <a:r>
              <a:rPr lang="en-US" sz="1900" dirty="0">
                <a:latin typeface="Times New Roman" pitchFamily="18" charset="0"/>
                <a:cs typeface="Times New Roman" pitchFamily="18" charset="0"/>
              </a:rPr>
              <a:t>decentralized IOT</a:t>
            </a:r>
            <a:r>
              <a:rPr lang="en-US" sz="1900" dirty="0" smtClean="0">
                <a:latin typeface="Times New Roman" pitchFamily="18" charset="0"/>
                <a:cs typeface="Times New Roman" pitchFamily="18" charset="0"/>
              </a:rPr>
              <a:t>.</a:t>
            </a: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ADEPT uses three protocols: </a:t>
            </a:r>
            <a:r>
              <a:rPr lang="en-US" sz="1900" dirty="0" err="1">
                <a:latin typeface="Times New Roman" pitchFamily="18" charset="0"/>
                <a:cs typeface="Times New Roman" pitchFamily="18" charset="0"/>
              </a:rPr>
              <a:t>BitTorrent</a:t>
            </a:r>
            <a:r>
              <a:rPr lang="en-US" sz="1900" dirty="0">
                <a:latin typeface="Times New Roman" pitchFamily="18" charset="0"/>
                <a:cs typeface="Times New Roman" pitchFamily="18" charset="0"/>
              </a:rPr>
              <a:t> for file sharing, Ethereum for smart contracts, and </a:t>
            </a:r>
            <a:r>
              <a:rPr lang="en-US" sz="1900" dirty="0" err="1">
                <a:latin typeface="Times New Roman" pitchFamily="18" charset="0"/>
                <a:cs typeface="Times New Roman" pitchFamily="18" charset="0"/>
              </a:rPr>
              <a:t>TeleHash</a:t>
            </a:r>
            <a:r>
              <a:rPr lang="en-US" sz="1900" dirty="0">
                <a:latin typeface="Times New Roman" pitchFamily="18" charset="0"/>
                <a:cs typeface="Times New Roman" pitchFamily="18" charset="0"/>
              </a:rPr>
              <a:t> for peer-to-peer messaging in the platform.</a:t>
            </a:r>
          </a:p>
          <a:p>
            <a:pPr marL="0" indent="0">
              <a:buNone/>
            </a:pPr>
            <a:r>
              <a:rPr lang="en-US" sz="1900" b="1" dirty="0" smtClean="0">
                <a:latin typeface="Times New Roman" pitchFamily="18" charset="0"/>
                <a:cs typeface="Times New Roman" pitchFamily="18" charset="0"/>
              </a:rPr>
              <a:t>4.In </a:t>
            </a:r>
            <a:r>
              <a:rPr lang="en-US" sz="1900" b="1" dirty="0">
                <a:latin typeface="Times New Roman" pitchFamily="18" charset="0"/>
                <a:cs typeface="Times New Roman" pitchFamily="18" charset="0"/>
              </a:rPr>
              <a:t>the government </a:t>
            </a:r>
            <a:r>
              <a:rPr lang="en-US" sz="1900" b="1" dirty="0" smtClean="0">
                <a:latin typeface="Times New Roman" pitchFamily="18" charset="0"/>
                <a:cs typeface="Times New Roman" pitchFamily="18" charset="0"/>
              </a:rPr>
              <a:t>sector:</a:t>
            </a:r>
          </a:p>
          <a:p>
            <a:pPr marL="0" indent="0">
              <a:buNone/>
            </a:pPr>
            <a:r>
              <a:rPr lang="en-US" sz="1900" dirty="0">
                <a:latin typeface="Times New Roman" pitchFamily="18" charset="0"/>
                <a:cs typeface="Times New Roman" pitchFamily="18" charset="0"/>
              </a:rPr>
              <a:t>for </a:t>
            </a:r>
            <a:r>
              <a:rPr lang="en-US" sz="1900" dirty="0" smtClean="0">
                <a:latin typeface="Times New Roman" pitchFamily="18" charset="0"/>
                <a:cs typeface="Times New Roman" pitchFamily="18" charset="0"/>
              </a:rPr>
              <a:t>example: Land </a:t>
            </a:r>
            <a:r>
              <a:rPr lang="en-US" sz="1900" dirty="0">
                <a:latin typeface="Times New Roman" pitchFamily="18" charset="0"/>
                <a:cs typeface="Times New Roman" pitchFamily="18" charset="0"/>
              </a:rPr>
              <a:t>registration, vehicle registration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e-Voting, etc. are some of the active use cases. </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val="324377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52026"/>
            <a:ext cx="11922369" cy="584775"/>
          </a:xfrm>
          <a:prstGeom prst="rect">
            <a:avLst/>
          </a:prstGeom>
        </p:spPr>
        <p:txBody>
          <a:bodyPr wrap="square">
            <a:spAutoFit/>
          </a:bodyPr>
          <a:lstStyle/>
          <a:p>
            <a:pPr algn="ctr"/>
            <a:r>
              <a:rPr lang="en-US" sz="3200" b="1" dirty="0" smtClean="0">
                <a:latin typeface="Times New Roman" pitchFamily="18" charset="0"/>
                <a:ea typeface="Times"/>
                <a:cs typeface="Times New Roman" pitchFamily="18" charset="0"/>
                <a:sym typeface="Times"/>
              </a:rPr>
              <a:t>Backstory </a:t>
            </a:r>
            <a:r>
              <a:rPr lang="en-US" sz="3200" b="1" dirty="0">
                <a:latin typeface="Times New Roman" pitchFamily="18" charset="0"/>
                <a:ea typeface="Times"/>
                <a:cs typeface="Times New Roman" pitchFamily="18" charset="0"/>
                <a:sym typeface="Times"/>
              </a:rPr>
              <a:t>of Blockchain </a:t>
            </a:r>
            <a:endParaRPr lang="en-IN" sz="3200" b="1" dirty="0">
              <a:latin typeface="Times New Roman" pitchFamily="18" charset="0"/>
              <a:cs typeface="Times New Roman" pitchFamily="18" charset="0"/>
            </a:endParaRPr>
          </a:p>
        </p:txBody>
      </p:sp>
      <p:sp>
        <p:nvSpPr>
          <p:cNvPr id="2" name="Rectangle 1"/>
          <p:cNvSpPr/>
          <p:nvPr/>
        </p:nvSpPr>
        <p:spPr>
          <a:xfrm>
            <a:off x="195617" y="785716"/>
            <a:ext cx="11726751" cy="5262979"/>
          </a:xfrm>
          <a:prstGeom prst="rect">
            <a:avLst/>
          </a:prstGeom>
        </p:spPr>
        <p:txBody>
          <a:bodyPr wrap="square">
            <a:spAutoFit/>
          </a:bodyPr>
          <a:lstStyle/>
          <a:p>
            <a:pPr marL="285750" indent="-285750" algn="just">
              <a:buFont typeface="Arial" pitchFamily="34" charset="0"/>
              <a:buChar char="•"/>
            </a:pPr>
            <a:r>
              <a:rPr lang="en-US" sz="2400" b="1" dirty="0" smtClean="0">
                <a:latin typeface="Times New Roman" pitchFamily="18" charset="0"/>
                <a:cs typeface="Times New Roman" pitchFamily="18" charset="0"/>
              </a:rPr>
              <a:t>2000</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In the year 2000, </a:t>
            </a:r>
            <a:r>
              <a:rPr lang="en-US" sz="2400" b="1" dirty="0">
                <a:latin typeface="Times New Roman" pitchFamily="18" charset="0"/>
                <a:cs typeface="Times New Roman" pitchFamily="18" charset="0"/>
              </a:rPr>
              <a:t>Stefan </a:t>
            </a:r>
            <a:r>
              <a:rPr lang="en-US" sz="2400" b="1" dirty="0" err="1">
                <a:latin typeface="Times New Roman" pitchFamily="18" charset="0"/>
                <a:cs typeface="Times New Roman" pitchFamily="18" charset="0"/>
              </a:rPr>
              <a:t>Konst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published theory of cryptographic secured chains, plus ideas for implementation</a:t>
            </a:r>
            <a:r>
              <a:rPr lang="en-US" sz="2400" dirty="0" smtClean="0">
                <a:latin typeface="Times New Roman" pitchFamily="18" charset="0"/>
                <a:cs typeface="Times New Roman" pitchFamily="18" charset="0"/>
              </a:rPr>
              <a:t>.</a:t>
            </a:r>
          </a:p>
          <a:p>
            <a:pPr marL="285750" indent="-285750" algn="just">
              <a:buFont typeface="Arial" pitchFamily="34" charset="0"/>
              <a:buChar char="•"/>
            </a:pPr>
            <a:r>
              <a:rPr lang="en-US" sz="2400" b="1" dirty="0" smtClean="0">
                <a:latin typeface="Times New Roman" pitchFamily="18" charset="0"/>
                <a:cs typeface="Times New Roman" pitchFamily="18" charset="0"/>
              </a:rPr>
              <a:t>2004</a:t>
            </a:r>
            <a:r>
              <a:rPr lang="en-US" sz="2400" dirty="0">
                <a:latin typeface="Times New Roman" pitchFamily="18" charset="0"/>
                <a:cs typeface="Times New Roman" pitchFamily="18" charset="0"/>
              </a:rPr>
              <a:t>: In the year 2004, Cryptographic activist </a:t>
            </a:r>
            <a:r>
              <a:rPr lang="en-US" sz="2400" b="1" dirty="0">
                <a:latin typeface="Times New Roman" pitchFamily="18" charset="0"/>
                <a:cs typeface="Times New Roman" pitchFamily="18" charset="0"/>
              </a:rPr>
              <a:t>Hal Finney </a:t>
            </a:r>
            <a:r>
              <a:rPr lang="en-US" sz="2400" dirty="0">
                <a:latin typeface="Times New Roman" pitchFamily="18" charset="0"/>
                <a:cs typeface="Times New Roman" pitchFamily="18" charset="0"/>
              </a:rPr>
              <a:t>presented a system for digital cash known as </a:t>
            </a:r>
            <a:r>
              <a:rPr lang="en-US" sz="2400" b="1" dirty="0">
                <a:latin typeface="Times New Roman" pitchFamily="18" charset="0"/>
                <a:cs typeface="Times New Roman" pitchFamily="18" charset="0"/>
              </a:rPr>
              <a:t>“Reusable Proof of Work” </a:t>
            </a:r>
            <a:r>
              <a:rPr lang="en-US" sz="2400" dirty="0">
                <a:latin typeface="Times New Roman" pitchFamily="18" charset="0"/>
                <a:cs typeface="Times New Roman" pitchFamily="18" charset="0"/>
              </a:rPr>
              <a:t>which was the game-changer in the history of Blockchain and </a:t>
            </a:r>
            <a:r>
              <a:rPr lang="en-US" sz="2400" dirty="0" smtClean="0">
                <a:latin typeface="Times New Roman" pitchFamily="18" charset="0"/>
                <a:cs typeface="Times New Roman" pitchFamily="18" charset="0"/>
              </a:rPr>
              <a:t>Cryptography.</a:t>
            </a:r>
          </a:p>
          <a:p>
            <a:pPr marL="285750" indent="-285750" algn="just">
              <a:buFont typeface="Arial" pitchFamily="34" charset="0"/>
              <a:buChar char="•"/>
            </a:pPr>
            <a:r>
              <a:rPr lang="en-US" sz="2400" dirty="0">
                <a:latin typeface="Times New Roman" pitchFamily="18" charset="0"/>
                <a:cs typeface="Times New Roman" pitchFamily="18" charset="0"/>
              </a:rPr>
              <a:t>This System helps to solve the </a:t>
            </a:r>
            <a:r>
              <a:rPr lang="en-US" sz="2400" b="1" dirty="0">
                <a:latin typeface="Times New Roman" pitchFamily="18" charset="0"/>
                <a:cs typeface="Times New Roman" pitchFamily="18" charset="0"/>
              </a:rPr>
              <a:t>Double Spending </a:t>
            </a:r>
            <a:r>
              <a:rPr lang="en-US" sz="2400" b="1" dirty="0" smtClean="0">
                <a:latin typeface="Times New Roman" pitchFamily="18" charset="0"/>
                <a:cs typeface="Times New Roman" pitchFamily="18" charset="0"/>
              </a:rPr>
              <a:t>Problem.</a:t>
            </a:r>
          </a:p>
          <a:p>
            <a:pPr marL="285750" indent="-285750" algn="just">
              <a:buFont typeface="Arial" pitchFamily="34" charset="0"/>
              <a:buChar char="•"/>
            </a:pP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2008: </a:t>
            </a:r>
            <a:r>
              <a:rPr lang="en-US" sz="2400" dirty="0">
                <a:latin typeface="Times New Roman" pitchFamily="18" charset="0"/>
                <a:cs typeface="Times New Roman" pitchFamily="18" charset="0"/>
              </a:rPr>
              <a:t>In the year 2008, </a:t>
            </a:r>
            <a:r>
              <a:rPr lang="en-US" sz="2400" b="1" dirty="0">
                <a:latin typeface="Times New Roman" pitchFamily="18" charset="0"/>
                <a:cs typeface="Times New Roman" pitchFamily="18" charset="0"/>
              </a:rPr>
              <a:t>Satoshi Nakamoto</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conceptualized </a:t>
            </a:r>
            <a:r>
              <a:rPr lang="en-US" sz="2400" dirty="0">
                <a:latin typeface="Times New Roman" pitchFamily="18" charset="0"/>
                <a:cs typeface="Times New Roman" pitchFamily="18" charset="0"/>
              </a:rPr>
              <a:t>the concept of </a:t>
            </a:r>
            <a:r>
              <a:rPr lang="en-US" sz="2400" b="1" dirty="0">
                <a:latin typeface="Times New Roman" pitchFamily="18" charset="0"/>
                <a:cs typeface="Times New Roman" pitchFamily="18" charset="0"/>
              </a:rPr>
              <a:t>“Distributed Blockchain” </a:t>
            </a:r>
            <a:r>
              <a:rPr lang="en-US" sz="2400" dirty="0">
                <a:latin typeface="Times New Roman" pitchFamily="18" charset="0"/>
                <a:cs typeface="Times New Roman" pitchFamily="18" charset="0"/>
              </a:rPr>
              <a:t>called as </a:t>
            </a:r>
            <a:r>
              <a:rPr lang="en-US" sz="2400" b="1" dirty="0" smtClean="0">
                <a:latin typeface="Times New Roman" pitchFamily="18" charset="0"/>
                <a:cs typeface="Times New Roman" pitchFamily="18" charset="0"/>
              </a:rPr>
              <a:t> A </a:t>
            </a:r>
            <a:r>
              <a:rPr lang="en-US" sz="2400" b="1" dirty="0">
                <a:latin typeface="Times New Roman" pitchFamily="18" charset="0"/>
                <a:cs typeface="Times New Roman" pitchFamily="18" charset="0"/>
              </a:rPr>
              <a:t>Peer to Peer Electronic Cash </a:t>
            </a:r>
            <a:r>
              <a:rPr lang="en-US" sz="2400" b="1" dirty="0" smtClean="0">
                <a:latin typeface="Times New Roman" pitchFamily="18" charset="0"/>
                <a:cs typeface="Times New Roman" pitchFamily="18" charset="0"/>
              </a:rPr>
              <a:t>System (i.e. Bitcoin) </a:t>
            </a:r>
          </a:p>
          <a:p>
            <a:pPr algn="just"/>
            <a:endParaRPr lang="en-US" sz="2400" b="1" dirty="0" smtClean="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2010:  Bitcoin </a:t>
            </a:r>
            <a:r>
              <a:rPr lang="en-US" sz="2400" dirty="0">
                <a:latin typeface="Times New Roman" pitchFamily="18" charset="0"/>
                <a:cs typeface="Times New Roman" pitchFamily="18" charset="0"/>
              </a:rPr>
              <a:t>starting with </a:t>
            </a:r>
            <a:r>
              <a:rPr lang="en-US" sz="2400" b="1" dirty="0">
                <a:latin typeface="Times New Roman" pitchFamily="18" charset="0"/>
                <a:cs typeface="Times New Roman" pitchFamily="18" charset="0"/>
              </a:rPr>
              <a:t>price of $0.0008 </a:t>
            </a:r>
            <a:r>
              <a:rPr lang="en-US" sz="2400" dirty="0">
                <a:latin typeface="Times New Roman" pitchFamily="18" charset="0"/>
                <a:cs typeface="Times New Roman" pitchFamily="18" charset="0"/>
              </a:rPr>
              <a:t>in 2010.</a:t>
            </a:r>
          </a:p>
          <a:p>
            <a:pPr marL="285750" indent="-285750" algn="just">
              <a:buFont typeface="Arial" pitchFamily="34" charset="0"/>
              <a:buChar char="•"/>
            </a:pP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2014</a:t>
            </a:r>
            <a:r>
              <a:rPr lang="en-US" sz="2400" dirty="0">
                <a:latin typeface="Times New Roman" pitchFamily="18" charset="0"/>
                <a:cs typeface="Times New Roman" pitchFamily="18" charset="0"/>
              </a:rPr>
              <a:t>: Block chain Technology  is separated from currency and </a:t>
            </a:r>
            <a:r>
              <a:rPr lang="en-US" sz="2400" b="1" dirty="0">
                <a:latin typeface="Times New Roman" pitchFamily="18" charset="0"/>
                <a:cs typeface="Times New Roman" pitchFamily="18" charset="0"/>
              </a:rPr>
              <a:t>Block chain 2.0 </a:t>
            </a:r>
            <a:r>
              <a:rPr lang="en-US" sz="2400" dirty="0">
                <a:latin typeface="Times New Roman" pitchFamily="18" charset="0"/>
                <a:cs typeface="Times New Roman" pitchFamily="18" charset="0"/>
              </a:rPr>
              <a:t>is born.</a:t>
            </a:r>
          </a:p>
          <a:p>
            <a:pPr marL="285750" indent="-285750" algn="just">
              <a:buFont typeface="Arial" pitchFamily="34" charset="0"/>
              <a:buChar char="•"/>
            </a:pP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86493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1922369" cy="584775"/>
          </a:xfrm>
          <a:prstGeom prst="rect">
            <a:avLst/>
          </a:prstGeom>
        </p:spPr>
        <p:txBody>
          <a:bodyPr wrap="square">
            <a:spAutoFit/>
          </a:bodyPr>
          <a:lstStyle/>
          <a:p>
            <a:pPr algn="ctr"/>
            <a:r>
              <a:rPr lang="en-US" sz="3200" b="1" dirty="0">
                <a:latin typeface="Times New Roman" pitchFamily="18" charset="0"/>
                <a:ea typeface="Times"/>
                <a:cs typeface="Times New Roman" pitchFamily="18" charset="0"/>
                <a:sym typeface="Times"/>
              </a:rPr>
              <a:t>Backstory of Blockchain</a:t>
            </a:r>
            <a:endParaRPr lang="en-IN" sz="3200" b="1" dirty="0">
              <a:latin typeface="Times New Roman" pitchFamily="18" charset="0"/>
              <a:cs typeface="Times New Roman" pitchFamily="18" charset="0"/>
            </a:endParaRPr>
          </a:p>
        </p:txBody>
      </p:sp>
      <p:sp>
        <p:nvSpPr>
          <p:cNvPr id="2" name="Rectangle 1"/>
          <p:cNvSpPr/>
          <p:nvPr/>
        </p:nvSpPr>
        <p:spPr>
          <a:xfrm>
            <a:off x="379249" y="584775"/>
            <a:ext cx="11163869" cy="5940088"/>
          </a:xfrm>
          <a:prstGeom prst="rect">
            <a:avLst/>
          </a:prstGeom>
        </p:spPr>
        <p:txBody>
          <a:bodyPr wrap="square">
            <a:spAutoFit/>
          </a:bodyPr>
          <a:lstStyle/>
          <a:p>
            <a:pPr algn="just"/>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2015: </a:t>
            </a:r>
            <a:r>
              <a:rPr lang="en-US" sz="2400" dirty="0">
                <a:latin typeface="Times New Roman" pitchFamily="18" charset="0"/>
                <a:cs typeface="Times New Roman" pitchFamily="18" charset="0"/>
              </a:rPr>
              <a:t>In 2015,  </a:t>
            </a:r>
            <a:r>
              <a:rPr lang="en-US" sz="2400" b="1" dirty="0">
                <a:latin typeface="Times New Roman" pitchFamily="18" charset="0"/>
                <a:cs typeface="Times New Roman" pitchFamily="18" charset="0"/>
              </a:rPr>
              <a:t>Ethereum Frontier Network</a:t>
            </a:r>
            <a:r>
              <a:rPr lang="en-US" sz="2400" dirty="0">
                <a:latin typeface="Times New Roman" pitchFamily="18" charset="0"/>
                <a:cs typeface="Times New Roman" pitchFamily="18" charset="0"/>
              </a:rPr>
              <a:t> was launched, thus enabling developers to write </a:t>
            </a:r>
            <a:r>
              <a:rPr lang="en-US" sz="2400" b="1" dirty="0">
                <a:latin typeface="Times New Roman" pitchFamily="18" charset="0"/>
                <a:cs typeface="Times New Roman" pitchFamily="18" charset="0"/>
              </a:rPr>
              <a:t>smart contracts</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dApps</a:t>
            </a:r>
            <a:r>
              <a:rPr lang="en-US" sz="2400" dirty="0">
                <a:latin typeface="Times New Roman" pitchFamily="18" charset="0"/>
                <a:cs typeface="Times New Roman" pitchFamily="18" charset="0"/>
              </a:rPr>
              <a:t> that could be deployed to a live network</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2017:  </a:t>
            </a:r>
            <a:r>
              <a:rPr lang="en-US" sz="2400" dirty="0">
                <a:latin typeface="Times New Roman" pitchFamily="18" charset="0"/>
                <a:cs typeface="Times New Roman" pitchFamily="18" charset="0"/>
              </a:rPr>
              <a:t>In the year 2017</a:t>
            </a:r>
            <a:r>
              <a:rPr lang="en-US" sz="2400" b="1" dirty="0">
                <a:latin typeface="Times New Roman" pitchFamily="18" charset="0"/>
                <a:cs typeface="Times New Roman" pitchFamily="18" charset="0"/>
              </a:rPr>
              <a:t>, Japan</a:t>
            </a:r>
            <a:r>
              <a:rPr lang="en-US" sz="2400" dirty="0">
                <a:latin typeface="Times New Roman" pitchFamily="18" charset="0"/>
                <a:cs typeface="Times New Roman" pitchFamily="18" charset="0"/>
              </a:rPr>
              <a:t> recognized </a:t>
            </a:r>
            <a:r>
              <a:rPr lang="en-US" sz="2400" b="1" dirty="0">
                <a:latin typeface="Times New Roman" pitchFamily="18" charset="0"/>
                <a:cs typeface="Times New Roman" pitchFamily="18" charset="0"/>
              </a:rPr>
              <a:t>Bitcoin </a:t>
            </a:r>
            <a:r>
              <a:rPr lang="en-US" sz="2400" dirty="0">
                <a:latin typeface="Times New Roman" pitchFamily="18" charset="0"/>
                <a:cs typeface="Times New Roman" pitchFamily="18" charset="0"/>
              </a:rPr>
              <a:t>as a </a:t>
            </a:r>
            <a:r>
              <a:rPr lang="en-US" sz="2400" b="1" dirty="0">
                <a:latin typeface="Times New Roman" pitchFamily="18" charset="0"/>
                <a:cs typeface="Times New Roman" pitchFamily="18" charset="0"/>
              </a:rPr>
              <a:t>legal </a:t>
            </a:r>
            <a:r>
              <a:rPr lang="en-US" sz="2400" b="1" dirty="0" smtClean="0">
                <a:latin typeface="Times New Roman" pitchFamily="18" charset="0"/>
                <a:cs typeface="Times New Roman" pitchFamily="18" charset="0"/>
              </a:rPr>
              <a:t>currency.</a:t>
            </a:r>
          </a:p>
          <a:p>
            <a:pPr algn="just"/>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2018:  </a:t>
            </a:r>
            <a:r>
              <a:rPr lang="en-US" sz="2400" dirty="0">
                <a:latin typeface="Times New Roman" pitchFamily="18" charset="0"/>
                <a:cs typeface="Times New Roman" pitchFamily="18" charset="0"/>
              </a:rPr>
              <a:t>The Bitcoin value continued to drop, reaching the value of </a:t>
            </a:r>
            <a:r>
              <a:rPr lang="en-US" sz="2400" b="1" dirty="0">
                <a:latin typeface="Times New Roman" pitchFamily="18" charset="0"/>
                <a:cs typeface="Times New Roman" pitchFamily="18" charset="0"/>
              </a:rPr>
              <a:t>$3,800 </a:t>
            </a:r>
            <a:r>
              <a:rPr lang="en-US" sz="2400" dirty="0">
                <a:latin typeface="Times New Roman" pitchFamily="18" charset="0"/>
                <a:cs typeface="Times New Roman" pitchFamily="18" charset="0"/>
              </a:rPr>
              <a:t>at the end of the year. Online platforms like Google, Twitter, and Facebook </a:t>
            </a:r>
            <a:r>
              <a:rPr lang="en-US" sz="2400" b="1" dirty="0">
                <a:latin typeface="Times New Roman" pitchFamily="18" charset="0"/>
                <a:cs typeface="Times New Roman" pitchFamily="18" charset="0"/>
              </a:rPr>
              <a:t>banned the advertising of cryptocurrencies</a:t>
            </a:r>
            <a:r>
              <a:rPr lang="en-US" sz="2400" b="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2019:  </a:t>
            </a:r>
            <a:r>
              <a:rPr lang="en-US" sz="2400" dirty="0">
                <a:latin typeface="Times New Roman" pitchFamily="18" charset="0"/>
                <a:cs typeface="Times New Roman" pitchFamily="18" charset="0"/>
              </a:rPr>
              <a:t>In the year 2019, Ethereum network transactions exceeded </a:t>
            </a:r>
            <a:r>
              <a:rPr lang="en-US" sz="2400" b="1" dirty="0">
                <a:latin typeface="Times New Roman" pitchFamily="18" charset="0"/>
                <a:cs typeface="Times New Roman" pitchFamily="18" charset="0"/>
              </a:rPr>
              <a:t>1 million </a:t>
            </a:r>
            <a:r>
              <a:rPr lang="en-US" sz="2400" dirty="0">
                <a:latin typeface="Times New Roman" pitchFamily="18" charset="0"/>
                <a:cs typeface="Times New Roman" pitchFamily="18" charset="0"/>
              </a:rPr>
              <a:t>per day</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b="1" dirty="0">
                <a:latin typeface="Times New Roman" pitchFamily="18" charset="0"/>
                <a:cs typeface="Times New Roman" pitchFamily="18" charset="0"/>
              </a:rPr>
              <a:t>2020:  Ethereum</a:t>
            </a:r>
            <a:r>
              <a:rPr lang="en-US" sz="2400" dirty="0">
                <a:latin typeface="Times New Roman" pitchFamily="18" charset="0"/>
                <a:cs typeface="Times New Roman" pitchFamily="18" charset="0"/>
              </a:rPr>
              <a:t> launched </a:t>
            </a:r>
            <a:r>
              <a:rPr lang="en-US" sz="2400" b="1" dirty="0">
                <a:latin typeface="Times New Roman" pitchFamily="18" charset="0"/>
                <a:cs typeface="Times New Roman" pitchFamily="18" charset="0"/>
              </a:rPr>
              <a:t>Beacon Chain</a:t>
            </a:r>
            <a:r>
              <a:rPr lang="en-US" sz="2400" dirty="0">
                <a:latin typeface="Times New Roman" pitchFamily="18" charset="0"/>
                <a:cs typeface="Times New Roman" pitchFamily="18" charset="0"/>
              </a:rPr>
              <a:t> in preparation for </a:t>
            </a:r>
            <a:r>
              <a:rPr lang="en-US" sz="2400" b="1" dirty="0">
                <a:latin typeface="Times New Roman" pitchFamily="18" charset="0"/>
                <a:cs typeface="Times New Roman" pitchFamily="18" charset="0"/>
              </a:rPr>
              <a:t>Ethereum 2.0</a:t>
            </a:r>
            <a:r>
              <a:rPr lang="en-US" sz="2400" b="1"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a:p>
            <a:pPr marL="285750" indent="-285750" algn="just">
              <a:buFont typeface="Arial" pitchFamily="34" charset="0"/>
              <a:buChar char="•"/>
            </a:pPr>
            <a:r>
              <a:rPr lang="en-US" sz="2400" b="1" dirty="0" smtClean="0">
                <a:latin typeface="Times New Roman" pitchFamily="18" charset="0"/>
                <a:cs typeface="Times New Roman" pitchFamily="18" charset="0"/>
              </a:rPr>
              <a:t>2021: Price</a:t>
            </a:r>
            <a:r>
              <a:rPr lang="en-US" sz="2400" dirty="0" smtClean="0">
                <a:latin typeface="Times New Roman" pitchFamily="18" charset="0"/>
                <a:cs typeface="Times New Roman" pitchFamily="18" charset="0"/>
              </a:rPr>
              <a:t> of </a:t>
            </a:r>
            <a:r>
              <a:rPr lang="en-US" sz="2400" b="1" dirty="0" smtClean="0">
                <a:latin typeface="Times New Roman" pitchFamily="18" charset="0"/>
                <a:cs typeface="Times New Roman" pitchFamily="18" charset="0"/>
              </a:rPr>
              <a:t>single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Bitcoin</a:t>
            </a:r>
            <a:r>
              <a:rPr lang="en-US" sz="2400" dirty="0" smtClean="0">
                <a:latin typeface="Times New Roman" pitchFamily="18" charset="0"/>
                <a:cs typeface="Times New Roman" pitchFamily="18" charset="0"/>
              </a:rPr>
              <a:t> reached all time high of </a:t>
            </a:r>
            <a:r>
              <a:rPr lang="en-US" sz="2400" b="1" dirty="0" smtClean="0">
                <a:latin typeface="Times New Roman" pitchFamily="18" charset="0"/>
                <a:cs typeface="Times New Roman" pitchFamily="18" charset="0"/>
              </a:rPr>
              <a:t>$64,000 in April 2021 </a:t>
            </a:r>
            <a:r>
              <a:rPr lang="en-US" sz="2400" dirty="0" smtClean="0">
                <a:latin typeface="Times New Roman" pitchFamily="18" charset="0"/>
                <a:cs typeface="Times New Roman" pitchFamily="18" charset="0"/>
              </a:rPr>
              <a:t>after </a:t>
            </a:r>
            <a:r>
              <a:rPr lang="en-US" sz="2400" b="1" dirty="0" smtClean="0">
                <a:latin typeface="Times New Roman" pitchFamily="18" charset="0"/>
                <a:cs typeface="Times New Roman" pitchFamily="18" charset="0"/>
              </a:rPr>
              <a:t>Tesla </a:t>
            </a:r>
            <a:r>
              <a:rPr lang="en-US" sz="2400" dirty="0" smtClean="0">
                <a:latin typeface="Times New Roman" pitchFamily="18" charset="0"/>
                <a:cs typeface="Times New Roman" pitchFamily="18" charset="0"/>
              </a:rPr>
              <a:t> announced that it had acquired </a:t>
            </a:r>
            <a:r>
              <a:rPr lang="en-US" sz="2400" b="1" dirty="0" smtClean="0">
                <a:latin typeface="Times New Roman" pitchFamily="18" charset="0"/>
                <a:cs typeface="Times New Roman" pitchFamily="18" charset="0"/>
              </a:rPr>
              <a:t>$1.5 billion worth of Bitcoin.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677855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65674"/>
            <a:ext cx="11922369" cy="584775"/>
          </a:xfrm>
          <a:prstGeom prst="rect">
            <a:avLst/>
          </a:prstGeom>
        </p:spPr>
        <p:txBody>
          <a:bodyPr wrap="square">
            <a:spAutoFit/>
          </a:bodyPr>
          <a:lstStyle/>
          <a:p>
            <a:pPr algn="ctr"/>
            <a:r>
              <a:rPr lang="en-US" sz="3200" b="1" dirty="0">
                <a:latin typeface="Times New Roman" pitchFamily="18" charset="0"/>
                <a:cs typeface="Times New Roman" pitchFamily="18" charset="0"/>
              </a:rPr>
              <a:t>What is Blockchain?</a:t>
            </a:r>
          </a:p>
        </p:txBody>
      </p:sp>
      <p:sp>
        <p:nvSpPr>
          <p:cNvPr id="2" name="Rectangle 1"/>
          <p:cNvSpPr/>
          <p:nvPr/>
        </p:nvSpPr>
        <p:spPr>
          <a:xfrm>
            <a:off x="0" y="650449"/>
            <a:ext cx="12192000" cy="6863417"/>
          </a:xfrm>
          <a:prstGeom prst="rect">
            <a:avLst/>
          </a:prstGeom>
        </p:spPr>
        <p:txBody>
          <a:bodyPr wrap="square">
            <a:spAutoFit/>
          </a:bodyPr>
          <a:lstStyle/>
          <a:p>
            <a:pPr marL="342900" indent="-342900" algn="just">
              <a:lnSpc>
                <a:spcPct val="150000"/>
              </a:lnSpc>
              <a:buFont typeface="Arial" pitchFamily="34" charset="0"/>
              <a:buChar char="•"/>
            </a:pPr>
            <a:r>
              <a:rPr lang="en-US" sz="2000" b="1" dirty="0" smtClean="0">
                <a:latin typeface="Times New Roman" pitchFamily="18" charset="0"/>
                <a:cs typeface="Times New Roman" pitchFamily="18" charset="0"/>
              </a:rPr>
              <a:t>Blockchain</a:t>
            </a:r>
            <a:r>
              <a:rPr lang="en-US" sz="2000" b="1" dirty="0">
                <a:latin typeface="Times New Roman" pitchFamily="18" charset="0"/>
                <a:cs typeface="Times New Roman" pitchFamily="18" charset="0"/>
              </a:rPr>
              <a:t> can be defined as a chain of blocks that contains </a:t>
            </a:r>
            <a:r>
              <a:rPr lang="en-US" sz="2000" b="1" dirty="0" smtClean="0">
                <a:latin typeface="Times New Roman" pitchFamily="18" charset="0"/>
                <a:cs typeface="Times New Roman" pitchFamily="18" charset="0"/>
              </a:rPr>
              <a:t>transaction information</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technique is intended to </a:t>
            </a:r>
            <a:r>
              <a:rPr lang="en-US" sz="2000" b="1" dirty="0">
                <a:latin typeface="Times New Roman" pitchFamily="18" charset="0"/>
                <a:cs typeface="Times New Roman" pitchFamily="18" charset="0"/>
              </a:rPr>
              <a:t>timestamp digital documents </a:t>
            </a:r>
            <a:r>
              <a:rPr lang="en-US" sz="2000" dirty="0">
                <a:latin typeface="Times New Roman" pitchFamily="18" charset="0"/>
                <a:cs typeface="Times New Roman" pitchFamily="18" charset="0"/>
              </a:rPr>
              <a:t>so that it’s not possible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temper them. </a:t>
            </a:r>
            <a:endParaRPr lang="en-US" sz="20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purpose of blockchain is to </a:t>
            </a:r>
            <a:r>
              <a:rPr lang="en-US" sz="2000" b="1" dirty="0">
                <a:latin typeface="Times New Roman" pitchFamily="18" charset="0"/>
                <a:cs typeface="Times New Roman" pitchFamily="18" charset="0"/>
              </a:rPr>
              <a:t>solve the double records problem </a:t>
            </a:r>
            <a:r>
              <a:rPr lang="en-US" sz="2000" dirty="0">
                <a:latin typeface="Times New Roman" pitchFamily="18" charset="0"/>
                <a:cs typeface="Times New Roman" pitchFamily="18" charset="0"/>
              </a:rPr>
              <a:t>without the need for a central server.</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The blockchain is used for the </a:t>
            </a:r>
            <a:r>
              <a:rPr lang="en-US" sz="2000" b="1" dirty="0">
                <a:latin typeface="Times New Roman" pitchFamily="18" charset="0"/>
                <a:cs typeface="Times New Roman" pitchFamily="18" charset="0"/>
              </a:rPr>
              <a:t>secure transfer of items </a:t>
            </a:r>
            <a:r>
              <a:rPr lang="en-US" sz="2000" dirty="0">
                <a:latin typeface="Times New Roman" pitchFamily="18" charset="0"/>
                <a:cs typeface="Times New Roman" pitchFamily="18" charset="0"/>
              </a:rPr>
              <a:t>like money, property, contracts, </a:t>
            </a:r>
            <a:r>
              <a:rPr lang="en-US" sz="2000" dirty="0" err="1">
                <a:latin typeface="Times New Roman" pitchFamily="18" charset="0"/>
                <a:cs typeface="Times New Roman" pitchFamily="18" charset="0"/>
              </a:rPr>
              <a:t>etc</a:t>
            </a:r>
            <a:r>
              <a:rPr lang="en-US" sz="2000" dirty="0">
                <a:latin typeface="Times New Roman" pitchFamily="18" charset="0"/>
                <a:cs typeface="Times New Roman" pitchFamily="18" charset="0"/>
              </a:rPr>
              <a:t>, without requiring a third-party intermediary like a bank or government. </a:t>
            </a:r>
            <a:endParaRPr lang="en-US" sz="20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smtClean="0">
                <a:latin typeface="Times New Roman" pitchFamily="18" charset="0"/>
                <a:cs typeface="Times New Roman" pitchFamily="18" charset="0"/>
              </a:rPr>
              <a:t>Once </a:t>
            </a:r>
            <a:r>
              <a:rPr lang="en-US" sz="2000" dirty="0">
                <a:latin typeface="Times New Roman" pitchFamily="18" charset="0"/>
                <a:cs typeface="Times New Roman" pitchFamily="18" charset="0"/>
              </a:rPr>
              <a:t>data is recorded inside a blockchain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it is very difficult to change it</a:t>
            </a:r>
            <a:r>
              <a:rPr lang="en-US" sz="2000" dirty="0" smtClean="0">
                <a:latin typeface="Times New Roman" pitchFamily="18" charset="0"/>
                <a:cs typeface="Times New Roman" pitchFamily="18" charset="0"/>
              </a:rPr>
              <a:t>.</a:t>
            </a:r>
          </a:p>
          <a:p>
            <a:pPr marL="342900" indent="-342900" algn="just">
              <a:lnSpc>
                <a:spcPct val="150000"/>
              </a:lnSpc>
              <a:buFont typeface="Arial" pitchFamily="34" charset="0"/>
              <a:buChar char="•"/>
            </a:pPr>
            <a:r>
              <a:rPr lang="en-US" sz="2000" dirty="0" smtClean="0">
                <a:latin typeface="Times New Roman" pitchFamily="18" charset="0"/>
                <a:cs typeface="Times New Roman" pitchFamily="18" charset="0"/>
              </a:rPr>
              <a:t>Blockchain can’t  </a:t>
            </a:r>
            <a:r>
              <a:rPr lang="en-US" sz="2000" dirty="0">
                <a:latin typeface="Times New Roman" pitchFamily="18" charset="0"/>
                <a:cs typeface="Times New Roman" pitchFamily="18" charset="0"/>
              </a:rPr>
              <a:t>be </a:t>
            </a:r>
            <a:r>
              <a:rPr lang="en-US" sz="2000" b="1" dirty="0">
                <a:latin typeface="Times New Roman" pitchFamily="18" charset="0"/>
                <a:cs typeface="Times New Roman" pitchFamily="18" charset="0"/>
              </a:rPr>
              <a:t>run without the </a:t>
            </a:r>
            <a:r>
              <a:rPr lang="en-US" sz="2000" b="1" dirty="0" smtClean="0">
                <a:latin typeface="Times New Roman" pitchFamily="18" charset="0"/>
                <a:cs typeface="Times New Roman" pitchFamily="18" charset="0"/>
              </a:rPr>
              <a:t>Internet.</a:t>
            </a:r>
          </a:p>
          <a:p>
            <a:pPr marL="342900" indent="-342900" algn="just">
              <a:lnSpc>
                <a:spcPct val="150000"/>
              </a:lnSpc>
              <a:buFont typeface="Arial" pitchFamily="34" charset="0"/>
              <a:buChar char="•"/>
            </a:pP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Blockchain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also </a:t>
            </a:r>
            <a:r>
              <a:rPr lang="en-US" sz="2000" dirty="0">
                <a:latin typeface="Times New Roman" pitchFamily="18" charset="0"/>
                <a:cs typeface="Times New Roman" pitchFamily="18" charset="0"/>
              </a:rPr>
              <a:t>called </a:t>
            </a:r>
            <a:r>
              <a:rPr lang="en-US" sz="2000" b="1" dirty="0">
                <a:latin typeface="Times New Roman" pitchFamily="18" charset="0"/>
                <a:cs typeface="Times New Roman" pitchFamily="18" charset="0"/>
              </a:rPr>
              <a:t>meta-technology </a:t>
            </a:r>
            <a:r>
              <a:rPr lang="en-US" sz="2000" dirty="0">
                <a:latin typeface="Times New Roman" pitchFamily="18" charset="0"/>
                <a:cs typeface="Times New Roman" pitchFamily="18" charset="0"/>
              </a:rPr>
              <a:t>as it affects other technologies. </a:t>
            </a:r>
            <a:endParaRPr lang="en-US" sz="20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Blockchain </a:t>
            </a:r>
            <a:r>
              <a:rPr lang="en-US" sz="2000" dirty="0" smtClean="0">
                <a:latin typeface="Times New Roman" pitchFamily="18" charset="0"/>
                <a:cs typeface="Times New Roman" pitchFamily="18" charset="0"/>
              </a:rPr>
              <a:t>consists </a:t>
            </a:r>
            <a:r>
              <a:rPr lang="en-US" sz="2000" dirty="0">
                <a:latin typeface="Times New Roman" pitchFamily="18" charset="0"/>
                <a:cs typeface="Times New Roman" pitchFamily="18" charset="0"/>
              </a:rPr>
              <a:t>of several </a:t>
            </a:r>
            <a:r>
              <a:rPr lang="en-US" sz="2000" dirty="0" smtClean="0">
                <a:latin typeface="Times New Roman" pitchFamily="18" charset="0"/>
                <a:cs typeface="Times New Roman" pitchFamily="18" charset="0"/>
              </a:rPr>
              <a:t>components: </a:t>
            </a:r>
            <a:r>
              <a:rPr lang="en-US" sz="2000" dirty="0">
                <a:latin typeface="Times New Roman" pitchFamily="18" charset="0"/>
                <a:cs typeface="Times New Roman" pitchFamily="18" charset="0"/>
              </a:rPr>
              <a:t>a database, software application, some connected computers, etc.</a:t>
            </a:r>
            <a:endParaRPr lang="en-US" sz="20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Blockchain is not Bitcoin, but it is the technology behind </a:t>
            </a:r>
            <a:r>
              <a:rPr lang="en-US" sz="2000" b="1" dirty="0" smtClean="0">
                <a:latin typeface="Times New Roman" pitchFamily="18" charset="0"/>
                <a:cs typeface="Times New Roman" pitchFamily="18" charset="0"/>
              </a:rPr>
              <a:t>Bitcoin.</a:t>
            </a:r>
            <a:endParaRPr lang="en-US" sz="2000" b="1" dirty="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Bitcoin</a:t>
            </a:r>
            <a:r>
              <a:rPr lang="en-US" sz="2000" dirty="0">
                <a:latin typeface="Times New Roman" pitchFamily="18" charset="0"/>
                <a:cs typeface="Times New Roman" pitchFamily="18" charset="0"/>
              </a:rPr>
              <a:t> is the </a:t>
            </a:r>
            <a:r>
              <a:rPr lang="en-US" sz="2000" b="1" dirty="0">
                <a:latin typeface="Times New Roman" pitchFamily="18" charset="0"/>
                <a:cs typeface="Times New Roman" pitchFamily="18" charset="0"/>
              </a:rPr>
              <a:t>digital token</a:t>
            </a:r>
            <a:r>
              <a:rPr lang="en-US" sz="2000" dirty="0">
                <a:latin typeface="Times New Roman" pitchFamily="18" charset="0"/>
                <a:cs typeface="Times New Roman" pitchFamily="18" charset="0"/>
              </a:rPr>
              <a:t>, and the </a:t>
            </a:r>
            <a:r>
              <a:rPr lang="en-US" sz="2000" b="1" dirty="0">
                <a:latin typeface="Times New Roman" pitchFamily="18" charset="0"/>
                <a:cs typeface="Times New Roman" pitchFamily="18" charset="0"/>
              </a:rPr>
              <a:t>blockchain is the ledger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keep track of who owns the digital </a:t>
            </a:r>
            <a:r>
              <a:rPr lang="en-US" sz="2000" dirty="0" smtClean="0">
                <a:latin typeface="Times New Roman" pitchFamily="18" charset="0"/>
                <a:cs typeface="Times New Roman" pitchFamily="18" charset="0"/>
              </a:rPr>
              <a:t>tokens.</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A blockchain is a </a:t>
            </a:r>
            <a:r>
              <a:rPr lang="en-US" sz="2000" b="1" u="sng" dirty="0">
                <a:latin typeface="Times New Roman" pitchFamily="18" charset="0"/>
                <a:cs typeface="Times New Roman" pitchFamily="18" charset="0"/>
                <a:hlinkClick r:id="rId2"/>
              </a:rPr>
              <a:t>decentralized digital ledger</a:t>
            </a:r>
            <a:r>
              <a:rPr lang="en-US" sz="2000" dirty="0">
                <a:latin typeface="Times New Roman" pitchFamily="18" charset="0"/>
                <a:cs typeface="Times New Roman" pitchFamily="18" charset="0"/>
              </a:rPr>
              <a:t> made up of blocks that record data across a </a:t>
            </a:r>
            <a:r>
              <a:rPr lang="en-US" sz="2000" b="1" u="sng" dirty="0">
                <a:solidFill>
                  <a:srgbClr val="0070C0"/>
                </a:solidFill>
                <a:latin typeface="Times New Roman" pitchFamily="18" charset="0"/>
                <a:cs typeface="Times New Roman" pitchFamily="18" charset="0"/>
              </a:rPr>
              <a:t>peer-to-peer (P2P) </a:t>
            </a:r>
            <a:r>
              <a:rPr lang="en-US" sz="2000" dirty="0">
                <a:latin typeface="Times New Roman" pitchFamily="18" charset="0"/>
                <a:cs typeface="Times New Roman" pitchFamily="18" charset="0"/>
              </a:rPr>
              <a:t>network. Once information is stored on this ledger, it becomes near impossible to delete, alter and hack.</a:t>
            </a:r>
          </a:p>
          <a:p>
            <a:pPr marL="342900" indent="-342900" algn="just">
              <a:lnSpc>
                <a:spcPct val="150000"/>
              </a:lnSpc>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60053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65674"/>
            <a:ext cx="11922369" cy="584775"/>
          </a:xfrm>
          <a:prstGeom prst="rect">
            <a:avLst/>
          </a:prstGeom>
        </p:spPr>
        <p:txBody>
          <a:bodyPr wrap="square">
            <a:spAutoFit/>
          </a:bodyPr>
          <a:lstStyle/>
          <a:p>
            <a:pPr algn="ctr"/>
            <a:r>
              <a:rPr lang="en-IN" sz="3200" b="1" dirty="0">
                <a:latin typeface="Times New Roman" pitchFamily="18" charset="0"/>
                <a:cs typeface="Times New Roman" pitchFamily="18" charset="0"/>
              </a:rPr>
              <a:t>Blockchain Architecture</a:t>
            </a:r>
          </a:p>
        </p:txBody>
      </p:sp>
      <p:sp>
        <p:nvSpPr>
          <p:cNvPr id="2" name="Rectangle 1"/>
          <p:cNvSpPr/>
          <p:nvPr/>
        </p:nvSpPr>
        <p:spPr>
          <a:xfrm>
            <a:off x="122831" y="1237795"/>
            <a:ext cx="8947156" cy="3477875"/>
          </a:xfrm>
          <a:prstGeom prst="rect">
            <a:avLst/>
          </a:prstGeom>
        </p:spPr>
        <p:txBody>
          <a:bodyPr wrap="square">
            <a:spAutoFit/>
          </a:bodyPr>
          <a:lstStyle/>
          <a:p>
            <a:pPr marL="285750" indent="-285750" algn="just">
              <a:buFont typeface="Arial" pitchFamily="34" charset="0"/>
              <a:buChar char="•"/>
            </a:pPr>
            <a:r>
              <a:rPr lang="en-US" sz="2000" b="1" dirty="0" smtClean="0">
                <a:latin typeface="Times New Roman" pitchFamily="18" charset="0"/>
                <a:cs typeface="Times New Roman" pitchFamily="18" charset="0"/>
              </a:rPr>
              <a:t>Block</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Block contains transaction information that have taken place within 10 minutes such as money transfer, house transfer, gadget transfer, etc.</a:t>
            </a:r>
          </a:p>
          <a:p>
            <a:pPr marL="285750" indent="-285750" algn="just">
              <a:buFont typeface="Arial" pitchFamily="34" charset="0"/>
              <a:buChar char="•"/>
            </a:pPr>
            <a:r>
              <a:rPr lang="en-US" sz="2000" dirty="0" smtClean="0">
                <a:latin typeface="Times New Roman" pitchFamily="18" charset="0"/>
                <a:cs typeface="Times New Roman" pitchFamily="18" charset="0"/>
              </a:rPr>
              <a:t>For Example: Bitcoin block contain information about sender, receiver and number of coin transferred.</a:t>
            </a:r>
          </a:p>
          <a:p>
            <a:pPr algn="just"/>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b="1" dirty="0" smtClean="0">
                <a:latin typeface="Times New Roman" pitchFamily="18" charset="0"/>
                <a:cs typeface="Times New Roman" pitchFamily="18" charset="0"/>
              </a:rPr>
              <a:t>Each block consists multiple ledgers.</a:t>
            </a:r>
          </a:p>
          <a:p>
            <a:pPr marL="285750" indent="-285750" algn="just">
              <a:buFont typeface="Arial" pitchFamily="34" charset="0"/>
              <a:buChar char="•"/>
            </a:pPr>
            <a:r>
              <a:rPr lang="en-US" sz="2000" b="1" dirty="0" smtClean="0">
                <a:latin typeface="Times New Roman" pitchFamily="18" charset="0"/>
                <a:cs typeface="Times New Roman" pitchFamily="18" charset="0"/>
              </a:rPr>
              <a:t>Ledger </a:t>
            </a:r>
            <a:r>
              <a:rPr lang="en-US" sz="2000" dirty="0" smtClean="0">
                <a:latin typeface="Times New Roman" pitchFamily="18" charset="0"/>
                <a:cs typeface="Times New Roman" pitchFamily="18" charset="0"/>
              </a:rPr>
              <a:t>is database that stores transaction information.</a:t>
            </a:r>
          </a:p>
          <a:p>
            <a:pPr marL="285750" indent="-285750" algn="just">
              <a:buFont typeface="Arial" pitchFamily="34" charset="0"/>
              <a:buChar char="•"/>
            </a:pPr>
            <a:r>
              <a:rPr lang="en-US" sz="2000" dirty="0" smtClean="0">
                <a:latin typeface="Times New Roman" pitchFamily="18" charset="0"/>
                <a:cs typeface="Times New Roman" pitchFamily="18" charset="0"/>
              </a:rPr>
              <a:t>Ledger is a blockchain diary.</a:t>
            </a:r>
          </a:p>
          <a:p>
            <a:pPr marL="285750" indent="-285750" algn="just">
              <a:buFont typeface="Arial" pitchFamily="34" charset="0"/>
              <a:buChar char="•"/>
            </a:pPr>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US" sz="2000" b="1" dirty="0" smtClean="0">
                <a:latin typeface="Times New Roman" pitchFamily="18" charset="0"/>
                <a:cs typeface="Times New Roman" pitchFamily="18" charset="0"/>
              </a:rPr>
              <a:t>Each block has its capacity: </a:t>
            </a:r>
            <a:r>
              <a:rPr lang="en-US" sz="2000" dirty="0" smtClean="0">
                <a:latin typeface="Times New Roman" pitchFamily="18" charset="0"/>
                <a:cs typeface="Times New Roman" pitchFamily="18" charset="0"/>
              </a:rPr>
              <a:t>once block is full, then new block is created and that </a:t>
            </a:r>
          </a:p>
          <a:p>
            <a:pPr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is connected to previous block with Hash values. </a:t>
            </a:r>
          </a:p>
        </p:txBody>
      </p:sp>
      <p:pic>
        <p:nvPicPr>
          <p:cNvPr id="1030" name="Picture 6" descr="Bitcoin B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32" y="885371"/>
            <a:ext cx="2368935" cy="25083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5116" y="632968"/>
            <a:ext cx="2382550" cy="400110"/>
          </a:xfrm>
          <a:prstGeom prst="rect">
            <a:avLst/>
          </a:prstGeom>
        </p:spPr>
        <p:txBody>
          <a:bodyPr wrap="square">
            <a:spAutoFit/>
          </a:bodyPr>
          <a:lstStyle/>
          <a:p>
            <a:r>
              <a:rPr lang="en-IN" sz="2000" b="1" dirty="0">
                <a:latin typeface="Times New Roman" pitchFamily="18" charset="0"/>
                <a:cs typeface="Times New Roman" pitchFamily="18" charset="0"/>
              </a:rPr>
              <a:t>What is a Block?</a:t>
            </a:r>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617" y="3645882"/>
            <a:ext cx="2852383" cy="1524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855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 y="-29861"/>
            <a:ext cx="11922369" cy="584775"/>
          </a:xfrm>
          <a:prstGeom prst="rect">
            <a:avLst/>
          </a:prstGeom>
        </p:spPr>
        <p:txBody>
          <a:bodyPr wrap="square">
            <a:spAutoFit/>
          </a:bodyPr>
          <a:lstStyle/>
          <a:p>
            <a:pPr algn="ctr"/>
            <a:r>
              <a:rPr lang="en-IN" sz="3200" b="1" dirty="0">
                <a:latin typeface="Times New Roman" pitchFamily="18" charset="0"/>
                <a:cs typeface="Times New Roman" pitchFamily="18" charset="0"/>
              </a:rPr>
              <a:t>Blockchain </a:t>
            </a:r>
            <a:r>
              <a:rPr lang="en-IN" sz="3200" b="1" dirty="0" smtClean="0">
                <a:latin typeface="Times New Roman" pitchFamily="18" charset="0"/>
                <a:cs typeface="Times New Roman" pitchFamily="18" charset="0"/>
              </a:rPr>
              <a:t>Architecture</a:t>
            </a:r>
            <a:endParaRPr lang="en-IN" sz="3200" b="1" dirty="0">
              <a:latin typeface="Times New Roman" pitchFamily="18" charset="0"/>
              <a:cs typeface="Times New Roman" pitchFamily="18" charset="0"/>
            </a:endParaRPr>
          </a:p>
        </p:txBody>
      </p:sp>
      <p:sp>
        <p:nvSpPr>
          <p:cNvPr id="2" name="Rectangle 1"/>
          <p:cNvSpPr/>
          <p:nvPr/>
        </p:nvSpPr>
        <p:spPr>
          <a:xfrm>
            <a:off x="163522" y="2936404"/>
            <a:ext cx="12075995" cy="4924425"/>
          </a:xfrm>
          <a:prstGeom prst="rect">
            <a:avLst/>
          </a:prstGeom>
        </p:spPr>
        <p:txBody>
          <a:bodyPr wrap="square">
            <a:spAutoFit/>
          </a:bodyPr>
          <a:lstStyle/>
          <a:p>
            <a:pPr algn="just"/>
            <a:r>
              <a:rPr lang="en-US" b="1" dirty="0">
                <a:latin typeface="Times New Roman" pitchFamily="18" charset="0"/>
                <a:ea typeface="Times"/>
                <a:cs typeface="Times New Roman" pitchFamily="18" charset="0"/>
                <a:sym typeface="Times"/>
              </a:rPr>
              <a:t>How data </a:t>
            </a:r>
            <a:r>
              <a:rPr lang="en-US" b="1" dirty="0" smtClean="0">
                <a:latin typeface="Times New Roman" pitchFamily="18" charset="0"/>
                <a:ea typeface="Times"/>
                <a:cs typeface="Times New Roman" pitchFamily="18" charset="0"/>
                <a:sym typeface="Times"/>
              </a:rPr>
              <a:t>stored in block? </a:t>
            </a:r>
            <a:endParaRPr lang="en-IN" b="1"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In Bitcoin there is a window of 10 minutes. Whatever transaction executed in 10 minutes are stored into block and after every 10 minutes a new block is created and each new block is  chained (connected) with previous block using Hash value.</a:t>
            </a:r>
          </a:p>
          <a:p>
            <a:pPr marL="342900" indent="-342900" algn="just">
              <a:buFont typeface="Arial" pitchFamily="34" charset="0"/>
              <a:buChar char="•"/>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first block </a:t>
            </a:r>
            <a:r>
              <a:rPr lang="en-US" dirty="0" smtClean="0">
                <a:latin typeface="Times New Roman" pitchFamily="18" charset="0"/>
                <a:cs typeface="Times New Roman" pitchFamily="18" charset="0"/>
              </a:rPr>
              <a:t>of chain is called as </a:t>
            </a:r>
            <a:r>
              <a:rPr lang="en-US" b="1" dirty="0" smtClean="0">
                <a:latin typeface="Times New Roman" pitchFamily="18" charset="0"/>
                <a:cs typeface="Times New Roman" pitchFamily="18" charset="0"/>
              </a:rPr>
              <a:t>Genesis block.</a:t>
            </a:r>
          </a:p>
          <a:p>
            <a:pPr algn="just"/>
            <a:r>
              <a:rPr lang="en-US" b="1" dirty="0" smtClean="0">
                <a:latin typeface="Times New Roman" pitchFamily="18" charset="0"/>
                <a:cs typeface="Times New Roman" pitchFamily="18" charset="0"/>
              </a:rPr>
              <a:t>What is Hash?</a:t>
            </a:r>
          </a:p>
          <a:p>
            <a:pPr marL="342900" indent="-342900" algn="just">
              <a:buFont typeface="Arial" pitchFamily="34" charset="0"/>
              <a:buChar char="•"/>
            </a:pPr>
            <a:r>
              <a:rPr lang="en-US" dirty="0" smtClean="0">
                <a:latin typeface="Times New Roman" pitchFamily="18" charset="0"/>
                <a:cs typeface="Times New Roman" pitchFamily="18" charset="0"/>
              </a:rPr>
              <a:t>Each person  fingerprint is unique similarly each block hash value is unique.</a:t>
            </a:r>
          </a:p>
          <a:p>
            <a:pPr marL="285750" indent="-285750" algn="just">
              <a:buFont typeface="Arial" pitchFamily="34" charset="0"/>
              <a:buChar char="•"/>
            </a:pPr>
            <a:r>
              <a:rPr lang="en-US" b="1" dirty="0">
                <a:latin typeface="Times New Roman" pitchFamily="18" charset="0"/>
                <a:cs typeface="Times New Roman" pitchFamily="18" charset="0"/>
              </a:rPr>
              <a:t>Hash is used to uniquely identify block and its </a:t>
            </a:r>
            <a:r>
              <a:rPr lang="en-US" b="1" dirty="0" smtClean="0">
                <a:latin typeface="Times New Roman" pitchFamily="18" charset="0"/>
                <a:cs typeface="Times New Roman" pitchFamily="18" charset="0"/>
              </a:rPr>
              <a:t>contents in </a:t>
            </a:r>
            <a:r>
              <a:rPr lang="en-US" b="1" dirty="0">
                <a:latin typeface="Times New Roman" pitchFamily="18" charset="0"/>
                <a:cs typeface="Times New Roman" pitchFamily="18" charset="0"/>
              </a:rPr>
              <a:t>a block chain.  </a:t>
            </a:r>
            <a:endParaRPr lang="en-US" b="1" dirty="0" smtClean="0">
              <a:latin typeface="Times New Roman" pitchFamily="18" charset="0"/>
              <a:cs typeface="Times New Roman" pitchFamily="18" charset="0"/>
            </a:endParaRPr>
          </a:p>
          <a:p>
            <a:pPr marL="285750" indent="-285750" algn="just">
              <a:buFont typeface="Arial" pitchFamily="34" charset="0"/>
              <a:buChar char="•"/>
            </a:pPr>
            <a:endParaRPr lang="en-US" b="1"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How to find Hash value?</a:t>
            </a:r>
          </a:p>
          <a:p>
            <a:pPr marL="342900" indent="-342900" algn="just">
              <a:buFont typeface="Arial" pitchFamily="34" charset="0"/>
              <a:buChar char="•"/>
            </a:pPr>
            <a:r>
              <a:rPr lang="en-US" dirty="0" smtClean="0">
                <a:latin typeface="Times New Roman" pitchFamily="18" charset="0"/>
                <a:cs typeface="Times New Roman" pitchFamily="18" charset="0"/>
              </a:rPr>
              <a:t>The hash value of  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block is calculated by taking all data of 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block and applying hashing algorithm(such as SHA-3 or SHA-56) on first block data , then Hash value of 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block is stored into  2</a:t>
            </a:r>
            <a:r>
              <a:rPr lang="en-US" baseline="30000" dirty="0" smtClean="0">
                <a:latin typeface="Times New Roman" pitchFamily="18" charset="0"/>
                <a:cs typeface="Times New Roman" pitchFamily="18" charset="0"/>
              </a:rPr>
              <a:t>nd</a:t>
            </a:r>
            <a:r>
              <a:rPr lang="en-US" dirty="0" smtClean="0">
                <a:latin typeface="Times New Roman" pitchFamily="18" charset="0"/>
                <a:cs typeface="Times New Roman" pitchFamily="18" charset="0"/>
              </a:rPr>
              <a:t>  block.</a:t>
            </a:r>
          </a:p>
          <a:p>
            <a:pPr marL="342900" indent="-342900" algn="just">
              <a:buFont typeface="Arial" pitchFamily="34" charset="0"/>
              <a:buChar char="•"/>
            </a:pPr>
            <a:r>
              <a:rPr lang="en-US" dirty="0" smtClean="0">
                <a:latin typeface="Times New Roman" pitchFamily="18" charset="0"/>
                <a:cs typeface="Times New Roman" pitchFamily="18" charset="0"/>
              </a:rPr>
              <a:t>Similarly, Hash value of 2</a:t>
            </a:r>
            <a:r>
              <a:rPr lang="en-US" baseline="30000" dirty="0" smtClean="0">
                <a:latin typeface="Times New Roman" pitchFamily="18" charset="0"/>
                <a:cs typeface="Times New Roman" pitchFamily="18" charset="0"/>
              </a:rPr>
              <a:t>nd</a:t>
            </a:r>
            <a:r>
              <a:rPr lang="en-US" dirty="0" smtClean="0">
                <a:latin typeface="Times New Roman" pitchFamily="18" charset="0"/>
                <a:cs typeface="Times New Roman" pitchFamily="18" charset="0"/>
              </a:rPr>
              <a:t> block is calculated by taking all data of 2</a:t>
            </a:r>
            <a:r>
              <a:rPr lang="en-US" baseline="30000" dirty="0" smtClean="0">
                <a:latin typeface="Times New Roman" pitchFamily="18" charset="0"/>
                <a:cs typeface="Times New Roman" pitchFamily="18" charset="0"/>
              </a:rPr>
              <a:t>nd</a:t>
            </a:r>
            <a:r>
              <a:rPr lang="en-US" dirty="0" smtClean="0">
                <a:latin typeface="Times New Roman" pitchFamily="18" charset="0"/>
                <a:cs typeface="Times New Roman" pitchFamily="18" charset="0"/>
              </a:rPr>
              <a:t> block , Hash value 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block and applying hashing algorithm  on second block and so  on.</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t>
            </a:r>
          </a:p>
          <a:p>
            <a:pPr marL="342900" indent="-342900" algn="just">
              <a:buFont typeface="Arial" pitchFamily="34" charset="0"/>
              <a:buChar char="•"/>
            </a:pPr>
            <a:endParaRPr lang="en-US" sz="2000" dirty="0" smtClean="0">
              <a:latin typeface="Times New Roman" pitchFamily="18" charset="0"/>
              <a:cs typeface="Times New Roman" pitchFamily="18" charset="0"/>
            </a:endParaRPr>
          </a:p>
          <a:p>
            <a:pPr marL="342900" indent="-342900" algn="just">
              <a:buFont typeface="Arial" pitchFamily="34" charset="0"/>
              <a:buChar char="•"/>
            </a:pPr>
            <a:endParaRPr lang="en-US" sz="2000" dirty="0" smtClean="0">
              <a:latin typeface="Times New Roman" pitchFamily="18" charset="0"/>
              <a:cs typeface="Times New Roman" pitchFamily="18" charset="0"/>
            </a:endParaRP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083" y="514885"/>
            <a:ext cx="7581580" cy="225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625043" y="2567072"/>
            <a:ext cx="1958613" cy="369332"/>
          </a:xfrm>
          <a:prstGeom prst="rect">
            <a:avLst/>
          </a:prstGeom>
        </p:spPr>
        <p:txBody>
          <a:bodyPr wrap="none">
            <a:spAutoFit/>
          </a:bodyPr>
          <a:lstStyle/>
          <a:p>
            <a:r>
              <a:rPr lang="en-IN" i="1" dirty="0" smtClean="0">
                <a:latin typeface="Times New Roman" pitchFamily="18" charset="0"/>
                <a:cs typeface="Times New Roman" pitchFamily="18" charset="0"/>
              </a:rPr>
              <a:t>Figure. Blockchain</a:t>
            </a:r>
            <a:endParaRPr lang="en-IN" i="1" dirty="0"/>
          </a:p>
        </p:txBody>
      </p:sp>
      <p:sp>
        <p:nvSpPr>
          <p:cNvPr id="5" name="AutoShape 2" descr="C:\Users\MOHAN\Desktop\hash.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028" y="3805153"/>
            <a:ext cx="3333993" cy="159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93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828" y="814222"/>
            <a:ext cx="11720541" cy="5771324"/>
          </a:xfrm>
        </p:spPr>
        <p:txBody>
          <a:bodyPr>
            <a:normAutofit/>
          </a:bodyPr>
          <a:lstStyle/>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Who </a:t>
            </a:r>
            <a:r>
              <a:rPr lang="en-US" sz="2000" b="1" dirty="0">
                <a:latin typeface="Times New Roman" pitchFamily="18" charset="0"/>
                <a:cs typeface="Times New Roman" pitchFamily="18" charset="0"/>
              </a:rPr>
              <a:t>is Responsible for adding block into </a:t>
            </a:r>
            <a:r>
              <a:rPr lang="en-US" sz="2000" b="1" dirty="0" smtClean="0">
                <a:latin typeface="Times New Roman" pitchFamily="18" charset="0"/>
                <a:cs typeface="Times New Roman" pitchFamily="18" charset="0"/>
              </a:rPr>
              <a:t>Blockchain?</a:t>
            </a:r>
          </a:p>
          <a:p>
            <a:pPr algn="just"/>
            <a:r>
              <a:rPr lang="en-US" sz="2000" b="1" dirty="0" smtClean="0">
                <a:latin typeface="Times New Roman" pitchFamily="18" charset="0"/>
                <a:cs typeface="Times New Roman" pitchFamily="18" charset="0"/>
              </a:rPr>
              <a:t>Miner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full node that verifies all transaction and </a:t>
            </a:r>
            <a:r>
              <a:rPr lang="en-US" sz="2000" b="1" dirty="0">
                <a:latin typeface="Times New Roman" pitchFamily="18" charset="0"/>
                <a:cs typeface="Times New Roman" pitchFamily="18" charset="0"/>
              </a:rPr>
              <a:t>add block into </a:t>
            </a:r>
            <a:r>
              <a:rPr lang="en-US" sz="2000" b="1" dirty="0" smtClean="0">
                <a:latin typeface="Times New Roman" pitchFamily="18" charset="0"/>
                <a:cs typeface="Times New Roman" pitchFamily="18" charset="0"/>
              </a:rPr>
              <a:t>blockchain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gets </a:t>
            </a:r>
            <a:r>
              <a:rPr lang="en-US" sz="2000" dirty="0">
                <a:latin typeface="Times New Roman" pitchFamily="18" charset="0"/>
                <a:cs typeface="Times New Roman" pitchFamily="18" charset="0"/>
              </a:rPr>
              <a:t>some rewards.</a:t>
            </a:r>
          </a:p>
          <a:p>
            <a:pPr algn="just"/>
            <a:r>
              <a:rPr lang="en-US" sz="2000" dirty="0">
                <a:latin typeface="Times New Roman" pitchFamily="18" charset="0"/>
                <a:cs typeface="Times New Roman" pitchFamily="18" charset="0"/>
              </a:rPr>
              <a:t>For example: In Bitcoin network , Bitcoin miner will get $10 for adding block in Blockchain.</a:t>
            </a:r>
          </a:p>
          <a:p>
            <a:r>
              <a:rPr lang="en-IN" sz="2000" dirty="0" smtClean="0">
                <a:latin typeface="Times New Roman" pitchFamily="18" charset="0"/>
                <a:cs typeface="Times New Roman" pitchFamily="18" charset="0"/>
              </a:rPr>
              <a:t>In Blockchain network there will be multiple miners. Everyone wants to add block in Blockchain and get rewards.</a:t>
            </a:r>
            <a:r>
              <a:rPr lang="en-IN" sz="2000" dirty="0">
                <a:latin typeface="Times New Roman" pitchFamily="18" charset="0"/>
                <a:cs typeface="Times New Roman" pitchFamily="18" charset="0"/>
              </a:rPr>
              <a:t> So to get reward, miner need to solve </a:t>
            </a:r>
            <a:r>
              <a:rPr lang="en-IN" sz="2000" dirty="0" smtClean="0">
                <a:latin typeface="Times New Roman" pitchFamily="18" charset="0"/>
                <a:cs typeface="Times New Roman" pitchFamily="18" charset="0"/>
              </a:rPr>
              <a:t>puzzle.</a:t>
            </a:r>
          </a:p>
          <a:p>
            <a:r>
              <a:rPr lang="en-IN" sz="2000" dirty="0" smtClean="0">
                <a:latin typeface="Times New Roman" pitchFamily="18" charset="0"/>
                <a:cs typeface="Times New Roman" pitchFamily="18" charset="0"/>
              </a:rPr>
              <a:t>The node that solves puzzle first will get chance to add block in Blockchain and earn reward.</a:t>
            </a:r>
            <a:endParaRPr lang="en-IN" sz="2000" dirty="0">
              <a:latin typeface="Times New Roman" pitchFamily="18" charset="0"/>
              <a:cs typeface="Times New Roman" pitchFamily="18" charset="0"/>
            </a:endParaRPr>
          </a:p>
        </p:txBody>
      </p:sp>
      <p:sp>
        <p:nvSpPr>
          <p:cNvPr id="4" name="Rectangle 3"/>
          <p:cNvSpPr/>
          <p:nvPr/>
        </p:nvSpPr>
        <p:spPr>
          <a:xfrm>
            <a:off x="0" y="65674"/>
            <a:ext cx="11922369" cy="584775"/>
          </a:xfrm>
          <a:prstGeom prst="rect">
            <a:avLst/>
          </a:prstGeom>
        </p:spPr>
        <p:txBody>
          <a:bodyPr wrap="square">
            <a:spAutoFit/>
          </a:bodyPr>
          <a:lstStyle/>
          <a:p>
            <a:pPr algn="ctr"/>
            <a:r>
              <a:rPr lang="en-IN" sz="3200" b="1" dirty="0">
                <a:latin typeface="Times New Roman" pitchFamily="18" charset="0"/>
                <a:cs typeface="Times New Roman" pitchFamily="18" charset="0"/>
              </a:rPr>
              <a:t>Blockchain </a:t>
            </a:r>
            <a:r>
              <a:rPr lang="en-IN" sz="3200" b="1" dirty="0" smtClean="0">
                <a:latin typeface="Times New Roman" pitchFamily="18" charset="0"/>
                <a:cs typeface="Times New Roman" pitchFamily="18" charset="0"/>
              </a:rPr>
              <a:t>Architecture</a:t>
            </a:r>
            <a:endParaRPr lang="en-IN" sz="32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93" y="766881"/>
            <a:ext cx="778351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479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829" y="814222"/>
            <a:ext cx="6785826" cy="5771324"/>
          </a:xfrm>
        </p:spPr>
        <p:txBody>
          <a:bodyPr>
            <a:normAutofit/>
          </a:bodyPr>
          <a:lstStyle/>
          <a:p>
            <a:pPr algn="just"/>
            <a:r>
              <a:rPr lang="en-US" sz="2000" b="1" dirty="0" smtClean="0">
                <a:latin typeface="Times New Roman" pitchFamily="18" charset="0"/>
                <a:cs typeface="Times New Roman" pitchFamily="18" charset="0"/>
              </a:rPr>
              <a:t>Blockchain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 </a:t>
            </a:r>
            <a:r>
              <a:rPr lang="en-US" sz="2000" b="1" dirty="0">
                <a:latin typeface="Times New Roman" pitchFamily="18" charset="0"/>
                <a:cs typeface="Times New Roman" pitchFamily="18" charset="0"/>
              </a:rPr>
              <a:t>peer-to-peer system </a:t>
            </a:r>
            <a:r>
              <a:rPr lang="en-US" sz="2000" dirty="0">
                <a:latin typeface="Times New Roman" pitchFamily="18" charset="0"/>
                <a:cs typeface="Times New Roman" pitchFamily="18" charset="0"/>
              </a:rPr>
              <a:t>of transacting values with no trusted third parties in between.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a:t>
            </a:r>
            <a:r>
              <a:rPr lang="en-US" sz="2000" b="1" dirty="0">
                <a:latin typeface="Times New Roman" pitchFamily="18" charset="0"/>
                <a:cs typeface="Times New Roman" pitchFamily="18" charset="0"/>
              </a:rPr>
              <a:t>shared, decentralized, and open ledger </a:t>
            </a:r>
            <a:r>
              <a:rPr lang="en-US" sz="2000" dirty="0">
                <a:latin typeface="Times New Roman" pitchFamily="18" charset="0"/>
                <a:cs typeface="Times New Roman" pitchFamily="18" charset="0"/>
              </a:rPr>
              <a:t>of transactions. This ledger database is replicated across a large number of nodes.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ledger database is an append-only database and cannot be </a:t>
            </a:r>
            <a:r>
              <a:rPr lang="en-US" sz="2000" b="1" dirty="0">
                <a:latin typeface="Times New Roman" pitchFamily="18" charset="0"/>
                <a:cs typeface="Times New Roman" pitchFamily="18" charset="0"/>
              </a:rPr>
              <a:t>changed or altered. </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a:t>
            </a:r>
            <a:r>
              <a:rPr lang="en-US" sz="2000" b="1" dirty="0">
                <a:latin typeface="Times New Roman" pitchFamily="18" charset="0"/>
                <a:cs typeface="Times New Roman" pitchFamily="18" charset="0"/>
              </a:rPr>
              <a:t>no need for trusted third parties</a:t>
            </a:r>
            <a:r>
              <a:rPr lang="en-US" sz="2000" dirty="0">
                <a:latin typeface="Times New Roman" pitchFamily="18" charset="0"/>
                <a:cs typeface="Times New Roman" pitchFamily="18" charset="0"/>
              </a:rPr>
              <a:t> to serve as intermediaries to verify, secure, and settle the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transactions.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lockchain </a:t>
            </a:r>
            <a:r>
              <a:rPr lang="en-US" sz="2000" dirty="0">
                <a:latin typeface="Times New Roman" pitchFamily="18" charset="0"/>
                <a:cs typeface="Times New Roman" pitchFamily="18" charset="0"/>
              </a:rPr>
              <a:t>technology was designed to enable true </a:t>
            </a:r>
            <a:r>
              <a:rPr lang="en-US" sz="2000" b="1" dirty="0" smtClean="0">
                <a:latin typeface="Times New Roman" pitchFamily="18" charset="0"/>
                <a:cs typeface="Times New Roman" pitchFamily="18" charset="0"/>
              </a:rPr>
              <a:t>decentralization.</a:t>
            </a:r>
          </a:p>
          <a:p>
            <a:pPr algn="just"/>
            <a:r>
              <a:rPr lang="en-US" sz="2000" b="1" i="1" dirty="0">
                <a:solidFill>
                  <a:srgbClr val="0070C0"/>
                </a:solidFill>
                <a:latin typeface="Times New Roman" pitchFamily="18" charset="0"/>
                <a:cs typeface="Times New Roman" pitchFamily="18" charset="0"/>
              </a:rPr>
              <a:t>Every node on the blockchain network has an identical copy of the blockchain </a:t>
            </a:r>
            <a:endParaRPr lang="en-IN" sz="2000" b="1" i="1" dirty="0">
              <a:solidFill>
                <a:srgbClr val="0070C0"/>
              </a:solidFill>
              <a:latin typeface="Times New Roman" pitchFamily="18" charset="0"/>
              <a:cs typeface="Times New Roman" pitchFamily="18" charset="0"/>
            </a:endParaRPr>
          </a:p>
        </p:txBody>
      </p:sp>
      <p:sp>
        <p:nvSpPr>
          <p:cNvPr id="4" name="Rectangle 3"/>
          <p:cNvSpPr/>
          <p:nvPr/>
        </p:nvSpPr>
        <p:spPr>
          <a:xfrm>
            <a:off x="0" y="65674"/>
            <a:ext cx="11922369" cy="584775"/>
          </a:xfrm>
          <a:prstGeom prst="rect">
            <a:avLst/>
          </a:prstGeom>
        </p:spPr>
        <p:txBody>
          <a:bodyPr wrap="square">
            <a:spAutoFit/>
          </a:bodyPr>
          <a:lstStyle/>
          <a:p>
            <a:pPr algn="ctr"/>
            <a:r>
              <a:rPr lang="en-IN" sz="3200" b="1" dirty="0">
                <a:latin typeface="Times New Roman" pitchFamily="18" charset="0"/>
                <a:cs typeface="Times New Roman" pitchFamily="18" charset="0"/>
              </a:rPr>
              <a:t>Blockchain </a:t>
            </a:r>
            <a:r>
              <a:rPr lang="en-IN" sz="3200" b="1" dirty="0" smtClean="0">
                <a:latin typeface="Times New Roman" pitchFamily="18" charset="0"/>
                <a:cs typeface="Times New Roman" pitchFamily="18" charset="0"/>
              </a:rPr>
              <a:t>Architecture</a:t>
            </a:r>
            <a:endParaRPr lang="en-IN" sz="32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297" y="801647"/>
            <a:ext cx="4914072" cy="431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387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946BCBFB-BBC7-42F1-95CD-058E172363A0}">
  <ds:schemaRef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71af3243-3dd4-4a8d-8c0d-dd76da1f02a5"/>
    <ds:schemaRef ds:uri="http://schemas.microsoft.com/office/infopath/2007/PartnerControls"/>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1516</TotalTime>
  <Words>2155</Words>
  <Application>Microsoft Office PowerPoint</Application>
  <PresentationFormat>Custom</PresentationFormat>
  <Paragraphs>200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Transaction on blockchain network </vt:lpstr>
      <vt:lpstr>PowerPoint Presentation</vt:lpstr>
      <vt:lpstr>PowerPoint Presentation</vt:lpstr>
      <vt:lpstr> Centralized versus Decentralized System</vt:lpstr>
      <vt:lpstr>Centralized Systems</vt:lpstr>
      <vt:lpstr>Decentralized System</vt:lpstr>
      <vt:lpstr> Limitations of Centralized Systems   </vt:lpstr>
      <vt:lpstr> Advantages of decentralized systems over centralized systems:   </vt:lpstr>
      <vt:lpstr>Layers of Blockchain</vt:lpstr>
      <vt:lpstr>Layers of Blockchain</vt:lpstr>
      <vt:lpstr> Importance of Blockchain</vt:lpstr>
      <vt:lpstr>Blockchain Adoption So Far</vt:lpstr>
      <vt:lpstr>Blockchain Uses and Use 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NETWORK</dc:title>
  <dc:creator>Date Sudarshan Rajendra</dc:creator>
  <cp:lastModifiedBy>staff50</cp:lastModifiedBy>
  <cp:revision>127</cp:revision>
  <dcterms:created xsi:type="dcterms:W3CDTF">2023-02-14T14:56:38Z</dcterms:created>
  <dcterms:modified xsi:type="dcterms:W3CDTF">2025-01-28T04:35:20Z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