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1" r:id="rId5"/>
    <p:sldId id="284" r:id="rId6"/>
    <p:sldId id="288" r:id="rId7"/>
    <p:sldId id="262" r:id="rId8"/>
    <p:sldId id="285" r:id="rId9"/>
    <p:sldId id="311" r:id="rId10"/>
    <p:sldId id="310" r:id="rId11"/>
    <p:sldId id="295" r:id="rId12"/>
    <p:sldId id="265" r:id="rId13"/>
    <p:sldId id="294" r:id="rId14"/>
    <p:sldId id="268" r:id="rId15"/>
    <p:sldId id="296" r:id="rId16"/>
    <p:sldId id="271" r:id="rId17"/>
    <p:sldId id="301" r:id="rId18"/>
    <p:sldId id="300" r:id="rId19"/>
    <p:sldId id="272" r:id="rId20"/>
    <p:sldId id="302" r:id="rId21"/>
    <p:sldId id="304" r:id="rId22"/>
    <p:sldId id="305" r:id="rId23"/>
    <p:sldId id="306" r:id="rId24"/>
    <p:sldId id="308" r:id="rId25"/>
    <p:sldId id="278" r:id="rId26"/>
    <p:sldId id="299" r:id="rId27"/>
    <p:sldId id="279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20" r:id="rId36"/>
    <p:sldId id="336" r:id="rId37"/>
    <p:sldId id="321" r:id="rId38"/>
    <p:sldId id="337" r:id="rId39"/>
    <p:sldId id="327" r:id="rId40"/>
    <p:sldId id="328" r:id="rId41"/>
    <p:sldId id="329" r:id="rId42"/>
    <p:sldId id="330" r:id="rId43"/>
    <p:sldId id="338" r:id="rId44"/>
    <p:sldId id="331" r:id="rId45"/>
    <p:sldId id="339" r:id="rId46"/>
    <p:sldId id="332" r:id="rId47"/>
    <p:sldId id="333" r:id="rId48"/>
    <p:sldId id="334" r:id="rId49"/>
    <p:sldId id="33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4" autoAdjust="0"/>
  </p:normalViewPr>
  <p:slideViewPr>
    <p:cSldViewPr>
      <p:cViewPr>
        <p:scale>
          <a:sx n="80" d="100"/>
          <a:sy n="80" d="100"/>
        </p:scale>
        <p:origin x="-1086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1899-DDA6-4579-BE35-BDE2E4692CF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DE944-4B3F-4971-90EB-CCA387C09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E944-4B3F-4971-90EB-CCA387C095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7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DE944-4B3F-4971-90EB-CCA387C095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F7BB-7874-42C9-BDBF-B4E403EDCE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7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F7BB-7874-42C9-BDBF-B4E403EDCE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7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F7BB-7874-42C9-BDBF-B4E403EDCE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3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9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4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6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5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A3B5-3AE2-4839-8BF7-05AEE6FB35E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BC0E5-74A1-4BAF-B61D-9454D7C3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38400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Unit- 4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 Digital Forensic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"/>
            <a:ext cx="8991600" cy="5715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Process of  Digital Forensic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88359"/>
            <a:ext cx="7391400" cy="5869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4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Models of Digital forensic Investigation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872205"/>
              </p:ext>
            </p:extLst>
          </p:nvPr>
        </p:nvGraphicFramePr>
        <p:xfrm>
          <a:off x="228599" y="1066801"/>
          <a:ext cx="8839201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4098"/>
                <a:gridCol w="5585103"/>
              </a:tblGrid>
              <a:tr h="6708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of Author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of the Model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089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G. Palmar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Digital Forensic Research Workshop (DFRWS) Investigative Model   or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Road Map for  Digital Forensic Research (RMDFR)                                                                                                                                                                        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6339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M. Reith, C. Carr and G. Gunsh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Abstract Digital Forensics Model(ADFM)                                      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181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B. Carrier and E. H. Safford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Integrated Digital Investigation Process (IDIP)                                        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708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 O. Ciardhuain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</a:t>
                      </a:r>
                      <a:r>
                        <a:rPr lang="en-US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Extended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 for Cybercrime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Investigation (EMCI)                                      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3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1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Models of Digital forensic Investigation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296400" cy="513556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2001, the 1st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Digital Forensics Research Workshop (DFRWS)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proposed a general purpose digital forensics investigation process.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It is also called 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Road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Map for Digital Forensic Research(RMDFR)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G. Palmar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designed a framework with following indexed processes as shown in fig.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514600"/>
            <a:ext cx="7924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5969000"/>
            <a:ext cx="853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Fig. Road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Map for Digital Forensic Research(RMDFR)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700" y="457200"/>
            <a:ext cx="9220200" cy="6324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1. Identification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: It 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recognizes an incident from indicators and determines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its type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-Crime detection</a:t>
            </a:r>
          </a:p>
          <a:p>
            <a:pPr marL="0" indent="0">
              <a:buNone/>
            </a:pPr>
            <a:endParaRPr lang="en-US" sz="7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2. Preservation: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Preservation stage corresponds to</a:t>
            </a: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 freezing crime scene.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-It means preventing any activity that can damage digital information being collected.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preventing people from using the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computers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so that digital evidence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will not be tampered.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-Isolating ,securing and preserving data</a:t>
            </a:r>
          </a:p>
          <a:p>
            <a:pPr marL="0" indent="0">
              <a:buNone/>
            </a:pPr>
            <a:endParaRPr lang="en-US" sz="7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3.Collection: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Collection stage consists finding and collecting digital information that may be  relevant to investigation.</a:t>
            </a:r>
          </a:p>
          <a:p>
            <a:pPr marL="0" indent="0">
              <a:buNone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-collection may involve removal of personnel computers from crime scene , copying or printing contents of files, etc.</a:t>
            </a:r>
          </a:p>
          <a:p>
            <a:pPr marL="0" indent="0">
              <a:buNone/>
            </a:pPr>
            <a:r>
              <a:rPr lang="en-US" sz="7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-All </a:t>
            </a:r>
            <a:r>
              <a:rPr lang="en-US" sz="7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acquired digital </a:t>
            </a: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evidences are duplicated  </a:t>
            </a:r>
            <a:r>
              <a:rPr lang="en-US" sz="7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the physical scene is </a:t>
            </a: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recorded based </a:t>
            </a:r>
            <a:r>
              <a:rPr lang="en-US" sz="7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standardized procedures</a:t>
            </a:r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endParaRPr lang="en-US" sz="72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72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4. Examination: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which involves an in-depth systematic search of evidence relating to the suspected crime. </a:t>
            </a:r>
          </a:p>
          <a:p>
            <a:pPr marL="0" indent="0">
              <a:buNone/>
            </a:pPr>
            <a:r>
              <a:rPr lang="en-US" sz="7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-Evidence traceability and hidden data must be discovered</a:t>
            </a:r>
          </a:p>
          <a:p>
            <a:pPr marL="0" indent="0">
              <a:buNone/>
            </a:pPr>
            <a:endParaRPr lang="en-US" sz="7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5. Analysis: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determine probative 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value of the examined evidence 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7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determine whether or not </a:t>
            </a: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sufficient evidences  are available  to prove crime in </a:t>
            </a:r>
            <a:r>
              <a:rPr lang="en-US" sz="7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court</a:t>
            </a:r>
          </a:p>
          <a:p>
            <a:pPr marL="0" indent="0">
              <a:buNone/>
            </a:pPr>
            <a:r>
              <a:rPr lang="en-US" sz="7200" b="1" dirty="0" smtClean="0">
                <a:latin typeface="Times New Roman" pitchFamily="18" charset="0"/>
                <a:cs typeface="Times New Roman" pitchFamily="18" charset="0"/>
              </a:rPr>
              <a:t>6. Presentation: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It involves the summary and explanation of conclusions.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-prepare document of evidences found during investigation process and presenting evidences in the court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686800" cy="5715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Road Map for Digital Forensic Research(RMDFR)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62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525" y="25400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Abstract Digital Forensic Model(ADFM):-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seen DFRWS Investigative Model was meant to be a generic “technology-independent” model, and in 2002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Mark Reith, Clint Carr, and Gregg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Gunsh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was inspired from DFRWS and presented the Abstract Digital Forensic Model an enhanced model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nine phases: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74" y="2133599"/>
            <a:ext cx="7207851" cy="417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6340026"/>
            <a:ext cx="4371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Fig.: </a:t>
            </a:r>
            <a:r>
              <a:rPr lang="en-IN" dirty="0"/>
              <a:t>Abstract Digital Forensic Model (ADFM) </a:t>
            </a:r>
          </a:p>
        </p:txBody>
      </p:sp>
    </p:spTree>
    <p:extLst>
      <p:ext uri="{BB962C8B-B14F-4D97-AF65-F5344CB8AC3E}">
        <p14:creationId xmlns:p14="http://schemas.microsoft.com/office/powerpoint/2010/main" val="29016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1440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Identification: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recognizes an incident from indicators and determines its type.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Preparation: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tools, techniques, search warrants, monitoring authorization and management support are prepared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Approach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strategy: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develops a approaches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procedures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use in order to maximize the collection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evidence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while minimizing the impact to the victim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Preservation: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involves the  isolation ,securing and preserving the state of physical and digital evidences.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Collection: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acquired digital evidence is duplicated, and the physical scene is recorded, based on standardized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procedures.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Examination: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involves an in-depth systematic search of evidence relating to the suspected crime.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Analysis: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The probative value of the examined evidence is determined in Analysis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drawing conclusions based on evidence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found)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Presentation: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involves summarizing the evidences found  in the  investigation process and present evidences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court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Returning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evidence: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closes the investigation process by returning physical and digital evidence to the proper owner.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Abstract Digital Forensic Model(ADFM):-</a:t>
            </a:r>
          </a:p>
        </p:txBody>
      </p:sp>
    </p:spTree>
    <p:extLst>
      <p:ext uri="{BB962C8B-B14F-4D97-AF65-F5344CB8AC3E}">
        <p14:creationId xmlns:p14="http://schemas.microsoft.com/office/powerpoint/2010/main" val="27995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An Integrated Digital Investigation Process(IDIP)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71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model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was first proposed by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Carrier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Safford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2003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model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digital investigation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to the physical investigation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model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organized 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 groups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consisting of 17 phases.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36697"/>
            <a:ext cx="7696200" cy="304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6514068"/>
            <a:ext cx="909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Fig</a:t>
            </a:r>
            <a:r>
              <a:rPr lang="en-IN" dirty="0" smtClean="0"/>
              <a:t>. : </a:t>
            </a:r>
            <a:r>
              <a:rPr lang="en-IN" dirty="0"/>
              <a:t>An Integrated Digital Investigation Process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5400" y="4791161"/>
            <a:ext cx="214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-Operations </a:t>
            </a:r>
            <a:r>
              <a:rPr lang="en-US" sz="1200" dirty="0"/>
              <a:t>Readiness </a:t>
            </a:r>
            <a:r>
              <a:rPr lang="en-US" sz="1200" dirty="0" smtClean="0"/>
              <a:t>phase</a:t>
            </a:r>
          </a:p>
          <a:p>
            <a:r>
              <a:rPr lang="en-US" sz="1200" dirty="0" smtClean="0"/>
              <a:t>-Infrastructure </a:t>
            </a:r>
            <a:r>
              <a:rPr lang="en-US" sz="1200" dirty="0"/>
              <a:t>Readiness phase 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2171699" y="4791164"/>
            <a:ext cx="2683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-Detection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and Notification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phase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- Confirmation and Authorization phase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399" y="5364876"/>
            <a:ext cx="19944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Preservation phase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Survey phase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Documentation phase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Search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and collection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phase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Reconstruction phase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Presentation phase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3943" y="2468118"/>
            <a:ext cx="19944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Preservation phase</a:t>
            </a:r>
          </a:p>
          <a:p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Survey phase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Documentation phase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Search </a:t>
            </a:r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and collection </a:t>
            </a: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phase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Reconstruction phase</a:t>
            </a:r>
          </a:p>
          <a:p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- Presentation phase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17" y="1219200"/>
            <a:ext cx="705368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858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3048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An Integrated Digital Investigation Process(IDIP)</a:t>
            </a:r>
          </a:p>
        </p:txBody>
      </p:sp>
    </p:spTree>
    <p:extLst>
      <p:ext uri="{BB962C8B-B14F-4D97-AF65-F5344CB8AC3E}">
        <p14:creationId xmlns:p14="http://schemas.microsoft.com/office/powerpoint/2010/main" val="15016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63562"/>
          </a:xfrm>
        </p:spPr>
        <p:txBody>
          <a:bodyPr>
            <a:noAutofit/>
          </a:bodyPr>
          <a:lstStyle/>
          <a:p>
            <a:pPr marL="0" indent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An Integrated Digital Investigation Process(IDIP)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Phases of IDIP are as follows :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Readiness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Phases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goal of this phase is to ensure that the operations and infrastructure are able to fully support an investigation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It includes two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sub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phases:</a:t>
            </a:r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Readiness: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provide all training and equipment for investigators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Infrastructure Readiness: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provide needed infrastructure for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investigators.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fontAlgn="base">
              <a:buAutoNum type="arabicPeriod" startAt="2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Deployment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phases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goal of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provide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mechanism to detect and confirm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incident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includes two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 phases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base"/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and notification: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incident is detected and appropriate people are notified.</a:t>
            </a: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Confirmation and Authorization: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which confirms the incident and obtains authorization for legal approval to carry out a search warrant.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8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An Integrated Digital Investigation Process(IDIP)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Phases of IDIP are as follows 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Crime Scene Investigation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goal of these phases is to collect and analyze the physical evidence and reconstruct the actions that took place during the incident.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This phase include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six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sub-phases: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Preservation: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Which preserve the physical crime scène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Survey: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involves investigator walk through physical crime scene and identify pieces of physical evidence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Documentation: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Which involves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taking photographs, sketches and videos of the crime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scene and the physical evidence.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Collection: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Which involves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depth search and collection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evidence relating to the suspected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 that additional physical evidences are  identified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Reconstruction: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Which involves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organizing the results from the analysis done and develop theory for incident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Presentation: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presents the physical and digital evidence to a court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Digital Forensic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9300"/>
            <a:ext cx="8991600" cy="61087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INTRODUCTION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Forensic science is well established science that plays important role in criminal justice systems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applied to both criminal and civil action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Forensics means legal or related to courts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Digital forensics can be defined as a branch of forensic science that focuses on Identification,Preservation,Collection,Analysis, Documentation and Presentation of facts regarding digital evidences found on computer or similar digital storage media devices.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digital evidences are often in relation with computer crime.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212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An Integrated Digital Investigation Process(IDIP)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Phases of IDIP are as follows 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Crime Scene Investigation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Phases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investigator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collect all digital evidence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consists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six ‘identical’ phases: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Preservation: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This phase preserve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crime scène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Survey: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collects digital evidence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Documentation: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involves documenting every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acquired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digital evidence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Collection: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involves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depth analysis of digital evidence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-  Software tools are used to recover hidden, deleted and corrupted files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Reconstruction: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Which involves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putting the pieces of digital puzzle together and developing investigative hypotheses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involves presenting the digital evidences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physical investigation team in the case the investigation was not performed by the same team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5. Review: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which whole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investigation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processes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reviewed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identifies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areas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improvement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5344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Extended 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Model of Cybercrime Investigation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(EMCI)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" y="685800"/>
            <a:ext cx="8610600" cy="6019800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model was first proposed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S.O. Ciardhuain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2004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EMCI is more likely most comprehensive till date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EMCI follows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waterfall model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every activity occurs in sequence.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1143000"/>
            <a:ext cx="7239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95400" y="6325632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 : </a:t>
            </a:r>
            <a:r>
              <a:rPr lang="en-US" dirty="0"/>
              <a:t>An Extended Model of Cybercrime Investigation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6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873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Extended Model of Cybercrime Investigation (EMCI)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609600"/>
            <a:ext cx="9296400" cy="62484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Phases of EMCI: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Awareness: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during which investigators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are informed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that crime has taken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place.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 awareness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typically created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externally (e.g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 crime is reported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police)  or internally (e.g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an intrusion detection 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alerts crime)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Authorization: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the need for an investigation is identified, the next activity is to obtain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authorization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carry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 investigation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authorization is obtained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internally(e.g.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company management)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or externally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 court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orders)</a:t>
            </a: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lanning: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planning activity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strongly affected 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information from both inside and outside the investigating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organization.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Notification: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Notification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informing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concerned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parties that the investigation is taking place.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activity may not be appropriate in some investigations, e.g. where surprise is needed to prevent destruction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evidence.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 Identification of Evidence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activity deals 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locating and identifying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evidence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simplest case, this may involve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finding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confirming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computer used by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suspected person.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1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4873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Extended Model of Cybercrime Investigation (EMCI)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Phases of EMCI</a:t>
            </a:r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Collection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Collection is the activity in which the investigating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possession(custody)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evidence in a form which can be preserved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analyzed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copying contents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 disks or seizure of entire computers.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Transport: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collection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evidence must be transported to a suitable location for later examination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collected evidence will in most cases need to be stored because examination cannot take place immediately. Storage must take into account the need to preserve the integrity of the evidence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Examination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Examination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evidence will involve the use of a potentially large number of techniques to find and interpret significant data. It may require repair of damaged data in ways which preserve its integrity.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Hypothesis: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on the examination of the evidence, the investigators must construct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hypothesis(proposed explanation made on the basis of limited evidence)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occurred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hypothesis must be presented to persons other than the investigators. For a police investigation the hypothesis will be placed before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jury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5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4873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Extended Model of Cybercrime Investigation (EMCI)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Phases of EMCI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Proof / Defence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general the hypothesis will be challenged;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investigators will have to prove the validity of their hypothesis and defend it against challenge.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Successful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challenges will probably result in backtracking to the earlier stages to obtain and examine more evidence, and construct a better hypothesis.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Dissemination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activity in the model is the dissemination of information from the investigation.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Information is often disseminated in the hope that individuals and entities in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improve their knowledge base and subsequently make better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judgments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future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situations.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38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Ethical Issues In Digital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orensic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Ethics in digital forensic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field can be defined as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 of moral principles that regulate the use of computer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Ethical decision making in digital forensic work consist of one or more of the following: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Honesty towards the investigation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Prudence means carefully handling digital evidences.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  Compliance with the law and professional norms.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Ethical Issues In Digital Forensic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General ethical norms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for Digital Forensic I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nvestigation:-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Investigator should satisfy the following points…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contribute to the society and human being.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avoid harm to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be honest and trustworthy.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be fair and take action not to discriminate.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honor property rights, including copyrights and patents.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give proper credit to intellectual property.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respect the privacy of others.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Should honor confidentially.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Ethical Issues In Digital Forensic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Unethical Norms for Digital Forensic Investigation:-</a:t>
            </a: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Investigator should not…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Uphold any relevant evidence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Declare any confidential matter or knowledge.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Express an opinion on guilt or innocence belonging to any part.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Engage or involve in any kind of unethical or illegal conduct.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Deliberately or knowingly undertake an assignment beyond him or her capability.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Distort or falsify education, training, credential.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Display bias and prejudice in finding or observation.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Exceed or outpace authorization in conducting examination.</a:t>
            </a:r>
          </a:p>
        </p:txBody>
      </p:sp>
    </p:spTree>
    <p:extLst>
      <p:ext uri="{BB962C8B-B14F-4D97-AF65-F5344CB8AC3E}">
        <p14:creationId xmlns:p14="http://schemas.microsoft.com/office/powerpoint/2010/main" val="40263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1"/>
            <a:ext cx="8991600" cy="89480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Digital Evidence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3" y="5413807"/>
            <a:ext cx="3428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334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 to Digital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15400" cy="59689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investigation of computer security incident leads to legal proceeding, such as court proceeding, where the digital evidence are presented in the court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devices are everywhere in today’s world, helping people communicate locally and globally with ease.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people immediately think of computers, cell phones and the Internet as the only sources for digital evidence, but any piece of technology that processes digital information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considered as sources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digital evidence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hand-held games can carry encoded messages between criminals and newer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household appliances, such as a refrigerator with a built-in TV, could be used to store, view and share illegal images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important thing to know is that responders need to be able to recognize and properly seize potential digital evidence.</a:t>
            </a:r>
          </a:p>
        </p:txBody>
      </p:sp>
    </p:spTree>
    <p:extLst>
      <p:ext uri="{BB962C8B-B14F-4D97-AF65-F5344CB8AC3E}">
        <p14:creationId xmlns:p14="http://schemas.microsoft.com/office/powerpoint/2010/main" val="38750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7200" y="826650"/>
            <a:ext cx="9601200" cy="6044625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Field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PC forensic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began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1980’s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personal computer become cheap to buy.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1984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associate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Federal Bureau of Investigation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rogram was created, which was referred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agnet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edia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rogram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currently called 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Computer Analysis and Response Team(CART).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Michael Anderson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Father of Computer Forensic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came into limelight during this period.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rganization on Computer Evidence(IOCE)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was formed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1995.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great countries declared that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law enforcement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personnel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should be trained and equipped to  deal with sophisticated crimes.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1998, INTERPOL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Forensic Science symposium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was apprehended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1999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FBI CART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case  load goes beyond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cases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examining,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17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TB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information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first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FBI Regional Computer Forensic  Laboratory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was recognized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2003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FBI CART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case load exceed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6500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cases, examining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782 TB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information.</a:t>
            </a: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524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History Of Digital Forensic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23568"/>
            <a:ext cx="8762999" cy="6204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Digital Evidences(Electronic Evidences)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172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Evidence: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information that can be confident or trusted, and can prove something related to a case in trial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that is, indicating that a certain substance or condition is present.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Relevant evidence: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information which has positive impact on the action occurred,  such as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information supporting an incident or crime.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evidences are heart of digital forensic investigation process.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1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evidence is </a:t>
            </a:r>
            <a:r>
              <a:rPr lang="en-US" sz="1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any  </a:t>
            </a:r>
            <a:r>
              <a:rPr lang="en-US" sz="1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 data of value to an investigation ,that </a:t>
            </a:r>
            <a:r>
              <a:rPr lang="en-US" sz="18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stored on, received or transmitted by an electronic </a:t>
            </a:r>
            <a:r>
              <a:rPr lang="en-US" sz="18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device.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major forensic categories of devices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where evidence can be stored: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Internet-based, stand-alone computers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mobile devices.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Examples of electronic devices  which are potential digital Evidences are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hard disk, CD/DVD media , backup tapes, pen drive, floppy disk , digital camera , biometric scanner , smart phone, smart card 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PDA,etc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91978"/>
            <a:ext cx="9008077" cy="616602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Forms of Digital evidence :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Text messages, emails, pictures ,audios ,videos, office document and internet searches are some of the most common types of digital evidence.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9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digital evidence are used to establish a credible link between the attacker, victim, and the crime scene. </a:t>
            </a:r>
            <a:endParaRPr lang="en-US" sz="19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of the information stored in the victim’s system can be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considered as digital evidence,  such as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IP address, system log-in &amp; remote log-in details, browsing history, log files, emails, images,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buFont typeface="Wingdings" pitchFamily="2" charset="2"/>
              <a:buChar char="Ø"/>
            </a:pP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1900" b="1" dirty="0">
                <a:latin typeface="Times New Roman" pitchFamily="18" charset="0"/>
                <a:cs typeface="Times New Roman" pitchFamily="18" charset="0"/>
              </a:rPr>
              <a:t>Evidences may be in the form: </a:t>
            </a:r>
            <a:endParaRPr lang="en-US" sz="1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Email Messages (may be deleted one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also)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Office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file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Deleted files of all kinds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Encrypted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file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Compressed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files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Temp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files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Recycle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Bin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History 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Cache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files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Cookies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Registry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Web/E-Mail server access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Logs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Domain access Logs </a:t>
            </a:r>
            <a:endParaRPr lang="en-IN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6621" y="138545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Digital Evidences(Electronic Evidences)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9536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6910"/>
            <a:ext cx="8762999" cy="4172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The Best Evidence Rule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067800" cy="56515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best evidence rule is that the original  or true writing or recording must be confessed in court to prove its contents without any expectations.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best evidence rule, an original copy of the document is considered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 best evidence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(superior evidence or valid proof) to prove crime in the court 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 define best evidence as the most complete copy or a copy which includes all necessary parts of evidence, which is closely related to the original evidence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treat forensic duplication by considering it as the best evidence. Therefore, when we say ‘best evidence’ it refers to the evidence we have in our power.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5100"/>
            <a:ext cx="8686799" cy="3683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Original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" y="762000"/>
            <a:ext cx="8934450" cy="5816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define Original Evidence  as the truth or real(original) copy of the evidence media which is given by a client/victim.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One of the rules states that if an evidence is readable by sight such as any printout or data stored in a computer or any other output device, it is considered as ‘Original Evidence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should be original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evidence protector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will store either the best evidence or original evidence for every investigation in the evidence safe.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6683765" cy="480103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Rules of Digital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533400"/>
            <a:ext cx="8763001" cy="6324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Rule of evidence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is also called as </a:t>
            </a:r>
            <a:r>
              <a:rPr lang="en-US" sz="2300" b="1" i="1" dirty="0" smtClean="0">
                <a:latin typeface="Times New Roman" pitchFamily="18" charset="0"/>
                <a:cs typeface="Times New Roman" pitchFamily="18" charset="0"/>
              </a:rPr>
              <a:t>Law of Evidence.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These rules determine what evidence must or must not be considered by a court in reaching its decision.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There are five rules of collecting digital evidence 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These relate to five properties that evidence must have to be useful.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Admissible: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evidence must be usable in the court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.(evidence must be considered as valid evidence by court)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Authentic: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evidence is proven to be genuine or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real (only authentic evidences are admissible in a court) 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Complete: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 proof that covers all the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necessary parts of an incident.(its not enough to collect evidence that just covers one part of  incident)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Reliable: 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evidence must be reliable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(Evidence collection and analysis procedures should not be doubtful)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Believable: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evidence should be understandable and believable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by court.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0"/>
            <a:ext cx="6683765" cy="58239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Characteristics of Digital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61738" cy="6172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Locard’s Exchange Principle : 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According to Edmond Locard’s principle, when two items makes contact , there will be an interchange.</a:t>
            </a:r>
          </a:p>
          <a:p>
            <a:pPr algn="just">
              <a:lnSpc>
                <a:spcPct val="150000"/>
              </a:lnSpc>
            </a:pPr>
            <a:r>
              <a:rPr lang="en-US" sz="21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an incident takes place, a criminal will leave a hint evidence at the scene and remove a hint evidence from the scene. This alteration known as </a:t>
            </a:r>
            <a:r>
              <a:rPr lang="en-US" sz="21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Locard’s Exchange </a:t>
            </a:r>
            <a:r>
              <a:rPr lang="en-US" sz="21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Principle.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Many Techniques(Such as blood analysis,DNA matching,fingerprint verification) have been suggested in conventional forensic sciences to strongly prosecute criminals.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These techniques are used to certify the existence of suspected person at a physical scene.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Locard’s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Exchange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principle suggests that, there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is a communication with  computer system ,clues will be left.</a:t>
            </a:r>
          </a:p>
          <a:p>
            <a:endParaRPr lang="en-US" sz="2000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47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0"/>
            <a:ext cx="6683765" cy="58239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Characteristics of Digital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961738" cy="6172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Locard’s Exchange Principle 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1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219200"/>
            <a:ext cx="44481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849468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 Evidence transfer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physical and digital dimensions helps investigators establish connections between victims, offenders, and crime scenes.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48200"/>
            <a:ext cx="8915400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In a homicide case, the criminal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may attempt to misdirect investigators by creating a suicide note on the victim’s computer, and in this process criminal leave his/her fingerprints on the keyboard. With one such piece of evidence, investigators can demonstrate the strong possibility that the criminal was present at the crime scene.</a:t>
            </a:r>
          </a:p>
        </p:txBody>
      </p:sp>
    </p:spTree>
    <p:extLst>
      <p:ext uri="{BB962C8B-B14F-4D97-AF65-F5344CB8AC3E}">
        <p14:creationId xmlns:p14="http://schemas.microsoft.com/office/powerpoint/2010/main" val="23516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4572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9067800" cy="6172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Illustrative evidence: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Illustrative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evidence is also called as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demonstrative evidence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generally a representation of an object which is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common form of proof.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example: Photographs, videos, sound recordings, X-rays, maps, drawing, graphs, charts, simulations and models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Electronic evidence : Electronic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evidence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nothing but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digital evidence.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evidences or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proof that can be obtained from an electronic source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called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Digital Evidence.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example: Emails, hard drives, word processing documents, instant message logs, ATM transactions, cellphone logs,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Documented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Evidence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Documented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evidence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same as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demonstrative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evidence.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documentary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proof is presented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Contracts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wills , invoices 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4572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9067800" cy="6172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Explainable Evidence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type of evidence is typically used in criminal cases in which it supports the dependent, either partially or totally removing their guilt in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also referred to 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exculpatory evidence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Exculpatory evidence includes any evidence that prove a defendant’s innocence.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Examples of exculpatory evidence include an alibi, such as witness testimony that a defendant was somewhere else when the crime occurred.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Exculpatory evidence might include proof that the defendant stayed in a hotel too far away from the crime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scene.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substantial evidence: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proof that is introduced in the form of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physical object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whether whole or in a part, is referred to as substantial evidence.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also called as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Physical evidence.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dried blood, fingerprints, and DNA samplers, casts of footprints or  tires at the crime scene .</a:t>
            </a:r>
          </a:p>
          <a:p>
            <a:pPr algn="just">
              <a:lnSpc>
                <a:spcPct val="17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72500" cy="55245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Testimonial: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kind of evidence spoken by a spectator(witness) under oath, or written evidence given under oath by an official declaration, that is,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Affidavit.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formal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written or spoken statement,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especially one given in a court of law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one of the common forms of evidence in the system.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4572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Types of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Digital Forensic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5626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Definition of 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igital Forensic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 algn="just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Digital Forensics is a series of steps to uncover and analyses electronic data through scientific method.</a:t>
            </a:r>
          </a:p>
          <a:p>
            <a:pPr marL="0" indent="0" algn="just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The major goal of the process is to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duplicate the original data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and preserve original evidence and then performing the series of investigation by collecting, identifying and validating the digital information for purpose of restructuring past event. </a:t>
            </a:r>
          </a:p>
          <a:p>
            <a:pPr marL="0" indent="0" algn="just">
              <a:buNone/>
            </a:pPr>
            <a:endParaRPr lang="en-US" sz="2800" i="1" dirty="0"/>
          </a:p>
          <a:p>
            <a:pPr marL="0" indent="0" algn="just">
              <a:buNone/>
            </a:pPr>
            <a:endParaRPr lang="en-US" sz="2800" i="1" dirty="0" smtClean="0"/>
          </a:p>
          <a:p>
            <a:pPr marL="0" indent="0" algn="just">
              <a:buNone/>
            </a:pPr>
            <a:endParaRPr lang="en-US" sz="2800" i="1" dirty="0"/>
          </a:p>
          <a:p>
            <a:pPr marL="0" indent="0" algn="just">
              <a:buNone/>
            </a:pPr>
            <a:endParaRPr lang="en-US" sz="2800" i="1" dirty="0" smtClean="0"/>
          </a:p>
          <a:p>
            <a:pPr marL="0" indent="0" algn="just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27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8810"/>
            <a:ext cx="8534400" cy="32839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Challenges in Evidence handling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1562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most difficult task for evidence handler is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authenticate the collected evidences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 the judicial proceedings.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Maintaining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chain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custody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also necessary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must have both power and skill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validate your evidences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179" y="0"/>
            <a:ext cx="6683765" cy="4572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Authentication of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6" y="762000"/>
            <a:ext cx="9031184" cy="56769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FRE(Federal Rules of Evidence) and the law of many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jurisdictions,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‘written-works’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‘record-keeping”.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Before introducing them as evidence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documents and recorded material must be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authenticated.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Authentic evidence means evidence is proven to be genuine or real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e.g. persons medical records are authentic, if doctor  from government hospital provides certificate in writing that copies of records are true.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evidences that are collected by any person/investigator should be collected using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authenticate methods and techniques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because during court proceedings these will become major evidences to prove the crime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evidence to be admissible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its necessary that it should be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authenticated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otherwise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 evidence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not be admissible in the court.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628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730"/>
            <a:ext cx="6683765" cy="333632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Chain of Custody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42551"/>
            <a:ext cx="8874211" cy="604245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What Is the Chain of Custody in Computer Forensics? 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Maintaining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chain of custody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means that the evidences collected should not be accessed by unauthorized person and must be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stored in a tamper proof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manner.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term chain of custody refers to process of maintaining and documenting the handling of evidences throughout the investigation process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Chain of custody  is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document that maintains record of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person who have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collected , handled, transferred or analyzed evidence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, the date/time it was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collected or transferred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and purpose of transfer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2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6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730"/>
            <a:ext cx="6683765" cy="333632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Chain of Custody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026611" cy="6248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Why Is It Important to Maintain the Chain of Custody?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important to maintain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chain of custody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preserve the integrity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evidence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prevent it from contamination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which can alter the state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evidence.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Importance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the Court: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possible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evidence presented in court dismissed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 missing link in the chain of custody.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its  investigator responsibility to present proper chain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custody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along with the evidence at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court.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meet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requirements of chain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custody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evidences are stored in a secure place by investigative agencies.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2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7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to Establish the Chain of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Custody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6324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following procedure is followed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maintain proper chain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custody for electronic evidence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Save the original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materials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Take photos of physical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evidence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Take screenshots of digital evidence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Document date, time, and any 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receipt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Inject a bit-for-bit clone of digital evidence content into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forensic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 a hash test analysis to further authenticate the working clone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56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What Considerations Are Involved with Digital Evidence?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6324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following  considerations are involved when dealing with digital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evidence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Never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work with the original evidence to develop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procedures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 clean collecting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media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Document any extra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safety of personnel at the scene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" y="8064002"/>
            <a:ext cx="175052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4339" y="127000"/>
            <a:ext cx="4841531" cy="5770605"/>
          </a:xfrm>
          <a:prstGeom prst="rect">
            <a:avLst/>
          </a:prstGeom>
        </p:spPr>
      </p:pic>
      <p:pic>
        <p:nvPicPr>
          <p:cNvPr id="1026" name="Picture 2" descr="C:\Users\Dell pc\Downloads\20200213_12433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702" y="284206"/>
            <a:ext cx="4368908" cy="59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 pc\Downloads\20200213_12422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4" y="144163"/>
            <a:ext cx="4884008" cy="60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810"/>
            <a:ext cx="8780859" cy="74749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Evidence Validation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071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Evidence validation is challenging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task for investigator</a:t>
            </a:r>
            <a:endParaRPr lang="en-US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Evidence validation ensure that evidence you have collected is similar to the evidence  presented in the court.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Several yours pass between the collection of evidence and the production of evidence at a judiciary proceeding, which is very common.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meet the challenge of evidence validation , its necessary to ensure that original media matches the forensic duplication by using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MD5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hashes.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evidence for every file is nothing but the MD5 hash value that are generated for every file that contributes to the case.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8810"/>
            <a:ext cx="8839200" cy="54429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Volatile Evidence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9563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Collecting volatile evidence is a challenging task for investigator.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Investigators need to focus on obtaining the volatile system data before shutting down the system.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the time of collecting evidences investigator need to collect volatile data first because it can help to determine the criminal activities that can lost if system is powered off.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collecting evidence, investigator should always try to proceed from most volatile to the least volatile.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example of  order of volatility of evidences would be: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Registers and cache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Routing tables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ARP cache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table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Kernel statistics and modules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 memory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Temporary file system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Secondary memory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Router configuration </a:t>
            </a:r>
          </a:p>
          <a:p>
            <a:pPr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 topology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Digital Forensic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715000"/>
          </a:xfrm>
        </p:spPr>
        <p:txBody>
          <a:bodyPr>
            <a:normAutofit/>
          </a:bodyPr>
          <a:lstStyle/>
          <a:p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Definition of digital forensic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Forensics is defined as the process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Identification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Preservation, Collection , Analysis , Documentation and Presentation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computer evidence which can be used by the court of law.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Forensics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science of finding evidence from digital media like a computer, mobile phone, server, or network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Digital evidence includes computer evidence, digital audio, digital video, cell phones, digital fax machines etc.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provides the forensic team with the best techniques and tools to solve complicated digital-related cases.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Digital Forensics helps the forensic team to analyzes, inspect, identifies, and preserve the digital evidence residing on various types of electronic devices.</a:t>
            </a:r>
          </a:p>
          <a:p>
            <a:pPr algn="just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658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Rules of Digital Forensic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7912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examination should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 performed on original media.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copy is made onto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forensically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sterile media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New media should always be used if available.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copy of the evidence must be exact, bit-by-bit copy.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computer and the data on it must be protected during the acquisition of the media to ensure that the data is not modified.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examination should be conducted in such a way  as to prevent any modification of the evidence.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chain of custody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all evidence must be clearly maintained to provide an audit log of whom might have accessed the evidence and at what time.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" y="0"/>
            <a:ext cx="89154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Digital Forensic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Investigation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5638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describes an investigation where digital device forms part of the incident.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successful outcome of DFI is the presentation of digital evidence.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orensic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nvestigation(DFI) is a special type of investigation that is used to find digital evidences which are stored in various digital devices and that can be considered as valid evidences in the court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Oxford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online dictionary, the term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orensic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defined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elating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the investigation of crime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“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elating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to courts of law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this definition it is clear that the ultimate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goal of a digital forensic investigation is to present some form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digital evidences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 a court of law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using the correct legal procedures with scientific backing.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90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830262"/>
            <a:ext cx="8902700" cy="5994400"/>
          </a:xfrm>
        </p:spPr>
        <p:txBody>
          <a:bodyPr>
            <a:normAutofit fontScale="92500"/>
          </a:bodyPr>
          <a:lstStyle/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of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digital forensic investigation is to examine digital evidences and to ensure that they have not been tampered in any manner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To achieve this goal investigation must be able to handle all below obstacles: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 Handle and locate certain amount of valid data from large amount of files stored in computer system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It is viable that the information has been deleted , In such situation searching inside file is worthless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3. If the files are secured by some passwords, investigators must find a way to read the protected data in an unauthorized manner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4. Data may be stored in damaged device but the investigator searches the data in working devices 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5. Major obstacle is that, each and every case is different ,identifying  the techniques and tools will take long time.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digital data found should be protected from being modified . It is very tedious to prove that data under examination is unaltered .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Common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procedure for investigation and standard techniques for collecting  and preserving digital evidences are desired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8100"/>
            <a:ext cx="8915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Digital Forensic Investigation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4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262"/>
            <a:ext cx="9144000" cy="5994400"/>
          </a:xfrm>
        </p:spPr>
        <p:txBody>
          <a:bodyPr>
            <a:normAutofit fontScale="85000" lnSpcReduction="10000"/>
          </a:bodyPr>
          <a:lstStyle/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goal of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digital forensic investigation is to examine digital evidences and to ensure that they have not been tampered in any manner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Digital evidences examined in digital forensic laboratory.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Forensic laboratory provides following services: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Recovery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Recover deleted data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computer, laptop, mobile phones, SD cards, CD/DVD and pen drives.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Audio Examination-Examine audio file evidence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find out any addition , alteration or deletion has been done with audio file and provide forensic report.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Video Examination-Examine video files and CCTV footage enhancement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provide forensic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report. Video file evidence can provide a real time eyewitness of a crime scene.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Signature Verification-Examine the disputed signatures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found on documents like rent agreement, property transfer agreement, bank cheque, etc.  based on handwriting principles , handwriting characteristics , scientific tools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provide forensic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report for legal purpose.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Fingerprinting Services-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police clearance certificate, visa and employment with high accuracy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Handwriting Examination-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Examine the disputed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handwriting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found in various types of cases involving suicide note, anonymous letter , official documents , bank cheque ,etc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and find out authorship of suspected writer 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provide forensic report for legal purpose.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8100"/>
            <a:ext cx="89154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Digital Forensic Investigation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11622</TotalTime>
  <Words>4668</Words>
  <Application>Microsoft Office PowerPoint</Application>
  <PresentationFormat>On-screen Show (4:3)</PresentationFormat>
  <Paragraphs>396</Paragraphs>
  <Slides>49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Unit- 4   Digital Forensic </vt:lpstr>
      <vt:lpstr>Digital Forensic</vt:lpstr>
      <vt:lpstr>PowerPoint Presentation</vt:lpstr>
      <vt:lpstr>Digital Forensic</vt:lpstr>
      <vt:lpstr>Digital Forensic</vt:lpstr>
      <vt:lpstr>Rules of Digital Forensic</vt:lpstr>
      <vt:lpstr>Digital Forensic Investigation</vt:lpstr>
      <vt:lpstr>PowerPoint Presentation</vt:lpstr>
      <vt:lpstr>PowerPoint Presentation</vt:lpstr>
      <vt:lpstr>Process of  Digital Forensic</vt:lpstr>
      <vt:lpstr>Models of Digital forensic Investigation</vt:lpstr>
      <vt:lpstr>Models of Digital forensic Investigation</vt:lpstr>
      <vt:lpstr>Road Map for Digital Forensic Research(RMDFR)</vt:lpstr>
      <vt:lpstr>Abstract Digital Forensic Model(ADFM):-</vt:lpstr>
      <vt:lpstr>Abstract Digital Forensic Model(ADFM):-</vt:lpstr>
      <vt:lpstr>An Integrated Digital Investigation Process(IDIP)</vt:lpstr>
      <vt:lpstr>PowerPoint Presentation</vt:lpstr>
      <vt:lpstr>An Integrated Digital Investigation Process(IDIP)</vt:lpstr>
      <vt:lpstr>An Integrated Digital Investigation Process(IDIP)</vt:lpstr>
      <vt:lpstr>An Integrated Digital Investigation Process(IDIP)</vt:lpstr>
      <vt:lpstr> Extended Model of Cybercrime Investigation (EMCI) </vt:lpstr>
      <vt:lpstr>Extended Model of Cybercrime Investigation (EMCI)</vt:lpstr>
      <vt:lpstr>Extended Model of Cybercrime Investigation (EMCI)</vt:lpstr>
      <vt:lpstr>Extended Model of Cybercrime Investigation (EMCI)</vt:lpstr>
      <vt:lpstr>Ethical Issues In Digital Forensic</vt:lpstr>
      <vt:lpstr>Ethical Issues In Digital Forensic</vt:lpstr>
      <vt:lpstr>Ethical Issues In Digital Forensic</vt:lpstr>
      <vt:lpstr>Digital Evidence</vt:lpstr>
      <vt:lpstr>Introduction to Digital Evidence</vt:lpstr>
      <vt:lpstr>Digital Evidences(Electronic Evidences)</vt:lpstr>
      <vt:lpstr>PowerPoint Presentation</vt:lpstr>
      <vt:lpstr>The Best Evidence Rule</vt:lpstr>
      <vt:lpstr>Original Evidence</vt:lpstr>
      <vt:lpstr>Rules of Digital Evidence</vt:lpstr>
      <vt:lpstr>Characteristics of Digital Evidence</vt:lpstr>
      <vt:lpstr>Characteristics of Digital Evidence</vt:lpstr>
      <vt:lpstr>Types of Evidence</vt:lpstr>
      <vt:lpstr>Types of Evidence</vt:lpstr>
      <vt:lpstr>Types of Evidence</vt:lpstr>
      <vt:lpstr>Challenges in Evidence handling</vt:lpstr>
      <vt:lpstr>Authentication of Evidence</vt:lpstr>
      <vt:lpstr>Chain of Custody</vt:lpstr>
      <vt:lpstr>Chain of Custody</vt:lpstr>
      <vt:lpstr>Procedure to Establish the Chain of Custody  </vt:lpstr>
      <vt:lpstr>What Considerations Are Involved with Digital Evidence? </vt:lpstr>
      <vt:lpstr>PowerPoint Presentation</vt:lpstr>
      <vt:lpstr>PowerPoint Presentation</vt:lpstr>
      <vt:lpstr>Evidence Validation</vt:lpstr>
      <vt:lpstr>Volatile Evidence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UNIT-III</dc:title>
  <dc:creator>Rushikesh Bobade</dc:creator>
  <cp:lastModifiedBy>MOHAN</cp:lastModifiedBy>
  <cp:revision>320</cp:revision>
  <dcterms:created xsi:type="dcterms:W3CDTF">2020-01-05T17:53:00Z</dcterms:created>
  <dcterms:modified xsi:type="dcterms:W3CDTF">2023-04-05T05:26:21Z</dcterms:modified>
</cp:coreProperties>
</file>