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3"/>
  </p:notesMasterIdLst>
  <p:sldIdLst>
    <p:sldId id="256" r:id="rId2"/>
    <p:sldId id="291" r:id="rId3"/>
    <p:sldId id="314" r:id="rId4"/>
    <p:sldId id="292" r:id="rId5"/>
    <p:sldId id="293" r:id="rId6"/>
    <p:sldId id="298" r:id="rId7"/>
    <p:sldId id="299" r:id="rId8"/>
    <p:sldId id="294" r:id="rId9"/>
    <p:sldId id="313" r:id="rId10"/>
    <p:sldId id="300" r:id="rId11"/>
    <p:sldId id="301" r:id="rId12"/>
    <p:sldId id="318" r:id="rId13"/>
    <p:sldId id="319" r:id="rId14"/>
    <p:sldId id="320" r:id="rId15"/>
    <p:sldId id="321" r:id="rId16"/>
    <p:sldId id="262" r:id="rId17"/>
    <p:sldId id="263" r:id="rId18"/>
    <p:sldId id="264" r:id="rId19"/>
    <p:sldId id="265" r:id="rId20"/>
    <p:sldId id="302" r:id="rId21"/>
    <p:sldId id="267" r:id="rId22"/>
    <p:sldId id="268" r:id="rId23"/>
    <p:sldId id="270" r:id="rId24"/>
    <p:sldId id="272" r:id="rId25"/>
    <p:sldId id="274" r:id="rId26"/>
    <p:sldId id="303" r:id="rId27"/>
    <p:sldId id="275" r:id="rId28"/>
    <p:sldId id="277" r:id="rId29"/>
    <p:sldId id="315" r:id="rId30"/>
    <p:sldId id="316" r:id="rId31"/>
    <p:sldId id="31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2" autoAdjust="0"/>
  </p:normalViewPr>
  <p:slideViewPr>
    <p:cSldViewPr snapToGrid="0">
      <p:cViewPr>
        <p:scale>
          <a:sx n="70" d="100"/>
          <a:sy n="70" d="100"/>
        </p:scale>
        <p:origin x="-744" y="-90"/>
      </p:cViewPr>
      <p:guideLst>
        <p:guide orient="horz" pos="2160"/>
        <p:guide pos="3840"/>
      </p:guideLst>
    </p:cSldViewPr>
  </p:slideViewPr>
  <p:outlineViewPr>
    <p:cViewPr>
      <p:scale>
        <a:sx n="33" d="100"/>
        <a:sy n="33" d="100"/>
      </p:scale>
      <p:origin x="48" y="38988"/>
    </p:cViewPr>
  </p:outlineViewPr>
  <p:notesTextViewPr>
    <p:cViewPr>
      <p:scale>
        <a:sx n="1" d="1"/>
        <a:sy n="1" d="1"/>
      </p:scale>
      <p:origin x="0" y="0"/>
    </p:cViewPr>
  </p:notesTextViewPr>
  <p:sorterViewPr>
    <p:cViewPr>
      <p:scale>
        <a:sx n="100" d="100"/>
        <a:sy n="100" d="100"/>
      </p:scale>
      <p:origin x="0" y="5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997012-5040-429F-B9AC-21C4C7D4D80A}" type="datetimeFigureOut">
              <a:rPr lang="en-US" smtClean="0"/>
              <a:t>4/16/2023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C66041-1CBF-4B25-9AD9-3AAE19F818D2}" type="slidenum">
              <a:rPr lang="en-US" smtClean="0"/>
              <a:t>‹#›</a:t>
            </a:fld>
            <a:endParaRPr lang="en-US"/>
          </a:p>
        </p:txBody>
      </p:sp>
    </p:spTree>
    <p:extLst>
      <p:ext uri="{BB962C8B-B14F-4D97-AF65-F5344CB8AC3E}">
        <p14:creationId xmlns:p14="http://schemas.microsoft.com/office/powerpoint/2010/main" val="875459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C66041-1CBF-4B25-9AD9-3AAE19F818D2}" type="slidenum">
              <a:rPr lang="en-US" smtClean="0"/>
              <a:t>5</a:t>
            </a:fld>
            <a:endParaRPr lang="en-US"/>
          </a:p>
        </p:txBody>
      </p:sp>
    </p:spTree>
    <p:extLst>
      <p:ext uri="{BB962C8B-B14F-4D97-AF65-F5344CB8AC3E}">
        <p14:creationId xmlns:p14="http://schemas.microsoft.com/office/powerpoint/2010/main" val="3734461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5613B6-F873-4267-8336-75E9EF0EF238}"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434CB-6213-4673-A910-F5D5D1ED7FF7}" type="slidenum">
              <a:rPr lang="en-US" smtClean="0"/>
              <a:t>‹#›</a:t>
            </a:fld>
            <a:endParaRPr lang="en-US"/>
          </a:p>
        </p:txBody>
      </p:sp>
    </p:spTree>
    <p:extLst>
      <p:ext uri="{BB962C8B-B14F-4D97-AF65-F5344CB8AC3E}">
        <p14:creationId xmlns:p14="http://schemas.microsoft.com/office/powerpoint/2010/main" val="3157725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5613B6-F873-4267-8336-75E9EF0EF238}"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434CB-6213-4673-A910-F5D5D1ED7FF7}" type="slidenum">
              <a:rPr lang="en-US" smtClean="0"/>
              <a:t>‹#›</a:t>
            </a:fld>
            <a:endParaRPr lang="en-US"/>
          </a:p>
        </p:txBody>
      </p:sp>
    </p:spTree>
    <p:extLst>
      <p:ext uri="{BB962C8B-B14F-4D97-AF65-F5344CB8AC3E}">
        <p14:creationId xmlns:p14="http://schemas.microsoft.com/office/powerpoint/2010/main" val="2682272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5613B6-F873-4267-8336-75E9EF0EF238}"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434CB-6213-4673-A910-F5D5D1ED7FF7}" type="slidenum">
              <a:rPr lang="en-US" smtClean="0"/>
              <a:t>‹#›</a:t>
            </a:fld>
            <a:endParaRPr lang="en-US"/>
          </a:p>
        </p:txBody>
      </p:sp>
    </p:spTree>
    <p:extLst>
      <p:ext uri="{BB962C8B-B14F-4D97-AF65-F5344CB8AC3E}">
        <p14:creationId xmlns:p14="http://schemas.microsoft.com/office/powerpoint/2010/main" val="128972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5613B6-F873-4267-8336-75E9EF0EF238}"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434CB-6213-4673-A910-F5D5D1ED7FF7}" type="slidenum">
              <a:rPr lang="en-US" smtClean="0"/>
              <a:t>‹#›</a:t>
            </a:fld>
            <a:endParaRPr lang="en-US"/>
          </a:p>
        </p:txBody>
      </p:sp>
    </p:spTree>
    <p:extLst>
      <p:ext uri="{BB962C8B-B14F-4D97-AF65-F5344CB8AC3E}">
        <p14:creationId xmlns:p14="http://schemas.microsoft.com/office/powerpoint/2010/main" val="2320142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5613B6-F873-4267-8336-75E9EF0EF238}"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434CB-6213-4673-A910-F5D5D1ED7FF7}" type="slidenum">
              <a:rPr lang="en-US" smtClean="0"/>
              <a:t>‹#›</a:t>
            </a:fld>
            <a:endParaRPr lang="en-US"/>
          </a:p>
        </p:txBody>
      </p:sp>
    </p:spTree>
    <p:extLst>
      <p:ext uri="{BB962C8B-B14F-4D97-AF65-F5344CB8AC3E}">
        <p14:creationId xmlns:p14="http://schemas.microsoft.com/office/powerpoint/2010/main" val="3100667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5613B6-F873-4267-8336-75E9EF0EF238}"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6434CB-6213-4673-A910-F5D5D1ED7FF7}" type="slidenum">
              <a:rPr lang="en-US" smtClean="0"/>
              <a:t>‹#›</a:t>
            </a:fld>
            <a:endParaRPr lang="en-US"/>
          </a:p>
        </p:txBody>
      </p:sp>
    </p:spTree>
    <p:extLst>
      <p:ext uri="{BB962C8B-B14F-4D97-AF65-F5344CB8AC3E}">
        <p14:creationId xmlns:p14="http://schemas.microsoft.com/office/powerpoint/2010/main" val="215639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5613B6-F873-4267-8336-75E9EF0EF238}" type="datetimeFigureOut">
              <a:rPr lang="en-US" smtClean="0"/>
              <a:t>4/16/2023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6434CB-6213-4673-A910-F5D5D1ED7FF7}" type="slidenum">
              <a:rPr lang="en-US" smtClean="0"/>
              <a:t>‹#›</a:t>
            </a:fld>
            <a:endParaRPr lang="en-US"/>
          </a:p>
        </p:txBody>
      </p:sp>
    </p:spTree>
    <p:extLst>
      <p:ext uri="{BB962C8B-B14F-4D97-AF65-F5344CB8AC3E}">
        <p14:creationId xmlns:p14="http://schemas.microsoft.com/office/powerpoint/2010/main" val="1186522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5613B6-F873-4267-8336-75E9EF0EF238}" type="datetimeFigureOut">
              <a:rPr lang="en-US" smtClean="0"/>
              <a:t>4/16/2023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6434CB-6213-4673-A910-F5D5D1ED7FF7}" type="slidenum">
              <a:rPr lang="en-US" smtClean="0"/>
              <a:t>‹#›</a:t>
            </a:fld>
            <a:endParaRPr lang="en-US"/>
          </a:p>
        </p:txBody>
      </p:sp>
    </p:spTree>
    <p:extLst>
      <p:ext uri="{BB962C8B-B14F-4D97-AF65-F5344CB8AC3E}">
        <p14:creationId xmlns:p14="http://schemas.microsoft.com/office/powerpoint/2010/main" val="1494939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613B6-F873-4267-8336-75E9EF0EF238}" type="datetimeFigureOut">
              <a:rPr lang="en-US" smtClean="0"/>
              <a:t>4/16/2023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6434CB-6213-4673-A910-F5D5D1ED7FF7}" type="slidenum">
              <a:rPr lang="en-US" smtClean="0"/>
              <a:t>‹#›</a:t>
            </a:fld>
            <a:endParaRPr lang="en-US"/>
          </a:p>
        </p:txBody>
      </p:sp>
    </p:spTree>
    <p:extLst>
      <p:ext uri="{BB962C8B-B14F-4D97-AF65-F5344CB8AC3E}">
        <p14:creationId xmlns:p14="http://schemas.microsoft.com/office/powerpoint/2010/main" val="2727212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5613B6-F873-4267-8336-75E9EF0EF238}"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6434CB-6213-4673-A910-F5D5D1ED7FF7}" type="slidenum">
              <a:rPr lang="en-US" smtClean="0"/>
              <a:t>‹#›</a:t>
            </a:fld>
            <a:endParaRPr lang="en-US"/>
          </a:p>
        </p:txBody>
      </p:sp>
    </p:spTree>
    <p:extLst>
      <p:ext uri="{BB962C8B-B14F-4D97-AF65-F5344CB8AC3E}">
        <p14:creationId xmlns:p14="http://schemas.microsoft.com/office/powerpoint/2010/main" val="3400348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5613B6-F873-4267-8336-75E9EF0EF238}"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6434CB-6213-4673-A910-F5D5D1ED7FF7}" type="slidenum">
              <a:rPr lang="en-US" smtClean="0"/>
              <a:t>‹#›</a:t>
            </a:fld>
            <a:endParaRPr lang="en-US"/>
          </a:p>
        </p:txBody>
      </p:sp>
    </p:spTree>
    <p:extLst>
      <p:ext uri="{BB962C8B-B14F-4D97-AF65-F5344CB8AC3E}">
        <p14:creationId xmlns:p14="http://schemas.microsoft.com/office/powerpoint/2010/main" val="3087843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613B6-F873-4267-8336-75E9EF0EF238}" type="datetimeFigureOut">
              <a:rPr lang="en-US" smtClean="0"/>
              <a:t>4/16/2023</a:t>
            </a:fld>
            <a:endParaRPr lang="en-US"/>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6434CB-6213-4673-A910-F5D5D1ED7FF7}" type="slidenum">
              <a:rPr lang="en-US" smtClean="0"/>
              <a:t>‹#›</a:t>
            </a:fld>
            <a:endParaRPr lang="en-US"/>
          </a:p>
        </p:txBody>
      </p:sp>
    </p:spTree>
    <p:extLst>
      <p:ext uri="{BB962C8B-B14F-4D97-AF65-F5344CB8AC3E}">
        <p14:creationId xmlns:p14="http://schemas.microsoft.com/office/powerpoint/2010/main" val="2465349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10937"/>
            <a:ext cx="12192000" cy="1337481"/>
          </a:xfrm>
        </p:spPr>
        <p:txBody>
          <a:bodyPr>
            <a:noAutofit/>
          </a:bodyPr>
          <a:lstStyle/>
          <a:p>
            <a:pPr>
              <a:lnSpc>
                <a:spcPct val="250000"/>
              </a:lnSpc>
            </a:pPr>
            <a:r>
              <a:rPr lang="en-US" sz="4000" b="1" dirty="0" smtClean="0">
                <a:latin typeface="Times New Roman" pitchFamily="18" charset="0"/>
                <a:cs typeface="Times New Roman" pitchFamily="18" charset="0"/>
              </a:rPr>
              <a:t>Basics of Hacking</a:t>
            </a:r>
            <a:endParaRPr lang="en-US" sz="4000" b="1" dirty="0">
              <a:latin typeface="Times New Roman" pitchFamily="18" charset="0"/>
              <a:cs typeface="Times New Roman" pitchFamily="18" charset="0"/>
            </a:endParaRPr>
          </a:p>
        </p:txBody>
      </p:sp>
    </p:spTree>
    <p:extLst>
      <p:ext uri="{BB962C8B-B14F-4D97-AF65-F5344CB8AC3E}">
        <p14:creationId xmlns:p14="http://schemas.microsoft.com/office/powerpoint/2010/main" val="39241217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2" y="859809"/>
            <a:ext cx="10972800" cy="544181"/>
          </a:xfrm>
        </p:spPr>
        <p:txBody>
          <a:bodyPr>
            <a:noAutofit/>
          </a:bodyPr>
          <a:lstStyle/>
          <a:p>
            <a:pPr algn="l"/>
            <a:r>
              <a:rPr lang="en-US" sz="2800" b="1" dirty="0">
                <a:latin typeface="Times New Roman" pitchFamily="18" charset="0"/>
                <a:cs typeface="Times New Roman" pitchFamily="18" charset="0"/>
              </a:rPr>
              <a:t>Ethical hacking versus </a:t>
            </a:r>
            <a:r>
              <a:rPr lang="en-US" sz="2800" b="1" dirty="0" smtClean="0">
                <a:latin typeface="Times New Roman" pitchFamily="18" charset="0"/>
                <a:cs typeface="Times New Roman" pitchFamily="18" charset="0"/>
              </a:rPr>
              <a:t>auditing:</a:t>
            </a:r>
            <a:r>
              <a:rPr lang="en-US" sz="3600" b="1" dirty="0">
                <a:latin typeface="Times New Roman" pitchFamily="18" charset="0"/>
                <a:cs typeface="Times New Roman" pitchFamily="18" charset="0"/>
              </a:rPr>
              <a:t/>
            </a:r>
            <a:br>
              <a:rPr lang="en-US" sz="3600" b="1"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109182" y="1241947"/>
            <a:ext cx="11955439" cy="4065356"/>
          </a:xfrm>
        </p:spPr>
        <p:txBody>
          <a:bodyPr>
            <a:normAutofit/>
          </a:bodyPr>
          <a:lstStyle/>
          <a:p>
            <a:r>
              <a:rPr lang="en-US" sz="2000" dirty="0" smtClean="0">
                <a:latin typeface="Times New Roman" pitchFamily="18" charset="0"/>
                <a:cs typeface="Times New Roman" pitchFamily="18" charset="0"/>
              </a:rPr>
              <a:t>Many </a:t>
            </a:r>
            <a:r>
              <a:rPr lang="en-US" sz="2000" dirty="0">
                <a:latin typeface="Times New Roman" pitchFamily="18" charset="0"/>
                <a:cs typeface="Times New Roman" pitchFamily="18" charset="0"/>
              </a:rPr>
              <a:t>people confuse security testing via the ethical hacking approach with </a:t>
            </a:r>
            <a:r>
              <a:rPr lang="en-US" sz="2000" dirty="0" smtClean="0">
                <a:latin typeface="Times New Roman" pitchFamily="18" charset="0"/>
                <a:cs typeface="Times New Roman" pitchFamily="18" charset="0"/>
              </a:rPr>
              <a:t>security auditing</a:t>
            </a:r>
            <a:r>
              <a:rPr lang="en-US" sz="2000" dirty="0">
                <a:latin typeface="Times New Roman" pitchFamily="18" charset="0"/>
                <a:cs typeface="Times New Roman" pitchFamily="18" charset="0"/>
              </a:rPr>
              <a:t>, but there are </a:t>
            </a:r>
            <a:r>
              <a:rPr lang="en-US" sz="2000" i="1" dirty="0">
                <a:latin typeface="Times New Roman" pitchFamily="18" charset="0"/>
                <a:cs typeface="Times New Roman" pitchFamily="18" charset="0"/>
              </a:rPr>
              <a:t>big </a:t>
            </a:r>
            <a:r>
              <a:rPr lang="en-US" sz="2000" dirty="0">
                <a:latin typeface="Times New Roman" pitchFamily="18" charset="0"/>
                <a:cs typeface="Times New Roman" pitchFamily="18" charset="0"/>
              </a:rPr>
              <a:t>differences, namely in the objectives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Security </a:t>
            </a:r>
            <a:r>
              <a:rPr lang="en-US" sz="2000" b="1" dirty="0" smtClean="0">
                <a:latin typeface="Times New Roman" pitchFamily="18" charset="0"/>
                <a:cs typeface="Times New Roman" pitchFamily="18" charset="0"/>
              </a:rPr>
              <a:t>auditing </a:t>
            </a:r>
            <a:r>
              <a:rPr lang="en-US" sz="2000" dirty="0" smtClean="0">
                <a:latin typeface="Times New Roman" pitchFamily="18" charset="0"/>
                <a:cs typeface="Times New Roman" pitchFamily="18" charset="0"/>
              </a:rPr>
              <a:t>involves </a:t>
            </a:r>
            <a:r>
              <a:rPr lang="en-US" sz="2000" b="1" dirty="0">
                <a:latin typeface="Times New Roman" pitchFamily="18" charset="0"/>
                <a:cs typeface="Times New Roman" pitchFamily="18" charset="0"/>
              </a:rPr>
              <a:t>comparing a company’s security policies </a:t>
            </a:r>
            <a:r>
              <a:rPr lang="en-US" sz="2000" dirty="0">
                <a:latin typeface="Times New Roman" pitchFamily="18" charset="0"/>
                <a:cs typeface="Times New Roman" pitchFamily="18" charset="0"/>
              </a:rPr>
              <a:t>(or compliance requirements) </a:t>
            </a:r>
            <a:r>
              <a:rPr lang="en-US" sz="2000" dirty="0" smtClean="0">
                <a:latin typeface="Times New Roman" pitchFamily="18" charset="0"/>
                <a:cs typeface="Times New Roman" pitchFamily="18" charset="0"/>
              </a:rPr>
              <a:t>to what’s </a:t>
            </a:r>
            <a:r>
              <a:rPr lang="en-US" sz="2000" dirty="0">
                <a:latin typeface="Times New Roman" pitchFamily="18" charset="0"/>
                <a:cs typeface="Times New Roman" pitchFamily="18" charset="0"/>
              </a:rPr>
              <a:t>actually taking place.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t>
            </a:r>
            <a:r>
              <a:rPr lang="en-US" sz="2000" b="1" dirty="0">
                <a:latin typeface="Times New Roman" pitchFamily="18" charset="0"/>
                <a:cs typeface="Times New Roman" pitchFamily="18" charset="0"/>
              </a:rPr>
              <a:t>intent of security auditing </a:t>
            </a:r>
            <a:r>
              <a:rPr lang="en-US" sz="2000" dirty="0">
                <a:latin typeface="Times New Roman" pitchFamily="18" charset="0"/>
                <a:cs typeface="Times New Roman" pitchFamily="18" charset="0"/>
              </a:rPr>
              <a:t>is to </a:t>
            </a:r>
            <a:r>
              <a:rPr lang="en-US" sz="2000" b="1" dirty="0">
                <a:latin typeface="Times New Roman" pitchFamily="18" charset="0"/>
                <a:cs typeface="Times New Roman" pitchFamily="18" charset="0"/>
              </a:rPr>
              <a:t>validate that </a:t>
            </a:r>
            <a:r>
              <a:rPr lang="en-US" sz="2000" b="1" dirty="0" smtClean="0">
                <a:latin typeface="Times New Roman" pitchFamily="18" charset="0"/>
                <a:cs typeface="Times New Roman" pitchFamily="18" charset="0"/>
              </a:rPr>
              <a:t>security controls </a:t>
            </a:r>
            <a:r>
              <a:rPr lang="en-US" sz="2000" dirty="0" smtClean="0">
                <a:latin typeface="Times New Roman" pitchFamily="18" charset="0"/>
                <a:cs typeface="Times New Roman" pitchFamily="18" charset="0"/>
              </a:rPr>
              <a:t>exist in a company.</a:t>
            </a:r>
          </a:p>
          <a:p>
            <a:r>
              <a:rPr lang="en-US" sz="2000" b="1" dirty="0" smtClean="0">
                <a:latin typeface="Times New Roman" pitchFamily="18" charset="0"/>
                <a:cs typeface="Times New Roman" pitchFamily="18" charset="0"/>
              </a:rPr>
              <a:t>Auditing</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often </a:t>
            </a:r>
            <a:r>
              <a:rPr lang="en-US" sz="2000" dirty="0" smtClean="0">
                <a:latin typeface="Times New Roman" pitchFamily="18" charset="0"/>
                <a:cs typeface="Times New Roman" pitchFamily="18" charset="0"/>
              </a:rPr>
              <a:t>involves </a:t>
            </a:r>
            <a:r>
              <a:rPr lang="en-US" sz="2000" b="1" dirty="0" smtClean="0">
                <a:latin typeface="Times New Roman" pitchFamily="18" charset="0"/>
                <a:cs typeface="Times New Roman" pitchFamily="18" charset="0"/>
              </a:rPr>
              <a:t>reviewing </a:t>
            </a:r>
            <a:r>
              <a:rPr lang="en-US" sz="2000" b="1" dirty="0">
                <a:latin typeface="Times New Roman" pitchFamily="18" charset="0"/>
                <a:cs typeface="Times New Roman" pitchFamily="18" charset="0"/>
              </a:rPr>
              <a:t>business processes </a:t>
            </a:r>
            <a:r>
              <a:rPr lang="en-US" sz="2000" dirty="0">
                <a:latin typeface="Times New Roman" pitchFamily="18" charset="0"/>
                <a:cs typeface="Times New Roman" pitchFamily="18" charset="0"/>
              </a:rPr>
              <a:t>and, in many cases, might </a:t>
            </a:r>
            <a:r>
              <a:rPr lang="en-US" sz="2000" b="1" dirty="0">
                <a:latin typeface="Times New Roman" pitchFamily="18" charset="0"/>
                <a:cs typeface="Times New Roman" pitchFamily="18" charset="0"/>
              </a:rPr>
              <a:t>not </a:t>
            </a:r>
            <a:r>
              <a:rPr lang="en-US" sz="2000" dirty="0">
                <a:latin typeface="Times New Roman" pitchFamily="18" charset="0"/>
                <a:cs typeface="Times New Roman" pitchFamily="18" charset="0"/>
              </a:rPr>
              <a:t>be very </a:t>
            </a:r>
            <a:r>
              <a:rPr lang="en-US" sz="2000" b="1" dirty="0">
                <a:latin typeface="Times New Roman" pitchFamily="18" charset="0"/>
                <a:cs typeface="Times New Roman" pitchFamily="18" charset="0"/>
              </a:rPr>
              <a:t>technical. </a:t>
            </a:r>
            <a:endParaRPr lang="en-US" sz="2000" b="1" dirty="0" smtClean="0">
              <a:latin typeface="Times New Roman" pitchFamily="18" charset="0"/>
              <a:cs typeface="Times New Roman" pitchFamily="18" charset="0"/>
            </a:endParaRPr>
          </a:p>
          <a:p>
            <a:r>
              <a:rPr lang="en-US" sz="2000" b="1" dirty="0">
                <a:latin typeface="Times New Roman" pitchFamily="18" charset="0"/>
                <a:cs typeface="Times New Roman" pitchFamily="18" charset="0"/>
              </a:rPr>
              <a:t>Security audits </a:t>
            </a:r>
            <a:r>
              <a:rPr lang="en-US" sz="2000" dirty="0">
                <a:latin typeface="Times New Roman" pitchFamily="18" charset="0"/>
                <a:cs typeface="Times New Roman" pitchFamily="18" charset="0"/>
              </a:rPr>
              <a:t>are usually based on </a:t>
            </a:r>
            <a:r>
              <a:rPr lang="en-US" sz="2000" b="1" dirty="0">
                <a:latin typeface="Times New Roman" pitchFamily="18" charset="0"/>
                <a:cs typeface="Times New Roman" pitchFamily="18" charset="0"/>
              </a:rPr>
              <a:t>checklists. </a:t>
            </a:r>
            <a:endParaRPr lang="en-US" sz="2000" b="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security </a:t>
            </a:r>
            <a:r>
              <a:rPr lang="en-US" sz="2000" dirty="0">
                <a:latin typeface="Times New Roman" pitchFamily="18" charset="0"/>
                <a:cs typeface="Times New Roman" pitchFamily="18" charset="0"/>
              </a:rPr>
              <a:t>assessments based around ethical hacking focus on </a:t>
            </a:r>
            <a:r>
              <a:rPr lang="en-US" sz="2000" b="1" dirty="0" smtClean="0">
                <a:latin typeface="Times New Roman" pitchFamily="18" charset="0"/>
                <a:cs typeface="Times New Roman" pitchFamily="18" charset="0"/>
              </a:rPr>
              <a:t>identify </a:t>
            </a:r>
            <a:r>
              <a:rPr lang="en-US" sz="2000" dirty="0" smtClean="0">
                <a:latin typeface="Times New Roman" pitchFamily="18" charset="0"/>
                <a:cs typeface="Times New Roman" pitchFamily="18" charset="0"/>
              </a:rPr>
              <a:t>and </a:t>
            </a:r>
            <a:r>
              <a:rPr lang="en-US" sz="2000" b="1" dirty="0" smtClean="0">
                <a:latin typeface="Times New Roman" pitchFamily="18" charset="0"/>
                <a:cs typeface="Times New Roman" pitchFamily="18" charset="0"/>
              </a:rPr>
              <a:t>fix vulnerabilities </a:t>
            </a:r>
            <a:r>
              <a:rPr lang="en-US" sz="2000" dirty="0">
                <a:latin typeface="Times New Roman" pitchFamily="18" charset="0"/>
                <a:cs typeface="Times New Roman" pitchFamily="18" charset="0"/>
              </a:rPr>
              <a:t>that can be </a:t>
            </a:r>
            <a:r>
              <a:rPr lang="en-US" sz="2000" b="1" dirty="0" smtClean="0">
                <a:latin typeface="Times New Roman" pitchFamily="18" charset="0"/>
                <a:cs typeface="Times New Roman" pitchFamily="18" charset="0"/>
              </a:rPr>
              <a:t>exploited </a:t>
            </a:r>
            <a:r>
              <a:rPr lang="en-US" sz="2000" dirty="0" smtClean="0">
                <a:latin typeface="Times New Roman" pitchFamily="18" charset="0"/>
                <a:cs typeface="Times New Roman" pitchFamily="18" charset="0"/>
              </a:rPr>
              <a:t>by criminal hackers.</a:t>
            </a:r>
          </a:p>
          <a:p>
            <a:r>
              <a:rPr lang="en-US" sz="2000" b="1" dirty="0">
                <a:latin typeface="Times New Roman" pitchFamily="18" charset="0"/>
                <a:cs typeface="Times New Roman" pitchFamily="18" charset="0"/>
              </a:rPr>
              <a:t>Ethical hacking </a:t>
            </a:r>
            <a:r>
              <a:rPr lang="en-US" sz="2000" dirty="0">
                <a:latin typeface="Times New Roman" pitchFamily="18" charset="0"/>
                <a:cs typeface="Times New Roman" pitchFamily="18" charset="0"/>
              </a:rPr>
              <a:t>can be both </a:t>
            </a:r>
            <a:r>
              <a:rPr lang="en-US" sz="2000" b="1" dirty="0">
                <a:latin typeface="Times New Roman" pitchFamily="18" charset="0"/>
                <a:cs typeface="Times New Roman" pitchFamily="18" charset="0"/>
              </a:rPr>
              <a:t>highly technical </a:t>
            </a:r>
            <a:r>
              <a:rPr lang="en-US" sz="2000" dirty="0">
                <a:latin typeface="Times New Roman" pitchFamily="18" charset="0"/>
                <a:cs typeface="Times New Roman" pitchFamily="18" charset="0"/>
              </a:rPr>
              <a:t>and </a:t>
            </a:r>
            <a:r>
              <a:rPr lang="en-US" sz="2000" b="1" dirty="0">
                <a:latin typeface="Times New Roman" pitchFamily="18" charset="0"/>
                <a:cs typeface="Times New Roman" pitchFamily="18" charset="0"/>
              </a:rPr>
              <a:t>nontechnical</a:t>
            </a:r>
            <a:endParaRPr lang="en-US" sz="2000" b="1" dirty="0" smtClean="0">
              <a:latin typeface="Times New Roman" pitchFamily="18" charset="0"/>
              <a:cs typeface="Times New Roman" pitchFamily="18" charset="0"/>
            </a:endParaRPr>
          </a:p>
        </p:txBody>
      </p:sp>
      <p:sp>
        <p:nvSpPr>
          <p:cNvPr id="4" name="Title 1"/>
          <p:cNvSpPr txBox="1">
            <a:spLocks/>
          </p:cNvSpPr>
          <p:nvPr/>
        </p:nvSpPr>
        <p:spPr>
          <a:xfrm>
            <a:off x="109182" y="41463"/>
            <a:ext cx="12187451" cy="66822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latin typeface="Times New Roman" pitchFamily="18" charset="0"/>
                <a:cs typeface="Times New Roman" pitchFamily="18" charset="0"/>
              </a:rPr>
              <a:t>Recognizing How Malicious Attackers Beget Ethical Hackers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7145719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2" y="668740"/>
            <a:ext cx="10972800" cy="1143000"/>
          </a:xfrm>
        </p:spPr>
        <p:txBody>
          <a:bodyPr>
            <a:noAutofit/>
          </a:bodyPr>
          <a:lstStyle/>
          <a:p>
            <a:pPr algn="l"/>
            <a:r>
              <a:rPr lang="en-US" sz="2800" b="1" dirty="0" smtClean="0">
                <a:latin typeface="Times New Roman" pitchFamily="18" charset="0"/>
                <a:cs typeface="Times New Roman" pitchFamily="18" charset="0"/>
              </a:rPr>
              <a:t>      Policy </a:t>
            </a:r>
            <a:r>
              <a:rPr lang="en-US" sz="2800" b="1" dirty="0">
                <a:latin typeface="Times New Roman" pitchFamily="18" charset="0"/>
                <a:cs typeface="Times New Roman" pitchFamily="18" charset="0"/>
              </a:rPr>
              <a:t>considerations</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272956" y="1351128"/>
            <a:ext cx="11919044" cy="4106300"/>
          </a:xfrm>
        </p:spPr>
        <p:txBody>
          <a:bodyPr>
            <a:noAutofit/>
          </a:bodyPr>
          <a:lstStyle/>
          <a:p>
            <a:r>
              <a:rPr lang="en-US" sz="2400" dirty="0" smtClean="0">
                <a:latin typeface="Times New Roman" pitchFamily="18" charset="0"/>
                <a:cs typeface="Times New Roman" pitchFamily="18" charset="0"/>
              </a:rPr>
              <a:t>If </a:t>
            </a:r>
            <a:r>
              <a:rPr lang="en-US" sz="2400" dirty="0">
                <a:latin typeface="Times New Roman" pitchFamily="18" charset="0"/>
                <a:cs typeface="Times New Roman" pitchFamily="18" charset="0"/>
              </a:rPr>
              <a:t>you choose to make ethical hacking an important part of your business’s </a:t>
            </a:r>
            <a:r>
              <a:rPr lang="en-US" sz="2400" dirty="0" smtClean="0">
                <a:latin typeface="Times New Roman" pitchFamily="18" charset="0"/>
                <a:cs typeface="Times New Roman" pitchFamily="18" charset="0"/>
              </a:rPr>
              <a:t>information risk </a:t>
            </a:r>
            <a:r>
              <a:rPr lang="en-US" sz="2400" dirty="0">
                <a:latin typeface="Times New Roman" pitchFamily="18" charset="0"/>
                <a:cs typeface="Times New Roman" pitchFamily="18" charset="0"/>
              </a:rPr>
              <a:t>management program, you really need to have a documented security </a:t>
            </a:r>
            <a:r>
              <a:rPr lang="en-US" sz="2400" dirty="0" smtClean="0">
                <a:latin typeface="Times New Roman" pitchFamily="18" charset="0"/>
                <a:cs typeface="Times New Roman" pitchFamily="18" charset="0"/>
              </a:rPr>
              <a:t>testing policy</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r>
              <a:rPr lang="en-US" sz="2400" b="1" dirty="0">
                <a:latin typeface="Times New Roman" pitchFamily="18" charset="0"/>
                <a:cs typeface="Times New Roman" pitchFamily="18" charset="0"/>
              </a:rPr>
              <a:t>security testing </a:t>
            </a:r>
            <a:r>
              <a:rPr lang="en-US" sz="2400" b="1" dirty="0" smtClean="0">
                <a:latin typeface="Times New Roman" pitchFamily="18" charset="0"/>
                <a:cs typeface="Times New Roman" pitchFamily="18" charset="0"/>
              </a:rPr>
              <a:t>policy outlines:</a:t>
            </a:r>
          </a:p>
          <a:p>
            <a:pPr>
              <a:buFont typeface="Wingdings" pitchFamily="2" charset="2"/>
              <a:buChar char="ü"/>
            </a:pPr>
            <a:r>
              <a:rPr lang="en-US" sz="2400" dirty="0" smtClean="0">
                <a:latin typeface="Times New Roman" pitchFamily="18" charset="0"/>
                <a:cs typeface="Times New Roman" pitchFamily="18" charset="0"/>
              </a:rPr>
              <a:t>Who is </a:t>
            </a:r>
            <a:r>
              <a:rPr lang="en-US" sz="2400" dirty="0">
                <a:latin typeface="Times New Roman" pitchFamily="18" charset="0"/>
                <a:cs typeface="Times New Roman" pitchFamily="18" charset="0"/>
              </a:rPr>
              <a:t>doing the </a:t>
            </a:r>
            <a:r>
              <a:rPr lang="en-US" sz="2400" dirty="0" smtClean="0">
                <a:latin typeface="Times New Roman" pitchFamily="18" charset="0"/>
                <a:cs typeface="Times New Roman" pitchFamily="18" charset="0"/>
              </a:rPr>
              <a:t>security testing</a:t>
            </a:r>
          </a:p>
          <a:p>
            <a:pPr>
              <a:buFont typeface="Wingdings" pitchFamily="2" charset="2"/>
              <a:buChar char="ü"/>
            </a:pPr>
            <a:r>
              <a:rPr lang="en-US" sz="2400" dirty="0">
                <a:latin typeface="Times New Roman" pitchFamily="18" charset="0"/>
                <a:cs typeface="Times New Roman" pitchFamily="18" charset="0"/>
              </a:rPr>
              <a:t>T</a:t>
            </a:r>
            <a:r>
              <a:rPr lang="en-US" sz="2400" dirty="0" smtClean="0">
                <a:latin typeface="Times New Roman" pitchFamily="18" charset="0"/>
                <a:cs typeface="Times New Roman" pitchFamily="18" charset="0"/>
              </a:rPr>
              <a:t>he </a:t>
            </a:r>
            <a:r>
              <a:rPr lang="en-US" sz="2400" dirty="0">
                <a:latin typeface="Times New Roman" pitchFamily="18" charset="0"/>
                <a:cs typeface="Times New Roman" pitchFamily="18" charset="0"/>
              </a:rPr>
              <a:t>general type of testing that </a:t>
            </a:r>
            <a:r>
              <a:rPr lang="en-US" sz="2400" dirty="0" smtClean="0">
                <a:latin typeface="Times New Roman" pitchFamily="18" charset="0"/>
                <a:cs typeface="Times New Roman" pitchFamily="18" charset="0"/>
              </a:rPr>
              <a:t>is performed  </a:t>
            </a:r>
          </a:p>
          <a:p>
            <a:pPr>
              <a:buFont typeface="Wingdings" pitchFamily="2" charset="2"/>
              <a:buChar char="ü"/>
            </a:pPr>
            <a:r>
              <a:rPr lang="en-US" sz="2400" dirty="0">
                <a:latin typeface="Times New Roman" pitchFamily="18" charset="0"/>
                <a:cs typeface="Times New Roman" pitchFamily="18" charset="0"/>
              </a:rPr>
              <a:t>H</a:t>
            </a:r>
            <a:r>
              <a:rPr lang="en-US" sz="2400" dirty="0" smtClean="0">
                <a:latin typeface="Times New Roman" pitchFamily="18" charset="0"/>
                <a:cs typeface="Times New Roman" pitchFamily="18" charset="0"/>
              </a:rPr>
              <a:t>ow </a:t>
            </a:r>
            <a:r>
              <a:rPr lang="en-US" sz="2400" dirty="0">
                <a:latin typeface="Times New Roman" pitchFamily="18" charset="0"/>
                <a:cs typeface="Times New Roman" pitchFamily="18" charset="0"/>
              </a:rPr>
              <a:t>often the testing takes </a:t>
            </a:r>
            <a:r>
              <a:rPr lang="en-US" sz="2400" dirty="0" smtClean="0">
                <a:latin typeface="Times New Roman" pitchFamily="18" charset="0"/>
                <a:cs typeface="Times New Roman" pitchFamily="18" charset="0"/>
              </a:rPr>
              <a:t>place</a:t>
            </a:r>
          </a:p>
          <a:p>
            <a:pPr>
              <a:buFont typeface="Wingdings" pitchFamily="2" charset="2"/>
              <a:buChar char="ü"/>
            </a:pPr>
            <a:r>
              <a:rPr lang="en-US" sz="2400" dirty="0" smtClean="0">
                <a:latin typeface="Times New Roman" pitchFamily="18" charset="0"/>
                <a:cs typeface="Times New Roman" pitchFamily="18" charset="0"/>
              </a:rPr>
              <a:t>Specific </a:t>
            </a:r>
            <a:r>
              <a:rPr lang="en-US" sz="2400" dirty="0">
                <a:latin typeface="Times New Roman" pitchFamily="18" charset="0"/>
                <a:cs typeface="Times New Roman" pitchFamily="18" charset="0"/>
              </a:rPr>
              <a:t>procedures for carrying </a:t>
            </a:r>
            <a:r>
              <a:rPr lang="en-US" sz="2400" dirty="0" smtClean="0">
                <a:latin typeface="Times New Roman" pitchFamily="18" charset="0"/>
                <a:cs typeface="Times New Roman" pitchFamily="18" charset="0"/>
              </a:rPr>
              <a:t>out your </a:t>
            </a:r>
            <a:r>
              <a:rPr lang="en-US" sz="2400" dirty="0">
                <a:latin typeface="Times New Roman" pitchFamily="18" charset="0"/>
                <a:cs typeface="Times New Roman" pitchFamily="18" charset="0"/>
              </a:rPr>
              <a:t>security tests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Security testing </a:t>
            </a:r>
            <a:r>
              <a:rPr lang="en-US" sz="2400" dirty="0">
                <a:latin typeface="Times New Roman" pitchFamily="18" charset="0"/>
                <a:cs typeface="Times New Roman" pitchFamily="18" charset="0"/>
              </a:rPr>
              <a:t>tools that are used and specific people performing the testing. </a:t>
            </a: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You </a:t>
            </a:r>
            <a:r>
              <a:rPr lang="en-US" sz="2400" dirty="0">
                <a:latin typeface="Times New Roman" pitchFamily="18" charset="0"/>
                <a:cs typeface="Times New Roman" pitchFamily="18" charset="0"/>
              </a:rPr>
              <a:t>might </a:t>
            </a:r>
            <a:r>
              <a:rPr lang="en-US" sz="2400" dirty="0" smtClean="0">
                <a:latin typeface="Times New Roman" pitchFamily="18" charset="0"/>
                <a:cs typeface="Times New Roman" pitchFamily="18" charset="0"/>
              </a:rPr>
              <a:t>also list </a:t>
            </a:r>
            <a:r>
              <a:rPr lang="en-US" sz="2400" dirty="0">
                <a:latin typeface="Times New Roman" pitchFamily="18" charset="0"/>
                <a:cs typeface="Times New Roman" pitchFamily="18" charset="0"/>
              </a:rPr>
              <a:t>standard testing dates, such as once per quarter for external systems and </a:t>
            </a:r>
            <a:r>
              <a:rPr lang="en-US" sz="2400" dirty="0" smtClean="0">
                <a:latin typeface="Times New Roman" pitchFamily="18" charset="0"/>
                <a:cs typeface="Times New Roman" pitchFamily="18" charset="0"/>
              </a:rPr>
              <a:t>biannual tests for internal systems</a:t>
            </a:r>
            <a:endParaRPr lang="en-US" sz="2400" dirty="0">
              <a:latin typeface="Times New Roman" pitchFamily="18" charset="0"/>
              <a:cs typeface="Times New Roman" pitchFamily="18" charset="0"/>
            </a:endParaRPr>
          </a:p>
        </p:txBody>
      </p:sp>
      <p:sp>
        <p:nvSpPr>
          <p:cNvPr id="4" name="Title 1"/>
          <p:cNvSpPr txBox="1">
            <a:spLocks/>
          </p:cNvSpPr>
          <p:nvPr/>
        </p:nvSpPr>
        <p:spPr>
          <a:xfrm>
            <a:off x="109182" y="519"/>
            <a:ext cx="12187451" cy="66822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latin typeface="Times New Roman" pitchFamily="18" charset="0"/>
                <a:cs typeface="Times New Roman" pitchFamily="18" charset="0"/>
              </a:rPr>
              <a:t>Recognizing How Malicious Attackers Beget Ethical Hackers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419774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34" y="97218"/>
            <a:ext cx="11928144" cy="585170"/>
          </a:xfrm>
        </p:spPr>
        <p:txBody>
          <a:bodyPr>
            <a:noAutofit/>
          </a:bodyPr>
          <a:lstStyle/>
          <a:p>
            <a:r>
              <a:rPr lang="en-US" sz="3200" b="1" dirty="0" smtClean="0">
                <a:latin typeface="Times New Roman" pitchFamily="18" charset="0"/>
                <a:cs typeface="Times New Roman" pitchFamily="18" charset="0"/>
              </a:rPr>
              <a:t>Data Privacy, </a:t>
            </a:r>
            <a:r>
              <a:rPr lang="en-US" sz="3200" b="1" dirty="0">
                <a:latin typeface="Times New Roman" pitchFamily="18" charset="0"/>
                <a:cs typeface="Times New Roman" pitchFamily="18" charset="0"/>
              </a:rPr>
              <a:t>General Data Protection and Regulation (GDPR</a:t>
            </a:r>
            <a:r>
              <a:rPr lang="en-US" sz="3200" b="1" dirty="0" smtClean="0">
                <a:latin typeface="Times New Roman" pitchFamily="18" charset="0"/>
                <a:cs typeface="Times New Roman" pitchFamily="18" charset="0"/>
              </a:rPr>
              <a:t>)</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0" y="736979"/>
            <a:ext cx="12091916" cy="5991367"/>
          </a:xfrm>
        </p:spPr>
        <p:txBody>
          <a:bodyPr>
            <a:normAutofit/>
          </a:bodyPr>
          <a:lstStyle/>
          <a:p>
            <a:pPr algn="just"/>
            <a:r>
              <a:rPr lang="en-US" sz="2000" b="1" dirty="0">
                <a:latin typeface="Times New Roman" pitchFamily="18" charset="0"/>
                <a:cs typeface="Times New Roman" pitchFamily="18" charset="0"/>
              </a:rPr>
              <a:t>Data privacy </a:t>
            </a:r>
            <a:r>
              <a:rPr lang="en-US" sz="2000" dirty="0">
                <a:latin typeface="Times New Roman" pitchFamily="18" charset="0"/>
                <a:cs typeface="Times New Roman" pitchFamily="18" charset="0"/>
              </a:rPr>
              <a:t>is a guideline for how data should be collected or handled, based on its sensitivity and importance.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Data </a:t>
            </a:r>
            <a:r>
              <a:rPr lang="en-US" sz="2000" dirty="0">
                <a:latin typeface="Times New Roman" pitchFamily="18" charset="0"/>
                <a:cs typeface="Times New Roman" pitchFamily="18" charset="0"/>
              </a:rPr>
              <a:t>privacy is typically applied to personal health information (PHI) and personally identifiable information (PII).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includes financial information, medical records, social security or ID numbers, names, birthdates, and contact information. </a:t>
            </a:r>
            <a:endParaRPr lang="en-US" sz="2000" dirty="0" smtClean="0">
              <a:latin typeface="Times New Roman" pitchFamily="18" charset="0"/>
              <a:cs typeface="Times New Roman" pitchFamily="18" charset="0"/>
            </a:endParaRPr>
          </a:p>
          <a:p>
            <a:pPr algn="just"/>
            <a:r>
              <a:rPr lang="en-US" sz="2000" dirty="0">
                <a:solidFill>
                  <a:srgbClr val="0070C0"/>
                </a:solidFill>
                <a:latin typeface="Times New Roman" pitchFamily="18" charset="0"/>
                <a:cs typeface="Times New Roman" pitchFamily="18" charset="0"/>
              </a:rPr>
              <a:t>Data privacy helps ensure that sensitive data is only accessible to approved </a:t>
            </a:r>
            <a:r>
              <a:rPr lang="en-US" sz="2000" dirty="0" smtClean="0">
                <a:solidFill>
                  <a:srgbClr val="0070C0"/>
                </a:solidFill>
                <a:latin typeface="Times New Roman" pitchFamily="18" charset="0"/>
                <a:cs typeface="Times New Roman" pitchFamily="18" charset="0"/>
              </a:rPr>
              <a:t>parties.</a:t>
            </a:r>
          </a:p>
          <a:p>
            <a:pPr algn="just"/>
            <a:endParaRPr lang="en-US" sz="2000" dirty="0" smtClean="0">
              <a:solidFill>
                <a:srgbClr val="0070C0"/>
              </a:solidFill>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A data protection </a:t>
            </a:r>
            <a:r>
              <a:rPr lang="en-US" sz="2000" dirty="0">
                <a:latin typeface="Times New Roman" pitchFamily="18" charset="0"/>
                <a:cs typeface="Times New Roman" pitchFamily="18" charset="0"/>
              </a:rPr>
              <a:t>strategy is </a:t>
            </a:r>
            <a:r>
              <a:rPr lang="en-US" sz="2000" dirty="0" smtClean="0">
                <a:latin typeface="Times New Roman" pitchFamily="18" charset="0"/>
                <a:cs typeface="Times New Roman" pitchFamily="18" charset="0"/>
              </a:rPr>
              <a:t>important for </a:t>
            </a:r>
            <a:r>
              <a:rPr lang="en-US" sz="2000" dirty="0">
                <a:latin typeface="Times New Roman" pitchFamily="18" charset="0"/>
                <a:cs typeface="Times New Roman" pitchFamily="18" charset="0"/>
              </a:rPr>
              <a:t>any organization that collects, handles, or stores sensitive data</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 successful </a:t>
            </a:r>
            <a:r>
              <a:rPr lang="en-US" sz="2000" dirty="0" smtClean="0">
                <a:latin typeface="Times New Roman" pitchFamily="18" charset="0"/>
                <a:cs typeface="Times New Roman" pitchFamily="18" charset="0"/>
              </a:rPr>
              <a:t>data protection strategy </a:t>
            </a:r>
            <a:r>
              <a:rPr lang="en-US" sz="2000" dirty="0">
                <a:latin typeface="Times New Roman" pitchFamily="18" charset="0"/>
                <a:cs typeface="Times New Roman" pitchFamily="18" charset="0"/>
              </a:rPr>
              <a:t>can help </a:t>
            </a:r>
            <a:r>
              <a:rPr lang="en-US" sz="2000" dirty="0" smtClean="0">
                <a:latin typeface="Times New Roman" pitchFamily="18" charset="0"/>
                <a:cs typeface="Times New Roman" pitchFamily="18" charset="0"/>
              </a:rPr>
              <a:t>to prevent </a:t>
            </a:r>
            <a:r>
              <a:rPr lang="en-US" sz="2000" dirty="0">
                <a:latin typeface="Times New Roman" pitchFamily="18" charset="0"/>
                <a:cs typeface="Times New Roman" pitchFamily="18" charset="0"/>
              </a:rPr>
              <a:t>data loss, theft, or corruption </a:t>
            </a:r>
            <a:endParaRPr lang="en-US" sz="2000" dirty="0" smtClean="0">
              <a:latin typeface="Times New Roman" pitchFamily="18" charset="0"/>
              <a:cs typeface="Times New Roman" pitchFamily="18" charset="0"/>
            </a:endParaRPr>
          </a:p>
          <a:p>
            <a:pPr algn="just"/>
            <a:r>
              <a:rPr lang="en-US" sz="2000" dirty="0">
                <a:solidFill>
                  <a:srgbClr val="0070C0"/>
                </a:solidFill>
                <a:latin typeface="Times New Roman" pitchFamily="18" charset="0"/>
                <a:cs typeface="Times New Roman" pitchFamily="18" charset="0"/>
              </a:rPr>
              <a:t>Data protection is a set of strategies and processes you can use to secure the privacy, availability, and integrity of your data. It is sometimes also called data security.</a:t>
            </a:r>
          </a:p>
          <a:p>
            <a:pPr algn="just"/>
            <a:r>
              <a:rPr lang="en-US" sz="2000" dirty="0" smtClean="0">
                <a:solidFill>
                  <a:srgbClr val="0070C0"/>
                </a:solidFill>
                <a:latin typeface="Times New Roman" pitchFamily="18" charset="0"/>
                <a:cs typeface="Times New Roman" pitchFamily="18" charset="0"/>
              </a:rPr>
              <a:t>Data </a:t>
            </a:r>
            <a:r>
              <a:rPr lang="en-US" sz="2000" dirty="0">
                <a:solidFill>
                  <a:srgbClr val="0070C0"/>
                </a:solidFill>
                <a:latin typeface="Times New Roman" pitchFamily="18" charset="0"/>
                <a:cs typeface="Times New Roman" pitchFamily="18" charset="0"/>
              </a:rPr>
              <a:t>privacy defines who has access to data</a:t>
            </a:r>
            <a:r>
              <a:rPr lang="en-US" sz="2000" dirty="0">
                <a:latin typeface="Times New Roman" pitchFamily="18" charset="0"/>
                <a:cs typeface="Times New Roman" pitchFamily="18" charset="0"/>
              </a:rPr>
              <a:t>, while </a:t>
            </a:r>
            <a:r>
              <a:rPr lang="en-US" sz="2000" dirty="0">
                <a:solidFill>
                  <a:srgbClr val="0070C0"/>
                </a:solidFill>
                <a:latin typeface="Times New Roman" pitchFamily="18" charset="0"/>
                <a:cs typeface="Times New Roman" pitchFamily="18" charset="0"/>
              </a:rPr>
              <a:t>data protection provides tools and policies </a:t>
            </a:r>
            <a:r>
              <a:rPr lang="en-US" sz="2000" dirty="0" smtClean="0">
                <a:solidFill>
                  <a:srgbClr val="0070C0"/>
                </a:solidFill>
                <a:latin typeface="Times New Roman" pitchFamily="18" charset="0"/>
                <a:cs typeface="Times New Roman" pitchFamily="18" charset="0"/>
              </a:rPr>
              <a:t>to restricted </a:t>
            </a:r>
            <a:r>
              <a:rPr lang="en-US" sz="2000" dirty="0">
                <a:solidFill>
                  <a:srgbClr val="0070C0"/>
                </a:solidFill>
                <a:latin typeface="Times New Roman" pitchFamily="18" charset="0"/>
                <a:cs typeface="Times New Roman" pitchFamily="18" charset="0"/>
              </a:rPr>
              <a:t>access to the </a:t>
            </a:r>
            <a:r>
              <a:rPr lang="en-US" sz="2000" dirty="0" smtClean="0">
                <a:solidFill>
                  <a:srgbClr val="0070C0"/>
                </a:solidFill>
                <a:latin typeface="Times New Roman" pitchFamily="18" charset="0"/>
                <a:cs typeface="Times New Roman" pitchFamily="18" charset="0"/>
              </a:rPr>
              <a:t>data.</a:t>
            </a:r>
            <a:endParaRPr lang="en-IN" sz="2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3972856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34" y="97218"/>
            <a:ext cx="11928144" cy="585170"/>
          </a:xfrm>
        </p:spPr>
        <p:txBody>
          <a:bodyPr>
            <a:noAutofit/>
          </a:bodyPr>
          <a:lstStyle/>
          <a:p>
            <a:r>
              <a:rPr lang="en-US" sz="3200" b="1" dirty="0" smtClean="0">
                <a:latin typeface="Times New Roman" pitchFamily="18" charset="0"/>
                <a:cs typeface="Times New Roman" pitchFamily="18" charset="0"/>
              </a:rPr>
              <a:t>Data Privacy, </a:t>
            </a:r>
            <a:r>
              <a:rPr lang="en-US" sz="3200" b="1" dirty="0">
                <a:latin typeface="Times New Roman" pitchFamily="18" charset="0"/>
                <a:cs typeface="Times New Roman" pitchFamily="18" charset="0"/>
              </a:rPr>
              <a:t>General Data Protection and Regulation (GDPR</a:t>
            </a:r>
            <a:r>
              <a:rPr lang="en-US" sz="3200" b="1" dirty="0" smtClean="0">
                <a:latin typeface="Times New Roman" pitchFamily="18" charset="0"/>
                <a:cs typeface="Times New Roman" pitchFamily="18" charset="0"/>
              </a:rPr>
              <a:t>)</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0" y="866633"/>
            <a:ext cx="12192000" cy="5991367"/>
          </a:xfrm>
        </p:spPr>
        <p:txBody>
          <a:bodyPr>
            <a:normAutofit fontScale="92500" lnSpcReduction="10000"/>
          </a:bodyPr>
          <a:lstStyle/>
          <a:p>
            <a:pPr>
              <a:buFont typeface="Wingdings" pitchFamily="2" charset="2"/>
              <a:buChar char="Ø"/>
            </a:pP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Data Protection </a:t>
            </a:r>
            <a:r>
              <a:rPr lang="en-US" sz="2000" b="1" dirty="0" smtClean="0">
                <a:latin typeface="Times New Roman" pitchFamily="18" charset="0"/>
                <a:cs typeface="Times New Roman" pitchFamily="18" charset="0"/>
              </a:rPr>
              <a:t>Principles: </a:t>
            </a:r>
            <a:r>
              <a:rPr lang="en-US" sz="2000" dirty="0" smtClean="0">
                <a:latin typeface="Times New Roman" pitchFamily="18" charset="0"/>
                <a:cs typeface="Times New Roman" pitchFamily="18" charset="0"/>
              </a:rPr>
              <a:t>key </a:t>
            </a:r>
            <a:r>
              <a:rPr lang="en-US" sz="2000" dirty="0">
                <a:latin typeface="Times New Roman" pitchFamily="18" charset="0"/>
                <a:cs typeface="Times New Roman" pitchFamily="18" charset="0"/>
              </a:rPr>
              <a:t>data management aspects relevant to data </a:t>
            </a:r>
            <a:r>
              <a:rPr lang="en-US" sz="2000" dirty="0" smtClean="0">
                <a:latin typeface="Times New Roman" pitchFamily="18" charset="0"/>
                <a:cs typeface="Times New Roman" pitchFamily="18" charset="0"/>
              </a:rPr>
              <a:t>protection are as follows: </a:t>
            </a:r>
            <a:endParaRPr lang="en-US" sz="2000" dirty="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Data availability</a:t>
            </a:r>
            <a:r>
              <a:rPr lang="en-US" sz="2000" dirty="0" smtClean="0">
                <a:latin typeface="Times New Roman" pitchFamily="18" charset="0"/>
                <a:cs typeface="Times New Roman" pitchFamily="18" charset="0"/>
              </a:rPr>
              <a:t>: ensuring </a:t>
            </a:r>
            <a:r>
              <a:rPr lang="en-US" sz="2000" dirty="0">
                <a:latin typeface="Times New Roman" pitchFamily="18" charset="0"/>
                <a:cs typeface="Times New Roman" pitchFamily="18" charset="0"/>
              </a:rPr>
              <a:t>users can access and use the data required to perform business even when this data is lost or damaged. </a:t>
            </a:r>
          </a:p>
          <a:p>
            <a:r>
              <a:rPr lang="en-US" sz="2000" b="1" dirty="0" smtClean="0">
                <a:latin typeface="Times New Roman" pitchFamily="18" charset="0"/>
                <a:cs typeface="Times New Roman" pitchFamily="18" charset="0"/>
              </a:rPr>
              <a:t>Data </a:t>
            </a:r>
            <a:r>
              <a:rPr lang="en-US" sz="2000" b="1" dirty="0">
                <a:latin typeface="Times New Roman" pitchFamily="18" charset="0"/>
                <a:cs typeface="Times New Roman" pitchFamily="18" charset="0"/>
              </a:rPr>
              <a:t>lifecycle </a:t>
            </a:r>
            <a:r>
              <a:rPr lang="en-US" sz="2000" b="1" dirty="0" smtClean="0">
                <a:latin typeface="Times New Roman" pitchFamily="18" charset="0"/>
                <a:cs typeface="Times New Roman" pitchFamily="18" charset="0"/>
              </a:rPr>
              <a:t>management: </a:t>
            </a:r>
            <a:r>
              <a:rPr lang="en-US" sz="2000" dirty="0" smtClean="0">
                <a:latin typeface="Times New Roman" pitchFamily="18" charset="0"/>
                <a:cs typeface="Times New Roman" pitchFamily="18" charset="0"/>
              </a:rPr>
              <a:t>involves </a:t>
            </a:r>
            <a:r>
              <a:rPr lang="en-US" sz="2000" dirty="0">
                <a:latin typeface="Times New Roman" pitchFamily="18" charset="0"/>
                <a:cs typeface="Times New Roman" pitchFamily="18" charset="0"/>
              </a:rPr>
              <a:t>automating the transmission of critical data to offline and online storage. </a:t>
            </a:r>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Information </a:t>
            </a:r>
            <a:r>
              <a:rPr lang="en-US" sz="2000" b="1" dirty="0">
                <a:latin typeface="Times New Roman" pitchFamily="18" charset="0"/>
                <a:cs typeface="Times New Roman" pitchFamily="18" charset="0"/>
              </a:rPr>
              <a:t>lifecycle </a:t>
            </a:r>
            <a:r>
              <a:rPr lang="en-US" sz="2000" b="1" dirty="0" smtClean="0">
                <a:latin typeface="Times New Roman" pitchFamily="18" charset="0"/>
                <a:cs typeface="Times New Roman" pitchFamily="18" charset="0"/>
              </a:rPr>
              <a:t>management</a:t>
            </a:r>
            <a:r>
              <a:rPr lang="en-US" sz="2000" dirty="0" smtClean="0">
                <a:latin typeface="Times New Roman" pitchFamily="18" charset="0"/>
                <a:cs typeface="Times New Roman" pitchFamily="18" charset="0"/>
              </a:rPr>
              <a:t>: involves </a:t>
            </a:r>
            <a:r>
              <a:rPr lang="en-US" sz="2000" dirty="0">
                <a:latin typeface="Times New Roman" pitchFamily="18" charset="0"/>
                <a:cs typeface="Times New Roman" pitchFamily="18" charset="0"/>
              </a:rPr>
              <a:t>the valuation, cataloging, and protection of information assets from various </a:t>
            </a:r>
            <a:r>
              <a:rPr lang="en-US" sz="2000" dirty="0" smtClean="0">
                <a:latin typeface="Times New Roman" pitchFamily="18" charset="0"/>
                <a:cs typeface="Times New Roman" pitchFamily="18" charset="0"/>
              </a:rPr>
              <a:t>sources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including application </a:t>
            </a:r>
            <a:r>
              <a:rPr lang="en-US" sz="2000" dirty="0">
                <a:latin typeface="Times New Roman" pitchFamily="18" charset="0"/>
                <a:cs typeface="Times New Roman" pitchFamily="18" charset="0"/>
              </a:rPr>
              <a:t>and user errors, machine failure, and malware and virus attacks.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a:buFont typeface="Wingdings" pitchFamily="2" charset="2"/>
              <a:buChar char="Ø"/>
            </a:pPr>
            <a:r>
              <a:rPr lang="en-IN" sz="2000" b="1" dirty="0" smtClean="0">
                <a:latin typeface="Times New Roman" pitchFamily="18" charset="0"/>
                <a:cs typeface="Times New Roman" pitchFamily="18" charset="0"/>
              </a:rPr>
              <a:t>GDPR:</a:t>
            </a:r>
          </a:p>
          <a:p>
            <a:r>
              <a:rPr lang="en-US" sz="2000" dirty="0" smtClean="0">
                <a:latin typeface="Times New Roman" pitchFamily="18" charset="0"/>
                <a:cs typeface="Times New Roman" pitchFamily="18" charset="0"/>
              </a:rPr>
              <a:t>The GDPR is a legal standard that protects the </a:t>
            </a:r>
            <a:r>
              <a:rPr lang="en-US" sz="2000" b="1" dirty="0" smtClean="0">
                <a:latin typeface="Times New Roman" pitchFamily="18" charset="0"/>
                <a:cs typeface="Times New Roman" pitchFamily="18" charset="0"/>
              </a:rPr>
              <a:t>personal data </a:t>
            </a:r>
            <a:r>
              <a:rPr lang="en-US" sz="2000" dirty="0" smtClean="0">
                <a:latin typeface="Times New Roman" pitchFamily="18" charset="0"/>
                <a:cs typeface="Times New Roman" pitchFamily="18" charset="0"/>
              </a:rPr>
              <a:t>of European Union (EU) citizens.</a:t>
            </a:r>
          </a:p>
          <a:p>
            <a:r>
              <a:rPr lang="en-US" sz="2000" b="1" dirty="0" smtClean="0">
                <a:latin typeface="Times New Roman" pitchFamily="18" charset="0"/>
                <a:cs typeface="Times New Roman" pitchFamily="18" charset="0"/>
              </a:rPr>
              <a:t>“Personal data”, </a:t>
            </a:r>
            <a:r>
              <a:rPr lang="en-US" sz="2000" dirty="0" smtClean="0">
                <a:latin typeface="Times New Roman" pitchFamily="18" charset="0"/>
                <a:cs typeface="Times New Roman" pitchFamily="18" charset="0"/>
              </a:rPr>
              <a:t>according to GDPR , is </a:t>
            </a:r>
            <a:r>
              <a:rPr lang="en-US" sz="2000" b="1" dirty="0" smtClean="0">
                <a:latin typeface="Times New Roman" pitchFamily="18" charset="0"/>
                <a:cs typeface="Times New Roman" pitchFamily="18" charset="0"/>
              </a:rPr>
              <a:t>any information about an identified or identifiable person</a:t>
            </a:r>
            <a:r>
              <a:rPr lang="en-US" sz="2000" dirty="0" smtClean="0">
                <a:latin typeface="Times New Roman" pitchFamily="18" charset="0"/>
                <a:cs typeface="Times New Roman" pitchFamily="18" charset="0"/>
              </a:rPr>
              <a:t>, known as a </a:t>
            </a:r>
            <a:r>
              <a:rPr lang="en-US" sz="2000" b="1" dirty="0" smtClean="0">
                <a:latin typeface="Times New Roman" pitchFamily="18" charset="0"/>
                <a:cs typeface="Times New Roman" pitchFamily="18" charset="0"/>
              </a:rPr>
              <a:t>data subject.</a:t>
            </a:r>
          </a:p>
          <a:p>
            <a:r>
              <a:rPr lang="en-US" sz="2000" b="1" dirty="0" smtClean="0">
                <a:latin typeface="Times New Roman" pitchFamily="18" charset="0"/>
                <a:cs typeface="Times New Roman" pitchFamily="18" charset="0"/>
              </a:rPr>
              <a:t>Personal data includes any information that can be used alone or in combination with other information, to identify someone.</a:t>
            </a:r>
          </a:p>
          <a:p>
            <a:r>
              <a:rPr lang="en-US" sz="2000" b="1" dirty="0">
                <a:latin typeface="Times New Roman" pitchFamily="18" charset="0"/>
                <a:cs typeface="Times New Roman" pitchFamily="18" charset="0"/>
              </a:rPr>
              <a:t>This includes: name, address, ID or passport number, financial </a:t>
            </a:r>
            <a:r>
              <a:rPr lang="en-US" sz="2000" b="1" dirty="0" smtClean="0">
                <a:latin typeface="Times New Roman" pitchFamily="18" charset="0"/>
                <a:cs typeface="Times New Roman" pitchFamily="18" charset="0"/>
              </a:rPr>
              <a:t>information , IP </a:t>
            </a:r>
            <a:r>
              <a:rPr lang="en-US" sz="2000" b="1" dirty="0">
                <a:latin typeface="Times New Roman" pitchFamily="18" charset="0"/>
                <a:cs typeface="Times New Roman" pitchFamily="18" charset="0"/>
              </a:rPr>
              <a:t>addresses, or medical data used by healthcare </a:t>
            </a:r>
            <a:r>
              <a:rPr lang="en-US" sz="2000" b="1" dirty="0" smtClean="0">
                <a:latin typeface="Times New Roman" pitchFamily="18" charset="0"/>
                <a:cs typeface="Times New Roman" pitchFamily="18" charset="0"/>
              </a:rPr>
              <a:t>professionals.</a:t>
            </a:r>
            <a:endParaRPr lang="en-IN" sz="2000" b="1"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There are two primary roles in the GDPR:</a:t>
            </a:r>
          </a:p>
          <a:p>
            <a:r>
              <a:rPr lang="en-US" sz="2000" b="1" dirty="0" smtClean="0">
                <a:latin typeface="Times New Roman" pitchFamily="18" charset="0"/>
                <a:cs typeface="Times New Roman" pitchFamily="18" charset="0"/>
              </a:rPr>
              <a:t> The GDPR Data Controller </a:t>
            </a:r>
            <a:r>
              <a:rPr lang="en-US" sz="2000" dirty="0" smtClean="0">
                <a:latin typeface="Times New Roman" pitchFamily="18" charset="0"/>
                <a:cs typeface="Times New Roman" pitchFamily="18" charset="0"/>
              </a:rPr>
              <a:t>is an entity that collects or processes personal data for its own purposes.</a:t>
            </a:r>
          </a:p>
          <a:p>
            <a:r>
              <a:rPr lang="en-US" sz="2000" b="1" dirty="0" smtClean="0">
                <a:latin typeface="Times New Roman" pitchFamily="18" charset="0"/>
                <a:cs typeface="Times New Roman" pitchFamily="18" charset="0"/>
              </a:rPr>
              <a:t>The GDPR Data Processor </a:t>
            </a:r>
            <a:r>
              <a:rPr lang="en-US" sz="2000" dirty="0" smtClean="0">
                <a:latin typeface="Times New Roman" pitchFamily="18" charset="0"/>
                <a:cs typeface="Times New Roman" pitchFamily="18" charset="0"/>
              </a:rPr>
              <a:t>is an entity that holds or processes this type of data on behalf of another organization.</a:t>
            </a:r>
          </a:p>
        </p:txBody>
      </p:sp>
    </p:spTree>
    <p:extLst>
      <p:ext uri="{BB962C8B-B14F-4D97-AF65-F5344CB8AC3E}">
        <p14:creationId xmlns:p14="http://schemas.microsoft.com/office/powerpoint/2010/main" val="1196107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534" y="682389"/>
            <a:ext cx="11778018" cy="6005014"/>
          </a:xfrm>
        </p:spPr>
        <p:txBody>
          <a:bodyPr/>
          <a:lstStyle/>
          <a:p>
            <a:pPr>
              <a:buFont typeface="Wingdings" pitchFamily="2" charset="2"/>
              <a:buChar char="Ø"/>
            </a:pPr>
            <a:r>
              <a:rPr lang="en-IN" dirty="0"/>
              <a:t> </a:t>
            </a:r>
            <a:r>
              <a:rPr lang="en-IN" sz="2400" b="1" dirty="0">
                <a:latin typeface="Times New Roman" pitchFamily="18" charset="0"/>
                <a:cs typeface="Times New Roman" pitchFamily="18" charset="0"/>
              </a:rPr>
              <a:t>GDPR data privacy rights</a:t>
            </a:r>
            <a:r>
              <a:rPr lang="en-IN" sz="2400" dirty="0">
                <a:latin typeface="Times New Roman" pitchFamily="18" charset="0"/>
                <a:cs typeface="Times New Roman" pitchFamily="18" charset="0"/>
              </a:rPr>
              <a:t>:  </a:t>
            </a:r>
            <a:endParaRPr lang="en-IN" sz="2200" dirty="0" smtClean="0">
              <a:latin typeface="Times New Roman" pitchFamily="18" charset="0"/>
              <a:cs typeface="Times New Roman" pitchFamily="18" charset="0"/>
            </a:endParaRPr>
          </a:p>
          <a:p>
            <a:pPr>
              <a:buFont typeface="Wingdings" pitchFamily="2" charset="2"/>
              <a:buChar char="§"/>
            </a:pPr>
            <a:r>
              <a:rPr lang="en-US" sz="2000" b="1" dirty="0" smtClean="0">
                <a:latin typeface="Times New Roman" pitchFamily="18" charset="0"/>
                <a:cs typeface="Times New Roman" pitchFamily="18" charset="0"/>
              </a:rPr>
              <a:t>Data </a:t>
            </a:r>
            <a:r>
              <a:rPr lang="en-US" sz="2000" b="1" dirty="0">
                <a:latin typeface="Times New Roman" pitchFamily="18" charset="0"/>
                <a:cs typeface="Times New Roman" pitchFamily="18" charset="0"/>
              </a:rPr>
              <a:t>subjects have the following basic rights under the GDPR</a:t>
            </a:r>
            <a:r>
              <a:rPr lang="en-US" sz="2000" b="1" dirty="0" smtClean="0">
                <a:latin typeface="Times New Roman" pitchFamily="18" charset="0"/>
                <a:cs typeface="Times New Roman" pitchFamily="18" charset="0"/>
              </a:rPr>
              <a:t>:</a:t>
            </a:r>
          </a:p>
          <a:p>
            <a:pPr algn="just">
              <a:lnSpc>
                <a:spcPct val="150000"/>
              </a:lnSpc>
            </a:pPr>
            <a:r>
              <a:rPr lang="en-US" sz="2000" b="1" dirty="0" smtClean="0">
                <a:latin typeface="Times New Roman" pitchFamily="18" charset="0"/>
                <a:cs typeface="Times New Roman" pitchFamily="18" charset="0"/>
              </a:rPr>
              <a:t>Collecting data </a:t>
            </a:r>
            <a:r>
              <a:rPr lang="en-US" sz="2000" b="1" dirty="0">
                <a:latin typeface="Times New Roman" pitchFamily="18" charset="0"/>
                <a:cs typeface="Times New Roman" pitchFamily="18" charset="0"/>
              </a:rPr>
              <a:t>from </a:t>
            </a:r>
            <a:r>
              <a:rPr lang="en-US" sz="2000" b="1" dirty="0" smtClean="0">
                <a:latin typeface="Times New Roman" pitchFamily="18" charset="0"/>
                <a:cs typeface="Times New Roman" pitchFamily="18" charset="0"/>
              </a:rPr>
              <a:t>children: </a:t>
            </a:r>
            <a:r>
              <a:rPr lang="en-US" sz="2000" dirty="0" smtClean="0">
                <a:latin typeface="Times New Roman" pitchFamily="18" charset="0"/>
                <a:cs typeface="Times New Roman" pitchFamily="18" charset="0"/>
              </a:rPr>
              <a:t>requires </a:t>
            </a:r>
            <a:r>
              <a:rPr lang="en-US" sz="2000" dirty="0">
                <a:latin typeface="Times New Roman" pitchFamily="18" charset="0"/>
                <a:cs typeface="Times New Roman" pitchFamily="18" charset="0"/>
              </a:rPr>
              <a:t>parental consent until children are between 13-16 years old. </a:t>
            </a:r>
            <a:endParaRPr lang="en-US" sz="2000" dirty="0" smtClean="0">
              <a:latin typeface="Times New Roman" pitchFamily="18" charset="0"/>
              <a:cs typeface="Times New Roman" pitchFamily="18" charset="0"/>
            </a:endParaRPr>
          </a:p>
          <a:p>
            <a:pPr algn="just">
              <a:lnSpc>
                <a:spcPct val="150000"/>
              </a:lnSpc>
            </a:pPr>
            <a:r>
              <a:rPr lang="en-IN" sz="2000" b="1" dirty="0" smtClean="0">
                <a:latin typeface="Times New Roman" pitchFamily="18" charset="0"/>
                <a:cs typeface="Times New Roman" pitchFamily="18" charset="0"/>
              </a:rPr>
              <a:t>Data portability and access:</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data subjects must be able to access their data as stored by the Data Controller</a:t>
            </a:r>
            <a:endParaRPr lang="en-IN" sz="2000" dirty="0" smtClean="0">
              <a:latin typeface="Times New Roman" pitchFamily="18" charset="0"/>
              <a:cs typeface="Times New Roman" pitchFamily="18" charset="0"/>
            </a:endParaRPr>
          </a:p>
          <a:p>
            <a:pPr algn="just">
              <a:lnSpc>
                <a:spcPct val="150000"/>
              </a:lnSpc>
            </a:pPr>
            <a:r>
              <a:rPr lang="en-US" sz="2000" b="1" dirty="0" smtClean="0">
                <a:latin typeface="Times New Roman" pitchFamily="18" charset="0"/>
                <a:cs typeface="Times New Roman" pitchFamily="18" charset="0"/>
              </a:rPr>
              <a:t>Correcting </a:t>
            </a:r>
            <a:r>
              <a:rPr lang="en-US" sz="2000" b="1" dirty="0">
                <a:latin typeface="Times New Roman" pitchFamily="18" charset="0"/>
                <a:cs typeface="Times New Roman" pitchFamily="18" charset="0"/>
              </a:rPr>
              <a:t>and objecting to </a:t>
            </a:r>
            <a:r>
              <a:rPr lang="en-US" sz="2000" b="1" dirty="0" smtClean="0">
                <a:latin typeface="Times New Roman" pitchFamily="18" charset="0"/>
                <a:cs typeface="Times New Roman" pitchFamily="18" charset="0"/>
              </a:rPr>
              <a:t>data : </a:t>
            </a:r>
            <a:r>
              <a:rPr lang="en-US" sz="2000" dirty="0" smtClean="0">
                <a:latin typeface="Times New Roman" pitchFamily="18" charset="0"/>
                <a:cs typeface="Times New Roman" pitchFamily="18" charset="0"/>
              </a:rPr>
              <a:t>data </a:t>
            </a:r>
            <a:r>
              <a:rPr lang="en-US" sz="2000" dirty="0">
                <a:latin typeface="Times New Roman" pitchFamily="18" charset="0"/>
                <a:cs typeface="Times New Roman" pitchFamily="18" charset="0"/>
              </a:rPr>
              <a:t>subjects should be able to correct incorrect or incomplete </a:t>
            </a:r>
            <a:r>
              <a:rPr lang="en-US" sz="2000" dirty="0" smtClean="0">
                <a:latin typeface="Times New Roman" pitchFamily="18" charset="0"/>
                <a:cs typeface="Times New Roman" pitchFamily="18" charset="0"/>
              </a:rPr>
              <a:t>data</a:t>
            </a:r>
          </a:p>
          <a:p>
            <a:pPr algn="just">
              <a:lnSpc>
                <a:spcPct val="150000"/>
              </a:lnSpc>
            </a:pPr>
            <a:r>
              <a:rPr lang="en-US" sz="2000" b="1" dirty="0">
                <a:latin typeface="Times New Roman" pitchFamily="18" charset="0"/>
                <a:cs typeface="Times New Roman" pitchFamily="18" charset="0"/>
              </a:rPr>
              <a:t>Right to erasure </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data </a:t>
            </a:r>
            <a:r>
              <a:rPr lang="en-US" sz="2000" dirty="0">
                <a:latin typeface="Times New Roman" pitchFamily="18" charset="0"/>
                <a:cs typeface="Times New Roman" pitchFamily="18" charset="0"/>
              </a:rPr>
              <a:t>subjects can ask data controllers to “forget” their personal </a:t>
            </a:r>
            <a:r>
              <a:rPr lang="en-US" sz="2000" dirty="0" smtClean="0">
                <a:latin typeface="Times New Roman" pitchFamily="18" charset="0"/>
                <a:cs typeface="Times New Roman" pitchFamily="18" charset="0"/>
              </a:rPr>
              <a:t>data</a:t>
            </a:r>
          </a:p>
          <a:p>
            <a:pPr algn="just">
              <a:lnSpc>
                <a:spcPct val="150000"/>
              </a:lnSpc>
            </a:pPr>
            <a:r>
              <a:rPr lang="en-US" sz="2000" b="1" dirty="0">
                <a:latin typeface="Times New Roman" pitchFamily="18" charset="0"/>
                <a:cs typeface="Times New Roman" pitchFamily="18" charset="0"/>
              </a:rPr>
              <a:t>Notification of </a:t>
            </a:r>
            <a:r>
              <a:rPr lang="en-US" sz="2000" b="1" dirty="0" smtClean="0">
                <a:latin typeface="Times New Roman" pitchFamily="18" charset="0"/>
                <a:cs typeface="Times New Roman" pitchFamily="18" charset="0"/>
              </a:rPr>
              <a:t>breaches:</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if personal data under the responsibility of a data controller is exposed to unauthorized parties, the controller must notify the Data Protection Authority in the relevant EU country within 72 hours, and in some cases also needs to inform individual data subjects. </a:t>
            </a:r>
            <a:endParaRPr lang="en-US" sz="2000" dirty="0" smtClean="0">
              <a:latin typeface="Times New Roman" pitchFamily="18" charset="0"/>
              <a:cs typeface="Times New Roman" pitchFamily="18" charset="0"/>
            </a:endParaRPr>
          </a:p>
          <a:p>
            <a:pPr algn="just">
              <a:lnSpc>
                <a:spcPct val="150000"/>
              </a:lnSpc>
            </a:pPr>
            <a:r>
              <a:rPr lang="en-US" sz="2000" b="1" dirty="0" smtClean="0">
                <a:latin typeface="Times New Roman" pitchFamily="18" charset="0"/>
                <a:cs typeface="Times New Roman" pitchFamily="18" charset="0"/>
              </a:rPr>
              <a:t>Transferring </a:t>
            </a:r>
            <a:r>
              <a:rPr lang="en-US" sz="2000" b="1" dirty="0">
                <a:latin typeface="Times New Roman" pitchFamily="18" charset="0"/>
                <a:cs typeface="Times New Roman" pitchFamily="18" charset="0"/>
              </a:rPr>
              <a:t>data outside the EU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if personal data is transferred outside the EU, the data controller should ensure there are equivalent measures to protect the data and the rights of data </a:t>
            </a:r>
            <a:r>
              <a:rPr lang="en-US" sz="2000" dirty="0" smtClean="0">
                <a:latin typeface="Times New Roman" pitchFamily="18" charset="0"/>
                <a:cs typeface="Times New Roman" pitchFamily="18" charset="0"/>
              </a:rPr>
              <a:t>subjects.</a:t>
            </a:r>
            <a:endParaRPr lang="en-IN" sz="2000" dirty="0">
              <a:latin typeface="Times New Roman" pitchFamily="18" charset="0"/>
              <a:cs typeface="Times New Roman" pitchFamily="18" charset="0"/>
            </a:endParaRPr>
          </a:p>
        </p:txBody>
      </p:sp>
      <p:sp>
        <p:nvSpPr>
          <p:cNvPr id="4" name="Title 1"/>
          <p:cNvSpPr txBox="1">
            <a:spLocks/>
          </p:cNvSpPr>
          <p:nvPr/>
        </p:nvSpPr>
        <p:spPr>
          <a:xfrm>
            <a:off x="95534" y="97218"/>
            <a:ext cx="11928144" cy="58517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latin typeface="Times New Roman" pitchFamily="18" charset="0"/>
                <a:cs typeface="Times New Roman" pitchFamily="18" charset="0"/>
              </a:rPr>
              <a:t>Data Privacy, General Data Protection and Regulation (GDPR)</a:t>
            </a: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237177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534" y="682388"/>
            <a:ext cx="12096466" cy="6175611"/>
          </a:xfrm>
        </p:spPr>
        <p:txBody>
          <a:bodyPr>
            <a:normAutofit fontScale="85000" lnSpcReduction="10000"/>
          </a:bodyPr>
          <a:lstStyle/>
          <a:p>
            <a:pPr>
              <a:buFont typeface="Wingdings" pitchFamily="2" charset="2"/>
              <a:buChar char="Ø"/>
            </a:pPr>
            <a:r>
              <a:rPr lang="en-IN" dirty="0"/>
              <a:t> </a:t>
            </a:r>
            <a:r>
              <a:rPr lang="en-US" sz="2400" b="1" dirty="0">
                <a:latin typeface="Times New Roman" pitchFamily="18" charset="0"/>
                <a:cs typeface="Times New Roman" pitchFamily="18" charset="0"/>
              </a:rPr>
              <a:t> Data Protection Technologies and Practices to Protect Your </a:t>
            </a:r>
            <a:r>
              <a:rPr lang="en-US" sz="2400" b="1" dirty="0" smtClean="0">
                <a:latin typeface="Times New Roman" pitchFamily="18" charset="0"/>
                <a:cs typeface="Times New Roman" pitchFamily="18" charset="0"/>
              </a:rPr>
              <a:t> Data:</a:t>
            </a:r>
          </a:p>
          <a:p>
            <a:pPr marL="457200" indent="-457200">
              <a:buAutoNum type="arabicPeriod"/>
            </a:pPr>
            <a:r>
              <a:rPr lang="en-IN" sz="2200" b="1" dirty="0" smtClean="0">
                <a:latin typeface="Times New Roman" pitchFamily="18" charset="0"/>
                <a:cs typeface="Times New Roman" pitchFamily="18" charset="0"/>
              </a:rPr>
              <a:t>Data discovery:</a:t>
            </a:r>
            <a:r>
              <a:rPr lang="en-US" sz="2200" dirty="0" smtClean="0">
                <a:latin typeface="Times New Roman" pitchFamily="18" charset="0"/>
                <a:cs typeface="Times New Roman" pitchFamily="18" charset="0"/>
              </a:rPr>
              <a:t>A </a:t>
            </a:r>
            <a:r>
              <a:rPr lang="en-US" sz="2200" dirty="0">
                <a:latin typeface="Times New Roman" pitchFamily="18" charset="0"/>
                <a:cs typeface="Times New Roman" pitchFamily="18" charset="0"/>
              </a:rPr>
              <a:t>first step in data protection, this involves discovering which data sets exist in the organization, which of them are business critical and which contains sensitive </a:t>
            </a:r>
            <a:r>
              <a:rPr lang="en-US" sz="2200" dirty="0" smtClean="0">
                <a:latin typeface="Times New Roman" pitchFamily="18" charset="0"/>
                <a:cs typeface="Times New Roman" pitchFamily="18" charset="0"/>
              </a:rPr>
              <a:t>data.</a:t>
            </a:r>
            <a:endParaRPr lang="en-IN" sz="2200" dirty="0" smtClean="0">
              <a:latin typeface="Times New Roman" pitchFamily="18" charset="0"/>
              <a:cs typeface="Times New Roman" pitchFamily="18" charset="0"/>
            </a:endParaRPr>
          </a:p>
          <a:p>
            <a:pPr marL="457200" indent="-457200">
              <a:buAutoNum type="arabicPeriod"/>
            </a:pPr>
            <a:r>
              <a:rPr lang="en-IN" sz="2200" b="1" dirty="0">
                <a:latin typeface="Times New Roman" pitchFamily="18" charset="0"/>
                <a:cs typeface="Times New Roman" pitchFamily="18" charset="0"/>
              </a:rPr>
              <a:t>Data loss prevention (DLP</a:t>
            </a:r>
            <a:r>
              <a:rPr lang="en-IN" sz="2200" b="1" dirty="0" smtClean="0">
                <a:latin typeface="Times New Roman" pitchFamily="18" charset="0"/>
                <a:cs typeface="Times New Roman" pitchFamily="18" charset="0"/>
              </a:rPr>
              <a:t>):</a:t>
            </a: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A </a:t>
            </a:r>
            <a:r>
              <a:rPr lang="en-US" sz="2200" dirty="0">
                <a:latin typeface="Times New Roman" pitchFamily="18" charset="0"/>
                <a:cs typeface="Times New Roman" pitchFamily="18" charset="0"/>
              </a:rPr>
              <a:t>set of strategies and tools that you can use to prevent data from being stolen, lost, or accidentally deleted</a:t>
            </a:r>
            <a:endParaRPr lang="en-IN" sz="2200" dirty="0" smtClean="0">
              <a:latin typeface="Times New Roman" pitchFamily="18" charset="0"/>
              <a:cs typeface="Times New Roman" pitchFamily="18" charset="0"/>
            </a:endParaRPr>
          </a:p>
          <a:p>
            <a:pPr marL="457200" indent="-457200">
              <a:buAutoNum type="arabicPeriod"/>
            </a:pPr>
            <a:r>
              <a:rPr lang="en-US" sz="2200" b="1" dirty="0">
                <a:latin typeface="Times New Roman" pitchFamily="18" charset="0"/>
                <a:cs typeface="Times New Roman" pitchFamily="18" charset="0"/>
              </a:rPr>
              <a:t> Storage with built-in data protection</a:t>
            </a: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Modern </a:t>
            </a:r>
            <a:r>
              <a:rPr lang="en-US" sz="2200" dirty="0">
                <a:latin typeface="Times New Roman" pitchFamily="18" charset="0"/>
                <a:cs typeface="Times New Roman" pitchFamily="18" charset="0"/>
              </a:rPr>
              <a:t>storage equipment provides built-in disk clustering and redundancy</a:t>
            </a:r>
            <a:endParaRPr lang="en-US" sz="2200" dirty="0" smtClean="0">
              <a:latin typeface="Times New Roman" pitchFamily="18" charset="0"/>
              <a:cs typeface="Times New Roman" pitchFamily="18" charset="0"/>
            </a:endParaRPr>
          </a:p>
          <a:p>
            <a:pPr marL="457200" indent="-457200">
              <a:buAutoNum type="arabicPeriod"/>
            </a:pPr>
            <a:r>
              <a:rPr lang="en-IN" sz="2200" b="1" dirty="0">
                <a:latin typeface="Times New Roman" pitchFamily="18" charset="0"/>
                <a:cs typeface="Times New Roman" pitchFamily="18" charset="0"/>
              </a:rPr>
              <a:t> </a:t>
            </a:r>
            <a:r>
              <a:rPr lang="en-IN" sz="2200" b="1" dirty="0" smtClean="0">
                <a:latin typeface="Times New Roman" pitchFamily="18" charset="0"/>
                <a:cs typeface="Times New Roman" pitchFamily="18" charset="0"/>
              </a:rPr>
              <a:t>Backup:</a:t>
            </a:r>
            <a:r>
              <a:rPr lang="en-US" sz="2200" dirty="0">
                <a:latin typeface="Times New Roman" pitchFamily="18" charset="0"/>
                <a:cs typeface="Times New Roman" pitchFamily="18" charset="0"/>
              </a:rPr>
              <a:t>creates copies of data and stores them separately, making it possible to restore the data later in case of loss or modification. </a:t>
            </a:r>
            <a:endParaRPr lang="en-IN" sz="2200" dirty="0" smtClean="0">
              <a:latin typeface="Times New Roman" pitchFamily="18" charset="0"/>
              <a:cs typeface="Times New Roman" pitchFamily="18" charset="0"/>
            </a:endParaRPr>
          </a:p>
          <a:p>
            <a:pPr marL="457200" indent="-457200">
              <a:buAutoNum type="arabicPeriod"/>
            </a:pPr>
            <a:r>
              <a:rPr lang="en-IN" sz="2200" b="1" dirty="0" smtClean="0">
                <a:latin typeface="Times New Roman" pitchFamily="18" charset="0"/>
                <a:cs typeface="Times New Roman" pitchFamily="18" charset="0"/>
              </a:rPr>
              <a:t>Snapshots: </a:t>
            </a:r>
            <a:r>
              <a:rPr lang="en-US" sz="2200" dirty="0">
                <a:latin typeface="Times New Roman" pitchFamily="18" charset="0"/>
                <a:cs typeface="Times New Roman" pitchFamily="18" charset="0"/>
              </a:rPr>
              <a:t>A</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snapshot is similar to a backup, but it is a complete image of a protected system, including data and system files</a:t>
            </a:r>
            <a:endParaRPr lang="en-IN" sz="2200" dirty="0" smtClean="0">
              <a:latin typeface="Times New Roman" pitchFamily="18" charset="0"/>
              <a:cs typeface="Times New Roman" pitchFamily="18" charset="0"/>
            </a:endParaRPr>
          </a:p>
          <a:p>
            <a:pPr marL="457200" indent="-457200">
              <a:buAutoNum type="arabicPeriod"/>
            </a:pPr>
            <a:r>
              <a:rPr lang="en-IN" sz="2200" b="1" dirty="0">
                <a:latin typeface="Times New Roman" pitchFamily="18" charset="0"/>
                <a:cs typeface="Times New Roman" pitchFamily="18" charset="0"/>
              </a:rPr>
              <a:t> </a:t>
            </a:r>
            <a:r>
              <a:rPr lang="en-IN" sz="2200" b="1" dirty="0" smtClean="0">
                <a:latin typeface="Times New Roman" pitchFamily="18" charset="0"/>
                <a:cs typeface="Times New Roman" pitchFamily="18" charset="0"/>
              </a:rPr>
              <a:t>Replication:</a:t>
            </a:r>
            <a:r>
              <a:rPr lang="en-US" sz="2200" dirty="0" smtClean="0">
                <a:latin typeface="Times New Roman" pitchFamily="18" charset="0"/>
                <a:cs typeface="Times New Roman" pitchFamily="18" charset="0"/>
              </a:rPr>
              <a:t>A </a:t>
            </a:r>
            <a:r>
              <a:rPr lang="en-US" sz="2200" dirty="0">
                <a:latin typeface="Times New Roman" pitchFamily="18" charset="0"/>
                <a:cs typeface="Times New Roman" pitchFamily="18" charset="0"/>
              </a:rPr>
              <a:t>technique for copying data on an ongoing basis from a protected system to another location.</a:t>
            </a:r>
            <a:endParaRPr lang="en-IN" sz="2200" dirty="0" smtClean="0">
              <a:latin typeface="Times New Roman" pitchFamily="18" charset="0"/>
              <a:cs typeface="Times New Roman" pitchFamily="18" charset="0"/>
            </a:endParaRPr>
          </a:p>
          <a:p>
            <a:pPr marL="457200" indent="-457200">
              <a:buAutoNum type="arabicPeriod"/>
            </a:pPr>
            <a:r>
              <a:rPr lang="en-IN" sz="2200" b="1" dirty="0" smtClean="0">
                <a:latin typeface="Times New Roman" pitchFamily="18" charset="0"/>
                <a:cs typeface="Times New Roman" pitchFamily="18" charset="0"/>
              </a:rPr>
              <a:t>Firewalls:</a:t>
            </a:r>
            <a:r>
              <a:rPr lang="en-US" sz="2200" dirty="0">
                <a:latin typeface="Times New Roman" pitchFamily="18" charset="0"/>
                <a:cs typeface="Times New Roman" pitchFamily="18" charset="0"/>
              </a:rPr>
              <a:t>utilities that enable you to monitor and filter network traffic. You can use firewalls to ensure that only authorized users are allowed to access or transfer data</a:t>
            </a:r>
            <a:endParaRPr lang="en-IN" sz="2200" dirty="0" smtClean="0">
              <a:latin typeface="Times New Roman" pitchFamily="18" charset="0"/>
              <a:cs typeface="Times New Roman" pitchFamily="18" charset="0"/>
            </a:endParaRPr>
          </a:p>
          <a:p>
            <a:pPr marL="457200" indent="-457200">
              <a:buAutoNum type="arabicPeriod"/>
            </a:pPr>
            <a:r>
              <a:rPr lang="en-IN" sz="2200" b="1" dirty="0">
                <a:latin typeface="Times New Roman" pitchFamily="18" charset="0"/>
                <a:cs typeface="Times New Roman" pitchFamily="18" charset="0"/>
              </a:rPr>
              <a:t>Authentication and </a:t>
            </a:r>
            <a:r>
              <a:rPr lang="en-IN" sz="2200" b="1" dirty="0" smtClean="0">
                <a:latin typeface="Times New Roman" pitchFamily="18" charset="0"/>
                <a:cs typeface="Times New Roman" pitchFamily="18" charset="0"/>
              </a:rPr>
              <a:t>authorization: </a:t>
            </a:r>
            <a:r>
              <a:rPr lang="en-US" sz="2200" dirty="0" smtClean="0">
                <a:latin typeface="Times New Roman" pitchFamily="18" charset="0"/>
                <a:cs typeface="Times New Roman" pitchFamily="18" charset="0"/>
              </a:rPr>
              <a:t>controls </a:t>
            </a:r>
            <a:r>
              <a:rPr lang="en-US" sz="2200" dirty="0">
                <a:latin typeface="Times New Roman" pitchFamily="18" charset="0"/>
                <a:cs typeface="Times New Roman" pitchFamily="18" charset="0"/>
              </a:rPr>
              <a:t>that help you verify credentials and assure that user privileges are applied correctly</a:t>
            </a:r>
            <a:endParaRPr lang="en-IN" sz="2200" dirty="0" smtClean="0">
              <a:latin typeface="Times New Roman" pitchFamily="18" charset="0"/>
              <a:cs typeface="Times New Roman" pitchFamily="18" charset="0"/>
            </a:endParaRPr>
          </a:p>
          <a:p>
            <a:pPr marL="457200" indent="-457200">
              <a:buAutoNum type="arabicPeriod"/>
            </a:pPr>
            <a:r>
              <a:rPr lang="en-IN" sz="2200" b="1" dirty="0" smtClean="0">
                <a:latin typeface="Times New Roman" pitchFamily="18" charset="0"/>
                <a:cs typeface="Times New Roman" pitchFamily="18" charset="0"/>
              </a:rPr>
              <a:t>Encryption</a:t>
            </a:r>
            <a:r>
              <a:rPr lang="en-IN" sz="2200" dirty="0" smtClean="0">
                <a:latin typeface="Times New Roman" pitchFamily="18" charset="0"/>
                <a:cs typeface="Times New Roman" pitchFamily="18" charset="0"/>
              </a:rPr>
              <a:t>:</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Encryption protects your data from unauthorized access even if data is stolen by making it unreadable. </a:t>
            </a:r>
            <a:endParaRPr lang="en-IN" sz="2200" dirty="0" smtClean="0">
              <a:latin typeface="Times New Roman" pitchFamily="18" charset="0"/>
              <a:cs typeface="Times New Roman" pitchFamily="18" charset="0"/>
            </a:endParaRPr>
          </a:p>
          <a:p>
            <a:pPr marL="457200" indent="-457200">
              <a:buAutoNum type="arabicPeriod"/>
            </a:pPr>
            <a:r>
              <a:rPr lang="en-US" sz="2200" b="1" dirty="0">
                <a:latin typeface="Times New Roman" pitchFamily="18" charset="0"/>
                <a:cs typeface="Times New Roman" pitchFamily="18" charset="0"/>
              </a:rPr>
              <a:t>Endpoint </a:t>
            </a:r>
            <a:r>
              <a:rPr lang="en-US" sz="2200" b="1" dirty="0" smtClean="0">
                <a:latin typeface="Times New Roman" pitchFamily="18" charset="0"/>
                <a:cs typeface="Times New Roman" pitchFamily="18" charset="0"/>
              </a:rPr>
              <a:t>protection: </a:t>
            </a:r>
            <a:r>
              <a:rPr lang="en-US" sz="2200" dirty="0" smtClean="0">
                <a:latin typeface="Times New Roman" pitchFamily="18" charset="0"/>
                <a:cs typeface="Times New Roman" pitchFamily="18" charset="0"/>
              </a:rPr>
              <a:t>protects </a:t>
            </a:r>
            <a:r>
              <a:rPr lang="en-US" sz="2200" dirty="0">
                <a:latin typeface="Times New Roman" pitchFamily="18" charset="0"/>
                <a:cs typeface="Times New Roman" pitchFamily="18" charset="0"/>
              </a:rPr>
              <a:t>gateways to your network, including ports, routers, and connected </a:t>
            </a:r>
            <a:r>
              <a:rPr lang="en-US" sz="2200" dirty="0" smtClean="0">
                <a:latin typeface="Times New Roman" pitchFamily="18" charset="0"/>
                <a:cs typeface="Times New Roman" pitchFamily="18" charset="0"/>
              </a:rPr>
              <a:t>devices</a:t>
            </a:r>
          </a:p>
          <a:p>
            <a:pPr marL="0" indent="0">
              <a:buNone/>
            </a:pPr>
            <a:r>
              <a:rPr lang="en-US" sz="2200" b="1" dirty="0">
                <a:latin typeface="Times New Roman" pitchFamily="18" charset="0"/>
                <a:cs typeface="Times New Roman" pitchFamily="18" charset="0"/>
              </a:rPr>
              <a:t>11. Data </a:t>
            </a:r>
            <a:r>
              <a:rPr lang="en-US" sz="2200" b="1" dirty="0" smtClean="0">
                <a:latin typeface="Times New Roman" pitchFamily="18" charset="0"/>
                <a:cs typeface="Times New Roman" pitchFamily="18" charset="0"/>
              </a:rPr>
              <a:t>erasure: </a:t>
            </a:r>
            <a:r>
              <a:rPr lang="en-US" sz="2200" dirty="0" smtClean="0">
                <a:latin typeface="Times New Roman" pitchFamily="18" charset="0"/>
                <a:cs typeface="Times New Roman" pitchFamily="18" charset="0"/>
              </a:rPr>
              <a:t>limits </a:t>
            </a:r>
            <a:r>
              <a:rPr lang="en-US" sz="2200" dirty="0">
                <a:latin typeface="Times New Roman" pitchFamily="18" charset="0"/>
                <a:cs typeface="Times New Roman" pitchFamily="18" charset="0"/>
              </a:rPr>
              <a:t>liability by deleting data that is no longer </a:t>
            </a:r>
            <a:r>
              <a:rPr lang="en-US" sz="2200" dirty="0" smtClean="0">
                <a:latin typeface="Times New Roman" pitchFamily="18" charset="0"/>
                <a:cs typeface="Times New Roman" pitchFamily="18" charset="0"/>
              </a:rPr>
              <a:t>needed</a:t>
            </a:r>
          </a:p>
          <a:p>
            <a:pPr marL="0" indent="0">
              <a:buNone/>
            </a:pPr>
            <a:r>
              <a:rPr lang="en-US" sz="2200" b="1" dirty="0">
                <a:latin typeface="Times New Roman" pitchFamily="18" charset="0"/>
                <a:cs typeface="Times New Roman" pitchFamily="18" charset="0"/>
              </a:rPr>
              <a:t>12. Disaster </a:t>
            </a:r>
            <a:r>
              <a:rPr lang="en-US" sz="2200" b="1" dirty="0" smtClean="0">
                <a:latin typeface="Times New Roman" pitchFamily="18" charset="0"/>
                <a:cs typeface="Times New Roman" pitchFamily="18" charset="0"/>
              </a:rPr>
              <a:t>recovery: </a:t>
            </a:r>
            <a:r>
              <a:rPr lang="en-US" sz="2200" dirty="0">
                <a:latin typeface="Times New Roman" pitchFamily="18" charset="0"/>
                <a:cs typeface="Times New Roman" pitchFamily="18" charset="0"/>
              </a:rPr>
              <a:t>A</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set of practices and technologies that determine how an organization deals with a disaster, such as a cyber attack, natural disaster, or large-scale equipment failure. </a:t>
            </a:r>
            <a:endParaRPr lang="en-IN" sz="2200" dirty="0" smtClean="0">
              <a:latin typeface="Times New Roman" pitchFamily="18" charset="0"/>
              <a:cs typeface="Times New Roman" pitchFamily="18" charset="0"/>
            </a:endParaRPr>
          </a:p>
        </p:txBody>
      </p:sp>
      <p:sp>
        <p:nvSpPr>
          <p:cNvPr id="4" name="Title 1"/>
          <p:cNvSpPr txBox="1">
            <a:spLocks/>
          </p:cNvSpPr>
          <p:nvPr/>
        </p:nvSpPr>
        <p:spPr>
          <a:xfrm>
            <a:off x="95534" y="97218"/>
            <a:ext cx="11928144" cy="58517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latin typeface="Times New Roman" pitchFamily="18" charset="0"/>
                <a:cs typeface="Times New Roman" pitchFamily="18" charset="0"/>
              </a:rPr>
              <a:t>Data Privacy, General Data Protection and Regulation (GDPR)</a:t>
            </a: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678693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953" y="95534"/>
            <a:ext cx="10972800" cy="559559"/>
          </a:xfrm>
        </p:spPr>
        <p:txBody>
          <a:bodyPr>
            <a:noAutofit/>
          </a:bodyPr>
          <a:lstStyle/>
          <a:p>
            <a:r>
              <a:rPr lang="en-US" sz="3200" b="1" dirty="0" smtClean="0">
                <a:latin typeface="Times New Roman" pitchFamily="18" charset="0"/>
                <a:cs typeface="Times New Roman" pitchFamily="18" charset="0"/>
              </a:rPr>
              <a:t>Understanding the need to hack your own systems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50126" y="723332"/>
            <a:ext cx="11832608" cy="5854890"/>
          </a:xfrm>
        </p:spPr>
        <p:txBody>
          <a:bodyPr>
            <a:noAutofit/>
          </a:bodyPr>
          <a:lstStyle/>
          <a:p>
            <a:pPr algn="just">
              <a:lnSpc>
                <a:spcPct val="150000"/>
              </a:lnSpc>
            </a:pPr>
            <a:r>
              <a:rPr lang="en-US" sz="2000" b="1" dirty="0" smtClean="0">
                <a:latin typeface="Times New Roman" pitchFamily="18" charset="0"/>
                <a:cs typeface="Times New Roman" pitchFamily="18" charset="0"/>
              </a:rPr>
              <a:t>To </a:t>
            </a:r>
            <a:r>
              <a:rPr lang="en-US" sz="2000" b="1" dirty="0">
                <a:latin typeface="Times New Roman" pitchFamily="18" charset="0"/>
                <a:cs typeface="Times New Roman" pitchFamily="18" charset="0"/>
              </a:rPr>
              <a:t>catch a thief, you must think like a thief. </a:t>
            </a:r>
            <a:r>
              <a:rPr lang="en-US" sz="2000" dirty="0">
                <a:latin typeface="Times New Roman" pitchFamily="18" charset="0"/>
                <a:cs typeface="Times New Roman" pitchFamily="18" charset="0"/>
              </a:rPr>
              <a:t>That’s the basis for </a:t>
            </a:r>
            <a:r>
              <a:rPr lang="en-US" sz="2000" b="1" dirty="0">
                <a:latin typeface="Times New Roman" pitchFamily="18" charset="0"/>
                <a:cs typeface="Times New Roman" pitchFamily="18" charset="0"/>
              </a:rPr>
              <a:t>ethical hacking</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In the current world, as we all know, both vulnerabilities and hacking activities have increased. So, the time will come when all computer systems and applications will be hacked in some way. </a:t>
            </a:r>
          </a:p>
          <a:p>
            <a:pPr algn="just"/>
            <a:r>
              <a:rPr lang="en-US" sz="2000" dirty="0" smtClean="0">
                <a:latin typeface="Times New Roman" pitchFamily="18" charset="0"/>
                <a:cs typeface="Times New Roman" pitchFamily="18" charset="0"/>
              </a:rPr>
              <a:t>It is important to </a:t>
            </a:r>
            <a:r>
              <a:rPr lang="en-US" sz="2000" b="1" dirty="0" smtClean="0">
                <a:latin typeface="Times New Roman" pitchFamily="18" charset="0"/>
                <a:cs typeface="Times New Roman" pitchFamily="18" charset="0"/>
              </a:rPr>
              <a:t>protect </a:t>
            </a:r>
            <a:r>
              <a:rPr lang="en-US" sz="2000" dirty="0" smtClean="0">
                <a:latin typeface="Times New Roman" pitchFamily="18" charset="0"/>
                <a:cs typeface="Times New Roman" pitchFamily="18" charset="0"/>
              </a:rPr>
              <a:t>your system from </a:t>
            </a:r>
            <a:r>
              <a:rPr lang="en-US" sz="2000" b="1" dirty="0" smtClean="0">
                <a:latin typeface="Times New Roman" pitchFamily="18" charset="0"/>
                <a:cs typeface="Times New Roman" pitchFamily="18" charset="0"/>
              </a:rPr>
              <a:t>bad guys </a:t>
            </a:r>
          </a:p>
          <a:p>
            <a:pPr algn="just"/>
            <a:r>
              <a:rPr lang="en-US" sz="2000" dirty="0" smtClean="0">
                <a:latin typeface="Times New Roman" pitchFamily="18" charset="0"/>
                <a:cs typeface="Times New Roman" pitchFamily="18" charset="0"/>
              </a:rPr>
              <a:t>If you know </a:t>
            </a:r>
            <a:r>
              <a:rPr lang="en-US" sz="2000" b="1" dirty="0" smtClean="0">
                <a:latin typeface="Times New Roman" pitchFamily="18" charset="0"/>
                <a:cs typeface="Times New Roman" pitchFamily="18" charset="0"/>
              </a:rPr>
              <a:t>hacker tricks</a:t>
            </a:r>
            <a:r>
              <a:rPr lang="en-US" sz="2000" dirty="0" smtClean="0">
                <a:latin typeface="Times New Roman" pitchFamily="18" charset="0"/>
                <a:cs typeface="Times New Roman" pitchFamily="18" charset="0"/>
              </a:rPr>
              <a:t>, you will be able to find out </a:t>
            </a:r>
            <a:r>
              <a:rPr lang="en-US" sz="2000" b="1" dirty="0" smtClean="0">
                <a:latin typeface="Times New Roman" pitchFamily="18" charset="0"/>
                <a:cs typeface="Times New Roman" pitchFamily="18" charset="0"/>
              </a:rPr>
              <a:t>weaknesses</a:t>
            </a:r>
            <a:r>
              <a:rPr lang="en-US" sz="2000" dirty="0" smtClean="0">
                <a:latin typeface="Times New Roman" pitchFamily="18" charset="0"/>
                <a:cs typeface="Times New Roman" pitchFamily="18" charset="0"/>
              </a:rPr>
              <a:t> in your systems.</a:t>
            </a:r>
          </a:p>
          <a:p>
            <a:pPr algn="just"/>
            <a:r>
              <a:rPr lang="en-US" sz="2000" dirty="0" smtClean="0">
                <a:latin typeface="Times New Roman" pitchFamily="18" charset="0"/>
                <a:cs typeface="Times New Roman" pitchFamily="18" charset="0"/>
              </a:rPr>
              <a:t>To make your system more </a:t>
            </a:r>
            <a:r>
              <a:rPr lang="en-US" sz="2000" b="1" dirty="0" smtClean="0">
                <a:latin typeface="Times New Roman" pitchFamily="18" charset="0"/>
                <a:cs typeface="Times New Roman" pitchFamily="18" charset="0"/>
              </a:rPr>
              <a:t>secure</a:t>
            </a:r>
            <a:r>
              <a:rPr lang="en-US" sz="2000" dirty="0" smtClean="0">
                <a:latin typeface="Times New Roman" pitchFamily="18" charset="0"/>
                <a:cs typeface="Times New Roman" pitchFamily="18" charset="0"/>
              </a:rPr>
              <a:t>, its important to </a:t>
            </a:r>
            <a:r>
              <a:rPr lang="en-US" sz="2000" b="1" dirty="0" smtClean="0">
                <a:latin typeface="Times New Roman" pitchFamily="18" charset="0"/>
                <a:cs typeface="Times New Roman" pitchFamily="18" charset="0"/>
              </a:rPr>
              <a:t>hack your own system</a:t>
            </a:r>
            <a:r>
              <a:rPr lang="en-US" sz="2000" dirty="0" smtClean="0">
                <a:latin typeface="Times New Roman" pitchFamily="18" charset="0"/>
                <a:cs typeface="Times New Roman" pitchFamily="18" charset="0"/>
              </a:rPr>
              <a:t> to identify </a:t>
            </a:r>
            <a:r>
              <a:rPr lang="en-US" sz="2000" b="1" dirty="0" smtClean="0">
                <a:latin typeface="Times New Roman" pitchFamily="18" charset="0"/>
                <a:cs typeface="Times New Roman" pitchFamily="18" charset="0"/>
              </a:rPr>
              <a:t>weaknesses</a:t>
            </a:r>
            <a:r>
              <a:rPr lang="en-US" sz="2000" dirty="0" smtClean="0">
                <a:latin typeface="Times New Roman" pitchFamily="18" charset="0"/>
                <a:cs typeface="Times New Roman" pitchFamily="18" charset="0"/>
              </a:rPr>
              <a:t> in your systems. </a:t>
            </a:r>
          </a:p>
          <a:p>
            <a:pPr algn="just"/>
            <a:r>
              <a:rPr lang="en-US" sz="2000" dirty="0" smtClean="0">
                <a:latin typeface="Times New Roman" pitchFamily="18" charset="0"/>
                <a:cs typeface="Times New Roman" pitchFamily="18" charset="0"/>
              </a:rPr>
              <a:t>As </a:t>
            </a:r>
            <a:r>
              <a:rPr lang="en-US" sz="2000" b="1" dirty="0" smtClean="0">
                <a:latin typeface="Times New Roman" pitchFamily="18" charset="0"/>
                <a:cs typeface="Times New Roman" pitchFamily="18" charset="0"/>
              </a:rPr>
              <a:t>hackers expand </a:t>
            </a:r>
            <a:r>
              <a:rPr lang="en-US" sz="2000" dirty="0" smtClean="0">
                <a:latin typeface="Times New Roman" pitchFamily="18" charset="0"/>
                <a:cs typeface="Times New Roman" pitchFamily="18" charset="0"/>
              </a:rPr>
              <a:t>their </a:t>
            </a:r>
            <a:r>
              <a:rPr lang="en-US" sz="2000" b="1" dirty="0" smtClean="0">
                <a:latin typeface="Times New Roman" pitchFamily="18" charset="0"/>
                <a:cs typeface="Times New Roman" pitchFamily="18" charset="0"/>
              </a:rPr>
              <a:t>knowledge</a:t>
            </a:r>
            <a:r>
              <a:rPr lang="en-US" sz="2000" dirty="0" smtClean="0">
                <a:latin typeface="Times New Roman" pitchFamily="18" charset="0"/>
                <a:cs typeface="Times New Roman" pitchFamily="18" charset="0"/>
              </a:rPr>
              <a:t>, you also need to </a:t>
            </a:r>
            <a:r>
              <a:rPr lang="en-US" sz="2000" b="1" dirty="0" smtClean="0">
                <a:latin typeface="Times New Roman" pitchFamily="18" charset="0"/>
                <a:cs typeface="Times New Roman" pitchFamily="18" charset="0"/>
              </a:rPr>
              <a:t>expand your knowledge</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You</a:t>
            </a:r>
            <a:r>
              <a:rPr lang="en-US" sz="2000" dirty="0" smtClean="0">
                <a:latin typeface="Times New Roman" pitchFamily="18" charset="0"/>
                <a:cs typeface="Times New Roman" pitchFamily="18" charset="0"/>
              </a:rPr>
              <a:t> must </a:t>
            </a:r>
            <a:r>
              <a:rPr lang="en-US" sz="2000" b="1" dirty="0" smtClean="0">
                <a:latin typeface="Times New Roman" pitchFamily="18" charset="0"/>
                <a:cs typeface="Times New Roman" pitchFamily="18" charset="0"/>
              </a:rPr>
              <a:t>think like them</a:t>
            </a:r>
            <a:r>
              <a:rPr lang="en-US" sz="2000" dirty="0" smtClean="0">
                <a:latin typeface="Times New Roman" pitchFamily="18" charset="0"/>
                <a:cs typeface="Times New Roman" pitchFamily="18" charset="0"/>
              </a:rPr>
              <a:t> and </a:t>
            </a:r>
            <a:r>
              <a:rPr lang="en-US" sz="2000" b="1" dirty="0" smtClean="0">
                <a:latin typeface="Times New Roman" pitchFamily="18" charset="0"/>
                <a:cs typeface="Times New Roman" pitchFamily="18" charset="0"/>
              </a:rPr>
              <a:t>work like them </a:t>
            </a:r>
            <a:r>
              <a:rPr lang="en-US" sz="2000" dirty="0" smtClean="0">
                <a:latin typeface="Times New Roman" pitchFamily="18" charset="0"/>
                <a:cs typeface="Times New Roman" pitchFamily="18" charset="0"/>
              </a:rPr>
              <a:t>to protect your systems from them.</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Your </a:t>
            </a:r>
            <a:r>
              <a:rPr lang="en-US" sz="2000" b="1" dirty="0">
                <a:latin typeface="Times New Roman" pitchFamily="18" charset="0"/>
                <a:cs typeface="Times New Roman" pitchFamily="18" charset="0"/>
              </a:rPr>
              <a:t>overall goals </a:t>
            </a:r>
            <a:r>
              <a:rPr lang="en-US" sz="2000" b="1" dirty="0" smtClean="0">
                <a:latin typeface="Times New Roman" pitchFamily="18" charset="0"/>
                <a:cs typeface="Times New Roman" pitchFamily="18" charset="0"/>
              </a:rPr>
              <a:t>as ethical hacker are as follows:</a:t>
            </a:r>
            <a:endParaRPr lang="en-US" sz="2000" b="1" dirty="0">
              <a:latin typeface="Times New Roman" pitchFamily="18" charset="0"/>
              <a:cs typeface="Times New Roman" pitchFamily="18" charset="0"/>
            </a:endParaRPr>
          </a:p>
          <a:p>
            <a:pPr algn="just">
              <a:buFont typeface="Wingdings" pitchFamily="2" charset="2"/>
              <a:buChar char="ü"/>
            </a:pPr>
            <a:r>
              <a:rPr lang="en-US" sz="2000" dirty="0" smtClean="0">
                <a:latin typeface="Times New Roman" pitchFamily="18" charset="0"/>
                <a:cs typeface="Times New Roman" pitchFamily="18" charset="0"/>
              </a:rPr>
              <a:t>Hack </a:t>
            </a:r>
            <a:r>
              <a:rPr lang="en-US" sz="2000" dirty="0">
                <a:latin typeface="Times New Roman" pitchFamily="18" charset="0"/>
                <a:cs typeface="Times New Roman" pitchFamily="18" charset="0"/>
              </a:rPr>
              <a:t>your systems in a nondestructive fashion.</a:t>
            </a:r>
          </a:p>
          <a:p>
            <a:pPr algn="just">
              <a:buFont typeface="Wingdings" pitchFamily="2" charset="2"/>
              <a:buChar char="ü"/>
            </a:pPr>
            <a:r>
              <a:rPr lang="en-US" sz="2000" dirty="0" smtClean="0">
                <a:latin typeface="Times New Roman" pitchFamily="18" charset="0"/>
                <a:cs typeface="Times New Roman" pitchFamily="18" charset="0"/>
              </a:rPr>
              <a:t>Identify </a:t>
            </a:r>
            <a:r>
              <a:rPr lang="en-US" sz="2000" dirty="0">
                <a:latin typeface="Times New Roman" pitchFamily="18" charset="0"/>
                <a:cs typeface="Times New Roman" pitchFamily="18" charset="0"/>
              </a:rPr>
              <a:t>vulnerabilities and, if necessary, prove to management </a:t>
            </a:r>
            <a:r>
              <a:rPr lang="en-US" sz="2000" dirty="0" smtClean="0">
                <a:latin typeface="Times New Roman" pitchFamily="18" charset="0"/>
                <a:cs typeface="Times New Roman" pitchFamily="18" charset="0"/>
              </a:rPr>
              <a:t>that vulnerabilities </a:t>
            </a:r>
            <a:r>
              <a:rPr lang="en-US" sz="2000" dirty="0">
                <a:latin typeface="Times New Roman" pitchFamily="18" charset="0"/>
                <a:cs typeface="Times New Roman" pitchFamily="18" charset="0"/>
              </a:rPr>
              <a:t>exist and can be exploited.</a:t>
            </a:r>
          </a:p>
          <a:p>
            <a:pPr algn="just">
              <a:buFont typeface="Wingdings" pitchFamily="2" charset="2"/>
              <a:buChar char="ü"/>
            </a:pPr>
            <a:r>
              <a:rPr lang="en-US" sz="2000" dirty="0">
                <a:latin typeface="Times New Roman" pitchFamily="18" charset="0"/>
                <a:cs typeface="Times New Roman" pitchFamily="18" charset="0"/>
              </a:rPr>
              <a:t>Apply results to remove the vulnerabilities and better secure your systems.</a:t>
            </a:r>
          </a:p>
        </p:txBody>
      </p:sp>
    </p:spTree>
    <p:extLst>
      <p:ext uri="{BB962C8B-B14F-4D97-AF65-F5344CB8AC3E}">
        <p14:creationId xmlns:p14="http://schemas.microsoft.com/office/powerpoint/2010/main" val="19684020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953" y="151808"/>
            <a:ext cx="10972800" cy="557875"/>
          </a:xfrm>
        </p:spPr>
        <p:txBody>
          <a:bodyPr>
            <a:noAutofit/>
          </a:bodyPr>
          <a:lstStyle/>
          <a:p>
            <a:r>
              <a:rPr lang="en-US" sz="3200" b="1" dirty="0" smtClean="0">
                <a:latin typeface="Times New Roman" pitchFamily="18" charset="0"/>
                <a:cs typeface="Times New Roman" pitchFamily="18" charset="0"/>
              </a:rPr>
              <a:t>Understanding the dangers your system face</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04716" y="955344"/>
            <a:ext cx="11805314" cy="6127844"/>
          </a:xfrm>
        </p:spPr>
        <p:txBody>
          <a:bodyPr>
            <a:normAutofit/>
          </a:bodyPr>
          <a:lstStyle/>
          <a:p>
            <a:pPr>
              <a:lnSpc>
                <a:spcPct val="110000"/>
              </a:lnSpc>
            </a:pPr>
            <a:r>
              <a:rPr lang="en-US" sz="24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S</a:t>
            </a:r>
            <a:r>
              <a:rPr lang="en-US" sz="2000" dirty="0" smtClean="0">
                <a:latin typeface="Times New Roman" pitchFamily="18" charset="0"/>
                <a:cs typeface="Times New Roman" pitchFamily="18" charset="0"/>
              </a:rPr>
              <a:t>ystems </a:t>
            </a:r>
            <a:r>
              <a:rPr lang="en-US" sz="2000" dirty="0">
                <a:latin typeface="Times New Roman" pitchFamily="18" charset="0"/>
                <a:cs typeface="Times New Roman" pitchFamily="18" charset="0"/>
              </a:rPr>
              <a:t>are </a:t>
            </a:r>
            <a:r>
              <a:rPr lang="en-US" sz="2000" dirty="0" smtClean="0">
                <a:latin typeface="Times New Roman" pitchFamily="18" charset="0"/>
                <a:cs typeface="Times New Roman" pitchFamily="18" charset="0"/>
              </a:rPr>
              <a:t>generally under </a:t>
            </a:r>
            <a:r>
              <a:rPr lang="en-US" sz="2000" dirty="0">
                <a:latin typeface="Times New Roman" pitchFamily="18" charset="0"/>
                <a:cs typeface="Times New Roman" pitchFamily="18" charset="0"/>
              </a:rPr>
              <a:t>fire from hackers around the world and malicious users around the office</a:t>
            </a:r>
            <a:r>
              <a:rPr lang="en-US" sz="2000" dirty="0" smtClean="0">
                <a:latin typeface="Times New Roman" pitchFamily="18" charset="0"/>
                <a:cs typeface="Times New Roman" pitchFamily="18" charset="0"/>
              </a:rPr>
              <a:t>;</a:t>
            </a:r>
          </a:p>
          <a:p>
            <a:pPr>
              <a:lnSpc>
                <a:spcPct val="110000"/>
              </a:lnSpc>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it’s </a:t>
            </a:r>
            <a:r>
              <a:rPr lang="en-US" sz="2000" dirty="0" smtClean="0">
                <a:latin typeface="Times New Roman" pitchFamily="18" charset="0"/>
                <a:cs typeface="Times New Roman" pitchFamily="18" charset="0"/>
              </a:rPr>
              <a:t>important to </a:t>
            </a:r>
            <a:r>
              <a:rPr lang="en-US" sz="2000" dirty="0">
                <a:latin typeface="Times New Roman" pitchFamily="18" charset="0"/>
                <a:cs typeface="Times New Roman" pitchFamily="18" charset="0"/>
              </a:rPr>
              <a:t>understand the specific attacks against your systems that are possible. </a:t>
            </a:r>
            <a:endParaRPr lang="en-US" sz="2000" dirty="0" smtClean="0">
              <a:latin typeface="Times New Roman" pitchFamily="18" charset="0"/>
              <a:cs typeface="Times New Roman" pitchFamily="18" charset="0"/>
            </a:endParaRPr>
          </a:p>
          <a:p>
            <a:pPr>
              <a:lnSpc>
                <a:spcPct val="110000"/>
              </a:lnSpc>
            </a:pPr>
            <a:r>
              <a:rPr lang="en-US" sz="2000" dirty="0" smtClean="0">
                <a:latin typeface="Times New Roman" pitchFamily="18" charset="0"/>
                <a:cs typeface="Times New Roman" pitchFamily="18" charset="0"/>
              </a:rPr>
              <a:t>For </a:t>
            </a:r>
            <a:r>
              <a:rPr lang="en-US" sz="2000" dirty="0">
                <a:latin typeface="Times New Roman" pitchFamily="18" charset="0"/>
                <a:cs typeface="Times New Roman" pitchFamily="18" charset="0"/>
              </a:rPr>
              <a:t>example, a default Windows OS configuration, a weak SQL Server administrator password, or a server hosted on a wireless network might not be major security concerns by themselves — but someone exploiting all three of these vulnerabilities at the same time could lead to </a:t>
            </a:r>
            <a:r>
              <a:rPr lang="en-US" sz="2000" dirty="0" smtClean="0">
                <a:latin typeface="Times New Roman" pitchFamily="18" charset="0"/>
                <a:cs typeface="Times New Roman" pitchFamily="18" charset="0"/>
              </a:rPr>
              <a:t>serious issue.</a:t>
            </a:r>
          </a:p>
          <a:p>
            <a:pPr>
              <a:lnSpc>
                <a:spcPct val="110000"/>
              </a:lnSpc>
              <a:buFont typeface="Wingdings" pitchFamily="2" charset="2"/>
              <a:buChar char="Ø"/>
            </a:pPr>
            <a:r>
              <a:rPr lang="en-US" sz="2000" b="1" dirty="0">
                <a:latin typeface="Times New Roman" pitchFamily="18" charset="0"/>
                <a:cs typeface="Times New Roman" pitchFamily="18" charset="0"/>
              </a:rPr>
              <a:t>Some well known attacks are as follows</a:t>
            </a:r>
            <a:r>
              <a:rPr lang="en-US" sz="2000" b="1" dirty="0" smtClean="0">
                <a:latin typeface="Times New Roman" pitchFamily="18" charset="0"/>
                <a:cs typeface="Times New Roman" pitchFamily="18" charset="0"/>
              </a:rPr>
              <a:t>:</a:t>
            </a:r>
          </a:p>
          <a:p>
            <a:pPr>
              <a:lnSpc>
                <a:spcPct val="110000"/>
              </a:lnSpc>
            </a:pPr>
            <a:r>
              <a:rPr lang="en-US" sz="2000" dirty="0">
                <a:latin typeface="Times New Roman" pitchFamily="18" charset="0"/>
                <a:cs typeface="Times New Roman" pitchFamily="18" charset="0"/>
              </a:rPr>
              <a:t>Nontechnical </a:t>
            </a:r>
            <a:r>
              <a:rPr lang="en-US" sz="2000" dirty="0" smtClean="0">
                <a:latin typeface="Times New Roman" pitchFamily="18" charset="0"/>
                <a:cs typeface="Times New Roman" pitchFamily="18" charset="0"/>
              </a:rPr>
              <a:t>Attacks</a:t>
            </a:r>
          </a:p>
          <a:p>
            <a:pPr>
              <a:lnSpc>
                <a:spcPct val="110000"/>
              </a:lnSpc>
            </a:pPr>
            <a:r>
              <a:rPr lang="en-US" sz="2000" dirty="0">
                <a:latin typeface="Times New Roman" pitchFamily="18" charset="0"/>
                <a:cs typeface="Times New Roman" pitchFamily="18" charset="0"/>
              </a:rPr>
              <a:t>Network-infrastructure </a:t>
            </a:r>
            <a:r>
              <a:rPr lang="en-US" sz="2000" dirty="0" smtClean="0">
                <a:latin typeface="Times New Roman" pitchFamily="18" charset="0"/>
                <a:cs typeface="Times New Roman" pitchFamily="18" charset="0"/>
              </a:rPr>
              <a:t>attack</a:t>
            </a:r>
          </a:p>
          <a:p>
            <a:pPr>
              <a:lnSpc>
                <a:spcPct val="110000"/>
              </a:lnSpc>
            </a:pPr>
            <a:r>
              <a:rPr lang="en-US" sz="2000" dirty="0">
                <a:latin typeface="Times New Roman" pitchFamily="18" charset="0"/>
                <a:cs typeface="Times New Roman" pitchFamily="18" charset="0"/>
              </a:rPr>
              <a:t>Operating system </a:t>
            </a:r>
            <a:r>
              <a:rPr lang="en-US" sz="2000" dirty="0" smtClean="0">
                <a:latin typeface="Times New Roman" pitchFamily="18" charset="0"/>
                <a:cs typeface="Times New Roman" pitchFamily="18" charset="0"/>
              </a:rPr>
              <a:t>attacks</a:t>
            </a:r>
          </a:p>
          <a:p>
            <a:pPr>
              <a:lnSpc>
                <a:spcPct val="110000"/>
              </a:lnSpc>
            </a:pPr>
            <a:r>
              <a:rPr lang="en-US" sz="2000" dirty="0">
                <a:latin typeface="Times New Roman" pitchFamily="18" charset="0"/>
                <a:cs typeface="Times New Roman" pitchFamily="18" charset="0"/>
              </a:rPr>
              <a:t>Application and other specialized attacks</a:t>
            </a:r>
          </a:p>
        </p:txBody>
      </p:sp>
    </p:spTree>
    <p:extLst>
      <p:ext uri="{BB962C8B-B14F-4D97-AF65-F5344CB8AC3E}">
        <p14:creationId xmlns:p14="http://schemas.microsoft.com/office/powerpoint/2010/main" val="21403717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204" y="109183"/>
            <a:ext cx="10353761" cy="450375"/>
          </a:xfrm>
        </p:spPr>
        <p:txBody>
          <a:bodyPr>
            <a:noAutofit/>
          </a:bodyPr>
          <a:lstStyle/>
          <a:p>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Understanding </a:t>
            </a:r>
            <a:r>
              <a:rPr lang="en-US" sz="3600" b="1" dirty="0">
                <a:latin typeface="Times New Roman" pitchFamily="18" charset="0"/>
                <a:cs typeface="Times New Roman" pitchFamily="18" charset="0"/>
              </a:rPr>
              <a:t>the dangers your system face</a:t>
            </a:r>
            <a:r>
              <a:rPr lang="en-US" sz="3600" dirty="0" smtClean="0"/>
              <a:t/>
            </a:r>
            <a:br>
              <a:rPr lang="en-US" sz="3600" dirty="0" smtClean="0"/>
            </a:br>
            <a:endParaRPr lang="en-US" sz="3600" dirty="0"/>
          </a:p>
        </p:txBody>
      </p:sp>
      <p:sp>
        <p:nvSpPr>
          <p:cNvPr id="3" name="Content Placeholder 2"/>
          <p:cNvSpPr>
            <a:spLocks noGrp="1"/>
          </p:cNvSpPr>
          <p:nvPr>
            <p:ph idx="1"/>
          </p:nvPr>
        </p:nvSpPr>
        <p:spPr>
          <a:xfrm>
            <a:off x="1" y="682388"/>
            <a:ext cx="12010029" cy="6037726"/>
          </a:xfrm>
        </p:spPr>
        <p:txBody>
          <a:bodyPr>
            <a:normAutofit fontScale="25000" lnSpcReduction="20000"/>
          </a:bodyPr>
          <a:lstStyle/>
          <a:p>
            <a:pPr algn="just">
              <a:lnSpc>
                <a:spcPct val="150000"/>
              </a:lnSpc>
              <a:buFont typeface="Wingdings" pitchFamily="2" charset="2"/>
              <a:buChar char="Ø"/>
            </a:pPr>
            <a:r>
              <a:rPr lang="en-US" sz="9600" b="1" dirty="0">
                <a:latin typeface="Times New Roman" pitchFamily="18" charset="0"/>
                <a:cs typeface="Times New Roman" pitchFamily="18" charset="0"/>
              </a:rPr>
              <a:t>Nontechnical </a:t>
            </a:r>
            <a:r>
              <a:rPr lang="en-US" sz="9600" b="1" dirty="0" smtClean="0">
                <a:latin typeface="Times New Roman" pitchFamily="18" charset="0"/>
                <a:cs typeface="Times New Roman" pitchFamily="18" charset="0"/>
              </a:rPr>
              <a:t>Attacks:</a:t>
            </a:r>
            <a:endParaRPr lang="en-US" sz="9600" b="1" dirty="0" smtClean="0">
              <a:latin typeface="Times New Roman" pitchFamily="18" charset="0"/>
              <a:cs typeface="Times New Roman" pitchFamily="18" charset="0"/>
            </a:endParaRPr>
          </a:p>
          <a:p>
            <a:pPr algn="just">
              <a:lnSpc>
                <a:spcPct val="170000"/>
              </a:lnSpc>
            </a:pPr>
            <a:r>
              <a:rPr lang="en-US" sz="8000" b="1" dirty="0" smtClean="0">
                <a:solidFill>
                  <a:srgbClr val="0070C0"/>
                </a:solidFill>
                <a:latin typeface="Times New Roman" pitchFamily="18" charset="0"/>
                <a:cs typeface="Times New Roman" pitchFamily="18" charset="0"/>
              </a:rPr>
              <a:t>Social </a:t>
            </a:r>
            <a:r>
              <a:rPr lang="en-US" sz="8000" b="1" dirty="0">
                <a:solidFill>
                  <a:srgbClr val="0070C0"/>
                </a:solidFill>
                <a:latin typeface="Times New Roman" pitchFamily="18" charset="0"/>
                <a:cs typeface="Times New Roman" pitchFamily="18" charset="0"/>
              </a:rPr>
              <a:t>engineering is defined as the exploitation of the trusting nature of human beings to gain information for malicious </a:t>
            </a:r>
            <a:r>
              <a:rPr lang="en-US" sz="8000" b="1" dirty="0" smtClean="0">
                <a:solidFill>
                  <a:srgbClr val="0070C0"/>
                </a:solidFill>
                <a:latin typeface="Times New Roman" pitchFamily="18" charset="0"/>
                <a:cs typeface="Times New Roman" pitchFamily="18" charset="0"/>
              </a:rPr>
              <a:t>purposes.</a:t>
            </a:r>
          </a:p>
          <a:p>
            <a:pPr algn="just">
              <a:lnSpc>
                <a:spcPct val="170000"/>
              </a:lnSpc>
            </a:pPr>
            <a:r>
              <a:rPr lang="en-US" sz="8000" b="1" dirty="0" smtClean="0">
                <a:solidFill>
                  <a:srgbClr val="0070C0"/>
                </a:solidFill>
                <a:latin typeface="Times New Roman" pitchFamily="18" charset="0"/>
                <a:cs typeface="Times New Roman" pitchFamily="18" charset="0"/>
              </a:rPr>
              <a:t>Social </a:t>
            </a:r>
            <a:r>
              <a:rPr lang="en-US" sz="8000" b="1" dirty="0">
                <a:solidFill>
                  <a:srgbClr val="0070C0"/>
                </a:solidFill>
                <a:latin typeface="Times New Roman" pitchFamily="18" charset="0"/>
                <a:cs typeface="Times New Roman" pitchFamily="18" charset="0"/>
              </a:rPr>
              <a:t>engineering is the art of </a:t>
            </a:r>
            <a:r>
              <a:rPr lang="en-US" sz="8000" b="1" dirty="0" smtClean="0">
                <a:solidFill>
                  <a:srgbClr val="0070C0"/>
                </a:solidFill>
                <a:latin typeface="Times New Roman" pitchFamily="18" charset="0"/>
                <a:cs typeface="Times New Roman" pitchFamily="18" charset="0"/>
              </a:rPr>
              <a:t>manipulating people </a:t>
            </a:r>
            <a:r>
              <a:rPr lang="en-US" sz="8000" b="1" dirty="0">
                <a:solidFill>
                  <a:srgbClr val="0070C0"/>
                </a:solidFill>
                <a:latin typeface="Times New Roman" pitchFamily="18" charset="0"/>
                <a:cs typeface="Times New Roman" pitchFamily="18" charset="0"/>
              </a:rPr>
              <a:t>so they give up </a:t>
            </a:r>
            <a:r>
              <a:rPr lang="en-US" sz="8000" b="1" dirty="0" smtClean="0">
                <a:solidFill>
                  <a:srgbClr val="0070C0"/>
                </a:solidFill>
                <a:latin typeface="Times New Roman" pitchFamily="18" charset="0"/>
                <a:cs typeface="Times New Roman" pitchFamily="18" charset="0"/>
              </a:rPr>
              <a:t>their confidential </a:t>
            </a:r>
            <a:r>
              <a:rPr lang="en-US" sz="8000" b="1" dirty="0">
                <a:solidFill>
                  <a:srgbClr val="0070C0"/>
                </a:solidFill>
                <a:latin typeface="Times New Roman" pitchFamily="18" charset="0"/>
                <a:cs typeface="Times New Roman" pitchFamily="18" charset="0"/>
              </a:rPr>
              <a:t>information</a:t>
            </a:r>
            <a:r>
              <a:rPr lang="en-US" sz="8000" b="1" dirty="0" smtClean="0">
                <a:solidFill>
                  <a:srgbClr val="0070C0"/>
                </a:solidFill>
                <a:latin typeface="Times New Roman" pitchFamily="18" charset="0"/>
                <a:cs typeface="Times New Roman" pitchFamily="18" charset="0"/>
              </a:rPr>
              <a:t>.</a:t>
            </a:r>
          </a:p>
          <a:p>
            <a:pPr algn="just">
              <a:lnSpc>
                <a:spcPct val="170000"/>
              </a:lnSpc>
              <a:buFont typeface="Wingdings" pitchFamily="2" charset="2"/>
              <a:buChar char="§"/>
            </a:pPr>
            <a:r>
              <a:rPr lang="en-US" sz="8000" b="1" dirty="0" smtClean="0">
                <a:latin typeface="Times New Roman" pitchFamily="18" charset="0"/>
                <a:cs typeface="Times New Roman" pitchFamily="18" charset="0"/>
              </a:rPr>
              <a:t>Other </a:t>
            </a:r>
            <a:r>
              <a:rPr lang="en-US" sz="8000" b="1" dirty="0">
                <a:latin typeface="Times New Roman" pitchFamily="18" charset="0"/>
                <a:cs typeface="Times New Roman" pitchFamily="18" charset="0"/>
              </a:rPr>
              <a:t>common and effective attacks against information systems are </a:t>
            </a:r>
            <a:r>
              <a:rPr lang="en-US" sz="8000" b="1" dirty="0" smtClean="0">
                <a:latin typeface="Times New Roman" pitchFamily="18" charset="0"/>
                <a:cs typeface="Times New Roman" pitchFamily="18" charset="0"/>
              </a:rPr>
              <a:t>physical attacks.</a:t>
            </a:r>
          </a:p>
          <a:p>
            <a:pPr algn="just">
              <a:lnSpc>
                <a:spcPct val="170000"/>
              </a:lnSpc>
              <a:buFont typeface="Wingdings" pitchFamily="2" charset="2"/>
              <a:buChar char="ü"/>
            </a:pPr>
            <a:r>
              <a:rPr lang="en-US" sz="8000" b="1" dirty="0" smtClean="0">
                <a:latin typeface="Times New Roman" pitchFamily="18" charset="0"/>
                <a:cs typeface="Times New Roman" pitchFamily="18" charset="0"/>
              </a:rPr>
              <a:t> </a:t>
            </a:r>
            <a:r>
              <a:rPr lang="en-US" sz="8000" dirty="0">
                <a:latin typeface="Times New Roman" pitchFamily="18" charset="0"/>
                <a:cs typeface="Times New Roman" pitchFamily="18" charset="0"/>
              </a:rPr>
              <a:t>Hackers break into buildings, computer rooms, or other areas containing critical </a:t>
            </a:r>
            <a:r>
              <a:rPr lang="en-US" sz="8000" dirty="0" smtClean="0">
                <a:latin typeface="Times New Roman" pitchFamily="18" charset="0"/>
                <a:cs typeface="Times New Roman" pitchFamily="18" charset="0"/>
              </a:rPr>
              <a:t>information.</a:t>
            </a:r>
          </a:p>
          <a:p>
            <a:pPr algn="just">
              <a:lnSpc>
                <a:spcPct val="170000"/>
              </a:lnSpc>
              <a:buFont typeface="Wingdings" pitchFamily="2" charset="2"/>
              <a:buChar char="ü"/>
            </a:pPr>
            <a:r>
              <a:rPr lang="en-US" sz="8000" b="1" dirty="0" smtClean="0">
                <a:latin typeface="Times New Roman" pitchFamily="18" charset="0"/>
                <a:cs typeface="Times New Roman" pitchFamily="18" charset="0"/>
              </a:rPr>
              <a:t>Physical </a:t>
            </a:r>
            <a:r>
              <a:rPr lang="en-US" sz="8000" b="1" dirty="0">
                <a:latin typeface="Times New Roman" pitchFamily="18" charset="0"/>
                <a:cs typeface="Times New Roman" pitchFamily="18" charset="0"/>
              </a:rPr>
              <a:t>attacks </a:t>
            </a:r>
            <a:r>
              <a:rPr lang="en-US" sz="8000" dirty="0">
                <a:latin typeface="Times New Roman" pitchFamily="18" charset="0"/>
                <a:cs typeface="Times New Roman" pitchFamily="18" charset="0"/>
              </a:rPr>
              <a:t>can include </a:t>
            </a:r>
            <a:r>
              <a:rPr lang="en-US" sz="8000" b="1" dirty="0">
                <a:latin typeface="Times New Roman" pitchFamily="18" charset="0"/>
                <a:cs typeface="Times New Roman" pitchFamily="18" charset="0"/>
              </a:rPr>
              <a:t>dumpster diving </a:t>
            </a:r>
            <a:r>
              <a:rPr lang="en-US" sz="8000" dirty="0">
                <a:latin typeface="Times New Roman" pitchFamily="18" charset="0"/>
                <a:cs typeface="Times New Roman" pitchFamily="18" charset="0"/>
              </a:rPr>
              <a:t>(searching through trash cans and dumpsters for intellectual property, passwords, network diagrams, and other information). </a:t>
            </a:r>
          </a:p>
        </p:txBody>
      </p:sp>
    </p:spTree>
    <p:extLst>
      <p:ext uri="{BB962C8B-B14F-4D97-AF65-F5344CB8AC3E}">
        <p14:creationId xmlns:p14="http://schemas.microsoft.com/office/powerpoint/2010/main" val="22881214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361" y="110865"/>
            <a:ext cx="10972800" cy="462341"/>
          </a:xfrm>
        </p:spPr>
        <p:txBody>
          <a:bodyPr>
            <a:normAutofit fontScale="90000"/>
          </a:bodyPr>
          <a:lstStyle/>
          <a:p>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sz="4000" b="1" dirty="0" smtClean="0">
                <a:latin typeface="Times New Roman" pitchFamily="18" charset="0"/>
                <a:cs typeface="Times New Roman" pitchFamily="18" charset="0"/>
              </a:rPr>
              <a:t>Understanding </a:t>
            </a:r>
            <a:r>
              <a:rPr lang="en-US" sz="4000" b="1" dirty="0">
                <a:latin typeface="Times New Roman" pitchFamily="18" charset="0"/>
                <a:cs typeface="Times New Roman" pitchFamily="18" charset="0"/>
              </a:rPr>
              <a:t>the dangers your system face</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95534" y="723331"/>
            <a:ext cx="12096466" cy="5822611"/>
          </a:xfrm>
        </p:spPr>
        <p:txBody>
          <a:bodyPr>
            <a:noAutofit/>
          </a:bodyPr>
          <a:lstStyle/>
          <a:p>
            <a:pPr algn="just">
              <a:buFont typeface="Wingdings" pitchFamily="2" charset="2"/>
              <a:buChar char="Ø"/>
            </a:pPr>
            <a:r>
              <a:rPr lang="en-US" sz="2800" b="1" dirty="0">
                <a:latin typeface="Times New Roman" pitchFamily="18" charset="0"/>
                <a:cs typeface="Times New Roman" pitchFamily="18" charset="0"/>
              </a:rPr>
              <a:t>Network-infrastructure </a:t>
            </a:r>
            <a:r>
              <a:rPr lang="en-US" sz="2800" b="1" dirty="0" smtClean="0">
                <a:latin typeface="Times New Roman" pitchFamily="18" charset="0"/>
                <a:cs typeface="Times New Roman" pitchFamily="18" charset="0"/>
              </a:rPr>
              <a:t>attack:</a:t>
            </a:r>
            <a:endParaRPr lang="en-US" sz="2800" b="1"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Attacks </a:t>
            </a:r>
            <a:r>
              <a:rPr lang="en-US" sz="2400" dirty="0">
                <a:latin typeface="Times New Roman" pitchFamily="18" charset="0"/>
                <a:cs typeface="Times New Roman" pitchFamily="18" charset="0"/>
              </a:rPr>
              <a:t>against network infrastructures can be easy to accomplish because many networks can be reached from anywhere in the world via the </a:t>
            </a:r>
            <a:r>
              <a:rPr lang="en-US" sz="2400" dirty="0" smtClean="0">
                <a:latin typeface="Times New Roman" pitchFamily="18" charset="0"/>
                <a:cs typeface="Times New Roman" pitchFamily="18" charset="0"/>
              </a:rPr>
              <a:t>Internet.</a:t>
            </a:r>
          </a:p>
          <a:p>
            <a:pPr algn="just"/>
            <a:r>
              <a:rPr lang="en-US" sz="2400" b="1" dirty="0">
                <a:latin typeface="Times New Roman" pitchFamily="18" charset="0"/>
                <a:cs typeface="Times New Roman" pitchFamily="18" charset="0"/>
              </a:rPr>
              <a:t>Some examples of network infrastructure </a:t>
            </a:r>
            <a:r>
              <a:rPr lang="en-US" sz="2400" b="1" dirty="0" smtClean="0">
                <a:latin typeface="Times New Roman" pitchFamily="18" charset="0"/>
                <a:cs typeface="Times New Roman" pitchFamily="18" charset="0"/>
              </a:rPr>
              <a:t>attacks are-</a:t>
            </a:r>
          </a:p>
          <a:p>
            <a:pPr algn="just">
              <a:buFont typeface="Wingdings" pitchFamily="2" charset="2"/>
              <a:buChar char="ü"/>
            </a:pPr>
            <a:r>
              <a:rPr lang="en-US" sz="2400" dirty="0">
                <a:latin typeface="Times New Roman" pitchFamily="18" charset="0"/>
                <a:cs typeface="Times New Roman" pitchFamily="18" charset="0"/>
              </a:rPr>
              <a:t>Connecting to a network through an unsecured wireless access point attached behind a </a:t>
            </a:r>
            <a:r>
              <a:rPr lang="en-US" sz="2400" dirty="0" smtClean="0">
                <a:latin typeface="Times New Roman" pitchFamily="18" charset="0"/>
                <a:cs typeface="Times New Roman" pitchFamily="18" charset="0"/>
              </a:rPr>
              <a:t>firewall.</a:t>
            </a:r>
          </a:p>
          <a:p>
            <a:pPr algn="just">
              <a:buFont typeface="Wingdings" pitchFamily="2" charset="2"/>
              <a:buChar char="ü"/>
            </a:pPr>
            <a:r>
              <a:rPr lang="en-US" sz="2400" dirty="0">
                <a:latin typeface="Times New Roman" pitchFamily="18" charset="0"/>
                <a:cs typeface="Times New Roman" pitchFamily="18" charset="0"/>
              </a:rPr>
              <a:t>Exploiting weaknesses in network protocols, such as TCP/IP and Secure </a:t>
            </a:r>
            <a:r>
              <a:rPr lang="en-US" sz="2400" dirty="0" smtClean="0">
                <a:latin typeface="Times New Roman" pitchFamily="18" charset="0"/>
                <a:cs typeface="Times New Roman" pitchFamily="18" charset="0"/>
              </a:rPr>
              <a:t>Sockets Layer </a:t>
            </a:r>
            <a:r>
              <a:rPr lang="en-US" sz="2400" dirty="0">
                <a:latin typeface="Times New Roman" pitchFamily="18" charset="0"/>
                <a:cs typeface="Times New Roman" pitchFamily="18" charset="0"/>
              </a:rPr>
              <a:t>(SSL)</a:t>
            </a:r>
          </a:p>
          <a:p>
            <a:pPr algn="just">
              <a:buFont typeface="Wingdings" pitchFamily="2" charset="2"/>
              <a:buChar char="ü"/>
            </a:pPr>
            <a:r>
              <a:rPr lang="en-US" sz="2400" dirty="0">
                <a:latin typeface="Times New Roman" pitchFamily="18" charset="0"/>
                <a:cs typeface="Times New Roman" pitchFamily="18" charset="0"/>
              </a:rPr>
              <a:t>Flooding a network with too many requests, creating a denial of service (</a:t>
            </a:r>
            <a:r>
              <a:rPr lang="en-US" sz="2400" dirty="0" err="1">
                <a:latin typeface="Times New Roman" pitchFamily="18" charset="0"/>
                <a:cs typeface="Times New Roman" pitchFamily="18" charset="0"/>
              </a:rPr>
              <a:t>DoS</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for legitimate requests.</a:t>
            </a:r>
          </a:p>
          <a:p>
            <a:pPr algn="just">
              <a:buFont typeface="Wingdings" pitchFamily="2" charset="2"/>
              <a:buChar char="ü"/>
            </a:pPr>
            <a:r>
              <a:rPr lang="en-US" sz="2400" dirty="0">
                <a:latin typeface="Times New Roman" pitchFamily="18" charset="0"/>
                <a:cs typeface="Times New Roman" pitchFamily="18" charset="0"/>
              </a:rPr>
              <a:t>Installing a network analyzer on a network segment and capturing every packet that travels across </a:t>
            </a:r>
            <a:r>
              <a:rPr lang="en-US" sz="2400" dirty="0" smtClean="0">
                <a:latin typeface="Times New Roman" pitchFamily="18" charset="0"/>
                <a:cs typeface="Times New Roman" pitchFamily="18" charset="0"/>
              </a:rPr>
              <a:t>it.</a:t>
            </a:r>
            <a:endParaRPr lang="en-US" sz="2400" dirty="0">
              <a:latin typeface="Times New Roman" pitchFamily="18" charset="0"/>
              <a:cs typeface="Times New Roman" pitchFamily="18" charset="0"/>
            </a:endParaRPr>
          </a:p>
          <a:p>
            <a:pPr algn="just">
              <a:buFont typeface="Wingdings" pitchFamily="2" charset="2"/>
              <a:buChar char="ü"/>
            </a:pPr>
            <a:r>
              <a:rPr lang="en-US" sz="2400" dirty="0">
                <a:latin typeface="Times New Roman" pitchFamily="18" charset="0"/>
                <a:cs typeface="Times New Roman" pitchFamily="18" charset="0"/>
              </a:rPr>
              <a:t>Piggybacking onto a network through an insecure wireless configuration.</a:t>
            </a:r>
          </a:p>
        </p:txBody>
      </p:sp>
    </p:spTree>
    <p:extLst>
      <p:ext uri="{BB962C8B-B14F-4D97-AF65-F5344CB8AC3E}">
        <p14:creationId xmlns:p14="http://schemas.microsoft.com/office/powerpoint/2010/main" val="2767625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03284"/>
          </a:xfrm>
        </p:spPr>
        <p:txBody>
          <a:bodyPr>
            <a:noAutofit/>
          </a:bodyPr>
          <a:lstStyle/>
          <a:p>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What </a:t>
            </a:r>
            <a:r>
              <a:rPr lang="en-US" sz="3200" b="1" dirty="0">
                <a:latin typeface="Times New Roman" pitchFamily="18" charset="0"/>
                <a:cs typeface="Times New Roman" pitchFamily="18" charset="0"/>
              </a:rPr>
              <a:t>is Hacking?</a:t>
            </a:r>
            <a:br>
              <a:rPr lang="en-US" sz="3200" b="1" dirty="0">
                <a:latin typeface="Times New Roman" pitchFamily="18" charset="0"/>
                <a:cs typeface="Times New Roman" pitchFamily="18" charset="0"/>
              </a:rPr>
            </a:br>
            <a:endParaRPr lang="en-US" sz="3200" dirty="0"/>
          </a:p>
        </p:txBody>
      </p:sp>
      <p:sp>
        <p:nvSpPr>
          <p:cNvPr id="3" name="Content Placeholder 2"/>
          <p:cNvSpPr>
            <a:spLocks noGrp="1"/>
          </p:cNvSpPr>
          <p:nvPr>
            <p:ph idx="1"/>
          </p:nvPr>
        </p:nvSpPr>
        <p:spPr>
          <a:xfrm>
            <a:off x="1" y="893928"/>
            <a:ext cx="12191999" cy="5964072"/>
          </a:xfrm>
        </p:spPr>
        <p:txBody>
          <a:bodyPr>
            <a:noAutofit/>
          </a:bodyPr>
          <a:lstStyle/>
          <a:p>
            <a:pPr algn="just"/>
            <a:r>
              <a:rPr lang="en-US" sz="2000" b="1" dirty="0">
                <a:solidFill>
                  <a:srgbClr val="0070C0"/>
                </a:solidFill>
                <a:latin typeface="Times New Roman" pitchFamily="18" charset="0"/>
                <a:cs typeface="Times New Roman" pitchFamily="18" charset="0"/>
              </a:rPr>
              <a:t>Hacking is identifying weakness in computer systems or networks to exploit its weaknesses to gain access. </a:t>
            </a:r>
            <a:endParaRPr lang="en-US" sz="2000" b="1" dirty="0" smtClean="0">
              <a:solidFill>
                <a:srgbClr val="0070C0"/>
              </a:solidFill>
              <a:latin typeface="Times New Roman" pitchFamily="18" charset="0"/>
              <a:cs typeface="Times New Roman" pitchFamily="18" charset="0"/>
            </a:endParaRPr>
          </a:p>
          <a:p>
            <a:pPr algn="just"/>
            <a:r>
              <a:rPr lang="en-US" sz="2000" b="1" dirty="0">
                <a:solidFill>
                  <a:srgbClr val="0070C0"/>
                </a:solidFill>
                <a:latin typeface="Times New Roman" pitchFamily="18" charset="0"/>
                <a:cs typeface="Times New Roman" pitchFamily="18" charset="0"/>
              </a:rPr>
              <a:t>Hacking </a:t>
            </a:r>
            <a:r>
              <a:rPr lang="en-US" sz="2000" b="1" dirty="0" smtClean="0">
                <a:solidFill>
                  <a:srgbClr val="0070C0"/>
                </a:solidFill>
                <a:latin typeface="Times New Roman" pitchFamily="18" charset="0"/>
                <a:cs typeface="Times New Roman" pitchFamily="18" charset="0"/>
              </a:rPr>
              <a:t>is a process of gaining unauthorized access into a computer system in order to steal , change or destroy information.</a:t>
            </a:r>
            <a:endParaRPr lang="en-US" sz="2000" dirty="0" smtClean="0">
              <a:solidFill>
                <a:srgbClr val="0070C0"/>
              </a:solidFill>
              <a:latin typeface="Times New Roman" pitchFamily="18" charset="0"/>
              <a:cs typeface="Times New Roman" pitchFamily="18" charset="0"/>
            </a:endParaRPr>
          </a:p>
          <a:p>
            <a:pPr algn="just">
              <a:buFont typeface="Wingdings" pitchFamily="2" charset="2"/>
              <a:buChar char="Ø"/>
            </a:pPr>
            <a:r>
              <a:rPr lang="en-US" sz="2000" b="1" dirty="0" smtClean="0">
                <a:latin typeface="Times New Roman" pitchFamily="18" charset="0"/>
                <a:cs typeface="Times New Roman" pitchFamily="18" charset="0"/>
              </a:rPr>
              <a:t>Who is a Hacker?</a:t>
            </a:r>
            <a:endParaRPr lang="en-US" sz="2000" b="1" dirty="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Hacker term </a:t>
            </a:r>
            <a:r>
              <a:rPr lang="en-US" sz="2000" b="1" dirty="0">
                <a:latin typeface="Times New Roman" pitchFamily="18" charset="0"/>
                <a:cs typeface="Times New Roman" pitchFamily="18" charset="0"/>
              </a:rPr>
              <a:t>has two meanings:</a:t>
            </a:r>
          </a:p>
          <a:p>
            <a:pPr marL="457200" indent="-457200" algn="just">
              <a:buAutoNum type="arabicPeriod"/>
            </a:pPr>
            <a:r>
              <a:rPr lang="en-US" sz="2000" b="1" dirty="0" smtClean="0">
                <a:latin typeface="Times New Roman" pitchFamily="18" charset="0"/>
                <a:cs typeface="Times New Roman" pitchFamily="18" charset="0"/>
              </a:rPr>
              <a:t>Traditionally</a:t>
            </a:r>
            <a:r>
              <a:rPr lang="en-US" sz="2000" b="1"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the one who like to </a:t>
            </a:r>
            <a:r>
              <a:rPr lang="en-US" sz="2000" dirty="0">
                <a:latin typeface="Times New Roman" pitchFamily="18" charset="0"/>
                <a:cs typeface="Times New Roman" pitchFamily="18" charset="0"/>
              </a:rPr>
              <a:t>tamper</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with software or electronic </a:t>
            </a:r>
            <a:r>
              <a:rPr lang="en-US" sz="2000" dirty="0" smtClean="0">
                <a:latin typeface="Times New Roman" pitchFamily="18" charset="0"/>
                <a:cs typeface="Times New Roman" pitchFamily="18" charset="0"/>
              </a:rPr>
              <a:t>systems are known as </a:t>
            </a:r>
            <a:r>
              <a:rPr lang="en-US" sz="2000" b="1" dirty="0" smtClean="0">
                <a:latin typeface="Times New Roman" pitchFamily="18" charset="0"/>
                <a:cs typeface="Times New Roman" pitchFamily="18" charset="0"/>
              </a:rPr>
              <a:t>hackers.</a:t>
            </a:r>
          </a:p>
          <a:p>
            <a:pPr algn="just"/>
            <a:r>
              <a:rPr lang="en-US" sz="2000" dirty="0" smtClean="0">
                <a:latin typeface="Times New Roman" pitchFamily="18" charset="0"/>
                <a:cs typeface="Times New Roman" pitchFamily="18" charset="0"/>
              </a:rPr>
              <a:t>They find excitement and happiness in exploring and learning how computer system operate.</a:t>
            </a:r>
          </a:p>
          <a:p>
            <a:pPr algn="just"/>
            <a:endParaRPr lang="en-US" sz="2000" dirty="0" smtClean="0">
              <a:latin typeface="Times New Roman" pitchFamily="18" charset="0"/>
              <a:cs typeface="Times New Roman" pitchFamily="18" charset="0"/>
            </a:endParaRPr>
          </a:p>
          <a:p>
            <a:pPr marL="457200" indent="-457200" algn="just">
              <a:buAutoNum type="arabicPeriod" startAt="2"/>
            </a:pPr>
            <a:r>
              <a:rPr lang="en-US" sz="2000" b="1" dirty="0" smtClean="0">
                <a:latin typeface="Times New Roman" pitchFamily="18" charset="0"/>
                <a:cs typeface="Times New Roman" pitchFamily="18" charset="0"/>
              </a:rPr>
              <a:t>Recently </a:t>
            </a:r>
            <a:r>
              <a:rPr lang="en-US" sz="2000" dirty="0" smtClean="0">
                <a:latin typeface="Times New Roman" pitchFamily="18" charset="0"/>
                <a:cs typeface="Times New Roman" pitchFamily="18" charset="0"/>
              </a:rPr>
              <a:t>, hacker </a:t>
            </a:r>
            <a:r>
              <a:rPr lang="en-US" sz="2000" dirty="0">
                <a:latin typeface="Times New Roman" pitchFamily="18" charset="0"/>
                <a:cs typeface="Times New Roman" pitchFamily="18" charset="0"/>
              </a:rPr>
              <a:t>has taken on a new meaning </a:t>
            </a:r>
            <a:r>
              <a:rPr lang="en-US" sz="2000" dirty="0" smtClean="0">
                <a:latin typeface="Times New Roman" pitchFamily="18" charset="0"/>
                <a:cs typeface="Times New Roman" pitchFamily="18" charset="0"/>
              </a:rPr>
              <a:t>- someone </a:t>
            </a:r>
            <a:r>
              <a:rPr lang="en-US" sz="2000" dirty="0">
                <a:latin typeface="Times New Roman" pitchFamily="18" charset="0"/>
                <a:cs typeface="Times New Roman" pitchFamily="18" charset="0"/>
              </a:rPr>
              <a:t>who maliciously breaks into systems for personal gain. </a:t>
            </a:r>
            <a:r>
              <a:rPr lang="en-US" sz="2000" dirty="0" smtClean="0">
                <a:latin typeface="Times New Roman" pitchFamily="18" charset="0"/>
                <a:cs typeface="Times New Roman" pitchFamily="18" charset="0"/>
              </a:rPr>
              <a:t>Technically</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these criminals are crackers (criminal hackers</a:t>
            </a:r>
            <a:r>
              <a:rPr lang="en-US" sz="2000" b="1"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Crackers </a:t>
            </a:r>
            <a:r>
              <a:rPr lang="en-US" sz="2000" dirty="0">
                <a:latin typeface="Times New Roman" pitchFamily="18" charset="0"/>
                <a:cs typeface="Times New Roman" pitchFamily="18" charset="0"/>
              </a:rPr>
              <a:t>break </a:t>
            </a:r>
            <a:r>
              <a:rPr lang="en-US" sz="2000" dirty="0" smtClean="0">
                <a:latin typeface="Times New Roman" pitchFamily="18" charset="0"/>
                <a:cs typeface="Times New Roman" pitchFamily="18" charset="0"/>
              </a:rPr>
              <a:t>into systems </a:t>
            </a:r>
            <a:r>
              <a:rPr lang="en-US" sz="2000" dirty="0">
                <a:latin typeface="Times New Roman" pitchFamily="18" charset="0"/>
                <a:cs typeface="Times New Roman" pitchFamily="18" charset="0"/>
              </a:rPr>
              <a:t>with </a:t>
            </a:r>
            <a:r>
              <a:rPr lang="en-US" sz="2000" dirty="0" smtClean="0">
                <a:latin typeface="Times New Roman" pitchFamily="18" charset="0"/>
                <a:cs typeface="Times New Roman" pitchFamily="18" charset="0"/>
              </a:rPr>
              <a:t>malicious intent and they do this for revenge, fame, profit</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or for personnel gain.</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They modify, delete, and steal </a:t>
            </a:r>
            <a:r>
              <a:rPr lang="en-US" sz="2000" dirty="0" smtClean="0">
                <a:latin typeface="Times New Roman" pitchFamily="18" charset="0"/>
                <a:cs typeface="Times New Roman" pitchFamily="18" charset="0"/>
              </a:rPr>
              <a:t>organizations critical information </a:t>
            </a:r>
            <a:r>
              <a:rPr lang="en-US" sz="2000" dirty="0">
                <a:latin typeface="Times New Roman" pitchFamily="18" charset="0"/>
                <a:cs typeface="Times New Roman" pitchFamily="18" charset="0"/>
              </a:rPr>
              <a:t>as well as </a:t>
            </a:r>
            <a:r>
              <a:rPr lang="en-US" sz="2000" dirty="0" smtClean="0">
                <a:latin typeface="Times New Roman" pitchFamily="18" charset="0"/>
                <a:cs typeface="Times New Roman" pitchFamily="18" charset="0"/>
              </a:rPr>
              <a:t>they take </a:t>
            </a:r>
            <a:r>
              <a:rPr lang="en-US" sz="2000" dirty="0">
                <a:latin typeface="Times New Roman" pitchFamily="18" charset="0"/>
                <a:cs typeface="Times New Roman" pitchFamily="18" charset="0"/>
              </a:rPr>
              <a:t>entire </a:t>
            </a:r>
            <a:r>
              <a:rPr lang="en-US" sz="2000" dirty="0" smtClean="0">
                <a:latin typeface="Times New Roman" pitchFamily="18" charset="0"/>
                <a:cs typeface="Times New Roman" pitchFamily="18" charset="0"/>
              </a:rPr>
              <a:t>networks offline.</a:t>
            </a:r>
          </a:p>
        </p:txBody>
      </p:sp>
    </p:spTree>
    <p:extLst>
      <p:ext uri="{BB962C8B-B14F-4D97-AF65-F5344CB8AC3E}">
        <p14:creationId xmlns:p14="http://schemas.microsoft.com/office/powerpoint/2010/main" val="565128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361" y="110865"/>
            <a:ext cx="10972800" cy="462341"/>
          </a:xfrm>
        </p:spPr>
        <p:txBody>
          <a:bodyPr>
            <a:normAutofit fontScale="90000"/>
          </a:bodyPr>
          <a:lstStyle/>
          <a:p>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sz="4000" b="1" dirty="0" smtClean="0">
                <a:latin typeface="Times New Roman" pitchFamily="18" charset="0"/>
                <a:cs typeface="Times New Roman" pitchFamily="18" charset="0"/>
              </a:rPr>
              <a:t>Understanding </a:t>
            </a:r>
            <a:r>
              <a:rPr lang="en-US" sz="4000" b="1" dirty="0">
                <a:latin typeface="Times New Roman" pitchFamily="18" charset="0"/>
                <a:cs typeface="Times New Roman" pitchFamily="18" charset="0"/>
              </a:rPr>
              <a:t>the dangers your system face</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0" y="723331"/>
            <a:ext cx="12091916" cy="6134669"/>
          </a:xfrm>
        </p:spPr>
        <p:txBody>
          <a:bodyPr>
            <a:noAutofit/>
          </a:bodyPr>
          <a:lstStyle/>
          <a:p>
            <a:pPr>
              <a:buFont typeface="Wingdings" pitchFamily="2" charset="2"/>
              <a:buChar char="Ø"/>
            </a:pPr>
            <a:r>
              <a:rPr lang="en-US" sz="2800" b="1" dirty="0">
                <a:latin typeface="Times New Roman" pitchFamily="18" charset="0"/>
                <a:cs typeface="Times New Roman" pitchFamily="18" charset="0"/>
              </a:rPr>
              <a:t>Operating system </a:t>
            </a:r>
            <a:r>
              <a:rPr lang="en-US" sz="2800" b="1" dirty="0" smtClean="0">
                <a:latin typeface="Times New Roman" pitchFamily="18" charset="0"/>
                <a:cs typeface="Times New Roman" pitchFamily="18" charset="0"/>
              </a:rPr>
              <a:t>attacks :</a:t>
            </a:r>
          </a:p>
          <a:p>
            <a:pPr algn="just"/>
            <a:r>
              <a:rPr lang="en-US" sz="2200" dirty="0" smtClean="0">
                <a:latin typeface="Times New Roman" pitchFamily="18" charset="0"/>
                <a:cs typeface="Times New Roman" pitchFamily="18" charset="0"/>
              </a:rPr>
              <a:t>Hacking </a:t>
            </a:r>
            <a:r>
              <a:rPr lang="en-US" sz="2200" dirty="0">
                <a:latin typeface="Times New Roman" pitchFamily="18" charset="0"/>
                <a:cs typeface="Times New Roman" pitchFamily="18" charset="0"/>
              </a:rPr>
              <a:t>an operating system (OS) is a preferred method of the bad guys. </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Operating system </a:t>
            </a:r>
            <a:r>
              <a:rPr lang="en-US" sz="2200" dirty="0">
                <a:latin typeface="Times New Roman" pitchFamily="18" charset="0"/>
                <a:cs typeface="Times New Roman" pitchFamily="18" charset="0"/>
              </a:rPr>
              <a:t>attacks make up a large portion of attacks simply because every computer has an operating </a:t>
            </a:r>
            <a:r>
              <a:rPr lang="en-US" sz="2200" dirty="0" smtClean="0">
                <a:latin typeface="Times New Roman" pitchFamily="18" charset="0"/>
                <a:cs typeface="Times New Roman" pitchFamily="18" charset="0"/>
              </a:rPr>
              <a:t>system.</a:t>
            </a:r>
          </a:p>
          <a:p>
            <a:pPr algn="just"/>
            <a:r>
              <a:rPr lang="en-US" sz="2200" dirty="0">
                <a:latin typeface="Times New Roman" pitchFamily="18" charset="0"/>
                <a:cs typeface="Times New Roman" pitchFamily="18" charset="0"/>
              </a:rPr>
              <a:t>some operating systems </a:t>
            </a:r>
            <a:r>
              <a:rPr lang="en-US" sz="2200" dirty="0" smtClean="0">
                <a:latin typeface="Times New Roman" pitchFamily="18" charset="0"/>
                <a:cs typeface="Times New Roman" pitchFamily="18" charset="0"/>
              </a:rPr>
              <a:t>are more secure such </a:t>
            </a:r>
            <a:r>
              <a:rPr lang="en-US" sz="2200" dirty="0">
                <a:latin typeface="Times New Roman" pitchFamily="18" charset="0"/>
                <a:cs typeface="Times New Roman" pitchFamily="18" charset="0"/>
              </a:rPr>
              <a:t>as the </a:t>
            </a:r>
            <a:r>
              <a:rPr lang="en-US" sz="2200" dirty="0" smtClean="0">
                <a:latin typeface="Times New Roman" pitchFamily="18" charset="0"/>
                <a:cs typeface="Times New Roman" pitchFamily="18" charset="0"/>
              </a:rPr>
              <a:t> </a:t>
            </a:r>
            <a:r>
              <a:rPr lang="en-US" sz="2200" b="1" dirty="0">
                <a:latin typeface="Times New Roman" pitchFamily="18" charset="0"/>
                <a:cs typeface="Times New Roman" pitchFamily="18" charset="0"/>
              </a:rPr>
              <a:t>Novell NetWare, OpenBSD, and IBM Series i</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are attacked but hackers prefer </a:t>
            </a:r>
            <a:r>
              <a:rPr lang="en-US" sz="2200" dirty="0">
                <a:latin typeface="Times New Roman" pitchFamily="18" charset="0"/>
                <a:cs typeface="Times New Roman" pitchFamily="18" charset="0"/>
              </a:rPr>
              <a:t>attacking </a:t>
            </a:r>
            <a:r>
              <a:rPr lang="en-US" sz="2200" dirty="0" smtClean="0">
                <a:latin typeface="Times New Roman" pitchFamily="18" charset="0"/>
                <a:cs typeface="Times New Roman" pitchFamily="18" charset="0"/>
              </a:rPr>
              <a:t>Windows, Linux, </a:t>
            </a:r>
            <a:r>
              <a:rPr lang="en-US" sz="2200" dirty="0">
                <a:latin typeface="Times New Roman" pitchFamily="18" charset="0"/>
                <a:cs typeface="Times New Roman" pitchFamily="18" charset="0"/>
              </a:rPr>
              <a:t>and, more recently, Mac OS X, because </a:t>
            </a:r>
            <a:r>
              <a:rPr lang="en-US" sz="2200" dirty="0" smtClean="0">
                <a:latin typeface="Times New Roman" pitchFamily="18" charset="0"/>
                <a:cs typeface="Times New Roman" pitchFamily="18" charset="0"/>
              </a:rPr>
              <a:t>they are </a:t>
            </a:r>
            <a:r>
              <a:rPr lang="en-US" sz="2200" dirty="0">
                <a:latin typeface="Times New Roman" pitchFamily="18" charset="0"/>
                <a:cs typeface="Times New Roman" pitchFamily="18" charset="0"/>
              </a:rPr>
              <a:t>more widely used </a:t>
            </a:r>
            <a:r>
              <a:rPr lang="en-US" sz="2200" dirty="0" smtClean="0">
                <a:latin typeface="Times New Roman" pitchFamily="18" charset="0"/>
                <a:cs typeface="Times New Roman" pitchFamily="18" charset="0"/>
              </a:rPr>
              <a:t>and better </a:t>
            </a:r>
            <a:r>
              <a:rPr lang="en-US" sz="2200" dirty="0">
                <a:latin typeface="Times New Roman" pitchFamily="18" charset="0"/>
                <a:cs typeface="Times New Roman" pitchFamily="18" charset="0"/>
              </a:rPr>
              <a:t>known for their vulnerabilities.</a:t>
            </a:r>
          </a:p>
          <a:p>
            <a:pPr algn="just"/>
            <a:r>
              <a:rPr lang="en-US" sz="2400" b="1" dirty="0">
                <a:latin typeface="Times New Roman" pitchFamily="18" charset="0"/>
                <a:cs typeface="Times New Roman" pitchFamily="18" charset="0"/>
              </a:rPr>
              <a:t>Some examples of attacks on operating systems</a:t>
            </a:r>
            <a:r>
              <a:rPr lang="en-US" sz="2400" b="1" dirty="0" smtClean="0">
                <a:latin typeface="Times New Roman" pitchFamily="18" charset="0"/>
                <a:cs typeface="Times New Roman" pitchFamily="18" charset="0"/>
              </a:rPr>
              <a:t>:</a:t>
            </a:r>
          </a:p>
          <a:p>
            <a:pPr algn="just">
              <a:buFont typeface="Wingdings" pitchFamily="2" charset="2"/>
              <a:buChar char="ü"/>
            </a:pPr>
            <a:r>
              <a:rPr lang="en-US" sz="2200" dirty="0" smtClean="0">
                <a:latin typeface="Times New Roman" pitchFamily="18" charset="0"/>
                <a:cs typeface="Times New Roman" pitchFamily="18" charset="0"/>
              </a:rPr>
              <a:t>Exploiting </a:t>
            </a:r>
            <a:r>
              <a:rPr lang="en-US" sz="2200" dirty="0">
                <a:latin typeface="Times New Roman" pitchFamily="18" charset="0"/>
                <a:cs typeface="Times New Roman" pitchFamily="18" charset="0"/>
              </a:rPr>
              <a:t>missing </a:t>
            </a:r>
            <a:r>
              <a:rPr lang="en-US" sz="2200" dirty="0" smtClean="0">
                <a:latin typeface="Times New Roman" pitchFamily="18" charset="0"/>
                <a:cs typeface="Times New Roman" pitchFamily="18" charset="0"/>
              </a:rPr>
              <a:t>patches</a:t>
            </a:r>
          </a:p>
          <a:p>
            <a:pPr algn="just">
              <a:buFont typeface="Wingdings" pitchFamily="2" charset="2"/>
              <a:buChar char="ü"/>
            </a:pPr>
            <a:r>
              <a:rPr lang="en-US" sz="2200" dirty="0" smtClean="0">
                <a:latin typeface="Times New Roman" pitchFamily="18" charset="0"/>
                <a:cs typeface="Times New Roman" pitchFamily="18" charset="0"/>
              </a:rPr>
              <a:t>Attacking </a:t>
            </a:r>
            <a:r>
              <a:rPr lang="en-US" sz="2200" dirty="0">
                <a:latin typeface="Times New Roman" pitchFamily="18" charset="0"/>
                <a:cs typeface="Times New Roman" pitchFamily="18" charset="0"/>
              </a:rPr>
              <a:t>built-in authentication systems </a:t>
            </a:r>
          </a:p>
          <a:p>
            <a:pPr algn="just">
              <a:buFont typeface="Wingdings" pitchFamily="2" charset="2"/>
              <a:buChar char="ü"/>
            </a:pPr>
            <a:r>
              <a:rPr lang="en-US" sz="2200" dirty="0">
                <a:latin typeface="Times New Roman" pitchFamily="18" charset="0"/>
                <a:cs typeface="Times New Roman" pitchFamily="18" charset="0"/>
              </a:rPr>
              <a:t>Breaking file system </a:t>
            </a:r>
            <a:r>
              <a:rPr lang="en-US" sz="2200" dirty="0" smtClean="0">
                <a:latin typeface="Times New Roman" pitchFamily="18" charset="0"/>
                <a:cs typeface="Times New Roman" pitchFamily="18" charset="0"/>
              </a:rPr>
              <a:t>security</a:t>
            </a:r>
          </a:p>
          <a:p>
            <a:pPr algn="just">
              <a:buFont typeface="Wingdings" pitchFamily="2" charset="2"/>
              <a:buChar char="ü"/>
            </a:pPr>
            <a:r>
              <a:rPr lang="en-US" sz="2200" dirty="0" smtClean="0">
                <a:latin typeface="Times New Roman" pitchFamily="18" charset="0"/>
                <a:cs typeface="Times New Roman" pitchFamily="18" charset="0"/>
              </a:rPr>
              <a:t>Cracking </a:t>
            </a:r>
            <a:r>
              <a:rPr lang="en-US" sz="2200" dirty="0">
                <a:latin typeface="Times New Roman" pitchFamily="18" charset="0"/>
                <a:cs typeface="Times New Roman" pitchFamily="18" charset="0"/>
              </a:rPr>
              <a:t>passwords and weak encryption implementations</a:t>
            </a:r>
          </a:p>
          <a:p>
            <a:endParaRPr lang="en-US" sz="2800" dirty="0" smtClean="0"/>
          </a:p>
          <a:p>
            <a:pPr marL="0" indent="0">
              <a:buNone/>
            </a:pPr>
            <a:r>
              <a:rPr lang="en-US" sz="2800" dirty="0" smtClean="0"/>
              <a:t/>
            </a:r>
            <a:br>
              <a:rPr lang="en-US" sz="2800" dirty="0" smtClean="0"/>
            </a:b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468503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499" y="0"/>
            <a:ext cx="10353761" cy="571256"/>
          </a:xfrm>
        </p:spPr>
        <p:txBody>
          <a:bodyPr>
            <a:noAutofit/>
          </a:bodyPr>
          <a:lstStyle/>
          <a:p>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Understanding </a:t>
            </a:r>
            <a:r>
              <a:rPr lang="en-US" sz="3600" b="1" dirty="0">
                <a:latin typeface="Times New Roman" pitchFamily="18" charset="0"/>
                <a:cs typeface="Times New Roman" pitchFamily="18" charset="0"/>
              </a:rPr>
              <a:t>the dangers your system face</a:t>
            </a: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0" y="709684"/>
            <a:ext cx="12192000" cy="5908829"/>
          </a:xfrm>
        </p:spPr>
        <p:txBody>
          <a:bodyPr>
            <a:noAutofit/>
          </a:bodyPr>
          <a:lstStyle/>
          <a:p>
            <a:pPr>
              <a:lnSpc>
                <a:spcPct val="200000"/>
              </a:lnSpc>
            </a:pPr>
            <a:r>
              <a:rPr lang="en-US" sz="2400" b="1" dirty="0">
                <a:latin typeface="Times New Roman" pitchFamily="18" charset="0"/>
                <a:cs typeface="Times New Roman" pitchFamily="18" charset="0"/>
              </a:rPr>
              <a:t>Application and other specialized attacks</a:t>
            </a:r>
          </a:p>
          <a:p>
            <a:pPr algn="just"/>
            <a:r>
              <a:rPr lang="en-US" sz="2000" dirty="0">
                <a:latin typeface="Times New Roman" pitchFamily="18" charset="0"/>
                <a:cs typeface="Times New Roman" pitchFamily="18" charset="0"/>
              </a:rPr>
              <a:t>Applications take a lot of hits by hackers. Programs (such as e-mail server software </a:t>
            </a:r>
            <a:r>
              <a:rPr lang="en-US" sz="2000" dirty="0" smtClean="0">
                <a:latin typeface="Times New Roman" pitchFamily="18" charset="0"/>
                <a:cs typeface="Times New Roman" pitchFamily="18" charset="0"/>
              </a:rPr>
              <a:t>and web </a:t>
            </a:r>
            <a:r>
              <a:rPr lang="en-US" sz="2000" dirty="0">
                <a:latin typeface="Times New Roman" pitchFamily="18" charset="0"/>
                <a:cs typeface="Times New Roman" pitchFamily="18" charset="0"/>
              </a:rPr>
              <a:t>applications) are often beaten down</a:t>
            </a:r>
            <a:r>
              <a:rPr lang="en-US" sz="2000" dirty="0" smtClean="0">
                <a:latin typeface="Times New Roman" pitchFamily="18" charset="0"/>
                <a:cs typeface="Times New Roman" pitchFamily="18" charset="0"/>
              </a:rPr>
              <a:t>.</a:t>
            </a:r>
          </a:p>
          <a:p>
            <a:pPr algn="just"/>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For example:</a:t>
            </a:r>
          </a:p>
          <a:p>
            <a:pPr algn="just"/>
            <a:r>
              <a:rPr lang="en-US" sz="2000" dirty="0">
                <a:latin typeface="Times New Roman" pitchFamily="18" charset="0"/>
                <a:cs typeface="Times New Roman" pitchFamily="18" charset="0"/>
              </a:rPr>
              <a:t> Hypertext Transfer Protocol (HTTP) and Simple Mail Transfer Protocol (SMTP) applications are frequently attacked because most firewalls and other security mechanisms are configured to allow full access to these programs from the Internet</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 Malicious </a:t>
            </a:r>
            <a:r>
              <a:rPr lang="en-US" sz="2000" dirty="0">
                <a:latin typeface="Times New Roman" pitchFamily="18" charset="0"/>
                <a:cs typeface="Times New Roman" pitchFamily="18" charset="0"/>
              </a:rPr>
              <a:t>software (malware) includes viruses, worms, Trojan horses, and spyware. Malware clogs networks and takes down systems.  </a:t>
            </a:r>
          </a:p>
          <a:p>
            <a:pPr algn="just"/>
            <a:r>
              <a:rPr lang="en-US" sz="2000" dirty="0" smtClean="0">
                <a:latin typeface="Times New Roman" pitchFamily="18" charset="0"/>
                <a:cs typeface="Times New Roman" pitchFamily="18" charset="0"/>
              </a:rPr>
              <a:t>Spam </a:t>
            </a:r>
            <a:r>
              <a:rPr lang="en-US" sz="2000" dirty="0">
                <a:latin typeface="Times New Roman" pitchFamily="18" charset="0"/>
                <a:cs typeface="Times New Roman" pitchFamily="18" charset="0"/>
              </a:rPr>
              <a:t>(junk e-mail) </a:t>
            </a:r>
            <a:r>
              <a:rPr lang="en-US" sz="2000" dirty="0" smtClean="0">
                <a:latin typeface="Times New Roman" pitchFamily="18" charset="0"/>
                <a:cs typeface="Times New Roman" pitchFamily="18" charset="0"/>
              </a:rPr>
              <a:t>can </a:t>
            </a:r>
            <a:r>
              <a:rPr lang="en-US" sz="2000" dirty="0">
                <a:latin typeface="Times New Roman" pitchFamily="18" charset="0"/>
                <a:cs typeface="Times New Roman" pitchFamily="18" charset="0"/>
              </a:rPr>
              <a:t>carry malware. Ethical hacking helps reveal such attacks against computer systems.</a:t>
            </a:r>
          </a:p>
        </p:txBody>
      </p:sp>
    </p:spTree>
    <p:extLst>
      <p:ext uri="{BB962C8B-B14F-4D97-AF65-F5344CB8AC3E}">
        <p14:creationId xmlns:p14="http://schemas.microsoft.com/office/powerpoint/2010/main" val="1259670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896" y="110865"/>
            <a:ext cx="10972800" cy="653410"/>
          </a:xfrm>
        </p:spPr>
        <p:txBody>
          <a:bodyPr>
            <a:normAutofit/>
          </a:bodyPr>
          <a:lstStyle/>
          <a:p>
            <a:r>
              <a:rPr lang="en-US" sz="3200" b="1" dirty="0" smtClean="0">
                <a:latin typeface="Times New Roman" pitchFamily="18" charset="0"/>
                <a:cs typeface="Times New Roman" pitchFamily="18" charset="0"/>
              </a:rPr>
              <a:t>Obeying the ethical hacking principles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0" y="750627"/>
            <a:ext cx="12192000" cy="5501781"/>
          </a:xfrm>
        </p:spPr>
        <p:txBody>
          <a:bodyPr>
            <a:normAutofit/>
          </a:bodyPr>
          <a:lstStyle/>
          <a:p>
            <a:pPr algn="just">
              <a:lnSpc>
                <a:spcPct val="120000"/>
              </a:lnSpc>
            </a:pPr>
            <a:r>
              <a:rPr lang="en-US" sz="2200" b="1" dirty="0" smtClean="0">
                <a:latin typeface="Times New Roman" pitchFamily="18" charset="0"/>
                <a:cs typeface="Times New Roman" pitchFamily="18" charset="0"/>
              </a:rPr>
              <a:t>Every ethical hacker should follow following basic ethical </a:t>
            </a:r>
            <a:r>
              <a:rPr lang="en-US" sz="2200" b="1" dirty="0">
                <a:latin typeface="Times New Roman" pitchFamily="18" charset="0"/>
                <a:cs typeface="Times New Roman" pitchFamily="18" charset="0"/>
              </a:rPr>
              <a:t>hacking </a:t>
            </a:r>
            <a:r>
              <a:rPr lang="en-US" sz="2200" b="1" dirty="0" smtClean="0">
                <a:latin typeface="Times New Roman" pitchFamily="18" charset="0"/>
                <a:cs typeface="Times New Roman" pitchFamily="18" charset="0"/>
              </a:rPr>
              <a:t>principles</a:t>
            </a:r>
            <a:r>
              <a:rPr lang="en-US" sz="2200" dirty="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a:p>
            <a:pPr algn="just">
              <a:lnSpc>
                <a:spcPct val="120000"/>
              </a:lnSpc>
            </a:pPr>
            <a:r>
              <a:rPr lang="en-US" sz="2200" dirty="0" smtClean="0">
                <a:latin typeface="Times New Roman" pitchFamily="18" charset="0"/>
                <a:cs typeface="Times New Roman" pitchFamily="18" charset="0"/>
              </a:rPr>
              <a:t> If </a:t>
            </a:r>
            <a:r>
              <a:rPr lang="en-US" sz="2200" dirty="0">
                <a:latin typeface="Times New Roman" pitchFamily="18" charset="0"/>
                <a:cs typeface="Times New Roman" pitchFamily="18" charset="0"/>
              </a:rPr>
              <a:t>basic ethical hacking </a:t>
            </a:r>
            <a:r>
              <a:rPr lang="en-US" sz="2200" dirty="0" smtClean="0">
                <a:latin typeface="Times New Roman" pitchFamily="18" charset="0"/>
                <a:cs typeface="Times New Roman" pitchFamily="18" charset="0"/>
              </a:rPr>
              <a:t>principles are not followed, then bad things can happen.</a:t>
            </a:r>
          </a:p>
          <a:p>
            <a:pPr algn="just">
              <a:lnSpc>
                <a:spcPct val="120000"/>
              </a:lnSpc>
            </a:pPr>
            <a:r>
              <a:rPr lang="en-US" sz="2200" b="1" dirty="0">
                <a:solidFill>
                  <a:srgbClr val="0070C0"/>
                </a:solidFill>
                <a:latin typeface="Times New Roman" pitchFamily="18" charset="0"/>
                <a:cs typeface="Times New Roman" pitchFamily="18" charset="0"/>
              </a:rPr>
              <a:t>Working </a:t>
            </a:r>
            <a:r>
              <a:rPr lang="en-US" sz="2200" b="1" dirty="0" smtClean="0">
                <a:solidFill>
                  <a:srgbClr val="0070C0"/>
                </a:solidFill>
                <a:latin typeface="Times New Roman" pitchFamily="18" charset="0"/>
                <a:cs typeface="Times New Roman" pitchFamily="18" charset="0"/>
              </a:rPr>
              <a:t>ethically</a:t>
            </a:r>
          </a:p>
          <a:p>
            <a:pPr algn="just">
              <a:lnSpc>
                <a:spcPct val="120000"/>
              </a:lnSpc>
            </a:pPr>
            <a:r>
              <a:rPr lang="en-US" sz="2200" b="1" dirty="0">
                <a:solidFill>
                  <a:srgbClr val="0070C0"/>
                </a:solidFill>
                <a:latin typeface="Times New Roman" pitchFamily="18" charset="0"/>
                <a:cs typeface="Times New Roman" pitchFamily="18" charset="0"/>
              </a:rPr>
              <a:t>Respecting </a:t>
            </a:r>
            <a:r>
              <a:rPr lang="en-US" sz="2200" b="1" dirty="0" smtClean="0">
                <a:solidFill>
                  <a:srgbClr val="0070C0"/>
                </a:solidFill>
                <a:latin typeface="Times New Roman" pitchFamily="18" charset="0"/>
                <a:cs typeface="Times New Roman" pitchFamily="18" charset="0"/>
              </a:rPr>
              <a:t>privacy</a:t>
            </a:r>
          </a:p>
          <a:p>
            <a:pPr algn="just">
              <a:lnSpc>
                <a:spcPct val="120000"/>
              </a:lnSpc>
            </a:pPr>
            <a:r>
              <a:rPr lang="en-US" sz="2200" b="1" dirty="0">
                <a:solidFill>
                  <a:srgbClr val="0070C0"/>
                </a:solidFill>
                <a:latin typeface="Times New Roman" pitchFamily="18" charset="0"/>
                <a:cs typeface="Times New Roman" pitchFamily="18" charset="0"/>
              </a:rPr>
              <a:t>Not crashing your </a:t>
            </a:r>
            <a:r>
              <a:rPr lang="en-US" sz="2200" b="1" dirty="0" smtClean="0">
                <a:solidFill>
                  <a:srgbClr val="0070C0"/>
                </a:solidFill>
                <a:latin typeface="Times New Roman" pitchFamily="18" charset="0"/>
                <a:cs typeface="Times New Roman" pitchFamily="18" charset="0"/>
              </a:rPr>
              <a:t>systems</a:t>
            </a:r>
          </a:p>
          <a:p>
            <a:pPr algn="just">
              <a:lnSpc>
                <a:spcPct val="120000"/>
              </a:lnSpc>
            </a:pPr>
            <a:endParaRPr lang="en-US" sz="2200" b="1" dirty="0">
              <a:solidFill>
                <a:srgbClr val="0070C0"/>
              </a:solidFill>
              <a:latin typeface="Times New Roman" pitchFamily="18" charset="0"/>
              <a:cs typeface="Times New Roman" pitchFamily="18" charset="0"/>
            </a:endParaRPr>
          </a:p>
          <a:p>
            <a:pPr algn="just">
              <a:lnSpc>
                <a:spcPct val="120000"/>
              </a:lnSpc>
              <a:buFont typeface="Wingdings" pitchFamily="2" charset="2"/>
              <a:buChar char="Ø"/>
            </a:pPr>
            <a:r>
              <a:rPr lang="en-US" sz="2200" b="1" dirty="0">
                <a:latin typeface="Times New Roman" pitchFamily="18" charset="0"/>
                <a:cs typeface="Times New Roman" pitchFamily="18" charset="0"/>
              </a:rPr>
              <a:t>Working ethically:</a:t>
            </a:r>
          </a:p>
          <a:p>
            <a:pPr algn="just">
              <a:lnSpc>
                <a:spcPct val="120000"/>
              </a:lnSpc>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word</a:t>
            </a:r>
            <a:r>
              <a:rPr lang="en-US" sz="2000" b="1" dirty="0">
                <a:latin typeface="Times New Roman" pitchFamily="18" charset="0"/>
                <a:cs typeface="Times New Roman" pitchFamily="18" charset="0"/>
              </a:rPr>
              <a:t> </a:t>
            </a:r>
            <a:r>
              <a:rPr lang="en-US" sz="2000" b="1" dirty="0" smtClean="0">
                <a:solidFill>
                  <a:srgbClr val="0070C0"/>
                </a:solidFill>
                <a:latin typeface="Times New Roman" pitchFamily="18" charset="0"/>
                <a:cs typeface="Times New Roman" pitchFamily="18" charset="0"/>
              </a:rPr>
              <a:t>ethical </a:t>
            </a:r>
            <a:r>
              <a:rPr lang="en-US" sz="2000" dirty="0" smtClean="0">
                <a:solidFill>
                  <a:srgbClr val="0070C0"/>
                </a:solidFill>
                <a:latin typeface="Times New Roman" pitchFamily="18" charset="0"/>
                <a:cs typeface="Times New Roman" pitchFamily="18" charset="0"/>
              </a:rPr>
              <a:t>means </a:t>
            </a:r>
            <a:r>
              <a:rPr lang="en-US" sz="2000" b="1" dirty="0">
                <a:solidFill>
                  <a:srgbClr val="0070C0"/>
                </a:solidFill>
                <a:latin typeface="Times New Roman" pitchFamily="18" charset="0"/>
                <a:cs typeface="Times New Roman" pitchFamily="18" charset="0"/>
              </a:rPr>
              <a:t>working with high professional morals and values</a:t>
            </a:r>
            <a:r>
              <a:rPr lang="en-US" sz="2000" b="1" dirty="0" smtClean="0">
                <a:latin typeface="Times New Roman" pitchFamily="18" charset="0"/>
                <a:cs typeface="Times New Roman" pitchFamily="18" charset="0"/>
              </a:rPr>
              <a:t>.</a:t>
            </a:r>
          </a:p>
          <a:p>
            <a:pPr algn="just">
              <a:lnSpc>
                <a:spcPct val="120000"/>
              </a:lnSpc>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Whether you’re performing security tests against your own systems or for someone who has hired you, everything you do </a:t>
            </a:r>
            <a:r>
              <a:rPr lang="en-US" sz="2000" dirty="0" smtClean="0">
                <a:latin typeface="Times New Roman" pitchFamily="18" charset="0"/>
                <a:cs typeface="Times New Roman" pitchFamily="18" charset="0"/>
              </a:rPr>
              <a:t>must in support of the </a:t>
            </a:r>
            <a:r>
              <a:rPr lang="en-US" sz="2000" dirty="0">
                <a:latin typeface="Times New Roman" pitchFamily="18" charset="0"/>
                <a:cs typeface="Times New Roman" pitchFamily="18" charset="0"/>
              </a:rPr>
              <a:t>company’s goals</a:t>
            </a:r>
            <a:r>
              <a:rPr lang="en-US" sz="2000" dirty="0">
                <a:solidFill>
                  <a:srgbClr val="0070C0"/>
                </a:solidFill>
                <a:latin typeface="Times New Roman" pitchFamily="18" charset="0"/>
                <a:cs typeface="Times New Roman" pitchFamily="18" charset="0"/>
              </a:rPr>
              <a:t>. </a:t>
            </a:r>
            <a:r>
              <a:rPr lang="en-US" sz="2000" b="1" dirty="0">
                <a:solidFill>
                  <a:srgbClr val="0070C0"/>
                </a:solidFill>
                <a:latin typeface="Times New Roman" pitchFamily="18" charset="0"/>
                <a:cs typeface="Times New Roman" pitchFamily="18" charset="0"/>
              </a:rPr>
              <a:t>No hidden agendas allowed!</a:t>
            </a:r>
          </a:p>
          <a:p>
            <a:pPr algn="just">
              <a:lnSpc>
                <a:spcPct val="120000"/>
              </a:lnSpc>
            </a:pPr>
            <a:r>
              <a:rPr lang="en-US" sz="2000" b="1" dirty="0">
                <a:latin typeface="Times New Roman" pitchFamily="18" charset="0"/>
                <a:cs typeface="Times New Roman" pitchFamily="18" charset="0"/>
              </a:rPr>
              <a:t>Trustworthiness</a:t>
            </a:r>
            <a:r>
              <a:rPr lang="en-US" sz="2000" dirty="0">
                <a:latin typeface="Times New Roman" pitchFamily="18" charset="0"/>
                <a:cs typeface="Times New Roman" pitchFamily="18" charset="0"/>
              </a:rPr>
              <a:t> is the ultimate </a:t>
            </a:r>
            <a:r>
              <a:rPr lang="en-US" sz="2000" dirty="0" smtClean="0">
                <a:latin typeface="Times New Roman" pitchFamily="18" charset="0"/>
                <a:cs typeface="Times New Roman" pitchFamily="18" charset="0"/>
              </a:rPr>
              <a:t>goal. </a:t>
            </a:r>
            <a:r>
              <a:rPr lang="en-US" sz="2000" dirty="0">
                <a:latin typeface="Times New Roman" pitchFamily="18" charset="0"/>
                <a:cs typeface="Times New Roman" pitchFamily="18" charset="0"/>
              </a:rPr>
              <a:t>The </a:t>
            </a:r>
            <a:r>
              <a:rPr lang="en-US" sz="2000" b="1" dirty="0">
                <a:solidFill>
                  <a:srgbClr val="0070C0"/>
                </a:solidFill>
                <a:latin typeface="Times New Roman" pitchFamily="18" charset="0"/>
                <a:cs typeface="Times New Roman" pitchFamily="18" charset="0"/>
              </a:rPr>
              <a:t>misuse of </a:t>
            </a:r>
            <a:r>
              <a:rPr lang="en-US" sz="2000" b="1" dirty="0" smtClean="0">
                <a:solidFill>
                  <a:srgbClr val="0070C0"/>
                </a:solidFill>
                <a:latin typeface="Times New Roman" pitchFamily="18" charset="0"/>
                <a:cs typeface="Times New Roman" pitchFamily="18" charset="0"/>
              </a:rPr>
              <a:t>information or confidential data is absolutely not allowed.</a:t>
            </a:r>
            <a:endParaRPr lang="en-US" sz="2000" b="1" dirty="0">
              <a:solidFill>
                <a:srgbClr val="0070C0"/>
              </a:solidFill>
              <a:latin typeface="Times New Roman" pitchFamily="18" charset="0"/>
              <a:cs typeface="Times New Roman" pitchFamily="18" charset="0"/>
            </a:endParaRPr>
          </a:p>
          <a:p>
            <a:pPr marL="0" indent="0">
              <a:lnSpc>
                <a:spcPct val="250000"/>
              </a:lnSpc>
              <a:buNone/>
            </a:pPr>
            <a:endParaRPr lang="en-US" dirty="0"/>
          </a:p>
        </p:txBody>
      </p:sp>
    </p:spTree>
    <p:extLst>
      <p:ext uri="{BB962C8B-B14F-4D97-AF65-F5344CB8AC3E}">
        <p14:creationId xmlns:p14="http://schemas.microsoft.com/office/powerpoint/2010/main" val="1586025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98819"/>
          </a:xfrm>
        </p:spPr>
        <p:txBody>
          <a:bodyPr>
            <a:noAutofit/>
          </a:bodyPr>
          <a:lstStyle/>
          <a:p>
            <a:r>
              <a:rPr lang="en-US" sz="3600" b="1" dirty="0">
                <a:latin typeface="Times New Roman" pitchFamily="18" charset="0"/>
                <a:cs typeface="Times New Roman" pitchFamily="18" charset="0"/>
              </a:rPr>
              <a:t>Obeying the ethical </a:t>
            </a:r>
            <a:r>
              <a:rPr lang="en-US" sz="3600" b="1" dirty="0" smtClean="0">
                <a:latin typeface="Times New Roman" pitchFamily="18" charset="0"/>
                <a:cs typeface="Times New Roman" pitchFamily="18" charset="0"/>
              </a:rPr>
              <a:t>hacking principles</a:t>
            </a:r>
            <a:endParaRPr lang="en-US" sz="3600" dirty="0"/>
          </a:p>
        </p:txBody>
      </p:sp>
      <p:sp>
        <p:nvSpPr>
          <p:cNvPr id="3" name="Content Placeholder 2"/>
          <p:cNvSpPr>
            <a:spLocks noGrp="1"/>
          </p:cNvSpPr>
          <p:nvPr>
            <p:ph idx="1"/>
          </p:nvPr>
        </p:nvSpPr>
        <p:spPr>
          <a:xfrm>
            <a:off x="0" y="941696"/>
            <a:ext cx="12192000" cy="5916304"/>
          </a:xfrm>
        </p:spPr>
        <p:txBody>
          <a:bodyPr>
            <a:normAutofit/>
          </a:bodyPr>
          <a:lstStyle/>
          <a:p>
            <a:pPr algn="just">
              <a:lnSpc>
                <a:spcPct val="120000"/>
              </a:lnSpc>
            </a:pPr>
            <a:r>
              <a:rPr lang="en-US" sz="2400" b="1" dirty="0">
                <a:latin typeface="Times New Roman" pitchFamily="18" charset="0"/>
                <a:cs typeface="Times New Roman" pitchFamily="18" charset="0"/>
              </a:rPr>
              <a:t>Respecting </a:t>
            </a:r>
            <a:r>
              <a:rPr lang="en-US" sz="2400" b="1" dirty="0" smtClean="0">
                <a:latin typeface="Times New Roman" pitchFamily="18" charset="0"/>
                <a:cs typeface="Times New Roman" pitchFamily="18" charset="0"/>
              </a:rPr>
              <a:t>privacy:</a:t>
            </a:r>
          </a:p>
          <a:p>
            <a:pPr algn="just">
              <a:lnSpc>
                <a:spcPct val="120000"/>
              </a:lnSpc>
            </a:pPr>
            <a:r>
              <a:rPr lang="en-US" sz="2000" dirty="0" smtClean="0">
                <a:latin typeface="Times New Roman" pitchFamily="18" charset="0"/>
                <a:cs typeface="Times New Roman" pitchFamily="18" charset="0"/>
              </a:rPr>
              <a:t>You should treat the information you gather with complete respect. </a:t>
            </a:r>
          </a:p>
          <a:p>
            <a:pPr algn="just">
              <a:lnSpc>
                <a:spcPct val="120000"/>
              </a:lnSpc>
            </a:pPr>
            <a:r>
              <a:rPr lang="en-US" sz="2000" b="1" dirty="0" smtClean="0">
                <a:solidFill>
                  <a:srgbClr val="0070C0"/>
                </a:solidFill>
                <a:latin typeface="Times New Roman" pitchFamily="18" charset="0"/>
                <a:cs typeface="Times New Roman" pitchFamily="18" charset="0"/>
              </a:rPr>
              <a:t>All </a:t>
            </a:r>
            <a:r>
              <a:rPr lang="en-US" sz="2000" b="1" dirty="0">
                <a:solidFill>
                  <a:srgbClr val="0070C0"/>
                </a:solidFill>
                <a:latin typeface="Times New Roman" pitchFamily="18" charset="0"/>
                <a:cs typeface="Times New Roman" pitchFamily="18" charset="0"/>
              </a:rPr>
              <a:t>information you obtain during your </a:t>
            </a:r>
            <a:r>
              <a:rPr lang="en-US" sz="2000" b="1" dirty="0" smtClean="0">
                <a:solidFill>
                  <a:srgbClr val="0070C0"/>
                </a:solidFill>
                <a:latin typeface="Times New Roman" pitchFamily="18" charset="0"/>
                <a:cs typeface="Times New Roman" pitchFamily="18" charset="0"/>
              </a:rPr>
              <a:t>testing must be kept private </a:t>
            </a:r>
            <a:r>
              <a:rPr lang="en-US" sz="2000" dirty="0">
                <a:latin typeface="Times New Roman" pitchFamily="18" charset="0"/>
                <a:cs typeface="Times New Roman" pitchFamily="18" charset="0"/>
              </a:rPr>
              <a:t>— from web application </a:t>
            </a:r>
            <a:r>
              <a:rPr lang="en-US" sz="2000" dirty="0" smtClean="0">
                <a:latin typeface="Times New Roman" pitchFamily="18" charset="0"/>
                <a:cs typeface="Times New Roman" pitchFamily="18" charset="0"/>
              </a:rPr>
              <a:t>loopholes ,</a:t>
            </a:r>
          </a:p>
          <a:p>
            <a:pPr marL="0" indent="0" algn="just">
              <a:lnSpc>
                <a:spcPct val="120000"/>
              </a:lnSpc>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e-mail </a:t>
            </a:r>
            <a:r>
              <a:rPr lang="en-US" sz="2000" dirty="0">
                <a:latin typeface="Times New Roman" pitchFamily="18" charset="0"/>
                <a:cs typeface="Times New Roman" pitchFamily="18" charset="0"/>
              </a:rPr>
              <a:t>passwords </a:t>
            </a:r>
            <a:r>
              <a:rPr lang="en-US" sz="2000" dirty="0" smtClean="0">
                <a:latin typeface="Times New Roman" pitchFamily="18" charset="0"/>
                <a:cs typeface="Times New Roman" pitchFamily="18" charset="0"/>
              </a:rPr>
              <a:t>, personally </a:t>
            </a:r>
            <a:r>
              <a:rPr lang="en-US" sz="2000" dirty="0">
                <a:latin typeface="Times New Roman" pitchFamily="18" charset="0"/>
                <a:cs typeface="Times New Roman" pitchFamily="18" charset="0"/>
              </a:rPr>
              <a:t>identifiable </a:t>
            </a:r>
            <a:r>
              <a:rPr lang="en-US" sz="2000" dirty="0" smtClean="0">
                <a:latin typeface="Times New Roman" pitchFamily="18" charset="0"/>
                <a:cs typeface="Times New Roman" pitchFamily="18" charset="0"/>
              </a:rPr>
              <a:t>information,etc must </a:t>
            </a:r>
            <a:r>
              <a:rPr lang="en-US" sz="2000" dirty="0">
                <a:latin typeface="Times New Roman" pitchFamily="18" charset="0"/>
                <a:cs typeface="Times New Roman" pitchFamily="18" charset="0"/>
              </a:rPr>
              <a:t>be kept private. </a:t>
            </a:r>
            <a:endParaRPr lang="en-US" sz="2000" dirty="0" smtClean="0">
              <a:latin typeface="Times New Roman" pitchFamily="18" charset="0"/>
              <a:cs typeface="Times New Roman" pitchFamily="18" charset="0"/>
            </a:endParaRPr>
          </a:p>
          <a:p>
            <a:pPr algn="just">
              <a:lnSpc>
                <a:spcPct val="120000"/>
              </a:lnSpc>
            </a:pPr>
            <a:endParaRPr lang="en-US" sz="2000" dirty="0" smtClean="0">
              <a:latin typeface="Times New Roman" pitchFamily="18" charset="0"/>
              <a:cs typeface="Times New Roman" pitchFamily="18" charset="0"/>
            </a:endParaRPr>
          </a:p>
          <a:p>
            <a:pPr algn="just">
              <a:lnSpc>
                <a:spcPct val="120000"/>
              </a:lnSpc>
            </a:pPr>
            <a:r>
              <a:rPr lang="en-US" sz="2400" b="1" dirty="0">
                <a:latin typeface="Times New Roman" pitchFamily="18" charset="0"/>
                <a:cs typeface="Times New Roman" pitchFamily="18" charset="0"/>
              </a:rPr>
              <a:t>Not crashing your </a:t>
            </a:r>
            <a:r>
              <a:rPr lang="en-US" sz="2400" b="1" dirty="0" smtClean="0">
                <a:latin typeface="Times New Roman" pitchFamily="18" charset="0"/>
                <a:cs typeface="Times New Roman" pitchFamily="18" charset="0"/>
              </a:rPr>
              <a:t>systems:</a:t>
            </a:r>
          </a:p>
          <a:p>
            <a:pPr algn="just">
              <a:lnSpc>
                <a:spcPct val="120000"/>
              </a:lnSpc>
            </a:pPr>
            <a:r>
              <a:rPr lang="en-US" sz="2000" dirty="0">
                <a:latin typeface="Times New Roman" pitchFamily="18" charset="0"/>
                <a:cs typeface="Times New Roman" pitchFamily="18" charset="0"/>
              </a:rPr>
              <a:t>One of the biggest </a:t>
            </a:r>
            <a:r>
              <a:rPr lang="en-US" sz="2000" b="1" dirty="0">
                <a:solidFill>
                  <a:srgbClr val="0070C0"/>
                </a:solidFill>
                <a:latin typeface="Times New Roman" pitchFamily="18" charset="0"/>
                <a:cs typeface="Times New Roman" pitchFamily="18" charset="0"/>
              </a:rPr>
              <a:t>mistakes people make </a:t>
            </a:r>
            <a:r>
              <a:rPr lang="en-US" sz="2000" b="1" dirty="0" smtClean="0">
                <a:solidFill>
                  <a:srgbClr val="0070C0"/>
                </a:solidFill>
                <a:latin typeface="Times New Roman" pitchFamily="18" charset="0"/>
                <a:cs typeface="Times New Roman" pitchFamily="18" charset="0"/>
              </a:rPr>
              <a:t>crashing their systems </a:t>
            </a:r>
            <a:r>
              <a:rPr lang="en-US" sz="2000" dirty="0" smtClean="0">
                <a:latin typeface="Times New Roman" pitchFamily="18" charset="0"/>
                <a:cs typeface="Times New Roman" pitchFamily="18" charset="0"/>
              </a:rPr>
              <a:t>while trying to  hack their own systems. </a:t>
            </a:r>
          </a:p>
          <a:p>
            <a:pPr algn="just">
              <a:lnSpc>
                <a:spcPct val="120000"/>
              </a:lnSpc>
            </a:pPr>
            <a:r>
              <a:rPr lang="en-US" sz="2000" dirty="0" smtClean="0">
                <a:latin typeface="Times New Roman" pitchFamily="18" charset="0"/>
                <a:cs typeface="Times New Roman" pitchFamily="18" charset="0"/>
              </a:rPr>
              <a:t>The is </a:t>
            </a:r>
            <a:r>
              <a:rPr lang="en-US" sz="2000" b="1" dirty="0" smtClean="0">
                <a:solidFill>
                  <a:srgbClr val="0070C0"/>
                </a:solidFill>
                <a:latin typeface="Times New Roman" pitchFamily="18" charset="0"/>
                <a:cs typeface="Times New Roman" pitchFamily="18" charset="0"/>
              </a:rPr>
              <a:t>because of poor planning and testers have not read the documentation </a:t>
            </a:r>
            <a:r>
              <a:rPr lang="en-US" sz="2000" dirty="0" smtClean="0">
                <a:latin typeface="Times New Roman" pitchFamily="18" charset="0"/>
                <a:cs typeface="Times New Roman" pitchFamily="18" charset="0"/>
              </a:rPr>
              <a:t>of how to use security tools and technique or misunderstand the usages and power of security tools and techniques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952778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009" y="110865"/>
            <a:ext cx="10972800" cy="544228"/>
          </a:xfrm>
        </p:spPr>
        <p:txBody>
          <a:bodyPr>
            <a:noAutofit/>
          </a:bodyPr>
          <a:lstStyle/>
          <a:p>
            <a:r>
              <a:rPr lang="en-US" sz="3600" b="1" dirty="0" smtClean="0">
                <a:latin typeface="Times New Roman" pitchFamily="18" charset="0"/>
                <a:cs typeface="Times New Roman" pitchFamily="18" charset="0"/>
              </a:rPr>
              <a:t>The ethical hacking process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0" y="723330"/>
            <a:ext cx="12191999" cy="6134669"/>
          </a:xfrm>
        </p:spPr>
        <p:txBody>
          <a:bodyPr>
            <a:normAutofit/>
          </a:bodyPr>
          <a:lstStyle/>
          <a:p>
            <a:pPr algn="just">
              <a:lnSpc>
                <a:spcPct val="110000"/>
              </a:lnSpc>
            </a:pPr>
            <a:r>
              <a:rPr lang="en-US" sz="2000" dirty="0">
                <a:latin typeface="Times New Roman" pitchFamily="18" charset="0"/>
                <a:cs typeface="Times New Roman" pitchFamily="18" charset="0"/>
              </a:rPr>
              <a:t>Like practically any IT or security project, you need to plan your security testing. It’s been said that action without planning is at the root of every failure</a:t>
            </a:r>
            <a:r>
              <a:rPr lang="en-US" sz="2000" dirty="0" smtClean="0">
                <a:latin typeface="Times New Roman" pitchFamily="18" charset="0"/>
                <a:cs typeface="Times New Roman" pitchFamily="18" charset="0"/>
              </a:rPr>
              <a:t>.</a:t>
            </a:r>
          </a:p>
          <a:p>
            <a:pPr algn="just">
              <a:lnSpc>
                <a:spcPct val="110000"/>
              </a:lnSpc>
            </a:pPr>
            <a:r>
              <a:rPr lang="en-US" sz="2400" b="1" dirty="0">
                <a:latin typeface="Times New Roman" pitchFamily="18" charset="0"/>
                <a:cs typeface="Times New Roman" pitchFamily="18" charset="0"/>
              </a:rPr>
              <a:t>Formulating your </a:t>
            </a:r>
            <a:r>
              <a:rPr lang="en-US" sz="2400" b="1" dirty="0" smtClean="0">
                <a:latin typeface="Times New Roman" pitchFamily="18" charset="0"/>
                <a:cs typeface="Times New Roman" pitchFamily="18" charset="0"/>
              </a:rPr>
              <a:t>plan:</a:t>
            </a:r>
          </a:p>
          <a:p>
            <a:pPr algn="just"/>
            <a:r>
              <a:rPr lang="en-US" sz="2000" dirty="0">
                <a:latin typeface="Times New Roman" pitchFamily="18" charset="0"/>
                <a:cs typeface="Times New Roman" pitchFamily="18" charset="0"/>
              </a:rPr>
              <a:t>Getting approval for security testing is essential</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Obtain authorization to perform security testing  </a:t>
            </a:r>
            <a:r>
              <a:rPr lang="en-US" sz="2000" dirty="0">
                <a:latin typeface="Times New Roman" pitchFamily="18" charset="0"/>
                <a:cs typeface="Times New Roman" pitchFamily="18" charset="0"/>
              </a:rPr>
              <a:t>from your </a:t>
            </a:r>
            <a:r>
              <a:rPr lang="en-US" sz="2000" dirty="0" smtClean="0">
                <a:latin typeface="Times New Roman" pitchFamily="18" charset="0"/>
                <a:cs typeface="Times New Roman" pitchFamily="18" charset="0"/>
              </a:rPr>
              <a:t>manager, executive or from your client.</a:t>
            </a:r>
          </a:p>
          <a:p>
            <a:pPr algn="just"/>
            <a:r>
              <a:rPr lang="en-US" sz="2400" b="1" dirty="0">
                <a:latin typeface="Times New Roman" pitchFamily="18" charset="0"/>
                <a:cs typeface="Times New Roman" pitchFamily="18" charset="0"/>
              </a:rPr>
              <a:t>A </a:t>
            </a:r>
            <a:r>
              <a:rPr lang="en-US" sz="2400" b="1" dirty="0" smtClean="0">
                <a:latin typeface="Times New Roman" pitchFamily="18" charset="0"/>
                <a:cs typeface="Times New Roman" pitchFamily="18" charset="0"/>
              </a:rPr>
              <a:t>well-defined scope include following </a:t>
            </a:r>
            <a:r>
              <a:rPr lang="en-US" sz="2400" b="1" dirty="0">
                <a:latin typeface="Times New Roman" pitchFamily="18" charset="0"/>
                <a:cs typeface="Times New Roman" pitchFamily="18" charset="0"/>
              </a:rPr>
              <a:t>information</a:t>
            </a:r>
            <a:r>
              <a:rPr lang="en-US" sz="2400" b="1" dirty="0" smtClean="0">
                <a:latin typeface="Times New Roman" pitchFamily="18" charset="0"/>
                <a:cs typeface="Times New Roman" pitchFamily="18" charset="0"/>
              </a:rPr>
              <a:t>:</a:t>
            </a:r>
          </a:p>
          <a:p>
            <a:pPr algn="just">
              <a:buFont typeface="Wingdings" pitchFamily="2" charset="2"/>
              <a:buChar char="ü"/>
            </a:pPr>
            <a:r>
              <a:rPr lang="en-US" sz="2000" b="1" dirty="0">
                <a:latin typeface="Times New Roman" pitchFamily="18" charset="0"/>
                <a:cs typeface="Times New Roman" pitchFamily="18" charset="0"/>
              </a:rPr>
              <a:t>Specific systems to be tested: </a:t>
            </a:r>
            <a:r>
              <a:rPr lang="en-US" sz="2000" dirty="0">
                <a:latin typeface="Times New Roman" pitchFamily="18" charset="0"/>
                <a:cs typeface="Times New Roman" pitchFamily="18" charset="0"/>
              </a:rPr>
              <a:t>When selecting systems to test, start with the </a:t>
            </a:r>
            <a:r>
              <a:rPr lang="en-US" sz="2000" dirty="0" smtClean="0">
                <a:latin typeface="Times New Roman" pitchFamily="18" charset="0"/>
                <a:cs typeface="Times New Roman" pitchFamily="18" charset="0"/>
              </a:rPr>
              <a:t>most critical systems.</a:t>
            </a:r>
          </a:p>
          <a:p>
            <a:pPr algn="just">
              <a:buFont typeface="Wingdings" pitchFamily="2" charset="2"/>
              <a:buChar char="ü"/>
            </a:pPr>
            <a:r>
              <a:rPr lang="en-US" sz="2000" b="1" dirty="0">
                <a:latin typeface="Times New Roman" pitchFamily="18" charset="0"/>
                <a:cs typeface="Times New Roman" pitchFamily="18" charset="0"/>
              </a:rPr>
              <a:t>Risks </a:t>
            </a:r>
            <a:r>
              <a:rPr lang="en-US" sz="2000" b="1" dirty="0" smtClean="0">
                <a:latin typeface="Times New Roman" pitchFamily="18" charset="0"/>
                <a:cs typeface="Times New Roman" pitchFamily="18" charset="0"/>
              </a:rPr>
              <a:t>that are involved:</a:t>
            </a:r>
          </a:p>
          <a:p>
            <a:pPr algn="just">
              <a:buFont typeface="Wingdings" pitchFamily="2" charset="2"/>
              <a:buChar char="ü"/>
            </a:pPr>
            <a:r>
              <a:rPr lang="en-US" sz="2000" b="1" dirty="0" smtClean="0">
                <a:latin typeface="Times New Roman" pitchFamily="18" charset="0"/>
                <a:cs typeface="Times New Roman" pitchFamily="18" charset="0"/>
              </a:rPr>
              <a:t>When </a:t>
            </a:r>
            <a:r>
              <a:rPr lang="en-US" sz="2000" b="1" dirty="0">
                <a:latin typeface="Times New Roman" pitchFamily="18" charset="0"/>
                <a:cs typeface="Times New Roman" pitchFamily="18" charset="0"/>
              </a:rPr>
              <a:t>the tests will be performed and your overall </a:t>
            </a:r>
            <a:r>
              <a:rPr lang="en-US" sz="2000" b="1" dirty="0" smtClean="0">
                <a:latin typeface="Times New Roman" pitchFamily="18" charset="0"/>
                <a:cs typeface="Times New Roman" pitchFamily="18" charset="0"/>
              </a:rPr>
              <a:t>timeline:</a:t>
            </a:r>
          </a:p>
          <a:p>
            <a:pPr algn="just">
              <a:buFont typeface="Wingdings" pitchFamily="2" charset="2"/>
              <a:buChar char="ü"/>
            </a:pPr>
            <a:r>
              <a:rPr lang="en-US" sz="2000" b="1" dirty="0">
                <a:latin typeface="Times New Roman" pitchFamily="18" charset="0"/>
                <a:cs typeface="Times New Roman" pitchFamily="18" charset="0"/>
              </a:rPr>
              <a:t>Whether or not </a:t>
            </a:r>
            <a:r>
              <a:rPr lang="en-US" sz="2000" b="1" dirty="0" smtClean="0">
                <a:latin typeface="Times New Roman" pitchFamily="18" charset="0"/>
                <a:cs typeface="Times New Roman" pitchFamily="18" charset="0"/>
              </a:rPr>
              <a:t>your </a:t>
            </a:r>
            <a:r>
              <a:rPr lang="en-US" sz="2000" b="1" dirty="0">
                <a:latin typeface="Times New Roman" pitchFamily="18" charset="0"/>
                <a:cs typeface="Times New Roman" pitchFamily="18" charset="0"/>
              </a:rPr>
              <a:t>intend to be detected: </a:t>
            </a:r>
            <a:r>
              <a:rPr lang="en-US" sz="2000" dirty="0">
                <a:latin typeface="Times New Roman" pitchFamily="18" charset="0"/>
                <a:cs typeface="Times New Roman" pitchFamily="18" charset="0"/>
              </a:rPr>
              <a:t>One of your goals might be </a:t>
            </a:r>
            <a:r>
              <a:rPr lang="en-US" sz="2000" dirty="0" smtClean="0">
                <a:latin typeface="Times New Roman" pitchFamily="18" charset="0"/>
                <a:cs typeface="Times New Roman" pitchFamily="18" charset="0"/>
              </a:rPr>
              <a:t>to perform </a:t>
            </a:r>
            <a:r>
              <a:rPr lang="en-US" sz="2000" dirty="0">
                <a:latin typeface="Times New Roman" pitchFamily="18" charset="0"/>
                <a:cs typeface="Times New Roman" pitchFamily="18" charset="0"/>
              </a:rPr>
              <a:t>the tests without being detected</a:t>
            </a:r>
            <a:r>
              <a:rPr lang="en-US" sz="2000" dirty="0" smtClean="0">
                <a:latin typeface="Times New Roman" pitchFamily="18" charset="0"/>
                <a:cs typeface="Times New Roman" pitchFamily="18" charset="0"/>
              </a:rPr>
              <a:t>.</a:t>
            </a:r>
          </a:p>
          <a:p>
            <a:pPr algn="just">
              <a:buFont typeface="Wingdings" pitchFamily="2" charset="2"/>
              <a:buChar char="ü"/>
            </a:pPr>
            <a:r>
              <a:rPr lang="en-US" sz="2000" b="1" dirty="0">
                <a:latin typeface="Times New Roman" pitchFamily="18" charset="0"/>
                <a:cs typeface="Times New Roman" pitchFamily="18" charset="0"/>
              </a:rPr>
              <a:t>Knowledge of the systems you have before you start </a:t>
            </a:r>
            <a:r>
              <a:rPr lang="en-US" sz="2000" b="1" dirty="0" smtClean="0">
                <a:latin typeface="Times New Roman" pitchFamily="18" charset="0"/>
                <a:cs typeface="Times New Roman" pitchFamily="18" charset="0"/>
              </a:rPr>
              <a:t>testing:</a:t>
            </a:r>
          </a:p>
          <a:p>
            <a:pPr algn="just">
              <a:buFont typeface="Wingdings" pitchFamily="2" charset="2"/>
              <a:buChar char="ü"/>
            </a:pPr>
            <a:r>
              <a:rPr lang="en-US" sz="2000" b="1" dirty="0">
                <a:latin typeface="Times New Roman" pitchFamily="18" charset="0"/>
                <a:cs typeface="Times New Roman" pitchFamily="18" charset="0"/>
              </a:rPr>
              <a:t>Actions you will take when a major vulnerability is discovered: </a:t>
            </a:r>
            <a:r>
              <a:rPr lang="en-US" sz="2000" dirty="0">
                <a:latin typeface="Times New Roman" pitchFamily="18" charset="0"/>
                <a:cs typeface="Times New Roman" pitchFamily="18" charset="0"/>
              </a:rPr>
              <a:t>Don’t stop </a:t>
            </a:r>
            <a:r>
              <a:rPr lang="en-US" sz="2000" dirty="0" smtClean="0">
                <a:latin typeface="Times New Roman" pitchFamily="18" charset="0"/>
                <a:cs typeface="Times New Roman" pitchFamily="18" charset="0"/>
              </a:rPr>
              <a:t>after you </a:t>
            </a:r>
            <a:r>
              <a:rPr lang="en-US" sz="2000" dirty="0">
                <a:latin typeface="Times New Roman" pitchFamily="18" charset="0"/>
                <a:cs typeface="Times New Roman" pitchFamily="18" charset="0"/>
              </a:rPr>
              <a:t>find one or two security holes. Keep going to see what else you can discover</a:t>
            </a:r>
            <a:r>
              <a:rPr lang="en-US" sz="2000" dirty="0" smtClean="0">
                <a:latin typeface="Times New Roman" pitchFamily="18" charset="0"/>
                <a:cs typeface="Times New Roman" pitchFamily="18" charset="0"/>
              </a:rPr>
              <a:t>.</a:t>
            </a:r>
          </a:p>
          <a:p>
            <a:pPr algn="just">
              <a:buFont typeface="Wingdings" pitchFamily="2" charset="2"/>
              <a:buChar char="ü"/>
            </a:pPr>
            <a:r>
              <a:rPr lang="en-US" sz="2000" b="1" dirty="0">
                <a:latin typeface="Times New Roman" pitchFamily="18" charset="0"/>
                <a:cs typeface="Times New Roman" pitchFamily="18" charset="0"/>
              </a:rPr>
              <a:t>The specific </a:t>
            </a:r>
            <a:r>
              <a:rPr lang="en-US" sz="2000" b="1" dirty="0" smtClean="0">
                <a:latin typeface="Times New Roman" pitchFamily="18" charset="0"/>
                <a:cs typeface="Times New Roman" pitchFamily="18" charset="0"/>
              </a:rPr>
              <a:t>deliverables: </a:t>
            </a: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includes </a:t>
            </a:r>
            <a:r>
              <a:rPr lang="en-US" sz="2000" dirty="0" smtClean="0">
                <a:latin typeface="Times New Roman" pitchFamily="18" charset="0"/>
                <a:cs typeface="Times New Roman" pitchFamily="18" charset="0"/>
              </a:rPr>
              <a:t>report the important </a:t>
            </a:r>
            <a:r>
              <a:rPr lang="en-US" sz="2000" dirty="0">
                <a:latin typeface="Times New Roman" pitchFamily="18" charset="0"/>
                <a:cs typeface="Times New Roman" pitchFamily="18" charset="0"/>
              </a:rPr>
              <a:t>vulnerabilities to address, along </a:t>
            </a:r>
            <a:r>
              <a:rPr lang="en-US" sz="2000" dirty="0" smtClean="0">
                <a:latin typeface="Times New Roman" pitchFamily="18" charset="0"/>
                <a:cs typeface="Times New Roman" pitchFamily="18" charset="0"/>
              </a:rPr>
              <a:t>with recommendations </a:t>
            </a:r>
            <a:r>
              <a:rPr lang="en-US" sz="2000" dirty="0">
                <a:latin typeface="Times New Roman" pitchFamily="18" charset="0"/>
                <a:cs typeface="Times New Roman" pitchFamily="18" charset="0"/>
              </a:rPr>
              <a:t>and countermeasures to implement.</a:t>
            </a:r>
          </a:p>
        </p:txBody>
      </p:sp>
    </p:spTree>
    <p:extLst>
      <p:ext uri="{BB962C8B-B14F-4D97-AF65-F5344CB8AC3E}">
        <p14:creationId xmlns:p14="http://schemas.microsoft.com/office/powerpoint/2010/main" val="3917916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897" y="100084"/>
            <a:ext cx="10353761" cy="459474"/>
          </a:xfrm>
        </p:spPr>
        <p:txBody>
          <a:bodyPr>
            <a:noAutofit/>
          </a:bodyPr>
          <a:lstStyle/>
          <a:p>
            <a:r>
              <a:rPr lang="en-US" sz="3600" b="1" dirty="0">
                <a:latin typeface="Times New Roman" pitchFamily="18" charset="0"/>
                <a:cs typeface="Times New Roman" pitchFamily="18" charset="0"/>
              </a:rPr>
              <a:t>The ethical hacking process</a:t>
            </a:r>
            <a:endParaRPr lang="en-US" sz="3600" dirty="0"/>
          </a:p>
        </p:txBody>
      </p:sp>
      <p:sp>
        <p:nvSpPr>
          <p:cNvPr id="3" name="Content Placeholder 2"/>
          <p:cNvSpPr>
            <a:spLocks noGrp="1"/>
          </p:cNvSpPr>
          <p:nvPr>
            <p:ph idx="1"/>
          </p:nvPr>
        </p:nvSpPr>
        <p:spPr>
          <a:xfrm>
            <a:off x="0" y="395786"/>
            <a:ext cx="12192000" cy="6462214"/>
          </a:xfrm>
        </p:spPr>
        <p:txBody>
          <a:bodyPr>
            <a:normAutofit/>
          </a:bodyPr>
          <a:lstStyle/>
          <a:p>
            <a:pPr>
              <a:lnSpc>
                <a:spcPct val="150000"/>
              </a:lnSpc>
            </a:pPr>
            <a:r>
              <a:rPr lang="en-US" sz="2400" b="1" dirty="0">
                <a:latin typeface="Times New Roman" pitchFamily="18" charset="0"/>
                <a:cs typeface="Times New Roman" pitchFamily="18" charset="0"/>
              </a:rPr>
              <a:t>Selecting </a:t>
            </a:r>
            <a:r>
              <a:rPr lang="en-US" sz="2400" b="1" dirty="0" smtClean="0">
                <a:latin typeface="Times New Roman" pitchFamily="18" charset="0"/>
                <a:cs typeface="Times New Roman" pitchFamily="18" charset="0"/>
              </a:rPr>
              <a:t>tools:</a:t>
            </a:r>
            <a:endParaRPr lang="en-US" sz="2400" b="1" dirty="0">
              <a:latin typeface="Times New Roman" pitchFamily="18" charset="0"/>
              <a:cs typeface="Times New Roman" pitchFamily="18" charset="0"/>
            </a:endParaRPr>
          </a:p>
          <a:p>
            <a:pPr algn="just">
              <a:lnSpc>
                <a:spcPct val="150000"/>
              </a:lnSpc>
            </a:pPr>
            <a:r>
              <a:rPr lang="en-US" sz="2200" dirty="0">
                <a:latin typeface="Times New Roman" pitchFamily="18" charset="0"/>
                <a:cs typeface="Times New Roman" pitchFamily="18" charset="0"/>
              </a:rPr>
              <a:t>I</a:t>
            </a:r>
            <a:r>
              <a:rPr lang="en-US" sz="2200" dirty="0" smtClean="0">
                <a:latin typeface="Times New Roman" pitchFamily="18" charset="0"/>
                <a:cs typeface="Times New Roman" pitchFamily="18" charset="0"/>
              </a:rPr>
              <a:t>t is difficult to identify vulnerabilities, if </a:t>
            </a:r>
            <a:r>
              <a:rPr lang="en-US" sz="2200" dirty="0">
                <a:latin typeface="Times New Roman" pitchFamily="18" charset="0"/>
                <a:cs typeface="Times New Roman" pitchFamily="18" charset="0"/>
              </a:rPr>
              <a:t>you don’t have the right </a:t>
            </a:r>
            <a:r>
              <a:rPr lang="en-US" sz="2200" dirty="0" smtClean="0">
                <a:latin typeface="Times New Roman" pitchFamily="18" charset="0"/>
                <a:cs typeface="Times New Roman" pitchFamily="18" charset="0"/>
              </a:rPr>
              <a:t>tools </a:t>
            </a:r>
            <a:r>
              <a:rPr lang="en-US" sz="2200" dirty="0">
                <a:latin typeface="Times New Roman" pitchFamily="18" charset="0"/>
                <a:cs typeface="Times New Roman" pitchFamily="18" charset="0"/>
              </a:rPr>
              <a:t>for your ethical </a:t>
            </a:r>
            <a:r>
              <a:rPr lang="en-US" sz="2200" dirty="0" smtClean="0">
                <a:latin typeface="Times New Roman" pitchFamily="18" charset="0"/>
                <a:cs typeface="Times New Roman" pitchFamily="18" charset="0"/>
              </a:rPr>
              <a:t>hacking.</a:t>
            </a:r>
          </a:p>
          <a:p>
            <a:pPr algn="just">
              <a:lnSpc>
                <a:spcPct val="150000"/>
              </a:lnSpc>
            </a:pPr>
            <a:r>
              <a:rPr lang="en-US" sz="2200" dirty="0">
                <a:solidFill>
                  <a:srgbClr val="0070C0"/>
                </a:solidFill>
                <a:latin typeface="Times New Roman" pitchFamily="18" charset="0"/>
                <a:cs typeface="Times New Roman" pitchFamily="18" charset="0"/>
              </a:rPr>
              <a:t>Many tools focus on specific tests, and </a:t>
            </a:r>
            <a:r>
              <a:rPr lang="en-US" sz="2200" dirty="0" smtClean="0">
                <a:solidFill>
                  <a:srgbClr val="0070C0"/>
                </a:solidFill>
                <a:latin typeface="Times New Roman" pitchFamily="18" charset="0"/>
                <a:cs typeface="Times New Roman" pitchFamily="18" charset="0"/>
              </a:rPr>
              <a:t>no single tool that can </a:t>
            </a:r>
            <a:r>
              <a:rPr lang="en-US" sz="2200" dirty="0">
                <a:solidFill>
                  <a:srgbClr val="0070C0"/>
                </a:solidFill>
                <a:latin typeface="Times New Roman" pitchFamily="18" charset="0"/>
                <a:cs typeface="Times New Roman" pitchFamily="18" charset="0"/>
              </a:rPr>
              <a:t>test for everything</a:t>
            </a:r>
            <a:r>
              <a:rPr lang="en-US" sz="2200" dirty="0" smtClean="0">
                <a:solidFill>
                  <a:srgbClr val="0070C0"/>
                </a:solidFill>
                <a:latin typeface="Times New Roman" pitchFamily="18" charset="0"/>
                <a:cs typeface="Times New Roman" pitchFamily="18" charset="0"/>
              </a:rPr>
              <a:t>.</a:t>
            </a:r>
          </a:p>
          <a:p>
            <a:pPr algn="just">
              <a:lnSpc>
                <a:spcPct val="150000"/>
              </a:lnSpc>
            </a:pPr>
            <a:r>
              <a:rPr lang="en-US" sz="2200" dirty="0">
                <a:solidFill>
                  <a:srgbClr val="0070C0"/>
                </a:solidFill>
                <a:latin typeface="Times New Roman" pitchFamily="18" charset="0"/>
                <a:cs typeface="Times New Roman" pitchFamily="18" charset="0"/>
              </a:rPr>
              <a:t>The more </a:t>
            </a:r>
            <a:r>
              <a:rPr lang="en-US" sz="2200" dirty="0" smtClean="0">
                <a:solidFill>
                  <a:srgbClr val="0070C0"/>
                </a:solidFill>
                <a:latin typeface="Times New Roman" pitchFamily="18" charset="0"/>
                <a:cs typeface="Times New Roman" pitchFamily="18" charset="0"/>
              </a:rPr>
              <a:t>tools </a:t>
            </a:r>
            <a:r>
              <a:rPr lang="en-US" sz="2200" dirty="0">
                <a:solidFill>
                  <a:srgbClr val="0070C0"/>
                </a:solidFill>
                <a:latin typeface="Times New Roman" pitchFamily="18" charset="0"/>
                <a:cs typeface="Times New Roman" pitchFamily="18" charset="0"/>
              </a:rPr>
              <a:t>you have, the easier your ethical hacking efforts are</a:t>
            </a:r>
            <a:r>
              <a:rPr lang="en-US" sz="2200" dirty="0" smtClean="0">
                <a:solidFill>
                  <a:srgbClr val="0070C0"/>
                </a:solidFill>
                <a:latin typeface="Times New Roman" pitchFamily="18" charset="0"/>
                <a:cs typeface="Times New Roman" pitchFamily="18" charset="0"/>
              </a:rPr>
              <a:t>.</a:t>
            </a:r>
          </a:p>
          <a:p>
            <a:pPr algn="just">
              <a:lnSpc>
                <a:spcPct val="150000"/>
              </a:lnSpc>
            </a:pPr>
            <a:r>
              <a:rPr lang="en-US" sz="2200" dirty="0">
                <a:solidFill>
                  <a:srgbClr val="0070C0"/>
                </a:solidFill>
                <a:latin typeface="Times New Roman" pitchFamily="18" charset="0"/>
                <a:cs typeface="Times New Roman" pitchFamily="18" charset="0"/>
              </a:rPr>
              <a:t>Whichever tools you use, familiarize yourself with them before you start using them.</a:t>
            </a:r>
            <a:r>
              <a:rPr lang="en-US" sz="2200" dirty="0" smtClean="0">
                <a:solidFill>
                  <a:srgbClr val="0070C0"/>
                </a:solidFill>
                <a:latin typeface="Times New Roman" pitchFamily="18" charset="0"/>
                <a:cs typeface="Times New Roman" pitchFamily="18" charset="0"/>
              </a:rPr>
              <a:t> </a:t>
            </a:r>
          </a:p>
          <a:p>
            <a:pPr algn="just">
              <a:lnSpc>
                <a:spcPct val="150000"/>
              </a:lnSpc>
            </a:pPr>
            <a:r>
              <a:rPr lang="en-US" sz="2200" b="1" dirty="0" smtClean="0">
                <a:latin typeface="Times New Roman" pitchFamily="18" charset="0"/>
                <a:cs typeface="Times New Roman" pitchFamily="18" charset="0"/>
              </a:rPr>
              <a:t>While selecting tools ,Make sure you’re using the </a:t>
            </a:r>
            <a:r>
              <a:rPr lang="en-US" sz="2200" b="1" dirty="0">
                <a:latin typeface="Times New Roman" pitchFamily="18" charset="0"/>
                <a:cs typeface="Times New Roman" pitchFamily="18" charset="0"/>
              </a:rPr>
              <a:t>right tool for the task</a:t>
            </a:r>
            <a:r>
              <a:rPr lang="en-US" sz="2200" b="1" dirty="0" smtClean="0">
                <a:latin typeface="Times New Roman" pitchFamily="18" charset="0"/>
                <a:cs typeface="Times New Roman" pitchFamily="18" charset="0"/>
              </a:rPr>
              <a:t>:</a:t>
            </a:r>
          </a:p>
          <a:p>
            <a:pPr algn="just">
              <a:lnSpc>
                <a:spcPct val="150000"/>
              </a:lnSpc>
              <a:buFont typeface="Wingdings" pitchFamily="2" charset="2"/>
              <a:buChar char="ü"/>
            </a:pPr>
            <a:r>
              <a:rPr lang="en-US" sz="2000" b="1" dirty="0">
                <a:latin typeface="Times New Roman" pitchFamily="18" charset="0"/>
                <a:cs typeface="Times New Roman" pitchFamily="18" charset="0"/>
              </a:rPr>
              <a:t>To crack passwords</a:t>
            </a:r>
            <a:r>
              <a:rPr lang="en-US" sz="2000" dirty="0">
                <a:latin typeface="Times New Roman" pitchFamily="18" charset="0"/>
                <a:cs typeface="Times New Roman" pitchFamily="18" charset="0"/>
              </a:rPr>
              <a:t>, you need </a:t>
            </a:r>
            <a:r>
              <a:rPr lang="en-US" sz="2000" dirty="0" smtClean="0">
                <a:latin typeface="Times New Roman" pitchFamily="18" charset="0"/>
                <a:cs typeface="Times New Roman" pitchFamily="18" charset="0"/>
              </a:rPr>
              <a:t>password cracking </a:t>
            </a:r>
            <a:r>
              <a:rPr lang="en-US" sz="2000" dirty="0">
                <a:latin typeface="Times New Roman" pitchFamily="18" charset="0"/>
                <a:cs typeface="Times New Roman" pitchFamily="18" charset="0"/>
              </a:rPr>
              <a:t>tools, such as </a:t>
            </a:r>
            <a:r>
              <a:rPr lang="en-US" sz="2000" dirty="0">
                <a:latin typeface="Times New Roman" pitchFamily="18" charset="0"/>
                <a:cs typeface="Times New Roman" pitchFamily="18" charset="0"/>
              </a:rPr>
              <a:t> </a:t>
            </a:r>
            <a:r>
              <a:rPr lang="en-US" sz="2000" b="1" dirty="0">
                <a:solidFill>
                  <a:srgbClr val="0070C0"/>
                </a:solidFill>
                <a:latin typeface="Times New Roman" pitchFamily="18" charset="0"/>
                <a:cs typeface="Times New Roman" pitchFamily="18" charset="0"/>
              </a:rPr>
              <a:t>LC4, John the </a:t>
            </a:r>
            <a:r>
              <a:rPr lang="en-US" sz="2000" b="1" dirty="0" smtClean="0">
                <a:solidFill>
                  <a:srgbClr val="0070C0"/>
                </a:solidFill>
                <a:latin typeface="Times New Roman" pitchFamily="18" charset="0"/>
                <a:cs typeface="Times New Roman" pitchFamily="18" charset="0"/>
              </a:rPr>
              <a:t>Ripper, </a:t>
            </a:r>
            <a:r>
              <a:rPr lang="en-US" sz="2000" b="1" dirty="0" err="1" smtClean="0">
                <a:solidFill>
                  <a:srgbClr val="0070C0"/>
                </a:solidFill>
                <a:latin typeface="Times New Roman" pitchFamily="18" charset="0"/>
                <a:cs typeface="Times New Roman" pitchFamily="18" charset="0"/>
              </a:rPr>
              <a:t>pwdump</a:t>
            </a:r>
            <a:r>
              <a:rPr lang="en-US" sz="2000" b="1" dirty="0" smtClean="0">
                <a:solidFill>
                  <a:srgbClr val="0070C0"/>
                </a:solidFill>
                <a:latin typeface="Times New Roman" pitchFamily="18" charset="0"/>
                <a:cs typeface="Times New Roman" pitchFamily="18" charset="0"/>
              </a:rPr>
              <a:t>, </a:t>
            </a:r>
            <a:r>
              <a:rPr lang="en-US" sz="2000" b="1" dirty="0" err="1" smtClean="0">
                <a:solidFill>
                  <a:srgbClr val="0070C0"/>
                </a:solidFill>
                <a:latin typeface="Times New Roman" pitchFamily="18" charset="0"/>
                <a:cs typeface="Times New Roman" pitchFamily="18" charset="0"/>
              </a:rPr>
              <a:t>Ophcrack</a:t>
            </a:r>
            <a:r>
              <a:rPr lang="en-US" sz="2000" b="1" dirty="0" smtClean="0">
                <a:solidFill>
                  <a:srgbClr val="0070C0"/>
                </a:solidFill>
                <a:latin typeface="Times New Roman" pitchFamily="18" charset="0"/>
                <a:cs typeface="Times New Roman" pitchFamily="18" charset="0"/>
              </a:rPr>
              <a:t> </a:t>
            </a:r>
            <a:r>
              <a:rPr lang="en-US" sz="2000" b="1" dirty="0">
                <a:solidFill>
                  <a:srgbClr val="0070C0"/>
                </a:solidFill>
                <a:latin typeface="Times New Roman" pitchFamily="18" charset="0"/>
                <a:cs typeface="Times New Roman" pitchFamily="18" charset="0"/>
              </a:rPr>
              <a:t>and Proactive Password </a:t>
            </a:r>
            <a:r>
              <a:rPr lang="en-US" sz="2000" b="1" dirty="0" smtClean="0">
                <a:solidFill>
                  <a:srgbClr val="0070C0"/>
                </a:solidFill>
                <a:latin typeface="Times New Roman" pitchFamily="18" charset="0"/>
                <a:cs typeface="Times New Roman" pitchFamily="18" charset="0"/>
              </a:rPr>
              <a:t>Auditor)</a:t>
            </a:r>
            <a:endParaRPr lang="en-US" sz="2000" b="1" dirty="0" smtClean="0">
              <a:solidFill>
                <a:srgbClr val="0070C0"/>
              </a:solidFill>
              <a:latin typeface="Times New Roman" pitchFamily="18" charset="0"/>
              <a:cs typeface="Times New Roman" pitchFamily="18" charset="0"/>
            </a:endParaRPr>
          </a:p>
          <a:p>
            <a:pPr algn="just">
              <a:lnSpc>
                <a:spcPct val="150000"/>
              </a:lnSpc>
              <a:buFont typeface="Wingdings" pitchFamily="2" charset="2"/>
              <a:buChar char="ü"/>
            </a:pPr>
            <a:r>
              <a:rPr lang="en-US" sz="2000" dirty="0" smtClean="0">
                <a:latin typeface="Times New Roman" pitchFamily="18" charset="0"/>
                <a:cs typeface="Times New Roman" pitchFamily="18" charset="0"/>
              </a:rPr>
              <a:t>For </a:t>
            </a:r>
            <a:r>
              <a:rPr lang="en-US" sz="2000" b="1" dirty="0">
                <a:latin typeface="Times New Roman" pitchFamily="18" charset="0"/>
                <a:cs typeface="Times New Roman" pitchFamily="18" charset="0"/>
              </a:rPr>
              <a:t>an in-depth analysis of a web application</a:t>
            </a:r>
            <a:r>
              <a:rPr lang="en-US" sz="2000" dirty="0">
                <a:latin typeface="Times New Roman" pitchFamily="18" charset="0"/>
                <a:cs typeface="Times New Roman" pitchFamily="18" charset="0"/>
              </a:rPr>
              <a:t>, a </a:t>
            </a:r>
            <a:r>
              <a:rPr lang="en-US" sz="2000" b="1" dirty="0">
                <a:latin typeface="Times New Roman" pitchFamily="18" charset="0"/>
                <a:cs typeface="Times New Roman" pitchFamily="18" charset="0"/>
              </a:rPr>
              <a:t>web vulnerability </a:t>
            </a:r>
            <a:r>
              <a:rPr lang="en-US" sz="2000" b="1" dirty="0" smtClean="0">
                <a:latin typeface="Times New Roman" pitchFamily="18" charset="0"/>
                <a:cs typeface="Times New Roman" pitchFamily="18" charset="0"/>
              </a:rPr>
              <a:t>scanner</a:t>
            </a:r>
            <a:r>
              <a:rPr lang="en-US" sz="2000" dirty="0" smtClean="0">
                <a:latin typeface="Times New Roman" pitchFamily="18" charset="0"/>
                <a:cs typeface="Times New Roman" pitchFamily="18" charset="0"/>
              </a:rPr>
              <a:t>(such </a:t>
            </a:r>
            <a:r>
              <a:rPr lang="en-US" sz="2000" dirty="0">
                <a:latin typeface="Times New Roman" pitchFamily="18" charset="0"/>
                <a:cs typeface="Times New Roman" pitchFamily="18" charset="0"/>
              </a:rPr>
              <a:t>as </a:t>
            </a:r>
            <a:r>
              <a:rPr lang="en-US" sz="2000" b="1" dirty="0">
                <a:solidFill>
                  <a:srgbClr val="0070C0"/>
                </a:solidFill>
                <a:latin typeface="Times New Roman" pitchFamily="18" charset="0"/>
                <a:cs typeface="Times New Roman" pitchFamily="18" charset="0"/>
              </a:rPr>
              <a:t>Whisker ,</a:t>
            </a:r>
            <a:r>
              <a:rPr lang="en-US" sz="2000" b="1" dirty="0" smtClean="0">
                <a:solidFill>
                  <a:srgbClr val="0070C0"/>
                </a:solidFill>
                <a:latin typeface="Times New Roman" pitchFamily="18" charset="0"/>
                <a:cs typeface="Times New Roman" pitchFamily="18" charset="0"/>
              </a:rPr>
              <a:t>WebInspect </a:t>
            </a:r>
            <a:r>
              <a:rPr lang="en-US" sz="2000" b="1" dirty="0" smtClean="0">
                <a:solidFill>
                  <a:srgbClr val="0070C0"/>
                </a:solidFill>
                <a:latin typeface="Times New Roman" pitchFamily="18" charset="0"/>
                <a:cs typeface="Times New Roman" pitchFamily="18" charset="0"/>
              </a:rPr>
              <a:t>Netsparker or </a:t>
            </a:r>
            <a:r>
              <a:rPr lang="en-US" sz="2000" b="1" dirty="0" smtClean="0">
                <a:solidFill>
                  <a:srgbClr val="0070C0"/>
                </a:solidFill>
                <a:latin typeface="Times New Roman" pitchFamily="18" charset="0"/>
                <a:cs typeface="Times New Roman" pitchFamily="18" charset="0"/>
              </a:rPr>
              <a:t>AppSpider</a:t>
            </a:r>
            <a:r>
              <a:rPr lang="en-US" sz="2000" dirty="0" smtClean="0">
                <a:solidFill>
                  <a:srgbClr val="0070C0"/>
                </a:solidFill>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is </a:t>
            </a:r>
            <a:r>
              <a:rPr lang="en-US" sz="2000" dirty="0">
                <a:latin typeface="Times New Roman" pitchFamily="18" charset="0"/>
                <a:cs typeface="Times New Roman" pitchFamily="18" charset="0"/>
              </a:rPr>
              <a:t>more appropriate than a </a:t>
            </a:r>
            <a:r>
              <a:rPr lang="en-US" sz="2000" b="1" dirty="0">
                <a:latin typeface="Times New Roman" pitchFamily="18" charset="0"/>
                <a:cs typeface="Times New Roman" pitchFamily="18" charset="0"/>
              </a:rPr>
              <a:t>network </a:t>
            </a:r>
            <a:r>
              <a:rPr lang="en-US" sz="2000" b="1" dirty="0" smtClean="0">
                <a:latin typeface="Times New Roman" pitchFamily="18" charset="0"/>
                <a:cs typeface="Times New Roman" pitchFamily="18" charset="0"/>
              </a:rPr>
              <a:t>analyzer</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such as </a:t>
            </a:r>
            <a:r>
              <a:rPr lang="en-US" sz="2000" dirty="0">
                <a:latin typeface="Times New Roman" pitchFamily="18" charset="0"/>
                <a:cs typeface="Times New Roman" pitchFamily="18" charset="0"/>
              </a:rPr>
              <a:t> </a:t>
            </a:r>
            <a:r>
              <a:rPr lang="en-US" sz="2000" b="1" dirty="0" smtClean="0">
                <a:solidFill>
                  <a:srgbClr val="0070C0"/>
                </a:solidFill>
                <a:latin typeface="Times New Roman" pitchFamily="18" charset="0"/>
                <a:cs typeface="Times New Roman" pitchFamily="18" charset="0"/>
              </a:rPr>
              <a:t>Ethereal</a:t>
            </a:r>
            <a:r>
              <a:rPr lang="en-US" sz="2000" dirty="0" smtClean="0">
                <a:solidFill>
                  <a:srgbClr val="0070C0"/>
                </a:solidFill>
                <a:latin typeface="Times New Roman" pitchFamily="18" charset="0"/>
                <a:cs typeface="Times New Roman" pitchFamily="18" charset="0"/>
              </a:rPr>
              <a:t>, </a:t>
            </a:r>
            <a:r>
              <a:rPr lang="en-US" sz="2000" b="1" dirty="0" smtClean="0">
                <a:solidFill>
                  <a:srgbClr val="0070C0"/>
                </a:solidFill>
                <a:latin typeface="Times New Roman" pitchFamily="18" charset="0"/>
                <a:cs typeface="Times New Roman" pitchFamily="18" charset="0"/>
              </a:rPr>
              <a:t>Wireshark </a:t>
            </a:r>
            <a:r>
              <a:rPr lang="en-US" sz="2000" b="1" dirty="0">
                <a:solidFill>
                  <a:srgbClr val="0070C0"/>
                </a:solidFill>
                <a:latin typeface="Times New Roman" pitchFamily="18" charset="0"/>
                <a:cs typeface="Times New Roman" pitchFamily="18" charset="0"/>
              </a:rPr>
              <a:t>or OmniPeek</a:t>
            </a:r>
            <a:r>
              <a:rPr lang="en-US" sz="2000" dirty="0">
                <a:latin typeface="Times New Roman" pitchFamily="18" charset="0"/>
                <a:cs typeface="Times New Roman" pitchFamily="18" charset="0"/>
              </a:rPr>
              <a:t>).</a:t>
            </a:r>
          </a:p>
        </p:txBody>
      </p:sp>
    </p:spTree>
    <p:extLst>
      <p:ext uri="{BB962C8B-B14F-4D97-AF65-F5344CB8AC3E}">
        <p14:creationId xmlns:p14="http://schemas.microsoft.com/office/powerpoint/2010/main" val="1680392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16932"/>
          </a:xfrm>
        </p:spPr>
        <p:txBody>
          <a:bodyPr>
            <a:noAutofit/>
          </a:bodyPr>
          <a:lstStyle/>
          <a:p>
            <a:r>
              <a:rPr lang="en-US" sz="3600" b="1" dirty="0">
                <a:latin typeface="Times New Roman" pitchFamily="18" charset="0"/>
                <a:cs typeface="Times New Roman" pitchFamily="18" charset="0"/>
              </a:rPr>
              <a:t>The ethical hacking process</a:t>
            </a:r>
            <a:r>
              <a:rPr lang="en-US" sz="3600" dirty="0" smtClean="0"/>
              <a:t/>
            </a:r>
            <a:br>
              <a:rPr lang="en-US" sz="3600" dirty="0" smtClean="0"/>
            </a:br>
            <a:endParaRPr lang="en-US" sz="3600" dirty="0"/>
          </a:p>
        </p:txBody>
      </p:sp>
      <p:sp>
        <p:nvSpPr>
          <p:cNvPr id="3" name="Content Placeholder 2"/>
          <p:cNvSpPr>
            <a:spLocks noGrp="1"/>
          </p:cNvSpPr>
          <p:nvPr>
            <p:ph idx="1"/>
          </p:nvPr>
        </p:nvSpPr>
        <p:spPr>
          <a:xfrm>
            <a:off x="191069" y="655093"/>
            <a:ext cx="12000931" cy="6100549"/>
          </a:xfrm>
        </p:spPr>
        <p:txBody>
          <a:bodyPr>
            <a:normAutofit/>
          </a:bodyPr>
          <a:lstStyle/>
          <a:p>
            <a:r>
              <a:rPr lang="en-US" sz="2800" b="1" dirty="0">
                <a:latin typeface="Times New Roman" pitchFamily="18" charset="0"/>
                <a:cs typeface="Times New Roman" pitchFamily="18" charset="0"/>
              </a:rPr>
              <a:t>Selecting </a:t>
            </a:r>
            <a:r>
              <a:rPr lang="en-US" sz="2800" b="1" dirty="0" smtClean="0">
                <a:latin typeface="Times New Roman" pitchFamily="18" charset="0"/>
                <a:cs typeface="Times New Roman" pitchFamily="18" charset="0"/>
              </a:rPr>
              <a:t>tools:</a:t>
            </a:r>
            <a:endParaRPr lang="en-US" sz="2800" b="1" dirty="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Some </a:t>
            </a:r>
            <a:r>
              <a:rPr lang="en-US" sz="2000" b="1" dirty="0">
                <a:latin typeface="Times New Roman" pitchFamily="18" charset="0"/>
                <a:cs typeface="Times New Roman" pitchFamily="18" charset="0"/>
              </a:rPr>
              <a:t>of widely used commercial, freeware and open source security </a:t>
            </a:r>
            <a:r>
              <a:rPr lang="en-US" sz="2000" b="1" dirty="0" smtClean="0">
                <a:latin typeface="Times New Roman" pitchFamily="18" charset="0"/>
                <a:cs typeface="Times New Roman" pitchFamily="18" charset="0"/>
              </a:rPr>
              <a:t>tool are:</a:t>
            </a:r>
          </a:p>
          <a:p>
            <a:pPr>
              <a:buFont typeface="Wingdings" pitchFamily="2" charset="2"/>
              <a:buChar char="ü"/>
            </a:pPr>
            <a:r>
              <a:rPr lang="en-US" sz="2000" b="1" dirty="0" err="1" smtClean="0">
                <a:latin typeface="Times New Roman" pitchFamily="18" charset="0"/>
                <a:cs typeface="Times New Roman" pitchFamily="18" charset="0"/>
              </a:rPr>
              <a:t>Nmap</a:t>
            </a:r>
            <a:r>
              <a:rPr lang="en-US" sz="2000" b="1" dirty="0" smtClean="0">
                <a:latin typeface="Times New Roman" pitchFamily="18" charset="0"/>
                <a:cs typeface="Times New Roman" pitchFamily="18" charset="0"/>
              </a:rPr>
              <a:t>(Network Mapper)-</a:t>
            </a:r>
            <a:r>
              <a:rPr lang="en-US" sz="2000" dirty="0">
                <a:latin typeface="Times New Roman" pitchFamily="18" charset="0"/>
                <a:cs typeface="Times New Roman" pitchFamily="18" charset="0"/>
              </a:rPr>
              <a:t> is best tool for port scanning </a:t>
            </a:r>
            <a:endParaRPr lang="en-US" sz="2000" dirty="0" smtClean="0">
              <a:latin typeface="Times New Roman" pitchFamily="18" charset="0"/>
              <a:cs typeface="Times New Roman" pitchFamily="18" charset="0"/>
            </a:endParaRPr>
          </a:p>
          <a:p>
            <a:pPr>
              <a:buFont typeface="Wingdings" pitchFamily="2" charset="2"/>
              <a:buChar char="ü"/>
            </a:pPr>
            <a:r>
              <a:rPr lang="en-US" sz="2000" b="1" dirty="0" err="1" smtClean="0">
                <a:latin typeface="Times New Roman" pitchFamily="18" charset="0"/>
                <a:cs typeface="Times New Roman" pitchFamily="18" charset="0"/>
              </a:rPr>
              <a:t>OmniPeek</a:t>
            </a:r>
            <a:r>
              <a:rPr lang="en-US" sz="2000" dirty="0" smtClean="0">
                <a:latin typeface="Times New Roman" pitchFamily="18" charset="0"/>
                <a:cs typeface="Times New Roman" pitchFamily="18" charset="0"/>
              </a:rPr>
              <a:t>-is a packet analyzer tool</a:t>
            </a:r>
          </a:p>
          <a:p>
            <a:pPr>
              <a:buFont typeface="Wingdings" pitchFamily="2" charset="2"/>
              <a:buChar char="ü"/>
            </a:pPr>
            <a:r>
              <a:rPr lang="en-US" sz="2000" b="1" dirty="0" smtClean="0">
                <a:latin typeface="Times New Roman" pitchFamily="18" charset="0"/>
                <a:cs typeface="Times New Roman" pitchFamily="18" charset="0"/>
              </a:rPr>
              <a:t>Netsparker</a:t>
            </a:r>
            <a:r>
              <a:rPr lang="en-US" sz="2000" dirty="0" smtClean="0">
                <a:latin typeface="Times New Roman" pitchFamily="18" charset="0"/>
                <a:cs typeface="Times New Roman" pitchFamily="18" charset="0"/>
              </a:rPr>
              <a:t>-is web application security scanner.</a:t>
            </a:r>
          </a:p>
          <a:p>
            <a:pPr>
              <a:buFont typeface="Wingdings" pitchFamily="2" charset="2"/>
              <a:buChar char="ü"/>
            </a:pPr>
            <a:r>
              <a:rPr lang="en-US" sz="2000" b="1" dirty="0" err="1" smtClean="0">
                <a:latin typeface="Times New Roman" pitchFamily="18" charset="0"/>
                <a:cs typeface="Times New Roman" pitchFamily="18" charset="0"/>
              </a:rPr>
              <a:t>Nexpose</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is the vulnerability </a:t>
            </a:r>
            <a:r>
              <a:rPr lang="en-US" sz="2000" dirty="0">
                <a:latin typeface="Times New Roman" pitchFamily="18" charset="0"/>
                <a:cs typeface="Times New Roman" pitchFamily="18" charset="0"/>
              </a:rPr>
              <a:t>assessment </a:t>
            </a:r>
            <a:r>
              <a:rPr lang="en-US" sz="2000" dirty="0" smtClean="0">
                <a:latin typeface="Times New Roman" pitchFamily="18" charset="0"/>
                <a:cs typeface="Times New Roman" pitchFamily="18" charset="0"/>
              </a:rPr>
              <a:t>tools</a:t>
            </a:r>
          </a:p>
          <a:p>
            <a:pPr>
              <a:buFont typeface="Wingdings" pitchFamily="2" charset="2"/>
              <a:buChar char="ü"/>
            </a:pPr>
            <a:r>
              <a:rPr lang="en-US" sz="2000" b="1" dirty="0" err="1">
                <a:latin typeface="Times New Roman" pitchFamily="18" charset="0"/>
                <a:cs typeface="Times New Roman" pitchFamily="18" charset="0"/>
              </a:rPr>
              <a:t>Elcomsoft</a:t>
            </a:r>
            <a:r>
              <a:rPr lang="en-US" sz="2000" b="1" dirty="0">
                <a:latin typeface="Times New Roman" pitchFamily="18" charset="0"/>
                <a:cs typeface="Times New Roman" pitchFamily="18" charset="0"/>
              </a:rPr>
              <a:t> Proactive System Password </a:t>
            </a:r>
            <a:r>
              <a:rPr lang="en-US" sz="2000" b="1" dirty="0" smtClean="0">
                <a:latin typeface="Times New Roman" pitchFamily="18" charset="0"/>
                <a:cs typeface="Times New Roman" pitchFamily="18" charset="0"/>
              </a:rPr>
              <a:t>Recovery</a:t>
            </a:r>
            <a:r>
              <a:rPr lang="en-US" sz="2000" dirty="0" smtClean="0">
                <a:latin typeface="Times New Roman" pitchFamily="18" charset="0"/>
                <a:cs typeface="Times New Roman" pitchFamily="18" charset="0"/>
              </a:rPr>
              <a:t>-Recover</a:t>
            </a:r>
            <a:r>
              <a:rPr lang="en-US" sz="2000" b="1"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many types of Windows passwords and review hidden information such as product </a:t>
            </a:r>
            <a:r>
              <a:rPr lang="en-US" sz="2000" dirty="0" smtClean="0">
                <a:latin typeface="Times New Roman" pitchFamily="18" charset="0"/>
                <a:cs typeface="Times New Roman" pitchFamily="18" charset="0"/>
              </a:rPr>
              <a:t>keys</a:t>
            </a:r>
          </a:p>
          <a:p>
            <a:pPr>
              <a:buFont typeface="Wingdings" pitchFamily="2" charset="2"/>
              <a:buChar char="ü"/>
            </a:pPr>
            <a:r>
              <a:rPr lang="en-US" sz="2000" b="1" dirty="0" err="1" smtClean="0">
                <a:latin typeface="Times New Roman" pitchFamily="18" charset="0"/>
                <a:cs typeface="Times New Roman" pitchFamily="18" charset="0"/>
              </a:rPr>
              <a:t>Metasploit</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is a penetration testing platform that enables you to find, exploit, and validate </a:t>
            </a:r>
            <a:r>
              <a:rPr lang="en-US" sz="2000" dirty="0" smtClean="0">
                <a:latin typeface="Times New Roman" pitchFamily="18" charset="0"/>
                <a:cs typeface="Times New Roman" pitchFamily="18" charset="0"/>
              </a:rPr>
              <a:t>vulnerabilities</a:t>
            </a:r>
          </a:p>
          <a:p>
            <a:pPr>
              <a:buFont typeface="Wingdings" pitchFamily="2" charset="2"/>
              <a:buChar char="ü"/>
            </a:pPr>
            <a:r>
              <a:rPr lang="en-US" sz="2000" b="1" dirty="0">
                <a:latin typeface="Times New Roman" pitchFamily="18" charset="0"/>
                <a:cs typeface="Times New Roman" pitchFamily="18" charset="0"/>
              </a:rPr>
              <a:t>GFI </a:t>
            </a:r>
            <a:r>
              <a:rPr lang="en-US" sz="2000" b="1" dirty="0" err="1">
                <a:latin typeface="Times New Roman" pitchFamily="18" charset="0"/>
                <a:cs typeface="Times New Roman" pitchFamily="18" charset="0"/>
              </a:rPr>
              <a:t>LanGuard</a:t>
            </a:r>
            <a:r>
              <a:rPr lang="en-US" sz="2000" dirty="0">
                <a:latin typeface="Times New Roman" pitchFamily="18" charset="0"/>
                <a:cs typeface="Times New Roman" pitchFamily="18" charset="0"/>
              </a:rPr>
              <a:t> is a complete vulnerability management solution, which allows you to scan, detect, assess and rectify security vulnerabilities on your network</a:t>
            </a:r>
            <a:r>
              <a:rPr lang="en-US" sz="2000" dirty="0" smtClean="0">
                <a:latin typeface="Times New Roman" pitchFamily="18" charset="0"/>
                <a:cs typeface="Times New Roman" pitchFamily="18" charset="0"/>
              </a:rPr>
              <a:t>.</a:t>
            </a:r>
          </a:p>
          <a:p>
            <a:pPr>
              <a:buFont typeface="Wingdings" pitchFamily="2" charset="2"/>
              <a:buChar char="ü"/>
            </a:pPr>
            <a:r>
              <a:rPr lang="en-US" sz="2000" b="1" dirty="0" err="1">
                <a:latin typeface="Times New Roman" pitchFamily="18" charset="0"/>
                <a:cs typeface="Times New Roman" pitchFamily="18" charset="0"/>
              </a:rPr>
              <a:t>CommView</a:t>
            </a:r>
            <a:r>
              <a:rPr lang="en-US" sz="2000" b="1" dirty="0">
                <a:latin typeface="Times New Roman" pitchFamily="18" charset="0"/>
                <a:cs typeface="Times New Roman" pitchFamily="18" charset="0"/>
              </a:rPr>
              <a:t> for </a:t>
            </a:r>
            <a:r>
              <a:rPr lang="en-US" sz="2000" b="1" dirty="0" err="1">
                <a:latin typeface="Times New Roman" pitchFamily="18" charset="0"/>
                <a:cs typeface="Times New Roman" pitchFamily="18" charset="0"/>
              </a:rPr>
              <a:t>WiFi</a:t>
            </a:r>
            <a:r>
              <a:rPr lang="en-US" sz="2000" dirty="0">
                <a:latin typeface="Times New Roman" pitchFamily="18" charset="0"/>
                <a:cs typeface="Times New Roman" pitchFamily="18" charset="0"/>
              </a:rPr>
              <a:t> is a wireless network monitor and analyzer for 802.11 </a:t>
            </a:r>
            <a:r>
              <a:rPr lang="en-US" sz="2000" dirty="0" smtClean="0">
                <a:latin typeface="Times New Roman" pitchFamily="18" charset="0"/>
                <a:cs typeface="Times New Roman" pitchFamily="18" charset="0"/>
              </a:rPr>
              <a:t>networks</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013661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2830"/>
            <a:ext cx="10972800" cy="436728"/>
          </a:xfrm>
        </p:spPr>
        <p:txBody>
          <a:bodyPr>
            <a:noAutofit/>
          </a:bodyPr>
          <a:lstStyle/>
          <a:p>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a:latin typeface="Times New Roman" pitchFamily="18" charset="0"/>
                <a:cs typeface="Times New Roman" pitchFamily="18" charset="0"/>
              </a:rPr>
              <a:t/>
            </a:r>
            <a:br>
              <a:rPr lang="en-US" sz="3600" b="1" dirty="0">
                <a:latin typeface="Times New Roman" pitchFamily="18" charset="0"/>
                <a:cs typeface="Times New Roman" pitchFamily="18" charset="0"/>
              </a:rPr>
            </a:br>
            <a:r>
              <a:rPr lang="en-US" sz="3600" b="1" dirty="0" smtClean="0">
                <a:latin typeface="Times New Roman" pitchFamily="18" charset="0"/>
                <a:cs typeface="Times New Roman" pitchFamily="18" charset="0"/>
              </a:rPr>
              <a:t>The </a:t>
            </a:r>
            <a:r>
              <a:rPr lang="en-US" sz="3600" b="1" dirty="0">
                <a:latin typeface="Times New Roman" pitchFamily="18" charset="0"/>
                <a:cs typeface="Times New Roman" pitchFamily="18" charset="0"/>
              </a:rPr>
              <a:t>ethical hacking process</a:t>
            </a:r>
            <a:r>
              <a:rPr lang="en-US" sz="3600" dirty="0"/>
              <a:t/>
            </a:r>
            <a:br>
              <a:rPr lang="en-US" sz="3600" dirty="0"/>
            </a:br>
            <a:r>
              <a:rPr lang="en-US" sz="3600" dirty="0"/>
              <a:t/>
            </a:r>
            <a:br>
              <a:rPr lang="en-US" sz="3600" dirty="0"/>
            </a:br>
            <a:endParaRPr lang="en-US" sz="3600" dirty="0"/>
          </a:p>
        </p:txBody>
      </p:sp>
      <p:sp>
        <p:nvSpPr>
          <p:cNvPr id="3" name="Content Placeholder 2"/>
          <p:cNvSpPr>
            <a:spLocks noGrp="1"/>
          </p:cNvSpPr>
          <p:nvPr>
            <p:ph idx="1"/>
          </p:nvPr>
        </p:nvSpPr>
        <p:spPr>
          <a:xfrm>
            <a:off x="136478" y="777923"/>
            <a:ext cx="12055522" cy="5348246"/>
          </a:xfrm>
        </p:spPr>
        <p:txBody>
          <a:bodyPr>
            <a:normAutofit/>
          </a:bodyPr>
          <a:lstStyle/>
          <a:p>
            <a:r>
              <a:rPr lang="en-US" sz="2400" b="1" dirty="0">
                <a:latin typeface="Times New Roman" pitchFamily="18" charset="0"/>
                <a:cs typeface="Times New Roman" pitchFamily="18" charset="0"/>
              </a:rPr>
              <a:t>Executing the </a:t>
            </a:r>
            <a:r>
              <a:rPr lang="en-US" sz="2400" b="1" dirty="0" smtClean="0">
                <a:latin typeface="Times New Roman" pitchFamily="18" charset="0"/>
                <a:cs typeface="Times New Roman" pitchFamily="18" charset="0"/>
              </a:rPr>
              <a:t>plan:</a:t>
            </a:r>
            <a:endParaRPr lang="en-US" sz="2400" b="1"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Good </a:t>
            </a:r>
            <a:r>
              <a:rPr lang="en-US" sz="2000" dirty="0">
                <a:latin typeface="Times New Roman" pitchFamily="18" charset="0"/>
                <a:cs typeface="Times New Roman" pitchFamily="18" charset="0"/>
              </a:rPr>
              <a:t>security testing takes persistence. Time and patience are important. Also, be careful when you’re performing your ethical hacking </a:t>
            </a:r>
            <a:r>
              <a:rPr lang="en-US" sz="2000" dirty="0" smtClean="0">
                <a:latin typeface="Times New Roman" pitchFamily="18" charset="0"/>
                <a:cs typeface="Times New Roman" pitchFamily="18" charset="0"/>
              </a:rPr>
              <a:t>tests</a:t>
            </a:r>
          </a:p>
          <a:p>
            <a:r>
              <a:rPr lang="en-US" sz="2000" b="1" dirty="0" smtClean="0">
                <a:latin typeface="Times New Roman" pitchFamily="18" charset="0"/>
                <a:cs typeface="Times New Roman" pitchFamily="18" charset="0"/>
              </a:rPr>
              <a:t>Its important that you </a:t>
            </a:r>
            <a:r>
              <a:rPr lang="en-US" sz="2000" b="1" dirty="0">
                <a:latin typeface="Times New Roman" pitchFamily="18" charset="0"/>
                <a:cs typeface="Times New Roman" pitchFamily="18" charset="0"/>
              </a:rPr>
              <a:t>keep everything as quiet and private as possible. </a:t>
            </a:r>
          </a:p>
          <a:p>
            <a:r>
              <a:rPr lang="en-US" sz="2000" b="1" dirty="0" smtClean="0">
                <a:latin typeface="Times New Roman" pitchFamily="18" charset="0"/>
                <a:cs typeface="Times New Roman" pitchFamily="18" charset="0"/>
              </a:rPr>
              <a:t>Start </a:t>
            </a:r>
            <a:r>
              <a:rPr lang="en-US" sz="2000" b="1" dirty="0">
                <a:latin typeface="Times New Roman" pitchFamily="18" charset="0"/>
                <a:cs typeface="Times New Roman" pitchFamily="18" charset="0"/>
              </a:rPr>
              <a:t>with a broad view and narrow your focus: </a:t>
            </a:r>
          </a:p>
          <a:p>
            <a:pPr>
              <a:lnSpc>
                <a:spcPct val="120000"/>
              </a:lnSpc>
              <a:buFont typeface="Wingdings" pitchFamily="2" charset="2"/>
              <a:buChar char="ü"/>
            </a:pPr>
            <a:r>
              <a:rPr lang="en-US" sz="2000" dirty="0">
                <a:latin typeface="Times New Roman" pitchFamily="18" charset="0"/>
                <a:cs typeface="Times New Roman" pitchFamily="18" charset="0"/>
              </a:rPr>
              <a:t>Search the Internet for your organization’s name, your computer and network system names, and your IP addresses.</a:t>
            </a:r>
          </a:p>
          <a:p>
            <a:pPr>
              <a:lnSpc>
                <a:spcPct val="120000"/>
              </a:lnSpc>
              <a:buFont typeface="Wingdings" pitchFamily="2" charset="2"/>
              <a:buChar char="ü"/>
            </a:pPr>
            <a:r>
              <a:rPr lang="en-US" sz="2000" dirty="0">
                <a:latin typeface="Times New Roman" pitchFamily="18" charset="0"/>
                <a:cs typeface="Times New Roman" pitchFamily="18" charset="0"/>
              </a:rPr>
              <a:t>Narrow your scope, targeting the specific systems you’re testing.</a:t>
            </a:r>
          </a:p>
          <a:p>
            <a:pPr>
              <a:lnSpc>
                <a:spcPct val="120000"/>
              </a:lnSpc>
              <a:buFont typeface="Wingdings" pitchFamily="2" charset="2"/>
              <a:buChar char="ü"/>
            </a:pPr>
            <a:r>
              <a:rPr lang="en-US" sz="2000" dirty="0">
                <a:latin typeface="Times New Roman" pitchFamily="18" charset="0"/>
                <a:cs typeface="Times New Roman" pitchFamily="18" charset="0"/>
              </a:rPr>
              <a:t>Further narrow your focus with a more critical eye. Perform actual scans and other detailed tests to uncover vulnerabilities on your systems.</a:t>
            </a:r>
          </a:p>
          <a:p>
            <a:pPr>
              <a:lnSpc>
                <a:spcPct val="120000"/>
              </a:lnSpc>
              <a:buFont typeface="Wingdings" pitchFamily="2" charset="2"/>
              <a:buChar char="ü"/>
            </a:pPr>
            <a:r>
              <a:rPr lang="en-US" sz="2000" dirty="0">
                <a:latin typeface="Times New Roman" pitchFamily="18" charset="0"/>
                <a:cs typeface="Times New Roman" pitchFamily="18" charset="0"/>
              </a:rPr>
              <a:t>Perform the attacks and </a:t>
            </a:r>
            <a:r>
              <a:rPr lang="en-US" sz="2000" dirty="0" smtClean="0">
                <a:latin typeface="Times New Roman" pitchFamily="18" charset="0"/>
                <a:cs typeface="Times New Roman" pitchFamily="18" charset="0"/>
              </a:rPr>
              <a:t>identify vulnerabilities of system. </a:t>
            </a:r>
            <a:endParaRPr lang="en-US" sz="2000" b="1"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43459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669" y="124997"/>
            <a:ext cx="10353761" cy="489154"/>
          </a:xfrm>
        </p:spPr>
        <p:txBody>
          <a:bodyPr>
            <a:noAutofit/>
          </a:bodyPr>
          <a:lstStyle/>
          <a:p>
            <a:r>
              <a:rPr lang="en-US" sz="3600" b="1" dirty="0">
                <a:latin typeface="Times New Roman" pitchFamily="18" charset="0"/>
                <a:cs typeface="Times New Roman" pitchFamily="18" charset="0"/>
              </a:rPr>
              <a:t/>
            </a: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
            </a:r>
            <a:br>
              <a:rPr lang="en-US" sz="3600" b="1" dirty="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The </a:t>
            </a:r>
            <a:r>
              <a:rPr lang="en-US" sz="3600" b="1" dirty="0">
                <a:latin typeface="Times New Roman" pitchFamily="18" charset="0"/>
                <a:cs typeface="Times New Roman" pitchFamily="18" charset="0"/>
              </a:rPr>
              <a:t>ethical hacking process</a:t>
            </a:r>
            <a:r>
              <a:rPr lang="en-US" sz="3600" dirty="0"/>
              <a:t/>
            </a:r>
            <a:br>
              <a:rPr lang="en-US" sz="3600" dirty="0"/>
            </a:br>
            <a:r>
              <a:rPr lang="en-US" sz="3600" dirty="0"/>
              <a:t/>
            </a:r>
            <a:br>
              <a:rPr lang="en-US" sz="3600" dirty="0"/>
            </a:br>
            <a:r>
              <a:rPr lang="en-US" sz="3600" dirty="0"/>
              <a:t/>
            </a:r>
            <a:br>
              <a:rPr lang="en-US" sz="3600" dirty="0"/>
            </a:br>
            <a:endParaRPr lang="en-US" sz="3600" dirty="0"/>
          </a:p>
        </p:txBody>
      </p:sp>
      <p:sp>
        <p:nvSpPr>
          <p:cNvPr id="3" name="Content Placeholder 2"/>
          <p:cNvSpPr>
            <a:spLocks noGrp="1"/>
          </p:cNvSpPr>
          <p:nvPr>
            <p:ph idx="1"/>
          </p:nvPr>
        </p:nvSpPr>
        <p:spPr>
          <a:xfrm>
            <a:off x="163772" y="805218"/>
            <a:ext cx="11750723" cy="5464953"/>
          </a:xfrm>
        </p:spPr>
        <p:txBody>
          <a:bodyPr>
            <a:normAutofit/>
          </a:bodyPr>
          <a:lstStyle/>
          <a:p>
            <a:pPr>
              <a:lnSpc>
                <a:spcPct val="110000"/>
              </a:lnSpc>
            </a:pPr>
            <a:r>
              <a:rPr lang="en-US" sz="2800" b="1" dirty="0">
                <a:latin typeface="Times New Roman" pitchFamily="18" charset="0"/>
                <a:cs typeface="Times New Roman" pitchFamily="18" charset="0"/>
              </a:rPr>
              <a:t>Evaluating the </a:t>
            </a:r>
            <a:r>
              <a:rPr lang="en-US" sz="2800" b="1" dirty="0" smtClean="0">
                <a:latin typeface="Times New Roman" pitchFamily="18" charset="0"/>
                <a:cs typeface="Times New Roman" pitchFamily="18" charset="0"/>
              </a:rPr>
              <a:t>results:</a:t>
            </a:r>
            <a:endParaRPr lang="en-US" sz="2800" b="1" dirty="0">
              <a:latin typeface="Times New Roman" pitchFamily="18" charset="0"/>
              <a:cs typeface="Times New Roman" pitchFamily="18" charset="0"/>
            </a:endParaRPr>
          </a:p>
          <a:p>
            <a:pPr>
              <a:lnSpc>
                <a:spcPct val="110000"/>
              </a:lnSpc>
            </a:pPr>
            <a:r>
              <a:rPr lang="en-US" sz="2400" dirty="0" smtClean="0">
                <a:latin typeface="Times New Roman" pitchFamily="18" charset="0"/>
                <a:cs typeface="Times New Roman" pitchFamily="18" charset="0"/>
              </a:rPr>
              <a:t>Assess </a:t>
            </a:r>
            <a:r>
              <a:rPr lang="en-US" sz="2400" dirty="0">
                <a:latin typeface="Times New Roman" pitchFamily="18" charset="0"/>
                <a:cs typeface="Times New Roman" pitchFamily="18" charset="0"/>
              </a:rPr>
              <a:t>your results to see what you’ve </a:t>
            </a:r>
            <a:r>
              <a:rPr lang="en-US" sz="2400" dirty="0" smtClean="0">
                <a:latin typeface="Times New Roman" pitchFamily="18" charset="0"/>
                <a:cs typeface="Times New Roman" pitchFamily="18" charset="0"/>
              </a:rPr>
              <a:t>uncovered.</a:t>
            </a:r>
          </a:p>
          <a:p>
            <a:pPr>
              <a:lnSpc>
                <a:spcPct val="110000"/>
              </a:lnSpc>
            </a:pPr>
            <a:r>
              <a:rPr lang="en-US" sz="2400" dirty="0" smtClean="0">
                <a:latin typeface="Times New Roman" pitchFamily="18" charset="0"/>
                <a:cs typeface="Times New Roman" pitchFamily="18" charset="0"/>
              </a:rPr>
              <a:t>Your </a:t>
            </a:r>
            <a:r>
              <a:rPr lang="en-US" sz="2400" dirty="0">
                <a:latin typeface="Times New Roman" pitchFamily="18" charset="0"/>
                <a:cs typeface="Times New Roman" pitchFamily="18" charset="0"/>
              </a:rPr>
              <a:t>skill at evaluating the results and correlating the specific vulnerabilities discovered will get better with practice</a:t>
            </a:r>
            <a:r>
              <a:rPr lang="en-US"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Submit a formal report to management or to your client, outlining your </a:t>
            </a:r>
            <a:r>
              <a:rPr lang="en-US" sz="2400" dirty="0" smtClean="0">
                <a:latin typeface="Times New Roman" pitchFamily="18" charset="0"/>
                <a:cs typeface="Times New Roman" pitchFamily="18" charset="0"/>
              </a:rPr>
              <a:t>results and </a:t>
            </a:r>
            <a:r>
              <a:rPr lang="en-US" sz="2400" dirty="0">
                <a:latin typeface="Times New Roman" pitchFamily="18" charset="0"/>
                <a:cs typeface="Times New Roman" pitchFamily="18" charset="0"/>
              </a:rPr>
              <a:t>any recommendations you need to share.</a:t>
            </a:r>
            <a:endParaRPr lang="en-US" sz="2400" dirty="0" smtClean="0">
              <a:latin typeface="Times New Roman" pitchFamily="18" charset="0"/>
              <a:cs typeface="Times New Roman" pitchFamily="18" charset="0"/>
            </a:endParaRPr>
          </a:p>
          <a:p>
            <a:pPr>
              <a:lnSpc>
                <a:spcPct val="110000"/>
              </a:lnSpc>
            </a:pPr>
            <a:r>
              <a:rPr lang="en-US" sz="2800" b="1" dirty="0" smtClean="0">
                <a:latin typeface="Times New Roman" pitchFamily="18" charset="0"/>
                <a:cs typeface="Times New Roman" pitchFamily="18" charset="0"/>
              </a:rPr>
              <a:t>Moving on:</a:t>
            </a:r>
          </a:p>
          <a:p>
            <a:pPr>
              <a:lnSpc>
                <a:spcPct val="110000"/>
              </a:lnSpc>
            </a:pPr>
            <a:r>
              <a:rPr lang="en-US" sz="2400" dirty="0">
                <a:latin typeface="Times New Roman" pitchFamily="18" charset="0"/>
                <a:cs typeface="Times New Roman" pitchFamily="18" charset="0"/>
              </a:rPr>
              <a:t>When </a:t>
            </a:r>
            <a:r>
              <a:rPr lang="en-US" sz="2400" dirty="0" smtClean="0">
                <a:latin typeface="Times New Roman" pitchFamily="18" charset="0"/>
                <a:cs typeface="Times New Roman" pitchFamily="18" charset="0"/>
              </a:rPr>
              <a:t>you </a:t>
            </a:r>
            <a:r>
              <a:rPr lang="en-US" sz="2400" dirty="0">
                <a:latin typeface="Times New Roman" pitchFamily="18" charset="0"/>
                <a:cs typeface="Times New Roman" pitchFamily="18" charset="0"/>
              </a:rPr>
              <a:t>finished with ethical hacking tests, </a:t>
            </a:r>
            <a:r>
              <a:rPr lang="en-US" sz="2400" dirty="0" smtClean="0">
                <a:latin typeface="Times New Roman" pitchFamily="18" charset="0"/>
                <a:cs typeface="Times New Roman" pitchFamily="18" charset="0"/>
              </a:rPr>
              <a:t>your client need </a:t>
            </a:r>
            <a:r>
              <a:rPr lang="en-US" sz="2400" dirty="0">
                <a:latin typeface="Times New Roman" pitchFamily="18" charset="0"/>
                <a:cs typeface="Times New Roman" pitchFamily="18" charset="0"/>
              </a:rPr>
              <a:t>to </a:t>
            </a:r>
            <a:r>
              <a:rPr lang="en-US" sz="2400" dirty="0" smtClean="0">
                <a:latin typeface="Times New Roman" pitchFamily="18" charset="0"/>
                <a:cs typeface="Times New Roman" pitchFamily="18" charset="0"/>
              </a:rPr>
              <a:t>implement your recommendations </a:t>
            </a:r>
            <a:r>
              <a:rPr lang="en-US" sz="2400" dirty="0">
                <a:latin typeface="Times New Roman" pitchFamily="18" charset="0"/>
                <a:cs typeface="Times New Roman" pitchFamily="18" charset="0"/>
              </a:rPr>
              <a:t>to make sure that the  systems are secure. Otherwise, all the time, money, and effort spent on ethical hacking goes to waste</a:t>
            </a:r>
            <a:r>
              <a:rPr lang="en-US" sz="2400" dirty="0" smtClean="0">
                <a:latin typeface="Times New Roman" pitchFamily="18" charset="0"/>
                <a:cs typeface="Times New Roman" pitchFamily="18" charset="0"/>
              </a:rPr>
              <a:t>.</a:t>
            </a:r>
          </a:p>
          <a:p>
            <a:pPr>
              <a:lnSpc>
                <a:spcPct val="110000"/>
              </a:lnSpc>
            </a:pPr>
            <a:r>
              <a:rPr lang="en-US" sz="2400" dirty="0">
                <a:latin typeface="Times New Roman" pitchFamily="18" charset="0"/>
                <a:cs typeface="Times New Roman" pitchFamily="18" charset="0"/>
              </a:rPr>
              <a:t>New security vulnerabilities </a:t>
            </a:r>
            <a:r>
              <a:rPr lang="en-US" sz="2400" dirty="0" smtClean="0">
                <a:latin typeface="Times New Roman" pitchFamily="18" charset="0"/>
                <a:cs typeface="Times New Roman" pitchFamily="18" charset="0"/>
              </a:rPr>
              <a:t>continuously appear, </a:t>
            </a:r>
            <a:r>
              <a:rPr lang="en-US" sz="2400" dirty="0">
                <a:latin typeface="Times New Roman" pitchFamily="18" charset="0"/>
                <a:cs typeface="Times New Roman" pitchFamily="18" charset="0"/>
              </a:rPr>
              <a:t>you </a:t>
            </a:r>
            <a:r>
              <a:rPr lang="en-US" sz="2400" dirty="0" smtClean="0">
                <a:latin typeface="Times New Roman" pitchFamily="18" charset="0"/>
                <a:cs typeface="Times New Roman" pitchFamily="18" charset="0"/>
              </a:rPr>
              <a:t>need to plan </a:t>
            </a:r>
            <a:r>
              <a:rPr lang="en-US" sz="2400" dirty="0">
                <a:latin typeface="Times New Roman" pitchFamily="18" charset="0"/>
                <a:cs typeface="Times New Roman" pitchFamily="18" charset="0"/>
              </a:rPr>
              <a:t>to test regularly (for example, once a week or once a month). </a:t>
            </a:r>
          </a:p>
          <a:p>
            <a:pPr>
              <a:lnSpc>
                <a:spcPct val="110000"/>
              </a:lnSpc>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3282330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9182"/>
            <a:ext cx="10972800" cy="641445"/>
          </a:xfrm>
        </p:spPr>
        <p:txBody>
          <a:bodyPr>
            <a:normAutofit/>
          </a:bodyPr>
          <a:lstStyle/>
          <a:p>
            <a:r>
              <a:rPr lang="en-US" sz="3200" b="1" dirty="0" smtClean="0">
                <a:latin typeface="Times New Roman" pitchFamily="18" charset="0"/>
                <a:cs typeface="Times New Roman" pitchFamily="18" charset="0"/>
              </a:rPr>
              <a:t>Cyber </a:t>
            </a:r>
            <a:r>
              <a:rPr lang="en-US" sz="3200" b="1" dirty="0">
                <a:latin typeface="Times New Roman" pitchFamily="18" charset="0"/>
                <a:cs typeface="Times New Roman" pitchFamily="18" charset="0"/>
              </a:rPr>
              <a:t>Security act</a:t>
            </a:r>
            <a:r>
              <a:rPr lang="en-US" sz="3200" b="1" dirty="0" smtClean="0">
                <a:latin typeface="Times New Roman" pitchFamily="18" charset="0"/>
                <a:cs typeface="Times New Roman" pitchFamily="18" charset="0"/>
              </a:rPr>
              <a:t>:</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0" y="931465"/>
            <a:ext cx="11914496" cy="4525963"/>
          </a:xfrm>
        </p:spPr>
        <p:txBody>
          <a:bodyPr>
            <a:normAutofit/>
          </a:bodyPr>
          <a:lstStyle/>
          <a:p>
            <a:pPr algn="just"/>
            <a:r>
              <a:rPr lang="en-US" sz="2000" dirty="0" smtClean="0">
                <a:latin typeface="Times New Roman" pitchFamily="18" charset="0"/>
                <a:cs typeface="Times New Roman" pitchFamily="18" charset="0"/>
              </a:rPr>
              <a:t>The </a:t>
            </a:r>
            <a:r>
              <a:rPr lang="en-US" sz="2000" b="1" dirty="0">
                <a:latin typeface="Times New Roman" pitchFamily="18" charset="0"/>
                <a:cs typeface="Times New Roman" pitchFamily="18" charset="0"/>
              </a:rPr>
              <a:t>Cyber law Act </a:t>
            </a:r>
            <a:r>
              <a:rPr lang="en-US" sz="2000" b="1" dirty="0" smtClean="0">
                <a:latin typeface="Times New Roman" pitchFamily="18" charset="0"/>
                <a:cs typeface="Times New Roman" pitchFamily="18" charset="0"/>
              </a:rPr>
              <a:t>2000</a:t>
            </a:r>
            <a:r>
              <a:rPr lang="en-US" sz="2000" b="1"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provides </a:t>
            </a:r>
            <a:r>
              <a:rPr lang="en-US" sz="2000" dirty="0">
                <a:latin typeface="Times New Roman" pitchFamily="18" charset="0"/>
                <a:cs typeface="Times New Roman" pitchFamily="18" charset="0"/>
              </a:rPr>
              <a:t>a legal framework for electronic governance by giving recognition to electronic records and digital signatures</a:t>
            </a:r>
            <a:r>
              <a:rPr lang="en-US" sz="2000" dirty="0" smtClean="0">
                <a:latin typeface="Times New Roman" pitchFamily="18" charset="0"/>
                <a:cs typeface="Times New Roman" pitchFamily="18" charset="0"/>
              </a:rPr>
              <a:t>.</a:t>
            </a:r>
          </a:p>
          <a:p>
            <a:pPr lvl="0" algn="just"/>
            <a:r>
              <a:rPr lang="en-US" sz="2000" dirty="0" smtClean="0">
                <a:latin typeface="Times New Roman" pitchFamily="18" charset="0"/>
                <a:cs typeface="Times New Roman" pitchFamily="18" charset="0"/>
              </a:rPr>
              <a:t>It is also called </a:t>
            </a:r>
            <a:r>
              <a:rPr lang="en-US" sz="2000" b="1" dirty="0" smtClean="0">
                <a:latin typeface="Times New Roman" pitchFamily="18" charset="0"/>
                <a:cs typeface="Times New Roman" pitchFamily="18" charset="0"/>
              </a:rPr>
              <a:t>Information </a:t>
            </a:r>
            <a:r>
              <a:rPr lang="en-US" sz="2000" b="1" dirty="0">
                <a:latin typeface="Times New Roman" pitchFamily="18" charset="0"/>
                <a:cs typeface="Times New Roman" pitchFamily="18" charset="0"/>
              </a:rPr>
              <a:t>Technology Act 2000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of Indian Parliament notified </a:t>
            </a:r>
            <a:r>
              <a:rPr lang="en-US" sz="2000" dirty="0" smtClean="0">
                <a:latin typeface="Times New Roman" pitchFamily="18" charset="0"/>
                <a:cs typeface="Times New Roman" pitchFamily="18" charset="0"/>
              </a:rPr>
              <a:t>on</a:t>
            </a:r>
            <a:r>
              <a:rPr lang="en-US"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17th October 2000  </a:t>
            </a:r>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It also defines cyber crimes and prescribes penalties for them</a:t>
            </a:r>
            <a:r>
              <a:rPr lang="en-US" sz="2000" b="1" dirty="0" smtClean="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A major </a:t>
            </a:r>
            <a:r>
              <a:rPr lang="en-US" sz="2000" b="1" dirty="0">
                <a:latin typeface="Times New Roman" pitchFamily="18" charset="0"/>
                <a:cs typeface="Times New Roman" pitchFamily="18" charset="0"/>
              </a:rPr>
              <a:t>amendment</a:t>
            </a:r>
            <a:r>
              <a:rPr lang="en-US" sz="2000" dirty="0">
                <a:latin typeface="Times New Roman" pitchFamily="18" charset="0"/>
                <a:cs typeface="Times New Roman" pitchFamily="18" charset="0"/>
              </a:rPr>
              <a:t> was made in </a:t>
            </a:r>
            <a:r>
              <a:rPr lang="en-US" sz="2000" b="1" dirty="0" smtClean="0">
                <a:latin typeface="Times New Roman" pitchFamily="18" charset="0"/>
                <a:cs typeface="Times New Roman" pitchFamily="18" charset="0"/>
              </a:rPr>
              <a:t>2008.</a:t>
            </a:r>
          </a:p>
          <a:p>
            <a:pPr algn="just"/>
            <a:r>
              <a:rPr lang="en-US" sz="2000" dirty="0">
                <a:latin typeface="Times New Roman" pitchFamily="18" charset="0"/>
                <a:cs typeface="Times New Roman" pitchFamily="18" charset="0"/>
              </a:rPr>
              <a:t>It introduced </a:t>
            </a:r>
            <a:r>
              <a:rPr lang="en-US" sz="2000" b="1" dirty="0">
                <a:latin typeface="Times New Roman" pitchFamily="18" charset="0"/>
                <a:cs typeface="Times New Roman" pitchFamily="18" charset="0"/>
              </a:rPr>
              <a:t>Section 66A </a:t>
            </a:r>
            <a:r>
              <a:rPr lang="en-US" sz="2000" dirty="0">
                <a:latin typeface="Times New Roman" pitchFamily="18" charset="0"/>
                <a:cs typeface="Times New Roman" pitchFamily="18" charset="0"/>
              </a:rPr>
              <a:t>which penalized </a:t>
            </a:r>
            <a:r>
              <a:rPr lang="en-US" sz="2000" b="1" dirty="0">
                <a:latin typeface="Times New Roman" pitchFamily="18" charset="0"/>
                <a:cs typeface="Times New Roman" pitchFamily="18" charset="0"/>
              </a:rPr>
              <a:t>sending "offensive messages". </a:t>
            </a:r>
            <a:endParaRPr lang="en-US"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also introduced </a:t>
            </a:r>
            <a:r>
              <a:rPr lang="en-US" sz="2000" b="1" dirty="0">
                <a:latin typeface="Times New Roman" pitchFamily="18" charset="0"/>
                <a:cs typeface="Times New Roman" pitchFamily="18" charset="0"/>
              </a:rPr>
              <a:t>Section 69</a:t>
            </a:r>
            <a:r>
              <a:rPr lang="en-US" sz="2000" dirty="0">
                <a:latin typeface="Times New Roman" pitchFamily="18" charset="0"/>
                <a:cs typeface="Times New Roman" pitchFamily="18" charset="0"/>
              </a:rPr>
              <a:t>, which gave authorities the power of </a:t>
            </a:r>
            <a:r>
              <a:rPr lang="en-US" sz="2000" b="1" dirty="0">
                <a:latin typeface="Times New Roman" pitchFamily="18" charset="0"/>
                <a:cs typeface="Times New Roman" pitchFamily="18" charset="0"/>
              </a:rPr>
              <a:t>"interception or monitoring or decryption of any information through any computer resource". </a:t>
            </a:r>
            <a:endParaRPr lang="en-US"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Additionally</a:t>
            </a:r>
            <a:r>
              <a:rPr lang="en-US" sz="2000" dirty="0">
                <a:latin typeface="Times New Roman" pitchFamily="18" charset="0"/>
                <a:cs typeface="Times New Roman" pitchFamily="18" charset="0"/>
              </a:rPr>
              <a:t>, it introduced provisions </a:t>
            </a:r>
            <a:r>
              <a:rPr lang="en-US" sz="2000" dirty="0" smtClean="0">
                <a:latin typeface="Times New Roman" pitchFamily="18" charset="0"/>
                <a:cs typeface="Times New Roman" pitchFamily="18" charset="0"/>
              </a:rPr>
              <a:t>for addressing </a:t>
            </a:r>
            <a:r>
              <a:rPr lang="en-US" sz="2000" dirty="0">
                <a:latin typeface="Times New Roman" pitchFamily="18" charset="0"/>
                <a:cs typeface="Times New Roman" pitchFamily="18" charset="0"/>
              </a:rPr>
              <a:t>- pornography, child porn, cyber terrorism and voyeurism</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The amendment was passed on </a:t>
            </a:r>
            <a:r>
              <a:rPr lang="en-US" sz="2000" b="1" dirty="0">
                <a:latin typeface="Times New Roman" pitchFamily="18" charset="0"/>
                <a:cs typeface="Times New Roman" pitchFamily="18" charset="0"/>
              </a:rPr>
              <a:t>22 December 2008 </a:t>
            </a:r>
            <a:r>
              <a:rPr lang="en-US" sz="2000" dirty="0">
                <a:latin typeface="Times New Roman" pitchFamily="18" charset="0"/>
                <a:cs typeface="Times New Roman" pitchFamily="18" charset="0"/>
              </a:rPr>
              <a:t>without any debate in </a:t>
            </a:r>
            <a:r>
              <a:rPr lang="en-US" sz="2000" dirty="0" err="1">
                <a:latin typeface="Times New Roman" pitchFamily="18" charset="0"/>
                <a:cs typeface="Times New Roman" pitchFamily="18" charset="0"/>
              </a:rPr>
              <a:t>Lok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Sabha</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The next day it was passed by the </a:t>
            </a:r>
            <a:r>
              <a:rPr lang="en-US" sz="2000" dirty="0" err="1">
                <a:latin typeface="Times New Roman" pitchFamily="18" charset="0"/>
                <a:cs typeface="Times New Roman" pitchFamily="18" charset="0"/>
              </a:rPr>
              <a:t>Rajya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Sabha</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was signed into law by President Pratibha Patil, on </a:t>
            </a:r>
            <a:r>
              <a:rPr lang="en-US" sz="2000" b="1" dirty="0">
                <a:latin typeface="Times New Roman" pitchFamily="18" charset="0"/>
                <a:cs typeface="Times New Roman" pitchFamily="18" charset="0"/>
              </a:rPr>
              <a:t>5 February 2009. </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958457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805218"/>
            <a:ext cx="12378519" cy="6170347"/>
          </a:xfrm>
        </p:spPr>
        <p:txBody>
          <a:bodyPr>
            <a:normAutofit/>
          </a:bodyPr>
          <a:lstStyle/>
          <a:p>
            <a:pPr>
              <a:buFont typeface="Wingdings" pitchFamily="2" charset="2"/>
              <a:buChar char="Ø"/>
            </a:pPr>
            <a:r>
              <a:rPr lang="en-US" sz="2400" b="1" dirty="0">
                <a:latin typeface="Times New Roman" pitchFamily="18" charset="0"/>
                <a:cs typeface="Times New Roman" pitchFamily="18" charset="0"/>
              </a:rPr>
              <a:t>Hacker’s attitude: </a:t>
            </a:r>
          </a:p>
          <a:p>
            <a:pPr>
              <a:lnSpc>
                <a:spcPct val="150000"/>
              </a:lnSpc>
            </a:pPr>
            <a:r>
              <a:rPr lang="en-US" sz="2000" dirty="0" smtClean="0">
                <a:latin typeface="Times New Roman" pitchFamily="18" charset="0"/>
                <a:cs typeface="Times New Roman" pitchFamily="18" charset="0"/>
              </a:rPr>
              <a:t>In </a:t>
            </a:r>
            <a:r>
              <a:rPr lang="en-US" sz="2000" b="1" dirty="0">
                <a:latin typeface="Times New Roman" pitchFamily="18" charset="0"/>
                <a:cs typeface="Times New Roman" pitchFamily="18" charset="0"/>
              </a:rPr>
              <a:t>Raymond’s dissertation</a:t>
            </a:r>
            <a:r>
              <a:rPr lang="en-US" sz="2000" dirty="0">
                <a:latin typeface="Times New Roman" pitchFamily="18" charset="0"/>
                <a:cs typeface="Times New Roman" pitchFamily="18" charset="0"/>
              </a:rPr>
              <a:t>, “How to Become a Hacker”, </a:t>
            </a:r>
            <a:r>
              <a:rPr lang="en-US" sz="2000" b="1" dirty="0">
                <a:latin typeface="Times New Roman" pitchFamily="18" charset="0"/>
                <a:cs typeface="Times New Roman" pitchFamily="18" charset="0"/>
              </a:rPr>
              <a:t>he describes the fundamentals of a hacker attitude.  </a:t>
            </a:r>
            <a:endParaRPr lang="en-US" sz="2000" b="1" dirty="0" smtClean="0">
              <a:latin typeface="Times New Roman" pitchFamily="18" charset="0"/>
              <a:cs typeface="Times New Roman" pitchFamily="18" charset="0"/>
            </a:endParaRPr>
          </a:p>
          <a:p>
            <a:pPr>
              <a:lnSpc>
                <a:spcPct val="150000"/>
              </a:lnSpc>
            </a:pPr>
            <a:r>
              <a:rPr lang="en-US" sz="2000" b="1" dirty="0">
                <a:latin typeface="Times New Roman" pitchFamily="18" charset="0"/>
                <a:cs typeface="Times New Roman" pitchFamily="18" charset="0"/>
              </a:rPr>
              <a:t>Hackers </a:t>
            </a:r>
            <a:r>
              <a:rPr lang="en-US" sz="2000" dirty="0">
                <a:latin typeface="Times New Roman" pitchFamily="18" charset="0"/>
                <a:cs typeface="Times New Roman" pitchFamily="18" charset="0"/>
              </a:rPr>
              <a:t>are </a:t>
            </a:r>
            <a:r>
              <a:rPr lang="en-US" sz="2000" b="1" dirty="0">
                <a:latin typeface="Times New Roman" pitchFamily="18" charset="0"/>
                <a:cs typeface="Times New Roman" pitchFamily="18" charset="0"/>
              </a:rPr>
              <a:t>problem </a:t>
            </a:r>
            <a:r>
              <a:rPr lang="en-US" sz="2000" b="1" dirty="0" smtClean="0">
                <a:latin typeface="Times New Roman" pitchFamily="18" charset="0"/>
                <a:cs typeface="Times New Roman" pitchFamily="18" charset="0"/>
              </a:rPr>
              <a:t>solvers </a:t>
            </a:r>
            <a:r>
              <a:rPr lang="en-US" sz="2000" dirty="0" smtClean="0">
                <a:latin typeface="Times New Roman" pitchFamily="18" charset="0"/>
                <a:cs typeface="Times New Roman" pitchFamily="18" charset="0"/>
              </a:rPr>
              <a:t>: Hackers understand </a:t>
            </a:r>
            <a:r>
              <a:rPr lang="en-US" sz="2000" dirty="0">
                <a:latin typeface="Times New Roman" pitchFamily="18" charset="0"/>
                <a:cs typeface="Times New Roman" pitchFamily="18" charset="0"/>
              </a:rPr>
              <a:t>a problem and sorting out a </a:t>
            </a:r>
            <a:r>
              <a:rPr lang="en-US" sz="2000" dirty="0" smtClean="0">
                <a:latin typeface="Times New Roman" pitchFamily="18" charset="0"/>
                <a:cs typeface="Times New Roman" pitchFamily="18" charset="0"/>
              </a:rPr>
              <a:t>solution.</a:t>
            </a:r>
            <a:endParaRPr lang="en-US" sz="2000" dirty="0">
              <a:latin typeface="Times New Roman" pitchFamily="18" charset="0"/>
              <a:cs typeface="Times New Roman" pitchFamily="18" charset="0"/>
            </a:endParaRPr>
          </a:p>
          <a:p>
            <a:pPr>
              <a:lnSpc>
                <a:spcPct val="150000"/>
              </a:lnSpc>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Innovation</a:t>
            </a:r>
            <a:r>
              <a:rPr lang="en-US" sz="2000" dirty="0">
                <a:latin typeface="Times New Roman" pitchFamily="18" charset="0"/>
                <a:cs typeface="Times New Roman" pitchFamily="18" charset="0"/>
              </a:rPr>
              <a:t> happens because hackers like to solve the problem rather than </a:t>
            </a:r>
            <a:r>
              <a:rPr lang="en-US" sz="2000" dirty="0" smtClean="0">
                <a:latin typeface="Times New Roman" pitchFamily="18" charset="0"/>
                <a:cs typeface="Times New Roman" pitchFamily="18" charset="0"/>
              </a:rPr>
              <a:t>complaining.</a:t>
            </a:r>
          </a:p>
          <a:p>
            <a:pPr>
              <a:lnSpc>
                <a:spcPct val="150000"/>
              </a:lnSpc>
            </a:pPr>
            <a:r>
              <a:rPr lang="en-US" sz="2000" b="1" dirty="0">
                <a:latin typeface="Times New Roman" pitchFamily="18" charset="0"/>
                <a:cs typeface="Times New Roman" pitchFamily="18" charset="0"/>
              </a:rPr>
              <a:t>Hackers </a:t>
            </a:r>
            <a:r>
              <a:rPr lang="en-US" sz="2000" dirty="0">
                <a:latin typeface="Times New Roman" pitchFamily="18" charset="0"/>
                <a:cs typeface="Times New Roman" pitchFamily="18" charset="0"/>
              </a:rPr>
              <a:t>are </a:t>
            </a:r>
            <a:r>
              <a:rPr lang="en-US" sz="2000" b="1" dirty="0">
                <a:latin typeface="Times New Roman" pitchFamily="18" charset="0"/>
                <a:cs typeface="Times New Roman" pitchFamily="18" charset="0"/>
              </a:rPr>
              <a:t>perfectionists </a:t>
            </a:r>
            <a:r>
              <a:rPr lang="en-US" sz="2000" dirty="0">
                <a:latin typeface="Times New Roman" pitchFamily="18" charset="0"/>
                <a:cs typeface="Times New Roman" pitchFamily="18" charset="0"/>
              </a:rPr>
              <a:t>for clarifying the problem before they start generating ideas. </a:t>
            </a:r>
            <a:endParaRPr lang="en-US" sz="2000" dirty="0" smtClean="0">
              <a:latin typeface="Times New Roman" pitchFamily="18" charset="0"/>
              <a:cs typeface="Times New Roman" pitchFamily="18" charset="0"/>
            </a:endParaRPr>
          </a:p>
          <a:p>
            <a:pPr>
              <a:lnSpc>
                <a:spcPct val="150000"/>
              </a:lnSpc>
            </a:pPr>
            <a:r>
              <a:rPr lang="en-US" sz="2000" dirty="0">
                <a:latin typeface="Times New Roman" pitchFamily="18" charset="0"/>
                <a:cs typeface="Times New Roman" pitchFamily="18" charset="0"/>
              </a:rPr>
              <a:t>Hackers </a:t>
            </a:r>
            <a:r>
              <a:rPr lang="en-US" sz="2000" b="1" dirty="0">
                <a:latin typeface="Times New Roman" pitchFamily="18" charset="0"/>
                <a:cs typeface="Times New Roman" pitchFamily="18" charset="0"/>
              </a:rPr>
              <a:t>need freedom </a:t>
            </a:r>
            <a:r>
              <a:rPr lang="en-US" sz="2000" dirty="0">
                <a:latin typeface="Times New Roman" pitchFamily="18" charset="0"/>
                <a:cs typeface="Times New Roman" pitchFamily="18" charset="0"/>
              </a:rPr>
              <a:t>to work upon their ideas. </a:t>
            </a:r>
            <a:endParaRPr lang="en-US" sz="2000" dirty="0" smtClean="0">
              <a:latin typeface="Times New Roman" pitchFamily="18" charset="0"/>
              <a:cs typeface="Times New Roman" pitchFamily="18" charset="0"/>
            </a:endParaRPr>
          </a:p>
          <a:p>
            <a:pPr>
              <a:lnSpc>
                <a:spcPct val="150000"/>
              </a:lnSpc>
            </a:pPr>
            <a:r>
              <a:rPr lang="en-US" sz="2000" b="1" dirty="0">
                <a:latin typeface="Times New Roman" pitchFamily="18" charset="0"/>
                <a:cs typeface="Times New Roman" pitchFamily="18" charset="0"/>
              </a:rPr>
              <a:t>Hackers</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are open-minded </a:t>
            </a:r>
            <a:r>
              <a:rPr lang="en-US" sz="2000" dirty="0">
                <a:latin typeface="Times New Roman" pitchFamily="18" charset="0"/>
                <a:cs typeface="Times New Roman" pitchFamily="18" charset="0"/>
              </a:rPr>
              <a:t>and they see problems as interesting </a:t>
            </a:r>
            <a:r>
              <a:rPr lang="en-US" sz="2000" dirty="0" smtClean="0">
                <a:latin typeface="Times New Roman" pitchFamily="18" charset="0"/>
                <a:cs typeface="Times New Roman" pitchFamily="18" charset="0"/>
              </a:rPr>
              <a:t>opportunities.</a:t>
            </a:r>
          </a:p>
          <a:p>
            <a:pPr>
              <a:lnSpc>
                <a:spcPct val="150000"/>
              </a:lnSpc>
            </a:pPr>
            <a:r>
              <a:rPr lang="en-US" sz="2000" b="1" dirty="0">
                <a:latin typeface="Times New Roman" pitchFamily="18" charset="0"/>
                <a:cs typeface="Times New Roman" pitchFamily="18" charset="0"/>
              </a:rPr>
              <a:t>Hackers </a:t>
            </a:r>
            <a:r>
              <a:rPr lang="en-US" sz="2000" dirty="0" smtClean="0">
                <a:latin typeface="Times New Roman" pitchFamily="18" charset="0"/>
                <a:cs typeface="Times New Roman" pitchFamily="18" charset="0"/>
              </a:rPr>
              <a:t>are continuously  </a:t>
            </a:r>
            <a:r>
              <a:rPr lang="en-US" sz="2000" b="1" dirty="0" smtClean="0">
                <a:latin typeface="Times New Roman" pitchFamily="18" charset="0"/>
                <a:cs typeface="Times New Roman" pitchFamily="18" charset="0"/>
              </a:rPr>
              <a:t>increasing </a:t>
            </a:r>
            <a:r>
              <a:rPr lang="en-US" sz="2000" b="1" dirty="0">
                <a:latin typeface="Times New Roman" pitchFamily="18" charset="0"/>
                <a:cs typeface="Times New Roman" pitchFamily="18" charset="0"/>
              </a:rPr>
              <a:t>their skill </a:t>
            </a:r>
            <a:r>
              <a:rPr lang="en-US" sz="2000" b="1" dirty="0" smtClean="0">
                <a:latin typeface="Times New Roman" pitchFamily="18" charset="0"/>
                <a:cs typeface="Times New Roman" pitchFamily="18" charset="0"/>
              </a:rPr>
              <a:t>set</a:t>
            </a:r>
          </a:p>
          <a:p>
            <a:pPr>
              <a:lnSpc>
                <a:spcPct val="150000"/>
              </a:lnSpc>
            </a:pPr>
            <a:r>
              <a:rPr lang="en-US" sz="2000" b="1" dirty="0">
                <a:latin typeface="Times New Roman" pitchFamily="18" charset="0"/>
                <a:cs typeface="Times New Roman" pitchFamily="18" charset="0"/>
              </a:rPr>
              <a:t>Hackers </a:t>
            </a:r>
            <a:r>
              <a:rPr lang="en-US" sz="2000" dirty="0">
                <a:latin typeface="Times New Roman" pitchFamily="18" charset="0"/>
                <a:cs typeface="Times New Roman" pitchFamily="18" charset="0"/>
              </a:rPr>
              <a:t>are the </a:t>
            </a:r>
            <a:r>
              <a:rPr lang="en-US" sz="2000" b="1" dirty="0">
                <a:latin typeface="Times New Roman" pitchFamily="18" charset="0"/>
                <a:cs typeface="Times New Roman" pitchFamily="18" charset="0"/>
              </a:rPr>
              <a:t>innovators </a:t>
            </a:r>
            <a:r>
              <a:rPr lang="en-US" sz="2000" dirty="0">
                <a:latin typeface="Times New Roman" pitchFamily="18" charset="0"/>
                <a:cs typeface="Times New Roman" pitchFamily="18" charset="0"/>
              </a:rPr>
              <a:t>of the </a:t>
            </a:r>
            <a:r>
              <a:rPr lang="en-US" sz="2000" b="1" dirty="0">
                <a:latin typeface="Times New Roman" pitchFamily="18" charset="0"/>
                <a:cs typeface="Times New Roman" pitchFamily="18" charset="0"/>
              </a:rPr>
              <a:t>Internet</a:t>
            </a:r>
            <a:r>
              <a:rPr lang="en-US" sz="2000" b="1" dirty="0" smtClean="0">
                <a:latin typeface="Times New Roman" pitchFamily="18" charset="0"/>
                <a:cs typeface="Times New Roman" pitchFamily="18" charset="0"/>
              </a:rPr>
              <a:t>.</a:t>
            </a:r>
          </a:p>
          <a:p>
            <a:pPr>
              <a:lnSpc>
                <a:spcPct val="150000"/>
              </a:lnSpc>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Overall hackers are who have got that </a:t>
            </a:r>
            <a:r>
              <a:rPr lang="en-US" sz="2000" b="1" dirty="0" smtClean="0">
                <a:latin typeface="Times New Roman" pitchFamily="18" charset="0"/>
                <a:cs typeface="Times New Roman" pitchFamily="18" charset="0"/>
              </a:rPr>
              <a:t>relentless</a:t>
            </a:r>
            <a:r>
              <a:rPr lang="en-US" sz="2000" dirty="0" smtClean="0">
                <a:latin typeface="Times New Roman" pitchFamily="18" charset="0"/>
                <a:cs typeface="Times New Roman" pitchFamily="18" charset="0"/>
              </a:rPr>
              <a:t>(not stopping), </a:t>
            </a:r>
            <a:r>
              <a:rPr lang="en-US" sz="2000" b="1" dirty="0" smtClean="0">
                <a:latin typeface="Times New Roman" pitchFamily="18" charset="0"/>
                <a:cs typeface="Times New Roman" pitchFamily="18" charset="0"/>
              </a:rPr>
              <a:t>curious</a:t>
            </a:r>
            <a:r>
              <a:rPr lang="en-US" sz="2000" dirty="0" smtClean="0">
                <a:latin typeface="Times New Roman" pitchFamily="18" charset="0"/>
                <a:cs typeface="Times New Roman" pitchFamily="18" charset="0"/>
              </a:rPr>
              <a:t>(wanting to learn new thing), </a:t>
            </a:r>
            <a:r>
              <a:rPr lang="en-US" sz="2000" b="1" dirty="0">
                <a:latin typeface="Times New Roman" pitchFamily="18" charset="0"/>
                <a:cs typeface="Times New Roman" pitchFamily="18" charset="0"/>
              </a:rPr>
              <a:t>problem-solving</a:t>
            </a:r>
            <a:r>
              <a:rPr lang="en-US" sz="2000" dirty="0">
                <a:latin typeface="Times New Roman" pitchFamily="18" charset="0"/>
                <a:cs typeface="Times New Roman" pitchFamily="18" charset="0"/>
              </a:rPr>
              <a:t> attitude.</a:t>
            </a:r>
          </a:p>
        </p:txBody>
      </p:sp>
      <p:sp>
        <p:nvSpPr>
          <p:cNvPr id="4" name="Title 1"/>
          <p:cNvSpPr txBox="1">
            <a:spLocks/>
          </p:cNvSpPr>
          <p:nvPr/>
        </p:nvSpPr>
        <p:spPr>
          <a:xfrm>
            <a:off x="473123" y="124513"/>
            <a:ext cx="10972800" cy="5032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What is Hacking?</a:t>
            </a:r>
            <a:br>
              <a:rPr lang="en-US" sz="3200" b="1" dirty="0" smtClean="0">
                <a:latin typeface="Times New Roman" pitchFamily="18" charset="0"/>
                <a:cs typeface="Times New Roman" pitchFamily="18" charset="0"/>
              </a:rPr>
            </a:br>
            <a:endParaRPr lang="en-US" sz="3200" dirty="0"/>
          </a:p>
        </p:txBody>
      </p:sp>
    </p:spTree>
    <p:extLst>
      <p:ext uri="{BB962C8B-B14F-4D97-AF65-F5344CB8AC3E}">
        <p14:creationId xmlns:p14="http://schemas.microsoft.com/office/powerpoint/2010/main" val="15064142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657" y="-163773"/>
            <a:ext cx="10972800" cy="641445"/>
          </a:xfrm>
        </p:spPr>
        <p:txBody>
          <a:bodyPr>
            <a:normAutofit/>
          </a:bodyPr>
          <a:lstStyle/>
          <a:p>
            <a:r>
              <a:rPr lang="en-US" sz="3200" b="1" dirty="0" smtClean="0">
                <a:latin typeface="Times New Roman" pitchFamily="18" charset="0"/>
                <a:cs typeface="Times New Roman" pitchFamily="18" charset="0"/>
              </a:rPr>
              <a:t>Cyber </a:t>
            </a:r>
            <a:r>
              <a:rPr lang="en-US" sz="3200" b="1" dirty="0">
                <a:latin typeface="Times New Roman" pitchFamily="18" charset="0"/>
                <a:cs typeface="Times New Roman" pitchFamily="18" charset="0"/>
              </a:rPr>
              <a:t>Security act</a:t>
            </a:r>
            <a:r>
              <a:rPr lang="en-US" sz="3200" b="1" dirty="0" smtClean="0">
                <a:latin typeface="Times New Roman" pitchFamily="18" charset="0"/>
                <a:cs typeface="Times New Roman" pitchFamily="18" charset="0"/>
              </a:rPr>
              <a:t>:</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95534" y="440146"/>
            <a:ext cx="12096466" cy="6417854"/>
          </a:xfrm>
        </p:spPr>
        <p:txBody>
          <a:bodyPr>
            <a:normAutofit/>
          </a:bodyPr>
          <a:lstStyle/>
          <a:p>
            <a:pPr marL="0" indent="0" algn="just">
              <a:buNone/>
            </a:pPr>
            <a:r>
              <a:rPr lang="en-US" sz="1800" b="1" dirty="0" smtClean="0">
                <a:latin typeface="Times New Roman" pitchFamily="18" charset="0"/>
                <a:cs typeface="Times New Roman" pitchFamily="18" charset="0"/>
              </a:rPr>
              <a:t>                               Table: List </a:t>
            </a:r>
            <a:r>
              <a:rPr lang="en-US" sz="1800" b="1" dirty="0">
                <a:latin typeface="Times New Roman" pitchFamily="18" charset="0"/>
                <a:cs typeface="Times New Roman" pitchFamily="18" charset="0"/>
              </a:rPr>
              <a:t>of offences and the corresponding </a:t>
            </a:r>
            <a:r>
              <a:rPr lang="en-US" sz="1800" b="1" dirty="0" smtClean="0">
                <a:latin typeface="Times New Roman" pitchFamily="18" charset="0"/>
                <a:cs typeface="Times New Roman" pitchFamily="18" charset="0"/>
              </a:rPr>
              <a:t>penalties</a:t>
            </a:r>
          </a:p>
          <a:p>
            <a:pPr marL="0" indent="0" algn="just">
              <a:buNone/>
            </a:pPr>
            <a:endParaRPr lang="en-IN" sz="20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8019893"/>
              </p:ext>
            </p:extLst>
          </p:nvPr>
        </p:nvGraphicFramePr>
        <p:xfrm>
          <a:off x="162254" y="802689"/>
          <a:ext cx="11847775" cy="6055311"/>
        </p:xfrm>
        <a:graphic>
          <a:graphicData uri="http://schemas.openxmlformats.org/drawingml/2006/table">
            <a:tbl>
              <a:tblPr firstRow="1" bandRow="1">
                <a:tableStyleId>{5940675A-B579-460E-94D1-54222C63F5DA}</a:tableStyleId>
              </a:tblPr>
              <a:tblGrid>
                <a:gridCol w="984158"/>
                <a:gridCol w="4339988"/>
                <a:gridCol w="6523629"/>
              </a:tblGrid>
              <a:tr h="370840">
                <a:tc>
                  <a:txBody>
                    <a:bodyPr/>
                    <a:lstStyle/>
                    <a:p>
                      <a:pPr algn="ctr"/>
                      <a:r>
                        <a:rPr lang="en-IN" b="1" dirty="0" smtClean="0">
                          <a:latin typeface="Times New Roman" pitchFamily="18" charset="0"/>
                          <a:cs typeface="Times New Roman" pitchFamily="18" charset="0"/>
                        </a:rPr>
                        <a:t>Section</a:t>
                      </a:r>
                      <a:endParaRPr lang="en-IN" b="1" dirty="0">
                        <a:latin typeface="Times New Roman" pitchFamily="18" charset="0"/>
                        <a:cs typeface="Times New Roman" pitchFamily="18" charset="0"/>
                      </a:endParaRPr>
                    </a:p>
                  </a:txBody>
                  <a:tcPr/>
                </a:tc>
                <a:tc>
                  <a:txBody>
                    <a:bodyPr/>
                    <a:lstStyle/>
                    <a:p>
                      <a:pPr algn="ctr"/>
                      <a:r>
                        <a:rPr lang="en-IN" b="1" dirty="0" smtClean="0">
                          <a:latin typeface="Times New Roman" pitchFamily="18" charset="0"/>
                          <a:cs typeface="Times New Roman" pitchFamily="18" charset="0"/>
                        </a:rPr>
                        <a:t>Offence</a:t>
                      </a:r>
                      <a:endParaRPr lang="en-IN" b="1" dirty="0">
                        <a:latin typeface="Times New Roman" pitchFamily="18" charset="0"/>
                        <a:cs typeface="Times New Roman" pitchFamily="18" charset="0"/>
                      </a:endParaRPr>
                    </a:p>
                  </a:txBody>
                  <a:tcPr/>
                </a:tc>
                <a:tc>
                  <a:txBody>
                    <a:bodyPr/>
                    <a:lstStyle/>
                    <a:p>
                      <a:pPr algn="ctr"/>
                      <a:r>
                        <a:rPr lang="en-IN" b="1" dirty="0" smtClean="0">
                          <a:latin typeface="Times New Roman" pitchFamily="18" charset="0"/>
                          <a:cs typeface="Times New Roman" pitchFamily="18" charset="0"/>
                        </a:rPr>
                        <a:t>Penalty </a:t>
                      </a:r>
                      <a:endParaRPr lang="en-IN" b="1" dirty="0">
                        <a:latin typeface="Times New Roman" pitchFamily="18" charset="0"/>
                        <a:cs typeface="Times New Roman" pitchFamily="18" charset="0"/>
                      </a:endParaRPr>
                    </a:p>
                  </a:txBody>
                  <a:tcPr/>
                </a:tc>
              </a:tr>
              <a:tr h="397101">
                <a:tc>
                  <a:txBody>
                    <a:bodyPr/>
                    <a:lstStyle/>
                    <a:p>
                      <a:pPr algn="ctr"/>
                      <a:r>
                        <a:rPr lang="en-US" dirty="0" smtClean="0">
                          <a:latin typeface="Times New Roman" pitchFamily="18" charset="0"/>
                          <a:cs typeface="Times New Roman" pitchFamily="18" charset="0"/>
                        </a:rPr>
                        <a:t>65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Tampering with computer source documents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Imprisonment up to three years, or/and with fine up to ₹200,000 </a:t>
                      </a:r>
                      <a:endParaRPr lang="en-IN" dirty="0" smtClean="0">
                        <a:latin typeface="Times New Roman" pitchFamily="18" charset="0"/>
                        <a:cs typeface="Times New Roman" pitchFamily="18" charset="0"/>
                      </a:endParaRPr>
                    </a:p>
                  </a:txBody>
                  <a:tcPr/>
                </a:tc>
              </a:tr>
              <a:tr h="370840">
                <a:tc>
                  <a:txBody>
                    <a:bodyPr/>
                    <a:lstStyle/>
                    <a:p>
                      <a:pPr algn="ctr"/>
                      <a:r>
                        <a:rPr lang="en-IN" dirty="0" smtClean="0">
                          <a:latin typeface="Times New Roman" pitchFamily="18" charset="0"/>
                          <a:cs typeface="Times New Roman" pitchFamily="18" charset="0"/>
                        </a:rPr>
                        <a:t>66</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Hacking with computer system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Imprisonment up to three years, or/and with fine up to ₹500,000 </a:t>
                      </a:r>
                      <a:endParaRPr lang="en-IN" dirty="0" smtClean="0">
                        <a:latin typeface="Times New Roman" pitchFamily="18" charset="0"/>
                        <a:cs typeface="Times New Roman" pitchFamily="18" charset="0"/>
                      </a:endParaRPr>
                    </a:p>
                  </a:txBody>
                  <a:tcPr/>
                </a:tc>
              </a:tr>
              <a:tr h="386182">
                <a:tc>
                  <a:txBody>
                    <a:bodyPr/>
                    <a:lstStyle/>
                    <a:p>
                      <a:pPr algn="ctr"/>
                      <a:r>
                        <a:rPr lang="en-IN" dirty="0" smtClean="0">
                          <a:latin typeface="Times New Roman" pitchFamily="18" charset="0"/>
                          <a:cs typeface="Times New Roman" pitchFamily="18" charset="0"/>
                        </a:rPr>
                        <a:t>66B </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Receiving stolen computer or communication device </a:t>
                      </a:r>
                    </a:p>
                  </a:txBody>
                  <a:tcPr/>
                </a:tc>
                <a:tc>
                  <a:txBody>
                    <a:bodyPr/>
                    <a:lstStyle/>
                    <a:p>
                      <a:r>
                        <a:rPr lang="en-US" dirty="0" smtClean="0">
                          <a:latin typeface="Times New Roman" pitchFamily="18" charset="0"/>
                          <a:cs typeface="Times New Roman" pitchFamily="18" charset="0"/>
                        </a:rPr>
                        <a:t>Imprisonment up to three years, or/and with fine up to ₹100,000 </a:t>
                      </a:r>
                      <a:endParaRPr lang="en-IN"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66C </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Using password of another person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Imprisonment up to three years, or/and with fine up to ₹100,000 </a:t>
                      </a:r>
                      <a:endParaRPr lang="en-IN" dirty="0" smtClean="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66D </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Cheating using computer resource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Imprisonment up to three years, or/and with fine up to ₹100,000 </a:t>
                      </a:r>
                      <a:endParaRPr lang="en-IN" dirty="0" smtClean="0">
                        <a:latin typeface="Times New Roman" pitchFamily="18" charset="0"/>
                        <a:cs typeface="Times New Roman" pitchFamily="18" charset="0"/>
                      </a:endParaRPr>
                    </a:p>
                  </a:txBody>
                  <a:tcPr/>
                </a:tc>
              </a:tr>
              <a:tr h="390098">
                <a:tc>
                  <a:txBody>
                    <a:bodyPr/>
                    <a:lstStyle/>
                    <a:p>
                      <a:pPr algn="ctr"/>
                      <a:r>
                        <a:rPr lang="en-US" dirty="0" smtClean="0">
                          <a:latin typeface="Times New Roman" pitchFamily="18" charset="0"/>
                          <a:cs typeface="Times New Roman" pitchFamily="18" charset="0"/>
                        </a:rPr>
                        <a:t>66E </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Publishing private images of others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Imprisonment up to three years, or/and with fine up to ₹200,000</a:t>
                      </a:r>
                      <a:endParaRPr lang="en-IN" dirty="0" smtClean="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66F </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Acts of cyberterrorism</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Imprisonment up to life.</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67 </a:t>
                      </a:r>
                    </a:p>
                    <a:p>
                      <a:pPr algn="ct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Publishing information which is obscene in electronic form.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Imprisonment up to five years, or/and with fine up to ₹1,000,000 </a:t>
                      </a:r>
                      <a:endParaRPr lang="en-IN"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txBody>
                  <a:tcPr/>
                </a:tc>
              </a:tr>
              <a:tr h="3811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67A </a:t>
                      </a:r>
                    </a:p>
                  </a:txBody>
                  <a:tcPr/>
                </a:tc>
                <a:tc>
                  <a:txBody>
                    <a:bodyPr/>
                    <a:lstStyle/>
                    <a:p>
                      <a:r>
                        <a:rPr lang="en-US" dirty="0" smtClean="0">
                          <a:latin typeface="Times New Roman" pitchFamily="18" charset="0"/>
                          <a:cs typeface="Times New Roman" pitchFamily="18" charset="0"/>
                        </a:rPr>
                        <a:t>Publishing images containing sexual acts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Imprisonment up to seven years, or/and with fine up to ₹1,000,000 </a:t>
                      </a:r>
                    </a:p>
                  </a:txBody>
                  <a:tcPr/>
                </a:tc>
              </a:tr>
              <a:tr h="370840">
                <a:tc>
                  <a:txBody>
                    <a:bodyPr/>
                    <a:lstStyle/>
                    <a:p>
                      <a:pPr algn="ctr"/>
                      <a:r>
                        <a:rPr lang="en-US" dirty="0" smtClean="0">
                          <a:latin typeface="Times New Roman" pitchFamily="18" charset="0"/>
                          <a:cs typeface="Times New Roman" pitchFamily="18" charset="0"/>
                        </a:rPr>
                        <a:t>67C</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Failure to maintain records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Imprisonment up to three years, or/and with fine. </a:t>
                      </a:r>
                      <a:endParaRPr lang="en-IN" dirty="0" smtClean="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68 </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Failure/refusal to comply with orders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Imprisonment up to 2 years, or/and with fine up to ₹100,000 </a:t>
                      </a:r>
                      <a:endParaRPr lang="en-IN" dirty="0" smtClean="0">
                        <a:latin typeface="Times New Roman" pitchFamily="18" charset="0"/>
                        <a:cs typeface="Times New Roman" pitchFamily="18" charset="0"/>
                      </a:endParaRPr>
                    </a:p>
                  </a:txBody>
                  <a:tcPr/>
                </a:tc>
              </a:tr>
              <a:tr h="370840">
                <a:tc>
                  <a:txBody>
                    <a:bodyPr/>
                    <a:lstStyle/>
                    <a:p>
                      <a:pPr algn="ctr"/>
                      <a:r>
                        <a:rPr lang="en-IN" dirty="0" smtClean="0">
                          <a:latin typeface="Times New Roman" pitchFamily="18" charset="0"/>
                          <a:cs typeface="Times New Roman" pitchFamily="18" charset="0"/>
                        </a:rPr>
                        <a:t>69</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Failure/refusal to decrypt data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Imprisonment up to seven years and possible fine. </a:t>
                      </a:r>
                      <a:endParaRPr lang="en-IN" dirty="0" smtClean="0">
                        <a:latin typeface="Times New Roman" pitchFamily="18" charset="0"/>
                        <a:cs typeface="Times New Roman" pitchFamily="18"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70 </a:t>
                      </a:r>
                    </a:p>
                    <a:p>
                      <a:pPr algn="ctr"/>
                      <a:endParaRPr lang="en-IN"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Securing access or attempting to secure access to a protected system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Imprisonment up to ten years, or/and with fine. </a:t>
                      </a:r>
                      <a:endParaRPr lang="en-IN"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41404346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657" y="-163773"/>
            <a:ext cx="10972800" cy="641445"/>
          </a:xfrm>
        </p:spPr>
        <p:txBody>
          <a:bodyPr>
            <a:normAutofit/>
          </a:bodyPr>
          <a:lstStyle/>
          <a:p>
            <a:r>
              <a:rPr lang="en-US" sz="3200" b="1" dirty="0" smtClean="0">
                <a:latin typeface="Times New Roman" pitchFamily="18" charset="0"/>
                <a:cs typeface="Times New Roman" pitchFamily="18" charset="0"/>
              </a:rPr>
              <a:t>Cyber </a:t>
            </a:r>
            <a:r>
              <a:rPr lang="en-US" sz="3200" b="1" dirty="0">
                <a:latin typeface="Times New Roman" pitchFamily="18" charset="0"/>
                <a:cs typeface="Times New Roman" pitchFamily="18" charset="0"/>
              </a:rPr>
              <a:t>Security act</a:t>
            </a:r>
            <a:r>
              <a:rPr lang="en-US" sz="3200" b="1" dirty="0" smtClean="0">
                <a:latin typeface="Times New Roman" pitchFamily="18" charset="0"/>
                <a:cs typeface="Times New Roman" pitchFamily="18" charset="0"/>
              </a:rPr>
              <a:t>:</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0" y="440146"/>
            <a:ext cx="11914496" cy="4525963"/>
          </a:xfrm>
        </p:spPr>
        <p:txBody>
          <a:bodyPr>
            <a:normAutofit/>
          </a:bodyPr>
          <a:lstStyle/>
          <a:p>
            <a:pPr marL="0" indent="0" algn="just">
              <a:buNone/>
            </a:pPr>
            <a:r>
              <a:rPr lang="en-US" sz="1800" b="1" dirty="0" smtClean="0">
                <a:latin typeface="Times New Roman" pitchFamily="18" charset="0"/>
                <a:cs typeface="Times New Roman" pitchFamily="18" charset="0"/>
              </a:rPr>
              <a:t>                               Table: List </a:t>
            </a:r>
            <a:r>
              <a:rPr lang="en-US" sz="1800" b="1" dirty="0">
                <a:latin typeface="Times New Roman" pitchFamily="18" charset="0"/>
                <a:cs typeface="Times New Roman" pitchFamily="18" charset="0"/>
              </a:rPr>
              <a:t>of offences and the corresponding </a:t>
            </a:r>
            <a:r>
              <a:rPr lang="en-US" sz="1800" b="1" dirty="0" smtClean="0">
                <a:latin typeface="Times New Roman" pitchFamily="18" charset="0"/>
                <a:cs typeface="Times New Roman" pitchFamily="18" charset="0"/>
              </a:rPr>
              <a:t>penalties</a:t>
            </a:r>
          </a:p>
          <a:p>
            <a:pPr marL="0" indent="0" algn="just">
              <a:buNone/>
            </a:pPr>
            <a:endParaRPr lang="en-IN" sz="20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843672204"/>
              </p:ext>
            </p:extLst>
          </p:nvPr>
        </p:nvGraphicFramePr>
        <p:xfrm>
          <a:off x="162254" y="802689"/>
          <a:ext cx="11847775" cy="2535883"/>
        </p:xfrm>
        <a:graphic>
          <a:graphicData uri="http://schemas.openxmlformats.org/drawingml/2006/table">
            <a:tbl>
              <a:tblPr firstRow="1" bandRow="1">
                <a:tableStyleId>{5940675A-B579-460E-94D1-54222C63F5DA}</a:tableStyleId>
              </a:tblPr>
              <a:tblGrid>
                <a:gridCol w="943215"/>
                <a:gridCol w="5158853"/>
                <a:gridCol w="5745707"/>
              </a:tblGrid>
              <a:tr h="370840">
                <a:tc>
                  <a:txBody>
                    <a:bodyPr/>
                    <a:lstStyle/>
                    <a:p>
                      <a:pPr algn="ctr"/>
                      <a:r>
                        <a:rPr lang="en-IN" b="1" dirty="0" smtClean="0">
                          <a:latin typeface="Times New Roman" pitchFamily="18" charset="0"/>
                          <a:cs typeface="Times New Roman" pitchFamily="18" charset="0"/>
                        </a:rPr>
                        <a:t>Section</a:t>
                      </a:r>
                      <a:endParaRPr lang="en-IN" b="1" dirty="0">
                        <a:latin typeface="Times New Roman" pitchFamily="18" charset="0"/>
                        <a:cs typeface="Times New Roman" pitchFamily="18" charset="0"/>
                      </a:endParaRPr>
                    </a:p>
                  </a:txBody>
                  <a:tcPr/>
                </a:tc>
                <a:tc>
                  <a:txBody>
                    <a:bodyPr/>
                    <a:lstStyle/>
                    <a:p>
                      <a:pPr algn="ctr"/>
                      <a:r>
                        <a:rPr lang="en-IN" b="1" dirty="0" smtClean="0">
                          <a:latin typeface="Times New Roman" pitchFamily="18" charset="0"/>
                          <a:cs typeface="Times New Roman" pitchFamily="18" charset="0"/>
                        </a:rPr>
                        <a:t>Offence</a:t>
                      </a:r>
                      <a:endParaRPr lang="en-IN" b="1" dirty="0">
                        <a:latin typeface="Times New Roman" pitchFamily="18" charset="0"/>
                        <a:cs typeface="Times New Roman" pitchFamily="18" charset="0"/>
                      </a:endParaRPr>
                    </a:p>
                  </a:txBody>
                  <a:tcPr/>
                </a:tc>
                <a:tc>
                  <a:txBody>
                    <a:bodyPr/>
                    <a:lstStyle/>
                    <a:p>
                      <a:pPr algn="ctr"/>
                      <a:r>
                        <a:rPr lang="en-IN" b="1" dirty="0" smtClean="0">
                          <a:latin typeface="Times New Roman" pitchFamily="18" charset="0"/>
                          <a:cs typeface="Times New Roman" pitchFamily="18" charset="0"/>
                        </a:rPr>
                        <a:t>Penalty </a:t>
                      </a:r>
                      <a:endParaRPr lang="en-IN" b="1" dirty="0">
                        <a:latin typeface="Times New Roman" pitchFamily="18" charset="0"/>
                        <a:cs typeface="Times New Roman" pitchFamily="18" charset="0"/>
                      </a:endParaRPr>
                    </a:p>
                  </a:txBody>
                  <a:tcPr/>
                </a:tc>
              </a:tr>
              <a:tr h="397101">
                <a:tc>
                  <a:txBody>
                    <a:bodyPr/>
                    <a:lstStyle/>
                    <a:p>
                      <a:pPr algn="ctr"/>
                      <a:r>
                        <a:rPr lang="en-US" dirty="0" smtClean="0">
                          <a:latin typeface="Times New Roman" pitchFamily="18" charset="0"/>
                          <a:cs typeface="Times New Roman" pitchFamily="18" charset="0"/>
                        </a:rPr>
                        <a:t>71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 Misrepresentation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Imprisonment up to 2 years, or/and with fine up to ₹100,000 </a:t>
                      </a:r>
                    </a:p>
                  </a:txBody>
                  <a:tcPr/>
                </a:tc>
              </a:tr>
              <a:tr h="370840">
                <a:tc>
                  <a:txBody>
                    <a:bodyPr/>
                    <a:lstStyle/>
                    <a:p>
                      <a:pPr algn="ctr"/>
                      <a:r>
                        <a:rPr lang="en-IN" dirty="0" smtClean="0">
                          <a:latin typeface="Times New Roman" pitchFamily="18" charset="0"/>
                          <a:cs typeface="Times New Roman" pitchFamily="18" charset="0"/>
                        </a:rPr>
                        <a:t>72</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 Breach of confidentiality and privacy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Imprisonment up to 2 years, or/and with fine up to ₹100,000 </a:t>
                      </a:r>
                    </a:p>
                  </a:txBody>
                  <a:tcPr/>
                </a:tc>
              </a:tr>
              <a:tr h="38618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72A </a:t>
                      </a:r>
                    </a:p>
                  </a:txBody>
                  <a:tcPr/>
                </a:tc>
                <a:tc>
                  <a:txBody>
                    <a:bodyPr/>
                    <a:lstStyle/>
                    <a:p>
                      <a:r>
                        <a:rPr lang="en-US" dirty="0" smtClean="0">
                          <a:latin typeface="Times New Roman" pitchFamily="18" charset="0"/>
                          <a:cs typeface="Times New Roman" pitchFamily="18" charset="0"/>
                        </a:rPr>
                        <a:t>Disclosure of information in breach of lawful</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contract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Imprisonment up to 3 years, or/and with fine up to ₹500,000 </a:t>
                      </a:r>
                    </a:p>
                  </a:txBody>
                  <a:tcPr/>
                </a:tc>
              </a:tr>
              <a:tr h="370840">
                <a:tc>
                  <a:txBody>
                    <a:bodyPr/>
                    <a:lstStyle/>
                    <a:p>
                      <a:pPr algn="ctr"/>
                      <a:r>
                        <a:rPr lang="en-IN" dirty="0" smtClean="0">
                          <a:latin typeface="Times New Roman" pitchFamily="18" charset="0"/>
                          <a:cs typeface="Times New Roman" pitchFamily="18" charset="0"/>
                        </a:rPr>
                        <a:t>73</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Publishing electronic signature certificate false in certain particulars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Imprisonment up to 2 years, or/and with fine up to ₹100,000 </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latin typeface="Times New Roman" pitchFamily="18" charset="0"/>
                        <a:cs typeface="Times New Roman" pitchFamily="18" charset="0"/>
                      </a:endParaRPr>
                    </a:p>
                  </a:txBody>
                  <a:tcPr/>
                </a:tc>
              </a:tr>
              <a:tr h="370840">
                <a:tc>
                  <a:txBody>
                    <a:bodyPr/>
                    <a:lstStyle/>
                    <a:p>
                      <a:pPr algn="ctr"/>
                      <a:r>
                        <a:rPr lang="en-IN" dirty="0" smtClean="0">
                          <a:latin typeface="Times New Roman" pitchFamily="18" charset="0"/>
                          <a:cs typeface="Times New Roman" pitchFamily="18" charset="0"/>
                        </a:rPr>
                        <a:t>74</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Publication for fraudulent purpose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Imprisonment up to 2 years, or/and with fine up to ₹100,000 </a:t>
                      </a:r>
                    </a:p>
                  </a:txBody>
                  <a:tcPr/>
                </a:tc>
              </a:tr>
            </a:tbl>
          </a:graphicData>
        </a:graphic>
      </p:graphicFrame>
    </p:spTree>
    <p:extLst>
      <p:ext uri="{BB962C8B-B14F-4D97-AF65-F5344CB8AC3E}">
        <p14:creationId xmlns:p14="http://schemas.microsoft.com/office/powerpoint/2010/main" val="3364709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05" y="97217"/>
            <a:ext cx="10972800" cy="789887"/>
          </a:xfrm>
        </p:spPr>
        <p:txBody>
          <a:bodyPr>
            <a:normAutofit/>
          </a:bodyPr>
          <a:lstStyle/>
          <a:p>
            <a:r>
              <a:rPr lang="en-US" sz="3200" b="1" dirty="0">
                <a:latin typeface="Times New Roman" pitchFamily="18" charset="0"/>
                <a:cs typeface="Times New Roman" pitchFamily="18" charset="0"/>
              </a:rPr>
              <a:t>What is Hacking?</a:t>
            </a:r>
            <a:endParaRPr lang="en-US" sz="3200" dirty="0"/>
          </a:p>
        </p:txBody>
      </p:sp>
      <p:sp>
        <p:nvSpPr>
          <p:cNvPr id="3" name="Content Placeholder 2"/>
          <p:cNvSpPr>
            <a:spLocks noGrp="1"/>
          </p:cNvSpPr>
          <p:nvPr>
            <p:ph idx="1"/>
          </p:nvPr>
        </p:nvSpPr>
        <p:spPr>
          <a:xfrm>
            <a:off x="136478" y="955343"/>
            <a:ext cx="11928143" cy="5663821"/>
          </a:xfrm>
        </p:spPr>
        <p:txBody>
          <a:bodyPr>
            <a:normAutofit/>
          </a:bodyPr>
          <a:lstStyle/>
          <a:p>
            <a:pPr algn="just">
              <a:buFont typeface="Wingdings" pitchFamily="2" charset="2"/>
              <a:buChar char="Ø"/>
            </a:pPr>
            <a:r>
              <a:rPr lang="en-US" sz="2000" b="1" dirty="0">
                <a:latin typeface="Times New Roman" pitchFamily="18" charset="0"/>
                <a:cs typeface="Times New Roman" pitchFamily="18" charset="0"/>
              </a:rPr>
              <a:t>Hackers </a:t>
            </a:r>
            <a:r>
              <a:rPr lang="en-US" sz="2000" dirty="0">
                <a:latin typeface="Times New Roman" pitchFamily="18" charset="0"/>
                <a:cs typeface="Times New Roman" pitchFamily="18" charset="0"/>
              </a:rPr>
              <a:t>(or </a:t>
            </a:r>
            <a:r>
              <a:rPr lang="en-US" sz="2000" b="1" dirty="0">
                <a:latin typeface="Times New Roman" pitchFamily="18" charset="0"/>
                <a:cs typeface="Times New Roman" pitchFamily="18" charset="0"/>
              </a:rPr>
              <a:t>external attackers</a:t>
            </a:r>
            <a:r>
              <a:rPr lang="en-US" sz="2000" dirty="0">
                <a:latin typeface="Times New Roman" pitchFamily="18" charset="0"/>
                <a:cs typeface="Times New Roman" pitchFamily="18" charset="0"/>
              </a:rPr>
              <a:t>) try to </a:t>
            </a:r>
            <a:r>
              <a:rPr lang="en-US" sz="2000" dirty="0" smtClean="0">
                <a:latin typeface="Times New Roman" pitchFamily="18" charset="0"/>
                <a:cs typeface="Times New Roman" pitchFamily="18" charset="0"/>
              </a:rPr>
              <a:t>compromise your computers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access sensitive </a:t>
            </a:r>
            <a:r>
              <a:rPr lang="en-US" sz="2000" dirty="0">
                <a:latin typeface="Times New Roman" pitchFamily="18" charset="0"/>
                <a:cs typeface="Times New Roman" pitchFamily="18" charset="0"/>
              </a:rPr>
              <a:t>information, and even entire networks usually from the </a:t>
            </a:r>
            <a:r>
              <a:rPr lang="en-US" sz="2000" b="1" dirty="0">
                <a:latin typeface="Times New Roman" pitchFamily="18" charset="0"/>
                <a:cs typeface="Times New Roman" pitchFamily="18" charset="0"/>
              </a:rPr>
              <a:t>outside as unauthorized </a:t>
            </a:r>
            <a:r>
              <a:rPr lang="en-US" sz="2000" b="1" dirty="0" smtClean="0">
                <a:latin typeface="Times New Roman" pitchFamily="18" charset="0"/>
                <a:cs typeface="Times New Roman" pitchFamily="18" charset="0"/>
              </a:rPr>
              <a:t>users.</a:t>
            </a:r>
          </a:p>
          <a:p>
            <a:pPr algn="just">
              <a:buFont typeface="Wingdings" pitchFamily="2" charset="2"/>
              <a:buChar char="Ø"/>
            </a:pPr>
            <a:endParaRPr lang="en-US" sz="2000" b="1" dirty="0">
              <a:latin typeface="Times New Roman" pitchFamily="18" charset="0"/>
              <a:cs typeface="Times New Roman" pitchFamily="18" charset="0"/>
            </a:endParaRPr>
          </a:p>
          <a:p>
            <a:pPr algn="just">
              <a:buFont typeface="Wingdings" pitchFamily="2" charset="2"/>
              <a:buChar char="Ø"/>
            </a:pPr>
            <a:r>
              <a:rPr lang="en-US" sz="2000" b="1" dirty="0">
                <a:latin typeface="Times New Roman" pitchFamily="18" charset="0"/>
                <a:cs typeface="Times New Roman" pitchFamily="18" charset="0"/>
              </a:rPr>
              <a:t>Malicious users </a:t>
            </a:r>
            <a:r>
              <a:rPr lang="en-US" sz="2000" dirty="0">
                <a:latin typeface="Times New Roman" pitchFamily="18" charset="0"/>
                <a:cs typeface="Times New Roman" pitchFamily="18" charset="0"/>
              </a:rPr>
              <a:t>(or </a:t>
            </a:r>
            <a:r>
              <a:rPr lang="en-US" sz="2000" b="1" dirty="0">
                <a:latin typeface="Times New Roman" pitchFamily="18" charset="0"/>
                <a:cs typeface="Times New Roman" pitchFamily="18" charset="0"/>
              </a:rPr>
              <a:t>internal attackers</a:t>
            </a:r>
            <a:r>
              <a:rPr lang="en-US" sz="2000" dirty="0">
                <a:latin typeface="Times New Roman" pitchFamily="18" charset="0"/>
                <a:cs typeface="Times New Roman" pitchFamily="18" charset="0"/>
              </a:rPr>
              <a:t>) try to compromise </a:t>
            </a:r>
            <a:r>
              <a:rPr lang="en-US" sz="2000" dirty="0" smtClean="0">
                <a:latin typeface="Times New Roman" pitchFamily="18" charset="0"/>
                <a:cs typeface="Times New Roman" pitchFamily="18" charset="0"/>
              </a:rPr>
              <a:t>your computers </a:t>
            </a:r>
            <a:r>
              <a:rPr lang="en-US" sz="2000" dirty="0">
                <a:latin typeface="Times New Roman" pitchFamily="18" charset="0"/>
                <a:cs typeface="Times New Roman" pitchFamily="18" charset="0"/>
              </a:rPr>
              <a:t>and </a:t>
            </a:r>
            <a:r>
              <a:rPr lang="en-US" sz="2000" dirty="0" smtClean="0">
                <a:latin typeface="Times New Roman" pitchFamily="18" charset="0"/>
                <a:cs typeface="Times New Roman" pitchFamily="18" charset="0"/>
              </a:rPr>
              <a:t>access sensitive </a:t>
            </a:r>
            <a:r>
              <a:rPr lang="en-US" sz="2000" dirty="0">
                <a:latin typeface="Times New Roman" pitchFamily="18" charset="0"/>
                <a:cs typeface="Times New Roman" pitchFamily="18" charset="0"/>
              </a:rPr>
              <a:t>information from the </a:t>
            </a:r>
            <a:r>
              <a:rPr lang="en-US" sz="2000" b="1" dirty="0">
                <a:latin typeface="Times New Roman" pitchFamily="18" charset="0"/>
                <a:cs typeface="Times New Roman" pitchFamily="18" charset="0"/>
              </a:rPr>
              <a:t>inside as ‘’authorized’’ and “trusted” users. </a:t>
            </a:r>
          </a:p>
          <a:p>
            <a:pPr algn="just"/>
            <a:r>
              <a:rPr lang="en-US" sz="2000" b="1" i="1" dirty="0">
                <a:latin typeface="Times New Roman" pitchFamily="18" charset="0"/>
                <a:cs typeface="Times New Roman" pitchFamily="18" charset="0"/>
              </a:rPr>
              <a:t>Malicious user </a:t>
            </a:r>
            <a:r>
              <a:rPr lang="en-US" sz="2000" dirty="0">
                <a:latin typeface="Times New Roman" pitchFamily="18" charset="0"/>
                <a:cs typeface="Times New Roman" pitchFamily="18" charset="0"/>
              </a:rPr>
              <a:t>is a rogue employee, contractor, intern, or other user who abuses his or her trusted </a:t>
            </a:r>
            <a:r>
              <a:rPr lang="en-US" sz="2000" dirty="0" smtClean="0">
                <a:latin typeface="Times New Roman" pitchFamily="18" charset="0"/>
                <a:cs typeface="Times New Roman" pitchFamily="18" charset="0"/>
              </a:rPr>
              <a:t>privileges.</a:t>
            </a:r>
            <a:endParaRPr lang="en-US" sz="2000" dirty="0">
              <a:latin typeface="Times New Roman" pitchFamily="18" charset="0"/>
              <a:cs typeface="Times New Roman" pitchFamily="18" charset="0"/>
            </a:endParaRPr>
          </a:p>
          <a:p>
            <a:pPr algn="just"/>
            <a:r>
              <a:rPr lang="en-US" sz="2000" b="1" i="1" dirty="0">
                <a:latin typeface="Times New Roman" pitchFamily="18" charset="0"/>
                <a:cs typeface="Times New Roman" pitchFamily="18" charset="0"/>
              </a:rPr>
              <a:t>Malicious </a:t>
            </a:r>
            <a:r>
              <a:rPr lang="en-US" sz="2000" b="1" i="1" dirty="0" smtClean="0">
                <a:latin typeface="Times New Roman" pitchFamily="18" charset="0"/>
                <a:cs typeface="Times New Roman" pitchFamily="18" charset="0"/>
              </a:rPr>
              <a:t>users</a:t>
            </a:r>
            <a:r>
              <a:rPr lang="en-US" sz="2000" b="1"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accesses sensitive information, e-mail confidential client information to competitor ,delete sensitive files from </a:t>
            </a:r>
            <a:r>
              <a:rPr lang="en-US" sz="2000" dirty="0" smtClean="0">
                <a:latin typeface="Times New Roman" pitchFamily="18" charset="0"/>
                <a:cs typeface="Times New Roman" pitchFamily="18" charset="0"/>
              </a:rPr>
              <a:t>servers</a:t>
            </a:r>
          </a:p>
          <a:p>
            <a:pPr algn="just"/>
            <a:endParaRPr lang="en-US" sz="2000" b="1" dirty="0">
              <a:latin typeface="Times New Roman" pitchFamily="18" charset="0"/>
              <a:cs typeface="Times New Roman" pitchFamily="18" charset="0"/>
            </a:endParaRPr>
          </a:p>
          <a:p>
            <a:pPr algn="just">
              <a:buFont typeface="Wingdings" pitchFamily="2" charset="2"/>
              <a:buChar char="Ø"/>
            </a:pPr>
            <a:r>
              <a:rPr lang="en-US" sz="2000" b="1" dirty="0">
                <a:latin typeface="Times New Roman" pitchFamily="18" charset="0"/>
                <a:cs typeface="Times New Roman" pitchFamily="18" charset="0"/>
              </a:rPr>
              <a:t>Ethical hackers (or good guys) </a:t>
            </a:r>
            <a:r>
              <a:rPr lang="en-US" sz="2000" dirty="0">
                <a:latin typeface="Times New Roman" pitchFamily="18" charset="0"/>
                <a:cs typeface="Times New Roman" pitchFamily="18" charset="0"/>
              </a:rPr>
              <a:t>hack systems to discover vulnerabilities to protect against unauthorized access, abuse, and misuse. </a:t>
            </a:r>
          </a:p>
          <a:p>
            <a:pPr algn="just"/>
            <a:r>
              <a:rPr lang="en-US" sz="2000" dirty="0">
                <a:latin typeface="Times New Roman" pitchFamily="18" charset="0"/>
                <a:cs typeface="Times New Roman" pitchFamily="18" charset="0"/>
              </a:rPr>
              <a:t>Information security researchers, consultants, and internal staff fall into this category.</a:t>
            </a:r>
          </a:p>
          <a:p>
            <a:endParaRPr lang="en-US" dirty="0"/>
          </a:p>
        </p:txBody>
      </p:sp>
    </p:spTree>
    <p:extLst>
      <p:ext uri="{BB962C8B-B14F-4D97-AF65-F5344CB8AC3E}">
        <p14:creationId xmlns:p14="http://schemas.microsoft.com/office/powerpoint/2010/main" val="3796279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 descr="What is Hacking ? An Introduction"/>
          <p:cNvSpPr>
            <a:spLocks noChangeAspect="1" noChangeArrowheads="1"/>
          </p:cNvSpPr>
          <p:nvPr/>
        </p:nvSpPr>
        <p:spPr bwMode="auto">
          <a:xfrm>
            <a:off x="3756025" y="15890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What is Hacking ? An Introduction"/>
          <p:cNvSpPr>
            <a:spLocks noChangeAspect="1" noChangeArrowheads="1"/>
          </p:cNvSpPr>
          <p:nvPr/>
        </p:nvSpPr>
        <p:spPr bwMode="auto">
          <a:xfrm>
            <a:off x="3756025" y="15890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3" descr="What is Hacking ? An Introduction"/>
          <p:cNvSpPr>
            <a:spLocks noChangeAspect="1" noChangeArrowheads="1"/>
          </p:cNvSpPr>
          <p:nvPr/>
        </p:nvSpPr>
        <p:spPr bwMode="auto">
          <a:xfrm>
            <a:off x="3756025" y="15890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What is Hacking ? An Introduction"/>
          <p:cNvSpPr>
            <a:spLocks noChangeAspect="1" noChangeArrowheads="1"/>
          </p:cNvSpPr>
          <p:nvPr/>
        </p:nvSpPr>
        <p:spPr bwMode="auto">
          <a:xfrm>
            <a:off x="3756025" y="15890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5" descr="What is Hacking ? An Introduction"/>
          <p:cNvSpPr>
            <a:spLocks noChangeAspect="1" noChangeArrowheads="1"/>
          </p:cNvSpPr>
          <p:nvPr/>
        </p:nvSpPr>
        <p:spPr bwMode="auto">
          <a:xfrm>
            <a:off x="3756025" y="15890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What is Hacking ? An Introduction"/>
          <p:cNvSpPr>
            <a:spLocks noChangeAspect="1" noChangeArrowheads="1"/>
          </p:cNvSpPr>
          <p:nvPr/>
        </p:nvSpPr>
        <p:spPr bwMode="auto">
          <a:xfrm>
            <a:off x="3756025" y="15890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4182234973"/>
              </p:ext>
            </p:extLst>
          </p:nvPr>
        </p:nvGraphicFramePr>
        <p:xfrm>
          <a:off x="184961" y="630018"/>
          <a:ext cx="11879659" cy="6365151"/>
        </p:xfrm>
        <a:graphic>
          <a:graphicData uri="http://schemas.openxmlformats.org/drawingml/2006/table">
            <a:tbl>
              <a:tblPr/>
              <a:tblGrid>
                <a:gridCol w="1821260"/>
                <a:gridCol w="10058399"/>
              </a:tblGrid>
              <a:tr h="465982">
                <a:tc>
                  <a:txBody>
                    <a:bodyPr/>
                    <a:lstStyle/>
                    <a:p>
                      <a:pPr algn="ctr" fontAlgn="t"/>
                      <a:r>
                        <a:rPr lang="en-US" sz="2000" b="1" dirty="0">
                          <a:effectLst/>
                          <a:latin typeface="Times New Roman" pitchFamily="18" charset="0"/>
                          <a:cs typeface="Times New Roman" pitchFamily="18" charset="0"/>
                        </a:rPr>
                        <a:t>Symbol</a:t>
                      </a:r>
                    </a:p>
                  </a:txBody>
                  <a:tcPr marL="50513" marR="50513" marT="50513" marB="50513">
                    <a:lnL w="9525" cap="flat" cmpd="sng" algn="ctr">
                      <a:solidFill>
                        <a:srgbClr val="B0F530"/>
                      </a:solidFill>
                      <a:prstDash val="solid"/>
                      <a:round/>
                      <a:headEnd type="none" w="med" len="med"/>
                      <a:tailEnd type="none" w="med" len="med"/>
                    </a:lnL>
                    <a:lnR w="9525" cap="flat" cmpd="sng" algn="ctr">
                      <a:solidFill>
                        <a:srgbClr val="B0F53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ctr" fontAlgn="t"/>
                      <a:r>
                        <a:rPr lang="en-US" sz="1800" b="1" dirty="0">
                          <a:effectLst/>
                          <a:latin typeface="Times New Roman" pitchFamily="18" charset="0"/>
                          <a:cs typeface="Times New Roman" pitchFamily="18" charset="0"/>
                        </a:rPr>
                        <a:t>Description</a:t>
                      </a:r>
                    </a:p>
                  </a:txBody>
                  <a:tcPr marL="50513" marR="50513" marT="50513" marB="50513">
                    <a:lnL w="9525" cap="flat" cmpd="sng" algn="ctr">
                      <a:solidFill>
                        <a:srgbClr val="B0F530"/>
                      </a:solidFill>
                      <a:prstDash val="solid"/>
                      <a:round/>
                      <a:headEnd type="none" w="med" len="med"/>
                      <a:tailEnd type="none" w="med" len="med"/>
                    </a:lnL>
                    <a:lnR w="12700" cap="flat" cmpd="sng" algn="ctr">
                      <a:solidFill>
                        <a:srgbClr val="30538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r>
              <a:tr h="787391">
                <a:tc>
                  <a:txBody>
                    <a:bodyPr/>
                    <a:lstStyle/>
                    <a:p>
                      <a:pPr algn="l" fontAlgn="t"/>
                      <a:endParaRPr lang="en-US" sz="1800" dirty="0">
                        <a:effectLst/>
                        <a:latin typeface="Times New Roman" pitchFamily="18" charset="0"/>
                        <a:cs typeface="Times New Roman" pitchFamily="18" charset="0"/>
                      </a:endParaRPr>
                    </a:p>
                  </a:txBody>
                  <a:tcPr marL="50513" marR="50513" marT="50513" marB="50513">
                    <a:lnL w="12700" cap="flat" cmpd="sng" algn="ctr">
                      <a:solidFill>
                        <a:srgbClr val="B05488"/>
                      </a:solidFill>
                      <a:prstDash val="solid"/>
                      <a:round/>
                      <a:headEnd type="none" w="med" len="med"/>
                      <a:tailEnd type="none" w="med" len="med"/>
                    </a:lnL>
                    <a:lnR w="12700" cap="flat" cmpd="sng" algn="ctr">
                      <a:solidFill>
                        <a:srgbClr val="00548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b="1" dirty="0" smtClean="0">
                          <a:effectLst/>
                          <a:latin typeface="Times New Roman" pitchFamily="18" charset="0"/>
                          <a:cs typeface="Times New Roman" pitchFamily="18" charset="0"/>
                        </a:rPr>
                        <a:t>White hat hacker(Ethical</a:t>
                      </a:r>
                      <a:r>
                        <a:rPr lang="en-US" sz="1800" b="1" baseline="0" dirty="0" smtClean="0">
                          <a:effectLst/>
                          <a:latin typeface="Times New Roman" pitchFamily="18" charset="0"/>
                          <a:cs typeface="Times New Roman" pitchFamily="18" charset="0"/>
                        </a:rPr>
                        <a:t> hacker , good guys)</a:t>
                      </a:r>
                      <a:r>
                        <a:rPr lang="en-US" sz="1800" b="1" dirty="0" smtClean="0">
                          <a:effectLst/>
                          <a:latin typeface="Times New Roman" pitchFamily="18" charset="0"/>
                          <a:cs typeface="Times New Roman" pitchFamily="18" charset="0"/>
                        </a:rPr>
                        <a:t>:</a:t>
                      </a:r>
                      <a:r>
                        <a:rPr lang="en-US" sz="1800" b="1" dirty="0">
                          <a:effectLst/>
                          <a:latin typeface="Times New Roman" pitchFamily="18" charset="0"/>
                          <a:cs typeface="Times New Roman" pitchFamily="18" charset="0"/>
                        </a:rPr>
                        <a:t> </a:t>
                      </a:r>
                      <a:r>
                        <a:rPr lang="en-US" sz="1800" b="0" dirty="0" smtClean="0">
                          <a:effectLst/>
                          <a:latin typeface="Times New Roman" pitchFamily="18" charset="0"/>
                          <a:cs typeface="Times New Roman" pitchFamily="18" charset="0"/>
                        </a:rPr>
                        <a:t>they uses their </a:t>
                      </a:r>
                      <a:r>
                        <a:rPr lang="en-US" sz="1800" b="1" dirty="0" smtClean="0">
                          <a:effectLst/>
                          <a:latin typeface="Times New Roman" pitchFamily="18" charset="0"/>
                          <a:cs typeface="Times New Roman" pitchFamily="18" charset="0"/>
                        </a:rPr>
                        <a:t>skill and knowledge </a:t>
                      </a:r>
                      <a:r>
                        <a:rPr lang="en-US" sz="1800" b="0" dirty="0" smtClean="0">
                          <a:effectLst/>
                          <a:latin typeface="Times New Roman" pitchFamily="18" charset="0"/>
                          <a:cs typeface="Times New Roman" pitchFamily="18" charset="0"/>
                        </a:rPr>
                        <a:t>to </a:t>
                      </a:r>
                      <a:r>
                        <a:rPr lang="en-US" sz="1800" b="1" dirty="0" smtClean="0">
                          <a:solidFill>
                            <a:schemeClr val="tx1"/>
                          </a:solidFill>
                          <a:effectLst/>
                          <a:latin typeface="Times New Roman" pitchFamily="18" charset="0"/>
                          <a:cs typeface="Times New Roman" pitchFamily="18" charset="0"/>
                        </a:rPr>
                        <a:t>identify</a:t>
                      </a:r>
                      <a:r>
                        <a:rPr lang="en-US" sz="1800" b="1" baseline="0" dirty="0" smtClean="0">
                          <a:solidFill>
                            <a:schemeClr val="tx1"/>
                          </a:solidFill>
                          <a:effectLst/>
                          <a:latin typeface="Times New Roman" pitchFamily="18" charset="0"/>
                          <a:cs typeface="Times New Roman" pitchFamily="18" charset="0"/>
                        </a:rPr>
                        <a:t>  and fix </a:t>
                      </a:r>
                      <a:r>
                        <a:rPr lang="en-US" sz="1800" b="1" dirty="0" smtClean="0">
                          <a:solidFill>
                            <a:schemeClr val="tx1"/>
                          </a:solidFill>
                          <a:effectLst/>
                          <a:latin typeface="Times New Roman" pitchFamily="18" charset="0"/>
                          <a:cs typeface="Times New Roman" pitchFamily="18" charset="0"/>
                        </a:rPr>
                        <a:t>weaknesses</a:t>
                      </a:r>
                      <a:r>
                        <a:rPr lang="en-US" sz="1800" dirty="0" smtClean="0">
                          <a:solidFill>
                            <a:schemeClr val="tx1"/>
                          </a:solidFill>
                          <a:effectLst/>
                          <a:latin typeface="Times New Roman" pitchFamily="18" charset="0"/>
                          <a:cs typeface="Times New Roman" pitchFamily="18" charset="0"/>
                        </a:rPr>
                        <a:t> in the system . </a:t>
                      </a:r>
                      <a:r>
                        <a:rPr lang="en-US" sz="1800" dirty="0">
                          <a:solidFill>
                            <a:schemeClr val="tx1"/>
                          </a:solidFill>
                          <a:effectLst/>
                          <a:latin typeface="Times New Roman" pitchFamily="18" charset="0"/>
                          <a:cs typeface="Times New Roman" pitchFamily="18" charset="0"/>
                        </a:rPr>
                        <a:t>They may also perform penetration</a:t>
                      </a:r>
                      <a:r>
                        <a:rPr lang="en-US" sz="1800" u="none" strike="noStrike" dirty="0">
                          <a:solidFill>
                            <a:schemeClr val="tx1"/>
                          </a:solidFill>
                          <a:effectLst/>
                          <a:latin typeface="Times New Roman" pitchFamily="18" charset="0"/>
                          <a:cs typeface="Times New Roman" pitchFamily="18" charset="0"/>
                        </a:rPr>
                        <a:t> Testing </a:t>
                      </a:r>
                      <a:r>
                        <a:rPr lang="en-US" sz="1800" dirty="0">
                          <a:solidFill>
                            <a:schemeClr val="tx1"/>
                          </a:solidFill>
                          <a:effectLst/>
                          <a:latin typeface="Times New Roman" pitchFamily="18" charset="0"/>
                          <a:cs typeface="Times New Roman" pitchFamily="18" charset="0"/>
                        </a:rPr>
                        <a:t>and vulnerability assessments.</a:t>
                      </a:r>
                    </a:p>
                  </a:txBody>
                  <a:tcPr marL="50513" marR="50513" marT="50513" marB="50513">
                    <a:lnL w="12700" cap="flat" cmpd="sng" algn="ctr">
                      <a:solidFill>
                        <a:srgbClr val="005488"/>
                      </a:solidFill>
                      <a:prstDash val="solid"/>
                      <a:round/>
                      <a:headEnd type="none" w="med" len="med"/>
                      <a:tailEnd type="none" w="med" len="med"/>
                    </a:lnL>
                    <a:lnR w="12700" cap="flat" cmpd="sng" algn="ctr">
                      <a:solidFill>
                        <a:srgbClr val="60548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198668">
                <a:tc>
                  <a:txBody>
                    <a:bodyPr/>
                    <a:lstStyle/>
                    <a:p>
                      <a:pPr algn="l" fontAlgn="t"/>
                      <a:endParaRPr lang="en-US" sz="1200" dirty="0">
                        <a:effectLst/>
                      </a:endParaRPr>
                    </a:p>
                  </a:txBody>
                  <a:tcPr marL="50513" marR="50513" marT="50513" marB="50513">
                    <a:lnL w="12700" cap="flat" cmpd="sng" algn="ctr">
                      <a:solidFill>
                        <a:srgbClr val="E05488"/>
                      </a:solidFill>
                      <a:prstDash val="solid"/>
                      <a:round/>
                      <a:headEnd type="none" w="med" len="med"/>
                      <a:tailEnd type="none" w="med" len="med"/>
                    </a:lnL>
                    <a:lnR w="12700" cap="flat" cmpd="sng" algn="ctr">
                      <a:solidFill>
                        <a:srgbClr val="50548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b="1" dirty="0" smtClean="0">
                          <a:effectLst/>
                          <a:latin typeface="Times New Roman" pitchFamily="18" charset="0"/>
                          <a:cs typeface="Times New Roman" pitchFamily="18" charset="0"/>
                        </a:rPr>
                        <a:t>Black hat hacker(Cracker or Unethical</a:t>
                      </a:r>
                      <a:r>
                        <a:rPr lang="en-US" sz="1800" b="1" baseline="0" dirty="0" smtClean="0">
                          <a:effectLst/>
                          <a:latin typeface="Times New Roman" pitchFamily="18" charset="0"/>
                          <a:cs typeface="Times New Roman" pitchFamily="18" charset="0"/>
                        </a:rPr>
                        <a:t> hacker , bad guys)</a:t>
                      </a:r>
                      <a:r>
                        <a:rPr lang="en-US" sz="1800" b="1" dirty="0" smtClean="0">
                          <a:effectLst/>
                          <a:latin typeface="Times New Roman" pitchFamily="18" charset="0"/>
                          <a:cs typeface="Times New Roman" pitchFamily="18" charset="0"/>
                        </a:rPr>
                        <a:t>:</a:t>
                      </a:r>
                      <a:r>
                        <a:rPr lang="en-US" sz="1800" b="1" dirty="0">
                          <a:effectLst/>
                          <a:latin typeface="Times New Roman" pitchFamily="18" charset="0"/>
                          <a:cs typeface="Times New Roman" pitchFamily="18" charset="0"/>
                        </a:rPr>
                        <a:t> </a:t>
                      </a:r>
                      <a:r>
                        <a:rPr lang="en-US" sz="1800" b="0" dirty="0" smtClean="0">
                          <a:effectLst/>
                          <a:latin typeface="Times New Roman" pitchFamily="18" charset="0"/>
                          <a:cs typeface="Times New Roman" pitchFamily="18" charset="0"/>
                        </a:rPr>
                        <a:t>they uses their </a:t>
                      </a:r>
                      <a:r>
                        <a:rPr lang="en-US" sz="1800" b="1" dirty="0" smtClean="0">
                          <a:effectLst/>
                          <a:latin typeface="Times New Roman" pitchFamily="18" charset="0"/>
                          <a:cs typeface="Times New Roman" pitchFamily="18" charset="0"/>
                        </a:rPr>
                        <a:t>skill and knowledge </a:t>
                      </a:r>
                      <a:r>
                        <a:rPr lang="en-US" sz="1800" b="0" dirty="0" smtClean="0">
                          <a:effectLst/>
                          <a:latin typeface="Times New Roman" pitchFamily="18" charset="0"/>
                          <a:cs typeface="Times New Roman" pitchFamily="18" charset="0"/>
                        </a:rPr>
                        <a:t>for </a:t>
                      </a:r>
                      <a:r>
                        <a:rPr lang="en-US" sz="1800" b="1" dirty="0" smtClean="0">
                          <a:effectLst/>
                          <a:latin typeface="Times New Roman" pitchFamily="18" charset="0"/>
                          <a:cs typeface="Times New Roman" pitchFamily="18" charset="0"/>
                        </a:rPr>
                        <a:t>illegal purpose</a:t>
                      </a:r>
                      <a:r>
                        <a:rPr lang="en-US" sz="1800" b="0" dirty="0" smtClean="0">
                          <a:effectLst/>
                          <a:latin typeface="Times New Roman" pitchFamily="18" charset="0"/>
                          <a:cs typeface="Times New Roman" pitchFamily="18" charset="0"/>
                        </a:rPr>
                        <a:t>. they are nothing but criminals or crackers</a:t>
                      </a:r>
                    </a:p>
                    <a:p>
                      <a:pPr algn="l" fontAlgn="t"/>
                      <a:r>
                        <a:rPr lang="en-US" sz="1800" dirty="0" smtClean="0">
                          <a:effectLst/>
                          <a:latin typeface="Times New Roman" pitchFamily="18" charset="0"/>
                          <a:cs typeface="Times New Roman" pitchFamily="18" charset="0"/>
                        </a:rPr>
                        <a:t>A </a:t>
                      </a:r>
                      <a:r>
                        <a:rPr lang="en-US" sz="1800" dirty="0">
                          <a:effectLst/>
                          <a:latin typeface="Times New Roman" pitchFamily="18" charset="0"/>
                          <a:cs typeface="Times New Roman" pitchFamily="18" charset="0"/>
                        </a:rPr>
                        <a:t>hacker who gains unauthorized access to computer systems for personal gain. The intent is usually to steal corporate data, </a:t>
                      </a:r>
                      <a:r>
                        <a:rPr lang="en-US" sz="1800" b="0" i="0" kern="1200" dirty="0" smtClean="0">
                          <a:solidFill>
                            <a:schemeClr val="tx1"/>
                          </a:solidFill>
                          <a:effectLst/>
                          <a:latin typeface="Times New Roman" pitchFamily="18" charset="0"/>
                          <a:ea typeface="+mn-ea"/>
                          <a:cs typeface="Times New Roman" pitchFamily="18" charset="0"/>
                        </a:rPr>
                        <a:t>spread malware,</a:t>
                      </a:r>
                      <a:r>
                        <a:rPr lang="en-US" sz="1800" b="0" i="0" kern="1200" baseline="0" dirty="0" smtClean="0">
                          <a:solidFill>
                            <a:schemeClr val="tx1"/>
                          </a:solidFill>
                          <a:effectLst/>
                          <a:latin typeface="Times New Roman" pitchFamily="18" charset="0"/>
                          <a:ea typeface="+mn-ea"/>
                          <a:cs typeface="Times New Roman" pitchFamily="18" charset="0"/>
                        </a:rPr>
                        <a:t> </a:t>
                      </a:r>
                      <a:r>
                        <a:rPr lang="en-US" sz="1800" b="0" i="0" kern="1200" dirty="0" smtClean="0">
                          <a:solidFill>
                            <a:schemeClr val="tx1"/>
                          </a:solidFill>
                          <a:effectLst/>
                          <a:latin typeface="Times New Roman" pitchFamily="18" charset="0"/>
                          <a:ea typeface="+mn-ea"/>
                          <a:cs typeface="Times New Roman" pitchFamily="18" charset="0"/>
                        </a:rPr>
                        <a:t>earn profit , </a:t>
                      </a:r>
                      <a:r>
                        <a:rPr lang="en-US" sz="1800" dirty="0" smtClean="0">
                          <a:effectLst/>
                          <a:latin typeface="Times New Roman" pitchFamily="18" charset="0"/>
                          <a:cs typeface="Times New Roman" pitchFamily="18" charset="0"/>
                        </a:rPr>
                        <a:t>etc.</a:t>
                      </a:r>
                      <a:endParaRPr lang="en-US" sz="1800" dirty="0">
                        <a:effectLst/>
                        <a:latin typeface="Times New Roman" pitchFamily="18" charset="0"/>
                        <a:cs typeface="Times New Roman" pitchFamily="18" charset="0"/>
                      </a:endParaRPr>
                    </a:p>
                  </a:txBody>
                  <a:tcPr marL="50513" marR="50513" marT="50513" marB="50513">
                    <a:lnL w="12700" cap="flat" cmpd="sng" algn="ctr">
                      <a:solidFill>
                        <a:srgbClr val="505488"/>
                      </a:solidFill>
                      <a:prstDash val="solid"/>
                      <a:round/>
                      <a:headEnd type="none" w="med" len="med"/>
                      <a:tailEnd type="none" w="med" len="med"/>
                    </a:lnL>
                    <a:lnR w="12700" cap="flat" cmpd="sng" algn="ctr">
                      <a:solidFill>
                        <a:srgbClr val="A0548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1198668">
                <a:tc>
                  <a:txBody>
                    <a:bodyPr/>
                    <a:lstStyle/>
                    <a:p>
                      <a:pPr algn="l" fontAlgn="t"/>
                      <a:endParaRPr lang="en-US" sz="1200" dirty="0">
                        <a:effectLst/>
                      </a:endParaRPr>
                    </a:p>
                  </a:txBody>
                  <a:tcPr marL="50513" marR="50513" marT="50513" marB="50513">
                    <a:lnL w="12700" cap="flat" cmpd="sng" algn="ctr">
                      <a:solidFill>
                        <a:srgbClr val="705488"/>
                      </a:solidFill>
                      <a:prstDash val="solid"/>
                      <a:round/>
                      <a:headEnd type="none" w="med" len="med"/>
                      <a:tailEnd type="none" w="med" len="med"/>
                    </a:lnL>
                    <a:lnR w="12700" cap="flat" cmpd="sng" algn="ctr">
                      <a:solidFill>
                        <a:srgbClr val="30538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b="1" dirty="0">
                          <a:effectLst/>
                          <a:latin typeface="Times New Roman" pitchFamily="18" charset="0"/>
                          <a:cs typeface="Times New Roman" pitchFamily="18" charset="0"/>
                        </a:rPr>
                        <a:t>Grey </a:t>
                      </a:r>
                      <a:r>
                        <a:rPr lang="en-US" sz="1800" b="1" dirty="0" smtClean="0">
                          <a:effectLst/>
                          <a:latin typeface="Times New Roman" pitchFamily="18" charset="0"/>
                          <a:cs typeface="Times New Roman" pitchFamily="18" charset="0"/>
                        </a:rPr>
                        <a:t>hat hacker:</a:t>
                      </a:r>
                      <a:r>
                        <a:rPr lang="en-US" sz="1800" b="1" dirty="0">
                          <a:effectLst/>
                          <a:latin typeface="Times New Roman" pitchFamily="18" charset="0"/>
                          <a:cs typeface="Times New Roman" pitchFamily="18" charset="0"/>
                        </a:rPr>
                        <a:t> </a:t>
                      </a:r>
                      <a:r>
                        <a:rPr lang="en-US" sz="1800" dirty="0">
                          <a:effectLst/>
                          <a:latin typeface="Times New Roman" pitchFamily="18" charset="0"/>
                          <a:cs typeface="Times New Roman" pitchFamily="18" charset="0"/>
                        </a:rPr>
                        <a:t>A hacker who is </a:t>
                      </a:r>
                      <a:r>
                        <a:rPr lang="en-US" sz="1800" b="1" dirty="0">
                          <a:effectLst/>
                          <a:latin typeface="Times New Roman" pitchFamily="18" charset="0"/>
                          <a:cs typeface="Times New Roman" pitchFamily="18" charset="0"/>
                        </a:rPr>
                        <a:t>in between </a:t>
                      </a:r>
                      <a:r>
                        <a:rPr lang="en-US" sz="1800" dirty="0" smtClean="0">
                          <a:effectLst/>
                          <a:latin typeface="Times New Roman" pitchFamily="18" charset="0"/>
                          <a:cs typeface="Times New Roman" pitchFamily="18" charset="0"/>
                        </a:rPr>
                        <a:t>white</a:t>
                      </a:r>
                      <a:r>
                        <a:rPr lang="en-US" sz="1800" baseline="0" dirty="0" smtClean="0">
                          <a:effectLst/>
                          <a:latin typeface="Times New Roman" pitchFamily="18" charset="0"/>
                          <a:cs typeface="Times New Roman" pitchFamily="18" charset="0"/>
                        </a:rPr>
                        <a:t> hat hackers</a:t>
                      </a:r>
                      <a:r>
                        <a:rPr lang="en-US" sz="1800" dirty="0" smtClean="0">
                          <a:effectLst/>
                          <a:latin typeface="Times New Roman" pitchFamily="18" charset="0"/>
                          <a:cs typeface="Times New Roman" pitchFamily="18" charset="0"/>
                        </a:rPr>
                        <a:t> </a:t>
                      </a:r>
                      <a:r>
                        <a:rPr lang="en-US" sz="1800" dirty="0">
                          <a:effectLst/>
                          <a:latin typeface="Times New Roman" pitchFamily="18" charset="0"/>
                          <a:cs typeface="Times New Roman" pitchFamily="18" charset="0"/>
                        </a:rPr>
                        <a:t>and black hat hackers. </a:t>
                      </a:r>
                      <a:r>
                        <a:rPr lang="en-US" sz="1800" dirty="0" smtClean="0">
                          <a:effectLst/>
                          <a:latin typeface="Times New Roman" pitchFamily="18" charset="0"/>
                          <a:cs typeface="Times New Roman" pitchFamily="18" charset="0"/>
                        </a:rPr>
                        <a:t>Hackers</a:t>
                      </a:r>
                      <a:r>
                        <a:rPr lang="en-US" sz="1800" baseline="0" dirty="0" smtClean="0">
                          <a:effectLst/>
                          <a:latin typeface="Times New Roman" pitchFamily="18" charset="0"/>
                          <a:cs typeface="Times New Roman" pitchFamily="18" charset="0"/>
                        </a:rPr>
                        <a:t> does not have any malicious intension and hack </a:t>
                      </a:r>
                      <a:r>
                        <a:rPr lang="en-US" sz="1800" dirty="0" smtClean="0">
                          <a:effectLst/>
                          <a:latin typeface="Times New Roman" pitchFamily="18" charset="0"/>
                          <a:cs typeface="Times New Roman" pitchFamily="18" charset="0"/>
                        </a:rPr>
                        <a:t>computer </a:t>
                      </a:r>
                      <a:r>
                        <a:rPr lang="en-US" sz="1800" dirty="0">
                          <a:effectLst/>
                          <a:latin typeface="Times New Roman" pitchFamily="18" charset="0"/>
                          <a:cs typeface="Times New Roman" pitchFamily="18" charset="0"/>
                        </a:rPr>
                        <a:t>systems </a:t>
                      </a:r>
                      <a:r>
                        <a:rPr lang="en-US" sz="1800" dirty="0" smtClean="0">
                          <a:effectLst/>
                          <a:latin typeface="Times New Roman" pitchFamily="18" charset="0"/>
                          <a:cs typeface="Times New Roman" pitchFamily="18" charset="0"/>
                        </a:rPr>
                        <a:t>for </a:t>
                      </a:r>
                      <a:r>
                        <a:rPr lang="en-US" sz="1800" b="1" dirty="0" smtClean="0">
                          <a:effectLst/>
                          <a:latin typeface="Times New Roman" pitchFamily="18" charset="0"/>
                          <a:cs typeface="Times New Roman" pitchFamily="18" charset="0"/>
                        </a:rPr>
                        <a:t>fun</a:t>
                      </a:r>
                      <a:r>
                        <a:rPr lang="en-US" sz="1800" b="1" baseline="0" dirty="0" smtClean="0">
                          <a:effectLst/>
                          <a:latin typeface="Times New Roman" pitchFamily="18" charset="0"/>
                          <a:cs typeface="Times New Roman" pitchFamily="18" charset="0"/>
                        </a:rPr>
                        <a:t>. </a:t>
                      </a:r>
                    </a:p>
                    <a:p>
                      <a:pPr algn="l" fontAlgn="t"/>
                      <a:r>
                        <a:rPr lang="en-US" sz="1800" b="0" dirty="0" smtClean="0">
                          <a:effectLst/>
                          <a:latin typeface="Times New Roman" pitchFamily="18" charset="0"/>
                          <a:cs typeface="Times New Roman" pitchFamily="18" charset="0"/>
                        </a:rPr>
                        <a:t>Grey hat hacker </a:t>
                      </a:r>
                      <a:r>
                        <a:rPr lang="en-US" sz="1800" dirty="0" smtClean="0">
                          <a:effectLst/>
                          <a:latin typeface="Times New Roman" pitchFamily="18" charset="0"/>
                          <a:cs typeface="Times New Roman" pitchFamily="18" charset="0"/>
                        </a:rPr>
                        <a:t> </a:t>
                      </a:r>
                      <a:r>
                        <a:rPr lang="en-US" sz="1800" dirty="0">
                          <a:effectLst/>
                          <a:latin typeface="Times New Roman" pitchFamily="18" charset="0"/>
                          <a:cs typeface="Times New Roman" pitchFamily="18" charset="0"/>
                        </a:rPr>
                        <a:t>identify weaknesses </a:t>
                      </a:r>
                      <a:r>
                        <a:rPr lang="en-US" sz="1800" dirty="0" smtClean="0">
                          <a:effectLst/>
                          <a:latin typeface="Times New Roman" pitchFamily="18" charset="0"/>
                          <a:cs typeface="Times New Roman" pitchFamily="18" charset="0"/>
                        </a:rPr>
                        <a:t>in system and tell</a:t>
                      </a:r>
                      <a:r>
                        <a:rPr lang="en-US" sz="1800" baseline="0" dirty="0" smtClean="0">
                          <a:effectLst/>
                          <a:latin typeface="Times New Roman" pitchFamily="18" charset="0"/>
                          <a:cs typeface="Times New Roman" pitchFamily="18" charset="0"/>
                        </a:rPr>
                        <a:t> </a:t>
                      </a:r>
                      <a:r>
                        <a:rPr lang="en-US" sz="1800" dirty="0" smtClean="0">
                          <a:effectLst/>
                          <a:latin typeface="Times New Roman" pitchFamily="18" charset="0"/>
                          <a:cs typeface="Times New Roman" pitchFamily="18" charset="0"/>
                        </a:rPr>
                        <a:t>them </a:t>
                      </a:r>
                      <a:r>
                        <a:rPr lang="en-US" sz="1800" dirty="0">
                          <a:effectLst/>
                          <a:latin typeface="Times New Roman" pitchFamily="18" charset="0"/>
                          <a:cs typeface="Times New Roman" pitchFamily="18" charset="0"/>
                        </a:rPr>
                        <a:t>to the system </a:t>
                      </a:r>
                      <a:r>
                        <a:rPr lang="en-US" sz="1800" dirty="0" smtClean="0">
                          <a:effectLst/>
                          <a:latin typeface="Times New Roman" pitchFamily="18" charset="0"/>
                          <a:cs typeface="Times New Roman" pitchFamily="18" charset="0"/>
                        </a:rPr>
                        <a:t>owner but </a:t>
                      </a:r>
                      <a:r>
                        <a:rPr lang="en-US" sz="1800" b="1" dirty="0" smtClean="0">
                          <a:effectLst/>
                          <a:latin typeface="Times New Roman" pitchFamily="18" charset="0"/>
                          <a:cs typeface="Times New Roman" pitchFamily="18" charset="0"/>
                        </a:rPr>
                        <a:t>without</a:t>
                      </a:r>
                      <a:r>
                        <a:rPr lang="en-US" sz="1800" dirty="0" smtClean="0">
                          <a:effectLst/>
                          <a:latin typeface="Times New Roman" pitchFamily="18" charset="0"/>
                          <a:cs typeface="Times New Roman" pitchFamily="18" charset="0"/>
                        </a:rPr>
                        <a:t> owner</a:t>
                      </a:r>
                      <a:r>
                        <a:rPr lang="en-US" sz="1800" baseline="0" dirty="0" smtClean="0">
                          <a:effectLst/>
                          <a:latin typeface="Times New Roman" pitchFamily="18" charset="0"/>
                          <a:cs typeface="Times New Roman" pitchFamily="18" charset="0"/>
                        </a:rPr>
                        <a:t>s permission .</a:t>
                      </a:r>
                    </a:p>
                    <a:p>
                      <a:pPr algn="l" fontAlgn="t"/>
                      <a:r>
                        <a:rPr lang="en-US" sz="1800" b="0" dirty="0" smtClean="0">
                          <a:effectLst/>
                          <a:latin typeface="Times New Roman" pitchFamily="18" charset="0"/>
                          <a:cs typeface="Times New Roman" pitchFamily="18" charset="0"/>
                        </a:rPr>
                        <a:t>Grey hat hacker does</a:t>
                      </a:r>
                      <a:r>
                        <a:rPr lang="en-US" sz="1800" b="0" baseline="0" dirty="0" smtClean="0">
                          <a:effectLst/>
                          <a:latin typeface="Times New Roman" pitchFamily="18" charset="0"/>
                          <a:cs typeface="Times New Roman" pitchFamily="18" charset="0"/>
                        </a:rPr>
                        <a:t> not </a:t>
                      </a:r>
                      <a:r>
                        <a:rPr lang="en-US" sz="1800" b="0" dirty="0" smtClean="0">
                          <a:effectLst/>
                          <a:latin typeface="Times New Roman" pitchFamily="18" charset="0"/>
                          <a:cs typeface="Times New Roman" pitchFamily="18" charset="0"/>
                        </a:rPr>
                        <a:t>perform hacking for any personnel gain or for third party</a:t>
                      </a:r>
                      <a:r>
                        <a:rPr lang="en-US" sz="1800" b="0" baseline="0" dirty="0" smtClean="0">
                          <a:effectLst/>
                          <a:latin typeface="Times New Roman" pitchFamily="18" charset="0"/>
                          <a:cs typeface="Times New Roman" pitchFamily="18" charset="0"/>
                        </a:rPr>
                        <a:t> benefit.</a:t>
                      </a:r>
                      <a:r>
                        <a:rPr lang="en-US" sz="1800" b="0" dirty="0" smtClean="0">
                          <a:effectLst/>
                          <a:latin typeface="Times New Roman" pitchFamily="18" charset="0"/>
                          <a:cs typeface="Times New Roman" pitchFamily="18" charset="0"/>
                        </a:rPr>
                        <a:t> </a:t>
                      </a:r>
                      <a:endParaRPr lang="en-US" sz="1800" b="0" dirty="0">
                        <a:effectLst/>
                        <a:latin typeface="Times New Roman" pitchFamily="18" charset="0"/>
                        <a:cs typeface="Times New Roman" pitchFamily="18" charset="0"/>
                      </a:endParaRPr>
                    </a:p>
                  </a:txBody>
                  <a:tcPr marL="50513" marR="50513" marT="50513" marB="50513">
                    <a:lnL w="12700" cap="flat" cmpd="sng" algn="ctr">
                      <a:solidFill>
                        <a:srgbClr val="305388"/>
                      </a:solidFill>
                      <a:prstDash val="solid"/>
                      <a:round/>
                      <a:headEnd type="none" w="med" len="med"/>
                      <a:tailEnd type="none" w="med" len="med"/>
                    </a:lnL>
                    <a:lnR w="12700" cap="flat" cmpd="sng" algn="ctr">
                      <a:solidFill>
                        <a:srgbClr val="30548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719530">
                <a:tc>
                  <a:txBody>
                    <a:bodyPr/>
                    <a:lstStyle/>
                    <a:p>
                      <a:pPr algn="l" fontAlgn="t"/>
                      <a:endParaRPr lang="en-US" sz="1200" dirty="0">
                        <a:effectLst/>
                      </a:endParaRPr>
                    </a:p>
                  </a:txBody>
                  <a:tcPr marL="50513" marR="50513" marT="50513" marB="50513">
                    <a:lnL w="12700" cap="flat" cmpd="sng" algn="ctr">
                      <a:solidFill>
                        <a:srgbClr val="B05388"/>
                      </a:solidFill>
                      <a:prstDash val="solid"/>
                      <a:round/>
                      <a:headEnd type="none" w="med" len="med"/>
                      <a:tailEnd type="none" w="med" len="med"/>
                    </a:lnL>
                    <a:lnR w="12700" cap="flat" cmpd="sng" algn="ctr">
                      <a:solidFill>
                        <a:srgbClr val="00548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b="1" dirty="0">
                          <a:effectLst/>
                          <a:latin typeface="Times New Roman" pitchFamily="18" charset="0"/>
                          <a:cs typeface="Times New Roman" pitchFamily="18" charset="0"/>
                        </a:rPr>
                        <a:t>Script kiddies: </a:t>
                      </a:r>
                      <a:r>
                        <a:rPr lang="en-US" sz="1800" b="0" i="0" kern="1200" dirty="0" smtClean="0">
                          <a:solidFill>
                            <a:schemeClr val="tx1"/>
                          </a:solidFill>
                          <a:effectLst/>
                          <a:latin typeface="Times New Roman" pitchFamily="18" charset="0"/>
                          <a:ea typeface="+mn-ea"/>
                          <a:cs typeface="Times New Roman" pitchFamily="18" charset="0"/>
                        </a:rPr>
                        <a:t>Hackers with </a:t>
                      </a:r>
                      <a:r>
                        <a:rPr lang="en-US" sz="1800" b="1" i="0" kern="1200" dirty="0" smtClean="0">
                          <a:solidFill>
                            <a:schemeClr val="tx1"/>
                          </a:solidFill>
                          <a:effectLst/>
                          <a:latin typeface="Times New Roman" pitchFamily="18" charset="0"/>
                          <a:ea typeface="+mn-ea"/>
                          <a:cs typeface="Times New Roman" pitchFamily="18" charset="0"/>
                        </a:rPr>
                        <a:t>limited</a:t>
                      </a:r>
                      <a:r>
                        <a:rPr lang="en-US" sz="1800" b="0" i="0" kern="1200" dirty="0" smtClean="0">
                          <a:solidFill>
                            <a:schemeClr val="tx1"/>
                          </a:solidFill>
                          <a:effectLst/>
                          <a:latin typeface="Times New Roman" pitchFamily="18" charset="0"/>
                          <a:ea typeface="+mn-ea"/>
                          <a:cs typeface="Times New Roman" pitchFamily="18" charset="0"/>
                        </a:rPr>
                        <a:t> </a:t>
                      </a:r>
                      <a:r>
                        <a:rPr lang="en-US" sz="1800" b="1" i="0" kern="1200" dirty="0" smtClean="0">
                          <a:solidFill>
                            <a:schemeClr val="tx1"/>
                          </a:solidFill>
                          <a:effectLst/>
                          <a:latin typeface="Times New Roman" pitchFamily="18" charset="0"/>
                          <a:ea typeface="+mn-ea"/>
                          <a:cs typeface="Times New Roman" pitchFamily="18" charset="0"/>
                        </a:rPr>
                        <a:t>skills</a:t>
                      </a:r>
                      <a:r>
                        <a:rPr lang="en-US" sz="1800" b="0" i="0" kern="1200" dirty="0" smtClean="0">
                          <a:solidFill>
                            <a:schemeClr val="tx1"/>
                          </a:solidFill>
                          <a:effectLst/>
                          <a:latin typeface="Times New Roman" pitchFamily="18" charset="0"/>
                          <a:ea typeface="+mn-ea"/>
                          <a:cs typeface="Times New Roman" pitchFamily="18" charset="0"/>
                        </a:rPr>
                        <a:t> are sometimes called</a:t>
                      </a:r>
                      <a:r>
                        <a:rPr lang="en-US" sz="1800" b="0" i="0" u="none" kern="1200" dirty="0" smtClean="0">
                          <a:solidFill>
                            <a:schemeClr val="tx1"/>
                          </a:solidFill>
                          <a:effectLst/>
                          <a:latin typeface="Times New Roman" pitchFamily="18" charset="0"/>
                          <a:ea typeface="+mn-ea"/>
                          <a:cs typeface="Times New Roman" pitchFamily="18" charset="0"/>
                        </a:rPr>
                        <a:t> script kiddies.</a:t>
                      </a:r>
                      <a:r>
                        <a:rPr lang="en-US" sz="1800" b="0" i="0" kern="1200" dirty="0" smtClean="0">
                          <a:solidFill>
                            <a:schemeClr val="tx1"/>
                          </a:solidFill>
                          <a:effectLst/>
                          <a:latin typeface="+mn-lt"/>
                          <a:ea typeface="+mn-ea"/>
                          <a:cs typeface="+mn-cs"/>
                        </a:rPr>
                        <a:t> </a:t>
                      </a:r>
                      <a:r>
                        <a:rPr lang="en-US" sz="1800" b="0" i="0" kern="1200" dirty="0" smtClean="0">
                          <a:solidFill>
                            <a:schemeClr val="tx1"/>
                          </a:solidFill>
                          <a:effectLst/>
                          <a:latin typeface="Times New Roman" pitchFamily="18" charset="0"/>
                          <a:ea typeface="+mn-ea"/>
                          <a:cs typeface="Times New Roman" pitchFamily="18" charset="0"/>
                        </a:rPr>
                        <a:t> They uses hacking</a:t>
                      </a:r>
                      <a:r>
                        <a:rPr lang="en-US" sz="1800" b="0" i="0" kern="1200" baseline="0" dirty="0" smtClean="0">
                          <a:solidFill>
                            <a:schemeClr val="tx1"/>
                          </a:solidFill>
                          <a:effectLst/>
                          <a:latin typeface="Times New Roman" pitchFamily="18" charset="0"/>
                          <a:ea typeface="+mn-ea"/>
                          <a:cs typeface="Times New Roman" pitchFamily="18" charset="0"/>
                        </a:rPr>
                        <a:t> tools and documentation available </a:t>
                      </a:r>
                      <a:r>
                        <a:rPr lang="en-US" sz="1800" b="0" i="0" kern="1200" dirty="0" smtClean="0">
                          <a:solidFill>
                            <a:schemeClr val="tx1"/>
                          </a:solidFill>
                          <a:effectLst/>
                          <a:latin typeface="Times New Roman" pitchFamily="18" charset="0"/>
                          <a:ea typeface="+mn-ea"/>
                          <a:cs typeface="Times New Roman" pitchFamily="18" charset="0"/>
                        </a:rPr>
                        <a:t>on the internet to</a:t>
                      </a:r>
                      <a:r>
                        <a:rPr lang="en-US" sz="1800" b="0" i="0" kern="1200" baseline="0" dirty="0" smtClean="0">
                          <a:solidFill>
                            <a:schemeClr val="tx1"/>
                          </a:solidFill>
                          <a:effectLst/>
                          <a:latin typeface="Times New Roman" pitchFamily="18" charset="0"/>
                          <a:ea typeface="+mn-ea"/>
                          <a:cs typeface="Times New Roman" pitchFamily="18" charset="0"/>
                        </a:rPr>
                        <a:t> </a:t>
                      </a:r>
                      <a:r>
                        <a:rPr lang="en-US" sz="1800" dirty="0" smtClean="0">
                          <a:effectLst/>
                          <a:latin typeface="Times New Roman" pitchFamily="18" charset="0"/>
                          <a:cs typeface="Times New Roman" pitchFamily="18" charset="0"/>
                        </a:rPr>
                        <a:t>gains access to computer systems </a:t>
                      </a:r>
                      <a:endParaRPr lang="en-US" sz="1800" b="0" u="none" dirty="0">
                        <a:solidFill>
                          <a:schemeClr val="tx1"/>
                        </a:solidFill>
                        <a:effectLst/>
                        <a:latin typeface="Times New Roman" pitchFamily="18" charset="0"/>
                        <a:cs typeface="Times New Roman" pitchFamily="18" charset="0"/>
                      </a:endParaRPr>
                    </a:p>
                  </a:txBody>
                  <a:tcPr marL="50513" marR="50513" marT="50513" marB="50513">
                    <a:lnL w="12700" cap="flat" cmpd="sng" algn="ctr">
                      <a:solidFill>
                        <a:srgbClr val="005488"/>
                      </a:solidFill>
                      <a:prstDash val="solid"/>
                      <a:round/>
                      <a:headEnd type="none" w="med" len="med"/>
                      <a:tailEnd type="none" w="med" len="med"/>
                    </a:lnL>
                    <a:lnR w="12700" cap="flat" cmpd="sng" algn="ctr">
                      <a:solidFill>
                        <a:srgbClr val="A0548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785391">
                <a:tc>
                  <a:txBody>
                    <a:bodyPr/>
                    <a:lstStyle/>
                    <a:p>
                      <a:pPr algn="l" fontAlgn="t"/>
                      <a:endParaRPr lang="en-US" sz="1200" dirty="0">
                        <a:effectLst/>
                      </a:endParaRPr>
                    </a:p>
                  </a:txBody>
                  <a:tcPr marL="50513" marR="50513" marT="50513" marB="50513">
                    <a:lnL w="12700" cap="flat" cmpd="sng" algn="ctr">
                      <a:solidFill>
                        <a:srgbClr val="905388"/>
                      </a:solidFill>
                      <a:prstDash val="solid"/>
                      <a:round/>
                      <a:headEnd type="none" w="med" len="med"/>
                      <a:tailEnd type="none" w="med" len="med"/>
                    </a:lnL>
                    <a:lnR w="12700" cap="flat" cmpd="sng" algn="ctr">
                      <a:solidFill>
                        <a:srgbClr val="60548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b="1" dirty="0">
                          <a:effectLst/>
                          <a:latin typeface="Times New Roman" pitchFamily="18" charset="0"/>
                          <a:cs typeface="Times New Roman" pitchFamily="18" charset="0"/>
                        </a:rPr>
                        <a:t>Hacktivist: </a:t>
                      </a:r>
                      <a:r>
                        <a:rPr lang="en-US" sz="1800" dirty="0">
                          <a:effectLst/>
                          <a:latin typeface="Times New Roman" pitchFamily="18" charset="0"/>
                          <a:cs typeface="Times New Roman" pitchFamily="18" charset="0"/>
                        </a:rPr>
                        <a:t>A hacker who use hacking to send social, religious, and </a:t>
                      </a:r>
                      <a:r>
                        <a:rPr lang="en-US" sz="1800" dirty="0" smtClean="0">
                          <a:effectLst/>
                          <a:latin typeface="Times New Roman" pitchFamily="18" charset="0"/>
                          <a:cs typeface="Times New Roman" pitchFamily="18" charset="0"/>
                        </a:rPr>
                        <a:t>political</a:t>
                      </a:r>
                      <a:r>
                        <a:rPr lang="en-US" sz="1800" baseline="0" dirty="0" smtClean="0">
                          <a:effectLst/>
                          <a:latin typeface="Times New Roman" pitchFamily="18" charset="0"/>
                          <a:cs typeface="Times New Roman" pitchFamily="18" charset="0"/>
                        </a:rPr>
                        <a:t> </a:t>
                      </a:r>
                      <a:r>
                        <a:rPr lang="en-US" sz="1800" dirty="0" smtClean="0">
                          <a:effectLst/>
                          <a:latin typeface="Times New Roman" pitchFamily="18" charset="0"/>
                          <a:cs typeface="Times New Roman" pitchFamily="18" charset="0"/>
                        </a:rPr>
                        <a:t>messages</a:t>
                      </a:r>
                      <a:r>
                        <a:rPr lang="en-US" sz="1800" dirty="0">
                          <a:effectLst/>
                          <a:latin typeface="Times New Roman" pitchFamily="18" charset="0"/>
                          <a:cs typeface="Times New Roman" pitchFamily="18" charset="0"/>
                        </a:rPr>
                        <a:t>. This is usually done by </a:t>
                      </a:r>
                      <a:r>
                        <a:rPr lang="en-US" sz="1800" b="1" dirty="0">
                          <a:effectLst/>
                          <a:latin typeface="Times New Roman" pitchFamily="18" charset="0"/>
                          <a:cs typeface="Times New Roman" pitchFamily="18" charset="0"/>
                        </a:rPr>
                        <a:t>hijacking websites </a:t>
                      </a:r>
                      <a:r>
                        <a:rPr lang="en-US" sz="1800" dirty="0">
                          <a:effectLst/>
                          <a:latin typeface="Times New Roman" pitchFamily="18" charset="0"/>
                          <a:cs typeface="Times New Roman" pitchFamily="18" charset="0"/>
                        </a:rPr>
                        <a:t>and leaving the message on the hijacked website.</a:t>
                      </a:r>
                    </a:p>
                  </a:txBody>
                  <a:tcPr marL="50513" marR="50513" marT="50513" marB="50513">
                    <a:lnL w="12700" cap="flat" cmpd="sng" algn="ctr">
                      <a:solidFill>
                        <a:srgbClr val="605488"/>
                      </a:solidFill>
                      <a:prstDash val="solid"/>
                      <a:round/>
                      <a:headEnd type="none" w="med" len="med"/>
                      <a:tailEnd type="none" w="med" len="med"/>
                    </a:lnL>
                    <a:lnR w="12700" cap="flat" cmpd="sng" algn="ctr">
                      <a:solidFill>
                        <a:srgbClr val="30548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935563">
                <a:tc>
                  <a:txBody>
                    <a:bodyPr/>
                    <a:lstStyle/>
                    <a:p>
                      <a:pPr algn="l" fontAlgn="t"/>
                      <a:endParaRPr lang="en-US" sz="1200" dirty="0">
                        <a:effectLst/>
                      </a:endParaRPr>
                    </a:p>
                  </a:txBody>
                  <a:tcPr marL="50513" marR="50513" marT="50513" marB="50513">
                    <a:lnL w="12700" cap="flat" cmpd="sng" algn="ctr">
                      <a:solidFill>
                        <a:srgbClr val="B05488"/>
                      </a:solidFill>
                      <a:prstDash val="solid"/>
                      <a:round/>
                      <a:headEnd type="none" w="med" len="med"/>
                      <a:tailEnd type="none" w="med" len="med"/>
                    </a:lnL>
                    <a:lnR w="12700" cap="flat" cmpd="sng" algn="ctr">
                      <a:solidFill>
                        <a:srgbClr val="D05488"/>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005488"/>
                      </a:solidFill>
                      <a:prstDash val="solid"/>
                      <a:round/>
                      <a:headEnd type="none" w="med" len="med"/>
                      <a:tailEnd type="none" w="med" len="med"/>
                    </a:lnB>
                    <a:solidFill>
                      <a:srgbClr val="F9F9F9"/>
                    </a:solidFill>
                  </a:tcPr>
                </a:tc>
                <a:tc>
                  <a:txBody>
                    <a:bodyPr/>
                    <a:lstStyle/>
                    <a:p>
                      <a:pPr algn="l" fontAlgn="t"/>
                      <a:endParaRPr lang="en-US" sz="1800" b="1" dirty="0" smtClean="0">
                        <a:effectLst/>
                        <a:latin typeface="Times New Roman" pitchFamily="18" charset="0"/>
                        <a:cs typeface="Times New Roman" pitchFamily="18" charset="0"/>
                      </a:endParaRPr>
                    </a:p>
                    <a:p>
                      <a:pPr algn="l" fontAlgn="t"/>
                      <a:r>
                        <a:rPr lang="en-US" sz="1800" b="1" dirty="0" err="1" smtClean="0">
                          <a:effectLst/>
                          <a:latin typeface="Times New Roman" pitchFamily="18" charset="0"/>
                          <a:cs typeface="Times New Roman" pitchFamily="18" charset="0"/>
                        </a:rPr>
                        <a:t>Phreaker</a:t>
                      </a:r>
                      <a:r>
                        <a:rPr lang="en-US" sz="1800" b="1" dirty="0">
                          <a:effectLst/>
                          <a:latin typeface="Times New Roman" pitchFamily="18" charset="0"/>
                          <a:cs typeface="Times New Roman" pitchFamily="18" charset="0"/>
                        </a:rPr>
                        <a:t>: </a:t>
                      </a:r>
                      <a:r>
                        <a:rPr lang="en-US" sz="1800" dirty="0">
                          <a:effectLst/>
                          <a:latin typeface="Times New Roman" pitchFamily="18" charset="0"/>
                          <a:cs typeface="Times New Roman" pitchFamily="18" charset="0"/>
                        </a:rPr>
                        <a:t>A hacker who </a:t>
                      </a:r>
                      <a:r>
                        <a:rPr lang="en-US" sz="1800" b="1" dirty="0">
                          <a:effectLst/>
                          <a:latin typeface="Times New Roman" pitchFamily="18" charset="0"/>
                          <a:cs typeface="Times New Roman" pitchFamily="18" charset="0"/>
                        </a:rPr>
                        <a:t>identifies</a:t>
                      </a:r>
                      <a:r>
                        <a:rPr lang="en-US" sz="1800" dirty="0">
                          <a:effectLst/>
                          <a:latin typeface="Times New Roman" pitchFamily="18" charset="0"/>
                          <a:cs typeface="Times New Roman" pitchFamily="18" charset="0"/>
                        </a:rPr>
                        <a:t> and </a:t>
                      </a:r>
                      <a:r>
                        <a:rPr lang="en-US" sz="1800" b="1" dirty="0">
                          <a:effectLst/>
                          <a:latin typeface="Times New Roman" pitchFamily="18" charset="0"/>
                          <a:cs typeface="Times New Roman" pitchFamily="18" charset="0"/>
                        </a:rPr>
                        <a:t>exploits</a:t>
                      </a:r>
                      <a:r>
                        <a:rPr lang="en-US" sz="1800" dirty="0">
                          <a:effectLst/>
                          <a:latin typeface="Times New Roman" pitchFamily="18" charset="0"/>
                          <a:cs typeface="Times New Roman" pitchFamily="18" charset="0"/>
                        </a:rPr>
                        <a:t> </a:t>
                      </a:r>
                      <a:r>
                        <a:rPr lang="en-US" sz="1800" b="1" dirty="0">
                          <a:effectLst/>
                          <a:latin typeface="Times New Roman" pitchFamily="18" charset="0"/>
                          <a:cs typeface="Times New Roman" pitchFamily="18" charset="0"/>
                        </a:rPr>
                        <a:t>weaknesses</a:t>
                      </a:r>
                      <a:r>
                        <a:rPr lang="en-US" sz="1800" dirty="0">
                          <a:effectLst/>
                          <a:latin typeface="Times New Roman" pitchFamily="18" charset="0"/>
                          <a:cs typeface="Times New Roman" pitchFamily="18" charset="0"/>
                        </a:rPr>
                        <a:t> in </a:t>
                      </a:r>
                      <a:r>
                        <a:rPr lang="en-US" sz="1800" b="1" dirty="0">
                          <a:effectLst/>
                          <a:latin typeface="Times New Roman" pitchFamily="18" charset="0"/>
                          <a:cs typeface="Times New Roman" pitchFamily="18" charset="0"/>
                        </a:rPr>
                        <a:t>telephones </a:t>
                      </a:r>
                      <a:r>
                        <a:rPr lang="en-US" sz="1800" dirty="0">
                          <a:effectLst/>
                          <a:latin typeface="Times New Roman" pitchFamily="18" charset="0"/>
                          <a:cs typeface="Times New Roman" pitchFamily="18" charset="0"/>
                        </a:rPr>
                        <a:t>instead of computers.</a:t>
                      </a:r>
                    </a:p>
                  </a:txBody>
                  <a:tcPr marL="50513" marR="50513" marT="50513" marB="50513">
                    <a:lnL w="12700" cap="flat" cmpd="sng" algn="ctr">
                      <a:solidFill>
                        <a:srgbClr val="D05488"/>
                      </a:solidFill>
                      <a:prstDash val="solid"/>
                      <a:round/>
                      <a:headEnd type="none" w="med" len="med"/>
                      <a:tailEnd type="none" w="med" len="med"/>
                    </a:lnL>
                    <a:lnR w="12700" cap="flat" cmpd="sng" algn="ctr">
                      <a:solidFill>
                        <a:srgbClr val="A05488"/>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305388"/>
                      </a:solidFill>
                      <a:prstDash val="solid"/>
                      <a:round/>
                      <a:headEnd type="none" w="med" len="med"/>
                      <a:tailEnd type="none" w="med" len="med"/>
                    </a:lnB>
                    <a:solidFill>
                      <a:srgbClr val="F9F9F9"/>
                    </a:solidFill>
                  </a:tcPr>
                </a:tc>
              </a:tr>
            </a:tbl>
          </a:graphicData>
        </a:graphic>
      </p:graphicFrame>
      <p:sp>
        <p:nvSpPr>
          <p:cNvPr id="12" name="AutoShape 7" descr="What is Hacking ? An Introduction"/>
          <p:cNvSpPr>
            <a:spLocks noChangeAspect="1" noChangeArrowheads="1"/>
          </p:cNvSpPr>
          <p:nvPr/>
        </p:nvSpPr>
        <p:spPr bwMode="auto">
          <a:xfrm>
            <a:off x="3756025" y="15890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8" descr="What is Hacking ? An Introduction"/>
          <p:cNvSpPr>
            <a:spLocks noChangeAspect="1" noChangeArrowheads="1"/>
          </p:cNvSpPr>
          <p:nvPr/>
        </p:nvSpPr>
        <p:spPr bwMode="auto">
          <a:xfrm>
            <a:off x="3756025" y="15890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9" descr="What is Hacking ? An Introduction"/>
          <p:cNvSpPr>
            <a:spLocks noChangeAspect="1" noChangeArrowheads="1"/>
          </p:cNvSpPr>
          <p:nvPr/>
        </p:nvSpPr>
        <p:spPr bwMode="auto">
          <a:xfrm>
            <a:off x="3756025" y="15890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0" descr="What is Hacking ? An Introduction"/>
          <p:cNvSpPr>
            <a:spLocks noChangeAspect="1" noChangeArrowheads="1"/>
          </p:cNvSpPr>
          <p:nvPr/>
        </p:nvSpPr>
        <p:spPr bwMode="auto">
          <a:xfrm>
            <a:off x="3756025" y="15890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11" descr="What is Hacking ? An Introduction"/>
          <p:cNvSpPr>
            <a:spLocks noChangeAspect="1" noChangeArrowheads="1"/>
          </p:cNvSpPr>
          <p:nvPr/>
        </p:nvSpPr>
        <p:spPr bwMode="auto">
          <a:xfrm>
            <a:off x="3756025" y="15890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12" descr="What is Hacking ? An Introduction"/>
          <p:cNvSpPr>
            <a:spLocks noChangeAspect="1" noChangeArrowheads="1"/>
          </p:cNvSpPr>
          <p:nvPr/>
        </p:nvSpPr>
        <p:spPr bwMode="auto">
          <a:xfrm>
            <a:off x="3756025" y="15890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628" y="1173141"/>
            <a:ext cx="1541756" cy="720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959" y="2101753"/>
            <a:ext cx="1606678" cy="9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006" y="3245735"/>
            <a:ext cx="1702013" cy="834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0"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959" y="4551647"/>
            <a:ext cx="1434245" cy="735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1"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628" y="5454160"/>
            <a:ext cx="1259761" cy="633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2"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V="1">
            <a:off x="392246" y="6196388"/>
            <a:ext cx="1272381" cy="770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826407" y="4580"/>
            <a:ext cx="10153940" cy="461665"/>
          </a:xfrm>
          <a:prstGeom prst="rect">
            <a:avLst/>
          </a:prstGeom>
        </p:spPr>
        <p:txBody>
          <a:bodyPr wrap="square">
            <a:spAutoFit/>
          </a:bodyPr>
          <a:lstStyle/>
          <a:p>
            <a:pPr algn="ctr"/>
            <a:r>
              <a:rPr lang="en-US" sz="2400" b="1" dirty="0" smtClean="0">
                <a:latin typeface="Times New Roman" pitchFamily="18" charset="0"/>
                <a:cs typeface="Times New Roman" pitchFamily="18" charset="0"/>
              </a:rPr>
              <a:t>Classification of Hackers According </a:t>
            </a:r>
            <a:r>
              <a:rPr lang="en-US" sz="2400" b="1" dirty="0">
                <a:latin typeface="Times New Roman" pitchFamily="18" charset="0"/>
                <a:cs typeface="Times New Roman" pitchFamily="18" charset="0"/>
              </a:rPr>
              <a:t>to </a:t>
            </a:r>
            <a:r>
              <a:rPr lang="en-US" sz="2400" b="1" dirty="0" smtClean="0">
                <a:latin typeface="Times New Roman" pitchFamily="18" charset="0"/>
                <a:cs typeface="Times New Roman" pitchFamily="18" charset="0"/>
              </a:rPr>
              <a:t>their Intent </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42496624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223" y="130947"/>
            <a:ext cx="10972800" cy="522531"/>
          </a:xfrm>
        </p:spPr>
        <p:txBody>
          <a:bodyPr>
            <a:noAutofit/>
          </a:bodyPr>
          <a:lstStyle/>
          <a:p>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Difference </a:t>
            </a:r>
            <a:r>
              <a:rPr lang="en-US" sz="3200" b="1" dirty="0">
                <a:latin typeface="Times New Roman" pitchFamily="18" charset="0"/>
                <a:cs typeface="Times New Roman" pitchFamily="18" charset="0"/>
              </a:rPr>
              <a:t>Between Hackers and Crackers:</a:t>
            </a:r>
            <a:br>
              <a:rPr lang="en-US" sz="3200" b="1"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0" y="805218"/>
            <a:ext cx="12192000" cy="6170347"/>
          </a:xfrm>
        </p:spPr>
        <p:txBody>
          <a:bodyPr>
            <a:normAutofit fontScale="47500" lnSpcReduction="20000"/>
          </a:bodyPr>
          <a:lstStyle/>
          <a:p>
            <a:pPr algn="just"/>
            <a:r>
              <a:rPr lang="en-US" sz="4200" dirty="0" smtClean="0">
                <a:latin typeface="Times New Roman" pitchFamily="18" charset="0"/>
                <a:cs typeface="Times New Roman" pitchFamily="18" charset="0"/>
              </a:rPr>
              <a:t>There are many articles describing the difference between hackers and crackers- just for correcting the misconceptions of the public.</a:t>
            </a:r>
          </a:p>
          <a:p>
            <a:pPr algn="just"/>
            <a:r>
              <a:rPr lang="en-US" sz="4200" b="1" dirty="0" smtClean="0">
                <a:latin typeface="Times New Roman" pitchFamily="18" charset="0"/>
                <a:cs typeface="Times New Roman" pitchFamily="18" charset="0"/>
              </a:rPr>
              <a:t>The real word is cracker, but media has named it hacker.</a:t>
            </a:r>
          </a:p>
          <a:p>
            <a:pPr algn="just"/>
            <a:r>
              <a:rPr lang="en-US" sz="4200" dirty="0" smtClean="0">
                <a:latin typeface="Times New Roman" pitchFamily="18" charset="0"/>
                <a:cs typeface="Times New Roman" pitchFamily="18" charset="0"/>
              </a:rPr>
              <a:t>The public thinks that the hacker is someone who breaks into computer systems, which is a actually false.</a:t>
            </a:r>
            <a:endParaRPr lang="en-US" sz="4200" dirty="0">
              <a:latin typeface="Times New Roman" pitchFamily="18" charset="0"/>
              <a:cs typeface="Times New Roman" pitchFamily="18" charset="0"/>
            </a:endParaRPr>
          </a:p>
          <a:p>
            <a:pPr algn="just">
              <a:buFont typeface="Wingdings" pitchFamily="2" charset="2"/>
              <a:buChar char="Ø"/>
            </a:pPr>
            <a:r>
              <a:rPr lang="en-US" sz="4200" b="1" dirty="0" smtClean="0">
                <a:latin typeface="Times New Roman" pitchFamily="18" charset="0"/>
                <a:cs typeface="Times New Roman" pitchFamily="18" charset="0"/>
              </a:rPr>
              <a:t>Definition of a </a:t>
            </a:r>
            <a:r>
              <a:rPr lang="en-US" sz="4200" b="1" dirty="0">
                <a:latin typeface="Times New Roman" pitchFamily="18" charset="0"/>
                <a:cs typeface="Times New Roman" pitchFamily="18" charset="0"/>
              </a:rPr>
              <a:t> </a:t>
            </a:r>
            <a:r>
              <a:rPr lang="en-US" sz="4200" b="1" dirty="0" smtClean="0">
                <a:latin typeface="Times New Roman" pitchFamily="18" charset="0"/>
                <a:cs typeface="Times New Roman" pitchFamily="18" charset="0"/>
              </a:rPr>
              <a:t>hacker</a:t>
            </a:r>
            <a:r>
              <a:rPr lang="en-US" sz="4200" dirty="0" smtClean="0">
                <a:latin typeface="Times New Roman" pitchFamily="18" charset="0"/>
                <a:cs typeface="Times New Roman" pitchFamily="18" charset="0"/>
              </a:rPr>
              <a:t>:</a:t>
            </a:r>
            <a:r>
              <a:rPr lang="en-US" sz="4200" dirty="0">
                <a:latin typeface="Times New Roman" pitchFamily="18" charset="0"/>
                <a:cs typeface="Times New Roman" pitchFamily="18" charset="0"/>
              </a:rPr>
              <a:t> </a:t>
            </a:r>
            <a:endParaRPr lang="en-US" sz="4200" dirty="0" smtClean="0">
              <a:latin typeface="Times New Roman" pitchFamily="18" charset="0"/>
              <a:cs typeface="Times New Roman" pitchFamily="18" charset="0"/>
            </a:endParaRPr>
          </a:p>
          <a:p>
            <a:pPr algn="just"/>
            <a:r>
              <a:rPr lang="en-US" sz="4200" dirty="0" smtClean="0">
                <a:latin typeface="Times New Roman" pitchFamily="18" charset="0"/>
                <a:cs typeface="Times New Roman" pitchFamily="18" charset="0"/>
              </a:rPr>
              <a:t>The person who is </a:t>
            </a:r>
            <a:r>
              <a:rPr lang="en-US" sz="4200" b="1" dirty="0" smtClean="0">
                <a:latin typeface="Times New Roman" pitchFamily="18" charset="0"/>
                <a:cs typeface="Times New Roman" pitchFamily="18" charset="0"/>
              </a:rPr>
              <a:t>interested </a:t>
            </a:r>
            <a:r>
              <a:rPr lang="en-US" sz="4200" b="1" dirty="0">
                <a:latin typeface="Times New Roman" pitchFamily="18" charset="0"/>
                <a:cs typeface="Times New Roman" pitchFamily="18" charset="0"/>
              </a:rPr>
              <a:t>in </a:t>
            </a:r>
            <a:r>
              <a:rPr lang="en-US" sz="4200" b="1" dirty="0" smtClean="0">
                <a:latin typeface="Times New Roman" pitchFamily="18" charset="0"/>
                <a:cs typeface="Times New Roman" pitchFamily="18" charset="0"/>
              </a:rPr>
              <a:t>the workings </a:t>
            </a:r>
            <a:r>
              <a:rPr lang="en-US" sz="4200" dirty="0">
                <a:latin typeface="Times New Roman" pitchFamily="18" charset="0"/>
                <a:cs typeface="Times New Roman" pitchFamily="18" charset="0"/>
              </a:rPr>
              <a:t>of any </a:t>
            </a:r>
            <a:r>
              <a:rPr lang="en-US" sz="4200" b="1" dirty="0">
                <a:latin typeface="Times New Roman" pitchFamily="18" charset="0"/>
                <a:cs typeface="Times New Roman" pitchFamily="18" charset="0"/>
              </a:rPr>
              <a:t>computer operating </a:t>
            </a:r>
            <a:r>
              <a:rPr lang="en-US" sz="4200" b="1" dirty="0" smtClean="0">
                <a:latin typeface="Times New Roman" pitchFamily="18" charset="0"/>
                <a:cs typeface="Times New Roman" pitchFamily="18" charset="0"/>
              </a:rPr>
              <a:t>system </a:t>
            </a:r>
            <a:r>
              <a:rPr lang="en-US" sz="4200" dirty="0" smtClean="0">
                <a:latin typeface="Times New Roman" pitchFamily="18" charset="0"/>
                <a:cs typeface="Times New Roman" pitchFamily="18" charset="0"/>
              </a:rPr>
              <a:t>is called </a:t>
            </a:r>
            <a:r>
              <a:rPr lang="en-US" sz="4200" b="1" dirty="0" smtClean="0">
                <a:latin typeface="Times New Roman" pitchFamily="18" charset="0"/>
                <a:cs typeface="Times New Roman" pitchFamily="18" charset="0"/>
              </a:rPr>
              <a:t>hacker. </a:t>
            </a:r>
          </a:p>
          <a:p>
            <a:pPr algn="just"/>
            <a:r>
              <a:rPr lang="en-US" sz="4200" dirty="0" smtClean="0">
                <a:latin typeface="Times New Roman" pitchFamily="18" charset="0"/>
                <a:cs typeface="Times New Roman" pitchFamily="18" charset="0"/>
              </a:rPr>
              <a:t>The </a:t>
            </a:r>
            <a:r>
              <a:rPr lang="en-US" sz="4200" b="1" dirty="0" smtClean="0">
                <a:latin typeface="Times New Roman" pitchFamily="18" charset="0"/>
                <a:cs typeface="Times New Roman" pitchFamily="18" charset="0"/>
              </a:rPr>
              <a:t>hackers</a:t>
            </a:r>
            <a:r>
              <a:rPr lang="en-US" sz="4200" dirty="0" smtClean="0">
                <a:latin typeface="Times New Roman" pitchFamily="18" charset="0"/>
                <a:cs typeface="Times New Roman" pitchFamily="18" charset="0"/>
              </a:rPr>
              <a:t> </a:t>
            </a:r>
            <a:r>
              <a:rPr lang="en-US" sz="4200" dirty="0">
                <a:latin typeface="Times New Roman" pitchFamily="18" charset="0"/>
                <a:cs typeface="Times New Roman" pitchFamily="18" charset="0"/>
              </a:rPr>
              <a:t>are </a:t>
            </a:r>
            <a:r>
              <a:rPr lang="en-US" sz="4200" b="1" dirty="0" smtClean="0">
                <a:latin typeface="Times New Roman" pitchFamily="18" charset="0"/>
                <a:cs typeface="Times New Roman" pitchFamily="18" charset="0"/>
              </a:rPr>
              <a:t>good programmers</a:t>
            </a:r>
            <a:r>
              <a:rPr lang="en-US" sz="4200" b="1" dirty="0">
                <a:latin typeface="Times New Roman" pitchFamily="18" charset="0"/>
                <a:cs typeface="Times New Roman" pitchFamily="18" charset="0"/>
              </a:rPr>
              <a:t>. </a:t>
            </a:r>
            <a:endParaRPr lang="en-US" sz="4200" b="1" dirty="0" smtClean="0">
              <a:latin typeface="Times New Roman" pitchFamily="18" charset="0"/>
              <a:cs typeface="Times New Roman" pitchFamily="18" charset="0"/>
            </a:endParaRPr>
          </a:p>
          <a:p>
            <a:pPr algn="just"/>
            <a:r>
              <a:rPr lang="en-US" sz="4200" b="1" dirty="0" smtClean="0">
                <a:latin typeface="Times New Roman" pitchFamily="18" charset="0"/>
                <a:cs typeface="Times New Roman" pitchFamily="18" charset="0"/>
              </a:rPr>
              <a:t>hackers </a:t>
            </a:r>
            <a:r>
              <a:rPr lang="en-US" sz="4200" dirty="0" smtClean="0">
                <a:latin typeface="Times New Roman" pitchFamily="18" charset="0"/>
                <a:cs typeface="Times New Roman" pitchFamily="18" charset="0"/>
              </a:rPr>
              <a:t>have </a:t>
            </a:r>
            <a:r>
              <a:rPr lang="en-US" sz="4200" b="1" dirty="0">
                <a:latin typeface="Times New Roman" pitchFamily="18" charset="0"/>
                <a:cs typeface="Times New Roman" pitchFamily="18" charset="0"/>
              </a:rPr>
              <a:t>advanced knowledge of operating systems </a:t>
            </a:r>
            <a:r>
              <a:rPr lang="en-US" sz="4200" dirty="0">
                <a:latin typeface="Times New Roman" pitchFamily="18" charset="0"/>
                <a:cs typeface="Times New Roman" pitchFamily="18" charset="0"/>
              </a:rPr>
              <a:t>and </a:t>
            </a:r>
            <a:r>
              <a:rPr lang="en-US" sz="4200" b="1" dirty="0">
                <a:latin typeface="Times New Roman" pitchFamily="18" charset="0"/>
                <a:cs typeface="Times New Roman" pitchFamily="18" charset="0"/>
              </a:rPr>
              <a:t>programming languages</a:t>
            </a:r>
            <a:r>
              <a:rPr lang="en-US" sz="4200" dirty="0">
                <a:latin typeface="Times New Roman" pitchFamily="18" charset="0"/>
                <a:cs typeface="Times New Roman" pitchFamily="18" charset="0"/>
              </a:rPr>
              <a:t>. </a:t>
            </a:r>
            <a:endParaRPr lang="en-US" sz="4200" dirty="0" smtClean="0">
              <a:latin typeface="Times New Roman" pitchFamily="18" charset="0"/>
              <a:cs typeface="Times New Roman" pitchFamily="18" charset="0"/>
            </a:endParaRPr>
          </a:p>
          <a:p>
            <a:pPr algn="just"/>
            <a:r>
              <a:rPr lang="en-US" sz="4200" dirty="0" smtClean="0">
                <a:latin typeface="Times New Roman" pitchFamily="18" charset="0"/>
                <a:cs typeface="Times New Roman" pitchFamily="18" charset="0"/>
              </a:rPr>
              <a:t>Hackers </a:t>
            </a:r>
            <a:r>
              <a:rPr lang="en-US" sz="4200" dirty="0">
                <a:latin typeface="Times New Roman" pitchFamily="18" charset="0"/>
                <a:cs typeface="Times New Roman" pitchFamily="18" charset="0"/>
              </a:rPr>
              <a:t>might </a:t>
            </a:r>
            <a:r>
              <a:rPr lang="en-US" sz="4200" b="1" dirty="0">
                <a:latin typeface="Times New Roman" pitchFamily="18" charset="0"/>
                <a:cs typeface="Times New Roman" pitchFamily="18" charset="0"/>
              </a:rPr>
              <a:t>discover </a:t>
            </a:r>
            <a:r>
              <a:rPr lang="en-US" sz="4200" b="1" dirty="0" smtClean="0">
                <a:latin typeface="Times New Roman" pitchFamily="18" charset="0"/>
                <a:cs typeface="Times New Roman" pitchFamily="18" charset="0"/>
              </a:rPr>
              <a:t>holes(Weaknesses) </a:t>
            </a:r>
            <a:r>
              <a:rPr lang="en-US" sz="4200" dirty="0" smtClean="0">
                <a:latin typeface="Times New Roman" pitchFamily="18" charset="0"/>
                <a:cs typeface="Times New Roman" pitchFamily="18" charset="0"/>
              </a:rPr>
              <a:t>within </a:t>
            </a:r>
            <a:r>
              <a:rPr lang="en-US" sz="4200" dirty="0">
                <a:latin typeface="Times New Roman" pitchFamily="18" charset="0"/>
                <a:cs typeface="Times New Roman" pitchFamily="18" charset="0"/>
              </a:rPr>
              <a:t>systems and the reasons for such holes</a:t>
            </a:r>
            <a:r>
              <a:rPr lang="en-US" sz="4200" dirty="0" smtClean="0">
                <a:latin typeface="Times New Roman" pitchFamily="18" charset="0"/>
                <a:cs typeface="Times New Roman" pitchFamily="18" charset="0"/>
              </a:rPr>
              <a:t>.</a:t>
            </a:r>
          </a:p>
          <a:p>
            <a:pPr algn="just"/>
            <a:r>
              <a:rPr lang="en-US" sz="4200" dirty="0" smtClean="0">
                <a:latin typeface="Times New Roman" pitchFamily="18" charset="0"/>
                <a:cs typeface="Times New Roman" pitchFamily="18" charset="0"/>
              </a:rPr>
              <a:t> </a:t>
            </a:r>
            <a:r>
              <a:rPr lang="en-US" sz="4200" dirty="0">
                <a:latin typeface="Times New Roman" pitchFamily="18" charset="0"/>
                <a:cs typeface="Times New Roman" pitchFamily="18" charset="0"/>
              </a:rPr>
              <a:t>Hackers </a:t>
            </a:r>
            <a:r>
              <a:rPr lang="en-US" sz="4200" b="1" dirty="0">
                <a:latin typeface="Times New Roman" pitchFamily="18" charset="0"/>
                <a:cs typeface="Times New Roman" pitchFamily="18" charset="0"/>
              </a:rPr>
              <a:t>constantly seek further knowledge</a:t>
            </a:r>
            <a:r>
              <a:rPr lang="en-US" sz="4200" dirty="0">
                <a:latin typeface="Times New Roman" pitchFamily="18" charset="0"/>
                <a:cs typeface="Times New Roman" pitchFamily="18" charset="0"/>
              </a:rPr>
              <a:t>, freely share what they have discovered, and never intentionally damage data</a:t>
            </a:r>
            <a:r>
              <a:rPr lang="en-US" sz="4200" dirty="0" smtClean="0">
                <a:latin typeface="Times New Roman" pitchFamily="18" charset="0"/>
                <a:cs typeface="Times New Roman" pitchFamily="18" charset="0"/>
              </a:rPr>
              <a:t>.</a:t>
            </a:r>
          </a:p>
          <a:p>
            <a:pPr algn="just"/>
            <a:endParaRPr lang="en-US" sz="4200" dirty="0">
              <a:latin typeface="Times New Roman" pitchFamily="18" charset="0"/>
              <a:cs typeface="Times New Roman" pitchFamily="18" charset="0"/>
            </a:endParaRPr>
          </a:p>
          <a:p>
            <a:pPr algn="just">
              <a:buFont typeface="Wingdings" pitchFamily="2" charset="2"/>
              <a:buChar char="Ø"/>
            </a:pPr>
            <a:r>
              <a:rPr lang="en-US" sz="4200" b="1" dirty="0">
                <a:latin typeface="Times New Roman" pitchFamily="18" charset="0"/>
                <a:cs typeface="Times New Roman" pitchFamily="18" charset="0"/>
              </a:rPr>
              <a:t>Definition of a </a:t>
            </a:r>
            <a:r>
              <a:rPr lang="en-US" sz="4200" dirty="0">
                <a:latin typeface="Times New Roman" pitchFamily="18" charset="0"/>
                <a:cs typeface="Times New Roman" pitchFamily="18" charset="0"/>
              </a:rPr>
              <a:t> </a:t>
            </a:r>
            <a:r>
              <a:rPr lang="en-US" sz="4200" b="1" dirty="0" smtClean="0">
                <a:latin typeface="Times New Roman" pitchFamily="18" charset="0"/>
                <a:cs typeface="Times New Roman" pitchFamily="18" charset="0"/>
              </a:rPr>
              <a:t>cracker :</a:t>
            </a:r>
          </a:p>
          <a:p>
            <a:pPr algn="just"/>
            <a:r>
              <a:rPr lang="en-US" sz="4200" dirty="0" smtClean="0">
                <a:latin typeface="Times New Roman" pitchFamily="18" charset="0"/>
                <a:cs typeface="Times New Roman" pitchFamily="18" charset="0"/>
              </a:rPr>
              <a:t>The person who break into others system with </a:t>
            </a:r>
            <a:r>
              <a:rPr lang="en-US" sz="4200" b="1" dirty="0">
                <a:latin typeface="Times New Roman" pitchFamily="18" charset="0"/>
                <a:cs typeface="Times New Roman" pitchFamily="18" charset="0"/>
              </a:rPr>
              <a:t>malicious </a:t>
            </a:r>
            <a:r>
              <a:rPr lang="en-US" sz="4200" b="1" dirty="0" smtClean="0">
                <a:latin typeface="Times New Roman" pitchFamily="18" charset="0"/>
                <a:cs typeface="Times New Roman" pitchFamily="18" charset="0"/>
              </a:rPr>
              <a:t>intentions </a:t>
            </a:r>
            <a:r>
              <a:rPr lang="en-US" sz="4200" dirty="0" smtClean="0">
                <a:latin typeface="Times New Roman" pitchFamily="18" charset="0"/>
                <a:cs typeface="Times New Roman" pitchFamily="18" charset="0"/>
              </a:rPr>
              <a:t>are called </a:t>
            </a:r>
            <a:r>
              <a:rPr lang="en-US" sz="4200" b="1" dirty="0" smtClean="0">
                <a:latin typeface="Times New Roman" pitchFamily="18" charset="0"/>
                <a:cs typeface="Times New Roman" pitchFamily="18" charset="0"/>
              </a:rPr>
              <a:t>crackers.</a:t>
            </a:r>
          </a:p>
          <a:p>
            <a:pPr algn="just"/>
            <a:r>
              <a:rPr lang="en-US" sz="4200" dirty="0">
                <a:latin typeface="Times New Roman" pitchFamily="18" charset="0"/>
                <a:cs typeface="Times New Roman" pitchFamily="18" charset="0"/>
              </a:rPr>
              <a:t>The term </a:t>
            </a:r>
            <a:r>
              <a:rPr lang="en-US" sz="4200" b="1" dirty="0">
                <a:latin typeface="Times New Roman" pitchFamily="18" charset="0"/>
                <a:cs typeface="Times New Roman" pitchFamily="18" charset="0"/>
              </a:rPr>
              <a:t>cracker</a:t>
            </a:r>
            <a:r>
              <a:rPr lang="en-US" sz="4200" dirty="0">
                <a:latin typeface="Times New Roman" pitchFamily="18" charset="0"/>
                <a:cs typeface="Times New Roman" pitchFamily="18" charset="0"/>
              </a:rPr>
              <a:t> refers to </a:t>
            </a:r>
            <a:r>
              <a:rPr lang="en-US" sz="4200" b="1" dirty="0">
                <a:latin typeface="Times New Roman" pitchFamily="18" charset="0"/>
                <a:cs typeface="Times New Roman" pitchFamily="18" charset="0"/>
              </a:rPr>
              <a:t>black hat hackers</a:t>
            </a:r>
            <a:r>
              <a:rPr lang="en-US" sz="4200" dirty="0">
                <a:latin typeface="Times New Roman" pitchFamily="18" charset="0"/>
                <a:cs typeface="Times New Roman" pitchFamily="18" charset="0"/>
              </a:rPr>
              <a:t>, or more generally hackers with </a:t>
            </a:r>
            <a:r>
              <a:rPr lang="en-US" sz="4200" b="1" dirty="0">
                <a:latin typeface="Times New Roman" pitchFamily="18" charset="0"/>
                <a:cs typeface="Times New Roman" pitchFamily="18" charset="0"/>
              </a:rPr>
              <a:t>unlawful intentions. </a:t>
            </a:r>
          </a:p>
          <a:p>
            <a:pPr algn="just"/>
            <a:r>
              <a:rPr lang="en-US" sz="4200" dirty="0" smtClean="0">
                <a:latin typeface="Times New Roman" pitchFamily="18" charset="0"/>
                <a:cs typeface="Times New Roman" pitchFamily="18" charset="0"/>
              </a:rPr>
              <a:t> crackers causes problems to victims by an unauthorized access, destroying important data, stopping services provided by server ,etc</a:t>
            </a:r>
          </a:p>
          <a:p>
            <a:pPr algn="just"/>
            <a:r>
              <a:rPr lang="en-US" sz="4200" b="1" dirty="0" smtClean="0">
                <a:latin typeface="Times New Roman" pitchFamily="18" charset="0"/>
                <a:cs typeface="Times New Roman" pitchFamily="18" charset="0"/>
              </a:rPr>
              <a:t>Crackers</a:t>
            </a:r>
            <a:r>
              <a:rPr lang="en-US" sz="4200" dirty="0" smtClean="0">
                <a:latin typeface="Times New Roman" pitchFamily="18" charset="0"/>
                <a:cs typeface="Times New Roman" pitchFamily="18" charset="0"/>
              </a:rPr>
              <a:t> </a:t>
            </a:r>
            <a:r>
              <a:rPr lang="en-US" sz="4200" dirty="0">
                <a:latin typeface="Times New Roman" pitchFamily="18" charset="0"/>
                <a:cs typeface="Times New Roman" pitchFamily="18" charset="0"/>
              </a:rPr>
              <a:t>can easily be identified because their </a:t>
            </a:r>
            <a:r>
              <a:rPr lang="en-US" sz="4200" b="1" dirty="0">
                <a:latin typeface="Times New Roman" pitchFamily="18" charset="0"/>
                <a:cs typeface="Times New Roman" pitchFamily="18" charset="0"/>
              </a:rPr>
              <a:t>actions</a:t>
            </a:r>
            <a:r>
              <a:rPr lang="en-US" sz="4200" dirty="0">
                <a:latin typeface="Times New Roman" pitchFamily="18" charset="0"/>
                <a:cs typeface="Times New Roman" pitchFamily="18" charset="0"/>
              </a:rPr>
              <a:t> are </a:t>
            </a:r>
            <a:r>
              <a:rPr lang="en-US" sz="4200" b="1" dirty="0">
                <a:latin typeface="Times New Roman" pitchFamily="18" charset="0"/>
                <a:cs typeface="Times New Roman" pitchFamily="18" charset="0"/>
              </a:rPr>
              <a:t>malicious</a:t>
            </a:r>
            <a:r>
              <a:rPr lang="en-US" sz="4200" b="1" dirty="0" smtClean="0">
                <a:latin typeface="Times New Roman" pitchFamily="18" charset="0"/>
                <a:cs typeface="Times New Roman" pitchFamily="18" charset="0"/>
              </a:rPr>
              <a:t>.</a:t>
            </a:r>
          </a:p>
          <a:p>
            <a:pPr algn="just"/>
            <a:r>
              <a:rPr lang="en-US" sz="4200" b="1" dirty="0" smtClean="0">
                <a:latin typeface="Times New Roman" pitchFamily="18" charset="0"/>
                <a:cs typeface="Times New Roman" pitchFamily="18" charset="0"/>
              </a:rPr>
              <a:t>Hackers</a:t>
            </a:r>
            <a:r>
              <a:rPr lang="en-US" sz="4200" dirty="0" smtClean="0">
                <a:latin typeface="Times New Roman" pitchFamily="18" charset="0"/>
                <a:cs typeface="Times New Roman" pitchFamily="18" charset="0"/>
              </a:rPr>
              <a:t> try to do </a:t>
            </a:r>
            <a:r>
              <a:rPr lang="en-US" sz="4200" b="1" dirty="0" smtClean="0">
                <a:latin typeface="Times New Roman" pitchFamily="18" charset="0"/>
                <a:cs typeface="Times New Roman" pitchFamily="18" charset="0"/>
              </a:rPr>
              <a:t>constructive work </a:t>
            </a:r>
            <a:r>
              <a:rPr lang="en-US" sz="4200" dirty="0" smtClean="0">
                <a:latin typeface="Times New Roman" pitchFamily="18" charset="0"/>
                <a:cs typeface="Times New Roman" pitchFamily="18" charset="0"/>
              </a:rPr>
              <a:t>while </a:t>
            </a:r>
            <a:r>
              <a:rPr lang="en-US" sz="4200" b="1" dirty="0" smtClean="0">
                <a:latin typeface="Times New Roman" pitchFamily="18" charset="0"/>
                <a:cs typeface="Times New Roman" pitchFamily="18" charset="0"/>
              </a:rPr>
              <a:t>crackers</a:t>
            </a:r>
            <a:r>
              <a:rPr lang="en-US" sz="4200" dirty="0" smtClean="0">
                <a:latin typeface="Times New Roman" pitchFamily="18" charset="0"/>
                <a:cs typeface="Times New Roman" pitchFamily="18" charset="0"/>
              </a:rPr>
              <a:t>  just </a:t>
            </a:r>
            <a:r>
              <a:rPr lang="en-US" sz="4200" b="1" dirty="0" smtClean="0">
                <a:latin typeface="Times New Roman" pitchFamily="18" charset="0"/>
                <a:cs typeface="Times New Roman" pitchFamily="18" charset="0"/>
              </a:rPr>
              <a:t>destroy system.</a:t>
            </a:r>
          </a:p>
          <a:p>
            <a:pPr algn="just"/>
            <a:r>
              <a:rPr lang="en-US" sz="4200" b="1" dirty="0" smtClean="0">
                <a:latin typeface="Times New Roman" pitchFamily="18" charset="0"/>
                <a:cs typeface="Times New Roman" pitchFamily="18" charset="0"/>
              </a:rPr>
              <a:t>Hackers </a:t>
            </a:r>
            <a:r>
              <a:rPr lang="en-US" sz="4200" dirty="0" smtClean="0">
                <a:latin typeface="Times New Roman" pitchFamily="18" charset="0"/>
                <a:cs typeface="Times New Roman" pitchFamily="18" charset="0"/>
              </a:rPr>
              <a:t>are</a:t>
            </a:r>
            <a:r>
              <a:rPr lang="en-US" sz="4200" b="1" dirty="0" smtClean="0">
                <a:latin typeface="Times New Roman" pitchFamily="18" charset="0"/>
                <a:cs typeface="Times New Roman" pitchFamily="18" charset="0"/>
              </a:rPr>
              <a:t> professionals</a:t>
            </a:r>
            <a:r>
              <a:rPr lang="en-US" sz="4200" dirty="0" smtClean="0">
                <a:latin typeface="Times New Roman" pitchFamily="18" charset="0"/>
                <a:cs typeface="Times New Roman" pitchFamily="18" charset="0"/>
              </a:rPr>
              <a:t>, while </a:t>
            </a:r>
            <a:r>
              <a:rPr lang="en-US" sz="4200" b="1" dirty="0" smtClean="0">
                <a:latin typeface="Times New Roman" pitchFamily="18" charset="0"/>
                <a:cs typeface="Times New Roman" pitchFamily="18" charset="0"/>
              </a:rPr>
              <a:t>crackers </a:t>
            </a:r>
            <a:r>
              <a:rPr lang="en-US" sz="4200" dirty="0" smtClean="0">
                <a:latin typeface="Times New Roman" pitchFamily="18" charset="0"/>
                <a:cs typeface="Times New Roman" pitchFamily="18" charset="0"/>
              </a:rPr>
              <a:t>are </a:t>
            </a:r>
            <a:r>
              <a:rPr lang="en-US" sz="4200" b="1" dirty="0" smtClean="0">
                <a:latin typeface="Times New Roman" pitchFamily="18" charset="0"/>
                <a:cs typeface="Times New Roman" pitchFamily="18" charset="0"/>
              </a:rPr>
              <a:t>criminals</a:t>
            </a:r>
            <a:endParaRPr lang="en-US" sz="4200" b="1"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635571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2" y="191588"/>
            <a:ext cx="12187451" cy="668221"/>
          </a:xfrm>
        </p:spPr>
        <p:txBody>
          <a:bodyPr>
            <a:normAutofit/>
          </a:bodyPr>
          <a:lstStyle/>
          <a:p>
            <a:r>
              <a:rPr lang="en-US" sz="3200" b="1" dirty="0" smtClean="0">
                <a:latin typeface="Times New Roman" pitchFamily="18" charset="0"/>
                <a:cs typeface="Times New Roman" pitchFamily="18" charset="0"/>
              </a:rPr>
              <a:t>Recognizing How Malicious Attackers Beget Ethical Hackers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72955" y="883513"/>
            <a:ext cx="11919045" cy="4396176"/>
          </a:xfrm>
        </p:spPr>
        <p:txBody>
          <a:bodyPr>
            <a:normAutofit/>
          </a:bodyPr>
          <a:lstStyle/>
          <a:p>
            <a:r>
              <a:rPr lang="en-IN" sz="2400" dirty="0">
                <a:latin typeface="Times New Roman" pitchFamily="18" charset="0"/>
                <a:cs typeface="Times New Roman" pitchFamily="18" charset="0"/>
              </a:rPr>
              <a:t>You need protection your system from hacker </a:t>
            </a:r>
            <a:r>
              <a:rPr lang="en-IN" sz="2400" dirty="0" smtClean="0">
                <a:latin typeface="Times New Roman" pitchFamily="18" charset="0"/>
                <a:cs typeface="Times New Roman" pitchFamily="18" charset="0"/>
              </a:rPr>
              <a:t>activity;</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you have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to </a:t>
            </a:r>
            <a:r>
              <a:rPr lang="en-US" sz="2400" dirty="0">
                <a:latin typeface="Times New Roman" pitchFamily="18" charset="0"/>
                <a:cs typeface="Times New Roman" pitchFamily="18" charset="0"/>
              </a:rPr>
              <a:t>become </a:t>
            </a:r>
            <a:r>
              <a:rPr lang="en-US" sz="2400" dirty="0" smtClean="0">
                <a:latin typeface="Times New Roman" pitchFamily="18" charset="0"/>
                <a:cs typeface="Times New Roman" pitchFamily="18" charset="0"/>
              </a:rPr>
              <a:t>as savvy(knowledgeable) </a:t>
            </a:r>
            <a:r>
              <a:rPr lang="en-US" sz="2400" dirty="0">
                <a:latin typeface="Times New Roman" pitchFamily="18" charset="0"/>
                <a:cs typeface="Times New Roman" pitchFamily="18" charset="0"/>
              </a:rPr>
              <a:t>as the guys trying to </a:t>
            </a:r>
            <a:r>
              <a:rPr lang="en-US" sz="2400" dirty="0" smtClean="0">
                <a:latin typeface="Times New Roman" pitchFamily="18" charset="0"/>
                <a:cs typeface="Times New Roman" pitchFamily="18" charset="0"/>
              </a:rPr>
              <a:t>attack </a:t>
            </a:r>
            <a:r>
              <a:rPr lang="en-US" sz="2400" dirty="0">
                <a:latin typeface="Times New Roman" pitchFamily="18" charset="0"/>
                <a:cs typeface="Times New Roman" pitchFamily="18" charset="0"/>
              </a:rPr>
              <a:t>your </a:t>
            </a:r>
            <a:r>
              <a:rPr lang="en-US" sz="2400" dirty="0" smtClean="0">
                <a:latin typeface="Times New Roman" pitchFamily="18" charset="0"/>
                <a:cs typeface="Times New Roman" pitchFamily="18" charset="0"/>
              </a:rPr>
              <a:t>systems.</a:t>
            </a:r>
            <a:endParaRPr lang="en-IN" sz="2400" dirty="0">
              <a:latin typeface="Times New Roman" pitchFamily="18" charset="0"/>
              <a:cs typeface="Times New Roman" pitchFamily="18" charset="0"/>
            </a:endParaRPr>
          </a:p>
          <a:p>
            <a:r>
              <a:rPr lang="en-US" sz="2400" dirty="0" smtClean="0">
                <a:effectLst/>
                <a:latin typeface="Times New Roman" pitchFamily="18" charset="0"/>
                <a:cs typeface="Times New Roman" pitchFamily="18" charset="0"/>
              </a:rPr>
              <a:t>A true security assessment professional </a:t>
            </a:r>
            <a:r>
              <a:rPr lang="en-US" sz="2400" dirty="0" smtClean="0">
                <a:latin typeface="Times New Roman" pitchFamily="18" charset="0"/>
                <a:cs typeface="Times New Roman" pitchFamily="18" charset="0"/>
              </a:rPr>
              <a:t>acquire</a:t>
            </a:r>
            <a:r>
              <a:rPr lang="en-US" sz="2400" dirty="0" smtClean="0">
                <a:effectLst/>
                <a:latin typeface="Times New Roman" pitchFamily="18" charset="0"/>
                <a:cs typeface="Times New Roman" pitchFamily="18" charset="0"/>
              </a:rPr>
              <a:t> the skills , mindset and tools of a hacker but is also trustworthy.</a:t>
            </a:r>
          </a:p>
          <a:p>
            <a:r>
              <a:rPr lang="en-US" sz="2400" dirty="0" smtClean="0">
                <a:effectLst/>
                <a:latin typeface="Times New Roman" pitchFamily="18" charset="0"/>
                <a:cs typeface="Times New Roman" pitchFamily="18" charset="0"/>
              </a:rPr>
              <a:t>He or she performs the hacks as security tests against systems based on how hackers might work.</a:t>
            </a:r>
            <a:endParaRPr lang="en-US" sz="2400"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21421614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507" y="668741"/>
            <a:ext cx="10972800" cy="545910"/>
          </a:xfrm>
        </p:spPr>
        <p:txBody>
          <a:bodyPr>
            <a:noAutofit/>
          </a:bodyPr>
          <a:lstStyle/>
          <a:p>
            <a:pPr algn="l"/>
            <a:r>
              <a:rPr lang="en-US" sz="2800" b="1" dirty="0">
                <a:latin typeface="Times New Roman" pitchFamily="18" charset="0"/>
                <a:cs typeface="Times New Roman" pitchFamily="18" charset="0"/>
              </a:rPr>
              <a:t>What is Ethical Hacking?</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09181" y="1037230"/>
            <a:ext cx="11969087" cy="5704763"/>
          </a:xfrm>
        </p:spPr>
        <p:txBody>
          <a:bodyPr>
            <a:normAutofit lnSpcReduction="10000"/>
          </a:bodyPr>
          <a:lstStyle/>
          <a:p>
            <a:pPr>
              <a:buFont typeface="Wingdings" pitchFamily="2" charset="2"/>
              <a:buChar char="Ø"/>
            </a:pPr>
            <a:r>
              <a:rPr lang="en-US" sz="2200" b="1" dirty="0" smtClean="0">
                <a:latin typeface="Times New Roman" pitchFamily="18" charset="0"/>
                <a:cs typeface="Times New Roman" pitchFamily="18" charset="0"/>
              </a:rPr>
              <a:t>Ethical </a:t>
            </a:r>
            <a:r>
              <a:rPr lang="en-US" sz="2200" b="1" dirty="0">
                <a:latin typeface="Times New Roman" pitchFamily="18" charset="0"/>
                <a:cs typeface="Times New Roman" pitchFamily="18" charset="0"/>
              </a:rPr>
              <a:t>hacking </a:t>
            </a:r>
            <a:r>
              <a:rPr lang="en-US" sz="2200" dirty="0">
                <a:latin typeface="Times New Roman" pitchFamily="18" charset="0"/>
                <a:cs typeface="Times New Roman" pitchFamily="18" charset="0"/>
              </a:rPr>
              <a:t>is a </a:t>
            </a:r>
            <a:r>
              <a:rPr lang="en-US" sz="2200" b="1" dirty="0">
                <a:latin typeface="Times New Roman" pitchFamily="18" charset="0"/>
                <a:cs typeface="Times New Roman" pitchFamily="18" charset="0"/>
              </a:rPr>
              <a:t>penetration testing, white hat hacking, and vulnerability testing </a:t>
            </a:r>
            <a:r>
              <a:rPr lang="en-US" sz="2200" dirty="0">
                <a:latin typeface="Times New Roman" pitchFamily="18" charset="0"/>
                <a:cs typeface="Times New Roman" pitchFamily="18" charset="0"/>
              </a:rPr>
              <a:t>— involves the same tools</a:t>
            </a:r>
            <a:r>
              <a:rPr lang="en-US" sz="2200" dirty="0" smtClean="0">
                <a:latin typeface="Times New Roman" pitchFamily="18" charset="0"/>
                <a:cs typeface="Times New Roman" pitchFamily="18" charset="0"/>
              </a:rPr>
              <a:t>, tricks</a:t>
            </a:r>
            <a:r>
              <a:rPr lang="en-US" sz="2200" dirty="0">
                <a:latin typeface="Times New Roman" pitchFamily="18" charset="0"/>
                <a:cs typeface="Times New Roman" pitchFamily="18" charset="0"/>
              </a:rPr>
              <a:t>, and techniques that criminal hackers use, but with one major difference: </a:t>
            </a:r>
            <a:r>
              <a:rPr lang="en-US" sz="2200" b="1" dirty="0">
                <a:latin typeface="Times New Roman" pitchFamily="18" charset="0"/>
                <a:cs typeface="Times New Roman" pitchFamily="18" charset="0"/>
              </a:rPr>
              <a:t>Ethical hacking is performed with the </a:t>
            </a:r>
            <a:r>
              <a:rPr lang="en-US" sz="2200" b="1" dirty="0" smtClean="0">
                <a:latin typeface="Times New Roman" pitchFamily="18" charset="0"/>
                <a:cs typeface="Times New Roman" pitchFamily="18" charset="0"/>
              </a:rPr>
              <a:t>owners permission.</a:t>
            </a:r>
            <a:endParaRPr lang="en-US" sz="2200" b="1" dirty="0">
              <a:latin typeface="Times New Roman" pitchFamily="18" charset="0"/>
              <a:cs typeface="Times New Roman" pitchFamily="18" charset="0"/>
            </a:endParaRPr>
          </a:p>
          <a:p>
            <a:r>
              <a:rPr lang="en-US" sz="2200" dirty="0" smtClean="0">
                <a:latin typeface="Times New Roman" pitchFamily="18" charset="0"/>
                <a:cs typeface="Times New Roman" pitchFamily="18" charset="0"/>
              </a:rPr>
              <a:t>The intend of  ethical hacking is to discover vulnerabilities from hackers point of view  to better </a:t>
            </a:r>
            <a:r>
              <a:rPr lang="en-US" sz="2200" dirty="0">
                <a:latin typeface="Times New Roman" pitchFamily="18" charset="0"/>
                <a:cs typeface="Times New Roman" pitchFamily="18" charset="0"/>
              </a:rPr>
              <a:t>secure </a:t>
            </a:r>
            <a:r>
              <a:rPr lang="en-US" sz="2200" dirty="0" smtClean="0">
                <a:latin typeface="Times New Roman" pitchFamily="18" charset="0"/>
                <a:cs typeface="Times New Roman" pitchFamily="18" charset="0"/>
              </a:rPr>
              <a:t>systems.</a:t>
            </a:r>
          </a:p>
          <a:p>
            <a:r>
              <a:rPr lang="en-US" sz="2200" b="1" dirty="0">
                <a:latin typeface="Times New Roman" pitchFamily="18" charset="0"/>
                <a:cs typeface="Times New Roman" pitchFamily="18" charset="0"/>
              </a:rPr>
              <a:t>Ethical hacking </a:t>
            </a:r>
            <a:r>
              <a:rPr lang="en-US" sz="2200" dirty="0">
                <a:latin typeface="Times New Roman" pitchFamily="18" charset="0"/>
                <a:cs typeface="Times New Roman" pitchFamily="18" charset="0"/>
              </a:rPr>
              <a:t>is </a:t>
            </a:r>
            <a:r>
              <a:rPr lang="en-US" sz="2200" dirty="0" smtClean="0">
                <a:latin typeface="Times New Roman" pitchFamily="18" charset="0"/>
                <a:cs typeface="Times New Roman" pitchFamily="18" charset="0"/>
              </a:rPr>
              <a:t>also known as </a:t>
            </a:r>
            <a:r>
              <a:rPr lang="en-US" sz="2200" b="1" dirty="0" smtClean="0">
                <a:latin typeface="Times New Roman" pitchFamily="18" charset="0"/>
                <a:cs typeface="Times New Roman" pitchFamily="18" charset="0"/>
              </a:rPr>
              <a:t>intrusion </a:t>
            </a:r>
            <a:r>
              <a:rPr lang="en-US" sz="2200" b="1" dirty="0">
                <a:latin typeface="Times New Roman" pitchFamily="18" charset="0"/>
                <a:cs typeface="Times New Roman" pitchFamily="18" charset="0"/>
              </a:rPr>
              <a:t>testing </a:t>
            </a:r>
            <a:r>
              <a:rPr lang="en-US" sz="2200" b="1" dirty="0" smtClean="0">
                <a:latin typeface="Times New Roman" pitchFamily="18" charset="0"/>
                <a:cs typeface="Times New Roman" pitchFamily="18" charset="0"/>
              </a:rPr>
              <a:t>or red teaming or </a:t>
            </a:r>
            <a:r>
              <a:rPr lang="en-US" sz="2200" b="1" dirty="0">
                <a:latin typeface="Times New Roman" pitchFamily="18" charset="0"/>
                <a:cs typeface="Times New Roman" pitchFamily="18" charset="0"/>
              </a:rPr>
              <a:t>pen testing.</a:t>
            </a:r>
          </a:p>
          <a:p>
            <a:r>
              <a:rPr lang="en-US" sz="2200" b="1" dirty="0" smtClean="0">
                <a:latin typeface="Times New Roman" pitchFamily="18" charset="0"/>
                <a:cs typeface="Times New Roman" pitchFamily="18" charset="0"/>
              </a:rPr>
              <a:t>Ethical </a:t>
            </a:r>
            <a:r>
              <a:rPr lang="en-US" sz="2200" b="1" dirty="0">
                <a:latin typeface="Times New Roman" pitchFamily="18" charset="0"/>
                <a:cs typeface="Times New Roman" pitchFamily="18" charset="0"/>
              </a:rPr>
              <a:t>Hacking is identifying weakness in computer systems </a:t>
            </a:r>
            <a:r>
              <a:rPr lang="en-US" sz="2200" b="1" dirty="0" smtClean="0">
                <a:latin typeface="Times New Roman" pitchFamily="18" charset="0"/>
                <a:cs typeface="Times New Roman" pitchFamily="18" charset="0"/>
              </a:rPr>
              <a:t>or </a:t>
            </a:r>
            <a:r>
              <a:rPr lang="en-US" sz="2200" b="1" dirty="0">
                <a:latin typeface="Times New Roman" pitchFamily="18" charset="0"/>
                <a:cs typeface="Times New Roman" pitchFamily="18" charset="0"/>
              </a:rPr>
              <a:t>computer networks and coming with countermeasures that protect the weaknesses. </a:t>
            </a:r>
            <a:endParaRPr lang="en-US" sz="2200" b="1"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Ethical </a:t>
            </a:r>
            <a:r>
              <a:rPr lang="en-US" sz="2200" dirty="0">
                <a:latin typeface="Times New Roman" pitchFamily="18" charset="0"/>
                <a:cs typeface="Times New Roman" pitchFamily="18" charset="0"/>
              </a:rPr>
              <a:t>hacking is part of an </a:t>
            </a:r>
            <a:r>
              <a:rPr lang="en-US" sz="2200" dirty="0" smtClean="0">
                <a:latin typeface="Times New Roman" pitchFamily="18" charset="0"/>
                <a:cs typeface="Times New Roman" pitchFamily="18" charset="0"/>
              </a:rPr>
              <a:t>overall information </a:t>
            </a:r>
            <a:r>
              <a:rPr lang="en-US" sz="2200" dirty="0">
                <a:latin typeface="Times New Roman" pitchFamily="18" charset="0"/>
                <a:cs typeface="Times New Roman" pitchFamily="18" charset="0"/>
              </a:rPr>
              <a:t>risk management program that allows for ongoing </a:t>
            </a:r>
            <a:r>
              <a:rPr lang="en-US" sz="2200" dirty="0" smtClean="0">
                <a:latin typeface="Times New Roman" pitchFamily="18" charset="0"/>
                <a:cs typeface="Times New Roman" pitchFamily="18" charset="0"/>
              </a:rPr>
              <a:t>security improvements</a:t>
            </a:r>
            <a:r>
              <a:rPr lang="en-US" sz="2200" dirty="0">
                <a:latin typeface="Times New Roman" pitchFamily="18" charset="0"/>
                <a:cs typeface="Times New Roman" pitchFamily="18" charset="0"/>
              </a:rPr>
              <a:t>.</a:t>
            </a:r>
            <a:endParaRPr lang="en-US" sz="2200" b="1" dirty="0" smtClean="0">
              <a:latin typeface="Times New Roman" pitchFamily="18" charset="0"/>
              <a:cs typeface="Times New Roman" pitchFamily="18" charset="0"/>
            </a:endParaRPr>
          </a:p>
          <a:p>
            <a:pPr>
              <a:buFont typeface="Wingdings" pitchFamily="2" charset="2"/>
              <a:buChar char="Ø"/>
            </a:pPr>
            <a:r>
              <a:rPr lang="en-US" sz="2200" b="1" dirty="0" smtClean="0">
                <a:latin typeface="Times New Roman" pitchFamily="18" charset="0"/>
                <a:cs typeface="Times New Roman" pitchFamily="18" charset="0"/>
              </a:rPr>
              <a:t>Ethical </a:t>
            </a:r>
            <a:r>
              <a:rPr lang="en-US" sz="2200" b="1" dirty="0">
                <a:latin typeface="Times New Roman" pitchFamily="18" charset="0"/>
                <a:cs typeface="Times New Roman" pitchFamily="18" charset="0"/>
              </a:rPr>
              <a:t>hackers </a:t>
            </a:r>
            <a:r>
              <a:rPr lang="en-US" sz="2200" b="1" dirty="0" smtClean="0">
                <a:latin typeface="Times New Roman" pitchFamily="18" charset="0"/>
                <a:cs typeface="Times New Roman" pitchFamily="18" charset="0"/>
              </a:rPr>
              <a:t>must obey following rules:</a:t>
            </a:r>
            <a:endParaRPr lang="en-US" sz="2200" b="1" dirty="0">
              <a:latin typeface="Times New Roman" pitchFamily="18" charset="0"/>
              <a:cs typeface="Times New Roman" pitchFamily="18" charset="0"/>
            </a:endParaRPr>
          </a:p>
          <a:p>
            <a:r>
              <a:rPr lang="en-US" sz="2200" dirty="0">
                <a:latin typeface="Times New Roman" pitchFamily="18" charset="0"/>
                <a:cs typeface="Times New Roman" pitchFamily="18" charset="0"/>
              </a:rPr>
              <a:t>Get </a:t>
            </a:r>
            <a:r>
              <a:rPr lang="en-US" sz="2200" b="1" dirty="0">
                <a:latin typeface="Times New Roman" pitchFamily="18" charset="0"/>
                <a:cs typeface="Times New Roman" pitchFamily="18" charset="0"/>
              </a:rPr>
              <a:t>written permission</a:t>
            </a:r>
            <a:r>
              <a:rPr lang="en-US" sz="2200" dirty="0">
                <a:latin typeface="Times New Roman" pitchFamily="18" charset="0"/>
                <a:cs typeface="Times New Roman" pitchFamily="18" charset="0"/>
              </a:rPr>
              <a:t> from the owner of the computer system and/or computer network before hacking.</a:t>
            </a:r>
          </a:p>
          <a:p>
            <a:r>
              <a:rPr lang="en-US" sz="2200" b="1" dirty="0">
                <a:latin typeface="Times New Roman" pitchFamily="18" charset="0"/>
                <a:cs typeface="Times New Roman" pitchFamily="18" charset="0"/>
              </a:rPr>
              <a:t>Protect the privacy of the organization</a:t>
            </a:r>
            <a:r>
              <a:rPr lang="en-US" sz="2200" dirty="0">
                <a:latin typeface="Times New Roman" pitchFamily="18" charset="0"/>
                <a:cs typeface="Times New Roman" pitchFamily="18" charset="0"/>
              </a:rPr>
              <a:t> been hacked.</a:t>
            </a:r>
          </a:p>
          <a:p>
            <a:r>
              <a:rPr lang="en-US" sz="2200" b="1" dirty="0">
                <a:latin typeface="Times New Roman" pitchFamily="18" charset="0"/>
                <a:cs typeface="Times New Roman" pitchFamily="18" charset="0"/>
              </a:rPr>
              <a:t>Transparently report</a:t>
            </a:r>
            <a:r>
              <a:rPr lang="en-US" sz="2200" dirty="0">
                <a:latin typeface="Times New Roman" pitchFamily="18" charset="0"/>
                <a:cs typeface="Times New Roman" pitchFamily="18" charset="0"/>
              </a:rPr>
              <a:t> all the identified weaknesses in the computer system to the organization.</a:t>
            </a:r>
          </a:p>
          <a:p>
            <a:r>
              <a:rPr lang="en-US" sz="2200" b="1" dirty="0">
                <a:latin typeface="Times New Roman" pitchFamily="18" charset="0"/>
                <a:cs typeface="Times New Roman" pitchFamily="18" charset="0"/>
              </a:rPr>
              <a:t>Inform</a:t>
            </a:r>
            <a:r>
              <a:rPr lang="en-US" sz="2200" dirty="0">
                <a:latin typeface="Times New Roman" pitchFamily="18" charset="0"/>
                <a:cs typeface="Times New Roman" pitchFamily="18" charset="0"/>
              </a:rPr>
              <a:t> hardware and software vendors of the </a:t>
            </a:r>
            <a:r>
              <a:rPr lang="en-US" sz="2200" b="1" dirty="0">
                <a:latin typeface="Times New Roman" pitchFamily="18" charset="0"/>
                <a:cs typeface="Times New Roman" pitchFamily="18" charset="0"/>
              </a:rPr>
              <a:t>identified weaknesses</a:t>
            </a:r>
            <a:r>
              <a:rPr lang="en-US" sz="2200" dirty="0" smtClean="0">
                <a:latin typeface="Times New Roman" pitchFamily="18" charset="0"/>
                <a:cs typeface="Times New Roman" pitchFamily="18" charset="0"/>
              </a:rPr>
              <a:t>.</a:t>
            </a:r>
          </a:p>
          <a:p>
            <a:endParaRPr lang="en-US" sz="22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4" name="Title 1"/>
          <p:cNvSpPr txBox="1">
            <a:spLocks/>
          </p:cNvSpPr>
          <p:nvPr/>
        </p:nvSpPr>
        <p:spPr>
          <a:xfrm>
            <a:off x="109182" y="519"/>
            <a:ext cx="12187451" cy="66822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latin typeface="Times New Roman" pitchFamily="18" charset="0"/>
                <a:cs typeface="Times New Roman" pitchFamily="18" charset="0"/>
              </a:rPr>
              <a:t>Recognizing How Malicious Attackers Beget Ethical Hackers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49275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0165" y="687527"/>
            <a:ext cx="11427728" cy="1815882"/>
          </a:xfrm>
          <a:prstGeom prst="rect">
            <a:avLst/>
          </a:prstGeom>
        </p:spPr>
        <p:txBody>
          <a:bodyPr wrap="square">
            <a:spAutoFit/>
          </a:bodyPr>
          <a:lstStyle/>
          <a:p>
            <a:pPr marL="342900" indent="-342900">
              <a:buFont typeface="Wingdings" pitchFamily="2" charset="2"/>
              <a:buChar char="Ø"/>
            </a:pPr>
            <a:r>
              <a:rPr lang="en-US" sz="2400" b="1" dirty="0">
                <a:latin typeface="Times New Roman" pitchFamily="18" charset="0"/>
                <a:cs typeface="Times New Roman" pitchFamily="18" charset="0"/>
              </a:rPr>
              <a:t>What is </a:t>
            </a:r>
            <a:r>
              <a:rPr lang="en-IN" sz="2400" b="1" dirty="0">
                <a:latin typeface="Times New Roman" pitchFamily="18" charset="0"/>
                <a:cs typeface="Times New Roman" pitchFamily="18" charset="0"/>
              </a:rPr>
              <a:t>Penetration Testing </a:t>
            </a:r>
            <a:r>
              <a:rPr lang="en-US" sz="2400" b="1" dirty="0" smtClean="0">
                <a:latin typeface="Times New Roman" pitchFamily="18" charset="0"/>
                <a:cs typeface="Times New Roman" pitchFamily="18" charset="0"/>
              </a:rPr>
              <a:t>?</a:t>
            </a:r>
          </a:p>
          <a:p>
            <a:pPr marL="342900" indent="-342900">
              <a:buFont typeface="Wingdings" pitchFamily="2" charset="2"/>
              <a:buChar char="Ø"/>
            </a:pPr>
            <a:endParaRPr lang="en-US" sz="2400" b="1" dirty="0" smtClean="0">
              <a:latin typeface="Times New Roman" pitchFamily="18" charset="0"/>
              <a:cs typeface="Times New Roman" pitchFamily="18" charset="0"/>
            </a:endParaRPr>
          </a:p>
          <a:p>
            <a:pPr marL="342900" indent="-342900">
              <a:buFont typeface="Arial" pitchFamily="34" charset="0"/>
              <a:buChar char="•"/>
            </a:pPr>
            <a:r>
              <a:rPr lang="en-US" sz="2000" b="1" dirty="0">
                <a:latin typeface="Times New Roman" pitchFamily="18" charset="0"/>
                <a:cs typeface="Times New Roman" pitchFamily="18" charset="0"/>
              </a:rPr>
              <a:t>Penetration testing</a:t>
            </a:r>
            <a:r>
              <a:rPr lang="en-US" sz="2000" dirty="0">
                <a:latin typeface="Times New Roman" pitchFamily="18" charset="0"/>
                <a:cs typeface="Times New Roman" pitchFamily="18" charset="0"/>
              </a:rPr>
              <a:t>, also known as </a:t>
            </a:r>
            <a:r>
              <a:rPr lang="en-US" sz="2000" b="1" dirty="0">
                <a:latin typeface="Times New Roman" pitchFamily="18" charset="0"/>
                <a:cs typeface="Times New Roman" pitchFamily="18" charset="0"/>
              </a:rPr>
              <a:t>pen testing or ethical hacking</a:t>
            </a:r>
            <a:r>
              <a:rPr lang="en-US" sz="2000" dirty="0">
                <a:latin typeface="Times New Roman" pitchFamily="18" charset="0"/>
                <a:cs typeface="Times New Roman" pitchFamily="18" charset="0"/>
              </a:rPr>
              <a:t>, is the process of evaluating a computer code, network, or web application for security </a:t>
            </a:r>
            <a:r>
              <a:rPr lang="en-US" sz="2000" dirty="0" smtClean="0">
                <a:latin typeface="Times New Roman" pitchFamily="18" charset="0"/>
                <a:cs typeface="Times New Roman" pitchFamily="18" charset="0"/>
              </a:rPr>
              <a:t>flaws  </a:t>
            </a:r>
            <a:r>
              <a:rPr lang="en-US" sz="2000" dirty="0">
                <a:latin typeface="Times New Roman" pitchFamily="18" charset="0"/>
                <a:cs typeface="Times New Roman" pitchFamily="18" charset="0"/>
              </a:rPr>
              <a:t>that an attacker might exploit. </a:t>
            </a:r>
            <a:endParaRPr lang="en-US" sz="2000" b="1" dirty="0" smtClean="0">
              <a:latin typeface="Times New Roman" pitchFamily="18" charset="0"/>
              <a:cs typeface="Times New Roman" pitchFamily="18" charset="0"/>
            </a:endParaRPr>
          </a:p>
          <a:p>
            <a:pPr marL="342900" indent="-342900">
              <a:buFont typeface="Arial" pitchFamily="34" charset="0"/>
              <a:buChar char="•"/>
            </a:pPr>
            <a:r>
              <a:rPr lang="en-US" sz="2000" dirty="0" smtClean="0">
                <a:latin typeface="Times New Roman" pitchFamily="18" charset="0"/>
                <a:cs typeface="Times New Roman" pitchFamily="18" charset="0"/>
              </a:rPr>
              <a:t>It identifies </a:t>
            </a:r>
            <a:r>
              <a:rPr lang="en-US" sz="2000" b="1" dirty="0" smtClean="0">
                <a:latin typeface="Times New Roman" pitchFamily="18" charset="0"/>
                <a:cs typeface="Times New Roman" pitchFamily="18" charset="0"/>
              </a:rPr>
              <a:t>security flaws or security loopholes </a:t>
            </a: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an organization’s security </a:t>
            </a:r>
            <a:r>
              <a:rPr lang="en-US" sz="2000" dirty="0" smtClean="0">
                <a:latin typeface="Times New Roman" pitchFamily="18" charset="0"/>
                <a:cs typeface="Times New Roman" pitchFamily="18" charset="0"/>
              </a:rPr>
              <a:t>policies</a:t>
            </a:r>
            <a:r>
              <a:rPr lang="en-US" sz="2400" dirty="0" smtClean="0"/>
              <a:t>.</a:t>
            </a:r>
            <a:endParaRPr lang="en-IN" sz="2400" b="1" dirty="0">
              <a:latin typeface="Times New Roman" pitchFamily="18" charset="0"/>
              <a:cs typeface="Times New Roman" pitchFamily="18" charset="0"/>
            </a:endParaRPr>
          </a:p>
        </p:txBody>
      </p:sp>
      <p:sp>
        <p:nvSpPr>
          <p:cNvPr id="8" name="Title 1"/>
          <p:cNvSpPr txBox="1">
            <a:spLocks/>
          </p:cNvSpPr>
          <p:nvPr/>
        </p:nvSpPr>
        <p:spPr>
          <a:xfrm>
            <a:off x="109182" y="519"/>
            <a:ext cx="12187451" cy="66822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latin typeface="Times New Roman" pitchFamily="18" charset="0"/>
                <a:cs typeface="Times New Roman" pitchFamily="18" charset="0"/>
              </a:rPr>
              <a:t>Recognizing How Malicious Attackers Beget Ethical Hackers</a:t>
            </a:r>
            <a:endParaRPr lang="en-US" sz="3200" b="1" dirty="0">
              <a:latin typeface="Times New Roman" pitchFamily="18" charset="0"/>
              <a:cs typeface="Times New Roman" pitchFamily="18" charset="0"/>
            </a:endParaRPr>
          </a:p>
        </p:txBody>
      </p:sp>
      <p:sp>
        <p:nvSpPr>
          <p:cNvPr id="10" name="Rectangle 9"/>
          <p:cNvSpPr/>
          <p:nvPr/>
        </p:nvSpPr>
        <p:spPr>
          <a:xfrm>
            <a:off x="4029300" y="6298330"/>
            <a:ext cx="3031151" cy="369332"/>
          </a:xfrm>
          <a:prstGeom prst="rect">
            <a:avLst/>
          </a:prstGeom>
        </p:spPr>
        <p:txBody>
          <a:bodyPr wrap="none">
            <a:spAutoFit/>
          </a:bodyPr>
          <a:lstStyle/>
          <a:p>
            <a:r>
              <a:rPr lang="en-IN" dirty="0" smtClean="0"/>
              <a:t>Fig: </a:t>
            </a:r>
            <a:r>
              <a:rPr lang="en-IN" dirty="0"/>
              <a:t>Penetration Testing Stages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654" y="2822558"/>
            <a:ext cx="9048750" cy="3127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0322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11268</TotalTime>
  <Words>3937</Words>
  <Application>Microsoft Office PowerPoint</Application>
  <PresentationFormat>Custom</PresentationFormat>
  <Paragraphs>355</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Basics of Hacking</vt:lpstr>
      <vt:lpstr> What is Hacking? </vt:lpstr>
      <vt:lpstr>PowerPoint Presentation</vt:lpstr>
      <vt:lpstr>What is Hacking?</vt:lpstr>
      <vt:lpstr>PowerPoint Presentation</vt:lpstr>
      <vt:lpstr> Difference Between Hackers and Crackers: </vt:lpstr>
      <vt:lpstr>Recognizing How Malicious Attackers Beget Ethical Hackers</vt:lpstr>
      <vt:lpstr>What is Ethical Hacking? </vt:lpstr>
      <vt:lpstr>PowerPoint Presentation</vt:lpstr>
      <vt:lpstr>Ethical hacking versus auditing: </vt:lpstr>
      <vt:lpstr>      Policy considerations </vt:lpstr>
      <vt:lpstr>Data Privacy, General Data Protection and Regulation (GDPR)</vt:lpstr>
      <vt:lpstr>Data Privacy, General Data Protection and Regulation (GDPR)</vt:lpstr>
      <vt:lpstr>PowerPoint Presentation</vt:lpstr>
      <vt:lpstr>PowerPoint Presentation</vt:lpstr>
      <vt:lpstr>Understanding the need to hack your own systems</vt:lpstr>
      <vt:lpstr>Understanding the dangers your system face</vt:lpstr>
      <vt:lpstr> Understanding the dangers your system face </vt:lpstr>
      <vt:lpstr>  Understanding the dangers your system face  </vt:lpstr>
      <vt:lpstr>  Understanding the dangers your system face  </vt:lpstr>
      <vt:lpstr> Understanding the dangers your system face </vt:lpstr>
      <vt:lpstr>Obeying the ethical hacking principles</vt:lpstr>
      <vt:lpstr>Obeying the ethical hacking principles</vt:lpstr>
      <vt:lpstr>The ethical hacking process</vt:lpstr>
      <vt:lpstr>The ethical hacking process</vt:lpstr>
      <vt:lpstr>The ethical hacking process </vt:lpstr>
      <vt:lpstr>  The ethical hacking process  </vt:lpstr>
      <vt:lpstr>   The ethical hacking process   </vt:lpstr>
      <vt:lpstr>Cyber Security act:</vt:lpstr>
      <vt:lpstr>Cyber Security act:</vt:lpstr>
      <vt:lpstr>Cyber Security act: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Hacking</dc:title>
  <dc:creator>HP</dc:creator>
  <cp:lastModifiedBy>MOHAN</cp:lastModifiedBy>
  <cp:revision>259</cp:revision>
  <dcterms:created xsi:type="dcterms:W3CDTF">2020-02-14T13:47:40Z</dcterms:created>
  <dcterms:modified xsi:type="dcterms:W3CDTF">2023-04-16T09:58:56Z</dcterms:modified>
</cp:coreProperties>
</file>