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316" r:id="rId6"/>
    <p:sldId id="260" r:id="rId7"/>
    <p:sldId id="295" r:id="rId8"/>
    <p:sldId id="296" r:id="rId9"/>
    <p:sldId id="264" r:id="rId10"/>
    <p:sldId id="265" r:id="rId11"/>
    <p:sldId id="266" r:id="rId12"/>
    <p:sldId id="294" r:id="rId13"/>
    <p:sldId id="267" r:id="rId14"/>
    <p:sldId id="268" r:id="rId15"/>
    <p:sldId id="297" r:id="rId16"/>
    <p:sldId id="269" r:id="rId17"/>
    <p:sldId id="270" r:id="rId18"/>
    <p:sldId id="299" r:id="rId19"/>
    <p:sldId id="300" r:id="rId20"/>
    <p:sldId id="301" r:id="rId21"/>
    <p:sldId id="279" r:id="rId22"/>
    <p:sldId id="306" r:id="rId23"/>
    <p:sldId id="280" r:id="rId24"/>
    <p:sldId id="281" r:id="rId25"/>
    <p:sldId id="282" r:id="rId26"/>
    <p:sldId id="283" r:id="rId27"/>
    <p:sldId id="284" r:id="rId28"/>
    <p:sldId id="285" r:id="rId29"/>
    <p:sldId id="286" r:id="rId30"/>
    <p:sldId id="287" r:id="rId31"/>
    <p:sldId id="289" r:id="rId32"/>
    <p:sldId id="290" r:id="rId33"/>
    <p:sldId id="317" r:id="rId34"/>
    <p:sldId id="308" r:id="rId35"/>
    <p:sldId id="309" r:id="rId36"/>
    <p:sldId id="310" r:id="rId37"/>
    <p:sldId id="311" r:id="rId38"/>
    <p:sldId id="312" r:id="rId39"/>
    <p:sldId id="313" r:id="rId40"/>
    <p:sldId id="318" r:id="rId41"/>
    <p:sldId id="319" r:id="rId42"/>
    <p:sldId id="31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6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5992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689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01335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9073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7503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809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2276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90973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13483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67194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164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AD347D-5ACD-4C99-B74B-A9C85AD731AF}" type="datetimeFigureOut">
              <a:rPr lang="en-US" smtClean="0"/>
              <a:t>1/3/2024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73306227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9938616" cy="1200509"/>
          </a:xfrm>
        </p:spPr>
        <p:txBody>
          <a:bodyPr>
            <a:normAutofit/>
          </a:bodyPr>
          <a:lstStyle/>
          <a:p>
            <a:r>
              <a:rPr lang="en-US" sz="3600" b="1" dirty="0" smtClean="0">
                <a:latin typeface="Times New Roman" pitchFamily="18" charset="0"/>
                <a:cs typeface="Times New Roman" pitchFamily="18" charset="0"/>
              </a:rPr>
              <a:t>Unit-6 Types of Hacking</a:t>
            </a:r>
            <a:endParaRPr lang="en-US" sz="3600" b="1" dirty="0">
              <a:latin typeface="Times New Roman" pitchFamily="18" charset="0"/>
              <a:cs typeface="Times New Roman" pitchFamily="18" charset="0"/>
            </a:endParaRPr>
          </a:p>
        </p:txBody>
      </p:sp>
      <p:sp>
        <p:nvSpPr>
          <p:cNvPr id="3" name="Subtitle 2"/>
          <p:cNvSpPr>
            <a:spLocks noGrp="1"/>
          </p:cNvSpPr>
          <p:nvPr>
            <p:ph type="subTitle" idx="1"/>
          </p:nvPr>
        </p:nvSpPr>
        <p:spPr>
          <a:xfrm>
            <a:off x="6392174" y="4968815"/>
            <a:ext cx="4951562" cy="1388853"/>
          </a:xfrm>
        </p:spPr>
        <p:txBody>
          <a:bodyPr/>
          <a:lstStyle/>
          <a:p>
            <a:r>
              <a:rPr lang="en-US" sz="2200" b="1" dirty="0" smtClean="0">
                <a:latin typeface="Times New Roman" pitchFamily="18" charset="0"/>
                <a:cs typeface="Times New Roman" pitchFamily="18" charset="0"/>
              </a:rPr>
              <a:t>6.1 Network Hacking</a:t>
            </a:r>
          </a:p>
          <a:p>
            <a:r>
              <a:rPr lang="en-US" sz="2200" b="1" dirty="0" smtClean="0">
                <a:latin typeface="Times New Roman" pitchFamily="18" charset="0"/>
                <a:cs typeface="Times New Roman" pitchFamily="18" charset="0"/>
              </a:rPr>
              <a:t>            6.2 operating system hacking</a:t>
            </a:r>
          </a:p>
          <a:p>
            <a:r>
              <a:rPr lang="en-US" sz="2200" b="1" dirty="0" smtClean="0">
                <a:latin typeface="Times New Roman" pitchFamily="18" charset="0"/>
                <a:cs typeface="Times New Roman" pitchFamily="18" charset="0"/>
              </a:rPr>
              <a:t>     6.3 applications hacking</a:t>
            </a:r>
          </a:p>
          <a:p>
            <a:endParaRPr lang="en-US" dirty="0"/>
          </a:p>
        </p:txBody>
      </p:sp>
    </p:spTree>
    <p:extLst>
      <p:ext uri="{BB962C8B-B14F-4D97-AF65-F5344CB8AC3E}">
        <p14:creationId xmlns:p14="http://schemas.microsoft.com/office/powerpoint/2010/main" val="39676398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433" y="576676"/>
            <a:ext cx="9264770" cy="5901762"/>
          </a:xfrm>
          <a:prstGeom prst="rect">
            <a:avLst/>
          </a:prstGeom>
        </p:spPr>
      </p:pic>
    </p:spTree>
    <p:extLst>
      <p:ext uri="{BB962C8B-B14F-4D97-AF65-F5344CB8AC3E}">
        <p14:creationId xmlns:p14="http://schemas.microsoft.com/office/powerpoint/2010/main" val="2214953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2959" cy="806739"/>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NETWOK INFRASTRICTURE VULNERABILITIES</a:t>
            </a:r>
            <a:r>
              <a:rPr lang="en-US" sz="3600" dirty="0" smtClean="0"/>
              <a:t/>
            </a:r>
            <a:br>
              <a:rPr lang="en-US" sz="3600" dirty="0" smtClean="0"/>
            </a:br>
            <a:r>
              <a:rPr lang="en-US" b="1" i="1" dirty="0" smtClean="0"/>
              <a:t/>
            </a:r>
            <a:br>
              <a:rPr lang="en-US" b="1" i="1" dirty="0" smtClean="0"/>
            </a:br>
            <a:endParaRPr lang="en-US" b="1" i="1" dirty="0"/>
          </a:p>
        </p:txBody>
      </p:sp>
      <p:sp>
        <p:nvSpPr>
          <p:cNvPr id="3" name="Content Placeholder 2"/>
          <p:cNvSpPr>
            <a:spLocks noGrp="1"/>
          </p:cNvSpPr>
          <p:nvPr>
            <p:ph idx="1"/>
          </p:nvPr>
        </p:nvSpPr>
        <p:spPr>
          <a:xfrm>
            <a:off x="653143" y="700644"/>
            <a:ext cx="10402783" cy="6157356"/>
          </a:xfrm>
        </p:spPr>
        <p:txBody>
          <a:bodyPr>
            <a:normAutofit/>
          </a:bodyPr>
          <a:lstStyle/>
          <a:p>
            <a:r>
              <a:rPr lang="en-US" sz="2800" b="1" dirty="0" smtClean="0">
                <a:latin typeface="Times New Roman" pitchFamily="18" charset="0"/>
                <a:cs typeface="Times New Roman" pitchFamily="18" charset="0"/>
              </a:rPr>
              <a:t>Ping Sweeping:</a:t>
            </a:r>
            <a:endParaRPr lang="en-US" sz="28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Ping </a:t>
            </a:r>
            <a:r>
              <a:rPr lang="en-US" sz="2000" b="1" dirty="0">
                <a:latin typeface="Times New Roman" pitchFamily="18" charset="0"/>
                <a:cs typeface="Times New Roman" pitchFamily="18" charset="0"/>
              </a:rPr>
              <a:t>Sweep</a:t>
            </a:r>
            <a:r>
              <a:rPr lang="en-US" sz="2000" dirty="0">
                <a:latin typeface="Times New Roman" pitchFamily="18" charset="0"/>
                <a:cs typeface="Times New Roman" pitchFamily="18" charset="0"/>
              </a:rPr>
              <a:t> is a technique used to </a:t>
            </a:r>
            <a:r>
              <a:rPr lang="en-US" sz="2000" b="1" dirty="0">
                <a:latin typeface="Times New Roman" pitchFamily="18" charset="0"/>
                <a:cs typeface="Times New Roman" pitchFamily="18" charset="0"/>
              </a:rPr>
              <a:t>identify </a:t>
            </a:r>
            <a:r>
              <a:rPr lang="en-US" sz="2000" b="1" dirty="0" smtClean="0">
                <a:latin typeface="Times New Roman" pitchFamily="18" charset="0"/>
                <a:cs typeface="Times New Roman" pitchFamily="18" charset="0"/>
              </a:rPr>
              <a:t>which hosts </a:t>
            </a:r>
            <a:r>
              <a:rPr lang="en-US" sz="2000" b="1" dirty="0">
                <a:latin typeface="Times New Roman" pitchFamily="18" charset="0"/>
                <a:cs typeface="Times New Roman" pitchFamily="18" charset="0"/>
              </a:rPr>
              <a:t>are alive</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in the networks </a:t>
            </a:r>
            <a:r>
              <a:rPr lang="en-US" sz="2000" dirty="0">
                <a:latin typeface="Times New Roman" pitchFamily="18" charset="0"/>
                <a:cs typeface="Times New Roman" pitchFamily="18" charset="0"/>
              </a:rPr>
              <a:t>using their IP </a:t>
            </a:r>
            <a:r>
              <a:rPr lang="en-US" sz="2000" dirty="0" smtClean="0">
                <a:latin typeface="Times New Roman" pitchFamily="18" charset="0"/>
                <a:cs typeface="Times New Roman" pitchFamily="18" charset="0"/>
              </a:rPr>
              <a:t>addresses or domain name of that particular host. </a:t>
            </a:r>
          </a:p>
          <a:p>
            <a:r>
              <a:rPr lang="en-US" sz="2000" dirty="0" smtClean="0">
                <a:latin typeface="Times New Roman" pitchFamily="18" charset="0"/>
                <a:cs typeface="Times New Roman" pitchFamily="18" charset="0"/>
              </a:rPr>
              <a:t>If we get reply packets, it confirms that the host is alive.</a:t>
            </a:r>
          </a:p>
          <a:p>
            <a:r>
              <a:rPr lang="en-US" sz="2000" dirty="0" smtClean="0">
                <a:latin typeface="Times New Roman" pitchFamily="18" charset="0"/>
                <a:cs typeface="Times New Roman" pitchFamily="18" charset="0"/>
              </a:rPr>
              <a:t>we want to check the availability status of the YouTube server with IP 74.125.127.113, then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go to command </a:t>
            </a: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rompt and type ping www.youtube.com or ping 74.125.127.113.</a:t>
            </a:r>
          </a:p>
          <a:p>
            <a:endParaRPr lang="en-US" sz="2000" dirty="0" smtClean="0">
              <a:latin typeface="Times New Roman" pitchFamily="18" charset="0"/>
              <a:cs typeface="Times New Roman" pitchFamily="18" charset="0"/>
            </a:endParaRPr>
          </a:p>
        </p:txBody>
      </p:sp>
      <p:pic>
        <p:nvPicPr>
          <p:cNvPr id="4" name="Picture 2" descr="im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94" y="3050958"/>
            <a:ext cx="9510940" cy="466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66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062959" cy="806739"/>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NETWOK INFRASTRICTURE VULNERABILITIES</a:t>
            </a:r>
            <a:r>
              <a:rPr lang="en-US" sz="3600" dirty="0" smtClean="0"/>
              <a:t/>
            </a:r>
            <a:br>
              <a:rPr lang="en-US" sz="3600" dirty="0" smtClean="0"/>
            </a:br>
            <a:r>
              <a:rPr lang="en-US" b="1" i="1" dirty="0" smtClean="0"/>
              <a:t/>
            </a:r>
            <a:br>
              <a:rPr lang="en-US" b="1" i="1" dirty="0" smtClean="0"/>
            </a:br>
            <a:endParaRPr lang="en-US" b="1" i="1" dirty="0"/>
          </a:p>
        </p:txBody>
      </p:sp>
      <p:sp>
        <p:nvSpPr>
          <p:cNvPr id="3" name="Content Placeholder 2"/>
          <p:cNvSpPr>
            <a:spLocks noGrp="1"/>
          </p:cNvSpPr>
          <p:nvPr>
            <p:ph idx="1"/>
          </p:nvPr>
        </p:nvSpPr>
        <p:spPr>
          <a:xfrm>
            <a:off x="653143" y="700644"/>
            <a:ext cx="10402783" cy="6157356"/>
          </a:xfrm>
        </p:spPr>
        <p:txBody>
          <a:bodyPr>
            <a:normAutofit/>
          </a:bodyPr>
          <a:lstStyle/>
          <a:p>
            <a:r>
              <a:rPr lang="en-US" sz="2400" b="1" i="1" dirty="0" smtClean="0">
                <a:latin typeface="Times New Roman" pitchFamily="18" charset="0"/>
                <a:cs typeface="Times New Roman" pitchFamily="18" charset="0"/>
              </a:rPr>
              <a:t>Ping Sweeping tool:</a:t>
            </a:r>
          </a:p>
          <a:p>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is best tool for </a:t>
            </a:r>
            <a:r>
              <a:rPr lang="en-US" sz="2000" b="1" dirty="0" smtClean="0">
                <a:latin typeface="Times New Roman" pitchFamily="18" charset="0"/>
                <a:cs typeface="Times New Roman" pitchFamily="18" charset="0"/>
              </a:rPr>
              <a:t>port scanning </a:t>
            </a:r>
            <a:r>
              <a:rPr lang="en-US" sz="2000" dirty="0" smtClean="0">
                <a:latin typeface="Times New Roman" pitchFamily="18" charset="0"/>
                <a:cs typeface="Times New Roman" pitchFamily="18" charset="0"/>
              </a:rPr>
              <a:t>but it can also be used  for </a:t>
            </a:r>
            <a:r>
              <a:rPr lang="en-US" sz="2000" b="1" dirty="0" smtClean="0">
                <a:latin typeface="Times New Roman" pitchFamily="18" charset="0"/>
                <a:cs typeface="Times New Roman" pitchFamily="18" charset="0"/>
              </a:rPr>
              <a:t>ping sweeping.</a:t>
            </a:r>
          </a:p>
          <a:p>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does ping sweeping only if –</a:t>
            </a:r>
            <a:r>
              <a:rPr lang="en-US" sz="2000" dirty="0" err="1" smtClean="0">
                <a:latin typeface="Times New Roman" pitchFamily="18" charset="0"/>
                <a:cs typeface="Times New Roman" pitchFamily="18" charset="0"/>
              </a:rPr>
              <a:t>sP</a:t>
            </a:r>
            <a:r>
              <a:rPr lang="en-US" sz="2000" dirty="0" smtClean="0">
                <a:latin typeface="Times New Roman" pitchFamily="18" charset="0"/>
                <a:cs typeface="Times New Roman" pitchFamily="18" charset="0"/>
              </a:rPr>
              <a:t> is used.</a:t>
            </a:r>
          </a:p>
          <a:p>
            <a:r>
              <a:rPr lang="en-US" sz="2000" dirty="0" smtClean="0">
                <a:latin typeface="Times New Roman" pitchFamily="18" charset="0"/>
                <a:cs typeface="Times New Roman" pitchFamily="18" charset="0"/>
              </a:rPr>
              <a:t>Using </a:t>
            </a:r>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we can scan the entire network or only a specific range of IP addresses</a:t>
            </a:r>
          </a:p>
          <a:p>
            <a:r>
              <a:rPr lang="en-US" sz="2000" b="1" dirty="0" smtClean="0">
                <a:latin typeface="Times New Roman" pitchFamily="18" charset="0"/>
                <a:cs typeface="Times New Roman" pitchFamily="18" charset="0"/>
              </a:rPr>
              <a:t>The command line options can be used for </a:t>
            </a:r>
            <a:r>
              <a:rPr lang="en-US" sz="2000" b="1" dirty="0" err="1" smtClean="0">
                <a:latin typeface="Times New Roman" pitchFamily="18" charset="0"/>
                <a:cs typeface="Times New Roman" pitchFamily="18" charset="0"/>
              </a:rPr>
              <a:t>Nmap</a:t>
            </a:r>
            <a:r>
              <a:rPr lang="en-US" sz="2000" b="1" dirty="0" smtClean="0">
                <a:latin typeface="Times New Roman" pitchFamily="18" charset="0"/>
                <a:cs typeface="Times New Roman" pitchFamily="18" charset="0"/>
              </a:rPr>
              <a:t> ping sweep are as follows:-</a:t>
            </a:r>
          </a:p>
          <a:p>
            <a:pPr>
              <a:buFont typeface="Wingdings" pitchFamily="2" charset="2"/>
              <a:buChar char="Ø"/>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sP</a:t>
            </a:r>
            <a:r>
              <a:rPr lang="en-US" sz="2000" dirty="0" smtClean="0">
                <a:latin typeface="Times New Roman" pitchFamily="18" charset="0"/>
                <a:cs typeface="Times New Roman" pitchFamily="18" charset="0"/>
              </a:rPr>
              <a:t> tells </a:t>
            </a:r>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to perform a ping scan.</a:t>
            </a:r>
          </a:p>
          <a:p>
            <a:pPr>
              <a:buFont typeface="Wingdings" pitchFamily="2" charset="2"/>
              <a:buChar char="Ø"/>
            </a:pPr>
            <a:r>
              <a:rPr lang="en-US" sz="2000" dirty="0" smtClean="0">
                <a:latin typeface="Times New Roman" pitchFamily="18" charset="0"/>
                <a:cs typeface="Times New Roman" pitchFamily="18" charset="0"/>
              </a:rPr>
              <a:t>-n tells </a:t>
            </a:r>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not to perform name resolution.</a:t>
            </a:r>
          </a:p>
          <a:p>
            <a:pPr>
              <a:buFont typeface="Wingdings" pitchFamily="2" charset="2"/>
              <a:buChar char="Ø"/>
            </a:pPr>
            <a:r>
              <a:rPr lang="en-US" sz="2000" dirty="0" smtClean="0">
                <a:latin typeface="Times New Roman" pitchFamily="18" charset="0"/>
                <a:cs typeface="Times New Roman" pitchFamily="18" charset="0"/>
              </a:rPr>
              <a:t>-T 4 tells </a:t>
            </a:r>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to perform an aggressive (faster) scan.</a:t>
            </a:r>
          </a:p>
          <a:p>
            <a:pPr>
              <a:buFont typeface="Wingdings" pitchFamily="2" charset="2"/>
              <a:buChar char="Ø"/>
            </a:pPr>
            <a:r>
              <a:rPr lang="en-US" sz="2000" dirty="0" smtClean="0">
                <a:latin typeface="Times New Roman" pitchFamily="18" charset="0"/>
                <a:cs typeface="Times New Roman" pitchFamily="18" charset="0"/>
              </a:rPr>
              <a:t>192.168.1.1-254 tells </a:t>
            </a:r>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to scan the entire 192.168.1.0 subnet.</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3" y="4120738"/>
            <a:ext cx="10723418" cy="4370119"/>
          </a:xfrm>
          <a:prstGeom prst="rect">
            <a:avLst/>
          </a:prstGeom>
        </p:spPr>
      </p:pic>
    </p:spTree>
    <p:extLst>
      <p:ext uri="{BB962C8B-B14F-4D97-AF65-F5344CB8AC3E}">
        <p14:creationId xmlns:p14="http://schemas.microsoft.com/office/powerpoint/2010/main" val="1962380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393" y="143959"/>
            <a:ext cx="10937174" cy="521059"/>
          </a:xfrm>
        </p:spPr>
        <p:txBody>
          <a:bodyPr>
            <a:normAutofit fontScale="90000"/>
          </a:bodyPr>
          <a:lstStyle/>
          <a:p>
            <a:pPr algn="l"/>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a:latin typeface="Times New Roman" pitchFamily="18" charset="0"/>
                <a:cs typeface="Times New Roman" pitchFamily="18" charset="0"/>
              </a:rPr>
              <a:t/>
            </a:r>
            <a:br>
              <a:rPr lang="en-US" sz="3600" b="1" dirty="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NETWOK </a:t>
            </a:r>
            <a:r>
              <a:rPr lang="en-US" sz="3600" b="1" dirty="0">
                <a:latin typeface="Times New Roman" pitchFamily="18" charset="0"/>
                <a:cs typeface="Times New Roman" pitchFamily="18" charset="0"/>
              </a:rPr>
              <a:t>INFRASTRICTURE VULNERABILITIES</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r>
              <a:rPr lang="en-US" b="1" i="1" dirty="0"/>
              <a:t/>
            </a:r>
            <a:br>
              <a:rPr lang="en-US" b="1" i="1" dirty="0"/>
            </a:br>
            <a:r>
              <a:rPr lang="en-US" b="1" i="1" dirty="0"/>
              <a:t/>
            </a:r>
            <a:br>
              <a:rPr lang="en-US" b="1" i="1" dirty="0"/>
            </a:br>
            <a:endParaRPr lang="en-US" dirty="0"/>
          </a:p>
        </p:txBody>
      </p:sp>
      <p:sp>
        <p:nvSpPr>
          <p:cNvPr id="3" name="Content Placeholder 2"/>
          <p:cNvSpPr>
            <a:spLocks noGrp="1"/>
          </p:cNvSpPr>
          <p:nvPr>
            <p:ph idx="1"/>
          </p:nvPr>
        </p:nvSpPr>
        <p:spPr>
          <a:xfrm>
            <a:off x="0" y="534390"/>
            <a:ext cx="11994078" cy="5714010"/>
          </a:xfrm>
        </p:spPr>
        <p:txBody>
          <a:bodyPr>
            <a:normAutofit/>
          </a:bodyPr>
          <a:lstStyle/>
          <a:p>
            <a:endParaRPr lang="en-US" sz="2400" b="1" i="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Scanning SNMP:</a:t>
            </a:r>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Simple </a:t>
            </a:r>
            <a:r>
              <a:rPr lang="en-US" sz="2400" dirty="0">
                <a:latin typeface="Times New Roman" pitchFamily="18" charset="0"/>
                <a:cs typeface="Times New Roman" pitchFamily="18" charset="0"/>
              </a:rPr>
              <a:t>Network Management Protocol (SNMP) is an application-layer protocol used to </a:t>
            </a:r>
            <a:r>
              <a:rPr lang="en-US" sz="2400" b="1" dirty="0">
                <a:latin typeface="Times New Roman" pitchFamily="18" charset="0"/>
                <a:cs typeface="Times New Roman" pitchFamily="18" charset="0"/>
              </a:rPr>
              <a:t>manage and monitor network devices </a:t>
            </a:r>
            <a:r>
              <a:rPr lang="en-US" sz="2400" dirty="0">
                <a:latin typeface="Times New Roman" pitchFamily="18" charset="0"/>
                <a:cs typeface="Times New Roman" pitchFamily="18" charset="0"/>
              </a:rPr>
              <a:t>and their </a:t>
            </a:r>
            <a:r>
              <a:rPr lang="en-US" sz="2400" dirty="0" smtClean="0">
                <a:latin typeface="Times New Roman" pitchFamily="18" charset="0"/>
                <a:cs typeface="Times New Roman" pitchFamily="18" charset="0"/>
              </a:rPr>
              <a:t>functions.</a:t>
            </a:r>
          </a:p>
          <a:p>
            <a:pPr algn="just"/>
            <a:r>
              <a:rPr lang="en-US" sz="2400" dirty="0">
                <a:latin typeface="Times New Roman" pitchFamily="18" charset="0"/>
                <a:cs typeface="Times New Roman" pitchFamily="18" charset="0"/>
              </a:rPr>
              <a:t>SNMP </a:t>
            </a:r>
            <a:r>
              <a:rPr lang="en-US" sz="2400" b="1" dirty="0" smtClean="0">
                <a:latin typeface="Times New Roman" pitchFamily="18" charset="0"/>
                <a:cs typeface="Times New Roman" pitchFamily="18" charset="0"/>
              </a:rPr>
              <a:t>manage</a:t>
            </a:r>
            <a:r>
              <a:rPr lang="en-US" sz="2400" dirty="0" smtClean="0">
                <a:latin typeface="Times New Roman" pitchFamily="18" charset="0"/>
                <a:cs typeface="Times New Roman" pitchFamily="18" charset="0"/>
              </a:rPr>
              <a:t> conventional </a:t>
            </a:r>
            <a:r>
              <a:rPr lang="en-US" sz="2400" b="1" dirty="0">
                <a:latin typeface="Times New Roman" pitchFamily="18" charset="0"/>
                <a:cs typeface="Times New Roman" pitchFamily="18" charset="0"/>
              </a:rPr>
              <a:t>network equipment </a:t>
            </a:r>
            <a:r>
              <a:rPr lang="en-US" sz="2400" dirty="0">
                <a:latin typeface="Times New Roman" pitchFamily="18" charset="0"/>
                <a:cs typeface="Times New Roman" pitchFamily="18" charset="0"/>
              </a:rPr>
              <a:t>like routers, switches and wireless access points to endpoints like printers, scanners and Internet of Things (IoT) devices.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addition to hardware, SNMP can be used to </a:t>
            </a:r>
            <a:r>
              <a:rPr lang="en-US" sz="2400" b="1" dirty="0">
                <a:latin typeface="Times New Roman" pitchFamily="18" charset="0"/>
                <a:cs typeface="Times New Roman" pitchFamily="18" charset="0"/>
              </a:rPr>
              <a:t>monitor services </a:t>
            </a:r>
            <a:r>
              <a:rPr lang="en-US" sz="2400" dirty="0">
                <a:latin typeface="Times New Roman" pitchFamily="18" charset="0"/>
                <a:cs typeface="Times New Roman" pitchFamily="18" charset="0"/>
              </a:rPr>
              <a:t>such as Dynamic Host Configuration Protocol (DHCP).</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SNMP</a:t>
            </a:r>
            <a:r>
              <a:rPr lang="en-US" sz="2400" dirty="0">
                <a:latin typeface="Times New Roman" pitchFamily="18" charset="0"/>
                <a:cs typeface="Times New Roman" pitchFamily="18" charset="0"/>
              </a:rPr>
              <a:t> is an application layer protocol which uses </a:t>
            </a:r>
            <a:r>
              <a:rPr lang="en-US" sz="2400" b="1" dirty="0">
                <a:latin typeface="Times New Roman" pitchFamily="18" charset="0"/>
                <a:cs typeface="Times New Roman" pitchFamily="18" charset="0"/>
              </a:rPr>
              <a:t>UDP</a:t>
            </a:r>
            <a:r>
              <a:rPr lang="en-US" sz="2400" dirty="0">
                <a:latin typeface="Times New Roman" pitchFamily="18" charset="0"/>
                <a:cs typeface="Times New Roman" pitchFamily="18" charset="0"/>
              </a:rPr>
              <a:t> port number </a:t>
            </a:r>
            <a:r>
              <a:rPr lang="en-US" sz="2400" b="1" dirty="0">
                <a:latin typeface="Times New Roman" pitchFamily="18" charset="0"/>
                <a:cs typeface="Times New Roman" pitchFamily="18" charset="0"/>
              </a:rPr>
              <a:t>161/162. </a:t>
            </a:r>
          </a:p>
          <a:p>
            <a:pPr algn="just"/>
            <a:r>
              <a:rPr lang="en-US" sz="2400" dirty="0">
                <a:latin typeface="Times New Roman" pitchFamily="18" charset="0"/>
                <a:cs typeface="Times New Roman" pitchFamily="18" charset="0"/>
              </a:rPr>
              <a:t>Many network scanning tools use SNMP as a means to collect valuable information about the current state of devices on the immediate network</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6510275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390380"/>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NETWOK </a:t>
            </a:r>
            <a:r>
              <a:rPr lang="en-US" sz="3600" b="1" dirty="0">
                <a:latin typeface="Times New Roman" pitchFamily="18" charset="0"/>
                <a:cs typeface="Times New Roman" pitchFamily="18" charset="0"/>
              </a:rPr>
              <a:t>INFRASTRICTURE VULNERABILITIES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i="1" dirty="0"/>
              <a:t/>
            </a:r>
            <a:br>
              <a:rPr lang="en-US" b="1" i="1" dirty="0"/>
            </a:br>
            <a:r>
              <a:rPr lang="en-US" b="1" i="1" dirty="0"/>
              <a:t/>
            </a:r>
            <a:br>
              <a:rPr lang="en-US" b="1" i="1" dirty="0"/>
            </a:br>
            <a:endParaRPr lang="en-US"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8129" y="760021"/>
            <a:ext cx="11910951" cy="5366143"/>
          </a:xfrm>
        </p:spPr>
        <p:txBody>
          <a:bodyPr>
            <a:normAutofit/>
          </a:bodyPr>
          <a:lstStyle/>
          <a:p>
            <a:endParaRPr lang="en-US" sz="2400" b="1" i="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Vulnerabilities </a:t>
            </a:r>
            <a:r>
              <a:rPr lang="en-US" sz="2400" b="1" dirty="0">
                <a:latin typeface="Times New Roman" pitchFamily="18" charset="0"/>
                <a:cs typeface="Times New Roman" pitchFamily="18" charset="0"/>
              </a:rPr>
              <a:t>of SNMP:</a:t>
            </a:r>
          </a:p>
          <a:p>
            <a:r>
              <a:rPr lang="en-US" sz="2400" dirty="0">
                <a:latin typeface="Times New Roman" pitchFamily="18" charset="0"/>
                <a:cs typeface="Times New Roman" pitchFamily="18" charset="0"/>
              </a:rPr>
              <a:t>The problem is the most network </a:t>
            </a:r>
            <a:r>
              <a:rPr lang="en-US" sz="2400" dirty="0" smtClean="0">
                <a:latin typeface="Times New Roman" pitchFamily="18" charset="0"/>
                <a:cs typeface="Times New Roman" pitchFamily="18" charset="0"/>
              </a:rPr>
              <a:t>devices have SNMP enabled even if they don’t need it.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If SNMP is compromised, a hacker can </a:t>
            </a:r>
            <a:r>
              <a:rPr lang="en-US" sz="2400" dirty="0" smtClean="0">
                <a:latin typeface="Times New Roman" pitchFamily="18" charset="0"/>
                <a:cs typeface="Times New Roman" pitchFamily="18" charset="0"/>
              </a:rPr>
              <a:t>gather </a:t>
            </a:r>
            <a:r>
              <a:rPr lang="en-US" sz="2400" dirty="0">
                <a:latin typeface="Times New Roman" pitchFamily="18" charset="0"/>
                <a:cs typeface="Times New Roman" pitchFamily="18" charset="0"/>
              </a:rPr>
              <a:t>network information </a:t>
            </a:r>
            <a:r>
              <a:rPr lang="en-US" sz="2400" dirty="0" smtClean="0">
                <a:latin typeface="Times New Roman" pitchFamily="18" charset="0"/>
                <a:cs typeface="Times New Roman" pitchFamily="18" charset="0"/>
              </a:rPr>
              <a:t>such as </a:t>
            </a:r>
            <a:r>
              <a:rPr lang="en-US" sz="2400" dirty="0">
                <a:latin typeface="Times New Roman" pitchFamily="18" charset="0"/>
                <a:cs typeface="Times New Roman" pitchFamily="18" charset="0"/>
              </a:rPr>
              <a:t>ARP </a:t>
            </a:r>
            <a:r>
              <a:rPr lang="en-US" sz="2400" dirty="0" smtClean="0">
                <a:latin typeface="Times New Roman" pitchFamily="18" charset="0"/>
                <a:cs typeface="Times New Roman" pitchFamily="18" charset="0"/>
              </a:rPr>
              <a:t>tables, user names and </a:t>
            </a:r>
            <a:r>
              <a:rPr lang="en-US" sz="2400" dirty="0">
                <a:latin typeface="Times New Roman" pitchFamily="18" charset="0"/>
                <a:cs typeface="Times New Roman" pitchFamily="18" charset="0"/>
              </a:rPr>
              <a:t>TCP connections to attack your system.</a:t>
            </a:r>
          </a:p>
          <a:p>
            <a:r>
              <a:rPr lang="en-US" sz="2400" dirty="0">
                <a:latin typeface="Times New Roman" pitchFamily="18" charset="0"/>
                <a:cs typeface="Times New Roman" pitchFamily="18" charset="0"/>
              </a:rPr>
              <a:t>If SNMP shows up in port scans, hacker will try to compromise the system</a:t>
            </a:r>
            <a:r>
              <a:rPr lang="en-US" sz="2400" dirty="0" smtClean="0">
                <a:latin typeface="Times New Roman" pitchFamily="18" charset="0"/>
                <a:cs typeface="Times New Roman" pitchFamily="18" charset="0"/>
              </a:rPr>
              <a:t>.</a:t>
            </a:r>
          </a:p>
          <a:p>
            <a:r>
              <a:rPr lang="en-US" sz="2400" b="1" dirty="0">
                <a:latin typeface="Times New Roman" pitchFamily="18" charset="0"/>
                <a:cs typeface="Times New Roman" pitchFamily="18" charset="0"/>
              </a:rPr>
              <a:t>Here are some utilities for SNMP </a:t>
            </a:r>
            <a:r>
              <a:rPr lang="en-US" sz="2400" b="1" dirty="0" err="1" smtClean="0">
                <a:latin typeface="Times New Roman" pitchFamily="18" charset="0"/>
                <a:cs typeface="Times New Roman" pitchFamily="18" charset="0"/>
              </a:rPr>
              <a:t>Scaning</a:t>
            </a: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The commercial tools </a:t>
            </a:r>
            <a:r>
              <a:rPr lang="en-US" sz="2400" dirty="0" err="1">
                <a:latin typeface="Times New Roman" pitchFamily="18" charset="0"/>
                <a:cs typeface="Times New Roman" pitchFamily="18" charset="0"/>
              </a:rPr>
              <a:t>NetScanTools</a:t>
            </a:r>
            <a:r>
              <a:rPr lang="en-US" sz="2400" dirty="0">
                <a:latin typeface="Times New Roman" pitchFamily="18" charset="0"/>
                <a:cs typeface="Times New Roman" pitchFamily="18" charset="0"/>
              </a:rPr>
              <a:t> Pro and Essential </a:t>
            </a:r>
            <a:r>
              <a:rPr lang="en-US" sz="2400" dirty="0" err="1">
                <a:latin typeface="Times New Roman" pitchFamily="18" charset="0"/>
                <a:cs typeface="Times New Roman" pitchFamily="18" charset="0"/>
              </a:rPr>
              <a:t>NetTools</a:t>
            </a:r>
            <a:endParaRPr lang="en-US"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Free Windows GUI-based </a:t>
            </a:r>
            <a:r>
              <a:rPr lang="en-US" sz="2400" dirty="0" err="1">
                <a:latin typeface="Times New Roman" pitchFamily="18" charset="0"/>
                <a:cs typeface="Times New Roman" pitchFamily="18" charset="0"/>
              </a:rPr>
              <a:t>Getif</a:t>
            </a:r>
            <a:endParaRPr lang="en-US" sz="2400" dirty="0">
              <a:latin typeface="Times New Roman" pitchFamily="18" charset="0"/>
              <a:cs typeface="Times New Roman" pitchFamily="18" charset="0"/>
            </a:endParaRPr>
          </a:p>
          <a:p>
            <a:pPr>
              <a:buFont typeface="Wingdings" pitchFamily="2" charset="2"/>
              <a:buChar char="ü"/>
            </a:pPr>
            <a:r>
              <a:rPr lang="en-US" sz="2400" dirty="0">
                <a:latin typeface="Times New Roman" pitchFamily="18" charset="0"/>
                <a:cs typeface="Times New Roman" pitchFamily="18" charset="0"/>
              </a:rPr>
              <a:t>Free Windows text-based SNMPUTIL</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81770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56635"/>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sz="3100" b="1" dirty="0">
                <a:latin typeface="Times New Roman" pitchFamily="18" charset="0"/>
                <a:cs typeface="Times New Roman" pitchFamily="18" charset="0"/>
              </a:rPr>
              <a:t>NETWOK INFRASTRICTURE VULNERABILITIES</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b="1" i="1" dirty="0"/>
              <a:t/>
            </a:r>
            <a:br>
              <a:rPr lang="en-US" b="1" i="1" dirty="0"/>
            </a:br>
            <a:r>
              <a:rPr lang="en-US" b="1" i="1" dirty="0"/>
              <a:t/>
            </a:r>
            <a:br>
              <a:rPr lang="en-US" b="1" i="1" dirty="0"/>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663" y="1353788"/>
            <a:ext cx="9642764" cy="5343896"/>
          </a:xfrm>
        </p:spPr>
      </p:pic>
      <p:sp>
        <p:nvSpPr>
          <p:cNvPr id="6" name="Rectangle 5"/>
          <p:cNvSpPr/>
          <p:nvPr/>
        </p:nvSpPr>
        <p:spPr>
          <a:xfrm>
            <a:off x="809870" y="952397"/>
            <a:ext cx="2796599" cy="369332"/>
          </a:xfrm>
          <a:prstGeom prst="rect">
            <a:avLst/>
          </a:prstGeom>
        </p:spPr>
        <p:txBody>
          <a:bodyPr wrap="none">
            <a:spAutoFit/>
          </a:bodyPr>
          <a:lstStyle/>
          <a:p>
            <a:r>
              <a:rPr lang="en-US" b="1" dirty="0">
                <a:latin typeface="Times New Roman" pitchFamily="18" charset="0"/>
                <a:cs typeface="Times New Roman" pitchFamily="18" charset="0"/>
              </a:rPr>
              <a:t>Windows GUI-based </a:t>
            </a:r>
            <a:r>
              <a:rPr lang="en-US" b="1" dirty="0" err="1">
                <a:latin typeface="Times New Roman" pitchFamily="18" charset="0"/>
                <a:cs typeface="Times New Roman" pitchFamily="18" charset="0"/>
              </a:rPr>
              <a:t>Getif</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76678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390380"/>
          </a:xfrm>
        </p:spPr>
        <p:txBody>
          <a:bodyPr>
            <a:normAutofit fontScale="90000"/>
          </a:bodyPr>
          <a:lstStyle/>
          <a:p>
            <a:r>
              <a:rPr lang="en-US" sz="3200" b="1" dirty="0">
                <a:latin typeface="Times New Roman" pitchFamily="18" charset="0"/>
                <a:cs typeface="Times New Roman" pitchFamily="18" charset="0"/>
              </a:rPr>
              <a:t>NETWOK INFRASTRICTURE VULNERABILITIES</a:t>
            </a:r>
            <a:endParaRPr lang="en-US" sz="3200"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609600" y="855023"/>
            <a:ext cx="10972800" cy="5271141"/>
          </a:xfrm>
        </p:spPr>
        <p:txBody>
          <a:bodyPr>
            <a:normAutofit/>
          </a:bodyPr>
          <a:lstStyle/>
          <a:p>
            <a:pPr>
              <a:buFont typeface="Wingdings" pitchFamily="2" charset="2"/>
              <a:buChar char="Ø"/>
            </a:pPr>
            <a:r>
              <a:rPr lang="en-US" sz="2800" b="1" dirty="0">
                <a:latin typeface="Times New Roman" pitchFamily="18" charset="0"/>
                <a:cs typeface="Times New Roman" pitchFamily="18" charset="0"/>
              </a:rPr>
              <a:t>Countermeasures of SNMP</a:t>
            </a:r>
          </a:p>
          <a:p>
            <a:pPr>
              <a:buFont typeface="Wingdings" pitchFamily="2" charset="2"/>
              <a:buChar char="§"/>
            </a:pPr>
            <a:r>
              <a:rPr lang="en-US" sz="2400" b="1" dirty="0" smtClean="0">
                <a:latin typeface="Times New Roman" pitchFamily="18" charset="0"/>
                <a:cs typeface="Times New Roman" pitchFamily="18" charset="0"/>
              </a:rPr>
              <a:t>Preventing SNMP attacks can be simple as A-B-C :-</a:t>
            </a:r>
          </a:p>
          <a:p>
            <a:pPr>
              <a:buFont typeface="Wingdings" pitchFamily="2" charset="2"/>
              <a:buChar char="ü"/>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lways disable SNMP on host if you’re not using it.</a:t>
            </a:r>
          </a:p>
          <a:p>
            <a:pPr>
              <a:buFont typeface="Wingdings" pitchFamily="2" charset="2"/>
              <a:buChar char="ü"/>
            </a:pPr>
            <a:r>
              <a:rPr lang="en-US" sz="2400" b="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lock the SNMP port (UDP port161) at the network perimeter.</a:t>
            </a:r>
          </a:p>
          <a:p>
            <a:pPr>
              <a:buFont typeface="Wingdings" pitchFamily="2" charset="2"/>
              <a:buChar char="ü"/>
            </a:pPr>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hange the default SNMP community string from public to another value that’s more difficult to guess . This make SNMP hard to attack. </a:t>
            </a:r>
            <a:endParaRPr lang="en-US" sz="2400" b="1" i="1"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035974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280189"/>
            <a:ext cx="11970328" cy="479832"/>
          </a:xfrm>
        </p:spPr>
        <p:txBody>
          <a:bodyPr>
            <a:noAutofit/>
          </a:bodyPr>
          <a:lstStyle/>
          <a:p>
            <a:r>
              <a:rPr lang="en-US" sz="2800" b="1" dirty="0">
                <a:latin typeface="Times New Roman" pitchFamily="18" charset="0"/>
                <a:cs typeface="Times New Roman" pitchFamily="18" charset="0"/>
              </a:rPr>
              <a:t>NETWOK INFRASTRICTURE </a:t>
            </a:r>
            <a:r>
              <a:rPr lang="en-US" sz="2800" b="1" dirty="0" smtClean="0">
                <a:latin typeface="Times New Roman" pitchFamily="18" charset="0"/>
                <a:cs typeface="Times New Roman" pitchFamily="18" charset="0"/>
              </a:rPr>
              <a:t>VULNERABILITIES</a:t>
            </a:r>
            <a:endParaRPr lang="en-US" sz="2800" b="1" i="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8130" y="990804"/>
            <a:ext cx="11887199" cy="5538159"/>
          </a:xfrm>
        </p:spPr>
        <p:txBody>
          <a:bodyPr>
            <a:normAutofit/>
          </a:bodyPr>
          <a:lstStyle/>
          <a:p>
            <a:pPr algn="just">
              <a:buFont typeface="Wingdings" pitchFamily="2" charset="2"/>
              <a:buChar char="Ø"/>
            </a:pPr>
            <a:r>
              <a:rPr lang="en-US" sz="2400" b="1" dirty="0">
                <a:latin typeface="Times New Roman" pitchFamily="18" charset="0"/>
                <a:cs typeface="Times New Roman" pitchFamily="18" charset="0"/>
              </a:rPr>
              <a:t>Banner Grabbing :</a:t>
            </a:r>
          </a:p>
          <a:p>
            <a:pPr algn="just"/>
            <a:r>
              <a:rPr lang="en-US" sz="2000" b="1" dirty="0">
                <a:latin typeface="Times New Roman" pitchFamily="18" charset="0"/>
                <a:cs typeface="Times New Roman" pitchFamily="18" charset="0"/>
              </a:rPr>
              <a:t>Banner</a:t>
            </a:r>
            <a:r>
              <a:rPr lang="en-US" sz="2000" dirty="0">
                <a:latin typeface="Times New Roman" pitchFamily="18" charset="0"/>
                <a:cs typeface="Times New Roman" pitchFamily="18" charset="0"/>
              </a:rPr>
              <a:t> refers to a text message that received from the host. </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Banners </a:t>
            </a:r>
            <a:r>
              <a:rPr lang="en-US" sz="2000" b="1" dirty="0">
                <a:latin typeface="Times New Roman" pitchFamily="18" charset="0"/>
                <a:cs typeface="Times New Roman" pitchFamily="18" charset="0"/>
              </a:rPr>
              <a:t>usually contain information about a service, such as </a:t>
            </a:r>
            <a:r>
              <a:rPr lang="en-US" sz="2000" b="1" dirty="0" smtClean="0">
                <a:latin typeface="Times New Roman" pitchFamily="18" charset="0"/>
                <a:cs typeface="Times New Roman" pitchFamily="18" charset="0"/>
              </a:rPr>
              <a:t>service name and version </a:t>
            </a:r>
            <a:r>
              <a:rPr lang="en-US" sz="2000" b="1" dirty="0">
                <a:latin typeface="Times New Roman" pitchFamily="18" charset="0"/>
                <a:cs typeface="Times New Roman" pitchFamily="18" charset="0"/>
              </a:rPr>
              <a:t>number</a:t>
            </a:r>
            <a:r>
              <a:rPr lang="en-US" sz="2000" b="1" dirty="0" smtClean="0">
                <a:latin typeface="Times New Roman" pitchFamily="18" charset="0"/>
                <a:cs typeface="Times New Roman" pitchFamily="18" charset="0"/>
              </a:rPr>
              <a:t>.</a:t>
            </a:r>
          </a:p>
          <a:p>
            <a:pPr algn="just"/>
            <a:r>
              <a:rPr lang="en-US" sz="2000" b="1" dirty="0" smtClean="0">
                <a:solidFill>
                  <a:schemeClr val="tx2">
                    <a:lumMod val="60000"/>
                    <a:lumOff val="40000"/>
                  </a:schemeClr>
                </a:solidFill>
                <a:latin typeface="Times New Roman" pitchFamily="18" charset="0"/>
                <a:cs typeface="Times New Roman" pitchFamily="18" charset="0"/>
              </a:rPr>
              <a:t>An </a:t>
            </a:r>
            <a:r>
              <a:rPr lang="en-US" sz="2000" b="1" dirty="0">
                <a:solidFill>
                  <a:schemeClr val="tx2">
                    <a:lumMod val="60000"/>
                    <a:lumOff val="40000"/>
                  </a:schemeClr>
                </a:solidFill>
                <a:latin typeface="Times New Roman" pitchFamily="18" charset="0"/>
                <a:cs typeface="Times New Roman" pitchFamily="18" charset="0"/>
              </a:rPr>
              <a:t>attacker can make use of banner grabbing in order </a:t>
            </a:r>
            <a:r>
              <a:rPr lang="en-US" sz="2000" b="1" dirty="0" smtClean="0">
                <a:solidFill>
                  <a:schemeClr val="tx2">
                    <a:lumMod val="60000"/>
                    <a:lumOff val="40000"/>
                  </a:schemeClr>
                </a:solidFill>
                <a:latin typeface="Times New Roman" pitchFamily="18" charset="0"/>
                <a:cs typeface="Times New Roman" pitchFamily="18" charset="0"/>
              </a:rPr>
              <a:t>to </a:t>
            </a:r>
            <a:r>
              <a:rPr lang="en-US" sz="2000" b="1" dirty="0">
                <a:solidFill>
                  <a:schemeClr val="tx2">
                    <a:lumMod val="60000"/>
                    <a:lumOff val="40000"/>
                  </a:schemeClr>
                </a:solidFill>
                <a:latin typeface="Times New Roman" pitchFamily="18" charset="0"/>
                <a:cs typeface="Times New Roman" pitchFamily="18" charset="0"/>
              </a:rPr>
              <a:t>collect information regarding any remote PC on a network and the services running on its open ports. </a:t>
            </a:r>
          </a:p>
          <a:p>
            <a:pPr algn="just"/>
            <a:r>
              <a:rPr lang="en-US" sz="2000" dirty="0" smtClean="0">
                <a:latin typeface="Times New Roman" pitchFamily="18" charset="0"/>
                <a:cs typeface="Times New Roman" pitchFamily="18" charset="0"/>
              </a:rPr>
              <a:t>Banners </a:t>
            </a:r>
            <a:r>
              <a:rPr lang="en-US" sz="2000" dirty="0">
                <a:latin typeface="Times New Roman" pitchFamily="18" charset="0"/>
                <a:cs typeface="Times New Roman" pitchFamily="18" charset="0"/>
              </a:rPr>
              <a:t>Grabbing are </a:t>
            </a:r>
            <a:r>
              <a:rPr lang="en-US" sz="2000" dirty="0" smtClean="0">
                <a:latin typeface="Times New Roman" pitchFamily="18" charset="0"/>
                <a:cs typeface="Times New Roman" pitchFamily="18" charset="0"/>
              </a:rPr>
              <a:t>often used by </a:t>
            </a:r>
            <a:r>
              <a:rPr lang="en-US" sz="2000" b="1" dirty="0">
                <a:latin typeface="Times New Roman" pitchFamily="18" charset="0"/>
                <a:cs typeface="Times New Roman" pitchFamily="18" charset="0"/>
              </a:rPr>
              <a:t>white hat </a:t>
            </a:r>
            <a:r>
              <a:rPr lang="en-US" sz="2000" b="1" dirty="0" smtClean="0">
                <a:latin typeface="Times New Roman" pitchFamily="18" charset="0"/>
                <a:cs typeface="Times New Roman" pitchFamily="18" charset="0"/>
              </a:rPr>
              <a:t>hackers </a:t>
            </a:r>
            <a:r>
              <a:rPr lang="en-US" sz="2000" dirty="0" smtClean="0">
                <a:latin typeface="Times New Roman" pitchFamily="18" charset="0"/>
                <a:cs typeface="Times New Roman" pitchFamily="18" charset="0"/>
              </a:rPr>
              <a:t>for </a:t>
            </a:r>
            <a:r>
              <a:rPr lang="en-US" sz="2000" b="1" dirty="0" smtClean="0">
                <a:latin typeface="Times New Roman" pitchFamily="18" charset="0"/>
                <a:cs typeface="Times New Roman" pitchFamily="18" charset="0"/>
              </a:rPr>
              <a:t>vulnerabilities </a:t>
            </a:r>
            <a:r>
              <a:rPr lang="en-US" sz="2000" b="1" dirty="0">
                <a:latin typeface="Times New Roman" pitchFamily="18" charset="0"/>
                <a:cs typeface="Times New Roman" pitchFamily="18" charset="0"/>
              </a:rPr>
              <a:t>analysis and penetration testing </a:t>
            </a:r>
            <a:r>
              <a:rPr lang="en-US" sz="2000" dirty="0" smtClean="0">
                <a:latin typeface="Times New Roman" pitchFamily="18" charset="0"/>
                <a:cs typeface="Times New Roman" pitchFamily="18" charset="0"/>
              </a:rPr>
              <a:t>and can be used by black </a:t>
            </a:r>
            <a:r>
              <a:rPr lang="en-US" sz="2000" dirty="0">
                <a:latin typeface="Times New Roman" pitchFamily="18" charset="0"/>
                <a:cs typeface="Times New Roman" pitchFamily="18" charset="0"/>
              </a:rPr>
              <a:t>hat </a:t>
            </a:r>
            <a:r>
              <a:rPr lang="en-US" sz="2000" dirty="0" smtClean="0">
                <a:latin typeface="Times New Roman" pitchFamily="18" charset="0"/>
                <a:cs typeface="Times New Roman" pitchFamily="18" charset="0"/>
              </a:rPr>
              <a:t>hackers and </a:t>
            </a:r>
            <a:r>
              <a:rPr lang="en-US" sz="2000" dirty="0">
                <a:latin typeface="Times New Roman" pitchFamily="18" charset="0"/>
                <a:cs typeface="Times New Roman" pitchFamily="18" charset="0"/>
              </a:rPr>
              <a:t>gray hat </a:t>
            </a:r>
            <a:r>
              <a:rPr lang="en-US" sz="2000" dirty="0" smtClean="0">
                <a:latin typeface="Times New Roman" pitchFamily="18" charset="0"/>
                <a:cs typeface="Times New Roman" pitchFamily="18" charset="0"/>
              </a:rPr>
              <a:t>hacker.</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Tools used for banner grabbing are :-</a:t>
            </a: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elnet, </a:t>
            </a:r>
            <a:r>
              <a:rPr lang="en-US" sz="2000" dirty="0" err="1" smtClean="0">
                <a:latin typeface="Times New Roman" pitchFamily="18" charset="0"/>
                <a:cs typeface="Times New Roman" pitchFamily="18" charset="0"/>
              </a:rPr>
              <a:t>Nmap</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Netcat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SuperScan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069762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09133"/>
          </a:xfrm>
        </p:spPr>
        <p:txBody>
          <a:bodyPr>
            <a:normAutofit fontScale="90000"/>
          </a:bodyPr>
          <a:lstStyle/>
          <a:p>
            <a:r>
              <a:rPr lang="en-US" sz="2800" b="1" dirty="0">
                <a:latin typeface="Times New Roman" pitchFamily="18" charset="0"/>
                <a:cs typeface="Times New Roman" pitchFamily="18" charset="0"/>
              </a:rPr>
              <a:t>NETWOK INFRASTRICTURE VULNERABILITIES</a:t>
            </a:r>
            <a:endParaRPr lang="en-US" sz="2800" dirty="0"/>
          </a:p>
        </p:txBody>
      </p:sp>
      <p:sp>
        <p:nvSpPr>
          <p:cNvPr id="3" name="Content Placeholder 2"/>
          <p:cNvSpPr>
            <a:spLocks noGrp="1"/>
          </p:cNvSpPr>
          <p:nvPr>
            <p:ph idx="1"/>
          </p:nvPr>
        </p:nvSpPr>
        <p:spPr>
          <a:xfrm>
            <a:off x="261257" y="807522"/>
            <a:ext cx="11744696" cy="5937663"/>
          </a:xfrm>
        </p:spPr>
        <p:txBody>
          <a:bodyPr>
            <a:normAutofit/>
          </a:bodyPr>
          <a:lstStyle/>
          <a:p>
            <a:pPr>
              <a:buFont typeface="Wingdings" pitchFamily="2" charset="2"/>
              <a:buChar char="Ø"/>
            </a:pPr>
            <a:r>
              <a:rPr lang="en-US" sz="2400" b="1" dirty="0">
                <a:latin typeface="Times New Roman" pitchFamily="18" charset="0"/>
                <a:cs typeface="Times New Roman" pitchFamily="18" charset="0"/>
              </a:rPr>
              <a:t>Banner Grabbing :</a:t>
            </a:r>
          </a:p>
          <a:p>
            <a:r>
              <a:rPr lang="en-US" sz="2400" b="1" dirty="0" smtClean="0">
                <a:latin typeface="Times New Roman" pitchFamily="18" charset="0"/>
                <a:cs typeface="Times New Roman" pitchFamily="18" charset="0"/>
              </a:rPr>
              <a:t>Telnet</a:t>
            </a:r>
          </a:p>
          <a:p>
            <a:r>
              <a:rPr lang="en-US" sz="2000" dirty="0">
                <a:latin typeface="Times New Roman" pitchFamily="18" charset="0"/>
                <a:cs typeface="Times New Roman" pitchFamily="18" charset="0"/>
              </a:rPr>
              <a:t>Banners screens can be accessed through Telnet at command prompt on the target system’s IP address.</a:t>
            </a:r>
          </a:p>
          <a:p>
            <a:r>
              <a:rPr lang="en-US" sz="2000" dirty="0" smtClean="0">
                <a:latin typeface="Times New Roman" pitchFamily="18" charset="0"/>
                <a:cs typeface="Times New Roman" pitchFamily="18" charset="0"/>
              </a:rPr>
              <a:t>With </a:t>
            </a:r>
            <a:r>
              <a:rPr lang="en-US" sz="2000" dirty="0">
                <a:latin typeface="Times New Roman" pitchFamily="18" charset="0"/>
                <a:cs typeface="Times New Roman" pitchFamily="18" charset="0"/>
              </a:rPr>
              <a:t>telnet, you can query any service simply by </a:t>
            </a:r>
            <a:r>
              <a:rPr lang="en-US" sz="2000" dirty="0" smtClean="0">
                <a:latin typeface="Times New Roman" pitchFamily="18" charset="0"/>
                <a:cs typeface="Times New Roman" pitchFamily="18" charset="0"/>
              </a:rPr>
              <a:t>typing :  </a:t>
            </a:r>
            <a:r>
              <a:rPr lang="en-US" sz="2000" b="1" dirty="0" smtClean="0">
                <a:latin typeface="Times New Roman" pitchFamily="18" charset="0"/>
                <a:cs typeface="Times New Roman" pitchFamily="18" charset="0"/>
              </a:rPr>
              <a:t>telnet </a:t>
            </a:r>
            <a:r>
              <a:rPr lang="en-US" sz="2000" b="1" dirty="0">
                <a:latin typeface="Times New Roman" pitchFamily="18" charset="0"/>
                <a:cs typeface="Times New Roman" pitchFamily="18" charset="0"/>
              </a:rPr>
              <a:t>IP PORT</a:t>
            </a:r>
          </a:p>
          <a:p>
            <a:r>
              <a:rPr lang="en-US" sz="2000" dirty="0" smtClean="0">
                <a:latin typeface="Times New Roman" pitchFamily="18" charset="0"/>
                <a:cs typeface="Times New Roman" pitchFamily="18" charset="0"/>
              </a:rPr>
              <a:t>Note </a:t>
            </a:r>
            <a:r>
              <a:rPr lang="en-US" sz="2000" dirty="0">
                <a:latin typeface="Times New Roman" pitchFamily="18" charset="0"/>
                <a:cs typeface="Times New Roman" pitchFamily="18" charset="0"/>
              </a:rPr>
              <a:t>that IP is the IP address, and PORT is the port where the remote service is running.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example</a:t>
            </a:r>
            <a:r>
              <a:rPr lang="en-US" sz="2000" b="1" dirty="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a:t>
            </a:r>
            <a:r>
              <a:rPr lang="en-US" sz="2000" dirty="0" err="1">
                <a:latin typeface="Times New Roman" pitchFamily="18" charset="0"/>
                <a:cs typeface="Times New Roman" pitchFamily="18" charset="0"/>
              </a:rPr>
              <a:t>research@securitytrails</a:t>
            </a:r>
            <a:r>
              <a:rPr lang="en-US" sz="2000" dirty="0">
                <a:latin typeface="Times New Roman" pitchFamily="18" charset="0"/>
                <a:cs typeface="Times New Roman" pitchFamily="18" charset="0"/>
              </a:rPr>
              <a:t> ~]# </a:t>
            </a:r>
            <a:r>
              <a:rPr lang="en-US" sz="2000" b="1" dirty="0">
                <a:latin typeface="Times New Roman" pitchFamily="18" charset="0"/>
                <a:cs typeface="Times New Roman" pitchFamily="18" charset="0"/>
              </a:rPr>
              <a:t>telnet 192.168.0.15 </a:t>
            </a:r>
            <a:r>
              <a:rPr lang="en-US" sz="2000" b="1" dirty="0" smtClean="0">
                <a:latin typeface="Times New Roman" pitchFamily="18" charset="0"/>
                <a:cs typeface="Times New Roman" pitchFamily="18" charset="0"/>
              </a:rPr>
              <a:t>  22</a:t>
            </a:r>
          </a:p>
          <a:p>
            <a:pPr marL="0" indent="0">
              <a:buNone/>
            </a:pPr>
            <a:r>
              <a:rPr lang="en-US" sz="2000" dirty="0" smtClean="0">
                <a:latin typeface="Times New Roman" pitchFamily="18" charset="0"/>
                <a:cs typeface="Times New Roman" pitchFamily="18" charset="0"/>
              </a:rPr>
              <a:t>Trying </a:t>
            </a:r>
            <a:r>
              <a:rPr lang="en-US" sz="2000" dirty="0">
                <a:latin typeface="Times New Roman" pitchFamily="18" charset="0"/>
                <a:cs typeface="Times New Roman" pitchFamily="18" charset="0"/>
              </a:rPr>
              <a:t>192.168.0.15...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Connected </a:t>
            </a:r>
            <a:r>
              <a:rPr lang="en-US" sz="2000" dirty="0">
                <a:latin typeface="Times New Roman" pitchFamily="18" charset="0"/>
                <a:cs typeface="Times New Roman" pitchFamily="18" charset="0"/>
              </a:rPr>
              <a:t>to 192.168.0.15.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Escape </a:t>
            </a:r>
            <a:r>
              <a:rPr lang="en-US" sz="2000" dirty="0">
                <a:latin typeface="Times New Roman" pitchFamily="18" charset="0"/>
                <a:cs typeface="Times New Roman" pitchFamily="18" charset="0"/>
              </a:rPr>
              <a:t>character is '^]'. </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SSH-2.0-OpenSSH_8.0 </a:t>
            </a:r>
          </a:p>
          <a:p>
            <a:pPr marL="0" indent="0">
              <a:buNone/>
            </a:pPr>
            <a:r>
              <a:rPr lang="en-US" sz="2000" dirty="0" smtClean="0">
                <a:latin typeface="Times New Roman" pitchFamily="18" charset="0"/>
                <a:cs typeface="Times New Roman" pitchFamily="18" charset="0"/>
              </a:rPr>
              <a:t>Connection </a:t>
            </a:r>
            <a:r>
              <a:rPr lang="en-US" sz="2000" dirty="0">
                <a:latin typeface="Times New Roman" pitchFamily="18" charset="0"/>
                <a:cs typeface="Times New Roman" pitchFamily="18" charset="0"/>
              </a:rPr>
              <a:t>closed by foreign host.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a:t>
            </a:r>
            <a:r>
              <a:rPr lang="en-US" sz="2000" dirty="0" err="1">
                <a:latin typeface="Times New Roman" pitchFamily="18" charset="0"/>
                <a:cs typeface="Times New Roman" pitchFamily="18" charset="0"/>
              </a:rPr>
              <a:t>research@securitytrails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
        <p:nvSpPr>
          <p:cNvPr id="6" name="Control 2"/>
          <p:cNvSpPr>
            <a:spLocks noChangeArrowheads="1" noChangeShapeType="1"/>
          </p:cNvSpPr>
          <p:nvPr/>
        </p:nvSpPr>
        <p:spPr bwMode="auto">
          <a:xfrm>
            <a:off x="2276475" y="3679825"/>
            <a:ext cx="914400" cy="914400"/>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32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354754"/>
          </a:xfrm>
        </p:spPr>
        <p:txBody>
          <a:bodyPr>
            <a:noAutofit/>
          </a:bodyPr>
          <a:lstStyle/>
          <a:p>
            <a:r>
              <a:rPr lang="en-US" sz="2800" b="1" dirty="0">
                <a:latin typeface="Times New Roman" pitchFamily="18" charset="0"/>
                <a:cs typeface="Times New Roman" pitchFamily="18" charset="0"/>
              </a:rPr>
              <a:t>NETWOK INFRASTRICTURE VULNERABILITIES</a:t>
            </a:r>
            <a:endParaRPr lang="en-US" sz="2800" dirty="0"/>
          </a:p>
        </p:txBody>
      </p:sp>
      <p:sp>
        <p:nvSpPr>
          <p:cNvPr id="3" name="Content Placeholder 2"/>
          <p:cNvSpPr>
            <a:spLocks noGrp="1"/>
          </p:cNvSpPr>
          <p:nvPr>
            <p:ph idx="1"/>
          </p:nvPr>
        </p:nvSpPr>
        <p:spPr>
          <a:xfrm>
            <a:off x="609600" y="641268"/>
            <a:ext cx="10972800" cy="6056415"/>
          </a:xfrm>
        </p:spPr>
        <p:txBody>
          <a:bodyPr>
            <a:noAutofit/>
          </a:bodyPr>
          <a:lstStyle/>
          <a:p>
            <a:pPr>
              <a:buFont typeface="Wingdings" pitchFamily="2" charset="2"/>
              <a:buChar char="Ø"/>
            </a:pPr>
            <a:r>
              <a:rPr lang="en-US" sz="2400" b="1" dirty="0">
                <a:latin typeface="Times New Roman" pitchFamily="18" charset="0"/>
                <a:cs typeface="Times New Roman" pitchFamily="18" charset="0"/>
              </a:rPr>
              <a:t>Banner Grabbing :</a:t>
            </a:r>
          </a:p>
          <a:p>
            <a:r>
              <a:rPr lang="en-US" sz="2400" b="1" dirty="0" err="1" smtClean="0">
                <a:latin typeface="Times New Roman" pitchFamily="18" charset="0"/>
                <a:cs typeface="Times New Roman" pitchFamily="18" charset="0"/>
              </a:rPr>
              <a:t>Nmap</a:t>
            </a:r>
            <a:r>
              <a:rPr lang="en-US" sz="2400" b="1" dirty="0" smtClean="0">
                <a:latin typeface="Times New Roman" pitchFamily="18" charset="0"/>
                <a:cs typeface="Times New Roman" pitchFamily="18" charset="0"/>
              </a:rPr>
              <a:t>: </a:t>
            </a:r>
          </a:p>
          <a:p>
            <a:r>
              <a:rPr lang="en-US" sz="1800" dirty="0" err="1" smtClean="0">
                <a:latin typeface="Times New Roman" pitchFamily="18" charset="0"/>
                <a:cs typeface="Times New Roman" pitchFamily="18" charset="0"/>
              </a:rPr>
              <a:t>Nmap</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is  </a:t>
            </a:r>
            <a:r>
              <a:rPr lang="en-US" sz="1800" dirty="0">
                <a:latin typeface="Times New Roman" pitchFamily="18" charset="0"/>
                <a:cs typeface="Times New Roman" pitchFamily="18" charset="0"/>
              </a:rPr>
              <a:t>another great </a:t>
            </a:r>
            <a:r>
              <a:rPr lang="en-US" sz="1800" dirty="0" smtClean="0">
                <a:latin typeface="Times New Roman" pitchFamily="18" charset="0"/>
                <a:cs typeface="Times New Roman" pitchFamily="18" charset="0"/>
              </a:rPr>
              <a:t>alternative for getting </a:t>
            </a:r>
            <a:r>
              <a:rPr lang="en-US" sz="1800" dirty="0">
                <a:latin typeface="Times New Roman" pitchFamily="18" charset="0"/>
                <a:cs typeface="Times New Roman" pitchFamily="18" charset="0"/>
              </a:rPr>
              <a:t>software banner information </a:t>
            </a:r>
            <a:endParaRPr lang="en-US" sz="1800" dirty="0">
              <a:effectLst>
                <a:outerShdw blurRad="38100" dist="38100" dir="2700000" algn="tl">
                  <a:srgbClr val="000000">
                    <a:alpha val="43137"/>
                  </a:srgbClr>
                </a:outerShdw>
              </a:effectLst>
              <a:latin typeface="Times New Roman" pitchFamily="18" charset="0"/>
              <a:cs typeface="Times New Roman" pitchFamily="18" charset="0"/>
            </a:endParaRPr>
          </a:p>
          <a:p>
            <a:r>
              <a:rPr lang="en-US" sz="1800" b="1" dirty="0" err="1" smtClean="0">
                <a:latin typeface="Times New Roman" pitchFamily="18" charset="0"/>
                <a:cs typeface="Times New Roman" pitchFamily="18" charset="0"/>
              </a:rPr>
              <a:t>nmap</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a:t>
            </a:r>
            <a:r>
              <a:rPr lang="en-US" sz="1800" b="1" dirty="0" err="1">
                <a:latin typeface="Times New Roman" pitchFamily="18" charset="0"/>
                <a:cs typeface="Times New Roman" pitchFamily="18" charset="0"/>
              </a:rPr>
              <a:t>sV</a:t>
            </a:r>
            <a:r>
              <a:rPr lang="en-US" sz="1800" b="1" dirty="0">
                <a:latin typeface="Times New Roman" pitchFamily="18" charset="0"/>
                <a:cs typeface="Times New Roman" pitchFamily="18" charset="0"/>
              </a:rPr>
              <a:t> --script=banner </a:t>
            </a:r>
            <a:r>
              <a:rPr lang="en-US" sz="1800" b="1" dirty="0" smtClean="0">
                <a:latin typeface="Times New Roman" pitchFamily="18" charset="0"/>
                <a:cs typeface="Times New Roman" pitchFamily="18" charset="0"/>
              </a:rPr>
              <a:t>IP</a:t>
            </a:r>
          </a:p>
          <a:p>
            <a:pPr marL="0" indent="0">
              <a:buNone/>
            </a:pPr>
            <a:r>
              <a:rPr lang="en-US" sz="1800" b="1" dirty="0" smtClean="0">
                <a:latin typeface="Times New Roman" pitchFamily="18" charset="0"/>
                <a:cs typeface="Times New Roman" pitchFamily="18" charset="0"/>
              </a:rPr>
              <a:t>Example</a:t>
            </a:r>
            <a:endParaRPr lang="en-US" sz="1800" b="1"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research@securitytrails</a:t>
            </a:r>
            <a:r>
              <a:rPr lang="en-US" sz="1800" dirty="0">
                <a:latin typeface="Times New Roman" pitchFamily="18" charset="0"/>
                <a:cs typeface="Times New Roman" pitchFamily="18" charset="0"/>
              </a:rPr>
              <a:t> ~]# </a:t>
            </a:r>
            <a:r>
              <a:rPr lang="en-US" sz="1800" b="1" dirty="0" err="1">
                <a:latin typeface="Times New Roman" pitchFamily="18" charset="0"/>
                <a:cs typeface="Times New Roman" pitchFamily="18" charset="0"/>
              </a:rPr>
              <a:t>nmap</a:t>
            </a: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sV</a:t>
            </a:r>
            <a:r>
              <a:rPr lang="en-US" sz="1800" b="1" dirty="0">
                <a:latin typeface="Times New Roman" pitchFamily="18" charset="0"/>
                <a:cs typeface="Times New Roman" pitchFamily="18" charset="0"/>
              </a:rPr>
              <a:t> --script=banner </a:t>
            </a:r>
            <a:r>
              <a:rPr lang="en-US" sz="1800" b="1" dirty="0" smtClean="0">
                <a:latin typeface="Times New Roman" pitchFamily="18" charset="0"/>
                <a:cs typeface="Times New Roman" pitchFamily="18" charset="0"/>
              </a:rPr>
              <a:t>192.168.0.15</a:t>
            </a:r>
          </a:p>
          <a:p>
            <a:pPr marL="0" indent="0">
              <a:buNone/>
            </a:pPr>
            <a:r>
              <a:rPr lang="en-US" sz="1800" dirty="0" smtClean="0">
                <a:latin typeface="Times New Roman" pitchFamily="18" charset="0"/>
                <a:cs typeface="Times New Roman" pitchFamily="18" charset="0"/>
              </a:rPr>
              <a:t>Starting </a:t>
            </a:r>
            <a:r>
              <a:rPr lang="en-US" sz="1800" dirty="0" err="1">
                <a:latin typeface="Times New Roman" pitchFamily="18" charset="0"/>
                <a:cs typeface="Times New Roman" pitchFamily="18" charset="0"/>
              </a:rPr>
              <a:t>Nmap</a:t>
            </a:r>
            <a:r>
              <a:rPr lang="en-US" sz="1800" dirty="0">
                <a:latin typeface="Times New Roman" pitchFamily="18" charset="0"/>
                <a:cs typeface="Times New Roman" pitchFamily="18" charset="0"/>
              </a:rPr>
              <a:t> 7.70 ( https://nmap.org ) at 2019-11-11 11:14 -</a:t>
            </a:r>
            <a:r>
              <a:rPr lang="en-US" sz="1800" dirty="0" smtClean="0">
                <a:latin typeface="Times New Roman" pitchFamily="18" charset="0"/>
                <a:cs typeface="Times New Roman" pitchFamily="18" charset="0"/>
              </a:rPr>
              <a:t>03</a:t>
            </a:r>
          </a:p>
          <a:p>
            <a:pPr marL="0" indent="0">
              <a:buNone/>
            </a:pP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Nmap</a:t>
            </a:r>
            <a:r>
              <a:rPr lang="en-US" sz="1800" dirty="0">
                <a:latin typeface="Times New Roman" pitchFamily="18" charset="0"/>
                <a:cs typeface="Times New Roman" pitchFamily="18" charset="0"/>
              </a:rPr>
              <a:t> scan report for 192.168.0.15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Host </a:t>
            </a:r>
            <a:r>
              <a:rPr lang="en-US" sz="1800" dirty="0">
                <a:latin typeface="Times New Roman" pitchFamily="18" charset="0"/>
                <a:cs typeface="Times New Roman" pitchFamily="18" charset="0"/>
              </a:rPr>
              <a:t>is up (0.000040s latency).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Not </a:t>
            </a:r>
            <a:r>
              <a:rPr lang="en-US" sz="1800" dirty="0">
                <a:latin typeface="Times New Roman" pitchFamily="18" charset="0"/>
                <a:cs typeface="Times New Roman" pitchFamily="18" charset="0"/>
              </a:rPr>
              <a:t>shown: 998 closed </a:t>
            </a:r>
            <a:r>
              <a:rPr lang="en-US" sz="1800" dirty="0" smtClean="0">
                <a:latin typeface="Times New Roman" pitchFamily="18" charset="0"/>
                <a:cs typeface="Times New Roman" pitchFamily="18" charset="0"/>
              </a:rPr>
              <a:t>ports</a:t>
            </a:r>
          </a:p>
          <a:p>
            <a:pPr marL="0" indent="0">
              <a:buNone/>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PORT </a:t>
            </a:r>
            <a:r>
              <a:rPr lang="en-US" sz="1800" b="1" dirty="0" smtClean="0">
                <a:latin typeface="Times New Roman" pitchFamily="18" charset="0"/>
                <a:cs typeface="Times New Roman" pitchFamily="18" charset="0"/>
              </a:rPr>
              <a:t> STATE  SERVICE  </a:t>
            </a:r>
            <a:r>
              <a:rPr lang="en-US" sz="1800" b="1" dirty="0">
                <a:latin typeface="Times New Roman" pitchFamily="18" charset="0"/>
                <a:cs typeface="Times New Roman" pitchFamily="18" charset="0"/>
              </a:rPr>
              <a:t>VERSION </a:t>
            </a:r>
            <a:endParaRPr lang="en-US" sz="1800" b="1"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22/</a:t>
            </a:r>
            <a:r>
              <a:rPr lang="en-US" sz="1800" b="1" dirty="0" err="1" smtClean="0">
                <a:latin typeface="Times New Roman" pitchFamily="18" charset="0"/>
                <a:cs typeface="Times New Roman" pitchFamily="18" charset="0"/>
              </a:rPr>
              <a:t>tcp</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open </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ssh</a:t>
            </a:r>
            <a:r>
              <a:rPr lang="en-US" sz="1800" b="1" dirty="0" smtClean="0">
                <a:latin typeface="Times New Roman" pitchFamily="18" charset="0"/>
                <a:cs typeface="Times New Roman" pitchFamily="18" charset="0"/>
              </a:rPr>
              <a:t>          </a:t>
            </a:r>
            <a:r>
              <a:rPr lang="en-US" sz="1800" b="1" dirty="0" err="1" smtClean="0">
                <a:latin typeface="Times New Roman" pitchFamily="18" charset="0"/>
                <a:cs typeface="Times New Roman" pitchFamily="18" charset="0"/>
              </a:rPr>
              <a:t>OpenSSH</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8.0 (protocol 2.0) </a:t>
            </a:r>
            <a:endParaRPr lang="en-US" sz="1800" b="1"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|_</a:t>
            </a:r>
            <a:r>
              <a:rPr lang="en-US" sz="1800" dirty="0">
                <a:latin typeface="Times New Roman" pitchFamily="18" charset="0"/>
                <a:cs typeface="Times New Roman" pitchFamily="18" charset="0"/>
              </a:rPr>
              <a:t>banner: SSH-2.0-OpenSSH_8.0 </a:t>
            </a:r>
            <a:endParaRPr lang="en-US" sz="1800" dirty="0" smtClean="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80/</a:t>
            </a:r>
            <a:r>
              <a:rPr lang="en-US" sz="1800" b="1" dirty="0" err="1" smtClean="0">
                <a:latin typeface="Times New Roman" pitchFamily="18" charset="0"/>
                <a:cs typeface="Times New Roman" pitchFamily="18" charset="0"/>
              </a:rPr>
              <a:t>tcp</a:t>
            </a:r>
            <a:r>
              <a:rPr lang="en-US" sz="1800" b="1" dirty="0" smtClean="0">
                <a:latin typeface="Times New Roman" pitchFamily="18" charset="0"/>
                <a:cs typeface="Times New Roman" pitchFamily="18" charset="0"/>
              </a:rPr>
              <a:t>    open    http          </a:t>
            </a:r>
            <a:r>
              <a:rPr lang="en-US" sz="1800" b="1" dirty="0" err="1">
                <a:latin typeface="Times New Roman" pitchFamily="18" charset="0"/>
                <a:cs typeface="Times New Roman" pitchFamily="18" charset="0"/>
              </a:rPr>
              <a:t>nginx</a:t>
            </a:r>
            <a:r>
              <a:rPr lang="en-US" sz="1800" b="1" dirty="0">
                <a:latin typeface="Times New Roman" pitchFamily="18" charset="0"/>
                <a:cs typeface="Times New Roman" pitchFamily="18" charset="0"/>
              </a:rPr>
              <a:t> 1.16.1 </a:t>
            </a:r>
            <a:endParaRPr lang="en-US" sz="1800" b="1"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|_</a:t>
            </a:r>
            <a:r>
              <a:rPr lang="en-US" sz="1800" dirty="0">
                <a:latin typeface="Times New Roman" pitchFamily="18" charset="0"/>
                <a:cs typeface="Times New Roman" pitchFamily="18" charset="0"/>
              </a:rPr>
              <a:t>http-server-header: </a:t>
            </a:r>
            <a:r>
              <a:rPr lang="en-US" sz="1800" dirty="0" err="1" smtClean="0">
                <a:latin typeface="Times New Roman" pitchFamily="18" charset="0"/>
                <a:cs typeface="Times New Roman" pitchFamily="18" charset="0"/>
              </a:rPr>
              <a:t>nginx</a:t>
            </a:r>
            <a:r>
              <a:rPr lang="en-US" sz="1800" dirty="0" smtClean="0">
                <a:latin typeface="Times New Roman" pitchFamily="18" charset="0"/>
                <a:cs typeface="Times New Roman" pitchFamily="18" charset="0"/>
              </a:rPr>
              <a:t>/1.16.1</a:t>
            </a:r>
          </a:p>
          <a:p>
            <a:pPr marL="0" indent="0">
              <a:buNone/>
            </a:pP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Service detection performed. Please report any incorrect results at https://nmap.org/submit/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err="1">
                <a:latin typeface="Times New Roman" pitchFamily="18" charset="0"/>
                <a:cs typeface="Times New Roman" pitchFamily="18" charset="0"/>
              </a:rPr>
              <a:t>Nmap</a:t>
            </a:r>
            <a:r>
              <a:rPr lang="en-US" sz="1800" dirty="0">
                <a:latin typeface="Times New Roman" pitchFamily="18" charset="0"/>
                <a:cs typeface="Times New Roman" pitchFamily="18" charset="0"/>
              </a:rPr>
              <a:t> done: 1 IP address (1 host up) scanned in 23.05 seconds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r>
              <a:rPr lang="en-US" sz="1800" dirty="0" err="1">
                <a:latin typeface="Times New Roman" pitchFamily="18" charset="0"/>
                <a:cs typeface="Times New Roman" pitchFamily="18" charset="0"/>
              </a:rPr>
              <a:t>research@securitytrails</a:t>
            </a: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val="307346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116" y="0"/>
            <a:ext cx="10369821" cy="815365"/>
          </a:xfrm>
        </p:spPr>
        <p:txBody>
          <a:bodyPr>
            <a:normAutofit/>
          </a:bodyPr>
          <a:lstStyle/>
          <a:p>
            <a:pPr algn="ctr"/>
            <a:r>
              <a:rPr lang="en-US" sz="3200" b="1" dirty="0" smtClean="0">
                <a:latin typeface="Times New Roman" pitchFamily="18" charset="0"/>
                <a:cs typeface="Times New Roman" pitchFamily="18" charset="0"/>
              </a:rPr>
              <a:t>NETWORK HACKING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83127" y="760022"/>
            <a:ext cx="11821326" cy="5807034"/>
          </a:xfrm>
        </p:spPr>
        <p:txBody>
          <a:bodyPr>
            <a:normAutofit/>
          </a:bodyPr>
          <a:lstStyle/>
          <a:p>
            <a:pPr algn="just"/>
            <a:r>
              <a:rPr lang="en-US" sz="2800" b="1" dirty="0" smtClean="0">
                <a:latin typeface="Times New Roman" pitchFamily="18" charset="0"/>
                <a:cs typeface="Times New Roman" pitchFamily="18" charset="0"/>
              </a:rPr>
              <a:t>What is network hacking :-</a:t>
            </a:r>
          </a:p>
          <a:p>
            <a:pPr algn="just">
              <a:buFont typeface="Arial" panose="020B0604020202020204" pitchFamily="34" charset="0"/>
              <a:buChar char="•"/>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In </a:t>
            </a:r>
            <a:r>
              <a:rPr lang="en-US" sz="2000" b="1" dirty="0" smtClean="0">
                <a:latin typeface="Times New Roman" pitchFamily="18" charset="0"/>
                <a:cs typeface="Times New Roman" pitchFamily="18" charset="0"/>
              </a:rPr>
              <a:t>computer networking, hacking </a:t>
            </a:r>
            <a:r>
              <a:rPr lang="en-US" sz="2000" dirty="0" smtClean="0">
                <a:latin typeface="Times New Roman" pitchFamily="18" charset="0"/>
                <a:cs typeface="Times New Roman" pitchFamily="18" charset="0"/>
              </a:rPr>
              <a:t>is any technical effort to </a:t>
            </a:r>
            <a:r>
              <a:rPr lang="en-US" sz="2000" b="1" dirty="0" smtClean="0">
                <a:latin typeface="Times New Roman" pitchFamily="18" charset="0"/>
                <a:cs typeface="Times New Roman" pitchFamily="18" charset="0"/>
              </a:rPr>
              <a:t>manipulate the normal behavior of network connections and connected systems.</a:t>
            </a:r>
          </a:p>
          <a:p>
            <a:pPr algn="just">
              <a:buFont typeface="Arial" panose="020B0604020202020204" pitchFamily="34" charset="0"/>
              <a:buChar char="•"/>
            </a:pPr>
            <a:r>
              <a:rPr lang="en-US" sz="2000" b="1" dirty="0" smtClean="0">
                <a:latin typeface="Times New Roman" pitchFamily="18" charset="0"/>
                <a:cs typeface="Times New Roman" pitchFamily="18" charset="0"/>
              </a:rPr>
              <a:t>Network hacking</a:t>
            </a:r>
            <a:r>
              <a:rPr lang="en-US" sz="2000" b="1" dirty="0">
                <a:latin typeface="Times New Roman" pitchFamily="18" charset="0"/>
                <a:cs typeface="Times New Roman" pitchFamily="18" charset="0"/>
              </a:rPr>
              <a:t> generally refers to unauthorized intrusion into a </a:t>
            </a:r>
            <a:r>
              <a:rPr lang="en-US" sz="2000" b="1" dirty="0" smtClean="0">
                <a:latin typeface="Times New Roman" pitchFamily="18" charset="0"/>
                <a:cs typeface="Times New Roman" pitchFamily="18" charset="0"/>
              </a:rPr>
              <a:t>computer </a:t>
            </a:r>
            <a:r>
              <a:rPr lang="en-US" sz="2000" b="1" dirty="0">
                <a:latin typeface="Times New Roman" pitchFamily="18" charset="0"/>
                <a:cs typeface="Times New Roman" pitchFamily="18" charset="0"/>
              </a:rPr>
              <a:t>network</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lgn="just">
              <a:buFont typeface="Arial" panose="020B0604020202020204" pitchFamily="34" charset="0"/>
              <a:buChar char="•"/>
            </a:pPr>
            <a:r>
              <a:rPr lang="en-US" sz="2000" dirty="0">
                <a:latin typeface="Times New Roman" pitchFamily="18" charset="0"/>
                <a:cs typeface="Times New Roman" pitchFamily="18" charset="0"/>
              </a:rPr>
              <a:t>hackers are most commonly associated with malicious programming attacks on networks and computers over the </a:t>
            </a:r>
            <a:r>
              <a:rPr lang="en-US" sz="2000" dirty="0" smtClean="0">
                <a:latin typeface="Times New Roman" pitchFamily="18" charset="0"/>
                <a:cs typeface="Times New Roman" pitchFamily="18" charset="0"/>
              </a:rPr>
              <a:t>internet.</a:t>
            </a:r>
          </a:p>
          <a:p>
            <a:pPr algn="just">
              <a:buFont typeface="Arial" panose="020B0604020202020204" pitchFamily="34" charset="0"/>
              <a:buChar char="•"/>
            </a:pPr>
            <a:r>
              <a:rPr lang="en-US" sz="2400" b="1" dirty="0" smtClean="0">
                <a:latin typeface="Times New Roman" pitchFamily="18" charset="0"/>
                <a:cs typeface="Times New Roman" pitchFamily="18" charset="0"/>
              </a:rPr>
              <a:t>How to avoid network hacking :-</a:t>
            </a:r>
            <a:endParaRPr lang="en-US" sz="2400" dirty="0" smtClean="0">
              <a:latin typeface="Times New Roman" pitchFamily="18" charset="0"/>
              <a:cs typeface="Times New Roman" pitchFamily="18" charset="0"/>
            </a:endParaRPr>
          </a:p>
          <a:p>
            <a:pPr algn="just">
              <a:buFont typeface="Arial" panose="020B0604020202020204" pitchFamily="34" charset="0"/>
              <a:buChar char="•"/>
            </a:pPr>
            <a:r>
              <a:rPr lang="en-US" sz="24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We can eliminate many well-known network vulnerabilities by </a:t>
            </a:r>
            <a:r>
              <a:rPr lang="en-US" sz="2000" b="1" dirty="0" smtClean="0">
                <a:latin typeface="Times New Roman" pitchFamily="18" charset="0"/>
                <a:cs typeface="Times New Roman" pitchFamily="18" charset="0"/>
              </a:rPr>
              <a:t>simply patching your network hosts with their latest vendor software and firmware updates.</a:t>
            </a:r>
          </a:p>
          <a:p>
            <a:pPr algn="just">
              <a:buFont typeface="Arial" panose="020B0604020202020204" pitchFamily="34" charset="0"/>
              <a:buChar char="•"/>
            </a:pPr>
            <a:r>
              <a:rPr lang="en-US" sz="2000" dirty="0" smtClean="0">
                <a:latin typeface="Times New Roman" pitchFamily="18" charset="0"/>
                <a:cs typeface="Times New Roman" pitchFamily="18" charset="0"/>
              </a:rPr>
              <a:t>We can eliminate many other vulnerabilities by following some </a:t>
            </a:r>
            <a:r>
              <a:rPr lang="en-US" sz="2000" b="1" dirty="0" smtClean="0">
                <a:latin typeface="Times New Roman" pitchFamily="18" charset="0"/>
                <a:cs typeface="Times New Roman" pitchFamily="18" charset="0"/>
              </a:rPr>
              <a:t>security best practices on your network.</a:t>
            </a:r>
          </a:p>
          <a:p>
            <a:pPr algn="just">
              <a:buFont typeface="Arial" panose="020B0604020202020204" pitchFamily="34" charset="0"/>
              <a:buChar char="•"/>
            </a:pPr>
            <a:r>
              <a:rPr lang="en-US" sz="2000" dirty="0" smtClean="0">
                <a:latin typeface="Times New Roman" pitchFamily="18" charset="0"/>
                <a:cs typeface="Times New Roman" pitchFamily="18" charset="0"/>
              </a:rPr>
              <a:t>Network consist devices such as routers, firewalls, hosts that </a:t>
            </a:r>
            <a:r>
              <a:rPr lang="en-US" sz="2000" b="1" dirty="0" smtClean="0">
                <a:latin typeface="Times New Roman" pitchFamily="18" charset="0"/>
                <a:cs typeface="Times New Roman" pitchFamily="18" charset="0"/>
              </a:rPr>
              <a:t>you must assess as a part of ethical hacking process.</a:t>
            </a:r>
          </a:p>
          <a:p>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07321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21009"/>
          </a:xfrm>
        </p:spPr>
        <p:txBody>
          <a:bodyPr>
            <a:noAutofit/>
          </a:bodyPr>
          <a:lstStyle/>
          <a:p>
            <a:r>
              <a:rPr lang="en-US" sz="3200" b="1" dirty="0">
                <a:latin typeface="Times New Roman" pitchFamily="18" charset="0"/>
                <a:cs typeface="Times New Roman" pitchFamily="18" charset="0"/>
              </a:rPr>
              <a:t>NETWOK INFRASTRICTURE VULNERABILITIES</a:t>
            </a:r>
            <a:endParaRPr lang="en-US" sz="3200" dirty="0"/>
          </a:p>
        </p:txBody>
      </p:sp>
      <p:sp>
        <p:nvSpPr>
          <p:cNvPr id="3" name="Content Placeholder 2"/>
          <p:cNvSpPr>
            <a:spLocks noGrp="1"/>
          </p:cNvSpPr>
          <p:nvPr>
            <p:ph idx="1"/>
          </p:nvPr>
        </p:nvSpPr>
        <p:spPr>
          <a:xfrm>
            <a:off x="609600" y="843149"/>
            <a:ext cx="10972800" cy="5283016"/>
          </a:xfrm>
        </p:spPr>
        <p:txBody>
          <a:bodyPr/>
          <a:lstStyle/>
          <a:p>
            <a:pPr>
              <a:buFont typeface="Wingdings" pitchFamily="2" charset="2"/>
              <a:buChar char="Ø"/>
            </a:pPr>
            <a:r>
              <a:rPr lang="en-US" sz="2800" b="1" dirty="0">
                <a:latin typeface="Times New Roman" pitchFamily="18" charset="0"/>
                <a:cs typeface="Times New Roman" pitchFamily="18" charset="0"/>
              </a:rPr>
              <a:t>Banner Grabbing :</a:t>
            </a:r>
          </a:p>
          <a:p>
            <a:r>
              <a:rPr lang="en-US" sz="2400" b="1" dirty="0" err="1" smtClean="0">
                <a:latin typeface="Times New Roman" pitchFamily="18" charset="0"/>
                <a:cs typeface="Times New Roman" pitchFamily="18" charset="0"/>
              </a:rPr>
              <a:t>Netcat</a:t>
            </a:r>
            <a:r>
              <a:rPr lang="en-US" sz="2400" b="1"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Type following command to grab </a:t>
            </a:r>
            <a:r>
              <a:rPr lang="en-US" sz="2400" b="1" dirty="0">
                <a:latin typeface="Times New Roman" pitchFamily="18" charset="0"/>
                <a:cs typeface="Times New Roman" pitchFamily="18" charset="0"/>
              </a:rPr>
              <a:t>SSH banner</a:t>
            </a:r>
            <a:r>
              <a:rPr lang="en-US" sz="2400" dirty="0">
                <a:latin typeface="Times New Roman" pitchFamily="18" charset="0"/>
                <a:cs typeface="Times New Roman" pitchFamily="18" charset="0"/>
              </a:rPr>
              <a:t> of remote PC</a:t>
            </a:r>
            <a:r>
              <a:rPr lang="en-US" sz="2400" dirty="0" smtClean="0">
                <a:latin typeface="Times New Roman" pitchFamily="18" charset="0"/>
                <a:cs typeface="Times New Roman" pitchFamily="18" charset="0"/>
              </a:rPr>
              <a:t>.</a:t>
            </a:r>
          </a:p>
          <a:p>
            <a:r>
              <a:rPr lang="en-US" sz="2400" b="1" dirty="0" err="1">
                <a:latin typeface="Times New Roman" pitchFamily="18" charset="0"/>
                <a:cs typeface="Times New Roman" pitchFamily="18" charset="0"/>
              </a:rPr>
              <a:t>nc</a:t>
            </a:r>
            <a:r>
              <a:rPr lang="en-US" sz="2400" b="1" dirty="0">
                <a:latin typeface="Times New Roman" pitchFamily="18" charset="0"/>
                <a:cs typeface="Times New Roman" pitchFamily="18" charset="0"/>
              </a:rPr>
              <a:t> -v 192.168.1.106 </a:t>
            </a:r>
            <a:r>
              <a:rPr lang="en-US" sz="2400" b="1" dirty="0" smtClean="0">
                <a:latin typeface="Times New Roman" pitchFamily="18" charset="0"/>
                <a:cs typeface="Times New Roman" pitchFamily="18" charset="0"/>
              </a:rPr>
              <a:t>22</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93" y="2949903"/>
            <a:ext cx="9714015" cy="180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255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869" y="227087"/>
            <a:ext cx="9404723" cy="497308"/>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sz="3100" b="1" dirty="0">
                <a:latin typeface="Times New Roman" pitchFamily="18" charset="0"/>
                <a:cs typeface="Times New Roman" pitchFamily="18" charset="0"/>
              </a:rPr>
              <a:t>NETWOK INFRASTRICTURE VULNERABILITIES</a:t>
            </a:r>
            <a:r>
              <a:rPr lang="en-US" b="1" i="1" dirty="0"/>
              <a:t/>
            </a:r>
            <a:br>
              <a:rPr lang="en-US" b="1" i="1" dirty="0"/>
            </a:br>
            <a:endParaRPr lang="en-US" dirty="0"/>
          </a:p>
        </p:txBody>
      </p:sp>
      <p:sp>
        <p:nvSpPr>
          <p:cNvPr id="3" name="Content Placeholder 2"/>
          <p:cNvSpPr>
            <a:spLocks noGrp="1"/>
          </p:cNvSpPr>
          <p:nvPr>
            <p:ph idx="1"/>
          </p:nvPr>
        </p:nvSpPr>
        <p:spPr>
          <a:xfrm>
            <a:off x="0" y="688769"/>
            <a:ext cx="12077205" cy="6091593"/>
          </a:xfrm>
        </p:spPr>
        <p:txBody>
          <a:bodyPr>
            <a:noAutofit/>
          </a:bodyPr>
          <a:lstStyle/>
          <a:p>
            <a:r>
              <a:rPr lang="en-US" sz="2000" b="1" i="1" dirty="0">
                <a:latin typeface="Times New Roman" pitchFamily="18" charset="0"/>
                <a:cs typeface="Times New Roman" pitchFamily="18" charset="0"/>
              </a:rPr>
              <a:t>MAC-daddy </a:t>
            </a:r>
            <a:r>
              <a:rPr lang="en-US" sz="2000" b="1" i="1" dirty="0" smtClean="0">
                <a:latin typeface="Times New Roman" pitchFamily="18" charset="0"/>
                <a:cs typeface="Times New Roman" pitchFamily="18" charset="0"/>
              </a:rPr>
              <a:t>attack:</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Attackers </a:t>
            </a:r>
            <a:r>
              <a:rPr lang="en-US" sz="2000" dirty="0">
                <a:latin typeface="Times New Roman" pitchFamily="18" charset="0"/>
                <a:cs typeface="Times New Roman" pitchFamily="18" charset="0"/>
              </a:rPr>
              <a:t>can use ARP </a:t>
            </a:r>
            <a:r>
              <a:rPr lang="en-US" sz="2000" dirty="0" smtClean="0">
                <a:latin typeface="Times New Roman" pitchFamily="18" charset="0"/>
                <a:cs typeface="Times New Roman" pitchFamily="18" charset="0"/>
              </a:rPr>
              <a:t>running </a:t>
            </a:r>
            <a:r>
              <a:rPr lang="en-US" sz="2000" dirty="0">
                <a:latin typeface="Times New Roman" pitchFamily="18" charset="0"/>
                <a:cs typeface="Times New Roman" pitchFamily="18" charset="0"/>
              </a:rPr>
              <a:t>on your network </a:t>
            </a:r>
            <a:r>
              <a:rPr lang="en-US" sz="2000" dirty="0" smtClean="0">
                <a:latin typeface="Times New Roman" pitchFamily="18" charset="0"/>
                <a:cs typeface="Times New Roman" pitchFamily="18" charset="0"/>
              </a:rPr>
              <a:t>to make </a:t>
            </a:r>
            <a:r>
              <a:rPr lang="en-US" sz="2000" dirty="0">
                <a:latin typeface="Times New Roman" pitchFamily="18" charset="0"/>
                <a:cs typeface="Times New Roman" pitchFamily="18" charset="0"/>
              </a:rPr>
              <a:t>their systems </a:t>
            </a:r>
            <a:r>
              <a:rPr lang="en-US" sz="2000" dirty="0" smtClean="0">
                <a:latin typeface="Times New Roman" pitchFamily="18" charset="0"/>
                <a:cs typeface="Times New Roman" pitchFamily="18" charset="0"/>
              </a:rPr>
              <a:t>seem/appear </a:t>
            </a:r>
            <a:r>
              <a:rPr lang="en-US" sz="2000" dirty="0">
                <a:latin typeface="Times New Roman" pitchFamily="18" charset="0"/>
                <a:cs typeface="Times New Roman" pitchFamily="18" charset="0"/>
              </a:rPr>
              <a:t>as your system or another authorized host on your network</a:t>
            </a:r>
            <a:r>
              <a:rPr lang="en-US" sz="2000" dirty="0" smtClean="0">
                <a:latin typeface="Times New Roman" pitchFamily="18" charset="0"/>
                <a:cs typeface="Times New Roman" pitchFamily="18" charset="0"/>
              </a:rPr>
              <a:t>.</a:t>
            </a:r>
          </a:p>
          <a:p>
            <a:r>
              <a:rPr lang="en-US" sz="2000" b="1" i="1" dirty="0">
                <a:latin typeface="Times New Roman" pitchFamily="18" charset="0"/>
                <a:cs typeface="Times New Roman" pitchFamily="18" charset="0"/>
              </a:rPr>
              <a:t>ARP spoofing</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An excessive number of ARP requests can be a sign of an </a:t>
            </a:r>
            <a:r>
              <a:rPr lang="en-US" sz="2000" b="1" i="1" dirty="0">
                <a:latin typeface="Times New Roman" pitchFamily="18" charset="0"/>
                <a:cs typeface="Times New Roman" pitchFamily="18" charset="0"/>
              </a:rPr>
              <a:t>ARP spoofing </a:t>
            </a:r>
            <a:r>
              <a:rPr lang="en-US" sz="2000" b="1" dirty="0">
                <a:latin typeface="Times New Roman" pitchFamily="18" charset="0"/>
                <a:cs typeface="Times New Roman" pitchFamily="18" charset="0"/>
              </a:rPr>
              <a:t>attack</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also called </a:t>
            </a:r>
            <a:r>
              <a:rPr lang="en-US" sz="2000" b="1" i="1" dirty="0">
                <a:latin typeface="Times New Roman" pitchFamily="18" charset="0"/>
                <a:cs typeface="Times New Roman" pitchFamily="18" charset="0"/>
              </a:rPr>
              <a:t>ARP poisoning</a:t>
            </a:r>
            <a:r>
              <a:rPr lang="en-US" sz="2000" dirty="0">
                <a:latin typeface="Times New Roman" pitchFamily="18" charset="0"/>
                <a:cs typeface="Times New Roman" pitchFamily="18" charset="0"/>
              </a:rPr>
              <a:t>) on your network</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ARP spoofing is a type of attack in which a malicious actor sends falsified ARP </a:t>
            </a:r>
            <a:r>
              <a:rPr lang="en-US" sz="2000" dirty="0" smtClean="0">
                <a:latin typeface="Times New Roman" pitchFamily="18" charset="0"/>
                <a:cs typeface="Times New Roman" pitchFamily="18" charset="0"/>
              </a:rPr>
              <a:t>messages </a:t>
            </a:r>
            <a:r>
              <a:rPr lang="en-US" sz="2000" dirty="0">
                <a:latin typeface="Times New Roman" pitchFamily="18" charset="0"/>
                <a:cs typeface="Times New Roman" pitchFamily="18" charset="0"/>
              </a:rPr>
              <a:t>over a local area network.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results in the linking of an attacker’s MAC address with the IP address of a legitimate </a:t>
            </a:r>
            <a:r>
              <a:rPr lang="en-US" sz="2000" dirty="0" smtClean="0">
                <a:latin typeface="Times New Roman" pitchFamily="18" charset="0"/>
                <a:cs typeface="Times New Roman" pitchFamily="18" charset="0"/>
              </a:rPr>
              <a:t>computer on </a:t>
            </a:r>
            <a:r>
              <a:rPr lang="en-US" sz="2000" dirty="0">
                <a:latin typeface="Times New Roman" pitchFamily="18" charset="0"/>
                <a:cs typeface="Times New Roman" pitchFamily="18" charset="0"/>
              </a:rPr>
              <a:t>the network.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Once </a:t>
            </a:r>
            <a:r>
              <a:rPr lang="en-US" sz="2000" dirty="0">
                <a:latin typeface="Times New Roman" pitchFamily="18" charset="0"/>
                <a:cs typeface="Times New Roman" pitchFamily="18" charset="0"/>
              </a:rPr>
              <a:t>the attacker’s MAC address is connected to an authentic IP address, the attacker will begin receiving any data that is intended for that IP address.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ARP </a:t>
            </a:r>
            <a:r>
              <a:rPr lang="en-US" sz="2000" dirty="0">
                <a:latin typeface="Times New Roman" pitchFamily="18" charset="0"/>
                <a:cs typeface="Times New Roman" pitchFamily="18" charset="0"/>
              </a:rPr>
              <a:t>spoofing can enable malicious parties to intercept, modify or even stop data in-transit. </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ARP </a:t>
            </a:r>
            <a:r>
              <a:rPr lang="en-US" sz="2000" dirty="0">
                <a:latin typeface="Times New Roman" pitchFamily="18" charset="0"/>
                <a:cs typeface="Times New Roman" pitchFamily="18" charset="0"/>
              </a:rPr>
              <a:t>spoofing attacks can only occur on local area networks that utilize the Address Resolution Protocol.</a:t>
            </a:r>
          </a:p>
        </p:txBody>
      </p:sp>
    </p:spTree>
    <p:extLst>
      <p:ext uri="{BB962C8B-B14F-4D97-AF65-F5344CB8AC3E}">
        <p14:creationId xmlns:p14="http://schemas.microsoft.com/office/powerpoint/2010/main" val="1908302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390" y="0"/>
            <a:ext cx="10972800" cy="437881"/>
          </a:xfrm>
        </p:spPr>
        <p:txBody>
          <a:bodyPr>
            <a:noAutofit/>
          </a:bodyPr>
          <a:lstStyle/>
          <a:p>
            <a:r>
              <a:rPr lang="en-US" sz="3200" b="1" dirty="0">
                <a:latin typeface="Times New Roman" pitchFamily="18" charset="0"/>
                <a:cs typeface="Times New Roman" pitchFamily="18" charset="0"/>
              </a:rPr>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NETWOK INFRASTRICTURE VULNERABILITIES</a:t>
            </a:r>
            <a:r>
              <a:rPr lang="en-US" sz="3200" b="1" i="1" dirty="0">
                <a:latin typeface="Times New Roman" pitchFamily="18" charset="0"/>
                <a:cs typeface="Times New Roman" pitchFamily="18" charset="0"/>
              </a:rPr>
              <a:t/>
            </a:r>
            <a:br>
              <a:rPr lang="en-US" sz="3200" b="1" i="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83127" y="475013"/>
            <a:ext cx="11590317" cy="6151418"/>
          </a:xfrm>
        </p:spPr>
        <p:txBody>
          <a:bodyPr/>
          <a:lstStyle/>
          <a:p>
            <a:r>
              <a:rPr lang="en-US" sz="2000" b="1" i="1" dirty="0" smtClean="0">
                <a:latin typeface="Times New Roman" pitchFamily="18" charset="0"/>
                <a:cs typeface="Times New Roman" pitchFamily="18" charset="0"/>
              </a:rPr>
              <a:t>Working of ARP </a:t>
            </a:r>
            <a:r>
              <a:rPr lang="en-US" sz="2000" b="1" i="1" dirty="0">
                <a:latin typeface="Times New Roman" pitchFamily="18" charset="0"/>
                <a:cs typeface="Times New Roman" pitchFamily="18" charset="0"/>
              </a:rPr>
              <a:t>spoofing</a:t>
            </a:r>
            <a:endParaRPr lang="en-US" sz="2000" dirty="0">
              <a:latin typeface="Times New Roman" pitchFamily="18" charset="0"/>
              <a:cs typeface="Times New Roman" pitchFamily="18" charset="0"/>
            </a:endParaRPr>
          </a:p>
          <a:p>
            <a:pPr marL="0" indent="0">
              <a:buNone/>
            </a:pPr>
            <a:endParaRPr lang="en-US" dirty="0"/>
          </a:p>
        </p:txBody>
      </p:sp>
      <p:pic>
        <p:nvPicPr>
          <p:cNvPr id="2050" name="Picture 2" descr="C:\Users\Dell pc\Downloads\74_How Does ARP Spoofing 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9424" y="904296"/>
            <a:ext cx="8668987" cy="40595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24691" y="5814720"/>
            <a:ext cx="11958451" cy="923330"/>
          </a:xfrm>
          <a:prstGeom prst="rect">
            <a:avLst/>
          </a:prstGeom>
        </p:spPr>
        <p:txBody>
          <a:bodyPr wrap="square">
            <a:spAutoFit/>
          </a:bodyPr>
          <a:lstStyle/>
          <a:p>
            <a:pPr marL="285750" indent="-285750" algn="just">
              <a:buFont typeface="Arial" pitchFamily="34" charset="0"/>
              <a:buChar char="•"/>
            </a:pPr>
            <a:r>
              <a:rPr lang="en-US" dirty="0">
                <a:latin typeface="Times New Roman" pitchFamily="18" charset="0"/>
                <a:cs typeface="Times New Roman" pitchFamily="18" charset="0"/>
              </a:rPr>
              <a:t>This causes the victim computers to think they need to send traffic to the attacker’s computer rather than to the true destination computer when communicating on the network this is type of  </a:t>
            </a:r>
            <a:r>
              <a:rPr lang="en-US" b="1" dirty="0">
                <a:latin typeface="Times New Roman" pitchFamily="18" charset="0"/>
                <a:cs typeface="Times New Roman" pitchFamily="18" charset="0"/>
              </a:rPr>
              <a:t>man-in-the-middle (MITM) attacks.</a:t>
            </a:r>
          </a:p>
          <a:p>
            <a:pPr marL="285750" indent="-285750" algn="just">
              <a:buFont typeface="Arial" pitchFamily="34" charset="0"/>
              <a:buChar char="•"/>
            </a:pPr>
            <a:r>
              <a:rPr lang="en-US" dirty="0">
                <a:latin typeface="Times New Roman" pitchFamily="18" charset="0"/>
                <a:cs typeface="Times New Roman" pitchFamily="18" charset="0"/>
              </a:rPr>
              <a:t>ARP spoofing is used during man-in-the-middle (MITM) attacks.</a:t>
            </a:r>
          </a:p>
        </p:txBody>
      </p:sp>
      <p:sp>
        <p:nvSpPr>
          <p:cNvPr id="6" name="Rectangle 5"/>
          <p:cNvSpPr/>
          <p:nvPr/>
        </p:nvSpPr>
        <p:spPr>
          <a:xfrm>
            <a:off x="124692" y="5043790"/>
            <a:ext cx="11958450" cy="369332"/>
          </a:xfrm>
          <a:prstGeom prst="rect">
            <a:avLst/>
          </a:prstGeom>
        </p:spPr>
        <p:txBody>
          <a:bodyPr wrap="square">
            <a:spAutoFit/>
          </a:bodyPr>
          <a:lstStyle/>
          <a:p>
            <a:pPr algn="ctr"/>
            <a:r>
              <a:rPr lang="en-US" dirty="0" smtClean="0">
                <a:latin typeface="Times New Roman" pitchFamily="18" charset="0"/>
                <a:cs typeface="Times New Roman" pitchFamily="18" charset="0"/>
              </a:rPr>
              <a:t>Fig. Working of ARP spoofing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212971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757" y="638356"/>
            <a:ext cx="11804072" cy="5610044"/>
          </a:xfrm>
        </p:spPr>
        <p:txBody>
          <a:bodyPr>
            <a:noAutofit/>
          </a:bodyPr>
          <a:lstStyle/>
          <a:p>
            <a:pPr algn="just">
              <a:buFont typeface="Courier New" panose="02070309020205020404" pitchFamily="49" charset="0"/>
              <a:buChar char="o"/>
            </a:pPr>
            <a:endParaRPr lang="en-US" sz="2400" dirty="0">
              <a:latin typeface="Times New Roman" pitchFamily="18" charset="0"/>
              <a:cs typeface="Times New Roman" pitchFamily="18" charset="0"/>
            </a:endParaRPr>
          </a:p>
          <a:p>
            <a:pPr algn="just"/>
            <a:r>
              <a:rPr lang="en-US" sz="2400" b="1" i="1" dirty="0">
                <a:latin typeface="Times New Roman" pitchFamily="18" charset="0"/>
                <a:cs typeface="Times New Roman" pitchFamily="18" charset="0"/>
              </a:rPr>
              <a:t>MAC address </a:t>
            </a:r>
            <a:r>
              <a:rPr lang="en-US" sz="2400" b="1" i="1" dirty="0" smtClean="0">
                <a:latin typeface="Times New Roman" pitchFamily="18" charset="0"/>
                <a:cs typeface="Times New Roman" pitchFamily="18" charset="0"/>
              </a:rPr>
              <a:t>spoofing :-</a:t>
            </a:r>
          </a:p>
          <a:p>
            <a:pPr algn="just">
              <a:buFont typeface="Courier New" panose="02070309020205020404" pitchFamily="49" charset="0"/>
              <a:buChar char="o"/>
            </a:pPr>
            <a:r>
              <a:rPr lang="en-US" sz="2400" dirty="0">
                <a:latin typeface="Times New Roman" pitchFamily="18" charset="0"/>
                <a:cs typeface="Times New Roman" pitchFamily="18" charset="0"/>
              </a:rPr>
              <a:t>MAC address spoofing tricks the </a:t>
            </a:r>
            <a:r>
              <a:rPr lang="en-US" sz="2400" i="1" dirty="0">
                <a:latin typeface="Times New Roman" pitchFamily="18" charset="0"/>
                <a:cs typeface="Times New Roman" pitchFamily="18" charset="0"/>
              </a:rPr>
              <a:t>switch </a:t>
            </a:r>
            <a:r>
              <a:rPr lang="en-US" sz="2400" dirty="0">
                <a:latin typeface="Times New Roman" pitchFamily="18" charset="0"/>
                <a:cs typeface="Times New Roman" pitchFamily="18" charset="0"/>
              </a:rPr>
              <a:t>into thinking your computer is something else.</a:t>
            </a:r>
          </a:p>
          <a:p>
            <a:pPr algn="just">
              <a:buFont typeface="Courier New" panose="02070309020205020404" pitchFamily="49" charset="0"/>
              <a:buChar char="o"/>
            </a:pPr>
            <a:r>
              <a:rPr lang="en-US" sz="2400" dirty="0">
                <a:latin typeface="Times New Roman" pitchFamily="18" charset="0"/>
                <a:cs typeface="Times New Roman" pitchFamily="18" charset="0"/>
              </a:rPr>
              <a:t>You simply change your computer’s MAC address and masquerade as another user</a:t>
            </a:r>
            <a:r>
              <a:rPr lang="en-US" sz="2400" dirty="0" smtClean="0">
                <a:latin typeface="Times New Roman" pitchFamily="18" charset="0"/>
                <a:cs typeface="Times New Roman" pitchFamily="18" charset="0"/>
              </a:rPr>
              <a:t>.</a:t>
            </a:r>
          </a:p>
          <a:p>
            <a:pPr algn="just">
              <a:buFont typeface="Courier New" panose="02070309020205020404" pitchFamily="49" charset="0"/>
              <a:buChar char="o"/>
            </a:pPr>
            <a:r>
              <a:rPr lang="en-US" sz="2400" dirty="0">
                <a:latin typeface="Times New Roman" pitchFamily="18" charset="0"/>
                <a:cs typeface="Times New Roman" pitchFamily="18" charset="0"/>
              </a:rPr>
              <a:t>You can use this trick to test access control systems, such as your </a:t>
            </a:r>
            <a:r>
              <a:rPr lang="en-US" sz="2400" dirty="0" smtClean="0">
                <a:latin typeface="Times New Roman" pitchFamily="18" charset="0"/>
                <a:cs typeface="Times New Roman" pitchFamily="18" charset="0"/>
              </a:rPr>
              <a:t>IPS/firewall, and </a:t>
            </a:r>
            <a:r>
              <a:rPr lang="en-US" sz="2400" dirty="0">
                <a:latin typeface="Times New Roman" pitchFamily="18" charset="0"/>
                <a:cs typeface="Times New Roman" pitchFamily="18" charset="0"/>
              </a:rPr>
              <a:t>even your operating system login controls that check for specific </a:t>
            </a:r>
            <a:r>
              <a:rPr lang="en-US" sz="2400" dirty="0" smtClean="0">
                <a:latin typeface="Times New Roman" pitchFamily="18" charset="0"/>
                <a:cs typeface="Times New Roman" pitchFamily="18" charset="0"/>
              </a:rPr>
              <a:t>MAC addresses</a:t>
            </a:r>
            <a:r>
              <a:rPr lang="en-US" sz="2400" dirty="0">
                <a:latin typeface="Times New Roman" pitchFamily="18" charset="0"/>
                <a:cs typeface="Times New Roman" pitchFamily="18" charset="0"/>
              </a:rPr>
              <a:t>.</a:t>
            </a:r>
          </a:p>
        </p:txBody>
      </p:sp>
      <p:sp>
        <p:nvSpPr>
          <p:cNvPr id="4" name="Title 1"/>
          <p:cNvSpPr>
            <a:spLocks noGrp="1"/>
          </p:cNvSpPr>
          <p:nvPr>
            <p:ph type="title"/>
          </p:nvPr>
        </p:nvSpPr>
        <p:spPr>
          <a:xfrm>
            <a:off x="514597" y="0"/>
            <a:ext cx="10972800" cy="437881"/>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sz="3600" b="1" dirty="0">
                <a:latin typeface="Times New Roman" pitchFamily="18" charset="0"/>
                <a:cs typeface="Times New Roman" pitchFamily="18" charset="0"/>
              </a:rPr>
              <a:t>NETWOK INFRASTRICTURE VULNERABILITIES</a:t>
            </a:r>
            <a:r>
              <a:rPr lang="en-US" sz="3600" b="1" i="1" dirty="0">
                <a:latin typeface="Times New Roman" pitchFamily="18" charset="0"/>
                <a:cs typeface="Times New Roman" pitchFamily="18" charset="0"/>
              </a:rPr>
              <a:t/>
            </a:r>
            <a:br>
              <a:rPr lang="en-US" sz="3600" b="1" i="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3259427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756" y="971910"/>
            <a:ext cx="11978243" cy="5886090"/>
          </a:xfrm>
        </p:spPr>
        <p:txBody>
          <a:bodyPr>
            <a:normAutofit/>
          </a:bodyPr>
          <a:lstStyle/>
          <a:p>
            <a:r>
              <a:rPr lang="en-US" sz="2400" b="1" dirty="0" smtClean="0">
                <a:latin typeface="Times New Roman" pitchFamily="18" charset="0"/>
                <a:cs typeface="Times New Roman" pitchFamily="18" charset="0"/>
              </a:rPr>
              <a:t>Countermeasures (MAC-daddy attack) :-</a:t>
            </a:r>
          </a:p>
          <a:p>
            <a:pPr>
              <a:buFont typeface="Courier New" panose="02070309020205020404" pitchFamily="49" charset="0"/>
              <a:buChar char="o"/>
            </a:pPr>
            <a:r>
              <a:rPr lang="en-US" sz="2400" dirty="0" smtClean="0">
                <a:latin typeface="Times New Roman" pitchFamily="18" charset="0"/>
                <a:cs typeface="Times New Roman" pitchFamily="18" charset="0"/>
              </a:rPr>
              <a:t>A few countermeasures on your network can minimize the effects of hacker attack against ARP and MAC addresses on your network.</a:t>
            </a:r>
          </a:p>
          <a:p>
            <a:pPr>
              <a:buFont typeface="Courier New" panose="02070309020205020404" pitchFamily="49" charset="0"/>
              <a:buChar char="o"/>
            </a:pPr>
            <a:r>
              <a:rPr lang="en-US" sz="2400" dirty="0" smtClean="0">
                <a:latin typeface="Times New Roman" pitchFamily="18" charset="0"/>
                <a:cs typeface="Times New Roman" pitchFamily="18" charset="0"/>
              </a:rPr>
              <a:t>If your switch can enable port security then can prevent MAC address spoofing.</a:t>
            </a:r>
          </a:p>
          <a:p>
            <a:pPr>
              <a:buFont typeface="Courier New" panose="02070309020205020404" pitchFamily="49" charset="0"/>
              <a:buChar char="o"/>
            </a:pPr>
            <a:r>
              <a:rPr lang="en-US" sz="2400" dirty="0" smtClean="0">
                <a:latin typeface="Times New Roman" pitchFamily="18" charset="0"/>
                <a:cs typeface="Times New Roman" pitchFamily="18" charset="0"/>
              </a:rPr>
              <a:t>No realistic countermeasures for ARP poisoning/spoofing exist.</a:t>
            </a:r>
          </a:p>
          <a:p>
            <a:pPr>
              <a:buFont typeface="Courier New" panose="02070309020205020404" pitchFamily="49" charset="0"/>
              <a:buChar char="o"/>
            </a:pPr>
            <a:r>
              <a:rPr lang="en-US" sz="2400" dirty="0" smtClean="0">
                <a:latin typeface="Times New Roman" pitchFamily="18" charset="0"/>
                <a:cs typeface="Times New Roman" pitchFamily="18" charset="0"/>
              </a:rPr>
              <a:t>The only way to prevent ARP poisoning/spoofing is to create and maintain static ARP entries in your switches for your host on the network.</a:t>
            </a:r>
          </a:p>
          <a:p>
            <a:pPr>
              <a:buFont typeface="Courier New" panose="02070309020205020404" pitchFamily="49" charset="0"/>
              <a:buChar char="o"/>
            </a:pPr>
            <a:endParaRPr lang="en-US" sz="2400" dirty="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Detection :-</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ARP watch is a UNIX-based program alerts you via e-mail if it detects changes in MAC addresses associated with specific IP addresses on the network. </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478971" y="273132"/>
            <a:ext cx="10972800" cy="437881"/>
          </a:xfrm>
        </p:spPr>
        <p:txBody>
          <a:bodyPr>
            <a:normAutofit fontScale="90000"/>
          </a:bodyPr>
          <a:lstStyle/>
          <a:p>
            <a:r>
              <a:rPr lang="en-US" b="1" dirty="0">
                <a:latin typeface="Times New Roman" pitchFamily="18" charset="0"/>
                <a:cs typeface="Times New Roman" pitchFamily="18" charset="0"/>
              </a:rPr>
              <a:t/>
            </a:r>
            <a:br>
              <a:rPr lang="en-US" b="1" dirty="0">
                <a:latin typeface="Times New Roman" pitchFamily="18" charset="0"/>
                <a:cs typeface="Times New Roman" pitchFamily="18" charset="0"/>
              </a:rPr>
            </a:br>
            <a:r>
              <a:rPr lang="en-US" sz="3600" b="1" dirty="0">
                <a:latin typeface="Times New Roman" pitchFamily="18" charset="0"/>
                <a:cs typeface="Times New Roman" pitchFamily="18" charset="0"/>
              </a:rPr>
              <a:t>NETWOK INFRASTRICTURE VULNERABILITIES</a:t>
            </a:r>
            <a:r>
              <a:rPr lang="en-US" sz="3600" b="1" i="1" dirty="0">
                <a:latin typeface="Times New Roman" pitchFamily="18" charset="0"/>
                <a:cs typeface="Times New Roman" pitchFamily="18" charset="0"/>
              </a:rPr>
              <a:t/>
            </a:r>
            <a:br>
              <a:rPr lang="en-US" sz="3600" b="1" i="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0416798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92261"/>
          </a:xfrm>
        </p:spPr>
        <p:txBody>
          <a:bodyPr>
            <a:normAutofit fontScale="90000"/>
          </a:bodyPr>
          <a:lstStyle/>
          <a:p>
            <a:pPr algn="ctr"/>
            <a:r>
              <a:rPr lang="en-US" sz="3600" b="1" dirty="0" smtClean="0">
                <a:latin typeface="Times New Roman" pitchFamily="18" charset="0"/>
                <a:cs typeface="Times New Roman" pitchFamily="18" charset="0"/>
              </a:rPr>
              <a:t>Wireless Network Vulnerabilities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30629" y="969856"/>
            <a:ext cx="11887199" cy="5244860"/>
          </a:xfrm>
        </p:spPr>
        <p:txBody>
          <a:bodyPr>
            <a:normAutofit/>
          </a:bodyPr>
          <a:lstStyle/>
          <a:p>
            <a:r>
              <a:rPr lang="en-US" sz="2400" dirty="0" smtClean="0">
                <a:latin typeface="Times New Roman" pitchFamily="18" charset="0"/>
                <a:cs typeface="Times New Roman" pitchFamily="18" charset="0"/>
              </a:rPr>
              <a:t>WLAN </a:t>
            </a:r>
            <a:r>
              <a:rPr lang="en-US" sz="2400" dirty="0">
                <a:latin typeface="Times New Roman" pitchFamily="18" charset="0"/>
                <a:cs typeface="Times New Roman" pitchFamily="18" charset="0"/>
              </a:rPr>
              <a:t>is very susceptible </a:t>
            </a:r>
            <a:r>
              <a:rPr lang="en-US" sz="2400" dirty="0" smtClean="0">
                <a:latin typeface="Times New Roman" pitchFamily="18" charset="0"/>
                <a:cs typeface="Times New Roman" pitchFamily="18" charset="0"/>
              </a:rPr>
              <a:t>to hacker attacks </a:t>
            </a:r>
            <a:r>
              <a:rPr lang="en-US" sz="2400" dirty="0">
                <a:latin typeface="Times New Roman" pitchFamily="18" charset="0"/>
                <a:cs typeface="Times New Roman" pitchFamily="18" charset="0"/>
              </a:rPr>
              <a:t>even more so than wired </a:t>
            </a:r>
            <a:r>
              <a:rPr lang="en-US" sz="2400" dirty="0" smtClean="0">
                <a:latin typeface="Times New Roman" pitchFamily="18" charset="0"/>
                <a:cs typeface="Times New Roman" pitchFamily="18" charset="0"/>
              </a:rPr>
              <a:t>networks </a:t>
            </a:r>
            <a:r>
              <a:rPr lang="en-US" sz="2400" dirty="0">
                <a:latin typeface="Times New Roman" pitchFamily="18" charset="0"/>
                <a:cs typeface="Times New Roman" pitchFamily="18" charset="0"/>
              </a:rPr>
              <a:t>if it’s not configured or deployed properly</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Wireless networks have </a:t>
            </a:r>
            <a:r>
              <a:rPr lang="en-US" sz="2400" dirty="0" smtClean="0">
                <a:latin typeface="Times New Roman" pitchFamily="18" charset="0"/>
                <a:cs typeface="Times New Roman" pitchFamily="18" charset="0"/>
              </a:rPr>
              <a:t>long standing vulnerabilities </a:t>
            </a:r>
            <a:r>
              <a:rPr lang="en-US" sz="2400" dirty="0">
                <a:latin typeface="Times New Roman" pitchFamily="18" charset="0"/>
                <a:cs typeface="Times New Roman" pitchFamily="18" charset="0"/>
              </a:rPr>
              <a:t>that can enable an attacker to bring your network to its knees </a:t>
            </a:r>
            <a:r>
              <a:rPr lang="en-US" sz="2400" dirty="0" smtClean="0">
                <a:latin typeface="Times New Roman" pitchFamily="18" charset="0"/>
                <a:cs typeface="Times New Roman" pitchFamily="18" charset="0"/>
              </a:rPr>
              <a:t>or allow </a:t>
            </a:r>
            <a:r>
              <a:rPr lang="en-US" sz="2400" dirty="0">
                <a:latin typeface="Times New Roman" pitchFamily="18" charset="0"/>
                <a:cs typeface="Times New Roman" pitchFamily="18" charset="0"/>
              </a:rPr>
              <a:t>your sensitive information to be extracted right out of thin air</a:t>
            </a:r>
            <a:r>
              <a:rPr lang="en-US" sz="2400" dirty="0" smtClean="0">
                <a:latin typeface="Times New Roman" pitchFamily="18" charset="0"/>
                <a:cs typeface="Times New Roman" pitchFamily="18" charset="0"/>
              </a:rPr>
              <a:t>.</a:t>
            </a:r>
          </a:p>
          <a:p>
            <a:r>
              <a:rPr lang="en-US" sz="2400" b="1" dirty="0">
                <a:latin typeface="Times New Roman" pitchFamily="18" charset="0"/>
                <a:cs typeface="Times New Roman" pitchFamily="18" charset="0"/>
              </a:rPr>
              <a:t>If your </a:t>
            </a:r>
            <a:r>
              <a:rPr lang="en-US" sz="2400" b="1" dirty="0" smtClean="0">
                <a:latin typeface="Times New Roman" pitchFamily="18" charset="0"/>
                <a:cs typeface="Times New Roman" pitchFamily="18" charset="0"/>
              </a:rPr>
              <a:t>wireless network </a:t>
            </a:r>
            <a:r>
              <a:rPr lang="en-US" sz="2400" b="1" dirty="0">
                <a:latin typeface="Times New Roman" pitchFamily="18" charset="0"/>
                <a:cs typeface="Times New Roman" pitchFamily="18" charset="0"/>
              </a:rPr>
              <a:t>is compromised, you can experience the following </a:t>
            </a:r>
            <a:r>
              <a:rPr lang="en-US" sz="2400" b="1" dirty="0" smtClean="0">
                <a:latin typeface="Times New Roman" pitchFamily="18" charset="0"/>
                <a:cs typeface="Times New Roman" pitchFamily="18" charset="0"/>
              </a:rPr>
              <a:t>problems :-</a:t>
            </a:r>
          </a:p>
          <a:p>
            <a:pPr>
              <a:buFont typeface="Courier New" panose="02070309020205020404" pitchFamily="49" charset="0"/>
              <a:buChar char="o"/>
            </a:pPr>
            <a:r>
              <a:rPr lang="en-US" sz="2000" dirty="0">
                <a:latin typeface="Times New Roman" pitchFamily="18" charset="0"/>
                <a:cs typeface="Times New Roman" pitchFamily="18" charset="0"/>
              </a:rPr>
              <a:t>Loss of network access, including e-mail, web, and other services that can </a:t>
            </a:r>
            <a:r>
              <a:rPr lang="en-US" sz="2000" dirty="0" smtClean="0">
                <a:latin typeface="Times New Roman" pitchFamily="18" charset="0"/>
                <a:cs typeface="Times New Roman" pitchFamily="18" charset="0"/>
              </a:rPr>
              <a:t>cause business downtime.</a:t>
            </a:r>
          </a:p>
          <a:p>
            <a:pPr>
              <a:buFont typeface="Courier New" panose="02070309020205020404" pitchFamily="49" charset="0"/>
              <a:buChar char="o"/>
            </a:pPr>
            <a:r>
              <a:rPr lang="en-US" sz="2000" dirty="0">
                <a:latin typeface="Times New Roman" pitchFamily="18" charset="0"/>
                <a:cs typeface="Times New Roman" pitchFamily="18" charset="0"/>
              </a:rPr>
              <a:t>Loss of sensitive information, including passwords, customer data, </a:t>
            </a:r>
            <a:r>
              <a:rPr lang="en-US" sz="2000" dirty="0" smtClean="0">
                <a:latin typeface="Times New Roman" pitchFamily="18" charset="0"/>
                <a:cs typeface="Times New Roman" pitchFamily="18" charset="0"/>
              </a:rPr>
              <a:t>intellectual property</a:t>
            </a:r>
            <a:r>
              <a:rPr lang="en-US" sz="2000" dirty="0">
                <a:latin typeface="Times New Roman" pitchFamily="18" charset="0"/>
                <a:cs typeface="Times New Roman" pitchFamily="18" charset="0"/>
              </a:rPr>
              <a:t>, and </a:t>
            </a:r>
            <a:r>
              <a:rPr lang="en-US" sz="2000" dirty="0" smtClean="0">
                <a:latin typeface="Times New Roman" pitchFamily="18" charset="0"/>
                <a:cs typeface="Times New Roman" pitchFamily="18" charset="0"/>
              </a:rPr>
              <a:t>more</a:t>
            </a:r>
          </a:p>
          <a:p>
            <a:pPr>
              <a:buFont typeface="Courier New" panose="02070309020205020404" pitchFamily="49" charset="0"/>
              <a:buChar char="o"/>
            </a:pPr>
            <a:r>
              <a:rPr lang="en-US" sz="2000" dirty="0" smtClean="0">
                <a:latin typeface="Times New Roman" pitchFamily="18" charset="0"/>
                <a:cs typeface="Times New Roman" pitchFamily="18" charset="0"/>
              </a:rPr>
              <a:t>Regulatory </a:t>
            </a:r>
            <a:r>
              <a:rPr lang="en-US" sz="2000" dirty="0">
                <a:latin typeface="Times New Roman" pitchFamily="18" charset="0"/>
                <a:cs typeface="Times New Roman" pitchFamily="18" charset="0"/>
              </a:rPr>
              <a:t>consequences and legal liabilities associated with unauthorized </a:t>
            </a:r>
            <a:r>
              <a:rPr lang="en-US" sz="2000" dirty="0" smtClean="0">
                <a:latin typeface="Times New Roman" pitchFamily="18" charset="0"/>
                <a:cs typeface="Times New Roman" pitchFamily="18" charset="0"/>
              </a:rPr>
              <a:t>users gaining </a:t>
            </a:r>
            <a:r>
              <a:rPr lang="en-US" sz="2000" dirty="0">
                <a:latin typeface="Times New Roman" pitchFamily="18" charset="0"/>
                <a:cs typeface="Times New Roman" pitchFamily="18" charset="0"/>
              </a:rPr>
              <a:t>access to your business systems</a:t>
            </a:r>
          </a:p>
        </p:txBody>
      </p:sp>
    </p:spTree>
    <p:extLst>
      <p:ext uri="{BB962C8B-B14F-4D97-AF65-F5344CB8AC3E}">
        <p14:creationId xmlns:p14="http://schemas.microsoft.com/office/powerpoint/2010/main" val="21591554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193" y="1026655"/>
            <a:ext cx="10869283" cy="5926348"/>
          </a:xfrm>
        </p:spPr>
        <p:txBody>
          <a:bodyPr>
            <a:normAutofit/>
          </a:bodyPr>
          <a:lstStyle/>
          <a:p>
            <a:pPr algn="just">
              <a:buFont typeface="Courier New" panose="02070309020205020404" pitchFamily="49" charset="0"/>
              <a:buChar char="o"/>
            </a:pPr>
            <a:r>
              <a:rPr lang="en-US" sz="2000" dirty="0">
                <a:latin typeface="Times New Roman" pitchFamily="18" charset="0"/>
                <a:cs typeface="Times New Roman" pitchFamily="18" charset="0"/>
              </a:rPr>
              <a:t>wireless vulnerabilities are in the implementation of the 802.11 standard</a:t>
            </a:r>
            <a:r>
              <a:rPr lang="en-US" sz="2000" dirty="0" smtClean="0">
                <a:latin typeface="Times New Roman" pitchFamily="18" charset="0"/>
                <a:cs typeface="Times New Roman" pitchFamily="18" charset="0"/>
              </a:rPr>
              <a:t>.</a:t>
            </a:r>
          </a:p>
          <a:p>
            <a:pPr algn="just">
              <a:buFont typeface="Courier New" panose="02070309020205020404" pitchFamily="49" charset="0"/>
              <a:buChar char="o"/>
            </a:pPr>
            <a:r>
              <a:rPr lang="en-US" sz="2000" dirty="0" smtClean="0">
                <a:latin typeface="Times New Roman" pitchFamily="18" charset="0"/>
                <a:cs typeface="Times New Roman" pitchFamily="18" charset="0"/>
              </a:rPr>
              <a:t>The central hub like devices that allow wireless client to connect to the network.</a:t>
            </a:r>
          </a:p>
          <a:p>
            <a:pPr algn="just">
              <a:buFont typeface="Courier New" panose="02070309020205020404" pitchFamily="49" charset="0"/>
              <a:buChar char="o"/>
            </a:pPr>
            <a:r>
              <a:rPr lang="en-US" sz="2000" dirty="0">
                <a:latin typeface="Times New Roman" pitchFamily="18" charset="0"/>
                <a:cs typeface="Times New Roman" pitchFamily="18" charset="0"/>
              </a:rPr>
              <a:t>Wireless </a:t>
            </a:r>
            <a:r>
              <a:rPr lang="en-US" sz="2000" i="1" dirty="0">
                <a:latin typeface="Times New Roman" pitchFamily="18" charset="0"/>
                <a:cs typeface="Times New Roman" pitchFamily="18" charset="0"/>
              </a:rPr>
              <a:t>access points </a:t>
            </a:r>
            <a:r>
              <a:rPr lang="en-US" sz="2000" dirty="0">
                <a:latin typeface="Times New Roman" pitchFamily="18" charset="0"/>
                <a:cs typeface="Times New Roman" pitchFamily="18" charset="0"/>
              </a:rPr>
              <a:t>(APs) and client systems have some vulnerabilities as </a:t>
            </a:r>
            <a:r>
              <a:rPr lang="en-US" sz="2000" dirty="0" smtClean="0">
                <a:latin typeface="Times New Roman" pitchFamily="18" charset="0"/>
                <a:cs typeface="Times New Roman" pitchFamily="18" charset="0"/>
              </a:rPr>
              <a:t>well.</a:t>
            </a:r>
          </a:p>
          <a:p>
            <a:pPr algn="just">
              <a:buFont typeface="Courier New" panose="02070309020205020404" pitchFamily="49" charset="0"/>
              <a:buChar char="o"/>
            </a:pPr>
            <a:r>
              <a:rPr lang="en-US" sz="2000" dirty="0" smtClean="0">
                <a:latin typeface="Times New Roman" pitchFamily="18" charset="0"/>
                <a:cs typeface="Times New Roman" pitchFamily="18" charset="0"/>
              </a:rPr>
              <a:t>Various </a:t>
            </a:r>
            <a:r>
              <a:rPr lang="en-US" sz="2000" dirty="0">
                <a:latin typeface="Times New Roman" pitchFamily="18" charset="0"/>
                <a:cs typeface="Times New Roman" pitchFamily="18" charset="0"/>
              </a:rPr>
              <a:t>fixes have come along in recent years to address these vulnerabilities, yet </a:t>
            </a:r>
            <a:r>
              <a:rPr lang="en-US" sz="2000" dirty="0" smtClean="0">
                <a:latin typeface="Times New Roman" pitchFamily="18" charset="0"/>
                <a:cs typeface="Times New Roman" pitchFamily="18" charset="0"/>
              </a:rPr>
              <a:t>still many </a:t>
            </a:r>
            <a:r>
              <a:rPr lang="en-US" sz="2000" dirty="0">
                <a:latin typeface="Times New Roman" pitchFamily="18" charset="0"/>
                <a:cs typeface="Times New Roman" pitchFamily="18" charset="0"/>
              </a:rPr>
              <a:t>of these fixes </a:t>
            </a:r>
            <a:r>
              <a:rPr lang="en-US" sz="2000" dirty="0" smtClean="0">
                <a:latin typeface="Times New Roman" pitchFamily="18" charset="0"/>
                <a:cs typeface="Times New Roman" pitchFamily="18" charset="0"/>
              </a:rPr>
              <a:t>have not </a:t>
            </a:r>
            <a:r>
              <a:rPr lang="en-US" sz="2000" dirty="0">
                <a:latin typeface="Times New Roman" pitchFamily="18" charset="0"/>
                <a:cs typeface="Times New Roman" pitchFamily="18" charset="0"/>
              </a:rPr>
              <a:t>been properly applied or </a:t>
            </a:r>
            <a:r>
              <a:rPr lang="en-US" sz="2000" dirty="0" smtClean="0">
                <a:latin typeface="Times New Roman" pitchFamily="18" charset="0"/>
                <a:cs typeface="Times New Roman" pitchFamily="18" charset="0"/>
              </a:rPr>
              <a:t>are not </a:t>
            </a:r>
            <a:r>
              <a:rPr lang="en-US" sz="2000" dirty="0">
                <a:latin typeface="Times New Roman" pitchFamily="18" charset="0"/>
                <a:cs typeface="Times New Roman" pitchFamily="18" charset="0"/>
              </a:rPr>
              <a:t>enabled by default</a:t>
            </a:r>
            <a:r>
              <a:rPr lang="en-US" sz="2000" dirty="0" smtClean="0">
                <a:latin typeface="Times New Roman" pitchFamily="18" charset="0"/>
                <a:cs typeface="Times New Roman" pitchFamily="18" charset="0"/>
              </a:rPr>
              <a:t>.</a:t>
            </a:r>
          </a:p>
          <a:p>
            <a:pPr algn="just">
              <a:buFont typeface="Courier New" panose="02070309020205020404" pitchFamily="49" charset="0"/>
              <a:buChar char="o"/>
            </a:pPr>
            <a:r>
              <a:rPr lang="en-US" sz="2000" dirty="0" smtClean="0">
                <a:latin typeface="Times New Roman" pitchFamily="18" charset="0"/>
                <a:cs typeface="Times New Roman" pitchFamily="18" charset="0"/>
              </a:rPr>
              <a:t>Your employees </a:t>
            </a:r>
            <a:r>
              <a:rPr lang="en-US" sz="2000" dirty="0">
                <a:latin typeface="Times New Roman" pitchFamily="18" charset="0"/>
                <a:cs typeface="Times New Roman" pitchFamily="18" charset="0"/>
              </a:rPr>
              <a:t>might also install </a:t>
            </a:r>
            <a:r>
              <a:rPr lang="en-US" sz="2000" b="1" dirty="0">
                <a:latin typeface="Times New Roman" pitchFamily="18" charset="0"/>
                <a:cs typeface="Times New Roman" pitchFamily="18" charset="0"/>
              </a:rPr>
              <a:t>rogue wireless equipment </a:t>
            </a:r>
            <a:r>
              <a:rPr lang="en-US" sz="2000" dirty="0">
                <a:latin typeface="Times New Roman" pitchFamily="18" charset="0"/>
                <a:cs typeface="Times New Roman" pitchFamily="18" charset="0"/>
              </a:rPr>
              <a:t>on your network without </a:t>
            </a:r>
            <a:r>
              <a:rPr lang="en-US" sz="2000" dirty="0" smtClean="0">
                <a:latin typeface="Times New Roman" pitchFamily="18" charset="0"/>
                <a:cs typeface="Times New Roman" pitchFamily="18" charset="0"/>
              </a:rPr>
              <a:t>your knowledge (This is the most serious threat to your wireless security)</a:t>
            </a:r>
          </a:p>
          <a:p>
            <a:pPr algn="just">
              <a:buFont typeface="Courier New" panose="02070309020205020404" pitchFamily="49" charset="0"/>
              <a:buChar char="o"/>
            </a:pPr>
            <a:r>
              <a:rPr lang="en-US" sz="2000" b="1" dirty="0" smtClean="0">
                <a:latin typeface="Times New Roman" pitchFamily="18" charset="0"/>
                <a:cs typeface="Times New Roman" pitchFamily="18" charset="0"/>
              </a:rPr>
              <a:t>“Free</a:t>
            </a:r>
            <a:r>
              <a:rPr lang="en-US" sz="2000" b="1" dirty="0">
                <a:latin typeface="Times New Roman" pitchFamily="18" charset="0"/>
                <a:cs typeface="Times New Roman" pitchFamily="18" charset="0"/>
              </a:rPr>
              <a:t>” Wi-Fi </a:t>
            </a:r>
            <a:r>
              <a:rPr lang="en-US" sz="2000" dirty="0">
                <a:latin typeface="Times New Roman" pitchFamily="18" charset="0"/>
                <a:cs typeface="Times New Roman" pitchFamily="18" charset="0"/>
              </a:rPr>
              <a:t>practically </a:t>
            </a:r>
            <a:r>
              <a:rPr lang="en-US" sz="2000" dirty="0" smtClean="0">
                <a:latin typeface="Times New Roman" pitchFamily="18" charset="0"/>
                <a:cs typeface="Times New Roman" pitchFamily="18" charset="0"/>
              </a:rPr>
              <a:t>everywhere </a:t>
            </a:r>
            <a:r>
              <a:rPr lang="en-US" sz="2000" dirty="0">
                <a:latin typeface="Times New Roman" pitchFamily="18" charset="0"/>
                <a:cs typeface="Times New Roman" pitchFamily="18" charset="0"/>
              </a:rPr>
              <a:t>f</a:t>
            </a:r>
            <a:r>
              <a:rPr lang="en-US" sz="2000" dirty="0" smtClean="0">
                <a:latin typeface="Times New Roman" pitchFamily="18" charset="0"/>
                <a:cs typeface="Times New Roman" pitchFamily="18" charset="0"/>
              </a:rPr>
              <a:t>rom </a:t>
            </a:r>
            <a:r>
              <a:rPr lang="en-US" sz="2000" dirty="0">
                <a:latin typeface="Times New Roman" pitchFamily="18" charset="0"/>
                <a:cs typeface="Times New Roman" pitchFamily="18" charset="0"/>
              </a:rPr>
              <a:t>coffee shops to hotels to conference centers, these Internet connections </a:t>
            </a:r>
            <a:r>
              <a:rPr lang="en-US" sz="2000" dirty="0" smtClean="0">
                <a:latin typeface="Times New Roman" pitchFamily="18" charset="0"/>
                <a:cs typeface="Times New Roman" pitchFamily="18" charset="0"/>
              </a:rPr>
              <a:t>are one </a:t>
            </a:r>
            <a:r>
              <a:rPr lang="en-US" sz="2000" dirty="0">
                <a:latin typeface="Times New Roman" pitchFamily="18" charset="0"/>
                <a:cs typeface="Times New Roman" pitchFamily="18" charset="0"/>
              </a:rPr>
              <a:t>of the most serious threats to your overall information </a:t>
            </a:r>
            <a:r>
              <a:rPr lang="en-US" sz="2000" dirty="0" smtClean="0">
                <a:latin typeface="Times New Roman" pitchFamily="18" charset="0"/>
                <a:cs typeface="Times New Roman" pitchFamily="18" charset="0"/>
              </a:rPr>
              <a:t>security.</a:t>
            </a:r>
          </a:p>
          <a:p>
            <a:pPr algn="just">
              <a:buFont typeface="Courier New" panose="02070309020205020404" pitchFamily="49" charset="0"/>
              <a:buChar char="o"/>
            </a:pPr>
            <a:r>
              <a:rPr lang="en-US" sz="2000" dirty="0" smtClean="0">
                <a:latin typeface="Times New Roman" pitchFamily="18" charset="0"/>
                <a:cs typeface="Times New Roman" pitchFamily="18" charset="0"/>
              </a:rPr>
              <a:t>Even </a:t>
            </a:r>
            <a:r>
              <a:rPr lang="en-US" sz="2000" dirty="0">
                <a:latin typeface="Times New Roman" pitchFamily="18" charset="0"/>
                <a:cs typeface="Times New Roman" pitchFamily="18" charset="0"/>
              </a:rPr>
              <a:t>when Wi-Fi is hardened and all the latest patches have </a:t>
            </a:r>
            <a:r>
              <a:rPr lang="en-US" sz="2000" dirty="0" smtClean="0">
                <a:latin typeface="Times New Roman" pitchFamily="18" charset="0"/>
                <a:cs typeface="Times New Roman" pitchFamily="18" charset="0"/>
              </a:rPr>
              <a:t>been applied</a:t>
            </a:r>
            <a:r>
              <a:rPr lang="en-US" sz="2000" dirty="0">
                <a:latin typeface="Times New Roman" pitchFamily="18" charset="0"/>
                <a:cs typeface="Times New Roman" pitchFamily="18" charset="0"/>
              </a:rPr>
              <a:t>, you still might have security problems, such as denial of service (DoS), </a:t>
            </a:r>
            <a:r>
              <a:rPr lang="en-US" sz="2000" dirty="0" smtClean="0">
                <a:latin typeface="Times New Roman" pitchFamily="18" charset="0"/>
                <a:cs typeface="Times New Roman" pitchFamily="18" charset="0"/>
              </a:rPr>
              <a:t>man-in-the-middle (MITM) attacks</a:t>
            </a:r>
            <a:r>
              <a:rPr lang="en-US" sz="2000" dirty="0">
                <a:latin typeface="Times New Roman" pitchFamily="18" charset="0"/>
                <a:cs typeface="Times New Roman" pitchFamily="18" charset="0"/>
              </a:rPr>
              <a:t>, and encryption key weaknesses</a:t>
            </a:r>
          </a:p>
        </p:txBody>
      </p:sp>
      <p:sp>
        <p:nvSpPr>
          <p:cNvPr id="4" name="Title 1"/>
          <p:cNvSpPr>
            <a:spLocks noGrp="1"/>
          </p:cNvSpPr>
          <p:nvPr>
            <p:ph type="title"/>
          </p:nvPr>
        </p:nvSpPr>
        <p:spPr>
          <a:xfrm>
            <a:off x="443345" y="155885"/>
            <a:ext cx="10972800" cy="592261"/>
          </a:xfrm>
        </p:spPr>
        <p:txBody>
          <a:bodyPr>
            <a:normAutofit fontScale="90000"/>
          </a:bodyPr>
          <a:lstStyle/>
          <a:p>
            <a:pPr algn="ctr"/>
            <a:r>
              <a:rPr lang="en-US" sz="3600" b="1" dirty="0" smtClean="0">
                <a:latin typeface="Times New Roman" pitchFamily="18" charset="0"/>
                <a:cs typeface="Times New Roman" pitchFamily="18" charset="0"/>
              </a:rPr>
              <a:t>Wireless Network Vulnerabilities</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6894446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881" y="885609"/>
            <a:ext cx="11530940" cy="5635924"/>
          </a:xfrm>
        </p:spPr>
        <p:txBody>
          <a:bodyPr>
            <a:normAutofit/>
          </a:bodyPr>
          <a:lstStyle/>
          <a:p>
            <a:pPr algn="just"/>
            <a:r>
              <a:rPr lang="en-US" sz="2400" b="1" dirty="0" smtClean="0">
                <a:latin typeface="Times New Roman" pitchFamily="18" charset="0"/>
                <a:cs typeface="Times New Roman" pitchFamily="18" charset="0"/>
              </a:rPr>
              <a:t>Common Wireless Threats :-</a:t>
            </a:r>
          </a:p>
          <a:p>
            <a:pPr marL="0" indent="0" algn="just">
              <a:buNone/>
            </a:pPr>
            <a:r>
              <a:rPr lang="en-US" sz="24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The number of main threats that exist to wireless LANS, these includes :-</a:t>
            </a:r>
          </a:p>
          <a:p>
            <a:pPr algn="just">
              <a:buFont typeface="Courier New" panose="02070309020205020404" pitchFamily="49" charset="0"/>
              <a:buChar char="o"/>
            </a:pPr>
            <a:r>
              <a:rPr lang="en-US" sz="2200" dirty="0" smtClean="0">
                <a:latin typeface="Times New Roman" pitchFamily="18" charset="0"/>
                <a:cs typeface="Times New Roman" pitchFamily="18" charset="0"/>
              </a:rPr>
              <a:t>Rogue Access Points / AD-Hoc Networks</a:t>
            </a:r>
          </a:p>
          <a:p>
            <a:pPr algn="just">
              <a:buFont typeface="Courier New" panose="02070309020205020404" pitchFamily="49" charset="0"/>
              <a:buChar char="o"/>
            </a:pPr>
            <a:r>
              <a:rPr lang="en-US" sz="2200" dirty="0" smtClean="0">
                <a:latin typeface="Times New Roman" pitchFamily="18" charset="0"/>
                <a:cs typeface="Times New Roman" pitchFamily="18" charset="0"/>
              </a:rPr>
              <a:t>Denial of service</a:t>
            </a:r>
          </a:p>
          <a:p>
            <a:pPr algn="just">
              <a:buFont typeface="Courier New" panose="02070309020205020404" pitchFamily="49" charset="0"/>
              <a:buChar char="o"/>
            </a:pPr>
            <a:r>
              <a:rPr lang="en-US" sz="2200" dirty="0" smtClean="0">
                <a:latin typeface="Times New Roman" pitchFamily="18" charset="0"/>
                <a:cs typeface="Times New Roman" pitchFamily="18" charset="0"/>
              </a:rPr>
              <a:t>Configuration </a:t>
            </a:r>
            <a:r>
              <a:rPr lang="en-US" sz="2200" dirty="0">
                <a:latin typeface="Times New Roman" pitchFamily="18" charset="0"/>
                <a:cs typeface="Times New Roman" pitchFamily="18" charset="0"/>
              </a:rPr>
              <a:t>Problems (</a:t>
            </a:r>
            <a:r>
              <a:rPr lang="en-US" sz="2200" dirty="0" err="1" smtClean="0">
                <a:latin typeface="Times New Roman" pitchFamily="18" charset="0"/>
                <a:cs typeface="Times New Roman" pitchFamily="18" charset="0"/>
              </a:rPr>
              <a:t>Mis</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Configurations/Incomplete Configurations)</a:t>
            </a:r>
            <a:endParaRPr lang="en-US" sz="2200" dirty="0" smtClean="0">
              <a:latin typeface="Times New Roman" pitchFamily="18" charset="0"/>
              <a:cs typeface="Times New Roman" pitchFamily="18" charset="0"/>
            </a:endParaRPr>
          </a:p>
          <a:p>
            <a:pPr algn="just">
              <a:buFont typeface="Courier New" panose="02070309020205020404" pitchFamily="49" charset="0"/>
              <a:buChar char="o"/>
            </a:pPr>
            <a:r>
              <a:rPr lang="en-US" sz="2200" dirty="0" smtClean="0">
                <a:latin typeface="Times New Roman" pitchFamily="18" charset="0"/>
                <a:cs typeface="Times New Roman" pitchFamily="18" charset="0"/>
              </a:rPr>
              <a:t>Passive Capturing</a:t>
            </a:r>
          </a:p>
          <a:p>
            <a:pPr algn="just"/>
            <a:r>
              <a:rPr lang="en-US" sz="2400" b="1" dirty="0" smtClean="0">
                <a:latin typeface="Times New Roman" pitchFamily="18" charset="0"/>
                <a:cs typeface="Times New Roman" pitchFamily="18" charset="0"/>
              </a:rPr>
              <a:t>Wireless Network Attacks :-</a:t>
            </a:r>
          </a:p>
          <a:p>
            <a:pPr algn="just">
              <a:buFont typeface="Courier New" panose="02070309020205020404" pitchFamily="49" charset="0"/>
              <a:buChar char="o"/>
            </a:pPr>
            <a:r>
              <a:rPr lang="en-US" sz="2200" dirty="0" smtClean="0">
                <a:latin typeface="Times New Roman" pitchFamily="18" charset="0"/>
                <a:cs typeface="Times New Roman" pitchFamily="18" charset="0"/>
              </a:rPr>
              <a:t>Wi-Fi networks can be vulnerable to a variety of different attacks.</a:t>
            </a:r>
          </a:p>
          <a:p>
            <a:pPr algn="just">
              <a:buFont typeface="Courier New" panose="02070309020205020404" pitchFamily="49" charset="0"/>
              <a:buChar char="o"/>
            </a:pPr>
            <a:r>
              <a:rPr lang="en-US" sz="2200" dirty="0" smtClean="0">
                <a:latin typeface="Times New Roman" pitchFamily="18" charset="0"/>
                <a:cs typeface="Times New Roman" pitchFamily="18" charset="0"/>
              </a:rPr>
              <a:t>Different kind of attacks are Encrypted traffic, Rogue Network, Physical security problems, Vulnerable wireless workstations, Default configuration settings.</a:t>
            </a:r>
            <a:endParaRPr lang="en-US" sz="2200" dirty="0">
              <a:latin typeface="Times New Roman" pitchFamily="18" charset="0"/>
              <a:cs typeface="Times New Roman" pitchFamily="18" charset="0"/>
            </a:endParaRPr>
          </a:p>
        </p:txBody>
      </p:sp>
      <p:sp>
        <p:nvSpPr>
          <p:cNvPr id="4" name="Title 1"/>
          <p:cNvSpPr>
            <a:spLocks noGrp="1"/>
          </p:cNvSpPr>
          <p:nvPr>
            <p:ph type="title"/>
          </p:nvPr>
        </p:nvSpPr>
        <p:spPr>
          <a:xfrm>
            <a:off x="609600" y="274638"/>
            <a:ext cx="10972800" cy="592261"/>
          </a:xfrm>
        </p:spPr>
        <p:txBody>
          <a:bodyPr>
            <a:normAutofit fontScale="90000"/>
          </a:bodyPr>
          <a:lstStyle/>
          <a:p>
            <a:pPr algn="ctr"/>
            <a:r>
              <a:rPr lang="en-US" sz="3600" b="1" dirty="0" smtClean="0">
                <a:latin typeface="Times New Roman" pitchFamily="18" charset="0"/>
                <a:cs typeface="Times New Roman" pitchFamily="18" charset="0"/>
              </a:rPr>
              <a:t>Wireless Network Vulnerabilities</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2639156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129" y="612475"/>
            <a:ext cx="11875325" cy="5954579"/>
          </a:xfrm>
        </p:spPr>
        <p:txBody>
          <a:bodyPr>
            <a:noAutofit/>
          </a:bodyPr>
          <a:lstStyle/>
          <a:p>
            <a:r>
              <a:rPr lang="en-US" sz="2400" b="1" dirty="0">
                <a:latin typeface="Times New Roman" pitchFamily="18" charset="0"/>
                <a:cs typeface="Times New Roman" pitchFamily="18" charset="0"/>
              </a:rPr>
              <a:t>Wireless Network Attacks :-</a:t>
            </a:r>
          </a:p>
          <a:p>
            <a:r>
              <a:rPr lang="en-US" sz="2400" b="1" dirty="0" smtClean="0">
                <a:latin typeface="Times New Roman" pitchFamily="18" charset="0"/>
                <a:cs typeface="Times New Roman" pitchFamily="18" charset="0"/>
              </a:rPr>
              <a:t>Encrypted Traffic :-</a:t>
            </a:r>
          </a:p>
          <a:p>
            <a:pPr algn="just">
              <a:buFont typeface="Wingdings" pitchFamily="2" charset="2"/>
              <a:buChar char="ü"/>
            </a:pPr>
            <a:r>
              <a:rPr lang="en-US" sz="2200" dirty="0">
                <a:latin typeface="Times New Roman" pitchFamily="18" charset="0"/>
                <a:cs typeface="Times New Roman" pitchFamily="18" charset="0"/>
              </a:rPr>
              <a:t>Wireless traffic can be </a:t>
            </a:r>
            <a:r>
              <a:rPr lang="en-US" sz="2200" dirty="0" smtClean="0">
                <a:latin typeface="Times New Roman" pitchFamily="18" charset="0"/>
                <a:cs typeface="Times New Roman" pitchFamily="18" charset="0"/>
              </a:rPr>
              <a:t>captured </a:t>
            </a:r>
            <a:r>
              <a:rPr lang="en-US" sz="2200" dirty="0">
                <a:latin typeface="Times New Roman" pitchFamily="18" charset="0"/>
                <a:cs typeface="Times New Roman" pitchFamily="18" charset="0"/>
              </a:rPr>
              <a:t>directly out of the airwaves, making this communications medium susceptible to malicious eavesdropping. </a:t>
            </a:r>
            <a:endParaRPr lang="en-US" sz="2200" dirty="0" smtClean="0">
              <a:latin typeface="Times New Roman" pitchFamily="18" charset="0"/>
              <a:cs typeface="Times New Roman" pitchFamily="18" charset="0"/>
            </a:endParaRPr>
          </a:p>
          <a:p>
            <a:pPr algn="just">
              <a:buFont typeface="Wingdings" pitchFamily="2" charset="2"/>
              <a:buChar char="ü"/>
            </a:pPr>
            <a:r>
              <a:rPr lang="en-US" sz="2200" b="1" dirty="0" smtClean="0">
                <a:latin typeface="Times New Roman" pitchFamily="18" charset="0"/>
                <a:cs typeface="Times New Roman" pitchFamily="18" charset="0"/>
              </a:rPr>
              <a:t>The </a:t>
            </a:r>
            <a:r>
              <a:rPr lang="en-US" sz="2200" b="1" dirty="0">
                <a:latin typeface="Times New Roman" pitchFamily="18" charset="0"/>
                <a:cs typeface="Times New Roman" pitchFamily="18" charset="0"/>
              </a:rPr>
              <a:t>802.11 </a:t>
            </a:r>
            <a:r>
              <a:rPr lang="en-US" sz="2200" dirty="0">
                <a:latin typeface="Times New Roman" pitchFamily="18" charset="0"/>
                <a:cs typeface="Times New Roman" pitchFamily="18" charset="0"/>
              </a:rPr>
              <a:t>encryption protocols, </a:t>
            </a:r>
            <a:r>
              <a:rPr lang="en-US" sz="2200" b="1" dirty="0">
                <a:latin typeface="Times New Roman" pitchFamily="18" charset="0"/>
                <a:cs typeface="Times New Roman" pitchFamily="18" charset="0"/>
              </a:rPr>
              <a:t>Wired Equivalent Privacy (WEP</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has it’s own </a:t>
            </a:r>
            <a:r>
              <a:rPr lang="en-US" sz="2200" dirty="0">
                <a:latin typeface="Times New Roman" pitchFamily="18" charset="0"/>
                <a:cs typeface="Times New Roman" pitchFamily="18" charset="0"/>
              </a:rPr>
              <a:t>weakness that </a:t>
            </a:r>
            <a:r>
              <a:rPr lang="en-US" sz="2200" dirty="0" smtClean="0">
                <a:latin typeface="Times New Roman" pitchFamily="18" charset="0"/>
                <a:cs typeface="Times New Roman" pitchFamily="18" charset="0"/>
              </a:rPr>
              <a:t>allows </a:t>
            </a:r>
            <a:r>
              <a:rPr lang="en-US" sz="2200" b="1" dirty="0" smtClean="0">
                <a:latin typeface="Times New Roman" pitchFamily="18" charset="0"/>
                <a:cs typeface="Times New Roman" pitchFamily="18" charset="0"/>
              </a:rPr>
              <a:t>attackers </a:t>
            </a:r>
            <a:r>
              <a:rPr lang="en-US" sz="2200" b="1" dirty="0">
                <a:latin typeface="Times New Roman" pitchFamily="18" charset="0"/>
                <a:cs typeface="Times New Roman" pitchFamily="18" charset="0"/>
              </a:rPr>
              <a:t>to crack the encryption keys and decrypt the captured traffic</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Rogue Network :-</a:t>
            </a:r>
          </a:p>
          <a:p>
            <a:pPr algn="just">
              <a:buFont typeface="Wingdings" pitchFamily="2" charset="2"/>
              <a:buChar char="ü"/>
            </a:pPr>
            <a:r>
              <a:rPr lang="en-US" sz="2200" dirty="0" smtClean="0">
                <a:latin typeface="Times New Roman" pitchFamily="18" charset="0"/>
                <a:cs typeface="Times New Roman" pitchFamily="18" charset="0"/>
              </a:rPr>
              <a:t>Rogue access point is a wireless access point that has been installed on a secure network without explicit authorization from local network administrator.</a:t>
            </a:r>
          </a:p>
          <a:p>
            <a:pPr algn="just">
              <a:buFont typeface="Wingdings" pitchFamily="2" charset="2"/>
              <a:buChar char="ü"/>
            </a:pPr>
            <a:r>
              <a:rPr lang="en-US" sz="2200" dirty="0" smtClean="0">
                <a:latin typeface="Times New Roman" pitchFamily="18" charset="0"/>
                <a:cs typeface="Times New Roman" pitchFamily="18" charset="0"/>
              </a:rPr>
              <a:t>Using </a:t>
            </a:r>
            <a:r>
              <a:rPr lang="en-US" sz="2200" b="1" i="1" dirty="0" smtClean="0">
                <a:latin typeface="Times New Roman" pitchFamily="18" charset="0"/>
                <a:cs typeface="Times New Roman" pitchFamily="18" charset="0"/>
              </a:rPr>
              <a:t>NetStumbler</a:t>
            </a:r>
            <a:r>
              <a:rPr lang="en-US" sz="2200" dirty="0" smtClean="0">
                <a:latin typeface="Times New Roman" pitchFamily="18" charset="0"/>
                <a:cs typeface="Times New Roman" pitchFamily="18" charset="0"/>
              </a:rPr>
              <a:t> or your client manager software, you can test for Access points that don’t belong on your network.</a:t>
            </a:r>
            <a:endParaRPr lang="en-US" sz="2200" dirty="0">
              <a:latin typeface="Times New Roman" pitchFamily="18" charset="0"/>
              <a:cs typeface="Times New Roman" pitchFamily="18" charset="0"/>
            </a:endParaRPr>
          </a:p>
        </p:txBody>
      </p:sp>
      <p:sp>
        <p:nvSpPr>
          <p:cNvPr id="4" name="Title 1"/>
          <p:cNvSpPr>
            <a:spLocks noGrp="1"/>
          </p:cNvSpPr>
          <p:nvPr>
            <p:ph type="title"/>
          </p:nvPr>
        </p:nvSpPr>
        <p:spPr>
          <a:xfrm>
            <a:off x="573974" y="0"/>
            <a:ext cx="10972800" cy="592261"/>
          </a:xfrm>
        </p:spPr>
        <p:txBody>
          <a:bodyPr>
            <a:normAutofit fontScale="90000"/>
          </a:bodyPr>
          <a:lstStyle/>
          <a:p>
            <a:pPr algn="ctr"/>
            <a:r>
              <a:rPr lang="en-US" sz="3600" b="1" dirty="0" smtClean="0">
                <a:latin typeface="Times New Roman" pitchFamily="18" charset="0"/>
                <a:cs typeface="Times New Roman" pitchFamily="18" charset="0"/>
              </a:rPr>
              <a:t>Wireless Network Vulnerabilities</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215082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878" y="948907"/>
            <a:ext cx="11922826" cy="5909093"/>
          </a:xfrm>
        </p:spPr>
        <p:txBody>
          <a:bodyPr>
            <a:normAutofit/>
          </a:bodyPr>
          <a:lstStyle/>
          <a:p>
            <a:r>
              <a:rPr lang="en-US" sz="2400" b="1" dirty="0">
                <a:latin typeface="Times New Roman" pitchFamily="18" charset="0"/>
                <a:cs typeface="Times New Roman" pitchFamily="18" charset="0"/>
              </a:rPr>
              <a:t>Physical security </a:t>
            </a:r>
            <a:r>
              <a:rPr lang="en-US" sz="2400" b="1" dirty="0" smtClean="0">
                <a:latin typeface="Times New Roman" pitchFamily="18" charset="0"/>
                <a:cs typeface="Times New Roman" pitchFamily="18" charset="0"/>
              </a:rPr>
              <a:t>problems :-</a:t>
            </a:r>
          </a:p>
          <a:p>
            <a:pPr algn="just">
              <a:buFont typeface="Wingdings" pitchFamily="2" charset="2"/>
              <a:buChar char="ü"/>
            </a:pPr>
            <a:r>
              <a:rPr lang="en-US" sz="2200" dirty="0">
                <a:latin typeface="Times New Roman" pitchFamily="18" charset="0"/>
                <a:cs typeface="Times New Roman" pitchFamily="18" charset="0"/>
              </a:rPr>
              <a:t>Various physical security vulnerabilities can result in physical theft, the </a:t>
            </a:r>
            <a:r>
              <a:rPr lang="en-US" sz="2200" dirty="0" smtClean="0">
                <a:latin typeface="Times New Roman" pitchFamily="18" charset="0"/>
                <a:cs typeface="Times New Roman" pitchFamily="18" charset="0"/>
              </a:rPr>
              <a:t>reconfiguration of </a:t>
            </a:r>
            <a:r>
              <a:rPr lang="en-US" sz="2200" dirty="0">
                <a:latin typeface="Times New Roman" pitchFamily="18" charset="0"/>
                <a:cs typeface="Times New Roman" pitchFamily="18" charset="0"/>
              </a:rPr>
              <a:t>wireless devices, and the capturing of confidential information</a:t>
            </a:r>
            <a:r>
              <a:rPr lang="en-US" sz="2200" dirty="0" smtClean="0">
                <a:latin typeface="Times New Roman" pitchFamily="18" charset="0"/>
                <a:cs typeface="Times New Roman" pitchFamily="18" charset="0"/>
              </a:rPr>
              <a:t>.</a:t>
            </a:r>
          </a:p>
          <a:p>
            <a:pPr algn="just">
              <a:buFont typeface="Wingdings" pitchFamily="2" charset="2"/>
              <a:buChar char="ü"/>
            </a:pPr>
            <a:r>
              <a:rPr lang="en-US" sz="2200" dirty="0" smtClean="0">
                <a:latin typeface="Times New Roman" pitchFamily="18" charset="0"/>
                <a:cs typeface="Times New Roman" pitchFamily="18" charset="0"/>
              </a:rPr>
              <a:t>AP (Action Points) </a:t>
            </a:r>
            <a:r>
              <a:rPr lang="en-US" sz="2200" dirty="0">
                <a:latin typeface="Times New Roman" pitchFamily="18" charset="0"/>
                <a:cs typeface="Times New Roman" pitchFamily="18" charset="0"/>
              </a:rPr>
              <a:t>mounted on the outside of a building and accessible to the </a:t>
            </a:r>
            <a:r>
              <a:rPr lang="en-US" sz="2200" dirty="0" smtClean="0">
                <a:latin typeface="Times New Roman" pitchFamily="18" charset="0"/>
                <a:cs typeface="Times New Roman" pitchFamily="18" charset="0"/>
              </a:rPr>
              <a:t>public.</a:t>
            </a:r>
          </a:p>
          <a:p>
            <a:pPr algn="just">
              <a:buFont typeface="Wingdings" pitchFamily="2" charset="2"/>
              <a:buChar char="ü"/>
            </a:pPr>
            <a:r>
              <a:rPr lang="en-US" sz="2200" dirty="0" smtClean="0">
                <a:latin typeface="Times New Roman" pitchFamily="18" charset="0"/>
                <a:cs typeface="Times New Roman" pitchFamily="18" charset="0"/>
              </a:rPr>
              <a:t>Poorly </a:t>
            </a:r>
            <a:r>
              <a:rPr lang="en-US" sz="2200" dirty="0">
                <a:latin typeface="Times New Roman" pitchFamily="18" charset="0"/>
                <a:cs typeface="Times New Roman" pitchFamily="18" charset="0"/>
              </a:rPr>
              <a:t>mounted </a:t>
            </a:r>
            <a:r>
              <a:rPr lang="en-US" sz="2200" dirty="0" smtClean="0">
                <a:latin typeface="Times New Roman" pitchFamily="18" charset="0"/>
                <a:cs typeface="Times New Roman" pitchFamily="18" charset="0"/>
              </a:rPr>
              <a:t>antennas </a:t>
            </a:r>
            <a:r>
              <a:rPr lang="en-US" sz="2200" dirty="0">
                <a:latin typeface="Times New Roman" pitchFamily="18" charset="0"/>
                <a:cs typeface="Times New Roman" pitchFamily="18" charset="0"/>
              </a:rPr>
              <a:t>or the wrong types of </a:t>
            </a:r>
            <a:r>
              <a:rPr lang="en-US" sz="2200" dirty="0" smtClean="0">
                <a:latin typeface="Times New Roman" pitchFamily="18" charset="0"/>
                <a:cs typeface="Times New Roman" pitchFamily="18" charset="0"/>
              </a:rPr>
              <a:t>antennas </a:t>
            </a:r>
            <a:r>
              <a:rPr lang="en-US" sz="2200" dirty="0">
                <a:latin typeface="Times New Roman" pitchFamily="18" charset="0"/>
                <a:cs typeface="Times New Roman" pitchFamily="18" charset="0"/>
              </a:rPr>
              <a:t>that broadcast </a:t>
            </a:r>
            <a:r>
              <a:rPr lang="en-US" sz="2200" dirty="0" smtClean="0">
                <a:latin typeface="Times New Roman" pitchFamily="18" charset="0"/>
                <a:cs typeface="Times New Roman" pitchFamily="18" charset="0"/>
              </a:rPr>
              <a:t>too strong </a:t>
            </a:r>
            <a:r>
              <a:rPr lang="en-US" sz="2200" dirty="0">
                <a:latin typeface="Times New Roman" pitchFamily="18" charset="0"/>
                <a:cs typeface="Times New Roman" pitchFamily="18" charset="0"/>
              </a:rPr>
              <a:t>a signal and that are accessible to the </a:t>
            </a:r>
            <a:r>
              <a:rPr lang="en-US" sz="2200" dirty="0" smtClean="0">
                <a:latin typeface="Times New Roman" pitchFamily="18" charset="0"/>
                <a:cs typeface="Times New Roman" pitchFamily="18" charset="0"/>
              </a:rPr>
              <a:t>public.</a:t>
            </a:r>
          </a:p>
          <a:p>
            <a:pPr algn="just">
              <a:buFont typeface="Wingdings" pitchFamily="2" charset="2"/>
              <a:buChar char="ü"/>
            </a:pPr>
            <a:r>
              <a:rPr lang="en-US" sz="2200" dirty="0" smtClean="0">
                <a:latin typeface="Times New Roman" pitchFamily="18" charset="0"/>
                <a:cs typeface="Times New Roman" pitchFamily="18" charset="0"/>
              </a:rPr>
              <a:t>You </a:t>
            </a:r>
            <a:r>
              <a:rPr lang="en-US" sz="2200" dirty="0">
                <a:latin typeface="Times New Roman" pitchFamily="18" charset="0"/>
                <a:cs typeface="Times New Roman" pitchFamily="18" charset="0"/>
              </a:rPr>
              <a:t>can view the </a:t>
            </a:r>
            <a:r>
              <a:rPr lang="en-US" sz="2200" dirty="0" smtClean="0">
                <a:latin typeface="Times New Roman" pitchFamily="18" charset="0"/>
                <a:cs typeface="Times New Roman" pitchFamily="18" charset="0"/>
              </a:rPr>
              <a:t>signal strength </a:t>
            </a:r>
            <a:r>
              <a:rPr lang="en-US" sz="2200" dirty="0">
                <a:latin typeface="Times New Roman" pitchFamily="18" charset="0"/>
                <a:cs typeface="Times New Roman" pitchFamily="18" charset="0"/>
              </a:rPr>
              <a:t>in NetStumbler, </a:t>
            </a:r>
            <a:r>
              <a:rPr lang="en-US" sz="2200" dirty="0" smtClean="0">
                <a:latin typeface="Times New Roman" pitchFamily="18" charset="0"/>
                <a:cs typeface="Times New Roman" pitchFamily="18" charset="0"/>
              </a:rPr>
              <a:t>or your </a:t>
            </a:r>
            <a:r>
              <a:rPr lang="en-US" sz="2200" dirty="0">
                <a:latin typeface="Times New Roman" pitchFamily="18" charset="0"/>
                <a:cs typeface="Times New Roman" pitchFamily="18" charset="0"/>
              </a:rPr>
              <a:t>wireless client </a:t>
            </a:r>
            <a:r>
              <a:rPr lang="en-US" sz="2200" dirty="0" smtClean="0">
                <a:latin typeface="Times New Roman" pitchFamily="18" charset="0"/>
                <a:cs typeface="Times New Roman" pitchFamily="18" charset="0"/>
              </a:rPr>
              <a:t>manager.</a:t>
            </a:r>
          </a:p>
          <a:p>
            <a:r>
              <a:rPr lang="en-US" sz="2400" b="1" dirty="0" smtClean="0">
                <a:latin typeface="Times New Roman" pitchFamily="18" charset="0"/>
                <a:cs typeface="Times New Roman" pitchFamily="18" charset="0"/>
              </a:rPr>
              <a:t>Vulnerable </a:t>
            </a:r>
            <a:r>
              <a:rPr lang="en-US" sz="2400" b="1" dirty="0">
                <a:latin typeface="Times New Roman" pitchFamily="18" charset="0"/>
                <a:cs typeface="Times New Roman" pitchFamily="18" charset="0"/>
              </a:rPr>
              <a:t>wireless </a:t>
            </a:r>
            <a:r>
              <a:rPr lang="en-US" sz="2400" b="1" dirty="0" smtClean="0">
                <a:latin typeface="Times New Roman" pitchFamily="18" charset="0"/>
                <a:cs typeface="Times New Roman" pitchFamily="18" charset="0"/>
              </a:rPr>
              <a:t>workstations :-</a:t>
            </a:r>
          </a:p>
          <a:p>
            <a:pPr algn="just">
              <a:buFont typeface="Wingdings" pitchFamily="2" charset="2"/>
              <a:buChar char="ü"/>
            </a:pPr>
            <a:r>
              <a:rPr lang="en-US" sz="2200" dirty="0">
                <a:latin typeface="Times New Roman" pitchFamily="18" charset="0"/>
                <a:cs typeface="Times New Roman" pitchFamily="18" charset="0"/>
              </a:rPr>
              <a:t>Wireless </a:t>
            </a:r>
            <a:r>
              <a:rPr lang="en-US" sz="2200" dirty="0" smtClean="0">
                <a:latin typeface="Times New Roman" pitchFamily="18" charset="0"/>
                <a:cs typeface="Times New Roman" pitchFamily="18" charset="0"/>
              </a:rPr>
              <a:t>workstations have </a:t>
            </a:r>
            <a:r>
              <a:rPr lang="en-US" sz="2200" dirty="0">
                <a:latin typeface="Times New Roman" pitchFamily="18" charset="0"/>
                <a:cs typeface="Times New Roman" pitchFamily="18" charset="0"/>
              </a:rPr>
              <a:t>tons of </a:t>
            </a:r>
            <a:r>
              <a:rPr lang="en-US" sz="2200" dirty="0" smtClean="0">
                <a:latin typeface="Times New Roman" pitchFamily="18" charset="0"/>
                <a:cs typeface="Times New Roman" pitchFamily="18" charset="0"/>
              </a:rPr>
              <a:t>security vulnerabilities from </a:t>
            </a:r>
            <a:r>
              <a:rPr lang="en-US" sz="2200" dirty="0">
                <a:latin typeface="Times New Roman" pitchFamily="18" charset="0"/>
                <a:cs typeface="Times New Roman" pitchFamily="18" charset="0"/>
              </a:rPr>
              <a:t>weak passwords to unpatched security holes to the storage </a:t>
            </a:r>
            <a:r>
              <a:rPr lang="en-US" sz="2200" dirty="0" smtClean="0">
                <a:latin typeface="Times New Roman" pitchFamily="18" charset="0"/>
                <a:cs typeface="Times New Roman" pitchFamily="18" charset="0"/>
              </a:rPr>
              <a:t>of WEP </a:t>
            </a:r>
            <a:r>
              <a:rPr lang="en-US" sz="2200" dirty="0">
                <a:latin typeface="Times New Roman" pitchFamily="18" charset="0"/>
                <a:cs typeface="Times New Roman" pitchFamily="18" charset="0"/>
              </a:rPr>
              <a:t>and WPA encryption keys locally</a:t>
            </a:r>
            <a:r>
              <a:rPr lang="en-US" sz="2200" dirty="0" smtClean="0">
                <a:latin typeface="Times New Roman" pitchFamily="18" charset="0"/>
                <a:cs typeface="Times New Roman" pitchFamily="18" charset="0"/>
              </a:rPr>
              <a:t>.</a:t>
            </a:r>
          </a:p>
          <a:p>
            <a:pPr algn="just">
              <a:buFont typeface="Wingdings" pitchFamily="2" charset="2"/>
              <a:buChar char="ü"/>
            </a:pPr>
            <a:r>
              <a:rPr lang="en-US" sz="2200" dirty="0">
                <a:latin typeface="Times New Roman" pitchFamily="18" charset="0"/>
                <a:cs typeface="Times New Roman" pitchFamily="18" charset="0"/>
              </a:rPr>
              <a:t>One serious vulnerability is for wireless clients using the Orinoco wireless card.</a:t>
            </a:r>
          </a:p>
          <a:p>
            <a:pPr algn="just">
              <a:buFont typeface="Wingdings" pitchFamily="2" charset="2"/>
              <a:buChar char="ü"/>
            </a:pPr>
            <a:r>
              <a:rPr lang="en-US" sz="2200" dirty="0">
                <a:latin typeface="Times New Roman" pitchFamily="18" charset="0"/>
                <a:cs typeface="Times New Roman" pitchFamily="18" charset="0"/>
              </a:rPr>
              <a:t>The Orinoco client manager software store encrypted WEP keys in the windows registry even for multiple networks.</a:t>
            </a:r>
          </a:p>
          <a:p>
            <a:pPr>
              <a:buFont typeface="Courier New" panose="02070309020205020404" pitchFamily="49" charset="0"/>
              <a:buChar char="o"/>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609600" y="274638"/>
            <a:ext cx="10972800" cy="592261"/>
          </a:xfrm>
        </p:spPr>
        <p:txBody>
          <a:bodyPr>
            <a:normAutofit fontScale="90000"/>
          </a:bodyPr>
          <a:lstStyle/>
          <a:p>
            <a:pPr algn="ctr"/>
            <a:r>
              <a:rPr lang="en-US" sz="3600" b="1" dirty="0" smtClean="0">
                <a:latin typeface="Times New Roman" pitchFamily="18" charset="0"/>
                <a:cs typeface="Times New Roman" pitchFamily="18" charset="0"/>
              </a:rPr>
              <a:t>Wireless Network Vulnerabilities</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839157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983" y="108333"/>
            <a:ext cx="10783889" cy="841244"/>
          </a:xfrm>
        </p:spPr>
        <p:txBody>
          <a:bodyPr>
            <a:normAutofit fontScale="90000"/>
          </a:bodyPr>
          <a:lstStyle/>
          <a:p>
            <a:r>
              <a:rPr lang="en-US" sz="3600" b="1" dirty="0" smtClean="0">
                <a:latin typeface="Times New Roman" pitchFamily="18" charset="0"/>
                <a:cs typeface="Times New Roman" pitchFamily="18" charset="0"/>
              </a:rPr>
              <a:t>NETWOK INFRASTRICTURE VULNERABILITIES</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154379" y="866451"/>
            <a:ext cx="11887200" cy="5270740"/>
          </a:xfrm>
        </p:spPr>
        <p:txBody>
          <a:bodyPr>
            <a:normAutofit/>
          </a:bodyPr>
          <a:lstStyle/>
          <a:p>
            <a:r>
              <a:rPr lang="en-US" sz="2200" dirty="0">
                <a:latin typeface="Times New Roman" pitchFamily="18" charset="0"/>
                <a:cs typeface="Times New Roman" pitchFamily="18" charset="0"/>
              </a:rPr>
              <a:t>Network infrastructure vulnerabilities are the foundation for most technical </a:t>
            </a:r>
            <a:r>
              <a:rPr lang="en-US" sz="2200" dirty="0" smtClean="0">
                <a:latin typeface="Times New Roman" pitchFamily="18" charset="0"/>
                <a:cs typeface="Times New Roman" pitchFamily="18" charset="0"/>
              </a:rPr>
              <a:t>security issues </a:t>
            </a:r>
            <a:r>
              <a:rPr lang="en-US" sz="2200" dirty="0">
                <a:latin typeface="Times New Roman" pitchFamily="18" charset="0"/>
                <a:cs typeface="Times New Roman" pitchFamily="18" charset="0"/>
              </a:rPr>
              <a:t>in your information systems</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Your focus for ethical hacking tests on your network infrastructure should be to </a:t>
            </a:r>
            <a:r>
              <a:rPr lang="en-US" sz="2200" dirty="0" smtClean="0">
                <a:latin typeface="Times New Roman" pitchFamily="18" charset="0"/>
                <a:cs typeface="Times New Roman" pitchFamily="18" charset="0"/>
              </a:rPr>
              <a:t>find </a:t>
            </a:r>
            <a:r>
              <a:rPr lang="en-US" sz="2200" b="1" dirty="0" smtClean="0">
                <a:latin typeface="Times New Roman" pitchFamily="18" charset="0"/>
                <a:cs typeface="Times New Roman" pitchFamily="18" charset="0"/>
              </a:rPr>
              <a:t>weaknesses </a:t>
            </a:r>
            <a:r>
              <a:rPr lang="en-US" sz="2200" dirty="0">
                <a:latin typeface="Times New Roman" pitchFamily="18" charset="0"/>
                <a:cs typeface="Times New Roman" pitchFamily="18" charset="0"/>
              </a:rPr>
              <a:t>that others can see in your network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Many </a:t>
            </a:r>
            <a:r>
              <a:rPr lang="en-US" sz="2200" dirty="0">
                <a:latin typeface="Times New Roman" pitchFamily="18" charset="0"/>
                <a:cs typeface="Times New Roman" pitchFamily="18" charset="0"/>
              </a:rPr>
              <a:t>issues are related to the security of your network infrastructure. </a:t>
            </a:r>
            <a:r>
              <a:rPr lang="en-US" sz="2200" dirty="0" smtClean="0">
                <a:latin typeface="Times New Roman" pitchFamily="18" charset="0"/>
                <a:cs typeface="Times New Roman" pitchFamily="18" charset="0"/>
              </a:rPr>
              <a:t>Some issues </a:t>
            </a:r>
            <a:r>
              <a:rPr lang="en-US" sz="2200" dirty="0">
                <a:latin typeface="Times New Roman" pitchFamily="18" charset="0"/>
                <a:cs typeface="Times New Roman" pitchFamily="18" charset="0"/>
              </a:rPr>
              <a:t>are more technical and require you to use various tools to assess </a:t>
            </a:r>
            <a:r>
              <a:rPr lang="en-US" sz="2200" dirty="0" smtClean="0">
                <a:latin typeface="Times New Roman" pitchFamily="18" charset="0"/>
                <a:cs typeface="Times New Roman" pitchFamily="18" charset="0"/>
              </a:rPr>
              <a:t>them properly.</a:t>
            </a:r>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958282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5" y="891097"/>
            <a:ext cx="11958452" cy="5779698"/>
          </a:xfrm>
        </p:spPr>
        <p:txBody>
          <a:bodyPr>
            <a:normAutofit/>
          </a:bodyPr>
          <a:lstStyle/>
          <a:p>
            <a:r>
              <a:rPr lang="en-US" sz="2400" b="1" dirty="0" smtClean="0">
                <a:latin typeface="Times New Roman" pitchFamily="18" charset="0"/>
                <a:cs typeface="Times New Roman" pitchFamily="18" charset="0"/>
              </a:rPr>
              <a:t>Default Configuration Settings :-</a:t>
            </a:r>
          </a:p>
          <a:p>
            <a:pPr>
              <a:buFont typeface="Wingdings" pitchFamily="2" charset="2"/>
              <a:buChar char="ü"/>
            </a:pPr>
            <a:r>
              <a:rPr lang="en-US" sz="2000" dirty="0">
                <a:latin typeface="Times New Roman" pitchFamily="18" charset="0"/>
                <a:cs typeface="Times New Roman" pitchFamily="18" charset="0"/>
              </a:rPr>
              <a:t>Similar to wireless workstations, wireless APs </a:t>
            </a:r>
            <a:r>
              <a:rPr lang="en-US" sz="2000" dirty="0" smtClean="0">
                <a:latin typeface="Times New Roman" pitchFamily="18" charset="0"/>
                <a:cs typeface="Times New Roman" pitchFamily="18" charset="0"/>
              </a:rPr>
              <a:t>(Action Points) have </a:t>
            </a:r>
            <a:r>
              <a:rPr lang="en-US" sz="2000" dirty="0">
                <a:latin typeface="Times New Roman" pitchFamily="18" charset="0"/>
                <a:cs typeface="Times New Roman" pitchFamily="18" charset="0"/>
              </a:rPr>
              <a:t>many known </a:t>
            </a:r>
            <a:r>
              <a:rPr lang="en-US" sz="2000" dirty="0" smtClean="0">
                <a:latin typeface="Times New Roman" pitchFamily="18" charset="0"/>
                <a:cs typeface="Times New Roman" pitchFamily="18" charset="0"/>
              </a:rPr>
              <a:t>vulnerabilities.</a:t>
            </a:r>
          </a:p>
          <a:p>
            <a:pPr>
              <a:buFont typeface="Wingdings" pitchFamily="2" charset="2"/>
              <a:buChar char="ü"/>
            </a:pPr>
            <a:r>
              <a:rPr lang="en-US" sz="2000" dirty="0" smtClean="0">
                <a:latin typeface="Times New Roman" pitchFamily="18" charset="0"/>
                <a:cs typeface="Times New Roman" pitchFamily="18" charset="0"/>
              </a:rPr>
              <a:t>The most </a:t>
            </a:r>
            <a:r>
              <a:rPr lang="en-US" sz="2000" dirty="0">
                <a:latin typeface="Times New Roman" pitchFamily="18" charset="0"/>
                <a:cs typeface="Times New Roman" pitchFamily="18" charset="0"/>
              </a:rPr>
              <a:t>common ones are default SSIDs and admin </a:t>
            </a:r>
            <a:r>
              <a:rPr lang="en-US" sz="2000" dirty="0" smtClean="0">
                <a:latin typeface="Times New Roman" pitchFamily="18" charset="0"/>
                <a:cs typeface="Times New Roman" pitchFamily="18" charset="0"/>
              </a:rPr>
              <a:t>passwords.</a:t>
            </a:r>
          </a:p>
          <a:p>
            <a:pPr>
              <a:buFont typeface="Wingdings" pitchFamily="2" charset="2"/>
              <a:buChar char="ü"/>
            </a:pPr>
            <a:r>
              <a:rPr lang="en-US" sz="2000" dirty="0" smtClean="0">
                <a:latin typeface="Times New Roman" pitchFamily="18" charset="0"/>
                <a:cs typeface="Times New Roman" pitchFamily="18" charset="0"/>
              </a:rPr>
              <a:t>Many </a:t>
            </a:r>
            <a:r>
              <a:rPr lang="en-US" sz="2000" dirty="0">
                <a:latin typeface="Times New Roman" pitchFamily="18" charset="0"/>
                <a:cs typeface="Times New Roman" pitchFamily="18" charset="0"/>
              </a:rPr>
              <a:t>wireless systems still have WEP and </a:t>
            </a:r>
            <a:r>
              <a:rPr lang="en-US" sz="2000" dirty="0" smtClean="0">
                <a:latin typeface="Times New Roman" pitchFamily="18" charset="0"/>
                <a:cs typeface="Times New Roman" pitchFamily="18" charset="0"/>
              </a:rPr>
              <a:t>WPA disabled </a:t>
            </a:r>
            <a:r>
              <a:rPr lang="en-US" sz="2000" dirty="0">
                <a:latin typeface="Times New Roman" pitchFamily="18" charset="0"/>
                <a:cs typeface="Times New Roman" pitchFamily="18" charset="0"/>
              </a:rPr>
              <a:t>by default as well</a:t>
            </a:r>
            <a:r>
              <a:rPr lang="en-US" sz="2000" dirty="0" smtClean="0">
                <a:latin typeface="Times New Roman" pitchFamily="18" charset="0"/>
                <a:cs typeface="Times New Roman" pitchFamily="18" charset="0"/>
              </a:rPr>
              <a:t>.</a:t>
            </a:r>
          </a:p>
          <a:p>
            <a:pPr marL="0" indent="0">
              <a:buNone/>
            </a:pPr>
            <a:endParaRPr lang="en-US" sz="2400" b="1" dirty="0" smtClean="0">
              <a:latin typeface="Times New Roman" pitchFamily="18" charset="0"/>
              <a:cs typeface="Times New Roman" pitchFamily="18" charset="0"/>
            </a:endParaRPr>
          </a:p>
          <a:p>
            <a:pPr marL="0" indent="0">
              <a:buNone/>
            </a:pPr>
            <a:r>
              <a:rPr lang="en-US" sz="2400" b="1" dirty="0" smtClean="0">
                <a:latin typeface="Times New Roman" pitchFamily="18" charset="0"/>
                <a:cs typeface="Times New Roman" pitchFamily="18" charset="0"/>
              </a:rPr>
              <a:t>Countermeasures </a:t>
            </a:r>
            <a:r>
              <a:rPr lang="en-US" sz="2400" b="1" dirty="0">
                <a:latin typeface="Times New Roman" pitchFamily="18" charset="0"/>
                <a:cs typeface="Times New Roman" pitchFamily="18" charset="0"/>
              </a:rPr>
              <a:t>against default configuration settings exploits :-</a:t>
            </a:r>
          </a:p>
          <a:p>
            <a:pPr>
              <a:buFont typeface="Wingdings" pitchFamily="2" charset="2"/>
              <a:buChar char="ü"/>
            </a:pPr>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can implement some of the simplest and most effective security countermeasures for Wi-Fi </a:t>
            </a:r>
          </a:p>
          <a:p>
            <a:pPr>
              <a:buFont typeface="Wingdings" pitchFamily="2" charset="2"/>
              <a:buChar char="ü"/>
            </a:pPr>
            <a:r>
              <a:rPr lang="en-US" sz="2000" dirty="0">
                <a:latin typeface="Times New Roman" pitchFamily="18" charset="0"/>
                <a:cs typeface="Times New Roman" pitchFamily="18" charset="0"/>
              </a:rPr>
              <a:t>Make sure that you change default admin passwords and SSIDs.</a:t>
            </a:r>
          </a:p>
          <a:p>
            <a:pPr>
              <a:buFont typeface="Wingdings" pitchFamily="2" charset="2"/>
              <a:buChar char="ü"/>
            </a:pPr>
            <a:r>
              <a:rPr lang="en-US" sz="2000" dirty="0">
                <a:latin typeface="Times New Roman" pitchFamily="18" charset="0"/>
                <a:cs typeface="Times New Roman" pitchFamily="18" charset="0"/>
              </a:rPr>
              <a:t>At a minimum, enable WPA2.</a:t>
            </a:r>
          </a:p>
          <a:p>
            <a:pPr>
              <a:buFont typeface="Wingdings" pitchFamily="2" charset="2"/>
              <a:buChar char="ü"/>
            </a:pPr>
            <a:r>
              <a:rPr lang="en-US" sz="2000" dirty="0">
                <a:latin typeface="Times New Roman" pitchFamily="18" charset="0"/>
                <a:cs typeface="Times New Roman" pitchFamily="18" charset="0"/>
              </a:rPr>
              <a:t>Disable SSID broadcasting if you don’t need this feature.</a:t>
            </a:r>
          </a:p>
          <a:p>
            <a:pPr>
              <a:buFont typeface="Wingdings" pitchFamily="2" charset="2"/>
              <a:buChar char="ü"/>
            </a:pPr>
            <a:r>
              <a:rPr lang="en-US" sz="2000" dirty="0">
                <a:latin typeface="Times New Roman" pitchFamily="18" charset="0"/>
                <a:cs typeface="Times New Roman" pitchFamily="18" charset="0"/>
              </a:rPr>
              <a:t>Apply the latest firmware patches for your APs and Wi-Fi cards.</a:t>
            </a:r>
          </a:p>
          <a:p>
            <a:pPr>
              <a:buFont typeface="Courier New" panose="02070309020205020404" pitchFamily="49" charset="0"/>
              <a:buChar char="o"/>
            </a:pPr>
            <a:endParaRPr lang="en-US" dirty="0"/>
          </a:p>
        </p:txBody>
      </p:sp>
      <p:sp>
        <p:nvSpPr>
          <p:cNvPr id="4" name="Title 1"/>
          <p:cNvSpPr>
            <a:spLocks noGrp="1"/>
          </p:cNvSpPr>
          <p:nvPr>
            <p:ph type="title"/>
          </p:nvPr>
        </p:nvSpPr>
        <p:spPr>
          <a:xfrm>
            <a:off x="609600" y="274638"/>
            <a:ext cx="10972800" cy="592261"/>
          </a:xfrm>
        </p:spPr>
        <p:txBody>
          <a:bodyPr>
            <a:normAutofit fontScale="90000"/>
          </a:bodyPr>
          <a:lstStyle/>
          <a:p>
            <a:pPr algn="ctr"/>
            <a:r>
              <a:rPr lang="en-US" sz="3600" b="1" dirty="0" smtClean="0">
                <a:latin typeface="Times New Roman" pitchFamily="18" charset="0"/>
                <a:cs typeface="Times New Roman" pitchFamily="18" charset="0"/>
              </a:rPr>
              <a:t>Wireless Network Vulnerabilities</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213385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449757"/>
          </a:xfrm>
        </p:spPr>
        <p:txBody>
          <a:bodyPr>
            <a:normAutofit fontScale="90000"/>
          </a:bodyPr>
          <a:lstStyle/>
          <a:p>
            <a:pPr algn="ctr"/>
            <a:r>
              <a:rPr lang="en-US" sz="3200" b="1" dirty="0" smtClean="0">
                <a:latin typeface="Times New Roman" pitchFamily="18" charset="0"/>
                <a:cs typeface="Times New Roman" pitchFamily="18" charset="0"/>
              </a:rPr>
              <a:t>Operating System Hacking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49382" y="855024"/>
            <a:ext cx="11744696" cy="6002976"/>
          </a:xfrm>
        </p:spPr>
        <p:txBody>
          <a:bodyPr>
            <a:normAutofit fontScale="25000" lnSpcReduction="20000"/>
          </a:bodyPr>
          <a:lstStyle/>
          <a:p>
            <a:pPr algn="just">
              <a:lnSpc>
                <a:spcPct val="120000"/>
              </a:lnSpc>
            </a:pPr>
            <a:r>
              <a:rPr lang="en-US" sz="7200" dirty="0">
                <a:latin typeface="Times New Roman" pitchFamily="18" charset="0"/>
                <a:cs typeface="Times New Roman" pitchFamily="18" charset="0"/>
              </a:rPr>
              <a:t>The Microsoft Windows OS is the most widely used OS in the world. </a:t>
            </a:r>
          </a:p>
          <a:p>
            <a:pPr algn="just">
              <a:lnSpc>
                <a:spcPct val="120000"/>
              </a:lnSpc>
            </a:pPr>
            <a:r>
              <a:rPr lang="en-US" sz="7200" dirty="0" smtClean="0">
                <a:latin typeface="Times New Roman" pitchFamily="18" charset="0"/>
                <a:cs typeface="Times New Roman" pitchFamily="18" charset="0"/>
              </a:rPr>
              <a:t>In operating system hacking most windows attacks are prevented if the </a:t>
            </a:r>
            <a:r>
              <a:rPr lang="en-US" sz="7200" b="1" dirty="0" smtClean="0">
                <a:latin typeface="Times New Roman" pitchFamily="18" charset="0"/>
                <a:cs typeface="Times New Roman" pitchFamily="18" charset="0"/>
              </a:rPr>
              <a:t>patches were properly applied.</a:t>
            </a:r>
          </a:p>
          <a:p>
            <a:pPr algn="just">
              <a:lnSpc>
                <a:spcPct val="120000"/>
              </a:lnSpc>
            </a:pPr>
            <a:r>
              <a:rPr lang="en-US" sz="7200" b="1" dirty="0" smtClean="0">
                <a:latin typeface="Times New Roman" pitchFamily="18" charset="0"/>
                <a:cs typeface="Times New Roman" pitchFamily="18" charset="0"/>
              </a:rPr>
              <a:t>The poor security management is often the real reason for </a:t>
            </a:r>
            <a:r>
              <a:rPr lang="en-US" sz="7200" b="1" dirty="0">
                <a:latin typeface="Times New Roman" pitchFamily="18" charset="0"/>
                <a:cs typeface="Times New Roman" pitchFamily="18" charset="0"/>
              </a:rPr>
              <a:t>operating system </a:t>
            </a:r>
            <a:r>
              <a:rPr lang="en-US" sz="7200" b="1" dirty="0" smtClean="0">
                <a:latin typeface="Times New Roman" pitchFamily="18" charset="0"/>
                <a:cs typeface="Times New Roman" pitchFamily="18" charset="0"/>
              </a:rPr>
              <a:t>hacking.</a:t>
            </a:r>
          </a:p>
          <a:p>
            <a:pPr algn="just">
              <a:lnSpc>
                <a:spcPct val="120000"/>
              </a:lnSpc>
            </a:pPr>
            <a:r>
              <a:rPr lang="en-US" sz="9600" b="1" dirty="0">
                <a:latin typeface="Times New Roman" pitchFamily="18" charset="0"/>
                <a:cs typeface="Times New Roman" pitchFamily="18" charset="0"/>
              </a:rPr>
              <a:t>Windows Vulnerabilities </a:t>
            </a:r>
            <a:r>
              <a:rPr lang="en-US" sz="9600" b="1" dirty="0" smtClean="0">
                <a:latin typeface="Times New Roman" pitchFamily="18" charset="0"/>
                <a:cs typeface="Times New Roman" pitchFamily="18" charset="0"/>
              </a:rPr>
              <a:t>:-</a:t>
            </a:r>
          </a:p>
          <a:p>
            <a:pPr algn="just">
              <a:lnSpc>
                <a:spcPct val="120000"/>
              </a:lnSpc>
            </a:pPr>
            <a:r>
              <a:rPr lang="en-IN" sz="7200" dirty="0">
                <a:latin typeface="Times New Roman" pitchFamily="18" charset="0"/>
                <a:cs typeface="Times New Roman" pitchFamily="18" charset="0"/>
              </a:rPr>
              <a:t>Today most of organizations use the </a:t>
            </a:r>
            <a:r>
              <a:rPr lang="en-IN" sz="7200" b="1" dirty="0">
                <a:latin typeface="Times New Roman" pitchFamily="18" charset="0"/>
                <a:cs typeface="Times New Roman" pitchFamily="18" charset="0"/>
              </a:rPr>
              <a:t>Microsoft platform </a:t>
            </a:r>
            <a:r>
              <a:rPr lang="en-IN" sz="7200" dirty="0">
                <a:latin typeface="Times New Roman" pitchFamily="18" charset="0"/>
                <a:cs typeface="Times New Roman" pitchFamily="18" charset="0"/>
              </a:rPr>
              <a:t>for much of their networking and computing needs. Many businesses  </a:t>
            </a:r>
            <a:r>
              <a:rPr lang="en-IN" sz="7200" dirty="0" smtClean="0">
                <a:latin typeface="Times New Roman" pitchFamily="18" charset="0"/>
                <a:cs typeface="Times New Roman" pitchFamily="18" charset="0"/>
              </a:rPr>
              <a:t>especially the small-to medium-sized ones depend </a:t>
            </a:r>
            <a:r>
              <a:rPr lang="en-IN" sz="7200" dirty="0">
                <a:latin typeface="Times New Roman" pitchFamily="18" charset="0"/>
                <a:cs typeface="Times New Roman" pitchFamily="18" charset="0"/>
              </a:rPr>
              <a:t>solely on the </a:t>
            </a:r>
            <a:r>
              <a:rPr lang="en-IN" sz="7200" dirty="0" smtClean="0">
                <a:latin typeface="Times New Roman" pitchFamily="18" charset="0"/>
                <a:cs typeface="Times New Roman" pitchFamily="18" charset="0"/>
              </a:rPr>
              <a:t>Windows OS </a:t>
            </a:r>
            <a:r>
              <a:rPr lang="en-IN" sz="7200" dirty="0">
                <a:latin typeface="Times New Roman" pitchFamily="18" charset="0"/>
                <a:cs typeface="Times New Roman" pitchFamily="18" charset="0"/>
              </a:rPr>
              <a:t>for </a:t>
            </a:r>
            <a:r>
              <a:rPr lang="en-IN" sz="7200" dirty="0" smtClean="0">
                <a:latin typeface="Times New Roman" pitchFamily="18" charset="0"/>
                <a:cs typeface="Times New Roman" pitchFamily="18" charset="0"/>
              </a:rPr>
              <a:t>network usage</a:t>
            </a:r>
            <a:r>
              <a:rPr lang="en-IN" sz="7200" dirty="0">
                <a:latin typeface="Times New Roman" pitchFamily="18" charset="0"/>
                <a:cs typeface="Times New Roman" pitchFamily="18" charset="0"/>
              </a:rPr>
              <a:t>.	</a:t>
            </a:r>
          </a:p>
          <a:p>
            <a:pPr algn="just">
              <a:lnSpc>
                <a:spcPct val="120000"/>
              </a:lnSpc>
            </a:pPr>
            <a:r>
              <a:rPr lang="en-IN" sz="7200" dirty="0">
                <a:latin typeface="Times New Roman" pitchFamily="18" charset="0"/>
                <a:cs typeface="Times New Roman" pitchFamily="18" charset="0"/>
              </a:rPr>
              <a:t>Many large </a:t>
            </a:r>
            <a:r>
              <a:rPr lang="en-IN" sz="7200" b="1" dirty="0">
                <a:latin typeface="Times New Roman" pitchFamily="18" charset="0"/>
                <a:cs typeface="Times New Roman" pitchFamily="18" charset="0"/>
              </a:rPr>
              <a:t>organizations </a:t>
            </a:r>
            <a:r>
              <a:rPr lang="en-IN" sz="7200" b="1" dirty="0" smtClean="0">
                <a:latin typeface="Times New Roman" pitchFamily="18" charset="0"/>
                <a:cs typeface="Times New Roman" pitchFamily="18" charset="0"/>
              </a:rPr>
              <a:t>run critical</a:t>
            </a:r>
            <a:r>
              <a:rPr lang="en-IN" sz="7200" b="1" dirty="0">
                <a:latin typeface="Times New Roman" pitchFamily="18" charset="0"/>
                <a:cs typeface="Times New Roman" pitchFamily="18" charset="0"/>
              </a:rPr>
              <a:t> </a:t>
            </a:r>
            <a:r>
              <a:rPr lang="en-IN" sz="7200" b="1" dirty="0" smtClean="0">
                <a:latin typeface="Times New Roman" pitchFamily="18" charset="0"/>
                <a:cs typeface="Times New Roman" pitchFamily="18" charset="0"/>
              </a:rPr>
              <a:t>servers</a:t>
            </a:r>
            <a:r>
              <a:rPr lang="en-IN" sz="7200" dirty="0">
                <a:latin typeface="Times New Roman" pitchFamily="18" charset="0"/>
                <a:cs typeface="Times New Roman" pitchFamily="18" charset="0"/>
              </a:rPr>
              <a:t>, such as web servers and database servers, </a:t>
            </a:r>
            <a:r>
              <a:rPr lang="en-IN" sz="7200" dirty="0" smtClean="0">
                <a:latin typeface="Times New Roman" pitchFamily="18" charset="0"/>
                <a:cs typeface="Times New Roman" pitchFamily="18" charset="0"/>
              </a:rPr>
              <a:t>on the </a:t>
            </a:r>
            <a:r>
              <a:rPr lang="en-IN" sz="7200" dirty="0">
                <a:latin typeface="Times New Roman" pitchFamily="18" charset="0"/>
                <a:cs typeface="Times New Roman" pitchFamily="18" charset="0"/>
              </a:rPr>
              <a:t>Windows </a:t>
            </a:r>
            <a:r>
              <a:rPr lang="en-IN" sz="7200" dirty="0" smtClean="0">
                <a:latin typeface="Times New Roman" pitchFamily="18" charset="0"/>
                <a:cs typeface="Times New Roman" pitchFamily="18" charset="0"/>
              </a:rPr>
              <a:t>platform</a:t>
            </a:r>
          </a:p>
          <a:p>
            <a:pPr algn="just">
              <a:lnSpc>
                <a:spcPct val="120000"/>
              </a:lnSpc>
            </a:pPr>
            <a:r>
              <a:rPr lang="en-IN" sz="7200" dirty="0" smtClean="0">
                <a:latin typeface="Times New Roman" pitchFamily="18" charset="0"/>
                <a:cs typeface="Times New Roman" pitchFamily="18" charset="0"/>
              </a:rPr>
              <a:t>If </a:t>
            </a:r>
            <a:r>
              <a:rPr lang="en-IN" sz="7200" dirty="0">
                <a:latin typeface="Times New Roman" pitchFamily="18" charset="0"/>
                <a:cs typeface="Times New Roman" pitchFamily="18" charset="0"/>
              </a:rPr>
              <a:t>security vulnerabilities aren’t addressed and managed properly, they can bring a </a:t>
            </a:r>
            <a:r>
              <a:rPr lang="en-IN" sz="7200" dirty="0" smtClean="0">
                <a:latin typeface="Times New Roman" pitchFamily="18" charset="0"/>
                <a:cs typeface="Times New Roman" pitchFamily="18" charset="0"/>
              </a:rPr>
              <a:t>network or </a:t>
            </a:r>
            <a:r>
              <a:rPr lang="en-IN" sz="7200" dirty="0">
                <a:latin typeface="Times New Roman" pitchFamily="18" charset="0"/>
                <a:cs typeface="Times New Roman" pitchFamily="18" charset="0"/>
              </a:rPr>
              <a:t>an entire </a:t>
            </a:r>
            <a:r>
              <a:rPr lang="en-IN" sz="7200" dirty="0" smtClean="0">
                <a:latin typeface="Times New Roman" pitchFamily="18" charset="0"/>
                <a:cs typeface="Times New Roman" pitchFamily="18" charset="0"/>
              </a:rPr>
              <a:t>organization to </a:t>
            </a:r>
            <a:r>
              <a:rPr lang="en-IN" sz="7200" dirty="0">
                <a:latin typeface="Times New Roman" pitchFamily="18" charset="0"/>
                <a:cs typeface="Times New Roman" pitchFamily="18" charset="0"/>
              </a:rPr>
              <a:t>its knees</a:t>
            </a:r>
            <a:r>
              <a:rPr lang="en-IN" sz="7200" dirty="0" smtClean="0">
                <a:latin typeface="Times New Roman" pitchFamily="18" charset="0"/>
                <a:cs typeface="Times New Roman" pitchFamily="18" charset="0"/>
              </a:rPr>
              <a:t>.</a:t>
            </a:r>
          </a:p>
          <a:p>
            <a:pPr algn="just">
              <a:lnSpc>
                <a:spcPct val="120000"/>
              </a:lnSpc>
            </a:pPr>
            <a:r>
              <a:rPr lang="en-US" sz="7200" dirty="0" smtClean="0">
                <a:latin typeface="Times New Roman" pitchFamily="18" charset="0"/>
                <a:cs typeface="Times New Roman" pitchFamily="18" charset="0"/>
              </a:rPr>
              <a:t>When Windows</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and other</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Microsoft software are attacked</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especially</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by</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a widespread Internet-based</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worm or</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virus</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hundreds</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of</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thousands</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of</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organizations and millions</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of</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computers</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are</a:t>
            </a:r>
            <a:r>
              <a:rPr lang="en-US" sz="7200" dirty="0">
                <a:latin typeface="Times New Roman" pitchFamily="18" charset="0"/>
                <a:cs typeface="Times New Roman" pitchFamily="18" charset="0"/>
              </a:rPr>
              <a:t> </a:t>
            </a:r>
            <a:r>
              <a:rPr lang="en-US" sz="7200" dirty="0" smtClean="0">
                <a:latin typeface="Times New Roman" pitchFamily="18" charset="0"/>
                <a:cs typeface="Times New Roman" pitchFamily="18" charset="0"/>
              </a:rPr>
              <a:t>affected by Many well-known</a:t>
            </a:r>
            <a:r>
              <a:rPr lang="en-US" sz="7200"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attacks</a:t>
            </a:r>
            <a:r>
              <a:rPr lang="en-US" sz="7200" b="1"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against</a:t>
            </a:r>
            <a:r>
              <a:rPr lang="en-US" sz="7200" b="1"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Windows can lead to</a:t>
            </a:r>
            <a:r>
              <a:rPr lang="en-US" sz="7200" b="1"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the</a:t>
            </a:r>
            <a:r>
              <a:rPr lang="en-US" sz="7200" b="1"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following</a:t>
            </a:r>
            <a:r>
              <a:rPr lang="en-US" sz="7200" b="1" dirty="0">
                <a:latin typeface="Times New Roman" pitchFamily="18" charset="0"/>
                <a:cs typeface="Times New Roman" pitchFamily="18" charset="0"/>
              </a:rPr>
              <a:t> </a:t>
            </a:r>
            <a:r>
              <a:rPr lang="en-US" sz="7200" b="1" dirty="0" smtClean="0">
                <a:latin typeface="Times New Roman" pitchFamily="18" charset="0"/>
                <a:cs typeface="Times New Roman" pitchFamily="18" charset="0"/>
              </a:rPr>
              <a:t>problems</a:t>
            </a:r>
            <a:r>
              <a:rPr lang="en-US" sz="7200" b="1" dirty="0">
                <a:latin typeface="Times New Roman" pitchFamily="18" charset="0"/>
                <a:cs typeface="Times New Roman" pitchFamily="18" charset="0"/>
              </a:rPr>
              <a:t>:</a:t>
            </a:r>
          </a:p>
          <a:p>
            <a:pPr algn="just">
              <a:lnSpc>
                <a:spcPct val="120000"/>
              </a:lnSpc>
              <a:buFont typeface="Wingdings" pitchFamily="2" charset="2"/>
              <a:buChar char="ü"/>
            </a:pPr>
            <a:r>
              <a:rPr lang="en-US" sz="7200" dirty="0" smtClean="0">
                <a:latin typeface="Times New Roman" pitchFamily="18" charset="0"/>
                <a:cs typeface="Times New Roman" pitchFamily="18" charset="0"/>
              </a:rPr>
              <a:t>Leakage </a:t>
            </a:r>
            <a:r>
              <a:rPr lang="en-US" sz="7200" dirty="0">
                <a:latin typeface="Times New Roman" pitchFamily="18" charset="0"/>
                <a:cs typeface="Times New Roman" pitchFamily="18" charset="0"/>
              </a:rPr>
              <a:t>of sensitive information, including files containing healthcare information and credit card numbers.</a:t>
            </a:r>
          </a:p>
          <a:p>
            <a:pPr algn="just">
              <a:lnSpc>
                <a:spcPct val="120000"/>
              </a:lnSpc>
              <a:buFont typeface="Wingdings" pitchFamily="2" charset="2"/>
              <a:buChar char="ü"/>
            </a:pPr>
            <a:r>
              <a:rPr lang="en-US" sz="7200" dirty="0">
                <a:latin typeface="Times New Roman" pitchFamily="18" charset="0"/>
                <a:cs typeface="Times New Roman" pitchFamily="18" charset="0"/>
              </a:rPr>
              <a:t>Passwords being cracked and used to carry out other attacks.</a:t>
            </a:r>
          </a:p>
          <a:p>
            <a:pPr algn="just">
              <a:lnSpc>
                <a:spcPct val="120000"/>
              </a:lnSpc>
              <a:buFont typeface="Wingdings" pitchFamily="2" charset="2"/>
              <a:buChar char="ü"/>
            </a:pPr>
            <a:r>
              <a:rPr lang="en-US" sz="7200" dirty="0">
                <a:latin typeface="Times New Roman" pitchFamily="18" charset="0"/>
                <a:cs typeface="Times New Roman" pitchFamily="18" charset="0"/>
              </a:rPr>
              <a:t>Systems taken completely offline by denial of service (DoS) attacks.</a:t>
            </a:r>
          </a:p>
          <a:p>
            <a:pPr algn="just">
              <a:lnSpc>
                <a:spcPct val="120000"/>
              </a:lnSpc>
              <a:buFont typeface="Wingdings" pitchFamily="2" charset="2"/>
              <a:buChar char="ü"/>
            </a:pPr>
            <a:r>
              <a:rPr lang="en-US" sz="7200" dirty="0">
                <a:latin typeface="Times New Roman" pitchFamily="18" charset="0"/>
                <a:cs typeface="Times New Roman" pitchFamily="18" charset="0"/>
              </a:rPr>
              <a:t>Full remote control being obtained</a:t>
            </a:r>
          </a:p>
          <a:p>
            <a:pPr algn="just">
              <a:lnSpc>
                <a:spcPct val="120000"/>
              </a:lnSpc>
              <a:buFont typeface="Wingdings" pitchFamily="2" charset="2"/>
              <a:buChar char="ü"/>
            </a:pPr>
            <a:r>
              <a:rPr lang="en-US" sz="7200" dirty="0">
                <a:latin typeface="Times New Roman" pitchFamily="18" charset="0"/>
                <a:cs typeface="Times New Roman" pitchFamily="18" charset="0"/>
              </a:rPr>
              <a:t>Entire databases being copied or deleted</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878990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877" y="676892"/>
            <a:ext cx="11970327" cy="5357751"/>
          </a:xfrm>
        </p:spPr>
        <p:txBody>
          <a:bodyPr>
            <a:normAutofit/>
          </a:bodyPr>
          <a:lstStyle/>
          <a:p>
            <a:r>
              <a:rPr lang="en-US" sz="2400" b="1" dirty="0" smtClean="0">
                <a:latin typeface="Times New Roman" pitchFamily="18" charset="0"/>
                <a:cs typeface="Times New Roman" pitchFamily="18" charset="0"/>
              </a:rPr>
              <a:t>Linux </a:t>
            </a:r>
            <a:r>
              <a:rPr lang="en-US" sz="2400" b="1" dirty="0">
                <a:latin typeface="Times New Roman" pitchFamily="18" charset="0"/>
                <a:cs typeface="Times New Roman" pitchFamily="18" charset="0"/>
              </a:rPr>
              <a:t>Vulnerabilities :-</a:t>
            </a:r>
          </a:p>
          <a:p>
            <a:pPr algn="just">
              <a:buFont typeface="Courier New" panose="02070309020205020404" pitchFamily="49" charset="0"/>
              <a:buChar char="o"/>
            </a:pPr>
            <a:r>
              <a:rPr lang="en-US" sz="2200" dirty="0">
                <a:latin typeface="Times New Roman" pitchFamily="18" charset="0"/>
                <a:cs typeface="Times New Roman" pitchFamily="18" charset="0"/>
              </a:rPr>
              <a:t>Vulnerabilities and attacks against Linux are creating business risks in a </a:t>
            </a:r>
            <a:r>
              <a:rPr lang="en-US" sz="2200" dirty="0" smtClean="0">
                <a:latin typeface="Times New Roman" pitchFamily="18" charset="0"/>
                <a:cs typeface="Times New Roman" pitchFamily="18" charset="0"/>
              </a:rPr>
              <a:t>growing number </a:t>
            </a:r>
            <a:r>
              <a:rPr lang="en-US" sz="2200" dirty="0">
                <a:latin typeface="Times New Roman" pitchFamily="18" charset="0"/>
                <a:cs typeface="Times New Roman" pitchFamily="18" charset="0"/>
              </a:rPr>
              <a:t>of </a:t>
            </a:r>
            <a:r>
              <a:rPr lang="en-US" sz="2200" dirty="0" smtClean="0">
                <a:latin typeface="Times New Roman" pitchFamily="18" charset="0"/>
                <a:cs typeface="Times New Roman" pitchFamily="18" charset="0"/>
              </a:rPr>
              <a:t>organizations </a:t>
            </a:r>
            <a:r>
              <a:rPr lang="en-US" sz="2200" dirty="0">
                <a:latin typeface="Times New Roman" pitchFamily="18" charset="0"/>
                <a:cs typeface="Times New Roman" pitchFamily="18" charset="0"/>
              </a:rPr>
              <a:t>especially e-commerce companies, network and </a:t>
            </a:r>
            <a:r>
              <a:rPr lang="en-US" sz="2200" dirty="0" smtClean="0">
                <a:latin typeface="Times New Roman" pitchFamily="18" charset="0"/>
                <a:cs typeface="Times New Roman" pitchFamily="18" charset="0"/>
              </a:rPr>
              <a:t>IT/security vendors</a:t>
            </a:r>
            <a:r>
              <a:rPr lang="en-US" sz="2200" dirty="0">
                <a:latin typeface="Times New Roman" pitchFamily="18" charset="0"/>
                <a:cs typeface="Times New Roman" pitchFamily="18" charset="0"/>
              </a:rPr>
              <a:t>, and cloud service providers that rely on Linux for many of their </a:t>
            </a:r>
            <a:r>
              <a:rPr lang="en-US" sz="2200" dirty="0" smtClean="0">
                <a:latin typeface="Times New Roman" pitchFamily="18" charset="0"/>
                <a:cs typeface="Times New Roman" pitchFamily="18" charset="0"/>
              </a:rPr>
              <a:t>systems, including </a:t>
            </a:r>
            <a:r>
              <a:rPr lang="en-US" sz="2200" dirty="0">
                <a:latin typeface="Times New Roman" pitchFamily="18" charset="0"/>
                <a:cs typeface="Times New Roman" pitchFamily="18" charset="0"/>
              </a:rPr>
              <a:t>their own products</a:t>
            </a:r>
            <a:r>
              <a:rPr lang="en-US" sz="2200" dirty="0" smtClean="0">
                <a:latin typeface="Times New Roman" pitchFamily="18" charset="0"/>
                <a:cs typeface="Times New Roman" pitchFamily="18" charset="0"/>
              </a:rPr>
              <a:t>.</a:t>
            </a:r>
          </a:p>
          <a:p>
            <a:pPr algn="just">
              <a:buFont typeface="Courier New" panose="02070309020205020404" pitchFamily="49" charset="0"/>
              <a:buChar char="o"/>
            </a:pPr>
            <a:r>
              <a:rPr lang="en-US" sz="2200" b="1" dirty="0">
                <a:latin typeface="Times New Roman" pitchFamily="18" charset="0"/>
                <a:cs typeface="Times New Roman" pitchFamily="18" charset="0"/>
              </a:rPr>
              <a:t>When Linux systems are hacked, the victim organizations can experience the same side effects :-</a:t>
            </a:r>
          </a:p>
          <a:p>
            <a:pPr algn="just">
              <a:buFont typeface="Wingdings" pitchFamily="2" charset="2"/>
              <a:buChar char="ü"/>
            </a:pPr>
            <a:r>
              <a:rPr lang="en-US" sz="2200" dirty="0">
                <a:latin typeface="Times New Roman" pitchFamily="18" charset="0"/>
                <a:cs typeface="Times New Roman" pitchFamily="18" charset="0"/>
              </a:rPr>
              <a:t>Leakage of sensitive information</a:t>
            </a:r>
          </a:p>
          <a:p>
            <a:pPr algn="just">
              <a:buFont typeface="Wingdings" pitchFamily="2" charset="2"/>
              <a:buChar char="ü"/>
            </a:pPr>
            <a:r>
              <a:rPr lang="en-US" sz="2200" dirty="0">
                <a:latin typeface="Times New Roman" pitchFamily="18" charset="0"/>
                <a:cs typeface="Times New Roman" pitchFamily="18" charset="0"/>
              </a:rPr>
              <a:t>Cracked passwords</a:t>
            </a:r>
          </a:p>
          <a:p>
            <a:pPr algn="just">
              <a:buFont typeface="Wingdings" pitchFamily="2" charset="2"/>
              <a:buChar char="ü"/>
            </a:pPr>
            <a:r>
              <a:rPr lang="en-US" sz="2200" dirty="0">
                <a:latin typeface="Times New Roman" pitchFamily="18" charset="0"/>
                <a:cs typeface="Times New Roman" pitchFamily="18" charset="0"/>
              </a:rPr>
              <a:t>Corrupted or deleted databases</a:t>
            </a:r>
          </a:p>
          <a:p>
            <a:pPr algn="just">
              <a:buFont typeface="Wingdings" pitchFamily="2" charset="2"/>
              <a:buChar char="ü"/>
            </a:pPr>
            <a:r>
              <a:rPr lang="en-US" sz="2200" dirty="0">
                <a:latin typeface="Times New Roman" pitchFamily="18" charset="0"/>
                <a:cs typeface="Times New Roman" pitchFamily="18" charset="0"/>
              </a:rPr>
              <a:t>Systems taken completely offline  DoS attacks</a:t>
            </a:r>
          </a:p>
          <a:p>
            <a:pPr>
              <a:buFont typeface="Courier New" panose="02070309020205020404" pitchFamily="49" charset="0"/>
              <a:buChar char="o"/>
            </a:pP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Operating System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3392457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676892"/>
            <a:ext cx="12077204" cy="5357751"/>
          </a:xfrm>
        </p:spPr>
        <p:txBody>
          <a:bodyPr>
            <a:noAutofit/>
          </a:bodyPr>
          <a:lstStyle/>
          <a:p>
            <a:pPr algn="just"/>
            <a:r>
              <a:rPr lang="en-US" sz="2400" b="1" dirty="0">
                <a:latin typeface="Times New Roman" pitchFamily="18" charset="0"/>
                <a:cs typeface="Times New Roman" pitchFamily="18" charset="0"/>
              </a:rPr>
              <a:t>Buffer Overflow Attack: </a:t>
            </a: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buffer</a:t>
            </a:r>
            <a:r>
              <a:rPr lang="en-US" sz="2000" dirty="0">
                <a:latin typeface="Times New Roman" pitchFamily="18" charset="0"/>
                <a:cs typeface="Times New Roman" pitchFamily="18" charset="0"/>
              </a:rPr>
              <a:t> is a temporary area for data storage.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When more </a:t>
            </a:r>
            <a:r>
              <a:rPr lang="en-US" sz="2000" dirty="0" smtClean="0">
                <a:latin typeface="Times New Roman" pitchFamily="18" charset="0"/>
                <a:cs typeface="Times New Roman" pitchFamily="18" charset="0"/>
              </a:rPr>
              <a:t>data(than </a:t>
            </a:r>
            <a:r>
              <a:rPr lang="en-US" sz="2000" dirty="0">
                <a:latin typeface="Times New Roman" pitchFamily="18" charset="0"/>
                <a:cs typeface="Times New Roman" pitchFamily="18" charset="0"/>
              </a:rPr>
              <a:t>was originally allocated to be </a:t>
            </a:r>
            <a:r>
              <a:rPr lang="en-US" sz="2000" dirty="0" smtClean="0">
                <a:latin typeface="Times New Roman" pitchFamily="18" charset="0"/>
                <a:cs typeface="Times New Roman" pitchFamily="18" charset="0"/>
              </a:rPr>
              <a:t>stored) stored by </a:t>
            </a:r>
            <a:r>
              <a:rPr lang="en-US" sz="2000" dirty="0">
                <a:latin typeface="Times New Roman" pitchFamily="18" charset="0"/>
                <a:cs typeface="Times New Roman" pitchFamily="18" charset="0"/>
              </a:rPr>
              <a:t>a program or system </a:t>
            </a:r>
            <a:r>
              <a:rPr lang="en-US" sz="2000" dirty="0" smtClean="0">
                <a:latin typeface="Times New Roman" pitchFamily="18" charset="0"/>
                <a:cs typeface="Times New Roman" pitchFamily="18" charset="0"/>
              </a:rPr>
              <a:t>process into buffer then </a:t>
            </a:r>
            <a:r>
              <a:rPr lang="en-US" sz="2000" b="1" dirty="0" smtClean="0">
                <a:latin typeface="Times New Roman" pitchFamily="18" charset="0"/>
                <a:cs typeface="Times New Roman" pitchFamily="18" charset="0"/>
              </a:rPr>
              <a:t>extra </a:t>
            </a:r>
            <a:r>
              <a:rPr lang="en-US" sz="2000" b="1" dirty="0">
                <a:latin typeface="Times New Roman" pitchFamily="18" charset="0"/>
                <a:cs typeface="Times New Roman" pitchFamily="18" charset="0"/>
              </a:rPr>
              <a:t>data </a:t>
            </a:r>
            <a:r>
              <a:rPr lang="en-US" sz="2000" b="1" dirty="0" smtClean="0">
                <a:latin typeface="Times New Roman" pitchFamily="18" charset="0"/>
                <a:cs typeface="Times New Roman" pitchFamily="18" charset="0"/>
              </a:rPr>
              <a:t>overflows buffer.</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It causes some of that data to leak out into other buffers, which can </a:t>
            </a:r>
            <a:r>
              <a:rPr lang="en-US" sz="2000" b="1" dirty="0">
                <a:latin typeface="Times New Roman" pitchFamily="18" charset="0"/>
                <a:cs typeface="Times New Roman" pitchFamily="18" charset="0"/>
              </a:rPr>
              <a:t>corrupt or overwrite </a:t>
            </a:r>
            <a:r>
              <a:rPr lang="en-US" sz="2000" dirty="0">
                <a:latin typeface="Times New Roman" pitchFamily="18" charset="0"/>
                <a:cs typeface="Times New Roman" pitchFamily="18" charset="0"/>
              </a:rPr>
              <a:t>whatever data they were </a:t>
            </a:r>
            <a:r>
              <a:rPr lang="en-US" sz="2000" dirty="0" smtClean="0">
                <a:latin typeface="Times New Roman" pitchFamily="18" charset="0"/>
                <a:cs typeface="Times New Roman" pitchFamily="18" charset="0"/>
              </a:rPr>
              <a:t>stored in buffer.</a:t>
            </a:r>
          </a:p>
          <a:p>
            <a:pPr algn="just"/>
            <a:r>
              <a:rPr lang="en-US" sz="2000" dirty="0">
                <a:latin typeface="Times New Roman" pitchFamily="18" charset="0"/>
                <a:cs typeface="Times New Roman" pitchFamily="18" charset="0"/>
              </a:rPr>
              <a:t>In a buffer-overflow attack, the </a:t>
            </a:r>
            <a:r>
              <a:rPr lang="en-US" sz="2000" b="1" dirty="0">
                <a:latin typeface="Times New Roman" pitchFamily="18" charset="0"/>
                <a:cs typeface="Times New Roman" pitchFamily="18" charset="0"/>
              </a:rPr>
              <a:t>extra data </a:t>
            </a:r>
            <a:r>
              <a:rPr lang="en-US" sz="2000" dirty="0">
                <a:latin typeface="Times New Roman" pitchFamily="18" charset="0"/>
                <a:cs typeface="Times New Roman" pitchFamily="18" charset="0"/>
              </a:rPr>
              <a:t>sometimes holds specific </a:t>
            </a:r>
            <a:r>
              <a:rPr lang="en-US" sz="2000" b="1" dirty="0">
                <a:latin typeface="Times New Roman" pitchFamily="18" charset="0"/>
                <a:cs typeface="Times New Roman" pitchFamily="18" charset="0"/>
              </a:rPr>
              <a:t>instructions</a:t>
            </a:r>
            <a:r>
              <a:rPr lang="en-US" sz="2000" dirty="0">
                <a:latin typeface="Times New Roman" pitchFamily="18" charset="0"/>
                <a:cs typeface="Times New Roman" pitchFamily="18" charset="0"/>
              </a:rPr>
              <a:t> for actions intended by a </a:t>
            </a:r>
            <a:r>
              <a:rPr lang="en-US" sz="2000" dirty="0" smtClean="0">
                <a:latin typeface="Times New Roman" pitchFamily="18" charset="0"/>
                <a:cs typeface="Times New Roman" pitchFamily="18" charset="0"/>
              </a:rPr>
              <a:t>hacker. for </a:t>
            </a:r>
            <a:r>
              <a:rPr lang="en-US" sz="2000" dirty="0">
                <a:latin typeface="Times New Roman" pitchFamily="18" charset="0"/>
                <a:cs typeface="Times New Roman" pitchFamily="18" charset="0"/>
              </a:rPr>
              <a:t>example, the </a:t>
            </a:r>
            <a:r>
              <a:rPr lang="en-US" sz="2000" dirty="0" smtClean="0">
                <a:latin typeface="Times New Roman" pitchFamily="18" charset="0"/>
                <a:cs typeface="Times New Roman" pitchFamily="18" charset="0"/>
              </a:rPr>
              <a:t>extra data </a:t>
            </a:r>
            <a:r>
              <a:rPr lang="en-US" sz="2000" dirty="0">
                <a:latin typeface="Times New Roman" pitchFamily="18" charset="0"/>
                <a:cs typeface="Times New Roman" pitchFamily="18" charset="0"/>
              </a:rPr>
              <a:t>could </a:t>
            </a:r>
            <a:r>
              <a:rPr lang="en-US" sz="2000" dirty="0" smtClean="0">
                <a:latin typeface="Times New Roman" pitchFamily="18" charset="0"/>
                <a:cs typeface="Times New Roman" pitchFamily="18" charset="0"/>
              </a:rPr>
              <a:t>trigger </a:t>
            </a:r>
            <a:r>
              <a:rPr lang="en-US" sz="2000" dirty="0">
                <a:latin typeface="Times New Roman" pitchFamily="18" charset="0"/>
                <a:cs typeface="Times New Roman" pitchFamily="18" charset="0"/>
              </a:rPr>
              <a:t>a response that damages files, changes </a:t>
            </a:r>
            <a:r>
              <a:rPr lang="en-US" sz="2000" dirty="0" smtClean="0">
                <a:latin typeface="Times New Roman" pitchFamily="18" charset="0"/>
                <a:cs typeface="Times New Roman" pitchFamily="18" charset="0"/>
              </a:rPr>
              <a:t>data. </a:t>
            </a:r>
          </a:p>
          <a:p>
            <a:pPr algn="just"/>
            <a:r>
              <a:rPr lang="en-US" sz="2400" b="1" dirty="0">
                <a:latin typeface="Times New Roman" pitchFamily="18" charset="0"/>
                <a:cs typeface="Times New Roman" pitchFamily="18" charset="0"/>
              </a:rPr>
              <a:t>A buffer overflow attack can be: </a:t>
            </a:r>
            <a:endParaRPr lang="en-US" sz="2400" dirty="0" smtClean="0">
              <a:latin typeface="Times New Roman" pitchFamily="18" charset="0"/>
              <a:cs typeface="Times New Roman" pitchFamily="18" charset="0"/>
            </a:endParaRPr>
          </a:p>
          <a:p>
            <a:pPr algn="just">
              <a:buFont typeface="Wingdings" pitchFamily="2" charset="2"/>
              <a:buChar char="Ø"/>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Stack-based</a:t>
            </a:r>
            <a:r>
              <a:rPr lang="en-US" sz="2000" dirty="0" smtClean="0">
                <a:latin typeface="Times New Roman" pitchFamily="18" charset="0"/>
                <a:cs typeface="Times New Roman" pitchFamily="18" charset="0"/>
              </a:rPr>
              <a:t>: attacker </a:t>
            </a:r>
            <a:r>
              <a:rPr lang="en-US" sz="2000" dirty="0">
                <a:latin typeface="Times New Roman" pitchFamily="18" charset="0"/>
                <a:cs typeface="Times New Roman" pitchFamily="18" charset="0"/>
              </a:rPr>
              <a:t>sends data to a </a:t>
            </a:r>
            <a:r>
              <a:rPr lang="en-US" sz="2000" dirty="0" smtClean="0">
                <a:latin typeface="Times New Roman" pitchFamily="18" charset="0"/>
                <a:cs typeface="Times New Roman" pitchFamily="18" charset="0"/>
              </a:rPr>
              <a:t>program and </a:t>
            </a:r>
            <a:r>
              <a:rPr lang="en-US" sz="2000" dirty="0">
                <a:latin typeface="Times New Roman" pitchFamily="18" charset="0"/>
                <a:cs typeface="Times New Roman" pitchFamily="18" charset="0"/>
              </a:rPr>
              <a:t>that transmission is stored in a </a:t>
            </a:r>
            <a:r>
              <a:rPr lang="en-US" sz="2000" b="1" dirty="0">
                <a:latin typeface="Times New Roman" pitchFamily="18" charset="0"/>
                <a:cs typeface="Times New Roman" pitchFamily="18" charset="0"/>
              </a:rPr>
              <a:t>too-small stack buffer</a:t>
            </a:r>
            <a:r>
              <a:rPr lang="en-US" sz="2000" dirty="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hacker could </a:t>
            </a:r>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"push" </a:t>
            </a: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to store </a:t>
            </a:r>
            <a:r>
              <a:rPr lang="en-US" sz="2000" dirty="0">
                <a:latin typeface="Times New Roman" pitchFamily="18" charset="0"/>
                <a:cs typeface="Times New Roman" pitchFamily="18" charset="0"/>
              </a:rPr>
              <a:t>new items on the top of the stack.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hacker could </a:t>
            </a:r>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a </a:t>
            </a:r>
            <a:r>
              <a:rPr lang="en-US" sz="2000" b="1" dirty="0">
                <a:latin typeface="Times New Roman" pitchFamily="18" charset="0"/>
                <a:cs typeface="Times New Roman" pitchFamily="18" charset="0"/>
              </a:rPr>
              <a:t>"pop" </a:t>
            </a: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to remove </a:t>
            </a:r>
            <a:r>
              <a:rPr lang="en-US" sz="2000" dirty="0">
                <a:latin typeface="Times New Roman" pitchFamily="18" charset="0"/>
                <a:cs typeface="Times New Roman" pitchFamily="18" charset="0"/>
              </a:rPr>
              <a:t>the top item and replace it.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That </a:t>
            </a:r>
            <a:r>
              <a:rPr lang="en-US" sz="2000" dirty="0">
                <a:latin typeface="Times New Roman" pitchFamily="18" charset="0"/>
                <a:cs typeface="Times New Roman" pitchFamily="18" charset="0"/>
              </a:rPr>
              <a:t>means the hacker has officially inserted malicious code and taken control.  </a:t>
            </a:r>
          </a:p>
          <a:p>
            <a:pPr algn="just">
              <a:buFont typeface="Wingdings" pitchFamily="2" charset="2"/>
              <a:buChar char="Ø"/>
            </a:pPr>
            <a:r>
              <a:rPr lang="en-US" sz="2000" b="1" dirty="0" smtClean="0">
                <a:latin typeface="Times New Roman" pitchFamily="18" charset="0"/>
                <a:cs typeface="Times New Roman" pitchFamily="18" charset="0"/>
              </a:rPr>
              <a:t>Heap-based</a:t>
            </a:r>
            <a:r>
              <a:rPr lang="en-US" sz="2000" dirty="0" smtClean="0">
                <a:latin typeface="Times New Roman" pitchFamily="18" charset="0"/>
                <a:cs typeface="Times New Roman" pitchFamily="18" charset="0"/>
              </a:rPr>
              <a:t>: hacker </a:t>
            </a:r>
            <a:r>
              <a:rPr lang="en-US" sz="2000" b="1" dirty="0">
                <a:latin typeface="Times New Roman" pitchFamily="18" charset="0"/>
                <a:cs typeface="Times New Roman" pitchFamily="18" charset="0"/>
              </a:rPr>
              <a:t>corrupts</a:t>
            </a:r>
            <a:r>
              <a:rPr lang="en-US" sz="2000" dirty="0">
                <a:latin typeface="Times New Roman" pitchFamily="18" charset="0"/>
                <a:cs typeface="Times New Roman" pitchFamily="18" charset="0"/>
              </a:rPr>
              <a:t> data within the </a:t>
            </a:r>
            <a:r>
              <a:rPr lang="en-US" sz="2000" b="1" dirty="0" smtClean="0">
                <a:latin typeface="Times New Roman" pitchFamily="18" charset="0"/>
                <a:cs typeface="Times New Roman" pitchFamily="18" charset="0"/>
              </a:rPr>
              <a:t>heap</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and that code change forces your system to overwrite important data</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Hackers have been leaning on buffers for years, but new opportunities for their work are appearing. For example, experts say connected devices (including </a:t>
            </a:r>
            <a:r>
              <a:rPr lang="en-US" sz="2000" dirty="0" smtClean="0">
                <a:latin typeface="Times New Roman" pitchFamily="18" charset="0"/>
                <a:cs typeface="Times New Roman" pitchFamily="18" charset="0"/>
              </a:rPr>
              <a:t>Internet of Things </a:t>
            </a:r>
            <a:r>
              <a:rPr lang="en-US" sz="2000" dirty="0">
                <a:latin typeface="Times New Roman" pitchFamily="18" charset="0"/>
                <a:cs typeface="Times New Roman" pitchFamily="18" charset="0"/>
              </a:rPr>
              <a:t>elements like refrigerators and doorbells) could be susceptible to these attacks.</a:t>
            </a: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Operating System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8067207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005" y="676892"/>
            <a:ext cx="11637819" cy="5878287"/>
          </a:xfrm>
        </p:spPr>
        <p:txBody>
          <a:bodyPr>
            <a:normAutofit fontScale="92500" lnSpcReduction="10000"/>
          </a:bodyPr>
          <a:lstStyle/>
          <a:p>
            <a:pPr algn="just"/>
            <a:r>
              <a:rPr lang="en-US" sz="2400" b="1" dirty="0">
                <a:latin typeface="Times New Roman" pitchFamily="18" charset="0"/>
                <a:cs typeface="Times New Roman" pitchFamily="18" charset="0"/>
              </a:rPr>
              <a:t>Messaging systems </a:t>
            </a:r>
            <a:r>
              <a:rPr lang="en-US" sz="2400" dirty="0">
                <a:latin typeface="Times New Roman" pitchFamily="18" charset="0"/>
                <a:cs typeface="Times New Roman" pitchFamily="18" charset="0"/>
              </a:rPr>
              <a:t>are those e-mail and instant messaging </a:t>
            </a:r>
            <a:r>
              <a:rPr lang="en-US" sz="2400" dirty="0" smtClean="0">
                <a:latin typeface="Times New Roman" pitchFamily="18" charset="0"/>
                <a:cs typeface="Times New Roman" pitchFamily="18" charset="0"/>
              </a:rPr>
              <a:t>applications are </a:t>
            </a:r>
            <a:r>
              <a:rPr lang="en-US" sz="2400" dirty="0">
                <a:latin typeface="Times New Roman" pitchFamily="18" charset="0"/>
                <a:cs typeface="Times New Roman" pitchFamily="18" charset="0"/>
              </a:rPr>
              <a:t>often hacked within a </a:t>
            </a:r>
            <a:r>
              <a:rPr lang="en-US" sz="2400" dirty="0" smtClean="0">
                <a:latin typeface="Times New Roman" pitchFamily="18" charset="0"/>
                <a:cs typeface="Times New Roman" pitchFamily="18" charset="0"/>
              </a:rPr>
              <a:t>network.</a:t>
            </a:r>
            <a:endParaRPr lang="en-US" sz="2400"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Messaging System Vulnerabilities:</a:t>
            </a:r>
            <a:endParaRPr lang="en-US" sz="2400" b="1" dirty="0">
              <a:latin typeface="Times New Roman" pitchFamily="18" charset="0"/>
              <a:cs typeface="Times New Roman" pitchFamily="18" charset="0"/>
            </a:endParaRPr>
          </a:p>
          <a:p>
            <a:pPr algn="just">
              <a:buFont typeface="Courier New" panose="02070309020205020404" pitchFamily="49" charset="0"/>
              <a:buChar char="o"/>
            </a:pPr>
            <a:r>
              <a:rPr lang="en-US" sz="2200" b="1" dirty="0">
                <a:latin typeface="Times New Roman" pitchFamily="18" charset="0"/>
                <a:cs typeface="Times New Roman" pitchFamily="18" charset="0"/>
              </a:rPr>
              <a:t>The following factors can create </a:t>
            </a:r>
            <a:r>
              <a:rPr lang="en-US" sz="2200" b="1" dirty="0" smtClean="0">
                <a:latin typeface="Times New Roman" pitchFamily="18" charset="0"/>
                <a:cs typeface="Times New Roman" pitchFamily="18" charset="0"/>
              </a:rPr>
              <a:t>weaknesses in Messaging </a:t>
            </a:r>
            <a:r>
              <a:rPr lang="en-US" sz="2200" b="1" dirty="0">
                <a:latin typeface="Times New Roman" pitchFamily="18" charset="0"/>
                <a:cs typeface="Times New Roman" pitchFamily="18" charset="0"/>
              </a:rPr>
              <a:t>System </a:t>
            </a:r>
            <a:r>
              <a:rPr lang="en-US" sz="2200" b="1"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 </a:t>
            </a:r>
            <a:endParaRPr lang="en-US" sz="2200" b="1" dirty="0" smtClean="0">
              <a:latin typeface="Times New Roman" pitchFamily="18" charset="0"/>
              <a:cs typeface="Times New Roman" pitchFamily="18" charset="0"/>
            </a:endParaRPr>
          </a:p>
          <a:p>
            <a:pPr algn="just">
              <a:buFont typeface="Wingdings" pitchFamily="2" charset="2"/>
              <a:buChar char="ü"/>
            </a:pPr>
            <a:r>
              <a:rPr lang="en-US" sz="2200" dirty="0" smtClean="0">
                <a:latin typeface="Times New Roman" pitchFamily="18" charset="0"/>
                <a:cs typeface="Times New Roman" pitchFamily="18" charset="0"/>
              </a:rPr>
              <a:t>Security </a:t>
            </a:r>
            <a:r>
              <a:rPr lang="en-US" sz="2200" dirty="0">
                <a:latin typeface="Times New Roman" pitchFamily="18" charset="0"/>
                <a:cs typeface="Times New Roman" pitchFamily="18" charset="0"/>
              </a:rPr>
              <a:t>is </a:t>
            </a:r>
            <a:r>
              <a:rPr lang="en-US" sz="2200" dirty="0" smtClean="0">
                <a:latin typeface="Times New Roman" pitchFamily="18" charset="0"/>
                <a:cs typeface="Times New Roman" pitchFamily="18" charset="0"/>
              </a:rPr>
              <a:t>not integrated </a:t>
            </a:r>
            <a:r>
              <a:rPr lang="en-US" sz="2200" dirty="0">
                <a:latin typeface="Times New Roman" pitchFamily="18" charset="0"/>
                <a:cs typeface="Times New Roman" pitchFamily="18" charset="0"/>
              </a:rPr>
              <a:t>into software development. </a:t>
            </a: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latin typeface="Times New Roman" pitchFamily="18" charset="0"/>
                <a:cs typeface="Times New Roman" pitchFamily="18" charset="0"/>
              </a:rPr>
              <a:t>Many </a:t>
            </a:r>
            <a:r>
              <a:rPr lang="en-US" sz="2200" dirty="0">
                <a:latin typeface="Times New Roman" pitchFamily="18" charset="0"/>
                <a:cs typeface="Times New Roman" pitchFamily="18" charset="0"/>
              </a:rPr>
              <a:t>of the </a:t>
            </a:r>
            <a:r>
              <a:rPr lang="en-US" sz="2200" b="1" dirty="0">
                <a:latin typeface="Times New Roman" pitchFamily="18" charset="0"/>
                <a:cs typeface="Times New Roman" pitchFamily="18" charset="0"/>
              </a:rPr>
              <a:t>messaging protocols </a:t>
            </a:r>
            <a:r>
              <a:rPr lang="en-US" sz="2200" dirty="0">
                <a:latin typeface="Times New Roman" pitchFamily="18" charset="0"/>
                <a:cs typeface="Times New Roman" pitchFamily="18" charset="0"/>
              </a:rPr>
              <a:t>were </a:t>
            </a:r>
            <a:r>
              <a:rPr lang="en-US" sz="2200" b="1" dirty="0">
                <a:latin typeface="Times New Roman" pitchFamily="18" charset="0"/>
                <a:cs typeface="Times New Roman" pitchFamily="18" charset="0"/>
              </a:rPr>
              <a:t>not designed with security in mind</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buFont typeface="Wingdings" pitchFamily="2" charset="2"/>
              <a:buChar char="ü"/>
            </a:pPr>
            <a:r>
              <a:rPr lang="en-US" sz="2200" dirty="0" smtClean="0">
                <a:latin typeface="Times New Roman" pitchFamily="18" charset="0"/>
                <a:cs typeface="Times New Roman" pitchFamily="18" charset="0"/>
              </a:rPr>
              <a:t>Especially </a:t>
            </a:r>
            <a:r>
              <a:rPr lang="en-US" sz="2200" dirty="0">
                <a:latin typeface="Times New Roman" pitchFamily="18" charset="0"/>
                <a:cs typeface="Times New Roman" pitchFamily="18" charset="0"/>
              </a:rPr>
              <a:t>those developed several decades ago, when security </a:t>
            </a:r>
            <a:r>
              <a:rPr lang="en-US" sz="2200" dirty="0" smtClean="0">
                <a:latin typeface="Times New Roman" pitchFamily="18" charset="0"/>
                <a:cs typeface="Times New Roman" pitchFamily="18" charset="0"/>
              </a:rPr>
              <a:t>was not an issue </a:t>
            </a:r>
          </a:p>
          <a:p>
            <a:pPr marL="0" indent="0" algn="just">
              <a:buNone/>
            </a:pPr>
            <a:r>
              <a:rPr lang="en-US" sz="2200" b="1" dirty="0" smtClean="0">
                <a:latin typeface="Times New Roman" pitchFamily="18" charset="0"/>
                <a:cs typeface="Times New Roman" pitchFamily="18" charset="0"/>
              </a:rPr>
              <a:t>Malicious attacks against messaging systems include the following</a:t>
            </a:r>
            <a:r>
              <a:rPr lang="en-US" sz="2200" b="1" dirty="0">
                <a:latin typeface="Times New Roman" pitchFamily="18" charset="0"/>
                <a:cs typeface="Times New Roman" pitchFamily="18" charset="0"/>
              </a:rPr>
              <a:t>:</a:t>
            </a:r>
          </a:p>
          <a:p>
            <a:pPr algn="just">
              <a:buFont typeface="Wingdings" panose="05000000000000000000" pitchFamily="2" charset="2"/>
              <a:buChar char="Ø"/>
            </a:pPr>
            <a:r>
              <a:rPr lang="en-US" sz="2200" dirty="0" smtClean="0">
                <a:latin typeface="Times New Roman" pitchFamily="18" charset="0"/>
                <a:cs typeface="Times New Roman" pitchFamily="18" charset="0"/>
              </a:rPr>
              <a:t>Transmitting malware</a:t>
            </a:r>
          </a:p>
          <a:p>
            <a:pPr algn="just">
              <a:buFont typeface="Wingdings" panose="05000000000000000000" pitchFamily="2" charset="2"/>
              <a:buChar char="Ø"/>
            </a:pPr>
            <a:r>
              <a:rPr lang="en-US" sz="2200" dirty="0" smtClean="0">
                <a:latin typeface="Times New Roman" pitchFamily="18" charset="0"/>
                <a:cs typeface="Times New Roman" pitchFamily="18" charset="0"/>
              </a:rPr>
              <a:t>Crashing servers</a:t>
            </a:r>
          </a:p>
          <a:p>
            <a:pPr algn="just">
              <a:buFont typeface="Wingdings" panose="05000000000000000000" pitchFamily="2" charset="2"/>
              <a:buChar char="Ø"/>
            </a:pPr>
            <a:r>
              <a:rPr lang="en-US" sz="2200" dirty="0" smtClean="0">
                <a:latin typeface="Times New Roman" pitchFamily="18" charset="0"/>
                <a:cs typeface="Times New Roman" pitchFamily="18" charset="0"/>
              </a:rPr>
              <a:t> Obtaining remote control of workstations </a:t>
            </a:r>
          </a:p>
          <a:p>
            <a:pPr algn="just">
              <a:buFont typeface="Wingdings" panose="05000000000000000000" pitchFamily="2" charset="2"/>
              <a:buChar char="Ø"/>
            </a:pPr>
            <a:r>
              <a:rPr lang="en-US" sz="2200" dirty="0" smtClean="0">
                <a:latin typeface="Times New Roman" pitchFamily="18" charset="0"/>
                <a:cs typeface="Times New Roman" pitchFamily="18" charset="0"/>
              </a:rPr>
              <a:t>Capturing information while it travels across the network</a:t>
            </a:r>
          </a:p>
          <a:p>
            <a:pPr algn="just">
              <a:buFont typeface="Wingdings" panose="05000000000000000000" pitchFamily="2" charset="2"/>
              <a:buChar char="Ø"/>
            </a:pPr>
            <a:r>
              <a:rPr lang="en-US" sz="2200" dirty="0" smtClean="0">
                <a:latin typeface="Times New Roman" pitchFamily="18" charset="0"/>
                <a:cs typeface="Times New Roman" pitchFamily="18" charset="0"/>
              </a:rPr>
              <a:t> Perusing(Scanning) e-mails stored on servers and workstations.</a:t>
            </a:r>
          </a:p>
          <a:p>
            <a:pPr algn="just">
              <a:buFont typeface="Wingdings" panose="05000000000000000000" pitchFamily="2" charset="2"/>
              <a:buChar char="Ø"/>
            </a:pPr>
            <a:r>
              <a:rPr lang="en-US" sz="2200" dirty="0">
                <a:latin typeface="Times New Roman" pitchFamily="18" charset="0"/>
                <a:cs typeface="Times New Roman" pitchFamily="18" charset="0"/>
              </a:rPr>
              <a:t>Perusing instant-messaging log files on workstation hard drives</a:t>
            </a:r>
            <a:endParaRPr lang="en-US" sz="2200" dirty="0" smtClean="0">
              <a:latin typeface="Times New Roman" pitchFamily="18" charset="0"/>
              <a:cs typeface="Times New Roman" pitchFamily="18" charset="0"/>
            </a:endParaRPr>
          </a:p>
          <a:p>
            <a:pPr algn="just">
              <a:buFont typeface="Wingdings" panose="05000000000000000000" pitchFamily="2" charset="2"/>
              <a:buChar char="Ø"/>
            </a:pPr>
            <a:r>
              <a:rPr lang="en-US" sz="2200" dirty="0" smtClean="0">
                <a:latin typeface="Times New Roman" pitchFamily="18" charset="0"/>
                <a:cs typeface="Times New Roman" pitchFamily="18" charset="0"/>
              </a:rPr>
              <a:t>Capturing and</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replaying phone conversation</a:t>
            </a:r>
          </a:p>
          <a:p>
            <a:pPr algn="just">
              <a:buFont typeface="Wingdings" panose="05000000000000000000" pitchFamily="2" charset="2"/>
              <a:buChar char="Ø"/>
            </a:pPr>
            <a:r>
              <a:rPr lang="en-US" sz="2200" dirty="0" smtClean="0">
                <a:latin typeface="Times New Roman" pitchFamily="18" charset="0"/>
                <a:cs typeface="Times New Roman" pitchFamily="18" charset="0"/>
              </a:rPr>
              <a:t>Gathering internal network configuration information, such  as hostnames and IP </a:t>
            </a:r>
            <a:r>
              <a:rPr lang="en-US" sz="2200" dirty="0">
                <a:latin typeface="Times New Roman" pitchFamily="18" charset="0"/>
                <a:cs typeface="Times New Roman" pitchFamily="18" charset="0"/>
              </a:rPr>
              <a:t>addresses</a:t>
            </a:r>
          </a:p>
          <a:p>
            <a:pPr>
              <a:buFont typeface="Courier New" panose="02070309020205020404" pitchFamily="49" charset="0"/>
              <a:buChar char="o"/>
            </a:pP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4849329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003" y="676892"/>
            <a:ext cx="11970327" cy="5997040"/>
          </a:xfrm>
        </p:spPr>
        <p:txBody>
          <a:bodyPr>
            <a:normAutofit/>
          </a:bodyPr>
          <a:lstStyle/>
          <a:p>
            <a:r>
              <a:rPr lang="en-US" sz="2400" b="1" dirty="0" smtClean="0">
                <a:latin typeface="Times New Roman" pitchFamily="18" charset="0"/>
                <a:cs typeface="Times New Roman" pitchFamily="18" charset="0"/>
              </a:rPr>
              <a:t>E-Mail Attacks :-</a:t>
            </a:r>
          </a:p>
          <a:p>
            <a:pPr algn="just"/>
            <a:r>
              <a:rPr lang="en-US" sz="2400" b="1" dirty="0" smtClean="0">
                <a:latin typeface="Times New Roman" pitchFamily="18" charset="0"/>
                <a:cs typeface="Times New Roman" pitchFamily="18" charset="0"/>
              </a:rPr>
              <a:t>following are most common email attacks:</a:t>
            </a:r>
            <a:endParaRPr lang="en-US" sz="2400" b="1" dirty="0">
              <a:latin typeface="Times New Roman" pitchFamily="18" charset="0"/>
              <a:cs typeface="Times New Roman" pitchFamily="18" charset="0"/>
            </a:endParaRPr>
          </a:p>
          <a:p>
            <a:pPr algn="just">
              <a:buFont typeface="Wingdings" pitchFamily="2" charset="2"/>
              <a:buChar char="Ø"/>
            </a:pPr>
            <a:r>
              <a:rPr lang="en-US" sz="2400" b="1" dirty="0" smtClean="0">
                <a:latin typeface="Times New Roman" pitchFamily="18" charset="0"/>
                <a:cs typeface="Times New Roman" pitchFamily="18" charset="0"/>
              </a:rPr>
              <a:t>E-mail bombs(Letter bomb) :</a:t>
            </a:r>
          </a:p>
          <a:p>
            <a:pPr algn="just"/>
            <a:r>
              <a:rPr lang="en-US" sz="2000" b="1" dirty="0">
                <a:latin typeface="Times New Roman" pitchFamily="18" charset="0"/>
                <a:cs typeface="Times New Roman" pitchFamily="18" charset="0"/>
              </a:rPr>
              <a:t>E-mail bombs </a:t>
            </a:r>
            <a:r>
              <a:rPr lang="en-US" sz="2000" dirty="0">
                <a:latin typeface="Times New Roman" pitchFamily="18" charset="0"/>
                <a:cs typeface="Times New Roman" pitchFamily="18" charset="0"/>
              </a:rPr>
              <a:t>can </a:t>
            </a:r>
            <a:r>
              <a:rPr lang="en-US" sz="2000" b="1" dirty="0" smtClean="0">
                <a:latin typeface="Times New Roman" pitchFamily="18" charset="0"/>
                <a:cs typeface="Times New Roman" pitchFamily="18" charset="0"/>
              </a:rPr>
              <a:t>crash a server </a:t>
            </a:r>
            <a:r>
              <a:rPr lang="en-US" sz="2000" dirty="0" smtClean="0">
                <a:latin typeface="Times New Roman" pitchFamily="18" charset="0"/>
                <a:cs typeface="Times New Roman" pitchFamily="18" charset="0"/>
              </a:rPr>
              <a:t>and </a:t>
            </a:r>
            <a:r>
              <a:rPr lang="en-US" sz="2000" dirty="0">
                <a:latin typeface="Times New Roman" pitchFamily="18" charset="0"/>
                <a:cs typeface="Times New Roman" pitchFamily="18" charset="0"/>
              </a:rPr>
              <a:t>provide unauthorized administrator access.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They attack by creating </a:t>
            </a:r>
            <a:r>
              <a:rPr lang="en-US" sz="2000" b="1" dirty="0">
                <a:latin typeface="Times New Roman" pitchFamily="18" charset="0"/>
                <a:cs typeface="Times New Roman" pitchFamily="18" charset="0"/>
              </a:rPr>
              <a:t>DoS conditions </a:t>
            </a:r>
            <a:r>
              <a:rPr lang="en-US" sz="2000" dirty="0">
                <a:latin typeface="Times New Roman" pitchFamily="18" charset="0"/>
                <a:cs typeface="Times New Roman" pitchFamily="18" charset="0"/>
              </a:rPr>
              <a:t>against your e-mail software and even your network and Internet connection by taking up so much bandwidth and requiring so much storage space</a:t>
            </a:r>
            <a:r>
              <a:rPr lang="en-US" sz="2000" dirty="0" smtClean="0">
                <a:latin typeface="Times New Roman" pitchFamily="18" charset="0"/>
                <a:cs typeface="Times New Roman" pitchFamily="18" charset="0"/>
              </a:rPr>
              <a:t>.</a:t>
            </a:r>
          </a:p>
          <a:p>
            <a:pPr algn="just"/>
            <a:r>
              <a:rPr lang="en-US" sz="2000" b="1" dirty="0">
                <a:latin typeface="Times New Roman" pitchFamily="18" charset="0"/>
                <a:cs typeface="Times New Roman" pitchFamily="18" charset="0"/>
              </a:rPr>
              <a:t>Different email bomb attacks are </a:t>
            </a:r>
            <a:r>
              <a:rPr lang="en-US" sz="2000" dirty="0">
                <a:latin typeface="Times New Roman" pitchFamily="18" charset="0"/>
                <a:cs typeface="Times New Roman" pitchFamily="18" charset="0"/>
              </a:rPr>
              <a:t>as attachment overloading attack, connection attack, autoresponder attack.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 In </a:t>
            </a:r>
            <a:r>
              <a:rPr lang="en-US" sz="2000" b="1" dirty="0" smtClean="0">
                <a:latin typeface="Times New Roman" pitchFamily="18" charset="0"/>
                <a:cs typeface="Times New Roman" pitchFamily="18" charset="0"/>
              </a:rPr>
              <a:t>Attachment-overload </a:t>
            </a:r>
            <a:r>
              <a:rPr lang="en-US" sz="2000" b="1" dirty="0">
                <a:latin typeface="Times New Roman" pitchFamily="18" charset="0"/>
                <a:cs typeface="Times New Roman" pitchFamily="18" charset="0"/>
              </a:rPr>
              <a:t>attack</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 attacker can send</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hundreds or thousands of e-mails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with </a:t>
            </a:r>
            <a:r>
              <a:rPr lang="en-US" sz="2000" b="1" dirty="0" smtClean="0">
                <a:latin typeface="Times New Roman" pitchFamily="18" charset="0"/>
                <a:cs typeface="Times New Roman" pitchFamily="18" charset="0"/>
              </a:rPr>
              <a:t>very</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large</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attachments</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to</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one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more recipients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on your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network.</a:t>
            </a:r>
          </a:p>
          <a:p>
            <a:pPr algn="just">
              <a:buFont typeface="Wingdings" pitchFamily="2" charset="2"/>
              <a:buChar char="ü"/>
            </a:pPr>
            <a:r>
              <a:rPr lang="en-US" sz="2000" dirty="0" smtClean="0">
                <a:latin typeface="Times New Roman" pitchFamily="18" charset="0"/>
                <a:cs typeface="Times New Roman" pitchFamily="18" charset="0"/>
              </a:rPr>
              <a:t>In </a:t>
            </a:r>
            <a:r>
              <a:rPr lang="en-US" sz="2000" b="1" dirty="0" smtClean="0">
                <a:latin typeface="Times New Roman" pitchFamily="18" charset="0"/>
                <a:cs typeface="Times New Roman" pitchFamily="18" charset="0"/>
              </a:rPr>
              <a:t>Connection </a:t>
            </a:r>
            <a:r>
              <a:rPr lang="en-US" sz="2000" b="1" dirty="0">
                <a:latin typeface="Times New Roman" pitchFamily="18" charset="0"/>
                <a:cs typeface="Times New Roman" pitchFamily="18" charset="0"/>
              </a:rPr>
              <a:t>attack </a:t>
            </a:r>
            <a:r>
              <a:rPr lang="en-US" sz="2000" dirty="0" smtClean="0">
                <a:latin typeface="Times New Roman" pitchFamily="18" charset="0"/>
                <a:cs typeface="Times New Roman" pitchFamily="18" charset="0"/>
              </a:rPr>
              <a:t>a attacker can </a:t>
            </a:r>
            <a:r>
              <a:rPr lang="en-US" sz="2000" dirty="0">
                <a:latin typeface="Times New Roman" pitchFamily="18" charset="0"/>
                <a:cs typeface="Times New Roman" pitchFamily="18" charset="0"/>
              </a:rPr>
              <a:t>send a huge amount of e-mails simultaneously to addresses on your network</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a:latin typeface="Times New Roman" pitchFamily="18" charset="0"/>
                <a:cs typeface="Times New Roman" pitchFamily="18" charset="0"/>
              </a:rPr>
              <a:t>A</a:t>
            </a:r>
            <a:r>
              <a:rPr lang="en-US" sz="2000" b="1" dirty="0" smtClean="0">
                <a:latin typeface="Times New Roman" pitchFamily="18" charset="0"/>
                <a:cs typeface="Times New Roman" pitchFamily="18" charset="0"/>
              </a:rPr>
              <a:t>utoresponder attack: </a:t>
            </a:r>
            <a:r>
              <a:rPr lang="en-IN" sz="2000" dirty="0" smtClean="0">
                <a:latin typeface="Times New Roman" pitchFamily="18" charset="0"/>
                <a:cs typeface="Times New Roman" pitchFamily="18" charset="0"/>
              </a:rPr>
              <a:t>Auto responder </a:t>
            </a:r>
            <a:r>
              <a:rPr lang="en-IN" sz="2000" dirty="0">
                <a:latin typeface="Times New Roman" pitchFamily="18" charset="0"/>
                <a:cs typeface="Times New Roman" pitchFamily="18" charset="0"/>
              </a:rPr>
              <a:t>is </a:t>
            </a:r>
            <a:r>
              <a:rPr lang="en-IN" sz="2000" dirty="0" smtClean="0">
                <a:latin typeface="Times New Roman" pitchFamily="18" charset="0"/>
                <a:cs typeface="Times New Roman" pitchFamily="18" charset="0"/>
              </a:rPr>
              <a:t>a automatic </a:t>
            </a:r>
            <a:r>
              <a:rPr lang="en-IN" sz="2000" dirty="0">
                <a:latin typeface="Times New Roman" pitchFamily="18" charset="0"/>
                <a:cs typeface="Times New Roman" pitchFamily="18" charset="0"/>
              </a:rPr>
              <a:t>e-mail response you often get back from random users when </a:t>
            </a:r>
            <a:r>
              <a:rPr lang="en-IN" sz="2000" dirty="0" smtClean="0">
                <a:latin typeface="Times New Roman" pitchFamily="18" charset="0"/>
                <a:cs typeface="Times New Roman" pitchFamily="18" charset="0"/>
              </a:rPr>
              <a:t>you </a:t>
            </a:r>
            <a:r>
              <a:rPr lang="en-IN" sz="2000" dirty="0">
                <a:latin typeface="Times New Roman" pitchFamily="18" charset="0"/>
                <a:cs typeface="Times New Roman" pitchFamily="18" charset="0"/>
              </a:rPr>
              <a:t>a</a:t>
            </a:r>
            <a:r>
              <a:rPr lang="en-IN" sz="2000" dirty="0" smtClean="0">
                <a:latin typeface="Times New Roman" pitchFamily="18" charset="0"/>
                <a:cs typeface="Times New Roman" pitchFamily="18" charset="0"/>
              </a:rPr>
              <a:t>re </a:t>
            </a:r>
            <a:r>
              <a:rPr lang="en-IN" sz="2000" dirty="0">
                <a:latin typeface="Times New Roman" pitchFamily="18" charset="0"/>
                <a:cs typeface="Times New Roman" pitchFamily="18" charset="0"/>
              </a:rPr>
              <a:t>subscribing to a mailing list</a:t>
            </a:r>
            <a:r>
              <a:rPr lang="en-IN" sz="2000" dirty="0" smtClean="0">
                <a:latin typeface="Times New Roman" pitchFamily="18" charset="0"/>
                <a:cs typeface="Times New Roman" pitchFamily="18" charset="0"/>
              </a:rPr>
              <a:t>.</a:t>
            </a:r>
          </a:p>
          <a:p>
            <a:pPr algn="just">
              <a:buFont typeface="Wingdings" pitchFamily="2" charset="2"/>
              <a:buChar char="Ø"/>
            </a:pPr>
            <a:r>
              <a:rPr lang="en-IN" sz="2000" dirty="0" smtClean="0"/>
              <a:t> </a:t>
            </a:r>
            <a:r>
              <a:rPr lang="en-US" sz="2400" b="1" dirty="0" smtClean="0">
                <a:latin typeface="Times New Roman" pitchFamily="18" charset="0"/>
                <a:cs typeface="Times New Roman" pitchFamily="18" charset="0"/>
              </a:rPr>
              <a:t>Banners</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A hacker performs a basic banner grab to</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see </a:t>
            </a:r>
            <a:r>
              <a:rPr lang="en-US" sz="2000" b="1" dirty="0" smtClean="0">
                <a:latin typeface="Times New Roman" pitchFamily="18" charset="0"/>
                <a:cs typeface="Times New Roman" pitchFamily="18" charset="0"/>
              </a:rPr>
              <a:t>what e-mail server </a:t>
            </a:r>
            <a:r>
              <a:rPr lang="en-US" sz="2000" b="1" dirty="0">
                <a:latin typeface="Times New Roman" pitchFamily="18" charset="0"/>
                <a:cs typeface="Times New Roman" pitchFamily="18" charset="0"/>
              </a:rPr>
              <a:t>software and </a:t>
            </a:r>
            <a:r>
              <a:rPr lang="en-US" sz="2000" b="1" dirty="0" smtClean="0">
                <a:latin typeface="Times New Roman" pitchFamily="18" charset="0"/>
                <a:cs typeface="Times New Roman" pitchFamily="18" charset="0"/>
              </a:rPr>
              <a:t>its version is running on email server</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45292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878" y="676892"/>
            <a:ext cx="11720946" cy="5357751"/>
          </a:xfrm>
        </p:spPr>
        <p:txBody>
          <a:bodyPr>
            <a:normAutofit/>
          </a:bodyPr>
          <a:lstStyle/>
          <a:p>
            <a:r>
              <a:rPr lang="en-US" sz="2400" b="1" dirty="0" smtClean="0">
                <a:latin typeface="Times New Roman" pitchFamily="18" charset="0"/>
                <a:cs typeface="Times New Roman" pitchFamily="18" charset="0"/>
              </a:rPr>
              <a:t>Best practices for</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minimizing e-mail security risks </a:t>
            </a:r>
            <a:r>
              <a:rPr lang="en-US" sz="2400" b="1" dirty="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algn="just">
              <a:buFont typeface="Wingdings" pitchFamily="2" charset="2"/>
              <a:buChar char="ü"/>
            </a:pPr>
            <a:r>
              <a:rPr lang="en-US" sz="2000" dirty="0">
                <a:latin typeface="Times New Roman" pitchFamily="18" charset="0"/>
                <a:cs typeface="Times New Roman" pitchFamily="18" charset="0"/>
              </a:rPr>
              <a:t>Use	</a:t>
            </a:r>
            <a:r>
              <a:rPr lang="en-US" sz="2000" dirty="0" smtClean="0">
                <a:latin typeface="Times New Roman" pitchFamily="18" charset="0"/>
                <a:cs typeface="Times New Roman" pitchFamily="18" charset="0"/>
              </a:rPr>
              <a:t>anti-malware software on the e-mail server.</a:t>
            </a:r>
          </a:p>
          <a:p>
            <a:pPr algn="just">
              <a:buFont typeface="Wingdings" pitchFamily="2" charset="2"/>
              <a:buChar char="ü"/>
            </a:pPr>
            <a:r>
              <a:rPr lang="en-US" sz="2000" dirty="0" smtClean="0">
                <a:latin typeface="Times New Roman" pitchFamily="18" charset="0"/>
                <a:cs typeface="Times New Roman" pitchFamily="18" charset="0"/>
              </a:rPr>
              <a:t>Apply the latest operating</a:t>
            </a:r>
            <a:r>
              <a:rPr lang="en-US" sz="2000" dirty="0">
                <a:latin typeface="Times New Roman" pitchFamily="18" charset="0"/>
                <a:cs typeface="Times New Roman" pitchFamily="18" charset="0"/>
              </a:rPr>
              <a:t>	system	</a:t>
            </a:r>
            <a:r>
              <a:rPr lang="en-US" sz="2000" dirty="0" smtClean="0">
                <a:latin typeface="Times New Roman" pitchFamily="18" charset="0"/>
                <a:cs typeface="Times New Roman" pitchFamily="18" charset="0"/>
              </a:rPr>
              <a:t>and e-mail server security patches consistently and after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any security alerts are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released</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You</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can use S/MIME or PGP to encrypt </a:t>
            </a:r>
            <a:r>
              <a:rPr lang="en-US" sz="2000" dirty="0">
                <a:latin typeface="Times New Roman" pitchFamily="18" charset="0"/>
                <a:cs typeface="Times New Roman" pitchFamily="18" charset="0"/>
              </a:rPr>
              <a:t>sensitive	</a:t>
            </a:r>
            <a:r>
              <a:rPr lang="en-US" sz="2000" dirty="0" smtClean="0">
                <a:latin typeface="Times New Roman" pitchFamily="18" charset="0"/>
                <a:cs typeface="Times New Roman" pitchFamily="18" charset="0"/>
              </a:rPr>
              <a:t>messages.</a:t>
            </a:r>
          </a:p>
          <a:p>
            <a:pPr algn="just">
              <a:buFont typeface="Wingdings" pitchFamily="2" charset="2"/>
              <a:buChar char="ü"/>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Put your e-mail server behind a </a:t>
            </a:r>
            <a:r>
              <a:rPr lang="en-US" sz="2000" dirty="0" smtClean="0">
                <a:latin typeface="Times New Roman" pitchFamily="18" charset="0"/>
                <a:cs typeface="Times New Roman" pitchFamily="18" charset="0"/>
              </a:rPr>
              <a:t>firewall</a:t>
            </a:r>
          </a:p>
          <a:p>
            <a:pPr algn="just">
              <a:buFont typeface="Wingdings" pitchFamily="2" charset="2"/>
              <a:buChar char="ü"/>
            </a:pPr>
            <a:r>
              <a:rPr lang="en-US" sz="2000" dirty="0">
                <a:latin typeface="Times New Roman" pitchFamily="18" charset="0"/>
                <a:cs typeface="Times New Roman" pitchFamily="18" charset="0"/>
              </a:rPr>
              <a:t>Disable unused protocols and services on your e-mail server</a:t>
            </a:r>
            <a:r>
              <a:rPr lang="en-US" sz="2000" dirty="0" smtClean="0">
                <a:latin typeface="Times New Roman" pitchFamily="18" charset="0"/>
                <a:cs typeface="Times New Roman" pitchFamily="18" charset="0"/>
              </a:rPr>
              <a:t>.</a:t>
            </a:r>
          </a:p>
          <a:p>
            <a:pPr algn="just">
              <a:buFont typeface="Wingdings" pitchFamily="2" charset="2"/>
              <a:buChar char="ü"/>
            </a:pPr>
            <a:r>
              <a:rPr lang="en-US" sz="2000" dirty="0">
                <a:latin typeface="Times New Roman" pitchFamily="18" charset="0"/>
                <a:cs typeface="Times New Roman" pitchFamily="18" charset="0"/>
              </a:rPr>
              <a:t>Run your e-mail server on a dedicated </a:t>
            </a:r>
            <a:r>
              <a:rPr lang="en-US" sz="2000" dirty="0" smtClean="0">
                <a:latin typeface="Times New Roman" pitchFamily="18" charset="0"/>
                <a:cs typeface="Times New Roman" pitchFamily="18" charset="0"/>
              </a:rPr>
              <a:t>server</a:t>
            </a:r>
          </a:p>
          <a:p>
            <a:pPr algn="just">
              <a:buFont typeface="Wingdings" pitchFamily="2" charset="2"/>
              <a:buChar char="ü"/>
            </a:pPr>
            <a:r>
              <a:rPr lang="en-US" sz="2000" dirty="0">
                <a:latin typeface="Times New Roman" pitchFamily="18" charset="0"/>
                <a:cs typeface="Times New Roman" pitchFamily="18" charset="0"/>
              </a:rPr>
              <a:t>If your server doesn’t need e-mail services running (SMTP, POP3, and IMAP) disable them immediately</a:t>
            </a:r>
            <a:r>
              <a:rPr lang="en-US" sz="2000" dirty="0" smtClean="0">
                <a:latin typeface="Times New Roman" pitchFamily="18" charset="0"/>
                <a:cs typeface="Times New Roman" pitchFamily="18" charset="0"/>
              </a:rPr>
              <a:t>.</a:t>
            </a:r>
          </a:p>
          <a:p>
            <a:pPr algn="just">
              <a:buFont typeface="Wingdings" pitchFamily="2" charset="2"/>
              <a:buChar char="ü"/>
            </a:pPr>
            <a:r>
              <a:rPr lang="en-US" sz="2000" dirty="0" smtClean="0">
                <a:latin typeface="Times New Roman" pitchFamily="18" charset="0"/>
                <a:cs typeface="Times New Roman" pitchFamily="18" charset="0"/>
              </a:rPr>
              <a:t>Email </a:t>
            </a:r>
            <a:r>
              <a:rPr lang="en-US" sz="2000" dirty="0">
                <a:latin typeface="Times New Roman" pitchFamily="18" charset="0"/>
                <a:cs typeface="Times New Roman" pitchFamily="18" charset="0"/>
              </a:rPr>
              <a:t>filtering can block certain types of attachments that are known to carry malicious content</a:t>
            </a:r>
            <a:r>
              <a:rPr lang="en-US" sz="2000" dirty="0" smtClean="0">
                <a:latin typeface="Times New Roman" pitchFamily="18" charset="0"/>
                <a:cs typeface="Times New Roman" pitchFamily="18" charset="0"/>
              </a:rPr>
              <a:t>.</a:t>
            </a:r>
          </a:p>
          <a:p>
            <a:pPr algn="just">
              <a:buFont typeface="Wingdings" pitchFamily="2" charset="2"/>
              <a:buChar char="ü"/>
            </a:pPr>
            <a:r>
              <a:rPr lang="en-US" sz="2000" dirty="0">
                <a:latin typeface="Times New Roman" pitchFamily="18" charset="0"/>
                <a:cs typeface="Times New Roman" pitchFamily="18" charset="0"/>
              </a:rPr>
              <a:t>Secure email client configurations can also reduce the risk of malicious email.</a:t>
            </a: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8413570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676892"/>
            <a:ext cx="11578442" cy="6044542"/>
          </a:xfrm>
        </p:spPr>
        <p:txBody>
          <a:bodyPr>
            <a:normAutofit fontScale="92500" lnSpcReduction="10000"/>
          </a:bodyPr>
          <a:lstStyle/>
          <a:p>
            <a:pPr algn="just"/>
            <a:r>
              <a:rPr lang="en-US" sz="2400" b="1" dirty="0">
                <a:latin typeface="Times New Roman" pitchFamily="18" charset="0"/>
                <a:cs typeface="Times New Roman" pitchFamily="18" charset="0"/>
              </a:rPr>
              <a:t>Web </a:t>
            </a:r>
            <a:r>
              <a:rPr lang="en-US" sz="2400" b="1" dirty="0" smtClean="0">
                <a:latin typeface="Times New Roman" pitchFamily="18" charset="0"/>
                <a:cs typeface="Times New Roman" pitchFamily="18" charset="0"/>
              </a:rPr>
              <a:t>Applications : </a:t>
            </a:r>
            <a:r>
              <a:rPr lang="en-US" sz="2000" dirty="0" smtClean="0">
                <a:latin typeface="Times New Roman" pitchFamily="18" charset="0"/>
                <a:cs typeface="Times New Roman" pitchFamily="18" charset="0"/>
              </a:rPr>
              <a:t>Web applications like </a:t>
            </a:r>
            <a:r>
              <a:rPr lang="en-US" sz="2000" dirty="0">
                <a:latin typeface="Times New Roman" pitchFamily="18" charset="0"/>
                <a:cs typeface="Times New Roman" pitchFamily="18" charset="0"/>
              </a:rPr>
              <a:t>e-mail are common hacker </a:t>
            </a:r>
            <a:r>
              <a:rPr lang="en-US" sz="2000" dirty="0" smtClean="0">
                <a:latin typeface="Times New Roman" pitchFamily="18" charset="0"/>
                <a:cs typeface="Times New Roman" pitchFamily="18" charset="0"/>
              </a:rPr>
              <a:t>targets.</a:t>
            </a:r>
          </a:p>
          <a:p>
            <a:pPr algn="just"/>
            <a:r>
              <a:rPr lang="en-US" sz="2000" dirty="0">
                <a:latin typeface="Times New Roman" pitchFamily="18" charset="0"/>
                <a:cs typeface="Times New Roman" pitchFamily="18" charset="0"/>
              </a:rPr>
              <a:t>Basic Web sites used for marketing, contact information, document downloads and so on are a common target for hackers especially the </a:t>
            </a:r>
            <a:r>
              <a:rPr lang="en-US" sz="2000" dirty="0" smtClean="0">
                <a:latin typeface="Times New Roman" pitchFamily="18" charset="0"/>
                <a:cs typeface="Times New Roman" pitchFamily="18" charset="0"/>
              </a:rPr>
              <a:t>script-kiddie’s.</a:t>
            </a:r>
          </a:p>
          <a:p>
            <a:pPr algn="just"/>
            <a:r>
              <a:rPr lang="en-US" sz="2000" dirty="0">
                <a:latin typeface="Times New Roman" pitchFamily="18" charset="0"/>
                <a:cs typeface="Times New Roman" pitchFamily="18" charset="0"/>
              </a:rPr>
              <a:t>However, for criminal hackers, Web sites that store valuable information, like credit-card and Social Security numbers, are especially </a:t>
            </a:r>
            <a:r>
              <a:rPr lang="en-US" sz="2000" dirty="0" smtClean="0">
                <a:latin typeface="Times New Roman" pitchFamily="18" charset="0"/>
                <a:cs typeface="Times New Roman" pitchFamily="18" charset="0"/>
              </a:rPr>
              <a:t>attractive.</a:t>
            </a:r>
          </a:p>
          <a:p>
            <a:pPr algn="just"/>
            <a:r>
              <a:rPr lang="en-US" sz="2000" dirty="0">
                <a:latin typeface="Times New Roman" pitchFamily="18" charset="0"/>
                <a:cs typeface="Times New Roman" pitchFamily="18" charset="0"/>
              </a:rPr>
              <a:t>Web applications </a:t>
            </a:r>
            <a:r>
              <a:rPr lang="en-US" sz="2000" dirty="0" smtClean="0">
                <a:latin typeface="Times New Roman" pitchFamily="18" charset="0"/>
                <a:cs typeface="Times New Roman" pitchFamily="18" charset="0"/>
              </a:rPr>
              <a:t>are vulnerable </a:t>
            </a:r>
            <a:r>
              <a:rPr lang="en-US" sz="2000" dirty="0">
                <a:latin typeface="Times New Roman" pitchFamily="18" charset="0"/>
                <a:cs typeface="Times New Roman" pitchFamily="18" charset="0"/>
              </a:rPr>
              <a:t>because of poor software development and testing practices.</a:t>
            </a:r>
          </a:p>
          <a:p>
            <a:pPr algn="just"/>
            <a:r>
              <a:rPr lang="en-US" sz="2400" b="1" dirty="0" smtClean="0">
                <a:latin typeface="Times New Roman" pitchFamily="18" charset="0"/>
                <a:cs typeface="Times New Roman" pitchFamily="18" charset="0"/>
              </a:rPr>
              <a:t>Web Vulnerabilities :-</a:t>
            </a:r>
          </a:p>
          <a:p>
            <a:pPr algn="just">
              <a:buFont typeface="Wingdings" pitchFamily="2" charset="2"/>
              <a:buChar char="ü"/>
            </a:pPr>
            <a:r>
              <a:rPr lang="en-US" sz="2000" dirty="0">
                <a:latin typeface="Times New Roman" pitchFamily="18" charset="0"/>
                <a:cs typeface="Times New Roman" pitchFamily="18" charset="0"/>
              </a:rPr>
              <a:t>Hacker attacks against insecure Web applications via </a:t>
            </a:r>
            <a:r>
              <a:rPr lang="en-US" sz="2000" dirty="0" smtClean="0">
                <a:latin typeface="Times New Roman" pitchFamily="18" charset="0"/>
                <a:cs typeface="Times New Roman" pitchFamily="18" charset="0"/>
              </a:rPr>
              <a:t>HTTP </a:t>
            </a:r>
            <a:r>
              <a:rPr lang="en-US" sz="2000" dirty="0">
                <a:latin typeface="Times New Roman" pitchFamily="18" charset="0"/>
                <a:cs typeface="Times New Roman" pitchFamily="18" charset="0"/>
              </a:rPr>
              <a:t>make up the majority of all Internet-related attacks.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Most </a:t>
            </a:r>
            <a:r>
              <a:rPr lang="en-US" sz="2000" dirty="0">
                <a:latin typeface="Times New Roman" pitchFamily="18" charset="0"/>
                <a:cs typeface="Times New Roman" pitchFamily="18" charset="0"/>
              </a:rPr>
              <a:t>of these attacks can be carried out even if the HTTP traffic is encrypted (via HTTPS or HTTP over SSL) because the communications medium has nothing to do with these </a:t>
            </a:r>
            <a:r>
              <a:rPr lang="en-US" sz="2000" dirty="0" smtClean="0">
                <a:latin typeface="Times New Roman" pitchFamily="18" charset="0"/>
                <a:cs typeface="Times New Roman" pitchFamily="18" charset="0"/>
              </a:rPr>
              <a:t>attacks.</a:t>
            </a:r>
          </a:p>
          <a:p>
            <a:pPr algn="just">
              <a:buFont typeface="Wingdings" pitchFamily="2" charset="2"/>
              <a:buChar char="ü"/>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security vulnerabilities actually lie within either the Web applications themselves or the Web server and browser software that the applications run on and communicate with</a:t>
            </a:r>
            <a:r>
              <a:rPr lang="en-US" sz="2000" dirty="0" smtClean="0">
                <a:latin typeface="Times New Roman" pitchFamily="18" charset="0"/>
                <a:cs typeface="Times New Roman" pitchFamily="18" charset="0"/>
              </a:rPr>
              <a:t>.</a:t>
            </a:r>
          </a:p>
          <a:p>
            <a:pPr algn="just"/>
            <a:r>
              <a:rPr lang="en-US" sz="2000" b="1" dirty="0">
                <a:latin typeface="Times New Roman" pitchFamily="18" charset="0"/>
                <a:cs typeface="Times New Roman" pitchFamily="18" charset="0"/>
              </a:rPr>
              <a:t>Some other web application security vulnerabilities are as follows </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algn="just">
              <a:buFont typeface="Wingdings" pitchFamily="2" charset="2"/>
              <a:buChar char="ü"/>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SQL Injection </a:t>
            </a:r>
            <a:r>
              <a:rPr lang="en-US" sz="2000" dirty="0">
                <a:latin typeface="Times New Roman" pitchFamily="18" charset="0"/>
                <a:cs typeface="Times New Roman" pitchFamily="18" charset="0"/>
              </a:rPr>
              <a:t>- Injection is a security vulnerability that allows an attacker to alter backend SQL statements by manipulating the user supplied data</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a:latin typeface="Times New Roman" pitchFamily="18" charset="0"/>
                <a:cs typeface="Times New Roman" pitchFamily="18" charset="0"/>
              </a:rPr>
              <a:t>Cross site </a:t>
            </a:r>
            <a:r>
              <a:rPr lang="en-US" sz="2000" b="1" dirty="0" smtClean="0">
                <a:latin typeface="Times New Roman" pitchFamily="18" charset="0"/>
                <a:cs typeface="Times New Roman" pitchFamily="18" charset="0"/>
              </a:rPr>
              <a:t>scripting(XSS)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Attackers can use XSS to execute malicious scripts on the </a:t>
            </a:r>
            <a:r>
              <a:rPr lang="en-US" sz="2000" dirty="0" smtClean="0">
                <a:latin typeface="Times New Roman" pitchFamily="18" charset="0"/>
                <a:cs typeface="Times New Roman" pitchFamily="18" charset="0"/>
              </a:rPr>
              <a:t>users browsers.</a:t>
            </a:r>
          </a:p>
          <a:p>
            <a:pPr algn="just">
              <a:buFont typeface="Wingdings" pitchFamily="2" charset="2"/>
              <a:buChar char="ü"/>
            </a:pPr>
            <a:r>
              <a:rPr lang="en-US" sz="2000" b="1" dirty="0">
                <a:latin typeface="Times New Roman" pitchFamily="18" charset="0"/>
                <a:cs typeface="Times New Roman" pitchFamily="18" charset="0"/>
              </a:rPr>
              <a:t>Security Misconfiguration- </a:t>
            </a:r>
            <a:r>
              <a:rPr lang="en-US" sz="2000" dirty="0">
                <a:latin typeface="Times New Roman" pitchFamily="18" charset="0"/>
                <a:cs typeface="Times New Roman" pitchFamily="18" charset="0"/>
              </a:rPr>
              <a:t>Security Configuration must be defined </a:t>
            </a:r>
            <a:r>
              <a:rPr lang="en-US" sz="2000" dirty="0" smtClean="0">
                <a:latin typeface="Times New Roman" pitchFamily="18" charset="0"/>
                <a:cs typeface="Times New Roman" pitchFamily="18" charset="0"/>
              </a:rPr>
              <a:t>application server, </a:t>
            </a:r>
            <a:r>
              <a:rPr lang="en-US" sz="2000" dirty="0">
                <a:latin typeface="Times New Roman" pitchFamily="18" charset="0"/>
                <a:cs typeface="Times New Roman" pitchFamily="18" charset="0"/>
              </a:rPr>
              <a:t>web server, database server. If these </a:t>
            </a:r>
            <a:r>
              <a:rPr lang="en-US" sz="2000" dirty="0" smtClean="0">
                <a:latin typeface="Times New Roman" pitchFamily="18" charset="0"/>
                <a:cs typeface="Times New Roman" pitchFamily="18" charset="0"/>
              </a:rPr>
              <a:t>are not properly </a:t>
            </a:r>
            <a:r>
              <a:rPr lang="en-US" sz="2000" dirty="0">
                <a:latin typeface="Times New Roman" pitchFamily="18" charset="0"/>
                <a:cs typeface="Times New Roman" pitchFamily="18" charset="0"/>
              </a:rPr>
              <a:t>configured, an attacker can have unauthorized access to sensitive data or functionality. </a:t>
            </a:r>
          </a:p>
          <a:p>
            <a:pPr algn="just">
              <a:buFont typeface="Wingdings" pitchFamily="2" charset="2"/>
              <a:buChar char="ü"/>
            </a:pPr>
            <a:endParaRPr lang="en-US" sz="2000" dirty="0" smtClean="0">
              <a:latin typeface="Times New Roman" pitchFamily="18" charset="0"/>
              <a:cs typeface="Times New Roman" pitchFamily="18" charset="0"/>
            </a:endParaRP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684265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676892"/>
            <a:ext cx="11922826" cy="5357751"/>
          </a:xfrm>
        </p:spPr>
        <p:txBody>
          <a:bodyPr>
            <a:normAutofit/>
          </a:bodyPr>
          <a:lstStyle/>
          <a:p>
            <a:r>
              <a:rPr lang="en-US" sz="2400" b="1" dirty="0" smtClean="0">
                <a:latin typeface="Times New Roman" pitchFamily="18" charset="0"/>
                <a:cs typeface="Times New Roman" pitchFamily="18" charset="0"/>
              </a:rPr>
              <a:t>Directory Traversal :-</a:t>
            </a:r>
          </a:p>
          <a:p>
            <a:pPr algn="just"/>
            <a:r>
              <a:rPr lang="en-US" sz="2000" dirty="0">
                <a:latin typeface="Times New Roman" pitchFamily="18" charset="0"/>
                <a:cs typeface="Times New Roman" pitchFamily="18" charset="0"/>
              </a:rPr>
              <a:t>Directory traversal or Path Traversal is an HTTP attack which allows attackers to access restricted directories and execute commands outside of the web server’s root directory. </a:t>
            </a:r>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Web </a:t>
            </a:r>
            <a:r>
              <a:rPr lang="en-US" sz="2000" b="1" dirty="0">
                <a:latin typeface="Times New Roman" pitchFamily="18" charset="0"/>
                <a:cs typeface="Times New Roman" pitchFamily="18" charset="0"/>
              </a:rPr>
              <a:t>servers provide two main levels of security mechanisms </a:t>
            </a:r>
            <a:r>
              <a:rPr lang="en-US" sz="2000" b="1" dirty="0" smtClean="0">
                <a:latin typeface="Times New Roman" pitchFamily="18" charset="0"/>
                <a:cs typeface="Times New Roman" pitchFamily="18" charset="0"/>
              </a:rPr>
              <a:t>:</a:t>
            </a:r>
          </a:p>
          <a:p>
            <a:pPr algn="just"/>
            <a:r>
              <a:rPr lang="en-US" sz="2000" b="1" dirty="0">
                <a:latin typeface="Times New Roman" pitchFamily="18" charset="0"/>
                <a:cs typeface="Times New Roman" pitchFamily="18" charset="0"/>
              </a:rPr>
              <a:t>Access Control Lists (ACLs) - </a:t>
            </a:r>
            <a:r>
              <a:rPr lang="en-US" sz="2000" dirty="0">
                <a:latin typeface="Times New Roman" pitchFamily="18" charset="0"/>
                <a:cs typeface="Times New Roman" pitchFamily="18" charset="0"/>
              </a:rPr>
              <a:t>An Access Control List is used in the authorization process.  - It is a list which the web server’s administrator uses to indicate which users or groups are </a:t>
            </a:r>
            <a:r>
              <a:rPr lang="en-US" sz="2000" dirty="0" smtClean="0">
                <a:latin typeface="Times New Roman" pitchFamily="18" charset="0"/>
                <a:cs typeface="Times New Roman" pitchFamily="18" charset="0"/>
              </a:rPr>
              <a:t>able </a:t>
            </a:r>
            <a:r>
              <a:rPr lang="en-US" sz="2000" dirty="0">
                <a:latin typeface="Times New Roman" pitchFamily="18" charset="0"/>
                <a:cs typeface="Times New Roman" pitchFamily="18" charset="0"/>
              </a:rPr>
              <a:t>to access, modify or execute particular files on the server, as well as other access </a:t>
            </a:r>
            <a:r>
              <a:rPr lang="en-US" sz="2000" dirty="0" smtClean="0">
                <a:latin typeface="Times New Roman" pitchFamily="18" charset="0"/>
                <a:cs typeface="Times New Roman" pitchFamily="18" charset="0"/>
              </a:rPr>
              <a:t>rights.</a:t>
            </a:r>
          </a:p>
          <a:p>
            <a:pPr algn="just"/>
            <a:r>
              <a:rPr lang="en-US" sz="2000" b="1" dirty="0">
                <a:latin typeface="Times New Roman" pitchFamily="18" charset="0"/>
                <a:cs typeface="Times New Roman" pitchFamily="18" charset="0"/>
              </a:rPr>
              <a:t>Root directory - </a:t>
            </a:r>
            <a:r>
              <a:rPr lang="en-US" sz="2000" dirty="0">
                <a:latin typeface="Times New Roman" pitchFamily="18" charset="0"/>
                <a:cs typeface="Times New Roman" pitchFamily="18" charset="0"/>
              </a:rPr>
              <a:t>The root directory is the top-most directory on the server file System. </a:t>
            </a:r>
            <a:endParaRPr lang="en-US" sz="2000" dirty="0" smtClean="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User access is confined to the root directory, meaning users are unable to access </a:t>
            </a:r>
            <a:r>
              <a:rPr lang="en-US" sz="2000" dirty="0" smtClean="0">
                <a:latin typeface="Times New Roman" pitchFamily="18" charset="0"/>
                <a:cs typeface="Times New Roman" pitchFamily="18" charset="0"/>
              </a:rPr>
              <a:t>directories</a:t>
            </a:r>
          </a:p>
          <a:p>
            <a:pPr marL="0" indent="0" algn="just">
              <a:buNone/>
            </a:pPr>
            <a:r>
              <a:rPr lang="en-US" sz="2000" dirty="0">
                <a:latin typeface="Times New Roman" pitchFamily="18" charset="0"/>
                <a:cs typeface="Times New Roman" pitchFamily="18" charset="0"/>
              </a:rPr>
              <a:t>       or files outside of the root </a:t>
            </a:r>
          </a:p>
          <a:p>
            <a:pPr marL="0" indent="0">
              <a:buNone/>
            </a:pP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5275554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008" y="676892"/>
            <a:ext cx="11542816" cy="5357751"/>
          </a:xfrm>
        </p:spPr>
        <p:txBody>
          <a:bodyPr>
            <a:normAutofit/>
          </a:bodyPr>
          <a:lstStyle/>
          <a:p>
            <a:r>
              <a:rPr lang="en-US" sz="2400" b="1" dirty="0">
                <a:latin typeface="Times New Roman" pitchFamily="18" charset="0"/>
                <a:cs typeface="Times New Roman" pitchFamily="18" charset="0"/>
              </a:rPr>
              <a:t>Countermeasures	</a:t>
            </a:r>
            <a:r>
              <a:rPr lang="en-US" sz="2400" b="1" dirty="0" smtClean="0">
                <a:latin typeface="Times New Roman" pitchFamily="18" charset="0"/>
                <a:cs typeface="Times New Roman" pitchFamily="18" charset="0"/>
              </a:rPr>
              <a:t>against Directory Traversals:-</a:t>
            </a:r>
          </a:p>
          <a:p>
            <a:r>
              <a:rPr lang="en-US" sz="2400" dirty="0" smtClean="0">
                <a:latin typeface="Times New Roman" pitchFamily="18" charset="0"/>
                <a:cs typeface="Times New Roman" pitchFamily="18" charset="0"/>
              </a:rPr>
              <a:t>Don’t store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old,sensitive,or nonpublic files on  your web server.</a:t>
            </a:r>
          </a:p>
          <a:p>
            <a:r>
              <a:rPr lang="en-US" sz="2400" dirty="0" smtClean="0">
                <a:latin typeface="Times New Roman" pitchFamily="18" charset="0"/>
                <a:cs typeface="Times New Roman" pitchFamily="18" charset="0"/>
              </a:rPr>
              <a:t>Configure your robots.txt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file to prevent</a:t>
            </a:r>
            <a:r>
              <a:rPr lang="en-US" sz="2400" dirty="0">
                <a:latin typeface="Times New Roman" pitchFamily="18" charset="0"/>
                <a:cs typeface="Times New Roman" pitchFamily="18" charset="0"/>
              </a:rPr>
              <a:t>	search	</a:t>
            </a:r>
            <a:r>
              <a:rPr lang="en-US" sz="2400" dirty="0" smtClean="0">
                <a:latin typeface="Times New Roman" pitchFamily="18" charset="0"/>
                <a:cs typeface="Times New Roman" pitchFamily="18" charset="0"/>
              </a:rPr>
              <a:t>engines, such as Google, from crawling the more sensitive areas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of your site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Ensure that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your web server is properly configured to allow public access to only those directories that are needed for the site to function.</a:t>
            </a:r>
            <a:endParaRPr lang="en-US" sz="2400" dirty="0">
              <a:latin typeface="Times New Roman" pitchFamily="18" charset="0"/>
              <a:cs typeface="Times New Roman" pitchFamily="18" charset="0"/>
            </a:endParaRP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756432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753" y="629393"/>
            <a:ext cx="11958452" cy="5807032"/>
          </a:xfrm>
        </p:spPr>
        <p:txBody>
          <a:bodyPr>
            <a:normAutofit fontScale="70000" lnSpcReduction="20000"/>
          </a:bodyPr>
          <a:lstStyle/>
          <a:p>
            <a:pPr algn="just"/>
            <a:r>
              <a:rPr lang="en-US" sz="5800" b="1" dirty="0">
                <a:latin typeface="Times New Roman" pitchFamily="18" charset="0"/>
                <a:cs typeface="Times New Roman" pitchFamily="18" charset="0"/>
              </a:rPr>
              <a:t> </a:t>
            </a:r>
            <a:r>
              <a:rPr lang="en-US" sz="4400" b="1" dirty="0">
                <a:latin typeface="Times New Roman" pitchFamily="18" charset="0"/>
                <a:cs typeface="Times New Roman" pitchFamily="18" charset="0"/>
              </a:rPr>
              <a:t>Network infrastructure security involves assessing such areas </a:t>
            </a:r>
            <a:r>
              <a:rPr lang="en-US" sz="4400" b="1" dirty="0" smtClean="0">
                <a:latin typeface="Times New Roman" pitchFamily="18" charset="0"/>
                <a:cs typeface="Times New Roman" pitchFamily="18" charset="0"/>
              </a:rPr>
              <a:t>as:</a:t>
            </a:r>
          </a:p>
          <a:p>
            <a:pPr algn="just">
              <a:buFont typeface="Wingdings" pitchFamily="2" charset="2"/>
              <a:buChar char="ü"/>
            </a:pPr>
            <a:r>
              <a:rPr lang="en-US" dirty="0" smtClean="0">
                <a:latin typeface="Times New Roman" pitchFamily="18" charset="0"/>
                <a:cs typeface="Times New Roman" pitchFamily="18" charset="0"/>
              </a:rPr>
              <a:t>Where </a:t>
            </a:r>
            <a:r>
              <a:rPr lang="en-US" dirty="0">
                <a:latin typeface="Times New Roman" pitchFamily="18" charset="0"/>
                <a:cs typeface="Times New Roman" pitchFamily="18" charset="0"/>
              </a:rPr>
              <a:t>devices </a:t>
            </a:r>
            <a:r>
              <a:rPr lang="en-US" dirty="0" smtClean="0">
                <a:latin typeface="Times New Roman" pitchFamily="18" charset="0"/>
                <a:cs typeface="Times New Roman" pitchFamily="18" charset="0"/>
              </a:rPr>
              <a:t>such as </a:t>
            </a:r>
            <a:r>
              <a:rPr lang="en-US" dirty="0">
                <a:latin typeface="Times New Roman" pitchFamily="18" charset="0"/>
                <a:cs typeface="Times New Roman" pitchFamily="18" charset="0"/>
              </a:rPr>
              <a:t>a firewall or </a:t>
            </a:r>
            <a:r>
              <a:rPr lang="en-US" dirty="0" smtClean="0">
                <a:latin typeface="Times New Roman" pitchFamily="18" charset="0"/>
                <a:cs typeface="Times New Roman" pitchFamily="18" charset="0"/>
              </a:rPr>
              <a:t>IDS </a:t>
            </a:r>
            <a:r>
              <a:rPr lang="en-US" dirty="0">
                <a:latin typeface="Times New Roman" pitchFamily="18" charset="0"/>
                <a:cs typeface="Times New Roman" pitchFamily="18" charset="0"/>
              </a:rPr>
              <a:t>are placed on the network and how they are </a:t>
            </a:r>
            <a:r>
              <a:rPr lang="en-US" dirty="0" smtClean="0">
                <a:latin typeface="Times New Roman" pitchFamily="18" charset="0"/>
                <a:cs typeface="Times New Roman" pitchFamily="18" charset="0"/>
              </a:rPr>
              <a:t>configured.</a:t>
            </a:r>
          </a:p>
          <a:p>
            <a:pPr algn="just">
              <a:buFont typeface="Wingdings" pitchFamily="2" charset="2"/>
              <a:buChar char="ü"/>
            </a:pPr>
            <a:r>
              <a:rPr lang="en-US" dirty="0" smtClean="0">
                <a:latin typeface="Times New Roman" pitchFamily="18" charset="0"/>
                <a:cs typeface="Times New Roman" pitchFamily="18" charset="0"/>
              </a:rPr>
              <a:t>What </a:t>
            </a:r>
            <a:r>
              <a:rPr lang="en-US" dirty="0">
                <a:latin typeface="Times New Roman" pitchFamily="18" charset="0"/>
                <a:cs typeface="Times New Roman" pitchFamily="18" charset="0"/>
              </a:rPr>
              <a:t>hackers see when they perform port scans and how they can exploit vulnerabilities in your network hosts   </a:t>
            </a:r>
          </a:p>
          <a:p>
            <a:pPr algn="just">
              <a:buFont typeface="Wingdings" pitchFamily="2" charset="2"/>
              <a:buChar char="ü"/>
            </a:pPr>
            <a:r>
              <a:rPr lang="en-US" dirty="0" smtClean="0">
                <a:latin typeface="Times New Roman" pitchFamily="18" charset="0"/>
                <a:cs typeface="Times New Roman" pitchFamily="18" charset="0"/>
              </a:rPr>
              <a:t>Interaction </a:t>
            </a:r>
            <a:r>
              <a:rPr lang="en-US" dirty="0">
                <a:latin typeface="Times New Roman" pitchFamily="18" charset="0"/>
                <a:cs typeface="Times New Roman" pitchFamily="18" charset="0"/>
              </a:rPr>
              <a:t>of installed security devices   </a:t>
            </a:r>
          </a:p>
          <a:p>
            <a:pPr algn="just">
              <a:buFont typeface="Wingdings" pitchFamily="2" charset="2"/>
              <a:buChar char="ü"/>
            </a:pPr>
            <a:r>
              <a:rPr lang="en-US" dirty="0" smtClean="0">
                <a:latin typeface="Times New Roman" pitchFamily="18" charset="0"/>
                <a:cs typeface="Times New Roman" pitchFamily="18" charset="0"/>
              </a:rPr>
              <a:t>Protocols </a:t>
            </a:r>
            <a:r>
              <a:rPr lang="en-US" dirty="0">
                <a:latin typeface="Times New Roman" pitchFamily="18" charset="0"/>
                <a:cs typeface="Times New Roman" pitchFamily="18" charset="0"/>
              </a:rPr>
              <a:t>in use  </a:t>
            </a:r>
            <a:endParaRPr lang="en-US" dirty="0" smtClean="0">
              <a:latin typeface="Times New Roman" pitchFamily="18" charset="0"/>
              <a:cs typeface="Times New Roman" pitchFamily="18" charset="0"/>
            </a:endParaRPr>
          </a:p>
          <a:p>
            <a:pPr algn="just">
              <a:buFont typeface="Wingdings" pitchFamily="2" charset="2"/>
              <a:buChar char="ü"/>
            </a:pPr>
            <a:r>
              <a:rPr lang="en-US" dirty="0" smtClean="0">
                <a:latin typeface="Times New Roman" pitchFamily="18" charset="0"/>
                <a:cs typeface="Times New Roman" pitchFamily="18" charset="0"/>
              </a:rPr>
              <a:t>Commonly </a:t>
            </a:r>
            <a:r>
              <a:rPr lang="en-US" dirty="0">
                <a:latin typeface="Times New Roman" pitchFamily="18" charset="0"/>
                <a:cs typeface="Times New Roman" pitchFamily="18" charset="0"/>
              </a:rPr>
              <a:t>attacked ports that are unprotected   </a:t>
            </a:r>
          </a:p>
          <a:p>
            <a:pPr algn="just">
              <a:buFont typeface="Wingdings" pitchFamily="2" charset="2"/>
              <a:buChar char="ü"/>
            </a:pPr>
            <a:r>
              <a:rPr lang="en-US" dirty="0" smtClean="0">
                <a:latin typeface="Times New Roman" pitchFamily="18" charset="0"/>
                <a:cs typeface="Times New Roman" pitchFamily="18" charset="0"/>
              </a:rPr>
              <a:t>Network </a:t>
            </a:r>
            <a:r>
              <a:rPr lang="en-US" dirty="0">
                <a:latin typeface="Times New Roman" pitchFamily="18" charset="0"/>
                <a:cs typeface="Times New Roman" pitchFamily="18" charset="0"/>
              </a:rPr>
              <a:t>host configuration   </a:t>
            </a:r>
          </a:p>
          <a:p>
            <a:pPr algn="just">
              <a:buFont typeface="Wingdings" pitchFamily="2" charset="2"/>
              <a:buChar char="ü"/>
            </a:pPr>
            <a:r>
              <a:rPr lang="en-US" dirty="0" smtClean="0">
                <a:latin typeface="Times New Roman" pitchFamily="18" charset="0"/>
                <a:cs typeface="Times New Roman" pitchFamily="18" charset="0"/>
              </a:rPr>
              <a:t>Network </a:t>
            </a:r>
            <a:r>
              <a:rPr lang="en-US" dirty="0">
                <a:latin typeface="Times New Roman" pitchFamily="18" charset="0"/>
                <a:cs typeface="Times New Roman" pitchFamily="18" charset="0"/>
              </a:rPr>
              <a:t>monitoring and maintenance </a:t>
            </a:r>
          </a:p>
          <a:p>
            <a:pPr algn="just"/>
            <a:r>
              <a:rPr lang="en-US" sz="3800" b="1" dirty="0">
                <a:latin typeface="Times New Roman" pitchFamily="18" charset="0"/>
                <a:cs typeface="Times New Roman" pitchFamily="18" charset="0"/>
              </a:rPr>
              <a:t>If </a:t>
            </a:r>
            <a:r>
              <a:rPr lang="en-US" sz="3800" b="1" dirty="0" smtClean="0">
                <a:latin typeface="Times New Roman" pitchFamily="18" charset="0"/>
                <a:cs typeface="Times New Roman" pitchFamily="18" charset="0"/>
              </a:rPr>
              <a:t>someone exploits any one of above vulnerability bad things can happen :-</a:t>
            </a:r>
          </a:p>
          <a:p>
            <a:pPr marL="457200" indent="-457200" algn="just">
              <a:buFont typeface="+mj-lt"/>
              <a:buAutoNum type="arabicPeriod"/>
            </a:pPr>
            <a:r>
              <a:rPr lang="en-US" sz="2900" dirty="0" smtClean="0">
                <a:latin typeface="Times New Roman" pitchFamily="18" charset="0"/>
                <a:cs typeface="Times New Roman" pitchFamily="18" charset="0"/>
              </a:rPr>
              <a:t>An attacker can launch a </a:t>
            </a:r>
            <a:r>
              <a:rPr lang="en-US" sz="2900" b="1" dirty="0" smtClean="0">
                <a:latin typeface="Times New Roman" pitchFamily="18" charset="0"/>
                <a:cs typeface="Times New Roman" pitchFamily="18" charset="0"/>
              </a:rPr>
              <a:t>Denial of Service (DoS) attack</a:t>
            </a:r>
            <a:r>
              <a:rPr lang="en-US" sz="2900" dirty="0" smtClean="0">
                <a:latin typeface="Times New Roman" pitchFamily="18" charset="0"/>
                <a:cs typeface="Times New Roman" pitchFamily="18" charset="0"/>
              </a:rPr>
              <a:t>, which can take down your Internet connection or your entire network.</a:t>
            </a:r>
          </a:p>
          <a:p>
            <a:pPr marL="457200" indent="-457200" algn="just">
              <a:buFont typeface="+mj-lt"/>
              <a:buAutoNum type="arabicPeriod"/>
            </a:pPr>
            <a:r>
              <a:rPr lang="en-US" sz="2900" dirty="0" smtClean="0">
                <a:latin typeface="Times New Roman" pitchFamily="18" charset="0"/>
                <a:cs typeface="Times New Roman" pitchFamily="18" charset="0"/>
              </a:rPr>
              <a:t>A </a:t>
            </a:r>
            <a:r>
              <a:rPr lang="en-US" sz="2900" dirty="0">
                <a:latin typeface="Times New Roman" pitchFamily="18" charset="0"/>
                <a:cs typeface="Times New Roman" pitchFamily="18" charset="0"/>
              </a:rPr>
              <a:t>malicious employee using a </a:t>
            </a:r>
            <a:r>
              <a:rPr lang="en-US" sz="2900" b="1" dirty="0">
                <a:latin typeface="Times New Roman" pitchFamily="18" charset="0"/>
                <a:cs typeface="Times New Roman" pitchFamily="18" charset="0"/>
              </a:rPr>
              <a:t>network analyzer </a:t>
            </a:r>
            <a:r>
              <a:rPr lang="en-US" sz="2900" dirty="0">
                <a:latin typeface="Times New Roman" pitchFamily="18" charset="0"/>
                <a:cs typeface="Times New Roman" pitchFamily="18" charset="0"/>
              </a:rPr>
              <a:t>can steal confidential </a:t>
            </a:r>
            <a:r>
              <a:rPr lang="en-US" sz="2900" dirty="0" smtClean="0">
                <a:latin typeface="Times New Roman" pitchFamily="18" charset="0"/>
                <a:cs typeface="Times New Roman" pitchFamily="18" charset="0"/>
              </a:rPr>
              <a:t>information in </a:t>
            </a:r>
            <a:r>
              <a:rPr lang="en-US" sz="2900" dirty="0">
                <a:latin typeface="Times New Roman" pitchFamily="18" charset="0"/>
                <a:cs typeface="Times New Roman" pitchFamily="18" charset="0"/>
              </a:rPr>
              <a:t>e-mails and files sent over the network</a:t>
            </a:r>
            <a:r>
              <a:rPr lang="en-US" sz="2900" dirty="0" smtClean="0">
                <a:latin typeface="Times New Roman" pitchFamily="18" charset="0"/>
                <a:cs typeface="Times New Roman" pitchFamily="18" charset="0"/>
              </a:rPr>
              <a:t>.</a:t>
            </a:r>
          </a:p>
          <a:p>
            <a:pPr marL="457200" indent="-457200" algn="just">
              <a:buFont typeface="+mj-lt"/>
              <a:buAutoNum type="arabicPeriod"/>
            </a:pPr>
            <a:r>
              <a:rPr lang="en-US" sz="2900" dirty="0" smtClean="0">
                <a:latin typeface="Times New Roman" pitchFamily="18" charset="0"/>
                <a:cs typeface="Times New Roman" pitchFamily="18" charset="0"/>
              </a:rPr>
              <a:t>A </a:t>
            </a:r>
            <a:r>
              <a:rPr lang="en-US" sz="2900" dirty="0">
                <a:latin typeface="Times New Roman" pitchFamily="18" charset="0"/>
                <a:cs typeface="Times New Roman" pitchFamily="18" charset="0"/>
              </a:rPr>
              <a:t>hacker can set up </a:t>
            </a:r>
            <a:r>
              <a:rPr lang="en-US" sz="2900" b="1" dirty="0">
                <a:latin typeface="Times New Roman" pitchFamily="18" charset="0"/>
                <a:cs typeface="Times New Roman" pitchFamily="18" charset="0"/>
              </a:rPr>
              <a:t>back-door</a:t>
            </a:r>
            <a:r>
              <a:rPr lang="en-US" sz="2900" dirty="0">
                <a:latin typeface="Times New Roman" pitchFamily="18" charset="0"/>
                <a:cs typeface="Times New Roman" pitchFamily="18" charset="0"/>
              </a:rPr>
              <a:t> access into your network.</a:t>
            </a:r>
          </a:p>
          <a:p>
            <a:pPr marL="0" indent="0">
              <a:buNone/>
            </a:pPr>
            <a:endParaRPr lang="en-US" dirty="0"/>
          </a:p>
        </p:txBody>
      </p:sp>
      <p:sp>
        <p:nvSpPr>
          <p:cNvPr id="2" name="Rectangle 1"/>
          <p:cNvSpPr/>
          <p:nvPr/>
        </p:nvSpPr>
        <p:spPr>
          <a:xfrm>
            <a:off x="984193" y="139865"/>
            <a:ext cx="9808070" cy="584775"/>
          </a:xfrm>
          <a:prstGeom prst="rect">
            <a:avLst/>
          </a:prstGeom>
        </p:spPr>
        <p:txBody>
          <a:bodyPr wrap="none">
            <a:spAutoFit/>
          </a:bodyPr>
          <a:lstStyle/>
          <a:p>
            <a:r>
              <a:rPr lang="en-US" sz="3200" b="1" dirty="0">
                <a:latin typeface="Times New Roman" pitchFamily="18" charset="0"/>
                <a:cs typeface="Times New Roman" pitchFamily="18" charset="0"/>
              </a:rPr>
              <a:t>NETWOK INFRASTRICTURE VULNERABILITIES</a:t>
            </a:r>
            <a:endParaRPr lang="en-US" sz="3200" dirty="0"/>
          </a:p>
        </p:txBody>
      </p:sp>
    </p:spTree>
    <p:extLst>
      <p:ext uri="{BB962C8B-B14F-4D97-AF65-F5344CB8AC3E}">
        <p14:creationId xmlns:p14="http://schemas.microsoft.com/office/powerpoint/2010/main" val="23272587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008" y="676892"/>
            <a:ext cx="11542816" cy="5357751"/>
          </a:xfrm>
        </p:spPr>
        <p:txBody>
          <a:bodyPr>
            <a:normAutofit/>
          </a:bodyPr>
          <a:lstStyle/>
          <a:p>
            <a:r>
              <a:rPr lang="en-US" sz="2400" b="1" dirty="0">
                <a:latin typeface="Times New Roman" pitchFamily="18" charset="0"/>
                <a:cs typeface="Times New Roman" pitchFamily="18" charset="0"/>
              </a:rPr>
              <a:t>Google </a:t>
            </a:r>
            <a:r>
              <a:rPr lang="en-US" sz="2400" b="1" dirty="0" smtClean="0">
                <a:latin typeface="Times New Roman" pitchFamily="18" charset="0"/>
                <a:cs typeface="Times New Roman" pitchFamily="18" charset="0"/>
              </a:rPr>
              <a:t>Dorking(</a:t>
            </a:r>
            <a:r>
              <a:rPr lang="en-US" sz="2400" b="1" dirty="0">
                <a:latin typeface="Times New Roman" pitchFamily="18" charset="0"/>
                <a:cs typeface="Times New Roman" pitchFamily="18" charset="0"/>
              </a:rPr>
              <a:t>Google </a:t>
            </a:r>
            <a:r>
              <a:rPr lang="en-US" sz="2400" b="1" dirty="0" smtClean="0">
                <a:latin typeface="Times New Roman" pitchFamily="18" charset="0"/>
                <a:cs typeface="Times New Roman" pitchFamily="18" charset="0"/>
              </a:rPr>
              <a:t>hacking): </a:t>
            </a:r>
          </a:p>
          <a:p>
            <a:pPr algn="just"/>
            <a:r>
              <a:rPr lang="en-US" sz="2000" dirty="0" smtClean="0">
                <a:latin typeface="Times New Roman" pitchFamily="18" charset="0"/>
                <a:cs typeface="Times New Roman" pitchFamily="18" charset="0"/>
              </a:rPr>
              <a:t>Google </a:t>
            </a:r>
            <a:r>
              <a:rPr lang="en-US" sz="2000" dirty="0" err="1">
                <a:latin typeface="Times New Roman" pitchFamily="18" charset="0"/>
                <a:cs typeface="Times New Roman" pitchFamily="18" charset="0"/>
              </a:rPr>
              <a:t>dorking</a:t>
            </a:r>
            <a:r>
              <a:rPr lang="en-US" sz="2000" dirty="0">
                <a:latin typeface="Times New Roman" pitchFamily="18" charset="0"/>
                <a:cs typeface="Times New Roman" pitchFamily="18" charset="0"/>
              </a:rPr>
              <a:t> is a hacking technique that makes use of Google's advanced search services to locate valuable data or hard-to-find content. </a:t>
            </a:r>
            <a:endParaRPr lang="en-US" sz="2000" dirty="0" smtClean="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Google </a:t>
            </a:r>
            <a:r>
              <a:rPr lang="en-US" sz="2000" dirty="0" err="1">
                <a:latin typeface="Times New Roman" pitchFamily="18" charset="0"/>
                <a:cs typeface="Times New Roman" pitchFamily="18" charset="0"/>
              </a:rPr>
              <a:t>dorking</a:t>
            </a:r>
            <a:r>
              <a:rPr lang="en-US" sz="2000" dirty="0">
                <a:latin typeface="Times New Roman" pitchFamily="18" charset="0"/>
                <a:cs typeface="Times New Roman" pitchFamily="18" charset="0"/>
              </a:rPr>
              <a:t> involves using specific modifiers to search data.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instead of searching the entire Web, users can click on tags like "image" or "site" to collect images or find information about a specific site</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Google </a:t>
            </a:r>
            <a:r>
              <a:rPr lang="en-US" sz="2000" dirty="0" smtClean="0">
                <a:latin typeface="Times New Roman" pitchFamily="18" charset="0"/>
                <a:cs typeface="Times New Roman" pitchFamily="18" charset="0"/>
              </a:rPr>
              <a:t>Dorking </a:t>
            </a:r>
            <a:r>
              <a:rPr lang="en-US" sz="2000" dirty="0">
                <a:latin typeface="Times New Roman" pitchFamily="18" charset="0"/>
                <a:cs typeface="Times New Roman" pitchFamily="18" charset="0"/>
              </a:rPr>
              <a:t>is a technique used by hackers to find the information exposed accidentally to the internet</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Google Dorks can uncover great information such as email addresses and lists, login credentials, sensitive </a:t>
            </a:r>
            <a:r>
              <a:rPr lang="en-US" sz="2000" dirty="0" smtClean="0">
                <a:latin typeface="Times New Roman" pitchFamily="18" charset="0"/>
                <a:cs typeface="Times New Roman" pitchFamily="18" charset="0"/>
              </a:rPr>
              <a:t>files</a:t>
            </a:r>
            <a:r>
              <a:rPr lang="en-US" sz="2000" dirty="0">
                <a:latin typeface="Times New Roman" pitchFamily="18" charset="0"/>
                <a:cs typeface="Times New Roman" pitchFamily="18" charset="0"/>
              </a:rPr>
              <a:t>, website vulnerabilities, and even financial information (e.g., Payment card data</a:t>
            </a:r>
            <a:r>
              <a:rPr lang="en-US" sz="2000" dirty="0" smtClean="0">
                <a:latin typeface="Times New Roman" pitchFamily="18" charset="0"/>
                <a:cs typeface="Times New Roman" pitchFamily="18" charset="0"/>
              </a:rPr>
              <a:t>).</a:t>
            </a: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990822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008" y="676892"/>
            <a:ext cx="11542816" cy="5357751"/>
          </a:xfrm>
        </p:spPr>
        <p:txBody>
          <a:bodyPr>
            <a:normAutofit/>
          </a:bodyPr>
          <a:lstStyle/>
          <a:p>
            <a:r>
              <a:rPr lang="en-US" sz="2400" b="1" dirty="0">
                <a:latin typeface="Times New Roman" pitchFamily="18" charset="0"/>
                <a:cs typeface="Times New Roman" pitchFamily="18" charset="0"/>
              </a:rPr>
              <a:t>Google </a:t>
            </a:r>
            <a:r>
              <a:rPr lang="en-US" sz="2400" b="1" dirty="0" smtClean="0">
                <a:latin typeface="Times New Roman" pitchFamily="18" charset="0"/>
                <a:cs typeface="Times New Roman" pitchFamily="18" charset="0"/>
              </a:rPr>
              <a:t>Dorking(</a:t>
            </a:r>
            <a:r>
              <a:rPr lang="en-US" sz="2400" b="1" dirty="0">
                <a:latin typeface="Times New Roman" pitchFamily="18" charset="0"/>
                <a:cs typeface="Times New Roman" pitchFamily="18" charset="0"/>
              </a:rPr>
              <a:t>Google </a:t>
            </a:r>
            <a:r>
              <a:rPr lang="en-US" sz="2400" b="1" dirty="0" smtClean="0">
                <a:latin typeface="Times New Roman" pitchFamily="18" charset="0"/>
                <a:cs typeface="Times New Roman" pitchFamily="18" charset="0"/>
              </a:rPr>
              <a:t>hacking): </a:t>
            </a:r>
          </a:p>
          <a:p>
            <a:r>
              <a:rPr lang="en-US" sz="2000" b="1" dirty="0" smtClean="0">
                <a:latin typeface="Times New Roman" pitchFamily="18" charset="0"/>
                <a:cs typeface="Times New Roman" pitchFamily="18" charset="0"/>
              </a:rPr>
              <a:t>Google </a:t>
            </a:r>
            <a:r>
              <a:rPr lang="en-US" sz="2000" b="1" dirty="0">
                <a:latin typeface="Times New Roman" pitchFamily="18" charset="0"/>
                <a:cs typeface="Times New Roman" pitchFamily="18" charset="0"/>
              </a:rPr>
              <a:t>Dorks Operators</a:t>
            </a:r>
            <a:r>
              <a:rPr lang="en-US" sz="2000" b="1" dirty="0" smtClean="0">
                <a:latin typeface="Times New Roman" pitchFamily="18" charset="0"/>
                <a:cs typeface="Times New Roman" pitchFamily="18" charset="0"/>
              </a:rPr>
              <a:t>:</a:t>
            </a:r>
          </a:p>
          <a:p>
            <a:pPr algn="just">
              <a:buFont typeface="Wingdings" pitchFamily="2" charset="2"/>
              <a:buChar char="ü"/>
            </a:pPr>
            <a:r>
              <a:rPr lang="en-US" sz="2000" b="1" dirty="0">
                <a:latin typeface="Times New Roman" pitchFamily="18" charset="0"/>
                <a:cs typeface="Times New Roman" pitchFamily="18" charset="0"/>
              </a:rPr>
              <a:t>intitle</a:t>
            </a:r>
            <a:r>
              <a:rPr lang="en-US" sz="2000" dirty="0">
                <a:latin typeface="Times New Roman" pitchFamily="18" charset="0"/>
                <a:cs typeface="Times New Roman" pitchFamily="18" charset="0"/>
              </a:rPr>
              <a:t> – This allows a hacker to search for pages with specific text in their HTML title. </a:t>
            </a:r>
            <a:r>
              <a:rPr lang="en-US" sz="2000" dirty="0" smtClean="0">
                <a:latin typeface="Times New Roman" pitchFamily="18" charset="0"/>
                <a:cs typeface="Times New Roman" pitchFamily="18" charset="0"/>
              </a:rPr>
              <a:t>So </a:t>
            </a:r>
            <a:r>
              <a:rPr lang="en-US" sz="2000" dirty="0">
                <a:latin typeface="Times New Roman" pitchFamily="18" charset="0"/>
                <a:cs typeface="Times New Roman" pitchFamily="18" charset="0"/>
              </a:rPr>
              <a:t>intitle: “login page” will help a hacker </a:t>
            </a:r>
            <a:r>
              <a:rPr lang="en-US" sz="2000" dirty="0" smtClean="0">
                <a:latin typeface="Times New Roman" pitchFamily="18" charset="0"/>
                <a:cs typeface="Times New Roman" pitchFamily="18" charset="0"/>
              </a:rPr>
              <a:t>to search the </a:t>
            </a:r>
            <a:r>
              <a:rPr lang="en-US" sz="2000" dirty="0">
                <a:latin typeface="Times New Roman" pitchFamily="18" charset="0"/>
                <a:cs typeface="Times New Roman" pitchFamily="18" charset="0"/>
              </a:rPr>
              <a:t>web for login pages</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smtClean="0">
                <a:latin typeface="Times New Roman" pitchFamily="18" charset="0"/>
                <a:cs typeface="Times New Roman" pitchFamily="18" charset="0"/>
              </a:rPr>
              <a:t>allintitle</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Similar to the previous operator, but only returns results for pages that meet </a:t>
            </a:r>
            <a:r>
              <a:rPr lang="en-US" sz="2000" b="1" dirty="0">
                <a:latin typeface="Times New Roman" pitchFamily="18" charset="0"/>
                <a:cs typeface="Times New Roman" pitchFamily="18" charset="0"/>
              </a:rPr>
              <a:t>all of the keyword criteria</a:t>
            </a:r>
            <a:r>
              <a:rPr lang="en-US" sz="2000" b="1" dirty="0" smtClean="0">
                <a:latin typeface="Times New Roman" pitchFamily="18" charset="0"/>
                <a:cs typeface="Times New Roman" pitchFamily="18" charset="0"/>
              </a:rPr>
              <a:t>.</a:t>
            </a:r>
          </a:p>
          <a:p>
            <a:pPr algn="just">
              <a:buFont typeface="Wingdings" pitchFamily="2" charset="2"/>
              <a:buChar char="ü"/>
            </a:pPr>
            <a:r>
              <a:rPr lang="en-US" sz="2000" b="1" dirty="0">
                <a:latin typeface="Times New Roman" pitchFamily="18" charset="0"/>
                <a:cs typeface="Times New Roman" pitchFamily="18" charset="0"/>
              </a:rPr>
              <a:t>inurl</a:t>
            </a:r>
            <a:r>
              <a:rPr lang="en-US" sz="2000" dirty="0">
                <a:latin typeface="Times New Roman" pitchFamily="18" charset="0"/>
                <a:cs typeface="Times New Roman" pitchFamily="18" charset="0"/>
              </a:rPr>
              <a:t> – Allows a hacker to search for pages based on the text contained in the URL (i.e., “</a:t>
            </a:r>
            <a:r>
              <a:rPr lang="en-US" sz="2000" dirty="0" err="1">
                <a:latin typeface="Times New Roman" pitchFamily="18" charset="0"/>
                <a:cs typeface="Times New Roman" pitchFamily="18" charset="0"/>
              </a:rPr>
              <a:t>login.php</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allinurl </a:t>
            </a:r>
            <a:r>
              <a:rPr lang="en-US" sz="2000" dirty="0">
                <a:latin typeface="Times New Roman" pitchFamily="18" charset="0"/>
                <a:cs typeface="Times New Roman" pitchFamily="18" charset="0"/>
              </a:rPr>
              <a:t>– Similar to the previous operator, but only returns matches for URLs that meet all the matching criteria.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filetype</a:t>
            </a:r>
            <a:r>
              <a:rPr lang="en-US" sz="2000" dirty="0">
                <a:latin typeface="Times New Roman" pitchFamily="18" charset="0"/>
                <a:cs typeface="Times New Roman" pitchFamily="18" charset="0"/>
              </a:rPr>
              <a:t> – Helps a hacker narrow down search results to specific files such as PHP, PDF, or TXT </a:t>
            </a:r>
            <a:r>
              <a:rPr lang="en-US" sz="2000" b="1" dirty="0">
                <a:latin typeface="Times New Roman" pitchFamily="18" charset="0"/>
                <a:cs typeface="Times New Roman" pitchFamily="18" charset="0"/>
              </a:rPr>
              <a:t>file types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buFont typeface="Wingdings" pitchFamily="2" charset="2"/>
              <a:buChar char="ü"/>
            </a:pP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ext </a:t>
            </a:r>
            <a:r>
              <a:rPr lang="en-US" sz="2000" dirty="0">
                <a:latin typeface="Times New Roman" pitchFamily="18" charset="0"/>
                <a:cs typeface="Times New Roman" pitchFamily="18" charset="0"/>
              </a:rPr>
              <a:t>– Very similar to filetype, but this looks for files based on their </a:t>
            </a:r>
            <a:r>
              <a:rPr lang="en-US" sz="2000" b="1" dirty="0">
                <a:latin typeface="Times New Roman" pitchFamily="18" charset="0"/>
                <a:cs typeface="Times New Roman" pitchFamily="18" charset="0"/>
              </a:rPr>
              <a:t>file extension</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smtClean="0">
                <a:latin typeface="Times New Roman" pitchFamily="18" charset="0"/>
                <a:cs typeface="Times New Roman" pitchFamily="18" charset="0"/>
              </a:rPr>
              <a:t> intext </a:t>
            </a:r>
            <a:r>
              <a:rPr lang="en-US" sz="2000" dirty="0">
                <a:latin typeface="Times New Roman" pitchFamily="18" charset="0"/>
                <a:cs typeface="Times New Roman" pitchFamily="18" charset="0"/>
              </a:rPr>
              <a:t>– This operator searches the entire content of a given page for </a:t>
            </a:r>
            <a:r>
              <a:rPr lang="en-US" sz="2000" b="1" dirty="0">
                <a:latin typeface="Times New Roman" pitchFamily="18" charset="0"/>
                <a:cs typeface="Times New Roman" pitchFamily="18" charset="0"/>
              </a:rPr>
              <a:t>keywords</a:t>
            </a:r>
            <a:r>
              <a:rPr lang="en-US" sz="2000" dirty="0">
                <a:latin typeface="Times New Roman" pitchFamily="18" charset="0"/>
                <a:cs typeface="Times New Roman" pitchFamily="18" charset="0"/>
              </a:rPr>
              <a:t> supplied by the hacker</a:t>
            </a:r>
            <a:r>
              <a:rPr lang="en-US" sz="2000" dirty="0" smtClean="0">
                <a:latin typeface="Times New Roman" pitchFamily="18" charset="0"/>
                <a:cs typeface="Times New Roman" pitchFamily="18" charset="0"/>
              </a:rPr>
              <a:t>.</a:t>
            </a:r>
          </a:p>
          <a:p>
            <a:pPr algn="just">
              <a:buFont typeface="Wingdings" pitchFamily="2" charset="2"/>
              <a:buChar char="ü"/>
            </a:pPr>
            <a:r>
              <a:rPr lang="en-US" sz="2000"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allintext</a:t>
            </a:r>
            <a:r>
              <a:rPr lang="en-US" sz="2000" dirty="0">
                <a:latin typeface="Times New Roman" pitchFamily="18" charset="0"/>
                <a:cs typeface="Times New Roman" pitchFamily="18" charset="0"/>
              </a:rPr>
              <a:t> – Similar to the previous operator but requires a page to match </a:t>
            </a:r>
            <a:r>
              <a:rPr lang="en-US" sz="2000" b="1" dirty="0">
                <a:latin typeface="Times New Roman" pitchFamily="18" charset="0"/>
                <a:cs typeface="Times New Roman" pitchFamily="18" charset="0"/>
              </a:rPr>
              <a:t>all of the given keywords</a:t>
            </a:r>
            <a:r>
              <a:rPr lang="en-US" sz="2000" dirty="0" smtClean="0">
                <a:latin typeface="Times New Roman" pitchFamily="18" charset="0"/>
                <a:cs typeface="Times New Roman" pitchFamily="18" charset="0"/>
              </a:rPr>
              <a:t>.</a:t>
            </a:r>
          </a:p>
          <a:p>
            <a:pPr algn="just">
              <a:buFont typeface="Wingdings" pitchFamily="2" charset="2"/>
              <a:buChar char="ü"/>
            </a:pPr>
            <a:r>
              <a:rPr lang="en-US" sz="2000" b="1" dirty="0" smtClean="0">
                <a:latin typeface="Times New Roman" pitchFamily="18" charset="0"/>
                <a:cs typeface="Times New Roman" pitchFamily="18" charset="0"/>
              </a:rPr>
              <a:t>site </a:t>
            </a:r>
            <a:r>
              <a:rPr lang="en-US" sz="2000" dirty="0">
                <a:latin typeface="Times New Roman" pitchFamily="18" charset="0"/>
                <a:cs typeface="Times New Roman" pitchFamily="18" charset="0"/>
              </a:rPr>
              <a:t>– Limits the scope of a query to a single website.</a:t>
            </a: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36235598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881" y="676892"/>
            <a:ext cx="11625943" cy="5357751"/>
          </a:xfrm>
        </p:spPr>
        <p:txBody>
          <a:bodyPr>
            <a:normAutofit lnSpcReduction="10000"/>
          </a:bodyPr>
          <a:lstStyle/>
          <a:p>
            <a:r>
              <a:rPr lang="en-US" sz="2400" b="1" dirty="0" smtClean="0">
                <a:latin typeface="Times New Roman" pitchFamily="18" charset="0"/>
                <a:cs typeface="Times New Roman" pitchFamily="18" charset="0"/>
              </a:rPr>
              <a:t>Following </a:t>
            </a:r>
            <a:r>
              <a:rPr lang="en-US" sz="2400" b="1" dirty="0">
                <a:latin typeface="Times New Roman" pitchFamily="18" charset="0"/>
                <a:cs typeface="Times New Roman" pitchFamily="18" charset="0"/>
              </a:rPr>
              <a:t>are the Vulnerabilities in database management systems </a:t>
            </a:r>
            <a:r>
              <a:rPr lang="en-US" sz="2400" b="1" dirty="0" smtClean="0">
                <a:latin typeface="Times New Roman" pitchFamily="18" charset="0"/>
                <a:cs typeface="Times New Roman" pitchFamily="18" charset="0"/>
              </a:rPr>
              <a:t>:</a:t>
            </a:r>
          </a:p>
          <a:p>
            <a:pPr>
              <a:buFont typeface="Wingdings" pitchFamily="2" charset="2"/>
              <a:buChar char="ü"/>
            </a:pPr>
            <a:r>
              <a:rPr lang="en-US" sz="24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Loose access </a:t>
            </a:r>
            <a:r>
              <a:rPr lang="en-US" sz="2000" dirty="0" smtClean="0">
                <a:latin typeface="Times New Roman" pitchFamily="18" charset="0"/>
                <a:cs typeface="Times New Roman" pitchFamily="18" charset="0"/>
              </a:rPr>
              <a:t>permissions</a:t>
            </a:r>
          </a:p>
          <a:p>
            <a:pPr>
              <a:buFont typeface="Wingdings" pitchFamily="2" charset="2"/>
              <a:buChar char="ü"/>
            </a:pPr>
            <a:r>
              <a:rPr lang="en-US" sz="2000" dirty="0">
                <a:latin typeface="Times New Roman" pitchFamily="18" charset="0"/>
                <a:cs typeface="Times New Roman" pitchFamily="18" charset="0"/>
              </a:rPr>
              <a:t>Excessive retention of sensitive </a:t>
            </a:r>
            <a:r>
              <a:rPr lang="en-US" sz="2000" dirty="0" smtClean="0">
                <a:latin typeface="Times New Roman" pitchFamily="18" charset="0"/>
                <a:cs typeface="Times New Roman" pitchFamily="18" charset="0"/>
              </a:rPr>
              <a:t>data</a:t>
            </a:r>
          </a:p>
          <a:p>
            <a:pPr>
              <a:buFont typeface="Wingdings" pitchFamily="2" charset="2"/>
              <a:buChar char="ü"/>
            </a:pPr>
            <a:r>
              <a:rPr lang="en-US" sz="2000" dirty="0">
                <a:latin typeface="Times New Roman" pitchFamily="18" charset="0"/>
                <a:cs typeface="Times New Roman" pitchFamily="18" charset="0"/>
              </a:rPr>
              <a:t>Aggregation of personally identifiable </a:t>
            </a:r>
            <a:r>
              <a:rPr lang="en-US" sz="2000" dirty="0" smtClean="0">
                <a:latin typeface="Times New Roman" pitchFamily="18" charset="0"/>
                <a:cs typeface="Times New Roman" pitchFamily="18" charset="0"/>
              </a:rPr>
              <a:t>information</a:t>
            </a:r>
          </a:p>
          <a:p>
            <a:pPr marL="0" indent="0">
              <a:buNone/>
            </a:pPr>
            <a:r>
              <a:rPr lang="en-US" sz="2400" b="1" dirty="0">
                <a:latin typeface="Times New Roman" pitchFamily="18" charset="0"/>
                <a:cs typeface="Times New Roman" pitchFamily="18" charset="0"/>
              </a:rPr>
              <a:t>Best practices for minimizing database security </a:t>
            </a:r>
            <a:r>
              <a:rPr lang="en-US" sz="2400" b="1" dirty="0" smtClean="0">
                <a:latin typeface="Times New Roman" pitchFamily="18" charset="0"/>
                <a:cs typeface="Times New Roman" pitchFamily="18" charset="0"/>
              </a:rPr>
              <a:t>risks:</a:t>
            </a:r>
          </a:p>
          <a:p>
            <a:pPr>
              <a:buFont typeface="Wingdings" pitchFamily="2" charset="2"/>
              <a:buChar char="ü"/>
            </a:pPr>
            <a:r>
              <a:rPr lang="en-US" sz="2000" dirty="0">
                <a:latin typeface="Times New Roman" pitchFamily="18" charset="0"/>
                <a:cs typeface="Times New Roman" pitchFamily="18" charset="0"/>
              </a:rPr>
              <a:t>Keep the database server separate from the web server. </a:t>
            </a:r>
            <a:endParaRPr lang="en-US" sz="2000" dirty="0" smtClean="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Encrypt Stored Files </a:t>
            </a:r>
            <a:endParaRPr lang="en-US" sz="2000" dirty="0" smtClean="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Encrypt back-up files. </a:t>
            </a:r>
            <a:endParaRPr lang="en-US" sz="2000" dirty="0" smtClean="0">
              <a:latin typeface="Times New Roman" pitchFamily="18" charset="0"/>
              <a:cs typeface="Times New Roman" pitchFamily="18" charset="0"/>
            </a:endParaRPr>
          </a:p>
          <a:p>
            <a:pPr>
              <a:buFont typeface="Wingdings" pitchFamily="2" charset="2"/>
              <a:buChar char="ü"/>
            </a:pPr>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web application firewalls. </a:t>
            </a:r>
            <a:endParaRPr lang="en-US" sz="2000" dirty="0" smtClean="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Keep Patches Current </a:t>
            </a:r>
            <a:endParaRPr lang="en-US" sz="2000" dirty="0" smtClean="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Minimize Use of 3rd Party Apps </a:t>
            </a:r>
            <a:endParaRPr lang="en-US" sz="2000" dirty="0" smtClean="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Don't Use a Shared Server </a:t>
            </a:r>
            <a:endParaRPr lang="en-US" sz="2000" dirty="0" smtClean="0">
              <a:latin typeface="Times New Roman" pitchFamily="18" charset="0"/>
              <a:cs typeface="Times New Roman" pitchFamily="18" charset="0"/>
            </a:endParaRPr>
          </a:p>
          <a:p>
            <a:pPr>
              <a:buFont typeface="Wingdings" pitchFamily="2" charset="2"/>
              <a:buChar char="ü"/>
            </a:pPr>
            <a:r>
              <a:rPr lang="en-US" sz="2000" dirty="0">
                <a:latin typeface="Times New Roman" pitchFamily="18" charset="0"/>
                <a:cs typeface="Times New Roman" pitchFamily="18" charset="0"/>
              </a:rPr>
              <a:t>Enable Security </a:t>
            </a:r>
            <a:r>
              <a:rPr lang="en-US" sz="2000" dirty="0" smtClean="0">
                <a:latin typeface="Times New Roman" pitchFamily="18" charset="0"/>
                <a:cs typeface="Times New Roman" pitchFamily="18" charset="0"/>
              </a:rPr>
              <a:t>Controls</a:t>
            </a:r>
          </a:p>
          <a:p>
            <a:pPr>
              <a:buFont typeface="Wingdings" pitchFamily="2" charset="2"/>
              <a:buChar char="ü"/>
            </a:pPr>
            <a:r>
              <a:rPr lang="en-US" sz="2000" dirty="0">
                <a:latin typeface="Times New Roman" pitchFamily="18" charset="0"/>
                <a:cs typeface="Times New Roman" pitchFamily="18" charset="0"/>
              </a:rPr>
              <a:t>Run	the latest version of </a:t>
            </a:r>
            <a:r>
              <a:rPr lang="en-US" sz="2000" dirty="0" smtClean="0">
                <a:latin typeface="Times New Roman" pitchFamily="18" charset="0"/>
                <a:cs typeface="Times New Roman" pitchFamily="18" charset="0"/>
              </a:rPr>
              <a:t>database server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software</a:t>
            </a:r>
          </a:p>
          <a:p>
            <a:pPr>
              <a:buFont typeface="Wingdings" pitchFamily="2" charset="2"/>
              <a:buChar char="ü"/>
            </a:pPr>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strong </a:t>
            </a:r>
            <a:r>
              <a:rPr lang="en-US" sz="2000" dirty="0" smtClean="0">
                <a:latin typeface="Times New Roman" pitchFamily="18" charset="0"/>
                <a:cs typeface="Times New Roman" pitchFamily="18" charset="0"/>
              </a:rPr>
              <a:t>passwords on </a:t>
            </a:r>
            <a:r>
              <a:rPr lang="en-US" sz="2000" dirty="0">
                <a:latin typeface="Times New Roman" pitchFamily="18" charset="0"/>
                <a:cs typeface="Times New Roman" pitchFamily="18" charset="0"/>
              </a:rPr>
              <a:t>every database system</a:t>
            </a:r>
          </a:p>
          <a:p>
            <a:pPr>
              <a:buFont typeface="Wingdings" pitchFamily="2" charset="2"/>
              <a:buChar char="ü"/>
            </a:pPr>
            <a:endParaRPr lang="en-US" sz="2000" dirty="0">
              <a:latin typeface="Times New Roman" pitchFamily="18" charset="0"/>
              <a:cs typeface="Times New Roman" pitchFamily="18" charset="0"/>
            </a:endParaRPr>
          </a:p>
          <a:p>
            <a:pPr>
              <a:buFont typeface="Wingdings" pitchFamily="2" charset="2"/>
              <a:buChar char="ü"/>
            </a:pP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621475" y="144010"/>
            <a:ext cx="10972800" cy="449757"/>
          </a:xfrm>
        </p:spPr>
        <p:txBody>
          <a:bodyPr>
            <a:normAutofit fontScale="90000"/>
          </a:bodyPr>
          <a:lstStyle/>
          <a:p>
            <a:pPr algn="ctr"/>
            <a:r>
              <a:rPr lang="en-US" sz="3200" b="1" dirty="0" smtClean="0">
                <a:latin typeface="Times New Roman" pitchFamily="18" charset="0"/>
                <a:cs typeface="Times New Roman" pitchFamily="18" charset="0"/>
              </a:rPr>
              <a:t>Application Hacking</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734592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04" y="724641"/>
            <a:ext cx="12049496" cy="5401524"/>
          </a:xfrm>
        </p:spPr>
        <p:txBody>
          <a:bodyPr>
            <a:normAutofit/>
          </a:bodyPr>
          <a:lstStyle/>
          <a:p>
            <a:pPr>
              <a:buFont typeface="Wingdings" pitchFamily="2" charset="2"/>
              <a:buChar char="Ø"/>
            </a:pPr>
            <a:r>
              <a:rPr lang="en-IN" sz="2800" dirty="0">
                <a:latin typeface="Times New Roman" pitchFamily="18" charset="0"/>
                <a:cs typeface="Times New Roman" pitchFamily="18" charset="0"/>
              </a:rPr>
              <a:t> </a:t>
            </a:r>
            <a:r>
              <a:rPr lang="en-IN" sz="2800" b="1" dirty="0">
                <a:latin typeface="Times New Roman" pitchFamily="18" charset="0"/>
                <a:cs typeface="Times New Roman" pitchFamily="18" charset="0"/>
              </a:rPr>
              <a:t>Network Testing and port Scanning tools: </a:t>
            </a:r>
            <a:endParaRPr lang="en-IN" sz="2800" b="1" dirty="0" smtClean="0">
              <a:latin typeface="Times New Roman" pitchFamily="18" charset="0"/>
              <a:cs typeface="Times New Roman" pitchFamily="18" charset="0"/>
            </a:endParaRPr>
          </a:p>
          <a:p>
            <a:r>
              <a:rPr lang="en-IN" dirty="0" smtClean="0"/>
              <a:t> </a:t>
            </a:r>
            <a:r>
              <a:rPr lang="en-IN" sz="2000" b="1" dirty="0">
                <a:latin typeface="Times New Roman" pitchFamily="18" charset="0"/>
                <a:cs typeface="Times New Roman" pitchFamily="18" charset="0"/>
              </a:rPr>
              <a:t>Sam Spade </a:t>
            </a:r>
            <a:r>
              <a:rPr lang="en-IN" sz="2000" dirty="0" smtClean="0">
                <a:latin typeface="Times New Roman" pitchFamily="18" charset="0"/>
                <a:cs typeface="Times New Roman" pitchFamily="18" charset="0"/>
              </a:rPr>
              <a:t>for </a:t>
            </a:r>
            <a:r>
              <a:rPr lang="en-IN" sz="2000" b="1" dirty="0" smtClean="0">
                <a:latin typeface="Times New Roman" pitchFamily="18" charset="0"/>
                <a:cs typeface="Times New Roman" pitchFamily="18" charset="0"/>
              </a:rPr>
              <a:t>tracing source of email spam.    </a:t>
            </a:r>
          </a:p>
          <a:p>
            <a:r>
              <a:rPr lang="en-IN" sz="2000" b="1" dirty="0" err="1" smtClean="0">
                <a:latin typeface="Times New Roman" pitchFamily="18" charset="0"/>
                <a:cs typeface="Times New Roman" pitchFamily="18" charset="0"/>
              </a:rPr>
              <a:t>SuperScan</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for </a:t>
            </a:r>
            <a:r>
              <a:rPr lang="en-IN" sz="2000" b="1" dirty="0">
                <a:latin typeface="Times New Roman" pitchFamily="18" charset="0"/>
                <a:cs typeface="Times New Roman" pitchFamily="18" charset="0"/>
              </a:rPr>
              <a:t>ping sweeps and port </a:t>
            </a:r>
            <a:r>
              <a:rPr lang="en-IN" sz="2000" b="1" dirty="0" smtClean="0">
                <a:latin typeface="Times New Roman" pitchFamily="18" charset="0"/>
                <a:cs typeface="Times New Roman" pitchFamily="18" charset="0"/>
              </a:rPr>
              <a:t>scanning.   </a:t>
            </a:r>
            <a:endParaRPr lang="en-IN" sz="2000" b="1" dirty="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NetScanTools</a:t>
            </a:r>
            <a:r>
              <a:rPr lang="en-IN" sz="2000" b="1" dirty="0" smtClean="0">
                <a:latin typeface="Times New Roman" pitchFamily="18" charset="0"/>
                <a:cs typeface="Times New Roman" pitchFamily="18" charset="0"/>
              </a:rPr>
              <a:t> </a:t>
            </a:r>
            <a:r>
              <a:rPr lang="en-IN" sz="2000" b="1" dirty="0">
                <a:latin typeface="Times New Roman" pitchFamily="18" charset="0"/>
                <a:cs typeface="Times New Roman" pitchFamily="18" charset="0"/>
              </a:rPr>
              <a:t>Pro </a:t>
            </a:r>
            <a:r>
              <a:rPr lang="en-IN" sz="2000" dirty="0">
                <a:latin typeface="Times New Roman" pitchFamily="18" charset="0"/>
                <a:cs typeface="Times New Roman" pitchFamily="18" charset="0"/>
              </a:rPr>
              <a:t>for dozens of network security-assessment functions, including </a:t>
            </a:r>
            <a:r>
              <a:rPr lang="en-IN" sz="2000" b="1" dirty="0">
                <a:latin typeface="Times New Roman" pitchFamily="18" charset="0"/>
                <a:cs typeface="Times New Roman" pitchFamily="18" charset="0"/>
              </a:rPr>
              <a:t>ping sweeps, port scanning, and SMTP relay </a:t>
            </a:r>
            <a:r>
              <a:rPr lang="en-IN" sz="2000" b="1" dirty="0" smtClean="0">
                <a:latin typeface="Times New Roman" pitchFamily="18" charset="0"/>
                <a:cs typeface="Times New Roman" pitchFamily="18" charset="0"/>
              </a:rPr>
              <a:t>testing.  </a:t>
            </a:r>
          </a:p>
          <a:p>
            <a:r>
              <a:rPr lang="en-IN" sz="2000" dirty="0" smtClean="0">
                <a:latin typeface="Times New Roman" pitchFamily="18" charset="0"/>
                <a:cs typeface="Times New Roman" pitchFamily="18" charset="0"/>
              </a:rPr>
              <a:t> </a:t>
            </a:r>
            <a:r>
              <a:rPr lang="en-IN" sz="2000" b="1" dirty="0" err="1">
                <a:latin typeface="Times New Roman" pitchFamily="18" charset="0"/>
                <a:cs typeface="Times New Roman" pitchFamily="18" charset="0"/>
              </a:rPr>
              <a:t>Nmap</a:t>
            </a:r>
            <a:r>
              <a:rPr lang="en-IN" sz="2000" b="1"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for</a:t>
            </a:r>
            <a:r>
              <a:rPr lang="en-IN" sz="2000" b="1" dirty="0" smtClean="0">
                <a:latin typeface="Times New Roman" pitchFamily="18" charset="0"/>
                <a:cs typeface="Times New Roman" pitchFamily="18" charset="0"/>
              </a:rPr>
              <a:t> vulnerability checking </a:t>
            </a:r>
            <a:r>
              <a:rPr lang="en-IN" sz="2000" b="1" dirty="0">
                <a:latin typeface="Times New Roman" pitchFamily="18" charset="0"/>
                <a:cs typeface="Times New Roman" pitchFamily="18" charset="0"/>
              </a:rPr>
              <a:t>,</a:t>
            </a:r>
            <a:r>
              <a:rPr lang="en-IN" sz="2000" b="1" dirty="0" smtClean="0">
                <a:latin typeface="Times New Roman" pitchFamily="18" charset="0"/>
                <a:cs typeface="Times New Roman" pitchFamily="18" charset="0"/>
              </a:rPr>
              <a:t>port scanning and network mapping</a:t>
            </a:r>
            <a:r>
              <a:rPr lang="en-IN" sz="2000" dirty="0" smtClean="0">
                <a:latin typeface="Times New Roman" pitchFamily="18" charset="0"/>
                <a:cs typeface="Times New Roman" pitchFamily="18" charset="0"/>
              </a:rPr>
              <a:t>(study of physical connectivity of network).</a:t>
            </a:r>
            <a:endParaRPr lang="en-IN" sz="2000" dirty="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Netcat</a:t>
            </a:r>
            <a:r>
              <a:rPr lang="en-IN" sz="2000"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the most versatile security tool for such security checks as </a:t>
            </a:r>
            <a:r>
              <a:rPr lang="en-IN" sz="2000" b="1" dirty="0">
                <a:latin typeface="Times New Roman" pitchFamily="18" charset="0"/>
                <a:cs typeface="Times New Roman" pitchFamily="18" charset="0"/>
              </a:rPr>
              <a:t>port scanning and firewall </a:t>
            </a:r>
            <a:r>
              <a:rPr lang="en-IN" sz="2000" b="1" dirty="0" smtClean="0">
                <a:latin typeface="Times New Roman" pitchFamily="18" charset="0"/>
                <a:cs typeface="Times New Roman" pitchFamily="18" charset="0"/>
              </a:rPr>
              <a:t>testing.</a:t>
            </a:r>
            <a:endParaRPr lang="en-IN" sz="2000" b="1" dirty="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WildPacketsEtherPeek</a:t>
            </a:r>
            <a:r>
              <a:rPr lang="en-IN" sz="2000" b="1" dirty="0" smtClean="0">
                <a:latin typeface="Times New Roman" pitchFamily="18" charset="0"/>
                <a:cs typeface="Times New Roman" pitchFamily="18" charset="0"/>
              </a:rPr>
              <a:t> </a:t>
            </a:r>
            <a:r>
              <a:rPr lang="en-IN" sz="2000" dirty="0">
                <a:latin typeface="Times New Roman" pitchFamily="18" charset="0"/>
                <a:cs typeface="Times New Roman" pitchFamily="18" charset="0"/>
              </a:rPr>
              <a:t>for network analysis. </a:t>
            </a:r>
          </a:p>
        </p:txBody>
      </p:sp>
      <p:sp>
        <p:nvSpPr>
          <p:cNvPr id="4" name="Rectangle 3"/>
          <p:cNvSpPr/>
          <p:nvPr/>
        </p:nvSpPr>
        <p:spPr>
          <a:xfrm>
            <a:off x="984193" y="139865"/>
            <a:ext cx="9808070" cy="584775"/>
          </a:xfrm>
          <a:prstGeom prst="rect">
            <a:avLst/>
          </a:prstGeom>
        </p:spPr>
        <p:txBody>
          <a:bodyPr wrap="none">
            <a:spAutoFit/>
          </a:bodyPr>
          <a:lstStyle/>
          <a:p>
            <a:r>
              <a:rPr lang="en-US" sz="3200" b="1" dirty="0">
                <a:latin typeface="Times New Roman" pitchFamily="18" charset="0"/>
                <a:cs typeface="Times New Roman" pitchFamily="18" charset="0"/>
              </a:rPr>
              <a:t>NETWOK INFRASTRICTURE VULNERABILITIES</a:t>
            </a:r>
            <a:endParaRPr lang="en-US" sz="3200" dirty="0"/>
          </a:p>
        </p:txBody>
      </p:sp>
    </p:spTree>
    <p:extLst>
      <p:ext uri="{BB962C8B-B14F-4D97-AF65-F5344CB8AC3E}">
        <p14:creationId xmlns:p14="http://schemas.microsoft.com/office/powerpoint/2010/main" val="273380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255" y="688769"/>
            <a:ext cx="11488031" cy="5973287"/>
          </a:xfrm>
        </p:spPr>
        <p:txBody>
          <a:bodyPr>
            <a:normAutofit/>
          </a:bodyPr>
          <a:lstStyle/>
          <a:p>
            <a:pPr algn="just">
              <a:buFont typeface="Wingdings" pitchFamily="2" charset="2"/>
              <a:buChar char="Ø"/>
            </a:pPr>
            <a:r>
              <a:rPr lang="en-US" sz="2400" b="1" dirty="0" smtClean="0">
                <a:latin typeface="Times New Roman" pitchFamily="18" charset="0"/>
                <a:cs typeface="Times New Roman" pitchFamily="18" charset="0"/>
              </a:rPr>
              <a:t>Choosing Tools:</a:t>
            </a:r>
          </a:p>
          <a:p>
            <a:pPr algn="just"/>
            <a:r>
              <a:rPr lang="en-US" sz="2000" dirty="0">
                <a:latin typeface="Times New Roman" pitchFamily="18" charset="0"/>
                <a:cs typeface="Times New Roman" pitchFamily="18" charset="0"/>
              </a:rPr>
              <a:t>As with all security assessments, your network security tests require the right tools </a:t>
            </a:r>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need port scanners, protocol </a:t>
            </a:r>
            <a:r>
              <a:rPr lang="en-US" sz="2000" dirty="0" smtClean="0">
                <a:latin typeface="Times New Roman" pitchFamily="18" charset="0"/>
                <a:cs typeface="Times New Roman" pitchFamily="18" charset="0"/>
              </a:rPr>
              <a:t>analyzers, and </a:t>
            </a:r>
            <a:r>
              <a:rPr lang="en-US" sz="2000" dirty="0">
                <a:latin typeface="Times New Roman" pitchFamily="18" charset="0"/>
                <a:cs typeface="Times New Roman" pitchFamily="18" charset="0"/>
              </a:rPr>
              <a:t>vulnerability assessment tools. </a:t>
            </a:r>
            <a:endParaRPr lang="en-US" sz="2000" dirty="0" smtClean="0">
              <a:latin typeface="Times New Roman" pitchFamily="18" charset="0"/>
              <a:cs typeface="Times New Roman" pitchFamily="18" charset="0"/>
            </a:endParaRPr>
          </a:p>
          <a:p>
            <a:pPr algn="just">
              <a:buFont typeface="Wingdings" pitchFamily="2" charset="2"/>
              <a:buChar char="Ø"/>
            </a:pPr>
            <a:r>
              <a:rPr lang="en-US" sz="2400" b="1" dirty="0" smtClean="0">
                <a:latin typeface="Times New Roman" pitchFamily="18" charset="0"/>
                <a:cs typeface="Times New Roman" pitchFamily="18" charset="0"/>
              </a:rPr>
              <a:t>Port  Scanning:</a:t>
            </a:r>
          </a:p>
          <a:p>
            <a:pPr algn="just"/>
            <a:r>
              <a:rPr lang="en-US" sz="2000" b="1" dirty="0" smtClean="0">
                <a:latin typeface="Times New Roman" pitchFamily="18" charset="0"/>
                <a:cs typeface="Times New Roman" pitchFamily="18" charset="0"/>
              </a:rPr>
              <a:t>Port</a:t>
            </a:r>
            <a:r>
              <a:rPr lang="en-US" sz="2000" dirty="0" smtClean="0">
                <a:latin typeface="Times New Roman" pitchFamily="18" charset="0"/>
                <a:cs typeface="Times New Roman" pitchFamily="18" charset="0"/>
              </a:rPr>
              <a:t>-Identifies </a:t>
            </a:r>
            <a:r>
              <a:rPr lang="en-US" sz="2000" dirty="0">
                <a:latin typeface="Times New Roman" pitchFamily="18" charset="0"/>
                <a:cs typeface="Times New Roman" pitchFamily="18" charset="0"/>
              </a:rPr>
              <a:t>a specific process or a type of network </a:t>
            </a:r>
            <a:r>
              <a:rPr lang="en-US" sz="2000" dirty="0" smtClean="0">
                <a:latin typeface="Times New Roman" pitchFamily="18" charset="0"/>
                <a:cs typeface="Times New Roman" pitchFamily="18" charset="0"/>
              </a:rPr>
              <a:t>service running on host.</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 port scanner </a:t>
            </a:r>
            <a:r>
              <a:rPr lang="en-US" sz="2000" dirty="0" smtClean="0">
                <a:latin typeface="Times New Roman" pitchFamily="18" charset="0"/>
                <a:cs typeface="Times New Roman" pitchFamily="18" charset="0"/>
              </a:rPr>
              <a:t>detects </a:t>
            </a:r>
            <a:r>
              <a:rPr lang="en-US" sz="2000" b="1" dirty="0" smtClean="0">
                <a:latin typeface="Times New Roman" pitchFamily="18" charset="0"/>
                <a:cs typeface="Times New Roman" pitchFamily="18" charset="0"/>
              </a:rPr>
              <a:t>open</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ports, closed ports, filtered ports and  </a:t>
            </a:r>
            <a:r>
              <a:rPr lang="en-US" sz="2000" b="1" dirty="0">
                <a:latin typeface="Times New Roman" pitchFamily="18" charset="0"/>
                <a:cs typeface="Times New Roman" pitchFamily="18" charset="0"/>
              </a:rPr>
              <a:t>running </a:t>
            </a:r>
            <a:r>
              <a:rPr lang="en-US" sz="2000" b="1" dirty="0" smtClean="0">
                <a:latin typeface="Times New Roman" pitchFamily="18" charset="0"/>
                <a:cs typeface="Times New Roman" pitchFamily="18" charset="0"/>
              </a:rPr>
              <a:t>services </a:t>
            </a:r>
            <a:r>
              <a:rPr lang="en-US" sz="2000" dirty="0">
                <a:latin typeface="Times New Roman" pitchFamily="18" charset="0"/>
                <a:cs typeface="Times New Roman" pitchFamily="18" charset="0"/>
              </a:rPr>
              <a:t>on a target IP </a:t>
            </a:r>
            <a:r>
              <a:rPr lang="en-US" sz="2000" dirty="0" smtClean="0">
                <a:latin typeface="Times New Roman" pitchFamily="18" charset="0"/>
                <a:cs typeface="Times New Roman" pitchFamily="18" charset="0"/>
              </a:rPr>
              <a:t>address or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domain name.</a:t>
            </a:r>
          </a:p>
          <a:p>
            <a:pPr algn="just"/>
            <a:r>
              <a:rPr lang="en-US" sz="2000" b="1" dirty="0" err="1" smtClean="0">
                <a:latin typeface="Times New Roman" pitchFamily="18" charset="0"/>
                <a:cs typeface="Times New Roman" pitchFamily="18" charset="0"/>
              </a:rPr>
              <a:t>Nmap</a:t>
            </a:r>
            <a:r>
              <a:rPr lang="en-US" sz="2000" b="1" dirty="0" smtClean="0">
                <a:latin typeface="Times New Roman" pitchFamily="18" charset="0"/>
                <a:cs typeface="Times New Roman" pitchFamily="18" charset="0"/>
              </a:rPr>
              <a:t> is best tool for port scanning</a:t>
            </a:r>
          </a:p>
          <a:p>
            <a:pPr algn="just"/>
            <a:r>
              <a:rPr lang="en-US" sz="2000" dirty="0">
                <a:latin typeface="Times New Roman" pitchFamily="18" charset="0"/>
                <a:cs typeface="Times New Roman" pitchFamily="18" charset="0"/>
              </a:rPr>
              <a:t>As an ethical hacker, you should scan all 65,535 UDP and 65,535 TCP ports on each network host </a:t>
            </a:r>
            <a:r>
              <a:rPr lang="en-US" sz="2000" dirty="0" smtClean="0">
                <a:latin typeface="Times New Roman" pitchFamily="18" charset="0"/>
                <a:cs typeface="Times New Roman" pitchFamily="18" charset="0"/>
              </a:rPr>
              <a:t>that is </a:t>
            </a:r>
            <a:r>
              <a:rPr lang="en-US" sz="2000" dirty="0">
                <a:latin typeface="Times New Roman" pitchFamily="18" charset="0"/>
                <a:cs typeface="Times New Roman" pitchFamily="18" charset="0"/>
              </a:rPr>
              <a:t>found by your scanner.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speed and simplicity, you can scan commonly hacked </a:t>
            </a:r>
            <a:r>
              <a:rPr lang="en-US" sz="2000" dirty="0" smtClean="0">
                <a:latin typeface="Times New Roman" pitchFamily="18" charset="0"/>
                <a:cs typeface="Times New Roman" pitchFamily="18" charset="0"/>
              </a:rPr>
              <a:t>ports.</a:t>
            </a:r>
          </a:p>
          <a:p>
            <a:pPr algn="just"/>
            <a:r>
              <a:rPr lang="en-US" sz="2000" dirty="0" smtClean="0">
                <a:latin typeface="Times New Roman" pitchFamily="18" charset="0"/>
                <a:cs typeface="Times New Roman" pitchFamily="18" charset="0"/>
              </a:rPr>
              <a:t>Hackers uses port scanning tools to </a:t>
            </a:r>
            <a:r>
              <a:rPr lang="en-US" sz="2000" dirty="0">
                <a:latin typeface="Times New Roman" pitchFamily="18" charset="0"/>
                <a:cs typeface="Times New Roman" pitchFamily="18" charset="0"/>
              </a:rPr>
              <a:t>detects open ports, closed ports, filtered ports and  running services </a:t>
            </a:r>
            <a:r>
              <a:rPr lang="en-US" sz="2000" dirty="0" smtClean="0">
                <a:latin typeface="Times New Roman" pitchFamily="18" charset="0"/>
                <a:cs typeface="Times New Roman" pitchFamily="18" charset="0"/>
              </a:rPr>
              <a:t>on particular host in a network.</a:t>
            </a:r>
          </a:p>
          <a:p>
            <a:pPr algn="just"/>
            <a:r>
              <a:rPr lang="en-US" sz="2000" b="1" dirty="0">
                <a:latin typeface="Times New Roman" pitchFamily="18" charset="0"/>
                <a:cs typeface="Times New Roman" pitchFamily="18" charset="0"/>
              </a:rPr>
              <a:t>Protection from port scanning </a:t>
            </a:r>
            <a:r>
              <a:rPr lang="en-US" sz="2000" dirty="0">
                <a:latin typeface="Times New Roman" pitchFamily="18" charset="0"/>
                <a:cs typeface="Times New Roman" pitchFamily="18" charset="0"/>
              </a:rPr>
              <a:t>is often achieved through the use of a </a:t>
            </a:r>
            <a:r>
              <a:rPr lang="en-US" sz="2000" b="1" dirty="0">
                <a:latin typeface="Times New Roman" pitchFamily="18" charset="0"/>
                <a:cs typeface="Times New Roman" pitchFamily="18" charset="0"/>
              </a:rPr>
              <a:t>firewall</a:t>
            </a:r>
            <a:endParaRPr lang="en-US" sz="2000" b="1" dirty="0" smtClean="0">
              <a:latin typeface="Times New Roman" pitchFamily="18" charset="0"/>
              <a:cs typeface="Times New Roman" pitchFamily="18" charset="0"/>
            </a:endParaRPr>
          </a:p>
          <a:p>
            <a:pPr marL="0" indent="0">
              <a:buNone/>
            </a:pPr>
            <a:endParaRPr lang="en-US" dirty="0" smtClean="0"/>
          </a:p>
        </p:txBody>
      </p:sp>
      <p:sp>
        <p:nvSpPr>
          <p:cNvPr id="2" name="Rectangle 1"/>
          <p:cNvSpPr/>
          <p:nvPr/>
        </p:nvSpPr>
        <p:spPr>
          <a:xfrm>
            <a:off x="806062" y="192375"/>
            <a:ext cx="9808070" cy="584775"/>
          </a:xfrm>
          <a:prstGeom prst="rect">
            <a:avLst/>
          </a:prstGeom>
        </p:spPr>
        <p:txBody>
          <a:bodyPr wrap="none">
            <a:spAutoFit/>
          </a:bodyPr>
          <a:lstStyle/>
          <a:p>
            <a:r>
              <a:rPr lang="en-US" sz="3200" b="1" dirty="0">
                <a:latin typeface="Times New Roman" pitchFamily="18" charset="0"/>
                <a:cs typeface="Times New Roman" pitchFamily="18" charset="0"/>
              </a:rPr>
              <a:t>NETWOK INFRASTRICTURE VULNERABILITIES</a:t>
            </a:r>
            <a:endParaRPr lang="en-US" sz="3200" dirty="0"/>
          </a:p>
        </p:txBody>
      </p:sp>
    </p:spTree>
    <p:extLst>
      <p:ext uri="{BB962C8B-B14F-4D97-AF65-F5344CB8AC3E}">
        <p14:creationId xmlns:p14="http://schemas.microsoft.com/office/powerpoint/2010/main" val="33523519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09133"/>
          </a:xfrm>
        </p:spPr>
        <p:txBody>
          <a:bodyPr>
            <a:normAutofit fontScale="90000"/>
          </a:bodyPr>
          <a:lstStyle/>
          <a:p>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NETWOK INFRASTRICTURE VULNERABILITIES</a:t>
            </a:r>
            <a:r>
              <a:rPr lang="en-US" dirty="0" smtClean="0"/>
              <a:t/>
            </a:r>
            <a:br>
              <a:rPr lang="en-US" dirty="0" smtClean="0"/>
            </a:br>
            <a:endParaRPr lang="en-US" dirty="0"/>
          </a:p>
        </p:txBody>
      </p:sp>
      <p:sp>
        <p:nvSpPr>
          <p:cNvPr id="3" name="Content Placeholder 2"/>
          <p:cNvSpPr>
            <a:spLocks noGrp="1"/>
          </p:cNvSpPr>
          <p:nvPr>
            <p:ph idx="1"/>
          </p:nvPr>
        </p:nvSpPr>
        <p:spPr>
          <a:xfrm>
            <a:off x="609600" y="771897"/>
            <a:ext cx="10972800" cy="5354268"/>
          </a:xfrm>
        </p:spPr>
        <p:txBody>
          <a:bodyPr/>
          <a:lstStyle/>
          <a:p>
            <a:r>
              <a:rPr lang="en-US" b="1" dirty="0" smtClean="0">
                <a:latin typeface="Times New Roman" pitchFamily="18" charset="0"/>
                <a:cs typeface="Times New Roman" pitchFamily="18" charset="0"/>
              </a:rPr>
              <a:t>Port Scanning: using IP address</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03" y="1445327"/>
            <a:ext cx="9317869" cy="469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2431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509133"/>
          </a:xfrm>
        </p:spPr>
        <p:txBody>
          <a:bodyPr>
            <a:normAutofit fontScale="90000"/>
          </a:bodyPr>
          <a:lstStyle/>
          <a:p>
            <a:r>
              <a:rPr lang="en-US" sz="3100" b="1" dirty="0" smtClean="0">
                <a:latin typeface="Times New Roman" pitchFamily="18" charset="0"/>
                <a:cs typeface="Times New Roman" pitchFamily="18" charset="0"/>
              </a:rPr>
              <a:t/>
            </a:r>
            <a:br>
              <a:rPr lang="en-US" sz="3100" b="1" dirty="0" smtClean="0">
                <a:latin typeface="Times New Roman" pitchFamily="18" charset="0"/>
                <a:cs typeface="Times New Roman" pitchFamily="18" charset="0"/>
              </a:rPr>
            </a:br>
            <a:r>
              <a:rPr lang="en-US" sz="3100" b="1" dirty="0" smtClean="0">
                <a:latin typeface="Times New Roman" pitchFamily="18" charset="0"/>
                <a:cs typeface="Times New Roman" pitchFamily="18" charset="0"/>
              </a:rPr>
              <a:t>NETWOK INFRASTRICTURE VULNERABILITIES</a:t>
            </a:r>
            <a:r>
              <a:rPr lang="en-US" dirty="0" smtClean="0"/>
              <a:t/>
            </a:r>
            <a:br>
              <a:rPr lang="en-US" dirty="0" smtClean="0"/>
            </a:br>
            <a:endParaRPr lang="en-US" dirty="0"/>
          </a:p>
        </p:txBody>
      </p:sp>
      <p:sp>
        <p:nvSpPr>
          <p:cNvPr id="3" name="Content Placeholder 2"/>
          <p:cNvSpPr>
            <a:spLocks noGrp="1"/>
          </p:cNvSpPr>
          <p:nvPr>
            <p:ph idx="1"/>
          </p:nvPr>
        </p:nvSpPr>
        <p:spPr>
          <a:xfrm>
            <a:off x="609600" y="771897"/>
            <a:ext cx="10972800" cy="5354268"/>
          </a:xfrm>
        </p:spPr>
        <p:txBody>
          <a:bodyPr/>
          <a:lstStyle/>
          <a:p>
            <a:r>
              <a:rPr lang="en-US" b="1" dirty="0" smtClean="0">
                <a:latin typeface="Times New Roman" pitchFamily="18" charset="0"/>
                <a:cs typeface="Times New Roman" pitchFamily="18" charset="0"/>
              </a:rPr>
              <a:t>Port  Scanning: using Domain name</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359" y="1653330"/>
            <a:ext cx="8155464" cy="4688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752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4380"/>
            <a:ext cx="10972800" cy="641267"/>
          </a:xfrm>
        </p:spPr>
        <p:txBody>
          <a:bodyPr>
            <a:noAutofit/>
          </a:bodyPr>
          <a:lstStyle/>
          <a:p>
            <a:pPr algn="l"/>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NETWOK INFRASTRICTURE VULNERABILITIES</a:t>
            </a:r>
            <a:r>
              <a:rPr lang="en-US" sz="3200" dirty="0"/>
              <a:t/>
            </a:r>
            <a:br>
              <a:rPr lang="en-US" sz="3200" dirty="0"/>
            </a:br>
            <a:r>
              <a:rPr lang="en-US" sz="2400" b="1" dirty="0" smtClean="0">
                <a:latin typeface="Times New Roman" pitchFamily="18" charset="0"/>
                <a:cs typeface="Times New Roman" pitchFamily="18" charset="0"/>
              </a:rPr>
              <a:t>Commonly Hacked Ports:-</a:t>
            </a:r>
            <a:r>
              <a:rPr lang="en-US" sz="3200" dirty="0" smtClean="0">
                <a:latin typeface="Times New Roman" pitchFamily="18" charset="0"/>
                <a:cs typeface="Times New Roman" pitchFamily="18" charset="0"/>
              </a:rPr>
              <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047" y="1190221"/>
            <a:ext cx="9126746" cy="5227608"/>
          </a:xfrm>
        </p:spPr>
      </p:pic>
    </p:spTree>
    <p:extLst>
      <p:ext uri="{BB962C8B-B14F-4D97-AF65-F5344CB8AC3E}">
        <p14:creationId xmlns:p14="http://schemas.microsoft.com/office/powerpoint/2010/main" val="36982607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8270</TotalTime>
  <Words>3543</Words>
  <Application>Microsoft Office PowerPoint</Application>
  <PresentationFormat>Widescreen</PresentationFormat>
  <Paragraphs>474</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Times New Roman</vt:lpstr>
      <vt:lpstr>Wingdings</vt:lpstr>
      <vt:lpstr>Office Theme</vt:lpstr>
      <vt:lpstr>Unit-6 Types of Hacking</vt:lpstr>
      <vt:lpstr>NETWORK HACKING</vt:lpstr>
      <vt:lpstr>NETWOK INFRASTRICTURE VULNERABILITIES</vt:lpstr>
      <vt:lpstr>PowerPoint Presentation</vt:lpstr>
      <vt:lpstr>PowerPoint Presentation</vt:lpstr>
      <vt:lpstr>PowerPoint Presentation</vt:lpstr>
      <vt:lpstr> NETWOK INFRASTRICTURE VULNERABILITIES </vt:lpstr>
      <vt:lpstr> NETWOK INFRASTRICTURE VULNERABILITIES </vt:lpstr>
      <vt:lpstr>  NETWOK INFRASTRICTURE VULNERABILITIES Commonly Hacked Ports:- </vt:lpstr>
      <vt:lpstr>PowerPoint Presentation</vt:lpstr>
      <vt:lpstr> NETWOK INFRASTRICTURE VULNERABILITIES  </vt:lpstr>
      <vt:lpstr> NETWOK INFRASTRICTURE VULNERABILITIES  </vt:lpstr>
      <vt:lpstr>    NETWOK INFRASTRICTURE VULNERABILITIES   </vt:lpstr>
      <vt:lpstr>    NETWOK INFRASTRICTURE VULNERABILITIES   </vt:lpstr>
      <vt:lpstr>   NETWOK INFRASTRICTURE VULNERABILITIES   </vt:lpstr>
      <vt:lpstr>NETWOK INFRASTRICTURE VULNERABILITIES</vt:lpstr>
      <vt:lpstr>NETWOK INFRASTRICTURE VULNERABILITIES</vt:lpstr>
      <vt:lpstr>NETWOK INFRASTRICTURE VULNERABILITIES</vt:lpstr>
      <vt:lpstr>NETWOK INFRASTRICTURE VULNERABILITIES</vt:lpstr>
      <vt:lpstr>NETWOK INFRASTRICTURE VULNERABILITIES</vt:lpstr>
      <vt:lpstr> NETWOK INFRASTRICTURE VULNERABILITIES </vt:lpstr>
      <vt:lpstr> NETWOK INFRASTRICTURE VULNERABILITIES </vt:lpstr>
      <vt:lpstr> NETWOK INFRASTRICTURE VULNERABILITIES </vt:lpstr>
      <vt:lpstr> NETWOK INFRASTRICTURE VULNERABILITIES </vt:lpstr>
      <vt:lpstr>Wireless Network Vulnerabilities</vt:lpstr>
      <vt:lpstr>Wireless Network Vulnerabilities</vt:lpstr>
      <vt:lpstr>Wireless Network Vulnerabilities</vt:lpstr>
      <vt:lpstr>Wireless Network Vulnerabilities</vt:lpstr>
      <vt:lpstr>Wireless Network Vulnerabilities</vt:lpstr>
      <vt:lpstr>Wireless Network Vulnerabilities</vt:lpstr>
      <vt:lpstr>Operating System Hacking</vt:lpstr>
      <vt:lpstr>Operating System Hacking</vt:lpstr>
      <vt:lpstr>Operating System Hacking</vt:lpstr>
      <vt:lpstr>Application Hacking</vt:lpstr>
      <vt:lpstr>Application Hacking</vt:lpstr>
      <vt:lpstr>Application Hacking</vt:lpstr>
      <vt:lpstr>Application Hacking</vt:lpstr>
      <vt:lpstr>Application Hacking</vt:lpstr>
      <vt:lpstr>Application Hacking</vt:lpstr>
      <vt:lpstr>Application Hacking</vt:lpstr>
      <vt:lpstr>Application Hacking</vt:lpstr>
      <vt:lpstr>Application Hacking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 Types of Hacking</dc:title>
  <dc:creator>Ankita Deshmukh</dc:creator>
  <cp:lastModifiedBy>Cmstaff</cp:lastModifiedBy>
  <cp:revision>197</cp:revision>
  <dcterms:created xsi:type="dcterms:W3CDTF">2020-02-13T20:19:46Z</dcterms:created>
  <dcterms:modified xsi:type="dcterms:W3CDTF">2024-01-03T08:36:08Z</dcterms:modified>
</cp:coreProperties>
</file>