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5" r:id="rId4"/>
    <p:sldId id="258" r:id="rId5"/>
    <p:sldId id="259" r:id="rId6"/>
    <p:sldId id="260" r:id="rId7"/>
    <p:sldId id="320" r:id="rId8"/>
    <p:sldId id="261" r:id="rId9"/>
    <p:sldId id="262" r:id="rId10"/>
    <p:sldId id="316" r:id="rId11"/>
    <p:sldId id="317" r:id="rId12"/>
    <p:sldId id="263" r:id="rId13"/>
    <p:sldId id="264" r:id="rId14"/>
    <p:sldId id="265" r:id="rId15"/>
    <p:sldId id="266" r:id="rId16"/>
    <p:sldId id="267" r:id="rId17"/>
    <p:sldId id="268" r:id="rId18"/>
    <p:sldId id="269" r:id="rId19"/>
    <p:sldId id="270" r:id="rId20"/>
    <p:sldId id="272" r:id="rId21"/>
    <p:sldId id="271" r:id="rId22"/>
    <p:sldId id="273" r:id="rId23"/>
    <p:sldId id="319"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64" r:id="rId40"/>
    <p:sldId id="365" r:id="rId41"/>
    <p:sldId id="366" r:id="rId42"/>
    <p:sldId id="337" r:id="rId43"/>
    <p:sldId id="338" r:id="rId44"/>
    <p:sldId id="339" r:id="rId45"/>
    <p:sldId id="371" r:id="rId46"/>
    <p:sldId id="340" r:id="rId47"/>
    <p:sldId id="341" r:id="rId48"/>
    <p:sldId id="372" r:id="rId49"/>
    <p:sldId id="342" r:id="rId50"/>
    <p:sldId id="350" r:id="rId51"/>
    <p:sldId id="367" r:id="rId52"/>
    <p:sldId id="368" r:id="rId53"/>
    <p:sldId id="369" r:id="rId54"/>
    <p:sldId id="37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49" r:id="rId68"/>
    <p:sldId id="304" r:id="rId69"/>
    <p:sldId id="30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43" autoAdjust="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57E83C-0D93-4F52-B627-4B9CB7AED4D2}"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125953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57E83C-0D93-4F52-B627-4B9CB7AED4D2}"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105331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57E83C-0D93-4F52-B627-4B9CB7AED4D2}"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326461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57E83C-0D93-4F52-B627-4B9CB7AED4D2}"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235132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7E83C-0D93-4F52-B627-4B9CB7AED4D2}"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218891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57E83C-0D93-4F52-B627-4B9CB7AED4D2}"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16238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57E83C-0D93-4F52-B627-4B9CB7AED4D2}" type="datetimeFigureOut">
              <a:rPr lang="en-IN" smtClean="0"/>
              <a:t>15-01-2025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369215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57E83C-0D93-4F52-B627-4B9CB7AED4D2}" type="datetimeFigureOut">
              <a:rPr lang="en-IN" smtClean="0"/>
              <a:t>15-01-2025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382011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7E83C-0D93-4F52-B627-4B9CB7AED4D2}" type="datetimeFigureOut">
              <a:rPr lang="en-IN" smtClean="0"/>
              <a:t>15-01-2025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424719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57E83C-0D93-4F52-B627-4B9CB7AED4D2}"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352270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57E83C-0D93-4F52-B627-4B9CB7AED4D2}"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E6EFBC-131E-4B7C-B5FD-374C229FE032}" type="slidenum">
              <a:rPr lang="en-IN" smtClean="0"/>
              <a:t>‹#›</a:t>
            </a:fld>
            <a:endParaRPr lang="en-IN"/>
          </a:p>
        </p:txBody>
      </p:sp>
    </p:spTree>
    <p:extLst>
      <p:ext uri="{BB962C8B-B14F-4D97-AF65-F5344CB8AC3E}">
        <p14:creationId xmlns:p14="http://schemas.microsoft.com/office/powerpoint/2010/main" val="169827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7E83C-0D93-4F52-B627-4B9CB7AED4D2}" type="datetimeFigureOut">
              <a:rPr lang="en-IN" smtClean="0"/>
              <a:t>15-01-2025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6EFBC-131E-4B7C-B5FD-374C229FE032}" type="slidenum">
              <a:rPr lang="en-IN" smtClean="0"/>
              <a:t>‹#›</a:t>
            </a:fld>
            <a:endParaRPr lang="en-IN"/>
          </a:p>
        </p:txBody>
      </p:sp>
    </p:spTree>
    <p:extLst>
      <p:ext uri="{BB962C8B-B14F-4D97-AF65-F5344CB8AC3E}">
        <p14:creationId xmlns:p14="http://schemas.microsoft.com/office/powerpoint/2010/main" val="1221890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81693"/>
            <a:ext cx="9144000" cy="1524264"/>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Chapter 1:Fundamentals of Data Communication and Computer Network</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Marks-16</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710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622"/>
            <a:ext cx="10515600" cy="5488341"/>
          </a:xfrm>
        </p:spPr>
        <p:txBody>
          <a:bodyPr>
            <a:normAutofit/>
          </a:bodyPr>
          <a:lstStyle/>
          <a:p>
            <a:pPr fontAlgn="base"/>
            <a:r>
              <a:rPr lang="en-US" sz="2000" b="1"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Institute of Electrical and Electronic Engineering (IEEE)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is US based professional organization of electronic , computer and communication engineering. It provides various set of rules and standard in communication and networking field</a:t>
            </a:r>
            <a:r>
              <a:rPr lang="en-US" sz="2000" dirty="0" smtClean="0">
                <a:latin typeface="Times New Roman" panose="02020603050405020304" pitchFamily="18" charset="0"/>
                <a:cs typeface="Times New Roman" panose="02020603050405020304" pitchFamily="18" charset="0"/>
              </a:rPr>
              <a:t>.</a:t>
            </a:r>
          </a:p>
          <a:p>
            <a:pPr marL="0" indent="0" fontAlgn="base">
              <a:buNone/>
            </a:pPr>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5) Electronic Industries Association(EIA) –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organization establish and recommends industrial standards. EIA has developed the RS(Recommended Standards) series of Standards for data and telecommunication.</a:t>
            </a:r>
          </a:p>
          <a:p>
            <a:endParaRPr lang="en-IN" sz="2000" dirty="0"/>
          </a:p>
        </p:txBody>
      </p:sp>
    </p:spTree>
    <p:extLst>
      <p:ext uri="{BB962C8B-B14F-4D97-AF65-F5344CB8AC3E}">
        <p14:creationId xmlns:p14="http://schemas.microsoft.com/office/powerpoint/2010/main" val="147926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5719"/>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Bandwidth</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0844"/>
            <a:ext cx="11128022" cy="5644445"/>
          </a:xfrm>
        </p:spPr>
        <p:txBody>
          <a:bodyPr>
            <a:normAutofit/>
          </a:bodyPr>
          <a:lstStyle/>
          <a:p>
            <a:r>
              <a:rPr lang="en-US" sz="2000" dirty="0" smtClean="0">
                <a:latin typeface="Times New Roman" panose="02020603050405020304" pitchFamily="18" charset="0"/>
                <a:cs typeface="Times New Roman" panose="02020603050405020304" pitchFamily="18" charset="0"/>
              </a:rPr>
              <a:t>Bandwidth is </a:t>
            </a:r>
            <a:r>
              <a:rPr lang="en-US" sz="2000" dirty="0">
                <a:latin typeface="Times New Roman" panose="02020603050405020304" pitchFamily="18" charset="0"/>
                <a:cs typeface="Times New Roman" panose="02020603050405020304" pitchFamily="18" charset="0"/>
              </a:rPr>
              <a:t>the maximum rate at which data transfer occurs across any particular path of the network</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Bandwidth is basically a measure of the amount of data that can be sent and received at any instance of time.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simply means that the higher the bandwidth of a network, the larger the amount of data the network can </a:t>
            </a:r>
            <a:r>
              <a:rPr lang="en-US" sz="2000" dirty="0" smtClean="0">
                <a:latin typeface="Times New Roman" panose="02020603050405020304" pitchFamily="18" charset="0"/>
                <a:cs typeface="Times New Roman" panose="02020603050405020304" pitchFamily="18" charset="0"/>
              </a:rPr>
              <a:t>be </a:t>
            </a:r>
            <a:r>
              <a:rPr lang="en-US" sz="2000" dirty="0">
                <a:latin typeface="Times New Roman" panose="02020603050405020304" pitchFamily="18" charset="0"/>
                <a:cs typeface="Times New Roman" panose="02020603050405020304" pitchFamily="18" charset="0"/>
              </a:rPr>
              <a:t>sending to and </a:t>
            </a:r>
            <a:r>
              <a:rPr lang="en-US" sz="2000" dirty="0" smtClean="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cs typeface="Times New Roman" panose="02020603050405020304" pitchFamily="18" charset="0"/>
              </a:rPr>
              <a:t>across its path</a:t>
            </a:r>
            <a:r>
              <a:rPr lang="en-US" sz="2000" dirty="0" smtClean="0">
                <a:latin typeface="Times New Roman" panose="02020603050405020304" pitchFamily="18" charset="0"/>
                <a:cs typeface="Times New Roman" panose="02020603050405020304" pitchFamily="18" charset="0"/>
              </a:rPr>
              <a:t>.</a:t>
            </a:r>
          </a:p>
          <a:p>
            <a:r>
              <a:rPr lang="en-US" altLang="en-US" sz="2000" dirty="0">
                <a:solidFill>
                  <a:srgbClr val="273239"/>
                </a:solidFill>
                <a:latin typeface="Times New Roman" panose="02020603050405020304" pitchFamily="18" charset="0"/>
                <a:cs typeface="Times New Roman" panose="02020603050405020304" pitchFamily="18" charset="0"/>
              </a:rPr>
              <a:t>The common units of bandwidth are as follows.</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bps (Bits per second)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Mbps (Megabits per second)</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Gbps</a:t>
            </a:r>
            <a:r>
              <a:rPr lang="en-US" altLang="en-US" sz="2000" dirty="0">
                <a:latin typeface="Times New Roman" panose="02020603050405020304" pitchFamily="18" charset="0"/>
                <a:cs typeface="Times New Roman" panose="02020603050405020304" pitchFamily="18" charset="0"/>
              </a:rPr>
              <a:t> (Gigabits per second) </a:t>
            </a:r>
            <a:endParaRPr lang="en-US" altLang="en-US" sz="2000"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For example, if bandwidth is 100 Mbps, it means maximum </a:t>
            </a:r>
            <a:endParaRPr lang="en-US" sz="2000" dirty="0" smtClean="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dirty="0" smtClean="0">
                <a:latin typeface="Times New Roman" panose="02020603050405020304" pitchFamily="18" charset="0"/>
                <a:cs typeface="Times New Roman" panose="02020603050405020304" pitchFamily="18" charset="0"/>
              </a:rPr>
              <a:t>   100 </a:t>
            </a:r>
            <a:r>
              <a:rPr lang="en-US" sz="2000" dirty="0">
                <a:latin typeface="Times New Roman" panose="02020603050405020304" pitchFamily="18" charset="0"/>
                <a:cs typeface="Times New Roman" panose="02020603050405020304" pitchFamily="18" charset="0"/>
              </a:rPr>
              <a:t>Mb data can be transferred per second on that channel.</a:t>
            </a:r>
          </a:p>
          <a:p>
            <a:pPr marL="0" lvl="0" indent="0" eaLnBrk="0" fontAlgn="base" hangingPunct="0">
              <a:lnSpc>
                <a:spcPct val="100000"/>
              </a:lnSpc>
              <a:spcBef>
                <a:spcPct val="0"/>
              </a:spcBef>
              <a:spcAft>
                <a:spcPct val="0"/>
              </a:spcAft>
              <a:buNone/>
            </a:pPr>
            <a:endParaRPr lang="en-US" altLang="en-US" sz="20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392" y="3296356"/>
            <a:ext cx="4136497" cy="2957689"/>
          </a:xfrm>
          <a:prstGeom prst="rect">
            <a:avLst/>
          </a:prstGeom>
        </p:spPr>
      </p:pic>
    </p:spTree>
    <p:extLst>
      <p:ext uri="{BB962C8B-B14F-4D97-AF65-F5344CB8AC3E}">
        <p14:creationId xmlns:p14="http://schemas.microsoft.com/office/powerpoint/2010/main" val="162782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294"/>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Bandwidth</a:t>
            </a:r>
            <a:endParaRPr lang="en-IN" sz="32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9936" y="1770769"/>
            <a:ext cx="6012127" cy="4043009"/>
          </a:xfrm>
        </p:spPr>
      </p:pic>
    </p:spTree>
    <p:extLst>
      <p:ext uri="{BB962C8B-B14F-4D97-AF65-F5344CB8AC3E}">
        <p14:creationId xmlns:p14="http://schemas.microsoft.com/office/powerpoint/2010/main" val="3005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1926"/>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Data Transmission Rate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7052"/>
            <a:ext cx="10515600" cy="5049911"/>
          </a:xfrm>
        </p:spPr>
        <p:txBody>
          <a:bodyPr/>
          <a:lstStyle/>
          <a:p>
            <a:r>
              <a:rPr lang="en-US" sz="2000" dirty="0">
                <a:latin typeface="Times New Roman" panose="02020603050405020304" pitchFamily="18" charset="0"/>
                <a:cs typeface="Times New Roman" panose="02020603050405020304" pitchFamily="18" charset="0"/>
              </a:rPr>
              <a:t>The data transfer rate represents the amount of data transferred per second by communications channel or a computing or storage device.</a:t>
            </a:r>
          </a:p>
          <a:p>
            <a:r>
              <a:rPr lang="en-US" sz="2000" dirty="0">
                <a:latin typeface="Times New Roman" panose="02020603050405020304" pitchFamily="18" charset="0"/>
                <a:cs typeface="Times New Roman" panose="02020603050405020304" pitchFamily="18" charset="0"/>
              </a:rPr>
              <a:t>Data rate is measured in units of bits per second (bps), bytes per second (Bps), or baud.</a:t>
            </a:r>
          </a:p>
          <a:p>
            <a:r>
              <a:rPr lang="en-US" sz="2000" dirty="0">
                <a:latin typeface="Times New Roman" panose="02020603050405020304" pitchFamily="18" charset="0"/>
                <a:cs typeface="Times New Roman" panose="02020603050405020304" pitchFamily="18" charset="0"/>
              </a:rPr>
              <a:t>Data transfer rate (DTR) is the speed at which data is moved from one device to another or within a network</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It's also known as </a:t>
            </a:r>
            <a:r>
              <a:rPr lang="en-US" sz="2000" dirty="0">
                <a:latin typeface="Times New Roman" panose="02020603050405020304" pitchFamily="18" charset="0"/>
                <a:cs typeface="Times New Roman" panose="02020603050405020304" pitchFamily="18" charset="0"/>
              </a:rPr>
              <a:t>transmission speed, or connection speed. </a:t>
            </a:r>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090" y="3376981"/>
            <a:ext cx="5221244" cy="3260886"/>
          </a:xfrm>
          <a:prstGeom prst="rect">
            <a:avLst/>
          </a:prstGeom>
        </p:spPr>
      </p:pic>
    </p:spTree>
    <p:extLst>
      <p:ext uri="{BB962C8B-B14F-4D97-AF65-F5344CB8AC3E}">
        <p14:creationId xmlns:p14="http://schemas.microsoft.com/office/powerpoint/2010/main" val="204744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294"/>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Baud Rate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4642"/>
            <a:ext cx="10515600" cy="5326780"/>
          </a:xfrm>
        </p:spPr>
        <p:txBody>
          <a:bodyPr>
            <a:normAutofit/>
          </a:bodyPr>
          <a:lstStyle/>
          <a:p>
            <a:r>
              <a:rPr lang="en-US" sz="2000" dirty="0">
                <a:latin typeface="Times New Roman" panose="02020603050405020304" pitchFamily="18" charset="0"/>
                <a:cs typeface="Times New Roman" panose="02020603050405020304" pitchFamily="18" charset="0"/>
              </a:rPr>
              <a:t>Baud rate is the rate at which the number of signal </a:t>
            </a:r>
            <a:r>
              <a:rPr lang="en-US" sz="2000" dirty="0" smtClean="0">
                <a:latin typeface="Times New Roman" panose="02020603050405020304" pitchFamily="18" charset="0"/>
                <a:cs typeface="Times New Roman" panose="02020603050405020304" pitchFamily="18" charset="0"/>
              </a:rPr>
              <a:t>elements </a:t>
            </a:r>
            <a:r>
              <a:rPr lang="en-US" sz="2000" dirty="0">
                <a:latin typeface="Times New Roman" panose="02020603050405020304" pitchFamily="18" charset="0"/>
                <a:cs typeface="Times New Roman" panose="02020603050405020304" pitchFamily="18" charset="0"/>
              </a:rPr>
              <a:t>occurs per second when it passes through a transmission medium.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higher a baud rate is the faster the data is sent/received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It is also called as signal rate</a:t>
            </a:r>
          </a:p>
          <a:p>
            <a:r>
              <a:rPr lang="en-US" altLang="en-US" sz="2000" dirty="0">
                <a:latin typeface="Times New Roman" panose="02020603050405020304" pitchFamily="18" charset="0"/>
                <a:cs typeface="Times New Roman" panose="02020603050405020304" pitchFamily="18" charset="0"/>
              </a:rPr>
              <a:t>Baud rate = number of signal elements/total time (in seconds) </a:t>
            </a:r>
            <a:endParaRPr lang="en-US" altLang="en-US" sz="2000" dirty="0" smtClean="0">
              <a:latin typeface="Times New Roman" panose="02020603050405020304" pitchFamily="18" charset="0"/>
              <a:cs typeface="Times New Roman" panose="02020603050405020304" pitchFamily="18" charset="0"/>
            </a:endParaRPr>
          </a:p>
          <a:p>
            <a:r>
              <a:rPr lang="en-US" alt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Number of signal elements (marked in red color) = </a:t>
            </a:r>
            <a:r>
              <a:rPr lang="en-US" sz="2000" dirty="0" smtClean="0">
                <a:latin typeface="Times New Roman" panose="02020603050405020304" pitchFamily="18" charset="0"/>
                <a:cs typeface="Times New Roman" panose="02020603050405020304" pitchFamily="18" charset="0"/>
              </a:rPr>
              <a:t>6 and Baud </a:t>
            </a:r>
            <a:r>
              <a:rPr lang="en-US" sz="2000" dirty="0">
                <a:latin typeface="Times New Roman" panose="02020603050405020304" pitchFamily="18" charset="0"/>
                <a:cs typeface="Times New Roman" panose="02020603050405020304" pitchFamily="18" charset="0"/>
              </a:rPr>
              <a:t>rate = 6/1 = 6 baud per second.</a:t>
            </a:r>
            <a:endParaRPr lang="en-US" altLang="en-US" sz="2000" dirty="0" smtClean="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105" y="3529455"/>
            <a:ext cx="5191790" cy="2785730"/>
          </a:xfrm>
          <a:prstGeom prst="rect">
            <a:avLst/>
          </a:prstGeom>
        </p:spPr>
      </p:pic>
    </p:spTree>
    <p:extLst>
      <p:ext uri="{BB962C8B-B14F-4D97-AF65-F5344CB8AC3E}">
        <p14:creationId xmlns:p14="http://schemas.microsoft.com/office/powerpoint/2010/main" val="830987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079"/>
            <a:ext cx="10515600" cy="669850"/>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Bits per second(bit rate)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2381" y="1392865"/>
            <a:ext cx="10641419" cy="5358808"/>
          </a:xfrm>
        </p:spPr>
        <p:txBody>
          <a:bodyPr>
            <a:normAutofit/>
          </a:bodyPr>
          <a:lstStyle/>
          <a:p>
            <a:r>
              <a:rPr lang="en-US" sz="2000" dirty="0" smtClean="0">
                <a:latin typeface="Times New Roman" panose="02020603050405020304" pitchFamily="18" charset="0"/>
                <a:cs typeface="Times New Roman" panose="02020603050405020304" pitchFamily="18" charset="0"/>
              </a:rPr>
              <a:t>bit rate is </a:t>
            </a:r>
            <a:r>
              <a:rPr lang="en-US" sz="2000" dirty="0">
                <a:latin typeface="Times New Roman" panose="02020603050405020304" pitchFamily="18" charset="0"/>
                <a:cs typeface="Times New Roman" panose="02020603050405020304" pitchFamily="18" charset="0"/>
              </a:rPr>
              <a:t>used to describe digital signals.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bit rate is the number of bits sent in 1s, expressed in bits per second (bps).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Figure </a:t>
            </a:r>
            <a:r>
              <a:rPr lang="en-US" sz="2000" dirty="0">
                <a:latin typeface="Times New Roman" panose="02020603050405020304" pitchFamily="18" charset="0"/>
                <a:cs typeface="Times New Roman" panose="02020603050405020304" pitchFamily="18" charset="0"/>
              </a:rPr>
              <a:t>shows the bit rate </a:t>
            </a:r>
            <a:r>
              <a:rPr lang="en-US" sz="2000" dirty="0" smtClean="0">
                <a:latin typeface="Times New Roman" panose="02020603050405020304" pitchFamily="18" charset="0"/>
                <a:cs typeface="Times New Roman" panose="02020603050405020304" pitchFamily="18" charset="0"/>
              </a:rPr>
              <a:t>of signals.</a:t>
            </a:r>
          </a:p>
          <a:p>
            <a:r>
              <a:rPr lang="en-US" sz="2000" dirty="0" smtClean="0">
                <a:latin typeface="Times New Roman" panose="02020603050405020304" pitchFamily="18" charset="0"/>
                <a:cs typeface="Times New Roman" panose="02020603050405020304" pitchFamily="18" charset="0"/>
              </a:rPr>
              <a:t>It is also called as data rate</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Example </a:t>
            </a:r>
            <a:r>
              <a:rPr lang="en-US" sz="2000" dirty="0" smtClean="0">
                <a:latin typeface="Times New Roman" panose="02020603050405020304" pitchFamily="18" charset="0"/>
                <a:cs typeface="Times New Roman" panose="02020603050405020304" pitchFamily="18" charset="0"/>
              </a:rPr>
              <a:t>-Number </a:t>
            </a:r>
            <a:r>
              <a:rPr lang="en-US" sz="2000" dirty="0">
                <a:latin typeface="Times New Roman" panose="02020603050405020304" pitchFamily="18" charset="0"/>
                <a:cs typeface="Times New Roman" panose="02020603050405020304" pitchFamily="18" charset="0"/>
              </a:rPr>
              <a:t>of bits transmitted (1, 1, 0) = 3. So, Here Bit rate = 3/1 = 3 bits per second. </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065" y="3519378"/>
            <a:ext cx="5191790" cy="3232295"/>
          </a:xfrm>
          <a:prstGeom prst="rect">
            <a:avLst/>
          </a:prstGeom>
        </p:spPr>
      </p:pic>
    </p:spTree>
    <p:extLst>
      <p:ext uri="{BB962C8B-B14F-4D97-AF65-F5344CB8AC3E}">
        <p14:creationId xmlns:p14="http://schemas.microsoft.com/office/powerpoint/2010/main" val="242172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1926"/>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1.3  Modes of Communication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0967"/>
            <a:ext cx="10515600" cy="4815996"/>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Communication/Transmission </a:t>
            </a:r>
            <a:r>
              <a:rPr lang="en-US" sz="2000" dirty="0">
                <a:latin typeface="Times New Roman" panose="02020603050405020304" pitchFamily="18" charset="0"/>
                <a:cs typeface="Times New Roman" panose="02020603050405020304" pitchFamily="18" charset="0"/>
              </a:rPr>
              <a:t>mode means transferring data between two devices. It is also known as a communication mode</a:t>
            </a:r>
            <a:r>
              <a:rPr lang="en-US" sz="2000" dirty="0" smtClean="0">
                <a:latin typeface="Times New Roman" panose="02020603050405020304" pitchFamily="18" charset="0"/>
                <a:cs typeface="Times New Roman" panose="02020603050405020304" pitchFamily="18" charset="0"/>
              </a:rPr>
              <a:t>. There </a:t>
            </a:r>
            <a:r>
              <a:rPr lang="en-US" sz="2000" dirty="0">
                <a:latin typeface="Times New Roman" panose="02020603050405020304" pitchFamily="18" charset="0"/>
                <a:cs typeface="Times New Roman" panose="02020603050405020304" pitchFamily="18" charset="0"/>
              </a:rPr>
              <a:t>are three </a:t>
            </a:r>
            <a:r>
              <a:rPr lang="en-US" sz="2000" dirty="0" smtClean="0">
                <a:latin typeface="Times New Roman" panose="02020603050405020304" pitchFamily="18" charset="0"/>
                <a:cs typeface="Times New Roman" panose="02020603050405020304" pitchFamily="18" charset="0"/>
              </a:rPr>
              <a:t>types </a:t>
            </a:r>
            <a:r>
              <a:rPr lang="en-US" sz="2000" dirty="0">
                <a:latin typeface="Times New Roman" panose="02020603050405020304" pitchFamily="18" charset="0"/>
                <a:cs typeface="Times New Roman" panose="02020603050405020304" pitchFamily="18" charset="0"/>
              </a:rPr>
              <a:t>of transmission modes: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022" y="2903777"/>
            <a:ext cx="7394222" cy="2605201"/>
          </a:xfrm>
          <a:prstGeom prst="rect">
            <a:avLst/>
          </a:prstGeom>
        </p:spPr>
      </p:pic>
    </p:spTree>
    <p:extLst>
      <p:ext uri="{BB962C8B-B14F-4D97-AF65-F5344CB8AC3E}">
        <p14:creationId xmlns:p14="http://schemas.microsoft.com/office/powerpoint/2010/main" val="162078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824"/>
          </a:xfrm>
        </p:spPr>
        <p:txBody>
          <a:bodyPr>
            <a:normAutofit/>
          </a:bodyPr>
          <a:lstStyle/>
          <a:p>
            <a:pPr marL="742950" indent="-742950">
              <a:buFont typeface="+mj-lt"/>
              <a:buAutoNum type="arabicPeriod"/>
            </a:pPr>
            <a:r>
              <a:rPr lang="en-US" sz="3200" dirty="0" smtClean="0">
                <a:solidFill>
                  <a:srgbClr val="FF0000"/>
                </a:solidFill>
                <a:latin typeface="Times New Roman" panose="02020603050405020304" pitchFamily="18" charset="0"/>
                <a:cs typeface="Times New Roman" panose="02020603050405020304" pitchFamily="18" charset="0"/>
              </a:rPr>
              <a:t>Simplex Mode: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8950"/>
            <a:ext cx="10515600" cy="5018013"/>
          </a:xfrm>
        </p:spPr>
        <p:txBody>
          <a:bodyPr>
            <a:normAutofit/>
          </a:bodyPr>
          <a:lstStyle/>
          <a:p>
            <a:r>
              <a:rPr lang="en-US" sz="2000" dirty="0">
                <a:latin typeface="Times New Roman" panose="02020603050405020304" pitchFamily="18" charset="0"/>
                <a:cs typeface="Times New Roman" panose="02020603050405020304" pitchFamily="18" charset="0"/>
              </a:rPr>
              <a:t>In Simplex mode, the communication is unidirectional, as on a one-way street.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Only </a:t>
            </a:r>
            <a:r>
              <a:rPr lang="en-US" sz="2000" dirty="0">
                <a:latin typeface="Times New Roman" panose="02020603050405020304" pitchFamily="18" charset="0"/>
                <a:cs typeface="Times New Roman" panose="02020603050405020304" pitchFamily="18" charset="0"/>
              </a:rPr>
              <a:t>one of the two devices on a link can transmit, the other can only receive.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simplex mode can use the entire capacity of the channel to send data in one direction. </a:t>
            </a:r>
          </a:p>
          <a:p>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keyboard</a:t>
            </a:r>
            <a:r>
              <a:rPr lang="en-US" sz="2000" dirty="0">
                <a:latin typeface="Times New Roman" panose="02020603050405020304" pitchFamily="18" charset="0"/>
                <a:cs typeface="Times New Roman" panose="02020603050405020304" pitchFamily="18" charset="0"/>
              </a:rPr>
              <a:t> and traditional monitors. The keyboard can only introduce input, the monitor can only give the output.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219" y="4019108"/>
            <a:ext cx="4583740" cy="1607953"/>
          </a:xfrm>
          <a:prstGeom prst="rect">
            <a:avLst/>
          </a:prstGeom>
        </p:spPr>
      </p:pic>
    </p:spTree>
    <p:extLst>
      <p:ext uri="{BB962C8B-B14F-4D97-AF65-F5344CB8AC3E}">
        <p14:creationId xmlns:p14="http://schemas.microsoft.com/office/powerpoint/2010/main" val="252156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5935"/>
            <a:ext cx="10515600" cy="5741028"/>
          </a:xfrm>
        </p:spPr>
        <p:txBody>
          <a:bodyPr>
            <a:normAutofit/>
          </a:bodyPr>
          <a:lstStyle/>
          <a:p>
            <a:pPr fontAlgn="base"/>
            <a:endParaRPr lang="en-US" sz="2000" b="1" dirty="0" smtClean="0">
              <a:latin typeface="Times New Roman" panose="02020603050405020304" pitchFamily="18" charset="0"/>
              <a:cs typeface="Times New Roman" panose="02020603050405020304" pitchFamily="18" charset="0"/>
            </a:endParaRPr>
          </a:p>
          <a:p>
            <a:pPr fontAlgn="base"/>
            <a:r>
              <a:rPr lang="en-US" sz="2000" b="1" dirty="0" smtClean="0">
                <a:latin typeface="Times New Roman" panose="02020603050405020304" pitchFamily="18" charset="0"/>
                <a:cs typeface="Times New Roman" panose="02020603050405020304" pitchFamily="18" charset="0"/>
              </a:rPr>
              <a:t>Advantages </a:t>
            </a:r>
            <a:r>
              <a:rPr lang="en-US" sz="2000" b="1" dirty="0">
                <a:latin typeface="Times New Roman" panose="02020603050405020304" pitchFamily="18" charset="0"/>
                <a:cs typeface="Times New Roman" panose="02020603050405020304" pitchFamily="18" charset="0"/>
              </a:rPr>
              <a:t>of Simplex </a:t>
            </a:r>
            <a:r>
              <a:rPr lang="en-US" sz="2000" b="1" dirty="0" smtClean="0">
                <a:latin typeface="Times New Roman" panose="02020603050405020304" pitchFamily="18" charset="0"/>
                <a:cs typeface="Times New Roman" panose="02020603050405020304" pitchFamily="18" charset="0"/>
              </a:rPr>
              <a:t>Mode:</a:t>
            </a:r>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Simplex mode is the easiest and most reliable mode of communication.</a:t>
            </a:r>
          </a:p>
          <a:p>
            <a:pPr fontAlgn="base"/>
            <a:r>
              <a:rPr lang="en-US" sz="2000" dirty="0">
                <a:latin typeface="Times New Roman" panose="02020603050405020304" pitchFamily="18" charset="0"/>
                <a:cs typeface="Times New Roman" panose="02020603050405020304" pitchFamily="18" charset="0"/>
              </a:rPr>
              <a:t>It is the most cost-effective mode, as it only requires one communication channel.</a:t>
            </a:r>
          </a:p>
          <a:p>
            <a:pPr fontAlgn="base"/>
            <a:r>
              <a:rPr lang="en-US" sz="2000" dirty="0">
                <a:latin typeface="Times New Roman" panose="02020603050405020304" pitchFamily="18" charset="0"/>
                <a:cs typeface="Times New Roman" panose="02020603050405020304" pitchFamily="18" charset="0"/>
              </a:rPr>
              <a:t>There is no need for coordination between the transmitting and receiving devices, which simplifies the communication process</a:t>
            </a:r>
            <a:r>
              <a:rPr lang="en-US" sz="2000" dirty="0" smtClean="0">
                <a:latin typeface="Times New Roman" panose="02020603050405020304" pitchFamily="18" charset="0"/>
                <a:cs typeface="Times New Roman" panose="02020603050405020304" pitchFamily="18" charset="0"/>
              </a:rPr>
              <a:t>.</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Disadvantages of Simplex </a:t>
            </a:r>
            <a:r>
              <a:rPr lang="en-US" sz="2000" b="1" dirty="0" smtClean="0">
                <a:latin typeface="Times New Roman" panose="02020603050405020304" pitchFamily="18" charset="0"/>
                <a:cs typeface="Times New Roman" panose="02020603050405020304" pitchFamily="18" charset="0"/>
              </a:rPr>
              <a:t>Mode:</a:t>
            </a:r>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Only one-way communication is possible.</a:t>
            </a:r>
          </a:p>
          <a:p>
            <a:pPr fontAlgn="base"/>
            <a:r>
              <a:rPr lang="en-US" sz="2000" dirty="0" smtClean="0">
                <a:latin typeface="Times New Roman" panose="02020603050405020304" pitchFamily="18" charset="0"/>
                <a:cs typeface="Times New Roman" panose="02020603050405020304" pitchFamily="18" charset="0"/>
              </a:rPr>
              <a:t>In situations where feedback or response are needed, simplex communication mode can be poor.</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07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4968"/>
          </a:xfrm>
        </p:spPr>
        <p:txBody>
          <a:bodyPr>
            <a:normAutofit/>
          </a:bodyPr>
          <a:lstStyle/>
          <a:p>
            <a:r>
              <a:rPr lang="en-IN" sz="3200" dirty="0" smtClean="0">
                <a:solidFill>
                  <a:srgbClr val="FF0000"/>
                </a:solidFill>
                <a:latin typeface="Times New Roman" panose="02020603050405020304" pitchFamily="18" charset="0"/>
                <a:cs typeface="Times New Roman" panose="02020603050405020304" pitchFamily="18" charset="0"/>
              </a:rPr>
              <a:t>Half duplex:</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6540"/>
            <a:ext cx="10515600" cy="5433237"/>
          </a:xfrm>
        </p:spPr>
        <p:txBody>
          <a:bodyPr>
            <a:normAutofit/>
          </a:bodyPr>
          <a:lstStyle/>
          <a:p>
            <a:r>
              <a:rPr lang="en-US" sz="2000" dirty="0">
                <a:latin typeface="Times New Roman" panose="02020603050405020304" pitchFamily="18" charset="0"/>
                <a:cs typeface="Times New Roman" panose="02020603050405020304" pitchFamily="18" charset="0"/>
              </a:rPr>
              <a:t>In half-duplex mode, </a:t>
            </a:r>
            <a:r>
              <a:rPr lang="en-US" sz="2000" dirty="0" smtClean="0">
                <a:latin typeface="Times New Roman" panose="02020603050405020304" pitchFamily="18" charset="0"/>
                <a:cs typeface="Times New Roman" panose="02020603050405020304" pitchFamily="18" charset="0"/>
              </a:rPr>
              <a:t>each station can both transmit and receive, but not at the same time. When one device is sending, the other can only receive, and vice versa. </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half-duplex mode is used in cases where there is no need for communication in both directions at the same time.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entire capacity of the channel can be utilized for each direction. </a:t>
            </a:r>
          </a:p>
          <a:p>
            <a:r>
              <a:rPr lang="en-US" sz="2000" dirty="0" smtClean="0">
                <a:latin typeface="Times New Roman" panose="02020603050405020304" pitchFamily="18" charset="0"/>
                <a:cs typeface="Times New Roman" panose="02020603050405020304" pitchFamily="18" charset="0"/>
              </a:rPr>
              <a:t>Example</a:t>
            </a:r>
            <a:r>
              <a:rPr lang="en-US" sz="2000" dirty="0">
                <a:solidFill>
                  <a:srgbClr val="0070C0"/>
                </a:solidFill>
                <a:latin typeface="Times New Roman" pitchFamily="18" charset="0"/>
                <a:cs typeface="Times New Roman" pitchFamily="18" charset="0"/>
              </a:rPr>
              <a:t> </a:t>
            </a:r>
            <a:r>
              <a:rPr lang="en-US" sz="2000" dirty="0">
                <a:latin typeface="Times New Roman" pitchFamily="18" charset="0"/>
                <a:cs typeface="Times New Roman" pitchFamily="18" charset="0"/>
              </a:rPr>
              <a:t>Walkie-talkies-when using a walkie-talkie, one party speaks while the other listens. After a slight pause, the other party speaks while the first party listens.</a:t>
            </a:r>
            <a:endParaRPr lang="en-IN" sz="2000" dirty="0">
              <a:latin typeface="Times New Roman" pitchFamily="18" charset="0"/>
              <a:cs typeface="Times New Roman"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1" y="3370521"/>
            <a:ext cx="4346222" cy="3487479"/>
          </a:xfrm>
          <a:prstGeom prst="rect">
            <a:avLst/>
          </a:prstGeom>
        </p:spPr>
      </p:pic>
    </p:spTree>
    <p:extLst>
      <p:ext uri="{BB962C8B-B14F-4D97-AF65-F5344CB8AC3E}">
        <p14:creationId xmlns:p14="http://schemas.microsoft.com/office/powerpoint/2010/main" val="37715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972" y="393404"/>
            <a:ext cx="10513828" cy="6315739"/>
          </a:xfrm>
        </p:spPr>
        <p:txBody>
          <a:bodyPr>
            <a:noAutofit/>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u="sng" dirty="0" smtClean="0">
                <a:solidFill>
                  <a:srgbClr val="FF0000"/>
                </a:solidFill>
                <a:latin typeface="Times New Roman" panose="02020603050405020304" pitchFamily="18" charset="0"/>
                <a:cs typeface="Times New Roman" panose="02020603050405020304" pitchFamily="18" charset="0"/>
              </a:rPr>
              <a:t> Process of data communication and its components:</a:t>
            </a:r>
          </a:p>
          <a:p>
            <a:pPr marL="0" indent="0">
              <a:buNone/>
            </a:pPr>
            <a:r>
              <a:rPr lang="en-US" sz="2000" u="sng" dirty="0" smtClean="0">
                <a:latin typeface="Times New Roman" panose="02020603050405020304" pitchFamily="18" charset="0"/>
                <a:cs typeface="Times New Roman" panose="02020603050405020304" pitchFamily="18" charset="0"/>
              </a:rPr>
              <a:t> </a:t>
            </a:r>
            <a:r>
              <a:rPr lang="en-US" sz="2000" b="1" u="sng" dirty="0" smtClean="0">
                <a:solidFill>
                  <a:srgbClr val="FF0000"/>
                </a:solidFill>
                <a:latin typeface="Times New Roman" panose="02020603050405020304" pitchFamily="18" charset="0"/>
                <a:cs typeface="Times New Roman" panose="02020603050405020304" pitchFamily="18" charset="0"/>
              </a:rPr>
              <a:t>Definition:</a:t>
            </a:r>
          </a:p>
          <a:p>
            <a:r>
              <a:rPr lang="en-US" sz="2000" dirty="0">
                <a:solidFill>
                  <a:sysClr val="windowText" lastClr="000000"/>
                </a:solidFill>
                <a:latin typeface="Times New Roman" pitchFamily="18" charset="0"/>
                <a:cs typeface="Times New Roman" pitchFamily="18" charset="0"/>
              </a:rPr>
              <a:t>Data is defined as information which is stored in the digital form</a:t>
            </a:r>
            <a:r>
              <a:rPr lang="en-US" sz="2000" dirty="0" smtClean="0">
                <a:solidFill>
                  <a:sysClr val="windowText" lastClr="000000"/>
                </a:solidFill>
                <a:latin typeface="Times New Roman" pitchFamily="18" charset="0"/>
                <a:cs typeface="Times New Roman" pitchFamily="18" charset="0"/>
              </a:rPr>
              <a:t>.</a:t>
            </a:r>
            <a:endParaRPr lang="en-US" sz="2000" b="1" u="sng" dirty="0">
              <a:solidFill>
                <a:srgbClr val="FF00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Data communications are the exchange of data between two devices via some form of transmission medium such as a wire cable or wireless transmission media such as Wi-Fi, Bluetooth.</a:t>
            </a:r>
          </a:p>
          <a:p>
            <a:r>
              <a:rPr lang="en-US" sz="2000" dirty="0" smtClean="0">
                <a:latin typeface="Times New Roman" panose="02020603050405020304" pitchFamily="18" charset="0"/>
                <a:cs typeface="Times New Roman" panose="02020603050405020304" pitchFamily="18" charset="0"/>
              </a:rPr>
              <a:t> For data communications to occur, the communicating devices must be part of a communication system made up of a combination of hardware (physical equipment) and software (programs).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20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1507"/>
            <a:ext cx="10515600" cy="5815456"/>
          </a:xfrm>
        </p:spPr>
        <p:txBody>
          <a:bodyPr>
            <a:normAutofit/>
          </a:bodyPr>
          <a:lstStyle/>
          <a:p>
            <a:pPr fontAlgn="base"/>
            <a:endParaRPr lang="en-US" sz="2000" b="1" dirty="0" smtClean="0">
              <a:latin typeface="Times New Roman" panose="02020603050405020304" pitchFamily="18" charset="0"/>
              <a:cs typeface="Times New Roman" panose="02020603050405020304" pitchFamily="18" charset="0"/>
            </a:endParaRPr>
          </a:p>
          <a:p>
            <a:pPr marL="0" indent="0" fontAlgn="base">
              <a:buNone/>
            </a:pPr>
            <a:r>
              <a:rPr lang="en-US" sz="2000" b="1" dirty="0" smtClean="0">
                <a:latin typeface="Times New Roman" panose="02020603050405020304" pitchFamily="18" charset="0"/>
                <a:cs typeface="Times New Roman" panose="02020603050405020304" pitchFamily="18" charset="0"/>
              </a:rPr>
              <a:t>Advantages </a:t>
            </a:r>
            <a:r>
              <a:rPr lang="en-US" sz="2000" b="1" dirty="0">
                <a:latin typeface="Times New Roman" panose="02020603050405020304" pitchFamily="18" charset="0"/>
                <a:cs typeface="Times New Roman" panose="02020603050405020304" pitchFamily="18" charset="0"/>
              </a:rPr>
              <a:t>of Half Duplex </a:t>
            </a:r>
            <a:r>
              <a:rPr lang="en-US" sz="2000" b="1" dirty="0" smtClean="0">
                <a:latin typeface="Times New Roman" panose="02020603050405020304" pitchFamily="18" charset="0"/>
                <a:cs typeface="Times New Roman" panose="02020603050405020304" pitchFamily="18" charset="0"/>
              </a:rPr>
              <a:t>Mode:</a:t>
            </a:r>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Half-duplex mode allows for bidirectional communication, which is useful in situations where devices need to send and receive data.</a:t>
            </a:r>
          </a:p>
          <a:p>
            <a:pPr fontAlgn="base"/>
            <a:r>
              <a:rPr lang="en-US" sz="2000" dirty="0">
                <a:latin typeface="Times New Roman" panose="02020603050405020304" pitchFamily="18" charset="0"/>
                <a:cs typeface="Times New Roman" panose="02020603050405020304" pitchFamily="18" charset="0"/>
              </a:rPr>
              <a:t>It is a more efficient mode of communication than simplex mode, as the channel can be used for both transmission and reception</a:t>
            </a:r>
            <a:r>
              <a:rPr lang="en-US" sz="2000" dirty="0" smtClean="0">
                <a:latin typeface="Times New Roman" panose="02020603050405020304" pitchFamily="18" charset="0"/>
                <a:cs typeface="Times New Roman" panose="02020603050405020304" pitchFamily="18" charset="0"/>
              </a:rPr>
              <a:t>.</a:t>
            </a:r>
          </a:p>
          <a:p>
            <a:pPr marL="0" indent="0" fontAlgn="base">
              <a:buNone/>
            </a:pP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dirty="0" smtClean="0">
                <a:latin typeface="Times New Roman" panose="02020603050405020304" pitchFamily="18" charset="0"/>
                <a:cs typeface="Times New Roman" panose="02020603050405020304" pitchFamily="18" charset="0"/>
              </a:rPr>
              <a:t>Disadvantages </a:t>
            </a:r>
            <a:r>
              <a:rPr lang="en-US" sz="2000" b="1" dirty="0">
                <a:latin typeface="Times New Roman" panose="02020603050405020304" pitchFamily="18" charset="0"/>
                <a:cs typeface="Times New Roman" panose="02020603050405020304" pitchFamily="18" charset="0"/>
              </a:rPr>
              <a:t>of Half Duplex </a:t>
            </a:r>
            <a:r>
              <a:rPr lang="en-US" sz="2000" b="1" dirty="0" smtClean="0">
                <a:latin typeface="Times New Roman" panose="02020603050405020304" pitchFamily="18" charset="0"/>
                <a:cs typeface="Times New Roman" panose="02020603050405020304" pitchFamily="18" charset="0"/>
              </a:rPr>
              <a:t>Mode:</a:t>
            </a:r>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Half-duplex mode is less reliable than Full-Duplex mode, as both devices cannot transmit at the same time.</a:t>
            </a:r>
          </a:p>
          <a:p>
            <a:pPr fontAlgn="base"/>
            <a:r>
              <a:rPr lang="en-US" sz="2000" dirty="0">
                <a:latin typeface="Times New Roman" panose="02020603050405020304" pitchFamily="18" charset="0"/>
                <a:cs typeface="Times New Roman" panose="02020603050405020304" pitchFamily="18" charset="0"/>
              </a:rPr>
              <a:t>There is a delay between transmission and reception, which can cause problems in some applications.</a:t>
            </a:r>
          </a:p>
          <a:p>
            <a:pPr fontAlgn="base"/>
            <a:r>
              <a:rPr lang="en-US" sz="2000" dirty="0">
                <a:latin typeface="Times New Roman" panose="02020603050405020304" pitchFamily="18" charset="0"/>
                <a:cs typeface="Times New Roman" panose="02020603050405020304" pitchFamily="18" charset="0"/>
              </a:rPr>
              <a:t>There is a need for coordination between the transmitting and receiving devices, which can complicate the communication process.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938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507"/>
            <a:ext cx="10515600" cy="669851"/>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Full Duplex:</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127050"/>
            <a:ext cx="10515600" cy="5623705"/>
          </a:xfrm>
        </p:spPr>
        <p:txBody>
          <a:bodyPr>
            <a:normAutofit/>
          </a:bodyPr>
          <a:lstStyle/>
          <a:p>
            <a:pPr fontAlgn="base"/>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full-duplex mode, both stations can transmit and receive </a:t>
            </a:r>
            <a:r>
              <a:rPr lang="en-US" sz="2000" dirty="0" smtClean="0">
                <a:latin typeface="Times New Roman" panose="02020603050405020304" pitchFamily="18" charset="0"/>
                <a:cs typeface="Times New Roman" panose="02020603050405020304" pitchFamily="18" charset="0"/>
              </a:rPr>
              <a:t>data simultaneously means at the same time.</a:t>
            </a:r>
          </a:p>
          <a:p>
            <a:pPr marL="285750" indent="-285750"/>
            <a:r>
              <a:rPr lang="en-US" sz="2000" dirty="0" smtClean="0">
                <a:latin typeface="Times New Roman" panose="02020603050405020304" pitchFamily="18" charset="0"/>
                <a:cs typeface="Times New Roman" panose="02020603050405020304" pitchFamily="18" charset="0"/>
              </a:rPr>
              <a:t>Full-duplex </a:t>
            </a:r>
            <a:r>
              <a:rPr lang="en-US" sz="2000" dirty="0">
                <a:latin typeface="Times New Roman" panose="02020603050405020304" pitchFamily="18" charset="0"/>
                <a:cs typeface="Times New Roman" panose="02020603050405020304" pitchFamily="18" charset="0"/>
              </a:rPr>
              <a:t>mode is used when communication in both directions is required all the time</a:t>
            </a:r>
            <a:r>
              <a:rPr lang="en-US" sz="2000" dirty="0" smtClean="0">
                <a:latin typeface="Times New Roman" panose="02020603050405020304" pitchFamily="18" charset="0"/>
                <a:cs typeface="Times New Roman" panose="02020603050405020304" pitchFamily="18" charset="0"/>
              </a:rPr>
              <a:t>.</a:t>
            </a:r>
          </a:p>
          <a:p>
            <a:pPr marL="285750" indent="-285750"/>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capacity of the channel, however, must be divided between the two directions. </a:t>
            </a:r>
            <a:endParaRPr lang="en-US" sz="2000" dirty="0" smtClean="0">
              <a:latin typeface="Times New Roman" panose="02020603050405020304" pitchFamily="18" charset="0"/>
              <a:cs typeface="Times New Roman" panose="02020603050405020304" pitchFamily="18" charset="0"/>
            </a:endParaRPr>
          </a:p>
          <a:p>
            <a:pPr fontAlgn="base"/>
            <a:r>
              <a:rPr lang="en-US" sz="2000" dirty="0" smtClean="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Telephone Network in which there is communication between two persons by a telephone line, through which both can talk and listen at the same time.</a:t>
            </a: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975" y="4561367"/>
            <a:ext cx="3602444" cy="2030819"/>
          </a:xfrm>
          <a:prstGeom prst="rect">
            <a:avLst/>
          </a:prstGeom>
        </p:spPr>
      </p:pic>
    </p:spTree>
    <p:extLst>
      <p:ext uri="{BB962C8B-B14F-4D97-AF65-F5344CB8AC3E}">
        <p14:creationId xmlns:p14="http://schemas.microsoft.com/office/powerpoint/2010/main" val="199150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549"/>
            <a:ext cx="10515600" cy="5932414"/>
          </a:xfrm>
        </p:spPr>
        <p:txBody>
          <a:bodyPr>
            <a:normAutofit/>
          </a:bodyPr>
          <a:lstStyle/>
          <a:p>
            <a:pPr marL="0" indent="0" fontAlgn="base">
              <a:buNone/>
            </a:pPr>
            <a:endParaRPr lang="en-US" sz="2000" b="1" dirty="0" smtClean="0">
              <a:latin typeface="Times New Roman" panose="02020603050405020304" pitchFamily="18" charset="0"/>
              <a:cs typeface="Times New Roman" panose="02020603050405020304" pitchFamily="18" charset="0"/>
            </a:endParaRPr>
          </a:p>
          <a:p>
            <a:pPr marL="0" indent="0" fontAlgn="base">
              <a:buNone/>
            </a:pPr>
            <a:r>
              <a:rPr lang="en-US" sz="2000" b="1" dirty="0" smtClean="0">
                <a:latin typeface="Times New Roman" panose="02020603050405020304" pitchFamily="18" charset="0"/>
                <a:cs typeface="Times New Roman" panose="02020603050405020304" pitchFamily="18" charset="0"/>
              </a:rPr>
              <a:t>Advantages </a:t>
            </a:r>
            <a:r>
              <a:rPr lang="en-US" sz="2000" b="1" dirty="0">
                <a:latin typeface="Times New Roman" panose="02020603050405020304" pitchFamily="18" charset="0"/>
                <a:cs typeface="Times New Roman" panose="02020603050405020304" pitchFamily="18" charset="0"/>
              </a:rPr>
              <a:t>of Full-Duplex </a:t>
            </a:r>
            <a:r>
              <a:rPr lang="en-US" sz="2000" b="1" dirty="0" smtClean="0">
                <a:latin typeface="Times New Roman" panose="02020603050405020304" pitchFamily="18" charset="0"/>
                <a:cs typeface="Times New Roman" panose="02020603050405020304" pitchFamily="18" charset="0"/>
              </a:rPr>
              <a:t>Mode:</a:t>
            </a:r>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Full-duplex mode allows for simultaneous bidirectional communication, which is ideal for real-time applications such as video conferencing or online gaming.</a:t>
            </a:r>
          </a:p>
          <a:p>
            <a:pPr fontAlgn="base"/>
            <a:r>
              <a:rPr lang="en-US" sz="2000" dirty="0">
                <a:latin typeface="Times New Roman" panose="02020603050405020304" pitchFamily="18" charset="0"/>
                <a:cs typeface="Times New Roman" panose="02020603050405020304" pitchFamily="18" charset="0"/>
              </a:rPr>
              <a:t>It is the most efficient mode of communication, as both devices can transmit and receive data simultaneously.</a:t>
            </a:r>
          </a:p>
          <a:p>
            <a:pPr marL="0" indent="0" fontAlgn="base">
              <a:buNone/>
            </a:pPr>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dirty="0">
                <a:latin typeface="Times New Roman" panose="02020603050405020304" pitchFamily="18" charset="0"/>
                <a:cs typeface="Times New Roman" panose="02020603050405020304" pitchFamily="18" charset="0"/>
              </a:rPr>
              <a:t>Disadvantages of </a:t>
            </a:r>
            <a:r>
              <a:rPr lang="en-US" sz="2000" b="1" dirty="0" smtClean="0">
                <a:latin typeface="Times New Roman" panose="02020603050405020304" pitchFamily="18" charset="0"/>
                <a:cs typeface="Times New Roman" panose="02020603050405020304" pitchFamily="18" charset="0"/>
              </a:rPr>
              <a:t>Full-Duplex Mode:</a:t>
            </a:r>
            <a:endParaRPr lang="en-US" sz="2000" b="1"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Full-duplex mode is the most expensive mode, as it requires two communication channels.</a:t>
            </a:r>
          </a:p>
          <a:p>
            <a:pPr fontAlgn="base"/>
            <a:r>
              <a:rPr lang="en-US" sz="2000" dirty="0">
                <a:latin typeface="Times New Roman" panose="02020603050405020304" pitchFamily="18" charset="0"/>
                <a:cs typeface="Times New Roman" panose="02020603050405020304" pitchFamily="18" charset="0"/>
              </a:rPr>
              <a:t>It is more complex than simplex and half-duplex modes, as it requires two physically separate transmission paths or a division of channel capacity.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1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36519076"/>
              </p:ext>
            </p:extLst>
          </p:nvPr>
        </p:nvGraphicFramePr>
        <p:xfrm>
          <a:off x="509733" y="1524001"/>
          <a:ext cx="11318265" cy="4459110"/>
        </p:xfrm>
        <a:graphic>
          <a:graphicData uri="http://schemas.openxmlformats.org/drawingml/2006/table">
            <a:tbl>
              <a:tblPr>
                <a:tableStyleId>{616DA210-FB5B-4158-B5E0-FEB733F419BA}</a:tableStyleId>
              </a:tblPr>
              <a:tblGrid>
                <a:gridCol w="2088778">
                  <a:extLst>
                    <a:ext uri="{9D8B030D-6E8A-4147-A177-3AD203B41FA5}">
                      <a16:colId xmlns:a16="http://schemas.microsoft.com/office/drawing/2014/main" val="20000"/>
                    </a:ext>
                  </a:extLst>
                </a:gridCol>
                <a:gridCol w="2720270">
                  <a:extLst>
                    <a:ext uri="{9D8B030D-6E8A-4147-A177-3AD203B41FA5}">
                      <a16:colId xmlns:a16="http://schemas.microsoft.com/office/drawing/2014/main" val="20001"/>
                    </a:ext>
                  </a:extLst>
                </a:gridCol>
                <a:gridCol w="3206032">
                  <a:extLst>
                    <a:ext uri="{9D8B030D-6E8A-4147-A177-3AD203B41FA5}">
                      <a16:colId xmlns:a16="http://schemas.microsoft.com/office/drawing/2014/main" val="20002"/>
                    </a:ext>
                  </a:extLst>
                </a:gridCol>
                <a:gridCol w="3303185">
                  <a:extLst>
                    <a:ext uri="{9D8B030D-6E8A-4147-A177-3AD203B41FA5}">
                      <a16:colId xmlns:a16="http://schemas.microsoft.com/office/drawing/2014/main" val="20003"/>
                    </a:ext>
                  </a:extLst>
                </a:gridCol>
              </a:tblGrid>
              <a:tr h="851388">
                <a:tc>
                  <a:txBody>
                    <a:bodyPr/>
                    <a:lstStyle/>
                    <a:p>
                      <a:pPr algn="l" fontAlgn="ctr"/>
                      <a:r>
                        <a:rPr lang="en-IN" sz="1800" b="1" u="none" strike="noStrike" dirty="0">
                          <a:effectLst/>
                          <a:latin typeface="Times New Roman" pitchFamily="18" charset="0"/>
                          <a:cs typeface="Times New Roman" pitchFamily="18" charset="0"/>
                        </a:rPr>
                        <a:t>Basis for Comparison</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ctr" fontAlgn="ctr"/>
                      <a:r>
                        <a:rPr lang="en-IN" sz="1800" b="1" u="none" strike="noStrike" dirty="0">
                          <a:effectLst/>
                          <a:latin typeface="Times New Roman" pitchFamily="18" charset="0"/>
                          <a:cs typeface="Times New Roman" pitchFamily="18" charset="0"/>
                        </a:rPr>
                        <a:t>Simplex</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ctr" fontAlgn="ctr"/>
                      <a:r>
                        <a:rPr lang="en-IN" sz="1800" b="1" u="none" strike="noStrike" dirty="0">
                          <a:effectLst/>
                          <a:latin typeface="Times New Roman" pitchFamily="18" charset="0"/>
                          <a:cs typeface="Times New Roman" pitchFamily="18" charset="0"/>
                        </a:rPr>
                        <a:t>Half Duplex</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ctr" fontAlgn="ctr"/>
                      <a:r>
                        <a:rPr lang="en-IN" sz="1800" b="1" u="none" strike="noStrike" dirty="0">
                          <a:effectLst/>
                          <a:latin typeface="Times New Roman" pitchFamily="18" charset="0"/>
                          <a:cs typeface="Times New Roman" pitchFamily="18" charset="0"/>
                        </a:rPr>
                        <a:t>Full Duplex</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0"/>
                  </a:ext>
                </a:extLst>
              </a:tr>
              <a:tr h="849328">
                <a:tc>
                  <a:txBody>
                    <a:bodyPr/>
                    <a:lstStyle/>
                    <a:p>
                      <a:pPr algn="l" fontAlgn="ctr"/>
                      <a:r>
                        <a:rPr lang="en-IN" sz="1800" b="1" u="none" strike="noStrike" dirty="0">
                          <a:effectLst/>
                          <a:latin typeface="Times New Roman" pitchFamily="18" charset="0"/>
                          <a:cs typeface="Times New Roman" pitchFamily="18" charset="0"/>
                        </a:rPr>
                        <a:t>Direction of Communication</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IN" sz="1800" u="none" strike="noStrike" dirty="0">
                          <a:effectLst/>
                          <a:latin typeface="Times New Roman" pitchFamily="18" charset="0"/>
                          <a:cs typeface="Times New Roman" pitchFamily="18" charset="0"/>
                        </a:rPr>
                        <a:t>Unidirectional</a:t>
                      </a:r>
                      <a:endParaRPr lang="en-IN"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US" sz="1800" u="none" strike="noStrike" dirty="0">
                          <a:effectLst/>
                          <a:latin typeface="Times New Roman" pitchFamily="18" charset="0"/>
                          <a:cs typeface="Times New Roman" pitchFamily="18" charset="0"/>
                        </a:rPr>
                        <a:t>Two-directional, one at a time</a:t>
                      </a:r>
                      <a:endParaRPr lang="en-US"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IN" sz="1800" u="none" strike="noStrike" dirty="0">
                          <a:effectLst/>
                          <a:latin typeface="Times New Roman" pitchFamily="18" charset="0"/>
                          <a:cs typeface="Times New Roman" pitchFamily="18" charset="0"/>
                        </a:rPr>
                        <a:t>Two-directional, simultaneously</a:t>
                      </a:r>
                      <a:endParaRPr lang="en-IN" sz="1800" b="0" i="0" u="none" strike="noStrike" dirty="0">
                        <a:solidFill>
                          <a:srgbClr val="000000"/>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1"/>
                  </a:ext>
                </a:extLst>
              </a:tr>
              <a:tr h="939000">
                <a:tc>
                  <a:txBody>
                    <a:bodyPr/>
                    <a:lstStyle/>
                    <a:p>
                      <a:pPr algn="l" fontAlgn="ctr"/>
                      <a:r>
                        <a:rPr lang="en-IN" sz="1800" b="1" u="none" strike="noStrike" dirty="0">
                          <a:effectLst/>
                          <a:latin typeface="Times New Roman" pitchFamily="18" charset="0"/>
                          <a:cs typeface="Times New Roman" pitchFamily="18" charset="0"/>
                        </a:rPr>
                        <a:t>Send / Receive</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US" sz="1800" u="none" strike="noStrike" dirty="0">
                          <a:effectLst/>
                          <a:latin typeface="Times New Roman" pitchFamily="18" charset="0"/>
                          <a:cs typeface="Times New Roman" pitchFamily="18" charset="0"/>
                        </a:rPr>
                        <a:t>The sender can only send data</a:t>
                      </a:r>
                      <a:endParaRPr lang="en-US"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US" sz="1800" u="none" strike="noStrike" dirty="0">
                          <a:effectLst/>
                          <a:latin typeface="Times New Roman" pitchFamily="18" charset="0"/>
                          <a:cs typeface="Times New Roman" pitchFamily="18" charset="0"/>
                        </a:rPr>
                        <a:t>The sender can send and receive </a:t>
                      </a:r>
                      <a:r>
                        <a:rPr lang="en-US" sz="1800" u="none" strike="noStrike" dirty="0" smtClean="0">
                          <a:effectLst/>
                          <a:latin typeface="Times New Roman" pitchFamily="18" charset="0"/>
                          <a:cs typeface="Times New Roman" pitchFamily="18" charset="0"/>
                        </a:rPr>
                        <a:t>data, but </a:t>
                      </a:r>
                      <a:r>
                        <a:rPr lang="en-US" sz="1800" u="none" strike="noStrike" dirty="0">
                          <a:effectLst/>
                          <a:latin typeface="Times New Roman" pitchFamily="18" charset="0"/>
                          <a:cs typeface="Times New Roman" pitchFamily="18" charset="0"/>
                        </a:rPr>
                        <a:t>one a time</a:t>
                      </a:r>
                      <a:endParaRPr lang="en-US"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US" sz="1800" u="none" strike="noStrike" dirty="0">
                          <a:effectLst/>
                          <a:latin typeface="Times New Roman" pitchFamily="18" charset="0"/>
                          <a:cs typeface="Times New Roman" pitchFamily="18" charset="0"/>
                        </a:rPr>
                        <a:t>The sender can send and receive data simultaneously</a:t>
                      </a:r>
                      <a:endParaRPr lang="en-US" sz="1800" b="0" i="0" u="none" strike="noStrike" dirty="0">
                        <a:solidFill>
                          <a:srgbClr val="000000"/>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2"/>
                  </a:ext>
                </a:extLst>
              </a:tr>
              <a:tr h="878852">
                <a:tc>
                  <a:txBody>
                    <a:bodyPr/>
                    <a:lstStyle/>
                    <a:p>
                      <a:pPr algn="l" fontAlgn="ctr"/>
                      <a:r>
                        <a:rPr lang="en-IN" sz="1800" b="1" u="none" strike="noStrike" dirty="0">
                          <a:effectLst/>
                          <a:latin typeface="Times New Roman" pitchFamily="18" charset="0"/>
                          <a:cs typeface="Times New Roman" pitchFamily="18" charset="0"/>
                        </a:rPr>
                        <a:t>Performance</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US" sz="1800" u="none" strike="noStrike" dirty="0">
                          <a:effectLst/>
                          <a:latin typeface="Times New Roman" pitchFamily="18" charset="0"/>
                          <a:cs typeface="Times New Roman" pitchFamily="18" charset="0"/>
                        </a:rPr>
                        <a:t>Worst performing mode of transmission</a:t>
                      </a:r>
                      <a:endParaRPr lang="en-US"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IN" sz="1800" u="none" strike="noStrike" dirty="0">
                          <a:effectLst/>
                          <a:latin typeface="Times New Roman" pitchFamily="18" charset="0"/>
                          <a:cs typeface="Times New Roman" pitchFamily="18" charset="0"/>
                        </a:rPr>
                        <a:t>Better than Simplex</a:t>
                      </a:r>
                      <a:endParaRPr lang="en-IN"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US" sz="1800" u="none" strike="noStrike" dirty="0">
                          <a:effectLst/>
                          <a:latin typeface="Times New Roman" pitchFamily="18" charset="0"/>
                          <a:cs typeface="Times New Roman" pitchFamily="18" charset="0"/>
                        </a:rPr>
                        <a:t>Best performing mode of transmission</a:t>
                      </a:r>
                      <a:endParaRPr lang="en-US" sz="1800" b="0" i="0" u="none" strike="noStrike" dirty="0">
                        <a:solidFill>
                          <a:srgbClr val="000000"/>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3"/>
                  </a:ext>
                </a:extLst>
              </a:tr>
              <a:tr h="940542">
                <a:tc>
                  <a:txBody>
                    <a:bodyPr/>
                    <a:lstStyle/>
                    <a:p>
                      <a:pPr algn="l" fontAlgn="ctr"/>
                      <a:r>
                        <a:rPr lang="en-IN" sz="1800" b="1" u="none" strike="noStrike" dirty="0">
                          <a:effectLst/>
                          <a:latin typeface="Times New Roman" pitchFamily="18" charset="0"/>
                          <a:cs typeface="Times New Roman" pitchFamily="18" charset="0"/>
                        </a:rPr>
                        <a:t>Example</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IN" sz="1800" u="none" strike="noStrike" dirty="0">
                          <a:effectLst/>
                          <a:latin typeface="Times New Roman" pitchFamily="18" charset="0"/>
                          <a:cs typeface="Times New Roman" pitchFamily="18" charset="0"/>
                        </a:rPr>
                        <a:t>Keyboard and monitor</a:t>
                      </a:r>
                      <a:endParaRPr lang="en-IN"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IN" sz="1800" u="none" strike="noStrike" dirty="0" smtClean="0">
                          <a:effectLst/>
                          <a:latin typeface="Times New Roman" pitchFamily="18" charset="0"/>
                          <a:cs typeface="Times New Roman" pitchFamily="18" charset="0"/>
                        </a:rPr>
                        <a:t>Walkie-talkie, Wi-Fi</a:t>
                      </a:r>
                      <a:endParaRPr lang="en-IN" sz="1800" b="0" i="0" u="none" strike="noStrike" dirty="0">
                        <a:solidFill>
                          <a:srgbClr val="000000"/>
                        </a:solidFill>
                        <a:effectLst/>
                        <a:latin typeface="Times New Roman" pitchFamily="18" charset="0"/>
                        <a:cs typeface="Times New Roman" pitchFamily="18" charset="0"/>
                      </a:endParaRPr>
                    </a:p>
                  </a:txBody>
                  <a:tcPr marL="12144" marR="12144" marT="9525" marB="0"/>
                </a:tc>
                <a:tc>
                  <a:txBody>
                    <a:bodyPr/>
                    <a:lstStyle/>
                    <a:p>
                      <a:pPr algn="l" fontAlgn="ctr"/>
                      <a:r>
                        <a:rPr lang="en-IN" sz="1800" u="none" strike="noStrike" dirty="0" smtClean="0">
                          <a:effectLst/>
                          <a:latin typeface="Times New Roman" pitchFamily="18" charset="0"/>
                          <a:cs typeface="Times New Roman" pitchFamily="18" charset="0"/>
                        </a:rPr>
                        <a:t>Telephone</a:t>
                      </a:r>
                      <a:endParaRPr lang="en-IN" sz="1800" b="0" i="0" u="none" strike="noStrike" dirty="0">
                        <a:solidFill>
                          <a:srgbClr val="000000"/>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4"/>
                  </a:ext>
                </a:extLst>
              </a:tr>
            </a:tbl>
          </a:graphicData>
        </a:graphic>
      </p:graphicFrame>
      <p:sp>
        <p:nvSpPr>
          <p:cNvPr id="5" name="Title 1"/>
          <p:cNvSpPr txBox="1">
            <a:spLocks/>
          </p:cNvSpPr>
          <p:nvPr/>
        </p:nvSpPr>
        <p:spPr>
          <a:xfrm>
            <a:off x="849766" y="10236"/>
            <a:ext cx="10492469" cy="1355720"/>
          </a:xfrm>
          <a:prstGeom prst="rect">
            <a:avLst/>
          </a:prstGeom>
        </p:spPr>
        <p:txBody>
          <a:bodyPr vert="horz" lIns="87086" tIns="43543" rIns="87086" bIns="43543"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667" b="1" dirty="0">
                <a:latin typeface="Times New Roman" pitchFamily="18" charset="0"/>
                <a:cs typeface="Times New Roman" pitchFamily="18" charset="0"/>
              </a:rPr>
              <a:t/>
            </a:r>
            <a:br>
              <a:rPr lang="en-IN" sz="2667" b="1" dirty="0">
                <a:latin typeface="Times New Roman" pitchFamily="18" charset="0"/>
                <a:cs typeface="Times New Roman" pitchFamily="18" charset="0"/>
              </a:rPr>
            </a:br>
            <a:r>
              <a:rPr lang="en-IN" sz="2667" b="1" dirty="0">
                <a:latin typeface="Times New Roman" pitchFamily="18" charset="0"/>
                <a:cs typeface="Times New Roman" pitchFamily="18" charset="0"/>
              </a:rPr>
              <a:t>Difference Between Modes of Data Communication</a:t>
            </a:r>
            <a:br>
              <a:rPr lang="en-IN" sz="2667" b="1" dirty="0">
                <a:latin typeface="Times New Roman" pitchFamily="18" charset="0"/>
                <a:cs typeface="Times New Roman" pitchFamily="18" charset="0"/>
              </a:rPr>
            </a:b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348522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Analog Signal and Digital Signal</a:t>
            </a:r>
            <a:endParaRPr lang="en-IN" sz="3200" dirty="0"/>
          </a:p>
        </p:txBody>
      </p:sp>
      <p:sp>
        <p:nvSpPr>
          <p:cNvPr id="3" name="Content Placeholder 2"/>
          <p:cNvSpPr>
            <a:spLocks noGrp="1"/>
          </p:cNvSpPr>
          <p:nvPr>
            <p:ph idx="1"/>
          </p:nvPr>
        </p:nvSpPr>
        <p:spPr>
          <a:xfrm>
            <a:off x="838200" y="1004711"/>
            <a:ext cx="10515600" cy="5172252"/>
          </a:xfrm>
        </p:spPr>
        <p:txBody>
          <a:bodyPr/>
          <a:lstStyle/>
          <a:p>
            <a:pPr marL="0" indent="0">
              <a:buNone/>
            </a:pPr>
            <a:r>
              <a:rPr lang="en-IN" dirty="0" smtClean="0">
                <a:solidFill>
                  <a:srgbClr val="FF0000"/>
                </a:solidFill>
                <a:latin typeface="Times New Roman" panose="02020603050405020304" pitchFamily="18" charset="0"/>
                <a:cs typeface="Times New Roman" panose="02020603050405020304" pitchFamily="18" charset="0"/>
              </a:rPr>
              <a:t> Signal:</a:t>
            </a:r>
          </a:p>
          <a:p>
            <a:r>
              <a:rPr lang="en-US" sz="2000" dirty="0" smtClean="0">
                <a:latin typeface="Times New Roman" panose="02020603050405020304" pitchFamily="18" charset="0"/>
                <a:cs typeface="Times New Roman" panose="02020603050405020304" pitchFamily="18" charset="0"/>
              </a:rPr>
              <a:t>Signal </a:t>
            </a:r>
            <a:r>
              <a:rPr lang="en-US" sz="2000" dirty="0">
                <a:latin typeface="Times New Roman" panose="02020603050405020304" pitchFamily="18" charset="0"/>
                <a:cs typeface="Times New Roman" panose="02020603050405020304" pitchFamily="18" charset="0"/>
              </a:rPr>
              <a:t>serves as carriers of information between communication devices. They can convey different types of information depending on the application </a:t>
            </a:r>
            <a:r>
              <a:rPr lang="en-US" sz="2000" dirty="0" smtClean="0">
                <a:latin typeface="Times New Roman" panose="02020603050405020304" pitchFamily="18" charset="0"/>
                <a:cs typeface="Times New Roman" panose="02020603050405020304" pitchFamily="18" charset="0"/>
              </a:rPr>
              <a:t>required.</a:t>
            </a:r>
          </a:p>
          <a:p>
            <a:r>
              <a:rPr lang="en-US" sz="2000" dirty="0" smtClean="0">
                <a:latin typeface="Times New Roman" panose="02020603050405020304" pitchFamily="18" charset="0"/>
                <a:cs typeface="Times New Roman" panose="02020603050405020304" pitchFamily="18" charset="0"/>
              </a:rPr>
              <a:t>There are two types of signals</a:t>
            </a:r>
          </a:p>
          <a:p>
            <a:pPr marL="0" indent="0">
              <a:buNone/>
            </a:pPr>
            <a:r>
              <a:rPr lang="en-US" sz="2000" dirty="0" smtClean="0">
                <a:latin typeface="Times New Roman" panose="02020603050405020304" pitchFamily="18" charset="0"/>
                <a:cs typeface="Times New Roman" panose="02020603050405020304" pitchFamily="18" charset="0"/>
              </a:rPr>
              <a:t>       Analog signal</a:t>
            </a:r>
          </a:p>
          <a:p>
            <a:pPr marL="0" indent="0">
              <a:buNone/>
            </a:pPr>
            <a:r>
              <a:rPr lang="en-US" sz="2000" dirty="0" smtClean="0">
                <a:latin typeface="Times New Roman" panose="02020603050405020304" pitchFamily="18" charset="0"/>
                <a:cs typeface="Times New Roman" panose="02020603050405020304" pitchFamily="18" charset="0"/>
              </a:rPr>
              <a:t>       Digital signal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470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022"/>
            <a:ext cx="10515600" cy="553156"/>
          </a:xfrm>
        </p:spPr>
        <p:txBody>
          <a:bodyPr>
            <a:normAutofit/>
          </a:bodyPr>
          <a:lstStyle/>
          <a:p>
            <a:r>
              <a:rPr lang="en-IN" sz="2400" dirty="0">
                <a:solidFill>
                  <a:srgbClr val="FF0000"/>
                </a:solidFill>
                <a:latin typeface="Times New Roman" panose="02020603050405020304" pitchFamily="18" charset="0"/>
                <a:cs typeface="Times New Roman" panose="02020603050405020304" pitchFamily="18" charset="0"/>
              </a:rPr>
              <a:t>Analog </a:t>
            </a:r>
            <a:r>
              <a:rPr lang="en-IN" sz="2800" dirty="0">
                <a:solidFill>
                  <a:srgbClr val="FF0000"/>
                </a:solidFill>
                <a:latin typeface="Times New Roman" panose="02020603050405020304" pitchFamily="18" charset="0"/>
                <a:cs typeface="Times New Roman" panose="02020603050405020304" pitchFamily="18" charset="0"/>
              </a:rPr>
              <a:t>Signal</a:t>
            </a:r>
            <a:endParaRPr lang="en-IN" sz="2800" dirty="0"/>
          </a:p>
        </p:txBody>
      </p:sp>
      <p:sp>
        <p:nvSpPr>
          <p:cNvPr id="3" name="Content Placeholder 2"/>
          <p:cNvSpPr>
            <a:spLocks noGrp="1"/>
          </p:cNvSpPr>
          <p:nvPr>
            <p:ph idx="1"/>
          </p:nvPr>
        </p:nvSpPr>
        <p:spPr>
          <a:xfrm>
            <a:off x="838200" y="632178"/>
            <a:ext cx="10515600" cy="6129866"/>
          </a:xfrm>
        </p:spPr>
        <p:txBody>
          <a:bodyPr>
            <a:normAutofit/>
          </a:bodyPr>
          <a:lstStyle/>
          <a:p>
            <a:r>
              <a:rPr lang="en-US" sz="2000" dirty="0" smtClean="0">
                <a:latin typeface="Times New Roman" panose="02020603050405020304" pitchFamily="18" charset="0"/>
                <a:cs typeface="Times New Roman" panose="02020603050405020304" pitchFamily="18" charset="0"/>
              </a:rPr>
              <a:t>The term analog refers something that is continuous in nature.</a:t>
            </a:r>
          </a:p>
          <a:p>
            <a:r>
              <a:rPr lang="en-US" sz="2000" dirty="0" smtClean="0">
                <a:latin typeface="Times New Roman" panose="02020603050405020304" pitchFamily="18" charset="0"/>
                <a:cs typeface="Times New Roman" panose="02020603050405020304" pitchFamily="18" charset="0"/>
              </a:rPr>
              <a:t>Analog data refers to information that is continuous.</a:t>
            </a:r>
          </a:p>
          <a:p>
            <a:r>
              <a:rPr lang="en-US" sz="2000" dirty="0" smtClean="0">
                <a:latin typeface="Times New Roman" panose="02020603050405020304" pitchFamily="18" charset="0"/>
                <a:cs typeface="Times New Roman" panose="02020603050405020304" pitchFamily="18" charset="0"/>
              </a:rPr>
              <a:t>Analog </a:t>
            </a:r>
            <a:r>
              <a:rPr lang="en-US" sz="2000" dirty="0">
                <a:latin typeface="Times New Roman" panose="02020603050405020304" pitchFamily="18" charset="0"/>
                <a:cs typeface="Times New Roman" panose="02020603050405020304" pitchFamily="18" charset="0"/>
              </a:rPr>
              <a:t>signals are continuing (e.g., a real variable) and infinitely varying with time parameter or can take any value within a given </a:t>
            </a:r>
            <a:r>
              <a:rPr lang="en-US" sz="2000" dirty="0" smtClean="0">
                <a:latin typeface="Times New Roman" panose="02020603050405020304" pitchFamily="18" charset="0"/>
                <a:cs typeface="Times New Roman" panose="02020603050405020304" pitchFamily="18" charset="0"/>
              </a:rPr>
              <a:t>range(). </a:t>
            </a:r>
          </a:p>
          <a:p>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signals are represented by the sine wave.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Examples </a:t>
            </a:r>
            <a:r>
              <a:rPr lang="en-US" sz="2000" dirty="0">
                <a:latin typeface="Times New Roman" panose="02020603050405020304" pitchFamily="18" charset="0"/>
                <a:cs typeface="Times New Roman" panose="02020603050405020304" pitchFamily="18" charset="0"/>
              </a:rPr>
              <a:t>of analog signals are audio signals, </a:t>
            </a:r>
            <a:r>
              <a:rPr lang="en-US" sz="2000" dirty="0" smtClean="0">
                <a:latin typeface="Times New Roman" panose="02020603050405020304" pitchFamily="18" charset="0"/>
                <a:cs typeface="Times New Roman" panose="02020603050405020304" pitchFamily="18" charset="0"/>
              </a:rPr>
              <a:t> human sound </a:t>
            </a:r>
            <a:r>
              <a:rPr lang="en-US" sz="2000" dirty="0">
                <a:latin typeface="Times New Roman" panose="02020603050405020304" pitchFamily="18" charset="0"/>
                <a:cs typeface="Times New Roman" panose="02020603050405020304" pitchFamily="18" charset="0"/>
              </a:rPr>
              <a:t>waves or television waves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simplest way to show signals is by plotting them on a pair of perpendicular axes. The vertical axis represents the value or strength of a signal. The horizontal axis represents time</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933" y="3697111"/>
            <a:ext cx="4058356" cy="2619021"/>
          </a:xfrm>
          <a:prstGeom prst="rect">
            <a:avLst/>
          </a:prstGeom>
        </p:spPr>
      </p:pic>
    </p:spTree>
    <p:extLst>
      <p:ext uri="{BB962C8B-B14F-4D97-AF65-F5344CB8AC3E}">
        <p14:creationId xmlns:p14="http://schemas.microsoft.com/office/powerpoint/2010/main" val="102279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37" y="450101"/>
            <a:ext cx="11658298" cy="6294438"/>
          </a:xfrm>
        </p:spPr>
        <p:txBody>
          <a:bodyPr>
            <a:normAutofit/>
          </a:bodyPr>
          <a:lstStyle/>
          <a:p>
            <a:pPr>
              <a:lnSpc>
                <a:spcPct val="150000"/>
              </a:lnSpc>
            </a:pPr>
            <a:r>
              <a:rPr lang="en-US" sz="2000" b="1" dirty="0">
                <a:latin typeface="Times New Roman" pitchFamily="18" charset="0"/>
                <a:cs typeface="Times New Roman" pitchFamily="18" charset="0"/>
              </a:rPr>
              <a:t>Analog signal described using factors like:</a:t>
            </a:r>
          </a:p>
          <a:p>
            <a:pPr>
              <a:lnSpc>
                <a:spcPct val="150000"/>
              </a:lnSpc>
            </a:pPr>
            <a:r>
              <a:rPr lang="en-US" sz="2000" b="1" dirty="0">
                <a:latin typeface="Times New Roman" pitchFamily="18" charset="0"/>
                <a:cs typeface="Times New Roman" pitchFamily="18" charset="0"/>
              </a:rPr>
              <a:t>Amplitude</a:t>
            </a:r>
            <a:r>
              <a:rPr lang="en-US" sz="2000" dirty="0">
                <a:latin typeface="Times New Roman" pitchFamily="18" charset="0"/>
                <a:cs typeface="Times New Roman" pitchFamily="18" charset="0"/>
              </a:rPr>
              <a:t> is a maximum height of the signal or peak. Unit of amplitude is </a:t>
            </a:r>
            <a:r>
              <a:rPr lang="en-US" sz="2000" b="1" dirty="0">
                <a:latin typeface="Times New Roman" pitchFamily="18" charset="0"/>
                <a:cs typeface="Times New Roman" pitchFamily="18" charset="0"/>
              </a:rPr>
              <a:t>Volts(V)</a:t>
            </a:r>
          </a:p>
          <a:p>
            <a:pPr>
              <a:lnSpc>
                <a:spcPct val="150000"/>
              </a:lnSpc>
            </a:pPr>
            <a:r>
              <a:rPr lang="en-US" sz="2000" b="1" dirty="0">
                <a:latin typeface="Times New Roman" pitchFamily="18" charset="0"/>
                <a:cs typeface="Times New Roman" pitchFamily="18" charset="0"/>
              </a:rPr>
              <a:t>Period </a:t>
            </a:r>
            <a:r>
              <a:rPr lang="en-US" sz="2000" dirty="0">
                <a:latin typeface="Times New Roman" pitchFamily="18" charset="0"/>
                <a:cs typeface="Times New Roman" pitchFamily="18" charset="0"/>
              </a:rPr>
              <a:t>is a time taken by a signal to complete 1 cycle.  Unit of period is </a:t>
            </a:r>
            <a:r>
              <a:rPr lang="en-US" sz="2000" b="1" dirty="0">
                <a:latin typeface="Times New Roman" pitchFamily="18" charset="0"/>
                <a:cs typeface="Times New Roman" pitchFamily="18" charset="0"/>
              </a:rPr>
              <a:t>Seconds(S)</a:t>
            </a:r>
          </a:p>
          <a:p>
            <a:pPr>
              <a:lnSpc>
                <a:spcPct val="150000"/>
              </a:lnSpc>
            </a:pPr>
            <a:r>
              <a:rPr lang="en-US" sz="2000" b="1" dirty="0">
                <a:latin typeface="Times New Roman" pitchFamily="18" charset="0"/>
                <a:cs typeface="Times New Roman" pitchFamily="18" charset="0"/>
              </a:rPr>
              <a:t>Frequency</a:t>
            </a:r>
            <a:r>
              <a:rPr lang="en-US" sz="2000" dirty="0">
                <a:latin typeface="Times New Roman" pitchFamily="18" charset="0"/>
                <a:cs typeface="Times New Roman" pitchFamily="18" charset="0"/>
              </a:rPr>
              <a:t> is a number of cycles or periods completed in 1second. Unit of  frequency is </a:t>
            </a:r>
            <a:r>
              <a:rPr lang="en-US" sz="2000" b="1" dirty="0">
                <a:latin typeface="Times New Roman" pitchFamily="18" charset="0"/>
                <a:cs typeface="Times New Roman" pitchFamily="18" charset="0"/>
              </a:rPr>
              <a:t>Hertz (Hz</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pPr>
            <a:r>
              <a:rPr lang="en-US" sz="2000" b="1" dirty="0">
                <a:latin typeface="Times New Roman" pitchFamily="18" charset="0"/>
                <a:cs typeface="Times New Roman" pitchFamily="18" charset="0"/>
              </a:rPr>
              <a:t>Phase:</a:t>
            </a:r>
            <a:r>
              <a:rPr lang="en-US" sz="2000" dirty="0">
                <a:latin typeface="Times New Roman" pitchFamily="18" charset="0"/>
                <a:cs typeface="Times New Roman" pitchFamily="18" charset="0"/>
              </a:rPr>
              <a:t> Phase describes the position of the waveform relative to time 0. Unit of phase is </a:t>
            </a:r>
            <a:r>
              <a:rPr lang="en-US" sz="2000" b="1" dirty="0" smtClean="0">
                <a:latin typeface="Times New Roman" pitchFamily="18" charset="0"/>
                <a:cs typeface="Times New Roman" pitchFamily="18" charset="0"/>
              </a:rPr>
              <a:t>degrees </a:t>
            </a:r>
          </a:p>
          <a:p>
            <a:pPr marL="0" indent="0">
              <a:lnSpc>
                <a:spcPct val="150000"/>
              </a:lnSpc>
              <a:buNone/>
            </a:pPr>
            <a:endParaRPr lang="en-US" sz="1714" b="1" dirty="0" smtClean="0">
              <a:latin typeface="Times New Roman" pitchFamily="18" charset="0"/>
              <a:cs typeface="Times New Roman" pitchFamily="18" charset="0"/>
            </a:endParaRPr>
          </a:p>
          <a:p>
            <a:pPr marL="0" indent="0">
              <a:lnSpc>
                <a:spcPct val="150000"/>
              </a:lnSpc>
              <a:buNone/>
            </a:pPr>
            <a:endParaRPr lang="en-US" sz="1714" b="1" dirty="0" smtClean="0">
              <a:latin typeface="Times New Roman" pitchFamily="18" charset="0"/>
              <a:cs typeface="Times New Roman" pitchFamily="18"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4" name="Title 1"/>
          <p:cNvSpPr txBox="1">
            <a:spLocks/>
          </p:cNvSpPr>
          <p:nvPr/>
        </p:nvSpPr>
        <p:spPr>
          <a:xfrm>
            <a:off x="849766" y="0"/>
            <a:ext cx="10492469" cy="381000"/>
          </a:xfrm>
          <a:prstGeom prst="rect">
            <a:avLst/>
          </a:prstGeom>
        </p:spPr>
        <p:txBody>
          <a:bodyPr vert="horz" lIns="87086" tIns="43543" rIns="87086" bIns="43543"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667" b="1" dirty="0" smtClean="0">
                <a:latin typeface="Times New Roman" pitchFamily="18" charset="0"/>
                <a:cs typeface="Times New Roman" pitchFamily="18" charset="0"/>
              </a:rPr>
              <a:t>Analog </a:t>
            </a:r>
            <a:r>
              <a:rPr lang="en-IN" sz="2667" b="1" dirty="0">
                <a:latin typeface="Times New Roman" pitchFamily="18" charset="0"/>
                <a:cs typeface="Times New Roman" pitchFamily="18" charset="0"/>
              </a:rPr>
              <a:t>Signal</a:t>
            </a:r>
            <a:endParaRPr lang="en-IN" sz="2667" dirty="0"/>
          </a:p>
        </p:txBody>
      </p:sp>
    </p:spTree>
    <p:extLst>
      <p:ext uri="{BB962C8B-B14F-4D97-AF65-F5344CB8AC3E}">
        <p14:creationId xmlns:p14="http://schemas.microsoft.com/office/powerpoint/2010/main" val="2145660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488"/>
            <a:ext cx="10515600" cy="6017475"/>
          </a:xfrm>
        </p:spPr>
        <p:txBody>
          <a:bodyPr/>
          <a:lstStyle/>
          <a:p>
            <a:r>
              <a:rPr lang="en-US" dirty="0" smtClean="0">
                <a:solidFill>
                  <a:srgbClr val="FF0000"/>
                </a:solidFill>
                <a:latin typeface="Times New Roman" panose="02020603050405020304" pitchFamily="18" charset="0"/>
                <a:cs typeface="Times New Roman" panose="02020603050405020304" pitchFamily="18" charset="0"/>
              </a:rPr>
              <a:t>Digital Signal:</a:t>
            </a:r>
            <a:endParaRPr lang="en-US" dirty="0">
              <a:solidFill>
                <a:srgbClr val="FF00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digital signal is discrete in nature.</a:t>
            </a:r>
          </a:p>
          <a:p>
            <a:r>
              <a:rPr lang="en-US" sz="2000" dirty="0" smtClean="0">
                <a:latin typeface="Times New Roman" panose="02020603050405020304" pitchFamily="18" charset="0"/>
                <a:cs typeface="Times New Roman" panose="02020603050405020304" pitchFamily="18" charset="0"/>
              </a:rPr>
              <a:t>A digital signal is a type of signal used to represent data in binary form(0s and 1s).</a:t>
            </a:r>
          </a:p>
          <a:p>
            <a:r>
              <a:rPr lang="en-US" sz="2000" dirty="0" smtClean="0">
                <a:latin typeface="Times New Roman" panose="02020603050405020304" pitchFamily="18" charset="0"/>
                <a:cs typeface="Times New Roman" panose="02020603050405020304" pitchFamily="18" charset="0"/>
              </a:rPr>
              <a:t>Commonly </a:t>
            </a:r>
            <a:r>
              <a:rPr lang="en-US" sz="2000" dirty="0">
                <a:latin typeface="Times New Roman" panose="02020603050405020304" pitchFamily="18" charset="0"/>
                <a:cs typeface="Times New Roman" panose="02020603050405020304" pitchFamily="18" charset="0"/>
              </a:rPr>
              <a:t>used in computer systems and telecommunications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digital </a:t>
            </a:r>
            <a:r>
              <a:rPr lang="en-US" sz="2000" dirty="0" smtClean="0">
                <a:latin typeface="Times New Roman" panose="02020603050405020304" pitchFamily="18" charset="0"/>
                <a:cs typeface="Times New Roman" panose="02020603050405020304" pitchFamily="18" charset="0"/>
              </a:rPr>
              <a:t>signal have discrete level, often just two  namely, high and low, corresponding to binary values 1 and 0</a:t>
            </a:r>
          </a:p>
          <a:p>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81" y="3168225"/>
            <a:ext cx="4510616" cy="2799644"/>
          </a:xfrm>
          <a:prstGeom prst="rect">
            <a:avLst/>
          </a:prstGeom>
        </p:spPr>
      </p:pic>
    </p:spTree>
    <p:extLst>
      <p:ext uri="{BB962C8B-B14F-4D97-AF65-F5344CB8AC3E}">
        <p14:creationId xmlns:p14="http://schemas.microsoft.com/office/powerpoint/2010/main" val="225746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022"/>
            <a:ext cx="10515600" cy="6097941"/>
          </a:xfrm>
        </p:spPr>
        <p:txBody>
          <a:bodyPr/>
          <a:lstStyle/>
          <a:p>
            <a:r>
              <a:rPr lang="en-US" sz="2000" dirty="0">
                <a:latin typeface="Times New Roman" panose="02020603050405020304" pitchFamily="18" charset="0"/>
                <a:cs typeface="Times New Roman" panose="02020603050405020304" pitchFamily="18" charset="0"/>
              </a:rPr>
              <a:t>Suppose we want to transmit the number 6. In binary, that number is 110. We first decide that, say, "high" means a 1 and "low" means a 0. Thus, 6 might look like:</a:t>
            </a:r>
          </a:p>
          <a:p>
            <a:endParaRPr lang="en-IN" dirty="0"/>
          </a:p>
        </p:txBody>
      </p:sp>
      <p:pic>
        <p:nvPicPr>
          <p:cNvPr id="4" name="Content Placeholder 3"/>
          <p:cNvPicPr>
            <a:picLocks noChangeAspect="1"/>
          </p:cNvPicPr>
          <p:nvPr/>
        </p:nvPicPr>
        <p:blipFill>
          <a:blip r:embed="rId2"/>
          <a:stretch>
            <a:fillRect/>
          </a:stretch>
        </p:blipFill>
        <p:spPr>
          <a:xfrm>
            <a:off x="1413933" y="1434838"/>
            <a:ext cx="9716912" cy="2778300"/>
          </a:xfrm>
          <a:prstGeom prst="rect">
            <a:avLst/>
          </a:prstGeom>
        </p:spPr>
      </p:pic>
    </p:spTree>
    <p:extLst>
      <p:ext uri="{BB962C8B-B14F-4D97-AF65-F5344CB8AC3E}">
        <p14:creationId xmlns:p14="http://schemas.microsoft.com/office/powerpoint/2010/main" val="1275485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2400" y="1047749"/>
          <a:ext cx="11578445" cy="5090443"/>
        </p:xfrm>
        <a:graphic>
          <a:graphicData uri="http://schemas.openxmlformats.org/drawingml/2006/table">
            <a:tbl>
              <a:tblPr>
                <a:tableStyleId>{5940675A-B579-460E-94D1-54222C63F5DA}</a:tableStyleId>
              </a:tblPr>
              <a:tblGrid>
                <a:gridCol w="1763000">
                  <a:extLst>
                    <a:ext uri="{9D8B030D-6E8A-4147-A177-3AD203B41FA5}">
                      <a16:colId xmlns:a16="http://schemas.microsoft.com/office/drawing/2014/main" val="20000"/>
                    </a:ext>
                  </a:extLst>
                </a:gridCol>
                <a:gridCol w="4625107">
                  <a:extLst>
                    <a:ext uri="{9D8B030D-6E8A-4147-A177-3AD203B41FA5}">
                      <a16:colId xmlns:a16="http://schemas.microsoft.com/office/drawing/2014/main" val="20001"/>
                    </a:ext>
                  </a:extLst>
                </a:gridCol>
                <a:gridCol w="5190338">
                  <a:extLst>
                    <a:ext uri="{9D8B030D-6E8A-4147-A177-3AD203B41FA5}">
                      <a16:colId xmlns:a16="http://schemas.microsoft.com/office/drawing/2014/main" val="20002"/>
                    </a:ext>
                  </a:extLst>
                </a:gridCol>
              </a:tblGrid>
              <a:tr h="895351">
                <a:tc>
                  <a:txBody>
                    <a:bodyPr/>
                    <a:lstStyle/>
                    <a:p>
                      <a:pPr algn="l" fontAlgn="ctr"/>
                      <a:r>
                        <a:rPr lang="en-IN" sz="1800" b="1" u="none" strike="noStrike" dirty="0" smtClean="0">
                          <a:effectLst/>
                          <a:latin typeface="Times New Roman" pitchFamily="18" charset="0"/>
                          <a:cs typeface="Times New Roman" pitchFamily="18" charset="0"/>
                        </a:rPr>
                        <a:t>Basis for Comparison</a:t>
                      </a:r>
                      <a:endParaRPr lang="en-IN" sz="1800" b="1" i="0" u="none" strike="noStrike" dirty="0">
                        <a:solidFill>
                          <a:srgbClr val="000000"/>
                        </a:solidFill>
                        <a:effectLst/>
                        <a:latin typeface="Times New Roman" pitchFamily="18" charset="0"/>
                        <a:cs typeface="Times New Roman" pitchFamily="18" charset="0"/>
                      </a:endParaRPr>
                    </a:p>
                  </a:txBody>
                  <a:tcPr marL="12144" marR="12144" marT="9525" marB="0" anchor="ctr"/>
                </a:tc>
                <a:tc>
                  <a:txBody>
                    <a:bodyPr/>
                    <a:lstStyle/>
                    <a:p>
                      <a:pPr algn="ctr" fontAlgn="ctr"/>
                      <a:r>
                        <a:rPr lang="en-IN" sz="1800" b="1" u="none" strike="noStrike" dirty="0" smtClean="0">
                          <a:effectLst/>
                          <a:latin typeface="Times New Roman" pitchFamily="18" charset="0"/>
                          <a:cs typeface="Times New Roman" pitchFamily="18" charset="0"/>
                        </a:rPr>
                        <a:t>Analog Signal</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nchor="ctr"/>
                </a:tc>
                <a:tc>
                  <a:txBody>
                    <a:bodyPr/>
                    <a:lstStyle/>
                    <a:p>
                      <a:pPr algn="ctr" fontAlgn="ctr"/>
                      <a:r>
                        <a:rPr lang="en-IN" sz="1800" b="1" u="none" strike="noStrike" dirty="0" smtClean="0">
                          <a:effectLst/>
                          <a:latin typeface="Times New Roman" pitchFamily="18" charset="0"/>
                          <a:cs typeface="Times New Roman" pitchFamily="18" charset="0"/>
                        </a:rPr>
                        <a:t>Digital Signal</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nchor="ctr"/>
                </a:tc>
                <a:extLst>
                  <a:ext uri="{0D108BD9-81ED-4DB2-BD59-A6C34878D82A}">
                    <a16:rowId xmlns:a16="http://schemas.microsoft.com/office/drawing/2014/main" val="10000"/>
                  </a:ext>
                </a:extLst>
              </a:tr>
              <a:tr h="759185">
                <a:tc>
                  <a:txBody>
                    <a:bodyPr/>
                    <a:lstStyle/>
                    <a:p>
                      <a:pPr algn="l" fontAlgn="t"/>
                      <a:r>
                        <a:rPr lang="en-IN" sz="1800" b="1" u="none" strike="noStrike" dirty="0">
                          <a:effectLst/>
                          <a:latin typeface="Times New Roman" pitchFamily="18" charset="0"/>
                          <a:cs typeface="Times New Roman" pitchFamily="18" charset="0"/>
                        </a:rPr>
                        <a:t>Basic</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a:effectLst/>
                          <a:latin typeface="Times New Roman" pitchFamily="18" charset="0"/>
                          <a:cs typeface="Times New Roman" pitchFamily="18" charset="0"/>
                        </a:rPr>
                        <a:t>An analog signal is a continuous </a:t>
                      </a:r>
                      <a:r>
                        <a:rPr lang="en-US" sz="1800" u="none" strike="noStrike" dirty="0" smtClean="0">
                          <a:effectLst/>
                          <a:latin typeface="Times New Roman" pitchFamily="18" charset="0"/>
                          <a:cs typeface="Times New Roman" pitchFamily="18" charset="0"/>
                        </a:rPr>
                        <a:t>signal that </a:t>
                      </a:r>
                      <a:r>
                        <a:rPr lang="en-US" sz="1800" u="none" strike="noStrike" dirty="0">
                          <a:effectLst/>
                          <a:latin typeface="Times New Roman" pitchFamily="18" charset="0"/>
                          <a:cs typeface="Times New Roman" pitchFamily="18" charset="0"/>
                        </a:rPr>
                        <a:t>changes over a time period.</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a:effectLst/>
                          <a:latin typeface="Times New Roman" pitchFamily="18" charset="0"/>
                          <a:cs typeface="Times New Roman" pitchFamily="18" charset="0"/>
                        </a:rPr>
                        <a:t>A digital signal is a </a:t>
                      </a:r>
                      <a:r>
                        <a:rPr lang="en-US" sz="1800" u="none" strike="noStrike" dirty="0" smtClean="0">
                          <a:effectLst/>
                          <a:latin typeface="Times New Roman" pitchFamily="18" charset="0"/>
                          <a:cs typeface="Times New Roman" pitchFamily="18" charset="0"/>
                        </a:rPr>
                        <a:t>non-continuous,</a:t>
                      </a:r>
                      <a:r>
                        <a:rPr lang="en-US" sz="1800" u="none" strike="noStrike" baseline="0" dirty="0" smtClean="0">
                          <a:effectLst/>
                          <a:latin typeface="Times New Roman" pitchFamily="18" charset="0"/>
                          <a:cs typeface="Times New Roman" pitchFamily="18" charset="0"/>
                        </a:rPr>
                        <a:t> </a:t>
                      </a:r>
                      <a:r>
                        <a:rPr lang="en-US" sz="1800" u="none" strike="noStrike" dirty="0" smtClean="0">
                          <a:effectLst/>
                          <a:latin typeface="Times New Roman" pitchFamily="18" charset="0"/>
                          <a:cs typeface="Times New Roman" pitchFamily="18" charset="0"/>
                        </a:rPr>
                        <a:t>discrete signal that </a:t>
                      </a:r>
                      <a:r>
                        <a:rPr lang="en-US" sz="1800" u="none" strike="noStrike" dirty="0">
                          <a:effectLst/>
                          <a:latin typeface="Times New Roman" pitchFamily="18" charset="0"/>
                          <a:cs typeface="Times New Roman" pitchFamily="18" charset="0"/>
                        </a:rPr>
                        <a:t>carries information in binary form.</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1"/>
                  </a:ext>
                </a:extLst>
              </a:tr>
              <a:tr h="590812">
                <a:tc>
                  <a:txBody>
                    <a:bodyPr/>
                    <a:lstStyle/>
                    <a:p>
                      <a:pPr algn="l" fontAlgn="t"/>
                      <a:r>
                        <a:rPr lang="en-IN" sz="1800" b="1" u="none" strike="noStrike" dirty="0">
                          <a:effectLst/>
                          <a:latin typeface="Times New Roman" pitchFamily="18" charset="0"/>
                          <a:cs typeface="Times New Roman" pitchFamily="18" charset="0"/>
                        </a:rPr>
                        <a:t>Representation</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smtClean="0">
                          <a:effectLst/>
                          <a:latin typeface="Times New Roman" pitchFamily="18" charset="0"/>
                          <a:cs typeface="Times New Roman" pitchFamily="18" charset="0"/>
                        </a:rPr>
                        <a:t>Represented </a:t>
                      </a:r>
                      <a:r>
                        <a:rPr lang="en-US" sz="1800" u="none" strike="noStrike" dirty="0">
                          <a:effectLst/>
                          <a:latin typeface="Times New Roman" pitchFamily="18" charset="0"/>
                          <a:cs typeface="Times New Roman" pitchFamily="18" charset="0"/>
                        </a:rPr>
                        <a:t>by a sine wave.</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smtClean="0">
                          <a:effectLst/>
                          <a:latin typeface="Times New Roman" pitchFamily="18" charset="0"/>
                          <a:cs typeface="Times New Roman" pitchFamily="18" charset="0"/>
                        </a:rPr>
                        <a:t>Represented </a:t>
                      </a:r>
                      <a:r>
                        <a:rPr lang="en-US" sz="1800" u="none" strike="noStrike" dirty="0">
                          <a:effectLst/>
                          <a:latin typeface="Times New Roman" pitchFamily="18" charset="0"/>
                          <a:cs typeface="Times New Roman" pitchFamily="18" charset="0"/>
                        </a:rPr>
                        <a:t>by square waves.</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2"/>
                  </a:ext>
                </a:extLst>
              </a:tr>
              <a:tr h="759185">
                <a:tc>
                  <a:txBody>
                    <a:bodyPr/>
                    <a:lstStyle/>
                    <a:p>
                      <a:pPr algn="l" fontAlgn="t"/>
                      <a:r>
                        <a:rPr lang="en-IN" sz="1800" b="1" u="none" strike="noStrike" dirty="0">
                          <a:effectLst/>
                          <a:latin typeface="Times New Roman" pitchFamily="18" charset="0"/>
                          <a:cs typeface="Times New Roman" pitchFamily="18" charset="0"/>
                        </a:rPr>
                        <a:t>Description</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smtClean="0">
                          <a:effectLst/>
                          <a:latin typeface="Times New Roman" pitchFamily="18" charset="0"/>
                          <a:cs typeface="Times New Roman" pitchFamily="18" charset="0"/>
                        </a:rPr>
                        <a:t>Described </a:t>
                      </a:r>
                      <a:r>
                        <a:rPr lang="en-US" sz="1800" u="none" strike="noStrike" dirty="0">
                          <a:effectLst/>
                          <a:latin typeface="Times New Roman" pitchFamily="18" charset="0"/>
                          <a:cs typeface="Times New Roman" pitchFamily="18" charset="0"/>
                        </a:rPr>
                        <a:t>by the amplitude, period </a:t>
                      </a:r>
                      <a:r>
                        <a:rPr lang="en-US" sz="1800" u="none" strike="noStrike" dirty="0" smtClean="0">
                          <a:effectLst/>
                          <a:latin typeface="Times New Roman" pitchFamily="18" charset="0"/>
                          <a:cs typeface="Times New Roman" pitchFamily="18" charset="0"/>
                        </a:rPr>
                        <a:t>,frequency</a:t>
                      </a:r>
                      <a:r>
                        <a:rPr lang="en-US" sz="1800" u="none" strike="noStrike" dirty="0">
                          <a:effectLst/>
                          <a:latin typeface="Times New Roman" pitchFamily="18" charset="0"/>
                          <a:cs typeface="Times New Roman" pitchFamily="18" charset="0"/>
                        </a:rPr>
                        <a:t>, and phase.</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smtClean="0">
                          <a:effectLst/>
                          <a:latin typeface="Times New Roman" pitchFamily="18" charset="0"/>
                          <a:cs typeface="Times New Roman" pitchFamily="18" charset="0"/>
                        </a:rPr>
                        <a:t>Described </a:t>
                      </a:r>
                      <a:r>
                        <a:rPr lang="en-US" sz="1800" u="none" strike="noStrike" dirty="0">
                          <a:effectLst/>
                          <a:latin typeface="Times New Roman" pitchFamily="18" charset="0"/>
                          <a:cs typeface="Times New Roman" pitchFamily="18" charset="0"/>
                        </a:rPr>
                        <a:t>by bit rate and bit intervals.</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3"/>
                  </a:ext>
                </a:extLst>
              </a:tr>
              <a:tr h="755257">
                <a:tc>
                  <a:txBody>
                    <a:bodyPr/>
                    <a:lstStyle/>
                    <a:p>
                      <a:pPr algn="l" fontAlgn="t"/>
                      <a:r>
                        <a:rPr lang="en-IN" sz="1800" b="1" u="none" strike="noStrike" dirty="0">
                          <a:effectLst/>
                          <a:latin typeface="Times New Roman" pitchFamily="18" charset="0"/>
                          <a:cs typeface="Times New Roman" pitchFamily="18" charset="0"/>
                        </a:rPr>
                        <a:t>Range</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smtClean="0">
                          <a:effectLst/>
                          <a:latin typeface="Times New Roman" pitchFamily="18" charset="0"/>
                          <a:cs typeface="Times New Roman" pitchFamily="18" charset="0"/>
                        </a:rPr>
                        <a:t>There is no </a:t>
                      </a:r>
                      <a:r>
                        <a:rPr lang="en-US" sz="1800" u="none" strike="noStrike" dirty="0">
                          <a:effectLst/>
                          <a:latin typeface="Times New Roman" pitchFamily="18" charset="0"/>
                          <a:cs typeface="Times New Roman" pitchFamily="18" charset="0"/>
                        </a:rPr>
                        <a:t>fixed range.</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baseline="0" dirty="0" smtClean="0">
                          <a:effectLst/>
                          <a:latin typeface="Times New Roman" pitchFamily="18" charset="0"/>
                          <a:cs typeface="Times New Roman" pitchFamily="18" charset="0"/>
                        </a:rPr>
                        <a:t> Digital signal has </a:t>
                      </a:r>
                      <a:r>
                        <a:rPr lang="en-US" sz="1800" u="none" strike="noStrike" dirty="0" smtClean="0">
                          <a:effectLst/>
                          <a:latin typeface="Times New Roman" pitchFamily="18" charset="0"/>
                          <a:cs typeface="Times New Roman" pitchFamily="18" charset="0"/>
                        </a:rPr>
                        <a:t>finite range </a:t>
                      </a:r>
                      <a:r>
                        <a:rPr lang="en-US" sz="1800" u="none" strike="noStrike" dirty="0">
                          <a:effectLst/>
                          <a:latin typeface="Times New Roman" pitchFamily="18" charset="0"/>
                          <a:cs typeface="Times New Roman" pitchFamily="18" charset="0"/>
                        </a:rPr>
                        <a:t>i.e. 0 and 1.</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4"/>
                  </a:ext>
                </a:extLst>
              </a:tr>
              <a:tr h="759185">
                <a:tc>
                  <a:txBody>
                    <a:bodyPr/>
                    <a:lstStyle/>
                    <a:p>
                      <a:pPr algn="l" fontAlgn="t"/>
                      <a:r>
                        <a:rPr lang="en-IN" sz="1800" b="1" i="0" u="none" strike="noStrike" dirty="0" smtClean="0">
                          <a:solidFill>
                            <a:srgbClr val="222222"/>
                          </a:solidFill>
                          <a:effectLst/>
                          <a:latin typeface="Times New Roman" pitchFamily="18" charset="0"/>
                          <a:cs typeface="Times New Roman" pitchFamily="18" charset="0"/>
                        </a:rPr>
                        <a:t>Power</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b="0" i="0" u="none" strike="noStrike" dirty="0" smtClean="0">
                          <a:solidFill>
                            <a:srgbClr val="222222"/>
                          </a:solidFill>
                          <a:effectLst/>
                          <a:latin typeface="Times New Roman" pitchFamily="18" charset="0"/>
                          <a:cs typeface="Times New Roman" pitchFamily="18" charset="0"/>
                        </a:rPr>
                        <a:t>Requires</a:t>
                      </a:r>
                      <a:r>
                        <a:rPr lang="en-US" sz="1800" b="0" i="0" u="none" strike="noStrike" baseline="0" dirty="0" smtClean="0">
                          <a:solidFill>
                            <a:srgbClr val="222222"/>
                          </a:solidFill>
                          <a:effectLst/>
                          <a:latin typeface="Times New Roman" pitchFamily="18" charset="0"/>
                          <a:cs typeface="Times New Roman" pitchFamily="18" charset="0"/>
                        </a:rPr>
                        <a:t> more power</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222222"/>
                          </a:solidFill>
                          <a:effectLst/>
                          <a:latin typeface="Times New Roman" pitchFamily="18" charset="0"/>
                          <a:cs typeface="Times New Roman" pitchFamily="18" charset="0"/>
                        </a:rPr>
                        <a:t>Requires</a:t>
                      </a:r>
                      <a:r>
                        <a:rPr lang="en-US" sz="1800" b="0" i="0" u="none" strike="noStrike" baseline="0" dirty="0" smtClean="0">
                          <a:solidFill>
                            <a:srgbClr val="222222"/>
                          </a:solidFill>
                          <a:effectLst/>
                          <a:latin typeface="Times New Roman" pitchFamily="18" charset="0"/>
                          <a:cs typeface="Times New Roman" pitchFamily="18" charset="0"/>
                        </a:rPr>
                        <a:t> less power</a:t>
                      </a:r>
                      <a:endParaRPr lang="en-US" sz="1800" b="0" i="0" u="none" strike="noStrike" dirty="0" smtClean="0">
                        <a:solidFill>
                          <a:srgbClr val="222222"/>
                        </a:solidFill>
                        <a:effectLst/>
                        <a:latin typeface="Times New Roman" pitchFamily="18" charset="0"/>
                        <a:cs typeface="Times New Roman" pitchFamily="18" charset="0"/>
                      </a:endParaRPr>
                    </a:p>
                    <a:p>
                      <a:pPr algn="l" fontAlgn="t"/>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5"/>
                  </a:ext>
                </a:extLst>
              </a:tr>
              <a:tr h="571468">
                <a:tc>
                  <a:txBody>
                    <a:bodyPr/>
                    <a:lstStyle/>
                    <a:p>
                      <a:pPr algn="l" fontAlgn="t"/>
                      <a:r>
                        <a:rPr lang="en-IN" sz="1800" b="1" u="none" strike="noStrike" dirty="0">
                          <a:effectLst/>
                          <a:latin typeface="Times New Roman" pitchFamily="18" charset="0"/>
                          <a:cs typeface="Times New Roman" pitchFamily="18" charset="0"/>
                        </a:rPr>
                        <a:t>Example</a:t>
                      </a:r>
                      <a:endParaRPr lang="en-IN" sz="1800" b="1"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smtClean="0">
                          <a:effectLst/>
                          <a:latin typeface="Times New Roman" pitchFamily="18" charset="0"/>
                          <a:cs typeface="Times New Roman" pitchFamily="18" charset="0"/>
                        </a:rPr>
                        <a:t>Human </a:t>
                      </a:r>
                      <a:r>
                        <a:rPr lang="en-US" sz="1800" u="none" strike="noStrike" dirty="0">
                          <a:effectLst/>
                          <a:latin typeface="Times New Roman" pitchFamily="18" charset="0"/>
                          <a:cs typeface="Times New Roman" pitchFamily="18" charset="0"/>
                        </a:rPr>
                        <a:t>voice </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tc>
                  <a:txBody>
                    <a:bodyPr/>
                    <a:lstStyle/>
                    <a:p>
                      <a:pPr algn="l" fontAlgn="t"/>
                      <a:r>
                        <a:rPr lang="en-US" sz="1800" u="none" strike="noStrike" dirty="0">
                          <a:effectLst/>
                          <a:latin typeface="Times New Roman" pitchFamily="18" charset="0"/>
                          <a:cs typeface="Times New Roman" pitchFamily="18" charset="0"/>
                        </a:rPr>
                        <a:t>Signals </a:t>
                      </a:r>
                      <a:r>
                        <a:rPr lang="en-US" sz="1800" u="none" strike="noStrike" dirty="0" smtClean="0">
                          <a:effectLst/>
                          <a:latin typeface="Times New Roman" pitchFamily="18" charset="0"/>
                          <a:cs typeface="Times New Roman" pitchFamily="18" charset="0"/>
                        </a:rPr>
                        <a:t>transmitted  inside computer</a:t>
                      </a:r>
                      <a:endParaRPr lang="en-US" sz="1800" b="0" i="0" u="none" strike="noStrike" dirty="0">
                        <a:solidFill>
                          <a:srgbClr val="222222"/>
                        </a:solidFill>
                        <a:effectLst/>
                        <a:latin typeface="Times New Roman" pitchFamily="18" charset="0"/>
                        <a:cs typeface="Times New Roman" pitchFamily="18" charset="0"/>
                      </a:endParaRPr>
                    </a:p>
                  </a:txBody>
                  <a:tcPr marL="12144" marR="12144" marT="9525" marB="0"/>
                </a:tc>
                <a:extLst>
                  <a:ext uri="{0D108BD9-81ED-4DB2-BD59-A6C34878D82A}">
                    <a16:rowId xmlns:a16="http://schemas.microsoft.com/office/drawing/2014/main" val="10006"/>
                  </a:ext>
                </a:extLst>
              </a:tr>
            </a:tbl>
          </a:graphicData>
        </a:graphic>
      </p:graphicFrame>
      <p:sp>
        <p:nvSpPr>
          <p:cNvPr id="5" name="Title 1"/>
          <p:cNvSpPr txBox="1">
            <a:spLocks/>
          </p:cNvSpPr>
          <p:nvPr/>
        </p:nvSpPr>
        <p:spPr>
          <a:xfrm>
            <a:off x="849766" y="0"/>
            <a:ext cx="10492469" cy="563562"/>
          </a:xfrm>
          <a:prstGeom prst="rect">
            <a:avLst/>
          </a:prstGeom>
        </p:spPr>
        <p:txBody>
          <a:bodyPr vert="horz" lIns="87086" tIns="43543" rIns="87086" bIns="43543"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667" b="1" dirty="0">
                <a:latin typeface="Times New Roman" pitchFamily="18" charset="0"/>
                <a:cs typeface="Times New Roman" pitchFamily="18" charset="0"/>
              </a:rPr>
              <a:t>Difference Between Analog and Digital Signal</a:t>
            </a:r>
            <a:endParaRPr lang="en-IN" sz="2667" dirty="0"/>
          </a:p>
        </p:txBody>
      </p:sp>
    </p:spTree>
    <p:extLst>
      <p:ext uri="{BB962C8B-B14F-4D97-AF65-F5344CB8AC3E}">
        <p14:creationId xmlns:p14="http://schemas.microsoft.com/office/powerpoint/2010/main" val="1153066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7688"/>
            <a:ext cx="10515600" cy="6254045"/>
          </a:xfrm>
        </p:spPr>
        <p:txBody>
          <a:bodyPr>
            <a:normAutofit/>
          </a:bodyPr>
          <a:lstStyle/>
          <a:p>
            <a:r>
              <a:rPr lang="en-US" sz="2600" dirty="0">
                <a:solidFill>
                  <a:srgbClr val="FF0000"/>
                </a:solidFill>
                <a:latin typeface="Times New Roman" panose="02020603050405020304" pitchFamily="18" charset="0"/>
                <a:cs typeface="Times New Roman" panose="02020603050405020304" pitchFamily="18" charset="0"/>
              </a:rPr>
              <a:t>Characteristics of data communication</a:t>
            </a:r>
            <a:r>
              <a:rPr lang="en-US" sz="2600" dirty="0" smtClean="0">
                <a:solidFill>
                  <a:srgbClr val="FF0000"/>
                </a:solidFill>
                <a:latin typeface="Times New Roman" panose="02020603050405020304" pitchFamily="18" charset="0"/>
                <a:cs typeface="Times New Roman" panose="02020603050405020304" pitchFamily="18" charset="0"/>
              </a:rPr>
              <a:t>:</a:t>
            </a:r>
          </a:p>
          <a:p>
            <a:r>
              <a:rPr lang="en-US" sz="2000" dirty="0">
                <a:solidFill>
                  <a:sysClr val="windowText" lastClr="000000"/>
                </a:solidFill>
                <a:latin typeface="Times New Roman" pitchFamily="18" charset="0"/>
                <a:cs typeface="Times New Roman" pitchFamily="18" charset="0"/>
              </a:rPr>
              <a:t>The effectiveness of a data communications system depends on four fundamental </a:t>
            </a:r>
            <a:r>
              <a:rPr lang="en-US" sz="2000" dirty="0" smtClean="0">
                <a:solidFill>
                  <a:sysClr val="windowText" lastClr="000000"/>
                </a:solidFill>
                <a:latin typeface="Times New Roman" pitchFamily="18" charset="0"/>
                <a:cs typeface="Times New Roman" pitchFamily="18" charset="0"/>
              </a:rPr>
              <a:t>characteristics</a:t>
            </a: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Delivery</a:t>
            </a:r>
            <a:r>
              <a:rPr lang="en-US" sz="2000" dirty="0">
                <a:latin typeface="Times New Roman" panose="02020603050405020304" pitchFamily="18" charset="0"/>
                <a:cs typeface="Times New Roman" panose="02020603050405020304" pitchFamily="18" charset="0"/>
              </a:rPr>
              <a:t>-The system must deliver data to the correct destination. Data must be received by the intended device or user and only by that device or user.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-The system must deliver the data accurately. Data that have been altered in transmission and left uncorrected are unusable.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Timeliness</a:t>
            </a:r>
            <a:r>
              <a:rPr lang="en-US" sz="2000" dirty="0">
                <a:latin typeface="Times New Roman" panose="02020603050405020304" pitchFamily="18" charset="0"/>
                <a:cs typeface="Times New Roman" panose="02020603050405020304" pitchFamily="18" charset="0"/>
              </a:rPr>
              <a:t>-The system must deliver data in a timely manner. Data delivered late are useless. In the case of video and audio, timely delivery means delivering data as they are produced, in the same </a:t>
            </a:r>
            <a:r>
              <a:rPr lang="en-US" sz="2000" dirty="0" smtClean="0">
                <a:latin typeface="Times New Roman" panose="02020603050405020304" pitchFamily="18" charset="0"/>
                <a:cs typeface="Times New Roman" panose="02020603050405020304" pitchFamily="18" charset="0"/>
              </a:rPr>
              <a:t>order, </a:t>
            </a:r>
            <a:r>
              <a:rPr lang="en-US" sz="2000" dirty="0">
                <a:latin typeface="Times New Roman" panose="02020603050405020304" pitchFamily="18" charset="0"/>
                <a:cs typeface="Times New Roman" panose="02020603050405020304" pitchFamily="18" charset="0"/>
              </a:rPr>
              <a:t>and without significant delay. This kind of delivery is called real-time transmission</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Jitter</a:t>
            </a:r>
            <a:r>
              <a:rPr lang="en-US" sz="2000" dirty="0">
                <a:latin typeface="Times New Roman" panose="02020603050405020304" pitchFamily="18" charset="0"/>
                <a:cs typeface="Times New Roman" panose="02020603050405020304" pitchFamily="18" charset="0"/>
              </a:rPr>
              <a:t>-Jitter refers to the variation in the packet arrival time. It is the uneven delay in the delivery of audio or video packets. For example, let us assume that video packets are sent every 30 Ms. If some of the packets arrive with 30-ms delay and others with 40-ms delay, an uneven quality in the video is the result. </a:t>
            </a:r>
            <a:endParaRPr lang="en-US" sz="2000" u="sng" dirty="0">
              <a:latin typeface="Times New Roman" panose="02020603050405020304" pitchFamily="18" charset="0"/>
              <a:cs typeface="Times New Roman" panose="02020603050405020304" pitchFamily="18" charset="0"/>
            </a:endParaRPr>
          </a:p>
          <a:p>
            <a:pPr marL="0" indent="0">
              <a:buNone/>
            </a:pPr>
            <a:r>
              <a:rPr lang="en-US" sz="2000" dirty="0" smtClean="0"/>
              <a:t> </a:t>
            </a:r>
            <a:endParaRPr lang="en-IN" sz="2000" dirty="0"/>
          </a:p>
        </p:txBody>
      </p:sp>
    </p:spTree>
    <p:extLst>
      <p:ext uri="{BB962C8B-B14F-4D97-AF65-F5344CB8AC3E}">
        <p14:creationId xmlns:p14="http://schemas.microsoft.com/office/powerpoint/2010/main" val="2778910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0564"/>
          </a:xfrm>
        </p:spPr>
        <p:txBody>
          <a:bodyPr>
            <a:normAutofit/>
          </a:bodyPr>
          <a:lstStyle/>
          <a:p>
            <a:r>
              <a:rPr lang="en-IN" sz="2400" dirty="0" smtClean="0">
                <a:solidFill>
                  <a:srgbClr val="FF0000"/>
                </a:solidFill>
                <a:latin typeface="Times New Roman" panose="02020603050405020304" pitchFamily="18" charset="0"/>
                <a:cs typeface="Times New Roman" panose="02020603050405020304" pitchFamily="18" charset="0"/>
              </a:rPr>
              <a:t>Digital </a:t>
            </a:r>
            <a:r>
              <a:rPr lang="en-IN" sz="2400" dirty="0">
                <a:solidFill>
                  <a:srgbClr val="FF0000"/>
                </a:solidFill>
                <a:latin typeface="Times New Roman" panose="02020603050405020304" pitchFamily="18" charset="0"/>
                <a:cs typeface="Times New Roman" panose="02020603050405020304" pitchFamily="18" charset="0"/>
              </a:rPr>
              <a:t>To Analog </a:t>
            </a:r>
            <a:r>
              <a:rPr lang="en-IN" sz="2400" dirty="0" smtClean="0">
                <a:solidFill>
                  <a:srgbClr val="FF0000"/>
                </a:solidFill>
                <a:latin typeface="Times New Roman" panose="02020603050405020304" pitchFamily="18" charset="0"/>
                <a:cs typeface="Times New Roman" panose="02020603050405020304" pitchFamily="18" charset="0"/>
              </a:rPr>
              <a:t>Conversion</a:t>
            </a:r>
            <a:endParaRPr lang="en-IN" sz="2400" dirty="0"/>
          </a:p>
        </p:txBody>
      </p:sp>
      <p:sp>
        <p:nvSpPr>
          <p:cNvPr id="3" name="Content Placeholder 2"/>
          <p:cNvSpPr>
            <a:spLocks noGrp="1"/>
          </p:cNvSpPr>
          <p:nvPr>
            <p:ph idx="1"/>
          </p:nvPr>
        </p:nvSpPr>
        <p:spPr>
          <a:xfrm>
            <a:off x="838200" y="1174044"/>
            <a:ext cx="10515600" cy="5576712"/>
          </a:xfrm>
        </p:spPr>
        <p:txBody>
          <a:bodyPr>
            <a:normAutofit/>
          </a:bodyPr>
          <a:lstStyle/>
          <a:p>
            <a:pPr>
              <a:lnSpc>
                <a:spcPct val="100000"/>
              </a:lnSpc>
            </a:pPr>
            <a:r>
              <a:rPr lang="en-US" sz="2000" dirty="0" smtClean="0">
                <a:latin typeface="Times New Roman" panose="02020603050405020304" pitchFamily="18" charset="0"/>
                <a:cs typeface="Times New Roman" panose="02020603050405020304" pitchFamily="18" charset="0"/>
              </a:rPr>
              <a:t>Process of changing one or more attributes of analog signal based on information in digital data is called as digital to analog conversion.</a:t>
            </a:r>
          </a:p>
          <a:p>
            <a:pPr>
              <a:lnSpc>
                <a:spcPct val="100000"/>
              </a:lnSpc>
            </a:pPr>
            <a:r>
              <a:rPr lang="en-US" sz="2000" dirty="0" smtClean="0">
                <a:latin typeface="Times New Roman" panose="02020603050405020304" pitchFamily="18" charset="0"/>
                <a:cs typeface="Times New Roman" panose="02020603050405020304" pitchFamily="18" charset="0"/>
              </a:rPr>
              <a:t>It is also called as the modulation of the digital  signal. Depending on whether the amplitude, frequency or phase of the carrier signal is modified.</a:t>
            </a:r>
          </a:p>
          <a:p>
            <a:pPr>
              <a:lnSpc>
                <a:spcPct val="100000"/>
              </a:lnSpc>
            </a:pPr>
            <a:r>
              <a:rPr lang="en-US" sz="2000" dirty="0" smtClean="0">
                <a:latin typeface="Times New Roman" panose="02020603050405020304" pitchFamily="18" charset="0"/>
                <a:cs typeface="Times New Roman" panose="02020603050405020304" pitchFamily="18" charset="0"/>
              </a:rPr>
              <a:t>Modulation is the process of varying a signals characteristics (Amplitude, frequency, phase)to encode data for transmission</a:t>
            </a:r>
          </a:p>
          <a:p>
            <a:pPr>
              <a:lnSpc>
                <a:spcPct val="100000"/>
              </a:lnSpc>
            </a:pPr>
            <a:r>
              <a:rPr lang="en-US" sz="2000" dirty="0" smtClean="0">
                <a:latin typeface="Times New Roman" panose="02020603050405020304" pitchFamily="18" charset="0"/>
                <a:cs typeface="Times New Roman" panose="02020603050405020304" pitchFamily="18" charset="0"/>
              </a:rPr>
              <a:t>Modulator uses some coding scheme and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convert  D into A and demodulator converts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 into D </a:t>
            </a:r>
          </a:p>
          <a:p>
            <a:pPr>
              <a:lnSpc>
                <a:spcPct val="100000"/>
              </a:lnSpc>
            </a:pPr>
            <a:r>
              <a:rPr lang="en-US" sz="2000" dirty="0" smtClean="0">
                <a:latin typeface="Times New Roman" panose="02020603050405020304" pitchFamily="18" charset="0"/>
                <a:cs typeface="Times New Roman" panose="02020603050405020304" pitchFamily="18" charset="0"/>
              </a:rPr>
              <a:t>Fig. shows D to A conversion.</a:t>
            </a:r>
          </a:p>
          <a:p>
            <a:pPr>
              <a:lnSpc>
                <a:spcPct val="100000"/>
              </a:lnSpc>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5378" y="3194756"/>
            <a:ext cx="5802488" cy="3556000"/>
          </a:xfrm>
          <a:prstGeom prst="rect">
            <a:avLst/>
          </a:prstGeom>
        </p:spPr>
      </p:pic>
    </p:spTree>
    <p:extLst>
      <p:ext uri="{BB962C8B-B14F-4D97-AF65-F5344CB8AC3E}">
        <p14:creationId xmlns:p14="http://schemas.microsoft.com/office/powerpoint/2010/main" val="482786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756"/>
            <a:ext cx="10515600" cy="6030207"/>
          </a:xfrm>
        </p:spPr>
        <p:txBody>
          <a:bodyPr>
            <a:normAutofit/>
          </a:bodyPr>
          <a:lstStyle/>
          <a:p>
            <a:r>
              <a:rPr lang="en-US" sz="2000" dirty="0">
                <a:latin typeface="Times New Roman" panose="02020603050405020304" pitchFamily="18" charset="0"/>
                <a:cs typeface="Times New Roman" panose="02020603050405020304" pitchFamily="18" charset="0"/>
              </a:rPr>
              <a:t>The following techniques can be used for Digital to Analog Conversion</a:t>
            </a:r>
            <a:r>
              <a:rPr lang="en-US" sz="2000" dirty="0" smtClean="0">
                <a:latin typeface="Times New Roman" panose="02020603050405020304" pitchFamily="18" charset="0"/>
                <a:cs typeface="Times New Roman" panose="02020603050405020304" pitchFamily="18" charset="0"/>
              </a:rPr>
              <a:t>:</a:t>
            </a:r>
          </a:p>
          <a:p>
            <a:pPr marL="514350" indent="-51435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Amplitude Shift </a:t>
            </a:r>
            <a:r>
              <a:rPr lang="en-US" sz="2000" dirty="0" smtClean="0">
                <a:latin typeface="Times New Roman" panose="02020603050405020304" pitchFamily="18" charset="0"/>
                <a:cs typeface="Times New Roman" panose="02020603050405020304" pitchFamily="18" charset="0"/>
              </a:rPr>
              <a:t>Keying(ASK)</a:t>
            </a:r>
          </a:p>
          <a:p>
            <a:pPr marL="514350" indent="-51435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Frequency </a:t>
            </a:r>
            <a:r>
              <a:rPr lang="en-US" sz="2000" dirty="0">
                <a:latin typeface="Times New Roman" panose="02020603050405020304" pitchFamily="18" charset="0"/>
                <a:cs typeface="Times New Roman" panose="02020603050405020304" pitchFamily="18" charset="0"/>
              </a:rPr>
              <a:t>Shift </a:t>
            </a:r>
            <a:r>
              <a:rPr lang="en-US" sz="2000" dirty="0" smtClean="0">
                <a:latin typeface="Times New Roman" panose="02020603050405020304" pitchFamily="18" charset="0"/>
                <a:cs typeface="Times New Roman" panose="02020603050405020304" pitchFamily="18" charset="0"/>
              </a:rPr>
              <a:t>Keying(FSK)</a:t>
            </a:r>
          </a:p>
          <a:p>
            <a:pPr marL="514350" indent="-514350">
              <a:lnSpc>
                <a:spcPct val="100000"/>
              </a:lnSpc>
              <a:buFont typeface="+mj-lt"/>
              <a:buAutoNum type="arabicPeriod"/>
            </a:pPr>
            <a:r>
              <a:rPr lang="en-US" sz="2000" dirty="0" smtClean="0">
                <a:latin typeface="Times New Roman" panose="02020603050405020304" pitchFamily="18" charset="0"/>
                <a:cs typeface="Times New Roman" panose="02020603050405020304" pitchFamily="18" charset="0"/>
              </a:rPr>
              <a:t>Phase </a:t>
            </a:r>
            <a:r>
              <a:rPr lang="en-US" sz="2000" dirty="0">
                <a:latin typeface="Times New Roman" panose="02020603050405020304" pitchFamily="18" charset="0"/>
                <a:cs typeface="Times New Roman" panose="02020603050405020304" pitchFamily="18" charset="0"/>
              </a:rPr>
              <a:t>Shift Keying(FSK</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11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311"/>
            <a:ext cx="10515600" cy="722489"/>
          </a:xfrm>
        </p:spPr>
        <p:txBody>
          <a:bodyPr>
            <a:normAutofit fontScale="90000"/>
          </a:bodyPr>
          <a:lstStyle/>
          <a:p>
            <a:r>
              <a:rPr lang="en-US" sz="2800" b="1" dirty="0">
                <a:latin typeface="Times New Roman" panose="02020603050405020304" pitchFamily="18" charset="0"/>
                <a:cs typeface="Times New Roman" panose="02020603050405020304" pitchFamily="18" charset="0"/>
              </a:rPr>
              <a:t>Amplitude Shift Keying(ASK</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8578"/>
            <a:ext cx="10515600" cy="5486400"/>
          </a:xfrm>
        </p:spPr>
        <p:txBody>
          <a:bodyPr>
            <a:normAutofit/>
          </a:bodyPr>
          <a:lstStyle/>
          <a:p>
            <a:r>
              <a:rPr lang="en-US" sz="2000" dirty="0">
                <a:latin typeface="Times New Roman" panose="02020603050405020304" pitchFamily="18" charset="0"/>
                <a:cs typeface="Times New Roman" panose="02020603050405020304" pitchFamily="18" charset="0"/>
              </a:rPr>
              <a:t>Amplitude Shift Keying is a technique in which The amplitude of analog carrier signal is modified to reflect binary </a:t>
            </a:r>
            <a:r>
              <a:rPr lang="en-US" sz="2000" dirty="0" smtClean="0">
                <a:latin typeface="Times New Roman" panose="02020603050405020304" pitchFamily="18" charset="0"/>
                <a:cs typeface="Times New Roman" panose="02020603050405020304" pitchFamily="18" charset="0"/>
              </a:rPr>
              <a:t>data.</a:t>
            </a:r>
          </a:p>
          <a:p>
            <a:r>
              <a:rPr lang="en-US" sz="2000" dirty="0" smtClean="0">
                <a:latin typeface="Times New Roman" panose="02020603050405020304" pitchFamily="18" charset="0"/>
                <a:cs typeface="Times New Roman" panose="02020603050405020304" pitchFamily="18" charset="0"/>
              </a:rPr>
              <a:t>When binary data represent digit 1,the amplitude is held otherwise it set to 0</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frequency and phase of the carrier signal remain constant</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2" descr="ASK Modulated Wave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211" y="3206044"/>
            <a:ext cx="7944555" cy="307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44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831"/>
          </a:xfrm>
        </p:spPr>
        <p:txBody>
          <a:bodyPr>
            <a:normAutofit/>
          </a:bodyPr>
          <a:lstStyle/>
          <a:p>
            <a:r>
              <a:rPr lang="en-US" sz="2400" dirty="0">
                <a:latin typeface="Times New Roman" panose="02020603050405020304" pitchFamily="18" charset="0"/>
                <a:cs typeface="Times New Roman" panose="02020603050405020304" pitchFamily="18" charset="0"/>
              </a:rPr>
              <a:t>ASK Modulator</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69344" y="1574712"/>
            <a:ext cx="7339189" cy="3724275"/>
          </a:xfrm>
          <a:prstGeom prst="rect">
            <a:avLst/>
          </a:prstGeom>
        </p:spPr>
      </p:pic>
    </p:spTree>
    <p:extLst>
      <p:ext uri="{BB962C8B-B14F-4D97-AF65-F5344CB8AC3E}">
        <p14:creationId xmlns:p14="http://schemas.microsoft.com/office/powerpoint/2010/main" val="3818801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normAutofit/>
          </a:bodyPr>
          <a:lstStyle/>
          <a:p>
            <a:pPr marL="0" indent="0">
              <a:buNone/>
            </a:pPr>
            <a:r>
              <a:rPr lang="en-US" sz="2000" dirty="0">
                <a:solidFill>
                  <a:srgbClr val="222222"/>
                </a:solidFill>
                <a:latin typeface="Times New Roman" panose="02020603050405020304" pitchFamily="18" charset="0"/>
                <a:cs typeface="Times New Roman" panose="02020603050405020304" pitchFamily="18" charset="0"/>
              </a:rPr>
              <a:t>Advantages of Amplitude shift </a:t>
            </a:r>
            <a:r>
              <a:rPr lang="en-US" sz="2000" dirty="0" smtClean="0">
                <a:solidFill>
                  <a:srgbClr val="222222"/>
                </a:solidFill>
                <a:latin typeface="Times New Roman" panose="02020603050405020304" pitchFamily="18" charset="0"/>
                <a:cs typeface="Times New Roman" panose="02020603050405020304" pitchFamily="18" charset="0"/>
              </a:rPr>
              <a:t>keying</a:t>
            </a:r>
            <a:endParaRPr lang="en-US" sz="2000" dirty="0">
              <a:solidFill>
                <a:srgbClr val="222222"/>
              </a:solidFill>
              <a:latin typeface="Times New Roman" panose="02020603050405020304" pitchFamily="18" charset="0"/>
              <a:cs typeface="Times New Roman" panose="02020603050405020304" pitchFamily="18" charset="0"/>
            </a:endParaRPr>
          </a:p>
          <a:p>
            <a:r>
              <a:rPr lang="en-US" sz="2000" dirty="0" smtClean="0">
                <a:solidFill>
                  <a:srgbClr val="222222"/>
                </a:solidFill>
                <a:latin typeface="Times New Roman" panose="02020603050405020304" pitchFamily="18" charset="0"/>
                <a:cs typeface="Times New Roman" panose="02020603050405020304" pitchFamily="18" charset="0"/>
              </a:rPr>
              <a:t>ASK is easy to implement.</a:t>
            </a:r>
          </a:p>
          <a:p>
            <a:r>
              <a:rPr lang="en-US" sz="2000" dirty="0" smtClean="0">
                <a:solidFill>
                  <a:srgbClr val="222222"/>
                </a:solidFill>
                <a:latin typeface="Times New Roman" panose="02020603050405020304" pitchFamily="18" charset="0"/>
                <a:cs typeface="Times New Roman" panose="02020603050405020304" pitchFamily="18" charset="0"/>
              </a:rPr>
              <a:t>ASK is relatively low cost modulation technique.</a:t>
            </a:r>
          </a:p>
          <a:p>
            <a:r>
              <a:rPr lang="en-US" sz="2000" dirty="0" smtClean="0">
                <a:solidFill>
                  <a:srgbClr val="222222"/>
                </a:solidFill>
                <a:latin typeface="Times New Roman" panose="02020603050405020304" pitchFamily="18" charset="0"/>
                <a:cs typeface="Times New Roman" panose="02020603050405020304" pitchFamily="18" charset="0"/>
              </a:rPr>
              <a:t>ASK requires less bandwidth as compared to FSK and PSK</a:t>
            </a:r>
            <a:endParaRPr lang="en-US" sz="2000" dirty="0">
              <a:solidFill>
                <a:srgbClr val="222222"/>
              </a:solidFill>
              <a:latin typeface="Times New Roman" panose="02020603050405020304" pitchFamily="18" charset="0"/>
              <a:cs typeface="Times New Roman" panose="02020603050405020304" pitchFamily="18" charset="0"/>
            </a:endParaRPr>
          </a:p>
          <a:p>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r>
              <a:rPr lang="en-US" sz="2000" dirty="0">
                <a:solidFill>
                  <a:srgbClr val="222222"/>
                </a:solidFill>
                <a:latin typeface="Times New Roman" panose="02020603050405020304" pitchFamily="18" charset="0"/>
                <a:cs typeface="Times New Roman" panose="02020603050405020304" pitchFamily="18" charset="0"/>
              </a:rPr>
              <a:t>Disadvantages of Amplitude shift </a:t>
            </a:r>
            <a:r>
              <a:rPr lang="en-US" sz="2000" dirty="0" smtClean="0">
                <a:solidFill>
                  <a:srgbClr val="222222"/>
                </a:solidFill>
                <a:latin typeface="Times New Roman" panose="02020603050405020304" pitchFamily="18" charset="0"/>
                <a:cs typeface="Times New Roman" panose="02020603050405020304" pitchFamily="18" charset="0"/>
              </a:rPr>
              <a:t>keying</a:t>
            </a:r>
            <a:endParaRPr lang="en-US" sz="2000" dirty="0">
              <a:solidFill>
                <a:srgbClr val="222222"/>
              </a:solidFill>
              <a:latin typeface="Times New Roman" panose="02020603050405020304" pitchFamily="18" charset="0"/>
              <a:cs typeface="Times New Roman" panose="02020603050405020304" pitchFamily="18" charset="0"/>
            </a:endParaRPr>
          </a:p>
          <a:p>
            <a:r>
              <a:rPr lang="en-US" sz="2000" dirty="0">
                <a:solidFill>
                  <a:srgbClr val="222222"/>
                </a:solidFill>
                <a:latin typeface="Times New Roman" panose="02020603050405020304" pitchFamily="18" charset="0"/>
                <a:cs typeface="Times New Roman" panose="02020603050405020304" pitchFamily="18" charset="0"/>
              </a:rPr>
              <a:t>ASK technique is not suitable for high bit rate data transmission.</a:t>
            </a:r>
          </a:p>
          <a:p>
            <a:r>
              <a:rPr lang="en-US" sz="2000" dirty="0" smtClean="0">
                <a:solidFill>
                  <a:srgbClr val="222222"/>
                </a:solidFill>
                <a:latin typeface="Times New Roman" panose="02020603050405020304" pitchFamily="18" charset="0"/>
                <a:cs typeface="Times New Roman" panose="02020603050405020304" pitchFamily="18" charset="0"/>
              </a:rPr>
              <a:t>ASK is vey sensitive to noise.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729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a:bodyPr>
          <a:lstStyle/>
          <a:p>
            <a:r>
              <a:rPr lang="en-US" sz="2800" dirty="0">
                <a:latin typeface="Times New Roman" panose="02020603050405020304" pitchFamily="18" charset="0"/>
                <a:cs typeface="Times New Roman" panose="02020603050405020304" pitchFamily="18" charset="0"/>
              </a:rPr>
              <a:t>Frequency Shift Keying(FSK)</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04712"/>
            <a:ext cx="10515600" cy="5172252"/>
          </a:xfrm>
        </p:spPr>
        <p:txBody>
          <a:bodyPr>
            <a:normAutofit/>
          </a:bodyPr>
          <a:lstStyle/>
          <a:p>
            <a:r>
              <a:rPr lang="en-US" sz="2000" dirty="0">
                <a:latin typeface="Times New Roman" panose="02020603050405020304" pitchFamily="18" charset="0"/>
                <a:cs typeface="Times New Roman" panose="02020603050405020304" pitchFamily="18" charset="0"/>
              </a:rPr>
              <a:t>Frequency shift keying is the digital modulation technique in which the frequency of carrier signal varies according to the digital signal changes.</a:t>
            </a:r>
          </a:p>
          <a:p>
            <a:r>
              <a:rPr lang="en-US" sz="2000" dirty="0">
                <a:latin typeface="Times New Roman" panose="02020603050405020304" pitchFamily="18" charset="0"/>
                <a:cs typeface="Times New Roman" panose="02020603050405020304" pitchFamily="18" charset="0"/>
              </a:rPr>
              <a:t>FSK is a scheme of  frequency modulation.</a:t>
            </a:r>
          </a:p>
          <a:p>
            <a:r>
              <a:rPr lang="en-US" sz="2000" dirty="0">
                <a:latin typeface="Times New Roman" panose="02020603050405020304" pitchFamily="18" charset="0"/>
                <a:cs typeface="Times New Roman" panose="02020603050405020304" pitchFamily="18" charset="0"/>
              </a:rPr>
              <a:t>The output of a FSK modulated wave is high in frequency for a binary High input and is low in frequency for a binary Low input. </a:t>
            </a: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following image is the diagrammatic representation of FSK modulated waveform along with its input.</a:t>
            </a:r>
          </a:p>
          <a:p>
            <a:endParaRPr lang="en-IN" sz="2000" dirty="0"/>
          </a:p>
        </p:txBody>
      </p:sp>
      <p:pic>
        <p:nvPicPr>
          <p:cNvPr id="4" name="Content Placeholder 3"/>
          <p:cNvPicPr>
            <a:picLocks noChangeAspect="1"/>
          </p:cNvPicPr>
          <p:nvPr/>
        </p:nvPicPr>
        <p:blipFill>
          <a:blip r:embed="rId2"/>
          <a:stretch>
            <a:fillRect/>
          </a:stretch>
        </p:blipFill>
        <p:spPr>
          <a:xfrm>
            <a:off x="1124273" y="3318933"/>
            <a:ext cx="9943454" cy="3539067"/>
          </a:xfrm>
          <a:prstGeom prst="rect">
            <a:avLst/>
          </a:prstGeom>
        </p:spPr>
      </p:pic>
    </p:spTree>
    <p:extLst>
      <p:ext uri="{BB962C8B-B14F-4D97-AF65-F5344CB8AC3E}">
        <p14:creationId xmlns:p14="http://schemas.microsoft.com/office/powerpoint/2010/main" val="155847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Frequency Shift Keying(FSK)</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FSK Modulator</a:t>
            </a:r>
          </a:p>
          <a:p>
            <a:pPr marL="0" indent="0">
              <a:buNone/>
            </a:pPr>
            <a:r>
              <a:rPr lang="en-US" sz="2400" dirty="0">
                <a:latin typeface="Times New Roman" panose="02020603050405020304" pitchFamily="18" charset="0"/>
                <a:cs typeface="Times New Roman" panose="02020603050405020304" pitchFamily="18" charset="0"/>
              </a:rPr>
              <a:t>The FSK modulator block diagram comprises of two oscillators with a clock and the input binary sequence.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28081" y="3099660"/>
            <a:ext cx="4172919" cy="2510726"/>
          </a:xfrm>
          <a:prstGeom prst="rect">
            <a:avLst/>
          </a:prstGeom>
        </p:spPr>
      </p:pic>
    </p:spTree>
    <p:extLst>
      <p:ext uri="{BB962C8B-B14F-4D97-AF65-F5344CB8AC3E}">
        <p14:creationId xmlns:p14="http://schemas.microsoft.com/office/powerpoint/2010/main" val="2531504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489" y="214489"/>
            <a:ext cx="10515600" cy="5962474"/>
          </a:xfrm>
        </p:spPr>
        <p:txBody>
          <a:bodyPr>
            <a:normAutofit/>
          </a:bodyPr>
          <a:lstStyle/>
          <a:p>
            <a:pPr marL="0" indent="0">
              <a:buNone/>
            </a:pPr>
            <a:r>
              <a:rPr lang="en-US" sz="2000" dirty="0">
                <a:solidFill>
                  <a:srgbClr val="222222"/>
                </a:solidFill>
                <a:latin typeface="Times New Roman" panose="02020603050405020304" pitchFamily="18" charset="0"/>
                <a:cs typeface="Times New Roman" panose="02020603050405020304" pitchFamily="18" charset="0"/>
              </a:rPr>
              <a:t>Advantages of </a:t>
            </a:r>
            <a:r>
              <a:rPr lang="en-US" sz="2000" dirty="0" smtClean="0">
                <a:solidFill>
                  <a:srgbClr val="222222"/>
                </a:solidFill>
                <a:latin typeface="Times New Roman" panose="02020603050405020304" pitchFamily="18" charset="0"/>
                <a:cs typeface="Times New Roman" panose="02020603050405020304" pitchFamily="18" charset="0"/>
              </a:rPr>
              <a:t>Frequency </a:t>
            </a:r>
            <a:r>
              <a:rPr lang="en-US" sz="2000" dirty="0">
                <a:solidFill>
                  <a:srgbClr val="222222"/>
                </a:solidFill>
                <a:latin typeface="Times New Roman" panose="02020603050405020304" pitchFamily="18" charset="0"/>
                <a:cs typeface="Times New Roman" panose="02020603050405020304" pitchFamily="18" charset="0"/>
              </a:rPr>
              <a:t>shift keying</a:t>
            </a:r>
          </a:p>
          <a:p>
            <a:r>
              <a:rPr lang="en-US" sz="2000" dirty="0" smtClean="0">
                <a:latin typeface="Times New Roman" panose="02020603050405020304" pitchFamily="18" charset="0"/>
                <a:cs typeface="Times New Roman" panose="02020603050405020304" pitchFamily="18" charset="0"/>
              </a:rPr>
              <a:t>Simple and Easy </a:t>
            </a:r>
            <a:r>
              <a:rPr lang="en-US" sz="2000" dirty="0">
                <a:latin typeface="Times New Roman" panose="02020603050405020304" pitchFamily="18" charset="0"/>
                <a:cs typeface="Times New Roman" panose="02020603050405020304" pitchFamily="18" charset="0"/>
              </a:rPr>
              <a:t>to implement.</a:t>
            </a:r>
          </a:p>
          <a:p>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to decode.</a:t>
            </a:r>
          </a:p>
          <a:p>
            <a:r>
              <a:rPr lang="en-US" sz="2000" dirty="0">
                <a:latin typeface="Times New Roman" panose="02020603050405020304" pitchFamily="18" charset="0"/>
                <a:cs typeface="Times New Roman" panose="02020603050405020304" pitchFamily="18" charset="0"/>
              </a:rPr>
              <a:t>Used in long-distance </a:t>
            </a:r>
            <a:r>
              <a:rPr lang="en-US" sz="2000" dirty="0" smtClean="0">
                <a:latin typeface="Times New Roman" panose="02020603050405020304" pitchFamily="18" charset="0"/>
                <a:cs typeface="Times New Roman" panose="02020603050405020304" pitchFamily="18" charset="0"/>
              </a:rPr>
              <a:t>communication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solidFill>
                  <a:srgbClr val="222222"/>
                </a:solidFill>
                <a:latin typeface="Times New Roman" panose="02020603050405020304" pitchFamily="18" charset="0"/>
                <a:cs typeface="Times New Roman" panose="02020603050405020304" pitchFamily="18" charset="0"/>
              </a:rPr>
              <a:t>Disadvantages </a:t>
            </a:r>
            <a:r>
              <a:rPr lang="en-US" sz="2000" dirty="0">
                <a:solidFill>
                  <a:srgbClr val="222222"/>
                </a:solidFill>
                <a:latin typeface="Times New Roman" panose="02020603050405020304" pitchFamily="18" charset="0"/>
                <a:cs typeface="Times New Roman" panose="02020603050405020304" pitchFamily="18" charset="0"/>
              </a:rPr>
              <a:t>of </a:t>
            </a:r>
            <a:r>
              <a:rPr lang="en-US" sz="2000" dirty="0" smtClean="0">
                <a:solidFill>
                  <a:srgbClr val="222222"/>
                </a:solidFill>
                <a:latin typeface="Times New Roman" panose="02020603050405020304" pitchFamily="18" charset="0"/>
                <a:cs typeface="Times New Roman" panose="02020603050405020304" pitchFamily="18" charset="0"/>
              </a:rPr>
              <a:t>Frequency </a:t>
            </a:r>
            <a:r>
              <a:rPr lang="en-US" sz="2000" dirty="0">
                <a:solidFill>
                  <a:srgbClr val="222222"/>
                </a:solidFill>
                <a:latin typeface="Times New Roman" panose="02020603050405020304" pitchFamily="18" charset="0"/>
                <a:cs typeface="Times New Roman" panose="02020603050405020304" pitchFamily="18" charset="0"/>
              </a:rPr>
              <a:t>shift </a:t>
            </a:r>
            <a:r>
              <a:rPr lang="en-US" sz="2000" dirty="0" smtClean="0">
                <a:solidFill>
                  <a:srgbClr val="222222"/>
                </a:solidFill>
                <a:latin typeface="Times New Roman" panose="02020603050405020304" pitchFamily="18" charset="0"/>
                <a:cs typeface="Times New Roman" panose="02020603050405020304" pitchFamily="18" charset="0"/>
              </a:rPr>
              <a:t>keying</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Power </a:t>
            </a:r>
            <a:r>
              <a:rPr lang="en-US" sz="2000" dirty="0">
                <a:latin typeface="Times New Roman" panose="02020603050405020304" pitchFamily="18" charset="0"/>
                <a:cs typeface="Times New Roman" panose="02020603050405020304" pitchFamily="18" charset="0"/>
              </a:rPr>
              <a:t>requirement is </a:t>
            </a:r>
            <a:r>
              <a:rPr lang="en-US" sz="2000" dirty="0" smtClean="0">
                <a:latin typeface="Times New Roman" panose="02020603050405020304" pitchFamily="18" charset="0"/>
                <a:cs typeface="Times New Roman" panose="02020603050405020304" pitchFamily="18" charset="0"/>
              </a:rPr>
              <a:t>constant</a:t>
            </a:r>
          </a:p>
          <a:p>
            <a:r>
              <a:rPr lang="en-US" sz="2000" dirty="0" smtClean="0">
                <a:latin typeface="Times New Roman" panose="02020603050405020304" pitchFamily="18" charset="0"/>
                <a:cs typeface="Times New Roman" panose="02020603050405020304" pitchFamily="18" charset="0"/>
              </a:rPr>
              <a:t>Required high bandwidth</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957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4431"/>
          </a:xfrm>
        </p:spPr>
        <p:txBody>
          <a:bodyPr>
            <a:normAutofit/>
          </a:bodyPr>
          <a:lstStyle/>
          <a:p>
            <a:r>
              <a:rPr lang="en-US" sz="2800" b="1" dirty="0">
                <a:latin typeface="Times New Roman" panose="02020603050405020304" pitchFamily="18" charset="0"/>
                <a:cs typeface="Times New Roman" panose="02020603050405020304" pitchFamily="18" charset="0"/>
              </a:rPr>
              <a:t>Phase Shift Keying</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8578"/>
            <a:ext cx="10515600" cy="5542844"/>
          </a:xfrm>
        </p:spPr>
        <p:txBody>
          <a:bodyPr>
            <a:normAutofit/>
          </a:bodyPr>
          <a:lstStyle/>
          <a:p>
            <a:pPr>
              <a:lnSpc>
                <a:spcPct val="110000"/>
              </a:lnSpc>
            </a:pPr>
            <a:r>
              <a:rPr lang="en-US" sz="2000" dirty="0">
                <a:latin typeface="Times New Roman" panose="02020603050405020304" pitchFamily="18" charset="0"/>
                <a:cs typeface="Times New Roman" panose="02020603050405020304" pitchFamily="18" charset="0"/>
              </a:rPr>
              <a:t>PSK is the digital modulation technique in which the phase of the carrier signal is changed </a:t>
            </a:r>
            <a:r>
              <a:rPr lang="en-US" sz="2000" dirty="0" smtClean="0">
                <a:latin typeface="Times New Roman" panose="02020603050405020304" pitchFamily="18" charset="0"/>
                <a:cs typeface="Times New Roman" panose="02020603050405020304" pitchFamily="18" charset="0"/>
              </a:rPr>
              <a:t>to reflect the binary data.</a:t>
            </a:r>
          </a:p>
          <a:p>
            <a:pPr>
              <a:lnSpc>
                <a:spcPct val="110000"/>
              </a:lnSpc>
            </a:pPr>
            <a:r>
              <a:rPr lang="en-US" sz="2000" dirty="0" smtClean="0">
                <a:latin typeface="Times New Roman" panose="02020603050405020304" pitchFamily="18" charset="0"/>
                <a:cs typeface="Times New Roman" panose="02020603050405020304" pitchFamily="18" charset="0"/>
              </a:rPr>
              <a:t>When new binary symbol encountered the phase of symbol is altered. </a:t>
            </a:r>
            <a:endParaRPr lang="en-US" sz="2000" dirty="0">
              <a:latin typeface="Times New Roman" panose="02020603050405020304" pitchFamily="18" charset="0"/>
              <a:cs typeface="Times New Roman" panose="02020603050405020304" pitchFamily="18" charset="0"/>
            </a:endParaRPr>
          </a:p>
          <a:p>
            <a:pPr>
              <a:lnSpc>
                <a:spcPct val="110000"/>
              </a:lnSpc>
            </a:pPr>
            <a:r>
              <a:rPr lang="en-US" sz="2000" dirty="0" smtClean="0">
                <a:latin typeface="Times New Roman" panose="02020603050405020304" pitchFamily="18" charset="0"/>
                <a:cs typeface="Times New Roman" panose="02020603050405020304" pitchFamily="18" charset="0"/>
              </a:rPr>
              <a:t>PSK </a:t>
            </a:r>
            <a:r>
              <a:rPr lang="en-US" sz="2000" dirty="0">
                <a:latin typeface="Times New Roman" panose="02020603050405020304" pitchFamily="18" charset="0"/>
                <a:cs typeface="Times New Roman" panose="02020603050405020304" pitchFamily="18" charset="0"/>
              </a:rPr>
              <a:t>is of two </a:t>
            </a:r>
            <a:r>
              <a:rPr lang="en-US" sz="2000" dirty="0" smtClean="0">
                <a:latin typeface="Times New Roman" panose="02020603050405020304" pitchFamily="18" charset="0"/>
                <a:cs typeface="Times New Roman" panose="02020603050405020304" pitchFamily="18" charset="0"/>
              </a:rPr>
              <a:t>types</a:t>
            </a:r>
            <a:endParaRPr lang="en-US" sz="2000" dirty="0">
              <a:latin typeface="Times New Roman" panose="02020603050405020304" pitchFamily="18" charset="0"/>
              <a:cs typeface="Times New Roman" panose="02020603050405020304" pitchFamily="18" charset="0"/>
            </a:endParaRPr>
          </a:p>
          <a:p>
            <a:pPr marL="514350" indent="-514350">
              <a:lnSpc>
                <a:spcPct val="110000"/>
              </a:lnSpc>
              <a:buFont typeface="+mj-lt"/>
              <a:buAutoNum type="arabicPeriod"/>
            </a:pPr>
            <a:r>
              <a:rPr lang="en-US" sz="2000" dirty="0" smtClean="0">
                <a:latin typeface="Times New Roman" panose="02020603050405020304" pitchFamily="18" charset="0"/>
                <a:cs typeface="Times New Roman" panose="02020603050405020304" pitchFamily="18" charset="0"/>
              </a:rPr>
              <a:t>Binary phase shift keying</a:t>
            </a:r>
          </a:p>
          <a:p>
            <a:pPr marL="514350" indent="-514350">
              <a:lnSpc>
                <a:spcPct val="110000"/>
              </a:lnSpc>
              <a:buFont typeface="+mj-lt"/>
              <a:buAutoNum type="arabicPeriod"/>
            </a:pPr>
            <a:r>
              <a:rPr lang="en-US" sz="2000" dirty="0" smtClean="0">
                <a:latin typeface="Times New Roman" panose="02020603050405020304" pitchFamily="18" charset="0"/>
                <a:cs typeface="Times New Roman" panose="02020603050405020304" pitchFamily="18" charset="0"/>
              </a:rPr>
              <a:t>Quadrature phase shift keying</a:t>
            </a:r>
            <a:endParaRPr lang="en-IN" dirty="0"/>
          </a:p>
        </p:txBody>
      </p:sp>
    </p:spTree>
    <p:extLst>
      <p:ext uri="{BB962C8B-B14F-4D97-AF65-F5344CB8AC3E}">
        <p14:creationId xmlns:p14="http://schemas.microsoft.com/office/powerpoint/2010/main" val="1479628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9911"/>
            <a:ext cx="10515600" cy="5477052"/>
          </a:xfrm>
        </p:spPr>
        <p:txBody>
          <a:bodyPr/>
          <a:lstStyle/>
          <a:p>
            <a:pPr marL="0" indent="0">
              <a:lnSpc>
                <a:spcPct val="110000"/>
              </a:lnSpc>
              <a:buNone/>
            </a:pPr>
            <a:r>
              <a:rPr lang="en-US" sz="2400" b="1" dirty="0">
                <a:latin typeface="Times New Roman" panose="02020603050405020304" pitchFamily="18" charset="0"/>
                <a:cs typeface="Times New Roman" panose="02020603050405020304" pitchFamily="18" charset="0"/>
              </a:rPr>
              <a:t>Binary phase shift </a:t>
            </a:r>
            <a:r>
              <a:rPr lang="en-US" sz="2400" b="1" dirty="0" smtClean="0">
                <a:latin typeface="Times New Roman" panose="02020603050405020304" pitchFamily="18" charset="0"/>
                <a:cs typeface="Times New Roman" panose="02020603050405020304" pitchFamily="18" charset="0"/>
              </a:rPr>
              <a:t>keying</a:t>
            </a:r>
            <a:endParaRPr lang="en-US" b="1" dirty="0" smtClean="0">
              <a:latin typeface="Times New Roman" panose="02020603050405020304" pitchFamily="18" charset="0"/>
              <a:cs typeface="Times New Roman" panose="02020603050405020304" pitchFamily="18" charset="0"/>
            </a:endParaRPr>
          </a:p>
          <a:p>
            <a:pPr>
              <a:lnSpc>
                <a:spcPct val="11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also called as 2-phase PSK </a:t>
            </a:r>
            <a:r>
              <a:rPr lang="en-US" sz="2000" dirty="0" smtClean="0">
                <a:latin typeface="Times New Roman" panose="02020603050405020304" pitchFamily="18" charset="0"/>
                <a:cs typeface="Times New Roman" panose="02020603050405020304" pitchFamily="18" charset="0"/>
              </a:rPr>
              <a:t>.</a:t>
            </a:r>
          </a:p>
          <a:p>
            <a:pPr>
              <a:lnSpc>
                <a:spcPct val="11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technique, the sine wave carrier takes two phase reversals such as 0° and 180</a:t>
            </a:r>
            <a:r>
              <a:rPr lang="en-US" sz="2000" dirty="0" smtClean="0">
                <a:latin typeface="Times New Roman" panose="02020603050405020304" pitchFamily="18" charset="0"/>
                <a:cs typeface="Times New Roman" panose="02020603050405020304" pitchFamily="18" charset="0"/>
              </a:rPr>
              <a:t>°.</a:t>
            </a:r>
          </a:p>
          <a:p>
            <a:pPr>
              <a:lnSpc>
                <a:spcPct val="110000"/>
              </a:lnSpc>
            </a:pPr>
            <a:r>
              <a:rPr lang="en-US" sz="2000" dirty="0">
                <a:latin typeface="Times New Roman" panose="02020603050405020304" pitchFamily="18" charset="0"/>
                <a:cs typeface="Times New Roman" panose="02020603050405020304" pitchFamily="18" charset="0"/>
              </a:rPr>
              <a:t> For a zero binary input, the phase will be 0° and for a </a:t>
            </a:r>
            <a:r>
              <a:rPr lang="en-US" sz="2000" dirty="0" smtClean="0">
                <a:latin typeface="Times New Roman" panose="02020603050405020304" pitchFamily="18" charset="0"/>
                <a:cs typeface="Times New Roman" panose="02020603050405020304" pitchFamily="18" charset="0"/>
              </a:rPr>
              <a:t>one binary </a:t>
            </a:r>
            <a:r>
              <a:rPr lang="en-US" sz="2000" dirty="0">
                <a:latin typeface="Times New Roman" panose="02020603050405020304" pitchFamily="18" charset="0"/>
                <a:cs typeface="Times New Roman" panose="02020603050405020304" pitchFamily="18" charset="0"/>
              </a:rPr>
              <a:t>input, the phase reversal is of 180°</a:t>
            </a:r>
            <a:endParaRPr lang="en-IN" dirty="0"/>
          </a:p>
          <a:p>
            <a:endParaRPr lang="en-IN" dirty="0"/>
          </a:p>
        </p:txBody>
      </p:sp>
      <p:pic>
        <p:nvPicPr>
          <p:cNvPr id="4" name="Content Placeholder 3"/>
          <p:cNvPicPr>
            <a:picLocks noChangeAspect="1"/>
          </p:cNvPicPr>
          <p:nvPr/>
        </p:nvPicPr>
        <p:blipFill>
          <a:blip r:embed="rId2"/>
          <a:stretch>
            <a:fillRect/>
          </a:stretch>
        </p:blipFill>
        <p:spPr>
          <a:xfrm>
            <a:off x="2330868" y="2675466"/>
            <a:ext cx="7530263" cy="3612445"/>
          </a:xfrm>
          <a:prstGeom prst="rect">
            <a:avLst/>
          </a:prstGeom>
        </p:spPr>
      </p:pic>
    </p:spTree>
    <p:extLst>
      <p:ext uri="{BB962C8B-B14F-4D97-AF65-F5344CB8AC3E}">
        <p14:creationId xmlns:p14="http://schemas.microsoft.com/office/powerpoint/2010/main" val="139096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489" y="372796"/>
            <a:ext cx="10515600" cy="5815456"/>
          </a:xfrm>
        </p:spPr>
        <p:txBody>
          <a:bodyPr>
            <a:normAutofit/>
          </a:bodyPr>
          <a:lstStyle/>
          <a:p>
            <a:pPr marL="0" indent="0">
              <a:buNone/>
            </a:pPr>
            <a:r>
              <a:rPr lang="en-US" sz="2000" u="sng" dirty="0" smtClean="0">
                <a:solidFill>
                  <a:srgbClr val="FF0000"/>
                </a:solidFill>
                <a:latin typeface="Times New Roman" panose="02020603050405020304" pitchFamily="18" charset="0"/>
                <a:cs typeface="Times New Roman" panose="02020603050405020304" pitchFamily="18" charset="0"/>
              </a:rPr>
              <a:t>Components:</a:t>
            </a:r>
          </a:p>
          <a:p>
            <a:pPr marL="0" indent="0">
              <a:buNone/>
            </a:pPr>
            <a:r>
              <a:rPr lang="en-US" sz="2000" dirty="0" smtClean="0">
                <a:latin typeface="Times New Roman" panose="02020603050405020304" pitchFamily="18" charset="0"/>
                <a:cs typeface="Times New Roman" panose="02020603050405020304" pitchFamily="18" charset="0"/>
              </a:rPr>
              <a:t>A data communications system has five component:</a:t>
            </a:r>
          </a:p>
          <a:p>
            <a:pPr marL="0" indent="0">
              <a:buNone/>
            </a:pPr>
            <a:endParaRPr lang="en-US" sz="2000" u="sng" dirty="0" smtClean="0">
              <a:latin typeface="Times New Roman" panose="02020603050405020304" pitchFamily="18" charset="0"/>
              <a:cs typeface="Times New Roman" panose="02020603050405020304" pitchFamily="18" charset="0"/>
            </a:endParaRPr>
          </a:p>
          <a:p>
            <a:pPr marL="0" indent="0">
              <a:buNone/>
            </a:pPr>
            <a:endParaRPr lang="en-IN" sz="20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713" y="1409405"/>
            <a:ext cx="8162261" cy="5231217"/>
          </a:xfrm>
          <a:prstGeom prst="rect">
            <a:avLst/>
          </a:prstGeom>
        </p:spPr>
      </p:pic>
    </p:spTree>
    <p:extLst>
      <p:ext uri="{BB962C8B-B14F-4D97-AF65-F5344CB8AC3E}">
        <p14:creationId xmlns:p14="http://schemas.microsoft.com/office/powerpoint/2010/main" val="903839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044"/>
            <a:ext cx="10515600" cy="6699956"/>
          </a:xfrm>
        </p:spPr>
        <p:txBody>
          <a:bodyPr/>
          <a:lstStyle/>
          <a:p>
            <a:pPr marL="0" indent="0">
              <a:buNone/>
            </a:pPr>
            <a:r>
              <a:rPr lang="en-US" sz="2400" b="1" dirty="0">
                <a:latin typeface="Times New Roman" panose="02020603050405020304" pitchFamily="18" charset="0"/>
                <a:cs typeface="Times New Roman" panose="02020603050405020304" pitchFamily="18" charset="0"/>
              </a:rPr>
              <a:t>Quadrature phase shift </a:t>
            </a:r>
            <a:r>
              <a:rPr lang="en-US" sz="2400" b="1" dirty="0" smtClean="0">
                <a:latin typeface="Times New Roman" panose="02020603050405020304" pitchFamily="18" charset="0"/>
                <a:cs typeface="Times New Roman" panose="02020603050405020304" pitchFamily="18" charset="0"/>
              </a:rPr>
              <a:t>keying:</a:t>
            </a:r>
          </a:p>
          <a:p>
            <a:pPr>
              <a:lnSpc>
                <a:spcPct val="100000"/>
              </a:lnSpc>
            </a:pPr>
            <a:r>
              <a:rPr lang="en-US" sz="2000" dirty="0">
                <a:latin typeface="Times New Roman" panose="02020603050405020304" pitchFamily="18" charset="0"/>
                <a:cs typeface="Times New Roman" panose="02020603050405020304" pitchFamily="18" charset="0"/>
              </a:rPr>
              <a:t>This is the phase shift keying technique, in which the sine wave carrier takes four phase reversals such as 0°, 90°, 180°, and 270</a:t>
            </a:r>
            <a:r>
              <a:rPr lang="en-US" sz="2000" dirty="0" smtClean="0">
                <a:latin typeface="Times New Roman" panose="02020603050405020304" pitchFamily="18" charset="0"/>
                <a:cs typeface="Times New Roman" panose="02020603050405020304" pitchFamily="18" charset="0"/>
              </a:rPr>
              <a:t>°.</a:t>
            </a:r>
          </a:p>
          <a:p>
            <a:pPr>
              <a:lnSpc>
                <a:spcPct val="100000"/>
              </a:lnSpc>
            </a:pPr>
            <a:r>
              <a:rPr lang="en-US" sz="2000" dirty="0" smtClean="0">
                <a:latin typeface="Times New Roman" panose="02020603050405020304" pitchFamily="18" charset="0"/>
                <a:cs typeface="Times New Roman" panose="02020603050405020304" pitchFamily="18" charset="0"/>
              </a:rPr>
              <a:t>In QPSK two bits are modulated at once.</a:t>
            </a:r>
          </a:p>
          <a:p>
            <a:pPr>
              <a:lnSpc>
                <a:spcPct val="100000"/>
              </a:lnSpc>
            </a:pPr>
            <a:r>
              <a:rPr lang="en-US" sz="2000" dirty="0" smtClean="0">
                <a:latin typeface="Times New Roman" panose="02020603050405020304" pitchFamily="18" charset="0"/>
                <a:cs typeface="Times New Roman" panose="02020603050405020304" pitchFamily="18" charset="0"/>
              </a:rPr>
              <a:t>QPSK used in satellite transmission.</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If this kind of techniques are further extended, PSK can be done by eight or sixteen values also, depending upon the requirement</a:t>
            </a:r>
            <a:r>
              <a:rPr lang="en-US" sz="2000" dirty="0" smtClean="0">
                <a:latin typeface="Times New Roman" panose="02020603050405020304" pitchFamily="18" charset="0"/>
                <a:cs typeface="Times New Roman" panose="02020603050405020304" pitchFamily="18" charset="0"/>
              </a:rPr>
              <a:t>.</a:t>
            </a:r>
          </a:p>
          <a:p>
            <a:pPr>
              <a:lnSpc>
                <a:spcPct val="100000"/>
              </a:lnSpc>
            </a:pPr>
            <a:endParaRPr lang="en-US" sz="2000"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937" y="3093155"/>
            <a:ext cx="7858125" cy="3533423"/>
          </a:xfrm>
          <a:prstGeom prst="rect">
            <a:avLst/>
          </a:prstGeom>
        </p:spPr>
      </p:pic>
    </p:spTree>
    <p:extLst>
      <p:ext uri="{BB962C8B-B14F-4D97-AF65-F5344CB8AC3E}">
        <p14:creationId xmlns:p14="http://schemas.microsoft.com/office/powerpoint/2010/main" val="23257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044"/>
            <a:ext cx="10515600" cy="6018919"/>
          </a:xfrm>
        </p:spPr>
        <p:txBody>
          <a:bodyPr/>
          <a:lstStyle/>
          <a:p>
            <a:pPr marL="0" indent="0">
              <a:buNone/>
            </a:pPr>
            <a:r>
              <a:rPr lang="en-US" dirty="0">
                <a:solidFill>
                  <a:srgbClr val="222222"/>
                </a:solidFill>
                <a:latin typeface="Times New Roman" panose="02020603050405020304" pitchFamily="18" charset="0"/>
                <a:cs typeface="Times New Roman" panose="02020603050405020304" pitchFamily="18" charset="0"/>
              </a:rPr>
              <a:t>A</a:t>
            </a:r>
            <a:r>
              <a:rPr lang="en-US" sz="2000" dirty="0">
                <a:solidFill>
                  <a:srgbClr val="222222"/>
                </a:solidFill>
                <a:latin typeface="Times New Roman" panose="02020603050405020304" pitchFamily="18" charset="0"/>
                <a:cs typeface="Times New Roman" panose="02020603050405020304" pitchFamily="18" charset="0"/>
              </a:rPr>
              <a:t>dvantages of </a:t>
            </a:r>
            <a:r>
              <a:rPr lang="en-US" sz="2000" dirty="0" smtClean="0">
                <a:solidFill>
                  <a:srgbClr val="222222"/>
                </a:solidFill>
                <a:latin typeface="Times New Roman" panose="02020603050405020304" pitchFamily="18" charset="0"/>
                <a:cs typeface="Times New Roman" panose="02020603050405020304" pitchFamily="18" charset="0"/>
              </a:rPr>
              <a:t> phase </a:t>
            </a:r>
            <a:r>
              <a:rPr lang="en-US" sz="2000" dirty="0">
                <a:solidFill>
                  <a:srgbClr val="222222"/>
                </a:solidFill>
                <a:latin typeface="Times New Roman" panose="02020603050405020304" pitchFamily="18" charset="0"/>
                <a:cs typeface="Times New Roman" panose="02020603050405020304" pitchFamily="18" charset="0"/>
              </a:rPr>
              <a:t>shift keying</a:t>
            </a:r>
          </a:p>
          <a:p>
            <a:r>
              <a:rPr lang="en-US" sz="2000" dirty="0">
                <a:latin typeface="Times New Roman" panose="02020603050405020304" pitchFamily="18" charset="0"/>
                <a:cs typeface="Times New Roman" panose="02020603050405020304" pitchFamily="18" charset="0"/>
              </a:rPr>
              <a:t>High data rate of transmission can be achieved using high level of PSK modulations such as QPSK.</a:t>
            </a:r>
          </a:p>
          <a:p>
            <a:r>
              <a:rPr lang="en-US" sz="2000" dirty="0">
                <a:latin typeface="Times New Roman" panose="02020603050405020304" pitchFamily="18" charset="0"/>
                <a:cs typeface="Times New Roman" panose="02020603050405020304" pitchFamily="18" charset="0"/>
              </a:rPr>
              <a:t>Efficient modulation technique as compared to ASK and FSK.</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rgbClr val="222222"/>
                </a:solidFill>
                <a:latin typeface="Times New Roman" panose="02020603050405020304" pitchFamily="18" charset="0"/>
                <a:cs typeface="Times New Roman" panose="02020603050405020304" pitchFamily="18" charset="0"/>
              </a:rPr>
              <a:t>Disadvantages of </a:t>
            </a:r>
            <a:r>
              <a:rPr lang="en-US" sz="2000" dirty="0" smtClean="0">
                <a:solidFill>
                  <a:srgbClr val="222222"/>
                </a:solidFill>
                <a:latin typeface="Times New Roman" panose="02020603050405020304" pitchFamily="18" charset="0"/>
                <a:cs typeface="Times New Roman" panose="02020603050405020304" pitchFamily="18" charset="0"/>
              </a:rPr>
              <a:t>Quadrature phase </a:t>
            </a:r>
            <a:r>
              <a:rPr lang="en-US" sz="2000" dirty="0">
                <a:solidFill>
                  <a:srgbClr val="222222"/>
                </a:solidFill>
                <a:latin typeface="Times New Roman" panose="02020603050405020304" pitchFamily="18" charset="0"/>
                <a:cs typeface="Times New Roman" panose="02020603050405020304" pitchFamily="18" charset="0"/>
              </a:rPr>
              <a:t>shift keying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 bandwidth efficiency of this PSK is less compared with ASK type of modulation</a:t>
            </a:r>
          </a:p>
          <a:p>
            <a:pPr>
              <a:lnSpc>
                <a:spcPct val="150000"/>
              </a:lnSpc>
            </a:pPr>
            <a:r>
              <a:rPr lang="en-US" sz="2000" dirty="0" smtClean="0">
                <a:latin typeface="Times New Roman" panose="02020603050405020304" pitchFamily="18" charset="0"/>
                <a:cs typeface="Times New Roman" panose="02020603050405020304" pitchFamily="18" charset="0"/>
              </a:rPr>
              <a:t>Multilevel scheme in PSK are more sensitive to phase variation.</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4719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800" y="292593"/>
            <a:ext cx="10515600" cy="610518"/>
          </a:xfrm>
        </p:spPr>
        <p:txBody>
          <a:bodyPr>
            <a:normAutofit fontScale="90000"/>
          </a:bodyPr>
          <a:lstStyle/>
          <a:p>
            <a:r>
              <a:rPr lang="en-IN" sz="3600" dirty="0" smtClean="0">
                <a:solidFill>
                  <a:srgbClr val="FF0000"/>
                </a:solidFill>
                <a:latin typeface="Times New Roman" panose="02020603050405020304" pitchFamily="18" charset="0"/>
                <a:cs typeface="Times New Roman" panose="02020603050405020304" pitchFamily="18" charset="0"/>
              </a:rPr>
              <a:t/>
            </a:r>
            <a:br>
              <a:rPr lang="en-IN" sz="3600" dirty="0" smtClean="0">
                <a:solidFill>
                  <a:srgbClr val="FF0000"/>
                </a:solidFill>
                <a:latin typeface="Times New Roman" panose="02020603050405020304" pitchFamily="18" charset="0"/>
                <a:cs typeface="Times New Roman" panose="02020603050405020304" pitchFamily="18" charset="0"/>
              </a:rPr>
            </a:br>
            <a:r>
              <a:rPr lang="en-IN" sz="3600" dirty="0">
                <a:solidFill>
                  <a:srgbClr val="FF0000"/>
                </a:solidFill>
                <a:latin typeface="Times New Roman" panose="02020603050405020304" pitchFamily="18" charset="0"/>
                <a:cs typeface="Times New Roman" panose="02020603050405020304" pitchFamily="18" charset="0"/>
              </a:rPr>
              <a:t/>
            </a:r>
            <a:br>
              <a:rPr lang="en-IN" sz="3600" dirty="0">
                <a:solidFill>
                  <a:srgbClr val="FF0000"/>
                </a:solidFill>
                <a:latin typeface="Times New Roman" panose="02020603050405020304" pitchFamily="18" charset="0"/>
                <a:cs typeface="Times New Roman" panose="02020603050405020304" pitchFamily="18" charset="0"/>
              </a:rPr>
            </a:br>
            <a:r>
              <a:rPr lang="en-IN" sz="3600" dirty="0" smtClean="0">
                <a:solidFill>
                  <a:srgbClr val="FF0000"/>
                </a:solidFill>
                <a:latin typeface="Times New Roman" panose="02020603050405020304" pitchFamily="18" charset="0"/>
                <a:cs typeface="Times New Roman" panose="02020603050405020304" pitchFamily="18" charset="0"/>
              </a:rPr>
              <a:t>Analog </a:t>
            </a:r>
            <a:r>
              <a:rPr lang="en-IN" sz="3600" dirty="0">
                <a:solidFill>
                  <a:srgbClr val="FF0000"/>
                </a:solidFill>
                <a:latin typeface="Times New Roman" panose="02020603050405020304" pitchFamily="18" charset="0"/>
                <a:cs typeface="Times New Roman" panose="02020603050405020304" pitchFamily="18" charset="0"/>
              </a:rPr>
              <a:t>To Digital:</a:t>
            </a:r>
            <a:br>
              <a:rPr lang="en-IN" sz="3600" dirty="0">
                <a:solidFill>
                  <a:srgbClr val="FF0000"/>
                </a:solidFill>
                <a:latin typeface="Times New Roman" panose="02020603050405020304" pitchFamily="18" charset="0"/>
                <a:cs typeface="Times New Roman" panose="02020603050405020304" pitchFamily="18" charset="0"/>
              </a:rPr>
            </a:br>
            <a:r>
              <a:rPr lang="en-IN" dirty="0" smtClean="0"/>
              <a:t/>
            </a:r>
            <a:br>
              <a:rPr lang="en-IN" dirty="0" smtClean="0"/>
            </a:br>
            <a:endParaRPr lang="en-IN" dirty="0"/>
          </a:p>
        </p:txBody>
      </p:sp>
      <p:sp>
        <p:nvSpPr>
          <p:cNvPr id="3" name="Content Placeholder 2"/>
          <p:cNvSpPr>
            <a:spLocks noGrp="1"/>
          </p:cNvSpPr>
          <p:nvPr>
            <p:ph idx="1"/>
          </p:nvPr>
        </p:nvSpPr>
        <p:spPr>
          <a:xfrm>
            <a:off x="838200" y="756356"/>
            <a:ext cx="10515600" cy="6101643"/>
          </a:xfrm>
        </p:spPr>
        <p:txBody>
          <a:bodyPr>
            <a:normAutofit/>
          </a:bodyPr>
          <a:lstStyle/>
          <a:p>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analog-to-digital </a:t>
            </a:r>
            <a:r>
              <a:rPr lang="en-US" sz="2000" dirty="0" smtClean="0">
                <a:latin typeface="Times New Roman" panose="02020603050405020304" pitchFamily="18" charset="0"/>
                <a:cs typeface="Times New Roman" panose="02020603050405020304" pitchFamily="18" charset="0"/>
              </a:rPr>
              <a:t>conversion is the process of converting analog signals into digital signals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changes </a:t>
            </a:r>
            <a:r>
              <a:rPr lang="en-US" sz="2000" dirty="0">
                <a:latin typeface="Times New Roman" panose="02020603050405020304" pitchFamily="18" charset="0"/>
                <a:cs typeface="Times New Roman" panose="02020603050405020304" pitchFamily="18" charset="0"/>
              </a:rPr>
              <a:t>an analog signal that's continuous in terms of both time and amplitude to a digital signal that's discrete in terms of both time and amplitude</a:t>
            </a:r>
            <a:r>
              <a:rPr lang="en-US" sz="2000" dirty="0" smtClean="0">
                <a:latin typeface="Times New Roman" panose="02020603050405020304" pitchFamily="18" charset="0"/>
                <a:cs typeface="Times New Roman" panose="02020603050405020304" pitchFamily="18" charset="0"/>
              </a:rPr>
              <a:t>.</a:t>
            </a:r>
          </a:p>
          <a:p>
            <a:r>
              <a:rPr lang="en-US" sz="2000" u="sng" dirty="0" smtClean="0">
                <a:latin typeface="Times New Roman" panose="02020603050405020304" pitchFamily="18" charset="0"/>
                <a:cs typeface="Times New Roman" panose="02020603050405020304" pitchFamily="18" charset="0"/>
              </a:rPr>
              <a:t>Need of </a:t>
            </a:r>
            <a:r>
              <a:rPr lang="en-IN" sz="2000" u="sng" dirty="0">
                <a:latin typeface="Times New Roman" panose="02020603050405020304" pitchFamily="18" charset="0"/>
                <a:cs typeface="Times New Roman" panose="02020603050405020304" pitchFamily="18" charset="0"/>
              </a:rPr>
              <a:t>Analog To Digital </a:t>
            </a:r>
            <a:r>
              <a:rPr lang="en-IN" sz="2000" u="sng" dirty="0" smtClean="0">
                <a:latin typeface="Times New Roman" panose="02020603050405020304" pitchFamily="18" charset="0"/>
                <a:cs typeface="Times New Roman" panose="02020603050405020304" pitchFamily="18" charset="0"/>
              </a:rPr>
              <a:t>Conversion</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Digital signals propagate more efficiently than analog </a:t>
            </a:r>
            <a:r>
              <a:rPr lang="en-US" sz="2000" dirty="0" smtClean="0">
                <a:latin typeface="Times New Roman" panose="02020603050405020304" pitchFamily="18" charset="0"/>
                <a:cs typeface="Times New Roman" panose="02020603050405020304" pitchFamily="18" charset="0"/>
              </a:rPr>
              <a:t>signals largely </a:t>
            </a:r>
            <a:r>
              <a:rPr lang="en-US" sz="2000" dirty="0">
                <a:latin typeface="Times New Roman" panose="02020603050405020304" pitchFamily="18" charset="0"/>
                <a:cs typeface="Times New Roman" panose="02020603050405020304" pitchFamily="18" charset="0"/>
              </a:rPr>
              <a:t>because digital impulses are well defined and orderly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Example: Computers </a:t>
            </a:r>
            <a:r>
              <a:rPr lang="en-US" sz="2000" dirty="0">
                <a:latin typeface="Times New Roman" panose="02020603050405020304" pitchFamily="18" charset="0"/>
                <a:cs typeface="Times New Roman" panose="02020603050405020304" pitchFamily="18" charset="0"/>
              </a:rPr>
              <a:t>"talk"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"think" in terms of binary digital data. While a microprocessor can analyze analog data, it must be converted into digital form for the computer to make sense of it</a:t>
            </a:r>
            <a:r>
              <a:rPr lang="en-US" sz="2000" dirty="0" smtClean="0">
                <a:latin typeface="Times New Roman" panose="02020603050405020304" pitchFamily="18" charset="0"/>
                <a:cs typeface="Times New Roman" panose="02020603050405020304" pitchFamily="18" charset="0"/>
              </a:rPr>
              <a:t>.</a:t>
            </a:r>
          </a:p>
        </p:txBody>
      </p:sp>
      <p:pic>
        <p:nvPicPr>
          <p:cNvPr id="5" name="Picture 2">
            <a:extLst>
              <a:ext uri="{FF2B5EF4-FFF2-40B4-BE49-F238E27FC236}">
                <a16:creationId xmlns:a16="http://schemas.microsoft.com/office/drawing/2014/main" id="{096149F7-EF65-3B43-A57B-3F51A589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974" y="3528981"/>
            <a:ext cx="9908498" cy="315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74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0564"/>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P</a:t>
            </a:r>
            <a:r>
              <a:rPr lang="en-US" sz="2400" dirty="0" smtClean="0">
                <a:solidFill>
                  <a:srgbClr val="FF0000"/>
                </a:solidFill>
                <a:latin typeface="Times New Roman" panose="02020603050405020304" pitchFamily="18" charset="0"/>
                <a:cs typeface="Times New Roman" panose="02020603050405020304" pitchFamily="18" charset="0"/>
              </a:rPr>
              <a:t>ulse </a:t>
            </a:r>
            <a:r>
              <a:rPr lang="en-US" sz="2400" dirty="0">
                <a:solidFill>
                  <a:srgbClr val="FF0000"/>
                </a:solidFill>
                <a:latin typeface="Times New Roman" panose="02020603050405020304" pitchFamily="18" charset="0"/>
                <a:cs typeface="Times New Roman" panose="02020603050405020304" pitchFamily="18" charset="0"/>
              </a:rPr>
              <a:t>C</a:t>
            </a:r>
            <a:r>
              <a:rPr lang="en-US" sz="2400" dirty="0" smtClean="0">
                <a:solidFill>
                  <a:srgbClr val="FF0000"/>
                </a:solidFill>
                <a:latin typeface="Times New Roman" panose="02020603050405020304" pitchFamily="18" charset="0"/>
                <a:cs typeface="Times New Roman" panose="02020603050405020304" pitchFamily="18" charset="0"/>
              </a:rPr>
              <a:t>ode </a:t>
            </a:r>
            <a:r>
              <a:rPr lang="en-US" sz="2400" dirty="0">
                <a:solidFill>
                  <a:srgbClr val="FF0000"/>
                </a:solidFill>
                <a:latin typeface="Times New Roman" panose="02020603050405020304" pitchFamily="18" charset="0"/>
                <a:cs typeface="Times New Roman" panose="02020603050405020304" pitchFamily="18" charset="0"/>
              </a:rPr>
              <a:t>M</a:t>
            </a:r>
            <a:r>
              <a:rPr lang="en-US" sz="2400" dirty="0" smtClean="0">
                <a:solidFill>
                  <a:srgbClr val="FF0000"/>
                </a:solidFill>
                <a:latin typeface="Times New Roman" panose="02020603050405020304" pitchFamily="18" charset="0"/>
                <a:cs typeface="Times New Roman" panose="02020603050405020304" pitchFamily="18" charset="0"/>
              </a:rPr>
              <a:t>odulation(PCM)</a:t>
            </a:r>
            <a:endParaRPr lang="en-IN" sz="2400" dirty="0">
              <a:solidFill>
                <a:srgbClr val="FF0000"/>
              </a:solidFill>
            </a:endParaRPr>
          </a:p>
        </p:txBody>
      </p:sp>
      <p:sp>
        <p:nvSpPr>
          <p:cNvPr id="5" name="Content Placeholder 4"/>
          <p:cNvSpPr>
            <a:spLocks noGrp="1"/>
          </p:cNvSpPr>
          <p:nvPr>
            <p:ph idx="1"/>
          </p:nvPr>
        </p:nvSpPr>
        <p:spPr>
          <a:xfrm>
            <a:off x="838200" y="925690"/>
            <a:ext cx="10515600" cy="5654851"/>
          </a:xfrm>
        </p:spPr>
        <p:txBody>
          <a:bodyPr>
            <a:normAutofit/>
          </a:bodyPr>
          <a:lstStyle/>
          <a:p>
            <a:r>
              <a:rPr lang="en-US" sz="2000" dirty="0">
                <a:latin typeface="Times New Roman" panose="02020603050405020304" pitchFamily="18" charset="0"/>
                <a:cs typeface="Times New Roman" panose="02020603050405020304" pitchFamily="18" charset="0"/>
              </a:rPr>
              <a:t>The most common technique to change an analog signal to digital data (digitization) is called pulse code modulation (PCM). A PCM encoder has three processes, as shown in </a:t>
            </a:r>
            <a:r>
              <a:rPr lang="en-US" sz="2000" dirty="0" smtClean="0">
                <a:latin typeface="Times New Roman" panose="02020603050405020304" pitchFamily="18" charset="0"/>
                <a:cs typeface="Times New Roman" panose="02020603050405020304" pitchFamily="18" charset="0"/>
              </a:rPr>
              <a:t>Figure</a:t>
            </a:r>
          </a:p>
          <a:p>
            <a:r>
              <a:rPr lang="en-US" sz="2000" dirty="0" smtClean="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Sampling: The </a:t>
            </a:r>
            <a:r>
              <a:rPr lang="en-US" sz="2000" dirty="0">
                <a:latin typeface="Times New Roman" panose="02020603050405020304" pitchFamily="18" charset="0"/>
                <a:cs typeface="Times New Roman" panose="02020603050405020304" pitchFamily="18" charset="0"/>
              </a:rPr>
              <a:t>analog signal is sampled.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Quantization: The </a:t>
            </a:r>
            <a:r>
              <a:rPr lang="en-US" sz="2000" dirty="0">
                <a:latin typeface="Times New Roman" panose="02020603050405020304" pitchFamily="18" charset="0"/>
                <a:cs typeface="Times New Roman" panose="02020603050405020304" pitchFamily="18" charset="0"/>
              </a:rPr>
              <a:t>sampled signal is quantized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Encoding: The </a:t>
            </a:r>
            <a:r>
              <a:rPr lang="en-US" sz="2000" dirty="0">
                <a:latin typeface="Times New Roman" panose="02020603050405020304" pitchFamily="18" charset="0"/>
                <a:cs typeface="Times New Roman" panose="02020603050405020304" pitchFamily="18" charset="0"/>
              </a:rPr>
              <a:t>quantized values are encoded as streams of bits</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67" y="3070579"/>
            <a:ext cx="8365066" cy="3668888"/>
          </a:xfrm>
          <a:prstGeom prst="rect">
            <a:avLst/>
          </a:prstGeom>
        </p:spPr>
      </p:pic>
    </p:spTree>
    <p:extLst>
      <p:ext uri="{BB962C8B-B14F-4D97-AF65-F5344CB8AC3E}">
        <p14:creationId xmlns:p14="http://schemas.microsoft.com/office/powerpoint/2010/main" val="2381005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281"/>
            <a:ext cx="10515600" cy="492831"/>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1.Sampling</a:t>
            </a:r>
            <a:endParaRPr lang="en-IN" sz="2400" dirty="0"/>
          </a:p>
        </p:txBody>
      </p:sp>
      <p:sp>
        <p:nvSpPr>
          <p:cNvPr id="3" name="Content Placeholder 2"/>
          <p:cNvSpPr>
            <a:spLocks noGrp="1"/>
          </p:cNvSpPr>
          <p:nvPr>
            <p:ph idx="1"/>
          </p:nvPr>
        </p:nvSpPr>
        <p:spPr>
          <a:xfrm>
            <a:off x="838200" y="1196622"/>
            <a:ext cx="10515600" cy="5661378"/>
          </a:xfrm>
        </p:spPr>
        <p:txBody>
          <a:bodyPr>
            <a:normAutofit/>
          </a:bodyPr>
          <a:lstStyle/>
          <a:p>
            <a:r>
              <a:rPr lang="en-US" sz="2000" dirty="0">
                <a:latin typeface="Times New Roman" panose="02020603050405020304" pitchFamily="18" charset="0"/>
                <a:cs typeface="Times New Roman" panose="02020603050405020304" pitchFamily="18" charset="0"/>
              </a:rPr>
              <a:t>The first step in PCM is </a:t>
            </a:r>
            <a:r>
              <a:rPr lang="en-US" sz="2000" dirty="0" smtClean="0">
                <a:latin typeface="Times New Roman" panose="02020603050405020304" pitchFamily="18" charset="0"/>
                <a:cs typeface="Times New Roman" panose="02020603050405020304" pitchFamily="18" charset="0"/>
              </a:rPr>
              <a:t>sampling</a:t>
            </a:r>
          </a:p>
          <a:p>
            <a:r>
              <a:rPr lang="en-US" sz="2000" dirty="0">
                <a:latin typeface="Times New Roman" panose="02020603050405020304" pitchFamily="18" charset="0"/>
                <a:cs typeface="Times New Roman" panose="02020603050405020304" pitchFamily="18" charset="0"/>
              </a:rPr>
              <a:t> Sampling is a process of </a:t>
            </a:r>
            <a:r>
              <a:rPr lang="en-US" sz="2000" dirty="0" smtClean="0">
                <a:latin typeface="Times New Roman" panose="02020603050405020304" pitchFamily="18" charset="0"/>
                <a:cs typeface="Times New Roman" panose="02020603050405020304" pitchFamily="18" charset="0"/>
              </a:rPr>
              <a:t>converting </a:t>
            </a:r>
            <a:r>
              <a:rPr lang="en-US" sz="2000" dirty="0">
                <a:latin typeface="Times New Roman" panose="02020603050405020304" pitchFamily="18" charset="0"/>
                <a:cs typeface="Times New Roman" panose="02020603050405020304" pitchFamily="18" charset="0"/>
              </a:rPr>
              <a:t>the continuous </a:t>
            </a:r>
            <a:r>
              <a:rPr lang="en-US" sz="2000" dirty="0" smtClean="0">
                <a:latin typeface="Times New Roman" panose="02020603050405020304" pitchFamily="18" charset="0"/>
                <a:cs typeface="Times New Roman" panose="02020603050405020304" pitchFamily="18" charset="0"/>
              </a:rPr>
              <a:t>signal(analog) </a:t>
            </a:r>
            <a:r>
              <a:rPr lang="en-US" sz="2000" dirty="0">
                <a:latin typeface="Times New Roman" panose="02020603050405020304" pitchFamily="18" charset="0"/>
                <a:cs typeface="Times New Roman" panose="02020603050405020304" pitchFamily="18" charset="0"/>
              </a:rPr>
              <a:t>into a discrete </a:t>
            </a:r>
            <a:r>
              <a:rPr lang="en-US" sz="2000" dirty="0" smtClean="0">
                <a:latin typeface="Times New Roman" panose="02020603050405020304" pitchFamily="18" charset="0"/>
                <a:cs typeface="Times New Roman" panose="02020603050405020304" pitchFamily="18" charset="0"/>
              </a:rPr>
              <a:t>signal().</a:t>
            </a:r>
          </a:p>
          <a:p>
            <a:r>
              <a:rPr lang="en-US" sz="2000" dirty="0" smtClean="0">
                <a:latin typeface="Times New Roman" panose="02020603050405020304" pitchFamily="18" charset="0"/>
                <a:cs typeface="Times New Roman" panose="02020603050405020304" pitchFamily="18" charset="0"/>
              </a:rPr>
              <a:t>The analog signal is sampled every time interval.</a:t>
            </a:r>
          </a:p>
          <a:p>
            <a:r>
              <a:rPr lang="en-US" sz="2000" dirty="0" smtClean="0">
                <a:latin typeface="Times New Roman" panose="02020603050405020304" pitchFamily="18" charset="0"/>
                <a:cs typeface="Times New Roman" panose="02020603050405020304" pitchFamily="18" charset="0"/>
              </a:rPr>
              <a:t>Most important factor in sampling is the rate at which analog signal is sampled.</a:t>
            </a:r>
          </a:p>
          <a:p>
            <a:r>
              <a:rPr lang="en-US" sz="2000" dirty="0" smtClean="0">
                <a:latin typeface="Times New Roman" panose="02020603050405020304" pitchFamily="18" charset="0"/>
                <a:cs typeface="Times New Roman" panose="02020603050405020304" pitchFamily="18" charset="0"/>
              </a:rPr>
              <a:t>Sampling rate is the number of samples taken per second.</a:t>
            </a:r>
          </a:p>
          <a:p>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Nyquist</a:t>
            </a:r>
            <a:r>
              <a:rPr lang="en-US" sz="2000" dirty="0" smtClean="0">
                <a:latin typeface="Times New Roman" panose="02020603050405020304" pitchFamily="18" charset="0"/>
                <a:cs typeface="Times New Roman" panose="02020603050405020304" pitchFamily="18" charset="0"/>
              </a:rPr>
              <a:t> theorem states that to accurately capture all information in an analog signal, the sampling rate must be at least the twice the highest frequency present in the signal.</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4353" y="3905956"/>
            <a:ext cx="5463294" cy="2844799"/>
          </a:xfrm>
          <a:prstGeom prst="rect">
            <a:avLst/>
          </a:prstGeom>
        </p:spPr>
      </p:pic>
    </p:spTree>
    <p:extLst>
      <p:ext uri="{BB962C8B-B14F-4D97-AF65-F5344CB8AC3E}">
        <p14:creationId xmlns:p14="http://schemas.microsoft.com/office/powerpoint/2010/main" val="2115555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467"/>
            <a:ext cx="10515600" cy="6041496"/>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Advantages: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Sampling allows analog signals to be converted into digital form, which are easier to store and transmit efficiently.</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Digital samples are less affected by noise than analog signals.</a:t>
            </a: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Disadvantages: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High sampling rates result in more data, requiring greater bandwidth for transmission</a:t>
            </a:r>
          </a:p>
          <a:p>
            <a:pPr marL="514350" indent="-514350">
              <a:buFont typeface="+mj-lt"/>
              <a:buAutoNum type="arabicPeriod"/>
            </a:pPr>
            <a:endParaRPr lang="en-IN" dirty="0"/>
          </a:p>
        </p:txBody>
      </p:sp>
    </p:spTree>
    <p:extLst>
      <p:ext uri="{BB962C8B-B14F-4D97-AF65-F5344CB8AC3E}">
        <p14:creationId xmlns:p14="http://schemas.microsoft.com/office/powerpoint/2010/main" val="3310997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Sampling types</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930" y="1387211"/>
            <a:ext cx="6843537" cy="4483012"/>
          </a:xfrm>
        </p:spPr>
      </p:pic>
    </p:spTree>
    <p:extLst>
      <p:ext uri="{BB962C8B-B14F-4D97-AF65-F5344CB8AC3E}">
        <p14:creationId xmlns:p14="http://schemas.microsoft.com/office/powerpoint/2010/main" val="251197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5719"/>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2.</a:t>
            </a:r>
            <a:r>
              <a:rPr lang="en-IN" sz="2400" b="1" dirty="0">
                <a:solidFill>
                  <a:srgbClr val="FF0000"/>
                </a:solidFill>
                <a:latin typeface="Times New Roman" panose="02020603050405020304" pitchFamily="18" charset="0"/>
                <a:cs typeface="Times New Roman" panose="02020603050405020304" pitchFamily="18" charset="0"/>
              </a:rPr>
              <a:t> Quantization</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91822"/>
            <a:ext cx="10515600" cy="5966178"/>
          </a:xfrm>
        </p:spPr>
        <p:txBody>
          <a:bodyPr>
            <a:noAutofit/>
          </a:bodyPr>
          <a:lstStyle/>
          <a:p>
            <a:r>
              <a:rPr lang="en-US" sz="2000" dirty="0">
                <a:latin typeface="Times New Roman" panose="02020603050405020304" pitchFamily="18" charset="0"/>
                <a:cs typeface="Times New Roman" panose="02020603050405020304" pitchFamily="18" charset="0"/>
              </a:rPr>
              <a:t>Quantization is the process of mapping a continuous range of values(analog signals) into finite set of discrete levels.</a:t>
            </a:r>
          </a:p>
          <a:p>
            <a:r>
              <a:rPr lang="en-US" sz="2000" dirty="0">
                <a:latin typeface="Times New Roman" panose="02020603050405020304" pitchFamily="18" charset="0"/>
                <a:cs typeface="Times New Roman" panose="02020603050405020304" pitchFamily="18" charset="0"/>
              </a:rPr>
              <a:t>Sampling yields discrete form of continuous analog signal. Every discrete  pattern shows the amplitude of the analog signal at  that distance.</a:t>
            </a:r>
          </a:p>
          <a:p>
            <a:r>
              <a:rPr lang="en-US" sz="2000" dirty="0">
                <a:latin typeface="Times New Roman" panose="02020603050405020304" pitchFamily="18" charset="0"/>
                <a:cs typeface="Times New Roman" panose="02020603050405020304" pitchFamily="18" charset="0"/>
              </a:rPr>
              <a:t>The quantization is done between the maximum amplitude value and the minimum amplitude value. Quantization is approximation of the instantaneous analog value</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866" y="3149600"/>
            <a:ext cx="5548134" cy="35221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845" y="3138311"/>
            <a:ext cx="5562954" cy="3522133"/>
          </a:xfrm>
          <a:prstGeom prst="rect">
            <a:avLst/>
          </a:prstGeom>
        </p:spPr>
      </p:pic>
    </p:spTree>
    <p:extLst>
      <p:ext uri="{BB962C8B-B14F-4D97-AF65-F5344CB8AC3E}">
        <p14:creationId xmlns:p14="http://schemas.microsoft.com/office/powerpoint/2010/main" val="2551356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467"/>
            <a:ext cx="10515600" cy="6041496"/>
          </a:xfrm>
        </p:spPr>
        <p:txBody>
          <a:bodyPr/>
          <a:lstStyle/>
          <a:p>
            <a:pPr marL="0" indent="0">
              <a:buNone/>
            </a:pPr>
            <a:r>
              <a:rPr lang="en-US" sz="2000" dirty="0" smtClean="0">
                <a:latin typeface="Times New Roman" panose="02020603050405020304" pitchFamily="18" charset="0"/>
                <a:cs typeface="Times New Roman" panose="02020603050405020304" pitchFamily="18" charset="0"/>
              </a:rPr>
              <a:t>Advantages: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Quantization enables the digital processing and transmission of analog signals.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Increase computer efficiency.</a:t>
            </a:r>
          </a:p>
        </p:txBody>
      </p:sp>
    </p:spTree>
    <p:extLst>
      <p:ext uri="{BB962C8B-B14F-4D97-AF65-F5344CB8AC3E}">
        <p14:creationId xmlns:p14="http://schemas.microsoft.com/office/powerpoint/2010/main" val="751616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364"/>
          </a:xfrm>
        </p:spPr>
        <p:txBody>
          <a:bodyPr>
            <a:normAutofit/>
          </a:bodyPr>
          <a:lstStyle/>
          <a:p>
            <a:r>
              <a:rPr lang="en-US" sz="2400" dirty="0" smtClean="0">
                <a:solidFill>
                  <a:srgbClr val="FF0000"/>
                </a:solidFill>
                <a:latin typeface="Times New Roman" panose="02020603050405020304" pitchFamily="18" charset="0"/>
                <a:cs typeface="Times New Roman" panose="02020603050405020304" pitchFamily="18" charset="0"/>
              </a:rPr>
              <a:t>3.Encoding</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0489"/>
            <a:ext cx="10515600" cy="4946474"/>
          </a:xfrm>
        </p:spPr>
        <p:txBody>
          <a:bodyPr>
            <a:normAutofit/>
          </a:bodyPr>
          <a:lstStyle/>
          <a:p>
            <a:r>
              <a:rPr lang="en-US" sz="2000" dirty="0">
                <a:latin typeface="Times New Roman" panose="02020603050405020304" pitchFamily="18" charset="0"/>
                <a:cs typeface="Times New Roman" panose="02020603050405020304" pitchFamily="18" charset="0"/>
              </a:rPr>
              <a:t>The digitization of the analog signal is done by the encoder.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encoding, each approximated value is then converted into binary format.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each sample is quantized and the number of bits per sample is decided, each sample can be changed to an n bit code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725" y="3591631"/>
            <a:ext cx="5162550" cy="2585332"/>
          </a:xfrm>
          <a:prstGeom prst="rect">
            <a:avLst/>
          </a:prstGeom>
        </p:spPr>
      </p:pic>
    </p:spTree>
    <p:extLst>
      <p:ext uri="{BB962C8B-B14F-4D97-AF65-F5344CB8AC3E}">
        <p14:creationId xmlns:p14="http://schemas.microsoft.com/office/powerpoint/2010/main" val="337033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670"/>
            <a:ext cx="10515600" cy="5762293"/>
          </a:xfrm>
        </p:spPr>
        <p:txBody>
          <a:bodyPr>
            <a:normAutofit lnSpcReduction="10000"/>
          </a:bodyPr>
          <a:lstStyle/>
          <a:p>
            <a:pPr marL="514350" indent="-514350">
              <a:buFont typeface="+mj-lt"/>
              <a:buAutoNum type="arabicPeriod"/>
            </a:pPr>
            <a:endParaRPr lang="en-US" sz="2000" b="1"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Message-</a:t>
            </a:r>
            <a:r>
              <a:rPr lang="en-US" sz="2000" dirty="0" smtClean="0">
                <a:latin typeface="Times New Roman" panose="02020603050405020304" pitchFamily="18" charset="0"/>
                <a:cs typeface="Times New Roman" panose="02020603050405020304" pitchFamily="18" charset="0"/>
              </a:rPr>
              <a:t>The message is the information (data) to be communicated. Popular forms of information include text, numbers, pictures, audio, and video.</a:t>
            </a:r>
          </a:p>
          <a:p>
            <a:pPr marL="514350" indent="-51435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Sender- </a:t>
            </a:r>
            <a:r>
              <a:rPr lang="en-US" sz="2000" dirty="0" smtClean="0">
                <a:latin typeface="Times New Roman" panose="02020603050405020304" pitchFamily="18" charset="0"/>
                <a:cs typeface="Times New Roman" panose="02020603050405020304" pitchFamily="18" charset="0"/>
              </a:rPr>
              <a:t>The sender is the device that sends the data message. It can be a computer, workstation, telephone handset, video camera, and so on</a:t>
            </a:r>
          </a:p>
          <a:p>
            <a:pPr marL="514350" indent="-51435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Receiver-</a:t>
            </a:r>
            <a:r>
              <a:rPr lang="en-US" sz="2000" dirty="0" smtClean="0">
                <a:latin typeface="Times New Roman" panose="02020603050405020304" pitchFamily="18" charset="0"/>
                <a:cs typeface="Times New Roman" panose="02020603050405020304" pitchFamily="18" charset="0"/>
              </a:rPr>
              <a:t>The receiver is the device that receives the message. It can be a computer, workstation, telephone handset, television, and so on. </a:t>
            </a:r>
          </a:p>
          <a:p>
            <a:pPr marL="514350" indent="-51435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Transmission medium- </a:t>
            </a:r>
            <a:r>
              <a:rPr lang="en-US" sz="2000" dirty="0" smtClean="0">
                <a:latin typeface="Times New Roman" panose="02020603050405020304" pitchFamily="18" charset="0"/>
                <a:cs typeface="Times New Roman" panose="02020603050405020304" pitchFamily="18" charset="0"/>
              </a:rPr>
              <a:t>The transmission medium is the physical path by which a message travels from sender to receiver. Some examples of transmission media cable wires or Wifi,bluetooth.</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Protocol- </a:t>
            </a:r>
            <a:r>
              <a:rPr lang="en-US" sz="2000" dirty="0" smtClean="0">
                <a:latin typeface="Times New Roman" panose="02020603050405020304" pitchFamily="18" charset="0"/>
                <a:cs typeface="Times New Roman" panose="02020603050405020304" pitchFamily="18" charset="0"/>
              </a:rPr>
              <a:t>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901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061"/>
            <a:ext cx="10515600" cy="882502"/>
          </a:xfrm>
        </p:spPr>
        <p:txBody>
          <a:bodyPr>
            <a:normAutofit fontScale="90000"/>
          </a:bodyPr>
          <a:lstStyle/>
          <a:p>
            <a:r>
              <a:rPr lang="en-US" sz="3200" dirty="0" smtClean="0">
                <a:solidFill>
                  <a:srgbClr val="FF0000"/>
                </a:solidFill>
                <a:latin typeface="Times New Roman" panose="02020603050405020304" pitchFamily="18" charset="0"/>
                <a:cs typeface="Times New Roman" panose="02020603050405020304" pitchFamily="18" charset="0"/>
              </a:rPr>
              <a:t>Fundamental Of Computer Network: Definition And Need Of Computer Network, Applications, Network Benefits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3733"/>
            <a:ext cx="10515600" cy="5644445"/>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Computer Network</a:t>
            </a:r>
            <a:r>
              <a:rPr lang="en-US" dirty="0" smtClean="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Computer network means two or more computers connected together by cables or some other medium for purpose of sharing information  and resources.</a:t>
            </a:r>
          </a:p>
          <a:p>
            <a:r>
              <a:rPr lang="en-US" sz="2000" dirty="0">
                <a:latin typeface="Times New Roman" panose="02020603050405020304" pitchFamily="18" charset="0"/>
                <a:cs typeface="Times New Roman" panose="02020603050405020304" pitchFamily="18" charset="0"/>
              </a:rPr>
              <a:t>Two or more computers communicate, with each other with the help of computer network.</a:t>
            </a:r>
          </a:p>
          <a:p>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computer network is a collection of two or more </a:t>
            </a:r>
            <a:r>
              <a:rPr lang="en-US" sz="2000" dirty="0" smtClean="0">
                <a:latin typeface="Times New Roman" panose="02020603050405020304" pitchFamily="18" charset="0"/>
                <a:cs typeface="Times New Roman" panose="02020603050405020304" pitchFamily="18" charset="0"/>
              </a:rPr>
              <a:t>computer </a:t>
            </a:r>
            <a:r>
              <a:rPr lang="en-US" sz="2000" dirty="0">
                <a:latin typeface="Times New Roman" panose="02020603050405020304" pitchFamily="18" charset="0"/>
                <a:cs typeface="Times New Roman" panose="02020603050405020304" pitchFamily="18" charset="0"/>
              </a:rPr>
              <a:t>systems that are linked together. A network connection can be established using either </a:t>
            </a:r>
            <a:r>
              <a:rPr lang="en-US" sz="2000" dirty="0" smtClean="0">
                <a:latin typeface="Times New Roman" panose="02020603050405020304" pitchFamily="18" charset="0"/>
                <a:cs typeface="Times New Roman" panose="02020603050405020304" pitchFamily="18" charset="0"/>
              </a:rPr>
              <a:t>cable</a:t>
            </a:r>
            <a:r>
              <a:rPr lang="en-US" sz="2000" dirty="0">
                <a:latin typeface="Times New Roman" panose="02020603050405020304" pitchFamily="18" charset="0"/>
                <a:cs typeface="Times New Roman" panose="02020603050405020304" pitchFamily="18" charset="0"/>
              </a:rPr>
              <a:t> or </a:t>
            </a:r>
            <a:r>
              <a:rPr lang="en-US" sz="2000" dirty="0" smtClean="0">
                <a:latin typeface="Times New Roman" panose="02020603050405020304" pitchFamily="18" charset="0"/>
                <a:cs typeface="Times New Roman" panose="02020603050405020304" pitchFamily="18" charset="0"/>
              </a:rPr>
              <a:t>wireless</a:t>
            </a:r>
            <a:r>
              <a:rPr lang="en-US" sz="2000" u="sng"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media</a:t>
            </a:r>
            <a:r>
              <a:rPr lang="en-US" sz="2000" u="sng" dirty="0" smtClean="0">
                <a:latin typeface="Times New Roman" panose="02020603050405020304" pitchFamily="18" charset="0"/>
                <a:cs typeface="Times New Roman" panose="02020603050405020304" pitchFamily="18" charset="0"/>
              </a:rPr>
              <a: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Need Of Computer Network</a:t>
            </a:r>
          </a:p>
          <a:p>
            <a:r>
              <a:rPr lang="en-US" sz="2000" dirty="0">
                <a:latin typeface="Times New Roman" pitchFamily="18" charset="0"/>
                <a:cs typeface="Times New Roman" pitchFamily="18" charset="0"/>
              </a:rPr>
              <a:t>Sharing of  information in the form of files, folders or drives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Sharing of expensive software and database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Sharing of resources such as printer, scanner etc. among all the users.</a:t>
            </a:r>
          </a:p>
          <a:p>
            <a:r>
              <a:rPr lang="en-IN" sz="2000" dirty="0" smtClean="0">
                <a:latin typeface="Times New Roman" pitchFamily="18" charset="0"/>
                <a:cs typeface="Times New Roman" pitchFamily="18" charset="0"/>
              </a:rPr>
              <a:t>Communicating </a:t>
            </a:r>
            <a:r>
              <a:rPr lang="en-IN" sz="2000" dirty="0">
                <a:latin typeface="Times New Roman" pitchFamily="18" charset="0"/>
                <a:cs typeface="Times New Roman" pitchFamily="18" charset="0"/>
              </a:rPr>
              <a:t>using email, video, instant messaging, </a:t>
            </a:r>
            <a:r>
              <a:rPr lang="en-IN" sz="2000" dirty="0" smtClean="0">
                <a:latin typeface="Times New Roman" pitchFamily="18" charset="0"/>
                <a:cs typeface="Times New Roman" pitchFamily="18" charset="0"/>
              </a:rPr>
              <a:t>etc.</a:t>
            </a:r>
          </a:p>
          <a:p>
            <a:r>
              <a:rPr lang="en-US" sz="2000" dirty="0" smtClean="0">
                <a:latin typeface="Times New Roman" pitchFamily="18" charset="0"/>
                <a:cs typeface="Times New Roman" pitchFamily="18" charset="0"/>
              </a:rPr>
              <a:t>Communication from one computer to the other computer.</a:t>
            </a:r>
          </a:p>
          <a:p>
            <a:pPr marL="0" indent="0">
              <a:buNone/>
            </a:pPr>
            <a:endParaRPr lang="en-US" sz="2000" dirty="0" smtClean="0">
              <a:latin typeface="Times New Roman" pitchFamily="18" charset="0"/>
              <a:cs typeface="Times New Roman" pitchFamily="18" charset="0"/>
            </a:endParaRPr>
          </a:p>
          <a:p>
            <a:pPr marL="0" indent="0">
              <a:buNone/>
            </a:pPr>
            <a:endParaRPr lang="en-US" sz="2000"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029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5719"/>
          </a:xfrm>
        </p:spPr>
        <p:txBody>
          <a:bodyPr>
            <a:normAutofit fontScale="90000"/>
          </a:bodyPr>
          <a:lstStyle/>
          <a:p>
            <a:r>
              <a:rPr lang="en-IN" sz="3600" dirty="0" smtClean="0">
                <a:solidFill>
                  <a:srgbClr val="FF0000"/>
                </a:solidFill>
                <a:latin typeface="Times New Roman" panose="02020603050405020304" pitchFamily="18" charset="0"/>
                <a:cs typeface="Times New Roman" panose="02020603050405020304" pitchFamily="18" charset="0"/>
              </a:rPr>
              <a:t>Computer </a:t>
            </a:r>
            <a:r>
              <a:rPr lang="en-IN" sz="3600" dirty="0">
                <a:solidFill>
                  <a:srgbClr val="FF0000"/>
                </a:solidFill>
                <a:latin typeface="Times New Roman" panose="02020603050405020304" pitchFamily="18" charset="0"/>
                <a:cs typeface="Times New Roman" panose="02020603050405020304" pitchFamily="18" charset="0"/>
              </a:rPr>
              <a:t>Network Architecture</a:t>
            </a:r>
            <a:r>
              <a:rPr lang="en-IN" dirty="0"/>
              <a:t/>
            </a:r>
            <a:br>
              <a:rPr lang="en-IN" dirty="0"/>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01511"/>
            <a:ext cx="10515600" cy="5937955"/>
          </a:xfrm>
        </p:spPr>
        <p:txBody>
          <a:bodyPr>
            <a:normAutofit/>
          </a:bodyPr>
          <a:lstStyle/>
          <a:p>
            <a:pPr marL="514350" indent="-514350" fontAlgn="base">
              <a:buFont typeface="+mj-lt"/>
              <a:buAutoNum type="arabicPeriod"/>
            </a:pPr>
            <a:r>
              <a:rPr lang="en-US" b="1" dirty="0">
                <a:latin typeface="Times New Roman" panose="02020603050405020304" pitchFamily="18" charset="0"/>
                <a:cs typeface="Times New Roman" panose="02020603050405020304" pitchFamily="18" charset="0"/>
              </a:rPr>
              <a:t>Peer-to-peer </a:t>
            </a:r>
            <a:r>
              <a:rPr lang="en-US" b="1" dirty="0" smtClean="0">
                <a:latin typeface="Times New Roman" panose="02020603050405020304" pitchFamily="18" charset="0"/>
                <a:cs typeface="Times New Roman" panose="02020603050405020304" pitchFamily="18" charset="0"/>
              </a:rPr>
              <a:t>network:</a:t>
            </a:r>
            <a:endParaRPr lang="en-IN" dirty="0" smtClean="0">
              <a:latin typeface="Times New Roman" panose="02020603050405020304" pitchFamily="18" charset="0"/>
              <a:cs typeface="Times New Roman" panose="02020603050405020304" pitchFamily="18" charset="0"/>
            </a:endParaRPr>
          </a:p>
          <a:p>
            <a:pPr fontAlgn="base"/>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its simplest form, a </a:t>
            </a:r>
            <a:r>
              <a:rPr lang="en-IN" sz="2000" b="1" dirty="0">
                <a:latin typeface="Times New Roman" panose="02020603050405020304" pitchFamily="18" charset="0"/>
                <a:cs typeface="Times New Roman" panose="02020603050405020304" pitchFamily="18" charset="0"/>
              </a:rPr>
              <a:t>peer-to-peer</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P2P</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network</a:t>
            </a:r>
            <a:r>
              <a:rPr lang="en-IN" sz="2000" dirty="0">
                <a:latin typeface="Times New Roman" panose="02020603050405020304" pitchFamily="18" charset="0"/>
                <a:cs typeface="Times New Roman" panose="02020603050405020304" pitchFamily="18" charset="0"/>
              </a:rPr>
              <a:t> is created when two or more PCs are connected and share resources without going through a separate server computer. </a:t>
            </a:r>
            <a:endParaRPr lang="en-US" sz="2000" dirty="0" smtClean="0">
              <a:latin typeface="Times New Roman" panose="02020603050405020304" pitchFamily="18" charset="0"/>
              <a:cs typeface="Times New Roman" panose="02020603050405020304" pitchFamily="18" charset="0"/>
            </a:endParaRPr>
          </a:p>
          <a:p>
            <a:pPr fontAlgn="base"/>
            <a:r>
              <a:rPr lang="en-US" sz="2000" dirty="0" smtClean="0">
                <a:latin typeface="Times New Roman" panose="02020603050405020304" pitchFamily="18" charset="0"/>
                <a:cs typeface="Times New Roman" panose="02020603050405020304" pitchFamily="18" charset="0"/>
              </a:rPr>
              <a:t>Peer-to-peer </a:t>
            </a:r>
            <a:r>
              <a:rPr lang="en-US" sz="2000" dirty="0">
                <a:latin typeface="Times New Roman" panose="02020603050405020304" pitchFamily="18" charset="0"/>
                <a:cs typeface="Times New Roman" panose="02020603050405020304" pitchFamily="18" charset="0"/>
              </a:rPr>
              <a:t>(P2P) is defined as a decentralized network architecture in which participants, called peers, interact directly with each other without the need for a central </a:t>
            </a:r>
            <a:r>
              <a:rPr lang="en-US" sz="2000" dirty="0" smtClean="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a:t>
            </a:r>
          </a:p>
          <a:p>
            <a:pPr fontAlgn="base">
              <a:lnSpc>
                <a:spcPct val="100000"/>
              </a:lnSpc>
            </a:pPr>
            <a:r>
              <a:rPr lang="en-US" sz="2000" dirty="0">
                <a:latin typeface="Times New Roman" panose="02020603050405020304" pitchFamily="18" charset="0"/>
                <a:cs typeface="Times New Roman" panose="02020603050405020304" pitchFamily="18" charset="0"/>
              </a:rPr>
              <a:t>In a P2P network, each participant acts as both a client and a server, enabling them to share resources and services directly with other peers</a:t>
            </a:r>
            <a:r>
              <a:rPr lang="en-US" sz="2000" dirty="0" smtClean="0">
                <a:latin typeface="Times New Roman" panose="02020603050405020304" pitchFamily="18" charset="0"/>
                <a:cs typeface="Times New Roman" panose="02020603050405020304" pitchFamily="18" charset="0"/>
              </a:rPr>
              <a:t>.</a:t>
            </a:r>
          </a:p>
          <a:p>
            <a:pPr fontAlgn="base">
              <a:lnSpc>
                <a:spcPct val="100000"/>
              </a:lnSpc>
            </a:pPr>
            <a:r>
              <a:rPr lang="en-US" sz="2000" dirty="0">
                <a:latin typeface="Times New Roman" panose="02020603050405020304" pitchFamily="18" charset="0"/>
                <a:cs typeface="Times New Roman" panose="02020603050405020304" pitchFamily="18" charset="0"/>
              </a:rPr>
              <a:t>Peer-To-Peer network is useful for small environments, usually up to 10 computers.</a:t>
            </a:r>
          </a:p>
          <a:p>
            <a:pPr marL="0" indent="0" fontAlgn="base">
              <a:lnSpc>
                <a:spcPct val="100000"/>
              </a:lnSpc>
              <a:buNone/>
            </a:pPr>
            <a:r>
              <a:rPr lang="en-US" sz="2000" dirty="0" smtClean="0">
                <a:latin typeface="Times New Roman" panose="02020603050405020304" pitchFamily="18" charset="0"/>
                <a:cs typeface="Times New Roman" panose="02020603050405020304" pitchFamily="18" charset="0"/>
              </a:rPr>
              <a:t>    usually </a:t>
            </a:r>
            <a:r>
              <a:rPr lang="en-US" sz="2000" dirty="0">
                <a:latin typeface="Times New Roman" panose="02020603050405020304" pitchFamily="18" charset="0"/>
                <a:cs typeface="Times New Roman" panose="02020603050405020304" pitchFamily="18" charset="0"/>
              </a:rPr>
              <a:t>up to 10 computers.</a:t>
            </a:r>
            <a:endParaRPr lang="en-US" sz="2000" dirty="0" smtClean="0">
              <a:latin typeface="Times New Roman" panose="02020603050405020304" pitchFamily="18" charset="0"/>
              <a:cs typeface="Times New Roman" panose="02020603050405020304" pitchFamily="18" charset="0"/>
            </a:endParaRPr>
          </a:p>
          <a:p>
            <a:pPr marL="0" indent="0" fontAlgn="base">
              <a:buNone/>
            </a:pPr>
            <a:endParaRPr lang="en-US" sz="20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533" y="3160889"/>
            <a:ext cx="4007556" cy="3476977"/>
          </a:xfrm>
          <a:prstGeom prst="rect">
            <a:avLst/>
          </a:prstGeom>
        </p:spPr>
      </p:pic>
    </p:spTree>
    <p:extLst>
      <p:ext uri="{BB962C8B-B14F-4D97-AF65-F5344CB8AC3E}">
        <p14:creationId xmlns:p14="http://schemas.microsoft.com/office/powerpoint/2010/main" val="1939554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489"/>
            <a:ext cx="10515600" cy="5962474"/>
          </a:xfrm>
        </p:spPr>
        <p:txBody>
          <a:bodyPr>
            <a:normAutofit/>
          </a:bodyPr>
          <a:lstStyle/>
          <a:p>
            <a:pPr marL="0" indent="0">
              <a:buNone/>
            </a:pPr>
            <a:r>
              <a:rPr lang="en-US" sz="2000" u="sng" dirty="0" smtClean="0">
                <a:latin typeface="Times New Roman" panose="02020603050405020304" pitchFamily="18" charset="0"/>
                <a:cs typeface="Times New Roman" panose="02020603050405020304" pitchFamily="18" charset="0"/>
              </a:rPr>
              <a:t>uses </a:t>
            </a:r>
            <a:r>
              <a:rPr lang="en-US" sz="2000" u="sng" dirty="0">
                <a:latin typeface="Times New Roman" panose="02020603050405020304" pitchFamily="18" charset="0"/>
                <a:cs typeface="Times New Roman" panose="02020603050405020304" pitchFamily="18" charset="0"/>
              </a:rPr>
              <a:t>of P2P architecture</a:t>
            </a:r>
            <a:r>
              <a:rPr lang="en-US" sz="2000" u="sng"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File </a:t>
            </a:r>
            <a:r>
              <a:rPr lang="en-US" sz="2000" dirty="0" smtClean="0">
                <a:latin typeface="Times New Roman" panose="02020603050405020304" pitchFamily="18" charset="0"/>
                <a:cs typeface="Times New Roman" panose="02020603050405020304" pitchFamily="18" charset="0"/>
              </a:rPr>
              <a:t>sharing</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Instant messaging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u="sng" dirty="0" smtClean="0">
                <a:latin typeface="Times New Roman" panose="02020603050405020304" pitchFamily="18" charset="0"/>
                <a:cs typeface="Times New Roman" panose="02020603050405020304" pitchFamily="18" charset="0"/>
              </a:rPr>
              <a:t>Advantages</a:t>
            </a:r>
            <a:r>
              <a:rPr lang="en-US" sz="2000" u="sng"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Direct </a:t>
            </a:r>
            <a:r>
              <a:rPr lang="en-US" sz="2000" dirty="0">
                <a:latin typeface="Times New Roman" panose="02020603050405020304" pitchFamily="18" charset="0"/>
                <a:cs typeface="Times New Roman" panose="02020603050405020304" pitchFamily="18" charset="0"/>
              </a:rPr>
              <a:t>communication and faster content </a:t>
            </a:r>
            <a:r>
              <a:rPr lang="en-US" sz="2000" dirty="0" smtClean="0">
                <a:latin typeface="Times New Roman" panose="02020603050405020304" pitchFamily="18" charset="0"/>
                <a:cs typeface="Times New Roman" panose="02020603050405020304" pitchFamily="18" charset="0"/>
              </a:rPr>
              <a:t>delivery</a:t>
            </a:r>
          </a:p>
          <a:p>
            <a:r>
              <a:rPr lang="en-IN" sz="2000" dirty="0">
                <a:latin typeface="Times New Roman" panose="02020603050405020304" pitchFamily="18" charset="0"/>
                <a:cs typeface="Times New Roman" panose="02020603050405020304" pitchFamily="18" charset="0"/>
              </a:rPr>
              <a:t>Cost </a:t>
            </a:r>
            <a:r>
              <a:rPr lang="en-IN" sz="2000" dirty="0" smtClean="0">
                <a:latin typeface="Times New Roman" panose="02020603050405020304" pitchFamily="18" charset="0"/>
                <a:cs typeface="Times New Roman" panose="02020603050405020304" pitchFamily="18" charset="0"/>
              </a:rPr>
              <a:t>savings</a:t>
            </a:r>
          </a:p>
          <a:p>
            <a:r>
              <a:rPr lang="en-US" sz="2000" dirty="0" smtClean="0">
                <a:latin typeface="Times New Roman" panose="02020603050405020304" pitchFamily="18" charset="0"/>
                <a:cs typeface="Times New Roman" panose="02020603050405020304" pitchFamily="18" charset="0"/>
              </a:rPr>
              <a:t>Resource sharing.</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r>
              <a:rPr lang="en-US" sz="2000" u="sng" dirty="0" smtClean="0">
                <a:latin typeface="Times New Roman" panose="02020603050405020304" pitchFamily="18" charset="0"/>
                <a:cs typeface="Times New Roman" panose="02020603050405020304" pitchFamily="18" charset="0"/>
              </a:rPr>
              <a:t>Disadvantages:</a:t>
            </a:r>
            <a:endParaRPr lang="en-US" sz="2000" u="sng"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Lack of centralized </a:t>
            </a:r>
            <a:r>
              <a:rPr lang="en-IN" sz="2000" dirty="0" smtClean="0">
                <a:latin typeface="Times New Roman" panose="02020603050405020304" pitchFamily="18" charset="0"/>
                <a:cs typeface="Times New Roman" panose="02020603050405020304" pitchFamily="18" charset="0"/>
              </a:rPr>
              <a:t>control</a:t>
            </a:r>
          </a:p>
          <a:p>
            <a:r>
              <a:rPr lang="en-IN" sz="2000" dirty="0" smtClean="0">
                <a:latin typeface="Times New Roman" panose="02020603050405020304" pitchFamily="18" charset="0"/>
                <a:cs typeface="Times New Roman" panose="02020603050405020304" pitchFamily="18" charset="0"/>
              </a:rPr>
              <a:t>Slow performance</a:t>
            </a:r>
          </a:p>
          <a:p>
            <a:r>
              <a:rPr lang="en-US" sz="2000" dirty="0">
                <a:latin typeface="Times New Roman" panose="02020603050405020304" pitchFamily="18" charset="0"/>
                <a:cs typeface="Times New Roman" panose="02020603050405020304" pitchFamily="18" charset="0"/>
              </a:rPr>
              <a:t>In the case of Peer-To-Peer network, it does not contain the centralized system . Therefore, it cannot back up the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326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489"/>
            <a:ext cx="10515600" cy="643467"/>
          </a:xfrm>
        </p:spPr>
        <p:txBody>
          <a:bodyPr>
            <a:normAutofit/>
          </a:bodyPr>
          <a:lstStyle/>
          <a:p>
            <a:r>
              <a:rPr lang="en-US" sz="2800" b="1" dirty="0" smtClean="0">
                <a:latin typeface="Times New Roman" panose="02020603050405020304" pitchFamily="18" charset="0"/>
                <a:cs typeface="Times New Roman" panose="02020603050405020304" pitchFamily="18" charset="0"/>
              </a:rPr>
              <a:t>2</a:t>
            </a:r>
            <a:r>
              <a:rPr lang="en-US" sz="36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Client-Server </a:t>
            </a:r>
            <a:r>
              <a:rPr lang="en-US" sz="2800" b="1" dirty="0" smtClean="0">
                <a:latin typeface="Times New Roman" panose="02020603050405020304" pitchFamily="18" charset="0"/>
                <a:cs typeface="Times New Roman" panose="02020603050405020304" pitchFamily="18" charset="0"/>
              </a:rPr>
              <a:t>Network</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57956"/>
            <a:ext cx="10515600" cy="5870222"/>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Client-server architecture is a fundamental concept in</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system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design</a:t>
            </a:r>
            <a:r>
              <a:rPr lang="en-US" sz="2000" dirty="0">
                <a:latin typeface="Times New Roman" panose="02020603050405020304" pitchFamily="18" charset="0"/>
                <a:cs typeface="Times New Roman" panose="02020603050405020304" pitchFamily="18" charset="0"/>
              </a:rPr>
              <a:t> where a network involves multiple clients and </a:t>
            </a:r>
            <a:r>
              <a:rPr lang="en-US" sz="2000" dirty="0" smtClean="0">
                <a:latin typeface="Times New Roman" panose="02020603050405020304" pitchFamily="18" charset="0"/>
                <a:cs typeface="Times New Roman" panose="02020603050405020304" pitchFamily="18" charset="0"/>
              </a:rPr>
              <a:t>one </a:t>
            </a:r>
            <a:r>
              <a:rPr lang="en-US" sz="2000" dirty="0" smtClean="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central controller is known as a server while all other computers in the network are called </a:t>
            </a:r>
            <a:r>
              <a:rPr lang="en-US" sz="2000" dirty="0" smtClean="0">
                <a:latin typeface="Times New Roman" panose="02020603050405020304" pitchFamily="18" charset="0"/>
                <a:cs typeface="Times New Roman" panose="02020603050405020304" pitchFamily="18" charset="0"/>
              </a:rPr>
              <a:t>clients</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Clients </a:t>
            </a:r>
            <a:r>
              <a:rPr lang="en-US" sz="2000" dirty="0">
                <a:latin typeface="Times New Roman" panose="02020603050405020304" pitchFamily="18" charset="0"/>
                <a:cs typeface="Times New Roman" panose="02020603050405020304" pitchFamily="18" charset="0"/>
              </a:rPr>
              <a:t>are devices or programs that request services or resources, while the server is a powerful machine providing these resources or services.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architecture allows efficient data management and resource sharing, making it popular in web applications, databases, and other network-based systems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Example: Bank system</a:t>
            </a:r>
          </a:p>
          <a:p>
            <a:pPr marL="0" indent="0" fontAlgn="base">
              <a:lnSpc>
                <a:spcPct val="120000"/>
              </a:lnSpc>
              <a:buNone/>
            </a:pPr>
            <a:r>
              <a:rPr lang="en-US" sz="2000" b="1" dirty="0" smtClean="0">
                <a:latin typeface="Times New Roman" panose="02020603050405020304" pitchFamily="18" charset="0"/>
                <a:cs typeface="Times New Roman" panose="02020603050405020304" pitchFamily="18" charset="0"/>
              </a:rPr>
              <a:t>Networking </a:t>
            </a:r>
            <a:r>
              <a:rPr lang="en-US" sz="2000" b="1" dirty="0">
                <a:latin typeface="Times New Roman" panose="02020603050405020304" pitchFamily="18" charset="0"/>
                <a:cs typeface="Times New Roman" panose="02020603050405020304" pitchFamily="18" charset="0"/>
              </a:rPr>
              <a:t>and Communication in Client-Server Architecture</a:t>
            </a:r>
          </a:p>
          <a:p>
            <a:pPr fontAlgn="base">
              <a:lnSpc>
                <a:spcPct val="120000"/>
              </a:lnSpc>
            </a:pPr>
            <a:r>
              <a:rPr lang="en-US" sz="2000" b="1" dirty="0" smtClean="0">
                <a:latin typeface="Times New Roman" panose="02020603050405020304" pitchFamily="18" charset="0"/>
                <a:cs typeface="Times New Roman" panose="02020603050405020304" pitchFamily="18" charset="0"/>
              </a:rPr>
              <a:t>Client-Server </a:t>
            </a:r>
            <a:r>
              <a:rPr lang="en-US" sz="2000" b="1" dirty="0">
                <a:latin typeface="Times New Roman" panose="02020603050405020304" pitchFamily="18" charset="0"/>
                <a:cs typeface="Times New Roman" panose="02020603050405020304" pitchFamily="18" charset="0"/>
              </a:rPr>
              <a:t>Model:</a:t>
            </a:r>
            <a:r>
              <a:rPr lang="en-US" sz="2000" dirty="0">
                <a:latin typeface="Times New Roman" panose="02020603050405020304" pitchFamily="18" charset="0"/>
                <a:cs typeface="Times New Roman" panose="02020603050405020304" pitchFamily="18" charset="0"/>
              </a:rPr>
              <a:t> This architecture involves two main components:</a:t>
            </a:r>
          </a:p>
          <a:p>
            <a:pPr fontAlgn="base">
              <a:lnSpc>
                <a:spcPct val="120000"/>
              </a:lnSpc>
            </a:pPr>
            <a:r>
              <a:rPr lang="en-US" sz="2000" b="1" dirty="0">
                <a:latin typeface="Times New Roman" panose="02020603050405020304" pitchFamily="18" charset="0"/>
                <a:cs typeface="Times New Roman" panose="02020603050405020304" pitchFamily="18" charset="0"/>
              </a:rPr>
              <a:t>Client:</a:t>
            </a:r>
            <a:r>
              <a:rPr lang="en-US" sz="2000" dirty="0">
                <a:latin typeface="Times New Roman" panose="02020603050405020304" pitchFamily="18" charset="0"/>
                <a:cs typeface="Times New Roman" panose="02020603050405020304" pitchFamily="18" charset="0"/>
              </a:rPr>
              <a:t> Initiates requests to the server, typically in response to user actions or inputs.</a:t>
            </a:r>
          </a:p>
          <a:p>
            <a:pPr fontAlgn="base">
              <a:lnSpc>
                <a:spcPct val="120000"/>
              </a:lnSpc>
            </a:pPr>
            <a:r>
              <a:rPr lang="en-US" sz="2000" b="1" dirty="0">
                <a:latin typeface="Times New Roman" panose="02020603050405020304" pitchFamily="18" charset="0"/>
                <a:cs typeface="Times New Roman" panose="02020603050405020304" pitchFamily="18" charset="0"/>
              </a:rPr>
              <a:t>Server: </a:t>
            </a:r>
            <a:r>
              <a:rPr lang="en-US" sz="2000" dirty="0">
                <a:latin typeface="Times New Roman" panose="02020603050405020304" pitchFamily="18" charset="0"/>
                <a:cs typeface="Times New Roman" panose="02020603050405020304" pitchFamily="18" charset="0"/>
              </a:rPr>
              <a:t>Responds to client requests, performing required processing and returning results.</a:t>
            </a:r>
          </a:p>
          <a:p>
            <a:pPr fontAlgn="base">
              <a:lnSpc>
                <a:spcPct val="120000"/>
              </a:lnSpc>
            </a:pPr>
            <a:r>
              <a:rPr lang="en-US" sz="2000" b="1" dirty="0">
                <a:latin typeface="Times New Roman" panose="02020603050405020304" pitchFamily="18" charset="0"/>
                <a:cs typeface="Times New Roman" panose="02020603050405020304" pitchFamily="18" charset="0"/>
              </a:rPr>
              <a:t>Networking Protocols:</a:t>
            </a:r>
            <a:r>
              <a:rPr lang="en-US" sz="2000" dirty="0">
                <a:latin typeface="Times New Roman" panose="02020603050405020304" pitchFamily="18" charset="0"/>
                <a:cs typeface="Times New Roman" panose="02020603050405020304" pitchFamily="18" charset="0"/>
              </a:rPr>
              <a:t> These define rules and formats for communication between clients and servers. Examples include HTTP/HTTPS for web applications,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581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58044"/>
            <a:ext cx="10515600" cy="6018919"/>
          </a:xfrm>
        </p:spPr>
        <p:txBody>
          <a:bodyPr/>
          <a:lstStyle/>
          <a:p>
            <a:pPr marL="0" indent="0" fontAlgn="ctr">
              <a:buNone/>
            </a:pPr>
            <a:endParaRPr lang="en-US" sz="2000" u="sng" dirty="0" smtClean="0">
              <a:latin typeface="Times New Roman" panose="02020603050405020304" pitchFamily="18" charset="0"/>
              <a:cs typeface="Times New Roman" panose="02020603050405020304" pitchFamily="18" charset="0"/>
            </a:endParaRPr>
          </a:p>
          <a:p>
            <a:pPr marL="0" indent="0" fontAlgn="ctr">
              <a:buNone/>
            </a:pPr>
            <a:endParaRPr lang="en-US" sz="2000" u="sng" dirty="0">
              <a:latin typeface="Times New Roman" panose="02020603050405020304" pitchFamily="18" charset="0"/>
              <a:cs typeface="Times New Roman" panose="02020603050405020304" pitchFamily="18" charset="0"/>
            </a:endParaRPr>
          </a:p>
          <a:p>
            <a:pPr marL="0" indent="0" fontAlgn="ctr">
              <a:buNone/>
            </a:pPr>
            <a:endParaRPr lang="en-US" sz="2000" u="sng" dirty="0" smtClean="0">
              <a:latin typeface="Times New Roman" panose="02020603050405020304" pitchFamily="18" charset="0"/>
              <a:cs typeface="Times New Roman" panose="02020603050405020304" pitchFamily="18" charset="0"/>
            </a:endParaRPr>
          </a:p>
          <a:p>
            <a:pPr marL="0" indent="0" fontAlgn="ctr">
              <a:buNone/>
            </a:pPr>
            <a:endParaRPr lang="en-US" sz="2000" u="sng" dirty="0">
              <a:latin typeface="Times New Roman" panose="02020603050405020304" pitchFamily="18" charset="0"/>
              <a:cs typeface="Times New Roman" panose="02020603050405020304" pitchFamily="18" charset="0"/>
            </a:endParaRPr>
          </a:p>
          <a:p>
            <a:pPr marL="0" indent="0" fontAlgn="ctr">
              <a:buNone/>
            </a:pPr>
            <a:endParaRPr lang="en-US" sz="2000" u="sng" dirty="0" smtClean="0">
              <a:latin typeface="Times New Roman" panose="02020603050405020304" pitchFamily="18" charset="0"/>
              <a:cs typeface="Times New Roman" panose="02020603050405020304" pitchFamily="18" charset="0"/>
            </a:endParaRPr>
          </a:p>
          <a:p>
            <a:pPr marL="0" indent="0" fontAlgn="ctr">
              <a:buNone/>
            </a:pPr>
            <a:endParaRPr lang="en-US" sz="2000" u="sng" dirty="0">
              <a:latin typeface="Times New Roman" panose="02020603050405020304" pitchFamily="18" charset="0"/>
              <a:cs typeface="Times New Roman" panose="02020603050405020304" pitchFamily="18" charset="0"/>
            </a:endParaRPr>
          </a:p>
          <a:p>
            <a:pPr marL="0" indent="0" fontAlgn="ctr">
              <a:buNone/>
            </a:pPr>
            <a:endParaRPr lang="en-US" sz="2000" u="sng" dirty="0" smtClean="0">
              <a:latin typeface="Times New Roman" panose="02020603050405020304" pitchFamily="18" charset="0"/>
              <a:cs typeface="Times New Roman" panose="02020603050405020304" pitchFamily="18" charset="0"/>
            </a:endParaRPr>
          </a:p>
          <a:p>
            <a:pPr marL="0" indent="0" fontAlgn="ctr">
              <a:buNone/>
            </a:pPr>
            <a:endParaRPr lang="en-US" sz="2000" u="sng" dirty="0">
              <a:latin typeface="Times New Roman" panose="02020603050405020304" pitchFamily="18" charset="0"/>
              <a:cs typeface="Times New Roman" panose="02020603050405020304" pitchFamily="18" charset="0"/>
            </a:endParaRPr>
          </a:p>
          <a:p>
            <a:pPr marL="0" indent="0" fontAlgn="ctr">
              <a:buNone/>
            </a:pPr>
            <a:r>
              <a:rPr lang="en-US" sz="2000" u="sng" dirty="0" smtClean="0">
                <a:latin typeface="Times New Roman" panose="02020603050405020304" pitchFamily="18" charset="0"/>
                <a:cs typeface="Times New Roman" panose="02020603050405020304" pitchFamily="18" charset="0"/>
              </a:rPr>
              <a:t>Advantages:</a:t>
            </a:r>
            <a:endParaRPr lang="en-IN" sz="2000" u="sng" dirty="0" smtClean="0">
              <a:latin typeface="Times New Roman" panose="02020603050405020304" pitchFamily="18" charset="0"/>
              <a:cs typeface="Times New Roman" panose="02020603050405020304" pitchFamily="18" charset="0"/>
            </a:endParaRPr>
          </a:p>
          <a:p>
            <a:pPr fontAlgn="ctr"/>
            <a:r>
              <a:rPr lang="en-IN" sz="2000" dirty="0" smtClean="0">
                <a:latin typeface="Times New Roman" panose="02020603050405020304" pitchFamily="18" charset="0"/>
                <a:cs typeface="Times New Roman" panose="02020603050405020304" pitchFamily="18" charset="0"/>
              </a:rPr>
              <a:t>All </a:t>
            </a:r>
            <a:r>
              <a:rPr lang="en-IN" sz="2000" dirty="0">
                <a:latin typeface="Times New Roman" panose="02020603050405020304" pitchFamily="18" charset="0"/>
                <a:cs typeface="Times New Roman" panose="02020603050405020304" pitchFamily="18" charset="0"/>
              </a:rPr>
              <a:t>files are stored in a central location</a:t>
            </a:r>
          </a:p>
          <a:p>
            <a:pPr fontAlgn="ctr"/>
            <a:r>
              <a:rPr lang="en-IN" sz="2000" dirty="0">
                <a:latin typeface="Times New Roman" panose="02020603050405020304" pitchFamily="18" charset="0"/>
                <a:cs typeface="Times New Roman" panose="02020603050405020304" pitchFamily="18" charset="0"/>
              </a:rPr>
              <a:t>Network peripherals are controlled </a:t>
            </a:r>
            <a:r>
              <a:rPr lang="en-IN" sz="2000" dirty="0" smtClean="0">
                <a:latin typeface="Times New Roman" panose="02020603050405020304" pitchFamily="18" charset="0"/>
                <a:cs typeface="Times New Roman" panose="02020603050405020304" pitchFamily="18" charset="0"/>
              </a:rPr>
              <a:t>centrally</a:t>
            </a:r>
          </a:p>
          <a:p>
            <a:pPr marL="0" indent="0" fontAlgn="ctr">
              <a:buNone/>
            </a:pPr>
            <a:endParaRPr lang="en-US" sz="2000" dirty="0">
              <a:latin typeface="Times New Roman" panose="02020603050405020304" pitchFamily="18" charset="0"/>
              <a:cs typeface="Times New Roman" panose="02020603050405020304" pitchFamily="18" charset="0"/>
            </a:endParaRPr>
          </a:p>
          <a:p>
            <a:pPr marL="0" indent="0" fontAlgn="ctr">
              <a:buNone/>
            </a:pPr>
            <a:r>
              <a:rPr lang="en-US" sz="2000" u="sng" dirty="0" smtClean="0">
                <a:latin typeface="Times New Roman" panose="02020603050405020304" pitchFamily="18" charset="0"/>
                <a:cs typeface="Times New Roman" panose="02020603050405020304" pitchFamily="18" charset="0"/>
              </a:rPr>
              <a:t>Disadvantages:</a:t>
            </a:r>
          </a:p>
          <a:p>
            <a:pPr fontAlgn="ctr"/>
            <a:r>
              <a:rPr lang="en-IN" sz="2000" dirty="0">
                <a:latin typeface="Times New Roman" panose="02020603050405020304" pitchFamily="18" charset="0"/>
                <a:cs typeface="Times New Roman" panose="02020603050405020304" pitchFamily="18" charset="0"/>
              </a:rPr>
              <a:t>The server is expensive to purchase</a:t>
            </a:r>
          </a:p>
          <a:p>
            <a:pPr fontAlgn="ctr"/>
            <a:r>
              <a:rPr lang="en-IN" sz="2000" dirty="0">
                <a:latin typeface="Times New Roman" panose="02020603050405020304" pitchFamily="18" charset="0"/>
                <a:cs typeface="Times New Roman" panose="02020603050405020304" pitchFamily="18" charset="0"/>
              </a:rPr>
              <a:t>Specialist staff such as a network manager is needed</a:t>
            </a:r>
          </a:p>
          <a:p>
            <a:pPr marL="0" indent="0" fontAlgn="ctr">
              <a:buNone/>
            </a:pPr>
            <a:endParaRPr lang="en-IN" u="sng"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011" y="0"/>
            <a:ext cx="5127978" cy="3448756"/>
          </a:xfrm>
          <a:prstGeom prst="rect">
            <a:avLst/>
          </a:prstGeom>
        </p:spPr>
      </p:pic>
    </p:spTree>
    <p:extLst>
      <p:ext uri="{BB962C8B-B14F-4D97-AF65-F5344CB8AC3E}">
        <p14:creationId xmlns:p14="http://schemas.microsoft.com/office/powerpoint/2010/main" val="3130164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651"/>
            <a:ext cx="10515600" cy="5964312"/>
          </a:xfrm>
        </p:spPr>
        <p:txBody>
          <a:bodyPr/>
          <a:lstStyle/>
          <a:p>
            <a:pPr marL="0" indent="0">
              <a:buNone/>
            </a:pPr>
            <a:r>
              <a:rPr lang="en-US" dirty="0" smtClean="0">
                <a:solidFill>
                  <a:srgbClr val="FF0000"/>
                </a:solidFill>
                <a:latin typeface="Times New Roman" panose="02020603050405020304" pitchFamily="18" charset="0"/>
                <a:cs typeface="Times New Roman" panose="02020603050405020304" pitchFamily="18" charset="0"/>
              </a:rPr>
              <a:t>Applications:</a:t>
            </a:r>
          </a:p>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Marketing and sales.</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Printer </a:t>
            </a:r>
            <a:r>
              <a:rPr lang="en-IN" sz="2000" dirty="0">
                <a:latin typeface="Times New Roman" panose="02020603050405020304" pitchFamily="18" charset="0"/>
                <a:cs typeface="Times New Roman" panose="02020603050405020304" pitchFamily="18" charset="0"/>
              </a:rPr>
              <a:t>Sharing </a:t>
            </a: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Application </a:t>
            </a:r>
            <a:r>
              <a:rPr lang="en-IN" sz="2000" dirty="0">
                <a:latin typeface="Times New Roman" panose="02020603050405020304" pitchFamily="18" charset="0"/>
                <a:cs typeface="Times New Roman" panose="02020603050405020304" pitchFamily="18" charset="0"/>
              </a:rPr>
              <a:t>Services </a:t>
            </a: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E-mail </a:t>
            </a:r>
            <a:r>
              <a:rPr lang="en-IN" sz="2000" dirty="0">
                <a:latin typeface="Times New Roman" panose="02020603050405020304" pitchFamily="18" charset="0"/>
                <a:cs typeface="Times New Roman" panose="02020603050405020304" pitchFamily="18" charset="0"/>
              </a:rPr>
              <a:t>Services </a:t>
            </a:r>
            <a:endParaRPr lang="en-IN"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Remote access</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Internet</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Online </a:t>
            </a:r>
            <a:r>
              <a:rPr lang="en-IN" sz="2000" dirty="0" smtClean="0">
                <a:latin typeface="Times New Roman" panose="02020603050405020304" pitchFamily="18" charset="0"/>
                <a:cs typeface="Times New Roman" panose="02020603050405020304" pitchFamily="18" charset="0"/>
              </a:rPr>
              <a:t>Education</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E-commerce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082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312"/>
            <a:ext cx="10515600" cy="6604000"/>
          </a:xfrm>
        </p:spPr>
        <p:txBody>
          <a:bodyPr>
            <a:normAutofit fontScale="92500" lnSpcReduction="20000"/>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Network </a:t>
            </a:r>
            <a:r>
              <a:rPr lang="en-US" dirty="0" smtClean="0">
                <a:solidFill>
                  <a:srgbClr val="FF0000"/>
                </a:solidFill>
                <a:latin typeface="Times New Roman" panose="02020603050405020304" pitchFamily="18" charset="0"/>
                <a:cs typeface="Times New Roman" panose="02020603050405020304" pitchFamily="18" charset="0"/>
              </a:rPr>
              <a:t>Benefits:</a:t>
            </a:r>
          </a:p>
          <a:p>
            <a:pPr marL="0" indent="0">
              <a:buNone/>
            </a:pPr>
            <a:endParaRPr lang="en-US" dirty="0" smtClean="0">
              <a:solidFill>
                <a:srgbClr val="FF0000"/>
              </a:solidFill>
              <a:latin typeface="Times New Roman" panose="02020603050405020304" pitchFamily="18" charset="0"/>
              <a:cs typeface="Times New Roman" panose="02020603050405020304" pitchFamily="18" charset="0"/>
            </a:endParaRPr>
          </a:p>
          <a:p>
            <a:r>
              <a:rPr lang="en-US" sz="2000" b="1" dirty="0">
                <a:latin typeface="Times New Roman" pitchFamily="18" charset="0"/>
                <a:cs typeface="Times New Roman" pitchFamily="18" charset="0"/>
              </a:rPr>
              <a:t>File sharing:</a:t>
            </a:r>
            <a:r>
              <a:rPr lang="en-US" sz="2000" dirty="0">
                <a:latin typeface="Times New Roman" pitchFamily="18" charset="0"/>
                <a:cs typeface="Times New Roman" pitchFamily="18" charset="0"/>
              </a:rPr>
              <a:t> Networking of computers helps the network users to share data files.</a:t>
            </a:r>
          </a:p>
          <a:p>
            <a:pPr marL="0" indent="0">
              <a:buNone/>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Hardware sharing:</a:t>
            </a:r>
            <a:r>
              <a:rPr lang="en-US" sz="2000" dirty="0">
                <a:latin typeface="Times New Roman" pitchFamily="18" charset="0"/>
                <a:cs typeface="Times New Roman" pitchFamily="18" charset="0"/>
              </a:rPr>
              <a:t> Users can share devices such as printers, scanners, </a:t>
            </a:r>
            <a:r>
              <a:rPr lang="en-US" sz="2000" dirty="0" smtClean="0">
                <a:latin typeface="Times New Roman" pitchFamily="18" charset="0"/>
                <a:cs typeface="Times New Roman" pitchFamily="18" charset="0"/>
              </a:rPr>
              <a:t>hard </a:t>
            </a:r>
            <a:r>
              <a:rPr lang="en-US" sz="2000" dirty="0">
                <a:latin typeface="Times New Roman" pitchFamily="18" charset="0"/>
                <a:cs typeface="Times New Roman" pitchFamily="18" charset="0"/>
              </a:rPr>
              <a:t>drives etc. Without computer networks, device sharing is not possible.</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Application sharing:</a:t>
            </a:r>
            <a:r>
              <a:rPr lang="en-US" sz="2000" dirty="0">
                <a:latin typeface="Times New Roman" pitchFamily="18" charset="0"/>
                <a:cs typeface="Times New Roman" pitchFamily="18" charset="0"/>
              </a:rPr>
              <a:t> Applications can be shared over the network, and this allows to implement client/server applications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Remote </a:t>
            </a:r>
            <a:r>
              <a:rPr lang="en-US" sz="2000" b="1" dirty="0" smtClean="0">
                <a:latin typeface="Times New Roman" pitchFamily="18" charset="0"/>
                <a:cs typeface="Times New Roman" pitchFamily="18" charset="0"/>
              </a:rPr>
              <a:t>Access</a:t>
            </a: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With </a:t>
            </a:r>
            <a:r>
              <a:rPr lang="en-US" sz="2000" dirty="0">
                <a:latin typeface="Times New Roman" pitchFamily="18" charset="0"/>
                <a:cs typeface="Times New Roman" pitchFamily="18" charset="0"/>
              </a:rPr>
              <a:t>the help of remote access feature we can access the information which is located far away from </a:t>
            </a:r>
            <a:r>
              <a:rPr lang="en-US" sz="2000" dirty="0" smtClean="0">
                <a:latin typeface="Times New Roman" pitchFamily="18" charset="0"/>
                <a:cs typeface="Times New Roman" pitchFamily="18" charset="0"/>
              </a:rPr>
              <a:t>us.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Network gaming:</a:t>
            </a:r>
            <a:r>
              <a:rPr lang="en-US" sz="2000" dirty="0">
                <a:latin typeface="Times New Roman" pitchFamily="18" charset="0"/>
                <a:cs typeface="Times New Roman" pitchFamily="18" charset="0"/>
              </a:rPr>
              <a:t> A lot of network games are available, which allow multi-users to play from different </a:t>
            </a:r>
            <a:r>
              <a:rPr lang="en-US" sz="2000" dirty="0" smtClean="0">
                <a:latin typeface="Times New Roman" pitchFamily="18" charset="0"/>
                <a:cs typeface="Times New Roman" pitchFamily="18" charset="0"/>
              </a:rPr>
              <a:t>locations</a:t>
            </a:r>
          </a:p>
          <a:p>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E-Mail: </a:t>
            </a:r>
            <a:r>
              <a:rPr lang="en-US" sz="2000" dirty="0" smtClean="0">
                <a:latin typeface="Times New Roman" pitchFamily="18" charset="0"/>
                <a:cs typeface="Times New Roman" pitchFamily="18" charset="0"/>
              </a:rPr>
              <a:t>Using </a:t>
            </a:r>
            <a:r>
              <a:rPr lang="en-US" sz="2000" dirty="0">
                <a:latin typeface="Times New Roman" pitchFamily="18" charset="0"/>
                <a:cs typeface="Times New Roman" pitchFamily="18" charset="0"/>
              </a:rPr>
              <a:t>email facility we can send the same information to the group of persons at a same time</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Backing up data: </a:t>
            </a:r>
            <a:r>
              <a:rPr lang="en-US" sz="2000" dirty="0" smtClean="0">
                <a:latin typeface="Times New Roman" pitchFamily="18" charset="0"/>
                <a:cs typeface="Times New Roman" pitchFamily="18" charset="0"/>
              </a:rPr>
              <a:t>backu</a:t>
            </a: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 destination(pen drives,flopy disks, cloud storage) is the place where we store the backed-up data. </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05799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456"/>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Classification Of Network: LAN, WAN,MAN </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9582"/>
            <a:ext cx="10515600" cy="5007381"/>
          </a:xfrm>
        </p:spPr>
        <p:txBody>
          <a:bodyPr>
            <a:normAutofit/>
          </a:bodyPr>
          <a:lstStyle/>
          <a:p>
            <a:pPr marL="0" indent="0">
              <a:buNone/>
            </a:pPr>
            <a:r>
              <a:rPr lang="en-US" sz="3200" b="1" u="sng" dirty="0" smtClean="0">
                <a:latin typeface="Times New Roman" panose="02020603050405020304" pitchFamily="18" charset="0"/>
                <a:cs typeface="Times New Roman" panose="02020603050405020304" pitchFamily="18" charset="0"/>
              </a:rPr>
              <a:t>LAN:</a:t>
            </a:r>
          </a:p>
          <a:p>
            <a:r>
              <a:rPr lang="en-US" sz="2000" dirty="0">
                <a:latin typeface="Times New Roman" panose="02020603050405020304" pitchFamily="18" charset="0"/>
                <a:cs typeface="Times New Roman" panose="02020603050405020304" pitchFamily="18" charset="0"/>
              </a:rPr>
              <a:t>LAN or Local Area Network connects network devices in such a way that personal computers and workstations can share data, tools, and programs.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smallest LAN may only use two computers, while larger LANs can accommodate thousands of computers.</a:t>
            </a:r>
          </a:p>
          <a:p>
            <a:r>
              <a:rPr lang="en-US" sz="2000" dirty="0" smtClean="0">
                <a:latin typeface="Times New Roman" panose="02020603050405020304" pitchFamily="18" charset="0"/>
                <a:cs typeface="Times New Roman" panose="02020603050405020304" pitchFamily="18" charset="0"/>
              </a:rPr>
              <a:t> LAN has a range up to 1km.</a:t>
            </a:r>
          </a:p>
          <a:p>
            <a:r>
              <a:rPr lang="en-US" sz="2000" dirty="0" smtClean="0">
                <a:latin typeface="Times New Roman" panose="02020603050405020304" pitchFamily="18" charset="0"/>
                <a:cs typeface="Times New Roman" panose="02020603050405020304" pitchFamily="18" charset="0"/>
              </a:rPr>
              <a:t>a LAN can be as simple as two PCs and a printer in someone’s home office.</a:t>
            </a:r>
          </a:p>
          <a:p>
            <a:r>
              <a:rPr lang="en-IN" sz="2000" dirty="0">
                <a:latin typeface="Times New Roman" panose="02020603050405020304" pitchFamily="18" charset="0"/>
                <a:cs typeface="Times New Roman" panose="02020603050405020304" pitchFamily="18" charset="0"/>
              </a:rPr>
              <a:t>The data is transferred at an extremely faster rate in Local Area Network.</a:t>
            </a:r>
          </a:p>
          <a:p>
            <a:r>
              <a:rPr lang="en-IN" sz="2000" dirty="0">
                <a:latin typeface="Times New Roman" panose="02020603050405020304" pitchFamily="18" charset="0"/>
                <a:cs typeface="Times New Roman" panose="02020603050405020304" pitchFamily="18" charset="0"/>
              </a:rPr>
              <a:t>Local Area Network provides higher security.</a:t>
            </a:r>
          </a:p>
          <a:p>
            <a:endParaRPr lang="en-US" sz="2000" dirty="0"/>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030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355" y="1212112"/>
            <a:ext cx="6065158" cy="4326675"/>
          </a:xfrm>
          <a:prstGeom prst="rect">
            <a:avLst/>
          </a:prstGeom>
        </p:spPr>
      </p:pic>
      <p:sp>
        <p:nvSpPr>
          <p:cNvPr id="6" name="Content Placeholder 5"/>
          <p:cNvSpPr>
            <a:spLocks noGrp="1"/>
          </p:cNvSpPr>
          <p:nvPr>
            <p:ph idx="1"/>
          </p:nvPr>
        </p:nvSpPr>
        <p:spPr>
          <a:xfrm>
            <a:off x="829340" y="510363"/>
            <a:ext cx="10524460" cy="5666600"/>
          </a:xfrm>
        </p:spPr>
        <p:txBody>
          <a:bodyPr>
            <a:normAutofit/>
          </a:bodyPr>
          <a:lstStyle/>
          <a:p>
            <a:pPr marL="0" indent="0" algn="ctr">
              <a:buNone/>
            </a:pPr>
            <a:r>
              <a:rPr lang="en-US" sz="1800" dirty="0" smtClean="0">
                <a:solidFill>
                  <a:srgbClr val="FF0000"/>
                </a:solidFill>
                <a:latin typeface="Times New Roman" panose="02020603050405020304" pitchFamily="18" charset="0"/>
                <a:cs typeface="Times New Roman" panose="02020603050405020304" pitchFamily="18" charset="0"/>
              </a:rPr>
              <a:t>    </a:t>
            </a:r>
            <a:r>
              <a:rPr lang="en-US" sz="1800" dirty="0" smtClean="0">
                <a:solidFill>
                  <a:srgbClr val="FF0000"/>
                </a:solidFill>
                <a:latin typeface="Tii"/>
                <a:cs typeface="Times New Roman" panose="02020603050405020304" pitchFamily="18" charset="0"/>
              </a:rPr>
              <a:t>LOCAL AREA NETWORK(LAN)</a:t>
            </a:r>
            <a:endParaRPr lang="en-IN" sz="1800" dirty="0">
              <a:solidFill>
                <a:srgbClr val="FF0000"/>
              </a:solidFill>
              <a:latin typeface="Tii"/>
              <a:cs typeface="Times New Roman" panose="02020603050405020304" pitchFamily="18" charset="0"/>
            </a:endParaRPr>
          </a:p>
        </p:txBody>
      </p:sp>
    </p:spTree>
    <p:extLst>
      <p:ext uri="{BB962C8B-B14F-4D97-AF65-F5344CB8AC3E}">
        <p14:creationId xmlns:p14="http://schemas.microsoft.com/office/powerpoint/2010/main" val="20986273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386"/>
            <a:ext cx="10515600" cy="5985577"/>
          </a:xfrm>
        </p:spPr>
        <p:txBody>
          <a:bodyPr>
            <a:normAutofit/>
          </a:bodyPr>
          <a:lstStyle/>
          <a:p>
            <a:pPr marL="0" indent="0" fontAlgn="base">
              <a:buNone/>
            </a:pPr>
            <a:endParaRPr lang="en-US" sz="2000" b="1" dirty="0" smtClean="0">
              <a:latin typeface="Times New Roman" panose="02020603050405020304" pitchFamily="18" charset="0"/>
              <a:cs typeface="Times New Roman" panose="02020603050405020304" pitchFamily="18" charset="0"/>
            </a:endParaRPr>
          </a:p>
          <a:p>
            <a:pPr marL="0" indent="0" fontAlgn="base">
              <a:buNone/>
            </a:pPr>
            <a:r>
              <a:rPr lang="en-US" sz="2000" b="1" dirty="0" smtClean="0">
                <a:latin typeface="Times New Roman" panose="02020603050405020304" pitchFamily="18" charset="0"/>
                <a:cs typeface="Times New Roman" panose="02020603050405020304" pitchFamily="18" charset="0"/>
              </a:rPr>
              <a:t>Advantages</a:t>
            </a:r>
            <a:r>
              <a:rPr lang="en-US" sz="2000" b="1" dirty="0">
                <a:latin typeface="Times New Roman" panose="02020603050405020304" pitchFamily="18" charset="0"/>
                <a:cs typeface="Times New Roman" panose="02020603050405020304" pitchFamily="18" charset="0"/>
              </a:rPr>
              <a:t>:</a:t>
            </a:r>
          </a:p>
          <a:p>
            <a:pPr fontAlgn="base"/>
            <a:r>
              <a:rPr lang="en-US" sz="2000" dirty="0">
                <a:latin typeface="Times New Roman" panose="02020603050405020304" pitchFamily="18" charset="0"/>
                <a:cs typeface="Times New Roman" panose="02020603050405020304" pitchFamily="18" charset="0"/>
              </a:rPr>
              <a:t>Provides fast data transfer rates and high-speed communication.</a:t>
            </a:r>
          </a:p>
          <a:p>
            <a:pPr fontAlgn="base"/>
            <a:r>
              <a:rPr lang="en-US" sz="2000" dirty="0">
                <a:latin typeface="Times New Roman" panose="02020603050405020304" pitchFamily="18" charset="0"/>
                <a:cs typeface="Times New Roman" panose="02020603050405020304" pitchFamily="18" charset="0"/>
              </a:rPr>
              <a:t>Easy to set up and manage.</a:t>
            </a:r>
          </a:p>
          <a:p>
            <a:pPr fontAlgn="base"/>
            <a:r>
              <a:rPr lang="en-US" sz="2000" dirty="0">
                <a:latin typeface="Times New Roman" panose="02020603050405020304" pitchFamily="18" charset="0"/>
                <a:cs typeface="Times New Roman" panose="02020603050405020304" pitchFamily="18" charset="0"/>
              </a:rPr>
              <a:t>Can be used to share peripheral devices such as printers and scanners.</a:t>
            </a:r>
          </a:p>
          <a:p>
            <a:pPr fontAlgn="base"/>
            <a:r>
              <a:rPr lang="en-US" sz="2000" dirty="0">
                <a:latin typeface="Times New Roman" panose="02020603050405020304" pitchFamily="18" charset="0"/>
                <a:cs typeface="Times New Roman" panose="02020603050405020304" pitchFamily="18" charset="0"/>
              </a:rPr>
              <a:t>Provides increased security and fault tolerance compared to WANs</a:t>
            </a:r>
            <a:r>
              <a:rPr lang="en-US" sz="2000" dirty="0" smtClean="0">
                <a:latin typeface="Times New Roman" panose="02020603050405020304" pitchFamily="18" charset="0"/>
                <a:cs typeface="Times New Roman" panose="02020603050405020304" pitchFamily="18" charset="0"/>
              </a:rPr>
              <a:t>.</a:t>
            </a:r>
          </a:p>
          <a:p>
            <a:pPr fontAlgn="base"/>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dirty="0">
                <a:latin typeface="Times New Roman" panose="02020603050405020304" pitchFamily="18" charset="0"/>
                <a:cs typeface="Times New Roman" panose="02020603050405020304" pitchFamily="18" charset="0"/>
              </a:rPr>
              <a:t>Disadvantages:</a:t>
            </a:r>
          </a:p>
          <a:p>
            <a:pPr fontAlgn="base"/>
            <a:r>
              <a:rPr lang="en-US" sz="2000" dirty="0">
                <a:latin typeface="Times New Roman" panose="02020603050405020304" pitchFamily="18" charset="0"/>
                <a:cs typeface="Times New Roman" panose="02020603050405020304" pitchFamily="18" charset="0"/>
              </a:rPr>
              <a:t>Limited geographical coverage.</a:t>
            </a:r>
          </a:p>
          <a:p>
            <a:pPr fontAlgn="base"/>
            <a:r>
              <a:rPr lang="en-US" sz="2000" dirty="0">
                <a:latin typeface="Times New Roman" panose="02020603050405020304" pitchFamily="18" charset="0"/>
                <a:cs typeface="Times New Roman" panose="02020603050405020304" pitchFamily="18" charset="0"/>
              </a:rPr>
              <a:t>Limited scalability and may require significant infrastructure upgrades to accommodate growth.</a:t>
            </a:r>
          </a:p>
          <a:p>
            <a:pPr fontAlgn="base"/>
            <a:r>
              <a:rPr lang="en-US" sz="2000" dirty="0">
                <a:latin typeface="Times New Roman" panose="02020603050405020304" pitchFamily="18" charset="0"/>
                <a:cs typeface="Times New Roman" panose="02020603050405020304" pitchFamily="18" charset="0"/>
              </a:rPr>
              <a:t>May experience congestion and network performance issues with increased usage.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78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7833"/>
            <a:ext cx="10515600" cy="563525"/>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Protocols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5908"/>
            <a:ext cx="10515600" cy="4901056"/>
          </a:xfrm>
        </p:spPr>
        <p:txBody>
          <a:bodyPr/>
          <a:lstStyle/>
          <a:p>
            <a:r>
              <a:rPr lang="en-US" sz="2000" dirty="0">
                <a:latin typeface="Times New Roman" panose="02020603050405020304" pitchFamily="18" charset="0"/>
                <a:cs typeface="Times New Roman" panose="02020603050405020304" pitchFamily="18" charset="0"/>
              </a:rPr>
              <a:t>A protocol is a set of rules that govern data communications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represents an agreement between the communicating </a:t>
            </a:r>
            <a:r>
              <a:rPr lang="en-US" sz="2000" dirty="0" smtClean="0">
                <a:latin typeface="Times New Roman" panose="02020603050405020304" pitchFamily="18" charset="0"/>
                <a:cs typeface="Times New Roman" panose="02020603050405020304" pitchFamily="18" charset="0"/>
              </a:rPr>
              <a:t>devices.</a:t>
            </a:r>
          </a:p>
          <a:p>
            <a:r>
              <a:rPr lang="en-US" sz="2000" dirty="0">
                <a:latin typeface="Times New Roman" panose="02020603050405020304" pitchFamily="18" charset="0"/>
                <a:cs typeface="Times New Roman" panose="02020603050405020304" pitchFamily="18" charset="0"/>
              </a:rPr>
              <a:t>To make communication successful between devices, some rules and procedures should be agreed upon at the sending and receiving ends of the system. Such rules and procedures are called Protocols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Without </a:t>
            </a:r>
            <a:r>
              <a:rPr lang="en-US" sz="2000" dirty="0">
                <a:latin typeface="Times New Roman" panose="02020603050405020304" pitchFamily="18" charset="0"/>
                <a:cs typeface="Times New Roman" panose="02020603050405020304" pitchFamily="18" charset="0"/>
              </a:rPr>
              <a:t>a protocol, two devices may be connected but not communicating, just as a person speaking French cannot be understood by a person who speaks only Japanese</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587" y="4016006"/>
            <a:ext cx="6734175" cy="2533650"/>
          </a:xfrm>
          <a:prstGeom prst="rect">
            <a:avLst/>
          </a:prstGeom>
        </p:spPr>
      </p:pic>
    </p:spTree>
    <p:extLst>
      <p:ext uri="{BB962C8B-B14F-4D97-AF65-F5344CB8AC3E}">
        <p14:creationId xmlns:p14="http://schemas.microsoft.com/office/powerpoint/2010/main" val="29365154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714"/>
            <a:ext cx="10515600" cy="6060005"/>
          </a:xfrm>
        </p:spPr>
        <p:txBody>
          <a:bodyPr>
            <a:normAutofit/>
          </a:bodyPr>
          <a:lstStyle/>
          <a:p>
            <a:pPr marL="0" indent="0">
              <a:buNone/>
            </a:pPr>
            <a:r>
              <a:rPr lang="en-US" b="1" u="sng" dirty="0" smtClean="0">
                <a:solidFill>
                  <a:srgbClr val="FF0000"/>
                </a:solidFill>
                <a:latin typeface="Times New Roman" panose="02020603050405020304" pitchFamily="18" charset="0"/>
                <a:cs typeface="Times New Roman" panose="02020603050405020304" pitchFamily="18" charset="0"/>
              </a:rPr>
              <a:t>MAN:</a:t>
            </a:r>
          </a:p>
          <a:p>
            <a:r>
              <a:rPr lang="en-US" sz="2000" dirty="0">
                <a:latin typeface="Times New Roman" panose="02020603050405020304" pitchFamily="18" charset="0"/>
                <a:cs typeface="Times New Roman" panose="02020603050405020304" pitchFamily="18" charset="0"/>
              </a:rPr>
              <a:t>MAN or Metropolitan area Network covers a larger area than that covered by a LAN and a smaller area as compared to WAN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 has a range </a:t>
            </a:r>
            <a:r>
              <a:rPr lang="en-US" sz="2000" dirty="0" smtClean="0">
                <a:latin typeface="Times New Roman" panose="02020603050405020304" pitchFamily="18" charset="0"/>
                <a:cs typeface="Times New Roman" panose="02020603050405020304" pitchFamily="18" charset="0"/>
              </a:rPr>
              <a:t>up to 80km</a:t>
            </a:r>
            <a:r>
              <a:rPr lang="en-US" sz="2000" dirty="0">
                <a:latin typeface="Times New Roman" panose="02020603050405020304" pitchFamily="18" charset="0"/>
                <a:cs typeface="Times New Roman" panose="02020603050405020304" pitchFamily="18" charset="0"/>
              </a:rPr>
              <a:t>. It connects two or more computers that are apart but reside in the same </a:t>
            </a:r>
            <a:r>
              <a:rPr lang="en-US" sz="2000" dirty="0" smtClean="0">
                <a:latin typeface="Times New Roman" panose="02020603050405020304" pitchFamily="18" charset="0"/>
                <a:cs typeface="Times New Roman" panose="02020603050405020304" pitchFamily="18" charset="0"/>
              </a:rPr>
              <a:t>or different cities.</a:t>
            </a: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covers a large geographical area </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MAN </a:t>
            </a:r>
            <a:r>
              <a:rPr lang="en-US" sz="2000" dirty="0">
                <a:latin typeface="Times New Roman" panose="02020603050405020304" pitchFamily="18" charset="0"/>
                <a:cs typeface="Times New Roman" panose="02020603050405020304" pitchFamily="18" charset="0"/>
              </a:rPr>
              <a:t>is designed for customers who need high-speed </a:t>
            </a:r>
            <a:r>
              <a:rPr lang="en-US" sz="2000" dirty="0" smtClean="0">
                <a:latin typeface="Times New Roman" panose="02020603050405020304" pitchFamily="18" charset="0"/>
                <a:cs typeface="Times New Roman" panose="02020603050405020304" pitchFamily="18" charset="0"/>
              </a:rPr>
              <a:t>connectivity.</a:t>
            </a:r>
          </a:p>
          <a:p>
            <a:r>
              <a:rPr lang="en-US" sz="2000" dirty="0" smtClean="0">
                <a:latin typeface="Times New Roman" panose="02020603050405020304" pitchFamily="18" charset="0"/>
                <a:cs typeface="Times New Roman" panose="02020603050405020304" pitchFamily="18" charset="0"/>
              </a:rPr>
              <a:t>Speeds </a:t>
            </a:r>
            <a:r>
              <a:rPr lang="en-US" sz="2000" dirty="0">
                <a:latin typeface="Times New Roman" panose="02020603050405020304" pitchFamily="18" charset="0"/>
                <a:cs typeface="Times New Roman" panose="02020603050405020304" pitchFamily="18" charset="0"/>
              </a:rPr>
              <a:t>of MAN range in terms of Mbps.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Devices used for transmission of data through MAN are Modem and Wire/Cable. </a:t>
            </a:r>
            <a:endParaRPr lang="en-US" sz="2000" dirty="0" smtClean="0">
              <a:latin typeface="Times New Roman" panose="02020603050405020304" pitchFamily="18" charset="0"/>
              <a:cs typeface="Times New Roman" panose="02020603050405020304" pitchFamily="18" charset="0"/>
            </a:endParaRPr>
          </a:p>
          <a:p>
            <a:r>
              <a:rPr lang="en-US" sz="2000" b="1" dirty="0">
                <a:latin typeface="Times New Roman" pitchFamily="18" charset="0"/>
                <a:cs typeface="Times New Roman" pitchFamily="18" charset="0"/>
              </a:rPr>
              <a:t>For Example: </a:t>
            </a:r>
            <a:endParaRPr lang="en-US" sz="2000" b="1"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Suppose </a:t>
            </a:r>
            <a:r>
              <a:rPr lang="en-US" sz="2000" dirty="0">
                <a:latin typeface="Times New Roman" pitchFamily="18" charset="0"/>
                <a:cs typeface="Times New Roman" pitchFamily="18" charset="0"/>
              </a:rPr>
              <a:t>an company has three different offices in a city and company wants to connect computers in three offices together ,then MAN is used</a:t>
            </a:r>
          </a:p>
          <a:p>
            <a:endParaRPr lang="en-IN" sz="2000" i="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564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7684"/>
            <a:ext cx="10515600" cy="414668"/>
          </a:xfrm>
        </p:spPr>
        <p:txBody>
          <a:bodyPr>
            <a:normAutofit/>
          </a:bodyPr>
          <a:lstStyle/>
          <a:p>
            <a:r>
              <a:rPr lang="en-US" sz="1800" dirty="0" smtClean="0">
                <a:solidFill>
                  <a:srgbClr val="FF0000"/>
                </a:solidFill>
                <a:latin typeface="Times New Roman" panose="02020603050405020304" pitchFamily="18" charset="0"/>
                <a:cs typeface="Times New Roman" panose="02020603050405020304" pitchFamily="18" charset="0"/>
              </a:rPr>
              <a:t>                                                                   Metropolitan </a:t>
            </a:r>
            <a:r>
              <a:rPr lang="en-US" sz="1800" dirty="0">
                <a:solidFill>
                  <a:srgbClr val="FF0000"/>
                </a:solidFill>
                <a:latin typeface="Times New Roman" panose="02020603050405020304" pitchFamily="18" charset="0"/>
                <a:cs typeface="Times New Roman" panose="02020603050405020304" pitchFamily="18" charset="0"/>
              </a:rPr>
              <a:t>area Network</a:t>
            </a:r>
            <a:endParaRPr lang="en-IN" sz="18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4785" y="2210344"/>
            <a:ext cx="5582429" cy="3581900"/>
          </a:xfrm>
        </p:spPr>
      </p:pic>
    </p:spTree>
    <p:extLst>
      <p:ext uri="{BB962C8B-B14F-4D97-AF65-F5344CB8AC3E}">
        <p14:creationId xmlns:p14="http://schemas.microsoft.com/office/powerpoint/2010/main" val="272674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326"/>
            <a:ext cx="10515600" cy="6070637"/>
          </a:xfrm>
        </p:spPr>
        <p:txBody>
          <a:bodyPr>
            <a:normAutofit/>
          </a:bodyPr>
          <a:lstStyle/>
          <a:p>
            <a:pPr marL="0" indent="0" fontAlgn="base">
              <a:buNone/>
            </a:pPr>
            <a:r>
              <a:rPr lang="en-US" sz="2000" b="1" dirty="0">
                <a:latin typeface="Times New Roman" panose="02020603050405020304" pitchFamily="18" charset="0"/>
                <a:cs typeface="Times New Roman" panose="02020603050405020304" pitchFamily="18" charset="0"/>
              </a:rPr>
              <a:t>Advantages:</a:t>
            </a:r>
          </a:p>
          <a:p>
            <a:pPr fontAlgn="base"/>
            <a:r>
              <a:rPr lang="en-US" sz="2000" dirty="0">
                <a:latin typeface="Times New Roman" panose="02020603050405020304" pitchFamily="18" charset="0"/>
                <a:cs typeface="Times New Roman" panose="02020603050405020304" pitchFamily="18" charset="0"/>
              </a:rPr>
              <a:t>Provides high-speed connectivity over a larger geographical area than LAN.</a:t>
            </a:r>
          </a:p>
          <a:p>
            <a:pPr fontAlgn="base"/>
            <a:r>
              <a:rPr lang="en-US" sz="2000" dirty="0" smtClean="0">
                <a:latin typeface="Times New Roman" panose="02020603050405020304" pitchFamily="18" charset="0"/>
                <a:cs typeface="Times New Roman" panose="02020603050405020304" pitchFamily="18" charset="0"/>
              </a:rPr>
              <a:t>large capacity for data transmission.</a:t>
            </a:r>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Offers higher data transfer rates than WAN in some cases.</a:t>
            </a:r>
          </a:p>
          <a:p>
            <a:pPr marL="0" indent="0" fontAlgn="base">
              <a:buNone/>
            </a:pPr>
            <a:r>
              <a:rPr lang="en-US" sz="2000" b="1" dirty="0">
                <a:latin typeface="Times New Roman" panose="02020603050405020304" pitchFamily="18" charset="0"/>
                <a:cs typeface="Times New Roman" panose="02020603050405020304" pitchFamily="18" charset="0"/>
              </a:rPr>
              <a:t>Disadvantages:</a:t>
            </a:r>
          </a:p>
          <a:p>
            <a:pPr fontAlgn="base"/>
            <a:r>
              <a:rPr lang="en-US" sz="2000" dirty="0">
                <a:latin typeface="Times New Roman" panose="02020603050405020304" pitchFamily="18" charset="0"/>
                <a:cs typeface="Times New Roman" panose="02020603050405020304" pitchFamily="18" charset="0"/>
              </a:rPr>
              <a:t>Can be expensive to set up and maintain.</a:t>
            </a:r>
          </a:p>
          <a:p>
            <a:pPr fontAlgn="base"/>
            <a:r>
              <a:rPr lang="en-US" sz="2000" dirty="0">
                <a:latin typeface="Times New Roman" panose="02020603050405020304" pitchFamily="18" charset="0"/>
                <a:cs typeface="Times New Roman" panose="02020603050405020304" pitchFamily="18" charset="0"/>
              </a:rPr>
              <a:t>May experience congestion and network performance issues with increased usage.</a:t>
            </a:r>
          </a:p>
          <a:p>
            <a:pPr fontAlgn="base"/>
            <a:r>
              <a:rPr lang="en-US" sz="2000" dirty="0">
                <a:latin typeface="Times New Roman" panose="02020603050405020304" pitchFamily="18" charset="0"/>
                <a:cs typeface="Times New Roman" panose="02020603050405020304" pitchFamily="18" charset="0"/>
              </a:rPr>
              <a:t>May have limited fault tolerance and security compared to LANs.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64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712"/>
            <a:ext cx="10515600" cy="5879251"/>
          </a:xfrm>
        </p:spPr>
        <p:txBody>
          <a:bodyPr>
            <a:normAutofit/>
          </a:bodyPr>
          <a:lstStyle/>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WAN:</a:t>
            </a:r>
          </a:p>
          <a:p>
            <a:pPr fontAlgn="base"/>
            <a:r>
              <a:rPr lang="en-US" sz="2000" dirty="0">
                <a:latin typeface="Times New Roman" panose="02020603050405020304" pitchFamily="18" charset="0"/>
                <a:cs typeface="Times New Roman" panose="02020603050405020304" pitchFamily="18" charset="0"/>
              </a:rPr>
              <a:t>WAN or Wide Area Network is a computer network that extends over a large geographical area, </a:t>
            </a:r>
            <a:r>
              <a:rPr lang="en-US" sz="2000" dirty="0" smtClean="0">
                <a:latin typeface="Times New Roman" panose="02020603050405020304" pitchFamily="18" charset="0"/>
                <a:cs typeface="Times New Roman" panose="02020603050405020304" pitchFamily="18" charset="0"/>
              </a:rPr>
              <a:t>like a state or a country or even entire world.</a:t>
            </a:r>
          </a:p>
          <a:p>
            <a:pPr fontAlgn="base"/>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WAN could be a connection of LAN connecting to other LANs via telephone lines and radio </a:t>
            </a:r>
            <a:r>
              <a:rPr lang="en-US" sz="2000" dirty="0" smtClean="0">
                <a:latin typeface="Times New Roman" panose="02020603050405020304" pitchFamily="18" charset="0"/>
                <a:cs typeface="Times New Roman" panose="02020603050405020304" pitchFamily="18" charset="0"/>
              </a:rPr>
              <a:t>waves.</a:t>
            </a:r>
            <a:endParaRPr lang="en-US" sz="2000" dirty="0">
              <a:latin typeface="Times New Roman" panose="02020603050405020304" pitchFamily="18" charset="0"/>
              <a:cs typeface="Times New Roman" panose="02020603050405020304" pitchFamily="18" charset="0"/>
            </a:endParaRPr>
          </a:p>
          <a:p>
            <a:pPr fontAlgn="base"/>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speed of WAN ranges from a few kilobits per second (Kbps) to megabits per second (Mbps).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itchFamily="18" charset="0"/>
                <a:cs typeface="Times New Roman" pitchFamily="18" charset="0"/>
              </a:rPr>
              <a:t>WANs are slower than MANs and LANs because it covers very large geographic area </a:t>
            </a:r>
          </a:p>
          <a:p>
            <a:r>
              <a:rPr lang="en-US" sz="2000" b="1" dirty="0">
                <a:latin typeface="Times New Roman" pitchFamily="18" charset="0"/>
                <a:cs typeface="Times New Roman" pitchFamily="18" charset="0"/>
              </a:rPr>
              <a:t>For Example: </a:t>
            </a:r>
          </a:p>
          <a:p>
            <a:pPr marL="0" indent="0">
              <a:buNone/>
            </a:pPr>
            <a:r>
              <a:rPr lang="en-US" sz="2000" dirty="0">
                <a:latin typeface="Times New Roman" pitchFamily="18" charset="0"/>
                <a:cs typeface="Times New Roman" pitchFamily="18" charset="0"/>
              </a:rPr>
              <a:t>A company has three offices, first in New York, second in London and third in Mumbai. each office has its own LAN. If a company connects these three LANs together using WAN technology, a WAN is created.</a:t>
            </a:r>
          </a:p>
          <a:p>
            <a:endParaRPr lang="en-US" sz="2000" dirty="0">
              <a:latin typeface="Times New Roman" pitchFamily="18" charset="0"/>
              <a:cs typeface="Times New Roman" pitchFamily="18" charset="0"/>
            </a:endParaRPr>
          </a:p>
          <a:p>
            <a:endParaRPr lang="en-IN"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068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350" y="1456661"/>
            <a:ext cx="7038752" cy="4210492"/>
          </a:xfrm>
        </p:spPr>
      </p:pic>
    </p:spTree>
    <p:extLst>
      <p:ext uri="{BB962C8B-B14F-4D97-AF65-F5344CB8AC3E}">
        <p14:creationId xmlns:p14="http://schemas.microsoft.com/office/powerpoint/2010/main" val="3256586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079"/>
            <a:ext cx="10515600" cy="5889884"/>
          </a:xfrm>
        </p:spPr>
        <p:txBody>
          <a:bodyPr>
            <a:normAutofit/>
          </a:bodyPr>
          <a:lstStyle/>
          <a:p>
            <a:pPr marL="0" indent="0" fontAlgn="base">
              <a:buNone/>
            </a:pPr>
            <a:endParaRPr lang="en-US" sz="2000" b="1" dirty="0" smtClean="0">
              <a:latin typeface="Times New Roman" panose="02020603050405020304" pitchFamily="18" charset="0"/>
              <a:cs typeface="Times New Roman" panose="02020603050405020304" pitchFamily="18" charset="0"/>
            </a:endParaRPr>
          </a:p>
          <a:p>
            <a:pPr marL="0" indent="0" fontAlgn="base">
              <a:buNone/>
            </a:pPr>
            <a:r>
              <a:rPr lang="en-US" sz="2000" b="1" dirty="0" smtClean="0">
                <a:latin typeface="Times New Roman" panose="02020603050405020304" pitchFamily="18" charset="0"/>
                <a:cs typeface="Times New Roman" panose="02020603050405020304" pitchFamily="18" charset="0"/>
              </a:rPr>
              <a:t>Advantages</a:t>
            </a:r>
            <a:r>
              <a:rPr lang="en-US" sz="2000" b="1" dirty="0">
                <a:latin typeface="Times New Roman" panose="02020603050405020304" pitchFamily="18" charset="0"/>
                <a:cs typeface="Times New Roman" panose="02020603050405020304" pitchFamily="18" charset="0"/>
              </a:rPr>
              <a:t>:</a:t>
            </a:r>
          </a:p>
          <a:p>
            <a:pPr fontAlgn="base"/>
            <a:r>
              <a:rPr lang="en-US" sz="2000" dirty="0">
                <a:latin typeface="Times New Roman" panose="02020603050405020304" pitchFamily="18" charset="0"/>
                <a:cs typeface="Times New Roman" panose="02020603050405020304" pitchFamily="18" charset="0"/>
              </a:rPr>
              <a:t>Covers large geographical areas and can connect remote locations.</a:t>
            </a:r>
          </a:p>
          <a:p>
            <a:pPr fontAlgn="base"/>
            <a:r>
              <a:rPr lang="en-US" sz="2000" dirty="0">
                <a:latin typeface="Times New Roman" panose="02020603050405020304" pitchFamily="18" charset="0"/>
                <a:cs typeface="Times New Roman" panose="02020603050405020304" pitchFamily="18" charset="0"/>
              </a:rPr>
              <a:t>Provides connectivity to the internet.</a:t>
            </a:r>
          </a:p>
          <a:p>
            <a:pPr fontAlgn="base"/>
            <a:r>
              <a:rPr lang="en-US" sz="2000" dirty="0">
                <a:latin typeface="Times New Roman" panose="02020603050405020304" pitchFamily="18" charset="0"/>
                <a:cs typeface="Times New Roman" panose="02020603050405020304" pitchFamily="18" charset="0"/>
              </a:rPr>
              <a:t>Offers remote access to resources and applications.</a:t>
            </a:r>
          </a:p>
          <a:p>
            <a:pPr fontAlgn="base"/>
            <a:r>
              <a:rPr lang="en-US" sz="2000" dirty="0">
                <a:latin typeface="Times New Roman" panose="02020603050405020304" pitchFamily="18" charset="0"/>
                <a:cs typeface="Times New Roman" panose="02020603050405020304" pitchFamily="18" charset="0"/>
              </a:rPr>
              <a:t>Can be used to support multiple users and applications simultaneously</a:t>
            </a:r>
            <a:r>
              <a:rPr lang="en-US" sz="2000" dirty="0" smtClean="0">
                <a:latin typeface="Times New Roman" panose="02020603050405020304" pitchFamily="18" charset="0"/>
                <a:cs typeface="Times New Roman" panose="02020603050405020304" pitchFamily="18" charset="0"/>
              </a:rPr>
              <a:t>.</a:t>
            </a:r>
          </a:p>
          <a:p>
            <a:pPr fontAlgn="base"/>
            <a:endParaRPr lang="en-US" sz="2000" dirty="0">
              <a:latin typeface="Times New Roman" panose="02020603050405020304" pitchFamily="18" charset="0"/>
              <a:cs typeface="Times New Roman" panose="02020603050405020304" pitchFamily="18" charset="0"/>
            </a:endParaRPr>
          </a:p>
          <a:p>
            <a:pPr marL="0" indent="0" fontAlgn="base">
              <a:buNone/>
            </a:pPr>
            <a:r>
              <a:rPr lang="en-US" sz="2000" b="1" dirty="0">
                <a:latin typeface="Times New Roman" panose="02020603050405020304" pitchFamily="18" charset="0"/>
                <a:cs typeface="Times New Roman" panose="02020603050405020304" pitchFamily="18" charset="0"/>
              </a:rPr>
              <a:t>Disadvantages:</a:t>
            </a:r>
          </a:p>
          <a:p>
            <a:pPr fontAlgn="base"/>
            <a:r>
              <a:rPr lang="en-US" sz="2000" dirty="0">
                <a:latin typeface="Times New Roman" panose="02020603050405020304" pitchFamily="18" charset="0"/>
                <a:cs typeface="Times New Roman" panose="02020603050405020304" pitchFamily="18" charset="0"/>
              </a:rPr>
              <a:t>Can be expensive to set up and maintain.</a:t>
            </a:r>
          </a:p>
          <a:p>
            <a:pPr fontAlgn="base"/>
            <a:r>
              <a:rPr lang="en-US" sz="2000" dirty="0">
                <a:latin typeface="Times New Roman" panose="02020603050405020304" pitchFamily="18" charset="0"/>
                <a:cs typeface="Times New Roman" panose="02020603050405020304" pitchFamily="18" charset="0"/>
              </a:rPr>
              <a:t>Offers slower data transfer rates than LAN or MAN.</a:t>
            </a:r>
          </a:p>
          <a:p>
            <a:pPr fontAlgn="base"/>
            <a:r>
              <a:rPr lang="en-US" sz="2000" dirty="0">
                <a:latin typeface="Times New Roman" panose="02020603050405020304" pitchFamily="18" charset="0"/>
                <a:cs typeface="Times New Roman" panose="02020603050405020304" pitchFamily="18" charset="0"/>
              </a:rPr>
              <a:t>May </a:t>
            </a:r>
            <a:r>
              <a:rPr lang="en-US" sz="2000" dirty="0" smtClean="0">
                <a:latin typeface="Times New Roman" panose="02020603050405020304" pitchFamily="18" charset="0"/>
                <a:cs typeface="Times New Roman" panose="02020603050405020304" pitchFamily="18" charset="0"/>
              </a:rPr>
              <a:t>experience </a:t>
            </a:r>
            <a:r>
              <a:rPr lang="en-US" sz="2000" dirty="0">
                <a:latin typeface="Times New Roman" panose="02020603050405020304" pitchFamily="18" charset="0"/>
                <a:cs typeface="Times New Roman" panose="02020603050405020304" pitchFamily="18" charset="0"/>
              </a:rPr>
              <a:t>longer propagation delays due to longer distances and multiple network hops.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9713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162" y="-1158948"/>
            <a:ext cx="7166345" cy="7927610"/>
          </a:xfrm>
        </p:spPr>
      </p:pic>
    </p:spTree>
    <p:extLst>
      <p:ext uri="{BB962C8B-B14F-4D97-AF65-F5344CB8AC3E}">
        <p14:creationId xmlns:p14="http://schemas.microsoft.com/office/powerpoint/2010/main" val="268582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631"/>
          </a:xfrm>
        </p:spPr>
        <p:txBody>
          <a:bodyPr/>
          <a:lstStyle/>
          <a:p>
            <a:r>
              <a:rPr lang="en-US" dirty="0" smtClean="0"/>
              <a:t>IMP Questions</a:t>
            </a:r>
            <a:endParaRPr lang="en-IN" dirty="0"/>
          </a:p>
        </p:txBody>
      </p:sp>
      <p:sp>
        <p:nvSpPr>
          <p:cNvPr id="3" name="Content Placeholder 2"/>
          <p:cNvSpPr>
            <a:spLocks noGrp="1"/>
          </p:cNvSpPr>
          <p:nvPr>
            <p:ph idx="1"/>
          </p:nvPr>
        </p:nvSpPr>
        <p:spPr>
          <a:xfrm>
            <a:off x="838200" y="1264356"/>
            <a:ext cx="10515600" cy="51816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W-19</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Define </a:t>
            </a:r>
            <a:r>
              <a:rPr lang="en-US" sz="2000" dirty="0">
                <a:latin typeface="Times New Roman" panose="02020603050405020304" pitchFamily="18" charset="0"/>
                <a:cs typeface="Times New Roman" panose="02020603050405020304" pitchFamily="18" charset="0"/>
              </a:rPr>
              <a:t>bit rate and baud rate</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List different characteristics of data communication system. </a:t>
            </a: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Draw and explain block diagram of communication </a:t>
            </a:r>
            <a:r>
              <a:rPr lang="en-US" sz="2000" dirty="0" smtClean="0">
                <a:latin typeface="Times New Roman" panose="02020603050405020304" pitchFamily="18" charset="0"/>
                <a:cs typeface="Times New Roman" panose="02020603050405020304" pitchFamily="18" charset="0"/>
              </a:rPr>
              <a:t>system.</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Explain simplex, half duplex and full duplex modes in data </a:t>
            </a:r>
            <a:r>
              <a:rPr lang="en-US" sz="2000" dirty="0" smtClean="0">
                <a:latin typeface="Times New Roman" panose="02020603050405020304" pitchFamily="18" charset="0"/>
                <a:cs typeface="Times New Roman" panose="02020603050405020304" pitchFamily="18" charset="0"/>
              </a:rPr>
              <a:t>communication</a:t>
            </a:r>
          </a:p>
          <a:p>
            <a:pPr marL="0" indent="0">
              <a:buNone/>
            </a:pPr>
            <a:r>
              <a:rPr lang="en-US" sz="2000" dirty="0">
                <a:latin typeface="Times New Roman" panose="02020603050405020304" pitchFamily="18" charset="0"/>
                <a:cs typeface="Times New Roman" panose="02020603050405020304" pitchFamily="18" charset="0"/>
              </a:rPr>
              <a:t>S-19</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a)</a:t>
            </a:r>
            <a:r>
              <a:rPr lang="en-US" sz="2000" dirty="0" err="1" smtClean="0">
                <a:latin typeface="Times New Roman" panose="02020603050405020304" pitchFamily="18" charset="0"/>
                <a:cs typeface="Times New Roman" panose="02020603050405020304" pitchFamily="18" charset="0"/>
              </a:rPr>
              <a:t>ADefine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Computer Network and state it’s types. b) State various Computer Network applications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Describe the process of data communication in various </a:t>
            </a:r>
            <a:r>
              <a:rPr lang="en-US" sz="2000" dirty="0" smtClean="0">
                <a:latin typeface="Times New Roman" panose="02020603050405020304" pitchFamily="18" charset="0"/>
                <a:cs typeface="Times New Roman" panose="02020603050405020304" pitchFamily="18" charset="0"/>
              </a:rPr>
              <a:t>modes.</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Compare </a:t>
            </a:r>
            <a:r>
              <a:rPr lang="en-IN" sz="2000" dirty="0">
                <a:latin typeface="Times New Roman" panose="02020603050405020304" pitchFamily="18" charset="0"/>
                <a:cs typeface="Times New Roman" panose="02020603050405020304" pitchFamily="18" charset="0"/>
              </a:rPr>
              <a:t>Analog and Digital signals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7385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6756"/>
            <a:ext cx="10515600" cy="6711244"/>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S-23</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Define computer Network</a:t>
            </a:r>
            <a:r>
              <a:rPr lang="en-IN"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Describe date communication </a:t>
            </a:r>
            <a:r>
              <a:rPr lang="en-IN" sz="2000" dirty="0" smtClean="0">
                <a:latin typeface="Times New Roman" panose="02020603050405020304" pitchFamily="18" charset="0"/>
                <a:cs typeface="Times New Roman" panose="02020603050405020304" pitchFamily="18" charset="0"/>
              </a:rPr>
              <a:t>standards.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Explain the components of Data communication</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Describe modes of </a:t>
            </a:r>
            <a:r>
              <a:rPr lang="en-IN" sz="2000" dirty="0" smtClean="0">
                <a:latin typeface="Times New Roman" panose="02020603050405020304" pitchFamily="18" charset="0"/>
                <a:cs typeface="Times New Roman" panose="02020603050405020304" pitchFamily="18" charset="0"/>
              </a:rPr>
              <a:t>communication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Differentiate any six point between LAN and </a:t>
            </a:r>
            <a:r>
              <a:rPr lang="en-US" sz="2000" dirty="0" smtClean="0">
                <a:latin typeface="Times New Roman" panose="02020603050405020304" pitchFamily="18" charset="0"/>
                <a:cs typeface="Times New Roman" panose="02020603050405020304" pitchFamily="18" charset="0"/>
              </a:rPr>
              <a:t>WAN.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W-23</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Differentiate any six point between LAN and </a:t>
            </a:r>
            <a:r>
              <a:rPr lang="en-US" sz="2000" dirty="0" smtClean="0">
                <a:latin typeface="Times New Roman" panose="02020603050405020304" pitchFamily="18" charset="0"/>
                <a:cs typeface="Times New Roman" panose="02020603050405020304" pitchFamily="18" charset="0"/>
              </a:rPr>
              <a:t>WAN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Draw process of Data </a:t>
            </a:r>
            <a:r>
              <a:rPr lang="en-US" sz="2000" dirty="0" smtClean="0">
                <a:latin typeface="Times New Roman" panose="02020603050405020304" pitchFamily="18" charset="0"/>
                <a:cs typeface="Times New Roman" panose="02020603050405020304" pitchFamily="18" charset="0"/>
              </a:rPr>
              <a:t>Communication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Explain modes of communication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Simplex ii) </a:t>
            </a: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Explain wide Area Networks along with its advantages and </a:t>
            </a:r>
            <a:r>
              <a:rPr lang="en-US" sz="2000" dirty="0" smtClean="0">
                <a:latin typeface="Times New Roman" panose="02020603050405020304" pitchFamily="18" charset="0"/>
                <a:cs typeface="Times New Roman" panose="02020603050405020304" pitchFamily="18" charset="0"/>
              </a:rPr>
              <a:t>disadvantages Half-Duplex </a:t>
            </a:r>
            <a:r>
              <a:rPr lang="en-US" sz="2000" dirty="0">
                <a:latin typeface="Times New Roman" panose="02020603050405020304" pitchFamily="18" charset="0"/>
                <a:cs typeface="Times New Roman" panose="02020603050405020304" pitchFamily="18" charset="0"/>
              </a:rPr>
              <a:t>iii) Full-Duplex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671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333"/>
            <a:ext cx="10515600" cy="6604000"/>
          </a:xfrm>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W-22</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Name the components of data </a:t>
            </a:r>
            <a:r>
              <a:rPr lang="en-US" sz="2000" dirty="0" smtClean="0">
                <a:latin typeface="Times New Roman" panose="02020603050405020304" pitchFamily="18" charset="0"/>
                <a:cs typeface="Times New Roman" panose="02020603050405020304" pitchFamily="18" charset="0"/>
              </a:rPr>
              <a:t>communication.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State </a:t>
            </a:r>
            <a:r>
              <a:rPr lang="en-US" sz="2000" dirty="0">
                <a:latin typeface="Times New Roman" panose="02020603050405020304" pitchFamily="18" charset="0"/>
                <a:cs typeface="Times New Roman" panose="02020603050405020304" pitchFamily="18" charset="0"/>
              </a:rPr>
              <a:t>any two needs of Computer Network</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Compare LAN and WAN (four points</a:t>
            </a:r>
            <a:r>
              <a:rPr lang="en-US" sz="2000"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Describe the various modes of communication in Computer Network</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S-22</a:t>
            </a: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Define computer Network</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Define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Bit rate (ii) Baud rate</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Define following terms:-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Protocol (ii) Bandwidth</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Describe modes of communication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Describe the components of data communication with neat diagram.</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154652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297"/>
          </a:xfrm>
        </p:spPr>
        <p:txBody>
          <a:bodyPr>
            <a:normAutofit/>
          </a:bodyPr>
          <a:lstStyle/>
          <a:p>
            <a:r>
              <a:rPr lang="en-US" sz="2000" dirty="0" smtClean="0">
                <a:solidFill>
                  <a:srgbClr val="FF0000"/>
                </a:solidFill>
                <a:latin typeface="Times New Roman" panose="02020603050405020304" pitchFamily="18" charset="0"/>
                <a:cs typeface="Times New Roman" panose="02020603050405020304" pitchFamily="18" charset="0"/>
              </a:rPr>
              <a:t>Key elements of Protocol</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14400"/>
            <a:ext cx="10515600" cy="5262563"/>
          </a:xfrm>
        </p:spPr>
        <p:txBody>
          <a:bodyPr>
            <a:normAutofit/>
          </a:bodyPr>
          <a:lstStyle/>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Syntax</a:t>
            </a:r>
            <a:r>
              <a:rPr lang="en-US" sz="2000" dirty="0" smtClean="0">
                <a:latin typeface="Times New Roman" panose="02020603050405020304" pitchFamily="18" charset="0"/>
                <a:cs typeface="Times New Roman" panose="02020603050405020304" pitchFamily="18" charset="0"/>
              </a:rPr>
              <a:t>: define structure or format of data</a:t>
            </a:r>
          </a:p>
          <a:p>
            <a:pPr marL="514350" indent="-514350">
              <a:buAutoNum type="arabicPeriod" startAt="2"/>
            </a:pPr>
            <a:r>
              <a:rPr lang="en-US" sz="2000" b="1" dirty="0" smtClean="0">
                <a:latin typeface="Times New Roman" panose="02020603050405020304" pitchFamily="18" charset="0"/>
                <a:cs typeface="Times New Roman" panose="02020603050405020304" pitchFamily="18" charset="0"/>
              </a:rPr>
              <a:t>Semantics: </a:t>
            </a:r>
            <a:r>
              <a:rPr lang="en-US" sz="2000" dirty="0" smtClean="0">
                <a:latin typeface="Times New Roman" panose="02020603050405020304" pitchFamily="18" charset="0"/>
                <a:cs typeface="Times New Roman" panose="02020603050405020304" pitchFamily="18" charset="0"/>
              </a:rPr>
              <a:t>Interprets meaning of the data bit</a:t>
            </a:r>
          </a:p>
          <a:p>
            <a:pPr marL="514350" indent="-514350">
              <a:buAutoNum type="arabicPeriod" startAt="3"/>
            </a:pPr>
            <a:r>
              <a:rPr lang="en-US" sz="2000" b="1" dirty="0" smtClean="0">
                <a:latin typeface="Times New Roman" panose="02020603050405020304" pitchFamily="18" charset="0"/>
                <a:cs typeface="Times New Roman" panose="02020603050405020304" pitchFamily="18" charset="0"/>
              </a:rPr>
              <a:t>Timing:</a:t>
            </a:r>
            <a:r>
              <a:rPr lang="en-US" sz="2000" dirty="0" smtClean="0">
                <a:latin typeface="Times New Roman" panose="02020603050405020304" pitchFamily="18" charset="0"/>
                <a:cs typeface="Times New Roman" panose="02020603050405020304" pitchFamily="18" charset="0"/>
              </a:rPr>
              <a:t> ensure that what tine data should be send and how fast data can be sent</a:t>
            </a:r>
          </a:p>
          <a:p>
            <a:pPr marL="0" indent="0">
              <a:buNone/>
            </a:pPr>
            <a:endParaRPr lang="en-US" sz="2000" dirty="0" smtClean="0"/>
          </a:p>
          <a:p>
            <a:pPr marL="514350" indent="-514350">
              <a:buFont typeface="+mj-lt"/>
              <a:buAutoNum type="arabicPeriod"/>
            </a:pPr>
            <a:endParaRPr lang="en-IN" sz="2000" dirty="0"/>
          </a:p>
        </p:txBody>
      </p:sp>
    </p:spTree>
    <p:extLst>
      <p:ext uri="{BB962C8B-B14F-4D97-AF65-F5344CB8AC3E}">
        <p14:creationId xmlns:p14="http://schemas.microsoft.com/office/powerpoint/2010/main" val="304437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693"/>
            <a:ext cx="10515600" cy="1020727"/>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Standards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61237"/>
            <a:ext cx="10515600" cy="5315726"/>
          </a:xfrm>
        </p:spPr>
        <p:txBody>
          <a:bodyPr>
            <a:normAutofit fontScale="92500" lnSpcReduction="10000"/>
          </a:bodyPr>
          <a:lstStyle/>
          <a:p>
            <a:pPr fontAlgn="base"/>
            <a:endParaRPr lang="en-US" sz="2000" dirty="0" smtClean="0">
              <a:latin typeface="Times New Roman" panose="02020603050405020304" pitchFamily="18" charset="0"/>
              <a:cs typeface="Times New Roman" panose="02020603050405020304" pitchFamily="18" charset="0"/>
            </a:endParaRPr>
          </a:p>
          <a:p>
            <a:r>
              <a:rPr lang="en-US" sz="2200" dirty="0">
                <a:latin typeface="Times New Roman" pitchFamily="18" charset="0"/>
                <a:cs typeface="Times New Roman" pitchFamily="18" charset="0"/>
              </a:rPr>
              <a:t>Data communication standards are defined as the guidelines to product manufacturers and vendors to ensure national and international interconnectivity</a:t>
            </a:r>
          </a:p>
          <a:p>
            <a:r>
              <a:rPr lang="en-US" sz="2200" dirty="0">
                <a:latin typeface="Times New Roman" pitchFamily="18" charset="0"/>
                <a:cs typeface="Times New Roman" pitchFamily="18" charset="0"/>
              </a:rPr>
              <a:t>Standards are the set</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of rules  for data communication that are needed for  exchange of information among devices</a:t>
            </a:r>
            <a:r>
              <a:rPr lang="en-US" sz="2200" dirty="0" smtClean="0">
                <a:latin typeface="Times New Roman" pitchFamily="18" charset="0"/>
                <a:cs typeface="Times New Roman" pitchFamily="18" charset="0"/>
              </a:rPr>
              <a:t>.</a:t>
            </a:r>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Types of Standards </a:t>
            </a:r>
          </a:p>
          <a:p>
            <a:pPr marL="457200" indent="-457200" fontAlgn="base">
              <a:buFont typeface="+mj-lt"/>
              <a:buAutoNum type="arabicPeriod"/>
            </a:pPr>
            <a:r>
              <a:rPr lang="en-US" sz="2000" b="1" dirty="0">
                <a:latin typeface="Times New Roman" panose="02020603050405020304" pitchFamily="18" charset="0"/>
                <a:cs typeface="Times New Roman" panose="02020603050405020304" pitchFamily="18" charset="0"/>
              </a:rPr>
              <a:t>De Facto Standard: </a:t>
            </a:r>
            <a:r>
              <a:rPr lang="en-US" sz="2000" dirty="0">
                <a:latin typeface="Times New Roman" panose="02020603050405020304" pitchFamily="18" charset="0"/>
                <a:cs typeface="Times New Roman" panose="02020603050405020304" pitchFamily="18" charset="0"/>
              </a:rPr>
              <a:t>The meaning of the word </a:t>
            </a:r>
            <a:r>
              <a:rPr lang="en-US" sz="2000" i="1" dirty="0">
                <a:latin typeface="Times New Roman" panose="02020603050405020304" pitchFamily="18" charset="0"/>
                <a:cs typeface="Times New Roman" panose="02020603050405020304" pitchFamily="18" charset="0"/>
              </a:rPr>
              <a:t>” De Facto ” </a:t>
            </a:r>
            <a:r>
              <a:rPr lang="en-US" sz="2000" dirty="0">
                <a:latin typeface="Times New Roman" panose="02020603050405020304" pitchFamily="18" charset="0"/>
                <a:cs typeface="Times New Roman" panose="02020603050405020304" pitchFamily="18" charset="0"/>
              </a:rPr>
              <a:t> is ” By Fact ”  or “By Convention”. These are the standards that have not been approved by any Organization but have been adopted as  Standards because of their widespread use. Also, sometimes these standards are often established by Manufacturers.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Apple  and Google are two companies that established their own rules for their products which are different. Also, they use some same standard rules for manufacturing their products.</a:t>
            </a:r>
          </a:p>
          <a:p>
            <a:pPr marL="457200" indent="-457200" fontAlgn="base">
              <a:buFont typeface="+mj-lt"/>
              <a:buAutoNum type="arabicPeriod"/>
            </a:pPr>
            <a:r>
              <a:rPr lang="en-US" sz="2000" b="1" dirty="0">
                <a:latin typeface="Times New Roman" panose="02020603050405020304" pitchFamily="18" charset="0"/>
                <a:cs typeface="Times New Roman" panose="02020603050405020304" pitchFamily="18" charset="0"/>
              </a:rPr>
              <a:t>De Jure Standard: </a:t>
            </a:r>
            <a:r>
              <a:rPr lang="en-US" sz="2000" dirty="0">
                <a:latin typeface="Times New Roman" panose="02020603050405020304" pitchFamily="18" charset="0"/>
                <a:cs typeface="Times New Roman" panose="02020603050405020304" pitchFamily="18" charset="0"/>
              </a:rPr>
              <a:t>The meaning of the word </a:t>
            </a:r>
            <a:r>
              <a:rPr lang="en-US" sz="2000" i="1" dirty="0">
                <a:latin typeface="Times New Roman" panose="02020603050405020304" pitchFamily="18" charset="0"/>
                <a:cs typeface="Times New Roman" panose="02020603050405020304" pitchFamily="18" charset="0"/>
              </a:rPr>
              <a:t>“De Jure” </a:t>
            </a:r>
            <a:r>
              <a:rPr lang="en-US" sz="2000" dirty="0">
                <a:latin typeface="Times New Roman" panose="02020603050405020304" pitchFamily="18" charset="0"/>
                <a:cs typeface="Times New Roman" panose="02020603050405020304" pitchFamily="18" charset="0"/>
              </a:rPr>
              <a:t> is  “By Law” or “By  </a:t>
            </a:r>
            <a:r>
              <a:rPr lang="en-US" sz="2000" dirty="0" smtClean="0">
                <a:latin typeface="Times New Roman" panose="02020603050405020304" pitchFamily="18" charset="0"/>
                <a:cs typeface="Times New Roman" panose="02020603050405020304" pitchFamily="18" charset="0"/>
              </a:rPr>
              <a:t>Regulations". Thus, </a:t>
            </a:r>
            <a:r>
              <a:rPr lang="en-US" sz="2000" dirty="0">
                <a:latin typeface="Times New Roman" panose="02020603050405020304" pitchFamily="18" charset="0"/>
                <a:cs typeface="Times New Roman" panose="02020603050405020304" pitchFamily="18" charset="0"/>
              </a:rPr>
              <a:t>these are the standards that have been approved by officially recognized bodies like ANSI, ISO, IEEE, etc. These are the standards that are important to follow if it is required or needed.</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For example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All the data communication standard  protocols like SMTP, TCP, </a:t>
            </a:r>
            <a:r>
              <a:rPr lang="en-US" sz="2000" dirty="0" smtClean="0">
                <a:latin typeface="Times New Roman" panose="02020603050405020304" pitchFamily="18" charset="0"/>
                <a:cs typeface="Times New Roman" panose="02020603050405020304" pitchFamily="18" charset="0"/>
              </a:rPr>
              <a:t>IP</a:t>
            </a:r>
            <a:r>
              <a:rPr lang="en-US" sz="2000" dirty="0">
                <a:latin typeface="Times New Roman" panose="02020603050405020304" pitchFamily="18" charset="0"/>
                <a:cs typeface="Times New Roman" panose="02020603050405020304" pitchFamily="18" charset="0"/>
              </a:rPr>
              <a:t> etc. are important to follow the same when we need them.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3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11199"/>
          </a:xfrm>
        </p:spPr>
        <p:txBody>
          <a:bodyPr>
            <a:normAutofit/>
          </a:bodyPr>
          <a:lstStyle/>
          <a:p>
            <a:r>
              <a:rPr lang="en-US" sz="3200" dirty="0" smtClean="0">
                <a:solidFill>
                  <a:srgbClr val="FF0000"/>
                </a:solidFill>
                <a:latin typeface="Times New Roman" panose="02020603050405020304" pitchFamily="18" charset="0"/>
                <a:cs typeface="Times New Roman" panose="02020603050405020304" pitchFamily="18" charset="0"/>
              </a:rPr>
              <a:t>Standard organizations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11200"/>
            <a:ext cx="10515600" cy="6062133"/>
          </a:xfrm>
        </p:spPr>
        <p:txBody>
          <a:bodyPr>
            <a:normAutofit/>
          </a:bodyPr>
          <a:lstStyle/>
          <a:p>
            <a:pPr fontAlgn="base"/>
            <a:r>
              <a:rPr lang="en-US" sz="2000" dirty="0">
                <a:latin typeface="Times New Roman" panose="02020603050405020304" pitchFamily="18" charset="0"/>
                <a:cs typeface="Times New Roman" panose="02020603050405020304" pitchFamily="18" charset="0"/>
              </a:rPr>
              <a:t>An association of organizations, governments, manufacturers and users form the standards. organizations and are responsible for developing, coordinating and maintaining the standards </a:t>
            </a:r>
            <a:r>
              <a:rPr lang="en-US" sz="2000"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fontAlgn="base"/>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International Standard Organization (ISO) –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ISO is the International Organization for Standardization. It creates set of rules and standards for graphics , document exchange , data communication </a:t>
            </a:r>
            <a:r>
              <a:rPr lang="en-US" sz="2000" dirty="0" smtClean="0">
                <a:latin typeface="Times New Roman" panose="02020603050405020304" pitchFamily="18" charset="0"/>
                <a:cs typeface="Times New Roman" panose="02020603050405020304" pitchFamily="18" charset="0"/>
              </a:rPr>
              <a:t>etc.</a:t>
            </a:r>
          </a:p>
          <a:p>
            <a:pPr fontAlgn="base"/>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2) Consultative Committee for International Telephony and Telegraphy (CCITT)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CCITT is now standard organization for the United States. CCITT developer’s recommended set of rules and standards for telephone and telegraph communication</a:t>
            </a:r>
            <a:r>
              <a:rPr lang="en-US" sz="2000" dirty="0" smtClean="0">
                <a:latin typeface="Times New Roman" panose="02020603050405020304" pitchFamily="18" charset="0"/>
                <a:cs typeface="Times New Roman" panose="02020603050405020304" pitchFamily="18" charset="0"/>
              </a:rPr>
              <a:t>.</a:t>
            </a:r>
          </a:p>
          <a:p>
            <a:pPr marL="0" indent="0" fontAlgn="base">
              <a:buNone/>
            </a:pPr>
            <a:endParaRPr lang="en-US" sz="2000" dirty="0" smtClean="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3) American National Standard Institute (ANSI) – </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ANSI is primary organization for fostering the development of technology standards in the United States and providing various set of rules and standard for  Data Communication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fontAlgn="base"/>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738647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5108</Words>
  <Application>Microsoft Office PowerPoint</Application>
  <PresentationFormat>Widescreen</PresentationFormat>
  <Paragraphs>480</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Tii</vt:lpstr>
      <vt:lpstr>Times New Roman</vt:lpstr>
      <vt:lpstr>Office Theme</vt:lpstr>
      <vt:lpstr>Chapter 1:Fundamentals of Data Communication and Computer Network                                                              Marks-16</vt:lpstr>
      <vt:lpstr>PowerPoint Presentation</vt:lpstr>
      <vt:lpstr>PowerPoint Presentation</vt:lpstr>
      <vt:lpstr>PowerPoint Presentation</vt:lpstr>
      <vt:lpstr>PowerPoint Presentation</vt:lpstr>
      <vt:lpstr>Protocols</vt:lpstr>
      <vt:lpstr>Key elements of Protocol</vt:lpstr>
      <vt:lpstr>Standards</vt:lpstr>
      <vt:lpstr>Standard organizations</vt:lpstr>
      <vt:lpstr>PowerPoint Presentation</vt:lpstr>
      <vt:lpstr>Bandwidth</vt:lpstr>
      <vt:lpstr>Bandwidth</vt:lpstr>
      <vt:lpstr>Data Transmission Rate</vt:lpstr>
      <vt:lpstr>Baud Rate</vt:lpstr>
      <vt:lpstr>Bits per second(bit rate)</vt:lpstr>
      <vt:lpstr>1.3  Modes of Communication</vt:lpstr>
      <vt:lpstr>Simplex Mode:</vt:lpstr>
      <vt:lpstr>PowerPoint Presentation</vt:lpstr>
      <vt:lpstr>Half duplex:</vt:lpstr>
      <vt:lpstr>PowerPoint Presentation</vt:lpstr>
      <vt:lpstr>Full Duplex:</vt:lpstr>
      <vt:lpstr>PowerPoint Presentation</vt:lpstr>
      <vt:lpstr>PowerPoint Presentation</vt:lpstr>
      <vt:lpstr>Analog Signal and Digital Signal</vt:lpstr>
      <vt:lpstr>Analog Signal</vt:lpstr>
      <vt:lpstr>PowerPoint Presentation</vt:lpstr>
      <vt:lpstr>PowerPoint Presentation</vt:lpstr>
      <vt:lpstr>PowerPoint Presentation</vt:lpstr>
      <vt:lpstr>PowerPoint Presentation</vt:lpstr>
      <vt:lpstr>Digital To Analog Conversion</vt:lpstr>
      <vt:lpstr>PowerPoint Presentation</vt:lpstr>
      <vt:lpstr>Amplitude Shift Keying(ASK) </vt:lpstr>
      <vt:lpstr>ASK Modulator</vt:lpstr>
      <vt:lpstr>PowerPoint Presentation</vt:lpstr>
      <vt:lpstr>Frequency Shift Keying(FSK)</vt:lpstr>
      <vt:lpstr>Frequency Shift Keying(FSK)</vt:lpstr>
      <vt:lpstr>PowerPoint Presentation</vt:lpstr>
      <vt:lpstr>Phase Shift Keying </vt:lpstr>
      <vt:lpstr>PowerPoint Presentation</vt:lpstr>
      <vt:lpstr>PowerPoint Presentation</vt:lpstr>
      <vt:lpstr>PowerPoint Presentation</vt:lpstr>
      <vt:lpstr>  Analog To Digital:  </vt:lpstr>
      <vt:lpstr>Pulse Code Modulation(PCM)</vt:lpstr>
      <vt:lpstr>1.Sampling</vt:lpstr>
      <vt:lpstr>PowerPoint Presentation</vt:lpstr>
      <vt:lpstr>Sampling types</vt:lpstr>
      <vt:lpstr>2. Quantization</vt:lpstr>
      <vt:lpstr>PowerPoint Presentation</vt:lpstr>
      <vt:lpstr>3.Encoding</vt:lpstr>
      <vt:lpstr>Fundamental Of Computer Network: Definition And Need Of Computer Network, Applications, Network Benefits</vt:lpstr>
      <vt:lpstr>Computer Network Architecture </vt:lpstr>
      <vt:lpstr>PowerPoint Presentation</vt:lpstr>
      <vt:lpstr>2. Client-Server Network</vt:lpstr>
      <vt:lpstr>PowerPoint Presentation</vt:lpstr>
      <vt:lpstr>PowerPoint Presentation</vt:lpstr>
      <vt:lpstr>PowerPoint Presentation</vt:lpstr>
      <vt:lpstr>Classification Of Network: LAN, WAN,MAN </vt:lpstr>
      <vt:lpstr>PowerPoint Presentation</vt:lpstr>
      <vt:lpstr>PowerPoint Presentation</vt:lpstr>
      <vt:lpstr>PowerPoint Presentation</vt:lpstr>
      <vt:lpstr>                                                                   Metropolitan area Network</vt:lpstr>
      <vt:lpstr>PowerPoint Presentation</vt:lpstr>
      <vt:lpstr>PowerPoint Presentation</vt:lpstr>
      <vt:lpstr>PowerPoint Presentation</vt:lpstr>
      <vt:lpstr>PowerPoint Presentation</vt:lpstr>
      <vt:lpstr>PowerPoint Presentation</vt:lpstr>
      <vt:lpstr>IMP 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1:Fundamentals of Data Communication and Computer Network</dc:title>
  <dc:creator>Amit Mane</dc:creator>
  <cp:lastModifiedBy>Amit Mane</cp:lastModifiedBy>
  <cp:revision>174</cp:revision>
  <dcterms:created xsi:type="dcterms:W3CDTF">2024-11-29T09:37:26Z</dcterms:created>
  <dcterms:modified xsi:type="dcterms:W3CDTF">2025-01-15T11:15:37Z</dcterms:modified>
</cp:coreProperties>
</file>