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342" r:id="rId5"/>
    <p:sldId id="259" r:id="rId6"/>
    <p:sldId id="379" r:id="rId7"/>
    <p:sldId id="360" r:id="rId8"/>
    <p:sldId id="361" r:id="rId9"/>
    <p:sldId id="354" r:id="rId10"/>
    <p:sldId id="355" r:id="rId11"/>
    <p:sldId id="261" r:id="rId12"/>
    <p:sldId id="356" r:id="rId13"/>
    <p:sldId id="262" r:id="rId14"/>
    <p:sldId id="263" r:id="rId15"/>
    <p:sldId id="353" r:id="rId16"/>
    <p:sldId id="357" r:id="rId17"/>
    <p:sldId id="377" r:id="rId18"/>
    <p:sldId id="378" r:id="rId19"/>
    <p:sldId id="264" r:id="rId20"/>
    <p:sldId id="265" r:id="rId21"/>
    <p:sldId id="266" r:id="rId22"/>
    <p:sldId id="358" r:id="rId23"/>
    <p:sldId id="359" r:id="rId24"/>
    <p:sldId id="362" r:id="rId25"/>
    <p:sldId id="363" r:id="rId26"/>
    <p:sldId id="364" r:id="rId27"/>
    <p:sldId id="269" r:id="rId28"/>
    <p:sldId id="270" r:id="rId29"/>
    <p:sldId id="365" r:id="rId30"/>
    <p:sldId id="366" r:id="rId31"/>
    <p:sldId id="367" r:id="rId32"/>
    <p:sldId id="368" r:id="rId33"/>
    <p:sldId id="271" r:id="rId34"/>
    <p:sldId id="373" r:id="rId35"/>
    <p:sldId id="272" r:id="rId36"/>
    <p:sldId id="273" r:id="rId37"/>
    <p:sldId id="274" r:id="rId38"/>
    <p:sldId id="369" r:id="rId39"/>
    <p:sldId id="370" r:id="rId40"/>
    <p:sldId id="292" r:id="rId41"/>
    <p:sldId id="303" r:id="rId42"/>
    <p:sldId id="293" r:id="rId43"/>
    <p:sldId id="297" r:id="rId44"/>
    <p:sldId id="294" r:id="rId45"/>
    <p:sldId id="295" r:id="rId46"/>
    <p:sldId id="296" r:id="rId47"/>
    <p:sldId id="298" r:id="rId48"/>
    <p:sldId id="299" r:id="rId49"/>
    <p:sldId id="300" r:id="rId50"/>
    <p:sldId id="301" r:id="rId51"/>
    <p:sldId id="302" r:id="rId52"/>
    <p:sldId id="372" r:id="rId53"/>
    <p:sldId id="304" r:id="rId54"/>
    <p:sldId id="306" r:id="rId55"/>
    <p:sldId id="305" r:id="rId56"/>
    <p:sldId id="371" r:id="rId57"/>
    <p:sldId id="307" r:id="rId58"/>
    <p:sldId id="308" r:id="rId59"/>
    <p:sldId id="276" r:id="rId60"/>
    <p:sldId id="277" r:id="rId61"/>
    <p:sldId id="278" r:id="rId62"/>
    <p:sldId id="279" r:id="rId63"/>
    <p:sldId id="280" r:id="rId64"/>
    <p:sldId id="281" r:id="rId65"/>
    <p:sldId id="290" r:id="rId66"/>
    <p:sldId id="282" r:id="rId67"/>
    <p:sldId id="289" r:id="rId68"/>
    <p:sldId id="286" r:id="rId69"/>
    <p:sldId id="284" r:id="rId70"/>
    <p:sldId id="283" r:id="rId71"/>
    <p:sldId id="288" r:id="rId72"/>
    <p:sldId id="291" r:id="rId73"/>
    <p:sldId id="309" r:id="rId74"/>
    <p:sldId id="310" r:id="rId75"/>
    <p:sldId id="311" r:id="rId76"/>
    <p:sldId id="312" r:id="rId77"/>
    <p:sldId id="313" r:id="rId78"/>
    <p:sldId id="314" r:id="rId79"/>
    <p:sldId id="315" r:id="rId80"/>
    <p:sldId id="316" r:id="rId81"/>
    <p:sldId id="327" r:id="rId82"/>
    <p:sldId id="317" r:id="rId83"/>
    <p:sldId id="328" r:id="rId84"/>
    <p:sldId id="318" r:id="rId85"/>
    <p:sldId id="319" r:id="rId86"/>
    <p:sldId id="320" r:id="rId87"/>
    <p:sldId id="321" r:id="rId88"/>
    <p:sldId id="322" r:id="rId89"/>
    <p:sldId id="323" r:id="rId90"/>
    <p:sldId id="324" r:id="rId91"/>
    <p:sldId id="325" r:id="rId92"/>
    <p:sldId id="326" r:id="rId93"/>
    <p:sldId id="329" r:id="rId94"/>
    <p:sldId id="330" r:id="rId95"/>
    <p:sldId id="331" r:id="rId96"/>
    <p:sldId id="332" r:id="rId97"/>
    <p:sldId id="333" r:id="rId98"/>
    <p:sldId id="334" r:id="rId99"/>
    <p:sldId id="335" r:id="rId100"/>
    <p:sldId id="336" r:id="rId101"/>
    <p:sldId id="337" r:id="rId102"/>
    <p:sldId id="338" r:id="rId103"/>
    <p:sldId id="339" r:id="rId104"/>
    <p:sldId id="340" r:id="rId105"/>
    <p:sldId id="343" r:id="rId106"/>
    <p:sldId id="344" r:id="rId107"/>
    <p:sldId id="345" r:id="rId108"/>
    <p:sldId id="346" r:id="rId109"/>
    <p:sldId id="347" r:id="rId110"/>
    <p:sldId id="349" r:id="rId111"/>
    <p:sldId id="348" r:id="rId112"/>
    <p:sldId id="382" r:id="rId113"/>
    <p:sldId id="383" r:id="rId114"/>
    <p:sldId id="350" r:id="rId115"/>
    <p:sldId id="351" r:id="rId116"/>
    <p:sldId id="381" r:id="rId117"/>
    <p:sldId id="374" r:id="rId118"/>
    <p:sldId id="375" r:id="rId119"/>
    <p:sldId id="376" r:id="rId120"/>
    <p:sldId id="341"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548537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85828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80652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61891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2780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3339856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036558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39269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96748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903FF3-1EC7-4580-8F29-3724B6DE078E}"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40693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903FF3-1EC7-4580-8F29-3724B6DE078E}"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95435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903FF3-1EC7-4580-8F29-3724B6DE078E}"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409532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903FF3-1EC7-4580-8F29-3724B6DE078E}"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120951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03FF3-1EC7-4580-8F29-3724B6DE078E}"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29883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03FF3-1EC7-4580-8F29-3724B6DE078E}"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68833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903FF3-1EC7-4580-8F29-3724B6DE078E}"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755F88-A863-48F9-9D78-8DC4150F224E}" type="slidenum">
              <a:rPr lang="en-IN" smtClean="0"/>
              <a:t>‹#›</a:t>
            </a:fld>
            <a:endParaRPr lang="en-IN"/>
          </a:p>
        </p:txBody>
      </p:sp>
    </p:spTree>
    <p:extLst>
      <p:ext uri="{BB962C8B-B14F-4D97-AF65-F5344CB8AC3E}">
        <p14:creationId xmlns:p14="http://schemas.microsoft.com/office/powerpoint/2010/main" val="89889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903FF3-1EC7-4580-8F29-3724B6DE078E}" type="datetimeFigureOut">
              <a:rPr lang="en-IN" smtClean="0"/>
              <a:t>10-02-2023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755F88-A863-48F9-9D78-8DC4150F224E}" type="slidenum">
              <a:rPr lang="en-IN" smtClean="0"/>
              <a:t>‹#›</a:t>
            </a:fld>
            <a:endParaRPr lang="en-IN"/>
          </a:p>
        </p:txBody>
      </p:sp>
    </p:spTree>
    <p:extLst>
      <p:ext uri="{BB962C8B-B14F-4D97-AF65-F5344CB8AC3E}">
        <p14:creationId xmlns:p14="http://schemas.microsoft.com/office/powerpoint/2010/main" val="29138815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ogle.com/search?sxsrf=APq-WBvDpQYbR2Gld6bLPKzxcDQ5HK8RxQ:1645417701415&amp;q=Why+is+Python+logo+a+snake?&amp;tbm=isch&amp;source=iu&amp;ictx=1&amp;vet=1&amp;fir=38QegL70o1Dd4M,GA7IwgtrS7mRHM,_&amp;usg=AI4_-kTKQiqOvxKFuaBjzdA4ZsczV0SMFg&amp;sa=X&amp;ved=2ahUKEwix-9rM-o_2AhViyzgGHVkZCioQ9QF6BAgNEAE#imgrc=38QegL70o1Dd4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intellipaat.com/blog/tutorial/python-tutorial/python-version/"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2743198"/>
          </a:xfrm>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7" y="2776446"/>
            <a:ext cx="7625506" cy="2233436"/>
          </a:xfrm>
          <a:prstGeom prst="rect">
            <a:avLst/>
          </a:prstGeom>
        </p:spPr>
      </p:pic>
    </p:spTree>
    <p:extLst>
      <p:ext uri="{BB962C8B-B14F-4D97-AF65-F5344CB8AC3E}">
        <p14:creationId xmlns:p14="http://schemas.microsoft.com/office/powerpoint/2010/main" val="4027963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is Python logo a snake?</a:t>
            </a:r>
            <a:br>
              <a:rPr lang="en-IN" dirty="0"/>
            </a:br>
            <a:endParaRPr lang="en-IN" dirty="0"/>
          </a:p>
        </p:txBody>
      </p:sp>
      <p:sp>
        <p:nvSpPr>
          <p:cNvPr id="3" name="Content Placeholder 2"/>
          <p:cNvSpPr>
            <a:spLocks noGrp="1"/>
          </p:cNvSpPr>
          <p:nvPr>
            <p:ph idx="1"/>
          </p:nvPr>
        </p:nvSpPr>
        <p:spPr/>
        <p:txBody>
          <a:bodyPr/>
          <a:lstStyle/>
          <a:p>
            <a:r>
              <a:rPr lang="en-IN" dirty="0"/>
              <a:t>The logo is actually </a:t>
            </a:r>
            <a:r>
              <a:rPr lang="en-IN" b="1" dirty="0"/>
              <a:t>based on </a:t>
            </a:r>
            <a:r>
              <a:rPr lang="en-IN" b="1" dirty="0" err="1"/>
              <a:t>mayan</a:t>
            </a:r>
            <a:r>
              <a:rPr lang="en-IN" b="1" dirty="0"/>
              <a:t> representations of snakes</a:t>
            </a:r>
            <a:r>
              <a:rPr lang="en-IN" dirty="0"/>
              <a:t> which very often represent only the head and perhaps a short length of tail. The structure of the snake representations the natural coiling/nesting of a snake as seen side on.</a:t>
            </a:r>
          </a:p>
          <a:p>
            <a:endParaRPr lang="en-IN" dirty="0"/>
          </a:p>
        </p:txBody>
      </p:sp>
      <p:pic>
        <p:nvPicPr>
          <p:cNvPr id="6" name="Picture 5" descr="Image result">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304647" y="4100975"/>
            <a:ext cx="2460535" cy="1524000"/>
          </a:xfrm>
          <a:prstGeom prst="rect">
            <a:avLst/>
          </a:prstGeom>
          <a:noFill/>
          <a:ln>
            <a:noFill/>
          </a:ln>
        </p:spPr>
      </p:pic>
    </p:spTree>
    <p:extLst>
      <p:ext uri="{BB962C8B-B14F-4D97-AF65-F5344CB8AC3E}">
        <p14:creationId xmlns:p14="http://schemas.microsoft.com/office/powerpoint/2010/main" val="321059889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Values in Dictionary</a:t>
            </a:r>
            <a:br>
              <a:rPr lang="en-IN" dirty="0"/>
            </a:br>
            <a:endParaRPr lang="en-IN" dirty="0"/>
          </a:p>
        </p:txBody>
      </p:sp>
      <p:sp>
        <p:nvSpPr>
          <p:cNvPr id="3" name="Content Placeholder 2"/>
          <p:cNvSpPr>
            <a:spLocks noGrp="1"/>
          </p:cNvSpPr>
          <p:nvPr>
            <p:ph idx="1"/>
          </p:nvPr>
        </p:nvSpPr>
        <p:spPr/>
        <p:txBody>
          <a:bodyPr/>
          <a:lstStyle/>
          <a:p>
            <a:r>
              <a:rPr lang="en-US" dirty="0"/>
              <a:t>To access dictionary elements, you can use the familiar square brackets along with the key to obtain its value. </a:t>
            </a:r>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163" y="3123480"/>
            <a:ext cx="6107767" cy="2543224"/>
          </a:xfrm>
          <a:prstGeom prst="rect">
            <a:avLst/>
          </a:prstGeom>
        </p:spPr>
      </p:pic>
    </p:spTree>
    <p:extLst>
      <p:ext uri="{BB962C8B-B14F-4D97-AF65-F5344CB8AC3E}">
        <p14:creationId xmlns:p14="http://schemas.microsoft.com/office/powerpoint/2010/main" val="9191070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we attempt to access a data item with a key, which is not part of the dictionary, we get an error as follows </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008" y="3133556"/>
            <a:ext cx="5741496" cy="2907806"/>
          </a:xfrm>
          <a:prstGeom prst="rect">
            <a:avLst/>
          </a:prstGeom>
        </p:spPr>
      </p:pic>
    </p:spTree>
    <p:extLst>
      <p:ext uri="{BB962C8B-B14F-4D97-AF65-F5344CB8AC3E}">
        <p14:creationId xmlns:p14="http://schemas.microsoft.com/office/powerpoint/2010/main" val="24407563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Dictionary</a:t>
            </a:r>
            <a:br>
              <a:rPr lang="en-IN" dirty="0"/>
            </a:br>
            <a:endParaRPr lang="en-IN" dirty="0"/>
          </a:p>
        </p:txBody>
      </p:sp>
      <p:sp>
        <p:nvSpPr>
          <p:cNvPr id="3" name="Content Placeholder 2"/>
          <p:cNvSpPr>
            <a:spLocks noGrp="1"/>
          </p:cNvSpPr>
          <p:nvPr>
            <p:ph idx="1"/>
          </p:nvPr>
        </p:nvSpPr>
        <p:spPr/>
        <p:txBody>
          <a:bodyPr/>
          <a:lstStyle/>
          <a:p>
            <a:r>
              <a:rPr lang="en-US" dirty="0"/>
              <a:t>You can update a dictionary by adding a new entry or a key-value pair, modifying an existing entry, or deleting an existing entry as shown below in the simple example −</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949" y="3211012"/>
            <a:ext cx="6104586" cy="3060539"/>
          </a:xfrm>
          <a:prstGeom prst="rect">
            <a:avLst/>
          </a:prstGeom>
        </p:spPr>
      </p:pic>
    </p:spTree>
    <p:extLst>
      <p:ext uri="{BB962C8B-B14F-4D97-AF65-F5344CB8AC3E}">
        <p14:creationId xmlns:p14="http://schemas.microsoft.com/office/powerpoint/2010/main" val="34443473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Dictionary Elements</a:t>
            </a:r>
            <a:br>
              <a:rPr lang="en-IN" dirty="0"/>
            </a:br>
            <a:endParaRPr lang="en-IN" dirty="0"/>
          </a:p>
        </p:txBody>
      </p:sp>
      <p:sp>
        <p:nvSpPr>
          <p:cNvPr id="3" name="Content Placeholder 2"/>
          <p:cNvSpPr>
            <a:spLocks noGrp="1"/>
          </p:cNvSpPr>
          <p:nvPr>
            <p:ph idx="1"/>
          </p:nvPr>
        </p:nvSpPr>
        <p:spPr/>
        <p:txBody>
          <a:bodyPr/>
          <a:lstStyle/>
          <a:p>
            <a:r>
              <a:rPr lang="en-US" dirty="0"/>
              <a:t>You can either remove individual dictionary elements or clear the entire contents of a dictionary. You can also delete entire dictionary in a single operation.</a:t>
            </a:r>
          </a:p>
          <a:p>
            <a:r>
              <a:rPr lang="en-US" dirty="0"/>
              <a:t>To explicitly remove an entire dictionary, just use the </a:t>
            </a:r>
            <a:r>
              <a:rPr lang="en-US" b="1" dirty="0"/>
              <a:t>del</a:t>
            </a:r>
            <a:r>
              <a:rPr lang="en-US" dirty="0"/>
              <a:t> statement. Following is a simple example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797" y="3870786"/>
            <a:ext cx="5834130" cy="2170576"/>
          </a:xfrm>
          <a:prstGeom prst="rect">
            <a:avLst/>
          </a:prstGeom>
        </p:spPr>
      </p:pic>
    </p:spTree>
    <p:extLst>
      <p:ext uri="{BB962C8B-B14F-4D97-AF65-F5344CB8AC3E}">
        <p14:creationId xmlns:p14="http://schemas.microsoft.com/office/powerpoint/2010/main" val="24376583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IN" dirty="0"/>
          </a:p>
        </p:txBody>
      </p:sp>
      <p:sp>
        <p:nvSpPr>
          <p:cNvPr id="3" name="Content Placeholder 2"/>
          <p:cNvSpPr>
            <a:spLocks noGrp="1"/>
          </p:cNvSpPr>
          <p:nvPr>
            <p:ph idx="1"/>
          </p:nvPr>
        </p:nvSpPr>
        <p:spPr/>
        <p:txBody>
          <a:bodyPr/>
          <a:lstStyle/>
          <a:p>
            <a:r>
              <a:rPr lang="en-US" dirty="0"/>
              <a:t>Booleans represent one of two </a:t>
            </a:r>
            <a:r>
              <a:rPr lang="en-US" dirty="0" err="1" smtClean="0"/>
              <a:t>values:True</a:t>
            </a:r>
            <a:r>
              <a:rPr lang="en-US" dirty="0" smtClean="0"/>
              <a:t> or False</a:t>
            </a:r>
          </a:p>
          <a:p>
            <a:r>
              <a:rPr lang="en-US" dirty="0"/>
              <a:t>When you compare two values, the expression is evaluated and Python returns the Boolean answer</a:t>
            </a:r>
            <a:r>
              <a:rPr lang="en-US" dirty="0" smtClean="0"/>
              <a:t>:</a:t>
            </a:r>
          </a:p>
          <a:p>
            <a:r>
              <a:rPr lang="en-US" dirty="0" smtClean="0"/>
              <a:t>Examples</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475" y="3850784"/>
            <a:ext cx="3023798" cy="14810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9273" y="3850784"/>
            <a:ext cx="3820058" cy="1105054"/>
          </a:xfrm>
          <a:prstGeom prst="rect">
            <a:avLst/>
          </a:prstGeom>
        </p:spPr>
      </p:pic>
    </p:spTree>
    <p:extLst>
      <p:ext uri="{BB962C8B-B14F-4D97-AF65-F5344CB8AC3E}">
        <p14:creationId xmlns:p14="http://schemas.microsoft.com/office/powerpoint/2010/main" val="4215895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along with size </a:t>
            </a:r>
            <a:endParaRPr lang="en-IN" dirty="0"/>
          </a:p>
        </p:txBody>
      </p:sp>
      <p:sp>
        <p:nvSpPr>
          <p:cNvPr id="3" name="Content Placeholder 2"/>
          <p:cNvSpPr>
            <a:spLocks noGrp="1"/>
          </p:cNvSpPr>
          <p:nvPr>
            <p:ph idx="1"/>
          </p:nvPr>
        </p:nvSpPr>
        <p:spPr/>
        <p:txBody>
          <a:bodyPr>
            <a:normAutofit fontScale="92500"/>
          </a:bodyPr>
          <a:lstStyle/>
          <a:p>
            <a:r>
              <a:rPr lang="en-US" dirty="0" err="1"/>
              <a:t>bool</a:t>
            </a:r>
            <a:r>
              <a:rPr lang="en-US" dirty="0"/>
              <a:t>: Boolean (true/false) types. Supported precisions: 8 (default) bits.</a:t>
            </a:r>
          </a:p>
          <a:p>
            <a:r>
              <a:rPr lang="en-US" dirty="0" err="1"/>
              <a:t>int</a:t>
            </a:r>
            <a:r>
              <a:rPr lang="en-US" dirty="0"/>
              <a:t>: Signed integer types. Supported precisions: 8, 16, 32 (default) and 64 bits.</a:t>
            </a:r>
          </a:p>
          <a:p>
            <a:r>
              <a:rPr lang="en-US" dirty="0" err="1"/>
              <a:t>uint</a:t>
            </a:r>
            <a:r>
              <a:rPr lang="en-US" dirty="0"/>
              <a:t>: Unsigned integer types. Supported precisions: 8, 16, 32 (default) and 64 bits.</a:t>
            </a:r>
          </a:p>
          <a:p>
            <a:r>
              <a:rPr lang="en-US" dirty="0"/>
              <a:t>float: Floating point types. Supported precisions: 16, 32, 64 (default) bits and extended precision floating point </a:t>
            </a:r>
          </a:p>
          <a:p>
            <a:r>
              <a:rPr lang="en-US" dirty="0" smtClean="0"/>
              <a:t>complex</a:t>
            </a:r>
            <a:r>
              <a:rPr lang="en-US" dirty="0"/>
              <a:t>: Complex number types. Supported precisions: 64 (32+32), 128 (64+64, default) bits and extended precision </a:t>
            </a:r>
            <a:r>
              <a:rPr lang="en-US" dirty="0" smtClean="0"/>
              <a:t>complex.</a:t>
            </a:r>
            <a:endParaRPr lang="en-US" dirty="0"/>
          </a:p>
          <a:p>
            <a:r>
              <a:rPr lang="en-US" dirty="0"/>
              <a:t>string: Raw string types. Supported precisions: 8-bit positive multiples.</a:t>
            </a:r>
          </a:p>
          <a:p>
            <a:r>
              <a:rPr lang="en-US" dirty="0"/>
              <a:t>time: Data/time types. Supported precisions: 32 and 64 (default) bits.</a:t>
            </a:r>
          </a:p>
          <a:p>
            <a:r>
              <a:rPr lang="en-US" dirty="0" err="1"/>
              <a:t>enum</a:t>
            </a:r>
            <a:r>
              <a:rPr lang="en-US" dirty="0"/>
              <a:t>: Enumerated types. Precision depends on base type.</a:t>
            </a:r>
          </a:p>
          <a:p>
            <a:pPr marL="0" indent="0">
              <a:buNone/>
            </a:pPr>
            <a:endParaRPr lang="en-IN" dirty="0"/>
          </a:p>
        </p:txBody>
      </p:sp>
    </p:spTree>
    <p:extLst>
      <p:ext uri="{BB962C8B-B14F-4D97-AF65-F5344CB8AC3E}">
        <p14:creationId xmlns:p14="http://schemas.microsoft.com/office/powerpoint/2010/main" val="10893256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Modes</a:t>
            </a:r>
            <a:endParaRPr lang="en-IN" dirty="0"/>
          </a:p>
        </p:txBody>
      </p:sp>
      <p:sp>
        <p:nvSpPr>
          <p:cNvPr id="3" name="Content Placeholder 2"/>
          <p:cNvSpPr>
            <a:spLocks noGrp="1"/>
          </p:cNvSpPr>
          <p:nvPr>
            <p:ph idx="1"/>
          </p:nvPr>
        </p:nvSpPr>
        <p:spPr/>
        <p:txBody>
          <a:bodyPr/>
          <a:lstStyle/>
          <a:p>
            <a:pPr marL="0" indent="0">
              <a:buNone/>
            </a:pPr>
            <a:r>
              <a:rPr lang="en-IN" dirty="0" smtClean="0"/>
              <a:t>  There are two modes for executing python program</a:t>
            </a:r>
          </a:p>
          <a:p>
            <a:r>
              <a:rPr lang="en-IN" dirty="0" smtClean="0"/>
              <a:t>Interactive </a:t>
            </a:r>
            <a:r>
              <a:rPr lang="en-IN" dirty="0"/>
              <a:t>mode</a:t>
            </a:r>
          </a:p>
          <a:p>
            <a:r>
              <a:rPr lang="en-IN" dirty="0"/>
              <a:t>Script mode</a:t>
            </a:r>
          </a:p>
          <a:p>
            <a:endParaRPr lang="en-IN" dirty="0"/>
          </a:p>
        </p:txBody>
      </p:sp>
    </p:spTree>
    <p:extLst>
      <p:ext uri="{BB962C8B-B14F-4D97-AF65-F5344CB8AC3E}">
        <p14:creationId xmlns:p14="http://schemas.microsoft.com/office/powerpoint/2010/main" val="21738464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Interactive mode</a:t>
            </a:r>
            <a:br>
              <a:rPr lang="en-IN" dirty="0"/>
            </a:br>
            <a:endParaRPr lang="en-IN" dirty="0"/>
          </a:p>
        </p:txBody>
      </p:sp>
      <p:sp>
        <p:nvSpPr>
          <p:cNvPr id="3" name="Content Placeholder 2"/>
          <p:cNvSpPr>
            <a:spLocks noGrp="1"/>
          </p:cNvSpPr>
          <p:nvPr>
            <p:ph idx="1"/>
          </p:nvPr>
        </p:nvSpPr>
        <p:spPr/>
        <p:txBody>
          <a:bodyPr>
            <a:normAutofit fontScale="92500"/>
          </a:bodyPr>
          <a:lstStyle/>
          <a:p>
            <a:r>
              <a:rPr lang="en-US" dirty="0"/>
              <a:t>The code executes via the Python shell, which comes with Python </a:t>
            </a:r>
            <a:r>
              <a:rPr lang="en-US" dirty="0" smtClean="0"/>
              <a:t>installation</a:t>
            </a:r>
          </a:p>
          <a:p>
            <a:r>
              <a:rPr lang="en-US" dirty="0" smtClean="0"/>
              <a:t>It is a command line shell which give the immediate feedback for each statement, while running previously statements in active memory</a:t>
            </a:r>
          </a:p>
          <a:p>
            <a:r>
              <a:rPr lang="en-US" dirty="0" smtClean="0"/>
              <a:t>Invoking the interpreter without passing an script file as parameter.</a:t>
            </a:r>
          </a:p>
          <a:p>
            <a:r>
              <a:rPr lang="en-US" dirty="0"/>
              <a:t>When the commands or Python statements are read from a </a:t>
            </a:r>
            <a:r>
              <a:rPr lang="en-US" b="1" i="1" dirty="0"/>
              <a:t>command-line shell </a:t>
            </a:r>
            <a:r>
              <a:rPr lang="en-US" dirty="0"/>
              <a:t>or </a:t>
            </a:r>
            <a:r>
              <a:rPr lang="en-US" b="1" i="1" dirty="0"/>
              <a:t>Python shell window</a:t>
            </a:r>
            <a:r>
              <a:rPr lang="en-US" dirty="0"/>
              <a:t>, then the interpreter is said to be in an interactive mode. </a:t>
            </a:r>
            <a:endParaRPr lang="en-US" dirty="0" smtClean="0"/>
          </a:p>
          <a:p>
            <a:r>
              <a:rPr lang="en-US" dirty="0"/>
              <a:t>The following are the advantages of running your code in interactive mode</a:t>
            </a:r>
            <a:r>
              <a:rPr lang="en-US" dirty="0" smtClean="0"/>
              <a:t>:</a:t>
            </a:r>
          </a:p>
          <a:p>
            <a:pPr marL="0" indent="0">
              <a:buNone/>
            </a:pPr>
            <a:r>
              <a:rPr lang="en-US" dirty="0" smtClean="0"/>
              <a:t>   1. Helpful </a:t>
            </a:r>
            <a:r>
              <a:rPr lang="en-US" dirty="0"/>
              <a:t>when your script is extremely short and you want immediate results.</a:t>
            </a:r>
          </a:p>
          <a:p>
            <a:pPr marL="0" indent="0">
              <a:buNone/>
            </a:pPr>
            <a:r>
              <a:rPr lang="en-US" dirty="0" smtClean="0"/>
              <a:t>   2. Faster </a:t>
            </a:r>
            <a:r>
              <a:rPr lang="en-US" dirty="0"/>
              <a:t>as you only have to type a command and then press the enter key to get the results.</a:t>
            </a:r>
          </a:p>
          <a:p>
            <a:pPr marL="0" indent="0">
              <a:buNone/>
            </a:pPr>
            <a:r>
              <a:rPr lang="en-US" dirty="0" smtClean="0"/>
              <a:t>   3. Good </a:t>
            </a:r>
            <a:r>
              <a:rPr lang="en-US" dirty="0"/>
              <a:t>for beginners who need to understand Python basics.</a:t>
            </a:r>
          </a:p>
          <a:p>
            <a:pPr marL="0" indent="0">
              <a:buNone/>
            </a:pPr>
            <a:endParaRPr lang="en-IN" dirty="0"/>
          </a:p>
        </p:txBody>
      </p:sp>
    </p:spTree>
    <p:extLst>
      <p:ext uri="{BB962C8B-B14F-4D97-AF65-F5344CB8AC3E}">
        <p14:creationId xmlns:p14="http://schemas.microsoft.com/office/powerpoint/2010/main" val="3695900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following are the disadvantages of running your code in the interactive mode</a:t>
            </a:r>
            <a:r>
              <a:rPr lang="en-US" dirty="0" smtClean="0"/>
              <a:t>:</a:t>
            </a:r>
          </a:p>
          <a:p>
            <a:pPr marL="0" indent="0">
              <a:buNone/>
            </a:pPr>
            <a:r>
              <a:rPr lang="en-US" dirty="0" smtClean="0"/>
              <a:t>     </a:t>
            </a:r>
            <a:r>
              <a:rPr lang="en-US" dirty="0"/>
              <a:t>Editing the code in interactive mode is hard as you have to move back to the previous commands or else you have to rewrite the whole command again.</a:t>
            </a:r>
          </a:p>
          <a:p>
            <a:pPr marL="0" indent="0">
              <a:buNone/>
            </a:pPr>
            <a:r>
              <a:rPr lang="en-US" dirty="0" smtClean="0"/>
              <a:t>    It's </a:t>
            </a:r>
            <a:r>
              <a:rPr lang="en-US" dirty="0"/>
              <a:t>very tedious to run long pieces of code.</a:t>
            </a:r>
          </a:p>
          <a:p>
            <a:pPr marL="0" indent="0">
              <a:buNone/>
            </a:pPr>
            <a:endParaRPr lang="en-IN" dirty="0"/>
          </a:p>
        </p:txBody>
      </p:sp>
    </p:spTree>
    <p:extLst>
      <p:ext uri="{BB962C8B-B14F-4D97-AF65-F5344CB8AC3E}">
        <p14:creationId xmlns:p14="http://schemas.microsoft.com/office/powerpoint/2010/main" val="18671298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Script mode</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Invoking the interpreter with a script parameter begins execution of the script and continues until the script is </a:t>
            </a:r>
            <a:r>
              <a:rPr lang="en-IN" dirty="0" err="1" smtClean="0"/>
              <a:t>finished.when</a:t>
            </a:r>
            <a:r>
              <a:rPr lang="en-IN" dirty="0" smtClean="0"/>
              <a:t> a script is finished, the interpreter is no longer active.</a:t>
            </a:r>
          </a:p>
          <a:p>
            <a:r>
              <a:rPr lang="en-US" dirty="0"/>
              <a:t>In script mode, You write your code in a text file then save it with a .</a:t>
            </a:r>
            <a:r>
              <a:rPr lang="en-US" dirty="0" err="1"/>
              <a:t>py</a:t>
            </a:r>
            <a:r>
              <a:rPr lang="en-US" dirty="0"/>
              <a:t> extension which stands for "Python"</a:t>
            </a:r>
            <a:endParaRPr lang="en-IN" dirty="0" smtClean="0"/>
          </a:p>
          <a:p>
            <a:r>
              <a:rPr lang="en-US" dirty="0"/>
              <a:t>The following are the advantages of running your code in script mode:</a:t>
            </a:r>
          </a:p>
          <a:p>
            <a:pPr marL="0" indent="0">
              <a:buNone/>
            </a:pPr>
            <a:r>
              <a:rPr lang="en-US" dirty="0" smtClean="0"/>
              <a:t>     It </a:t>
            </a:r>
            <a:r>
              <a:rPr lang="en-US" dirty="0"/>
              <a:t>is easy to run large pieces of code.</a:t>
            </a:r>
          </a:p>
          <a:p>
            <a:pPr marL="0" indent="0">
              <a:buNone/>
            </a:pPr>
            <a:r>
              <a:rPr lang="en-US" dirty="0" smtClean="0"/>
              <a:t>     Editing </a:t>
            </a:r>
            <a:r>
              <a:rPr lang="en-US" dirty="0"/>
              <a:t>your script is easier in script mode.</a:t>
            </a:r>
          </a:p>
          <a:p>
            <a:pPr marL="0" indent="0">
              <a:buNone/>
            </a:pPr>
            <a:r>
              <a:rPr lang="en-US" dirty="0" smtClean="0"/>
              <a:t>     Good </a:t>
            </a:r>
            <a:r>
              <a:rPr lang="en-US" dirty="0"/>
              <a:t>for both beginners and experts</a:t>
            </a:r>
            <a:r>
              <a:rPr lang="en-US" dirty="0" smtClean="0"/>
              <a:t>.</a:t>
            </a:r>
          </a:p>
        </p:txBody>
      </p:sp>
    </p:spTree>
    <p:extLst>
      <p:ext uri="{BB962C8B-B14F-4D97-AF65-F5344CB8AC3E}">
        <p14:creationId xmlns:p14="http://schemas.microsoft.com/office/powerpoint/2010/main" val="269788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Python?</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object-orientated way or a functional way</a:t>
            </a:r>
            <a:r>
              <a:rPr lang="en-US" dirty="0" smtClean="0"/>
              <a:t>.</a:t>
            </a:r>
          </a:p>
          <a:p>
            <a:r>
              <a:rPr lang="en-US" dirty="0"/>
              <a:t>Python is </a:t>
            </a:r>
            <a:r>
              <a:rPr lang="en-US" b="1" dirty="0"/>
              <a:t>written in C with default/”traditional” implementation as </a:t>
            </a:r>
            <a:r>
              <a:rPr lang="en-US" b="1" dirty="0" err="1"/>
              <a:t>CPython</a:t>
            </a:r>
            <a:r>
              <a:rPr lang="en-US" dirty="0" smtClean="0"/>
              <a:t>.</a:t>
            </a:r>
          </a:p>
          <a:p>
            <a:r>
              <a:rPr lang="en-US" dirty="0" err="1" smtClean="0"/>
              <a:t>Pyhton</a:t>
            </a:r>
            <a:r>
              <a:rPr lang="en-US" dirty="0"/>
              <a:t> </a:t>
            </a:r>
            <a:r>
              <a:rPr lang="en-US" dirty="0" smtClean="0"/>
              <a:t>has very  easy and readable syntax for any concept.</a:t>
            </a:r>
            <a:endParaRPr lang="en-US" dirty="0"/>
          </a:p>
          <a:p>
            <a:endParaRPr lang="en-IN" dirty="0"/>
          </a:p>
        </p:txBody>
      </p:sp>
    </p:spTree>
    <p:extLst>
      <p:ext uri="{BB962C8B-B14F-4D97-AF65-F5344CB8AC3E}">
        <p14:creationId xmlns:p14="http://schemas.microsoft.com/office/powerpoint/2010/main" val="390277151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following are the disadvantages of using the script mode:</a:t>
            </a:r>
          </a:p>
          <a:p>
            <a:pPr marL="0" indent="0">
              <a:buNone/>
            </a:pPr>
            <a:r>
              <a:rPr lang="en-US" dirty="0"/>
              <a:t>     Can be tedious when you need to run only a single or a few lines of cod.</a:t>
            </a:r>
          </a:p>
          <a:p>
            <a:pPr marL="0" indent="0">
              <a:buNone/>
            </a:pPr>
            <a:r>
              <a:rPr lang="en-US" dirty="0"/>
              <a:t>     You must create and save a file before executing your code.</a:t>
            </a:r>
          </a:p>
          <a:p>
            <a:pPr marL="0" indent="0">
              <a:buNone/>
            </a:pPr>
            <a:endParaRPr lang="en-US" dirty="0"/>
          </a:p>
          <a:p>
            <a:endParaRPr lang="en-IN" dirty="0"/>
          </a:p>
          <a:p>
            <a:endParaRPr lang="en-IN" dirty="0"/>
          </a:p>
        </p:txBody>
      </p:sp>
    </p:spTree>
    <p:extLst>
      <p:ext uri="{BB962C8B-B14F-4D97-AF65-F5344CB8AC3E}">
        <p14:creationId xmlns:p14="http://schemas.microsoft.com/office/powerpoint/2010/main" val="40866484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Interactive and Script Mode</a:t>
            </a:r>
            <a:br>
              <a:rPr lang="en-US" b="1" dirty="0"/>
            </a:br>
            <a:endParaRPr lang="en-IN" dirty="0"/>
          </a:p>
        </p:txBody>
      </p:sp>
      <p:sp>
        <p:nvSpPr>
          <p:cNvPr id="3" name="Content Placeholder 2"/>
          <p:cNvSpPr>
            <a:spLocks noGrp="1"/>
          </p:cNvSpPr>
          <p:nvPr>
            <p:ph idx="1"/>
          </p:nvPr>
        </p:nvSpPr>
        <p:spPr/>
        <p:txBody>
          <a:bodyPr/>
          <a:lstStyle/>
          <a:p>
            <a:r>
              <a:rPr lang="en-US" dirty="0"/>
              <a:t>In script mode, a file must be created and saved before executing the code to get results. In interactive mode, the result is returned immediately after pressing the enter key.</a:t>
            </a:r>
          </a:p>
          <a:p>
            <a:r>
              <a:rPr lang="en-US" dirty="0"/>
              <a:t>In script mode, you are provided with a direct way of editing your code. This is not possible in interactive mode.</a:t>
            </a:r>
          </a:p>
          <a:p>
            <a:pPr marL="0" indent="0">
              <a:buNone/>
            </a:pPr>
            <a:endParaRPr lang="en-IN" dirty="0"/>
          </a:p>
        </p:txBody>
      </p:sp>
    </p:spTree>
    <p:extLst>
      <p:ext uri="{BB962C8B-B14F-4D97-AF65-F5344CB8AC3E}">
        <p14:creationId xmlns:p14="http://schemas.microsoft.com/office/powerpoint/2010/main" val="16195227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5223123"/>
              </p:ext>
            </p:extLst>
          </p:nvPr>
        </p:nvGraphicFramePr>
        <p:xfrm>
          <a:off x="677863" y="2160588"/>
          <a:ext cx="8596312" cy="4851400"/>
        </p:xfrm>
        <a:graphic>
          <a:graphicData uri="http://schemas.openxmlformats.org/drawingml/2006/table">
            <a:tbl>
              <a:tblPr firstRow="1" bandRow="1">
                <a:tableStyleId>{5C22544A-7EE6-4342-B048-85BDC9FD1C3A}</a:tableStyleId>
              </a:tblPr>
              <a:tblGrid>
                <a:gridCol w="4298156"/>
                <a:gridCol w="4298156"/>
              </a:tblGrid>
              <a:tr h="370840">
                <a:tc>
                  <a:txBody>
                    <a:bodyPr/>
                    <a:lstStyle/>
                    <a:p>
                      <a:r>
                        <a:rPr lang="en-US" dirty="0" smtClean="0"/>
                        <a:t>Interactive mode</a:t>
                      </a:r>
                      <a:endParaRPr lang="en-IN" dirty="0"/>
                    </a:p>
                  </a:txBody>
                  <a:tcPr/>
                </a:tc>
                <a:tc>
                  <a:txBody>
                    <a:bodyPr/>
                    <a:lstStyle/>
                    <a:p>
                      <a:r>
                        <a:rPr lang="en-US" dirty="0" smtClean="0"/>
                        <a:t>Script Mode</a:t>
                      </a:r>
                      <a:endParaRPr lang="en-IN"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Interactive mode is used when an user wants to run one single line or one block of code</a:t>
                      </a:r>
                      <a:endParaRPr lang="en-IN" dirty="0" smtClean="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Script Mode, is used when the user is working with more than one single code or a block of code.</a:t>
                      </a:r>
                      <a:r>
                        <a:rPr lang="en-US" sz="1800" b="0" i="0" kern="1200" dirty="0" smtClean="0">
                          <a:solidFill>
                            <a:schemeClr val="dk1"/>
                          </a:solidFill>
                          <a:effectLst/>
                          <a:latin typeface="+mn-lt"/>
                          <a:ea typeface="+mn-ea"/>
                          <a:cs typeface="+mn-cs"/>
                        </a:rPr>
                        <a:t> </a:t>
                      </a:r>
                    </a:p>
                    <a:p>
                      <a:endParaRPr lang="en-IN" dirty="0"/>
                    </a:p>
                  </a:txBody>
                  <a:tcPr/>
                </a:tc>
              </a:tr>
              <a:tr h="370840">
                <a:tc>
                  <a:txBody>
                    <a:bodyPr/>
                    <a:lstStyle/>
                    <a:p>
                      <a:r>
                        <a:rPr lang="en-US" sz="1800" b="0" i="0" kern="1200" dirty="0" smtClean="0">
                          <a:solidFill>
                            <a:schemeClr val="dk1"/>
                          </a:solidFill>
                          <a:effectLst/>
                          <a:latin typeface="+mn-lt"/>
                          <a:ea typeface="+mn-ea"/>
                          <a:cs typeface="+mn-cs"/>
                        </a:rPr>
                        <a:t>Editing the program in interactive mode is a difficult task</a:t>
                      </a:r>
                      <a:endParaRPr lang="en-IN" dirty="0"/>
                    </a:p>
                  </a:txBody>
                  <a:tcPr/>
                </a:tc>
                <a:tc>
                  <a:txBody>
                    <a:bodyPr/>
                    <a:lstStyle/>
                    <a:p>
                      <a:r>
                        <a:rPr lang="en-US" sz="1800" b="0" i="0" kern="1200" dirty="0" smtClean="0">
                          <a:solidFill>
                            <a:schemeClr val="dk1"/>
                          </a:solidFill>
                          <a:effectLst/>
                          <a:latin typeface="+mn-lt"/>
                          <a:ea typeface="+mn-ea"/>
                          <a:cs typeface="+mn-cs"/>
                        </a:rPr>
                        <a:t>In script mode, editing Python code is quite easy.</a:t>
                      </a:r>
                      <a:endParaRPr lang="en-IN" dirty="0"/>
                    </a:p>
                  </a:txBody>
                  <a:tcPr/>
                </a:tc>
              </a:tr>
              <a:tr h="370840">
                <a:tc>
                  <a:txBody>
                    <a:bodyPr/>
                    <a:lstStyle/>
                    <a:p>
                      <a:r>
                        <a:rPr lang="en-US" sz="1800" b="0" i="0" kern="1200" dirty="0" smtClean="0">
                          <a:solidFill>
                            <a:schemeClr val="dk1"/>
                          </a:solidFill>
                          <a:effectLst/>
                          <a:latin typeface="+mn-lt"/>
                          <a:ea typeface="+mn-ea"/>
                          <a:cs typeface="+mn-cs"/>
                        </a:rPr>
                        <a:t> We can not save our code in the interactive mode. So, we will not be able to use the program in the future.</a:t>
                      </a:r>
                      <a:endParaRPr lang="en-IN" dirty="0"/>
                    </a:p>
                  </a:txBody>
                  <a:tcPr/>
                </a:tc>
                <a:tc>
                  <a:txBody>
                    <a:bodyPr/>
                    <a:lstStyle/>
                    <a:p>
                      <a:r>
                        <a:rPr lang="en-US" sz="1800" b="0" i="0" kern="1200" dirty="0" smtClean="0">
                          <a:solidFill>
                            <a:schemeClr val="dk1"/>
                          </a:solidFill>
                          <a:effectLst/>
                          <a:latin typeface="+mn-lt"/>
                          <a:ea typeface="+mn-ea"/>
                          <a:cs typeface="+mn-cs"/>
                        </a:rPr>
                        <a:t>In script mode, we can save our code for future use.</a:t>
                      </a:r>
                      <a:endParaRPr lang="en-IN" dirty="0"/>
                    </a:p>
                  </a:txBody>
                  <a:tcPr/>
                </a:tc>
              </a:tr>
              <a:tr h="370840">
                <a:tc>
                  <a:txBody>
                    <a:bodyPr/>
                    <a:lstStyle/>
                    <a:p>
                      <a:r>
                        <a:rPr lang="en-US" sz="1800" b="0" i="0" kern="1200" dirty="0" smtClean="0">
                          <a:solidFill>
                            <a:schemeClr val="dk1"/>
                          </a:solidFill>
                          <a:effectLst/>
                          <a:latin typeface="+mn-lt"/>
                          <a:ea typeface="+mn-ea"/>
                          <a:cs typeface="+mn-cs"/>
                        </a:rPr>
                        <a:t> Interactive mode is suitable for testing and experimenting with syntax and small pieces of code because it gives immediate feedback.</a:t>
                      </a:r>
                      <a:endParaRPr lang="en-IN" dirty="0"/>
                    </a:p>
                  </a:txBody>
                  <a:tcPr/>
                </a:tc>
                <a:tc>
                  <a:txBody>
                    <a:bodyPr/>
                    <a:lstStyle/>
                    <a:p>
                      <a:r>
                        <a:rPr lang="en-US" sz="1800" b="0" i="0" kern="1200" dirty="0" smtClean="0">
                          <a:solidFill>
                            <a:schemeClr val="dk1"/>
                          </a:solidFill>
                          <a:effectLst/>
                          <a:latin typeface="+mn-lt"/>
                          <a:ea typeface="+mn-ea"/>
                          <a:cs typeface="+mn-cs"/>
                        </a:rPr>
                        <a:t>Script mode is not suitable for testing and experimenting with syntax and small pieces of code because the whole program is first compiled and then executed. So, we will not get immediate feedback.</a:t>
                      </a:r>
                      <a:endParaRPr lang="en-IN" dirty="0"/>
                    </a:p>
                  </a:txBody>
                  <a:tcPr/>
                </a:tc>
              </a:tr>
            </a:tbl>
          </a:graphicData>
        </a:graphic>
      </p:graphicFrame>
    </p:spTree>
    <p:extLst>
      <p:ext uri="{BB962C8B-B14F-4D97-AF65-F5344CB8AC3E}">
        <p14:creationId xmlns:p14="http://schemas.microsoft.com/office/powerpoint/2010/main" val="18563639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6577503"/>
              </p:ext>
            </p:extLst>
          </p:nvPr>
        </p:nvGraphicFramePr>
        <p:xfrm>
          <a:off x="677863" y="2160588"/>
          <a:ext cx="8596312" cy="4297680"/>
        </p:xfrm>
        <a:graphic>
          <a:graphicData uri="http://schemas.openxmlformats.org/drawingml/2006/table">
            <a:tbl>
              <a:tblPr firstRow="1" bandRow="1">
                <a:tableStyleId>{5C22544A-7EE6-4342-B048-85BDC9FD1C3A}</a:tableStyleId>
              </a:tblPr>
              <a:tblGrid>
                <a:gridCol w="4298156"/>
                <a:gridCol w="4298156"/>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Interactive mode</a:t>
                      </a:r>
                      <a:endParaRPr lang="en-IN" dirty="0" smtClean="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Script Mode</a:t>
                      </a:r>
                      <a:endParaRPr lang="en-IN" dirty="0" smtClean="0"/>
                    </a:p>
                    <a:p>
                      <a:endParaRPr lang="en-IN" dirty="0"/>
                    </a:p>
                  </a:txBody>
                  <a:tcPr/>
                </a:tc>
              </a:tr>
              <a:tr h="370840">
                <a:tc>
                  <a:txBody>
                    <a:bodyPr/>
                    <a:lstStyle/>
                    <a:p>
                      <a:r>
                        <a:rPr lang="en-US" dirty="0" smtClean="0"/>
                        <a:t>You type the command in the front of python command prompt &gt;&gt;&gt;</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You don’t type the command in the front of python command prompt &gt;&gt;&gt;</a:t>
                      </a:r>
                      <a:endParaRPr lang="en-IN" dirty="0" smtClean="0"/>
                    </a:p>
                    <a:p>
                      <a:endParaRPr lang="en-IN" dirty="0"/>
                    </a:p>
                  </a:txBody>
                  <a:tcPr/>
                </a:tc>
              </a:tr>
              <a:tr h="370840">
                <a:tc>
                  <a:txBody>
                    <a:bodyPr/>
                    <a:lstStyle/>
                    <a:p>
                      <a:r>
                        <a:rPr lang="en-US" dirty="0" smtClean="0"/>
                        <a:t>No need to use Run module to execute the commands</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you need to use Run module to execute the commands</a:t>
                      </a:r>
                      <a:endParaRPr lang="en-IN" dirty="0" smtClean="0"/>
                    </a:p>
                    <a:p>
                      <a:endParaRPr lang="en-IN" dirty="0"/>
                    </a:p>
                  </a:txBody>
                  <a:tcPr/>
                </a:tc>
              </a:tr>
              <a:tr h="370840">
                <a:tc>
                  <a:txBody>
                    <a:bodyPr/>
                    <a:lstStyle/>
                    <a:p>
                      <a:r>
                        <a:rPr lang="en-US" sz="1800" b="0" i="0" kern="1200" dirty="0" smtClean="0">
                          <a:solidFill>
                            <a:schemeClr val="dk1"/>
                          </a:solidFill>
                          <a:effectLst/>
                          <a:latin typeface="+mn-lt"/>
                          <a:ea typeface="+mn-ea"/>
                          <a:cs typeface="+mn-cs"/>
                        </a:rPr>
                        <a:t>Interactive mode is where you type your code into the Python interpreter directly.</a:t>
                      </a:r>
                      <a:endParaRPr lang="en-IN" dirty="0"/>
                    </a:p>
                  </a:txBody>
                  <a:tcPr/>
                </a:tc>
                <a:tc>
                  <a:txBody>
                    <a:bodyPr/>
                    <a:lstStyle/>
                    <a:p>
                      <a:r>
                        <a:rPr lang="en-US" sz="1800" b="0" i="0" kern="1200" dirty="0" smtClean="0">
                          <a:solidFill>
                            <a:schemeClr val="dk1"/>
                          </a:solidFill>
                          <a:effectLst/>
                          <a:latin typeface="+mn-lt"/>
                          <a:ea typeface="+mn-ea"/>
                          <a:cs typeface="+mn-cs"/>
                        </a:rPr>
                        <a:t>Script mode is where you write your code in a .</a:t>
                      </a:r>
                      <a:r>
                        <a:rPr lang="en-US" sz="1800" b="0" i="0" kern="1200" dirty="0" err="1" smtClean="0">
                          <a:solidFill>
                            <a:schemeClr val="dk1"/>
                          </a:solidFill>
                          <a:effectLst/>
                          <a:latin typeface="+mn-lt"/>
                          <a:ea typeface="+mn-ea"/>
                          <a:cs typeface="+mn-cs"/>
                        </a:rPr>
                        <a:t>py</a:t>
                      </a:r>
                      <a:r>
                        <a:rPr lang="en-US" sz="1800" b="0" i="0" kern="1200" dirty="0" smtClean="0">
                          <a:solidFill>
                            <a:schemeClr val="dk1"/>
                          </a:solidFill>
                          <a:effectLst/>
                          <a:latin typeface="+mn-lt"/>
                          <a:ea typeface="+mn-ea"/>
                          <a:cs typeface="+mn-cs"/>
                        </a:rPr>
                        <a:t> file and then run it with the python command.</a:t>
                      </a:r>
                      <a:endParaRPr lang="en-IN" dirty="0"/>
                    </a:p>
                  </a:txBody>
                  <a:tcPr/>
                </a:tc>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interactive mode is suitable for executing small programs.</a:t>
                      </a:r>
                      <a:endParaRPr lang="en-IN" dirty="0" smtClean="0"/>
                    </a:p>
                    <a:p>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Script mode is more suitable for executing large programs.</a:t>
                      </a:r>
                      <a:endParaRPr lang="en-IN" dirty="0" smtClean="0"/>
                    </a:p>
                    <a:p>
                      <a:endParaRPr lang="en-IN" dirty="0"/>
                    </a:p>
                  </a:txBody>
                  <a:tcPr/>
                </a:tc>
              </a:tr>
            </a:tbl>
          </a:graphicData>
        </a:graphic>
      </p:graphicFrame>
    </p:spTree>
    <p:extLst>
      <p:ext uri="{BB962C8B-B14F-4D97-AF65-F5344CB8AC3E}">
        <p14:creationId xmlns:p14="http://schemas.microsoft.com/office/powerpoint/2010/main" val="12976556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Internal working of </a:t>
            </a:r>
            <a:r>
              <a:rPr lang="en-IN" b="1" dirty="0" smtClean="0"/>
              <a:t>Python or python interpreter or PVM</a:t>
            </a:r>
            <a:endParaRPr lang="en-IN" b="1" dirty="0"/>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71" y="2022722"/>
            <a:ext cx="80581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3298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1 :</a:t>
            </a:r>
            <a:r>
              <a:rPr lang="en-US" dirty="0"/>
              <a:t> The interpreter reads a python code or instruction. Then it verifies that the instruction is well formatted, i.e. it checks the syntax of each </a:t>
            </a:r>
            <a:r>
              <a:rPr lang="en-US" dirty="0" err="1"/>
              <a:t>line.If</a:t>
            </a:r>
            <a:r>
              <a:rPr lang="en-US" dirty="0"/>
              <a:t> it encounters any error, it immediately halts the translation and shows an error message</a:t>
            </a:r>
            <a:r>
              <a:rPr lang="en-US" dirty="0" smtClean="0"/>
              <a:t>.</a:t>
            </a:r>
          </a:p>
          <a:p>
            <a:r>
              <a:rPr lang="en-US" dirty="0" smtClean="0"/>
              <a:t> </a:t>
            </a:r>
            <a:r>
              <a:rPr lang="en-US" b="1" dirty="0"/>
              <a:t>Step 2 : </a:t>
            </a:r>
            <a:r>
              <a:rPr lang="en-US" dirty="0"/>
              <a:t>If there is no error, i.e. if the python instruction or code is well formatted then the interpreter translates it into its equivalent form in intermediate language called “Byte </a:t>
            </a:r>
            <a:r>
              <a:rPr lang="en-US" dirty="0" err="1"/>
              <a:t>code”.Thus</a:t>
            </a:r>
            <a:r>
              <a:rPr lang="en-US" dirty="0"/>
              <a:t>, after successful execution of Python script or code, it is completely translated into Byte code</a:t>
            </a:r>
            <a:r>
              <a:rPr lang="en-US" dirty="0" smtClean="0"/>
              <a:t>.</a:t>
            </a:r>
          </a:p>
          <a:p>
            <a:r>
              <a:rPr lang="en-US" dirty="0" smtClean="0"/>
              <a:t> </a:t>
            </a:r>
            <a:r>
              <a:rPr lang="en-US" b="1" dirty="0"/>
              <a:t>Step 3 : </a:t>
            </a:r>
            <a:r>
              <a:rPr lang="en-US" dirty="0"/>
              <a:t>Byte code is sent to the Python Virtual Machine(PVM).Here again the byte code is executed on </a:t>
            </a:r>
            <a:r>
              <a:rPr lang="en-US" dirty="0" err="1"/>
              <a:t>PVM.If</a:t>
            </a:r>
            <a:r>
              <a:rPr lang="en-US" dirty="0"/>
              <a:t> an error occurs during this execution then the execution is halted with an error message.</a:t>
            </a:r>
            <a:endParaRPr lang="en-IN" dirty="0"/>
          </a:p>
        </p:txBody>
      </p:sp>
    </p:spTree>
    <p:extLst>
      <p:ext uri="{BB962C8B-B14F-4D97-AF65-F5344CB8AC3E}">
        <p14:creationId xmlns:p14="http://schemas.microsoft.com/office/powerpoint/2010/main" val="24786763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PVM is the runtime engine of </a:t>
            </a:r>
            <a:r>
              <a:rPr lang="en-IN" dirty="0" smtClean="0"/>
              <a:t>Python. It's </a:t>
            </a:r>
            <a:r>
              <a:rPr lang="en-IN" dirty="0"/>
              <a:t>always present as part of the python system and is the component that </a:t>
            </a:r>
            <a:r>
              <a:rPr lang="en-IN" dirty="0" smtClean="0"/>
              <a:t>truly runs </a:t>
            </a:r>
            <a:r>
              <a:rPr lang="en-IN" dirty="0"/>
              <a:t>the script.</a:t>
            </a:r>
          </a:p>
          <a:p>
            <a:pPr marL="0" indent="0">
              <a:buNone/>
            </a:pPr>
            <a:endParaRPr lang="en-IN" dirty="0"/>
          </a:p>
        </p:txBody>
      </p:sp>
    </p:spTree>
    <p:extLst>
      <p:ext uri="{BB962C8B-B14F-4D97-AF65-F5344CB8AC3E}">
        <p14:creationId xmlns:p14="http://schemas.microsoft.com/office/powerpoint/2010/main" val="12584503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a:t>
            </a:r>
          </a:p>
        </p:txBody>
      </p:sp>
      <p:sp>
        <p:nvSpPr>
          <p:cNvPr id="3" name="Content Placeholder 2"/>
          <p:cNvSpPr>
            <a:spLocks noGrp="1"/>
          </p:cNvSpPr>
          <p:nvPr>
            <p:ph idx="1"/>
          </p:nvPr>
        </p:nvSpPr>
        <p:spPr/>
        <p:txBody>
          <a:bodyPr/>
          <a:lstStyle/>
          <a:p>
            <a:r>
              <a:rPr lang="en-US" dirty="0"/>
              <a:t>Python Command line arguments are input parameters passed to the script when executing them</a:t>
            </a:r>
            <a:r>
              <a:rPr lang="en-US" dirty="0" smtClean="0"/>
              <a:t>.</a:t>
            </a:r>
          </a:p>
          <a:p>
            <a:r>
              <a:rPr lang="en-US" dirty="0" smtClean="0"/>
              <a:t> </a:t>
            </a:r>
            <a:r>
              <a:rPr lang="en-US" dirty="0"/>
              <a:t>Almost all programming language provide support for command line arguments. Then we also have command line options to set some specific options for the program. </a:t>
            </a:r>
            <a:endParaRPr lang="en-US" dirty="0" smtClean="0"/>
          </a:p>
          <a:p>
            <a:r>
              <a:rPr lang="en-US" dirty="0"/>
              <a:t>There are many options to read python command line arguments. The three most common ones are</a:t>
            </a:r>
            <a:r>
              <a:rPr lang="en-US" dirty="0" smtClean="0"/>
              <a:t>:</a:t>
            </a:r>
          </a:p>
          <a:p>
            <a:pPr marL="0" indent="0">
              <a:buNone/>
            </a:pPr>
            <a:r>
              <a:rPr lang="en-US" dirty="0"/>
              <a:t> </a:t>
            </a:r>
            <a:r>
              <a:rPr lang="en-US" dirty="0" smtClean="0"/>
              <a:t>    </a:t>
            </a:r>
            <a:r>
              <a:rPr lang="en-US" dirty="0"/>
              <a:t>Python </a:t>
            </a:r>
            <a:r>
              <a:rPr lang="en-US" dirty="0" err="1"/>
              <a:t>sys.argv</a:t>
            </a:r>
            <a:r>
              <a:rPr lang="en-US" dirty="0"/>
              <a:t> </a:t>
            </a:r>
            <a:endParaRPr lang="en-US" dirty="0" smtClean="0"/>
          </a:p>
          <a:p>
            <a:pPr marL="0" indent="0">
              <a:buNone/>
            </a:pPr>
            <a:r>
              <a:rPr lang="en-US" dirty="0"/>
              <a:t> </a:t>
            </a:r>
            <a:r>
              <a:rPr lang="en-US" dirty="0" smtClean="0"/>
              <a:t>    Python </a:t>
            </a:r>
            <a:r>
              <a:rPr lang="en-US" dirty="0" err="1"/>
              <a:t>getopt</a:t>
            </a:r>
            <a:r>
              <a:rPr lang="en-US" dirty="0"/>
              <a:t> module </a:t>
            </a:r>
            <a:endParaRPr lang="en-US" dirty="0" smtClean="0"/>
          </a:p>
          <a:p>
            <a:pPr marL="0" indent="0">
              <a:buNone/>
            </a:pPr>
            <a:r>
              <a:rPr lang="en-US" dirty="0"/>
              <a:t> </a:t>
            </a:r>
            <a:r>
              <a:rPr lang="en-US" dirty="0" smtClean="0"/>
              <a:t>    Python </a:t>
            </a:r>
            <a:r>
              <a:rPr lang="en-US" dirty="0" err="1"/>
              <a:t>argparse</a:t>
            </a:r>
            <a:r>
              <a:rPr lang="en-US" dirty="0"/>
              <a:t> module</a:t>
            </a:r>
            <a:endParaRPr lang="en-IN" dirty="0"/>
          </a:p>
        </p:txBody>
      </p:sp>
    </p:spTree>
    <p:extLst>
      <p:ext uri="{BB962C8B-B14F-4D97-AF65-F5344CB8AC3E}">
        <p14:creationId xmlns:p14="http://schemas.microsoft.com/office/powerpoint/2010/main" val="38262223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Program:</a:t>
            </a:r>
          </a:p>
          <a:p>
            <a:pPr marL="0" indent="0">
              <a:buNone/>
            </a:pPr>
            <a:r>
              <a:rPr lang="en-US" dirty="0"/>
              <a:t>import sys</a:t>
            </a:r>
          </a:p>
          <a:p>
            <a:pPr marL="0" indent="0">
              <a:buNone/>
            </a:pPr>
            <a:r>
              <a:rPr lang="en-US" dirty="0"/>
              <a:t>x=</a:t>
            </a:r>
            <a:r>
              <a:rPr lang="en-US" dirty="0" err="1"/>
              <a:t>int</a:t>
            </a:r>
            <a:r>
              <a:rPr lang="en-US" dirty="0"/>
              <a:t>(</a:t>
            </a:r>
            <a:r>
              <a:rPr lang="en-US" dirty="0" err="1"/>
              <a:t>sys.argv</a:t>
            </a:r>
            <a:r>
              <a:rPr lang="en-US" dirty="0"/>
              <a:t>[1])</a:t>
            </a:r>
          </a:p>
          <a:p>
            <a:pPr marL="0" indent="0">
              <a:buNone/>
            </a:pPr>
            <a:r>
              <a:rPr lang="en-US" dirty="0"/>
              <a:t>y=</a:t>
            </a:r>
            <a:r>
              <a:rPr lang="en-US" dirty="0" err="1"/>
              <a:t>int</a:t>
            </a:r>
            <a:r>
              <a:rPr lang="en-US" dirty="0"/>
              <a:t>(</a:t>
            </a:r>
            <a:r>
              <a:rPr lang="en-US" dirty="0" err="1"/>
              <a:t>sys.argv</a:t>
            </a:r>
            <a:r>
              <a:rPr lang="en-US" dirty="0"/>
              <a:t>[2])</a:t>
            </a:r>
          </a:p>
          <a:p>
            <a:pPr marL="0" indent="0">
              <a:buNone/>
            </a:pPr>
            <a:r>
              <a:rPr lang="en-US" dirty="0"/>
              <a:t>sum=</a:t>
            </a:r>
            <a:r>
              <a:rPr lang="en-US" dirty="0" err="1"/>
              <a:t>x+y</a:t>
            </a:r>
            <a:endParaRPr lang="en-US" dirty="0"/>
          </a:p>
          <a:p>
            <a:pPr marL="0" indent="0">
              <a:buNone/>
            </a:pPr>
            <a:r>
              <a:rPr lang="en-US" dirty="0"/>
              <a:t>print("The addition is :",sum)</a:t>
            </a:r>
          </a:p>
          <a:p>
            <a:pPr marL="0" indent="0">
              <a:buNone/>
            </a:pPr>
            <a:r>
              <a:rPr lang="en-US" dirty="0"/>
              <a:t>Output:</a:t>
            </a:r>
          </a:p>
          <a:p>
            <a:pPr marL="0" indent="0">
              <a:buNone/>
            </a:pPr>
            <a:r>
              <a:rPr lang="en-US" dirty="0"/>
              <a:t>C:\Python34\python sum.py 6 4</a:t>
            </a:r>
          </a:p>
          <a:p>
            <a:pPr marL="0" indent="0">
              <a:buNone/>
            </a:pPr>
            <a:r>
              <a:rPr lang="en-US" dirty="0"/>
              <a:t>The addition is : 10</a:t>
            </a:r>
            <a:endParaRPr lang="en-IN" dirty="0"/>
          </a:p>
        </p:txBody>
      </p:sp>
    </p:spTree>
    <p:extLst>
      <p:ext uri="{BB962C8B-B14F-4D97-AF65-F5344CB8AC3E}">
        <p14:creationId xmlns:p14="http://schemas.microsoft.com/office/powerpoint/2010/main" val="27953345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a:t>
            </a:r>
            <a:r>
              <a:rPr lang="en-US" dirty="0"/>
              <a:t>and immutable data structures</a:t>
            </a:r>
            <a:endParaRPr lang="en-IN" dirty="0"/>
          </a:p>
        </p:txBody>
      </p:sp>
      <p:sp>
        <p:nvSpPr>
          <p:cNvPr id="3" name="Content Placeholder 2"/>
          <p:cNvSpPr>
            <a:spLocks noGrp="1"/>
          </p:cNvSpPr>
          <p:nvPr>
            <p:ph idx="1"/>
          </p:nvPr>
        </p:nvSpPr>
        <p:spPr/>
        <p:txBody>
          <a:bodyPr/>
          <a:lstStyle/>
          <a:p>
            <a:r>
              <a:rPr lang="en-US" dirty="0"/>
              <a:t>The data types in Python are divided in two categories</a:t>
            </a:r>
            <a:r>
              <a:rPr lang="en-US" dirty="0" smtClean="0"/>
              <a:t>:</a:t>
            </a:r>
          </a:p>
          <a:p>
            <a:pPr marL="0" indent="0">
              <a:buNone/>
            </a:pPr>
            <a:r>
              <a:rPr lang="en-US" dirty="0" smtClean="0"/>
              <a:t> 1. Immutable </a:t>
            </a:r>
            <a:r>
              <a:rPr lang="en-US" dirty="0"/>
              <a:t>data types – Values cannot be changed. </a:t>
            </a:r>
            <a:endParaRPr lang="en-US" dirty="0" smtClean="0"/>
          </a:p>
          <a:p>
            <a:r>
              <a:rPr lang="en-US" dirty="0" smtClean="0"/>
              <a:t>Immutable </a:t>
            </a:r>
            <a:r>
              <a:rPr lang="en-US" dirty="0"/>
              <a:t>data types in Python are </a:t>
            </a:r>
            <a:endParaRPr lang="en-US" dirty="0" smtClean="0"/>
          </a:p>
          <a:p>
            <a:pPr marL="0" indent="0">
              <a:buNone/>
            </a:pPr>
            <a:r>
              <a:rPr lang="en-US" dirty="0" smtClean="0"/>
              <a:t>        1</a:t>
            </a:r>
            <a:r>
              <a:rPr lang="en-US" dirty="0"/>
              <a:t>. Numbers 2. String 3. Tuple </a:t>
            </a:r>
          </a:p>
          <a:p>
            <a:pPr marL="0" indent="0">
              <a:buNone/>
            </a:pPr>
            <a:r>
              <a:rPr lang="en-US" dirty="0" smtClean="0"/>
              <a:t>2. Mutable </a:t>
            </a:r>
            <a:r>
              <a:rPr lang="en-US" dirty="0"/>
              <a:t>data types – Values can be changed. </a:t>
            </a:r>
            <a:endParaRPr lang="en-US" dirty="0" smtClean="0"/>
          </a:p>
          <a:p>
            <a:r>
              <a:rPr lang="en-US" dirty="0" smtClean="0"/>
              <a:t>Mutable </a:t>
            </a:r>
            <a:r>
              <a:rPr lang="en-US" dirty="0"/>
              <a:t>data types in Python are</a:t>
            </a:r>
            <a:r>
              <a:rPr lang="en-US" dirty="0" smtClean="0"/>
              <a:t>:</a:t>
            </a:r>
          </a:p>
          <a:p>
            <a:pPr marL="0" indent="0">
              <a:buNone/>
            </a:pPr>
            <a:r>
              <a:rPr lang="en-US" dirty="0"/>
              <a:t> </a:t>
            </a:r>
            <a:r>
              <a:rPr lang="en-US" dirty="0" smtClean="0"/>
              <a:t>       </a:t>
            </a:r>
            <a:r>
              <a:rPr lang="en-US" dirty="0"/>
              <a:t>1. List 2. Dictionaries 3. Sets</a:t>
            </a:r>
            <a:endParaRPr lang="en-US" dirty="0" smtClean="0"/>
          </a:p>
        </p:txBody>
      </p:sp>
    </p:spTree>
    <p:extLst>
      <p:ext uri="{BB962C8B-B14F-4D97-AF65-F5344CB8AC3E}">
        <p14:creationId xmlns:p14="http://schemas.microsoft.com/office/powerpoint/2010/main" val="77904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is Python used in real world?</a:t>
            </a:r>
            <a:br>
              <a:rPr lang="en-US" dirty="0"/>
            </a:br>
            <a:endParaRPr lang="en-IN" dirty="0"/>
          </a:p>
        </p:txBody>
      </p:sp>
      <p:sp>
        <p:nvSpPr>
          <p:cNvPr id="3" name="Content Placeholder 2"/>
          <p:cNvSpPr>
            <a:spLocks noGrp="1"/>
          </p:cNvSpPr>
          <p:nvPr>
            <p:ph idx="1"/>
          </p:nvPr>
        </p:nvSpPr>
        <p:spPr/>
        <p:txBody>
          <a:bodyPr/>
          <a:lstStyle/>
          <a:p>
            <a:r>
              <a:rPr lang="en-US" dirty="0" smtClean="0"/>
              <a:t>The </a:t>
            </a:r>
            <a:r>
              <a:rPr lang="en-US" dirty="0"/>
              <a:t>programming language is used </a:t>
            </a:r>
            <a:r>
              <a:rPr lang="en-US" b="1" dirty="0"/>
              <a:t>globally to design and build 2D imaging software</a:t>
            </a:r>
            <a:r>
              <a:rPr lang="en-US" dirty="0"/>
              <a:t> like </a:t>
            </a:r>
            <a:r>
              <a:rPr lang="en-US" dirty="0" err="1"/>
              <a:t>Inkscape</a:t>
            </a:r>
            <a:r>
              <a:rPr lang="en-US" dirty="0"/>
              <a:t>, GIMP, Paint Shop Pro, and </a:t>
            </a:r>
            <a:r>
              <a:rPr lang="en-US" dirty="0" err="1"/>
              <a:t>Scribus</a:t>
            </a:r>
            <a:r>
              <a:rPr lang="en-US" dirty="0"/>
              <a:t>. Also, Python is used in several 3D animation packages such as Blender, Houdini, 3ds Max, Maya, Cinema 4D, and Lightwave, to name a few.</a:t>
            </a:r>
          </a:p>
          <a:p>
            <a:endParaRPr lang="en-IN" dirty="0"/>
          </a:p>
        </p:txBody>
      </p:sp>
    </p:spTree>
    <p:extLst>
      <p:ext uri="{BB962C8B-B14F-4D97-AF65-F5344CB8AC3E}">
        <p14:creationId xmlns:p14="http://schemas.microsoft.com/office/powerpoint/2010/main" val="235314743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5400" b="1" dirty="0" smtClean="0"/>
              <a:t>END</a:t>
            </a:r>
            <a:endParaRPr lang="en-IN" sz="5400" b="1" dirty="0"/>
          </a:p>
        </p:txBody>
      </p:sp>
    </p:spTree>
    <p:extLst>
      <p:ext uri="{BB962C8B-B14F-4D97-AF65-F5344CB8AC3E}">
        <p14:creationId xmlns:p14="http://schemas.microsoft.com/office/powerpoint/2010/main" val="258679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Syntax compared to other programming languages</a:t>
            </a:r>
            <a:br>
              <a:rPr lang="en-US" dirty="0"/>
            </a:br>
            <a:endParaRPr lang="en-IN" dirty="0"/>
          </a:p>
        </p:txBody>
      </p:sp>
      <p:sp>
        <p:nvSpPr>
          <p:cNvPr id="3" name="Content Placeholder 2"/>
          <p:cNvSpPr>
            <a:spLocks noGrp="1"/>
          </p:cNvSpPr>
          <p:nvPr>
            <p:ph idx="1"/>
          </p:nvPr>
        </p:nvSpPr>
        <p:spPr/>
        <p:txBody>
          <a:bodyPr/>
          <a:lstStyle/>
          <a:p>
            <a:r>
              <a:rPr lang="en-US" dirty="0"/>
              <a:t>Python was designed for readability, and has some similarities to the English language with influence from mathematics.</a:t>
            </a:r>
          </a:p>
          <a:p>
            <a:r>
              <a:rPr lang="en-US" dirty="0"/>
              <a:t>Python uses new lines to complete a command, as opposed to other programming languages which often use semicolons or parentheses.</a:t>
            </a:r>
          </a:p>
          <a:p>
            <a:r>
              <a:rPr lang="en-US" dirty="0"/>
              <a:t>Python relies on indentation, using whitespace, to define scope; such as the scope of loops, functions and classes. Other programming languages often use curly-brackets for this purpose.</a:t>
            </a:r>
          </a:p>
          <a:p>
            <a:pPr marL="0" indent="0">
              <a:buNone/>
            </a:pPr>
            <a:r>
              <a:rPr lang="en-US" dirty="0"/>
              <a:t/>
            </a:r>
            <a:br>
              <a:rPr lang="en-US" dirty="0"/>
            </a:br>
            <a:endParaRPr lang="en-IN" dirty="0"/>
          </a:p>
        </p:txBody>
      </p:sp>
    </p:spTree>
    <p:extLst>
      <p:ext uri="{BB962C8B-B14F-4D97-AF65-F5344CB8AC3E}">
        <p14:creationId xmlns:p14="http://schemas.microsoft.com/office/powerpoint/2010/main" val="432840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07831"/>
          </a:xfrm>
        </p:spPr>
        <p:txBody>
          <a:bodyPr>
            <a:normAutofit fontScale="90000"/>
          </a:bodyPr>
          <a:lstStyle/>
          <a:p>
            <a:r>
              <a:rPr lang="en-IN" b="1" dirty="0"/>
              <a:t>Different </a:t>
            </a:r>
            <a:r>
              <a:rPr lang="en-IN" b="1" dirty="0" smtClean="0"/>
              <a:t>Version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613" y="2149341"/>
            <a:ext cx="7682686" cy="4084034"/>
          </a:xfrm>
        </p:spPr>
      </p:pic>
    </p:spTree>
    <p:extLst>
      <p:ext uri="{BB962C8B-B14F-4D97-AF65-F5344CB8AC3E}">
        <p14:creationId xmlns:p14="http://schemas.microsoft.com/office/powerpoint/2010/main" val="3558815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583" y="1661375"/>
            <a:ext cx="8139448" cy="4345197"/>
          </a:xfrm>
        </p:spPr>
      </p:pic>
    </p:spTree>
    <p:extLst>
      <p:ext uri="{BB962C8B-B14F-4D97-AF65-F5344CB8AC3E}">
        <p14:creationId xmlns:p14="http://schemas.microsoft.com/office/powerpoint/2010/main" val="3748551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Python vs Java?</a:t>
            </a:r>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5097" y="3026242"/>
            <a:ext cx="7209354" cy="2885161"/>
          </a:xfrm>
        </p:spPr>
      </p:pic>
    </p:spTree>
    <p:extLst>
      <p:ext uri="{BB962C8B-B14F-4D97-AF65-F5344CB8AC3E}">
        <p14:creationId xmlns:p14="http://schemas.microsoft.com/office/powerpoint/2010/main" val="38940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python Programming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221" y="1442434"/>
            <a:ext cx="7418230" cy="4573397"/>
          </a:xfrm>
        </p:spPr>
      </p:pic>
    </p:spTree>
    <p:extLst>
      <p:ext uri="{BB962C8B-B14F-4D97-AF65-F5344CB8AC3E}">
        <p14:creationId xmlns:p14="http://schemas.microsoft.com/office/powerpoint/2010/main" val="1491239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0614" y="1930400"/>
            <a:ext cx="7843233" cy="4111625"/>
          </a:xfrm>
        </p:spPr>
      </p:pic>
    </p:spTree>
    <p:extLst>
      <p:ext uri="{BB962C8B-B14F-4D97-AF65-F5344CB8AC3E}">
        <p14:creationId xmlns:p14="http://schemas.microsoft.com/office/powerpoint/2010/main" val="389658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of Python Programming</a:t>
            </a:r>
            <a:br>
              <a:rPr lang="en-IN" b="1" dirty="0"/>
            </a:br>
            <a:endParaRPr lang="en-IN" dirty="0"/>
          </a:p>
        </p:txBody>
      </p:sp>
      <p:sp>
        <p:nvSpPr>
          <p:cNvPr id="3" name="Content Placeholder 2"/>
          <p:cNvSpPr>
            <a:spLocks noGrp="1"/>
          </p:cNvSpPr>
          <p:nvPr>
            <p:ph idx="1"/>
          </p:nvPr>
        </p:nvSpPr>
        <p:spPr/>
        <p:txBody>
          <a:bodyPr/>
          <a:lstStyle/>
          <a:p>
            <a:r>
              <a:rPr lang="en-IN" b="1" dirty="0" smtClean="0"/>
              <a:t>Interpreted-</a:t>
            </a:r>
            <a:r>
              <a:rPr lang="en-US" dirty="0"/>
              <a:t>Python is processed at runtime by the interpreter. You do not need to compile your program before executing it. This is similar to PERL and PHP</a:t>
            </a:r>
            <a:r>
              <a:rPr lang="en-US" dirty="0" smtClean="0"/>
              <a:t>.</a:t>
            </a:r>
          </a:p>
          <a:p>
            <a:r>
              <a:rPr lang="en-IN" b="1" dirty="0" smtClean="0"/>
              <a:t>Interactive-</a:t>
            </a:r>
            <a:r>
              <a:rPr lang="en-US" dirty="0"/>
              <a:t>You can actually sit at a Python prompt and interact with the interpreter directly to write your programs</a:t>
            </a:r>
            <a:r>
              <a:rPr lang="en-US" dirty="0" smtClean="0"/>
              <a:t>.</a:t>
            </a:r>
          </a:p>
          <a:p>
            <a:r>
              <a:rPr lang="en-US" b="1" dirty="0"/>
              <a:t>Object-Oriented</a:t>
            </a:r>
            <a:r>
              <a:rPr lang="en-US" dirty="0"/>
              <a:t> − Python supports Object-Oriented style or technique of programming that encapsulates code within objects</a:t>
            </a:r>
            <a:r>
              <a:rPr lang="en-US" dirty="0" smtClean="0"/>
              <a:t>.</a:t>
            </a:r>
          </a:p>
          <a:p>
            <a:r>
              <a:rPr lang="en-US" b="1" dirty="0" smtClean="0"/>
              <a:t>Platform Independent &amp; Portability-</a:t>
            </a:r>
            <a:r>
              <a:rPr lang="en-US" dirty="0"/>
              <a:t/>
            </a:r>
            <a:br>
              <a:rPr lang="en-US" dirty="0"/>
            </a:br>
            <a:r>
              <a:rPr lang="en-US" dirty="0"/>
              <a:t>You can move Python programs from one platform to another, and run it without any changes.</a:t>
            </a:r>
            <a:br>
              <a:rPr lang="en-US" dirty="0"/>
            </a:br>
            <a:r>
              <a:rPr lang="en-US" dirty="0"/>
              <a:t>It runs seamlessly on almost all platforms including Windows, Mac OS X and Linux.</a:t>
            </a:r>
            <a:endParaRPr lang="en-IN" dirty="0"/>
          </a:p>
        </p:txBody>
      </p:sp>
    </p:spTree>
    <p:extLst>
      <p:ext uri="{BB962C8B-B14F-4D97-AF65-F5344CB8AC3E}">
        <p14:creationId xmlns:p14="http://schemas.microsoft.com/office/powerpoint/2010/main" val="143057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2743198"/>
          </a:xfrm>
        </p:spPr>
        <p:txBody>
          <a:bodyPr/>
          <a:lstStyle/>
          <a:p>
            <a:endParaRPr lang="en-IN" dirty="0"/>
          </a:p>
        </p:txBody>
      </p:sp>
      <p:sp>
        <p:nvSpPr>
          <p:cNvPr id="3" name="Subtitle 2"/>
          <p:cNvSpPr>
            <a:spLocks noGrp="1"/>
          </p:cNvSpPr>
          <p:nvPr>
            <p:ph type="subTitle" idx="1"/>
          </p:nvPr>
        </p:nvSpPr>
        <p:spPr/>
        <p:txBody>
          <a:bodyPr>
            <a:normAutofit fontScale="85000" lnSpcReduction="20000"/>
          </a:bodyPr>
          <a:lstStyle/>
          <a:p>
            <a:pPr algn="ctr"/>
            <a:r>
              <a:rPr lang="en-US" sz="2400" b="1" dirty="0" smtClean="0"/>
              <a:t>Chapter No 1</a:t>
            </a:r>
          </a:p>
          <a:p>
            <a:pPr algn="l"/>
            <a:r>
              <a:rPr lang="en-US" sz="2400" b="1" dirty="0" smtClean="0"/>
              <a:t>Introduction and syntax of Python Programming</a:t>
            </a:r>
          </a:p>
          <a:p>
            <a:pPr algn="l"/>
            <a:r>
              <a:rPr lang="en-US" sz="2400" b="1" dirty="0" smtClean="0"/>
              <a:t>MARKS:08</a:t>
            </a:r>
            <a:endParaRPr lang="en-IN" sz="2400" b="1" dirty="0"/>
          </a:p>
        </p:txBody>
      </p:sp>
    </p:spTree>
    <p:extLst>
      <p:ext uri="{BB962C8B-B14F-4D97-AF65-F5344CB8AC3E}">
        <p14:creationId xmlns:p14="http://schemas.microsoft.com/office/powerpoint/2010/main" val="3560295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Large standard </a:t>
            </a:r>
            <a:r>
              <a:rPr lang="en-IN" b="1" dirty="0" smtClean="0"/>
              <a:t>libraries-</a:t>
            </a:r>
            <a:r>
              <a:rPr lang="en-US" dirty="0"/>
              <a:t>Python has a number of standard libraries which makes life of a programmer much easier since you don't have to write all the code yourself</a:t>
            </a:r>
            <a:r>
              <a:rPr lang="en-US" dirty="0" smtClean="0"/>
              <a:t>.</a:t>
            </a:r>
            <a:r>
              <a:rPr lang="en-US" dirty="0"/>
              <a:t> Standard libraries in Python are well tested and used by hundreds of people. So you can be sure that it won't break your application</a:t>
            </a:r>
            <a:r>
              <a:rPr lang="en-US" dirty="0" smtClean="0"/>
              <a:t>.</a:t>
            </a:r>
          </a:p>
          <a:p>
            <a:r>
              <a:rPr lang="en-IN" b="1" dirty="0"/>
              <a:t>Extensible and </a:t>
            </a:r>
            <a:r>
              <a:rPr lang="en-IN" b="1" dirty="0" smtClean="0"/>
              <a:t>Embeddable-</a:t>
            </a:r>
            <a:r>
              <a:rPr lang="en-US" dirty="0"/>
              <a:t>Suppose an application requires high performance. You can easily combine pieces of C/C++ or other languages with Python </a:t>
            </a:r>
            <a:r>
              <a:rPr lang="en-US" dirty="0" err="1" smtClean="0"/>
              <a:t>code.This</a:t>
            </a:r>
            <a:r>
              <a:rPr lang="en-US" dirty="0" smtClean="0"/>
              <a:t> </a:t>
            </a:r>
            <a:r>
              <a:rPr lang="en-US" dirty="0"/>
              <a:t>will give your application high performance as well as scripting capabilities which other languages may not provide out of the box</a:t>
            </a:r>
            <a:r>
              <a:rPr lang="en-US" dirty="0" smtClean="0"/>
              <a:t>.</a:t>
            </a:r>
          </a:p>
          <a:p>
            <a:r>
              <a:rPr lang="en-IN" b="1" dirty="0"/>
              <a:t>Free and </a:t>
            </a:r>
            <a:r>
              <a:rPr lang="en-IN" b="1" dirty="0" smtClean="0"/>
              <a:t>open-source-</a:t>
            </a:r>
            <a:r>
              <a:rPr lang="en-US" dirty="0"/>
              <a:t>You can freely use and distribute Python, even for commercial use. Not only can you use and distribute </a:t>
            </a:r>
            <a:r>
              <a:rPr lang="en-US" dirty="0" err="1"/>
              <a:t>softwares</a:t>
            </a:r>
            <a:r>
              <a:rPr lang="en-US" dirty="0"/>
              <a:t> written in it, you can even make changes to the Python's source code.</a:t>
            </a:r>
            <a:endParaRPr lang="en-IN" dirty="0"/>
          </a:p>
        </p:txBody>
      </p:sp>
    </p:spTree>
    <p:extLst>
      <p:ext uri="{BB962C8B-B14F-4D97-AF65-F5344CB8AC3E}">
        <p14:creationId xmlns:p14="http://schemas.microsoft.com/office/powerpoint/2010/main" val="41687338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A simple language which is easier to </a:t>
            </a:r>
            <a:r>
              <a:rPr lang="en-US" b="1" dirty="0" smtClean="0"/>
              <a:t>learn-</a:t>
            </a:r>
            <a:r>
              <a:rPr lang="en-US" dirty="0"/>
              <a:t>Python has a very simple and elegant syntax. It's much easier to read and </a:t>
            </a:r>
            <a:r>
              <a:rPr lang="en-US" dirty="0" smtClean="0"/>
              <a:t>write.</a:t>
            </a:r>
            <a:r>
              <a:rPr lang="en-US" dirty="0"/>
              <a:t> Python makes programming fun and allows you to focus on the solution rather than syntax</a:t>
            </a:r>
            <a:r>
              <a:rPr lang="en-US" dirty="0" smtClean="0"/>
              <a:t>.</a:t>
            </a:r>
          </a:p>
          <a:p>
            <a:r>
              <a:rPr lang="en-US" b="1" dirty="0" smtClean="0"/>
              <a:t>Auto destructive-It </a:t>
            </a:r>
            <a:r>
              <a:rPr lang="en-US" dirty="0" smtClean="0"/>
              <a:t>support automatic memory management.</a:t>
            </a:r>
          </a:p>
          <a:p>
            <a:r>
              <a:rPr lang="en-IN" b="1" dirty="0"/>
              <a:t>Improved </a:t>
            </a:r>
            <a:r>
              <a:rPr lang="en-IN" b="1" dirty="0" smtClean="0"/>
              <a:t>Productivity-</a:t>
            </a:r>
            <a:r>
              <a:rPr lang="en-US" dirty="0"/>
              <a:t>Python is a very </a:t>
            </a:r>
            <a:r>
              <a:rPr lang="en-US" b="1" dirty="0"/>
              <a:t>productive language</a:t>
            </a:r>
            <a:r>
              <a:rPr lang="en-US" dirty="0"/>
              <a:t>. Due to the simplicity of Python, developers can focus on solving the </a:t>
            </a:r>
            <a:r>
              <a:rPr lang="en-US" dirty="0" smtClean="0"/>
              <a:t>problem</a:t>
            </a:r>
          </a:p>
          <a:p>
            <a:r>
              <a:rPr lang="en-US" b="1" dirty="0" smtClean="0"/>
              <a:t>Dynamic Typing-</a:t>
            </a:r>
            <a:r>
              <a:rPr lang="en-US" dirty="0" smtClean="0"/>
              <a:t>In Python we do not need to declare variable type in advance as in python ,implicit memory management is there.</a:t>
            </a:r>
          </a:p>
          <a:p>
            <a:endParaRPr lang="en-IN" dirty="0"/>
          </a:p>
          <a:p>
            <a:pPr marL="0" indent="0">
              <a:buNone/>
            </a:pPr>
            <a:endParaRPr lang="en-US" dirty="0" smtClean="0"/>
          </a:p>
          <a:p>
            <a:pPr marL="0" indent="0">
              <a:buNone/>
            </a:pPr>
            <a:endParaRPr lang="en-IN" dirty="0"/>
          </a:p>
        </p:txBody>
      </p:sp>
    </p:spTree>
    <p:extLst>
      <p:ext uri="{BB962C8B-B14F-4D97-AF65-F5344CB8AC3E}">
        <p14:creationId xmlns:p14="http://schemas.microsoft.com/office/powerpoint/2010/main" val="12333405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t>Disadvantages of Python</a:t>
            </a:r>
          </a:p>
        </p:txBody>
      </p:sp>
      <p:sp>
        <p:nvSpPr>
          <p:cNvPr id="3" name="Content Placeholder 2"/>
          <p:cNvSpPr>
            <a:spLocks noGrp="1"/>
          </p:cNvSpPr>
          <p:nvPr>
            <p:ph idx="1"/>
          </p:nvPr>
        </p:nvSpPr>
        <p:spPr/>
        <p:txBody>
          <a:bodyPr/>
          <a:lstStyle/>
          <a:p>
            <a:pPr marL="0" indent="0" fontAlgn="base">
              <a:buNone/>
            </a:pPr>
            <a:r>
              <a:rPr lang="en-US" dirty="0" smtClean="0"/>
              <a:t> 1</a:t>
            </a:r>
            <a:r>
              <a:rPr lang="en-US" dirty="0"/>
              <a:t>. Slow Speed</a:t>
            </a:r>
          </a:p>
          <a:p>
            <a:pPr marL="0" indent="0" fontAlgn="base">
              <a:buNone/>
            </a:pPr>
            <a:r>
              <a:rPr lang="en-US" dirty="0" smtClean="0"/>
              <a:t>    As Python </a:t>
            </a:r>
            <a:r>
              <a:rPr lang="en-US" dirty="0"/>
              <a:t>is an </a:t>
            </a:r>
            <a:r>
              <a:rPr lang="en-US" b="1" dirty="0"/>
              <a:t>interpreted</a:t>
            </a:r>
            <a:r>
              <a:rPr lang="en-US" dirty="0"/>
              <a:t> language and </a:t>
            </a:r>
            <a:r>
              <a:rPr lang="en-US" b="1" dirty="0"/>
              <a:t>dynamically-typed</a:t>
            </a:r>
            <a:r>
              <a:rPr lang="en-US" dirty="0"/>
              <a:t> language. The line by line execution of code often leads to </a:t>
            </a:r>
            <a:r>
              <a:rPr lang="en-US" b="1" dirty="0"/>
              <a:t>slow execution</a:t>
            </a:r>
            <a:r>
              <a:rPr lang="en-US" dirty="0" smtClean="0"/>
              <a:t>.</a:t>
            </a:r>
          </a:p>
          <a:p>
            <a:pPr marL="0" indent="0" fontAlgn="base">
              <a:buNone/>
            </a:pPr>
            <a:r>
              <a:rPr lang="en-IN" dirty="0"/>
              <a:t>2. Not Memory Efficient</a:t>
            </a:r>
          </a:p>
          <a:p>
            <a:pPr marL="0" indent="0" fontAlgn="base">
              <a:buNone/>
            </a:pPr>
            <a:r>
              <a:rPr lang="en-US" dirty="0" smtClean="0"/>
              <a:t>     The </a:t>
            </a:r>
            <a:r>
              <a:rPr lang="en-US" dirty="0"/>
              <a:t>Python programming language uses a </a:t>
            </a:r>
            <a:r>
              <a:rPr lang="en-US" b="1" dirty="0"/>
              <a:t>large amount of memory</a:t>
            </a:r>
            <a:r>
              <a:rPr lang="en-US" dirty="0"/>
              <a:t>. This can be a disadvantage while building applications when we prefer memory optimization</a:t>
            </a:r>
            <a:r>
              <a:rPr lang="en-US" dirty="0" smtClean="0"/>
              <a:t>.</a:t>
            </a:r>
          </a:p>
          <a:p>
            <a:pPr marL="0" indent="0">
              <a:buNone/>
            </a:pPr>
            <a:r>
              <a:rPr lang="en-IN" dirty="0"/>
              <a:t>3. Weak in Mobile Computing</a:t>
            </a:r>
          </a:p>
          <a:p>
            <a:pPr marL="0" indent="0">
              <a:buNone/>
            </a:pPr>
            <a:r>
              <a:rPr lang="en-US" dirty="0" smtClean="0"/>
              <a:t>     Python </a:t>
            </a:r>
            <a:r>
              <a:rPr lang="en-US" dirty="0"/>
              <a:t>is generally used in </a:t>
            </a:r>
            <a:r>
              <a:rPr lang="en-US" b="1" dirty="0"/>
              <a:t>server-side programming</a:t>
            </a:r>
            <a:r>
              <a:rPr lang="en-US" dirty="0"/>
              <a:t>. We don’t get to see Python on the client-side or mobile applications because of the following reasons</a:t>
            </a:r>
            <a:endParaRPr lang="en-IN" dirty="0"/>
          </a:p>
        </p:txBody>
      </p:sp>
    </p:spTree>
    <p:extLst>
      <p:ext uri="{BB962C8B-B14F-4D97-AF65-F5344CB8AC3E}">
        <p14:creationId xmlns:p14="http://schemas.microsoft.com/office/powerpoint/2010/main" val="2819587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  4</a:t>
            </a:r>
            <a:r>
              <a:rPr lang="en-IN" dirty="0"/>
              <a:t>. Database Access</a:t>
            </a:r>
          </a:p>
          <a:p>
            <a:pPr marL="0" indent="0">
              <a:buNone/>
            </a:pPr>
            <a:r>
              <a:rPr lang="en-US" dirty="0" smtClean="0"/>
              <a:t>      The </a:t>
            </a:r>
            <a:r>
              <a:rPr lang="en-US" dirty="0"/>
              <a:t>Python’s database access layer is primitive and underdeveloped in comparison to the popular technologies like </a:t>
            </a:r>
            <a:r>
              <a:rPr lang="en-US" b="1" dirty="0"/>
              <a:t>JDBC</a:t>
            </a:r>
            <a:r>
              <a:rPr lang="en-US" dirty="0"/>
              <a:t> and </a:t>
            </a:r>
            <a:r>
              <a:rPr lang="en-US" b="1" dirty="0"/>
              <a:t>ODBC</a:t>
            </a:r>
            <a:r>
              <a:rPr lang="en-US" dirty="0" smtClean="0"/>
              <a:t>.</a:t>
            </a:r>
          </a:p>
          <a:p>
            <a:pPr marL="0" indent="0">
              <a:buNone/>
            </a:pPr>
            <a:r>
              <a:rPr lang="en-IN" dirty="0"/>
              <a:t>5. Runtime Errors</a:t>
            </a:r>
          </a:p>
          <a:p>
            <a:pPr marL="0" indent="0">
              <a:buNone/>
            </a:pPr>
            <a:r>
              <a:rPr lang="en-US" dirty="0" smtClean="0"/>
              <a:t>     As </a:t>
            </a:r>
            <a:r>
              <a:rPr lang="en-US" dirty="0"/>
              <a:t>we know Python is a dynamically typed language so the data type of a variable can change anytime. A variable containing integer number may hold a string in the future, which can lead to </a:t>
            </a:r>
            <a:r>
              <a:rPr lang="en-US" b="1" dirty="0"/>
              <a:t>Runtime Errors</a:t>
            </a:r>
            <a:r>
              <a:rPr lang="en-US" dirty="0"/>
              <a:t>.</a:t>
            </a:r>
            <a:endParaRPr lang="en-IN" dirty="0"/>
          </a:p>
        </p:txBody>
      </p:sp>
    </p:spTree>
    <p:extLst>
      <p:ext uri="{BB962C8B-B14F-4D97-AF65-F5344CB8AC3E}">
        <p14:creationId xmlns:p14="http://schemas.microsoft.com/office/powerpoint/2010/main" val="2258620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a:t>
            </a:r>
            <a:r>
              <a:rPr lang="en-IN" dirty="0"/>
              <a:t>blocks of python </a:t>
            </a:r>
          </a:p>
        </p:txBody>
      </p:sp>
      <p:sp>
        <p:nvSpPr>
          <p:cNvPr id="3" name="Content Placeholder 2"/>
          <p:cNvSpPr>
            <a:spLocks noGrp="1"/>
          </p:cNvSpPr>
          <p:nvPr>
            <p:ph idx="1"/>
          </p:nvPr>
        </p:nvSpPr>
        <p:spPr/>
        <p:txBody>
          <a:bodyPr/>
          <a:lstStyle/>
          <a:p>
            <a:r>
              <a:rPr lang="en-IN" dirty="0"/>
              <a:t>Character </a:t>
            </a:r>
            <a:r>
              <a:rPr lang="en-IN" dirty="0" smtClean="0"/>
              <a:t>set</a:t>
            </a:r>
          </a:p>
          <a:p>
            <a:r>
              <a:rPr lang="en-US" dirty="0" smtClean="0"/>
              <a:t>Tokens</a:t>
            </a:r>
          </a:p>
          <a:p>
            <a:r>
              <a:rPr lang="en-US" dirty="0"/>
              <a:t>Keyword</a:t>
            </a:r>
          </a:p>
          <a:p>
            <a:r>
              <a:rPr lang="en-US" dirty="0"/>
              <a:t>Identifiers</a:t>
            </a:r>
          </a:p>
          <a:p>
            <a:r>
              <a:rPr lang="en-US" dirty="0" smtClean="0"/>
              <a:t>Literals</a:t>
            </a:r>
            <a:endParaRPr lang="en-IN" dirty="0" smtClean="0"/>
          </a:p>
          <a:p>
            <a:r>
              <a:rPr lang="en-US" dirty="0" smtClean="0"/>
              <a:t>Variables</a:t>
            </a:r>
          </a:p>
          <a:p>
            <a:r>
              <a:rPr lang="en-US" dirty="0" smtClean="0"/>
              <a:t>Indentation</a:t>
            </a:r>
          </a:p>
          <a:p>
            <a:r>
              <a:rPr lang="en-US" dirty="0" smtClean="0"/>
              <a:t>Comments</a:t>
            </a:r>
          </a:p>
          <a:p>
            <a:r>
              <a:rPr lang="en-US" dirty="0"/>
              <a:t>C</a:t>
            </a:r>
            <a:r>
              <a:rPr lang="en-US" dirty="0" smtClean="0"/>
              <a:t>onstant</a:t>
            </a:r>
          </a:p>
          <a:p>
            <a:endParaRPr lang="en-US" dirty="0" smtClean="0"/>
          </a:p>
          <a:p>
            <a:endParaRPr lang="en-IN" dirty="0" smtClean="0"/>
          </a:p>
          <a:p>
            <a:pPr marL="0" indent="0">
              <a:buNone/>
            </a:pPr>
            <a:endParaRPr lang="en-IN" dirty="0"/>
          </a:p>
        </p:txBody>
      </p:sp>
    </p:spTree>
    <p:extLst>
      <p:ext uri="{BB962C8B-B14F-4D97-AF65-F5344CB8AC3E}">
        <p14:creationId xmlns:p14="http://schemas.microsoft.com/office/powerpoint/2010/main" val="3883569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Character </a:t>
            </a:r>
            <a:r>
              <a:rPr lang="en-IN" dirty="0"/>
              <a:t>set:</a:t>
            </a:r>
          </a:p>
        </p:txBody>
      </p:sp>
      <p:sp>
        <p:nvSpPr>
          <p:cNvPr id="3" name="Content Placeholder 2"/>
          <p:cNvSpPr>
            <a:spLocks noGrp="1"/>
          </p:cNvSpPr>
          <p:nvPr>
            <p:ph idx="1"/>
          </p:nvPr>
        </p:nvSpPr>
        <p:spPr/>
        <p:txBody>
          <a:bodyPr/>
          <a:lstStyle/>
          <a:p>
            <a:r>
              <a:rPr lang="en-US" dirty="0"/>
              <a:t>A character set is a set of valid characters acceptable by a programming language in </a:t>
            </a:r>
            <a:r>
              <a:rPr lang="en-US" dirty="0" smtClean="0"/>
              <a:t>scripting. The </a:t>
            </a:r>
            <a:r>
              <a:rPr lang="en-US" dirty="0"/>
              <a:t>below table illustrates the Python character set along with </a:t>
            </a:r>
            <a:r>
              <a:rPr lang="en-US" dirty="0" smtClean="0"/>
              <a:t>examples</a:t>
            </a:r>
          </a:p>
          <a:p>
            <a:pPr fontAlgn="base">
              <a:buFont typeface="Wingdings" panose="05000000000000000000" pitchFamily="2" charset="2"/>
              <a:buChar char="ü"/>
            </a:pPr>
            <a:r>
              <a:rPr lang="en-US" b="1" dirty="0"/>
              <a:t>Alphabets: </a:t>
            </a:r>
            <a:r>
              <a:rPr lang="en-US" dirty="0"/>
              <a:t>All capital (A-Z) and small (a-z) alphabets.</a:t>
            </a:r>
          </a:p>
          <a:p>
            <a:pPr fontAlgn="base">
              <a:buFont typeface="Wingdings" panose="05000000000000000000" pitchFamily="2" charset="2"/>
              <a:buChar char="ü"/>
            </a:pPr>
            <a:r>
              <a:rPr lang="en-US" b="1" dirty="0"/>
              <a:t>Digits: </a:t>
            </a:r>
            <a:r>
              <a:rPr lang="en-US" dirty="0"/>
              <a:t>All digits 0-9.</a:t>
            </a:r>
          </a:p>
          <a:p>
            <a:pPr fontAlgn="base">
              <a:buFont typeface="Wingdings" panose="05000000000000000000" pitchFamily="2" charset="2"/>
              <a:buChar char="ü"/>
            </a:pPr>
            <a:r>
              <a:rPr lang="en-US" b="1" dirty="0"/>
              <a:t>Special Symbols: </a:t>
            </a:r>
            <a:r>
              <a:rPr lang="en-US" dirty="0"/>
              <a:t>Python supports all kind of special symbols like, ” ‘ l ; : ! ~ @ # $ % ^ ` &amp; * ( ) _ + – = { } [ ] \ .</a:t>
            </a:r>
          </a:p>
          <a:p>
            <a:pPr fontAlgn="base">
              <a:buFont typeface="Wingdings" panose="05000000000000000000" pitchFamily="2" charset="2"/>
              <a:buChar char="ü"/>
            </a:pPr>
            <a:r>
              <a:rPr lang="en-US" b="1" dirty="0"/>
              <a:t>White Spaces: </a:t>
            </a:r>
            <a:r>
              <a:rPr lang="en-US" dirty="0"/>
              <a:t>White spaces like tab space, blank space, newline, and carriage return.</a:t>
            </a:r>
          </a:p>
          <a:p>
            <a:pPr fontAlgn="base">
              <a:buFont typeface="Wingdings" panose="05000000000000000000" pitchFamily="2" charset="2"/>
              <a:buChar char="ü"/>
            </a:pPr>
            <a:r>
              <a:rPr lang="en-US" b="1" dirty="0"/>
              <a:t>Other: </a:t>
            </a:r>
            <a:r>
              <a:rPr lang="en-US" dirty="0"/>
              <a:t>All ASCII and UNICODE characters are supported by Python that constitutes the Python character set.</a:t>
            </a:r>
          </a:p>
          <a:p>
            <a:pPr marL="0" indent="0">
              <a:buNone/>
            </a:pPr>
            <a:endParaRPr lang="en-US" dirty="0" smtClean="0"/>
          </a:p>
          <a:p>
            <a:endParaRPr lang="en-IN" dirty="0"/>
          </a:p>
        </p:txBody>
      </p:sp>
    </p:spTree>
    <p:extLst>
      <p:ext uri="{BB962C8B-B14F-4D97-AF65-F5344CB8AC3E}">
        <p14:creationId xmlns:p14="http://schemas.microsoft.com/office/powerpoint/2010/main" val="1817320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Tokens</a:t>
            </a:r>
            <a:endParaRPr lang="en-IN" dirty="0"/>
          </a:p>
        </p:txBody>
      </p:sp>
      <p:sp>
        <p:nvSpPr>
          <p:cNvPr id="3" name="Content Placeholder 2"/>
          <p:cNvSpPr>
            <a:spLocks noGrp="1"/>
          </p:cNvSpPr>
          <p:nvPr>
            <p:ph idx="1"/>
          </p:nvPr>
        </p:nvSpPr>
        <p:spPr/>
        <p:txBody>
          <a:bodyPr/>
          <a:lstStyle/>
          <a:p>
            <a:r>
              <a:rPr lang="en-US" dirty="0"/>
              <a:t>A token is the smallest individual unit in a python program</a:t>
            </a:r>
            <a:r>
              <a:rPr lang="en-US" dirty="0" smtClean="0"/>
              <a:t>.</a:t>
            </a:r>
            <a:endParaRPr lang="en-US" dirty="0"/>
          </a:p>
          <a:p>
            <a:r>
              <a:rPr lang="en-US" dirty="0" smtClean="0"/>
              <a:t> </a:t>
            </a:r>
            <a:r>
              <a:rPr lang="en-US" dirty="0"/>
              <a:t>Python has the following tokens: </a:t>
            </a:r>
            <a:endParaRPr lang="en-US" dirty="0" smtClean="0"/>
          </a:p>
          <a:p>
            <a:pPr marL="0" indent="0">
              <a:buNone/>
            </a:pPr>
            <a:r>
              <a:rPr lang="en-US" dirty="0"/>
              <a:t> </a:t>
            </a:r>
            <a:r>
              <a:rPr lang="en-US" dirty="0" smtClean="0"/>
              <a:t>1)keywords</a:t>
            </a:r>
          </a:p>
          <a:p>
            <a:pPr marL="0" indent="0">
              <a:buNone/>
            </a:pPr>
            <a:r>
              <a:rPr lang="en-US" dirty="0" smtClean="0"/>
              <a:t> </a:t>
            </a:r>
            <a:r>
              <a:rPr lang="en-US" dirty="0"/>
              <a:t>2)identifiers </a:t>
            </a:r>
            <a:endParaRPr lang="en-US" dirty="0" smtClean="0"/>
          </a:p>
          <a:p>
            <a:pPr marL="0" indent="0">
              <a:buNone/>
            </a:pPr>
            <a:r>
              <a:rPr lang="en-US" dirty="0" smtClean="0"/>
              <a:t> 3)literals </a:t>
            </a:r>
          </a:p>
          <a:p>
            <a:pPr marL="0" indent="0">
              <a:buNone/>
            </a:pPr>
            <a:r>
              <a:rPr lang="en-US" dirty="0"/>
              <a:t> </a:t>
            </a:r>
            <a:r>
              <a:rPr lang="en-US" dirty="0" smtClean="0"/>
              <a:t>  a)String literals</a:t>
            </a:r>
          </a:p>
          <a:p>
            <a:pPr marL="0" indent="0">
              <a:buNone/>
            </a:pPr>
            <a:r>
              <a:rPr lang="en-US" dirty="0"/>
              <a:t> </a:t>
            </a:r>
            <a:r>
              <a:rPr lang="en-US" dirty="0" smtClean="0"/>
              <a:t>  </a:t>
            </a:r>
            <a:r>
              <a:rPr lang="en-US" dirty="0"/>
              <a:t>b)Numeric </a:t>
            </a:r>
            <a:r>
              <a:rPr lang="en-US" dirty="0" smtClean="0"/>
              <a:t>literals</a:t>
            </a:r>
          </a:p>
          <a:p>
            <a:pPr marL="0" indent="0">
              <a:buNone/>
            </a:pPr>
            <a:r>
              <a:rPr lang="en-US" dirty="0"/>
              <a:t> </a:t>
            </a:r>
            <a:r>
              <a:rPr lang="en-US" dirty="0" smtClean="0"/>
              <a:t>  </a:t>
            </a:r>
            <a:r>
              <a:rPr lang="en-US" dirty="0"/>
              <a:t>c)Boolean </a:t>
            </a:r>
            <a:r>
              <a:rPr lang="en-US" dirty="0" smtClean="0"/>
              <a:t>Literals</a:t>
            </a:r>
          </a:p>
          <a:p>
            <a:pPr marL="0" indent="0">
              <a:buNone/>
            </a:pPr>
            <a:r>
              <a:rPr lang="en-US" dirty="0"/>
              <a:t> </a:t>
            </a:r>
            <a:r>
              <a:rPr lang="en-US" dirty="0" smtClean="0"/>
              <a:t>   </a:t>
            </a:r>
            <a:r>
              <a:rPr lang="en-US" dirty="0"/>
              <a:t>d)Special literal </a:t>
            </a:r>
            <a:r>
              <a:rPr lang="en-US" dirty="0" smtClean="0"/>
              <a:t>None</a:t>
            </a:r>
            <a:endParaRPr lang="en-IN" dirty="0"/>
          </a:p>
        </p:txBody>
      </p:sp>
    </p:spTree>
    <p:extLst>
      <p:ext uri="{BB962C8B-B14F-4D97-AF65-F5344CB8AC3E}">
        <p14:creationId xmlns:p14="http://schemas.microsoft.com/office/powerpoint/2010/main" val="3014432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Keywords or Reserved </a:t>
            </a:r>
            <a:r>
              <a:rPr lang="en-IN" dirty="0"/>
              <a:t>Words</a:t>
            </a:r>
            <a:br>
              <a:rPr lang="en-IN" dirty="0"/>
            </a:br>
            <a:endParaRPr lang="en-IN" dirty="0"/>
          </a:p>
        </p:txBody>
      </p:sp>
      <p:sp>
        <p:nvSpPr>
          <p:cNvPr id="3" name="Content Placeholder 2"/>
          <p:cNvSpPr>
            <a:spLocks noGrp="1"/>
          </p:cNvSpPr>
          <p:nvPr>
            <p:ph idx="1"/>
          </p:nvPr>
        </p:nvSpPr>
        <p:spPr/>
        <p:txBody>
          <a:bodyPr/>
          <a:lstStyle/>
          <a:p>
            <a:r>
              <a:rPr lang="en-US" dirty="0" smtClean="0"/>
              <a:t>Keyword  </a:t>
            </a:r>
            <a:r>
              <a:rPr lang="en-US" dirty="0"/>
              <a:t>are reserved words and you cannot use them as constant or variable or any other identifier names</a:t>
            </a:r>
            <a:r>
              <a:rPr lang="en-US" dirty="0" smtClean="0"/>
              <a:t>.</a:t>
            </a:r>
          </a:p>
          <a:p>
            <a:r>
              <a:rPr lang="en-US" dirty="0" smtClean="0"/>
              <a:t> </a:t>
            </a:r>
            <a:r>
              <a:rPr lang="en-US" dirty="0"/>
              <a:t>All the Python keywords contain lowercase letters only</a:t>
            </a:r>
            <a:r>
              <a:rPr lang="en-US" dirty="0" smtClean="0"/>
              <a:t>.</a:t>
            </a:r>
          </a:p>
          <a:p>
            <a:r>
              <a:rPr lang="en-US" dirty="0" smtClean="0"/>
              <a:t>Python has </a:t>
            </a:r>
            <a:r>
              <a:rPr lang="en-US" smtClean="0"/>
              <a:t>35 Keywords</a:t>
            </a:r>
            <a:endParaRPr lang="en-US" dirty="0" smtClean="0"/>
          </a:p>
          <a:p>
            <a:r>
              <a:rPr lang="en-US" dirty="0"/>
              <a:t>The </a:t>
            </a:r>
            <a:r>
              <a:rPr lang="en-US" dirty="0" smtClean="0"/>
              <a:t>following </a:t>
            </a:r>
            <a:r>
              <a:rPr lang="en-US" dirty="0"/>
              <a:t>list shows the Python keywords</a:t>
            </a:r>
            <a:r>
              <a:rPr lang="en-US" dirty="0" smtClean="0"/>
              <a:t>.</a:t>
            </a:r>
          </a:p>
          <a:p>
            <a:pPr marL="0" indent="0">
              <a:buNone/>
            </a:pPr>
            <a:endParaRPr lang="en-IN" dirty="0"/>
          </a:p>
        </p:txBody>
      </p:sp>
    </p:spTree>
    <p:extLst>
      <p:ext uri="{BB962C8B-B14F-4D97-AF65-F5344CB8AC3E}">
        <p14:creationId xmlns:p14="http://schemas.microsoft.com/office/powerpoint/2010/main" val="3397331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87" y="2270014"/>
            <a:ext cx="7301753" cy="4103891"/>
          </a:xfrm>
        </p:spPr>
      </p:pic>
    </p:spTree>
    <p:extLst>
      <p:ext uri="{BB962C8B-B14F-4D97-AF65-F5344CB8AC3E}">
        <p14:creationId xmlns:p14="http://schemas.microsoft.com/office/powerpoint/2010/main" val="8121191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Identifiers</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US" dirty="0" smtClean="0"/>
              <a:t>A </a:t>
            </a:r>
            <a:r>
              <a:rPr lang="en-US" dirty="0"/>
              <a:t>Python identifier is a name used to identify a variable, function, class, module or other object. </a:t>
            </a:r>
            <a:endParaRPr lang="en-US" dirty="0" smtClean="0"/>
          </a:p>
          <a:p>
            <a:r>
              <a:rPr lang="en-US" dirty="0" smtClean="0"/>
              <a:t>An </a:t>
            </a:r>
            <a:r>
              <a:rPr lang="en-US" dirty="0"/>
              <a:t>identifier starts with a letter A to Z or a to z or an underscore (_) followed by zero or more letters, underscores and digits (0 to 9).</a:t>
            </a:r>
          </a:p>
          <a:p>
            <a:r>
              <a:rPr lang="en-US" dirty="0"/>
              <a:t>Python does not allow punctuation characters such as @, $, and % within identifiers. </a:t>
            </a:r>
            <a:endParaRPr lang="en-US" dirty="0" smtClean="0"/>
          </a:p>
          <a:p>
            <a:r>
              <a:rPr lang="en-US" dirty="0" smtClean="0"/>
              <a:t>Python </a:t>
            </a:r>
            <a:r>
              <a:rPr lang="en-US" dirty="0"/>
              <a:t>is a case sensitive programming </a:t>
            </a:r>
            <a:r>
              <a:rPr lang="en-US" dirty="0" smtClean="0"/>
              <a:t>language</a:t>
            </a:r>
          </a:p>
          <a:p>
            <a:pPr marL="0" indent="0">
              <a:buNone/>
            </a:pPr>
            <a:r>
              <a:rPr lang="en-US" dirty="0" smtClean="0"/>
              <a:t>   </a:t>
            </a:r>
            <a:endParaRPr lang="en-US" dirty="0"/>
          </a:p>
          <a:p>
            <a:pPr marL="0" indent="0">
              <a:buNone/>
            </a:pPr>
            <a:endParaRPr lang="en-IN" dirty="0"/>
          </a:p>
        </p:txBody>
      </p:sp>
    </p:spTree>
    <p:extLst>
      <p:ext uri="{BB962C8B-B14F-4D97-AF65-F5344CB8AC3E}">
        <p14:creationId xmlns:p14="http://schemas.microsoft.com/office/powerpoint/2010/main" val="2549840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2021984"/>
            <a:ext cx="8981821" cy="3876540"/>
          </a:xfrm>
        </p:spPr>
      </p:pic>
    </p:spTree>
    <p:extLst>
      <p:ext uri="{BB962C8B-B14F-4D97-AF65-F5344CB8AC3E}">
        <p14:creationId xmlns:p14="http://schemas.microsoft.com/office/powerpoint/2010/main" val="1076919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Naming </a:t>
            </a:r>
            <a:r>
              <a:rPr lang="en-US" dirty="0"/>
              <a:t>conventions for Python identifiers </a:t>
            </a:r>
          </a:p>
          <a:p>
            <a:pPr marL="0" indent="0">
              <a:buNone/>
            </a:pPr>
            <a:endParaRPr lang="en-US" dirty="0"/>
          </a:p>
          <a:p>
            <a:r>
              <a:rPr lang="en-US" dirty="0" smtClean="0"/>
              <a:t>Class </a:t>
            </a:r>
            <a:r>
              <a:rPr lang="en-US" dirty="0"/>
              <a:t>names start with an uppercase letter. All other identifiers start with a lowercase letter.</a:t>
            </a:r>
          </a:p>
          <a:p>
            <a:r>
              <a:rPr lang="en-US" dirty="0"/>
              <a:t>Starting an identifier with a single leading underscore indicates that the identifier is private.</a:t>
            </a:r>
          </a:p>
          <a:p>
            <a:r>
              <a:rPr lang="en-US" dirty="0"/>
              <a:t>Starting an identifier with two leading underscores indicates a strongly private identifier.</a:t>
            </a:r>
          </a:p>
          <a:p>
            <a:r>
              <a:rPr lang="en-US" dirty="0"/>
              <a:t>If the identifier also ends with two trailing underscores, the identifier is a language-defined special name.</a:t>
            </a:r>
          </a:p>
        </p:txBody>
      </p:sp>
    </p:spTree>
    <p:extLst>
      <p:ext uri="{BB962C8B-B14F-4D97-AF65-F5344CB8AC3E}">
        <p14:creationId xmlns:p14="http://schemas.microsoft.com/office/powerpoint/2010/main" val="2560610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5. </a:t>
            </a:r>
            <a:r>
              <a:rPr lang="en-IN" b="1" dirty="0"/>
              <a:t> Literals or Values:</a:t>
            </a:r>
            <a:endParaRPr lang="en-IN" dirty="0"/>
          </a:p>
        </p:txBody>
      </p:sp>
      <p:sp>
        <p:nvSpPr>
          <p:cNvPr id="3" name="Content Placeholder 2"/>
          <p:cNvSpPr>
            <a:spLocks noGrp="1"/>
          </p:cNvSpPr>
          <p:nvPr>
            <p:ph idx="1"/>
          </p:nvPr>
        </p:nvSpPr>
        <p:spPr>
          <a:xfrm>
            <a:off x="677334" y="2160589"/>
            <a:ext cx="8596668" cy="4381879"/>
          </a:xfrm>
        </p:spPr>
        <p:txBody>
          <a:bodyPr>
            <a:normAutofit fontScale="92500" lnSpcReduction="20000"/>
          </a:bodyPr>
          <a:lstStyle/>
          <a:p>
            <a:pPr fontAlgn="base"/>
            <a:r>
              <a:rPr lang="en-US" dirty="0"/>
              <a:t>Literals are the fixed values or data items used in a source code. Python supports different types of literals such </a:t>
            </a:r>
            <a:r>
              <a:rPr lang="en-US" dirty="0" smtClean="0"/>
              <a:t>as:</a:t>
            </a:r>
          </a:p>
          <a:p>
            <a:pPr marL="0" indent="0" fontAlgn="base">
              <a:buNone/>
            </a:pPr>
            <a:r>
              <a:rPr lang="en-US" b="1" dirty="0"/>
              <a:t> </a:t>
            </a:r>
            <a:r>
              <a:rPr lang="en-US" b="1" dirty="0" smtClean="0"/>
              <a:t>      1. String </a:t>
            </a:r>
            <a:r>
              <a:rPr lang="en-US" b="1" dirty="0"/>
              <a:t>Literals: </a:t>
            </a:r>
            <a:r>
              <a:rPr lang="en-US" dirty="0"/>
              <a:t>The text written in single, double, or triple quotes represents the string literals in Python</a:t>
            </a:r>
            <a:r>
              <a:rPr lang="en-US" dirty="0" smtClean="0"/>
              <a:t>.</a:t>
            </a:r>
          </a:p>
          <a:p>
            <a:pPr marL="0" indent="0" fontAlgn="base">
              <a:buNone/>
            </a:pPr>
            <a:r>
              <a:rPr lang="en-US" dirty="0" smtClean="0"/>
              <a:t>     For </a:t>
            </a:r>
            <a:r>
              <a:rPr lang="en-US" dirty="0"/>
              <a:t>example: “Computer Science”, ‘</a:t>
            </a:r>
            <a:r>
              <a:rPr lang="en-US" dirty="0" err="1"/>
              <a:t>sam</a:t>
            </a:r>
            <a:r>
              <a:rPr lang="en-US" dirty="0"/>
              <a:t>’, etc. We can also use triple quotes </a:t>
            </a:r>
            <a:r>
              <a:rPr lang="en-US" dirty="0" smtClean="0"/>
              <a:t>  to </a:t>
            </a:r>
            <a:r>
              <a:rPr lang="en-US" dirty="0"/>
              <a:t>write multi-line </a:t>
            </a:r>
            <a:r>
              <a:rPr lang="en-US" dirty="0" smtClean="0"/>
              <a:t>strings.</a:t>
            </a:r>
          </a:p>
          <a:p>
            <a:pPr marL="0" indent="0" fontAlgn="base">
              <a:buNone/>
            </a:pPr>
            <a:r>
              <a:rPr lang="en-US" b="1" dirty="0"/>
              <a:t> </a:t>
            </a:r>
            <a:r>
              <a:rPr lang="en-US" b="1" dirty="0" smtClean="0"/>
              <a:t>      2. Numeric </a:t>
            </a:r>
            <a:r>
              <a:rPr lang="en-US" b="1" dirty="0"/>
              <a:t>Literals: </a:t>
            </a:r>
            <a:r>
              <a:rPr lang="en-US" dirty="0"/>
              <a:t>These are the literals written in form of numbers. Python supports the following numerical literals:</a:t>
            </a:r>
          </a:p>
          <a:p>
            <a:pPr fontAlgn="base"/>
            <a:r>
              <a:rPr lang="en-US" b="1" dirty="0"/>
              <a:t>Integer Literal:</a:t>
            </a:r>
            <a:r>
              <a:rPr lang="en-US" dirty="0"/>
              <a:t> It includes both positive and negative numbers along with 0. It doesn’t include fractional parts. It can also include binary, decimal, octal, hexadecimal literal.</a:t>
            </a:r>
          </a:p>
          <a:p>
            <a:pPr fontAlgn="base"/>
            <a:r>
              <a:rPr lang="en-US" b="1" dirty="0"/>
              <a:t>Float Literal: </a:t>
            </a:r>
            <a:r>
              <a:rPr lang="en-US" dirty="0"/>
              <a:t>It includes both positive and negative real numbers. It also includes fractional parts.</a:t>
            </a:r>
          </a:p>
          <a:p>
            <a:pPr fontAlgn="base"/>
            <a:r>
              <a:rPr lang="en-US" b="1" dirty="0"/>
              <a:t>Complex Literal:</a:t>
            </a:r>
            <a:r>
              <a:rPr lang="en-US" dirty="0"/>
              <a:t> It includes </a:t>
            </a:r>
            <a:r>
              <a:rPr lang="en-US" dirty="0" err="1"/>
              <a:t>a+bi</a:t>
            </a:r>
            <a:r>
              <a:rPr lang="en-US" dirty="0"/>
              <a:t> numeral, here a represents the real part and b represents the complex part</a:t>
            </a:r>
            <a:r>
              <a:rPr lang="en-US" dirty="0" smtClean="0"/>
              <a:t>.</a:t>
            </a:r>
          </a:p>
          <a:p>
            <a:pPr fontAlgn="base"/>
            <a:r>
              <a:rPr lang="en-US" dirty="0" err="1" smtClean="0"/>
              <a:t>Ex.a</a:t>
            </a:r>
            <a:r>
              <a:rPr lang="en-US" dirty="0" smtClean="0"/>
              <a:t>=10,b=12.5</a:t>
            </a:r>
          </a:p>
          <a:p>
            <a:pPr marL="0" indent="0" fontAlgn="base">
              <a:buNone/>
            </a:pPr>
            <a:endParaRPr lang="en-US" dirty="0" smtClean="0"/>
          </a:p>
          <a:p>
            <a:pPr fontAlgn="base"/>
            <a:endParaRPr lang="en-US" dirty="0"/>
          </a:p>
          <a:p>
            <a:pPr marL="0" indent="0" fontAlgn="base">
              <a:buNone/>
            </a:pPr>
            <a:endParaRPr lang="en-US" dirty="0" smtClean="0"/>
          </a:p>
          <a:p>
            <a:pPr marL="0" indent="0" fontAlgn="base">
              <a:buNone/>
            </a:pPr>
            <a:endParaRPr lang="en-US" dirty="0"/>
          </a:p>
          <a:p>
            <a:endParaRPr lang="en-IN" dirty="0"/>
          </a:p>
        </p:txBody>
      </p:sp>
    </p:spTree>
    <p:extLst>
      <p:ext uri="{BB962C8B-B14F-4D97-AF65-F5344CB8AC3E}">
        <p14:creationId xmlns:p14="http://schemas.microsoft.com/office/powerpoint/2010/main" val="127739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   3.</a:t>
            </a:r>
            <a:r>
              <a:rPr lang="en-US" b="1" dirty="0"/>
              <a:t> Boolean Literals: </a:t>
            </a:r>
            <a:r>
              <a:rPr lang="en-US" dirty="0"/>
              <a:t>Boolean literals have only two values in Python. These are True and False</a:t>
            </a:r>
            <a:r>
              <a:rPr lang="en-US" dirty="0" smtClean="0"/>
              <a:t>.</a:t>
            </a:r>
          </a:p>
          <a:p>
            <a:pPr marL="0" indent="0">
              <a:buNone/>
            </a:pPr>
            <a:endParaRPr lang="en-US" dirty="0"/>
          </a:p>
          <a:p>
            <a:pPr marL="0" indent="0">
              <a:buNone/>
            </a:pPr>
            <a:r>
              <a:rPr lang="en-US" dirty="0" smtClean="0"/>
              <a:t>  4.</a:t>
            </a:r>
            <a:r>
              <a:rPr lang="en-US" b="1" dirty="0"/>
              <a:t> Special Literals:</a:t>
            </a:r>
            <a:r>
              <a:rPr lang="en-US" dirty="0"/>
              <a:t> Python has a special literal ‘None’. It is used to denote nothing, no values, or the absence of value.</a:t>
            </a:r>
            <a:endParaRPr lang="en-IN" dirty="0"/>
          </a:p>
        </p:txBody>
      </p:sp>
    </p:spTree>
    <p:extLst>
      <p:ext uri="{BB962C8B-B14F-4D97-AF65-F5344CB8AC3E}">
        <p14:creationId xmlns:p14="http://schemas.microsoft.com/office/powerpoint/2010/main" val="3247313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6. Lines </a:t>
            </a:r>
            <a:r>
              <a:rPr lang="en-IN" dirty="0"/>
              <a:t>and Indentation</a:t>
            </a:r>
            <a:br>
              <a:rPr lang="en-IN" dirty="0"/>
            </a:br>
            <a:endParaRPr lang="en-IN" dirty="0"/>
          </a:p>
        </p:txBody>
      </p:sp>
      <p:sp>
        <p:nvSpPr>
          <p:cNvPr id="3" name="Content Placeholder 2"/>
          <p:cNvSpPr>
            <a:spLocks noGrp="1"/>
          </p:cNvSpPr>
          <p:nvPr>
            <p:ph idx="1"/>
          </p:nvPr>
        </p:nvSpPr>
        <p:spPr/>
        <p:txBody>
          <a:bodyPr/>
          <a:lstStyle/>
          <a:p>
            <a:r>
              <a:rPr lang="en-US" dirty="0"/>
              <a:t>Python provides no braces to indicate blocks of code for class and function definitions or flow control. Blocks of code are denoted by line indentation, which is rigidly enforced</a:t>
            </a:r>
            <a:r>
              <a:rPr lang="en-US" dirty="0" smtClean="0"/>
              <a:t>.</a:t>
            </a:r>
            <a:endParaRPr lang="en-US" dirty="0"/>
          </a:p>
          <a:p>
            <a:r>
              <a:rPr lang="en-US" dirty="0"/>
              <a:t>The number of spaces in the indentation is variable, but all statements within the block must be indented the same </a:t>
            </a:r>
            <a:r>
              <a:rPr lang="en-US" dirty="0" smtClean="0"/>
              <a:t>amount.</a:t>
            </a:r>
          </a:p>
          <a:p>
            <a:r>
              <a:rPr lang="en-IN" dirty="0"/>
              <a:t>For </a:t>
            </a:r>
            <a:r>
              <a:rPr lang="en-IN" dirty="0" smtClean="0"/>
              <a:t>example</a:t>
            </a:r>
          </a:p>
          <a:p>
            <a:pPr marL="0" indent="0">
              <a:buNone/>
            </a:pPr>
            <a:r>
              <a:rPr lang="en-IN" dirty="0"/>
              <a:t> </a:t>
            </a:r>
            <a:r>
              <a:rPr lang="en-IN" dirty="0" smtClean="0"/>
              <a:t>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660" y="4100975"/>
            <a:ext cx="3106270" cy="1834021"/>
          </a:xfrm>
          <a:prstGeom prst="rect">
            <a:avLst/>
          </a:prstGeom>
        </p:spPr>
      </p:pic>
    </p:spTree>
    <p:extLst>
      <p:ext uri="{BB962C8B-B14F-4D97-AF65-F5344CB8AC3E}">
        <p14:creationId xmlns:p14="http://schemas.microsoft.com/office/powerpoint/2010/main" val="36545370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Indentation refers to the spaces at the beginning of a code line. Python indentation refers to adding white space before a statement to a particular block of code. In another word, all the statements with the same space to the right, belong to the same code block.</a:t>
            </a:r>
            <a:endParaRPr lang="en-IN" dirty="0"/>
          </a:p>
        </p:txBody>
      </p:sp>
    </p:spTree>
    <p:extLst>
      <p:ext uri="{BB962C8B-B14F-4D97-AF65-F5344CB8AC3E}">
        <p14:creationId xmlns:p14="http://schemas.microsoft.com/office/powerpoint/2010/main" val="3689015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Multi-Line </a:t>
            </a:r>
            <a:r>
              <a:rPr lang="en-IN" dirty="0" smtClean="0"/>
              <a:t>Statements</a:t>
            </a:r>
          </a:p>
          <a:p>
            <a:r>
              <a:rPr lang="en-US" dirty="0"/>
              <a:t>Statements in Python typically end with a new line. Python does, however, allow the use of the line continuation character (\) to denote that the line should continue. For example </a:t>
            </a:r>
            <a:r>
              <a:rPr lang="en-US" dirty="0" smtClean="0"/>
              <a:t>−</a:t>
            </a:r>
          </a:p>
          <a:p>
            <a:endParaRPr lang="en-US" dirty="0"/>
          </a:p>
          <a:p>
            <a:endParaRPr lang="en-US" dirty="0" smtClean="0"/>
          </a:p>
          <a:p>
            <a:endParaRPr lang="en-US" dirty="0"/>
          </a:p>
          <a:p>
            <a:pPr marL="0" indent="0">
              <a:buNone/>
            </a:pPr>
            <a:endParaRPr lang="en-IN" dirty="0"/>
          </a:p>
          <a:p>
            <a:endParaRPr lang="en-IN"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448" y="3557542"/>
            <a:ext cx="2528046" cy="1041352"/>
          </a:xfrm>
          <a:prstGeom prst="rect">
            <a:avLst/>
          </a:prstGeom>
        </p:spPr>
      </p:pic>
    </p:spTree>
    <p:extLst>
      <p:ext uri="{BB962C8B-B14F-4D97-AF65-F5344CB8AC3E}">
        <p14:creationId xmlns:p14="http://schemas.microsoft.com/office/powerpoint/2010/main" val="2771538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Statements contained within the [], {}, or () brackets do not need to use the line continuation character. For example </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920" y="2971800"/>
            <a:ext cx="3378504" cy="1142999"/>
          </a:xfrm>
          <a:prstGeom prst="rect">
            <a:avLst/>
          </a:prstGeom>
        </p:spPr>
      </p:pic>
    </p:spTree>
    <p:extLst>
      <p:ext uri="{BB962C8B-B14F-4D97-AF65-F5344CB8AC3E}">
        <p14:creationId xmlns:p14="http://schemas.microsoft.com/office/powerpoint/2010/main" val="17537062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   Quotation </a:t>
            </a:r>
            <a:r>
              <a:rPr lang="en-IN" dirty="0"/>
              <a:t>in Python</a:t>
            </a:r>
          </a:p>
          <a:p>
            <a:r>
              <a:rPr lang="en-US" dirty="0"/>
              <a:t>Python accepts single ('), double (") and triple (''' or """) quotes to denote string literals, as long as the same type of quote starts and ends the string.</a:t>
            </a:r>
          </a:p>
          <a:p>
            <a:r>
              <a:rPr lang="en-US" dirty="0"/>
              <a:t>The triple quotes are used to span the string across multiple lines. For example, all the following are legal </a:t>
            </a:r>
            <a:r>
              <a:rPr lang="en-US" dirty="0" smtClean="0"/>
              <a:t>−</a:t>
            </a:r>
          </a:p>
          <a:p>
            <a:pPr marL="0" indent="0">
              <a:buNone/>
            </a:pPr>
            <a:r>
              <a:rPr lang="en-US" dirty="0"/>
              <a: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753" y="4322046"/>
            <a:ext cx="4598894" cy="1446741"/>
          </a:xfrm>
          <a:prstGeom prst="rect">
            <a:avLst/>
          </a:prstGeom>
        </p:spPr>
      </p:pic>
    </p:spTree>
    <p:extLst>
      <p:ext uri="{BB962C8B-B14F-4D97-AF65-F5344CB8AC3E}">
        <p14:creationId xmlns:p14="http://schemas.microsoft.com/office/powerpoint/2010/main" val="37414511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r>
              <a:rPr lang="en-IN" dirty="0"/>
              <a:t> Comments in Python</a:t>
            </a:r>
          </a:p>
        </p:txBody>
      </p:sp>
      <p:sp>
        <p:nvSpPr>
          <p:cNvPr id="3" name="Content Placeholder 2"/>
          <p:cNvSpPr>
            <a:spLocks noGrp="1"/>
          </p:cNvSpPr>
          <p:nvPr>
            <p:ph idx="1"/>
          </p:nvPr>
        </p:nvSpPr>
        <p:spPr/>
        <p:txBody>
          <a:bodyPr>
            <a:normAutofit/>
          </a:bodyPr>
          <a:lstStyle/>
          <a:p>
            <a:r>
              <a:rPr lang="en-US" dirty="0"/>
              <a:t>Single line comment: </a:t>
            </a:r>
            <a:endParaRPr lang="en-US" dirty="0" smtClean="0"/>
          </a:p>
          <a:p>
            <a:pPr>
              <a:buFont typeface="+mj-lt"/>
              <a:buAutoNum type="alphaLcPeriod"/>
            </a:pPr>
            <a:r>
              <a:rPr lang="en-US" dirty="0" smtClean="0"/>
              <a:t>Single-line </a:t>
            </a:r>
            <a:r>
              <a:rPr lang="en-US" dirty="0"/>
              <a:t>comments are created simply by beginning a line with the hash (#) character, and they are automatically terminated by the end of line. </a:t>
            </a:r>
            <a:endParaRPr lang="en-US" dirty="0" smtClean="0"/>
          </a:p>
          <a:p>
            <a:pPr>
              <a:buFont typeface="+mj-lt"/>
              <a:buAutoNum type="alphaLcPeriod"/>
            </a:pPr>
            <a:r>
              <a:rPr lang="en-US" dirty="0" smtClean="0"/>
              <a:t>Example</a:t>
            </a:r>
            <a:r>
              <a:rPr lang="en-US" dirty="0"/>
              <a:t>: </a:t>
            </a:r>
            <a:endParaRPr lang="en-US" dirty="0" smtClean="0"/>
          </a:p>
          <a:p>
            <a:pPr marL="0" indent="0">
              <a:buNone/>
            </a:pPr>
            <a:r>
              <a:rPr lang="en-US" dirty="0" smtClean="0"/>
              <a:t>      # </a:t>
            </a:r>
            <a:r>
              <a:rPr lang="en-US" dirty="0"/>
              <a:t>print is a statement </a:t>
            </a:r>
          </a:p>
          <a:p>
            <a:pPr marL="0" indent="0">
              <a:buNone/>
            </a:pPr>
            <a:r>
              <a:rPr lang="en-US" dirty="0" smtClean="0"/>
              <a:t>     print</a:t>
            </a:r>
            <a:r>
              <a:rPr lang="en-US" dirty="0"/>
              <a:t>(‘Hello Python’) </a:t>
            </a:r>
            <a:endParaRPr lang="en-US" dirty="0" smtClean="0"/>
          </a:p>
        </p:txBody>
      </p:sp>
    </p:spTree>
    <p:extLst>
      <p:ext uri="{BB962C8B-B14F-4D97-AF65-F5344CB8AC3E}">
        <p14:creationId xmlns:p14="http://schemas.microsoft.com/office/powerpoint/2010/main" val="3261517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Multi line comment: </a:t>
            </a:r>
          </a:p>
          <a:p>
            <a:pPr>
              <a:buFont typeface="+mj-lt"/>
              <a:buAutoNum type="alphaLcPeriod"/>
            </a:pPr>
            <a:r>
              <a:rPr lang="en-US" dirty="0"/>
              <a:t>Python multi-line comment is a piece of text enclosed in a delimiter (""") Triple quotation marks.</a:t>
            </a:r>
          </a:p>
          <a:p>
            <a:pPr>
              <a:buFont typeface="+mj-lt"/>
              <a:buAutoNum type="alphaLcPeriod"/>
            </a:pPr>
            <a:r>
              <a:rPr lang="en-US" dirty="0"/>
              <a:t>Example: """ Multi-line comment used print("Python Comments") """ or To add a multiline comment you could insert a # for each line:</a:t>
            </a:r>
          </a:p>
          <a:p>
            <a:pPr>
              <a:buFont typeface="+mj-lt"/>
              <a:buAutoNum type="alphaLcPeriod"/>
            </a:pPr>
            <a:r>
              <a:rPr lang="en-US" dirty="0"/>
              <a:t> Example:</a:t>
            </a:r>
          </a:p>
          <a:p>
            <a:pPr marL="0" indent="0">
              <a:buNone/>
            </a:pPr>
            <a:r>
              <a:rPr lang="en-US" dirty="0" smtClean="0"/>
              <a:t>    </a:t>
            </a:r>
            <a:r>
              <a:rPr lang="en-US" dirty="0"/>
              <a:t>#This is a </a:t>
            </a:r>
            <a:r>
              <a:rPr lang="en-US" dirty="0" smtClean="0"/>
              <a:t>comment</a:t>
            </a:r>
          </a:p>
          <a:p>
            <a:pPr marL="0" indent="0">
              <a:buNone/>
            </a:pPr>
            <a:r>
              <a:rPr lang="en-US" dirty="0"/>
              <a:t> </a:t>
            </a:r>
            <a:r>
              <a:rPr lang="en-US" dirty="0" smtClean="0"/>
              <a:t>   #written </a:t>
            </a:r>
            <a:r>
              <a:rPr lang="en-US" dirty="0"/>
              <a:t>in </a:t>
            </a:r>
          </a:p>
          <a:p>
            <a:pPr marL="0" indent="0">
              <a:buNone/>
            </a:pPr>
            <a:r>
              <a:rPr lang="en-US" dirty="0" smtClean="0"/>
              <a:t>    #</a:t>
            </a:r>
            <a:r>
              <a:rPr lang="en-US" dirty="0"/>
              <a:t>more than just one line print("Hello, World!") </a:t>
            </a:r>
            <a:endParaRPr lang="en-IN" dirty="0"/>
          </a:p>
          <a:p>
            <a:endParaRPr lang="en-IN" dirty="0"/>
          </a:p>
        </p:txBody>
      </p:sp>
    </p:spTree>
    <p:extLst>
      <p:ext uri="{BB962C8B-B14F-4D97-AF65-F5344CB8AC3E}">
        <p14:creationId xmlns:p14="http://schemas.microsoft.com/office/powerpoint/2010/main" val="354295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a:t>
            </a:r>
            <a:endParaRPr lang="en-IN" dirty="0"/>
          </a:p>
        </p:txBody>
      </p:sp>
      <p:sp>
        <p:nvSpPr>
          <p:cNvPr id="3" name="Content Placeholder 2"/>
          <p:cNvSpPr>
            <a:spLocks noGrp="1"/>
          </p:cNvSpPr>
          <p:nvPr>
            <p:ph idx="1"/>
          </p:nvPr>
        </p:nvSpPr>
        <p:spPr/>
        <p:txBody>
          <a:bodyPr/>
          <a:lstStyle/>
          <a:p>
            <a:r>
              <a:rPr lang="en-US" dirty="0" smtClean="0"/>
              <a:t>Display message on screen using Python Script using IDE</a:t>
            </a:r>
            <a:endParaRPr lang="en-IN" dirty="0"/>
          </a:p>
        </p:txBody>
      </p:sp>
    </p:spTree>
    <p:extLst>
      <p:ext uri="{BB962C8B-B14F-4D97-AF65-F5344CB8AC3E}">
        <p14:creationId xmlns:p14="http://schemas.microsoft.com/office/powerpoint/2010/main" val="3639320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Variables</a:t>
            </a:r>
            <a:endParaRPr lang="en-IN" dirty="0"/>
          </a:p>
        </p:txBody>
      </p:sp>
      <p:sp>
        <p:nvSpPr>
          <p:cNvPr id="3" name="Content Placeholder 2"/>
          <p:cNvSpPr>
            <a:spLocks noGrp="1"/>
          </p:cNvSpPr>
          <p:nvPr>
            <p:ph idx="1"/>
          </p:nvPr>
        </p:nvSpPr>
        <p:spPr/>
        <p:txBody>
          <a:bodyPr/>
          <a:lstStyle/>
          <a:p>
            <a:r>
              <a:rPr lang="en-US" dirty="0" smtClean="0"/>
              <a:t>A variable holds a value that may change.</a:t>
            </a:r>
          </a:p>
          <a:p>
            <a:r>
              <a:rPr lang="en-US" dirty="0"/>
              <a:t>Variables are nothing but reserved memory locations to store values. This means that when you create a variable you reserve some space in memory.</a:t>
            </a:r>
            <a:endParaRPr lang="en-US" dirty="0" smtClean="0"/>
          </a:p>
          <a:p>
            <a:r>
              <a:rPr lang="en-US" dirty="0"/>
              <a:t>Based on the data type of a variable, the interpreter allocates memory and decides what can be stored in the reserved </a:t>
            </a:r>
            <a:r>
              <a:rPr lang="en-US" dirty="0" smtClean="0"/>
              <a:t>memory.</a:t>
            </a:r>
          </a:p>
          <a:p>
            <a:r>
              <a:rPr lang="en-US" dirty="0"/>
              <a:t>Variables do not need to be declared with any particular type and can even change type after they have been set</a:t>
            </a:r>
            <a:r>
              <a:rPr lang="en-US" dirty="0" smtClean="0"/>
              <a:t>.</a:t>
            </a:r>
          </a:p>
          <a:p>
            <a:r>
              <a:rPr lang="en-US" dirty="0"/>
              <a:t>A variable is created the moment you first assign a value to it</a:t>
            </a:r>
            <a:r>
              <a:rPr lang="en-US" dirty="0" smtClean="0"/>
              <a:t>.</a:t>
            </a:r>
          </a:p>
          <a:p>
            <a:r>
              <a:rPr lang="en-US" dirty="0"/>
              <a:t>Python variables do not need explicit declaration to reserve memory space. The declaration happens automatically when you assign a value to a variable. The equal sign (=) is used to assign values to variables.</a:t>
            </a:r>
            <a:endParaRPr lang="en-US" dirty="0" smtClean="0"/>
          </a:p>
        </p:txBody>
      </p:sp>
    </p:spTree>
    <p:extLst>
      <p:ext uri="{BB962C8B-B14F-4D97-AF65-F5344CB8AC3E}">
        <p14:creationId xmlns:p14="http://schemas.microsoft.com/office/powerpoint/2010/main" val="2696360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Defining Variables</a:t>
            </a:r>
            <a:endParaRPr lang="en-IN" dirty="0"/>
          </a:p>
        </p:txBody>
      </p:sp>
      <p:sp>
        <p:nvSpPr>
          <p:cNvPr id="3" name="Content Placeholder 2"/>
          <p:cNvSpPr>
            <a:spLocks noGrp="1"/>
          </p:cNvSpPr>
          <p:nvPr>
            <p:ph idx="1"/>
          </p:nvPr>
        </p:nvSpPr>
        <p:spPr/>
        <p:txBody>
          <a:bodyPr/>
          <a:lstStyle/>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pPr marL="0" indent="0">
              <a:buNone/>
            </a:pPr>
            <a:endParaRPr lang="en-IN" dirty="0"/>
          </a:p>
        </p:txBody>
      </p:sp>
    </p:spTree>
    <p:extLst>
      <p:ext uri="{BB962C8B-B14F-4D97-AF65-F5344CB8AC3E}">
        <p14:creationId xmlns:p14="http://schemas.microsoft.com/office/powerpoint/2010/main" val="4043733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065200"/>
            <a:ext cx="3546936" cy="22300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2065200"/>
            <a:ext cx="4048690" cy="2230050"/>
          </a:xfrm>
          <a:prstGeom prst="rect">
            <a:avLst/>
          </a:prstGeom>
        </p:spPr>
      </p:pic>
    </p:spTree>
    <p:extLst>
      <p:ext uri="{BB962C8B-B14F-4D97-AF65-F5344CB8AC3E}">
        <p14:creationId xmlns:p14="http://schemas.microsoft.com/office/powerpoint/2010/main" val="22663767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632" y="2432549"/>
            <a:ext cx="4465165" cy="101931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665" y="4322423"/>
            <a:ext cx="4571132" cy="1151097"/>
          </a:xfrm>
          <a:prstGeom prst="rect">
            <a:avLst/>
          </a:prstGeom>
        </p:spPr>
      </p:pic>
    </p:spTree>
    <p:extLst>
      <p:ext uri="{BB962C8B-B14F-4D97-AF65-F5344CB8AC3E}">
        <p14:creationId xmlns:p14="http://schemas.microsoft.com/office/powerpoint/2010/main" val="1541027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String variables can be declared either by using single or double quotes</a:t>
            </a:r>
            <a:r>
              <a:rPr lang="en-US" dirty="0" smtClean="0"/>
              <a:t>:</a:t>
            </a:r>
          </a:p>
          <a:p>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913" y="2739004"/>
            <a:ext cx="2827479" cy="17686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259" y="4936029"/>
            <a:ext cx="3658111" cy="952633"/>
          </a:xfrm>
          <a:prstGeom prst="rect">
            <a:avLst/>
          </a:prstGeom>
        </p:spPr>
      </p:pic>
    </p:spTree>
    <p:extLst>
      <p:ext uri="{BB962C8B-B14F-4D97-AF65-F5344CB8AC3E}">
        <p14:creationId xmlns:p14="http://schemas.microsoft.com/office/powerpoint/2010/main" val="28467877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Value to Multiple Variables</a:t>
            </a:r>
            <a:br>
              <a:rPr lang="en-US" dirty="0"/>
            </a:br>
            <a:endParaRPr lang="en-IN" dirty="0"/>
          </a:p>
        </p:txBody>
      </p:sp>
      <p:sp>
        <p:nvSpPr>
          <p:cNvPr id="3" name="Content Placeholder 2"/>
          <p:cNvSpPr>
            <a:spLocks noGrp="1"/>
          </p:cNvSpPr>
          <p:nvPr>
            <p:ph idx="1"/>
          </p:nvPr>
        </p:nvSpPr>
        <p:spPr/>
        <p:txBody>
          <a:bodyPr/>
          <a:lstStyle/>
          <a:p>
            <a:r>
              <a:rPr lang="en-US" dirty="0"/>
              <a:t>Python allows you to assign values to multiple variables in one line</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283" y="2736719"/>
            <a:ext cx="3543662" cy="190987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729" y="5042415"/>
            <a:ext cx="3696216" cy="1009791"/>
          </a:xfrm>
          <a:prstGeom prst="rect">
            <a:avLst/>
          </a:prstGeom>
        </p:spPr>
      </p:pic>
    </p:spTree>
    <p:extLst>
      <p:ext uri="{BB962C8B-B14F-4D97-AF65-F5344CB8AC3E}">
        <p14:creationId xmlns:p14="http://schemas.microsoft.com/office/powerpoint/2010/main" val="15746459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And </a:t>
            </a:r>
            <a:r>
              <a:rPr lang="en-US" dirty="0"/>
              <a:t>you can assign the </a:t>
            </a:r>
            <a:r>
              <a:rPr lang="en-US" i="1" dirty="0"/>
              <a:t>same</a:t>
            </a:r>
            <a:r>
              <a:rPr lang="en-US" dirty="0"/>
              <a:t> value to multiple variables in one line</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37" y="2736300"/>
            <a:ext cx="4705879" cy="17878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647" y="5042383"/>
            <a:ext cx="4589969" cy="1171739"/>
          </a:xfrm>
          <a:prstGeom prst="rect">
            <a:avLst/>
          </a:prstGeom>
        </p:spPr>
      </p:pic>
    </p:spTree>
    <p:extLst>
      <p:ext uri="{BB962C8B-B14F-4D97-AF65-F5344CB8AC3E}">
        <p14:creationId xmlns:p14="http://schemas.microsoft.com/office/powerpoint/2010/main" val="33945008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Variables</a:t>
            </a:r>
            <a:br>
              <a:rPr lang="en-IN" dirty="0"/>
            </a:br>
            <a:endParaRPr lang="en-IN" dirty="0"/>
          </a:p>
        </p:txBody>
      </p:sp>
      <p:sp>
        <p:nvSpPr>
          <p:cNvPr id="3" name="Content Placeholder 2"/>
          <p:cNvSpPr>
            <a:spLocks noGrp="1"/>
          </p:cNvSpPr>
          <p:nvPr>
            <p:ph idx="1"/>
          </p:nvPr>
        </p:nvSpPr>
        <p:spPr/>
        <p:txBody>
          <a:bodyPr/>
          <a:lstStyle/>
          <a:p>
            <a:r>
              <a:rPr lang="en-US" dirty="0" smtClean="0"/>
              <a:t>The python print statement is used to output variables.</a:t>
            </a:r>
          </a:p>
          <a:p>
            <a:r>
              <a:rPr lang="en-US" dirty="0"/>
              <a:t>To combine both text and a variable, Python uses </a:t>
            </a:r>
            <a:r>
              <a:rPr lang="en-US" dirty="0" smtClean="0"/>
              <a:t>the + Character</a:t>
            </a:r>
          </a:p>
          <a:p>
            <a:pPr marL="0" indent="0">
              <a:buNone/>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98" y="3332528"/>
            <a:ext cx="4868446" cy="139096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209" y="4953681"/>
            <a:ext cx="4278454" cy="816053"/>
          </a:xfrm>
          <a:prstGeom prst="rect">
            <a:avLst/>
          </a:prstGeom>
        </p:spPr>
      </p:pic>
    </p:spTree>
    <p:extLst>
      <p:ext uri="{BB962C8B-B14F-4D97-AF65-F5344CB8AC3E}">
        <p14:creationId xmlns:p14="http://schemas.microsoft.com/office/powerpoint/2010/main" val="6006316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You can also use </a:t>
            </a:r>
            <a:r>
              <a:rPr lang="en-US" dirty="0" smtClean="0"/>
              <a:t>the + </a:t>
            </a:r>
            <a:r>
              <a:rPr lang="en-US" dirty="0"/>
              <a:t>character to add a variable to another variable</a:t>
            </a:r>
            <a:r>
              <a:rPr lang="en-US" dirty="0" smtClean="0"/>
              <a:t>:</a:t>
            </a:r>
          </a:p>
          <a:p>
            <a:pPr marL="0" indent="0">
              <a:buNone/>
            </a:pPr>
            <a:endParaRPr lang="en-US" dirty="0" smtClean="0"/>
          </a:p>
          <a:p>
            <a:pPr marL="0" indent="0">
              <a:buNone/>
            </a:pP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955" y="2842434"/>
            <a:ext cx="3519352" cy="153373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7955" y="4770556"/>
            <a:ext cx="4391638" cy="876422"/>
          </a:xfrm>
          <a:prstGeom prst="rect">
            <a:avLst/>
          </a:prstGeom>
        </p:spPr>
      </p:pic>
    </p:spTree>
    <p:extLst>
      <p:ext uri="{BB962C8B-B14F-4D97-AF65-F5344CB8AC3E}">
        <p14:creationId xmlns:p14="http://schemas.microsoft.com/office/powerpoint/2010/main" val="2474639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numbers, </a:t>
            </a:r>
            <a:r>
              <a:rPr lang="en-IN" dirty="0" smtClean="0"/>
              <a:t>the + </a:t>
            </a:r>
            <a:r>
              <a:rPr lang="en-US" dirty="0"/>
              <a:t>character works as a mathematical operator</a:t>
            </a:r>
            <a:r>
              <a:rPr lang="en-US" dirty="0" smtClean="0"/>
              <a:t>:</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603" y="2662499"/>
            <a:ext cx="3998343" cy="14384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603" y="4331164"/>
            <a:ext cx="4191585" cy="1155236"/>
          </a:xfrm>
          <a:prstGeom prst="rect">
            <a:avLst/>
          </a:prstGeom>
        </p:spPr>
      </p:pic>
    </p:spTree>
    <p:extLst>
      <p:ext uri="{BB962C8B-B14F-4D97-AF65-F5344CB8AC3E}">
        <p14:creationId xmlns:p14="http://schemas.microsoft.com/office/powerpoint/2010/main" val="305494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Python?</a:t>
            </a:r>
            <a:br>
              <a:rPr lang="en-IN" dirty="0"/>
            </a:br>
            <a:endParaRPr lang="en-IN" dirty="0"/>
          </a:p>
        </p:txBody>
      </p:sp>
      <p:sp>
        <p:nvSpPr>
          <p:cNvPr id="3" name="Content Placeholder 2"/>
          <p:cNvSpPr>
            <a:spLocks noGrp="1"/>
          </p:cNvSpPr>
          <p:nvPr>
            <p:ph idx="1"/>
          </p:nvPr>
        </p:nvSpPr>
        <p:spPr/>
        <p:txBody>
          <a:bodyPr>
            <a:normAutofit/>
          </a:bodyPr>
          <a:lstStyle/>
          <a:p>
            <a:r>
              <a:rPr lang="en-US" dirty="0"/>
              <a:t>Python is a popular programming </a:t>
            </a:r>
            <a:r>
              <a:rPr lang="en-US" dirty="0" smtClean="0"/>
              <a:t>language.</a:t>
            </a:r>
          </a:p>
          <a:p>
            <a:r>
              <a:rPr lang="en-US" dirty="0" smtClean="0"/>
              <a:t>Python is widely used general purpose, high level programming language  and was mainly developed for emphasis on code readability.</a:t>
            </a:r>
          </a:p>
          <a:p>
            <a:r>
              <a:rPr lang="en-US" dirty="0" smtClean="0"/>
              <a:t>Python is an Open Source Language.</a:t>
            </a:r>
          </a:p>
          <a:p>
            <a:r>
              <a:rPr lang="en-US" dirty="0" smtClean="0"/>
              <a:t>Pythons also supports Object Oriented Programming Features. Everything in python is primarily object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8067603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If you try to combine a string and a number, Python will give you an error</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532" y="2633920"/>
            <a:ext cx="2890924" cy="146705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834" y="4331164"/>
            <a:ext cx="4858428" cy="1316685"/>
          </a:xfrm>
          <a:prstGeom prst="rect">
            <a:avLst/>
          </a:prstGeom>
        </p:spPr>
      </p:pic>
    </p:spTree>
    <p:extLst>
      <p:ext uri="{BB962C8B-B14F-4D97-AF65-F5344CB8AC3E}">
        <p14:creationId xmlns:p14="http://schemas.microsoft.com/office/powerpoint/2010/main" val="16884738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Global Variables</a:t>
            </a:r>
            <a:br>
              <a:rPr lang="en-IN" dirty="0"/>
            </a:br>
            <a:endParaRPr lang="en-IN" dirty="0"/>
          </a:p>
        </p:txBody>
      </p:sp>
      <p:sp>
        <p:nvSpPr>
          <p:cNvPr id="3" name="Content Placeholder 2"/>
          <p:cNvSpPr>
            <a:spLocks noGrp="1"/>
          </p:cNvSpPr>
          <p:nvPr>
            <p:ph idx="1"/>
          </p:nvPr>
        </p:nvSpPr>
        <p:spPr/>
        <p:txBody>
          <a:bodyPr/>
          <a:lstStyle/>
          <a:p>
            <a:r>
              <a:rPr lang="en-US" dirty="0"/>
              <a:t>Variables that are created outside of a function </a:t>
            </a:r>
            <a:r>
              <a:rPr lang="en-US" dirty="0" smtClean="0"/>
              <a:t>are </a:t>
            </a:r>
            <a:r>
              <a:rPr lang="en-US" dirty="0"/>
              <a:t>known as global variables.</a:t>
            </a:r>
          </a:p>
          <a:p>
            <a:r>
              <a:rPr lang="en-US" dirty="0"/>
              <a:t>Global variables can be used by everyone, both inside of functions and outside</a:t>
            </a:r>
            <a:r>
              <a:rPr lang="en-US" dirty="0" smtClean="0"/>
              <a:t>.</a:t>
            </a:r>
          </a:p>
          <a:p>
            <a:r>
              <a:rPr lang="en-US" dirty="0"/>
              <a:t>To create a global variable inside a function, you can use the global keyword</a:t>
            </a:r>
          </a:p>
          <a:p>
            <a:pPr marL="0" indent="0">
              <a:buNone/>
            </a:pPr>
            <a:endParaRPr lang="en-IN" dirty="0"/>
          </a:p>
          <a:p>
            <a:endParaRPr lang="en-US" dirty="0"/>
          </a:p>
          <a:p>
            <a:endParaRPr lang="en-IN" dirty="0"/>
          </a:p>
        </p:txBody>
      </p:sp>
    </p:spTree>
    <p:extLst>
      <p:ext uri="{BB962C8B-B14F-4D97-AF65-F5344CB8AC3E}">
        <p14:creationId xmlns:p14="http://schemas.microsoft.com/office/powerpoint/2010/main" val="23007320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892" y="2244266"/>
            <a:ext cx="5876914" cy="2252607"/>
          </a:xfrm>
        </p:spPr>
      </p:pic>
      <p:sp>
        <p:nvSpPr>
          <p:cNvPr id="5" name="Rectangle 4"/>
          <p:cNvSpPr/>
          <p:nvPr/>
        </p:nvSpPr>
        <p:spPr>
          <a:xfrm>
            <a:off x="1373892" y="2967335"/>
            <a:ext cx="7770108" cy="2585323"/>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 global </a:t>
            </a:r>
            <a:r>
              <a:rPr lang="en-US" dirty="0"/>
              <a:t>variable (x) can be reached and modified anywhere in the code, local variable (z) exists only in block 3.</a:t>
            </a:r>
            <a:endParaRPr lang="en-IN" dirty="0"/>
          </a:p>
        </p:txBody>
      </p:sp>
    </p:spTree>
    <p:extLst>
      <p:ext uri="{BB962C8B-B14F-4D97-AF65-F5344CB8AC3E}">
        <p14:creationId xmlns:p14="http://schemas.microsoft.com/office/powerpoint/2010/main" val="41401743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Create a variable outside of a function, and use it inside the </a:t>
            </a:r>
            <a:r>
              <a:rPr lang="en-US" dirty="0" smtClean="0"/>
              <a:t>function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228" y="2728133"/>
            <a:ext cx="3056408" cy="13728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817" y="4668519"/>
            <a:ext cx="4701496" cy="1114581"/>
          </a:xfrm>
          <a:prstGeom prst="rect">
            <a:avLst/>
          </a:prstGeom>
        </p:spPr>
      </p:pic>
    </p:spTree>
    <p:extLst>
      <p:ext uri="{BB962C8B-B14F-4D97-AF65-F5344CB8AC3E}">
        <p14:creationId xmlns:p14="http://schemas.microsoft.com/office/powerpoint/2010/main" val="13237945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1225" y="2195454"/>
            <a:ext cx="4020781" cy="16480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368" y="4330722"/>
            <a:ext cx="4210638" cy="1361740"/>
          </a:xfrm>
          <a:prstGeom prst="rect">
            <a:avLst/>
          </a:prstGeom>
        </p:spPr>
      </p:pic>
    </p:spTree>
    <p:extLst>
      <p:ext uri="{BB962C8B-B14F-4D97-AF65-F5344CB8AC3E}">
        <p14:creationId xmlns:p14="http://schemas.microsoft.com/office/powerpoint/2010/main" val="2138744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Variable</a:t>
            </a:r>
            <a:endParaRPr lang="en-IN" dirty="0"/>
          </a:p>
        </p:txBody>
      </p:sp>
      <p:sp>
        <p:nvSpPr>
          <p:cNvPr id="3" name="Content Placeholder 2"/>
          <p:cNvSpPr>
            <a:spLocks noGrp="1"/>
          </p:cNvSpPr>
          <p:nvPr>
            <p:ph idx="1"/>
          </p:nvPr>
        </p:nvSpPr>
        <p:spPr/>
        <p:txBody>
          <a:bodyPr>
            <a:normAutofit/>
          </a:bodyPr>
          <a:lstStyle/>
          <a:p>
            <a:r>
              <a:rPr lang="en-US" dirty="0"/>
              <a:t>when you create a variable inside a function, that variable is local, and can only be used inside that function</a:t>
            </a:r>
            <a:r>
              <a:rPr lang="en-US" dirty="0" smtClean="0"/>
              <a:t>.</a:t>
            </a:r>
          </a:p>
          <a:p>
            <a:pPr marL="0" indent="0">
              <a:buNone/>
            </a:pPr>
            <a:endParaRPr lang="en-US" dirty="0" smtClean="0"/>
          </a:p>
        </p:txBody>
      </p:sp>
    </p:spTree>
    <p:extLst>
      <p:ext uri="{BB962C8B-B14F-4D97-AF65-F5344CB8AC3E}">
        <p14:creationId xmlns:p14="http://schemas.microsoft.com/office/powerpoint/2010/main" val="16620287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to demonstrate local and Global Variable</a:t>
            </a:r>
            <a:r>
              <a:rPr lang="en-US" dirty="0"/>
              <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    g=10 </a:t>
            </a:r>
            <a:r>
              <a:rPr lang="en-IN" dirty="0"/>
              <a:t>#global variable g </a:t>
            </a:r>
          </a:p>
          <a:p>
            <a:pPr marL="0" indent="0">
              <a:buNone/>
            </a:pPr>
            <a:r>
              <a:rPr lang="en-IN" dirty="0"/>
              <a:t>     </a:t>
            </a:r>
            <a:r>
              <a:rPr lang="en-IN" dirty="0" err="1"/>
              <a:t>def</a:t>
            </a:r>
            <a:r>
              <a:rPr lang="en-IN" dirty="0"/>
              <a:t> test():</a:t>
            </a:r>
          </a:p>
          <a:p>
            <a:pPr marL="0" indent="0">
              <a:buNone/>
            </a:pPr>
            <a:r>
              <a:rPr lang="en-IN" dirty="0"/>
              <a:t>         l=20 </a:t>
            </a:r>
          </a:p>
          <a:p>
            <a:pPr marL="0" indent="0">
              <a:buNone/>
            </a:pPr>
            <a:r>
              <a:rPr lang="en-IN" dirty="0"/>
              <a:t>        print("local variable=",l) # accessing local variable</a:t>
            </a:r>
          </a:p>
          <a:p>
            <a:pPr marL="0" indent="0">
              <a:buNone/>
            </a:pPr>
            <a:r>
              <a:rPr lang="en-IN" dirty="0"/>
              <a:t>       print("Global variable=",g) # accessing global variable</a:t>
            </a:r>
          </a:p>
          <a:p>
            <a:pPr marL="0" indent="0">
              <a:buNone/>
            </a:pPr>
            <a:r>
              <a:rPr lang="en-IN" dirty="0"/>
              <a:t>test()</a:t>
            </a:r>
          </a:p>
          <a:p>
            <a:pPr marL="0" indent="0">
              <a:buNone/>
            </a:pPr>
            <a:r>
              <a:rPr lang="en-IN" dirty="0"/>
              <a:t> print("global variable=",g) </a:t>
            </a:r>
          </a:p>
          <a:p>
            <a:pPr marL="0" indent="0">
              <a:buNone/>
            </a:pPr>
            <a:r>
              <a:rPr lang="en-IN" b="1" dirty="0"/>
              <a:t>output</a:t>
            </a:r>
            <a:r>
              <a:rPr lang="en-IN" dirty="0"/>
              <a:t>: </a:t>
            </a:r>
          </a:p>
          <a:p>
            <a:pPr marL="0" indent="0">
              <a:buNone/>
            </a:pPr>
            <a:r>
              <a:rPr lang="en-IN" dirty="0"/>
              <a:t> local variable= 20</a:t>
            </a:r>
          </a:p>
          <a:p>
            <a:pPr marL="0" indent="0">
              <a:buNone/>
            </a:pPr>
            <a:r>
              <a:rPr lang="en-IN" dirty="0"/>
              <a:t> Global variable= 10 </a:t>
            </a:r>
          </a:p>
          <a:p>
            <a:pPr marL="0" indent="0">
              <a:buNone/>
            </a:pPr>
            <a:r>
              <a:rPr lang="en-IN" dirty="0"/>
              <a:t> global variable= 10</a:t>
            </a:r>
          </a:p>
        </p:txBody>
      </p:sp>
    </p:spTree>
    <p:extLst>
      <p:ext uri="{BB962C8B-B14F-4D97-AF65-F5344CB8AC3E}">
        <p14:creationId xmlns:p14="http://schemas.microsoft.com/office/powerpoint/2010/main" val="3908201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9. Constants</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A constant is a type of variable whose value cannot be changed</a:t>
            </a:r>
            <a:r>
              <a:rPr lang="en-US" dirty="0" smtClean="0"/>
              <a:t>.</a:t>
            </a:r>
          </a:p>
          <a:p>
            <a:r>
              <a:rPr lang="en-US" dirty="0"/>
              <a:t>In Python, constants are usually declared and assigned on a module. Here, the module means a new file containing variables, functions </a:t>
            </a:r>
            <a:r>
              <a:rPr lang="en-US" dirty="0" err="1"/>
              <a:t>etc</a:t>
            </a:r>
            <a:r>
              <a:rPr lang="en-US" dirty="0"/>
              <a:t> which is imported to main </a:t>
            </a:r>
            <a:r>
              <a:rPr lang="en-US" dirty="0" smtClean="0"/>
              <a:t>file.</a:t>
            </a:r>
          </a:p>
          <a:p>
            <a:r>
              <a:rPr lang="en-US" dirty="0"/>
              <a:t>Inside the module, constants are written in all capital letters and underscores separating the words.</a:t>
            </a:r>
            <a:endParaRPr lang="en-IN" dirty="0"/>
          </a:p>
        </p:txBody>
      </p:sp>
    </p:spTree>
    <p:extLst>
      <p:ext uri="{BB962C8B-B14F-4D97-AF65-F5344CB8AC3E}">
        <p14:creationId xmlns:p14="http://schemas.microsoft.com/office/powerpoint/2010/main" val="27704421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341" y="2224983"/>
            <a:ext cx="5872766" cy="4098544"/>
          </a:xfrm>
        </p:spPr>
      </p:pic>
    </p:spTree>
    <p:extLst>
      <p:ext uri="{BB962C8B-B14F-4D97-AF65-F5344CB8AC3E}">
        <p14:creationId xmlns:p14="http://schemas.microsoft.com/office/powerpoint/2010/main" val="38378135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Install Python on Windows</a:t>
            </a:r>
            <a:br>
              <a:rPr lang="en-IN" b="1" dirty="0"/>
            </a:br>
            <a:endParaRPr lang="en-IN" dirty="0"/>
          </a:p>
        </p:txBody>
      </p:sp>
      <p:sp>
        <p:nvSpPr>
          <p:cNvPr id="3" name="Content Placeholder 2"/>
          <p:cNvSpPr>
            <a:spLocks noGrp="1"/>
          </p:cNvSpPr>
          <p:nvPr>
            <p:ph idx="1"/>
          </p:nvPr>
        </p:nvSpPr>
        <p:spPr/>
        <p:txBody>
          <a:bodyPr/>
          <a:lstStyle/>
          <a:p>
            <a:r>
              <a:rPr lang="en-US" dirty="0"/>
              <a:t>To install Python, firstly You need to go to the Download Python page from its official site python.org/download and click on the latest version</a:t>
            </a:r>
          </a:p>
          <a:p>
            <a:r>
              <a:rPr lang="en-US" dirty="0"/>
              <a:t/>
            </a:r>
            <a:br>
              <a:rPr lang="en-US" dirty="0"/>
            </a:b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56185"/>
            <a:ext cx="8291854" cy="3394798"/>
          </a:xfrm>
          <a:prstGeom prst="rect">
            <a:avLst/>
          </a:prstGeom>
        </p:spPr>
      </p:pic>
    </p:spTree>
    <p:extLst>
      <p:ext uri="{BB962C8B-B14F-4D97-AF65-F5344CB8AC3E}">
        <p14:creationId xmlns:p14="http://schemas.microsoft.com/office/powerpoint/2010/main" val="1187607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 </a:t>
            </a:r>
            <a:r>
              <a:rPr lang="en-IN" dirty="0"/>
              <a:t>It was initially designed by Guido van Rossum in 1991 and developed by Python Software Foundation. </a:t>
            </a:r>
            <a:r>
              <a:rPr lang="en-US" dirty="0"/>
              <a:t>The syntax of the language is clean and length of the code is relatively short.</a:t>
            </a:r>
          </a:p>
          <a:p>
            <a:r>
              <a:rPr lang="en-US" dirty="0"/>
              <a:t> It's fun to work in Python because it allows you to think about the problem rather than focusing on the syntax</a:t>
            </a:r>
          </a:p>
          <a:p>
            <a:r>
              <a:rPr lang="en-US" dirty="0"/>
              <a:t>It is used for:</a:t>
            </a:r>
          </a:p>
          <a:p>
            <a:pPr marL="0" indent="0">
              <a:buNone/>
            </a:pPr>
            <a:r>
              <a:rPr lang="en-US" dirty="0"/>
              <a:t>     web development (server-side),</a:t>
            </a:r>
          </a:p>
          <a:p>
            <a:pPr marL="0" indent="0">
              <a:buNone/>
            </a:pPr>
            <a:r>
              <a:rPr lang="en-US" dirty="0"/>
              <a:t>     software development,</a:t>
            </a:r>
          </a:p>
          <a:p>
            <a:pPr marL="0" indent="0">
              <a:buNone/>
            </a:pPr>
            <a:r>
              <a:rPr lang="en-US" dirty="0"/>
              <a:t>     mathematics,</a:t>
            </a:r>
          </a:p>
          <a:p>
            <a:pPr marL="0" indent="0">
              <a:buNone/>
            </a:pPr>
            <a:r>
              <a:rPr lang="en-US" dirty="0"/>
              <a:t>     Machine Learning</a:t>
            </a:r>
          </a:p>
          <a:p>
            <a:pPr marL="0" indent="0">
              <a:buNone/>
            </a:pPr>
            <a:r>
              <a:rPr lang="en-US" dirty="0"/>
              <a:t>     system scripting.</a:t>
            </a:r>
          </a:p>
          <a:p>
            <a:endParaRPr lang="en-IN" dirty="0"/>
          </a:p>
        </p:txBody>
      </p:sp>
    </p:spTree>
    <p:extLst>
      <p:ext uri="{BB962C8B-B14F-4D97-AF65-F5344CB8AC3E}">
        <p14:creationId xmlns:p14="http://schemas.microsoft.com/office/powerpoint/2010/main" val="27719862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Once the Python distribution download is completed, then double-click on the executable downloaded software, and then click on </a:t>
            </a:r>
            <a:r>
              <a:rPr lang="en-US" dirty="0" smtClean="0"/>
              <a:t>Run</a:t>
            </a:r>
          </a:p>
          <a:p>
            <a:endParaRPr lang="en-US" dirty="0"/>
          </a:p>
          <a:p>
            <a:endParaRPr lang="en-US" dirty="0" smtClean="0"/>
          </a:p>
          <a:p>
            <a:endParaRPr lang="en-US" dirty="0"/>
          </a:p>
          <a:p>
            <a:endParaRPr lang="en-US" dirty="0" smtClean="0"/>
          </a:p>
          <a:p>
            <a:endParaRPr lang="en-US" dirty="0"/>
          </a:p>
          <a:p>
            <a:endParaRPr lang="en-US" dirty="0" smtClean="0"/>
          </a:p>
          <a:p>
            <a:r>
              <a:rPr lang="en-US" dirty="0"/>
              <a:t>Now, once the installation set up starts, You need to follow the below-mentioned installation steps:</a:t>
            </a:r>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53" y="3024500"/>
            <a:ext cx="6844551" cy="2152950"/>
          </a:xfrm>
          <a:prstGeom prst="rect">
            <a:avLst/>
          </a:prstGeom>
        </p:spPr>
      </p:pic>
    </p:spTree>
    <p:extLst>
      <p:ext uri="{BB962C8B-B14F-4D97-AF65-F5344CB8AC3E}">
        <p14:creationId xmlns:p14="http://schemas.microsoft.com/office/powerpoint/2010/main" val="7397216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1:</a:t>
            </a:r>
            <a:r>
              <a:rPr lang="en-US" dirty="0"/>
              <a:t> A pop-up window, </a:t>
            </a:r>
            <a:r>
              <a:rPr lang="en-US" dirty="0">
                <a:hlinkClick r:id="rId2"/>
              </a:rPr>
              <a:t>Python Version</a:t>
            </a:r>
            <a:r>
              <a:rPr lang="en-US" dirty="0"/>
              <a:t> 3.7.0 (32-bit) Setup, will appear. Here, You need to ensure that You have checked the checkboxes for ‘Install launcher for all users (recommended)’ and for ‘Add Python 3.7 to PATH’ at the </a:t>
            </a:r>
            <a:r>
              <a:rPr lang="en-US" dirty="0" smtClean="0"/>
              <a:t>bottom</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3221" y="3220827"/>
            <a:ext cx="6884894" cy="3467584"/>
          </a:xfrm>
          <a:prstGeom prst="rect">
            <a:avLst/>
          </a:prstGeom>
        </p:spPr>
      </p:pic>
    </p:spTree>
    <p:extLst>
      <p:ext uri="{BB962C8B-B14F-4D97-AF65-F5344CB8AC3E}">
        <p14:creationId xmlns:p14="http://schemas.microsoft.com/office/powerpoint/2010/main" val="2789591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2:</a:t>
            </a:r>
            <a:r>
              <a:rPr lang="en-US" dirty="0"/>
              <a:t> Now, a User Account Control pop-up window will appear, posing the question, ‘Do you want to allow the following program to make changes to this </a:t>
            </a:r>
            <a:r>
              <a:rPr lang="en-US" dirty="0" smtClean="0"/>
              <a:t>computer</a:t>
            </a:r>
            <a:r>
              <a:rPr lang="en-US" dirty="0"/>
              <a:t>?’ Click on </a:t>
            </a:r>
            <a:r>
              <a:rPr lang="en-US" dirty="0" smtClean="0"/>
              <a:t>Yes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53" y="3271105"/>
            <a:ext cx="5220429" cy="2467319"/>
          </a:xfrm>
          <a:prstGeom prst="rect">
            <a:avLst/>
          </a:prstGeom>
        </p:spPr>
      </p:pic>
    </p:spTree>
    <p:extLst>
      <p:ext uri="{BB962C8B-B14F-4D97-AF65-F5344CB8AC3E}">
        <p14:creationId xmlns:p14="http://schemas.microsoft.com/office/powerpoint/2010/main" val="1846515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3:</a:t>
            </a:r>
            <a:r>
              <a:rPr lang="en-US" dirty="0"/>
              <a:t> Now, a new Python 3.7.0 (32-bit) Setup pop-up window will appear with a ‘Setup Progress’ message and a progress bar. During the installation, it will show us various components it is installing, and it will move the progress bar toward completion. Soon, a new Python 3.7.0 (32-bit) Setup pop-up window will appear with a ‘Setup was successful’ </a:t>
            </a:r>
            <a:r>
              <a:rPr lang="en-US" dirty="0" smtClean="0"/>
              <a:t>message</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797" y="3666590"/>
            <a:ext cx="5967497" cy="2374772"/>
          </a:xfrm>
          <a:prstGeom prst="rect">
            <a:avLst/>
          </a:prstGeom>
        </p:spPr>
      </p:pic>
    </p:spTree>
    <p:extLst>
      <p:ext uri="{BB962C8B-B14F-4D97-AF65-F5344CB8AC3E}">
        <p14:creationId xmlns:p14="http://schemas.microsoft.com/office/powerpoint/2010/main" val="388803867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4:</a:t>
            </a:r>
            <a:r>
              <a:rPr lang="en-US" dirty="0"/>
              <a:t> Once the installation is done, click on the Close button. And now, Python is successfully </a:t>
            </a:r>
            <a:r>
              <a:rPr lang="en-US" dirty="0" smtClean="0"/>
              <a:t>installed</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273" y="2991220"/>
            <a:ext cx="5391902" cy="2791015"/>
          </a:xfrm>
          <a:prstGeom prst="rect">
            <a:avLst/>
          </a:prstGeom>
        </p:spPr>
      </p:pic>
    </p:spTree>
    <p:extLst>
      <p:ext uri="{BB962C8B-B14F-4D97-AF65-F5344CB8AC3E}">
        <p14:creationId xmlns:p14="http://schemas.microsoft.com/office/powerpoint/2010/main" val="34354299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5:</a:t>
            </a:r>
            <a:r>
              <a:rPr lang="en-US" dirty="0"/>
              <a:t> </a:t>
            </a:r>
            <a:r>
              <a:rPr lang="en-US" dirty="0" smtClean="0"/>
              <a:t>Now, Python is installed in your computer directory. You need to run python by following steps.</a:t>
            </a:r>
          </a:p>
          <a:p>
            <a:pPr marL="0" indent="0">
              <a:buNone/>
            </a:pPr>
            <a:r>
              <a:rPr lang="en-US" dirty="0"/>
              <a:t> </a:t>
            </a:r>
            <a:r>
              <a:rPr lang="en-US" dirty="0" smtClean="0"/>
              <a:t> 1.Click START button</a:t>
            </a:r>
          </a:p>
          <a:p>
            <a:pPr marL="0" indent="0">
              <a:buNone/>
            </a:pPr>
            <a:r>
              <a:rPr lang="en-US" dirty="0"/>
              <a:t> </a:t>
            </a:r>
            <a:r>
              <a:rPr lang="en-US" dirty="0" smtClean="0"/>
              <a:t> 2.Go to All PROGRAMS.</a:t>
            </a:r>
          </a:p>
          <a:p>
            <a:pPr marL="0" indent="0">
              <a:buNone/>
            </a:pPr>
            <a:r>
              <a:rPr lang="en-US" dirty="0"/>
              <a:t> </a:t>
            </a:r>
            <a:r>
              <a:rPr lang="en-US" dirty="0" smtClean="0"/>
              <a:t> 3.Search for Python2.7 folder.</a:t>
            </a:r>
          </a:p>
          <a:p>
            <a:pPr marL="0" indent="0">
              <a:buNone/>
            </a:pPr>
            <a:r>
              <a:rPr lang="en-US" dirty="0"/>
              <a:t> </a:t>
            </a:r>
            <a:r>
              <a:rPr lang="en-US" dirty="0" smtClean="0"/>
              <a:t>  4.Click Python (Command Line)</a:t>
            </a:r>
          </a:p>
          <a:p>
            <a:pPr marL="0" indent="0">
              <a:buNone/>
            </a:pPr>
            <a:r>
              <a:rPr lang="en-US" dirty="0" smtClean="0"/>
              <a:t>This will start the Python Command Line.</a:t>
            </a:r>
            <a:endParaRPr lang="en-US" dirty="0"/>
          </a:p>
          <a:p>
            <a:pPr marL="0" indent="0">
              <a:buNone/>
            </a:pPr>
            <a:endParaRPr lang="en-IN" dirty="0"/>
          </a:p>
        </p:txBody>
      </p:sp>
    </p:spTree>
    <p:extLst>
      <p:ext uri="{BB962C8B-B14F-4D97-AF65-F5344CB8AC3E}">
        <p14:creationId xmlns:p14="http://schemas.microsoft.com/office/powerpoint/2010/main" val="14361221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The </a:t>
            </a:r>
            <a:r>
              <a:rPr lang="en-US" dirty="0"/>
              <a:t>following pop-up window will appear</a:t>
            </a:r>
            <a:r>
              <a:rPr lang="en-US" dirty="0" smtClean="0"/>
              <a:t>.</a:t>
            </a:r>
          </a:p>
          <a:p>
            <a:pPr marL="0" indent="0">
              <a:buNone/>
            </a:pPr>
            <a:r>
              <a:rPr lang="en-US" dirty="0"/>
              <a:t> </a:t>
            </a:r>
            <a:r>
              <a:rPr lang="en-US" dirty="0" smtClean="0"/>
              <a:t>  </a:t>
            </a:r>
          </a:p>
          <a:p>
            <a:pPr marL="0" indent="0">
              <a:buNone/>
            </a:pPr>
            <a:endParaRPr lang="en-IN" dirty="0" smtClean="0"/>
          </a:p>
          <a:p>
            <a:pPr marL="0" indent="0">
              <a:buNone/>
            </a:pPr>
            <a:r>
              <a:rPr lang="en-IN" dirty="0"/>
              <a:t> </a:t>
            </a:r>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598" y="3053292"/>
            <a:ext cx="5425307" cy="4286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412" y="2743686"/>
            <a:ext cx="6589205" cy="1047896"/>
          </a:xfrm>
          <a:prstGeom prst="rect">
            <a:avLst/>
          </a:prstGeom>
        </p:spPr>
      </p:pic>
    </p:spTree>
    <p:extLst>
      <p:ext uri="{BB962C8B-B14F-4D97-AF65-F5344CB8AC3E}">
        <p14:creationId xmlns:p14="http://schemas.microsoft.com/office/powerpoint/2010/main" val="1529852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Once Python </a:t>
            </a:r>
            <a:r>
              <a:rPr lang="en-US" dirty="0" err="1" smtClean="0"/>
              <a:t>starts,you</a:t>
            </a:r>
            <a:r>
              <a:rPr lang="en-US" dirty="0" smtClean="0"/>
              <a:t> will see the interpreter startup </a:t>
            </a:r>
            <a:r>
              <a:rPr lang="en-US" dirty="0" err="1" smtClean="0"/>
              <a:t>message,indicating</a:t>
            </a:r>
            <a:r>
              <a:rPr lang="en-US" dirty="0" smtClean="0"/>
              <a:t> version &amp; platform.</a:t>
            </a:r>
          </a:p>
          <a:p>
            <a:r>
              <a:rPr lang="en-US" dirty="0" smtClean="0"/>
              <a:t>You will also be given the python interpreter prompt i.e. ‘&gt;&gt;&gt;’ which is known as python chevron prompt.</a:t>
            </a:r>
          </a:p>
          <a:p>
            <a:r>
              <a:rPr lang="en-US" dirty="0" smtClean="0"/>
              <a:t>The ‘&gt;&gt;&gt;’ indicates that python interpreter is waiting for an expression or command.</a:t>
            </a:r>
          </a:p>
          <a:p>
            <a:r>
              <a:rPr lang="en-US" dirty="0" smtClean="0"/>
              <a:t>This interactive Environment where we are interacting with the python interpreter is called the console or command shell </a:t>
            </a:r>
            <a:endParaRPr lang="en-IN" dirty="0"/>
          </a:p>
        </p:txBody>
      </p:sp>
    </p:spTree>
    <p:extLst>
      <p:ext uri="{BB962C8B-B14F-4D97-AF65-F5344CB8AC3E}">
        <p14:creationId xmlns:p14="http://schemas.microsoft.com/office/powerpoint/2010/main" val="1179259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path at Windows</a:t>
            </a:r>
            <a:br>
              <a:rPr lang="en-IN" dirty="0"/>
            </a:br>
            <a:endParaRPr lang="en-IN" dirty="0"/>
          </a:p>
        </p:txBody>
      </p:sp>
      <p:sp>
        <p:nvSpPr>
          <p:cNvPr id="3" name="Content Placeholder 2"/>
          <p:cNvSpPr>
            <a:spLocks noGrp="1"/>
          </p:cNvSpPr>
          <p:nvPr>
            <p:ph idx="1"/>
          </p:nvPr>
        </p:nvSpPr>
        <p:spPr/>
        <p:txBody>
          <a:bodyPr/>
          <a:lstStyle/>
          <a:p>
            <a:r>
              <a:rPr lang="en-US" dirty="0"/>
              <a:t>To add the Python directory to the path for a particular session in Windows −</a:t>
            </a:r>
          </a:p>
          <a:p>
            <a:r>
              <a:rPr lang="en-US" b="1" dirty="0"/>
              <a:t>At the command prompt</a:t>
            </a:r>
            <a:r>
              <a:rPr lang="en-US" dirty="0"/>
              <a:t> − type path %path%;C:\Python and press Enter.</a:t>
            </a:r>
          </a:p>
          <a:p>
            <a:r>
              <a:rPr lang="en-US" b="1" dirty="0"/>
              <a:t>Note</a:t>
            </a:r>
            <a:r>
              <a:rPr lang="en-US" dirty="0"/>
              <a:t> − C:\Python is the path of the Python directory</a:t>
            </a:r>
          </a:p>
          <a:p>
            <a:pPr marL="0" indent="0">
              <a:buNone/>
            </a:pPr>
            <a:endParaRPr lang="en-IN" dirty="0"/>
          </a:p>
        </p:txBody>
      </p:sp>
    </p:spTree>
    <p:extLst>
      <p:ext uri="{BB962C8B-B14F-4D97-AF65-F5344CB8AC3E}">
        <p14:creationId xmlns:p14="http://schemas.microsoft.com/office/powerpoint/2010/main" val="248876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Environment Variables</a:t>
            </a:r>
            <a:br>
              <a:rPr lang="en-IN" dirty="0"/>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506828"/>
            <a:ext cx="8324999" cy="4535197"/>
          </a:xfrm>
        </p:spPr>
      </p:pic>
    </p:spTree>
    <p:extLst>
      <p:ext uri="{BB962C8B-B14F-4D97-AF65-F5344CB8AC3E}">
        <p14:creationId xmlns:p14="http://schemas.microsoft.com/office/powerpoint/2010/main" val="39921688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Python Programming</a:t>
            </a:r>
            <a:endParaRPr lang="en-IN" dirty="0"/>
          </a:p>
        </p:txBody>
      </p:sp>
      <p:sp>
        <p:nvSpPr>
          <p:cNvPr id="3" name="Content Placeholder 2"/>
          <p:cNvSpPr>
            <a:spLocks noGrp="1"/>
          </p:cNvSpPr>
          <p:nvPr>
            <p:ph idx="1"/>
          </p:nvPr>
        </p:nvSpPr>
        <p:spPr/>
        <p:txBody>
          <a:bodyPr>
            <a:normAutofit fontScale="92500" lnSpcReduction="20000"/>
          </a:bodyPr>
          <a:lstStyle/>
          <a:p>
            <a:endParaRPr lang="en-US" dirty="0" smtClean="0"/>
          </a:p>
          <a:p>
            <a:r>
              <a:rPr lang="en-US" dirty="0" smtClean="0"/>
              <a:t>Google’s App Engine Web Development framework uses python as an application language.</a:t>
            </a:r>
          </a:p>
          <a:p>
            <a:r>
              <a:rPr lang="en-US" dirty="0" smtClean="0"/>
              <a:t>Python Programming is used to develop an automation related applications by using an circuit ARDUINO &amp; Raspberry-PI</a:t>
            </a:r>
          </a:p>
          <a:p>
            <a:r>
              <a:rPr lang="en-US" dirty="0" smtClean="0"/>
              <a:t>YouTube video sharing services is written in Python Programming.</a:t>
            </a:r>
          </a:p>
          <a:p>
            <a:r>
              <a:rPr lang="en-US" dirty="0" smtClean="0"/>
              <a:t>Google makes an extensively use of python in its Web search System.</a:t>
            </a:r>
          </a:p>
          <a:p>
            <a:r>
              <a:rPr lang="en-US" dirty="0" smtClean="0"/>
              <a:t>iRobot uses Python Programming to develop commercial and Military robotics devices.</a:t>
            </a:r>
          </a:p>
          <a:p>
            <a:r>
              <a:rPr lang="en-US" dirty="0" smtClean="0"/>
              <a:t>Raspberry pi single board computer promotes Python Programming as its educational language.</a:t>
            </a:r>
          </a:p>
          <a:p>
            <a:r>
              <a:rPr lang="en-US" dirty="0" smtClean="0"/>
              <a:t>Maya, a powerful integrated 3D modeling &amp; animation system provides python scripting API.</a:t>
            </a:r>
          </a:p>
          <a:p>
            <a:endParaRPr lang="en-US" dirty="0" smtClean="0"/>
          </a:p>
          <a:p>
            <a:endParaRPr lang="en-IN" dirty="0"/>
          </a:p>
        </p:txBody>
      </p:sp>
    </p:spTree>
    <p:extLst>
      <p:ext uri="{BB962C8B-B14F-4D97-AF65-F5344CB8AC3E}">
        <p14:creationId xmlns:p14="http://schemas.microsoft.com/office/powerpoint/2010/main" val="31810380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Integrated Development Environment</a:t>
            </a:r>
            <a:br>
              <a:rPr lang="en-IN" dirty="0"/>
            </a:br>
            <a:endParaRPr lang="en-IN" dirty="0"/>
          </a:p>
        </p:txBody>
      </p:sp>
      <p:sp>
        <p:nvSpPr>
          <p:cNvPr id="3" name="Content Placeholder 2"/>
          <p:cNvSpPr>
            <a:spLocks noGrp="1"/>
          </p:cNvSpPr>
          <p:nvPr>
            <p:ph idx="1"/>
          </p:nvPr>
        </p:nvSpPr>
        <p:spPr/>
        <p:txBody>
          <a:bodyPr/>
          <a:lstStyle/>
          <a:p>
            <a:r>
              <a:rPr lang="en-US" dirty="0"/>
              <a:t>You can run Python from a Graphical User Interface (GUI) environment as well, if you have a GUI application on your system that supports Python.</a:t>
            </a:r>
          </a:p>
          <a:p>
            <a:r>
              <a:rPr lang="en-US" b="1" dirty="0"/>
              <a:t>Unix</a:t>
            </a:r>
            <a:r>
              <a:rPr lang="en-US" dirty="0"/>
              <a:t> − IDLE is the very first Unix IDE for Python.</a:t>
            </a:r>
          </a:p>
          <a:p>
            <a:r>
              <a:rPr lang="en-US" b="1" dirty="0"/>
              <a:t>Windows</a:t>
            </a:r>
            <a:r>
              <a:rPr lang="en-US" dirty="0"/>
              <a:t> − </a:t>
            </a:r>
            <a:r>
              <a:rPr lang="en-US" dirty="0" err="1"/>
              <a:t>PythonWin</a:t>
            </a:r>
            <a:r>
              <a:rPr lang="en-US" dirty="0"/>
              <a:t> is the first Windows interface for Python and is an IDE with a GUI.</a:t>
            </a:r>
          </a:p>
          <a:p>
            <a:r>
              <a:rPr lang="en-US" b="1" dirty="0"/>
              <a:t>Macintosh</a:t>
            </a:r>
            <a:r>
              <a:rPr lang="en-US" dirty="0"/>
              <a:t> − The Macintosh version of Python along with the IDLE IDE is available from the main website, downloadable as either </a:t>
            </a:r>
            <a:r>
              <a:rPr lang="en-US" dirty="0" err="1"/>
              <a:t>MacBinary</a:t>
            </a:r>
            <a:r>
              <a:rPr lang="en-US" dirty="0"/>
              <a:t> or </a:t>
            </a:r>
            <a:r>
              <a:rPr lang="en-US" dirty="0" err="1"/>
              <a:t>BinHex'd</a:t>
            </a:r>
            <a:r>
              <a:rPr lang="en-US" dirty="0"/>
              <a:t> files.</a:t>
            </a:r>
          </a:p>
          <a:p>
            <a:endParaRPr lang="en-IN" dirty="0"/>
          </a:p>
        </p:txBody>
      </p:sp>
    </p:spTree>
    <p:extLst>
      <p:ext uri="{BB962C8B-B14F-4D97-AF65-F5344CB8AC3E}">
        <p14:creationId xmlns:p14="http://schemas.microsoft.com/office/powerpoint/2010/main" val="24678385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ways to start Python</a:t>
            </a:r>
            <a:endParaRPr lang="en-IN" dirty="0"/>
          </a:p>
        </p:txBody>
      </p:sp>
      <p:sp>
        <p:nvSpPr>
          <p:cNvPr id="3" name="Content Placeholder 2"/>
          <p:cNvSpPr>
            <a:spLocks noGrp="1"/>
          </p:cNvSpPr>
          <p:nvPr>
            <p:ph idx="1"/>
          </p:nvPr>
        </p:nvSpPr>
        <p:spPr/>
        <p:txBody>
          <a:bodyPr/>
          <a:lstStyle/>
          <a:p>
            <a:r>
              <a:rPr lang="en-US" dirty="0" smtClean="0"/>
              <a:t>Running a script written in python.</a:t>
            </a:r>
          </a:p>
          <a:p>
            <a:r>
              <a:rPr lang="en-US" dirty="0" smtClean="0"/>
              <a:t>Using a GUI from an IDE</a:t>
            </a:r>
          </a:p>
          <a:p>
            <a:r>
              <a:rPr lang="en-US" dirty="0" smtClean="0"/>
              <a:t>Employing an interactive approach.</a:t>
            </a:r>
            <a:endParaRPr lang="en-IN" dirty="0"/>
          </a:p>
        </p:txBody>
      </p:sp>
    </p:spTree>
    <p:extLst>
      <p:ext uri="{BB962C8B-B14F-4D97-AF65-F5344CB8AC3E}">
        <p14:creationId xmlns:p14="http://schemas.microsoft.com/office/powerpoint/2010/main" val="214020006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Running Simple Python scripts to display ‘welcome message’ OR input() &amp; output()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1) A Python program to display ‘welcome ‘message.</a:t>
            </a:r>
          </a:p>
          <a:p>
            <a:pPr marL="0" indent="0">
              <a:buNone/>
            </a:pPr>
            <a:r>
              <a:rPr lang="en-US" dirty="0" smtClean="0"/>
              <a:t>Python don’t have main() or any mandatory class definitions. we can directly starts writing python programs.</a:t>
            </a:r>
          </a:p>
          <a:p>
            <a:pPr marL="0" indent="0">
              <a:buNone/>
            </a:pPr>
            <a:r>
              <a:rPr lang="en-US" dirty="0"/>
              <a:t> </a:t>
            </a:r>
            <a:r>
              <a:rPr lang="en-US" dirty="0" smtClean="0"/>
              <a:t>Example</a:t>
            </a:r>
          </a:p>
          <a:p>
            <a:pPr marL="0" indent="0">
              <a:buNone/>
            </a:pPr>
            <a:r>
              <a:rPr lang="en-IN" dirty="0" smtClean="0"/>
              <a:t>#</a:t>
            </a:r>
            <a:r>
              <a:rPr lang="en-IN" dirty="0"/>
              <a:t>DISPLAY MSG ON SCREEN</a:t>
            </a:r>
          </a:p>
          <a:p>
            <a:pPr marL="0" indent="0">
              <a:buNone/>
            </a:pPr>
            <a:r>
              <a:rPr lang="en-IN" dirty="0"/>
              <a:t>print("WELCOME:")</a:t>
            </a:r>
          </a:p>
          <a:p>
            <a:pPr marL="0" indent="0">
              <a:buNone/>
            </a:pPr>
            <a:r>
              <a:rPr lang="en-IN" dirty="0"/>
              <a:t>print("Welcome Python Programming:")</a:t>
            </a:r>
          </a:p>
          <a:p>
            <a:pPr marL="0" indent="0">
              <a:buNone/>
            </a:pPr>
            <a:r>
              <a:rPr lang="en-IN" dirty="0"/>
              <a:t>OUTPUT:</a:t>
            </a:r>
          </a:p>
          <a:p>
            <a:pPr marL="0" indent="0">
              <a:buNone/>
            </a:pPr>
            <a:r>
              <a:rPr lang="en-IN" dirty="0"/>
              <a:t>RESTART: C:/Users/TEMP/AppData/Local/Programs/Python/Python38-32/prg/helllo.py</a:t>
            </a:r>
          </a:p>
          <a:p>
            <a:pPr marL="0" indent="0">
              <a:buNone/>
            </a:pPr>
            <a:r>
              <a:rPr lang="en-IN" dirty="0"/>
              <a:t>WELCOME:</a:t>
            </a:r>
          </a:p>
          <a:p>
            <a:pPr marL="0" indent="0">
              <a:buNone/>
            </a:pPr>
            <a:endParaRPr lang="en-IN" dirty="0"/>
          </a:p>
        </p:txBody>
      </p:sp>
    </p:spTree>
    <p:extLst>
      <p:ext uri="{BB962C8B-B14F-4D97-AF65-F5344CB8AC3E}">
        <p14:creationId xmlns:p14="http://schemas.microsoft.com/office/powerpoint/2010/main" val="349592782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smtClean="0"/>
              <a:t> 2) Python program to take input from user</a:t>
            </a:r>
          </a:p>
          <a:p>
            <a:r>
              <a:rPr lang="en-US" dirty="0" smtClean="0"/>
              <a:t>Input() method to read input values. The function reads any input value in form of string and returns.</a:t>
            </a:r>
          </a:p>
          <a:p>
            <a:r>
              <a:rPr lang="en-US" dirty="0" smtClean="0"/>
              <a:t>Examples</a:t>
            </a:r>
          </a:p>
        </p:txBody>
      </p:sp>
    </p:spTree>
    <p:extLst>
      <p:ext uri="{BB962C8B-B14F-4D97-AF65-F5344CB8AC3E}">
        <p14:creationId xmlns:p14="http://schemas.microsoft.com/office/powerpoint/2010/main" val="34359071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a:t>#INPUT FROM USER</a:t>
            </a:r>
          </a:p>
          <a:p>
            <a:pPr marL="0" indent="0">
              <a:buNone/>
            </a:pPr>
            <a:r>
              <a:rPr lang="en-IN" dirty="0"/>
              <a:t>print("ENTER ROLL NO:")</a:t>
            </a:r>
          </a:p>
          <a:p>
            <a:pPr marL="0" indent="0">
              <a:buNone/>
            </a:pPr>
            <a:r>
              <a:rPr lang="en-IN" dirty="0" err="1"/>
              <a:t>roll_no</a:t>
            </a:r>
            <a:r>
              <a:rPr lang="en-IN" dirty="0"/>
              <a:t>=</a:t>
            </a:r>
            <a:r>
              <a:rPr lang="en-IN" dirty="0" err="1"/>
              <a:t>int</a:t>
            </a:r>
            <a:r>
              <a:rPr lang="en-IN" dirty="0"/>
              <a:t>(input())</a:t>
            </a:r>
          </a:p>
          <a:p>
            <a:pPr marL="0" indent="0">
              <a:buNone/>
            </a:pPr>
            <a:r>
              <a:rPr lang="en-IN" dirty="0"/>
              <a:t>print("Roll No=",</a:t>
            </a:r>
            <a:r>
              <a:rPr lang="en-IN" dirty="0" err="1"/>
              <a:t>roll_no</a:t>
            </a:r>
            <a:r>
              <a:rPr lang="en-IN" dirty="0"/>
              <a:t>)</a:t>
            </a:r>
          </a:p>
          <a:p>
            <a:pPr marL="0" indent="0">
              <a:buNone/>
            </a:pPr>
            <a:r>
              <a:rPr lang="en-IN" dirty="0"/>
              <a:t>print("ENTER NAME:")</a:t>
            </a:r>
          </a:p>
          <a:p>
            <a:pPr marL="0" indent="0">
              <a:buNone/>
            </a:pPr>
            <a:r>
              <a:rPr lang="en-IN" dirty="0"/>
              <a:t>name=input()</a:t>
            </a:r>
          </a:p>
          <a:p>
            <a:pPr marL="0" indent="0">
              <a:buNone/>
            </a:pPr>
            <a:r>
              <a:rPr lang="en-IN" dirty="0"/>
              <a:t>print("Name=",name)</a:t>
            </a:r>
          </a:p>
          <a:p>
            <a:pPr marL="0" indent="0">
              <a:buNone/>
            </a:pPr>
            <a:r>
              <a:rPr lang="en-IN" dirty="0"/>
              <a:t>print("ENTER percentage:")</a:t>
            </a:r>
          </a:p>
          <a:p>
            <a:pPr marL="0" indent="0">
              <a:buNone/>
            </a:pPr>
            <a:r>
              <a:rPr lang="en-IN" dirty="0"/>
              <a:t>percentage=float(input())</a:t>
            </a:r>
          </a:p>
          <a:p>
            <a:pPr marL="0" indent="0">
              <a:buNone/>
            </a:pPr>
            <a:r>
              <a:rPr lang="en-IN" dirty="0"/>
              <a:t>print("</a:t>
            </a:r>
            <a:r>
              <a:rPr lang="en-IN" dirty="0" err="1"/>
              <a:t>percentag</a:t>
            </a:r>
            <a:r>
              <a:rPr lang="en-IN" dirty="0"/>
              <a:t>=",percentage)</a:t>
            </a:r>
          </a:p>
          <a:p>
            <a:endParaRPr lang="en-IN" dirty="0"/>
          </a:p>
        </p:txBody>
      </p:sp>
    </p:spTree>
    <p:extLst>
      <p:ext uri="{BB962C8B-B14F-4D97-AF65-F5344CB8AC3E}">
        <p14:creationId xmlns:p14="http://schemas.microsoft.com/office/powerpoint/2010/main" val="16900911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smtClean="0"/>
              <a:t>3) A python program to test prompt in input().</a:t>
            </a:r>
          </a:p>
          <a:p>
            <a:r>
              <a:rPr lang="en-US" dirty="0" smtClean="0"/>
              <a:t>Examples</a:t>
            </a:r>
          </a:p>
          <a:p>
            <a:pPr marL="0" indent="0">
              <a:buNone/>
            </a:pPr>
            <a:r>
              <a:rPr lang="en-IN" dirty="0"/>
              <a:t>age=</a:t>
            </a:r>
            <a:r>
              <a:rPr lang="en-IN" dirty="0" err="1"/>
              <a:t>int</a:t>
            </a:r>
            <a:r>
              <a:rPr lang="en-IN" dirty="0"/>
              <a:t>(input("ENTER AGE:"))</a:t>
            </a:r>
          </a:p>
          <a:p>
            <a:pPr marL="0" indent="0">
              <a:buNone/>
            </a:pPr>
            <a:r>
              <a:rPr lang="en-IN" dirty="0"/>
              <a:t>print("age=",age</a:t>
            </a:r>
            <a:r>
              <a:rPr lang="en-IN" dirty="0" smtClean="0"/>
              <a:t>)</a:t>
            </a:r>
          </a:p>
          <a:p>
            <a:pPr marL="0" indent="0">
              <a:buNone/>
            </a:pPr>
            <a:r>
              <a:rPr lang="en-US" dirty="0" smtClean="0"/>
              <a:t>Name=input(“Enter Name”)</a:t>
            </a:r>
          </a:p>
          <a:p>
            <a:pPr marL="0" indent="0">
              <a:buNone/>
            </a:pPr>
            <a:r>
              <a:rPr lang="en-IN" dirty="0"/>
              <a:t>print</a:t>
            </a:r>
            <a:r>
              <a:rPr lang="en-IN" dirty="0" smtClean="0"/>
              <a:t>(“Name=",name)</a:t>
            </a:r>
            <a:endParaRPr lang="en-IN" dirty="0"/>
          </a:p>
          <a:p>
            <a:pPr marL="0" indent="0">
              <a:buNone/>
            </a:pPr>
            <a:endParaRPr lang="en-IN" dirty="0"/>
          </a:p>
          <a:p>
            <a:pPr marL="0" indent="0">
              <a:buNone/>
            </a:pPr>
            <a:endParaRPr lang="en-US" dirty="0" smtClean="0"/>
          </a:p>
          <a:p>
            <a:endParaRPr lang="en-IN" dirty="0"/>
          </a:p>
        </p:txBody>
      </p:sp>
    </p:spTree>
    <p:extLst>
      <p:ext uri="{BB962C8B-B14F-4D97-AF65-F5344CB8AC3E}">
        <p14:creationId xmlns:p14="http://schemas.microsoft.com/office/powerpoint/2010/main" val="227491389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a:t>
            </a:r>
            <a:endParaRPr lang="en-IN" dirty="0"/>
          </a:p>
        </p:txBody>
      </p:sp>
      <p:sp>
        <p:nvSpPr>
          <p:cNvPr id="3" name="Content Placeholder 2"/>
          <p:cNvSpPr>
            <a:spLocks noGrp="1"/>
          </p:cNvSpPr>
          <p:nvPr>
            <p:ph idx="1"/>
          </p:nvPr>
        </p:nvSpPr>
        <p:spPr/>
        <p:txBody>
          <a:bodyPr/>
          <a:lstStyle/>
          <a:p>
            <a:r>
              <a:rPr lang="en-US" dirty="0"/>
              <a:t>Variables can store data of different types, and different types can do different things.</a:t>
            </a:r>
          </a:p>
          <a:p>
            <a:r>
              <a:rPr lang="en-US" dirty="0"/>
              <a:t>Python has the following data types built-in by default,</a:t>
            </a:r>
          </a:p>
          <a:p>
            <a:pPr marL="0" indent="0">
              <a:buNone/>
            </a:pPr>
            <a:r>
              <a:rPr lang="en-US" dirty="0" smtClean="0"/>
              <a:t>Numeric</a:t>
            </a:r>
          </a:p>
          <a:p>
            <a:pPr marL="0" indent="0">
              <a:buNone/>
            </a:pPr>
            <a:r>
              <a:rPr lang="en-US" dirty="0" smtClean="0"/>
              <a:t>String</a:t>
            </a:r>
          </a:p>
          <a:p>
            <a:pPr marL="0" indent="0">
              <a:buNone/>
            </a:pPr>
            <a:r>
              <a:rPr lang="en-US" dirty="0" smtClean="0"/>
              <a:t>Tuple</a:t>
            </a:r>
          </a:p>
          <a:p>
            <a:pPr marL="0" indent="0">
              <a:buNone/>
            </a:pPr>
            <a:r>
              <a:rPr lang="en-US" dirty="0" smtClean="0"/>
              <a:t>List</a:t>
            </a:r>
          </a:p>
          <a:p>
            <a:pPr marL="0" indent="0">
              <a:buNone/>
            </a:pPr>
            <a:r>
              <a:rPr lang="en-US" dirty="0" smtClean="0"/>
              <a:t>Dictionary</a:t>
            </a:r>
          </a:p>
          <a:p>
            <a:pPr marL="0" indent="0">
              <a:buNone/>
            </a:pPr>
            <a:r>
              <a:rPr lang="en-US" dirty="0" smtClean="0"/>
              <a:t>Boolean</a:t>
            </a:r>
            <a:endParaRPr lang="en-IN" dirty="0"/>
          </a:p>
        </p:txBody>
      </p:sp>
    </p:spTree>
    <p:extLst>
      <p:ext uri="{BB962C8B-B14F-4D97-AF65-F5344CB8AC3E}">
        <p14:creationId xmlns:p14="http://schemas.microsoft.com/office/powerpoint/2010/main" val="14384255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Getting the Data Type</a:t>
            </a:r>
            <a:br>
              <a:rPr lang="en-IN" dirty="0"/>
            </a:br>
            <a:endParaRPr lang="en-IN" dirty="0"/>
          </a:p>
        </p:txBody>
      </p:sp>
      <p:sp>
        <p:nvSpPr>
          <p:cNvPr id="3" name="Content Placeholder 2"/>
          <p:cNvSpPr>
            <a:spLocks noGrp="1"/>
          </p:cNvSpPr>
          <p:nvPr>
            <p:ph idx="1"/>
          </p:nvPr>
        </p:nvSpPr>
        <p:spPr/>
        <p:txBody>
          <a:bodyPr/>
          <a:lstStyle/>
          <a:p>
            <a:r>
              <a:rPr lang="en-US" dirty="0"/>
              <a:t>You can get the data type of any object by using </a:t>
            </a:r>
            <a:r>
              <a:rPr lang="en-US" dirty="0" smtClean="0"/>
              <a:t>the type() function</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869" y="2742225"/>
            <a:ext cx="4005328" cy="14765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869" y="4606534"/>
            <a:ext cx="4005328" cy="1105054"/>
          </a:xfrm>
          <a:prstGeom prst="rect">
            <a:avLst/>
          </a:prstGeom>
        </p:spPr>
      </p:pic>
    </p:spTree>
    <p:extLst>
      <p:ext uri="{BB962C8B-B14F-4D97-AF65-F5344CB8AC3E}">
        <p14:creationId xmlns:p14="http://schemas.microsoft.com/office/powerpoint/2010/main" val="22827219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the Data Type</a:t>
            </a:r>
            <a:br>
              <a:rPr lang="en-IN" dirty="0"/>
            </a:br>
            <a:endParaRPr lang="en-IN" dirty="0"/>
          </a:p>
        </p:txBody>
      </p:sp>
      <p:sp>
        <p:nvSpPr>
          <p:cNvPr id="3" name="Content Placeholder 2"/>
          <p:cNvSpPr>
            <a:spLocks noGrp="1"/>
          </p:cNvSpPr>
          <p:nvPr>
            <p:ph idx="1"/>
          </p:nvPr>
        </p:nvSpPr>
        <p:spPr/>
        <p:txBody>
          <a:bodyPr/>
          <a:lstStyle/>
          <a:p>
            <a:r>
              <a:rPr lang="en-US" dirty="0"/>
              <a:t>In Python, the </a:t>
            </a:r>
            <a:r>
              <a:rPr lang="en-US" dirty="0" smtClean="0"/>
              <a:t>data </a:t>
            </a:r>
            <a:r>
              <a:rPr lang="en-US" dirty="0"/>
              <a:t>type is set when you assign a value to a variable</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2669385"/>
            <a:ext cx="6297769" cy="3602166"/>
          </a:xfrm>
          <a:prstGeom prst="rect">
            <a:avLst/>
          </a:prstGeom>
        </p:spPr>
      </p:pic>
    </p:spTree>
    <p:extLst>
      <p:ext uri="{BB962C8B-B14F-4D97-AF65-F5344CB8AC3E}">
        <p14:creationId xmlns:p14="http://schemas.microsoft.com/office/powerpoint/2010/main" val="15459348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Number</a:t>
            </a:r>
            <a:endParaRPr lang="en-IN" dirty="0"/>
          </a:p>
        </p:txBody>
      </p:sp>
      <p:sp>
        <p:nvSpPr>
          <p:cNvPr id="3" name="Content Placeholder 2"/>
          <p:cNvSpPr>
            <a:spLocks noGrp="1"/>
          </p:cNvSpPr>
          <p:nvPr>
            <p:ph idx="1"/>
          </p:nvPr>
        </p:nvSpPr>
        <p:spPr/>
        <p:txBody>
          <a:bodyPr/>
          <a:lstStyle/>
          <a:p>
            <a:endParaRPr lang="en-US" dirty="0" smtClean="0"/>
          </a:p>
          <a:p>
            <a:r>
              <a:rPr lang="en-US" dirty="0"/>
              <a:t>Number data types store numeric values. </a:t>
            </a:r>
            <a:endParaRPr lang="en-US" dirty="0" smtClean="0"/>
          </a:p>
          <a:p>
            <a:r>
              <a:rPr lang="en-US" dirty="0" smtClean="0"/>
              <a:t>They </a:t>
            </a:r>
            <a:r>
              <a:rPr lang="en-US" dirty="0"/>
              <a:t>are immutable data types, means that changing the value of a number data type results in a newly allocated object</a:t>
            </a:r>
            <a:r>
              <a:rPr lang="en-US" dirty="0" smtClean="0"/>
              <a:t>.</a:t>
            </a:r>
          </a:p>
          <a:p>
            <a:r>
              <a:rPr lang="en-US" dirty="0" smtClean="0"/>
              <a:t>There </a:t>
            </a:r>
            <a:r>
              <a:rPr lang="en-US" dirty="0"/>
              <a:t>are three numeric types in Python</a:t>
            </a:r>
            <a:r>
              <a:rPr lang="en-US" dirty="0" smtClean="0"/>
              <a:t>:</a:t>
            </a:r>
          </a:p>
          <a:p>
            <a:pPr marL="0" indent="0">
              <a:buNone/>
            </a:pPr>
            <a:r>
              <a:rPr lang="en-US" dirty="0" smtClean="0"/>
              <a:t>    </a:t>
            </a:r>
            <a:r>
              <a:rPr lang="en-US" dirty="0" err="1" smtClean="0"/>
              <a:t>int</a:t>
            </a:r>
            <a:endParaRPr lang="en-US" dirty="0"/>
          </a:p>
          <a:p>
            <a:pPr marL="0" indent="0">
              <a:buNone/>
            </a:pPr>
            <a:r>
              <a:rPr lang="en-US" dirty="0"/>
              <a:t> </a:t>
            </a:r>
            <a:r>
              <a:rPr lang="en-US" dirty="0" smtClean="0"/>
              <a:t>   float</a:t>
            </a:r>
            <a:endParaRPr lang="en-US" dirty="0"/>
          </a:p>
          <a:p>
            <a:pPr marL="0" indent="0">
              <a:buNone/>
            </a:pPr>
            <a:r>
              <a:rPr lang="en-US" dirty="0" smtClean="0"/>
              <a:t>    complex</a:t>
            </a:r>
          </a:p>
          <a:p>
            <a:pPr marL="0" indent="0">
              <a:buNone/>
            </a:pPr>
            <a:endParaRPr lang="en-US" dirty="0"/>
          </a:p>
          <a:p>
            <a:endParaRPr lang="en-IN" dirty="0"/>
          </a:p>
        </p:txBody>
      </p:sp>
    </p:spTree>
    <p:extLst>
      <p:ext uri="{BB962C8B-B14F-4D97-AF65-F5344CB8AC3E}">
        <p14:creationId xmlns:p14="http://schemas.microsoft.com/office/powerpoint/2010/main" val="59109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Facebook uses the python language in their productivity.</a:t>
            </a:r>
          </a:p>
          <a:p>
            <a:r>
              <a:rPr lang="en-US" dirty="0" smtClean="0"/>
              <a:t>Instagram also uses an Python for its Front-end.</a:t>
            </a:r>
          </a:p>
          <a:p>
            <a:r>
              <a:rPr lang="en-US" dirty="0" err="1" smtClean="0"/>
              <a:t>Quora</a:t>
            </a:r>
            <a:r>
              <a:rPr lang="en-US" dirty="0" smtClean="0"/>
              <a:t> is a popular social commenting websites which is also written in Python.</a:t>
            </a:r>
          </a:p>
          <a:p>
            <a:r>
              <a:rPr lang="en-US" dirty="0" smtClean="0"/>
              <a:t>Nokia  which is popular telecommunication company who uses python for its platform</a:t>
            </a:r>
          </a:p>
          <a:p>
            <a:r>
              <a:rPr lang="en-US" dirty="0"/>
              <a:t>Linux Weekly News published by using a web application written in a python programming.</a:t>
            </a:r>
          </a:p>
          <a:p>
            <a:r>
              <a:rPr lang="en-US" dirty="0"/>
              <a:t>NAS National security Agency  uses a python Programming for cryptography and intelligence analysis.</a:t>
            </a:r>
          </a:p>
          <a:p>
            <a:endParaRPr lang="en-IN" dirty="0"/>
          </a:p>
        </p:txBody>
      </p:sp>
    </p:spTree>
    <p:extLst>
      <p:ext uri="{BB962C8B-B14F-4D97-AF65-F5344CB8AC3E}">
        <p14:creationId xmlns:p14="http://schemas.microsoft.com/office/powerpoint/2010/main" val="40045302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err="1"/>
              <a:t>int</a:t>
            </a:r>
            <a:r>
              <a:rPr lang="en-US" b="1" dirty="0"/>
              <a:t> (signed integers)</a:t>
            </a:r>
            <a:r>
              <a:rPr lang="en-US" dirty="0"/>
              <a:t> − They are often called just integers or </a:t>
            </a:r>
            <a:r>
              <a:rPr lang="en-US" dirty="0" err="1"/>
              <a:t>ints</a:t>
            </a:r>
            <a:r>
              <a:rPr lang="en-US" dirty="0"/>
              <a:t>, are positive or negative whole numbers with no decimal point</a:t>
            </a:r>
            <a:r>
              <a:rPr lang="en-US" dirty="0" smtClean="0"/>
              <a:t>.</a:t>
            </a:r>
          </a:p>
          <a:p>
            <a:r>
              <a:rPr lang="en-US" b="1" dirty="0"/>
              <a:t>long (long integers )</a:t>
            </a:r>
            <a:r>
              <a:rPr lang="en-US" dirty="0"/>
              <a:t> − Also called longs, they are integers of unlimited size, written like integers and followed by an uppercase or lowercase L</a:t>
            </a:r>
            <a:r>
              <a:rPr lang="en-US" dirty="0" smtClean="0"/>
              <a:t>.</a:t>
            </a:r>
          </a:p>
          <a:p>
            <a:r>
              <a:rPr lang="en-US" b="1" dirty="0"/>
              <a:t>float (floating point real values)</a:t>
            </a:r>
            <a:r>
              <a:rPr lang="en-US" dirty="0"/>
              <a:t> − Also called floats, they represent real numbers and are written with a decimal point dividing the integer and fractional parts. Floats may also be in scientific notation, with E or e indicating the power of 10 (2.5e2 = 2.5 x 10</a:t>
            </a:r>
            <a:r>
              <a:rPr lang="en-US" baseline="30000" dirty="0"/>
              <a:t>2</a:t>
            </a:r>
            <a:r>
              <a:rPr lang="en-US" dirty="0"/>
              <a:t> = 250</a:t>
            </a:r>
            <a:r>
              <a:rPr lang="en-US" dirty="0" smtClean="0"/>
              <a:t>).</a:t>
            </a:r>
          </a:p>
          <a:p>
            <a:r>
              <a:rPr lang="en-US" b="1" dirty="0"/>
              <a:t>complex (complex numbers)</a:t>
            </a:r>
            <a:r>
              <a:rPr lang="en-US" dirty="0"/>
              <a:t> − are of the form a + </a:t>
            </a:r>
            <a:r>
              <a:rPr lang="en-US" dirty="0" err="1"/>
              <a:t>bJ</a:t>
            </a:r>
            <a:r>
              <a:rPr lang="en-US" dirty="0"/>
              <a:t>, where a and b are floats and J (or j) represents the square root of -1 (which is an imaginary number). The real part of the number is a, and the imaginary part is b</a:t>
            </a:r>
            <a:endParaRPr lang="en-IN" dirty="0"/>
          </a:p>
        </p:txBody>
      </p:sp>
    </p:spTree>
    <p:extLst>
      <p:ext uri="{BB962C8B-B14F-4D97-AF65-F5344CB8AC3E}">
        <p14:creationId xmlns:p14="http://schemas.microsoft.com/office/powerpoint/2010/main" val="36457501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7167" y="1545465"/>
            <a:ext cx="6311368" cy="4443211"/>
          </a:xfrm>
        </p:spPr>
      </p:pic>
    </p:spTree>
    <p:extLst>
      <p:ext uri="{BB962C8B-B14F-4D97-AF65-F5344CB8AC3E}">
        <p14:creationId xmlns:p14="http://schemas.microsoft.com/office/powerpoint/2010/main" val="23355328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II]String</a:t>
            </a:r>
            <a:endParaRPr lang="en-IN" dirty="0"/>
          </a:p>
        </p:txBody>
      </p:sp>
      <p:sp>
        <p:nvSpPr>
          <p:cNvPr id="3" name="Content Placeholder 2"/>
          <p:cNvSpPr>
            <a:spLocks noGrp="1"/>
          </p:cNvSpPr>
          <p:nvPr>
            <p:ph idx="1"/>
          </p:nvPr>
        </p:nvSpPr>
        <p:spPr/>
        <p:txBody>
          <a:bodyPr/>
          <a:lstStyle/>
          <a:p>
            <a:r>
              <a:rPr lang="en-US" dirty="0" smtClean="0"/>
              <a:t>A String in python  can be series or sequence of </a:t>
            </a:r>
            <a:r>
              <a:rPr lang="en-US" dirty="0" err="1" smtClean="0"/>
              <a:t>alphabets,numerals</a:t>
            </a:r>
            <a:r>
              <a:rPr lang="en-US" dirty="0" smtClean="0"/>
              <a:t> or special characters .</a:t>
            </a:r>
          </a:p>
          <a:p>
            <a:r>
              <a:rPr lang="en-US" dirty="0" smtClean="0"/>
              <a:t>Similar to C ,First character is at 0 index.</a:t>
            </a:r>
          </a:p>
          <a:p>
            <a:r>
              <a:rPr lang="en-US" dirty="0" smtClean="0"/>
              <a:t>String </a:t>
            </a:r>
            <a:r>
              <a:rPr lang="en-US" dirty="0"/>
              <a:t>literals in python are surrounded by either single quotation marks, or double quotation marks</a:t>
            </a:r>
            <a:r>
              <a:rPr lang="en-US" dirty="0" smtClean="0"/>
              <a:t>.</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smtClean="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540" y="4391947"/>
            <a:ext cx="2286516" cy="1190791"/>
          </a:xfrm>
          <a:prstGeom prst="rect">
            <a:avLst/>
          </a:prstGeom>
        </p:spPr>
      </p:pic>
    </p:spTree>
    <p:extLst>
      <p:ext uri="{BB962C8B-B14F-4D97-AF65-F5344CB8AC3E}">
        <p14:creationId xmlns:p14="http://schemas.microsoft.com/office/powerpoint/2010/main" val="37723668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 String to a Variable</a:t>
            </a:r>
            <a:br>
              <a:rPr lang="en-US" dirty="0"/>
            </a:br>
            <a:endParaRPr lang="en-IN" dirty="0"/>
          </a:p>
        </p:txBody>
      </p:sp>
      <p:sp>
        <p:nvSpPr>
          <p:cNvPr id="3" name="Content Placeholder 2"/>
          <p:cNvSpPr>
            <a:spLocks noGrp="1"/>
          </p:cNvSpPr>
          <p:nvPr>
            <p:ph idx="1"/>
          </p:nvPr>
        </p:nvSpPr>
        <p:spPr/>
        <p:txBody>
          <a:bodyPr/>
          <a:lstStyle/>
          <a:p>
            <a:r>
              <a:rPr lang="en-US" dirty="0"/>
              <a:t>Assigning a string to a variable is done with the variable name followed by an equal sign and the string</a:t>
            </a:r>
            <a:r>
              <a:rPr lang="en-US" dirty="0" smtClean="0"/>
              <a:t>:</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583" y="3437687"/>
            <a:ext cx="2224594" cy="1520680"/>
          </a:xfrm>
          <a:prstGeom prst="rect">
            <a:avLst/>
          </a:prstGeom>
        </p:spPr>
      </p:pic>
    </p:spTree>
    <p:extLst>
      <p:ext uri="{BB962C8B-B14F-4D97-AF65-F5344CB8AC3E}">
        <p14:creationId xmlns:p14="http://schemas.microsoft.com/office/powerpoint/2010/main" val="8468031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Multiline Strings</a:t>
            </a:r>
            <a:br>
              <a:rPr lang="en-IN" dirty="0"/>
            </a:br>
            <a:endParaRPr lang="en-IN" dirty="0"/>
          </a:p>
        </p:txBody>
      </p:sp>
      <p:sp>
        <p:nvSpPr>
          <p:cNvPr id="3" name="Content Placeholder 2"/>
          <p:cNvSpPr>
            <a:spLocks noGrp="1"/>
          </p:cNvSpPr>
          <p:nvPr>
            <p:ph idx="1"/>
          </p:nvPr>
        </p:nvSpPr>
        <p:spPr/>
        <p:txBody>
          <a:bodyPr/>
          <a:lstStyle/>
          <a:p>
            <a:r>
              <a:rPr lang="en-US" dirty="0"/>
              <a:t>You can assign a multiline string to a variable by using three quotes</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4" y="2915841"/>
            <a:ext cx="4458062" cy="2686468"/>
          </a:xfrm>
          <a:prstGeom prst="rect">
            <a:avLst/>
          </a:prstGeom>
        </p:spPr>
      </p:pic>
    </p:spTree>
    <p:extLst>
      <p:ext uri="{BB962C8B-B14F-4D97-AF65-F5344CB8AC3E}">
        <p14:creationId xmlns:p14="http://schemas.microsoft.com/office/powerpoint/2010/main" val="610754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1197" y="2343844"/>
            <a:ext cx="5796729" cy="3400133"/>
          </a:xfrm>
        </p:spPr>
      </p:pic>
    </p:spTree>
    <p:extLst>
      <p:ext uri="{BB962C8B-B14F-4D97-AF65-F5344CB8AC3E}">
        <p14:creationId xmlns:p14="http://schemas.microsoft.com/office/powerpoint/2010/main" val="14097678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Strings</a:t>
            </a:r>
            <a:br>
              <a:rPr lang="en-IN" dirty="0"/>
            </a:br>
            <a:endParaRPr lang="en-IN" dirty="0"/>
          </a:p>
        </p:txBody>
      </p:sp>
      <p:sp>
        <p:nvSpPr>
          <p:cNvPr id="3" name="Content Placeholder 2"/>
          <p:cNvSpPr>
            <a:spLocks noGrp="1"/>
          </p:cNvSpPr>
          <p:nvPr>
            <p:ph idx="1"/>
          </p:nvPr>
        </p:nvSpPr>
        <p:spPr/>
        <p:txBody>
          <a:bodyPr/>
          <a:lstStyle/>
          <a:p>
            <a:r>
              <a:rPr lang="en-US" dirty="0"/>
              <a:t>You can "update" an existing string by (re)assigning a variable to another string. </a:t>
            </a:r>
            <a:endParaRPr lang="en-US" dirty="0" smtClean="0"/>
          </a:p>
          <a:p>
            <a:r>
              <a:rPr lang="en-US" dirty="0" smtClean="0"/>
              <a:t>Example</a:t>
            </a:r>
          </a:p>
          <a:p>
            <a:pPr marL="0" indent="0">
              <a:buNone/>
            </a:pPr>
            <a:r>
              <a:rPr lang="en-IN" dirty="0"/>
              <a:t>var1 = 'Hello World!'</a:t>
            </a:r>
          </a:p>
          <a:p>
            <a:pPr marL="0" indent="0">
              <a:buNone/>
            </a:pPr>
            <a:r>
              <a:rPr lang="en-IN" dirty="0"/>
              <a:t>print ("Updated String :- ", var1[:2] + 'Python</a:t>
            </a:r>
            <a:r>
              <a:rPr lang="en-IN" dirty="0" smtClean="0"/>
              <a:t>')</a:t>
            </a:r>
          </a:p>
          <a:p>
            <a:pPr marL="0" indent="0">
              <a:buNone/>
            </a:pPr>
            <a:r>
              <a:rPr lang="en-US" dirty="0" smtClean="0"/>
              <a:t>Output</a:t>
            </a:r>
          </a:p>
          <a:p>
            <a:pPr marL="0" indent="0">
              <a:buNone/>
            </a:pPr>
            <a:r>
              <a:rPr lang="en-IN" dirty="0"/>
              <a:t>Updated String :-  </a:t>
            </a:r>
            <a:r>
              <a:rPr lang="en-IN" dirty="0" err="1"/>
              <a:t>HePython</a:t>
            </a:r>
            <a:endParaRPr lang="en-IN" dirty="0"/>
          </a:p>
        </p:txBody>
      </p:sp>
    </p:spTree>
    <p:extLst>
      <p:ext uri="{BB962C8B-B14F-4D97-AF65-F5344CB8AC3E}">
        <p14:creationId xmlns:p14="http://schemas.microsoft.com/office/powerpoint/2010/main" val="32583829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There are several operators such as slice operator ([]  and [:]) ,Concatenation operator (+),</a:t>
            </a:r>
            <a:r>
              <a:rPr lang="en-US" dirty="0" err="1" smtClean="0"/>
              <a:t>repetititon</a:t>
            </a:r>
            <a:r>
              <a:rPr lang="en-US" dirty="0" smtClean="0"/>
              <a:t> operator (*),etc.</a:t>
            </a:r>
          </a:p>
          <a:p>
            <a:r>
              <a:rPr lang="en-US" dirty="0" smtClean="0"/>
              <a:t>Slicing is used to take the subset of the string.</a:t>
            </a:r>
          </a:p>
          <a:p>
            <a:r>
              <a:rPr lang="en-US" dirty="0" smtClean="0"/>
              <a:t>Concatenation is used to combine two or more strings.</a:t>
            </a:r>
          </a:p>
          <a:p>
            <a:r>
              <a:rPr lang="en-US" dirty="0" smtClean="0"/>
              <a:t> Repetition is used to repeat the string several times.  </a:t>
            </a:r>
            <a:endParaRPr lang="en-IN" dirty="0"/>
          </a:p>
        </p:txBody>
      </p:sp>
    </p:spTree>
    <p:extLst>
      <p:ext uri="{BB962C8B-B14F-4D97-AF65-F5344CB8AC3E}">
        <p14:creationId xmlns:p14="http://schemas.microsoft.com/office/powerpoint/2010/main" val="33347488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00816" y="2173468"/>
            <a:ext cx="8596668" cy="3880773"/>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624841890"/>
              </p:ext>
            </p:extLst>
          </p:nvPr>
        </p:nvGraphicFramePr>
        <p:xfrm>
          <a:off x="399244" y="2202287"/>
          <a:ext cx="8075056" cy="4713960"/>
        </p:xfrm>
        <a:graphic>
          <a:graphicData uri="http://schemas.openxmlformats.org/drawingml/2006/table">
            <a:tbl>
              <a:tblPr firstRow="1" bandRow="1">
                <a:tableStyleId>{5C22544A-7EE6-4342-B048-85BDC9FD1C3A}</a:tableStyleId>
              </a:tblPr>
              <a:tblGrid>
                <a:gridCol w="4037528"/>
                <a:gridCol w="4037528"/>
              </a:tblGrid>
              <a:tr h="782040">
                <a:tc>
                  <a:txBody>
                    <a:bodyPr/>
                    <a:lstStyle/>
                    <a:p>
                      <a:r>
                        <a:rPr lang="en-US" dirty="0" smtClean="0"/>
                        <a:t>Program</a:t>
                      </a:r>
                      <a:endParaRPr lang="en-IN" dirty="0"/>
                    </a:p>
                  </a:txBody>
                  <a:tcPr/>
                </a:tc>
                <a:tc>
                  <a:txBody>
                    <a:bodyPr/>
                    <a:lstStyle/>
                    <a:p>
                      <a:r>
                        <a:rPr lang="en-US" dirty="0" smtClean="0"/>
                        <a:t>Output</a:t>
                      </a:r>
                      <a:endParaRPr lang="en-IN" dirty="0"/>
                    </a:p>
                  </a:txBody>
                  <a:tcPr/>
                </a:tc>
              </a:tr>
              <a:tr h="3069913">
                <a:tc>
                  <a:txBody>
                    <a:bodyPr/>
                    <a:lstStyle/>
                    <a:p>
                      <a:pPr marL="0" indent="0">
                        <a:buNone/>
                      </a:pPr>
                      <a:r>
                        <a:rPr lang="en-IN" dirty="0" err="1" smtClean="0"/>
                        <a:t>str</a:t>
                      </a:r>
                      <a:r>
                        <a:rPr lang="en-IN" dirty="0" smtClean="0"/>
                        <a:t>='welcome to python programming'</a:t>
                      </a:r>
                    </a:p>
                    <a:p>
                      <a:pPr marL="0" indent="0">
                        <a:buNone/>
                      </a:pPr>
                      <a:r>
                        <a:rPr lang="en-IN" dirty="0" smtClean="0"/>
                        <a:t>print("</a:t>
                      </a:r>
                      <a:r>
                        <a:rPr lang="en-IN" dirty="0" err="1" smtClean="0"/>
                        <a:t>str</a:t>
                      </a:r>
                      <a:r>
                        <a:rPr lang="en-IN" dirty="0" smtClean="0"/>
                        <a:t>=",</a:t>
                      </a:r>
                      <a:r>
                        <a:rPr lang="en-IN" dirty="0" err="1" smtClean="0"/>
                        <a:t>str</a:t>
                      </a:r>
                      <a:r>
                        <a:rPr lang="en-IN" dirty="0" smtClean="0"/>
                        <a:t>)                                      </a:t>
                      </a:r>
                    </a:p>
                    <a:p>
                      <a:pPr marL="0" indent="0">
                        <a:buNone/>
                      </a:pPr>
                      <a:r>
                        <a:rPr lang="en-IN" dirty="0" smtClean="0"/>
                        <a:t>print("</a:t>
                      </a:r>
                      <a:r>
                        <a:rPr lang="en-IN" dirty="0" err="1" smtClean="0"/>
                        <a:t>str</a:t>
                      </a:r>
                      <a:r>
                        <a:rPr lang="en-IN" dirty="0" smtClean="0"/>
                        <a:t>[0]=",</a:t>
                      </a:r>
                      <a:r>
                        <a:rPr lang="en-IN" dirty="0" err="1" smtClean="0"/>
                        <a:t>str</a:t>
                      </a:r>
                      <a:r>
                        <a:rPr lang="en-IN" dirty="0" smtClean="0"/>
                        <a:t>[0])</a:t>
                      </a:r>
                    </a:p>
                    <a:p>
                      <a:pPr marL="0" indent="0">
                        <a:buNone/>
                      </a:pPr>
                      <a:r>
                        <a:rPr lang="en-IN" dirty="0" smtClean="0"/>
                        <a:t>print("</a:t>
                      </a:r>
                      <a:r>
                        <a:rPr lang="en-IN" dirty="0" err="1" smtClean="0"/>
                        <a:t>str</a:t>
                      </a:r>
                      <a:r>
                        <a:rPr lang="en-IN" dirty="0" smtClean="0"/>
                        <a:t>[3:9]=",</a:t>
                      </a:r>
                      <a:r>
                        <a:rPr lang="en-IN" dirty="0" err="1" smtClean="0"/>
                        <a:t>str</a:t>
                      </a:r>
                      <a:r>
                        <a:rPr lang="en-IN" dirty="0" smtClean="0"/>
                        <a:t>[3:9])</a:t>
                      </a:r>
                    </a:p>
                    <a:p>
                      <a:pPr marL="0" indent="0">
                        <a:buNone/>
                      </a:pPr>
                      <a:r>
                        <a:rPr lang="en-IN" dirty="0" smtClean="0"/>
                        <a:t>print("</a:t>
                      </a:r>
                      <a:r>
                        <a:rPr lang="en-IN" dirty="0" err="1" smtClean="0"/>
                        <a:t>str</a:t>
                      </a:r>
                      <a:r>
                        <a:rPr lang="en-IN" dirty="0" smtClean="0"/>
                        <a:t>[3:]=",</a:t>
                      </a:r>
                      <a:r>
                        <a:rPr lang="en-IN" dirty="0" err="1" smtClean="0"/>
                        <a:t>str</a:t>
                      </a:r>
                      <a:r>
                        <a:rPr lang="en-IN" dirty="0" smtClean="0"/>
                        <a:t>[3:])</a:t>
                      </a:r>
                    </a:p>
                    <a:p>
                      <a:pPr marL="0" indent="0">
                        <a:buNone/>
                      </a:pPr>
                      <a:r>
                        <a:rPr lang="en-IN" dirty="0" smtClean="0"/>
                        <a:t>print("</a:t>
                      </a:r>
                      <a:r>
                        <a:rPr lang="en-IN" dirty="0" err="1" smtClean="0"/>
                        <a:t>str</a:t>
                      </a:r>
                      <a:r>
                        <a:rPr lang="en-IN" dirty="0" smtClean="0"/>
                        <a:t>*3=",</a:t>
                      </a:r>
                      <a:r>
                        <a:rPr lang="en-IN" dirty="0" err="1" smtClean="0"/>
                        <a:t>str</a:t>
                      </a:r>
                      <a:r>
                        <a:rPr lang="en-IN" dirty="0" smtClean="0"/>
                        <a:t>*3)</a:t>
                      </a:r>
                    </a:p>
                    <a:p>
                      <a:pPr marL="0" indent="0">
                        <a:buNone/>
                      </a:pPr>
                      <a:endParaRPr lang="en-IN" dirty="0" smtClean="0"/>
                    </a:p>
                    <a:p>
                      <a:pPr marL="0" indent="0">
                        <a:buNone/>
                      </a:pPr>
                      <a:endParaRPr lang="en-IN" dirty="0" smtClean="0"/>
                    </a:p>
                    <a:p>
                      <a:pPr marL="0" indent="0">
                        <a:buNone/>
                      </a:pPr>
                      <a:endParaRPr lang="en-IN" dirty="0" smtClean="0"/>
                    </a:p>
                    <a:p>
                      <a:pPr marL="0" indent="0">
                        <a:buNone/>
                      </a:pPr>
                      <a:r>
                        <a:rPr lang="en-IN" dirty="0" smtClean="0"/>
                        <a:t>print("</a:t>
                      </a:r>
                      <a:r>
                        <a:rPr lang="en-IN" dirty="0" err="1" smtClean="0"/>
                        <a:t>concate</a:t>
                      </a:r>
                      <a:r>
                        <a:rPr lang="en-IN" dirty="0" smtClean="0"/>
                        <a:t>=",</a:t>
                      </a:r>
                      <a:r>
                        <a:rPr lang="en-IN" dirty="0" err="1" smtClean="0"/>
                        <a:t>str</a:t>
                      </a:r>
                      <a:r>
                        <a:rPr lang="en-IN" dirty="0" smtClean="0"/>
                        <a:t>+'java')</a:t>
                      </a:r>
                    </a:p>
                    <a:p>
                      <a:pPr marL="0" indent="0">
                        <a:buNone/>
                      </a:pPr>
                      <a:endParaRPr lang="en-IN" dirty="0" smtClean="0"/>
                    </a:p>
                    <a:p>
                      <a:pPr marL="0" indent="0">
                        <a:buNone/>
                      </a:pPr>
                      <a:r>
                        <a:rPr lang="en-IN" dirty="0" smtClean="0"/>
                        <a:t>print("last </a:t>
                      </a:r>
                      <a:r>
                        <a:rPr lang="en-IN" dirty="0" err="1" smtClean="0"/>
                        <a:t>chracter</a:t>
                      </a:r>
                      <a:r>
                        <a:rPr lang="en-IN" dirty="0" smtClean="0"/>
                        <a:t>=",</a:t>
                      </a:r>
                      <a:r>
                        <a:rPr lang="en-IN" dirty="0" err="1" smtClean="0"/>
                        <a:t>str</a:t>
                      </a:r>
                      <a:r>
                        <a:rPr lang="en-IN" dirty="0" smtClean="0"/>
                        <a:t>[-1])</a:t>
                      </a:r>
                    </a:p>
                    <a:p>
                      <a:endParaRPr lang="en-IN" dirty="0" smtClean="0"/>
                    </a:p>
                    <a:p>
                      <a:endParaRPr lang="en-IN" dirty="0"/>
                    </a:p>
                  </a:txBody>
                  <a:tcPr/>
                </a:tc>
                <a:tc>
                  <a:txBody>
                    <a:bodyPr/>
                    <a:lstStyle/>
                    <a:p>
                      <a:endParaRPr lang="en-IN" sz="1800" kern="1200" dirty="0" smtClean="0">
                        <a:solidFill>
                          <a:schemeClr val="dk1"/>
                        </a:solidFill>
                        <a:effectLst/>
                        <a:latin typeface="+mn-lt"/>
                        <a:ea typeface="+mn-ea"/>
                        <a:cs typeface="+mn-cs"/>
                      </a:endParaRPr>
                    </a:p>
                    <a:p>
                      <a:r>
                        <a:rPr lang="en-IN" sz="1800" kern="1200" dirty="0" err="1" smtClean="0">
                          <a:solidFill>
                            <a:schemeClr val="dk1"/>
                          </a:solidFill>
                          <a:effectLst/>
                          <a:latin typeface="+mn-lt"/>
                          <a:ea typeface="+mn-ea"/>
                          <a:cs typeface="+mn-cs"/>
                        </a:rPr>
                        <a:t>str</a:t>
                      </a:r>
                      <a:r>
                        <a:rPr lang="en-IN" sz="1800" kern="1200" dirty="0" smtClean="0">
                          <a:solidFill>
                            <a:schemeClr val="dk1"/>
                          </a:solidFill>
                          <a:effectLst/>
                          <a:latin typeface="+mn-lt"/>
                          <a:ea typeface="+mn-ea"/>
                          <a:cs typeface="+mn-cs"/>
                        </a:rPr>
                        <a:t>= welcome to python programming</a:t>
                      </a:r>
                    </a:p>
                    <a:p>
                      <a:r>
                        <a:rPr lang="en-IN" sz="1800" kern="1200" dirty="0" err="1" smtClean="0">
                          <a:solidFill>
                            <a:schemeClr val="dk1"/>
                          </a:solidFill>
                          <a:effectLst/>
                          <a:latin typeface="+mn-lt"/>
                          <a:ea typeface="+mn-ea"/>
                          <a:cs typeface="+mn-cs"/>
                        </a:rPr>
                        <a:t>str</a:t>
                      </a:r>
                      <a:r>
                        <a:rPr lang="en-IN" sz="1800" kern="1200" dirty="0" smtClean="0">
                          <a:solidFill>
                            <a:schemeClr val="dk1"/>
                          </a:solidFill>
                          <a:effectLst/>
                          <a:latin typeface="+mn-lt"/>
                          <a:ea typeface="+mn-ea"/>
                          <a:cs typeface="+mn-cs"/>
                        </a:rPr>
                        <a:t>[0]= w</a:t>
                      </a:r>
                    </a:p>
                    <a:p>
                      <a:r>
                        <a:rPr lang="en-IN" sz="1800" kern="1200" dirty="0" err="1" smtClean="0">
                          <a:solidFill>
                            <a:schemeClr val="dk1"/>
                          </a:solidFill>
                          <a:effectLst/>
                          <a:latin typeface="+mn-lt"/>
                          <a:ea typeface="+mn-ea"/>
                          <a:cs typeface="+mn-cs"/>
                        </a:rPr>
                        <a:t>str</a:t>
                      </a:r>
                      <a:r>
                        <a:rPr lang="en-IN" sz="1800" kern="1200" dirty="0" smtClean="0">
                          <a:solidFill>
                            <a:schemeClr val="dk1"/>
                          </a:solidFill>
                          <a:effectLst/>
                          <a:latin typeface="+mn-lt"/>
                          <a:ea typeface="+mn-ea"/>
                          <a:cs typeface="+mn-cs"/>
                        </a:rPr>
                        <a:t>[3:9]= come t</a:t>
                      </a:r>
                    </a:p>
                    <a:p>
                      <a:r>
                        <a:rPr lang="en-IN" sz="1800" kern="1200" dirty="0" err="1" smtClean="0">
                          <a:solidFill>
                            <a:schemeClr val="dk1"/>
                          </a:solidFill>
                          <a:effectLst/>
                          <a:latin typeface="+mn-lt"/>
                          <a:ea typeface="+mn-ea"/>
                          <a:cs typeface="+mn-cs"/>
                        </a:rPr>
                        <a:t>str</a:t>
                      </a:r>
                      <a:r>
                        <a:rPr lang="en-IN" sz="1800" kern="1200" dirty="0" smtClean="0">
                          <a:solidFill>
                            <a:schemeClr val="dk1"/>
                          </a:solidFill>
                          <a:effectLst/>
                          <a:latin typeface="+mn-lt"/>
                          <a:ea typeface="+mn-ea"/>
                          <a:cs typeface="+mn-cs"/>
                        </a:rPr>
                        <a:t>[3:]= come to python programming</a:t>
                      </a:r>
                    </a:p>
                    <a:p>
                      <a:r>
                        <a:rPr lang="en-IN" sz="1800" kern="1200" dirty="0" err="1" smtClean="0">
                          <a:solidFill>
                            <a:schemeClr val="dk1"/>
                          </a:solidFill>
                          <a:effectLst/>
                          <a:latin typeface="+mn-lt"/>
                          <a:ea typeface="+mn-ea"/>
                          <a:cs typeface="+mn-cs"/>
                        </a:rPr>
                        <a:t>str</a:t>
                      </a:r>
                      <a:r>
                        <a:rPr lang="en-IN" sz="1800" kern="1200" dirty="0" smtClean="0">
                          <a:solidFill>
                            <a:schemeClr val="dk1"/>
                          </a:solidFill>
                          <a:effectLst/>
                          <a:latin typeface="+mn-lt"/>
                          <a:ea typeface="+mn-ea"/>
                          <a:cs typeface="+mn-cs"/>
                        </a:rPr>
                        <a:t>*3= welcome to python </a:t>
                      </a:r>
                      <a:r>
                        <a:rPr lang="en-IN" sz="1800" kern="1200" dirty="0" err="1" smtClean="0">
                          <a:solidFill>
                            <a:schemeClr val="dk1"/>
                          </a:solidFill>
                          <a:effectLst/>
                          <a:latin typeface="+mn-lt"/>
                          <a:ea typeface="+mn-ea"/>
                          <a:cs typeface="+mn-cs"/>
                        </a:rPr>
                        <a:t>programmingwelcome</a:t>
                      </a:r>
                      <a:r>
                        <a:rPr lang="en-IN" sz="1800" kern="1200" dirty="0" smtClean="0">
                          <a:solidFill>
                            <a:schemeClr val="dk1"/>
                          </a:solidFill>
                          <a:effectLst/>
                          <a:latin typeface="+mn-lt"/>
                          <a:ea typeface="+mn-ea"/>
                          <a:cs typeface="+mn-cs"/>
                        </a:rPr>
                        <a:t> to python </a:t>
                      </a:r>
                      <a:r>
                        <a:rPr lang="en-IN" sz="1800" kern="1200" dirty="0" err="1" smtClean="0">
                          <a:solidFill>
                            <a:schemeClr val="dk1"/>
                          </a:solidFill>
                          <a:effectLst/>
                          <a:latin typeface="+mn-lt"/>
                          <a:ea typeface="+mn-ea"/>
                          <a:cs typeface="+mn-cs"/>
                        </a:rPr>
                        <a:t>programmingwelcome</a:t>
                      </a:r>
                      <a:r>
                        <a:rPr lang="en-IN" sz="1800" kern="1200" dirty="0" smtClean="0">
                          <a:solidFill>
                            <a:schemeClr val="dk1"/>
                          </a:solidFill>
                          <a:effectLst/>
                          <a:latin typeface="+mn-lt"/>
                          <a:ea typeface="+mn-ea"/>
                          <a:cs typeface="+mn-cs"/>
                        </a:rPr>
                        <a:t> to python programming</a:t>
                      </a:r>
                    </a:p>
                    <a:p>
                      <a:r>
                        <a:rPr lang="en-IN" sz="1800" kern="1200" dirty="0" err="1" smtClean="0">
                          <a:solidFill>
                            <a:schemeClr val="dk1"/>
                          </a:solidFill>
                          <a:effectLst/>
                          <a:latin typeface="+mn-lt"/>
                          <a:ea typeface="+mn-ea"/>
                          <a:cs typeface="+mn-cs"/>
                        </a:rPr>
                        <a:t>concate</a:t>
                      </a:r>
                      <a:r>
                        <a:rPr lang="en-IN" sz="1800" kern="1200" dirty="0" smtClean="0">
                          <a:solidFill>
                            <a:schemeClr val="dk1"/>
                          </a:solidFill>
                          <a:effectLst/>
                          <a:latin typeface="+mn-lt"/>
                          <a:ea typeface="+mn-ea"/>
                          <a:cs typeface="+mn-cs"/>
                        </a:rPr>
                        <a:t>= welcome to python </a:t>
                      </a:r>
                      <a:r>
                        <a:rPr lang="en-IN" sz="1800" kern="1200" dirty="0" err="1" smtClean="0">
                          <a:solidFill>
                            <a:schemeClr val="dk1"/>
                          </a:solidFill>
                          <a:effectLst/>
                          <a:latin typeface="+mn-lt"/>
                          <a:ea typeface="+mn-ea"/>
                          <a:cs typeface="+mn-cs"/>
                        </a:rPr>
                        <a:t>programmingjava</a:t>
                      </a:r>
                      <a:endParaRPr lang="en-IN" sz="1800" kern="1200" dirty="0" smtClean="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mn-lt"/>
                          <a:ea typeface="+mn-ea"/>
                          <a:cs typeface="+mn-cs"/>
                        </a:rPr>
                        <a:t>last </a:t>
                      </a:r>
                      <a:r>
                        <a:rPr lang="en-IN" sz="1800" kern="1200" dirty="0" err="1" smtClean="0">
                          <a:solidFill>
                            <a:schemeClr val="dk1"/>
                          </a:solidFill>
                          <a:effectLst/>
                          <a:latin typeface="+mn-lt"/>
                          <a:ea typeface="+mn-ea"/>
                          <a:cs typeface="+mn-cs"/>
                        </a:rPr>
                        <a:t>chracter</a:t>
                      </a:r>
                      <a:r>
                        <a:rPr lang="en-IN" sz="1800" kern="1200" dirty="0" smtClean="0">
                          <a:solidFill>
                            <a:schemeClr val="dk1"/>
                          </a:solidFill>
                          <a:effectLst/>
                          <a:latin typeface="+mn-lt"/>
                          <a:ea typeface="+mn-ea"/>
                          <a:cs typeface="+mn-cs"/>
                        </a:rPr>
                        <a:t>= g</a:t>
                      </a:r>
                    </a:p>
                    <a:p>
                      <a:endParaRPr lang="en-IN" sz="18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7231806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IN" dirty="0"/>
          </a:p>
        </p:txBody>
      </p:sp>
      <p:sp>
        <p:nvSpPr>
          <p:cNvPr id="3" name="Content Placeholder 2"/>
          <p:cNvSpPr>
            <a:spLocks noGrp="1"/>
          </p:cNvSpPr>
          <p:nvPr>
            <p:ph idx="1"/>
          </p:nvPr>
        </p:nvSpPr>
        <p:spPr/>
        <p:txBody>
          <a:bodyPr/>
          <a:lstStyle/>
          <a:p>
            <a:r>
              <a:rPr lang="en-US" dirty="0"/>
              <a:t>A list is a collection which is ordered and changeable. </a:t>
            </a:r>
            <a:endParaRPr lang="en-US" dirty="0" smtClean="0"/>
          </a:p>
          <a:p>
            <a:r>
              <a:rPr lang="en-US" dirty="0" smtClean="0"/>
              <a:t>It is </a:t>
            </a:r>
            <a:r>
              <a:rPr lang="en-US" dirty="0"/>
              <a:t>an ordered </a:t>
            </a:r>
            <a:r>
              <a:rPr lang="en-US" dirty="0" smtClean="0"/>
              <a:t>and index able sequence .</a:t>
            </a:r>
          </a:p>
          <a:p>
            <a:r>
              <a:rPr lang="en-US" dirty="0" smtClean="0"/>
              <a:t> </a:t>
            </a:r>
            <a:r>
              <a:rPr lang="en-US" dirty="0"/>
              <a:t>All the items in a list do not need to be of the same type</a:t>
            </a:r>
            <a:r>
              <a:rPr lang="en-US" dirty="0" smtClean="0"/>
              <a:t>.</a:t>
            </a:r>
          </a:p>
          <a:p>
            <a:r>
              <a:rPr lang="en-US" dirty="0" smtClean="0"/>
              <a:t>To declare </a:t>
            </a:r>
            <a:r>
              <a:rPr lang="en-US" dirty="0" err="1" smtClean="0"/>
              <a:t>list,we</a:t>
            </a:r>
            <a:r>
              <a:rPr lang="en-US" dirty="0" smtClean="0"/>
              <a:t> need to separate the items using commas and enclose them within square bracket[].</a:t>
            </a:r>
          </a:p>
          <a:p>
            <a:r>
              <a:rPr lang="en-US" dirty="0" smtClean="0"/>
              <a:t>List is some what similar to array, but difference is that ,the array contain only same type of items  while list contains different type of items.</a:t>
            </a:r>
          </a:p>
          <a:p>
            <a:r>
              <a:rPr lang="en-US" dirty="0" smtClean="0"/>
              <a:t>Similar to string ,list also contains +,*,[:] operators.</a:t>
            </a:r>
            <a:endParaRPr lang="en-IN" dirty="0"/>
          </a:p>
        </p:txBody>
      </p:sp>
    </p:spTree>
    <p:extLst>
      <p:ext uri="{BB962C8B-B14F-4D97-AF65-F5344CB8AC3E}">
        <p14:creationId xmlns:p14="http://schemas.microsoft.com/office/powerpoint/2010/main" val="3279508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Python is called Python?</a:t>
            </a:r>
            <a:br>
              <a:rPr lang="en-IN" dirty="0"/>
            </a:br>
            <a:endParaRPr lang="en-IN" dirty="0"/>
          </a:p>
        </p:txBody>
      </p:sp>
      <p:sp>
        <p:nvSpPr>
          <p:cNvPr id="3" name="Content Placeholder 2"/>
          <p:cNvSpPr>
            <a:spLocks noGrp="1"/>
          </p:cNvSpPr>
          <p:nvPr>
            <p:ph idx="1"/>
          </p:nvPr>
        </p:nvSpPr>
        <p:spPr/>
        <p:txBody>
          <a:bodyPr/>
          <a:lstStyle/>
          <a:p>
            <a:r>
              <a:rPr lang="en-IN" dirty="0" smtClean="0"/>
              <a:t>When </a:t>
            </a:r>
            <a:r>
              <a:rPr lang="en-IN" dirty="0"/>
              <a:t>he began implementing Python, Guido van Rossum was also reading the published scripts from “Monty Python's Flying Circus”, a BBC comedy series from the 1970s. Van Rossum thought he needed a name that </a:t>
            </a:r>
            <a:r>
              <a:rPr lang="en-IN" b="1" dirty="0"/>
              <a:t>was short, unique, and slightly mysterious</a:t>
            </a:r>
            <a:r>
              <a:rPr lang="en-IN" dirty="0"/>
              <a:t>, so he decided to call the language Python.</a:t>
            </a:r>
          </a:p>
          <a:p>
            <a:endParaRPr lang="en-IN" dirty="0"/>
          </a:p>
        </p:txBody>
      </p:sp>
    </p:spTree>
    <p:extLst>
      <p:ext uri="{BB962C8B-B14F-4D97-AF65-F5344CB8AC3E}">
        <p14:creationId xmlns:p14="http://schemas.microsoft.com/office/powerpoint/2010/main" val="41826741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Creating a list</a:t>
            </a:r>
          </a:p>
        </p:txBody>
      </p:sp>
      <p:sp>
        <p:nvSpPr>
          <p:cNvPr id="3" name="Content Placeholder 2"/>
          <p:cNvSpPr>
            <a:spLocks noGrp="1"/>
          </p:cNvSpPr>
          <p:nvPr>
            <p:ph idx="1"/>
          </p:nvPr>
        </p:nvSpPr>
        <p:spPr/>
        <p:txBody>
          <a:bodyPr/>
          <a:lstStyle/>
          <a:p>
            <a:r>
              <a:rPr lang="en-US" dirty="0"/>
              <a:t>Creating a list is as simple as putting different comma-separated values between square brackets. For example </a:t>
            </a:r>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964" y="3617969"/>
            <a:ext cx="3867044" cy="1572217"/>
          </a:xfrm>
          <a:prstGeom prst="rect">
            <a:avLst/>
          </a:prstGeom>
        </p:spPr>
      </p:pic>
    </p:spTree>
    <p:extLst>
      <p:ext uri="{BB962C8B-B14F-4D97-AF65-F5344CB8AC3E}">
        <p14:creationId xmlns:p14="http://schemas.microsoft.com/office/powerpoint/2010/main" val="40198908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Values in Lists</a:t>
            </a:r>
            <a:br>
              <a:rPr lang="en-IN" dirty="0"/>
            </a:br>
            <a:endParaRPr lang="en-IN" dirty="0"/>
          </a:p>
        </p:txBody>
      </p:sp>
      <p:sp>
        <p:nvSpPr>
          <p:cNvPr id="3" name="Content Placeholder 2"/>
          <p:cNvSpPr>
            <a:spLocks noGrp="1"/>
          </p:cNvSpPr>
          <p:nvPr>
            <p:ph idx="1"/>
          </p:nvPr>
        </p:nvSpPr>
        <p:spPr/>
        <p:txBody>
          <a:bodyPr/>
          <a:lstStyle/>
          <a:p>
            <a:r>
              <a:rPr lang="en-US" dirty="0"/>
              <a:t>To access values in lists, use the square brackets for slicing along with the index or indices to obtain value available at that </a:t>
            </a:r>
            <a:r>
              <a:rPr lang="en-US" dirty="0" smtClean="0"/>
              <a:t>index.</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764" y="3260365"/>
            <a:ext cx="4675940" cy="13245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834" y="4584878"/>
            <a:ext cx="3070166" cy="1252983"/>
          </a:xfrm>
          <a:prstGeom prst="rect">
            <a:avLst/>
          </a:prstGeom>
        </p:spPr>
      </p:pic>
    </p:spTree>
    <p:extLst>
      <p:ext uri="{BB962C8B-B14F-4D97-AF65-F5344CB8AC3E}">
        <p14:creationId xmlns:p14="http://schemas.microsoft.com/office/powerpoint/2010/main" val="4082400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List Elements</a:t>
            </a:r>
          </a:p>
        </p:txBody>
      </p:sp>
      <p:sp>
        <p:nvSpPr>
          <p:cNvPr id="3" name="Content Placeholder 2"/>
          <p:cNvSpPr>
            <a:spLocks noGrp="1"/>
          </p:cNvSpPr>
          <p:nvPr>
            <p:ph idx="1"/>
          </p:nvPr>
        </p:nvSpPr>
        <p:spPr/>
        <p:txBody>
          <a:bodyPr/>
          <a:lstStyle/>
          <a:p>
            <a:r>
              <a:rPr lang="en-US" dirty="0"/>
              <a:t>To remove a list element, you can use either the del statement if you know exactly which element(s) you are deleting or the remove() method if you do not know</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031" y="3519869"/>
            <a:ext cx="4653495" cy="1541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031" y="5061397"/>
            <a:ext cx="4125462" cy="998411"/>
          </a:xfrm>
          <a:prstGeom prst="rect">
            <a:avLst/>
          </a:prstGeom>
        </p:spPr>
      </p:pic>
    </p:spTree>
    <p:extLst>
      <p:ext uri="{BB962C8B-B14F-4D97-AF65-F5344CB8AC3E}">
        <p14:creationId xmlns:p14="http://schemas.microsoft.com/office/powerpoint/2010/main" val="2730695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1619292"/>
              </p:ext>
            </p:extLst>
          </p:nvPr>
        </p:nvGraphicFramePr>
        <p:xfrm>
          <a:off x="677863" y="2160587"/>
          <a:ext cx="8596312" cy="3949655"/>
        </p:xfrm>
        <a:graphic>
          <a:graphicData uri="http://schemas.openxmlformats.org/drawingml/2006/table">
            <a:tbl>
              <a:tblPr firstRow="1" bandRow="1">
                <a:tableStyleId>{5C22544A-7EE6-4342-B048-85BDC9FD1C3A}</a:tableStyleId>
              </a:tblPr>
              <a:tblGrid>
                <a:gridCol w="4298156"/>
                <a:gridCol w="4298156"/>
              </a:tblGrid>
              <a:tr h="840695">
                <a:tc>
                  <a:txBody>
                    <a:bodyPr/>
                    <a:lstStyle/>
                    <a:p>
                      <a:r>
                        <a:rPr lang="en-US" dirty="0" smtClean="0"/>
                        <a:t>Program</a:t>
                      </a:r>
                      <a:endParaRPr lang="en-IN" dirty="0"/>
                    </a:p>
                  </a:txBody>
                  <a:tcPr/>
                </a:tc>
                <a:tc>
                  <a:txBody>
                    <a:bodyPr/>
                    <a:lstStyle/>
                    <a:p>
                      <a:r>
                        <a:rPr lang="en-US" dirty="0" smtClean="0"/>
                        <a:t>Output</a:t>
                      </a:r>
                      <a:endParaRPr lang="en-IN" dirty="0"/>
                    </a:p>
                  </a:txBody>
                  <a:tcPr/>
                </a:tc>
              </a:tr>
              <a:tr h="3064666">
                <a:tc>
                  <a:txBody>
                    <a:bodyPr/>
                    <a:lstStyle/>
                    <a:p>
                      <a:r>
                        <a:rPr lang="en-IN" sz="1800" kern="1200" dirty="0" smtClean="0">
                          <a:solidFill>
                            <a:schemeClr val="dk1"/>
                          </a:solidFill>
                          <a:effectLst/>
                          <a:latin typeface="+mn-lt"/>
                          <a:ea typeface="+mn-ea"/>
                          <a:cs typeface="+mn-cs"/>
                        </a:rPr>
                        <a:t>list1=[10,20,30.2,"amit",40,60]</a:t>
                      </a:r>
                    </a:p>
                    <a:p>
                      <a:r>
                        <a:rPr lang="en-IN" sz="1800" kern="1200" dirty="0" smtClean="0">
                          <a:solidFill>
                            <a:schemeClr val="dk1"/>
                          </a:solidFill>
                          <a:effectLst/>
                          <a:latin typeface="+mn-lt"/>
                          <a:ea typeface="+mn-ea"/>
                          <a:cs typeface="+mn-cs"/>
                        </a:rPr>
                        <a:t>list2=[2,"amol"]</a:t>
                      </a:r>
                    </a:p>
                    <a:p>
                      <a:r>
                        <a:rPr lang="en-IN" sz="1800" kern="1200" dirty="0" smtClean="0">
                          <a:solidFill>
                            <a:schemeClr val="dk1"/>
                          </a:solidFill>
                          <a:effectLst/>
                          <a:latin typeface="+mn-lt"/>
                          <a:ea typeface="+mn-ea"/>
                          <a:cs typeface="+mn-cs"/>
                        </a:rPr>
                        <a:t>print("List 1=",list1)</a:t>
                      </a:r>
                    </a:p>
                    <a:p>
                      <a:r>
                        <a:rPr lang="en-IN" sz="1800" kern="1200" dirty="0" smtClean="0">
                          <a:solidFill>
                            <a:schemeClr val="dk1"/>
                          </a:solidFill>
                          <a:effectLst/>
                          <a:latin typeface="+mn-lt"/>
                          <a:ea typeface="+mn-ea"/>
                          <a:cs typeface="+mn-cs"/>
                        </a:rPr>
                        <a:t>print("list[0]=",list1[0])</a:t>
                      </a:r>
                    </a:p>
                    <a:p>
                      <a:r>
                        <a:rPr lang="en-IN" sz="1800" kern="1200" dirty="0" smtClean="0">
                          <a:solidFill>
                            <a:schemeClr val="dk1"/>
                          </a:solidFill>
                          <a:effectLst/>
                          <a:latin typeface="+mn-lt"/>
                          <a:ea typeface="+mn-ea"/>
                          <a:cs typeface="+mn-cs"/>
                        </a:rPr>
                        <a:t>print("list[2:4]=",list1[2:4])</a:t>
                      </a:r>
                    </a:p>
                    <a:p>
                      <a:r>
                        <a:rPr lang="en-IN" sz="1800" kern="1200" dirty="0" smtClean="0">
                          <a:solidFill>
                            <a:schemeClr val="dk1"/>
                          </a:solidFill>
                          <a:effectLst/>
                          <a:latin typeface="+mn-lt"/>
                          <a:ea typeface="+mn-ea"/>
                          <a:cs typeface="+mn-cs"/>
                        </a:rPr>
                        <a:t>print("list[2:]=",list1[2:])</a:t>
                      </a:r>
                    </a:p>
                    <a:p>
                      <a:r>
                        <a:rPr lang="en-IN" sz="1800" kern="1200" dirty="0" smtClean="0">
                          <a:solidFill>
                            <a:schemeClr val="dk1"/>
                          </a:solidFill>
                          <a:effectLst/>
                          <a:latin typeface="+mn-lt"/>
                          <a:ea typeface="+mn-ea"/>
                          <a:cs typeface="+mn-cs"/>
                        </a:rPr>
                        <a:t>print("list2*3=",list2*3)</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concate</a:t>
                      </a:r>
                      <a:r>
                        <a:rPr lang="en-IN" sz="1800" kern="1200" dirty="0" smtClean="0">
                          <a:solidFill>
                            <a:schemeClr val="dk1"/>
                          </a:solidFill>
                          <a:effectLst/>
                          <a:latin typeface="+mn-lt"/>
                          <a:ea typeface="+mn-ea"/>
                          <a:cs typeface="+mn-cs"/>
                        </a:rPr>
                        <a:t>=",list1+list2)</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print("last </a:t>
                      </a:r>
                      <a:r>
                        <a:rPr lang="en-IN" sz="1800" kern="1200" dirty="0" err="1" smtClean="0">
                          <a:solidFill>
                            <a:schemeClr val="dk1"/>
                          </a:solidFill>
                          <a:effectLst/>
                          <a:latin typeface="+mn-lt"/>
                          <a:ea typeface="+mn-ea"/>
                          <a:cs typeface="+mn-cs"/>
                        </a:rPr>
                        <a:t>chracter</a:t>
                      </a:r>
                      <a:r>
                        <a:rPr lang="en-IN" sz="1800" kern="1200" dirty="0" smtClean="0">
                          <a:solidFill>
                            <a:schemeClr val="dk1"/>
                          </a:solidFill>
                          <a:effectLst/>
                          <a:latin typeface="+mn-lt"/>
                          <a:ea typeface="+mn-ea"/>
                          <a:cs typeface="+mn-cs"/>
                        </a:rPr>
                        <a:t>=",list1[-1])</a:t>
                      </a:r>
                    </a:p>
                    <a:p>
                      <a:endParaRPr lang="en-IN" dirty="0"/>
                    </a:p>
                  </a:txBody>
                  <a:tcPr/>
                </a:tc>
                <a:tc>
                  <a:txBody>
                    <a:bodyPr/>
                    <a:lstStyle/>
                    <a:p>
                      <a:endParaRPr lang="en-IN" sz="1800" kern="1200" dirty="0" smtClean="0">
                        <a:solidFill>
                          <a:schemeClr val="dk1"/>
                        </a:solidFill>
                        <a:effectLst/>
                        <a:latin typeface="+mn-lt"/>
                        <a:ea typeface="+mn-ea"/>
                        <a:cs typeface="+mn-cs"/>
                      </a:endParaRP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List 1= [10, 20,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 40, 60]</a:t>
                      </a:r>
                    </a:p>
                    <a:p>
                      <a:r>
                        <a:rPr lang="en-IN" sz="1800" kern="1200" dirty="0" smtClean="0">
                          <a:solidFill>
                            <a:schemeClr val="dk1"/>
                          </a:solidFill>
                          <a:effectLst/>
                          <a:latin typeface="+mn-lt"/>
                          <a:ea typeface="+mn-ea"/>
                          <a:cs typeface="+mn-cs"/>
                        </a:rPr>
                        <a:t>list[0]= 10</a:t>
                      </a:r>
                    </a:p>
                    <a:p>
                      <a:r>
                        <a:rPr lang="en-IN" sz="1800" kern="1200" dirty="0" smtClean="0">
                          <a:solidFill>
                            <a:schemeClr val="dk1"/>
                          </a:solidFill>
                          <a:effectLst/>
                          <a:latin typeface="+mn-lt"/>
                          <a:ea typeface="+mn-ea"/>
                          <a:cs typeface="+mn-cs"/>
                        </a:rPr>
                        <a:t>list[2:4]=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list[2:]=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 40, 60]</a:t>
                      </a:r>
                    </a:p>
                    <a:p>
                      <a:r>
                        <a:rPr lang="en-IN" sz="1800" kern="1200" dirty="0" smtClean="0">
                          <a:solidFill>
                            <a:schemeClr val="dk1"/>
                          </a:solidFill>
                          <a:effectLst/>
                          <a:latin typeface="+mn-lt"/>
                          <a:ea typeface="+mn-ea"/>
                          <a:cs typeface="+mn-cs"/>
                        </a:rPr>
                        <a:t>list2*3=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a:t>
                      </a:r>
                    </a:p>
                    <a:p>
                      <a:r>
                        <a:rPr lang="en-IN" sz="1800" kern="1200" dirty="0" err="1" smtClean="0">
                          <a:solidFill>
                            <a:schemeClr val="dk1"/>
                          </a:solidFill>
                          <a:effectLst/>
                          <a:latin typeface="+mn-lt"/>
                          <a:ea typeface="+mn-ea"/>
                          <a:cs typeface="+mn-cs"/>
                        </a:rPr>
                        <a:t>concate</a:t>
                      </a:r>
                      <a:r>
                        <a:rPr lang="en-IN" sz="1800" kern="1200" dirty="0" smtClean="0">
                          <a:solidFill>
                            <a:schemeClr val="dk1"/>
                          </a:solidFill>
                          <a:effectLst/>
                          <a:latin typeface="+mn-lt"/>
                          <a:ea typeface="+mn-ea"/>
                          <a:cs typeface="+mn-cs"/>
                        </a:rPr>
                        <a:t>= [10, 20,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 40, 60,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last </a:t>
                      </a:r>
                      <a:r>
                        <a:rPr lang="en-IN" sz="1800" kern="1200" dirty="0" err="1" smtClean="0">
                          <a:solidFill>
                            <a:schemeClr val="dk1"/>
                          </a:solidFill>
                          <a:effectLst/>
                          <a:latin typeface="+mn-lt"/>
                          <a:ea typeface="+mn-ea"/>
                          <a:cs typeface="+mn-cs"/>
                        </a:rPr>
                        <a:t>chracter</a:t>
                      </a:r>
                      <a:r>
                        <a:rPr lang="en-IN" sz="1800" kern="1200" dirty="0" smtClean="0">
                          <a:solidFill>
                            <a:schemeClr val="dk1"/>
                          </a:solidFill>
                          <a:effectLst/>
                          <a:latin typeface="+mn-lt"/>
                          <a:ea typeface="+mn-ea"/>
                          <a:cs typeface="+mn-cs"/>
                        </a:rPr>
                        <a:t>= 60</a:t>
                      </a:r>
                    </a:p>
                    <a:p>
                      <a:endParaRPr lang="en-IN" dirty="0"/>
                    </a:p>
                  </a:txBody>
                  <a:tcPr/>
                </a:tc>
              </a:tr>
            </a:tbl>
          </a:graphicData>
        </a:graphic>
      </p:graphicFrame>
    </p:spTree>
    <p:extLst>
      <p:ext uri="{BB962C8B-B14F-4D97-AF65-F5344CB8AC3E}">
        <p14:creationId xmlns:p14="http://schemas.microsoft.com/office/powerpoint/2010/main" val="39984420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IN" dirty="0"/>
          </a:p>
        </p:txBody>
      </p:sp>
      <p:sp>
        <p:nvSpPr>
          <p:cNvPr id="3" name="Content Placeholder 2"/>
          <p:cNvSpPr>
            <a:spLocks noGrp="1"/>
          </p:cNvSpPr>
          <p:nvPr>
            <p:ph idx="1"/>
          </p:nvPr>
        </p:nvSpPr>
        <p:spPr/>
        <p:txBody>
          <a:bodyPr/>
          <a:lstStyle/>
          <a:p>
            <a:r>
              <a:rPr lang="en-US" dirty="0"/>
              <a:t>A tuple is a collection which is ordered and </a:t>
            </a:r>
            <a:r>
              <a:rPr lang="en-US" b="1" dirty="0"/>
              <a:t>unchangeable</a:t>
            </a:r>
            <a:r>
              <a:rPr lang="en-US" dirty="0"/>
              <a:t>. In Python tuples are written with round brackets</a:t>
            </a:r>
            <a:r>
              <a:rPr lang="en-US" dirty="0" smtClean="0"/>
              <a:t>.</a:t>
            </a:r>
          </a:p>
          <a:p>
            <a:r>
              <a:rPr lang="en-US" dirty="0"/>
              <a:t>The differences between tuples and lists are, the tuples cannot be changed unlike lists and tuples use parentheses, whereas lists use square brackets</a:t>
            </a:r>
            <a:r>
              <a:rPr lang="en-US" dirty="0" smtClean="0"/>
              <a:t>.</a:t>
            </a:r>
          </a:p>
          <a:p>
            <a:r>
              <a:rPr lang="en-US" dirty="0"/>
              <a:t>Tuples are used to write-protect data and are usually faster than list as it cannot change dynamically</a:t>
            </a:r>
            <a:r>
              <a:rPr lang="en-US" dirty="0" smtClean="0"/>
              <a:t>.</a:t>
            </a:r>
          </a:p>
          <a:p>
            <a:r>
              <a:rPr lang="en-US" dirty="0" smtClean="0"/>
              <a:t>Tuple is read-only Entity</a:t>
            </a:r>
            <a:endParaRPr lang="en-IN" dirty="0"/>
          </a:p>
        </p:txBody>
      </p:sp>
    </p:spTree>
    <p:extLst>
      <p:ext uri="{BB962C8B-B14F-4D97-AF65-F5344CB8AC3E}">
        <p14:creationId xmlns:p14="http://schemas.microsoft.com/office/powerpoint/2010/main" val="23287725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Values in Tuples</a:t>
            </a:r>
            <a:br>
              <a:rPr lang="en-IN" dirty="0"/>
            </a:br>
            <a:endParaRPr lang="en-IN" dirty="0"/>
          </a:p>
        </p:txBody>
      </p:sp>
      <p:sp>
        <p:nvSpPr>
          <p:cNvPr id="3" name="Content Placeholder 2"/>
          <p:cNvSpPr>
            <a:spLocks noGrp="1"/>
          </p:cNvSpPr>
          <p:nvPr>
            <p:ph idx="1"/>
          </p:nvPr>
        </p:nvSpPr>
        <p:spPr/>
        <p:txBody>
          <a:bodyPr/>
          <a:lstStyle/>
          <a:p>
            <a:r>
              <a:rPr lang="en-US" dirty="0"/>
              <a:t>To access values in tuple, use the square brackets for slicing along with the index or indices to obtain value available at that index. </a:t>
            </a:r>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776" y="3119578"/>
            <a:ext cx="4641719" cy="87642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5110" y="4340180"/>
            <a:ext cx="3569621" cy="1218579"/>
          </a:xfrm>
          <a:prstGeom prst="rect">
            <a:avLst/>
          </a:prstGeom>
        </p:spPr>
      </p:pic>
    </p:spTree>
    <p:extLst>
      <p:ext uri="{BB962C8B-B14F-4D97-AF65-F5344CB8AC3E}">
        <p14:creationId xmlns:p14="http://schemas.microsoft.com/office/powerpoint/2010/main" val="20888069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Tuples</a:t>
            </a:r>
            <a:br>
              <a:rPr lang="en-IN" dirty="0"/>
            </a:br>
            <a:endParaRPr lang="en-IN" dirty="0"/>
          </a:p>
        </p:txBody>
      </p:sp>
      <p:sp>
        <p:nvSpPr>
          <p:cNvPr id="3" name="Content Placeholder 2"/>
          <p:cNvSpPr>
            <a:spLocks noGrp="1"/>
          </p:cNvSpPr>
          <p:nvPr>
            <p:ph idx="1"/>
          </p:nvPr>
        </p:nvSpPr>
        <p:spPr/>
        <p:txBody>
          <a:bodyPr/>
          <a:lstStyle/>
          <a:p>
            <a:r>
              <a:rPr lang="en-US" dirty="0"/>
              <a:t>Tuples are immutable which means you cannot update or change the values of tuple elements. You are able to take portions of existing tuples to create new tuples as the following example demonstrates </a:t>
            </a:r>
            <a:endParaRPr lang="en-US"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232" y="3132328"/>
            <a:ext cx="5705333" cy="2909034"/>
          </a:xfrm>
          <a:prstGeom prst="rect">
            <a:avLst/>
          </a:prstGeom>
        </p:spPr>
      </p:pic>
    </p:spTree>
    <p:extLst>
      <p:ext uri="{BB962C8B-B14F-4D97-AF65-F5344CB8AC3E}">
        <p14:creationId xmlns:p14="http://schemas.microsoft.com/office/powerpoint/2010/main" val="39428255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Tuple Elements</a:t>
            </a:r>
            <a:br>
              <a:rPr lang="en-IN" dirty="0"/>
            </a:br>
            <a:endParaRPr lang="en-IN" dirty="0"/>
          </a:p>
        </p:txBody>
      </p:sp>
      <p:sp>
        <p:nvSpPr>
          <p:cNvPr id="3" name="Content Placeholder 2"/>
          <p:cNvSpPr>
            <a:spLocks noGrp="1"/>
          </p:cNvSpPr>
          <p:nvPr>
            <p:ph idx="1"/>
          </p:nvPr>
        </p:nvSpPr>
        <p:spPr/>
        <p:txBody>
          <a:bodyPr/>
          <a:lstStyle/>
          <a:p>
            <a:r>
              <a:rPr lang="en-US" dirty="0"/>
              <a:t>Removing individual tuple elements is not possible. </a:t>
            </a:r>
            <a:endParaRPr lang="en-US" dirty="0" smtClean="0"/>
          </a:p>
          <a:p>
            <a:r>
              <a:rPr lang="en-US" dirty="0"/>
              <a:t>To explicitly </a:t>
            </a:r>
            <a:r>
              <a:rPr lang="en-US" dirty="0" smtClean="0"/>
              <a:t>remove </a:t>
            </a:r>
            <a:r>
              <a:rPr lang="en-US" dirty="0"/>
              <a:t>an entire tuple, just use the </a:t>
            </a:r>
            <a:r>
              <a:rPr lang="en-US" b="1" dirty="0"/>
              <a:t>del</a:t>
            </a:r>
            <a:r>
              <a:rPr lang="en-US" dirty="0"/>
              <a:t> statement. </a:t>
            </a:r>
            <a:endParaRPr lang="en-US" dirty="0" smtClean="0"/>
          </a:p>
          <a:p>
            <a:r>
              <a:rPr lang="en-US" dirty="0"/>
              <a:t>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3232652"/>
            <a:ext cx="7263684" cy="3258300"/>
          </a:xfrm>
          <a:prstGeom prst="rect">
            <a:avLst/>
          </a:prstGeom>
        </p:spPr>
      </p:pic>
    </p:spTree>
    <p:extLst>
      <p:ext uri="{BB962C8B-B14F-4D97-AF65-F5344CB8AC3E}">
        <p14:creationId xmlns:p14="http://schemas.microsoft.com/office/powerpoint/2010/main" val="2010429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7226635"/>
              </p:ext>
            </p:extLst>
          </p:nvPr>
        </p:nvGraphicFramePr>
        <p:xfrm>
          <a:off x="677863" y="2160586"/>
          <a:ext cx="8596312" cy="3704453"/>
        </p:xfrm>
        <a:graphic>
          <a:graphicData uri="http://schemas.openxmlformats.org/drawingml/2006/table">
            <a:tbl>
              <a:tblPr firstRow="1" bandRow="1">
                <a:tableStyleId>{5C22544A-7EE6-4342-B048-85BDC9FD1C3A}</a:tableStyleId>
              </a:tblPr>
              <a:tblGrid>
                <a:gridCol w="4298156"/>
                <a:gridCol w="4298156"/>
              </a:tblGrid>
              <a:tr h="595493">
                <a:tc>
                  <a:txBody>
                    <a:bodyPr/>
                    <a:lstStyle/>
                    <a:p>
                      <a:r>
                        <a:rPr lang="en-US" dirty="0" smtClean="0"/>
                        <a:t>Program</a:t>
                      </a:r>
                      <a:endParaRPr lang="en-IN" dirty="0"/>
                    </a:p>
                  </a:txBody>
                  <a:tcPr/>
                </a:tc>
                <a:tc>
                  <a:txBody>
                    <a:bodyPr/>
                    <a:lstStyle/>
                    <a:p>
                      <a:r>
                        <a:rPr lang="en-US" dirty="0" smtClean="0"/>
                        <a:t>Output</a:t>
                      </a:r>
                      <a:endParaRPr lang="en-IN" dirty="0"/>
                    </a:p>
                  </a:txBody>
                  <a:tcPr/>
                </a:tc>
              </a:tr>
              <a:tr h="1997757">
                <a:tc>
                  <a:txBody>
                    <a:bodyPr/>
                    <a:lstStyle/>
                    <a:p>
                      <a:r>
                        <a:rPr lang="en-IN" sz="1800" kern="1200" dirty="0" smtClean="0">
                          <a:solidFill>
                            <a:schemeClr val="dk1"/>
                          </a:solidFill>
                          <a:effectLst/>
                          <a:latin typeface="+mn-lt"/>
                          <a:ea typeface="+mn-ea"/>
                          <a:cs typeface="+mn-cs"/>
                        </a:rPr>
                        <a:t>tuple1=(10,20,30.2,"amit",40,60)</a:t>
                      </a:r>
                    </a:p>
                    <a:p>
                      <a:r>
                        <a:rPr lang="en-IN" sz="1800" kern="1200" dirty="0" smtClean="0">
                          <a:solidFill>
                            <a:schemeClr val="dk1"/>
                          </a:solidFill>
                          <a:effectLst/>
                          <a:latin typeface="+mn-lt"/>
                          <a:ea typeface="+mn-ea"/>
                          <a:cs typeface="+mn-cs"/>
                        </a:rPr>
                        <a:t>tuple2=(2,"amol“)</a:t>
                      </a:r>
                    </a:p>
                    <a:p>
                      <a:r>
                        <a:rPr lang="en-IN" sz="1800" kern="1200" dirty="0" smtClean="0">
                          <a:solidFill>
                            <a:schemeClr val="dk1"/>
                          </a:solidFill>
                          <a:effectLst/>
                          <a:latin typeface="+mn-lt"/>
                          <a:ea typeface="+mn-ea"/>
                          <a:cs typeface="+mn-cs"/>
                        </a:rPr>
                        <a:t>print("tuple 1=",tuple1)</a:t>
                      </a:r>
                    </a:p>
                    <a:p>
                      <a:r>
                        <a:rPr lang="en-IN" sz="1800" kern="1200" dirty="0" smtClean="0">
                          <a:solidFill>
                            <a:schemeClr val="dk1"/>
                          </a:solidFill>
                          <a:effectLst/>
                          <a:latin typeface="+mn-lt"/>
                          <a:ea typeface="+mn-ea"/>
                          <a:cs typeface="+mn-cs"/>
                        </a:rPr>
                        <a:t>print("tuple1[0]=",tuple1[0])</a:t>
                      </a:r>
                    </a:p>
                    <a:p>
                      <a:r>
                        <a:rPr lang="en-IN" sz="1800" kern="1200" dirty="0" smtClean="0">
                          <a:solidFill>
                            <a:schemeClr val="dk1"/>
                          </a:solidFill>
                          <a:effectLst/>
                          <a:latin typeface="+mn-lt"/>
                          <a:ea typeface="+mn-ea"/>
                          <a:cs typeface="+mn-cs"/>
                        </a:rPr>
                        <a:t>print("tuple1[2:4]=",tuple1[2:4])</a:t>
                      </a:r>
                    </a:p>
                    <a:p>
                      <a:r>
                        <a:rPr lang="en-IN" sz="1800" kern="1200" dirty="0" smtClean="0">
                          <a:solidFill>
                            <a:schemeClr val="dk1"/>
                          </a:solidFill>
                          <a:effectLst/>
                          <a:latin typeface="+mn-lt"/>
                          <a:ea typeface="+mn-ea"/>
                          <a:cs typeface="+mn-cs"/>
                        </a:rPr>
                        <a:t>print("tuple1[2:]=",tuple1[2:])</a:t>
                      </a:r>
                    </a:p>
                    <a:p>
                      <a:r>
                        <a:rPr lang="en-IN" sz="1800" kern="1200" dirty="0" smtClean="0">
                          <a:solidFill>
                            <a:schemeClr val="dk1"/>
                          </a:solidFill>
                          <a:effectLst/>
                          <a:latin typeface="+mn-lt"/>
                          <a:ea typeface="+mn-ea"/>
                          <a:cs typeface="+mn-cs"/>
                        </a:rPr>
                        <a:t>print("tuple2*3=",tuple2*3)</a:t>
                      </a:r>
                    </a:p>
                    <a:p>
                      <a:r>
                        <a:rPr lang="en-IN" sz="1800" kern="1200" dirty="0" smtClean="0">
                          <a:solidFill>
                            <a:schemeClr val="dk1"/>
                          </a:solidFill>
                          <a:effectLst/>
                          <a:latin typeface="+mn-lt"/>
                          <a:ea typeface="+mn-ea"/>
                          <a:cs typeface="+mn-cs"/>
                        </a:rPr>
                        <a:t>print("</a:t>
                      </a:r>
                      <a:r>
                        <a:rPr lang="en-IN" sz="1800" kern="1200" dirty="0" err="1" smtClean="0">
                          <a:solidFill>
                            <a:schemeClr val="dk1"/>
                          </a:solidFill>
                          <a:effectLst/>
                          <a:latin typeface="+mn-lt"/>
                          <a:ea typeface="+mn-ea"/>
                          <a:cs typeface="+mn-cs"/>
                        </a:rPr>
                        <a:t>concate</a:t>
                      </a:r>
                      <a:r>
                        <a:rPr lang="en-IN" sz="1800" kern="1200" dirty="0" smtClean="0">
                          <a:solidFill>
                            <a:schemeClr val="dk1"/>
                          </a:solidFill>
                          <a:effectLst/>
                          <a:latin typeface="+mn-lt"/>
                          <a:ea typeface="+mn-ea"/>
                          <a:cs typeface="+mn-cs"/>
                        </a:rPr>
                        <a:t>=",tuple1+tuple2)</a:t>
                      </a:r>
                    </a:p>
                    <a:p>
                      <a:endParaRPr lang="en-IN" sz="1800" kern="1200" dirty="0" smtClean="0">
                        <a:solidFill>
                          <a:schemeClr val="dk1"/>
                        </a:solidFill>
                        <a:effectLst/>
                        <a:latin typeface="+mn-lt"/>
                        <a:ea typeface="+mn-ea"/>
                        <a:cs typeface="+mn-cs"/>
                      </a:endParaRPr>
                    </a:p>
                    <a:p>
                      <a:r>
                        <a:rPr lang="en-IN" sz="1800" kern="1200" dirty="0" smtClean="0">
                          <a:solidFill>
                            <a:schemeClr val="dk1"/>
                          </a:solidFill>
                          <a:effectLst/>
                          <a:latin typeface="+mn-lt"/>
                          <a:ea typeface="+mn-ea"/>
                          <a:cs typeface="+mn-cs"/>
                        </a:rPr>
                        <a:t>print("last </a:t>
                      </a:r>
                      <a:r>
                        <a:rPr lang="en-IN" sz="1800" kern="1200" dirty="0" err="1" smtClean="0">
                          <a:solidFill>
                            <a:schemeClr val="dk1"/>
                          </a:solidFill>
                          <a:effectLst/>
                          <a:latin typeface="+mn-lt"/>
                          <a:ea typeface="+mn-ea"/>
                          <a:cs typeface="+mn-cs"/>
                        </a:rPr>
                        <a:t>chracter</a:t>
                      </a:r>
                      <a:r>
                        <a:rPr lang="en-IN" sz="1800" kern="1200" dirty="0" smtClean="0">
                          <a:solidFill>
                            <a:schemeClr val="dk1"/>
                          </a:solidFill>
                          <a:effectLst/>
                          <a:latin typeface="+mn-lt"/>
                          <a:ea typeface="+mn-ea"/>
                          <a:cs typeface="+mn-cs"/>
                        </a:rPr>
                        <a:t>=",tuple1[-1])</a:t>
                      </a:r>
                    </a:p>
                    <a:p>
                      <a:endParaRPr lang="en-IN" dirty="0"/>
                    </a:p>
                  </a:txBody>
                  <a:tcPr/>
                </a:tc>
                <a:tc>
                  <a:txBody>
                    <a:bodyPr/>
                    <a:lstStyle/>
                    <a:p>
                      <a:endParaRPr lang="en-US" dirty="0" smtClean="0"/>
                    </a:p>
                    <a:p>
                      <a:endParaRPr lang="en-US" dirty="0" smtClean="0"/>
                    </a:p>
                    <a:p>
                      <a:r>
                        <a:rPr lang="en-IN" sz="1800" kern="1200" dirty="0" smtClean="0">
                          <a:solidFill>
                            <a:schemeClr val="dk1"/>
                          </a:solidFill>
                          <a:effectLst/>
                          <a:latin typeface="+mn-lt"/>
                          <a:ea typeface="+mn-ea"/>
                          <a:cs typeface="+mn-cs"/>
                        </a:rPr>
                        <a:t>tuple 1= (10, 20,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 40, 60)</a:t>
                      </a:r>
                    </a:p>
                    <a:p>
                      <a:r>
                        <a:rPr lang="en-IN" sz="1800" kern="1200" dirty="0" smtClean="0">
                          <a:solidFill>
                            <a:schemeClr val="dk1"/>
                          </a:solidFill>
                          <a:effectLst/>
                          <a:latin typeface="+mn-lt"/>
                          <a:ea typeface="+mn-ea"/>
                          <a:cs typeface="+mn-cs"/>
                        </a:rPr>
                        <a:t>tuple1[0]= 10</a:t>
                      </a:r>
                    </a:p>
                    <a:p>
                      <a:r>
                        <a:rPr lang="en-IN" sz="1800" kern="1200" dirty="0" smtClean="0">
                          <a:solidFill>
                            <a:schemeClr val="dk1"/>
                          </a:solidFill>
                          <a:effectLst/>
                          <a:latin typeface="+mn-lt"/>
                          <a:ea typeface="+mn-ea"/>
                          <a:cs typeface="+mn-cs"/>
                        </a:rPr>
                        <a:t>tuple1[2:4]=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tuple1[2:]=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 40, 60)</a:t>
                      </a:r>
                    </a:p>
                    <a:p>
                      <a:r>
                        <a:rPr lang="en-IN" sz="1800" kern="1200" dirty="0" smtClean="0">
                          <a:solidFill>
                            <a:schemeClr val="dk1"/>
                          </a:solidFill>
                          <a:effectLst/>
                          <a:latin typeface="+mn-lt"/>
                          <a:ea typeface="+mn-ea"/>
                          <a:cs typeface="+mn-cs"/>
                        </a:rPr>
                        <a:t>tuple2*3=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a:t>
                      </a:r>
                    </a:p>
                    <a:p>
                      <a:r>
                        <a:rPr lang="en-IN" sz="1800" kern="1200" dirty="0" err="1" smtClean="0">
                          <a:solidFill>
                            <a:schemeClr val="dk1"/>
                          </a:solidFill>
                          <a:effectLst/>
                          <a:latin typeface="+mn-lt"/>
                          <a:ea typeface="+mn-ea"/>
                          <a:cs typeface="+mn-cs"/>
                        </a:rPr>
                        <a:t>concate</a:t>
                      </a:r>
                      <a:r>
                        <a:rPr lang="en-IN" sz="1800" kern="1200" dirty="0" smtClean="0">
                          <a:solidFill>
                            <a:schemeClr val="dk1"/>
                          </a:solidFill>
                          <a:effectLst/>
                          <a:latin typeface="+mn-lt"/>
                          <a:ea typeface="+mn-ea"/>
                          <a:cs typeface="+mn-cs"/>
                        </a:rPr>
                        <a:t>= (10, 20, 30.2, '</a:t>
                      </a:r>
                      <a:r>
                        <a:rPr lang="en-IN" sz="1800" kern="1200" dirty="0" err="1" smtClean="0">
                          <a:solidFill>
                            <a:schemeClr val="dk1"/>
                          </a:solidFill>
                          <a:effectLst/>
                          <a:latin typeface="+mn-lt"/>
                          <a:ea typeface="+mn-ea"/>
                          <a:cs typeface="+mn-cs"/>
                        </a:rPr>
                        <a:t>amit</a:t>
                      </a:r>
                      <a:r>
                        <a:rPr lang="en-IN" sz="1800" kern="1200" dirty="0" smtClean="0">
                          <a:solidFill>
                            <a:schemeClr val="dk1"/>
                          </a:solidFill>
                          <a:effectLst/>
                          <a:latin typeface="+mn-lt"/>
                          <a:ea typeface="+mn-ea"/>
                          <a:cs typeface="+mn-cs"/>
                        </a:rPr>
                        <a:t>', 40, 60, 2, '</a:t>
                      </a:r>
                      <a:r>
                        <a:rPr lang="en-IN" sz="1800" kern="1200" dirty="0" err="1" smtClean="0">
                          <a:solidFill>
                            <a:schemeClr val="dk1"/>
                          </a:solidFill>
                          <a:effectLst/>
                          <a:latin typeface="+mn-lt"/>
                          <a:ea typeface="+mn-ea"/>
                          <a:cs typeface="+mn-cs"/>
                        </a:rPr>
                        <a:t>amol</a:t>
                      </a:r>
                      <a:r>
                        <a:rPr lang="en-IN" sz="1800" kern="1200" dirty="0" smtClean="0">
                          <a:solidFill>
                            <a:schemeClr val="dk1"/>
                          </a:solidFill>
                          <a:effectLst/>
                          <a:latin typeface="+mn-lt"/>
                          <a:ea typeface="+mn-ea"/>
                          <a:cs typeface="+mn-cs"/>
                        </a:rPr>
                        <a:t>’)</a:t>
                      </a:r>
                    </a:p>
                    <a:p>
                      <a:r>
                        <a:rPr lang="en-IN" sz="1800" kern="1200" dirty="0" smtClean="0">
                          <a:solidFill>
                            <a:schemeClr val="dk1"/>
                          </a:solidFill>
                          <a:effectLst/>
                          <a:latin typeface="+mn-lt"/>
                          <a:ea typeface="+mn-ea"/>
                          <a:cs typeface="+mn-cs"/>
                        </a:rPr>
                        <a:t>last </a:t>
                      </a:r>
                      <a:r>
                        <a:rPr lang="en-IN" sz="1800" kern="1200" dirty="0" err="1" smtClean="0">
                          <a:solidFill>
                            <a:schemeClr val="dk1"/>
                          </a:solidFill>
                          <a:effectLst/>
                          <a:latin typeface="+mn-lt"/>
                          <a:ea typeface="+mn-ea"/>
                          <a:cs typeface="+mn-cs"/>
                        </a:rPr>
                        <a:t>chracter</a:t>
                      </a:r>
                      <a:r>
                        <a:rPr lang="en-IN" sz="1800" kern="1200" dirty="0" smtClean="0">
                          <a:solidFill>
                            <a:schemeClr val="dk1"/>
                          </a:solidFill>
                          <a:effectLst/>
                          <a:latin typeface="+mn-lt"/>
                          <a:ea typeface="+mn-ea"/>
                          <a:cs typeface="+mn-cs"/>
                        </a:rPr>
                        <a:t>= 60</a:t>
                      </a:r>
                    </a:p>
                    <a:p>
                      <a:endParaRPr lang="en-IN" dirty="0"/>
                    </a:p>
                  </a:txBody>
                  <a:tcPr/>
                </a:tc>
              </a:tr>
            </a:tbl>
          </a:graphicData>
        </a:graphic>
      </p:graphicFrame>
    </p:spTree>
    <p:extLst>
      <p:ext uri="{BB962C8B-B14F-4D97-AF65-F5344CB8AC3E}">
        <p14:creationId xmlns:p14="http://schemas.microsoft.com/office/powerpoint/2010/main" val="38247299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Dictionary</a:t>
            </a:r>
            <a:br>
              <a:rPr lang="en-IN" dirty="0"/>
            </a:br>
            <a:endParaRPr lang="en-IN" dirty="0"/>
          </a:p>
        </p:txBody>
      </p:sp>
      <p:sp>
        <p:nvSpPr>
          <p:cNvPr id="3" name="Content Placeholder 2"/>
          <p:cNvSpPr>
            <a:spLocks noGrp="1"/>
          </p:cNvSpPr>
          <p:nvPr>
            <p:ph idx="1"/>
          </p:nvPr>
        </p:nvSpPr>
        <p:spPr/>
        <p:txBody>
          <a:bodyPr/>
          <a:lstStyle/>
          <a:p>
            <a:r>
              <a:rPr lang="en-US" dirty="0"/>
              <a:t>A dictionary is a collection which is unordered, changeable and indexed. </a:t>
            </a:r>
            <a:endParaRPr lang="en-US" dirty="0" smtClean="0"/>
          </a:p>
          <a:p>
            <a:r>
              <a:rPr lang="en-US" dirty="0" smtClean="0"/>
              <a:t>In </a:t>
            </a:r>
            <a:r>
              <a:rPr lang="en-US" dirty="0"/>
              <a:t>Python dictionaries are written with curly brackets, and they have keys and values</a:t>
            </a:r>
            <a:r>
              <a:rPr lang="en-US" dirty="0" smtClean="0"/>
              <a:t>.</a:t>
            </a:r>
          </a:p>
          <a:p>
            <a:r>
              <a:rPr lang="en-US" dirty="0"/>
              <a:t>It is generally used when we have a huge amount of data</a:t>
            </a:r>
            <a:r>
              <a:rPr lang="en-US" dirty="0" smtClean="0"/>
              <a:t>.</a:t>
            </a:r>
          </a:p>
          <a:p>
            <a:r>
              <a:rPr lang="en-US" dirty="0" smtClean="0"/>
              <a:t> </a:t>
            </a:r>
            <a:r>
              <a:rPr lang="en-US" dirty="0"/>
              <a:t>Dictionaries are optimized for retrieving data. We must know the key to retrieve the value</a:t>
            </a:r>
            <a:r>
              <a:rPr lang="en-US" dirty="0" smtClean="0"/>
              <a:t>.</a:t>
            </a:r>
          </a:p>
          <a:p>
            <a:r>
              <a:rPr lang="en-US" dirty="0"/>
              <a:t>In Python, dictionaries are defined within braces {} with each item being a pair in the </a:t>
            </a:r>
            <a:r>
              <a:rPr lang="en-US" dirty="0" smtClean="0"/>
              <a:t>form </a:t>
            </a:r>
            <a:r>
              <a:rPr lang="en-US" dirty="0" err="1" smtClean="0"/>
              <a:t>key:value</a:t>
            </a:r>
            <a:r>
              <a:rPr lang="en-US" dirty="0" smtClean="0"/>
              <a:t> .</a:t>
            </a:r>
            <a:r>
              <a:rPr lang="en-US" dirty="0"/>
              <a:t> Key and value can be of any type.</a:t>
            </a:r>
            <a:endParaRPr lang="en-IN" dirty="0"/>
          </a:p>
        </p:txBody>
      </p:sp>
    </p:spTree>
    <p:extLst>
      <p:ext uri="{BB962C8B-B14F-4D97-AF65-F5344CB8AC3E}">
        <p14:creationId xmlns:p14="http://schemas.microsoft.com/office/powerpoint/2010/main" val="29368342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1361</TotalTime>
  <Words>4766</Words>
  <Application>Microsoft Office PowerPoint</Application>
  <PresentationFormat>Widescreen</PresentationFormat>
  <Paragraphs>550</Paragraphs>
  <Slides>120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Arial</vt:lpstr>
      <vt:lpstr>Trebuchet MS</vt:lpstr>
      <vt:lpstr>Wingdings</vt:lpstr>
      <vt:lpstr>Wingdings 3</vt:lpstr>
      <vt:lpstr>Facet</vt:lpstr>
      <vt:lpstr>PowerPoint Presentation</vt:lpstr>
      <vt:lpstr>PowerPoint Presentation</vt:lpstr>
      <vt:lpstr>PowerPoint Presentation</vt:lpstr>
      <vt:lpstr>Course Outcome</vt:lpstr>
      <vt:lpstr>What is Python? </vt:lpstr>
      <vt:lpstr>PowerPoint Presentation</vt:lpstr>
      <vt:lpstr>Applications of Python Programming</vt:lpstr>
      <vt:lpstr>PowerPoint Presentation</vt:lpstr>
      <vt:lpstr>Why Python is called Python? </vt:lpstr>
      <vt:lpstr>Why is Python logo a snake? </vt:lpstr>
      <vt:lpstr>Why Python? </vt:lpstr>
      <vt:lpstr>Where is Python used in real world? </vt:lpstr>
      <vt:lpstr>Python Syntax compared to other programming languages </vt:lpstr>
      <vt:lpstr>Different Version</vt:lpstr>
      <vt:lpstr>PowerPoint Presentation</vt:lpstr>
      <vt:lpstr>What is Python vs Java?</vt:lpstr>
      <vt:lpstr>Structure of python Programming</vt:lpstr>
      <vt:lpstr>PowerPoint Presentation</vt:lpstr>
      <vt:lpstr>Features of Python Programming </vt:lpstr>
      <vt:lpstr>PowerPoint Presentation</vt:lpstr>
      <vt:lpstr>PowerPoint Presentation</vt:lpstr>
      <vt:lpstr>Disadvantages of Python</vt:lpstr>
      <vt:lpstr>PowerPoint Presentation</vt:lpstr>
      <vt:lpstr>Building blocks of python </vt:lpstr>
      <vt:lpstr>1. Character set:</vt:lpstr>
      <vt:lpstr>2. Tokens</vt:lpstr>
      <vt:lpstr>3. Keywords or Reserved Words </vt:lpstr>
      <vt:lpstr>PowerPoint Presentation</vt:lpstr>
      <vt:lpstr>4. Identifiers  </vt:lpstr>
      <vt:lpstr>PowerPoint Presentation</vt:lpstr>
      <vt:lpstr>5.  Literals or Values:</vt:lpstr>
      <vt:lpstr>PowerPoint Presentation</vt:lpstr>
      <vt:lpstr>6. Lines and Indentation </vt:lpstr>
      <vt:lpstr>PowerPoint Presentation</vt:lpstr>
      <vt:lpstr>PowerPoint Presentation</vt:lpstr>
      <vt:lpstr>PowerPoint Presentation</vt:lpstr>
      <vt:lpstr>PowerPoint Presentation</vt:lpstr>
      <vt:lpstr>7. Comments in Python</vt:lpstr>
      <vt:lpstr>PowerPoint Presentation</vt:lpstr>
      <vt:lpstr>8. Variables</vt:lpstr>
      <vt:lpstr>Rules for Defining Variables</vt:lpstr>
      <vt:lpstr>PowerPoint Presentation</vt:lpstr>
      <vt:lpstr>PowerPoint Presentation</vt:lpstr>
      <vt:lpstr>PowerPoint Presentation</vt:lpstr>
      <vt:lpstr>Assign Value to Multiple Variables </vt:lpstr>
      <vt:lpstr>PowerPoint Presentation</vt:lpstr>
      <vt:lpstr>Output Variables </vt:lpstr>
      <vt:lpstr>PowerPoint Presentation</vt:lpstr>
      <vt:lpstr>PowerPoint Presentation</vt:lpstr>
      <vt:lpstr>PowerPoint Presentation</vt:lpstr>
      <vt:lpstr>Global Variables </vt:lpstr>
      <vt:lpstr>PowerPoint Presentation</vt:lpstr>
      <vt:lpstr>PowerPoint Presentation</vt:lpstr>
      <vt:lpstr>PowerPoint Presentation</vt:lpstr>
      <vt:lpstr>Local Variable</vt:lpstr>
      <vt:lpstr>Example to demonstrate local and Global Variable </vt:lpstr>
      <vt:lpstr>9. Constants </vt:lpstr>
      <vt:lpstr>Examples</vt:lpstr>
      <vt:lpstr>Install Python on Windows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Setting path at Windows </vt:lpstr>
      <vt:lpstr>Python Environment Variables </vt:lpstr>
      <vt:lpstr>Integrated Development Environment </vt:lpstr>
      <vt:lpstr>Different ways to start Python</vt:lpstr>
      <vt:lpstr>Running Simple Python scripts to display ‘welcome message’ OR input() &amp; output()</vt:lpstr>
      <vt:lpstr>PowerPoint Presentation</vt:lpstr>
      <vt:lpstr>PowerPoint Presentation</vt:lpstr>
      <vt:lpstr>PowerPoint Presentation</vt:lpstr>
      <vt:lpstr>Python Data Types</vt:lpstr>
      <vt:lpstr>Getting the Data Type </vt:lpstr>
      <vt:lpstr>Setting the Data Type </vt:lpstr>
      <vt:lpstr>I] Number</vt:lpstr>
      <vt:lpstr>PowerPoint Presentation</vt:lpstr>
      <vt:lpstr>Examples</vt:lpstr>
      <vt:lpstr>II]String</vt:lpstr>
      <vt:lpstr>Assign String to a Variable </vt:lpstr>
      <vt:lpstr>Multiline Strings </vt:lpstr>
      <vt:lpstr>PowerPoint Presentation</vt:lpstr>
      <vt:lpstr>Updating Strings </vt:lpstr>
      <vt:lpstr>PowerPoint Presentation</vt:lpstr>
      <vt:lpstr>PowerPoint Presentation</vt:lpstr>
      <vt:lpstr>List</vt:lpstr>
      <vt:lpstr>Creating a list</vt:lpstr>
      <vt:lpstr>Accessing Values in Lists </vt:lpstr>
      <vt:lpstr>Delete List Elements</vt:lpstr>
      <vt:lpstr>PowerPoint Presentation</vt:lpstr>
      <vt:lpstr>Tuple</vt:lpstr>
      <vt:lpstr>Accessing Values in Tuples </vt:lpstr>
      <vt:lpstr>Updating Tuples </vt:lpstr>
      <vt:lpstr>Delete Tuple Elements </vt:lpstr>
      <vt:lpstr>PowerPoint Presentation</vt:lpstr>
      <vt:lpstr>Dictionary </vt:lpstr>
      <vt:lpstr>Accessing Values in Dictionary </vt:lpstr>
      <vt:lpstr>PowerPoint Presentation</vt:lpstr>
      <vt:lpstr>Updating Dictionary </vt:lpstr>
      <vt:lpstr>Delete Dictionary Elements </vt:lpstr>
      <vt:lpstr>Boolean</vt:lpstr>
      <vt:lpstr>Data Type along with size </vt:lpstr>
      <vt:lpstr>Python Modes</vt:lpstr>
      <vt:lpstr>Interactive mode </vt:lpstr>
      <vt:lpstr>PowerPoint Presentation</vt:lpstr>
      <vt:lpstr>Script mode </vt:lpstr>
      <vt:lpstr>PowerPoint Presentation</vt:lpstr>
      <vt:lpstr>Differences Between Interactive and Script Mode </vt:lpstr>
      <vt:lpstr>PowerPoint Presentation</vt:lpstr>
      <vt:lpstr>PowerPoint Presentation</vt:lpstr>
      <vt:lpstr>Internal working of Python or python interpreter or PVM</vt:lpstr>
      <vt:lpstr>PowerPoint Presentation</vt:lpstr>
      <vt:lpstr>PowerPoint Presentation</vt:lpstr>
      <vt:lpstr>command line argument</vt:lpstr>
      <vt:lpstr>PowerPoint Presentation</vt:lpstr>
      <vt:lpstr>Mutable and immutable data structures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 HOD</dc:creator>
  <cp:lastModifiedBy>cm hod</cp:lastModifiedBy>
  <cp:revision>120</cp:revision>
  <dcterms:created xsi:type="dcterms:W3CDTF">2019-11-28T16:48:23Z</dcterms:created>
  <dcterms:modified xsi:type="dcterms:W3CDTF">2023-02-10T03:32:18Z</dcterms:modified>
</cp:coreProperties>
</file>