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322" r:id="rId6"/>
    <p:sldId id="323" r:id="rId7"/>
    <p:sldId id="258" r:id="rId8"/>
    <p:sldId id="259" r:id="rId9"/>
    <p:sldId id="260" r:id="rId10"/>
    <p:sldId id="261" r:id="rId11"/>
    <p:sldId id="262" r:id="rId12"/>
    <p:sldId id="263" r:id="rId13"/>
    <p:sldId id="346" r:id="rId14"/>
    <p:sldId id="347" r:id="rId15"/>
    <p:sldId id="264" r:id="rId16"/>
    <p:sldId id="265" r:id="rId17"/>
    <p:sldId id="266" r:id="rId18"/>
    <p:sldId id="267" r:id="rId19"/>
    <p:sldId id="268" r:id="rId20"/>
    <p:sldId id="269" r:id="rId21"/>
    <p:sldId id="270" r:id="rId22"/>
    <p:sldId id="271" r:id="rId23"/>
    <p:sldId id="272" r:id="rId24"/>
    <p:sldId id="274" r:id="rId25"/>
    <p:sldId id="273"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1" r:id="rId42"/>
    <p:sldId id="292" r:id="rId43"/>
    <p:sldId id="293" r:id="rId44"/>
    <p:sldId id="294" r:id="rId45"/>
    <p:sldId id="295" r:id="rId46"/>
    <p:sldId id="296" r:id="rId47"/>
    <p:sldId id="297" r:id="rId48"/>
    <p:sldId id="298" r:id="rId49"/>
    <p:sldId id="324" r:id="rId50"/>
    <p:sldId id="351" r:id="rId51"/>
    <p:sldId id="352" r:id="rId52"/>
    <p:sldId id="328" r:id="rId53"/>
    <p:sldId id="344" r:id="rId54"/>
    <p:sldId id="327" r:id="rId55"/>
    <p:sldId id="343" r:id="rId56"/>
    <p:sldId id="299" r:id="rId57"/>
    <p:sldId id="300" r:id="rId58"/>
    <p:sldId id="301" r:id="rId59"/>
    <p:sldId id="302" r:id="rId60"/>
    <p:sldId id="303" r:id="rId61"/>
    <p:sldId id="304" r:id="rId62"/>
    <p:sldId id="341" r:id="rId63"/>
    <p:sldId id="305" r:id="rId64"/>
    <p:sldId id="306" r:id="rId65"/>
    <p:sldId id="342" r:id="rId66"/>
    <p:sldId id="353" r:id="rId67"/>
    <p:sldId id="354" r:id="rId68"/>
    <p:sldId id="307" r:id="rId69"/>
    <p:sldId id="308" r:id="rId70"/>
    <p:sldId id="309" r:id="rId71"/>
    <p:sldId id="310" r:id="rId72"/>
    <p:sldId id="311" r:id="rId73"/>
    <p:sldId id="330" r:id="rId74"/>
    <p:sldId id="318" r:id="rId75"/>
    <p:sldId id="319" r:id="rId76"/>
    <p:sldId id="329" r:id="rId77"/>
    <p:sldId id="317" r:id="rId78"/>
    <p:sldId id="331" r:id="rId79"/>
    <p:sldId id="320" r:id="rId80"/>
    <p:sldId id="349" r:id="rId81"/>
    <p:sldId id="348" r:id="rId82"/>
    <p:sldId id="325" r:id="rId83"/>
    <p:sldId id="326" r:id="rId84"/>
    <p:sldId id="316" r:id="rId85"/>
    <p:sldId id="337" r:id="rId86"/>
    <p:sldId id="312" r:id="rId87"/>
    <p:sldId id="336" r:id="rId88"/>
    <p:sldId id="313" r:id="rId89"/>
    <p:sldId id="335" r:id="rId90"/>
    <p:sldId id="315" r:id="rId91"/>
    <p:sldId id="334" r:id="rId92"/>
    <p:sldId id="314" r:id="rId93"/>
    <p:sldId id="333" r:id="rId94"/>
    <p:sldId id="355" r:id="rId95"/>
    <p:sldId id="356" r:id="rId96"/>
    <p:sldId id="338" r:id="rId97"/>
    <p:sldId id="350" r:id="rId98"/>
    <p:sldId id="321" r:id="rId99"/>
    <p:sldId id="345" r:id="rId100"/>
    <p:sldId id="357" r:id="rId101"/>
    <p:sldId id="358" r:id="rId102"/>
    <p:sldId id="361" r:id="rId103"/>
    <p:sldId id="364" r:id="rId10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4" autoAdjust="0"/>
    <p:restoredTop sz="94660"/>
  </p:normalViewPr>
  <p:slideViewPr>
    <p:cSldViewPr snapToGrid="0">
      <p:cViewPr>
        <p:scale>
          <a:sx n="93" d="100"/>
          <a:sy n="93" d="100"/>
        </p:scale>
        <p:origin x="-54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07" Type="http://schemas.openxmlformats.org/officeDocument/2006/relationships/theme" Target="theme/theme1.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slide" Target="slides/slide99.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8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8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9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0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0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0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1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1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spAutoFit/>
          </a:bodyP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838080" y="454680"/>
            <a:ext cx="10514880" cy="1145160"/>
          </a:xfrm>
          <a:prstGeom prst="rect">
            <a:avLst/>
          </a:prstGeom>
        </p:spPr>
        <p:txBody>
          <a:bodyPr lIns="0" tIns="0" rIns="0" bIns="0" anchor="ctr">
            <a:spAutoFit/>
          </a:bodyPr>
          <a:lstStyle/>
          <a:p>
            <a:r>
              <a:rPr lang="en-IN" sz="18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523880" y="1122480"/>
            <a:ext cx="9143280" cy="1494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IN" sz="4400" b="0" strike="noStrike" spc="-1">
                <a:solidFill>
                  <a:srgbClr val="B51173"/>
                </a:solidFill>
                <a:latin typeface="Calibri Light"/>
              </a:rPr>
              <a:t>Chapter 1</a:t>
            </a:r>
            <a:endParaRPr lang="en-IN" sz="4400" b="0" strike="noStrike" spc="-1">
              <a:latin typeface="Arial"/>
            </a:endParaRPr>
          </a:p>
        </p:txBody>
      </p:sp>
      <p:sp>
        <p:nvSpPr>
          <p:cNvPr id="115" name="CustomShape 2"/>
          <p:cNvSpPr/>
          <p:nvPr/>
        </p:nvSpPr>
        <p:spPr>
          <a:xfrm>
            <a:off x="1523880" y="3602160"/>
            <a:ext cx="9143280" cy="165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pPr>
            <a:r>
              <a:rPr lang="en-IN" sz="3600" b="0" strike="noStrike" spc="-1">
                <a:solidFill>
                  <a:srgbClr val="FF00FF"/>
                </a:solidFill>
                <a:latin typeface="Calibri"/>
              </a:rPr>
              <a:t>Basics of JavaScript Programming</a:t>
            </a:r>
            <a:endParaRPr lang="en-IN"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C00000"/>
                </a:solidFill>
                <a:latin typeface="Calibri Light"/>
              </a:rPr>
              <a:t>Main Event</a:t>
            </a:r>
            <a:endParaRPr lang="en-IN" sz="4400" b="0" strike="noStrike" spc="-1">
              <a:latin typeface="Arial"/>
            </a:endParaRPr>
          </a:p>
        </p:txBody>
      </p:sp>
      <p:sp>
        <p:nvSpPr>
          <p:cNvPr id="12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Event is something that causes JavaScript to execute the code.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The change in the state of an object is known as an Event.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JavaScript reacts over the events and allows the execution.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This process of reacting over the events is called Event Handling.</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In JavaScript when user submits the form, clicks some  button, writes something to textbox then corresponding events get triggered</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p:nvPr>
        </p:nvSpPr>
        <p:spPr>
          <a:xfrm>
            <a:off x="609480" y="359595"/>
            <a:ext cx="5354280" cy="6215865"/>
          </a:xfrm>
        </p:spPr>
        <p:txBody>
          <a:bodyPr>
            <a:normAutofit fontScale="32500" lnSpcReduction="20000"/>
          </a:bodyPr>
          <a:lstStyle/>
          <a:p>
            <a:endParaRPr lang="en-IN" dirty="0" smtClean="0"/>
          </a:p>
          <a:p>
            <a:r>
              <a:rPr lang="en-IN" sz="3100" dirty="0">
                <a:solidFill>
                  <a:srgbClr val="C00000"/>
                </a:solidFill>
              </a:rPr>
              <a:t>Using While loop</a:t>
            </a:r>
          </a:p>
          <a:p>
            <a:r>
              <a:rPr lang="en-IN" sz="3100" dirty="0" smtClean="0"/>
              <a:t>function </a:t>
            </a:r>
            <a:r>
              <a:rPr lang="en-IN" sz="3100" dirty="0" err="1"/>
              <a:t>fibonacci</a:t>
            </a:r>
            <a:r>
              <a:rPr lang="en-IN" sz="3100" dirty="0"/>
              <a:t>(</a:t>
            </a:r>
            <a:r>
              <a:rPr lang="en-IN" sz="3100" dirty="0" err="1"/>
              <a:t>num</a:t>
            </a:r>
            <a:r>
              <a:rPr lang="en-IN" sz="3100" dirty="0"/>
              <a:t>) {</a:t>
            </a:r>
          </a:p>
          <a:p>
            <a:r>
              <a:rPr lang="en-IN" sz="3100" dirty="0"/>
              <a:t>    if (</a:t>
            </a:r>
            <a:r>
              <a:rPr lang="en-IN" sz="3100" dirty="0" err="1"/>
              <a:t>num</a:t>
            </a:r>
            <a:r>
              <a:rPr lang="en-IN" sz="3100" dirty="0"/>
              <a:t> == 1)</a:t>
            </a:r>
          </a:p>
          <a:p>
            <a:r>
              <a:rPr lang="en-IN" sz="3100" dirty="0"/>
              <a:t>        return 0;</a:t>
            </a:r>
          </a:p>
          <a:p>
            <a:r>
              <a:rPr lang="en-IN" sz="3100" dirty="0"/>
              <a:t>    if (</a:t>
            </a:r>
            <a:r>
              <a:rPr lang="en-IN" sz="3100" dirty="0" err="1"/>
              <a:t>num</a:t>
            </a:r>
            <a:r>
              <a:rPr lang="en-IN" sz="3100" dirty="0"/>
              <a:t> == 2)</a:t>
            </a:r>
          </a:p>
          <a:p>
            <a:r>
              <a:rPr lang="en-IN" sz="3100" dirty="0"/>
              <a:t>        return 1;</a:t>
            </a:r>
          </a:p>
          <a:p>
            <a:r>
              <a:rPr lang="en-IN" sz="3100" dirty="0"/>
              <a:t>    let num1 = 0;</a:t>
            </a:r>
          </a:p>
          <a:p>
            <a:r>
              <a:rPr lang="en-IN" sz="3100" dirty="0"/>
              <a:t>    let num2 = 1;</a:t>
            </a:r>
          </a:p>
          <a:p>
            <a:r>
              <a:rPr lang="en-IN" sz="3100" dirty="0"/>
              <a:t>    let sum;</a:t>
            </a:r>
          </a:p>
          <a:p>
            <a:r>
              <a:rPr lang="en-IN" sz="3100" dirty="0"/>
              <a:t>    let i = 2;</a:t>
            </a:r>
          </a:p>
          <a:p>
            <a:r>
              <a:rPr lang="en-IN" sz="3100" dirty="0"/>
              <a:t>    while (i &lt; </a:t>
            </a:r>
            <a:r>
              <a:rPr lang="en-IN" sz="3100" dirty="0" err="1"/>
              <a:t>num</a:t>
            </a:r>
            <a:r>
              <a:rPr lang="en-IN" sz="3100" dirty="0"/>
              <a:t>) {</a:t>
            </a:r>
          </a:p>
          <a:p>
            <a:r>
              <a:rPr lang="en-IN" sz="3100" dirty="0"/>
              <a:t>        sum = num1 + num2;</a:t>
            </a:r>
          </a:p>
          <a:p>
            <a:r>
              <a:rPr lang="en-IN" sz="3100" dirty="0"/>
              <a:t>        num1 = num2;</a:t>
            </a:r>
          </a:p>
          <a:p>
            <a:r>
              <a:rPr lang="en-IN" sz="3100" dirty="0"/>
              <a:t>        num2 = sum;</a:t>
            </a:r>
          </a:p>
          <a:p>
            <a:r>
              <a:rPr lang="en-IN" sz="3100" dirty="0"/>
              <a:t>        i += 1;</a:t>
            </a:r>
          </a:p>
          <a:p>
            <a:r>
              <a:rPr lang="en-IN" sz="3100" dirty="0"/>
              <a:t>    }</a:t>
            </a:r>
          </a:p>
          <a:p>
            <a:r>
              <a:rPr lang="en-IN" sz="3100" dirty="0"/>
              <a:t>    return num2;</a:t>
            </a:r>
          </a:p>
          <a:p>
            <a:r>
              <a:rPr lang="en-IN" sz="3100" dirty="0"/>
              <a:t>}</a:t>
            </a:r>
          </a:p>
          <a:p>
            <a:endParaRPr lang="en-IN" sz="3100" dirty="0"/>
          </a:p>
          <a:p>
            <a:r>
              <a:rPr lang="en-IN" sz="3100" dirty="0"/>
              <a:t>console.log("Fibonacci(5): " + </a:t>
            </a:r>
            <a:r>
              <a:rPr lang="en-IN" sz="3100" dirty="0" err="1"/>
              <a:t>fibonacci</a:t>
            </a:r>
            <a:r>
              <a:rPr lang="en-IN" sz="3100" dirty="0"/>
              <a:t>(15));</a:t>
            </a:r>
          </a:p>
          <a:p>
            <a:r>
              <a:rPr lang="en-IN" sz="3100" dirty="0"/>
              <a:t>console.log("Fibonacci(8): " + </a:t>
            </a:r>
            <a:r>
              <a:rPr lang="en-IN" sz="3100" dirty="0" err="1"/>
              <a:t>fibonacci</a:t>
            </a:r>
            <a:r>
              <a:rPr lang="en-IN" sz="3100" dirty="0"/>
              <a:t>(18</a:t>
            </a:r>
            <a:r>
              <a:rPr lang="en-IN" sz="3100" dirty="0" smtClean="0"/>
              <a:t>));</a:t>
            </a:r>
          </a:p>
          <a:p>
            <a:endParaRPr lang="en-IN" sz="3100" dirty="0" smtClean="0"/>
          </a:p>
          <a:p>
            <a:r>
              <a:rPr lang="it-IT" sz="3100" b="1" dirty="0"/>
              <a:t>Output:</a:t>
            </a:r>
          </a:p>
          <a:p>
            <a:r>
              <a:rPr lang="it-IT" sz="3100" dirty="0" smtClean="0"/>
              <a:t>Fibonacci(5</a:t>
            </a:r>
            <a:r>
              <a:rPr lang="it-IT" sz="3100" dirty="0"/>
              <a:t>): 3</a:t>
            </a:r>
          </a:p>
          <a:p>
            <a:r>
              <a:rPr lang="it-IT" sz="3100" dirty="0"/>
              <a:t>Fibonacci(8): 13</a:t>
            </a:r>
            <a:endParaRPr lang="en-IN" sz="3100" dirty="0"/>
          </a:p>
          <a:p>
            <a:endParaRPr lang="en-IN" dirty="0"/>
          </a:p>
        </p:txBody>
      </p:sp>
      <p:sp>
        <p:nvSpPr>
          <p:cNvPr id="4" name="Text Placeholder 3"/>
          <p:cNvSpPr>
            <a:spLocks noGrp="1"/>
          </p:cNvSpPr>
          <p:nvPr>
            <p:ph type="body"/>
          </p:nvPr>
        </p:nvSpPr>
        <p:spPr>
          <a:xfrm>
            <a:off x="6231960" y="534255"/>
            <a:ext cx="5354280" cy="6092575"/>
          </a:xfrm>
        </p:spPr>
        <p:txBody>
          <a:bodyPr>
            <a:normAutofit fontScale="40000" lnSpcReduction="20000"/>
          </a:bodyPr>
          <a:lstStyle/>
          <a:p>
            <a:endParaRPr lang="en-IN" dirty="0" smtClean="0"/>
          </a:p>
          <a:p>
            <a:r>
              <a:rPr lang="en-IN" sz="3100" dirty="0">
                <a:solidFill>
                  <a:srgbClr val="C00000"/>
                </a:solidFill>
              </a:rPr>
              <a:t>Using For </a:t>
            </a:r>
            <a:r>
              <a:rPr lang="en-IN" sz="3100" dirty="0" smtClean="0">
                <a:solidFill>
                  <a:srgbClr val="C00000"/>
                </a:solidFill>
              </a:rPr>
              <a:t>loop</a:t>
            </a:r>
          </a:p>
          <a:p>
            <a:r>
              <a:rPr lang="en-IN" sz="3100" dirty="0"/>
              <a:t>&lt;html&gt;  </a:t>
            </a:r>
          </a:p>
          <a:p>
            <a:r>
              <a:rPr lang="en-IN" sz="3100" dirty="0"/>
              <a:t>&lt;head&gt;  </a:t>
            </a:r>
          </a:p>
          <a:p>
            <a:r>
              <a:rPr lang="en-IN" sz="3100" dirty="0"/>
              <a:t>&lt;title&gt; Fibonacci Series in JavaScript &lt;/title&gt;  </a:t>
            </a:r>
          </a:p>
          <a:p>
            <a:r>
              <a:rPr lang="en-IN" sz="3100" dirty="0"/>
              <a:t>&lt;/head&gt;  </a:t>
            </a:r>
          </a:p>
          <a:p>
            <a:r>
              <a:rPr lang="en-IN" sz="3100" dirty="0"/>
              <a:t>&lt;body&gt;  </a:t>
            </a:r>
          </a:p>
          <a:p>
            <a:r>
              <a:rPr lang="en-IN" sz="3100" dirty="0"/>
              <a:t>&lt;script&gt;  </a:t>
            </a:r>
          </a:p>
          <a:p>
            <a:r>
              <a:rPr lang="en-IN" sz="3100" dirty="0"/>
              <a:t>// declaration of the variables  </a:t>
            </a:r>
          </a:p>
          <a:p>
            <a:r>
              <a:rPr lang="en-IN" sz="3100" dirty="0" err="1"/>
              <a:t>var</a:t>
            </a:r>
            <a:r>
              <a:rPr lang="en-IN" sz="3100" dirty="0"/>
              <a:t> n1 = 0,  n2 = 1</a:t>
            </a:r>
            <a:r>
              <a:rPr lang="en-IN" sz="3100" dirty="0" smtClean="0"/>
              <a:t>, </a:t>
            </a:r>
            <a:r>
              <a:rPr lang="en-IN" sz="3100" dirty="0"/>
              <a:t>i;  </a:t>
            </a:r>
          </a:p>
          <a:p>
            <a:r>
              <a:rPr lang="en-IN" sz="3100" dirty="0" err="1"/>
              <a:t>var</a:t>
            </a:r>
            <a:r>
              <a:rPr lang="en-IN" sz="3100" dirty="0"/>
              <a:t> </a:t>
            </a:r>
            <a:r>
              <a:rPr lang="en-IN" sz="3100" dirty="0" err="1"/>
              <a:t>num</a:t>
            </a:r>
            <a:r>
              <a:rPr lang="en-IN" sz="3100" dirty="0"/>
              <a:t> = </a:t>
            </a:r>
            <a:r>
              <a:rPr lang="en-IN" sz="3100" dirty="0" err="1"/>
              <a:t>parseInt</a:t>
            </a:r>
            <a:r>
              <a:rPr lang="en-IN" sz="3100" dirty="0"/>
              <a:t> (prompt (" Enter the limit for Fibonacci Series "));  </a:t>
            </a:r>
          </a:p>
          <a:p>
            <a:r>
              <a:rPr lang="en-IN" sz="3100" dirty="0"/>
              <a:t>document.write( "Fibonacci Series: ");  </a:t>
            </a:r>
          </a:p>
          <a:p>
            <a:r>
              <a:rPr lang="en-IN" sz="3100" dirty="0"/>
              <a:t>for ( i = 1; i &lt;= </a:t>
            </a:r>
            <a:r>
              <a:rPr lang="en-IN" sz="3100" dirty="0" err="1"/>
              <a:t>num</a:t>
            </a:r>
            <a:r>
              <a:rPr lang="en-IN" sz="3100" dirty="0"/>
              <a:t>; i++)  </a:t>
            </a:r>
          </a:p>
          <a:p>
            <a:r>
              <a:rPr lang="en-IN" sz="3100" dirty="0"/>
              <a:t>{  document.write (" &lt;</a:t>
            </a:r>
            <a:r>
              <a:rPr lang="en-IN" sz="3100" dirty="0" err="1"/>
              <a:t>br</a:t>
            </a:r>
            <a:r>
              <a:rPr lang="en-IN" sz="3100" dirty="0"/>
              <a:t>&gt; " +  n1); // print the n1  </a:t>
            </a:r>
          </a:p>
          <a:p>
            <a:r>
              <a:rPr lang="en-IN" sz="3100" dirty="0"/>
              <a:t>   </a:t>
            </a:r>
            <a:r>
              <a:rPr lang="en-IN" sz="3100" dirty="0" err="1" smtClean="0"/>
              <a:t>var</a:t>
            </a:r>
            <a:r>
              <a:rPr lang="en-IN" sz="3100" dirty="0" smtClean="0"/>
              <a:t> </a:t>
            </a:r>
            <a:r>
              <a:rPr lang="en-IN" sz="3100" dirty="0" err="1" smtClean="0"/>
              <a:t>num</a:t>
            </a:r>
            <a:r>
              <a:rPr lang="en-IN" sz="3100" dirty="0" smtClean="0"/>
              <a:t> 1= </a:t>
            </a:r>
            <a:r>
              <a:rPr lang="en-IN" sz="3100" dirty="0"/>
              <a:t>n1 + n2; </a:t>
            </a:r>
            <a:r>
              <a:rPr lang="en-IN" sz="3100" dirty="0" smtClean="0"/>
              <a:t>    // </a:t>
            </a:r>
            <a:r>
              <a:rPr lang="en-IN" sz="3100" dirty="0"/>
              <a:t>sum of n1 and n2 into the </a:t>
            </a:r>
            <a:r>
              <a:rPr lang="en-IN" sz="3100" dirty="0" smtClean="0"/>
              <a:t>num1 </a:t>
            </a:r>
            <a:endParaRPr lang="en-IN" sz="3100" dirty="0"/>
          </a:p>
          <a:p>
            <a:r>
              <a:rPr lang="en-IN" sz="3100" dirty="0"/>
              <a:t>      </a:t>
            </a:r>
          </a:p>
          <a:p>
            <a:r>
              <a:rPr lang="en-IN" sz="3100" dirty="0"/>
              <a:t>    n1 = n2; </a:t>
            </a:r>
            <a:r>
              <a:rPr lang="en-IN" sz="3100" dirty="0" smtClean="0"/>
              <a:t>                    // </a:t>
            </a:r>
            <a:r>
              <a:rPr lang="en-IN" sz="3100" dirty="0"/>
              <a:t>assign the n2 value into n2  </a:t>
            </a:r>
          </a:p>
          <a:p>
            <a:r>
              <a:rPr lang="en-IN" sz="3100" dirty="0"/>
              <a:t>    n2 = </a:t>
            </a:r>
            <a:r>
              <a:rPr lang="en-IN" sz="3100" dirty="0" smtClean="0"/>
              <a:t>num1;                // </a:t>
            </a:r>
            <a:r>
              <a:rPr lang="en-IN" sz="3100" dirty="0"/>
              <a:t>assign the </a:t>
            </a:r>
            <a:r>
              <a:rPr lang="en-IN" sz="3100" dirty="0" smtClean="0"/>
              <a:t>num1 </a:t>
            </a:r>
            <a:r>
              <a:rPr lang="en-IN" sz="3100" dirty="0"/>
              <a:t>into n2  </a:t>
            </a:r>
          </a:p>
          <a:p>
            <a:r>
              <a:rPr lang="en-IN" sz="3100" dirty="0"/>
              <a:t>}  </a:t>
            </a:r>
          </a:p>
          <a:p>
            <a:r>
              <a:rPr lang="en-IN" sz="3100" dirty="0"/>
              <a:t>  </a:t>
            </a:r>
          </a:p>
          <a:p>
            <a:r>
              <a:rPr lang="en-IN" sz="3100" dirty="0"/>
              <a:t>&lt;/script&gt;  </a:t>
            </a:r>
          </a:p>
          <a:p>
            <a:r>
              <a:rPr lang="en-IN" sz="3100" dirty="0"/>
              <a:t>&lt;/body&gt;  </a:t>
            </a:r>
          </a:p>
          <a:p>
            <a:r>
              <a:rPr lang="en-IN" sz="3100" dirty="0"/>
              <a:t>&lt;/html&gt; </a:t>
            </a:r>
            <a:endParaRPr lang="en-IN" sz="3100" dirty="0" smtClean="0"/>
          </a:p>
        </p:txBody>
      </p:sp>
      <p:cxnSp>
        <p:nvCxnSpPr>
          <p:cNvPr id="6" name="Straight Connector 5"/>
          <p:cNvCxnSpPr/>
          <p:nvPr/>
        </p:nvCxnSpPr>
        <p:spPr>
          <a:xfrm>
            <a:off x="5435029" y="513708"/>
            <a:ext cx="20549" cy="61644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59288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78094" y="217942"/>
            <a:ext cx="10903826" cy="6958828"/>
          </a:xfrm>
        </p:spPr>
        <p:txBody>
          <a:bodyPr/>
          <a:lstStyle/>
          <a:p>
            <a:r>
              <a:rPr lang="en-IN" sz="1400" dirty="0"/>
              <a:t>&lt;html&gt;  </a:t>
            </a:r>
          </a:p>
          <a:p>
            <a:r>
              <a:rPr lang="en-IN" sz="1400" dirty="0" smtClean="0"/>
              <a:t>&lt;body&gt;</a:t>
            </a:r>
            <a:endParaRPr lang="en-IN" sz="1400" dirty="0"/>
          </a:p>
          <a:p>
            <a:r>
              <a:rPr lang="en-IN" sz="1400" dirty="0"/>
              <a:t>&lt;h1&gt; </a:t>
            </a:r>
            <a:r>
              <a:rPr lang="en-IN" sz="1400" dirty="0" smtClean="0">
                <a:solidFill>
                  <a:srgbClr val="C00000"/>
                </a:solidFill>
              </a:rPr>
              <a:t>Factorial of a number</a:t>
            </a:r>
            <a:r>
              <a:rPr lang="en-IN" sz="1400" dirty="0" smtClean="0"/>
              <a:t>&lt;/</a:t>
            </a:r>
            <a:r>
              <a:rPr lang="en-IN" sz="1400" dirty="0"/>
              <a:t>h1&gt;  </a:t>
            </a:r>
          </a:p>
          <a:p>
            <a:r>
              <a:rPr lang="en-IN" sz="1400" dirty="0"/>
              <a:t>Enter a number: &lt;input id = "</a:t>
            </a:r>
            <a:r>
              <a:rPr lang="en-IN" sz="1400" dirty="0" err="1"/>
              <a:t>num</a:t>
            </a:r>
            <a:r>
              <a:rPr lang="en-IN" sz="1400" dirty="0"/>
              <a:t>"&gt;  </a:t>
            </a:r>
          </a:p>
          <a:p>
            <a:r>
              <a:rPr lang="en-IN" sz="1400" dirty="0"/>
              <a:t>&lt;</a:t>
            </a:r>
            <a:r>
              <a:rPr lang="en-IN" sz="1400" dirty="0" err="1"/>
              <a:t>br</a:t>
            </a:r>
            <a:r>
              <a:rPr lang="en-IN" sz="1400" dirty="0"/>
              <a:t>&gt;&lt;</a:t>
            </a:r>
            <a:r>
              <a:rPr lang="en-IN" sz="1400" dirty="0" err="1"/>
              <a:t>br</a:t>
            </a:r>
            <a:r>
              <a:rPr lang="en-IN" sz="1400" dirty="0"/>
              <a:t>&gt;  </a:t>
            </a:r>
          </a:p>
          <a:p>
            <a:r>
              <a:rPr lang="en-IN" sz="1400" dirty="0"/>
              <a:t>&lt;button </a:t>
            </a:r>
            <a:r>
              <a:rPr lang="en-IN" sz="1400" dirty="0" err="1"/>
              <a:t>onclick</a:t>
            </a:r>
            <a:r>
              <a:rPr lang="en-IN" sz="1400" dirty="0"/>
              <a:t> = "fact()"&gt; Factorial &lt;/button&gt;  </a:t>
            </a:r>
          </a:p>
          <a:p>
            <a:r>
              <a:rPr lang="en-IN" sz="1400" dirty="0"/>
              <a:t>&lt;p id = "res"&gt;&lt;/p&gt;  </a:t>
            </a:r>
          </a:p>
          <a:p>
            <a:r>
              <a:rPr lang="en-IN" sz="1400" dirty="0"/>
              <a:t>&lt;script&gt;  </a:t>
            </a:r>
          </a:p>
          <a:p>
            <a:r>
              <a:rPr lang="en-IN" sz="1400" dirty="0"/>
              <a:t>function fact(){  </a:t>
            </a:r>
          </a:p>
          <a:p>
            <a:r>
              <a:rPr lang="en-IN" sz="1400" dirty="0" err="1"/>
              <a:t>var</a:t>
            </a:r>
            <a:r>
              <a:rPr lang="en-IN" sz="1400" dirty="0"/>
              <a:t> i, </a:t>
            </a:r>
            <a:r>
              <a:rPr lang="en-IN" sz="1400" dirty="0" err="1"/>
              <a:t>num</a:t>
            </a:r>
            <a:r>
              <a:rPr lang="en-IN" sz="1400" dirty="0"/>
              <a:t>, f;  </a:t>
            </a:r>
          </a:p>
          <a:p>
            <a:r>
              <a:rPr lang="en-IN" sz="1400" dirty="0"/>
              <a:t>f = 1;  </a:t>
            </a:r>
          </a:p>
          <a:p>
            <a:r>
              <a:rPr lang="en-IN" sz="1400" dirty="0" err="1"/>
              <a:t>num</a:t>
            </a:r>
            <a:r>
              <a:rPr lang="en-IN" sz="1400" dirty="0"/>
              <a:t> = </a:t>
            </a:r>
            <a:r>
              <a:rPr lang="en-IN" sz="1400" dirty="0" err="1"/>
              <a:t>document.getElementById</a:t>
            </a:r>
            <a:r>
              <a:rPr lang="en-IN" sz="1400" dirty="0"/>
              <a:t>("</a:t>
            </a:r>
            <a:r>
              <a:rPr lang="en-IN" sz="1400" dirty="0" err="1"/>
              <a:t>num</a:t>
            </a:r>
            <a:r>
              <a:rPr lang="en-IN" sz="1400" dirty="0"/>
              <a:t>").value;  </a:t>
            </a:r>
          </a:p>
          <a:p>
            <a:r>
              <a:rPr lang="en-IN" sz="1400" dirty="0"/>
              <a:t>for(i = 1; i &lt;= </a:t>
            </a:r>
            <a:r>
              <a:rPr lang="en-IN" sz="1400" dirty="0" err="1"/>
              <a:t>num</a:t>
            </a:r>
            <a:r>
              <a:rPr lang="en-IN" sz="1400" dirty="0"/>
              <a:t>; i++)    </a:t>
            </a:r>
          </a:p>
          <a:p>
            <a:r>
              <a:rPr lang="en-IN" sz="1400" dirty="0"/>
              <a:t>{  </a:t>
            </a:r>
          </a:p>
          <a:p>
            <a:r>
              <a:rPr lang="en-IN" sz="1400" dirty="0" smtClean="0"/>
              <a:t>f </a:t>
            </a:r>
            <a:r>
              <a:rPr lang="en-IN" sz="1400" dirty="0"/>
              <a:t>= f * i;  </a:t>
            </a:r>
          </a:p>
          <a:p>
            <a:r>
              <a:rPr lang="en-IN" sz="1400" dirty="0"/>
              <a:t>}  </a:t>
            </a:r>
          </a:p>
          <a:p>
            <a:r>
              <a:rPr lang="en-IN" sz="1400" dirty="0" smtClean="0"/>
              <a:t>i </a:t>
            </a:r>
            <a:r>
              <a:rPr lang="en-IN" sz="1400" dirty="0"/>
              <a:t>= i - 1;    </a:t>
            </a:r>
          </a:p>
          <a:p>
            <a:r>
              <a:rPr lang="en-IN" sz="1400" dirty="0" err="1"/>
              <a:t>document.getElementById</a:t>
            </a:r>
            <a:r>
              <a:rPr lang="en-IN" sz="1400" dirty="0"/>
              <a:t>("res").</a:t>
            </a:r>
            <a:r>
              <a:rPr lang="en-IN" sz="1400" dirty="0" err="1"/>
              <a:t>innerHTML</a:t>
            </a:r>
            <a:r>
              <a:rPr lang="en-IN" sz="1400" dirty="0"/>
              <a:t> = "The factorial of the number " + i + " is: " + f ;  </a:t>
            </a:r>
          </a:p>
          <a:p>
            <a:r>
              <a:rPr lang="en-IN" sz="1400" dirty="0"/>
              <a:t>}  </a:t>
            </a:r>
          </a:p>
          <a:p>
            <a:r>
              <a:rPr lang="en-IN" sz="1400" dirty="0"/>
              <a:t>&lt;/script&gt;  </a:t>
            </a:r>
          </a:p>
          <a:p>
            <a:r>
              <a:rPr lang="en-IN" sz="1400" dirty="0"/>
              <a:t>&lt;/body&gt;  </a:t>
            </a:r>
          </a:p>
          <a:p>
            <a:r>
              <a:rPr lang="en-IN" sz="1400" dirty="0"/>
              <a:t>&lt;/html&gt; </a:t>
            </a:r>
            <a:endParaRPr lang="en-IN" dirty="0"/>
          </a:p>
        </p:txBody>
      </p:sp>
    </p:spTree>
    <p:extLst>
      <p:ext uri="{BB962C8B-B14F-4D97-AF65-F5344CB8AC3E}">
        <p14:creationId xmlns:p14="http://schemas.microsoft.com/office/powerpoint/2010/main" val="1156760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596701"/>
            <a:ext cx="10972440" cy="759488"/>
          </a:xfrm>
        </p:spPr>
        <p:txBody>
          <a:bodyPr/>
          <a:lstStyle/>
          <a:p>
            <a:r>
              <a:rPr lang="en-IN" sz="3600" dirty="0" smtClean="0">
                <a:solidFill>
                  <a:srgbClr val="C00000"/>
                </a:solidFill>
              </a:rPr>
              <a:t>Methods </a:t>
            </a:r>
            <a:r>
              <a:rPr lang="en-IN" sz="3600" dirty="0">
                <a:solidFill>
                  <a:srgbClr val="C00000"/>
                </a:solidFill>
              </a:rPr>
              <a:t>of Math object</a:t>
            </a:r>
          </a:p>
        </p:txBody>
      </p:sp>
      <p:sp>
        <p:nvSpPr>
          <p:cNvPr id="3" name="Subtitle 2"/>
          <p:cNvSpPr>
            <a:spLocks noGrp="1"/>
          </p:cNvSpPr>
          <p:nvPr>
            <p:ph type="subTitle"/>
          </p:nvPr>
        </p:nvSpPr>
        <p:spPr>
          <a:xfrm>
            <a:off x="609480" y="1607922"/>
            <a:ext cx="10938673" cy="4519186"/>
          </a:xfrm>
        </p:spPr>
        <p:txBody>
          <a:bodyPr/>
          <a:lstStyle/>
          <a:p>
            <a:pPr>
              <a:lnSpc>
                <a:spcPct val="150000"/>
              </a:lnSpc>
            </a:pPr>
            <a:r>
              <a:rPr lang="en-US" sz="1800" dirty="0" smtClean="0"/>
              <a:t>Math</a:t>
            </a:r>
            <a:r>
              <a:rPr lang="en-US" sz="1800" dirty="0"/>
              <a:t>. round(value)- It returns value rounded to its nearest integer.</a:t>
            </a:r>
          </a:p>
          <a:p>
            <a:pPr>
              <a:lnSpc>
                <a:spcPct val="150000"/>
              </a:lnSpc>
            </a:pPr>
            <a:r>
              <a:rPr lang="en-US" sz="1800" dirty="0" err="1"/>
              <a:t>Math.ceil</a:t>
            </a:r>
            <a:r>
              <a:rPr lang="en-US" sz="1800" dirty="0"/>
              <a:t>(value)- It returns value rounded up to its nearest integer.</a:t>
            </a:r>
          </a:p>
          <a:p>
            <a:pPr>
              <a:lnSpc>
                <a:spcPct val="150000"/>
              </a:lnSpc>
            </a:pPr>
            <a:r>
              <a:rPr lang="en-US" sz="1800" dirty="0" err="1"/>
              <a:t>Math.floor</a:t>
            </a:r>
            <a:r>
              <a:rPr lang="en-US" sz="1800" dirty="0"/>
              <a:t>(value)- It returns value rounded down to its nearest</a:t>
            </a:r>
          </a:p>
          <a:p>
            <a:pPr>
              <a:lnSpc>
                <a:spcPct val="150000"/>
              </a:lnSpc>
            </a:pPr>
            <a:r>
              <a:rPr lang="en-US" sz="1800" dirty="0"/>
              <a:t>integer.</a:t>
            </a:r>
          </a:p>
          <a:p>
            <a:pPr>
              <a:lnSpc>
                <a:spcPct val="150000"/>
              </a:lnSpc>
            </a:pPr>
            <a:r>
              <a:rPr lang="en-US" sz="1800" dirty="0" err="1"/>
              <a:t>Math.trunc</a:t>
            </a:r>
            <a:r>
              <a:rPr lang="en-US" sz="1800" dirty="0"/>
              <a:t>(Value)- It returns value as integer part of value.</a:t>
            </a:r>
          </a:p>
          <a:p>
            <a:pPr>
              <a:lnSpc>
                <a:spcPct val="150000"/>
              </a:lnSpc>
            </a:pPr>
            <a:r>
              <a:rPr lang="en-US" sz="1800" dirty="0" err="1"/>
              <a:t>Math.pow</a:t>
            </a:r>
            <a:r>
              <a:rPr lang="en-US" sz="1800" dirty="0"/>
              <a:t> (number, power)- It returns value as power of specified</a:t>
            </a:r>
          </a:p>
          <a:p>
            <a:pPr>
              <a:lnSpc>
                <a:spcPct val="150000"/>
              </a:lnSpc>
            </a:pPr>
            <a:r>
              <a:rPr lang="en-US" sz="1800" dirty="0"/>
              <a:t>number.</a:t>
            </a:r>
          </a:p>
          <a:p>
            <a:pPr>
              <a:lnSpc>
                <a:spcPct val="150000"/>
              </a:lnSpc>
            </a:pPr>
            <a:r>
              <a:rPr lang="en-US" sz="1800" dirty="0" err="1"/>
              <a:t>Math.sqrt</a:t>
            </a:r>
            <a:r>
              <a:rPr lang="en-US" sz="1800" dirty="0"/>
              <a:t>(value)- It returns square root of value.</a:t>
            </a:r>
          </a:p>
          <a:p>
            <a:pPr>
              <a:lnSpc>
                <a:spcPct val="150000"/>
              </a:lnSpc>
            </a:pPr>
            <a:r>
              <a:rPr lang="en-US" sz="1800" dirty="0" err="1"/>
              <a:t>Math.abs</a:t>
            </a:r>
            <a:r>
              <a:rPr lang="en-US" sz="1800" dirty="0"/>
              <a:t>(value)- It returns absolute –positive value for given value.</a:t>
            </a:r>
          </a:p>
          <a:p>
            <a:pPr>
              <a:lnSpc>
                <a:spcPct val="150000"/>
              </a:lnSpc>
            </a:pPr>
            <a:r>
              <a:rPr lang="en-US" sz="1800" dirty="0" err="1"/>
              <a:t>Math.min</a:t>
            </a:r>
            <a:r>
              <a:rPr lang="en-US" sz="1800" dirty="0"/>
              <a:t> ()- It returns lowest value in a list of values.</a:t>
            </a:r>
          </a:p>
          <a:p>
            <a:pPr>
              <a:lnSpc>
                <a:spcPct val="150000"/>
              </a:lnSpc>
            </a:pPr>
            <a:r>
              <a:rPr lang="en-US" sz="1800" dirty="0" err="1"/>
              <a:t>Math.max</a:t>
            </a:r>
            <a:r>
              <a:rPr lang="en-US" sz="1800" dirty="0"/>
              <a:t> ()- It returns highest value in a list of values.</a:t>
            </a:r>
            <a:endParaRPr lang="en-IN" sz="1800" dirty="0"/>
          </a:p>
        </p:txBody>
      </p:sp>
    </p:spTree>
    <p:extLst>
      <p:ext uri="{BB962C8B-B14F-4D97-AF65-F5344CB8AC3E}">
        <p14:creationId xmlns:p14="http://schemas.microsoft.com/office/powerpoint/2010/main" val="520670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142447"/>
            <a:ext cx="10907850" cy="4708981"/>
          </a:xfrm>
        </p:spPr>
        <p:txBody>
          <a:bodyPr/>
          <a:lstStyle/>
          <a:p>
            <a:r>
              <a:rPr lang="en-US" sz="2000" dirty="0" smtClean="0">
                <a:solidFill>
                  <a:srgbClr val="C00000"/>
                </a:solidFill>
              </a:rPr>
              <a:t>Date </a:t>
            </a:r>
            <a:r>
              <a:rPr lang="en-US" sz="2000" dirty="0">
                <a:solidFill>
                  <a:srgbClr val="C00000"/>
                </a:solidFill>
              </a:rPr>
              <a:t>object and any two methods of </a:t>
            </a:r>
            <a:r>
              <a:rPr lang="en-US" sz="2000" dirty="0" smtClean="0">
                <a:solidFill>
                  <a:srgbClr val="C00000"/>
                </a:solidFill>
              </a:rPr>
              <a:t>Date </a:t>
            </a:r>
            <a:r>
              <a:rPr lang="en-US" sz="2000" dirty="0">
                <a:solidFill>
                  <a:srgbClr val="C00000"/>
                </a:solidFill>
              </a:rPr>
              <a:t>object.</a:t>
            </a:r>
          </a:p>
          <a:p>
            <a:endParaRPr lang="en-US" sz="2000" dirty="0"/>
          </a:p>
          <a:p>
            <a:pPr>
              <a:lnSpc>
                <a:spcPct val="150000"/>
              </a:lnSpc>
            </a:pPr>
            <a:r>
              <a:rPr lang="en-US" sz="2000" dirty="0" smtClean="0"/>
              <a:t>“Date</a:t>
            </a:r>
            <a:r>
              <a:rPr lang="en-US" sz="2000" dirty="0"/>
              <a:t>” object is used when we want to perform some operation on date, it has various </a:t>
            </a:r>
          </a:p>
          <a:p>
            <a:pPr>
              <a:lnSpc>
                <a:spcPct val="150000"/>
              </a:lnSpc>
            </a:pPr>
            <a:r>
              <a:rPr lang="en-US" sz="2000" dirty="0"/>
              <a:t>method which helps you performs some task related to </a:t>
            </a:r>
            <a:r>
              <a:rPr lang="en-US" sz="2000" dirty="0" smtClean="0"/>
              <a:t>date.</a:t>
            </a:r>
            <a:endParaRPr lang="en-US" sz="2000" dirty="0"/>
          </a:p>
          <a:p>
            <a:pPr>
              <a:lnSpc>
                <a:spcPct val="150000"/>
              </a:lnSpc>
            </a:pPr>
            <a:r>
              <a:rPr lang="en-US" sz="2000" dirty="0"/>
              <a:t>Example:</a:t>
            </a:r>
          </a:p>
          <a:p>
            <a:pPr>
              <a:lnSpc>
                <a:spcPct val="150000"/>
              </a:lnSpc>
            </a:pPr>
            <a:r>
              <a:rPr lang="en-US" sz="2000" dirty="0" smtClean="0"/>
              <a:t>&lt;</a:t>
            </a:r>
            <a:r>
              <a:rPr lang="en-US" sz="2000" dirty="0"/>
              <a:t>script&gt;</a:t>
            </a:r>
          </a:p>
          <a:p>
            <a:pPr>
              <a:lnSpc>
                <a:spcPct val="150000"/>
              </a:lnSpc>
            </a:pPr>
            <a:r>
              <a:rPr lang="en-US" sz="2000" dirty="0" err="1"/>
              <a:t>var</a:t>
            </a:r>
            <a:r>
              <a:rPr lang="en-US" sz="2000" dirty="0"/>
              <a:t> date = new Date();</a:t>
            </a:r>
          </a:p>
          <a:p>
            <a:pPr>
              <a:lnSpc>
                <a:spcPct val="150000"/>
              </a:lnSpc>
            </a:pPr>
            <a:r>
              <a:rPr lang="en-US" sz="2000" dirty="0"/>
              <a:t>document.write(</a:t>
            </a:r>
            <a:r>
              <a:rPr lang="en-US" sz="2000" dirty="0" err="1"/>
              <a:t>date.getDate</a:t>
            </a:r>
            <a:r>
              <a:rPr lang="en-US" sz="2000" dirty="0"/>
              <a:t>()); </a:t>
            </a:r>
            <a:r>
              <a:rPr lang="en-US" sz="2000" dirty="0" smtClean="0"/>
              <a:t>           // </a:t>
            </a:r>
            <a:r>
              <a:rPr lang="en-US" sz="2000" dirty="0"/>
              <a:t>get the current date </a:t>
            </a:r>
          </a:p>
          <a:p>
            <a:pPr>
              <a:lnSpc>
                <a:spcPct val="150000"/>
              </a:lnSpc>
            </a:pPr>
            <a:r>
              <a:rPr lang="en-US" sz="2000" dirty="0"/>
              <a:t>document.write(</a:t>
            </a:r>
            <a:r>
              <a:rPr lang="en-US" sz="2000" dirty="0" err="1"/>
              <a:t>date.getFullYear</a:t>
            </a:r>
            <a:r>
              <a:rPr lang="en-US" sz="2000" dirty="0" smtClean="0"/>
              <a:t>());      </a:t>
            </a:r>
            <a:r>
              <a:rPr lang="en-US" sz="2000" dirty="0"/>
              <a:t>// get the current Year </a:t>
            </a:r>
          </a:p>
          <a:p>
            <a:pPr>
              <a:lnSpc>
                <a:spcPct val="150000"/>
              </a:lnSpc>
            </a:pPr>
            <a:r>
              <a:rPr lang="en-US" sz="2000" dirty="0"/>
              <a:t>document.write(</a:t>
            </a:r>
            <a:r>
              <a:rPr lang="en-US" sz="2000" dirty="0" err="1"/>
              <a:t>date.getMinutes</a:t>
            </a:r>
            <a:r>
              <a:rPr lang="en-US" sz="2000" dirty="0"/>
              <a:t>()); </a:t>
            </a:r>
            <a:r>
              <a:rPr lang="en-US" sz="2000" dirty="0" smtClean="0"/>
              <a:t>     // </a:t>
            </a:r>
            <a:r>
              <a:rPr lang="en-US" sz="2000" dirty="0"/>
              <a:t>get the current minutes</a:t>
            </a:r>
          </a:p>
          <a:p>
            <a:pPr>
              <a:lnSpc>
                <a:spcPct val="150000"/>
              </a:lnSpc>
            </a:pPr>
            <a:r>
              <a:rPr lang="en-US" sz="2000" dirty="0"/>
              <a:t>&lt;/script&gt;</a:t>
            </a:r>
            <a:endParaRPr lang="en-IN" sz="2000" dirty="0"/>
          </a:p>
        </p:txBody>
      </p:sp>
    </p:spTree>
    <p:extLst>
      <p:ext uri="{BB962C8B-B14F-4D97-AF65-F5344CB8AC3E}">
        <p14:creationId xmlns:p14="http://schemas.microsoft.com/office/powerpoint/2010/main" val="3367001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1523880" y="189360"/>
            <a:ext cx="9143280" cy="153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IN" sz="4000" b="0" strike="noStrike" spc="-1" dirty="0">
                <a:solidFill>
                  <a:srgbClr val="C00000"/>
                </a:solidFill>
                <a:latin typeface="Calibri Light"/>
              </a:rPr>
              <a:t>Rules for Using Variables</a:t>
            </a:r>
            <a:r>
              <a:rPr sz="1100" dirty="0"/>
              <a:t/>
            </a:r>
            <a:br>
              <a:rPr sz="1100" dirty="0"/>
            </a:br>
            <a:endParaRPr lang="en-IN" sz="4000" b="0" strike="noStrike" spc="-1" dirty="0">
              <a:latin typeface="Arial"/>
            </a:endParaRPr>
          </a:p>
        </p:txBody>
      </p:sp>
      <p:sp>
        <p:nvSpPr>
          <p:cNvPr id="131" name="CustomShape 2"/>
          <p:cNvSpPr/>
          <p:nvPr/>
        </p:nvSpPr>
        <p:spPr>
          <a:xfrm>
            <a:off x="1523880" y="1303283"/>
            <a:ext cx="9143280" cy="50967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pPr>
            <a:r>
              <a:rPr lang="en-IN" sz="2400" b="0" strike="noStrike" spc="-1" dirty="0">
                <a:solidFill>
                  <a:srgbClr val="000000"/>
                </a:solidFill>
                <a:latin typeface="Calibri"/>
              </a:rPr>
              <a:t>Following are some conventions used in JavaScript </a:t>
            </a:r>
            <a:r>
              <a:rPr lang="en-IN" sz="2400" b="0" strike="noStrike" spc="-1" dirty="0" smtClean="0">
                <a:solidFill>
                  <a:srgbClr val="000000"/>
                </a:solidFill>
                <a:latin typeface="Calibri"/>
              </a:rPr>
              <a:t> </a:t>
            </a:r>
            <a:r>
              <a:rPr lang="en-IN" sz="2400" b="0" strike="noStrike" spc="-1" dirty="0" smtClean="0">
                <a:solidFill>
                  <a:srgbClr val="000000"/>
                </a:solidFill>
                <a:latin typeface="Calibri"/>
              </a:rPr>
              <a:t>                                          for </a:t>
            </a:r>
            <a:r>
              <a:rPr lang="en-IN" sz="2400" b="0" strike="noStrike" spc="-1" dirty="0" smtClean="0">
                <a:solidFill>
                  <a:srgbClr val="000000"/>
                </a:solidFill>
                <a:latin typeface="Calibri"/>
              </a:rPr>
              <a:t>handling </a:t>
            </a:r>
            <a:r>
              <a:rPr lang="en-IN" sz="2400" b="0" strike="noStrike" spc="-1" dirty="0">
                <a:solidFill>
                  <a:srgbClr val="000000"/>
                </a:solidFill>
                <a:latin typeface="Calibri"/>
              </a:rPr>
              <a:t>the identifiers -</a:t>
            </a:r>
            <a:endParaRPr lang="en-IN" sz="2400" b="0" strike="noStrike" spc="-1" dirty="0">
              <a:latin typeface="Arial"/>
            </a:endParaRPr>
          </a:p>
          <a:p>
            <a:pPr algn="ctr">
              <a:lnSpc>
                <a:spcPct val="90000"/>
              </a:lnSpc>
              <a:spcBef>
                <a:spcPts val="1001"/>
              </a:spcBef>
            </a:pPr>
            <a:endParaRPr lang="en-IN" sz="2400" b="0" strike="noStrike" spc="-1" dirty="0">
              <a:latin typeface="Arial"/>
            </a:endParaRPr>
          </a:p>
          <a:p>
            <a:pPr marL="457200" indent="-456480">
              <a:lnSpc>
                <a:spcPct val="90000"/>
              </a:lnSpc>
              <a:spcBef>
                <a:spcPts val="1001"/>
              </a:spcBef>
              <a:buClr>
                <a:srgbClr val="000000"/>
              </a:buClr>
              <a:buFont typeface="Arial"/>
              <a:buAutoNum type="arabicPeriod"/>
            </a:pPr>
            <a:r>
              <a:rPr lang="en-IN" sz="2400" b="0" strike="noStrike" spc="-1" dirty="0">
                <a:solidFill>
                  <a:srgbClr val="000000"/>
                </a:solidFill>
                <a:latin typeface="Calibri"/>
              </a:rPr>
              <a:t>Identifiers must begin with alphabet or an underscore .</a:t>
            </a:r>
            <a:endParaRPr lang="en-IN" sz="2400" b="0" strike="noStrike" spc="-1" dirty="0">
              <a:latin typeface="Arial"/>
            </a:endParaRPr>
          </a:p>
          <a:p>
            <a:pPr marL="457200" indent="-456480">
              <a:lnSpc>
                <a:spcPct val="90000"/>
              </a:lnSpc>
              <a:spcBef>
                <a:spcPts val="1001"/>
              </a:spcBef>
              <a:buClr>
                <a:srgbClr val="000000"/>
              </a:buClr>
              <a:buFont typeface="Arial"/>
              <a:buAutoNum type="arabicPeriod"/>
            </a:pPr>
            <a:r>
              <a:rPr lang="en-IN" sz="2400" b="0" strike="noStrike" spc="-1" dirty="0">
                <a:solidFill>
                  <a:srgbClr val="000000"/>
                </a:solidFill>
                <a:latin typeface="Calibri"/>
              </a:rPr>
              <a:t> It is then followed by any number of letters, underscores, dollars or digits.</a:t>
            </a:r>
            <a:endParaRPr lang="en-IN" sz="2400" b="0" strike="noStrike" spc="-1" dirty="0">
              <a:latin typeface="Arial"/>
            </a:endParaRPr>
          </a:p>
          <a:p>
            <a:pPr>
              <a:lnSpc>
                <a:spcPct val="90000"/>
              </a:lnSpc>
              <a:spcBef>
                <a:spcPts val="1001"/>
              </a:spcBef>
            </a:pPr>
            <a:r>
              <a:rPr lang="en-IN" sz="2400" b="0" strike="noStrike" spc="-1" dirty="0">
                <a:solidFill>
                  <a:srgbClr val="000000"/>
                </a:solidFill>
                <a:latin typeface="Calibri"/>
              </a:rPr>
              <a:t>3. </a:t>
            </a:r>
            <a:r>
              <a:rPr lang="en-IN" sz="2400" b="0" strike="noStrike" spc="-1" dirty="0" smtClean="0">
                <a:solidFill>
                  <a:srgbClr val="000000"/>
                </a:solidFill>
                <a:latin typeface="Calibri"/>
              </a:rPr>
              <a:t>  There </a:t>
            </a:r>
            <a:r>
              <a:rPr lang="en-IN" sz="2400" b="0" strike="noStrike" spc="-1" dirty="0">
                <a:solidFill>
                  <a:srgbClr val="000000"/>
                </a:solidFill>
                <a:latin typeface="Calibri"/>
              </a:rPr>
              <a:t>is no limit on the length of identifiers.</a:t>
            </a:r>
            <a:endParaRPr lang="en-IN" sz="2400" b="0" strike="noStrike" spc="-1" dirty="0">
              <a:latin typeface="Arial"/>
            </a:endParaRPr>
          </a:p>
          <a:p>
            <a:pPr>
              <a:lnSpc>
                <a:spcPct val="90000"/>
              </a:lnSpc>
              <a:spcBef>
                <a:spcPts val="1001"/>
              </a:spcBef>
            </a:pPr>
            <a:r>
              <a:rPr lang="en-IN" sz="2400" b="0" strike="noStrike" spc="-1" dirty="0">
                <a:solidFill>
                  <a:srgbClr val="000000"/>
                </a:solidFill>
                <a:latin typeface="Calibri"/>
              </a:rPr>
              <a:t>4. </a:t>
            </a:r>
            <a:r>
              <a:rPr lang="en-IN" sz="2400" b="0" strike="noStrike" spc="-1" dirty="0" smtClean="0">
                <a:solidFill>
                  <a:srgbClr val="000000"/>
                </a:solidFill>
                <a:latin typeface="Calibri"/>
              </a:rPr>
              <a:t>  The </a:t>
            </a:r>
            <a:r>
              <a:rPr lang="en-IN" sz="2400" b="0" strike="noStrike" spc="-1" dirty="0">
                <a:solidFill>
                  <a:srgbClr val="000000"/>
                </a:solidFill>
                <a:latin typeface="Calibri"/>
              </a:rPr>
              <a:t>letters in the identifiers are case-sensitive. That means the identifier INDEX, Index, index, </a:t>
            </a:r>
            <a:r>
              <a:rPr lang="en-IN" sz="2400" b="0" strike="noStrike" spc="-1" dirty="0" err="1">
                <a:solidFill>
                  <a:srgbClr val="000000"/>
                </a:solidFill>
                <a:latin typeface="Calibri"/>
              </a:rPr>
              <a:t>inDex</a:t>
            </a:r>
            <a:r>
              <a:rPr lang="en-IN" sz="2400" b="0" strike="noStrike" spc="-1" dirty="0">
                <a:solidFill>
                  <a:srgbClr val="000000"/>
                </a:solidFill>
                <a:latin typeface="Calibri"/>
              </a:rPr>
              <a:t> are considered to be distinct.</a:t>
            </a:r>
            <a:endParaRPr lang="en-IN" sz="2400" b="0" strike="noStrike" spc="-1" dirty="0">
              <a:latin typeface="Arial"/>
            </a:endParaRPr>
          </a:p>
          <a:p>
            <a:pPr>
              <a:lnSpc>
                <a:spcPct val="90000"/>
              </a:lnSpc>
              <a:spcBef>
                <a:spcPts val="1001"/>
              </a:spcBef>
            </a:pPr>
            <a:endParaRPr lang="en-IN"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838080" y="365040"/>
            <a:ext cx="10514880" cy="83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1000" lnSpcReduction="20000"/>
          </a:bodyPr>
          <a:lstStyle/>
          <a:p>
            <a:pPr>
              <a:lnSpc>
                <a:spcPct val="90000"/>
              </a:lnSpc>
            </a:pPr>
            <a:r>
              <a:rPr lang="en-IN" sz="4400" b="0" strike="noStrike" spc="-1">
                <a:solidFill>
                  <a:srgbClr val="B51173"/>
                </a:solidFill>
                <a:latin typeface="Calibri Light"/>
              </a:rPr>
              <a:t>Declaring (Creating) JavaScript Variables</a:t>
            </a:r>
            <a:r>
              <a:t/>
            </a:r>
            <a:br/>
            <a:endParaRPr lang="en-IN" sz="4400" b="0" strike="noStrike" spc="-1">
              <a:latin typeface="Arial"/>
            </a:endParaRPr>
          </a:p>
        </p:txBody>
      </p:sp>
      <p:sp>
        <p:nvSpPr>
          <p:cNvPr id="133" name="CustomShape 2"/>
          <p:cNvSpPr/>
          <p:nvPr/>
        </p:nvSpPr>
        <p:spPr>
          <a:xfrm>
            <a:off x="838080" y="1198080"/>
            <a:ext cx="10514880" cy="554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Creating a variable in JavaScript is called "declaring" a variable.</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There are 3 ways: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1)You declare a JavaScript variable with the</a:t>
            </a:r>
            <a:r>
              <a:rPr lang="en-IN" sz="2800" b="1" strike="noStrike" spc="-1">
                <a:solidFill>
                  <a:srgbClr val="000000"/>
                </a:solidFill>
                <a:latin typeface="Calibri"/>
              </a:rPr>
              <a:t> var </a:t>
            </a:r>
            <a:r>
              <a:rPr lang="en-IN" sz="2800" b="0" strike="noStrike" spc="-1">
                <a:solidFill>
                  <a:srgbClr val="000000"/>
                </a:solidFill>
                <a:latin typeface="Calibri"/>
              </a:rPr>
              <a:t>keyword:</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ea typeface="Microsoft YaHei"/>
              </a:rPr>
              <a:t>var carName;  </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ea typeface="Microsoft YaHei"/>
              </a:rPr>
              <a:t>Or </a:t>
            </a:r>
            <a:r>
              <a:rPr lang="en-IN" sz="2800" b="0" strike="noStrike" spc="-1">
                <a:solidFill>
                  <a:srgbClr val="000000"/>
                </a:solidFill>
                <a:latin typeface="Calibri"/>
                <a:ea typeface="Microsoft YaHei"/>
              </a:rPr>
              <a:t>You can also assign a value to the variable when you declare it:</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ea typeface="Microsoft YaHei"/>
              </a:rPr>
              <a:t> </a:t>
            </a:r>
            <a:r>
              <a:rPr lang="en-IN" sz="2800" b="0" strike="noStrike" spc="-1">
                <a:solidFill>
                  <a:srgbClr val="2E75B6"/>
                </a:solidFill>
                <a:latin typeface="Calibri"/>
              </a:rPr>
              <a:t>var carName = "Volvo";</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2) Assigning a value to the variable, use the equal sign:</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rPr>
              <a:t>carName = "Volvo";</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ea typeface="Microsoft YaHei"/>
              </a:rPr>
              <a:t>   3)</a:t>
            </a:r>
            <a:r>
              <a:rPr lang="en-IN" sz="2800" b="0" strike="noStrike" spc="-1">
                <a:solidFill>
                  <a:srgbClr val="000000"/>
                </a:solidFill>
                <a:latin typeface="Calibri"/>
              </a:rPr>
              <a:t>You declare a JavaScript variable with the</a:t>
            </a:r>
            <a:r>
              <a:rPr lang="en-IN" sz="2800" b="1" strike="noStrike" spc="-1">
                <a:solidFill>
                  <a:srgbClr val="000000"/>
                </a:solidFill>
                <a:latin typeface="Calibri"/>
              </a:rPr>
              <a:t> let </a:t>
            </a:r>
            <a:r>
              <a:rPr lang="en-IN" sz="2800" b="0" strike="noStrike" spc="-1">
                <a:solidFill>
                  <a:srgbClr val="000000"/>
                </a:solidFill>
                <a:latin typeface="Calibri"/>
              </a:rPr>
              <a:t>keyword:</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rPr>
              <a:t>let carName = "Volvo";</a:t>
            </a:r>
            <a:endParaRPr lang="en-IN" sz="2800" b="0" strike="noStrike" spc="-1">
              <a:latin typeface="Arial"/>
            </a:endParaRPr>
          </a:p>
          <a:p>
            <a:pPr marL="228600" indent="-227880">
              <a:lnSpc>
                <a:spcPct val="90000"/>
              </a:lnSpc>
              <a:spcBef>
                <a:spcPts val="1001"/>
              </a:spcBef>
              <a:buClr>
                <a:srgbClr val="000000"/>
              </a:buClr>
              <a:buFont typeface="Arial"/>
              <a:buChar char="•"/>
            </a:pP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2E75B6"/>
              </a:buClr>
              <a:buFont typeface="Arial"/>
              <a:buChar char="•"/>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838080" y="365040"/>
            <a:ext cx="10514880" cy="82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1000" lnSpcReduction="20000"/>
          </a:bodyPr>
          <a:lstStyle/>
          <a:p>
            <a:pPr>
              <a:lnSpc>
                <a:spcPct val="90000"/>
              </a:lnSpc>
            </a:pPr>
            <a:r>
              <a:rPr lang="en-IN" sz="4400" b="0" strike="noStrike" spc="-1">
                <a:solidFill>
                  <a:srgbClr val="B51173"/>
                </a:solidFill>
                <a:latin typeface="Calibri Light"/>
              </a:rPr>
              <a:t>One Statement, Many Variables</a:t>
            </a:r>
            <a:r>
              <a:t/>
            </a:r>
            <a:br/>
            <a:endParaRPr lang="en-IN" sz="4400" b="0" strike="noStrike" spc="-1">
              <a:latin typeface="Arial"/>
            </a:endParaRPr>
          </a:p>
        </p:txBody>
      </p:sp>
      <p:sp>
        <p:nvSpPr>
          <p:cNvPr id="135" name="CustomShape 2"/>
          <p:cNvSpPr/>
          <p:nvPr/>
        </p:nvSpPr>
        <p:spPr>
          <a:xfrm>
            <a:off x="838080" y="987840"/>
            <a:ext cx="10514880" cy="552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You can declare many variables in one statement.</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Start the statement with var and separate the variables by comma.</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2E75B6"/>
              </a:buClr>
              <a:buFont typeface="Arial"/>
              <a:buChar char="•"/>
            </a:pPr>
            <a:r>
              <a:rPr lang="en-IN" sz="2800" b="0" strike="noStrike" spc="-1">
                <a:solidFill>
                  <a:srgbClr val="2E75B6"/>
                </a:solidFill>
                <a:latin typeface="Calibri"/>
              </a:rPr>
              <a:t>var person = "Meenakshi Thalore", carName = "Volvo", price = 5500000;</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 declaration can span multiple lines:</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2E75B6"/>
                </a:solidFill>
                <a:latin typeface="Calibri"/>
                <a:ea typeface="Microsoft YaHei"/>
              </a:rPr>
              <a:t>var person = "</a:t>
            </a:r>
            <a:r>
              <a:rPr lang="en-IN" sz="2800" b="0" strike="noStrike" spc="-1">
                <a:solidFill>
                  <a:srgbClr val="2E75B6"/>
                </a:solidFill>
                <a:latin typeface="Calibri"/>
              </a:rPr>
              <a:t>Meenakshi Thalore",</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rPr>
              <a:t>         carName = "Volvo",</a:t>
            </a:r>
            <a:endParaRPr lang="en-IN" sz="2800" b="0" strike="noStrike" spc="-1">
              <a:latin typeface="Arial"/>
            </a:endParaRPr>
          </a:p>
          <a:p>
            <a:pPr>
              <a:lnSpc>
                <a:spcPct val="90000"/>
              </a:lnSpc>
              <a:spcBef>
                <a:spcPts val="1001"/>
              </a:spcBef>
            </a:pPr>
            <a:r>
              <a:rPr lang="en-IN" sz="2800" b="0" strike="noStrike" spc="-1">
                <a:solidFill>
                  <a:srgbClr val="2E75B6"/>
                </a:solidFill>
                <a:latin typeface="Calibri"/>
                <a:ea typeface="Microsoft YaHei"/>
              </a:rPr>
              <a:t>          price = </a:t>
            </a:r>
            <a:r>
              <a:rPr lang="en-IN" sz="2800" b="0" strike="noStrike" spc="-1">
                <a:solidFill>
                  <a:srgbClr val="2E75B6"/>
                </a:solidFill>
                <a:latin typeface="Calibri"/>
              </a:rPr>
              <a:t>5500000;</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838080" y="365040"/>
            <a:ext cx="10514880" cy="6334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B51173"/>
                </a:solidFill>
                <a:latin typeface="Calibri Light"/>
              </a:rPr>
              <a:t>                 </a:t>
            </a:r>
            <a:r>
              <a:rPr lang="en-IN" sz="4400" b="0" strike="noStrike" spc="-1" dirty="0" err="1">
                <a:solidFill>
                  <a:srgbClr val="B51173"/>
                </a:solidFill>
                <a:latin typeface="Calibri Light"/>
              </a:rPr>
              <a:t>Javascript</a:t>
            </a:r>
            <a:r>
              <a:rPr lang="en-IN" sz="4400" b="0" strike="noStrike" spc="-1" dirty="0">
                <a:solidFill>
                  <a:srgbClr val="B51173"/>
                </a:solidFill>
                <a:latin typeface="Calibri Light"/>
              </a:rPr>
              <a:t> Data Types</a:t>
            </a:r>
            <a:endParaRPr lang="en-IN" sz="4400" b="0" strike="noStrike" spc="-1" dirty="0">
              <a:latin typeface="Arial"/>
            </a:endParaRPr>
          </a:p>
        </p:txBody>
      </p:sp>
      <p:sp>
        <p:nvSpPr>
          <p:cNvPr id="137" name="CustomShape 2"/>
          <p:cNvSpPr/>
          <p:nvPr/>
        </p:nvSpPr>
        <p:spPr>
          <a:xfrm>
            <a:off x="838080" y="1282262"/>
            <a:ext cx="10514880" cy="5065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3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has </a:t>
            </a:r>
            <a:r>
              <a:rPr lang="en-IN" sz="2800" b="0" u="sng" strike="noStrike" spc="-1" dirty="0">
                <a:solidFill>
                  <a:srgbClr val="000000"/>
                </a:solidFill>
                <a:uFillTx/>
                <a:latin typeface="Calibri"/>
              </a:rPr>
              <a:t>dynamic types</a:t>
            </a:r>
            <a:r>
              <a:rPr lang="en-IN" sz="2800" b="0" strike="noStrike" spc="-1" dirty="0">
                <a:solidFill>
                  <a:srgbClr val="000000"/>
                </a:solidFill>
                <a:latin typeface="Calibri"/>
              </a:rPr>
              <a:t>. This means that the same variable can be used to hold different data types: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ea typeface="Microsoft YaHei"/>
              </a:rPr>
              <a:t>x = "</a:t>
            </a:r>
            <a:r>
              <a:rPr lang="en-IN" sz="2800" b="0" strike="noStrike" spc="-1" dirty="0" err="1">
                <a:solidFill>
                  <a:srgbClr val="2E75B6"/>
                </a:solidFill>
                <a:latin typeface="Calibri"/>
                <a:ea typeface="Microsoft YaHei"/>
              </a:rPr>
              <a:t>Meenakshi</a:t>
            </a:r>
            <a:r>
              <a:rPr lang="en-IN" sz="2800" b="0" strike="noStrike" spc="-1" dirty="0">
                <a:solidFill>
                  <a:srgbClr val="2E75B6"/>
                </a:solidFill>
                <a:latin typeface="Calibri"/>
                <a:ea typeface="Microsoft YaHei"/>
              </a:rPr>
              <a:t> "; </a:t>
            </a:r>
            <a:r>
              <a:rPr lang="en-IN" sz="2800" b="0" strike="noStrike" spc="-1" dirty="0">
                <a:solidFill>
                  <a:srgbClr val="000000"/>
                </a:solidFill>
                <a:latin typeface="Calibri"/>
                <a:ea typeface="Microsoft YaHei"/>
              </a:rPr>
              <a:t>     // </a:t>
            </a:r>
            <a:r>
              <a:rPr lang="en-IN" sz="2400" b="0" strike="noStrike" spc="-1" dirty="0">
                <a:solidFill>
                  <a:srgbClr val="000000"/>
                </a:solidFill>
                <a:latin typeface="Calibri"/>
                <a:ea typeface="Microsoft YaHei"/>
              </a:rPr>
              <a:t>Now x is a String</a:t>
            </a:r>
            <a:r>
              <a:rPr dirty="0"/>
              <a:t/>
            </a:r>
            <a:br>
              <a:rPr dirty="0"/>
            </a:br>
            <a:r>
              <a:rPr lang="en-IN" sz="2800" b="0" strike="noStrike" spc="-1" dirty="0">
                <a:solidFill>
                  <a:srgbClr val="2E75B6"/>
                </a:solidFill>
                <a:latin typeface="Calibri"/>
                <a:ea typeface="Microsoft YaHei"/>
              </a:rPr>
              <a:t>x = 5;</a:t>
            </a:r>
            <a:r>
              <a:rPr lang="en-IN" sz="2800" b="0" strike="noStrike" spc="-1" dirty="0">
                <a:solidFill>
                  <a:srgbClr val="000000"/>
                </a:solidFill>
                <a:latin typeface="Calibri"/>
                <a:ea typeface="Microsoft YaHei"/>
              </a:rPr>
              <a:t>           // </a:t>
            </a:r>
            <a:r>
              <a:rPr lang="en-IN" sz="2400" b="0" strike="noStrike" spc="-1" dirty="0">
                <a:solidFill>
                  <a:srgbClr val="000000"/>
                </a:solidFill>
                <a:latin typeface="Calibri"/>
                <a:ea typeface="Microsoft YaHei"/>
              </a:rPr>
              <a:t>Now x is a Number</a:t>
            </a:r>
            <a:r>
              <a:rPr dirty="0"/>
              <a:t/>
            </a:r>
            <a:br>
              <a:rPr dirty="0"/>
            </a:br>
            <a:r>
              <a:rPr lang="en-IN" sz="2800" b="0" strike="noStrike" spc="-1" dirty="0" err="1">
                <a:solidFill>
                  <a:srgbClr val="2E75B6"/>
                </a:solidFill>
                <a:latin typeface="Calibri"/>
                <a:ea typeface="Microsoft YaHei"/>
              </a:rPr>
              <a:t>var</a:t>
            </a:r>
            <a:r>
              <a:rPr lang="en-IN" sz="2800" b="0" strike="noStrike" spc="-1" dirty="0">
                <a:solidFill>
                  <a:srgbClr val="2E75B6"/>
                </a:solidFill>
                <a:latin typeface="Calibri"/>
                <a:ea typeface="Microsoft YaHei"/>
              </a:rPr>
              <a:t> x; </a:t>
            </a:r>
            <a:r>
              <a:rPr lang="en-IN" sz="2800" b="0" strike="noStrike" spc="-1" dirty="0">
                <a:solidFill>
                  <a:srgbClr val="000000"/>
                </a:solidFill>
                <a:latin typeface="Calibri"/>
                <a:ea typeface="Microsoft YaHei"/>
              </a:rPr>
              <a:t>          // </a:t>
            </a:r>
            <a:r>
              <a:rPr lang="en-IN" sz="2400" b="0" strike="noStrike" spc="-1" dirty="0">
                <a:solidFill>
                  <a:srgbClr val="000000"/>
                </a:solidFill>
                <a:latin typeface="Calibri"/>
                <a:ea typeface="Microsoft YaHei"/>
              </a:rPr>
              <a:t>Now x is </a:t>
            </a:r>
            <a:r>
              <a:rPr lang="en-IN" sz="2400" b="0" strike="noStrike" spc="-1" dirty="0" smtClean="0">
                <a:solidFill>
                  <a:srgbClr val="000000"/>
                </a:solidFill>
                <a:latin typeface="Calibri"/>
                <a:ea typeface="Microsoft YaHei"/>
              </a:rPr>
              <a:t>undefined</a:t>
            </a:r>
          </a:p>
          <a:p>
            <a:pPr>
              <a:lnSpc>
                <a:spcPct val="90000"/>
              </a:lnSpc>
              <a:spcBef>
                <a:spcPts val="1001"/>
              </a:spcBef>
            </a:pPr>
            <a:endParaRPr lang="en-IN" sz="2400" b="0" strike="noStrike" spc="-1" dirty="0">
              <a:latin typeface="Arial"/>
            </a:endParaRPr>
          </a:p>
          <a:p>
            <a:pPr marL="228600" indent="-227880">
              <a:lnSpc>
                <a:spcPct val="90000"/>
              </a:lnSpc>
              <a:spcBef>
                <a:spcPts val="1001"/>
              </a:spcBef>
              <a:buClr>
                <a:srgbClr val="000000"/>
              </a:buClr>
              <a:buFont typeface="Arial"/>
              <a:buChar char="•"/>
            </a:pPr>
            <a:r>
              <a:rPr lang="en-IN" sz="2800" b="0" u="sng" strike="noStrike" spc="-1" dirty="0">
                <a:solidFill>
                  <a:srgbClr val="000000"/>
                </a:solidFill>
                <a:uFillTx/>
                <a:latin typeface="Calibri"/>
              </a:rPr>
              <a:t>JavaScript </a:t>
            </a:r>
            <a:r>
              <a:rPr lang="en-IN" sz="2800" b="0" u="sng" strike="noStrike" spc="-1" dirty="0">
                <a:solidFill>
                  <a:srgbClr val="C00000"/>
                </a:solidFill>
                <a:uFillTx/>
                <a:latin typeface="Calibri"/>
              </a:rPr>
              <a:t>Strings</a:t>
            </a:r>
            <a:endParaRPr lang="en-IN" sz="2800" b="0" strike="noStrike" spc="-1" dirty="0">
              <a:solidFill>
                <a:srgbClr val="C00000"/>
              </a:solidFill>
              <a:latin typeface="Arial"/>
            </a:endParaRPr>
          </a:p>
          <a:p>
            <a:pPr>
              <a:lnSpc>
                <a:spcPct val="90000"/>
              </a:lnSpc>
              <a:spcBef>
                <a:spcPts val="1001"/>
              </a:spcBef>
            </a:pPr>
            <a:r>
              <a:rPr lang="en-IN" sz="2800" b="0" strike="noStrike" spc="-1" dirty="0">
                <a:solidFill>
                  <a:srgbClr val="000000"/>
                </a:solidFill>
                <a:latin typeface="Calibri"/>
                <a:ea typeface="Microsoft YaHei"/>
              </a:rPr>
              <a:t>A string (or a text string) is a series of characters like "</a:t>
            </a:r>
            <a:r>
              <a:rPr lang="en-IN" sz="2800" b="0" strike="noStrike" spc="-1" dirty="0" err="1">
                <a:solidFill>
                  <a:srgbClr val="2E75B6"/>
                </a:solidFill>
                <a:latin typeface="Calibri"/>
              </a:rPr>
              <a:t>Meenakshi</a:t>
            </a:r>
            <a:r>
              <a:rPr lang="en-IN" sz="2800" b="0" strike="noStrike" spc="-1" dirty="0">
                <a:solidFill>
                  <a:srgbClr val="2E75B6"/>
                </a:solidFill>
                <a:latin typeface="Calibri"/>
              </a:rPr>
              <a:t> </a:t>
            </a:r>
            <a:r>
              <a:rPr lang="en-IN" sz="2800" b="0" strike="noStrike" spc="-1" dirty="0" err="1">
                <a:solidFill>
                  <a:srgbClr val="2E75B6"/>
                </a:solidFill>
                <a:latin typeface="Calibri"/>
              </a:rPr>
              <a:t>Thalore</a:t>
            </a: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Strings are written with quotes.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You can use single or double quotes:</a:t>
            </a:r>
            <a:r>
              <a:rPr dirty="0"/>
              <a:t/>
            </a:r>
            <a:br>
              <a:rPr dirty="0"/>
            </a:b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a:lnSpc>
                <a:spcPct val="90000"/>
              </a:lnSpc>
              <a:spcBef>
                <a:spcPts val="1001"/>
              </a:spcBef>
            </a:pPr>
            <a:r>
              <a:rPr lang="en-IN" sz="2800" b="0" strike="noStrike" spc="-1" dirty="0" err="1">
                <a:solidFill>
                  <a:srgbClr val="000000"/>
                </a:solidFill>
                <a:latin typeface="Calibri"/>
                <a:ea typeface="Microsoft YaHei"/>
              </a:rPr>
              <a:t>var</a:t>
            </a:r>
            <a:r>
              <a:rPr lang="en-IN" sz="2800" b="0" strike="noStrike" spc="-1" dirty="0">
                <a:solidFill>
                  <a:srgbClr val="000000"/>
                </a:solidFill>
                <a:latin typeface="Calibri"/>
                <a:ea typeface="Microsoft YaHei"/>
              </a:rPr>
              <a:t> author1 = "</a:t>
            </a:r>
            <a:r>
              <a:rPr lang="en-IN" sz="2800" b="0" strike="noStrike" spc="-1" dirty="0" err="1">
                <a:solidFill>
                  <a:srgbClr val="2E75B6"/>
                </a:solidFill>
                <a:latin typeface="Calibri"/>
                <a:ea typeface="Microsoft YaHei"/>
              </a:rPr>
              <a:t>Meenakshi</a:t>
            </a:r>
            <a:r>
              <a:rPr lang="en-IN" sz="2800" b="0" strike="noStrike" spc="-1" dirty="0">
                <a:solidFill>
                  <a:srgbClr val="000000"/>
                </a:solidFill>
                <a:latin typeface="Calibri"/>
                <a:ea typeface="Microsoft YaHei"/>
              </a:rPr>
              <a:t>";   // Using double quotes</a:t>
            </a:r>
            <a:r>
              <a:rPr dirty="0"/>
              <a:t/>
            </a:r>
            <a:br>
              <a:rPr dirty="0"/>
            </a:br>
            <a:r>
              <a:rPr lang="en-IN" sz="2800" b="0" strike="noStrike" spc="-1" dirty="0" err="1">
                <a:solidFill>
                  <a:srgbClr val="000000"/>
                </a:solidFill>
                <a:latin typeface="Calibri"/>
                <a:ea typeface="Microsoft YaHei"/>
              </a:rPr>
              <a:t>var</a:t>
            </a:r>
            <a:r>
              <a:rPr lang="en-IN" sz="2800" b="0" strike="noStrike" spc="-1" dirty="0">
                <a:solidFill>
                  <a:srgbClr val="000000"/>
                </a:solidFill>
                <a:latin typeface="Calibri"/>
                <a:ea typeface="Microsoft YaHei"/>
              </a:rPr>
              <a:t> author2 = '</a:t>
            </a:r>
            <a:r>
              <a:rPr lang="en-IN" sz="2800" b="0" strike="noStrike" spc="-1" dirty="0" err="1">
                <a:solidFill>
                  <a:srgbClr val="2E75B6"/>
                </a:solidFill>
                <a:latin typeface="Calibri"/>
              </a:rPr>
              <a:t>Meenakshi</a:t>
            </a:r>
            <a:r>
              <a:rPr lang="en-IN" sz="2800" b="0" strike="noStrike" spc="-1" dirty="0">
                <a:solidFill>
                  <a:srgbClr val="000000"/>
                </a:solidFill>
                <a:latin typeface="Calibri"/>
              </a:rPr>
              <a:t>';   // Using single quotes</a:t>
            </a:r>
            <a:endParaRPr lang="en-IN" sz="2800" b="0" strike="noStrike" spc="-1" dirty="0">
              <a:latin typeface="Arial"/>
            </a:endParaRPr>
          </a:p>
          <a:p>
            <a:pPr>
              <a:lnSpc>
                <a:spcPct val="90000"/>
              </a:lnSpc>
              <a:spcBef>
                <a:spcPts val="1001"/>
              </a:spcBef>
            </a:pPr>
            <a:r>
              <a:rPr dirty="0"/>
              <a:t/>
            </a:r>
            <a:br>
              <a:rPr dirty="0"/>
            </a:b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399240" y="126000"/>
            <a:ext cx="10953720" cy="6526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32500" lnSpcReduction="20000"/>
          </a:bodyPr>
          <a:lstStyle/>
          <a:p>
            <a:pPr marL="228600" indent="-227880">
              <a:lnSpc>
                <a:spcPct val="90000"/>
              </a:lnSpc>
              <a:spcBef>
                <a:spcPts val="1001"/>
              </a:spcBef>
              <a:buClr>
                <a:srgbClr val="000000"/>
              </a:buClr>
              <a:buFont typeface="Arial"/>
              <a:buChar char="•"/>
            </a:pPr>
            <a:r>
              <a:rPr lang="en-IN" sz="5500" b="0" u="sng" strike="noStrike" spc="-1" dirty="0">
                <a:solidFill>
                  <a:srgbClr val="000000"/>
                </a:solidFill>
                <a:uFillTx/>
                <a:latin typeface="Calibri"/>
                <a:ea typeface="DejaVu Sans"/>
              </a:rPr>
              <a:t>JavaScript </a:t>
            </a:r>
            <a:r>
              <a:rPr lang="en-IN" sz="5500" b="0" u="sng" strike="noStrike" spc="-1" dirty="0">
                <a:solidFill>
                  <a:srgbClr val="C00000"/>
                </a:solidFill>
                <a:uFillTx/>
                <a:latin typeface="Calibri"/>
                <a:ea typeface="DejaVu Sans"/>
              </a:rPr>
              <a:t>Numbers</a:t>
            </a:r>
            <a:endParaRPr lang="en-IN" sz="5500" b="0" strike="noStrike" spc="-1" dirty="0">
              <a:solidFill>
                <a:srgbClr val="C00000"/>
              </a:solidFill>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JavaScript has only one type of number.</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Numbers can be written with or without decimals.</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Example</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err="1">
                <a:solidFill>
                  <a:srgbClr val="000000"/>
                </a:solidFill>
                <a:latin typeface="Calibri"/>
                <a:ea typeface="DejaVu Sans"/>
              </a:rPr>
              <a:t>var</a:t>
            </a:r>
            <a:r>
              <a:rPr lang="en-IN" sz="5500" b="0" strike="noStrike" spc="-1" dirty="0">
                <a:solidFill>
                  <a:srgbClr val="000000"/>
                </a:solidFill>
                <a:latin typeface="Calibri"/>
                <a:ea typeface="DejaVu Sans"/>
              </a:rPr>
              <a:t> x1 = 34.00;     // Written with decimals</a:t>
            </a:r>
            <a:r>
              <a:rPr dirty="0"/>
              <a:t/>
            </a:r>
            <a:br>
              <a:rPr dirty="0"/>
            </a:br>
            <a:r>
              <a:rPr lang="en-IN" sz="5500" b="0" strike="noStrike" spc="-1" dirty="0" err="1">
                <a:solidFill>
                  <a:srgbClr val="000000"/>
                </a:solidFill>
                <a:latin typeface="Calibri"/>
                <a:ea typeface="DejaVu Sans"/>
              </a:rPr>
              <a:t>var</a:t>
            </a:r>
            <a:r>
              <a:rPr lang="en-IN" sz="5500" b="0" strike="noStrike" spc="-1" dirty="0">
                <a:solidFill>
                  <a:srgbClr val="000000"/>
                </a:solidFill>
                <a:latin typeface="Calibri"/>
                <a:ea typeface="DejaVu Sans"/>
              </a:rPr>
              <a:t> x2 = 34;        // Written without decimals</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u="sng" strike="noStrike" spc="-1" dirty="0">
                <a:solidFill>
                  <a:srgbClr val="000000"/>
                </a:solidFill>
                <a:uFillTx/>
                <a:latin typeface="Calibri"/>
                <a:ea typeface="DejaVu Sans"/>
              </a:rPr>
              <a:t>JavaScript </a:t>
            </a:r>
            <a:r>
              <a:rPr lang="en-IN" sz="5500" b="0" u="sng" strike="noStrike" spc="-1" dirty="0">
                <a:solidFill>
                  <a:srgbClr val="C00000"/>
                </a:solidFill>
                <a:uFillTx/>
                <a:latin typeface="Calibri"/>
                <a:ea typeface="DejaVu Sans"/>
              </a:rPr>
              <a:t>Booleans</a:t>
            </a:r>
            <a:endParaRPr lang="en-IN" sz="5500" b="0" strike="noStrike" spc="-1" dirty="0">
              <a:solidFill>
                <a:srgbClr val="C00000"/>
              </a:solidFill>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Booleans can only have two values: true or false.</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smtClean="0">
                <a:solidFill>
                  <a:srgbClr val="000000"/>
                </a:solidFill>
                <a:latin typeface="Calibri"/>
                <a:ea typeface="DejaVu Sans"/>
              </a:rPr>
              <a:t>Example</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err="1">
                <a:solidFill>
                  <a:srgbClr val="000000"/>
                </a:solidFill>
                <a:latin typeface="Calibri"/>
                <a:ea typeface="DejaVu Sans"/>
              </a:rPr>
              <a:t>var</a:t>
            </a:r>
            <a:r>
              <a:rPr lang="en-IN" sz="5500" b="0" strike="noStrike" spc="-1" dirty="0">
                <a:solidFill>
                  <a:srgbClr val="000000"/>
                </a:solidFill>
                <a:latin typeface="Calibri"/>
                <a:ea typeface="DejaVu Sans"/>
              </a:rPr>
              <a:t> x = 5;</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err="1">
                <a:solidFill>
                  <a:srgbClr val="000000"/>
                </a:solidFill>
                <a:latin typeface="Calibri"/>
                <a:ea typeface="DejaVu Sans"/>
              </a:rPr>
              <a:t>var</a:t>
            </a:r>
            <a:r>
              <a:rPr lang="en-IN" sz="5500" b="0" strike="noStrike" spc="-1" dirty="0">
                <a:solidFill>
                  <a:srgbClr val="000000"/>
                </a:solidFill>
                <a:latin typeface="Calibri"/>
                <a:ea typeface="DejaVu Sans"/>
              </a:rPr>
              <a:t> y = 5;</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err="1">
                <a:solidFill>
                  <a:srgbClr val="000000"/>
                </a:solidFill>
                <a:latin typeface="Calibri"/>
                <a:ea typeface="DejaVu Sans"/>
              </a:rPr>
              <a:t>var</a:t>
            </a:r>
            <a:r>
              <a:rPr lang="en-IN" sz="5500" b="0" strike="noStrike" spc="-1" dirty="0">
                <a:solidFill>
                  <a:srgbClr val="000000"/>
                </a:solidFill>
                <a:latin typeface="Calibri"/>
                <a:ea typeface="DejaVu Sans"/>
              </a:rPr>
              <a:t> z = 6;</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(x == y)       // Returns true</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(x == z)       // Returns false</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u="sng" strike="noStrike" spc="-1" dirty="0">
                <a:solidFill>
                  <a:srgbClr val="C00000"/>
                </a:solidFill>
                <a:uFillTx/>
                <a:latin typeface="Calibri"/>
                <a:ea typeface="DejaVu Sans"/>
              </a:rPr>
              <a:t>Undefined</a:t>
            </a:r>
            <a:endParaRPr lang="en-IN" sz="5500" b="0" strike="noStrike" spc="-1" dirty="0">
              <a:solidFill>
                <a:srgbClr val="C00000"/>
              </a:solidFill>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In JavaScript, a variable without a value, has the value undefined. The type is also undefined.</a:t>
            </a:r>
            <a:endParaRPr lang="en-IN" sz="5500" b="0" strike="noStrike" spc="-1" dirty="0">
              <a:latin typeface="Arial"/>
            </a:endParaRPr>
          </a:p>
          <a:p>
            <a:pPr>
              <a:lnSpc>
                <a:spcPct val="90000"/>
              </a:lnSpc>
              <a:spcBef>
                <a:spcPts val="1001"/>
              </a:spcBef>
            </a:pP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a:solidFill>
                  <a:srgbClr val="000000"/>
                </a:solidFill>
                <a:latin typeface="Calibri"/>
                <a:ea typeface="DejaVu Sans"/>
              </a:rPr>
              <a:t>Example</a:t>
            </a:r>
            <a:endParaRPr lang="en-IN" sz="5500" b="0" strike="noStrike" spc="-1" dirty="0">
              <a:latin typeface="Arial"/>
            </a:endParaRPr>
          </a:p>
          <a:p>
            <a:pPr marL="228600" indent="-227880">
              <a:lnSpc>
                <a:spcPct val="90000"/>
              </a:lnSpc>
              <a:spcBef>
                <a:spcPts val="1001"/>
              </a:spcBef>
              <a:buClr>
                <a:srgbClr val="000000"/>
              </a:buClr>
              <a:buFont typeface="Arial"/>
              <a:buChar char="•"/>
            </a:pPr>
            <a:r>
              <a:rPr lang="en-IN" sz="5500" b="0" strike="noStrike" spc="-1" dirty="0" err="1">
                <a:solidFill>
                  <a:srgbClr val="000000"/>
                </a:solidFill>
                <a:latin typeface="Calibri"/>
                <a:ea typeface="DejaVu Sans"/>
              </a:rPr>
              <a:t>var</a:t>
            </a:r>
            <a:r>
              <a:rPr lang="en-IN" sz="5500" b="0" strike="noStrike" spc="-1" dirty="0">
                <a:solidFill>
                  <a:srgbClr val="000000"/>
                </a:solidFill>
                <a:latin typeface="Calibri"/>
                <a:ea typeface="DejaVu Sans"/>
              </a:rPr>
              <a:t> car;    // Value is undefined, type is undefined</a:t>
            </a:r>
            <a:endParaRPr lang="en-IN" sz="5500" b="0" strike="noStrike" spc="-1" dirty="0">
              <a:latin typeface="Arial"/>
            </a:endParaRPr>
          </a:p>
          <a:p>
            <a:pPr>
              <a:lnSpc>
                <a:spcPct val="90000"/>
              </a:lnSpc>
              <a:spcBef>
                <a:spcPts val="1001"/>
              </a:spcBef>
            </a:pPr>
            <a:endParaRPr lang="en-IN" sz="55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CustomShape 1"/>
          <p:cNvSpPr/>
          <p:nvPr/>
        </p:nvSpPr>
        <p:spPr>
          <a:xfrm>
            <a:off x="838080" y="515160"/>
            <a:ext cx="10514880" cy="5661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6500" lnSpcReduction="20000"/>
          </a:bodyPr>
          <a:lstStyle/>
          <a:p>
            <a:pPr marL="228600" indent="-227880">
              <a:lnSpc>
                <a:spcPct val="90000"/>
              </a:lnSpc>
              <a:spcBef>
                <a:spcPts val="1001"/>
              </a:spcBef>
              <a:buClr>
                <a:srgbClr val="000000"/>
              </a:buClr>
              <a:buFont typeface="Arial"/>
              <a:buChar char="•"/>
            </a:pPr>
            <a:r>
              <a:rPr lang="en-IN" sz="2800" b="0" u="sng" strike="noStrike" spc="-1" dirty="0">
                <a:solidFill>
                  <a:srgbClr val="000000"/>
                </a:solidFill>
                <a:uFillTx/>
                <a:latin typeface="Calibri"/>
              </a:rPr>
              <a:t>JavaScript </a:t>
            </a:r>
            <a:r>
              <a:rPr lang="en-IN" sz="2800" b="0" u="sng" strike="noStrike" spc="-1" dirty="0">
                <a:solidFill>
                  <a:srgbClr val="C00000"/>
                </a:solidFill>
                <a:uFillTx/>
                <a:latin typeface="Calibri"/>
              </a:rPr>
              <a:t>Arrays</a:t>
            </a:r>
            <a:endParaRPr lang="en-IN" sz="2800" b="0" strike="noStrike" spc="-1" dirty="0">
              <a:solidFill>
                <a:srgbClr val="C00000"/>
              </a:solidFill>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arrays are written with square brackets.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Array items are separated by commas.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The following code declares (creates) an array called cars, containing three items (car names):</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var</a:t>
            </a:r>
            <a:r>
              <a:rPr lang="en-IN" sz="2800" b="0" strike="noStrike" spc="-1" dirty="0">
                <a:solidFill>
                  <a:srgbClr val="000000"/>
                </a:solidFill>
                <a:latin typeface="Calibri"/>
              </a:rPr>
              <a:t> cars = ["Audi", "Skoda", "BMW</a:t>
            </a:r>
            <a:r>
              <a:rPr lang="en-IN" sz="2800" b="0" strike="noStrike" spc="-1" dirty="0" smtClean="0">
                <a:solidFill>
                  <a:srgbClr val="000000"/>
                </a:solidFill>
                <a:latin typeface="Calibri"/>
              </a:rPr>
              <a:t>"];</a:t>
            </a:r>
          </a:p>
          <a:p>
            <a:pPr marL="720">
              <a:lnSpc>
                <a:spcPct val="90000"/>
              </a:lnSpc>
              <a:spcBef>
                <a:spcPts val="1001"/>
              </a:spcBef>
              <a:buClr>
                <a:srgbClr val="000000"/>
              </a:buClr>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u="sng" strike="noStrike" spc="-1" dirty="0">
                <a:solidFill>
                  <a:srgbClr val="000000"/>
                </a:solidFill>
                <a:uFillTx/>
                <a:latin typeface="Calibri"/>
              </a:rPr>
              <a:t>JavaScript </a:t>
            </a:r>
            <a:r>
              <a:rPr lang="en-IN" sz="2800" b="0" u="sng" strike="noStrike" spc="-1" dirty="0">
                <a:solidFill>
                  <a:srgbClr val="C00000"/>
                </a:solidFill>
                <a:uFillTx/>
                <a:latin typeface="Calibri"/>
              </a:rPr>
              <a:t>Objects</a:t>
            </a:r>
            <a:endParaRPr lang="en-IN" sz="2800" b="0" strike="noStrike" spc="-1" dirty="0">
              <a:solidFill>
                <a:srgbClr val="C00000"/>
              </a:solidFill>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objects are written with curly braces {}.</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Object properties are written as </a:t>
            </a:r>
            <a:r>
              <a:rPr lang="en-IN" sz="2800" b="0" strike="noStrike" spc="-1" dirty="0" err="1">
                <a:solidFill>
                  <a:srgbClr val="000000"/>
                </a:solidFill>
                <a:latin typeface="Calibri"/>
              </a:rPr>
              <a:t>name:value</a:t>
            </a:r>
            <a:r>
              <a:rPr lang="en-IN" sz="2800" b="0" strike="noStrike" spc="-1" dirty="0">
                <a:solidFill>
                  <a:srgbClr val="000000"/>
                </a:solidFill>
                <a:latin typeface="Calibri"/>
              </a:rPr>
              <a:t> pairs, separated by commas.</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var person = {firstName:"</a:t>
            </a:r>
            <a:r>
              <a:rPr lang="en-IN" sz="2800" b="0" strike="noStrike" spc="-1" dirty="0" err="1">
                <a:solidFill>
                  <a:srgbClr val="000000"/>
                </a:solidFill>
                <a:latin typeface="Calibri"/>
              </a:rPr>
              <a:t>Meenakshi</a:t>
            </a:r>
            <a:r>
              <a:rPr lang="en-IN" sz="2800" b="0" strike="noStrike" spc="-1" dirty="0">
                <a:solidFill>
                  <a:srgbClr val="000000"/>
                </a:solidFill>
                <a:latin typeface="Calibri"/>
              </a:rPr>
              <a:t>", lastName:"</a:t>
            </a:r>
            <a:r>
              <a:rPr lang="en-IN" sz="2800" b="0" strike="noStrike" spc="-1" dirty="0" err="1">
                <a:solidFill>
                  <a:srgbClr val="000000"/>
                </a:solidFill>
                <a:latin typeface="Calibri"/>
              </a:rPr>
              <a:t>Thalore</a:t>
            </a:r>
            <a:r>
              <a:rPr lang="en-IN" sz="2800" b="0" strike="noStrike" spc="-1" dirty="0">
                <a:solidFill>
                  <a:srgbClr val="000000"/>
                </a:solidFill>
                <a:latin typeface="Calibri"/>
              </a:rPr>
              <a:t>", age:50, </a:t>
            </a:r>
            <a:r>
              <a:rPr lang="en-IN" sz="2800" b="0" strike="noStrike" spc="-1" dirty="0" err="1">
                <a:solidFill>
                  <a:srgbClr val="000000"/>
                </a:solidFill>
                <a:latin typeface="Calibri"/>
              </a:rPr>
              <a:t>eyeColor</a:t>
            </a:r>
            <a:r>
              <a:rPr lang="en-IN" sz="2800" b="0" strike="noStrike" spc="-1" dirty="0">
                <a:solidFill>
                  <a:srgbClr val="000000"/>
                </a:solidFill>
                <a:latin typeface="Calibri"/>
              </a:rPr>
              <a:t>:"black"};</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838080" y="365040"/>
            <a:ext cx="105148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200" b="1" u="sng" strike="noStrike" spc="-1" dirty="0">
                <a:solidFill>
                  <a:srgbClr val="B51173"/>
                </a:solidFill>
                <a:latin typeface="Calibri Light"/>
              </a:rPr>
              <a:t>JavaScript Operators</a:t>
            </a:r>
            <a:r>
              <a:rPr sz="1050" dirty="0"/>
              <a:t/>
            </a:r>
            <a:br>
              <a:rPr sz="1050" dirty="0"/>
            </a:br>
            <a:endParaRPr lang="en-IN" sz="3200" b="0" strike="noStrike" spc="-1" dirty="0">
              <a:latin typeface="Arial"/>
            </a:endParaRPr>
          </a:p>
        </p:txBody>
      </p:sp>
      <p:sp>
        <p:nvSpPr>
          <p:cNvPr id="141" name="CustomShape 2"/>
          <p:cNvSpPr/>
          <p:nvPr/>
        </p:nvSpPr>
        <p:spPr>
          <a:xfrm>
            <a:off x="473040" y="882720"/>
            <a:ext cx="10972080" cy="587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9000" lnSpcReduction="20000"/>
          </a:bodyPr>
          <a:lstStyle/>
          <a:p>
            <a:pPr marL="228600" indent="-227880">
              <a:lnSpc>
                <a:spcPct val="90000"/>
              </a:lnSpc>
              <a:spcBef>
                <a:spcPts val="1001"/>
              </a:spcBef>
              <a:buClr>
                <a:srgbClr val="000000"/>
              </a:buClr>
              <a:buFont typeface="Arial"/>
              <a:buChar char="•"/>
            </a:pPr>
            <a:r>
              <a:rPr lang="en-IN" sz="4500" b="0" strike="noStrike" spc="-1" dirty="0">
                <a:solidFill>
                  <a:srgbClr val="C00000"/>
                </a:solidFill>
                <a:uFillTx/>
                <a:latin typeface="Calibri"/>
              </a:rPr>
              <a:t>JavaScript Arithmetic Operators</a:t>
            </a:r>
            <a:endParaRPr lang="en-IN" sz="4500" b="0" strike="noStrike" spc="-1" dirty="0">
              <a:solidFill>
                <a:srgbClr val="C00000"/>
              </a:solidFill>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Arithmetic operators are used to perform arithmetic on numbers:</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Example:</a:t>
            </a:r>
            <a:endParaRPr lang="en-IN" sz="2800" b="0" strike="noStrike" spc="-1" dirty="0">
              <a:latin typeface="Arial"/>
            </a:endParaRPr>
          </a:p>
          <a:p>
            <a:pPr>
              <a:lnSpc>
                <a:spcPct val="90000"/>
              </a:lnSpc>
              <a:spcBef>
                <a:spcPts val="1001"/>
              </a:spcBef>
            </a:pPr>
            <a:r>
              <a:rPr lang="en-IN" sz="2800" b="0" strike="noStrike" spc="-1" dirty="0" err="1">
                <a:solidFill>
                  <a:srgbClr val="2E75B6"/>
                </a:solidFill>
                <a:latin typeface="Calibri"/>
              </a:rPr>
              <a:t>var</a:t>
            </a:r>
            <a:r>
              <a:rPr lang="en-IN" sz="2800" b="0" strike="noStrike" spc="-1" dirty="0">
                <a:solidFill>
                  <a:srgbClr val="2E75B6"/>
                </a:solidFill>
                <a:latin typeface="Calibri"/>
              </a:rPr>
              <a:t> x = 5, y = 10, z = 15</a:t>
            </a:r>
            <a:r>
              <a:rPr lang="en-IN" sz="2800" b="0" strike="noStrike" spc="-1" dirty="0">
                <a:solidFill>
                  <a:srgbClr val="000000"/>
                </a:solidFill>
                <a:latin typeface="Calibri"/>
              </a:rPr>
              <a:t>;</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x + y; </a:t>
            </a:r>
            <a:r>
              <a:rPr lang="en-IN" sz="2800" b="0" strike="noStrike" spc="-1" dirty="0">
                <a:solidFill>
                  <a:srgbClr val="000000"/>
                </a:solidFill>
                <a:latin typeface="Calibri"/>
              </a:rPr>
              <a:t>//returns 15</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y - x; </a:t>
            </a:r>
            <a:r>
              <a:rPr lang="en-IN" sz="2800" b="0" strike="noStrike" spc="-1" dirty="0">
                <a:solidFill>
                  <a:srgbClr val="000000"/>
                </a:solidFill>
                <a:latin typeface="Calibri"/>
              </a:rPr>
              <a:t>//returns 5</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x * y; </a:t>
            </a:r>
            <a:r>
              <a:rPr lang="en-IN" sz="2800" b="0" strike="noStrike" spc="-1" dirty="0">
                <a:solidFill>
                  <a:srgbClr val="000000"/>
                </a:solidFill>
                <a:latin typeface="Calibri"/>
              </a:rPr>
              <a:t>//returns 50</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y / x; </a:t>
            </a:r>
            <a:r>
              <a:rPr lang="en-IN" sz="2800" b="0" strike="noStrike" spc="-1" dirty="0">
                <a:solidFill>
                  <a:srgbClr val="000000"/>
                </a:solidFill>
                <a:latin typeface="Calibri"/>
              </a:rPr>
              <a:t>//returns 2</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x % 2; </a:t>
            </a:r>
            <a:r>
              <a:rPr lang="en-IN" sz="2800" b="0" strike="noStrike" spc="-1" dirty="0">
                <a:solidFill>
                  <a:srgbClr val="000000"/>
                </a:solidFill>
                <a:latin typeface="Calibri"/>
              </a:rPr>
              <a:t>//returns 1</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x++; </a:t>
            </a:r>
            <a:r>
              <a:rPr lang="en-IN" sz="2800" b="0" strike="noStrike" spc="-1" dirty="0">
                <a:solidFill>
                  <a:srgbClr val="000000"/>
                </a:solidFill>
                <a:latin typeface="Calibri"/>
              </a:rPr>
              <a:t>//returns 6</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x--; </a:t>
            </a:r>
            <a:r>
              <a:rPr lang="en-IN" sz="2800" b="0" strike="noStrike" spc="-1" dirty="0">
                <a:solidFill>
                  <a:srgbClr val="000000"/>
                </a:solidFill>
                <a:latin typeface="Calibri"/>
              </a:rPr>
              <a:t>//returns 4</a:t>
            </a:r>
            <a:endParaRPr lang="en-IN" sz="2800" b="0" strike="noStrike" spc="-1" dirty="0">
              <a:latin typeface="Arial"/>
            </a:endParaRPr>
          </a:p>
        </p:txBody>
      </p:sp>
      <p:graphicFrame>
        <p:nvGraphicFramePr>
          <p:cNvPr id="142" name="Table 3"/>
          <p:cNvGraphicFramePr/>
          <p:nvPr/>
        </p:nvGraphicFramePr>
        <p:xfrm>
          <a:off x="3391920" y="2196720"/>
          <a:ext cx="5110560" cy="3440880"/>
        </p:xfrm>
        <a:graphic>
          <a:graphicData uri="http://schemas.openxmlformats.org/drawingml/2006/table">
            <a:tbl>
              <a:tblPr/>
              <a:tblGrid>
                <a:gridCol w="1276200"/>
                <a:gridCol w="3834360"/>
              </a:tblGrid>
              <a:tr h="382320">
                <a:tc>
                  <a:txBody>
                    <a:bodyPr/>
                    <a:lstStyle/>
                    <a:p>
                      <a:pPr>
                        <a:lnSpc>
                          <a:spcPct val="100000"/>
                        </a:lnSpc>
                      </a:pPr>
                      <a:r>
                        <a:rPr lang="en-IN" sz="1800" b="0" strike="noStrike" spc="-1">
                          <a:solidFill>
                            <a:srgbClr val="000000"/>
                          </a:solidFill>
                          <a:latin typeface="Calibri"/>
                        </a:rPr>
                        <a:t>Operator</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Description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Addition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Subtraction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Multiplication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Exponentiation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Division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Modulus (Division Remainder)</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Increment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c>
                  <a:txBody>
                    <a:bodyPr/>
                    <a:lstStyle/>
                    <a:p>
                      <a:pPr>
                        <a:lnSpc>
                          <a:spcPct val="100000"/>
                        </a:lnSpc>
                      </a:pPr>
                      <a:r>
                        <a:rPr lang="en-IN" sz="1800" b="0" strike="noStrike" spc="-1">
                          <a:solidFill>
                            <a:srgbClr val="000000"/>
                          </a:solidFill>
                          <a:latin typeface="Calibri"/>
                        </a:rPr>
                        <a:t>Decrement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FFFFF"/>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838080" y="365040"/>
            <a:ext cx="10514880" cy="73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B51173"/>
                </a:solidFill>
                <a:latin typeface="Calibri Light"/>
              </a:rPr>
              <a:t>Features of JavaScript</a:t>
            </a:r>
            <a:endParaRPr lang="en-IN" sz="4400" b="0" strike="noStrike" spc="-1">
              <a:latin typeface="Arial"/>
            </a:endParaRPr>
          </a:p>
        </p:txBody>
      </p:sp>
      <p:sp>
        <p:nvSpPr>
          <p:cNvPr id="117" name="CustomShape 2"/>
          <p:cNvSpPr/>
          <p:nvPr/>
        </p:nvSpPr>
        <p:spPr>
          <a:xfrm>
            <a:off x="473040" y="1229760"/>
            <a:ext cx="10880280" cy="552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is a object-based scripting language.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Calibri"/>
              </a:rPr>
              <a:t>It </a:t>
            </a:r>
            <a:r>
              <a:rPr lang="en-IN" sz="2800" b="0" strike="noStrike" spc="-1" dirty="0">
                <a:solidFill>
                  <a:srgbClr val="000000"/>
                </a:solidFill>
                <a:latin typeface="Calibri"/>
              </a:rPr>
              <a:t>is light weighted.</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is interpreter based scripting language.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is case sensitive.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It is open and cross platform</a:t>
            </a:r>
            <a:r>
              <a:rPr lang="en-IN" sz="2800" b="0" strike="noStrike" spc="-1" dirty="0" smtClean="0">
                <a:solidFill>
                  <a:srgbClr val="000000"/>
                </a:solidFill>
                <a:latin typeface="Calibri"/>
              </a:rPr>
              <a:t>.</a:t>
            </a:r>
          </a:p>
          <a:p>
            <a:pPr marL="228600" indent="-227880">
              <a:lnSpc>
                <a:spcPct val="90000"/>
              </a:lnSpc>
              <a:spcBef>
                <a:spcPts val="1001"/>
              </a:spcBef>
              <a:buClr>
                <a:srgbClr val="000000"/>
              </a:buClr>
              <a:buFont typeface="Arial"/>
              <a:buChar char="•"/>
            </a:pPr>
            <a:r>
              <a:rPr lang="en-IN" sz="2800" spc="-1" dirty="0">
                <a:solidFill>
                  <a:srgbClr val="000000"/>
                </a:solidFill>
                <a:latin typeface="Calibri"/>
              </a:rPr>
              <a:t>It validates form</a:t>
            </a:r>
            <a:r>
              <a:rPr lang="en-IN" sz="2800" spc="-1" dirty="0" smtClean="0">
                <a:solidFill>
                  <a:srgbClr val="000000"/>
                </a:solidFill>
                <a:latin typeface="Calibri"/>
              </a:rPr>
              <a:t>.</a:t>
            </a:r>
          </a:p>
          <a:p>
            <a:pPr marL="228600" indent="-227880">
              <a:lnSpc>
                <a:spcPct val="90000"/>
              </a:lnSpc>
              <a:spcBef>
                <a:spcPts val="1001"/>
              </a:spcBef>
              <a:buClr>
                <a:srgbClr val="000000"/>
              </a:buClr>
              <a:buFont typeface="Arial"/>
              <a:buChar char="•"/>
            </a:pPr>
            <a:r>
              <a:rPr lang="en-IN" sz="2800" spc="-1" dirty="0">
                <a:solidFill>
                  <a:srgbClr val="000000"/>
                </a:solidFill>
                <a:latin typeface="Calibri"/>
              </a:rPr>
              <a:t>It supports dynamic typing.</a:t>
            </a:r>
            <a:endParaRPr lang="en-IN" sz="2800" spc="-1" dirty="0"/>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Calibri"/>
              </a:rPr>
              <a:t>It </a:t>
            </a:r>
            <a:r>
              <a:rPr lang="en-IN" sz="2800" b="0" strike="noStrike" spc="-1" dirty="0">
                <a:solidFill>
                  <a:srgbClr val="000000"/>
                </a:solidFill>
                <a:latin typeface="Calibri"/>
              </a:rPr>
              <a:t>is used in web pages to add functionality.</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Calibri"/>
              </a:rPr>
              <a:t>Browser </a:t>
            </a:r>
            <a:r>
              <a:rPr lang="en-IN" sz="2800" b="0" strike="noStrike" spc="-1" dirty="0">
                <a:solidFill>
                  <a:srgbClr val="000000"/>
                </a:solidFill>
                <a:latin typeface="Calibri"/>
              </a:rPr>
              <a:t>support.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It communicates with server.</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It read write html elements.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It Handles date and time.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Calibri"/>
              </a:rPr>
              <a:t>Every </a:t>
            </a:r>
            <a:r>
              <a:rPr lang="en-IN" sz="2800" b="0" strike="noStrike" spc="-1" dirty="0">
                <a:solidFill>
                  <a:srgbClr val="000000"/>
                </a:solidFill>
                <a:latin typeface="Calibri"/>
              </a:rPr>
              <a:t>statement in JavaScript automatically terminated with semicolon .</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1426680" y="357352"/>
            <a:ext cx="10514880" cy="7462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1500" lnSpcReduction="20000"/>
          </a:bodyPr>
          <a:lstStyle/>
          <a:p>
            <a:pPr>
              <a:lnSpc>
                <a:spcPct val="90000"/>
              </a:lnSpc>
            </a:pPr>
            <a:r>
              <a:rPr lang="en-IN" sz="3500" b="0" strike="noStrike" spc="-1" dirty="0">
                <a:solidFill>
                  <a:srgbClr val="C00000"/>
                </a:solidFill>
                <a:latin typeface="Segoe UI"/>
              </a:rPr>
              <a:t>JavaScript Assignment Operators</a:t>
            </a:r>
            <a:r>
              <a:rPr dirty="0"/>
              <a:t/>
            </a:r>
            <a:br>
              <a:rPr dirty="0"/>
            </a:br>
            <a:endParaRPr lang="en-IN" sz="4400" b="0" strike="noStrike" spc="-1" dirty="0">
              <a:latin typeface="Arial"/>
            </a:endParaRPr>
          </a:p>
        </p:txBody>
      </p:sp>
      <p:graphicFrame>
        <p:nvGraphicFramePr>
          <p:cNvPr id="144" name="Table 2"/>
          <p:cNvGraphicFramePr/>
          <p:nvPr/>
        </p:nvGraphicFramePr>
        <p:xfrm>
          <a:off x="3867840" y="2381040"/>
          <a:ext cx="5380920" cy="3058560"/>
        </p:xfrm>
        <a:graphic>
          <a:graphicData uri="http://schemas.openxmlformats.org/drawingml/2006/table">
            <a:tbl>
              <a:tblPr/>
              <a:tblGrid>
                <a:gridCol w="1343880"/>
                <a:gridCol w="2018520"/>
                <a:gridCol w="2018520"/>
              </a:tblGrid>
              <a:tr h="382320">
                <a:tc>
                  <a:txBody>
                    <a:bodyPr/>
                    <a:lstStyle/>
                    <a:p>
                      <a:pPr>
                        <a:lnSpc>
                          <a:spcPct val="100000"/>
                        </a:lnSpc>
                      </a:pPr>
                      <a:r>
                        <a:rPr lang="en-IN" sz="1800" b="0" strike="noStrike" spc="-1">
                          <a:solidFill>
                            <a:srgbClr val="000000"/>
                          </a:solidFill>
                          <a:latin typeface="Calibri"/>
                        </a:rPr>
                        <a:t>Operator</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Example</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Same As</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 = 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x = 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 = 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x = 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 = 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x = x ** y</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r>
            </a:tbl>
          </a:graphicData>
        </a:graphic>
      </p:graphicFrame>
      <p:sp>
        <p:nvSpPr>
          <p:cNvPr id="145" name="CustomShape 3"/>
          <p:cNvSpPr/>
          <p:nvPr/>
        </p:nvSpPr>
        <p:spPr>
          <a:xfrm>
            <a:off x="0" y="-69840"/>
            <a:ext cx="50400" cy="59508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wrap="none" lIns="0" tIns="76320" rIns="0" bIns="76320" anchor="ctr">
            <a:spAutoFit/>
          </a:bodyPr>
          <a:lstStyle/>
          <a:p>
            <a:pPr>
              <a:lnSpc>
                <a:spcPct val="100000"/>
              </a:lnSpc>
            </a:pPr>
            <a:endParaRPr lang="en-IN" sz="1800" b="0" strike="noStrike" spc="-1">
              <a:latin typeface="Arial"/>
            </a:endParaRPr>
          </a:p>
          <a:p>
            <a:pPr>
              <a:lnSpc>
                <a:spcPct val="100000"/>
              </a:lnSpc>
            </a:pPr>
            <a:r>
              <a:rPr lang="en-IN" sz="1100" b="0" strike="noStrike" spc="-1">
                <a:solidFill>
                  <a:srgbClr val="000000"/>
                </a:solidFill>
                <a:latin typeface="Verdana"/>
                <a:ea typeface="DejaVu Sans"/>
              </a:rPr>
              <a:t>.</a:t>
            </a:r>
            <a:endParaRPr lang="en-IN" sz="1100" b="0" strike="noStrike" spc="-1">
              <a:latin typeface="Arial"/>
            </a:endParaRPr>
          </a:p>
        </p:txBody>
      </p:sp>
      <p:pic>
        <p:nvPicPr>
          <p:cNvPr id="146" name="Picture 5"/>
          <p:cNvPicPr/>
          <p:nvPr/>
        </p:nvPicPr>
        <p:blipFill>
          <a:blip r:embed="rId2"/>
          <a:stretch/>
        </p:blipFill>
        <p:spPr>
          <a:xfrm>
            <a:off x="1155960" y="954546"/>
            <a:ext cx="7713720" cy="298080"/>
          </a:xfrm>
          <a:prstGeom prst="rect">
            <a:avLst/>
          </a:prstGeom>
          <a:ln>
            <a:noFill/>
          </a:ln>
        </p:spPr>
      </p:pic>
      <p:sp>
        <p:nvSpPr>
          <p:cNvPr id="147" name="CustomShape 4"/>
          <p:cNvSpPr/>
          <p:nvPr/>
        </p:nvSpPr>
        <p:spPr>
          <a:xfrm>
            <a:off x="882900" y="1918586"/>
            <a:ext cx="4129920" cy="393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ea typeface="DejaVu Sans"/>
              </a:rPr>
              <a:t>Example:</a:t>
            </a:r>
            <a:endParaRPr lang="en-IN" sz="1800" b="0" strike="noStrike" spc="-1" dirty="0">
              <a:latin typeface="Arial"/>
            </a:endParaRPr>
          </a:p>
          <a:p>
            <a:pPr>
              <a:lnSpc>
                <a:spcPct val="100000"/>
              </a:lnSpc>
            </a:pPr>
            <a:r>
              <a:rPr lang="en-IN" sz="1800" b="0" strike="noStrike" spc="-1" dirty="0" err="1">
                <a:solidFill>
                  <a:srgbClr val="2E75B6"/>
                </a:solidFill>
                <a:latin typeface="Calibri"/>
                <a:ea typeface="DejaVu Sans"/>
              </a:rPr>
              <a:t>var</a:t>
            </a:r>
            <a:r>
              <a:rPr lang="en-IN" sz="1800" b="0" strike="noStrike" spc="-1" dirty="0">
                <a:solidFill>
                  <a:srgbClr val="2E75B6"/>
                </a:solidFill>
                <a:latin typeface="Calibri"/>
                <a:ea typeface="DejaVu Sans"/>
              </a:rPr>
              <a:t> x = 5, y = 10, z = 15;</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2E75B6"/>
                </a:solidFill>
                <a:latin typeface="Calibri"/>
                <a:ea typeface="DejaVu Sans"/>
              </a:rPr>
              <a:t>x = y; </a:t>
            </a:r>
            <a:r>
              <a:rPr lang="en-IN" sz="1800" b="0" strike="noStrike" spc="-1" dirty="0">
                <a:solidFill>
                  <a:srgbClr val="000000"/>
                </a:solidFill>
                <a:latin typeface="Calibri"/>
                <a:ea typeface="DejaVu Sans"/>
              </a:rPr>
              <a:t>//x would be 10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2E75B6"/>
                </a:solidFill>
                <a:latin typeface="Calibri"/>
                <a:ea typeface="DejaVu Sans"/>
              </a:rPr>
              <a:t>x += 1; </a:t>
            </a:r>
            <a:r>
              <a:rPr lang="en-IN" sz="1800" b="0" strike="noStrike" spc="-1" dirty="0">
                <a:solidFill>
                  <a:srgbClr val="000000"/>
                </a:solidFill>
                <a:latin typeface="Calibri"/>
                <a:ea typeface="DejaVu Sans"/>
              </a:rPr>
              <a:t>//x would be 6</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2E75B6"/>
                </a:solidFill>
                <a:latin typeface="Calibri"/>
                <a:ea typeface="DejaVu Sans"/>
              </a:rPr>
              <a:t>x -= 1; </a:t>
            </a:r>
            <a:r>
              <a:rPr lang="en-IN" sz="1800" b="0" strike="noStrike" spc="-1" dirty="0">
                <a:solidFill>
                  <a:srgbClr val="000000"/>
                </a:solidFill>
                <a:latin typeface="Calibri"/>
                <a:ea typeface="DejaVu Sans"/>
              </a:rPr>
              <a:t>//x would be 4</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2E75B6"/>
                </a:solidFill>
                <a:latin typeface="Calibri"/>
                <a:ea typeface="DejaVu Sans"/>
              </a:rPr>
              <a:t>x *= 5; </a:t>
            </a:r>
            <a:r>
              <a:rPr lang="en-IN" sz="1800" b="0" strike="noStrike" spc="-1" dirty="0">
                <a:solidFill>
                  <a:srgbClr val="000000"/>
                </a:solidFill>
                <a:latin typeface="Calibri"/>
                <a:ea typeface="DejaVu Sans"/>
              </a:rPr>
              <a:t>//x would be 25</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2E75B6"/>
                </a:solidFill>
                <a:latin typeface="Calibri"/>
                <a:ea typeface="DejaVu Sans"/>
              </a:rPr>
              <a:t>x /= 5; </a:t>
            </a:r>
            <a:r>
              <a:rPr lang="en-IN" sz="1800" b="0" strike="noStrike" spc="-1" dirty="0">
                <a:solidFill>
                  <a:srgbClr val="000000"/>
                </a:solidFill>
                <a:latin typeface="Calibri"/>
                <a:ea typeface="DejaVu Sans"/>
              </a:rPr>
              <a:t>//x would be 1</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2E75B6"/>
                </a:solidFill>
                <a:latin typeface="Calibri"/>
                <a:ea typeface="DejaVu Sans"/>
              </a:rPr>
              <a:t>x %= 2; </a:t>
            </a:r>
            <a:r>
              <a:rPr lang="en-IN" sz="1800" b="0" strike="noStrike" spc="-1" dirty="0">
                <a:solidFill>
                  <a:srgbClr val="000000"/>
                </a:solidFill>
                <a:latin typeface="Calibri"/>
                <a:ea typeface="DejaVu Sans"/>
              </a:rPr>
              <a:t>//x would be 1</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2982356" y="231228"/>
            <a:ext cx="10514880" cy="65365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58500" lnSpcReduction="20000"/>
          </a:bodyPr>
          <a:lstStyle/>
          <a:p>
            <a:pPr>
              <a:lnSpc>
                <a:spcPct val="90000"/>
              </a:lnSpc>
            </a:pPr>
            <a:r>
              <a:rPr lang="en-IN" sz="4400" b="0" strike="noStrike" spc="-1" dirty="0">
                <a:solidFill>
                  <a:srgbClr val="B51173"/>
                </a:solidFill>
                <a:latin typeface="Segoe UI"/>
              </a:rPr>
              <a:t>                </a:t>
            </a:r>
            <a:r>
              <a:rPr lang="en-IN" sz="4400" b="0" strike="noStrike" spc="-1" dirty="0">
                <a:solidFill>
                  <a:srgbClr val="C00000"/>
                </a:solidFill>
                <a:latin typeface="Calibri Light"/>
              </a:rPr>
              <a:t>JavaScript Comparison Operators</a:t>
            </a:r>
            <a:r>
              <a:rPr dirty="0">
                <a:solidFill>
                  <a:srgbClr val="C00000"/>
                </a:solidFill>
              </a:rPr>
              <a:t/>
            </a:r>
            <a:br>
              <a:rPr dirty="0">
                <a:solidFill>
                  <a:srgbClr val="C00000"/>
                </a:solidFill>
              </a:rPr>
            </a:br>
            <a:endParaRPr lang="en-IN" sz="4400" b="0" strike="noStrike" spc="-1" dirty="0">
              <a:solidFill>
                <a:srgbClr val="C00000"/>
              </a:solidFill>
              <a:latin typeface="Arial"/>
            </a:endParaRPr>
          </a:p>
        </p:txBody>
      </p:sp>
      <p:graphicFrame>
        <p:nvGraphicFramePr>
          <p:cNvPr id="149" name="Table 2"/>
          <p:cNvGraphicFramePr/>
          <p:nvPr/>
        </p:nvGraphicFramePr>
        <p:xfrm>
          <a:off x="5591520" y="2049120"/>
          <a:ext cx="4653720" cy="4200480"/>
        </p:xfrm>
        <a:graphic>
          <a:graphicData uri="http://schemas.openxmlformats.org/drawingml/2006/table">
            <a:tbl>
              <a:tblPr/>
              <a:tblGrid>
                <a:gridCol w="1103400"/>
                <a:gridCol w="3550320"/>
              </a:tblGrid>
              <a:tr h="648360">
                <a:tc>
                  <a:txBody>
                    <a:bodyPr/>
                    <a:lstStyle/>
                    <a:p>
                      <a:pPr>
                        <a:lnSpc>
                          <a:spcPct val="100000"/>
                        </a:lnSpc>
                      </a:pPr>
                      <a:r>
                        <a:rPr lang="en-IN" sz="1700" b="0" strike="noStrike" spc="-1">
                          <a:solidFill>
                            <a:srgbClr val="000000"/>
                          </a:solidFill>
                          <a:latin typeface="Calibri"/>
                        </a:rPr>
                        <a:t>Operator</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700" b="0" strike="noStrike" spc="-1">
                          <a:solidFill>
                            <a:srgbClr val="000000"/>
                          </a:solidFill>
                          <a:latin typeface="Calibri"/>
                        </a:rPr>
                        <a:t>Description</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94560">
                <a:tc>
                  <a:txBody>
                    <a:bodyPr/>
                    <a:lstStyle/>
                    <a:p>
                      <a:pPr>
                        <a:lnSpc>
                          <a:spcPct val="100000"/>
                        </a:lnSpc>
                      </a:pPr>
                      <a:r>
                        <a:rPr lang="en-IN" sz="1700" b="0" strike="noStrike" spc="-1">
                          <a:solidFill>
                            <a:srgbClr val="000000"/>
                          </a:solidFill>
                          <a:latin typeface="Calibri"/>
                        </a:rPr>
                        <a: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700" b="0" strike="noStrike" spc="-1">
                          <a:solidFill>
                            <a:srgbClr val="000000"/>
                          </a:solidFill>
                          <a:latin typeface="Calibri"/>
                        </a:rPr>
                        <a:t>equal to</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94560">
                <a:tc>
                  <a:txBody>
                    <a:bodyPr/>
                    <a:lstStyle/>
                    <a:p>
                      <a:pPr>
                        <a:lnSpc>
                          <a:spcPct val="100000"/>
                        </a:lnSpc>
                      </a:pPr>
                      <a:r>
                        <a:rPr lang="en-IN" sz="1700" b="0" strike="noStrike" spc="-1">
                          <a:solidFill>
                            <a:srgbClr val="000000"/>
                          </a:solidFill>
                          <a:latin typeface="Calibri"/>
                        </a:rPr>
                        <a: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700" b="0" strike="noStrike" spc="-1">
                          <a:solidFill>
                            <a:srgbClr val="000000"/>
                          </a:solidFill>
                          <a:latin typeface="Calibri"/>
                        </a:rPr>
                        <a:t>equal value and equal type</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94560">
                <a:tc>
                  <a:txBody>
                    <a:bodyPr/>
                    <a:lstStyle/>
                    <a:p>
                      <a:pPr>
                        <a:lnSpc>
                          <a:spcPct val="100000"/>
                        </a:lnSpc>
                      </a:pPr>
                      <a:r>
                        <a:rPr lang="en-IN" sz="1700" b="0" strike="noStrike" spc="-1">
                          <a:solidFill>
                            <a:srgbClr val="000000"/>
                          </a:solidFill>
                          <a:latin typeface="Calibri"/>
                        </a:rPr>
                        <a: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700" b="0" strike="noStrike" spc="-1">
                          <a:solidFill>
                            <a:srgbClr val="000000"/>
                          </a:solidFill>
                          <a:latin typeface="Calibri"/>
                        </a:rPr>
                        <a:t>not equal</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94560">
                <a:tc>
                  <a:txBody>
                    <a:bodyPr/>
                    <a:lstStyle/>
                    <a:p>
                      <a:pPr>
                        <a:lnSpc>
                          <a:spcPct val="100000"/>
                        </a:lnSpc>
                      </a:pPr>
                      <a:r>
                        <a:rPr lang="en-IN" sz="1700" b="0" strike="noStrike" spc="-1">
                          <a:solidFill>
                            <a:srgbClr val="000000"/>
                          </a:solidFill>
                          <a:latin typeface="Calibri"/>
                        </a:rPr>
                        <a: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700" b="0" strike="noStrike" spc="-1">
                          <a:solidFill>
                            <a:srgbClr val="000000"/>
                          </a:solidFill>
                          <a:latin typeface="Calibri"/>
                        </a:rPr>
                        <a:t>not equal value or not equal type</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94560">
                <a:tc>
                  <a:txBody>
                    <a:bodyPr/>
                    <a:lstStyle/>
                    <a:p>
                      <a:pPr>
                        <a:lnSpc>
                          <a:spcPct val="100000"/>
                        </a:lnSpc>
                      </a:pPr>
                      <a:r>
                        <a:rPr lang="en-IN" sz="1700" b="0" strike="noStrike" spc="-1">
                          <a:solidFill>
                            <a:srgbClr val="000000"/>
                          </a:solidFill>
                          <a:latin typeface="Calibri"/>
                        </a:rPr>
                        <a:t>&gt;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700" b="0" strike="noStrike" spc="-1">
                          <a:solidFill>
                            <a:srgbClr val="000000"/>
                          </a:solidFill>
                          <a:latin typeface="Calibri"/>
                        </a:rPr>
                        <a:t>greater than</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94560">
                <a:tc>
                  <a:txBody>
                    <a:bodyPr/>
                    <a:lstStyle/>
                    <a:p>
                      <a:pPr>
                        <a:lnSpc>
                          <a:spcPct val="100000"/>
                        </a:lnSpc>
                      </a:pPr>
                      <a:r>
                        <a:rPr lang="en-IN" sz="1700" b="0" strike="noStrike" spc="-1">
                          <a:solidFill>
                            <a:srgbClr val="000000"/>
                          </a:solidFill>
                          <a:latin typeface="Calibri"/>
                        </a:rPr>
                        <a:t>&lt;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700" b="0" strike="noStrike" spc="-1">
                          <a:solidFill>
                            <a:srgbClr val="000000"/>
                          </a:solidFill>
                          <a:latin typeface="Calibri"/>
                        </a:rPr>
                        <a:t>less than</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94560">
                <a:tc>
                  <a:txBody>
                    <a:bodyPr/>
                    <a:lstStyle/>
                    <a:p>
                      <a:pPr>
                        <a:lnSpc>
                          <a:spcPct val="100000"/>
                        </a:lnSpc>
                      </a:pPr>
                      <a:r>
                        <a:rPr lang="en-IN" sz="1700" b="0" strike="noStrike" spc="-1">
                          <a:solidFill>
                            <a:srgbClr val="000000"/>
                          </a:solidFill>
                          <a:latin typeface="Calibri"/>
                        </a:rPr>
                        <a:t>&gt;=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700" b="0" strike="noStrike" spc="-1">
                          <a:solidFill>
                            <a:srgbClr val="000000"/>
                          </a:solidFill>
                          <a:latin typeface="Calibri"/>
                        </a:rPr>
                        <a:t>greater than or equal to</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94560">
                <a:tc>
                  <a:txBody>
                    <a:bodyPr/>
                    <a:lstStyle/>
                    <a:p>
                      <a:pPr>
                        <a:lnSpc>
                          <a:spcPct val="100000"/>
                        </a:lnSpc>
                      </a:pPr>
                      <a:r>
                        <a:rPr lang="en-IN" sz="1700" b="0" strike="noStrike" spc="-1">
                          <a:solidFill>
                            <a:srgbClr val="000000"/>
                          </a:solidFill>
                          <a:latin typeface="Calibri"/>
                        </a:rPr>
                        <a:t>&lt;=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700" b="0" strike="noStrike" spc="-1">
                          <a:solidFill>
                            <a:srgbClr val="000000"/>
                          </a:solidFill>
                          <a:latin typeface="Calibri"/>
                        </a:rPr>
                        <a:t>less than or equal to</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95640">
                <a:tc>
                  <a:txBody>
                    <a:bodyPr/>
                    <a:lstStyle/>
                    <a:p>
                      <a:pPr>
                        <a:lnSpc>
                          <a:spcPct val="100000"/>
                        </a:lnSpc>
                      </a:pPr>
                      <a:r>
                        <a:rPr lang="en-IN" sz="1700" b="0" strike="noStrike" spc="-1">
                          <a:solidFill>
                            <a:srgbClr val="000000"/>
                          </a:solidFill>
                          <a:latin typeface="Calibri"/>
                        </a:rPr>
                        <a:t>?</a:t>
                      </a:r>
                      <a:endParaRPr lang="en-IN" sz="1700" b="0" strike="noStrike" spc="-1">
                        <a:latin typeface="Arial"/>
                      </a:endParaRPr>
                    </a:p>
                  </a:txBody>
                  <a:tcPr marL="145800" marR="7272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700" b="0" strike="noStrike" spc="-1">
                          <a:solidFill>
                            <a:srgbClr val="000000"/>
                          </a:solidFill>
                          <a:latin typeface="Calibri"/>
                        </a:rPr>
                        <a:t>ternary operator</a:t>
                      </a:r>
                      <a:endParaRPr lang="en-IN" sz="1700" b="0" strike="noStrike" spc="-1">
                        <a:latin typeface="Arial"/>
                      </a:endParaRPr>
                    </a:p>
                  </a:txBody>
                  <a:tcPr marL="72720" marR="7272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r>
            </a:tbl>
          </a:graphicData>
        </a:graphic>
      </p:graphicFrame>
      <p:sp>
        <p:nvSpPr>
          <p:cNvPr id="150" name="CustomShape 3"/>
          <p:cNvSpPr/>
          <p:nvPr/>
        </p:nvSpPr>
        <p:spPr>
          <a:xfrm>
            <a:off x="-126000" y="454680"/>
            <a:ext cx="360" cy="4302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51" name="CustomShape 4"/>
          <p:cNvSpPr/>
          <p:nvPr/>
        </p:nvSpPr>
        <p:spPr>
          <a:xfrm>
            <a:off x="1891833" y="458640"/>
            <a:ext cx="2752920" cy="639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ea typeface="DejaVu Sans"/>
              </a:rPr>
              <a:t>Example:</a:t>
            </a:r>
            <a:endParaRPr lang="en-IN" sz="1800" b="0" strike="noStrike" spc="-1" dirty="0">
              <a:latin typeface="Arial"/>
            </a:endParaRPr>
          </a:p>
          <a:p>
            <a:pPr>
              <a:lnSpc>
                <a:spcPct val="100000"/>
              </a:lnSpc>
            </a:pPr>
            <a:r>
              <a:rPr lang="en-IN" sz="1800" b="0" strike="noStrike" spc="-1" dirty="0" err="1">
                <a:solidFill>
                  <a:srgbClr val="000000"/>
                </a:solidFill>
                <a:latin typeface="Calibri"/>
                <a:ea typeface="DejaVu Sans"/>
              </a:rPr>
              <a:t>var</a:t>
            </a:r>
            <a:r>
              <a:rPr lang="en-IN" sz="1800" b="0" strike="noStrike" spc="-1" dirty="0">
                <a:solidFill>
                  <a:srgbClr val="000000"/>
                </a:solidFill>
                <a:latin typeface="Calibri"/>
                <a:ea typeface="DejaVu Sans"/>
              </a:rPr>
              <a:t> a = 5, b = 10, c = "5";</a:t>
            </a:r>
            <a:endParaRPr lang="en-IN" sz="1800" b="0" strike="noStrike" spc="-1" dirty="0">
              <a:latin typeface="Arial"/>
            </a:endParaRPr>
          </a:p>
          <a:p>
            <a:pPr>
              <a:lnSpc>
                <a:spcPct val="100000"/>
              </a:lnSpc>
            </a:pPr>
            <a:r>
              <a:rPr lang="en-IN" sz="1800" b="0" strike="noStrike" spc="-1" dirty="0" err="1">
                <a:solidFill>
                  <a:srgbClr val="000000"/>
                </a:solidFill>
                <a:latin typeface="Calibri"/>
                <a:ea typeface="DejaVu Sans"/>
              </a:rPr>
              <a:t>var</a:t>
            </a:r>
            <a:r>
              <a:rPr lang="en-IN" sz="1800" b="0" strike="noStrike" spc="-1" dirty="0">
                <a:solidFill>
                  <a:srgbClr val="000000"/>
                </a:solidFill>
                <a:latin typeface="Calibri"/>
                <a:ea typeface="DejaVu Sans"/>
              </a:rPr>
              <a:t> x = a;</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 c;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 c; // returns false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 x;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 b;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&gt; b; // returns false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&lt; b;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&gt;= b; // returns false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&lt;= b;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&gt;= c;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&lt;= c; // returns true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1279800" y="680400"/>
            <a:ext cx="10514880" cy="653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59500" lnSpcReduction="20000"/>
          </a:bodyPr>
          <a:lstStyle/>
          <a:p>
            <a:pPr>
              <a:lnSpc>
                <a:spcPct val="90000"/>
              </a:lnSpc>
            </a:pPr>
            <a:r>
              <a:rPr lang="en-IN" sz="4400" b="0" strike="noStrike" spc="-1" dirty="0">
                <a:solidFill>
                  <a:srgbClr val="C00000"/>
                </a:solidFill>
                <a:latin typeface="Calibri Light"/>
              </a:rPr>
              <a:t>Conditional or Ternary Operator</a:t>
            </a:r>
            <a:r>
              <a:rPr dirty="0"/>
              <a:t/>
            </a:r>
            <a:br>
              <a:rPr dirty="0"/>
            </a:br>
            <a:endParaRPr lang="en-IN" sz="4400" b="0" strike="noStrike" spc="-1" dirty="0">
              <a:latin typeface="Arial"/>
            </a:endParaRPr>
          </a:p>
        </p:txBody>
      </p:sp>
      <p:sp>
        <p:nvSpPr>
          <p:cNvPr id="157" name="CustomShape 2"/>
          <p:cNvSpPr/>
          <p:nvPr/>
        </p:nvSpPr>
        <p:spPr>
          <a:xfrm>
            <a:off x="838080" y="1334880"/>
            <a:ext cx="10514880" cy="523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5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JavaScript includes special operator called ternary operator </a:t>
            </a:r>
            <a:r>
              <a:rPr lang="en-IN" sz="2800" b="1" strike="noStrike" spc="-1" dirty="0">
                <a:solidFill>
                  <a:srgbClr val="000000"/>
                </a:solidFill>
                <a:latin typeface="Calibri"/>
              </a:rPr>
              <a:t>?:</a:t>
            </a:r>
            <a:r>
              <a:rPr lang="en-IN" sz="2800" b="0" strike="noStrike" spc="-1" dirty="0">
                <a:solidFill>
                  <a:srgbClr val="000000"/>
                </a:solidFill>
                <a:latin typeface="Calibri"/>
              </a:rPr>
              <a:t> that assigns a value to a variable based on some condition. This is like short form of if-else condition.</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Syntax:</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&lt;condition&gt; ? &lt;value1&gt; : &lt;value2&gt;;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Ternary operator starts with conditional expression followed by ? operator. Second part ( after ? and before : operator) will be executed if condition turns out to be true. If condition becomes false then third part (after :) will be executed.</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 Ternary operator</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err="1">
                <a:solidFill>
                  <a:srgbClr val="2E75B6"/>
                </a:solidFill>
                <a:latin typeface="Calibri"/>
              </a:rPr>
              <a:t>var</a:t>
            </a:r>
            <a:r>
              <a:rPr lang="en-IN" sz="2800" b="0" strike="noStrike" spc="-1" dirty="0">
                <a:solidFill>
                  <a:srgbClr val="2E75B6"/>
                </a:solidFill>
                <a:latin typeface="Calibri"/>
              </a:rPr>
              <a:t> a = 10, b = 5;</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err="1">
                <a:solidFill>
                  <a:srgbClr val="2E75B6"/>
                </a:solidFill>
                <a:latin typeface="Calibri"/>
              </a:rPr>
              <a:t>var</a:t>
            </a:r>
            <a:r>
              <a:rPr lang="en-IN" sz="2800" b="0" strike="noStrike" spc="-1" dirty="0">
                <a:solidFill>
                  <a:srgbClr val="2E75B6"/>
                </a:solidFill>
                <a:latin typeface="Calibri"/>
              </a:rPr>
              <a:t> c = a &gt; b? a : b; </a:t>
            </a:r>
            <a:r>
              <a:rPr lang="en-IN" sz="2800" b="0" strike="noStrike" spc="-1" dirty="0">
                <a:solidFill>
                  <a:srgbClr val="000000"/>
                </a:solidFill>
                <a:latin typeface="Calibri"/>
              </a:rPr>
              <a:t>// value of c would be 10</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err="1">
                <a:solidFill>
                  <a:srgbClr val="2E75B6"/>
                </a:solidFill>
                <a:latin typeface="Calibri"/>
              </a:rPr>
              <a:t>var</a:t>
            </a:r>
            <a:r>
              <a:rPr lang="en-IN" sz="2800" b="0" strike="noStrike" spc="-1" dirty="0">
                <a:solidFill>
                  <a:srgbClr val="2E75B6"/>
                </a:solidFill>
                <a:latin typeface="Calibri"/>
              </a:rPr>
              <a:t> d = a &gt; b? b : a; </a:t>
            </a:r>
            <a:r>
              <a:rPr lang="en-IN" sz="2800" b="0" strike="noStrike" spc="-1" dirty="0">
                <a:solidFill>
                  <a:srgbClr val="000000"/>
                </a:solidFill>
                <a:latin typeface="Calibri"/>
              </a:rPr>
              <a:t>// value of d would be 5</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98930" y="44352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     </a:t>
            </a:r>
            <a:r>
              <a:rPr lang="en-IN" sz="2800" b="0" strike="noStrike" spc="-1" dirty="0">
                <a:solidFill>
                  <a:srgbClr val="C00000"/>
                </a:solidFill>
                <a:latin typeface="Calibri Light"/>
              </a:rPr>
              <a:t>JavaScript Logical Operators</a:t>
            </a:r>
            <a:r>
              <a:rPr sz="1400" dirty="0">
                <a:solidFill>
                  <a:srgbClr val="C00000"/>
                </a:solidFill>
              </a:rPr>
              <a:t/>
            </a:r>
            <a:br>
              <a:rPr sz="1400" dirty="0">
                <a:solidFill>
                  <a:srgbClr val="C00000"/>
                </a:solidFill>
              </a:rPr>
            </a:br>
            <a:endParaRPr lang="en-IN" sz="3600" b="0" strike="noStrike" spc="-1" dirty="0">
              <a:solidFill>
                <a:srgbClr val="C00000"/>
              </a:solidFill>
              <a:latin typeface="Arial"/>
            </a:endParaRPr>
          </a:p>
        </p:txBody>
      </p:sp>
      <p:graphicFrame>
        <p:nvGraphicFramePr>
          <p:cNvPr id="153" name="Table 2"/>
          <p:cNvGraphicFramePr/>
          <p:nvPr/>
        </p:nvGraphicFramePr>
        <p:xfrm>
          <a:off x="5364720" y="2379960"/>
          <a:ext cx="3253320" cy="1463040"/>
        </p:xfrm>
        <a:graphic>
          <a:graphicData uri="http://schemas.openxmlformats.org/drawingml/2006/table">
            <a:tbl>
              <a:tblPr/>
              <a:tblGrid>
                <a:gridCol w="1887120"/>
                <a:gridCol w="1366200"/>
              </a:tblGrid>
              <a:tr h="0">
                <a:tc>
                  <a:txBody>
                    <a:bodyPr/>
                    <a:lstStyle/>
                    <a:p>
                      <a:pPr>
                        <a:lnSpc>
                          <a:spcPct val="100000"/>
                        </a:lnSpc>
                      </a:pPr>
                      <a:r>
                        <a:rPr lang="en-IN" sz="1800" b="0" strike="noStrike" spc="-1" dirty="0">
                          <a:solidFill>
                            <a:srgbClr val="000000"/>
                          </a:solidFill>
                          <a:latin typeface="Calibri"/>
                        </a:rPr>
                        <a:t>Operator</a:t>
                      </a:r>
                      <a:endParaRPr lang="en-IN" sz="1800" b="0" strike="noStrike" spc="-1" dirty="0">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Description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0">
                <a:tc>
                  <a:txBody>
                    <a:bodyPr/>
                    <a:lstStyle/>
                    <a:p>
                      <a:pPr>
                        <a:lnSpc>
                          <a:spcPct val="100000"/>
                        </a:lnSpc>
                      </a:pPr>
                      <a:r>
                        <a:rPr lang="en-IN" sz="1800" b="0" strike="noStrike" spc="-1">
                          <a:solidFill>
                            <a:srgbClr val="000000"/>
                          </a:solidFill>
                          <a:latin typeface="Calibri"/>
                        </a:rPr>
                        <a:t>&amp;&amp;</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logical and</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logical or</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logical not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r>
            </a:tbl>
          </a:graphicData>
        </a:graphic>
      </p:graphicFrame>
      <p:sp>
        <p:nvSpPr>
          <p:cNvPr id="154" name="CustomShape 3"/>
          <p:cNvSpPr/>
          <p:nvPr/>
        </p:nvSpPr>
        <p:spPr>
          <a:xfrm>
            <a:off x="-199800" y="13320"/>
            <a:ext cx="360" cy="43020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55" name="CustomShape 4"/>
          <p:cNvSpPr/>
          <p:nvPr/>
        </p:nvSpPr>
        <p:spPr>
          <a:xfrm>
            <a:off x="1481926" y="1637512"/>
            <a:ext cx="3530880" cy="338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ea typeface="DejaVu Sans"/>
              </a:rPr>
              <a:t>Example:</a:t>
            </a:r>
            <a:endParaRPr lang="en-IN" sz="1800" b="0" strike="noStrike" spc="-1" dirty="0">
              <a:latin typeface="Arial"/>
            </a:endParaRPr>
          </a:p>
          <a:p>
            <a:pPr>
              <a:lnSpc>
                <a:spcPct val="100000"/>
              </a:lnSpc>
            </a:pPr>
            <a:r>
              <a:rPr lang="en-IN" sz="1800" b="0" strike="noStrike" spc="-1" dirty="0" err="1">
                <a:solidFill>
                  <a:srgbClr val="000000"/>
                </a:solidFill>
                <a:latin typeface="Calibri"/>
                <a:ea typeface="DejaVu Sans"/>
              </a:rPr>
              <a:t>var</a:t>
            </a:r>
            <a:r>
              <a:rPr lang="en-IN" sz="1800" b="0" strike="noStrike" spc="-1" dirty="0">
                <a:solidFill>
                  <a:srgbClr val="000000"/>
                </a:solidFill>
                <a:latin typeface="Calibri"/>
                <a:ea typeface="DejaVu Sans"/>
              </a:rPr>
              <a:t> a = 5, b = 10;</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 b) &amp;&amp; (a &lt; b);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&gt; b) || (a == b); // returns false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&lt; b) || (a == b); // returns true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&lt; b); // returns false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 &gt; b); // returns true</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2099321" y="291468"/>
            <a:ext cx="10514880" cy="72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2800" b="0" strike="noStrike" spc="-1" dirty="0">
                <a:solidFill>
                  <a:srgbClr val="C00000"/>
                </a:solidFill>
                <a:latin typeface="Calibri Light"/>
              </a:rPr>
              <a:t>JavaScript Bitwise Operators</a:t>
            </a:r>
            <a:endParaRPr lang="en-IN" sz="2800" b="0" strike="noStrike" spc="-1" dirty="0">
              <a:solidFill>
                <a:srgbClr val="C00000"/>
              </a:solidFill>
              <a:latin typeface="Arial"/>
            </a:endParaRPr>
          </a:p>
        </p:txBody>
      </p:sp>
      <p:graphicFrame>
        <p:nvGraphicFramePr>
          <p:cNvPr id="159" name="Table 2"/>
          <p:cNvGraphicFramePr/>
          <p:nvPr>
            <p:extLst>
              <p:ext uri="{D42A27DB-BD31-4B8C-83A1-F6EECF244321}">
                <p14:modId xmlns:p14="http://schemas.microsoft.com/office/powerpoint/2010/main" val="103408098"/>
              </p:ext>
            </p:extLst>
          </p:nvPr>
        </p:nvGraphicFramePr>
        <p:xfrm>
          <a:off x="1601975" y="2486500"/>
          <a:ext cx="8924400" cy="3058560"/>
        </p:xfrm>
        <a:graphic>
          <a:graphicData uri="http://schemas.openxmlformats.org/drawingml/2006/table">
            <a:tbl>
              <a:tblPr/>
              <a:tblGrid>
                <a:gridCol w="1130400"/>
                <a:gridCol w="2164680"/>
                <a:gridCol w="1431720"/>
                <a:gridCol w="1431720"/>
                <a:gridCol w="1431720"/>
                <a:gridCol w="1334160"/>
              </a:tblGrid>
              <a:tr h="382320">
                <a:tc>
                  <a:txBody>
                    <a:bodyPr/>
                    <a:lstStyle/>
                    <a:p>
                      <a:pPr>
                        <a:lnSpc>
                          <a:spcPct val="100000"/>
                        </a:lnSpc>
                      </a:pPr>
                      <a:r>
                        <a:rPr lang="en-IN" sz="1800" b="0" strike="noStrike" spc="-1" dirty="0">
                          <a:solidFill>
                            <a:srgbClr val="000000"/>
                          </a:solidFill>
                          <a:latin typeface="Calibri"/>
                        </a:rPr>
                        <a:t>Operator</a:t>
                      </a:r>
                      <a:endParaRPr lang="en-IN" sz="1800" b="0" strike="noStrike" spc="-1" dirty="0">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Description</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dirty="0">
                          <a:solidFill>
                            <a:srgbClr val="000000"/>
                          </a:solidFill>
                          <a:latin typeface="Calibri"/>
                        </a:rPr>
                        <a:t>Example</a:t>
                      </a:r>
                      <a:endParaRPr lang="en-IN" sz="1800" b="0" strike="noStrike" spc="-1" dirty="0">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Same as</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Result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Decimal</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&amp;</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AND</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5 &amp;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0101 &amp; 0001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0001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OR</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5 |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0101 | 0001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0101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 5</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NOT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 5</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 ~0101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1010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 10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XOR</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5 ^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0101 ^ 0001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0100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 4</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&lt;&lt;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Zero fill left shift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5 &lt;&lt;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0101 &lt;&lt;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1010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c>
                  <a:txBody>
                    <a:bodyPr/>
                    <a:lstStyle/>
                    <a:p>
                      <a:pPr>
                        <a:lnSpc>
                          <a:spcPct val="100000"/>
                        </a:lnSpc>
                      </a:pPr>
                      <a:r>
                        <a:rPr lang="en-IN" sz="1800" b="0" strike="noStrike" spc="-1">
                          <a:solidFill>
                            <a:srgbClr val="000000"/>
                          </a:solidFill>
                          <a:latin typeface="Calibri"/>
                        </a:rPr>
                        <a:t> 10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1F1F1"/>
                    </a:solidFill>
                  </a:tcPr>
                </a:tc>
              </a:tr>
              <a:tr h="382320">
                <a:tc>
                  <a:txBody>
                    <a:bodyPr/>
                    <a:lstStyle/>
                    <a:p>
                      <a:pPr>
                        <a:lnSpc>
                          <a:spcPct val="100000"/>
                        </a:lnSpc>
                      </a:pPr>
                      <a:r>
                        <a:rPr lang="en-IN" sz="1800" b="0" strike="noStrike" spc="-1">
                          <a:solidFill>
                            <a:srgbClr val="000000"/>
                          </a:solidFill>
                          <a:latin typeface="Calibri"/>
                        </a:rPr>
                        <a:t>&gt;&gt;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Signed right shift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5 &gt;&gt;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0101 &gt;&gt;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0010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c>
                  <a:txBody>
                    <a:bodyPr/>
                    <a:lstStyle/>
                    <a:p>
                      <a:pPr>
                        <a:lnSpc>
                          <a:spcPct val="100000"/>
                        </a:lnSpc>
                      </a:pPr>
                      <a:r>
                        <a:rPr lang="en-IN" sz="1800" b="0" strike="noStrike" spc="-1">
                          <a:solidFill>
                            <a:srgbClr val="000000"/>
                          </a:solidFill>
                          <a:latin typeface="Calibri"/>
                        </a:rPr>
                        <a:t>  2</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CCCCCC"/>
                      </a:solidFill>
                    </a:lnB>
                    <a:solidFill>
                      <a:srgbClr val="FFFFFF"/>
                    </a:solidFill>
                  </a:tcPr>
                </a:tc>
              </a:tr>
              <a:tr h="382320">
                <a:tc>
                  <a:txBody>
                    <a:bodyPr/>
                    <a:lstStyle/>
                    <a:p>
                      <a:pPr>
                        <a:lnSpc>
                          <a:spcPct val="100000"/>
                        </a:lnSpc>
                      </a:pPr>
                      <a:r>
                        <a:rPr lang="en-IN" sz="1800" b="0" strike="noStrike" spc="-1">
                          <a:solidFill>
                            <a:srgbClr val="000000"/>
                          </a:solidFill>
                          <a:latin typeface="Calibri"/>
                        </a:rPr>
                        <a:t>&gt;&gt;&gt;</a:t>
                      </a:r>
                      <a:endParaRPr lang="en-IN" sz="1800" b="0" strike="noStrike" spc="-1">
                        <a:latin typeface="Arial"/>
                      </a:endParaRPr>
                    </a:p>
                  </a:txBody>
                  <a:tcPr marL="15228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Zero fill right shift</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5 &gt;&gt;&gt;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0101 &gt;&gt;&gt; 1</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a:solidFill>
                            <a:srgbClr val="000000"/>
                          </a:solidFill>
                          <a:latin typeface="Calibri"/>
                        </a:rPr>
                        <a:t>0010</a:t>
                      </a:r>
                      <a:endParaRPr lang="en-IN" sz="1800" b="0" strike="noStrike" spc="-1">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c>
                  <a:txBody>
                    <a:bodyPr/>
                    <a:lstStyle/>
                    <a:p>
                      <a:pPr>
                        <a:lnSpc>
                          <a:spcPct val="100000"/>
                        </a:lnSpc>
                      </a:pPr>
                      <a:r>
                        <a:rPr lang="en-IN" sz="1800" b="0" strike="noStrike" spc="-1" dirty="0">
                          <a:solidFill>
                            <a:srgbClr val="000000"/>
                          </a:solidFill>
                          <a:latin typeface="Calibri"/>
                        </a:rPr>
                        <a:t>  2</a:t>
                      </a:r>
                      <a:endParaRPr lang="en-IN" sz="1800" b="0" strike="noStrike" spc="-1" dirty="0">
                        <a:latin typeface="Arial"/>
                      </a:endParaRPr>
                    </a:p>
                  </a:txBody>
                  <a:tcPr marL="75960" marR="75960">
                    <a:lnL w="9360">
                      <a:solidFill>
                        <a:srgbClr val="CCCCCC"/>
                      </a:solidFill>
                    </a:lnL>
                    <a:lnR w="9360">
                      <a:solidFill>
                        <a:srgbClr val="CCCCCC"/>
                      </a:solidFill>
                    </a:lnR>
                    <a:lnT w="9360">
                      <a:solidFill>
                        <a:srgbClr val="CCCCCC"/>
                      </a:solidFill>
                    </a:lnT>
                    <a:lnB w="9360">
                      <a:solidFill>
                        <a:srgbClr val="DDDDDD"/>
                      </a:solidFill>
                    </a:lnB>
                    <a:solidFill>
                      <a:srgbClr val="F1F1F1"/>
                    </a:solidFill>
                  </a:tcPr>
                </a:tc>
              </a:tr>
            </a:tbl>
          </a:graphicData>
        </a:graphic>
      </p:graphicFrame>
      <p:sp>
        <p:nvSpPr>
          <p:cNvPr id="160" name="CustomShape 3"/>
          <p:cNvSpPr/>
          <p:nvPr/>
        </p:nvSpPr>
        <p:spPr>
          <a:xfrm>
            <a:off x="1776074" y="1296104"/>
            <a:ext cx="840744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ea typeface="DejaVu Sans"/>
              </a:rPr>
              <a:t>Bit operators work on 32 bits numbers.</a:t>
            </a: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Any numeric operand in the operation is converted into a 32 bit number. The result is converted back to a JavaScript number</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838080" y="365040"/>
            <a:ext cx="10514880" cy="8856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JavaScript Comments</a:t>
            </a:r>
            <a:r>
              <a:rPr dirty="0"/>
              <a:t/>
            </a:r>
            <a:br>
              <a:rPr dirty="0"/>
            </a:br>
            <a:endParaRPr lang="en-IN" sz="4400" b="0" strike="noStrike" spc="-1" dirty="0">
              <a:latin typeface="Arial"/>
            </a:endParaRPr>
          </a:p>
        </p:txBody>
      </p:sp>
      <p:sp>
        <p:nvSpPr>
          <p:cNvPr id="162" name="CustomShape 2"/>
          <p:cNvSpPr/>
          <p:nvPr/>
        </p:nvSpPr>
        <p:spPr>
          <a:xfrm>
            <a:off x="838080" y="1331573"/>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u="sng" strike="noStrike" spc="-1" dirty="0">
                <a:solidFill>
                  <a:srgbClr val="000000"/>
                </a:solidFill>
                <a:uFillTx/>
                <a:latin typeface="Calibri"/>
              </a:rPr>
              <a:t>Single Line Comments</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Single line comments start with //</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Any text between // and the end of the line will be ignored by JavaScript (will not be executed).</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a:lnSpc>
                <a:spcPct val="90000"/>
              </a:lnSpc>
              <a:spcBef>
                <a:spcPts val="1001"/>
              </a:spcBef>
            </a:pPr>
            <a:r>
              <a:rPr lang="en-IN" sz="2800" b="0" strike="noStrike" spc="-1" dirty="0">
                <a:solidFill>
                  <a:srgbClr val="5B9BD5"/>
                </a:solidFill>
                <a:latin typeface="Calibri"/>
              </a:rPr>
              <a:t>  </a:t>
            </a:r>
            <a:r>
              <a:rPr lang="en-IN" sz="2800" b="0" strike="noStrike" spc="-1" dirty="0" err="1">
                <a:solidFill>
                  <a:srgbClr val="5B9BD5"/>
                </a:solidFill>
                <a:latin typeface="Calibri"/>
              </a:rPr>
              <a:t>var</a:t>
            </a:r>
            <a:r>
              <a:rPr lang="en-IN" sz="2800" b="0" strike="noStrike" spc="-1" dirty="0">
                <a:solidFill>
                  <a:srgbClr val="5B9BD5"/>
                </a:solidFill>
                <a:latin typeface="Calibri"/>
              </a:rPr>
              <a:t> x = 5;      // Declare x, give it the value of 5</a:t>
            </a:r>
            <a:endParaRPr lang="en-IN" sz="2800" b="0" strike="noStrike" spc="-1" dirty="0">
              <a:latin typeface="Arial"/>
            </a:endParaRPr>
          </a:p>
          <a:p>
            <a:pPr>
              <a:lnSpc>
                <a:spcPct val="90000"/>
              </a:lnSpc>
              <a:spcBef>
                <a:spcPts val="1001"/>
              </a:spcBef>
            </a:pPr>
            <a:r>
              <a:rPr lang="en-IN" sz="2800" b="0" strike="noStrike" spc="-1" dirty="0">
                <a:solidFill>
                  <a:srgbClr val="5B9BD5"/>
                </a:solidFill>
                <a:latin typeface="Calibri"/>
              </a:rPr>
              <a:t>  </a:t>
            </a:r>
            <a:r>
              <a:rPr lang="en-IN" sz="2800" b="0" strike="noStrike" spc="-1" dirty="0" err="1">
                <a:solidFill>
                  <a:srgbClr val="5B9BD5"/>
                </a:solidFill>
                <a:latin typeface="Calibri"/>
              </a:rPr>
              <a:t>var</a:t>
            </a:r>
            <a:r>
              <a:rPr lang="en-IN" sz="2800" b="0" strike="noStrike" spc="-1" dirty="0">
                <a:solidFill>
                  <a:srgbClr val="5B9BD5"/>
                </a:solidFill>
                <a:latin typeface="Calibri"/>
              </a:rPr>
              <a:t> y = x + 2;  // Declare y, give it the value of x + 2</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838080" y="365040"/>
            <a:ext cx="10514880" cy="7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58000" lnSpcReduction="20000"/>
          </a:bodyPr>
          <a:lstStyle/>
          <a:p>
            <a:pPr>
              <a:lnSpc>
                <a:spcPct val="90000"/>
              </a:lnSpc>
            </a:pPr>
            <a:r>
              <a:rPr lang="en-IN" sz="4800" b="0" u="sng" strike="noStrike" spc="-1" dirty="0">
                <a:solidFill>
                  <a:srgbClr val="000000"/>
                </a:solidFill>
                <a:uFillTx/>
                <a:latin typeface="Calibri Light"/>
              </a:rPr>
              <a:t>Multi-line Comments</a:t>
            </a:r>
            <a:r>
              <a:rPr dirty="0"/>
              <a:t/>
            </a:r>
            <a:br>
              <a:rPr dirty="0"/>
            </a:br>
            <a:endParaRPr lang="en-IN" sz="4400" b="0" strike="noStrike" spc="-1" dirty="0">
              <a:latin typeface="Arial"/>
            </a:endParaRPr>
          </a:p>
        </p:txBody>
      </p:sp>
      <p:sp>
        <p:nvSpPr>
          <p:cNvPr id="164" name="CustomShape 2"/>
          <p:cNvSpPr/>
          <p:nvPr/>
        </p:nvSpPr>
        <p:spPr>
          <a:xfrm>
            <a:off x="838080" y="1187640"/>
            <a:ext cx="10514880" cy="498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lnSpcReduction="1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Multi-line comments start with /* and end with */.</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Any text between /* and */ will be ignored by JavaScript.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Example:</a:t>
            </a:r>
            <a:endParaRPr lang="en-IN" sz="2800" b="0" strike="noStrike" spc="-1">
              <a:latin typeface="Arial"/>
            </a:endParaRPr>
          </a:p>
          <a:p>
            <a:pPr marL="228600" indent="-227880">
              <a:lnSpc>
                <a:spcPct val="90000"/>
              </a:lnSpc>
              <a:spcBef>
                <a:spcPts val="1001"/>
              </a:spcBef>
              <a:buClr>
                <a:srgbClr val="5B9BD5"/>
              </a:buClr>
              <a:buFont typeface="Arial"/>
              <a:buChar char="•"/>
            </a:pPr>
            <a:r>
              <a:rPr lang="en-IN" sz="2800" b="0" strike="noStrike" spc="-1">
                <a:solidFill>
                  <a:srgbClr val="5B9BD5"/>
                </a:solidFill>
                <a:latin typeface="Calibri"/>
              </a:rPr>
              <a:t>/*</a:t>
            </a:r>
            <a:endParaRPr lang="en-IN" sz="2800" b="0" strike="noStrike" spc="-1">
              <a:latin typeface="Arial"/>
            </a:endParaRPr>
          </a:p>
          <a:p>
            <a:pPr marL="228600" indent="-227880">
              <a:lnSpc>
                <a:spcPct val="90000"/>
              </a:lnSpc>
              <a:spcBef>
                <a:spcPts val="1001"/>
              </a:spcBef>
              <a:buClr>
                <a:srgbClr val="5B9BD5"/>
              </a:buClr>
              <a:buFont typeface="Arial"/>
              <a:buChar char="•"/>
            </a:pPr>
            <a:r>
              <a:rPr lang="en-IN" sz="2800" b="0" strike="noStrike" spc="-1">
                <a:solidFill>
                  <a:srgbClr val="5B9BD5"/>
                </a:solidFill>
                <a:latin typeface="Calibri"/>
              </a:rPr>
              <a:t>The code below will change</a:t>
            </a:r>
            <a:endParaRPr lang="en-IN" sz="2800" b="0" strike="noStrike" spc="-1">
              <a:latin typeface="Arial"/>
            </a:endParaRPr>
          </a:p>
          <a:p>
            <a:pPr marL="228600" indent="-227880">
              <a:lnSpc>
                <a:spcPct val="90000"/>
              </a:lnSpc>
              <a:spcBef>
                <a:spcPts val="1001"/>
              </a:spcBef>
              <a:buClr>
                <a:srgbClr val="5B9BD5"/>
              </a:buClr>
              <a:buFont typeface="Arial"/>
              <a:buChar char="•"/>
            </a:pPr>
            <a:r>
              <a:rPr lang="en-IN" sz="2800" b="0" strike="noStrike" spc="-1">
                <a:solidFill>
                  <a:srgbClr val="5B9BD5"/>
                </a:solidFill>
                <a:latin typeface="Calibri"/>
              </a:rPr>
              <a:t>the heading with id = "myH"</a:t>
            </a:r>
            <a:endParaRPr lang="en-IN" sz="2800" b="0" strike="noStrike" spc="-1">
              <a:latin typeface="Arial"/>
            </a:endParaRPr>
          </a:p>
          <a:p>
            <a:pPr marL="228600" indent="-227880">
              <a:lnSpc>
                <a:spcPct val="90000"/>
              </a:lnSpc>
              <a:spcBef>
                <a:spcPts val="1001"/>
              </a:spcBef>
              <a:buClr>
                <a:srgbClr val="5B9BD5"/>
              </a:buClr>
              <a:buFont typeface="Arial"/>
              <a:buChar char="•"/>
            </a:pPr>
            <a:r>
              <a:rPr lang="en-IN" sz="2800" b="0" strike="noStrike" spc="-1">
                <a:solidFill>
                  <a:srgbClr val="5B9BD5"/>
                </a:solidFill>
                <a:latin typeface="Calibri"/>
              </a:rPr>
              <a:t>and the paragraph with id = "myP"</a:t>
            </a:r>
            <a:endParaRPr lang="en-IN" sz="2800" b="0" strike="noStrike" spc="-1">
              <a:latin typeface="Arial"/>
            </a:endParaRPr>
          </a:p>
          <a:p>
            <a:pPr marL="228600" indent="-227880">
              <a:lnSpc>
                <a:spcPct val="90000"/>
              </a:lnSpc>
              <a:spcBef>
                <a:spcPts val="1001"/>
              </a:spcBef>
              <a:buClr>
                <a:srgbClr val="5B9BD5"/>
              </a:buClr>
              <a:buFont typeface="Arial"/>
              <a:buChar char="•"/>
            </a:pPr>
            <a:r>
              <a:rPr lang="en-IN" sz="2800" b="0" strike="noStrike" spc="-1">
                <a:solidFill>
                  <a:srgbClr val="5B9BD5"/>
                </a:solidFill>
                <a:latin typeface="Calibri"/>
              </a:rPr>
              <a:t>in my web page:</a:t>
            </a:r>
            <a:endParaRPr lang="en-IN" sz="2800" b="0" strike="noStrike" spc="-1">
              <a:latin typeface="Arial"/>
            </a:endParaRPr>
          </a:p>
          <a:p>
            <a:pPr marL="228600" indent="-227880">
              <a:lnSpc>
                <a:spcPct val="90000"/>
              </a:lnSpc>
              <a:spcBef>
                <a:spcPts val="1001"/>
              </a:spcBef>
              <a:buClr>
                <a:srgbClr val="5B9BD5"/>
              </a:buClr>
              <a:buFont typeface="Arial"/>
              <a:buChar char="•"/>
            </a:pPr>
            <a:r>
              <a:rPr lang="en-IN" sz="2800" b="0" strike="noStrike" spc="-1">
                <a:solidFill>
                  <a:srgbClr val="5B9BD5"/>
                </a:solidFill>
                <a:latin typeface="Calibri"/>
              </a:rPr>
              <a:t>*/</a:t>
            </a:r>
            <a:endParaRPr lang="en-IN" sz="2800" b="0" strike="noStrike" spc="-1">
              <a:latin typeface="Arial"/>
            </a:endParaRPr>
          </a:p>
          <a:p>
            <a:pPr marL="228600" indent="-227880">
              <a:lnSpc>
                <a:spcPct val="90000"/>
              </a:lnSpc>
              <a:spcBef>
                <a:spcPts val="1001"/>
              </a:spcBef>
              <a:buClr>
                <a:srgbClr val="5B9BD5"/>
              </a:buClr>
              <a:buFont typeface="Arial"/>
              <a:buChar char="•"/>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C00000"/>
                </a:solidFill>
                <a:latin typeface="Calibri Light"/>
              </a:rPr>
              <a:t>Conditional Statements</a:t>
            </a:r>
            <a:r>
              <a:t/>
            </a:r>
            <a:br/>
            <a:endParaRPr lang="en-IN" sz="4400" b="0" strike="noStrike" spc="-1">
              <a:latin typeface="Arial"/>
            </a:endParaRPr>
          </a:p>
        </p:txBody>
      </p:sp>
      <p:sp>
        <p:nvSpPr>
          <p:cNvPr id="166"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8000" lnSpcReduction="2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Very often when you write code, you want to perform different actions for different decisions.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You can use conditional statements in your code to do this.</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In JavaScript we have the following conditional statements:</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Use </a:t>
            </a:r>
            <a:r>
              <a:rPr lang="en-IN" sz="2800" b="0" strike="noStrike" spc="-1">
                <a:solidFill>
                  <a:srgbClr val="C00000"/>
                </a:solidFill>
                <a:latin typeface="Calibri"/>
              </a:rPr>
              <a:t>if..</a:t>
            </a:r>
            <a:r>
              <a:rPr lang="en-IN" sz="2800" b="0" strike="noStrike" spc="-1">
                <a:solidFill>
                  <a:srgbClr val="000000"/>
                </a:solidFill>
                <a:latin typeface="Calibri"/>
              </a:rPr>
              <a:t> to specify a block of code to be executed, if a specified condition is true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Use </a:t>
            </a:r>
            <a:r>
              <a:rPr lang="en-IN" sz="2800" b="0" strike="noStrike" spc="-1">
                <a:solidFill>
                  <a:srgbClr val="C00000"/>
                </a:solidFill>
                <a:latin typeface="Calibri"/>
              </a:rPr>
              <a:t>if…else</a:t>
            </a:r>
            <a:r>
              <a:rPr lang="en-IN" sz="2800" b="0" strike="noStrike" spc="-1">
                <a:solidFill>
                  <a:srgbClr val="000000"/>
                </a:solidFill>
                <a:latin typeface="Calibri"/>
              </a:rPr>
              <a:t> to specify a block of code to be executed, if the same condition is false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Use </a:t>
            </a:r>
            <a:r>
              <a:rPr lang="en-IN" sz="2800" b="0" strike="noStrike" spc="-1">
                <a:solidFill>
                  <a:srgbClr val="C00000"/>
                </a:solidFill>
                <a:latin typeface="Calibri"/>
              </a:rPr>
              <a:t>if…else if </a:t>
            </a:r>
            <a:r>
              <a:rPr lang="en-IN" sz="2800" b="0" strike="noStrike" spc="-1">
                <a:solidFill>
                  <a:srgbClr val="000000"/>
                </a:solidFill>
                <a:latin typeface="Calibri"/>
              </a:rPr>
              <a:t>to specify a new condition to test, if the first condition is false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Use </a:t>
            </a:r>
            <a:r>
              <a:rPr lang="en-IN" sz="2800" b="0" strike="noStrike" spc="-1">
                <a:solidFill>
                  <a:srgbClr val="C00000"/>
                </a:solidFill>
                <a:latin typeface="Calibri"/>
              </a:rPr>
              <a:t>switch</a:t>
            </a:r>
            <a:r>
              <a:rPr lang="en-IN" sz="2800" b="0" strike="noStrike" spc="-1">
                <a:solidFill>
                  <a:srgbClr val="000000"/>
                </a:solidFill>
                <a:latin typeface="Calibri"/>
              </a:rPr>
              <a:t> to specify many alternative blocks of code to be executed</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838080" y="365040"/>
            <a:ext cx="10514880" cy="7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7000" lnSpcReduction="20000"/>
          </a:bodyPr>
          <a:lstStyle/>
          <a:p>
            <a:pPr>
              <a:lnSpc>
                <a:spcPct val="90000"/>
              </a:lnSpc>
            </a:pPr>
            <a:r>
              <a:rPr lang="en-IN" sz="4400" b="0" strike="noStrike" spc="-1">
                <a:solidFill>
                  <a:srgbClr val="C00000"/>
                </a:solidFill>
                <a:latin typeface="Calibri Light"/>
              </a:rPr>
              <a:t>The if Statement</a:t>
            </a:r>
            <a:r>
              <a:t/>
            </a:r>
            <a:br/>
            <a:endParaRPr lang="en-IN" sz="4400" b="0" strike="noStrike" spc="-1">
              <a:latin typeface="Arial"/>
            </a:endParaRPr>
          </a:p>
        </p:txBody>
      </p:sp>
      <p:sp>
        <p:nvSpPr>
          <p:cNvPr id="168" name="CustomShape 2"/>
          <p:cNvSpPr/>
          <p:nvPr/>
        </p:nvSpPr>
        <p:spPr>
          <a:xfrm>
            <a:off x="838080" y="1365120"/>
            <a:ext cx="10514880" cy="481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0500" lnSpcReduction="2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Use the if statement to specify a block of JavaScript code to be executed if a condition is true.</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u="sng" strike="noStrike" spc="-1">
                <a:solidFill>
                  <a:srgbClr val="000000"/>
                </a:solidFill>
                <a:uFillTx/>
                <a:latin typeface="Calibri"/>
              </a:rPr>
              <a:t>Syntax</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if (condition)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  block of code to be executed if the condition is true</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Make a "Good day" greeting if the hour is less than 18:00:</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if (hour &lt; 18)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greeting = "Good day";</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38080" y="365040"/>
            <a:ext cx="10514880" cy="81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000" lnSpcReduction="20000"/>
          </a:bodyPr>
          <a:lstStyle/>
          <a:p>
            <a:pPr>
              <a:lnSpc>
                <a:spcPct val="90000"/>
              </a:lnSpc>
            </a:pPr>
            <a:r>
              <a:rPr lang="en-IN" sz="4400" b="0" strike="noStrike" spc="-1" dirty="0">
                <a:solidFill>
                  <a:srgbClr val="C00000"/>
                </a:solidFill>
                <a:latin typeface="Calibri Light"/>
              </a:rPr>
              <a:t>The </a:t>
            </a:r>
            <a:r>
              <a:rPr lang="en-IN" sz="4400" b="0" strike="noStrike" spc="-1" dirty="0" err="1" smtClean="0">
                <a:solidFill>
                  <a:srgbClr val="C00000"/>
                </a:solidFill>
                <a:latin typeface="Calibri Light"/>
              </a:rPr>
              <a:t>if..else</a:t>
            </a:r>
            <a:r>
              <a:rPr lang="en-IN" sz="4400" b="0" strike="noStrike" spc="-1" dirty="0" smtClean="0">
                <a:solidFill>
                  <a:srgbClr val="C00000"/>
                </a:solidFill>
                <a:latin typeface="Calibri Light"/>
              </a:rPr>
              <a:t> </a:t>
            </a:r>
            <a:r>
              <a:rPr lang="en-IN" sz="4400" b="0" strike="noStrike" spc="-1" dirty="0">
                <a:solidFill>
                  <a:srgbClr val="C00000"/>
                </a:solidFill>
                <a:latin typeface="Calibri Light"/>
              </a:rPr>
              <a:t>Statement</a:t>
            </a:r>
            <a:r>
              <a:rPr dirty="0"/>
              <a:t/>
            </a:r>
            <a:br>
              <a:rPr dirty="0"/>
            </a:br>
            <a:endParaRPr lang="en-IN" sz="4400" b="0" strike="noStrike" spc="-1" dirty="0">
              <a:latin typeface="Arial"/>
            </a:endParaRPr>
          </a:p>
        </p:txBody>
      </p:sp>
      <p:sp>
        <p:nvSpPr>
          <p:cNvPr id="170" name="CustomShape 2"/>
          <p:cNvSpPr/>
          <p:nvPr/>
        </p:nvSpPr>
        <p:spPr>
          <a:xfrm>
            <a:off x="838080" y="1177200"/>
            <a:ext cx="10514880" cy="499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2500" lnSpcReduction="2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Use the else statement to specify a block of code to be executed if the condition is false.</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if (condition)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  block of code to be executed if the condition is true</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 else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  block of code to be executed if the condition is false</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Example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If the hour is less than 18, create a "Good day" greeting, otherwise "Good evening":</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if (hour &lt; 18)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greeting = "Good day";</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 else {</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greeting = "Good evening";</a:t>
            </a:r>
            <a:endParaRPr lang="en-IN" sz="2800" b="0" strike="noStrike" spc="-1">
              <a:latin typeface="Arial"/>
            </a:endParaRPr>
          </a:p>
          <a:p>
            <a:pPr>
              <a:lnSpc>
                <a:spcPct val="90000"/>
              </a:lnSpc>
              <a:spcBef>
                <a:spcPts val="1001"/>
              </a:spcBef>
            </a:pPr>
            <a:r>
              <a:rPr lang="en-IN" sz="2800" b="0" strike="noStrike" spc="-1">
                <a:solidFill>
                  <a:srgbClr val="5B9BD5"/>
                </a:solidFill>
                <a:latin typeface="Calibri"/>
              </a:rPr>
              <a:t>   }</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3476" y="637798"/>
            <a:ext cx="10972440" cy="498598"/>
          </a:xfrm>
        </p:spPr>
        <p:txBody>
          <a:bodyPr/>
          <a:lstStyle/>
          <a:p>
            <a:r>
              <a:rPr lang="en-US" sz="3600" dirty="0" smtClean="0">
                <a:solidFill>
                  <a:srgbClr val="C00000"/>
                </a:solidFill>
              </a:rPr>
              <a:t>Advantages of </a:t>
            </a:r>
            <a:r>
              <a:rPr lang="en-US" sz="3600" dirty="0" err="1" smtClean="0">
                <a:solidFill>
                  <a:srgbClr val="C00000"/>
                </a:solidFill>
              </a:rPr>
              <a:t>Javascript</a:t>
            </a:r>
            <a:endParaRPr lang="en-IN" sz="3600" dirty="0">
              <a:solidFill>
                <a:srgbClr val="C00000"/>
              </a:solidFill>
            </a:endParaRPr>
          </a:p>
        </p:txBody>
      </p:sp>
      <p:sp>
        <p:nvSpPr>
          <p:cNvPr id="3" name="Subtitle 2"/>
          <p:cNvSpPr>
            <a:spLocks noGrp="1"/>
          </p:cNvSpPr>
          <p:nvPr>
            <p:ph type="subTitle"/>
          </p:nvPr>
        </p:nvSpPr>
        <p:spPr>
          <a:xfrm>
            <a:off x="609480" y="1304818"/>
            <a:ext cx="10972440" cy="4276982"/>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996" y="185649"/>
            <a:ext cx="11352330" cy="582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7468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838080" y="246394"/>
            <a:ext cx="10514880" cy="579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45000" lnSpcReduction="20000"/>
          </a:bodyPr>
          <a:lstStyle/>
          <a:p>
            <a:pPr>
              <a:lnSpc>
                <a:spcPct val="90000"/>
              </a:lnSpc>
            </a:pPr>
            <a:r>
              <a:rPr lang="en-IN" sz="4400" b="0" strike="noStrike" spc="-1" dirty="0">
                <a:solidFill>
                  <a:srgbClr val="C00000"/>
                </a:solidFill>
                <a:latin typeface="Calibri Light"/>
              </a:rPr>
              <a:t>The </a:t>
            </a:r>
            <a:r>
              <a:rPr lang="en-IN" sz="4400" b="0" strike="noStrike" spc="-1" dirty="0" err="1" smtClean="0">
                <a:solidFill>
                  <a:srgbClr val="C00000"/>
                </a:solidFill>
                <a:latin typeface="Calibri Light"/>
              </a:rPr>
              <a:t>if..else</a:t>
            </a:r>
            <a:r>
              <a:rPr lang="en-IN" sz="4400" b="0" strike="noStrike" spc="-1" dirty="0" smtClean="0">
                <a:solidFill>
                  <a:srgbClr val="C00000"/>
                </a:solidFill>
                <a:latin typeface="Calibri Light"/>
              </a:rPr>
              <a:t> </a:t>
            </a:r>
            <a:r>
              <a:rPr lang="en-IN" sz="4400" b="0" strike="noStrike" spc="-1" dirty="0">
                <a:solidFill>
                  <a:srgbClr val="C00000"/>
                </a:solidFill>
                <a:latin typeface="Calibri Light"/>
              </a:rPr>
              <a:t>if Statement</a:t>
            </a:r>
            <a:r>
              <a:rPr dirty="0"/>
              <a:t/>
            </a:r>
            <a:br>
              <a:rPr dirty="0"/>
            </a:br>
            <a:endParaRPr lang="en-IN" sz="4400" b="0" strike="noStrike" spc="-1" dirty="0">
              <a:latin typeface="Arial"/>
            </a:endParaRPr>
          </a:p>
        </p:txBody>
      </p:sp>
      <p:sp>
        <p:nvSpPr>
          <p:cNvPr id="172" name="CustomShape 2"/>
          <p:cNvSpPr/>
          <p:nvPr/>
        </p:nvSpPr>
        <p:spPr>
          <a:xfrm>
            <a:off x="838080" y="647272"/>
            <a:ext cx="10514880" cy="591048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0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Use the else if statement to specify a new condition if the first condition is false.</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Syntax</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if (condition1) {</a:t>
            </a:r>
            <a:endParaRPr lang="en-IN" sz="34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  //  block of code to be executed if condition1 is true</a:t>
            </a:r>
            <a:endParaRPr lang="en-IN" sz="34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 else if (condition2) {</a:t>
            </a:r>
            <a:endParaRPr lang="en-IN" sz="34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  //  block of code to be executed if the condition1 is false and condition2 is true</a:t>
            </a:r>
            <a:endParaRPr lang="en-IN" sz="34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 else {</a:t>
            </a:r>
            <a:endParaRPr lang="en-IN" sz="34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  //  block of code to be executed if the condition1 is false and condition2 is false</a:t>
            </a:r>
            <a:endParaRPr lang="en-IN" sz="3400" b="0" strike="noStrike" spc="-1" dirty="0">
              <a:latin typeface="Arial"/>
            </a:endParaRPr>
          </a:p>
          <a:p>
            <a:pPr marL="228600" indent="-227880">
              <a:lnSpc>
                <a:spcPct val="90000"/>
              </a:lnSpc>
              <a:spcBef>
                <a:spcPts val="1001"/>
              </a:spcBef>
              <a:buClr>
                <a:srgbClr val="2E75B6"/>
              </a:buClr>
              <a:buFont typeface="Arial"/>
              <a:buChar char="•"/>
            </a:pPr>
            <a:r>
              <a:rPr lang="en-IN" sz="3400" b="0" strike="noStrike" spc="-1" dirty="0">
                <a:solidFill>
                  <a:srgbClr val="2E75B6"/>
                </a:solidFill>
                <a:latin typeface="Calibri"/>
              </a:rPr>
              <a:t>}</a:t>
            </a:r>
            <a:endParaRPr lang="en-IN" sz="34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If time is less than 10:00, create a "Good morning" greeting, if not, but time is less than 20:00, create a "Good day" greeting, otherwise a "Good evening":</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if (time &lt; 10) {</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greeting = "Good morning";</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else if (time &lt; 20) {</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greeting = "Good day";</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else {</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greeting = "Good evening";</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3223928" y="606778"/>
            <a:ext cx="10514880" cy="82262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200" b="0" strike="noStrike" spc="-1" dirty="0">
                <a:solidFill>
                  <a:srgbClr val="C00000"/>
                </a:solidFill>
                <a:latin typeface="Calibri Light"/>
              </a:rPr>
              <a:t>Switch </a:t>
            </a:r>
            <a:r>
              <a:rPr lang="en-IN" sz="3200" b="0" strike="noStrike" spc="-1" dirty="0" smtClean="0">
                <a:solidFill>
                  <a:srgbClr val="C00000"/>
                </a:solidFill>
                <a:latin typeface="Calibri Light"/>
              </a:rPr>
              <a:t>Statement</a:t>
            </a:r>
            <a:r>
              <a:rPr dirty="0"/>
              <a:t/>
            </a:r>
            <a:br>
              <a:rPr dirty="0"/>
            </a:br>
            <a:endParaRPr lang="en-IN" sz="4400" b="0" strike="noStrike" spc="-1" dirty="0">
              <a:latin typeface="Arial"/>
            </a:endParaRPr>
          </a:p>
        </p:txBody>
      </p:sp>
      <p:sp>
        <p:nvSpPr>
          <p:cNvPr id="174"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500" lnSpcReduction="1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Switch case statement is basically to execute the desired choice, select one of many code blocks to be executed.</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Syntax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r>
              <a:rPr lang="en-IN" sz="2800" b="0" strike="noStrike" spc="-1" dirty="0">
                <a:solidFill>
                  <a:srgbClr val="0000CD"/>
                </a:solidFill>
                <a:latin typeface="Consolas"/>
              </a:rPr>
              <a:t>switch</a:t>
            </a:r>
            <a:r>
              <a:rPr lang="en-IN" sz="2800" b="0" strike="noStrike" spc="-1" dirty="0">
                <a:solidFill>
                  <a:srgbClr val="000000"/>
                </a:solidFill>
                <a:latin typeface="Consolas"/>
              </a:rPr>
              <a:t>(</a:t>
            </a:r>
            <a:r>
              <a:rPr lang="en-IN" sz="2800" b="0" i="1" strike="noStrike" spc="-1" dirty="0">
                <a:solidFill>
                  <a:srgbClr val="000000"/>
                </a:solidFill>
                <a:latin typeface="Consolas"/>
              </a:rPr>
              <a:t>expression</a:t>
            </a:r>
            <a:r>
              <a:rPr lang="en-IN" sz="2800" b="0" strike="noStrike" spc="-1" dirty="0">
                <a:solidFill>
                  <a:srgbClr val="000000"/>
                </a:solidFill>
                <a:latin typeface="Consolas"/>
              </a:rPr>
              <a:t>) {</a:t>
            </a:r>
            <a:r>
              <a:rPr dirty="0"/>
              <a:t/>
            </a:r>
            <a:br>
              <a:rPr dirty="0"/>
            </a:br>
            <a:r>
              <a:rPr lang="en-IN" sz="2800" b="0" strike="noStrike" spc="-1" dirty="0">
                <a:solidFill>
                  <a:srgbClr val="000000"/>
                </a:solidFill>
                <a:latin typeface="Consolas"/>
              </a:rPr>
              <a:t>  </a:t>
            </a:r>
            <a:r>
              <a:rPr lang="en-IN" sz="2800" b="0" strike="noStrike" spc="-1" dirty="0">
                <a:solidFill>
                  <a:srgbClr val="0000CD"/>
                </a:solidFill>
                <a:latin typeface="Consolas"/>
              </a:rPr>
              <a:t>case</a:t>
            </a:r>
            <a:r>
              <a:rPr lang="en-IN" sz="2800" b="0" strike="noStrike" spc="-1" dirty="0">
                <a:solidFill>
                  <a:srgbClr val="000000"/>
                </a:solidFill>
                <a:latin typeface="Consolas"/>
              </a:rPr>
              <a:t> </a:t>
            </a:r>
            <a:r>
              <a:rPr lang="en-IN" sz="2800" b="0" i="1" strike="noStrike" spc="-1" dirty="0">
                <a:solidFill>
                  <a:srgbClr val="000000"/>
                </a:solidFill>
                <a:latin typeface="Consolas"/>
              </a:rPr>
              <a:t>x</a:t>
            </a:r>
            <a:r>
              <a:rPr lang="en-IN" sz="2800" b="0" strike="noStrike" spc="-1" dirty="0">
                <a:solidFill>
                  <a:srgbClr val="000000"/>
                </a:solidFill>
                <a:latin typeface="Consolas"/>
              </a:rPr>
              <a:t>:</a:t>
            </a:r>
            <a:r>
              <a:rPr dirty="0"/>
              <a:t/>
            </a:r>
            <a:br>
              <a:rPr dirty="0"/>
            </a:br>
            <a:r>
              <a:rPr lang="en-IN" sz="2800" b="0" i="1" strike="noStrike" spc="-1" dirty="0">
                <a:solidFill>
                  <a:srgbClr val="000000"/>
                </a:solidFill>
                <a:latin typeface="Consolas"/>
              </a:rPr>
              <a:t>    </a:t>
            </a:r>
            <a:r>
              <a:rPr lang="en-IN" sz="2800" b="0" i="1" strike="noStrike" spc="-1" dirty="0">
                <a:solidFill>
                  <a:srgbClr val="008000"/>
                </a:solidFill>
                <a:latin typeface="Consolas"/>
              </a:rPr>
              <a:t>// code block</a:t>
            </a:r>
            <a:r>
              <a:rPr dirty="0"/>
              <a:t/>
            </a:r>
            <a:br>
              <a:rPr dirty="0"/>
            </a:br>
            <a:r>
              <a:rPr lang="en-IN" sz="2800" b="0" strike="noStrike" spc="-1" dirty="0">
                <a:solidFill>
                  <a:srgbClr val="000000"/>
                </a:solidFill>
                <a:latin typeface="Consolas"/>
              </a:rPr>
              <a:t>    </a:t>
            </a:r>
            <a:r>
              <a:rPr lang="en-IN" sz="2800" b="0" strike="noStrike" spc="-1" dirty="0">
                <a:solidFill>
                  <a:srgbClr val="0000CD"/>
                </a:solidFill>
                <a:latin typeface="Consolas"/>
              </a:rPr>
              <a:t>break</a:t>
            </a:r>
            <a:r>
              <a:rPr lang="en-IN" sz="2800" b="0" strike="noStrike" spc="-1" dirty="0">
                <a:solidFill>
                  <a:srgbClr val="000000"/>
                </a:solidFill>
                <a:latin typeface="Consolas"/>
              </a:rPr>
              <a:t>;</a:t>
            </a:r>
            <a:r>
              <a:rPr dirty="0"/>
              <a:t/>
            </a:r>
            <a:br>
              <a:rPr dirty="0"/>
            </a:br>
            <a:r>
              <a:rPr lang="en-IN" sz="2800" b="0" strike="noStrike" spc="-1" dirty="0">
                <a:solidFill>
                  <a:srgbClr val="000000"/>
                </a:solidFill>
                <a:latin typeface="Consolas"/>
              </a:rPr>
              <a:t>  </a:t>
            </a:r>
            <a:r>
              <a:rPr lang="en-IN" sz="2800" b="0" strike="noStrike" spc="-1" dirty="0">
                <a:solidFill>
                  <a:srgbClr val="0000CD"/>
                </a:solidFill>
                <a:latin typeface="Consolas"/>
              </a:rPr>
              <a:t>case</a:t>
            </a:r>
            <a:r>
              <a:rPr lang="en-IN" sz="2800" b="0" strike="noStrike" spc="-1" dirty="0">
                <a:solidFill>
                  <a:srgbClr val="000000"/>
                </a:solidFill>
                <a:latin typeface="Consolas"/>
              </a:rPr>
              <a:t> </a:t>
            </a:r>
            <a:r>
              <a:rPr lang="en-IN" sz="2800" b="0" i="1" strike="noStrike" spc="-1" dirty="0">
                <a:solidFill>
                  <a:srgbClr val="000000"/>
                </a:solidFill>
                <a:latin typeface="Consolas"/>
              </a:rPr>
              <a:t>y</a:t>
            </a:r>
            <a:r>
              <a:rPr lang="en-IN" sz="2800" b="0" strike="noStrike" spc="-1" dirty="0">
                <a:solidFill>
                  <a:srgbClr val="000000"/>
                </a:solidFill>
                <a:latin typeface="Consolas"/>
              </a:rPr>
              <a:t>:</a:t>
            </a:r>
            <a:r>
              <a:rPr dirty="0"/>
              <a:t/>
            </a:r>
            <a:br>
              <a:rPr dirty="0"/>
            </a:br>
            <a:r>
              <a:rPr lang="en-IN" sz="2800" b="0" i="1" strike="noStrike" spc="-1" dirty="0">
                <a:solidFill>
                  <a:srgbClr val="000000"/>
                </a:solidFill>
                <a:latin typeface="Consolas"/>
              </a:rPr>
              <a:t>    </a:t>
            </a:r>
            <a:r>
              <a:rPr lang="en-IN" sz="2800" b="0" i="1" strike="noStrike" spc="-1" dirty="0">
                <a:solidFill>
                  <a:srgbClr val="008000"/>
                </a:solidFill>
                <a:latin typeface="Consolas"/>
              </a:rPr>
              <a:t>// code block</a:t>
            </a:r>
            <a:r>
              <a:rPr dirty="0"/>
              <a:t/>
            </a:r>
            <a:br>
              <a:rPr dirty="0"/>
            </a:br>
            <a:r>
              <a:rPr lang="en-IN" sz="2800" b="0" strike="noStrike" spc="-1" dirty="0">
                <a:solidFill>
                  <a:srgbClr val="000000"/>
                </a:solidFill>
                <a:latin typeface="Consolas"/>
              </a:rPr>
              <a:t>    </a:t>
            </a:r>
            <a:r>
              <a:rPr lang="en-IN" sz="2800" b="0" strike="noStrike" spc="-1" dirty="0">
                <a:solidFill>
                  <a:srgbClr val="0000CD"/>
                </a:solidFill>
                <a:latin typeface="Consolas"/>
              </a:rPr>
              <a:t>break</a:t>
            </a:r>
            <a:r>
              <a:rPr lang="en-IN" sz="2800" b="0" strike="noStrike" spc="-1" dirty="0">
                <a:solidFill>
                  <a:srgbClr val="000000"/>
                </a:solidFill>
                <a:latin typeface="Consolas"/>
              </a:rPr>
              <a:t>;</a:t>
            </a:r>
            <a:r>
              <a:rPr dirty="0"/>
              <a:t/>
            </a:r>
            <a:br>
              <a:rPr dirty="0"/>
            </a:br>
            <a:r>
              <a:rPr lang="en-IN" sz="2800" b="0" strike="noStrike" spc="-1" dirty="0">
                <a:solidFill>
                  <a:srgbClr val="000000"/>
                </a:solidFill>
                <a:latin typeface="Consolas"/>
              </a:rPr>
              <a:t>  </a:t>
            </a:r>
            <a:r>
              <a:rPr lang="en-IN" sz="2800" b="0" strike="noStrike" spc="-1" dirty="0">
                <a:solidFill>
                  <a:srgbClr val="0000CD"/>
                </a:solidFill>
                <a:latin typeface="Consolas"/>
              </a:rPr>
              <a:t>default</a:t>
            </a:r>
            <a:r>
              <a:rPr lang="en-IN" sz="2800" b="0" strike="noStrike" spc="-1" dirty="0">
                <a:solidFill>
                  <a:srgbClr val="000000"/>
                </a:solidFill>
                <a:latin typeface="Consolas"/>
              </a:rPr>
              <a:t>:</a:t>
            </a:r>
            <a:r>
              <a:rPr dirty="0"/>
              <a:t/>
            </a:r>
            <a:br>
              <a:rPr dirty="0"/>
            </a:br>
            <a:r>
              <a:rPr lang="en-IN" sz="2800" b="0" strike="noStrike" spc="-1" dirty="0">
                <a:solidFill>
                  <a:srgbClr val="000000"/>
                </a:solidFill>
                <a:latin typeface="Consolas"/>
              </a:rPr>
              <a:t>    </a:t>
            </a:r>
            <a:r>
              <a:rPr lang="en-IN" sz="2800" b="0" strike="noStrike" spc="-1" dirty="0">
                <a:solidFill>
                  <a:srgbClr val="008000"/>
                </a:solidFill>
                <a:latin typeface="Consolas"/>
              </a:rPr>
              <a:t>// </a:t>
            </a:r>
            <a:r>
              <a:rPr lang="en-IN" sz="2800" b="0" i="1" strike="noStrike" spc="-1" dirty="0">
                <a:solidFill>
                  <a:srgbClr val="008000"/>
                </a:solidFill>
                <a:latin typeface="Consolas"/>
              </a:rPr>
              <a:t>code block</a:t>
            </a:r>
            <a:r>
              <a:rPr dirty="0"/>
              <a:t/>
            </a:r>
            <a:br>
              <a:rPr dirty="0"/>
            </a:br>
            <a:r>
              <a:rPr lang="en-IN" sz="2800" b="0" strike="noStrike" spc="-1" dirty="0">
                <a:solidFill>
                  <a:srgbClr val="000000"/>
                </a:solidFill>
                <a:latin typeface="Consolas"/>
              </a:rPr>
              <a: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838080" y="365040"/>
            <a:ext cx="10514880" cy="832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IN" sz="3200" b="0" strike="noStrike" spc="-1" dirty="0">
                <a:solidFill>
                  <a:srgbClr val="C00000"/>
                </a:solidFill>
                <a:latin typeface="Calibri Light"/>
              </a:rPr>
              <a:t>Switch Case Program</a:t>
            </a:r>
            <a:endParaRPr lang="en-IN" sz="3200" b="0" strike="noStrike" spc="-1" dirty="0">
              <a:latin typeface="Arial"/>
            </a:endParaRPr>
          </a:p>
        </p:txBody>
      </p:sp>
      <p:sp>
        <p:nvSpPr>
          <p:cNvPr id="176" name="CustomShape 2"/>
          <p:cNvSpPr/>
          <p:nvPr/>
        </p:nvSpPr>
        <p:spPr>
          <a:xfrm>
            <a:off x="838080" y="1434600"/>
            <a:ext cx="10514880" cy="480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IN" sz="1400" b="0" strike="noStrike" spc="-1" dirty="0" err="1">
                <a:solidFill>
                  <a:srgbClr val="000000"/>
                </a:solidFill>
                <a:latin typeface="Calibri"/>
              </a:rPr>
              <a:t>var</a:t>
            </a:r>
            <a:r>
              <a:rPr lang="en-IN" sz="1400" b="0" strike="noStrike" spc="-1" dirty="0">
                <a:solidFill>
                  <a:srgbClr val="000000"/>
                </a:solidFill>
                <a:latin typeface="Calibri"/>
              </a:rPr>
              <a:t> grade = 'A';</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switch (grade) {</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case 'A': document.write</a:t>
            </a:r>
            <a:r>
              <a:rPr lang="en-IN" sz="1400" b="0" strike="noStrike" spc="-1" dirty="0" smtClean="0">
                <a:solidFill>
                  <a:srgbClr val="000000"/>
                </a:solidFill>
                <a:latin typeface="Calibri"/>
              </a:rPr>
              <a:t>(“Excellent&lt;</a:t>
            </a:r>
            <a:r>
              <a:rPr lang="en-IN" sz="1400" b="0" strike="noStrike" spc="-1" dirty="0" err="1" smtClean="0">
                <a:solidFill>
                  <a:srgbClr val="000000"/>
                </a:solidFill>
                <a:latin typeface="Calibri"/>
              </a:rPr>
              <a:t>br</a:t>
            </a:r>
            <a:r>
              <a:rPr lang="en-IN" sz="1400" b="0" strike="noStrike" spc="-1" dirty="0" smtClean="0">
                <a:solidFill>
                  <a:srgbClr val="000000"/>
                </a:solidFill>
                <a:latin typeface="Calibri"/>
              </a:rPr>
              <a:t> </a:t>
            </a:r>
            <a:r>
              <a:rPr lang="en-IN" sz="1400" b="0" strike="noStrike" spc="-1" dirty="0">
                <a:solidFill>
                  <a:srgbClr val="000000"/>
                </a:solidFill>
                <a:latin typeface="Calibri"/>
              </a:rPr>
              <a:t>/&gt;");</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break;</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case 'B': document.write("Pretty good&lt;</a:t>
            </a:r>
            <a:r>
              <a:rPr lang="en-IN" sz="1400" b="0" strike="noStrike" spc="-1" dirty="0" err="1">
                <a:solidFill>
                  <a:srgbClr val="000000"/>
                </a:solidFill>
                <a:latin typeface="Calibri"/>
              </a:rPr>
              <a:t>br</a:t>
            </a:r>
            <a:r>
              <a:rPr lang="en-IN" sz="1400" b="0" strike="noStrike" spc="-1" dirty="0">
                <a:solidFill>
                  <a:srgbClr val="000000"/>
                </a:solidFill>
                <a:latin typeface="Calibri"/>
              </a:rPr>
              <a:t> /&gt;");</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break;</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case 'C': document.write</a:t>
            </a:r>
            <a:r>
              <a:rPr lang="en-IN" sz="1400" b="0" strike="noStrike" spc="-1" dirty="0" smtClean="0">
                <a:solidFill>
                  <a:srgbClr val="000000"/>
                </a:solidFill>
                <a:latin typeface="Calibri"/>
              </a:rPr>
              <a:t>(“</a:t>
            </a:r>
            <a:r>
              <a:rPr lang="en-IN" sz="1400" spc="-1" dirty="0" smtClean="0">
                <a:solidFill>
                  <a:srgbClr val="000000"/>
                </a:solidFill>
                <a:latin typeface="Calibri"/>
              </a:rPr>
              <a:t>Goo</a:t>
            </a:r>
            <a:r>
              <a:rPr lang="en-IN" sz="1400" b="0" strike="noStrike" spc="-1" dirty="0" smtClean="0">
                <a:solidFill>
                  <a:srgbClr val="000000"/>
                </a:solidFill>
                <a:latin typeface="Calibri"/>
              </a:rPr>
              <a:t>d&lt;</a:t>
            </a:r>
            <a:r>
              <a:rPr lang="en-IN" sz="1400" b="0" strike="noStrike" spc="-1" dirty="0" err="1" smtClean="0">
                <a:solidFill>
                  <a:srgbClr val="000000"/>
                </a:solidFill>
                <a:latin typeface="Calibri"/>
              </a:rPr>
              <a:t>br</a:t>
            </a:r>
            <a:r>
              <a:rPr lang="en-IN" sz="1400" b="0" strike="noStrike" spc="-1" dirty="0" smtClean="0">
                <a:solidFill>
                  <a:srgbClr val="000000"/>
                </a:solidFill>
                <a:latin typeface="Calibri"/>
              </a:rPr>
              <a:t> </a:t>
            </a:r>
            <a:r>
              <a:rPr lang="en-IN" sz="1400" b="0" strike="noStrike" spc="-1" dirty="0">
                <a:solidFill>
                  <a:srgbClr val="000000"/>
                </a:solidFill>
                <a:latin typeface="Calibri"/>
              </a:rPr>
              <a:t>/&gt;");</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break;</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case 'D': document.write("Not so good&lt;</a:t>
            </a:r>
            <a:r>
              <a:rPr lang="en-IN" sz="1400" b="0" strike="noStrike" spc="-1" dirty="0" err="1">
                <a:solidFill>
                  <a:srgbClr val="000000"/>
                </a:solidFill>
                <a:latin typeface="Calibri"/>
              </a:rPr>
              <a:t>br</a:t>
            </a:r>
            <a:r>
              <a:rPr lang="en-IN" sz="1400" b="0" strike="noStrike" spc="-1" dirty="0">
                <a:solidFill>
                  <a:srgbClr val="000000"/>
                </a:solidFill>
                <a:latin typeface="Calibri"/>
              </a:rPr>
              <a:t> /&gt;");</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break;</a:t>
            </a:r>
            <a:endParaRPr lang="en-IN" sz="1400" b="0" strike="noStrike" spc="-1" dirty="0">
              <a:latin typeface="Arial"/>
            </a:endParaRPr>
          </a:p>
          <a:p>
            <a:pPr>
              <a:lnSpc>
                <a:spcPct val="90000"/>
              </a:lnSpc>
              <a:spcBef>
                <a:spcPts val="1001"/>
              </a:spcBef>
            </a:pPr>
            <a:r>
              <a:rPr lang="en-IN" sz="1400" b="0" strike="noStrike" spc="-1" dirty="0" smtClean="0">
                <a:solidFill>
                  <a:srgbClr val="000000"/>
                </a:solidFill>
                <a:latin typeface="Calibri"/>
              </a:rPr>
              <a:t>              default</a:t>
            </a:r>
            <a:r>
              <a:rPr lang="en-IN" sz="1400" b="0" strike="noStrike" spc="-1" dirty="0">
                <a:solidFill>
                  <a:srgbClr val="000000"/>
                </a:solidFill>
                <a:latin typeface="Calibri"/>
              </a:rPr>
              <a:t>:  document.write("Unknown grade&lt;</a:t>
            </a:r>
            <a:r>
              <a:rPr lang="en-IN" sz="1400" b="0" strike="noStrike" spc="-1" dirty="0" err="1">
                <a:solidFill>
                  <a:srgbClr val="000000"/>
                </a:solidFill>
                <a:latin typeface="Calibri"/>
              </a:rPr>
              <a:t>br</a:t>
            </a:r>
            <a:r>
              <a:rPr lang="en-IN" sz="1400" b="0" strike="noStrike" spc="-1" dirty="0">
                <a:solidFill>
                  <a:srgbClr val="000000"/>
                </a:solidFill>
                <a:latin typeface="Calibri"/>
              </a:rPr>
              <a:t> /&gt;")</a:t>
            </a:r>
            <a:endParaRPr lang="en-IN" sz="1400" b="0" strike="noStrike" spc="-1" dirty="0">
              <a:latin typeface="Arial"/>
            </a:endParaRPr>
          </a:p>
          <a:p>
            <a:pPr>
              <a:lnSpc>
                <a:spcPct val="90000"/>
              </a:lnSpc>
              <a:spcBef>
                <a:spcPts val="1001"/>
              </a:spcBef>
            </a:pPr>
            <a:r>
              <a:rPr lang="en-IN" sz="1400" b="0" strike="noStrike" spc="-1" dirty="0">
                <a:solidFill>
                  <a:srgbClr val="000000"/>
                </a:solidFill>
                <a:latin typeface="Calibri"/>
              </a:rPr>
              <a:t>            }</a:t>
            </a:r>
            <a:endParaRPr lang="en-IN" sz="1400" b="0" strike="noStrike" spc="-1" dirty="0">
              <a:latin typeface="Arial"/>
            </a:endParaRPr>
          </a:p>
          <a:p>
            <a:pPr marL="228600" indent="-227880">
              <a:lnSpc>
                <a:spcPct val="90000"/>
              </a:lnSpc>
              <a:spcBef>
                <a:spcPts val="1001"/>
              </a:spcBef>
              <a:buClr>
                <a:srgbClr val="000000"/>
              </a:buClr>
              <a:buFont typeface="Arial"/>
              <a:buChar char="•"/>
            </a:pPr>
            <a:r>
              <a:rPr lang="en-IN" sz="900" b="0" strike="noStrike" spc="-1" dirty="0">
                <a:solidFill>
                  <a:srgbClr val="000000"/>
                </a:solidFill>
                <a:latin typeface="Calibri"/>
              </a:rPr>
              <a:t>               </a:t>
            </a:r>
            <a:endParaRPr lang="en-IN" sz="900" b="0" strike="noStrike" spc="-1" dirty="0">
              <a:latin typeface="Arial"/>
            </a:endParaRPr>
          </a:p>
        </p:txBody>
      </p:sp>
      <p:sp>
        <p:nvSpPr>
          <p:cNvPr id="177" name="CustomShape 3"/>
          <p:cNvSpPr/>
          <p:nvPr/>
        </p:nvSpPr>
        <p:spPr>
          <a:xfrm>
            <a:off x="9259560" y="1807560"/>
            <a:ext cx="1765080" cy="118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dirty="0">
                <a:solidFill>
                  <a:srgbClr val="000000"/>
                </a:solidFill>
                <a:latin typeface="Calibri"/>
                <a:ea typeface="DejaVu Sans"/>
              </a:rPr>
              <a:t>Output:</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pc="-1" dirty="0" smtClean="0">
                <a:solidFill>
                  <a:srgbClr val="000000"/>
                </a:solidFill>
                <a:latin typeface="Calibri"/>
              </a:rPr>
              <a:t>Excellent</a:t>
            </a:r>
            <a:endParaRPr lang="en-IN" sz="1800" b="0" strike="noStrike" spc="-1" dirty="0">
              <a:latin typeface="Arial"/>
            </a:endParaRPr>
          </a:p>
          <a:p>
            <a:pPr>
              <a:lnSpc>
                <a:spcPct val="100000"/>
              </a:lnSpc>
            </a:pPr>
            <a:endParaRPr lang="en-IN" sz="1800" b="0" strike="noStrike" spc="-1" dirty="0">
              <a:latin typeface="Arial"/>
            </a:endParaRPr>
          </a:p>
        </p:txBody>
      </p:sp>
      <p:sp>
        <p:nvSpPr>
          <p:cNvPr id="178" name="CustomShape 4"/>
          <p:cNvSpPr/>
          <p:nvPr/>
        </p:nvSpPr>
        <p:spPr>
          <a:xfrm>
            <a:off x="9249120" y="1744560"/>
            <a:ext cx="1407600" cy="1176480"/>
          </a:xfrm>
          <a:prstGeom prst="rect">
            <a:avLst/>
          </a:prstGeom>
          <a:noFill/>
          <a:ln>
            <a:round/>
          </a:ln>
        </p:spPr>
        <p:style>
          <a:lnRef idx="2">
            <a:schemeClr val="accent1">
              <a:shade val="50000"/>
            </a:schemeClr>
          </a:lnRef>
          <a:fillRef idx="1">
            <a:schemeClr val="accent1"/>
          </a:fillRef>
          <a:effectRef idx="0">
            <a:schemeClr val="accent1"/>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Looping statements</a:t>
            </a:r>
            <a:endParaRPr lang="en-IN" sz="3600" b="0" strike="noStrike" spc="-1" dirty="0">
              <a:latin typeface="Arial"/>
            </a:endParaRPr>
          </a:p>
        </p:txBody>
      </p:sp>
      <p:sp>
        <p:nvSpPr>
          <p:cNvPr id="180"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When a sequence of statements is repeated against a condition, it is said to be in a loop.</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Using looping , the programmer avoid writing the same set of instructions again and again.</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The looping process can be one time or multiple times until the desired output is obtained within a single program.</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Looping is a process that repeats a single statement or a block of statements in a program until a specified condition become true.</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838080" y="2192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200" b="0" strike="noStrike" spc="-1" dirty="0">
                <a:solidFill>
                  <a:srgbClr val="C00000"/>
                </a:solidFill>
                <a:latin typeface="Calibri Light"/>
              </a:rPr>
              <a:t>The While Loop</a:t>
            </a:r>
            <a:r>
              <a:rPr dirty="0"/>
              <a:t/>
            </a:r>
            <a:br>
              <a:rPr dirty="0"/>
            </a:br>
            <a:endParaRPr lang="en-IN" sz="4400" b="0" strike="noStrike" spc="-1" dirty="0">
              <a:latin typeface="Arial"/>
            </a:endParaRPr>
          </a:p>
        </p:txBody>
      </p:sp>
      <p:sp>
        <p:nvSpPr>
          <p:cNvPr id="182" name="CustomShape 2"/>
          <p:cNvSpPr/>
          <p:nvPr/>
        </p:nvSpPr>
        <p:spPr>
          <a:xfrm>
            <a:off x="838080" y="1187640"/>
            <a:ext cx="10514880" cy="542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9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The while loop loops through a block of code as long as a specified condition is true.</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Syntax</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while (condition) {</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 code block to be executed</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//stepping condition</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In the following example, the code in the loop will run, over and over again, as long as a variable (</a:t>
            </a:r>
            <a:r>
              <a:rPr lang="en-IN" sz="2800" b="0" strike="noStrike" spc="-1" dirty="0" err="1">
                <a:solidFill>
                  <a:srgbClr val="000000"/>
                </a:solidFill>
                <a:latin typeface="Calibri"/>
              </a:rPr>
              <a:t>i</a:t>
            </a:r>
            <a:r>
              <a:rPr lang="en-IN" sz="2800" b="0" strike="noStrike" spc="-1" dirty="0">
                <a:solidFill>
                  <a:srgbClr val="000000"/>
                </a:solidFill>
                <a:latin typeface="Calibri"/>
              </a:rPr>
              <a:t>) is less than 10:</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err="1">
                <a:solidFill>
                  <a:srgbClr val="2E75B6"/>
                </a:solidFill>
                <a:latin typeface="Calibri"/>
              </a:rPr>
              <a:t>var</a:t>
            </a:r>
            <a:r>
              <a:rPr lang="en-IN" sz="2800" b="0" strike="noStrike" spc="-1" dirty="0">
                <a:solidFill>
                  <a:srgbClr val="2E75B6"/>
                </a:solidFill>
                <a:latin typeface="Calibri"/>
              </a:rPr>
              <a:t> text = “ ";</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err="1">
                <a:solidFill>
                  <a:srgbClr val="2E75B6"/>
                </a:solidFill>
                <a:latin typeface="Calibri"/>
              </a:rPr>
              <a:t>var</a:t>
            </a:r>
            <a:r>
              <a:rPr lang="en-IN" sz="2800" b="0" strike="noStrike" spc="-1" dirty="0">
                <a:solidFill>
                  <a:srgbClr val="2E75B6"/>
                </a:solidFill>
                <a:latin typeface="Calibri"/>
              </a:rPr>
              <a:t> i = </a:t>
            </a:r>
            <a:r>
              <a:rPr lang="en-IN" sz="2800" b="0" strike="noStrike" spc="-1" dirty="0" smtClean="0">
                <a:solidFill>
                  <a:srgbClr val="2E75B6"/>
                </a:solidFill>
                <a:latin typeface="Calibri"/>
              </a:rPr>
              <a:t>1;</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while (i </a:t>
            </a:r>
            <a:r>
              <a:rPr lang="en-IN" sz="2800" b="0" strike="noStrike" spc="-1" dirty="0" smtClean="0">
                <a:solidFill>
                  <a:srgbClr val="2E75B6"/>
                </a:solidFill>
                <a:latin typeface="Calibri"/>
              </a:rPr>
              <a:t>&lt;= </a:t>
            </a:r>
            <a:r>
              <a:rPr lang="en-IN" sz="2800" b="0" strike="noStrike" spc="-1" dirty="0">
                <a:solidFill>
                  <a:srgbClr val="2E75B6"/>
                </a:solidFill>
                <a:latin typeface="Calibri"/>
              </a:rPr>
              <a:t>10) {</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text += "The number is " + </a:t>
            </a:r>
            <a:r>
              <a:rPr lang="en-IN" sz="2800" b="0" strike="noStrike" spc="-1" dirty="0" err="1">
                <a:solidFill>
                  <a:srgbClr val="2E75B6"/>
                </a:solidFill>
                <a:latin typeface="Calibri"/>
              </a:rPr>
              <a:t>i</a:t>
            </a:r>
            <a:r>
              <a:rPr lang="en-IN" sz="2800" b="0" strike="noStrike" spc="-1" dirty="0">
                <a:solidFill>
                  <a:srgbClr val="2E75B6"/>
                </a:solidFill>
                <a:latin typeface="Calibri"/>
              </a:rPr>
              <a:t>;</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  </a:t>
            </a:r>
            <a:r>
              <a:rPr lang="en-IN" sz="2800" b="0" strike="noStrike" spc="-1" dirty="0" err="1">
                <a:solidFill>
                  <a:srgbClr val="2E75B6"/>
                </a:solidFill>
                <a:latin typeface="Calibri"/>
              </a:rPr>
              <a:t>i</a:t>
            </a:r>
            <a:r>
              <a:rPr lang="en-IN" sz="2800" b="0" strike="noStrike" spc="-1" dirty="0">
                <a:solidFill>
                  <a:srgbClr val="2E75B6"/>
                </a:solidFill>
                <a:latin typeface="Calibri"/>
              </a:rPr>
              <a:t>++;</a:t>
            </a:r>
            <a:endParaRPr lang="en-IN" sz="2800" b="0" strike="noStrike" spc="-1" dirty="0">
              <a:latin typeface="Arial"/>
            </a:endParaRPr>
          </a:p>
          <a:p>
            <a:pPr marL="228600" indent="-227880">
              <a:lnSpc>
                <a:spcPct val="90000"/>
              </a:lnSpc>
              <a:spcBef>
                <a:spcPts val="1001"/>
              </a:spcBef>
              <a:buClr>
                <a:srgbClr val="2E75B6"/>
              </a:buClr>
              <a:buFont typeface="Arial"/>
              <a:buChar char="•"/>
            </a:pPr>
            <a:r>
              <a:rPr lang="en-IN" sz="2800" b="0" strike="noStrike" spc="-1" dirty="0">
                <a:solidFill>
                  <a:srgbClr val="2E75B6"/>
                </a:solidFill>
                <a:latin typeface="Calibri"/>
              </a:rPr>
              <a: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838080" y="365040"/>
            <a:ext cx="10514880" cy="92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4000" lnSpcReduction="20000"/>
          </a:bodyPr>
          <a:lstStyle/>
          <a:p>
            <a:pPr>
              <a:lnSpc>
                <a:spcPct val="90000"/>
              </a:lnSpc>
            </a:pPr>
            <a:r>
              <a:rPr lang="en-IN" sz="4400" b="0" strike="noStrike" spc="-1">
                <a:solidFill>
                  <a:srgbClr val="C00000"/>
                </a:solidFill>
                <a:latin typeface="Calibri Light"/>
              </a:rPr>
              <a:t>The Do/While Loop</a:t>
            </a:r>
            <a:r>
              <a:t/>
            </a:r>
            <a:br/>
            <a:endParaRPr lang="en-IN" sz="4400" b="0" strike="noStrike" spc="-1">
              <a:latin typeface="Arial"/>
            </a:endParaRPr>
          </a:p>
        </p:txBody>
      </p:sp>
      <p:sp>
        <p:nvSpPr>
          <p:cNvPr id="184" name="CustomShape 2"/>
          <p:cNvSpPr/>
          <p:nvPr/>
        </p:nvSpPr>
        <p:spPr>
          <a:xfrm>
            <a:off x="838080" y="1017142"/>
            <a:ext cx="10514880" cy="55287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1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The do/while loop is a variant of the while loop. This loop will execute the code block once, before checking if the condition is true, then it will repeat the loop as long as the condition is true.</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Syntax</a:t>
            </a:r>
            <a:endParaRPr lang="en-IN" sz="2800" b="0" strike="noStrike" spc="-1" dirty="0">
              <a:latin typeface="Arial"/>
            </a:endParaRPr>
          </a:p>
          <a:p>
            <a:pPr marL="228600" indent="-227880">
              <a:lnSpc>
                <a:spcPct val="90000"/>
              </a:lnSpc>
              <a:spcBef>
                <a:spcPts val="1001"/>
              </a:spcBef>
              <a:buClr>
                <a:srgbClr val="0070C0"/>
              </a:buClr>
              <a:buFont typeface="Arial"/>
              <a:buChar char="•"/>
            </a:pPr>
            <a:r>
              <a:rPr lang="en-IN" sz="2800" b="0" strike="noStrike" spc="-1" dirty="0">
                <a:solidFill>
                  <a:srgbClr val="0070C0"/>
                </a:solidFill>
                <a:latin typeface="Calibri"/>
              </a:rPr>
              <a:t>do {</a:t>
            </a:r>
            <a:endParaRPr lang="en-IN" sz="2800" b="0" strike="noStrike" spc="-1" dirty="0">
              <a:latin typeface="Arial"/>
            </a:endParaRPr>
          </a:p>
          <a:p>
            <a:pPr marL="228600" indent="-227880">
              <a:lnSpc>
                <a:spcPct val="90000"/>
              </a:lnSpc>
              <a:spcBef>
                <a:spcPts val="1001"/>
              </a:spcBef>
              <a:buClr>
                <a:srgbClr val="0070C0"/>
              </a:buClr>
              <a:buFont typeface="Arial"/>
              <a:buChar char="•"/>
            </a:pPr>
            <a:r>
              <a:rPr lang="en-IN" sz="2800" b="0" strike="noStrike" spc="-1" dirty="0">
                <a:solidFill>
                  <a:srgbClr val="0070C0"/>
                </a:solidFill>
                <a:latin typeface="Calibri"/>
              </a:rPr>
              <a:t>  // code block to be executed</a:t>
            </a:r>
            <a:endParaRPr lang="en-IN" sz="2800" b="0" strike="noStrike" spc="-1" dirty="0">
              <a:latin typeface="Arial"/>
            </a:endParaRPr>
          </a:p>
          <a:p>
            <a:pPr marL="228600" indent="-227880">
              <a:lnSpc>
                <a:spcPct val="90000"/>
              </a:lnSpc>
              <a:spcBef>
                <a:spcPts val="1001"/>
              </a:spcBef>
              <a:buClr>
                <a:srgbClr val="0070C0"/>
              </a:buClr>
              <a:buFont typeface="Arial"/>
              <a:buChar char="•"/>
            </a:pPr>
            <a:r>
              <a:rPr lang="en-IN" sz="2800" b="0" strike="noStrike" spc="-1" dirty="0">
                <a:solidFill>
                  <a:srgbClr val="0070C0"/>
                </a:solidFill>
                <a:latin typeface="Calibri"/>
              </a:rPr>
              <a:t>} while (condition);</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The example below uses a do/while loop. The loop will always be executed at least once, even if the condition is false, because the code block is executed before the condition is tested:</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smtClean="0">
                <a:solidFill>
                  <a:srgbClr val="0070C0"/>
                </a:solidFill>
                <a:latin typeface="Calibri"/>
              </a:rPr>
              <a:t>i=1;</a:t>
            </a:r>
          </a:p>
          <a:p>
            <a:pPr>
              <a:lnSpc>
                <a:spcPct val="90000"/>
              </a:lnSpc>
              <a:spcBef>
                <a:spcPts val="1001"/>
              </a:spcBef>
            </a:pPr>
            <a:r>
              <a:rPr lang="en-IN" sz="2800" b="0" strike="noStrike" spc="-1" dirty="0" smtClean="0">
                <a:solidFill>
                  <a:srgbClr val="0070C0"/>
                </a:solidFill>
                <a:latin typeface="Calibri"/>
              </a:rPr>
              <a:t>do </a:t>
            </a:r>
            <a:r>
              <a:rPr lang="en-IN" sz="2800" b="0" strike="noStrike" spc="-1" dirty="0">
                <a:solidFill>
                  <a:srgbClr val="0070C0"/>
                </a:solidFill>
                <a:latin typeface="Calibri"/>
              </a:rPr>
              <a:t>{</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  text += "The number is " + i;</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  i++;</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 while (i &lt; </a:t>
            </a:r>
            <a:r>
              <a:rPr lang="en-IN" sz="2800" b="0" strike="noStrike" spc="-1" dirty="0" smtClean="0">
                <a:solidFill>
                  <a:srgbClr val="0070C0"/>
                </a:solidFill>
                <a:latin typeface="Calibri"/>
              </a:rPr>
              <a:t>=10</a:t>
            </a:r>
            <a:r>
              <a:rPr lang="en-IN" sz="2800" b="0" strike="noStrike" spc="-1" dirty="0">
                <a:solidFill>
                  <a:srgbClr val="0070C0"/>
                </a:solidFill>
                <a:latin typeface="Calibri"/>
              </a:rPr>
              <a: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The For Loop</a:t>
            </a:r>
            <a:r>
              <a:rPr dirty="0"/>
              <a:t/>
            </a:r>
            <a:br>
              <a:rPr dirty="0"/>
            </a:br>
            <a:endParaRPr lang="en-IN" sz="4400" b="0" strike="noStrike" spc="-1" dirty="0">
              <a:latin typeface="Arial"/>
            </a:endParaRPr>
          </a:p>
        </p:txBody>
      </p:sp>
      <p:sp>
        <p:nvSpPr>
          <p:cNvPr id="186" name="CustomShape 2"/>
          <p:cNvSpPr/>
          <p:nvPr/>
        </p:nvSpPr>
        <p:spPr>
          <a:xfrm>
            <a:off x="838080" y="1391400"/>
            <a:ext cx="10514880" cy="515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1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The for loop has the following syntax:</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5B9BD5"/>
              </a:buClr>
              <a:buFont typeface="Arial"/>
              <a:buChar char="•"/>
            </a:pPr>
            <a:r>
              <a:rPr lang="en-IN" sz="2800" b="0" strike="noStrike" spc="-1" dirty="0">
                <a:solidFill>
                  <a:srgbClr val="5B9BD5"/>
                </a:solidFill>
                <a:latin typeface="Calibri"/>
              </a:rPr>
              <a:t>for (statement 1; statement 2; statement 3) {</a:t>
            </a:r>
            <a:endParaRPr lang="en-IN" sz="2800" b="0" strike="noStrike" spc="-1" dirty="0">
              <a:latin typeface="Arial"/>
            </a:endParaRPr>
          </a:p>
          <a:p>
            <a:pPr marL="228600" indent="-227880">
              <a:lnSpc>
                <a:spcPct val="90000"/>
              </a:lnSpc>
              <a:spcBef>
                <a:spcPts val="1001"/>
              </a:spcBef>
              <a:buClr>
                <a:srgbClr val="5B9BD5"/>
              </a:buClr>
              <a:buFont typeface="Arial"/>
              <a:buChar char="•"/>
            </a:pPr>
            <a:r>
              <a:rPr lang="en-IN" sz="2800" b="0" strike="noStrike" spc="-1" dirty="0">
                <a:solidFill>
                  <a:srgbClr val="5B9BD5"/>
                </a:solidFill>
                <a:latin typeface="Calibri"/>
              </a:rPr>
              <a:t>  // code block to be executed</a:t>
            </a:r>
            <a:endParaRPr lang="en-IN" sz="2800" b="0" strike="noStrike" spc="-1" dirty="0">
              <a:latin typeface="Arial"/>
            </a:endParaRPr>
          </a:p>
          <a:p>
            <a:pPr marL="228600" indent="-227880">
              <a:lnSpc>
                <a:spcPct val="90000"/>
              </a:lnSpc>
              <a:spcBef>
                <a:spcPts val="1001"/>
              </a:spcBef>
              <a:buClr>
                <a:srgbClr val="5B9BD5"/>
              </a:buClr>
              <a:buFont typeface="Arial"/>
              <a:buChar char="•"/>
            </a:pPr>
            <a:r>
              <a:rPr lang="en-IN" sz="2800" b="0" strike="noStrike" spc="-1" dirty="0">
                <a:solidFill>
                  <a:srgbClr val="5B9BD5"/>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Statement 1 is executed (one time) before the execution of the code block.</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Statement 2 defines the condition for executing the code block.</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Statement 3 is executed (every time) after the code block has been executed.</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5B9BD5"/>
              </a:buClr>
              <a:buFont typeface="Arial"/>
              <a:buChar char="•"/>
            </a:pPr>
            <a:r>
              <a:rPr lang="en-IN" sz="2800" b="0" strike="noStrike" spc="-1" dirty="0">
                <a:solidFill>
                  <a:srgbClr val="5B9BD5"/>
                </a:solidFill>
                <a:latin typeface="Calibri"/>
              </a:rPr>
              <a:t>for (i = </a:t>
            </a:r>
            <a:r>
              <a:rPr lang="en-IN" sz="2800" b="0" strike="noStrike" spc="-1" dirty="0" smtClean="0">
                <a:solidFill>
                  <a:srgbClr val="5B9BD5"/>
                </a:solidFill>
                <a:latin typeface="Calibri"/>
              </a:rPr>
              <a:t>1; </a:t>
            </a:r>
            <a:r>
              <a:rPr lang="en-IN" sz="2800" b="0" strike="noStrike" spc="-1" dirty="0">
                <a:solidFill>
                  <a:srgbClr val="5B9BD5"/>
                </a:solidFill>
                <a:latin typeface="Calibri"/>
              </a:rPr>
              <a:t>i &lt; </a:t>
            </a:r>
            <a:r>
              <a:rPr lang="en-IN" sz="2800" spc="-1" dirty="0" smtClean="0">
                <a:solidFill>
                  <a:srgbClr val="5B9BD5"/>
                </a:solidFill>
                <a:latin typeface="Calibri"/>
              </a:rPr>
              <a:t>=5</a:t>
            </a:r>
            <a:r>
              <a:rPr lang="en-IN" sz="2800" b="0" strike="noStrike" spc="-1" dirty="0" smtClean="0">
                <a:solidFill>
                  <a:srgbClr val="5B9BD5"/>
                </a:solidFill>
                <a:latin typeface="Calibri"/>
              </a:rPr>
              <a:t>; </a:t>
            </a:r>
            <a:r>
              <a:rPr lang="en-IN" sz="2800" b="0" strike="noStrike" spc="-1" dirty="0">
                <a:solidFill>
                  <a:srgbClr val="5B9BD5"/>
                </a:solidFill>
                <a:latin typeface="Calibri"/>
              </a:rPr>
              <a:t>i++) {</a:t>
            </a:r>
            <a:endParaRPr lang="en-IN" sz="2800" b="0" strike="noStrike" spc="-1" dirty="0">
              <a:latin typeface="Arial"/>
            </a:endParaRPr>
          </a:p>
          <a:p>
            <a:pPr marL="228600" indent="-227880">
              <a:lnSpc>
                <a:spcPct val="90000"/>
              </a:lnSpc>
              <a:spcBef>
                <a:spcPts val="1001"/>
              </a:spcBef>
              <a:buClr>
                <a:srgbClr val="5B9BD5"/>
              </a:buClr>
              <a:buFont typeface="Arial"/>
              <a:buChar char="•"/>
            </a:pPr>
            <a:r>
              <a:rPr lang="en-IN" sz="2800" b="0" strike="noStrike" spc="-1" dirty="0">
                <a:solidFill>
                  <a:srgbClr val="5B9BD5"/>
                </a:solidFill>
                <a:latin typeface="Calibri"/>
              </a:rPr>
              <a:t>  text += "The number is " + i + "&lt;</a:t>
            </a:r>
            <a:r>
              <a:rPr lang="en-IN" sz="2800" b="0" strike="noStrike" spc="-1" dirty="0" err="1">
                <a:solidFill>
                  <a:srgbClr val="5B9BD5"/>
                </a:solidFill>
                <a:latin typeface="Calibri"/>
              </a:rPr>
              <a:t>br</a:t>
            </a:r>
            <a:r>
              <a:rPr lang="en-IN" sz="2800" b="0" strike="noStrike" spc="-1" dirty="0">
                <a:solidFill>
                  <a:srgbClr val="5B9BD5"/>
                </a:solidFill>
                <a:latin typeface="Calibri"/>
              </a:rPr>
              <a:t>&gt;";</a:t>
            </a:r>
            <a:endParaRPr lang="en-IN" sz="2800" b="0" strike="noStrike" spc="-1" dirty="0">
              <a:latin typeface="Arial"/>
            </a:endParaRPr>
          </a:p>
          <a:p>
            <a:pPr marL="228600" indent="-227880">
              <a:lnSpc>
                <a:spcPct val="90000"/>
              </a:lnSpc>
              <a:spcBef>
                <a:spcPts val="1001"/>
              </a:spcBef>
              <a:buClr>
                <a:srgbClr val="5B9BD5"/>
              </a:buClr>
              <a:buFont typeface="Arial"/>
              <a:buChar char="•"/>
            </a:pPr>
            <a:r>
              <a:rPr lang="en-IN" sz="2800" b="0" strike="noStrike" spc="-1" dirty="0">
                <a:solidFill>
                  <a:srgbClr val="5B9BD5"/>
                </a:solidFill>
                <a:latin typeface="Calibri"/>
              </a:rPr>
              <a: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38080" y="365040"/>
            <a:ext cx="10514880" cy="9802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The For/In Loop</a:t>
            </a:r>
            <a:r>
              <a:rPr dirty="0"/>
              <a:t/>
            </a:r>
            <a:br>
              <a:rPr dirty="0"/>
            </a:br>
            <a:endParaRPr lang="en-IN" sz="4400" b="0" strike="noStrike" spc="-1" dirty="0">
              <a:latin typeface="Arial"/>
            </a:endParaRPr>
          </a:p>
        </p:txBody>
      </p:sp>
      <p:sp>
        <p:nvSpPr>
          <p:cNvPr id="188" name="CustomShape 2"/>
          <p:cNvSpPr/>
          <p:nvPr/>
        </p:nvSpPr>
        <p:spPr>
          <a:xfrm>
            <a:off x="838080" y="855183"/>
            <a:ext cx="10514880" cy="550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0000" lnSpcReduction="20000"/>
          </a:bodyPr>
          <a:lstStyle/>
          <a:p>
            <a:pPr marL="228600" indent="-227880">
              <a:lnSpc>
                <a:spcPct val="90000"/>
              </a:lnSpc>
              <a:spcBef>
                <a:spcPts val="1001"/>
              </a:spcBef>
              <a:buClr>
                <a:srgbClr val="000000"/>
              </a:buClr>
              <a:buFont typeface="Arial"/>
              <a:buChar char="•"/>
            </a:pPr>
            <a:r>
              <a:rPr lang="en-US" sz="2800" spc="-1" dirty="0">
                <a:solidFill>
                  <a:srgbClr val="000000"/>
                </a:solidFill>
                <a:latin typeface="Calibri"/>
              </a:rPr>
              <a:t>For-in loop is used to loop through the properties of an object.</a:t>
            </a:r>
          </a:p>
          <a:p>
            <a:pPr marL="228600" indent="-227880">
              <a:lnSpc>
                <a:spcPct val="90000"/>
              </a:lnSpc>
              <a:spcBef>
                <a:spcPts val="1001"/>
              </a:spcBef>
              <a:buClr>
                <a:srgbClr val="000000"/>
              </a:buClr>
              <a:buFont typeface="Arial"/>
              <a:buChar char="•"/>
            </a:pPr>
            <a:r>
              <a:rPr lang="en-US" sz="2800" spc="-1" dirty="0" smtClean="0">
                <a:solidFill>
                  <a:srgbClr val="000000"/>
                </a:solidFill>
                <a:latin typeface="Calibri"/>
              </a:rPr>
              <a:t>It's </a:t>
            </a:r>
            <a:r>
              <a:rPr lang="en-US" sz="2800" spc="-1" dirty="0">
                <a:solidFill>
                  <a:srgbClr val="000000"/>
                </a:solidFill>
                <a:latin typeface="Calibri"/>
              </a:rPr>
              <a:t>handy for tasks like accessing or manipulating object properties</a:t>
            </a:r>
            <a:r>
              <a:rPr lang="en-US" sz="2800" spc="-1" dirty="0" smtClean="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Syntax:</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for(</a:t>
            </a:r>
            <a:r>
              <a:rPr lang="en-IN" sz="2800" b="0" i="1" strike="noStrike" spc="-1" dirty="0">
                <a:solidFill>
                  <a:srgbClr val="000000"/>
                </a:solidFill>
                <a:latin typeface="Calibri"/>
              </a:rPr>
              <a:t>variable</a:t>
            </a:r>
            <a:r>
              <a:rPr lang="en-IN" sz="2800" b="0" strike="noStrike" spc="-1" dirty="0">
                <a:solidFill>
                  <a:srgbClr val="000000"/>
                </a:solidFill>
                <a:latin typeface="Calibri"/>
              </a:rPr>
              <a:t> in </a:t>
            </a:r>
            <a:r>
              <a:rPr lang="en-IN" sz="2800" b="0" i="1" strike="noStrike" spc="-1" dirty="0">
                <a:solidFill>
                  <a:srgbClr val="000000"/>
                </a:solidFill>
                <a:latin typeface="Calibri"/>
              </a:rPr>
              <a:t>object</a:t>
            </a:r>
            <a:r>
              <a:rPr lang="en-IN" sz="2800" b="0" strike="noStrike" spc="-1" dirty="0">
                <a:solidFill>
                  <a:srgbClr val="000000"/>
                </a:solidFill>
                <a:latin typeface="Calibri"/>
              </a:rPr>
              <a:t>) {</a:t>
            </a:r>
            <a:endParaRPr lang="en-IN" sz="2800" b="0" strike="noStrike" spc="-1" dirty="0">
              <a:latin typeface="Arial"/>
            </a:endParaRPr>
          </a:p>
          <a:p>
            <a:pPr>
              <a:lnSpc>
                <a:spcPct val="90000"/>
              </a:lnSpc>
              <a:spcBef>
                <a:spcPts val="1001"/>
              </a:spcBef>
            </a:pPr>
            <a:r>
              <a:rPr dirty="0"/>
              <a:t/>
            </a:r>
            <a:br>
              <a:rPr dirty="0"/>
            </a:br>
            <a:r>
              <a:rPr lang="en-IN" sz="2800" b="0" strike="noStrike" spc="-1" dirty="0">
                <a:solidFill>
                  <a:srgbClr val="000000"/>
                </a:solidFill>
                <a:latin typeface="Calibri"/>
              </a:rPr>
              <a:t>                </a:t>
            </a:r>
            <a:r>
              <a:rPr lang="en-IN" sz="2800" b="0" i="1" strike="noStrike" spc="-1" dirty="0">
                <a:solidFill>
                  <a:srgbClr val="000000"/>
                </a:solidFill>
                <a:latin typeface="Calibri"/>
              </a:rPr>
              <a:t>// Code to be executed</a:t>
            </a:r>
            <a:r>
              <a:rPr dirty="0"/>
              <a:t/>
            </a:r>
            <a:br>
              <a:rPr dirty="0"/>
            </a:br>
            <a:r>
              <a:rPr lang="en-IN" sz="2800" b="0" strike="noStrike" spc="-1" dirty="0">
                <a:solidFill>
                  <a:srgbClr val="000000"/>
                </a:solidFill>
                <a:latin typeface="Calibri"/>
              </a:rPr>
              <a:t>            </a:t>
            </a:r>
            <a:r>
              <a:rPr lang="en-IN" sz="2800" b="0" strike="noStrike" spc="-1" dirty="0" smtClean="0">
                <a:solidFill>
                  <a:srgbClr val="000000"/>
                </a:solidFill>
                <a:latin typeface="Calibri"/>
              </a:rPr>
              <a:t>}</a:t>
            </a:r>
          </a:p>
          <a:p>
            <a:pPr marL="228600" indent="-227880">
              <a:lnSpc>
                <a:spcPct val="90000"/>
              </a:lnSpc>
              <a:spcBef>
                <a:spcPts val="1001"/>
              </a:spcBef>
              <a:buClr>
                <a:srgbClr val="000000"/>
              </a:buClr>
              <a:buFont typeface="Arial"/>
              <a:buChar char="•"/>
            </a:pPr>
            <a:r>
              <a:rPr lang="en-US" sz="2800" spc="-1" dirty="0">
                <a:solidFill>
                  <a:srgbClr val="000000"/>
                </a:solidFill>
                <a:latin typeface="Calibri"/>
              </a:rPr>
              <a:t>In syntax, variable represents the property name, and object is the object being </a:t>
            </a:r>
            <a:r>
              <a:rPr lang="en-US" sz="2800" spc="-1" dirty="0" smtClean="0">
                <a:solidFill>
                  <a:srgbClr val="000000"/>
                </a:solidFill>
                <a:latin typeface="Calibri"/>
              </a:rPr>
              <a:t>iterated</a:t>
            </a:r>
            <a:r>
              <a:rPr lang="en-US" sz="2800" spc="-1" dirty="0">
                <a:solidFill>
                  <a:srgbClr val="000000"/>
                </a:solidFill>
                <a:latin typeface="Calibri"/>
              </a:rPr>
              <a:t>.</a:t>
            </a: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An object with some properties</a:t>
            </a:r>
            <a:endParaRPr lang="en-IN" sz="2800" b="0" strike="noStrike" spc="-1" dirty="0">
              <a:latin typeface="Arial"/>
            </a:endParaRPr>
          </a:p>
          <a:p>
            <a:pPr>
              <a:lnSpc>
                <a:spcPct val="90000"/>
              </a:lnSpc>
              <a:spcBef>
                <a:spcPts val="1001"/>
              </a:spcBef>
            </a:pPr>
            <a:r>
              <a:rPr lang="en-IN" sz="2800" b="0" strike="noStrike" spc="-1" dirty="0" err="1">
                <a:solidFill>
                  <a:srgbClr val="2F5597"/>
                </a:solidFill>
                <a:latin typeface="Calibri"/>
              </a:rPr>
              <a:t>var</a:t>
            </a:r>
            <a:r>
              <a:rPr lang="en-IN" sz="2800" b="0" strike="noStrike" spc="-1" dirty="0">
                <a:solidFill>
                  <a:srgbClr val="2F5597"/>
                </a:solidFill>
                <a:latin typeface="Calibri"/>
              </a:rPr>
              <a:t> person = {</a:t>
            </a:r>
            <a:r>
              <a:rPr lang="en-IN" sz="2800" b="0" strike="noStrike" spc="-1" dirty="0" err="1">
                <a:solidFill>
                  <a:srgbClr val="2F5597"/>
                </a:solidFill>
                <a:latin typeface="Calibri"/>
              </a:rPr>
              <a:t>fname</a:t>
            </a:r>
            <a:r>
              <a:rPr lang="en-IN" sz="2800" b="0" strike="noStrike" spc="-1" dirty="0" smtClean="0">
                <a:solidFill>
                  <a:srgbClr val="2F5597"/>
                </a:solidFill>
                <a:latin typeface="Calibri"/>
              </a:rPr>
              <a:t>:“</a:t>
            </a:r>
            <a:r>
              <a:rPr lang="en-IN" sz="2800" b="0" strike="noStrike" spc="-1" dirty="0" err="1" smtClean="0">
                <a:solidFill>
                  <a:srgbClr val="2F5597"/>
                </a:solidFill>
                <a:latin typeface="Calibri"/>
              </a:rPr>
              <a:t>Meenakshi</a:t>
            </a:r>
            <a:r>
              <a:rPr lang="en-IN" sz="2800" b="0" strike="noStrike" spc="-1" dirty="0" smtClean="0">
                <a:solidFill>
                  <a:srgbClr val="2F5597"/>
                </a:solidFill>
                <a:latin typeface="Calibri"/>
              </a:rPr>
              <a:t>", </a:t>
            </a:r>
            <a:r>
              <a:rPr lang="en-IN" sz="2800" b="0" strike="noStrike" spc="-1" dirty="0" err="1">
                <a:solidFill>
                  <a:srgbClr val="2F5597"/>
                </a:solidFill>
                <a:latin typeface="Calibri"/>
              </a:rPr>
              <a:t>lname</a:t>
            </a:r>
            <a:r>
              <a:rPr lang="en-IN" sz="2800" b="0" strike="noStrike" spc="-1" dirty="0" smtClean="0">
                <a:solidFill>
                  <a:srgbClr val="2F5597"/>
                </a:solidFill>
                <a:latin typeface="Calibri"/>
              </a:rPr>
              <a:t>:“</a:t>
            </a:r>
            <a:r>
              <a:rPr lang="en-IN" sz="2800" b="0" strike="noStrike" spc="-1" dirty="0" err="1" smtClean="0">
                <a:solidFill>
                  <a:srgbClr val="2F5597"/>
                </a:solidFill>
                <a:latin typeface="Calibri"/>
              </a:rPr>
              <a:t>Thalore</a:t>
            </a:r>
            <a:r>
              <a:rPr lang="en-IN" sz="2800" b="0" strike="noStrike" spc="-1" dirty="0" smtClean="0">
                <a:solidFill>
                  <a:srgbClr val="2F5597"/>
                </a:solidFill>
                <a:latin typeface="Calibri"/>
              </a:rPr>
              <a:t>", </a:t>
            </a:r>
            <a:r>
              <a:rPr lang="en-IN" sz="2800" b="0" strike="noStrike" spc="-1" dirty="0">
                <a:solidFill>
                  <a:srgbClr val="2F5597"/>
                </a:solidFill>
                <a:latin typeface="Calibri"/>
              </a:rPr>
              <a:t>age:25};</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err="1">
                <a:solidFill>
                  <a:srgbClr val="2F5597"/>
                </a:solidFill>
                <a:latin typeface="Calibri"/>
              </a:rPr>
              <a:t>var</a:t>
            </a:r>
            <a:r>
              <a:rPr lang="en-IN" sz="2800" b="0" strike="noStrike" spc="-1" dirty="0">
                <a:solidFill>
                  <a:srgbClr val="2F5597"/>
                </a:solidFill>
                <a:latin typeface="Calibri"/>
              </a:rPr>
              <a:t> x;</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Loop through all the properties in the object</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for (x in person)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document.write( x + " = " + person[x]);</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838080" y="365040"/>
            <a:ext cx="10514880" cy="8575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strike="noStrike" spc="-1" dirty="0">
                <a:solidFill>
                  <a:srgbClr val="C00000"/>
                </a:solidFill>
                <a:latin typeface="Calibri Light"/>
              </a:rPr>
              <a:t>Querying and setting properties</a:t>
            </a:r>
            <a:endParaRPr lang="en-IN" sz="3600" strike="noStrike" spc="-1" dirty="0">
              <a:latin typeface="Arial"/>
            </a:endParaRPr>
          </a:p>
        </p:txBody>
      </p:sp>
      <p:sp>
        <p:nvSpPr>
          <p:cNvPr id="190" name="CustomShape 2"/>
          <p:cNvSpPr/>
          <p:nvPr/>
        </p:nvSpPr>
        <p:spPr>
          <a:xfrm>
            <a:off x="838080" y="1222625"/>
            <a:ext cx="10514880" cy="49535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To obtain the value of a property, use the dot (.) or square bracket ([]) operators described in Property Access Expressions.</a:t>
            </a: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 The left-hand side should be an expression whose value is an object.</a:t>
            </a: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 If using the dot operator, the right-hand must be a simple identifier that names the property. </a:t>
            </a:r>
            <a:endParaRPr lang="en-IN" sz="2000" b="0" strike="noStrike" spc="-1" dirty="0" smtClean="0">
              <a:solidFill>
                <a:srgbClr val="000000"/>
              </a:solidFill>
              <a:latin typeface="Calibri"/>
            </a:endParaRPr>
          </a:p>
          <a:p>
            <a:pPr marL="228600" indent="-227880">
              <a:lnSpc>
                <a:spcPct val="90000"/>
              </a:lnSpc>
              <a:spcBef>
                <a:spcPts val="1001"/>
              </a:spcBef>
              <a:buClr>
                <a:srgbClr val="2F5597"/>
              </a:buClr>
              <a:buFont typeface="Arial"/>
              <a:buChar char="•"/>
            </a:pPr>
            <a:r>
              <a:rPr lang="en-IN" sz="2400" spc="-1" dirty="0" err="1">
                <a:solidFill>
                  <a:srgbClr val="2F5597"/>
                </a:solidFill>
                <a:latin typeface="Calibri"/>
              </a:rPr>
              <a:t>var</a:t>
            </a:r>
            <a:r>
              <a:rPr lang="en-IN" sz="2400" spc="-1" dirty="0">
                <a:solidFill>
                  <a:srgbClr val="2F5597"/>
                </a:solidFill>
                <a:latin typeface="Calibri"/>
              </a:rPr>
              <a:t> author = </a:t>
            </a:r>
            <a:r>
              <a:rPr lang="en-IN" sz="2400" spc="-1" dirty="0" err="1">
                <a:solidFill>
                  <a:srgbClr val="2F5597"/>
                </a:solidFill>
                <a:latin typeface="Calibri"/>
              </a:rPr>
              <a:t>book.author</a:t>
            </a:r>
            <a:r>
              <a:rPr lang="en-IN" sz="2400" spc="-1" dirty="0">
                <a:solidFill>
                  <a:srgbClr val="2F5597"/>
                </a:solidFill>
                <a:latin typeface="Calibri"/>
              </a:rPr>
              <a:t>;          </a:t>
            </a:r>
            <a:r>
              <a:rPr lang="en-IN" sz="2000" spc="-1" dirty="0">
                <a:solidFill>
                  <a:srgbClr val="000000"/>
                </a:solidFill>
                <a:latin typeface="Calibri"/>
              </a:rPr>
              <a:t>// Get the "author" property of the book.</a:t>
            </a:r>
            <a:endParaRPr lang="en-IN" sz="2000" spc="-1" dirty="0"/>
          </a:p>
          <a:p>
            <a:pPr marL="228600" indent="-227880">
              <a:lnSpc>
                <a:spcPct val="90000"/>
              </a:lnSpc>
              <a:spcBef>
                <a:spcPts val="1001"/>
              </a:spcBef>
              <a:buClr>
                <a:srgbClr val="2F5597"/>
              </a:buClr>
              <a:buFont typeface="Arial"/>
              <a:buChar char="•"/>
            </a:pPr>
            <a:r>
              <a:rPr lang="en-IN" sz="2400" spc="-1" dirty="0" err="1">
                <a:solidFill>
                  <a:srgbClr val="2F5597"/>
                </a:solidFill>
                <a:latin typeface="Calibri"/>
              </a:rPr>
              <a:t>var</a:t>
            </a:r>
            <a:r>
              <a:rPr lang="en-IN" sz="2400" spc="-1" dirty="0">
                <a:solidFill>
                  <a:srgbClr val="2F5597"/>
                </a:solidFill>
                <a:latin typeface="Calibri"/>
              </a:rPr>
              <a:t> name = </a:t>
            </a:r>
            <a:r>
              <a:rPr lang="en-IN" sz="2400" spc="-1" dirty="0" err="1">
                <a:solidFill>
                  <a:srgbClr val="2F5597"/>
                </a:solidFill>
                <a:latin typeface="Calibri"/>
              </a:rPr>
              <a:t>author.surname</a:t>
            </a:r>
            <a:r>
              <a:rPr lang="en-IN" sz="2400" spc="-1" dirty="0">
                <a:solidFill>
                  <a:srgbClr val="2F5597"/>
                </a:solidFill>
                <a:latin typeface="Calibri"/>
              </a:rPr>
              <a:t>      </a:t>
            </a:r>
            <a:r>
              <a:rPr lang="en-IN" sz="2000" spc="-1" dirty="0">
                <a:solidFill>
                  <a:srgbClr val="000000"/>
                </a:solidFill>
                <a:latin typeface="Calibri"/>
              </a:rPr>
              <a:t>// Get the "surname" property of the author.</a:t>
            </a:r>
            <a:endParaRPr lang="en-IN" sz="2000" spc="-1" dirty="0"/>
          </a:p>
          <a:p>
            <a:pPr marL="228600" indent="-227880">
              <a:lnSpc>
                <a:spcPct val="90000"/>
              </a:lnSpc>
              <a:spcBef>
                <a:spcPts val="1001"/>
              </a:spcBef>
              <a:buClr>
                <a:srgbClr val="000000"/>
              </a:buClr>
              <a:buFont typeface="Arial"/>
              <a:buChar char="•"/>
            </a:pPr>
            <a:endParaRPr lang="en-IN" sz="2000" b="0" strike="noStrike" spc="-1" dirty="0">
              <a:latin typeface="Arial"/>
            </a:endParaRPr>
          </a:p>
          <a:p>
            <a:pPr marL="228600" indent="-227880">
              <a:lnSpc>
                <a:spcPct val="90000"/>
              </a:lnSpc>
              <a:spcBef>
                <a:spcPts val="1001"/>
              </a:spcBef>
              <a:buClr>
                <a:srgbClr val="000000"/>
              </a:buClr>
              <a:buFont typeface="Arial"/>
              <a:buChar char="•"/>
            </a:pPr>
            <a:r>
              <a:rPr lang="en-IN" sz="2000" b="0" strike="noStrike" spc="-1" dirty="0">
                <a:solidFill>
                  <a:srgbClr val="000000"/>
                </a:solidFill>
                <a:latin typeface="Calibri"/>
              </a:rPr>
              <a:t>If using square brackets, the value within the brackets must be an expression that evaluates to a string that contains the desired property </a:t>
            </a:r>
            <a:r>
              <a:rPr lang="en-IN" sz="2000" b="0" strike="noStrike" spc="-1" dirty="0" smtClean="0">
                <a:solidFill>
                  <a:srgbClr val="000000"/>
                </a:solidFill>
                <a:latin typeface="Calibri"/>
              </a:rPr>
              <a:t>name</a:t>
            </a:r>
          </a:p>
          <a:p>
            <a:pPr marL="228600" indent="-227880">
              <a:lnSpc>
                <a:spcPct val="90000"/>
              </a:lnSpc>
              <a:spcBef>
                <a:spcPts val="1001"/>
              </a:spcBef>
              <a:buClr>
                <a:srgbClr val="000000"/>
              </a:buClr>
              <a:buFont typeface="Arial"/>
              <a:buChar char="•"/>
            </a:pPr>
            <a:r>
              <a:rPr lang="en-IN" sz="2400" spc="-1" dirty="0" err="1">
                <a:solidFill>
                  <a:srgbClr val="2F5597"/>
                </a:solidFill>
                <a:latin typeface="Calibri"/>
              </a:rPr>
              <a:t>var</a:t>
            </a:r>
            <a:r>
              <a:rPr lang="en-IN" sz="2400" spc="-1" dirty="0">
                <a:solidFill>
                  <a:srgbClr val="2F5597"/>
                </a:solidFill>
                <a:latin typeface="Calibri"/>
              </a:rPr>
              <a:t> title = book["main title"]     </a:t>
            </a:r>
            <a:r>
              <a:rPr lang="en-IN" sz="2000" spc="-1" dirty="0">
                <a:solidFill>
                  <a:srgbClr val="000000"/>
                </a:solidFill>
                <a:latin typeface="Calibri"/>
              </a:rPr>
              <a:t>// Get the "main title" property of the book</a:t>
            </a:r>
            <a:endParaRPr lang="en-IN"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000000"/>
                </a:solidFill>
                <a:latin typeface="Calibri Light"/>
              </a:rPr>
              <a:t>To create or set a property</a:t>
            </a:r>
            <a:endParaRPr lang="en-IN" sz="4400" b="0" strike="noStrike" spc="-1">
              <a:latin typeface="Arial"/>
            </a:endParaRPr>
          </a:p>
        </p:txBody>
      </p:sp>
      <p:sp>
        <p:nvSpPr>
          <p:cNvPr id="194"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To create or set a property, use a dot or square brackets as you would to query the property, but put them on the left-hand side of an assignment expression:</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book.edition</a:t>
            </a:r>
            <a:r>
              <a:rPr lang="en-IN" sz="2800" b="0" strike="noStrike" spc="-1" dirty="0">
                <a:solidFill>
                  <a:srgbClr val="000000"/>
                </a:solidFill>
                <a:latin typeface="Calibri"/>
              </a:rPr>
              <a:t> = 6;                   // Create an "edition" property of book.</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book["main title"] = "</a:t>
            </a:r>
            <a:r>
              <a:rPr lang="en-IN" sz="2800" b="0" strike="noStrike" spc="-1" dirty="0" err="1">
                <a:solidFill>
                  <a:srgbClr val="000000"/>
                </a:solidFill>
                <a:latin typeface="Calibri"/>
              </a:rPr>
              <a:t>ECMAScript</a:t>
            </a:r>
            <a:r>
              <a:rPr lang="en-IN" sz="2800" b="0" strike="noStrike" spc="-1" dirty="0">
                <a:solidFill>
                  <a:srgbClr val="000000"/>
                </a:solidFill>
                <a:latin typeface="Calibri"/>
              </a:rPr>
              <a:t>";  // Set the "main title" property.</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965" y="1797978"/>
            <a:ext cx="10508927" cy="3041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927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6000" lnSpcReduction="20000"/>
          </a:bodyPr>
          <a:lstStyle/>
          <a:p>
            <a:pPr>
              <a:lnSpc>
                <a:spcPct val="90000"/>
              </a:lnSpc>
            </a:pPr>
            <a:r>
              <a:rPr dirty="0"/>
              <a:t/>
            </a:r>
            <a:br>
              <a:rPr dirty="0"/>
            </a:br>
            <a:r>
              <a:rPr lang="en-IN" sz="4400" b="0" strike="noStrike" spc="-1" dirty="0">
                <a:solidFill>
                  <a:srgbClr val="000000"/>
                </a:solidFill>
                <a:latin typeface="Calibri Light"/>
              </a:rPr>
              <a:t>Accessor Property: </a:t>
            </a:r>
            <a:r>
              <a:rPr lang="en-IN" sz="4400" b="1" strike="noStrike" spc="-1" dirty="0">
                <a:solidFill>
                  <a:srgbClr val="000000"/>
                </a:solidFill>
                <a:latin typeface="Calibri Light"/>
              </a:rPr>
              <a:t>Getters and Setters</a:t>
            </a:r>
            <a:r>
              <a:rPr dirty="0"/>
              <a:t/>
            </a:r>
            <a:br>
              <a:rPr dirty="0"/>
            </a:br>
            <a:r>
              <a:rPr dirty="0"/>
              <a:t/>
            </a:r>
            <a:br>
              <a:rPr dirty="0"/>
            </a:br>
            <a:endParaRPr lang="en-IN" sz="4400" b="0" strike="noStrike" spc="-1" dirty="0">
              <a:latin typeface="Arial"/>
            </a:endParaRPr>
          </a:p>
        </p:txBody>
      </p:sp>
      <p:sp>
        <p:nvSpPr>
          <p:cNvPr id="196" name="CustomShape 2"/>
          <p:cNvSpPr/>
          <p:nvPr/>
        </p:nvSpPr>
        <p:spPr>
          <a:xfrm>
            <a:off x="838080" y="1484280"/>
            <a:ext cx="10514880" cy="494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8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If the property consists of getter and setter methods then we call the property as accessor property.</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Accessor property generates its value dynamically when being accessed or set.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When a program queries the value of an accessor property, JavaScript invokes getter method, the return value of this method becomes the value of the property access expression.</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When a program sets the value of an accessor property, JavaScript invokes the setter method, passing the value of the right-hand side of assignment.</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1. If a property has both a getter and a setter method, it is a read/write property.</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2. If a property has only a getter method, it is a read-only property.</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3. If a property has only a setter method, it is a write-only property.</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Properties can be created at the same time when you create an object or can be added into an existing object.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838080" y="365040"/>
            <a:ext cx="10514880" cy="106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Getter Method</a:t>
            </a:r>
            <a:endParaRPr lang="en-IN" sz="3600" b="0" strike="noStrike" spc="-1" dirty="0">
              <a:solidFill>
                <a:srgbClr val="C00000"/>
              </a:solidFill>
              <a:latin typeface="Arial"/>
            </a:endParaRPr>
          </a:p>
        </p:txBody>
      </p:sp>
      <p:sp>
        <p:nvSpPr>
          <p:cNvPr id="198" name="CustomShape 2"/>
          <p:cNvSpPr/>
          <p:nvPr/>
        </p:nvSpPr>
        <p:spPr>
          <a:xfrm>
            <a:off x="838080" y="1431360"/>
            <a:ext cx="10514880" cy="474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Getter methods are used to access the properties of an object.</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Syntax:</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get propName()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   // getter, the code executed on getting</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       obj.propName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CustomShape 1"/>
          <p:cNvSpPr/>
          <p:nvPr/>
        </p:nvSpPr>
        <p:spPr>
          <a:xfrm>
            <a:off x="838080" y="365040"/>
            <a:ext cx="10514880" cy="69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000000"/>
                </a:solidFill>
                <a:latin typeface="Calibri Light"/>
              </a:rPr>
              <a:t>Getter example</a:t>
            </a:r>
            <a:endParaRPr lang="en-IN" sz="4400" b="0" strike="noStrike" spc="-1">
              <a:latin typeface="Arial"/>
            </a:endParaRPr>
          </a:p>
        </p:txBody>
      </p:sp>
      <p:sp>
        <p:nvSpPr>
          <p:cNvPr id="200" name="CustomShape 2"/>
          <p:cNvSpPr/>
          <p:nvPr/>
        </p:nvSpPr>
        <p:spPr>
          <a:xfrm>
            <a:off x="838080" y="1219320"/>
            <a:ext cx="10514880" cy="49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Var</a:t>
            </a:r>
            <a:r>
              <a:rPr lang="en-IN" sz="2800" b="0" strike="noStrike" spc="-1" dirty="0">
                <a:solidFill>
                  <a:srgbClr val="000000"/>
                </a:solidFill>
                <a:latin typeface="Calibri"/>
              </a:rPr>
              <a:t> student={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name: “</a:t>
            </a:r>
            <a:r>
              <a:rPr lang="en-IN" sz="2800" b="0" strike="noStrike" spc="-1" dirty="0" err="1">
                <a:solidFill>
                  <a:srgbClr val="000000"/>
                </a:solidFill>
                <a:latin typeface="Calibri"/>
              </a:rPr>
              <a:t>abc</a:t>
            </a: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get getName()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return this.name;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document.write</a:t>
            </a:r>
            <a:r>
              <a:rPr lang="en-IN" sz="2800" b="0" strike="noStrike" spc="-1" dirty="0">
                <a:solidFill>
                  <a:srgbClr val="000000"/>
                </a:solidFill>
                <a:latin typeface="Calibri"/>
              </a:rPr>
              <a:t>(</a:t>
            </a:r>
            <a:r>
              <a:rPr lang="en-IN" sz="2800" b="0" strike="noStrike" spc="-1" dirty="0" err="1">
                <a:solidFill>
                  <a:srgbClr val="000000"/>
                </a:solidFill>
                <a:latin typeface="Calibri"/>
              </a:rPr>
              <a:t>student.getName</a:t>
            </a:r>
            <a:r>
              <a:rPr lang="en-IN" sz="2800" b="0" strike="noStrike" spc="-1" dirty="0">
                <a:solidFill>
                  <a:srgbClr val="000000"/>
                </a:solidFill>
                <a:latin typeface="Calibri"/>
              </a:rPr>
              <a:t>);</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Output: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abc</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CustomShape 1"/>
          <p:cNvSpPr/>
          <p:nvPr/>
        </p:nvSpPr>
        <p:spPr>
          <a:xfrm>
            <a:off x="838080" y="365040"/>
            <a:ext cx="10514880" cy="927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lnSpcReduction="10000"/>
          </a:bodyPr>
          <a:lstStyle/>
          <a:p>
            <a:pPr>
              <a:lnSpc>
                <a:spcPct val="90000"/>
              </a:lnSpc>
            </a:pPr>
            <a:r>
              <a:rPr lang="en-IN" sz="3600" b="0" strike="noStrike" spc="-1">
                <a:solidFill>
                  <a:srgbClr val="000000"/>
                </a:solidFill>
                <a:latin typeface="Calibri Light"/>
              </a:rPr>
              <a:t>JavaScript Getter (The get Keyword)</a:t>
            </a:r>
            <a:r>
              <a:t/>
            </a:r>
            <a:br/>
            <a:endParaRPr lang="en-IN" sz="3600" b="0" strike="noStrike" spc="-1">
              <a:latin typeface="Arial"/>
            </a:endParaRPr>
          </a:p>
        </p:txBody>
      </p:sp>
      <p:sp>
        <p:nvSpPr>
          <p:cNvPr id="202" name="CustomShape 2"/>
          <p:cNvSpPr/>
          <p:nvPr/>
        </p:nvSpPr>
        <p:spPr>
          <a:xfrm>
            <a:off x="838080" y="941040"/>
            <a:ext cx="10514880" cy="565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1500" lnSpcReduction="20000"/>
          </a:bodyPr>
          <a:lstStyle/>
          <a:p>
            <a:pPr>
              <a:lnSpc>
                <a:spcPct val="90000"/>
              </a:lnSpc>
              <a:spcBef>
                <a:spcPts val="1001"/>
              </a:spcBef>
            </a:pPr>
            <a:endParaRPr lang="en-IN" sz="1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This example uses a lang property to get the value of the language property.</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Create an object:</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var person =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firstName: “</a:t>
            </a:r>
            <a:r>
              <a:rPr lang="en-IN" sz="2800" b="0" strike="noStrike" spc="-1" dirty="0" err="1">
                <a:solidFill>
                  <a:srgbClr val="2F5597"/>
                </a:solidFill>
                <a:latin typeface="Calibri"/>
              </a:rPr>
              <a:t>Shivaji</a:t>
            </a:r>
            <a:r>
              <a:rPr lang="en-IN" sz="2800" b="0" strike="noStrike" spc="-1" dirty="0">
                <a:solidFill>
                  <a:srgbClr val="2F5597"/>
                </a:solidFill>
                <a:latin typeface="Calibri"/>
              </a:rPr>
              <a:t>",</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lastName : “</a:t>
            </a:r>
            <a:r>
              <a:rPr lang="en-IN" sz="2800" b="0" strike="noStrike" spc="-1" dirty="0" err="1">
                <a:solidFill>
                  <a:srgbClr val="2F5597"/>
                </a:solidFill>
                <a:latin typeface="Calibri"/>
              </a:rPr>
              <a:t>Bhosale</a:t>
            </a:r>
            <a:r>
              <a:rPr lang="en-IN" sz="2800" b="0" strike="noStrike" spc="-1" dirty="0">
                <a:solidFill>
                  <a:srgbClr val="2F5597"/>
                </a:solidFill>
                <a:latin typeface="Calibri"/>
              </a:rPr>
              <a:t>",</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language : “Marathi",</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get lang()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return this.language;</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Display data from the object using a getter:</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document.getElementById("demo").innerHTML = person.lang;</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838080" y="365040"/>
            <a:ext cx="10514880" cy="866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Setter Method</a:t>
            </a:r>
            <a:endParaRPr lang="en-IN" sz="3600" b="0" strike="noStrike" spc="-1" dirty="0">
              <a:solidFill>
                <a:srgbClr val="C00000"/>
              </a:solidFill>
              <a:latin typeface="Arial"/>
            </a:endParaRPr>
          </a:p>
        </p:txBody>
      </p:sp>
      <p:sp>
        <p:nvSpPr>
          <p:cNvPr id="204" name="CustomShape 2"/>
          <p:cNvSpPr/>
          <p:nvPr/>
        </p:nvSpPr>
        <p:spPr>
          <a:xfrm>
            <a:off x="838080" y="1457640"/>
            <a:ext cx="10514880" cy="471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Setter methods are used to change the values of an object.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Syntax:</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set propName(value)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   // setter, the code executed on setting</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       obj.propName=value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838080" y="365040"/>
            <a:ext cx="10514880" cy="66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IN" sz="4400" b="0" strike="noStrike" spc="-1">
                <a:solidFill>
                  <a:srgbClr val="000000"/>
                </a:solidFill>
                <a:latin typeface="Calibri Light"/>
              </a:rPr>
              <a:t>Setter example</a:t>
            </a:r>
            <a:endParaRPr lang="en-IN" sz="4400" b="0" strike="noStrike" spc="-1">
              <a:latin typeface="Arial"/>
            </a:endParaRPr>
          </a:p>
        </p:txBody>
      </p:sp>
      <p:sp>
        <p:nvSpPr>
          <p:cNvPr id="206" name="CustomShape 2"/>
          <p:cNvSpPr/>
          <p:nvPr/>
        </p:nvSpPr>
        <p:spPr>
          <a:xfrm>
            <a:off x="838080" y="1166040"/>
            <a:ext cx="10514880" cy="5353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8000" lnSpcReduction="20000"/>
          </a:bodyPr>
          <a:lstStyle/>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var</a:t>
            </a:r>
            <a:r>
              <a:rPr lang="en-IN" sz="2800" b="0" strike="noStrike" spc="-1" dirty="0">
                <a:solidFill>
                  <a:srgbClr val="000000"/>
                </a:solidFill>
                <a:latin typeface="Calibri"/>
              </a:rPr>
              <a:t> student={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name: “</a:t>
            </a:r>
            <a:r>
              <a:rPr lang="en-IN" sz="2800" b="0" strike="noStrike" spc="-1" dirty="0" err="1">
                <a:solidFill>
                  <a:srgbClr val="000000"/>
                </a:solidFill>
                <a:latin typeface="Calibri"/>
              </a:rPr>
              <a:t>abc</a:t>
            </a: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get getName()                       //Getter</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return this.name;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set </a:t>
            </a:r>
            <a:r>
              <a:rPr lang="en-IN" sz="2800" b="0" strike="noStrike" spc="-1" dirty="0" err="1">
                <a:solidFill>
                  <a:srgbClr val="000000"/>
                </a:solidFill>
                <a:latin typeface="Calibri"/>
              </a:rPr>
              <a:t>changeName</a:t>
            </a:r>
            <a:r>
              <a:rPr lang="en-IN" sz="2800" b="0" strike="noStrike" spc="-1" dirty="0">
                <a:solidFill>
                  <a:srgbClr val="000000"/>
                </a:solidFill>
                <a:latin typeface="Calibri"/>
              </a:rPr>
              <a:t>(</a:t>
            </a:r>
            <a:r>
              <a:rPr lang="en-IN" sz="2800" b="0" strike="noStrike" spc="-1" dirty="0" err="1">
                <a:solidFill>
                  <a:srgbClr val="000000"/>
                </a:solidFill>
                <a:latin typeface="Calibri"/>
              </a:rPr>
              <a:t>newname</a:t>
            </a:r>
            <a:r>
              <a:rPr lang="en-IN" sz="2800" b="0" strike="noStrike" spc="-1" dirty="0">
                <a:solidFill>
                  <a:srgbClr val="000000"/>
                </a:solidFill>
                <a:latin typeface="Calibri"/>
              </a:rPr>
              <a:t>)       // Setter</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this.name=</a:t>
            </a:r>
            <a:r>
              <a:rPr lang="en-IN" sz="2800" b="0" strike="noStrike" spc="-1" dirty="0" err="1">
                <a:solidFill>
                  <a:srgbClr val="000000"/>
                </a:solidFill>
                <a:latin typeface="Calibri"/>
              </a:rPr>
              <a:t>newname</a:t>
            </a: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document.write</a:t>
            </a:r>
            <a:r>
              <a:rPr lang="en-IN" sz="2800" b="0" strike="noStrike" spc="-1" dirty="0">
                <a:solidFill>
                  <a:srgbClr val="000000"/>
                </a:solidFill>
                <a:latin typeface="Calibri"/>
              </a:rPr>
              <a:t>(</a:t>
            </a:r>
            <a:r>
              <a:rPr lang="en-IN" sz="2800" b="0" strike="noStrike" spc="-1" dirty="0" err="1">
                <a:solidFill>
                  <a:srgbClr val="000000"/>
                </a:solidFill>
                <a:latin typeface="Calibri"/>
              </a:rPr>
              <a:t>student.getName</a:t>
            </a:r>
            <a:r>
              <a:rPr lang="en-IN" sz="2800" b="0" strike="noStrike" spc="-1" dirty="0">
                <a:solidFill>
                  <a:srgbClr val="000000"/>
                </a:solidFill>
                <a:latin typeface="Calibri"/>
              </a:rPr>
              <a:t>);    //</a:t>
            </a:r>
            <a:r>
              <a:rPr lang="en-IN" sz="2800" b="0" strike="noStrike" spc="-1" dirty="0" err="1">
                <a:solidFill>
                  <a:srgbClr val="000000"/>
                </a:solidFill>
                <a:latin typeface="Calibri"/>
              </a:rPr>
              <a:t>abc</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student. changeName=‘xyz’;</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document.write</a:t>
            </a:r>
            <a:r>
              <a:rPr lang="en-IN" sz="2800" b="0" strike="noStrike" spc="-1" dirty="0">
                <a:solidFill>
                  <a:srgbClr val="000000"/>
                </a:solidFill>
                <a:latin typeface="Calibri"/>
              </a:rPr>
              <a:t>(student. getName);      //xyz</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838080" y="365040"/>
            <a:ext cx="10514880" cy="100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lnSpcReduction="10000"/>
          </a:bodyPr>
          <a:lstStyle/>
          <a:p>
            <a:pPr>
              <a:lnSpc>
                <a:spcPct val="90000"/>
              </a:lnSpc>
            </a:pPr>
            <a:r>
              <a:rPr lang="en-IN" sz="3600" b="0" strike="noStrike" spc="-1">
                <a:solidFill>
                  <a:srgbClr val="000000"/>
                </a:solidFill>
                <a:latin typeface="Calibri Light"/>
              </a:rPr>
              <a:t>JavaScript Setter (The set Keyword)</a:t>
            </a:r>
            <a:r>
              <a:t/>
            </a:r>
            <a:br/>
            <a:endParaRPr lang="en-IN" sz="3600" b="0" strike="noStrike" spc="-1">
              <a:latin typeface="Arial"/>
            </a:endParaRPr>
          </a:p>
        </p:txBody>
      </p:sp>
      <p:sp>
        <p:nvSpPr>
          <p:cNvPr id="208" name="CustomShape 2"/>
          <p:cNvSpPr/>
          <p:nvPr/>
        </p:nvSpPr>
        <p:spPr>
          <a:xfrm>
            <a:off x="838080" y="1086840"/>
            <a:ext cx="10514880" cy="533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5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This example uses a lang property to set the value of the language property.</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Example</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var person =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firstName: " </a:t>
            </a:r>
            <a:r>
              <a:rPr lang="en-IN" sz="2800" b="0" strike="noStrike" spc="-1" dirty="0" err="1">
                <a:solidFill>
                  <a:srgbClr val="2F5597"/>
                </a:solidFill>
                <a:latin typeface="Calibri"/>
              </a:rPr>
              <a:t>Shivaji</a:t>
            </a:r>
            <a:r>
              <a:rPr lang="en-IN" sz="2800" b="0" strike="noStrike" spc="-1" dirty="0">
                <a:solidFill>
                  <a:srgbClr val="2F5597"/>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lastName : " </a:t>
            </a:r>
            <a:r>
              <a:rPr lang="en-IN" sz="2800" b="0" strike="noStrike" spc="-1" dirty="0" err="1">
                <a:solidFill>
                  <a:srgbClr val="2F5597"/>
                </a:solidFill>
                <a:latin typeface="Calibri"/>
              </a:rPr>
              <a:t>Bhosale</a:t>
            </a:r>
            <a:r>
              <a:rPr lang="en-IN" sz="2800" b="0" strike="noStrike" spc="-1" dirty="0">
                <a:solidFill>
                  <a:srgbClr val="2F5597"/>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language :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set lang(lang)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this.language = lang;</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Set an object property using a setter:</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person.lang = " Marathi ";</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 Display data from the object:</a:t>
            </a:r>
            <a:endParaRPr lang="en-IN" sz="2800" b="0" strike="noStrike" spc="-1" dirty="0">
              <a:latin typeface="Arial"/>
            </a:endParaRPr>
          </a:p>
          <a:p>
            <a:pPr>
              <a:lnSpc>
                <a:spcPct val="90000"/>
              </a:lnSpc>
              <a:spcBef>
                <a:spcPts val="1001"/>
              </a:spcBef>
            </a:pPr>
            <a:r>
              <a:rPr lang="en-IN" sz="2800" b="0" strike="noStrike" spc="-1" dirty="0">
                <a:solidFill>
                  <a:srgbClr val="2F5597"/>
                </a:solidFill>
                <a:latin typeface="Calibri"/>
              </a:rPr>
              <a:t>document.getElementById("demo").innerHTML = person.language;</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679562"/>
            <a:ext cx="10972440" cy="5789277"/>
          </a:xfrm>
        </p:spPr>
        <p:txBody>
          <a:bodyPr/>
          <a:lstStyle/>
          <a:p>
            <a:r>
              <a:rPr lang="en-IN" sz="1800" dirty="0">
                <a:solidFill>
                  <a:srgbClr val="C00000"/>
                </a:solidFill>
              </a:rPr>
              <a:t>Write a program using getter and setter properties in </a:t>
            </a:r>
            <a:r>
              <a:rPr lang="en-IN" sz="1800" dirty="0" smtClean="0">
                <a:solidFill>
                  <a:srgbClr val="C00000"/>
                </a:solidFill>
              </a:rPr>
              <a:t>JavaScript</a:t>
            </a:r>
          </a:p>
          <a:p>
            <a:endParaRPr lang="en-IN" sz="1800" dirty="0" smtClean="0">
              <a:solidFill>
                <a:srgbClr val="C00000"/>
              </a:solidFill>
            </a:endParaRPr>
          </a:p>
          <a:p>
            <a:pPr marL="0" indent="0">
              <a:buNone/>
            </a:pPr>
            <a:r>
              <a:rPr lang="en-IN" sz="1400" dirty="0" smtClean="0"/>
              <a:t>  </a:t>
            </a:r>
            <a:r>
              <a:rPr lang="en-IN" sz="1600" dirty="0"/>
              <a:t>&lt;html&gt;   </a:t>
            </a:r>
          </a:p>
          <a:p>
            <a:pPr marL="0" indent="0">
              <a:buNone/>
            </a:pPr>
            <a:r>
              <a:rPr lang="en-IN" sz="1600" dirty="0" smtClean="0"/>
              <a:t>&lt;head&gt;&lt;title&gt;Getter and Setter Methods&lt;/title&gt;&lt;/head&gt;</a:t>
            </a:r>
          </a:p>
          <a:p>
            <a:pPr marL="0" indent="0">
              <a:buNone/>
            </a:pPr>
            <a:r>
              <a:rPr lang="en-IN" sz="1600" dirty="0" smtClean="0"/>
              <a:t>   &lt;</a:t>
            </a:r>
            <a:r>
              <a:rPr lang="en-IN" sz="1600" dirty="0"/>
              <a:t>body</a:t>
            </a:r>
            <a:r>
              <a:rPr lang="en-IN" sz="1600" dirty="0" smtClean="0"/>
              <a:t>&gt;</a:t>
            </a:r>
          </a:p>
          <a:p>
            <a:pPr marL="0" indent="0">
              <a:buNone/>
            </a:pPr>
            <a:r>
              <a:rPr lang="en-IN" sz="1600" dirty="0" smtClean="0"/>
              <a:t>   &lt;</a:t>
            </a:r>
            <a:r>
              <a:rPr lang="en-IN" sz="1600" dirty="0"/>
              <a:t>script</a:t>
            </a:r>
            <a:r>
              <a:rPr lang="en-IN" sz="1600" dirty="0" smtClean="0"/>
              <a:t>&gt;</a:t>
            </a:r>
          </a:p>
          <a:p>
            <a:pPr marL="0" indent="0">
              <a:buNone/>
            </a:pPr>
            <a:endParaRPr lang="en-IN" sz="1600" dirty="0" smtClean="0"/>
          </a:p>
          <a:p>
            <a:pPr marL="0" indent="0">
              <a:buNone/>
            </a:pPr>
            <a:r>
              <a:rPr lang="en-IN" sz="1600" dirty="0" smtClean="0"/>
              <a:t>    let </a:t>
            </a:r>
            <a:r>
              <a:rPr lang="en-IN" sz="1600" dirty="0"/>
              <a:t>student = </a:t>
            </a:r>
            <a:r>
              <a:rPr lang="en-IN" sz="1600" dirty="0" smtClean="0"/>
              <a:t>{</a:t>
            </a:r>
          </a:p>
          <a:p>
            <a:pPr marL="0" indent="0">
              <a:buNone/>
            </a:pPr>
            <a:r>
              <a:rPr lang="en-IN" sz="1600" dirty="0" smtClean="0"/>
              <a:t>    </a:t>
            </a:r>
            <a:r>
              <a:rPr lang="en-IN" sz="1600" dirty="0" err="1" smtClean="0"/>
              <a:t>firstName:"</a:t>
            </a:r>
            <a:r>
              <a:rPr lang="en-IN" sz="1600" dirty="0" err="1"/>
              <a:t>Ravi</a:t>
            </a:r>
            <a:r>
              <a:rPr lang="en-IN" sz="1600" dirty="0" smtClean="0"/>
              <a:t>",         // data property</a:t>
            </a:r>
          </a:p>
          <a:p>
            <a:pPr marL="0" indent="0">
              <a:buNone/>
            </a:pPr>
            <a:r>
              <a:rPr lang="en-IN" sz="1600" dirty="0" smtClean="0"/>
              <a:t>    get </a:t>
            </a:r>
            <a:r>
              <a:rPr lang="en-IN" sz="1600" dirty="0"/>
              <a:t>getName</a:t>
            </a:r>
            <a:r>
              <a:rPr lang="en-IN" sz="1600" dirty="0" smtClean="0"/>
              <a:t>()             // </a:t>
            </a:r>
            <a:r>
              <a:rPr lang="en-IN" sz="1600" dirty="0"/>
              <a:t>accessor property (</a:t>
            </a:r>
            <a:r>
              <a:rPr lang="en-IN" sz="1600" dirty="0" smtClean="0"/>
              <a:t>getter)</a:t>
            </a:r>
          </a:p>
          <a:p>
            <a:pPr marL="0" indent="0">
              <a:buNone/>
            </a:pPr>
            <a:r>
              <a:rPr lang="en-IN" sz="1600" dirty="0" smtClean="0"/>
              <a:t>     {</a:t>
            </a:r>
          </a:p>
          <a:p>
            <a:pPr marL="0" indent="0">
              <a:buNone/>
            </a:pPr>
            <a:r>
              <a:rPr lang="en-IN" sz="1600" dirty="0" smtClean="0"/>
              <a:t>        return this.firstName;</a:t>
            </a:r>
          </a:p>
          <a:p>
            <a:pPr marL="0" indent="0">
              <a:buNone/>
            </a:pPr>
            <a:r>
              <a:rPr lang="en-IN" sz="1600" dirty="0" smtClean="0"/>
              <a:t>      },</a:t>
            </a:r>
            <a:endParaRPr lang="en-IN" sz="1600" dirty="0"/>
          </a:p>
          <a:p>
            <a:pPr marL="0" indent="0">
              <a:buNone/>
            </a:pPr>
            <a:r>
              <a:rPr lang="en-IN" sz="1600" dirty="0" smtClean="0"/>
              <a:t>         set </a:t>
            </a:r>
            <a:r>
              <a:rPr lang="en-IN" sz="1600" dirty="0"/>
              <a:t>changeName(</a:t>
            </a:r>
            <a:r>
              <a:rPr lang="en-IN" sz="1600" dirty="0" err="1"/>
              <a:t>newName</a:t>
            </a:r>
            <a:r>
              <a:rPr lang="en-IN" sz="1600" dirty="0"/>
              <a:t>) </a:t>
            </a:r>
            <a:r>
              <a:rPr lang="en-IN" sz="1600" dirty="0" smtClean="0"/>
              <a:t>     //</a:t>
            </a:r>
            <a:r>
              <a:rPr lang="en-IN" sz="1600" dirty="0"/>
              <a:t>accessor property (setter</a:t>
            </a:r>
            <a:r>
              <a:rPr lang="en-IN" sz="1600" dirty="0" smtClean="0"/>
              <a:t>)</a:t>
            </a:r>
          </a:p>
          <a:p>
            <a:pPr marL="0" indent="0">
              <a:buNone/>
            </a:pPr>
            <a:r>
              <a:rPr lang="en-IN" sz="1600" dirty="0" smtClean="0"/>
              <a:t>       {</a:t>
            </a:r>
          </a:p>
          <a:p>
            <a:pPr marL="0" indent="0">
              <a:buNone/>
            </a:pPr>
            <a:r>
              <a:rPr lang="en-IN" sz="1600" dirty="0" smtClean="0"/>
              <a:t>          this.firstName </a:t>
            </a:r>
            <a:r>
              <a:rPr lang="en-IN" sz="1600" dirty="0"/>
              <a:t>= </a:t>
            </a:r>
            <a:r>
              <a:rPr lang="en-IN" sz="1600" dirty="0" err="1"/>
              <a:t>newName</a:t>
            </a:r>
            <a:r>
              <a:rPr lang="en-IN" sz="1600" dirty="0" smtClean="0"/>
              <a:t>;</a:t>
            </a:r>
          </a:p>
          <a:p>
            <a:pPr marL="0" indent="0">
              <a:buNone/>
            </a:pPr>
            <a:r>
              <a:rPr lang="en-IN" sz="1600" dirty="0" smtClean="0"/>
              <a:t>       }</a:t>
            </a:r>
          </a:p>
          <a:p>
            <a:pPr marL="0" indent="0">
              <a:buNone/>
            </a:pPr>
            <a:r>
              <a:rPr lang="en-IN" sz="1600" dirty="0" smtClean="0"/>
              <a:t>      };</a:t>
            </a:r>
          </a:p>
          <a:p>
            <a:pPr marL="0" indent="0">
              <a:buNone/>
            </a:pPr>
            <a:r>
              <a:rPr lang="en-IN" sz="1600" dirty="0" smtClean="0"/>
              <a:t>document.write</a:t>
            </a:r>
            <a:r>
              <a:rPr lang="en-IN" sz="1600" dirty="0"/>
              <a:t>("Name by Data Property: " + student.firstName+"&lt;</a:t>
            </a:r>
            <a:r>
              <a:rPr lang="en-IN" sz="1600" dirty="0" err="1"/>
              <a:t>br</a:t>
            </a:r>
            <a:r>
              <a:rPr lang="en-IN" sz="1600" dirty="0"/>
              <a:t>/&gt;"); </a:t>
            </a:r>
            <a:endParaRPr lang="en-IN" sz="1600" dirty="0" smtClean="0"/>
          </a:p>
          <a:p>
            <a:pPr marL="0" indent="0">
              <a:buNone/>
            </a:pPr>
            <a:r>
              <a:rPr lang="en-IN" sz="1600" dirty="0" smtClean="0"/>
              <a:t>document.write</a:t>
            </a:r>
            <a:r>
              <a:rPr lang="en-IN" sz="1600" dirty="0"/>
              <a:t>("Name by Getter Method: " + student.getName+"&lt;</a:t>
            </a:r>
            <a:r>
              <a:rPr lang="en-IN" sz="1600" dirty="0" err="1"/>
              <a:t>br</a:t>
            </a:r>
            <a:r>
              <a:rPr lang="en-IN" sz="1600" dirty="0" smtClean="0"/>
              <a:t>/&gt;");</a:t>
            </a:r>
          </a:p>
          <a:p>
            <a:pPr marL="0" indent="0">
              <a:buNone/>
            </a:pPr>
            <a:r>
              <a:rPr lang="en-IN" sz="1600" dirty="0" smtClean="0"/>
              <a:t> </a:t>
            </a:r>
            <a:r>
              <a:rPr lang="en-IN" sz="1600" dirty="0"/>
              <a:t>student.changeName = '</a:t>
            </a:r>
            <a:r>
              <a:rPr lang="en-IN" sz="1600" dirty="0" err="1"/>
              <a:t>Prashant</a:t>
            </a:r>
            <a:r>
              <a:rPr lang="en-IN" sz="1600" dirty="0" smtClean="0"/>
              <a:t>';                  // </a:t>
            </a:r>
            <a:r>
              <a:rPr lang="en-IN" sz="1600" dirty="0"/>
              <a:t>change(set) object property using a setter </a:t>
            </a:r>
            <a:endParaRPr lang="en-IN" sz="1600" dirty="0" smtClean="0"/>
          </a:p>
          <a:p>
            <a:pPr marL="0" indent="0">
              <a:buNone/>
            </a:pPr>
            <a:r>
              <a:rPr lang="en-IN" sz="1600" dirty="0" smtClean="0"/>
              <a:t>document.write</a:t>
            </a:r>
            <a:r>
              <a:rPr lang="en-IN" sz="1600" dirty="0"/>
              <a:t>("New Name by Setter Method: "+</a:t>
            </a:r>
            <a:r>
              <a:rPr lang="en-IN" sz="1600" dirty="0" err="1"/>
              <a:t>student.getName</a:t>
            </a:r>
            <a:r>
              <a:rPr lang="en-IN" sz="1600" dirty="0" smtClean="0"/>
              <a:t>);</a:t>
            </a:r>
          </a:p>
          <a:p>
            <a:pPr marL="0" indent="0">
              <a:buNone/>
            </a:pPr>
            <a:endParaRPr lang="en-IN" sz="1600" dirty="0" smtClean="0"/>
          </a:p>
          <a:p>
            <a:pPr marL="0" indent="0">
              <a:buNone/>
            </a:pPr>
            <a:r>
              <a:rPr lang="en-IN" sz="1600" dirty="0" smtClean="0"/>
              <a:t>&lt;/</a:t>
            </a:r>
            <a:r>
              <a:rPr lang="en-IN" sz="1600" dirty="0"/>
              <a:t>script</a:t>
            </a:r>
            <a:r>
              <a:rPr lang="en-IN" sz="1600" dirty="0" smtClean="0"/>
              <a:t>&gt;</a:t>
            </a:r>
          </a:p>
          <a:p>
            <a:pPr marL="0" indent="0">
              <a:buNone/>
            </a:pPr>
            <a:r>
              <a:rPr lang="en-IN" sz="1600" dirty="0" smtClean="0"/>
              <a:t>&lt;/</a:t>
            </a:r>
            <a:r>
              <a:rPr lang="en-IN" sz="1600" dirty="0"/>
              <a:t>body</a:t>
            </a:r>
            <a:r>
              <a:rPr lang="en-IN" sz="1600" dirty="0" smtClean="0"/>
              <a:t>&gt;</a:t>
            </a:r>
          </a:p>
          <a:p>
            <a:pPr marL="0" indent="0">
              <a:buNone/>
            </a:pPr>
            <a:r>
              <a:rPr lang="en-IN" sz="1600" dirty="0" smtClean="0"/>
              <a:t>&lt;/</a:t>
            </a:r>
            <a:r>
              <a:rPr lang="en-IN" sz="1600" dirty="0"/>
              <a:t>html&gt;</a:t>
            </a:r>
          </a:p>
        </p:txBody>
      </p:sp>
    </p:spTree>
    <p:extLst>
      <p:ext uri="{BB962C8B-B14F-4D97-AF65-F5344CB8AC3E}">
        <p14:creationId xmlns:p14="http://schemas.microsoft.com/office/powerpoint/2010/main" val="25847923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738434"/>
            <a:ext cx="10972440" cy="5262979"/>
          </a:xfrm>
        </p:spPr>
        <p:txBody>
          <a:bodyPr/>
          <a:lstStyle/>
          <a:p>
            <a:r>
              <a:rPr lang="en-US" sz="1600" dirty="0" err="1" smtClean="0">
                <a:solidFill>
                  <a:srgbClr val="C00000"/>
                </a:solidFill>
              </a:rPr>
              <a:t>Accessor</a:t>
            </a:r>
            <a:r>
              <a:rPr lang="en-US" sz="1600" dirty="0" smtClean="0">
                <a:solidFill>
                  <a:srgbClr val="C00000"/>
                </a:solidFill>
              </a:rPr>
              <a:t> Properties</a:t>
            </a:r>
            <a:endParaRPr lang="en-IN" sz="1600" dirty="0" smtClean="0">
              <a:solidFill>
                <a:srgbClr val="C00000"/>
              </a:solidFill>
            </a:endParaRPr>
          </a:p>
          <a:p>
            <a:pPr>
              <a:lnSpc>
                <a:spcPct val="150000"/>
              </a:lnSpc>
            </a:pPr>
            <a:r>
              <a:rPr lang="en-IN" sz="1400" dirty="0" smtClean="0"/>
              <a:t>&lt;html&gt;</a:t>
            </a:r>
            <a:endParaRPr lang="en-IN" sz="1400" dirty="0"/>
          </a:p>
          <a:p>
            <a:pPr>
              <a:lnSpc>
                <a:spcPct val="150000"/>
              </a:lnSpc>
            </a:pPr>
            <a:r>
              <a:rPr lang="en-IN" sz="1400" dirty="0" smtClean="0"/>
              <a:t>&lt;</a:t>
            </a:r>
            <a:r>
              <a:rPr lang="en-IN" sz="1400" dirty="0"/>
              <a:t>body&gt;</a:t>
            </a:r>
          </a:p>
          <a:p>
            <a:pPr>
              <a:lnSpc>
                <a:spcPct val="150000"/>
              </a:lnSpc>
            </a:pPr>
            <a:r>
              <a:rPr lang="en-IN" sz="1400" dirty="0"/>
              <a:t>&lt;</a:t>
            </a:r>
            <a:r>
              <a:rPr lang="en-IN" sz="1400" dirty="0" smtClean="0"/>
              <a:t>script&gt;</a:t>
            </a:r>
            <a:endParaRPr lang="en-IN" sz="1400" dirty="0"/>
          </a:p>
          <a:p>
            <a:pPr>
              <a:lnSpc>
                <a:spcPct val="150000"/>
              </a:lnSpc>
            </a:pPr>
            <a:r>
              <a:rPr lang="en-IN" sz="1400" dirty="0"/>
              <a:t>var </a:t>
            </a:r>
            <a:r>
              <a:rPr lang="en-IN" sz="1400" dirty="0" err="1"/>
              <a:t>myCar</a:t>
            </a:r>
            <a:r>
              <a:rPr lang="en-IN" sz="1400" dirty="0"/>
              <a:t> = {</a:t>
            </a:r>
          </a:p>
          <a:p>
            <a:pPr>
              <a:lnSpc>
                <a:spcPct val="150000"/>
              </a:lnSpc>
            </a:pPr>
            <a:r>
              <a:rPr lang="en-IN" sz="1400" dirty="0"/>
              <a:t> /* Data properties */</a:t>
            </a:r>
          </a:p>
          <a:p>
            <a:pPr>
              <a:lnSpc>
                <a:spcPct val="150000"/>
              </a:lnSpc>
            </a:pPr>
            <a:r>
              <a:rPr lang="en-IN" sz="1400" dirty="0"/>
              <a:t> defColor: "blue", </a:t>
            </a:r>
          </a:p>
          <a:p>
            <a:pPr>
              <a:lnSpc>
                <a:spcPct val="150000"/>
              </a:lnSpc>
            </a:pPr>
            <a:r>
              <a:rPr lang="en-IN" sz="1400" dirty="0"/>
              <a:t> defMake: "Toyota",</a:t>
            </a:r>
          </a:p>
          <a:p>
            <a:pPr>
              <a:lnSpc>
                <a:spcPct val="150000"/>
              </a:lnSpc>
            </a:pPr>
            <a:r>
              <a:rPr lang="en-IN" sz="1400" dirty="0"/>
              <a:t> </a:t>
            </a:r>
          </a:p>
          <a:p>
            <a:pPr>
              <a:lnSpc>
                <a:spcPct val="150000"/>
              </a:lnSpc>
            </a:pPr>
            <a:r>
              <a:rPr lang="en-IN" sz="1400" dirty="0"/>
              <a:t> /* Accessor properties (getters) */</a:t>
            </a:r>
          </a:p>
          <a:p>
            <a:pPr>
              <a:lnSpc>
                <a:spcPct val="150000"/>
              </a:lnSpc>
            </a:pPr>
            <a:r>
              <a:rPr lang="en-IN" sz="1400" dirty="0"/>
              <a:t> get color() { </a:t>
            </a:r>
          </a:p>
          <a:p>
            <a:pPr>
              <a:lnSpc>
                <a:spcPct val="150000"/>
              </a:lnSpc>
            </a:pPr>
            <a:r>
              <a:rPr lang="en-IN" sz="1400" dirty="0"/>
              <a:t> return this.defColor; </a:t>
            </a:r>
          </a:p>
          <a:p>
            <a:pPr>
              <a:lnSpc>
                <a:spcPct val="150000"/>
              </a:lnSpc>
            </a:pPr>
            <a:r>
              <a:rPr lang="en-IN" sz="1400" dirty="0"/>
              <a:t> }, </a:t>
            </a:r>
          </a:p>
          <a:p>
            <a:pPr>
              <a:lnSpc>
                <a:spcPct val="150000"/>
              </a:lnSpc>
            </a:pPr>
            <a:r>
              <a:rPr lang="en-IN" sz="1400" dirty="0"/>
              <a:t> get make() { </a:t>
            </a:r>
          </a:p>
          <a:p>
            <a:pPr>
              <a:lnSpc>
                <a:spcPct val="150000"/>
              </a:lnSpc>
            </a:pPr>
            <a:r>
              <a:rPr lang="en-IN" sz="1400" dirty="0"/>
              <a:t> return this.defMake; </a:t>
            </a:r>
          </a:p>
          <a:p>
            <a:pPr>
              <a:lnSpc>
                <a:spcPct val="150000"/>
              </a:lnSpc>
            </a:pPr>
            <a:r>
              <a:rPr lang="en-IN" sz="1400" dirty="0"/>
              <a:t> },</a:t>
            </a:r>
          </a:p>
          <a:p>
            <a:r>
              <a:rPr lang="en-IN" sz="1400" dirty="0"/>
              <a:t> </a:t>
            </a:r>
          </a:p>
        </p:txBody>
      </p:sp>
    </p:spTree>
    <p:extLst>
      <p:ext uri="{BB962C8B-B14F-4D97-AF65-F5344CB8AC3E}">
        <p14:creationId xmlns:p14="http://schemas.microsoft.com/office/powerpoint/2010/main" val="1484372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842480" y="230409"/>
            <a:ext cx="10739439" cy="7257371"/>
          </a:xfrm>
        </p:spPr>
        <p:txBody>
          <a:bodyPr/>
          <a:lstStyle/>
          <a:p>
            <a:pPr>
              <a:lnSpc>
                <a:spcPct val="150000"/>
              </a:lnSpc>
            </a:pPr>
            <a:r>
              <a:rPr lang="en-IN" sz="1600" dirty="0" smtClean="0"/>
              <a:t>/* </a:t>
            </a:r>
            <a:r>
              <a:rPr lang="en-IN" sz="1600" dirty="0"/>
              <a:t>Accessor properties (setters) */</a:t>
            </a:r>
          </a:p>
          <a:p>
            <a:pPr>
              <a:lnSpc>
                <a:spcPct val="150000"/>
              </a:lnSpc>
            </a:pPr>
            <a:r>
              <a:rPr lang="en-IN" sz="1600" dirty="0"/>
              <a:t> set </a:t>
            </a:r>
            <a:r>
              <a:rPr lang="en-IN" sz="1600" dirty="0" err="1"/>
              <a:t>color</a:t>
            </a:r>
            <a:r>
              <a:rPr lang="en-IN" sz="1600" dirty="0"/>
              <a:t>(</a:t>
            </a:r>
            <a:r>
              <a:rPr lang="en-IN" sz="1600" dirty="0" err="1"/>
              <a:t>newColor</a:t>
            </a:r>
            <a:r>
              <a:rPr lang="en-IN" sz="1600" dirty="0"/>
              <a:t>) {</a:t>
            </a:r>
          </a:p>
          <a:p>
            <a:pPr>
              <a:lnSpc>
                <a:spcPct val="150000"/>
              </a:lnSpc>
            </a:pPr>
            <a:r>
              <a:rPr lang="en-IN" sz="1600" dirty="0"/>
              <a:t>this.defColor = newColor;</a:t>
            </a:r>
          </a:p>
          <a:p>
            <a:pPr>
              <a:lnSpc>
                <a:spcPct val="150000"/>
              </a:lnSpc>
            </a:pPr>
            <a:r>
              <a:rPr lang="en-IN" sz="1600" dirty="0"/>
              <a:t> },</a:t>
            </a:r>
          </a:p>
          <a:p>
            <a:pPr>
              <a:lnSpc>
                <a:spcPct val="150000"/>
              </a:lnSpc>
            </a:pPr>
            <a:r>
              <a:rPr lang="en-IN" sz="1600" dirty="0"/>
              <a:t> set make(</a:t>
            </a:r>
            <a:r>
              <a:rPr lang="en-IN" sz="1600" dirty="0" err="1"/>
              <a:t>newMake</a:t>
            </a:r>
            <a:r>
              <a:rPr lang="en-IN" sz="1600" dirty="0"/>
              <a:t>) {</a:t>
            </a:r>
          </a:p>
          <a:p>
            <a:pPr>
              <a:lnSpc>
                <a:spcPct val="150000"/>
              </a:lnSpc>
            </a:pPr>
            <a:r>
              <a:rPr lang="en-IN" sz="1600" dirty="0"/>
              <a:t>this.defMake = newMake;</a:t>
            </a:r>
          </a:p>
          <a:p>
            <a:pPr>
              <a:lnSpc>
                <a:spcPct val="150000"/>
              </a:lnSpc>
            </a:pPr>
            <a:r>
              <a:rPr lang="en-IN" sz="1600" dirty="0"/>
              <a:t> }</a:t>
            </a:r>
          </a:p>
          <a:p>
            <a:pPr>
              <a:lnSpc>
                <a:spcPct val="150000"/>
              </a:lnSpc>
            </a:pPr>
            <a:r>
              <a:rPr lang="en-IN" sz="1600" dirty="0"/>
              <a:t>};</a:t>
            </a:r>
          </a:p>
          <a:p>
            <a:pPr>
              <a:lnSpc>
                <a:spcPct val="150000"/>
              </a:lnSpc>
            </a:pPr>
            <a:r>
              <a:rPr lang="en-IN" sz="1600" dirty="0"/>
              <a:t>document.write("Car color:" + myCar.color + " Car Make: "+myCar.make)</a:t>
            </a:r>
          </a:p>
          <a:p>
            <a:pPr>
              <a:lnSpc>
                <a:spcPct val="150000"/>
              </a:lnSpc>
            </a:pPr>
            <a:r>
              <a:rPr lang="en-IN" sz="1600" dirty="0"/>
              <a:t>/* Calling the setter accessor properties */</a:t>
            </a:r>
          </a:p>
          <a:p>
            <a:pPr>
              <a:lnSpc>
                <a:spcPct val="150000"/>
              </a:lnSpc>
            </a:pPr>
            <a:r>
              <a:rPr lang="en-IN" sz="1600" dirty="0"/>
              <a:t>myCar.color = "red";</a:t>
            </a:r>
          </a:p>
          <a:p>
            <a:pPr>
              <a:lnSpc>
                <a:spcPct val="150000"/>
              </a:lnSpc>
            </a:pPr>
            <a:r>
              <a:rPr lang="en-IN" sz="1600" dirty="0"/>
              <a:t>myCar.make = "Audi";</a:t>
            </a:r>
          </a:p>
          <a:p>
            <a:pPr>
              <a:lnSpc>
                <a:spcPct val="150000"/>
              </a:lnSpc>
            </a:pPr>
            <a:r>
              <a:rPr lang="en-IN" sz="1600" dirty="0"/>
              <a:t>/* Checking the new values with the getter accessor properties */</a:t>
            </a:r>
          </a:p>
          <a:p>
            <a:pPr>
              <a:lnSpc>
                <a:spcPct val="150000"/>
              </a:lnSpc>
            </a:pPr>
            <a:r>
              <a:rPr lang="en-IN" sz="1600" dirty="0"/>
              <a:t>document.write("&lt;p&gt;Car color:" + myCar.color); // red</a:t>
            </a:r>
          </a:p>
          <a:p>
            <a:pPr>
              <a:lnSpc>
                <a:spcPct val="150000"/>
              </a:lnSpc>
            </a:pPr>
            <a:r>
              <a:rPr lang="en-IN" sz="1600" dirty="0"/>
              <a:t>document.write(" Car Make: "+myCar.make); //Audi</a:t>
            </a:r>
          </a:p>
          <a:p>
            <a:pPr>
              <a:lnSpc>
                <a:spcPct val="150000"/>
              </a:lnSpc>
            </a:pPr>
            <a:r>
              <a:rPr lang="en-IN" sz="1600" dirty="0"/>
              <a:t>&lt;/script&gt;</a:t>
            </a:r>
          </a:p>
          <a:p>
            <a:pPr>
              <a:lnSpc>
                <a:spcPct val="150000"/>
              </a:lnSpc>
            </a:pPr>
            <a:r>
              <a:rPr lang="en-IN" sz="1600" dirty="0" smtClean="0"/>
              <a:t>&lt;/</a:t>
            </a:r>
            <a:r>
              <a:rPr lang="en-IN" sz="1600" dirty="0"/>
              <a:t>body&gt;</a:t>
            </a:r>
          </a:p>
          <a:p>
            <a:pPr>
              <a:lnSpc>
                <a:spcPct val="150000"/>
              </a:lnSpc>
            </a:pPr>
            <a:r>
              <a:rPr lang="en-IN" sz="1600" dirty="0"/>
              <a:t>&lt;/html&gt;</a:t>
            </a:r>
          </a:p>
          <a:p>
            <a:endParaRPr lang="en-IN" dirty="0"/>
          </a:p>
        </p:txBody>
      </p:sp>
    </p:spTree>
    <p:extLst>
      <p:ext uri="{BB962C8B-B14F-4D97-AF65-F5344CB8AC3E}">
        <p14:creationId xmlns:p14="http://schemas.microsoft.com/office/powerpoint/2010/main" val="3211658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C00000"/>
                </a:solidFill>
                <a:latin typeface="Calibri Light"/>
              </a:rPr>
              <a:t>Basic concepts that are used in JavaScript</a:t>
            </a:r>
            <a:endParaRPr lang="en-IN" sz="4400" b="0" strike="noStrike" spc="-1">
              <a:latin typeface="Arial"/>
            </a:endParaRPr>
          </a:p>
        </p:txBody>
      </p:sp>
      <p:sp>
        <p:nvSpPr>
          <p:cNvPr id="119"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Object name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Property</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Method</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Dot syntax</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Main event</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698643"/>
            <a:ext cx="10972440" cy="5702157"/>
          </a:xfrm>
        </p:spPr>
        <p:txBody>
          <a:bodyPr/>
          <a:lstStyle/>
          <a:p>
            <a:r>
              <a:rPr lang="en-IN" sz="2000" dirty="0" smtClean="0">
                <a:solidFill>
                  <a:srgbClr val="FF0000"/>
                </a:solidFill>
              </a:rPr>
              <a:t>break </a:t>
            </a:r>
            <a:r>
              <a:rPr lang="en-IN" sz="2000" dirty="0">
                <a:solidFill>
                  <a:srgbClr val="FF0000"/>
                </a:solidFill>
              </a:rPr>
              <a:t>statement</a:t>
            </a:r>
            <a:r>
              <a:rPr lang="en-IN" sz="2000" dirty="0" smtClean="0">
                <a:solidFill>
                  <a:srgbClr val="FF0000"/>
                </a:solidFill>
              </a:rPr>
              <a:t>.</a:t>
            </a:r>
          </a:p>
          <a:p>
            <a:r>
              <a:rPr lang="en-US" sz="1600" dirty="0" smtClean="0"/>
              <a:t>It indicates the end of that particular case. It breaks the loop and continues executing the code after the loop.</a:t>
            </a:r>
            <a:endParaRPr lang="en-IN" sz="1600" dirty="0" smtClean="0"/>
          </a:p>
          <a:p>
            <a:endParaRPr lang="en-IN" sz="2000" dirty="0" smtClean="0">
              <a:solidFill>
                <a:srgbClr val="FF0000"/>
              </a:solidFill>
            </a:endParaRPr>
          </a:p>
          <a:p>
            <a:r>
              <a:rPr lang="en-IN" sz="1400" dirty="0" smtClean="0"/>
              <a:t>&lt;</a:t>
            </a:r>
            <a:r>
              <a:rPr lang="en-IN" sz="1600" dirty="0"/>
              <a:t>html</a:t>
            </a:r>
            <a:r>
              <a:rPr lang="en-IN" sz="1600" dirty="0" smtClean="0"/>
              <a:t>&gt;</a:t>
            </a:r>
          </a:p>
          <a:p>
            <a:r>
              <a:rPr lang="en-IN" sz="1600" dirty="0" smtClean="0"/>
              <a:t>&lt;</a:t>
            </a:r>
            <a:r>
              <a:rPr lang="en-IN" sz="1600" dirty="0"/>
              <a:t>body</a:t>
            </a:r>
            <a:r>
              <a:rPr lang="en-IN" sz="1600" dirty="0" smtClean="0"/>
              <a:t>&gt;</a:t>
            </a:r>
          </a:p>
          <a:p>
            <a:r>
              <a:rPr lang="en-IN" sz="1600" dirty="0" smtClean="0"/>
              <a:t>&lt;script&gt;</a:t>
            </a:r>
          </a:p>
          <a:p>
            <a:r>
              <a:rPr lang="en-IN" sz="1600" dirty="0" err="1" smtClean="0"/>
              <a:t>var</a:t>
            </a:r>
            <a:r>
              <a:rPr lang="en-IN" sz="1600" dirty="0" smtClean="0"/>
              <a:t> </a:t>
            </a:r>
            <a:r>
              <a:rPr lang="en-IN" sz="1600" dirty="0"/>
              <a:t>x = 1</a:t>
            </a:r>
            <a:r>
              <a:rPr lang="en-IN" sz="1600" dirty="0" smtClean="0"/>
              <a:t>;</a:t>
            </a:r>
          </a:p>
          <a:p>
            <a:r>
              <a:rPr lang="en-IN" sz="1600" dirty="0" smtClean="0"/>
              <a:t>document.write</a:t>
            </a:r>
            <a:r>
              <a:rPr lang="en-IN" sz="1600" dirty="0"/>
              <a:t>("Entering the loop&lt;</a:t>
            </a:r>
            <a:r>
              <a:rPr lang="en-IN" sz="1600" dirty="0" err="1"/>
              <a:t>br</a:t>
            </a:r>
            <a:r>
              <a:rPr lang="en-IN" sz="1600" dirty="0"/>
              <a:t> /&gt; </a:t>
            </a:r>
            <a:r>
              <a:rPr lang="en-IN" sz="1600" dirty="0" smtClean="0"/>
              <a:t>");</a:t>
            </a:r>
          </a:p>
          <a:p>
            <a:r>
              <a:rPr lang="en-IN" sz="1600" dirty="0" smtClean="0"/>
              <a:t>while </a:t>
            </a:r>
            <a:r>
              <a:rPr lang="en-IN" sz="1600" dirty="0"/>
              <a:t>(x &lt; 20</a:t>
            </a:r>
            <a:r>
              <a:rPr lang="en-IN" sz="1600" dirty="0" smtClean="0"/>
              <a:t>)</a:t>
            </a:r>
          </a:p>
          <a:p>
            <a:r>
              <a:rPr lang="en-IN" sz="1600" dirty="0" smtClean="0"/>
              <a:t> {</a:t>
            </a:r>
          </a:p>
          <a:p>
            <a:r>
              <a:rPr lang="en-IN" sz="1600" dirty="0" smtClean="0"/>
              <a:t>     if </a:t>
            </a:r>
            <a:r>
              <a:rPr lang="en-IN" sz="1600" dirty="0"/>
              <a:t>(x == 5</a:t>
            </a:r>
            <a:r>
              <a:rPr lang="en-IN" sz="1600" dirty="0" smtClean="0"/>
              <a:t>)</a:t>
            </a:r>
          </a:p>
          <a:p>
            <a:r>
              <a:rPr lang="en-IN" sz="1600" dirty="0" smtClean="0"/>
              <a:t>       {</a:t>
            </a:r>
          </a:p>
          <a:p>
            <a:r>
              <a:rPr lang="en-IN" sz="1600" dirty="0" smtClean="0"/>
              <a:t>         break;          // </a:t>
            </a:r>
            <a:r>
              <a:rPr lang="en-IN" sz="1600" dirty="0"/>
              <a:t>breaks out of loop </a:t>
            </a:r>
            <a:r>
              <a:rPr lang="en-IN" sz="1600" dirty="0" smtClean="0"/>
              <a:t>completely</a:t>
            </a:r>
          </a:p>
          <a:p>
            <a:r>
              <a:rPr lang="en-IN" sz="1600" dirty="0" smtClean="0"/>
              <a:t>        }</a:t>
            </a:r>
          </a:p>
          <a:p>
            <a:r>
              <a:rPr lang="en-IN" sz="1600" dirty="0" smtClean="0"/>
              <a:t>      x </a:t>
            </a:r>
            <a:r>
              <a:rPr lang="en-IN" sz="1600" dirty="0"/>
              <a:t>= x + 1</a:t>
            </a:r>
            <a:r>
              <a:rPr lang="en-IN" sz="1600" dirty="0" smtClean="0"/>
              <a:t>;</a:t>
            </a:r>
          </a:p>
          <a:p>
            <a:r>
              <a:rPr lang="en-IN" sz="1600" dirty="0" smtClean="0"/>
              <a:t>     document.write(x </a:t>
            </a:r>
            <a:r>
              <a:rPr lang="en-IN" sz="1600" dirty="0"/>
              <a:t>+ "&lt;</a:t>
            </a:r>
            <a:r>
              <a:rPr lang="en-IN" sz="1600" dirty="0" err="1"/>
              <a:t>br</a:t>
            </a:r>
            <a:r>
              <a:rPr lang="en-IN" sz="1600" dirty="0"/>
              <a:t> </a:t>
            </a:r>
            <a:r>
              <a:rPr lang="en-IN" sz="1600" dirty="0" smtClean="0"/>
              <a:t>/&gt;");</a:t>
            </a:r>
          </a:p>
          <a:p>
            <a:r>
              <a:rPr lang="en-IN" sz="1600" dirty="0" smtClean="0"/>
              <a:t> }</a:t>
            </a:r>
          </a:p>
          <a:p>
            <a:r>
              <a:rPr lang="en-IN" sz="1600" dirty="0"/>
              <a:t> </a:t>
            </a:r>
            <a:r>
              <a:rPr lang="en-IN" sz="1600" dirty="0" smtClean="0"/>
              <a:t>    </a:t>
            </a:r>
            <a:r>
              <a:rPr lang="en-IN" sz="1600" dirty="0"/>
              <a:t>document.write("Exiting the loop!&lt;</a:t>
            </a:r>
            <a:r>
              <a:rPr lang="en-IN" sz="1600" dirty="0" err="1"/>
              <a:t>br</a:t>
            </a:r>
            <a:r>
              <a:rPr lang="en-IN" sz="1600" dirty="0"/>
              <a:t> /&gt; </a:t>
            </a:r>
            <a:r>
              <a:rPr lang="en-IN" sz="1600" dirty="0" smtClean="0"/>
              <a:t>");</a:t>
            </a:r>
          </a:p>
          <a:p>
            <a:r>
              <a:rPr lang="en-IN" sz="1600" dirty="0" smtClean="0"/>
              <a:t>    &lt;/</a:t>
            </a:r>
            <a:r>
              <a:rPr lang="en-IN" sz="1600" dirty="0"/>
              <a:t>script</a:t>
            </a:r>
            <a:r>
              <a:rPr lang="en-IN" sz="1600" dirty="0" smtClean="0"/>
              <a:t>&gt;</a:t>
            </a:r>
          </a:p>
          <a:p>
            <a:r>
              <a:rPr lang="en-IN" sz="1600" dirty="0" smtClean="0"/>
              <a:t>  &lt;/</a:t>
            </a:r>
            <a:r>
              <a:rPr lang="en-IN" sz="1600" dirty="0"/>
              <a:t>body</a:t>
            </a:r>
            <a:r>
              <a:rPr lang="en-IN" sz="1600" dirty="0" smtClean="0"/>
              <a:t>&gt;</a:t>
            </a:r>
          </a:p>
          <a:p>
            <a:r>
              <a:rPr lang="en-IN" sz="1600" dirty="0" smtClean="0"/>
              <a:t> &lt;/</a:t>
            </a:r>
            <a:r>
              <a:rPr lang="en-IN" sz="1600" dirty="0"/>
              <a:t>html</a:t>
            </a:r>
            <a:r>
              <a:rPr lang="en-IN" sz="1600" dirty="0" smtClean="0"/>
              <a:t>&gt;</a:t>
            </a:r>
          </a:p>
          <a:p>
            <a:endParaRPr lang="en-IN" sz="1600" dirty="0" smtClean="0"/>
          </a:p>
        </p:txBody>
      </p:sp>
      <p:sp>
        <p:nvSpPr>
          <p:cNvPr id="2" name="Rectangle 1"/>
          <p:cNvSpPr/>
          <p:nvPr/>
        </p:nvSpPr>
        <p:spPr>
          <a:xfrm>
            <a:off x="7602876" y="2434975"/>
            <a:ext cx="2681555" cy="1941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Output:</a:t>
            </a:r>
          </a:p>
          <a:p>
            <a:r>
              <a:rPr lang="en-IN" dirty="0"/>
              <a:t>Entering the loop</a:t>
            </a:r>
          </a:p>
          <a:p>
            <a:r>
              <a:rPr lang="en-IN" dirty="0"/>
              <a:t>2</a:t>
            </a:r>
          </a:p>
          <a:p>
            <a:r>
              <a:rPr lang="en-IN" dirty="0"/>
              <a:t>3</a:t>
            </a:r>
          </a:p>
          <a:p>
            <a:r>
              <a:rPr lang="en-IN" dirty="0"/>
              <a:t>4</a:t>
            </a:r>
          </a:p>
          <a:p>
            <a:r>
              <a:rPr lang="en-IN" dirty="0"/>
              <a:t>5</a:t>
            </a:r>
          </a:p>
          <a:p>
            <a:r>
              <a:rPr lang="en-IN" dirty="0"/>
              <a:t>Exiting the loop!</a:t>
            </a:r>
          </a:p>
        </p:txBody>
      </p:sp>
    </p:spTree>
    <p:extLst>
      <p:ext uri="{BB962C8B-B14F-4D97-AF65-F5344CB8AC3E}">
        <p14:creationId xmlns:p14="http://schemas.microsoft.com/office/powerpoint/2010/main" val="2505187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26722" y="828175"/>
            <a:ext cx="10708617" cy="6010876"/>
          </a:xfrm>
        </p:spPr>
        <p:txBody>
          <a:bodyPr/>
          <a:lstStyle/>
          <a:p>
            <a:endParaRPr lang="en-IN" sz="1400" dirty="0" smtClean="0"/>
          </a:p>
          <a:p>
            <a:pPr marL="0" indent="0">
              <a:buNone/>
            </a:pPr>
            <a:r>
              <a:rPr lang="en-IN" sz="1400" dirty="0" smtClean="0"/>
              <a:t>&lt;</a:t>
            </a:r>
            <a:r>
              <a:rPr lang="en-IN" sz="1600" dirty="0"/>
              <a:t>html&gt;</a:t>
            </a:r>
          </a:p>
          <a:p>
            <a:pPr marL="0" indent="0">
              <a:buNone/>
            </a:pPr>
            <a:r>
              <a:rPr lang="en-IN" sz="1600" dirty="0"/>
              <a:t>&lt;body&gt;</a:t>
            </a:r>
          </a:p>
          <a:p>
            <a:pPr marL="0" indent="0">
              <a:buNone/>
            </a:pPr>
            <a:r>
              <a:rPr lang="en-IN" sz="1600" dirty="0"/>
              <a:t>&lt;script</a:t>
            </a:r>
            <a:r>
              <a:rPr lang="en-IN" sz="1600" dirty="0" smtClean="0"/>
              <a:t>&gt;</a:t>
            </a:r>
          </a:p>
          <a:p>
            <a:pPr marL="0" indent="0">
              <a:buNone/>
            </a:pPr>
            <a:endParaRPr lang="en-IN" sz="1600" dirty="0" smtClean="0"/>
          </a:p>
          <a:p>
            <a:pPr marL="0" indent="0">
              <a:buNone/>
            </a:pPr>
            <a:r>
              <a:rPr lang="en-IN" sz="1600" dirty="0"/>
              <a:t>for(i=10;i&gt;=0;i--)</a:t>
            </a:r>
          </a:p>
          <a:p>
            <a:pPr marL="0" indent="0">
              <a:buNone/>
            </a:pPr>
            <a:r>
              <a:rPr lang="en-US" sz="1600" dirty="0"/>
              <a:t>{ </a:t>
            </a:r>
          </a:p>
          <a:p>
            <a:pPr marL="0" indent="0">
              <a:buNone/>
            </a:pPr>
            <a:r>
              <a:rPr lang="en-US" sz="1600" dirty="0"/>
              <a:t>    </a:t>
            </a:r>
            <a:r>
              <a:rPr lang="en-IN" sz="1600" dirty="0"/>
              <a:t>if (i == 5</a:t>
            </a:r>
            <a:r>
              <a:rPr lang="en-IN" sz="1600" dirty="0" smtClean="0"/>
              <a:t>)</a:t>
            </a:r>
          </a:p>
          <a:p>
            <a:pPr marL="0" indent="0">
              <a:buNone/>
            </a:pPr>
            <a:r>
              <a:rPr lang="en-US" sz="1600" dirty="0"/>
              <a:t>b</a:t>
            </a:r>
            <a:r>
              <a:rPr lang="en-US" sz="1600" dirty="0" smtClean="0"/>
              <a:t>reak;</a:t>
            </a:r>
            <a:endParaRPr lang="en-IN" sz="1600" dirty="0"/>
          </a:p>
          <a:p>
            <a:pPr marL="0" indent="0">
              <a:buNone/>
            </a:pPr>
            <a:r>
              <a:rPr lang="en-US" sz="1600" dirty="0" smtClean="0"/>
              <a:t>}</a:t>
            </a:r>
          </a:p>
          <a:p>
            <a:pPr marL="0" indent="0">
              <a:buNone/>
            </a:pPr>
            <a:endParaRPr lang="en-US" sz="1600" dirty="0" smtClean="0"/>
          </a:p>
          <a:p>
            <a:pPr marL="0" indent="0">
              <a:buNone/>
            </a:pPr>
            <a:r>
              <a:rPr lang="en-IN" sz="1600" dirty="0"/>
              <a:t>document.write</a:t>
            </a:r>
            <a:r>
              <a:rPr lang="en-IN" sz="1600" dirty="0" smtClean="0"/>
              <a:t>(“My lucky number is “+i);</a:t>
            </a:r>
          </a:p>
          <a:p>
            <a:pPr marL="0" indent="0">
              <a:buNone/>
            </a:pPr>
            <a:endParaRPr lang="en-IN" sz="1600" dirty="0" smtClean="0"/>
          </a:p>
          <a:p>
            <a:pPr marL="0" indent="0">
              <a:buNone/>
            </a:pPr>
            <a:r>
              <a:rPr lang="en-IN" sz="1600" dirty="0"/>
              <a:t> &lt;/script&gt;</a:t>
            </a:r>
          </a:p>
          <a:p>
            <a:pPr marL="0" indent="0">
              <a:buNone/>
            </a:pPr>
            <a:r>
              <a:rPr lang="en-IN" sz="1600" dirty="0"/>
              <a:t>  &lt;/body&gt;</a:t>
            </a:r>
          </a:p>
          <a:p>
            <a:pPr marL="0" indent="0">
              <a:buNone/>
            </a:pPr>
            <a:r>
              <a:rPr lang="en-IN" sz="1600" dirty="0"/>
              <a:t> &lt;/html</a:t>
            </a:r>
            <a:r>
              <a:rPr lang="en-IN" sz="1600" dirty="0" smtClean="0"/>
              <a:t>&gt;</a:t>
            </a:r>
          </a:p>
          <a:p>
            <a:pPr marL="0" indent="0">
              <a:buNone/>
            </a:pPr>
            <a:endParaRPr lang="en-US" sz="1600" dirty="0"/>
          </a:p>
          <a:p>
            <a:pPr marL="0" indent="0">
              <a:buNone/>
            </a:pPr>
            <a:r>
              <a:rPr lang="en-US" sz="1600" dirty="0" smtClean="0"/>
              <a:t>Output:</a:t>
            </a:r>
          </a:p>
          <a:p>
            <a:pPr marL="0" indent="0">
              <a:buNone/>
            </a:pPr>
            <a:r>
              <a:rPr lang="en-IN" sz="1600" dirty="0"/>
              <a:t>My lucky number </a:t>
            </a:r>
            <a:r>
              <a:rPr lang="en-IN" sz="1600" dirty="0" smtClean="0"/>
              <a:t>is 5</a:t>
            </a:r>
            <a:endParaRPr lang="en-US" sz="1600" dirty="0" smtClean="0"/>
          </a:p>
          <a:p>
            <a:endParaRPr lang="en-IN" dirty="0"/>
          </a:p>
          <a:p>
            <a:endParaRPr lang="en-IN" dirty="0"/>
          </a:p>
          <a:p>
            <a:endParaRPr lang="en-IN" dirty="0"/>
          </a:p>
        </p:txBody>
      </p:sp>
    </p:spTree>
    <p:extLst>
      <p:ext uri="{BB962C8B-B14F-4D97-AF65-F5344CB8AC3E}">
        <p14:creationId xmlns:p14="http://schemas.microsoft.com/office/powerpoint/2010/main" val="3718904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892797"/>
            <a:ext cx="10972440" cy="4902881"/>
          </a:xfrm>
        </p:spPr>
        <p:txBody>
          <a:bodyPr/>
          <a:lstStyle/>
          <a:p>
            <a:r>
              <a:rPr lang="en-IN" sz="2000" dirty="0" smtClean="0">
                <a:solidFill>
                  <a:srgbClr val="C00000"/>
                </a:solidFill>
              </a:rPr>
              <a:t>Continue statement</a:t>
            </a:r>
          </a:p>
          <a:p>
            <a:endParaRPr lang="en-IN" sz="1600" dirty="0" smtClean="0">
              <a:solidFill>
                <a:srgbClr val="C00000"/>
              </a:solidFill>
            </a:endParaRPr>
          </a:p>
          <a:p>
            <a:r>
              <a:rPr lang="en-IN" sz="1600" dirty="0" smtClean="0"/>
              <a:t>It breaks one iteration, if a specified condition occurs and continues with the next iteration in the loop</a:t>
            </a:r>
          </a:p>
          <a:p>
            <a:r>
              <a:rPr lang="en-IN" sz="1600" dirty="0" smtClean="0"/>
              <a:t>&lt;html&gt;</a:t>
            </a:r>
          </a:p>
          <a:p>
            <a:r>
              <a:rPr lang="en-IN" sz="1600" dirty="0" smtClean="0"/>
              <a:t>&lt;</a:t>
            </a:r>
            <a:r>
              <a:rPr lang="en-IN" sz="1600" dirty="0"/>
              <a:t>body</a:t>
            </a:r>
            <a:r>
              <a:rPr lang="en-IN" sz="1600" dirty="0" smtClean="0"/>
              <a:t>&gt;</a:t>
            </a:r>
          </a:p>
          <a:p>
            <a:r>
              <a:rPr lang="en-IN" sz="1600" dirty="0" smtClean="0"/>
              <a:t>&lt;script&gt;</a:t>
            </a:r>
          </a:p>
          <a:p>
            <a:r>
              <a:rPr lang="en-IN" sz="1600" dirty="0" err="1" smtClean="0"/>
              <a:t>var</a:t>
            </a:r>
            <a:r>
              <a:rPr lang="en-IN" sz="1600" dirty="0" smtClean="0"/>
              <a:t> </a:t>
            </a:r>
            <a:r>
              <a:rPr lang="en-IN" sz="1600" dirty="0"/>
              <a:t>x = 1</a:t>
            </a:r>
            <a:r>
              <a:rPr lang="en-IN" sz="1600" dirty="0" smtClean="0"/>
              <a:t>;</a:t>
            </a:r>
          </a:p>
          <a:p>
            <a:r>
              <a:rPr lang="en-IN" sz="1600" dirty="0" smtClean="0"/>
              <a:t>document.write</a:t>
            </a:r>
            <a:r>
              <a:rPr lang="en-IN" sz="1600" dirty="0"/>
              <a:t>("Entering the loop&lt;</a:t>
            </a:r>
            <a:r>
              <a:rPr lang="en-IN" sz="1600" dirty="0" err="1"/>
              <a:t>br</a:t>
            </a:r>
            <a:r>
              <a:rPr lang="en-IN" sz="1600" dirty="0"/>
              <a:t> /&gt; "); </a:t>
            </a:r>
            <a:endParaRPr lang="en-IN" sz="1600" dirty="0" smtClean="0"/>
          </a:p>
          <a:p>
            <a:r>
              <a:rPr lang="en-IN" sz="1600" dirty="0" smtClean="0"/>
              <a:t>while </a:t>
            </a:r>
            <a:r>
              <a:rPr lang="en-IN" sz="1600" dirty="0"/>
              <a:t>(x &lt; 10</a:t>
            </a:r>
            <a:r>
              <a:rPr lang="en-IN" sz="1600" dirty="0" smtClean="0"/>
              <a:t>)</a:t>
            </a:r>
          </a:p>
          <a:p>
            <a:r>
              <a:rPr lang="en-IN" sz="1600" dirty="0" smtClean="0"/>
              <a:t>{</a:t>
            </a:r>
          </a:p>
          <a:p>
            <a:r>
              <a:rPr lang="en-IN" sz="1600" dirty="0" smtClean="0"/>
              <a:t>x </a:t>
            </a:r>
            <a:r>
              <a:rPr lang="en-IN" sz="1600" dirty="0"/>
              <a:t>= x + 1; </a:t>
            </a:r>
            <a:endParaRPr lang="en-IN" sz="1600" dirty="0" smtClean="0"/>
          </a:p>
          <a:p>
            <a:r>
              <a:rPr lang="en-IN" sz="1600" dirty="0" smtClean="0"/>
              <a:t>if </a:t>
            </a:r>
            <a:r>
              <a:rPr lang="en-IN" sz="1600" dirty="0"/>
              <a:t>(x == 5</a:t>
            </a:r>
            <a:r>
              <a:rPr lang="en-IN" sz="1600" dirty="0" smtClean="0"/>
              <a:t>)</a:t>
            </a:r>
          </a:p>
          <a:p>
            <a:r>
              <a:rPr lang="en-IN" sz="1600" dirty="0" smtClean="0"/>
              <a:t>{ </a:t>
            </a:r>
          </a:p>
          <a:p>
            <a:r>
              <a:rPr lang="en-IN" sz="1600" dirty="0" smtClean="0"/>
              <a:t>    continue;          </a:t>
            </a:r>
            <a:r>
              <a:rPr lang="en-IN" sz="1600" dirty="0"/>
              <a:t>// skip rest of the loop </a:t>
            </a:r>
            <a:r>
              <a:rPr lang="en-IN" sz="1600" dirty="0" smtClean="0"/>
              <a:t>body</a:t>
            </a:r>
          </a:p>
          <a:p>
            <a:r>
              <a:rPr lang="en-IN" sz="1600" dirty="0" smtClean="0"/>
              <a:t>} </a:t>
            </a:r>
          </a:p>
          <a:p>
            <a:r>
              <a:rPr lang="en-IN" sz="1600" dirty="0" smtClean="0"/>
              <a:t>document.write(x </a:t>
            </a:r>
            <a:r>
              <a:rPr lang="en-IN" sz="1600" dirty="0"/>
              <a:t>+ "&lt;</a:t>
            </a:r>
            <a:r>
              <a:rPr lang="en-IN" sz="1600" dirty="0" err="1"/>
              <a:t>br</a:t>
            </a:r>
            <a:r>
              <a:rPr lang="en-IN" sz="1600" dirty="0"/>
              <a:t> </a:t>
            </a:r>
            <a:r>
              <a:rPr lang="en-IN" sz="1600" dirty="0" smtClean="0"/>
              <a:t>/&gt;");</a:t>
            </a:r>
          </a:p>
          <a:p>
            <a:r>
              <a:rPr lang="en-IN" sz="1600" dirty="0" smtClean="0"/>
              <a:t>} </a:t>
            </a:r>
          </a:p>
          <a:p>
            <a:r>
              <a:rPr lang="en-IN" sz="1600" dirty="0" smtClean="0"/>
              <a:t>document.write</a:t>
            </a:r>
            <a:r>
              <a:rPr lang="en-IN" sz="1600" dirty="0"/>
              <a:t>("Exiting the loop!&lt;</a:t>
            </a:r>
            <a:r>
              <a:rPr lang="en-IN" sz="1600" dirty="0" err="1"/>
              <a:t>br</a:t>
            </a:r>
            <a:r>
              <a:rPr lang="en-IN" sz="1600" dirty="0"/>
              <a:t> /&gt; </a:t>
            </a:r>
            <a:r>
              <a:rPr lang="en-IN" sz="1600" dirty="0" smtClean="0"/>
              <a:t>");</a:t>
            </a:r>
          </a:p>
          <a:p>
            <a:r>
              <a:rPr lang="en-IN" sz="1600" dirty="0" smtClean="0"/>
              <a:t>&lt;/</a:t>
            </a:r>
            <a:r>
              <a:rPr lang="en-IN" sz="1600" dirty="0"/>
              <a:t>script</a:t>
            </a:r>
            <a:r>
              <a:rPr lang="en-IN" sz="1600" dirty="0" smtClean="0"/>
              <a:t>&gt;</a:t>
            </a:r>
          </a:p>
          <a:p>
            <a:r>
              <a:rPr lang="en-IN" sz="1600" dirty="0" smtClean="0"/>
              <a:t>&lt;/</a:t>
            </a:r>
            <a:r>
              <a:rPr lang="en-IN" sz="1600" dirty="0"/>
              <a:t>body</a:t>
            </a:r>
            <a:r>
              <a:rPr lang="en-IN" sz="1600" dirty="0" smtClean="0"/>
              <a:t>&gt;</a:t>
            </a:r>
          </a:p>
          <a:p>
            <a:r>
              <a:rPr lang="en-IN" sz="1600" dirty="0" smtClean="0"/>
              <a:t>&lt;/</a:t>
            </a:r>
            <a:r>
              <a:rPr lang="en-IN" sz="1600" dirty="0"/>
              <a:t>html</a:t>
            </a:r>
            <a:r>
              <a:rPr lang="en-IN" sz="1600" dirty="0" smtClean="0"/>
              <a:t>&gt;</a:t>
            </a:r>
          </a:p>
          <a:p>
            <a:endParaRPr lang="en-IN" sz="1600" dirty="0" smtClean="0"/>
          </a:p>
        </p:txBody>
      </p:sp>
      <p:sp>
        <p:nvSpPr>
          <p:cNvPr id="4" name="Rectangle 3"/>
          <p:cNvSpPr/>
          <p:nvPr/>
        </p:nvSpPr>
        <p:spPr>
          <a:xfrm>
            <a:off x="7161088" y="2239766"/>
            <a:ext cx="3328827" cy="21781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90000"/>
              </a:lnSpc>
              <a:spcBef>
                <a:spcPct val="0"/>
              </a:spcBef>
            </a:pPr>
            <a:r>
              <a:rPr lang="en-IN" sz="1600" dirty="0">
                <a:solidFill>
                  <a:prstClr val="black"/>
                </a:solidFill>
              </a:rPr>
              <a:t>Output:</a:t>
            </a:r>
          </a:p>
          <a:p>
            <a:pPr lvl="0">
              <a:lnSpc>
                <a:spcPct val="90000"/>
              </a:lnSpc>
              <a:spcBef>
                <a:spcPct val="0"/>
              </a:spcBef>
            </a:pPr>
            <a:r>
              <a:rPr lang="en-IN" sz="1200" dirty="0">
                <a:solidFill>
                  <a:prstClr val="black"/>
                </a:solidFill>
              </a:rPr>
              <a:t>Entering the loop</a:t>
            </a:r>
          </a:p>
          <a:p>
            <a:pPr lvl="0">
              <a:lnSpc>
                <a:spcPct val="90000"/>
              </a:lnSpc>
              <a:spcBef>
                <a:spcPct val="0"/>
              </a:spcBef>
            </a:pPr>
            <a:r>
              <a:rPr lang="en-IN" sz="1200" dirty="0">
                <a:solidFill>
                  <a:prstClr val="black"/>
                </a:solidFill>
              </a:rPr>
              <a:t>2</a:t>
            </a:r>
          </a:p>
          <a:p>
            <a:pPr lvl="0">
              <a:lnSpc>
                <a:spcPct val="90000"/>
              </a:lnSpc>
              <a:spcBef>
                <a:spcPct val="0"/>
              </a:spcBef>
            </a:pPr>
            <a:r>
              <a:rPr lang="en-IN" sz="1200" dirty="0">
                <a:solidFill>
                  <a:prstClr val="black"/>
                </a:solidFill>
              </a:rPr>
              <a:t>3</a:t>
            </a:r>
          </a:p>
          <a:p>
            <a:pPr lvl="0">
              <a:lnSpc>
                <a:spcPct val="90000"/>
              </a:lnSpc>
              <a:spcBef>
                <a:spcPct val="0"/>
              </a:spcBef>
            </a:pPr>
            <a:r>
              <a:rPr lang="en-IN" sz="1200" dirty="0">
                <a:solidFill>
                  <a:prstClr val="black"/>
                </a:solidFill>
              </a:rPr>
              <a:t>4</a:t>
            </a:r>
          </a:p>
          <a:p>
            <a:pPr lvl="0">
              <a:lnSpc>
                <a:spcPct val="90000"/>
              </a:lnSpc>
              <a:spcBef>
                <a:spcPct val="0"/>
              </a:spcBef>
            </a:pPr>
            <a:r>
              <a:rPr lang="en-IN" sz="1200" dirty="0">
                <a:solidFill>
                  <a:prstClr val="black"/>
                </a:solidFill>
              </a:rPr>
              <a:t>6</a:t>
            </a:r>
          </a:p>
          <a:p>
            <a:pPr lvl="0">
              <a:lnSpc>
                <a:spcPct val="90000"/>
              </a:lnSpc>
              <a:spcBef>
                <a:spcPct val="0"/>
              </a:spcBef>
            </a:pPr>
            <a:r>
              <a:rPr lang="en-IN" sz="1200" dirty="0">
                <a:solidFill>
                  <a:prstClr val="black"/>
                </a:solidFill>
              </a:rPr>
              <a:t>7</a:t>
            </a:r>
          </a:p>
          <a:p>
            <a:pPr lvl="0">
              <a:lnSpc>
                <a:spcPct val="90000"/>
              </a:lnSpc>
              <a:spcBef>
                <a:spcPct val="0"/>
              </a:spcBef>
            </a:pPr>
            <a:r>
              <a:rPr lang="en-IN" sz="1200" dirty="0">
                <a:solidFill>
                  <a:prstClr val="black"/>
                </a:solidFill>
              </a:rPr>
              <a:t>8</a:t>
            </a:r>
          </a:p>
          <a:p>
            <a:pPr lvl="0">
              <a:lnSpc>
                <a:spcPct val="90000"/>
              </a:lnSpc>
              <a:spcBef>
                <a:spcPct val="0"/>
              </a:spcBef>
            </a:pPr>
            <a:r>
              <a:rPr lang="en-IN" sz="1200" dirty="0">
                <a:solidFill>
                  <a:prstClr val="black"/>
                </a:solidFill>
              </a:rPr>
              <a:t>9</a:t>
            </a:r>
          </a:p>
          <a:p>
            <a:pPr lvl="0">
              <a:lnSpc>
                <a:spcPct val="90000"/>
              </a:lnSpc>
              <a:spcBef>
                <a:spcPct val="0"/>
              </a:spcBef>
            </a:pPr>
            <a:r>
              <a:rPr lang="en-IN" sz="1200" dirty="0">
                <a:solidFill>
                  <a:prstClr val="black"/>
                </a:solidFill>
              </a:rPr>
              <a:t>10</a:t>
            </a:r>
          </a:p>
          <a:p>
            <a:pPr lvl="0">
              <a:lnSpc>
                <a:spcPct val="90000"/>
              </a:lnSpc>
              <a:spcBef>
                <a:spcPct val="0"/>
              </a:spcBef>
            </a:pPr>
            <a:r>
              <a:rPr lang="en-IN" sz="1200" dirty="0">
                <a:solidFill>
                  <a:prstClr val="black"/>
                </a:solidFill>
              </a:rPr>
              <a:t>Exiting the loop!</a:t>
            </a:r>
          </a:p>
        </p:txBody>
      </p:sp>
    </p:spTree>
    <p:extLst>
      <p:ext uri="{BB962C8B-B14F-4D97-AF65-F5344CB8AC3E}">
        <p14:creationId xmlns:p14="http://schemas.microsoft.com/office/powerpoint/2010/main" val="19930472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p:nvPr>
        </p:nvSpPr>
        <p:spPr>
          <a:xfrm>
            <a:off x="609480" y="167606"/>
            <a:ext cx="10972440" cy="6851106"/>
          </a:xfrm>
        </p:spPr>
        <p:txBody>
          <a:bodyPr/>
          <a:lstStyle/>
          <a:p>
            <a:r>
              <a:rPr lang="en-IN" sz="1600" dirty="0"/>
              <a:t>&lt;html&gt;</a:t>
            </a:r>
          </a:p>
          <a:p>
            <a:r>
              <a:rPr lang="en-IN" sz="1600" dirty="0"/>
              <a:t>&lt;body&gt;</a:t>
            </a:r>
          </a:p>
          <a:p>
            <a:r>
              <a:rPr lang="en-IN" sz="1600" dirty="0"/>
              <a:t>&lt;script&gt;</a:t>
            </a:r>
          </a:p>
          <a:p>
            <a:r>
              <a:rPr lang="en-IN" sz="1600" dirty="0"/>
              <a:t>f</a:t>
            </a:r>
            <a:r>
              <a:rPr lang="en-IN" sz="1600" dirty="0" smtClean="0"/>
              <a:t>or(i=10;i&gt;=0;i--)</a:t>
            </a:r>
          </a:p>
          <a:p>
            <a:r>
              <a:rPr lang="en-US" sz="1600" dirty="0" smtClean="0"/>
              <a:t>{ </a:t>
            </a:r>
          </a:p>
          <a:p>
            <a:r>
              <a:rPr lang="en-US" sz="1600" dirty="0"/>
              <a:t> </a:t>
            </a:r>
            <a:r>
              <a:rPr lang="en-US" sz="1600" dirty="0" smtClean="0"/>
              <a:t>   </a:t>
            </a:r>
            <a:r>
              <a:rPr lang="en-IN" sz="1600" dirty="0" smtClean="0"/>
              <a:t>if (i </a:t>
            </a:r>
            <a:r>
              <a:rPr lang="en-IN" sz="1600" dirty="0"/>
              <a:t>== 5)</a:t>
            </a:r>
          </a:p>
          <a:p>
            <a:r>
              <a:rPr lang="en-IN" sz="1600" dirty="0"/>
              <a:t>{ </a:t>
            </a:r>
          </a:p>
          <a:p>
            <a:r>
              <a:rPr lang="en-IN" sz="1600" dirty="0"/>
              <a:t>   </a:t>
            </a:r>
            <a:r>
              <a:rPr lang="en-IN" sz="1600" dirty="0" smtClean="0"/>
              <a:t>x=i;</a:t>
            </a:r>
          </a:p>
          <a:p>
            <a:r>
              <a:rPr lang="en-IN" sz="1600" dirty="0" smtClean="0"/>
              <a:t> continue;</a:t>
            </a:r>
            <a:endParaRPr lang="en-IN" sz="1600" dirty="0"/>
          </a:p>
          <a:p>
            <a:r>
              <a:rPr lang="en-IN" sz="1600" dirty="0"/>
              <a:t>} </a:t>
            </a:r>
          </a:p>
          <a:p>
            <a:r>
              <a:rPr lang="en-IN" sz="1600" dirty="0" smtClean="0"/>
              <a:t>document.write(i);</a:t>
            </a:r>
          </a:p>
          <a:p>
            <a:r>
              <a:rPr lang="en-US" sz="1600" dirty="0"/>
              <a:t>d</a:t>
            </a:r>
            <a:r>
              <a:rPr lang="en-US" sz="1600" dirty="0" smtClean="0"/>
              <a:t>ocument.write(“&lt;</a:t>
            </a:r>
            <a:r>
              <a:rPr lang="en-US" sz="1600" dirty="0" err="1" smtClean="0"/>
              <a:t>br</a:t>
            </a:r>
            <a:r>
              <a:rPr lang="en-US" sz="1600" dirty="0" smtClean="0"/>
              <a:t>/&gt;”);</a:t>
            </a:r>
          </a:p>
          <a:p>
            <a:r>
              <a:rPr lang="en-IN" sz="1600" dirty="0" smtClean="0"/>
              <a:t>} </a:t>
            </a:r>
            <a:endParaRPr lang="en-IN" sz="1600" dirty="0"/>
          </a:p>
          <a:p>
            <a:r>
              <a:rPr lang="en-IN" sz="1600" dirty="0"/>
              <a:t>document.write</a:t>
            </a:r>
            <a:r>
              <a:rPr lang="en-IN" sz="1600" dirty="0" smtClean="0"/>
              <a:t>(“The number” =x= “is missing in above list”);</a:t>
            </a:r>
            <a:endParaRPr lang="en-IN" sz="1600" dirty="0"/>
          </a:p>
          <a:p>
            <a:r>
              <a:rPr lang="en-IN" sz="1600" dirty="0"/>
              <a:t>&lt;/script&gt;</a:t>
            </a:r>
          </a:p>
          <a:p>
            <a:r>
              <a:rPr lang="en-IN" sz="1600" dirty="0"/>
              <a:t>&lt;/body&gt;</a:t>
            </a:r>
          </a:p>
          <a:p>
            <a:r>
              <a:rPr lang="en-IN" sz="1600" dirty="0"/>
              <a:t>&lt;/html</a:t>
            </a:r>
            <a:r>
              <a:rPr lang="en-IN" sz="1600" dirty="0" smtClean="0"/>
              <a:t>&gt;</a:t>
            </a:r>
          </a:p>
          <a:p>
            <a:endParaRPr lang="en-IN" dirty="0"/>
          </a:p>
          <a:p>
            <a:endParaRPr lang="en-IN" dirty="0"/>
          </a:p>
        </p:txBody>
      </p:sp>
      <p:sp>
        <p:nvSpPr>
          <p:cNvPr id="5" name="Rectangle 4"/>
          <p:cNvSpPr/>
          <p:nvPr/>
        </p:nvSpPr>
        <p:spPr>
          <a:xfrm>
            <a:off x="7407667" y="1921267"/>
            <a:ext cx="3883632" cy="3267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Output</a:t>
            </a:r>
            <a:r>
              <a:rPr lang="en-US" dirty="0" smtClean="0"/>
              <a:t>:</a:t>
            </a:r>
          </a:p>
          <a:p>
            <a:r>
              <a:rPr lang="en-US" sz="1400" dirty="0" smtClean="0"/>
              <a:t>10</a:t>
            </a:r>
          </a:p>
          <a:p>
            <a:r>
              <a:rPr lang="en-US" sz="1400" dirty="0" smtClean="0"/>
              <a:t>9</a:t>
            </a:r>
          </a:p>
          <a:p>
            <a:r>
              <a:rPr lang="en-US" sz="1400" dirty="0" smtClean="0"/>
              <a:t>8</a:t>
            </a:r>
          </a:p>
          <a:p>
            <a:r>
              <a:rPr lang="en-US" sz="1400" dirty="0" smtClean="0"/>
              <a:t>7</a:t>
            </a:r>
          </a:p>
          <a:p>
            <a:r>
              <a:rPr lang="en-US" sz="1400" dirty="0" smtClean="0"/>
              <a:t>6</a:t>
            </a:r>
          </a:p>
          <a:p>
            <a:r>
              <a:rPr lang="en-US" sz="1400" dirty="0" smtClean="0"/>
              <a:t>4</a:t>
            </a:r>
          </a:p>
          <a:p>
            <a:r>
              <a:rPr lang="en-US" sz="1400" dirty="0" smtClean="0"/>
              <a:t>3</a:t>
            </a:r>
          </a:p>
          <a:p>
            <a:r>
              <a:rPr lang="en-US" sz="1400" dirty="0" smtClean="0"/>
              <a:t>2</a:t>
            </a:r>
          </a:p>
          <a:p>
            <a:r>
              <a:rPr lang="en-US" sz="1400" dirty="0" smtClean="0"/>
              <a:t>1</a:t>
            </a:r>
          </a:p>
          <a:p>
            <a:r>
              <a:rPr lang="en-US" sz="1400" dirty="0" smtClean="0"/>
              <a:t>0</a:t>
            </a:r>
          </a:p>
          <a:p>
            <a:r>
              <a:rPr lang="en-US" sz="1400" dirty="0" smtClean="0"/>
              <a:t>The number 5 is missing in above list</a:t>
            </a:r>
          </a:p>
          <a:p>
            <a:endParaRPr lang="en-IN" dirty="0"/>
          </a:p>
        </p:txBody>
      </p:sp>
    </p:spTree>
    <p:extLst>
      <p:ext uri="{BB962C8B-B14F-4D97-AF65-F5344CB8AC3E}">
        <p14:creationId xmlns:p14="http://schemas.microsoft.com/office/powerpoint/2010/main" val="783142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313627" y="774820"/>
            <a:ext cx="9900000" cy="429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dirty="0">
                <a:solidFill>
                  <a:srgbClr val="C00000"/>
                </a:solidFill>
                <a:latin typeface="Calibri"/>
                <a:ea typeface="DejaVu Sans"/>
              </a:rPr>
              <a:t>JavaScript Functions</a:t>
            </a:r>
            <a:endParaRPr lang="en-IN" sz="2400" b="0" strike="noStrike" spc="-1" dirty="0">
              <a:latin typeface="Arial"/>
            </a:endParaRPr>
          </a:p>
          <a:p>
            <a:pPr>
              <a:lnSpc>
                <a:spcPct val="100000"/>
              </a:lnSpc>
            </a:pPr>
            <a:r>
              <a:rPr lang="en-IN" sz="1800" b="0" strike="noStrike" spc="-1" dirty="0">
                <a:solidFill>
                  <a:srgbClr val="000000"/>
                </a:solidFill>
                <a:latin typeface="Calibri"/>
                <a:ea typeface="DejaVu Sans"/>
              </a:rPr>
              <a:t>JavaScript functions are used to perform operations. </a:t>
            </a: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We can call JavaScript function many times to reuse the code.</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ED7D31"/>
                </a:solidFill>
                <a:latin typeface="Calibri"/>
                <a:ea typeface="DejaVu Sans"/>
              </a:rPr>
              <a:t>Advantage of JavaScript function</a:t>
            </a: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There are mainly two advantages of JavaScript functions.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u="sng" strike="noStrike" spc="-1" dirty="0">
                <a:solidFill>
                  <a:srgbClr val="000000"/>
                </a:solidFill>
                <a:uFillTx/>
                <a:latin typeface="Calibri"/>
                <a:ea typeface="DejaVu Sans"/>
              </a:rPr>
              <a:t>Code reusability</a:t>
            </a:r>
            <a:r>
              <a:rPr lang="en-IN" sz="1800" b="0" strike="noStrike" spc="-1" dirty="0">
                <a:solidFill>
                  <a:srgbClr val="000000"/>
                </a:solidFill>
                <a:latin typeface="Calibri"/>
                <a:ea typeface="DejaVu Sans"/>
              </a:rPr>
              <a:t>: We can call a function several times so it save coding.</a:t>
            </a:r>
            <a:endParaRPr lang="en-IN" sz="1800" b="0" strike="noStrike" spc="-1" dirty="0">
              <a:latin typeface="Arial"/>
            </a:endParaRPr>
          </a:p>
          <a:p>
            <a:pPr>
              <a:lnSpc>
                <a:spcPct val="100000"/>
              </a:lnSpc>
            </a:pPr>
            <a:r>
              <a:rPr lang="en-IN" sz="1800" b="0" u="sng" strike="noStrike" spc="-1" dirty="0">
                <a:solidFill>
                  <a:srgbClr val="000000"/>
                </a:solidFill>
                <a:uFillTx/>
                <a:latin typeface="Calibri"/>
                <a:ea typeface="DejaVu Sans"/>
              </a:rPr>
              <a:t>Less coding</a:t>
            </a:r>
            <a:r>
              <a:rPr lang="en-IN" sz="1800" b="0" strike="noStrike" spc="-1" dirty="0">
                <a:solidFill>
                  <a:srgbClr val="000000"/>
                </a:solidFill>
                <a:latin typeface="Calibri"/>
                <a:ea typeface="DejaVu Sans"/>
              </a:rPr>
              <a:t>: It makes our program compact. We don’t need to write many lines of code each time to perform a common task.</a:t>
            </a:r>
            <a:endParaRPr lang="en-IN" sz="1800" b="0" strike="noStrike" spc="-1" dirty="0">
              <a:latin typeface="Arial"/>
            </a:endParaRPr>
          </a:p>
          <a:p>
            <a:pPr>
              <a:lnSpc>
                <a:spcPct val="100000"/>
              </a:lnSpc>
            </a:pPr>
            <a:r>
              <a:rPr lang="en-IN" sz="1800" b="0" strike="noStrike" spc="-1" dirty="0">
                <a:solidFill>
                  <a:srgbClr val="000000"/>
                </a:solidFill>
                <a:latin typeface="Calibri"/>
                <a:ea typeface="DejaVu Sans"/>
              </a:rPr>
              <a:t>JavaScript Function </a:t>
            </a:r>
            <a:r>
              <a:rPr lang="en-IN" sz="1800" b="0" strike="noStrike" spc="-1" dirty="0">
                <a:solidFill>
                  <a:srgbClr val="ED7D31"/>
                </a:solidFill>
                <a:latin typeface="Calibri"/>
                <a:ea typeface="DejaVu Sans"/>
              </a:rPr>
              <a:t>Syntax</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IN" sz="1800" b="0" strike="noStrike" spc="-1" dirty="0">
                <a:solidFill>
                  <a:srgbClr val="5B9BD5"/>
                </a:solidFill>
                <a:latin typeface="Calibri"/>
                <a:ea typeface="DejaVu Sans"/>
              </a:rPr>
              <a:t>function </a:t>
            </a:r>
            <a:r>
              <a:rPr lang="en-IN" sz="1800" b="0" strike="noStrike" spc="-1" dirty="0" err="1">
                <a:solidFill>
                  <a:srgbClr val="5B9BD5"/>
                </a:solidFill>
                <a:latin typeface="Calibri"/>
                <a:ea typeface="DejaVu Sans"/>
              </a:rPr>
              <a:t>functionName</a:t>
            </a:r>
            <a:r>
              <a:rPr lang="en-IN" sz="1800" b="0" strike="noStrike" spc="-1" dirty="0">
                <a:solidFill>
                  <a:srgbClr val="5B9BD5"/>
                </a:solidFill>
                <a:latin typeface="Calibri"/>
                <a:ea typeface="DejaVu Sans"/>
              </a:rPr>
              <a:t>([arg1, arg2, ...</a:t>
            </a:r>
            <a:r>
              <a:rPr lang="en-IN" sz="1800" b="0" strike="noStrike" spc="-1" dirty="0" err="1">
                <a:solidFill>
                  <a:srgbClr val="5B9BD5"/>
                </a:solidFill>
                <a:latin typeface="Calibri"/>
                <a:ea typeface="DejaVu Sans"/>
              </a:rPr>
              <a:t>argN</a:t>
            </a:r>
            <a:r>
              <a:rPr lang="en-IN" sz="1800" b="0" strike="noStrike" spc="-1" dirty="0">
                <a:solidFill>
                  <a:srgbClr val="5B9BD5"/>
                </a:solidFill>
                <a:latin typeface="Calibri"/>
                <a:ea typeface="DejaVu Sans"/>
              </a:rPr>
              <a:t>]){  </a:t>
            </a:r>
            <a:endParaRPr lang="en-IN" sz="1800" b="0" strike="noStrike" spc="-1" dirty="0">
              <a:latin typeface="Arial"/>
            </a:endParaRPr>
          </a:p>
          <a:p>
            <a:pPr>
              <a:lnSpc>
                <a:spcPct val="100000"/>
              </a:lnSpc>
            </a:pPr>
            <a:r>
              <a:rPr lang="en-IN" sz="1800" b="0" strike="noStrike" spc="-1" dirty="0">
                <a:solidFill>
                  <a:srgbClr val="5B9BD5"/>
                </a:solidFill>
                <a:latin typeface="Calibri"/>
                <a:ea typeface="DejaVu Sans"/>
              </a:rPr>
              <a:t> //code to be executed  </a:t>
            </a:r>
            <a:endParaRPr lang="en-IN" sz="1800" b="0" strike="noStrike" spc="-1" dirty="0">
              <a:latin typeface="Arial"/>
            </a:endParaRPr>
          </a:p>
          <a:p>
            <a:pPr>
              <a:lnSpc>
                <a:spcPct val="100000"/>
              </a:lnSpc>
            </a:pPr>
            <a:r>
              <a:rPr lang="en-IN" sz="1800" b="0" strike="noStrike" spc="-1" dirty="0">
                <a:solidFill>
                  <a:srgbClr val="5B9BD5"/>
                </a:solidFill>
                <a:latin typeface="Calibri"/>
                <a:ea typeface="DejaVu Sans"/>
              </a:rPr>
              <a:t>} </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Picture 1"/>
          <p:cNvPicPr/>
          <p:nvPr/>
        </p:nvPicPr>
        <p:blipFill>
          <a:blip r:embed="rId2"/>
          <a:stretch/>
        </p:blipFill>
        <p:spPr>
          <a:xfrm>
            <a:off x="1738440" y="1838160"/>
            <a:ext cx="8714520" cy="31806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1" name="Picture 1"/>
          <p:cNvPicPr/>
          <p:nvPr/>
        </p:nvPicPr>
        <p:blipFill>
          <a:blip r:embed="rId2"/>
          <a:stretch/>
        </p:blipFill>
        <p:spPr>
          <a:xfrm>
            <a:off x="2109960" y="1295280"/>
            <a:ext cx="7971840" cy="42663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C00000"/>
                </a:solidFill>
                <a:latin typeface="Calibri Light"/>
              </a:rPr>
              <a:t>How to Write JavaScript Document?</a:t>
            </a:r>
            <a:endParaRPr lang="en-IN" sz="4400" b="0" strike="noStrike" spc="-1">
              <a:latin typeface="Arial"/>
            </a:endParaRPr>
          </a:p>
        </p:txBody>
      </p:sp>
      <p:sp>
        <p:nvSpPr>
          <p:cNvPr id="213" name="CustomShape 2"/>
          <p:cNvSpPr/>
          <p:nvPr/>
        </p:nvSpPr>
        <p:spPr>
          <a:xfrm>
            <a:off x="838080" y="1690560"/>
            <a:ext cx="10514880" cy="4709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2000" lnSpcReduction="2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Syntax</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The syntax of directly embedding the JavaScript in the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HTML is</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&lt;script type="text/javascript"&gt;</a:t>
            </a:r>
            <a:endParaRPr lang="en-IN" sz="2800" b="0" strike="noStrike" spc="-1">
              <a:latin typeface="Arial"/>
            </a:endParaRPr>
          </a:p>
          <a:p>
            <a:pPr>
              <a:lnSpc>
                <a:spcPct val="90000"/>
              </a:lnSpc>
              <a:spcBef>
                <a:spcPts val="1001"/>
              </a:spcBef>
            </a:pP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&lt;/script</a:t>
            </a:r>
            <a:r>
              <a:rPr lang="en-IN" sz="2800" b="0" strike="noStrike" spc="-1">
                <a:solidFill>
                  <a:srgbClr val="000000"/>
                </a:solidFill>
                <a:latin typeface="Calibri"/>
              </a:rPr>
              <a:t>&gt;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There are two important attributes of script tag - type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and language.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The type attribute can be written as follows -</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&lt;script type="text/javascript"&gt;</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//script here</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&lt;/script&gt;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The language attribute can be written as follows -</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&lt;script language="javascript"&gt;</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//script here</a:t>
            </a:r>
            <a:endParaRPr lang="en-IN" sz="2800" b="0" strike="noStrike" spc="-1">
              <a:latin typeface="Arial"/>
            </a:endParaRPr>
          </a:p>
          <a:p>
            <a:pPr>
              <a:lnSpc>
                <a:spcPct val="90000"/>
              </a:lnSpc>
              <a:spcBef>
                <a:spcPts val="1001"/>
              </a:spcBef>
            </a:pPr>
            <a:r>
              <a:rPr lang="en-IN" sz="2800" b="0" strike="noStrike" spc="-1">
                <a:solidFill>
                  <a:srgbClr val="4472C4"/>
                </a:solidFill>
                <a:latin typeface="Calibri"/>
              </a:rPr>
              <a:t>&lt;/script&gt;</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C00000"/>
                </a:solidFill>
                <a:latin typeface="Calibri Light"/>
              </a:rPr>
              <a:t>JavaScript example</a:t>
            </a:r>
            <a:endParaRPr lang="en-IN" sz="4400" b="0" strike="noStrike" spc="-1">
              <a:latin typeface="Arial"/>
            </a:endParaRPr>
          </a:p>
        </p:txBody>
      </p:sp>
      <p:sp>
        <p:nvSpPr>
          <p:cNvPr id="21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0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Let’s create the first JavaScript example.</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5B9BD5"/>
                </a:solidFill>
                <a:latin typeface="Calibri"/>
              </a:rPr>
              <a:t>&lt;script type="text/</a:t>
            </a:r>
            <a:r>
              <a:rPr lang="en-IN" sz="2800" b="0" strike="noStrike" spc="-1" dirty="0" err="1">
                <a:solidFill>
                  <a:srgbClr val="5B9BD5"/>
                </a:solidFill>
                <a:latin typeface="Calibri"/>
              </a:rPr>
              <a:t>javascript</a:t>
            </a:r>
            <a:r>
              <a:rPr lang="en-IN" sz="2800" b="0" strike="noStrike" spc="-1" dirty="0">
                <a:solidFill>
                  <a:srgbClr val="5B9BD5"/>
                </a:solidFill>
                <a:latin typeface="Calibri"/>
              </a:rPr>
              <a:t>"&gt;  </a:t>
            </a:r>
            <a:endParaRPr lang="en-IN" sz="2800" b="0" strike="noStrike" spc="-1" dirty="0">
              <a:latin typeface="Arial"/>
            </a:endParaRPr>
          </a:p>
          <a:p>
            <a:pPr>
              <a:lnSpc>
                <a:spcPct val="90000"/>
              </a:lnSpc>
              <a:spcBef>
                <a:spcPts val="1001"/>
              </a:spcBef>
            </a:pPr>
            <a:r>
              <a:rPr lang="en-IN" sz="2800" b="0" strike="noStrike" spc="-1" dirty="0">
                <a:solidFill>
                  <a:srgbClr val="5B9BD5"/>
                </a:solidFill>
                <a:latin typeface="Calibri"/>
              </a:rPr>
              <a:t>document.write("</a:t>
            </a:r>
            <a:r>
              <a:rPr lang="en-IN" sz="2400" b="0" strike="noStrike" spc="-1" dirty="0">
                <a:solidFill>
                  <a:srgbClr val="5B9BD5"/>
                </a:solidFill>
                <a:latin typeface="Calibri"/>
              </a:rPr>
              <a:t>JavaScript is a simple language for </a:t>
            </a:r>
            <a:r>
              <a:rPr lang="en-IN" sz="2400" b="0" strike="noStrike" spc="-1" dirty="0" err="1">
                <a:solidFill>
                  <a:srgbClr val="5B9BD5"/>
                </a:solidFill>
                <a:latin typeface="Calibri"/>
              </a:rPr>
              <a:t>javatpoint</a:t>
            </a:r>
            <a:r>
              <a:rPr lang="en-IN" sz="2400" b="0" strike="noStrike" spc="-1" dirty="0">
                <a:solidFill>
                  <a:srgbClr val="5B9BD5"/>
                </a:solidFill>
                <a:latin typeface="Calibri"/>
              </a:rPr>
              <a:t> learners");  </a:t>
            </a:r>
            <a:endParaRPr lang="en-IN" sz="2400" b="0" strike="noStrike" spc="-1" dirty="0">
              <a:latin typeface="Arial"/>
            </a:endParaRPr>
          </a:p>
          <a:p>
            <a:pPr>
              <a:lnSpc>
                <a:spcPct val="90000"/>
              </a:lnSpc>
              <a:spcBef>
                <a:spcPts val="1001"/>
              </a:spcBef>
            </a:pPr>
            <a:r>
              <a:rPr lang="en-IN" sz="2800" b="0" strike="noStrike" spc="-1" dirty="0">
                <a:solidFill>
                  <a:srgbClr val="5B9BD5"/>
                </a:solidFill>
                <a:latin typeface="Calibri"/>
              </a:rPr>
              <a:t>&lt;/script&gt;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The </a:t>
            </a:r>
            <a:r>
              <a:rPr lang="en-IN" sz="2800" b="1" strike="noStrike" spc="-1" dirty="0">
                <a:solidFill>
                  <a:srgbClr val="000000"/>
                </a:solidFill>
                <a:latin typeface="Calibri"/>
              </a:rPr>
              <a:t>script</a:t>
            </a:r>
            <a:r>
              <a:rPr lang="en-IN" sz="2800" b="0" strike="noStrike" spc="-1" dirty="0">
                <a:solidFill>
                  <a:srgbClr val="000000"/>
                </a:solidFill>
                <a:latin typeface="Calibri"/>
              </a:rPr>
              <a:t> tag specifies that we are using JavaScript.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The </a:t>
            </a:r>
            <a:r>
              <a:rPr lang="en-IN" sz="2800" b="1" strike="noStrike" spc="-1" dirty="0">
                <a:solidFill>
                  <a:srgbClr val="000000"/>
                </a:solidFill>
                <a:latin typeface="Calibri"/>
              </a:rPr>
              <a:t>text/</a:t>
            </a:r>
            <a:r>
              <a:rPr lang="en-IN" sz="2800" b="1" strike="noStrike" spc="-1" dirty="0" err="1">
                <a:solidFill>
                  <a:srgbClr val="000000"/>
                </a:solidFill>
                <a:latin typeface="Calibri"/>
              </a:rPr>
              <a:t>javascript</a:t>
            </a:r>
            <a:r>
              <a:rPr lang="en-IN" sz="2800" b="0" strike="noStrike" spc="-1" dirty="0">
                <a:solidFill>
                  <a:srgbClr val="000000"/>
                </a:solidFill>
                <a:latin typeface="Calibri"/>
              </a:rPr>
              <a:t> is the content type that provides information to the browser about the data.</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The </a:t>
            </a:r>
            <a:r>
              <a:rPr lang="en-IN" sz="2800" b="1" strike="noStrike" spc="-1" dirty="0">
                <a:solidFill>
                  <a:srgbClr val="000000"/>
                </a:solidFill>
                <a:latin typeface="Calibri"/>
              </a:rPr>
              <a:t>document.write() </a:t>
            </a:r>
            <a:r>
              <a:rPr lang="en-IN" sz="2800" b="0" strike="noStrike" spc="-1" dirty="0">
                <a:solidFill>
                  <a:srgbClr val="000000"/>
                </a:solidFill>
                <a:latin typeface="Calibri"/>
              </a:rPr>
              <a:t>function is used to display dynamic content through JavaScript.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1" strike="noStrike" spc="-1">
                <a:solidFill>
                  <a:srgbClr val="000000"/>
                </a:solidFill>
                <a:latin typeface="Calibri"/>
              </a:rPr>
              <a:t>To run JavaScript with Notepad++,</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Now, enclose your code with &lt;script&gt; and &lt;/script&gt; tags. The above code now becomes.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Save the file with a . html extension.</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Now, click on Run -&gt; Launch in Chrome .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If you modify the code, simply save the changes ( Ctrl + s ) in </a:t>
            </a:r>
            <a:r>
              <a:rPr lang="en-IN" sz="2800" b="1" strike="noStrike" spc="-1">
                <a:solidFill>
                  <a:srgbClr val="000000"/>
                </a:solidFill>
                <a:latin typeface="Calibri"/>
              </a:rPr>
              <a:t>Notepad++</a:t>
            </a:r>
            <a:r>
              <a:rPr lang="en-IN" sz="2800" b="0" strike="noStrike" spc="-1">
                <a:solidFill>
                  <a:srgbClr val="000000"/>
                </a:solidFill>
                <a:latin typeface="Calibri"/>
              </a:rPr>
              <a:t>.</a:t>
            </a:r>
            <a:endParaRPr lang="en-IN" sz="2800" b="0" strike="noStrike" spc="-1">
              <a:latin typeface="Arial"/>
            </a:endParaRPr>
          </a:p>
          <a:p>
            <a:pPr>
              <a:lnSpc>
                <a:spcPct val="90000"/>
              </a:lnSpc>
              <a:spcBef>
                <a:spcPts val="1001"/>
              </a:spcBef>
            </a:pP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B51173"/>
                </a:solidFill>
                <a:latin typeface="Calibri Light"/>
              </a:rPr>
              <a:t>Object Name</a:t>
            </a:r>
            <a:endParaRPr lang="en-IN" sz="4400" b="0" strike="noStrike" spc="-1">
              <a:latin typeface="Arial"/>
            </a:endParaRPr>
          </a:p>
        </p:txBody>
      </p:sp>
      <p:sp>
        <p:nvSpPr>
          <p:cNvPr id="12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JavaScript is a object oriented programming language.</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That means programs are written using objects.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Object is nothing but some entity.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In JavaScript document, window, forms, fields, buttons are some popularly used objects.</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ea typeface="Microsoft YaHei"/>
              </a:rPr>
              <a:t>Each object is identified </a:t>
            </a:r>
            <a:r>
              <a:rPr lang="en-IN" sz="2800" b="0" strike="noStrike" spc="-1">
                <a:solidFill>
                  <a:srgbClr val="000000"/>
                </a:solidFill>
                <a:latin typeface="Calibri"/>
              </a:rPr>
              <a:t>either by  an ID or by a name.</a:t>
            </a:r>
            <a:r>
              <a:t/>
            </a:r>
            <a:br/>
            <a:r>
              <a:rPr lang="en-IN" sz="2800" b="0" strike="noStrike" spc="-1">
                <a:solidFill>
                  <a:srgbClr val="000000"/>
                </a:solidFill>
                <a:latin typeface="Calibri"/>
              </a:rPr>
              <a:t> </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123188" y="1169769"/>
            <a:ext cx="10972440" cy="387798"/>
          </a:xfrm>
        </p:spPr>
        <p:txBody>
          <a:bodyPr/>
          <a:lstStyle/>
          <a:p>
            <a:r>
              <a:rPr lang="en-IN" dirty="0">
                <a:solidFill>
                  <a:srgbClr val="C00000"/>
                </a:solidFill>
              </a:rPr>
              <a:t>Using document.write()</a:t>
            </a:r>
          </a:p>
        </p:txBody>
      </p:sp>
      <p:pic>
        <p:nvPicPr>
          <p:cNvPr id="4" name="Picture 4"/>
          <p:cNvPicPr/>
          <p:nvPr/>
        </p:nvPicPr>
        <p:blipFill>
          <a:blip r:embed="rId2"/>
          <a:stretch/>
        </p:blipFill>
        <p:spPr>
          <a:xfrm>
            <a:off x="982832" y="2522164"/>
            <a:ext cx="6671415" cy="2635464"/>
          </a:xfrm>
          <a:prstGeom prst="rect">
            <a:avLst/>
          </a:prstGeom>
          <a:ln>
            <a:noFill/>
          </a:ln>
        </p:spPr>
      </p:pic>
    </p:spTree>
    <p:extLst>
      <p:ext uri="{BB962C8B-B14F-4D97-AF65-F5344CB8AC3E}">
        <p14:creationId xmlns:p14="http://schemas.microsoft.com/office/powerpoint/2010/main" val="16543118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dirty="0"/>
              <a:t/>
            </a:r>
            <a:br>
              <a:rPr dirty="0"/>
            </a:br>
            <a:endParaRPr lang="en-IN" sz="4400" b="0" strike="noStrike" spc="-1" dirty="0">
              <a:latin typeface="Arial"/>
            </a:endParaRPr>
          </a:p>
        </p:txBody>
      </p:sp>
      <p:sp>
        <p:nvSpPr>
          <p:cNvPr id="218" name="CustomShape 2"/>
          <p:cNvSpPr/>
          <p:nvPr/>
        </p:nvSpPr>
        <p:spPr>
          <a:xfrm>
            <a:off x="838080" y="503434"/>
            <a:ext cx="10514880" cy="59283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2000" lnSpcReduction="20000"/>
          </a:bodyPr>
          <a:lstStyle/>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&lt;html&gt;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&lt;h2&gt;My First Web Page&lt;/h2&gt;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&lt;p&gt;My first paragraph.&lt;/p&gt;</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&lt;p&gt;Never call document.write after the document has finished loading.</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It will overwrite the whole document.&lt;/p&gt;</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&lt;script&gt;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document.write(5 + 6);</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&lt;/script&gt;</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&lt;/html&gt; </a:t>
            </a:r>
            <a:endParaRPr lang="en-IN" sz="2800" b="0" strike="noStrike" spc="-1" dirty="0">
              <a:latin typeface="Arial"/>
            </a:endParaRPr>
          </a:p>
        </p:txBody>
      </p:sp>
      <p:sp>
        <p:nvSpPr>
          <p:cNvPr id="219" name="CustomShape 3"/>
          <p:cNvSpPr/>
          <p:nvPr/>
        </p:nvSpPr>
        <p:spPr>
          <a:xfrm>
            <a:off x="6287800" y="4068566"/>
            <a:ext cx="5065160" cy="110654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1800" b="1" strike="noStrike" spc="-1" dirty="0">
                <a:solidFill>
                  <a:srgbClr val="000000"/>
                </a:solidFill>
                <a:latin typeface="Times New Roman"/>
                <a:ea typeface="DejaVu Sans"/>
              </a:rPr>
              <a:t>My First Web Page</a:t>
            </a:r>
            <a:endParaRPr lang="en-IN" sz="1800" b="0" strike="noStrike" spc="-1" dirty="0">
              <a:latin typeface="Arial"/>
            </a:endParaRPr>
          </a:p>
          <a:p>
            <a:pPr>
              <a:lnSpc>
                <a:spcPct val="100000"/>
              </a:lnSpc>
            </a:pPr>
            <a:r>
              <a:rPr lang="en-IN" sz="1200" b="0" strike="noStrike" spc="-1" dirty="0">
                <a:solidFill>
                  <a:srgbClr val="000000"/>
                </a:solidFill>
                <a:latin typeface="Times New Roman"/>
                <a:ea typeface="DejaVu Sans"/>
              </a:rPr>
              <a:t>My first paragraph.</a:t>
            </a:r>
            <a:endParaRPr lang="en-IN" sz="1200" b="0" strike="noStrike" spc="-1" dirty="0">
              <a:latin typeface="Arial"/>
            </a:endParaRPr>
          </a:p>
          <a:p>
            <a:pPr>
              <a:lnSpc>
                <a:spcPct val="100000"/>
              </a:lnSpc>
            </a:pPr>
            <a:r>
              <a:rPr lang="en-IN" sz="1200" b="0" strike="noStrike" spc="-1" dirty="0">
                <a:solidFill>
                  <a:srgbClr val="000000"/>
                </a:solidFill>
                <a:latin typeface="Times New Roman"/>
                <a:ea typeface="DejaVu Sans"/>
              </a:rPr>
              <a:t>Never call document.write after the document has finished loading. It will overwrite the whole document.</a:t>
            </a:r>
            <a:endParaRPr lang="en-IN" sz="1200" b="0" strike="noStrike" spc="-1" dirty="0">
              <a:latin typeface="Arial"/>
            </a:endParaRPr>
          </a:p>
          <a:p>
            <a:pPr>
              <a:lnSpc>
                <a:spcPct val="100000"/>
              </a:lnSpc>
            </a:pPr>
            <a:r>
              <a:rPr lang="en-IN" sz="1200" b="0" strike="noStrike" spc="-1" dirty="0">
                <a:solidFill>
                  <a:srgbClr val="000000"/>
                </a:solidFill>
                <a:latin typeface="Times New Roman"/>
                <a:ea typeface="DejaVu Sans"/>
              </a:rPr>
              <a:t>11</a:t>
            </a:r>
            <a:endParaRPr lang="en-IN" sz="1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000000"/>
                </a:solidFill>
                <a:latin typeface="Calibri Light"/>
              </a:rPr>
              <a:t>Using </a:t>
            </a:r>
            <a:r>
              <a:rPr lang="en-IN" sz="4400" b="0" strike="noStrike" spc="-1" dirty="0" err="1">
                <a:solidFill>
                  <a:srgbClr val="000000"/>
                </a:solidFill>
                <a:latin typeface="Calibri Light"/>
              </a:rPr>
              <a:t>window.alert</a:t>
            </a:r>
            <a:r>
              <a:rPr lang="en-IN" sz="4400" b="0" strike="noStrike" spc="-1" dirty="0">
                <a:solidFill>
                  <a:srgbClr val="000000"/>
                </a:solidFill>
                <a:latin typeface="Calibri Light"/>
              </a:rPr>
              <a:t>()</a:t>
            </a:r>
            <a:r>
              <a:rPr dirty="0"/>
              <a:t/>
            </a:r>
            <a:br>
              <a:rPr dirty="0"/>
            </a:br>
            <a:endParaRPr lang="en-IN" sz="4400" b="0" strike="noStrike" spc="-1" dirty="0">
              <a:latin typeface="Arial"/>
            </a:endParaRPr>
          </a:p>
        </p:txBody>
      </p:sp>
      <p:sp>
        <p:nvSpPr>
          <p:cNvPr id="222"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6500" lnSpcReduction="1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You can use an alert box to display data:</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&lt;html&gt;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smtClean="0">
                <a:solidFill>
                  <a:srgbClr val="000000"/>
                </a:solidFill>
                <a:latin typeface="Calibri"/>
              </a:rPr>
              <a:t>&lt;</a:t>
            </a:r>
            <a:r>
              <a:rPr lang="en-IN" sz="2800" b="0" strike="noStrike" spc="-1" dirty="0">
                <a:solidFill>
                  <a:srgbClr val="000000"/>
                </a:solidFill>
                <a:latin typeface="Calibri"/>
              </a:rPr>
              <a:t>script&gt;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err="1">
                <a:solidFill>
                  <a:srgbClr val="000000"/>
                </a:solidFill>
                <a:latin typeface="Calibri"/>
              </a:rPr>
              <a:t>window.alert</a:t>
            </a:r>
            <a:r>
              <a:rPr lang="en-IN" sz="2800" b="0" strike="noStrike" spc="-1" dirty="0">
                <a:solidFill>
                  <a:srgbClr val="000000"/>
                </a:solidFill>
                <a:latin typeface="Calibri"/>
              </a:rPr>
              <a:t>(5 + 6);</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&lt;/script&gt;</a:t>
            </a:r>
            <a:endParaRPr lang="en-IN" sz="2800" b="0" strike="noStrike" spc="-1" dirty="0">
              <a:latin typeface="Arial"/>
            </a:endParaRPr>
          </a:p>
          <a:p>
            <a:pPr>
              <a:lnSpc>
                <a:spcPct val="90000"/>
              </a:lnSpc>
              <a:spcBef>
                <a:spcPts val="1001"/>
              </a:spcBef>
            </a:pP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&lt;/body&gt;</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&lt;/html&gt; </a:t>
            </a:r>
            <a:endParaRPr lang="en-IN" sz="2800" b="0" strike="noStrike" spc="-1" dirty="0">
              <a:latin typeface="Aria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0036" y="2845941"/>
            <a:ext cx="5159250" cy="1622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80" y="541301"/>
            <a:ext cx="10972440" cy="609398"/>
          </a:xfrm>
        </p:spPr>
        <p:txBody>
          <a:bodyPr/>
          <a:lstStyle/>
          <a:p>
            <a:r>
              <a:rPr lang="en-US" spc="-1" dirty="0">
                <a:solidFill>
                  <a:srgbClr val="000000"/>
                </a:solidFill>
                <a:latin typeface="Calibri Light"/>
                <a:ea typeface="+mn-ea"/>
                <a:cs typeface="+mn-cs"/>
              </a:rPr>
              <a:t>Using </a:t>
            </a:r>
            <a:r>
              <a:rPr lang="en-US" spc="-1" dirty="0" err="1">
                <a:solidFill>
                  <a:srgbClr val="000000"/>
                </a:solidFill>
                <a:latin typeface="Calibri Light"/>
                <a:ea typeface="+mn-ea"/>
                <a:cs typeface="+mn-cs"/>
              </a:rPr>
              <a:t>window.prompt</a:t>
            </a:r>
            <a:r>
              <a:rPr lang="en-US" spc="-1" dirty="0">
                <a:solidFill>
                  <a:srgbClr val="000000"/>
                </a:solidFill>
                <a:latin typeface="Calibri Light"/>
                <a:ea typeface="+mn-ea"/>
                <a:cs typeface="+mn-cs"/>
              </a:rPr>
              <a:t>() method</a:t>
            </a:r>
            <a:endParaRPr lang="en-IN" spc="-1" dirty="0">
              <a:solidFill>
                <a:srgbClr val="000000"/>
              </a:solidFill>
              <a:latin typeface="Calibri Light"/>
              <a:ea typeface="+mn-ea"/>
              <a:cs typeface="+mn-cs"/>
            </a:endParaRPr>
          </a:p>
        </p:txBody>
      </p:sp>
      <p:sp>
        <p:nvSpPr>
          <p:cNvPr id="3" name="Subtitle 2"/>
          <p:cNvSpPr>
            <a:spLocks noGrp="1"/>
          </p:cNvSpPr>
          <p:nvPr>
            <p:ph type="subTitle"/>
          </p:nvPr>
        </p:nvSpPr>
        <p:spPr>
          <a:xfrm>
            <a:off x="431515" y="-552539"/>
            <a:ext cx="10893551" cy="8061694"/>
          </a:xfrm>
        </p:spPr>
        <p:txBody>
          <a:bodyPr/>
          <a:lstStyle/>
          <a:p>
            <a:endParaRPr lang="en-US" sz="1800" dirty="0" smtClean="0"/>
          </a:p>
          <a:p>
            <a:endParaRPr lang="en-US" sz="1800" dirty="0" smtClean="0"/>
          </a:p>
          <a:p>
            <a:endParaRPr lang="en-US" sz="1600" dirty="0" smtClean="0"/>
          </a:p>
          <a:p>
            <a:endParaRPr lang="en-US" sz="1600" dirty="0"/>
          </a:p>
          <a:p>
            <a:endParaRPr lang="en-US" sz="1600" dirty="0" smtClean="0"/>
          </a:p>
          <a:p>
            <a:endParaRPr lang="en-US" sz="1600" dirty="0" smtClean="0">
              <a:latin typeface="Arial" pitchFamily="34" charset="0"/>
              <a:cs typeface="Arial" pitchFamily="34" charset="0"/>
            </a:endParaRPr>
          </a:p>
          <a:p>
            <a:endParaRPr lang="en-US" sz="1600" dirty="0" smtClean="0">
              <a:latin typeface="Arial" pitchFamily="34" charset="0"/>
              <a:cs typeface="Arial" pitchFamily="34" charset="0"/>
            </a:endParaRPr>
          </a:p>
          <a:p>
            <a:r>
              <a:rPr lang="en-US" sz="1600" dirty="0" smtClean="0">
                <a:latin typeface="Arial" pitchFamily="34" charset="0"/>
                <a:cs typeface="Arial" pitchFamily="34" charset="0"/>
              </a:rPr>
              <a:t>prompt</a:t>
            </a:r>
            <a:r>
              <a:rPr lang="en-US" sz="1600" dirty="0">
                <a:latin typeface="Arial" pitchFamily="34" charset="0"/>
                <a:cs typeface="Arial" pitchFamily="34" charset="0"/>
              </a:rPr>
              <a:t>() method is used to display a dialogue box to the user to prompt them to </a:t>
            </a:r>
            <a:r>
              <a:rPr lang="en-US" sz="1600" dirty="0" smtClean="0">
                <a:latin typeface="Arial" pitchFamily="34" charset="0"/>
                <a:cs typeface="Arial" pitchFamily="34" charset="0"/>
              </a:rPr>
              <a:t> an </a:t>
            </a:r>
            <a:r>
              <a:rPr lang="en-US" sz="1600" dirty="0">
                <a:latin typeface="Arial" pitchFamily="34" charset="0"/>
                <a:cs typeface="Arial" pitchFamily="34" charset="0"/>
              </a:rPr>
              <a:t>input. </a:t>
            </a:r>
          </a:p>
          <a:p>
            <a:r>
              <a:rPr lang="en-US" sz="1600" dirty="0">
                <a:latin typeface="Arial" pitchFamily="34" charset="0"/>
                <a:cs typeface="Arial" pitchFamily="34" charset="0"/>
              </a:rPr>
              <a:t> It has two buttons “OK” and “CANCEL”, if the user click on the “OK” button </a:t>
            </a:r>
            <a:r>
              <a:rPr lang="en-US" sz="1600" dirty="0" smtClean="0">
                <a:latin typeface="Arial" pitchFamily="34" charset="0"/>
                <a:cs typeface="Arial" pitchFamily="34" charset="0"/>
              </a:rPr>
              <a:t> then </a:t>
            </a:r>
            <a:r>
              <a:rPr lang="en-US" sz="1600" dirty="0">
                <a:latin typeface="Arial" pitchFamily="34" charset="0"/>
                <a:cs typeface="Arial" pitchFamily="34" charset="0"/>
              </a:rPr>
              <a:t>it will return the </a:t>
            </a:r>
            <a:r>
              <a:rPr lang="en-US" sz="1600" dirty="0" err="1">
                <a:latin typeface="Arial" pitchFamily="34" charset="0"/>
                <a:cs typeface="Arial" pitchFamily="34" charset="0"/>
              </a:rPr>
              <a:t>inputed</a:t>
            </a:r>
            <a:r>
              <a:rPr lang="en-US" sz="1600" dirty="0">
                <a:latin typeface="Arial" pitchFamily="34" charset="0"/>
                <a:cs typeface="Arial" pitchFamily="34" charset="0"/>
              </a:rPr>
              <a:t> value , if the user clicks on the "CANCEL” button </a:t>
            </a:r>
            <a:r>
              <a:rPr lang="en-US" sz="1600" dirty="0" smtClean="0">
                <a:latin typeface="Arial" pitchFamily="34" charset="0"/>
                <a:cs typeface="Arial" pitchFamily="34" charset="0"/>
              </a:rPr>
              <a:t> then </a:t>
            </a:r>
            <a:r>
              <a:rPr lang="en-US" sz="1600" dirty="0">
                <a:latin typeface="Arial" pitchFamily="34" charset="0"/>
                <a:cs typeface="Arial" pitchFamily="34" charset="0"/>
              </a:rPr>
              <a:t>it will return a null </a:t>
            </a:r>
            <a:r>
              <a:rPr lang="en-US" sz="1600" dirty="0" smtClean="0">
                <a:latin typeface="Arial" pitchFamily="34" charset="0"/>
                <a:cs typeface="Arial" pitchFamily="34" charset="0"/>
              </a:rPr>
              <a:t>value. </a:t>
            </a:r>
          </a:p>
          <a:p>
            <a:endParaRPr lang="en-US" sz="1600" dirty="0">
              <a:latin typeface="Arial" pitchFamily="34" charset="0"/>
              <a:cs typeface="Arial" pitchFamily="34" charset="0"/>
            </a:endParaRPr>
          </a:p>
          <a:p>
            <a:r>
              <a:rPr lang="en-US" sz="1600" dirty="0">
                <a:latin typeface="Arial" pitchFamily="34" charset="0"/>
                <a:cs typeface="Arial" pitchFamily="34" charset="0"/>
              </a:rPr>
              <a:t> Syntax: prompt(text</a:t>
            </a:r>
            <a:r>
              <a:rPr lang="en-US" sz="1600" dirty="0" smtClean="0">
                <a:latin typeface="Arial" pitchFamily="34" charset="0"/>
                <a:cs typeface="Arial" pitchFamily="34" charset="0"/>
              </a:rPr>
              <a:t>)</a:t>
            </a:r>
          </a:p>
          <a:p>
            <a:endParaRPr lang="en-US" sz="1600" dirty="0" smtClean="0">
              <a:latin typeface="Arial" pitchFamily="34" charset="0"/>
              <a:cs typeface="Arial" pitchFamily="34" charset="0"/>
            </a:endParaRPr>
          </a:p>
          <a:p>
            <a:r>
              <a:rPr lang="en-US" sz="1600" dirty="0">
                <a:latin typeface="Arial" pitchFamily="34" charset="0"/>
                <a:cs typeface="Arial" pitchFamily="34" charset="0"/>
              </a:rPr>
              <a:t>Example: </a:t>
            </a:r>
          </a:p>
          <a:p>
            <a:r>
              <a:rPr lang="en-US" sz="1600" dirty="0">
                <a:latin typeface="Arial" pitchFamily="34" charset="0"/>
                <a:cs typeface="Arial" pitchFamily="34" charset="0"/>
              </a:rPr>
              <a:t>&lt;script&gt;</a:t>
            </a:r>
          </a:p>
          <a:p>
            <a:r>
              <a:rPr lang="en-US" sz="1600" dirty="0" err="1">
                <a:latin typeface="Arial" pitchFamily="34" charset="0"/>
                <a:cs typeface="Arial" pitchFamily="34" charset="0"/>
              </a:rPr>
              <a:t>var</a:t>
            </a:r>
            <a:r>
              <a:rPr lang="en-US" sz="1600" dirty="0">
                <a:latin typeface="Arial" pitchFamily="34" charset="0"/>
                <a:cs typeface="Arial" pitchFamily="34" charset="0"/>
              </a:rPr>
              <a:t> name = prompt ("Enter a name");</a:t>
            </a:r>
          </a:p>
          <a:p>
            <a:r>
              <a:rPr lang="en-US" sz="1600" dirty="0" err="1" smtClean="0">
                <a:latin typeface="Arial" pitchFamily="34" charset="0"/>
                <a:cs typeface="Arial" pitchFamily="34" charset="0"/>
              </a:rPr>
              <a:t>document.write</a:t>
            </a:r>
            <a:r>
              <a:rPr lang="en-US" sz="1600" dirty="0" smtClean="0">
                <a:latin typeface="Arial" pitchFamily="34" charset="0"/>
                <a:cs typeface="Arial" pitchFamily="34" charset="0"/>
              </a:rPr>
              <a:t>(name</a:t>
            </a:r>
            <a:r>
              <a:rPr lang="en-US" sz="1600" dirty="0">
                <a:latin typeface="Arial" pitchFamily="34" charset="0"/>
                <a:cs typeface="Arial" pitchFamily="34" charset="0"/>
              </a:rPr>
              <a:t>);</a:t>
            </a:r>
          </a:p>
          <a:p>
            <a:r>
              <a:rPr lang="en-US" sz="1600" dirty="0">
                <a:latin typeface="Arial" pitchFamily="34" charset="0"/>
                <a:cs typeface="Arial" pitchFamily="34" charset="0"/>
              </a:rPr>
              <a:t>&lt;/script&gt; </a:t>
            </a:r>
            <a:endParaRPr lang="en-US" sz="1600" dirty="0" smtClean="0">
              <a:latin typeface="Arial" pitchFamily="34" charset="0"/>
              <a:cs typeface="Arial" pitchFamily="34" charset="0"/>
            </a:endParaRPr>
          </a:p>
          <a:p>
            <a:endParaRPr lang="en-US" sz="1600" dirty="0"/>
          </a:p>
          <a:p>
            <a:pPr indent="-227880">
              <a:spcBef>
                <a:spcPts val="1001"/>
              </a:spcBef>
              <a:buClr>
                <a:srgbClr val="000000"/>
              </a:buClr>
              <a:buFont typeface="Arial"/>
              <a:buChar char="•"/>
            </a:pPr>
            <a:r>
              <a:rPr lang="en-US" sz="1400" dirty="0">
                <a:latin typeface="Arial" pitchFamily="34" charset="0"/>
                <a:cs typeface="Arial" pitchFamily="34" charset="0"/>
              </a:rPr>
              <a:t>Example: </a:t>
            </a:r>
          </a:p>
          <a:p>
            <a:pPr indent="-227880">
              <a:spcBef>
                <a:spcPts val="1001"/>
              </a:spcBef>
              <a:buClr>
                <a:srgbClr val="000000"/>
              </a:buClr>
              <a:buFont typeface="Arial"/>
              <a:buChar char="•"/>
            </a:pPr>
            <a:r>
              <a:rPr lang="en-IN" sz="1400" spc="-1" dirty="0" smtClean="0">
                <a:solidFill>
                  <a:srgbClr val="000000"/>
                </a:solidFill>
                <a:latin typeface="Calibri"/>
              </a:rPr>
              <a:t>&lt;</a:t>
            </a:r>
            <a:r>
              <a:rPr lang="en-IN" sz="1400" spc="-1" dirty="0">
                <a:solidFill>
                  <a:srgbClr val="000000"/>
                </a:solidFill>
                <a:latin typeface="Calibri"/>
              </a:rPr>
              <a:t>html&gt;</a:t>
            </a:r>
            <a:endParaRPr lang="en-IN" sz="1400" spc="-1" dirty="0"/>
          </a:p>
          <a:p>
            <a:pPr indent="-227880">
              <a:spcBef>
                <a:spcPts val="1001"/>
              </a:spcBef>
              <a:buClr>
                <a:srgbClr val="000000"/>
              </a:buClr>
              <a:buFont typeface="Arial"/>
              <a:buChar char="•"/>
            </a:pPr>
            <a:r>
              <a:rPr lang="en-IN" sz="1400" spc="-1" dirty="0">
                <a:solidFill>
                  <a:srgbClr val="000000"/>
                </a:solidFill>
                <a:latin typeface="Calibri"/>
              </a:rPr>
              <a:t>&lt;body&gt;</a:t>
            </a:r>
            <a:endParaRPr lang="en-IN" sz="1400" spc="-1" dirty="0"/>
          </a:p>
          <a:p>
            <a:pPr indent="-227880">
              <a:spcBef>
                <a:spcPts val="1001"/>
              </a:spcBef>
              <a:buClr>
                <a:srgbClr val="000000"/>
              </a:buClr>
              <a:buFont typeface="Arial"/>
              <a:buChar char="•"/>
            </a:pPr>
            <a:r>
              <a:rPr lang="en-IN" sz="1400" spc="-1" dirty="0" smtClean="0">
                <a:solidFill>
                  <a:srgbClr val="000000"/>
                </a:solidFill>
                <a:latin typeface="Calibri"/>
              </a:rPr>
              <a:t>&lt;</a:t>
            </a:r>
            <a:r>
              <a:rPr lang="en-IN" sz="1400" spc="-1" dirty="0">
                <a:solidFill>
                  <a:srgbClr val="000000"/>
                </a:solidFill>
                <a:latin typeface="Calibri"/>
              </a:rPr>
              <a:t>script&gt;</a:t>
            </a:r>
            <a:endParaRPr lang="en-IN" sz="1400" spc="-1" dirty="0"/>
          </a:p>
          <a:p>
            <a:pPr indent="-227880">
              <a:spcBef>
                <a:spcPts val="1001"/>
              </a:spcBef>
              <a:buClr>
                <a:srgbClr val="000000"/>
              </a:buClr>
              <a:buFont typeface="Arial"/>
              <a:buChar char="•"/>
            </a:pPr>
            <a:r>
              <a:rPr lang="en-IN" sz="1400" spc="-1" dirty="0" smtClean="0">
                <a:solidFill>
                  <a:srgbClr val="000000"/>
                </a:solidFill>
                <a:latin typeface="Calibri"/>
              </a:rPr>
              <a:t>window.prompt(5 </a:t>
            </a:r>
            <a:r>
              <a:rPr lang="en-IN" sz="1400" spc="-1" dirty="0">
                <a:solidFill>
                  <a:srgbClr val="000000"/>
                </a:solidFill>
                <a:latin typeface="Calibri"/>
              </a:rPr>
              <a:t>+ 6);</a:t>
            </a:r>
            <a:endParaRPr lang="en-IN" sz="1400" spc="-1" dirty="0"/>
          </a:p>
          <a:p>
            <a:pPr indent="-227880">
              <a:spcBef>
                <a:spcPts val="1001"/>
              </a:spcBef>
              <a:buClr>
                <a:srgbClr val="000000"/>
              </a:buClr>
              <a:buFont typeface="Arial"/>
              <a:buChar char="•"/>
            </a:pPr>
            <a:r>
              <a:rPr lang="en-IN" sz="1400" spc="-1" dirty="0">
                <a:solidFill>
                  <a:srgbClr val="000000"/>
                </a:solidFill>
                <a:latin typeface="Calibri"/>
              </a:rPr>
              <a:t>&lt;/script&gt;</a:t>
            </a:r>
            <a:endParaRPr lang="en-IN" sz="1400" spc="-1" dirty="0"/>
          </a:p>
          <a:p>
            <a:pPr indent="-227880">
              <a:spcBef>
                <a:spcPts val="1001"/>
              </a:spcBef>
              <a:buClr>
                <a:srgbClr val="000000"/>
              </a:buClr>
              <a:buFont typeface="Arial"/>
              <a:buChar char="•"/>
            </a:pPr>
            <a:r>
              <a:rPr lang="en-IN" sz="1400" spc="-1" dirty="0" smtClean="0">
                <a:solidFill>
                  <a:srgbClr val="000000"/>
                </a:solidFill>
                <a:latin typeface="Calibri"/>
              </a:rPr>
              <a:t>&lt;/</a:t>
            </a:r>
            <a:r>
              <a:rPr lang="en-IN" sz="1400" spc="-1" dirty="0">
                <a:solidFill>
                  <a:srgbClr val="000000"/>
                </a:solidFill>
                <a:latin typeface="Calibri"/>
              </a:rPr>
              <a:t>body&gt;</a:t>
            </a:r>
            <a:endParaRPr lang="en-IN" sz="1400" spc="-1" dirty="0"/>
          </a:p>
          <a:p>
            <a:pPr indent="-227880">
              <a:spcBef>
                <a:spcPts val="1001"/>
              </a:spcBef>
              <a:buClr>
                <a:srgbClr val="000000"/>
              </a:buClr>
              <a:buFont typeface="Arial"/>
              <a:buChar char="•"/>
            </a:pPr>
            <a:r>
              <a:rPr lang="en-IN" sz="1400" spc="-1" dirty="0">
                <a:solidFill>
                  <a:srgbClr val="000000"/>
                </a:solidFill>
                <a:latin typeface="Calibri"/>
              </a:rPr>
              <a:t>&lt;/html&gt; </a:t>
            </a:r>
            <a:endParaRPr lang="en-IN" sz="1400" spc="-1" dirty="0"/>
          </a:p>
          <a:p>
            <a:endParaRPr lang="en-US" dirty="0" smtClean="0"/>
          </a:p>
          <a:p>
            <a:endParaRPr lang="en-IN" dirty="0"/>
          </a:p>
        </p:txBody>
      </p:sp>
    </p:spTree>
    <p:extLst>
      <p:ext uri="{BB962C8B-B14F-4D97-AF65-F5344CB8AC3E}">
        <p14:creationId xmlns:p14="http://schemas.microsoft.com/office/powerpoint/2010/main" val="24128588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428465"/>
            <a:ext cx="10972440" cy="4329390"/>
          </a:xfrm>
        </p:spPr>
        <p:txBody>
          <a:bodyPr/>
          <a:lstStyle/>
          <a:p>
            <a:r>
              <a:rPr lang="en-IN" sz="2000" dirty="0"/>
              <a:t>&lt;html</a:t>
            </a:r>
            <a:r>
              <a:rPr lang="en-IN" sz="2000" dirty="0" smtClean="0"/>
              <a:t>&gt;</a:t>
            </a:r>
          </a:p>
          <a:p>
            <a:r>
              <a:rPr lang="en-IN" sz="2000" dirty="0" smtClean="0"/>
              <a:t>&lt;script&gt;</a:t>
            </a:r>
          </a:p>
          <a:p>
            <a:endParaRPr lang="en-IN" sz="2000" dirty="0"/>
          </a:p>
          <a:p>
            <a:r>
              <a:rPr lang="en-IN" sz="2000" dirty="0"/>
              <a:t>function </a:t>
            </a:r>
            <a:r>
              <a:rPr lang="en-IN" sz="2000" dirty="0" err="1"/>
              <a:t>msg</a:t>
            </a:r>
            <a:r>
              <a:rPr lang="en-IN" sz="2000" dirty="0"/>
              <a:t>(){</a:t>
            </a:r>
          </a:p>
          <a:p>
            <a:r>
              <a:rPr lang="en-IN" sz="2000" dirty="0"/>
              <a:t>var v= prompt("Who are you?");</a:t>
            </a:r>
          </a:p>
          <a:p>
            <a:r>
              <a:rPr lang="en-IN" sz="2000" dirty="0"/>
              <a:t>alert("I am "+v);</a:t>
            </a:r>
          </a:p>
          <a:p>
            <a:r>
              <a:rPr lang="en-IN" sz="2000" dirty="0" smtClean="0"/>
              <a:t>}</a:t>
            </a:r>
          </a:p>
          <a:p>
            <a:endParaRPr lang="en-IN" sz="2000" dirty="0"/>
          </a:p>
          <a:p>
            <a:r>
              <a:rPr lang="en-IN" sz="2000" dirty="0"/>
              <a:t>&lt;/script&gt;</a:t>
            </a:r>
          </a:p>
          <a:p>
            <a:r>
              <a:rPr lang="en-IN" sz="2000" dirty="0"/>
              <a:t>&lt;input type="button" value="click" onclick="</a:t>
            </a:r>
            <a:r>
              <a:rPr lang="en-IN" sz="2000" dirty="0" err="1"/>
              <a:t>msg</a:t>
            </a:r>
            <a:r>
              <a:rPr lang="en-IN" sz="2000" dirty="0"/>
              <a:t>()"/&gt;</a:t>
            </a:r>
          </a:p>
          <a:p>
            <a:r>
              <a:rPr lang="en-IN" sz="2000" dirty="0"/>
              <a:t>&lt;/html&gt;</a:t>
            </a:r>
          </a:p>
        </p:txBody>
      </p:sp>
    </p:spTree>
    <p:extLst>
      <p:ext uri="{BB962C8B-B14F-4D97-AF65-F5344CB8AC3E}">
        <p14:creationId xmlns:p14="http://schemas.microsoft.com/office/powerpoint/2010/main" val="12782204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435885"/>
            <a:ext cx="10972440" cy="6314549"/>
          </a:xfrm>
        </p:spPr>
        <p:txBody>
          <a:bodyPr/>
          <a:lstStyle/>
          <a:p>
            <a:r>
              <a:rPr lang="en-IN" sz="1600" dirty="0">
                <a:solidFill>
                  <a:srgbClr val="C00000"/>
                </a:solidFill>
              </a:rPr>
              <a:t>confirm()</a:t>
            </a:r>
          </a:p>
          <a:p>
            <a:r>
              <a:rPr lang="en-IN" sz="1400" dirty="0"/>
              <a:t>It displays the confirm dialog box. It has message with ok and cancel buttons.</a:t>
            </a:r>
          </a:p>
          <a:p>
            <a:r>
              <a:rPr lang="en-IN" sz="1400" dirty="0"/>
              <a:t>Returns Boolean indicating which button was pressed</a:t>
            </a:r>
          </a:p>
          <a:p>
            <a:r>
              <a:rPr lang="en-IN" sz="1400" dirty="0"/>
              <a:t>Syntax:</a:t>
            </a:r>
          </a:p>
          <a:p>
            <a:r>
              <a:rPr lang="en-IN" sz="1400" dirty="0" err="1"/>
              <a:t>window.confirm</a:t>
            </a:r>
            <a:r>
              <a:rPr lang="en-IN" sz="1400" dirty="0"/>
              <a:t>("</a:t>
            </a:r>
            <a:r>
              <a:rPr lang="en-IN" sz="1400" dirty="0" err="1"/>
              <a:t>sometext</a:t>
            </a:r>
            <a:r>
              <a:rPr lang="en-IN" sz="1400" dirty="0"/>
              <a:t>");</a:t>
            </a:r>
          </a:p>
          <a:p>
            <a:r>
              <a:rPr lang="en-IN" sz="1400" dirty="0"/>
              <a:t>Example :</a:t>
            </a:r>
          </a:p>
          <a:p>
            <a:r>
              <a:rPr lang="en-IN" sz="1400" dirty="0"/>
              <a:t>&lt;html&gt;</a:t>
            </a:r>
          </a:p>
          <a:p>
            <a:r>
              <a:rPr lang="en-IN" sz="1400" dirty="0"/>
              <a:t>&lt;</a:t>
            </a:r>
            <a:r>
              <a:rPr lang="en-IN" sz="1400" dirty="0" smtClean="0"/>
              <a:t>script&gt;</a:t>
            </a:r>
            <a:endParaRPr lang="en-IN" sz="1400" dirty="0"/>
          </a:p>
          <a:p>
            <a:r>
              <a:rPr lang="en-IN" sz="1400" dirty="0"/>
              <a:t>function </a:t>
            </a:r>
            <a:r>
              <a:rPr lang="en-IN" sz="1400" dirty="0" err="1"/>
              <a:t>msg</a:t>
            </a:r>
            <a:r>
              <a:rPr lang="en-IN" sz="1400" dirty="0"/>
              <a:t>(){</a:t>
            </a:r>
          </a:p>
          <a:p>
            <a:r>
              <a:rPr lang="en-IN" sz="1400" dirty="0"/>
              <a:t>var v= confirm("Are u sure?");</a:t>
            </a:r>
          </a:p>
          <a:p>
            <a:r>
              <a:rPr lang="en-IN" sz="1400" dirty="0"/>
              <a:t>if(v==true){</a:t>
            </a:r>
          </a:p>
          <a:p>
            <a:r>
              <a:rPr lang="en-IN" sz="1400" dirty="0"/>
              <a:t>alert("ok");</a:t>
            </a:r>
          </a:p>
          <a:p>
            <a:r>
              <a:rPr lang="en-IN" sz="1400" dirty="0"/>
              <a:t>}</a:t>
            </a:r>
          </a:p>
          <a:p>
            <a:r>
              <a:rPr lang="en-IN" sz="1400" dirty="0"/>
              <a:t>else{</a:t>
            </a:r>
          </a:p>
          <a:p>
            <a:r>
              <a:rPr lang="en-IN" sz="1400" dirty="0"/>
              <a:t>alert("cancel");</a:t>
            </a:r>
          </a:p>
          <a:p>
            <a:r>
              <a:rPr lang="en-IN" sz="1400" dirty="0"/>
              <a:t>}</a:t>
            </a:r>
          </a:p>
          <a:p>
            <a:r>
              <a:rPr lang="en-IN" sz="1400" dirty="0"/>
              <a:t>}</a:t>
            </a:r>
          </a:p>
          <a:p>
            <a:r>
              <a:rPr lang="en-IN" sz="1400" dirty="0"/>
              <a:t>&lt;/script&gt;</a:t>
            </a:r>
          </a:p>
          <a:p>
            <a:r>
              <a:rPr lang="en-IN" sz="1400" dirty="0"/>
              <a:t>&lt;input type="button" value="delete record" onclick="</a:t>
            </a:r>
            <a:r>
              <a:rPr lang="en-IN" sz="1400" dirty="0" err="1"/>
              <a:t>msg</a:t>
            </a:r>
            <a:r>
              <a:rPr lang="en-IN" sz="1400" dirty="0"/>
              <a:t>()"/&gt;</a:t>
            </a:r>
          </a:p>
          <a:p>
            <a:r>
              <a:rPr lang="en-IN" sz="1400" dirty="0"/>
              <a:t>&lt;/html&gt;</a:t>
            </a:r>
            <a:endParaRPr lang="en-IN" dirty="0"/>
          </a:p>
        </p:txBody>
      </p:sp>
    </p:spTree>
    <p:extLst>
      <p:ext uri="{BB962C8B-B14F-4D97-AF65-F5344CB8AC3E}">
        <p14:creationId xmlns:p14="http://schemas.microsoft.com/office/powerpoint/2010/main" val="38258661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838080" y="365040"/>
            <a:ext cx="10514880" cy="9089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C00000"/>
                </a:solidFill>
                <a:latin typeface="Calibri Light"/>
              </a:rPr>
              <a:t>3 Places to put JavaScript code</a:t>
            </a:r>
            <a:endParaRPr lang="en-IN" sz="4400" b="0" strike="noStrike" spc="-1" dirty="0">
              <a:latin typeface="Arial"/>
            </a:endParaRPr>
          </a:p>
        </p:txBody>
      </p:sp>
      <p:sp>
        <p:nvSpPr>
          <p:cNvPr id="225" name="CustomShape 2"/>
          <p:cNvSpPr/>
          <p:nvPr/>
        </p:nvSpPr>
        <p:spPr>
          <a:xfrm>
            <a:off x="838080" y="1273997"/>
            <a:ext cx="10514880" cy="490216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20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Between the body tag of html</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Between the head tag of html</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In .</a:t>
            </a:r>
            <a:r>
              <a:rPr lang="en-IN" sz="2800" b="0" strike="noStrike" spc="-1" dirty="0" err="1">
                <a:solidFill>
                  <a:srgbClr val="000000"/>
                </a:solidFill>
                <a:latin typeface="Calibri"/>
              </a:rPr>
              <a:t>js</a:t>
            </a:r>
            <a:r>
              <a:rPr lang="en-IN" sz="2800" b="0" strike="noStrike" spc="-1" dirty="0">
                <a:solidFill>
                  <a:srgbClr val="000000"/>
                </a:solidFill>
                <a:latin typeface="Calibri"/>
              </a:rPr>
              <a:t> file (external </a:t>
            </a:r>
            <a:r>
              <a:rPr lang="en-IN" sz="2800" b="0" strike="noStrike" spc="-1" dirty="0" err="1">
                <a:solidFill>
                  <a:srgbClr val="000000"/>
                </a:solidFill>
                <a:latin typeface="Calibri"/>
              </a:rPr>
              <a:t>javaScript</a:t>
            </a:r>
            <a:r>
              <a:rPr lang="en-IN" sz="2800" b="0" strike="noStrike" spc="-1" dirty="0">
                <a:solidFill>
                  <a:srgbClr val="000000"/>
                </a:solidFill>
                <a:latin typeface="Calibri"/>
              </a:rPr>
              <a:t>)</a:t>
            </a:r>
            <a:endParaRPr lang="en-IN" sz="2800" b="0" strike="noStrike" spc="-1" dirty="0">
              <a:latin typeface="Arial"/>
            </a:endParaRPr>
          </a:p>
          <a:p>
            <a:pPr marL="228600" indent="-227880">
              <a:lnSpc>
                <a:spcPct val="90000"/>
              </a:lnSpc>
              <a:spcBef>
                <a:spcPts val="1001"/>
              </a:spcBef>
              <a:buClr>
                <a:srgbClr val="C00000"/>
              </a:buClr>
              <a:buFont typeface="Arial"/>
              <a:buChar char="•"/>
            </a:pPr>
            <a:r>
              <a:rPr lang="en-IN" sz="3200" b="1" strike="noStrike" spc="-1" dirty="0">
                <a:solidFill>
                  <a:srgbClr val="C00000"/>
                </a:solidFill>
                <a:latin typeface="Calibri"/>
              </a:rPr>
              <a:t>1)</a:t>
            </a:r>
            <a:r>
              <a:rPr lang="en-IN" sz="3200" b="0" strike="noStrike" spc="-1" dirty="0">
                <a:solidFill>
                  <a:srgbClr val="C00000"/>
                </a:solidFill>
                <a:latin typeface="Calibri"/>
              </a:rPr>
              <a:t> JavaScript Example : </a:t>
            </a:r>
            <a:r>
              <a:rPr lang="en-IN" sz="3200" b="1" strike="noStrike" spc="-1" dirty="0">
                <a:solidFill>
                  <a:srgbClr val="C00000"/>
                </a:solidFill>
                <a:latin typeface="Calibri"/>
              </a:rPr>
              <a:t>code between the body tag</a:t>
            </a:r>
            <a:endParaRPr lang="en-IN" sz="32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In the above example, we have displayed the dynamic content using JavaScript. Let’s see the simple example of JavaScript that displays alert dialog box.</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r>
              <a:rPr lang="en-IN" sz="2800" b="0" strike="noStrike" spc="-1" dirty="0">
                <a:solidFill>
                  <a:srgbClr val="2E75B6"/>
                </a:solidFill>
                <a:latin typeface="Calibri"/>
              </a:rPr>
              <a:t>&lt;html&gt;  </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	&lt;body&gt;  </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	&lt;script type="text/</a:t>
            </a:r>
            <a:r>
              <a:rPr lang="en-IN" sz="2800" b="0" strike="noStrike" spc="-1" dirty="0" err="1">
                <a:solidFill>
                  <a:srgbClr val="2E75B6"/>
                </a:solidFill>
                <a:latin typeface="Calibri"/>
              </a:rPr>
              <a:t>javascript</a:t>
            </a:r>
            <a:r>
              <a:rPr lang="en-IN" sz="2800" b="0" strike="noStrike" spc="-1" dirty="0">
                <a:solidFill>
                  <a:srgbClr val="2E75B6"/>
                </a:solidFill>
                <a:latin typeface="Calibri"/>
              </a:rPr>
              <a:t>"&gt;  </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 	alert("Hello </a:t>
            </a:r>
            <a:r>
              <a:rPr lang="en-IN" sz="2800" b="0" strike="noStrike" spc="-1" dirty="0" err="1">
                <a:solidFill>
                  <a:srgbClr val="2E75B6"/>
                </a:solidFill>
                <a:latin typeface="Calibri"/>
              </a:rPr>
              <a:t>Javatpoint</a:t>
            </a:r>
            <a:r>
              <a:rPr lang="en-IN" sz="2800" b="0" strike="noStrike" spc="-1" dirty="0">
                <a:solidFill>
                  <a:srgbClr val="2E75B6"/>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	&lt;/script&gt;  </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	&lt;/body&gt;  </a:t>
            </a:r>
            <a:endParaRPr lang="en-IN" sz="2800" b="0" strike="noStrike" spc="-1" dirty="0">
              <a:latin typeface="Arial"/>
            </a:endParaRPr>
          </a:p>
          <a:p>
            <a:pPr>
              <a:lnSpc>
                <a:spcPct val="90000"/>
              </a:lnSpc>
              <a:spcBef>
                <a:spcPts val="1001"/>
              </a:spcBef>
            </a:pPr>
            <a:r>
              <a:rPr lang="en-IN" sz="2800" b="0" strike="noStrike" spc="-1" dirty="0">
                <a:solidFill>
                  <a:srgbClr val="2E75B6"/>
                </a:solidFill>
                <a:latin typeface="Calibri"/>
              </a:rPr>
              <a:t>	&lt;/html</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a:bodyPr>
          <a:lstStyle/>
          <a:p>
            <a:pPr>
              <a:lnSpc>
                <a:spcPct val="90000"/>
              </a:lnSpc>
            </a:pPr>
            <a:r>
              <a:rPr lang="en-IN" sz="4400" b="0" strike="noStrike" spc="-1">
                <a:solidFill>
                  <a:srgbClr val="C00000"/>
                </a:solidFill>
                <a:latin typeface="Calibri Light"/>
              </a:rPr>
              <a:t>2) JavaScript Example : code between the head tag</a:t>
            </a:r>
            <a:r>
              <a:t/>
            </a:r>
            <a:br/>
            <a:endParaRPr lang="en-IN" sz="4400" b="0" strike="noStrike" spc="-1">
              <a:latin typeface="Arial"/>
            </a:endParaRPr>
          </a:p>
        </p:txBody>
      </p:sp>
      <p:sp>
        <p:nvSpPr>
          <p:cNvPr id="227" name="CustomShape 2"/>
          <p:cNvSpPr/>
          <p:nvPr/>
        </p:nvSpPr>
        <p:spPr>
          <a:xfrm>
            <a:off x="838080" y="1250640"/>
            <a:ext cx="10514880" cy="5422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40000" lnSpcReduction="20000"/>
          </a:bodyPr>
          <a:lstStyle/>
          <a:p>
            <a:pPr marL="228600" indent="-227880">
              <a:lnSpc>
                <a:spcPct val="90000"/>
              </a:lnSpc>
              <a:spcBef>
                <a:spcPts val="1001"/>
              </a:spcBef>
              <a:buClr>
                <a:srgbClr val="000000"/>
              </a:buClr>
              <a:buFont typeface="Arial"/>
              <a:buChar char="•"/>
            </a:pPr>
            <a:r>
              <a:rPr lang="en-IN" sz="3500" b="0" strike="noStrike" spc="-1" dirty="0">
                <a:solidFill>
                  <a:srgbClr val="000000"/>
                </a:solidFill>
                <a:latin typeface="verdana"/>
              </a:rPr>
              <a:t>Let’s see the same example of displaying alert dialog box of JavaScript that is contained inside the head tag.</a:t>
            </a:r>
            <a:endParaRPr lang="en-IN" sz="3500" b="0" strike="noStrike" spc="-1" dirty="0">
              <a:latin typeface="Arial"/>
            </a:endParaRPr>
          </a:p>
          <a:p>
            <a:pPr marL="228600" indent="-227880">
              <a:lnSpc>
                <a:spcPct val="90000"/>
              </a:lnSpc>
              <a:spcBef>
                <a:spcPts val="1001"/>
              </a:spcBef>
              <a:buClr>
                <a:srgbClr val="000000"/>
              </a:buClr>
              <a:buFont typeface="Arial"/>
              <a:buChar char="•"/>
            </a:pPr>
            <a:r>
              <a:rPr lang="en-IN" sz="3500" b="0" strike="noStrike" spc="-1" dirty="0">
                <a:solidFill>
                  <a:srgbClr val="000000"/>
                </a:solidFill>
                <a:latin typeface="verdana"/>
              </a:rPr>
              <a:t>In this example, we are creating a function </a:t>
            </a:r>
            <a:r>
              <a:rPr lang="en-IN" sz="3500" b="0" strike="noStrike" spc="-1" dirty="0" err="1">
                <a:solidFill>
                  <a:srgbClr val="000000"/>
                </a:solidFill>
                <a:latin typeface="verdana"/>
              </a:rPr>
              <a:t>msg</a:t>
            </a:r>
            <a:r>
              <a:rPr lang="en-IN" sz="3500" b="0" strike="noStrike" spc="-1" dirty="0">
                <a:solidFill>
                  <a:srgbClr val="000000"/>
                </a:solidFill>
                <a:latin typeface="verdana"/>
              </a:rPr>
              <a:t>().</a:t>
            </a:r>
            <a:endParaRPr lang="en-IN" sz="3500" b="0" strike="noStrike" spc="-1" dirty="0">
              <a:latin typeface="Arial"/>
            </a:endParaRPr>
          </a:p>
          <a:p>
            <a:pPr marL="228600" indent="-227880">
              <a:lnSpc>
                <a:spcPct val="90000"/>
              </a:lnSpc>
              <a:spcBef>
                <a:spcPts val="1001"/>
              </a:spcBef>
              <a:buClr>
                <a:srgbClr val="000000"/>
              </a:buClr>
              <a:buFont typeface="Arial"/>
              <a:buChar char="•"/>
            </a:pPr>
            <a:r>
              <a:rPr lang="en-IN" sz="3500" b="0" strike="noStrike" spc="-1" dirty="0">
                <a:solidFill>
                  <a:srgbClr val="000000"/>
                </a:solidFill>
                <a:latin typeface="verdana"/>
              </a:rPr>
              <a:t> To create function in JavaScript, you need to write function with </a:t>
            </a:r>
            <a:r>
              <a:rPr lang="en-IN" sz="3500" b="0" strike="noStrike" spc="-1" dirty="0" err="1">
                <a:solidFill>
                  <a:srgbClr val="000000"/>
                </a:solidFill>
                <a:latin typeface="verdana"/>
              </a:rPr>
              <a:t>function_name</a:t>
            </a:r>
            <a:r>
              <a:rPr lang="en-IN" sz="3500" b="0" strike="noStrike" spc="-1" dirty="0">
                <a:solidFill>
                  <a:srgbClr val="000000"/>
                </a:solidFill>
                <a:latin typeface="verdana"/>
              </a:rPr>
              <a:t> as given below.</a:t>
            </a:r>
            <a:endParaRPr lang="en-IN" sz="3500" b="0" strike="noStrike" spc="-1" dirty="0">
              <a:latin typeface="Arial"/>
            </a:endParaRPr>
          </a:p>
          <a:p>
            <a:pPr marL="228600" indent="-227880">
              <a:lnSpc>
                <a:spcPct val="90000"/>
              </a:lnSpc>
              <a:spcBef>
                <a:spcPts val="1001"/>
              </a:spcBef>
              <a:buClr>
                <a:srgbClr val="000000"/>
              </a:buClr>
              <a:buFont typeface="Arial"/>
              <a:buChar char="•"/>
            </a:pPr>
            <a:r>
              <a:rPr lang="en-IN" sz="3500" b="0" strike="noStrike" spc="-1" dirty="0">
                <a:solidFill>
                  <a:srgbClr val="000000"/>
                </a:solidFill>
                <a:latin typeface="verdana"/>
              </a:rPr>
              <a:t>To call function, you need to work on event. Here we are using </a:t>
            </a:r>
            <a:r>
              <a:rPr lang="en-IN" sz="3500" b="0" strike="noStrike" spc="-1" dirty="0" err="1">
                <a:solidFill>
                  <a:srgbClr val="000000"/>
                </a:solidFill>
                <a:latin typeface="verdana"/>
              </a:rPr>
              <a:t>onclick</a:t>
            </a:r>
            <a:r>
              <a:rPr lang="en-IN" sz="3500" b="0" strike="noStrike" spc="-1" dirty="0">
                <a:solidFill>
                  <a:srgbClr val="000000"/>
                </a:solidFill>
                <a:latin typeface="verdana"/>
              </a:rPr>
              <a:t> event to call </a:t>
            </a:r>
            <a:r>
              <a:rPr lang="en-IN" sz="3500" b="0" strike="noStrike" spc="-1" dirty="0" err="1">
                <a:solidFill>
                  <a:srgbClr val="000000"/>
                </a:solidFill>
                <a:latin typeface="verdana"/>
              </a:rPr>
              <a:t>msg</a:t>
            </a:r>
            <a:r>
              <a:rPr lang="en-IN" sz="3500" b="0" strike="noStrike" spc="-1" dirty="0">
                <a:solidFill>
                  <a:srgbClr val="000000"/>
                </a:solidFill>
                <a:latin typeface="verdana"/>
              </a:rPr>
              <a:t>() function.</a:t>
            </a:r>
            <a:endParaRPr lang="en-IN" sz="3500" b="0" strike="noStrike" spc="-1" dirty="0">
              <a:latin typeface="Arial"/>
            </a:endParaRPr>
          </a:p>
          <a:p>
            <a:pPr>
              <a:lnSpc>
                <a:spcPct val="90000"/>
              </a:lnSpc>
              <a:spcBef>
                <a:spcPts val="1001"/>
              </a:spcBef>
            </a:pPr>
            <a:endParaRPr lang="en-IN" sz="3500" b="0" strike="noStrike" spc="-1" dirty="0">
              <a:latin typeface="Arial"/>
            </a:endParaRPr>
          </a:p>
          <a:p>
            <a:pPr>
              <a:lnSpc>
                <a:spcPct val="90000"/>
              </a:lnSpc>
              <a:spcBef>
                <a:spcPts val="1001"/>
              </a:spcBef>
            </a:pPr>
            <a:r>
              <a:rPr lang="en-IN" sz="2800" b="1" strike="noStrike" spc="-1" dirty="0">
                <a:solidFill>
                  <a:srgbClr val="006699"/>
                </a:solidFill>
                <a:latin typeface="verdana"/>
              </a:rPr>
              <a:t>&lt;html&gt;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&lt;head&gt;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&lt;script</a:t>
            </a:r>
            <a:r>
              <a:rPr lang="en-IN" sz="2800" b="0" strike="noStrike" spc="-1" dirty="0">
                <a:solidFill>
                  <a:srgbClr val="000000"/>
                </a:solidFill>
                <a:latin typeface="verdana"/>
              </a:rPr>
              <a:t> </a:t>
            </a:r>
            <a:r>
              <a:rPr lang="en-IN" sz="2800" b="0" strike="noStrike" spc="-1" dirty="0">
                <a:solidFill>
                  <a:srgbClr val="FF0000"/>
                </a:solidFill>
                <a:latin typeface="verdana"/>
              </a:rPr>
              <a:t>type</a:t>
            </a:r>
            <a:r>
              <a:rPr lang="en-IN" sz="2800" b="0" strike="noStrike" spc="-1" dirty="0">
                <a:solidFill>
                  <a:srgbClr val="000000"/>
                </a:solidFill>
                <a:latin typeface="verdana"/>
              </a:rPr>
              <a:t>=</a:t>
            </a:r>
            <a:r>
              <a:rPr lang="en-IN" sz="2800" b="0" strike="noStrike" spc="-1" dirty="0">
                <a:solidFill>
                  <a:srgbClr val="0000FF"/>
                </a:solidFill>
                <a:latin typeface="verdana"/>
              </a:rPr>
              <a:t>"text/</a:t>
            </a:r>
            <a:r>
              <a:rPr lang="en-IN" sz="2800" b="0" strike="noStrike" spc="-1" dirty="0" err="1">
                <a:solidFill>
                  <a:srgbClr val="0000FF"/>
                </a:solidFill>
                <a:latin typeface="verdana"/>
              </a:rPr>
              <a:t>javascript</a:t>
            </a:r>
            <a:r>
              <a:rPr lang="en-IN" sz="2800" b="0" strike="noStrike" spc="-1" dirty="0">
                <a:solidFill>
                  <a:srgbClr val="0000FF"/>
                </a:solidFill>
                <a:latin typeface="verdana"/>
              </a:rPr>
              <a:t>"</a:t>
            </a:r>
            <a:r>
              <a:rPr lang="en-IN" sz="2800" b="1" strike="noStrike" spc="-1" dirty="0">
                <a:solidFill>
                  <a:srgbClr val="006699"/>
                </a:solidFill>
                <a:latin typeface="verdana"/>
              </a:rPr>
              <a:t>&gt;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verdana"/>
              </a:rPr>
              <a:t>function </a:t>
            </a:r>
            <a:r>
              <a:rPr lang="en-IN" sz="2800" b="0" strike="noStrike" spc="-1" dirty="0" err="1">
                <a:solidFill>
                  <a:srgbClr val="000000"/>
                </a:solidFill>
                <a:latin typeface="verdana"/>
              </a:rPr>
              <a:t>msg</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verdana"/>
              </a:rPr>
              <a:t> alert("Hello </a:t>
            </a:r>
            <a:r>
              <a:rPr lang="en-IN" sz="2800" b="0" strike="noStrike" spc="-1" dirty="0" err="1">
                <a:solidFill>
                  <a:srgbClr val="000000"/>
                </a:solidFill>
                <a:latin typeface="verdana"/>
              </a:rPr>
              <a:t>Javatpoint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&lt;/script&gt;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&lt;/head&gt;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&lt;body&gt;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&lt;p&gt;</a:t>
            </a:r>
            <a:r>
              <a:rPr lang="en-IN" sz="2800" b="0" strike="noStrike" spc="-1" dirty="0">
                <a:solidFill>
                  <a:srgbClr val="000000"/>
                </a:solidFill>
                <a:latin typeface="verdana"/>
              </a:rPr>
              <a:t>Welcome to JavaScript</a:t>
            </a:r>
            <a:r>
              <a:rPr lang="en-IN" sz="2800" b="1" strike="noStrike" spc="-1" dirty="0">
                <a:solidFill>
                  <a:srgbClr val="006699"/>
                </a:solidFill>
                <a:latin typeface="verdana"/>
              </a:rPr>
              <a:t>&lt;/p&gt;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&lt;form&gt;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&lt;input</a:t>
            </a:r>
            <a:r>
              <a:rPr lang="en-IN" sz="2800" b="0" strike="noStrike" spc="-1" dirty="0">
                <a:solidFill>
                  <a:srgbClr val="000000"/>
                </a:solidFill>
                <a:latin typeface="verdana"/>
              </a:rPr>
              <a:t> </a:t>
            </a:r>
            <a:r>
              <a:rPr lang="en-IN" sz="2800" b="0" strike="noStrike" spc="-1" dirty="0">
                <a:solidFill>
                  <a:srgbClr val="FF0000"/>
                </a:solidFill>
                <a:latin typeface="verdana"/>
              </a:rPr>
              <a:t>type</a:t>
            </a:r>
            <a:r>
              <a:rPr lang="en-IN" sz="2800" b="0" strike="noStrike" spc="-1" dirty="0">
                <a:solidFill>
                  <a:srgbClr val="000000"/>
                </a:solidFill>
                <a:latin typeface="verdana"/>
              </a:rPr>
              <a:t>=</a:t>
            </a:r>
            <a:r>
              <a:rPr lang="en-IN" sz="2800" b="0" strike="noStrike" spc="-1" dirty="0">
                <a:solidFill>
                  <a:srgbClr val="0000FF"/>
                </a:solidFill>
                <a:latin typeface="verdana"/>
              </a:rPr>
              <a:t>"button"</a:t>
            </a:r>
            <a:r>
              <a:rPr lang="en-IN" sz="2800" b="0" strike="noStrike" spc="-1" dirty="0">
                <a:solidFill>
                  <a:srgbClr val="000000"/>
                </a:solidFill>
                <a:latin typeface="verdana"/>
              </a:rPr>
              <a:t> </a:t>
            </a:r>
            <a:r>
              <a:rPr lang="en-IN" sz="2800" b="0" strike="noStrike" spc="-1" dirty="0">
                <a:solidFill>
                  <a:srgbClr val="FF0000"/>
                </a:solidFill>
                <a:latin typeface="verdana"/>
              </a:rPr>
              <a:t>value</a:t>
            </a:r>
            <a:r>
              <a:rPr lang="en-IN" sz="2800" b="0" strike="noStrike" spc="-1" dirty="0">
                <a:solidFill>
                  <a:srgbClr val="000000"/>
                </a:solidFill>
                <a:latin typeface="verdana"/>
              </a:rPr>
              <a:t>=</a:t>
            </a:r>
            <a:r>
              <a:rPr lang="en-IN" sz="2800" b="0" strike="noStrike" spc="-1" dirty="0">
                <a:solidFill>
                  <a:srgbClr val="0000FF"/>
                </a:solidFill>
                <a:latin typeface="verdana"/>
              </a:rPr>
              <a:t>"click"</a:t>
            </a:r>
            <a:r>
              <a:rPr lang="en-IN" sz="2800" b="0" strike="noStrike" spc="-1" dirty="0">
                <a:solidFill>
                  <a:srgbClr val="000000"/>
                </a:solidFill>
                <a:latin typeface="verdana"/>
              </a:rPr>
              <a:t> </a:t>
            </a:r>
            <a:r>
              <a:rPr lang="en-IN" sz="2800" b="0" strike="noStrike" spc="-1" dirty="0" err="1">
                <a:solidFill>
                  <a:srgbClr val="FF0000"/>
                </a:solidFill>
                <a:latin typeface="verdana"/>
              </a:rPr>
              <a:t>onclick</a:t>
            </a:r>
            <a:r>
              <a:rPr lang="en-IN" sz="2800" b="0" strike="noStrike" spc="-1" dirty="0">
                <a:solidFill>
                  <a:srgbClr val="000000"/>
                </a:solidFill>
                <a:latin typeface="verdana"/>
              </a:rPr>
              <a:t>=</a:t>
            </a:r>
            <a:r>
              <a:rPr lang="en-IN" sz="2800" b="0" strike="noStrike" spc="-1" dirty="0">
                <a:solidFill>
                  <a:srgbClr val="0000FF"/>
                </a:solidFill>
                <a:latin typeface="verdana"/>
              </a:rPr>
              <a:t>"</a:t>
            </a:r>
            <a:r>
              <a:rPr lang="en-IN" sz="2800" b="0" strike="noStrike" spc="-1" dirty="0" err="1">
                <a:solidFill>
                  <a:srgbClr val="0000FF"/>
                </a:solidFill>
                <a:latin typeface="verdana"/>
              </a:rPr>
              <a:t>msg</a:t>
            </a:r>
            <a:r>
              <a:rPr lang="en-IN" sz="2800" b="0" strike="noStrike" spc="-1" dirty="0">
                <a:solidFill>
                  <a:srgbClr val="0000FF"/>
                </a:solidFill>
                <a:latin typeface="verdana"/>
              </a:rPr>
              <a:t>()"</a:t>
            </a:r>
            <a:r>
              <a:rPr lang="en-IN" sz="2800" b="1" strike="noStrike" spc="-1" dirty="0">
                <a:solidFill>
                  <a:srgbClr val="006699"/>
                </a:solidFill>
                <a:latin typeface="verdana"/>
              </a:rPr>
              <a:t>/&gt;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&lt;/form&gt;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&lt;/body&gt;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r>
              <a:rPr lang="en-IN" sz="2800" b="1" strike="noStrike" spc="-1" dirty="0">
                <a:solidFill>
                  <a:srgbClr val="006699"/>
                </a:solidFill>
                <a:latin typeface="verdana"/>
              </a:rPr>
              <a:t>&lt;/html&gt;</a:t>
            </a:r>
            <a:r>
              <a:rPr lang="en-IN" sz="2800" b="0" strike="noStrike" spc="-1" dirty="0">
                <a:solidFill>
                  <a:srgbClr val="000000"/>
                </a:solidFill>
                <a:latin typeface="verdana"/>
              </a:rPr>
              <a:t>  </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pic>
        <p:nvPicPr>
          <p:cNvPr id="228" name="Picture 3"/>
          <p:cNvPicPr/>
          <p:nvPr/>
        </p:nvPicPr>
        <p:blipFill>
          <a:blip r:embed="rId2"/>
          <a:stretch/>
        </p:blipFill>
        <p:spPr>
          <a:xfrm>
            <a:off x="6661440" y="4116960"/>
            <a:ext cx="1580400" cy="5994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838080" y="220680"/>
            <a:ext cx="10514880" cy="101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7500" lnSpcReduction="20000"/>
          </a:bodyPr>
          <a:lstStyle/>
          <a:p>
            <a:pPr>
              <a:lnSpc>
                <a:spcPct val="90000"/>
              </a:lnSpc>
            </a:pPr>
            <a:r>
              <a:rPr lang="en-IN" sz="4400" b="0" strike="noStrike" spc="-1">
                <a:solidFill>
                  <a:srgbClr val="C00000"/>
                </a:solidFill>
                <a:latin typeface="Calibri Light"/>
              </a:rPr>
              <a:t>3)External JavaScript file</a:t>
            </a:r>
            <a:r>
              <a:t/>
            </a:r>
            <a:br/>
            <a:endParaRPr lang="en-IN" sz="4400" b="0" strike="noStrike" spc="-1">
              <a:latin typeface="Arial"/>
            </a:endParaRPr>
          </a:p>
        </p:txBody>
      </p:sp>
      <p:sp>
        <p:nvSpPr>
          <p:cNvPr id="230" name="CustomShape 2"/>
          <p:cNvSpPr/>
          <p:nvPr/>
        </p:nvSpPr>
        <p:spPr>
          <a:xfrm>
            <a:off x="838080" y="1145520"/>
            <a:ext cx="10514880" cy="503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We can create external JavaScript file and embed it in many html page.</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It provides code reusability because single JavaScript file can be used in several html pages.</a:t>
            </a:r>
            <a:endParaRPr lang="en-IN" sz="2800" b="0" strike="noStrike" spc="-1">
              <a:latin typeface="Arial"/>
            </a:endParaRPr>
          </a:p>
          <a:p>
            <a:pPr>
              <a:lnSpc>
                <a:spcPct val="90000"/>
              </a:lnSpc>
              <a:spcBef>
                <a:spcPts val="1001"/>
              </a:spcBef>
            </a:pP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An external JavaScript file must be saved by .js extension. It is recommended to embed all JavaScript files into a single file. It increases the speed of the webpage.</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838080" y="189360"/>
            <a:ext cx="10514880" cy="170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1600" b="0" strike="noStrike" spc="-1" dirty="0">
                <a:solidFill>
                  <a:srgbClr val="000000"/>
                </a:solidFill>
                <a:latin typeface="Calibri Light"/>
              </a:rPr>
              <a:t>Let's </a:t>
            </a:r>
            <a:r>
              <a:rPr lang="en-IN" sz="1600" b="0" u="sng" strike="noStrike" spc="-1" dirty="0">
                <a:solidFill>
                  <a:srgbClr val="000000"/>
                </a:solidFill>
                <a:uFillTx/>
                <a:latin typeface="Calibri Light"/>
              </a:rPr>
              <a:t>create an external JavaScript file </a:t>
            </a:r>
            <a:r>
              <a:rPr lang="en-IN" sz="1600" b="0" strike="noStrike" spc="-1" dirty="0">
                <a:solidFill>
                  <a:srgbClr val="000000"/>
                </a:solidFill>
                <a:latin typeface="Calibri Light"/>
              </a:rPr>
              <a:t>that prints Hello  in a alert dialog box.</a:t>
            </a:r>
            <a:r>
              <a:rPr sz="2000" dirty="0"/>
              <a:t/>
            </a:r>
            <a:br>
              <a:rPr sz="2000" dirty="0"/>
            </a:br>
            <a:r>
              <a:rPr sz="2000" dirty="0"/>
              <a:t/>
            </a:r>
            <a:br>
              <a:rPr sz="2000" dirty="0"/>
            </a:br>
            <a:r>
              <a:rPr lang="en-IN" sz="1600" b="1" strike="noStrike" spc="-1" dirty="0">
                <a:solidFill>
                  <a:srgbClr val="000000"/>
                </a:solidFill>
                <a:latin typeface="Calibri"/>
              </a:rPr>
              <a:t>message.js</a:t>
            </a:r>
            <a:r>
              <a:rPr sz="2000" dirty="0"/>
              <a:t/>
            </a:r>
            <a:br>
              <a:rPr sz="2000" dirty="0"/>
            </a:br>
            <a:r>
              <a:rPr sz="2000" dirty="0"/>
              <a:t/>
            </a:r>
            <a:br>
              <a:rPr sz="2000" dirty="0"/>
            </a:br>
            <a:r>
              <a:rPr lang="en-IN" sz="1600" b="0" strike="noStrike" spc="-1" dirty="0">
                <a:solidFill>
                  <a:srgbClr val="0070C0"/>
                </a:solidFill>
                <a:latin typeface="Calibri"/>
              </a:rPr>
              <a:t>function </a:t>
            </a:r>
            <a:r>
              <a:rPr lang="en-IN" sz="1600" b="0" strike="noStrike" spc="-1" dirty="0" err="1">
                <a:solidFill>
                  <a:srgbClr val="0070C0"/>
                </a:solidFill>
                <a:latin typeface="Calibri"/>
              </a:rPr>
              <a:t>msg</a:t>
            </a:r>
            <a:r>
              <a:rPr lang="en-IN" sz="1600" b="0" strike="noStrike" spc="-1" dirty="0">
                <a:solidFill>
                  <a:srgbClr val="0070C0"/>
                </a:solidFill>
                <a:latin typeface="Calibri"/>
              </a:rPr>
              <a:t>()</a:t>
            </a:r>
            <a:r>
              <a:rPr sz="2000" dirty="0"/>
              <a:t/>
            </a:r>
            <a:br>
              <a:rPr sz="2000" dirty="0"/>
            </a:br>
            <a:r>
              <a:rPr lang="en-IN" sz="1600" b="0" strike="noStrike" spc="-1" dirty="0">
                <a:solidFill>
                  <a:srgbClr val="0070C0"/>
                </a:solidFill>
                <a:latin typeface="Calibri"/>
              </a:rPr>
              <a:t>{  </a:t>
            </a:r>
            <a:r>
              <a:rPr sz="2000" dirty="0"/>
              <a:t/>
            </a:r>
            <a:br>
              <a:rPr sz="2000" dirty="0"/>
            </a:br>
            <a:r>
              <a:rPr lang="en-IN" sz="1600" b="0" strike="noStrike" spc="-1" dirty="0">
                <a:solidFill>
                  <a:srgbClr val="0070C0"/>
                </a:solidFill>
                <a:latin typeface="Calibri"/>
              </a:rPr>
              <a:t> alert("Hello ");  </a:t>
            </a:r>
            <a:r>
              <a:rPr sz="2000" dirty="0"/>
              <a:t/>
            </a:r>
            <a:br>
              <a:rPr sz="2000" dirty="0"/>
            </a:br>
            <a:r>
              <a:rPr lang="en-IN" sz="1600" b="0" strike="noStrike" spc="-1" dirty="0">
                <a:solidFill>
                  <a:srgbClr val="0070C0"/>
                </a:solidFill>
                <a:latin typeface="Calibri Light"/>
              </a:rPr>
              <a:t>} </a:t>
            </a:r>
            <a:endParaRPr lang="en-IN" sz="1600" b="0" strike="noStrike" spc="-1" dirty="0">
              <a:latin typeface="Arial"/>
            </a:endParaRPr>
          </a:p>
        </p:txBody>
      </p:sp>
      <p:sp>
        <p:nvSpPr>
          <p:cNvPr id="232" name="CustomShape 2"/>
          <p:cNvSpPr/>
          <p:nvPr/>
        </p:nvSpPr>
        <p:spPr>
          <a:xfrm>
            <a:off x="838080" y="2140920"/>
            <a:ext cx="10514880" cy="439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0500" lnSpcReduction="20000"/>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Let's </a:t>
            </a:r>
            <a:r>
              <a:rPr lang="en-IN" sz="2800" b="0" u="sng" strike="noStrike" spc="-1" dirty="0">
                <a:solidFill>
                  <a:srgbClr val="000000"/>
                </a:solidFill>
                <a:uFillTx/>
                <a:latin typeface="Calibri"/>
              </a:rPr>
              <a:t>include the JavaScript file into html page</a:t>
            </a:r>
            <a:r>
              <a:rPr lang="en-IN" sz="2800" b="0" strike="noStrike" spc="-1" dirty="0">
                <a:solidFill>
                  <a:srgbClr val="000000"/>
                </a:solidFill>
                <a:latin typeface="Calibri"/>
              </a:rPr>
              <a:t>. It calls the JavaScript function on button click.</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1" strike="noStrike" spc="-1" dirty="0">
                <a:solidFill>
                  <a:srgbClr val="000000"/>
                </a:solidFill>
                <a:latin typeface="Calibri"/>
              </a:rPr>
              <a:t>index.html</a:t>
            </a:r>
            <a:endParaRPr lang="en-IN" sz="2800" b="0" strike="noStrike" spc="-1" dirty="0">
              <a:latin typeface="Arial"/>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&lt;html&gt;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&lt;head&gt;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&lt;script   </a:t>
            </a:r>
            <a:r>
              <a:rPr lang="en-IN" sz="2800" b="0" strike="noStrike" spc="-1" dirty="0" err="1">
                <a:solidFill>
                  <a:srgbClr val="0070C0"/>
                </a:solidFill>
                <a:latin typeface="Calibri"/>
              </a:rPr>
              <a:t>src</a:t>
            </a:r>
            <a:r>
              <a:rPr lang="en-IN" sz="2800" b="0" strike="noStrike" spc="-1" dirty="0">
                <a:solidFill>
                  <a:srgbClr val="0070C0"/>
                </a:solidFill>
                <a:latin typeface="Calibri"/>
              </a:rPr>
              <a:t>="message.js"&gt;&lt;/script&gt;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&lt;/head&gt;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&lt;body&gt;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&lt;p&gt;Welcome to JavaScript&lt;/p&gt;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&lt;form&gt;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&lt;input type="button" value="click" </a:t>
            </a:r>
            <a:r>
              <a:rPr lang="en-IN" sz="2800" b="0" strike="noStrike" spc="-1" dirty="0" err="1">
                <a:solidFill>
                  <a:srgbClr val="0070C0"/>
                </a:solidFill>
                <a:latin typeface="Calibri"/>
              </a:rPr>
              <a:t>onclick</a:t>
            </a:r>
            <a:r>
              <a:rPr lang="en-IN" sz="2800" b="0" strike="noStrike" spc="-1" dirty="0">
                <a:solidFill>
                  <a:srgbClr val="0070C0"/>
                </a:solidFill>
                <a:latin typeface="Calibri"/>
              </a:rPr>
              <a:t>="</a:t>
            </a:r>
            <a:r>
              <a:rPr lang="en-IN" sz="2800" b="0" strike="noStrike" spc="-1" dirty="0" err="1">
                <a:solidFill>
                  <a:srgbClr val="0070C0"/>
                </a:solidFill>
                <a:latin typeface="Calibri"/>
              </a:rPr>
              <a:t>msg</a:t>
            </a:r>
            <a:r>
              <a:rPr lang="en-IN" sz="2800" b="0" strike="noStrike" spc="-1" dirty="0">
                <a:solidFill>
                  <a:srgbClr val="0070C0"/>
                </a:solidFill>
                <a:latin typeface="Calibri"/>
              </a:rPr>
              <a:t>()"/&gt;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&lt;/form&gt;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&lt;/body&gt;  </a:t>
            </a:r>
            <a:endParaRPr lang="en-IN" sz="2800" b="0" strike="noStrike" spc="-1" dirty="0">
              <a:latin typeface="Arial"/>
            </a:endParaRPr>
          </a:p>
          <a:p>
            <a:pPr>
              <a:lnSpc>
                <a:spcPct val="90000"/>
              </a:lnSpc>
              <a:spcBef>
                <a:spcPts val="1001"/>
              </a:spcBef>
            </a:pPr>
            <a:r>
              <a:rPr lang="en-IN" sz="2800" b="0" strike="noStrike" spc="-1" dirty="0">
                <a:solidFill>
                  <a:srgbClr val="0070C0"/>
                </a:solidFill>
                <a:latin typeface="Calibri"/>
              </a:rPr>
              <a:t>&lt;/html&gt; </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B51173"/>
                </a:solidFill>
                <a:latin typeface="Calibri Light"/>
              </a:rPr>
              <a:t>Property</a:t>
            </a:r>
            <a:endParaRPr lang="en-IN" sz="4400" b="0" strike="noStrike" spc="-1">
              <a:latin typeface="Arial"/>
            </a:endParaRPr>
          </a:p>
        </p:txBody>
      </p:sp>
      <p:sp>
        <p:nvSpPr>
          <p:cNvPr id="12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Property is actually a value associated with each object.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For example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 For the object </a:t>
            </a:r>
            <a:r>
              <a:rPr lang="en-IN" sz="2800" b="1" strike="noStrike" spc="-1">
                <a:solidFill>
                  <a:srgbClr val="000000"/>
                </a:solidFill>
                <a:latin typeface="Calibri"/>
              </a:rPr>
              <a:t>window</a:t>
            </a:r>
            <a:r>
              <a:rPr lang="en-IN" sz="2800" b="0" strike="noStrike" spc="-1">
                <a:solidFill>
                  <a:srgbClr val="000000"/>
                </a:solidFill>
                <a:latin typeface="Calibri"/>
              </a:rPr>
              <a:t> the height and width are the properties that are associated with it.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Each object has its own set of properties.</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200" b="0" strike="noStrike" spc="-1" dirty="0">
                <a:solidFill>
                  <a:srgbClr val="000000"/>
                </a:solidFill>
                <a:latin typeface="Calibri Light"/>
              </a:rPr>
              <a:t>Program for Addition of 2 nos.</a:t>
            </a:r>
            <a:endParaRPr lang="en-IN" sz="3200" b="0" strike="noStrike" spc="-1" dirty="0">
              <a:latin typeface="Arial"/>
            </a:endParaRPr>
          </a:p>
        </p:txBody>
      </p:sp>
      <p:pic>
        <p:nvPicPr>
          <p:cNvPr id="234" name="Picture 4"/>
          <p:cNvPicPr/>
          <p:nvPr/>
        </p:nvPicPr>
        <p:blipFill>
          <a:blip r:embed="rId2"/>
          <a:stretch/>
        </p:blipFill>
        <p:spPr>
          <a:xfrm>
            <a:off x="838080" y="1711416"/>
            <a:ext cx="6515862" cy="4464744"/>
          </a:xfrm>
          <a:prstGeom prst="rect">
            <a:avLst/>
          </a:prstGeom>
          <a:ln>
            <a:noFill/>
          </a:ln>
        </p:spPr>
      </p:pic>
      <p:sp>
        <p:nvSpPr>
          <p:cNvPr id="23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endParaRPr lang="en-IN" sz="1800" b="0" strike="noStrike" spc="-1">
              <a:latin typeface="Arial"/>
            </a:endParaRPr>
          </a:p>
          <a:p>
            <a:pPr>
              <a:lnSpc>
                <a:spcPct val="90000"/>
              </a:lnSpc>
              <a:spcBef>
                <a:spcPts val="1001"/>
              </a:spcBef>
            </a:pP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451681"/>
            <a:ext cx="10972440" cy="4154984"/>
          </a:xfrm>
        </p:spPr>
        <p:txBody>
          <a:bodyPr/>
          <a:lstStyle/>
          <a:p>
            <a:r>
              <a:rPr lang="en-US" sz="2000" dirty="0" smtClean="0">
                <a:solidFill>
                  <a:srgbClr val="C00000"/>
                </a:solidFill>
              </a:rPr>
              <a:t>while loop</a:t>
            </a:r>
            <a:endParaRPr lang="en-US" sz="2000" dirty="0">
              <a:solidFill>
                <a:srgbClr val="C00000"/>
              </a:solidFill>
            </a:endParaRPr>
          </a:p>
          <a:p>
            <a:endParaRPr lang="en-US" sz="2000" dirty="0" smtClean="0">
              <a:solidFill>
                <a:srgbClr val="C00000"/>
              </a:solidFill>
            </a:endParaRPr>
          </a:p>
          <a:p>
            <a:endParaRPr lang="en-US" sz="2000" dirty="0" smtClean="0">
              <a:solidFill>
                <a:srgbClr val="C00000"/>
              </a:solidFill>
            </a:endParaRPr>
          </a:p>
          <a:p>
            <a:r>
              <a:rPr lang="en-US" sz="1600" dirty="0" smtClean="0"/>
              <a:t>&lt;</a:t>
            </a:r>
            <a:r>
              <a:rPr lang="en-US" sz="1600" dirty="0"/>
              <a:t>html</a:t>
            </a:r>
            <a:r>
              <a:rPr lang="en-US" sz="1600" dirty="0" smtClean="0"/>
              <a:t>&gt;</a:t>
            </a:r>
          </a:p>
          <a:p>
            <a:r>
              <a:rPr lang="en-US" sz="1600" dirty="0" smtClean="0"/>
              <a:t>&lt;script&gt;</a:t>
            </a:r>
          </a:p>
          <a:p>
            <a:endParaRPr lang="en-US" sz="1600" dirty="0" smtClean="0"/>
          </a:p>
          <a:p>
            <a:r>
              <a:rPr lang="en-US" sz="1600" dirty="0" err="1" smtClean="0"/>
              <a:t>var</a:t>
            </a:r>
            <a:r>
              <a:rPr lang="en-US" sz="1600" dirty="0" smtClean="0"/>
              <a:t> </a:t>
            </a:r>
            <a:r>
              <a:rPr lang="en-US" sz="1600" dirty="0"/>
              <a:t>number = 3</a:t>
            </a:r>
            <a:r>
              <a:rPr lang="en-US" sz="1600" dirty="0" smtClean="0"/>
              <a:t>;</a:t>
            </a:r>
          </a:p>
          <a:p>
            <a:r>
              <a:rPr lang="en-US" sz="1600" dirty="0" smtClean="0"/>
              <a:t>while </a:t>
            </a:r>
            <a:r>
              <a:rPr lang="en-US" sz="1600" dirty="0"/>
              <a:t>(number &lt;= 10</a:t>
            </a:r>
            <a:r>
              <a:rPr lang="en-US" sz="1600" dirty="0" smtClean="0"/>
              <a:t>)</a:t>
            </a:r>
          </a:p>
          <a:p>
            <a:r>
              <a:rPr lang="en-US" sz="1600" dirty="0" smtClean="0"/>
              <a:t>{</a:t>
            </a:r>
          </a:p>
          <a:p>
            <a:endParaRPr lang="en-US" sz="1600" dirty="0" smtClean="0"/>
          </a:p>
          <a:p>
            <a:r>
              <a:rPr lang="en-US" sz="1600" dirty="0" smtClean="0"/>
              <a:t>document.write</a:t>
            </a:r>
            <a:r>
              <a:rPr lang="en-US" sz="1600" dirty="0"/>
              <a:t>("The number is: </a:t>
            </a:r>
            <a:r>
              <a:rPr lang="en-US" sz="1600" dirty="0" smtClean="0"/>
              <a:t>“ +</a:t>
            </a:r>
            <a:r>
              <a:rPr lang="en-US" sz="1600" dirty="0"/>
              <a:t>number</a:t>
            </a:r>
            <a:r>
              <a:rPr lang="en-US" sz="1600" dirty="0" smtClean="0"/>
              <a:t>);</a:t>
            </a:r>
          </a:p>
          <a:p>
            <a:r>
              <a:rPr lang="en-US" sz="1600" dirty="0"/>
              <a:t>document.write("&lt;</a:t>
            </a:r>
            <a:r>
              <a:rPr lang="en-US" sz="1600" dirty="0" err="1"/>
              <a:t>br</a:t>
            </a:r>
            <a:r>
              <a:rPr lang="en-US" sz="1600" dirty="0"/>
              <a:t>/&gt;");</a:t>
            </a:r>
            <a:endParaRPr lang="en-US" sz="1600" dirty="0" smtClean="0"/>
          </a:p>
          <a:p>
            <a:r>
              <a:rPr lang="en-US" sz="1600" dirty="0" smtClean="0"/>
              <a:t>number++;</a:t>
            </a:r>
          </a:p>
          <a:p>
            <a:endParaRPr lang="en-US" sz="1600" dirty="0" smtClean="0"/>
          </a:p>
          <a:p>
            <a:r>
              <a:rPr lang="en-US" sz="1600" dirty="0" smtClean="0"/>
              <a:t>}</a:t>
            </a:r>
          </a:p>
          <a:p>
            <a:endParaRPr lang="en-US" sz="1600" dirty="0" smtClean="0"/>
          </a:p>
          <a:p>
            <a:r>
              <a:rPr lang="en-US" sz="1600" dirty="0" smtClean="0"/>
              <a:t>&lt;/</a:t>
            </a:r>
            <a:r>
              <a:rPr lang="en-US" sz="1600" dirty="0"/>
              <a:t>script</a:t>
            </a:r>
            <a:r>
              <a:rPr lang="en-US" sz="1600" dirty="0" smtClean="0"/>
              <a:t>&gt;</a:t>
            </a:r>
          </a:p>
          <a:p>
            <a:r>
              <a:rPr lang="en-US" sz="1600" dirty="0" smtClean="0"/>
              <a:t>&lt;/</a:t>
            </a:r>
            <a:r>
              <a:rPr lang="en-US" sz="1600" dirty="0"/>
              <a:t>html</a:t>
            </a:r>
            <a:r>
              <a:rPr lang="en-US" sz="1600" dirty="0" smtClean="0"/>
              <a:t>&gt;</a:t>
            </a:r>
          </a:p>
        </p:txBody>
      </p:sp>
      <p:sp>
        <p:nvSpPr>
          <p:cNvPr id="4" name="Rectangle 3"/>
          <p:cNvSpPr/>
          <p:nvPr/>
        </p:nvSpPr>
        <p:spPr>
          <a:xfrm>
            <a:off x="7870004" y="2126751"/>
            <a:ext cx="3462392" cy="30000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Output:</a:t>
            </a:r>
          </a:p>
          <a:p>
            <a:r>
              <a:rPr lang="en-US" dirty="0"/>
              <a:t>The number is: 3</a:t>
            </a:r>
          </a:p>
          <a:p>
            <a:r>
              <a:rPr lang="en-US" dirty="0"/>
              <a:t>The number is: 4</a:t>
            </a:r>
          </a:p>
          <a:p>
            <a:r>
              <a:rPr lang="en-US" dirty="0"/>
              <a:t>The number is: 5</a:t>
            </a:r>
          </a:p>
          <a:p>
            <a:r>
              <a:rPr lang="en-US" dirty="0"/>
              <a:t>The number is: 6</a:t>
            </a:r>
          </a:p>
          <a:p>
            <a:r>
              <a:rPr lang="en-US" dirty="0"/>
              <a:t>The number is: 7</a:t>
            </a:r>
          </a:p>
          <a:p>
            <a:r>
              <a:rPr lang="en-US" dirty="0"/>
              <a:t>The number is: 8</a:t>
            </a:r>
          </a:p>
          <a:p>
            <a:r>
              <a:rPr lang="en-US" dirty="0"/>
              <a:t>The number is: 9</a:t>
            </a:r>
          </a:p>
          <a:p>
            <a:r>
              <a:rPr lang="en-US" dirty="0"/>
              <a:t>The number is:</a:t>
            </a:r>
            <a:endParaRPr lang="en-IN" dirty="0"/>
          </a:p>
        </p:txBody>
      </p:sp>
    </p:spTree>
    <p:extLst>
      <p:ext uri="{BB962C8B-B14F-4D97-AF65-F5344CB8AC3E}">
        <p14:creationId xmlns:p14="http://schemas.microsoft.com/office/powerpoint/2010/main" val="7055695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C00000"/>
                </a:solidFill>
                <a:latin typeface="Calibri Light"/>
              </a:rPr>
              <a:t>Program on while loop</a:t>
            </a:r>
            <a:r>
              <a:rPr dirty="0"/>
              <a:t/>
            </a:r>
            <a:br>
              <a:rPr dirty="0"/>
            </a:br>
            <a:endParaRPr lang="en-IN" sz="4400" b="0" strike="noStrike" spc="-1" dirty="0">
              <a:latin typeface="Arial"/>
            </a:endParaRPr>
          </a:p>
        </p:txBody>
      </p:sp>
      <p:sp>
        <p:nvSpPr>
          <p:cNvPr id="254"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3000" lnSpcReduction="20000"/>
          </a:bodyPr>
          <a:lstStyle/>
          <a:p>
            <a:pPr>
              <a:lnSpc>
                <a:spcPct val="90000"/>
              </a:lnSpc>
              <a:spcBef>
                <a:spcPts val="1001"/>
              </a:spcBef>
            </a:pPr>
            <a:r>
              <a:rPr lang="en-IN" sz="2800" b="0" strike="noStrike" spc="-1">
                <a:solidFill>
                  <a:srgbClr val="000000"/>
                </a:solidFill>
                <a:latin typeface="Calibri"/>
              </a:rPr>
              <a:t>&lt;html&gt;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&lt;body&gt;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&lt;script&gt;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var i=11;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while (i&lt;=15)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document.write(i + "&lt;br/&gt;");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i++;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&lt;/script&gt;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&lt;/body&gt;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&lt;/html&gt;</a:t>
            </a:r>
            <a:endParaRPr lang="en-IN" sz="2800" b="0" strike="noStrike" spc="-1">
              <a:latin typeface="Arial"/>
            </a:endParaRPr>
          </a:p>
        </p:txBody>
      </p:sp>
      <p:sp>
        <p:nvSpPr>
          <p:cNvPr id="255" name="CustomShape 3"/>
          <p:cNvSpPr/>
          <p:nvPr/>
        </p:nvSpPr>
        <p:spPr>
          <a:xfrm>
            <a:off x="8071920" y="4120200"/>
            <a:ext cx="1029240" cy="17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endParaRPr lang="en-IN" sz="1800" b="0" strike="noStrike" spc="-1">
              <a:latin typeface="Arial"/>
            </a:endParaRPr>
          </a:p>
          <a:p>
            <a:pPr>
              <a:lnSpc>
                <a:spcPct val="100000"/>
              </a:lnSpc>
            </a:pPr>
            <a:r>
              <a:rPr lang="en-IN" sz="1800" b="0" strike="noStrike" spc="-1">
                <a:solidFill>
                  <a:srgbClr val="000000"/>
                </a:solidFill>
                <a:latin typeface="Times New Roman"/>
                <a:ea typeface="DejaVu Sans"/>
              </a:rPr>
              <a:t>11</a:t>
            </a:r>
            <a:r>
              <a:t/>
            </a:r>
            <a:br/>
            <a:r>
              <a:rPr lang="en-IN" sz="1800" b="0" strike="noStrike" spc="-1">
                <a:solidFill>
                  <a:srgbClr val="000000"/>
                </a:solidFill>
                <a:latin typeface="Times New Roman"/>
                <a:ea typeface="DejaVu Sans"/>
              </a:rPr>
              <a:t>12</a:t>
            </a:r>
            <a:r>
              <a:t/>
            </a:r>
            <a:br/>
            <a:r>
              <a:rPr lang="en-IN" sz="1800" b="0" strike="noStrike" spc="-1">
                <a:solidFill>
                  <a:srgbClr val="000000"/>
                </a:solidFill>
                <a:latin typeface="Times New Roman"/>
                <a:ea typeface="DejaVu Sans"/>
              </a:rPr>
              <a:t>13</a:t>
            </a:r>
            <a:r>
              <a:t/>
            </a:r>
            <a:br/>
            <a:r>
              <a:rPr lang="en-IN" sz="1800" b="0" strike="noStrike" spc="-1">
                <a:solidFill>
                  <a:srgbClr val="000000"/>
                </a:solidFill>
                <a:latin typeface="Times New Roman"/>
                <a:ea typeface="DejaVu Sans"/>
              </a:rPr>
              <a:t>14</a:t>
            </a:r>
            <a:r>
              <a:t/>
            </a:r>
            <a:br/>
            <a:r>
              <a:rPr lang="en-IN" sz="1800" b="0" strike="noStrike" spc="-1">
                <a:solidFill>
                  <a:srgbClr val="000000"/>
                </a:solidFill>
                <a:latin typeface="Times New Roman"/>
                <a:ea typeface="DejaVu Sans"/>
              </a:rPr>
              <a:t>15</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953640" y="3938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C00000"/>
                </a:solidFill>
                <a:latin typeface="Calibri Light"/>
              </a:rPr>
              <a:t>Program on do while loop</a:t>
            </a:r>
            <a:endParaRPr lang="en-IN" sz="4400" b="0" strike="noStrike" spc="-1" dirty="0">
              <a:solidFill>
                <a:srgbClr val="C00000"/>
              </a:solidFill>
              <a:latin typeface="Arial"/>
            </a:endParaRPr>
          </a:p>
        </p:txBody>
      </p:sp>
      <p:sp>
        <p:nvSpPr>
          <p:cNvPr id="25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3000" lnSpcReduction="20000"/>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&lt;html&gt;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&lt;body&gt;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&lt;script&gt;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var i=21;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do{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document.write(i + "&lt;br/&gt;");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i++;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}while (i&lt;=25);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&lt;/script&gt;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&lt;/body&gt;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&lt;/html&gt;</a:t>
            </a:r>
            <a:endParaRPr lang="en-IN" sz="2800" b="0" strike="noStrike" spc="-1">
              <a:latin typeface="Arial"/>
            </a:endParaRPr>
          </a:p>
        </p:txBody>
      </p:sp>
      <p:sp>
        <p:nvSpPr>
          <p:cNvPr id="258" name="CustomShape 3"/>
          <p:cNvSpPr/>
          <p:nvPr/>
        </p:nvSpPr>
        <p:spPr>
          <a:xfrm>
            <a:off x="7861680" y="3363480"/>
            <a:ext cx="913680" cy="17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endParaRPr lang="en-IN" sz="1800" b="0" strike="noStrike" spc="-1">
              <a:latin typeface="Arial"/>
            </a:endParaRPr>
          </a:p>
          <a:p>
            <a:pPr>
              <a:lnSpc>
                <a:spcPct val="100000"/>
              </a:lnSpc>
            </a:pPr>
            <a:r>
              <a:rPr lang="en-IN" sz="1800" b="0" strike="noStrike" spc="-1">
                <a:solidFill>
                  <a:srgbClr val="000000"/>
                </a:solidFill>
                <a:latin typeface="Times New Roman"/>
                <a:ea typeface="DejaVu Sans"/>
              </a:rPr>
              <a:t>21</a:t>
            </a:r>
            <a:r>
              <a:t/>
            </a:r>
            <a:br/>
            <a:r>
              <a:rPr lang="en-IN" sz="1800" b="0" strike="noStrike" spc="-1">
                <a:solidFill>
                  <a:srgbClr val="000000"/>
                </a:solidFill>
                <a:latin typeface="Times New Roman"/>
                <a:ea typeface="DejaVu Sans"/>
              </a:rPr>
              <a:t>22</a:t>
            </a:r>
            <a:r>
              <a:t/>
            </a:r>
            <a:br/>
            <a:r>
              <a:rPr lang="en-IN" sz="1800" b="0" strike="noStrike" spc="-1">
                <a:solidFill>
                  <a:srgbClr val="000000"/>
                </a:solidFill>
                <a:latin typeface="Times New Roman"/>
                <a:ea typeface="DejaVu Sans"/>
              </a:rPr>
              <a:t>23</a:t>
            </a:r>
            <a:r>
              <a:t/>
            </a:r>
            <a:br/>
            <a:r>
              <a:rPr lang="en-IN" sz="1800" b="0" strike="noStrike" spc="-1">
                <a:solidFill>
                  <a:srgbClr val="000000"/>
                </a:solidFill>
                <a:latin typeface="Times New Roman"/>
                <a:ea typeface="DejaVu Sans"/>
              </a:rPr>
              <a:t>24</a:t>
            </a:r>
            <a:r>
              <a:t/>
            </a:r>
            <a:br/>
            <a:r>
              <a:rPr lang="en-IN" sz="1800" b="0" strike="noStrike" spc="-1">
                <a:solidFill>
                  <a:srgbClr val="000000"/>
                </a:solidFill>
                <a:latin typeface="Times New Roman"/>
                <a:ea typeface="DejaVu Sans"/>
              </a:rPr>
              <a:t>25</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30028" y="784998"/>
            <a:ext cx="10972440" cy="5235279"/>
          </a:xfrm>
        </p:spPr>
        <p:txBody>
          <a:bodyPr/>
          <a:lstStyle/>
          <a:p>
            <a:pPr marL="0" indent="0">
              <a:buNone/>
            </a:pPr>
            <a:r>
              <a:rPr lang="en-US" sz="2000" dirty="0">
                <a:solidFill>
                  <a:srgbClr val="C00000"/>
                </a:solidFill>
              </a:rPr>
              <a:t>d</a:t>
            </a:r>
            <a:r>
              <a:rPr lang="en-US" sz="2000" dirty="0" smtClean="0">
                <a:solidFill>
                  <a:srgbClr val="C00000"/>
                </a:solidFill>
              </a:rPr>
              <a:t>o-while loop</a:t>
            </a:r>
            <a:endParaRPr lang="en-IN" sz="2000" dirty="0" smtClean="0">
              <a:solidFill>
                <a:srgbClr val="C00000"/>
              </a:solidFill>
            </a:endParaRPr>
          </a:p>
          <a:p>
            <a:pPr marL="0" indent="0">
              <a:buNone/>
            </a:pPr>
            <a:endParaRPr lang="en-IN" sz="1800" dirty="0"/>
          </a:p>
          <a:p>
            <a:pPr marL="0" indent="0">
              <a:buNone/>
            </a:pPr>
            <a:r>
              <a:rPr lang="en-IN" sz="1800" dirty="0" smtClean="0"/>
              <a:t>&lt;</a:t>
            </a:r>
            <a:r>
              <a:rPr lang="en-IN" sz="1800" dirty="0"/>
              <a:t>html</a:t>
            </a:r>
            <a:r>
              <a:rPr lang="en-IN" sz="1800" dirty="0" smtClean="0"/>
              <a:t>&gt;</a:t>
            </a:r>
          </a:p>
          <a:p>
            <a:pPr marL="0" indent="0">
              <a:buNone/>
            </a:pPr>
            <a:r>
              <a:rPr lang="en-US" sz="1800" dirty="0" smtClean="0"/>
              <a:t>&lt;body&gt;</a:t>
            </a:r>
            <a:endParaRPr lang="en-IN" sz="1800" dirty="0" smtClean="0"/>
          </a:p>
          <a:p>
            <a:pPr marL="0" indent="0">
              <a:buNone/>
            </a:pPr>
            <a:r>
              <a:rPr lang="en-IN" sz="1800" dirty="0" smtClean="0"/>
              <a:t>&lt;script&gt;</a:t>
            </a:r>
          </a:p>
          <a:p>
            <a:pPr marL="0" indent="0">
              <a:buNone/>
            </a:pPr>
            <a:endParaRPr lang="en-IN" sz="1800" dirty="0" smtClean="0"/>
          </a:p>
          <a:p>
            <a:pPr marL="0" indent="0">
              <a:buNone/>
            </a:pPr>
            <a:r>
              <a:rPr lang="en-IN" sz="1800" dirty="0" err="1" smtClean="0"/>
              <a:t>var</a:t>
            </a:r>
            <a:r>
              <a:rPr lang="en-IN" sz="1800" dirty="0" smtClean="0"/>
              <a:t> </a:t>
            </a:r>
            <a:r>
              <a:rPr lang="en-IN" sz="1800" dirty="0"/>
              <a:t>count = 0</a:t>
            </a:r>
            <a:r>
              <a:rPr lang="en-IN" sz="1800" dirty="0" smtClean="0"/>
              <a:t>;</a:t>
            </a:r>
          </a:p>
          <a:p>
            <a:pPr marL="0" indent="0">
              <a:buNone/>
            </a:pPr>
            <a:r>
              <a:rPr lang="en-IN" sz="1800" dirty="0" smtClean="0"/>
              <a:t>document.write</a:t>
            </a:r>
            <a:r>
              <a:rPr lang="en-IN" sz="1800" dirty="0"/>
              <a:t>("Starting Loop" + "&lt;</a:t>
            </a:r>
            <a:r>
              <a:rPr lang="en-IN" sz="1800" dirty="0" err="1"/>
              <a:t>br</a:t>
            </a:r>
            <a:r>
              <a:rPr lang="en-IN" sz="1800" dirty="0"/>
              <a:t> </a:t>
            </a:r>
            <a:r>
              <a:rPr lang="en-IN" sz="1800" dirty="0" smtClean="0"/>
              <a:t>/&gt;");</a:t>
            </a:r>
          </a:p>
          <a:p>
            <a:pPr marL="0" indent="0">
              <a:buNone/>
            </a:pPr>
            <a:r>
              <a:rPr lang="en-IN" sz="1800" dirty="0"/>
              <a:t>d</a:t>
            </a:r>
            <a:r>
              <a:rPr lang="en-IN" sz="1800" dirty="0" smtClean="0"/>
              <a:t>o</a:t>
            </a:r>
          </a:p>
          <a:p>
            <a:pPr marL="0" indent="0">
              <a:buNone/>
            </a:pPr>
            <a:r>
              <a:rPr lang="en-IN" sz="1800" dirty="0" smtClean="0"/>
              <a:t>{</a:t>
            </a:r>
          </a:p>
          <a:p>
            <a:pPr marL="0" indent="0">
              <a:buNone/>
            </a:pPr>
            <a:r>
              <a:rPr lang="en-IN" sz="1800" dirty="0" smtClean="0"/>
              <a:t>document.write</a:t>
            </a:r>
            <a:r>
              <a:rPr lang="en-IN" sz="1800" dirty="0"/>
              <a:t>("Current Count : " + count + "&lt;</a:t>
            </a:r>
            <a:r>
              <a:rPr lang="en-IN" sz="1800" dirty="0" err="1"/>
              <a:t>br</a:t>
            </a:r>
            <a:r>
              <a:rPr lang="en-IN" sz="1800" dirty="0"/>
              <a:t> </a:t>
            </a:r>
            <a:r>
              <a:rPr lang="en-IN" sz="1800" dirty="0" smtClean="0"/>
              <a:t>/&gt;");</a:t>
            </a:r>
          </a:p>
          <a:p>
            <a:pPr marL="0" indent="0">
              <a:buNone/>
            </a:pPr>
            <a:r>
              <a:rPr lang="en-IN" sz="1800" dirty="0" smtClean="0"/>
              <a:t>count++;</a:t>
            </a:r>
          </a:p>
          <a:p>
            <a:pPr marL="0" indent="0">
              <a:buNone/>
            </a:pPr>
            <a:r>
              <a:rPr lang="en-US" sz="1800" dirty="0"/>
              <a:t>}</a:t>
            </a:r>
            <a:endParaRPr lang="en-IN" sz="1800" dirty="0" smtClean="0"/>
          </a:p>
          <a:p>
            <a:pPr marL="0" indent="0">
              <a:buNone/>
            </a:pPr>
            <a:endParaRPr lang="en-IN" sz="1800" dirty="0" smtClean="0"/>
          </a:p>
          <a:p>
            <a:pPr marL="0" indent="0">
              <a:buNone/>
            </a:pPr>
            <a:r>
              <a:rPr lang="en-IN" sz="1800" dirty="0" smtClean="0"/>
              <a:t>while </a:t>
            </a:r>
            <a:r>
              <a:rPr lang="en-IN" sz="1800" dirty="0"/>
              <a:t>(count &lt; 5</a:t>
            </a:r>
            <a:r>
              <a:rPr lang="en-IN" sz="1800" dirty="0" smtClean="0"/>
              <a:t>);</a:t>
            </a:r>
          </a:p>
          <a:p>
            <a:pPr marL="0" indent="0">
              <a:buNone/>
            </a:pPr>
            <a:r>
              <a:rPr lang="en-IN" sz="1800" dirty="0" smtClean="0"/>
              <a:t>document.write </a:t>
            </a:r>
            <a:r>
              <a:rPr lang="en-IN" sz="1800" dirty="0"/>
              <a:t>("Loop stopped</a:t>
            </a:r>
            <a:r>
              <a:rPr lang="en-IN" sz="1800" dirty="0" smtClean="0"/>
              <a:t>!");</a:t>
            </a:r>
          </a:p>
          <a:p>
            <a:pPr marL="0" indent="0">
              <a:buNone/>
            </a:pPr>
            <a:endParaRPr lang="en-IN" sz="1800" dirty="0" smtClean="0"/>
          </a:p>
          <a:p>
            <a:pPr marL="0" indent="0">
              <a:buNone/>
            </a:pPr>
            <a:r>
              <a:rPr lang="en-IN" sz="1800" dirty="0" smtClean="0"/>
              <a:t>&lt;/</a:t>
            </a:r>
            <a:r>
              <a:rPr lang="en-IN" sz="1800" dirty="0"/>
              <a:t>script</a:t>
            </a:r>
            <a:r>
              <a:rPr lang="en-IN" sz="1800" dirty="0" smtClean="0"/>
              <a:t>&gt;</a:t>
            </a:r>
          </a:p>
          <a:p>
            <a:pPr marL="0" indent="0">
              <a:buNone/>
            </a:pPr>
            <a:r>
              <a:rPr lang="en-IN" sz="1800" dirty="0" smtClean="0"/>
              <a:t>&lt;/</a:t>
            </a:r>
            <a:r>
              <a:rPr lang="en-IN" sz="1800" dirty="0"/>
              <a:t>body</a:t>
            </a:r>
            <a:r>
              <a:rPr lang="en-IN" sz="1800" dirty="0" smtClean="0"/>
              <a:t>&gt;</a:t>
            </a:r>
          </a:p>
          <a:p>
            <a:pPr marL="0" indent="0">
              <a:buNone/>
            </a:pPr>
            <a:r>
              <a:rPr lang="en-IN" sz="1800" dirty="0" smtClean="0"/>
              <a:t>&lt;/</a:t>
            </a:r>
            <a:r>
              <a:rPr lang="en-IN" sz="1800" dirty="0"/>
              <a:t>html</a:t>
            </a:r>
            <a:r>
              <a:rPr lang="en-IN" sz="1800" dirty="0" smtClean="0"/>
              <a:t>&gt;</a:t>
            </a:r>
          </a:p>
          <a:p>
            <a:pPr marL="0" indent="0">
              <a:buNone/>
            </a:pPr>
            <a:endParaRPr lang="en-IN" sz="1800" dirty="0" smtClean="0"/>
          </a:p>
        </p:txBody>
      </p:sp>
      <p:sp>
        <p:nvSpPr>
          <p:cNvPr id="2" name="Rectangle 1"/>
          <p:cNvSpPr/>
          <p:nvPr/>
        </p:nvSpPr>
        <p:spPr>
          <a:xfrm>
            <a:off x="7674796" y="2137025"/>
            <a:ext cx="4089114" cy="2753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t>Output</a:t>
            </a:r>
            <a:r>
              <a:rPr lang="en-IN" sz="1600" dirty="0" smtClean="0"/>
              <a:t>:</a:t>
            </a:r>
          </a:p>
          <a:p>
            <a:endParaRPr lang="en-IN" sz="1600" dirty="0"/>
          </a:p>
          <a:p>
            <a:r>
              <a:rPr lang="en-IN" sz="1400" dirty="0"/>
              <a:t>Starting Loop</a:t>
            </a:r>
          </a:p>
          <a:p>
            <a:r>
              <a:rPr lang="en-IN" sz="1400" dirty="0"/>
              <a:t>Current Count: 0</a:t>
            </a:r>
          </a:p>
          <a:p>
            <a:r>
              <a:rPr lang="en-IN" sz="1400" dirty="0"/>
              <a:t>Current Count: 1</a:t>
            </a:r>
          </a:p>
          <a:p>
            <a:r>
              <a:rPr lang="en-IN" sz="1400" dirty="0"/>
              <a:t>Current Count: 2</a:t>
            </a:r>
          </a:p>
          <a:p>
            <a:r>
              <a:rPr lang="en-IN" sz="1400" dirty="0"/>
              <a:t>Current Count: 3</a:t>
            </a:r>
          </a:p>
          <a:p>
            <a:r>
              <a:rPr lang="en-IN" sz="1400" dirty="0"/>
              <a:t>Current Count: 4</a:t>
            </a:r>
          </a:p>
          <a:p>
            <a:r>
              <a:rPr lang="en-IN" sz="1400" dirty="0"/>
              <a:t>Loop stopped!</a:t>
            </a:r>
          </a:p>
          <a:p>
            <a:r>
              <a:rPr lang="en-IN" sz="1400" dirty="0"/>
              <a:t>Set the variable to different value and then try...</a:t>
            </a:r>
            <a:endParaRPr lang="en-IN" sz="2000" dirty="0"/>
          </a:p>
        </p:txBody>
      </p:sp>
    </p:spTree>
    <p:extLst>
      <p:ext uri="{BB962C8B-B14F-4D97-AF65-F5344CB8AC3E}">
        <p14:creationId xmlns:p14="http://schemas.microsoft.com/office/powerpoint/2010/main" val="26079604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838080" y="365040"/>
            <a:ext cx="10514880" cy="13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C00000"/>
                </a:solidFill>
                <a:latin typeface="Calibri Light"/>
              </a:rPr>
              <a:t>Program on For loop</a:t>
            </a:r>
            <a:r>
              <a:rPr dirty="0"/>
              <a:t/>
            </a:r>
            <a:br>
              <a:rPr dirty="0"/>
            </a:br>
            <a:endParaRPr lang="en-IN" sz="4400" b="0" strike="noStrike" spc="-1" dirty="0">
              <a:latin typeface="Arial"/>
            </a:endParaRPr>
          </a:p>
        </p:txBody>
      </p:sp>
      <p:sp>
        <p:nvSpPr>
          <p:cNvPr id="251"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9500" lnSpcReduction="10000"/>
          </a:bodyPr>
          <a:lstStyle/>
          <a:p>
            <a:pPr>
              <a:lnSpc>
                <a:spcPct val="90000"/>
              </a:lnSpc>
              <a:spcBef>
                <a:spcPts val="1001"/>
              </a:spcBef>
            </a:pPr>
            <a:r>
              <a:rPr lang="en-IN" sz="2800" b="0" strike="noStrike" spc="-1">
                <a:solidFill>
                  <a:srgbClr val="000000"/>
                </a:solidFill>
                <a:latin typeface="Calibri"/>
              </a:rPr>
              <a:t>&lt;html&gt;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&lt;body&gt;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&lt;script&gt;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for (i=1; i&lt;=5; i++)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document.write(i + "&lt;br/&gt;")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&lt;/script&gt;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&lt;/body&gt;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&lt;/html&gt;</a:t>
            </a:r>
            <a:endParaRPr lang="en-IN" sz="2800" b="0" strike="noStrike" spc="-1">
              <a:latin typeface="Arial"/>
            </a:endParaRPr>
          </a:p>
        </p:txBody>
      </p:sp>
      <p:sp>
        <p:nvSpPr>
          <p:cNvPr id="252" name="CustomShape 3"/>
          <p:cNvSpPr/>
          <p:nvPr/>
        </p:nvSpPr>
        <p:spPr>
          <a:xfrm>
            <a:off x="8481960" y="3720600"/>
            <a:ext cx="1312920" cy="17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1</a:t>
            </a:r>
            <a:r>
              <a:t/>
            </a:r>
            <a:br/>
            <a:r>
              <a:rPr lang="en-IN" sz="1800" b="0" strike="noStrike" spc="-1">
                <a:solidFill>
                  <a:srgbClr val="000000"/>
                </a:solidFill>
                <a:latin typeface="Calibri"/>
                <a:ea typeface="DejaVu Sans"/>
              </a:rPr>
              <a:t>2</a:t>
            </a:r>
            <a:r>
              <a:t/>
            </a:r>
            <a:br/>
            <a:r>
              <a:rPr lang="en-IN" sz="1800" b="0" strike="noStrike" spc="-1">
                <a:solidFill>
                  <a:srgbClr val="000000"/>
                </a:solidFill>
                <a:latin typeface="Calibri"/>
                <a:ea typeface="DejaVu Sans"/>
              </a:rPr>
              <a:t>3</a:t>
            </a:r>
            <a:r>
              <a:t/>
            </a:r>
            <a:br/>
            <a:r>
              <a:rPr lang="en-IN" sz="1800" b="0" strike="noStrike" spc="-1">
                <a:solidFill>
                  <a:srgbClr val="000000"/>
                </a:solidFill>
                <a:latin typeface="Calibri"/>
                <a:ea typeface="DejaVu Sans"/>
              </a:rPr>
              <a:t>4</a:t>
            </a:r>
            <a:r>
              <a:t/>
            </a:r>
            <a:br/>
            <a:r>
              <a:rPr lang="en-IN" sz="1800" b="0" strike="noStrike" spc="-1">
                <a:solidFill>
                  <a:srgbClr val="000000"/>
                </a:solidFill>
                <a:latin typeface="Calibri"/>
                <a:ea typeface="DejaVu Sans"/>
              </a:rPr>
              <a:t>5</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772041"/>
            <a:ext cx="10972440" cy="4902881"/>
          </a:xfrm>
        </p:spPr>
        <p:txBody>
          <a:bodyPr/>
          <a:lstStyle/>
          <a:p>
            <a:r>
              <a:rPr lang="en-US" sz="1800" dirty="0" smtClean="0">
                <a:solidFill>
                  <a:srgbClr val="C00000"/>
                </a:solidFill>
              </a:rPr>
              <a:t>for loop</a:t>
            </a:r>
          </a:p>
          <a:p>
            <a:endParaRPr lang="en-US" sz="1600" dirty="0" smtClean="0"/>
          </a:p>
          <a:p>
            <a:r>
              <a:rPr lang="en-US" sz="1600" dirty="0" smtClean="0"/>
              <a:t>&lt;</a:t>
            </a:r>
            <a:r>
              <a:rPr lang="en-US" sz="1600" dirty="0"/>
              <a:t>html</a:t>
            </a:r>
            <a:r>
              <a:rPr lang="en-US" sz="1600" dirty="0" smtClean="0"/>
              <a:t>&gt;</a:t>
            </a:r>
          </a:p>
          <a:p>
            <a:r>
              <a:rPr lang="en-US" sz="1600" dirty="0" smtClean="0"/>
              <a:t>&lt;script&gt;</a:t>
            </a:r>
          </a:p>
          <a:p>
            <a:endParaRPr lang="en-US" sz="1600" dirty="0" smtClean="0"/>
          </a:p>
          <a:p>
            <a:r>
              <a:rPr lang="en-US" sz="1600" dirty="0" smtClean="0"/>
              <a:t>for(</a:t>
            </a:r>
            <a:r>
              <a:rPr lang="en-US" sz="1600" dirty="0" err="1" smtClean="0"/>
              <a:t>var</a:t>
            </a:r>
            <a:r>
              <a:rPr lang="en-US" sz="1600" dirty="0" smtClean="0"/>
              <a:t> </a:t>
            </a:r>
            <a:r>
              <a:rPr lang="en-US" sz="1600" dirty="0"/>
              <a:t>x=6; x&lt;=10; x</a:t>
            </a:r>
            <a:r>
              <a:rPr lang="en-US" sz="1600" dirty="0" smtClean="0"/>
              <a:t>++)</a:t>
            </a:r>
          </a:p>
          <a:p>
            <a:r>
              <a:rPr lang="en-US" sz="1600" dirty="0" smtClean="0"/>
              <a:t>{</a:t>
            </a:r>
          </a:p>
          <a:p>
            <a:endParaRPr lang="en-US" sz="1600" dirty="0" smtClean="0"/>
          </a:p>
          <a:p>
            <a:r>
              <a:rPr lang="en-US" sz="1600" dirty="0" smtClean="0"/>
              <a:t>document.write</a:t>
            </a:r>
            <a:r>
              <a:rPr lang="en-US" sz="1600" dirty="0"/>
              <a:t>("The number is: " +x</a:t>
            </a:r>
            <a:r>
              <a:rPr lang="en-US" sz="1600" dirty="0" smtClean="0"/>
              <a:t>);</a:t>
            </a:r>
          </a:p>
          <a:p>
            <a:r>
              <a:rPr lang="en-US" sz="1600" dirty="0" smtClean="0"/>
              <a:t>document.write</a:t>
            </a:r>
            <a:r>
              <a:rPr lang="en-US" sz="1600" dirty="0"/>
              <a:t>("&lt;</a:t>
            </a:r>
            <a:r>
              <a:rPr lang="en-US" sz="1600" dirty="0" err="1"/>
              <a:t>br</a:t>
            </a:r>
            <a:r>
              <a:rPr lang="en-US" sz="1600" dirty="0" smtClean="0"/>
              <a:t>/&gt;");</a:t>
            </a:r>
          </a:p>
          <a:p>
            <a:r>
              <a:rPr lang="en-US" sz="1600" dirty="0" smtClean="0"/>
              <a:t>}</a:t>
            </a:r>
          </a:p>
          <a:p>
            <a:endParaRPr lang="en-US" sz="1600" dirty="0" smtClean="0"/>
          </a:p>
          <a:p>
            <a:r>
              <a:rPr lang="en-US" sz="1600" dirty="0" smtClean="0"/>
              <a:t>&lt;/</a:t>
            </a:r>
            <a:r>
              <a:rPr lang="en-US" sz="1600" dirty="0"/>
              <a:t>script</a:t>
            </a:r>
            <a:r>
              <a:rPr lang="en-US" sz="1600" dirty="0" smtClean="0"/>
              <a:t>&gt;</a:t>
            </a:r>
          </a:p>
          <a:p>
            <a:r>
              <a:rPr lang="en-US" sz="1600" dirty="0" smtClean="0"/>
              <a:t>&lt;/</a:t>
            </a:r>
            <a:r>
              <a:rPr lang="en-US" sz="1600" dirty="0"/>
              <a:t>html</a:t>
            </a:r>
            <a:r>
              <a:rPr lang="en-US" sz="1600" dirty="0" smtClean="0"/>
              <a:t>&gt;</a:t>
            </a:r>
          </a:p>
          <a:p>
            <a:endParaRPr lang="en-US" sz="1600" dirty="0" smtClean="0"/>
          </a:p>
          <a:p>
            <a:r>
              <a:rPr lang="en-US" sz="1600" dirty="0" smtClean="0"/>
              <a:t>Output:</a:t>
            </a:r>
          </a:p>
          <a:p>
            <a:endParaRPr lang="en-US" sz="1600" dirty="0" smtClean="0"/>
          </a:p>
          <a:p>
            <a:r>
              <a:rPr lang="en-US" sz="1600" dirty="0" smtClean="0"/>
              <a:t>The </a:t>
            </a:r>
            <a:r>
              <a:rPr lang="en-US" sz="1600" dirty="0"/>
              <a:t>number is: </a:t>
            </a:r>
            <a:r>
              <a:rPr lang="en-US" sz="1600" dirty="0" smtClean="0"/>
              <a:t>6</a:t>
            </a:r>
          </a:p>
          <a:p>
            <a:r>
              <a:rPr lang="en-US" sz="1600" dirty="0" smtClean="0"/>
              <a:t>The </a:t>
            </a:r>
            <a:r>
              <a:rPr lang="en-US" sz="1600" dirty="0"/>
              <a:t>number is: </a:t>
            </a:r>
            <a:r>
              <a:rPr lang="en-US" sz="1600" dirty="0" smtClean="0"/>
              <a:t>7</a:t>
            </a:r>
          </a:p>
          <a:p>
            <a:r>
              <a:rPr lang="en-US" sz="1600" dirty="0" smtClean="0"/>
              <a:t>The </a:t>
            </a:r>
            <a:r>
              <a:rPr lang="en-US" sz="1600" dirty="0"/>
              <a:t>number is: </a:t>
            </a:r>
            <a:r>
              <a:rPr lang="en-US" sz="1600" dirty="0" smtClean="0"/>
              <a:t>8</a:t>
            </a:r>
          </a:p>
          <a:p>
            <a:r>
              <a:rPr lang="en-US" sz="1600" dirty="0" smtClean="0"/>
              <a:t>The </a:t>
            </a:r>
            <a:r>
              <a:rPr lang="en-US" sz="1600" dirty="0"/>
              <a:t>number is: </a:t>
            </a:r>
            <a:r>
              <a:rPr lang="en-US" sz="1600" dirty="0" smtClean="0"/>
              <a:t>9</a:t>
            </a:r>
          </a:p>
          <a:p>
            <a:r>
              <a:rPr lang="en-US" sz="1600" dirty="0" smtClean="0"/>
              <a:t>The </a:t>
            </a:r>
            <a:r>
              <a:rPr lang="en-US" sz="1600" dirty="0"/>
              <a:t>number is: 10</a:t>
            </a:r>
            <a:endParaRPr lang="en-IN" sz="1600" dirty="0"/>
          </a:p>
        </p:txBody>
      </p:sp>
    </p:spTree>
    <p:extLst>
      <p:ext uri="{BB962C8B-B14F-4D97-AF65-F5344CB8AC3E}">
        <p14:creationId xmlns:p14="http://schemas.microsoft.com/office/powerpoint/2010/main" val="25020403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838080" y="365040"/>
            <a:ext cx="10514880" cy="90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dirty="0">
                <a:solidFill>
                  <a:srgbClr val="C00000"/>
                </a:solidFill>
                <a:latin typeface="Calibri Light"/>
              </a:rPr>
              <a:t>Program on For…In loop</a:t>
            </a:r>
            <a:endParaRPr lang="en-IN" sz="4400" b="0" strike="noStrike" spc="-1" dirty="0">
              <a:solidFill>
                <a:srgbClr val="C00000"/>
              </a:solidFill>
              <a:latin typeface="Arial"/>
            </a:endParaRPr>
          </a:p>
        </p:txBody>
      </p:sp>
      <p:sp>
        <p:nvSpPr>
          <p:cNvPr id="260" name="CustomShape 2"/>
          <p:cNvSpPr/>
          <p:nvPr/>
        </p:nvSpPr>
        <p:spPr>
          <a:xfrm>
            <a:off x="838080" y="1825560"/>
            <a:ext cx="10514880" cy="467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8500" lnSpcReduction="20000"/>
          </a:bodyPr>
          <a:lstStyle/>
          <a:p>
            <a:pPr>
              <a:lnSpc>
                <a:spcPct val="90000"/>
              </a:lnSpc>
              <a:spcBef>
                <a:spcPts val="1001"/>
              </a:spcBef>
            </a:pPr>
            <a:r>
              <a:rPr lang="en-IN" sz="2800" b="0" strike="noStrike" spc="-1" dirty="0">
                <a:solidFill>
                  <a:srgbClr val="000000"/>
                </a:solidFill>
                <a:latin typeface="Calibri"/>
              </a:rPr>
              <a:t>&lt;html &gt;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&lt;script&gt;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 An array with some elements</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r>
              <a:rPr lang="en-IN" sz="2800" b="0" strike="noStrike" spc="-1" dirty="0" err="1">
                <a:solidFill>
                  <a:srgbClr val="000000"/>
                </a:solidFill>
                <a:latin typeface="Calibri"/>
              </a:rPr>
              <a:t>var</a:t>
            </a:r>
            <a:r>
              <a:rPr lang="en-IN" sz="2800" b="0" strike="noStrike" spc="-1" dirty="0">
                <a:solidFill>
                  <a:srgbClr val="000000"/>
                </a:solidFill>
                <a:latin typeface="Calibri"/>
              </a:rPr>
              <a:t> fruits = ["Apple", "Banana", "Mango", "Orange", "Papaya"];</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 Loop through all the elements in the array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for(</a:t>
            </a:r>
            <a:r>
              <a:rPr lang="en-IN" sz="2800" b="0" strike="noStrike" spc="-1" dirty="0" err="1">
                <a:solidFill>
                  <a:srgbClr val="000000"/>
                </a:solidFill>
                <a:latin typeface="Calibri"/>
              </a:rPr>
              <a:t>var</a:t>
            </a:r>
            <a:r>
              <a:rPr lang="en-IN" sz="2800" b="0" strike="noStrike" spc="-1" dirty="0">
                <a:solidFill>
                  <a:srgbClr val="000000"/>
                </a:solidFill>
                <a:latin typeface="Calibri"/>
              </a:rPr>
              <a:t> i in fruits) {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document.write("&lt;p&gt;" + fruits[i] + "&lt;/p&gt;");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&lt;/script&gt;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&lt;/html&gt; </a:t>
            </a:r>
            <a:endParaRPr lang="en-IN" sz="2800" b="0" strike="noStrike" spc="-1" dirty="0">
              <a:latin typeface="Arial"/>
            </a:endParaRPr>
          </a:p>
        </p:txBody>
      </p:sp>
      <p:sp>
        <p:nvSpPr>
          <p:cNvPr id="261" name="CustomShape 3"/>
          <p:cNvSpPr/>
          <p:nvPr/>
        </p:nvSpPr>
        <p:spPr>
          <a:xfrm>
            <a:off x="9472320" y="4165920"/>
            <a:ext cx="921600" cy="173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r>
              <a:rPr lang="en-IN" sz="1800" b="0" strike="noStrike" spc="-1">
                <a:solidFill>
                  <a:srgbClr val="000000"/>
                </a:solidFill>
                <a:latin typeface="Calibri"/>
                <a:ea typeface="DejaVu Sans"/>
              </a:rPr>
              <a:t>Apple</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Banana</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Mango</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Orange</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Papaya</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428465"/>
            <a:ext cx="10972440" cy="4329390"/>
          </a:xfrm>
        </p:spPr>
        <p:txBody>
          <a:bodyPr/>
          <a:lstStyle/>
          <a:p>
            <a:r>
              <a:rPr lang="en-IN" sz="2000" dirty="0"/>
              <a:t>&lt;html&gt;</a:t>
            </a:r>
          </a:p>
          <a:p>
            <a:r>
              <a:rPr lang="en-IN" sz="2000" dirty="0"/>
              <a:t>&lt;body&gt;</a:t>
            </a:r>
          </a:p>
          <a:p>
            <a:r>
              <a:rPr lang="en-IN" sz="2000" dirty="0"/>
              <a:t>&lt;script&gt;</a:t>
            </a:r>
          </a:p>
          <a:p>
            <a:r>
              <a:rPr lang="en-IN" sz="2000" dirty="0" smtClean="0"/>
              <a:t>var </a:t>
            </a:r>
            <a:r>
              <a:rPr lang="en-IN" sz="2000" dirty="0"/>
              <a:t>car = { Brand: ‘Toyota’, Model: ‘Camry’, Year: </a:t>
            </a:r>
            <a:r>
              <a:rPr lang="en-IN" sz="2000" dirty="0" smtClean="0"/>
              <a:t>2022};</a:t>
            </a:r>
            <a:endParaRPr lang="en-IN" sz="2000" dirty="0"/>
          </a:p>
          <a:p>
            <a:r>
              <a:rPr lang="en-IN" sz="2000" dirty="0" smtClean="0"/>
              <a:t>for</a:t>
            </a:r>
            <a:r>
              <a:rPr lang="en-IN" sz="2000" dirty="0"/>
              <a:t>( key in car</a:t>
            </a:r>
            <a:r>
              <a:rPr lang="en-IN" sz="2000" dirty="0" smtClean="0"/>
              <a:t>)</a:t>
            </a:r>
          </a:p>
          <a:p>
            <a:r>
              <a:rPr lang="en-IN" sz="2000" dirty="0" smtClean="0"/>
              <a:t>{ </a:t>
            </a:r>
          </a:p>
          <a:p>
            <a:r>
              <a:rPr lang="en-IN" sz="2000" dirty="0" smtClean="0"/>
              <a:t>document.write</a:t>
            </a:r>
            <a:r>
              <a:rPr lang="en-IN" sz="2000" dirty="0"/>
              <a:t>(‘${key}: ${car[key]}’);</a:t>
            </a:r>
          </a:p>
          <a:p>
            <a:r>
              <a:rPr lang="en-IN" sz="2000" dirty="0"/>
              <a:t>}</a:t>
            </a:r>
          </a:p>
          <a:p>
            <a:r>
              <a:rPr lang="en-IN" sz="2000" dirty="0"/>
              <a:t>&lt;/script&gt;</a:t>
            </a:r>
          </a:p>
          <a:p>
            <a:r>
              <a:rPr lang="en-IN" sz="2000" dirty="0"/>
              <a:t>&lt;/body&gt;</a:t>
            </a:r>
          </a:p>
          <a:p>
            <a:r>
              <a:rPr lang="en-IN" sz="2000" dirty="0"/>
              <a:t>&lt;/html&gt;</a:t>
            </a:r>
          </a:p>
        </p:txBody>
      </p:sp>
    </p:spTree>
    <p:extLst>
      <p:ext uri="{BB962C8B-B14F-4D97-AF65-F5344CB8AC3E}">
        <p14:creationId xmlns:p14="http://schemas.microsoft.com/office/powerpoint/2010/main" val="4177883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91110" y="308224"/>
            <a:ext cx="10790809" cy="6411965"/>
          </a:xfrm>
        </p:spPr>
        <p:txBody>
          <a:bodyPr/>
          <a:lstStyle/>
          <a:p>
            <a:r>
              <a:rPr lang="en-US" sz="1600" dirty="0">
                <a:solidFill>
                  <a:srgbClr val="C00000"/>
                </a:solidFill>
              </a:rPr>
              <a:t>Write a JavaScript program to check whether a number </a:t>
            </a:r>
            <a:r>
              <a:rPr lang="en-US" sz="1600" dirty="0" smtClean="0">
                <a:solidFill>
                  <a:srgbClr val="C00000"/>
                </a:solidFill>
              </a:rPr>
              <a:t>is positive</a:t>
            </a:r>
            <a:r>
              <a:rPr lang="en-US" sz="1600" dirty="0">
                <a:solidFill>
                  <a:srgbClr val="C00000"/>
                </a:solidFill>
              </a:rPr>
              <a:t>, negative or zero using switch case.</a:t>
            </a:r>
          </a:p>
          <a:p>
            <a:r>
              <a:rPr lang="en-US" sz="1400" dirty="0" smtClean="0"/>
              <a:t>&lt;</a:t>
            </a:r>
            <a:r>
              <a:rPr lang="en-US" sz="1400" dirty="0"/>
              <a:t>html&gt;</a:t>
            </a:r>
          </a:p>
          <a:p>
            <a:r>
              <a:rPr lang="en-US" sz="1400" dirty="0"/>
              <a:t>&lt;body&gt;</a:t>
            </a:r>
          </a:p>
          <a:p>
            <a:r>
              <a:rPr lang="en-US" sz="1400" dirty="0"/>
              <a:t>&lt;script </a:t>
            </a:r>
            <a:r>
              <a:rPr lang="en-US" sz="1400" dirty="0" smtClean="0"/>
              <a:t>&gt;</a:t>
            </a:r>
            <a:endParaRPr lang="en-US" sz="1400" dirty="0"/>
          </a:p>
          <a:p>
            <a:r>
              <a:rPr lang="en-US" sz="1400" dirty="0" err="1"/>
              <a:t>var</a:t>
            </a:r>
            <a:r>
              <a:rPr lang="en-US" sz="1400" dirty="0"/>
              <a:t> </a:t>
            </a:r>
            <a:r>
              <a:rPr lang="en-US" sz="1400" dirty="0" err="1"/>
              <a:t>num</a:t>
            </a:r>
            <a:r>
              <a:rPr lang="en-US" sz="1400" dirty="0"/>
              <a:t>=prompt("Enter number");</a:t>
            </a:r>
          </a:p>
          <a:p>
            <a:r>
              <a:rPr lang="en-US" sz="1400" dirty="0"/>
              <a:t>switch (Math.sign(</a:t>
            </a:r>
            <a:r>
              <a:rPr lang="en-US" sz="1400" dirty="0" err="1"/>
              <a:t>num</a:t>
            </a:r>
            <a:r>
              <a:rPr lang="en-US" sz="1400" dirty="0"/>
              <a:t>))</a:t>
            </a:r>
          </a:p>
          <a:p>
            <a:r>
              <a:rPr lang="en-US" sz="1400" dirty="0"/>
              <a:t>{</a:t>
            </a:r>
          </a:p>
          <a:p>
            <a:r>
              <a:rPr lang="en-US" sz="1400" dirty="0"/>
              <a:t> case 1:</a:t>
            </a:r>
          </a:p>
          <a:p>
            <a:r>
              <a:rPr lang="en-US" sz="1400" dirty="0"/>
              <a:t>alert("The number is Positive");</a:t>
            </a:r>
          </a:p>
          <a:p>
            <a:r>
              <a:rPr lang="en-US" sz="1400" dirty="0"/>
              <a:t> break;</a:t>
            </a:r>
          </a:p>
          <a:p>
            <a:r>
              <a:rPr lang="en-US" sz="1400" dirty="0"/>
              <a:t> case -1:</a:t>
            </a:r>
          </a:p>
          <a:p>
            <a:r>
              <a:rPr lang="en-US" sz="1400" dirty="0"/>
              <a:t>alert("The number is Negative");</a:t>
            </a:r>
          </a:p>
          <a:p>
            <a:r>
              <a:rPr lang="en-US" sz="1400" dirty="0"/>
              <a:t> break;</a:t>
            </a:r>
          </a:p>
          <a:p>
            <a:r>
              <a:rPr lang="en-US" sz="1400" dirty="0"/>
              <a:t> default:</a:t>
            </a:r>
          </a:p>
          <a:p>
            <a:r>
              <a:rPr lang="en-US" sz="1400" dirty="0"/>
              <a:t>alert("The number is Zero");</a:t>
            </a:r>
          </a:p>
          <a:p>
            <a:r>
              <a:rPr lang="en-US" sz="1400" dirty="0"/>
              <a:t> }</a:t>
            </a:r>
          </a:p>
          <a:p>
            <a:r>
              <a:rPr lang="en-US" sz="1400" dirty="0"/>
              <a:t>&lt;/script&gt;</a:t>
            </a:r>
          </a:p>
          <a:p>
            <a:r>
              <a:rPr lang="en-US" sz="1400" dirty="0"/>
              <a:t>&lt;/body&gt;</a:t>
            </a:r>
          </a:p>
          <a:p>
            <a:r>
              <a:rPr lang="en-US" sz="1400" dirty="0"/>
              <a:t>&lt;/html&gt;</a:t>
            </a:r>
          </a:p>
          <a:p>
            <a:endParaRPr lang="en-IN" dirty="0"/>
          </a:p>
        </p:txBody>
      </p:sp>
    </p:spTree>
    <p:extLst>
      <p:ext uri="{BB962C8B-B14F-4D97-AF65-F5344CB8AC3E}">
        <p14:creationId xmlns:p14="http://schemas.microsoft.com/office/powerpoint/2010/main" val="188175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B51173"/>
                </a:solidFill>
                <a:latin typeface="Calibri Light"/>
              </a:rPr>
              <a:t>Method</a:t>
            </a:r>
            <a:endParaRPr lang="en-IN" sz="4400" b="0" strike="noStrike" spc="-1">
              <a:latin typeface="Arial"/>
            </a:endParaRPr>
          </a:p>
        </p:txBody>
      </p:sp>
      <p:sp>
        <p:nvSpPr>
          <p:cNvPr id="125"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Method is a function or a process associated with each object.</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For example - for the </a:t>
            </a:r>
            <a:r>
              <a:rPr lang="en-IN" sz="2800" b="1" strike="noStrike" spc="-1">
                <a:solidFill>
                  <a:srgbClr val="000000"/>
                </a:solidFill>
                <a:latin typeface="Calibri"/>
              </a:rPr>
              <a:t>document</a:t>
            </a:r>
            <a:r>
              <a:rPr lang="en-IN" sz="2800" b="0" strike="noStrike" spc="-1">
                <a:solidFill>
                  <a:srgbClr val="000000"/>
                </a:solidFill>
                <a:latin typeface="Calibri"/>
              </a:rPr>
              <a:t> object the method is write. </a:t>
            </a:r>
            <a:endParaRPr lang="en-IN" sz="2800" b="0" strike="noStrike" spc="-1">
              <a:latin typeface="Arial"/>
            </a:endParaRPr>
          </a:p>
          <a:p>
            <a:pPr marL="228600" indent="-227880">
              <a:lnSpc>
                <a:spcPct val="90000"/>
              </a:lnSpc>
              <a:spcBef>
                <a:spcPts val="1001"/>
              </a:spcBef>
              <a:buClr>
                <a:srgbClr val="000000"/>
              </a:buClr>
              <a:buFont typeface="Arial"/>
              <a:buChar char="•"/>
            </a:pPr>
            <a:r>
              <a:rPr lang="en-IN" sz="2800" b="0" strike="noStrike" spc="-1">
                <a:solidFill>
                  <a:srgbClr val="000000"/>
                </a:solidFill>
                <a:latin typeface="Calibri"/>
              </a:rPr>
              <a:t>To this write method we pass the string which we want to get displayed on the browser window.</a:t>
            </a:r>
            <a:endParaRPr lang="en-IN"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544530"/>
            <a:ext cx="10972440" cy="5856270"/>
          </a:xfrm>
        </p:spPr>
        <p:txBody>
          <a:bodyPr/>
          <a:lstStyle/>
          <a:p>
            <a:r>
              <a:rPr lang="en-US" sz="1800" dirty="0" smtClean="0">
                <a:solidFill>
                  <a:srgbClr val="C00000"/>
                </a:solidFill>
              </a:rPr>
              <a:t>Switch statement</a:t>
            </a:r>
          </a:p>
          <a:p>
            <a:endParaRPr lang="en-US" sz="1800" dirty="0" smtClean="0">
              <a:solidFill>
                <a:srgbClr val="C00000"/>
              </a:solidFill>
            </a:endParaRPr>
          </a:p>
          <a:p>
            <a:r>
              <a:rPr lang="en-US" sz="1800" dirty="0" smtClean="0"/>
              <a:t>The </a:t>
            </a:r>
            <a:r>
              <a:rPr lang="en-US" sz="1800" dirty="0" err="1"/>
              <a:t>getDay</a:t>
            </a:r>
            <a:r>
              <a:rPr lang="en-US" sz="1800" dirty="0"/>
              <a:t>() method returns the weekday as a number between 0 and 6 (Sunday=0, Monday=1, Tuesday=2</a:t>
            </a:r>
            <a:r>
              <a:rPr lang="en-US" sz="1800" dirty="0" smtClean="0"/>
              <a:t>..)</a:t>
            </a:r>
          </a:p>
          <a:p>
            <a:endParaRPr lang="en-US" sz="1800" dirty="0" smtClean="0"/>
          </a:p>
          <a:p>
            <a:r>
              <a:rPr lang="en-US" sz="1600" dirty="0" smtClean="0"/>
              <a:t>&lt;</a:t>
            </a:r>
            <a:r>
              <a:rPr lang="en-US" sz="1600" dirty="0"/>
              <a:t>html</a:t>
            </a:r>
            <a:r>
              <a:rPr lang="en-US" sz="1600" dirty="0" smtClean="0"/>
              <a:t>&gt;</a:t>
            </a:r>
          </a:p>
          <a:p>
            <a:r>
              <a:rPr lang="en-US" sz="1600" dirty="0" smtClean="0"/>
              <a:t>&lt;</a:t>
            </a:r>
            <a:r>
              <a:rPr lang="en-US" sz="1600" dirty="0"/>
              <a:t>head&gt;&lt;title&gt;Switch Statement Example&lt;/title&gt; &lt;/head</a:t>
            </a:r>
            <a:r>
              <a:rPr lang="en-US" sz="1600" dirty="0" smtClean="0"/>
              <a:t>&gt;</a:t>
            </a:r>
          </a:p>
          <a:p>
            <a:r>
              <a:rPr lang="en-US" sz="1600" dirty="0" smtClean="0"/>
              <a:t>&lt;</a:t>
            </a:r>
            <a:r>
              <a:rPr lang="en-US" sz="1600" dirty="0"/>
              <a:t>body</a:t>
            </a:r>
            <a:r>
              <a:rPr lang="en-US" sz="1600" dirty="0" smtClean="0"/>
              <a:t>&gt;</a:t>
            </a:r>
          </a:p>
          <a:p>
            <a:r>
              <a:rPr lang="en-US" sz="1600" dirty="0" smtClean="0"/>
              <a:t>&lt;</a:t>
            </a:r>
            <a:r>
              <a:rPr lang="en-US" sz="1600" dirty="0"/>
              <a:t>script </a:t>
            </a:r>
            <a:r>
              <a:rPr lang="en-US" sz="1600" dirty="0" smtClean="0"/>
              <a:t>&gt;</a:t>
            </a:r>
          </a:p>
          <a:p>
            <a:r>
              <a:rPr lang="en-US" sz="1600" dirty="0" smtClean="0"/>
              <a:t>switch </a:t>
            </a:r>
            <a:r>
              <a:rPr lang="en-US" sz="1600" dirty="0"/>
              <a:t>(new Date().</a:t>
            </a:r>
            <a:r>
              <a:rPr lang="en-US" sz="1600" dirty="0" err="1"/>
              <a:t>getDay</a:t>
            </a:r>
            <a:r>
              <a:rPr lang="en-US" sz="1600" dirty="0" smtClean="0"/>
              <a:t>())</a:t>
            </a:r>
          </a:p>
          <a:p>
            <a:r>
              <a:rPr lang="en-US" sz="1600" dirty="0" smtClean="0"/>
              <a:t>{</a:t>
            </a:r>
          </a:p>
          <a:p>
            <a:r>
              <a:rPr lang="en-US" sz="1600" dirty="0" smtClean="0"/>
              <a:t>case </a:t>
            </a:r>
            <a:r>
              <a:rPr lang="en-US" sz="1600" dirty="0"/>
              <a:t>0</a:t>
            </a:r>
            <a:r>
              <a:rPr lang="en-US" sz="1600" dirty="0" smtClean="0"/>
              <a:t>:</a:t>
            </a:r>
          </a:p>
          <a:p>
            <a:r>
              <a:rPr lang="en-US" sz="1600" dirty="0" smtClean="0"/>
              <a:t>day </a:t>
            </a:r>
            <a:r>
              <a:rPr lang="en-US" sz="1600" dirty="0"/>
              <a:t>= "Sunday</a:t>
            </a:r>
            <a:r>
              <a:rPr lang="en-US" sz="1600" dirty="0" smtClean="0"/>
              <a:t>";</a:t>
            </a:r>
          </a:p>
          <a:p>
            <a:r>
              <a:rPr lang="en-US" sz="1600" dirty="0" smtClean="0"/>
              <a:t>break;</a:t>
            </a:r>
          </a:p>
          <a:p>
            <a:r>
              <a:rPr lang="en-US" sz="1600" dirty="0" smtClean="0"/>
              <a:t>case </a:t>
            </a:r>
            <a:r>
              <a:rPr lang="en-US" sz="1600" dirty="0"/>
              <a:t>1</a:t>
            </a:r>
            <a:r>
              <a:rPr lang="en-US" sz="1600" dirty="0" smtClean="0"/>
              <a:t>:</a:t>
            </a:r>
          </a:p>
          <a:p>
            <a:r>
              <a:rPr lang="en-US" sz="1600" dirty="0"/>
              <a:t>day = "Monday“;</a:t>
            </a:r>
            <a:endParaRPr lang="en-IN" sz="1600" dirty="0"/>
          </a:p>
          <a:p>
            <a:r>
              <a:rPr lang="en-US" sz="1600" dirty="0" smtClean="0"/>
              <a:t>break;</a:t>
            </a:r>
          </a:p>
          <a:p>
            <a:r>
              <a:rPr lang="en-US" sz="1600" dirty="0"/>
              <a:t>case 2</a:t>
            </a:r>
            <a:r>
              <a:rPr lang="en-US" sz="1600" dirty="0" smtClean="0"/>
              <a:t>:</a:t>
            </a:r>
          </a:p>
          <a:p>
            <a:r>
              <a:rPr lang="en-US" sz="1600" dirty="0" smtClean="0"/>
              <a:t>day</a:t>
            </a:r>
            <a:r>
              <a:rPr lang="en-US" sz="1600" dirty="0"/>
              <a:t>= "Tuesday</a:t>
            </a:r>
            <a:r>
              <a:rPr lang="en-US" sz="1600" dirty="0" smtClean="0"/>
              <a:t>";</a:t>
            </a:r>
          </a:p>
          <a:p>
            <a:r>
              <a:rPr lang="en-US" sz="1600" dirty="0" smtClean="0"/>
              <a:t>break;</a:t>
            </a:r>
          </a:p>
        </p:txBody>
      </p:sp>
    </p:spTree>
    <p:extLst>
      <p:ext uri="{BB962C8B-B14F-4D97-AF65-F5344CB8AC3E}">
        <p14:creationId xmlns:p14="http://schemas.microsoft.com/office/powerpoint/2010/main" val="11930403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191802" y="348013"/>
            <a:ext cx="10040796" cy="7034746"/>
          </a:xfrm>
        </p:spPr>
        <p:txBody>
          <a:bodyPr/>
          <a:lstStyle/>
          <a:p>
            <a:r>
              <a:rPr lang="en-US" sz="1600" dirty="0"/>
              <a:t>case 3:</a:t>
            </a:r>
          </a:p>
          <a:p>
            <a:r>
              <a:rPr lang="en-US" sz="1600" dirty="0"/>
              <a:t>day = "Wednesday";</a:t>
            </a:r>
          </a:p>
          <a:p>
            <a:r>
              <a:rPr lang="en-US" sz="1600" dirty="0"/>
              <a:t>break;</a:t>
            </a:r>
          </a:p>
          <a:p>
            <a:r>
              <a:rPr lang="en-US" sz="1600" dirty="0" smtClean="0"/>
              <a:t>case 4:</a:t>
            </a:r>
          </a:p>
          <a:p>
            <a:r>
              <a:rPr lang="en-US" sz="1600" dirty="0" smtClean="0"/>
              <a:t>day = "Thursday";</a:t>
            </a:r>
          </a:p>
          <a:p>
            <a:r>
              <a:rPr lang="en-US" sz="1600" dirty="0" smtClean="0"/>
              <a:t>break;</a:t>
            </a:r>
          </a:p>
          <a:p>
            <a:r>
              <a:rPr lang="en-US" sz="1600" dirty="0" smtClean="0"/>
              <a:t>case </a:t>
            </a:r>
            <a:r>
              <a:rPr lang="en-US" sz="1600" dirty="0"/>
              <a:t>5</a:t>
            </a:r>
            <a:r>
              <a:rPr lang="en-US" sz="1600" dirty="0" smtClean="0"/>
              <a:t>:</a:t>
            </a:r>
          </a:p>
          <a:p>
            <a:r>
              <a:rPr lang="en-US" sz="1600" dirty="0" smtClean="0"/>
              <a:t>day </a:t>
            </a:r>
            <a:r>
              <a:rPr lang="en-US" sz="1600" dirty="0"/>
              <a:t>= "Friday</a:t>
            </a:r>
            <a:r>
              <a:rPr lang="en-US" sz="1600" dirty="0" smtClean="0"/>
              <a:t>";</a:t>
            </a:r>
          </a:p>
          <a:p>
            <a:r>
              <a:rPr lang="en-US" sz="1600" dirty="0" smtClean="0"/>
              <a:t>break;</a:t>
            </a:r>
          </a:p>
          <a:p>
            <a:r>
              <a:rPr lang="en-US" sz="1600" dirty="0" smtClean="0"/>
              <a:t>case </a:t>
            </a:r>
            <a:r>
              <a:rPr lang="en-US" sz="1600" dirty="0"/>
              <a:t>6</a:t>
            </a:r>
            <a:r>
              <a:rPr lang="en-US" sz="1600" dirty="0" smtClean="0"/>
              <a:t>:</a:t>
            </a:r>
          </a:p>
          <a:p>
            <a:r>
              <a:rPr lang="en-US" sz="1600" dirty="0" smtClean="0"/>
              <a:t>day ="</a:t>
            </a:r>
            <a:r>
              <a:rPr lang="en-US" sz="1600" dirty="0"/>
              <a:t>Saturday</a:t>
            </a:r>
            <a:r>
              <a:rPr lang="en-US" sz="1600" dirty="0" smtClean="0"/>
              <a:t>";</a:t>
            </a:r>
          </a:p>
          <a:p>
            <a:r>
              <a:rPr lang="en-US" sz="1600" dirty="0" smtClean="0"/>
              <a:t>}</a:t>
            </a:r>
          </a:p>
          <a:p>
            <a:r>
              <a:rPr lang="en-US" sz="1600" dirty="0" err="1" smtClean="0"/>
              <a:t>document.write</a:t>
            </a:r>
            <a:r>
              <a:rPr lang="en-US" sz="1600" dirty="0" smtClean="0"/>
              <a:t>(day);</a:t>
            </a:r>
          </a:p>
          <a:p>
            <a:r>
              <a:rPr lang="en-US" sz="1600" dirty="0" smtClean="0"/>
              <a:t>&lt;/</a:t>
            </a:r>
            <a:r>
              <a:rPr lang="en-US" sz="1600" dirty="0"/>
              <a:t>script</a:t>
            </a:r>
            <a:r>
              <a:rPr lang="en-US" sz="1600" dirty="0" smtClean="0"/>
              <a:t>&gt;</a:t>
            </a:r>
          </a:p>
          <a:p>
            <a:r>
              <a:rPr lang="en-US" sz="1600" dirty="0" smtClean="0"/>
              <a:t>&lt;/</a:t>
            </a:r>
            <a:r>
              <a:rPr lang="en-US" sz="1600" dirty="0"/>
              <a:t>body</a:t>
            </a:r>
            <a:r>
              <a:rPr lang="en-US" sz="1600" dirty="0" smtClean="0"/>
              <a:t>&gt;</a:t>
            </a:r>
          </a:p>
          <a:p>
            <a:r>
              <a:rPr lang="en-US" sz="1600" dirty="0" smtClean="0"/>
              <a:t>&lt;/</a:t>
            </a:r>
            <a:r>
              <a:rPr lang="en-US" sz="1600" dirty="0"/>
              <a:t>html</a:t>
            </a:r>
            <a:r>
              <a:rPr lang="en-US" sz="1600" dirty="0" smtClean="0"/>
              <a:t>&gt;</a:t>
            </a:r>
          </a:p>
          <a:p>
            <a:endParaRPr lang="en-US" sz="1600" dirty="0"/>
          </a:p>
          <a:p>
            <a:r>
              <a:rPr lang="en-US" sz="1600" dirty="0" smtClean="0"/>
              <a:t>Output</a:t>
            </a:r>
          </a:p>
          <a:p>
            <a:r>
              <a:rPr lang="en-US" sz="1600" dirty="0" smtClean="0"/>
              <a:t>Tuesday</a:t>
            </a:r>
            <a:endParaRPr lang="en-US" sz="1600" dirty="0"/>
          </a:p>
          <a:p>
            <a:endParaRPr lang="en-IN" dirty="0"/>
          </a:p>
        </p:txBody>
      </p:sp>
    </p:spTree>
    <p:extLst>
      <p:ext uri="{BB962C8B-B14F-4D97-AF65-F5344CB8AC3E}">
        <p14:creationId xmlns:p14="http://schemas.microsoft.com/office/powerpoint/2010/main" val="20843260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CustomShape 1"/>
          <p:cNvSpPr/>
          <p:nvPr/>
        </p:nvSpPr>
        <p:spPr>
          <a:xfrm>
            <a:off x="838080" y="0"/>
            <a:ext cx="10514880" cy="685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pPr>
            <a:r>
              <a:rPr lang="en-IN" sz="1400" b="0" strike="noStrike" spc="-1">
                <a:solidFill>
                  <a:srgbClr val="000000"/>
                </a:solidFill>
                <a:latin typeface="Calibri"/>
              </a:rPr>
              <a:t>&lt;html&gt;</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&lt;body&gt;</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&lt;script&gt;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var grade='B';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var result;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switch(grade){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case 'A':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result="A Grade";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break;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case 'B':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result="B Grade";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break;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case 'C':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result="C Grade";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break;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default: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result="No Grade";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document.write(result);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&lt;/script&gt;  </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&lt;/body&gt;</a:t>
            </a:r>
            <a:endParaRPr lang="en-IN" sz="1400" b="0" strike="noStrike" spc="-1">
              <a:latin typeface="Arial"/>
            </a:endParaRPr>
          </a:p>
          <a:p>
            <a:pPr>
              <a:lnSpc>
                <a:spcPct val="90000"/>
              </a:lnSpc>
              <a:spcBef>
                <a:spcPts val="1001"/>
              </a:spcBef>
            </a:pPr>
            <a:r>
              <a:rPr lang="en-IN" sz="1400" b="0" strike="noStrike" spc="-1">
                <a:solidFill>
                  <a:srgbClr val="000000"/>
                </a:solidFill>
                <a:latin typeface="Calibri"/>
              </a:rPr>
              <a:t>&lt;/html&gt;</a:t>
            </a:r>
            <a:endParaRPr lang="en-IN" sz="1400" b="0" strike="noStrike" spc="-1">
              <a:latin typeface="Arial"/>
            </a:endParaRPr>
          </a:p>
        </p:txBody>
      </p:sp>
      <p:sp>
        <p:nvSpPr>
          <p:cNvPr id="248" name="CustomShape 2"/>
          <p:cNvSpPr/>
          <p:nvPr/>
        </p:nvSpPr>
        <p:spPr>
          <a:xfrm>
            <a:off x="5549400" y="3752280"/>
            <a:ext cx="2532240" cy="364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 </a:t>
            </a:r>
            <a:r>
              <a:rPr lang="en-IN" sz="1800" b="0" strike="noStrike" spc="-1">
                <a:solidFill>
                  <a:srgbClr val="000000"/>
                </a:solidFill>
                <a:latin typeface="Calibri"/>
                <a:ea typeface="DejaVu Sans"/>
              </a:rPr>
              <a:t>B Grade</a:t>
            </a:r>
            <a:endParaRPr lang="en-IN" sz="1800" b="0" strike="noStrike" spc="-1">
              <a:latin typeface="Arial"/>
            </a:endParaRPr>
          </a:p>
        </p:txBody>
      </p:sp>
      <p:sp>
        <p:nvSpPr>
          <p:cNvPr id="249" name="CustomShape 3"/>
          <p:cNvSpPr/>
          <p:nvPr/>
        </p:nvSpPr>
        <p:spPr>
          <a:xfrm>
            <a:off x="4729680" y="84240"/>
            <a:ext cx="4791960" cy="45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400" b="0" strike="noStrike" spc="-1" dirty="0">
                <a:solidFill>
                  <a:srgbClr val="C00000"/>
                </a:solidFill>
                <a:latin typeface="Calibri"/>
                <a:ea typeface="DejaVu Sans"/>
              </a:rPr>
              <a:t>Program for Switch case statement</a:t>
            </a:r>
            <a:endParaRPr lang="en-IN" sz="2400" b="0" strike="noStrike" spc="-1" dirty="0">
              <a:solidFill>
                <a:srgbClr val="C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684679"/>
            <a:ext cx="10972440" cy="5816977"/>
          </a:xfrm>
        </p:spPr>
        <p:txBody>
          <a:bodyPr/>
          <a:lstStyle/>
          <a:p>
            <a:r>
              <a:rPr lang="en-US" sz="2000" dirty="0">
                <a:solidFill>
                  <a:srgbClr val="C00000"/>
                </a:solidFill>
              </a:rPr>
              <a:t>If </a:t>
            </a:r>
            <a:r>
              <a:rPr lang="en-US" sz="2000" dirty="0" smtClean="0">
                <a:solidFill>
                  <a:srgbClr val="C00000"/>
                </a:solidFill>
              </a:rPr>
              <a:t>statement</a:t>
            </a:r>
          </a:p>
          <a:p>
            <a:endParaRPr lang="en-US" sz="2000" dirty="0" smtClean="0"/>
          </a:p>
          <a:p>
            <a:r>
              <a:rPr lang="en-US" sz="2000" dirty="0" smtClean="0"/>
              <a:t>&lt;html&gt;</a:t>
            </a:r>
          </a:p>
          <a:p>
            <a:r>
              <a:rPr lang="en-US" sz="2000" dirty="0" smtClean="0"/>
              <a:t>&lt;</a:t>
            </a:r>
            <a:r>
              <a:rPr lang="en-US" sz="2000" dirty="0"/>
              <a:t>head&gt;&lt;title&gt;If statement&lt;/title&gt;&lt;/head</a:t>
            </a:r>
            <a:r>
              <a:rPr lang="en-US" sz="2000" dirty="0" smtClean="0"/>
              <a:t>&gt;</a:t>
            </a:r>
          </a:p>
          <a:p>
            <a:r>
              <a:rPr lang="en-US" sz="2000" dirty="0" smtClean="0"/>
              <a:t>&lt;</a:t>
            </a:r>
            <a:r>
              <a:rPr lang="en-US" sz="2000" dirty="0"/>
              <a:t>body</a:t>
            </a:r>
            <a:r>
              <a:rPr lang="en-US" sz="2000" dirty="0" smtClean="0"/>
              <a:t>&gt;</a:t>
            </a:r>
          </a:p>
          <a:p>
            <a:r>
              <a:rPr lang="en-US" sz="2000" dirty="0" smtClean="0"/>
              <a:t>&lt;</a:t>
            </a:r>
            <a:r>
              <a:rPr lang="en-US" sz="2000" dirty="0"/>
              <a:t>script </a:t>
            </a:r>
            <a:r>
              <a:rPr lang="en-US" sz="2000" dirty="0" smtClean="0"/>
              <a:t>&gt;</a:t>
            </a:r>
          </a:p>
          <a:p>
            <a:endParaRPr lang="en-US" sz="2000" dirty="0" smtClean="0"/>
          </a:p>
          <a:p>
            <a:r>
              <a:rPr lang="en-US" sz="2000" dirty="0" smtClean="0"/>
              <a:t> </a:t>
            </a:r>
            <a:r>
              <a:rPr lang="en-US" sz="2000" dirty="0" err="1"/>
              <a:t>var</a:t>
            </a:r>
            <a:r>
              <a:rPr lang="en-US" sz="2000" dirty="0"/>
              <a:t> x = 7</a:t>
            </a:r>
            <a:r>
              <a:rPr lang="en-US" sz="2000" dirty="0" smtClean="0"/>
              <a:t>;</a:t>
            </a:r>
          </a:p>
          <a:p>
            <a:r>
              <a:rPr lang="en-US" sz="2000" dirty="0" err="1" smtClean="0"/>
              <a:t>var</a:t>
            </a:r>
            <a:r>
              <a:rPr lang="en-US" sz="2000" dirty="0" smtClean="0"/>
              <a:t> </a:t>
            </a:r>
            <a:r>
              <a:rPr lang="en-US" sz="2000" dirty="0"/>
              <a:t>y = 7</a:t>
            </a:r>
            <a:r>
              <a:rPr lang="en-US" sz="2000" dirty="0" smtClean="0"/>
              <a:t>;</a:t>
            </a:r>
          </a:p>
          <a:p>
            <a:endParaRPr lang="en-US" sz="2000" dirty="0" smtClean="0"/>
          </a:p>
          <a:p>
            <a:r>
              <a:rPr lang="en-US" sz="2000" dirty="0" smtClean="0"/>
              <a:t>if(x</a:t>
            </a:r>
            <a:r>
              <a:rPr lang="en-US" sz="2000" dirty="0"/>
              <a:t>==y</a:t>
            </a:r>
            <a:r>
              <a:rPr lang="en-US" sz="2000" dirty="0" smtClean="0"/>
              <a:t>)</a:t>
            </a:r>
          </a:p>
          <a:p>
            <a:r>
              <a:rPr lang="en-US" sz="2000" dirty="0"/>
              <a:t>{</a:t>
            </a:r>
            <a:endParaRPr lang="en-US" sz="2000" dirty="0" smtClean="0"/>
          </a:p>
          <a:p>
            <a:r>
              <a:rPr lang="en-US" sz="2000" dirty="0" smtClean="0"/>
              <a:t>document.write</a:t>
            </a:r>
            <a:r>
              <a:rPr lang="en-US" sz="2000" dirty="0"/>
              <a:t>("Both are equal</a:t>
            </a:r>
            <a:r>
              <a:rPr lang="en-US" sz="2000" dirty="0" smtClean="0"/>
              <a:t>");</a:t>
            </a:r>
          </a:p>
          <a:p>
            <a:r>
              <a:rPr lang="en-US" sz="2000" dirty="0" smtClean="0"/>
              <a:t>}</a:t>
            </a:r>
          </a:p>
          <a:p>
            <a:endParaRPr lang="en-US" sz="2000" dirty="0" smtClean="0"/>
          </a:p>
          <a:p>
            <a:r>
              <a:rPr lang="en-US" sz="2000" dirty="0" smtClean="0"/>
              <a:t>&lt;/</a:t>
            </a:r>
            <a:r>
              <a:rPr lang="en-US" sz="2000" dirty="0"/>
              <a:t>script</a:t>
            </a:r>
            <a:r>
              <a:rPr lang="en-US" sz="2000" dirty="0" smtClean="0"/>
              <a:t>&gt;</a:t>
            </a:r>
          </a:p>
          <a:p>
            <a:r>
              <a:rPr lang="en-US" sz="2000" dirty="0" smtClean="0"/>
              <a:t>&lt;/</a:t>
            </a:r>
            <a:r>
              <a:rPr lang="en-US" sz="2000" dirty="0"/>
              <a:t>body</a:t>
            </a:r>
            <a:r>
              <a:rPr lang="en-US" sz="2000" dirty="0" smtClean="0"/>
              <a:t>&gt;</a:t>
            </a:r>
          </a:p>
          <a:p>
            <a:r>
              <a:rPr lang="en-US" sz="2000" dirty="0" smtClean="0"/>
              <a:t>&lt;/</a:t>
            </a:r>
            <a:r>
              <a:rPr lang="en-US" sz="2000" dirty="0"/>
              <a:t>html</a:t>
            </a:r>
            <a:r>
              <a:rPr lang="en-US" sz="2000" dirty="0" smtClean="0"/>
              <a:t>&gt;</a:t>
            </a:r>
          </a:p>
          <a:p>
            <a:endParaRPr lang="en-US" sz="2000" dirty="0" smtClean="0"/>
          </a:p>
          <a:p>
            <a:r>
              <a:rPr lang="en-US" sz="2000" dirty="0" smtClean="0"/>
              <a:t>Output:</a:t>
            </a:r>
          </a:p>
          <a:p>
            <a:r>
              <a:rPr lang="en-US" sz="2000" dirty="0" smtClean="0"/>
              <a:t>Both </a:t>
            </a:r>
            <a:r>
              <a:rPr lang="en-US" sz="2000" dirty="0"/>
              <a:t>are equal</a:t>
            </a:r>
            <a:endParaRPr lang="en-IN" sz="2000" dirty="0"/>
          </a:p>
        </p:txBody>
      </p:sp>
    </p:spTree>
    <p:extLst>
      <p:ext uri="{BB962C8B-B14F-4D97-AF65-F5344CB8AC3E}">
        <p14:creationId xmlns:p14="http://schemas.microsoft.com/office/powerpoint/2010/main" val="10213291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838080" y="365040"/>
            <a:ext cx="10514880" cy="11760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Program for If statement</a:t>
            </a:r>
            <a:endParaRPr lang="en-IN" sz="3600" b="0" strike="noStrike" spc="-1" dirty="0">
              <a:solidFill>
                <a:srgbClr val="C00000"/>
              </a:solidFill>
              <a:latin typeface="Arial"/>
            </a:endParaRPr>
          </a:p>
        </p:txBody>
      </p:sp>
      <p:sp>
        <p:nvSpPr>
          <p:cNvPr id="237" name="CustomShape 2"/>
          <p:cNvSpPr/>
          <p:nvPr/>
        </p:nvSpPr>
        <p:spPr>
          <a:xfrm>
            <a:off x="838080" y="1397285"/>
            <a:ext cx="10514880" cy="477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73000" lnSpcReduction="20000"/>
          </a:bodyPr>
          <a:lstStyle/>
          <a:p>
            <a:pPr>
              <a:lnSpc>
                <a:spcPct val="90000"/>
              </a:lnSpc>
              <a:spcBef>
                <a:spcPts val="1001"/>
              </a:spcBef>
            </a:pPr>
            <a:r>
              <a:rPr lang="en-IN" sz="2800" b="0" strike="noStrike" spc="-1" dirty="0">
                <a:solidFill>
                  <a:srgbClr val="000000"/>
                </a:solidFill>
                <a:latin typeface="Calibri"/>
              </a:rPr>
              <a:t>&lt;html&gt;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&lt;script&gt; </a:t>
            </a:r>
            <a:endParaRPr lang="en-IN" sz="2800" b="0" strike="noStrike" spc="-1" dirty="0" smtClean="0">
              <a:solidFill>
                <a:srgbClr val="000000"/>
              </a:solidFill>
              <a:latin typeface="Calibri"/>
            </a:endParaRPr>
          </a:p>
          <a:p>
            <a:pPr>
              <a:lnSpc>
                <a:spcPct val="90000"/>
              </a:lnSpc>
              <a:spcBef>
                <a:spcPts val="1001"/>
              </a:spcBef>
            </a:pPr>
            <a:r>
              <a:rPr lang="en-IN" sz="2800" b="0" strike="noStrike" spc="-1" dirty="0" smtClean="0">
                <a:solidFill>
                  <a:srgbClr val="000000"/>
                </a:solidFill>
                <a:latin typeface="Calibri"/>
              </a:rPr>
              <a:t> </a:t>
            </a:r>
            <a:endParaRPr lang="en-IN" sz="2800" b="0" strike="noStrike" spc="-1" dirty="0">
              <a:latin typeface="Arial"/>
            </a:endParaRPr>
          </a:p>
          <a:p>
            <a:pPr>
              <a:lnSpc>
                <a:spcPct val="90000"/>
              </a:lnSpc>
              <a:spcBef>
                <a:spcPts val="1001"/>
              </a:spcBef>
            </a:pPr>
            <a:r>
              <a:rPr lang="en-IN" sz="2800" b="0" strike="noStrike" spc="-1" dirty="0" err="1">
                <a:solidFill>
                  <a:srgbClr val="000000"/>
                </a:solidFill>
                <a:latin typeface="Calibri"/>
              </a:rPr>
              <a:t>var</a:t>
            </a:r>
            <a:r>
              <a:rPr lang="en-IN" sz="2800" b="0" strike="noStrike" spc="-1" dirty="0">
                <a:solidFill>
                  <a:srgbClr val="000000"/>
                </a:solidFill>
                <a:latin typeface="Calibri"/>
              </a:rPr>
              <a:t> a=20;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if(a&gt;10){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document.write("value of a is greater than 10");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endParaRPr lang="en-IN" sz="2800" b="0" strike="noStrike" spc="-1" dirty="0" smtClean="0">
              <a:solidFill>
                <a:srgbClr val="000000"/>
              </a:solidFill>
              <a:latin typeface="Calibri"/>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&lt;/script&gt;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&lt;/html&gt;</a:t>
            </a:r>
            <a:endParaRPr lang="en-IN" sz="2800" b="0" strike="noStrike" spc="-1" dirty="0">
              <a:latin typeface="Arial"/>
            </a:endParaRPr>
          </a:p>
          <a:p>
            <a:pPr marL="228600" indent="-227880">
              <a:lnSpc>
                <a:spcPct val="90000"/>
              </a:lnSpc>
              <a:spcBef>
                <a:spcPts val="1001"/>
              </a:spcBef>
              <a:buClr>
                <a:srgbClr val="FFC000"/>
              </a:buClr>
              <a:buFont typeface="Arial"/>
              <a:buChar char="•"/>
            </a:pPr>
            <a:r>
              <a:rPr lang="en-IN" sz="2800" b="0" strike="noStrike" spc="-1" dirty="0">
                <a:solidFill>
                  <a:srgbClr val="FFC000"/>
                </a:solidFill>
                <a:latin typeface="Calibri"/>
              </a:rPr>
              <a:t>Output: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value of a is greater than 10</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438786"/>
            <a:ext cx="10972440" cy="5650778"/>
          </a:xfrm>
        </p:spPr>
        <p:txBody>
          <a:bodyPr/>
          <a:lstStyle/>
          <a:p>
            <a:r>
              <a:rPr lang="en-US" sz="2400" dirty="0" smtClean="0">
                <a:solidFill>
                  <a:srgbClr val="C00000"/>
                </a:solidFill>
              </a:rPr>
              <a:t>If statement</a:t>
            </a:r>
          </a:p>
          <a:p>
            <a:endParaRPr lang="en-IN" sz="2400" dirty="0" smtClean="0">
              <a:solidFill>
                <a:srgbClr val="C00000"/>
              </a:solidFill>
            </a:endParaRPr>
          </a:p>
          <a:p>
            <a:r>
              <a:rPr lang="en-IN" sz="2000" dirty="0" smtClean="0"/>
              <a:t>&lt;html&gt;</a:t>
            </a:r>
          </a:p>
          <a:p>
            <a:r>
              <a:rPr lang="en-IN" sz="2000" dirty="0" smtClean="0"/>
              <a:t>&lt;</a:t>
            </a:r>
            <a:r>
              <a:rPr lang="en-IN" sz="2000" dirty="0"/>
              <a:t>body</a:t>
            </a:r>
            <a:r>
              <a:rPr lang="en-IN" sz="2000" dirty="0" smtClean="0"/>
              <a:t>&gt;</a:t>
            </a:r>
          </a:p>
          <a:p>
            <a:r>
              <a:rPr lang="en-IN" sz="2000" dirty="0"/>
              <a:t>&lt;script &gt;</a:t>
            </a:r>
          </a:p>
          <a:p>
            <a:endParaRPr lang="en-IN" sz="2000" dirty="0" smtClean="0"/>
          </a:p>
          <a:p>
            <a:r>
              <a:rPr lang="en-IN" sz="2000" dirty="0" err="1" smtClean="0"/>
              <a:t>var</a:t>
            </a:r>
            <a:r>
              <a:rPr lang="en-IN" sz="2000" dirty="0" smtClean="0"/>
              <a:t> age=20;</a:t>
            </a:r>
          </a:p>
          <a:p>
            <a:endParaRPr lang="en-IN" sz="2000" dirty="0" smtClean="0"/>
          </a:p>
          <a:p>
            <a:r>
              <a:rPr lang="en-IN" sz="2000" dirty="0" smtClean="0"/>
              <a:t>if(age </a:t>
            </a:r>
            <a:r>
              <a:rPr lang="en-IN" sz="2000" dirty="0"/>
              <a:t>&gt; 18 </a:t>
            </a:r>
            <a:r>
              <a:rPr lang="en-IN" sz="2000" dirty="0" smtClean="0"/>
              <a:t>)</a:t>
            </a:r>
          </a:p>
          <a:p>
            <a:r>
              <a:rPr lang="en-IN" sz="2000" dirty="0" smtClean="0"/>
              <a:t>{</a:t>
            </a:r>
          </a:p>
          <a:p>
            <a:r>
              <a:rPr lang="en-IN" sz="2000" dirty="0" smtClean="0"/>
              <a:t>document.write("Qualifies </a:t>
            </a:r>
            <a:r>
              <a:rPr lang="en-IN" sz="2000" dirty="0"/>
              <a:t>for </a:t>
            </a:r>
            <a:r>
              <a:rPr lang="en-IN" sz="2000" dirty="0" smtClean="0"/>
              <a:t>driving");</a:t>
            </a:r>
          </a:p>
          <a:p>
            <a:r>
              <a:rPr lang="en-IN" sz="2000" dirty="0" smtClean="0"/>
              <a:t>}</a:t>
            </a:r>
          </a:p>
          <a:p>
            <a:endParaRPr lang="en-IN" sz="2000" dirty="0" smtClean="0"/>
          </a:p>
          <a:p>
            <a:r>
              <a:rPr lang="en-IN" sz="2000" dirty="0" smtClean="0"/>
              <a:t>&lt;/</a:t>
            </a:r>
            <a:r>
              <a:rPr lang="en-IN" sz="2000" dirty="0"/>
              <a:t>script</a:t>
            </a:r>
            <a:r>
              <a:rPr lang="en-IN" sz="2000" dirty="0" smtClean="0"/>
              <a:t>&gt;</a:t>
            </a:r>
          </a:p>
          <a:p>
            <a:r>
              <a:rPr lang="en-IN" sz="2000" dirty="0" smtClean="0"/>
              <a:t>&lt;/</a:t>
            </a:r>
            <a:r>
              <a:rPr lang="en-IN" sz="2000" dirty="0"/>
              <a:t>body</a:t>
            </a:r>
            <a:r>
              <a:rPr lang="en-IN" sz="2000" dirty="0" smtClean="0"/>
              <a:t>&gt;</a:t>
            </a:r>
          </a:p>
          <a:p>
            <a:r>
              <a:rPr lang="en-IN" sz="2000" dirty="0" smtClean="0"/>
              <a:t>&lt;/</a:t>
            </a:r>
            <a:r>
              <a:rPr lang="en-IN" sz="2000" dirty="0"/>
              <a:t>html</a:t>
            </a:r>
            <a:r>
              <a:rPr lang="en-IN" sz="2000" dirty="0" smtClean="0"/>
              <a:t>&gt;</a:t>
            </a:r>
          </a:p>
          <a:p>
            <a:endParaRPr lang="en-IN" sz="2000" dirty="0" smtClean="0"/>
          </a:p>
          <a:p>
            <a:r>
              <a:rPr lang="en-IN" sz="2000" dirty="0" smtClean="0"/>
              <a:t>Output:</a:t>
            </a:r>
          </a:p>
          <a:p>
            <a:endParaRPr lang="en-IN" sz="2000" b="1" dirty="0" smtClean="0"/>
          </a:p>
          <a:p>
            <a:r>
              <a:rPr lang="en-IN" sz="2000" dirty="0"/>
              <a:t>Qualifies for driving</a:t>
            </a:r>
            <a:endParaRPr lang="en-IN" sz="2000" b="1" dirty="0" smtClean="0"/>
          </a:p>
        </p:txBody>
      </p:sp>
    </p:spTree>
    <p:extLst>
      <p:ext uri="{BB962C8B-B14F-4D97-AF65-F5344CB8AC3E}">
        <p14:creationId xmlns:p14="http://schemas.microsoft.com/office/powerpoint/2010/main" val="18217789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838080" y="365040"/>
            <a:ext cx="9888140" cy="101169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3600" b="0" strike="noStrike" spc="-1" dirty="0">
                <a:solidFill>
                  <a:srgbClr val="C00000"/>
                </a:solidFill>
                <a:latin typeface="Calibri Light"/>
              </a:rPr>
              <a:t>Program for  If …Else statement</a:t>
            </a:r>
            <a:endParaRPr lang="en-IN" sz="3600" b="0" strike="noStrike" spc="-1" dirty="0">
              <a:solidFill>
                <a:srgbClr val="C00000"/>
              </a:solidFill>
              <a:latin typeface="Arial"/>
            </a:endParaRPr>
          </a:p>
        </p:txBody>
      </p:sp>
      <p:sp>
        <p:nvSpPr>
          <p:cNvPr id="239" name="CustomShape 2"/>
          <p:cNvSpPr/>
          <p:nvPr/>
        </p:nvSpPr>
        <p:spPr>
          <a:xfrm>
            <a:off x="550800" y="1304818"/>
            <a:ext cx="10514880" cy="506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64000" lnSpcReduction="20000"/>
          </a:bodyPr>
          <a:lstStyle/>
          <a:p>
            <a:pPr>
              <a:lnSpc>
                <a:spcPct val="90000"/>
              </a:lnSpc>
              <a:spcBef>
                <a:spcPts val="1001"/>
              </a:spcBef>
            </a:pPr>
            <a:r>
              <a:rPr lang="en-IN" sz="2800" b="0" strike="noStrike" spc="-1" dirty="0">
                <a:solidFill>
                  <a:srgbClr val="000000"/>
                </a:solidFill>
                <a:latin typeface="Calibri"/>
              </a:rPr>
              <a:t>&lt;html&gt;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&lt;script&gt;  </a:t>
            </a:r>
            <a:endParaRPr lang="en-IN" sz="2800" b="0" strike="noStrike" spc="-1" dirty="0" smtClean="0">
              <a:solidFill>
                <a:srgbClr val="000000"/>
              </a:solidFill>
              <a:latin typeface="Calibri"/>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err="1">
                <a:solidFill>
                  <a:srgbClr val="000000"/>
                </a:solidFill>
                <a:latin typeface="Calibri"/>
              </a:rPr>
              <a:t>var</a:t>
            </a:r>
            <a:r>
              <a:rPr lang="en-IN" sz="2800" b="0" strike="noStrike" spc="-1" dirty="0">
                <a:solidFill>
                  <a:srgbClr val="000000"/>
                </a:solidFill>
                <a:latin typeface="Calibri"/>
              </a:rPr>
              <a:t> a=20;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if(a%2==0){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document.write("a is even number");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else{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document.write("a is odd number");  </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  </a:t>
            </a:r>
            <a:endParaRPr lang="en-IN" sz="2800" b="0" strike="noStrike" spc="-1" dirty="0" smtClean="0">
              <a:solidFill>
                <a:srgbClr val="000000"/>
              </a:solidFill>
              <a:latin typeface="Calibri"/>
            </a:endParaRPr>
          </a:p>
          <a:p>
            <a:pPr>
              <a:lnSpc>
                <a:spcPct val="90000"/>
              </a:lnSpc>
              <a:spcBef>
                <a:spcPts val="1001"/>
              </a:spcBef>
            </a:pP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&lt;/script&gt;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&lt;/body&gt;</a:t>
            </a:r>
            <a:endParaRPr lang="en-IN" sz="2800" b="0" strike="noStrike" spc="-1" dirty="0">
              <a:latin typeface="Arial"/>
            </a:endParaRPr>
          </a:p>
          <a:p>
            <a:pPr>
              <a:lnSpc>
                <a:spcPct val="90000"/>
              </a:lnSpc>
              <a:spcBef>
                <a:spcPts val="1001"/>
              </a:spcBef>
            </a:pPr>
            <a:r>
              <a:rPr lang="en-IN" sz="2800" b="0" strike="noStrike" spc="-1" dirty="0">
                <a:solidFill>
                  <a:srgbClr val="000000"/>
                </a:solidFill>
                <a:latin typeface="Calibri"/>
              </a:rPr>
              <a:t>&lt;/html&gt;</a:t>
            </a:r>
            <a:endParaRPr lang="en-IN" sz="2800" b="0" strike="noStrike" spc="-1" dirty="0">
              <a:latin typeface="Arial"/>
            </a:endParaRPr>
          </a:p>
        </p:txBody>
      </p:sp>
      <p:sp>
        <p:nvSpPr>
          <p:cNvPr id="240" name="CustomShape 3"/>
          <p:cNvSpPr/>
          <p:nvPr/>
        </p:nvSpPr>
        <p:spPr>
          <a:xfrm>
            <a:off x="7416000" y="2520000"/>
            <a:ext cx="313128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a is even number</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277401"/>
            <a:ext cx="10972440" cy="6366159"/>
          </a:xfrm>
        </p:spPr>
        <p:txBody>
          <a:bodyPr/>
          <a:lstStyle/>
          <a:p>
            <a:r>
              <a:rPr lang="en-US" sz="2400" dirty="0" smtClean="0">
                <a:solidFill>
                  <a:srgbClr val="C00000"/>
                </a:solidFill>
              </a:rPr>
              <a:t>If-else statement</a:t>
            </a:r>
          </a:p>
          <a:p>
            <a:endParaRPr lang="en-IN" sz="2400" dirty="0" smtClean="0">
              <a:solidFill>
                <a:srgbClr val="C00000"/>
              </a:solidFill>
            </a:endParaRPr>
          </a:p>
          <a:p>
            <a:r>
              <a:rPr lang="en-IN" sz="2000" dirty="0" smtClean="0"/>
              <a:t>&lt;html&gt;</a:t>
            </a:r>
          </a:p>
          <a:p>
            <a:r>
              <a:rPr lang="en-IN" sz="2000" dirty="0" smtClean="0"/>
              <a:t>&lt;</a:t>
            </a:r>
            <a:r>
              <a:rPr lang="en-IN" sz="2000" dirty="0"/>
              <a:t>body</a:t>
            </a:r>
            <a:r>
              <a:rPr lang="en-IN" sz="2000" dirty="0" smtClean="0"/>
              <a:t>&gt;</a:t>
            </a:r>
          </a:p>
          <a:p>
            <a:r>
              <a:rPr lang="en-IN" sz="2000" dirty="0" smtClean="0"/>
              <a:t>&lt;</a:t>
            </a:r>
            <a:r>
              <a:rPr lang="en-IN" sz="2000" dirty="0"/>
              <a:t>script </a:t>
            </a:r>
            <a:r>
              <a:rPr lang="en-IN" sz="2000" dirty="0" smtClean="0"/>
              <a:t>&gt;</a:t>
            </a:r>
          </a:p>
          <a:p>
            <a:r>
              <a:rPr lang="en-IN" sz="2000" dirty="0" err="1" smtClean="0"/>
              <a:t>var</a:t>
            </a:r>
            <a:r>
              <a:rPr lang="en-IN" sz="2000" dirty="0" smtClean="0"/>
              <a:t> </a:t>
            </a:r>
            <a:r>
              <a:rPr lang="en-IN" sz="2000" dirty="0"/>
              <a:t>age 14; </a:t>
            </a:r>
            <a:endParaRPr lang="en-IN" sz="2000" dirty="0" smtClean="0"/>
          </a:p>
          <a:p>
            <a:r>
              <a:rPr lang="en-IN" sz="2000" dirty="0" smtClean="0"/>
              <a:t>if(age </a:t>
            </a:r>
            <a:r>
              <a:rPr lang="en-IN" sz="2000" dirty="0"/>
              <a:t>&gt;= 18</a:t>
            </a:r>
            <a:r>
              <a:rPr lang="en-IN" sz="2000" dirty="0" smtClean="0"/>
              <a:t>)</a:t>
            </a:r>
          </a:p>
          <a:p>
            <a:r>
              <a:rPr lang="en-IN" sz="2000" dirty="0" smtClean="0"/>
              <a:t>{</a:t>
            </a:r>
          </a:p>
          <a:p>
            <a:r>
              <a:rPr lang="en-IN" sz="2000" dirty="0" smtClean="0"/>
              <a:t>document.write</a:t>
            </a:r>
            <a:r>
              <a:rPr lang="en-IN" sz="2000" dirty="0"/>
              <a:t>("Get a drivers license."); </a:t>
            </a:r>
            <a:endParaRPr lang="en-IN" sz="2000" dirty="0" smtClean="0"/>
          </a:p>
          <a:p>
            <a:r>
              <a:rPr lang="en-IN" sz="2000" dirty="0" smtClean="0"/>
              <a:t>document.write</a:t>
            </a:r>
            <a:r>
              <a:rPr lang="en-IN" sz="2000" dirty="0"/>
              <a:t>("Drive </a:t>
            </a:r>
            <a:r>
              <a:rPr lang="en-IN" sz="2000" dirty="0" smtClean="0"/>
              <a:t>dad’s </a:t>
            </a:r>
            <a:r>
              <a:rPr lang="en-IN" sz="2000" dirty="0"/>
              <a:t>car</a:t>
            </a:r>
            <a:r>
              <a:rPr lang="en-IN" sz="2000" dirty="0" smtClean="0"/>
              <a:t>");</a:t>
            </a:r>
          </a:p>
          <a:p>
            <a:r>
              <a:rPr lang="en-IN" sz="2000" dirty="0" smtClean="0"/>
              <a:t>}</a:t>
            </a:r>
          </a:p>
          <a:p>
            <a:r>
              <a:rPr lang="en-IN" sz="2000" dirty="0"/>
              <a:t>e</a:t>
            </a:r>
            <a:r>
              <a:rPr lang="en-IN" sz="2000" dirty="0" smtClean="0"/>
              <a:t>lse</a:t>
            </a:r>
          </a:p>
          <a:p>
            <a:r>
              <a:rPr lang="en-IN" sz="2000" dirty="0" smtClean="0"/>
              <a:t>{</a:t>
            </a:r>
          </a:p>
          <a:p>
            <a:r>
              <a:rPr lang="en-IN" sz="2000" dirty="0" smtClean="0"/>
              <a:t>document.write(" </a:t>
            </a:r>
            <a:r>
              <a:rPr lang="en-IN" sz="2000" dirty="0"/>
              <a:t>ride a bicycle."); </a:t>
            </a:r>
            <a:endParaRPr lang="en-IN" sz="2000" dirty="0" smtClean="0"/>
          </a:p>
          <a:p>
            <a:r>
              <a:rPr lang="en-IN" sz="2000" dirty="0" smtClean="0"/>
              <a:t>document.write</a:t>
            </a:r>
            <a:r>
              <a:rPr lang="en-IN" sz="2000" dirty="0"/>
              <a:t>("We are only 14"); </a:t>
            </a:r>
            <a:endParaRPr lang="en-IN" sz="2000" dirty="0" smtClean="0"/>
          </a:p>
          <a:p>
            <a:r>
              <a:rPr lang="en-IN" sz="2000" dirty="0" smtClean="0"/>
              <a:t>}</a:t>
            </a:r>
          </a:p>
          <a:p>
            <a:r>
              <a:rPr lang="en-IN" sz="2000" dirty="0" smtClean="0"/>
              <a:t>&lt;/</a:t>
            </a:r>
            <a:r>
              <a:rPr lang="en-IN" sz="2000" dirty="0"/>
              <a:t>script</a:t>
            </a:r>
            <a:r>
              <a:rPr lang="en-IN" sz="2000" dirty="0" smtClean="0"/>
              <a:t>&gt;</a:t>
            </a:r>
          </a:p>
          <a:p>
            <a:r>
              <a:rPr lang="en-IN" sz="2000" dirty="0" smtClean="0"/>
              <a:t>&lt;/</a:t>
            </a:r>
            <a:r>
              <a:rPr lang="en-IN" sz="2000" dirty="0"/>
              <a:t>body</a:t>
            </a:r>
            <a:r>
              <a:rPr lang="en-IN" sz="2000" dirty="0" smtClean="0"/>
              <a:t>&gt;</a:t>
            </a:r>
          </a:p>
          <a:p>
            <a:r>
              <a:rPr lang="en-IN" sz="2000" dirty="0"/>
              <a:t>&lt;/html&gt;</a:t>
            </a:r>
          </a:p>
          <a:p>
            <a:endParaRPr lang="en-IN" sz="2000" dirty="0" smtClean="0"/>
          </a:p>
          <a:p>
            <a:endParaRPr lang="en-IN" sz="2000" dirty="0" smtClean="0"/>
          </a:p>
          <a:p>
            <a:r>
              <a:rPr lang="en-IN" sz="2000" dirty="0" smtClean="0"/>
              <a:t>Output:</a:t>
            </a:r>
          </a:p>
          <a:p>
            <a:r>
              <a:rPr lang="en-IN" sz="2000" dirty="0" smtClean="0"/>
              <a:t> </a:t>
            </a:r>
            <a:r>
              <a:rPr lang="en-IN" sz="2000" dirty="0"/>
              <a:t>ride a </a:t>
            </a:r>
            <a:r>
              <a:rPr lang="en-IN" sz="2000" dirty="0" smtClean="0"/>
              <a:t>bicycle. We </a:t>
            </a:r>
            <a:r>
              <a:rPr lang="en-IN" sz="2000" dirty="0"/>
              <a:t>are only 14</a:t>
            </a:r>
          </a:p>
        </p:txBody>
      </p:sp>
    </p:spTree>
    <p:extLst>
      <p:ext uri="{BB962C8B-B14F-4D97-AF65-F5344CB8AC3E}">
        <p14:creationId xmlns:p14="http://schemas.microsoft.com/office/powerpoint/2010/main" val="15854897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838080" y="186480"/>
            <a:ext cx="10514880" cy="46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8000" lnSpcReduction="20000"/>
          </a:bodyPr>
          <a:lstStyle/>
          <a:p>
            <a:pPr>
              <a:lnSpc>
                <a:spcPct val="90000"/>
              </a:lnSpc>
            </a:pPr>
            <a:r>
              <a:rPr lang="en-IN" sz="4400" b="0" strike="noStrike" spc="-1" dirty="0">
                <a:solidFill>
                  <a:srgbClr val="C00000"/>
                </a:solidFill>
                <a:latin typeface="Calibri Light"/>
              </a:rPr>
              <a:t>Program for  If...else if statement</a:t>
            </a:r>
            <a:endParaRPr lang="en-IN" sz="4400" b="0" strike="noStrike" spc="-1" dirty="0">
              <a:solidFill>
                <a:srgbClr val="C00000"/>
              </a:solidFill>
              <a:latin typeface="Arial"/>
            </a:endParaRPr>
          </a:p>
        </p:txBody>
      </p:sp>
      <p:sp>
        <p:nvSpPr>
          <p:cNvPr id="245" name="CustomShape 2"/>
          <p:cNvSpPr/>
          <p:nvPr/>
        </p:nvSpPr>
        <p:spPr>
          <a:xfrm>
            <a:off x="838080" y="851400"/>
            <a:ext cx="10514880" cy="5832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34500" lnSpcReduction="20000"/>
          </a:bodyPr>
          <a:lstStyle/>
          <a:p>
            <a:pPr>
              <a:lnSpc>
                <a:spcPct val="90000"/>
              </a:lnSpc>
              <a:spcBef>
                <a:spcPts val="1001"/>
              </a:spcBef>
            </a:pPr>
            <a:r>
              <a:rPr lang="en-IN" sz="4800" b="0" strike="noStrike" spc="-1" dirty="0">
                <a:solidFill>
                  <a:srgbClr val="000000"/>
                </a:solidFill>
                <a:latin typeface="Calibri"/>
              </a:rPr>
              <a:t>&lt;html&gt;</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&lt;body&gt;</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&lt;script&gt;  </a:t>
            </a:r>
            <a:endParaRPr lang="en-IN" sz="4800" b="0" strike="noStrike" spc="-1" dirty="0">
              <a:latin typeface="Arial"/>
            </a:endParaRPr>
          </a:p>
          <a:p>
            <a:pPr>
              <a:lnSpc>
                <a:spcPct val="90000"/>
              </a:lnSpc>
              <a:spcBef>
                <a:spcPts val="1001"/>
              </a:spcBef>
            </a:pPr>
            <a:r>
              <a:rPr lang="en-IN" sz="4800" b="0" strike="noStrike" spc="-1" dirty="0" err="1">
                <a:solidFill>
                  <a:srgbClr val="000000"/>
                </a:solidFill>
                <a:latin typeface="Calibri"/>
              </a:rPr>
              <a:t>var</a:t>
            </a:r>
            <a:r>
              <a:rPr lang="en-IN" sz="4800" b="0" strike="noStrike" spc="-1" dirty="0">
                <a:solidFill>
                  <a:srgbClr val="000000"/>
                </a:solidFill>
                <a:latin typeface="Calibri"/>
              </a:rPr>
              <a:t> a=20;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if(a==10){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document.write("a is equal to 10");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else if(a==15){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document.write("a is equal to 15");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else if(a==20){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document.write("a is equal to 20");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else{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document.write("a is not equal to 10, 15 or 20");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&lt;/script&gt;  </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&lt;/body&gt;</a:t>
            </a:r>
            <a:endParaRPr lang="en-IN" sz="4800" b="0" strike="noStrike" spc="-1" dirty="0">
              <a:latin typeface="Arial"/>
            </a:endParaRPr>
          </a:p>
          <a:p>
            <a:pPr>
              <a:lnSpc>
                <a:spcPct val="90000"/>
              </a:lnSpc>
              <a:spcBef>
                <a:spcPts val="1001"/>
              </a:spcBef>
            </a:pPr>
            <a:r>
              <a:rPr lang="en-IN" sz="4800" b="0" strike="noStrike" spc="-1" dirty="0">
                <a:solidFill>
                  <a:srgbClr val="000000"/>
                </a:solidFill>
                <a:latin typeface="Calibri"/>
              </a:rPr>
              <a:t>&lt;/html&gt;</a:t>
            </a:r>
            <a:endParaRPr lang="en-IN" sz="4800" b="0" strike="noStrike" spc="-1" dirty="0">
              <a:latin typeface="Arial"/>
            </a:endParaRPr>
          </a:p>
          <a:p>
            <a:pPr>
              <a:lnSpc>
                <a:spcPct val="90000"/>
              </a:lnSpc>
              <a:spcBef>
                <a:spcPts val="1001"/>
              </a:spcBef>
            </a:pPr>
            <a:endParaRPr lang="en-IN" sz="4800" b="0" strike="noStrike" spc="-1" dirty="0">
              <a:latin typeface="Arial"/>
            </a:endParaRPr>
          </a:p>
        </p:txBody>
      </p:sp>
      <p:sp>
        <p:nvSpPr>
          <p:cNvPr id="246" name="CustomShape 3"/>
          <p:cNvSpPr/>
          <p:nvPr/>
        </p:nvSpPr>
        <p:spPr>
          <a:xfrm>
            <a:off x="7535880" y="4505400"/>
            <a:ext cx="3415320" cy="91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endParaRPr lang="en-IN" sz="1800" b="0" strike="noStrike" spc="-1">
              <a:latin typeface="Arial"/>
            </a:endParaRPr>
          </a:p>
          <a:p>
            <a:pPr>
              <a:lnSpc>
                <a:spcPct val="100000"/>
              </a:lnSpc>
            </a:pPr>
            <a:r>
              <a:rPr lang="en-IN" sz="1800" b="0" strike="noStrike" spc="-1">
                <a:solidFill>
                  <a:srgbClr val="000000"/>
                </a:solidFill>
                <a:latin typeface="Calibri"/>
                <a:ea typeface="DejaVu Sans"/>
              </a:rPr>
              <a:t>a is equal to 20</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352282"/>
            <a:ext cx="10972440" cy="6481774"/>
          </a:xfrm>
        </p:spPr>
        <p:txBody>
          <a:bodyPr/>
          <a:lstStyle/>
          <a:p>
            <a:r>
              <a:rPr lang="en-US" sz="2000" dirty="0" smtClean="0">
                <a:solidFill>
                  <a:srgbClr val="C00000"/>
                </a:solidFill>
              </a:rPr>
              <a:t>If-else if statement</a:t>
            </a:r>
            <a:endParaRPr lang="en-IN" sz="2000" dirty="0" smtClean="0">
              <a:solidFill>
                <a:srgbClr val="C00000"/>
              </a:solidFill>
            </a:endParaRPr>
          </a:p>
          <a:p>
            <a:r>
              <a:rPr lang="en-IN" sz="1800" dirty="0" smtClean="0"/>
              <a:t>&lt;</a:t>
            </a:r>
            <a:r>
              <a:rPr lang="en-IN" sz="1800" dirty="0"/>
              <a:t>html</a:t>
            </a:r>
            <a:r>
              <a:rPr lang="en-IN" sz="1800" dirty="0" smtClean="0"/>
              <a:t>&gt;</a:t>
            </a:r>
          </a:p>
          <a:p>
            <a:r>
              <a:rPr lang="en-IN" sz="1800" dirty="0" smtClean="0"/>
              <a:t>&lt;</a:t>
            </a:r>
            <a:r>
              <a:rPr lang="en-IN" sz="1800" dirty="0"/>
              <a:t>body</a:t>
            </a:r>
            <a:r>
              <a:rPr lang="en-IN" sz="1800" dirty="0" smtClean="0"/>
              <a:t>&gt;</a:t>
            </a:r>
          </a:p>
          <a:p>
            <a:r>
              <a:rPr lang="en-IN" sz="1800" dirty="0"/>
              <a:t>&lt;script &gt;</a:t>
            </a:r>
          </a:p>
          <a:p>
            <a:endParaRPr lang="en-IN" sz="1800" dirty="0" smtClean="0"/>
          </a:p>
          <a:p>
            <a:r>
              <a:rPr lang="en-IN" sz="1800" dirty="0" err="1" smtClean="0"/>
              <a:t>var</a:t>
            </a:r>
            <a:r>
              <a:rPr lang="en-IN" sz="1800" dirty="0" smtClean="0"/>
              <a:t> </a:t>
            </a:r>
            <a:r>
              <a:rPr lang="en-IN" sz="1800" dirty="0"/>
              <a:t>your_age = 14</a:t>
            </a:r>
            <a:r>
              <a:rPr lang="en-IN" sz="1800" dirty="0" smtClean="0"/>
              <a:t>;</a:t>
            </a:r>
          </a:p>
          <a:p>
            <a:r>
              <a:rPr lang="en-IN" sz="1800" dirty="0" err="1"/>
              <a:t>var</a:t>
            </a:r>
            <a:r>
              <a:rPr lang="en-IN" sz="1800" dirty="0"/>
              <a:t> friends_age = 16;</a:t>
            </a:r>
          </a:p>
          <a:p>
            <a:endParaRPr lang="en-IN" sz="1800" dirty="0" smtClean="0"/>
          </a:p>
          <a:p>
            <a:r>
              <a:rPr lang="en-IN" sz="1800" dirty="0"/>
              <a:t>if(your_age &gt;= 18)</a:t>
            </a:r>
          </a:p>
          <a:p>
            <a:r>
              <a:rPr lang="en-IN" sz="1800" dirty="0"/>
              <a:t>{</a:t>
            </a:r>
          </a:p>
          <a:p>
            <a:r>
              <a:rPr lang="en-IN" sz="1800" dirty="0" smtClean="0"/>
              <a:t>document.write</a:t>
            </a:r>
            <a:r>
              <a:rPr lang="en-IN" sz="1800" dirty="0"/>
              <a:t>("Get a drivers license</a:t>
            </a:r>
            <a:r>
              <a:rPr lang="en-IN" sz="1800" dirty="0" smtClean="0"/>
              <a:t>");</a:t>
            </a:r>
          </a:p>
          <a:p>
            <a:r>
              <a:rPr lang="en-US" sz="1800" dirty="0"/>
              <a:t>}</a:t>
            </a:r>
            <a:endParaRPr lang="en-IN" sz="1800" dirty="0" smtClean="0"/>
          </a:p>
          <a:p>
            <a:r>
              <a:rPr lang="en-IN" sz="1800" dirty="0" smtClean="0"/>
              <a:t>else </a:t>
            </a:r>
            <a:r>
              <a:rPr lang="en-IN" sz="1800" dirty="0"/>
              <a:t>if(</a:t>
            </a:r>
            <a:r>
              <a:rPr lang="en-IN" sz="1800" dirty="0" err="1"/>
              <a:t>friends_age</a:t>
            </a:r>
            <a:r>
              <a:rPr lang="en-IN" sz="1800" dirty="0"/>
              <a:t> &gt;= 18) </a:t>
            </a:r>
            <a:endParaRPr lang="en-IN" sz="1800" dirty="0" smtClean="0"/>
          </a:p>
          <a:p>
            <a:r>
              <a:rPr lang="en-IN" sz="1800" dirty="0" smtClean="0"/>
              <a:t>{</a:t>
            </a:r>
          </a:p>
          <a:p>
            <a:r>
              <a:rPr lang="en-IN" sz="1800" dirty="0" smtClean="0"/>
              <a:t>document.write</a:t>
            </a:r>
            <a:r>
              <a:rPr lang="en-IN" sz="1800" dirty="0"/>
              <a:t>("Let this friend drive the car</a:t>
            </a:r>
            <a:r>
              <a:rPr lang="en-IN" sz="1800" dirty="0" smtClean="0"/>
              <a:t>");</a:t>
            </a:r>
          </a:p>
          <a:p>
            <a:r>
              <a:rPr lang="en-IN" sz="1800" dirty="0" smtClean="0"/>
              <a:t>}</a:t>
            </a:r>
          </a:p>
          <a:p>
            <a:r>
              <a:rPr lang="en-IN" sz="1800" dirty="0" smtClean="0"/>
              <a:t>else </a:t>
            </a:r>
          </a:p>
          <a:p>
            <a:r>
              <a:rPr lang="en-IN" sz="1800" dirty="0" smtClean="0"/>
              <a:t>{</a:t>
            </a:r>
          </a:p>
          <a:p>
            <a:r>
              <a:rPr lang="en-IN" sz="1800" dirty="0" smtClean="0"/>
              <a:t>document.write</a:t>
            </a:r>
            <a:r>
              <a:rPr lang="en-IN" sz="1800" dirty="0"/>
              <a:t>("Kids, stick to bicycle</a:t>
            </a:r>
            <a:r>
              <a:rPr lang="en-IN" sz="1800" dirty="0" smtClean="0"/>
              <a:t>");</a:t>
            </a:r>
          </a:p>
          <a:p>
            <a:r>
              <a:rPr lang="en-IN" sz="1800" dirty="0" smtClean="0"/>
              <a:t>}</a:t>
            </a:r>
          </a:p>
          <a:p>
            <a:r>
              <a:rPr lang="en-IN" sz="1800" dirty="0" smtClean="0"/>
              <a:t>&lt;/</a:t>
            </a:r>
            <a:r>
              <a:rPr lang="en-IN" sz="1800" dirty="0"/>
              <a:t>script</a:t>
            </a:r>
            <a:r>
              <a:rPr lang="en-IN" sz="1800" dirty="0" smtClean="0"/>
              <a:t>&gt;</a:t>
            </a:r>
          </a:p>
          <a:p>
            <a:r>
              <a:rPr lang="en-US" sz="1800" dirty="0" smtClean="0"/>
              <a:t>&lt;/body&gt;</a:t>
            </a:r>
            <a:endParaRPr lang="en-IN" sz="1800" dirty="0" smtClean="0"/>
          </a:p>
          <a:p>
            <a:r>
              <a:rPr lang="en-IN" sz="1800" dirty="0" smtClean="0"/>
              <a:t>&lt;/</a:t>
            </a:r>
            <a:r>
              <a:rPr lang="en-IN" sz="1800" dirty="0"/>
              <a:t>html</a:t>
            </a:r>
            <a:r>
              <a:rPr lang="en-IN" sz="1800" dirty="0" smtClean="0"/>
              <a:t>&gt;</a:t>
            </a:r>
          </a:p>
          <a:p>
            <a:endParaRPr lang="en-IN" sz="1800" dirty="0" smtClean="0"/>
          </a:p>
          <a:p>
            <a:r>
              <a:rPr lang="en-IN" sz="1800" dirty="0" smtClean="0"/>
              <a:t>Output:</a:t>
            </a:r>
          </a:p>
          <a:p>
            <a:r>
              <a:rPr lang="en-IN" sz="1800" dirty="0" smtClean="0"/>
              <a:t>Kids</a:t>
            </a:r>
            <a:r>
              <a:rPr lang="en-IN" sz="1800" dirty="0"/>
              <a:t>, stick to bicycle</a:t>
            </a:r>
          </a:p>
        </p:txBody>
      </p:sp>
    </p:spTree>
    <p:extLst>
      <p:ext uri="{BB962C8B-B14F-4D97-AF65-F5344CB8AC3E}">
        <p14:creationId xmlns:p14="http://schemas.microsoft.com/office/powerpoint/2010/main" val="2596987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IN" sz="4400" b="0" strike="noStrike" spc="-1">
                <a:solidFill>
                  <a:srgbClr val="B51173"/>
                </a:solidFill>
                <a:latin typeface="Calibri Light"/>
              </a:rPr>
              <a:t>Dot Syntax</a:t>
            </a:r>
            <a:endParaRPr lang="en-IN" sz="4400" b="0" strike="noStrike" spc="-1">
              <a:latin typeface="Arial"/>
            </a:endParaRPr>
          </a:p>
        </p:txBody>
      </p:sp>
      <p:sp>
        <p:nvSpPr>
          <p:cNvPr id="127"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 Every object is associated with some property and method.</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For accessing the properties and methods of an object, we use dot operator.</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For example:</a:t>
            </a:r>
            <a:endParaRPr lang="en-IN" sz="2800" b="0" strike="noStrike" spc="-1" dirty="0">
              <a:latin typeface="Arial"/>
            </a:endParaRPr>
          </a:p>
          <a:p>
            <a:pPr marL="228600" indent="-227880">
              <a:lnSpc>
                <a:spcPct val="90000"/>
              </a:lnSpc>
              <a:spcBef>
                <a:spcPts val="1001"/>
              </a:spcBef>
              <a:buClr>
                <a:srgbClr val="000000"/>
              </a:buClr>
              <a:buFont typeface="Arial"/>
              <a:buChar char="•"/>
            </a:pPr>
            <a:r>
              <a:rPr lang="en-IN" sz="2800" b="0" strike="noStrike" spc="-1" dirty="0">
                <a:solidFill>
                  <a:srgbClr val="000000"/>
                </a:solidFill>
                <a:latin typeface="Calibri"/>
              </a:rPr>
              <a:t>document.write("Hello“)       //accessing method write of document                                                           object.</a:t>
            </a:r>
            <a:endParaRPr lang="en-IN"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CustomShape 1"/>
          <p:cNvSpPr/>
          <p:nvPr/>
        </p:nvSpPr>
        <p:spPr>
          <a:xfrm>
            <a:off x="911652" y="113057"/>
            <a:ext cx="10514880" cy="327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46000" lnSpcReduction="20000"/>
          </a:bodyPr>
          <a:lstStyle/>
          <a:p>
            <a:pPr>
              <a:lnSpc>
                <a:spcPct val="90000"/>
              </a:lnSpc>
            </a:pPr>
            <a:r>
              <a:rPr lang="en-IN" sz="4400" b="0" strike="noStrike" spc="-1" dirty="0">
                <a:solidFill>
                  <a:srgbClr val="C00000"/>
                </a:solidFill>
                <a:latin typeface="Calibri Light"/>
              </a:rPr>
              <a:t>Program on Nested if statement</a:t>
            </a:r>
            <a:endParaRPr lang="en-IN" sz="4400" b="0" strike="noStrike" spc="-1" dirty="0">
              <a:solidFill>
                <a:srgbClr val="C00000"/>
              </a:solidFill>
              <a:latin typeface="Arial"/>
            </a:endParaRPr>
          </a:p>
        </p:txBody>
      </p:sp>
      <p:sp>
        <p:nvSpPr>
          <p:cNvPr id="242" name="CustomShape 2"/>
          <p:cNvSpPr/>
          <p:nvPr/>
        </p:nvSpPr>
        <p:spPr>
          <a:xfrm>
            <a:off x="651600" y="588579"/>
            <a:ext cx="10701360" cy="596918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a:lnSpc>
                <a:spcPct val="90000"/>
              </a:lnSpc>
              <a:spcBef>
                <a:spcPts val="1001"/>
              </a:spcBef>
            </a:pPr>
            <a:r>
              <a:rPr lang="en-IN" sz="4400" b="0" strike="noStrike" spc="-1" dirty="0">
                <a:solidFill>
                  <a:srgbClr val="000000"/>
                </a:solidFill>
                <a:latin typeface="Calibri"/>
              </a:rPr>
              <a:t>&lt;html&gt;</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&lt;body&gt;</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&lt;script&gt;  </a:t>
            </a:r>
            <a:endParaRPr lang="en-IN" sz="4400" b="0" strike="noStrike" spc="-1" dirty="0">
              <a:latin typeface="Arial"/>
            </a:endParaRPr>
          </a:p>
          <a:p>
            <a:pPr>
              <a:lnSpc>
                <a:spcPct val="90000"/>
              </a:lnSpc>
              <a:spcBef>
                <a:spcPts val="1001"/>
              </a:spcBef>
            </a:pPr>
            <a:r>
              <a:rPr lang="en-IN" sz="4400" b="0" strike="noStrike" spc="-1" dirty="0" err="1">
                <a:solidFill>
                  <a:srgbClr val="000000"/>
                </a:solidFill>
                <a:latin typeface="Calibri"/>
              </a:rPr>
              <a:t>var</a:t>
            </a:r>
            <a:r>
              <a:rPr lang="en-IN" sz="4400" b="0" strike="noStrike" spc="-1" dirty="0">
                <a:solidFill>
                  <a:srgbClr val="000000"/>
                </a:solidFill>
                <a:latin typeface="Calibri"/>
              </a:rPr>
              <a:t> </a:t>
            </a:r>
            <a:r>
              <a:rPr lang="en-IN" sz="4400" b="0" strike="noStrike" spc="-1" dirty="0" err="1">
                <a:solidFill>
                  <a:srgbClr val="000000"/>
                </a:solidFill>
                <a:latin typeface="Calibri"/>
              </a:rPr>
              <a:t>a,b,c</a:t>
            </a:r>
            <a:r>
              <a:rPr lang="en-IN" sz="4400" b="0" strike="noStrike" spc="-1" dirty="0">
                <a:solidFill>
                  <a:srgbClr val="000000"/>
                </a:solidFill>
                <a:latin typeface="Calibri"/>
              </a:rPr>
              <a:t>;</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a=10,b=20,c=30;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if(a&gt;b) {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if(a&gt;c){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document.write(“&lt;h3&gt;a is largest no.&lt;/h3&gt;");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else{</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document.write (“&lt;h3&gt;c is largest no.&lt;/h3&gt;");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else{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If(b&gt;c)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document.write (“&lt;h3&gt;b is largest no.&lt;/h3&gt;");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else</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Document.write (“&lt;h3&gt;c is largest no.&lt;/h3&gt;");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&lt;/script&gt;  </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&lt;/body&gt;</a:t>
            </a:r>
            <a:endParaRPr lang="en-IN" sz="4400" b="0" strike="noStrike" spc="-1" dirty="0">
              <a:latin typeface="Arial"/>
            </a:endParaRPr>
          </a:p>
          <a:p>
            <a:pPr>
              <a:lnSpc>
                <a:spcPct val="90000"/>
              </a:lnSpc>
              <a:spcBef>
                <a:spcPts val="1001"/>
              </a:spcBef>
            </a:pPr>
            <a:r>
              <a:rPr lang="en-IN" sz="4400" b="0" strike="noStrike" spc="-1" dirty="0">
                <a:solidFill>
                  <a:srgbClr val="000000"/>
                </a:solidFill>
                <a:latin typeface="Calibri"/>
              </a:rPr>
              <a:t>&lt;/html</a:t>
            </a:r>
            <a:r>
              <a:rPr lang="en-IN" sz="2800" b="0" strike="noStrike" spc="-1" dirty="0">
                <a:solidFill>
                  <a:srgbClr val="000000"/>
                </a:solidFill>
                <a:latin typeface="Calibri"/>
              </a:rPr>
              <a:t>&gt;</a:t>
            </a:r>
            <a:endParaRPr lang="en-IN" sz="2800" b="0" strike="noStrike" spc="-1" dirty="0">
              <a:latin typeface="Arial"/>
            </a:endParaRPr>
          </a:p>
          <a:p>
            <a:pPr>
              <a:lnSpc>
                <a:spcPct val="90000"/>
              </a:lnSpc>
              <a:spcBef>
                <a:spcPts val="1001"/>
              </a:spcBef>
            </a:pPr>
            <a:endParaRPr lang="en-IN" sz="2800" b="0" strike="noStrike" spc="-1" dirty="0">
              <a:latin typeface="Arial"/>
            </a:endParaRPr>
          </a:p>
        </p:txBody>
      </p:sp>
      <p:sp>
        <p:nvSpPr>
          <p:cNvPr id="243" name="CustomShape 3"/>
          <p:cNvSpPr/>
          <p:nvPr/>
        </p:nvSpPr>
        <p:spPr>
          <a:xfrm>
            <a:off x="7746120" y="2427840"/>
            <a:ext cx="2437560" cy="79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800" b="0" strike="noStrike" spc="-1">
                <a:solidFill>
                  <a:srgbClr val="FFC000"/>
                </a:solidFill>
                <a:latin typeface="Calibri"/>
                <a:ea typeface="DejaVu Sans"/>
              </a:rPr>
              <a:t>Output:</a:t>
            </a:r>
            <a:endParaRPr lang="en-IN" sz="1800" b="0" strike="noStrike" spc="-1">
              <a:latin typeface="Arial"/>
            </a:endParaRPr>
          </a:p>
          <a:p>
            <a:pPr>
              <a:lnSpc>
                <a:spcPct val="100000"/>
              </a:lnSpc>
            </a:pPr>
            <a:r>
              <a:rPr lang="en-IN" sz="2800" b="0" strike="noStrike" spc="-1">
                <a:solidFill>
                  <a:srgbClr val="000000"/>
                </a:solidFill>
                <a:latin typeface="Calibri"/>
                <a:ea typeface="DejaVu Sans"/>
              </a:rPr>
              <a:t>c is largest no</a:t>
            </a:r>
            <a:r>
              <a:rPr lang="en-IN" sz="1800" b="0" strike="noStrike" spc="-1">
                <a:solidFill>
                  <a:srgbClr val="000000"/>
                </a:solidFill>
                <a:latin typeface="Calibri"/>
                <a:ea typeface="DejaVu Sans"/>
              </a:rPr>
              <a:t>.</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1082091" y="349943"/>
            <a:ext cx="10972440" cy="6481774"/>
          </a:xfrm>
        </p:spPr>
        <p:txBody>
          <a:bodyPr/>
          <a:lstStyle/>
          <a:p>
            <a:r>
              <a:rPr lang="en-IN" sz="1400" dirty="0" smtClean="0"/>
              <a:t>&lt;</a:t>
            </a:r>
            <a:r>
              <a:rPr lang="en-IN" sz="1400" dirty="0"/>
              <a:t>html</a:t>
            </a:r>
            <a:r>
              <a:rPr lang="en-IN" sz="1400" dirty="0" smtClean="0"/>
              <a:t>&gt;</a:t>
            </a:r>
          </a:p>
          <a:p>
            <a:r>
              <a:rPr lang="en-IN" sz="1400" dirty="0" smtClean="0"/>
              <a:t>&lt;</a:t>
            </a:r>
            <a:r>
              <a:rPr lang="en-IN" sz="1400" dirty="0"/>
              <a:t>head</a:t>
            </a:r>
            <a:r>
              <a:rPr lang="en-IN" sz="1400" dirty="0" smtClean="0"/>
              <a:t>&gt;</a:t>
            </a:r>
          </a:p>
          <a:p>
            <a:r>
              <a:rPr lang="en-IN" sz="1400" dirty="0" smtClean="0"/>
              <a:t>&lt;</a:t>
            </a:r>
            <a:r>
              <a:rPr lang="en-IN" sz="1400" dirty="0"/>
              <a:t>title&gt; </a:t>
            </a:r>
            <a:r>
              <a:rPr lang="en-IN" sz="1400" dirty="0">
                <a:solidFill>
                  <a:srgbClr val="C00000"/>
                </a:solidFill>
              </a:rPr>
              <a:t>Nested If Statement </a:t>
            </a:r>
            <a:r>
              <a:rPr lang="en-IN" sz="1400" dirty="0"/>
              <a:t>&lt;/title</a:t>
            </a:r>
            <a:r>
              <a:rPr lang="en-IN" sz="2000" dirty="0"/>
              <a:t>&gt;</a:t>
            </a:r>
          </a:p>
          <a:p>
            <a:r>
              <a:rPr lang="en-IN" sz="1400" dirty="0" smtClean="0"/>
              <a:t>&lt;/</a:t>
            </a:r>
            <a:r>
              <a:rPr lang="en-IN" sz="1400" dirty="0"/>
              <a:t>head</a:t>
            </a:r>
            <a:r>
              <a:rPr lang="en-IN" sz="1400" dirty="0" smtClean="0"/>
              <a:t>&gt;</a:t>
            </a:r>
          </a:p>
          <a:p>
            <a:r>
              <a:rPr lang="en-IN" sz="1400" dirty="0" smtClean="0"/>
              <a:t>&lt;</a:t>
            </a:r>
            <a:r>
              <a:rPr lang="en-IN" sz="1400" dirty="0"/>
              <a:t>body</a:t>
            </a:r>
            <a:r>
              <a:rPr lang="en-IN" sz="1400" dirty="0" smtClean="0"/>
              <a:t>&gt;</a:t>
            </a:r>
          </a:p>
          <a:p>
            <a:r>
              <a:rPr lang="en-IN" sz="1400" dirty="0" smtClean="0"/>
              <a:t>&lt;</a:t>
            </a:r>
            <a:r>
              <a:rPr lang="en-IN" sz="1400" dirty="0"/>
              <a:t>script</a:t>
            </a:r>
            <a:r>
              <a:rPr lang="en-IN" sz="1400" dirty="0" smtClean="0"/>
              <a:t>&gt;</a:t>
            </a:r>
          </a:p>
          <a:p>
            <a:r>
              <a:rPr lang="en-IN" sz="1400" dirty="0" err="1" smtClean="0"/>
              <a:t>var</a:t>
            </a:r>
            <a:r>
              <a:rPr lang="en-IN" sz="1400" dirty="0" smtClean="0"/>
              <a:t> age=15;</a:t>
            </a:r>
          </a:p>
          <a:p>
            <a:r>
              <a:rPr lang="en-IN" sz="1400" dirty="0" smtClean="0"/>
              <a:t>if </a:t>
            </a:r>
            <a:r>
              <a:rPr lang="en-IN" sz="1400" dirty="0"/>
              <a:t>(</a:t>
            </a:r>
            <a:r>
              <a:rPr lang="en-IN" sz="1400" dirty="0" smtClean="0"/>
              <a:t>age&lt;70</a:t>
            </a:r>
            <a:r>
              <a:rPr lang="en-IN" sz="1400" dirty="0"/>
              <a:t>) </a:t>
            </a:r>
            <a:endParaRPr lang="en-IN" sz="1400" dirty="0" smtClean="0"/>
          </a:p>
          <a:p>
            <a:r>
              <a:rPr lang="en-IN" sz="1400" dirty="0" smtClean="0"/>
              <a:t>{</a:t>
            </a:r>
          </a:p>
          <a:p>
            <a:r>
              <a:rPr lang="en-IN" sz="1400" dirty="0" smtClean="0"/>
              <a:t>if </a:t>
            </a:r>
            <a:r>
              <a:rPr lang="en-IN" sz="1400" dirty="0"/>
              <a:t>(</a:t>
            </a:r>
            <a:r>
              <a:rPr lang="en-IN" sz="1400" dirty="0" smtClean="0"/>
              <a:t>age&lt;30</a:t>
            </a:r>
            <a:r>
              <a:rPr lang="en-IN" sz="1400" dirty="0"/>
              <a:t>) </a:t>
            </a:r>
            <a:endParaRPr lang="en-IN" sz="1400" dirty="0" smtClean="0"/>
          </a:p>
          <a:p>
            <a:r>
              <a:rPr lang="en-IN" sz="1400" dirty="0" smtClean="0"/>
              <a:t>{</a:t>
            </a:r>
          </a:p>
          <a:p>
            <a:r>
              <a:rPr lang="en-IN" sz="1400" dirty="0" smtClean="0"/>
              <a:t>     document.write</a:t>
            </a:r>
            <a:r>
              <a:rPr lang="en-IN" sz="1400" dirty="0"/>
              <a:t>(" Age is </a:t>
            </a:r>
            <a:r>
              <a:rPr lang="en-IN" sz="1400" dirty="0" smtClean="0"/>
              <a:t>less than </a:t>
            </a:r>
            <a:r>
              <a:rPr lang="en-IN" sz="1400" dirty="0"/>
              <a:t>30</a:t>
            </a:r>
            <a:r>
              <a:rPr lang="en-IN" sz="1400" dirty="0" smtClean="0"/>
              <a:t>");</a:t>
            </a:r>
          </a:p>
          <a:p>
            <a:r>
              <a:rPr lang="en-IN" sz="1400" dirty="0" smtClean="0"/>
              <a:t>} </a:t>
            </a:r>
          </a:p>
          <a:p>
            <a:r>
              <a:rPr lang="en-IN" sz="1400" dirty="0" smtClean="0"/>
              <a:t>      else {</a:t>
            </a:r>
          </a:p>
          <a:p>
            <a:r>
              <a:rPr lang="en-IN" sz="1400" dirty="0" smtClean="0"/>
              <a:t>          document.write</a:t>
            </a:r>
            <a:r>
              <a:rPr lang="en-IN" sz="1400" dirty="0"/>
              <a:t>("Age is between 30 and 70</a:t>
            </a:r>
            <a:r>
              <a:rPr lang="en-IN" sz="1400" dirty="0" smtClean="0"/>
              <a:t>");</a:t>
            </a:r>
          </a:p>
          <a:p>
            <a:r>
              <a:rPr lang="en-IN" sz="1400" dirty="0" smtClean="0"/>
              <a:t>              }</a:t>
            </a:r>
          </a:p>
          <a:p>
            <a:r>
              <a:rPr lang="en-IN" sz="1400" dirty="0" smtClean="0"/>
              <a:t>       } </a:t>
            </a:r>
          </a:p>
          <a:p>
            <a:r>
              <a:rPr lang="en-IN" sz="1400" dirty="0"/>
              <a:t>e</a:t>
            </a:r>
            <a:r>
              <a:rPr lang="en-IN" sz="1400" dirty="0" smtClean="0"/>
              <a:t>lse</a:t>
            </a:r>
          </a:p>
          <a:p>
            <a:r>
              <a:rPr lang="en-IN" sz="1400" dirty="0" smtClean="0"/>
              <a:t>    {</a:t>
            </a:r>
          </a:p>
          <a:p>
            <a:r>
              <a:rPr lang="en-IN" sz="1400" dirty="0" smtClean="0"/>
              <a:t>        if </a:t>
            </a:r>
            <a:r>
              <a:rPr lang="en-IN" sz="1400" dirty="0"/>
              <a:t>(age &gt; 85) </a:t>
            </a:r>
            <a:r>
              <a:rPr lang="en-IN" sz="1400" dirty="0" smtClean="0"/>
              <a:t>{</a:t>
            </a:r>
          </a:p>
          <a:p>
            <a:r>
              <a:rPr lang="en-IN" sz="1400" dirty="0" smtClean="0"/>
              <a:t>            document.write</a:t>
            </a:r>
            <a:r>
              <a:rPr lang="en-IN" sz="1400" dirty="0"/>
              <a:t>("Age is &gt; 85</a:t>
            </a:r>
            <a:r>
              <a:rPr lang="en-IN" sz="1400" dirty="0" smtClean="0"/>
              <a:t>");</a:t>
            </a:r>
          </a:p>
          <a:p>
            <a:r>
              <a:rPr lang="en-IN" sz="1400" dirty="0" smtClean="0"/>
              <a:t>     } </a:t>
            </a:r>
          </a:p>
          <a:p>
            <a:r>
              <a:rPr lang="en-IN" sz="1400" dirty="0" smtClean="0"/>
              <a:t>        else </a:t>
            </a:r>
          </a:p>
          <a:p>
            <a:r>
              <a:rPr lang="en-IN" sz="1400" dirty="0" smtClean="0"/>
              <a:t>    {</a:t>
            </a:r>
          </a:p>
          <a:p>
            <a:r>
              <a:rPr lang="en-IN" sz="1400" dirty="0" smtClean="0"/>
              <a:t>        document.write</a:t>
            </a:r>
            <a:r>
              <a:rPr lang="en-IN" sz="1400" dirty="0"/>
              <a:t>("Age is between 85 and 70</a:t>
            </a:r>
            <a:r>
              <a:rPr lang="en-IN" sz="1400" dirty="0" smtClean="0"/>
              <a:t>");</a:t>
            </a:r>
          </a:p>
          <a:p>
            <a:r>
              <a:rPr lang="en-IN" sz="1400" dirty="0" smtClean="0"/>
              <a:t>     }</a:t>
            </a:r>
          </a:p>
          <a:p>
            <a:r>
              <a:rPr lang="en-US" sz="1400" dirty="0"/>
              <a:t> </a:t>
            </a:r>
            <a:r>
              <a:rPr lang="en-US" sz="1400" dirty="0" smtClean="0"/>
              <a:t> }</a:t>
            </a:r>
            <a:endParaRPr lang="en-IN" sz="1400" dirty="0" smtClean="0"/>
          </a:p>
          <a:p>
            <a:r>
              <a:rPr lang="en-IN" sz="1400" dirty="0" smtClean="0"/>
              <a:t>&lt;/</a:t>
            </a:r>
            <a:r>
              <a:rPr lang="en-IN" sz="1400" dirty="0"/>
              <a:t>script&gt;</a:t>
            </a:r>
          </a:p>
          <a:p>
            <a:r>
              <a:rPr lang="en-IN" sz="1400" dirty="0"/>
              <a:t>&lt;/body&gt;</a:t>
            </a:r>
          </a:p>
          <a:p>
            <a:r>
              <a:rPr lang="en-IN" sz="1400" dirty="0" smtClean="0"/>
              <a:t>&lt;/html&gt;</a:t>
            </a:r>
          </a:p>
          <a:p>
            <a:endParaRPr lang="en-IN" sz="1400" dirty="0" smtClean="0"/>
          </a:p>
          <a:p>
            <a:r>
              <a:rPr lang="en-IN" sz="1400" dirty="0" smtClean="0"/>
              <a:t>Output:</a:t>
            </a:r>
          </a:p>
          <a:p>
            <a:r>
              <a:rPr lang="en-IN" sz="1400" dirty="0" smtClean="0"/>
              <a:t>Age </a:t>
            </a:r>
            <a:r>
              <a:rPr lang="en-IN" sz="1400" dirty="0"/>
              <a:t>is </a:t>
            </a:r>
            <a:r>
              <a:rPr lang="en-IN" sz="1400" dirty="0" smtClean="0"/>
              <a:t>less than 30</a:t>
            </a:r>
            <a:endParaRPr lang="en-IN" sz="2000" dirty="0"/>
          </a:p>
        </p:txBody>
      </p:sp>
    </p:spTree>
    <p:extLst>
      <p:ext uri="{BB962C8B-B14F-4D97-AF65-F5344CB8AC3E}">
        <p14:creationId xmlns:p14="http://schemas.microsoft.com/office/powerpoint/2010/main" val="6021951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402303"/>
            <a:ext cx="10972440" cy="4381712"/>
          </a:xfrm>
        </p:spPr>
        <p:txBody>
          <a:bodyPr/>
          <a:lstStyle/>
          <a:p>
            <a:r>
              <a:rPr lang="en-IN" sz="1400" dirty="0"/>
              <a:t>&lt;html&gt;</a:t>
            </a:r>
          </a:p>
          <a:p>
            <a:r>
              <a:rPr lang="en-IN" sz="1400" dirty="0"/>
              <a:t>&lt;head&gt;</a:t>
            </a:r>
          </a:p>
          <a:p>
            <a:r>
              <a:rPr lang="en-IN" sz="1400" dirty="0"/>
              <a:t>&lt;title&gt;Compute the average marks and grade&lt;/title&gt;</a:t>
            </a:r>
          </a:p>
          <a:p>
            <a:r>
              <a:rPr lang="en-IN" sz="1400" dirty="0"/>
              <a:t>&lt;/head&gt;</a:t>
            </a:r>
          </a:p>
          <a:p>
            <a:r>
              <a:rPr lang="en-IN" sz="1400" dirty="0"/>
              <a:t>&lt;body&gt;</a:t>
            </a:r>
          </a:p>
          <a:p>
            <a:r>
              <a:rPr lang="en-IN" sz="1400" dirty="0"/>
              <a:t> &lt;script&gt;</a:t>
            </a:r>
          </a:p>
          <a:p>
            <a:r>
              <a:rPr lang="en-IN" sz="1400" dirty="0"/>
              <a:t>var students = [['Summit', 80], ['</a:t>
            </a:r>
            <a:r>
              <a:rPr lang="en-IN" sz="1400" dirty="0" err="1"/>
              <a:t>Kalpesh</a:t>
            </a:r>
            <a:r>
              <a:rPr lang="en-IN" sz="1400" dirty="0"/>
              <a:t>', 77], ['</a:t>
            </a:r>
            <a:r>
              <a:rPr lang="en-IN" sz="1400" dirty="0" err="1"/>
              <a:t>Amit</a:t>
            </a:r>
            <a:r>
              <a:rPr lang="en-IN" sz="1400" dirty="0"/>
              <a:t>', 88], ['</a:t>
            </a:r>
            <a:r>
              <a:rPr lang="en-IN" sz="1400" dirty="0" err="1"/>
              <a:t>Tejas</a:t>
            </a:r>
            <a:r>
              <a:rPr lang="en-IN" sz="1400" dirty="0"/>
              <a:t>', 93], </a:t>
            </a:r>
            <a:r>
              <a:rPr lang="en-IN" sz="1400" dirty="0" smtClean="0"/>
              <a:t>[</a:t>
            </a:r>
            <a:r>
              <a:rPr lang="en-IN" sz="1400" dirty="0"/>
              <a:t>'</a:t>
            </a:r>
            <a:r>
              <a:rPr lang="en-IN" sz="1400" dirty="0" err="1"/>
              <a:t>Abhishek</a:t>
            </a:r>
            <a:r>
              <a:rPr lang="en-IN" sz="1400" dirty="0"/>
              <a:t>', 65]];</a:t>
            </a:r>
          </a:p>
          <a:p>
            <a:r>
              <a:rPr lang="en-IN" sz="1400" dirty="0"/>
              <a:t> var Avgmarks = 0;</a:t>
            </a:r>
          </a:p>
          <a:p>
            <a:r>
              <a:rPr lang="en-IN" sz="1400" dirty="0"/>
              <a:t> for (var i=0; i &lt; students.length; i++) {</a:t>
            </a:r>
          </a:p>
          <a:p>
            <a:r>
              <a:rPr lang="en-IN" sz="1400" dirty="0"/>
              <a:t> Avgmarks += students[i][1];</a:t>
            </a:r>
          </a:p>
          <a:p>
            <a:r>
              <a:rPr lang="en-IN" sz="1400" dirty="0"/>
              <a:t> }</a:t>
            </a:r>
          </a:p>
          <a:p>
            <a:r>
              <a:rPr lang="en-IN" sz="1400" dirty="0"/>
              <a:t> var </a:t>
            </a:r>
            <a:r>
              <a:rPr lang="en-IN" sz="1400" dirty="0" err="1"/>
              <a:t>avg</a:t>
            </a:r>
            <a:r>
              <a:rPr lang="en-IN" sz="1400" dirty="0"/>
              <a:t> = (Avgmarks/students.length);</a:t>
            </a:r>
          </a:p>
          <a:p>
            <a:r>
              <a:rPr lang="en-IN" sz="1400" dirty="0"/>
              <a:t> document.write("Average grade: " + (Avgmarks)/students.length);</a:t>
            </a:r>
          </a:p>
          <a:p>
            <a:r>
              <a:rPr lang="en-IN" sz="1400" dirty="0"/>
              <a:t> document.write("&lt;</a:t>
            </a:r>
            <a:r>
              <a:rPr lang="en-IN" sz="1400" dirty="0" err="1"/>
              <a:t>br</a:t>
            </a:r>
            <a:r>
              <a:rPr lang="en-IN" sz="1400" dirty="0" smtClean="0"/>
              <a:t>&gt;");</a:t>
            </a:r>
            <a:endParaRPr lang="en-IN" sz="1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1110" y="493159"/>
            <a:ext cx="4384980" cy="2686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36883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669795"/>
            <a:ext cx="10972440" cy="5846729"/>
          </a:xfrm>
        </p:spPr>
        <p:txBody>
          <a:bodyPr/>
          <a:lstStyle/>
          <a:p>
            <a:endParaRPr lang="en-IN" sz="1600" dirty="0" smtClean="0"/>
          </a:p>
          <a:p>
            <a:r>
              <a:rPr lang="en-IN" sz="1600" dirty="0"/>
              <a:t> if (</a:t>
            </a:r>
            <a:r>
              <a:rPr lang="en-IN" sz="1600" dirty="0" err="1"/>
              <a:t>avg</a:t>
            </a:r>
            <a:r>
              <a:rPr lang="en-IN" sz="1600" dirty="0"/>
              <a:t> &lt; 60){</a:t>
            </a:r>
          </a:p>
          <a:p>
            <a:r>
              <a:rPr lang="en-IN" sz="1600" dirty="0" smtClean="0"/>
              <a:t>document.write</a:t>
            </a:r>
            <a:r>
              <a:rPr lang="en-IN" sz="1600" dirty="0"/>
              <a:t>("Grade : E"); </a:t>
            </a:r>
          </a:p>
          <a:p>
            <a:r>
              <a:rPr lang="en-IN" sz="1600" dirty="0"/>
              <a:t> } </a:t>
            </a:r>
          </a:p>
          <a:p>
            <a:r>
              <a:rPr lang="en-IN" sz="1600" dirty="0"/>
              <a:t> else if (</a:t>
            </a:r>
            <a:r>
              <a:rPr lang="en-IN" sz="1600" dirty="0" err="1"/>
              <a:t>avg</a:t>
            </a:r>
            <a:r>
              <a:rPr lang="en-IN" sz="1600" dirty="0"/>
              <a:t> &lt; 70) {</a:t>
            </a:r>
          </a:p>
          <a:p>
            <a:r>
              <a:rPr lang="en-IN" sz="1600" dirty="0"/>
              <a:t> document.write("Grade : D"); </a:t>
            </a:r>
          </a:p>
          <a:p>
            <a:r>
              <a:rPr lang="en-IN" sz="1600" dirty="0"/>
              <a:t> } </a:t>
            </a:r>
          </a:p>
          <a:p>
            <a:r>
              <a:rPr lang="en-IN" sz="1600" dirty="0"/>
              <a:t> else if (</a:t>
            </a:r>
            <a:r>
              <a:rPr lang="en-IN" sz="1600" dirty="0" err="1"/>
              <a:t>avg</a:t>
            </a:r>
            <a:r>
              <a:rPr lang="en-IN" sz="1600" dirty="0"/>
              <a:t> &lt; 80) {</a:t>
            </a:r>
          </a:p>
          <a:p>
            <a:r>
              <a:rPr lang="en-IN" sz="1600" dirty="0"/>
              <a:t> document.write("Grade : C"); </a:t>
            </a:r>
          </a:p>
          <a:p>
            <a:r>
              <a:rPr lang="en-IN" sz="1600" dirty="0"/>
              <a:t> } else if (</a:t>
            </a:r>
            <a:r>
              <a:rPr lang="en-IN" sz="1600" dirty="0" err="1"/>
              <a:t>avg</a:t>
            </a:r>
            <a:r>
              <a:rPr lang="en-IN" sz="1600" dirty="0"/>
              <a:t> &lt; 90) {</a:t>
            </a:r>
          </a:p>
          <a:p>
            <a:r>
              <a:rPr lang="en-IN" sz="1600" dirty="0"/>
              <a:t> document.write("Grade : B"); </a:t>
            </a:r>
          </a:p>
          <a:p>
            <a:r>
              <a:rPr lang="en-IN" sz="1600" dirty="0"/>
              <a:t> } else if (</a:t>
            </a:r>
            <a:r>
              <a:rPr lang="en-IN" sz="1600" dirty="0" err="1"/>
              <a:t>avg</a:t>
            </a:r>
            <a:r>
              <a:rPr lang="en-IN" sz="1600" dirty="0"/>
              <a:t> &lt; 100) {</a:t>
            </a:r>
          </a:p>
          <a:p>
            <a:r>
              <a:rPr lang="en-IN" sz="1600" dirty="0"/>
              <a:t> document.write("Grade : A"); </a:t>
            </a:r>
          </a:p>
          <a:p>
            <a:r>
              <a:rPr lang="en-IN" sz="1600" dirty="0"/>
              <a:t> }</a:t>
            </a:r>
          </a:p>
          <a:p>
            <a:r>
              <a:rPr lang="en-IN" sz="1600" dirty="0"/>
              <a:t> &lt;/script&gt;</a:t>
            </a:r>
          </a:p>
          <a:p>
            <a:r>
              <a:rPr lang="en-IN" sz="1600" dirty="0"/>
              <a:t>&lt;/body&gt;</a:t>
            </a:r>
          </a:p>
          <a:p>
            <a:r>
              <a:rPr lang="en-IN" sz="1600" dirty="0"/>
              <a:t>&lt;/html</a:t>
            </a:r>
            <a:r>
              <a:rPr lang="en-IN" sz="1600" dirty="0" smtClean="0"/>
              <a:t>&gt;</a:t>
            </a:r>
            <a:endParaRPr lang="en-IN" sz="1600" dirty="0"/>
          </a:p>
        </p:txBody>
      </p:sp>
    </p:spTree>
    <p:extLst>
      <p:ext uri="{BB962C8B-B14F-4D97-AF65-F5344CB8AC3E}">
        <p14:creationId xmlns:p14="http://schemas.microsoft.com/office/powerpoint/2010/main" val="426071693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219494"/>
            <a:ext cx="10972440" cy="6537174"/>
          </a:xfrm>
        </p:spPr>
        <p:txBody>
          <a:bodyPr/>
          <a:lstStyle/>
          <a:p>
            <a:r>
              <a:rPr lang="en-US" sz="2000" dirty="0" smtClean="0">
                <a:solidFill>
                  <a:srgbClr val="C00000"/>
                </a:solidFill>
              </a:rPr>
              <a:t>Operators:</a:t>
            </a:r>
          </a:p>
          <a:p>
            <a:endParaRPr lang="en-IN" sz="2000" dirty="0" smtClean="0">
              <a:solidFill>
                <a:srgbClr val="C00000"/>
              </a:solidFill>
            </a:endParaRPr>
          </a:p>
          <a:p>
            <a:r>
              <a:rPr lang="en-IN" sz="1800" dirty="0" smtClean="0"/>
              <a:t>&lt;html&gt;</a:t>
            </a:r>
          </a:p>
          <a:p>
            <a:r>
              <a:rPr lang="en-IN" sz="1800" dirty="0" smtClean="0"/>
              <a:t>&lt;body&gt;</a:t>
            </a:r>
          </a:p>
          <a:p>
            <a:r>
              <a:rPr lang="en-IN" sz="1800" dirty="0" smtClean="0"/>
              <a:t>&lt;script&gt;</a:t>
            </a:r>
          </a:p>
          <a:p>
            <a:endParaRPr lang="en-IN" sz="1800" dirty="0" smtClean="0"/>
          </a:p>
          <a:p>
            <a:r>
              <a:rPr lang="en-IN" sz="1800" dirty="0" err="1" smtClean="0"/>
              <a:t>var</a:t>
            </a:r>
            <a:r>
              <a:rPr lang="en-IN" sz="1800" dirty="0" smtClean="0"/>
              <a:t> </a:t>
            </a:r>
            <a:r>
              <a:rPr lang="en-IN" sz="1800" dirty="0"/>
              <a:t>a = </a:t>
            </a:r>
            <a:r>
              <a:rPr lang="en-IN" sz="1800" dirty="0" smtClean="0"/>
              <a:t>33, </a:t>
            </a:r>
            <a:r>
              <a:rPr lang="en-IN" sz="1800" dirty="0"/>
              <a:t>b = 10</a:t>
            </a:r>
            <a:r>
              <a:rPr lang="en-IN" sz="1800" dirty="0" smtClean="0"/>
              <a:t>;</a:t>
            </a:r>
          </a:p>
          <a:p>
            <a:r>
              <a:rPr lang="en-IN" sz="1800" dirty="0" err="1" smtClean="0"/>
              <a:t>var</a:t>
            </a:r>
            <a:r>
              <a:rPr lang="en-IN" sz="1800" dirty="0" smtClean="0"/>
              <a:t> </a:t>
            </a:r>
            <a:r>
              <a:rPr lang="en-IN" sz="1800" dirty="0"/>
              <a:t>result1 = a + b</a:t>
            </a:r>
            <a:r>
              <a:rPr lang="en-IN" sz="1800" dirty="0" smtClean="0"/>
              <a:t>;</a:t>
            </a:r>
          </a:p>
          <a:p>
            <a:endParaRPr lang="en-IN" sz="1800" dirty="0" smtClean="0"/>
          </a:p>
          <a:p>
            <a:r>
              <a:rPr lang="en-IN" sz="1800" dirty="0" smtClean="0"/>
              <a:t>document.write</a:t>
            </a:r>
            <a:r>
              <a:rPr lang="en-IN" sz="1800" dirty="0"/>
              <a:t>("a + b= " + result1</a:t>
            </a:r>
            <a:r>
              <a:rPr lang="en-IN" sz="1800" dirty="0" smtClean="0"/>
              <a:t>);</a:t>
            </a:r>
          </a:p>
          <a:p>
            <a:r>
              <a:rPr lang="en-IN" sz="1800" dirty="0" smtClean="0"/>
              <a:t>document.write</a:t>
            </a:r>
            <a:r>
              <a:rPr lang="en-IN" sz="1800" dirty="0"/>
              <a:t>("&lt;</a:t>
            </a:r>
            <a:r>
              <a:rPr lang="en-IN" sz="1800" dirty="0" err="1"/>
              <a:t>br</a:t>
            </a:r>
            <a:r>
              <a:rPr lang="en-IN" sz="1800" dirty="0" smtClean="0"/>
              <a:t>/&gt;");</a:t>
            </a:r>
          </a:p>
          <a:p>
            <a:endParaRPr lang="en-IN" sz="1800" dirty="0" smtClean="0"/>
          </a:p>
          <a:p>
            <a:r>
              <a:rPr lang="en-IN" sz="1800" dirty="0" err="1" smtClean="0"/>
              <a:t>var</a:t>
            </a:r>
            <a:r>
              <a:rPr lang="en-IN" sz="1800" dirty="0" smtClean="0"/>
              <a:t> </a:t>
            </a:r>
            <a:r>
              <a:rPr lang="en-IN" sz="1800" dirty="0"/>
              <a:t>result2 = (a &lt; b</a:t>
            </a:r>
            <a:r>
              <a:rPr lang="en-IN" sz="1800" dirty="0" smtClean="0"/>
              <a:t>);</a:t>
            </a:r>
          </a:p>
          <a:p>
            <a:r>
              <a:rPr lang="en-IN" sz="1800" dirty="0" smtClean="0"/>
              <a:t>document.write</a:t>
            </a:r>
            <a:r>
              <a:rPr lang="en-IN" sz="1800" dirty="0"/>
              <a:t>("a &lt; b= " + result2</a:t>
            </a:r>
            <a:r>
              <a:rPr lang="en-IN" sz="1800" dirty="0" smtClean="0"/>
              <a:t>);</a:t>
            </a:r>
          </a:p>
          <a:p>
            <a:r>
              <a:rPr lang="en-IN" sz="1800" dirty="0" smtClean="0"/>
              <a:t>document.write</a:t>
            </a:r>
            <a:r>
              <a:rPr lang="en-IN" sz="1800" dirty="0"/>
              <a:t>("&lt;</a:t>
            </a:r>
            <a:r>
              <a:rPr lang="en-IN" sz="1800" dirty="0" err="1"/>
              <a:t>br</a:t>
            </a:r>
            <a:r>
              <a:rPr lang="en-IN" sz="1800" dirty="0" smtClean="0"/>
              <a:t>/&gt;");</a:t>
            </a:r>
          </a:p>
          <a:p>
            <a:endParaRPr lang="en-IN" sz="1800" dirty="0" smtClean="0"/>
          </a:p>
          <a:p>
            <a:r>
              <a:rPr lang="en-IN" sz="1800" dirty="0" err="1" smtClean="0"/>
              <a:t>var</a:t>
            </a:r>
            <a:r>
              <a:rPr lang="en-IN" sz="1800" dirty="0" smtClean="0"/>
              <a:t> </a:t>
            </a:r>
            <a:r>
              <a:rPr lang="en-IN" sz="1800" dirty="0"/>
              <a:t>result3 = (a &amp;&amp; b</a:t>
            </a:r>
            <a:r>
              <a:rPr lang="en-IN" sz="1800" dirty="0" smtClean="0"/>
              <a:t>);</a:t>
            </a:r>
          </a:p>
          <a:p>
            <a:r>
              <a:rPr lang="en-IN" sz="1800" dirty="0" smtClean="0"/>
              <a:t>document.write</a:t>
            </a:r>
            <a:r>
              <a:rPr lang="en-IN" sz="1800" dirty="0"/>
              <a:t>("a &amp;&amp; b= " + result3</a:t>
            </a:r>
            <a:r>
              <a:rPr lang="en-IN" sz="1800" dirty="0" smtClean="0"/>
              <a:t>);</a:t>
            </a:r>
          </a:p>
          <a:p>
            <a:r>
              <a:rPr lang="en-IN" sz="1800" dirty="0" smtClean="0"/>
              <a:t>document.write</a:t>
            </a:r>
            <a:r>
              <a:rPr lang="en-IN" sz="1800" dirty="0"/>
              <a:t>("&lt;</a:t>
            </a:r>
            <a:r>
              <a:rPr lang="en-IN" sz="1800" dirty="0" err="1"/>
              <a:t>br</a:t>
            </a:r>
            <a:r>
              <a:rPr lang="en-IN" sz="1800" dirty="0" smtClean="0"/>
              <a:t>/&gt;");</a:t>
            </a:r>
          </a:p>
          <a:p>
            <a:endParaRPr lang="en-IN" sz="1800" dirty="0" smtClean="0"/>
          </a:p>
          <a:p>
            <a:r>
              <a:rPr lang="en-IN" sz="1800" dirty="0" err="1" smtClean="0"/>
              <a:t>var</a:t>
            </a:r>
            <a:r>
              <a:rPr lang="en-IN" sz="1800" dirty="0" smtClean="0"/>
              <a:t> </a:t>
            </a:r>
            <a:r>
              <a:rPr lang="en-IN" sz="1800" dirty="0"/>
              <a:t>result4 = (a &amp; b</a:t>
            </a:r>
            <a:r>
              <a:rPr lang="en-IN" sz="1800" dirty="0" smtClean="0"/>
              <a:t>);</a:t>
            </a:r>
          </a:p>
          <a:p>
            <a:r>
              <a:rPr lang="en-IN" sz="1800" dirty="0" smtClean="0"/>
              <a:t>document.write</a:t>
            </a:r>
            <a:r>
              <a:rPr lang="en-IN" sz="1800" dirty="0"/>
              <a:t>("a &amp; b= " + result4</a:t>
            </a:r>
            <a:r>
              <a:rPr lang="en-IN" sz="1800" dirty="0" smtClean="0"/>
              <a:t>);</a:t>
            </a:r>
          </a:p>
          <a:p>
            <a:endParaRPr lang="en-IN" sz="1800" dirty="0" smtClean="0"/>
          </a:p>
          <a:p>
            <a:r>
              <a:rPr lang="en-IN" sz="1800" dirty="0" smtClean="0"/>
              <a:t>&lt;/</a:t>
            </a:r>
            <a:r>
              <a:rPr lang="en-IN" sz="1800" dirty="0"/>
              <a:t>script</a:t>
            </a:r>
            <a:r>
              <a:rPr lang="en-IN" sz="1800" dirty="0" smtClean="0"/>
              <a:t>&gt;</a:t>
            </a:r>
          </a:p>
          <a:p>
            <a:r>
              <a:rPr lang="en-IN" sz="1800" dirty="0" smtClean="0"/>
              <a:t>&lt;/</a:t>
            </a:r>
            <a:r>
              <a:rPr lang="en-IN" sz="1800" dirty="0"/>
              <a:t>body</a:t>
            </a:r>
            <a:r>
              <a:rPr lang="en-IN" sz="1800" dirty="0" smtClean="0"/>
              <a:t>&gt;</a:t>
            </a:r>
          </a:p>
          <a:p>
            <a:r>
              <a:rPr lang="en-IN" sz="1800" dirty="0" smtClean="0"/>
              <a:t>&lt;/</a:t>
            </a:r>
            <a:r>
              <a:rPr lang="en-IN" sz="1800" dirty="0"/>
              <a:t>html</a:t>
            </a:r>
            <a:r>
              <a:rPr lang="en-IN" sz="1800" dirty="0" smtClean="0"/>
              <a:t>&gt;</a:t>
            </a:r>
          </a:p>
        </p:txBody>
      </p:sp>
      <p:sp>
        <p:nvSpPr>
          <p:cNvPr id="4" name="Rectangle 3"/>
          <p:cNvSpPr/>
          <p:nvPr/>
        </p:nvSpPr>
        <p:spPr>
          <a:xfrm>
            <a:off x="6976153" y="1818526"/>
            <a:ext cx="3123344" cy="2691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t>Output</a:t>
            </a:r>
            <a:r>
              <a:rPr lang="en-IN" dirty="0" smtClean="0"/>
              <a:t>:</a:t>
            </a:r>
          </a:p>
          <a:p>
            <a:endParaRPr lang="en-IN" dirty="0"/>
          </a:p>
          <a:p>
            <a:r>
              <a:rPr lang="en-IN" dirty="0" err="1"/>
              <a:t>a+b</a:t>
            </a:r>
            <a:r>
              <a:rPr lang="en-IN" dirty="0"/>
              <a:t>= 43</a:t>
            </a:r>
          </a:p>
          <a:p>
            <a:r>
              <a:rPr lang="en-IN" dirty="0"/>
              <a:t>a &lt; b= false</a:t>
            </a:r>
          </a:p>
          <a:p>
            <a:r>
              <a:rPr lang="en-IN" dirty="0"/>
              <a:t>a &amp;&amp; b= 10</a:t>
            </a:r>
          </a:p>
          <a:p>
            <a:r>
              <a:rPr lang="en-IN" dirty="0"/>
              <a:t>a &amp; b= 0</a:t>
            </a:r>
          </a:p>
        </p:txBody>
      </p:sp>
    </p:spTree>
    <p:extLst>
      <p:ext uri="{BB962C8B-B14F-4D97-AF65-F5344CB8AC3E}">
        <p14:creationId xmlns:p14="http://schemas.microsoft.com/office/powerpoint/2010/main" val="40447855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1270442"/>
            <a:ext cx="10972440" cy="4291431"/>
          </a:xfrm>
        </p:spPr>
        <p:txBody>
          <a:bodyPr/>
          <a:lstStyle/>
          <a:p>
            <a:r>
              <a:rPr lang="en-IN" sz="1600" dirty="0">
                <a:solidFill>
                  <a:srgbClr val="C00000"/>
                </a:solidFill>
              </a:rPr>
              <a:t>Write a Java script to create person object with properties </a:t>
            </a:r>
            <a:r>
              <a:rPr lang="en-IN" sz="1600" dirty="0" err="1">
                <a:solidFill>
                  <a:srgbClr val="C00000"/>
                </a:solidFill>
              </a:rPr>
              <a:t>firstname</a:t>
            </a:r>
            <a:r>
              <a:rPr lang="en-IN" sz="1600" dirty="0">
                <a:solidFill>
                  <a:srgbClr val="C00000"/>
                </a:solidFill>
              </a:rPr>
              <a:t>, </a:t>
            </a:r>
            <a:r>
              <a:rPr lang="en-IN" sz="1600" dirty="0" err="1" smtClean="0">
                <a:solidFill>
                  <a:srgbClr val="C00000"/>
                </a:solidFill>
              </a:rPr>
              <a:t>lastname</a:t>
            </a:r>
            <a:r>
              <a:rPr lang="en-IN" sz="1600" dirty="0">
                <a:solidFill>
                  <a:srgbClr val="C00000"/>
                </a:solidFill>
              </a:rPr>
              <a:t>, age, eyecolor, delete eyecolor property and display remaining </a:t>
            </a:r>
            <a:r>
              <a:rPr lang="en-IN" sz="1600" dirty="0" smtClean="0">
                <a:solidFill>
                  <a:srgbClr val="C00000"/>
                </a:solidFill>
              </a:rPr>
              <a:t>properties </a:t>
            </a:r>
            <a:r>
              <a:rPr lang="en-IN" sz="1600" dirty="0">
                <a:solidFill>
                  <a:srgbClr val="C00000"/>
                </a:solidFill>
              </a:rPr>
              <a:t>of person object.</a:t>
            </a:r>
            <a:endParaRPr lang="en-IN" sz="1400" dirty="0">
              <a:solidFill>
                <a:srgbClr val="C00000"/>
              </a:solidFill>
            </a:endParaRPr>
          </a:p>
          <a:p>
            <a:r>
              <a:rPr lang="en-IN" sz="1600" dirty="0" smtClean="0"/>
              <a:t>&lt;</a:t>
            </a:r>
            <a:r>
              <a:rPr lang="en-IN" sz="1600" dirty="0"/>
              <a:t>html&gt;</a:t>
            </a:r>
          </a:p>
          <a:p>
            <a:r>
              <a:rPr lang="en-IN" sz="1600" dirty="0"/>
              <a:t>&lt;body&gt;</a:t>
            </a:r>
          </a:p>
          <a:p>
            <a:r>
              <a:rPr lang="en-IN" sz="1600" dirty="0"/>
              <a:t>&lt;script</a:t>
            </a:r>
            <a:r>
              <a:rPr lang="en-IN" sz="1600" dirty="0" smtClean="0"/>
              <a:t>&gt;</a:t>
            </a:r>
          </a:p>
          <a:p>
            <a:endParaRPr lang="en-IN" sz="1600" dirty="0"/>
          </a:p>
          <a:p>
            <a:r>
              <a:rPr lang="en-IN" sz="1600" dirty="0"/>
              <a:t>var person = </a:t>
            </a:r>
            <a:r>
              <a:rPr lang="en-IN" sz="1600" dirty="0" smtClean="0"/>
              <a:t>{ </a:t>
            </a:r>
            <a:r>
              <a:rPr lang="en-IN" sz="1600" dirty="0" err="1"/>
              <a:t>firstname</a:t>
            </a:r>
            <a:r>
              <a:rPr lang="en-IN" sz="1600" dirty="0"/>
              <a:t>:"John</a:t>
            </a:r>
            <a:r>
              <a:rPr lang="en-IN" sz="1600" dirty="0" smtClean="0"/>
              <a:t>",</a:t>
            </a:r>
            <a:r>
              <a:rPr lang="en-IN" sz="1600" dirty="0" err="1" smtClean="0"/>
              <a:t>lastname</a:t>
            </a:r>
            <a:r>
              <a:rPr lang="en-IN" sz="1600" dirty="0"/>
              <a:t>:"Doe</a:t>
            </a:r>
            <a:r>
              <a:rPr lang="en-IN" sz="1600" dirty="0" smtClean="0"/>
              <a:t>", </a:t>
            </a:r>
            <a:r>
              <a:rPr lang="en-IN" sz="1600" dirty="0"/>
              <a:t>age:50</a:t>
            </a:r>
            <a:r>
              <a:rPr lang="en-IN" sz="1600" dirty="0" smtClean="0"/>
              <a:t>, </a:t>
            </a:r>
            <a:r>
              <a:rPr lang="en-IN" sz="1600" dirty="0" err="1"/>
              <a:t>eyecolor</a:t>
            </a:r>
            <a:r>
              <a:rPr lang="en-IN" sz="1600" dirty="0"/>
              <a:t>:"</a:t>
            </a:r>
            <a:r>
              <a:rPr lang="en-IN" sz="1600" dirty="0" smtClean="0"/>
              <a:t>blue“ };</a:t>
            </a:r>
            <a:endParaRPr lang="en-IN" sz="1600" dirty="0"/>
          </a:p>
          <a:p>
            <a:r>
              <a:rPr lang="en-IN" sz="1600" dirty="0"/>
              <a:t>delete person.eyecolor; //delete person eyecolor</a:t>
            </a:r>
          </a:p>
          <a:p>
            <a:r>
              <a:rPr lang="en-IN" sz="1600" dirty="0"/>
              <a:t>document.write("After delete "+ person.firstname +" "+ person.lastname +" " </a:t>
            </a:r>
            <a:r>
              <a:rPr lang="en-IN" sz="1600" dirty="0" smtClean="0"/>
              <a:t>+</a:t>
            </a:r>
            <a:r>
              <a:rPr lang="en-IN" sz="1600" dirty="0"/>
              <a:t>person.age +" "+ person.eyecolor</a:t>
            </a:r>
            <a:r>
              <a:rPr lang="en-IN" sz="1600" dirty="0" smtClean="0"/>
              <a:t>);</a:t>
            </a:r>
          </a:p>
          <a:p>
            <a:endParaRPr lang="en-IN" sz="1600" dirty="0"/>
          </a:p>
          <a:p>
            <a:r>
              <a:rPr lang="en-IN" sz="1600" dirty="0"/>
              <a:t>&lt;/script&gt;</a:t>
            </a:r>
          </a:p>
          <a:p>
            <a:r>
              <a:rPr lang="en-IN" sz="1600" dirty="0"/>
              <a:t>&lt;/body&gt;</a:t>
            </a:r>
          </a:p>
          <a:p>
            <a:r>
              <a:rPr lang="en-IN" sz="1600" dirty="0"/>
              <a:t>&lt;/html&gt;</a:t>
            </a:r>
            <a:endParaRPr lang="en-IN" sz="3200" dirty="0"/>
          </a:p>
        </p:txBody>
      </p:sp>
    </p:spTree>
    <p:extLst>
      <p:ext uri="{BB962C8B-B14F-4D97-AF65-F5344CB8AC3E}">
        <p14:creationId xmlns:p14="http://schemas.microsoft.com/office/powerpoint/2010/main" val="12206212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838080" y="365040"/>
            <a:ext cx="10514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IN" sz="4400" b="0" strike="noStrike" spc="-1">
                <a:solidFill>
                  <a:srgbClr val="000000"/>
                </a:solidFill>
                <a:latin typeface="Calibri Light"/>
              </a:rPr>
              <a:t>Program on function</a:t>
            </a:r>
            <a:endParaRPr lang="en-IN" sz="4400" b="0" strike="noStrike" spc="-1">
              <a:latin typeface="Arial"/>
            </a:endParaRPr>
          </a:p>
        </p:txBody>
      </p:sp>
      <p:sp>
        <p:nvSpPr>
          <p:cNvPr id="263" name="CustomShape 2"/>
          <p:cNvSpPr/>
          <p:nvPr/>
        </p:nvSpPr>
        <p:spPr>
          <a:xfrm>
            <a:off x="838080" y="1825560"/>
            <a:ext cx="105148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83000" lnSpcReduction="20000"/>
          </a:bodyPr>
          <a:lstStyle/>
          <a:p>
            <a:pPr>
              <a:lnSpc>
                <a:spcPct val="90000"/>
              </a:lnSpc>
              <a:spcBef>
                <a:spcPts val="1001"/>
              </a:spcBef>
            </a:pPr>
            <a:r>
              <a:rPr lang="en-IN" sz="2800" b="0" strike="noStrike" spc="-1">
                <a:solidFill>
                  <a:srgbClr val="000000"/>
                </a:solidFill>
                <a:latin typeface="Calibri"/>
              </a:rPr>
              <a:t>&lt;html&gt;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&lt;body&gt;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&lt;script&gt;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function msg()</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alert("hello! this is message");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&lt;/script&gt;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&lt;input type="button" onclick="msg()" value="call function"/&gt;  </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&lt;/body&gt;</a:t>
            </a:r>
            <a:endParaRPr lang="en-IN" sz="2800" b="0" strike="noStrike" spc="-1">
              <a:latin typeface="Arial"/>
            </a:endParaRPr>
          </a:p>
          <a:p>
            <a:pPr>
              <a:lnSpc>
                <a:spcPct val="90000"/>
              </a:lnSpc>
              <a:spcBef>
                <a:spcPts val="1001"/>
              </a:spcBef>
            </a:pPr>
            <a:r>
              <a:rPr lang="en-IN" sz="2800" b="0" strike="noStrike" spc="-1">
                <a:solidFill>
                  <a:srgbClr val="000000"/>
                </a:solidFill>
                <a:latin typeface="Calibri"/>
              </a:rPr>
              <a:t>&lt;/html&gt;</a:t>
            </a:r>
            <a:endParaRPr lang="en-IN" sz="2800" b="0" strike="noStrike" spc="-1">
              <a:latin typeface="Arial"/>
            </a:endParaRPr>
          </a:p>
          <a:p>
            <a:pPr>
              <a:lnSpc>
                <a:spcPct val="90000"/>
              </a:lnSpc>
              <a:spcBef>
                <a:spcPts val="1001"/>
              </a:spcBef>
            </a:pPr>
            <a:endParaRPr lang="en-IN" sz="2800" b="0" strike="noStrike" spc="-1">
              <a:latin typeface="Arial"/>
            </a:endParaRPr>
          </a:p>
        </p:txBody>
      </p:sp>
      <p:pic>
        <p:nvPicPr>
          <p:cNvPr id="264" name="Picture 3"/>
          <p:cNvPicPr/>
          <p:nvPr/>
        </p:nvPicPr>
        <p:blipFill>
          <a:blip r:embed="rId2"/>
          <a:stretch/>
        </p:blipFill>
        <p:spPr>
          <a:xfrm>
            <a:off x="8643960" y="2378160"/>
            <a:ext cx="1348920" cy="567000"/>
          </a:xfrm>
          <a:prstGeom prst="rect">
            <a:avLst/>
          </a:prstGeom>
          <a:ln>
            <a:noFill/>
          </a:ln>
        </p:spPr>
      </p:pic>
      <p:pic>
        <p:nvPicPr>
          <p:cNvPr id="265" name="Picture 4"/>
          <p:cNvPicPr/>
          <p:nvPr/>
        </p:nvPicPr>
        <p:blipFill>
          <a:blip r:embed="rId3"/>
          <a:stretch/>
        </p:blipFill>
        <p:spPr>
          <a:xfrm>
            <a:off x="7039080" y="3285000"/>
            <a:ext cx="4314240" cy="127548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7964" y="472611"/>
            <a:ext cx="8897420" cy="4524315"/>
          </a:xfrm>
          <a:prstGeom prst="rect">
            <a:avLst/>
          </a:prstGeom>
        </p:spPr>
        <p:txBody>
          <a:bodyPr wrap="square">
            <a:spAutoFit/>
          </a:bodyPr>
          <a:lstStyle/>
          <a:p>
            <a:r>
              <a:rPr lang="en-IN" dirty="0">
                <a:solidFill>
                  <a:srgbClr val="C00000"/>
                </a:solidFill>
              </a:rPr>
              <a:t>Write an HTML script that accepts Amount, Rate of interest and Period </a:t>
            </a:r>
            <a:r>
              <a:rPr lang="en-IN" dirty="0" smtClean="0">
                <a:solidFill>
                  <a:srgbClr val="C00000"/>
                </a:solidFill>
              </a:rPr>
              <a:t>from </a:t>
            </a:r>
            <a:r>
              <a:rPr lang="en-IN" dirty="0">
                <a:solidFill>
                  <a:srgbClr val="C00000"/>
                </a:solidFill>
              </a:rPr>
              <a:t>user. </a:t>
            </a:r>
            <a:r>
              <a:rPr lang="en-IN" dirty="0" smtClean="0">
                <a:solidFill>
                  <a:srgbClr val="C00000"/>
                </a:solidFill>
              </a:rPr>
              <a:t>Calculate </a:t>
            </a:r>
            <a:r>
              <a:rPr lang="en-IN" dirty="0">
                <a:solidFill>
                  <a:srgbClr val="C00000"/>
                </a:solidFill>
              </a:rPr>
              <a:t>and display simple interest in a message box. (Use formula S.I. = </a:t>
            </a:r>
            <a:r>
              <a:rPr lang="en-IN" dirty="0" smtClean="0">
                <a:solidFill>
                  <a:srgbClr val="C00000"/>
                </a:solidFill>
              </a:rPr>
              <a:t>PNR/100</a:t>
            </a:r>
            <a:r>
              <a:rPr lang="en-IN" dirty="0">
                <a:solidFill>
                  <a:srgbClr val="C00000"/>
                </a:solidFill>
              </a:rPr>
              <a:t>)</a:t>
            </a:r>
          </a:p>
          <a:p>
            <a:endParaRPr lang="en-IN" dirty="0" smtClean="0"/>
          </a:p>
          <a:p>
            <a:r>
              <a:rPr lang="en-IN" dirty="0" smtClean="0"/>
              <a:t>&lt;</a:t>
            </a:r>
            <a:r>
              <a:rPr lang="en-IN" dirty="0"/>
              <a:t>html&gt;</a:t>
            </a:r>
          </a:p>
          <a:p>
            <a:r>
              <a:rPr lang="en-IN" dirty="0"/>
              <a:t>&lt;body&gt;</a:t>
            </a:r>
          </a:p>
          <a:p>
            <a:r>
              <a:rPr lang="en-IN" dirty="0"/>
              <a:t>&lt;script</a:t>
            </a:r>
            <a:r>
              <a:rPr lang="en-IN" dirty="0" smtClean="0"/>
              <a:t>&gt;</a:t>
            </a:r>
          </a:p>
          <a:p>
            <a:endParaRPr lang="en-IN" dirty="0"/>
          </a:p>
          <a:p>
            <a:r>
              <a:rPr lang="en-IN" dirty="0"/>
              <a:t>var P = parseInt(prompt(“Enter the principal amount:”)); </a:t>
            </a:r>
          </a:p>
          <a:p>
            <a:r>
              <a:rPr lang="en-IN" dirty="0"/>
              <a:t>var N = parseInt(prompt(“Enter the period:”));</a:t>
            </a:r>
          </a:p>
          <a:p>
            <a:r>
              <a:rPr lang="en-IN" dirty="0"/>
              <a:t>var R = parseInt(prompt(“Enter the Rate of interest:”)); </a:t>
            </a:r>
          </a:p>
          <a:p>
            <a:r>
              <a:rPr lang="en-IN" dirty="0"/>
              <a:t>var SI =(P*N*R)/100;</a:t>
            </a:r>
          </a:p>
          <a:p>
            <a:r>
              <a:rPr lang="en-IN" dirty="0"/>
              <a:t>alert(“Simple Interest is “+SI</a:t>
            </a:r>
            <a:r>
              <a:rPr lang="en-IN" dirty="0" smtClean="0"/>
              <a:t>);</a:t>
            </a:r>
          </a:p>
          <a:p>
            <a:endParaRPr lang="en-IN" dirty="0" smtClean="0"/>
          </a:p>
          <a:p>
            <a:r>
              <a:rPr lang="en-IN" dirty="0"/>
              <a:t>&lt;/script&gt;</a:t>
            </a:r>
          </a:p>
          <a:p>
            <a:r>
              <a:rPr lang="en-IN" dirty="0"/>
              <a:t>&lt;/body&gt;</a:t>
            </a:r>
          </a:p>
          <a:p>
            <a:r>
              <a:rPr lang="en-IN" dirty="0"/>
              <a:t>&lt;/html&gt;</a:t>
            </a:r>
          </a:p>
        </p:txBody>
      </p:sp>
    </p:spTree>
    <p:extLst>
      <p:ext uri="{BB962C8B-B14F-4D97-AF65-F5344CB8AC3E}">
        <p14:creationId xmlns:p14="http://schemas.microsoft.com/office/powerpoint/2010/main" val="181253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68452"/>
            <a:ext cx="10972440" cy="6599476"/>
          </a:xfrm>
        </p:spPr>
        <p:txBody>
          <a:bodyPr/>
          <a:lstStyle/>
          <a:p>
            <a:r>
              <a:rPr lang="en-US" sz="1400" dirty="0">
                <a:solidFill>
                  <a:srgbClr val="C00000"/>
                </a:solidFill>
              </a:rPr>
              <a:t>Write a script that reads an integer and displays whether it is a prime number or </a:t>
            </a:r>
            <a:r>
              <a:rPr lang="en-US" sz="1400" dirty="0" smtClean="0">
                <a:solidFill>
                  <a:srgbClr val="C00000"/>
                </a:solidFill>
              </a:rPr>
              <a:t>no</a:t>
            </a:r>
            <a:r>
              <a:rPr lang="en-US" sz="1400" dirty="0" smtClean="0"/>
              <a:t>t</a:t>
            </a:r>
          </a:p>
          <a:p>
            <a:r>
              <a:rPr lang="en-US" sz="1200" dirty="0" smtClean="0"/>
              <a:t>&lt;html&gt;</a:t>
            </a:r>
          </a:p>
          <a:p>
            <a:r>
              <a:rPr lang="en-US" sz="1200" dirty="0" smtClean="0"/>
              <a:t>&lt;</a:t>
            </a:r>
            <a:r>
              <a:rPr lang="en-US" sz="1200" dirty="0"/>
              <a:t>body</a:t>
            </a:r>
            <a:r>
              <a:rPr lang="en-US" sz="1200" dirty="0" smtClean="0"/>
              <a:t>&gt;</a:t>
            </a:r>
          </a:p>
          <a:p>
            <a:r>
              <a:rPr lang="en-US" sz="1200" dirty="0" smtClean="0"/>
              <a:t>&lt;script&gt;</a:t>
            </a:r>
          </a:p>
          <a:p>
            <a:r>
              <a:rPr lang="en-US" sz="1200" dirty="0" err="1" smtClean="0"/>
              <a:t>var</a:t>
            </a:r>
            <a:r>
              <a:rPr lang="en-US" sz="1200" dirty="0" smtClean="0"/>
              <a:t> </a:t>
            </a:r>
            <a:r>
              <a:rPr lang="en-US" sz="1200" dirty="0" err="1"/>
              <a:t>num</a:t>
            </a:r>
            <a:r>
              <a:rPr lang="en-US" sz="1200" dirty="0"/>
              <a:t>=prompt("Type number here</a:t>
            </a:r>
            <a:r>
              <a:rPr lang="en-US" sz="1200" dirty="0" smtClean="0"/>
              <a:t>.","");</a:t>
            </a:r>
          </a:p>
          <a:p>
            <a:r>
              <a:rPr lang="en-US" sz="1200" dirty="0" err="1" smtClean="0"/>
              <a:t>var</a:t>
            </a:r>
            <a:r>
              <a:rPr lang="en-US" sz="1200" dirty="0" smtClean="0"/>
              <a:t> </a:t>
            </a:r>
            <a:r>
              <a:rPr lang="en-US" sz="1200" dirty="0"/>
              <a:t>b</a:t>
            </a:r>
            <a:r>
              <a:rPr lang="en-US" sz="1200" dirty="0" smtClean="0"/>
              <a:t>;</a:t>
            </a:r>
          </a:p>
          <a:p>
            <a:r>
              <a:rPr lang="en-US" sz="1200" dirty="0" err="1" smtClean="0"/>
              <a:t>var</a:t>
            </a:r>
            <a:r>
              <a:rPr lang="en-US" sz="1200" dirty="0" smtClean="0"/>
              <a:t> </a:t>
            </a:r>
            <a:r>
              <a:rPr lang="en-US" sz="1200" dirty="0"/>
              <a:t>flag=1</a:t>
            </a:r>
            <a:r>
              <a:rPr lang="en-US" sz="1200" dirty="0" smtClean="0"/>
              <a:t>;</a:t>
            </a:r>
          </a:p>
          <a:p>
            <a:r>
              <a:rPr lang="en-US" sz="1200" dirty="0" smtClean="0"/>
              <a:t>for(i=2;i&lt;</a:t>
            </a:r>
            <a:r>
              <a:rPr lang="en-US" sz="1200" dirty="0" err="1" smtClean="0"/>
              <a:t>num;i</a:t>
            </a:r>
            <a:r>
              <a:rPr lang="en-US" sz="1200" dirty="0" smtClean="0"/>
              <a:t>++)</a:t>
            </a:r>
          </a:p>
          <a:p>
            <a:r>
              <a:rPr lang="en-US" sz="1200" dirty="0" smtClean="0"/>
              <a:t>{</a:t>
            </a:r>
          </a:p>
          <a:p>
            <a:r>
              <a:rPr lang="en-US" sz="1200" dirty="0" smtClean="0"/>
              <a:t>b=</a:t>
            </a:r>
            <a:r>
              <a:rPr lang="en-US" sz="1200" dirty="0" err="1" smtClean="0"/>
              <a:t>num%i</a:t>
            </a:r>
            <a:r>
              <a:rPr lang="en-US" sz="1200" dirty="0" smtClean="0"/>
              <a:t>;</a:t>
            </a:r>
          </a:p>
          <a:p>
            <a:r>
              <a:rPr lang="en-US" sz="1200" dirty="0" smtClean="0"/>
              <a:t>if(b</a:t>
            </a:r>
            <a:r>
              <a:rPr lang="en-US" sz="1200" dirty="0"/>
              <a:t>==0</a:t>
            </a:r>
            <a:r>
              <a:rPr lang="en-US" sz="1200" dirty="0" smtClean="0"/>
              <a:t>)</a:t>
            </a:r>
          </a:p>
          <a:p>
            <a:r>
              <a:rPr lang="en-US" sz="1200" dirty="0" smtClean="0"/>
              <a:t>{ </a:t>
            </a:r>
          </a:p>
          <a:p>
            <a:r>
              <a:rPr lang="en-US" sz="1200" dirty="0" smtClean="0"/>
              <a:t>flag=0;</a:t>
            </a:r>
          </a:p>
          <a:p>
            <a:r>
              <a:rPr lang="en-US" sz="1200" dirty="0" smtClean="0"/>
              <a:t>break;</a:t>
            </a:r>
          </a:p>
          <a:p>
            <a:r>
              <a:rPr lang="en-US" sz="1200" dirty="0" smtClean="0"/>
              <a:t>}</a:t>
            </a:r>
          </a:p>
          <a:p>
            <a:r>
              <a:rPr lang="en-US" sz="1200" dirty="0" smtClean="0"/>
              <a:t>if(flag</a:t>
            </a:r>
            <a:r>
              <a:rPr lang="en-US" sz="1200" dirty="0"/>
              <a:t>==0</a:t>
            </a:r>
            <a:r>
              <a:rPr lang="en-US" sz="1200" dirty="0" smtClean="0"/>
              <a:t>)</a:t>
            </a:r>
          </a:p>
          <a:p>
            <a:r>
              <a:rPr lang="en-US" sz="1200" dirty="0" smtClean="0"/>
              <a:t>alert(</a:t>
            </a:r>
            <a:r>
              <a:rPr lang="en-US" sz="1200" dirty="0" err="1" smtClean="0"/>
              <a:t>num</a:t>
            </a:r>
            <a:r>
              <a:rPr lang="en-US" sz="1200" dirty="0"/>
              <a:t>+" is not a prime number</a:t>
            </a:r>
            <a:r>
              <a:rPr lang="en-US" sz="1200" dirty="0" smtClean="0"/>
              <a:t>");</a:t>
            </a:r>
          </a:p>
          <a:p>
            <a:r>
              <a:rPr lang="en-US" sz="1200" dirty="0"/>
              <a:t>e</a:t>
            </a:r>
            <a:r>
              <a:rPr lang="en-US" sz="1200" dirty="0" smtClean="0"/>
              <a:t>lse</a:t>
            </a:r>
          </a:p>
          <a:p>
            <a:r>
              <a:rPr lang="en-US" sz="1200" dirty="0" smtClean="0"/>
              <a:t>alert(</a:t>
            </a:r>
            <a:r>
              <a:rPr lang="en-US" sz="1200" dirty="0" err="1" smtClean="0"/>
              <a:t>num</a:t>
            </a:r>
            <a:r>
              <a:rPr lang="en-US" sz="1200" dirty="0"/>
              <a:t>+" is a prime number</a:t>
            </a:r>
            <a:r>
              <a:rPr lang="en-US" sz="1200" dirty="0" smtClean="0"/>
              <a:t>");</a:t>
            </a:r>
          </a:p>
          <a:p>
            <a:r>
              <a:rPr lang="en-US" sz="1200" dirty="0" smtClean="0"/>
              <a:t>&lt;/</a:t>
            </a:r>
            <a:r>
              <a:rPr lang="en-US" sz="1200" dirty="0"/>
              <a:t>script</a:t>
            </a:r>
            <a:r>
              <a:rPr lang="en-US" sz="1200" dirty="0" smtClean="0"/>
              <a:t>&gt;</a:t>
            </a:r>
          </a:p>
          <a:p>
            <a:r>
              <a:rPr lang="en-US" sz="1200" dirty="0" smtClean="0"/>
              <a:t>&lt;/</a:t>
            </a:r>
            <a:r>
              <a:rPr lang="en-US" sz="1200" dirty="0"/>
              <a:t>body</a:t>
            </a:r>
            <a:r>
              <a:rPr lang="en-US" sz="1200" dirty="0" smtClean="0"/>
              <a:t>&gt;</a:t>
            </a:r>
          </a:p>
          <a:p>
            <a:r>
              <a:rPr lang="en-US" sz="1200" dirty="0" smtClean="0"/>
              <a:t>&lt;/</a:t>
            </a:r>
            <a:r>
              <a:rPr lang="en-US" sz="1200" dirty="0"/>
              <a:t>html&gt;</a:t>
            </a:r>
            <a:endParaRPr lang="en-IN" sz="1400" dirty="0"/>
          </a:p>
        </p:txBody>
      </p:sp>
    </p:spTree>
    <p:extLst>
      <p:ext uri="{BB962C8B-B14F-4D97-AF65-F5344CB8AC3E}">
        <p14:creationId xmlns:p14="http://schemas.microsoft.com/office/powerpoint/2010/main" val="15368441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09480" y="435888"/>
            <a:ext cx="10972440" cy="6314549"/>
          </a:xfrm>
        </p:spPr>
        <p:txBody>
          <a:bodyPr/>
          <a:lstStyle/>
          <a:p>
            <a:r>
              <a:rPr lang="en-IN" sz="1400" dirty="0" smtClean="0">
                <a:solidFill>
                  <a:srgbClr val="C00000"/>
                </a:solidFill>
              </a:rPr>
              <a:t>Write </a:t>
            </a:r>
            <a:r>
              <a:rPr lang="en-IN" sz="1400" dirty="0">
                <a:solidFill>
                  <a:srgbClr val="C00000"/>
                </a:solidFill>
              </a:rPr>
              <a:t>a JavaScript program which accepts N as input and print first N odd numbers</a:t>
            </a:r>
            <a:r>
              <a:rPr lang="en-IN" sz="1400" dirty="0" smtClean="0"/>
              <a:t>.</a:t>
            </a:r>
          </a:p>
          <a:p>
            <a:r>
              <a:rPr lang="en-IN" sz="1400" dirty="0" smtClean="0"/>
              <a:t>&lt;</a:t>
            </a:r>
            <a:r>
              <a:rPr lang="en-IN" sz="1400" dirty="0"/>
              <a:t>html</a:t>
            </a:r>
            <a:r>
              <a:rPr lang="en-IN" sz="1400" dirty="0" smtClean="0"/>
              <a:t>&gt;</a:t>
            </a:r>
          </a:p>
          <a:p>
            <a:r>
              <a:rPr lang="en-IN" sz="1400" dirty="0" smtClean="0"/>
              <a:t>&lt;</a:t>
            </a:r>
            <a:r>
              <a:rPr lang="en-IN" sz="1400" dirty="0"/>
              <a:t>head</a:t>
            </a:r>
            <a:r>
              <a:rPr lang="en-IN" sz="1400" dirty="0" smtClean="0"/>
              <a:t>&gt;</a:t>
            </a:r>
          </a:p>
          <a:p>
            <a:r>
              <a:rPr lang="en-IN" sz="1400" dirty="0" smtClean="0"/>
              <a:t>&lt;script&gt;</a:t>
            </a:r>
          </a:p>
          <a:p>
            <a:r>
              <a:rPr lang="en-IN" sz="1400" dirty="0" smtClean="0"/>
              <a:t>function </a:t>
            </a:r>
            <a:r>
              <a:rPr lang="en-IN" sz="1400" dirty="0"/>
              <a:t>fun(</a:t>
            </a:r>
            <a:r>
              <a:rPr lang="en-IN" sz="1400" dirty="0" err="1"/>
              <a:t>str</a:t>
            </a:r>
            <a:r>
              <a:rPr lang="en-IN" sz="1400" dirty="0" smtClean="0"/>
              <a:t>)</a:t>
            </a:r>
          </a:p>
          <a:p>
            <a:r>
              <a:rPr lang="en-IN" sz="1400" dirty="0" smtClean="0"/>
              <a:t>{</a:t>
            </a:r>
          </a:p>
          <a:p>
            <a:r>
              <a:rPr lang="en-IN" sz="1400" dirty="0" err="1" smtClean="0"/>
              <a:t>var</a:t>
            </a:r>
            <a:r>
              <a:rPr lang="en-IN" sz="1400" dirty="0" smtClean="0"/>
              <a:t> </a:t>
            </a:r>
            <a:r>
              <a:rPr lang="en-IN" sz="1400" dirty="0" err="1"/>
              <a:t>num</a:t>
            </a:r>
            <a:r>
              <a:rPr lang="en-IN" sz="1400" dirty="0"/>
              <a:t>=Number(</a:t>
            </a:r>
            <a:r>
              <a:rPr lang="en-IN" sz="1400" dirty="0" err="1"/>
              <a:t>str</a:t>
            </a:r>
            <a:r>
              <a:rPr lang="en-IN" sz="1400" dirty="0" smtClean="0"/>
              <a:t>);</a:t>
            </a:r>
          </a:p>
          <a:p>
            <a:r>
              <a:rPr lang="en-IN" sz="1400" dirty="0" err="1" smtClean="0"/>
              <a:t>var</a:t>
            </a:r>
            <a:r>
              <a:rPr lang="en-IN" sz="1400" dirty="0" smtClean="0"/>
              <a:t> </a:t>
            </a:r>
            <a:r>
              <a:rPr lang="en-IN" sz="1400" dirty="0" err="1"/>
              <a:t>i,j,k,count</a:t>
            </a:r>
            <a:r>
              <a:rPr lang="en-IN" sz="1400" dirty="0" smtClean="0"/>
              <a:t>;</a:t>
            </a:r>
          </a:p>
          <a:p>
            <a:r>
              <a:rPr lang="en-IN" sz="1400" dirty="0" smtClean="0"/>
              <a:t>document.write(" </a:t>
            </a:r>
            <a:r>
              <a:rPr lang="en-IN" sz="1400" dirty="0"/>
              <a:t>The odd numbers are</a:t>
            </a:r>
            <a:r>
              <a:rPr lang="en-IN" sz="1400" dirty="0" smtClean="0"/>
              <a:t>...");</a:t>
            </a:r>
          </a:p>
          <a:p>
            <a:r>
              <a:rPr lang="en-IN" sz="1400" dirty="0" smtClean="0"/>
              <a:t>for(i=0;i</a:t>
            </a:r>
            <a:r>
              <a:rPr lang="en-IN" sz="1400" dirty="0"/>
              <a:t>&lt;=</a:t>
            </a:r>
            <a:r>
              <a:rPr lang="en-IN" sz="1400" dirty="0" err="1"/>
              <a:t>num;i</a:t>
            </a:r>
            <a:r>
              <a:rPr lang="en-IN" sz="1400" dirty="0" smtClean="0"/>
              <a:t>++)</a:t>
            </a:r>
          </a:p>
          <a:p>
            <a:r>
              <a:rPr lang="en-IN" sz="1400" dirty="0" smtClean="0"/>
              <a:t>{</a:t>
            </a:r>
          </a:p>
          <a:p>
            <a:r>
              <a:rPr lang="en-IN" sz="1400" dirty="0" smtClean="0"/>
              <a:t>if(i % 2 !=</a:t>
            </a:r>
            <a:r>
              <a:rPr lang="en-IN" sz="1400" dirty="0"/>
              <a:t>0</a:t>
            </a:r>
            <a:r>
              <a:rPr lang="en-IN" sz="1400" dirty="0" smtClean="0"/>
              <a:t>)</a:t>
            </a:r>
          </a:p>
          <a:p>
            <a:r>
              <a:rPr lang="en-IN" sz="1400" dirty="0" smtClean="0"/>
              <a:t>document.write</a:t>
            </a:r>
            <a:r>
              <a:rPr lang="en-IN" sz="1400" dirty="0"/>
              <a:t>(" "+i</a:t>
            </a:r>
            <a:r>
              <a:rPr lang="en-IN" sz="1400" dirty="0" smtClean="0"/>
              <a:t>);</a:t>
            </a:r>
          </a:p>
          <a:p>
            <a:r>
              <a:rPr lang="en-IN" sz="1400" dirty="0" smtClean="0"/>
              <a:t>}</a:t>
            </a:r>
          </a:p>
          <a:p>
            <a:r>
              <a:rPr lang="en-IN" sz="1400" dirty="0" smtClean="0"/>
              <a:t>}</a:t>
            </a:r>
          </a:p>
          <a:p>
            <a:r>
              <a:rPr lang="en-IN" sz="1400" dirty="0" smtClean="0"/>
              <a:t>&lt;/</a:t>
            </a:r>
            <a:r>
              <a:rPr lang="en-IN" sz="1400" dirty="0"/>
              <a:t>script&gt;&lt;/head</a:t>
            </a:r>
            <a:r>
              <a:rPr lang="en-IN" sz="1400" dirty="0" smtClean="0"/>
              <a:t>&gt;</a:t>
            </a:r>
          </a:p>
          <a:p>
            <a:r>
              <a:rPr lang="en-IN" sz="1400" dirty="0" smtClean="0"/>
              <a:t>&lt;</a:t>
            </a:r>
            <a:r>
              <a:rPr lang="en-IN" sz="1400" dirty="0"/>
              <a:t>body&gt;&lt;</a:t>
            </a:r>
            <a:r>
              <a:rPr lang="en-IN" sz="1400" dirty="0" smtClean="0"/>
              <a:t>script&gt;</a:t>
            </a:r>
          </a:p>
          <a:p>
            <a:r>
              <a:rPr lang="en-IN" sz="1400" dirty="0" smtClean="0"/>
              <a:t> </a:t>
            </a:r>
            <a:r>
              <a:rPr lang="en-IN" sz="1400" dirty="0" err="1"/>
              <a:t>var</a:t>
            </a:r>
            <a:r>
              <a:rPr lang="en-IN" sz="1400" dirty="0"/>
              <a:t> </a:t>
            </a:r>
            <a:r>
              <a:rPr lang="en-IN" sz="1400" dirty="0" smtClean="0"/>
              <a:t>str1=prompt</a:t>
            </a:r>
            <a:r>
              <a:rPr lang="en-IN" sz="1400" dirty="0"/>
              <a:t>("Enter some number</a:t>
            </a:r>
            <a:r>
              <a:rPr lang="en-IN" sz="1400" dirty="0" smtClean="0"/>
              <a:t>",");</a:t>
            </a:r>
          </a:p>
          <a:p>
            <a:r>
              <a:rPr lang="en-IN" sz="1400" dirty="0" smtClean="0"/>
              <a:t> fun(str1);</a:t>
            </a:r>
          </a:p>
          <a:p>
            <a:r>
              <a:rPr lang="en-IN" sz="1400" dirty="0" smtClean="0"/>
              <a:t>&lt;/</a:t>
            </a:r>
            <a:r>
              <a:rPr lang="en-IN" sz="1400" dirty="0"/>
              <a:t>script&gt;&lt;/body&gt;&lt;/html&gt;</a:t>
            </a:r>
            <a:endParaRPr lang="en-IN"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1741" y="2134456"/>
            <a:ext cx="6096001" cy="277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709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8135</TotalTime>
  <Words>7547</Words>
  <Application>Microsoft Office PowerPoint</Application>
  <PresentationFormat>Custom</PresentationFormat>
  <Paragraphs>1647</Paragraphs>
  <Slides>101</Slides>
  <Notes>0</Notes>
  <HiddenSlides>0</HiddenSlides>
  <MMClips>0</MMClips>
  <ScaleCrop>false</ScaleCrop>
  <HeadingPairs>
    <vt:vector size="4" baseType="variant">
      <vt:variant>
        <vt:lpstr>Theme</vt:lpstr>
      </vt:variant>
      <vt:variant>
        <vt:i4>3</vt:i4>
      </vt:variant>
      <vt:variant>
        <vt:lpstr>Slide Titles</vt:lpstr>
      </vt:variant>
      <vt:variant>
        <vt:i4>101</vt:i4>
      </vt:variant>
    </vt:vector>
  </HeadingPairs>
  <TitlesOfParts>
    <vt:vector size="104" baseType="lpstr">
      <vt:lpstr>Office Theme</vt:lpstr>
      <vt:lpstr>Office Theme</vt:lpstr>
      <vt:lpstr>Office Theme</vt:lpstr>
      <vt:lpstr>PowerPoint Presentation</vt:lpstr>
      <vt:lpstr>PowerPoint Presentation</vt:lpstr>
      <vt:lpstr>Advantages of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Methods of Math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window.prompt()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subject/>
  <dc:creator>Admin</dc:creator>
  <dc:description/>
  <cp:lastModifiedBy>it</cp:lastModifiedBy>
  <cp:revision>278</cp:revision>
  <dcterms:created xsi:type="dcterms:W3CDTF">2020-05-01T11:08:57Z</dcterms:created>
  <dcterms:modified xsi:type="dcterms:W3CDTF">2024-07-24T08:58:59Z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0x01010014440E82993DCB44A7E15B4A34E8930C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MediaServiceImageTags">
    <vt:lpwstr/>
  </property>
  <property fmtid="{D5CDD505-2E9C-101B-9397-08002B2CF9AE}" pid="9" name="Notes">
    <vt:i4>0</vt:i4>
  </property>
  <property fmtid="{D5CDD505-2E9C-101B-9397-08002B2CF9AE}" pid="10" name="PresentationFormat">
    <vt:lpwstr>Widescreen</vt:lpwstr>
  </property>
  <property fmtid="{D5CDD505-2E9C-101B-9397-08002B2CF9AE}" pid="11" name="ScaleCrop">
    <vt:bool>false</vt:bool>
  </property>
  <property fmtid="{D5CDD505-2E9C-101B-9397-08002B2CF9AE}" pid="12" name="ShareDoc">
    <vt:bool>false</vt:bool>
  </property>
  <property fmtid="{D5CDD505-2E9C-101B-9397-08002B2CF9AE}" pid="13" name="Slides">
    <vt:i4>66</vt:i4>
  </property>
</Properties>
</file>