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1" r:id="rId12"/>
    <p:sldId id="264" r:id="rId13"/>
    <p:sldId id="265" r:id="rId14"/>
    <p:sldId id="266" r:id="rId15"/>
    <p:sldId id="267" r:id="rId16"/>
    <p:sldId id="268" r:id="rId17"/>
    <p:sldId id="269" r:id="rId18"/>
    <p:sldId id="27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425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9E1040-4BE2-4E81-A362-66C98F905821}" v="10" dt="2020-12-12T15:55:32.586"/>
    <p1510:client id="{F2E6069F-AB42-4FFD-9D31-F37072205B47}" v="1" dt="2021-03-01T17:37:02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ir.jadhav-iotnm" userId="S::mihir.jadhav-iotnm_bvp.edu.in#ext#@bvpit.onmicrosoft.com::96703a99-e8ec-4c57-b241-88e1c00f634d" providerId="AD" clId="Web-{769E1040-4BE2-4E81-A362-66C98F905821}"/>
    <pc:docChg chg="modSld">
      <pc:chgData name="mihir.jadhav-iotnm" userId="S::mihir.jadhav-iotnm_bvp.edu.in#ext#@bvpit.onmicrosoft.com::96703a99-e8ec-4c57-b241-88e1c00f634d" providerId="AD" clId="Web-{769E1040-4BE2-4E81-A362-66C98F905821}" dt="2020-12-12T15:55:32.523" v="9" actId="1076"/>
      <pc:docMkLst>
        <pc:docMk/>
      </pc:docMkLst>
      <pc:sldChg chg="modSp">
        <pc:chgData name="mihir.jadhav-iotnm" userId="S::mihir.jadhav-iotnm_bvp.edu.in#ext#@bvpit.onmicrosoft.com::96703a99-e8ec-4c57-b241-88e1c00f634d" providerId="AD" clId="Web-{769E1040-4BE2-4E81-A362-66C98F905821}" dt="2020-12-12T14:41:40.489" v="0" actId="14100"/>
        <pc:sldMkLst>
          <pc:docMk/>
          <pc:sldMk cId="1401493445" sldId="266"/>
        </pc:sldMkLst>
        <pc:spChg chg="mod">
          <ac:chgData name="mihir.jadhav-iotnm" userId="S::mihir.jadhav-iotnm_bvp.edu.in#ext#@bvpit.onmicrosoft.com::96703a99-e8ec-4c57-b241-88e1c00f634d" providerId="AD" clId="Web-{769E1040-4BE2-4E81-A362-66C98F905821}" dt="2020-12-12T14:41:40.489" v="0" actId="14100"/>
          <ac:spMkLst>
            <pc:docMk/>
            <pc:sldMk cId="1401493445" sldId="266"/>
            <ac:spMk id="3" creationId="{3D08D0C1-6AD1-4032-A8B3-5F72D3508FCC}"/>
          </ac:spMkLst>
        </pc:spChg>
      </pc:sldChg>
      <pc:sldChg chg="modSp">
        <pc:chgData name="mihir.jadhav-iotnm" userId="S::mihir.jadhav-iotnm_bvp.edu.in#ext#@bvpit.onmicrosoft.com::96703a99-e8ec-4c57-b241-88e1c00f634d" providerId="AD" clId="Web-{769E1040-4BE2-4E81-A362-66C98F905821}" dt="2020-12-12T15:55:32.523" v="9" actId="1076"/>
        <pc:sldMkLst>
          <pc:docMk/>
          <pc:sldMk cId="212279039" sldId="268"/>
        </pc:sldMkLst>
        <pc:picChg chg="mod">
          <ac:chgData name="mihir.jadhav-iotnm" userId="S::mihir.jadhav-iotnm_bvp.edu.in#ext#@bvpit.onmicrosoft.com::96703a99-e8ec-4c57-b241-88e1c00f634d" providerId="AD" clId="Web-{769E1040-4BE2-4E81-A362-66C98F905821}" dt="2020-12-12T15:55:32.523" v="9" actId="1076"/>
          <ac:picMkLst>
            <pc:docMk/>
            <pc:sldMk cId="212279039" sldId="268"/>
            <ac:picMk id="4" creationId="{92858A88-DDB6-4F9F-890E-EDCA8633BDF0}"/>
          </ac:picMkLst>
        </pc:picChg>
      </pc:sldChg>
    </pc:docChg>
  </pc:docChgLst>
  <pc:docChgLst>
    <pc:chgData name="snehal.mhatre-iotnm" userId="S::snehal.mhatre-iotnm_bvp.edu.in#ext#@bvpit.onmicrosoft.com::f64efee9-8739-49ec-9e19-544c32b90582" providerId="AD" clId="Web-{F2E6069F-AB42-4FFD-9D31-F37072205B47}"/>
    <pc:docChg chg="modSld">
      <pc:chgData name="snehal.mhatre-iotnm" userId="S::snehal.mhatre-iotnm_bvp.edu.in#ext#@bvpit.onmicrosoft.com::f64efee9-8739-49ec-9e19-544c32b90582" providerId="AD" clId="Web-{F2E6069F-AB42-4FFD-9D31-F37072205B47}" dt="2021-03-01T17:37:02.461" v="0"/>
      <pc:docMkLst>
        <pc:docMk/>
      </pc:docMkLst>
      <pc:sldChg chg="mod modShow">
        <pc:chgData name="snehal.mhatre-iotnm" userId="S::snehal.mhatre-iotnm_bvp.edu.in#ext#@bvpit.onmicrosoft.com::f64efee9-8739-49ec-9e19-544c32b90582" providerId="AD" clId="Web-{F2E6069F-AB42-4FFD-9D31-F37072205B47}" dt="2021-03-01T17:37:02.461" v="0"/>
        <pc:sldMkLst>
          <pc:docMk/>
          <pc:sldMk cId="414604887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A39A0-8154-4FD8-BD9A-BB0AD8DF7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54CBC1C-80E2-4C75-BA2C-97F7A090C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B9E2292-B0E0-4A98-B737-63315311B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CFE3DC-EE69-4785-8413-7276C2DA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8314A3-4968-448C-B74A-845F41F3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67EAA-BEFF-4579-A164-715ADE92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A6E71C-96CC-431D-8ECE-57141AF76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340291-B147-441B-85C8-E15087922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44B04D-A641-4504-928E-1711DD4C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61E1CE-6985-4A8C-AA71-58FF02CA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0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204CBD6-FD0E-435C-A1CD-BB57508884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22FDCF-E81B-49B8-890F-39BAFA5A9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B88692-428C-4EC4-9652-B642DE0E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3C5270-7068-4672-862C-A0661478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7CE315-02C6-491C-8478-78579A7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7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C1675-F3B0-4136-8A6D-93AA5F3B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0F0145-3835-40E0-9C94-F6E86A934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A6855E9-BFB0-42BE-B6BB-93FD68B1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79914FC-ECC1-4621-8E01-4541349E6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44CAAB-A5FE-4316-B2EB-B3C82D63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6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1AFAD-2126-44C3-ADA7-C3BBCF9BD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E94B6E1-6A75-479A-9FBE-3273C195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BE3137-2E91-44B6-A56C-E6F9475A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2D1895-14F8-4BA1-8481-78F2C3EA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4A11581-D106-4642-823C-B3F446AF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0E2CD-CEDC-40B7-B553-BEC3D410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85CED2-EF05-48FD-AF40-1F41D5BB7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5002D9-D4D2-494E-8351-60715083D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D6DF7F-E3B6-4F52-A1F6-7DAAB24D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CB2B2F5-CF81-4494-8D95-D090B680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2AE260B-7E6C-413B-BF01-E04D1DE2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CAAD56-37A0-4F0F-A74D-33DE8CE1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8B1884-A70A-487F-9228-A8838D24C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4BDA85E-323E-4F58-A6D5-105B517E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8AD1160-1C83-4F98-9297-324AF6ACD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6249E36-6CEA-4CD3-82E8-7E8D9D474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158B11-A7B8-462B-84EA-51862CD3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6AF5D00-7051-4B2F-8418-0D83D714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0829E0E-AF79-403D-9DCD-55D9C5CC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9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F29993-A62E-4E20-A86A-91CB96AC1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DFDD831-0038-4A0A-88AB-1C4C3E76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D9AD4E1-7DD0-41B5-A5BC-E00C7111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61760A-8855-4EB8-AFD6-9D658EFD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F694BBB-99BD-4BD3-95B4-7508FCFE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C823E8C-2A79-49B8-A551-CC18A43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3B27294-190F-4A6F-8A79-192CAD65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491C45-CE5B-4082-9A3E-2EDEAA49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0B64A9-C7DE-4917-9A99-6CAB5199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6400D8-1536-44A5-9296-89AA7AEB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C845BA-DD2E-4F20-8C87-30D491B6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227D32-08ED-4EA3-A68F-FD10098A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0A4D16A-DAE3-4F00-BC03-CD69EC7D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6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83A77B-9E55-43F8-B9D3-00D0195D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230BA42-957C-4BDA-B24E-23B3C5809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4FF1B51-CDE7-4EF3-95B5-87E511847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36DFBC-0A49-4457-94FD-D7CF5E96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EF400C0-E6FC-4476-96F9-4042DBD4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5157B6-7F72-4C8C-91D1-8B018D26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5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175">
              <a:srgbClr val="FFFFFF"/>
            </a:gs>
            <a:gs pos="77004">
              <a:srgbClr val="95BEE4"/>
            </a:gs>
            <a:gs pos="53070">
              <a:srgbClr val="D1E3F3"/>
            </a:gs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360C99-4903-4611-9D02-DE2D93C3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3BF1E58-6334-4D80-A45E-5703C871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6D621C-D6E0-4A72-AAEB-F3E8A5E36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92CE0-0760-4273-ABF6-21B7ACB3A47E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C9E81C-6EA8-4DF8-8FA6-EB0485D6A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C5A7C6B-C462-465D-B9F0-2C49E855C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EE9BA-6623-44CC-B59E-ED59E2B31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2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3D240D-B36E-4E54-A5D6-77A2336DB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Course Title: Operating System</a:t>
            </a:r>
            <a:br>
              <a:rPr lang="en-US" sz="5400" b="1" dirty="0"/>
            </a:br>
            <a:r>
              <a:rPr lang="en-US" sz="5400" b="1" dirty="0"/>
              <a:t>Course Code:22516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EC07A31-37A5-4BAA-BC38-176275DF4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Unit 1</a:t>
            </a:r>
          </a:p>
          <a:p>
            <a:r>
              <a:rPr lang="en-US" sz="3200" b="1" dirty="0">
                <a:solidFill>
                  <a:srgbClr val="CC0425"/>
                </a:solidFill>
              </a:rPr>
              <a:t>Overview of Operating System</a:t>
            </a:r>
          </a:p>
          <a:p>
            <a:r>
              <a:rPr lang="en-US" dirty="0"/>
              <a:t>Marks:08</a:t>
            </a:r>
          </a:p>
          <a:p>
            <a:pPr algn="r"/>
            <a:r>
              <a:rPr lang="en-US" sz="1700" dirty="0"/>
              <a:t>Compiled by : Mr. Rahul Patil</a:t>
            </a:r>
          </a:p>
        </p:txBody>
      </p:sp>
    </p:spTree>
    <p:extLst>
      <p:ext uri="{BB962C8B-B14F-4D97-AF65-F5344CB8AC3E}">
        <p14:creationId xmlns:p14="http://schemas.microsoft.com/office/powerpoint/2010/main" val="261484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10FFC-A632-4060-BE35-566669EC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0330"/>
            <a:ext cx="10515600" cy="5686633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b="1" dirty="0" err="1"/>
              <a:t>Multiprogrammed</a:t>
            </a:r>
            <a:r>
              <a:rPr lang="en-US" b="1" dirty="0"/>
              <a:t> Operating system:</a:t>
            </a:r>
          </a:p>
          <a:p>
            <a:r>
              <a:rPr lang="en-US" dirty="0"/>
              <a:t>Several jobs are kept in main memory at the same time, and the CPU is multiplexed among them.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F197C2-19D8-4FB0-8E46-96644405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581" y="1881808"/>
            <a:ext cx="2469984" cy="3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3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01E8B9-D379-4DD1-BF23-8F9BC116E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18015"/>
          </a:xfrm>
        </p:spPr>
        <p:txBody>
          <a:bodyPr>
            <a:normAutofit/>
          </a:bodyPr>
          <a:lstStyle/>
          <a:p>
            <a:r>
              <a:rPr lang="en-US" sz="3600" dirty="0" err="1"/>
              <a:t>Multiprogrammed</a:t>
            </a:r>
            <a:r>
              <a:rPr lang="en-US" sz="3600" dirty="0"/>
              <a:t> Operating system (Contd.)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08D0C1-6AD1-4032-A8B3-5F72D3508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787525"/>
            <a:ext cx="10687050" cy="43894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multiprogramming  os keeps several jobs in memory at a time.</a:t>
            </a:r>
          </a:p>
          <a:p>
            <a:r>
              <a:rPr lang="en-US" dirty="0"/>
              <a:t>The os picks and begins to execute one of the jobs in the memory. </a:t>
            </a:r>
          </a:p>
          <a:p>
            <a:pPr algn="just"/>
            <a:r>
              <a:rPr lang="en-US" dirty="0"/>
              <a:t>Os monitors state of all active programs and system resources using memory management programs to ensure that CPU is never idle.</a:t>
            </a:r>
          </a:p>
          <a:p>
            <a:r>
              <a:rPr lang="en-US" dirty="0"/>
              <a:t>Advantages 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High and efficient CPU utilization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User feels that many programs are allotted CPU simultaneously.</a:t>
            </a:r>
          </a:p>
          <a:p>
            <a:r>
              <a:rPr lang="en-US" dirty="0"/>
              <a:t>Disadvantages: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CPU scheduling is required.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To accommodate many jobs in memory, Memory management is required. </a:t>
            </a:r>
          </a:p>
        </p:txBody>
      </p:sp>
    </p:spTree>
    <p:extLst>
      <p:ext uri="{BB962C8B-B14F-4D97-AF65-F5344CB8AC3E}">
        <p14:creationId xmlns:p14="http://schemas.microsoft.com/office/powerpoint/2010/main" val="1401493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03B5FC-F497-4368-A4E2-032F5036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087"/>
            <a:ext cx="10515600" cy="564687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Time Sharing OS:</a:t>
            </a:r>
          </a:p>
          <a:p>
            <a:r>
              <a:rPr lang="en-US" dirty="0"/>
              <a:t>Each task is given some time to execute, so that all the tasks work smoothly.</a:t>
            </a:r>
          </a:p>
          <a:p>
            <a:r>
              <a:rPr lang="en-US" dirty="0"/>
              <a:t>Each user gets time of CPU as they use single system.</a:t>
            </a:r>
          </a:p>
          <a:p>
            <a:r>
              <a:rPr lang="en-US" dirty="0"/>
              <a:t>The time each task gets is called quantum.</a:t>
            </a:r>
          </a:p>
          <a:p>
            <a:r>
              <a:rPr lang="en-US" dirty="0"/>
              <a:t>After this time interval is over, os switches over to next task.</a:t>
            </a:r>
          </a:p>
          <a:p>
            <a:r>
              <a:rPr lang="en-US" b="1" dirty="0"/>
              <a:t>Advantages: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Each task gets equal opportunity.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CPU idle time can be reduced.</a:t>
            </a:r>
          </a:p>
          <a:p>
            <a:r>
              <a:rPr lang="en-US" b="1" dirty="0"/>
              <a:t>Disadvantages: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Data communication problem.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Reliability problem.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One must take care of security &amp; integrity of user programs &amp; data.</a:t>
            </a:r>
          </a:p>
          <a:p>
            <a:pPr marL="457200" lvl="1" indent="0">
              <a:buNone/>
            </a:pPr>
            <a:r>
              <a:rPr lang="en-US" dirty="0" err="1"/>
              <a:t>Eg.</a:t>
            </a:r>
            <a:r>
              <a:rPr lang="en-US" dirty="0"/>
              <a:t> Unix</a:t>
            </a:r>
            <a:r>
              <a:rPr lang="en-US"/>
              <a:t>, Multics.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6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A0340D-EDDB-4A76-8A2E-A6B89CB7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390"/>
            <a:ext cx="10515600" cy="5847384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/>
              <a:t>Multiprocessor OS:</a:t>
            </a:r>
          </a:p>
          <a:p>
            <a:r>
              <a:rPr lang="en-US" dirty="0"/>
              <a:t>These systems have multiple processors working in parallel that share the computer clock, memory, bus, peripheral devices.</a:t>
            </a:r>
          </a:p>
          <a:p>
            <a:r>
              <a:rPr lang="en-US" dirty="0"/>
              <a:t>They are called tightly coupled systems.</a:t>
            </a:r>
          </a:p>
          <a:p>
            <a:r>
              <a:rPr lang="en-US" b="1" dirty="0"/>
              <a:t>Advantages: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Increased throughput.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Economical.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Increased reliability: Graceful degradation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2858A88-DDB6-4F9F-890E-EDCA8633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91" y="4174022"/>
            <a:ext cx="7836825" cy="22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33BFD7-B833-478C-AD74-50F81608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/>
              <a:t>Multiprocessor OS (Cont.)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9403D7-38CF-475C-A284-4E4BCAE20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Symmetric multiprocessing (SMP)</a:t>
            </a:r>
          </a:p>
          <a:p>
            <a:pPr marL="0" indent="0">
              <a:buNone/>
            </a:pPr>
            <a:r>
              <a:rPr lang="en-US" dirty="0"/>
              <a:t> ✦ Each processor runs and identical copy of the operating system.</a:t>
            </a:r>
          </a:p>
          <a:p>
            <a:pPr marL="0" indent="0">
              <a:buNone/>
            </a:pPr>
            <a:r>
              <a:rPr lang="en-US" dirty="0"/>
              <a:t> ✦ Many processes can run at once without performance deterioration.</a:t>
            </a:r>
          </a:p>
          <a:p>
            <a:pPr marL="0" indent="0">
              <a:buNone/>
            </a:pPr>
            <a:r>
              <a:rPr lang="en-US" dirty="0"/>
              <a:t> ✦ Most modern operating systems support SMP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 Asymmetric multiprocessing</a:t>
            </a:r>
          </a:p>
          <a:p>
            <a:pPr marL="0" indent="0">
              <a:buNone/>
            </a:pPr>
            <a:r>
              <a:rPr lang="en-US" dirty="0"/>
              <a:t> ✦ Each processor is assigned a specific task; master processor    schedules and allocated work to slave processors.</a:t>
            </a:r>
          </a:p>
          <a:p>
            <a:pPr marL="0" indent="0">
              <a:buNone/>
            </a:pPr>
            <a:r>
              <a:rPr lang="en-US" dirty="0"/>
              <a:t> ✦ More common in extremely large systems</a:t>
            </a:r>
          </a:p>
        </p:txBody>
      </p:sp>
    </p:spTree>
    <p:extLst>
      <p:ext uri="{BB962C8B-B14F-4D97-AF65-F5344CB8AC3E}">
        <p14:creationId xmlns:p14="http://schemas.microsoft.com/office/powerpoint/2010/main" val="197918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249" y="1027906"/>
            <a:ext cx="6768748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846" y="1277439"/>
            <a:ext cx="3771905" cy="422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93352-2B03-4AD3-82AC-7EC76B6E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5"/>
            </a:pPr>
            <a:r>
              <a:rPr lang="en-US" b="1" dirty="0"/>
              <a:t>Distributed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BE5F0B-40FC-4DE8-968F-4CF34F32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>
            <a:normAutofit/>
          </a:bodyPr>
          <a:lstStyle/>
          <a:p>
            <a:r>
              <a:rPr lang="en-US" dirty="0"/>
              <a:t>Distribute the computation among several physical processors.</a:t>
            </a:r>
          </a:p>
          <a:p>
            <a:r>
              <a:rPr lang="en-US" b="1" dirty="0"/>
              <a:t>Loosely coupled system</a:t>
            </a:r>
            <a:r>
              <a:rPr lang="en-US" dirty="0"/>
              <a:t> – each processor has its own local memory; processors communicate with one another through various communications lines, such as highspeed buses or telephone lines.</a:t>
            </a:r>
          </a:p>
          <a:p>
            <a:r>
              <a:rPr lang="en-US" b="1" dirty="0"/>
              <a:t>Advantages of distributed systems.</a:t>
            </a:r>
          </a:p>
          <a:p>
            <a:pPr marL="0" indent="0">
              <a:buNone/>
            </a:pPr>
            <a:r>
              <a:rPr lang="en-US" dirty="0"/>
              <a:t>✦ Resources Sharing</a:t>
            </a:r>
          </a:p>
          <a:p>
            <a:pPr marL="0" indent="0">
              <a:buNone/>
            </a:pPr>
            <a:r>
              <a:rPr lang="en-US" dirty="0"/>
              <a:t>✦ Computation speed up – load sharing</a:t>
            </a:r>
          </a:p>
          <a:p>
            <a:pPr marL="0" indent="0">
              <a:buNone/>
            </a:pPr>
            <a:r>
              <a:rPr lang="en-US" dirty="0"/>
              <a:t>✦ Reliability</a:t>
            </a:r>
          </a:p>
          <a:p>
            <a:pPr marL="0" indent="0">
              <a:buNone/>
            </a:pPr>
            <a:r>
              <a:rPr lang="en-US" dirty="0"/>
              <a:t>✦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39128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6E6226-9428-41F5-9218-76C73B2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Distributed Systems (Contd.)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12A8C9-AC44-4FF9-8625-409D35C0E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networking infrastructure.</a:t>
            </a:r>
          </a:p>
          <a:p>
            <a:r>
              <a:rPr lang="en-US" dirty="0"/>
              <a:t>Local area networks (LAN) or Wide area networks (WAN)</a:t>
            </a:r>
          </a:p>
          <a:p>
            <a:r>
              <a:rPr lang="en-US" dirty="0"/>
              <a:t>May be either client-server or peer-to-peer systems.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ABB4DC2-A164-45FF-B51A-499BD110E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228" y="3433929"/>
            <a:ext cx="8899459" cy="25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8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13C6D-F3A8-4E34-89FC-8F788455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marL="742950" indent="-742950">
              <a:buFont typeface="+mj-lt"/>
              <a:buAutoNum type="arabicPeriod" startAt="6"/>
            </a:pPr>
            <a:r>
              <a:rPr lang="en-US" dirty="0"/>
              <a:t> </a:t>
            </a:r>
            <a:r>
              <a:rPr lang="en-US" b="1" dirty="0"/>
              <a:t>Real-Time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F2103B-EF42-4E41-9C0F-7EE43964A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704"/>
            <a:ext cx="10515600" cy="53836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Real time OS response should be guaranteed within a specified fixed time constraint.</a:t>
            </a:r>
          </a:p>
          <a:p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Flight control systems, industrial control systems</a:t>
            </a:r>
          </a:p>
          <a:p>
            <a:r>
              <a:rPr lang="en-US" dirty="0"/>
              <a:t>Based on time constraint there are two types of RTOS: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Hard real time systems:</a:t>
            </a:r>
          </a:p>
          <a:p>
            <a:pPr lvl="1"/>
            <a:r>
              <a:rPr lang="en-US" dirty="0"/>
              <a:t>Such type of </a:t>
            </a:r>
            <a:r>
              <a:rPr lang="en-US" dirty="0" err="1"/>
              <a:t>rtos</a:t>
            </a:r>
            <a:r>
              <a:rPr lang="en-US" dirty="0"/>
              <a:t> never miss its deadlines. Missing the deadline may have disastrous consequences. </a:t>
            </a:r>
          </a:p>
          <a:p>
            <a:pPr lvl="1"/>
            <a:r>
              <a:rPr lang="en-US" dirty="0"/>
              <a:t>Secondary storage limited or absent, data stored in short term memory, or read-only memory (ROM) </a:t>
            </a:r>
            <a:r>
              <a:rPr lang="en-US" dirty="0" err="1"/>
              <a:t>Eg</a:t>
            </a:r>
            <a:r>
              <a:rPr lang="en-US" dirty="0"/>
              <a:t> flight control systems.</a:t>
            </a:r>
          </a:p>
          <a:p>
            <a:pPr marL="571500" indent="-571500">
              <a:buFont typeface="+mj-lt"/>
              <a:buAutoNum type="romanUcPeriod"/>
            </a:pPr>
            <a:r>
              <a:rPr lang="en-US" b="1" dirty="0"/>
              <a:t>Soft real time systems:</a:t>
            </a:r>
          </a:p>
          <a:p>
            <a:pPr lvl="1"/>
            <a:r>
              <a:rPr lang="en-US" dirty="0"/>
              <a:t>Such type of </a:t>
            </a:r>
            <a:r>
              <a:rPr lang="en-US" dirty="0" err="1"/>
              <a:t>rtos</a:t>
            </a:r>
            <a:r>
              <a:rPr lang="en-US" dirty="0"/>
              <a:t> can miss its deadline occasionally with some acceptably low probability. Missing deadline have no disastrous consequences. </a:t>
            </a:r>
            <a:r>
              <a:rPr lang="en-US" dirty="0" err="1"/>
              <a:t>eg.</a:t>
            </a:r>
            <a:r>
              <a:rPr lang="en-US" dirty="0"/>
              <a:t> Multimedia</a:t>
            </a:r>
          </a:p>
        </p:txBody>
      </p:sp>
    </p:spTree>
    <p:extLst>
      <p:ext uri="{BB962C8B-B14F-4D97-AF65-F5344CB8AC3E}">
        <p14:creationId xmlns:p14="http://schemas.microsoft.com/office/powerpoint/2010/main" val="3516007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23717E-B0C6-467A-93BC-B03B700E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</p:spPr>
        <p:txBody>
          <a:bodyPr/>
          <a:lstStyle/>
          <a:p>
            <a:r>
              <a:rPr lang="en-US" dirty="0"/>
              <a:t>7. </a:t>
            </a:r>
            <a:r>
              <a:rPr lang="en-US" b="1" dirty="0"/>
              <a:t>Mobile Operating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433ECE1-2CED-4A45-9B64-3A8FEC1A0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69207"/>
            <a:ext cx="5157787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B68309-AEAD-4123-9640-40D8D32CC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904205"/>
            <a:ext cx="5157787" cy="44123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Google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Customizable widgets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Chrome default browser.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Assistant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Available on variety of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play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Kernel based on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CBE89E3-7EA9-4F2C-957E-CDD27BFD9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7603" y="1265949"/>
            <a:ext cx="5183188" cy="411956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2F6BC8A-BF9C-4F72-A2F5-0CCC944B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904204"/>
            <a:ext cx="5378116" cy="441237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Developer Apple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No, except in Notification center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Safari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Siri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iPod, iPhone, iPad, Apple TV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 Store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Based </a:t>
            </a:r>
            <a:r>
              <a:rPr lang="en-US"/>
              <a:t>on Darwin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9E51D0-57D3-48FB-96CD-D5B396AE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EBD07BF-F822-4863-856A-14D1DF5CA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i="1" dirty="0"/>
              <a:t>After watching this presentation students will be able to:</a:t>
            </a:r>
          </a:p>
          <a:p>
            <a:r>
              <a:rPr lang="en-US" dirty="0"/>
              <a:t>Explain the functioning of given component of os.</a:t>
            </a:r>
          </a:p>
          <a:p>
            <a:r>
              <a:rPr lang="en-US" dirty="0"/>
              <a:t>Explain characteristics of the given type of os.</a:t>
            </a:r>
          </a:p>
          <a:p>
            <a:r>
              <a:rPr lang="en-US" dirty="0"/>
              <a:t>Identify type of os suitable for given type of application.</a:t>
            </a:r>
          </a:p>
          <a:p>
            <a:r>
              <a:rPr lang="en-US" dirty="0"/>
              <a:t>Execute command on command line for given task.</a:t>
            </a:r>
          </a:p>
        </p:txBody>
      </p:sp>
    </p:spTree>
    <p:extLst>
      <p:ext uri="{BB962C8B-B14F-4D97-AF65-F5344CB8AC3E}">
        <p14:creationId xmlns:p14="http://schemas.microsoft.com/office/powerpoint/2010/main" val="373974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51C1E62-A027-4F5F-805D-47AE5179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8255"/>
            <a:ext cx="10515600" cy="1068423"/>
          </a:xfrm>
        </p:spPr>
        <p:txBody>
          <a:bodyPr/>
          <a:lstStyle/>
          <a:p>
            <a:r>
              <a:rPr lang="en-US" dirty="0"/>
              <a:t>1.3 </a:t>
            </a:r>
            <a:r>
              <a:rPr lang="en-US" b="1" dirty="0"/>
              <a:t>Command Line based 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DE04D07-42A7-4B38-9791-6A191AFB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DOS:</a:t>
            </a:r>
          </a:p>
          <a:p>
            <a:r>
              <a:rPr lang="en-US" dirty="0"/>
              <a:t>Any operating system which runs from the hard disk drive is termed as Disk Operating System ( D.O.S ).</a:t>
            </a:r>
          </a:p>
          <a:p>
            <a:r>
              <a:rPr lang="en-US" dirty="0"/>
              <a:t>For the very first time, It was made and introduced for IBM by Microsoft which was known as IBM PC DOS in the year 1981.</a:t>
            </a:r>
          </a:p>
          <a:p>
            <a:r>
              <a:rPr lang="en-US" b="1" dirty="0"/>
              <a:t>Features:</a:t>
            </a:r>
          </a:p>
          <a:p>
            <a:r>
              <a:rPr lang="en-US" dirty="0"/>
              <a:t>It is a 16-bit operating system</a:t>
            </a:r>
          </a:p>
          <a:p>
            <a:r>
              <a:rPr lang="en-US" dirty="0"/>
              <a:t>The mouse cannot be used to operate it </a:t>
            </a:r>
            <a:r>
              <a:rPr lang="en-US" dirty="0" err="1"/>
              <a:t>i,e</a:t>
            </a:r>
            <a:r>
              <a:rPr lang="en-US" dirty="0"/>
              <a:t>, Input in it is through basic system commands.</a:t>
            </a:r>
          </a:p>
          <a:p>
            <a:r>
              <a:rPr lang="en-US" dirty="0"/>
              <a:t>It is a free OS.</a:t>
            </a:r>
          </a:p>
          <a:p>
            <a:r>
              <a:rPr lang="en-US" dirty="0"/>
              <a:t>It uses a text-based interface and requires text and codes to operate</a:t>
            </a:r>
          </a:p>
          <a:p>
            <a:r>
              <a:rPr lang="en-US" dirty="0"/>
              <a:t>It does not support graphical interface</a:t>
            </a:r>
          </a:p>
          <a:p>
            <a:r>
              <a:rPr lang="en-US" dirty="0"/>
              <a:t>It is a single user operating system.</a:t>
            </a:r>
          </a:p>
          <a:p>
            <a:r>
              <a:rPr lang="en-US" dirty="0"/>
              <a:t>It is a Character Based interface system.</a:t>
            </a:r>
          </a:p>
          <a:p>
            <a:r>
              <a:rPr lang="en-US" dirty="0"/>
              <a:t>It is very helpful in making file management e.g., creating, editing, deleting files, etc.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6702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51C1E62-A027-4F5F-805D-47AE5179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8255"/>
            <a:ext cx="10515600" cy="1068423"/>
          </a:xfrm>
        </p:spPr>
        <p:txBody>
          <a:bodyPr/>
          <a:lstStyle/>
          <a:p>
            <a:r>
              <a:rPr lang="en-US" dirty="0"/>
              <a:t> Command Line based OS (Contd.)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DE04D07-42A7-4B38-9791-6A191AFB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Unix:</a:t>
            </a:r>
          </a:p>
          <a:p>
            <a:pPr marL="0" indent="0" algn="just">
              <a:buNone/>
            </a:pPr>
            <a:r>
              <a:rPr lang="en-US" b="1" dirty="0"/>
              <a:t>Unix</a:t>
            </a:r>
            <a:r>
              <a:rPr lang="en-US" dirty="0"/>
              <a:t> is a family of multitasking, multiuser computer operating systems that derive from the original AT&amp;T </a:t>
            </a:r>
            <a:r>
              <a:rPr lang="en-US" b="1" dirty="0"/>
              <a:t>Unix</a:t>
            </a:r>
            <a:r>
              <a:rPr lang="en-US" dirty="0"/>
              <a:t>, development starting in the 1970s at the Bell Labs research center by Ken Thompson, Dennis Ritchie, and others.</a:t>
            </a:r>
          </a:p>
          <a:p>
            <a:r>
              <a:rPr lang="en-US" b="1" dirty="0"/>
              <a:t>Unix Features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Portability: support wide variety of hardware.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Multitasking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Hierarchical File system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Kernel and shell.</a:t>
            </a:r>
          </a:p>
        </p:txBody>
      </p:sp>
    </p:spTree>
    <p:extLst>
      <p:ext uri="{BB962C8B-B14F-4D97-AF65-F5344CB8AC3E}">
        <p14:creationId xmlns:p14="http://schemas.microsoft.com/office/powerpoint/2010/main" val="98248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51C1E62-A027-4F5F-805D-47AE5179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8255"/>
            <a:ext cx="10515600" cy="1068423"/>
          </a:xfrm>
        </p:spPr>
        <p:txBody>
          <a:bodyPr/>
          <a:lstStyle/>
          <a:p>
            <a:r>
              <a:rPr lang="en-US" dirty="0"/>
              <a:t>GUI based OS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DE04D07-42A7-4B38-9791-6A191AFB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b="1" dirty="0"/>
              <a:t>Windows:</a:t>
            </a:r>
          </a:p>
          <a:p>
            <a:pPr marL="0" indent="0" algn="just">
              <a:buNone/>
            </a:pPr>
            <a:r>
              <a:rPr lang="en-US" dirty="0"/>
              <a:t> Microsoft Windows, commonly referred to as Windows, is a group of several proprietary graphical operating system families, all of which are developed and marketed by Microsoft.</a:t>
            </a:r>
          </a:p>
          <a:p>
            <a:r>
              <a:rPr lang="en-US" b="1" dirty="0"/>
              <a:t>Features of Windows 10: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Microsoft Edge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Cortana assistant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Start menu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Bundled apps like Xbox, Skype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Tablet mode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17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51C1E62-A027-4F5F-805D-47AE5179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470" y="18255"/>
            <a:ext cx="10515600" cy="1068423"/>
          </a:xfrm>
        </p:spPr>
        <p:txBody>
          <a:bodyPr/>
          <a:lstStyle/>
          <a:p>
            <a:r>
              <a:rPr lang="en-US" dirty="0"/>
              <a:t>GUI based OS (Contd.)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8DE04D07-42A7-4B38-9791-6A191AFB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1148"/>
            <a:ext cx="10515600" cy="52758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2. Linux:</a:t>
            </a:r>
          </a:p>
          <a:p>
            <a:pPr algn="just"/>
            <a:r>
              <a:rPr lang="en-US" sz="2600" dirty="0"/>
              <a:t>Linux is a family of open source Unix-like operating systems based on the Linux kernel, an operating system kernel first released on September 17, 1991, by Linus Torvalds.</a:t>
            </a:r>
          </a:p>
          <a:p>
            <a:r>
              <a:rPr lang="en-US" sz="2600" dirty="0"/>
              <a:t> Linux is typically packaged in a Linux distribution.</a:t>
            </a:r>
          </a:p>
          <a:p>
            <a:pPr algn="just"/>
            <a:r>
              <a:rPr lang="en-US" sz="2600" dirty="0"/>
              <a:t>Popular Linux distributions include Debian, Fedora, and Ubuntu. Commercial distributions include Red Hat Enterprise Linux and SUSE Linux Enterprise Server.</a:t>
            </a:r>
          </a:p>
          <a:p>
            <a:r>
              <a:rPr lang="en-US" b="1" dirty="0"/>
              <a:t>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Portable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Multitasking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Multiuser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Multiprocessor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Multithreading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Hierarchical FS</a:t>
            </a:r>
          </a:p>
        </p:txBody>
      </p:sp>
    </p:spTree>
    <p:extLst>
      <p:ext uri="{BB962C8B-B14F-4D97-AF65-F5344CB8AC3E}">
        <p14:creationId xmlns:p14="http://schemas.microsoft.com/office/powerpoint/2010/main" val="3729938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DBFCBDF-1503-4011-8E8A-F136A21ADC8A}"/>
              </a:ext>
            </a:extLst>
          </p:cNvPr>
          <p:cNvSpPr txBox="1"/>
          <p:nvPr/>
        </p:nvSpPr>
        <p:spPr>
          <a:xfrm>
            <a:off x="3289109" y="2374710"/>
            <a:ext cx="62779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24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FB61F8-8F92-4DB7-95BF-24589BEB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What is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B3211-CF68-44E5-B7F3-981347FC4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that acts as an intermediary between a user of a computer and the computer hardware.</a:t>
            </a:r>
          </a:p>
          <a:p>
            <a:r>
              <a:rPr lang="en-US" dirty="0"/>
              <a:t>Operating system goals:</a:t>
            </a:r>
          </a:p>
          <a:p>
            <a:pPr marL="0" indent="0">
              <a:buNone/>
            </a:pPr>
            <a:r>
              <a:rPr lang="en-US" dirty="0"/>
              <a:t>	✦ Execute user programs and make solving user problems easier.</a:t>
            </a:r>
          </a:p>
          <a:p>
            <a:pPr marL="0" indent="0">
              <a:buNone/>
            </a:pPr>
            <a:r>
              <a:rPr lang="en-US" dirty="0"/>
              <a:t>	✦ Make the computer system convenient to use.</a:t>
            </a:r>
          </a:p>
          <a:p>
            <a:r>
              <a:rPr lang="en-US" dirty="0"/>
              <a:t>Use the computer hardware in an 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1445527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ABE88-A8BE-459F-849F-A2271E6E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Computer System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DA1DC5-33A6-425B-8E0E-34450891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Hardware</a:t>
            </a:r>
            <a:r>
              <a:rPr lang="en-US" dirty="0"/>
              <a:t> – provides basic computing resources (</a:t>
            </a:r>
            <a:r>
              <a:rPr lang="en-US" dirty="0" err="1"/>
              <a:t>CPU,memory</a:t>
            </a:r>
            <a:r>
              <a:rPr lang="en-US" dirty="0"/>
              <a:t>, I/O         devices).</a:t>
            </a:r>
          </a:p>
          <a:p>
            <a:pPr marL="514350" indent="-514350" algn="just">
              <a:buAutoNum type="arabicPeriod"/>
            </a:pPr>
            <a:r>
              <a:rPr lang="en-US" b="1" dirty="0"/>
              <a:t>Operating system </a:t>
            </a:r>
            <a:r>
              <a:rPr lang="en-US" dirty="0"/>
              <a:t>– controls and coordinates the use of the hardware among the various application programs for the various users.</a:t>
            </a:r>
          </a:p>
          <a:p>
            <a:pPr marL="514350" indent="-514350" algn="just">
              <a:buAutoNum type="arabicPeriod"/>
            </a:pPr>
            <a:r>
              <a:rPr lang="en-US" dirty="0"/>
              <a:t> </a:t>
            </a:r>
            <a:r>
              <a:rPr lang="en-US" b="1" dirty="0"/>
              <a:t>Applications programs </a:t>
            </a:r>
            <a:r>
              <a:rPr lang="en-US" dirty="0"/>
              <a:t>– define the ways in which the system resources are used to solve the computing problems of the users (compilers, database systems, video games, business programs).</a:t>
            </a:r>
          </a:p>
          <a:p>
            <a:pPr marL="514350" indent="-514350">
              <a:buAutoNum type="arabicPeriod"/>
            </a:pPr>
            <a:r>
              <a:rPr lang="en-US" dirty="0"/>
              <a:t> </a:t>
            </a:r>
            <a:r>
              <a:rPr lang="en-US" b="1" dirty="0"/>
              <a:t>Users</a:t>
            </a:r>
            <a:r>
              <a:rPr lang="en-US" dirty="0"/>
              <a:t> (people, machines, other computers).</a:t>
            </a:r>
          </a:p>
        </p:txBody>
      </p:sp>
    </p:spTree>
    <p:extLst>
      <p:ext uri="{BB962C8B-B14F-4D97-AF65-F5344CB8AC3E}">
        <p14:creationId xmlns:p14="http://schemas.microsoft.com/office/powerpoint/2010/main" val="4146048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900E9C-46AA-405E-A3B8-1655417E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View of System Components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88BE8AB6-B039-465E-9673-947B09E1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9881" y="1825625"/>
            <a:ext cx="53122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3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693696-A910-4163-B3AA-E4288F3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Operating System Definitions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6EF7F7-DC7F-4489-969B-BAE6B1218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Resource allocator – manages and allocates resources. </a:t>
            </a:r>
          </a:p>
          <a:p>
            <a:r>
              <a:rPr lang="en-US" dirty="0"/>
              <a:t> Control program – controls the execution of user programs and    operations of I/O devices .</a:t>
            </a:r>
          </a:p>
          <a:p>
            <a:r>
              <a:rPr lang="en-US" dirty="0"/>
              <a:t> Kernel – the one program running at all times (all else being application programs).</a:t>
            </a:r>
          </a:p>
        </p:txBody>
      </p:sp>
    </p:spTree>
    <p:extLst>
      <p:ext uri="{BB962C8B-B14F-4D97-AF65-F5344CB8AC3E}">
        <p14:creationId xmlns:p14="http://schemas.microsoft.com/office/powerpoint/2010/main" val="165436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37EBA5-3351-431B-A62F-39DAAF64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B7CEFD-C18D-40DB-B538-9DBCBAAA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User view:</a:t>
            </a:r>
            <a:r>
              <a:rPr lang="en-US" dirty="0"/>
              <a:t> It depends on the system interface that is used by users.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 If user is using personal computer, the os is  designed to make interaction easy &amp; attention is paid to performance of system.</a:t>
            </a:r>
          </a:p>
          <a:p>
            <a:r>
              <a:rPr lang="en-US" b="1" dirty="0"/>
              <a:t>System view:</a:t>
            </a:r>
            <a:r>
              <a:rPr lang="en-US" dirty="0"/>
              <a:t> according to computer system the os is bridge between application and hardware.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eg.</a:t>
            </a:r>
            <a:r>
              <a:rPr lang="en-US" dirty="0"/>
              <a:t> Resource allocator, control program , kernel.</a:t>
            </a:r>
          </a:p>
        </p:txBody>
      </p:sp>
    </p:spTree>
    <p:extLst>
      <p:ext uri="{BB962C8B-B14F-4D97-AF65-F5344CB8AC3E}">
        <p14:creationId xmlns:p14="http://schemas.microsoft.com/office/powerpoint/2010/main" val="1335794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22166C-D397-4739-8FAE-DE6F59F4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operations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8BF77F-FAD6-430C-883B-A1382058A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Management.</a:t>
            </a:r>
          </a:p>
          <a:p>
            <a:r>
              <a:rPr lang="en-US" dirty="0"/>
              <a:t>Resource management.</a:t>
            </a:r>
          </a:p>
          <a:p>
            <a:r>
              <a:rPr lang="en-US" dirty="0"/>
              <a:t>Security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418511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1AD1E2-F07A-4518-A2B1-8CA39C2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Types of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1D20C6-7487-499F-93CE-E0C2AB12F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Batch Operating System:</a:t>
            </a:r>
          </a:p>
          <a:p>
            <a:r>
              <a:rPr lang="en-US" b="1" dirty="0"/>
              <a:t> </a:t>
            </a:r>
            <a:r>
              <a:rPr lang="en-US" dirty="0"/>
              <a:t>The users of batch os do not interact with the computer directly.</a:t>
            </a:r>
          </a:p>
          <a:p>
            <a:r>
              <a:rPr lang="en-US" dirty="0"/>
              <a:t>Each user prepares his job on an off-line device like punch cards and submits it to computer operator.</a:t>
            </a:r>
          </a:p>
          <a:p>
            <a:r>
              <a:rPr lang="en-US" dirty="0"/>
              <a:t>Jobs with similar needs batched together and run as group.</a:t>
            </a:r>
          </a:p>
          <a:p>
            <a:r>
              <a:rPr lang="en-US" dirty="0"/>
              <a:t>Resident monitor</a:t>
            </a:r>
          </a:p>
          <a:p>
            <a:pPr marL="457200" lvl="1" indent="0">
              <a:buNone/>
            </a:pPr>
            <a:r>
              <a:rPr lang="en-US" dirty="0"/>
              <a:t>✦ initial control in monitor</a:t>
            </a:r>
          </a:p>
          <a:p>
            <a:pPr marL="457200" lvl="1" indent="0">
              <a:buNone/>
            </a:pPr>
            <a:r>
              <a:rPr lang="en-US" dirty="0"/>
              <a:t>✦ control transfers to job</a:t>
            </a:r>
          </a:p>
          <a:p>
            <a:pPr marL="457200" lvl="1" indent="0">
              <a:buNone/>
            </a:pPr>
            <a:r>
              <a:rPr lang="en-US" dirty="0"/>
              <a:t>✦ when job completes control transfers pack to monitor</a:t>
            </a:r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Lack of interaction between user and job.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CPU remain idle.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Difficult to provide desired priority.</a:t>
            </a:r>
          </a:p>
          <a:p>
            <a:pPr marL="457200" lvl="1" indent="0">
              <a:buNone/>
            </a:pPr>
            <a:r>
              <a:rPr lang="en-US" dirty="0" err="1"/>
              <a:t>Eg.</a:t>
            </a:r>
            <a:r>
              <a:rPr lang="en-US" dirty="0"/>
              <a:t> Payroll systems, banking systems.</a:t>
            </a:r>
          </a:p>
        </p:txBody>
      </p:sp>
    </p:spTree>
    <p:extLst>
      <p:ext uri="{BB962C8B-B14F-4D97-AF65-F5344CB8AC3E}">
        <p14:creationId xmlns:p14="http://schemas.microsoft.com/office/powerpoint/2010/main" val="196190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400C0DEE215844AD56EEA0D9C33F7E" ma:contentTypeVersion="4" ma:contentTypeDescription="Create a new document." ma:contentTypeScope="" ma:versionID="ae44b5012aee7d62a61749c861fc9c7c">
  <xsd:schema xmlns:xsd="http://www.w3.org/2001/XMLSchema" xmlns:xs="http://www.w3.org/2001/XMLSchema" xmlns:p="http://schemas.microsoft.com/office/2006/metadata/properties" xmlns:ns2="4ce9213e-ad7c-4bf7-b6e4-85ce2ed62fd1" targetNamespace="http://schemas.microsoft.com/office/2006/metadata/properties" ma:root="true" ma:fieldsID="e483b68c41a6820feecb99d59419f929" ns2:_="">
    <xsd:import namespace="4ce9213e-ad7c-4bf7-b6e4-85ce2ed62f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9213e-ad7c-4bf7-b6e4-85ce2ed62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4ECF4B-2AD1-446F-8539-EBDF16A77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9213e-ad7c-4bf7-b6e4-85ce2ed62f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322411-57A3-4F79-A4E4-F052567219E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4B6E420-7A55-4F25-9C68-54E08DA5D65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1305</Words>
  <Application>Microsoft Office PowerPoint</Application>
  <PresentationFormat>Widescreen</PresentationFormat>
  <Paragraphs>176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Wingdings</vt:lpstr>
      <vt:lpstr>Office Theme</vt:lpstr>
      <vt:lpstr>Course Title: Operating System Course Code:22516</vt:lpstr>
      <vt:lpstr>Learning Outcomes</vt:lpstr>
      <vt:lpstr>1.1 What is Operating System?</vt:lpstr>
      <vt:lpstr>Computer System Components</vt:lpstr>
      <vt:lpstr>Abstract View of System Components</vt:lpstr>
      <vt:lpstr>Operating System Definitions</vt:lpstr>
      <vt:lpstr>Views of OS</vt:lpstr>
      <vt:lpstr>Some operations of os</vt:lpstr>
      <vt:lpstr>1.2 Types of Operating Systems</vt:lpstr>
      <vt:lpstr>PowerPoint Presentation</vt:lpstr>
      <vt:lpstr>Multiprogrammed Operating system (Contd.) </vt:lpstr>
      <vt:lpstr>PowerPoint Presentation</vt:lpstr>
      <vt:lpstr>PowerPoint Presentation</vt:lpstr>
      <vt:lpstr>Multiprocessor OS (Cont.)  </vt:lpstr>
      <vt:lpstr>PowerPoint Presentation</vt:lpstr>
      <vt:lpstr>Distributed Systems</vt:lpstr>
      <vt:lpstr>Distributed Systems (Contd.)</vt:lpstr>
      <vt:lpstr> Real-Time Systems</vt:lpstr>
      <vt:lpstr>7. Mobile Operating Systems</vt:lpstr>
      <vt:lpstr>1.3 Command Line based OS</vt:lpstr>
      <vt:lpstr> Command Line based OS (Contd.)</vt:lpstr>
      <vt:lpstr>GUI based OS</vt:lpstr>
      <vt:lpstr>GUI based OS (Contd.)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Title: Operating System Course Code:22516</dc:title>
  <dc:creator>Atul Patil</dc:creator>
  <cp:lastModifiedBy>Cmstaff</cp:lastModifiedBy>
  <cp:revision>139</cp:revision>
  <dcterms:created xsi:type="dcterms:W3CDTF">2020-05-10T04:17:37Z</dcterms:created>
  <dcterms:modified xsi:type="dcterms:W3CDTF">2021-08-13T07:55:03Z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0x0101008B400C0DEE215844AD56EEA0D9C33F7E</vt:lpwstr>
  </property>
</Properties>
</file>