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Lst>
  <p:sldSz cy="6858000" cx="12192000"/>
  <p:notesSz cx="6858000" cy="9144000"/>
  <p:embeddedFontLst>
    <p:embeddedFont>
      <p:font typeface="Inter Light"/>
      <p:regular r:id="rId80"/>
      <p:bold r:id="rId81"/>
    </p:embeddedFont>
    <p:embeddedFont>
      <p:font typeface="Roboto"/>
      <p:regular r:id="rId82"/>
      <p:bold r:id="rId83"/>
      <p:italic r:id="rId84"/>
      <p:boldItalic r:id="rId85"/>
    </p:embeddedFont>
    <p:embeddedFont>
      <p:font typeface="Open Sans"/>
      <p:regular r:id="rId86"/>
      <p:bold r:id="rId87"/>
      <p:italic r:id="rId88"/>
      <p:boldItalic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90" roundtripDataSignature="AMtx7mhJ2ypfu5+W5qFLgPERXWyREP3y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7C3D23-F676-4004-91F9-A56A094BE9F2}">
  <a:tblStyle styleId="{C47C3D23-F676-4004-91F9-A56A094BE9F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Roboto-italic.fntdata"/><Relationship Id="rId83" Type="http://schemas.openxmlformats.org/officeDocument/2006/relationships/font" Target="fonts/Roboto-bold.fntdata"/><Relationship Id="rId42" Type="http://schemas.openxmlformats.org/officeDocument/2006/relationships/slide" Target="slides/slide36.xml"/><Relationship Id="rId86" Type="http://schemas.openxmlformats.org/officeDocument/2006/relationships/font" Target="fonts/OpenSans-regular.fntdata"/><Relationship Id="rId41" Type="http://schemas.openxmlformats.org/officeDocument/2006/relationships/slide" Target="slides/slide35.xml"/><Relationship Id="rId85" Type="http://schemas.openxmlformats.org/officeDocument/2006/relationships/font" Target="fonts/Roboto-boldItalic.fntdata"/><Relationship Id="rId44" Type="http://schemas.openxmlformats.org/officeDocument/2006/relationships/slide" Target="slides/slide38.xml"/><Relationship Id="rId88" Type="http://schemas.openxmlformats.org/officeDocument/2006/relationships/font" Target="fonts/OpenSans-italic.fntdata"/><Relationship Id="rId43" Type="http://schemas.openxmlformats.org/officeDocument/2006/relationships/slide" Target="slides/slide37.xml"/><Relationship Id="rId87" Type="http://schemas.openxmlformats.org/officeDocument/2006/relationships/font" Target="fonts/OpenSans-bold.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OpenSans-boldItalic.fntdata"/><Relationship Id="rId80" Type="http://schemas.openxmlformats.org/officeDocument/2006/relationships/font" Target="fonts/InterLight-regular.fntdata"/><Relationship Id="rId82" Type="http://schemas.openxmlformats.org/officeDocument/2006/relationships/font" Target="fonts/Roboto-regular.fntdata"/><Relationship Id="rId81" Type="http://schemas.openxmlformats.org/officeDocument/2006/relationships/font" Target="fonts/Inter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0" Type="http://customschemas.google.com/relationships/presentationmetadata" Target="meta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786405b3e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786405b3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786405b3e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786405b3e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786405b3e9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786405b3e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786405b3e9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786405b3e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786405b3e9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786405b3e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786405b3e9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786405b3e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786405b3e9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786405b3e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786405b3e9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786405b3e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786405b3e9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786405b3e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786405b3e9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786405b3e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786405b3e9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786405b3e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786405b3e9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786405b3e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786405b3e9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786405b3e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786405b3e9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786405b3e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786405b3e9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786405b3e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6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6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7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7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7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6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6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6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6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6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6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6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9"/>
          <p:cNvSpPr/>
          <p:nvPr>
            <p:ph idx="2" type="pic"/>
          </p:nvPr>
        </p:nvSpPr>
        <p:spPr>
          <a:xfrm>
            <a:off x="5183188" y="987425"/>
            <a:ext cx="6172200" cy="4873625"/>
          </a:xfrm>
          <a:prstGeom prst="rect">
            <a:avLst/>
          </a:prstGeom>
          <a:noFill/>
          <a:ln>
            <a:noFill/>
          </a:ln>
        </p:spPr>
      </p:sp>
      <p:sp>
        <p:nvSpPr>
          <p:cNvPr id="64" name="Google Shape;64;p6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8.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5.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4.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9.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7.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7.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5.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8.jpg"/><Relationship Id="rId4" Type="http://schemas.openxmlformats.org/officeDocument/2006/relationships/image" Target="../media/image13.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0.jpg"/><Relationship Id="rId4" Type="http://schemas.openxmlformats.org/officeDocument/2006/relationships/image" Target="../media/image16.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9.jpg"/><Relationship Id="rId4" Type="http://schemas.openxmlformats.org/officeDocument/2006/relationships/image" Target="../media/image24.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2.jpg"/><Relationship Id="rId4" Type="http://schemas.openxmlformats.org/officeDocument/2006/relationships/image" Target="../media/image2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5.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0.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6.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8.jpg"/><Relationship Id="rId4" Type="http://schemas.openxmlformats.org/officeDocument/2006/relationships/image" Target="../media/image32.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25.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27.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3.jpg"/><Relationship Id="rId4" Type="http://schemas.openxmlformats.org/officeDocument/2006/relationships/image" Target="../media/image3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3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b="1" lang="en-IN" sz="3100"/>
              <a:t>Course Title : OBJECT ORIENTED PROGRAMMING USING C++</a:t>
            </a:r>
            <a:br>
              <a:rPr lang="en-IN" sz="3100"/>
            </a:br>
            <a:r>
              <a:rPr b="1" lang="en-IN" sz="3100"/>
              <a:t>Course Code:</a:t>
            </a:r>
            <a:r>
              <a:rPr lang="en-IN" sz="3100"/>
              <a:t> </a:t>
            </a:r>
            <a:r>
              <a:rPr b="1" lang="en-IN" sz="3100"/>
              <a:t>313304</a:t>
            </a:r>
            <a:br>
              <a:rPr lang="en-IN"/>
            </a:br>
            <a:br>
              <a:rPr lang="en-IN"/>
            </a:b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IN"/>
              <a:t>By: Suwarna Nimkarde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0"/>
          <p:cNvSpPr txBox="1"/>
          <p:nvPr>
            <p:ph type="title"/>
          </p:nvPr>
        </p:nvSpPr>
        <p:spPr>
          <a:xfrm>
            <a:off x="838200" y="365125"/>
            <a:ext cx="10515600" cy="7016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sz="3200"/>
          </a:p>
          <a:p>
            <a:pPr indent="0" lvl="0" marL="0" rtl="0" algn="l">
              <a:lnSpc>
                <a:spcPct val="90000"/>
              </a:lnSpc>
              <a:spcBef>
                <a:spcPts val="0"/>
              </a:spcBef>
              <a:spcAft>
                <a:spcPts val="0"/>
              </a:spcAft>
              <a:buClr>
                <a:schemeClr val="dk1"/>
              </a:buClr>
              <a:buSzPct val="100000"/>
              <a:buFont typeface="Calibri"/>
              <a:buNone/>
            </a:pPr>
            <a:r>
              <a:t/>
            </a:r>
            <a:endParaRPr sz="3200"/>
          </a:p>
          <a:p>
            <a:pPr indent="0" lvl="0" marL="0" rtl="0" algn="l">
              <a:lnSpc>
                <a:spcPct val="90000"/>
              </a:lnSpc>
              <a:spcBef>
                <a:spcPts val="0"/>
              </a:spcBef>
              <a:spcAft>
                <a:spcPts val="0"/>
              </a:spcAft>
              <a:buClr>
                <a:schemeClr val="dk1"/>
              </a:buClr>
              <a:buSzPct val="100000"/>
              <a:buFont typeface="Calibri"/>
              <a:buNone/>
            </a:pPr>
            <a:r>
              <a:rPr b="1" lang="en-IN" sz="3200"/>
              <a:t>Basics of Object Oriented Programming(OOP) </a:t>
            </a:r>
            <a:br>
              <a:rPr lang="en-IN" sz="3200"/>
            </a:br>
            <a:br>
              <a:rPr lang="en-IN" sz="3200"/>
            </a:br>
            <a:endParaRPr sz="3200"/>
          </a:p>
        </p:txBody>
      </p:sp>
      <p:sp>
        <p:nvSpPr>
          <p:cNvPr id="141" name="Google Shape;141;p10"/>
          <p:cNvSpPr txBox="1"/>
          <p:nvPr>
            <p:ph idx="1" type="body"/>
          </p:nvPr>
        </p:nvSpPr>
        <p:spPr>
          <a:xfrm>
            <a:off x="838200" y="1066800"/>
            <a:ext cx="10515600" cy="51101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High Level Language Programming</a:t>
            </a:r>
            <a:endParaRPr/>
          </a:p>
          <a:p>
            <a:pPr indent="-228600" lvl="0" marL="228600" rtl="0" algn="l">
              <a:lnSpc>
                <a:spcPct val="90000"/>
              </a:lnSpc>
              <a:spcBef>
                <a:spcPts val="1000"/>
              </a:spcBef>
              <a:spcAft>
                <a:spcPts val="0"/>
              </a:spcAft>
              <a:buClr>
                <a:schemeClr val="dk1"/>
              </a:buClr>
              <a:buSzPts val="2800"/>
              <a:buChar char="•"/>
            </a:pPr>
            <a:r>
              <a:rPr lang="en-IN"/>
              <a:t>Whole world is seen in the form of objects</a:t>
            </a:r>
            <a:endParaRPr/>
          </a:p>
          <a:p>
            <a:pPr indent="-228600" lvl="0" marL="228600" rtl="0" algn="l">
              <a:lnSpc>
                <a:spcPct val="90000"/>
              </a:lnSpc>
              <a:spcBef>
                <a:spcPts val="1000"/>
              </a:spcBef>
              <a:spcAft>
                <a:spcPts val="0"/>
              </a:spcAft>
              <a:buClr>
                <a:schemeClr val="dk1"/>
              </a:buClr>
              <a:buSzPts val="2800"/>
              <a:buChar char="•"/>
            </a:pPr>
            <a:r>
              <a:rPr lang="en-IN"/>
              <a:t>Basics of OOP : Class, Object</a:t>
            </a:r>
            <a:endParaRPr/>
          </a:p>
          <a:p>
            <a:pPr indent="-228600" lvl="0" marL="228600" rtl="0" algn="l">
              <a:lnSpc>
                <a:spcPct val="90000"/>
              </a:lnSpc>
              <a:spcBef>
                <a:spcPts val="1000"/>
              </a:spcBef>
              <a:spcAft>
                <a:spcPts val="0"/>
              </a:spcAft>
              <a:buClr>
                <a:schemeClr val="dk1"/>
              </a:buClr>
              <a:buSzPts val="2800"/>
              <a:buChar char="•"/>
            </a:pPr>
            <a:r>
              <a:rPr lang="en-IN"/>
              <a:t>Basic Concepts of OOP : Data Abstraction, Data Encapsulation, Inheritance, Polymorphism , Dynamic Binding , Message Passing </a:t>
            </a:r>
            <a:endParaRPr/>
          </a:p>
          <a:p>
            <a:pPr indent="0" lvl="0" marL="0" rtl="0" algn="l">
              <a:lnSpc>
                <a:spcPct val="90000"/>
              </a:lnSpc>
              <a:spcBef>
                <a:spcPts val="1000"/>
              </a:spcBef>
              <a:spcAft>
                <a:spcPts val="0"/>
              </a:spcAft>
              <a:buClr>
                <a:schemeClr val="dk1"/>
              </a:buClr>
              <a:buSzPts val="2800"/>
              <a:buNone/>
            </a:pPr>
            <a:br>
              <a:rPr lang="en-IN"/>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1"/>
          <p:cNvSpPr txBox="1"/>
          <p:nvPr>
            <p:ph type="title"/>
          </p:nvPr>
        </p:nvSpPr>
        <p:spPr>
          <a:xfrm>
            <a:off x="838200" y="365125"/>
            <a:ext cx="10515600" cy="10064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IN" sz="3200"/>
              <a:t>Basics of OOP : Class</a:t>
            </a:r>
            <a:br>
              <a:rPr b="1" lang="en-IN" sz="3200"/>
            </a:br>
            <a:endParaRPr b="1" sz="3200"/>
          </a:p>
        </p:txBody>
      </p:sp>
      <p:sp>
        <p:nvSpPr>
          <p:cNvPr id="147" name="Google Shape;147;p11"/>
          <p:cNvSpPr txBox="1"/>
          <p:nvPr>
            <p:ph idx="1" type="body"/>
          </p:nvPr>
        </p:nvSpPr>
        <p:spPr>
          <a:xfrm>
            <a:off x="838200" y="1371600"/>
            <a:ext cx="10515600" cy="48053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Class has data members and member functions</a:t>
            </a:r>
            <a:endParaRPr/>
          </a:p>
          <a:p>
            <a:pPr indent="-228600" lvl="0" marL="228600" rtl="0" algn="l">
              <a:lnSpc>
                <a:spcPct val="90000"/>
              </a:lnSpc>
              <a:spcBef>
                <a:spcPts val="1000"/>
              </a:spcBef>
              <a:spcAft>
                <a:spcPts val="0"/>
              </a:spcAft>
              <a:buClr>
                <a:schemeClr val="dk1"/>
              </a:buClr>
              <a:buSzPts val="2800"/>
              <a:buChar char="•"/>
            </a:pPr>
            <a:r>
              <a:rPr lang="en-IN"/>
              <a:t>It is a template used for creating Objects </a:t>
            </a:r>
            <a:endParaRPr/>
          </a:p>
          <a:p>
            <a:pPr indent="-228600" lvl="0" marL="228600" rtl="0" algn="l">
              <a:lnSpc>
                <a:spcPct val="90000"/>
              </a:lnSpc>
              <a:spcBef>
                <a:spcPts val="1000"/>
              </a:spcBef>
              <a:spcAft>
                <a:spcPts val="0"/>
              </a:spcAft>
              <a:buClr>
                <a:schemeClr val="dk1"/>
              </a:buClr>
              <a:buSzPts val="2800"/>
              <a:buChar char="•"/>
            </a:pPr>
            <a:r>
              <a:rPr lang="en-IN"/>
              <a:t>e.g. Food, Animals, Fruits ,Human</a:t>
            </a:r>
            <a:endParaRPr/>
          </a:p>
          <a:p>
            <a:pPr indent="-228600" lvl="0" marL="228600" rtl="0" algn="l">
              <a:lnSpc>
                <a:spcPct val="90000"/>
              </a:lnSpc>
              <a:spcBef>
                <a:spcPts val="1000"/>
              </a:spcBef>
              <a:spcAft>
                <a:spcPts val="0"/>
              </a:spcAft>
              <a:buClr>
                <a:schemeClr val="dk1"/>
              </a:buClr>
              <a:buSzPts val="2800"/>
              <a:buChar char="•"/>
            </a:pPr>
            <a:r>
              <a:rPr lang="en-IN"/>
              <a:t>   </a:t>
            </a:r>
            <a:br>
              <a:rPr lang="en-IN"/>
            </a:br>
            <a:r>
              <a:rPr lang="en-IN"/>
              <a:t> class  : Fruit</a:t>
            </a:r>
            <a:endParaRPr/>
          </a:p>
          <a:p>
            <a:pPr indent="0" lvl="0" marL="0" rtl="0" algn="l">
              <a:lnSpc>
                <a:spcPct val="90000"/>
              </a:lnSpc>
              <a:spcBef>
                <a:spcPts val="1000"/>
              </a:spcBef>
              <a:spcAft>
                <a:spcPts val="0"/>
              </a:spcAft>
              <a:buClr>
                <a:schemeClr val="dk1"/>
              </a:buClr>
              <a:buSzPts val="2800"/>
              <a:buNone/>
            </a:pPr>
            <a:r>
              <a:rPr lang="en-IN"/>
              <a:t>    </a:t>
            </a:r>
            <a:br>
              <a:rPr lang="en-IN"/>
            </a:br>
            <a:r>
              <a:rPr lang="en-IN"/>
              <a:t>class : Animal</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2"/>
          <p:cNvSpPr txBox="1"/>
          <p:nvPr>
            <p:ph type="title"/>
          </p:nvPr>
        </p:nvSpPr>
        <p:spPr>
          <a:xfrm>
            <a:off x="838200" y="365125"/>
            <a:ext cx="10515600" cy="10826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IN" sz="3200"/>
              <a:t>Basics of OOP : Object</a:t>
            </a:r>
            <a:endParaRPr b="1" sz="3200"/>
          </a:p>
        </p:txBody>
      </p:sp>
      <p:sp>
        <p:nvSpPr>
          <p:cNvPr id="153" name="Google Shape;153;p12"/>
          <p:cNvSpPr txBox="1"/>
          <p:nvPr>
            <p:ph idx="1" type="body"/>
          </p:nvPr>
        </p:nvSpPr>
        <p:spPr>
          <a:xfrm>
            <a:off x="838200" y="1524000"/>
            <a:ext cx="10515600" cy="465296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IN"/>
              <a:t> An Instance of a class</a:t>
            </a:r>
            <a:endParaRPr/>
          </a:p>
          <a:p>
            <a:pPr indent="-228600" lvl="0" marL="228600" rtl="0" algn="l">
              <a:lnSpc>
                <a:spcPct val="90000"/>
              </a:lnSpc>
              <a:spcBef>
                <a:spcPts val="1000"/>
              </a:spcBef>
              <a:spcAft>
                <a:spcPts val="0"/>
              </a:spcAft>
              <a:buClr>
                <a:schemeClr val="dk1"/>
              </a:buClr>
              <a:buSzPts val="2800"/>
              <a:buChar char="•"/>
            </a:pPr>
            <a:r>
              <a:rPr lang="en-IN"/>
              <a:t>Real world entity that has  attribute and functions</a:t>
            </a:r>
            <a:endParaRPr/>
          </a:p>
          <a:p>
            <a:pPr indent="-228600" lvl="0" marL="228600" rtl="0" algn="l">
              <a:lnSpc>
                <a:spcPct val="90000"/>
              </a:lnSpc>
              <a:spcBef>
                <a:spcPts val="1000"/>
              </a:spcBef>
              <a:spcAft>
                <a:spcPts val="0"/>
              </a:spcAft>
              <a:buClr>
                <a:schemeClr val="dk1"/>
              </a:buClr>
              <a:buSzPts val="2800"/>
              <a:buChar char="•"/>
            </a:pPr>
            <a:r>
              <a:rPr lang="en-IN"/>
              <a:t>Object Communicate with each other using messages</a:t>
            </a:r>
            <a:endParaRPr/>
          </a:p>
          <a:p>
            <a:pPr indent="-228600" lvl="0" marL="228600" rtl="0" algn="l">
              <a:lnSpc>
                <a:spcPct val="90000"/>
              </a:lnSpc>
              <a:spcBef>
                <a:spcPts val="1000"/>
              </a:spcBef>
              <a:spcAft>
                <a:spcPts val="0"/>
              </a:spcAft>
              <a:buClr>
                <a:schemeClr val="dk1"/>
              </a:buClr>
              <a:buSzPts val="2800"/>
              <a:buChar char="•"/>
            </a:pPr>
            <a:r>
              <a:rPr lang="en-IN"/>
              <a:t>Class : Human </a:t>
            </a:r>
            <a:endParaRPr/>
          </a:p>
          <a:p>
            <a:pPr indent="-228600" lvl="0" marL="228600" rtl="0" algn="l">
              <a:lnSpc>
                <a:spcPct val="90000"/>
              </a:lnSpc>
              <a:spcBef>
                <a:spcPts val="1000"/>
              </a:spcBef>
              <a:spcAft>
                <a:spcPts val="0"/>
              </a:spcAft>
              <a:buClr>
                <a:schemeClr val="dk1"/>
              </a:buClr>
              <a:buSzPts val="2800"/>
              <a:buChar char="•"/>
            </a:pPr>
            <a:r>
              <a:rPr lang="en-IN"/>
              <a:t>Objects : Boy, Girl</a:t>
            </a:r>
            <a:endParaRPr/>
          </a:p>
          <a:p>
            <a:pPr indent="-228600" lvl="0" marL="228600" rtl="0" algn="l">
              <a:lnSpc>
                <a:spcPct val="90000"/>
              </a:lnSpc>
              <a:spcBef>
                <a:spcPts val="1000"/>
              </a:spcBef>
              <a:spcAft>
                <a:spcPts val="0"/>
              </a:spcAft>
              <a:buClr>
                <a:schemeClr val="dk1"/>
              </a:buClr>
              <a:buSzPts val="2800"/>
              <a:buChar char="•"/>
            </a:pPr>
            <a:r>
              <a:rPr lang="en-IN"/>
              <a:t>Class : Fruit</a:t>
            </a:r>
            <a:endParaRPr/>
          </a:p>
          <a:p>
            <a:pPr indent="-228600" lvl="0" marL="228600" rtl="0" algn="l">
              <a:lnSpc>
                <a:spcPct val="90000"/>
              </a:lnSpc>
              <a:spcBef>
                <a:spcPts val="1000"/>
              </a:spcBef>
              <a:spcAft>
                <a:spcPts val="0"/>
              </a:spcAft>
              <a:buClr>
                <a:schemeClr val="dk1"/>
              </a:buClr>
              <a:buSzPts val="2800"/>
              <a:buChar char="•"/>
            </a:pPr>
            <a:r>
              <a:rPr lang="en-IN"/>
              <a:t>Objects : Apple, Grapes, Orange, Pineapple</a:t>
            </a:r>
            <a:endParaRPr/>
          </a:p>
          <a:p>
            <a:pPr indent="-228600" lvl="0" marL="228600" rtl="0" algn="l">
              <a:lnSpc>
                <a:spcPct val="90000"/>
              </a:lnSpc>
              <a:spcBef>
                <a:spcPts val="1000"/>
              </a:spcBef>
              <a:spcAft>
                <a:spcPts val="0"/>
              </a:spcAft>
              <a:buClr>
                <a:schemeClr val="dk1"/>
              </a:buClr>
              <a:buSzPts val="2800"/>
              <a:buChar char="•"/>
            </a:pPr>
            <a:br>
              <a:rPr lang="en-IN"/>
            </a:br>
            <a:br>
              <a:rPr lang="en-IN"/>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3"/>
          <p:cNvSpPr txBox="1"/>
          <p:nvPr>
            <p:ph type="title"/>
          </p:nvPr>
        </p:nvSpPr>
        <p:spPr>
          <a:xfrm>
            <a:off x="838200" y="365125"/>
            <a:ext cx="10515600" cy="8540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IN" sz="3200"/>
              <a:t>Basic Concepts and Features of OOP : Data Abstraction</a:t>
            </a:r>
            <a:br>
              <a:rPr lang="en-IN" sz="3200"/>
            </a:br>
            <a:br>
              <a:rPr lang="en-IN" sz="3200"/>
            </a:br>
            <a:endParaRPr sz="3200"/>
          </a:p>
        </p:txBody>
      </p:sp>
      <p:sp>
        <p:nvSpPr>
          <p:cNvPr id="159" name="Google Shape;159;p13"/>
          <p:cNvSpPr txBox="1"/>
          <p:nvPr>
            <p:ph idx="1" type="body"/>
          </p:nvPr>
        </p:nvSpPr>
        <p:spPr>
          <a:xfrm>
            <a:off x="838200" y="1219200"/>
            <a:ext cx="10515600" cy="49577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Hiding internal implementation, shows essential information to user. e.g. ATM </a:t>
            </a:r>
            <a:endParaRPr/>
          </a:p>
          <a:p>
            <a:pPr indent="-228600" lvl="0" marL="228600" rtl="0" algn="l">
              <a:lnSpc>
                <a:spcPct val="90000"/>
              </a:lnSpc>
              <a:spcBef>
                <a:spcPts val="1000"/>
              </a:spcBef>
              <a:spcAft>
                <a:spcPts val="0"/>
              </a:spcAft>
              <a:buClr>
                <a:schemeClr val="dk1"/>
              </a:buClr>
              <a:buSzPts val="2800"/>
              <a:buChar char="•"/>
            </a:pPr>
            <a:r>
              <a:rPr lang="en-IN"/>
              <a:t>Customer is not aware about Internal Details of ATM machine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4"/>
          <p:cNvSpPr txBox="1"/>
          <p:nvPr>
            <p:ph type="title"/>
          </p:nvPr>
        </p:nvSpPr>
        <p:spPr>
          <a:xfrm>
            <a:off x="838200" y="365125"/>
            <a:ext cx="10515600" cy="10826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IN" sz="3200"/>
              <a:t>Basic Concepts and Features of OOP : Data Encapsulation</a:t>
            </a:r>
            <a:endParaRPr b="1" sz="3200"/>
          </a:p>
        </p:txBody>
      </p:sp>
      <p:sp>
        <p:nvSpPr>
          <p:cNvPr id="165" name="Google Shape;165;p14"/>
          <p:cNvSpPr txBox="1"/>
          <p:nvPr>
            <p:ph idx="1" type="body"/>
          </p:nvPr>
        </p:nvSpPr>
        <p:spPr>
          <a:xfrm>
            <a:off x="838200" y="1524000"/>
            <a:ext cx="10515600" cy="46529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It is combining data and functions inside a class. </a:t>
            </a:r>
            <a:endParaRPr/>
          </a:p>
          <a:p>
            <a:pPr indent="-228600" lvl="0" marL="228600" rtl="0" algn="l">
              <a:lnSpc>
                <a:spcPct val="90000"/>
              </a:lnSpc>
              <a:spcBef>
                <a:spcPts val="1000"/>
              </a:spcBef>
              <a:spcAft>
                <a:spcPts val="0"/>
              </a:spcAft>
              <a:buClr>
                <a:schemeClr val="dk1"/>
              </a:buClr>
              <a:buSzPts val="2800"/>
              <a:buChar char="•"/>
            </a:pPr>
            <a:r>
              <a:rPr lang="en-IN"/>
              <a:t>In the Class, various methods access same data.</a:t>
            </a:r>
            <a:endParaRPr/>
          </a:p>
          <a:p>
            <a:pPr indent="-228600" lvl="0" marL="228600" rtl="0" algn="l">
              <a:lnSpc>
                <a:spcPct val="90000"/>
              </a:lnSpc>
              <a:spcBef>
                <a:spcPts val="1000"/>
              </a:spcBef>
              <a:spcAft>
                <a:spcPts val="0"/>
              </a:spcAft>
              <a:buClr>
                <a:schemeClr val="dk1"/>
              </a:buClr>
              <a:buSzPts val="2800"/>
              <a:buChar char="•"/>
            </a:pPr>
            <a:r>
              <a:rPr lang="en-IN"/>
              <a:t>Combining of </a:t>
            </a:r>
            <a:r>
              <a:rPr b="1" lang="en-IN"/>
              <a:t>state</a:t>
            </a:r>
            <a:r>
              <a:rPr lang="en-IN"/>
              <a:t> and </a:t>
            </a:r>
            <a:r>
              <a:rPr b="1" lang="en-IN"/>
              <a:t>behavior</a:t>
            </a:r>
            <a:r>
              <a:rPr lang="en-IN"/>
              <a:t> in a single unit  is</a:t>
            </a:r>
            <a:endParaRPr/>
          </a:p>
          <a:p>
            <a:pPr indent="-228600" lvl="0" marL="228600" rtl="0" algn="l">
              <a:lnSpc>
                <a:spcPct val="90000"/>
              </a:lnSpc>
              <a:spcBef>
                <a:spcPts val="1000"/>
              </a:spcBef>
              <a:spcAft>
                <a:spcPts val="0"/>
              </a:spcAft>
              <a:buClr>
                <a:schemeClr val="dk1"/>
              </a:buClr>
              <a:buSzPts val="2800"/>
              <a:buChar char="•"/>
            </a:pPr>
            <a:r>
              <a:rPr lang="en-IN"/>
              <a:t> known as encapsulation.</a:t>
            </a:r>
            <a:endParaRPr/>
          </a:p>
          <a:p>
            <a:pPr indent="-228600" lvl="0" marL="228600" rtl="0" algn="l">
              <a:lnSpc>
                <a:spcPct val="90000"/>
              </a:lnSpc>
              <a:spcBef>
                <a:spcPts val="1000"/>
              </a:spcBef>
              <a:spcAft>
                <a:spcPts val="0"/>
              </a:spcAft>
              <a:buClr>
                <a:schemeClr val="dk1"/>
              </a:buClr>
              <a:buSzPts val="2800"/>
              <a:buChar char="•"/>
            </a:pPr>
            <a:r>
              <a:rPr lang="en-IN"/>
              <a:t>Protects objects from unwanted access.</a:t>
            </a:r>
            <a:endParaRPr/>
          </a:p>
          <a:p>
            <a:pPr indent="0" lvl="0" marL="0" rtl="0" algn="l">
              <a:lnSpc>
                <a:spcPct val="90000"/>
              </a:lnSpc>
              <a:spcBef>
                <a:spcPts val="1000"/>
              </a:spcBef>
              <a:spcAft>
                <a:spcPts val="0"/>
              </a:spcAft>
              <a:buClr>
                <a:schemeClr val="dk1"/>
              </a:buClr>
              <a:buSzPts val="2800"/>
              <a:buNone/>
            </a:pPr>
            <a:br>
              <a:rPr lang="en-IN"/>
            </a:b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txBox="1"/>
          <p:nvPr>
            <p:ph type="title"/>
          </p:nvPr>
        </p:nvSpPr>
        <p:spPr>
          <a:xfrm>
            <a:off x="838200" y="365125"/>
            <a:ext cx="10515600" cy="10064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IN" sz="3200"/>
              <a:t>Basic Concepts and Features of OOP : Inheritance</a:t>
            </a:r>
            <a:endParaRPr b="1" sz="3200"/>
          </a:p>
        </p:txBody>
      </p:sp>
      <p:sp>
        <p:nvSpPr>
          <p:cNvPr id="171" name="Google Shape;171;p15"/>
          <p:cNvSpPr txBox="1"/>
          <p:nvPr>
            <p:ph idx="1" type="body"/>
          </p:nvPr>
        </p:nvSpPr>
        <p:spPr>
          <a:xfrm>
            <a:off x="838200" y="1524000"/>
            <a:ext cx="10515600" cy="46529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It is process of creating a new class from existing class.</a:t>
            </a:r>
            <a:endParaRPr/>
          </a:p>
          <a:p>
            <a:pPr indent="-228600" lvl="0" marL="228600" rtl="0" algn="l">
              <a:lnSpc>
                <a:spcPct val="90000"/>
              </a:lnSpc>
              <a:spcBef>
                <a:spcPts val="1000"/>
              </a:spcBef>
              <a:spcAft>
                <a:spcPts val="0"/>
              </a:spcAft>
              <a:buClr>
                <a:schemeClr val="dk1"/>
              </a:buClr>
              <a:buSzPts val="2800"/>
              <a:buChar char="•"/>
            </a:pPr>
            <a:r>
              <a:rPr lang="en-IN"/>
              <a:t>Existing class is parent class  or base class and new class </a:t>
            </a:r>
            <a:endParaRPr/>
          </a:p>
          <a:p>
            <a:pPr indent="-228600" lvl="0" marL="228600" rtl="0" algn="l">
              <a:lnSpc>
                <a:spcPct val="90000"/>
              </a:lnSpc>
              <a:spcBef>
                <a:spcPts val="1000"/>
              </a:spcBef>
              <a:spcAft>
                <a:spcPts val="0"/>
              </a:spcAft>
              <a:buClr>
                <a:schemeClr val="dk1"/>
              </a:buClr>
              <a:buSzPts val="2800"/>
              <a:buChar char="•"/>
            </a:pPr>
            <a:r>
              <a:rPr lang="en-IN"/>
              <a:t>e.g. Base Class : Vehicle , sub classes : 2 wheeler,3 wheeler,4 wheeler</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6"/>
          <p:cNvSpPr txBox="1"/>
          <p:nvPr>
            <p:ph type="title"/>
          </p:nvPr>
        </p:nvSpPr>
        <p:spPr>
          <a:xfrm>
            <a:off x="838200" y="365125"/>
            <a:ext cx="10515600" cy="8540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IN" sz="3200"/>
              <a:t>Basic Concepts and Features of OOP : Polymorphism</a:t>
            </a:r>
            <a:endParaRPr b="1" sz="3200"/>
          </a:p>
        </p:txBody>
      </p:sp>
      <p:sp>
        <p:nvSpPr>
          <p:cNvPr id="177" name="Google Shape;177;p16"/>
          <p:cNvSpPr txBox="1"/>
          <p:nvPr>
            <p:ph idx="1" type="body"/>
          </p:nvPr>
        </p:nvSpPr>
        <p:spPr>
          <a:xfrm>
            <a:off x="838200" y="1524000"/>
            <a:ext cx="10515600" cy="46529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It is the ability to take more than one form </a:t>
            </a:r>
            <a:endParaRPr/>
          </a:p>
          <a:p>
            <a:pPr indent="-228600" lvl="0" marL="228600" rtl="0" algn="l">
              <a:lnSpc>
                <a:spcPct val="90000"/>
              </a:lnSpc>
              <a:spcBef>
                <a:spcPts val="1000"/>
              </a:spcBef>
              <a:spcAft>
                <a:spcPts val="0"/>
              </a:spcAft>
              <a:buClr>
                <a:schemeClr val="dk1"/>
              </a:buClr>
              <a:buSzPts val="2800"/>
              <a:buChar char="•"/>
            </a:pPr>
            <a:r>
              <a:rPr lang="en-IN"/>
              <a:t>This property allows objects to perform different tasks</a:t>
            </a:r>
            <a:endParaRPr/>
          </a:p>
          <a:p>
            <a:pPr indent="-228600" lvl="0" marL="228600" rtl="0" algn="l">
              <a:lnSpc>
                <a:spcPct val="90000"/>
              </a:lnSpc>
              <a:spcBef>
                <a:spcPts val="1000"/>
              </a:spcBef>
              <a:spcAft>
                <a:spcPts val="0"/>
              </a:spcAft>
              <a:buClr>
                <a:schemeClr val="dk1"/>
              </a:buClr>
              <a:buSzPts val="2800"/>
              <a:buChar char="•"/>
            </a:pPr>
            <a:r>
              <a:rPr lang="en-IN"/>
              <a:t>e.g. add() can be used to add integer , float , double datatype values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7"/>
          <p:cNvSpPr txBox="1"/>
          <p:nvPr>
            <p:ph type="title"/>
          </p:nvPr>
        </p:nvSpPr>
        <p:spPr>
          <a:xfrm>
            <a:off x="838200" y="365125"/>
            <a:ext cx="10515600" cy="10826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IN" sz="3200"/>
              <a:t>Basic Concepts and Features of OOP : Dynamic Binding</a:t>
            </a:r>
            <a:endParaRPr b="1" sz="3200"/>
          </a:p>
        </p:txBody>
      </p:sp>
      <p:sp>
        <p:nvSpPr>
          <p:cNvPr id="183" name="Google Shape;183;p17"/>
          <p:cNvSpPr txBox="1"/>
          <p:nvPr>
            <p:ph idx="1" type="body"/>
          </p:nvPr>
        </p:nvSpPr>
        <p:spPr>
          <a:xfrm>
            <a:off x="838200" y="1524000"/>
            <a:ext cx="10515600" cy="46529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It is a process of linking a block of code executed with reference to a method call is determined at run time.</a:t>
            </a:r>
            <a:endParaRPr/>
          </a:p>
          <a:p>
            <a:pPr indent="-228600" lvl="0" marL="228600" rtl="0" algn="l">
              <a:lnSpc>
                <a:spcPct val="90000"/>
              </a:lnSpc>
              <a:spcBef>
                <a:spcPts val="1000"/>
              </a:spcBef>
              <a:spcAft>
                <a:spcPts val="0"/>
              </a:spcAft>
              <a:buClr>
                <a:schemeClr val="dk1"/>
              </a:buClr>
              <a:buSzPts val="2800"/>
              <a:buChar char="•"/>
            </a:pPr>
            <a:r>
              <a:rPr lang="en-IN"/>
              <a:t>It is used when multiple class contain different implementations of the same method.</a:t>
            </a:r>
            <a:endParaRPr/>
          </a:p>
          <a:p>
            <a:pPr indent="-228600" lvl="0" marL="228600" rtl="0" algn="l">
              <a:lnSpc>
                <a:spcPct val="90000"/>
              </a:lnSpc>
              <a:spcBef>
                <a:spcPts val="1000"/>
              </a:spcBef>
              <a:spcAft>
                <a:spcPts val="0"/>
              </a:spcAft>
              <a:buClr>
                <a:schemeClr val="dk1"/>
              </a:buClr>
              <a:buSzPts val="2800"/>
              <a:buChar char="•"/>
            </a:pPr>
            <a:r>
              <a:rPr lang="en-IN"/>
              <a:t>Selection  of the function to be executed from various function alternatives is done at the run-time.</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txBox="1"/>
          <p:nvPr>
            <p:ph type="title"/>
          </p:nvPr>
        </p:nvSpPr>
        <p:spPr>
          <a:xfrm>
            <a:off x="838200" y="365125"/>
            <a:ext cx="10515600" cy="10064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IN" sz="3200"/>
              <a:t>Basic Concepts and Features of OOP : Message Passing</a:t>
            </a:r>
            <a:endParaRPr b="1" sz="3200"/>
          </a:p>
        </p:txBody>
      </p:sp>
      <p:sp>
        <p:nvSpPr>
          <p:cNvPr id="189" name="Google Shape;189;p18"/>
          <p:cNvSpPr txBox="1"/>
          <p:nvPr>
            <p:ph idx="1" type="body"/>
          </p:nvPr>
        </p:nvSpPr>
        <p:spPr>
          <a:xfrm>
            <a:off x="838200" y="1524000"/>
            <a:ext cx="10515600" cy="46529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It is sending and receiving information.</a:t>
            </a:r>
            <a:endParaRPr/>
          </a:p>
          <a:p>
            <a:pPr indent="-228600" lvl="0" marL="228600" rtl="0" algn="l">
              <a:lnSpc>
                <a:spcPct val="90000"/>
              </a:lnSpc>
              <a:spcBef>
                <a:spcPts val="1000"/>
              </a:spcBef>
              <a:spcAft>
                <a:spcPts val="0"/>
              </a:spcAft>
              <a:buClr>
                <a:schemeClr val="dk1"/>
              </a:buClr>
              <a:buSzPts val="2800"/>
              <a:buChar char="•"/>
            </a:pPr>
            <a:r>
              <a:rPr lang="en-IN"/>
              <a:t>It is done by using object name along with method(function)name and parameter as information.</a:t>
            </a:r>
            <a:endParaRPr/>
          </a:p>
          <a:p>
            <a:pPr indent="-228600" lvl="0" marL="228600" rtl="0" algn="l">
              <a:lnSpc>
                <a:spcPct val="90000"/>
              </a:lnSpc>
              <a:spcBef>
                <a:spcPts val="1000"/>
              </a:spcBef>
              <a:spcAft>
                <a:spcPts val="0"/>
              </a:spcAft>
              <a:buClr>
                <a:schemeClr val="dk1"/>
              </a:buClr>
              <a:buSzPts val="2800"/>
              <a:buChar char="•"/>
            </a:pPr>
            <a:r>
              <a:rPr lang="en-IN"/>
              <a:t>A message for an object is to execute a method.</a:t>
            </a:r>
            <a:endParaRPr/>
          </a:p>
          <a:p>
            <a:pPr indent="-228600" lvl="0" marL="228600" rtl="0" algn="l">
              <a:lnSpc>
                <a:spcPct val="90000"/>
              </a:lnSpc>
              <a:spcBef>
                <a:spcPts val="1000"/>
              </a:spcBef>
              <a:spcAft>
                <a:spcPts val="0"/>
              </a:spcAft>
              <a:buClr>
                <a:schemeClr val="dk1"/>
              </a:buClr>
              <a:buSzPts val="2800"/>
              <a:buChar char="•"/>
            </a:pPr>
            <a:r>
              <a:rPr lang="en-IN"/>
              <a:t>It executes a method.</a:t>
            </a:r>
            <a:endParaRPr/>
          </a:p>
          <a:p>
            <a:pPr indent="-228600" lvl="0" marL="228600" rtl="0" algn="l">
              <a:lnSpc>
                <a:spcPct val="90000"/>
              </a:lnSpc>
              <a:spcBef>
                <a:spcPts val="1000"/>
              </a:spcBef>
              <a:spcAft>
                <a:spcPts val="0"/>
              </a:spcAft>
              <a:buClr>
                <a:schemeClr val="dk1"/>
              </a:buClr>
              <a:buSzPts val="2800"/>
              <a:buChar char="•"/>
            </a:pPr>
            <a:r>
              <a:rPr lang="en-IN"/>
              <a:t>Object generates desired result.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3200"/>
              <a:buFont typeface="Times New Roman"/>
              <a:buNone/>
            </a:pPr>
            <a:r>
              <a:rPr b="1" lang="en-IN" sz="3200">
                <a:solidFill>
                  <a:srgbClr val="000000"/>
                </a:solidFill>
                <a:latin typeface="Times New Roman"/>
                <a:ea typeface="Times New Roman"/>
                <a:cs typeface="Times New Roman"/>
                <a:sym typeface="Times New Roman"/>
              </a:rPr>
              <a:t>Examples of Object Oriented languages</a:t>
            </a:r>
            <a:endParaRPr b="1" sz="3200"/>
          </a:p>
        </p:txBody>
      </p:sp>
      <p:pic>
        <p:nvPicPr>
          <p:cNvPr id="195" name="Google Shape;195;p20"/>
          <p:cNvPicPr preferRelativeResize="0"/>
          <p:nvPr>
            <p:ph idx="1" type="body"/>
          </p:nvPr>
        </p:nvPicPr>
        <p:blipFill rotWithShape="1">
          <a:blip r:embed="rId3">
            <a:alphaModFix/>
          </a:blip>
          <a:srcRect b="0" l="0" r="0" t="0"/>
          <a:stretch/>
        </p:blipFill>
        <p:spPr>
          <a:xfrm>
            <a:off x="3276193" y="1849608"/>
            <a:ext cx="6711304" cy="43513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br>
              <a:rPr b="1" lang="en-IN" sz="2700"/>
            </a:br>
            <a:br>
              <a:rPr b="1" lang="en-IN" sz="2700"/>
            </a:br>
            <a:r>
              <a:rPr b="1" lang="en-IN" sz="2700"/>
              <a:t>INDUSTRY / EMPLOYER EXPECTED OUTCOME</a:t>
            </a:r>
            <a:br>
              <a:rPr b="1" lang="en-IN" sz="2700"/>
            </a:br>
            <a:r>
              <a:rPr lang="en-IN" sz="2700"/>
              <a:t>Develop applications using concepts of OOP in C++.</a:t>
            </a:r>
            <a:br>
              <a:rPr lang="en-IN" sz="2700"/>
            </a:br>
            <a:br>
              <a:rPr lang="en-IN"/>
            </a:b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1" lang="en-IN"/>
              <a:t>COURSE LEVEL LEARNING OUTCOMES (COS)</a:t>
            </a:r>
            <a:endParaRPr/>
          </a:p>
          <a:p>
            <a:pPr indent="-228600" lvl="0" marL="228600" rtl="0" algn="l">
              <a:lnSpc>
                <a:spcPct val="90000"/>
              </a:lnSpc>
              <a:spcBef>
                <a:spcPts val="1000"/>
              </a:spcBef>
              <a:spcAft>
                <a:spcPts val="0"/>
              </a:spcAft>
              <a:buClr>
                <a:schemeClr val="dk1"/>
              </a:buClr>
              <a:buSzPct val="100000"/>
              <a:buChar char="•"/>
            </a:pPr>
            <a:r>
              <a:rPr lang="en-IN"/>
              <a:t>Students will be able to achieve &amp; demonstrate the following COs on completion of course based learning</a:t>
            </a:r>
            <a:endParaRPr/>
          </a:p>
          <a:p>
            <a:pPr indent="0" lvl="0" marL="0" rtl="0" algn="l">
              <a:lnSpc>
                <a:spcPct val="90000"/>
              </a:lnSpc>
              <a:spcBef>
                <a:spcPts val="1000"/>
              </a:spcBef>
              <a:spcAft>
                <a:spcPts val="0"/>
              </a:spcAft>
              <a:buClr>
                <a:schemeClr val="dk1"/>
              </a:buClr>
              <a:buSzPct val="100000"/>
              <a:buNone/>
            </a:pPr>
            <a:r>
              <a:rPr lang="en-IN"/>
              <a:t>CO1 - Write C++ programs using classes and objects. </a:t>
            </a:r>
            <a:endParaRPr/>
          </a:p>
          <a:p>
            <a:pPr indent="0" lvl="0" marL="0" rtl="0" algn="l">
              <a:lnSpc>
                <a:spcPct val="90000"/>
              </a:lnSpc>
              <a:spcBef>
                <a:spcPts val="1000"/>
              </a:spcBef>
              <a:spcAft>
                <a:spcPts val="0"/>
              </a:spcAft>
              <a:buClr>
                <a:schemeClr val="dk1"/>
              </a:buClr>
              <a:buSzPct val="100000"/>
              <a:buNone/>
            </a:pPr>
            <a:r>
              <a:rPr lang="en-IN"/>
              <a:t>CO2 - Develop C++ programs using constructors.</a:t>
            </a:r>
            <a:endParaRPr/>
          </a:p>
          <a:p>
            <a:pPr indent="0" lvl="0" marL="0" rtl="0" algn="l">
              <a:lnSpc>
                <a:spcPct val="90000"/>
              </a:lnSpc>
              <a:spcBef>
                <a:spcPts val="1000"/>
              </a:spcBef>
              <a:spcAft>
                <a:spcPts val="0"/>
              </a:spcAft>
              <a:buClr>
                <a:schemeClr val="dk1"/>
              </a:buClr>
              <a:buSzPct val="100000"/>
              <a:buNone/>
            </a:pPr>
            <a:r>
              <a:rPr lang="en-IN"/>
              <a:t>CO3 - Implement Inheritance in C++. </a:t>
            </a:r>
            <a:endParaRPr/>
          </a:p>
          <a:p>
            <a:pPr indent="0" lvl="0" marL="0" rtl="0" algn="l">
              <a:lnSpc>
                <a:spcPct val="90000"/>
              </a:lnSpc>
              <a:spcBef>
                <a:spcPts val="1000"/>
              </a:spcBef>
              <a:spcAft>
                <a:spcPts val="0"/>
              </a:spcAft>
              <a:buClr>
                <a:schemeClr val="dk1"/>
              </a:buClr>
              <a:buSzPct val="100000"/>
              <a:buNone/>
            </a:pPr>
            <a:r>
              <a:rPr lang="en-IN"/>
              <a:t>CO4 - Implement Polymorphism in C++.</a:t>
            </a:r>
            <a:endParaRPr/>
          </a:p>
          <a:p>
            <a:pPr indent="0" lvl="0" marL="0" rtl="0" algn="l">
              <a:lnSpc>
                <a:spcPct val="90000"/>
              </a:lnSpc>
              <a:spcBef>
                <a:spcPts val="1000"/>
              </a:spcBef>
              <a:spcAft>
                <a:spcPts val="0"/>
              </a:spcAft>
              <a:buClr>
                <a:schemeClr val="dk1"/>
              </a:buClr>
              <a:buSzPct val="100000"/>
              <a:buNone/>
            </a:pPr>
            <a:r>
              <a:rPr lang="en-IN"/>
              <a:t>CO5 - Develop C++ programs to perform file operations.</a:t>
            </a:r>
            <a:endParaRPr/>
          </a:p>
          <a:p>
            <a:pPr indent="0" lvl="0" marL="0" rtl="0" algn="l">
              <a:lnSpc>
                <a:spcPct val="90000"/>
              </a:lnSpc>
              <a:spcBef>
                <a:spcPts val="1000"/>
              </a:spcBef>
              <a:spcAft>
                <a:spcPts val="0"/>
              </a:spcAft>
              <a:buClr>
                <a:schemeClr val="dk1"/>
              </a:buClr>
              <a:buSzPct val="100000"/>
              <a:buNone/>
            </a:pPr>
            <a:br>
              <a:rPr lang="en-IN"/>
            </a:b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1"/>
          <p:cNvSpPr txBox="1"/>
          <p:nvPr>
            <p:ph type="title"/>
          </p:nvPr>
        </p:nvSpPr>
        <p:spPr>
          <a:xfrm>
            <a:off x="838200" y="4056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Applications of OOP</a:t>
            </a:r>
            <a:endParaRPr/>
          </a:p>
        </p:txBody>
      </p:sp>
      <p:pic>
        <p:nvPicPr>
          <p:cNvPr id="201" name="Google Shape;201;p21"/>
          <p:cNvPicPr preferRelativeResize="0"/>
          <p:nvPr>
            <p:ph idx="1" type="body"/>
          </p:nvPr>
        </p:nvPicPr>
        <p:blipFill rotWithShape="1">
          <a:blip r:embed="rId3">
            <a:alphaModFix/>
          </a:blip>
          <a:srcRect b="0" l="0" r="0" t="0"/>
          <a:stretch/>
        </p:blipFill>
        <p:spPr>
          <a:xfrm>
            <a:off x="2065957" y="1576973"/>
            <a:ext cx="8276054" cy="514655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786405b3e9_0_0"/>
          <p:cNvSpPr txBox="1"/>
          <p:nvPr>
            <p:ph type="title"/>
          </p:nvPr>
        </p:nvSpPr>
        <p:spPr>
          <a:xfrm>
            <a:off x="838200" y="365125"/>
            <a:ext cx="10515600" cy="552900"/>
          </a:xfrm>
          <a:prstGeom prst="rect">
            <a:avLst/>
          </a:prstGeom>
        </p:spPr>
        <p:txBody>
          <a:bodyPr anchorCtr="0" anchor="ctr" bIns="45700" lIns="91425" spcFirstLastPara="1" rIns="91425" wrap="square" tIns="45700">
            <a:normAutofit fontScale="90000"/>
          </a:bodyPr>
          <a:lstStyle/>
          <a:p>
            <a:pPr indent="-68580" lvl="0" marL="0" marR="74930" rtl="0" algn="l">
              <a:lnSpc>
                <a:spcPct val="100000"/>
              </a:lnSpc>
              <a:spcBef>
                <a:spcPts val="0"/>
              </a:spcBef>
              <a:spcAft>
                <a:spcPts val="0"/>
              </a:spcAft>
              <a:buSzPct val="29347"/>
              <a:buFont typeface="Calibri"/>
              <a:buAutoNum type="arabicPeriod"/>
            </a:pPr>
            <a:r>
              <a:t/>
            </a:r>
            <a:endParaRPr sz="4088">
              <a:latin typeface="Times New Roman"/>
              <a:ea typeface="Times New Roman"/>
              <a:cs typeface="Times New Roman"/>
              <a:sym typeface="Times New Roman"/>
            </a:endParaRPr>
          </a:p>
          <a:p>
            <a:pPr indent="-68580" lvl="0" marL="0" marR="74930" rtl="0" algn="l">
              <a:lnSpc>
                <a:spcPct val="100000"/>
              </a:lnSpc>
              <a:spcBef>
                <a:spcPts val="0"/>
              </a:spcBef>
              <a:spcAft>
                <a:spcPts val="0"/>
              </a:spcAft>
              <a:buSzPct val="29347"/>
              <a:buFont typeface="Calibri"/>
              <a:buAutoNum type="arabicPeriod"/>
            </a:pPr>
            <a:r>
              <a:rPr lang="en-IN" sz="4088">
                <a:latin typeface="Times New Roman"/>
                <a:ea typeface="Times New Roman"/>
                <a:cs typeface="Times New Roman"/>
                <a:sym typeface="Times New Roman"/>
              </a:rPr>
              <a:t>Memory</a:t>
            </a:r>
            <a:r>
              <a:rPr lang="en-IN" sz="4288">
                <a:latin typeface="Arial"/>
                <a:ea typeface="Arial"/>
                <a:cs typeface="Arial"/>
                <a:sym typeface="Arial"/>
              </a:rPr>
              <a:t> </a:t>
            </a:r>
            <a:r>
              <a:rPr lang="en-IN" sz="4088">
                <a:latin typeface="Times New Roman"/>
                <a:ea typeface="Times New Roman"/>
                <a:cs typeface="Times New Roman"/>
                <a:sym typeface="Times New Roman"/>
              </a:rPr>
              <a:t>allocations for objects</a:t>
            </a:r>
            <a:endParaRPr sz="4588">
              <a:latin typeface="Arial"/>
              <a:ea typeface="Arial"/>
              <a:cs typeface="Arial"/>
              <a:sym typeface="Arial"/>
            </a:endParaRPr>
          </a:p>
          <a:p>
            <a:pPr indent="0" lvl="0" marL="0" rtl="0" algn="l">
              <a:spcBef>
                <a:spcPts val="0"/>
              </a:spcBef>
              <a:spcAft>
                <a:spcPts val="0"/>
              </a:spcAft>
              <a:buNone/>
            </a:pPr>
            <a:r>
              <a:t/>
            </a:r>
            <a:endParaRPr/>
          </a:p>
        </p:txBody>
      </p:sp>
      <p:sp>
        <p:nvSpPr>
          <p:cNvPr id="207" name="Google Shape;207;g2786405b3e9_0_0"/>
          <p:cNvSpPr txBox="1"/>
          <p:nvPr>
            <p:ph idx="1" type="body"/>
          </p:nvPr>
        </p:nvSpPr>
        <p:spPr>
          <a:xfrm>
            <a:off x="838200" y="1269000"/>
            <a:ext cx="10515600" cy="4907700"/>
          </a:xfrm>
          <a:prstGeom prst="rect">
            <a:avLst/>
          </a:prstGeom>
        </p:spPr>
        <p:txBody>
          <a:bodyPr anchorCtr="0" anchor="t" bIns="45700" lIns="91425" spcFirstLastPara="1" rIns="91425" wrap="square" tIns="45700">
            <a:normAutofit lnSpcReduction="10000"/>
          </a:bodyPr>
          <a:lstStyle/>
          <a:p>
            <a:pPr indent="-285750" lvl="0" marL="285750" rtl="0" algn="l">
              <a:lnSpc>
                <a:spcPct val="100000"/>
              </a:lnSpc>
              <a:spcBef>
                <a:spcPts val="400"/>
              </a:spcBef>
              <a:spcAft>
                <a:spcPts val="0"/>
              </a:spcAft>
              <a:buSzPts val="1400"/>
              <a:buChar char="►"/>
            </a:pPr>
            <a:r>
              <a:rPr lang="en-IN" sz="2000">
                <a:solidFill>
                  <a:srgbClr val="2E2E38"/>
                </a:solidFill>
              </a:rPr>
              <a:t>Memory space for object is allocated when they are declared and not when the class is specified.</a:t>
            </a:r>
            <a:endParaRPr sz="2000">
              <a:solidFill>
                <a:srgbClr val="2E2E38"/>
              </a:solidFill>
            </a:endParaRPr>
          </a:p>
          <a:p>
            <a:pPr indent="-285750" lvl="0" marL="285750" rtl="0" algn="l">
              <a:lnSpc>
                <a:spcPct val="100000"/>
              </a:lnSpc>
              <a:spcBef>
                <a:spcPts val="400"/>
              </a:spcBef>
              <a:spcAft>
                <a:spcPts val="0"/>
              </a:spcAft>
              <a:buSzPts val="1400"/>
              <a:buChar char="►"/>
            </a:pPr>
            <a:r>
              <a:rPr lang="en-IN" sz="2000">
                <a:solidFill>
                  <a:srgbClr val="2E2E38"/>
                </a:solidFill>
              </a:rPr>
              <a:t>But the member functions are created and placed in the memory space only once when they are defined as a part of the class specification.</a:t>
            </a:r>
            <a:endParaRPr sz="2000">
              <a:solidFill>
                <a:srgbClr val="2E2E38"/>
              </a:solidFill>
            </a:endParaRPr>
          </a:p>
          <a:p>
            <a:pPr indent="-285750" lvl="0" marL="285750" rtl="0" algn="just">
              <a:lnSpc>
                <a:spcPct val="100000"/>
              </a:lnSpc>
              <a:spcBef>
                <a:spcPts val="400"/>
              </a:spcBef>
              <a:spcAft>
                <a:spcPts val="0"/>
              </a:spcAft>
              <a:buSzPts val="1400"/>
              <a:buChar char="►"/>
            </a:pPr>
            <a:r>
              <a:rPr lang="en-IN" sz="2000">
                <a:solidFill>
                  <a:srgbClr val="2E2E38"/>
                </a:solidFill>
              </a:rPr>
              <a:t>As all objects belongs to same class, use the same member functions, no separate memory is allocated for member functions when the objects are created i.e. when the objects are created the memory space is allocated only for data members (member variables)</a:t>
            </a:r>
            <a:endParaRPr sz="1400">
              <a:latin typeface="Arial"/>
              <a:ea typeface="Arial"/>
              <a:cs typeface="Arial"/>
              <a:sym typeface="Arial"/>
            </a:endParaRPr>
          </a:p>
          <a:p>
            <a:pPr indent="-285750" lvl="0" marL="285750" rtl="0" algn="just">
              <a:lnSpc>
                <a:spcPct val="100000"/>
              </a:lnSpc>
              <a:spcBef>
                <a:spcPts val="400"/>
              </a:spcBef>
              <a:spcAft>
                <a:spcPts val="0"/>
              </a:spcAft>
              <a:buSzPts val="1400"/>
              <a:buChar char="►"/>
            </a:pPr>
            <a:r>
              <a:rPr lang="en-IN" sz="2000">
                <a:solidFill>
                  <a:srgbClr val="2E2E38"/>
                </a:solidFill>
              </a:rPr>
              <a:t>Space for data members is allocated separately for each object. </a:t>
            </a:r>
            <a:endParaRPr sz="1400">
              <a:latin typeface="Arial"/>
              <a:ea typeface="Arial"/>
              <a:cs typeface="Arial"/>
              <a:sym typeface="Arial"/>
            </a:endParaRPr>
          </a:p>
          <a:p>
            <a:pPr indent="-285750" lvl="0" marL="285750" rtl="0" algn="just">
              <a:lnSpc>
                <a:spcPct val="100000"/>
              </a:lnSpc>
              <a:spcBef>
                <a:spcPts val="400"/>
              </a:spcBef>
              <a:spcAft>
                <a:spcPts val="0"/>
              </a:spcAft>
              <a:buSzPts val="1400"/>
              <a:buChar char="►"/>
            </a:pPr>
            <a:r>
              <a:rPr lang="en-IN" sz="2000">
                <a:solidFill>
                  <a:srgbClr val="2E2E38"/>
                </a:solidFill>
              </a:rPr>
              <a:t>The memory locations are also distinct for object of same class because the data members of different object will hold different values.</a:t>
            </a:r>
            <a:endParaRPr sz="1400">
              <a:latin typeface="Arial"/>
              <a:ea typeface="Arial"/>
              <a:cs typeface="Arial"/>
              <a:sym typeface="Arial"/>
            </a:endParaRPr>
          </a:p>
          <a:p>
            <a:pPr indent="-285750" lvl="0" marL="285750" rtl="0" algn="just">
              <a:lnSpc>
                <a:spcPct val="100000"/>
              </a:lnSpc>
              <a:spcBef>
                <a:spcPts val="400"/>
              </a:spcBef>
              <a:spcAft>
                <a:spcPts val="0"/>
              </a:spcAft>
              <a:buSzPts val="1400"/>
              <a:buChar char="►"/>
            </a:pPr>
            <a:r>
              <a:rPr lang="en-IN" sz="2000">
                <a:solidFill>
                  <a:srgbClr val="2E2E38"/>
                </a:solidFill>
              </a:rPr>
              <a:t>Data member of the class can contain different value for the different object, memory allocation is performed separately for each data member for different object at the time of creating an object.</a:t>
            </a:r>
            <a:endParaRPr sz="1400">
              <a:latin typeface="Arial"/>
              <a:ea typeface="Arial"/>
              <a:cs typeface="Arial"/>
              <a:sym typeface="Arial"/>
            </a:endParaRPr>
          </a:p>
          <a:p>
            <a:pPr indent="-285750" lvl="0" marL="285750" rtl="0" algn="just">
              <a:lnSpc>
                <a:spcPct val="100000"/>
              </a:lnSpc>
              <a:spcBef>
                <a:spcPts val="400"/>
              </a:spcBef>
              <a:spcAft>
                <a:spcPts val="0"/>
              </a:spcAft>
              <a:buSzPts val="1400"/>
              <a:buChar char="►"/>
            </a:pPr>
            <a:r>
              <a:rPr lang="en-IN" sz="2000">
                <a:solidFill>
                  <a:srgbClr val="2E2E38"/>
                </a:solidFill>
              </a:rPr>
              <a:t>Member function remains common for all object. Memory allocation is done only once for member function at the time of defining it.</a:t>
            </a:r>
            <a:endParaRPr sz="2000">
              <a:solidFill>
                <a:srgbClr val="2E2E38"/>
              </a:solidFill>
            </a:endParaRPr>
          </a:p>
          <a:p>
            <a:pPr indent="0" lvl="0" marL="0" rtl="0" algn="l">
              <a:spcBef>
                <a:spcPts val="10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786405b3e9_0_5"/>
          <p:cNvSpPr txBox="1"/>
          <p:nvPr>
            <p:ph type="title"/>
          </p:nvPr>
        </p:nvSpPr>
        <p:spPr>
          <a:xfrm>
            <a:off x="838200" y="365125"/>
            <a:ext cx="10515600" cy="566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213" name="Google Shape;213;g2786405b3e9_0_5"/>
          <p:cNvSpPr txBox="1"/>
          <p:nvPr>
            <p:ph idx="1" type="body"/>
          </p:nvPr>
        </p:nvSpPr>
        <p:spPr>
          <a:xfrm>
            <a:off x="838200" y="1336500"/>
            <a:ext cx="10515600" cy="4840200"/>
          </a:xfrm>
          <a:prstGeom prst="rect">
            <a:avLst/>
          </a:prstGeom>
        </p:spPr>
        <p:txBody>
          <a:bodyPr anchorCtr="0" anchor="t" bIns="45700" lIns="91425" spcFirstLastPara="1" rIns="91425" wrap="square" tIns="45700">
            <a:normAutofit lnSpcReduction="20000"/>
          </a:bodyPr>
          <a:lstStyle/>
          <a:p>
            <a:pPr indent="0" lvl="0" marL="0" rtl="0" algn="l">
              <a:lnSpc>
                <a:spcPct val="100000"/>
              </a:lnSpc>
              <a:spcBef>
                <a:spcPts val="0"/>
              </a:spcBef>
              <a:spcAft>
                <a:spcPts val="0"/>
              </a:spcAft>
              <a:buNone/>
            </a:pPr>
            <a:br>
              <a:rPr lang="en-IN" sz="2000">
                <a:solidFill>
                  <a:srgbClr val="2E2E38"/>
                </a:solidFill>
              </a:rPr>
            </a:br>
            <a:br>
              <a:rPr lang="en-IN" sz="2000">
                <a:solidFill>
                  <a:srgbClr val="2E2E38"/>
                </a:solidFill>
              </a:rPr>
            </a:br>
            <a:endParaRPr sz="2000">
              <a:solidFill>
                <a:srgbClr val="2E2E38"/>
              </a:solidFill>
            </a:endParaRPr>
          </a:p>
          <a:p>
            <a:pPr indent="-355600" lvl="0" marL="355600" rtl="0" algn="l">
              <a:lnSpc>
                <a:spcPct val="100000"/>
              </a:lnSpc>
              <a:spcBef>
                <a:spcPts val="400"/>
              </a:spcBef>
              <a:spcAft>
                <a:spcPts val="0"/>
              </a:spcAft>
              <a:buNone/>
            </a:pPr>
            <a:r>
              <a:t/>
            </a:r>
            <a:endParaRPr sz="2000">
              <a:solidFill>
                <a:srgbClr val="2E2E38"/>
              </a:solidFill>
            </a:endParaRPr>
          </a:p>
          <a:p>
            <a:pPr indent="0" lvl="0" marL="0" rtl="0" algn="l">
              <a:lnSpc>
                <a:spcPct val="100000"/>
              </a:lnSpc>
              <a:spcBef>
                <a:spcPts val="0"/>
              </a:spcBef>
              <a:spcAft>
                <a:spcPts val="0"/>
              </a:spcAft>
              <a:buNone/>
            </a:pPr>
            <a:br>
              <a:rPr lang="en-IN" sz="2000">
                <a:solidFill>
                  <a:srgbClr val="2E2E38"/>
                </a:solidFill>
              </a:rPr>
            </a:br>
            <a:endParaRPr sz="2000">
              <a:solidFill>
                <a:srgbClr val="2E2E38"/>
              </a:solidFill>
            </a:endParaRPr>
          </a:p>
          <a:p>
            <a:pPr indent="-355600" lvl="0" marL="355600" rtl="0" algn="l">
              <a:lnSpc>
                <a:spcPct val="100000"/>
              </a:lnSpc>
              <a:spcBef>
                <a:spcPts val="400"/>
              </a:spcBef>
              <a:spcAft>
                <a:spcPts val="0"/>
              </a:spcAft>
              <a:buNone/>
            </a:pPr>
            <a:r>
              <a:t/>
            </a:r>
            <a:endParaRPr sz="2000">
              <a:solidFill>
                <a:srgbClr val="2E2E38"/>
              </a:solidFill>
            </a:endParaRPr>
          </a:p>
          <a:p>
            <a:pPr indent="0" lvl="0" marL="0" rtl="0" algn="l">
              <a:lnSpc>
                <a:spcPct val="100000"/>
              </a:lnSpc>
              <a:spcBef>
                <a:spcPts val="0"/>
              </a:spcBef>
              <a:spcAft>
                <a:spcPts val="0"/>
              </a:spcAft>
              <a:buNone/>
            </a:pPr>
            <a:br>
              <a:rPr lang="en-IN" sz="2000">
                <a:solidFill>
                  <a:srgbClr val="2E2E38"/>
                </a:solidFill>
              </a:rPr>
            </a:br>
            <a:endParaRPr sz="2000">
              <a:solidFill>
                <a:srgbClr val="2E2E38"/>
              </a:solidFill>
            </a:endParaRPr>
          </a:p>
          <a:p>
            <a:pPr indent="-355600" lvl="0" marL="355600" rtl="0" algn="l">
              <a:lnSpc>
                <a:spcPct val="100000"/>
              </a:lnSpc>
              <a:spcBef>
                <a:spcPts val="400"/>
              </a:spcBef>
              <a:spcAft>
                <a:spcPts val="0"/>
              </a:spcAft>
              <a:buNone/>
            </a:pPr>
            <a:r>
              <a:t/>
            </a:r>
            <a:endParaRPr sz="2000">
              <a:solidFill>
                <a:srgbClr val="2E2E38"/>
              </a:solidFill>
            </a:endParaRPr>
          </a:p>
          <a:p>
            <a:pPr indent="0" lvl="0" marL="0" rtl="0" algn="l">
              <a:lnSpc>
                <a:spcPct val="100000"/>
              </a:lnSpc>
              <a:spcBef>
                <a:spcPts val="0"/>
              </a:spcBef>
              <a:spcAft>
                <a:spcPts val="0"/>
              </a:spcAft>
              <a:buNone/>
            </a:pPr>
            <a:r>
              <a:t/>
            </a:r>
            <a:endParaRPr sz="2000">
              <a:solidFill>
                <a:srgbClr val="2E2E38"/>
              </a:solidFill>
            </a:endParaRPr>
          </a:p>
          <a:p>
            <a:pPr indent="-355600" lvl="0" marL="355600" rtl="0" algn="l">
              <a:lnSpc>
                <a:spcPct val="100000"/>
              </a:lnSpc>
              <a:spcBef>
                <a:spcPts val="400"/>
              </a:spcBef>
              <a:spcAft>
                <a:spcPts val="0"/>
              </a:spcAft>
              <a:buNone/>
            </a:pPr>
            <a:r>
              <a:t/>
            </a:r>
            <a:endParaRPr sz="2000">
              <a:solidFill>
                <a:srgbClr val="2E2E38"/>
              </a:solidFill>
            </a:endParaRPr>
          </a:p>
          <a:p>
            <a:pPr indent="0" lvl="0" marL="0" rtl="0" algn="l">
              <a:lnSpc>
                <a:spcPct val="100000"/>
              </a:lnSpc>
              <a:spcBef>
                <a:spcPts val="0"/>
              </a:spcBef>
              <a:spcAft>
                <a:spcPts val="0"/>
              </a:spcAft>
              <a:buNone/>
            </a:pPr>
            <a:br>
              <a:rPr lang="en-IN" sz="2000">
                <a:solidFill>
                  <a:srgbClr val="2E2E38"/>
                </a:solidFill>
              </a:rPr>
            </a:br>
            <a:endParaRPr sz="2000">
              <a:solidFill>
                <a:srgbClr val="2E2E38"/>
              </a:solidFill>
            </a:endParaRPr>
          </a:p>
          <a:p>
            <a:pPr indent="-355600" lvl="0" marL="355600" rtl="0" algn="l">
              <a:lnSpc>
                <a:spcPct val="100000"/>
              </a:lnSpc>
              <a:spcBef>
                <a:spcPts val="400"/>
              </a:spcBef>
              <a:spcAft>
                <a:spcPts val="0"/>
              </a:spcAft>
              <a:buNone/>
            </a:pPr>
            <a:r>
              <a:t/>
            </a:r>
            <a:endParaRPr sz="2000">
              <a:solidFill>
                <a:srgbClr val="2E2E38"/>
              </a:solidFill>
            </a:endParaRPr>
          </a:p>
          <a:p>
            <a:pPr indent="0" lvl="0" marL="0" rtl="0" algn="l">
              <a:spcBef>
                <a:spcPts val="1000"/>
              </a:spcBef>
              <a:spcAft>
                <a:spcPts val="0"/>
              </a:spcAft>
              <a:buNone/>
            </a:pPr>
            <a:r>
              <a:t/>
            </a:r>
            <a:endParaRPr/>
          </a:p>
        </p:txBody>
      </p:sp>
      <p:sp>
        <p:nvSpPr>
          <p:cNvPr id="214" name="Google Shape;214;g2786405b3e9_0_5"/>
          <p:cNvSpPr txBox="1"/>
          <p:nvPr>
            <p:ph idx="1" type="body"/>
          </p:nvPr>
        </p:nvSpPr>
        <p:spPr>
          <a:xfrm>
            <a:off x="609918" y="1137920"/>
            <a:ext cx="10978500" cy="494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2000"/>
              <a:buNone/>
            </a:pPr>
            <a:br>
              <a:rPr lang="en-IN"/>
            </a:br>
            <a:endParaRPr/>
          </a:p>
          <a:p>
            <a:pPr indent="-355600" lvl="0" marL="355600" rtl="0" algn="l">
              <a:lnSpc>
                <a:spcPct val="100000"/>
              </a:lnSpc>
              <a:spcBef>
                <a:spcPts val="400"/>
              </a:spcBef>
              <a:spcAft>
                <a:spcPts val="0"/>
              </a:spcAft>
              <a:buSzPts val="1400"/>
              <a:buNone/>
            </a:pPr>
            <a:r>
              <a:t/>
            </a:r>
            <a:endParaRPr/>
          </a:p>
        </p:txBody>
      </p:sp>
      <p:pic>
        <p:nvPicPr>
          <p:cNvPr descr="Memory Allocation" id="215" name="Google Shape;215;g2786405b3e9_0_5"/>
          <p:cNvPicPr preferRelativeResize="0"/>
          <p:nvPr>
            <p:ph idx="1" type="body"/>
          </p:nvPr>
        </p:nvPicPr>
        <p:blipFill rotWithShape="1">
          <a:blip r:embed="rId3">
            <a:alphaModFix/>
          </a:blip>
          <a:srcRect b="0" l="0" r="0" t="0"/>
          <a:stretch/>
        </p:blipFill>
        <p:spPr>
          <a:xfrm>
            <a:off x="899600" y="1137925"/>
            <a:ext cx="9414300" cy="5315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786405b3e9_0_20"/>
          <p:cNvSpPr txBox="1"/>
          <p:nvPr>
            <p:ph type="title"/>
          </p:nvPr>
        </p:nvSpPr>
        <p:spPr>
          <a:xfrm>
            <a:off x="838200" y="365125"/>
            <a:ext cx="10515600" cy="687900"/>
          </a:xfrm>
          <a:prstGeom prst="rect">
            <a:avLst/>
          </a:prstGeom>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IN" sz="2800"/>
              <a:t>Example</a:t>
            </a:r>
            <a:endParaRPr/>
          </a:p>
        </p:txBody>
      </p:sp>
      <p:sp>
        <p:nvSpPr>
          <p:cNvPr id="221" name="Google Shape;221;g2786405b3e9_0_20"/>
          <p:cNvSpPr txBox="1"/>
          <p:nvPr>
            <p:ph idx="1" type="body"/>
          </p:nvPr>
        </p:nvSpPr>
        <p:spPr>
          <a:xfrm>
            <a:off x="838200" y="1363500"/>
            <a:ext cx="5181600" cy="4813200"/>
          </a:xfrm>
          <a:prstGeom prst="rect">
            <a:avLst/>
          </a:prstGeom>
        </p:spPr>
        <p:txBody>
          <a:bodyPr anchorCtr="0" anchor="t" bIns="45700" lIns="91425" spcFirstLastPara="1" rIns="91425" wrap="square" tIns="45700">
            <a:normAutofit lnSpcReduction="20000"/>
          </a:bodyPr>
          <a:lstStyle/>
          <a:p>
            <a:pPr indent="0" lvl="0" marL="0" rtl="0" algn="l">
              <a:lnSpc>
                <a:spcPct val="100000"/>
              </a:lnSpc>
              <a:spcBef>
                <a:spcPts val="0"/>
              </a:spcBef>
              <a:spcAft>
                <a:spcPts val="0"/>
              </a:spcAft>
              <a:buClr>
                <a:schemeClr val="dk1"/>
              </a:buClr>
              <a:buSzPts val="2800"/>
              <a:buFont typeface="Arial"/>
              <a:buNone/>
            </a:pPr>
            <a:r>
              <a:rPr lang="en-IN"/>
              <a:t>class sample</a:t>
            </a:r>
            <a:endParaRPr/>
          </a:p>
          <a:p>
            <a:pPr indent="0" lvl="0" marL="0" rtl="0" algn="l">
              <a:lnSpc>
                <a:spcPct val="100000"/>
              </a:lnSpc>
              <a:spcBef>
                <a:spcPts val="560"/>
              </a:spcBef>
              <a:spcAft>
                <a:spcPts val="0"/>
              </a:spcAft>
              <a:buClr>
                <a:schemeClr val="dk1"/>
              </a:buClr>
              <a:buSzPts val="2800"/>
              <a:buFont typeface="Arial"/>
              <a:buNone/>
            </a:pPr>
            <a:r>
              <a:rPr lang="en-IN"/>
              <a:t>{</a:t>
            </a:r>
            <a:endParaRPr/>
          </a:p>
          <a:p>
            <a:pPr indent="0" lvl="0" marL="0" rtl="0" algn="l">
              <a:lnSpc>
                <a:spcPct val="100000"/>
              </a:lnSpc>
              <a:spcBef>
                <a:spcPts val="560"/>
              </a:spcBef>
              <a:spcAft>
                <a:spcPts val="0"/>
              </a:spcAft>
              <a:buClr>
                <a:schemeClr val="dk1"/>
              </a:buClr>
              <a:buSzPts val="2800"/>
              <a:buFont typeface="Arial"/>
              <a:buNone/>
            </a:pPr>
            <a:r>
              <a:rPr lang="en-IN"/>
              <a:t>int x,y;</a:t>
            </a:r>
            <a:endParaRPr/>
          </a:p>
          <a:p>
            <a:pPr indent="0" lvl="0" marL="0" rtl="0" algn="l">
              <a:lnSpc>
                <a:spcPct val="100000"/>
              </a:lnSpc>
              <a:spcBef>
                <a:spcPts val="560"/>
              </a:spcBef>
              <a:spcAft>
                <a:spcPts val="0"/>
              </a:spcAft>
              <a:buClr>
                <a:schemeClr val="dk1"/>
              </a:buClr>
              <a:buSzPts val="2800"/>
              <a:buFont typeface="Arial"/>
              <a:buNone/>
            </a:pPr>
            <a:r>
              <a:rPr lang="en-IN"/>
              <a:t>public:</a:t>
            </a:r>
            <a:endParaRPr/>
          </a:p>
          <a:p>
            <a:pPr indent="0" lvl="0" marL="0" rtl="0" algn="l">
              <a:lnSpc>
                <a:spcPct val="100000"/>
              </a:lnSpc>
              <a:spcBef>
                <a:spcPts val="560"/>
              </a:spcBef>
              <a:spcAft>
                <a:spcPts val="0"/>
              </a:spcAft>
              <a:buClr>
                <a:schemeClr val="dk1"/>
              </a:buClr>
              <a:buSzPts val="2800"/>
              <a:buFont typeface="Arial"/>
              <a:buNone/>
            </a:pPr>
            <a:r>
              <a:rPr lang="en-IN"/>
              <a:t>void initialize()</a:t>
            </a:r>
            <a:endParaRPr/>
          </a:p>
          <a:p>
            <a:pPr indent="0" lvl="0" marL="0" rtl="0" algn="l">
              <a:lnSpc>
                <a:spcPct val="100000"/>
              </a:lnSpc>
              <a:spcBef>
                <a:spcPts val="560"/>
              </a:spcBef>
              <a:spcAft>
                <a:spcPts val="0"/>
              </a:spcAft>
              <a:buClr>
                <a:schemeClr val="dk1"/>
              </a:buClr>
              <a:buSzPts val="2800"/>
              <a:buFont typeface="Arial"/>
              <a:buNone/>
            </a:pPr>
            <a:r>
              <a:rPr lang="en-IN"/>
              <a:t>{</a:t>
            </a:r>
            <a:endParaRPr/>
          </a:p>
          <a:p>
            <a:pPr indent="0" lvl="0" marL="0" rtl="0" algn="l">
              <a:lnSpc>
                <a:spcPct val="100000"/>
              </a:lnSpc>
              <a:spcBef>
                <a:spcPts val="560"/>
              </a:spcBef>
              <a:spcAft>
                <a:spcPts val="0"/>
              </a:spcAft>
              <a:buClr>
                <a:schemeClr val="dk1"/>
              </a:buClr>
              <a:buSzPts val="2800"/>
              <a:buFont typeface="Arial"/>
              <a:buNone/>
            </a:pPr>
            <a:r>
              <a:rPr lang="en-IN"/>
              <a:t>x=20;</a:t>
            </a:r>
            <a:endParaRPr/>
          </a:p>
          <a:p>
            <a:pPr indent="0" lvl="0" marL="0" rtl="0" algn="l">
              <a:lnSpc>
                <a:spcPct val="100000"/>
              </a:lnSpc>
              <a:spcBef>
                <a:spcPts val="560"/>
              </a:spcBef>
              <a:spcAft>
                <a:spcPts val="0"/>
              </a:spcAft>
              <a:buClr>
                <a:schemeClr val="dk1"/>
              </a:buClr>
              <a:buSzPts val="2800"/>
              <a:buFont typeface="Arial"/>
              <a:buNone/>
            </a:pPr>
            <a:r>
              <a:rPr lang="en-IN"/>
              <a:t>y=30;</a:t>
            </a:r>
            <a:endParaRPr/>
          </a:p>
          <a:p>
            <a:pPr indent="0" lvl="0" marL="0" rtl="0" algn="l">
              <a:lnSpc>
                <a:spcPct val="100000"/>
              </a:lnSpc>
              <a:spcBef>
                <a:spcPts val="560"/>
              </a:spcBef>
              <a:spcAft>
                <a:spcPts val="0"/>
              </a:spcAft>
              <a:buClr>
                <a:schemeClr val="dk1"/>
              </a:buClr>
              <a:buSzPts val="2800"/>
              <a:buFont typeface="Arial"/>
              <a:buNone/>
            </a:pPr>
            <a:r>
              <a:rPr lang="en-IN"/>
              <a:t>}</a:t>
            </a:r>
            <a:endParaRPr/>
          </a:p>
          <a:p>
            <a:pPr indent="0" lvl="0" marL="0" rtl="0" algn="l">
              <a:lnSpc>
                <a:spcPct val="100000"/>
              </a:lnSpc>
              <a:spcBef>
                <a:spcPts val="560"/>
              </a:spcBef>
              <a:spcAft>
                <a:spcPts val="0"/>
              </a:spcAft>
              <a:buClr>
                <a:schemeClr val="dk1"/>
              </a:buClr>
              <a:buSzPts val="2800"/>
              <a:buFont typeface="Arial"/>
              <a:buNone/>
            </a:pPr>
            <a:r>
              <a:rPr lang="en-IN"/>
              <a:t>}s1,s2;</a:t>
            </a:r>
            <a:endParaRPr/>
          </a:p>
          <a:p>
            <a:pPr indent="0" lvl="0" marL="0" rtl="0" algn="l">
              <a:spcBef>
                <a:spcPts val="1000"/>
              </a:spcBef>
              <a:spcAft>
                <a:spcPts val="0"/>
              </a:spcAft>
              <a:buNone/>
            </a:pPr>
            <a:r>
              <a:t/>
            </a:r>
            <a:endParaRPr/>
          </a:p>
        </p:txBody>
      </p:sp>
      <p:sp>
        <p:nvSpPr>
          <p:cNvPr id="222" name="Google Shape;222;g2786405b3e9_0_20"/>
          <p:cNvSpPr txBox="1"/>
          <p:nvPr>
            <p:ph idx="2" type="body"/>
          </p:nvPr>
        </p:nvSpPr>
        <p:spPr>
          <a:xfrm>
            <a:off x="6172200" y="1444500"/>
            <a:ext cx="5181600" cy="4732200"/>
          </a:xfrm>
          <a:prstGeom prst="rect">
            <a:avLst/>
          </a:prstGeom>
        </p:spPr>
        <p:txBody>
          <a:bodyPr anchorCtr="0" anchor="t" bIns="45700" lIns="91425" spcFirstLastPara="1" rIns="91425" wrap="square" tIns="45700">
            <a:normAutofit lnSpcReduction="20000"/>
          </a:bodyPr>
          <a:lstStyle/>
          <a:p>
            <a:pPr indent="0" lvl="0" marL="0" rtl="0" algn="l">
              <a:lnSpc>
                <a:spcPct val="100000"/>
              </a:lnSpc>
              <a:spcBef>
                <a:spcPts val="0"/>
              </a:spcBef>
              <a:spcAft>
                <a:spcPts val="0"/>
              </a:spcAft>
              <a:buClr>
                <a:schemeClr val="dk1"/>
              </a:buClr>
              <a:buSzPts val="2800"/>
              <a:buFont typeface="Arial"/>
              <a:buNone/>
            </a:pPr>
            <a:r>
              <a:rPr lang="en-IN"/>
              <a:t>class sample</a:t>
            </a:r>
            <a:endParaRPr/>
          </a:p>
          <a:p>
            <a:pPr indent="0" lvl="0" marL="0" rtl="0" algn="l">
              <a:lnSpc>
                <a:spcPct val="100000"/>
              </a:lnSpc>
              <a:spcBef>
                <a:spcPts val="560"/>
              </a:spcBef>
              <a:spcAft>
                <a:spcPts val="0"/>
              </a:spcAft>
              <a:buClr>
                <a:schemeClr val="dk1"/>
              </a:buClr>
              <a:buSzPts val="2800"/>
              <a:buFont typeface="Arial"/>
              <a:buNone/>
            </a:pPr>
            <a:r>
              <a:rPr lang="en-IN"/>
              <a:t>{</a:t>
            </a:r>
            <a:endParaRPr/>
          </a:p>
          <a:p>
            <a:pPr indent="0" lvl="0" marL="0" rtl="0" algn="l">
              <a:lnSpc>
                <a:spcPct val="100000"/>
              </a:lnSpc>
              <a:spcBef>
                <a:spcPts val="560"/>
              </a:spcBef>
              <a:spcAft>
                <a:spcPts val="0"/>
              </a:spcAft>
              <a:buClr>
                <a:schemeClr val="dk1"/>
              </a:buClr>
              <a:buSzPts val="2800"/>
              <a:buFont typeface="Arial"/>
              <a:buNone/>
            </a:pPr>
            <a:r>
              <a:rPr lang="en-IN"/>
              <a:t>int x,y;</a:t>
            </a:r>
            <a:endParaRPr/>
          </a:p>
          <a:p>
            <a:pPr indent="0" lvl="0" marL="0" rtl="0" algn="l">
              <a:lnSpc>
                <a:spcPct val="100000"/>
              </a:lnSpc>
              <a:spcBef>
                <a:spcPts val="560"/>
              </a:spcBef>
              <a:spcAft>
                <a:spcPts val="0"/>
              </a:spcAft>
              <a:buClr>
                <a:schemeClr val="dk1"/>
              </a:buClr>
              <a:buSzPts val="2800"/>
              <a:buFont typeface="Arial"/>
              <a:buNone/>
            </a:pPr>
            <a:r>
              <a:rPr lang="en-IN"/>
              <a:t>public:</a:t>
            </a:r>
            <a:endParaRPr/>
          </a:p>
          <a:p>
            <a:pPr indent="0" lvl="0" marL="0" rtl="0" algn="l">
              <a:lnSpc>
                <a:spcPct val="100000"/>
              </a:lnSpc>
              <a:spcBef>
                <a:spcPts val="560"/>
              </a:spcBef>
              <a:spcAft>
                <a:spcPts val="0"/>
              </a:spcAft>
              <a:buClr>
                <a:schemeClr val="dk1"/>
              </a:buClr>
              <a:buSzPts val="2800"/>
              <a:buFont typeface="Arial"/>
              <a:buNone/>
            </a:pPr>
            <a:r>
              <a:rPr lang="en-IN"/>
              <a:t>void initialize()</a:t>
            </a:r>
            <a:endParaRPr/>
          </a:p>
          <a:p>
            <a:pPr indent="0" lvl="0" marL="0" rtl="0" algn="l">
              <a:lnSpc>
                <a:spcPct val="100000"/>
              </a:lnSpc>
              <a:spcBef>
                <a:spcPts val="560"/>
              </a:spcBef>
              <a:spcAft>
                <a:spcPts val="0"/>
              </a:spcAft>
              <a:buClr>
                <a:schemeClr val="dk1"/>
              </a:buClr>
              <a:buSzPts val="2800"/>
              <a:buFont typeface="Arial"/>
              <a:buNone/>
            </a:pPr>
            <a:r>
              <a:rPr lang="en-IN"/>
              <a:t>{</a:t>
            </a:r>
            <a:endParaRPr/>
          </a:p>
          <a:p>
            <a:pPr indent="0" lvl="0" marL="0" rtl="0" algn="l">
              <a:lnSpc>
                <a:spcPct val="100000"/>
              </a:lnSpc>
              <a:spcBef>
                <a:spcPts val="560"/>
              </a:spcBef>
              <a:spcAft>
                <a:spcPts val="0"/>
              </a:spcAft>
              <a:buClr>
                <a:schemeClr val="dk1"/>
              </a:buClr>
              <a:buSzPts val="2800"/>
              <a:buFont typeface="Arial"/>
              <a:buNone/>
            </a:pPr>
            <a:r>
              <a:rPr lang="en-IN"/>
              <a:t>x=20;</a:t>
            </a:r>
            <a:endParaRPr/>
          </a:p>
          <a:p>
            <a:pPr indent="0" lvl="0" marL="0" rtl="0" algn="l">
              <a:lnSpc>
                <a:spcPct val="100000"/>
              </a:lnSpc>
              <a:spcBef>
                <a:spcPts val="560"/>
              </a:spcBef>
              <a:spcAft>
                <a:spcPts val="0"/>
              </a:spcAft>
              <a:buClr>
                <a:schemeClr val="dk1"/>
              </a:buClr>
              <a:buSzPts val="2800"/>
              <a:buFont typeface="Arial"/>
              <a:buNone/>
            </a:pPr>
            <a:r>
              <a:rPr lang="en-IN"/>
              <a:t>y=30;</a:t>
            </a:r>
            <a:endParaRPr/>
          </a:p>
          <a:p>
            <a:pPr indent="0" lvl="0" marL="0" rtl="0" algn="l">
              <a:lnSpc>
                <a:spcPct val="100000"/>
              </a:lnSpc>
              <a:spcBef>
                <a:spcPts val="560"/>
              </a:spcBef>
              <a:spcAft>
                <a:spcPts val="0"/>
              </a:spcAft>
              <a:buClr>
                <a:schemeClr val="dk1"/>
              </a:buClr>
              <a:buSzPts val="2800"/>
              <a:buFont typeface="Arial"/>
              <a:buNone/>
            </a:pPr>
            <a:r>
              <a:rPr lang="en-IN"/>
              <a:t>}</a:t>
            </a:r>
            <a:endParaRPr/>
          </a:p>
          <a:p>
            <a:pPr indent="0" lvl="0" marL="0" rtl="0" algn="l">
              <a:lnSpc>
                <a:spcPct val="100000"/>
              </a:lnSpc>
              <a:spcBef>
                <a:spcPts val="560"/>
              </a:spcBef>
              <a:spcAft>
                <a:spcPts val="0"/>
              </a:spcAft>
              <a:buClr>
                <a:schemeClr val="dk1"/>
              </a:buClr>
              <a:buSzPts val="2800"/>
              <a:buFont typeface="Arial"/>
              <a:buNone/>
            </a:pPr>
            <a:r>
              <a:rPr lang="en-IN"/>
              <a:t>}s1,s2;</a:t>
            </a:r>
            <a:endParaRPr/>
          </a:p>
          <a:p>
            <a:pPr indent="0" lvl="0" marL="0" rtl="0" algn="l">
              <a:spcBef>
                <a:spcPts val="1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txBox="1"/>
          <p:nvPr>
            <p:ph type="title"/>
          </p:nvPr>
        </p:nvSpPr>
        <p:spPr>
          <a:xfrm>
            <a:off x="838200" y="365125"/>
            <a:ext cx="10515600" cy="8540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IN" sz="3200"/>
              <a:t>Differentiation between C and  C++</a:t>
            </a:r>
            <a:endParaRPr sz="3200"/>
          </a:p>
        </p:txBody>
      </p:sp>
      <p:sp>
        <p:nvSpPr>
          <p:cNvPr id="228" name="Google Shape;228;p22"/>
          <p:cNvSpPr/>
          <p:nvPr/>
        </p:nvSpPr>
        <p:spPr>
          <a:xfrm>
            <a:off x="1811338" y="1825625"/>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graphicFrame>
        <p:nvGraphicFramePr>
          <p:cNvPr id="229" name="Google Shape;229;p22"/>
          <p:cNvGraphicFramePr/>
          <p:nvPr/>
        </p:nvGraphicFramePr>
        <p:xfrm>
          <a:off x="1660623" y="1825625"/>
          <a:ext cx="3000000" cy="3000000"/>
        </p:xfrm>
        <a:graphic>
          <a:graphicData uri="http://schemas.openxmlformats.org/drawingml/2006/table">
            <a:tbl>
              <a:tblPr>
                <a:noFill/>
                <a:tableStyleId>{C47C3D23-F676-4004-91F9-A56A094BE9F2}</a:tableStyleId>
              </a:tblPr>
              <a:tblGrid>
                <a:gridCol w="4435375"/>
                <a:gridCol w="4435375"/>
              </a:tblGrid>
              <a:tr h="616275">
                <a:tc>
                  <a:txBody>
                    <a:bodyPr/>
                    <a:lstStyle/>
                    <a:p>
                      <a:pPr indent="0" lvl="0" marL="0" marR="0" rtl="0" algn="ctr">
                        <a:spcBef>
                          <a:spcPts val="0"/>
                        </a:spcBef>
                        <a:spcAft>
                          <a:spcPts val="0"/>
                        </a:spcAft>
                        <a:buNone/>
                      </a:pPr>
                      <a:r>
                        <a:rPr b="1" i="0" lang="en-IN" sz="1800" u="none" cap="none" strike="noStrike">
                          <a:solidFill>
                            <a:srgbClr val="2E2E38"/>
                          </a:solidFill>
                          <a:latin typeface="Inter Light"/>
                          <a:ea typeface="Inter Light"/>
                          <a:cs typeface="Inter Light"/>
                          <a:sym typeface="Inter Light"/>
                        </a:rPr>
                        <a:t>C</a:t>
                      </a:r>
                      <a:endParaRPr sz="1800" u="none" cap="none" strike="noStrike"/>
                    </a:p>
                  </a:txBody>
                  <a:tcPr marT="46700" marB="46700" marR="93375" marL="93375" anchor="ctr">
                    <a:lnL cap="flat" cmpd="sng" w="9525">
                      <a:solidFill>
                        <a:srgbClr val="188CE5"/>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88CE5"/>
                      </a:solidFill>
                      <a:prstDash val="solid"/>
                      <a:round/>
                      <a:headEnd len="sm" w="sm" type="none"/>
                      <a:tailEnd len="sm" w="sm" type="none"/>
                    </a:lnT>
                    <a:lnB cap="flat" cmpd="sng" w="9525">
                      <a:solidFill>
                        <a:srgbClr val="188CE5"/>
                      </a:solidFill>
                      <a:prstDash val="solid"/>
                      <a:round/>
                      <a:headEnd len="sm" w="sm" type="none"/>
                      <a:tailEnd len="sm" w="sm" type="none"/>
                    </a:lnB>
                    <a:solidFill>
                      <a:srgbClr val="188CE5"/>
                    </a:solidFill>
                  </a:tcPr>
                </a:tc>
                <a:tc>
                  <a:txBody>
                    <a:bodyPr/>
                    <a:lstStyle/>
                    <a:p>
                      <a:pPr indent="0" lvl="0" marL="0" marR="0" rtl="0" algn="ctr">
                        <a:spcBef>
                          <a:spcPts val="0"/>
                        </a:spcBef>
                        <a:spcAft>
                          <a:spcPts val="0"/>
                        </a:spcAft>
                        <a:buNone/>
                      </a:pPr>
                      <a:r>
                        <a:rPr b="1" i="0" lang="en-IN" sz="1800" u="none" cap="none" strike="noStrike">
                          <a:solidFill>
                            <a:srgbClr val="2E2E38"/>
                          </a:solidFill>
                          <a:latin typeface="Inter Light"/>
                          <a:ea typeface="Inter Light"/>
                          <a:cs typeface="Inter Light"/>
                          <a:sym typeface="Inter Light"/>
                        </a:rPr>
                        <a:t>C++</a:t>
                      </a:r>
                      <a:endParaRPr sz="1800" u="none" cap="none" strike="noStrike"/>
                    </a:p>
                  </a:txBody>
                  <a:tcPr marT="46700" marB="46700" marR="93375" marL="93375" anchor="ctr">
                    <a:lnL cap="flat" cmpd="sng" w="9525">
                      <a:solidFill>
                        <a:srgbClr val="000000"/>
                      </a:solidFill>
                      <a:prstDash val="solid"/>
                      <a:round/>
                      <a:headEnd len="sm" w="sm" type="none"/>
                      <a:tailEnd len="sm" w="sm" type="none"/>
                    </a:lnL>
                    <a:lnR cap="flat" cmpd="sng" w="9525">
                      <a:solidFill>
                        <a:srgbClr val="188CE5"/>
                      </a:solidFill>
                      <a:prstDash val="solid"/>
                      <a:round/>
                      <a:headEnd len="sm" w="sm" type="none"/>
                      <a:tailEnd len="sm" w="sm" type="none"/>
                    </a:lnR>
                    <a:lnT cap="flat" cmpd="sng" w="9525">
                      <a:solidFill>
                        <a:srgbClr val="188CE5"/>
                      </a:solidFill>
                      <a:prstDash val="solid"/>
                      <a:round/>
                      <a:headEnd len="sm" w="sm" type="none"/>
                      <a:tailEnd len="sm" w="sm" type="none"/>
                    </a:lnT>
                    <a:lnB cap="flat" cmpd="sng" w="9525">
                      <a:solidFill>
                        <a:srgbClr val="188CE5"/>
                      </a:solidFill>
                      <a:prstDash val="solid"/>
                      <a:round/>
                      <a:headEnd len="sm" w="sm" type="none"/>
                      <a:tailEnd len="sm" w="sm" type="none"/>
                    </a:lnB>
                    <a:solidFill>
                      <a:srgbClr val="188CE5"/>
                    </a:solidFill>
                  </a:tcPr>
                </a:tc>
              </a:tr>
              <a:tr h="747000">
                <a:tc>
                  <a:txBody>
                    <a:bodyPr/>
                    <a:lstStyle/>
                    <a:p>
                      <a:pPr indent="0" lvl="0" marL="0" marR="0" rtl="0" algn="l">
                        <a:spcBef>
                          <a:spcPts val="0"/>
                        </a:spcBef>
                        <a:spcAft>
                          <a:spcPts val="0"/>
                        </a:spcAft>
                        <a:buNone/>
                      </a:pPr>
                      <a:r>
                        <a:rPr b="0" i="0" lang="en-IN" sz="1800" u="none" cap="none" strike="noStrike">
                          <a:solidFill>
                            <a:srgbClr val="2E2E38"/>
                          </a:solidFill>
                          <a:latin typeface="Inter Light"/>
                          <a:ea typeface="Inter Light"/>
                          <a:cs typeface="Inter Light"/>
                          <a:sym typeface="Inter Light"/>
                        </a:rPr>
                        <a:t>It is Procedure Oriented Programming language.</a:t>
                      </a:r>
                      <a:endParaRPr sz="1800" u="none" cap="none" strike="noStrike"/>
                    </a:p>
                  </a:txBody>
                  <a:tcPr marT="46700" marB="46700" marR="93375" marL="93375">
                    <a:lnL cap="flat" cmpd="sng" w="9525">
                      <a:solidFill>
                        <a:srgbClr val="188CE5"/>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88CE5"/>
                      </a:solidFill>
                      <a:prstDash val="solid"/>
                      <a:round/>
                      <a:headEnd len="sm" w="sm" type="none"/>
                      <a:tailEnd len="sm" w="sm" type="none"/>
                    </a:lnT>
                    <a:lnB cap="flat" cmpd="sng" w="9525">
                      <a:solidFill>
                        <a:srgbClr val="188CE5"/>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IN" sz="1800" u="none" cap="none" strike="noStrike">
                          <a:solidFill>
                            <a:srgbClr val="2E2E38"/>
                          </a:solidFill>
                          <a:latin typeface="Inter Light"/>
                          <a:ea typeface="Inter Light"/>
                          <a:cs typeface="Inter Light"/>
                          <a:sym typeface="Inter Light"/>
                        </a:rPr>
                        <a:t>It is Object Oriented Programming language.</a:t>
                      </a:r>
                      <a:endParaRPr sz="1800" u="none" cap="none" strike="noStrike"/>
                    </a:p>
                  </a:txBody>
                  <a:tcPr marT="46700" marB="46700" marR="93375" marL="93375">
                    <a:lnL cap="flat" cmpd="sng" w="9525">
                      <a:solidFill>
                        <a:srgbClr val="000000"/>
                      </a:solidFill>
                      <a:prstDash val="solid"/>
                      <a:round/>
                      <a:headEnd len="sm" w="sm" type="none"/>
                      <a:tailEnd len="sm" w="sm" type="none"/>
                    </a:lnL>
                    <a:lnR cap="flat" cmpd="sng" w="9525">
                      <a:solidFill>
                        <a:srgbClr val="188CE5"/>
                      </a:solidFill>
                      <a:prstDash val="solid"/>
                      <a:round/>
                      <a:headEnd len="sm" w="sm" type="none"/>
                      <a:tailEnd len="sm" w="sm" type="none"/>
                    </a:lnR>
                    <a:lnT cap="flat" cmpd="sng" w="9525">
                      <a:solidFill>
                        <a:srgbClr val="188CE5"/>
                      </a:solidFill>
                      <a:prstDash val="solid"/>
                      <a:round/>
                      <a:headEnd len="sm" w="sm" type="none"/>
                      <a:tailEnd len="sm" w="sm" type="none"/>
                    </a:lnT>
                    <a:lnB cap="flat" cmpd="sng" w="9525">
                      <a:solidFill>
                        <a:srgbClr val="188CE5"/>
                      </a:solidFill>
                      <a:prstDash val="solid"/>
                      <a:round/>
                      <a:headEnd len="sm" w="sm" type="none"/>
                      <a:tailEnd len="sm" w="sm" type="none"/>
                    </a:lnB>
                    <a:solidFill>
                      <a:srgbClr val="FFFFFF"/>
                    </a:solidFill>
                  </a:tcPr>
                </a:tc>
              </a:tr>
              <a:tr h="747000">
                <a:tc>
                  <a:txBody>
                    <a:bodyPr/>
                    <a:lstStyle/>
                    <a:p>
                      <a:pPr indent="0" lvl="0" marL="0" marR="0" rtl="0" algn="l">
                        <a:spcBef>
                          <a:spcPts val="0"/>
                        </a:spcBef>
                        <a:spcAft>
                          <a:spcPts val="0"/>
                        </a:spcAft>
                        <a:buNone/>
                      </a:pPr>
                      <a:r>
                        <a:rPr b="0" i="0" lang="en-IN" sz="1800" u="none" cap="none" strike="noStrike">
                          <a:solidFill>
                            <a:srgbClr val="2E2E38"/>
                          </a:solidFill>
                          <a:latin typeface="Inter Light"/>
                          <a:ea typeface="Inter Light"/>
                          <a:cs typeface="Inter Light"/>
                          <a:sym typeface="Inter Light"/>
                        </a:rPr>
                        <a:t>It is top down programming approach.</a:t>
                      </a:r>
                      <a:endParaRPr sz="1800" u="none" cap="none" strike="noStrike"/>
                    </a:p>
                  </a:txBody>
                  <a:tcPr marT="46700" marB="46700" marR="93375" marL="93375">
                    <a:lnL cap="flat" cmpd="sng" w="9525">
                      <a:solidFill>
                        <a:srgbClr val="188CE5"/>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88CE5"/>
                      </a:solidFill>
                      <a:prstDash val="solid"/>
                      <a:round/>
                      <a:headEnd len="sm" w="sm" type="none"/>
                      <a:tailEnd len="sm" w="sm" type="none"/>
                    </a:lnT>
                    <a:lnB cap="flat" cmpd="sng" w="9525">
                      <a:solidFill>
                        <a:srgbClr val="188CE5"/>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IN" sz="1800" u="none" cap="none" strike="noStrike">
                          <a:solidFill>
                            <a:srgbClr val="2E2E38"/>
                          </a:solidFill>
                          <a:latin typeface="Inter Light"/>
                          <a:ea typeface="Inter Light"/>
                          <a:cs typeface="Inter Light"/>
                          <a:sym typeface="Inter Light"/>
                        </a:rPr>
                        <a:t>It is bottom up programming language.</a:t>
                      </a:r>
                      <a:endParaRPr sz="1800" u="none" cap="none" strike="noStrike"/>
                    </a:p>
                  </a:txBody>
                  <a:tcPr marT="46700" marB="46700" marR="93375" marL="93375">
                    <a:lnL cap="flat" cmpd="sng" w="9525">
                      <a:solidFill>
                        <a:srgbClr val="000000"/>
                      </a:solidFill>
                      <a:prstDash val="solid"/>
                      <a:round/>
                      <a:headEnd len="sm" w="sm" type="none"/>
                      <a:tailEnd len="sm" w="sm" type="none"/>
                    </a:lnL>
                    <a:lnR cap="flat" cmpd="sng" w="9525">
                      <a:solidFill>
                        <a:srgbClr val="188CE5"/>
                      </a:solidFill>
                      <a:prstDash val="solid"/>
                      <a:round/>
                      <a:headEnd len="sm" w="sm" type="none"/>
                      <a:tailEnd len="sm" w="sm" type="none"/>
                    </a:lnR>
                    <a:lnT cap="flat" cmpd="sng" w="9525">
                      <a:solidFill>
                        <a:srgbClr val="188CE5"/>
                      </a:solidFill>
                      <a:prstDash val="solid"/>
                      <a:round/>
                      <a:headEnd len="sm" w="sm" type="none"/>
                      <a:tailEnd len="sm" w="sm" type="none"/>
                    </a:lnT>
                    <a:lnB cap="flat" cmpd="sng" w="9525">
                      <a:solidFill>
                        <a:srgbClr val="188CE5"/>
                      </a:solidFill>
                      <a:prstDash val="solid"/>
                      <a:round/>
                      <a:headEnd len="sm" w="sm" type="none"/>
                      <a:tailEnd len="sm" w="sm" type="none"/>
                    </a:lnB>
                    <a:solidFill>
                      <a:srgbClr val="FFFFFF"/>
                    </a:solidFill>
                  </a:tcPr>
                </a:tc>
              </a:tr>
              <a:tr h="747000">
                <a:tc>
                  <a:txBody>
                    <a:bodyPr/>
                    <a:lstStyle/>
                    <a:p>
                      <a:pPr indent="0" lvl="0" marL="0" marR="0" rtl="0" algn="l">
                        <a:spcBef>
                          <a:spcPts val="0"/>
                        </a:spcBef>
                        <a:spcAft>
                          <a:spcPts val="0"/>
                        </a:spcAft>
                        <a:buNone/>
                      </a:pPr>
                      <a:r>
                        <a:rPr b="0" i="0" lang="en-IN" sz="1800" u="none" cap="none" strike="noStrike">
                          <a:solidFill>
                            <a:srgbClr val="2E2E38"/>
                          </a:solidFill>
                          <a:latin typeface="Inter Light"/>
                          <a:ea typeface="Inter Light"/>
                          <a:cs typeface="Inter Light"/>
                          <a:sym typeface="Inter Light"/>
                        </a:rPr>
                        <a:t>It does not have access specifiers.</a:t>
                      </a:r>
                      <a:endParaRPr sz="1800" u="none" cap="none" strike="noStrike"/>
                    </a:p>
                  </a:txBody>
                  <a:tcPr marT="46700" marB="46700" marR="93375" marL="93375">
                    <a:lnL cap="flat" cmpd="sng" w="9525">
                      <a:solidFill>
                        <a:srgbClr val="188CE5"/>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88CE5"/>
                      </a:solidFill>
                      <a:prstDash val="solid"/>
                      <a:round/>
                      <a:headEnd len="sm" w="sm" type="none"/>
                      <a:tailEnd len="sm" w="sm" type="none"/>
                    </a:lnT>
                    <a:lnB cap="flat" cmpd="sng" w="9525">
                      <a:solidFill>
                        <a:srgbClr val="188CE5"/>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IN" sz="1800" u="none" cap="none" strike="noStrike">
                          <a:solidFill>
                            <a:srgbClr val="2E2E38"/>
                          </a:solidFill>
                          <a:latin typeface="Inter Light"/>
                          <a:ea typeface="Inter Light"/>
                          <a:cs typeface="Inter Light"/>
                          <a:sym typeface="Inter Light"/>
                        </a:rPr>
                        <a:t>It has three access specifiers : public,private,protected.</a:t>
                      </a:r>
                      <a:endParaRPr sz="1800" u="none" cap="none" strike="noStrike"/>
                    </a:p>
                  </a:txBody>
                  <a:tcPr marT="46700" marB="46700" marR="93375" marL="93375">
                    <a:lnL cap="flat" cmpd="sng" w="9525">
                      <a:solidFill>
                        <a:srgbClr val="000000"/>
                      </a:solidFill>
                      <a:prstDash val="solid"/>
                      <a:round/>
                      <a:headEnd len="sm" w="sm" type="none"/>
                      <a:tailEnd len="sm" w="sm" type="none"/>
                    </a:lnL>
                    <a:lnR cap="flat" cmpd="sng" w="9525">
                      <a:solidFill>
                        <a:srgbClr val="188CE5"/>
                      </a:solidFill>
                      <a:prstDash val="solid"/>
                      <a:round/>
                      <a:headEnd len="sm" w="sm" type="none"/>
                      <a:tailEnd len="sm" w="sm" type="none"/>
                    </a:lnR>
                    <a:lnT cap="flat" cmpd="sng" w="9525">
                      <a:solidFill>
                        <a:srgbClr val="188CE5"/>
                      </a:solidFill>
                      <a:prstDash val="solid"/>
                      <a:round/>
                      <a:headEnd len="sm" w="sm" type="none"/>
                      <a:tailEnd len="sm" w="sm" type="none"/>
                    </a:lnT>
                    <a:lnB cap="flat" cmpd="sng" w="9525">
                      <a:solidFill>
                        <a:srgbClr val="188CE5"/>
                      </a:solidFill>
                      <a:prstDash val="solid"/>
                      <a:round/>
                      <a:headEnd len="sm" w="sm" type="none"/>
                      <a:tailEnd len="sm" w="sm" type="none"/>
                    </a:lnB>
                    <a:solidFill>
                      <a:srgbClr val="FFFFFF"/>
                    </a:solidFill>
                  </a:tcPr>
                </a:tc>
              </a:tr>
              <a:tr h="747000">
                <a:tc>
                  <a:txBody>
                    <a:bodyPr/>
                    <a:lstStyle/>
                    <a:p>
                      <a:pPr indent="0" lvl="0" marL="0" marR="0" rtl="0" algn="l">
                        <a:spcBef>
                          <a:spcPts val="0"/>
                        </a:spcBef>
                        <a:spcAft>
                          <a:spcPts val="0"/>
                        </a:spcAft>
                        <a:buNone/>
                      </a:pPr>
                      <a:r>
                        <a:rPr b="0" i="0" lang="en-IN" sz="1800" u="none" cap="none" strike="noStrike">
                          <a:solidFill>
                            <a:srgbClr val="2E2E38"/>
                          </a:solidFill>
                          <a:latin typeface="Inter Light"/>
                          <a:ea typeface="Inter Light"/>
                          <a:cs typeface="Inter Light"/>
                          <a:sym typeface="Inter Light"/>
                        </a:rPr>
                        <a:t>Adding new data and methods is not easy.</a:t>
                      </a:r>
                      <a:endParaRPr sz="1800" u="none" cap="none" strike="noStrike"/>
                    </a:p>
                  </a:txBody>
                  <a:tcPr marT="46700" marB="46700" marR="93375" marL="93375">
                    <a:lnL cap="flat" cmpd="sng" w="9525">
                      <a:solidFill>
                        <a:srgbClr val="188CE5"/>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88CE5"/>
                      </a:solidFill>
                      <a:prstDash val="solid"/>
                      <a:round/>
                      <a:headEnd len="sm" w="sm" type="none"/>
                      <a:tailEnd len="sm" w="sm" type="none"/>
                    </a:lnT>
                    <a:lnB cap="flat" cmpd="sng" w="9525">
                      <a:solidFill>
                        <a:srgbClr val="188CE5"/>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IN" sz="1800" u="none" cap="none" strike="noStrike">
                          <a:solidFill>
                            <a:srgbClr val="2E2E38"/>
                          </a:solidFill>
                          <a:latin typeface="Inter Light"/>
                          <a:ea typeface="Inter Light"/>
                          <a:cs typeface="Inter Light"/>
                          <a:sym typeface="Inter Light"/>
                        </a:rPr>
                        <a:t>Adding new data and methods is easy.</a:t>
                      </a:r>
                      <a:endParaRPr sz="1800" u="none" cap="none" strike="noStrike"/>
                    </a:p>
                  </a:txBody>
                  <a:tcPr marT="46700" marB="46700" marR="93375" marL="93375">
                    <a:lnL cap="flat" cmpd="sng" w="9525">
                      <a:solidFill>
                        <a:srgbClr val="000000"/>
                      </a:solidFill>
                      <a:prstDash val="solid"/>
                      <a:round/>
                      <a:headEnd len="sm" w="sm" type="none"/>
                      <a:tailEnd len="sm" w="sm" type="none"/>
                    </a:lnL>
                    <a:lnR cap="flat" cmpd="sng" w="9525">
                      <a:solidFill>
                        <a:srgbClr val="188CE5"/>
                      </a:solidFill>
                      <a:prstDash val="solid"/>
                      <a:round/>
                      <a:headEnd len="sm" w="sm" type="none"/>
                      <a:tailEnd len="sm" w="sm" type="none"/>
                    </a:lnR>
                    <a:lnT cap="flat" cmpd="sng" w="9525">
                      <a:solidFill>
                        <a:srgbClr val="188CE5"/>
                      </a:solidFill>
                      <a:prstDash val="solid"/>
                      <a:round/>
                      <a:headEnd len="sm" w="sm" type="none"/>
                      <a:tailEnd len="sm" w="sm" type="none"/>
                    </a:lnT>
                    <a:lnB cap="flat" cmpd="sng" w="9525">
                      <a:solidFill>
                        <a:srgbClr val="188CE5"/>
                      </a:solidFill>
                      <a:prstDash val="solid"/>
                      <a:round/>
                      <a:headEnd len="sm" w="sm" type="none"/>
                      <a:tailEnd len="sm" w="sm" type="none"/>
                    </a:lnB>
                    <a:solidFill>
                      <a:srgbClr val="FFFFFF"/>
                    </a:solidFill>
                  </a:tcPr>
                </a:tc>
              </a:tr>
              <a:tr h="747000">
                <a:tc>
                  <a:txBody>
                    <a:bodyPr/>
                    <a:lstStyle/>
                    <a:p>
                      <a:pPr indent="0" lvl="0" marL="0" marR="0" rtl="0" algn="l">
                        <a:spcBef>
                          <a:spcPts val="0"/>
                        </a:spcBef>
                        <a:spcAft>
                          <a:spcPts val="0"/>
                        </a:spcAft>
                        <a:buNone/>
                      </a:pPr>
                      <a:r>
                        <a:rPr b="0" i="0" lang="en-IN" sz="1800" u="none" cap="none" strike="noStrike">
                          <a:solidFill>
                            <a:srgbClr val="2E2E38"/>
                          </a:solidFill>
                          <a:latin typeface="Inter Light"/>
                          <a:ea typeface="Inter Light"/>
                          <a:cs typeface="Inter Light"/>
                          <a:sym typeface="Inter Light"/>
                        </a:rPr>
                        <a:t>For input scanf() is used, output printf() is used.</a:t>
                      </a:r>
                      <a:endParaRPr sz="1800" u="none" cap="none" strike="noStrike"/>
                    </a:p>
                  </a:txBody>
                  <a:tcPr marT="46700" marB="46700" marR="93375" marL="93375">
                    <a:lnL cap="flat" cmpd="sng" w="9525">
                      <a:solidFill>
                        <a:srgbClr val="188CE5"/>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88CE5"/>
                      </a:solidFill>
                      <a:prstDash val="solid"/>
                      <a:round/>
                      <a:headEnd len="sm" w="sm" type="none"/>
                      <a:tailEnd len="sm" w="sm" type="none"/>
                    </a:lnT>
                    <a:lnB cap="flat" cmpd="sng" w="9525">
                      <a:solidFill>
                        <a:srgbClr val="188CE5"/>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IN" sz="1800" u="none" cap="none" strike="noStrike">
                          <a:solidFill>
                            <a:srgbClr val="2E2E38"/>
                          </a:solidFill>
                          <a:latin typeface="Inter Light"/>
                          <a:ea typeface="Inter Light"/>
                          <a:cs typeface="Inter Light"/>
                          <a:sym typeface="Inter Light"/>
                        </a:rPr>
                        <a:t>For input cin (with &gt;&gt;) and for output cout  (with &lt;&lt; )  is used.</a:t>
                      </a:r>
                      <a:endParaRPr sz="1800" u="none" cap="none" strike="noStrike"/>
                    </a:p>
                  </a:txBody>
                  <a:tcPr marT="46700" marB="46700" marR="93375" marL="93375">
                    <a:lnL cap="flat" cmpd="sng" w="9525">
                      <a:solidFill>
                        <a:srgbClr val="000000"/>
                      </a:solidFill>
                      <a:prstDash val="solid"/>
                      <a:round/>
                      <a:headEnd len="sm" w="sm" type="none"/>
                      <a:tailEnd len="sm" w="sm" type="none"/>
                    </a:lnL>
                    <a:lnR cap="flat" cmpd="sng" w="9525">
                      <a:solidFill>
                        <a:srgbClr val="188CE5"/>
                      </a:solidFill>
                      <a:prstDash val="solid"/>
                      <a:round/>
                      <a:headEnd len="sm" w="sm" type="none"/>
                      <a:tailEnd len="sm" w="sm" type="none"/>
                    </a:lnR>
                    <a:lnT cap="flat" cmpd="sng" w="9525">
                      <a:solidFill>
                        <a:srgbClr val="188CE5"/>
                      </a:solidFill>
                      <a:prstDash val="solid"/>
                      <a:round/>
                      <a:headEnd len="sm" w="sm" type="none"/>
                      <a:tailEnd len="sm" w="sm" type="none"/>
                    </a:lnT>
                    <a:lnB cap="flat" cmpd="sng" w="9525">
                      <a:solidFill>
                        <a:srgbClr val="188CE5"/>
                      </a:solidFill>
                      <a:prstDash val="solid"/>
                      <a:round/>
                      <a:headEnd len="sm" w="sm" type="none"/>
                      <a:tailEnd len="sm" w="sm" type="none"/>
                    </a:lnB>
                    <a:solidFill>
                      <a:srgbClr val="FFFFFF"/>
                    </a:solidFill>
                  </a:tcPr>
                </a:tc>
              </a:tr>
            </a:tbl>
          </a:graphicData>
        </a:graphic>
      </p:graphicFrame>
      <p:sp>
        <p:nvSpPr>
          <p:cNvPr id="230" name="Google Shape;230;p22"/>
          <p:cNvSpPr/>
          <p:nvPr/>
        </p:nvSpPr>
        <p:spPr>
          <a:xfrm>
            <a:off x="1660525" y="1825625"/>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ph type="title"/>
          </p:nvPr>
        </p:nvSpPr>
        <p:spPr>
          <a:xfrm>
            <a:off x="838200" y="365125"/>
            <a:ext cx="10515600" cy="930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Differentiation between C and  C++</a:t>
            </a:r>
            <a:endParaRPr/>
          </a:p>
        </p:txBody>
      </p:sp>
      <p:graphicFrame>
        <p:nvGraphicFramePr>
          <p:cNvPr id="236" name="Google Shape;236;p23"/>
          <p:cNvGraphicFramePr/>
          <p:nvPr/>
        </p:nvGraphicFramePr>
        <p:xfrm>
          <a:off x="1676401" y="1825625"/>
          <a:ext cx="3000000" cy="3000000"/>
        </p:xfrm>
        <a:graphic>
          <a:graphicData uri="http://schemas.openxmlformats.org/drawingml/2006/table">
            <a:tbl>
              <a:tblPr>
                <a:noFill/>
                <a:tableStyleId>{C47C3D23-F676-4004-91F9-A56A094BE9F2}</a:tableStyleId>
              </a:tblPr>
              <a:tblGrid>
                <a:gridCol w="4419600"/>
                <a:gridCol w="4284600"/>
              </a:tblGrid>
              <a:tr h="595325">
                <a:tc>
                  <a:txBody>
                    <a:bodyPr/>
                    <a:lstStyle/>
                    <a:p>
                      <a:pPr indent="0" lvl="0" marL="0" marR="0" rtl="0" algn="ctr">
                        <a:spcBef>
                          <a:spcPts val="0"/>
                        </a:spcBef>
                        <a:spcAft>
                          <a:spcPts val="0"/>
                        </a:spcAft>
                        <a:buNone/>
                      </a:pPr>
                      <a:r>
                        <a:rPr b="1" i="0" lang="en-IN" sz="1700" u="none" cap="none" strike="noStrike">
                          <a:solidFill>
                            <a:srgbClr val="2E2E38"/>
                          </a:solidFill>
                          <a:latin typeface="Inter Light"/>
                          <a:ea typeface="Inter Light"/>
                          <a:cs typeface="Inter Light"/>
                          <a:sym typeface="Inter Light"/>
                        </a:rPr>
                        <a:t>C</a:t>
                      </a:r>
                      <a:endParaRPr sz="1700" u="none" cap="none" strike="noStrike"/>
                    </a:p>
                  </a:txBody>
                  <a:tcPr marT="45100" marB="45100" marR="90200" marL="90200" anchor="ctr">
                    <a:lnL cap="flat" cmpd="sng" w="9525">
                      <a:solidFill>
                        <a:srgbClr val="188CE5"/>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88CE5"/>
                      </a:solidFill>
                      <a:prstDash val="solid"/>
                      <a:round/>
                      <a:headEnd len="sm" w="sm" type="none"/>
                      <a:tailEnd len="sm" w="sm" type="none"/>
                    </a:lnT>
                    <a:lnB cap="flat" cmpd="sng" w="9525">
                      <a:solidFill>
                        <a:srgbClr val="188CE5"/>
                      </a:solidFill>
                      <a:prstDash val="solid"/>
                      <a:round/>
                      <a:headEnd len="sm" w="sm" type="none"/>
                      <a:tailEnd len="sm" w="sm" type="none"/>
                    </a:lnB>
                    <a:solidFill>
                      <a:srgbClr val="188CE5"/>
                    </a:solidFill>
                  </a:tcPr>
                </a:tc>
                <a:tc>
                  <a:txBody>
                    <a:bodyPr/>
                    <a:lstStyle/>
                    <a:p>
                      <a:pPr indent="0" lvl="0" marL="0" marR="0" rtl="0" algn="ctr">
                        <a:spcBef>
                          <a:spcPts val="0"/>
                        </a:spcBef>
                        <a:spcAft>
                          <a:spcPts val="0"/>
                        </a:spcAft>
                        <a:buNone/>
                      </a:pPr>
                      <a:r>
                        <a:rPr b="1" i="0" lang="en-IN" sz="1700" u="none" cap="none" strike="noStrike">
                          <a:solidFill>
                            <a:srgbClr val="2E2E38"/>
                          </a:solidFill>
                          <a:latin typeface="Inter Light"/>
                          <a:ea typeface="Inter Light"/>
                          <a:cs typeface="Inter Light"/>
                          <a:sym typeface="Inter Light"/>
                        </a:rPr>
                        <a:t>C++</a:t>
                      </a:r>
                      <a:endParaRPr sz="1700" u="none" cap="none" strike="noStrike"/>
                    </a:p>
                  </a:txBody>
                  <a:tcPr marT="45100" marB="45100" marR="90200" marL="90200" anchor="ctr">
                    <a:lnL cap="flat" cmpd="sng" w="9525">
                      <a:solidFill>
                        <a:srgbClr val="000000"/>
                      </a:solidFill>
                      <a:prstDash val="solid"/>
                      <a:round/>
                      <a:headEnd len="sm" w="sm" type="none"/>
                      <a:tailEnd len="sm" w="sm" type="none"/>
                    </a:lnL>
                    <a:lnR cap="flat" cmpd="sng" w="9525">
                      <a:solidFill>
                        <a:srgbClr val="188CE5"/>
                      </a:solidFill>
                      <a:prstDash val="solid"/>
                      <a:round/>
                      <a:headEnd len="sm" w="sm" type="none"/>
                      <a:tailEnd len="sm" w="sm" type="none"/>
                    </a:lnR>
                    <a:lnT cap="flat" cmpd="sng" w="9525">
                      <a:solidFill>
                        <a:srgbClr val="188CE5"/>
                      </a:solidFill>
                      <a:prstDash val="solid"/>
                      <a:round/>
                      <a:headEnd len="sm" w="sm" type="none"/>
                      <a:tailEnd len="sm" w="sm" type="none"/>
                    </a:lnT>
                    <a:lnB cap="flat" cmpd="sng" w="9525">
                      <a:solidFill>
                        <a:srgbClr val="188CE5"/>
                      </a:solidFill>
                      <a:prstDash val="solid"/>
                      <a:round/>
                      <a:headEnd len="sm" w="sm" type="none"/>
                      <a:tailEnd len="sm" w="sm" type="none"/>
                    </a:lnB>
                    <a:solidFill>
                      <a:srgbClr val="188CE5"/>
                    </a:solidFill>
                  </a:tcPr>
                </a:tc>
              </a:tr>
              <a:tr h="721625">
                <a:tc>
                  <a:txBody>
                    <a:bodyPr/>
                    <a:lstStyle/>
                    <a:p>
                      <a:pPr indent="0" lvl="0" marL="0" marR="0" rtl="0" algn="l">
                        <a:spcBef>
                          <a:spcPts val="0"/>
                        </a:spcBef>
                        <a:spcAft>
                          <a:spcPts val="0"/>
                        </a:spcAft>
                        <a:buNone/>
                      </a:pPr>
                      <a:r>
                        <a:rPr b="0" i="0" lang="en-IN" sz="1700" u="none" cap="none" strike="noStrike">
                          <a:solidFill>
                            <a:srgbClr val="2E2E38"/>
                          </a:solidFill>
                          <a:latin typeface="Arial"/>
                          <a:ea typeface="Arial"/>
                          <a:cs typeface="Arial"/>
                          <a:sym typeface="Arial"/>
                        </a:rPr>
                        <a:t>I/O operations are supported by stdio.h header file.</a:t>
                      </a:r>
                      <a:endParaRPr sz="1700" u="none" cap="none" strike="noStrike"/>
                    </a:p>
                  </a:txBody>
                  <a:tcPr marT="45100" marB="45100" marR="90200" marL="90200" anchor="ctr">
                    <a:lnL cap="flat" cmpd="sng" w="9525">
                      <a:solidFill>
                        <a:srgbClr val="188CE5"/>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88CE5"/>
                      </a:solidFill>
                      <a:prstDash val="solid"/>
                      <a:round/>
                      <a:headEnd len="sm" w="sm" type="none"/>
                      <a:tailEnd len="sm" w="sm" type="none"/>
                    </a:lnT>
                    <a:lnB cap="flat" cmpd="sng" w="9525">
                      <a:solidFill>
                        <a:srgbClr val="188CE5"/>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IN" sz="1700" u="none" cap="none" strike="noStrike">
                          <a:solidFill>
                            <a:srgbClr val="2E2E38"/>
                          </a:solidFill>
                          <a:latin typeface="Arial"/>
                          <a:ea typeface="Arial"/>
                          <a:cs typeface="Arial"/>
                          <a:sym typeface="Arial"/>
                        </a:rPr>
                        <a:t>I/O operations are supported by iostream.h header file.</a:t>
                      </a:r>
                      <a:endParaRPr sz="1700" u="none" cap="none" strike="noStrike"/>
                    </a:p>
                  </a:txBody>
                  <a:tcPr marT="45100" marB="45100" marR="90200" marL="90200" anchor="ctr">
                    <a:lnL cap="flat" cmpd="sng" w="9525">
                      <a:solidFill>
                        <a:srgbClr val="000000"/>
                      </a:solidFill>
                      <a:prstDash val="solid"/>
                      <a:round/>
                      <a:headEnd len="sm" w="sm" type="none"/>
                      <a:tailEnd len="sm" w="sm" type="none"/>
                    </a:lnL>
                    <a:lnR cap="flat" cmpd="sng" w="9525">
                      <a:solidFill>
                        <a:srgbClr val="188CE5"/>
                      </a:solidFill>
                      <a:prstDash val="solid"/>
                      <a:round/>
                      <a:headEnd len="sm" w="sm" type="none"/>
                      <a:tailEnd len="sm" w="sm" type="none"/>
                    </a:lnR>
                    <a:lnT cap="flat" cmpd="sng" w="9525">
                      <a:solidFill>
                        <a:srgbClr val="188CE5"/>
                      </a:solidFill>
                      <a:prstDash val="solid"/>
                      <a:round/>
                      <a:headEnd len="sm" w="sm" type="none"/>
                      <a:tailEnd len="sm" w="sm" type="none"/>
                    </a:lnT>
                    <a:lnB cap="flat" cmpd="sng" w="9525">
                      <a:solidFill>
                        <a:srgbClr val="188CE5"/>
                      </a:solidFill>
                      <a:prstDash val="solid"/>
                      <a:round/>
                      <a:headEnd len="sm" w="sm" type="none"/>
                      <a:tailEnd len="sm" w="sm" type="none"/>
                    </a:lnB>
                    <a:solidFill>
                      <a:srgbClr val="FFFFFF"/>
                    </a:solidFill>
                  </a:tcPr>
                </a:tc>
              </a:tr>
              <a:tr h="721625">
                <a:tc>
                  <a:txBody>
                    <a:bodyPr/>
                    <a:lstStyle/>
                    <a:p>
                      <a:pPr indent="0" lvl="0" marL="0" marR="0" rtl="0" algn="l">
                        <a:spcBef>
                          <a:spcPts val="0"/>
                        </a:spcBef>
                        <a:spcAft>
                          <a:spcPts val="0"/>
                        </a:spcAft>
                        <a:buNone/>
                      </a:pPr>
                      <a:r>
                        <a:rPr b="0" i="0" lang="en-IN" sz="1700" u="none" cap="none" strike="noStrike">
                          <a:solidFill>
                            <a:srgbClr val="2E2E38"/>
                          </a:solidFill>
                          <a:latin typeface="Arial"/>
                          <a:ea typeface="Arial"/>
                          <a:cs typeface="Arial"/>
                          <a:sym typeface="Arial"/>
                        </a:rPr>
                        <a:t>It is not as secure as C++ as no way of hiding data.</a:t>
                      </a:r>
                      <a:endParaRPr sz="1700" u="none" cap="none" strike="noStrike"/>
                    </a:p>
                  </a:txBody>
                  <a:tcPr marT="45100" marB="45100" marR="90200" marL="90200">
                    <a:lnL cap="flat" cmpd="sng" w="9525">
                      <a:solidFill>
                        <a:srgbClr val="188CE5"/>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88CE5"/>
                      </a:solidFill>
                      <a:prstDash val="solid"/>
                      <a:round/>
                      <a:headEnd len="sm" w="sm" type="none"/>
                      <a:tailEnd len="sm" w="sm" type="none"/>
                    </a:lnT>
                    <a:lnB cap="flat" cmpd="sng" w="9525">
                      <a:solidFill>
                        <a:srgbClr val="188CE5"/>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IN" sz="1700" u="none" cap="none" strike="noStrike">
                          <a:solidFill>
                            <a:srgbClr val="2E2E38"/>
                          </a:solidFill>
                          <a:latin typeface="Arial"/>
                          <a:ea typeface="Arial"/>
                          <a:cs typeface="Arial"/>
                          <a:sym typeface="Arial"/>
                        </a:rPr>
                        <a:t>It provides security as data hiding is possible.</a:t>
                      </a:r>
                      <a:endParaRPr sz="1700" u="none" cap="none" strike="noStrike"/>
                    </a:p>
                  </a:txBody>
                  <a:tcPr marT="45100" marB="45100" marR="90200" marL="90200">
                    <a:lnL cap="flat" cmpd="sng" w="9525">
                      <a:solidFill>
                        <a:srgbClr val="000000"/>
                      </a:solidFill>
                      <a:prstDash val="solid"/>
                      <a:round/>
                      <a:headEnd len="sm" w="sm" type="none"/>
                      <a:tailEnd len="sm" w="sm" type="none"/>
                    </a:lnL>
                    <a:lnR cap="flat" cmpd="sng" w="9525">
                      <a:solidFill>
                        <a:srgbClr val="188CE5"/>
                      </a:solidFill>
                      <a:prstDash val="solid"/>
                      <a:round/>
                      <a:headEnd len="sm" w="sm" type="none"/>
                      <a:tailEnd len="sm" w="sm" type="none"/>
                    </a:lnR>
                    <a:lnT cap="flat" cmpd="sng" w="9525">
                      <a:solidFill>
                        <a:srgbClr val="188CE5"/>
                      </a:solidFill>
                      <a:prstDash val="solid"/>
                      <a:round/>
                      <a:headEnd len="sm" w="sm" type="none"/>
                      <a:tailEnd len="sm" w="sm" type="none"/>
                    </a:lnT>
                    <a:lnB cap="flat" cmpd="sng" w="9525">
                      <a:solidFill>
                        <a:srgbClr val="188CE5"/>
                      </a:solidFill>
                      <a:prstDash val="solid"/>
                      <a:round/>
                      <a:headEnd len="sm" w="sm" type="none"/>
                      <a:tailEnd len="sm" w="sm" type="none"/>
                    </a:lnB>
                    <a:solidFill>
                      <a:srgbClr val="FFFFFF"/>
                    </a:solidFill>
                  </a:tcPr>
                </a:tc>
              </a:tr>
              <a:tr h="721625">
                <a:tc>
                  <a:txBody>
                    <a:bodyPr/>
                    <a:lstStyle/>
                    <a:p>
                      <a:pPr indent="0" lvl="0" marL="0" marR="0" rtl="0" algn="l">
                        <a:spcBef>
                          <a:spcPts val="0"/>
                        </a:spcBef>
                        <a:spcAft>
                          <a:spcPts val="0"/>
                        </a:spcAft>
                        <a:buNone/>
                      </a:pPr>
                      <a:r>
                        <a:rPr b="0" i="0" lang="en-IN" sz="1700" u="none" cap="none" strike="noStrike">
                          <a:solidFill>
                            <a:srgbClr val="2E2E38"/>
                          </a:solidFill>
                          <a:latin typeface="Arial"/>
                          <a:ea typeface="Arial"/>
                          <a:cs typeface="Arial"/>
                          <a:sym typeface="Arial"/>
                        </a:rPr>
                        <a:t>Overloading is not possible.</a:t>
                      </a:r>
                      <a:endParaRPr sz="1700" u="none" cap="none" strike="noStrike"/>
                    </a:p>
                  </a:txBody>
                  <a:tcPr marT="45100" marB="45100" marR="90200" marL="90200">
                    <a:lnL cap="flat" cmpd="sng" w="9525">
                      <a:solidFill>
                        <a:srgbClr val="188CE5"/>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88CE5"/>
                      </a:solidFill>
                      <a:prstDash val="solid"/>
                      <a:round/>
                      <a:headEnd len="sm" w="sm" type="none"/>
                      <a:tailEnd len="sm" w="sm" type="none"/>
                    </a:lnT>
                    <a:lnB cap="flat" cmpd="sng" w="9525">
                      <a:solidFill>
                        <a:srgbClr val="188CE5"/>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IN" sz="1700" u="none" cap="none" strike="noStrike">
                          <a:solidFill>
                            <a:srgbClr val="2E2E38"/>
                          </a:solidFill>
                          <a:latin typeface="Arial"/>
                          <a:ea typeface="Arial"/>
                          <a:cs typeface="Arial"/>
                          <a:sym typeface="Arial"/>
                        </a:rPr>
                        <a:t>It provides operator overloading and function overloading. </a:t>
                      </a:r>
                      <a:endParaRPr sz="1700" u="none" cap="none" strike="noStrike"/>
                    </a:p>
                  </a:txBody>
                  <a:tcPr marT="45100" marB="45100" marR="90200" marL="90200">
                    <a:lnL cap="flat" cmpd="sng" w="9525">
                      <a:solidFill>
                        <a:srgbClr val="000000"/>
                      </a:solidFill>
                      <a:prstDash val="solid"/>
                      <a:round/>
                      <a:headEnd len="sm" w="sm" type="none"/>
                      <a:tailEnd len="sm" w="sm" type="none"/>
                    </a:lnL>
                    <a:lnR cap="flat" cmpd="sng" w="9525">
                      <a:solidFill>
                        <a:srgbClr val="188CE5"/>
                      </a:solidFill>
                      <a:prstDash val="solid"/>
                      <a:round/>
                      <a:headEnd len="sm" w="sm" type="none"/>
                      <a:tailEnd len="sm" w="sm" type="none"/>
                    </a:lnR>
                    <a:lnT cap="flat" cmpd="sng" w="9525">
                      <a:solidFill>
                        <a:srgbClr val="188CE5"/>
                      </a:solidFill>
                      <a:prstDash val="solid"/>
                      <a:round/>
                      <a:headEnd len="sm" w="sm" type="none"/>
                      <a:tailEnd len="sm" w="sm" type="none"/>
                    </a:lnT>
                    <a:lnB cap="flat" cmpd="sng" w="9525">
                      <a:solidFill>
                        <a:srgbClr val="188CE5"/>
                      </a:solidFill>
                      <a:prstDash val="solid"/>
                      <a:round/>
                      <a:headEnd len="sm" w="sm" type="none"/>
                      <a:tailEnd len="sm" w="sm" type="none"/>
                    </a:lnB>
                    <a:solidFill>
                      <a:srgbClr val="FFFFFF"/>
                    </a:solidFill>
                  </a:tcPr>
                </a:tc>
              </a:tr>
              <a:tr h="869550">
                <a:tc>
                  <a:txBody>
                    <a:bodyPr/>
                    <a:lstStyle/>
                    <a:p>
                      <a:pPr indent="0" lvl="0" marL="0" marR="0" rtl="0" algn="l">
                        <a:spcBef>
                          <a:spcPts val="0"/>
                        </a:spcBef>
                        <a:spcAft>
                          <a:spcPts val="0"/>
                        </a:spcAft>
                        <a:buNone/>
                      </a:pPr>
                      <a:r>
                        <a:rPr b="0" i="0" lang="en-IN" sz="1700" u="none" cap="none" strike="noStrike">
                          <a:solidFill>
                            <a:srgbClr val="2E2E38"/>
                          </a:solidFill>
                          <a:latin typeface="Arial"/>
                          <a:ea typeface="Arial"/>
                          <a:cs typeface="Arial"/>
                          <a:sym typeface="Arial"/>
                        </a:rPr>
                        <a:t>Functions can use global data that can be accessed by all other functions in the program.</a:t>
                      </a:r>
                      <a:endParaRPr sz="1700" u="none" cap="none" strike="noStrike"/>
                    </a:p>
                  </a:txBody>
                  <a:tcPr marT="45100" marB="45100" marR="90200" marL="90200">
                    <a:lnL cap="flat" cmpd="sng" w="9525">
                      <a:solidFill>
                        <a:srgbClr val="188CE5"/>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88CE5"/>
                      </a:solidFill>
                      <a:prstDash val="solid"/>
                      <a:round/>
                      <a:headEnd len="sm" w="sm" type="none"/>
                      <a:tailEnd len="sm" w="sm" type="none"/>
                    </a:lnT>
                    <a:lnB cap="flat" cmpd="sng" w="9525">
                      <a:solidFill>
                        <a:srgbClr val="188CE5"/>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IN" sz="1700" u="none" cap="none" strike="noStrike">
                          <a:solidFill>
                            <a:srgbClr val="2E2E38"/>
                          </a:solidFill>
                          <a:latin typeface="Arial"/>
                          <a:ea typeface="Arial"/>
                          <a:cs typeface="Arial"/>
                          <a:sym typeface="Arial"/>
                        </a:rPr>
                        <a:t>Data does not move easily through functions as it can be kept public, private and protected.</a:t>
                      </a:r>
                      <a:endParaRPr sz="1700" u="none" cap="none" strike="noStrike"/>
                    </a:p>
                  </a:txBody>
                  <a:tcPr marT="45100" marB="45100" marR="90200" marL="90200">
                    <a:lnL cap="flat" cmpd="sng" w="9525">
                      <a:solidFill>
                        <a:srgbClr val="000000"/>
                      </a:solidFill>
                      <a:prstDash val="solid"/>
                      <a:round/>
                      <a:headEnd len="sm" w="sm" type="none"/>
                      <a:tailEnd len="sm" w="sm" type="none"/>
                    </a:lnL>
                    <a:lnR cap="flat" cmpd="sng" w="9525">
                      <a:solidFill>
                        <a:srgbClr val="188CE5"/>
                      </a:solidFill>
                      <a:prstDash val="solid"/>
                      <a:round/>
                      <a:headEnd len="sm" w="sm" type="none"/>
                      <a:tailEnd len="sm" w="sm" type="none"/>
                    </a:lnR>
                    <a:lnT cap="flat" cmpd="sng" w="9525">
                      <a:solidFill>
                        <a:srgbClr val="188CE5"/>
                      </a:solidFill>
                      <a:prstDash val="solid"/>
                      <a:round/>
                      <a:headEnd len="sm" w="sm" type="none"/>
                      <a:tailEnd len="sm" w="sm" type="none"/>
                    </a:lnT>
                    <a:lnB cap="flat" cmpd="sng" w="9525">
                      <a:solidFill>
                        <a:srgbClr val="188CE5"/>
                      </a:solidFill>
                      <a:prstDash val="solid"/>
                      <a:round/>
                      <a:headEnd len="sm" w="sm" type="none"/>
                      <a:tailEnd len="sm" w="sm" type="none"/>
                    </a:lnB>
                    <a:solidFill>
                      <a:srgbClr val="FFFFFF"/>
                    </a:solidFill>
                  </a:tcPr>
                </a:tc>
              </a:tr>
              <a:tr h="721625">
                <a:tc>
                  <a:txBody>
                    <a:bodyPr/>
                    <a:lstStyle/>
                    <a:p>
                      <a:pPr indent="0" lvl="0" marL="0" marR="0" rtl="0" algn="l">
                        <a:spcBef>
                          <a:spcPts val="0"/>
                        </a:spcBef>
                        <a:spcAft>
                          <a:spcPts val="0"/>
                        </a:spcAft>
                        <a:buNone/>
                      </a:pPr>
                      <a:r>
                        <a:rPr b="0" i="0" lang="en-IN" sz="1700" u="none" cap="none" strike="noStrike">
                          <a:solidFill>
                            <a:srgbClr val="2E2E38"/>
                          </a:solidFill>
                          <a:latin typeface="Arial"/>
                          <a:ea typeface="Arial"/>
                          <a:cs typeface="Arial"/>
                          <a:sym typeface="Arial"/>
                        </a:rPr>
                        <a:t>Importance is given to functions and sequence of actions.</a:t>
                      </a:r>
                      <a:endParaRPr sz="1700" u="none" cap="none" strike="noStrike"/>
                    </a:p>
                  </a:txBody>
                  <a:tcPr marT="45100" marB="45100" marR="90200" marL="90200">
                    <a:lnL cap="flat" cmpd="sng" w="9525">
                      <a:solidFill>
                        <a:srgbClr val="188CE5"/>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188CE5"/>
                      </a:solidFill>
                      <a:prstDash val="solid"/>
                      <a:round/>
                      <a:headEnd len="sm" w="sm" type="none"/>
                      <a:tailEnd len="sm" w="sm" type="none"/>
                    </a:lnT>
                    <a:lnB cap="flat" cmpd="sng" w="9525">
                      <a:solidFill>
                        <a:srgbClr val="188CE5"/>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en-IN" sz="1700" u="none" cap="none" strike="noStrike">
                          <a:solidFill>
                            <a:srgbClr val="2E2E38"/>
                          </a:solidFill>
                          <a:latin typeface="Arial"/>
                          <a:ea typeface="Arial"/>
                          <a:cs typeface="Arial"/>
                          <a:sym typeface="Arial"/>
                        </a:rPr>
                        <a:t>Importance is given to data rather than functions as it works on real world.</a:t>
                      </a:r>
                      <a:endParaRPr sz="1700" u="none" cap="none" strike="noStrike"/>
                    </a:p>
                  </a:txBody>
                  <a:tcPr marT="45100" marB="45100" marR="90200" marL="90200">
                    <a:lnL cap="flat" cmpd="sng" w="9525">
                      <a:solidFill>
                        <a:srgbClr val="000000"/>
                      </a:solidFill>
                      <a:prstDash val="solid"/>
                      <a:round/>
                      <a:headEnd len="sm" w="sm" type="none"/>
                      <a:tailEnd len="sm" w="sm" type="none"/>
                    </a:lnL>
                    <a:lnR cap="flat" cmpd="sng" w="9525">
                      <a:solidFill>
                        <a:srgbClr val="188CE5"/>
                      </a:solidFill>
                      <a:prstDash val="solid"/>
                      <a:round/>
                      <a:headEnd len="sm" w="sm" type="none"/>
                      <a:tailEnd len="sm" w="sm" type="none"/>
                    </a:lnR>
                    <a:lnT cap="flat" cmpd="sng" w="9525">
                      <a:solidFill>
                        <a:srgbClr val="188CE5"/>
                      </a:solidFill>
                      <a:prstDash val="solid"/>
                      <a:round/>
                      <a:headEnd len="sm" w="sm" type="none"/>
                      <a:tailEnd len="sm" w="sm" type="none"/>
                    </a:lnT>
                    <a:lnB cap="flat" cmpd="sng" w="9525">
                      <a:solidFill>
                        <a:srgbClr val="188CE5"/>
                      </a:solidFill>
                      <a:prstDash val="solid"/>
                      <a:round/>
                      <a:headEnd len="sm" w="sm" type="none"/>
                      <a:tailEnd len="sm" w="sm" type="none"/>
                    </a:lnB>
                    <a:solidFill>
                      <a:srgbClr val="FFFFFF"/>
                    </a:solidFill>
                  </a:tcPr>
                </a:tc>
              </a:tr>
            </a:tbl>
          </a:graphicData>
        </a:graphic>
      </p:graphicFrame>
      <p:sp>
        <p:nvSpPr>
          <p:cNvPr id="237" name="Google Shape;237;p23"/>
          <p:cNvSpPr/>
          <p:nvPr/>
        </p:nvSpPr>
        <p:spPr>
          <a:xfrm>
            <a:off x="1811338" y="1825625"/>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4"/>
          <p:cNvSpPr txBox="1"/>
          <p:nvPr>
            <p:ph type="title"/>
          </p:nvPr>
        </p:nvSpPr>
        <p:spPr>
          <a:xfrm>
            <a:off x="838200" y="365125"/>
            <a:ext cx="10515600" cy="10064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IN" sz="3200"/>
              <a:t>Structure of C++ Program</a:t>
            </a:r>
            <a:endParaRPr b="1" sz="3200"/>
          </a:p>
        </p:txBody>
      </p:sp>
      <p:pic>
        <p:nvPicPr>
          <p:cNvPr id="243" name="Google Shape;243;p24"/>
          <p:cNvPicPr preferRelativeResize="0"/>
          <p:nvPr>
            <p:ph idx="1" type="body"/>
          </p:nvPr>
        </p:nvPicPr>
        <p:blipFill rotWithShape="1">
          <a:blip r:embed="rId3">
            <a:alphaModFix/>
          </a:blip>
          <a:srcRect b="0" l="0" r="0" t="0"/>
          <a:stretch/>
        </p:blipFill>
        <p:spPr>
          <a:xfrm>
            <a:off x="2176462" y="2420144"/>
            <a:ext cx="7839075" cy="3162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Sample program in c</a:t>
            </a:r>
            <a:endParaRPr/>
          </a:p>
        </p:txBody>
      </p:sp>
      <p:sp>
        <p:nvSpPr>
          <p:cNvPr id="249" name="Google Shape;249;p25"/>
          <p:cNvSpPr txBox="1"/>
          <p:nvPr>
            <p:ph idx="1" type="body"/>
          </p:nvPr>
        </p:nvSpPr>
        <p:spPr>
          <a:xfrm>
            <a:off x="838200" y="1371600"/>
            <a:ext cx="9525000" cy="548639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IN" sz="1600"/>
              <a:t>//Addition of two number in c programming                                </a:t>
            </a:r>
            <a:endParaRPr/>
          </a:p>
          <a:p>
            <a:pPr indent="0" lvl="0" marL="0" rtl="0" algn="l">
              <a:lnSpc>
                <a:spcPct val="90000"/>
              </a:lnSpc>
              <a:spcBef>
                <a:spcPts val="1000"/>
              </a:spcBef>
              <a:spcAft>
                <a:spcPts val="0"/>
              </a:spcAft>
              <a:buClr>
                <a:schemeClr val="dk1"/>
              </a:buClr>
              <a:buSzPts val="1600"/>
              <a:buNone/>
            </a:pPr>
            <a:r>
              <a:rPr lang="en-IN" sz="1600"/>
              <a:t>#include&lt;stdio.h&gt;</a:t>
            </a:r>
            <a:endParaRPr/>
          </a:p>
          <a:p>
            <a:pPr indent="0" lvl="0" marL="0" rtl="0" algn="l">
              <a:lnSpc>
                <a:spcPct val="90000"/>
              </a:lnSpc>
              <a:spcBef>
                <a:spcPts val="1000"/>
              </a:spcBef>
              <a:spcAft>
                <a:spcPts val="0"/>
              </a:spcAft>
              <a:buClr>
                <a:schemeClr val="dk1"/>
              </a:buClr>
              <a:buSzPts val="1600"/>
              <a:buNone/>
            </a:pPr>
            <a:r>
              <a:rPr lang="en-IN" sz="1600"/>
              <a:t>#include&lt;conio.h&gt;</a:t>
            </a:r>
            <a:endParaRPr/>
          </a:p>
          <a:p>
            <a:pPr indent="0" lvl="0" marL="0" rtl="0" algn="l">
              <a:lnSpc>
                <a:spcPct val="90000"/>
              </a:lnSpc>
              <a:spcBef>
                <a:spcPts val="1000"/>
              </a:spcBef>
              <a:spcAft>
                <a:spcPts val="0"/>
              </a:spcAft>
              <a:buClr>
                <a:schemeClr val="dk1"/>
              </a:buClr>
              <a:buSzPts val="1600"/>
              <a:buNone/>
            </a:pPr>
            <a:r>
              <a:rPr lang="en-IN" sz="1600"/>
              <a:t>void main()</a:t>
            </a:r>
            <a:endParaRPr/>
          </a:p>
          <a:p>
            <a:pPr indent="0" lvl="0" marL="0" rtl="0" algn="l">
              <a:lnSpc>
                <a:spcPct val="90000"/>
              </a:lnSpc>
              <a:spcBef>
                <a:spcPts val="1000"/>
              </a:spcBef>
              <a:spcAft>
                <a:spcPts val="0"/>
              </a:spcAft>
              <a:buClr>
                <a:schemeClr val="dk1"/>
              </a:buClr>
              <a:buSzPts val="1600"/>
              <a:buNone/>
            </a:pPr>
            <a:r>
              <a:rPr lang="en-IN" sz="1600"/>
              <a:t>{</a:t>
            </a:r>
            <a:endParaRPr/>
          </a:p>
          <a:p>
            <a:pPr indent="0" lvl="0" marL="0" rtl="0" algn="l">
              <a:lnSpc>
                <a:spcPct val="90000"/>
              </a:lnSpc>
              <a:spcBef>
                <a:spcPts val="1000"/>
              </a:spcBef>
              <a:spcAft>
                <a:spcPts val="0"/>
              </a:spcAft>
              <a:buClr>
                <a:schemeClr val="dk1"/>
              </a:buClr>
              <a:buSzPts val="1600"/>
              <a:buNone/>
            </a:pPr>
            <a:r>
              <a:rPr lang="en-IN" sz="1600"/>
              <a:t>int a,b,c;</a:t>
            </a:r>
            <a:endParaRPr/>
          </a:p>
          <a:p>
            <a:pPr indent="0" lvl="0" marL="0" rtl="0" algn="l">
              <a:lnSpc>
                <a:spcPct val="90000"/>
              </a:lnSpc>
              <a:spcBef>
                <a:spcPts val="1000"/>
              </a:spcBef>
              <a:spcAft>
                <a:spcPts val="0"/>
              </a:spcAft>
              <a:buClr>
                <a:schemeClr val="dk1"/>
              </a:buClr>
              <a:buSzPts val="1600"/>
              <a:buNone/>
            </a:pPr>
            <a:r>
              <a:rPr lang="en-IN" sz="1600"/>
              <a:t>clrscr();</a:t>
            </a:r>
            <a:endParaRPr/>
          </a:p>
          <a:p>
            <a:pPr indent="0" lvl="0" marL="0" rtl="0" algn="l">
              <a:lnSpc>
                <a:spcPct val="90000"/>
              </a:lnSpc>
              <a:spcBef>
                <a:spcPts val="1000"/>
              </a:spcBef>
              <a:spcAft>
                <a:spcPts val="0"/>
              </a:spcAft>
              <a:buClr>
                <a:schemeClr val="dk1"/>
              </a:buClr>
              <a:buSzPts val="1600"/>
              <a:buNone/>
            </a:pPr>
            <a:r>
              <a:rPr lang="en-IN" sz="1600"/>
              <a:t>printf("Enter two number:");</a:t>
            </a:r>
            <a:endParaRPr/>
          </a:p>
          <a:p>
            <a:pPr indent="0" lvl="0" marL="0" rtl="0" algn="l">
              <a:lnSpc>
                <a:spcPct val="90000"/>
              </a:lnSpc>
              <a:spcBef>
                <a:spcPts val="1000"/>
              </a:spcBef>
              <a:spcAft>
                <a:spcPts val="0"/>
              </a:spcAft>
              <a:buClr>
                <a:schemeClr val="dk1"/>
              </a:buClr>
              <a:buSzPts val="1600"/>
              <a:buNone/>
            </a:pPr>
            <a:r>
              <a:rPr lang="en-IN" sz="1600"/>
              <a:t>scanf("%d %d",&amp;a,&amp;b);</a:t>
            </a:r>
            <a:endParaRPr/>
          </a:p>
          <a:p>
            <a:pPr indent="0" lvl="0" marL="0" rtl="0" algn="l">
              <a:lnSpc>
                <a:spcPct val="90000"/>
              </a:lnSpc>
              <a:spcBef>
                <a:spcPts val="1000"/>
              </a:spcBef>
              <a:spcAft>
                <a:spcPts val="0"/>
              </a:spcAft>
              <a:buClr>
                <a:schemeClr val="dk1"/>
              </a:buClr>
              <a:buSzPts val="1600"/>
              <a:buNone/>
            </a:pPr>
            <a:r>
              <a:rPr lang="en-IN" sz="1600"/>
              <a:t>c=a+b;</a:t>
            </a:r>
            <a:endParaRPr/>
          </a:p>
          <a:p>
            <a:pPr indent="0" lvl="0" marL="0" rtl="0" algn="l">
              <a:lnSpc>
                <a:spcPct val="90000"/>
              </a:lnSpc>
              <a:spcBef>
                <a:spcPts val="1000"/>
              </a:spcBef>
              <a:spcAft>
                <a:spcPts val="0"/>
              </a:spcAft>
              <a:buClr>
                <a:schemeClr val="dk1"/>
              </a:buClr>
              <a:buSzPts val="1600"/>
              <a:buNone/>
            </a:pPr>
            <a:r>
              <a:rPr lang="en-IN" sz="1600"/>
              <a:t>printf("c=%d",c);</a:t>
            </a:r>
            <a:endParaRPr/>
          </a:p>
          <a:p>
            <a:pPr indent="0" lvl="0" marL="0" rtl="0" algn="l">
              <a:lnSpc>
                <a:spcPct val="90000"/>
              </a:lnSpc>
              <a:spcBef>
                <a:spcPts val="1000"/>
              </a:spcBef>
              <a:spcAft>
                <a:spcPts val="0"/>
              </a:spcAft>
              <a:buClr>
                <a:schemeClr val="dk1"/>
              </a:buClr>
              <a:buSzPts val="1600"/>
              <a:buNone/>
            </a:pPr>
            <a:r>
              <a:rPr lang="en-IN" sz="1600"/>
              <a:t>getch();</a:t>
            </a:r>
            <a:endParaRPr/>
          </a:p>
          <a:p>
            <a:pPr indent="0" lvl="0" marL="0" rtl="0" algn="l">
              <a:lnSpc>
                <a:spcPct val="90000"/>
              </a:lnSpc>
              <a:spcBef>
                <a:spcPts val="1000"/>
              </a:spcBef>
              <a:spcAft>
                <a:spcPts val="0"/>
              </a:spcAft>
              <a:buClr>
                <a:schemeClr val="dk1"/>
              </a:buClr>
              <a:buSzPts val="1600"/>
              <a:buNone/>
            </a:pPr>
            <a:r>
              <a:rPr lang="en-IN" sz="1600"/>
              <a:t>}</a:t>
            </a:r>
            <a:endParaRPr/>
          </a:p>
          <a:p>
            <a:pPr indent="0" lvl="0" marL="0" rtl="0" algn="l">
              <a:lnSpc>
                <a:spcPct val="90000"/>
              </a:lnSpc>
              <a:spcBef>
                <a:spcPts val="1000"/>
              </a:spcBef>
              <a:spcAft>
                <a:spcPts val="0"/>
              </a:spcAft>
              <a:buClr>
                <a:schemeClr val="dk1"/>
              </a:buClr>
              <a:buSzPts val="1600"/>
              <a:buNone/>
            </a:pPr>
            <a:r>
              <a:rPr lang="en-IN" sz="1600"/>
              <a:t>/*output:</a:t>
            </a:r>
            <a:endParaRPr/>
          </a:p>
          <a:p>
            <a:pPr indent="0" lvl="0" marL="0" rtl="0" algn="l">
              <a:lnSpc>
                <a:spcPct val="90000"/>
              </a:lnSpc>
              <a:spcBef>
                <a:spcPts val="1000"/>
              </a:spcBef>
              <a:spcAft>
                <a:spcPts val="0"/>
              </a:spcAft>
              <a:buClr>
                <a:schemeClr val="dk1"/>
              </a:buClr>
              <a:buSzPts val="1600"/>
              <a:buNone/>
            </a:pPr>
            <a:r>
              <a:rPr lang="en-IN" sz="1600"/>
              <a:t>Enter two number:4 6</a:t>
            </a:r>
            <a:endParaRPr/>
          </a:p>
          <a:p>
            <a:pPr indent="0" lvl="0" marL="0" rtl="0" algn="l">
              <a:lnSpc>
                <a:spcPct val="90000"/>
              </a:lnSpc>
              <a:spcBef>
                <a:spcPts val="1000"/>
              </a:spcBef>
              <a:spcAft>
                <a:spcPts val="0"/>
              </a:spcAft>
              <a:buClr>
                <a:schemeClr val="dk1"/>
              </a:buClr>
              <a:buSzPts val="1600"/>
              <a:buNone/>
            </a:pPr>
            <a:r>
              <a:rPr lang="en-IN" sz="1600"/>
              <a:t>c=10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Sample program in c++</a:t>
            </a:r>
            <a:endParaRPr/>
          </a:p>
        </p:txBody>
      </p:sp>
      <p:sp>
        <p:nvSpPr>
          <p:cNvPr id="255" name="Google Shape;255;p26"/>
          <p:cNvSpPr txBox="1"/>
          <p:nvPr>
            <p:ph idx="1" type="body"/>
          </p:nvPr>
        </p:nvSpPr>
        <p:spPr>
          <a:xfrm>
            <a:off x="838200" y="1219200"/>
            <a:ext cx="4648200" cy="5638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IN" sz="1600">
                <a:latin typeface="Times New Roman"/>
                <a:ea typeface="Times New Roman"/>
                <a:cs typeface="Times New Roman"/>
                <a:sym typeface="Times New Roman"/>
              </a:rPr>
              <a:t>//Addition of two number in c++ programming</a:t>
            </a:r>
            <a:endParaRPr/>
          </a:p>
          <a:p>
            <a:pPr indent="0" lvl="0" marL="0" rtl="0" algn="l">
              <a:lnSpc>
                <a:spcPct val="90000"/>
              </a:lnSpc>
              <a:spcBef>
                <a:spcPts val="1000"/>
              </a:spcBef>
              <a:spcAft>
                <a:spcPts val="0"/>
              </a:spcAft>
              <a:buClr>
                <a:schemeClr val="dk1"/>
              </a:buClr>
              <a:buSzPts val="1600"/>
              <a:buNone/>
            </a:pPr>
            <a:r>
              <a:rPr lang="en-IN" sz="1600">
                <a:latin typeface="Times New Roman"/>
                <a:ea typeface="Times New Roman"/>
                <a:cs typeface="Times New Roman"/>
                <a:sym typeface="Times New Roman"/>
              </a:rPr>
              <a:t>#include&lt;iostream.h&gt;</a:t>
            </a:r>
            <a:endParaRPr/>
          </a:p>
          <a:p>
            <a:pPr indent="0" lvl="0" marL="0" rtl="0" algn="l">
              <a:lnSpc>
                <a:spcPct val="90000"/>
              </a:lnSpc>
              <a:spcBef>
                <a:spcPts val="1000"/>
              </a:spcBef>
              <a:spcAft>
                <a:spcPts val="0"/>
              </a:spcAft>
              <a:buClr>
                <a:schemeClr val="dk1"/>
              </a:buClr>
              <a:buSzPts val="1600"/>
              <a:buNone/>
            </a:pPr>
            <a:r>
              <a:rPr lang="en-IN" sz="1600">
                <a:latin typeface="Times New Roman"/>
                <a:ea typeface="Times New Roman"/>
                <a:cs typeface="Times New Roman"/>
                <a:sym typeface="Times New Roman"/>
              </a:rPr>
              <a:t>#include&lt;conio.h&gt;</a:t>
            </a:r>
            <a:endParaRPr/>
          </a:p>
          <a:p>
            <a:pPr indent="0" lvl="0" marL="0" rtl="0" algn="l">
              <a:lnSpc>
                <a:spcPct val="90000"/>
              </a:lnSpc>
              <a:spcBef>
                <a:spcPts val="1000"/>
              </a:spcBef>
              <a:spcAft>
                <a:spcPts val="0"/>
              </a:spcAft>
              <a:buClr>
                <a:schemeClr val="dk1"/>
              </a:buClr>
              <a:buSzPts val="1600"/>
              <a:buNone/>
            </a:pPr>
            <a:r>
              <a:rPr lang="en-IN" sz="1600">
                <a:latin typeface="Times New Roman"/>
                <a:ea typeface="Times New Roman"/>
                <a:cs typeface="Times New Roman"/>
                <a:sym typeface="Times New Roman"/>
              </a:rPr>
              <a:t>void main()</a:t>
            </a:r>
            <a:endParaRPr/>
          </a:p>
          <a:p>
            <a:pPr indent="0" lvl="0" marL="0" rtl="0" algn="l">
              <a:lnSpc>
                <a:spcPct val="90000"/>
              </a:lnSpc>
              <a:spcBef>
                <a:spcPts val="1000"/>
              </a:spcBef>
              <a:spcAft>
                <a:spcPts val="0"/>
              </a:spcAft>
              <a:buClr>
                <a:schemeClr val="dk1"/>
              </a:buClr>
              <a:buSzPts val="1600"/>
              <a:buNone/>
            </a:pPr>
            <a:r>
              <a:rPr lang="en-IN" sz="1600">
                <a:latin typeface="Times New Roman"/>
                <a:ea typeface="Times New Roman"/>
                <a:cs typeface="Times New Roman"/>
                <a:sym typeface="Times New Roman"/>
              </a:rPr>
              <a:t>{</a:t>
            </a:r>
            <a:endParaRPr/>
          </a:p>
          <a:p>
            <a:pPr indent="0" lvl="0" marL="0" rtl="0" algn="l">
              <a:lnSpc>
                <a:spcPct val="90000"/>
              </a:lnSpc>
              <a:spcBef>
                <a:spcPts val="1000"/>
              </a:spcBef>
              <a:spcAft>
                <a:spcPts val="0"/>
              </a:spcAft>
              <a:buClr>
                <a:schemeClr val="dk1"/>
              </a:buClr>
              <a:buSzPts val="1600"/>
              <a:buNone/>
            </a:pPr>
            <a:r>
              <a:rPr lang="en-IN" sz="1600">
                <a:latin typeface="Times New Roman"/>
                <a:ea typeface="Times New Roman"/>
                <a:cs typeface="Times New Roman"/>
                <a:sym typeface="Times New Roman"/>
              </a:rPr>
              <a:t>int a,b,c;</a:t>
            </a:r>
            <a:endParaRPr/>
          </a:p>
          <a:p>
            <a:pPr indent="0" lvl="0" marL="0" rtl="0" algn="l">
              <a:lnSpc>
                <a:spcPct val="90000"/>
              </a:lnSpc>
              <a:spcBef>
                <a:spcPts val="1000"/>
              </a:spcBef>
              <a:spcAft>
                <a:spcPts val="0"/>
              </a:spcAft>
              <a:buClr>
                <a:schemeClr val="dk1"/>
              </a:buClr>
              <a:buSzPts val="1600"/>
              <a:buNone/>
            </a:pPr>
            <a:r>
              <a:rPr lang="en-IN" sz="1600">
                <a:latin typeface="Times New Roman"/>
                <a:ea typeface="Times New Roman"/>
                <a:cs typeface="Times New Roman"/>
                <a:sym typeface="Times New Roman"/>
              </a:rPr>
              <a:t>clrscr();</a:t>
            </a:r>
            <a:endParaRPr/>
          </a:p>
          <a:p>
            <a:pPr indent="0" lvl="0" marL="0" rtl="0" algn="l">
              <a:lnSpc>
                <a:spcPct val="90000"/>
              </a:lnSpc>
              <a:spcBef>
                <a:spcPts val="1000"/>
              </a:spcBef>
              <a:spcAft>
                <a:spcPts val="0"/>
              </a:spcAft>
              <a:buClr>
                <a:schemeClr val="dk1"/>
              </a:buClr>
              <a:buSzPts val="1600"/>
              <a:buNone/>
            </a:pPr>
            <a:r>
              <a:rPr lang="en-IN" sz="1600">
                <a:latin typeface="Times New Roman"/>
                <a:ea typeface="Times New Roman"/>
                <a:cs typeface="Times New Roman"/>
                <a:sym typeface="Times New Roman"/>
              </a:rPr>
              <a:t>cout&lt;&lt;"Enter two number:";</a:t>
            </a:r>
            <a:endParaRPr/>
          </a:p>
          <a:p>
            <a:pPr indent="0" lvl="0" marL="0" rtl="0" algn="l">
              <a:lnSpc>
                <a:spcPct val="90000"/>
              </a:lnSpc>
              <a:spcBef>
                <a:spcPts val="1000"/>
              </a:spcBef>
              <a:spcAft>
                <a:spcPts val="0"/>
              </a:spcAft>
              <a:buClr>
                <a:schemeClr val="dk1"/>
              </a:buClr>
              <a:buSzPts val="1600"/>
              <a:buNone/>
            </a:pPr>
            <a:r>
              <a:rPr lang="en-IN" sz="1600">
                <a:latin typeface="Times New Roman"/>
                <a:ea typeface="Times New Roman"/>
                <a:cs typeface="Times New Roman"/>
                <a:sym typeface="Times New Roman"/>
              </a:rPr>
              <a:t>cin&gt;&gt;a&gt;&gt;b;</a:t>
            </a:r>
            <a:endParaRPr/>
          </a:p>
          <a:p>
            <a:pPr indent="0" lvl="0" marL="0" rtl="0" algn="l">
              <a:lnSpc>
                <a:spcPct val="90000"/>
              </a:lnSpc>
              <a:spcBef>
                <a:spcPts val="1000"/>
              </a:spcBef>
              <a:spcAft>
                <a:spcPts val="0"/>
              </a:spcAft>
              <a:buClr>
                <a:schemeClr val="dk1"/>
              </a:buClr>
              <a:buSzPts val="1600"/>
              <a:buNone/>
            </a:pPr>
            <a:r>
              <a:rPr lang="en-IN" sz="1600">
                <a:latin typeface="Times New Roman"/>
                <a:ea typeface="Times New Roman"/>
                <a:cs typeface="Times New Roman"/>
                <a:sym typeface="Times New Roman"/>
              </a:rPr>
              <a:t>c=a+b;</a:t>
            </a:r>
            <a:endParaRPr/>
          </a:p>
          <a:p>
            <a:pPr indent="0" lvl="0" marL="0" rtl="0" algn="l">
              <a:lnSpc>
                <a:spcPct val="90000"/>
              </a:lnSpc>
              <a:spcBef>
                <a:spcPts val="1000"/>
              </a:spcBef>
              <a:spcAft>
                <a:spcPts val="0"/>
              </a:spcAft>
              <a:buClr>
                <a:schemeClr val="dk1"/>
              </a:buClr>
              <a:buSzPts val="1600"/>
              <a:buNone/>
            </a:pPr>
            <a:r>
              <a:rPr lang="en-IN" sz="1600">
                <a:latin typeface="Times New Roman"/>
                <a:ea typeface="Times New Roman"/>
                <a:cs typeface="Times New Roman"/>
                <a:sym typeface="Times New Roman"/>
              </a:rPr>
              <a:t>cout&lt;&lt;"c="&lt;&lt;c;</a:t>
            </a:r>
            <a:endParaRPr/>
          </a:p>
          <a:p>
            <a:pPr indent="0" lvl="0" marL="0" rtl="0" algn="l">
              <a:lnSpc>
                <a:spcPct val="90000"/>
              </a:lnSpc>
              <a:spcBef>
                <a:spcPts val="1000"/>
              </a:spcBef>
              <a:spcAft>
                <a:spcPts val="0"/>
              </a:spcAft>
              <a:buClr>
                <a:schemeClr val="dk1"/>
              </a:buClr>
              <a:buSzPts val="1600"/>
              <a:buNone/>
            </a:pPr>
            <a:r>
              <a:rPr lang="en-IN" sz="1600">
                <a:latin typeface="Times New Roman"/>
                <a:ea typeface="Times New Roman"/>
                <a:cs typeface="Times New Roman"/>
                <a:sym typeface="Times New Roman"/>
              </a:rPr>
              <a:t>getch();</a:t>
            </a:r>
            <a:endParaRPr/>
          </a:p>
          <a:p>
            <a:pPr indent="0" lvl="0" marL="0" rtl="0" algn="l">
              <a:lnSpc>
                <a:spcPct val="90000"/>
              </a:lnSpc>
              <a:spcBef>
                <a:spcPts val="1000"/>
              </a:spcBef>
              <a:spcAft>
                <a:spcPts val="0"/>
              </a:spcAft>
              <a:buClr>
                <a:schemeClr val="dk1"/>
              </a:buClr>
              <a:buSzPts val="1600"/>
              <a:buNone/>
            </a:pPr>
            <a:r>
              <a:rPr lang="en-IN" sz="1600">
                <a:latin typeface="Times New Roman"/>
                <a:ea typeface="Times New Roman"/>
                <a:cs typeface="Times New Roman"/>
                <a:sym typeface="Times New Roman"/>
              </a:rPr>
              <a:t>}</a:t>
            </a:r>
            <a:endParaRPr/>
          </a:p>
          <a:p>
            <a:pPr indent="0" lvl="0" marL="0" rtl="0" algn="l">
              <a:lnSpc>
                <a:spcPct val="90000"/>
              </a:lnSpc>
              <a:spcBef>
                <a:spcPts val="1000"/>
              </a:spcBef>
              <a:spcAft>
                <a:spcPts val="0"/>
              </a:spcAft>
              <a:buClr>
                <a:schemeClr val="dk1"/>
              </a:buClr>
              <a:buSzPts val="1600"/>
              <a:buNone/>
            </a:pPr>
            <a:r>
              <a:rPr lang="en-IN" sz="1600">
                <a:latin typeface="Times New Roman"/>
                <a:ea typeface="Times New Roman"/>
                <a:cs typeface="Times New Roman"/>
                <a:sym typeface="Times New Roman"/>
              </a:rPr>
              <a:t>/*output:</a:t>
            </a:r>
            <a:endParaRPr/>
          </a:p>
          <a:p>
            <a:pPr indent="0" lvl="0" marL="0" rtl="0" algn="l">
              <a:lnSpc>
                <a:spcPct val="90000"/>
              </a:lnSpc>
              <a:spcBef>
                <a:spcPts val="1000"/>
              </a:spcBef>
              <a:spcAft>
                <a:spcPts val="0"/>
              </a:spcAft>
              <a:buClr>
                <a:schemeClr val="dk1"/>
              </a:buClr>
              <a:buSzPts val="1600"/>
              <a:buNone/>
            </a:pPr>
            <a:r>
              <a:rPr lang="en-IN" sz="1600">
                <a:latin typeface="Times New Roman"/>
                <a:ea typeface="Times New Roman"/>
                <a:cs typeface="Times New Roman"/>
                <a:sym typeface="Times New Roman"/>
              </a:rPr>
              <a:t>Enter two number:5 9</a:t>
            </a:r>
            <a:endParaRPr/>
          </a:p>
          <a:p>
            <a:pPr indent="0" lvl="0" marL="0" rtl="0" algn="l">
              <a:lnSpc>
                <a:spcPct val="90000"/>
              </a:lnSpc>
              <a:spcBef>
                <a:spcPts val="1000"/>
              </a:spcBef>
              <a:spcAft>
                <a:spcPts val="0"/>
              </a:spcAft>
              <a:buClr>
                <a:schemeClr val="dk1"/>
              </a:buClr>
              <a:buSzPts val="1600"/>
              <a:buNone/>
            </a:pPr>
            <a:r>
              <a:rPr lang="en-IN" sz="1600">
                <a:latin typeface="Times New Roman"/>
                <a:ea typeface="Times New Roman"/>
                <a:cs typeface="Times New Roman"/>
                <a:sym typeface="Times New Roman"/>
              </a:rPr>
              <a:t>c=14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Simple C++program</a:t>
            </a:r>
            <a:endParaRPr/>
          </a:p>
        </p:txBody>
      </p:sp>
      <p:pic>
        <p:nvPicPr>
          <p:cNvPr id="261" name="Google Shape;261;p27"/>
          <p:cNvPicPr preferRelativeResize="0"/>
          <p:nvPr>
            <p:ph idx="1" type="body"/>
          </p:nvPr>
        </p:nvPicPr>
        <p:blipFill rotWithShape="1">
          <a:blip r:embed="rId3">
            <a:alphaModFix/>
          </a:blip>
          <a:srcRect b="0" l="0" r="0" t="0"/>
          <a:stretch/>
        </p:blipFill>
        <p:spPr>
          <a:xfrm>
            <a:off x="3349542" y="1581133"/>
            <a:ext cx="5904480" cy="43513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IN" sz="4000"/>
              <a:t>TEACHING-LEARNING &amp; ASSESSMENT SCHEME</a:t>
            </a:r>
            <a:endParaRPr sz="4000"/>
          </a:p>
        </p:txBody>
      </p:sp>
      <p:graphicFrame>
        <p:nvGraphicFramePr>
          <p:cNvPr id="97" name="Google Shape;97;p3"/>
          <p:cNvGraphicFramePr/>
          <p:nvPr/>
        </p:nvGraphicFramePr>
        <p:xfrm>
          <a:off x="990599" y="2261670"/>
          <a:ext cx="3000000" cy="3000000"/>
        </p:xfrm>
        <a:graphic>
          <a:graphicData uri="http://schemas.openxmlformats.org/drawingml/2006/table">
            <a:tbl>
              <a:tblPr>
                <a:noFill/>
                <a:tableStyleId>{C47C3D23-F676-4004-91F9-A56A094BE9F2}</a:tableStyleId>
              </a:tblPr>
              <a:tblGrid>
                <a:gridCol w="713550"/>
                <a:gridCol w="1337975"/>
                <a:gridCol w="416550"/>
                <a:gridCol w="820450"/>
                <a:gridCol w="277700"/>
                <a:gridCol w="381975"/>
                <a:gridCol w="381975"/>
                <a:gridCol w="378675"/>
                <a:gridCol w="403925"/>
                <a:gridCol w="568000"/>
                <a:gridCol w="706850"/>
                <a:gridCol w="366050"/>
                <a:gridCol w="366050"/>
                <a:gridCol w="366050"/>
                <a:gridCol w="328175"/>
                <a:gridCol w="378675"/>
                <a:gridCol w="328175"/>
                <a:gridCol w="366050"/>
                <a:gridCol w="340800"/>
                <a:gridCol w="366050"/>
                <a:gridCol w="328175"/>
                <a:gridCol w="517525"/>
              </a:tblGrid>
              <a:tr h="266050">
                <a:tc rowSpan="5">
                  <a:txBody>
                    <a:bodyPr/>
                    <a:lstStyle/>
                    <a:p>
                      <a:pPr indent="-10782" lvl="0" marL="10782" marR="0" rtl="0" algn="l">
                        <a:spcBef>
                          <a:spcPts val="0"/>
                        </a:spcBef>
                        <a:spcAft>
                          <a:spcPts val="0"/>
                        </a:spcAft>
                        <a:buNone/>
                      </a:pPr>
                      <a:br>
                        <a:rPr lang="en-IN" sz="1800" u="none" cap="none" strike="noStrike"/>
                      </a:br>
                      <a:br>
                        <a:rPr lang="en-IN" sz="1800" u="none" cap="none" strike="noStrike"/>
                      </a:br>
                      <a:br>
                        <a:rPr lang="en-IN" sz="1800" u="none" cap="none" strike="noStrike"/>
                      </a:br>
                      <a:r>
                        <a:rPr b="1" i="0" lang="en-IN" sz="1000" u="none" cap="none" strike="noStrike">
                          <a:solidFill>
                            <a:srgbClr val="000000"/>
                          </a:solidFill>
                          <a:latin typeface="Times New Roman"/>
                          <a:ea typeface="Times New Roman"/>
                          <a:cs typeface="Times New Roman"/>
                          <a:sym typeface="Times New Roman"/>
                        </a:rPr>
                        <a:t>Course Code</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161925" marR="0" rtl="0" algn="l">
                        <a:spcBef>
                          <a:spcPts val="0"/>
                        </a:spcBef>
                        <a:spcAft>
                          <a:spcPts val="0"/>
                        </a:spcAft>
                        <a:buNone/>
                      </a:pPr>
                      <a:br>
                        <a:rPr lang="en-IN" sz="1800" u="none" cap="none" strike="noStrike"/>
                      </a:br>
                      <a:br>
                        <a:rPr lang="en-IN" sz="1800" u="none" cap="none" strike="noStrike"/>
                      </a:br>
                      <a:br>
                        <a:rPr lang="en-IN" sz="1800" u="none" cap="none" strike="noStrike"/>
                      </a:br>
                      <a:r>
                        <a:rPr b="1" i="0" lang="en-IN" sz="1000" u="none" cap="none" strike="noStrike">
                          <a:solidFill>
                            <a:srgbClr val="000000"/>
                          </a:solidFill>
                          <a:latin typeface="Times New Roman"/>
                          <a:ea typeface="Times New Roman"/>
                          <a:cs typeface="Times New Roman"/>
                          <a:sym typeface="Times New Roman"/>
                        </a:rPr>
                        <a:t>Course Title</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0" lvl="0" marL="8255" marR="0" rtl="0" algn="l">
                        <a:spcBef>
                          <a:spcPts val="0"/>
                        </a:spcBef>
                        <a:spcAft>
                          <a:spcPts val="0"/>
                        </a:spcAft>
                        <a:buNone/>
                      </a:pPr>
                      <a:br>
                        <a:rPr lang="en-IN" sz="1800" u="none" cap="none" strike="noStrike"/>
                      </a:br>
                      <a:br>
                        <a:rPr lang="en-IN" sz="1800" u="none" cap="none" strike="noStrike"/>
                      </a:br>
                      <a:br>
                        <a:rPr lang="en-IN" sz="1800" u="none" cap="none" strike="noStrike"/>
                      </a:br>
                      <a:r>
                        <a:rPr b="1" i="0" lang="en-IN" sz="1000" u="none" cap="none" strike="noStrike">
                          <a:solidFill>
                            <a:srgbClr val="000000"/>
                          </a:solidFill>
                          <a:latin typeface="Times New Roman"/>
                          <a:ea typeface="Times New Roman"/>
                          <a:cs typeface="Times New Roman"/>
                          <a:sym typeface="Times New Roman"/>
                        </a:rPr>
                        <a:t>Abbr</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5">
                  <a:txBody>
                    <a:bodyPr/>
                    <a:lstStyle/>
                    <a:p>
                      <a:pPr indent="100317" lvl="0" marL="12065" marR="2540" rtl="0" algn="l">
                        <a:spcBef>
                          <a:spcPts val="0"/>
                        </a:spcBef>
                        <a:spcAft>
                          <a:spcPts val="0"/>
                        </a:spcAft>
                        <a:buNone/>
                      </a:pPr>
                      <a:br>
                        <a:rPr lang="en-IN" sz="1800" u="none" cap="none" strike="noStrike"/>
                      </a:br>
                      <a:br>
                        <a:rPr lang="en-IN" sz="1800" u="none" cap="none" strike="noStrike"/>
                      </a:br>
                      <a:br>
                        <a:rPr lang="en-IN" sz="1800" u="none" cap="none" strike="noStrike"/>
                      </a:br>
                      <a:r>
                        <a:rPr b="1" i="0" lang="en-IN" sz="1000" u="none" cap="none" strike="noStrike">
                          <a:solidFill>
                            <a:srgbClr val="000000"/>
                          </a:solidFill>
                          <a:latin typeface="Times New Roman"/>
                          <a:ea typeface="Times New Roman"/>
                          <a:cs typeface="Times New Roman"/>
                          <a:sym typeface="Times New Roman"/>
                        </a:rPr>
                        <a:t>Course Category/s</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5">
                  <a:txBody>
                    <a:bodyPr/>
                    <a:lstStyle/>
                    <a:p>
                      <a:pPr indent="0" lvl="0" marL="114300" marR="0" rtl="0" algn="l">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Learning Scheme</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rowSpan="5">
                  <a:txBody>
                    <a:bodyPr/>
                    <a:lstStyle/>
                    <a:p>
                      <a:pPr indent="0" lvl="0" marL="12065" marR="0" rtl="0" algn="l">
                        <a:spcBef>
                          <a:spcPts val="0"/>
                        </a:spcBef>
                        <a:spcAft>
                          <a:spcPts val="0"/>
                        </a:spcAft>
                        <a:buNone/>
                      </a:pPr>
                      <a:br>
                        <a:rPr lang="en-IN" sz="1800" u="none" cap="none" strike="noStrike"/>
                      </a:br>
                      <a:br>
                        <a:rPr lang="en-IN" sz="1800" u="none" cap="none" strike="noStrike"/>
                      </a:br>
                      <a:br>
                        <a:rPr lang="en-IN" sz="1800" u="none" cap="none" strike="noStrike"/>
                      </a:br>
                      <a:r>
                        <a:rPr b="1" i="0" lang="en-IN" sz="1000" u="none" cap="none" strike="noStrike">
                          <a:solidFill>
                            <a:srgbClr val="000000"/>
                          </a:solidFill>
                          <a:latin typeface="Times New Roman"/>
                          <a:ea typeface="Times New Roman"/>
                          <a:cs typeface="Times New Roman"/>
                          <a:sym typeface="Times New Roman"/>
                        </a:rPr>
                        <a:t>Credits</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12">
                  <a:txBody>
                    <a:bodyPr/>
                    <a:lstStyle/>
                    <a:p>
                      <a:pPr indent="0" lvl="0" marL="17145" marR="0" rtl="0" algn="ctr">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Assessment Scheme</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c hMerge="1"/>
                <a:tc hMerge="1"/>
                <a:tc hMerge="1"/>
                <a:tc hMerge="1"/>
              </a:tr>
              <a:tr h="598650">
                <a:tc vMerge="1"/>
                <a:tc vMerge="1"/>
                <a:tc vMerge="1"/>
                <a:tc vMerge="1"/>
                <a:tc gridSpan="3">
                  <a:txBody>
                    <a:bodyPr/>
                    <a:lstStyle/>
                    <a:p>
                      <a:pPr indent="-622" lvl="0" marL="83820" marR="72390" rtl="0" algn="ctr">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Actual Contact</a:t>
                      </a:r>
                      <a:endParaRPr sz="1800" u="none" cap="none" strike="noStrike"/>
                    </a:p>
                    <a:p>
                      <a:pPr indent="0" lvl="0" marL="10160" marR="0" rtl="0" algn="ctr">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Hrs./Week</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rowSpan="4">
                  <a:txBody>
                    <a:bodyPr/>
                    <a:lstStyle/>
                    <a:p>
                      <a:pPr indent="0" lvl="0" marL="13970" marR="0" rtl="0" algn="l">
                        <a:spcBef>
                          <a:spcPts val="0"/>
                        </a:spcBef>
                        <a:spcAft>
                          <a:spcPts val="0"/>
                        </a:spcAft>
                        <a:buNone/>
                      </a:pPr>
                      <a:br>
                        <a:rPr lang="en-IN" sz="1800" u="none" cap="none" strike="noStrike"/>
                      </a:br>
                      <a:br>
                        <a:rPr lang="en-IN" sz="1800" u="none" cap="none" strike="noStrike"/>
                      </a:br>
                      <a:br>
                        <a:rPr lang="en-IN" sz="1800" u="none" cap="none" strike="noStrike"/>
                      </a:br>
                      <a:r>
                        <a:rPr b="1" i="0" lang="en-IN" sz="1000" u="none" cap="none" strike="noStrike">
                          <a:solidFill>
                            <a:srgbClr val="000000"/>
                          </a:solidFill>
                          <a:latin typeface="Times New Roman"/>
                          <a:ea typeface="Times New Roman"/>
                          <a:cs typeface="Times New Roman"/>
                          <a:sym typeface="Times New Roman"/>
                        </a:rPr>
                        <a:t>SLH</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13970" marR="0" rtl="0" algn="l">
                        <a:spcBef>
                          <a:spcPts val="0"/>
                        </a:spcBef>
                        <a:spcAft>
                          <a:spcPts val="0"/>
                        </a:spcAft>
                        <a:buNone/>
                      </a:pPr>
                      <a:br>
                        <a:rPr lang="en-IN" sz="1800" u="none" cap="none" strike="noStrike"/>
                      </a:br>
                      <a:br>
                        <a:rPr lang="en-IN" sz="1800" u="none" cap="none" strike="noStrike"/>
                      </a:br>
                      <a:br>
                        <a:rPr lang="en-IN" sz="1800" u="none" cap="none" strike="noStrike"/>
                      </a:br>
                      <a:r>
                        <a:rPr b="1" i="0" lang="en-IN" sz="1000" u="none" cap="none" strike="noStrike">
                          <a:solidFill>
                            <a:srgbClr val="000000"/>
                          </a:solidFill>
                          <a:latin typeface="Times New Roman"/>
                          <a:ea typeface="Times New Roman"/>
                          <a:cs typeface="Times New Roman"/>
                          <a:sym typeface="Times New Roman"/>
                        </a:rPr>
                        <a:t>NLH</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rowSpan="4">
                  <a:txBody>
                    <a:bodyPr/>
                    <a:lstStyle/>
                    <a:p>
                      <a:pPr indent="86360" lvl="0" marL="15240" marR="0" rtl="0" algn="l">
                        <a:spcBef>
                          <a:spcPts val="0"/>
                        </a:spcBef>
                        <a:spcAft>
                          <a:spcPts val="0"/>
                        </a:spcAft>
                        <a:buNone/>
                      </a:pPr>
                      <a:br>
                        <a:rPr lang="en-IN" sz="1800" u="none" cap="none" strike="noStrike"/>
                      </a:br>
                      <a:br>
                        <a:rPr lang="en-IN" sz="1800" u="none" cap="none" strike="noStrike"/>
                      </a:br>
                      <a:r>
                        <a:rPr b="1" i="0" lang="en-IN" sz="1000" u="none" cap="none" strike="noStrike">
                          <a:solidFill>
                            <a:srgbClr val="000000"/>
                          </a:solidFill>
                          <a:latin typeface="Times New Roman"/>
                          <a:ea typeface="Times New Roman"/>
                          <a:cs typeface="Times New Roman"/>
                          <a:sym typeface="Times New Roman"/>
                        </a:rPr>
                        <a:t>Paper Duration</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4" rowSpan="2">
                  <a:txBody>
                    <a:bodyPr/>
                    <a:lstStyle/>
                    <a:p>
                      <a:pPr indent="0" lvl="0" marL="337185" marR="0" rtl="0" algn="l">
                        <a:spcBef>
                          <a:spcPts val="0"/>
                        </a:spcBef>
                        <a:spcAft>
                          <a:spcPts val="0"/>
                        </a:spcAft>
                        <a:buNone/>
                      </a:pPr>
                      <a:br>
                        <a:rPr lang="en-IN" sz="1800" u="none" cap="none" strike="noStrike"/>
                      </a:br>
                      <a:r>
                        <a:rPr b="1" i="0" lang="en-IN" sz="1000" u="none" cap="none" strike="noStrike">
                          <a:solidFill>
                            <a:srgbClr val="000000"/>
                          </a:solidFill>
                          <a:latin typeface="Times New Roman"/>
                          <a:ea typeface="Times New Roman"/>
                          <a:cs typeface="Times New Roman"/>
                          <a:sym typeface="Times New Roman"/>
                        </a:rPr>
                        <a:t>Theory</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hMerge="1"/>
                <a:tc rowSpan="2" hMerge="1"/>
                <a:tc rowSpan="2" hMerge="1"/>
                <a:tc gridSpan="4">
                  <a:txBody>
                    <a:bodyPr/>
                    <a:lstStyle/>
                    <a:p>
                      <a:pPr indent="-114921" lvl="0" marL="114921" marR="0" rtl="0" algn="l">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Based on LL &amp; TL</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gridSpan="2" rowSpan="2">
                  <a:txBody>
                    <a:bodyPr/>
                    <a:lstStyle/>
                    <a:p>
                      <a:pPr indent="-12052" lvl="0" marL="12052" marR="0" rtl="0" algn="l">
                        <a:spcBef>
                          <a:spcPts val="0"/>
                        </a:spcBef>
                        <a:spcAft>
                          <a:spcPts val="0"/>
                        </a:spcAft>
                        <a:buNone/>
                      </a:pPr>
                      <a:br>
                        <a:rPr lang="en-IN" sz="1800" u="none" cap="none" strike="noStrike"/>
                      </a:br>
                      <a:r>
                        <a:rPr b="1" i="0" lang="en-IN" sz="1000" u="none" cap="none" strike="noStrike">
                          <a:solidFill>
                            <a:srgbClr val="000000"/>
                          </a:solidFill>
                          <a:latin typeface="Times New Roman"/>
                          <a:ea typeface="Times New Roman"/>
                          <a:cs typeface="Times New Roman"/>
                          <a:sym typeface="Times New Roman"/>
                        </a:rPr>
                        <a:t>Based on SL</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hMerge="1"/>
                <a:tc rowSpan="4">
                  <a:txBody>
                    <a:bodyPr/>
                    <a:lstStyle/>
                    <a:p>
                      <a:pPr indent="41262" lvl="0" marL="13970" marR="0" rtl="0" algn="l">
                        <a:spcBef>
                          <a:spcPts val="0"/>
                        </a:spcBef>
                        <a:spcAft>
                          <a:spcPts val="0"/>
                        </a:spcAft>
                        <a:buNone/>
                      </a:pPr>
                      <a:br>
                        <a:rPr lang="en-IN" sz="1800" u="none" cap="none" strike="noStrike"/>
                      </a:br>
                      <a:br>
                        <a:rPr lang="en-IN" sz="1800" u="none" cap="none" strike="noStrike"/>
                      </a:br>
                      <a:r>
                        <a:rPr b="1" i="0" lang="en-IN" sz="1000" u="none" cap="none" strike="noStrike">
                          <a:solidFill>
                            <a:srgbClr val="000000"/>
                          </a:solidFill>
                          <a:latin typeface="Times New Roman"/>
                          <a:ea typeface="Times New Roman"/>
                          <a:cs typeface="Times New Roman"/>
                          <a:sym typeface="Times New Roman"/>
                        </a:rPr>
                        <a:t>Total Marks</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6050">
                <a:tc vMerge="1"/>
                <a:tc vMerge="1"/>
                <a:tc vMerge="1"/>
                <a:tc vMerge="1"/>
                <a:tc rowSpan="3">
                  <a:txBody>
                    <a:bodyPr/>
                    <a:lstStyle/>
                    <a:p>
                      <a:pPr indent="0" lvl="0" marL="12700" marR="0" rtl="0" algn="l">
                        <a:spcBef>
                          <a:spcPts val="0"/>
                        </a:spcBef>
                        <a:spcAft>
                          <a:spcPts val="0"/>
                        </a:spcAft>
                        <a:buNone/>
                      </a:pPr>
                      <a:br>
                        <a:rPr lang="en-IN" sz="1800" u="none" cap="none" strike="noStrike"/>
                      </a:br>
                      <a:r>
                        <a:rPr b="1" i="0" lang="en-IN" sz="1000" u="none" cap="none" strike="noStrike">
                          <a:solidFill>
                            <a:srgbClr val="000000"/>
                          </a:solidFill>
                          <a:latin typeface="Times New Roman"/>
                          <a:ea typeface="Times New Roman"/>
                          <a:cs typeface="Times New Roman"/>
                          <a:sym typeface="Times New Roman"/>
                        </a:rPr>
                        <a:t>CL</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10795" marR="0" rtl="0" algn="l">
                        <a:spcBef>
                          <a:spcPts val="0"/>
                        </a:spcBef>
                        <a:spcAft>
                          <a:spcPts val="0"/>
                        </a:spcAft>
                        <a:buNone/>
                      </a:pPr>
                      <a:br>
                        <a:rPr lang="en-IN" sz="1800" u="none" cap="none" strike="noStrike"/>
                      </a:br>
                      <a:r>
                        <a:rPr b="1" i="0" lang="en-IN" sz="1000" u="none" cap="none" strike="noStrike">
                          <a:solidFill>
                            <a:srgbClr val="000000"/>
                          </a:solidFill>
                          <a:latin typeface="Times New Roman"/>
                          <a:ea typeface="Times New Roman"/>
                          <a:cs typeface="Times New Roman"/>
                          <a:sym typeface="Times New Roman"/>
                        </a:rPr>
                        <a:t>TL</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17780" marR="0" rtl="0" algn="l">
                        <a:spcBef>
                          <a:spcPts val="0"/>
                        </a:spcBef>
                        <a:spcAft>
                          <a:spcPts val="0"/>
                        </a:spcAft>
                        <a:buNone/>
                      </a:pPr>
                      <a:br>
                        <a:rPr lang="en-IN" sz="1800" u="none" cap="none" strike="noStrike"/>
                      </a:br>
                      <a:r>
                        <a:rPr b="1" i="0" lang="en-IN" sz="1000" u="none" cap="none" strike="noStrike">
                          <a:solidFill>
                            <a:srgbClr val="000000"/>
                          </a:solidFill>
                          <a:latin typeface="Times New Roman"/>
                          <a:ea typeface="Times New Roman"/>
                          <a:cs typeface="Times New Roman"/>
                          <a:sym typeface="Times New Roman"/>
                        </a:rPr>
                        <a:t>LL</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c vMerge="1"/>
                <a:tc vMerge="1"/>
                <a:tc gridSpan="4" vMerge="1"/>
                <a:tc hMerge="1" vMerge="1"/>
                <a:tc hMerge="1" vMerge="1"/>
                <a:tc hMerge="1" vMerge="1"/>
                <a:tc gridSpan="4">
                  <a:txBody>
                    <a:bodyPr/>
                    <a:lstStyle/>
                    <a:p>
                      <a:pPr indent="0" lvl="0" marL="286385" marR="0" rtl="0" algn="l">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Practical</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gridSpan="2" vMerge="1"/>
                <a:tc hMerge="1" vMerge="1"/>
                <a:tc vMerge="1"/>
              </a:tr>
              <a:tr h="1097500">
                <a:tc vMerge="1"/>
                <a:tc vMerge="1"/>
                <a:tc vMerge="1"/>
                <a:tc vMerge="1"/>
                <a:tc vMerge="1"/>
                <a:tc vMerge="1"/>
                <a:tc vMerge="1"/>
                <a:tc vMerge="1"/>
                <a:tc vMerge="1"/>
                <a:tc vMerge="1"/>
                <a:tc vMerge="1"/>
                <a:tc>
                  <a:txBody>
                    <a:bodyPr/>
                    <a:lstStyle/>
                    <a:p>
                      <a:pPr indent="-9525" lvl="0" marL="31750" marR="20320" rtl="0" algn="l">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FA- TH</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0795" lvl="0" marL="31750" marR="20320" rtl="0" algn="l">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SA- TH</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2">
                  <a:txBody>
                    <a:bodyPr/>
                    <a:lstStyle/>
                    <a:p>
                      <a:pPr indent="0" lvl="0" marL="122554" marR="0" rtl="0" algn="l">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Total</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80010" marR="0" rtl="0" algn="l">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FA-PR</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74930" marR="0" rtl="0" algn="l">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SA-PR</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136525" marR="0" rtl="0" algn="l">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SLA</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vMerge="1"/>
              </a:tr>
              <a:tr h="598650">
                <a:tc vMerge="1"/>
                <a:tc vMerge="1"/>
                <a:tc vMerge="1"/>
                <a:tc vMerge="1"/>
                <a:tc vMerge="1"/>
                <a:tc vMerge="1"/>
                <a:tc vMerge="1"/>
                <a:tc vMerge="1"/>
                <a:tc vMerge="1"/>
                <a:tc vMerge="1"/>
                <a:tc vMerge="1"/>
                <a:tc>
                  <a:txBody>
                    <a:bodyPr/>
                    <a:lstStyle/>
                    <a:p>
                      <a:pPr indent="0" lvl="0" marL="5080" marR="0" rtl="0" algn="ctr">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Max</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985" marR="0" rtl="0" algn="ctr">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Max</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525" marR="0" rtl="0" algn="ctr">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Max</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2700" marR="0" rtl="0" algn="ctr">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Min</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0795" marR="0" rtl="0" algn="ctr">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Max</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985" marR="0" rtl="0" algn="ctr">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Min</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2065" marR="0" rtl="0" algn="ctr">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Max</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8890" marR="0" rtl="0" algn="ctr">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Min</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5080" marR="0" rtl="0" algn="ctr">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Max</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0160" marR="0" rtl="0" algn="ctr">
                        <a:spcBef>
                          <a:spcPts val="0"/>
                        </a:spcBef>
                        <a:spcAft>
                          <a:spcPts val="0"/>
                        </a:spcAft>
                        <a:buNone/>
                      </a:pPr>
                      <a:r>
                        <a:rPr b="1" i="0" lang="en-IN" sz="1000" u="none" cap="none" strike="noStrike">
                          <a:solidFill>
                            <a:srgbClr val="000000"/>
                          </a:solidFill>
                          <a:latin typeface="Times New Roman"/>
                          <a:ea typeface="Times New Roman"/>
                          <a:cs typeface="Times New Roman"/>
                          <a:sym typeface="Times New Roman"/>
                        </a:rPr>
                        <a:t>Min</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931225">
                <a:tc>
                  <a:txBody>
                    <a:bodyPr/>
                    <a:lstStyle/>
                    <a:p>
                      <a:pPr indent="0" lvl="0" marL="10795" marR="0" rtl="0" algn="l">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313304</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0160" marR="0" rtl="0" algn="l">
                        <a:spcBef>
                          <a:spcPts val="0"/>
                        </a:spcBef>
                        <a:spcAft>
                          <a:spcPts val="0"/>
                        </a:spcAft>
                        <a:buNone/>
                      </a:pPr>
                      <a:r>
                        <a:rPr b="0" i="0" lang="en-IN" sz="1000" u="none" cap="none" strike="noStrike">
                          <a:solidFill>
                            <a:srgbClr val="000000"/>
                          </a:solidFill>
                          <a:latin typeface="Times New Roman"/>
                          <a:ea typeface="Times New Roman"/>
                          <a:cs typeface="Times New Roman"/>
                          <a:sym typeface="Times New Roman"/>
                        </a:rPr>
                        <a:t>OBJECT</a:t>
                      </a:r>
                      <a:endParaRPr sz="1800" u="none" cap="none" strike="noStrike"/>
                    </a:p>
                    <a:p>
                      <a:pPr indent="0" lvl="0" marL="10160" marR="0" rtl="0" algn="l">
                        <a:spcBef>
                          <a:spcPts val="0"/>
                        </a:spcBef>
                        <a:spcAft>
                          <a:spcPts val="0"/>
                        </a:spcAft>
                        <a:buNone/>
                      </a:pPr>
                      <a:r>
                        <a:rPr b="0" i="0" lang="en-IN" sz="1000" u="none" cap="none" strike="noStrike">
                          <a:solidFill>
                            <a:srgbClr val="000000"/>
                          </a:solidFill>
                          <a:latin typeface="Times New Roman"/>
                          <a:ea typeface="Times New Roman"/>
                          <a:cs typeface="Times New Roman"/>
                          <a:sym typeface="Times New Roman"/>
                        </a:rPr>
                        <a:t>ORIENTED</a:t>
                      </a:r>
                      <a:endParaRPr sz="1800" u="none" cap="none" strike="noStrike"/>
                    </a:p>
                    <a:p>
                      <a:pPr indent="0" lvl="0" marL="10160" marR="0" rtl="0" algn="l">
                        <a:spcBef>
                          <a:spcPts val="0"/>
                        </a:spcBef>
                        <a:spcAft>
                          <a:spcPts val="0"/>
                        </a:spcAft>
                        <a:buNone/>
                      </a:pPr>
                      <a:r>
                        <a:rPr b="0" i="0" lang="en-IN" sz="1000" u="none" cap="none" strike="noStrike">
                          <a:solidFill>
                            <a:srgbClr val="000000"/>
                          </a:solidFill>
                          <a:latin typeface="Times New Roman"/>
                          <a:ea typeface="Times New Roman"/>
                          <a:cs typeface="Times New Roman"/>
                          <a:sym typeface="Times New Roman"/>
                        </a:rPr>
                        <a:t>PROGRAMMING USING C++</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26669" marR="0" rtl="0" algn="l">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OOP</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1770" marR="0" rtl="0" algn="l">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SEC</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70485" marR="0" rtl="0" algn="l">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3</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4770" marR="0" rtl="0" algn="l">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2</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71755" marR="0" rtl="0" algn="l">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4</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3970" marR="0" rtl="0" algn="ctr">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1</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89535" marR="0" rtl="0" algn="l">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10</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2700" marR="0" rtl="0" algn="ctr">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5</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525" marR="0" rtl="0" algn="ctr">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3</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5080" marR="0" rtl="0" algn="ctr">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30</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985" marR="0" rtl="0" algn="ctr">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70</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8890" marR="0" rtl="0" algn="ctr">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100</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3970" marR="0" rtl="0" algn="ctr">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40</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0795" marR="0" rtl="0" algn="ctr">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50</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985" marR="0" rtl="0" algn="ctr">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20</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2065" marR="0" rtl="0" algn="ctr">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25@</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8890" marR="0" rtl="0" algn="ctr">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10</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5080" marR="0" rtl="0" algn="ctr">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25</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0160" marR="0" rtl="0" algn="ctr">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10</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00330" marR="0" rtl="0" algn="l">
                        <a:spcBef>
                          <a:spcPts val="0"/>
                        </a:spcBef>
                        <a:spcAft>
                          <a:spcPts val="0"/>
                        </a:spcAft>
                        <a:buNone/>
                      </a:pPr>
                      <a:br>
                        <a:rPr lang="en-IN" sz="1800" u="none" cap="none" strike="noStrike"/>
                      </a:br>
                      <a:r>
                        <a:rPr b="0" i="0" lang="en-IN" sz="1000" u="none" cap="none" strike="noStrike">
                          <a:solidFill>
                            <a:srgbClr val="000000"/>
                          </a:solidFill>
                          <a:latin typeface="Times New Roman"/>
                          <a:ea typeface="Times New Roman"/>
                          <a:cs typeface="Times New Roman"/>
                          <a:sym typeface="Times New Roman"/>
                        </a:rPr>
                        <a:t>200</a:t>
                      </a:r>
                      <a:endParaRPr sz="18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98" name="Google Shape;98;p3"/>
          <p:cNvSpPr/>
          <p:nvPr/>
        </p:nvSpPr>
        <p:spPr>
          <a:xfrm>
            <a:off x="2216150" y="1894005"/>
            <a:ext cx="184731" cy="1228489"/>
          </a:xfrm>
          <a:prstGeom prst="rect">
            <a:avLst/>
          </a:prstGeom>
          <a:noFill/>
          <a:ln>
            <a:noFill/>
          </a:ln>
        </p:spPr>
        <p:txBody>
          <a:bodyPr anchorCtr="0" anchor="ctr" bIns="0" lIns="91425" spcFirstLastPara="1" rIns="91425" wrap="square" tIns="165025">
            <a:spAutoFit/>
          </a:bodyPr>
          <a:lstStyle/>
          <a:p>
            <a:pPr indent="0" lvl="0" marL="0" marR="0" rtl="0" algn="l">
              <a:lnSpc>
                <a:spcPct val="100000"/>
              </a:lnSpc>
              <a:spcBef>
                <a:spcPts val="0"/>
              </a:spcBef>
              <a:spcAft>
                <a:spcPts val="0"/>
              </a:spcAft>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900"/>
              <a:buFont typeface="Arial"/>
              <a:buNone/>
            </a:pPr>
            <a:br>
              <a:rPr b="0" i="0" lang="en-IN" sz="9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Sample program</a:t>
            </a:r>
            <a:endParaRPr/>
          </a:p>
        </p:txBody>
      </p:sp>
      <p:sp>
        <p:nvSpPr>
          <p:cNvPr id="267" name="Google Shape;267;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90000"/>
              </a:lnSpc>
              <a:spcBef>
                <a:spcPts val="0"/>
              </a:spcBef>
              <a:spcAft>
                <a:spcPts val="0"/>
              </a:spcAft>
              <a:buClr>
                <a:schemeClr val="dk1"/>
              </a:buClr>
              <a:buSzPct val="100000"/>
              <a:buNone/>
            </a:pPr>
            <a:r>
              <a:rPr lang="en-IN"/>
              <a:t>//Addition of two number in c programming                                </a:t>
            </a:r>
            <a:endParaRPr/>
          </a:p>
          <a:p>
            <a:pPr indent="0" lvl="0" marL="0" rtl="0" algn="l">
              <a:lnSpc>
                <a:spcPct val="90000"/>
              </a:lnSpc>
              <a:spcBef>
                <a:spcPts val="1000"/>
              </a:spcBef>
              <a:spcAft>
                <a:spcPts val="0"/>
              </a:spcAft>
              <a:buClr>
                <a:schemeClr val="dk1"/>
              </a:buClr>
              <a:buSzPct val="100000"/>
              <a:buNone/>
            </a:pPr>
            <a:r>
              <a:rPr lang="en-IN"/>
              <a:t>#include&lt;stdio.h&gt;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void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int a,b,c;</a:t>
            </a:r>
            <a:endParaRPr/>
          </a:p>
          <a:p>
            <a:pPr indent="0" lvl="0" marL="0" rtl="0" algn="l">
              <a:lnSpc>
                <a:spcPct val="90000"/>
              </a:lnSpc>
              <a:spcBef>
                <a:spcPts val="1000"/>
              </a:spcBef>
              <a:spcAft>
                <a:spcPts val="0"/>
              </a:spcAft>
              <a:buClr>
                <a:schemeClr val="dk1"/>
              </a:buClr>
              <a:buSzPct val="100000"/>
              <a:buNone/>
            </a:pPr>
            <a:r>
              <a:rPr lang="en-IN"/>
              <a:t>clrscr();</a:t>
            </a:r>
            <a:endParaRPr/>
          </a:p>
          <a:p>
            <a:pPr indent="0" lvl="0" marL="0" rtl="0" algn="l">
              <a:lnSpc>
                <a:spcPct val="90000"/>
              </a:lnSpc>
              <a:spcBef>
                <a:spcPts val="1000"/>
              </a:spcBef>
              <a:spcAft>
                <a:spcPts val="0"/>
              </a:spcAft>
              <a:buClr>
                <a:schemeClr val="dk1"/>
              </a:buClr>
              <a:buSzPct val="100000"/>
              <a:buNone/>
            </a:pPr>
            <a:r>
              <a:rPr lang="en-IN"/>
              <a:t>printf("Enter two number:");</a:t>
            </a:r>
            <a:endParaRPr/>
          </a:p>
          <a:p>
            <a:pPr indent="0" lvl="0" marL="0" rtl="0" algn="l">
              <a:lnSpc>
                <a:spcPct val="90000"/>
              </a:lnSpc>
              <a:spcBef>
                <a:spcPts val="1000"/>
              </a:spcBef>
              <a:spcAft>
                <a:spcPts val="0"/>
              </a:spcAft>
              <a:buClr>
                <a:schemeClr val="dk1"/>
              </a:buClr>
              <a:buSzPct val="100000"/>
              <a:buNone/>
            </a:pPr>
            <a:r>
              <a:rPr lang="en-IN"/>
              <a:t>scanf("%d %d",&amp;a,&amp;b);</a:t>
            </a:r>
            <a:endParaRPr/>
          </a:p>
          <a:p>
            <a:pPr indent="0" lvl="0" marL="0" rtl="0" algn="l">
              <a:lnSpc>
                <a:spcPct val="90000"/>
              </a:lnSpc>
              <a:spcBef>
                <a:spcPts val="1000"/>
              </a:spcBef>
              <a:spcAft>
                <a:spcPts val="0"/>
              </a:spcAft>
              <a:buClr>
                <a:schemeClr val="dk1"/>
              </a:buClr>
              <a:buSzPct val="100000"/>
              <a:buNone/>
            </a:pPr>
            <a:r>
              <a:rPr lang="en-IN"/>
              <a:t>c=a+b;</a:t>
            </a:r>
            <a:endParaRPr/>
          </a:p>
          <a:p>
            <a:pPr indent="0" lvl="0" marL="0" rtl="0" algn="l">
              <a:lnSpc>
                <a:spcPct val="90000"/>
              </a:lnSpc>
              <a:spcBef>
                <a:spcPts val="1000"/>
              </a:spcBef>
              <a:spcAft>
                <a:spcPts val="0"/>
              </a:spcAft>
              <a:buClr>
                <a:schemeClr val="dk1"/>
              </a:buClr>
              <a:buSzPct val="100000"/>
              <a:buNone/>
            </a:pPr>
            <a:r>
              <a:rPr lang="en-IN"/>
              <a:t>printf("c=%d",c);</a:t>
            </a:r>
            <a:endParaRPr/>
          </a:p>
          <a:p>
            <a:pPr indent="0" lvl="0" marL="0" rtl="0" algn="l">
              <a:lnSpc>
                <a:spcPct val="90000"/>
              </a:lnSpc>
              <a:spcBef>
                <a:spcPts val="1000"/>
              </a:spcBef>
              <a:spcAft>
                <a:spcPts val="0"/>
              </a:spcAft>
              <a:buClr>
                <a:schemeClr val="dk1"/>
              </a:buClr>
              <a:buSzPct val="100000"/>
              <a:buNone/>
            </a:pPr>
            <a:r>
              <a:rPr lang="en-IN"/>
              <a:t>getch();</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/*output:</a:t>
            </a:r>
            <a:endParaRPr/>
          </a:p>
          <a:p>
            <a:pPr indent="0" lvl="0" marL="0" rtl="0" algn="l">
              <a:lnSpc>
                <a:spcPct val="90000"/>
              </a:lnSpc>
              <a:spcBef>
                <a:spcPts val="1000"/>
              </a:spcBef>
              <a:spcAft>
                <a:spcPts val="0"/>
              </a:spcAft>
              <a:buClr>
                <a:schemeClr val="dk1"/>
              </a:buClr>
              <a:buSzPct val="100000"/>
              <a:buNone/>
            </a:pPr>
            <a:r>
              <a:rPr lang="en-IN"/>
              <a:t>Enter two number:4 6</a:t>
            </a:r>
            <a:endParaRPr/>
          </a:p>
          <a:p>
            <a:pPr indent="0" lvl="0" marL="0" rtl="0" algn="l">
              <a:lnSpc>
                <a:spcPct val="90000"/>
              </a:lnSpc>
              <a:spcBef>
                <a:spcPts val="1000"/>
              </a:spcBef>
              <a:spcAft>
                <a:spcPts val="0"/>
              </a:spcAft>
              <a:buClr>
                <a:schemeClr val="dk1"/>
              </a:buClr>
              <a:buSzPct val="100000"/>
              <a:buNone/>
            </a:pPr>
            <a:r>
              <a:rPr lang="en-IN"/>
              <a:t>c=10 */</a:t>
            </a:r>
            <a:endParaRPr/>
          </a:p>
        </p:txBody>
      </p:sp>
      <p:sp>
        <p:nvSpPr>
          <p:cNvPr id="268" name="Google Shape;268;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90000"/>
              </a:lnSpc>
              <a:spcBef>
                <a:spcPts val="0"/>
              </a:spcBef>
              <a:spcAft>
                <a:spcPts val="0"/>
              </a:spcAft>
              <a:buClr>
                <a:schemeClr val="dk1"/>
              </a:buClr>
              <a:buSzPct val="100000"/>
              <a:buNone/>
            </a:pPr>
            <a:r>
              <a:rPr lang="en-IN">
                <a:latin typeface="Times New Roman"/>
                <a:ea typeface="Times New Roman"/>
                <a:cs typeface="Times New Roman"/>
                <a:sym typeface="Times New Roman"/>
              </a:rPr>
              <a:t>//Addition of two number in c++ programming</a:t>
            </a:r>
            <a:endParaRPr/>
          </a:p>
          <a:p>
            <a:pPr indent="0" lvl="0" marL="0" rtl="0" algn="l">
              <a:lnSpc>
                <a:spcPct val="90000"/>
              </a:lnSpc>
              <a:spcBef>
                <a:spcPts val="1000"/>
              </a:spcBef>
              <a:spcAft>
                <a:spcPts val="0"/>
              </a:spcAft>
              <a:buClr>
                <a:schemeClr val="dk1"/>
              </a:buClr>
              <a:buSzPct val="100000"/>
              <a:buNone/>
            </a:pPr>
            <a:r>
              <a:rPr lang="en-IN">
                <a:latin typeface="Times New Roman"/>
                <a:ea typeface="Times New Roman"/>
                <a:cs typeface="Times New Roman"/>
                <a:sym typeface="Times New Roman"/>
              </a:rPr>
              <a:t>#include&lt;iostream.h&gt;</a:t>
            </a:r>
            <a:endParaRPr/>
          </a:p>
          <a:p>
            <a:pPr indent="0" lvl="0" marL="0" rtl="0" algn="l">
              <a:lnSpc>
                <a:spcPct val="90000"/>
              </a:lnSpc>
              <a:spcBef>
                <a:spcPts val="1000"/>
              </a:spcBef>
              <a:spcAft>
                <a:spcPts val="0"/>
              </a:spcAft>
              <a:buClr>
                <a:schemeClr val="dk1"/>
              </a:buClr>
              <a:buSzPct val="100000"/>
              <a:buNone/>
            </a:pPr>
            <a:r>
              <a:rPr lang="en-IN">
                <a:latin typeface="Times New Roman"/>
                <a:ea typeface="Times New Roman"/>
                <a:cs typeface="Times New Roman"/>
                <a:sym typeface="Times New Roman"/>
              </a:rPr>
              <a:t>#include&lt;conio.h&gt;</a:t>
            </a:r>
            <a:endParaRPr/>
          </a:p>
          <a:p>
            <a:pPr indent="0" lvl="0" marL="0" rtl="0" algn="l">
              <a:lnSpc>
                <a:spcPct val="90000"/>
              </a:lnSpc>
              <a:spcBef>
                <a:spcPts val="1000"/>
              </a:spcBef>
              <a:spcAft>
                <a:spcPts val="0"/>
              </a:spcAft>
              <a:buClr>
                <a:schemeClr val="dk1"/>
              </a:buClr>
              <a:buSzPct val="100000"/>
              <a:buNone/>
            </a:pPr>
            <a:r>
              <a:rPr lang="en-IN">
                <a:latin typeface="Times New Roman"/>
                <a:ea typeface="Times New Roman"/>
                <a:cs typeface="Times New Roman"/>
                <a:sym typeface="Times New Roman"/>
              </a:rPr>
              <a:t>void main()</a:t>
            </a:r>
            <a:endParaRPr/>
          </a:p>
          <a:p>
            <a:pPr indent="0" lvl="0" marL="0" rtl="0" algn="l">
              <a:lnSpc>
                <a:spcPct val="90000"/>
              </a:lnSpc>
              <a:spcBef>
                <a:spcPts val="1000"/>
              </a:spcBef>
              <a:spcAft>
                <a:spcPts val="0"/>
              </a:spcAft>
              <a:buClr>
                <a:schemeClr val="dk1"/>
              </a:buClr>
              <a:buSzPct val="100000"/>
              <a:buNone/>
            </a:pPr>
            <a:r>
              <a:rPr lang="en-IN">
                <a:latin typeface="Times New Roman"/>
                <a:ea typeface="Times New Roman"/>
                <a:cs typeface="Times New Roman"/>
                <a:sym typeface="Times New Roman"/>
              </a:rPr>
              <a:t>{</a:t>
            </a:r>
            <a:endParaRPr/>
          </a:p>
          <a:p>
            <a:pPr indent="0" lvl="0" marL="0" rtl="0" algn="l">
              <a:lnSpc>
                <a:spcPct val="90000"/>
              </a:lnSpc>
              <a:spcBef>
                <a:spcPts val="1000"/>
              </a:spcBef>
              <a:spcAft>
                <a:spcPts val="0"/>
              </a:spcAft>
              <a:buClr>
                <a:schemeClr val="dk1"/>
              </a:buClr>
              <a:buSzPct val="100000"/>
              <a:buNone/>
            </a:pPr>
            <a:r>
              <a:rPr lang="en-IN">
                <a:latin typeface="Times New Roman"/>
                <a:ea typeface="Times New Roman"/>
                <a:cs typeface="Times New Roman"/>
                <a:sym typeface="Times New Roman"/>
              </a:rPr>
              <a:t>int a,b,c;</a:t>
            </a:r>
            <a:endParaRPr/>
          </a:p>
          <a:p>
            <a:pPr indent="0" lvl="0" marL="0" rtl="0" algn="l">
              <a:lnSpc>
                <a:spcPct val="90000"/>
              </a:lnSpc>
              <a:spcBef>
                <a:spcPts val="1000"/>
              </a:spcBef>
              <a:spcAft>
                <a:spcPts val="0"/>
              </a:spcAft>
              <a:buClr>
                <a:schemeClr val="dk1"/>
              </a:buClr>
              <a:buSzPct val="100000"/>
              <a:buNone/>
            </a:pPr>
            <a:r>
              <a:rPr lang="en-IN">
                <a:latin typeface="Times New Roman"/>
                <a:ea typeface="Times New Roman"/>
                <a:cs typeface="Times New Roman"/>
                <a:sym typeface="Times New Roman"/>
              </a:rPr>
              <a:t>clrscr();</a:t>
            </a:r>
            <a:endParaRPr/>
          </a:p>
          <a:p>
            <a:pPr indent="0" lvl="0" marL="0" rtl="0" algn="l">
              <a:lnSpc>
                <a:spcPct val="90000"/>
              </a:lnSpc>
              <a:spcBef>
                <a:spcPts val="1000"/>
              </a:spcBef>
              <a:spcAft>
                <a:spcPts val="0"/>
              </a:spcAft>
              <a:buClr>
                <a:schemeClr val="dk1"/>
              </a:buClr>
              <a:buSzPct val="100000"/>
              <a:buNone/>
            </a:pPr>
            <a:r>
              <a:rPr lang="en-IN">
                <a:latin typeface="Times New Roman"/>
                <a:ea typeface="Times New Roman"/>
                <a:cs typeface="Times New Roman"/>
                <a:sym typeface="Times New Roman"/>
              </a:rPr>
              <a:t>cout&lt;&lt;"Enter two number:";</a:t>
            </a:r>
            <a:endParaRPr/>
          </a:p>
          <a:p>
            <a:pPr indent="0" lvl="0" marL="0" rtl="0" algn="l">
              <a:lnSpc>
                <a:spcPct val="90000"/>
              </a:lnSpc>
              <a:spcBef>
                <a:spcPts val="1000"/>
              </a:spcBef>
              <a:spcAft>
                <a:spcPts val="0"/>
              </a:spcAft>
              <a:buClr>
                <a:schemeClr val="dk1"/>
              </a:buClr>
              <a:buSzPct val="100000"/>
              <a:buNone/>
            </a:pPr>
            <a:r>
              <a:rPr lang="en-IN">
                <a:latin typeface="Times New Roman"/>
                <a:ea typeface="Times New Roman"/>
                <a:cs typeface="Times New Roman"/>
                <a:sym typeface="Times New Roman"/>
              </a:rPr>
              <a:t>cin&gt;&gt;a&gt;&gt;b;</a:t>
            </a:r>
            <a:endParaRPr/>
          </a:p>
          <a:p>
            <a:pPr indent="0" lvl="0" marL="0" rtl="0" algn="l">
              <a:lnSpc>
                <a:spcPct val="90000"/>
              </a:lnSpc>
              <a:spcBef>
                <a:spcPts val="1000"/>
              </a:spcBef>
              <a:spcAft>
                <a:spcPts val="0"/>
              </a:spcAft>
              <a:buClr>
                <a:schemeClr val="dk1"/>
              </a:buClr>
              <a:buSzPct val="100000"/>
              <a:buNone/>
            </a:pPr>
            <a:r>
              <a:rPr lang="en-IN">
                <a:latin typeface="Times New Roman"/>
                <a:ea typeface="Times New Roman"/>
                <a:cs typeface="Times New Roman"/>
                <a:sym typeface="Times New Roman"/>
              </a:rPr>
              <a:t>c=a+b;</a:t>
            </a:r>
            <a:endParaRPr/>
          </a:p>
          <a:p>
            <a:pPr indent="0" lvl="0" marL="0" rtl="0" algn="l">
              <a:lnSpc>
                <a:spcPct val="90000"/>
              </a:lnSpc>
              <a:spcBef>
                <a:spcPts val="1000"/>
              </a:spcBef>
              <a:spcAft>
                <a:spcPts val="0"/>
              </a:spcAft>
              <a:buClr>
                <a:schemeClr val="dk1"/>
              </a:buClr>
              <a:buSzPct val="100000"/>
              <a:buNone/>
            </a:pPr>
            <a:r>
              <a:rPr lang="en-IN">
                <a:latin typeface="Times New Roman"/>
                <a:ea typeface="Times New Roman"/>
                <a:cs typeface="Times New Roman"/>
                <a:sym typeface="Times New Roman"/>
              </a:rPr>
              <a:t>cout&lt;&lt;"c="&lt;&lt;c;</a:t>
            </a:r>
            <a:endParaRPr/>
          </a:p>
          <a:p>
            <a:pPr indent="0" lvl="0" marL="0" rtl="0" algn="l">
              <a:lnSpc>
                <a:spcPct val="90000"/>
              </a:lnSpc>
              <a:spcBef>
                <a:spcPts val="1000"/>
              </a:spcBef>
              <a:spcAft>
                <a:spcPts val="0"/>
              </a:spcAft>
              <a:buClr>
                <a:schemeClr val="dk1"/>
              </a:buClr>
              <a:buSzPct val="100000"/>
              <a:buNone/>
            </a:pPr>
            <a:r>
              <a:rPr lang="en-IN">
                <a:latin typeface="Times New Roman"/>
                <a:ea typeface="Times New Roman"/>
                <a:cs typeface="Times New Roman"/>
                <a:sym typeface="Times New Roman"/>
              </a:rPr>
              <a:t>getch();</a:t>
            </a:r>
            <a:endParaRPr/>
          </a:p>
          <a:p>
            <a:pPr indent="0" lvl="0" marL="0" rtl="0" algn="l">
              <a:lnSpc>
                <a:spcPct val="90000"/>
              </a:lnSpc>
              <a:spcBef>
                <a:spcPts val="1000"/>
              </a:spcBef>
              <a:spcAft>
                <a:spcPts val="0"/>
              </a:spcAft>
              <a:buClr>
                <a:schemeClr val="dk1"/>
              </a:buClr>
              <a:buSzPct val="100000"/>
              <a:buNone/>
            </a:pPr>
            <a:r>
              <a:rPr lang="en-IN">
                <a:latin typeface="Times New Roman"/>
                <a:ea typeface="Times New Roman"/>
                <a:cs typeface="Times New Roman"/>
                <a:sym typeface="Times New Roman"/>
              </a:rPr>
              <a:t>}</a:t>
            </a:r>
            <a:endParaRPr/>
          </a:p>
          <a:p>
            <a:pPr indent="0" lvl="0" marL="0" rtl="0" algn="l">
              <a:lnSpc>
                <a:spcPct val="90000"/>
              </a:lnSpc>
              <a:spcBef>
                <a:spcPts val="1000"/>
              </a:spcBef>
              <a:spcAft>
                <a:spcPts val="0"/>
              </a:spcAft>
              <a:buClr>
                <a:schemeClr val="dk1"/>
              </a:buClr>
              <a:buSzPct val="100000"/>
              <a:buNone/>
            </a:pPr>
            <a:r>
              <a:rPr lang="en-IN">
                <a:latin typeface="Times New Roman"/>
                <a:ea typeface="Times New Roman"/>
                <a:cs typeface="Times New Roman"/>
                <a:sym typeface="Times New Roman"/>
              </a:rPr>
              <a:t>/*output:</a:t>
            </a:r>
            <a:endParaRPr/>
          </a:p>
          <a:p>
            <a:pPr indent="0" lvl="0" marL="0" rtl="0" algn="l">
              <a:lnSpc>
                <a:spcPct val="90000"/>
              </a:lnSpc>
              <a:spcBef>
                <a:spcPts val="1000"/>
              </a:spcBef>
              <a:spcAft>
                <a:spcPts val="0"/>
              </a:spcAft>
              <a:buClr>
                <a:schemeClr val="dk1"/>
              </a:buClr>
              <a:buSzPct val="100000"/>
              <a:buNone/>
            </a:pPr>
            <a:r>
              <a:rPr lang="en-IN">
                <a:latin typeface="Times New Roman"/>
                <a:ea typeface="Times New Roman"/>
                <a:cs typeface="Times New Roman"/>
                <a:sym typeface="Times New Roman"/>
              </a:rPr>
              <a:t>Enter two number:5 9</a:t>
            </a:r>
            <a:endParaRPr/>
          </a:p>
          <a:p>
            <a:pPr indent="0" lvl="0" marL="0" rtl="0" algn="l">
              <a:lnSpc>
                <a:spcPct val="90000"/>
              </a:lnSpc>
              <a:spcBef>
                <a:spcPts val="1000"/>
              </a:spcBef>
              <a:spcAft>
                <a:spcPts val="0"/>
              </a:spcAft>
              <a:buClr>
                <a:schemeClr val="dk1"/>
              </a:buClr>
              <a:buSzPct val="100000"/>
              <a:buNone/>
            </a:pPr>
            <a:r>
              <a:rPr lang="en-IN">
                <a:latin typeface="Times New Roman"/>
                <a:ea typeface="Times New Roman"/>
                <a:cs typeface="Times New Roman"/>
                <a:sym typeface="Times New Roman"/>
              </a:rPr>
              <a:t>c=14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Difference between POP and OOP</a:t>
            </a:r>
            <a:endParaRPr/>
          </a:p>
        </p:txBody>
      </p:sp>
      <p:pic>
        <p:nvPicPr>
          <p:cNvPr id="274" name="Google Shape;274;p29"/>
          <p:cNvPicPr preferRelativeResize="0"/>
          <p:nvPr>
            <p:ph idx="1" type="body"/>
          </p:nvPr>
        </p:nvPicPr>
        <p:blipFill rotWithShape="1">
          <a:blip r:embed="rId3">
            <a:alphaModFix/>
          </a:blip>
          <a:srcRect b="0" l="0" r="0" t="0"/>
          <a:stretch/>
        </p:blipFill>
        <p:spPr>
          <a:xfrm>
            <a:off x="1255500" y="1601425"/>
            <a:ext cx="9583800" cy="4891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0"/>
          <p:cNvSpPr txBox="1"/>
          <p:nvPr>
            <p:ph type="title"/>
          </p:nvPr>
        </p:nvSpPr>
        <p:spPr>
          <a:xfrm>
            <a:off x="838200" y="365125"/>
            <a:ext cx="10515600" cy="9302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Calibri"/>
              <a:buNone/>
            </a:pPr>
            <a:r>
              <a:rPr b="1" lang="en-IN" sz="2800"/>
              <a:t>Class &amp; Object</a:t>
            </a:r>
            <a:endParaRPr b="1" sz="2800"/>
          </a:p>
        </p:txBody>
      </p:sp>
      <p:sp>
        <p:nvSpPr>
          <p:cNvPr id="280" name="Google Shape;280;p30"/>
          <p:cNvSpPr txBox="1"/>
          <p:nvPr>
            <p:ph idx="1" type="body"/>
          </p:nvPr>
        </p:nvSpPr>
        <p:spPr>
          <a:xfrm>
            <a:off x="838200" y="1295400"/>
            <a:ext cx="10515600" cy="48815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Introduction</a:t>
            </a:r>
            <a:endParaRPr/>
          </a:p>
          <a:p>
            <a:pPr indent="-228600" lvl="0" marL="228600" rtl="0" algn="l">
              <a:lnSpc>
                <a:spcPct val="90000"/>
              </a:lnSpc>
              <a:spcBef>
                <a:spcPts val="1000"/>
              </a:spcBef>
              <a:spcAft>
                <a:spcPts val="0"/>
              </a:spcAft>
              <a:buClr>
                <a:schemeClr val="dk1"/>
              </a:buClr>
              <a:buSzPts val="2800"/>
              <a:buChar char="•"/>
            </a:pPr>
            <a:r>
              <a:rPr lang="en-IN"/>
              <a:t>Class is an important feature of C++. </a:t>
            </a:r>
            <a:endParaRPr/>
          </a:p>
          <a:p>
            <a:pPr indent="-228600" lvl="0" marL="228600" rtl="0" algn="l">
              <a:lnSpc>
                <a:spcPct val="90000"/>
              </a:lnSpc>
              <a:spcBef>
                <a:spcPts val="1000"/>
              </a:spcBef>
              <a:spcAft>
                <a:spcPts val="0"/>
              </a:spcAft>
              <a:buClr>
                <a:schemeClr val="dk1"/>
              </a:buClr>
              <a:buSzPts val="2800"/>
              <a:buChar char="•"/>
            </a:pPr>
            <a:r>
              <a:rPr lang="en-IN"/>
              <a:t>It is an extension of the idea of the structure in ‘C’.</a:t>
            </a:r>
            <a:endParaRPr/>
          </a:p>
          <a:p>
            <a:pPr indent="-228600" lvl="0" marL="228600" rtl="0" algn="l">
              <a:lnSpc>
                <a:spcPct val="90000"/>
              </a:lnSpc>
              <a:spcBef>
                <a:spcPts val="1000"/>
              </a:spcBef>
              <a:spcAft>
                <a:spcPts val="0"/>
              </a:spcAft>
              <a:buClr>
                <a:schemeClr val="dk1"/>
              </a:buClr>
              <a:buSzPts val="2800"/>
              <a:buChar char="•"/>
            </a:pPr>
            <a:r>
              <a:rPr lang="en-IN"/>
              <a:t>Class is a new way of creating and implementing a user defined data type.</a:t>
            </a:r>
            <a:endParaRPr/>
          </a:p>
          <a:p>
            <a:pPr indent="-228600" lvl="0" marL="228600" rtl="0" algn="l">
              <a:lnSpc>
                <a:spcPct val="90000"/>
              </a:lnSpc>
              <a:spcBef>
                <a:spcPts val="1000"/>
              </a:spcBef>
              <a:spcAft>
                <a:spcPts val="0"/>
              </a:spcAft>
              <a:buClr>
                <a:schemeClr val="dk1"/>
              </a:buClr>
              <a:buSzPts val="2800"/>
              <a:buChar char="•"/>
            </a:pPr>
            <a:r>
              <a:rPr lang="en-IN"/>
              <a:t>Class is similar to the structure data type, but structure in ‘C’ is having some limitations. </a:t>
            </a:r>
            <a:endParaRPr/>
          </a:p>
          <a:p>
            <a:pPr indent="-228600" lvl="0" marL="228600" rtl="0" algn="l">
              <a:lnSpc>
                <a:spcPct val="90000"/>
              </a:lnSpc>
              <a:spcBef>
                <a:spcPts val="1000"/>
              </a:spcBef>
              <a:spcAft>
                <a:spcPts val="0"/>
              </a:spcAft>
              <a:buClr>
                <a:schemeClr val="dk1"/>
              </a:buClr>
              <a:buSzPts val="2800"/>
              <a:buChar char="•"/>
            </a:pPr>
            <a:r>
              <a:rPr lang="en-IN"/>
              <a:t>In C++ class and structure is similar in that, both can have data members as well member functions.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1"/>
          <p:cNvSpPr txBox="1"/>
          <p:nvPr>
            <p:ph type="title"/>
          </p:nvPr>
        </p:nvSpPr>
        <p:spPr>
          <a:xfrm>
            <a:off x="838200" y="365125"/>
            <a:ext cx="10515600" cy="525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286" name="Google Shape;286;p31"/>
          <p:cNvSpPr txBox="1"/>
          <p:nvPr>
            <p:ph idx="1" type="body"/>
          </p:nvPr>
        </p:nvSpPr>
        <p:spPr>
          <a:xfrm>
            <a:off x="838200" y="1309501"/>
            <a:ext cx="10515600" cy="4867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p:txBody>
      </p:sp>
      <p:pic>
        <p:nvPicPr>
          <p:cNvPr id="287" name="Google Shape;287;p31"/>
          <p:cNvPicPr preferRelativeResize="0"/>
          <p:nvPr/>
        </p:nvPicPr>
        <p:blipFill>
          <a:blip r:embed="rId3">
            <a:alphaModFix/>
          </a:blip>
          <a:stretch>
            <a:fillRect/>
          </a:stretch>
        </p:blipFill>
        <p:spPr>
          <a:xfrm>
            <a:off x="2281500" y="1633500"/>
            <a:ext cx="7951500" cy="406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786405b3e9_0_27"/>
          <p:cNvSpPr txBox="1"/>
          <p:nvPr>
            <p:ph type="title"/>
          </p:nvPr>
        </p:nvSpPr>
        <p:spPr>
          <a:xfrm>
            <a:off x="838200" y="365125"/>
            <a:ext cx="10515600" cy="714900"/>
          </a:xfrm>
          <a:prstGeom prst="rect">
            <a:avLst/>
          </a:prstGeom>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1400"/>
              <a:buFont typeface="Arial"/>
              <a:buNone/>
            </a:pPr>
            <a:r>
              <a:rPr b="1" lang="en-IN" sz="3700">
                <a:solidFill>
                  <a:srgbClr val="2E2E38"/>
                </a:solidFill>
              </a:rPr>
              <a:t>Specifying a class:</a:t>
            </a:r>
            <a:endParaRPr b="1" sz="5700"/>
          </a:p>
        </p:txBody>
      </p:sp>
      <p:sp>
        <p:nvSpPr>
          <p:cNvPr id="293" name="Google Shape;293;g2786405b3e9_0_27"/>
          <p:cNvSpPr txBox="1"/>
          <p:nvPr>
            <p:ph idx="1" type="body"/>
          </p:nvPr>
        </p:nvSpPr>
        <p:spPr>
          <a:xfrm>
            <a:off x="838200" y="1215000"/>
            <a:ext cx="10515600" cy="4961700"/>
          </a:xfrm>
          <a:prstGeom prst="rect">
            <a:avLst/>
          </a:prstGeom>
        </p:spPr>
        <p:txBody>
          <a:bodyPr anchorCtr="0" anchor="t" bIns="45700" lIns="91425" spcFirstLastPara="1" rIns="91425" wrap="square" tIns="45700">
            <a:normAutofit/>
          </a:bodyPr>
          <a:lstStyle/>
          <a:p>
            <a:pPr indent="-317500" lvl="0" marL="457200" rtl="0" algn="l">
              <a:lnSpc>
                <a:spcPct val="100000"/>
              </a:lnSpc>
              <a:spcBef>
                <a:spcPts val="400"/>
              </a:spcBef>
              <a:spcAft>
                <a:spcPts val="0"/>
              </a:spcAft>
              <a:buSzPts val="1400"/>
              <a:buChar char="►"/>
            </a:pPr>
            <a:r>
              <a:rPr lang="en-IN" sz="2000">
                <a:solidFill>
                  <a:srgbClr val="2E2E38"/>
                </a:solidFill>
              </a:rPr>
              <a:t>The class is a way of binding data and functions associated with data together.</a:t>
            </a:r>
            <a:endParaRPr sz="2000">
              <a:solidFill>
                <a:srgbClr val="2E2E38"/>
              </a:solidFill>
            </a:endParaRPr>
          </a:p>
          <a:p>
            <a:pPr indent="-317500" lvl="0" marL="457200" rtl="0" algn="l">
              <a:lnSpc>
                <a:spcPct val="100000"/>
              </a:lnSpc>
              <a:spcBef>
                <a:spcPts val="400"/>
              </a:spcBef>
              <a:spcAft>
                <a:spcPts val="0"/>
              </a:spcAft>
              <a:buSzPts val="1400"/>
              <a:buChar char="►"/>
            </a:pPr>
            <a:r>
              <a:rPr lang="en-IN" sz="2000">
                <a:solidFill>
                  <a:srgbClr val="2E2E38"/>
                </a:solidFill>
              </a:rPr>
              <a:t>The entire set of data and the functions can be made user defined data type with help of class. </a:t>
            </a:r>
            <a:r>
              <a:rPr lang="en-IN" sz="2000">
                <a:solidFill>
                  <a:srgbClr val="2E2E38"/>
                </a:solidFill>
              </a:rPr>
              <a:t>The</a:t>
            </a:r>
            <a:r>
              <a:rPr lang="en-IN" sz="2000">
                <a:solidFill>
                  <a:srgbClr val="2E2E38"/>
                </a:solidFill>
              </a:rPr>
              <a:t> Class is nothing but a user defined data type.</a:t>
            </a:r>
            <a:endParaRPr sz="2000">
              <a:solidFill>
                <a:srgbClr val="2E2E38"/>
              </a:solidFill>
            </a:endParaRPr>
          </a:p>
          <a:p>
            <a:pPr indent="-317500" lvl="0" marL="457200" rtl="0" algn="l">
              <a:lnSpc>
                <a:spcPct val="100000"/>
              </a:lnSpc>
              <a:spcBef>
                <a:spcPts val="400"/>
              </a:spcBef>
              <a:spcAft>
                <a:spcPts val="0"/>
              </a:spcAft>
              <a:buSzPts val="1400"/>
              <a:buChar char="►"/>
            </a:pPr>
            <a:r>
              <a:rPr lang="en-IN" sz="2000">
                <a:solidFill>
                  <a:srgbClr val="2E2E38"/>
                </a:solidFill>
              </a:rPr>
              <a:t>Class act as a template, which is used to create objects. The class contains data and member functions that operate on the data. </a:t>
            </a:r>
            <a:endParaRPr sz="2000">
              <a:solidFill>
                <a:srgbClr val="2E2E38"/>
              </a:solidFill>
            </a:endParaRPr>
          </a:p>
          <a:p>
            <a:pPr indent="-317500" lvl="0" marL="457200" rtl="0" algn="l">
              <a:lnSpc>
                <a:spcPct val="100000"/>
              </a:lnSpc>
              <a:spcBef>
                <a:spcPts val="400"/>
              </a:spcBef>
              <a:spcAft>
                <a:spcPts val="0"/>
              </a:spcAft>
              <a:buSzPts val="1400"/>
              <a:buChar char="►"/>
            </a:pPr>
            <a:r>
              <a:rPr lang="en-IN" sz="2000">
                <a:solidFill>
                  <a:srgbClr val="2E2E38"/>
                </a:solidFill>
              </a:rPr>
              <a:t>It allows the data to be hidden, if necessary from the external use.</a:t>
            </a:r>
            <a:endParaRPr sz="2000">
              <a:solidFill>
                <a:srgbClr val="2E2E38"/>
              </a:solidFill>
            </a:endParaRPr>
          </a:p>
          <a:p>
            <a:pPr indent="-317500" lvl="0" marL="457200" rtl="0" algn="l">
              <a:lnSpc>
                <a:spcPct val="100000"/>
              </a:lnSpc>
              <a:spcBef>
                <a:spcPts val="400"/>
              </a:spcBef>
              <a:spcAft>
                <a:spcPts val="0"/>
              </a:spcAft>
              <a:buSzPts val="1400"/>
              <a:buChar char="►"/>
            </a:pPr>
            <a:r>
              <a:rPr lang="en-IN" sz="2000">
                <a:solidFill>
                  <a:srgbClr val="2E2E38"/>
                </a:solidFill>
              </a:rPr>
              <a:t>Generally class specification has two parts</a:t>
            </a:r>
            <a:endParaRPr sz="2000">
              <a:solidFill>
                <a:srgbClr val="2E2E38"/>
              </a:solidFill>
            </a:endParaRPr>
          </a:p>
          <a:p>
            <a:pPr indent="-308610" lvl="1" marL="914400" rtl="0" algn="l">
              <a:lnSpc>
                <a:spcPct val="100000"/>
              </a:lnSpc>
              <a:spcBef>
                <a:spcPts val="360"/>
              </a:spcBef>
              <a:spcAft>
                <a:spcPts val="0"/>
              </a:spcAft>
              <a:buSzPts val="1260"/>
              <a:buFont typeface="Noto Sans Symbols"/>
              <a:buChar char="❖"/>
            </a:pPr>
            <a:r>
              <a:rPr lang="en-IN" sz="1800">
                <a:solidFill>
                  <a:srgbClr val="2E2E38"/>
                </a:solidFill>
              </a:rPr>
              <a:t>class declaration</a:t>
            </a:r>
            <a:endParaRPr sz="1800">
              <a:solidFill>
                <a:srgbClr val="2E2E38"/>
              </a:solidFill>
            </a:endParaRPr>
          </a:p>
          <a:p>
            <a:pPr indent="-308610" lvl="1" marL="914400" rtl="0" algn="l">
              <a:lnSpc>
                <a:spcPct val="100000"/>
              </a:lnSpc>
              <a:spcBef>
                <a:spcPts val="360"/>
              </a:spcBef>
              <a:spcAft>
                <a:spcPts val="0"/>
              </a:spcAft>
              <a:buSzPts val="1260"/>
              <a:buFont typeface="Noto Sans Symbols"/>
              <a:buChar char="❖"/>
            </a:pPr>
            <a:r>
              <a:rPr lang="en-IN" sz="1800">
                <a:solidFill>
                  <a:srgbClr val="2E2E38"/>
                </a:solidFill>
              </a:rPr>
              <a:t>class function definitions.</a:t>
            </a:r>
            <a:endParaRPr sz="18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t/>
            </a:r>
            <a:endParaRPr sz="2000">
              <a:solidFill>
                <a:srgbClr val="2E2E38"/>
              </a:solidFill>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2786405b3e9_0_32"/>
          <p:cNvSpPr txBox="1"/>
          <p:nvPr>
            <p:ph type="title"/>
          </p:nvPr>
        </p:nvSpPr>
        <p:spPr>
          <a:xfrm>
            <a:off x="838200" y="365125"/>
            <a:ext cx="10515600" cy="809400"/>
          </a:xfrm>
          <a:prstGeom prst="rect">
            <a:avLst/>
          </a:prstGeom>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1400"/>
              <a:buFont typeface="Arial"/>
              <a:buNone/>
            </a:pPr>
            <a:r>
              <a:rPr b="1" lang="en-IN" sz="3500">
                <a:solidFill>
                  <a:srgbClr val="2E2E38"/>
                </a:solidFill>
              </a:rPr>
              <a:t>Syntax of class:</a:t>
            </a:r>
            <a:endParaRPr b="1" sz="5500"/>
          </a:p>
        </p:txBody>
      </p:sp>
      <p:sp>
        <p:nvSpPr>
          <p:cNvPr id="299" name="Google Shape;299;g2786405b3e9_0_32"/>
          <p:cNvSpPr txBox="1"/>
          <p:nvPr>
            <p:ph idx="1" type="body"/>
          </p:nvPr>
        </p:nvSpPr>
        <p:spPr>
          <a:xfrm>
            <a:off x="838200" y="1174525"/>
            <a:ext cx="10515600" cy="5002200"/>
          </a:xfrm>
          <a:prstGeom prst="rect">
            <a:avLst/>
          </a:prstGeom>
        </p:spPr>
        <p:txBody>
          <a:bodyPr anchorCtr="0" anchor="t" bIns="45700" lIns="91425" spcFirstLastPara="1" rIns="91425" wrap="square" tIns="45700">
            <a:normAutofit/>
          </a:bodyPr>
          <a:lstStyle/>
          <a:p>
            <a:pPr indent="0" lvl="0" marL="139700" rtl="0" algn="l">
              <a:lnSpc>
                <a:spcPct val="100000"/>
              </a:lnSpc>
              <a:spcBef>
                <a:spcPts val="400"/>
              </a:spcBef>
              <a:spcAft>
                <a:spcPts val="0"/>
              </a:spcAft>
              <a:buClr>
                <a:schemeClr val="dk1"/>
              </a:buClr>
              <a:buSzPts val="1400"/>
              <a:buFont typeface="Arial"/>
              <a:buNone/>
            </a:pPr>
            <a:r>
              <a:rPr lang="en-IN" sz="2000">
                <a:solidFill>
                  <a:srgbClr val="2E2E38"/>
                </a:solidFill>
              </a:rPr>
              <a:t>class class-name</a:t>
            </a:r>
            <a:endParaRPr sz="20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2000">
                <a:solidFill>
                  <a:srgbClr val="2E2E38"/>
                </a:solidFill>
              </a:rPr>
              <a:t>{</a:t>
            </a:r>
            <a:endParaRPr sz="20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2000">
                <a:solidFill>
                  <a:srgbClr val="2E2E38"/>
                </a:solidFill>
              </a:rPr>
              <a:t> private :</a:t>
            </a:r>
            <a:endParaRPr sz="20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2000">
                <a:solidFill>
                  <a:srgbClr val="2E2E38"/>
                </a:solidFill>
              </a:rPr>
              <a:t>       	variable declarations;</a:t>
            </a:r>
            <a:endParaRPr sz="20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2000">
                <a:solidFill>
                  <a:srgbClr val="2E2E38"/>
                </a:solidFill>
              </a:rPr>
              <a:t>	function declarations;</a:t>
            </a:r>
            <a:endParaRPr sz="20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2000">
                <a:solidFill>
                  <a:srgbClr val="2E2E38"/>
                </a:solidFill>
              </a:rPr>
              <a:t> public:</a:t>
            </a:r>
            <a:endParaRPr sz="20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2000">
                <a:solidFill>
                  <a:srgbClr val="2E2E38"/>
                </a:solidFill>
              </a:rPr>
              <a:t>	variable declarations;</a:t>
            </a:r>
            <a:endParaRPr sz="20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2000">
                <a:solidFill>
                  <a:srgbClr val="2E2E38"/>
                </a:solidFill>
              </a:rPr>
              <a:t>	function declarations;</a:t>
            </a:r>
            <a:endParaRPr sz="20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2000">
                <a:solidFill>
                  <a:srgbClr val="2E2E38"/>
                </a:solidFill>
              </a:rPr>
              <a:t>};</a:t>
            </a:r>
            <a:endParaRPr sz="20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lang="en-IN" sz="2000">
                <a:solidFill>
                  <a:srgbClr val="2E2E38"/>
                </a:solidFill>
              </a:rPr>
              <a:t> </a:t>
            </a:r>
            <a:endParaRPr sz="2000">
              <a:solidFill>
                <a:srgbClr val="2E2E38"/>
              </a:solidFill>
            </a:endParaRPr>
          </a:p>
          <a:p>
            <a:pPr indent="0" lvl="0" marL="0" rtl="0" algn="l">
              <a:spcBef>
                <a:spcPts val="10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786405b3e9_0_37"/>
          <p:cNvSpPr txBox="1"/>
          <p:nvPr>
            <p:ph type="title"/>
          </p:nvPr>
        </p:nvSpPr>
        <p:spPr>
          <a:xfrm>
            <a:off x="838200" y="365125"/>
            <a:ext cx="10515600" cy="620400"/>
          </a:xfrm>
          <a:prstGeom prst="rect">
            <a:avLst/>
          </a:prstGeom>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Clr>
                <a:schemeClr val="dk1"/>
              </a:buClr>
              <a:buSzPct val="39873"/>
              <a:buFont typeface="Arial"/>
              <a:buNone/>
            </a:pPr>
            <a:r>
              <a:rPr b="1" lang="en-IN" sz="3511">
                <a:solidFill>
                  <a:srgbClr val="2E2E38"/>
                </a:solidFill>
              </a:rPr>
              <a:t>Class Declaration:</a:t>
            </a:r>
            <a:endParaRPr b="1" sz="5511"/>
          </a:p>
        </p:txBody>
      </p:sp>
      <p:sp>
        <p:nvSpPr>
          <p:cNvPr id="305" name="Google Shape;305;g2786405b3e9_0_37"/>
          <p:cNvSpPr txBox="1"/>
          <p:nvPr>
            <p:ph idx="1" type="body"/>
          </p:nvPr>
        </p:nvSpPr>
        <p:spPr>
          <a:xfrm>
            <a:off x="838200" y="985525"/>
            <a:ext cx="10515600" cy="5191200"/>
          </a:xfrm>
          <a:prstGeom prst="rect">
            <a:avLst/>
          </a:prstGeom>
        </p:spPr>
        <p:txBody>
          <a:bodyPr anchorCtr="0" anchor="t" bIns="45700" lIns="91425" spcFirstLastPara="1" rIns="91425" wrap="square" tIns="45700">
            <a:normAutofit/>
          </a:bodyPr>
          <a:lstStyle/>
          <a:p>
            <a:pPr indent="-317500" lvl="0" marL="457200" rtl="0" algn="l">
              <a:lnSpc>
                <a:spcPct val="100000"/>
              </a:lnSpc>
              <a:spcBef>
                <a:spcPts val="400"/>
              </a:spcBef>
              <a:spcAft>
                <a:spcPts val="0"/>
              </a:spcAft>
              <a:buSzPts val="1400"/>
              <a:buChar char="►"/>
            </a:pPr>
            <a:r>
              <a:rPr lang="en-IN" sz="2000">
                <a:solidFill>
                  <a:srgbClr val="2E2E38"/>
                </a:solidFill>
              </a:rPr>
              <a:t>The class declaration describes the type and scope of its members.</a:t>
            </a:r>
            <a:endParaRPr sz="2000">
              <a:solidFill>
                <a:srgbClr val="2E2E38"/>
              </a:solidFill>
            </a:endParaRPr>
          </a:p>
          <a:p>
            <a:pPr indent="-317500" lvl="0" marL="457200" rtl="0" algn="l">
              <a:lnSpc>
                <a:spcPct val="100000"/>
              </a:lnSpc>
              <a:spcBef>
                <a:spcPts val="400"/>
              </a:spcBef>
              <a:spcAft>
                <a:spcPts val="0"/>
              </a:spcAft>
              <a:buSzPts val="1400"/>
              <a:buChar char="►"/>
            </a:pPr>
            <a:r>
              <a:rPr lang="en-IN" sz="2000">
                <a:solidFill>
                  <a:srgbClr val="2E2E38"/>
                </a:solidFill>
              </a:rPr>
              <a:t>The class function definitions describe how the class functions are implemented.</a:t>
            </a:r>
            <a:endParaRPr sz="2000">
              <a:solidFill>
                <a:srgbClr val="2E2E38"/>
              </a:solidFill>
            </a:endParaRPr>
          </a:p>
          <a:p>
            <a:pPr indent="-317500" lvl="0" marL="457200" rtl="0" algn="l">
              <a:lnSpc>
                <a:spcPct val="100000"/>
              </a:lnSpc>
              <a:spcBef>
                <a:spcPts val="400"/>
              </a:spcBef>
              <a:spcAft>
                <a:spcPts val="0"/>
              </a:spcAft>
              <a:buSzPts val="1400"/>
              <a:buChar char="►"/>
            </a:pPr>
            <a:r>
              <a:rPr lang="en-IN" sz="2000">
                <a:solidFill>
                  <a:srgbClr val="2E2E38"/>
                </a:solidFill>
              </a:rPr>
              <a:t>The class body contains the declarations of variables and functions. These variables and functions are collectively called members. The variables are called data members or member variables and the functions are called member functions.</a:t>
            </a:r>
            <a:endParaRPr sz="2000">
              <a:solidFill>
                <a:srgbClr val="2E2E38"/>
              </a:solidFill>
            </a:endParaRPr>
          </a:p>
          <a:p>
            <a:pPr indent="-317500" lvl="0" marL="457200" rtl="0" algn="l">
              <a:lnSpc>
                <a:spcPct val="100000"/>
              </a:lnSpc>
              <a:spcBef>
                <a:spcPts val="400"/>
              </a:spcBef>
              <a:spcAft>
                <a:spcPts val="0"/>
              </a:spcAft>
              <a:buSzPts val="1400"/>
              <a:buChar char="►"/>
            </a:pPr>
            <a:r>
              <a:rPr lang="en-IN" sz="2000">
                <a:solidFill>
                  <a:srgbClr val="2E2E38"/>
                </a:solidFill>
              </a:rPr>
              <a:t>They are usually grouped under two sections, private and public.</a:t>
            </a:r>
            <a:endParaRPr sz="2000">
              <a:solidFill>
                <a:srgbClr val="2E2E38"/>
              </a:solidFill>
            </a:endParaRPr>
          </a:p>
          <a:p>
            <a:pPr indent="-317500" lvl="0" marL="457200" rtl="0" algn="l">
              <a:lnSpc>
                <a:spcPct val="100000"/>
              </a:lnSpc>
              <a:spcBef>
                <a:spcPts val="400"/>
              </a:spcBef>
              <a:spcAft>
                <a:spcPts val="0"/>
              </a:spcAft>
              <a:buSzPts val="1400"/>
              <a:buChar char="►"/>
            </a:pPr>
            <a:r>
              <a:rPr lang="en-IN" sz="2000">
                <a:solidFill>
                  <a:srgbClr val="2E2E38"/>
                </a:solidFill>
              </a:rPr>
              <a:t>The keyword private and public are called visibility labels.</a:t>
            </a:r>
            <a:endParaRPr sz="2000">
              <a:solidFill>
                <a:srgbClr val="2E2E38"/>
              </a:solidFill>
            </a:endParaRPr>
          </a:p>
          <a:p>
            <a:pPr indent="-317500" lvl="0" marL="457200" rtl="0" algn="l">
              <a:lnSpc>
                <a:spcPct val="100000"/>
              </a:lnSpc>
              <a:spcBef>
                <a:spcPts val="400"/>
              </a:spcBef>
              <a:spcAft>
                <a:spcPts val="0"/>
              </a:spcAft>
              <a:buSzPts val="1400"/>
              <a:buChar char="►"/>
            </a:pPr>
            <a:r>
              <a:rPr lang="en-IN" sz="2000">
                <a:solidFill>
                  <a:srgbClr val="2E2E38"/>
                </a:solidFill>
              </a:rPr>
              <a:t>The private members can be accessed only from within the class and the public members can be accessed from outside the class.</a:t>
            </a:r>
            <a:endParaRPr sz="2000">
              <a:solidFill>
                <a:srgbClr val="2E2E38"/>
              </a:solidFill>
            </a:endParaRPr>
          </a:p>
          <a:p>
            <a:pPr indent="-317500" lvl="0" marL="457200" rtl="0" algn="l">
              <a:lnSpc>
                <a:spcPct val="100000"/>
              </a:lnSpc>
              <a:spcBef>
                <a:spcPts val="400"/>
              </a:spcBef>
              <a:spcAft>
                <a:spcPts val="0"/>
              </a:spcAft>
              <a:buSzPts val="1400"/>
              <a:buChar char="►"/>
            </a:pPr>
            <a:r>
              <a:rPr lang="en-IN" sz="2000">
                <a:solidFill>
                  <a:srgbClr val="2E2E38"/>
                </a:solidFill>
              </a:rPr>
              <a:t>The use of keyword private of optional. By default all the members of class are private. </a:t>
            </a:r>
            <a:endParaRPr sz="2000">
              <a:solidFill>
                <a:srgbClr val="2E2E38"/>
              </a:solidFill>
            </a:endParaRPr>
          </a:p>
          <a:p>
            <a:pPr indent="-317500" lvl="0" marL="457200" rtl="0" algn="l">
              <a:lnSpc>
                <a:spcPct val="100000"/>
              </a:lnSpc>
              <a:spcBef>
                <a:spcPts val="400"/>
              </a:spcBef>
              <a:spcAft>
                <a:spcPts val="0"/>
              </a:spcAft>
              <a:buSzPts val="1400"/>
              <a:buChar char="►"/>
            </a:pPr>
            <a:r>
              <a:rPr lang="en-IN" sz="2000">
                <a:solidFill>
                  <a:srgbClr val="2E2E38"/>
                </a:solidFill>
              </a:rPr>
              <a:t>Only the member functions can access the private members of class.</a:t>
            </a:r>
            <a:endParaRPr sz="2000">
              <a:solidFill>
                <a:srgbClr val="2E2E38"/>
              </a:solidFill>
            </a:endParaRPr>
          </a:p>
          <a:p>
            <a:pPr indent="-355600" lvl="0" marL="457200" rtl="0" algn="l">
              <a:lnSpc>
                <a:spcPct val="100000"/>
              </a:lnSpc>
              <a:spcBef>
                <a:spcPts val="400"/>
              </a:spcBef>
              <a:spcAft>
                <a:spcPts val="0"/>
              </a:spcAft>
              <a:buClr>
                <a:srgbClr val="2E2E38"/>
              </a:buClr>
              <a:buSzPts val="2000"/>
              <a:buChar char="►"/>
            </a:pPr>
            <a:r>
              <a:t/>
            </a:r>
            <a:endParaRPr sz="2000">
              <a:solidFill>
                <a:srgbClr val="2E2E38"/>
              </a:solidFill>
            </a:endParaRPr>
          </a:p>
          <a:p>
            <a:pPr indent="0" lvl="0" marL="0" rtl="0" algn="l">
              <a:spcBef>
                <a:spcPts val="10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2786405b3e9_0_42"/>
          <p:cNvSpPr txBox="1"/>
          <p:nvPr>
            <p:ph type="title"/>
          </p:nvPr>
        </p:nvSpPr>
        <p:spPr>
          <a:xfrm>
            <a:off x="838200" y="365125"/>
            <a:ext cx="10515600" cy="714900"/>
          </a:xfrm>
          <a:prstGeom prst="rect">
            <a:avLst/>
          </a:prstGeom>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1400"/>
              <a:buFont typeface="Arial"/>
              <a:buNone/>
            </a:pPr>
            <a:r>
              <a:rPr b="1" lang="en-IN" sz="3700">
                <a:solidFill>
                  <a:srgbClr val="2E2E38"/>
                </a:solidFill>
              </a:rPr>
              <a:t>Access specifiers:</a:t>
            </a:r>
            <a:endParaRPr b="1" sz="5700"/>
          </a:p>
        </p:txBody>
      </p:sp>
      <p:sp>
        <p:nvSpPr>
          <p:cNvPr id="311" name="Google Shape;311;g2786405b3e9_0_42"/>
          <p:cNvSpPr txBox="1"/>
          <p:nvPr>
            <p:ph idx="1" type="body"/>
          </p:nvPr>
        </p:nvSpPr>
        <p:spPr>
          <a:xfrm>
            <a:off x="838200" y="1417500"/>
            <a:ext cx="10515600" cy="4759200"/>
          </a:xfrm>
          <a:prstGeom prst="rect">
            <a:avLst/>
          </a:prstGeom>
        </p:spPr>
        <p:txBody>
          <a:bodyPr anchorCtr="0" anchor="t" bIns="45700" lIns="91425" spcFirstLastPara="1" rIns="91425" wrap="square" tIns="45700">
            <a:normAutofit/>
          </a:bodyPr>
          <a:lstStyle/>
          <a:p>
            <a:pPr indent="-317500" lvl="0" marL="457200" rtl="0" algn="l">
              <a:lnSpc>
                <a:spcPct val="100000"/>
              </a:lnSpc>
              <a:spcBef>
                <a:spcPts val="400"/>
              </a:spcBef>
              <a:spcAft>
                <a:spcPts val="0"/>
              </a:spcAft>
              <a:buSzPts val="1400"/>
              <a:buChar char="►"/>
            </a:pPr>
            <a:r>
              <a:rPr lang="en-IN" sz="2000">
                <a:solidFill>
                  <a:srgbClr val="2E2E38"/>
                </a:solidFill>
              </a:rPr>
              <a:t>In C++ Access </a:t>
            </a:r>
            <a:r>
              <a:rPr lang="en-IN" sz="2000">
                <a:solidFill>
                  <a:srgbClr val="2E2E38"/>
                </a:solidFill>
              </a:rPr>
              <a:t>specifiers</a:t>
            </a:r>
            <a:r>
              <a:rPr lang="en-IN" sz="2000">
                <a:solidFill>
                  <a:srgbClr val="2E2E38"/>
                </a:solidFill>
              </a:rPr>
              <a:t> are also called as visibility mode. They are as follows: Public, Private, and Protected .</a:t>
            </a:r>
            <a:endParaRPr sz="2000">
              <a:solidFill>
                <a:srgbClr val="2E2E38"/>
              </a:solidFill>
            </a:endParaRPr>
          </a:p>
          <a:p>
            <a:pPr indent="-317500" lvl="0" marL="457200" rtl="0" algn="l">
              <a:lnSpc>
                <a:spcPct val="100000"/>
              </a:lnSpc>
              <a:spcBef>
                <a:spcPts val="400"/>
              </a:spcBef>
              <a:spcAft>
                <a:spcPts val="0"/>
              </a:spcAft>
              <a:buSzPts val="1400"/>
              <a:buChar char="►"/>
            </a:pPr>
            <a:r>
              <a:rPr lang="en-IN" sz="2000">
                <a:solidFill>
                  <a:srgbClr val="2E2E38"/>
                </a:solidFill>
              </a:rPr>
              <a:t>Public:- When access specifier is public i.e. base class is publicly inherited by derived class all public member of base class become public members of derived class and all protected members become protected in derived class. </a:t>
            </a:r>
            <a:endParaRPr sz="2000">
              <a:solidFill>
                <a:srgbClr val="2E2E38"/>
              </a:solidFill>
            </a:endParaRPr>
          </a:p>
          <a:p>
            <a:pPr indent="-317500" lvl="0" marL="457200" rtl="0" algn="l">
              <a:lnSpc>
                <a:spcPct val="100000"/>
              </a:lnSpc>
              <a:spcBef>
                <a:spcPts val="400"/>
              </a:spcBef>
              <a:spcAft>
                <a:spcPts val="0"/>
              </a:spcAft>
              <a:buSzPts val="1400"/>
              <a:buChar char="►"/>
            </a:pPr>
            <a:r>
              <a:rPr lang="en-IN" sz="2000">
                <a:solidFill>
                  <a:srgbClr val="2E2E38"/>
                </a:solidFill>
              </a:rPr>
              <a:t>Private: - All public and protected members of base class become private members of derived class. </a:t>
            </a:r>
            <a:endParaRPr sz="2000">
              <a:solidFill>
                <a:srgbClr val="2E2E38"/>
              </a:solidFill>
            </a:endParaRPr>
          </a:p>
          <a:p>
            <a:pPr indent="-317500" lvl="0" marL="457200" rtl="0" algn="l">
              <a:lnSpc>
                <a:spcPct val="100000"/>
              </a:lnSpc>
              <a:spcBef>
                <a:spcPts val="400"/>
              </a:spcBef>
              <a:spcAft>
                <a:spcPts val="0"/>
              </a:spcAft>
              <a:buSzPts val="1400"/>
              <a:buChar char="►"/>
            </a:pPr>
            <a:r>
              <a:rPr lang="en-IN" sz="2000">
                <a:solidFill>
                  <a:srgbClr val="2E2E38"/>
                </a:solidFill>
              </a:rPr>
              <a:t>Protected: - In this all public and protected members of base class become protected of derived class</a:t>
            </a:r>
            <a:endParaRPr sz="2000">
              <a:solidFill>
                <a:srgbClr val="2E2E38"/>
              </a:solidFill>
            </a:endParaRPr>
          </a:p>
          <a:p>
            <a:pPr indent="0" lvl="0" marL="0" rtl="0" algn="l">
              <a:lnSpc>
                <a:spcPct val="100000"/>
              </a:lnSpc>
              <a:spcBef>
                <a:spcPts val="0"/>
              </a:spcBef>
              <a:spcAft>
                <a:spcPts val="0"/>
              </a:spcAft>
              <a:buClr>
                <a:srgbClr val="2E2E38"/>
              </a:buClr>
              <a:buSzPts val="2000"/>
              <a:buFont typeface="Arial"/>
              <a:buNone/>
            </a:pPr>
            <a:br>
              <a:rPr lang="en-IN" sz="2000">
                <a:solidFill>
                  <a:srgbClr val="2E2E38"/>
                </a:solidFill>
              </a:rPr>
            </a:b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2786405b3e9_0_47"/>
          <p:cNvSpPr txBox="1"/>
          <p:nvPr>
            <p:ph type="title"/>
          </p:nvPr>
        </p:nvSpPr>
        <p:spPr>
          <a:xfrm>
            <a:off x="838200" y="365125"/>
            <a:ext cx="10515600" cy="741900"/>
          </a:xfrm>
          <a:prstGeom prst="rect">
            <a:avLst/>
          </a:prstGeom>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1400"/>
              <a:buFont typeface="Arial"/>
              <a:buNone/>
            </a:pPr>
            <a:r>
              <a:rPr b="1" lang="en-IN" sz="3100">
                <a:solidFill>
                  <a:srgbClr val="2E2E38"/>
                </a:solidFill>
              </a:rPr>
              <a:t>ACCESSING CLASS MEMBERS :</a:t>
            </a:r>
            <a:endParaRPr b="1" sz="5100"/>
          </a:p>
        </p:txBody>
      </p:sp>
      <p:sp>
        <p:nvSpPr>
          <p:cNvPr id="317" name="Google Shape;317;g2786405b3e9_0_47"/>
          <p:cNvSpPr txBox="1"/>
          <p:nvPr>
            <p:ph idx="1" type="body"/>
          </p:nvPr>
        </p:nvSpPr>
        <p:spPr>
          <a:xfrm>
            <a:off x="838200" y="1228500"/>
            <a:ext cx="10515600" cy="4948200"/>
          </a:xfrm>
          <a:prstGeom prst="rect">
            <a:avLst/>
          </a:prstGeom>
        </p:spPr>
        <p:txBody>
          <a:bodyPr anchorCtr="0" anchor="t" bIns="45700" lIns="91425" spcFirstLastPara="1" rIns="91425" wrap="square" tIns="45700">
            <a:normAutofit/>
          </a:bodyPr>
          <a:lstStyle/>
          <a:p>
            <a:pPr indent="-317500" lvl="0" marL="457200" rtl="0" algn="l">
              <a:lnSpc>
                <a:spcPct val="100000"/>
              </a:lnSpc>
              <a:spcBef>
                <a:spcPts val="400"/>
              </a:spcBef>
              <a:spcAft>
                <a:spcPts val="0"/>
              </a:spcAft>
              <a:buSzPts val="1400"/>
              <a:buChar char="►"/>
            </a:pPr>
            <a:r>
              <a:rPr lang="en-IN" sz="2000">
                <a:solidFill>
                  <a:srgbClr val="2E2E38"/>
                </a:solidFill>
              </a:rPr>
              <a:t>The private data of the class can be accessed only through the member functions of that class.</a:t>
            </a:r>
            <a:endParaRPr sz="2000">
              <a:solidFill>
                <a:srgbClr val="2E2E38"/>
              </a:solidFill>
            </a:endParaRPr>
          </a:p>
          <a:p>
            <a:pPr indent="-317500" lvl="0" marL="457200" rtl="0" algn="l">
              <a:lnSpc>
                <a:spcPct val="100000"/>
              </a:lnSpc>
              <a:spcBef>
                <a:spcPts val="400"/>
              </a:spcBef>
              <a:spcAft>
                <a:spcPts val="0"/>
              </a:spcAft>
              <a:buSzPts val="1400"/>
              <a:buChar char="►"/>
            </a:pPr>
            <a:r>
              <a:rPr lang="en-IN" sz="2000">
                <a:solidFill>
                  <a:srgbClr val="2E2E38"/>
                </a:solidFill>
              </a:rPr>
              <a:t>To call a member function use following syntax,</a:t>
            </a:r>
            <a:endParaRPr sz="2000">
              <a:solidFill>
                <a:srgbClr val="2E2E38"/>
              </a:solidFill>
            </a:endParaRPr>
          </a:p>
          <a:p>
            <a:pPr indent="-317500" lvl="0" marL="457200" rtl="0" algn="l">
              <a:lnSpc>
                <a:spcPct val="100000"/>
              </a:lnSpc>
              <a:spcBef>
                <a:spcPts val="400"/>
              </a:spcBef>
              <a:spcAft>
                <a:spcPts val="0"/>
              </a:spcAft>
              <a:buSzPts val="1400"/>
              <a:buChar char="►"/>
            </a:pPr>
            <a:r>
              <a:rPr lang="en-IN" sz="2000">
                <a:solidFill>
                  <a:srgbClr val="2E2E38"/>
                </a:solidFill>
              </a:rPr>
              <a:t>Syntax:               Object-name. function-name ( argument-list);</a:t>
            </a:r>
            <a:endParaRPr sz="2000">
              <a:solidFill>
                <a:srgbClr val="2E2E38"/>
              </a:solidFill>
            </a:endParaRPr>
          </a:p>
          <a:p>
            <a:pPr indent="-317500" lvl="0" marL="457200" rtl="0" algn="l">
              <a:lnSpc>
                <a:spcPct val="100000"/>
              </a:lnSpc>
              <a:spcBef>
                <a:spcPts val="400"/>
              </a:spcBef>
              <a:spcAft>
                <a:spcPts val="0"/>
              </a:spcAft>
              <a:buSzPts val="1400"/>
              <a:buChar char="►"/>
            </a:pPr>
            <a:r>
              <a:rPr lang="en-IN" sz="2000">
                <a:solidFill>
                  <a:srgbClr val="2E2E38"/>
                </a:solidFill>
              </a:rPr>
              <a:t>E.g.  If s1 is an object of student class and showdata() is a member function of the class student , then to invoke a member function we write,</a:t>
            </a:r>
            <a:endParaRPr sz="2000">
              <a:solidFill>
                <a:srgbClr val="2E2E38"/>
              </a:solidFill>
            </a:endParaRPr>
          </a:p>
          <a:p>
            <a:pPr indent="-317500" lvl="0" marL="457200" rtl="0" algn="l">
              <a:lnSpc>
                <a:spcPct val="100000"/>
              </a:lnSpc>
              <a:spcBef>
                <a:spcPts val="400"/>
              </a:spcBef>
              <a:spcAft>
                <a:spcPts val="0"/>
              </a:spcAft>
              <a:buSzPts val="1400"/>
              <a:buChar char="►"/>
            </a:pPr>
            <a:r>
              <a:rPr lang="en-IN" sz="2000">
                <a:solidFill>
                  <a:srgbClr val="2E2E38"/>
                </a:solidFill>
              </a:rPr>
              <a:t>s1</a:t>
            </a:r>
            <a:r>
              <a:rPr b="1" lang="en-IN" sz="2000">
                <a:solidFill>
                  <a:srgbClr val="2E2E38"/>
                </a:solidFill>
              </a:rPr>
              <a:t>. </a:t>
            </a:r>
            <a:r>
              <a:rPr lang="en-IN" sz="2000">
                <a:solidFill>
                  <a:srgbClr val="2E2E38"/>
                </a:solidFill>
              </a:rPr>
              <a:t>showdata();</a:t>
            </a:r>
            <a:endParaRPr sz="2000">
              <a:solidFill>
                <a:srgbClr val="2E2E38"/>
              </a:solidFill>
            </a:endParaRPr>
          </a:p>
          <a:p>
            <a:pPr indent="0" lvl="0" marL="0" rtl="0" algn="l">
              <a:lnSpc>
                <a:spcPct val="100000"/>
              </a:lnSpc>
              <a:spcBef>
                <a:spcPts val="0"/>
              </a:spcBef>
              <a:spcAft>
                <a:spcPts val="0"/>
              </a:spcAft>
              <a:buClr>
                <a:srgbClr val="2E2E38"/>
              </a:buClr>
              <a:buSzPts val="2000"/>
              <a:buFont typeface="Arial"/>
              <a:buNone/>
            </a:pPr>
            <a:br>
              <a:rPr lang="en-IN" sz="2000">
                <a:solidFill>
                  <a:srgbClr val="2E2E38"/>
                </a:solidFill>
              </a:rPr>
            </a:b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2786405b3e9_0_52"/>
          <p:cNvSpPr txBox="1"/>
          <p:nvPr>
            <p:ph type="title"/>
          </p:nvPr>
        </p:nvSpPr>
        <p:spPr>
          <a:xfrm>
            <a:off x="838200" y="365125"/>
            <a:ext cx="10515600" cy="660900"/>
          </a:xfrm>
          <a:prstGeom prst="rect">
            <a:avLst/>
          </a:prstGeom>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1400"/>
              <a:buFont typeface="Arial"/>
              <a:buNone/>
            </a:pPr>
            <a:r>
              <a:rPr b="1" lang="en-IN" sz="3100">
                <a:solidFill>
                  <a:srgbClr val="2E2E38"/>
                </a:solidFill>
              </a:rPr>
              <a:t>Example:</a:t>
            </a:r>
            <a:endParaRPr b="1" sz="5100"/>
          </a:p>
        </p:txBody>
      </p:sp>
      <p:sp>
        <p:nvSpPr>
          <p:cNvPr id="323" name="Google Shape;323;g2786405b3e9_0_52"/>
          <p:cNvSpPr txBox="1"/>
          <p:nvPr>
            <p:ph idx="1" type="body"/>
          </p:nvPr>
        </p:nvSpPr>
        <p:spPr>
          <a:xfrm>
            <a:off x="838200" y="1188000"/>
            <a:ext cx="10515600" cy="4988700"/>
          </a:xfrm>
          <a:prstGeom prst="rect">
            <a:avLst/>
          </a:prstGeom>
        </p:spPr>
        <p:txBody>
          <a:bodyPr anchorCtr="0" anchor="t" bIns="45700" lIns="91425" spcFirstLastPara="1" rIns="91425" wrap="square" tIns="45700">
            <a:normAutofit/>
          </a:bodyPr>
          <a:lstStyle/>
          <a:p>
            <a:pPr indent="0" lvl="0" marL="0" rtl="0" algn="l">
              <a:lnSpc>
                <a:spcPct val="100000"/>
              </a:lnSpc>
              <a:spcBef>
                <a:spcPts val="400"/>
              </a:spcBef>
              <a:spcAft>
                <a:spcPts val="0"/>
              </a:spcAft>
              <a:buClr>
                <a:schemeClr val="dk1"/>
              </a:buClr>
              <a:buSzPts val="1400"/>
              <a:buFont typeface="Arial"/>
              <a:buNone/>
            </a:pPr>
            <a:r>
              <a:rPr lang="en-IN" sz="2000">
                <a:solidFill>
                  <a:srgbClr val="2E2E38"/>
                </a:solidFill>
              </a:rPr>
              <a:t>class student</a:t>
            </a:r>
            <a:endParaRPr sz="2000">
              <a:solidFill>
                <a:srgbClr val="2E2E38"/>
              </a:solidFill>
            </a:endParaRPr>
          </a:p>
          <a:p>
            <a:pPr indent="0" lvl="0" marL="0" rtl="0" algn="l">
              <a:lnSpc>
                <a:spcPct val="100000"/>
              </a:lnSpc>
              <a:spcBef>
                <a:spcPts val="400"/>
              </a:spcBef>
              <a:spcAft>
                <a:spcPts val="0"/>
              </a:spcAft>
              <a:buClr>
                <a:schemeClr val="dk1"/>
              </a:buClr>
              <a:buSzPts val="1400"/>
              <a:buFont typeface="Arial"/>
              <a:buNone/>
            </a:pPr>
            <a:r>
              <a:rPr lang="en-IN" sz="2000">
                <a:solidFill>
                  <a:srgbClr val="2E2E38"/>
                </a:solidFill>
              </a:rPr>
              <a:t>{</a:t>
            </a:r>
            <a:endParaRPr sz="2000">
              <a:solidFill>
                <a:srgbClr val="2E2E38"/>
              </a:solidFill>
            </a:endParaRPr>
          </a:p>
          <a:p>
            <a:pPr indent="0" lvl="0" marL="0" rtl="0" algn="l">
              <a:lnSpc>
                <a:spcPct val="100000"/>
              </a:lnSpc>
              <a:spcBef>
                <a:spcPts val="400"/>
              </a:spcBef>
              <a:spcAft>
                <a:spcPts val="0"/>
              </a:spcAft>
              <a:buClr>
                <a:schemeClr val="dk1"/>
              </a:buClr>
              <a:buSzPts val="1400"/>
              <a:buFont typeface="Arial"/>
              <a:buNone/>
            </a:pPr>
            <a:r>
              <a:rPr lang="en-IN" sz="2000">
                <a:solidFill>
                  <a:srgbClr val="2E2E38"/>
                </a:solidFill>
              </a:rPr>
              <a:t>private :</a:t>
            </a:r>
            <a:endParaRPr sz="2000">
              <a:solidFill>
                <a:srgbClr val="2E2E38"/>
              </a:solidFill>
            </a:endParaRPr>
          </a:p>
          <a:p>
            <a:pPr indent="0" lvl="0" marL="0" rtl="0" algn="l">
              <a:lnSpc>
                <a:spcPct val="100000"/>
              </a:lnSpc>
              <a:spcBef>
                <a:spcPts val="400"/>
              </a:spcBef>
              <a:spcAft>
                <a:spcPts val="0"/>
              </a:spcAft>
              <a:buClr>
                <a:schemeClr val="dk1"/>
              </a:buClr>
              <a:buSzPts val="1400"/>
              <a:buFont typeface="Arial"/>
              <a:buNone/>
            </a:pPr>
            <a:r>
              <a:rPr lang="en-IN" sz="2000">
                <a:solidFill>
                  <a:srgbClr val="2E2E38"/>
                </a:solidFill>
              </a:rPr>
              <a:t>     int rollno;		// data member</a:t>
            </a:r>
            <a:endParaRPr sz="2000">
              <a:solidFill>
                <a:srgbClr val="2E2E38"/>
              </a:solidFill>
            </a:endParaRPr>
          </a:p>
          <a:p>
            <a:pPr indent="0" lvl="0" marL="0" rtl="0" algn="l">
              <a:lnSpc>
                <a:spcPct val="100000"/>
              </a:lnSpc>
              <a:spcBef>
                <a:spcPts val="400"/>
              </a:spcBef>
              <a:spcAft>
                <a:spcPts val="0"/>
              </a:spcAft>
              <a:buClr>
                <a:schemeClr val="dk1"/>
              </a:buClr>
              <a:buSzPts val="1400"/>
              <a:buFont typeface="Arial"/>
              <a:buNone/>
            </a:pPr>
            <a:r>
              <a:rPr lang="en-IN" sz="2000">
                <a:solidFill>
                  <a:srgbClr val="2E2E38"/>
                </a:solidFill>
              </a:rPr>
              <a:t>     char name[30];	// data member</a:t>
            </a:r>
            <a:endParaRPr sz="2000">
              <a:solidFill>
                <a:srgbClr val="2E2E38"/>
              </a:solidFill>
            </a:endParaRPr>
          </a:p>
          <a:p>
            <a:pPr indent="0" lvl="0" marL="0" rtl="0" algn="l">
              <a:lnSpc>
                <a:spcPct val="100000"/>
              </a:lnSpc>
              <a:spcBef>
                <a:spcPts val="400"/>
              </a:spcBef>
              <a:spcAft>
                <a:spcPts val="0"/>
              </a:spcAft>
              <a:buClr>
                <a:schemeClr val="dk1"/>
              </a:buClr>
              <a:buSzPts val="1400"/>
              <a:buFont typeface="Arial"/>
              <a:buNone/>
            </a:pPr>
            <a:r>
              <a:rPr lang="en-IN" sz="2000">
                <a:solidFill>
                  <a:srgbClr val="2E2E38"/>
                </a:solidFill>
              </a:rPr>
              <a:t>public:</a:t>
            </a:r>
            <a:endParaRPr sz="2000">
              <a:solidFill>
                <a:srgbClr val="2E2E38"/>
              </a:solidFill>
            </a:endParaRPr>
          </a:p>
          <a:p>
            <a:pPr indent="0" lvl="0" marL="0" rtl="0" algn="l">
              <a:lnSpc>
                <a:spcPct val="100000"/>
              </a:lnSpc>
              <a:spcBef>
                <a:spcPts val="400"/>
              </a:spcBef>
              <a:spcAft>
                <a:spcPts val="0"/>
              </a:spcAft>
              <a:buClr>
                <a:schemeClr val="dk1"/>
              </a:buClr>
              <a:buSzPts val="1400"/>
              <a:buFont typeface="Arial"/>
              <a:buNone/>
            </a:pPr>
            <a:r>
              <a:rPr lang="en-IN" sz="2000">
                <a:solidFill>
                  <a:srgbClr val="2E2E38"/>
                </a:solidFill>
              </a:rPr>
              <a:t>     void getdata (void);	// member function</a:t>
            </a:r>
            <a:endParaRPr sz="2000">
              <a:solidFill>
                <a:srgbClr val="2E2E38"/>
              </a:solidFill>
            </a:endParaRPr>
          </a:p>
          <a:p>
            <a:pPr indent="0" lvl="0" marL="0" rtl="0" algn="l">
              <a:lnSpc>
                <a:spcPct val="100000"/>
              </a:lnSpc>
              <a:spcBef>
                <a:spcPts val="400"/>
              </a:spcBef>
              <a:spcAft>
                <a:spcPts val="0"/>
              </a:spcAft>
              <a:buClr>
                <a:schemeClr val="dk1"/>
              </a:buClr>
              <a:buSzPts val="1400"/>
              <a:buFont typeface="Arial"/>
              <a:buNone/>
            </a:pPr>
            <a:r>
              <a:rPr lang="en-IN" sz="2000">
                <a:solidFill>
                  <a:srgbClr val="2E2E38"/>
                </a:solidFill>
              </a:rPr>
              <a:t>     void showdata(void);	// member function</a:t>
            </a:r>
            <a:endParaRPr sz="2000">
              <a:solidFill>
                <a:srgbClr val="2E2E38"/>
              </a:solidFill>
            </a:endParaRPr>
          </a:p>
          <a:p>
            <a:pPr indent="0" lvl="0" marL="0" rtl="0" algn="l">
              <a:lnSpc>
                <a:spcPct val="100000"/>
              </a:lnSpc>
              <a:spcBef>
                <a:spcPts val="400"/>
              </a:spcBef>
              <a:spcAft>
                <a:spcPts val="0"/>
              </a:spcAft>
              <a:buClr>
                <a:schemeClr val="dk1"/>
              </a:buClr>
              <a:buSzPts val="1400"/>
              <a:buFont typeface="Arial"/>
              <a:buNone/>
            </a:pPr>
            <a:r>
              <a:rPr lang="en-IN" sz="2000">
                <a:solidFill>
                  <a:srgbClr val="2E2E38"/>
                </a:solidFill>
              </a:rPr>
              <a:t>};</a:t>
            </a:r>
            <a:endParaRPr sz="2000">
              <a:solidFill>
                <a:srgbClr val="2E2E38"/>
              </a:solidFill>
            </a:endParaRPr>
          </a:p>
          <a:p>
            <a:pPr indent="0" lvl="0" marL="0" rtl="0" algn="l">
              <a:lnSpc>
                <a:spcPct val="100000"/>
              </a:lnSpc>
              <a:spcBef>
                <a:spcPts val="0"/>
              </a:spcBef>
              <a:spcAft>
                <a:spcPts val="0"/>
              </a:spcAft>
              <a:buClr>
                <a:srgbClr val="2E2E38"/>
              </a:buClr>
              <a:buSzPts val="2000"/>
              <a:buFont typeface="Arial"/>
              <a:buNone/>
            </a:pPr>
            <a:br>
              <a:rPr lang="en-IN" sz="2000">
                <a:solidFill>
                  <a:srgbClr val="2E2E38"/>
                </a:solidFill>
              </a:rPr>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838200" y="365125"/>
            <a:ext cx="10515600" cy="7016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4" name="Google Shape;104;p4"/>
          <p:cNvSpPr txBox="1"/>
          <p:nvPr>
            <p:ph idx="1" type="body"/>
          </p:nvPr>
        </p:nvSpPr>
        <p:spPr>
          <a:xfrm>
            <a:off x="838200" y="1295400"/>
            <a:ext cx="10515600" cy="4881563"/>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b="1" lang="en-IN"/>
              <a:t>Total IKS Hrs for Sem. : </a:t>
            </a:r>
            <a:r>
              <a:rPr lang="en-IN"/>
              <a:t>0 Hrs</a:t>
            </a:r>
            <a:endParaRPr/>
          </a:p>
          <a:p>
            <a:pPr indent="-228600" lvl="0" marL="228600" rtl="0" algn="l">
              <a:lnSpc>
                <a:spcPct val="90000"/>
              </a:lnSpc>
              <a:spcBef>
                <a:spcPts val="1000"/>
              </a:spcBef>
              <a:spcAft>
                <a:spcPts val="0"/>
              </a:spcAft>
              <a:buClr>
                <a:schemeClr val="dk1"/>
              </a:buClr>
              <a:buSzPct val="100000"/>
              <a:buChar char="•"/>
            </a:pPr>
            <a:r>
              <a:rPr lang="en-IN"/>
              <a:t>Abbreviations: CL- Class Room Learning , TL- Tutorial Learning, LL-Laboratory Learning, SLH-Self Learning Hours, NLH-Notional Learning Hours, FA - Formative Assessment, SA -Summative assessment, IKS - Indian Knowledge System, SLA - Self Learning Assessment</a:t>
            </a:r>
            <a:endParaRPr/>
          </a:p>
          <a:p>
            <a:pPr indent="-228600" lvl="0" marL="228600" rtl="0" algn="l">
              <a:lnSpc>
                <a:spcPct val="90000"/>
              </a:lnSpc>
              <a:spcBef>
                <a:spcPts val="1000"/>
              </a:spcBef>
              <a:spcAft>
                <a:spcPts val="0"/>
              </a:spcAft>
              <a:buClr>
                <a:schemeClr val="dk1"/>
              </a:buClr>
              <a:buSzPct val="100000"/>
              <a:buChar char="•"/>
            </a:pPr>
            <a:r>
              <a:rPr lang="en-IN"/>
              <a:t>Legends: @ Internal Assessment, # External Assessment, *# On Line Examination , @$ Internal Online Examination</a:t>
            </a:r>
            <a:endParaRPr/>
          </a:p>
          <a:p>
            <a:pPr indent="-228600" lvl="0" marL="228600" rtl="0" algn="l">
              <a:lnSpc>
                <a:spcPct val="90000"/>
              </a:lnSpc>
              <a:spcBef>
                <a:spcPts val="1000"/>
              </a:spcBef>
              <a:spcAft>
                <a:spcPts val="0"/>
              </a:spcAft>
              <a:buClr>
                <a:schemeClr val="dk1"/>
              </a:buClr>
              <a:buSzPct val="100000"/>
              <a:buChar char="•"/>
            </a:pPr>
            <a:r>
              <a:rPr lang="en-IN"/>
              <a:t>Note :</a:t>
            </a:r>
            <a:endParaRPr/>
          </a:p>
          <a:p>
            <a:pPr indent="-228600" lvl="0" marL="228600" rtl="0" algn="l">
              <a:lnSpc>
                <a:spcPct val="90000"/>
              </a:lnSpc>
              <a:spcBef>
                <a:spcPts val="1000"/>
              </a:spcBef>
              <a:spcAft>
                <a:spcPts val="0"/>
              </a:spcAft>
              <a:buClr>
                <a:schemeClr val="dk1"/>
              </a:buClr>
              <a:buSzPct val="100000"/>
              <a:buChar char="•"/>
            </a:pPr>
            <a:r>
              <a:rPr lang="en-IN"/>
              <a:t>FA-TH represents average of two c</a:t>
            </a:r>
            <a:endParaRPr/>
          </a:p>
          <a:p>
            <a:pPr indent="-228600" lvl="0" marL="228600" rtl="0" algn="l">
              <a:lnSpc>
                <a:spcPct val="90000"/>
              </a:lnSpc>
              <a:spcBef>
                <a:spcPts val="1000"/>
              </a:spcBef>
              <a:spcAft>
                <a:spcPts val="0"/>
              </a:spcAft>
              <a:buClr>
                <a:schemeClr val="dk1"/>
              </a:buClr>
              <a:buSzPct val="100000"/>
              <a:buChar char="•"/>
            </a:pPr>
            <a:r>
              <a:rPr lang="en-IN"/>
              <a:t>lass tests of 30 marks each conducted during the semester.</a:t>
            </a:r>
            <a:endParaRPr/>
          </a:p>
          <a:p>
            <a:pPr indent="-228600" lvl="0" marL="228600" rtl="0" algn="l">
              <a:lnSpc>
                <a:spcPct val="90000"/>
              </a:lnSpc>
              <a:spcBef>
                <a:spcPts val="1000"/>
              </a:spcBef>
              <a:spcAft>
                <a:spcPts val="0"/>
              </a:spcAft>
              <a:buClr>
                <a:schemeClr val="dk1"/>
              </a:buClr>
              <a:buSzPct val="100000"/>
              <a:buChar char="•"/>
            </a:pPr>
            <a:r>
              <a:rPr lang="en-IN"/>
              <a:t>If candidate is not securing minimum passing marks in FA-PR of any course then the candidate shall be declared as "Detained" in that semester.</a:t>
            </a:r>
            <a:endParaRPr/>
          </a:p>
          <a:p>
            <a:pPr indent="-228600" lvl="0" marL="228600" rtl="0" algn="l">
              <a:lnSpc>
                <a:spcPct val="90000"/>
              </a:lnSpc>
              <a:spcBef>
                <a:spcPts val="1000"/>
              </a:spcBef>
              <a:spcAft>
                <a:spcPts val="0"/>
              </a:spcAft>
              <a:buClr>
                <a:schemeClr val="dk1"/>
              </a:buClr>
              <a:buSzPct val="100000"/>
              <a:buChar char="•"/>
            </a:pPr>
            <a:r>
              <a:rPr lang="en-IN"/>
              <a:t>If candidate is not securing minimum passing marks in SLA of any course then the candidate shall be declared as fail and will have to repeat and resubmit SLA work.</a:t>
            </a:r>
            <a:endParaRPr/>
          </a:p>
          <a:p>
            <a:pPr indent="-228600" lvl="0" marL="228600" rtl="0" algn="l">
              <a:lnSpc>
                <a:spcPct val="90000"/>
              </a:lnSpc>
              <a:spcBef>
                <a:spcPts val="1000"/>
              </a:spcBef>
              <a:spcAft>
                <a:spcPts val="0"/>
              </a:spcAft>
              <a:buClr>
                <a:schemeClr val="dk1"/>
              </a:buClr>
              <a:buSzPct val="100000"/>
              <a:buChar char="•"/>
            </a:pPr>
            <a:r>
              <a:rPr lang="en-IN"/>
              <a:t>Notional Learning hours for the semester are (CL+LL+TL+SL)hrs.* 15 Weeks</a:t>
            </a:r>
            <a:endParaRPr/>
          </a:p>
          <a:p>
            <a:pPr indent="-228600" lvl="0" marL="228600" rtl="0" algn="l">
              <a:lnSpc>
                <a:spcPct val="90000"/>
              </a:lnSpc>
              <a:spcBef>
                <a:spcPts val="1000"/>
              </a:spcBef>
              <a:spcAft>
                <a:spcPts val="0"/>
              </a:spcAft>
              <a:buClr>
                <a:schemeClr val="dk1"/>
              </a:buClr>
              <a:buSzPct val="100000"/>
              <a:buChar char="•"/>
            </a:pPr>
            <a:r>
              <a:rPr lang="en-IN"/>
              <a:t>1 credit is equivalent to 30 Notional hrs.</a:t>
            </a:r>
            <a:endParaRPr/>
          </a:p>
          <a:p>
            <a:pPr indent="-228600" lvl="0" marL="228600" rtl="0" algn="l">
              <a:lnSpc>
                <a:spcPct val="90000"/>
              </a:lnSpc>
              <a:spcBef>
                <a:spcPts val="1000"/>
              </a:spcBef>
              <a:spcAft>
                <a:spcPts val="0"/>
              </a:spcAft>
              <a:buClr>
                <a:schemeClr val="dk1"/>
              </a:buClr>
              <a:buSzPct val="100000"/>
              <a:buChar char="•"/>
            </a:pPr>
            <a:r>
              <a:rPr lang="en-IN"/>
              <a:t>* Self learning hours shall not be reflected in the Time Table.</a:t>
            </a:r>
            <a:endParaRPr/>
          </a:p>
          <a:p>
            <a:pPr indent="-228600" lvl="0" marL="228600" rtl="0" algn="l">
              <a:lnSpc>
                <a:spcPct val="90000"/>
              </a:lnSpc>
              <a:spcBef>
                <a:spcPts val="1000"/>
              </a:spcBef>
              <a:spcAft>
                <a:spcPts val="0"/>
              </a:spcAft>
              <a:buClr>
                <a:schemeClr val="dk1"/>
              </a:buClr>
              <a:buSzPct val="100000"/>
              <a:buChar char="•"/>
            </a:pPr>
            <a:r>
              <a:rPr lang="en-IN"/>
              <a:t>* Self learning includes micro project / assignment / other activities.</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786405b3e9_0_62"/>
          <p:cNvSpPr txBox="1"/>
          <p:nvPr>
            <p:ph type="title"/>
          </p:nvPr>
        </p:nvSpPr>
        <p:spPr>
          <a:xfrm>
            <a:off x="838200" y="365125"/>
            <a:ext cx="10515600" cy="741900"/>
          </a:xfrm>
          <a:prstGeom prst="rect">
            <a:avLst/>
          </a:prstGeom>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1400"/>
              <a:buFont typeface="Arial"/>
              <a:buNone/>
            </a:pPr>
            <a:r>
              <a:rPr b="1" lang="en-IN" sz="2400">
                <a:solidFill>
                  <a:srgbClr val="2E2E38"/>
                </a:solidFill>
              </a:rPr>
              <a:t>CREATING  OBJECTS OF CLASS:</a:t>
            </a:r>
            <a:endParaRPr/>
          </a:p>
        </p:txBody>
      </p:sp>
      <p:sp>
        <p:nvSpPr>
          <p:cNvPr id="329" name="Google Shape;329;g2786405b3e9_0_62"/>
          <p:cNvSpPr txBox="1"/>
          <p:nvPr>
            <p:ph idx="1" type="body"/>
          </p:nvPr>
        </p:nvSpPr>
        <p:spPr>
          <a:xfrm>
            <a:off x="838200" y="1255500"/>
            <a:ext cx="10515600" cy="4921200"/>
          </a:xfrm>
          <a:prstGeom prst="rect">
            <a:avLst/>
          </a:prstGeom>
        </p:spPr>
        <p:txBody>
          <a:bodyPr anchorCtr="0" anchor="t" bIns="45700" lIns="91425" spcFirstLastPara="1" rIns="91425" wrap="square" tIns="45700">
            <a:normAutofit/>
          </a:bodyPr>
          <a:lstStyle/>
          <a:p>
            <a:pPr indent="-342900" lvl="0" marL="342900" rtl="0" algn="l">
              <a:lnSpc>
                <a:spcPct val="107000"/>
              </a:lnSpc>
              <a:spcBef>
                <a:spcPts val="400"/>
              </a:spcBef>
              <a:spcAft>
                <a:spcPts val="0"/>
              </a:spcAft>
              <a:buSzPts val="1400"/>
              <a:buFont typeface="Noto Sans Symbols"/>
              <a:buChar char="∙"/>
            </a:pPr>
            <a:r>
              <a:rPr lang="en-IN" sz="2000">
                <a:solidFill>
                  <a:srgbClr val="2E2E38"/>
                </a:solidFill>
              </a:rPr>
              <a:t>After declaration of class, one can create any number of variables (objects) of that type by using class name.</a:t>
            </a:r>
            <a:endParaRPr sz="2000">
              <a:solidFill>
                <a:srgbClr val="2E2E38"/>
              </a:solidFill>
            </a:endParaRPr>
          </a:p>
          <a:p>
            <a:pPr indent="-342900" lvl="0" marL="342900" rtl="0" algn="l">
              <a:lnSpc>
                <a:spcPct val="107000"/>
              </a:lnSpc>
              <a:spcBef>
                <a:spcPts val="400"/>
              </a:spcBef>
              <a:spcAft>
                <a:spcPts val="0"/>
              </a:spcAft>
              <a:buSzPts val="1400"/>
              <a:buFont typeface="Noto Sans Symbols"/>
              <a:buChar char="∙"/>
            </a:pPr>
            <a:r>
              <a:rPr lang="en-IN" sz="2000">
                <a:solidFill>
                  <a:srgbClr val="2E2E38"/>
                </a:solidFill>
              </a:rPr>
              <a:t>Syntax:  Class-name variable-name:</a:t>
            </a:r>
            <a:endParaRPr sz="2000">
              <a:solidFill>
                <a:srgbClr val="2E2E38"/>
              </a:solidFill>
            </a:endParaRPr>
          </a:p>
          <a:p>
            <a:pPr indent="-342900" lvl="0" marL="342900" rtl="0" algn="l">
              <a:lnSpc>
                <a:spcPct val="107000"/>
              </a:lnSpc>
              <a:spcBef>
                <a:spcPts val="400"/>
              </a:spcBef>
              <a:spcAft>
                <a:spcPts val="0"/>
              </a:spcAft>
              <a:buSzPts val="1400"/>
              <a:buFont typeface="Noto Sans Symbols"/>
              <a:buChar char="∙"/>
            </a:pPr>
            <a:r>
              <a:rPr lang="en-IN" sz="2000">
                <a:solidFill>
                  <a:srgbClr val="2E2E38"/>
                </a:solidFill>
              </a:rPr>
              <a:t>Example:   Student s1;    // memory for s1 is created.</a:t>
            </a:r>
            <a:endParaRPr sz="2000">
              <a:solidFill>
                <a:srgbClr val="2E2E38"/>
              </a:solidFill>
            </a:endParaRPr>
          </a:p>
          <a:p>
            <a:pPr indent="-342900" lvl="0" marL="342900" rtl="0" algn="l">
              <a:lnSpc>
                <a:spcPct val="107000"/>
              </a:lnSpc>
              <a:spcBef>
                <a:spcPts val="400"/>
              </a:spcBef>
              <a:spcAft>
                <a:spcPts val="0"/>
              </a:spcAft>
              <a:buSzPts val="1400"/>
              <a:buFont typeface="Noto Sans Symbols"/>
              <a:buChar char="∙"/>
            </a:pPr>
            <a:r>
              <a:rPr lang="en-IN" sz="2000">
                <a:solidFill>
                  <a:srgbClr val="2E2E38"/>
                </a:solidFill>
              </a:rPr>
              <a:t>The above statement will create a variable ‘s1’ of type student. These variables are known as objects. Here S1 is an object of class student.</a:t>
            </a:r>
            <a:endParaRPr sz="2000">
              <a:solidFill>
                <a:srgbClr val="2E2E38"/>
              </a:solidFill>
            </a:endParaRPr>
          </a:p>
          <a:p>
            <a:pPr indent="-342900" lvl="0" marL="342900" rtl="0" algn="l">
              <a:lnSpc>
                <a:spcPct val="107000"/>
              </a:lnSpc>
              <a:spcBef>
                <a:spcPts val="400"/>
              </a:spcBef>
              <a:spcAft>
                <a:spcPts val="0"/>
              </a:spcAft>
              <a:buSzPts val="1400"/>
              <a:buFont typeface="Noto Sans Symbols"/>
              <a:buChar char="∙"/>
            </a:pPr>
            <a:r>
              <a:rPr lang="en-IN" sz="2000">
                <a:solidFill>
                  <a:srgbClr val="2E2E38"/>
                </a:solidFill>
              </a:rPr>
              <a:t>One may declare more than one variable as shown.</a:t>
            </a:r>
            <a:endParaRPr sz="2000">
              <a:solidFill>
                <a:srgbClr val="2E2E38"/>
              </a:solidFill>
            </a:endParaRPr>
          </a:p>
          <a:p>
            <a:pPr indent="-342900" lvl="0" marL="342900" rtl="0" algn="l">
              <a:lnSpc>
                <a:spcPct val="107000"/>
              </a:lnSpc>
              <a:spcBef>
                <a:spcPts val="400"/>
              </a:spcBef>
              <a:spcAft>
                <a:spcPts val="0"/>
              </a:spcAft>
              <a:buSzPts val="1400"/>
              <a:buFont typeface="Noto Sans Symbols"/>
              <a:buChar char="∙"/>
            </a:pPr>
            <a:r>
              <a:rPr lang="en-IN" sz="2000">
                <a:solidFill>
                  <a:srgbClr val="2E2E38"/>
                </a:solidFill>
              </a:rPr>
              <a:t>Student s1, s2, s3;</a:t>
            </a:r>
            <a:endParaRPr sz="2000">
              <a:solidFill>
                <a:srgbClr val="2E2E38"/>
              </a:solidFill>
            </a:endParaRPr>
          </a:p>
          <a:p>
            <a:pPr indent="-228600" lvl="0" marL="457200" rtl="0" algn="l">
              <a:lnSpc>
                <a:spcPct val="100000"/>
              </a:lnSpc>
              <a:spcBef>
                <a:spcPts val="1200"/>
              </a:spcBef>
              <a:spcAft>
                <a:spcPts val="0"/>
              </a:spcAft>
              <a:buClr>
                <a:schemeClr val="dk1"/>
              </a:buClr>
              <a:buSzPts val="1400"/>
              <a:buFont typeface="Arial"/>
              <a:buNone/>
            </a:pPr>
            <a:r>
              <a:t/>
            </a:r>
            <a:endParaRPr sz="2000">
              <a:solidFill>
                <a:srgbClr val="2E2E38"/>
              </a:solidFill>
            </a:endParaRPr>
          </a:p>
          <a:p>
            <a:pPr indent="0" lvl="0" marL="0" rtl="0" algn="l">
              <a:spcBef>
                <a:spcPts val="100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2786405b3e9_0_67"/>
          <p:cNvSpPr txBox="1"/>
          <p:nvPr>
            <p:ph type="title"/>
          </p:nvPr>
        </p:nvSpPr>
        <p:spPr>
          <a:xfrm>
            <a:off x="838200" y="365125"/>
            <a:ext cx="10515600" cy="70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35" name="Google Shape;335;g2786405b3e9_0_67"/>
          <p:cNvSpPr txBox="1"/>
          <p:nvPr>
            <p:ph idx="1" type="body"/>
          </p:nvPr>
        </p:nvSpPr>
        <p:spPr>
          <a:xfrm>
            <a:off x="838200" y="1377000"/>
            <a:ext cx="10515600" cy="4799700"/>
          </a:xfrm>
          <a:prstGeom prst="rect">
            <a:avLst/>
          </a:prstGeom>
        </p:spPr>
        <p:txBody>
          <a:bodyPr anchorCtr="0" anchor="t" bIns="45700" lIns="91425" spcFirstLastPara="1" rIns="91425" wrap="square" tIns="45700">
            <a:normAutofit lnSpcReduction="20000"/>
          </a:bodyPr>
          <a:lstStyle/>
          <a:p>
            <a:pPr indent="0" lvl="0" marL="139700" rtl="0" algn="l">
              <a:lnSpc>
                <a:spcPct val="100000"/>
              </a:lnSpc>
              <a:spcBef>
                <a:spcPts val="400"/>
              </a:spcBef>
              <a:spcAft>
                <a:spcPts val="0"/>
              </a:spcAft>
              <a:buClr>
                <a:schemeClr val="dk1"/>
              </a:buClr>
              <a:buSzPts val="1400"/>
              <a:buFont typeface="Arial"/>
              <a:buNone/>
            </a:pPr>
            <a:r>
              <a:rPr lang="en-IN" sz="1800" u="sng">
                <a:solidFill>
                  <a:srgbClr val="2E2E38"/>
                </a:solidFill>
                <a:latin typeface="Times New Roman"/>
                <a:ea typeface="Times New Roman"/>
                <a:cs typeface="Times New Roman"/>
                <a:sym typeface="Times New Roman"/>
              </a:rPr>
              <a:t>A variable declared as public can be accessed directly but the private variables cannot be  accessed by the object directly. Private member can be accessed using member functions</a:t>
            </a:r>
            <a:r>
              <a:rPr lang="en-IN" sz="1800">
                <a:solidFill>
                  <a:srgbClr val="2E2E38"/>
                </a:solidFill>
                <a:latin typeface="Times New Roman"/>
                <a:ea typeface="Times New Roman"/>
                <a:cs typeface="Times New Roman"/>
                <a:sym typeface="Times New Roman"/>
              </a:rPr>
              <a:t>.</a:t>
            </a:r>
            <a:endParaRPr sz="1800">
              <a:solidFill>
                <a:srgbClr val="2E2E38"/>
              </a:solidFill>
              <a:latin typeface="Times New Roman"/>
              <a:ea typeface="Times New Roman"/>
              <a:cs typeface="Times New Roman"/>
              <a:sym typeface="Times New Roman"/>
            </a:endParaRPr>
          </a:p>
          <a:p>
            <a:pPr indent="0" lvl="0" marL="139700" rtl="0" algn="l">
              <a:lnSpc>
                <a:spcPct val="100000"/>
              </a:lnSpc>
              <a:spcBef>
                <a:spcPts val="400"/>
              </a:spcBef>
              <a:spcAft>
                <a:spcPts val="0"/>
              </a:spcAft>
              <a:buClr>
                <a:schemeClr val="dk1"/>
              </a:buClr>
              <a:buSzPts val="1400"/>
              <a:buFont typeface="Arial"/>
              <a:buNone/>
            </a:pPr>
            <a:r>
              <a:rPr lang="en-IN" sz="1800">
                <a:solidFill>
                  <a:srgbClr val="2E2E38"/>
                </a:solidFill>
                <a:latin typeface="Times New Roman"/>
                <a:ea typeface="Times New Roman"/>
                <a:cs typeface="Times New Roman"/>
                <a:sym typeface="Times New Roman"/>
              </a:rPr>
              <a:t>EXAMPLE:</a:t>
            </a:r>
            <a:endParaRPr sz="1800">
              <a:solidFill>
                <a:srgbClr val="2E2E38"/>
              </a:solidFill>
              <a:latin typeface="Times New Roman"/>
              <a:ea typeface="Times New Roman"/>
              <a:cs typeface="Times New Roman"/>
              <a:sym typeface="Times New Roman"/>
            </a:endParaRPr>
          </a:p>
          <a:p>
            <a:pPr indent="0" lvl="0" marL="139700" rtl="0" algn="l">
              <a:lnSpc>
                <a:spcPct val="100000"/>
              </a:lnSpc>
              <a:spcBef>
                <a:spcPts val="400"/>
              </a:spcBef>
              <a:spcAft>
                <a:spcPts val="0"/>
              </a:spcAft>
              <a:buClr>
                <a:schemeClr val="dk1"/>
              </a:buClr>
              <a:buSzPts val="1400"/>
              <a:buFont typeface="Arial"/>
              <a:buNone/>
            </a:pPr>
            <a:r>
              <a:rPr lang="en-IN" sz="1800">
                <a:solidFill>
                  <a:srgbClr val="2E2E38"/>
                </a:solidFill>
                <a:latin typeface="Times New Roman"/>
                <a:ea typeface="Times New Roman"/>
                <a:cs typeface="Times New Roman"/>
                <a:sym typeface="Times New Roman"/>
              </a:rPr>
              <a:t>Class student</a:t>
            </a:r>
            <a:endParaRPr sz="1800">
              <a:solidFill>
                <a:srgbClr val="2E2E38"/>
              </a:solidFill>
              <a:latin typeface="Times New Roman"/>
              <a:ea typeface="Times New Roman"/>
              <a:cs typeface="Times New Roman"/>
              <a:sym typeface="Times New Roman"/>
            </a:endParaRPr>
          </a:p>
          <a:p>
            <a:pPr indent="0" lvl="0" marL="139700" rtl="0" algn="l">
              <a:lnSpc>
                <a:spcPct val="100000"/>
              </a:lnSpc>
              <a:spcBef>
                <a:spcPts val="400"/>
              </a:spcBef>
              <a:spcAft>
                <a:spcPts val="0"/>
              </a:spcAft>
              <a:buClr>
                <a:schemeClr val="dk1"/>
              </a:buClr>
              <a:buSzPts val="1400"/>
              <a:buFont typeface="Arial"/>
              <a:buNone/>
            </a:pPr>
            <a:r>
              <a:rPr lang="en-IN" sz="1800">
                <a:solidFill>
                  <a:srgbClr val="2E2E38"/>
                </a:solidFill>
                <a:latin typeface="Times New Roman"/>
                <a:ea typeface="Times New Roman"/>
                <a:cs typeface="Times New Roman"/>
                <a:sym typeface="Times New Roman"/>
              </a:rPr>
              <a:t>{</a:t>
            </a:r>
            <a:endParaRPr sz="1800">
              <a:solidFill>
                <a:srgbClr val="2E2E38"/>
              </a:solidFill>
              <a:latin typeface="Times New Roman"/>
              <a:ea typeface="Times New Roman"/>
              <a:cs typeface="Times New Roman"/>
              <a:sym typeface="Times New Roman"/>
            </a:endParaRPr>
          </a:p>
          <a:p>
            <a:pPr indent="0" lvl="0" marL="139700" rtl="0" algn="l">
              <a:lnSpc>
                <a:spcPct val="100000"/>
              </a:lnSpc>
              <a:spcBef>
                <a:spcPts val="400"/>
              </a:spcBef>
              <a:spcAft>
                <a:spcPts val="0"/>
              </a:spcAft>
              <a:buClr>
                <a:schemeClr val="dk1"/>
              </a:buClr>
              <a:buSzPts val="1400"/>
              <a:buFont typeface="Arial"/>
              <a:buNone/>
            </a:pPr>
            <a:r>
              <a:rPr lang="en-IN" sz="1800">
                <a:solidFill>
                  <a:srgbClr val="2E2E38"/>
                </a:solidFill>
                <a:latin typeface="Times New Roman"/>
                <a:ea typeface="Times New Roman"/>
                <a:cs typeface="Times New Roman"/>
                <a:sym typeface="Times New Roman"/>
              </a:rPr>
              <a:t>private : int rollno;		</a:t>
            </a:r>
            <a:endParaRPr sz="1800">
              <a:solidFill>
                <a:srgbClr val="2E2E38"/>
              </a:solidFill>
              <a:latin typeface="Times New Roman"/>
              <a:ea typeface="Times New Roman"/>
              <a:cs typeface="Times New Roman"/>
              <a:sym typeface="Times New Roman"/>
            </a:endParaRPr>
          </a:p>
          <a:p>
            <a:pPr indent="0" lvl="0" marL="457200" rtl="0" algn="l">
              <a:lnSpc>
                <a:spcPct val="100000"/>
              </a:lnSpc>
              <a:spcBef>
                <a:spcPts val="400"/>
              </a:spcBef>
              <a:spcAft>
                <a:spcPts val="0"/>
              </a:spcAft>
              <a:buClr>
                <a:schemeClr val="dk1"/>
              </a:buClr>
              <a:buSzPts val="1400"/>
              <a:buFont typeface="Arial"/>
              <a:buNone/>
            </a:pPr>
            <a:r>
              <a:rPr lang="en-IN" sz="1800">
                <a:solidFill>
                  <a:srgbClr val="2E2E38"/>
                </a:solidFill>
                <a:latin typeface="Times New Roman"/>
                <a:ea typeface="Times New Roman"/>
                <a:cs typeface="Times New Roman"/>
                <a:sym typeface="Times New Roman"/>
              </a:rPr>
              <a:t>char name[30];	</a:t>
            </a:r>
            <a:endParaRPr sz="1800">
              <a:solidFill>
                <a:srgbClr val="2E2E38"/>
              </a:solidFill>
              <a:latin typeface="Times New Roman"/>
              <a:ea typeface="Times New Roman"/>
              <a:cs typeface="Times New Roman"/>
              <a:sym typeface="Times New Roman"/>
            </a:endParaRPr>
          </a:p>
          <a:p>
            <a:pPr indent="0" lvl="0" marL="139700" rtl="0" algn="l">
              <a:lnSpc>
                <a:spcPct val="100000"/>
              </a:lnSpc>
              <a:spcBef>
                <a:spcPts val="400"/>
              </a:spcBef>
              <a:spcAft>
                <a:spcPts val="0"/>
              </a:spcAft>
              <a:buClr>
                <a:schemeClr val="dk1"/>
              </a:buClr>
              <a:buSzPts val="1400"/>
              <a:buFont typeface="Arial"/>
              <a:buNone/>
            </a:pPr>
            <a:r>
              <a:rPr lang="en-IN" sz="1800">
                <a:solidFill>
                  <a:srgbClr val="2E2E38"/>
                </a:solidFill>
                <a:latin typeface="Times New Roman"/>
                <a:ea typeface="Times New Roman"/>
                <a:cs typeface="Times New Roman"/>
                <a:sym typeface="Times New Roman"/>
              </a:rPr>
              <a:t>public:  int no-of-student;</a:t>
            </a:r>
            <a:endParaRPr sz="1800">
              <a:solidFill>
                <a:srgbClr val="2E2E38"/>
              </a:solidFill>
              <a:latin typeface="Times New Roman"/>
              <a:ea typeface="Times New Roman"/>
              <a:cs typeface="Times New Roman"/>
              <a:sym typeface="Times New Roman"/>
            </a:endParaRPr>
          </a:p>
          <a:p>
            <a:pPr indent="0" lvl="0" marL="139700" rtl="0" algn="l">
              <a:lnSpc>
                <a:spcPct val="100000"/>
              </a:lnSpc>
              <a:spcBef>
                <a:spcPts val="400"/>
              </a:spcBef>
              <a:spcAft>
                <a:spcPts val="0"/>
              </a:spcAft>
              <a:buClr>
                <a:schemeClr val="dk1"/>
              </a:buClr>
              <a:buSzPts val="1400"/>
              <a:buFont typeface="Arial"/>
              <a:buNone/>
            </a:pPr>
            <a:r>
              <a:rPr lang="en-IN" sz="1800">
                <a:solidFill>
                  <a:srgbClr val="2E2E38"/>
                </a:solidFill>
                <a:latin typeface="Times New Roman"/>
                <a:ea typeface="Times New Roman"/>
                <a:cs typeface="Times New Roman"/>
                <a:sym typeface="Times New Roman"/>
              </a:rPr>
              <a:t>};</a:t>
            </a:r>
            <a:endParaRPr sz="1800">
              <a:solidFill>
                <a:srgbClr val="2E2E38"/>
              </a:solidFill>
              <a:latin typeface="Times New Roman"/>
              <a:ea typeface="Times New Roman"/>
              <a:cs typeface="Times New Roman"/>
              <a:sym typeface="Times New Roman"/>
            </a:endParaRPr>
          </a:p>
          <a:p>
            <a:pPr indent="0" lvl="0" marL="139700" rtl="0" algn="l">
              <a:lnSpc>
                <a:spcPct val="100000"/>
              </a:lnSpc>
              <a:spcBef>
                <a:spcPts val="400"/>
              </a:spcBef>
              <a:spcAft>
                <a:spcPts val="0"/>
              </a:spcAft>
              <a:buClr>
                <a:schemeClr val="dk1"/>
              </a:buClr>
              <a:buSzPts val="1400"/>
              <a:buFont typeface="Arial"/>
              <a:buNone/>
            </a:pPr>
            <a:r>
              <a:rPr lang="en-IN" sz="1800">
                <a:solidFill>
                  <a:srgbClr val="2E2E38"/>
                </a:solidFill>
                <a:latin typeface="Times New Roman"/>
                <a:ea typeface="Times New Roman"/>
                <a:cs typeface="Times New Roman"/>
                <a:sym typeface="Times New Roman"/>
              </a:rPr>
              <a:t>main()</a:t>
            </a:r>
            <a:endParaRPr sz="1800">
              <a:solidFill>
                <a:srgbClr val="2E2E38"/>
              </a:solidFill>
              <a:latin typeface="Times New Roman"/>
              <a:ea typeface="Times New Roman"/>
              <a:cs typeface="Times New Roman"/>
              <a:sym typeface="Times New Roman"/>
            </a:endParaRPr>
          </a:p>
          <a:p>
            <a:pPr indent="0" lvl="0" marL="139700" rtl="0" algn="l">
              <a:lnSpc>
                <a:spcPct val="100000"/>
              </a:lnSpc>
              <a:spcBef>
                <a:spcPts val="400"/>
              </a:spcBef>
              <a:spcAft>
                <a:spcPts val="0"/>
              </a:spcAft>
              <a:buClr>
                <a:schemeClr val="dk1"/>
              </a:buClr>
              <a:buSzPts val="1400"/>
              <a:buFont typeface="Arial"/>
              <a:buNone/>
            </a:pPr>
            <a:r>
              <a:rPr lang="en-IN" sz="1800">
                <a:solidFill>
                  <a:srgbClr val="2E2E38"/>
                </a:solidFill>
                <a:latin typeface="Times New Roman"/>
                <a:ea typeface="Times New Roman"/>
                <a:cs typeface="Times New Roman"/>
                <a:sym typeface="Times New Roman"/>
              </a:rPr>
              <a:t>{</a:t>
            </a:r>
            <a:endParaRPr sz="1800">
              <a:solidFill>
                <a:srgbClr val="2E2E38"/>
              </a:solidFill>
              <a:latin typeface="Times New Roman"/>
              <a:ea typeface="Times New Roman"/>
              <a:cs typeface="Times New Roman"/>
              <a:sym typeface="Times New Roman"/>
            </a:endParaRPr>
          </a:p>
          <a:p>
            <a:pPr indent="0" lvl="0" marL="139700" rtl="0" algn="l">
              <a:lnSpc>
                <a:spcPct val="100000"/>
              </a:lnSpc>
              <a:spcBef>
                <a:spcPts val="400"/>
              </a:spcBef>
              <a:spcAft>
                <a:spcPts val="0"/>
              </a:spcAft>
              <a:buClr>
                <a:schemeClr val="dk1"/>
              </a:buClr>
              <a:buSzPts val="1400"/>
              <a:buFont typeface="Arial"/>
              <a:buNone/>
            </a:pPr>
            <a:r>
              <a:rPr lang="en-IN" sz="1800">
                <a:solidFill>
                  <a:srgbClr val="2E2E38"/>
                </a:solidFill>
                <a:latin typeface="Times New Roman"/>
                <a:ea typeface="Times New Roman"/>
                <a:cs typeface="Times New Roman"/>
                <a:sym typeface="Times New Roman"/>
              </a:rPr>
              <a:t>  student s; // create an object </a:t>
            </a:r>
            <a:endParaRPr sz="1800">
              <a:solidFill>
                <a:srgbClr val="2E2E38"/>
              </a:solidFill>
              <a:latin typeface="Times New Roman"/>
              <a:ea typeface="Times New Roman"/>
              <a:cs typeface="Times New Roman"/>
              <a:sym typeface="Times New Roman"/>
            </a:endParaRPr>
          </a:p>
          <a:p>
            <a:pPr indent="0" lvl="0" marL="139700" rtl="0" algn="just">
              <a:lnSpc>
                <a:spcPct val="100000"/>
              </a:lnSpc>
              <a:spcBef>
                <a:spcPts val="400"/>
              </a:spcBef>
              <a:spcAft>
                <a:spcPts val="0"/>
              </a:spcAft>
              <a:buClr>
                <a:schemeClr val="dk1"/>
              </a:buClr>
              <a:buSzPts val="1400"/>
              <a:buFont typeface="Arial"/>
              <a:buNone/>
            </a:pPr>
            <a:r>
              <a:rPr lang="en-IN" sz="1800">
                <a:solidFill>
                  <a:srgbClr val="2E2E38"/>
                </a:solidFill>
                <a:latin typeface="Times New Roman"/>
                <a:ea typeface="Times New Roman"/>
                <a:cs typeface="Times New Roman"/>
                <a:sym typeface="Times New Roman"/>
              </a:rPr>
              <a:t>  s</a:t>
            </a:r>
            <a:r>
              <a:rPr b="1" lang="en-IN" sz="1800">
                <a:solidFill>
                  <a:srgbClr val="2E2E38"/>
                </a:solidFill>
                <a:latin typeface="Times New Roman"/>
                <a:ea typeface="Times New Roman"/>
                <a:cs typeface="Times New Roman"/>
                <a:sym typeface="Times New Roman"/>
              </a:rPr>
              <a:t>. </a:t>
            </a:r>
            <a:r>
              <a:rPr lang="en-IN" sz="1800">
                <a:solidFill>
                  <a:srgbClr val="2E2E38"/>
                </a:solidFill>
                <a:latin typeface="Times New Roman"/>
                <a:ea typeface="Times New Roman"/>
                <a:cs typeface="Times New Roman"/>
                <a:sym typeface="Times New Roman"/>
              </a:rPr>
              <a:t>rollno = 10 		//Error , rollno is private member , cannot be accesses directly</a:t>
            </a:r>
            <a:endParaRPr sz="1800">
              <a:solidFill>
                <a:srgbClr val="2E2E38"/>
              </a:solidFill>
              <a:latin typeface="Times New Roman"/>
              <a:ea typeface="Times New Roman"/>
              <a:cs typeface="Times New Roman"/>
              <a:sym typeface="Times New Roman"/>
            </a:endParaRPr>
          </a:p>
          <a:p>
            <a:pPr indent="0" lvl="0" marL="139700" rtl="0" algn="just">
              <a:lnSpc>
                <a:spcPct val="100000"/>
              </a:lnSpc>
              <a:spcBef>
                <a:spcPts val="400"/>
              </a:spcBef>
              <a:spcAft>
                <a:spcPts val="0"/>
              </a:spcAft>
              <a:buClr>
                <a:schemeClr val="dk1"/>
              </a:buClr>
              <a:buSzPts val="1400"/>
              <a:buFont typeface="Arial"/>
              <a:buNone/>
            </a:pPr>
            <a:r>
              <a:rPr lang="en-IN" sz="1800">
                <a:solidFill>
                  <a:srgbClr val="2E2E38"/>
                </a:solidFill>
                <a:latin typeface="Times New Roman"/>
                <a:ea typeface="Times New Roman"/>
                <a:cs typeface="Times New Roman"/>
                <a:sym typeface="Times New Roman"/>
              </a:rPr>
              <a:t>  s</a:t>
            </a:r>
            <a:r>
              <a:rPr b="1" lang="en-IN" sz="1800">
                <a:solidFill>
                  <a:srgbClr val="2E2E38"/>
                </a:solidFill>
                <a:latin typeface="Times New Roman"/>
                <a:ea typeface="Times New Roman"/>
                <a:cs typeface="Times New Roman"/>
                <a:sym typeface="Times New Roman"/>
              </a:rPr>
              <a:t>. </a:t>
            </a:r>
            <a:r>
              <a:rPr lang="en-IN" sz="1800">
                <a:solidFill>
                  <a:srgbClr val="2E2E38"/>
                </a:solidFill>
                <a:latin typeface="Times New Roman"/>
                <a:ea typeface="Times New Roman"/>
                <a:cs typeface="Times New Roman"/>
                <a:sym typeface="Times New Roman"/>
              </a:rPr>
              <a:t>no_of_student =100;        // OK  no_of_student is public member , can be accessed directly</a:t>
            </a:r>
            <a:endParaRPr sz="1800">
              <a:solidFill>
                <a:srgbClr val="2E2E38"/>
              </a:solidFill>
              <a:latin typeface="Times New Roman"/>
              <a:ea typeface="Times New Roman"/>
              <a:cs typeface="Times New Roman"/>
              <a:sym typeface="Times New Roman"/>
            </a:endParaRPr>
          </a:p>
          <a:p>
            <a:pPr indent="0" lvl="0" marL="139700" rtl="0" algn="l">
              <a:lnSpc>
                <a:spcPct val="100000"/>
              </a:lnSpc>
              <a:spcBef>
                <a:spcPts val="400"/>
              </a:spcBef>
              <a:spcAft>
                <a:spcPts val="0"/>
              </a:spcAft>
              <a:buClr>
                <a:schemeClr val="dk1"/>
              </a:buClr>
              <a:buSzPts val="1400"/>
              <a:buFont typeface="Arial"/>
              <a:buNone/>
            </a:pPr>
            <a:r>
              <a:rPr lang="en-IN" sz="1800">
                <a:solidFill>
                  <a:srgbClr val="2E2E38"/>
                </a:solidFill>
                <a:latin typeface="Times New Roman"/>
                <a:ea typeface="Times New Roman"/>
                <a:cs typeface="Times New Roman"/>
                <a:sym typeface="Times New Roman"/>
              </a:rPr>
              <a:t>  return (0);</a:t>
            </a:r>
            <a:endParaRPr sz="1800">
              <a:solidFill>
                <a:srgbClr val="2E2E38"/>
              </a:solidFill>
              <a:latin typeface="Times New Roman"/>
              <a:ea typeface="Times New Roman"/>
              <a:cs typeface="Times New Roman"/>
              <a:sym typeface="Times New Roman"/>
            </a:endParaRPr>
          </a:p>
          <a:p>
            <a:pPr indent="0" lvl="0" marL="139700" rtl="0" algn="l">
              <a:lnSpc>
                <a:spcPct val="100000"/>
              </a:lnSpc>
              <a:spcBef>
                <a:spcPts val="400"/>
              </a:spcBef>
              <a:spcAft>
                <a:spcPts val="0"/>
              </a:spcAft>
              <a:buClr>
                <a:schemeClr val="dk1"/>
              </a:buClr>
              <a:buSzPts val="1400"/>
              <a:buFont typeface="Arial"/>
              <a:buNone/>
            </a:pPr>
            <a:r>
              <a:rPr lang="en-IN" sz="1800">
                <a:solidFill>
                  <a:srgbClr val="2E2E38"/>
                </a:solidFill>
                <a:latin typeface="Times New Roman"/>
                <a:ea typeface="Times New Roman"/>
                <a:cs typeface="Times New Roman"/>
                <a:sym typeface="Times New Roman"/>
              </a:rPr>
              <a:t>}</a:t>
            </a:r>
            <a:endParaRPr sz="1800">
              <a:solidFill>
                <a:srgbClr val="2E2E38"/>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2786405b3e9_0_77"/>
          <p:cNvSpPr txBox="1"/>
          <p:nvPr>
            <p:ph type="title"/>
          </p:nvPr>
        </p:nvSpPr>
        <p:spPr>
          <a:xfrm>
            <a:off x="838200" y="365125"/>
            <a:ext cx="10515600" cy="633900"/>
          </a:xfrm>
          <a:prstGeom prst="rect">
            <a:avLst/>
          </a:prstGeom>
        </p:spPr>
        <p:txBody>
          <a:bodyPr anchorCtr="0" anchor="ctr" bIns="45700" lIns="91425" spcFirstLastPara="1" rIns="91425" wrap="square" tIns="45700">
            <a:normAutofit fontScale="90000"/>
          </a:bodyPr>
          <a:lstStyle/>
          <a:p>
            <a:pPr indent="0" lvl="0" marL="0" rtl="0" algn="l">
              <a:lnSpc>
                <a:spcPct val="100000"/>
              </a:lnSpc>
              <a:spcBef>
                <a:spcPts val="400"/>
              </a:spcBef>
              <a:spcAft>
                <a:spcPts val="0"/>
              </a:spcAft>
              <a:buNone/>
            </a:pPr>
            <a:r>
              <a:t/>
            </a:r>
            <a:endParaRPr b="1" sz="2333">
              <a:solidFill>
                <a:srgbClr val="2E2E38"/>
              </a:solidFill>
            </a:endParaRPr>
          </a:p>
          <a:p>
            <a:pPr indent="0" lvl="0" marL="0" rtl="0" algn="l">
              <a:lnSpc>
                <a:spcPct val="100000"/>
              </a:lnSpc>
              <a:spcBef>
                <a:spcPts val="400"/>
              </a:spcBef>
              <a:spcAft>
                <a:spcPts val="0"/>
              </a:spcAft>
              <a:buClr>
                <a:schemeClr val="dk1"/>
              </a:buClr>
              <a:buSzPct val="47142"/>
              <a:buFont typeface="Arial"/>
              <a:buNone/>
            </a:pPr>
            <a:r>
              <a:rPr b="1" lang="en-IN" sz="2333">
                <a:solidFill>
                  <a:srgbClr val="2E2E38"/>
                </a:solidFill>
              </a:rPr>
              <a:t>Write a C++ program to find the area of circle using class circle which have following details:</a:t>
            </a:r>
            <a:br>
              <a:rPr b="1" lang="en-IN" sz="2333">
                <a:solidFill>
                  <a:srgbClr val="2E2E38"/>
                </a:solidFill>
              </a:rPr>
            </a:br>
            <a:r>
              <a:rPr b="1" lang="en-IN" sz="2333">
                <a:solidFill>
                  <a:srgbClr val="2E2E38"/>
                </a:solidFill>
              </a:rPr>
              <a:t>a. Accept radius from the user    b. Calculate the area   c. Display the result</a:t>
            </a:r>
            <a:endParaRPr sz="2333">
              <a:solidFill>
                <a:srgbClr val="2E2E38"/>
              </a:solidFill>
            </a:endParaRPr>
          </a:p>
          <a:p>
            <a:pPr indent="0" lvl="0" marL="0" rtl="0" algn="l">
              <a:spcBef>
                <a:spcPts val="0"/>
              </a:spcBef>
              <a:spcAft>
                <a:spcPts val="0"/>
              </a:spcAft>
              <a:buNone/>
            </a:pPr>
            <a:r>
              <a:t/>
            </a:r>
            <a:endParaRPr/>
          </a:p>
        </p:txBody>
      </p:sp>
      <p:sp>
        <p:nvSpPr>
          <p:cNvPr id="341" name="Google Shape;341;g2786405b3e9_0_77"/>
          <p:cNvSpPr txBox="1"/>
          <p:nvPr>
            <p:ph idx="1" type="body"/>
          </p:nvPr>
        </p:nvSpPr>
        <p:spPr>
          <a:xfrm>
            <a:off x="838200" y="1282500"/>
            <a:ext cx="5181600" cy="4894200"/>
          </a:xfrm>
          <a:prstGeom prst="rect">
            <a:avLst/>
          </a:prstGeom>
        </p:spPr>
        <p:txBody>
          <a:bodyPr anchorCtr="0" anchor="t" bIns="45700" lIns="91425" spcFirstLastPara="1" rIns="91425" wrap="square" tIns="45700">
            <a:normAutofit fontScale="62500" lnSpcReduction="20000"/>
          </a:bodyPr>
          <a:lstStyle/>
          <a:p>
            <a:pPr indent="0" lvl="0" marL="0" rtl="0" algn="l">
              <a:lnSpc>
                <a:spcPct val="100000"/>
              </a:lnSpc>
              <a:spcBef>
                <a:spcPts val="0"/>
              </a:spcBef>
              <a:spcAft>
                <a:spcPts val="0"/>
              </a:spcAft>
              <a:buNone/>
            </a:pPr>
            <a:r>
              <a:rPr lang="en-IN" sz="2534">
                <a:latin typeface="Arial"/>
                <a:ea typeface="Arial"/>
                <a:cs typeface="Arial"/>
                <a:sym typeface="Arial"/>
              </a:rPr>
              <a:t>class circle</a:t>
            </a:r>
            <a:br>
              <a:rPr lang="en-IN" sz="2534">
                <a:latin typeface="Arial"/>
                <a:ea typeface="Arial"/>
                <a:cs typeface="Arial"/>
                <a:sym typeface="Arial"/>
              </a:rPr>
            </a:br>
            <a:r>
              <a:rPr lang="en-IN" sz="2534">
                <a:latin typeface="Arial"/>
                <a:ea typeface="Arial"/>
                <a:cs typeface="Arial"/>
                <a:sym typeface="Arial"/>
              </a:rPr>
              <a:t>{</a:t>
            </a:r>
            <a:br>
              <a:rPr lang="en-IN" sz="2534">
                <a:latin typeface="Arial"/>
                <a:ea typeface="Arial"/>
                <a:cs typeface="Arial"/>
                <a:sym typeface="Arial"/>
              </a:rPr>
            </a:br>
            <a:r>
              <a:rPr lang="en-IN" sz="2534">
                <a:latin typeface="Arial"/>
                <a:ea typeface="Arial"/>
                <a:cs typeface="Arial"/>
                <a:sym typeface="Arial"/>
              </a:rPr>
              <a:t>        float radius, area;   //data members</a:t>
            </a:r>
            <a:br>
              <a:rPr lang="en-IN" sz="2534">
                <a:latin typeface="Arial"/>
                <a:ea typeface="Arial"/>
                <a:cs typeface="Arial"/>
                <a:sym typeface="Arial"/>
              </a:rPr>
            </a:br>
            <a:r>
              <a:rPr lang="en-IN" sz="2534">
                <a:latin typeface="Arial"/>
                <a:ea typeface="Arial"/>
                <a:cs typeface="Arial"/>
                <a:sym typeface="Arial"/>
              </a:rPr>
              <a:t>    public:</a:t>
            </a:r>
            <a:br>
              <a:rPr lang="en-IN" sz="2534">
                <a:latin typeface="Arial"/>
                <a:ea typeface="Arial"/>
                <a:cs typeface="Arial"/>
                <a:sym typeface="Arial"/>
              </a:rPr>
            </a:br>
            <a:r>
              <a:rPr lang="en-IN" sz="2534">
                <a:latin typeface="Arial"/>
                <a:ea typeface="Arial"/>
                <a:cs typeface="Arial"/>
                <a:sym typeface="Arial"/>
              </a:rPr>
              <a:t>        circle()</a:t>
            </a:r>
            <a:br>
              <a:rPr lang="en-IN" sz="2534">
                <a:latin typeface="Arial"/>
                <a:ea typeface="Arial"/>
                <a:cs typeface="Arial"/>
                <a:sym typeface="Arial"/>
              </a:rPr>
            </a:br>
            <a:r>
              <a:rPr lang="en-IN" sz="2534">
                <a:latin typeface="Arial"/>
                <a:ea typeface="Arial"/>
                <a:cs typeface="Arial"/>
                <a:sym typeface="Arial"/>
              </a:rPr>
              <a:t>        {</a:t>
            </a:r>
            <a:br>
              <a:rPr lang="en-IN" sz="2534">
                <a:latin typeface="Arial"/>
                <a:ea typeface="Arial"/>
                <a:cs typeface="Arial"/>
                <a:sym typeface="Arial"/>
              </a:rPr>
            </a:br>
            <a:r>
              <a:rPr lang="en-IN" sz="2534">
                <a:latin typeface="Arial"/>
                <a:ea typeface="Arial"/>
                <a:cs typeface="Arial"/>
                <a:sym typeface="Arial"/>
              </a:rPr>
              <a:t>                cout&lt;&lt;"\n Enter the value of Radius : ";</a:t>
            </a:r>
            <a:br>
              <a:rPr lang="en-IN" sz="2534">
                <a:latin typeface="Arial"/>
                <a:ea typeface="Arial"/>
                <a:cs typeface="Arial"/>
                <a:sym typeface="Arial"/>
              </a:rPr>
            </a:br>
            <a:r>
              <a:rPr lang="en-IN" sz="2534">
                <a:latin typeface="Arial"/>
                <a:ea typeface="Arial"/>
                <a:cs typeface="Arial"/>
                <a:sym typeface="Arial"/>
              </a:rPr>
              <a:t>                cin&gt;&gt;radius;</a:t>
            </a:r>
            <a:endParaRPr sz="2534">
              <a:latin typeface="Arial"/>
              <a:ea typeface="Arial"/>
              <a:cs typeface="Arial"/>
              <a:sym typeface="Arial"/>
            </a:endParaRPr>
          </a:p>
          <a:p>
            <a:pPr indent="0" lvl="0" marL="0" rtl="0" algn="l">
              <a:lnSpc>
                <a:spcPct val="100000"/>
              </a:lnSpc>
              <a:spcBef>
                <a:spcPts val="0"/>
              </a:spcBef>
              <a:spcAft>
                <a:spcPts val="0"/>
              </a:spcAft>
              <a:buClr>
                <a:schemeClr val="dk1"/>
              </a:buClr>
              <a:buSzPct val="55231"/>
              <a:buFont typeface="Arial"/>
              <a:buNone/>
            </a:pPr>
            <a:br>
              <a:rPr lang="en-IN" sz="2534">
                <a:latin typeface="Arial"/>
                <a:ea typeface="Arial"/>
                <a:cs typeface="Arial"/>
                <a:sym typeface="Arial"/>
              </a:rPr>
            </a:br>
            <a:r>
              <a:rPr lang="en-IN" sz="2534">
                <a:latin typeface="Arial"/>
                <a:ea typeface="Arial"/>
                <a:cs typeface="Arial"/>
                <a:sym typeface="Arial"/>
              </a:rPr>
              <a:t>        }</a:t>
            </a:r>
            <a:br>
              <a:rPr lang="en-IN" sz="2534">
                <a:latin typeface="Arial"/>
                <a:ea typeface="Arial"/>
                <a:cs typeface="Arial"/>
                <a:sym typeface="Arial"/>
              </a:rPr>
            </a:br>
            <a:r>
              <a:rPr lang="en-IN" sz="2534">
                <a:latin typeface="Arial"/>
                <a:ea typeface="Arial"/>
                <a:cs typeface="Arial"/>
                <a:sym typeface="Arial"/>
              </a:rPr>
              <a:t>        void calculate()</a:t>
            </a:r>
            <a:endParaRPr sz="2534">
              <a:latin typeface="Arial"/>
              <a:ea typeface="Arial"/>
              <a:cs typeface="Arial"/>
              <a:sym typeface="Arial"/>
            </a:endParaRPr>
          </a:p>
          <a:p>
            <a:pPr indent="0" lvl="0" marL="0" rtl="0" algn="l">
              <a:lnSpc>
                <a:spcPct val="100000"/>
              </a:lnSpc>
              <a:spcBef>
                <a:spcPts val="0"/>
              </a:spcBef>
              <a:spcAft>
                <a:spcPts val="0"/>
              </a:spcAft>
              <a:buClr>
                <a:schemeClr val="dk1"/>
              </a:buClr>
              <a:buSzPct val="55231"/>
              <a:buFont typeface="Arial"/>
              <a:buNone/>
            </a:pPr>
            <a:r>
              <a:rPr lang="en-IN" sz="2534">
                <a:latin typeface="Arial"/>
                <a:ea typeface="Arial"/>
                <a:cs typeface="Arial"/>
                <a:sym typeface="Arial"/>
              </a:rPr>
              <a:t>{</a:t>
            </a:r>
            <a:endParaRPr sz="2534">
              <a:latin typeface="Arial"/>
              <a:ea typeface="Arial"/>
              <a:cs typeface="Arial"/>
              <a:sym typeface="Arial"/>
            </a:endParaRPr>
          </a:p>
          <a:p>
            <a:pPr indent="0" lvl="0" marL="0" rtl="0" algn="l">
              <a:lnSpc>
                <a:spcPct val="100000"/>
              </a:lnSpc>
              <a:spcBef>
                <a:spcPts val="0"/>
              </a:spcBef>
              <a:spcAft>
                <a:spcPts val="0"/>
              </a:spcAft>
              <a:buClr>
                <a:schemeClr val="dk1"/>
              </a:buClr>
              <a:buSzPct val="55231"/>
              <a:buFont typeface="Arial"/>
              <a:buNone/>
            </a:pPr>
            <a:r>
              <a:rPr lang="en-IN" sz="2534">
                <a:latin typeface="Arial"/>
                <a:ea typeface="Arial"/>
                <a:cs typeface="Arial"/>
                <a:sym typeface="Arial"/>
              </a:rPr>
              <a:t>area = 3.14 * radius * radius;</a:t>
            </a:r>
            <a:br>
              <a:rPr lang="en-IN" sz="2534">
                <a:latin typeface="Arial"/>
                <a:ea typeface="Arial"/>
                <a:cs typeface="Arial"/>
                <a:sym typeface="Arial"/>
              </a:rPr>
            </a:br>
            <a:r>
              <a:rPr lang="en-IN" sz="2534">
                <a:latin typeface="Arial"/>
                <a:ea typeface="Arial"/>
                <a:cs typeface="Arial"/>
                <a:sym typeface="Arial"/>
              </a:rPr>
              <a:t>     void display()</a:t>
            </a:r>
            <a:endParaRPr sz="2534">
              <a:latin typeface="Arial"/>
              <a:ea typeface="Arial"/>
              <a:cs typeface="Arial"/>
              <a:sym typeface="Arial"/>
            </a:endParaRPr>
          </a:p>
          <a:p>
            <a:pPr indent="0" lvl="0" marL="0" rtl="0" algn="l">
              <a:lnSpc>
                <a:spcPct val="100000"/>
              </a:lnSpc>
              <a:spcBef>
                <a:spcPts val="0"/>
              </a:spcBef>
              <a:spcAft>
                <a:spcPts val="0"/>
              </a:spcAft>
              <a:buClr>
                <a:schemeClr val="dk1"/>
              </a:buClr>
              <a:buSzPct val="55231"/>
              <a:buFont typeface="Arial"/>
              <a:buNone/>
            </a:pPr>
            <a:r>
              <a:rPr lang="en-IN" sz="2534">
                <a:latin typeface="Arial"/>
                <a:ea typeface="Arial"/>
                <a:cs typeface="Arial"/>
                <a:sym typeface="Arial"/>
              </a:rPr>
              <a:t>{   </a:t>
            </a:r>
            <a:endParaRPr sz="2534">
              <a:latin typeface="Arial"/>
              <a:ea typeface="Arial"/>
              <a:cs typeface="Arial"/>
              <a:sym typeface="Arial"/>
            </a:endParaRPr>
          </a:p>
          <a:p>
            <a:pPr indent="0" lvl="0" marL="0" rtl="0" algn="l">
              <a:lnSpc>
                <a:spcPct val="100000"/>
              </a:lnSpc>
              <a:spcBef>
                <a:spcPts val="0"/>
              </a:spcBef>
              <a:spcAft>
                <a:spcPts val="0"/>
              </a:spcAft>
              <a:buClr>
                <a:schemeClr val="dk1"/>
              </a:buClr>
              <a:buSzPct val="55231"/>
              <a:buFont typeface="Arial"/>
              <a:buNone/>
            </a:pPr>
            <a:r>
              <a:rPr lang="en-IN" sz="2534">
                <a:latin typeface="Arial"/>
                <a:ea typeface="Arial"/>
                <a:cs typeface="Arial"/>
                <a:sym typeface="Arial"/>
              </a:rPr>
              <a:t>  </a:t>
            </a:r>
            <a:endParaRPr sz="2534">
              <a:latin typeface="Arial"/>
              <a:ea typeface="Arial"/>
              <a:cs typeface="Arial"/>
              <a:sym typeface="Arial"/>
            </a:endParaRPr>
          </a:p>
          <a:p>
            <a:pPr indent="0" lvl="0" marL="0" rtl="0" algn="l">
              <a:lnSpc>
                <a:spcPct val="100000"/>
              </a:lnSpc>
              <a:spcBef>
                <a:spcPts val="0"/>
              </a:spcBef>
              <a:spcAft>
                <a:spcPts val="0"/>
              </a:spcAft>
              <a:buClr>
                <a:schemeClr val="dk1"/>
              </a:buClr>
              <a:buSzPct val="55231"/>
              <a:buFont typeface="Arial"/>
              <a:buNone/>
            </a:pPr>
            <a:r>
              <a:rPr lang="en-IN" sz="2534">
                <a:latin typeface="Arial"/>
                <a:ea typeface="Arial"/>
                <a:cs typeface="Arial"/>
                <a:sym typeface="Arial"/>
              </a:rPr>
              <a:t>cout&lt;&lt;"\n Area of Circle : "&lt;&lt;area;</a:t>
            </a:r>
            <a:br>
              <a:rPr lang="en-IN" sz="2534">
                <a:latin typeface="Arial"/>
                <a:ea typeface="Arial"/>
                <a:cs typeface="Arial"/>
                <a:sym typeface="Arial"/>
              </a:rPr>
            </a:br>
            <a:br>
              <a:rPr lang="en-IN" sz="2534">
                <a:latin typeface="Arial"/>
                <a:ea typeface="Arial"/>
                <a:cs typeface="Arial"/>
                <a:sym typeface="Arial"/>
              </a:rPr>
            </a:br>
            <a:r>
              <a:rPr lang="en-IN" sz="2534">
                <a:latin typeface="Arial"/>
                <a:ea typeface="Arial"/>
                <a:cs typeface="Arial"/>
                <a:sym typeface="Arial"/>
              </a:rPr>
              <a:t>}</a:t>
            </a:r>
            <a:endParaRPr sz="2534">
              <a:latin typeface="Arial"/>
              <a:ea typeface="Arial"/>
              <a:cs typeface="Arial"/>
              <a:sym typeface="Arial"/>
            </a:endParaRPr>
          </a:p>
          <a:p>
            <a:pPr indent="0" lvl="0" marL="0" rtl="0" algn="l">
              <a:lnSpc>
                <a:spcPct val="100000"/>
              </a:lnSpc>
              <a:spcBef>
                <a:spcPts val="0"/>
              </a:spcBef>
              <a:spcAft>
                <a:spcPts val="0"/>
              </a:spcAft>
              <a:buClr>
                <a:schemeClr val="dk1"/>
              </a:buClr>
              <a:buSzPct val="55231"/>
              <a:buFont typeface="Arial"/>
              <a:buNone/>
            </a:pPr>
            <a:r>
              <a:rPr lang="en-IN" sz="2534">
                <a:latin typeface="Arial"/>
                <a:ea typeface="Arial"/>
                <a:cs typeface="Arial"/>
                <a:sym typeface="Arial"/>
              </a:rPr>
              <a:t>};</a:t>
            </a:r>
            <a:br>
              <a:rPr lang="en-IN" sz="2534">
                <a:latin typeface="Arial"/>
                <a:ea typeface="Arial"/>
                <a:cs typeface="Arial"/>
                <a:sym typeface="Arial"/>
              </a:rPr>
            </a:br>
            <a:endParaRPr sz="2534">
              <a:latin typeface="Arial"/>
              <a:ea typeface="Arial"/>
              <a:cs typeface="Arial"/>
              <a:sym typeface="Arial"/>
            </a:endParaRPr>
          </a:p>
          <a:p>
            <a:pPr indent="0" lvl="0" marL="0" rtl="0" algn="l">
              <a:spcBef>
                <a:spcPts val="1000"/>
              </a:spcBef>
              <a:spcAft>
                <a:spcPts val="0"/>
              </a:spcAft>
              <a:buNone/>
            </a:pPr>
            <a:r>
              <a:t/>
            </a:r>
            <a:endParaRPr/>
          </a:p>
        </p:txBody>
      </p:sp>
      <p:sp>
        <p:nvSpPr>
          <p:cNvPr id="342" name="Google Shape;342;g2786405b3e9_0_77"/>
          <p:cNvSpPr txBox="1"/>
          <p:nvPr>
            <p:ph idx="2" type="body"/>
          </p:nvPr>
        </p:nvSpPr>
        <p:spPr>
          <a:xfrm>
            <a:off x="6172200" y="1363500"/>
            <a:ext cx="5181600" cy="48132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400"/>
              <a:buFont typeface="Arial"/>
              <a:buNone/>
            </a:pPr>
            <a:r>
              <a:rPr lang="en-IN" sz="2000">
                <a:latin typeface="Arial"/>
                <a:ea typeface="Arial"/>
                <a:cs typeface="Arial"/>
                <a:sym typeface="Arial"/>
              </a:rPr>
              <a:t>void main()</a:t>
            </a:r>
            <a:br>
              <a:rPr lang="en-IN" sz="2000">
                <a:latin typeface="Arial"/>
                <a:ea typeface="Arial"/>
                <a:cs typeface="Arial"/>
                <a:sym typeface="Arial"/>
              </a:rPr>
            </a:br>
            <a:r>
              <a:rPr lang="en-IN" sz="2000">
                <a:latin typeface="Arial"/>
                <a:ea typeface="Arial"/>
                <a:cs typeface="Arial"/>
                <a:sym typeface="Arial"/>
              </a:rPr>
              <a:t>{</a:t>
            </a:r>
            <a:br>
              <a:rPr lang="en-IN" sz="2000">
                <a:latin typeface="Arial"/>
                <a:ea typeface="Arial"/>
                <a:cs typeface="Arial"/>
                <a:sym typeface="Arial"/>
              </a:rPr>
            </a:br>
            <a:r>
              <a:rPr lang="en-IN" sz="2000">
                <a:latin typeface="Arial"/>
                <a:ea typeface="Arial"/>
                <a:cs typeface="Arial"/>
                <a:sym typeface="Arial"/>
              </a:rPr>
              <a:t>        circle cr;   //object created</a:t>
            </a:r>
            <a:br>
              <a:rPr lang="en-IN" sz="2000">
                <a:latin typeface="Arial"/>
                <a:ea typeface="Arial"/>
                <a:cs typeface="Arial"/>
                <a:sym typeface="Arial"/>
              </a:rPr>
            </a:br>
            <a:r>
              <a:rPr lang="en-IN" sz="2000">
                <a:latin typeface="Arial"/>
                <a:ea typeface="Arial"/>
                <a:cs typeface="Arial"/>
                <a:sym typeface="Arial"/>
              </a:rPr>
              <a:t>        cr.calculate();   //calling function</a:t>
            </a:r>
            <a:br>
              <a:rPr lang="en-IN" sz="2000">
                <a:latin typeface="Arial"/>
                <a:ea typeface="Arial"/>
                <a:cs typeface="Arial"/>
                <a:sym typeface="Arial"/>
              </a:rPr>
            </a:br>
            <a:r>
              <a:rPr lang="en-IN" sz="2000">
                <a:latin typeface="Arial"/>
                <a:ea typeface="Arial"/>
                <a:cs typeface="Arial"/>
                <a:sym typeface="Arial"/>
              </a:rPr>
              <a:t>        cr.display();  //calling function</a:t>
            </a:r>
            <a:br>
              <a:rPr lang="en-IN" sz="2000">
                <a:latin typeface="Arial"/>
                <a:ea typeface="Arial"/>
                <a:cs typeface="Arial"/>
                <a:sym typeface="Arial"/>
              </a:rPr>
            </a:br>
            <a:r>
              <a:rPr lang="en-IN" sz="2000">
                <a:latin typeface="Arial"/>
                <a:ea typeface="Arial"/>
                <a:cs typeface="Arial"/>
                <a:sym typeface="Arial"/>
              </a:rPr>
              <a:t>        getch();</a:t>
            </a:r>
            <a:br>
              <a:rPr lang="en-IN" sz="2000">
                <a:latin typeface="Arial"/>
                <a:ea typeface="Arial"/>
                <a:cs typeface="Arial"/>
                <a:sym typeface="Arial"/>
              </a:rPr>
            </a:br>
            <a:r>
              <a:rPr lang="en-IN" sz="2000">
                <a:latin typeface="Arial"/>
                <a:ea typeface="Arial"/>
                <a:cs typeface="Arial"/>
                <a:sym typeface="Arial"/>
              </a:rPr>
              <a:t>}</a:t>
            </a:r>
            <a:endParaRPr sz="200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2786405b3e9_0_83"/>
          <p:cNvSpPr txBox="1"/>
          <p:nvPr>
            <p:ph type="title"/>
          </p:nvPr>
        </p:nvSpPr>
        <p:spPr>
          <a:xfrm>
            <a:off x="838200" y="67500"/>
            <a:ext cx="10515600" cy="972000"/>
          </a:xfrm>
          <a:prstGeom prst="rect">
            <a:avLst/>
          </a:prstGeom>
        </p:spPr>
        <p:txBody>
          <a:bodyPr anchorCtr="0" anchor="ctr" bIns="45700" lIns="91425" spcFirstLastPara="1" rIns="91425" wrap="square" tIns="45700">
            <a:normAutofit fontScale="90000"/>
          </a:bodyPr>
          <a:lstStyle/>
          <a:p>
            <a:pPr indent="0" lvl="0" marL="0" rtl="0" algn="l">
              <a:lnSpc>
                <a:spcPct val="100000"/>
              </a:lnSpc>
              <a:spcBef>
                <a:spcPts val="400"/>
              </a:spcBef>
              <a:spcAft>
                <a:spcPts val="0"/>
              </a:spcAft>
              <a:buNone/>
            </a:pPr>
            <a:r>
              <a:t/>
            </a:r>
            <a:endParaRPr b="1" sz="2000">
              <a:solidFill>
                <a:srgbClr val="2E2E38"/>
              </a:solidFill>
            </a:endParaRPr>
          </a:p>
          <a:p>
            <a:pPr indent="0" lvl="0" marL="0" rtl="0" algn="l">
              <a:lnSpc>
                <a:spcPct val="100000"/>
              </a:lnSpc>
              <a:spcBef>
                <a:spcPts val="400"/>
              </a:spcBef>
              <a:spcAft>
                <a:spcPts val="0"/>
              </a:spcAft>
              <a:buNone/>
            </a:pPr>
            <a:r>
              <a:t/>
            </a:r>
            <a:endParaRPr b="1" sz="2000">
              <a:solidFill>
                <a:srgbClr val="2E2E38"/>
              </a:solidFill>
            </a:endParaRPr>
          </a:p>
          <a:p>
            <a:pPr indent="0" lvl="0" marL="0" rtl="0" algn="l">
              <a:lnSpc>
                <a:spcPct val="100000"/>
              </a:lnSpc>
              <a:spcBef>
                <a:spcPts val="400"/>
              </a:spcBef>
              <a:spcAft>
                <a:spcPts val="0"/>
              </a:spcAft>
              <a:buClr>
                <a:schemeClr val="dk1"/>
              </a:buClr>
              <a:buSzPct val="63000"/>
              <a:buFont typeface="Arial"/>
              <a:buNone/>
            </a:pPr>
            <a:r>
              <a:rPr b="1" lang="en-IN" sz="2222">
                <a:solidFill>
                  <a:srgbClr val="2E2E38"/>
                </a:solidFill>
              </a:rPr>
              <a:t>Write a program to declare a class ‘Emp’ containing data member’s emp_id and salary. </a:t>
            </a:r>
            <a:endParaRPr sz="2222">
              <a:solidFill>
                <a:srgbClr val="2E2E38"/>
              </a:solidFill>
            </a:endParaRPr>
          </a:p>
          <a:p>
            <a:pPr indent="0" lvl="0" marL="0" rtl="0" algn="l">
              <a:lnSpc>
                <a:spcPct val="100000"/>
              </a:lnSpc>
              <a:spcBef>
                <a:spcPts val="400"/>
              </a:spcBef>
              <a:spcAft>
                <a:spcPts val="0"/>
              </a:spcAft>
              <a:buClr>
                <a:schemeClr val="dk1"/>
              </a:buClr>
              <a:buSzPct val="63000"/>
              <a:buFont typeface="Arial"/>
              <a:buNone/>
            </a:pPr>
            <a:r>
              <a:rPr b="1" lang="en-IN" sz="2222">
                <a:solidFill>
                  <a:srgbClr val="2E2E38"/>
                </a:solidFill>
              </a:rPr>
              <a:t>Declare accept() and showdata() function  and  display and accept  this data for 1 object of the class.</a:t>
            </a:r>
            <a:endParaRPr sz="2222">
              <a:solidFill>
                <a:srgbClr val="2E2E38"/>
              </a:solidFill>
            </a:endParaRPr>
          </a:p>
          <a:p>
            <a:pPr indent="0" lvl="0" marL="0" rtl="0" algn="l">
              <a:spcBef>
                <a:spcPts val="0"/>
              </a:spcBef>
              <a:spcAft>
                <a:spcPts val="0"/>
              </a:spcAft>
              <a:buNone/>
            </a:pPr>
            <a:r>
              <a:t/>
            </a:r>
            <a:endParaRPr/>
          </a:p>
        </p:txBody>
      </p:sp>
      <p:sp>
        <p:nvSpPr>
          <p:cNvPr id="348" name="Google Shape;348;g2786405b3e9_0_83"/>
          <p:cNvSpPr txBox="1"/>
          <p:nvPr>
            <p:ph idx="1" type="body"/>
          </p:nvPr>
        </p:nvSpPr>
        <p:spPr>
          <a:xfrm>
            <a:off x="838200" y="1242000"/>
            <a:ext cx="5181600" cy="49347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400"/>
              <a:buFont typeface="Arial"/>
              <a:buNone/>
            </a:pPr>
            <a:r>
              <a:rPr lang="en-IN" sz="1400">
                <a:latin typeface="Arial"/>
                <a:ea typeface="Arial"/>
                <a:cs typeface="Arial"/>
                <a:sym typeface="Arial"/>
              </a:rPr>
              <a:t>class Emp</a:t>
            </a:r>
            <a:br>
              <a:rPr lang="en-IN" sz="1400">
                <a:latin typeface="Arial"/>
                <a:ea typeface="Arial"/>
                <a:cs typeface="Arial"/>
                <a:sym typeface="Arial"/>
              </a:rPr>
            </a:br>
            <a:r>
              <a:rPr lang="en-IN" sz="1400">
                <a:latin typeface="Arial"/>
                <a:ea typeface="Arial"/>
                <a:cs typeface="Arial"/>
                <a:sym typeface="Arial"/>
              </a:rPr>
              <a:t>{</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rPr lang="en-IN" sz="1400">
                <a:latin typeface="Arial"/>
                <a:ea typeface="Arial"/>
                <a:cs typeface="Arial"/>
                <a:sym typeface="Arial"/>
              </a:rPr>
              <a:t>private:</a:t>
            </a:r>
            <a:br>
              <a:rPr lang="en-IN" sz="1400">
                <a:latin typeface="Arial"/>
                <a:ea typeface="Arial"/>
                <a:cs typeface="Arial"/>
                <a:sym typeface="Arial"/>
              </a:rPr>
            </a:br>
            <a:r>
              <a:rPr lang="en-IN" sz="1400">
                <a:latin typeface="Arial"/>
                <a:ea typeface="Arial"/>
                <a:cs typeface="Arial"/>
                <a:sym typeface="Arial"/>
              </a:rPr>
              <a:t>        int emp_id;</a:t>
            </a:r>
            <a:br>
              <a:rPr lang="en-IN" sz="1400">
                <a:latin typeface="Arial"/>
                <a:ea typeface="Arial"/>
                <a:cs typeface="Arial"/>
                <a:sym typeface="Arial"/>
              </a:rPr>
            </a:br>
            <a:r>
              <a:rPr lang="en-IN" sz="1400">
                <a:latin typeface="Arial"/>
                <a:ea typeface="Arial"/>
                <a:cs typeface="Arial"/>
                <a:sym typeface="Arial"/>
              </a:rPr>
              <a:t>        float salary;</a:t>
            </a:r>
            <a:br>
              <a:rPr lang="en-IN" sz="1400">
                <a:latin typeface="Arial"/>
                <a:ea typeface="Arial"/>
                <a:cs typeface="Arial"/>
                <a:sym typeface="Arial"/>
              </a:rPr>
            </a:br>
            <a:br>
              <a:rPr lang="en-IN" sz="1400">
                <a:latin typeface="Arial"/>
                <a:ea typeface="Arial"/>
                <a:cs typeface="Arial"/>
                <a:sym typeface="Arial"/>
              </a:rPr>
            </a:br>
            <a:r>
              <a:rPr lang="en-IN" sz="1400">
                <a:latin typeface="Arial"/>
                <a:ea typeface="Arial"/>
                <a:cs typeface="Arial"/>
                <a:sym typeface="Arial"/>
              </a:rPr>
              <a:t>public:</a:t>
            </a:r>
            <a:br>
              <a:rPr lang="en-IN" sz="1400">
                <a:latin typeface="Arial"/>
                <a:ea typeface="Arial"/>
                <a:cs typeface="Arial"/>
                <a:sym typeface="Arial"/>
              </a:rPr>
            </a:br>
            <a:r>
              <a:rPr lang="en-IN" sz="1400">
                <a:latin typeface="Arial"/>
                <a:ea typeface="Arial"/>
                <a:cs typeface="Arial"/>
                <a:sym typeface="Arial"/>
              </a:rPr>
              <a:t>        void accept()</a:t>
            </a:r>
            <a:br>
              <a:rPr lang="en-IN" sz="1400">
                <a:latin typeface="Arial"/>
                <a:ea typeface="Arial"/>
                <a:cs typeface="Arial"/>
                <a:sym typeface="Arial"/>
              </a:rPr>
            </a:br>
            <a:r>
              <a:rPr lang="en-IN" sz="1400">
                <a:latin typeface="Arial"/>
                <a:ea typeface="Arial"/>
                <a:cs typeface="Arial"/>
                <a:sym typeface="Arial"/>
              </a:rPr>
              <a:t>        {</a:t>
            </a:r>
            <a:br>
              <a:rPr lang="en-IN" sz="1400">
                <a:latin typeface="Arial"/>
                <a:ea typeface="Arial"/>
                <a:cs typeface="Arial"/>
                <a:sym typeface="Arial"/>
              </a:rPr>
            </a:br>
            <a:r>
              <a:rPr lang="en-IN" sz="1400">
                <a:latin typeface="Arial"/>
                <a:ea typeface="Arial"/>
                <a:cs typeface="Arial"/>
                <a:sym typeface="Arial"/>
              </a:rPr>
              <a:t>                cout&lt;&lt;"\n Enter Employee id : ";</a:t>
            </a:r>
            <a:br>
              <a:rPr lang="en-IN" sz="1400">
                <a:latin typeface="Arial"/>
                <a:ea typeface="Arial"/>
                <a:cs typeface="Arial"/>
                <a:sym typeface="Arial"/>
              </a:rPr>
            </a:br>
            <a:r>
              <a:rPr lang="en-IN" sz="1400">
                <a:latin typeface="Arial"/>
                <a:ea typeface="Arial"/>
                <a:cs typeface="Arial"/>
                <a:sym typeface="Arial"/>
              </a:rPr>
              <a:t>                cin&gt;&gt;emp_id;</a:t>
            </a:r>
            <a:br>
              <a:rPr lang="en-IN" sz="1400">
                <a:latin typeface="Arial"/>
                <a:ea typeface="Arial"/>
                <a:cs typeface="Arial"/>
                <a:sym typeface="Arial"/>
              </a:rPr>
            </a:br>
            <a:r>
              <a:rPr lang="en-IN" sz="1400">
                <a:latin typeface="Arial"/>
                <a:ea typeface="Arial"/>
                <a:cs typeface="Arial"/>
                <a:sym typeface="Arial"/>
              </a:rPr>
              <a:t>                cout&lt;&lt;"\n Enter  Salary : ";</a:t>
            </a:r>
            <a:br>
              <a:rPr lang="en-IN" sz="1400">
                <a:latin typeface="Arial"/>
                <a:ea typeface="Arial"/>
                <a:cs typeface="Arial"/>
                <a:sym typeface="Arial"/>
              </a:rPr>
            </a:br>
            <a:r>
              <a:rPr lang="en-IN" sz="1400">
                <a:latin typeface="Arial"/>
                <a:ea typeface="Arial"/>
                <a:cs typeface="Arial"/>
                <a:sym typeface="Arial"/>
              </a:rPr>
              <a:t>                cin&gt;&gt;salary;</a:t>
            </a:r>
            <a:br>
              <a:rPr lang="en-IN" sz="1400">
                <a:latin typeface="Arial"/>
                <a:ea typeface="Arial"/>
                <a:cs typeface="Arial"/>
                <a:sym typeface="Arial"/>
              </a:rPr>
            </a:br>
            <a:br>
              <a:rPr lang="en-IN" sz="1400">
                <a:latin typeface="Arial"/>
                <a:ea typeface="Arial"/>
                <a:cs typeface="Arial"/>
                <a:sym typeface="Arial"/>
              </a:rPr>
            </a:br>
            <a:r>
              <a:rPr lang="en-IN" sz="1400">
                <a:latin typeface="Arial"/>
                <a:ea typeface="Arial"/>
                <a:cs typeface="Arial"/>
                <a:sym typeface="Arial"/>
              </a:rPr>
              <a:t>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rPr lang="en-IN" sz="1400">
                <a:latin typeface="Arial"/>
                <a:ea typeface="Arial"/>
                <a:cs typeface="Arial"/>
                <a:sym typeface="Arial"/>
              </a:rPr>
              <a:t>void showdata()</a:t>
            </a:r>
            <a:br>
              <a:rPr lang="en-IN" sz="1400">
                <a:latin typeface="Arial"/>
                <a:ea typeface="Arial"/>
                <a:cs typeface="Arial"/>
                <a:sym typeface="Arial"/>
              </a:rPr>
            </a:br>
            <a:r>
              <a:rPr lang="en-IN" sz="1400">
                <a:latin typeface="Arial"/>
                <a:ea typeface="Arial"/>
                <a:cs typeface="Arial"/>
                <a:sym typeface="Arial"/>
              </a:rPr>
              <a:t>        {</a:t>
            </a:r>
            <a:br>
              <a:rPr lang="en-IN" sz="1400">
                <a:latin typeface="Arial"/>
                <a:ea typeface="Arial"/>
                <a:cs typeface="Arial"/>
                <a:sym typeface="Arial"/>
              </a:rPr>
            </a:br>
            <a:r>
              <a:rPr lang="en-IN" sz="1400">
                <a:latin typeface="Arial"/>
                <a:ea typeface="Arial"/>
                <a:cs typeface="Arial"/>
                <a:sym typeface="Arial"/>
              </a:rPr>
              <a:t>                cout&lt;&lt;"\n Employee  id is “&lt;&lt;emp_id;</a:t>
            </a:r>
            <a:br>
              <a:rPr lang="en-IN" sz="1400">
                <a:latin typeface="Arial"/>
                <a:ea typeface="Arial"/>
                <a:cs typeface="Arial"/>
                <a:sym typeface="Arial"/>
              </a:rPr>
            </a:br>
            <a:r>
              <a:rPr lang="en-IN" sz="1400">
                <a:latin typeface="Arial"/>
                <a:ea typeface="Arial"/>
                <a:cs typeface="Arial"/>
                <a:sym typeface="Arial"/>
              </a:rPr>
              <a:t>                cout&lt;&lt;"\n Employee salary is  : "&lt;&lt;salary; </a:t>
            </a:r>
            <a:br>
              <a:rPr lang="en-IN" sz="1400">
                <a:latin typeface="Arial"/>
                <a:ea typeface="Arial"/>
                <a:cs typeface="Arial"/>
                <a:sym typeface="Arial"/>
              </a:rPr>
            </a:br>
            <a:r>
              <a:rPr lang="en-IN" sz="1400">
                <a:latin typeface="Arial"/>
                <a:ea typeface="Arial"/>
                <a:cs typeface="Arial"/>
                <a:sym typeface="Arial"/>
              </a:rPr>
              <a:t>          }</a:t>
            </a:r>
            <a:endParaRPr sz="1400">
              <a:latin typeface="Arial"/>
              <a:ea typeface="Arial"/>
              <a:cs typeface="Arial"/>
              <a:sym typeface="Arial"/>
            </a:endParaRPr>
          </a:p>
          <a:p>
            <a:pPr indent="0" lvl="0" marL="0" rtl="0" algn="l">
              <a:spcBef>
                <a:spcPts val="1000"/>
              </a:spcBef>
              <a:spcAft>
                <a:spcPts val="0"/>
              </a:spcAft>
              <a:buNone/>
            </a:pPr>
            <a:r>
              <a:t/>
            </a:r>
            <a:endParaRPr/>
          </a:p>
        </p:txBody>
      </p:sp>
      <p:sp>
        <p:nvSpPr>
          <p:cNvPr id="349" name="Google Shape;349;g2786405b3e9_0_83"/>
          <p:cNvSpPr txBox="1"/>
          <p:nvPr>
            <p:ph idx="2" type="body"/>
          </p:nvPr>
        </p:nvSpPr>
        <p:spPr>
          <a:xfrm>
            <a:off x="6172200" y="1242125"/>
            <a:ext cx="5181600" cy="49347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lang="en-IN" sz="1400">
                <a:latin typeface="Arial"/>
                <a:ea typeface="Arial"/>
                <a:cs typeface="Arial"/>
                <a:sym typeface="Arial"/>
              </a:rPr>
              <a:t>};</a:t>
            </a:r>
            <a:br>
              <a:rPr lang="en-IN" sz="1400">
                <a:latin typeface="Arial"/>
                <a:ea typeface="Arial"/>
                <a:cs typeface="Arial"/>
                <a:sym typeface="Arial"/>
              </a:rPr>
            </a:br>
            <a:r>
              <a:rPr lang="en-IN" sz="1400">
                <a:latin typeface="Arial"/>
                <a:ea typeface="Arial"/>
                <a:cs typeface="Arial"/>
                <a:sym typeface="Arial"/>
              </a:rPr>
              <a:t>void  main()</a:t>
            </a:r>
            <a:br>
              <a:rPr lang="en-IN" sz="1400">
                <a:latin typeface="Arial"/>
                <a:ea typeface="Arial"/>
                <a:cs typeface="Arial"/>
                <a:sym typeface="Arial"/>
              </a:rPr>
            </a:br>
            <a:r>
              <a:rPr lang="en-IN" sz="1400">
                <a:latin typeface="Arial"/>
                <a:ea typeface="Arial"/>
                <a:cs typeface="Arial"/>
                <a:sym typeface="Arial"/>
              </a:rPr>
              <a:t>{</a:t>
            </a:r>
            <a:br>
              <a:rPr lang="en-IN" sz="1400">
                <a:latin typeface="Arial"/>
                <a:ea typeface="Arial"/>
                <a:cs typeface="Arial"/>
                <a:sym typeface="Arial"/>
              </a:rPr>
            </a:br>
            <a:r>
              <a:rPr lang="en-IN" sz="1400">
                <a:latin typeface="Arial"/>
                <a:ea typeface="Arial"/>
                <a:cs typeface="Arial"/>
                <a:sym typeface="Arial"/>
              </a:rPr>
              <a:t>        Emp e;</a:t>
            </a:r>
            <a:br>
              <a:rPr lang="en-IN" sz="1400">
                <a:latin typeface="Arial"/>
                <a:ea typeface="Arial"/>
                <a:cs typeface="Arial"/>
                <a:sym typeface="Arial"/>
              </a:rPr>
            </a:br>
            <a:r>
              <a:rPr lang="en-IN" sz="1400">
                <a:latin typeface="Arial"/>
                <a:ea typeface="Arial"/>
                <a:cs typeface="Arial"/>
                <a:sym typeface="Arial"/>
              </a:rPr>
              <a:t>        e.accept();</a:t>
            </a:r>
            <a:br>
              <a:rPr lang="en-IN" sz="1400">
                <a:latin typeface="Arial"/>
                <a:ea typeface="Arial"/>
                <a:cs typeface="Arial"/>
                <a:sym typeface="Arial"/>
              </a:rPr>
            </a:br>
            <a:r>
              <a:rPr lang="en-IN" sz="1400">
                <a:latin typeface="Arial"/>
                <a:ea typeface="Arial"/>
                <a:cs typeface="Arial"/>
                <a:sym typeface="Arial"/>
              </a:rPr>
              <a:t>        e.showdata();</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rPr lang="en-IN" sz="1400">
                <a:latin typeface="Arial"/>
                <a:ea typeface="Arial"/>
                <a:cs typeface="Arial"/>
                <a:sym typeface="Arial"/>
              </a:rPr>
              <a:t>getch();</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rPr lang="en-IN" sz="1400">
                <a:latin typeface="Arial"/>
                <a:ea typeface="Arial"/>
                <a:cs typeface="Arial"/>
                <a:sym typeface="Arial"/>
              </a:rPr>
              <a:t>  }</a:t>
            </a:r>
            <a:endParaRPr sz="140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2786405b3e9_0_89"/>
          <p:cNvSpPr txBox="1"/>
          <p:nvPr>
            <p:ph type="title"/>
          </p:nvPr>
        </p:nvSpPr>
        <p:spPr>
          <a:xfrm>
            <a:off x="838200" y="365125"/>
            <a:ext cx="10515600" cy="755400"/>
          </a:xfrm>
          <a:prstGeom prst="rect">
            <a:avLst/>
          </a:prstGeom>
        </p:spPr>
        <p:txBody>
          <a:bodyPr anchorCtr="0" anchor="ctr" bIns="45700" lIns="91425" spcFirstLastPara="1" rIns="91425" wrap="square" tIns="45700">
            <a:normAutofit fontScale="90000"/>
          </a:bodyPr>
          <a:lstStyle/>
          <a:p>
            <a:pPr indent="0" lvl="0" marL="0" rtl="0" algn="l">
              <a:lnSpc>
                <a:spcPct val="100000"/>
              </a:lnSpc>
              <a:spcBef>
                <a:spcPts val="400"/>
              </a:spcBef>
              <a:spcAft>
                <a:spcPts val="0"/>
              </a:spcAft>
              <a:buClr>
                <a:schemeClr val="dk1"/>
              </a:buClr>
              <a:buSzPct val="70000"/>
              <a:buFont typeface="Arial"/>
              <a:buNone/>
            </a:pPr>
            <a:r>
              <a:rPr b="1" lang="en-IN" sz="2000">
                <a:solidFill>
                  <a:srgbClr val="2E2E38"/>
                </a:solidFill>
              </a:rPr>
              <a:t>Write a program to declare a class ‘Student’ containing data member’s name, roll_no, and percentage. Declare accept() and showdata() function  and  display and accept  this data for 1 object of the class.</a:t>
            </a:r>
            <a:endParaRPr/>
          </a:p>
        </p:txBody>
      </p:sp>
      <p:sp>
        <p:nvSpPr>
          <p:cNvPr id="355" name="Google Shape;355;g2786405b3e9_0_89"/>
          <p:cNvSpPr txBox="1"/>
          <p:nvPr>
            <p:ph idx="1" type="body"/>
          </p:nvPr>
        </p:nvSpPr>
        <p:spPr>
          <a:xfrm>
            <a:off x="838200" y="1363500"/>
            <a:ext cx="5181600" cy="4813200"/>
          </a:xfrm>
          <a:prstGeom prst="rect">
            <a:avLst/>
          </a:prstGeom>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1400"/>
              <a:buFont typeface="Arial"/>
              <a:buNone/>
            </a:pPr>
            <a:r>
              <a:rPr lang="en-IN" sz="1400">
                <a:latin typeface="Arial"/>
                <a:ea typeface="Arial"/>
                <a:cs typeface="Arial"/>
                <a:sym typeface="Arial"/>
              </a:rPr>
              <a:t>#include&lt;iostream.h&gt;</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rPr lang="en-IN" sz="1400">
                <a:latin typeface="Arial"/>
                <a:ea typeface="Arial"/>
                <a:cs typeface="Arial"/>
                <a:sym typeface="Arial"/>
              </a:rPr>
              <a:t>#include&lt;conio.h&gt;</a:t>
            </a:r>
            <a:br>
              <a:rPr lang="en-IN" sz="1400">
                <a:latin typeface="Arial"/>
                <a:ea typeface="Arial"/>
                <a:cs typeface="Arial"/>
                <a:sym typeface="Arial"/>
              </a:rPr>
            </a:br>
            <a:r>
              <a:rPr lang="en-IN" sz="1400">
                <a:latin typeface="Arial"/>
                <a:ea typeface="Arial"/>
                <a:cs typeface="Arial"/>
                <a:sym typeface="Arial"/>
              </a:rPr>
              <a:t>class Student</a:t>
            </a:r>
            <a:br>
              <a:rPr lang="en-IN" sz="1400">
                <a:latin typeface="Arial"/>
                <a:ea typeface="Arial"/>
                <a:cs typeface="Arial"/>
                <a:sym typeface="Arial"/>
              </a:rPr>
            </a:br>
            <a:r>
              <a:rPr lang="en-IN" sz="1400">
                <a:latin typeface="Arial"/>
                <a:ea typeface="Arial"/>
                <a:cs typeface="Arial"/>
                <a:sym typeface="Arial"/>
              </a:rPr>
              <a:t>{</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rPr lang="en-IN" sz="1400">
                <a:latin typeface="Arial"/>
                <a:ea typeface="Arial"/>
                <a:cs typeface="Arial"/>
                <a:sym typeface="Arial"/>
              </a:rPr>
              <a:t>private:</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rPr lang="en-IN" sz="1400">
                <a:latin typeface="Arial"/>
                <a:ea typeface="Arial"/>
                <a:cs typeface="Arial"/>
                <a:sym typeface="Arial"/>
              </a:rPr>
              <a:t>        char name[20];</a:t>
            </a:r>
            <a:br>
              <a:rPr lang="en-IN" sz="1400">
                <a:latin typeface="Arial"/>
                <a:ea typeface="Arial"/>
                <a:cs typeface="Arial"/>
                <a:sym typeface="Arial"/>
              </a:rPr>
            </a:br>
            <a:r>
              <a:rPr lang="en-IN" sz="1400">
                <a:latin typeface="Arial"/>
                <a:ea typeface="Arial"/>
                <a:cs typeface="Arial"/>
                <a:sym typeface="Arial"/>
              </a:rPr>
              <a:t>        int roll_no;</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rPr lang="en-IN" sz="1400">
                <a:latin typeface="Arial"/>
                <a:ea typeface="Arial"/>
                <a:cs typeface="Arial"/>
                <a:sym typeface="Arial"/>
              </a:rPr>
              <a:t>        float percentage;</a:t>
            </a:r>
            <a:br>
              <a:rPr lang="en-IN" sz="1400">
                <a:latin typeface="Arial"/>
                <a:ea typeface="Arial"/>
                <a:cs typeface="Arial"/>
                <a:sym typeface="Arial"/>
              </a:rPr>
            </a:br>
            <a:br>
              <a:rPr lang="en-IN" sz="1400">
                <a:latin typeface="Arial"/>
                <a:ea typeface="Arial"/>
                <a:cs typeface="Arial"/>
                <a:sym typeface="Arial"/>
              </a:rPr>
            </a:br>
            <a:r>
              <a:rPr lang="en-IN" sz="1400">
                <a:latin typeface="Arial"/>
                <a:ea typeface="Arial"/>
                <a:cs typeface="Arial"/>
                <a:sym typeface="Arial"/>
              </a:rPr>
              <a:t>public:</a:t>
            </a:r>
            <a:br>
              <a:rPr lang="en-IN" sz="1400">
                <a:latin typeface="Arial"/>
                <a:ea typeface="Arial"/>
                <a:cs typeface="Arial"/>
                <a:sym typeface="Arial"/>
              </a:rPr>
            </a:br>
            <a:r>
              <a:rPr lang="en-IN" sz="1400">
                <a:latin typeface="Arial"/>
                <a:ea typeface="Arial"/>
                <a:cs typeface="Arial"/>
                <a:sym typeface="Arial"/>
              </a:rPr>
              <a:t>        void getdata()</a:t>
            </a:r>
            <a:br>
              <a:rPr lang="en-IN" sz="1400">
                <a:latin typeface="Arial"/>
                <a:ea typeface="Arial"/>
                <a:cs typeface="Arial"/>
                <a:sym typeface="Arial"/>
              </a:rPr>
            </a:br>
            <a:r>
              <a:rPr lang="en-IN" sz="1400">
                <a:latin typeface="Arial"/>
                <a:ea typeface="Arial"/>
                <a:cs typeface="Arial"/>
                <a:sym typeface="Arial"/>
              </a:rPr>
              <a:t>        {</a:t>
            </a:r>
            <a:br>
              <a:rPr lang="en-IN" sz="1400">
                <a:latin typeface="Arial"/>
                <a:ea typeface="Arial"/>
                <a:cs typeface="Arial"/>
                <a:sym typeface="Arial"/>
              </a:rPr>
            </a:br>
            <a:r>
              <a:rPr lang="en-IN" sz="1400">
                <a:latin typeface="Arial"/>
                <a:ea typeface="Arial"/>
                <a:cs typeface="Arial"/>
                <a:sym typeface="Arial"/>
              </a:rPr>
              <a:t>                cout&lt;&lt;"\n Enter Student name : ";</a:t>
            </a:r>
            <a:br>
              <a:rPr lang="en-IN" sz="1400">
                <a:latin typeface="Arial"/>
                <a:ea typeface="Arial"/>
                <a:cs typeface="Arial"/>
                <a:sym typeface="Arial"/>
              </a:rPr>
            </a:br>
            <a:r>
              <a:rPr lang="en-IN" sz="1400">
                <a:latin typeface="Arial"/>
                <a:ea typeface="Arial"/>
                <a:cs typeface="Arial"/>
                <a:sym typeface="Arial"/>
              </a:rPr>
              <a:t>                cin&gt;&gt;name;</a:t>
            </a:r>
            <a:br>
              <a:rPr lang="en-IN" sz="1400">
                <a:latin typeface="Arial"/>
                <a:ea typeface="Arial"/>
                <a:cs typeface="Arial"/>
                <a:sym typeface="Arial"/>
              </a:rPr>
            </a:br>
            <a:r>
              <a:rPr lang="en-IN" sz="1400">
                <a:latin typeface="Arial"/>
                <a:ea typeface="Arial"/>
                <a:cs typeface="Arial"/>
                <a:sym typeface="Arial"/>
              </a:rPr>
              <a:t>                cout&lt;&lt;"\n Enter  student roll  number ";</a:t>
            </a:r>
            <a:br>
              <a:rPr lang="en-IN" sz="1400">
                <a:latin typeface="Arial"/>
                <a:ea typeface="Arial"/>
                <a:cs typeface="Arial"/>
                <a:sym typeface="Arial"/>
              </a:rPr>
            </a:br>
            <a:r>
              <a:rPr lang="en-IN" sz="1400">
                <a:latin typeface="Arial"/>
                <a:ea typeface="Arial"/>
                <a:cs typeface="Arial"/>
                <a:sym typeface="Arial"/>
              </a:rPr>
              <a:t>                cin&gt;&gt;roll_no;</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rPr lang="en-IN" sz="1400">
                <a:latin typeface="Arial"/>
                <a:ea typeface="Arial"/>
                <a:cs typeface="Arial"/>
                <a:sym typeface="Arial"/>
              </a:rPr>
              <a:t>                cout&lt;&lt;"\n Enter  percentage : ";</a:t>
            </a:r>
            <a:br>
              <a:rPr lang="en-IN" sz="1400">
                <a:latin typeface="Arial"/>
                <a:ea typeface="Arial"/>
                <a:cs typeface="Arial"/>
                <a:sym typeface="Arial"/>
              </a:rPr>
            </a:br>
            <a:r>
              <a:rPr lang="en-IN" sz="1400">
                <a:latin typeface="Arial"/>
                <a:ea typeface="Arial"/>
                <a:cs typeface="Arial"/>
                <a:sym typeface="Arial"/>
              </a:rPr>
              <a:t>                cin&gt;&gt;percentage;</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br>
              <a:rPr lang="en-IN" sz="1400">
                <a:latin typeface="Arial"/>
                <a:ea typeface="Arial"/>
                <a:cs typeface="Arial"/>
                <a:sym typeface="Arial"/>
              </a:rPr>
            </a:br>
            <a:r>
              <a:rPr lang="en-IN" sz="1400">
                <a:latin typeface="Arial"/>
                <a:ea typeface="Arial"/>
                <a:cs typeface="Arial"/>
                <a:sym typeface="Arial"/>
              </a:rPr>
              <a:t>        }</a:t>
            </a:r>
            <a:endParaRPr sz="1400">
              <a:latin typeface="Arial"/>
              <a:ea typeface="Arial"/>
              <a:cs typeface="Arial"/>
              <a:sym typeface="Arial"/>
            </a:endParaRPr>
          </a:p>
          <a:p>
            <a:pPr indent="0" lvl="0" marL="0" rtl="0" algn="l">
              <a:spcBef>
                <a:spcPts val="1000"/>
              </a:spcBef>
              <a:spcAft>
                <a:spcPts val="0"/>
              </a:spcAft>
              <a:buNone/>
            </a:pPr>
            <a:r>
              <a:t/>
            </a:r>
            <a:endParaRPr/>
          </a:p>
        </p:txBody>
      </p:sp>
      <p:sp>
        <p:nvSpPr>
          <p:cNvPr id="356" name="Google Shape;356;g2786405b3e9_0_89"/>
          <p:cNvSpPr txBox="1"/>
          <p:nvPr>
            <p:ph idx="2" type="body"/>
          </p:nvPr>
        </p:nvSpPr>
        <p:spPr>
          <a:xfrm>
            <a:off x="6172200" y="1363625"/>
            <a:ext cx="5181600" cy="48132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400"/>
              <a:buFont typeface="Arial"/>
              <a:buNone/>
            </a:pPr>
            <a:r>
              <a:rPr lang="en-IN" sz="1400">
                <a:latin typeface="Arial"/>
                <a:ea typeface="Arial"/>
                <a:cs typeface="Arial"/>
                <a:sym typeface="Arial"/>
              </a:rPr>
              <a:t>void showdata()</a:t>
            </a:r>
            <a:br>
              <a:rPr lang="en-IN" sz="1400">
                <a:latin typeface="Arial"/>
                <a:ea typeface="Arial"/>
                <a:cs typeface="Arial"/>
                <a:sym typeface="Arial"/>
              </a:rPr>
            </a:br>
            <a:r>
              <a:rPr lang="en-IN" sz="1400">
                <a:latin typeface="Arial"/>
                <a:ea typeface="Arial"/>
                <a:cs typeface="Arial"/>
                <a:sym typeface="Arial"/>
              </a:rPr>
              <a:t>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rPr lang="en-IN" sz="1400">
                <a:latin typeface="Arial"/>
                <a:ea typeface="Arial"/>
                <a:cs typeface="Arial"/>
                <a:sym typeface="Arial"/>
              </a:rPr>
              <a:t>cout&lt;&lt;“ \n Student name is “&lt;&lt;name;’</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rPr lang="en-IN" sz="1400">
                <a:latin typeface="Arial"/>
                <a:ea typeface="Arial"/>
                <a:cs typeface="Arial"/>
                <a:sym typeface="Arial"/>
              </a:rPr>
              <a:t>cout&lt;&lt;“ \n Student roll no is “&lt;&lt;roll_no;’</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rPr lang="en-IN" sz="1400">
                <a:latin typeface="Arial"/>
                <a:ea typeface="Arial"/>
                <a:cs typeface="Arial"/>
                <a:sym typeface="Arial"/>
              </a:rPr>
              <a:t>cout&lt;&lt;"\n Employee salary is  : "&lt;&lt;salary; </a:t>
            </a:r>
            <a:endParaRPr sz="1400">
              <a:latin typeface="Arial"/>
              <a:ea typeface="Arial"/>
              <a:cs typeface="Arial"/>
              <a:sym typeface="Arial"/>
            </a:endParaRPr>
          </a:p>
          <a:p>
            <a:pPr indent="0" lvl="0" marL="0" rtl="0" algn="l">
              <a:lnSpc>
                <a:spcPct val="100000"/>
              </a:lnSpc>
              <a:spcBef>
                <a:spcPts val="0"/>
              </a:spcBef>
              <a:spcAft>
                <a:spcPts val="0"/>
              </a:spcAft>
              <a:buNone/>
            </a:pPr>
            <a:br>
              <a:rPr lang="en-IN" sz="1400">
                <a:latin typeface="Arial"/>
                <a:ea typeface="Arial"/>
                <a:cs typeface="Arial"/>
                <a:sym typeface="Arial"/>
              </a:rPr>
            </a:br>
            <a:r>
              <a:rPr lang="en-IN" sz="1400">
                <a:latin typeface="Arial"/>
                <a:ea typeface="Arial"/>
                <a:cs typeface="Arial"/>
                <a:sym typeface="Arial"/>
              </a:rPr>
              <a:t>          }</a:t>
            </a:r>
            <a:br>
              <a:rPr lang="en-IN" sz="1400">
                <a:latin typeface="Arial"/>
                <a:ea typeface="Arial"/>
                <a:cs typeface="Arial"/>
                <a:sym typeface="Arial"/>
              </a:rPr>
            </a:br>
            <a:r>
              <a:rPr lang="en-IN" sz="1400">
                <a:latin typeface="Arial"/>
                <a:ea typeface="Arial"/>
                <a:cs typeface="Arial"/>
                <a:sym typeface="Arial"/>
              </a:rPr>
              <a:t>};</a:t>
            </a:r>
            <a:br>
              <a:rPr lang="en-IN" sz="1400">
                <a:latin typeface="Arial"/>
                <a:ea typeface="Arial"/>
                <a:cs typeface="Arial"/>
                <a:sym typeface="Arial"/>
              </a:rPr>
            </a:br>
            <a:r>
              <a:rPr lang="en-IN" sz="1400">
                <a:latin typeface="Arial"/>
                <a:ea typeface="Arial"/>
                <a:cs typeface="Arial"/>
                <a:sym typeface="Arial"/>
              </a:rPr>
              <a:t>void  main()</a:t>
            </a:r>
            <a:br>
              <a:rPr lang="en-IN" sz="1400">
                <a:latin typeface="Arial"/>
                <a:ea typeface="Arial"/>
                <a:cs typeface="Arial"/>
                <a:sym typeface="Arial"/>
              </a:rPr>
            </a:br>
            <a:r>
              <a:rPr lang="en-IN" sz="1400">
                <a:latin typeface="Arial"/>
                <a:ea typeface="Arial"/>
                <a:cs typeface="Arial"/>
                <a:sym typeface="Arial"/>
              </a:rPr>
              <a:t>{</a:t>
            </a:r>
            <a:br>
              <a:rPr lang="en-IN" sz="1400">
                <a:latin typeface="Arial"/>
                <a:ea typeface="Arial"/>
                <a:cs typeface="Arial"/>
                <a:sym typeface="Arial"/>
              </a:rPr>
            </a:br>
            <a:r>
              <a:rPr lang="en-IN" sz="1400">
                <a:latin typeface="Arial"/>
                <a:ea typeface="Arial"/>
                <a:cs typeface="Arial"/>
                <a:sym typeface="Arial"/>
              </a:rPr>
              <a:t>        Student  s;</a:t>
            </a:r>
            <a:br>
              <a:rPr lang="en-IN" sz="1400">
                <a:latin typeface="Arial"/>
                <a:ea typeface="Arial"/>
                <a:cs typeface="Arial"/>
                <a:sym typeface="Arial"/>
              </a:rPr>
            </a:br>
            <a:r>
              <a:rPr lang="en-IN" sz="1400">
                <a:latin typeface="Arial"/>
                <a:ea typeface="Arial"/>
                <a:cs typeface="Arial"/>
                <a:sym typeface="Arial"/>
              </a:rPr>
              <a:t>        s.getdata();</a:t>
            </a:r>
            <a:br>
              <a:rPr lang="en-IN" sz="1400">
                <a:latin typeface="Arial"/>
                <a:ea typeface="Arial"/>
                <a:cs typeface="Arial"/>
                <a:sym typeface="Arial"/>
              </a:rPr>
            </a:br>
            <a:r>
              <a:rPr lang="en-IN" sz="1400">
                <a:latin typeface="Arial"/>
                <a:ea typeface="Arial"/>
                <a:cs typeface="Arial"/>
                <a:sym typeface="Arial"/>
              </a:rPr>
              <a:t>        s.showdata();</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rPr lang="en-IN" sz="1400">
                <a:latin typeface="Arial"/>
                <a:ea typeface="Arial"/>
                <a:cs typeface="Arial"/>
                <a:sym typeface="Arial"/>
              </a:rPr>
              <a:t>getch();</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rPr lang="en-IN" sz="1400">
                <a:latin typeface="Arial"/>
                <a:ea typeface="Arial"/>
                <a:cs typeface="Arial"/>
                <a:sym typeface="Arial"/>
              </a:rPr>
              <a:t>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t/>
            </a:r>
            <a:endParaRPr sz="140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2786405b3e9_0_95"/>
          <p:cNvSpPr txBox="1"/>
          <p:nvPr>
            <p:ph type="title"/>
          </p:nvPr>
        </p:nvSpPr>
        <p:spPr>
          <a:xfrm>
            <a:off x="838200" y="365125"/>
            <a:ext cx="10515600" cy="647400"/>
          </a:xfrm>
          <a:prstGeom prst="rect">
            <a:avLst/>
          </a:prstGeom>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None/>
            </a:pPr>
            <a:r>
              <a:t/>
            </a:r>
            <a:endParaRPr sz="2400">
              <a:solidFill>
                <a:srgbClr val="2E2E38"/>
              </a:solidFill>
            </a:endParaRPr>
          </a:p>
          <a:p>
            <a:pPr indent="0" lvl="0" marL="0" rtl="0" algn="l">
              <a:lnSpc>
                <a:spcPct val="85000"/>
              </a:lnSpc>
              <a:spcBef>
                <a:spcPts val="0"/>
              </a:spcBef>
              <a:spcAft>
                <a:spcPts val="0"/>
              </a:spcAft>
              <a:buNone/>
            </a:pPr>
            <a:r>
              <a:t/>
            </a:r>
            <a:endParaRPr sz="2400">
              <a:solidFill>
                <a:srgbClr val="2E2E38"/>
              </a:solidFill>
            </a:endParaRPr>
          </a:p>
          <a:p>
            <a:pPr indent="0" lvl="0" marL="0" rtl="0" algn="l">
              <a:lnSpc>
                <a:spcPct val="85000"/>
              </a:lnSpc>
              <a:spcBef>
                <a:spcPts val="0"/>
              </a:spcBef>
              <a:spcAft>
                <a:spcPts val="0"/>
              </a:spcAft>
              <a:buClr>
                <a:schemeClr val="dk1"/>
              </a:buClr>
              <a:buSzPct val="39873"/>
              <a:buFont typeface="Arial"/>
              <a:buNone/>
            </a:pPr>
            <a:r>
              <a:rPr b="1" lang="en-IN" sz="3511">
                <a:solidFill>
                  <a:srgbClr val="2E2E38"/>
                </a:solidFill>
              </a:rPr>
              <a:t>Assignment:</a:t>
            </a:r>
            <a:endParaRPr b="1" sz="3511">
              <a:solidFill>
                <a:srgbClr val="2E2E38"/>
              </a:solidFill>
            </a:endParaRPr>
          </a:p>
          <a:p>
            <a:pPr indent="0" lvl="0" marL="0" rtl="0" algn="l">
              <a:spcBef>
                <a:spcPts val="0"/>
              </a:spcBef>
              <a:spcAft>
                <a:spcPts val="0"/>
              </a:spcAft>
              <a:buNone/>
            </a:pPr>
            <a:r>
              <a:t/>
            </a:r>
            <a:endParaRPr/>
          </a:p>
        </p:txBody>
      </p:sp>
      <p:sp>
        <p:nvSpPr>
          <p:cNvPr id="362" name="Google Shape;362;g2786405b3e9_0_95"/>
          <p:cNvSpPr txBox="1"/>
          <p:nvPr>
            <p:ph idx="1" type="body"/>
          </p:nvPr>
        </p:nvSpPr>
        <p:spPr>
          <a:xfrm>
            <a:off x="838200" y="958500"/>
            <a:ext cx="10380300" cy="5575500"/>
          </a:xfrm>
          <a:prstGeom prst="rect">
            <a:avLst/>
          </a:prstGeom>
        </p:spPr>
        <p:txBody>
          <a:bodyPr anchorCtr="0" anchor="t" bIns="45700" lIns="91425" spcFirstLastPara="1" rIns="91425" wrap="square" tIns="45700">
            <a:normAutofit/>
          </a:bodyPr>
          <a:lstStyle/>
          <a:p>
            <a:pPr indent="-457200" lvl="0" marL="596900" rtl="0" algn="l">
              <a:lnSpc>
                <a:spcPct val="100000"/>
              </a:lnSpc>
              <a:spcBef>
                <a:spcPts val="400"/>
              </a:spcBef>
              <a:spcAft>
                <a:spcPts val="0"/>
              </a:spcAft>
              <a:buSzPts val="1400"/>
              <a:buAutoNum type="arabicParenR"/>
            </a:pPr>
            <a:r>
              <a:rPr b="1" lang="en-IN" sz="2000">
                <a:solidFill>
                  <a:srgbClr val="2E2E38"/>
                </a:solidFill>
              </a:rPr>
              <a:t>Write a program to declare a class ‘Person’ containing data member’s name, address, and mobile_number.Declare getdata() function to accept data of one person and display with the help of showdata() function.</a:t>
            </a:r>
            <a:endParaRPr sz="2000">
              <a:solidFill>
                <a:srgbClr val="2E2E38"/>
              </a:solidFill>
            </a:endParaRPr>
          </a:p>
          <a:p>
            <a:pPr indent="-457200" lvl="0" marL="596900" rtl="0" algn="l">
              <a:lnSpc>
                <a:spcPct val="100000"/>
              </a:lnSpc>
              <a:spcBef>
                <a:spcPts val="400"/>
              </a:spcBef>
              <a:spcAft>
                <a:spcPts val="0"/>
              </a:spcAft>
              <a:buSzPts val="1400"/>
              <a:buAutoNum type="arabicParenR"/>
            </a:pPr>
            <a:r>
              <a:rPr b="1" lang="en-IN" sz="2000">
                <a:solidFill>
                  <a:srgbClr val="2E2E38"/>
                </a:solidFill>
              </a:rPr>
              <a:t>Write a program to declare a class ‘Person’ containing data member’s name, address, and mobile_number.Declare getdata() function to accept data of two  person’s data and display with the help of showdata() function.</a:t>
            </a:r>
            <a:endParaRPr sz="2000">
              <a:solidFill>
                <a:srgbClr val="2E2E38"/>
              </a:solidFill>
            </a:endParaRPr>
          </a:p>
          <a:p>
            <a:pPr indent="-457200" lvl="0" marL="596900" rtl="0" algn="l">
              <a:lnSpc>
                <a:spcPct val="100000"/>
              </a:lnSpc>
              <a:spcBef>
                <a:spcPts val="400"/>
              </a:spcBef>
              <a:spcAft>
                <a:spcPts val="0"/>
              </a:spcAft>
              <a:buSzPts val="1400"/>
              <a:buAutoNum type="arabicParenR"/>
            </a:pPr>
            <a:r>
              <a:rPr b="1" lang="en-IN" sz="2000">
                <a:solidFill>
                  <a:srgbClr val="2E2E38"/>
                </a:solidFill>
              </a:rPr>
              <a:t>Write a C++ program to define a class employee having members Emp-id, Emp-name, basic salary and functions accept() and display(). Calculate DA=25% of basic salary, HRA=800, I-tax=15% of basic salary. Display the payslip using appropriate output format.</a:t>
            </a:r>
            <a:endParaRPr sz="2000">
              <a:solidFill>
                <a:srgbClr val="2E2E38"/>
              </a:solidFill>
            </a:endParaRPr>
          </a:p>
          <a:p>
            <a:pPr indent="-457200" lvl="0" marL="596900" rtl="0" algn="l">
              <a:lnSpc>
                <a:spcPct val="100000"/>
              </a:lnSpc>
              <a:spcBef>
                <a:spcPts val="400"/>
              </a:spcBef>
              <a:spcAft>
                <a:spcPts val="0"/>
              </a:spcAft>
              <a:buSzPts val="1400"/>
              <a:buAutoNum type="arabicParenR"/>
            </a:pPr>
            <a:r>
              <a:rPr b="1" lang="en-IN" sz="2000">
                <a:solidFill>
                  <a:srgbClr val="2E2E38"/>
                </a:solidFill>
              </a:rPr>
              <a:t>Write a program to declare a class ‘emp’ containing data member’s emp_id and salary. Accept and display this data for 1 object of the class.</a:t>
            </a:r>
            <a:endParaRPr sz="2000">
              <a:solidFill>
                <a:srgbClr val="2E2E38"/>
              </a:solidFill>
            </a:endParaRPr>
          </a:p>
          <a:p>
            <a:pPr indent="0" lvl="0" marL="139700" rtl="0" algn="l">
              <a:lnSpc>
                <a:spcPct val="100000"/>
              </a:lnSpc>
              <a:spcBef>
                <a:spcPts val="400"/>
              </a:spcBef>
              <a:spcAft>
                <a:spcPts val="0"/>
              </a:spcAft>
              <a:buClr>
                <a:schemeClr val="dk1"/>
              </a:buClr>
              <a:buSzPts val="1400"/>
              <a:buFont typeface="Arial"/>
              <a:buNone/>
            </a:pPr>
            <a:r>
              <a:rPr b="1" lang="en-IN" sz="2000">
                <a:solidFill>
                  <a:srgbClr val="2E2E38"/>
                </a:solidFill>
              </a:rPr>
              <a:t>Note:Run all programs on turboc++ or dev c++ complier with given syntax.</a:t>
            </a:r>
            <a:endParaRPr sz="2000">
              <a:solidFill>
                <a:srgbClr val="2E2E38"/>
              </a:solidFill>
            </a:endParaRPr>
          </a:p>
          <a:p>
            <a:pPr indent="-368300" lvl="0" marL="596900" rtl="0" algn="l">
              <a:lnSpc>
                <a:spcPct val="100000"/>
              </a:lnSpc>
              <a:spcBef>
                <a:spcPts val="400"/>
              </a:spcBef>
              <a:spcAft>
                <a:spcPts val="0"/>
              </a:spcAft>
              <a:buClr>
                <a:schemeClr val="dk1"/>
              </a:buClr>
              <a:buSzPts val="1400"/>
              <a:buFont typeface="Arial"/>
              <a:buNone/>
            </a:pPr>
            <a:r>
              <a:t/>
            </a:r>
            <a:endParaRPr b="1" sz="2000">
              <a:solidFill>
                <a:srgbClr val="2E2E38"/>
              </a:solidFill>
            </a:endParaRPr>
          </a:p>
          <a:p>
            <a:pPr indent="0" lvl="0" marL="0" rtl="0" algn="l">
              <a:spcBef>
                <a:spcPts val="1000"/>
              </a:spcBef>
              <a:spcAft>
                <a:spcPts val="0"/>
              </a:spcAft>
              <a:buNone/>
            </a:pPr>
            <a:r>
              <a:t/>
            </a:r>
            <a:endParaRPr/>
          </a:p>
        </p:txBody>
      </p:sp>
      <p:sp>
        <p:nvSpPr>
          <p:cNvPr id="363" name="Google Shape;363;g2786405b3e9_0_95"/>
          <p:cNvSpPr txBox="1"/>
          <p:nvPr>
            <p:ph idx="2" type="body"/>
          </p:nvPr>
        </p:nvSpPr>
        <p:spPr>
          <a:xfrm>
            <a:off x="6172200" y="1309500"/>
            <a:ext cx="5181600" cy="4867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Tokens</a:t>
            </a:r>
            <a:endParaRPr/>
          </a:p>
        </p:txBody>
      </p:sp>
      <p:pic>
        <p:nvPicPr>
          <p:cNvPr id="369" name="Google Shape;369;p32"/>
          <p:cNvPicPr preferRelativeResize="0"/>
          <p:nvPr>
            <p:ph idx="1" type="body"/>
          </p:nvPr>
        </p:nvPicPr>
        <p:blipFill rotWithShape="1">
          <a:blip r:embed="rId3">
            <a:alphaModFix/>
          </a:blip>
          <a:srcRect b="0" l="0" r="0" t="0"/>
          <a:stretch/>
        </p:blipFill>
        <p:spPr>
          <a:xfrm>
            <a:off x="1686995" y="1325562"/>
            <a:ext cx="9364043" cy="516731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Keywords</a:t>
            </a:r>
            <a:endParaRPr/>
          </a:p>
        </p:txBody>
      </p:sp>
      <p:pic>
        <p:nvPicPr>
          <p:cNvPr id="375" name="Google Shape;375;p33"/>
          <p:cNvPicPr preferRelativeResize="0"/>
          <p:nvPr>
            <p:ph idx="1" type="body"/>
          </p:nvPr>
        </p:nvPicPr>
        <p:blipFill rotWithShape="1">
          <a:blip r:embed="rId3">
            <a:alphaModFix/>
          </a:blip>
          <a:srcRect b="0" l="0" r="0" t="0"/>
          <a:stretch/>
        </p:blipFill>
        <p:spPr>
          <a:xfrm>
            <a:off x="1420091" y="1690688"/>
            <a:ext cx="9007492" cy="484094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Keywords in C/C++</a:t>
            </a:r>
            <a:endParaRPr/>
          </a:p>
        </p:txBody>
      </p:sp>
      <p:pic>
        <p:nvPicPr>
          <p:cNvPr id="381" name="Google Shape;381;p34"/>
          <p:cNvPicPr preferRelativeResize="0"/>
          <p:nvPr>
            <p:ph idx="1" type="body"/>
          </p:nvPr>
        </p:nvPicPr>
        <p:blipFill rotWithShape="1">
          <a:blip r:embed="rId3">
            <a:alphaModFix/>
          </a:blip>
          <a:srcRect b="0" l="0" r="0" t="0"/>
          <a:stretch/>
        </p:blipFill>
        <p:spPr>
          <a:xfrm>
            <a:off x="2086331" y="1690688"/>
            <a:ext cx="8019337" cy="4351338"/>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Keywords of C++</a:t>
            </a:r>
            <a:endParaRPr/>
          </a:p>
        </p:txBody>
      </p:sp>
      <p:pic>
        <p:nvPicPr>
          <p:cNvPr id="387" name="Google Shape;387;p35"/>
          <p:cNvPicPr preferRelativeResize="0"/>
          <p:nvPr>
            <p:ph idx="1" type="body"/>
          </p:nvPr>
        </p:nvPicPr>
        <p:blipFill rotWithShape="1">
          <a:blip r:embed="rId3">
            <a:alphaModFix/>
          </a:blip>
          <a:srcRect b="0" l="0" r="0" t="0"/>
          <a:stretch/>
        </p:blipFill>
        <p:spPr>
          <a:xfrm>
            <a:off x="2273775" y="1690688"/>
            <a:ext cx="8210855" cy="43513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914400" y="304800"/>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br>
              <a:rPr lang="en-IN" sz="6000"/>
            </a:br>
            <a:endParaRPr/>
          </a:p>
        </p:txBody>
      </p:sp>
      <p:sp>
        <p:nvSpPr>
          <p:cNvPr id="110" name="Google Shape;110;p5"/>
          <p:cNvSpPr txBox="1"/>
          <p:nvPr>
            <p:ph idx="1" type="body"/>
          </p:nvPr>
        </p:nvSpPr>
        <p:spPr>
          <a:xfrm>
            <a:off x="838200" y="1371600"/>
            <a:ext cx="10515600" cy="48053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t/>
            </a:r>
            <a:endParaRPr b="1">
              <a:solidFill>
                <a:srgbClr val="000000"/>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2800"/>
              <a:buNone/>
            </a:pPr>
            <a:r>
              <a:t/>
            </a:r>
            <a:endParaRPr b="1">
              <a:solidFill>
                <a:srgbClr val="000000"/>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2800"/>
              <a:buNone/>
            </a:pPr>
            <a:r>
              <a:t/>
            </a:r>
            <a:endParaRPr b="1">
              <a:solidFill>
                <a:srgbClr val="000000"/>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rgbClr val="000000"/>
              </a:buClr>
              <a:buSzPts val="4000"/>
              <a:buNone/>
            </a:pPr>
            <a:r>
              <a:rPr b="1" lang="en-IN" sz="4000">
                <a:solidFill>
                  <a:srgbClr val="000000"/>
                </a:solidFill>
                <a:latin typeface="Times New Roman"/>
                <a:ea typeface="Times New Roman"/>
                <a:cs typeface="Times New Roman"/>
                <a:sym typeface="Times New Roman"/>
              </a:rPr>
              <a:t>Unit - I </a:t>
            </a:r>
            <a:endParaRPr b="1" sz="4000">
              <a:solidFill>
                <a:srgbClr val="000000"/>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rgbClr val="000000"/>
              </a:buClr>
              <a:buSzPts val="4000"/>
              <a:buNone/>
            </a:pPr>
            <a:r>
              <a:rPr b="1" lang="en-IN" sz="4000">
                <a:solidFill>
                  <a:srgbClr val="000000"/>
                </a:solidFill>
                <a:latin typeface="Times New Roman"/>
                <a:ea typeface="Times New Roman"/>
                <a:cs typeface="Times New Roman"/>
                <a:sym typeface="Times New Roman"/>
              </a:rPr>
              <a:t>Principles of Object Oriented Programming</a:t>
            </a:r>
            <a:endParaRPr b="1" sz="4000">
              <a:solidFill>
                <a:srgbClr val="000000"/>
              </a:solidFill>
              <a:latin typeface="Times New Roman"/>
              <a:ea typeface="Times New Roman"/>
              <a:cs typeface="Times New Roman"/>
              <a:sym typeface="Times New Roman"/>
            </a:endParaRPr>
          </a:p>
          <a:p>
            <a:pPr indent="-103505" lvl="0" marL="300990" rtl="0" algn="ctr">
              <a:lnSpc>
                <a:spcPct val="100000"/>
              </a:lnSpc>
              <a:spcBef>
                <a:spcPts val="25"/>
              </a:spcBef>
              <a:spcAft>
                <a:spcPts val="0"/>
              </a:spcAft>
              <a:buClr>
                <a:schemeClr val="dk1"/>
              </a:buClr>
              <a:buSzPts val="1100"/>
              <a:buFont typeface="Arial"/>
              <a:buNone/>
            </a:pPr>
            <a:r>
              <a:rPr b="1" lang="en-IN" sz="3438">
                <a:latin typeface="Times New Roman"/>
                <a:ea typeface="Times New Roman"/>
                <a:cs typeface="Times New Roman"/>
                <a:sym typeface="Times New Roman"/>
              </a:rPr>
              <a:t>Learning Hours : 8</a:t>
            </a:r>
            <a:endParaRPr b="1" sz="3438">
              <a:latin typeface="Times New Roman"/>
              <a:ea typeface="Times New Roman"/>
              <a:cs typeface="Times New Roman"/>
              <a:sym typeface="Times New Roman"/>
            </a:endParaRPr>
          </a:p>
          <a:p>
            <a:pPr indent="52070" lvl="0" marL="167005" rtl="0" algn="l">
              <a:lnSpc>
                <a:spcPct val="100000"/>
              </a:lnSpc>
              <a:spcBef>
                <a:spcPts val="25"/>
              </a:spcBef>
              <a:spcAft>
                <a:spcPts val="0"/>
              </a:spcAft>
              <a:buClr>
                <a:schemeClr val="dk1"/>
              </a:buClr>
              <a:buSzPts val="1100"/>
              <a:buFont typeface="Arial"/>
              <a:buNone/>
            </a:pPr>
            <a:r>
              <a:rPr b="1" lang="en-IN" sz="3338">
                <a:latin typeface="Times New Roman"/>
                <a:ea typeface="Times New Roman"/>
                <a:cs typeface="Times New Roman"/>
                <a:sym typeface="Times New Roman"/>
              </a:rPr>
              <a:t>                                 Total Marks: 12</a:t>
            </a:r>
            <a:endParaRPr b="1" sz="3688">
              <a:latin typeface="Times New Roman"/>
              <a:ea typeface="Times New Roman"/>
              <a:cs typeface="Times New Roman"/>
              <a:sym typeface="Times New Roman"/>
            </a:endParaRPr>
          </a:p>
          <a:p>
            <a:pPr indent="0" lvl="0" marL="0" rtl="0" algn="ctr">
              <a:lnSpc>
                <a:spcPct val="90000"/>
              </a:lnSpc>
              <a:spcBef>
                <a:spcPts val="1000"/>
              </a:spcBef>
              <a:spcAft>
                <a:spcPts val="0"/>
              </a:spcAft>
              <a:buClr>
                <a:srgbClr val="000000"/>
              </a:buClr>
              <a:buSzPts val="4000"/>
              <a:buNone/>
            </a:pPr>
            <a:r>
              <a:t/>
            </a:r>
            <a:endParaRPr b="1" sz="4000">
              <a:solidFill>
                <a:srgbClr val="000000"/>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Variables</a:t>
            </a:r>
            <a:endParaRPr/>
          </a:p>
        </p:txBody>
      </p:sp>
      <p:pic>
        <p:nvPicPr>
          <p:cNvPr id="393" name="Google Shape;393;p36"/>
          <p:cNvPicPr preferRelativeResize="0"/>
          <p:nvPr>
            <p:ph idx="1" type="body"/>
          </p:nvPr>
        </p:nvPicPr>
        <p:blipFill rotWithShape="1">
          <a:blip r:embed="rId3">
            <a:alphaModFix/>
          </a:blip>
          <a:srcRect b="0" l="0" r="0" t="0"/>
          <a:stretch/>
        </p:blipFill>
        <p:spPr>
          <a:xfrm>
            <a:off x="599005" y="1483722"/>
            <a:ext cx="10892118" cy="514239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Type of variable</a:t>
            </a:r>
            <a:endParaRPr/>
          </a:p>
        </p:txBody>
      </p:sp>
      <p:pic>
        <p:nvPicPr>
          <p:cNvPr id="399" name="Google Shape;399;p37"/>
          <p:cNvPicPr preferRelativeResize="0"/>
          <p:nvPr>
            <p:ph idx="1" type="body"/>
          </p:nvPr>
        </p:nvPicPr>
        <p:blipFill rotWithShape="1">
          <a:blip r:embed="rId3">
            <a:alphaModFix/>
          </a:blip>
          <a:srcRect b="0" l="0" r="0" t="0"/>
          <a:stretch/>
        </p:blipFill>
        <p:spPr>
          <a:xfrm>
            <a:off x="1100214" y="1886748"/>
            <a:ext cx="10011946" cy="435133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Types of variable based on their scope</a:t>
            </a:r>
            <a:endParaRPr/>
          </a:p>
        </p:txBody>
      </p:sp>
      <p:pic>
        <p:nvPicPr>
          <p:cNvPr id="405" name="Google Shape;405;p38"/>
          <p:cNvPicPr preferRelativeResize="0"/>
          <p:nvPr>
            <p:ph idx="1" type="body"/>
          </p:nvPr>
        </p:nvPicPr>
        <p:blipFill rotWithShape="1">
          <a:blip r:embed="rId3">
            <a:alphaModFix/>
          </a:blip>
          <a:srcRect b="0" l="0" r="0" t="0"/>
          <a:stretch/>
        </p:blipFill>
        <p:spPr>
          <a:xfrm>
            <a:off x="1505663" y="1776261"/>
            <a:ext cx="9180674" cy="498701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Global variable example</a:t>
            </a:r>
            <a:endParaRPr/>
          </a:p>
        </p:txBody>
      </p:sp>
      <p:pic>
        <p:nvPicPr>
          <p:cNvPr id="411" name="Google Shape;411;p39"/>
          <p:cNvPicPr preferRelativeResize="0"/>
          <p:nvPr>
            <p:ph idx="1" type="body"/>
          </p:nvPr>
        </p:nvPicPr>
        <p:blipFill rotWithShape="1">
          <a:blip r:embed="rId3">
            <a:alphaModFix/>
          </a:blip>
          <a:srcRect b="0" l="0" r="0" t="0"/>
          <a:stretch/>
        </p:blipFill>
        <p:spPr>
          <a:xfrm>
            <a:off x="1439854" y="1970393"/>
            <a:ext cx="9312291" cy="4351338"/>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Local variable </a:t>
            </a:r>
            <a:endParaRPr/>
          </a:p>
        </p:txBody>
      </p:sp>
      <p:pic>
        <p:nvPicPr>
          <p:cNvPr id="417" name="Google Shape;417;p40"/>
          <p:cNvPicPr preferRelativeResize="0"/>
          <p:nvPr>
            <p:ph idx="1" type="body"/>
          </p:nvPr>
        </p:nvPicPr>
        <p:blipFill rotWithShape="1">
          <a:blip r:embed="rId3">
            <a:alphaModFix/>
          </a:blip>
          <a:srcRect b="0" l="0" r="0" t="0"/>
          <a:stretch/>
        </p:blipFill>
        <p:spPr>
          <a:xfrm>
            <a:off x="1640133" y="1801176"/>
            <a:ext cx="8911733" cy="4351338"/>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423" name="Google Shape;423;p41"/>
          <p:cNvPicPr preferRelativeResize="0"/>
          <p:nvPr>
            <p:ph idx="1" type="body"/>
          </p:nvPr>
        </p:nvPicPr>
        <p:blipFill rotWithShape="1">
          <a:blip r:embed="rId3">
            <a:alphaModFix/>
          </a:blip>
          <a:srcRect b="0" l="0" r="0" t="0"/>
          <a:stretch/>
        </p:blipFill>
        <p:spPr>
          <a:xfrm>
            <a:off x="1466325" y="1825625"/>
            <a:ext cx="9259350" cy="4351338"/>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Type casting</a:t>
            </a:r>
            <a:endParaRPr/>
          </a:p>
        </p:txBody>
      </p:sp>
      <p:pic>
        <p:nvPicPr>
          <p:cNvPr id="429" name="Google Shape;429;p42"/>
          <p:cNvPicPr preferRelativeResize="0"/>
          <p:nvPr>
            <p:ph idx="1" type="body"/>
          </p:nvPr>
        </p:nvPicPr>
        <p:blipFill rotWithShape="1">
          <a:blip r:embed="rId3">
            <a:alphaModFix/>
          </a:blip>
          <a:srcRect b="0" l="0" r="0" t="0"/>
          <a:stretch/>
        </p:blipFill>
        <p:spPr>
          <a:xfrm>
            <a:off x="1149112" y="1825625"/>
            <a:ext cx="4743145" cy="4351338"/>
          </a:xfrm>
          <a:prstGeom prst="rect">
            <a:avLst/>
          </a:prstGeom>
          <a:noFill/>
          <a:ln>
            <a:noFill/>
          </a:ln>
        </p:spPr>
      </p:pic>
      <p:pic>
        <p:nvPicPr>
          <p:cNvPr id="430" name="Google Shape;430;p42"/>
          <p:cNvPicPr preferRelativeResize="0"/>
          <p:nvPr/>
        </p:nvPicPr>
        <p:blipFill rotWithShape="1">
          <a:blip r:embed="rId4">
            <a:alphaModFix/>
          </a:blip>
          <a:srcRect b="0" l="0" r="0" t="0"/>
          <a:stretch/>
        </p:blipFill>
        <p:spPr>
          <a:xfrm>
            <a:off x="6448638" y="844398"/>
            <a:ext cx="4233786" cy="541866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436" name="Google Shape;436;p43"/>
          <p:cNvPicPr preferRelativeResize="0"/>
          <p:nvPr>
            <p:ph idx="1" type="body"/>
          </p:nvPr>
        </p:nvPicPr>
        <p:blipFill rotWithShape="1">
          <a:blip r:embed="rId3">
            <a:alphaModFix/>
          </a:blip>
          <a:srcRect b="0" l="0" r="0" t="0"/>
          <a:stretch/>
        </p:blipFill>
        <p:spPr>
          <a:xfrm>
            <a:off x="838200" y="1825625"/>
            <a:ext cx="6620763" cy="4351338"/>
          </a:xfrm>
          <a:prstGeom prst="rect">
            <a:avLst/>
          </a:prstGeom>
          <a:noFill/>
          <a:ln>
            <a:noFill/>
          </a:ln>
        </p:spPr>
      </p:pic>
      <p:pic>
        <p:nvPicPr>
          <p:cNvPr id="437" name="Google Shape;437;p43"/>
          <p:cNvPicPr preferRelativeResize="0"/>
          <p:nvPr/>
        </p:nvPicPr>
        <p:blipFill rotWithShape="1">
          <a:blip r:embed="rId4">
            <a:alphaModFix/>
          </a:blip>
          <a:srcRect b="0" l="0" r="0" t="0"/>
          <a:stretch/>
        </p:blipFill>
        <p:spPr>
          <a:xfrm>
            <a:off x="8251605" y="2277469"/>
            <a:ext cx="3337316" cy="316088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Explicit type casting</a:t>
            </a:r>
            <a:endParaRPr/>
          </a:p>
        </p:txBody>
      </p:sp>
      <p:pic>
        <p:nvPicPr>
          <p:cNvPr id="443" name="Google Shape;443;p44"/>
          <p:cNvPicPr preferRelativeResize="0"/>
          <p:nvPr>
            <p:ph idx="1" type="body"/>
          </p:nvPr>
        </p:nvPicPr>
        <p:blipFill rotWithShape="1">
          <a:blip r:embed="rId3">
            <a:alphaModFix/>
          </a:blip>
          <a:srcRect b="0" l="0" r="0" t="0"/>
          <a:stretch/>
        </p:blipFill>
        <p:spPr>
          <a:xfrm>
            <a:off x="1149404" y="1813400"/>
            <a:ext cx="5097366" cy="4351338"/>
          </a:xfrm>
          <a:prstGeom prst="rect">
            <a:avLst/>
          </a:prstGeom>
          <a:noFill/>
          <a:ln>
            <a:noFill/>
          </a:ln>
        </p:spPr>
      </p:pic>
      <p:pic>
        <p:nvPicPr>
          <p:cNvPr id="444" name="Google Shape;444;p44"/>
          <p:cNvPicPr preferRelativeResize="0"/>
          <p:nvPr/>
        </p:nvPicPr>
        <p:blipFill rotWithShape="1">
          <a:blip r:embed="rId4">
            <a:alphaModFix/>
          </a:blip>
          <a:srcRect b="0" l="0" r="0" t="0"/>
          <a:stretch/>
        </p:blipFill>
        <p:spPr>
          <a:xfrm>
            <a:off x="6792797" y="1027906"/>
            <a:ext cx="4083026" cy="5418667"/>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Expression in C++</a:t>
            </a:r>
            <a:endParaRPr/>
          </a:p>
        </p:txBody>
      </p:sp>
      <p:pic>
        <p:nvPicPr>
          <p:cNvPr id="450" name="Google Shape;450;p45"/>
          <p:cNvPicPr preferRelativeResize="0"/>
          <p:nvPr>
            <p:ph idx="1" type="body"/>
          </p:nvPr>
        </p:nvPicPr>
        <p:blipFill rotWithShape="1">
          <a:blip r:embed="rId3">
            <a:alphaModFix/>
          </a:blip>
          <a:srcRect b="0" l="0" r="0" t="0"/>
          <a:stretch/>
        </p:blipFill>
        <p:spPr>
          <a:xfrm>
            <a:off x="838200" y="1825624"/>
            <a:ext cx="5506367" cy="4873455"/>
          </a:xfrm>
          <a:prstGeom prst="rect">
            <a:avLst/>
          </a:prstGeom>
          <a:noFill/>
          <a:ln>
            <a:noFill/>
          </a:ln>
        </p:spPr>
      </p:pic>
      <p:pic>
        <p:nvPicPr>
          <p:cNvPr id="451" name="Google Shape;451;p45"/>
          <p:cNvPicPr preferRelativeResize="0"/>
          <p:nvPr/>
        </p:nvPicPr>
        <p:blipFill rotWithShape="1">
          <a:blip r:embed="rId4">
            <a:alphaModFix/>
          </a:blip>
          <a:srcRect b="0" l="0" r="0" t="0"/>
          <a:stretch/>
        </p:blipFill>
        <p:spPr>
          <a:xfrm>
            <a:off x="6760278" y="1159780"/>
            <a:ext cx="4593522" cy="54186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838200" y="365125"/>
            <a:ext cx="10515600" cy="7016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graphicFrame>
        <p:nvGraphicFramePr>
          <p:cNvPr id="116" name="Google Shape;116;p6"/>
          <p:cNvGraphicFramePr/>
          <p:nvPr/>
        </p:nvGraphicFramePr>
        <p:xfrm>
          <a:off x="838200" y="1219846"/>
          <a:ext cx="3000000" cy="3000000"/>
        </p:xfrm>
        <a:graphic>
          <a:graphicData uri="http://schemas.openxmlformats.org/drawingml/2006/table">
            <a:tbl>
              <a:tblPr>
                <a:noFill/>
                <a:tableStyleId>{C47C3D23-F676-4004-91F9-A56A094BE9F2}</a:tableStyleId>
              </a:tblPr>
              <a:tblGrid>
                <a:gridCol w="572375"/>
                <a:gridCol w="2968325"/>
                <a:gridCol w="5084775"/>
                <a:gridCol w="1890150"/>
              </a:tblGrid>
              <a:tr h="1078275">
                <a:tc>
                  <a:txBody>
                    <a:bodyPr/>
                    <a:lstStyle/>
                    <a:p>
                      <a:pPr indent="0" lvl="0" marL="4445" marR="0" rtl="0" algn="ctr">
                        <a:spcBef>
                          <a:spcPts val="0"/>
                        </a:spcBef>
                        <a:spcAft>
                          <a:spcPts val="0"/>
                        </a:spcAft>
                        <a:buNone/>
                      </a:pPr>
                      <a:br>
                        <a:rPr lang="en-IN" sz="1700" u="none" cap="none" strike="noStrike"/>
                      </a:br>
                      <a:r>
                        <a:rPr b="1" i="0" lang="en-IN" sz="1200" u="none" cap="none" strike="noStrike">
                          <a:solidFill>
                            <a:srgbClr val="000000"/>
                          </a:solidFill>
                          <a:latin typeface="Times New Roman"/>
                          <a:ea typeface="Times New Roman"/>
                          <a:cs typeface="Times New Roman"/>
                          <a:sym typeface="Times New Roman"/>
                        </a:rPr>
                        <a:t>Sr.No</a:t>
                      </a:r>
                      <a:endParaRPr sz="1700" u="none" cap="none" strike="noStrike"/>
                    </a:p>
                  </a:txBody>
                  <a:tcPr marT="42775" marB="42775" marR="85550" marL="855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99695" lvl="0" marL="99695" marR="71120" rtl="0" algn="l">
                        <a:spcBef>
                          <a:spcPts val="0"/>
                        </a:spcBef>
                        <a:spcAft>
                          <a:spcPts val="0"/>
                        </a:spcAft>
                        <a:buNone/>
                      </a:pPr>
                      <a:r>
                        <a:rPr b="1" i="0" lang="en-IN" sz="1200" u="none" cap="none" strike="noStrike">
                          <a:solidFill>
                            <a:srgbClr val="000000"/>
                          </a:solidFill>
                          <a:latin typeface="Times New Roman"/>
                          <a:ea typeface="Times New Roman"/>
                          <a:cs typeface="Times New Roman"/>
                          <a:sym typeface="Times New Roman"/>
                        </a:rPr>
                        <a:t>Theory Learning Outcomes (TLO's)aligned to CO's.</a:t>
                      </a:r>
                      <a:endParaRPr sz="1700" u="none" cap="none" strike="noStrike"/>
                    </a:p>
                  </a:txBody>
                  <a:tcPr marT="42775" marB="42775" marR="85550" marL="855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42240" lvl="0" marL="142240" marR="90170" rtl="0" algn="l">
                        <a:spcBef>
                          <a:spcPts val="0"/>
                        </a:spcBef>
                        <a:spcAft>
                          <a:spcPts val="0"/>
                        </a:spcAft>
                        <a:buNone/>
                      </a:pPr>
                      <a:r>
                        <a:rPr b="1" i="0" lang="en-IN" sz="1200" u="none" cap="none" strike="noStrike">
                          <a:solidFill>
                            <a:srgbClr val="000000"/>
                          </a:solidFill>
                          <a:latin typeface="Times New Roman"/>
                          <a:ea typeface="Times New Roman"/>
                          <a:cs typeface="Times New Roman"/>
                          <a:sym typeface="Times New Roman"/>
                        </a:rPr>
                        <a:t>Learning content mapped with Theory Learning Outcomes (TLO's) and CO's.</a:t>
                      </a:r>
                      <a:endParaRPr sz="1700" u="none" cap="none" strike="noStrike"/>
                    </a:p>
                  </a:txBody>
                  <a:tcPr marT="42775" marB="42775" marR="85550" marL="855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55866" lvl="0" marL="274320" marR="260350" rtl="0" algn="just">
                        <a:spcBef>
                          <a:spcPts val="0"/>
                        </a:spcBef>
                        <a:spcAft>
                          <a:spcPts val="0"/>
                        </a:spcAft>
                        <a:buNone/>
                      </a:pPr>
                      <a:r>
                        <a:rPr b="1" i="0" lang="en-IN" sz="1200" u="none" cap="none" strike="noStrike">
                          <a:solidFill>
                            <a:srgbClr val="000000"/>
                          </a:solidFill>
                          <a:latin typeface="Times New Roman"/>
                          <a:ea typeface="Times New Roman"/>
                          <a:cs typeface="Times New Roman"/>
                          <a:sym typeface="Times New Roman"/>
                        </a:rPr>
                        <a:t>Suggested Learning Pedagogies.</a:t>
                      </a:r>
                      <a:endParaRPr sz="1700" u="none" cap="none" strike="noStrike"/>
                    </a:p>
                  </a:txBody>
                  <a:tcPr marT="42775" marB="42775" marR="85550" marL="855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26575">
                <a:tc>
                  <a:txBody>
                    <a:bodyPr/>
                    <a:lstStyle/>
                    <a:p>
                      <a:pPr indent="0" lvl="0" marL="4445" marR="0" rtl="0" algn="ctr">
                        <a:spcBef>
                          <a:spcPts val="0"/>
                        </a:spcBef>
                        <a:spcAft>
                          <a:spcPts val="0"/>
                        </a:spcAft>
                        <a:buNone/>
                      </a:pPr>
                      <a:br>
                        <a:rPr lang="en-IN" sz="1700" u="none" cap="none" strike="noStrike"/>
                      </a:br>
                      <a:br>
                        <a:rPr lang="en-IN" sz="1700" u="none" cap="none" strike="noStrike"/>
                      </a:br>
                      <a:br>
                        <a:rPr lang="en-IN" sz="1700" u="none" cap="none" strike="noStrike"/>
                      </a:br>
                      <a:br>
                        <a:rPr lang="en-IN" sz="1700" u="none" cap="none" strike="noStrike"/>
                      </a:br>
                      <a:br>
                        <a:rPr lang="en-IN" sz="1700" u="none" cap="none" strike="noStrike"/>
                      </a:br>
                      <a:br>
                        <a:rPr lang="en-IN" sz="1700" u="none" cap="none" strike="noStrike"/>
                      </a:br>
                      <a:br>
                        <a:rPr lang="en-IN" sz="1700" u="none" cap="none" strike="noStrike"/>
                      </a:br>
                      <a:br>
                        <a:rPr lang="en-IN" sz="1700" u="none" cap="none" strike="noStrike"/>
                      </a:br>
                      <a:br>
                        <a:rPr lang="en-IN" sz="1700" u="none" cap="none" strike="noStrike"/>
                      </a:br>
                      <a:r>
                        <a:rPr b="0" i="0" lang="en-IN" sz="1200" u="none" cap="none" strike="noStrike">
                          <a:solidFill>
                            <a:srgbClr val="000000"/>
                          </a:solidFill>
                          <a:latin typeface="Times New Roman"/>
                          <a:ea typeface="Times New Roman"/>
                          <a:cs typeface="Times New Roman"/>
                          <a:sym typeface="Times New Roman"/>
                        </a:rPr>
                        <a:t>1</a:t>
                      </a:r>
                      <a:endParaRPr sz="1700" u="none" cap="none" strike="noStrike"/>
                    </a:p>
                  </a:txBody>
                  <a:tcPr marT="42775" marB="42775" marR="85550" marL="855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80645" marR="71120" rtl="0" algn="l">
                        <a:spcBef>
                          <a:spcPts val="0"/>
                        </a:spcBef>
                        <a:spcAft>
                          <a:spcPts val="0"/>
                        </a:spcAft>
                        <a:buNone/>
                      </a:pPr>
                      <a:br>
                        <a:rPr lang="en-IN" sz="1700" u="none" cap="none" strike="noStrike"/>
                      </a:br>
                      <a:br>
                        <a:rPr lang="en-IN" sz="1700" u="none" cap="none" strike="noStrike"/>
                      </a:br>
                      <a:r>
                        <a:rPr b="0" i="0" lang="en-IN" sz="1200" u="none" cap="none" strike="noStrike">
                          <a:solidFill>
                            <a:srgbClr val="000000"/>
                          </a:solidFill>
                          <a:latin typeface="Times New Roman"/>
                          <a:ea typeface="Times New Roman"/>
                          <a:cs typeface="Times New Roman"/>
                          <a:sym typeface="Times New Roman"/>
                        </a:rPr>
                        <a:t>TLO 1.1 Compare POP vs OOP approach of programming.</a:t>
                      </a:r>
                      <a:endParaRPr sz="1700" u="none" cap="none" strike="noStrike"/>
                    </a:p>
                    <a:p>
                      <a:pPr indent="0" lvl="0" marL="80645" marR="0" rtl="0" algn="l">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TLO 1.2 Describe the different features of Object Oriented Programming.</a:t>
                      </a:r>
                      <a:endParaRPr sz="1700" u="none" cap="none" strike="noStrike"/>
                    </a:p>
                    <a:p>
                      <a:pPr indent="0" lvl="0" marL="80645" marR="71120" rtl="0" algn="l">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TLO 1.3 Write programs to solve arithmetic expressions. TLO 1.4 Write programs to demonstrate use of special operators in C++.</a:t>
                      </a:r>
                      <a:endParaRPr sz="1700" u="none" cap="none" strike="noStrike"/>
                    </a:p>
                    <a:p>
                      <a:pPr indent="0" lvl="0" marL="80645" marR="71120" rtl="0" algn="l">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TLO 1.5 Develop C++ program to show the use of Classes and Objects.</a:t>
                      </a:r>
                      <a:endParaRPr sz="1700" u="none" cap="none" strike="noStrike"/>
                    </a:p>
                  </a:txBody>
                  <a:tcPr marT="42775" marB="42775" marR="85550" marL="855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85090" marR="90170" rtl="0" algn="l">
                        <a:spcBef>
                          <a:spcPts val="0"/>
                        </a:spcBef>
                        <a:spcAft>
                          <a:spcPts val="0"/>
                        </a:spcAft>
                        <a:buNone/>
                      </a:pPr>
                      <a:r>
                        <a:rPr b="1" i="0" lang="en-IN" sz="1200" u="none" cap="none" strike="noStrike">
                          <a:solidFill>
                            <a:srgbClr val="000000"/>
                          </a:solidFill>
                          <a:latin typeface="Times New Roman"/>
                          <a:ea typeface="Times New Roman"/>
                          <a:cs typeface="Times New Roman"/>
                          <a:sym typeface="Times New Roman"/>
                        </a:rPr>
                        <a:t>Unit - I Principles of Object Oriented Programming</a:t>
                      </a:r>
                      <a:endParaRPr sz="1700" u="none" cap="none" strike="noStrike"/>
                    </a:p>
                    <a:p>
                      <a:pPr indent="-76200" lvl="0" marL="0" marR="218440" rtl="0" algn="l">
                        <a:spcBef>
                          <a:spcPts val="0"/>
                        </a:spcBef>
                        <a:spcAft>
                          <a:spcPts val="0"/>
                        </a:spcAft>
                        <a:buClr>
                          <a:srgbClr val="000000"/>
                        </a:buClr>
                        <a:buSzPts val="1200"/>
                        <a:buFont typeface="Calibri"/>
                        <a:buAutoNum type="arabicPeriod"/>
                      </a:pPr>
                      <a:r>
                        <a:rPr b="0" i="0" lang="en-IN" sz="1200" u="none" cap="none" strike="noStrike">
                          <a:solidFill>
                            <a:srgbClr val="000000"/>
                          </a:solidFill>
                          <a:latin typeface="Times New Roman"/>
                          <a:ea typeface="Times New Roman"/>
                          <a:cs typeface="Times New Roman"/>
                          <a:sym typeface="Times New Roman"/>
                        </a:rPr>
                        <a:t>Procedure Oriented Programming (POP) verses Object Oriented Programming (OOP)</a:t>
                      </a:r>
                      <a:endParaRPr/>
                    </a:p>
                    <a:p>
                      <a:pPr indent="-76200" lvl="0" marL="0" marR="66040" rtl="0" algn="l">
                        <a:spcBef>
                          <a:spcPts val="0"/>
                        </a:spcBef>
                        <a:spcAft>
                          <a:spcPts val="0"/>
                        </a:spcAft>
                        <a:buClr>
                          <a:srgbClr val="000000"/>
                        </a:buClr>
                        <a:buSzPts val="1200"/>
                        <a:buFont typeface="Calibri"/>
                        <a:buAutoNum type="arabicPeriod"/>
                      </a:pPr>
                      <a:r>
                        <a:rPr b="0" i="0" lang="en-IN" sz="1200" u="none" cap="none" strike="noStrike">
                          <a:solidFill>
                            <a:srgbClr val="000000"/>
                          </a:solidFill>
                          <a:latin typeface="Times New Roman"/>
                          <a:ea typeface="Times New Roman"/>
                          <a:cs typeface="Times New Roman"/>
                          <a:sym typeface="Times New Roman"/>
                        </a:rPr>
                        <a:t>Features of Object Oriented Programming, Examples of Object Oriented languages, Applications of OOP</a:t>
                      </a:r>
                      <a:endParaRPr/>
                    </a:p>
                    <a:p>
                      <a:pPr indent="-76200" lvl="0" marL="0" marR="17145" rtl="0" algn="l">
                        <a:spcBef>
                          <a:spcPts val="0"/>
                        </a:spcBef>
                        <a:spcAft>
                          <a:spcPts val="0"/>
                        </a:spcAft>
                        <a:buClr>
                          <a:srgbClr val="000000"/>
                        </a:buClr>
                        <a:buSzPts val="1200"/>
                        <a:buFont typeface="Calibri"/>
                        <a:buAutoNum type="arabicPeriod"/>
                      </a:pPr>
                      <a:r>
                        <a:rPr b="0" i="0" lang="en-IN" sz="1200" u="none" cap="none" strike="noStrike">
                          <a:solidFill>
                            <a:srgbClr val="000000"/>
                          </a:solidFill>
                          <a:latin typeface="Times New Roman"/>
                          <a:ea typeface="Times New Roman"/>
                          <a:cs typeface="Times New Roman"/>
                          <a:sym typeface="Times New Roman"/>
                        </a:rPr>
                        <a:t>Data types, Type compatibility, Declaration of variable, Dynamic initialization of variable, Reference variable, Type casting</a:t>
                      </a:r>
                      <a:endParaRPr/>
                    </a:p>
                    <a:p>
                      <a:pPr indent="-76200" lvl="0" marL="0" marR="481330" rtl="0" algn="l">
                        <a:spcBef>
                          <a:spcPts val="0"/>
                        </a:spcBef>
                        <a:spcAft>
                          <a:spcPts val="0"/>
                        </a:spcAft>
                        <a:buClr>
                          <a:srgbClr val="000000"/>
                        </a:buClr>
                        <a:buSzPts val="1200"/>
                        <a:buFont typeface="Calibri"/>
                        <a:buAutoNum type="arabicPeriod"/>
                      </a:pPr>
                      <a:r>
                        <a:rPr b="0" i="0" lang="en-IN" sz="1200" u="none" cap="none" strike="noStrike">
                          <a:solidFill>
                            <a:srgbClr val="000000"/>
                          </a:solidFill>
                          <a:latin typeface="Times New Roman"/>
                          <a:ea typeface="Times New Roman"/>
                          <a:cs typeface="Times New Roman"/>
                          <a:sym typeface="Times New Roman"/>
                        </a:rPr>
                        <a:t>Special Operators in C++: Scope resolution operator, Memory management operators, Manipulators</a:t>
                      </a:r>
                      <a:endParaRPr/>
                    </a:p>
                    <a:p>
                      <a:pPr indent="-76200" lvl="0" marL="0" marR="60325" rtl="0" algn="l">
                        <a:spcBef>
                          <a:spcPts val="0"/>
                        </a:spcBef>
                        <a:spcAft>
                          <a:spcPts val="0"/>
                        </a:spcAft>
                        <a:buClr>
                          <a:srgbClr val="000000"/>
                        </a:buClr>
                        <a:buSzPts val="1200"/>
                        <a:buFont typeface="Calibri"/>
                        <a:buAutoNum type="arabicPeriod"/>
                      </a:pPr>
                      <a:r>
                        <a:rPr b="0" i="0" lang="en-IN" sz="1200" u="none" cap="none" strike="noStrike">
                          <a:solidFill>
                            <a:srgbClr val="000000"/>
                          </a:solidFill>
                          <a:latin typeface="Times New Roman"/>
                          <a:ea typeface="Times New Roman"/>
                          <a:cs typeface="Times New Roman"/>
                          <a:sym typeface="Times New Roman"/>
                        </a:rPr>
                        <a:t>Structure of C++ program, Basic Input /Output operators and functions in C++, Simple C++ Program</a:t>
                      </a:r>
                      <a:endParaRPr/>
                    </a:p>
                    <a:p>
                      <a:pPr indent="-76200" lvl="0" marL="0" marR="74930" rtl="0" algn="l">
                        <a:spcBef>
                          <a:spcPts val="0"/>
                        </a:spcBef>
                        <a:spcAft>
                          <a:spcPts val="0"/>
                        </a:spcAft>
                        <a:buClr>
                          <a:srgbClr val="000000"/>
                        </a:buClr>
                        <a:buSzPts val="1200"/>
                        <a:buFont typeface="Calibri"/>
                        <a:buAutoNum type="arabicPeriod"/>
                      </a:pPr>
                      <a:r>
                        <a:rPr b="0" i="0" lang="en-IN" sz="1200" u="none" cap="none" strike="noStrike">
                          <a:solidFill>
                            <a:srgbClr val="000000"/>
                          </a:solidFill>
                          <a:latin typeface="Times New Roman"/>
                          <a:ea typeface="Times New Roman"/>
                          <a:cs typeface="Times New Roman"/>
                          <a:sym typeface="Times New Roman"/>
                        </a:rPr>
                        <a:t>Class &amp; Object: Introduction, Specifying a class, Access specifiers, Defining member functions: Inside class and Outside class, Creating objects, Memory</a:t>
                      </a:r>
                      <a:endParaRPr/>
                    </a:p>
                    <a:p>
                      <a:pPr indent="0" lvl="0" marL="85090" marR="0" rtl="0" algn="l">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allocations for objects</a:t>
                      </a:r>
                      <a:endParaRPr sz="1700" u="none" cap="none" strike="noStrike"/>
                    </a:p>
                  </a:txBody>
                  <a:tcPr marT="42775" marB="42775" marR="85550" marL="855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85090" marR="252095" rtl="0" algn="l">
                        <a:spcBef>
                          <a:spcPts val="0"/>
                        </a:spcBef>
                        <a:spcAft>
                          <a:spcPts val="0"/>
                        </a:spcAft>
                        <a:buNone/>
                      </a:pPr>
                      <a:br>
                        <a:rPr lang="en-IN" sz="1700" u="none" cap="none" strike="noStrike"/>
                      </a:br>
                      <a:br>
                        <a:rPr lang="en-IN" sz="1700" u="none" cap="none" strike="noStrike"/>
                      </a:br>
                      <a:br>
                        <a:rPr lang="en-IN" sz="1700" u="none" cap="none" strike="noStrike"/>
                      </a:br>
                      <a:br>
                        <a:rPr lang="en-IN" sz="1700" u="none" cap="none" strike="noStrike"/>
                      </a:br>
                      <a:br>
                        <a:rPr lang="en-IN" sz="1700" u="none" cap="none" strike="noStrike"/>
                      </a:br>
                      <a:br>
                        <a:rPr lang="en-IN" sz="1700" u="none" cap="none" strike="noStrike"/>
                      </a:br>
                      <a:r>
                        <a:rPr b="0" i="0" lang="en-IN" sz="1200" u="none" cap="none" strike="noStrike">
                          <a:solidFill>
                            <a:srgbClr val="000000"/>
                          </a:solidFill>
                          <a:latin typeface="Times New Roman"/>
                          <a:ea typeface="Times New Roman"/>
                          <a:cs typeface="Times New Roman"/>
                          <a:sym typeface="Times New Roman"/>
                        </a:rPr>
                        <a:t>Lecture Using Chalk-Board, Demonstration, Presentations, Hands-on, Flipped Classroom.</a:t>
                      </a:r>
                      <a:endParaRPr sz="1700" u="none" cap="none" strike="noStrike"/>
                    </a:p>
                  </a:txBody>
                  <a:tcPr marT="42775" marB="42775" marR="85550" marL="855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17" name="Google Shape;117;p6"/>
          <p:cNvSpPr/>
          <p:nvPr/>
        </p:nvSpPr>
        <p:spPr>
          <a:xfrm>
            <a:off x="2576513" y="1219200"/>
            <a:ext cx="12192000" cy="457200"/>
          </a:xfrm>
          <a:prstGeom prst="rect">
            <a:avLst/>
          </a:prstGeom>
          <a:noFill/>
          <a:ln>
            <a:noFill/>
          </a:ln>
        </p:spPr>
        <p:txBody>
          <a:bodyPr anchorCtr="0" anchor="ctr" bIns="0" lIns="91425" spcFirstLastPara="1" rIns="91425" wrap="square" tIns="0">
            <a:spAutoFit/>
          </a:bodyPr>
          <a:lstStyle/>
          <a:p>
            <a:pPr indent="55563"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Scope resolution operator</a:t>
            </a:r>
            <a:endParaRPr/>
          </a:p>
        </p:txBody>
      </p:sp>
      <p:pic>
        <p:nvPicPr>
          <p:cNvPr id="457" name="Google Shape;457;p46"/>
          <p:cNvPicPr preferRelativeResize="0"/>
          <p:nvPr>
            <p:ph idx="1" type="body"/>
          </p:nvPr>
        </p:nvPicPr>
        <p:blipFill rotWithShape="1">
          <a:blip r:embed="rId3">
            <a:alphaModFix/>
          </a:blip>
          <a:srcRect b="0" l="0" r="0" t="0"/>
          <a:stretch/>
        </p:blipFill>
        <p:spPr>
          <a:xfrm>
            <a:off x="952500" y="2291556"/>
            <a:ext cx="10287000" cy="34194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Scope resolution operator</a:t>
            </a:r>
            <a:endParaRPr/>
          </a:p>
        </p:txBody>
      </p:sp>
      <p:sp>
        <p:nvSpPr>
          <p:cNvPr id="463" name="Google Shape;463;p47"/>
          <p:cNvSpPr txBox="1"/>
          <p:nvPr>
            <p:ph idx="1" type="body"/>
          </p:nvPr>
        </p:nvSpPr>
        <p:spPr>
          <a:xfrm>
            <a:off x="838200" y="1825625"/>
            <a:ext cx="5579714" cy="4518942"/>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880000"/>
              </a:buClr>
              <a:buSzPct val="100000"/>
              <a:buNone/>
            </a:pPr>
            <a:r>
              <a:rPr lang="en-IN">
                <a:solidFill>
                  <a:srgbClr val="880000"/>
                </a:solidFill>
              </a:rPr>
              <a:t>#include</a:t>
            </a:r>
            <a:r>
              <a:rPr lang="en-IN">
                <a:solidFill>
                  <a:srgbClr val="000000"/>
                </a:solidFill>
              </a:rPr>
              <a:t> </a:t>
            </a:r>
            <a:r>
              <a:rPr lang="en-IN">
                <a:solidFill>
                  <a:srgbClr val="008800"/>
                </a:solidFill>
              </a:rPr>
              <a:t>&lt;iostream.h&gt;</a:t>
            </a:r>
            <a:endParaRPr/>
          </a:p>
          <a:p>
            <a:pPr indent="0" lvl="0" marL="0" rtl="0" algn="l">
              <a:lnSpc>
                <a:spcPct val="90000"/>
              </a:lnSpc>
              <a:spcBef>
                <a:spcPts val="1000"/>
              </a:spcBef>
              <a:spcAft>
                <a:spcPts val="0"/>
              </a:spcAft>
              <a:buClr>
                <a:srgbClr val="000000"/>
              </a:buClr>
              <a:buSzPct val="100000"/>
              <a:buNone/>
            </a:pPr>
            <a:r>
              <a:rPr lang="en-IN">
                <a:solidFill>
                  <a:srgbClr val="000000"/>
                </a:solidFill>
              </a:rPr>
              <a:t> </a:t>
            </a:r>
            <a:r>
              <a:rPr lang="en-IN">
                <a:solidFill>
                  <a:srgbClr val="000088"/>
                </a:solidFill>
              </a:rPr>
              <a:t>char</a:t>
            </a:r>
            <a:r>
              <a:rPr lang="en-IN">
                <a:solidFill>
                  <a:srgbClr val="000000"/>
                </a:solidFill>
              </a:rPr>
              <a:t> a </a:t>
            </a:r>
            <a:r>
              <a:rPr lang="en-IN">
                <a:solidFill>
                  <a:srgbClr val="666600"/>
                </a:solidFill>
              </a:rPr>
              <a:t>=</a:t>
            </a:r>
            <a:r>
              <a:rPr lang="en-IN">
                <a:solidFill>
                  <a:srgbClr val="000000"/>
                </a:solidFill>
              </a:rPr>
              <a:t> </a:t>
            </a:r>
            <a:r>
              <a:rPr lang="en-IN">
                <a:solidFill>
                  <a:srgbClr val="008800"/>
                </a:solidFill>
              </a:rPr>
              <a:t>'m’</a:t>
            </a:r>
            <a:r>
              <a:rPr lang="en-IN">
                <a:solidFill>
                  <a:srgbClr val="666600"/>
                </a:solidFill>
              </a:rPr>
              <a:t>;</a:t>
            </a:r>
            <a:r>
              <a:rPr lang="en-IN">
                <a:solidFill>
                  <a:srgbClr val="000000"/>
                </a:solidFill>
              </a:rPr>
              <a:t> </a:t>
            </a:r>
            <a:endParaRPr/>
          </a:p>
          <a:p>
            <a:pPr indent="0" lvl="0" marL="0" rtl="0" algn="l">
              <a:lnSpc>
                <a:spcPct val="90000"/>
              </a:lnSpc>
              <a:spcBef>
                <a:spcPts val="1000"/>
              </a:spcBef>
              <a:spcAft>
                <a:spcPts val="0"/>
              </a:spcAft>
              <a:buClr>
                <a:srgbClr val="000088"/>
              </a:buClr>
              <a:buSzPct val="100000"/>
              <a:buNone/>
            </a:pPr>
            <a:r>
              <a:rPr lang="en-IN">
                <a:solidFill>
                  <a:srgbClr val="000088"/>
                </a:solidFill>
              </a:rPr>
              <a:t>static</a:t>
            </a:r>
            <a:r>
              <a:rPr lang="en-IN">
                <a:solidFill>
                  <a:srgbClr val="000000"/>
                </a:solidFill>
              </a:rPr>
              <a:t> </a:t>
            </a:r>
            <a:r>
              <a:rPr lang="en-IN">
                <a:solidFill>
                  <a:srgbClr val="000088"/>
                </a:solidFill>
              </a:rPr>
              <a:t>int</a:t>
            </a:r>
            <a:r>
              <a:rPr lang="en-IN">
                <a:solidFill>
                  <a:srgbClr val="000000"/>
                </a:solidFill>
              </a:rPr>
              <a:t> b </a:t>
            </a:r>
            <a:r>
              <a:rPr lang="en-IN">
                <a:solidFill>
                  <a:srgbClr val="666600"/>
                </a:solidFill>
              </a:rPr>
              <a:t>=</a:t>
            </a:r>
            <a:r>
              <a:rPr lang="en-IN">
                <a:solidFill>
                  <a:srgbClr val="000000"/>
                </a:solidFill>
              </a:rPr>
              <a:t> </a:t>
            </a:r>
            <a:r>
              <a:rPr lang="en-IN">
                <a:solidFill>
                  <a:srgbClr val="006666"/>
                </a:solidFill>
              </a:rPr>
              <a:t>50</a:t>
            </a:r>
            <a:r>
              <a:rPr lang="en-IN">
                <a:solidFill>
                  <a:srgbClr val="666600"/>
                </a:solidFill>
              </a:rPr>
              <a:t>;</a:t>
            </a:r>
            <a:r>
              <a:rPr lang="en-IN">
                <a:solidFill>
                  <a:srgbClr val="000000"/>
                </a:solidFill>
              </a:rPr>
              <a:t> </a:t>
            </a:r>
            <a:endParaRPr/>
          </a:p>
          <a:p>
            <a:pPr indent="0" lvl="0" marL="0" rtl="0" algn="l">
              <a:lnSpc>
                <a:spcPct val="90000"/>
              </a:lnSpc>
              <a:spcBef>
                <a:spcPts val="1000"/>
              </a:spcBef>
              <a:spcAft>
                <a:spcPts val="0"/>
              </a:spcAft>
              <a:buClr>
                <a:srgbClr val="000088"/>
              </a:buClr>
              <a:buSzPct val="100000"/>
              <a:buNone/>
            </a:pPr>
            <a:r>
              <a:rPr lang="en-IN">
                <a:solidFill>
                  <a:srgbClr val="000088"/>
                </a:solidFill>
              </a:rPr>
              <a:t>int</a:t>
            </a:r>
            <a:r>
              <a:rPr lang="en-IN">
                <a:solidFill>
                  <a:srgbClr val="000000"/>
                </a:solidFill>
              </a:rPr>
              <a:t> main</a:t>
            </a:r>
            <a:r>
              <a:rPr lang="en-IN">
                <a:solidFill>
                  <a:srgbClr val="666600"/>
                </a:solidFill>
              </a:rPr>
              <a:t>()</a:t>
            </a:r>
            <a:r>
              <a:rPr lang="en-IN">
                <a:solidFill>
                  <a:srgbClr val="000000"/>
                </a:solidFill>
              </a:rPr>
              <a:t> </a:t>
            </a:r>
            <a:endParaRPr/>
          </a:p>
          <a:p>
            <a:pPr indent="0" lvl="0" marL="0" rtl="0" algn="l">
              <a:lnSpc>
                <a:spcPct val="90000"/>
              </a:lnSpc>
              <a:spcBef>
                <a:spcPts val="1000"/>
              </a:spcBef>
              <a:spcAft>
                <a:spcPts val="0"/>
              </a:spcAft>
              <a:buClr>
                <a:srgbClr val="666600"/>
              </a:buClr>
              <a:buSzPct val="100000"/>
              <a:buNone/>
            </a:pPr>
            <a:r>
              <a:rPr lang="en-IN">
                <a:solidFill>
                  <a:srgbClr val="666600"/>
                </a:solidFill>
              </a:rPr>
              <a:t>{</a:t>
            </a:r>
            <a:r>
              <a:rPr lang="en-IN">
                <a:solidFill>
                  <a:srgbClr val="000000"/>
                </a:solidFill>
              </a:rPr>
              <a:t> </a:t>
            </a:r>
            <a:r>
              <a:rPr lang="en-IN">
                <a:solidFill>
                  <a:srgbClr val="000088"/>
                </a:solidFill>
              </a:rPr>
              <a:t>char</a:t>
            </a:r>
            <a:r>
              <a:rPr lang="en-IN">
                <a:solidFill>
                  <a:srgbClr val="000000"/>
                </a:solidFill>
              </a:rPr>
              <a:t> a </a:t>
            </a:r>
            <a:r>
              <a:rPr lang="en-IN">
                <a:solidFill>
                  <a:srgbClr val="666600"/>
                </a:solidFill>
              </a:rPr>
              <a:t>=</a:t>
            </a:r>
            <a:r>
              <a:rPr lang="en-IN">
                <a:solidFill>
                  <a:srgbClr val="000000"/>
                </a:solidFill>
              </a:rPr>
              <a:t> </a:t>
            </a:r>
            <a:r>
              <a:rPr lang="en-IN">
                <a:solidFill>
                  <a:srgbClr val="008800"/>
                </a:solidFill>
              </a:rPr>
              <a:t>'s’</a:t>
            </a:r>
            <a:r>
              <a:rPr lang="en-IN">
                <a:solidFill>
                  <a:srgbClr val="666600"/>
                </a:solidFill>
              </a:rPr>
              <a:t>;</a:t>
            </a:r>
            <a:endParaRPr/>
          </a:p>
          <a:p>
            <a:pPr indent="0" lvl="0" marL="0" rtl="0" algn="l">
              <a:lnSpc>
                <a:spcPct val="90000"/>
              </a:lnSpc>
              <a:spcBef>
                <a:spcPts val="1000"/>
              </a:spcBef>
              <a:spcAft>
                <a:spcPts val="0"/>
              </a:spcAft>
              <a:buClr>
                <a:srgbClr val="000000"/>
              </a:buClr>
              <a:buSzPct val="100000"/>
              <a:buNone/>
            </a:pPr>
            <a:r>
              <a:rPr lang="en-IN">
                <a:solidFill>
                  <a:srgbClr val="000000"/>
                </a:solidFill>
              </a:rPr>
              <a:t> cout </a:t>
            </a:r>
            <a:r>
              <a:rPr lang="en-IN">
                <a:solidFill>
                  <a:srgbClr val="666600"/>
                </a:solidFill>
              </a:rPr>
              <a:t>&lt;&lt;</a:t>
            </a:r>
            <a:r>
              <a:rPr lang="en-IN">
                <a:solidFill>
                  <a:srgbClr val="000000"/>
                </a:solidFill>
              </a:rPr>
              <a:t> </a:t>
            </a:r>
            <a:r>
              <a:rPr lang="en-IN">
                <a:solidFill>
                  <a:srgbClr val="008800"/>
                </a:solidFill>
              </a:rPr>
              <a:t>"The static variable : "</a:t>
            </a:r>
            <a:r>
              <a:rPr lang="en-IN">
                <a:solidFill>
                  <a:srgbClr val="666600"/>
                </a:solidFill>
              </a:rPr>
              <a:t>&lt;&lt;</a:t>
            </a:r>
            <a:r>
              <a:rPr lang="en-IN">
                <a:solidFill>
                  <a:srgbClr val="000000"/>
                </a:solidFill>
              </a:rPr>
              <a:t> </a:t>
            </a:r>
            <a:r>
              <a:rPr lang="en-IN">
                <a:solidFill>
                  <a:srgbClr val="666600"/>
                </a:solidFill>
              </a:rPr>
              <a:t>::</a:t>
            </a:r>
            <a:r>
              <a:rPr lang="en-IN">
                <a:solidFill>
                  <a:srgbClr val="000000"/>
                </a:solidFill>
              </a:rPr>
              <a:t>b</a:t>
            </a:r>
            <a:r>
              <a:rPr lang="en-IN">
                <a:solidFill>
                  <a:srgbClr val="666600"/>
                </a:solidFill>
              </a:rPr>
              <a:t>;</a:t>
            </a:r>
            <a:endParaRPr/>
          </a:p>
          <a:p>
            <a:pPr indent="0" lvl="0" marL="0" rtl="0" algn="l">
              <a:lnSpc>
                <a:spcPct val="90000"/>
              </a:lnSpc>
              <a:spcBef>
                <a:spcPts val="1000"/>
              </a:spcBef>
              <a:spcAft>
                <a:spcPts val="0"/>
              </a:spcAft>
              <a:buClr>
                <a:srgbClr val="000000"/>
              </a:buClr>
              <a:buSzPct val="100000"/>
              <a:buNone/>
            </a:pPr>
            <a:r>
              <a:rPr lang="en-IN">
                <a:solidFill>
                  <a:srgbClr val="000000"/>
                </a:solidFill>
              </a:rPr>
              <a:t> cout </a:t>
            </a:r>
            <a:r>
              <a:rPr lang="en-IN">
                <a:solidFill>
                  <a:srgbClr val="666600"/>
                </a:solidFill>
              </a:rPr>
              <a:t>&lt;&lt;</a:t>
            </a:r>
            <a:r>
              <a:rPr lang="en-IN">
                <a:solidFill>
                  <a:srgbClr val="000000"/>
                </a:solidFill>
              </a:rPr>
              <a:t> </a:t>
            </a:r>
            <a:r>
              <a:rPr lang="en-IN">
                <a:solidFill>
                  <a:srgbClr val="008800"/>
                </a:solidFill>
              </a:rPr>
              <a:t>"\nThe local variable : "</a:t>
            </a:r>
            <a:r>
              <a:rPr lang="en-IN">
                <a:solidFill>
                  <a:srgbClr val="000000"/>
                </a:solidFill>
              </a:rPr>
              <a:t> </a:t>
            </a:r>
            <a:r>
              <a:rPr lang="en-IN">
                <a:solidFill>
                  <a:srgbClr val="666600"/>
                </a:solidFill>
              </a:rPr>
              <a:t>&lt;&lt;</a:t>
            </a:r>
            <a:r>
              <a:rPr lang="en-IN">
                <a:solidFill>
                  <a:srgbClr val="000000"/>
                </a:solidFill>
              </a:rPr>
              <a:t> a</a:t>
            </a:r>
            <a:r>
              <a:rPr lang="en-IN">
                <a:solidFill>
                  <a:srgbClr val="666600"/>
                </a:solidFill>
              </a:rPr>
              <a:t>;</a:t>
            </a:r>
            <a:endParaRPr/>
          </a:p>
          <a:p>
            <a:pPr indent="0" lvl="0" marL="0" rtl="0" algn="l">
              <a:lnSpc>
                <a:spcPct val="90000"/>
              </a:lnSpc>
              <a:spcBef>
                <a:spcPts val="1000"/>
              </a:spcBef>
              <a:spcAft>
                <a:spcPts val="0"/>
              </a:spcAft>
              <a:buClr>
                <a:srgbClr val="000000"/>
              </a:buClr>
              <a:buSzPct val="100000"/>
              <a:buNone/>
            </a:pPr>
            <a:r>
              <a:rPr lang="en-IN">
                <a:solidFill>
                  <a:srgbClr val="000000"/>
                </a:solidFill>
              </a:rPr>
              <a:t> cout </a:t>
            </a:r>
            <a:r>
              <a:rPr lang="en-IN">
                <a:solidFill>
                  <a:srgbClr val="666600"/>
                </a:solidFill>
              </a:rPr>
              <a:t>&lt;&lt;</a:t>
            </a:r>
            <a:r>
              <a:rPr lang="en-IN">
                <a:solidFill>
                  <a:srgbClr val="000000"/>
                </a:solidFill>
              </a:rPr>
              <a:t> </a:t>
            </a:r>
            <a:r>
              <a:rPr lang="en-IN">
                <a:solidFill>
                  <a:srgbClr val="008800"/>
                </a:solidFill>
              </a:rPr>
              <a:t>"\nThe global variable : "</a:t>
            </a:r>
            <a:r>
              <a:rPr lang="en-IN">
                <a:solidFill>
                  <a:srgbClr val="000000"/>
                </a:solidFill>
              </a:rPr>
              <a:t> </a:t>
            </a:r>
            <a:r>
              <a:rPr lang="en-IN">
                <a:solidFill>
                  <a:srgbClr val="666600"/>
                </a:solidFill>
              </a:rPr>
              <a:t>&lt;&lt;</a:t>
            </a:r>
            <a:r>
              <a:rPr lang="en-IN">
                <a:solidFill>
                  <a:srgbClr val="000000"/>
                </a:solidFill>
              </a:rPr>
              <a:t> </a:t>
            </a:r>
            <a:r>
              <a:rPr lang="en-IN">
                <a:solidFill>
                  <a:srgbClr val="666600"/>
                </a:solidFill>
              </a:rPr>
              <a:t>::</a:t>
            </a:r>
            <a:r>
              <a:rPr lang="en-IN">
                <a:solidFill>
                  <a:srgbClr val="000000"/>
                </a:solidFill>
              </a:rPr>
              <a:t>a</a:t>
            </a:r>
            <a:r>
              <a:rPr lang="en-IN">
                <a:solidFill>
                  <a:srgbClr val="666600"/>
                </a:solidFill>
              </a:rPr>
              <a:t>;</a:t>
            </a:r>
            <a:endParaRPr/>
          </a:p>
          <a:p>
            <a:pPr indent="0" lvl="0" marL="0" rtl="0" algn="l">
              <a:lnSpc>
                <a:spcPct val="90000"/>
              </a:lnSpc>
              <a:spcBef>
                <a:spcPts val="1000"/>
              </a:spcBef>
              <a:spcAft>
                <a:spcPts val="0"/>
              </a:spcAft>
              <a:buClr>
                <a:srgbClr val="000000"/>
              </a:buClr>
              <a:buSzPct val="100000"/>
              <a:buNone/>
            </a:pPr>
            <a:r>
              <a:rPr lang="en-IN">
                <a:solidFill>
                  <a:srgbClr val="000000"/>
                </a:solidFill>
              </a:rPr>
              <a:t> </a:t>
            </a:r>
            <a:r>
              <a:rPr lang="en-IN">
                <a:solidFill>
                  <a:srgbClr val="000088"/>
                </a:solidFill>
              </a:rPr>
              <a:t>return</a:t>
            </a:r>
            <a:r>
              <a:rPr lang="en-IN">
                <a:solidFill>
                  <a:srgbClr val="000000"/>
                </a:solidFill>
              </a:rPr>
              <a:t> </a:t>
            </a:r>
            <a:r>
              <a:rPr lang="en-IN">
                <a:solidFill>
                  <a:srgbClr val="006666"/>
                </a:solidFill>
              </a:rPr>
              <a:t>0</a:t>
            </a:r>
            <a:r>
              <a:rPr lang="en-IN">
                <a:solidFill>
                  <a:srgbClr val="666600"/>
                </a:solidFill>
              </a:rPr>
              <a:t>;</a:t>
            </a:r>
            <a:endParaRPr/>
          </a:p>
          <a:p>
            <a:pPr indent="0" lvl="0" marL="0" rtl="0" algn="l">
              <a:lnSpc>
                <a:spcPct val="90000"/>
              </a:lnSpc>
              <a:spcBef>
                <a:spcPts val="1000"/>
              </a:spcBef>
              <a:spcAft>
                <a:spcPts val="0"/>
              </a:spcAft>
              <a:buClr>
                <a:srgbClr val="000000"/>
              </a:buClr>
              <a:buSzPct val="100000"/>
              <a:buNone/>
            </a:pPr>
            <a:r>
              <a:rPr lang="en-IN">
                <a:solidFill>
                  <a:srgbClr val="000000"/>
                </a:solidFill>
              </a:rPr>
              <a:t> </a:t>
            </a:r>
            <a:r>
              <a:rPr lang="en-IN">
                <a:solidFill>
                  <a:srgbClr val="666600"/>
                </a:solidFill>
              </a:rPr>
              <a:t>}</a:t>
            </a:r>
            <a:endParaRPr/>
          </a:p>
          <a:p>
            <a:pPr indent="0" lvl="0" marL="0" rtl="0" algn="l">
              <a:lnSpc>
                <a:spcPct val="90000"/>
              </a:lnSpc>
              <a:spcBef>
                <a:spcPts val="1000"/>
              </a:spcBef>
              <a:spcAft>
                <a:spcPts val="0"/>
              </a:spcAft>
              <a:buClr>
                <a:schemeClr val="dk1"/>
              </a:buClr>
              <a:buSzPct val="100000"/>
              <a:buNone/>
            </a:pPr>
            <a:r>
              <a:t/>
            </a:r>
            <a:endParaRPr b="0" i="0">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a:p>
        </p:txBody>
      </p:sp>
      <p:pic>
        <p:nvPicPr>
          <p:cNvPr id="464" name="Google Shape;464;p47"/>
          <p:cNvPicPr preferRelativeResize="0"/>
          <p:nvPr/>
        </p:nvPicPr>
        <p:blipFill rotWithShape="1">
          <a:blip r:embed="rId3">
            <a:alphaModFix/>
          </a:blip>
          <a:srcRect b="0" l="0" r="0" t="0"/>
          <a:stretch/>
        </p:blipFill>
        <p:spPr>
          <a:xfrm>
            <a:off x="5585099" y="1825625"/>
            <a:ext cx="6280253" cy="1994562"/>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Sizeof operator in c++</a:t>
            </a:r>
            <a:endParaRPr/>
          </a:p>
        </p:txBody>
      </p:sp>
      <p:sp>
        <p:nvSpPr>
          <p:cNvPr id="470" name="Google Shape;470;p48"/>
          <p:cNvSpPr txBox="1"/>
          <p:nvPr>
            <p:ph idx="1" type="body"/>
          </p:nvPr>
        </p:nvSpPr>
        <p:spPr>
          <a:xfrm>
            <a:off x="459235" y="1690688"/>
            <a:ext cx="11154134"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C4043"/>
              </a:buClr>
              <a:buSzPts val="2800"/>
              <a:buChar char="•"/>
            </a:pPr>
            <a:r>
              <a:rPr b="1" i="0" lang="en-IN">
                <a:solidFill>
                  <a:srgbClr val="3C4043"/>
                </a:solidFill>
                <a:latin typeface="Roboto"/>
                <a:ea typeface="Roboto"/>
                <a:cs typeface="Roboto"/>
                <a:sym typeface="Roboto"/>
              </a:rPr>
              <a:t>C++ sizeof Operator</a:t>
            </a:r>
            <a:r>
              <a:rPr b="0" i="0" lang="en-IN">
                <a:solidFill>
                  <a:srgbClr val="3C4043"/>
                </a:solidFill>
                <a:latin typeface="Roboto"/>
                <a:ea typeface="Roboto"/>
                <a:cs typeface="Roboto"/>
                <a:sym typeface="Roboto"/>
              </a:rPr>
              <a:t>. The </a:t>
            </a:r>
            <a:r>
              <a:rPr b="1" i="0" lang="en-IN">
                <a:solidFill>
                  <a:srgbClr val="3C4043"/>
                </a:solidFill>
                <a:latin typeface="Roboto"/>
                <a:ea typeface="Roboto"/>
                <a:cs typeface="Roboto"/>
                <a:sym typeface="Roboto"/>
              </a:rPr>
              <a:t>sizeof</a:t>
            </a:r>
            <a:r>
              <a:rPr b="0" i="0" lang="en-IN">
                <a:solidFill>
                  <a:srgbClr val="3C4043"/>
                </a:solidFill>
                <a:latin typeface="Roboto"/>
                <a:ea typeface="Roboto"/>
                <a:cs typeface="Roboto"/>
                <a:sym typeface="Roboto"/>
              </a:rPr>
              <a:t> is a keyword, but it is a compile-time </a:t>
            </a:r>
            <a:r>
              <a:rPr b="1" i="0" lang="en-IN">
                <a:solidFill>
                  <a:srgbClr val="3C4043"/>
                </a:solidFill>
                <a:latin typeface="Roboto"/>
                <a:ea typeface="Roboto"/>
                <a:cs typeface="Roboto"/>
                <a:sym typeface="Roboto"/>
              </a:rPr>
              <a:t>operator</a:t>
            </a:r>
            <a:r>
              <a:rPr b="0" i="0" lang="en-IN">
                <a:solidFill>
                  <a:srgbClr val="3C4043"/>
                </a:solidFill>
                <a:latin typeface="Roboto"/>
                <a:ea typeface="Roboto"/>
                <a:cs typeface="Roboto"/>
                <a:sym typeface="Roboto"/>
              </a:rPr>
              <a:t>that determines the size, in bytes, of a variable or data type. The </a:t>
            </a:r>
            <a:r>
              <a:rPr b="1" i="0" lang="en-IN">
                <a:solidFill>
                  <a:srgbClr val="3C4043"/>
                </a:solidFill>
                <a:latin typeface="Roboto"/>
                <a:ea typeface="Roboto"/>
                <a:cs typeface="Roboto"/>
                <a:sym typeface="Roboto"/>
              </a:rPr>
              <a:t>sizeof operator</a:t>
            </a:r>
            <a:r>
              <a:rPr b="0" i="0" lang="en-IN">
                <a:solidFill>
                  <a:srgbClr val="3C4043"/>
                </a:solidFill>
                <a:latin typeface="Roboto"/>
                <a:ea typeface="Roboto"/>
                <a:cs typeface="Roboto"/>
                <a:sym typeface="Roboto"/>
              </a:rPr>
              <a:t>can be used to get the </a:t>
            </a:r>
            <a:r>
              <a:rPr b="1" i="0" lang="en-IN">
                <a:solidFill>
                  <a:srgbClr val="3C4043"/>
                </a:solidFill>
                <a:latin typeface="Roboto"/>
                <a:ea typeface="Roboto"/>
                <a:cs typeface="Roboto"/>
                <a:sym typeface="Roboto"/>
              </a:rPr>
              <a:t>size of</a:t>
            </a:r>
            <a:r>
              <a:rPr b="0" i="0" lang="en-IN">
                <a:solidFill>
                  <a:srgbClr val="3C4043"/>
                </a:solidFill>
                <a:latin typeface="Roboto"/>
                <a:ea typeface="Roboto"/>
                <a:cs typeface="Roboto"/>
                <a:sym typeface="Roboto"/>
              </a:rPr>
              <a:t> classes, structures, unions and any other user defined data type.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Sizeof example</a:t>
            </a:r>
            <a:endParaRPr/>
          </a:p>
        </p:txBody>
      </p:sp>
      <p:sp>
        <p:nvSpPr>
          <p:cNvPr id="476" name="Google Shape;476;p49"/>
          <p:cNvSpPr txBox="1"/>
          <p:nvPr>
            <p:ph idx="1" type="body"/>
          </p:nvPr>
        </p:nvSpPr>
        <p:spPr>
          <a:xfrm>
            <a:off x="838200" y="1825625"/>
            <a:ext cx="678995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rgbClr val="FFFFFF"/>
              </a:buClr>
              <a:buSzPct val="100000"/>
              <a:buChar char="•"/>
            </a:pPr>
            <a:r>
              <a:rPr lang="en-IN" u="sng">
                <a:solidFill>
                  <a:srgbClr val="FFFFFF"/>
                </a:solidFill>
                <a:latin typeface="Open Sans"/>
                <a:ea typeface="Open Sans"/>
                <a:cs typeface="Open Sans"/>
                <a:sym typeface="Open Sans"/>
              </a:rPr>
              <a:t>Live D</a:t>
            </a:r>
            <a:endParaRPr b="0" i="0">
              <a:latin typeface="Arial"/>
              <a:ea typeface="Arial"/>
              <a:cs typeface="Arial"/>
              <a:sym typeface="Arial"/>
            </a:endParaRPr>
          </a:p>
          <a:p>
            <a:pPr indent="0" lvl="0" marL="0" rtl="0" algn="l">
              <a:lnSpc>
                <a:spcPct val="90000"/>
              </a:lnSpc>
              <a:spcBef>
                <a:spcPts val="1000"/>
              </a:spcBef>
              <a:spcAft>
                <a:spcPts val="0"/>
              </a:spcAft>
              <a:buClr>
                <a:srgbClr val="880000"/>
              </a:buClr>
              <a:buSzPct val="100000"/>
              <a:buNone/>
            </a:pPr>
            <a:r>
              <a:rPr lang="en-IN">
                <a:solidFill>
                  <a:srgbClr val="880000"/>
                </a:solidFill>
              </a:rPr>
              <a:t>#include</a:t>
            </a:r>
            <a:r>
              <a:rPr lang="en-IN">
                <a:solidFill>
                  <a:srgbClr val="000000"/>
                </a:solidFill>
              </a:rPr>
              <a:t> </a:t>
            </a:r>
            <a:r>
              <a:rPr lang="en-IN">
                <a:solidFill>
                  <a:srgbClr val="008800"/>
                </a:solidFill>
              </a:rPr>
              <a:t>&lt;iostream.h&gt;</a:t>
            </a:r>
            <a:r>
              <a:rPr lang="en-IN">
                <a:solidFill>
                  <a:srgbClr val="000000"/>
                </a:solidFill>
              </a:rPr>
              <a:t> </a:t>
            </a:r>
            <a:endParaRPr/>
          </a:p>
          <a:p>
            <a:pPr indent="0" lvl="0" marL="0" rtl="0" algn="l">
              <a:lnSpc>
                <a:spcPct val="90000"/>
              </a:lnSpc>
              <a:spcBef>
                <a:spcPts val="1000"/>
              </a:spcBef>
              <a:spcAft>
                <a:spcPts val="0"/>
              </a:spcAft>
              <a:buClr>
                <a:srgbClr val="000000"/>
              </a:buClr>
              <a:buSzPct val="100000"/>
              <a:buNone/>
            </a:pPr>
            <a:r>
              <a:rPr lang="en-IN">
                <a:solidFill>
                  <a:srgbClr val="000000"/>
                </a:solidFill>
              </a:rPr>
              <a:t> </a:t>
            </a:r>
            <a:r>
              <a:rPr lang="en-IN">
                <a:solidFill>
                  <a:srgbClr val="000088"/>
                </a:solidFill>
              </a:rPr>
              <a:t>int</a:t>
            </a:r>
            <a:r>
              <a:rPr lang="en-IN">
                <a:solidFill>
                  <a:srgbClr val="000000"/>
                </a:solidFill>
              </a:rPr>
              <a:t> main</a:t>
            </a:r>
            <a:r>
              <a:rPr lang="en-IN">
                <a:solidFill>
                  <a:srgbClr val="666600"/>
                </a:solidFill>
              </a:rPr>
              <a:t>()</a:t>
            </a:r>
            <a:r>
              <a:rPr lang="en-IN">
                <a:solidFill>
                  <a:srgbClr val="000000"/>
                </a:solidFill>
              </a:rPr>
              <a:t> </a:t>
            </a:r>
            <a:endParaRPr/>
          </a:p>
          <a:p>
            <a:pPr indent="0" lvl="0" marL="0" rtl="0" algn="l">
              <a:lnSpc>
                <a:spcPct val="90000"/>
              </a:lnSpc>
              <a:spcBef>
                <a:spcPts val="1000"/>
              </a:spcBef>
              <a:spcAft>
                <a:spcPts val="0"/>
              </a:spcAft>
              <a:buClr>
                <a:srgbClr val="666600"/>
              </a:buClr>
              <a:buSzPct val="100000"/>
              <a:buNone/>
            </a:pPr>
            <a:r>
              <a:rPr lang="en-IN">
                <a:solidFill>
                  <a:srgbClr val="666600"/>
                </a:solidFill>
              </a:rPr>
              <a:t>{</a:t>
            </a:r>
            <a:r>
              <a:rPr lang="en-IN">
                <a:solidFill>
                  <a:srgbClr val="000000"/>
                </a:solidFill>
              </a:rPr>
              <a:t> </a:t>
            </a:r>
            <a:endParaRPr/>
          </a:p>
          <a:p>
            <a:pPr indent="0" lvl="0" marL="0" rtl="0" algn="l">
              <a:lnSpc>
                <a:spcPct val="90000"/>
              </a:lnSpc>
              <a:spcBef>
                <a:spcPts val="1000"/>
              </a:spcBef>
              <a:spcAft>
                <a:spcPts val="0"/>
              </a:spcAft>
              <a:buClr>
                <a:srgbClr val="000000"/>
              </a:buClr>
              <a:buSzPct val="100000"/>
              <a:buNone/>
            </a:pPr>
            <a:r>
              <a:rPr lang="en-IN">
                <a:solidFill>
                  <a:srgbClr val="000000"/>
                </a:solidFill>
              </a:rPr>
              <a:t>cout </a:t>
            </a:r>
            <a:r>
              <a:rPr lang="en-IN">
                <a:solidFill>
                  <a:srgbClr val="666600"/>
                </a:solidFill>
              </a:rPr>
              <a:t>&lt;&lt;</a:t>
            </a:r>
            <a:r>
              <a:rPr lang="en-IN">
                <a:solidFill>
                  <a:srgbClr val="000000"/>
                </a:solidFill>
              </a:rPr>
              <a:t> </a:t>
            </a:r>
            <a:r>
              <a:rPr lang="en-IN">
                <a:solidFill>
                  <a:srgbClr val="008800"/>
                </a:solidFill>
              </a:rPr>
              <a:t>"Size of char : "</a:t>
            </a:r>
            <a:r>
              <a:rPr lang="en-IN">
                <a:solidFill>
                  <a:srgbClr val="000000"/>
                </a:solidFill>
              </a:rPr>
              <a:t> </a:t>
            </a:r>
            <a:r>
              <a:rPr lang="en-IN">
                <a:solidFill>
                  <a:srgbClr val="666600"/>
                </a:solidFill>
              </a:rPr>
              <a:t>&lt;&lt;</a:t>
            </a:r>
            <a:r>
              <a:rPr lang="en-IN">
                <a:solidFill>
                  <a:srgbClr val="000000"/>
                </a:solidFill>
              </a:rPr>
              <a:t> </a:t>
            </a:r>
            <a:r>
              <a:rPr lang="en-IN">
                <a:solidFill>
                  <a:srgbClr val="000088"/>
                </a:solidFill>
              </a:rPr>
              <a:t>sizeof</a:t>
            </a:r>
            <a:r>
              <a:rPr lang="en-IN">
                <a:solidFill>
                  <a:srgbClr val="666600"/>
                </a:solidFill>
              </a:rPr>
              <a:t>(</a:t>
            </a:r>
            <a:r>
              <a:rPr lang="en-IN">
                <a:solidFill>
                  <a:srgbClr val="000088"/>
                </a:solidFill>
              </a:rPr>
              <a:t>char</a:t>
            </a:r>
            <a:r>
              <a:rPr lang="en-IN">
                <a:solidFill>
                  <a:srgbClr val="666600"/>
                </a:solidFill>
              </a:rPr>
              <a:t>)</a:t>
            </a:r>
            <a:r>
              <a:rPr lang="en-IN">
                <a:solidFill>
                  <a:srgbClr val="000000"/>
                </a:solidFill>
              </a:rPr>
              <a:t> </a:t>
            </a:r>
            <a:r>
              <a:rPr lang="en-IN">
                <a:solidFill>
                  <a:srgbClr val="666600"/>
                </a:solidFill>
              </a:rPr>
              <a:t>&lt;&lt;</a:t>
            </a:r>
            <a:r>
              <a:rPr lang="en-IN">
                <a:solidFill>
                  <a:srgbClr val="000000"/>
                </a:solidFill>
              </a:rPr>
              <a:t> endl</a:t>
            </a:r>
            <a:r>
              <a:rPr lang="en-IN">
                <a:solidFill>
                  <a:srgbClr val="666600"/>
                </a:solidFill>
              </a:rPr>
              <a:t>;</a:t>
            </a:r>
            <a:endParaRPr/>
          </a:p>
          <a:p>
            <a:pPr indent="0" lvl="0" marL="0" rtl="0" algn="l">
              <a:lnSpc>
                <a:spcPct val="90000"/>
              </a:lnSpc>
              <a:spcBef>
                <a:spcPts val="1000"/>
              </a:spcBef>
              <a:spcAft>
                <a:spcPts val="0"/>
              </a:spcAft>
              <a:buClr>
                <a:srgbClr val="000000"/>
              </a:buClr>
              <a:buSzPct val="100000"/>
              <a:buNone/>
            </a:pPr>
            <a:r>
              <a:rPr lang="en-IN">
                <a:solidFill>
                  <a:srgbClr val="000000"/>
                </a:solidFill>
              </a:rPr>
              <a:t> cout </a:t>
            </a:r>
            <a:r>
              <a:rPr lang="en-IN">
                <a:solidFill>
                  <a:srgbClr val="666600"/>
                </a:solidFill>
              </a:rPr>
              <a:t>&lt;&lt;</a:t>
            </a:r>
            <a:r>
              <a:rPr lang="en-IN">
                <a:solidFill>
                  <a:srgbClr val="000000"/>
                </a:solidFill>
              </a:rPr>
              <a:t> </a:t>
            </a:r>
            <a:r>
              <a:rPr lang="en-IN">
                <a:solidFill>
                  <a:srgbClr val="008800"/>
                </a:solidFill>
              </a:rPr>
              <a:t>"Size of int : "</a:t>
            </a:r>
            <a:r>
              <a:rPr lang="en-IN">
                <a:solidFill>
                  <a:srgbClr val="000000"/>
                </a:solidFill>
              </a:rPr>
              <a:t> </a:t>
            </a:r>
            <a:r>
              <a:rPr lang="en-IN">
                <a:solidFill>
                  <a:srgbClr val="666600"/>
                </a:solidFill>
              </a:rPr>
              <a:t>&lt;&lt;</a:t>
            </a:r>
            <a:r>
              <a:rPr lang="en-IN">
                <a:solidFill>
                  <a:srgbClr val="000000"/>
                </a:solidFill>
              </a:rPr>
              <a:t> </a:t>
            </a:r>
            <a:r>
              <a:rPr lang="en-IN">
                <a:solidFill>
                  <a:srgbClr val="000088"/>
                </a:solidFill>
              </a:rPr>
              <a:t>sizeof</a:t>
            </a:r>
            <a:r>
              <a:rPr lang="en-IN">
                <a:solidFill>
                  <a:srgbClr val="666600"/>
                </a:solidFill>
              </a:rPr>
              <a:t>(</a:t>
            </a:r>
            <a:r>
              <a:rPr lang="en-IN">
                <a:solidFill>
                  <a:srgbClr val="000088"/>
                </a:solidFill>
              </a:rPr>
              <a:t>int</a:t>
            </a:r>
            <a:r>
              <a:rPr lang="en-IN">
                <a:solidFill>
                  <a:srgbClr val="666600"/>
                </a:solidFill>
              </a:rPr>
              <a:t>)</a:t>
            </a:r>
            <a:r>
              <a:rPr lang="en-IN">
                <a:solidFill>
                  <a:srgbClr val="000000"/>
                </a:solidFill>
              </a:rPr>
              <a:t> </a:t>
            </a:r>
            <a:r>
              <a:rPr lang="en-IN">
                <a:solidFill>
                  <a:srgbClr val="666600"/>
                </a:solidFill>
              </a:rPr>
              <a:t>&lt;&lt;</a:t>
            </a:r>
            <a:r>
              <a:rPr lang="en-IN">
                <a:solidFill>
                  <a:srgbClr val="000000"/>
                </a:solidFill>
              </a:rPr>
              <a:t> endl</a:t>
            </a:r>
            <a:r>
              <a:rPr lang="en-IN">
                <a:solidFill>
                  <a:srgbClr val="666600"/>
                </a:solidFill>
              </a:rPr>
              <a:t>;</a:t>
            </a:r>
            <a:r>
              <a:rPr lang="en-IN">
                <a:solidFill>
                  <a:srgbClr val="000000"/>
                </a:solidFill>
              </a:rPr>
              <a:t> </a:t>
            </a:r>
            <a:endParaRPr/>
          </a:p>
          <a:p>
            <a:pPr indent="0" lvl="0" marL="0" rtl="0" algn="l">
              <a:lnSpc>
                <a:spcPct val="90000"/>
              </a:lnSpc>
              <a:spcBef>
                <a:spcPts val="1000"/>
              </a:spcBef>
              <a:spcAft>
                <a:spcPts val="0"/>
              </a:spcAft>
              <a:buClr>
                <a:srgbClr val="000000"/>
              </a:buClr>
              <a:buSzPct val="100000"/>
              <a:buNone/>
            </a:pPr>
            <a:r>
              <a:rPr lang="en-IN">
                <a:solidFill>
                  <a:srgbClr val="000000"/>
                </a:solidFill>
              </a:rPr>
              <a:t>cout </a:t>
            </a:r>
            <a:r>
              <a:rPr lang="en-IN">
                <a:solidFill>
                  <a:srgbClr val="666600"/>
                </a:solidFill>
              </a:rPr>
              <a:t>&lt;&lt;</a:t>
            </a:r>
            <a:r>
              <a:rPr lang="en-IN">
                <a:solidFill>
                  <a:srgbClr val="000000"/>
                </a:solidFill>
              </a:rPr>
              <a:t> </a:t>
            </a:r>
            <a:r>
              <a:rPr lang="en-IN">
                <a:solidFill>
                  <a:srgbClr val="008800"/>
                </a:solidFill>
              </a:rPr>
              <a:t>"Size of short int : "</a:t>
            </a:r>
            <a:r>
              <a:rPr lang="en-IN">
                <a:solidFill>
                  <a:srgbClr val="000000"/>
                </a:solidFill>
              </a:rPr>
              <a:t> </a:t>
            </a:r>
            <a:r>
              <a:rPr lang="en-IN">
                <a:solidFill>
                  <a:srgbClr val="666600"/>
                </a:solidFill>
              </a:rPr>
              <a:t>&lt;&lt;</a:t>
            </a:r>
            <a:r>
              <a:rPr lang="en-IN">
                <a:solidFill>
                  <a:srgbClr val="000000"/>
                </a:solidFill>
              </a:rPr>
              <a:t> </a:t>
            </a:r>
            <a:r>
              <a:rPr lang="en-IN">
                <a:solidFill>
                  <a:srgbClr val="000088"/>
                </a:solidFill>
              </a:rPr>
              <a:t>sizeof</a:t>
            </a:r>
            <a:r>
              <a:rPr lang="en-IN">
                <a:solidFill>
                  <a:srgbClr val="666600"/>
                </a:solidFill>
              </a:rPr>
              <a:t>(</a:t>
            </a:r>
            <a:r>
              <a:rPr lang="en-IN">
                <a:solidFill>
                  <a:srgbClr val="000088"/>
                </a:solidFill>
              </a:rPr>
              <a:t>short</a:t>
            </a:r>
            <a:r>
              <a:rPr lang="en-IN">
                <a:solidFill>
                  <a:srgbClr val="000000"/>
                </a:solidFill>
              </a:rPr>
              <a:t> </a:t>
            </a:r>
            <a:r>
              <a:rPr lang="en-IN">
                <a:solidFill>
                  <a:srgbClr val="000088"/>
                </a:solidFill>
              </a:rPr>
              <a:t>int</a:t>
            </a:r>
            <a:r>
              <a:rPr lang="en-IN">
                <a:solidFill>
                  <a:srgbClr val="666600"/>
                </a:solidFill>
              </a:rPr>
              <a:t>)</a:t>
            </a:r>
            <a:r>
              <a:rPr lang="en-IN">
                <a:solidFill>
                  <a:srgbClr val="000000"/>
                </a:solidFill>
              </a:rPr>
              <a:t> </a:t>
            </a:r>
            <a:r>
              <a:rPr lang="en-IN">
                <a:solidFill>
                  <a:srgbClr val="666600"/>
                </a:solidFill>
              </a:rPr>
              <a:t>&lt;&lt;</a:t>
            </a:r>
            <a:r>
              <a:rPr lang="en-IN">
                <a:solidFill>
                  <a:srgbClr val="000000"/>
                </a:solidFill>
              </a:rPr>
              <a:t> endl</a:t>
            </a:r>
            <a:r>
              <a:rPr lang="en-IN">
                <a:solidFill>
                  <a:srgbClr val="666600"/>
                </a:solidFill>
              </a:rPr>
              <a:t>;</a:t>
            </a:r>
            <a:r>
              <a:rPr lang="en-IN">
                <a:solidFill>
                  <a:srgbClr val="000000"/>
                </a:solidFill>
              </a:rPr>
              <a:t> </a:t>
            </a:r>
            <a:endParaRPr/>
          </a:p>
          <a:p>
            <a:pPr indent="0" lvl="0" marL="0" rtl="0" algn="l">
              <a:lnSpc>
                <a:spcPct val="90000"/>
              </a:lnSpc>
              <a:spcBef>
                <a:spcPts val="1000"/>
              </a:spcBef>
              <a:spcAft>
                <a:spcPts val="0"/>
              </a:spcAft>
              <a:buClr>
                <a:srgbClr val="000000"/>
              </a:buClr>
              <a:buSzPct val="100000"/>
              <a:buNone/>
            </a:pPr>
            <a:r>
              <a:rPr lang="en-IN">
                <a:solidFill>
                  <a:srgbClr val="000000"/>
                </a:solidFill>
              </a:rPr>
              <a:t>cout </a:t>
            </a:r>
            <a:r>
              <a:rPr lang="en-IN">
                <a:solidFill>
                  <a:srgbClr val="666600"/>
                </a:solidFill>
              </a:rPr>
              <a:t>&lt;&lt;</a:t>
            </a:r>
            <a:r>
              <a:rPr lang="en-IN">
                <a:solidFill>
                  <a:srgbClr val="000000"/>
                </a:solidFill>
              </a:rPr>
              <a:t> </a:t>
            </a:r>
            <a:r>
              <a:rPr lang="en-IN">
                <a:solidFill>
                  <a:srgbClr val="008800"/>
                </a:solidFill>
              </a:rPr>
              <a:t>"Size of long int : "</a:t>
            </a:r>
            <a:r>
              <a:rPr lang="en-IN">
                <a:solidFill>
                  <a:srgbClr val="000000"/>
                </a:solidFill>
              </a:rPr>
              <a:t> </a:t>
            </a:r>
            <a:r>
              <a:rPr lang="en-IN">
                <a:solidFill>
                  <a:srgbClr val="666600"/>
                </a:solidFill>
              </a:rPr>
              <a:t>&lt;&lt;</a:t>
            </a:r>
            <a:r>
              <a:rPr lang="en-IN">
                <a:solidFill>
                  <a:srgbClr val="000000"/>
                </a:solidFill>
              </a:rPr>
              <a:t> </a:t>
            </a:r>
            <a:r>
              <a:rPr lang="en-IN">
                <a:solidFill>
                  <a:srgbClr val="000088"/>
                </a:solidFill>
              </a:rPr>
              <a:t>sizeof</a:t>
            </a:r>
            <a:r>
              <a:rPr lang="en-IN">
                <a:solidFill>
                  <a:srgbClr val="666600"/>
                </a:solidFill>
              </a:rPr>
              <a:t>(</a:t>
            </a:r>
            <a:r>
              <a:rPr lang="en-IN">
                <a:solidFill>
                  <a:srgbClr val="000088"/>
                </a:solidFill>
              </a:rPr>
              <a:t>long</a:t>
            </a:r>
            <a:r>
              <a:rPr lang="en-IN">
                <a:solidFill>
                  <a:srgbClr val="000000"/>
                </a:solidFill>
              </a:rPr>
              <a:t> </a:t>
            </a:r>
            <a:r>
              <a:rPr lang="en-IN">
                <a:solidFill>
                  <a:srgbClr val="000088"/>
                </a:solidFill>
              </a:rPr>
              <a:t>int</a:t>
            </a:r>
            <a:r>
              <a:rPr lang="en-IN">
                <a:solidFill>
                  <a:srgbClr val="666600"/>
                </a:solidFill>
              </a:rPr>
              <a:t>)</a:t>
            </a:r>
            <a:r>
              <a:rPr lang="en-IN">
                <a:solidFill>
                  <a:srgbClr val="000000"/>
                </a:solidFill>
              </a:rPr>
              <a:t> </a:t>
            </a:r>
            <a:r>
              <a:rPr lang="en-IN">
                <a:solidFill>
                  <a:srgbClr val="666600"/>
                </a:solidFill>
              </a:rPr>
              <a:t>&lt;&lt;</a:t>
            </a:r>
            <a:r>
              <a:rPr lang="en-IN">
                <a:solidFill>
                  <a:srgbClr val="000000"/>
                </a:solidFill>
              </a:rPr>
              <a:t> endl</a:t>
            </a:r>
            <a:r>
              <a:rPr lang="en-IN">
                <a:solidFill>
                  <a:srgbClr val="666600"/>
                </a:solidFill>
              </a:rPr>
              <a:t>;</a:t>
            </a:r>
            <a:r>
              <a:rPr lang="en-IN">
                <a:solidFill>
                  <a:srgbClr val="000000"/>
                </a:solidFill>
              </a:rPr>
              <a:t> </a:t>
            </a:r>
            <a:endParaRPr/>
          </a:p>
          <a:p>
            <a:pPr indent="0" lvl="0" marL="0" rtl="0" algn="l">
              <a:lnSpc>
                <a:spcPct val="90000"/>
              </a:lnSpc>
              <a:spcBef>
                <a:spcPts val="1000"/>
              </a:spcBef>
              <a:spcAft>
                <a:spcPts val="0"/>
              </a:spcAft>
              <a:buClr>
                <a:srgbClr val="000000"/>
              </a:buClr>
              <a:buSzPct val="100000"/>
              <a:buNone/>
            </a:pPr>
            <a:r>
              <a:rPr lang="en-IN">
                <a:solidFill>
                  <a:srgbClr val="000000"/>
                </a:solidFill>
              </a:rPr>
              <a:t>cout </a:t>
            </a:r>
            <a:r>
              <a:rPr lang="en-IN">
                <a:solidFill>
                  <a:srgbClr val="666600"/>
                </a:solidFill>
              </a:rPr>
              <a:t>&lt;&lt;</a:t>
            </a:r>
            <a:r>
              <a:rPr lang="en-IN">
                <a:solidFill>
                  <a:srgbClr val="000000"/>
                </a:solidFill>
              </a:rPr>
              <a:t> </a:t>
            </a:r>
            <a:r>
              <a:rPr lang="en-IN">
                <a:solidFill>
                  <a:srgbClr val="008800"/>
                </a:solidFill>
              </a:rPr>
              <a:t>"Size of float : "</a:t>
            </a:r>
            <a:r>
              <a:rPr lang="en-IN">
                <a:solidFill>
                  <a:srgbClr val="000000"/>
                </a:solidFill>
              </a:rPr>
              <a:t> </a:t>
            </a:r>
            <a:r>
              <a:rPr lang="en-IN">
                <a:solidFill>
                  <a:srgbClr val="666600"/>
                </a:solidFill>
              </a:rPr>
              <a:t>&lt;&lt;</a:t>
            </a:r>
            <a:r>
              <a:rPr lang="en-IN">
                <a:solidFill>
                  <a:srgbClr val="000000"/>
                </a:solidFill>
              </a:rPr>
              <a:t> </a:t>
            </a:r>
            <a:r>
              <a:rPr lang="en-IN">
                <a:solidFill>
                  <a:srgbClr val="000088"/>
                </a:solidFill>
              </a:rPr>
              <a:t>sizeof</a:t>
            </a:r>
            <a:r>
              <a:rPr lang="en-IN">
                <a:solidFill>
                  <a:srgbClr val="666600"/>
                </a:solidFill>
              </a:rPr>
              <a:t>(</a:t>
            </a:r>
            <a:r>
              <a:rPr lang="en-IN">
                <a:solidFill>
                  <a:srgbClr val="000088"/>
                </a:solidFill>
              </a:rPr>
              <a:t>float</a:t>
            </a:r>
            <a:r>
              <a:rPr lang="en-IN">
                <a:solidFill>
                  <a:srgbClr val="666600"/>
                </a:solidFill>
              </a:rPr>
              <a:t>)</a:t>
            </a:r>
            <a:r>
              <a:rPr lang="en-IN">
                <a:solidFill>
                  <a:srgbClr val="000000"/>
                </a:solidFill>
              </a:rPr>
              <a:t> </a:t>
            </a:r>
            <a:r>
              <a:rPr lang="en-IN">
                <a:solidFill>
                  <a:srgbClr val="666600"/>
                </a:solidFill>
              </a:rPr>
              <a:t>&lt;&lt;</a:t>
            </a:r>
            <a:r>
              <a:rPr lang="en-IN">
                <a:solidFill>
                  <a:srgbClr val="000000"/>
                </a:solidFill>
              </a:rPr>
              <a:t> endl</a:t>
            </a:r>
            <a:r>
              <a:rPr lang="en-IN">
                <a:solidFill>
                  <a:srgbClr val="666600"/>
                </a:solidFill>
              </a:rPr>
              <a:t>;</a:t>
            </a:r>
            <a:r>
              <a:rPr lang="en-IN">
                <a:solidFill>
                  <a:srgbClr val="000000"/>
                </a:solidFill>
              </a:rPr>
              <a:t> </a:t>
            </a:r>
            <a:endParaRPr/>
          </a:p>
          <a:p>
            <a:pPr indent="0" lvl="0" marL="0" rtl="0" algn="l">
              <a:lnSpc>
                <a:spcPct val="90000"/>
              </a:lnSpc>
              <a:spcBef>
                <a:spcPts val="1000"/>
              </a:spcBef>
              <a:spcAft>
                <a:spcPts val="0"/>
              </a:spcAft>
              <a:buClr>
                <a:srgbClr val="000000"/>
              </a:buClr>
              <a:buSzPct val="100000"/>
              <a:buNone/>
            </a:pPr>
            <a:r>
              <a:rPr lang="en-IN">
                <a:solidFill>
                  <a:srgbClr val="000000"/>
                </a:solidFill>
              </a:rPr>
              <a:t>cout </a:t>
            </a:r>
            <a:r>
              <a:rPr lang="en-IN">
                <a:solidFill>
                  <a:srgbClr val="666600"/>
                </a:solidFill>
              </a:rPr>
              <a:t>&lt;&lt;</a:t>
            </a:r>
            <a:r>
              <a:rPr lang="en-IN">
                <a:solidFill>
                  <a:srgbClr val="000000"/>
                </a:solidFill>
              </a:rPr>
              <a:t> </a:t>
            </a:r>
            <a:r>
              <a:rPr lang="en-IN">
                <a:solidFill>
                  <a:srgbClr val="008800"/>
                </a:solidFill>
              </a:rPr>
              <a:t>"Size of double : "</a:t>
            </a:r>
            <a:r>
              <a:rPr lang="en-IN">
                <a:solidFill>
                  <a:srgbClr val="000000"/>
                </a:solidFill>
              </a:rPr>
              <a:t> </a:t>
            </a:r>
            <a:r>
              <a:rPr lang="en-IN">
                <a:solidFill>
                  <a:srgbClr val="666600"/>
                </a:solidFill>
              </a:rPr>
              <a:t>&lt;&lt;</a:t>
            </a:r>
            <a:r>
              <a:rPr lang="en-IN">
                <a:solidFill>
                  <a:srgbClr val="000000"/>
                </a:solidFill>
              </a:rPr>
              <a:t> </a:t>
            </a:r>
            <a:r>
              <a:rPr lang="en-IN">
                <a:solidFill>
                  <a:srgbClr val="000088"/>
                </a:solidFill>
              </a:rPr>
              <a:t>sizeof</a:t>
            </a:r>
            <a:r>
              <a:rPr lang="en-IN">
                <a:solidFill>
                  <a:srgbClr val="666600"/>
                </a:solidFill>
              </a:rPr>
              <a:t>(</a:t>
            </a:r>
            <a:r>
              <a:rPr lang="en-IN">
                <a:solidFill>
                  <a:srgbClr val="000088"/>
                </a:solidFill>
              </a:rPr>
              <a:t>double</a:t>
            </a:r>
            <a:r>
              <a:rPr lang="en-IN">
                <a:solidFill>
                  <a:srgbClr val="666600"/>
                </a:solidFill>
              </a:rPr>
              <a:t>)</a:t>
            </a:r>
            <a:r>
              <a:rPr lang="en-IN">
                <a:solidFill>
                  <a:srgbClr val="000000"/>
                </a:solidFill>
              </a:rPr>
              <a:t> </a:t>
            </a:r>
            <a:r>
              <a:rPr lang="en-IN">
                <a:solidFill>
                  <a:srgbClr val="666600"/>
                </a:solidFill>
              </a:rPr>
              <a:t>&lt;&lt;</a:t>
            </a:r>
            <a:r>
              <a:rPr lang="en-IN">
                <a:solidFill>
                  <a:srgbClr val="000000"/>
                </a:solidFill>
              </a:rPr>
              <a:t> endl</a:t>
            </a:r>
            <a:r>
              <a:rPr lang="en-IN">
                <a:solidFill>
                  <a:srgbClr val="666600"/>
                </a:solidFill>
              </a:rPr>
              <a:t>;</a:t>
            </a:r>
            <a:r>
              <a:rPr lang="en-IN">
                <a:solidFill>
                  <a:srgbClr val="000000"/>
                </a:solidFill>
              </a:rPr>
              <a:t> </a:t>
            </a:r>
            <a:endParaRPr/>
          </a:p>
          <a:p>
            <a:pPr indent="0" lvl="0" marL="0" rtl="0" algn="l">
              <a:lnSpc>
                <a:spcPct val="90000"/>
              </a:lnSpc>
              <a:spcBef>
                <a:spcPts val="1000"/>
              </a:spcBef>
              <a:spcAft>
                <a:spcPts val="0"/>
              </a:spcAft>
              <a:buClr>
                <a:srgbClr val="000000"/>
              </a:buClr>
              <a:buSzPct val="100000"/>
              <a:buNone/>
            </a:pPr>
            <a:r>
              <a:rPr lang="en-IN">
                <a:solidFill>
                  <a:srgbClr val="000000"/>
                </a:solidFill>
              </a:rPr>
              <a:t>cout </a:t>
            </a:r>
            <a:r>
              <a:rPr lang="en-IN">
                <a:solidFill>
                  <a:srgbClr val="666600"/>
                </a:solidFill>
              </a:rPr>
              <a:t>&lt;&lt;</a:t>
            </a:r>
            <a:r>
              <a:rPr lang="en-IN">
                <a:solidFill>
                  <a:srgbClr val="000000"/>
                </a:solidFill>
              </a:rPr>
              <a:t> </a:t>
            </a:r>
            <a:r>
              <a:rPr lang="en-IN">
                <a:solidFill>
                  <a:srgbClr val="008800"/>
                </a:solidFill>
              </a:rPr>
              <a:t>"Size of wchar_t : "</a:t>
            </a:r>
            <a:r>
              <a:rPr lang="en-IN">
                <a:solidFill>
                  <a:srgbClr val="000000"/>
                </a:solidFill>
              </a:rPr>
              <a:t> </a:t>
            </a:r>
            <a:r>
              <a:rPr lang="en-IN">
                <a:solidFill>
                  <a:srgbClr val="666600"/>
                </a:solidFill>
              </a:rPr>
              <a:t>&lt;&lt;</a:t>
            </a:r>
            <a:r>
              <a:rPr lang="en-IN">
                <a:solidFill>
                  <a:srgbClr val="000000"/>
                </a:solidFill>
              </a:rPr>
              <a:t> </a:t>
            </a:r>
            <a:r>
              <a:rPr lang="en-IN">
                <a:solidFill>
                  <a:srgbClr val="000088"/>
                </a:solidFill>
              </a:rPr>
              <a:t>sizeof</a:t>
            </a:r>
            <a:r>
              <a:rPr lang="en-IN">
                <a:solidFill>
                  <a:srgbClr val="666600"/>
                </a:solidFill>
              </a:rPr>
              <a:t>(</a:t>
            </a:r>
            <a:r>
              <a:rPr lang="en-IN">
                <a:solidFill>
                  <a:srgbClr val="660066"/>
                </a:solidFill>
              </a:rPr>
              <a:t>wchar_t</a:t>
            </a:r>
            <a:r>
              <a:rPr lang="en-IN">
                <a:solidFill>
                  <a:srgbClr val="666600"/>
                </a:solidFill>
              </a:rPr>
              <a:t>)</a:t>
            </a:r>
            <a:r>
              <a:rPr lang="en-IN">
                <a:solidFill>
                  <a:srgbClr val="000000"/>
                </a:solidFill>
              </a:rPr>
              <a:t> </a:t>
            </a:r>
            <a:r>
              <a:rPr lang="en-IN">
                <a:solidFill>
                  <a:srgbClr val="666600"/>
                </a:solidFill>
              </a:rPr>
              <a:t>&lt;&lt;</a:t>
            </a:r>
            <a:r>
              <a:rPr lang="en-IN">
                <a:solidFill>
                  <a:srgbClr val="000000"/>
                </a:solidFill>
              </a:rPr>
              <a:t> endl</a:t>
            </a:r>
            <a:r>
              <a:rPr lang="en-IN">
                <a:solidFill>
                  <a:srgbClr val="666600"/>
                </a:solidFill>
              </a:rPr>
              <a:t>;</a:t>
            </a:r>
            <a:endParaRPr/>
          </a:p>
          <a:p>
            <a:pPr indent="0" lvl="0" marL="0" rtl="0" algn="l">
              <a:lnSpc>
                <a:spcPct val="90000"/>
              </a:lnSpc>
              <a:spcBef>
                <a:spcPts val="1000"/>
              </a:spcBef>
              <a:spcAft>
                <a:spcPts val="0"/>
              </a:spcAft>
              <a:buClr>
                <a:srgbClr val="000000"/>
              </a:buClr>
              <a:buSzPct val="100000"/>
              <a:buNone/>
            </a:pPr>
            <a:r>
              <a:rPr lang="en-IN">
                <a:solidFill>
                  <a:srgbClr val="000000"/>
                </a:solidFill>
              </a:rPr>
              <a:t> </a:t>
            </a:r>
            <a:r>
              <a:rPr lang="en-IN">
                <a:solidFill>
                  <a:srgbClr val="000088"/>
                </a:solidFill>
              </a:rPr>
              <a:t>return</a:t>
            </a:r>
            <a:r>
              <a:rPr lang="en-IN">
                <a:solidFill>
                  <a:srgbClr val="000000"/>
                </a:solidFill>
              </a:rPr>
              <a:t> </a:t>
            </a:r>
            <a:r>
              <a:rPr lang="en-IN">
                <a:solidFill>
                  <a:srgbClr val="006666"/>
                </a:solidFill>
              </a:rPr>
              <a:t>0</a:t>
            </a:r>
            <a:r>
              <a:rPr lang="en-IN">
                <a:solidFill>
                  <a:srgbClr val="666600"/>
                </a:solidFill>
              </a:rPr>
              <a:t>;</a:t>
            </a:r>
            <a:r>
              <a:rPr lang="en-IN">
                <a:solidFill>
                  <a:srgbClr val="000000"/>
                </a:solidFill>
              </a:rPr>
              <a:t> </a:t>
            </a:r>
            <a:r>
              <a:rPr lang="en-IN">
                <a:solidFill>
                  <a:srgbClr val="666600"/>
                </a:solidFill>
              </a:rPr>
              <a:t>}</a:t>
            </a:r>
            <a:endParaRPr/>
          </a:p>
        </p:txBody>
      </p:sp>
      <p:pic>
        <p:nvPicPr>
          <p:cNvPr id="477" name="Google Shape;477;p49"/>
          <p:cNvPicPr preferRelativeResize="0"/>
          <p:nvPr/>
        </p:nvPicPr>
        <p:blipFill rotWithShape="1">
          <a:blip r:embed="rId3">
            <a:alphaModFix/>
          </a:blip>
          <a:srcRect b="0" l="0" r="0" t="0"/>
          <a:stretch/>
        </p:blipFill>
        <p:spPr>
          <a:xfrm>
            <a:off x="6096000" y="776277"/>
            <a:ext cx="5766426" cy="2279874"/>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483" name="Google Shape;483;p50"/>
          <p:cNvPicPr preferRelativeResize="0"/>
          <p:nvPr>
            <p:ph idx="1" type="body"/>
          </p:nvPr>
        </p:nvPicPr>
        <p:blipFill rotWithShape="1">
          <a:blip r:embed="rId3">
            <a:alphaModFix/>
          </a:blip>
          <a:srcRect b="0" l="0" r="0" t="0"/>
          <a:stretch/>
        </p:blipFill>
        <p:spPr>
          <a:xfrm>
            <a:off x="838200" y="1825625"/>
            <a:ext cx="5506367" cy="4351338"/>
          </a:xfrm>
          <a:prstGeom prst="rect">
            <a:avLst/>
          </a:prstGeom>
          <a:noFill/>
          <a:ln>
            <a:noFill/>
          </a:ln>
        </p:spPr>
      </p:pic>
      <p:pic>
        <p:nvPicPr>
          <p:cNvPr id="484" name="Google Shape;484;p50"/>
          <p:cNvPicPr preferRelativeResize="0"/>
          <p:nvPr/>
        </p:nvPicPr>
        <p:blipFill rotWithShape="1">
          <a:blip r:embed="rId4">
            <a:alphaModFix/>
          </a:blip>
          <a:srcRect b="0" l="0" r="0" t="0"/>
          <a:stretch/>
        </p:blipFill>
        <p:spPr>
          <a:xfrm>
            <a:off x="6096000" y="1861493"/>
            <a:ext cx="4076904" cy="3724269"/>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490" name="Google Shape;490;p51"/>
          <p:cNvPicPr preferRelativeResize="0"/>
          <p:nvPr>
            <p:ph idx="1" type="body"/>
          </p:nvPr>
        </p:nvPicPr>
        <p:blipFill rotWithShape="1">
          <a:blip r:embed="rId3">
            <a:alphaModFix/>
          </a:blip>
          <a:srcRect b="0" l="0" r="0" t="0"/>
          <a:stretch/>
        </p:blipFill>
        <p:spPr>
          <a:xfrm>
            <a:off x="1023100" y="1813400"/>
            <a:ext cx="4587991" cy="4351338"/>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Example of if</a:t>
            </a:r>
            <a:endParaRPr/>
          </a:p>
        </p:txBody>
      </p:sp>
      <p:sp>
        <p:nvSpPr>
          <p:cNvPr id="496" name="Google Shape;496;p52"/>
          <p:cNvSpPr txBox="1"/>
          <p:nvPr>
            <p:ph idx="1" type="body"/>
          </p:nvPr>
        </p:nvSpPr>
        <p:spPr>
          <a:xfrm>
            <a:off x="569257" y="1935180"/>
            <a:ext cx="5261877" cy="4351338"/>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rgbClr val="A0A1A7"/>
              </a:buClr>
              <a:buSzPct val="100000"/>
              <a:buNone/>
            </a:pPr>
            <a:r>
              <a:rPr lang="en-IN">
                <a:solidFill>
                  <a:srgbClr val="A0A1A7"/>
                </a:solidFill>
              </a:rPr>
              <a:t>// Program to print positive number entered by the user</a:t>
            </a:r>
            <a:r>
              <a:rPr lang="en-IN"/>
              <a:t> </a:t>
            </a:r>
            <a:endParaRPr/>
          </a:p>
          <a:p>
            <a:pPr indent="0" lvl="0" marL="0" rtl="0" algn="l">
              <a:lnSpc>
                <a:spcPct val="90000"/>
              </a:lnSpc>
              <a:spcBef>
                <a:spcPts val="1000"/>
              </a:spcBef>
              <a:spcAft>
                <a:spcPts val="0"/>
              </a:spcAft>
              <a:buClr>
                <a:srgbClr val="A0A1A7"/>
              </a:buClr>
              <a:buSzPct val="100000"/>
              <a:buNone/>
            </a:pPr>
            <a:r>
              <a:rPr lang="en-IN">
                <a:solidFill>
                  <a:srgbClr val="A0A1A7"/>
                </a:solidFill>
              </a:rPr>
              <a:t>// If user enters negative number, it is skipped</a:t>
            </a:r>
            <a:r>
              <a:rPr lang="en-IN"/>
              <a:t> </a:t>
            </a:r>
            <a:endParaRPr/>
          </a:p>
          <a:p>
            <a:pPr indent="0" lvl="0" marL="0" rtl="0" algn="l">
              <a:lnSpc>
                <a:spcPct val="90000"/>
              </a:lnSpc>
              <a:spcBef>
                <a:spcPts val="1000"/>
              </a:spcBef>
              <a:spcAft>
                <a:spcPts val="0"/>
              </a:spcAft>
              <a:buClr>
                <a:srgbClr val="4078F2"/>
              </a:buClr>
              <a:buSzPct val="100000"/>
              <a:buNone/>
            </a:pPr>
            <a:r>
              <a:rPr lang="en-IN">
                <a:solidFill>
                  <a:srgbClr val="4078F2"/>
                </a:solidFill>
              </a:rPr>
              <a:t>#include </a:t>
            </a:r>
            <a:r>
              <a:rPr lang="en-IN">
                <a:solidFill>
                  <a:srgbClr val="50A14F"/>
                </a:solidFill>
              </a:rPr>
              <a:t>&lt;iostream.h&gt;</a:t>
            </a:r>
            <a:r>
              <a:rPr lang="en-IN"/>
              <a:t>  </a:t>
            </a:r>
            <a:r>
              <a:rPr lang="en-IN">
                <a:solidFill>
                  <a:srgbClr val="A626A4"/>
                </a:solidFill>
              </a:rPr>
              <a:t>int</a:t>
            </a:r>
            <a:r>
              <a:rPr lang="en-IN"/>
              <a:t> </a:t>
            </a:r>
            <a:r>
              <a:rPr lang="en-IN">
                <a:solidFill>
                  <a:srgbClr val="4078F2"/>
                </a:solidFill>
              </a:rPr>
              <a:t>main</a:t>
            </a:r>
            <a:r>
              <a:rPr lang="en-IN"/>
              <a:t>()</a:t>
            </a:r>
            <a:endParaRPr/>
          </a:p>
          <a:p>
            <a:pPr indent="0" lvl="0" marL="0" rtl="0" algn="l">
              <a:lnSpc>
                <a:spcPct val="90000"/>
              </a:lnSpc>
              <a:spcBef>
                <a:spcPts val="1000"/>
              </a:spcBef>
              <a:spcAft>
                <a:spcPts val="0"/>
              </a:spcAft>
              <a:buClr>
                <a:schemeClr val="dk1"/>
              </a:buClr>
              <a:buSzPct val="100000"/>
              <a:buNone/>
            </a:pPr>
            <a:r>
              <a:rPr lang="en-IN"/>
              <a:t> { </a:t>
            </a:r>
            <a:endParaRPr/>
          </a:p>
          <a:p>
            <a:pPr indent="0" lvl="0" marL="0" rtl="0" algn="l">
              <a:lnSpc>
                <a:spcPct val="90000"/>
              </a:lnSpc>
              <a:spcBef>
                <a:spcPts val="1000"/>
              </a:spcBef>
              <a:spcAft>
                <a:spcPts val="0"/>
              </a:spcAft>
              <a:buClr>
                <a:srgbClr val="A626A4"/>
              </a:buClr>
              <a:buSzPct val="100000"/>
              <a:buNone/>
            </a:pPr>
            <a:r>
              <a:rPr lang="en-IN">
                <a:solidFill>
                  <a:srgbClr val="A626A4"/>
                </a:solidFill>
              </a:rPr>
              <a:t>int</a:t>
            </a:r>
            <a:r>
              <a:rPr lang="en-IN"/>
              <a:t> number; </a:t>
            </a:r>
            <a:endParaRPr/>
          </a:p>
          <a:p>
            <a:pPr indent="0" lvl="0" marL="0" rtl="0" algn="l">
              <a:lnSpc>
                <a:spcPct val="90000"/>
              </a:lnSpc>
              <a:spcBef>
                <a:spcPts val="1000"/>
              </a:spcBef>
              <a:spcAft>
                <a:spcPts val="0"/>
              </a:spcAft>
              <a:buClr>
                <a:srgbClr val="C18401"/>
              </a:buClr>
              <a:buSzPct val="100000"/>
              <a:buNone/>
            </a:pPr>
            <a:r>
              <a:rPr lang="en-IN">
                <a:solidFill>
                  <a:srgbClr val="C18401"/>
                </a:solidFill>
              </a:rPr>
              <a:t>cout</a:t>
            </a:r>
            <a:r>
              <a:rPr lang="en-IN"/>
              <a:t> &lt;&lt; </a:t>
            </a:r>
            <a:r>
              <a:rPr lang="en-IN">
                <a:solidFill>
                  <a:srgbClr val="50A14F"/>
                </a:solidFill>
              </a:rPr>
              <a:t>"Enter an integer: "</a:t>
            </a:r>
            <a:r>
              <a:rPr lang="en-IN"/>
              <a:t>;</a:t>
            </a:r>
            <a:endParaRPr/>
          </a:p>
          <a:p>
            <a:pPr indent="0" lvl="0" marL="0" rtl="0" algn="l">
              <a:lnSpc>
                <a:spcPct val="90000"/>
              </a:lnSpc>
              <a:spcBef>
                <a:spcPts val="1000"/>
              </a:spcBef>
              <a:spcAft>
                <a:spcPts val="0"/>
              </a:spcAft>
              <a:buClr>
                <a:schemeClr val="dk1"/>
              </a:buClr>
              <a:buSzPct val="100000"/>
              <a:buNone/>
            </a:pPr>
            <a:r>
              <a:rPr lang="en-IN"/>
              <a:t> </a:t>
            </a:r>
            <a:r>
              <a:rPr lang="en-IN">
                <a:solidFill>
                  <a:srgbClr val="C18401"/>
                </a:solidFill>
              </a:rPr>
              <a:t>cin</a:t>
            </a:r>
            <a:r>
              <a:rPr lang="en-IN"/>
              <a:t> &gt;&gt; number; </a:t>
            </a:r>
            <a:endParaRPr/>
          </a:p>
          <a:p>
            <a:pPr indent="0" lvl="0" marL="0" rtl="0" algn="l">
              <a:lnSpc>
                <a:spcPct val="90000"/>
              </a:lnSpc>
              <a:spcBef>
                <a:spcPts val="1000"/>
              </a:spcBef>
              <a:spcAft>
                <a:spcPts val="0"/>
              </a:spcAft>
              <a:buClr>
                <a:srgbClr val="A0A1A7"/>
              </a:buClr>
              <a:buSzPct val="100000"/>
              <a:buNone/>
            </a:pPr>
            <a:r>
              <a:rPr lang="en-IN">
                <a:solidFill>
                  <a:srgbClr val="A0A1A7"/>
                </a:solidFill>
              </a:rPr>
              <a:t>// checks if the number is positive</a:t>
            </a:r>
            <a:r>
              <a:rPr lang="en-IN"/>
              <a:t> </a:t>
            </a:r>
            <a:endParaRPr/>
          </a:p>
          <a:p>
            <a:pPr indent="0" lvl="0" marL="0" rtl="0" algn="l">
              <a:lnSpc>
                <a:spcPct val="90000"/>
              </a:lnSpc>
              <a:spcBef>
                <a:spcPts val="1000"/>
              </a:spcBef>
              <a:spcAft>
                <a:spcPts val="0"/>
              </a:spcAft>
              <a:buClr>
                <a:srgbClr val="A626A4"/>
              </a:buClr>
              <a:buSzPct val="100000"/>
              <a:buNone/>
            </a:pPr>
            <a:r>
              <a:rPr lang="en-IN">
                <a:solidFill>
                  <a:srgbClr val="A626A4"/>
                </a:solidFill>
              </a:rPr>
              <a:t>if</a:t>
            </a:r>
            <a:r>
              <a:rPr lang="en-IN"/>
              <a:t> ( number &gt; </a:t>
            </a:r>
            <a:r>
              <a:rPr lang="en-IN">
                <a:solidFill>
                  <a:srgbClr val="986801"/>
                </a:solidFill>
              </a:rPr>
              <a:t>0</a:t>
            </a:r>
            <a:r>
              <a:rPr lang="en-IN"/>
              <a:t>) </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rgbClr val="C18401"/>
              </a:buClr>
              <a:buSzPct val="100000"/>
              <a:buNone/>
            </a:pPr>
            <a:r>
              <a:rPr lang="en-IN">
                <a:solidFill>
                  <a:srgbClr val="C18401"/>
                </a:solidFill>
              </a:rPr>
              <a:t>cout</a:t>
            </a:r>
            <a:r>
              <a:rPr lang="en-IN"/>
              <a:t> &lt;&lt; </a:t>
            </a:r>
            <a:r>
              <a:rPr lang="en-IN">
                <a:solidFill>
                  <a:srgbClr val="50A14F"/>
                </a:solidFill>
              </a:rPr>
              <a:t>"You entered a positive integer: "</a:t>
            </a:r>
            <a:r>
              <a:rPr lang="en-IN"/>
              <a:t> &lt;&lt; number &lt;&lt; </a:t>
            </a:r>
            <a:r>
              <a:rPr lang="en-IN">
                <a:solidFill>
                  <a:srgbClr val="C18401"/>
                </a:solidFill>
              </a:rPr>
              <a:t>endl</a:t>
            </a:r>
            <a:r>
              <a:rPr lang="en-IN"/>
              <a:t>;</a:t>
            </a:r>
            <a:endParaRPr/>
          </a:p>
          <a:p>
            <a:pPr indent="0" lvl="0" marL="0" rtl="0" algn="l">
              <a:lnSpc>
                <a:spcPct val="90000"/>
              </a:lnSpc>
              <a:spcBef>
                <a:spcPts val="1000"/>
              </a:spcBef>
              <a:spcAft>
                <a:spcPts val="0"/>
              </a:spcAft>
              <a:buClr>
                <a:schemeClr val="dk1"/>
              </a:buClr>
              <a:buSzPct val="100000"/>
              <a:buNone/>
            </a:pPr>
            <a:r>
              <a:rPr lang="en-IN"/>
              <a:t> } </a:t>
            </a:r>
            <a:endParaRPr/>
          </a:p>
          <a:p>
            <a:pPr indent="0" lvl="0" marL="0" rtl="0" algn="l">
              <a:lnSpc>
                <a:spcPct val="90000"/>
              </a:lnSpc>
              <a:spcBef>
                <a:spcPts val="1000"/>
              </a:spcBef>
              <a:spcAft>
                <a:spcPts val="0"/>
              </a:spcAft>
              <a:buClr>
                <a:srgbClr val="C18401"/>
              </a:buClr>
              <a:buSzPct val="100000"/>
              <a:buNone/>
            </a:pPr>
            <a:r>
              <a:rPr lang="en-IN">
                <a:solidFill>
                  <a:srgbClr val="C18401"/>
                </a:solidFill>
              </a:rPr>
              <a:t>cout</a:t>
            </a:r>
            <a:r>
              <a:rPr lang="en-IN"/>
              <a:t> &lt;&lt; </a:t>
            </a:r>
            <a:r>
              <a:rPr lang="en-IN">
                <a:solidFill>
                  <a:srgbClr val="50A14F"/>
                </a:solidFill>
              </a:rPr>
              <a:t>"This statement is always executed."</a:t>
            </a:r>
            <a:r>
              <a:rPr lang="en-IN"/>
              <a:t>; </a:t>
            </a:r>
            <a:endParaRPr/>
          </a:p>
          <a:p>
            <a:pPr indent="0" lvl="0" marL="0" rtl="0" algn="l">
              <a:lnSpc>
                <a:spcPct val="90000"/>
              </a:lnSpc>
              <a:spcBef>
                <a:spcPts val="1000"/>
              </a:spcBef>
              <a:spcAft>
                <a:spcPts val="0"/>
              </a:spcAft>
              <a:buClr>
                <a:srgbClr val="A626A4"/>
              </a:buClr>
              <a:buSzPct val="100000"/>
              <a:buNone/>
            </a:pPr>
            <a:r>
              <a:rPr lang="en-IN">
                <a:solidFill>
                  <a:srgbClr val="A626A4"/>
                </a:solidFill>
              </a:rPr>
              <a:t>return</a:t>
            </a:r>
            <a:r>
              <a:rPr lang="en-IN"/>
              <a:t> </a:t>
            </a:r>
            <a:r>
              <a:rPr lang="en-IN">
                <a:solidFill>
                  <a:srgbClr val="986801"/>
                </a:solidFill>
              </a:rPr>
              <a:t>0</a:t>
            </a:r>
            <a:r>
              <a:rPr lang="en-IN"/>
              <a:t>; </a:t>
            </a:r>
            <a:endParaRPr/>
          </a:p>
          <a:p>
            <a:pPr indent="0" lvl="0" marL="0" rtl="0" algn="l">
              <a:lnSpc>
                <a:spcPct val="90000"/>
              </a:lnSpc>
              <a:spcBef>
                <a:spcPts val="1000"/>
              </a:spcBef>
              <a:spcAft>
                <a:spcPts val="0"/>
              </a:spcAft>
              <a:buClr>
                <a:schemeClr val="dk1"/>
              </a:buClr>
              <a:buSzPct val="100000"/>
              <a:buNone/>
            </a:pPr>
            <a:r>
              <a:rPr lang="en-IN"/>
              <a:t>}</a:t>
            </a:r>
            <a:endParaRPr/>
          </a:p>
        </p:txBody>
      </p:sp>
      <p:pic>
        <p:nvPicPr>
          <p:cNvPr id="497" name="Google Shape;497;p52"/>
          <p:cNvPicPr preferRelativeResize="0"/>
          <p:nvPr/>
        </p:nvPicPr>
        <p:blipFill rotWithShape="1">
          <a:blip r:embed="rId3">
            <a:alphaModFix/>
          </a:blip>
          <a:srcRect b="0" l="0" r="0" t="0"/>
          <a:stretch/>
        </p:blipFill>
        <p:spPr>
          <a:xfrm>
            <a:off x="6625731" y="1074208"/>
            <a:ext cx="4609925" cy="5418667"/>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If statement</a:t>
            </a:r>
            <a:endParaRPr/>
          </a:p>
        </p:txBody>
      </p:sp>
      <p:sp>
        <p:nvSpPr>
          <p:cNvPr id="503" name="Google Shape;503;p53"/>
          <p:cNvSpPr txBox="1"/>
          <p:nvPr>
            <p:ph idx="1" type="body"/>
          </p:nvPr>
        </p:nvSpPr>
        <p:spPr>
          <a:xfrm>
            <a:off x="838200" y="1219200"/>
            <a:ext cx="10515600" cy="495776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lang="en-IN">
                <a:latin typeface="Times New Roman"/>
                <a:ea typeface="Times New Roman"/>
                <a:cs typeface="Times New Roman"/>
                <a:sym typeface="Times New Roman"/>
              </a:rPr>
              <a:t>#include&lt;iostream.h&gt;</a:t>
            </a:r>
            <a:endParaRPr/>
          </a:p>
          <a:p>
            <a:pPr indent="0" lvl="0" marL="0" rtl="0" algn="l">
              <a:lnSpc>
                <a:spcPct val="90000"/>
              </a:lnSpc>
              <a:spcBef>
                <a:spcPts val="1000"/>
              </a:spcBef>
              <a:spcAft>
                <a:spcPts val="0"/>
              </a:spcAft>
              <a:buClr>
                <a:schemeClr val="dk1"/>
              </a:buClr>
              <a:buSzPct val="100000"/>
              <a:buNone/>
            </a:pPr>
            <a:r>
              <a:rPr lang="en-IN">
                <a:latin typeface="Times New Roman"/>
                <a:ea typeface="Times New Roman"/>
                <a:cs typeface="Times New Roman"/>
                <a:sym typeface="Times New Roman"/>
              </a:rPr>
              <a:t>#include&lt;conio.h&gt;</a:t>
            </a:r>
            <a:endParaRPr/>
          </a:p>
          <a:p>
            <a:pPr indent="0" lvl="0" marL="0" rtl="0" algn="l">
              <a:lnSpc>
                <a:spcPct val="90000"/>
              </a:lnSpc>
              <a:spcBef>
                <a:spcPts val="1000"/>
              </a:spcBef>
              <a:spcAft>
                <a:spcPts val="0"/>
              </a:spcAft>
              <a:buClr>
                <a:schemeClr val="dk1"/>
              </a:buClr>
              <a:buSzPct val="100000"/>
              <a:buNone/>
            </a:pPr>
            <a:r>
              <a:rPr lang="en-IN">
                <a:latin typeface="Times New Roman"/>
                <a:ea typeface="Times New Roman"/>
                <a:cs typeface="Times New Roman"/>
                <a:sym typeface="Times New Roman"/>
              </a:rPr>
              <a:t>void main()</a:t>
            </a:r>
            <a:endParaRPr/>
          </a:p>
          <a:p>
            <a:pPr indent="0" lvl="0" marL="0" rtl="0" algn="l">
              <a:lnSpc>
                <a:spcPct val="90000"/>
              </a:lnSpc>
              <a:spcBef>
                <a:spcPts val="1000"/>
              </a:spcBef>
              <a:spcAft>
                <a:spcPts val="0"/>
              </a:spcAft>
              <a:buClr>
                <a:schemeClr val="dk1"/>
              </a:buClr>
              <a:buSzPct val="100000"/>
              <a:buNone/>
            </a:pPr>
            <a:r>
              <a:rPr lang="en-IN">
                <a:latin typeface="Times New Roman"/>
                <a:ea typeface="Times New Roman"/>
                <a:cs typeface="Times New Roman"/>
                <a:sym typeface="Times New Roman"/>
              </a:rPr>
              <a:t>{</a:t>
            </a:r>
            <a:endParaRPr/>
          </a:p>
          <a:p>
            <a:pPr indent="0" lvl="0" marL="0" rtl="0" algn="l">
              <a:lnSpc>
                <a:spcPct val="90000"/>
              </a:lnSpc>
              <a:spcBef>
                <a:spcPts val="1000"/>
              </a:spcBef>
              <a:spcAft>
                <a:spcPts val="0"/>
              </a:spcAft>
              <a:buClr>
                <a:schemeClr val="dk1"/>
              </a:buClr>
              <a:buSzPct val="100000"/>
              <a:buNone/>
            </a:pPr>
            <a:r>
              <a:rPr lang="en-IN">
                <a:latin typeface="Times New Roman"/>
                <a:ea typeface="Times New Roman"/>
                <a:cs typeface="Times New Roman"/>
                <a:sym typeface="Times New Roman"/>
              </a:rPr>
              <a:t> int x;</a:t>
            </a:r>
            <a:endParaRPr/>
          </a:p>
          <a:p>
            <a:pPr indent="0" lvl="0" marL="0" rtl="0" algn="l">
              <a:lnSpc>
                <a:spcPct val="90000"/>
              </a:lnSpc>
              <a:spcBef>
                <a:spcPts val="1000"/>
              </a:spcBef>
              <a:spcAft>
                <a:spcPts val="0"/>
              </a:spcAft>
              <a:buClr>
                <a:schemeClr val="dk1"/>
              </a:buClr>
              <a:buSzPct val="100000"/>
              <a:buNone/>
            </a:pPr>
            <a:r>
              <a:rPr lang="en-IN">
                <a:latin typeface="Times New Roman"/>
                <a:ea typeface="Times New Roman"/>
                <a:cs typeface="Times New Roman"/>
                <a:sym typeface="Times New Roman"/>
              </a:rPr>
              <a:t> clrscr();</a:t>
            </a:r>
            <a:endParaRPr/>
          </a:p>
          <a:p>
            <a:pPr indent="0" lvl="0" marL="0" rtl="0" algn="l">
              <a:lnSpc>
                <a:spcPct val="90000"/>
              </a:lnSpc>
              <a:spcBef>
                <a:spcPts val="1000"/>
              </a:spcBef>
              <a:spcAft>
                <a:spcPts val="0"/>
              </a:spcAft>
              <a:buClr>
                <a:schemeClr val="dk1"/>
              </a:buClr>
              <a:buSzPct val="100000"/>
              <a:buNone/>
            </a:pPr>
            <a:r>
              <a:rPr lang="en-IN">
                <a:latin typeface="Times New Roman"/>
                <a:ea typeface="Times New Roman"/>
                <a:cs typeface="Times New Roman"/>
                <a:sym typeface="Times New Roman"/>
              </a:rPr>
              <a:t> cout&lt;&lt;"Enter the value of x:";</a:t>
            </a:r>
            <a:endParaRPr/>
          </a:p>
          <a:p>
            <a:pPr indent="0" lvl="0" marL="0" rtl="0" algn="l">
              <a:lnSpc>
                <a:spcPct val="90000"/>
              </a:lnSpc>
              <a:spcBef>
                <a:spcPts val="1000"/>
              </a:spcBef>
              <a:spcAft>
                <a:spcPts val="0"/>
              </a:spcAft>
              <a:buClr>
                <a:schemeClr val="dk1"/>
              </a:buClr>
              <a:buSzPct val="100000"/>
              <a:buNone/>
            </a:pPr>
            <a:r>
              <a:rPr lang="en-IN">
                <a:latin typeface="Times New Roman"/>
                <a:ea typeface="Times New Roman"/>
                <a:cs typeface="Times New Roman"/>
                <a:sym typeface="Times New Roman"/>
              </a:rPr>
              <a:t> cin&gt;&gt;x;</a:t>
            </a:r>
            <a:endParaRPr/>
          </a:p>
          <a:p>
            <a:pPr indent="0" lvl="0" marL="0" rtl="0" algn="l">
              <a:lnSpc>
                <a:spcPct val="90000"/>
              </a:lnSpc>
              <a:spcBef>
                <a:spcPts val="1000"/>
              </a:spcBef>
              <a:spcAft>
                <a:spcPts val="0"/>
              </a:spcAft>
              <a:buClr>
                <a:schemeClr val="dk1"/>
              </a:buClr>
              <a:buSzPct val="100000"/>
              <a:buNone/>
            </a:pPr>
            <a:r>
              <a:rPr lang="en-IN">
                <a:latin typeface="Times New Roman"/>
                <a:ea typeface="Times New Roman"/>
                <a:cs typeface="Times New Roman"/>
                <a:sym typeface="Times New Roman"/>
              </a:rPr>
              <a:t> if(x==100)</a:t>
            </a:r>
            <a:endParaRPr/>
          </a:p>
          <a:p>
            <a:pPr indent="0" lvl="0" marL="0" rtl="0" algn="l">
              <a:lnSpc>
                <a:spcPct val="90000"/>
              </a:lnSpc>
              <a:spcBef>
                <a:spcPts val="1000"/>
              </a:spcBef>
              <a:spcAft>
                <a:spcPts val="0"/>
              </a:spcAft>
              <a:buClr>
                <a:schemeClr val="dk1"/>
              </a:buClr>
              <a:buSzPct val="100000"/>
              <a:buNone/>
            </a:pPr>
            <a:r>
              <a:rPr lang="en-IN">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ct val="100000"/>
              <a:buNone/>
            </a:pPr>
            <a:r>
              <a:rPr lang="en-IN">
                <a:latin typeface="Times New Roman"/>
                <a:ea typeface="Times New Roman"/>
                <a:cs typeface="Times New Roman"/>
                <a:sym typeface="Times New Roman"/>
              </a:rPr>
              <a:t>  cout&lt;&lt;"x is 100";</a:t>
            </a:r>
            <a:endParaRPr/>
          </a:p>
          <a:p>
            <a:pPr indent="0" lvl="0" marL="0" rtl="0" algn="l">
              <a:lnSpc>
                <a:spcPct val="90000"/>
              </a:lnSpc>
              <a:spcBef>
                <a:spcPts val="1000"/>
              </a:spcBef>
              <a:spcAft>
                <a:spcPts val="0"/>
              </a:spcAft>
              <a:buClr>
                <a:schemeClr val="dk1"/>
              </a:buClr>
              <a:buSzPct val="100000"/>
              <a:buNone/>
            </a:pPr>
            <a:r>
              <a:rPr lang="en-IN">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ct val="100000"/>
              <a:buNone/>
            </a:pPr>
            <a:r>
              <a:rPr lang="en-IN">
                <a:latin typeface="Times New Roman"/>
                <a:ea typeface="Times New Roman"/>
                <a:cs typeface="Times New Roman"/>
                <a:sym typeface="Times New Roman"/>
              </a:rPr>
              <a:t> /*output:</a:t>
            </a:r>
            <a:endParaRPr/>
          </a:p>
          <a:p>
            <a:pPr indent="0" lvl="0" marL="0" rtl="0" algn="l">
              <a:lnSpc>
                <a:spcPct val="90000"/>
              </a:lnSpc>
              <a:spcBef>
                <a:spcPts val="1000"/>
              </a:spcBef>
              <a:spcAft>
                <a:spcPts val="0"/>
              </a:spcAft>
              <a:buClr>
                <a:schemeClr val="dk1"/>
              </a:buClr>
              <a:buSzPct val="100000"/>
              <a:buNone/>
            </a:pPr>
            <a:r>
              <a:rPr lang="en-IN">
                <a:latin typeface="Times New Roman"/>
                <a:ea typeface="Times New Roman"/>
                <a:cs typeface="Times New Roman"/>
                <a:sym typeface="Times New Roman"/>
              </a:rPr>
              <a:t> Enter the value of x:102</a:t>
            </a:r>
            <a:endParaRPr/>
          </a:p>
          <a:p>
            <a:pPr indent="0" lvl="0" marL="0" rtl="0" algn="l">
              <a:lnSpc>
                <a:spcPct val="90000"/>
              </a:lnSpc>
              <a:spcBef>
                <a:spcPts val="1000"/>
              </a:spcBef>
              <a:spcAft>
                <a:spcPts val="0"/>
              </a:spcAft>
              <a:buClr>
                <a:schemeClr val="dk1"/>
              </a:buClr>
              <a:buSzPct val="100000"/>
              <a:buNone/>
            </a:pPr>
            <a:r>
              <a:rPr lang="en-IN">
                <a:latin typeface="Times New Roman"/>
                <a:ea typeface="Times New Roman"/>
                <a:cs typeface="Times New Roman"/>
                <a:sym typeface="Times New Roman"/>
              </a:rPr>
              <a:t>x is not 100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509" name="Google Shape;509;p54"/>
          <p:cNvPicPr preferRelativeResize="0"/>
          <p:nvPr>
            <p:ph idx="1" type="body"/>
          </p:nvPr>
        </p:nvPicPr>
        <p:blipFill rotWithShape="1">
          <a:blip r:embed="rId3">
            <a:alphaModFix/>
          </a:blip>
          <a:srcRect b="0" l="0" r="0" t="0"/>
          <a:stretch/>
        </p:blipFill>
        <p:spPr>
          <a:xfrm>
            <a:off x="838200" y="1837850"/>
            <a:ext cx="5897554" cy="4351338"/>
          </a:xfrm>
          <a:prstGeom prst="rect">
            <a:avLst/>
          </a:prstGeom>
          <a:noFill/>
          <a:ln>
            <a:noFill/>
          </a:ln>
        </p:spPr>
      </p:pic>
      <p:pic>
        <p:nvPicPr>
          <p:cNvPr id="510" name="Google Shape;510;p54"/>
          <p:cNvPicPr preferRelativeResize="0"/>
          <p:nvPr/>
        </p:nvPicPr>
        <p:blipFill rotWithShape="1">
          <a:blip r:embed="rId4">
            <a:alphaModFix/>
          </a:blip>
          <a:srcRect b="0" l="0" r="0" t="0"/>
          <a:stretch/>
        </p:blipFill>
        <p:spPr>
          <a:xfrm>
            <a:off x="6503488" y="1623164"/>
            <a:ext cx="4695604" cy="4566024"/>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If-else</a:t>
            </a:r>
            <a:endParaRPr/>
          </a:p>
        </p:txBody>
      </p:sp>
      <p:pic>
        <p:nvPicPr>
          <p:cNvPr id="516" name="Google Shape;516;p55"/>
          <p:cNvPicPr preferRelativeResize="0"/>
          <p:nvPr>
            <p:ph idx="1" type="body"/>
          </p:nvPr>
        </p:nvPicPr>
        <p:blipFill rotWithShape="1">
          <a:blip r:embed="rId3">
            <a:alphaModFix/>
          </a:blip>
          <a:srcRect b="0" l="0" r="0" t="0"/>
          <a:stretch/>
        </p:blipFill>
        <p:spPr>
          <a:xfrm>
            <a:off x="2895600" y="1828800"/>
            <a:ext cx="5280807" cy="43513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240"/>
              <a:buFont typeface="Times New Roman"/>
              <a:buNone/>
            </a:pPr>
            <a:r>
              <a:rPr b="1" lang="en-IN" sz="3140">
                <a:solidFill>
                  <a:srgbClr val="000000"/>
                </a:solidFill>
                <a:latin typeface="Times New Roman"/>
                <a:ea typeface="Times New Roman"/>
                <a:cs typeface="Times New Roman"/>
                <a:sym typeface="Times New Roman"/>
              </a:rPr>
              <a:t>TLO 1.1 Compare POP vs OOP approach of programming.</a:t>
            </a:r>
            <a:br>
              <a:rPr b="1" lang="en-IN" sz="5300"/>
            </a:br>
            <a:endParaRPr b="1" sz="3859"/>
          </a:p>
        </p:txBody>
      </p:sp>
      <p:sp>
        <p:nvSpPr>
          <p:cNvPr id="123" name="Google Shape;123;p7"/>
          <p:cNvSpPr txBox="1"/>
          <p:nvPr>
            <p:ph idx="1" type="body"/>
          </p:nvPr>
        </p:nvSpPr>
        <p:spPr>
          <a:xfrm>
            <a:off x="838200" y="1371600"/>
            <a:ext cx="10515600" cy="48053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rgbClr val="000000"/>
              </a:buClr>
              <a:buSzPct val="100000"/>
              <a:buNone/>
            </a:pPr>
            <a:r>
              <a:rPr lang="en-IN">
                <a:solidFill>
                  <a:srgbClr val="000000"/>
                </a:solidFill>
                <a:latin typeface="Times New Roman"/>
                <a:ea typeface="Times New Roman"/>
                <a:cs typeface="Times New Roman"/>
                <a:sym typeface="Times New Roman"/>
              </a:rPr>
              <a:t>Procedure Oriented Programming (POP) verses Object Oriented Programming (OOP)</a:t>
            </a:r>
            <a:endParaRPr/>
          </a:p>
          <a:p>
            <a:pPr indent="0" lvl="0" marL="0" rtl="0" algn="ctr">
              <a:lnSpc>
                <a:spcPct val="90000"/>
              </a:lnSpc>
              <a:spcBef>
                <a:spcPts val="1000"/>
              </a:spcBef>
              <a:spcAft>
                <a:spcPts val="0"/>
              </a:spcAft>
              <a:buClr>
                <a:schemeClr val="dk1"/>
              </a:buClr>
              <a:buSzPct val="100000"/>
              <a:buNone/>
            </a:pPr>
            <a:r>
              <a:rPr lang="en-IN"/>
              <a:t>1.Procedure Oriented Programming Language(POP)</a:t>
            </a:r>
            <a:endParaRPr/>
          </a:p>
          <a:p>
            <a:pPr indent="-228600" lvl="0" marL="228600" rtl="0" algn="l">
              <a:lnSpc>
                <a:spcPct val="90000"/>
              </a:lnSpc>
              <a:spcBef>
                <a:spcPts val="1000"/>
              </a:spcBef>
              <a:spcAft>
                <a:spcPts val="0"/>
              </a:spcAft>
              <a:buClr>
                <a:schemeClr val="dk1"/>
              </a:buClr>
              <a:buSzPct val="100000"/>
              <a:buChar char="•"/>
            </a:pPr>
            <a:r>
              <a:rPr lang="en-IN"/>
              <a:t>Procedure is important</a:t>
            </a:r>
            <a:endParaRPr/>
          </a:p>
          <a:p>
            <a:pPr indent="-228600" lvl="0" marL="228600" rtl="0" algn="l">
              <a:lnSpc>
                <a:spcPct val="90000"/>
              </a:lnSpc>
              <a:spcBef>
                <a:spcPts val="1000"/>
              </a:spcBef>
              <a:spcAft>
                <a:spcPts val="0"/>
              </a:spcAft>
              <a:buClr>
                <a:schemeClr val="dk1"/>
              </a:buClr>
              <a:buSzPct val="100000"/>
              <a:buChar char="•"/>
            </a:pPr>
            <a:r>
              <a:rPr lang="en-IN"/>
              <a:t>Sequence of Operation to be done</a:t>
            </a:r>
            <a:endParaRPr/>
          </a:p>
          <a:p>
            <a:pPr indent="-228600" lvl="0" marL="228600" rtl="0" algn="l">
              <a:lnSpc>
                <a:spcPct val="90000"/>
              </a:lnSpc>
              <a:spcBef>
                <a:spcPts val="1000"/>
              </a:spcBef>
              <a:spcAft>
                <a:spcPts val="0"/>
              </a:spcAft>
              <a:buClr>
                <a:schemeClr val="dk1"/>
              </a:buClr>
              <a:buSzPct val="100000"/>
              <a:buChar char="•"/>
            </a:pPr>
            <a:r>
              <a:rPr lang="en-IN"/>
              <a:t>Program decomposed into smaller parts</a:t>
            </a:r>
            <a:endParaRPr/>
          </a:p>
          <a:p>
            <a:pPr indent="-228600" lvl="0" marL="228600" rtl="0" algn="l">
              <a:lnSpc>
                <a:spcPct val="90000"/>
              </a:lnSpc>
              <a:spcBef>
                <a:spcPts val="1000"/>
              </a:spcBef>
              <a:spcAft>
                <a:spcPts val="0"/>
              </a:spcAft>
              <a:buClr>
                <a:schemeClr val="dk1"/>
              </a:buClr>
              <a:buSzPct val="100000"/>
              <a:buChar char="•"/>
            </a:pPr>
            <a:r>
              <a:rPr lang="en-IN"/>
              <a:t>Each statement tells system to do something</a:t>
            </a:r>
            <a:endParaRPr/>
          </a:p>
          <a:p>
            <a:pPr indent="-228600" lvl="0" marL="228600" rtl="0" algn="l">
              <a:lnSpc>
                <a:spcPct val="90000"/>
              </a:lnSpc>
              <a:spcBef>
                <a:spcPts val="1000"/>
              </a:spcBef>
              <a:spcAft>
                <a:spcPts val="0"/>
              </a:spcAft>
              <a:buClr>
                <a:schemeClr val="dk1"/>
              </a:buClr>
              <a:buSzPct val="100000"/>
              <a:buChar char="•"/>
            </a:pPr>
            <a:r>
              <a:rPr lang="en-IN"/>
              <a:t> When Program becomes larger, it is divided into functions having defined purpose</a:t>
            </a:r>
            <a:endParaRPr/>
          </a:p>
          <a:p>
            <a:pPr indent="-228600" lvl="0" marL="228600" rtl="0" algn="l">
              <a:lnSpc>
                <a:spcPct val="90000"/>
              </a:lnSpc>
              <a:spcBef>
                <a:spcPts val="1000"/>
              </a:spcBef>
              <a:spcAft>
                <a:spcPts val="0"/>
              </a:spcAft>
              <a:buClr>
                <a:schemeClr val="dk1"/>
              </a:buClr>
              <a:buSzPct val="100000"/>
              <a:buChar char="•"/>
            </a:pPr>
            <a:r>
              <a:rPr lang="en-IN"/>
              <a:t>Example : C ,FORTRAN,Pascal</a:t>
            </a:r>
            <a:endParaRPr/>
          </a:p>
          <a:p>
            <a:pPr indent="-77470"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br>
              <a:rPr lang="en-IN"/>
            </a:b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If-else example</a:t>
            </a:r>
            <a:endParaRPr/>
          </a:p>
        </p:txBody>
      </p:sp>
      <p:sp>
        <p:nvSpPr>
          <p:cNvPr id="522" name="Google Shape;522;p5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void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 int x;</a:t>
            </a:r>
            <a:endParaRPr/>
          </a:p>
          <a:p>
            <a:pPr indent="0" lvl="0" marL="0" rtl="0" algn="l">
              <a:lnSpc>
                <a:spcPct val="90000"/>
              </a:lnSpc>
              <a:spcBef>
                <a:spcPts val="1000"/>
              </a:spcBef>
              <a:spcAft>
                <a:spcPts val="0"/>
              </a:spcAft>
              <a:buClr>
                <a:schemeClr val="dk1"/>
              </a:buClr>
              <a:buSzPct val="100000"/>
              <a:buNone/>
            </a:pPr>
            <a:r>
              <a:rPr lang="en-IN"/>
              <a:t> clrscr();</a:t>
            </a:r>
            <a:endParaRPr/>
          </a:p>
          <a:p>
            <a:pPr indent="0" lvl="0" marL="0" rtl="0" algn="l">
              <a:lnSpc>
                <a:spcPct val="90000"/>
              </a:lnSpc>
              <a:spcBef>
                <a:spcPts val="1000"/>
              </a:spcBef>
              <a:spcAft>
                <a:spcPts val="0"/>
              </a:spcAft>
              <a:buClr>
                <a:schemeClr val="dk1"/>
              </a:buClr>
              <a:buSzPct val="100000"/>
              <a:buNone/>
            </a:pPr>
            <a:r>
              <a:rPr lang="en-IN"/>
              <a:t> cout&lt;&lt;"Enter the value of x:";</a:t>
            </a:r>
            <a:endParaRPr/>
          </a:p>
          <a:p>
            <a:pPr indent="0" lvl="0" marL="0" rtl="0" algn="l">
              <a:lnSpc>
                <a:spcPct val="90000"/>
              </a:lnSpc>
              <a:spcBef>
                <a:spcPts val="1000"/>
              </a:spcBef>
              <a:spcAft>
                <a:spcPts val="0"/>
              </a:spcAft>
              <a:buClr>
                <a:schemeClr val="dk1"/>
              </a:buClr>
              <a:buSzPct val="100000"/>
              <a:buNone/>
            </a:pPr>
            <a:r>
              <a:rPr lang="en-IN"/>
              <a:t> cin&gt;&gt;x;</a:t>
            </a:r>
            <a:endParaRPr/>
          </a:p>
          <a:p>
            <a:pPr indent="0" lvl="0" marL="0" rtl="0" algn="l">
              <a:lnSpc>
                <a:spcPct val="90000"/>
              </a:lnSpc>
              <a:spcBef>
                <a:spcPts val="1000"/>
              </a:spcBef>
              <a:spcAft>
                <a:spcPts val="0"/>
              </a:spcAft>
              <a:buClr>
                <a:schemeClr val="dk1"/>
              </a:buClr>
              <a:buSzPct val="100000"/>
              <a:buNone/>
            </a:pPr>
            <a:r>
              <a:rPr lang="en-IN"/>
              <a:t> if(x==100)</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  cout&lt;&lt;"x is 100";</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t/>
            </a:r>
            <a:endParaRPr/>
          </a:p>
        </p:txBody>
      </p:sp>
      <p:sp>
        <p:nvSpPr>
          <p:cNvPr id="523" name="Google Shape;523;p5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IN"/>
              <a:t> else</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   cout&lt;&lt;"x is not 100";</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   getch();</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 /*OUTPUT:</a:t>
            </a:r>
            <a:endParaRPr/>
          </a:p>
          <a:p>
            <a:pPr indent="0" lvl="0" marL="0" rtl="0" algn="l">
              <a:lnSpc>
                <a:spcPct val="90000"/>
              </a:lnSpc>
              <a:spcBef>
                <a:spcPts val="1000"/>
              </a:spcBef>
              <a:spcAft>
                <a:spcPts val="0"/>
              </a:spcAft>
              <a:buClr>
                <a:schemeClr val="dk1"/>
              </a:buClr>
              <a:buSzPct val="100000"/>
              <a:buNone/>
            </a:pPr>
            <a:r>
              <a:rPr lang="en-IN"/>
              <a:t> Enter the value of x:102</a:t>
            </a:r>
            <a:endParaRPr/>
          </a:p>
          <a:p>
            <a:pPr indent="0" lvl="0" marL="0" rtl="0" algn="l">
              <a:lnSpc>
                <a:spcPct val="90000"/>
              </a:lnSpc>
              <a:spcBef>
                <a:spcPts val="1000"/>
              </a:spcBef>
              <a:spcAft>
                <a:spcPts val="0"/>
              </a:spcAft>
              <a:buClr>
                <a:schemeClr val="dk1"/>
              </a:buClr>
              <a:buSzPct val="100000"/>
              <a:buNone/>
            </a:pPr>
            <a:r>
              <a:rPr lang="en-IN"/>
              <a:t>x is not 100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529" name="Google Shape;529;p57"/>
          <p:cNvSpPr txBox="1"/>
          <p:nvPr>
            <p:ph idx="1" type="body"/>
          </p:nvPr>
        </p:nvSpPr>
        <p:spPr>
          <a:xfrm>
            <a:off x="838200" y="1825625"/>
            <a:ext cx="7890164"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530" name="Google Shape;530;p57"/>
          <p:cNvSpPr txBox="1"/>
          <p:nvPr/>
        </p:nvSpPr>
        <p:spPr>
          <a:xfrm>
            <a:off x="838200" y="1690688"/>
            <a:ext cx="10314026"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rgbClr val="A0A1A7"/>
                </a:solidFill>
                <a:latin typeface="Calibri"/>
                <a:ea typeface="Calibri"/>
                <a:cs typeface="Calibri"/>
                <a:sym typeface="Calibri"/>
              </a:rPr>
              <a:t>// Program to check whether an integer is positive or negative</a:t>
            </a:r>
            <a:r>
              <a:rPr b="0" i="0" lang="en-IN" sz="1800" u="none" cap="none" strike="noStrike">
                <a:solidFill>
                  <a:schemeClr val="dk1"/>
                </a:solidFill>
                <a:latin typeface="Calibri"/>
                <a:ea typeface="Calibri"/>
                <a:cs typeface="Calibri"/>
                <a:sym typeface="Calibri"/>
              </a:rPr>
              <a:t> </a:t>
            </a:r>
            <a:r>
              <a:rPr b="0" i="0" lang="en-IN" sz="1800" u="none" cap="none" strike="noStrike">
                <a:solidFill>
                  <a:srgbClr val="A0A1A7"/>
                </a:solidFill>
                <a:latin typeface="Calibri"/>
                <a:ea typeface="Calibri"/>
                <a:cs typeface="Calibri"/>
                <a:sym typeface="Calibri"/>
              </a:rPr>
              <a:t>// This program considers 0 as positive numb</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lang="en-IN" sz="1800">
                <a:solidFill>
                  <a:srgbClr val="4078F2"/>
                </a:solidFill>
                <a:latin typeface="Calibri"/>
                <a:ea typeface="Calibri"/>
                <a:cs typeface="Calibri"/>
                <a:sym typeface="Calibri"/>
              </a:rPr>
              <a:t>#include </a:t>
            </a:r>
            <a:r>
              <a:rPr lang="en-IN" sz="1800">
                <a:solidFill>
                  <a:srgbClr val="50A14F"/>
                </a:solidFill>
                <a:latin typeface="Calibri"/>
                <a:ea typeface="Calibri"/>
                <a:cs typeface="Calibri"/>
                <a:sym typeface="Calibri"/>
              </a:rPr>
              <a:t>&lt;iostream.h&gt;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lang="en-IN" sz="1800">
                <a:solidFill>
                  <a:srgbClr val="A626A4"/>
                </a:solidFill>
                <a:latin typeface="Calibri"/>
                <a:ea typeface="Calibri"/>
                <a:cs typeface="Calibri"/>
                <a:sym typeface="Calibri"/>
              </a:rPr>
              <a:t>int</a:t>
            </a:r>
            <a:r>
              <a:rPr lang="en-IN" sz="1800">
                <a:solidFill>
                  <a:schemeClr val="dk1"/>
                </a:solidFill>
                <a:latin typeface="Calibri"/>
                <a:ea typeface="Calibri"/>
                <a:cs typeface="Calibri"/>
                <a:sym typeface="Calibri"/>
              </a:rPr>
              <a:t> </a:t>
            </a:r>
            <a:r>
              <a:rPr lang="en-IN" sz="1800">
                <a:solidFill>
                  <a:srgbClr val="4078F2"/>
                </a:solidFill>
                <a:latin typeface="Calibri"/>
                <a:ea typeface="Calibri"/>
                <a:cs typeface="Calibri"/>
                <a:sym typeface="Calibri"/>
              </a:rPr>
              <a:t>main</a:t>
            </a:r>
            <a:r>
              <a:rPr lang="en-IN"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rgbClr val="A626A4"/>
                </a:solidFill>
                <a:latin typeface="Calibri"/>
                <a:ea typeface="Calibri"/>
                <a:cs typeface="Calibri"/>
                <a:sym typeface="Calibri"/>
              </a:rPr>
              <a:t>int</a:t>
            </a:r>
            <a:r>
              <a:rPr lang="en-IN" sz="1800">
                <a:solidFill>
                  <a:schemeClr val="dk1"/>
                </a:solidFill>
                <a:latin typeface="Calibri"/>
                <a:ea typeface="Calibri"/>
                <a:cs typeface="Calibri"/>
                <a:sym typeface="Calibri"/>
              </a:rPr>
              <a:t> number; </a:t>
            </a:r>
            <a:endParaRPr/>
          </a:p>
          <a:p>
            <a:pPr indent="0" lvl="0" marL="0" marR="0" rtl="0" algn="l">
              <a:spcBef>
                <a:spcPts val="0"/>
              </a:spcBef>
              <a:spcAft>
                <a:spcPts val="0"/>
              </a:spcAft>
              <a:buNone/>
            </a:pPr>
            <a:r>
              <a:rPr lang="en-IN" sz="1800">
                <a:solidFill>
                  <a:srgbClr val="C18401"/>
                </a:solidFill>
                <a:latin typeface="Calibri"/>
                <a:ea typeface="Calibri"/>
                <a:cs typeface="Calibri"/>
                <a:sym typeface="Calibri"/>
              </a:rPr>
              <a:t>cout</a:t>
            </a:r>
            <a:r>
              <a:rPr lang="en-IN" sz="1800">
                <a:solidFill>
                  <a:schemeClr val="dk1"/>
                </a:solidFill>
                <a:latin typeface="Calibri"/>
                <a:ea typeface="Calibri"/>
                <a:cs typeface="Calibri"/>
                <a:sym typeface="Calibri"/>
              </a:rPr>
              <a:t> &lt;&lt; </a:t>
            </a:r>
            <a:r>
              <a:rPr lang="en-IN" sz="1800">
                <a:solidFill>
                  <a:srgbClr val="50A14F"/>
                </a:solidFill>
                <a:latin typeface="Calibri"/>
                <a:ea typeface="Calibri"/>
                <a:cs typeface="Calibri"/>
                <a:sym typeface="Calibri"/>
              </a:rPr>
              <a:t>"Enter an integer: "</a:t>
            </a: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rgbClr val="C18401"/>
                </a:solidFill>
                <a:latin typeface="Calibri"/>
                <a:ea typeface="Calibri"/>
                <a:cs typeface="Calibri"/>
                <a:sym typeface="Calibri"/>
              </a:rPr>
              <a:t>cin</a:t>
            </a:r>
            <a:r>
              <a:rPr lang="en-IN" sz="1800">
                <a:solidFill>
                  <a:schemeClr val="dk1"/>
                </a:solidFill>
                <a:latin typeface="Calibri"/>
                <a:ea typeface="Calibri"/>
                <a:cs typeface="Calibri"/>
                <a:sym typeface="Calibri"/>
              </a:rPr>
              <a:t> &gt;&gt; number; </a:t>
            </a:r>
            <a:endParaRPr/>
          </a:p>
          <a:p>
            <a:pPr indent="0" lvl="0" marL="0" marR="0" rtl="0" algn="l">
              <a:spcBef>
                <a:spcPts val="0"/>
              </a:spcBef>
              <a:spcAft>
                <a:spcPts val="0"/>
              </a:spcAft>
              <a:buNone/>
            </a:pPr>
            <a:r>
              <a:rPr lang="en-IN" sz="1800">
                <a:solidFill>
                  <a:srgbClr val="A626A4"/>
                </a:solidFill>
                <a:latin typeface="Calibri"/>
                <a:ea typeface="Calibri"/>
                <a:cs typeface="Calibri"/>
                <a:sym typeface="Calibri"/>
              </a:rPr>
              <a:t>if</a:t>
            </a:r>
            <a:r>
              <a:rPr lang="en-IN" sz="1800">
                <a:solidFill>
                  <a:schemeClr val="dk1"/>
                </a:solidFill>
                <a:latin typeface="Calibri"/>
                <a:ea typeface="Calibri"/>
                <a:cs typeface="Calibri"/>
                <a:sym typeface="Calibri"/>
              </a:rPr>
              <a:t> ( number &gt;= </a:t>
            </a:r>
            <a:r>
              <a:rPr lang="en-IN" sz="1800">
                <a:solidFill>
                  <a:srgbClr val="986801"/>
                </a:solidFill>
                <a:latin typeface="Calibri"/>
                <a:ea typeface="Calibri"/>
                <a:cs typeface="Calibri"/>
                <a:sym typeface="Calibri"/>
              </a:rPr>
              <a:t>0</a:t>
            </a:r>
            <a:r>
              <a:rPr lang="en-IN"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lang="en-IN" sz="1800">
                <a:solidFill>
                  <a:srgbClr val="C18401"/>
                </a:solidFill>
                <a:latin typeface="Calibri"/>
                <a:ea typeface="Calibri"/>
                <a:cs typeface="Calibri"/>
                <a:sym typeface="Calibri"/>
              </a:rPr>
              <a:t>cout</a:t>
            </a:r>
            <a:r>
              <a:rPr lang="en-IN" sz="1800">
                <a:solidFill>
                  <a:schemeClr val="dk1"/>
                </a:solidFill>
                <a:latin typeface="Calibri"/>
                <a:ea typeface="Calibri"/>
                <a:cs typeface="Calibri"/>
                <a:sym typeface="Calibri"/>
              </a:rPr>
              <a:t> &lt;&lt; </a:t>
            </a:r>
            <a:r>
              <a:rPr lang="en-IN" sz="1800">
                <a:solidFill>
                  <a:srgbClr val="50A14F"/>
                </a:solidFill>
                <a:latin typeface="Calibri"/>
                <a:ea typeface="Calibri"/>
                <a:cs typeface="Calibri"/>
                <a:sym typeface="Calibri"/>
              </a:rPr>
              <a:t>"You entered a positive integer: "</a:t>
            </a:r>
            <a:r>
              <a:rPr lang="en-IN" sz="1800">
                <a:solidFill>
                  <a:schemeClr val="dk1"/>
                </a:solidFill>
                <a:latin typeface="Calibri"/>
                <a:ea typeface="Calibri"/>
                <a:cs typeface="Calibri"/>
                <a:sym typeface="Calibri"/>
              </a:rPr>
              <a:t> &lt;&lt; number &lt;&lt; </a:t>
            </a:r>
            <a:r>
              <a:rPr lang="en-IN" sz="1800">
                <a:solidFill>
                  <a:srgbClr val="C18401"/>
                </a:solidFill>
                <a:latin typeface="Calibri"/>
                <a:ea typeface="Calibri"/>
                <a:cs typeface="Calibri"/>
                <a:sym typeface="Calibri"/>
              </a:rPr>
              <a:t>endl</a:t>
            </a: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rgbClr val="A626A4"/>
                </a:solidFill>
                <a:latin typeface="Calibri"/>
                <a:ea typeface="Calibri"/>
                <a:cs typeface="Calibri"/>
                <a:sym typeface="Calibri"/>
              </a:rPr>
              <a:t>else</a:t>
            </a: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lang="en-IN" sz="1800">
                <a:solidFill>
                  <a:srgbClr val="C18401"/>
                </a:solidFill>
                <a:latin typeface="Calibri"/>
                <a:ea typeface="Calibri"/>
                <a:cs typeface="Calibri"/>
                <a:sym typeface="Calibri"/>
              </a:rPr>
              <a:t>cout</a:t>
            </a:r>
            <a:r>
              <a:rPr lang="en-IN" sz="1800">
                <a:solidFill>
                  <a:schemeClr val="dk1"/>
                </a:solidFill>
                <a:latin typeface="Calibri"/>
                <a:ea typeface="Calibri"/>
                <a:cs typeface="Calibri"/>
                <a:sym typeface="Calibri"/>
              </a:rPr>
              <a:t> &lt;&lt; </a:t>
            </a:r>
            <a:r>
              <a:rPr lang="en-IN" sz="1800">
                <a:solidFill>
                  <a:srgbClr val="50A14F"/>
                </a:solidFill>
                <a:latin typeface="Calibri"/>
                <a:ea typeface="Calibri"/>
                <a:cs typeface="Calibri"/>
                <a:sym typeface="Calibri"/>
              </a:rPr>
              <a:t>"You entered a negative integer: "</a:t>
            </a:r>
            <a:r>
              <a:rPr lang="en-IN" sz="1800">
                <a:solidFill>
                  <a:schemeClr val="dk1"/>
                </a:solidFill>
                <a:latin typeface="Calibri"/>
                <a:ea typeface="Calibri"/>
                <a:cs typeface="Calibri"/>
                <a:sym typeface="Calibri"/>
              </a:rPr>
              <a:t> &lt;&lt; number &lt;&lt; </a:t>
            </a:r>
            <a:r>
              <a:rPr lang="en-IN" sz="1800">
                <a:solidFill>
                  <a:srgbClr val="C18401"/>
                </a:solidFill>
                <a:latin typeface="Calibri"/>
                <a:ea typeface="Calibri"/>
                <a:cs typeface="Calibri"/>
                <a:sym typeface="Calibri"/>
              </a:rPr>
              <a:t>endl</a:t>
            </a: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 </a:t>
            </a:r>
            <a:r>
              <a:rPr lang="en-IN" sz="1800">
                <a:solidFill>
                  <a:srgbClr val="C18401"/>
                </a:solidFill>
                <a:latin typeface="Calibri"/>
                <a:ea typeface="Calibri"/>
                <a:cs typeface="Calibri"/>
                <a:sym typeface="Calibri"/>
              </a:rPr>
              <a:t>cout</a:t>
            </a:r>
            <a:r>
              <a:rPr lang="en-IN" sz="1800">
                <a:solidFill>
                  <a:schemeClr val="dk1"/>
                </a:solidFill>
                <a:latin typeface="Calibri"/>
                <a:ea typeface="Calibri"/>
                <a:cs typeface="Calibri"/>
                <a:sym typeface="Calibri"/>
              </a:rPr>
              <a:t> &lt;&lt; </a:t>
            </a:r>
            <a:r>
              <a:rPr lang="en-IN" sz="1800">
                <a:solidFill>
                  <a:srgbClr val="50A14F"/>
                </a:solidFill>
                <a:latin typeface="Calibri"/>
                <a:ea typeface="Calibri"/>
                <a:cs typeface="Calibri"/>
                <a:sym typeface="Calibri"/>
              </a:rPr>
              <a:t>"This line is always printed."</a:t>
            </a:r>
            <a:r>
              <a:rPr lang="en-IN"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1800">
                <a:solidFill>
                  <a:srgbClr val="A626A4"/>
                </a:solidFill>
                <a:latin typeface="Calibri"/>
                <a:ea typeface="Calibri"/>
                <a:cs typeface="Calibri"/>
                <a:sym typeface="Calibri"/>
              </a:rPr>
              <a:t>return</a:t>
            </a:r>
            <a:r>
              <a:rPr lang="en-IN" sz="1800">
                <a:solidFill>
                  <a:schemeClr val="dk1"/>
                </a:solidFill>
                <a:latin typeface="Calibri"/>
                <a:ea typeface="Calibri"/>
                <a:cs typeface="Calibri"/>
                <a:sym typeface="Calibri"/>
              </a:rPr>
              <a:t> </a:t>
            </a:r>
            <a:r>
              <a:rPr lang="en-IN" sz="1800">
                <a:solidFill>
                  <a:srgbClr val="986801"/>
                </a:solidFill>
                <a:latin typeface="Calibri"/>
                <a:ea typeface="Calibri"/>
                <a:cs typeface="Calibri"/>
                <a:sym typeface="Calibri"/>
              </a:rPr>
              <a:t>0</a:t>
            </a:r>
            <a:r>
              <a:rPr lang="en-I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If-else-if</a:t>
            </a:r>
            <a:endParaRPr/>
          </a:p>
        </p:txBody>
      </p:sp>
      <p:sp>
        <p:nvSpPr>
          <p:cNvPr id="536" name="Google Shape;536;p5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#include&lt;iostream.h&gt;</a:t>
            </a:r>
            <a:endParaRPr/>
          </a:p>
          <a:p>
            <a:pPr indent="0" lvl="0" marL="0" rtl="0" algn="l">
              <a:lnSpc>
                <a:spcPct val="90000"/>
              </a:lnSpc>
              <a:spcBef>
                <a:spcPts val="1000"/>
              </a:spcBef>
              <a:spcAft>
                <a:spcPts val="0"/>
              </a:spcAft>
              <a:buClr>
                <a:schemeClr val="dk1"/>
              </a:buClr>
              <a:buSzPct val="100000"/>
              <a:buNone/>
            </a:pPr>
            <a:r>
              <a:rPr lang="en-IN"/>
              <a:t>#include&lt;conio.h&gt;</a:t>
            </a:r>
            <a:endParaRPr/>
          </a:p>
          <a:p>
            <a:pPr indent="0" lvl="0" marL="0" rtl="0" algn="l">
              <a:lnSpc>
                <a:spcPct val="90000"/>
              </a:lnSpc>
              <a:spcBef>
                <a:spcPts val="1000"/>
              </a:spcBef>
              <a:spcAft>
                <a:spcPts val="0"/>
              </a:spcAft>
              <a:buClr>
                <a:schemeClr val="dk1"/>
              </a:buClr>
              <a:buSzPct val="100000"/>
              <a:buNone/>
            </a:pPr>
            <a:r>
              <a:rPr lang="en-IN"/>
              <a:t>void main()</a:t>
            </a:r>
            <a:endParaRPr/>
          </a:p>
          <a:p>
            <a:pPr indent="0" lvl="0" marL="0" rtl="0" algn="l">
              <a:lnSpc>
                <a:spcPct val="90000"/>
              </a:lnSpc>
              <a:spcBef>
                <a:spcPts val="1000"/>
              </a:spcBef>
              <a:spcAft>
                <a:spcPts val="0"/>
              </a:spcAft>
              <a:buClr>
                <a:schemeClr val="dk1"/>
              </a:buClr>
              <a:buSzPct val="100000"/>
              <a:buNone/>
            </a:pPr>
            <a:r>
              <a:rPr lang="en-IN"/>
              <a:t>{</a:t>
            </a:r>
            <a:endParaRPr/>
          </a:p>
          <a:p>
            <a:pPr indent="0" lvl="0" marL="0" rtl="0" algn="l">
              <a:lnSpc>
                <a:spcPct val="90000"/>
              </a:lnSpc>
              <a:spcBef>
                <a:spcPts val="1000"/>
              </a:spcBef>
              <a:spcAft>
                <a:spcPts val="0"/>
              </a:spcAft>
              <a:buClr>
                <a:schemeClr val="dk1"/>
              </a:buClr>
              <a:buSzPct val="100000"/>
              <a:buNone/>
            </a:pPr>
            <a:r>
              <a:rPr lang="en-IN"/>
              <a:t> int x;</a:t>
            </a:r>
            <a:endParaRPr/>
          </a:p>
          <a:p>
            <a:pPr indent="0" lvl="0" marL="0" rtl="0" algn="l">
              <a:lnSpc>
                <a:spcPct val="90000"/>
              </a:lnSpc>
              <a:spcBef>
                <a:spcPts val="1000"/>
              </a:spcBef>
              <a:spcAft>
                <a:spcPts val="0"/>
              </a:spcAft>
              <a:buClr>
                <a:schemeClr val="dk1"/>
              </a:buClr>
              <a:buSzPct val="100000"/>
              <a:buNone/>
            </a:pPr>
            <a:r>
              <a:rPr lang="en-IN"/>
              <a:t> clrscr();</a:t>
            </a:r>
            <a:endParaRPr/>
          </a:p>
          <a:p>
            <a:pPr indent="0" lvl="0" marL="0" rtl="0" algn="l">
              <a:lnSpc>
                <a:spcPct val="90000"/>
              </a:lnSpc>
              <a:spcBef>
                <a:spcPts val="1000"/>
              </a:spcBef>
              <a:spcAft>
                <a:spcPts val="0"/>
              </a:spcAft>
              <a:buClr>
                <a:schemeClr val="dk1"/>
              </a:buClr>
              <a:buSzPct val="100000"/>
              <a:buNone/>
            </a:pPr>
            <a:r>
              <a:rPr lang="en-IN"/>
              <a:t> cout&lt;&lt;"Enter the value of x:";</a:t>
            </a:r>
            <a:endParaRPr/>
          </a:p>
          <a:p>
            <a:pPr indent="0" lvl="0" marL="0" rtl="0" algn="l">
              <a:lnSpc>
                <a:spcPct val="90000"/>
              </a:lnSpc>
              <a:spcBef>
                <a:spcPts val="1000"/>
              </a:spcBef>
              <a:spcAft>
                <a:spcPts val="0"/>
              </a:spcAft>
              <a:buClr>
                <a:schemeClr val="dk1"/>
              </a:buClr>
              <a:buSzPct val="100000"/>
              <a:buNone/>
            </a:pPr>
            <a:r>
              <a:rPr lang="en-IN"/>
              <a:t> cin&gt;&gt;x;</a:t>
            </a:r>
            <a:endParaRPr/>
          </a:p>
          <a:p>
            <a:pPr indent="0" lvl="0" marL="0" rtl="0" algn="l">
              <a:lnSpc>
                <a:spcPct val="90000"/>
              </a:lnSpc>
              <a:spcBef>
                <a:spcPts val="1000"/>
              </a:spcBef>
              <a:spcAft>
                <a:spcPts val="0"/>
              </a:spcAft>
              <a:buClr>
                <a:schemeClr val="dk1"/>
              </a:buClr>
              <a:buSzPct val="100000"/>
              <a:buNone/>
            </a:pPr>
            <a:r>
              <a:rPr lang="en-IN"/>
              <a:t> if(x&gt;0)</a:t>
            </a:r>
            <a:endParaRPr/>
          </a:p>
          <a:p>
            <a:pPr indent="0" lvl="0" marL="0" rtl="0" algn="l">
              <a:lnSpc>
                <a:spcPct val="90000"/>
              </a:lnSpc>
              <a:spcBef>
                <a:spcPts val="1000"/>
              </a:spcBef>
              <a:spcAft>
                <a:spcPts val="0"/>
              </a:spcAft>
              <a:buClr>
                <a:schemeClr val="dk1"/>
              </a:buClr>
              <a:buSzPct val="100000"/>
              <a:buNone/>
            </a:pPr>
            <a:r>
              <a:rPr lang="en-IN"/>
              <a:t> cout&lt;&lt;"x is positive";</a:t>
            </a:r>
            <a:endParaRPr/>
          </a:p>
          <a:p>
            <a:pPr indent="-64135" lvl="0" marL="228600" rtl="0" algn="l">
              <a:lnSpc>
                <a:spcPct val="90000"/>
              </a:lnSpc>
              <a:spcBef>
                <a:spcPts val="1000"/>
              </a:spcBef>
              <a:spcAft>
                <a:spcPts val="0"/>
              </a:spcAft>
              <a:buClr>
                <a:schemeClr val="dk1"/>
              </a:buClr>
              <a:buSzPct val="100000"/>
              <a:buNone/>
            </a:pPr>
            <a:r>
              <a:t/>
            </a:r>
            <a:endParaRPr/>
          </a:p>
        </p:txBody>
      </p:sp>
      <p:sp>
        <p:nvSpPr>
          <p:cNvPr id="537" name="Google Shape;537;p5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t>else if(x&lt;0)</a:t>
            </a:r>
            <a:endParaRPr/>
          </a:p>
          <a:p>
            <a:pPr indent="0" lvl="0" marL="0" rtl="0" algn="l">
              <a:lnSpc>
                <a:spcPct val="90000"/>
              </a:lnSpc>
              <a:spcBef>
                <a:spcPts val="1000"/>
              </a:spcBef>
              <a:spcAft>
                <a:spcPts val="0"/>
              </a:spcAft>
              <a:buClr>
                <a:schemeClr val="dk1"/>
              </a:buClr>
              <a:buSzPct val="100000"/>
              <a:buNone/>
            </a:pPr>
            <a:r>
              <a:rPr lang="en-IN"/>
              <a:t> cout&lt;&lt;"x is negative";</a:t>
            </a:r>
            <a:endParaRPr/>
          </a:p>
          <a:p>
            <a:pPr indent="0" lvl="0" marL="0" rtl="0" algn="l">
              <a:lnSpc>
                <a:spcPct val="90000"/>
              </a:lnSpc>
              <a:spcBef>
                <a:spcPts val="1000"/>
              </a:spcBef>
              <a:spcAft>
                <a:spcPts val="0"/>
              </a:spcAft>
              <a:buClr>
                <a:schemeClr val="dk1"/>
              </a:buClr>
              <a:buSzPct val="100000"/>
              <a:buNone/>
            </a:pPr>
            <a:r>
              <a:rPr lang="en-IN"/>
              <a:t> else</a:t>
            </a:r>
            <a:endParaRPr/>
          </a:p>
          <a:p>
            <a:pPr indent="0" lvl="0" marL="0" rtl="0" algn="l">
              <a:lnSpc>
                <a:spcPct val="90000"/>
              </a:lnSpc>
              <a:spcBef>
                <a:spcPts val="1000"/>
              </a:spcBef>
              <a:spcAft>
                <a:spcPts val="0"/>
              </a:spcAft>
              <a:buClr>
                <a:schemeClr val="dk1"/>
              </a:buClr>
              <a:buSzPct val="100000"/>
              <a:buNone/>
            </a:pPr>
            <a:r>
              <a:rPr lang="en-IN"/>
              <a:t> cout&lt;&lt;"x is 0";</a:t>
            </a:r>
            <a:endParaRPr/>
          </a:p>
          <a:p>
            <a:pPr indent="0" lvl="0" marL="0" rtl="0" algn="l">
              <a:lnSpc>
                <a:spcPct val="90000"/>
              </a:lnSpc>
              <a:spcBef>
                <a:spcPts val="1000"/>
              </a:spcBef>
              <a:spcAft>
                <a:spcPts val="0"/>
              </a:spcAft>
              <a:buClr>
                <a:schemeClr val="dk1"/>
              </a:buClr>
              <a:buSzPct val="100000"/>
              <a:buNone/>
            </a:pPr>
            <a:r>
              <a:rPr lang="en-IN"/>
              <a:t> getch();</a:t>
            </a:r>
            <a:endParaRPr/>
          </a:p>
          <a:p>
            <a:pPr indent="0" lvl="0" marL="0" rtl="0" algn="l">
              <a:lnSpc>
                <a:spcPct val="90000"/>
              </a:lnSpc>
              <a:spcBef>
                <a:spcPts val="1000"/>
              </a:spcBef>
              <a:spcAft>
                <a:spcPts val="0"/>
              </a:spcAft>
              <a:buClr>
                <a:schemeClr val="dk1"/>
              </a:buClr>
              <a:buSzPct val="100000"/>
              <a:buNone/>
            </a:pPr>
            <a:r>
              <a:rPr lang="en-IN"/>
              <a:t> }</a:t>
            </a:r>
            <a:endParaRPr/>
          </a:p>
          <a:p>
            <a:pPr indent="0" lvl="0" marL="0" rtl="0" algn="l">
              <a:lnSpc>
                <a:spcPct val="90000"/>
              </a:lnSpc>
              <a:spcBef>
                <a:spcPts val="1000"/>
              </a:spcBef>
              <a:spcAft>
                <a:spcPts val="0"/>
              </a:spcAft>
              <a:buClr>
                <a:schemeClr val="dk1"/>
              </a:buClr>
              <a:buSzPct val="100000"/>
              <a:buNone/>
            </a:pPr>
            <a:r>
              <a:rPr lang="en-IN"/>
              <a:t> /*output:</a:t>
            </a:r>
            <a:endParaRPr/>
          </a:p>
          <a:p>
            <a:pPr indent="0" lvl="0" marL="0" rtl="0" algn="l">
              <a:lnSpc>
                <a:spcPct val="90000"/>
              </a:lnSpc>
              <a:spcBef>
                <a:spcPts val="1000"/>
              </a:spcBef>
              <a:spcAft>
                <a:spcPts val="0"/>
              </a:spcAft>
              <a:buClr>
                <a:schemeClr val="dk1"/>
              </a:buClr>
              <a:buSzPct val="100000"/>
              <a:buNone/>
            </a:pPr>
            <a:r>
              <a:rPr lang="en-IN"/>
              <a:t> Enter the value of x:0</a:t>
            </a:r>
            <a:endParaRPr/>
          </a:p>
          <a:p>
            <a:pPr indent="0" lvl="0" marL="0" rtl="0" algn="l">
              <a:lnSpc>
                <a:spcPct val="90000"/>
              </a:lnSpc>
              <a:spcBef>
                <a:spcPts val="1000"/>
              </a:spcBef>
              <a:spcAft>
                <a:spcPts val="0"/>
              </a:spcAft>
              <a:buClr>
                <a:schemeClr val="dk1"/>
              </a:buClr>
              <a:buSzPct val="100000"/>
              <a:buNone/>
            </a:pPr>
            <a:r>
              <a:rPr lang="en-IN"/>
              <a:t>x is 0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If-else-if</a:t>
            </a:r>
            <a:endParaRPr/>
          </a:p>
        </p:txBody>
      </p:sp>
      <p:sp>
        <p:nvSpPr>
          <p:cNvPr id="543" name="Google Shape;543;p59"/>
          <p:cNvSpPr txBox="1"/>
          <p:nvPr>
            <p:ph idx="1" type="body"/>
          </p:nvPr>
        </p:nvSpPr>
        <p:spPr>
          <a:xfrm>
            <a:off x="668867" y="1444171"/>
            <a:ext cx="5181600" cy="541019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IN" sz="1600"/>
              <a:t>#include&lt;iostream.h&gt;</a:t>
            </a:r>
            <a:endParaRPr/>
          </a:p>
          <a:p>
            <a:pPr indent="0" lvl="0" marL="0" rtl="0" algn="l">
              <a:lnSpc>
                <a:spcPct val="90000"/>
              </a:lnSpc>
              <a:spcBef>
                <a:spcPts val="1000"/>
              </a:spcBef>
              <a:spcAft>
                <a:spcPts val="0"/>
              </a:spcAft>
              <a:buClr>
                <a:schemeClr val="dk1"/>
              </a:buClr>
              <a:buSzPts val="1600"/>
              <a:buNone/>
            </a:pPr>
            <a:r>
              <a:rPr lang="en-IN" sz="1600"/>
              <a:t>#include&lt;conio.h&gt;</a:t>
            </a:r>
            <a:endParaRPr/>
          </a:p>
          <a:p>
            <a:pPr indent="0" lvl="0" marL="0" rtl="0" algn="l">
              <a:lnSpc>
                <a:spcPct val="90000"/>
              </a:lnSpc>
              <a:spcBef>
                <a:spcPts val="1000"/>
              </a:spcBef>
              <a:spcAft>
                <a:spcPts val="0"/>
              </a:spcAft>
              <a:buClr>
                <a:schemeClr val="dk1"/>
              </a:buClr>
              <a:buSzPts val="1600"/>
              <a:buNone/>
            </a:pPr>
            <a:r>
              <a:rPr lang="en-IN" sz="1600"/>
              <a:t>void main()</a:t>
            </a:r>
            <a:endParaRPr/>
          </a:p>
          <a:p>
            <a:pPr indent="0" lvl="0" marL="0" rtl="0" algn="l">
              <a:lnSpc>
                <a:spcPct val="90000"/>
              </a:lnSpc>
              <a:spcBef>
                <a:spcPts val="1000"/>
              </a:spcBef>
              <a:spcAft>
                <a:spcPts val="0"/>
              </a:spcAft>
              <a:buClr>
                <a:schemeClr val="dk1"/>
              </a:buClr>
              <a:buSzPts val="1600"/>
              <a:buNone/>
            </a:pPr>
            <a:r>
              <a:rPr lang="en-IN" sz="1600"/>
              <a:t>{</a:t>
            </a:r>
            <a:endParaRPr/>
          </a:p>
          <a:p>
            <a:pPr indent="0" lvl="0" marL="0" rtl="0" algn="l">
              <a:lnSpc>
                <a:spcPct val="90000"/>
              </a:lnSpc>
              <a:spcBef>
                <a:spcPts val="1000"/>
              </a:spcBef>
              <a:spcAft>
                <a:spcPts val="0"/>
              </a:spcAft>
              <a:buClr>
                <a:schemeClr val="dk1"/>
              </a:buClr>
              <a:buSzPts val="1600"/>
              <a:buNone/>
            </a:pPr>
            <a:r>
              <a:rPr lang="en-IN" sz="1600"/>
              <a:t> int x;</a:t>
            </a:r>
            <a:endParaRPr/>
          </a:p>
          <a:p>
            <a:pPr indent="0" lvl="0" marL="0" rtl="0" algn="l">
              <a:lnSpc>
                <a:spcPct val="90000"/>
              </a:lnSpc>
              <a:spcBef>
                <a:spcPts val="1000"/>
              </a:spcBef>
              <a:spcAft>
                <a:spcPts val="0"/>
              </a:spcAft>
              <a:buClr>
                <a:schemeClr val="dk1"/>
              </a:buClr>
              <a:buSzPts val="1600"/>
              <a:buNone/>
            </a:pPr>
            <a:r>
              <a:rPr lang="en-IN" sz="1600"/>
              <a:t> clrscr();</a:t>
            </a:r>
            <a:endParaRPr/>
          </a:p>
          <a:p>
            <a:pPr indent="0" lvl="0" marL="0" rtl="0" algn="l">
              <a:lnSpc>
                <a:spcPct val="90000"/>
              </a:lnSpc>
              <a:spcBef>
                <a:spcPts val="1000"/>
              </a:spcBef>
              <a:spcAft>
                <a:spcPts val="0"/>
              </a:spcAft>
              <a:buClr>
                <a:schemeClr val="dk1"/>
              </a:buClr>
              <a:buSzPts val="1600"/>
              <a:buNone/>
            </a:pPr>
            <a:r>
              <a:rPr lang="en-IN" sz="1600"/>
              <a:t> cout&lt;&lt;"Enter the value of x:";</a:t>
            </a:r>
            <a:endParaRPr/>
          </a:p>
          <a:p>
            <a:pPr indent="0" lvl="0" marL="0" rtl="0" algn="l">
              <a:lnSpc>
                <a:spcPct val="90000"/>
              </a:lnSpc>
              <a:spcBef>
                <a:spcPts val="1000"/>
              </a:spcBef>
              <a:spcAft>
                <a:spcPts val="0"/>
              </a:spcAft>
              <a:buClr>
                <a:schemeClr val="dk1"/>
              </a:buClr>
              <a:buSzPts val="1600"/>
              <a:buNone/>
            </a:pPr>
            <a:r>
              <a:rPr lang="en-IN" sz="1600"/>
              <a:t> cin&gt;&gt;x;</a:t>
            </a:r>
            <a:endParaRPr/>
          </a:p>
          <a:p>
            <a:pPr indent="0" lvl="0" marL="0" rtl="0" algn="l">
              <a:lnSpc>
                <a:spcPct val="90000"/>
              </a:lnSpc>
              <a:spcBef>
                <a:spcPts val="1000"/>
              </a:spcBef>
              <a:spcAft>
                <a:spcPts val="0"/>
              </a:spcAft>
              <a:buClr>
                <a:schemeClr val="dk1"/>
              </a:buClr>
              <a:buSzPts val="1600"/>
              <a:buNone/>
            </a:pPr>
            <a:r>
              <a:rPr lang="en-IN" sz="1600"/>
              <a:t> if(x&gt;0)</a:t>
            </a:r>
            <a:endParaRPr/>
          </a:p>
          <a:p>
            <a:pPr indent="0" lvl="0" marL="0" rtl="0" algn="l">
              <a:lnSpc>
                <a:spcPct val="90000"/>
              </a:lnSpc>
              <a:spcBef>
                <a:spcPts val="1000"/>
              </a:spcBef>
              <a:spcAft>
                <a:spcPts val="0"/>
              </a:spcAft>
              <a:buClr>
                <a:schemeClr val="dk1"/>
              </a:buClr>
              <a:buSzPts val="1600"/>
              <a:buNone/>
            </a:pPr>
            <a:r>
              <a:rPr lang="en-IN" sz="1600"/>
              <a:t> cout&lt;&lt;"x is positive";</a:t>
            </a:r>
            <a:endParaRPr/>
          </a:p>
          <a:p>
            <a:pPr indent="0" lvl="0" marL="0" rtl="0" algn="l">
              <a:lnSpc>
                <a:spcPct val="90000"/>
              </a:lnSpc>
              <a:spcBef>
                <a:spcPts val="1000"/>
              </a:spcBef>
              <a:spcAft>
                <a:spcPts val="0"/>
              </a:spcAft>
              <a:buClr>
                <a:schemeClr val="dk1"/>
              </a:buClr>
              <a:buSzPts val="1600"/>
              <a:buNone/>
            </a:pPr>
            <a:r>
              <a:rPr lang="en-IN" sz="1600"/>
              <a:t> else if(x&lt;0)</a:t>
            </a:r>
            <a:endParaRPr/>
          </a:p>
          <a:p>
            <a:pPr indent="0" lvl="0" marL="0" rtl="0" algn="l">
              <a:lnSpc>
                <a:spcPct val="90000"/>
              </a:lnSpc>
              <a:spcBef>
                <a:spcPts val="1000"/>
              </a:spcBef>
              <a:spcAft>
                <a:spcPts val="0"/>
              </a:spcAft>
              <a:buClr>
                <a:schemeClr val="dk1"/>
              </a:buClr>
              <a:buSzPts val="1600"/>
              <a:buNone/>
            </a:pPr>
            <a:r>
              <a:rPr lang="en-IN" sz="1600"/>
              <a:t> cout&lt;&lt;"x is negative";</a:t>
            </a:r>
            <a:endParaRPr/>
          </a:p>
          <a:p>
            <a:pPr indent="0" lvl="0" marL="0" rtl="0" algn="l">
              <a:lnSpc>
                <a:spcPct val="90000"/>
              </a:lnSpc>
              <a:spcBef>
                <a:spcPts val="1000"/>
              </a:spcBef>
              <a:spcAft>
                <a:spcPts val="0"/>
              </a:spcAft>
              <a:buClr>
                <a:schemeClr val="dk1"/>
              </a:buClr>
              <a:buSzPts val="1600"/>
              <a:buNone/>
            </a:pPr>
            <a:r>
              <a:rPr lang="en-IN" sz="1600"/>
              <a:t> else</a:t>
            </a:r>
            <a:endParaRPr/>
          </a:p>
          <a:p>
            <a:pPr indent="0" lvl="0" marL="0" rtl="0" algn="l">
              <a:lnSpc>
                <a:spcPct val="90000"/>
              </a:lnSpc>
              <a:spcBef>
                <a:spcPts val="1000"/>
              </a:spcBef>
              <a:spcAft>
                <a:spcPts val="0"/>
              </a:spcAft>
              <a:buClr>
                <a:schemeClr val="dk1"/>
              </a:buClr>
              <a:buSzPts val="1600"/>
              <a:buNone/>
            </a:pPr>
            <a:r>
              <a:rPr lang="en-IN" sz="1600"/>
              <a:t> cout&lt;&lt;"x is 0";</a:t>
            </a:r>
            <a:endParaRPr/>
          </a:p>
          <a:p>
            <a:pPr indent="0" lvl="0" marL="0" rtl="0" algn="l">
              <a:lnSpc>
                <a:spcPct val="90000"/>
              </a:lnSpc>
              <a:spcBef>
                <a:spcPts val="1000"/>
              </a:spcBef>
              <a:spcAft>
                <a:spcPts val="0"/>
              </a:spcAft>
              <a:buClr>
                <a:schemeClr val="dk1"/>
              </a:buClr>
              <a:buSzPts val="1600"/>
              <a:buNone/>
            </a:pPr>
            <a:r>
              <a:rPr lang="en-IN" sz="1600"/>
              <a:t> getch();</a:t>
            </a:r>
            <a:endParaRPr/>
          </a:p>
          <a:p>
            <a:pPr indent="0" lvl="0" marL="0" rtl="0" algn="l">
              <a:lnSpc>
                <a:spcPct val="90000"/>
              </a:lnSpc>
              <a:spcBef>
                <a:spcPts val="1000"/>
              </a:spcBef>
              <a:spcAft>
                <a:spcPts val="0"/>
              </a:spcAft>
              <a:buClr>
                <a:schemeClr val="dk1"/>
              </a:buClr>
              <a:buSzPts val="1600"/>
              <a:buNone/>
            </a:pPr>
            <a:r>
              <a:rPr lang="en-IN" sz="1600"/>
              <a:t> }</a:t>
            </a:r>
            <a:endParaRPr/>
          </a:p>
          <a:p>
            <a:pPr indent="0" lvl="0" marL="0" rtl="0" algn="l">
              <a:lnSpc>
                <a:spcPct val="90000"/>
              </a:lnSpc>
              <a:spcBef>
                <a:spcPts val="1000"/>
              </a:spcBef>
              <a:spcAft>
                <a:spcPts val="0"/>
              </a:spcAft>
              <a:buClr>
                <a:schemeClr val="dk1"/>
              </a:buClr>
              <a:buSzPts val="1600"/>
              <a:buNone/>
            </a:pPr>
            <a:r>
              <a:t/>
            </a:r>
            <a:endParaRPr sz="1600"/>
          </a:p>
        </p:txBody>
      </p:sp>
      <p:sp>
        <p:nvSpPr>
          <p:cNvPr id="544" name="Google Shape;544;p59"/>
          <p:cNvSpPr txBox="1"/>
          <p:nvPr>
            <p:ph idx="2" type="body"/>
          </p:nvPr>
        </p:nvSpPr>
        <p:spPr>
          <a:xfrm>
            <a:off x="5105400" y="1447800"/>
            <a:ext cx="4648200" cy="47291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t/>
            </a:r>
            <a:endParaRPr sz="1600"/>
          </a:p>
          <a:p>
            <a:pPr indent="0" lvl="0" marL="0" rtl="0" algn="l">
              <a:lnSpc>
                <a:spcPct val="90000"/>
              </a:lnSpc>
              <a:spcBef>
                <a:spcPts val="1000"/>
              </a:spcBef>
              <a:spcAft>
                <a:spcPts val="0"/>
              </a:spcAft>
              <a:buClr>
                <a:schemeClr val="dk1"/>
              </a:buClr>
              <a:buSzPts val="1600"/>
              <a:buNone/>
            </a:pPr>
            <a:r>
              <a:t/>
            </a:r>
            <a:endParaRPr sz="1600"/>
          </a:p>
          <a:p>
            <a:pPr indent="0" lvl="0" marL="0" rtl="0" algn="l">
              <a:lnSpc>
                <a:spcPct val="90000"/>
              </a:lnSpc>
              <a:spcBef>
                <a:spcPts val="1000"/>
              </a:spcBef>
              <a:spcAft>
                <a:spcPts val="0"/>
              </a:spcAft>
              <a:buClr>
                <a:schemeClr val="dk1"/>
              </a:buClr>
              <a:buSzPts val="1600"/>
              <a:buNone/>
            </a:pPr>
            <a:r>
              <a:rPr lang="en-IN" sz="1600"/>
              <a:t> /*output:</a:t>
            </a:r>
            <a:endParaRPr/>
          </a:p>
          <a:p>
            <a:pPr indent="0" lvl="0" marL="0" rtl="0" algn="l">
              <a:lnSpc>
                <a:spcPct val="90000"/>
              </a:lnSpc>
              <a:spcBef>
                <a:spcPts val="1000"/>
              </a:spcBef>
              <a:spcAft>
                <a:spcPts val="0"/>
              </a:spcAft>
              <a:buClr>
                <a:schemeClr val="dk1"/>
              </a:buClr>
              <a:buSzPts val="1600"/>
              <a:buNone/>
            </a:pPr>
            <a:r>
              <a:rPr lang="en-IN" sz="1600"/>
              <a:t> Enter the value of x:0</a:t>
            </a:r>
            <a:endParaRPr/>
          </a:p>
          <a:p>
            <a:pPr indent="0" lvl="0" marL="0" rtl="0" algn="l">
              <a:lnSpc>
                <a:spcPct val="90000"/>
              </a:lnSpc>
              <a:spcBef>
                <a:spcPts val="1000"/>
              </a:spcBef>
              <a:spcAft>
                <a:spcPts val="0"/>
              </a:spcAft>
              <a:buClr>
                <a:schemeClr val="dk1"/>
              </a:buClr>
              <a:buSzPts val="1600"/>
              <a:buNone/>
            </a:pPr>
            <a:r>
              <a:rPr lang="en-IN" sz="1600"/>
              <a:t>x is 0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838200" y="228601"/>
            <a:ext cx="10515600" cy="914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41935"/>
              <a:buFont typeface="Calibri"/>
              <a:buNone/>
            </a:pPr>
            <a:br>
              <a:rPr lang="en-IN"/>
            </a:br>
            <a:r>
              <a:rPr b="1" lang="en-IN" sz="3100"/>
              <a:t>Characteristics of Procedure Oriented Programming(POP)</a:t>
            </a:r>
            <a:br>
              <a:rPr b="1" lang="en-IN" sz="3100"/>
            </a:br>
            <a:endParaRPr b="1" sz="3100"/>
          </a:p>
        </p:txBody>
      </p:sp>
      <p:sp>
        <p:nvSpPr>
          <p:cNvPr id="129" name="Google Shape;129;p8"/>
          <p:cNvSpPr txBox="1"/>
          <p:nvPr>
            <p:ph idx="1" type="body"/>
          </p:nvPr>
        </p:nvSpPr>
        <p:spPr>
          <a:xfrm>
            <a:off x="838200" y="1447800"/>
            <a:ext cx="10515600" cy="47291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Focus on process rather than data</a:t>
            </a:r>
            <a:endParaRPr/>
          </a:p>
          <a:p>
            <a:pPr indent="-228600" lvl="0" marL="228600" rtl="0" algn="l">
              <a:lnSpc>
                <a:spcPct val="90000"/>
              </a:lnSpc>
              <a:spcBef>
                <a:spcPts val="1000"/>
              </a:spcBef>
              <a:spcAft>
                <a:spcPts val="0"/>
              </a:spcAft>
              <a:buClr>
                <a:schemeClr val="dk1"/>
              </a:buClr>
              <a:buSzPts val="2800"/>
              <a:buChar char="•"/>
            </a:pPr>
            <a:r>
              <a:rPr lang="en-IN"/>
              <a:t>Problem is solved by doing sequence of operations</a:t>
            </a:r>
            <a:endParaRPr/>
          </a:p>
          <a:p>
            <a:pPr indent="-228600" lvl="0" marL="228600" rtl="0" algn="l">
              <a:lnSpc>
                <a:spcPct val="90000"/>
              </a:lnSpc>
              <a:spcBef>
                <a:spcPts val="1000"/>
              </a:spcBef>
              <a:spcAft>
                <a:spcPts val="0"/>
              </a:spcAft>
              <a:buClr>
                <a:schemeClr val="dk1"/>
              </a:buClr>
              <a:buSzPts val="2800"/>
              <a:buChar char="•"/>
            </a:pPr>
            <a:r>
              <a:rPr lang="en-IN"/>
              <a:t>Data moves from series of functions</a:t>
            </a:r>
            <a:endParaRPr/>
          </a:p>
          <a:p>
            <a:pPr indent="-228600" lvl="0" marL="228600" rtl="0" algn="l">
              <a:lnSpc>
                <a:spcPct val="90000"/>
              </a:lnSpc>
              <a:spcBef>
                <a:spcPts val="1000"/>
              </a:spcBef>
              <a:spcAft>
                <a:spcPts val="0"/>
              </a:spcAft>
              <a:buClr>
                <a:schemeClr val="dk1"/>
              </a:buClr>
              <a:buSzPts val="2800"/>
              <a:buChar char="•"/>
            </a:pPr>
            <a:r>
              <a:rPr lang="en-IN"/>
              <a:t>Large Program decomposed into functions having specific purpose</a:t>
            </a:r>
            <a:endParaRPr/>
          </a:p>
          <a:p>
            <a:pPr indent="-228600" lvl="0" marL="228600" rtl="0" algn="l">
              <a:lnSpc>
                <a:spcPct val="90000"/>
              </a:lnSpc>
              <a:spcBef>
                <a:spcPts val="1000"/>
              </a:spcBef>
              <a:spcAft>
                <a:spcPts val="0"/>
              </a:spcAft>
              <a:buClr>
                <a:schemeClr val="dk1"/>
              </a:buClr>
              <a:buSzPts val="2800"/>
              <a:buChar char="•"/>
            </a:pPr>
            <a:r>
              <a:rPr lang="en-IN"/>
              <a:t>Functions share global data</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b="1" lang="en-IN" sz="3200"/>
              <a:t>Limitations of Procedure Oriented Programming</a:t>
            </a:r>
            <a:br>
              <a:rPr lang="en-IN" sz="3200"/>
            </a:br>
            <a:br>
              <a:rPr lang="en-IN" sz="3200"/>
            </a:br>
            <a:endParaRPr sz="3200"/>
          </a:p>
        </p:txBody>
      </p:sp>
      <p:sp>
        <p:nvSpPr>
          <p:cNvPr id="135" name="Google Shape;135;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Emphasis on doing things</a:t>
            </a:r>
            <a:endParaRPr/>
          </a:p>
          <a:p>
            <a:pPr indent="-228600" lvl="0" marL="228600" rtl="0" algn="l">
              <a:lnSpc>
                <a:spcPct val="90000"/>
              </a:lnSpc>
              <a:spcBef>
                <a:spcPts val="1000"/>
              </a:spcBef>
              <a:spcAft>
                <a:spcPts val="0"/>
              </a:spcAft>
              <a:buClr>
                <a:schemeClr val="dk1"/>
              </a:buClr>
              <a:buSzPts val="2800"/>
              <a:buChar char="•"/>
            </a:pPr>
            <a:r>
              <a:rPr lang="en-IN"/>
              <a:t>Priority is not given to data </a:t>
            </a:r>
            <a:endParaRPr/>
          </a:p>
          <a:p>
            <a:pPr indent="-228600" lvl="0" marL="228600" rtl="0" algn="l">
              <a:lnSpc>
                <a:spcPct val="90000"/>
              </a:lnSpc>
              <a:spcBef>
                <a:spcPts val="1000"/>
              </a:spcBef>
              <a:spcAft>
                <a:spcPts val="0"/>
              </a:spcAft>
              <a:buClr>
                <a:schemeClr val="dk1"/>
              </a:buClr>
              <a:buSzPts val="2800"/>
              <a:buChar char="•"/>
            </a:pPr>
            <a:r>
              <a:rPr lang="en-IN"/>
              <a:t>Difficult to create new datatypes</a:t>
            </a:r>
            <a:endParaRPr/>
          </a:p>
          <a:p>
            <a:pPr indent="-228600" lvl="0" marL="228600" rtl="0" algn="l">
              <a:lnSpc>
                <a:spcPct val="90000"/>
              </a:lnSpc>
              <a:spcBef>
                <a:spcPts val="1000"/>
              </a:spcBef>
              <a:spcAft>
                <a:spcPts val="0"/>
              </a:spcAft>
              <a:buClr>
                <a:schemeClr val="dk1"/>
              </a:buClr>
              <a:buSzPts val="2800"/>
              <a:buChar char="•"/>
            </a:pPr>
            <a:r>
              <a:rPr lang="en-IN"/>
              <a:t>Programmer may corrupt the data by writing new function</a:t>
            </a:r>
            <a:endParaRPr/>
          </a:p>
          <a:p>
            <a:pPr indent="-228600" lvl="0" marL="228600" rtl="0" algn="l">
              <a:lnSpc>
                <a:spcPct val="90000"/>
              </a:lnSpc>
              <a:spcBef>
                <a:spcPts val="1000"/>
              </a:spcBef>
              <a:spcAft>
                <a:spcPts val="0"/>
              </a:spcAft>
              <a:buClr>
                <a:schemeClr val="dk1"/>
              </a:buClr>
              <a:buSzPts val="2800"/>
              <a:buChar char="•"/>
            </a:pPr>
            <a:r>
              <a:rPr lang="en-IN"/>
              <a:t>All functions need to be modified if new data added</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2020-05-11T18:30:37Z</dcterms:created>
  <dc:creator>Unknown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0x0101008B400C0DEE215844AD56EEA0D9C33F7E</vt:lpwstr>
  </property>
</Properties>
</file>