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10" r:id="rId2"/>
    <p:sldId id="259" r:id="rId3"/>
    <p:sldId id="314" r:id="rId4"/>
    <p:sldId id="260" r:id="rId5"/>
    <p:sldId id="279" r:id="rId6"/>
    <p:sldId id="311" r:id="rId7"/>
    <p:sldId id="280" r:id="rId8"/>
    <p:sldId id="264" r:id="rId9"/>
    <p:sldId id="312" r:id="rId10"/>
    <p:sldId id="313" r:id="rId11"/>
    <p:sldId id="262" r:id="rId12"/>
    <p:sldId id="263" r:id="rId13"/>
    <p:sldId id="265" r:id="rId14"/>
    <p:sldId id="266" r:id="rId15"/>
    <p:sldId id="268" r:id="rId16"/>
    <p:sldId id="269" r:id="rId17"/>
    <p:sldId id="270" r:id="rId18"/>
    <p:sldId id="298" r:id="rId19"/>
    <p:sldId id="315" r:id="rId20"/>
    <p:sldId id="301" r:id="rId21"/>
    <p:sldId id="272" r:id="rId22"/>
    <p:sldId id="306" r:id="rId23"/>
    <p:sldId id="273" r:id="rId24"/>
    <p:sldId id="307" r:id="rId25"/>
    <p:sldId id="302" r:id="rId26"/>
    <p:sldId id="303" r:id="rId27"/>
    <p:sldId id="281" r:id="rId28"/>
    <p:sldId id="282" r:id="rId29"/>
    <p:sldId id="283" r:id="rId30"/>
    <p:sldId id="284" r:id="rId31"/>
    <p:sldId id="285" r:id="rId32"/>
    <p:sldId id="289" r:id="rId33"/>
    <p:sldId id="290" r:id="rId34"/>
    <p:sldId id="287" r:id="rId35"/>
    <p:sldId id="297" r:id="rId36"/>
    <p:sldId id="291" r:id="rId37"/>
    <p:sldId id="308" r:id="rId38"/>
    <p:sldId id="309" r:id="rId39"/>
    <p:sldId id="292" r:id="rId40"/>
    <p:sldId id="296" r:id="rId41"/>
    <p:sldId id="294" r:id="rId42"/>
    <p:sldId id="316" r:id="rId43"/>
  </p:sldIdLst>
  <p:sldSz cx="12241213" cy="72009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9822" autoAdjust="0"/>
  </p:normalViewPr>
  <p:slideViewPr>
    <p:cSldViewPr>
      <p:cViewPr>
        <p:scale>
          <a:sx n="55" d="100"/>
          <a:sy n="55" d="100"/>
        </p:scale>
        <p:origin x="-402" y="-696"/>
      </p:cViewPr>
      <p:guideLst>
        <p:guide orient="horz" pos="2268"/>
        <p:guide pos="385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74A91F8-30E3-40E2-B682-BCF71ECFDC5D}" type="datetimeFigureOut">
              <a:rPr lang="en-IN" smtClean="0"/>
              <a:t>22-01-2025</a:t>
            </a:fld>
            <a:endParaRPr lang="en-IN" dirty="0"/>
          </a:p>
        </p:txBody>
      </p:sp>
      <p:sp>
        <p:nvSpPr>
          <p:cNvPr id="4" name="Slide Image Placeholder 3"/>
          <p:cNvSpPr>
            <a:spLocks noGrp="1" noRot="1" noChangeAspect="1"/>
          </p:cNvSpPr>
          <p:nvPr>
            <p:ph type="sldImg" idx="2"/>
          </p:nvPr>
        </p:nvSpPr>
        <p:spPr>
          <a:xfrm>
            <a:off x="2386013" y="514350"/>
            <a:ext cx="4371975"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0C961AA-D479-42EB-A51C-0BBF2E051121}" type="slidenum">
              <a:rPr lang="en-IN" smtClean="0"/>
              <a:t>‹#›</a:t>
            </a:fld>
            <a:endParaRPr lang="en-IN" dirty="0"/>
          </a:p>
        </p:txBody>
      </p:sp>
    </p:spTree>
    <p:extLst>
      <p:ext uri="{BB962C8B-B14F-4D97-AF65-F5344CB8AC3E}">
        <p14:creationId xmlns:p14="http://schemas.microsoft.com/office/powerpoint/2010/main" val="417013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4060266"/>
            <a:ext cx="12241213" cy="3140634"/>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12" name="Rectangle 11"/>
          <p:cNvSpPr/>
          <p:nvPr/>
        </p:nvSpPr>
        <p:spPr>
          <a:xfrm>
            <a:off x="0" y="0"/>
            <a:ext cx="12241213" cy="4060266"/>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dirty="0"/>
          </a:p>
        </p:txBody>
      </p:sp>
      <p:sp>
        <p:nvSpPr>
          <p:cNvPr id="13" name="Rectangle 12"/>
          <p:cNvSpPr/>
          <p:nvPr/>
        </p:nvSpPr>
        <p:spPr>
          <a:xfrm>
            <a:off x="0" y="2784927"/>
            <a:ext cx="12241213" cy="24003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14" name="Oval 13"/>
          <p:cNvSpPr/>
          <p:nvPr/>
        </p:nvSpPr>
        <p:spPr>
          <a:xfrm>
            <a:off x="0" y="1680210"/>
            <a:ext cx="12241213" cy="536067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3" name="Subtitle 2"/>
          <p:cNvSpPr>
            <a:spLocks noGrp="1"/>
          </p:cNvSpPr>
          <p:nvPr>
            <p:ph type="subTitle" idx="1"/>
          </p:nvPr>
        </p:nvSpPr>
        <p:spPr>
          <a:xfrm>
            <a:off x="1972992" y="5305173"/>
            <a:ext cx="7546352" cy="926225"/>
          </a:xfrm>
        </p:spPr>
        <p:txBody>
          <a:bodyPr>
            <a:normAutofit/>
          </a:bodyPr>
          <a:lstStyle>
            <a:lvl1pPr marL="0" indent="0" algn="l">
              <a:buNone/>
              <a:defRPr sz="2700">
                <a:solidFill>
                  <a:schemeClr val="tx2"/>
                </a:solidFill>
              </a:defRPr>
            </a:lvl1pPr>
            <a:lvl2pPr marL="555452" indent="0" algn="ctr">
              <a:buNone/>
              <a:defRPr>
                <a:solidFill>
                  <a:schemeClr val="tx1">
                    <a:tint val="75000"/>
                  </a:schemeClr>
                </a:solidFill>
              </a:defRPr>
            </a:lvl2pPr>
            <a:lvl3pPr marL="1110905" indent="0" algn="ctr">
              <a:buNone/>
              <a:defRPr>
                <a:solidFill>
                  <a:schemeClr val="tx1">
                    <a:tint val="75000"/>
                  </a:schemeClr>
                </a:solidFill>
              </a:defRPr>
            </a:lvl3pPr>
            <a:lvl4pPr marL="1666357" indent="0" algn="ctr">
              <a:buNone/>
              <a:defRPr>
                <a:solidFill>
                  <a:schemeClr val="tx1">
                    <a:tint val="75000"/>
                  </a:schemeClr>
                </a:solidFill>
              </a:defRPr>
            </a:lvl4pPr>
            <a:lvl5pPr marL="2221809" indent="0" algn="ctr">
              <a:buNone/>
              <a:defRPr>
                <a:solidFill>
                  <a:schemeClr val="tx1">
                    <a:tint val="75000"/>
                  </a:schemeClr>
                </a:solidFill>
              </a:defRPr>
            </a:lvl5pPr>
            <a:lvl6pPr marL="2777261" indent="0" algn="ctr">
              <a:buNone/>
              <a:defRPr>
                <a:solidFill>
                  <a:schemeClr val="tx1">
                    <a:tint val="75000"/>
                  </a:schemeClr>
                </a:solidFill>
              </a:defRPr>
            </a:lvl6pPr>
            <a:lvl7pPr marL="3332714" indent="0" algn="ctr">
              <a:buNone/>
              <a:defRPr>
                <a:solidFill>
                  <a:schemeClr val="tx1">
                    <a:tint val="75000"/>
                  </a:schemeClr>
                </a:solidFill>
              </a:defRPr>
            </a:lvl7pPr>
            <a:lvl8pPr marL="3888166" indent="0" algn="ctr">
              <a:buNone/>
              <a:defRPr>
                <a:solidFill>
                  <a:schemeClr val="tx1">
                    <a:tint val="75000"/>
                  </a:schemeClr>
                </a:solidFill>
              </a:defRPr>
            </a:lvl8pPr>
            <a:lvl9pPr marL="444361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ctrTitle"/>
          </p:nvPr>
        </p:nvSpPr>
        <p:spPr>
          <a:xfrm>
            <a:off x="1094509" y="3288905"/>
            <a:ext cx="9605752" cy="1882825"/>
          </a:xfrm>
          <a:effectLst/>
        </p:spPr>
        <p:txBody>
          <a:bodyPr>
            <a:noAutofit/>
          </a:bodyPr>
          <a:lstStyle>
            <a:lvl1pPr marL="777633" indent="-555452" algn="l">
              <a:defRPr sz="66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50253" y="768095"/>
            <a:ext cx="8568849" cy="36484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4553" y="395343"/>
            <a:ext cx="2754273" cy="5500256"/>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50041" y="768096"/>
            <a:ext cx="6465041" cy="5139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30152" y="768096"/>
            <a:ext cx="8568849" cy="3648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060266"/>
            <a:ext cx="12241213" cy="314063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8" name="Rectangle 7"/>
          <p:cNvSpPr/>
          <p:nvPr/>
        </p:nvSpPr>
        <p:spPr>
          <a:xfrm>
            <a:off x="0" y="0"/>
            <a:ext cx="12241213" cy="406026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dirty="0"/>
          </a:p>
        </p:txBody>
      </p:sp>
      <p:sp>
        <p:nvSpPr>
          <p:cNvPr id="9" name="Rectangle 8"/>
          <p:cNvSpPr/>
          <p:nvPr/>
        </p:nvSpPr>
        <p:spPr>
          <a:xfrm>
            <a:off x="0" y="2784927"/>
            <a:ext cx="12241213" cy="24003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10" name="Oval 9"/>
          <p:cNvSpPr/>
          <p:nvPr/>
        </p:nvSpPr>
        <p:spPr>
          <a:xfrm>
            <a:off x="0" y="1680210"/>
            <a:ext cx="12241213" cy="536067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2" name="Title 1"/>
          <p:cNvSpPr>
            <a:spLocks noGrp="1"/>
          </p:cNvSpPr>
          <p:nvPr>
            <p:ph type="title"/>
          </p:nvPr>
        </p:nvSpPr>
        <p:spPr>
          <a:xfrm>
            <a:off x="2721869" y="2281281"/>
            <a:ext cx="7987667" cy="2544513"/>
          </a:xfrm>
          <a:effectLst/>
        </p:spPr>
        <p:txBody>
          <a:bodyPr anchor="b"/>
          <a:lstStyle>
            <a:lvl1pPr algn="r">
              <a:defRPr sz="5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707469" y="4837887"/>
            <a:ext cx="7992792" cy="877233"/>
          </a:xfrm>
        </p:spPr>
        <p:txBody>
          <a:bodyPr anchor="t"/>
          <a:lstStyle>
            <a:lvl1pPr marL="0" indent="0" algn="r">
              <a:buNone/>
              <a:defRPr sz="2400">
                <a:solidFill>
                  <a:schemeClr val="tx2"/>
                </a:solidFill>
              </a:defRPr>
            </a:lvl1pPr>
            <a:lvl2pPr marL="555452" indent="0">
              <a:buNone/>
              <a:defRPr sz="2200">
                <a:solidFill>
                  <a:schemeClr val="tx1">
                    <a:tint val="75000"/>
                  </a:schemeClr>
                </a:solidFill>
              </a:defRPr>
            </a:lvl2pPr>
            <a:lvl3pPr marL="1110905" indent="0">
              <a:buNone/>
              <a:defRPr sz="1900">
                <a:solidFill>
                  <a:schemeClr val="tx1">
                    <a:tint val="75000"/>
                  </a:schemeClr>
                </a:solidFill>
              </a:defRPr>
            </a:lvl3pPr>
            <a:lvl4pPr marL="1666357" indent="0">
              <a:buNone/>
              <a:defRPr sz="1700">
                <a:solidFill>
                  <a:schemeClr val="tx1">
                    <a:tint val="75000"/>
                  </a:schemeClr>
                </a:solidFill>
              </a:defRPr>
            </a:lvl4pPr>
            <a:lvl5pPr marL="2221809" indent="0">
              <a:buNone/>
              <a:defRPr sz="1700">
                <a:solidFill>
                  <a:schemeClr val="tx1">
                    <a:tint val="75000"/>
                  </a:schemeClr>
                </a:solidFill>
              </a:defRPr>
            </a:lvl5pPr>
            <a:lvl6pPr marL="2777261" indent="0">
              <a:buNone/>
              <a:defRPr sz="1700">
                <a:solidFill>
                  <a:schemeClr val="tx1">
                    <a:tint val="75000"/>
                  </a:schemeClr>
                </a:solidFill>
              </a:defRPr>
            </a:lvl6pPr>
            <a:lvl7pPr marL="3332714" indent="0">
              <a:buNone/>
              <a:defRPr sz="1700">
                <a:solidFill>
                  <a:schemeClr val="tx1">
                    <a:tint val="75000"/>
                  </a:schemeClr>
                </a:solidFill>
              </a:defRPr>
            </a:lvl7pPr>
            <a:lvl8pPr marL="3888166" indent="0">
              <a:buNone/>
              <a:defRPr sz="1700">
                <a:solidFill>
                  <a:schemeClr val="tx1">
                    <a:tint val="75000"/>
                  </a:schemeClr>
                </a:solidFill>
              </a:defRPr>
            </a:lvl8pPr>
            <a:lvl9pPr marL="4443618"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30150" y="768095"/>
            <a:ext cx="4480284" cy="3648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218536" y="768096"/>
            <a:ext cx="4480284" cy="36484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30152" y="768096"/>
            <a:ext cx="4480284" cy="67175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55452" indent="0">
              <a:buNone/>
              <a:defRPr sz="2400" b="1"/>
            </a:lvl2pPr>
            <a:lvl3pPr marL="1110905" indent="0">
              <a:buNone/>
              <a:defRPr sz="2200" b="1"/>
            </a:lvl3pPr>
            <a:lvl4pPr marL="1666357" indent="0">
              <a:buNone/>
              <a:defRPr sz="1900" b="1"/>
            </a:lvl4pPr>
            <a:lvl5pPr marL="2221809" indent="0">
              <a:buNone/>
              <a:defRPr sz="1900" b="1"/>
            </a:lvl5pPr>
            <a:lvl6pPr marL="2777261" indent="0">
              <a:buNone/>
              <a:defRPr sz="1900" b="1"/>
            </a:lvl6pPr>
            <a:lvl7pPr marL="3332714" indent="0">
              <a:buNone/>
              <a:defRPr sz="1900" b="1"/>
            </a:lvl7pPr>
            <a:lvl8pPr marL="3888166" indent="0">
              <a:buNone/>
              <a:defRPr sz="1900" b="1"/>
            </a:lvl8pPr>
            <a:lvl9pPr marL="4443618" indent="0">
              <a:buNone/>
              <a:defRPr sz="1900" b="1"/>
            </a:lvl9pPr>
          </a:lstStyle>
          <a:p>
            <a:pPr lvl="0"/>
            <a:r>
              <a:rPr lang="en-US"/>
              <a:t>Click to edit Master text styles</a:t>
            </a:r>
          </a:p>
        </p:txBody>
      </p:sp>
      <p:sp>
        <p:nvSpPr>
          <p:cNvPr id="4" name="Content Placeholder 3"/>
          <p:cNvSpPr>
            <a:spLocks noGrp="1"/>
          </p:cNvSpPr>
          <p:nvPr>
            <p:ph sz="half" idx="2"/>
          </p:nvPr>
        </p:nvSpPr>
        <p:spPr>
          <a:xfrm>
            <a:off x="1548153" y="1470343"/>
            <a:ext cx="4480284" cy="2880360"/>
          </a:xfrm>
        </p:spPr>
        <p:txBody>
          <a:bodyPr>
            <a:normAutofit/>
          </a:bodyPr>
          <a:lstStyle>
            <a:lvl1pPr>
              <a:defRPr sz="2200"/>
            </a:lvl1pPr>
            <a:lvl2pPr>
              <a:defRPr sz="22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21414" y="768096"/>
            <a:ext cx="4480284" cy="671750"/>
          </a:xfrm>
        </p:spPr>
        <p:txBody>
          <a:bodyPr anchor="b">
            <a:noAutofit/>
          </a:bodyPr>
          <a:lstStyle>
            <a:lvl1pPr marL="0" indent="0" algn="ctr">
              <a:buNone/>
              <a:defRPr lang="en-US" sz="29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555452" indent="0">
              <a:buNone/>
              <a:defRPr sz="2400" b="1"/>
            </a:lvl2pPr>
            <a:lvl3pPr marL="1110905" indent="0">
              <a:buNone/>
              <a:defRPr sz="2200" b="1"/>
            </a:lvl3pPr>
            <a:lvl4pPr marL="1666357" indent="0">
              <a:buNone/>
              <a:defRPr sz="1900" b="1"/>
            </a:lvl4pPr>
            <a:lvl5pPr marL="2221809" indent="0">
              <a:buNone/>
              <a:defRPr sz="1900" b="1"/>
            </a:lvl5pPr>
            <a:lvl6pPr marL="2777261" indent="0">
              <a:buNone/>
              <a:defRPr sz="1900" b="1"/>
            </a:lvl6pPr>
            <a:lvl7pPr marL="3332714" indent="0">
              <a:buNone/>
              <a:defRPr sz="1900" b="1"/>
            </a:lvl7pPr>
            <a:lvl8pPr marL="3888166" indent="0">
              <a:buNone/>
              <a:defRPr sz="1900" b="1"/>
            </a:lvl8pPr>
            <a:lvl9pPr marL="4443618" indent="0">
              <a:buNone/>
              <a:defRPr sz="1900" b="1"/>
            </a:lvl9pPr>
          </a:lstStyle>
          <a:p>
            <a:pPr marL="0" lvl="0" indent="0" algn="ctr" defTabSz="1110905" rtl="0" eaLnBrk="1" latinLnBrk="0" hangingPunct="1">
              <a:spcBef>
                <a:spcPct val="20000"/>
              </a:spcBef>
              <a:spcAft>
                <a:spcPts val="364"/>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218366" y="1468984"/>
            <a:ext cx="4480284" cy="2880360"/>
          </a:xfrm>
        </p:spPr>
        <p:txBody>
          <a:bodyPr>
            <a:normAutofit/>
          </a:bodyPr>
          <a:lstStyle>
            <a:lvl1pPr>
              <a:defRPr sz="2200"/>
            </a:lvl1pPr>
            <a:lvl2pPr>
              <a:defRPr sz="22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3310" y="2320290"/>
            <a:ext cx="4867683" cy="1321418"/>
          </a:xfrm>
          <a:effectLst/>
        </p:spPr>
        <p:txBody>
          <a:bodyPr anchor="b">
            <a:noAutofit/>
          </a:bodyPr>
          <a:lstStyle>
            <a:lvl1pPr marL="277726" indent="-277726" algn="l">
              <a:defRPr sz="3400" b="1">
                <a:effectLst/>
              </a:defRPr>
            </a:lvl1pPr>
          </a:lstStyle>
          <a:p>
            <a:r>
              <a:rPr lang="en-US"/>
              <a:t>Click to edit Master title style</a:t>
            </a:r>
            <a:endParaRPr lang="en-US" dirty="0"/>
          </a:p>
        </p:txBody>
      </p:sp>
      <p:sp>
        <p:nvSpPr>
          <p:cNvPr id="3" name="Content Placeholder 2"/>
          <p:cNvSpPr>
            <a:spLocks noGrp="1"/>
          </p:cNvSpPr>
          <p:nvPr>
            <p:ph idx="1"/>
          </p:nvPr>
        </p:nvSpPr>
        <p:spPr>
          <a:xfrm>
            <a:off x="6149410" y="768096"/>
            <a:ext cx="5377733" cy="5139467"/>
          </a:xfrm>
        </p:spPr>
        <p:txBody>
          <a:bodyPr anchor="ctr"/>
          <a:lstStyle>
            <a:lvl1pPr>
              <a:defRPr sz="2700"/>
            </a:lvl1pPr>
            <a:lvl2pPr>
              <a:defRPr sz="2400"/>
            </a:lvl2pPr>
            <a:lvl3pPr>
              <a:defRPr sz="2200"/>
            </a:lvl3pPr>
            <a:lvl4pPr>
              <a:defRPr sz="1900"/>
            </a:lvl4pPr>
            <a:lvl5pPr>
              <a:defRPr sz="17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0143" y="3672692"/>
            <a:ext cx="4536451" cy="2246494"/>
          </a:xfrm>
        </p:spPr>
        <p:txBody>
          <a:bodyPr/>
          <a:lstStyle>
            <a:lvl1pPr marL="0" indent="0">
              <a:buNone/>
              <a:defRPr sz="1700"/>
            </a:lvl1pPr>
            <a:lvl2pPr marL="555452" indent="0">
              <a:buNone/>
              <a:defRPr sz="1500"/>
            </a:lvl2pPr>
            <a:lvl3pPr marL="1110905" indent="0">
              <a:buNone/>
              <a:defRPr sz="1200"/>
            </a:lvl3pPr>
            <a:lvl4pPr marL="1666357" indent="0">
              <a:buNone/>
              <a:defRPr sz="1100"/>
            </a:lvl4pPr>
            <a:lvl5pPr marL="2221809" indent="0">
              <a:buNone/>
              <a:defRPr sz="1100"/>
            </a:lvl5pPr>
            <a:lvl6pPr marL="2777261" indent="0">
              <a:buNone/>
              <a:defRPr sz="1100"/>
            </a:lvl6pPr>
            <a:lvl7pPr marL="3332714" indent="0">
              <a:buNone/>
              <a:defRPr sz="1100"/>
            </a:lvl7pPr>
            <a:lvl8pPr marL="3888166" indent="0">
              <a:buNone/>
              <a:defRPr sz="1100"/>
            </a:lvl8pPr>
            <a:lvl9pPr marL="4443618"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060266"/>
            <a:ext cx="12241213" cy="3140634"/>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9" name="Rectangle 8"/>
          <p:cNvSpPr/>
          <p:nvPr/>
        </p:nvSpPr>
        <p:spPr>
          <a:xfrm>
            <a:off x="0" y="0"/>
            <a:ext cx="12241213" cy="4060266"/>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dirty="0"/>
          </a:p>
        </p:txBody>
      </p:sp>
      <p:sp>
        <p:nvSpPr>
          <p:cNvPr id="10" name="Rectangle 9"/>
          <p:cNvSpPr/>
          <p:nvPr/>
        </p:nvSpPr>
        <p:spPr>
          <a:xfrm>
            <a:off x="0" y="2784927"/>
            <a:ext cx="12241213" cy="24003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11" name="Oval 10"/>
          <p:cNvSpPr/>
          <p:nvPr/>
        </p:nvSpPr>
        <p:spPr>
          <a:xfrm>
            <a:off x="0" y="1680210"/>
            <a:ext cx="12241213" cy="536067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3" name="Picture Placeholder 2"/>
          <p:cNvSpPr>
            <a:spLocks noGrp="1"/>
          </p:cNvSpPr>
          <p:nvPr>
            <p:ph type="pic" idx="1"/>
          </p:nvPr>
        </p:nvSpPr>
        <p:spPr>
          <a:xfrm>
            <a:off x="5990985" y="1200150"/>
            <a:ext cx="5508546" cy="328419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400"/>
            </a:lvl1pPr>
            <a:lvl2pPr marL="555452" indent="0">
              <a:buNone/>
              <a:defRPr sz="3400"/>
            </a:lvl2pPr>
            <a:lvl3pPr marL="1110905" indent="0">
              <a:buNone/>
              <a:defRPr sz="2900"/>
            </a:lvl3pPr>
            <a:lvl4pPr marL="1666357" indent="0">
              <a:buNone/>
              <a:defRPr sz="2400"/>
            </a:lvl4pPr>
            <a:lvl5pPr marL="2221809" indent="0">
              <a:buNone/>
              <a:defRPr sz="2400"/>
            </a:lvl5pPr>
            <a:lvl6pPr marL="2777261" indent="0">
              <a:buNone/>
              <a:defRPr sz="2400"/>
            </a:lvl6pPr>
            <a:lvl7pPr marL="3332714" indent="0">
              <a:buNone/>
              <a:defRPr sz="2400"/>
            </a:lvl7pPr>
            <a:lvl8pPr marL="3888166" indent="0">
              <a:buNone/>
              <a:defRPr sz="2400"/>
            </a:lvl8pPr>
            <a:lvl9pPr marL="4443618"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175241" y="1061010"/>
            <a:ext cx="4945367" cy="2271171"/>
          </a:xfrm>
        </p:spPr>
        <p:txBody>
          <a:bodyPr anchor="b"/>
          <a:lstStyle>
            <a:lvl1pPr marL="222181" indent="-222181">
              <a:buFont typeface="Georgia" pitchFamily="18" charset="0"/>
              <a:buChar char="*"/>
              <a:defRPr sz="1900"/>
            </a:lvl1pPr>
            <a:lvl2pPr marL="555452" indent="0">
              <a:buNone/>
              <a:defRPr sz="1500"/>
            </a:lvl2pPr>
            <a:lvl3pPr marL="1110905" indent="0">
              <a:buNone/>
              <a:defRPr sz="1200"/>
            </a:lvl3pPr>
            <a:lvl4pPr marL="1666357" indent="0">
              <a:buNone/>
              <a:defRPr sz="1100"/>
            </a:lvl4pPr>
            <a:lvl5pPr marL="2221809" indent="0">
              <a:buNone/>
              <a:defRPr sz="1100"/>
            </a:lvl5pPr>
            <a:lvl6pPr marL="2777261" indent="0">
              <a:buNone/>
              <a:defRPr sz="1100"/>
            </a:lvl6pPr>
            <a:lvl7pPr marL="3332714" indent="0">
              <a:buNone/>
              <a:defRPr sz="1100"/>
            </a:lvl7pPr>
            <a:lvl8pPr marL="3888166" indent="0">
              <a:buNone/>
              <a:defRPr sz="1100"/>
            </a:lvl8pPr>
            <a:lvl9pPr marL="4443618"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973605" y="4687642"/>
            <a:ext cx="8545740" cy="1200150"/>
          </a:xfrm>
        </p:spPr>
        <p:txBody>
          <a:bodyPr anchor="b">
            <a:noAutofit/>
          </a:bodyPr>
          <a:lstStyle>
            <a:lvl1pPr algn="l">
              <a:defRPr sz="5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360670"/>
            <a:ext cx="12241213" cy="184023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8" name="Rectangle 7"/>
          <p:cNvSpPr/>
          <p:nvPr/>
        </p:nvSpPr>
        <p:spPr>
          <a:xfrm>
            <a:off x="0" y="0"/>
            <a:ext cx="12241213" cy="536067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dirty="0"/>
          </a:p>
        </p:txBody>
      </p:sp>
      <p:sp>
        <p:nvSpPr>
          <p:cNvPr id="9" name="Rectangle 8"/>
          <p:cNvSpPr/>
          <p:nvPr/>
        </p:nvSpPr>
        <p:spPr>
          <a:xfrm>
            <a:off x="0" y="3956719"/>
            <a:ext cx="12241213" cy="24003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10" name="Oval 9"/>
          <p:cNvSpPr/>
          <p:nvPr/>
        </p:nvSpPr>
        <p:spPr>
          <a:xfrm>
            <a:off x="0" y="1680210"/>
            <a:ext cx="12241213" cy="536067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11090" tIns="55545" rIns="111090" bIns="55545" rtlCol="0" anchor="ctr"/>
          <a:lstStyle/>
          <a:p>
            <a:pPr algn="ctr"/>
            <a:endParaRPr lang="en-US"/>
          </a:p>
        </p:txBody>
      </p:sp>
      <p:sp>
        <p:nvSpPr>
          <p:cNvPr id="2" name="Title Placeholder 1"/>
          <p:cNvSpPr>
            <a:spLocks noGrp="1"/>
          </p:cNvSpPr>
          <p:nvPr>
            <p:ph type="title"/>
          </p:nvPr>
        </p:nvSpPr>
        <p:spPr>
          <a:xfrm>
            <a:off x="2400704" y="4590776"/>
            <a:ext cx="8718398" cy="1200150"/>
          </a:xfrm>
          <a:prstGeom prst="rect">
            <a:avLst/>
          </a:prstGeom>
          <a:effectLst/>
        </p:spPr>
        <p:txBody>
          <a:bodyPr vert="horz" lIns="111090" tIns="55545" rIns="111090" bIns="55545"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30152" y="768873"/>
            <a:ext cx="8568849" cy="3648456"/>
          </a:xfrm>
          <a:prstGeom prst="rect">
            <a:avLst/>
          </a:prstGeom>
        </p:spPr>
        <p:txBody>
          <a:bodyPr vert="horz" lIns="111090" tIns="55545" rIns="111090" bIns="555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62819" y="6480811"/>
            <a:ext cx="3366334" cy="383381"/>
          </a:xfrm>
          <a:prstGeom prst="rect">
            <a:avLst/>
          </a:prstGeom>
        </p:spPr>
        <p:txBody>
          <a:bodyPr vert="horz" lIns="111090" tIns="55545" rIns="111090" bIns="55545" rtlCol="0" anchor="ctr"/>
          <a:lstStyle>
            <a:lvl1pPr algn="r">
              <a:defRPr sz="1300" b="1">
                <a:solidFill>
                  <a:schemeClr val="tx1">
                    <a:lumMod val="50000"/>
                    <a:lumOff val="50000"/>
                  </a:schemeClr>
                </a:solidFill>
              </a:defRPr>
            </a:lvl1pPr>
          </a:lstStyle>
          <a:p>
            <a:fld id="{1D8BD707-D9CF-40AE-B4C6-C98DA3205C09}" type="datetimeFigureOut">
              <a:rPr lang="en-US" smtClean="0"/>
              <a:pPr/>
              <a:t>1/22/2025</a:t>
            </a:fld>
            <a:endParaRPr lang="en-US" dirty="0"/>
          </a:p>
        </p:txBody>
      </p:sp>
      <p:sp>
        <p:nvSpPr>
          <p:cNvPr id="5" name="Footer Placeholder 4"/>
          <p:cNvSpPr>
            <a:spLocks noGrp="1"/>
          </p:cNvSpPr>
          <p:nvPr>
            <p:ph type="ftr" sz="quarter" idx="3"/>
          </p:nvPr>
        </p:nvSpPr>
        <p:spPr>
          <a:xfrm>
            <a:off x="612060" y="6480811"/>
            <a:ext cx="4488446" cy="383381"/>
          </a:xfrm>
          <a:prstGeom prst="rect">
            <a:avLst/>
          </a:prstGeom>
        </p:spPr>
        <p:txBody>
          <a:bodyPr vert="horz" lIns="111090" tIns="55545" rIns="111090" bIns="55545" rtlCol="0" anchor="ctr"/>
          <a:lstStyle>
            <a:lvl1pPr algn="l">
              <a:defRPr sz="13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5100505" y="6480811"/>
            <a:ext cx="2448243" cy="383381"/>
          </a:xfrm>
          <a:prstGeom prst="rect">
            <a:avLst/>
          </a:prstGeom>
        </p:spPr>
        <p:txBody>
          <a:bodyPr vert="horz" lIns="111090" tIns="55545" rIns="111090" bIns="55545" rtlCol="0" anchor="ctr"/>
          <a:lstStyle>
            <a:lvl1pPr algn="ctr">
              <a:defRPr sz="1500" b="1">
                <a:solidFill>
                  <a:schemeClr val="tx1">
                    <a:lumMod val="50000"/>
                    <a:lumOff val="50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88817" indent="-388817" algn="r" defTabSz="1110905" rtl="0" eaLnBrk="1" latinLnBrk="0" hangingPunct="1">
        <a:spcBef>
          <a:spcPct val="0"/>
        </a:spcBef>
        <a:buClr>
          <a:schemeClr val="accent6">
            <a:lumMod val="75000"/>
          </a:schemeClr>
        </a:buClr>
        <a:buSzPct val="128000"/>
        <a:buFont typeface="Georgia" pitchFamily="18" charset="0"/>
        <a:buChar char="*"/>
        <a:defRPr sz="5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7726"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2700" kern="1200">
          <a:solidFill>
            <a:schemeClr val="tx1">
              <a:lumMod val="75000"/>
              <a:lumOff val="25000"/>
            </a:schemeClr>
          </a:solidFill>
          <a:latin typeface="+mn-lt"/>
          <a:ea typeface="+mn-ea"/>
          <a:cs typeface="+mn-cs"/>
        </a:defRPr>
      </a:lvl1pPr>
      <a:lvl2pPr marL="666543"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2400" kern="1200">
          <a:solidFill>
            <a:schemeClr val="tx1">
              <a:lumMod val="75000"/>
              <a:lumOff val="25000"/>
            </a:schemeClr>
          </a:solidFill>
          <a:latin typeface="+mn-lt"/>
          <a:ea typeface="+mn-ea"/>
          <a:cs typeface="+mn-cs"/>
        </a:defRPr>
      </a:lvl2pPr>
      <a:lvl3pPr marL="999814"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3pPr>
      <a:lvl4pPr marL="1333085"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1900" kern="1200">
          <a:solidFill>
            <a:schemeClr val="tx1">
              <a:lumMod val="75000"/>
              <a:lumOff val="25000"/>
            </a:schemeClr>
          </a:solidFill>
          <a:latin typeface="+mn-lt"/>
          <a:ea typeface="+mn-ea"/>
          <a:cs typeface="+mn-cs"/>
        </a:defRPr>
      </a:lvl4pPr>
      <a:lvl5pPr marL="1688575"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5pPr>
      <a:lvl6pPr marL="2021846"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6pPr>
      <a:lvl7pPr marL="2388445"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7pPr>
      <a:lvl8pPr marL="2777261"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8pPr>
      <a:lvl9pPr marL="3143860" indent="-222181" algn="l" defTabSz="1110905" rtl="0" eaLnBrk="1" latinLnBrk="0" hangingPunct="1">
        <a:spcBef>
          <a:spcPct val="20000"/>
        </a:spcBef>
        <a:spcAft>
          <a:spcPts val="364"/>
        </a:spcAft>
        <a:buClr>
          <a:schemeClr val="accent6">
            <a:lumMod val="75000"/>
          </a:schemeClr>
        </a:buClr>
        <a:buSzPct val="130000"/>
        <a:buFont typeface="Georgia" pitchFamily="18" charset="0"/>
        <a:buChar char="*"/>
        <a:defRPr sz="1700" kern="1200">
          <a:solidFill>
            <a:schemeClr val="tx1">
              <a:lumMod val="75000"/>
              <a:lumOff val="25000"/>
            </a:schemeClr>
          </a:solidFill>
          <a:latin typeface="+mn-lt"/>
          <a:ea typeface="+mn-ea"/>
          <a:cs typeface="+mn-cs"/>
        </a:defRPr>
      </a:lvl9pPr>
    </p:bodyStyle>
    <p:otherStyle>
      <a:defPPr>
        <a:defRPr lang="en-US"/>
      </a:defPPr>
      <a:lvl1pPr marL="0" algn="l" defTabSz="1110905" rtl="0" eaLnBrk="1" latinLnBrk="0" hangingPunct="1">
        <a:defRPr sz="2200" kern="1200">
          <a:solidFill>
            <a:schemeClr val="tx1"/>
          </a:solidFill>
          <a:latin typeface="+mn-lt"/>
          <a:ea typeface="+mn-ea"/>
          <a:cs typeface="+mn-cs"/>
        </a:defRPr>
      </a:lvl1pPr>
      <a:lvl2pPr marL="555452" algn="l" defTabSz="1110905" rtl="0" eaLnBrk="1" latinLnBrk="0" hangingPunct="1">
        <a:defRPr sz="2200" kern="1200">
          <a:solidFill>
            <a:schemeClr val="tx1"/>
          </a:solidFill>
          <a:latin typeface="+mn-lt"/>
          <a:ea typeface="+mn-ea"/>
          <a:cs typeface="+mn-cs"/>
        </a:defRPr>
      </a:lvl2pPr>
      <a:lvl3pPr marL="1110905" algn="l" defTabSz="1110905" rtl="0" eaLnBrk="1" latinLnBrk="0" hangingPunct="1">
        <a:defRPr sz="2200" kern="1200">
          <a:solidFill>
            <a:schemeClr val="tx1"/>
          </a:solidFill>
          <a:latin typeface="+mn-lt"/>
          <a:ea typeface="+mn-ea"/>
          <a:cs typeface="+mn-cs"/>
        </a:defRPr>
      </a:lvl3pPr>
      <a:lvl4pPr marL="1666357" algn="l" defTabSz="1110905" rtl="0" eaLnBrk="1" latinLnBrk="0" hangingPunct="1">
        <a:defRPr sz="2200" kern="1200">
          <a:solidFill>
            <a:schemeClr val="tx1"/>
          </a:solidFill>
          <a:latin typeface="+mn-lt"/>
          <a:ea typeface="+mn-ea"/>
          <a:cs typeface="+mn-cs"/>
        </a:defRPr>
      </a:lvl4pPr>
      <a:lvl5pPr marL="2221809" algn="l" defTabSz="1110905" rtl="0" eaLnBrk="1" latinLnBrk="0" hangingPunct="1">
        <a:defRPr sz="2200" kern="1200">
          <a:solidFill>
            <a:schemeClr val="tx1"/>
          </a:solidFill>
          <a:latin typeface="+mn-lt"/>
          <a:ea typeface="+mn-ea"/>
          <a:cs typeface="+mn-cs"/>
        </a:defRPr>
      </a:lvl5pPr>
      <a:lvl6pPr marL="2777261" algn="l" defTabSz="1110905" rtl="0" eaLnBrk="1" latinLnBrk="0" hangingPunct="1">
        <a:defRPr sz="2200" kern="1200">
          <a:solidFill>
            <a:schemeClr val="tx1"/>
          </a:solidFill>
          <a:latin typeface="+mn-lt"/>
          <a:ea typeface="+mn-ea"/>
          <a:cs typeface="+mn-cs"/>
        </a:defRPr>
      </a:lvl6pPr>
      <a:lvl7pPr marL="3332714" algn="l" defTabSz="1110905" rtl="0" eaLnBrk="1" latinLnBrk="0" hangingPunct="1">
        <a:defRPr sz="2200" kern="1200">
          <a:solidFill>
            <a:schemeClr val="tx1"/>
          </a:solidFill>
          <a:latin typeface="+mn-lt"/>
          <a:ea typeface="+mn-ea"/>
          <a:cs typeface="+mn-cs"/>
        </a:defRPr>
      </a:lvl7pPr>
      <a:lvl8pPr marL="3888166" algn="l" defTabSz="1110905" rtl="0" eaLnBrk="1" latinLnBrk="0" hangingPunct="1">
        <a:defRPr sz="2200" kern="1200">
          <a:solidFill>
            <a:schemeClr val="tx1"/>
          </a:solidFill>
          <a:latin typeface="+mn-lt"/>
          <a:ea typeface="+mn-ea"/>
          <a:cs typeface="+mn-cs"/>
        </a:defRPr>
      </a:lvl8pPr>
      <a:lvl9pPr marL="4443618" algn="l" defTabSz="1110905"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14.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 Id="rId4" Type="http://schemas.openxmlformats.org/officeDocument/2006/relationships/image" Target="../media/image18.png" /></Relationships>
</file>

<file path=ppt/slides/_rels/slide18.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28.jpg" /><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Communication_channel" TargetMode="External" /><Relationship Id="rId7" Type="http://schemas.openxmlformats.org/officeDocument/2006/relationships/image" Target="../media/image32.png" /><Relationship Id="rId2" Type="http://schemas.openxmlformats.org/officeDocument/2006/relationships/hyperlink" Target="https://en.wikipedia.org/wiki/Bandwidth_(signal_processing)" TargetMode="External" /><Relationship Id="rId1" Type="http://schemas.openxmlformats.org/officeDocument/2006/relationships/slideLayout" Target="../slideLayouts/slideLayout2.xml" /><Relationship Id="rId6" Type="http://schemas.openxmlformats.org/officeDocument/2006/relationships/image" Target="../media/image31.png" /><Relationship Id="rId5" Type="http://schemas.openxmlformats.org/officeDocument/2006/relationships/hyperlink" Target="https://en.wikipedia.org/wiki/Optical_fiber" TargetMode="External" /><Relationship Id="rId4" Type="http://schemas.openxmlformats.org/officeDocument/2006/relationships/hyperlink" Target="https://en.wikipedia.org/wiki/Frequency_bands" TargetMode="External" /></Relationships>
</file>

<file path=ppt/slides/_rels/slide29.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12061" y="476251"/>
            <a:ext cx="11017092" cy="5956224"/>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dirty="0">
                <a:latin typeface="Algerian" panose="04020705040A02060702" pitchFamily="82" charset="0"/>
              </a:rPr>
              <a:t>Chapter 2</a:t>
            </a:r>
          </a:p>
          <a:p>
            <a:pPr marL="0" indent="0" algn="ctr">
              <a:buNone/>
            </a:pPr>
            <a:r>
              <a:rPr lang="en-US" sz="6000" dirty="0">
                <a:latin typeface="Algerian" panose="04020705040A02060702" pitchFamily="82" charset="0"/>
              </a:rPr>
              <a:t>Transmission Media &amp; Switching</a:t>
            </a:r>
          </a:p>
        </p:txBody>
      </p:sp>
    </p:spTree>
    <p:extLst>
      <p:ext uri="{BB962C8B-B14F-4D97-AF65-F5344CB8AC3E}">
        <p14:creationId xmlns:p14="http://schemas.microsoft.com/office/powerpoint/2010/main" val="515124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70888" y="933450"/>
            <a:ext cx="12139203" cy="620876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000" b="1" dirty="0">
              <a:solidFill>
                <a:sysClr val="windowText" lastClr="000000"/>
              </a:solidFill>
              <a:latin typeface="Times New Roman" pitchFamily="18" charset="0"/>
              <a:cs typeface="Times New Roman" pitchFamily="18" charset="0"/>
            </a:endParaRPr>
          </a:p>
        </p:txBody>
      </p:sp>
      <p:sp>
        <p:nvSpPr>
          <p:cNvPr id="2" name="AutoShape 4" descr="UTP vs STP Cable Wiki and Gu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6" descr="UTP vs STP Cable Wiki and Gui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itle 1"/>
          <p:cNvSpPr txBox="1">
            <a:spLocks/>
          </p:cNvSpPr>
          <p:nvPr/>
        </p:nvSpPr>
        <p:spPr>
          <a:xfrm>
            <a:off x="-12925" y="21325"/>
            <a:ext cx="12241213" cy="9121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200" b="1" dirty="0">
              <a:latin typeface="Times New Roman" pitchFamily="18" charset="0"/>
              <a:cs typeface="Times New Roman" pitchFamily="18" charset="0"/>
            </a:endParaRPr>
          </a:p>
          <a:p>
            <a:r>
              <a:rPr lang="en-US" sz="3200" b="1" dirty="0">
                <a:latin typeface="Times New Roman" pitchFamily="18" charset="0"/>
                <a:cs typeface="Times New Roman" pitchFamily="18" charset="0"/>
              </a:rPr>
              <a:t>2.1.1.1 Twisted Pair Cable:</a:t>
            </a:r>
          </a:p>
          <a:p>
            <a:endParaRPr lang="en-US" sz="3200" b="1" dirty="0">
              <a:latin typeface="Times New Roman" pitchFamily="18" charset="0"/>
              <a:cs typeface="Times New Roman" pitchFamily="18" charset="0"/>
            </a:endParaRPr>
          </a:p>
          <a:p>
            <a:r>
              <a:rPr lang="en-US" sz="3200" b="1" dirty="0">
                <a:latin typeface="Times New Roman" pitchFamily="18" charset="0"/>
                <a:cs typeface="Times New Roman" pitchFamily="18" charset="0"/>
              </a:rPr>
              <a:t>Comparison of UTP &amp; STP</a:t>
            </a:r>
            <a:endParaRPr lang="en-IN" sz="32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01" y="1680198"/>
            <a:ext cx="10994230" cy="542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32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txBox="1">
            <a:spLocks/>
          </p:cNvSpPr>
          <p:nvPr/>
        </p:nvSpPr>
        <p:spPr>
          <a:xfrm>
            <a:off x="100806" y="697230"/>
            <a:ext cx="12139203" cy="65608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endParaRPr lang="en-US" sz="2000" b="1" dirty="0">
              <a:solidFill>
                <a:sysClr val="windowText" lastClr="00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5" y="3676650"/>
            <a:ext cx="659704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ubtitle 2"/>
          <p:cNvSpPr txBox="1">
            <a:spLocks/>
          </p:cNvSpPr>
          <p:nvPr/>
        </p:nvSpPr>
        <p:spPr>
          <a:xfrm>
            <a:off x="-12925" y="476250"/>
            <a:ext cx="12241213" cy="6705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coaxial cables </a:t>
            </a:r>
            <a:r>
              <a:rPr lang="en-US" sz="2400" dirty="0">
                <a:solidFill>
                  <a:schemeClr val="tx1"/>
                </a:solidFill>
                <a:latin typeface="Times New Roman" pitchFamily="18" charset="0"/>
                <a:cs typeface="Times New Roman" pitchFamily="18" charset="0"/>
              </a:rPr>
              <a:t>uses </a:t>
            </a:r>
            <a:r>
              <a:rPr lang="en-US" sz="2400" b="1" dirty="0">
                <a:solidFill>
                  <a:schemeClr val="tx1"/>
                </a:solidFill>
                <a:latin typeface="Times New Roman" pitchFamily="18" charset="0"/>
                <a:cs typeface="Times New Roman" pitchFamily="18" charset="0"/>
              </a:rPr>
              <a:t>copper conductors</a:t>
            </a:r>
            <a:r>
              <a:rPr lang="en-US" sz="2400" dirty="0">
                <a:solidFill>
                  <a:schemeClr val="tx1"/>
                </a:solidFill>
                <a:latin typeface="Times New Roman" pitchFamily="18" charset="0"/>
                <a:cs typeface="Times New Roman" pitchFamily="18" charset="0"/>
              </a:rPr>
              <a:t> that carries signals in the form of </a:t>
            </a:r>
            <a:r>
              <a:rPr lang="en-US" sz="2400" b="1" dirty="0">
                <a:solidFill>
                  <a:schemeClr val="tx1"/>
                </a:solidFill>
                <a:latin typeface="Times New Roman" pitchFamily="18" charset="0"/>
                <a:cs typeface="Times New Roman" pitchFamily="18" charset="0"/>
              </a:rPr>
              <a:t>electric current.</a:t>
            </a:r>
          </a:p>
          <a:p>
            <a:pPr marL="342900" indent="-342900" algn="just">
              <a:buFont typeface="Wingdings" panose="05000000000000000000" pitchFamily="2" charset="2"/>
              <a:buChar char="Ø"/>
            </a:pPr>
            <a:r>
              <a:rPr lang="en-US" sz="2400" b="1" dirty="0">
                <a:solidFill>
                  <a:sysClr val="windowText" lastClr="000000"/>
                </a:solidFill>
                <a:latin typeface="Times New Roman" pitchFamily="18" charset="0"/>
                <a:cs typeface="Times New Roman" pitchFamily="18" charset="0"/>
              </a:rPr>
              <a:t>Coaxial cable </a:t>
            </a:r>
            <a:r>
              <a:rPr lang="en-US" sz="2400" dirty="0">
                <a:solidFill>
                  <a:sysClr val="windowText" lastClr="000000"/>
                </a:solidFill>
                <a:latin typeface="Times New Roman" pitchFamily="18" charset="0"/>
                <a:cs typeface="Times New Roman" pitchFamily="18" charset="0"/>
              </a:rPr>
              <a:t>is so named because it contains </a:t>
            </a:r>
            <a:r>
              <a:rPr lang="en-US" sz="2400" b="1" dirty="0">
                <a:solidFill>
                  <a:sysClr val="windowText" lastClr="000000"/>
                </a:solidFill>
                <a:latin typeface="Times New Roman" pitchFamily="18" charset="0"/>
                <a:cs typeface="Times New Roman" pitchFamily="18" charset="0"/>
              </a:rPr>
              <a:t>two conductors</a:t>
            </a:r>
            <a:r>
              <a:rPr lang="en-US" sz="2400" dirty="0">
                <a:solidFill>
                  <a:sysClr val="windowText" lastClr="000000"/>
                </a:solidFill>
                <a:latin typeface="Times New Roman" pitchFamily="18" charset="0"/>
                <a:cs typeface="Times New Roman" pitchFamily="18" charset="0"/>
              </a:rPr>
              <a:t>, one conductor inside the other conductor. as shown in fig.7.7</a:t>
            </a:r>
          </a:p>
          <a:p>
            <a:pPr marL="342900" indent="-342900" algn="just">
              <a:buFont typeface="Wingdings" panose="05000000000000000000" pitchFamily="2" charset="2"/>
              <a:buChar char="Ø"/>
            </a:pPr>
            <a:r>
              <a:rPr lang="en-US" sz="2400" dirty="0">
                <a:solidFill>
                  <a:sysClr val="windowText" lastClr="000000"/>
                </a:solidFill>
                <a:latin typeface="Times New Roman" pitchFamily="18" charset="0"/>
                <a:cs typeface="Times New Roman" pitchFamily="18" charset="0"/>
              </a:rPr>
              <a:t>At the center of cable is copper conductor, actually carries electrical signals which is surrounded by an insulating material, which in turn enclosed in outer conductor of  metal foil(or copper) which acts as a shield against noise and functions as cables ground ,this outer conductor is also enclosed in an insulating sheath and the whole cable is protected by a plastic cover.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7406" y="3676650"/>
            <a:ext cx="4760638" cy="350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txBox="1">
            <a:spLocks/>
          </p:cNvSpPr>
          <p:nvPr/>
        </p:nvSpPr>
        <p:spPr>
          <a:xfrm>
            <a:off x="-12925" y="21325"/>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ysClr val="windowText" lastClr="000000"/>
                </a:solidFill>
                <a:latin typeface="Times New Roman" pitchFamily="18" charset="0"/>
                <a:cs typeface="Times New Roman" pitchFamily="18" charset="0"/>
              </a:rPr>
              <a:t>2.1.1.2 Coaxial cable:</a:t>
            </a:r>
          </a:p>
        </p:txBody>
      </p:sp>
    </p:spTree>
    <p:extLst>
      <p:ext uri="{BB962C8B-B14F-4D97-AF65-F5344CB8AC3E}">
        <p14:creationId xmlns:p14="http://schemas.microsoft.com/office/powerpoint/2010/main" val="2269587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978" y="454269"/>
            <a:ext cx="12240009" cy="6724650"/>
          </a:xfrm>
        </p:spPr>
        <p:txBody>
          <a:bodyPr>
            <a:noAutofit/>
          </a:bodyPr>
          <a:lstStyle/>
          <a:p>
            <a:pPr marL="342900" indent="-342900" algn="just">
              <a:buFont typeface="Wingdings" pitchFamily="2" charset="2"/>
              <a:buChar char="Ø"/>
            </a:pPr>
            <a:r>
              <a:rPr lang="en-US" sz="2000" b="1" dirty="0">
                <a:solidFill>
                  <a:sysClr val="windowText" lastClr="000000"/>
                </a:solidFill>
                <a:latin typeface="Times New Roman" pitchFamily="18" charset="0"/>
                <a:cs typeface="Times New Roman" pitchFamily="18" charset="0"/>
              </a:rPr>
              <a:t>Characteristics </a:t>
            </a:r>
            <a:r>
              <a:rPr lang="en-US" sz="2000" b="1" dirty="0">
                <a:solidFill>
                  <a:schemeClr val="tx1"/>
                </a:solidFill>
                <a:latin typeface="Times New Roman" pitchFamily="18" charset="0"/>
                <a:cs typeface="Times New Roman" pitchFamily="18" charset="0"/>
              </a:rPr>
              <a:t>of </a:t>
            </a:r>
            <a:r>
              <a:rPr lang="en-US" sz="2000" b="1" dirty="0">
                <a:solidFill>
                  <a:sysClr val="windowText" lastClr="000000"/>
                </a:solidFill>
                <a:latin typeface="Times New Roman" pitchFamily="18" charset="0"/>
                <a:cs typeface="Times New Roman" pitchFamily="18" charset="0"/>
              </a:rPr>
              <a:t>Coaxial cable :</a:t>
            </a:r>
          </a:p>
          <a:p>
            <a:pPr marL="457200" indent="-457200" algn="just">
              <a:buAutoNum type="arabicPeriod"/>
            </a:pPr>
            <a:r>
              <a:rPr lang="en-US" sz="2000" dirty="0">
                <a:solidFill>
                  <a:sysClr val="windowText" lastClr="000000"/>
                </a:solidFill>
                <a:latin typeface="Times New Roman" pitchFamily="18" charset="0"/>
                <a:cs typeface="Times New Roman" pitchFamily="18" charset="0"/>
              </a:rPr>
              <a:t>Used to transmit both analog &amp; digital signals</a:t>
            </a:r>
          </a:p>
          <a:p>
            <a:pPr marL="457200" indent="-457200" algn="just">
              <a:buAutoNum type="arabicPeriod"/>
            </a:pPr>
            <a:r>
              <a:rPr lang="en-US" sz="2000" dirty="0">
                <a:solidFill>
                  <a:sysClr val="windowText" lastClr="000000"/>
                </a:solidFill>
                <a:latin typeface="Times New Roman" pitchFamily="18" charset="0"/>
                <a:cs typeface="Times New Roman" pitchFamily="18" charset="0"/>
              </a:rPr>
              <a:t>Superior frequency as compared to twisted pair</a:t>
            </a:r>
          </a:p>
          <a:p>
            <a:pPr marL="457200" indent="-457200" algn="just">
              <a:buAutoNum type="arabicPeriod"/>
            </a:pPr>
            <a:r>
              <a:rPr lang="en-US" sz="2000" dirty="0">
                <a:solidFill>
                  <a:sysClr val="windowText" lastClr="000000"/>
                </a:solidFill>
                <a:latin typeface="Times New Roman" pitchFamily="18" charset="0"/>
                <a:cs typeface="Times New Roman" pitchFamily="18" charset="0"/>
              </a:rPr>
              <a:t>Supports higher frequencies &amp; data rates</a:t>
            </a:r>
          </a:p>
          <a:p>
            <a:pPr marL="457200" indent="-457200" algn="just">
              <a:buAutoNum type="arabicPeriod"/>
            </a:pPr>
            <a:r>
              <a:rPr lang="en-US" sz="2000" dirty="0">
                <a:solidFill>
                  <a:sysClr val="windowText" lastClr="000000"/>
                </a:solidFill>
                <a:latin typeface="Times New Roman" pitchFamily="18" charset="0"/>
                <a:cs typeface="Times New Roman" pitchFamily="18" charset="0"/>
              </a:rPr>
              <a:t>Less susceptible to interference.</a:t>
            </a:r>
          </a:p>
          <a:p>
            <a:pPr algn="just"/>
            <a:endParaRPr lang="en-US" sz="2000" dirty="0">
              <a:solidFill>
                <a:sysClr val="windowText" lastClr="000000"/>
              </a:solidFill>
              <a:latin typeface="Times New Roman" pitchFamily="18" charset="0"/>
              <a:cs typeface="Times New Roman" pitchFamily="18" charset="0"/>
            </a:endParaRPr>
          </a:p>
          <a:p>
            <a:pPr marL="342900" indent="-342900">
              <a:buFont typeface="Wingdings" pitchFamily="2" charset="2"/>
              <a:buChar char="Ø"/>
            </a:pPr>
            <a:r>
              <a:rPr lang="en-US" sz="2000" b="1" dirty="0">
                <a:solidFill>
                  <a:schemeClr val="tx1"/>
                </a:solidFill>
                <a:latin typeface="Times New Roman" pitchFamily="18" charset="0"/>
                <a:cs typeface="Times New Roman" pitchFamily="18" charset="0"/>
              </a:rPr>
              <a:t>Advantages of </a:t>
            </a:r>
            <a:r>
              <a:rPr lang="en-US" sz="2000" b="1" dirty="0">
                <a:solidFill>
                  <a:sysClr val="windowText" lastClr="000000"/>
                </a:solidFill>
                <a:latin typeface="Times New Roman" pitchFamily="18" charset="0"/>
                <a:cs typeface="Times New Roman" pitchFamily="18" charset="0"/>
              </a:rPr>
              <a:t>Coaxial cable:</a:t>
            </a:r>
          </a:p>
          <a:p>
            <a:pPr marL="457200" indent="-457200" algn="just">
              <a:buAutoNum type="arabicPeriod"/>
            </a:pPr>
            <a:r>
              <a:rPr lang="en-US" sz="2000" dirty="0">
                <a:solidFill>
                  <a:schemeClr val="tx1"/>
                </a:solidFill>
                <a:latin typeface="Times New Roman" pitchFamily="18" charset="0"/>
                <a:cs typeface="Times New Roman" pitchFamily="18" charset="0"/>
              </a:rPr>
              <a:t>Low cost </a:t>
            </a:r>
          </a:p>
          <a:p>
            <a:pPr marL="457200" indent="-457200" algn="just">
              <a:buAutoNum type="arabicPeriod"/>
            </a:pPr>
            <a:r>
              <a:rPr lang="en-US" sz="2000" dirty="0">
                <a:solidFill>
                  <a:schemeClr val="tx1"/>
                </a:solidFill>
                <a:latin typeface="Times New Roman" pitchFamily="18" charset="0"/>
                <a:cs typeface="Times New Roman" pitchFamily="18" charset="0"/>
              </a:rPr>
              <a:t>Easy to install</a:t>
            </a:r>
          </a:p>
          <a:p>
            <a:pPr marL="457200" indent="-457200" algn="just">
              <a:buAutoNum type="arabicPeriod"/>
            </a:pPr>
            <a:r>
              <a:rPr lang="en-US" sz="2000" dirty="0">
                <a:solidFill>
                  <a:schemeClr val="tx1"/>
                </a:solidFill>
                <a:latin typeface="Times New Roman" pitchFamily="18" charset="0"/>
                <a:cs typeface="Times New Roman" pitchFamily="18" charset="0"/>
              </a:rPr>
              <a:t>Supports high bandwidth</a:t>
            </a:r>
          </a:p>
          <a:p>
            <a:pPr marL="457200" indent="-457200" algn="just">
              <a:buFont typeface="Georgia" pitchFamily="18" charset="0"/>
              <a:buAutoNum type="arabicPeriod"/>
            </a:pPr>
            <a:r>
              <a:rPr lang="en-US" sz="2000" b="1" dirty="0">
                <a:solidFill>
                  <a:sysClr val="windowText" lastClr="000000"/>
                </a:solidFill>
                <a:latin typeface="Times New Roman" pitchFamily="18" charset="0"/>
                <a:cs typeface="Times New Roman" pitchFamily="18" charset="0"/>
              </a:rPr>
              <a:t>More reliable </a:t>
            </a:r>
            <a:endParaRPr lang="en-US" sz="2000" dirty="0">
              <a:solidFill>
                <a:schemeClr val="tx1"/>
              </a:solidFill>
              <a:latin typeface="Times New Roman" pitchFamily="18" charset="0"/>
              <a:cs typeface="Times New Roman" pitchFamily="18" charset="0"/>
            </a:endParaRPr>
          </a:p>
          <a:p>
            <a:pPr algn="just"/>
            <a:endParaRPr lang="en-US" sz="1600" b="1" dirty="0">
              <a:solidFill>
                <a:sysClr val="windowText" lastClr="000000"/>
              </a:solidFill>
              <a:latin typeface="Times New Roman" pitchFamily="18" charset="0"/>
              <a:cs typeface="Times New Roman" pitchFamily="18" charset="0"/>
            </a:endParaRPr>
          </a:p>
        </p:txBody>
      </p:sp>
      <p:sp>
        <p:nvSpPr>
          <p:cNvPr id="7" name="Title 1"/>
          <p:cNvSpPr txBox="1">
            <a:spLocks/>
          </p:cNvSpPr>
          <p:nvPr/>
        </p:nvSpPr>
        <p:spPr>
          <a:xfrm>
            <a:off x="-12925" y="21325"/>
            <a:ext cx="12241213" cy="4549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ysClr val="windowText" lastClr="000000"/>
                </a:solidFill>
                <a:latin typeface="Times New Roman" pitchFamily="18" charset="0"/>
                <a:cs typeface="Times New Roman" pitchFamily="18" charset="0"/>
              </a:rPr>
              <a:t>2.1.1.2 Coaxial cable:</a:t>
            </a:r>
          </a:p>
        </p:txBody>
      </p:sp>
      <p:sp>
        <p:nvSpPr>
          <p:cNvPr id="4" name="TextBox 3"/>
          <p:cNvSpPr txBox="1"/>
          <p:nvPr/>
        </p:nvSpPr>
        <p:spPr>
          <a:xfrm>
            <a:off x="100806" y="5359003"/>
            <a:ext cx="4876800" cy="1661993"/>
          </a:xfrm>
          <a:prstGeom prst="rect">
            <a:avLst/>
          </a:prstGeom>
          <a:noFill/>
        </p:spPr>
        <p:txBody>
          <a:bodyPr wrap="square" rtlCol="0">
            <a:spAutoFit/>
          </a:bodyPr>
          <a:lstStyle/>
          <a:p>
            <a:pPr marL="342900" indent="-342900" algn="just">
              <a:lnSpc>
                <a:spcPct val="150000"/>
              </a:lnSpc>
              <a:buFont typeface="Wingdings" pitchFamily="2" charset="2"/>
              <a:buChar char="Ø"/>
            </a:pPr>
            <a:r>
              <a:rPr lang="en-US" sz="2000" b="1" dirty="0">
                <a:solidFill>
                  <a:sysClr val="windowText" lastClr="000000"/>
                </a:solidFill>
                <a:latin typeface="Times New Roman" pitchFamily="18" charset="0"/>
                <a:cs typeface="Times New Roman" pitchFamily="18" charset="0"/>
              </a:rPr>
              <a:t>Applications of coaxial cable:</a:t>
            </a:r>
          </a:p>
          <a:p>
            <a:pPr algn="just">
              <a:lnSpc>
                <a:spcPct val="150000"/>
              </a:lnSpc>
            </a:pPr>
            <a:r>
              <a:rPr lang="en-US" dirty="0">
                <a:solidFill>
                  <a:sysClr val="windowText" lastClr="000000"/>
                </a:solidFill>
                <a:latin typeface="Times New Roman" pitchFamily="18" charset="0"/>
                <a:cs typeface="Times New Roman" pitchFamily="18" charset="0"/>
              </a:rPr>
              <a:t>1. Coaxial cable is used in </a:t>
            </a:r>
            <a:r>
              <a:rPr lang="en-US" b="1" dirty="0">
                <a:solidFill>
                  <a:sysClr val="windowText" lastClr="000000"/>
                </a:solidFill>
                <a:latin typeface="Times New Roman" pitchFamily="18" charset="0"/>
                <a:cs typeface="Times New Roman" pitchFamily="18" charset="0"/>
              </a:rPr>
              <a:t>Cable TV networks</a:t>
            </a:r>
          </a:p>
          <a:p>
            <a:pPr algn="just">
              <a:lnSpc>
                <a:spcPct val="150000"/>
              </a:lnSpc>
            </a:pPr>
            <a:r>
              <a:rPr lang="en-US" dirty="0">
                <a:solidFill>
                  <a:sysClr val="windowText" lastClr="000000"/>
                </a:solidFill>
                <a:latin typeface="Times New Roman" pitchFamily="18" charset="0"/>
                <a:cs typeface="Times New Roman" pitchFamily="18" charset="0"/>
              </a:rPr>
              <a:t>2. Coaxial cable is used in </a:t>
            </a:r>
            <a:r>
              <a:rPr lang="en-US" b="1" dirty="0">
                <a:solidFill>
                  <a:sysClr val="windowText" lastClr="000000"/>
                </a:solidFill>
                <a:latin typeface="Times New Roman" pitchFamily="18" charset="0"/>
                <a:cs typeface="Times New Roman" pitchFamily="18" charset="0"/>
              </a:rPr>
              <a:t>Ethernet LANs.</a:t>
            </a:r>
          </a:p>
          <a:p>
            <a:endParaRPr lang="en-IN" dirty="0"/>
          </a:p>
        </p:txBody>
      </p:sp>
      <p:sp>
        <p:nvSpPr>
          <p:cNvPr id="8" name="TextBox 7"/>
          <p:cNvSpPr txBox="1"/>
          <p:nvPr/>
        </p:nvSpPr>
        <p:spPr>
          <a:xfrm>
            <a:off x="6501606" y="3219450"/>
            <a:ext cx="4876800" cy="1323439"/>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Disadvantages of </a:t>
            </a:r>
            <a:r>
              <a:rPr lang="en-US" sz="2000" b="1" dirty="0">
                <a:solidFill>
                  <a:sysClr val="windowText" lastClr="000000"/>
                </a:solidFill>
                <a:latin typeface="Times New Roman" pitchFamily="18" charset="0"/>
                <a:cs typeface="Times New Roman" pitchFamily="18" charset="0"/>
              </a:rPr>
              <a:t>Coaxial cable:</a:t>
            </a:r>
          </a:p>
          <a:p>
            <a:pPr marL="457200" indent="-457200" algn="just">
              <a:buAutoNum type="arabicPeriod"/>
            </a:pPr>
            <a:r>
              <a:rPr lang="en-US" sz="2000" dirty="0">
                <a:latin typeface="Times New Roman" pitchFamily="18" charset="0"/>
                <a:cs typeface="Times New Roman" pitchFamily="18" charset="0"/>
              </a:rPr>
              <a:t>More expensive </a:t>
            </a:r>
          </a:p>
          <a:p>
            <a:pPr marL="457200" indent="-457200" algn="just">
              <a:buAutoNum type="arabicPeriod"/>
            </a:pPr>
            <a:r>
              <a:rPr lang="en-US" sz="2000" b="1" dirty="0">
                <a:solidFill>
                  <a:sysClr val="windowText" lastClr="000000"/>
                </a:solidFill>
                <a:latin typeface="Times New Roman" pitchFamily="18" charset="0"/>
                <a:cs typeface="Times New Roman" pitchFamily="18" charset="0"/>
              </a:rPr>
              <a:t>Less flexible</a:t>
            </a:r>
            <a:r>
              <a:rPr lang="en-US" sz="2000" dirty="0">
                <a:solidFill>
                  <a:sysClr val="windowText" lastClr="000000"/>
                </a:solidFill>
                <a:latin typeface="Times New Roman" pitchFamily="18" charset="0"/>
                <a:cs typeface="Times New Roman" pitchFamily="18" charset="0"/>
              </a:rPr>
              <a:t> </a:t>
            </a:r>
          </a:p>
          <a:p>
            <a:pPr marL="457200" indent="-457200" algn="just">
              <a:buAutoNum type="arabicPeriod"/>
            </a:pPr>
            <a:r>
              <a:rPr lang="en-US" sz="2000" b="1" dirty="0">
                <a:solidFill>
                  <a:sysClr val="windowText" lastClr="000000"/>
                </a:solidFill>
                <a:latin typeface="Times New Roman" pitchFamily="18" charset="0"/>
                <a:cs typeface="Times New Roman" pitchFamily="18" charset="0"/>
              </a:rPr>
              <a:t>Difficult to install</a:t>
            </a:r>
            <a:endParaRPr lang="en-US" sz="2000" dirty="0">
              <a:solidFill>
                <a:sysClr val="windowText" lastClr="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73595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806" y="704850"/>
            <a:ext cx="4901407" cy="1620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5081" y="581394"/>
            <a:ext cx="7172325" cy="5909310"/>
          </a:xfrm>
          <a:prstGeom prst="rect">
            <a:avLst/>
          </a:prstGeom>
        </p:spPr>
        <p:txBody>
          <a:bodyPr wrap="square">
            <a:spAutoFit/>
          </a:bodyPr>
          <a:lstStyle/>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It consists of one or more </a:t>
            </a:r>
            <a:r>
              <a:rPr lang="en-US" b="1" dirty="0">
                <a:latin typeface="Times New Roman" panose="02020603050405020304" pitchFamily="18" charset="0"/>
                <a:cs typeface="Times New Roman" panose="02020603050405020304" pitchFamily="18" charset="0"/>
              </a:rPr>
              <a:t>optical fibers </a:t>
            </a:r>
            <a:r>
              <a:rPr lang="en-US" dirty="0">
                <a:latin typeface="Times New Roman" panose="02020603050405020304" pitchFamily="18" charset="0"/>
                <a:cs typeface="Times New Roman" panose="02020603050405020304" pitchFamily="18" charset="0"/>
              </a:rPr>
              <a:t>that are used to carry signals in the form of </a:t>
            </a:r>
            <a:r>
              <a:rPr lang="en-US" b="1" dirty="0">
                <a:latin typeface="Times New Roman" panose="02020603050405020304" pitchFamily="18" charset="0"/>
                <a:cs typeface="Times New Roman" panose="02020603050405020304" pitchFamily="18" charset="0"/>
              </a:rPr>
              <a:t>light</a:t>
            </a:r>
            <a:r>
              <a:rPr lang="en-US" dirty="0">
                <a:latin typeface="Times New Roman" panose="02020603050405020304" pitchFamily="18" charset="0"/>
                <a:cs typeface="Times New Roman" panose="02020603050405020304" pitchFamily="18" charset="0"/>
              </a:rPr>
              <a:t> pulse.</a:t>
            </a:r>
          </a:p>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A fiber-optic cable is made of glass or plastic and transmits signals in the form of light.</a:t>
            </a:r>
          </a:p>
          <a:p>
            <a:pPr marL="285750" indent="-285750" algn="just">
              <a:buFont typeface="Arial" pitchFamily="34" charset="0"/>
              <a:buChar char="•"/>
            </a:pPr>
            <a:r>
              <a:rPr lang="en-US" b="1" dirty="0">
                <a:latin typeface="Times New Roman" pitchFamily="18" charset="0"/>
                <a:cs typeface="Times New Roman" pitchFamily="18" charset="0"/>
              </a:rPr>
              <a:t>An optical fiber cable consists of:</a:t>
            </a:r>
          </a:p>
          <a:p>
            <a:pPr marL="342900" indent="-342900" algn="just">
              <a:buFont typeface="Arial" pitchFamily="34" charset="0"/>
              <a:buChar char="•"/>
            </a:pPr>
            <a:r>
              <a:rPr lang="en-US" b="1" dirty="0">
                <a:latin typeface="Times New Roman" pitchFamily="18" charset="0"/>
                <a:cs typeface="Times New Roman" pitchFamily="18" charset="0"/>
              </a:rPr>
              <a:t>Core</a:t>
            </a:r>
            <a:r>
              <a:rPr lang="en-US" dirty="0">
                <a:latin typeface="Times New Roman" pitchFamily="18" charset="0"/>
                <a:cs typeface="Times New Roman" pitchFamily="18" charset="0"/>
              </a:rPr>
              <a:t>-</a:t>
            </a:r>
            <a:r>
              <a:rPr lang="en-IN" dirty="0">
                <a:latin typeface="Times New Roman" pitchFamily="18" charset="0"/>
                <a:cs typeface="Times New Roman" pitchFamily="18" charset="0"/>
              </a:rPr>
              <a:t>which carries light signals </a:t>
            </a:r>
          </a:p>
          <a:p>
            <a:pPr marL="342900" indent="-342900" algn="just">
              <a:buFont typeface="Arial" pitchFamily="34" charset="0"/>
              <a:buChar char="•"/>
            </a:pPr>
            <a:r>
              <a:rPr lang="en-US" b="1" dirty="0">
                <a:latin typeface="Times New Roman" pitchFamily="18" charset="0"/>
                <a:cs typeface="Times New Roman" pitchFamily="18" charset="0"/>
              </a:rPr>
              <a:t>Cladding</a:t>
            </a:r>
            <a:r>
              <a:rPr lang="en-US" dirty="0">
                <a:latin typeface="Times New Roman" pitchFamily="18" charset="0"/>
                <a:cs typeface="Times New Roman" pitchFamily="18" charset="0"/>
              </a:rPr>
              <a:t> - </a:t>
            </a:r>
            <a:r>
              <a:rPr lang="en-IN" dirty="0">
                <a:latin typeface="Times New Roman" pitchFamily="18" charset="0"/>
                <a:cs typeface="Times New Roman" pitchFamily="18" charset="0"/>
              </a:rPr>
              <a:t>which is a layer of glass surrounding the core </a:t>
            </a:r>
            <a:endParaRPr lang="en-US" dirty="0">
              <a:latin typeface="Times New Roman" pitchFamily="18" charset="0"/>
              <a:cs typeface="Times New Roman" pitchFamily="18" charset="0"/>
            </a:endParaRPr>
          </a:p>
          <a:p>
            <a:pPr marL="342900" indent="-342900" algn="just">
              <a:buFont typeface="Arial" pitchFamily="34" charset="0"/>
              <a:buChar char="•"/>
            </a:pPr>
            <a:r>
              <a:rPr lang="en-US" b="1" dirty="0">
                <a:latin typeface="Times New Roman" pitchFamily="18" charset="0"/>
                <a:cs typeface="Times New Roman" pitchFamily="18" charset="0"/>
              </a:rPr>
              <a:t>Coating- </a:t>
            </a:r>
            <a:r>
              <a:rPr lang="en-US" dirty="0">
                <a:latin typeface="Times New Roman" pitchFamily="18" charset="0"/>
                <a:cs typeface="Times New Roman" pitchFamily="18" charset="0"/>
              </a:rPr>
              <a:t>This is thin plastic layer surrounds the core</a:t>
            </a:r>
          </a:p>
          <a:p>
            <a:pPr marL="285750" indent="-285750" algn="just">
              <a:buFont typeface="Arial" pitchFamily="34" charset="0"/>
              <a:buChar cha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Jacket</a:t>
            </a:r>
            <a:r>
              <a:rPr lang="en-US" dirty="0">
                <a:latin typeface="Times New Roman" pitchFamily="18" charset="0"/>
                <a:cs typeface="Times New Roman" pitchFamily="18" charset="0"/>
              </a:rPr>
              <a:t> – which protect the fiber from damage</a:t>
            </a:r>
          </a:p>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 </a:t>
            </a:r>
          </a:p>
          <a:p>
            <a:pPr marL="285750" indent="-285750" algn="just">
              <a:buFont typeface="Arial" pitchFamily="34" charset="0"/>
              <a:buChar char="•"/>
            </a:pPr>
            <a:r>
              <a:rPr lang="en-IN" dirty="0">
                <a:latin typeface="Times New Roman" pitchFamily="18" charset="0"/>
                <a:cs typeface="Times New Roman" pitchFamily="18" charset="0"/>
              </a:rPr>
              <a:t>In optical fiber cable transmitter at a sender side uses </a:t>
            </a:r>
            <a:r>
              <a:rPr lang="en-IN" b="1" dirty="0">
                <a:latin typeface="Times New Roman" pitchFamily="18" charset="0"/>
                <a:cs typeface="Times New Roman" pitchFamily="18" charset="0"/>
              </a:rPr>
              <a:t>LED</a:t>
            </a:r>
            <a:r>
              <a:rPr lang="en-IN" dirty="0">
                <a:latin typeface="Times New Roman" pitchFamily="18" charset="0"/>
                <a:cs typeface="Times New Roman" pitchFamily="18" charset="0"/>
              </a:rPr>
              <a:t> or laser to send light pulse across the fiber and a receiver at other end makes use of </a:t>
            </a:r>
            <a:r>
              <a:rPr lang="en-IN" b="1" dirty="0">
                <a:latin typeface="Times New Roman" pitchFamily="18" charset="0"/>
                <a:cs typeface="Times New Roman" pitchFamily="18" charset="0"/>
              </a:rPr>
              <a:t>photodiode</a:t>
            </a:r>
            <a:r>
              <a:rPr lang="en-IN" dirty="0">
                <a:latin typeface="Times New Roman" pitchFamily="18" charset="0"/>
                <a:cs typeface="Times New Roman" pitchFamily="18" charset="0"/>
              </a:rPr>
              <a:t> to detect absence or presence of light to indicate a 0 or a 1.</a:t>
            </a:r>
          </a:p>
          <a:p>
            <a:pPr marL="285750" indent="-285750" algn="just">
              <a:buFont typeface="Arial" pitchFamily="34" charset="0"/>
              <a:buChar char="•"/>
            </a:pPr>
            <a:endParaRPr lang="en-IN" dirty="0">
              <a:latin typeface="Times New Roman" pitchFamily="18" charset="0"/>
              <a:cs typeface="Times New Roman" pitchFamily="18" charset="0"/>
            </a:endParaRPr>
          </a:p>
          <a:p>
            <a:pPr marL="285750" indent="-285750" algn="just">
              <a:buFont typeface="Arial" pitchFamily="34" charset="0"/>
              <a:buChar char="•"/>
            </a:pPr>
            <a:r>
              <a:rPr lang="en-IN" b="1" dirty="0">
                <a:latin typeface="Times New Roman" pitchFamily="18" charset="0"/>
                <a:cs typeface="Times New Roman" pitchFamily="18" charset="0"/>
              </a:rPr>
              <a:t>Light sources for fiber optics: </a:t>
            </a:r>
          </a:p>
          <a:p>
            <a:pPr marL="285750" indent="-285750" algn="just">
              <a:buFont typeface="Arial" pitchFamily="34" charset="0"/>
              <a:buChar char="•"/>
            </a:pPr>
            <a:r>
              <a:rPr lang="en-IN" dirty="0">
                <a:latin typeface="Times New Roman" pitchFamily="18" charset="0"/>
                <a:cs typeface="Times New Roman" pitchFamily="18" charset="0"/>
              </a:rPr>
              <a:t>There are two types of light sources for fiber optics</a:t>
            </a:r>
          </a:p>
          <a:p>
            <a:pPr marL="285750" indent="-285750" algn="just">
              <a:buFont typeface="Arial" pitchFamily="34" charset="0"/>
              <a:buChar char="•"/>
            </a:pPr>
            <a:r>
              <a:rPr lang="en-IN" b="1" dirty="0">
                <a:latin typeface="Times New Roman" pitchFamily="18" charset="0"/>
                <a:cs typeface="Times New Roman" pitchFamily="18" charset="0"/>
              </a:rPr>
              <a:t>Light Emitting Diode(LED): </a:t>
            </a:r>
            <a:r>
              <a:rPr lang="en-IN" dirty="0">
                <a:latin typeface="Times New Roman" pitchFamily="18" charset="0"/>
                <a:cs typeface="Times New Roman" pitchFamily="18" charset="0"/>
              </a:rPr>
              <a:t>It provides unfocused lights, so its useful for short distance communication</a:t>
            </a:r>
          </a:p>
          <a:p>
            <a:pPr marL="285750" indent="-285750" algn="just">
              <a:buFont typeface="Arial" pitchFamily="34" charset="0"/>
              <a:buChar char="•"/>
            </a:pPr>
            <a:r>
              <a:rPr lang="en-IN" b="1" dirty="0">
                <a:latin typeface="Times New Roman" pitchFamily="18" charset="0"/>
                <a:cs typeface="Times New Roman" pitchFamily="18" charset="0"/>
              </a:rPr>
              <a:t>Injection Laser Diode(ILD):</a:t>
            </a:r>
            <a:r>
              <a:rPr lang="en-IN" dirty="0">
                <a:latin typeface="Times New Roman" pitchFamily="18" charset="0"/>
                <a:cs typeface="Times New Roman" pitchFamily="18" charset="0"/>
              </a:rPr>
              <a:t>It provides focused lights, so its useful for long distance communication</a:t>
            </a:r>
          </a:p>
          <a:p>
            <a:pPr marL="285750" indent="-285750">
              <a:buFont typeface="Arial" pitchFamily="34" charset="0"/>
              <a:buChar char="•"/>
            </a:pPr>
            <a:endParaRPr lang="en-IN" dirty="0">
              <a:latin typeface="Times New Roman" pitchFamily="18" charset="0"/>
              <a:cs typeface="Times New Roman" pitchFamily="18" charset="0"/>
            </a:endParaRPr>
          </a:p>
        </p:txBody>
      </p:sp>
      <p:sp>
        <p:nvSpPr>
          <p:cNvPr id="5" name="Title 1"/>
          <p:cNvSpPr txBox="1">
            <a:spLocks/>
          </p:cNvSpPr>
          <p:nvPr/>
        </p:nvSpPr>
        <p:spPr>
          <a:xfrm>
            <a:off x="-12925" y="21325"/>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2.1.1.3 Fiber-Optic Cable</a:t>
            </a:r>
            <a:endParaRPr lang="en-IN" sz="2800" b="1" dirty="0">
              <a:latin typeface="Times New Roman" pitchFamily="18" charset="0"/>
              <a:cs typeface="Times New Roman" pitchFamily="18" charset="0"/>
            </a:endParaRPr>
          </a:p>
        </p:txBody>
      </p:sp>
      <p:pic>
        <p:nvPicPr>
          <p:cNvPr id="1026" name="Picture 2" descr="OFC Full 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006" y="4957708"/>
            <a:ext cx="3407379" cy="22485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7407" y="2790162"/>
            <a:ext cx="5040882" cy="208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280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25436" y="3579495"/>
            <a:ext cx="12089642"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1800" dirty="0">
              <a:solidFill>
                <a:sysClr val="windowText" lastClr="000000"/>
              </a:solidFill>
              <a:latin typeface="Times New Roman" pitchFamily="18" charset="0"/>
              <a:cs typeface="Times New Roman" pitchFamily="18" charset="0"/>
            </a:endParaRPr>
          </a:p>
        </p:txBody>
      </p:sp>
      <p:sp>
        <p:nvSpPr>
          <p:cNvPr id="6" name="Subtitle 2"/>
          <p:cNvSpPr txBox="1">
            <a:spLocks/>
          </p:cNvSpPr>
          <p:nvPr/>
        </p:nvSpPr>
        <p:spPr>
          <a:xfrm>
            <a:off x="0" y="476250"/>
            <a:ext cx="7873206" cy="6858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b="1" dirty="0">
                <a:latin typeface="Times New Roman" pitchFamily="18" charset="0"/>
                <a:cs typeface="Times New Roman" pitchFamily="18" charset="0"/>
              </a:rPr>
              <a:t>Fiber-Optic Cable:</a:t>
            </a:r>
          </a:p>
          <a:p>
            <a:pPr algn="just"/>
            <a:r>
              <a:rPr lang="en-US" sz="1800" b="1" dirty="0">
                <a:solidFill>
                  <a:sysClr val="windowText" lastClr="000000"/>
                </a:solidFill>
                <a:latin typeface="Times New Roman" pitchFamily="18" charset="0"/>
                <a:cs typeface="Times New Roman" pitchFamily="18" charset="0"/>
              </a:rPr>
              <a:t>Propagation Modes: </a:t>
            </a:r>
            <a:r>
              <a:rPr lang="en-US" sz="1800" dirty="0">
                <a:solidFill>
                  <a:sysClr val="windowText" lastClr="000000"/>
                </a:solidFill>
                <a:latin typeface="Times New Roman" pitchFamily="18" charset="0"/>
                <a:cs typeface="Times New Roman" pitchFamily="18" charset="0"/>
              </a:rPr>
              <a:t>describes the distribution of light energy across the fiber.</a:t>
            </a:r>
          </a:p>
          <a:p>
            <a:pPr marL="0" indent="0" algn="just">
              <a:buNone/>
            </a:pPr>
            <a:r>
              <a:rPr lang="en-US" sz="1800" b="1" dirty="0">
                <a:solidFill>
                  <a:sysClr val="windowText" lastClr="000000"/>
                </a:solidFill>
                <a:latin typeface="Times New Roman" pitchFamily="18" charset="0"/>
                <a:cs typeface="Times New Roman" pitchFamily="18" charset="0"/>
              </a:rPr>
              <a:t>1. Multi mode fiber:</a:t>
            </a:r>
          </a:p>
          <a:p>
            <a:pPr algn="just"/>
            <a:r>
              <a:rPr lang="en-US" sz="1800" dirty="0">
                <a:solidFill>
                  <a:sysClr val="windowText" lastClr="000000"/>
                </a:solidFill>
                <a:latin typeface="Times New Roman" pitchFamily="18" charset="0"/>
                <a:cs typeface="Times New Roman" pitchFamily="18" charset="0"/>
              </a:rPr>
              <a:t>In multimode fiber, </a:t>
            </a:r>
            <a:r>
              <a:rPr lang="en-US" sz="1800" b="1" dirty="0">
                <a:solidFill>
                  <a:sysClr val="windowText" lastClr="000000"/>
                </a:solidFill>
                <a:latin typeface="Times New Roman" pitchFamily="18" charset="0"/>
                <a:cs typeface="Times New Roman" pitchFamily="18" charset="0"/>
              </a:rPr>
              <a:t>multiple light beams</a:t>
            </a:r>
            <a:r>
              <a:rPr lang="en-US" sz="1800" dirty="0">
                <a:solidFill>
                  <a:sysClr val="windowText" lastClr="000000"/>
                </a:solidFill>
                <a:latin typeface="Times New Roman" pitchFamily="18" charset="0"/>
                <a:cs typeface="Times New Roman" pitchFamily="18" charset="0"/>
              </a:rPr>
              <a:t> pass through the core in </a:t>
            </a:r>
            <a:r>
              <a:rPr lang="en-US" sz="1800" b="1" dirty="0">
                <a:solidFill>
                  <a:sysClr val="windowText" lastClr="000000"/>
                </a:solidFill>
                <a:latin typeface="Times New Roman" pitchFamily="18" charset="0"/>
                <a:cs typeface="Times New Roman" pitchFamily="18" charset="0"/>
              </a:rPr>
              <a:t>different paths</a:t>
            </a:r>
            <a:r>
              <a:rPr lang="en-US" sz="1800" dirty="0">
                <a:solidFill>
                  <a:sysClr val="windowText" lastClr="000000"/>
                </a:solidFill>
                <a:latin typeface="Times New Roman" pitchFamily="18" charset="0"/>
                <a:cs typeface="Times New Roman" pitchFamily="18" charset="0"/>
              </a:rPr>
              <a:t>. In this case, the LED is mostly used as a light source.</a:t>
            </a:r>
          </a:p>
          <a:p>
            <a:pPr algn="just"/>
            <a:r>
              <a:rPr lang="en-US" sz="1600" b="1" dirty="0">
                <a:solidFill>
                  <a:sysClr val="windowText" lastClr="000000"/>
                </a:solidFill>
                <a:latin typeface="Times New Roman" pitchFamily="18" charset="0"/>
                <a:cs typeface="Times New Roman" pitchFamily="18" charset="0"/>
              </a:rPr>
              <a:t>There are two types of multimode fiber:</a:t>
            </a:r>
          </a:p>
          <a:p>
            <a:pPr algn="just"/>
            <a:r>
              <a:rPr lang="en-US" sz="1600" b="1" dirty="0">
                <a:solidFill>
                  <a:sysClr val="windowText" lastClr="000000"/>
                </a:solidFill>
                <a:latin typeface="Times New Roman" pitchFamily="18" charset="0"/>
                <a:cs typeface="Times New Roman" pitchFamily="18" charset="0"/>
              </a:rPr>
              <a:t>1a. Multimode, Step Index Fiber.</a:t>
            </a:r>
          </a:p>
          <a:p>
            <a:pPr algn="just"/>
            <a:r>
              <a:rPr lang="en-US" sz="1600" dirty="0">
                <a:solidFill>
                  <a:sysClr val="windowText" lastClr="000000"/>
                </a:solidFill>
                <a:latin typeface="Times New Roman" pitchFamily="18" charset="0"/>
                <a:cs typeface="Times New Roman" pitchFamily="18" charset="0"/>
              </a:rPr>
              <a:t>In this case, core has one density and cladding has another density</a:t>
            </a:r>
          </a:p>
          <a:p>
            <a:pPr algn="just"/>
            <a:r>
              <a:rPr lang="en-US" sz="1600" dirty="0">
                <a:solidFill>
                  <a:sysClr val="windowText" lastClr="000000"/>
                </a:solidFill>
                <a:latin typeface="Times New Roman" pitchFamily="18" charset="0"/>
                <a:cs typeface="Times New Roman" pitchFamily="18" charset="0"/>
              </a:rPr>
              <a:t>The light rays move through core changes suddenly at the interface of core and cladding, therefore its called step Index.</a:t>
            </a:r>
          </a:p>
          <a:p>
            <a:pPr algn="just"/>
            <a:r>
              <a:rPr lang="en-US" sz="1600" dirty="0">
                <a:solidFill>
                  <a:sysClr val="windowText" lastClr="000000"/>
                </a:solidFill>
                <a:latin typeface="Times New Roman" pitchFamily="18" charset="0"/>
                <a:cs typeface="Times New Roman" pitchFamily="18" charset="0"/>
              </a:rPr>
              <a:t>The multiple beams takes different paths on reflection. </a:t>
            </a:r>
          </a:p>
          <a:p>
            <a:pPr algn="just"/>
            <a:r>
              <a:rPr lang="en-US" sz="1600" b="1" dirty="0">
                <a:solidFill>
                  <a:sysClr val="windowText" lastClr="000000"/>
                </a:solidFill>
                <a:latin typeface="Times New Roman" pitchFamily="18" charset="0"/>
                <a:cs typeface="Times New Roman" pitchFamily="18" charset="0"/>
              </a:rPr>
              <a:t>1b.  Multimode, Graded Index Fiber.</a:t>
            </a:r>
          </a:p>
          <a:p>
            <a:pPr marL="285750" indent="-285750" algn="just"/>
            <a:r>
              <a:rPr lang="en-US" sz="1600" dirty="0">
                <a:solidFill>
                  <a:sysClr val="windowText" lastClr="000000"/>
                </a:solidFill>
                <a:latin typeface="Times New Roman" pitchFamily="18" charset="0"/>
                <a:cs typeface="Times New Roman" pitchFamily="18" charset="0"/>
              </a:rPr>
              <a:t>In this case, the core has different densities. The density is highest at the core and density is gradually decreases towards the edge.</a:t>
            </a:r>
          </a:p>
          <a:p>
            <a:pPr marL="285750" indent="-285750" algn="just"/>
            <a:r>
              <a:rPr lang="en-US" sz="1600" dirty="0">
                <a:solidFill>
                  <a:sysClr val="windowText" lastClr="000000"/>
                </a:solidFill>
                <a:latin typeface="Times New Roman" pitchFamily="18" charset="0"/>
                <a:cs typeface="Times New Roman" pitchFamily="18" charset="0"/>
              </a:rPr>
              <a:t>Therefore light beams move through core not changes suddenly, they change in the form of curve. </a:t>
            </a:r>
          </a:p>
          <a:p>
            <a:pPr marL="0" indent="0" algn="just">
              <a:buNone/>
            </a:pPr>
            <a:r>
              <a:rPr lang="en-US" sz="1800" b="1" dirty="0">
                <a:solidFill>
                  <a:sysClr val="windowText" lastClr="000000"/>
                </a:solidFill>
                <a:latin typeface="Times New Roman" pitchFamily="18" charset="0"/>
                <a:cs typeface="Times New Roman" pitchFamily="18" charset="0"/>
              </a:rPr>
              <a:t>2.  Single Mode Fiber.</a:t>
            </a:r>
          </a:p>
          <a:p>
            <a:pPr marL="285750" indent="-285750" algn="just"/>
            <a:r>
              <a:rPr lang="en-US" sz="1800" dirty="0">
                <a:solidFill>
                  <a:sysClr val="windowText" lastClr="000000"/>
                </a:solidFill>
                <a:latin typeface="Times New Roman" pitchFamily="18" charset="0"/>
                <a:cs typeface="Times New Roman" pitchFamily="18" charset="0"/>
              </a:rPr>
              <a:t>In this case, diameter of core is smaller and density of core is lower as compared with multimedia fiber.</a:t>
            </a:r>
          </a:p>
          <a:p>
            <a:pPr marL="285750" indent="-285750" algn="just"/>
            <a:r>
              <a:rPr lang="en-US" sz="1800" dirty="0">
                <a:solidFill>
                  <a:sysClr val="windowText" lastClr="000000"/>
                </a:solidFill>
                <a:latin typeface="Times New Roman" pitchFamily="18" charset="0"/>
                <a:cs typeface="Times New Roman" pitchFamily="18" charset="0"/>
              </a:rPr>
              <a:t>In single mode fiber, light follows </a:t>
            </a:r>
            <a:r>
              <a:rPr lang="en-US" sz="1800" b="1" dirty="0">
                <a:solidFill>
                  <a:sysClr val="windowText" lastClr="000000"/>
                </a:solidFill>
                <a:latin typeface="Times New Roman" pitchFamily="18" charset="0"/>
                <a:cs typeface="Times New Roman" pitchFamily="18" charset="0"/>
              </a:rPr>
              <a:t>single path </a:t>
            </a:r>
            <a:r>
              <a:rPr lang="en-US" sz="1800" dirty="0">
                <a:solidFill>
                  <a:sysClr val="windowText" lastClr="000000"/>
                </a:solidFill>
                <a:latin typeface="Times New Roman" pitchFamily="18" charset="0"/>
                <a:cs typeface="Times New Roman" pitchFamily="18" charset="0"/>
              </a:rPr>
              <a:t>through the core.</a:t>
            </a:r>
          </a:p>
          <a:p>
            <a:pPr marL="285750" indent="-285750" algn="just"/>
            <a:endParaRPr lang="en-US" sz="1800" dirty="0">
              <a:solidFill>
                <a:sysClr val="windowText" lastClr="000000"/>
              </a:solidFill>
              <a:latin typeface="Times New Roman" pitchFamily="18" charset="0"/>
              <a:cs typeface="Times New Roman" pitchFamily="18" charset="0"/>
            </a:endParaRP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206" y="581395"/>
            <a:ext cx="4355081" cy="172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12925" y="21325"/>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2.1.1.3 Fiber-Optic Cable</a:t>
            </a:r>
            <a:endParaRPr lang="en-IN" sz="2800" b="1"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005" y="2457450"/>
            <a:ext cx="4431281" cy="443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066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71061" y="476250"/>
            <a:ext cx="12139203" cy="65608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2400" b="1" dirty="0">
                <a:latin typeface="Times New Roman" pitchFamily="18" charset="0"/>
                <a:cs typeface="Times New Roman" pitchFamily="18" charset="0"/>
              </a:rPr>
              <a:t>Advantages of optical fiber cable:</a:t>
            </a:r>
          </a:p>
          <a:p>
            <a:pPr marL="0" indent="0">
              <a:buNone/>
            </a:pPr>
            <a:r>
              <a:rPr lang="en-US" sz="2000" b="1" dirty="0">
                <a:latin typeface="Times New Roman" pitchFamily="18" charset="0"/>
                <a:cs typeface="Times New Roman" pitchFamily="18" charset="0"/>
              </a:rPr>
              <a:t>1. The light weight:</a:t>
            </a:r>
          </a:p>
          <a:p>
            <a:r>
              <a:rPr lang="en-US" sz="2000" dirty="0">
                <a:latin typeface="Times New Roman" pitchFamily="18" charset="0"/>
                <a:cs typeface="Times New Roman" pitchFamily="18" charset="0"/>
              </a:rPr>
              <a:t> Fiber-optic cables are much lighter than copper cables</a:t>
            </a:r>
          </a:p>
          <a:p>
            <a:pPr marL="0" indent="0">
              <a:buNone/>
            </a:pPr>
            <a:r>
              <a:rPr lang="en-US" sz="2000" b="1" dirty="0">
                <a:latin typeface="Times New Roman" pitchFamily="18" charset="0"/>
                <a:cs typeface="Times New Roman" pitchFamily="18" charset="0"/>
              </a:rPr>
              <a:t>2. Higher bandwidth:</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Bandwidth of fiber optics cable is more as compared with copper cables. </a:t>
            </a:r>
          </a:p>
          <a:p>
            <a:r>
              <a:rPr lang="en-US" sz="2000" dirty="0">
                <a:latin typeface="Times New Roman" pitchFamily="18" charset="0"/>
                <a:cs typeface="Times New Roman" pitchFamily="18" charset="0"/>
              </a:rPr>
              <a:t>The Bandwidth means how much data transmitted through a wire.</a:t>
            </a:r>
          </a:p>
          <a:p>
            <a:pPr marL="0" indent="0">
              <a:buNone/>
            </a:pPr>
            <a:r>
              <a:rPr lang="en-US" sz="2000" b="1" dirty="0">
                <a:latin typeface="Times New Roman" pitchFamily="18" charset="0"/>
                <a:cs typeface="Times New Roman" pitchFamily="18" charset="0"/>
              </a:rPr>
              <a:t>3. Higher signal carrying capacity:</a:t>
            </a:r>
          </a:p>
          <a:p>
            <a:r>
              <a:rPr lang="en-US" sz="2000" dirty="0">
                <a:latin typeface="Times New Roman" pitchFamily="18" charset="0"/>
                <a:cs typeface="Times New Roman" pitchFamily="18" charset="0"/>
              </a:rPr>
              <a:t>The fiber optics cable can transmits signal over larger distance (50 km) without requiring regeneration of signals.</a:t>
            </a:r>
          </a:p>
          <a:p>
            <a:r>
              <a:rPr lang="en-US" sz="2000" dirty="0">
                <a:latin typeface="Times New Roman" pitchFamily="18" charset="0"/>
                <a:cs typeface="Times New Roman" pitchFamily="18" charset="0"/>
              </a:rPr>
              <a:t> In twisted pair or coaxial cable we requires repeaters after every 5 km distance </a:t>
            </a:r>
          </a:p>
          <a:p>
            <a:pPr marL="0" indent="0">
              <a:buNone/>
            </a:pPr>
            <a:r>
              <a:rPr lang="en-US" sz="2000" b="1" dirty="0">
                <a:latin typeface="Times New Roman" pitchFamily="18" charset="0"/>
                <a:cs typeface="Times New Roman" pitchFamily="18" charset="0"/>
              </a:rPr>
              <a:t>4. Resistance to noise:</a:t>
            </a:r>
          </a:p>
          <a:p>
            <a:r>
              <a:rPr lang="en-US" sz="2000" dirty="0">
                <a:latin typeface="Times New Roman" pitchFamily="18" charset="0"/>
                <a:cs typeface="Times New Roman" pitchFamily="18" charset="0"/>
              </a:rPr>
              <a:t>The signal transmitted in the form of light rays rather than electricity, so noise can not affect the fiber-optics cables.</a:t>
            </a:r>
          </a:p>
          <a:p>
            <a:pPr marL="0" indent="0">
              <a:buNone/>
            </a:pPr>
            <a:r>
              <a:rPr lang="en-US" sz="2000" b="1" dirty="0">
                <a:latin typeface="Times New Roman" pitchFamily="18" charset="0"/>
                <a:cs typeface="Times New Roman" pitchFamily="18" charset="0"/>
              </a:rPr>
              <a:t>5. Small size</a:t>
            </a:r>
          </a:p>
          <a:p>
            <a:pPr marL="0" indent="0">
              <a:buNone/>
            </a:pPr>
            <a:r>
              <a:rPr lang="en-US" sz="2000" b="1" dirty="0">
                <a:latin typeface="Times New Roman" pitchFamily="18" charset="0"/>
                <a:cs typeface="Times New Roman" pitchFamily="18" charset="0"/>
              </a:rPr>
              <a:t>6. Installation is easy</a:t>
            </a:r>
          </a:p>
          <a:p>
            <a:pPr marL="0" indent="0">
              <a:buNone/>
            </a:pPr>
            <a:endParaRPr lang="en-IN" sz="1800" dirty="0">
              <a:latin typeface="Times New Roman" pitchFamily="18" charset="0"/>
              <a:cs typeface="Times New Roman" pitchFamily="18" charset="0"/>
            </a:endParaRPr>
          </a:p>
        </p:txBody>
      </p:sp>
      <p:sp>
        <p:nvSpPr>
          <p:cNvPr id="4" name="Title 1"/>
          <p:cNvSpPr txBox="1">
            <a:spLocks/>
          </p:cNvSpPr>
          <p:nvPr/>
        </p:nvSpPr>
        <p:spPr>
          <a:xfrm>
            <a:off x="-12925" y="21325"/>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2.1.1.3 Fiber-Optic Cable</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706761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51004" y="552450"/>
            <a:ext cx="12139203" cy="656082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2000" b="1" dirty="0">
                <a:latin typeface="Times New Roman" pitchFamily="18" charset="0"/>
                <a:cs typeface="Times New Roman" pitchFamily="18" charset="0"/>
              </a:rPr>
              <a:t>Disadvantages of optical fiber cable:</a:t>
            </a:r>
          </a:p>
          <a:p>
            <a:pPr marL="0" indent="0">
              <a:buNone/>
            </a:pPr>
            <a:r>
              <a:rPr lang="en-US" sz="1800" b="1" dirty="0">
                <a:latin typeface="Times New Roman" pitchFamily="18" charset="0"/>
                <a:cs typeface="Times New Roman" pitchFamily="18" charset="0"/>
              </a:rPr>
              <a:t>1. Cost is more:</a:t>
            </a:r>
          </a:p>
          <a:p>
            <a:r>
              <a:rPr lang="en-US" sz="1800" dirty="0">
                <a:latin typeface="Times New Roman" pitchFamily="18" charset="0"/>
                <a:cs typeface="Times New Roman" pitchFamily="18" charset="0"/>
              </a:rPr>
              <a:t>Optical fiber is expensive than copper cable because the laser light sources are very costly  as compared to electrical signal generator</a:t>
            </a:r>
          </a:p>
          <a:p>
            <a:pPr marL="0" indent="0">
              <a:buNone/>
            </a:pPr>
            <a:r>
              <a:rPr lang="en-US" sz="1800" b="1" dirty="0">
                <a:latin typeface="Times New Roman" pitchFamily="18" charset="0"/>
                <a:cs typeface="Times New Roman" pitchFamily="18" charset="0"/>
              </a:rPr>
              <a:t>2. Installation and maintenance:</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Fiber optic cable is a relatively new technology.</a:t>
            </a:r>
          </a:p>
          <a:p>
            <a:r>
              <a:rPr lang="en-US" sz="1800" dirty="0">
                <a:latin typeface="Times New Roman" pitchFamily="18" charset="0"/>
                <a:cs typeface="Times New Roman" pitchFamily="18" charset="0"/>
              </a:rPr>
              <a:t>Installation and maintenance requires expertise that is not yet available everywhere.</a:t>
            </a:r>
          </a:p>
          <a:p>
            <a:pPr marL="0" indent="0">
              <a:buNone/>
            </a:pPr>
            <a:r>
              <a:rPr lang="en-US" sz="1800" b="1" dirty="0">
                <a:latin typeface="Times New Roman" pitchFamily="18" charset="0"/>
                <a:cs typeface="Times New Roman" pitchFamily="18" charset="0"/>
              </a:rPr>
              <a:t>3. Unidirectional light propagation:</a:t>
            </a:r>
          </a:p>
          <a:p>
            <a:r>
              <a:rPr lang="en-US" sz="1800" dirty="0">
                <a:latin typeface="Times New Roman" pitchFamily="18" charset="0"/>
                <a:cs typeface="Times New Roman" pitchFamily="18" charset="0"/>
              </a:rPr>
              <a:t>Propagation of light is unidirectional, If we need bidirectional communication, two fibers are needed.</a:t>
            </a:r>
          </a:p>
          <a:p>
            <a:pPr marL="0" indent="0">
              <a:buNone/>
            </a:pPr>
            <a:r>
              <a:rPr lang="en-US" sz="1800" b="1" dirty="0">
                <a:latin typeface="Times New Roman" pitchFamily="18" charset="0"/>
                <a:cs typeface="Times New Roman" pitchFamily="18" charset="0"/>
              </a:rPr>
              <a:t>4. Fragility: </a:t>
            </a:r>
          </a:p>
          <a:p>
            <a:r>
              <a:rPr lang="en-US" sz="1800" dirty="0">
                <a:latin typeface="Times New Roman" pitchFamily="18" charset="0"/>
                <a:cs typeface="Times New Roman" pitchFamily="18" charset="0"/>
              </a:rPr>
              <a:t>The optical fiber is more delicate than twisted pair and coaxial cable, so the chances of its breaking are more. </a:t>
            </a:r>
          </a:p>
          <a:p>
            <a:endParaRPr lang="en-US" sz="18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Applications of optical fiber cable</a:t>
            </a:r>
          </a:p>
          <a:p>
            <a:r>
              <a:rPr lang="en-US" sz="1800" dirty="0">
                <a:latin typeface="Times New Roman" pitchFamily="18" charset="0"/>
                <a:cs typeface="Times New Roman" pitchFamily="18" charset="0"/>
              </a:rPr>
              <a:t>It is used for high speed data transmission.</a:t>
            </a:r>
          </a:p>
          <a:p>
            <a:r>
              <a:rPr lang="en-US" sz="1800" dirty="0">
                <a:latin typeface="Times New Roman" pitchFamily="18" charset="0"/>
                <a:cs typeface="Times New Roman" pitchFamily="18" charset="0"/>
              </a:rPr>
              <a:t>It is used in telephone systems</a:t>
            </a:r>
          </a:p>
          <a:p>
            <a:r>
              <a:rPr lang="en-US" sz="1800" dirty="0">
                <a:latin typeface="Times New Roman" pitchFamily="18" charset="0"/>
                <a:cs typeface="Times New Roman" pitchFamily="18" charset="0"/>
              </a:rPr>
              <a:t>Its used in LAN'S</a:t>
            </a:r>
          </a:p>
          <a:p>
            <a:r>
              <a:rPr lang="en-US" sz="1800" dirty="0">
                <a:latin typeface="Times New Roman" pitchFamily="18" charset="0"/>
                <a:cs typeface="Times New Roman" pitchFamily="18" charset="0"/>
              </a:rPr>
              <a:t>Its used in WANS</a:t>
            </a:r>
          </a:p>
          <a:p>
            <a:r>
              <a:rPr lang="en-US" sz="1800" dirty="0">
                <a:latin typeface="Times New Roman" pitchFamily="18" charset="0"/>
                <a:cs typeface="Times New Roman" pitchFamily="18" charset="0"/>
              </a:rPr>
              <a:t>Data Storage</a:t>
            </a:r>
          </a:p>
          <a:p>
            <a:r>
              <a:rPr lang="en-US" sz="1800" dirty="0">
                <a:latin typeface="Times New Roman" pitchFamily="18" charset="0"/>
                <a:cs typeface="Times New Roman" pitchFamily="18" charset="0"/>
              </a:rPr>
              <a:t>Medical</a:t>
            </a:r>
          </a:p>
          <a:p>
            <a:r>
              <a:rPr lang="en-US" sz="1800" dirty="0">
                <a:latin typeface="Times New Roman" pitchFamily="18" charset="0"/>
                <a:cs typeface="Times New Roman" pitchFamily="18" charset="0"/>
              </a:rPr>
              <a:t>Defense/Government</a:t>
            </a:r>
            <a:endParaRPr lang="en-IN" sz="1800" dirty="0">
              <a:latin typeface="Times New Roman" pitchFamily="18" charset="0"/>
              <a:cs typeface="Times New Roman" pitchFamily="18" charset="0"/>
            </a:endParaRPr>
          </a:p>
        </p:txBody>
      </p:sp>
      <p:sp>
        <p:nvSpPr>
          <p:cNvPr id="4" name="Title 1"/>
          <p:cNvSpPr txBox="1">
            <a:spLocks/>
          </p:cNvSpPr>
          <p:nvPr/>
        </p:nvSpPr>
        <p:spPr>
          <a:xfrm>
            <a:off x="-12925" y="68581"/>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2.1.1.3 Fiber-Optic Cable</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187339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7794" y="0"/>
            <a:ext cx="12241213" cy="5603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2.1.2 Unguided Media(Wireless Transmission)</a:t>
            </a:r>
          </a:p>
        </p:txBody>
      </p:sp>
      <p:sp>
        <p:nvSpPr>
          <p:cNvPr id="6" name="Subtitle 2"/>
          <p:cNvSpPr txBox="1">
            <a:spLocks/>
          </p:cNvSpPr>
          <p:nvPr/>
        </p:nvSpPr>
        <p:spPr>
          <a:xfrm>
            <a:off x="0" y="749215"/>
            <a:ext cx="5519533" cy="65608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itchFamily="18" charset="0"/>
                <a:cs typeface="Times New Roman" pitchFamily="18" charset="0"/>
              </a:rPr>
              <a:t>In unguided media the signal is transmitted in the form of </a:t>
            </a:r>
            <a:r>
              <a:rPr lang="en-US" sz="2400" b="1" dirty="0">
                <a:latin typeface="Times New Roman" pitchFamily="18" charset="0"/>
                <a:cs typeface="Times New Roman" pitchFamily="18" charset="0"/>
              </a:rPr>
              <a:t>electromagnetic waves </a:t>
            </a:r>
            <a:r>
              <a:rPr lang="en-US" sz="2400" dirty="0">
                <a:latin typeface="Times New Roman" pitchFamily="18" charset="0"/>
                <a:cs typeface="Times New Roman" pitchFamily="18" charset="0"/>
              </a:rPr>
              <a:t>without using a physical conductor.</a:t>
            </a:r>
          </a:p>
          <a:p>
            <a:pPr algn="just"/>
            <a:r>
              <a:rPr lang="en-US" sz="2400" dirty="0">
                <a:latin typeface="Times New Roman" pitchFamily="18" charset="0"/>
                <a:cs typeface="Times New Roman" pitchFamily="18" charset="0"/>
              </a:rPr>
              <a:t>The signal is transmitted through air or water</a:t>
            </a:r>
          </a:p>
          <a:p>
            <a:pPr algn="just"/>
            <a:r>
              <a:rPr lang="en-US" sz="2400" dirty="0">
                <a:latin typeface="Times New Roman" pitchFamily="18" charset="0"/>
                <a:cs typeface="Times New Roman" pitchFamily="18" charset="0"/>
              </a:rPr>
              <a:t>Figure 7.17 shows the part of the electromagnetic spectrum, ranging from 3 kHz to 900 THz, used for wireless communication</a:t>
            </a:r>
          </a:p>
          <a:p>
            <a:r>
              <a:rPr lang="en-US" sz="2400" b="1" dirty="0">
                <a:latin typeface="Times New Roman" pitchFamily="18" charset="0"/>
                <a:cs typeface="Times New Roman" pitchFamily="18" charset="0"/>
              </a:rPr>
              <a:t>We can divide wireless transmission into four broad groups: </a:t>
            </a:r>
          </a:p>
          <a:p>
            <a:pPr>
              <a:buFont typeface="+mj-lt"/>
              <a:buAutoNum type="arabicPeriod"/>
            </a:pPr>
            <a:r>
              <a:rPr lang="en-US" sz="2400" b="1" dirty="0">
                <a:latin typeface="Times New Roman" pitchFamily="18" charset="0"/>
                <a:cs typeface="Times New Roman" pitchFamily="18" charset="0"/>
              </a:rPr>
              <a:t>Radio waves, </a:t>
            </a:r>
          </a:p>
          <a:p>
            <a:pPr>
              <a:buFont typeface="+mj-lt"/>
              <a:buAutoNum type="arabicPeriod"/>
            </a:pPr>
            <a:r>
              <a:rPr lang="en-US" sz="2400" b="1" dirty="0">
                <a:latin typeface="Times New Roman" pitchFamily="18" charset="0"/>
                <a:cs typeface="Times New Roman" pitchFamily="18" charset="0"/>
              </a:rPr>
              <a:t>Microwaves</a:t>
            </a:r>
          </a:p>
          <a:p>
            <a:pPr>
              <a:buFont typeface="+mj-lt"/>
              <a:buAutoNum type="arabicPeriod"/>
            </a:pPr>
            <a:r>
              <a:rPr lang="en-US" sz="2400" b="1" dirty="0">
                <a:latin typeface="Times New Roman" pitchFamily="18" charset="0"/>
                <a:cs typeface="Times New Roman" pitchFamily="18" charset="0"/>
              </a:rPr>
              <a:t>Infrared waves.</a:t>
            </a:r>
          </a:p>
          <a:p>
            <a:pPr>
              <a:buFont typeface="+mj-lt"/>
              <a:buAutoNum type="arabicPeriod"/>
            </a:pPr>
            <a:r>
              <a:rPr lang="en-US" sz="2400" b="1" dirty="0">
                <a:latin typeface="Times New Roman" pitchFamily="18" charset="0"/>
                <a:cs typeface="Times New Roman" pitchFamily="18" charset="0"/>
              </a:rPr>
              <a:t>Satellite  </a:t>
            </a:r>
          </a:p>
          <a:p>
            <a:endParaRPr lang="en-US" sz="24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538" y="857250"/>
            <a:ext cx="6373813"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732" y="3043238"/>
            <a:ext cx="6669087"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6732" y="4481513"/>
            <a:ext cx="6678613"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445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907" y="577849"/>
            <a:ext cx="12101512" cy="6361113"/>
          </a:xfrm>
        </p:spPr>
        <p:txBody>
          <a:bodyPr>
            <a:normAutofit fontScale="92500" lnSpcReduction="10000"/>
          </a:bodyPr>
          <a:lstStyle/>
          <a:p>
            <a:pPr>
              <a:buFont typeface="Wingdings" panose="05000000000000000000" pitchFamily="2" charset="2"/>
              <a:buChar char="Ø"/>
            </a:pPr>
            <a:r>
              <a:rPr lang="en-US" sz="2000" dirty="0">
                <a:latin typeface="Times New Roman" pitchFamily="18" charset="0"/>
                <a:cs typeface="Times New Roman" pitchFamily="18" charset="0"/>
              </a:rPr>
              <a:t>Wireless signals can be sent or propagated in following 3 ways:</a:t>
            </a:r>
          </a:p>
          <a:p>
            <a:pPr marL="55545" indent="0">
              <a:buNone/>
            </a:pPr>
            <a:r>
              <a:rPr lang="en-US" sz="2000" b="1" dirty="0">
                <a:latin typeface="Times New Roman" pitchFamily="18" charset="0"/>
                <a:cs typeface="Times New Roman" pitchFamily="18" charset="0"/>
              </a:rPr>
              <a:t>1.Ground-wave propagation:</a:t>
            </a:r>
          </a:p>
          <a:p>
            <a:pPr algn="just">
              <a:buFont typeface="Wingdings" panose="05000000000000000000" pitchFamily="2" charset="2"/>
              <a:buChar char="Ø"/>
            </a:pPr>
            <a:r>
              <a:rPr lang="en-US" sz="2000" dirty="0">
                <a:latin typeface="Times New Roman" pitchFamily="18" charset="0"/>
                <a:cs typeface="Times New Roman" pitchFamily="18" charset="0"/>
              </a:rPr>
              <a:t>In ground wave propagation , radio waves from transmitting antenna travels along the surface of earth and reach at receiving   antenna.</a:t>
            </a:r>
          </a:p>
          <a:p>
            <a:pPr algn="just">
              <a:buFont typeface="Wingdings" panose="05000000000000000000" pitchFamily="2" charset="2"/>
              <a:buChar char="Ø"/>
            </a:pPr>
            <a:r>
              <a:rPr lang="en-US" sz="2000" dirty="0">
                <a:latin typeface="Times New Roman" pitchFamily="18" charset="0"/>
                <a:cs typeface="Times New Roman" pitchFamily="18" charset="0"/>
              </a:rPr>
              <a:t>Radio waves travel through the lowest portion of the atmosphere</a:t>
            </a:r>
          </a:p>
          <a:p>
            <a:pPr algn="just">
              <a:buFont typeface="Wingdings" panose="05000000000000000000" pitchFamily="2" charset="2"/>
              <a:buChar char="Ø"/>
            </a:pPr>
            <a:r>
              <a:rPr lang="en-US" sz="2000" dirty="0">
                <a:latin typeface="Times New Roman" pitchFamily="18" charset="0"/>
                <a:cs typeface="Times New Roman" pitchFamily="18" charset="0"/>
              </a:rPr>
              <a:t> These low-frequency signals travels in all directions from the </a:t>
            </a:r>
          </a:p>
          <a:p>
            <a:pPr marL="55545" indent="0" algn="just">
              <a:buNone/>
            </a:pPr>
            <a:r>
              <a:rPr lang="en-US" sz="2000" dirty="0">
                <a:latin typeface="Times New Roman" pitchFamily="18" charset="0"/>
                <a:cs typeface="Times New Roman" pitchFamily="18" charset="0"/>
              </a:rPr>
              <a:t>      transmitting antenna </a:t>
            </a:r>
          </a:p>
          <a:p>
            <a:pPr algn="just">
              <a:buFont typeface="Wingdings" panose="05000000000000000000" pitchFamily="2" charset="2"/>
              <a:buChar char="Ø"/>
            </a:pPr>
            <a:r>
              <a:rPr lang="en-US" sz="2000" b="1" dirty="0">
                <a:latin typeface="Times New Roman" pitchFamily="18" charset="0"/>
                <a:cs typeface="Times New Roman" pitchFamily="18" charset="0"/>
              </a:rPr>
              <a:t>Characteristics of Ground-wave propagation:</a:t>
            </a:r>
          </a:p>
          <a:p>
            <a:pPr marL="55545" indent="0" algn="just">
              <a:buNone/>
            </a:pPr>
            <a:r>
              <a:rPr lang="en-US" sz="2000" dirty="0">
                <a:latin typeface="Times New Roman" pitchFamily="18" charset="0"/>
                <a:cs typeface="Times New Roman" pitchFamily="18" charset="0"/>
              </a:rPr>
              <a:t>1.Can propagate considerable distance.</a:t>
            </a:r>
          </a:p>
          <a:p>
            <a:pPr marL="55545" indent="0" algn="just">
              <a:buNone/>
            </a:pPr>
            <a:r>
              <a:rPr lang="en-US" sz="2000" dirty="0">
                <a:latin typeface="Times New Roman" pitchFamily="18" charset="0"/>
                <a:cs typeface="Times New Roman" pitchFamily="18" charset="0"/>
              </a:rPr>
              <a:t>2. Frequencies up to 2 MHz</a:t>
            </a:r>
          </a:p>
          <a:p>
            <a:pPr algn="just">
              <a:buFont typeface="Wingdings" panose="05000000000000000000" pitchFamily="2" charset="2"/>
              <a:buChar char="Ø"/>
            </a:pPr>
            <a:r>
              <a:rPr lang="en-US" sz="2000" b="1" dirty="0">
                <a:latin typeface="Times New Roman" pitchFamily="18" charset="0"/>
                <a:cs typeface="Times New Roman" pitchFamily="18" charset="0"/>
              </a:rPr>
              <a:t>Advantages of Ground-wave propagation:</a:t>
            </a:r>
          </a:p>
          <a:p>
            <a:pPr marL="55545" indent="0" algn="just">
              <a:buNone/>
            </a:pPr>
            <a:r>
              <a:rPr lang="en-US" sz="2000" dirty="0">
                <a:latin typeface="Times New Roman" pitchFamily="18" charset="0"/>
                <a:cs typeface="Times New Roman" pitchFamily="18" charset="0"/>
              </a:rPr>
              <a:t>1. Excellent Reliability</a:t>
            </a:r>
          </a:p>
          <a:p>
            <a:pPr marL="55545" indent="0" algn="just">
              <a:buNone/>
            </a:pPr>
            <a:r>
              <a:rPr lang="en-US" sz="2000" dirty="0">
                <a:latin typeface="Times New Roman" pitchFamily="18" charset="0"/>
                <a:cs typeface="Times New Roman" pitchFamily="18" charset="0"/>
              </a:rPr>
              <a:t>2. Enough Transmitting power.</a:t>
            </a:r>
          </a:p>
          <a:p>
            <a:pPr algn="just">
              <a:buFont typeface="Wingdings" panose="05000000000000000000" pitchFamily="2" charset="2"/>
              <a:buChar char="Ø"/>
            </a:pPr>
            <a:r>
              <a:rPr lang="en-US" sz="2000" b="1" dirty="0">
                <a:latin typeface="Times New Roman" pitchFamily="18" charset="0"/>
                <a:cs typeface="Times New Roman" pitchFamily="18" charset="0"/>
              </a:rPr>
              <a:t>Disadvantages of Ground-wave propagation:</a:t>
            </a:r>
          </a:p>
          <a:p>
            <a:pPr marL="55545" indent="0" algn="just">
              <a:buNone/>
            </a:pPr>
            <a:r>
              <a:rPr lang="en-US" sz="2000" dirty="0">
                <a:latin typeface="Times New Roman" pitchFamily="18" charset="0"/>
                <a:cs typeface="Times New Roman" pitchFamily="18" charset="0"/>
              </a:rPr>
              <a:t>1. Can be used for short distance</a:t>
            </a:r>
          </a:p>
          <a:p>
            <a:pPr marL="55545" indent="0" algn="just">
              <a:buNone/>
            </a:pPr>
            <a:r>
              <a:rPr lang="en-US" sz="2000" dirty="0">
                <a:latin typeface="Times New Roman" pitchFamily="18" charset="0"/>
                <a:cs typeface="Times New Roman" pitchFamily="18" charset="0"/>
              </a:rPr>
              <a:t>2. Gathers noise while transmitting</a:t>
            </a:r>
          </a:p>
          <a:p>
            <a:pPr marL="55545" indent="0" algn="just">
              <a:buNone/>
            </a:pPr>
            <a:r>
              <a:rPr lang="en-US" sz="2000" dirty="0">
                <a:latin typeface="Times New Roman" pitchFamily="18" charset="0"/>
                <a:cs typeface="Times New Roman" pitchFamily="18" charset="0"/>
              </a:rPr>
              <a:t>3. Limited no of transmitters can be used.</a:t>
            </a:r>
          </a:p>
          <a:p>
            <a:pPr marL="55545" indent="0" algn="just">
              <a:buNone/>
            </a:pPr>
            <a:endParaRPr lang="en-US" sz="2000" dirty="0">
              <a:latin typeface="Times New Roman" pitchFamily="18" charset="0"/>
              <a:cs typeface="Times New Roman" pitchFamily="18" charset="0"/>
            </a:endParaRPr>
          </a:p>
          <a:p>
            <a:pPr marL="55545" indent="0" algn="just">
              <a:buNone/>
            </a:pPr>
            <a:endParaRPr lang="en-US" sz="2000" dirty="0">
              <a:latin typeface="Times New Roman" pitchFamily="18" charset="0"/>
              <a:cs typeface="Times New Roman" pitchFamily="18" charset="0"/>
            </a:endParaRPr>
          </a:p>
          <a:p>
            <a:pPr marL="55545" indent="0" algn="just">
              <a:buNone/>
            </a:pPr>
            <a:endParaRPr lang="en-US" sz="2000" b="1" dirty="0">
              <a:latin typeface="Times New Roman" pitchFamily="18" charset="0"/>
              <a:cs typeface="Times New Roman" pitchFamily="18" charset="0"/>
            </a:endParaRPr>
          </a:p>
          <a:p>
            <a:pPr marL="55545" indent="0" algn="just">
              <a:buNone/>
            </a:pPr>
            <a:endParaRPr lang="en-US" sz="2000" dirty="0">
              <a:latin typeface="Times New Roman" pitchFamily="18" charset="0"/>
              <a:cs typeface="Times New Roman" pitchFamily="18" charset="0"/>
            </a:endParaRPr>
          </a:p>
          <a:p>
            <a:pPr marL="55545" indent="0" algn="just">
              <a:buNone/>
            </a:pPr>
            <a:endParaRPr lang="en-US" sz="2000" dirty="0">
              <a:latin typeface="Times New Roman" pitchFamily="18" charset="0"/>
              <a:cs typeface="Times New Roman" pitchFamily="18" charset="0"/>
            </a:endParaRPr>
          </a:p>
          <a:p>
            <a:pPr algn="just">
              <a:buFont typeface="Wingdings" panose="05000000000000000000" pitchFamily="2" charset="2"/>
              <a:buChar char="Ø"/>
            </a:pPr>
            <a:endParaRPr lang="en-US" sz="2000" dirty="0">
              <a:latin typeface="Times New Roman" pitchFamily="18" charset="0"/>
              <a:cs typeface="Times New Roman" pitchFamily="18" charset="0"/>
            </a:endParaRPr>
          </a:p>
        </p:txBody>
      </p:sp>
      <p:pic>
        <p:nvPicPr>
          <p:cNvPr id="4" name="Picture 2" descr="What is Ground Wave Propagation? Definition, Advantages ...">
            <a:extLst>
              <a:ext uri="{FF2B5EF4-FFF2-40B4-BE49-F238E27FC236}">
                <a16:creationId xmlns:a16="http://schemas.microsoft.com/office/drawing/2014/main" id="{C10DF677-B00A-9883-E645-030C3737F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605" y="2609850"/>
            <a:ext cx="5611813" cy="44196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a:xfrm>
            <a:off x="-127794" y="0"/>
            <a:ext cx="12241213" cy="5603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2.1.2 Unguided Media(Wireless Transmission)</a:t>
            </a:r>
          </a:p>
        </p:txBody>
      </p:sp>
    </p:spTree>
    <p:extLst>
      <p:ext uri="{BB962C8B-B14F-4D97-AF65-F5344CB8AC3E}">
        <p14:creationId xmlns:p14="http://schemas.microsoft.com/office/powerpoint/2010/main" val="1105678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906" y="577849"/>
            <a:ext cx="11899899" cy="6361113"/>
          </a:xfrm>
        </p:spPr>
        <p:txBody>
          <a:bodyPr>
            <a:normAutofit fontScale="70000" lnSpcReduction="20000"/>
          </a:bodyPr>
          <a:lstStyle/>
          <a:p>
            <a:pPr algn="just">
              <a:buFont typeface="Wingdings" panose="05000000000000000000" pitchFamily="2" charset="2"/>
              <a:buChar char="Ø"/>
            </a:pPr>
            <a:endParaRPr lang="en-US" sz="2000" dirty="0">
              <a:latin typeface="Times New Roman" pitchFamily="18" charset="0"/>
              <a:cs typeface="Times New Roman" pitchFamily="18" charset="0"/>
            </a:endParaRPr>
          </a:p>
          <a:p>
            <a:pPr marL="55545" indent="0">
              <a:buNone/>
            </a:pPr>
            <a:r>
              <a:rPr lang="en-US" sz="3100" b="1" dirty="0">
                <a:latin typeface="Times New Roman" pitchFamily="18" charset="0"/>
                <a:cs typeface="Times New Roman" pitchFamily="18" charset="0"/>
              </a:rPr>
              <a:t>2. Sky-wave propagation:</a:t>
            </a:r>
          </a:p>
          <a:p>
            <a:pPr>
              <a:buFont typeface="Wingdings" panose="05000000000000000000" pitchFamily="2" charset="2"/>
              <a:buChar char="Ø"/>
            </a:pPr>
            <a:r>
              <a:rPr lang="en-US" sz="3100" dirty="0">
                <a:latin typeface="Times New Roman" pitchFamily="18" charset="0"/>
                <a:cs typeface="Times New Roman" pitchFamily="18" charset="0"/>
              </a:rPr>
              <a:t> In sky propagation, higher-frequency radio waves radiate upward </a:t>
            </a:r>
          </a:p>
          <a:p>
            <a:pPr marL="55545" indent="0">
              <a:buNone/>
            </a:pPr>
            <a:r>
              <a:rPr lang="en-US" sz="3100" dirty="0">
                <a:latin typeface="Times New Roman" pitchFamily="18" charset="0"/>
                <a:cs typeface="Times New Roman" pitchFamily="18" charset="0"/>
              </a:rPr>
              <a:t>     into the ionosphere (the layer of atmosphere where particles exist </a:t>
            </a:r>
          </a:p>
          <a:p>
            <a:pPr marL="55545" indent="0">
              <a:buNone/>
            </a:pPr>
            <a:r>
              <a:rPr lang="en-US" sz="3100" dirty="0">
                <a:latin typeface="Times New Roman" pitchFamily="18" charset="0"/>
                <a:cs typeface="Times New Roman" pitchFamily="18" charset="0"/>
              </a:rPr>
              <a:t>     as ions) where they are reflected back to earth</a:t>
            </a:r>
          </a:p>
          <a:p>
            <a:pPr>
              <a:buFont typeface="Wingdings" panose="05000000000000000000" pitchFamily="2" charset="2"/>
              <a:buChar char="Ø"/>
            </a:pPr>
            <a:r>
              <a:rPr lang="en-IN" sz="3100" b="1" dirty="0">
                <a:latin typeface="Times New Roman" panose="02020603050405020304" pitchFamily="18" charset="0"/>
                <a:cs typeface="Times New Roman" panose="02020603050405020304" pitchFamily="18" charset="0"/>
              </a:rPr>
              <a:t>Characteristics of Sky Wave Propagation:</a:t>
            </a:r>
          </a:p>
          <a:p>
            <a:pPr marL="55545" indent="0">
              <a:buNone/>
            </a:pPr>
            <a:r>
              <a:rPr lang="en-IN" sz="3100" dirty="0">
                <a:latin typeface="Times New Roman" panose="02020603050405020304" pitchFamily="18" charset="0"/>
                <a:cs typeface="Times New Roman" panose="02020603050405020304" pitchFamily="18" charset="0"/>
              </a:rPr>
              <a:t> 1. Signal reflected from ionized layer of atmosphere back down to </a:t>
            </a:r>
          </a:p>
          <a:p>
            <a:pPr marL="55545" indent="0">
              <a:buNone/>
            </a:pPr>
            <a:r>
              <a:rPr lang="en-IN" sz="3100" dirty="0">
                <a:latin typeface="Times New Roman" panose="02020603050405020304" pitchFamily="18" charset="0"/>
                <a:cs typeface="Times New Roman" panose="02020603050405020304" pitchFamily="18" charset="0"/>
              </a:rPr>
              <a:t>     earth.</a:t>
            </a:r>
          </a:p>
          <a:p>
            <a:pPr marL="55545" indent="0">
              <a:buNone/>
            </a:pPr>
            <a:r>
              <a:rPr lang="en-IN" sz="3100" dirty="0">
                <a:latin typeface="Times New Roman" panose="02020603050405020304" pitchFamily="18" charset="0"/>
                <a:cs typeface="Times New Roman" panose="02020603050405020304" pitchFamily="18" charset="0"/>
              </a:rPr>
              <a:t> 2. Signal can travel a number of hops,  back and forth between </a:t>
            </a:r>
          </a:p>
          <a:p>
            <a:pPr marL="55545" indent="0">
              <a:buNone/>
            </a:pPr>
            <a:r>
              <a:rPr lang="en-IN" sz="3100" dirty="0">
                <a:latin typeface="Times New Roman" panose="02020603050405020304" pitchFamily="18" charset="0"/>
                <a:cs typeface="Times New Roman" panose="02020603050405020304" pitchFamily="18" charset="0"/>
              </a:rPr>
              <a:t>      ionosphere and earths surface.</a:t>
            </a:r>
          </a:p>
          <a:p>
            <a:pPr marL="55545" indent="0">
              <a:buNone/>
            </a:pPr>
            <a:r>
              <a:rPr lang="en-US" sz="3100" b="1" dirty="0">
                <a:latin typeface="Times New Roman" pitchFamily="18" charset="0"/>
                <a:cs typeface="Times New Roman" pitchFamily="18" charset="0"/>
              </a:rPr>
              <a:t>3. Line-of-sight propagation:</a:t>
            </a:r>
          </a:p>
          <a:p>
            <a:pPr>
              <a:buFont typeface="Wingdings" panose="05000000000000000000" pitchFamily="2" charset="2"/>
              <a:buChar char="Ø"/>
            </a:pPr>
            <a:r>
              <a:rPr lang="en-US" sz="3100" dirty="0">
                <a:latin typeface="Times New Roman" pitchFamily="18" charset="0"/>
                <a:cs typeface="Times New Roman" pitchFamily="18" charset="0"/>
              </a:rPr>
              <a:t> In line-of-sight propagation, very high-frequency signals </a:t>
            </a:r>
          </a:p>
          <a:p>
            <a:pPr marL="55545" indent="0">
              <a:buNone/>
            </a:pPr>
            <a:r>
              <a:rPr lang="en-US" sz="3100" dirty="0">
                <a:latin typeface="Times New Roman" pitchFamily="18" charset="0"/>
                <a:cs typeface="Times New Roman" pitchFamily="18" charset="0"/>
              </a:rPr>
              <a:t>      are transmitted in straight lines directly from antenna to antenna</a:t>
            </a:r>
          </a:p>
          <a:p>
            <a:pPr marL="55545" indent="0">
              <a:buNone/>
            </a:pPr>
            <a:r>
              <a:rPr lang="en-US" sz="3100" dirty="0">
                <a:latin typeface="Times New Roman" pitchFamily="18" charset="0"/>
                <a:cs typeface="Times New Roman" pitchFamily="18" charset="0"/>
              </a:rPr>
              <a:t>     Example: FM </a:t>
            </a:r>
            <a:r>
              <a:rPr lang="en-US" sz="3100" dirty="0" err="1">
                <a:latin typeface="Times New Roman" pitchFamily="18" charset="0"/>
                <a:cs typeface="Times New Roman" pitchFamily="18" charset="0"/>
              </a:rPr>
              <a:t>Radio,Microwave</a:t>
            </a:r>
            <a:endParaRPr lang="en-IN" sz="3100" dirty="0">
              <a:latin typeface="Times New Roman" pitchFamily="18" charset="0"/>
              <a:cs typeface="Times New Roman" pitchFamily="18" charset="0"/>
            </a:endParaRPr>
          </a:p>
          <a:p>
            <a:endParaRPr lang="en-IN" sz="2000" dirty="0"/>
          </a:p>
          <a:p>
            <a:pPr marL="55545" indent="0">
              <a:buNone/>
            </a:pPr>
            <a:endParaRPr lang="en-IN" sz="2000" dirty="0">
              <a:latin typeface="Times New Roman" panose="02020603050405020304" pitchFamily="18" charset="0"/>
              <a:cs typeface="Times New Roman" panose="02020603050405020304" pitchFamily="18" charset="0"/>
            </a:endParaRPr>
          </a:p>
          <a:p>
            <a:pPr marL="55545" indent="0">
              <a:buNone/>
            </a:pPr>
            <a:r>
              <a:rPr lang="en-IN"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55545" indent="0">
              <a:buNone/>
            </a:pPr>
            <a:endParaRPr lang="en-IN" dirty="0"/>
          </a:p>
        </p:txBody>
      </p:sp>
      <p:pic>
        <p:nvPicPr>
          <p:cNvPr id="5" name="Picture 4">
            <a:extLst>
              <a:ext uri="{FF2B5EF4-FFF2-40B4-BE49-F238E27FC236}">
                <a16:creationId xmlns:a16="http://schemas.microsoft.com/office/drawing/2014/main" id="{6503E065-B8DA-D4DC-B84B-51E980806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8006" y="781050"/>
            <a:ext cx="3810000" cy="2855350"/>
          </a:xfrm>
          <a:prstGeom prst="rect">
            <a:avLst/>
          </a:prstGeom>
        </p:spPr>
      </p:pic>
      <p:sp>
        <p:nvSpPr>
          <p:cNvPr id="7" name="Title 1"/>
          <p:cNvSpPr txBox="1">
            <a:spLocks/>
          </p:cNvSpPr>
          <p:nvPr/>
        </p:nvSpPr>
        <p:spPr>
          <a:xfrm>
            <a:off x="-127794" y="0"/>
            <a:ext cx="12241213" cy="5603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2.1.2 Unguided Media(Wireless Transmission)</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872" y="4210050"/>
            <a:ext cx="3810000" cy="239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51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116" y="628650"/>
            <a:ext cx="6662855" cy="6419850"/>
          </a:xfrm>
        </p:spPr>
        <p:txBody>
          <a:bodyPr>
            <a:normAutofit lnSpcReduction="10000"/>
          </a:bodyPr>
          <a:lstStyle/>
          <a:p>
            <a:pPr algn="just"/>
            <a:r>
              <a:rPr lang="en-US" sz="2800" b="1" dirty="0">
                <a:solidFill>
                  <a:sysClr val="windowText" lastClr="000000"/>
                </a:solidFill>
                <a:latin typeface="Times New Roman" pitchFamily="18" charset="0"/>
                <a:cs typeface="Times New Roman" pitchFamily="18" charset="0"/>
              </a:rPr>
              <a:t>2.0 Introduction:</a:t>
            </a:r>
          </a:p>
          <a:p>
            <a:pPr algn="just"/>
            <a:r>
              <a:rPr lang="en-US" sz="2800" b="1" dirty="0">
                <a:solidFill>
                  <a:sysClr val="windowText" lastClr="000000"/>
                </a:solidFill>
                <a:latin typeface="Times New Roman" pitchFamily="18" charset="0"/>
                <a:cs typeface="Times New Roman" pitchFamily="18" charset="0"/>
                <a:sym typeface="Wingdings" pitchFamily="2" charset="2"/>
              </a:rPr>
              <a:t>2.1 (Communication Media):</a:t>
            </a:r>
            <a:endParaRPr lang="en-US" sz="2800" b="1"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r>
              <a:rPr lang="en-US" sz="1800" dirty="0">
                <a:solidFill>
                  <a:sysClr val="windowText" lastClr="000000"/>
                </a:solidFill>
                <a:latin typeface="Times New Roman" pitchFamily="18" charset="0"/>
                <a:cs typeface="Times New Roman" pitchFamily="18" charset="0"/>
              </a:rPr>
              <a:t>Transmission media </a:t>
            </a:r>
            <a:r>
              <a:rPr lang="en-US" sz="1800" dirty="0">
                <a:solidFill>
                  <a:schemeClr val="tx1"/>
                </a:solidFill>
                <a:latin typeface="Times New Roman" pitchFamily="18" charset="0"/>
                <a:cs typeface="Times New Roman" pitchFamily="18" charset="0"/>
              </a:rPr>
              <a:t>is a medium through which information travels from source to destination. </a:t>
            </a:r>
          </a:p>
          <a:p>
            <a:pPr marL="342900" indent="-342900" algn="just">
              <a:buFont typeface="Wingdings" panose="05000000000000000000" pitchFamily="2" charset="2"/>
              <a:buChar char="Ø"/>
            </a:pPr>
            <a:r>
              <a:rPr lang="en-US" sz="1800" b="1" dirty="0">
                <a:solidFill>
                  <a:schemeClr val="tx1"/>
                </a:solidFill>
                <a:latin typeface="Times New Roman" pitchFamily="18" charset="0"/>
                <a:cs typeface="Times New Roman" pitchFamily="18" charset="0"/>
              </a:rPr>
              <a:t>Examples of transmission media are:</a:t>
            </a:r>
          </a:p>
          <a:p>
            <a:pPr algn="just"/>
            <a:r>
              <a:rPr lang="en-US" sz="1800" dirty="0">
                <a:solidFill>
                  <a:schemeClr val="tx1"/>
                </a:solidFill>
                <a:latin typeface="Times New Roman" pitchFamily="18" charset="0"/>
                <a:cs typeface="Times New Roman" pitchFamily="18" charset="0"/>
              </a:rPr>
              <a:t>1. Telephone wires that connects telephones</a:t>
            </a:r>
          </a:p>
          <a:p>
            <a:pPr algn="just"/>
            <a:r>
              <a:rPr lang="en-US" sz="1800" dirty="0">
                <a:solidFill>
                  <a:schemeClr val="tx1"/>
                </a:solidFill>
                <a:latin typeface="Times New Roman" pitchFamily="18" charset="0"/>
                <a:cs typeface="Times New Roman" pitchFamily="18" charset="0"/>
              </a:rPr>
              <a:t>      to central offices </a:t>
            </a:r>
          </a:p>
          <a:p>
            <a:pPr algn="just"/>
            <a:r>
              <a:rPr lang="en-US" sz="1800" dirty="0">
                <a:solidFill>
                  <a:schemeClr val="tx1"/>
                </a:solidFill>
                <a:latin typeface="Times New Roman" pitchFamily="18" charset="0"/>
                <a:cs typeface="Times New Roman" pitchFamily="18" charset="0"/>
              </a:rPr>
              <a:t>2. Coaxial cables that connects cable television</a:t>
            </a:r>
          </a:p>
          <a:p>
            <a:pPr algn="just"/>
            <a:r>
              <a:rPr lang="en-US" sz="1800" dirty="0">
                <a:solidFill>
                  <a:schemeClr val="tx1"/>
                </a:solidFill>
                <a:latin typeface="Times New Roman" pitchFamily="18" charset="0"/>
                <a:cs typeface="Times New Roman" pitchFamily="18" charset="0"/>
              </a:rPr>
              <a:t>      transmission to homes.</a:t>
            </a:r>
          </a:p>
          <a:p>
            <a:pPr marL="342900" indent="-342900" algn="just">
              <a:buFont typeface="Arial" pitchFamily="34" charset="0"/>
              <a:buChar char="•"/>
            </a:pPr>
            <a:r>
              <a:rPr lang="en-US" sz="1800" b="1" dirty="0">
                <a:solidFill>
                  <a:schemeClr val="tx1"/>
                </a:solidFill>
                <a:latin typeface="Times New Roman" pitchFamily="18" charset="0"/>
                <a:cs typeface="Times New Roman" pitchFamily="18" charset="0"/>
              </a:rPr>
              <a:t>Criteria for the selection of Transmission Media:</a:t>
            </a:r>
          </a:p>
          <a:p>
            <a:pPr marL="342900" indent="-342900" algn="just">
              <a:buFont typeface="+mj-lt"/>
              <a:buAutoNum type="arabicPeriod"/>
            </a:pPr>
            <a:r>
              <a:rPr lang="en-US" sz="1800" dirty="0">
                <a:solidFill>
                  <a:schemeClr val="tx1"/>
                </a:solidFill>
                <a:latin typeface="Times New Roman" pitchFamily="18" charset="0"/>
                <a:cs typeface="Times New Roman" pitchFamily="18" charset="0"/>
              </a:rPr>
              <a:t>Type of medium (wired or wireless) required</a:t>
            </a:r>
          </a:p>
          <a:p>
            <a:pPr marL="342900" indent="-342900" algn="just">
              <a:buFont typeface="+mj-lt"/>
              <a:buAutoNum type="arabicPeriod"/>
            </a:pPr>
            <a:r>
              <a:rPr lang="en-US" sz="1800" dirty="0">
                <a:solidFill>
                  <a:schemeClr val="tx1"/>
                </a:solidFill>
                <a:latin typeface="Times New Roman" pitchFamily="18" charset="0"/>
                <a:cs typeface="Times New Roman" pitchFamily="18" charset="0"/>
              </a:rPr>
              <a:t>Cost</a:t>
            </a:r>
          </a:p>
          <a:p>
            <a:pPr marL="342900" indent="-342900" algn="just">
              <a:buFont typeface="+mj-lt"/>
              <a:buAutoNum type="arabicPeriod"/>
            </a:pPr>
            <a:r>
              <a:rPr lang="en-US" sz="1800" dirty="0">
                <a:solidFill>
                  <a:schemeClr val="tx1"/>
                </a:solidFill>
                <a:latin typeface="Times New Roman" pitchFamily="18" charset="0"/>
                <a:cs typeface="Times New Roman" pitchFamily="18" charset="0"/>
              </a:rPr>
              <a:t>Durability or  life time</a:t>
            </a:r>
          </a:p>
          <a:p>
            <a:pPr marL="342900" indent="-342900" algn="just">
              <a:buFont typeface="+mj-lt"/>
              <a:buAutoNum type="arabicPeriod"/>
            </a:pPr>
            <a:r>
              <a:rPr lang="en-US" sz="1800" dirty="0">
                <a:solidFill>
                  <a:schemeClr val="tx1"/>
                </a:solidFill>
                <a:latin typeface="Times New Roman" pitchFamily="18" charset="0"/>
                <a:cs typeface="Times New Roman" pitchFamily="18" charset="0"/>
              </a:rPr>
              <a:t>Reliability</a:t>
            </a:r>
          </a:p>
          <a:p>
            <a:pPr marL="342900" indent="-342900" algn="just">
              <a:buFont typeface="+mj-lt"/>
              <a:buAutoNum type="arabicPeriod"/>
            </a:pPr>
            <a:r>
              <a:rPr lang="en-US" sz="1800" dirty="0">
                <a:solidFill>
                  <a:schemeClr val="tx1"/>
                </a:solidFill>
                <a:latin typeface="Times New Roman" pitchFamily="18" charset="0"/>
                <a:cs typeface="Times New Roman" pitchFamily="18" charset="0"/>
              </a:rPr>
              <a:t>Flexibility</a:t>
            </a:r>
          </a:p>
          <a:p>
            <a:pPr marL="342900" indent="-342900" algn="just">
              <a:buFont typeface="+mj-lt"/>
              <a:buAutoNum type="arabicPeriod"/>
            </a:pPr>
            <a:r>
              <a:rPr lang="en-US" sz="1800" dirty="0">
                <a:solidFill>
                  <a:schemeClr val="tx1"/>
                </a:solidFill>
                <a:latin typeface="Times New Roman" pitchFamily="18" charset="0"/>
                <a:cs typeface="Times New Roman" pitchFamily="18" charset="0"/>
              </a:rPr>
              <a:t>Bandwidth or  Data rate</a:t>
            </a:r>
          </a:p>
          <a:p>
            <a:pPr marL="342900" indent="-342900" algn="just">
              <a:buFont typeface="+mj-lt"/>
              <a:buAutoNum type="arabicPeriod"/>
            </a:pPr>
            <a:r>
              <a:rPr lang="en-US" sz="1800" dirty="0">
                <a:solidFill>
                  <a:schemeClr val="tx1"/>
                </a:solidFill>
                <a:latin typeface="Times New Roman" pitchFamily="18" charset="0"/>
                <a:cs typeface="Times New Roman" pitchFamily="18" charset="0"/>
              </a:rPr>
              <a:t>Effect of external interference</a:t>
            </a:r>
          </a:p>
          <a:p>
            <a:pPr algn="just"/>
            <a:endParaRPr lang="en-US" sz="2000" b="1" dirty="0">
              <a:solidFill>
                <a:sysClr val="windowText" lastClr="000000"/>
              </a:solidFill>
              <a:latin typeface="Times New Roman" pitchFamily="18" charset="0"/>
              <a:cs typeface="Times New Roman" pitchFamily="18" charset="0"/>
            </a:endParaRPr>
          </a:p>
        </p:txBody>
      </p:sp>
      <p:sp>
        <p:nvSpPr>
          <p:cNvPr id="2" name="Title 1"/>
          <p:cNvSpPr>
            <a:spLocks noGrp="1"/>
          </p:cNvSpPr>
          <p:nvPr>
            <p:ph type="ctrTitle"/>
          </p:nvPr>
        </p:nvSpPr>
        <p:spPr>
          <a:xfrm>
            <a:off x="-153769" y="-27580"/>
            <a:ext cx="12241213" cy="560069"/>
          </a:xfrm>
        </p:spPr>
        <p:txBody>
          <a:bodyPr>
            <a:noAutofit/>
          </a:bodyPr>
          <a:lstStyle/>
          <a:p>
            <a:pPr marL="222181" indent="0" algn="ctr">
              <a:buNone/>
            </a:pPr>
            <a:r>
              <a:rPr lang="en-IN" sz="2800" b="1" dirty="0">
                <a:latin typeface="Times New Roman" pitchFamily="18" charset="0"/>
                <a:cs typeface="Times New Roman" pitchFamily="18" charset="0"/>
              </a:rPr>
              <a:t>Transmission Media</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406" y="2152650"/>
            <a:ext cx="482450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4228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E6E9-CA7E-5505-9A21-AEB0EB8B625A}"/>
              </a:ext>
            </a:extLst>
          </p:cNvPr>
          <p:cNvSpPr>
            <a:spLocks noGrp="1"/>
          </p:cNvSpPr>
          <p:nvPr>
            <p:ph type="title"/>
          </p:nvPr>
        </p:nvSpPr>
        <p:spPr>
          <a:xfrm>
            <a:off x="558006" y="-50800"/>
            <a:ext cx="10558046" cy="586845"/>
          </a:xfrm>
        </p:spPr>
        <p:txBody>
          <a:bodyPr>
            <a:normAutofit/>
          </a:bodyPr>
          <a:lstStyle/>
          <a:p>
            <a:pPr marL="0" indent="0" algn="ctr">
              <a:buNone/>
            </a:pPr>
            <a:r>
              <a:rPr lang="en-IN" sz="2800" dirty="0">
                <a:latin typeface="Times New Roman" pitchFamily="18" charset="0"/>
                <a:cs typeface="Times New Roman" pitchFamily="18" charset="0"/>
              </a:rPr>
              <a:t>2.1.2.1 Radio Wave Transmission</a:t>
            </a:r>
          </a:p>
        </p:txBody>
      </p:sp>
      <p:sp>
        <p:nvSpPr>
          <p:cNvPr id="7" name="Content Placeholder 6">
            <a:extLst>
              <a:ext uri="{FF2B5EF4-FFF2-40B4-BE49-F238E27FC236}">
                <a16:creationId xmlns:a16="http://schemas.microsoft.com/office/drawing/2014/main" id="{6195D959-B7EF-982C-06EF-7DF5E8283D3F}"/>
              </a:ext>
            </a:extLst>
          </p:cNvPr>
          <p:cNvSpPr>
            <a:spLocks noGrp="1"/>
          </p:cNvSpPr>
          <p:nvPr>
            <p:ph sz="quarter" idx="13"/>
          </p:nvPr>
        </p:nvSpPr>
        <p:spPr>
          <a:xfrm>
            <a:off x="61912" y="628650"/>
            <a:ext cx="11926094" cy="6648609"/>
          </a:xfrm>
        </p:spPr>
        <p:txBody>
          <a:bodyPr>
            <a:normAutofit lnSpcReduction="10000"/>
          </a:bodyPr>
          <a:lstStyle/>
          <a:p>
            <a:pPr>
              <a:buFont typeface="Wingdings" panose="05000000000000000000" pitchFamily="2" charset="2"/>
              <a:buChar char="Ø"/>
            </a:pPr>
            <a:r>
              <a:rPr lang="en-IN" sz="2000" dirty="0">
                <a:latin typeface="Times New Roman" pitchFamily="18" charset="0"/>
                <a:cs typeface="Times New Roman" pitchFamily="18" charset="0"/>
              </a:rPr>
              <a:t>Electromagnetic waves with frequencies range </a:t>
            </a:r>
            <a:r>
              <a:rPr lang="en-US" sz="2000" dirty="0">
                <a:latin typeface="Times New Roman" pitchFamily="18" charset="0"/>
                <a:cs typeface="Times New Roman" pitchFamily="18" charset="0"/>
              </a:rPr>
              <a:t> between </a:t>
            </a:r>
            <a:r>
              <a:rPr lang="en-US" sz="2000" b="1" dirty="0">
                <a:latin typeface="Times New Roman" pitchFamily="18" charset="0"/>
                <a:cs typeface="Times New Roman" pitchFamily="18" charset="0"/>
              </a:rPr>
              <a:t>3 kHz and 1 GHz </a:t>
            </a:r>
            <a:r>
              <a:rPr lang="en-US" sz="2000" dirty="0">
                <a:latin typeface="Times New Roman" pitchFamily="18" charset="0"/>
                <a:cs typeface="Times New Roman" pitchFamily="18" charset="0"/>
              </a:rPr>
              <a:t>are normally called </a:t>
            </a:r>
            <a:r>
              <a:rPr lang="en-US" sz="2000" b="1" dirty="0">
                <a:latin typeface="Times New Roman" pitchFamily="18" charset="0"/>
                <a:cs typeface="Times New Roman" pitchFamily="18" charset="0"/>
              </a:rPr>
              <a:t>Radio Waves</a:t>
            </a:r>
          </a:p>
          <a:p>
            <a:pPr>
              <a:buFont typeface="Wingdings" panose="05000000000000000000" pitchFamily="2" charset="2"/>
              <a:buChar char="Ø"/>
            </a:pPr>
            <a:r>
              <a:rPr lang="en-US" sz="2000" dirty="0">
                <a:latin typeface="Times New Roman" pitchFamily="18" charset="0"/>
                <a:cs typeface="Times New Roman" pitchFamily="18" charset="0"/>
              </a:rPr>
              <a:t>Radio waves are </a:t>
            </a:r>
            <a:r>
              <a:rPr lang="en-US" sz="2000" b="1" dirty="0">
                <a:latin typeface="Times New Roman" pitchFamily="18" charset="0"/>
                <a:cs typeface="Times New Roman" pitchFamily="18" charset="0"/>
              </a:rPr>
              <a:t>omnidirectional-</a:t>
            </a:r>
            <a:r>
              <a:rPr lang="en-US" sz="2000" dirty="0">
                <a:latin typeface="Times New Roman" pitchFamily="18" charset="0"/>
                <a:cs typeface="Times New Roman" pitchFamily="18" charset="0"/>
              </a:rPr>
              <a:t>When an antenna transmits radio waves, they are propagated in all directions.</a:t>
            </a:r>
          </a:p>
          <a:p>
            <a:pPr>
              <a:buFont typeface="Wingdings" panose="05000000000000000000" pitchFamily="2" charset="2"/>
              <a:buChar char="Ø"/>
            </a:pPr>
            <a:r>
              <a:rPr lang="en-US" sz="2000" dirty="0">
                <a:latin typeface="Times New Roman" pitchFamily="18" charset="0"/>
                <a:cs typeface="Times New Roman" pitchFamily="18" charset="0"/>
              </a:rPr>
              <a:t>Radio waves are low and medium frequencies, can </a:t>
            </a:r>
            <a:r>
              <a:rPr lang="en-US" sz="2000" b="1" dirty="0">
                <a:latin typeface="Times New Roman" pitchFamily="18" charset="0"/>
                <a:cs typeface="Times New Roman" pitchFamily="18" charset="0"/>
              </a:rPr>
              <a:t>penetrate walls. </a:t>
            </a:r>
          </a:p>
          <a:p>
            <a:pPr>
              <a:buFont typeface="Wingdings" panose="05000000000000000000" pitchFamily="2" charset="2"/>
              <a:buChar char="Ø"/>
            </a:pPr>
            <a:r>
              <a:rPr lang="en-US" sz="2000" dirty="0">
                <a:latin typeface="Times New Roman" pitchFamily="18" charset="0"/>
                <a:cs typeface="Times New Roman" pitchFamily="18" charset="0"/>
              </a:rPr>
              <a:t>Radio waves, propagate in the </a:t>
            </a:r>
            <a:r>
              <a:rPr lang="en-US" sz="2000" b="1" dirty="0">
                <a:latin typeface="Times New Roman" pitchFamily="18" charset="0"/>
                <a:cs typeface="Times New Roman" pitchFamily="18" charset="0"/>
              </a:rPr>
              <a:t>sky mode</a:t>
            </a:r>
            <a:r>
              <a:rPr lang="en-US" sz="2000" dirty="0">
                <a:latin typeface="Times New Roman" pitchFamily="18" charset="0"/>
                <a:cs typeface="Times New Roman" pitchFamily="18" charset="0"/>
              </a:rPr>
              <a:t>, can travel long distances.</a:t>
            </a:r>
          </a:p>
          <a:p>
            <a:pPr>
              <a:buFont typeface="Wingdings" panose="05000000000000000000" pitchFamily="2" charset="2"/>
              <a:buChar char="Ø"/>
            </a:pPr>
            <a:r>
              <a:rPr lang="en-US" sz="2000" dirty="0">
                <a:latin typeface="Times New Roman" pitchFamily="18" charset="0"/>
                <a:cs typeface="Times New Roman" pitchFamily="18" charset="0"/>
              </a:rPr>
              <a:t>Radio waves use </a:t>
            </a:r>
            <a:r>
              <a:rPr lang="en-US" sz="2000" b="1" dirty="0">
                <a:latin typeface="Times New Roman" pitchFamily="18" charset="0"/>
                <a:cs typeface="Times New Roman" pitchFamily="18" charset="0"/>
              </a:rPr>
              <a:t>omnidirectional antennas </a:t>
            </a:r>
            <a:r>
              <a:rPr lang="en-US" sz="2000" dirty="0">
                <a:latin typeface="Times New Roman" pitchFamily="18" charset="0"/>
                <a:cs typeface="Times New Roman" pitchFamily="18" charset="0"/>
              </a:rPr>
              <a:t>that send out signals in</a:t>
            </a:r>
          </a:p>
          <a:p>
            <a:pPr marL="55545" indent="0">
              <a:buNone/>
            </a:pPr>
            <a:r>
              <a:rPr lang="en-US" sz="2000" dirty="0">
                <a:latin typeface="Times New Roman" pitchFamily="18" charset="0"/>
                <a:cs typeface="Times New Roman" pitchFamily="18" charset="0"/>
              </a:rPr>
              <a:t>     all directions.</a:t>
            </a:r>
          </a:p>
          <a:p>
            <a:pPr>
              <a:buFont typeface="Wingdings" panose="05000000000000000000" pitchFamily="2" charset="2"/>
              <a:buChar char="Ø"/>
            </a:pPr>
            <a:r>
              <a:rPr lang="en-US" sz="2000" dirty="0">
                <a:latin typeface="Times New Roman" pitchFamily="18" charset="0"/>
                <a:cs typeface="Times New Roman" pitchFamily="18" charset="0"/>
              </a:rPr>
              <a:t> Radio waves useful for </a:t>
            </a:r>
            <a:r>
              <a:rPr lang="en-US" sz="2000" b="1" dirty="0">
                <a:latin typeface="Times New Roman" pitchFamily="18" charset="0"/>
                <a:cs typeface="Times New Roman" pitchFamily="18" charset="0"/>
              </a:rPr>
              <a:t>multicasting</a:t>
            </a:r>
            <a:r>
              <a:rPr lang="en-US" sz="2000" dirty="0">
                <a:latin typeface="Times New Roman" pitchFamily="18" charset="0"/>
                <a:cs typeface="Times New Roman" pitchFamily="18" charset="0"/>
              </a:rPr>
              <a:t>, in which there is one sender </a:t>
            </a:r>
          </a:p>
          <a:p>
            <a:pPr marL="55545" indent="0">
              <a:buNone/>
            </a:pPr>
            <a:r>
              <a:rPr lang="en-US" sz="2000" dirty="0">
                <a:latin typeface="Times New Roman" pitchFamily="18" charset="0"/>
                <a:cs typeface="Times New Roman" pitchFamily="18" charset="0"/>
              </a:rPr>
              <a:t>    and many receivers</a:t>
            </a:r>
          </a:p>
          <a:p>
            <a:pPr>
              <a:buFont typeface="Wingdings" panose="05000000000000000000" pitchFamily="2" charset="2"/>
              <a:buChar char="Ø"/>
            </a:pPr>
            <a:r>
              <a:rPr lang="en-US" sz="2000" b="1" dirty="0">
                <a:latin typeface="Times New Roman" pitchFamily="18" charset="0"/>
                <a:cs typeface="Times New Roman" pitchFamily="18" charset="0"/>
              </a:rPr>
              <a:t>Applications:</a:t>
            </a:r>
          </a:p>
          <a:p>
            <a:pPr marL="55545" indent="0">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AM and FM radio, Television, Mobile phone and wireless LAN</a:t>
            </a:r>
          </a:p>
          <a:p>
            <a:pPr marL="55545" indent="0">
              <a:buNone/>
            </a:pPr>
            <a:r>
              <a:rPr lang="en-US" sz="2000" b="1" dirty="0">
                <a:latin typeface="Times New Roman" pitchFamily="18" charset="0"/>
                <a:cs typeface="Times New Roman" pitchFamily="18" charset="0"/>
              </a:rPr>
              <a:t>Advantages:</a:t>
            </a:r>
          </a:p>
          <a:p>
            <a:pPr marL="55545" indent="0">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1.Simpler,Cheaper,High Speed</a:t>
            </a:r>
          </a:p>
          <a:p>
            <a:pPr marL="55545" indent="0">
              <a:buNone/>
            </a:pPr>
            <a:r>
              <a:rPr lang="en-US" sz="2000" b="1" dirty="0">
                <a:latin typeface="Times New Roman" pitchFamily="18" charset="0"/>
                <a:cs typeface="Times New Roman" pitchFamily="18" charset="0"/>
              </a:rPr>
              <a:t>Disadvantages:</a:t>
            </a:r>
          </a:p>
          <a:p>
            <a:pPr marL="55545" indent="0">
              <a:buNone/>
            </a:pPr>
            <a:r>
              <a:rPr lang="en-US" sz="2000" dirty="0">
                <a:latin typeface="Times New Roman" pitchFamily="18" charset="0"/>
                <a:cs typeface="Times New Roman" pitchFamily="18" charset="0"/>
              </a:rPr>
              <a:t>1.Limited no of Free frequency band</a:t>
            </a:r>
          </a:p>
          <a:p>
            <a:pPr marL="55545" indent="0">
              <a:buNone/>
            </a:pPr>
            <a:r>
              <a:rPr lang="en-US" sz="2000" dirty="0">
                <a:latin typeface="Times New Roman" pitchFamily="18" charset="0"/>
                <a:cs typeface="Times New Roman" pitchFamily="18" charset="0"/>
              </a:rPr>
              <a:t>2.More power consumption</a:t>
            </a:r>
          </a:p>
          <a:p>
            <a:pPr marL="55545" indent="0">
              <a:buNone/>
            </a:pPr>
            <a:r>
              <a:rPr lang="en-US" sz="2000" b="1" dirty="0">
                <a:latin typeface="Times New Roman" pitchFamily="18" charset="0"/>
                <a:cs typeface="Times New Roman" pitchFamily="18" charset="0"/>
              </a:rPr>
              <a:t> </a:t>
            </a:r>
            <a:endParaRPr lang="en-IN" sz="2000" b="1"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12D4A17E-BB22-8844-9350-DF1C565826A2}"/>
              </a:ext>
            </a:extLst>
          </p:cNvPr>
          <p:cNvPicPr>
            <a:picLocks noChangeAspect="1"/>
          </p:cNvPicPr>
          <p:nvPr/>
        </p:nvPicPr>
        <p:blipFill>
          <a:blip r:embed="rId2"/>
          <a:stretch>
            <a:fillRect/>
          </a:stretch>
        </p:blipFill>
        <p:spPr>
          <a:xfrm>
            <a:off x="7416006" y="1619250"/>
            <a:ext cx="4615569" cy="4648200"/>
          </a:xfrm>
          <a:prstGeom prst="rect">
            <a:avLst/>
          </a:prstGeom>
        </p:spPr>
      </p:pic>
    </p:spTree>
    <p:extLst>
      <p:ext uri="{BB962C8B-B14F-4D97-AF65-F5344CB8AC3E}">
        <p14:creationId xmlns:p14="http://schemas.microsoft.com/office/powerpoint/2010/main" val="976263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700" y="0"/>
            <a:ext cx="12241213" cy="5603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2.1.2.2. Microwave Transmission</a:t>
            </a:r>
          </a:p>
        </p:txBody>
      </p:sp>
      <p:sp>
        <p:nvSpPr>
          <p:cNvPr id="6" name="Subtitle 2"/>
          <p:cNvSpPr txBox="1">
            <a:spLocks/>
          </p:cNvSpPr>
          <p:nvPr/>
        </p:nvSpPr>
        <p:spPr>
          <a:xfrm>
            <a:off x="23605" y="476250"/>
            <a:ext cx="12217607" cy="65608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800" dirty="0">
                <a:latin typeface="Times New Roman" pitchFamily="18" charset="0"/>
                <a:cs typeface="Times New Roman" pitchFamily="18" charset="0"/>
              </a:rPr>
              <a:t>Electromagnetic waves with frequencies range between </a:t>
            </a:r>
            <a:r>
              <a:rPr lang="en-US" sz="1800" b="1" dirty="0">
                <a:latin typeface="Times New Roman" pitchFamily="18" charset="0"/>
                <a:cs typeface="Times New Roman" pitchFamily="18" charset="0"/>
              </a:rPr>
              <a:t>1</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GHz and 300 GHz </a:t>
            </a:r>
            <a:r>
              <a:rPr lang="en-US" sz="1800" dirty="0">
                <a:latin typeface="Times New Roman" pitchFamily="18" charset="0"/>
                <a:cs typeface="Times New Roman" pitchFamily="18" charset="0"/>
              </a:rPr>
              <a:t>are called </a:t>
            </a:r>
            <a:r>
              <a:rPr lang="en-US" sz="1800" b="1" dirty="0">
                <a:latin typeface="Times New Roman" pitchFamily="18" charset="0"/>
                <a:cs typeface="Times New Roman" pitchFamily="18" charset="0"/>
              </a:rPr>
              <a:t>Microwaves.</a:t>
            </a:r>
          </a:p>
          <a:p>
            <a:pPr>
              <a:buFont typeface="Wingdings" panose="05000000000000000000" pitchFamily="2" charset="2"/>
              <a:buChar char="Ø"/>
            </a:pPr>
            <a:r>
              <a:rPr lang="en-US" sz="1800" b="1" dirty="0">
                <a:latin typeface="Times New Roman" pitchFamily="18" charset="0"/>
                <a:cs typeface="Times New Roman" pitchFamily="18" charset="0"/>
              </a:rPr>
              <a:t>Microwaves</a:t>
            </a:r>
            <a:r>
              <a:rPr lang="en-US" sz="1800" dirty="0">
                <a:latin typeface="Times New Roman" pitchFamily="18" charset="0"/>
                <a:cs typeface="Times New Roman" pitchFamily="18" charset="0"/>
              </a:rPr>
              <a:t> are </a:t>
            </a:r>
            <a:r>
              <a:rPr lang="en-US" sz="1800" b="1" dirty="0">
                <a:latin typeface="Times New Roman" pitchFamily="18" charset="0"/>
                <a:cs typeface="Times New Roman" pitchFamily="18" charset="0"/>
              </a:rPr>
              <a:t>unidirectional</a:t>
            </a:r>
            <a:r>
              <a:rPr lang="en-US" sz="1800" dirty="0">
                <a:latin typeface="Times New Roman" pitchFamily="18" charset="0"/>
                <a:cs typeface="Times New Roman" pitchFamily="18" charset="0"/>
              </a:rPr>
              <a:t> i.e. microwave signals travels in only one direction at a time, this means for two way communication two frequencies are need to be allocated.</a:t>
            </a:r>
          </a:p>
          <a:p>
            <a:pPr>
              <a:buFont typeface="Wingdings" panose="05000000000000000000" pitchFamily="2" charset="2"/>
              <a:buChar char="Ø"/>
            </a:pPr>
            <a:r>
              <a:rPr lang="en-US" sz="1800" dirty="0">
                <a:latin typeface="Times New Roman" pitchFamily="18" charset="0"/>
                <a:cs typeface="Times New Roman" pitchFamily="18" charset="0"/>
              </a:rPr>
              <a:t>Microwaves uses </a:t>
            </a:r>
            <a:r>
              <a:rPr lang="en-US" sz="1800" b="1" dirty="0">
                <a:latin typeface="Times New Roman" pitchFamily="18" charset="0"/>
                <a:cs typeface="Times New Roman" pitchFamily="18" charset="0"/>
              </a:rPr>
              <a:t>line of sight propagation</a:t>
            </a:r>
            <a:r>
              <a:rPr lang="en-US" sz="1800" dirty="0">
                <a:latin typeface="Times New Roman" pitchFamily="18" charset="0"/>
                <a:cs typeface="Times New Roman" pitchFamily="18" charset="0"/>
              </a:rPr>
              <a:t>, therefore the two antennas must be in a straight line without any obstacle in between them.</a:t>
            </a:r>
          </a:p>
          <a:p>
            <a:pPr>
              <a:buFont typeface="Wingdings" panose="05000000000000000000" pitchFamily="2" charset="2"/>
              <a:buChar char="Ø"/>
            </a:pPr>
            <a:r>
              <a:rPr lang="en-US" sz="1800" dirty="0">
                <a:latin typeface="Times New Roman" pitchFamily="18" charset="0"/>
                <a:cs typeface="Times New Roman" pitchFamily="18" charset="0"/>
              </a:rPr>
              <a:t>The distance travelled by wave depends on </a:t>
            </a:r>
            <a:r>
              <a:rPr lang="en-US" sz="1800" b="1" dirty="0">
                <a:latin typeface="Times New Roman" pitchFamily="18" charset="0"/>
                <a:cs typeface="Times New Roman" pitchFamily="18" charset="0"/>
              </a:rPr>
              <a:t>height of antennas . </a:t>
            </a:r>
            <a:r>
              <a:rPr lang="en-US" sz="1800" dirty="0">
                <a:latin typeface="Times New Roman" pitchFamily="18" charset="0"/>
                <a:cs typeface="Times New Roman" pitchFamily="18" charset="0"/>
              </a:rPr>
              <a:t>If the height of antenna is more, then distance travelled by wave is more . generally, antennas are positioned on mountains, tall buildings to avoid the obstacles. </a:t>
            </a:r>
          </a:p>
          <a:p>
            <a:pPr>
              <a:buFont typeface="Wingdings" panose="05000000000000000000" pitchFamily="2" charset="2"/>
              <a:buChar char="Ø"/>
            </a:pPr>
            <a:r>
              <a:rPr lang="en-US" sz="1800" b="1" dirty="0">
                <a:latin typeface="Times New Roman" pitchFamily="18" charset="0"/>
                <a:cs typeface="Times New Roman" pitchFamily="18" charset="0"/>
              </a:rPr>
              <a:t>Repeaters</a:t>
            </a:r>
            <a:r>
              <a:rPr lang="en-US" sz="1800" dirty="0">
                <a:latin typeface="Times New Roman" pitchFamily="18" charset="0"/>
                <a:cs typeface="Times New Roman" pitchFamily="18" charset="0"/>
              </a:rPr>
              <a:t> are needed for long distance communication </a:t>
            </a:r>
          </a:p>
          <a:p>
            <a:pPr>
              <a:buFont typeface="Wingdings" panose="05000000000000000000" pitchFamily="2" charset="2"/>
              <a:buChar char="Ø"/>
            </a:pPr>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data rates </a:t>
            </a:r>
            <a:r>
              <a:rPr lang="en-US" sz="1800" dirty="0">
                <a:latin typeface="Times New Roman" pitchFamily="18" charset="0"/>
                <a:cs typeface="Times New Roman" pitchFamily="18" charset="0"/>
              </a:rPr>
              <a:t>of microwave communication are </a:t>
            </a:r>
            <a:r>
              <a:rPr lang="en-US" sz="1800" b="1" dirty="0">
                <a:latin typeface="Times New Roman" pitchFamily="18" charset="0"/>
                <a:cs typeface="Times New Roman" pitchFamily="18" charset="0"/>
              </a:rPr>
              <a:t>1 mbps to 10 Gbps</a:t>
            </a:r>
          </a:p>
          <a:p>
            <a:pPr>
              <a:buFont typeface="Wingdings" panose="05000000000000000000" pitchFamily="2" charset="2"/>
              <a:buChar char="Ø"/>
            </a:pPr>
            <a:r>
              <a:rPr lang="en-US" sz="1800" dirty="0">
                <a:latin typeface="Times New Roman" pitchFamily="18" charset="0"/>
                <a:cs typeface="Times New Roman" pitchFamily="18" charset="0"/>
              </a:rPr>
              <a:t>Microwave communication is relatively </a:t>
            </a:r>
            <a:r>
              <a:rPr lang="en-US" sz="1800" b="1" dirty="0">
                <a:latin typeface="Times New Roman" pitchFamily="18" charset="0"/>
                <a:cs typeface="Times New Roman" pitchFamily="18" charset="0"/>
              </a:rPr>
              <a:t>inexpensive</a:t>
            </a:r>
            <a:r>
              <a:rPr lang="en-US" sz="1800" dirty="0">
                <a:latin typeface="Times New Roman" pitchFamily="18" charset="0"/>
                <a:cs typeface="Times New Roman" pitchFamily="18" charset="0"/>
              </a:rPr>
              <a:t> than fiber optics communication.</a:t>
            </a:r>
          </a:p>
          <a:p>
            <a:pPr>
              <a:buFont typeface="Wingdings" panose="05000000000000000000" pitchFamily="2" charset="2"/>
              <a:buChar char="Ø"/>
            </a:pPr>
            <a:r>
              <a:rPr lang="en-US" sz="1800" b="1" dirty="0">
                <a:latin typeface="Times New Roman" pitchFamily="18" charset="0"/>
                <a:cs typeface="Times New Roman" pitchFamily="18" charset="0"/>
              </a:rPr>
              <a:t>Installation is difficult </a:t>
            </a:r>
            <a:r>
              <a:rPr lang="en-US" sz="1800" dirty="0">
                <a:latin typeface="Times New Roman" pitchFamily="18" charset="0"/>
                <a:cs typeface="Times New Roman" pitchFamily="18" charset="0"/>
              </a:rPr>
              <a:t>, because it require line of sight propagation.</a:t>
            </a:r>
          </a:p>
          <a:p>
            <a:pPr>
              <a:buFont typeface="Wingdings" panose="05000000000000000000" pitchFamily="2" charset="2"/>
              <a:buChar char="Ø"/>
            </a:pPr>
            <a:r>
              <a:rPr lang="en-US" sz="1800" dirty="0">
                <a:latin typeface="Times New Roman" pitchFamily="18" charset="0"/>
                <a:cs typeface="Times New Roman" pitchFamily="18" charset="0"/>
              </a:rPr>
              <a:t>Microwaves need </a:t>
            </a:r>
            <a:r>
              <a:rPr lang="en-US" sz="1800" b="1" dirty="0">
                <a:latin typeface="Times New Roman" pitchFamily="18" charset="0"/>
                <a:cs typeface="Times New Roman" pitchFamily="18" charset="0"/>
              </a:rPr>
              <a:t>unidirectional antennas </a:t>
            </a:r>
            <a:r>
              <a:rPr lang="en-US" sz="1800" dirty="0">
                <a:latin typeface="Times New Roman" pitchFamily="18" charset="0"/>
                <a:cs typeface="Times New Roman" pitchFamily="18" charset="0"/>
              </a:rPr>
              <a:t>that send out signals in one direction.</a:t>
            </a:r>
          </a:p>
          <a:p>
            <a:pPr>
              <a:buFont typeface="Wingdings" panose="05000000000000000000" pitchFamily="2" charset="2"/>
              <a:buChar char="Ø"/>
            </a:pPr>
            <a:r>
              <a:rPr lang="en-US" sz="1800" dirty="0">
                <a:latin typeface="Times New Roman" pitchFamily="18" charset="0"/>
                <a:cs typeface="Times New Roman" pitchFamily="18" charset="0"/>
              </a:rPr>
              <a:t>Microwaves communication is used for </a:t>
            </a:r>
            <a:r>
              <a:rPr lang="en-US" sz="1800" b="1" dirty="0">
                <a:latin typeface="Times New Roman" pitchFamily="18" charset="0"/>
                <a:cs typeface="Times New Roman" pitchFamily="18" charset="0"/>
              </a:rPr>
              <a:t>unicast communication </a:t>
            </a:r>
            <a:r>
              <a:rPr lang="en-US" sz="1800" dirty="0">
                <a:latin typeface="Times New Roman" pitchFamily="18" charset="0"/>
                <a:cs typeface="Times New Roman" pitchFamily="18" charset="0"/>
              </a:rPr>
              <a:t>(i.e. one to one communication between Sender and Receiver)</a:t>
            </a:r>
          </a:p>
          <a:p>
            <a:pPr>
              <a:buFont typeface="Wingdings" panose="05000000000000000000" pitchFamily="2" charset="2"/>
              <a:buChar char="Ø"/>
            </a:pPr>
            <a:r>
              <a:rPr lang="en-US" sz="1800" b="1" dirty="0">
                <a:latin typeface="Times New Roman" pitchFamily="18" charset="0"/>
                <a:cs typeface="Times New Roman" pitchFamily="18" charset="0"/>
              </a:rPr>
              <a:t>Applications:</a:t>
            </a:r>
          </a:p>
          <a:p>
            <a:r>
              <a:rPr lang="en-US" sz="1800" dirty="0">
                <a:latin typeface="Times New Roman" pitchFamily="18" charset="0"/>
                <a:cs typeface="Times New Roman" pitchFamily="18" charset="0"/>
              </a:rPr>
              <a:t>Mobile phones, satellite networks, and wireless LANs.</a:t>
            </a:r>
          </a:p>
          <a:p>
            <a:pPr>
              <a:buFont typeface="Wingdings" panose="05000000000000000000" pitchFamily="2" charset="2"/>
              <a:buChar char="Ø"/>
            </a:pPr>
            <a:r>
              <a:rPr lang="en-US" sz="1800" b="1" dirty="0">
                <a:latin typeface="Times New Roman" pitchFamily="18" charset="0"/>
                <a:cs typeface="Times New Roman" pitchFamily="18" charset="0"/>
              </a:rPr>
              <a:t>Advantages:</a:t>
            </a:r>
          </a:p>
          <a:p>
            <a:pPr>
              <a:buFont typeface="Wingdings" panose="05000000000000000000" pitchFamily="2" charset="2"/>
              <a:buChar char="Ø"/>
            </a:pPr>
            <a:r>
              <a:rPr lang="en-US" sz="1800" dirty="0">
                <a:latin typeface="Times New Roman" pitchFamily="18" charset="0"/>
                <a:cs typeface="Times New Roman" pitchFamily="18" charset="0"/>
              </a:rPr>
              <a:t>Carries high quantities of information ,Low Cost , High frequency.</a:t>
            </a:r>
          </a:p>
          <a:p>
            <a:pPr>
              <a:buFont typeface="Wingdings" panose="05000000000000000000" pitchFamily="2" charset="2"/>
              <a:buChar char="Ø"/>
            </a:pPr>
            <a:r>
              <a:rPr lang="en-US" sz="1800" b="1" dirty="0">
                <a:latin typeface="Times New Roman" pitchFamily="18" charset="0"/>
                <a:cs typeface="Times New Roman" pitchFamily="18" charset="0"/>
              </a:rPr>
              <a:t>Disadvantages:</a:t>
            </a:r>
          </a:p>
          <a:p>
            <a:pPr>
              <a:buFont typeface="Wingdings" panose="05000000000000000000" pitchFamily="2" charset="2"/>
              <a:buChar char="Ø"/>
            </a:pPr>
            <a:r>
              <a:rPr lang="en-US" sz="1800" dirty="0">
                <a:latin typeface="Times New Roman" pitchFamily="18" charset="0"/>
                <a:cs typeface="Times New Roman" pitchFamily="18" charset="0"/>
              </a:rPr>
              <a:t>Attenuation by solid objects: birds , rain , snow.</a:t>
            </a:r>
          </a:p>
          <a:p>
            <a:pPr>
              <a:buFont typeface="Wingdings" panose="05000000000000000000" pitchFamily="2" charset="2"/>
              <a:buChar char="Ø"/>
            </a:pPr>
            <a:r>
              <a:rPr lang="en-US" sz="1800" dirty="0">
                <a:latin typeface="Times New Roman" pitchFamily="18" charset="0"/>
                <a:cs typeface="Times New Roman" pitchFamily="18" charset="0"/>
              </a:rPr>
              <a:t>Reflected from flat surface like water or metal.</a:t>
            </a:r>
          </a:p>
          <a:p>
            <a:endParaRPr lang="en-US" sz="20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4DBC0C2-460D-3B9E-5A37-25F4B2AA3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406" y="4667250"/>
            <a:ext cx="4158244" cy="2483128"/>
          </a:xfrm>
          <a:prstGeom prst="rect">
            <a:avLst/>
          </a:prstGeom>
        </p:spPr>
      </p:pic>
    </p:spTree>
    <p:extLst>
      <p:ext uri="{BB962C8B-B14F-4D97-AF65-F5344CB8AC3E}">
        <p14:creationId xmlns:p14="http://schemas.microsoft.com/office/powerpoint/2010/main" val="303271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60338"/>
            <a:ext cx="12241213" cy="5603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2.1.2.3 Satellite Communication</a:t>
            </a:r>
          </a:p>
        </p:txBody>
      </p:sp>
      <p:sp>
        <p:nvSpPr>
          <p:cNvPr id="6" name="Subtitle 2"/>
          <p:cNvSpPr txBox="1">
            <a:spLocks/>
          </p:cNvSpPr>
          <p:nvPr/>
        </p:nvSpPr>
        <p:spPr>
          <a:xfrm>
            <a:off x="0" y="733670"/>
            <a:ext cx="7854269" cy="65608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900" b="1" dirty="0">
                <a:latin typeface="Times New Roman" pitchFamily="18" charset="0"/>
                <a:cs typeface="Times New Roman" pitchFamily="18" charset="0"/>
              </a:rPr>
              <a:t>Satellites operate in three different orbits:</a:t>
            </a:r>
          </a:p>
          <a:p>
            <a:pPr algn="just"/>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Low Earth orbit (LEO)- </a:t>
            </a:r>
          </a:p>
          <a:p>
            <a:pPr algn="just"/>
            <a:r>
              <a:rPr lang="en-US" sz="1800" dirty="0">
                <a:latin typeface="Times New Roman" pitchFamily="18" charset="0"/>
                <a:cs typeface="Times New Roman" pitchFamily="18" charset="0"/>
              </a:rPr>
              <a:t>LEO satellites are positioned at  160 km and 1,600 km above Earth</a:t>
            </a:r>
          </a:p>
          <a:p>
            <a:pPr algn="just"/>
            <a:r>
              <a:rPr lang="en-US" sz="1800" dirty="0">
                <a:latin typeface="Times New Roman" pitchFamily="18" charset="0"/>
                <a:cs typeface="Times New Roman" pitchFamily="18" charset="0"/>
              </a:rPr>
              <a:t>It takes 20 or more LEO satellites to cover the entire Earth </a:t>
            </a:r>
          </a:p>
          <a:p>
            <a:pPr algn="just"/>
            <a:r>
              <a:rPr lang="en-US" sz="1800" b="1" dirty="0">
                <a:latin typeface="Times New Roman" pitchFamily="18" charset="0"/>
                <a:cs typeface="Times New Roman" pitchFamily="18" charset="0"/>
              </a:rPr>
              <a:t>Medium Earth orbit (MEO)</a:t>
            </a:r>
          </a:p>
          <a:p>
            <a:pPr algn="just"/>
            <a:r>
              <a:rPr lang="en-US" sz="1800" dirty="0">
                <a:latin typeface="Times New Roman" pitchFamily="18" charset="0"/>
                <a:cs typeface="Times New Roman" pitchFamily="18" charset="0"/>
              </a:rPr>
              <a:t>MEO satellites positioned at 10,000 to 20,000 km above Earth.</a:t>
            </a:r>
          </a:p>
          <a:p>
            <a:pPr algn="just"/>
            <a:r>
              <a:rPr lang="en-US" sz="1800" dirty="0">
                <a:latin typeface="Times New Roman" pitchFamily="18" charset="0"/>
                <a:cs typeface="Times New Roman" pitchFamily="18" charset="0"/>
              </a:rPr>
              <a:t>It takes 10 or more MEO satellites to cover the entire Earth </a:t>
            </a:r>
          </a:p>
          <a:p>
            <a:pPr algn="just"/>
            <a:r>
              <a:rPr lang="en-US" sz="1800" b="1" dirty="0">
                <a:latin typeface="Times New Roman" pitchFamily="18" charset="0"/>
                <a:cs typeface="Times New Roman" pitchFamily="18" charset="0"/>
              </a:rPr>
              <a:t>Geostationary or geosynchronous orbit (GEO).</a:t>
            </a:r>
          </a:p>
          <a:p>
            <a:pPr algn="just"/>
            <a:r>
              <a:rPr lang="en-US" sz="1800" dirty="0">
                <a:latin typeface="Times New Roman" pitchFamily="18" charset="0"/>
                <a:cs typeface="Times New Roman" pitchFamily="18" charset="0"/>
              </a:rPr>
              <a:t>GEO satellites are positioned at 35,786 km above Earth, where they complete one orbit in 24 hours and thus remain fixed over one spot.</a:t>
            </a:r>
          </a:p>
          <a:p>
            <a:pPr algn="just"/>
            <a:r>
              <a:rPr lang="en-US" sz="1800" dirty="0">
                <a:latin typeface="Times New Roman" pitchFamily="18" charset="0"/>
                <a:cs typeface="Times New Roman" pitchFamily="18" charset="0"/>
              </a:rPr>
              <a:t> It only takes 3 GEO satellites to  cover the entire Earth</a:t>
            </a:r>
          </a:p>
          <a:p>
            <a:pPr algn="just"/>
            <a:r>
              <a:rPr lang="en-US" sz="1800" b="1" dirty="0">
                <a:latin typeface="Times New Roman" pitchFamily="18" charset="0"/>
                <a:cs typeface="Times New Roman" pitchFamily="18" charset="0"/>
              </a:rPr>
              <a:t>LEO or MEO satellites</a:t>
            </a:r>
            <a:r>
              <a:rPr lang="en-US" sz="1800" dirty="0">
                <a:latin typeface="Times New Roman" pitchFamily="18" charset="0"/>
                <a:cs typeface="Times New Roman" pitchFamily="18" charset="0"/>
              </a:rPr>
              <a:t> are used for </a:t>
            </a:r>
            <a:r>
              <a:rPr lang="en-US" sz="1800" b="1" dirty="0">
                <a:latin typeface="Times New Roman" pitchFamily="18" charset="0"/>
                <a:cs typeface="Times New Roman" pitchFamily="18" charset="0"/>
              </a:rPr>
              <a:t>mobile and voice services </a:t>
            </a:r>
          </a:p>
          <a:p>
            <a:pPr algn="just"/>
            <a:r>
              <a:rPr lang="en-US" sz="1800" b="1" dirty="0">
                <a:latin typeface="Times New Roman" pitchFamily="18" charset="0"/>
                <a:cs typeface="Times New Roman" pitchFamily="18" charset="0"/>
              </a:rPr>
              <a:t>GEO satellites </a:t>
            </a:r>
            <a:r>
              <a:rPr lang="en-US" sz="1800" dirty="0">
                <a:latin typeface="Times New Roman" pitchFamily="18" charset="0"/>
                <a:cs typeface="Times New Roman" pitchFamily="18" charset="0"/>
              </a:rPr>
              <a:t>are used for </a:t>
            </a:r>
            <a:r>
              <a:rPr lang="en-US" sz="1800" b="1" dirty="0">
                <a:latin typeface="Times New Roman" pitchFamily="18" charset="0"/>
                <a:cs typeface="Times New Roman" pitchFamily="18" charset="0"/>
              </a:rPr>
              <a:t>broadcasting</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data applications </a:t>
            </a:r>
          </a:p>
          <a:p>
            <a:pPr algn="just"/>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satellite</a:t>
            </a:r>
            <a:r>
              <a:rPr lang="en-US" sz="1800" dirty="0">
                <a:latin typeface="Times New Roman" pitchFamily="18" charset="0"/>
                <a:cs typeface="Times New Roman" pitchFamily="18" charset="0"/>
              </a:rPr>
              <a:t> functions of  both </a:t>
            </a:r>
            <a:r>
              <a:rPr lang="en-US" sz="1800" b="1" dirty="0">
                <a:latin typeface="Times New Roman" pitchFamily="18" charset="0"/>
                <a:cs typeface="Times New Roman" pitchFamily="18" charset="0"/>
              </a:rPr>
              <a:t>antenna </a:t>
            </a:r>
            <a:r>
              <a:rPr lang="en-US" sz="1800" dirty="0">
                <a:latin typeface="Times New Roman" pitchFamily="18" charset="0"/>
                <a:cs typeface="Times New Roman" pitchFamily="18" charset="0"/>
              </a:rPr>
              <a:t>and</a:t>
            </a:r>
            <a:r>
              <a:rPr lang="en-US" sz="1800" b="1" dirty="0">
                <a:latin typeface="Times New Roman" pitchFamily="18" charset="0"/>
                <a:cs typeface="Times New Roman" pitchFamily="18" charset="0"/>
              </a:rPr>
              <a:t> repeaters.</a:t>
            </a:r>
          </a:p>
          <a:p>
            <a:pPr algn="just"/>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installation</a:t>
            </a:r>
            <a:r>
              <a:rPr lang="en-US" sz="1800" dirty="0">
                <a:latin typeface="Times New Roman" pitchFamily="18" charset="0"/>
                <a:cs typeface="Times New Roman" pitchFamily="18" charset="0"/>
              </a:rPr>
              <a:t> of satellite is </a:t>
            </a:r>
            <a:r>
              <a:rPr lang="en-US" sz="1800" b="1" dirty="0">
                <a:latin typeface="Times New Roman" pitchFamily="18" charset="0"/>
                <a:cs typeface="Times New Roman" pitchFamily="18" charset="0"/>
              </a:rPr>
              <a:t>difficult</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satellite communication is </a:t>
            </a:r>
            <a:r>
              <a:rPr lang="en-US" sz="1800" b="1" dirty="0">
                <a:latin typeface="Times New Roman" pitchFamily="18" charset="0"/>
                <a:cs typeface="Times New Roman" pitchFamily="18" charset="0"/>
              </a:rPr>
              <a:t>costly </a:t>
            </a:r>
            <a:r>
              <a:rPr lang="en-US" sz="1800" dirty="0">
                <a:latin typeface="Times New Roman" pitchFamily="18" charset="0"/>
                <a:cs typeface="Times New Roman" pitchFamily="18" charset="0"/>
              </a:rPr>
              <a:t>as compared with microwave communication.</a:t>
            </a:r>
          </a:p>
        </p:txBody>
      </p:sp>
      <p:pic>
        <p:nvPicPr>
          <p:cNvPr id="41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006" y="871352"/>
            <a:ext cx="4648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8191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24871"/>
            <a:ext cx="12241213" cy="5603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2.1.2.3 Satellite Communication</a:t>
            </a:r>
          </a:p>
        </p:txBody>
      </p:sp>
      <p:sp>
        <p:nvSpPr>
          <p:cNvPr id="6" name="Subtitle 2"/>
          <p:cNvSpPr txBox="1">
            <a:spLocks/>
          </p:cNvSpPr>
          <p:nvPr/>
        </p:nvSpPr>
        <p:spPr>
          <a:xfrm>
            <a:off x="51004" y="753024"/>
            <a:ext cx="8279402" cy="63687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sz="2400" b="1" dirty="0">
                <a:latin typeface="Times New Roman" pitchFamily="18" charset="0"/>
                <a:cs typeface="Times New Roman" pitchFamily="18" charset="0"/>
              </a:rPr>
              <a:t>Satellite communication </a:t>
            </a:r>
            <a:r>
              <a:rPr lang="en-US" sz="2400" dirty="0">
                <a:latin typeface="Times New Roman" pitchFamily="18" charset="0"/>
                <a:cs typeface="Times New Roman" pitchFamily="18" charset="0"/>
              </a:rPr>
              <a:t>is transporting information from one place to another using a communication satellite in orbit around the Earth.</a:t>
            </a:r>
          </a:p>
          <a:p>
            <a:pPr>
              <a:buFont typeface="Wingdings" panose="05000000000000000000" pitchFamily="2" charset="2"/>
              <a:buChar char="Ø"/>
            </a:pPr>
            <a:r>
              <a:rPr lang="en-US" sz="2400" dirty="0">
                <a:latin typeface="Times New Roman" pitchFamily="18" charset="0"/>
                <a:cs typeface="Times New Roman" pitchFamily="18" charset="0"/>
              </a:rPr>
              <a:t>Normally </a:t>
            </a:r>
            <a:r>
              <a:rPr lang="en-US" sz="2400" b="1" dirty="0">
                <a:latin typeface="Times New Roman" pitchFamily="18" charset="0"/>
                <a:cs typeface="Times New Roman" pitchFamily="18" charset="0"/>
              </a:rPr>
              <a:t>Super High Frequency (SHF) </a:t>
            </a:r>
            <a:r>
              <a:rPr lang="en-US" sz="2400" dirty="0">
                <a:latin typeface="Times New Roman" pitchFamily="18" charset="0"/>
                <a:cs typeface="Times New Roman" pitchFamily="18" charset="0"/>
              </a:rPr>
              <a:t>range from </a:t>
            </a:r>
            <a:r>
              <a:rPr lang="en-US" sz="2400" b="1" dirty="0">
                <a:latin typeface="Times New Roman" pitchFamily="18" charset="0"/>
                <a:cs typeface="Times New Roman" pitchFamily="18" charset="0"/>
              </a:rPr>
              <a:t>3GHz to  30GHz </a:t>
            </a:r>
            <a:r>
              <a:rPr lang="en-US" sz="2400" dirty="0">
                <a:latin typeface="Times New Roman" pitchFamily="18" charset="0"/>
                <a:cs typeface="Times New Roman" pitchFamily="18" charset="0"/>
              </a:rPr>
              <a:t>is used for </a:t>
            </a:r>
            <a:r>
              <a:rPr lang="en-US" sz="2400" b="1" dirty="0">
                <a:latin typeface="Times New Roman" pitchFamily="18" charset="0"/>
                <a:cs typeface="Times New Roman" pitchFamily="18" charset="0"/>
              </a:rPr>
              <a:t>Satellite Communication</a:t>
            </a:r>
            <a:r>
              <a:rPr lang="en-US" sz="2400" dirty="0">
                <a:latin typeface="Times New Roman" pitchFamily="18" charset="0"/>
                <a:cs typeface="Times New Roman" pitchFamily="18" charset="0"/>
              </a:rPr>
              <a:t>. </a:t>
            </a:r>
          </a:p>
          <a:p>
            <a:pPr>
              <a:buFont typeface="Wingdings" panose="05000000000000000000" pitchFamily="2" charset="2"/>
              <a:buChar char="Ø"/>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satellite</a:t>
            </a:r>
            <a:r>
              <a:rPr lang="en-US" sz="2400" dirty="0">
                <a:latin typeface="Times New Roman" pitchFamily="18" charset="0"/>
                <a:cs typeface="Times New Roman" pitchFamily="18" charset="0"/>
              </a:rPr>
              <a:t> functions of  both </a:t>
            </a:r>
            <a:r>
              <a:rPr lang="en-US" sz="2400" b="1" dirty="0">
                <a:latin typeface="Times New Roman" pitchFamily="18" charset="0"/>
                <a:cs typeface="Times New Roman" pitchFamily="18" charset="0"/>
              </a:rPr>
              <a:t>antenna </a:t>
            </a:r>
            <a:r>
              <a:rPr lang="en-US" sz="2400" dirty="0">
                <a:latin typeface="Times New Roman" pitchFamily="18" charset="0"/>
                <a:cs typeface="Times New Roman" pitchFamily="18" charset="0"/>
              </a:rPr>
              <a:t>and</a:t>
            </a:r>
            <a:r>
              <a:rPr lang="en-US" sz="2400" b="1" dirty="0">
                <a:latin typeface="Times New Roman" pitchFamily="18" charset="0"/>
                <a:cs typeface="Times New Roman" pitchFamily="18" charset="0"/>
              </a:rPr>
              <a:t> repeaters.</a:t>
            </a:r>
          </a:p>
          <a:p>
            <a:pPr algn="just">
              <a:buFont typeface="Wingdings" panose="05000000000000000000" pitchFamily="2" charset="2"/>
              <a:buChar char="Ø"/>
            </a:pPr>
            <a:r>
              <a:rPr lang="en-US" sz="2400" dirty="0">
                <a:latin typeface="Times New Roman" pitchFamily="18" charset="0"/>
                <a:cs typeface="Times New Roman" pitchFamily="18" charset="0"/>
              </a:rPr>
              <a:t>Frequency bands are used for transmitting signal from earth station  to satellite called </a:t>
            </a:r>
            <a:r>
              <a:rPr lang="en-US" sz="2400" b="1" dirty="0">
                <a:latin typeface="Times New Roman" pitchFamily="18" charset="0"/>
                <a:cs typeface="Times New Roman" pitchFamily="18" charset="0"/>
              </a:rPr>
              <a:t>uplink frequency(6 GHz) </a:t>
            </a:r>
            <a:r>
              <a:rPr lang="en-US" sz="2400" dirty="0">
                <a:latin typeface="Times New Roman" pitchFamily="18" charset="0"/>
                <a:cs typeface="Times New Roman" pitchFamily="18" charset="0"/>
              </a:rPr>
              <a:t>and </a:t>
            </a:r>
          </a:p>
          <a:p>
            <a:pPr algn="just">
              <a:buFont typeface="Wingdings" panose="05000000000000000000" pitchFamily="2" charset="2"/>
              <a:buChar char="Ø"/>
            </a:pPr>
            <a:r>
              <a:rPr lang="en-US" sz="2400" dirty="0">
                <a:latin typeface="Times New Roman" pitchFamily="18" charset="0"/>
                <a:cs typeface="Times New Roman" pitchFamily="18" charset="0"/>
              </a:rPr>
              <a:t>Frequency bands are used for transmitting signal from satellite to earth station called </a:t>
            </a:r>
            <a:r>
              <a:rPr lang="en-US" sz="2400" b="1" dirty="0">
                <a:latin typeface="Times New Roman" pitchFamily="18" charset="0"/>
                <a:cs typeface="Times New Roman" pitchFamily="18" charset="0"/>
              </a:rPr>
              <a:t>downlink frequency(4 GHz)</a:t>
            </a:r>
          </a:p>
          <a:p>
            <a:pPr algn="just">
              <a:buFont typeface="Wingdings" panose="05000000000000000000" pitchFamily="2" charset="2"/>
              <a:buChar char="Ø"/>
            </a:pPr>
            <a:r>
              <a:rPr lang="en-US" sz="2400" dirty="0">
                <a:latin typeface="Times New Roman" pitchFamily="18" charset="0"/>
                <a:cs typeface="Times New Roman" pitchFamily="18" charset="0"/>
              </a:rPr>
              <a:t>Using satellite we can communicate from any part of world to any other part of world, but </a:t>
            </a:r>
            <a:r>
              <a:rPr lang="en-US" sz="2400" b="1" dirty="0">
                <a:latin typeface="Times New Roman" pitchFamily="18" charset="0"/>
                <a:cs typeface="Times New Roman" pitchFamily="18" charset="0"/>
              </a:rPr>
              <a:t>minimum three satellites are needed to cover entire earth’s surface</a:t>
            </a:r>
            <a:r>
              <a:rPr lang="en-US" sz="2400" dirty="0">
                <a:latin typeface="Times New Roman" pitchFamily="18" charset="0"/>
                <a:cs typeface="Times New Roman" pitchFamily="18" charset="0"/>
              </a:rPr>
              <a:t> as shown in the fig.6.17 </a:t>
            </a:r>
          </a:p>
          <a:p>
            <a:pPr algn="just">
              <a:buFont typeface="Wingdings" panose="05000000000000000000" pitchFamily="2" charset="2"/>
              <a:buChar char="Ø"/>
            </a:pPr>
            <a:endParaRPr lang="en-US" sz="2400" dirty="0">
              <a:latin typeface="Times New Roman" pitchFamily="18" charset="0"/>
              <a:cs typeface="Times New Roman" pitchFamily="18" charset="0"/>
            </a:endParaRPr>
          </a:p>
          <a:p>
            <a:pPr>
              <a:buFont typeface="Wingdings" panose="05000000000000000000" pitchFamily="2" charset="2"/>
              <a:buChar char="Ø"/>
            </a:pPr>
            <a:endParaRPr lang="en-US" sz="2400" b="1" dirty="0">
              <a:latin typeface="Times New Roman" pitchFamily="18" charset="0"/>
              <a:cs typeface="Times New Roman" pitchFamily="18" charset="0"/>
            </a:endParaRPr>
          </a:p>
        </p:txBody>
      </p:sp>
      <p:pic>
        <p:nvPicPr>
          <p:cNvPr id="8" name="Picture 2" descr="Satellite Communication - Int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846" y="753025"/>
            <a:ext cx="3370935" cy="3276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MOHAN\Downloads\Student  data for Vaccin\New Doc 01-28-2024 21.33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39846" y="4210050"/>
            <a:ext cx="3637416" cy="276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165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60338"/>
            <a:ext cx="12241213" cy="560387"/>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b="1" dirty="0">
                <a:latin typeface="Times New Roman" pitchFamily="18" charset="0"/>
                <a:cs typeface="Times New Roman" pitchFamily="18" charset="0"/>
              </a:rPr>
              <a:t>2.1.2.3 Satellite Communication</a:t>
            </a:r>
          </a:p>
        </p:txBody>
      </p:sp>
      <p:sp>
        <p:nvSpPr>
          <p:cNvPr id="6" name="Subtitle 2"/>
          <p:cNvSpPr txBox="1">
            <a:spLocks/>
          </p:cNvSpPr>
          <p:nvPr/>
        </p:nvSpPr>
        <p:spPr>
          <a:xfrm>
            <a:off x="0" y="857250"/>
            <a:ext cx="12241213" cy="6437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IN" b="1" dirty="0">
                <a:latin typeface="Times New Roman" pitchFamily="18" charset="0"/>
                <a:cs typeface="Times New Roman" pitchFamily="18" charset="0"/>
              </a:rPr>
              <a:t>Applications of Satellite Communication</a:t>
            </a:r>
          </a:p>
          <a:p>
            <a:pPr>
              <a:buFont typeface="Wingdings" panose="05000000000000000000" pitchFamily="2" charset="2"/>
              <a:buChar char="Ø"/>
            </a:pPr>
            <a:r>
              <a:rPr lang="en-US" dirty="0">
                <a:latin typeface="Times New Roman" pitchFamily="18" charset="0"/>
                <a:cs typeface="Times New Roman" pitchFamily="18" charset="0"/>
              </a:rPr>
              <a:t>Radio broadcasting and voice communications</a:t>
            </a:r>
          </a:p>
          <a:p>
            <a:pPr>
              <a:buFont typeface="Wingdings" panose="05000000000000000000" pitchFamily="2" charset="2"/>
              <a:buChar char="Ø"/>
            </a:pPr>
            <a:r>
              <a:rPr lang="en-US" dirty="0">
                <a:latin typeface="Times New Roman" pitchFamily="18" charset="0"/>
                <a:cs typeface="Times New Roman" pitchFamily="18" charset="0"/>
              </a:rPr>
              <a:t>TV broadcasting such as Direct To Home (DTH)</a:t>
            </a:r>
          </a:p>
          <a:p>
            <a:pPr>
              <a:buFont typeface="Wingdings" panose="05000000000000000000" pitchFamily="2" charset="2"/>
              <a:buChar char="Ø"/>
            </a:pPr>
            <a:r>
              <a:rPr lang="en-US" dirty="0">
                <a:latin typeface="Times New Roman" pitchFamily="18" charset="0"/>
                <a:cs typeface="Times New Roman" pitchFamily="18" charset="0"/>
              </a:rPr>
              <a:t>Internet applications such as providing Internet connection for data transfer, GPS applications, Internet surfing, etc.</a:t>
            </a:r>
          </a:p>
          <a:p>
            <a:pPr>
              <a:buFont typeface="Wingdings" panose="05000000000000000000" pitchFamily="2" charset="2"/>
              <a:buChar char="Ø"/>
            </a:pPr>
            <a:r>
              <a:rPr lang="en-US" dirty="0">
                <a:latin typeface="Times New Roman" pitchFamily="18" charset="0"/>
                <a:cs typeface="Times New Roman" pitchFamily="18" charset="0"/>
              </a:rPr>
              <a:t>Military applications and navigations</a:t>
            </a:r>
          </a:p>
          <a:p>
            <a:pPr>
              <a:buFont typeface="Wingdings" panose="05000000000000000000" pitchFamily="2" charset="2"/>
              <a:buChar char="Ø"/>
            </a:pPr>
            <a:r>
              <a:rPr lang="en-US" dirty="0">
                <a:latin typeface="Times New Roman" pitchFamily="18" charset="0"/>
                <a:cs typeface="Times New Roman" pitchFamily="18" charset="0"/>
              </a:rPr>
              <a:t>Remote sensing applications</a:t>
            </a:r>
          </a:p>
          <a:p>
            <a:pPr>
              <a:buFont typeface="Wingdings" panose="05000000000000000000" pitchFamily="2" charset="2"/>
              <a:buChar char="Ø"/>
            </a:pPr>
            <a:r>
              <a:rPr lang="en-US" dirty="0">
                <a:latin typeface="Times New Roman" pitchFamily="18" charset="0"/>
                <a:cs typeface="Times New Roman" pitchFamily="18" charset="0"/>
              </a:rPr>
              <a:t>Weather condition monitoring and Forecasting</a:t>
            </a:r>
          </a:p>
          <a:p>
            <a:pPr algn="just">
              <a:buFont typeface="Wingdings" panose="05000000000000000000" pitchFamily="2" charset="2"/>
              <a:buChar char="Ø"/>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687834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006" y="0"/>
            <a:ext cx="11017092" cy="628650"/>
          </a:xfrm>
        </p:spPr>
        <p:txBody>
          <a:bodyPr/>
          <a:lstStyle/>
          <a:p>
            <a:pPr marL="0" indent="0" algn="ctr">
              <a:buNone/>
            </a:pPr>
            <a:r>
              <a:rPr lang="en-IN" sz="3200" dirty="0">
                <a:latin typeface="Times New Roman" pitchFamily="18" charset="0"/>
                <a:cs typeface="Times New Roman" pitchFamily="18" charset="0"/>
              </a:rPr>
              <a:t>2.1.2.4 Infrared </a:t>
            </a:r>
            <a:r>
              <a:rPr lang="en-IN" sz="3200" b="1" dirty="0">
                <a:latin typeface="Times New Roman" pitchFamily="18" charset="0"/>
                <a:cs typeface="Times New Roman" pitchFamily="18" charset="0"/>
              </a:rPr>
              <a:t>Transmission</a:t>
            </a:r>
          </a:p>
        </p:txBody>
      </p:sp>
      <p:sp>
        <p:nvSpPr>
          <p:cNvPr id="3" name="Content Placeholder 2"/>
          <p:cNvSpPr>
            <a:spLocks noGrp="1"/>
          </p:cNvSpPr>
          <p:nvPr>
            <p:ph sz="quarter" idx="13"/>
          </p:nvPr>
        </p:nvSpPr>
        <p:spPr>
          <a:xfrm>
            <a:off x="100806" y="704850"/>
            <a:ext cx="12140407" cy="6496049"/>
          </a:xfrm>
        </p:spPr>
        <p:txBody>
          <a:bodyPr>
            <a:normAutofit/>
          </a:bodyPr>
          <a:lstStyle/>
          <a:p>
            <a:pPr>
              <a:buFont typeface="Wingdings" panose="05000000000000000000" pitchFamily="2" charset="2"/>
              <a:buChar char="Ø"/>
            </a:pPr>
            <a:r>
              <a:rPr lang="en-US" sz="2000" dirty="0">
                <a:latin typeface="Times New Roman" pitchFamily="18" charset="0"/>
                <a:cs typeface="Times New Roman" pitchFamily="18" charset="0"/>
              </a:rPr>
              <a:t>Electromagnetic waves with frequencies from </a:t>
            </a:r>
            <a:r>
              <a:rPr lang="en-US" sz="2000" b="1" dirty="0">
                <a:latin typeface="Times New Roman" pitchFamily="18" charset="0"/>
                <a:cs typeface="Times New Roman" pitchFamily="18" charset="0"/>
              </a:rPr>
              <a:t>300 GHz to 400 THz </a:t>
            </a:r>
            <a:r>
              <a:rPr lang="en-US" sz="2000" dirty="0">
                <a:latin typeface="Times New Roman" pitchFamily="18" charset="0"/>
                <a:cs typeface="Times New Roman" pitchFamily="18" charset="0"/>
              </a:rPr>
              <a:t>are called </a:t>
            </a:r>
            <a:r>
              <a:rPr lang="en-US" sz="2000" b="1" dirty="0">
                <a:latin typeface="Times New Roman" pitchFamily="18" charset="0"/>
                <a:cs typeface="Times New Roman" pitchFamily="18" charset="0"/>
              </a:rPr>
              <a:t>Infrared waves.</a:t>
            </a:r>
          </a:p>
          <a:p>
            <a:pPr>
              <a:buFont typeface="Wingdings" panose="05000000000000000000" pitchFamily="2" charset="2"/>
              <a:buChar char="Ø"/>
            </a:pPr>
            <a:r>
              <a:rPr lang="en-US" sz="2000" dirty="0">
                <a:latin typeface="Times New Roman" pitchFamily="18" charset="0"/>
                <a:cs typeface="Times New Roman" pitchFamily="18" charset="0"/>
              </a:rPr>
              <a:t>Infrared waves used for </a:t>
            </a:r>
            <a:r>
              <a:rPr lang="en-US" sz="2000" b="1" dirty="0">
                <a:latin typeface="Times New Roman" pitchFamily="18" charset="0"/>
                <a:cs typeface="Times New Roman" pitchFamily="18" charset="0"/>
              </a:rPr>
              <a:t>short-range communication.</a:t>
            </a:r>
          </a:p>
          <a:p>
            <a:pPr>
              <a:buFont typeface="Wingdings" panose="05000000000000000000" pitchFamily="2" charset="2"/>
              <a:buChar char="Ø"/>
            </a:pPr>
            <a:r>
              <a:rPr lang="en-US" sz="2000" dirty="0">
                <a:latin typeface="Times New Roman" pitchFamily="18" charset="0"/>
                <a:cs typeface="Times New Roman" pitchFamily="18" charset="0"/>
              </a:rPr>
              <a:t>Infrared waves uses </a:t>
            </a:r>
            <a:r>
              <a:rPr lang="en-US" sz="2000" b="1" dirty="0">
                <a:latin typeface="Times New Roman" pitchFamily="18" charset="0"/>
                <a:cs typeface="Times New Roman" pitchFamily="18" charset="0"/>
              </a:rPr>
              <a:t>line-of-sight propagation</a:t>
            </a:r>
          </a:p>
          <a:p>
            <a:pPr>
              <a:buFont typeface="Wingdings" panose="05000000000000000000" pitchFamily="2" charset="2"/>
              <a:buChar char="Ø"/>
            </a:pPr>
            <a:r>
              <a:rPr lang="en-US" sz="2000" dirty="0">
                <a:latin typeface="Times New Roman" pitchFamily="18" charset="0"/>
                <a:cs typeface="Times New Roman" pitchFamily="18" charset="0"/>
              </a:rPr>
              <a:t>Infrared waves </a:t>
            </a:r>
            <a:r>
              <a:rPr lang="en-US" sz="2000" b="1" dirty="0">
                <a:latin typeface="Times New Roman" pitchFamily="18" charset="0"/>
                <a:cs typeface="Times New Roman" pitchFamily="18" charset="0"/>
              </a:rPr>
              <a:t>cannot penetrate </a:t>
            </a:r>
            <a:r>
              <a:rPr lang="en-US" sz="2000" dirty="0">
                <a:latin typeface="Times New Roman" pitchFamily="18" charset="0"/>
                <a:cs typeface="Times New Roman" pitchFamily="18" charset="0"/>
              </a:rPr>
              <a:t>solid objects like walls.</a:t>
            </a:r>
          </a:p>
          <a:p>
            <a:pPr>
              <a:buFont typeface="Wingdings" panose="05000000000000000000" pitchFamily="2" charset="2"/>
              <a:buChar char="Ø"/>
            </a:pPr>
            <a:r>
              <a:rPr lang="en-US" sz="2000" dirty="0">
                <a:latin typeface="Times New Roman" pitchFamily="18" charset="0"/>
                <a:cs typeface="Times New Roman" pitchFamily="18" charset="0"/>
              </a:rPr>
              <a:t>When we use our infrared remote control, we do not interfere with the use of the remote by our neighbors. </a:t>
            </a:r>
          </a:p>
          <a:p>
            <a:pPr>
              <a:buFont typeface="Wingdings" panose="05000000000000000000" pitchFamily="2" charset="2"/>
              <a:buChar char="Ø"/>
            </a:pPr>
            <a:r>
              <a:rPr lang="en-IN" sz="2000" b="1" dirty="0">
                <a:latin typeface="Times New Roman" pitchFamily="18" charset="0"/>
                <a:cs typeface="Times New Roman" pitchFamily="18" charset="0"/>
              </a:rPr>
              <a:t>Applications:</a:t>
            </a:r>
          </a:p>
          <a:p>
            <a:pPr marL="55545" indent="0">
              <a:buNone/>
            </a:pPr>
            <a:r>
              <a:rPr lang="en-IN" sz="2000" b="1" dirty="0">
                <a:latin typeface="Times New Roman" pitchFamily="18" charset="0"/>
                <a:cs typeface="Times New Roman" pitchFamily="18" charset="0"/>
              </a:rPr>
              <a:t>1.Television remote controls</a:t>
            </a:r>
          </a:p>
          <a:p>
            <a:pPr marL="55545" indent="0">
              <a:buNone/>
            </a:pPr>
            <a:r>
              <a:rPr lang="en-IN" sz="2000" b="1" dirty="0">
                <a:latin typeface="Times New Roman" pitchFamily="18" charset="0"/>
                <a:cs typeface="Times New Roman" pitchFamily="18" charset="0"/>
              </a:rPr>
              <a:t>2.Security control</a:t>
            </a: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8ACD585-5B26-72C6-601E-C5EE2AD3E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1123" y="2924263"/>
            <a:ext cx="2557513" cy="3876587"/>
          </a:xfrm>
          <a:prstGeom prst="rect">
            <a:avLst/>
          </a:prstGeom>
        </p:spPr>
      </p:pic>
      <p:pic>
        <p:nvPicPr>
          <p:cNvPr id="5" name="Picture 4">
            <a:extLst>
              <a:ext uri="{FF2B5EF4-FFF2-40B4-BE49-F238E27FC236}">
                <a16:creationId xmlns:a16="http://schemas.microsoft.com/office/drawing/2014/main" id="{D8DA8C42-1E08-8C46-48A0-709F094F9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652" y="2990850"/>
            <a:ext cx="5563561" cy="3962400"/>
          </a:xfrm>
          <a:prstGeom prst="rect">
            <a:avLst/>
          </a:prstGeom>
        </p:spPr>
      </p:pic>
    </p:spTree>
    <p:extLst>
      <p:ext uri="{BB962C8B-B14F-4D97-AF65-F5344CB8AC3E}">
        <p14:creationId xmlns:p14="http://schemas.microsoft.com/office/powerpoint/2010/main" val="2111307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4203210601"/>
              </p:ext>
            </p:extLst>
          </p:nvPr>
        </p:nvGraphicFramePr>
        <p:xfrm>
          <a:off x="558006" y="781050"/>
          <a:ext cx="11430000" cy="4572000"/>
        </p:xfrm>
        <a:graphic>
          <a:graphicData uri="http://schemas.openxmlformats.org/drawingml/2006/table">
            <a:tbl>
              <a:tblPr>
                <a:tableStyleId>{5940675A-B579-460E-94D1-54222C63F5DA}</a:tableStyleId>
              </a:tblPr>
              <a:tblGrid>
                <a:gridCol w="55626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403860">
                <a:tc>
                  <a:txBody>
                    <a:bodyPr/>
                    <a:lstStyle/>
                    <a:p>
                      <a:pPr algn="ctr" fontAlgn="base"/>
                      <a:r>
                        <a:rPr lang="en-IN" sz="2000" b="1" dirty="0">
                          <a:effectLst/>
                          <a:latin typeface="Times New Roman" pitchFamily="18" charset="0"/>
                          <a:cs typeface="Times New Roman" pitchFamily="18" charset="0"/>
                        </a:rPr>
                        <a:t>Guided Media</a:t>
                      </a:r>
                    </a:p>
                  </a:txBody>
                  <a:tcPr marL="95250" marR="95250" marT="95250" marB="95250" anchor="ctr"/>
                </a:tc>
                <a:tc>
                  <a:txBody>
                    <a:bodyPr/>
                    <a:lstStyle/>
                    <a:p>
                      <a:pPr algn="ctr" fontAlgn="base"/>
                      <a:r>
                        <a:rPr lang="en-IN" sz="2000" b="1" dirty="0">
                          <a:effectLst/>
                          <a:latin typeface="Times New Roman" pitchFamily="18" charset="0"/>
                          <a:cs typeface="Times New Roman" pitchFamily="18" charset="0"/>
                        </a:rPr>
                        <a:t>Unguided Media</a:t>
                      </a:r>
                    </a:p>
                  </a:txBody>
                  <a:tcPr marL="95250" marR="95250" marT="95250" marB="95250" anchor="ctr"/>
                </a:tc>
                <a:extLst>
                  <a:ext uri="{0D108BD9-81ED-4DB2-BD59-A6C34878D82A}">
                    <a16:rowId xmlns:a16="http://schemas.microsoft.com/office/drawing/2014/main" val="10000"/>
                  </a:ext>
                </a:extLst>
              </a:tr>
              <a:tr h="647700">
                <a:tc>
                  <a:txBody>
                    <a:bodyPr/>
                    <a:lstStyle/>
                    <a:p>
                      <a:pPr algn="l" fontAlgn="ctr"/>
                      <a:r>
                        <a:rPr lang="en-US" sz="2000" dirty="0">
                          <a:effectLst/>
                          <a:latin typeface="Times New Roman" pitchFamily="18" charset="0"/>
                          <a:cs typeface="Times New Roman" pitchFamily="18" charset="0"/>
                        </a:rPr>
                        <a:t>The guided media is also called </a:t>
                      </a:r>
                      <a:r>
                        <a:rPr lang="en-US" sz="2000" b="1" dirty="0">
                          <a:effectLst/>
                          <a:latin typeface="Times New Roman" pitchFamily="18" charset="0"/>
                          <a:cs typeface="Times New Roman" pitchFamily="18" charset="0"/>
                        </a:rPr>
                        <a:t>wired communication</a:t>
                      </a:r>
                      <a:r>
                        <a:rPr lang="en-US" sz="2000" dirty="0">
                          <a:effectLst/>
                          <a:latin typeface="Times New Roman" pitchFamily="18" charset="0"/>
                          <a:cs typeface="Times New Roman" pitchFamily="18" charset="0"/>
                        </a:rPr>
                        <a:t> or </a:t>
                      </a:r>
                      <a:r>
                        <a:rPr lang="en-US" sz="2000" b="1" dirty="0">
                          <a:effectLst/>
                          <a:latin typeface="Times New Roman" pitchFamily="18" charset="0"/>
                          <a:cs typeface="Times New Roman" pitchFamily="18" charset="0"/>
                        </a:rPr>
                        <a:t>bounded transmission media</a:t>
                      </a:r>
                      <a:r>
                        <a:rPr lang="en-US" sz="2000" dirty="0">
                          <a:effectLst/>
                          <a:latin typeface="Times New Roman" pitchFamily="18" charset="0"/>
                          <a:cs typeface="Times New Roman" pitchFamily="18" charset="0"/>
                        </a:rPr>
                        <a:t>. </a:t>
                      </a:r>
                      <a:endParaRPr lang="en-US" sz="2000" b="0" dirty="0">
                        <a:effectLst/>
                        <a:latin typeface="Times New Roman" pitchFamily="18" charset="0"/>
                        <a:cs typeface="Times New Roman" pitchFamily="18" charset="0"/>
                      </a:endParaRPr>
                    </a:p>
                  </a:txBody>
                  <a:tcPr marL="95250" marR="95250" marT="133350" marB="133350" anchor="ctr"/>
                </a:tc>
                <a:tc>
                  <a:txBody>
                    <a:bodyPr/>
                    <a:lstStyle/>
                    <a:p>
                      <a:pPr algn="l" fontAlgn="ctr"/>
                      <a:r>
                        <a:rPr lang="en-US" sz="2000" dirty="0">
                          <a:effectLst/>
                          <a:latin typeface="Times New Roman" pitchFamily="18" charset="0"/>
                          <a:cs typeface="Times New Roman" pitchFamily="18" charset="0"/>
                        </a:rPr>
                        <a:t>The unguided media is also called </a:t>
                      </a:r>
                      <a:r>
                        <a:rPr lang="en-US" sz="2000" b="1" dirty="0">
                          <a:effectLst/>
                          <a:latin typeface="Times New Roman" pitchFamily="18" charset="0"/>
                          <a:cs typeface="Times New Roman" pitchFamily="18" charset="0"/>
                        </a:rPr>
                        <a:t>wireless communication</a:t>
                      </a:r>
                      <a:r>
                        <a:rPr lang="en-US" sz="2000" dirty="0">
                          <a:effectLst/>
                          <a:latin typeface="Times New Roman" pitchFamily="18" charset="0"/>
                          <a:cs typeface="Times New Roman" pitchFamily="18" charset="0"/>
                        </a:rPr>
                        <a:t> or </a:t>
                      </a:r>
                      <a:r>
                        <a:rPr lang="en-US" sz="2000" b="1" dirty="0">
                          <a:effectLst/>
                          <a:latin typeface="Times New Roman" pitchFamily="18" charset="0"/>
                          <a:cs typeface="Times New Roman" pitchFamily="18" charset="0"/>
                        </a:rPr>
                        <a:t>unbounded</a:t>
                      </a:r>
                      <a:r>
                        <a:rPr lang="en-US" sz="2000" dirty="0">
                          <a:effectLst/>
                          <a:latin typeface="Times New Roman" pitchFamily="18" charset="0"/>
                          <a:cs typeface="Times New Roman" pitchFamily="18" charset="0"/>
                        </a:rPr>
                        <a:t> transmission media.</a:t>
                      </a:r>
                      <a:endParaRPr lang="en-US" sz="2000" b="0" dirty="0">
                        <a:effectLst/>
                        <a:latin typeface="Times New Roman" pitchFamily="18" charset="0"/>
                        <a:cs typeface="Times New Roman" pitchFamily="18" charset="0"/>
                      </a:endParaRPr>
                    </a:p>
                  </a:txBody>
                  <a:tcPr marL="95250" marR="95250" marT="133350" marB="133350" anchor="ctr"/>
                </a:tc>
                <a:extLst>
                  <a:ext uri="{0D108BD9-81ED-4DB2-BD59-A6C34878D82A}">
                    <a16:rowId xmlns:a16="http://schemas.microsoft.com/office/drawing/2014/main" val="10001"/>
                  </a:ext>
                </a:extLst>
              </a:tr>
              <a:tr h="647700">
                <a:tc>
                  <a:txBody>
                    <a:bodyPr/>
                    <a:lstStyle/>
                    <a:p>
                      <a:pPr algn="l" fontAlgn="ctr"/>
                      <a:r>
                        <a:rPr lang="en-US" sz="2000" b="0" dirty="0">
                          <a:effectLst/>
                          <a:latin typeface="Times New Roman" pitchFamily="18" charset="0"/>
                          <a:cs typeface="Times New Roman" pitchFamily="18" charset="0"/>
                        </a:rPr>
                        <a:t>Signals are in the form of </a:t>
                      </a:r>
                      <a:r>
                        <a:rPr lang="en-US" sz="2000" b="1" dirty="0">
                          <a:effectLst/>
                          <a:latin typeface="Times New Roman" pitchFamily="18" charset="0"/>
                          <a:cs typeface="Times New Roman" pitchFamily="18" charset="0"/>
                        </a:rPr>
                        <a:t>voltage</a:t>
                      </a:r>
                      <a:r>
                        <a:rPr lang="en-US" sz="2000" b="1" baseline="0" dirty="0">
                          <a:effectLst/>
                          <a:latin typeface="Times New Roman" pitchFamily="18" charset="0"/>
                          <a:cs typeface="Times New Roman" pitchFamily="18" charset="0"/>
                        </a:rPr>
                        <a:t> or</a:t>
                      </a:r>
                      <a:r>
                        <a:rPr lang="en-US" sz="2000" b="1" dirty="0">
                          <a:effectLst/>
                          <a:latin typeface="Times New Roman" pitchFamily="18" charset="0"/>
                          <a:cs typeface="Times New Roman" pitchFamily="18" charset="0"/>
                        </a:rPr>
                        <a:t> current </a:t>
                      </a:r>
                      <a:r>
                        <a:rPr lang="en-US" sz="2000" b="0" dirty="0">
                          <a:effectLst/>
                          <a:latin typeface="Times New Roman" pitchFamily="18" charset="0"/>
                          <a:cs typeface="Times New Roman" pitchFamily="18" charset="0"/>
                        </a:rPr>
                        <a:t>in the guided media.</a:t>
                      </a:r>
                    </a:p>
                  </a:txBody>
                  <a:tcPr marL="95250" marR="95250" marT="133350" marB="133350" anchor="ctr"/>
                </a:tc>
                <a:tc>
                  <a:txBody>
                    <a:bodyPr/>
                    <a:lstStyle/>
                    <a:p>
                      <a:pPr algn="l" fontAlgn="ctr"/>
                      <a:r>
                        <a:rPr lang="en-US" sz="2000" b="0" dirty="0">
                          <a:effectLst/>
                          <a:latin typeface="Times New Roman" pitchFamily="18" charset="0"/>
                          <a:cs typeface="Times New Roman" pitchFamily="18" charset="0"/>
                        </a:rPr>
                        <a:t>Signals are in the form of </a:t>
                      </a:r>
                      <a:r>
                        <a:rPr lang="en-US" sz="2000" b="1" dirty="0">
                          <a:effectLst/>
                          <a:latin typeface="Times New Roman" pitchFamily="18" charset="0"/>
                          <a:cs typeface="Times New Roman" pitchFamily="18" charset="0"/>
                        </a:rPr>
                        <a:t>electromagnetic</a:t>
                      </a:r>
                      <a:r>
                        <a:rPr lang="en-US" sz="2000" b="0" dirty="0">
                          <a:effectLst/>
                          <a:latin typeface="Times New Roman" pitchFamily="18" charset="0"/>
                          <a:cs typeface="Times New Roman" pitchFamily="18" charset="0"/>
                        </a:rPr>
                        <a:t> waves in unguided media.</a:t>
                      </a:r>
                    </a:p>
                  </a:txBody>
                  <a:tcPr marL="95250" marR="95250" marT="133350" marB="133350" anchor="ctr"/>
                </a:tc>
                <a:extLst>
                  <a:ext uri="{0D108BD9-81ED-4DB2-BD59-A6C34878D82A}">
                    <a16:rowId xmlns:a16="http://schemas.microsoft.com/office/drawing/2014/main" val="10002"/>
                  </a:ext>
                </a:extLst>
              </a:tr>
              <a:tr h="647700">
                <a:tc>
                  <a:txBody>
                    <a:bodyPr/>
                    <a:lstStyle/>
                    <a:p>
                      <a:pPr algn="l" fontAlgn="ctr"/>
                      <a:r>
                        <a:rPr lang="en-US" sz="2000" dirty="0">
                          <a:effectLst/>
                          <a:latin typeface="Times New Roman" pitchFamily="18" charset="0"/>
                          <a:cs typeface="Times New Roman" pitchFamily="18" charset="0"/>
                        </a:rPr>
                        <a:t>The signal propagates through </a:t>
                      </a:r>
                      <a:r>
                        <a:rPr lang="en-US" sz="2000" b="1" dirty="0">
                          <a:effectLst/>
                          <a:latin typeface="Times New Roman" pitchFamily="18" charset="0"/>
                          <a:cs typeface="Times New Roman" pitchFamily="18" charset="0"/>
                        </a:rPr>
                        <a:t>wires</a:t>
                      </a:r>
                      <a:r>
                        <a:rPr lang="en-US" sz="2000" dirty="0">
                          <a:effectLst/>
                          <a:latin typeface="Times New Roman" pitchFamily="18" charset="0"/>
                          <a:cs typeface="Times New Roman" pitchFamily="18" charset="0"/>
                        </a:rPr>
                        <a:t> in guided media.</a:t>
                      </a:r>
                      <a:endParaRPr lang="en-US" sz="2000" b="0" dirty="0">
                        <a:effectLst/>
                        <a:latin typeface="Times New Roman" pitchFamily="18" charset="0"/>
                        <a:cs typeface="Times New Roman" pitchFamily="18" charset="0"/>
                      </a:endParaRPr>
                    </a:p>
                  </a:txBody>
                  <a:tcPr marL="95250" marR="95250" marT="133350" marB="133350" anchor="ctr"/>
                </a:tc>
                <a:tc>
                  <a:txBody>
                    <a:bodyPr/>
                    <a:lstStyle/>
                    <a:p>
                      <a:pPr algn="l" fontAlgn="ctr"/>
                      <a:r>
                        <a:rPr lang="en-US" sz="2000" dirty="0">
                          <a:effectLst/>
                          <a:latin typeface="Times New Roman" pitchFamily="18" charset="0"/>
                          <a:cs typeface="Times New Roman" pitchFamily="18" charset="0"/>
                        </a:rPr>
                        <a:t>The signal propagates through the </a:t>
                      </a:r>
                      <a:r>
                        <a:rPr lang="en-US" sz="2000" b="1" dirty="0">
                          <a:effectLst/>
                          <a:latin typeface="Times New Roman" pitchFamily="18" charset="0"/>
                          <a:cs typeface="Times New Roman" pitchFamily="18" charset="0"/>
                        </a:rPr>
                        <a:t>air</a:t>
                      </a:r>
                      <a:r>
                        <a:rPr lang="en-US" sz="2000" dirty="0">
                          <a:effectLst/>
                          <a:latin typeface="Times New Roman" pitchFamily="18" charset="0"/>
                          <a:cs typeface="Times New Roman" pitchFamily="18" charset="0"/>
                        </a:rPr>
                        <a:t> in unguided media.</a:t>
                      </a:r>
                      <a:endParaRPr lang="en-US" sz="2000" b="0" dirty="0">
                        <a:effectLst/>
                        <a:latin typeface="Times New Roman" pitchFamily="18" charset="0"/>
                        <a:cs typeface="Times New Roman" pitchFamily="18" charset="0"/>
                      </a:endParaRPr>
                    </a:p>
                  </a:txBody>
                  <a:tcPr marL="95250" marR="95250" marT="133350" marB="133350" anchor="ctr"/>
                </a:tc>
                <a:extLst>
                  <a:ext uri="{0D108BD9-81ED-4DB2-BD59-A6C34878D82A}">
                    <a16:rowId xmlns:a16="http://schemas.microsoft.com/office/drawing/2014/main" val="10003"/>
                  </a:ext>
                </a:extLst>
              </a:tr>
              <a:tr h="647700">
                <a:tc>
                  <a:txBody>
                    <a:bodyPr/>
                    <a:lstStyle/>
                    <a:p>
                      <a:pPr algn="l" fontAlgn="ctr"/>
                      <a:r>
                        <a:rPr lang="en-US" sz="2000" b="0" dirty="0">
                          <a:effectLst/>
                          <a:latin typeface="Times New Roman" pitchFamily="18" charset="0"/>
                          <a:cs typeface="Times New Roman" pitchFamily="18" charset="0"/>
                        </a:rPr>
                        <a:t>Examples of guided media are </a:t>
                      </a:r>
                      <a:r>
                        <a:rPr lang="en-US" sz="2000" b="1" dirty="0">
                          <a:effectLst/>
                          <a:latin typeface="Times New Roman" pitchFamily="18" charset="0"/>
                          <a:cs typeface="Times New Roman" pitchFamily="18" charset="0"/>
                        </a:rPr>
                        <a:t>twisted pair cables, coaxial cables, and optical fiber cables.</a:t>
                      </a:r>
                    </a:p>
                  </a:txBody>
                  <a:tcPr marL="95250" marR="95250" marT="133350" marB="133350" anchor="ctr"/>
                </a:tc>
                <a:tc>
                  <a:txBody>
                    <a:bodyPr/>
                    <a:lstStyle/>
                    <a:p>
                      <a:pPr algn="l" fontAlgn="ctr"/>
                      <a:r>
                        <a:rPr lang="en-US" sz="2000" b="0" dirty="0">
                          <a:effectLst/>
                          <a:latin typeface="Times New Roman" pitchFamily="18" charset="0"/>
                          <a:cs typeface="Times New Roman" pitchFamily="18" charset="0"/>
                        </a:rPr>
                        <a:t>Examples of unguided media </a:t>
                      </a:r>
                      <a:r>
                        <a:rPr lang="en-US" sz="2000" b="1" dirty="0">
                          <a:effectLst/>
                          <a:latin typeface="Times New Roman" pitchFamily="18" charset="0"/>
                          <a:cs typeface="Times New Roman" pitchFamily="18" charset="0"/>
                        </a:rPr>
                        <a:t>are radio wave, microwave and infrared light</a:t>
                      </a:r>
                    </a:p>
                  </a:txBody>
                  <a:tcPr marL="95250" marR="95250" marT="133350" marB="133350" anchor="ctr"/>
                </a:tc>
                <a:extLst>
                  <a:ext uri="{0D108BD9-81ED-4DB2-BD59-A6C34878D82A}">
                    <a16:rowId xmlns:a16="http://schemas.microsoft.com/office/drawing/2014/main" val="10004"/>
                  </a:ext>
                </a:extLst>
              </a:tr>
              <a:tr h="457200">
                <a:tc>
                  <a:txBody>
                    <a:bodyPr/>
                    <a:lstStyle/>
                    <a:p>
                      <a:pPr algn="l" fontAlgn="ctr"/>
                      <a:r>
                        <a:rPr lang="en-IN" sz="2000" dirty="0">
                          <a:effectLst/>
                          <a:latin typeface="Times New Roman" pitchFamily="18" charset="0"/>
                          <a:cs typeface="Times New Roman" pitchFamily="18" charset="0"/>
                        </a:rPr>
                        <a:t>It is cost is less.</a:t>
                      </a:r>
                      <a:endParaRPr lang="en-IN" sz="2000" b="0" dirty="0">
                        <a:effectLst/>
                        <a:latin typeface="Times New Roman" pitchFamily="18" charset="0"/>
                        <a:cs typeface="Times New Roman" pitchFamily="18" charset="0"/>
                      </a:endParaRPr>
                    </a:p>
                  </a:txBody>
                  <a:tcPr marL="95250" marR="95250" marT="133350" marB="133350" anchor="ctr"/>
                </a:tc>
                <a:tc>
                  <a:txBody>
                    <a:bodyPr/>
                    <a:lstStyle/>
                    <a:p>
                      <a:pPr algn="l" fontAlgn="ctr"/>
                      <a:r>
                        <a:rPr lang="en-IN" sz="2000" dirty="0">
                          <a:effectLst/>
                          <a:latin typeface="Times New Roman" pitchFamily="18" charset="0"/>
                          <a:cs typeface="Times New Roman" pitchFamily="18" charset="0"/>
                        </a:rPr>
                        <a:t>It is costly.</a:t>
                      </a:r>
                      <a:endParaRPr lang="en-IN" sz="2000" b="0" dirty="0">
                        <a:effectLst/>
                        <a:latin typeface="Times New Roman" pitchFamily="18" charset="0"/>
                        <a:cs typeface="Times New Roman" pitchFamily="18" charset="0"/>
                      </a:endParaRPr>
                    </a:p>
                  </a:txBody>
                  <a:tcPr marL="95250" marR="95250" marT="133350" marB="133350" anchor="ctr"/>
                </a:tc>
                <a:extLst>
                  <a:ext uri="{0D108BD9-81ED-4DB2-BD59-A6C34878D82A}">
                    <a16:rowId xmlns:a16="http://schemas.microsoft.com/office/drawing/2014/main" val="10005"/>
                  </a:ext>
                </a:extLst>
              </a:tr>
            </a:tbl>
          </a:graphicData>
        </a:graphic>
      </p:graphicFrame>
      <p:sp>
        <p:nvSpPr>
          <p:cNvPr id="5" name="Title 1"/>
          <p:cNvSpPr txBox="1">
            <a:spLocks/>
          </p:cNvSpPr>
          <p:nvPr/>
        </p:nvSpPr>
        <p:spPr>
          <a:xfrm>
            <a:off x="710406" y="10748"/>
            <a:ext cx="11017092" cy="4800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IN"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a:p>
            <a:r>
              <a:rPr lang="en-IN" sz="2800" b="1" dirty="0">
                <a:latin typeface="Times New Roman" pitchFamily="18" charset="0"/>
                <a:cs typeface="Times New Roman" pitchFamily="18" charset="0"/>
              </a:rPr>
              <a:t>Difference Between </a:t>
            </a:r>
            <a:r>
              <a:rPr lang="en-US" sz="2800" b="1" dirty="0">
                <a:latin typeface="Times New Roman" pitchFamily="18" charset="0"/>
                <a:cs typeface="Times New Roman" pitchFamily="18" charset="0"/>
              </a:rPr>
              <a:t>Guided and Unguided Media</a:t>
            </a:r>
          </a:p>
          <a:p>
            <a:br>
              <a:rPr lang="en-IN" sz="2800" b="1"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233938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806" y="0"/>
            <a:ext cx="11017092" cy="416480"/>
          </a:xfrm>
        </p:spPr>
        <p:txBody>
          <a:bodyPr>
            <a:normAutofit fontScale="90000"/>
          </a:bodyPr>
          <a:lstStyle/>
          <a:p>
            <a:pPr marL="0" indent="0" algn="ctr">
              <a:buNone/>
            </a:pPr>
            <a:r>
              <a:rPr lang="en-IN" sz="3200" b="1" dirty="0">
                <a:latin typeface="Times New Roman" pitchFamily="18" charset="0"/>
                <a:cs typeface="Times New Roman" pitchFamily="18" charset="0"/>
              </a:rPr>
              <a:t>2.3 Multiplexing</a:t>
            </a:r>
          </a:p>
        </p:txBody>
      </p:sp>
      <p:sp>
        <p:nvSpPr>
          <p:cNvPr id="3" name="Content Placeholder 2"/>
          <p:cNvSpPr>
            <a:spLocks noGrp="1"/>
          </p:cNvSpPr>
          <p:nvPr>
            <p:ph sz="quarter" idx="13"/>
          </p:nvPr>
        </p:nvSpPr>
        <p:spPr>
          <a:xfrm>
            <a:off x="0" y="628650"/>
            <a:ext cx="6654006" cy="6572250"/>
          </a:xfrm>
        </p:spPr>
        <p:txBody>
          <a:bodyPr>
            <a:normAutofit/>
          </a:bodyPr>
          <a:lstStyle/>
          <a:p>
            <a:pPr algn="just">
              <a:buFont typeface="Wingdings" panose="05000000000000000000" pitchFamily="2" charset="2"/>
              <a:buChar char="Ø"/>
            </a:pPr>
            <a:r>
              <a:rPr lang="en-US" sz="1800" b="1" dirty="0">
                <a:latin typeface="Times New Roman" pitchFamily="18" charset="0"/>
                <a:cs typeface="Times New Roman" pitchFamily="18" charset="0"/>
              </a:rPr>
              <a:t>Multiplexing is the set of techniques that allow the simultaneous transmission of multiple signals across a single data link. </a:t>
            </a:r>
          </a:p>
          <a:p>
            <a:pPr algn="just">
              <a:buFont typeface="Wingdings" panose="05000000000000000000" pitchFamily="2" charset="2"/>
              <a:buChar char="Ø"/>
            </a:pPr>
            <a:r>
              <a:rPr lang="en-US" sz="1800" b="1" dirty="0">
                <a:latin typeface="Times New Roman" pitchFamily="18" charset="0"/>
                <a:cs typeface="Times New Roman" pitchFamily="18" charset="0"/>
              </a:rPr>
              <a:t>Multiplexing</a:t>
            </a:r>
            <a:r>
              <a:rPr lang="en-US" sz="1800" dirty="0">
                <a:latin typeface="Times New Roman" pitchFamily="18" charset="0"/>
                <a:cs typeface="Times New Roman" pitchFamily="18" charset="0"/>
              </a:rPr>
              <a:t> is a way of transmitting </a:t>
            </a:r>
            <a:r>
              <a:rPr lang="en-US" sz="1800" dirty="0">
                <a:solidFill>
                  <a:srgbClr val="273239"/>
                </a:solidFill>
                <a:latin typeface="Times New Roman" pitchFamily="18" charset="0"/>
                <a:cs typeface="Times New Roman" pitchFamily="18" charset="0"/>
              </a:rPr>
              <a:t>multiple signals over a single </a:t>
            </a:r>
            <a:r>
              <a:rPr lang="en-US" sz="1800" dirty="0">
                <a:latin typeface="Times New Roman" pitchFamily="18" charset="0"/>
                <a:cs typeface="Times New Roman" pitchFamily="18" charset="0"/>
              </a:rPr>
              <a:t>media</a:t>
            </a:r>
            <a:r>
              <a:rPr lang="en-US" sz="1800" dirty="0">
                <a:solidFill>
                  <a:srgbClr val="273239"/>
                </a:solidFill>
                <a:latin typeface="Times New Roman" pitchFamily="18" charset="0"/>
                <a:cs typeface="Times New Roman" pitchFamily="18" charset="0"/>
              </a:rPr>
              <a:t>.</a:t>
            </a:r>
          </a:p>
          <a:p>
            <a:pPr algn="just">
              <a:buFont typeface="Wingdings" panose="05000000000000000000" pitchFamily="2" charset="2"/>
              <a:buChar char="Ø"/>
            </a:pPr>
            <a:r>
              <a:rPr lang="en-IN" sz="1800" b="1" dirty="0">
                <a:latin typeface="Times New Roman" pitchFamily="18" charset="0"/>
                <a:cs typeface="Times New Roman" pitchFamily="18" charset="0"/>
              </a:rPr>
              <a:t>Concept of Multiplexing:</a:t>
            </a:r>
          </a:p>
          <a:p>
            <a:pPr algn="just">
              <a:buFont typeface="Wingdings" panose="05000000000000000000" pitchFamily="2" charset="2"/>
              <a:buChar char="Ø"/>
            </a:pPr>
            <a:r>
              <a:rPr lang="en-US" sz="1600" dirty="0">
                <a:latin typeface="Times New Roman" pitchFamily="18" charset="0"/>
                <a:cs typeface="Times New Roman" pitchFamily="18" charset="0"/>
              </a:rPr>
              <a:t>Multiplexing is achieved by using a device called </a:t>
            </a:r>
            <a:r>
              <a:rPr lang="en-US" sz="1600" b="1" dirty="0">
                <a:latin typeface="Times New Roman" pitchFamily="18" charset="0"/>
                <a:cs typeface="Times New Roman" pitchFamily="18" charset="0"/>
              </a:rPr>
              <a:t>Multiplexer</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MUX</a:t>
            </a:r>
            <a:r>
              <a:rPr lang="en-US" sz="1600" dirty="0">
                <a:latin typeface="Times New Roman" pitchFamily="18" charset="0"/>
                <a:cs typeface="Times New Roman" pitchFamily="18" charset="0"/>
              </a:rPr>
              <a:t>) that combines multiple input lines to generate a single output line. (i.e. n inputs and one output).</a:t>
            </a:r>
            <a:endParaRPr lang="en-US" sz="1600" dirty="0">
              <a:solidFill>
                <a:srgbClr val="273239"/>
              </a:solidFill>
              <a:latin typeface="Times New Roman" pitchFamily="18" charset="0"/>
              <a:cs typeface="Times New Roman" pitchFamily="18" charset="0"/>
            </a:endParaRPr>
          </a:p>
          <a:p>
            <a:pPr algn="just">
              <a:buFont typeface="Wingdings" panose="05000000000000000000" pitchFamily="2" charset="2"/>
              <a:buChar char="Ø"/>
            </a:pPr>
            <a:r>
              <a:rPr lang="en-US" sz="1600" dirty="0">
                <a:latin typeface="Times New Roman" pitchFamily="18" charset="0"/>
                <a:cs typeface="Times New Roman" pitchFamily="18" charset="0"/>
              </a:rPr>
              <a:t>Demultiplexing is achieved by using a device called </a:t>
            </a:r>
            <a:r>
              <a:rPr lang="en-US" sz="1600" b="1" dirty="0">
                <a:latin typeface="Times New Roman" pitchFamily="18" charset="0"/>
                <a:cs typeface="Times New Roman" pitchFamily="18" charset="0"/>
              </a:rPr>
              <a:t>Demultiplexer</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DEMUX</a:t>
            </a:r>
            <a:r>
              <a:rPr lang="en-US" sz="1600" dirty="0">
                <a:latin typeface="Times New Roman" pitchFamily="18" charset="0"/>
                <a:cs typeface="Times New Roman" pitchFamily="18" charset="0"/>
              </a:rPr>
              <a:t>)  that separates a single input line  into multiple output lines (</a:t>
            </a:r>
            <a:r>
              <a:rPr lang="en-US" sz="1600" dirty="0" err="1">
                <a:latin typeface="Times New Roman" pitchFamily="18" charset="0"/>
                <a:cs typeface="Times New Roman" pitchFamily="18" charset="0"/>
              </a:rPr>
              <a:t>i.e</a:t>
            </a:r>
            <a:r>
              <a:rPr lang="en-US" sz="1600" dirty="0">
                <a:latin typeface="Times New Roman" pitchFamily="18" charset="0"/>
                <a:cs typeface="Times New Roman" pitchFamily="18" charset="0"/>
              </a:rPr>
              <a:t> one input and n outputs).</a:t>
            </a:r>
          </a:p>
          <a:p>
            <a:pPr marL="285750" indent="-285750" algn="just">
              <a:buFont typeface="Wingdings" panose="05000000000000000000" pitchFamily="2" charset="2"/>
              <a:buChar char="Ø"/>
            </a:pPr>
            <a:r>
              <a:rPr lang="en-US" sz="1600" dirty="0">
                <a:latin typeface="Times New Roman" pitchFamily="18" charset="0"/>
                <a:cs typeface="Times New Roman" pitchFamily="18" charset="0"/>
              </a:rPr>
              <a:t>The 'n' input lines are transmitted through a multiplexer and multiplexer combines the multiple signals to form a single composite signal.</a:t>
            </a:r>
          </a:p>
          <a:p>
            <a:pPr marL="285750" indent="-285750" algn="just">
              <a:buFont typeface="Wingdings" panose="05000000000000000000" pitchFamily="2" charset="2"/>
              <a:buChar char="Ø"/>
            </a:pPr>
            <a:r>
              <a:rPr lang="en-US" sz="1600" dirty="0">
                <a:latin typeface="Times New Roman" pitchFamily="18" charset="0"/>
                <a:cs typeface="Times New Roman" pitchFamily="18" charset="0"/>
              </a:rPr>
              <a:t>The composite signal is passed through a demultiplexer and demultiplexer separates a composite signal to its component signals and transfers them to their respective destinations.</a:t>
            </a:r>
          </a:p>
          <a:p>
            <a:pPr marL="285750" indent="-285750" algn="just">
              <a:buFont typeface="Wingdings" panose="05000000000000000000" pitchFamily="2" charset="2"/>
              <a:buChar char="Ø"/>
            </a:pPr>
            <a:r>
              <a:rPr lang="en-US" sz="1600" dirty="0">
                <a:latin typeface="Times New Roman" pitchFamily="18" charset="0"/>
                <a:cs typeface="Times New Roman" pitchFamily="18" charset="0"/>
              </a:rPr>
              <a:t>There are three basic multiplexing techniques: frequency-division multiplexing, wavelength-division multiplexing, and time-division multiplexing. The first two are techniques designed for analog signals, the third, for digital signals.</a:t>
            </a:r>
          </a:p>
          <a:p>
            <a:pPr marL="285750" indent="-285750">
              <a:buFont typeface="Wingdings" panose="05000000000000000000" pitchFamily="2" charset="2"/>
              <a:buChar char="Ø"/>
            </a:pPr>
            <a:endParaRPr lang="en-US" sz="16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endParaRPr lang="en-US" sz="1800" dirty="0">
              <a:solidFill>
                <a:srgbClr val="273239"/>
              </a:solidFill>
              <a:latin typeface="Times New Roman" pitchFamily="18" charset="0"/>
              <a:cs typeface="Times New Roman" pitchFamily="18" charset="0"/>
            </a:endParaRPr>
          </a:p>
          <a:p>
            <a:endParaRPr lang="en-US" sz="1800" dirty="0">
              <a:solidFill>
                <a:srgbClr val="273239"/>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006" y="628650"/>
            <a:ext cx="5587073"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254206" y="2332136"/>
            <a:ext cx="2385589" cy="307777"/>
          </a:xfrm>
          <a:prstGeom prst="rect">
            <a:avLst/>
          </a:prstGeom>
        </p:spPr>
        <p:txBody>
          <a:bodyPr wrap="none">
            <a:spAutoFit/>
          </a:bodyPr>
          <a:lstStyle/>
          <a:p>
            <a:r>
              <a:rPr lang="en-IN" sz="1400" b="1" dirty="0">
                <a:latin typeface="Times New Roman" pitchFamily="18" charset="0"/>
                <a:cs typeface="Times New Roman" pitchFamily="18" charset="0"/>
              </a:rPr>
              <a:t>Fig. Concept of Multiplexing</a:t>
            </a:r>
            <a:endParaRPr lang="en-IN" sz="1400" dirty="0">
              <a:latin typeface="Times New Roman" pitchFamily="18" charset="0"/>
              <a:cs typeface="Times New Roman" pitchFamily="18" charset="0"/>
            </a:endParaRPr>
          </a:p>
        </p:txBody>
      </p:sp>
      <p:sp>
        <p:nvSpPr>
          <p:cNvPr id="8" name="Rectangle 7"/>
          <p:cNvSpPr/>
          <p:nvPr/>
        </p:nvSpPr>
        <p:spPr>
          <a:xfrm>
            <a:off x="9295972" y="5886450"/>
            <a:ext cx="2235933" cy="307777"/>
          </a:xfrm>
          <a:prstGeom prst="rect">
            <a:avLst/>
          </a:prstGeom>
        </p:spPr>
        <p:txBody>
          <a:bodyPr wrap="none">
            <a:spAutoFit/>
          </a:bodyPr>
          <a:lstStyle/>
          <a:p>
            <a:r>
              <a:rPr lang="en-IN" sz="1400" b="1" dirty="0">
                <a:latin typeface="Times New Roman" pitchFamily="18" charset="0"/>
                <a:cs typeface="Times New Roman" pitchFamily="18" charset="0"/>
              </a:rPr>
              <a:t>Fig. Types of  Multiplexing</a:t>
            </a:r>
            <a:endParaRPr lang="en-IN" sz="14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127" y="3543300"/>
            <a:ext cx="52959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526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416481"/>
            <a:ext cx="7077435" cy="6015994"/>
          </a:xfrm>
        </p:spPr>
        <p:txBody>
          <a:bodyPr>
            <a:noAutofit/>
          </a:bodyPr>
          <a:lstStyle/>
          <a:p>
            <a:pPr marL="55545" indent="0" algn="just">
              <a:buNone/>
            </a:pPr>
            <a:r>
              <a:rPr lang="en-US" sz="2400" b="1" dirty="0">
                <a:latin typeface="Times New Roman" pitchFamily="18" charset="0"/>
                <a:cs typeface="Times New Roman" pitchFamily="18" charset="0"/>
              </a:rPr>
              <a:t>1. Frequency-Division Multiplexing</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FDM</a:t>
            </a:r>
            <a:r>
              <a:rPr lang="en-US" sz="2400" dirty="0">
                <a:latin typeface="Times New Roman" pitchFamily="18" charset="0"/>
                <a:cs typeface="Times New Roman" pitchFamily="18" charset="0"/>
              </a:rPr>
              <a:t>):</a:t>
            </a:r>
          </a:p>
          <a:p>
            <a:pPr algn="just">
              <a:buFont typeface="Wingdings" panose="05000000000000000000" pitchFamily="2" charset="2"/>
              <a:buChar char="Ø"/>
            </a:pPr>
            <a:r>
              <a:rPr lang="en-US" sz="2000" b="1" dirty="0">
                <a:latin typeface="Times New Roman" pitchFamily="18" charset="0"/>
                <a:cs typeface="Times New Roman" pitchFamily="18" charset="0"/>
              </a:rPr>
              <a:t>In FDM, multiple signals are sent simultaneously by allocating separate frequency bands or channels to each signal.</a:t>
            </a:r>
          </a:p>
          <a:p>
            <a:pPr algn="just">
              <a:buFont typeface="Wingdings" panose="05000000000000000000" pitchFamily="2" charset="2"/>
              <a:buChar char="Ø"/>
            </a:pPr>
            <a:r>
              <a:rPr lang="en-US" sz="2000" dirty="0">
                <a:solidFill>
                  <a:schemeClr val="tx1">
                    <a:lumMod val="95000"/>
                    <a:lumOff val="5000"/>
                  </a:schemeClr>
                </a:solidFill>
                <a:latin typeface="Times New Roman" pitchFamily="18" charset="0"/>
                <a:cs typeface="Times New Roman" pitchFamily="18" charset="0"/>
              </a:rPr>
              <a:t>In</a:t>
            </a:r>
            <a:r>
              <a:rPr lang="en-US" sz="2000" b="1" dirty="0">
                <a:solidFill>
                  <a:schemeClr val="tx1">
                    <a:lumMod val="95000"/>
                    <a:lumOff val="5000"/>
                  </a:schemeClr>
                </a:solidFill>
                <a:latin typeface="Times New Roman" pitchFamily="18" charset="0"/>
                <a:cs typeface="Times New Roman" pitchFamily="18" charset="0"/>
              </a:rPr>
              <a:t> FDM</a:t>
            </a:r>
            <a:r>
              <a:rPr lang="en-US" sz="2000" dirty="0">
                <a:solidFill>
                  <a:schemeClr val="tx1">
                    <a:lumMod val="95000"/>
                    <a:lumOff val="5000"/>
                  </a:schemeClr>
                </a:solidFill>
                <a:latin typeface="Times New Roman" pitchFamily="18" charset="0"/>
                <a:cs typeface="Times New Roman" pitchFamily="18" charset="0"/>
              </a:rPr>
              <a:t>, the total  available </a:t>
            </a:r>
            <a:r>
              <a:rPr lang="en-US" sz="2000" dirty="0">
                <a:solidFill>
                  <a:schemeClr val="tx1">
                    <a:lumMod val="95000"/>
                    <a:lumOff val="5000"/>
                  </a:schemeClr>
                </a:solidFill>
                <a:latin typeface="Times New Roman" pitchFamily="18" charset="0"/>
                <a:cs typeface="Times New Roman" pitchFamily="18" charset="0"/>
                <a:hlinkClick r:id="rId2" tooltip="Bandwidth (signal processing)"/>
              </a:rPr>
              <a:t>bandwidth</a:t>
            </a:r>
            <a:r>
              <a:rPr lang="en-US" sz="2000" dirty="0">
                <a:solidFill>
                  <a:schemeClr val="tx1">
                    <a:lumMod val="95000"/>
                    <a:lumOff val="5000"/>
                  </a:schemeClr>
                </a:solidFill>
                <a:latin typeface="Times New Roman" pitchFamily="18" charset="0"/>
                <a:cs typeface="Times New Roman" pitchFamily="18" charset="0"/>
              </a:rPr>
              <a:t> of a </a:t>
            </a:r>
            <a:r>
              <a:rPr lang="en-US" sz="2000" dirty="0">
                <a:solidFill>
                  <a:schemeClr val="tx1">
                    <a:lumMod val="95000"/>
                    <a:lumOff val="5000"/>
                  </a:schemeClr>
                </a:solidFill>
                <a:latin typeface="Times New Roman" pitchFamily="18" charset="0"/>
                <a:cs typeface="Times New Roman" pitchFamily="18" charset="0"/>
                <a:hlinkClick r:id="rId3" tooltip="Communication channel"/>
              </a:rPr>
              <a:t>communication medium</a:t>
            </a:r>
            <a:r>
              <a:rPr lang="en-US" sz="2000" dirty="0">
                <a:solidFill>
                  <a:schemeClr val="tx1">
                    <a:lumMod val="95000"/>
                    <a:lumOff val="5000"/>
                  </a:schemeClr>
                </a:solidFill>
                <a:latin typeface="Times New Roman" pitchFamily="18" charset="0"/>
                <a:cs typeface="Times New Roman" pitchFamily="18" charset="0"/>
              </a:rPr>
              <a:t> is divided into a series of non-overlapping </a:t>
            </a:r>
            <a:r>
              <a:rPr lang="en-US" sz="2000" dirty="0">
                <a:solidFill>
                  <a:schemeClr val="tx1">
                    <a:lumMod val="95000"/>
                    <a:lumOff val="5000"/>
                  </a:schemeClr>
                </a:solidFill>
                <a:latin typeface="Times New Roman" pitchFamily="18" charset="0"/>
                <a:cs typeface="Times New Roman" pitchFamily="18" charset="0"/>
                <a:hlinkClick r:id="rId4" tooltip="Frequency bands"/>
              </a:rPr>
              <a:t>frequency bands</a:t>
            </a:r>
            <a:r>
              <a:rPr lang="en-US" sz="2000" dirty="0">
                <a:solidFill>
                  <a:schemeClr val="tx1">
                    <a:lumMod val="95000"/>
                    <a:lumOff val="5000"/>
                  </a:schemeClr>
                </a:solidFill>
                <a:latin typeface="Times New Roman" pitchFamily="18" charset="0"/>
                <a:cs typeface="Times New Roman" pitchFamily="18" charset="0"/>
              </a:rPr>
              <a:t> or </a:t>
            </a:r>
            <a:r>
              <a:rPr lang="en-US" sz="2000" u="sng" dirty="0">
                <a:solidFill>
                  <a:schemeClr val="tx1">
                    <a:lumMod val="95000"/>
                    <a:lumOff val="5000"/>
                  </a:schemeClr>
                </a:solidFill>
                <a:latin typeface="Times New Roman" pitchFamily="18" charset="0"/>
                <a:cs typeface="Times New Roman" pitchFamily="18" charset="0"/>
              </a:rPr>
              <a:t>channels</a:t>
            </a:r>
            <a:r>
              <a:rPr lang="en-US" sz="2000" dirty="0">
                <a:solidFill>
                  <a:schemeClr val="tx1">
                    <a:lumMod val="95000"/>
                    <a:lumOff val="5000"/>
                  </a:schemeClr>
                </a:solidFill>
                <a:latin typeface="Times New Roman" pitchFamily="18" charset="0"/>
                <a:cs typeface="Times New Roman" pitchFamily="18" charset="0"/>
              </a:rPr>
              <a:t>, each of which is used to carry a separate signal. </a:t>
            </a:r>
          </a:p>
          <a:p>
            <a:pPr algn="just">
              <a:buFont typeface="Wingdings" panose="05000000000000000000" pitchFamily="2" charset="2"/>
              <a:buChar char="Ø"/>
            </a:pPr>
            <a:r>
              <a:rPr lang="en-US" sz="2000" dirty="0">
                <a:latin typeface="Times New Roman" pitchFamily="18" charset="0"/>
                <a:cs typeface="Times New Roman" pitchFamily="18" charset="0"/>
              </a:rPr>
              <a:t>This allows a single transmission medium such as a </a:t>
            </a:r>
            <a:r>
              <a:rPr lang="en-US" sz="2000" u="sng" dirty="0">
                <a:solidFill>
                  <a:srgbClr val="0070C0"/>
                </a:solidFill>
                <a:latin typeface="Times New Roman" pitchFamily="18" charset="0"/>
                <a:cs typeface="Times New Roman" pitchFamily="18" charset="0"/>
              </a:rPr>
              <a:t>microwave link </a:t>
            </a:r>
            <a:r>
              <a:rPr lang="en-US" sz="2000" dirty="0">
                <a:latin typeface="Times New Roman" pitchFamily="18" charset="0"/>
                <a:cs typeface="Times New Roman" pitchFamily="18" charset="0"/>
              </a:rPr>
              <a:t>or </a:t>
            </a:r>
            <a:r>
              <a:rPr lang="en-US" sz="2000" dirty="0">
                <a:latin typeface="Times New Roman" pitchFamily="18" charset="0"/>
                <a:cs typeface="Times New Roman" pitchFamily="18" charset="0"/>
                <a:hlinkClick r:id="rId5" tooltip="Optical fiber"/>
              </a:rPr>
              <a:t>optical fiber</a:t>
            </a:r>
            <a:r>
              <a:rPr lang="en-US" sz="2000" dirty="0">
                <a:latin typeface="Times New Roman" pitchFamily="18" charset="0"/>
                <a:cs typeface="Times New Roman" pitchFamily="18" charset="0"/>
              </a:rPr>
              <a:t> to be shared by multiple independent signals.</a:t>
            </a:r>
          </a:p>
          <a:p>
            <a:pPr algn="just">
              <a:buFont typeface="Wingdings" panose="05000000000000000000" pitchFamily="2" charset="2"/>
              <a:buChar char="Ø"/>
            </a:pPr>
            <a:r>
              <a:rPr lang="en-US" sz="2000" dirty="0">
                <a:latin typeface="Times New Roman" pitchFamily="18" charset="0"/>
                <a:cs typeface="Times New Roman" pitchFamily="18" charset="0"/>
              </a:rPr>
              <a:t>Channels are separated by unused frequency bands called </a:t>
            </a:r>
            <a:r>
              <a:rPr lang="en-US" sz="2000" b="1" dirty="0">
                <a:latin typeface="Times New Roman" pitchFamily="18" charset="0"/>
                <a:cs typeface="Times New Roman" pitchFamily="18" charset="0"/>
              </a:rPr>
              <a:t>guard bands that </a:t>
            </a:r>
            <a:r>
              <a:rPr lang="en-US" sz="2000" dirty="0">
                <a:latin typeface="Times New Roman" pitchFamily="18" charset="0"/>
                <a:cs typeface="Times New Roman" pitchFamily="18" charset="0"/>
              </a:rPr>
              <a:t>avoids signals from overlapping with each other.</a:t>
            </a:r>
          </a:p>
          <a:p>
            <a:pPr algn="just">
              <a:buFont typeface="Wingdings" panose="05000000000000000000" pitchFamily="2" charset="2"/>
              <a:buChar char="Ø"/>
            </a:pPr>
            <a:r>
              <a:rPr lang="en-US" sz="2000" b="1" dirty="0">
                <a:latin typeface="Times New Roman" pitchFamily="18" charset="0"/>
                <a:cs typeface="Times New Roman" pitchFamily="18" charset="0"/>
              </a:rPr>
              <a:t>Radio and Television transmission</a:t>
            </a:r>
            <a:r>
              <a:rPr lang="en-US" sz="2000" dirty="0">
                <a:latin typeface="Times New Roman" pitchFamily="18" charset="0"/>
                <a:cs typeface="Times New Roman" pitchFamily="18" charset="0"/>
              </a:rPr>
              <a:t> are most common </a:t>
            </a:r>
            <a:r>
              <a:rPr lang="en-US" sz="2000" b="1" dirty="0">
                <a:latin typeface="Times New Roman" pitchFamily="18" charset="0"/>
                <a:cs typeface="Times New Roman" pitchFamily="18" charset="0"/>
              </a:rPr>
              <a:t>examples</a:t>
            </a:r>
            <a:r>
              <a:rPr lang="en-US" sz="2000" dirty="0">
                <a:latin typeface="Times New Roman" pitchFamily="18" charset="0"/>
                <a:cs typeface="Times New Roman" pitchFamily="18" charset="0"/>
              </a:rPr>
              <a:t> of FDM ,in which multiple radio signals at various frequencies travel through the air at the same time.</a:t>
            </a:r>
          </a:p>
          <a:p>
            <a:pPr algn="just">
              <a:buFont typeface="Wingdings" panose="05000000000000000000" pitchFamily="2" charset="2"/>
              <a:buChar char="Ø"/>
            </a:pPr>
            <a:r>
              <a:rPr lang="en-US" sz="2000" b="1" dirty="0">
                <a:latin typeface="Times New Roman" pitchFamily="18" charset="0"/>
                <a:cs typeface="Times New Roman" pitchFamily="18" charset="0"/>
              </a:rPr>
              <a:t>Cable television </a:t>
            </a:r>
            <a:r>
              <a:rPr lang="en-US" sz="2000" dirty="0">
                <a:latin typeface="Times New Roman" pitchFamily="18" charset="0"/>
                <a:cs typeface="Times New Roman" pitchFamily="18" charset="0"/>
              </a:rPr>
              <a:t>is another </a:t>
            </a:r>
            <a:r>
              <a:rPr lang="en-US" sz="2000" b="1" dirty="0">
                <a:latin typeface="Times New Roman" pitchFamily="18" charset="0"/>
                <a:cs typeface="Times New Roman" pitchFamily="18" charset="0"/>
              </a:rPr>
              <a:t>example </a:t>
            </a:r>
            <a:r>
              <a:rPr lang="en-US" sz="2000" dirty="0">
                <a:latin typeface="Times New Roman" pitchFamily="18" charset="0"/>
                <a:cs typeface="Times New Roman" pitchFamily="18" charset="0"/>
              </a:rPr>
              <a:t>of FDM , in which many television channels are carried simultaneously on a single cable.</a:t>
            </a:r>
          </a:p>
          <a:p>
            <a:pPr>
              <a:buFont typeface="Wingdings" panose="05000000000000000000" pitchFamily="2" charset="2"/>
              <a:buChar char="Ø"/>
            </a:pPr>
            <a:endParaRPr lang="en-IN" sz="2400" dirty="0"/>
          </a:p>
        </p:txBody>
      </p:sp>
      <p:sp>
        <p:nvSpPr>
          <p:cNvPr id="6" name="Title 1"/>
          <p:cNvSpPr txBox="1">
            <a:spLocks/>
          </p:cNvSpPr>
          <p:nvPr/>
        </p:nvSpPr>
        <p:spPr>
          <a:xfrm>
            <a:off x="481806" y="0"/>
            <a:ext cx="11017092" cy="41648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2.3.1 Multiplexing: FDM</a:t>
            </a:r>
          </a:p>
        </p:txBody>
      </p:sp>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1206" y="704850"/>
            <a:ext cx="4904511"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7436" y="2762250"/>
            <a:ext cx="49720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522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81806" y="0"/>
            <a:ext cx="11017092" cy="41648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2.3.1 Multiplexing: FDM</a:t>
            </a:r>
          </a:p>
        </p:txBody>
      </p:sp>
      <p:sp>
        <p:nvSpPr>
          <p:cNvPr id="7" name="Content Placeholder 6"/>
          <p:cNvSpPr>
            <a:spLocks noGrp="1"/>
          </p:cNvSpPr>
          <p:nvPr>
            <p:ph sz="quarter" idx="13"/>
          </p:nvPr>
        </p:nvSpPr>
        <p:spPr>
          <a:xfrm>
            <a:off x="-1" y="552450"/>
            <a:ext cx="12064207" cy="6324600"/>
          </a:xfrm>
        </p:spPr>
        <p:txBody>
          <a:bodyPr>
            <a:normAutofit/>
          </a:bodyPr>
          <a:lstStyle/>
          <a:p>
            <a:pPr marL="55545" indent="0">
              <a:buNone/>
            </a:pPr>
            <a:r>
              <a:rPr lang="en-US" sz="2400" b="1" dirty="0">
                <a:latin typeface="Times New Roman" pitchFamily="18" charset="0"/>
                <a:cs typeface="Times New Roman" pitchFamily="18" charset="0"/>
              </a:rPr>
              <a:t>1. Frequency-Division Multiplexing</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FDM</a:t>
            </a:r>
            <a:r>
              <a:rPr lang="en-US" sz="2400" dirty="0">
                <a:latin typeface="Times New Roman" pitchFamily="18" charset="0"/>
                <a:cs typeface="Times New Roman" pitchFamily="18" charset="0"/>
              </a:rPr>
              <a:t>):</a:t>
            </a:r>
          </a:p>
          <a:p>
            <a:pPr>
              <a:buFont typeface="Wingdings" panose="05000000000000000000" pitchFamily="2" charset="2"/>
              <a:buChar char="Ø"/>
            </a:pPr>
            <a:r>
              <a:rPr lang="en-US" sz="1800" dirty="0">
                <a:latin typeface="Times New Roman" pitchFamily="18" charset="0"/>
                <a:cs typeface="Times New Roman" pitchFamily="18" charset="0"/>
              </a:rPr>
              <a:t>FDM is an </a:t>
            </a:r>
            <a:r>
              <a:rPr lang="en-US" sz="1800" b="1" dirty="0">
                <a:latin typeface="Times New Roman" pitchFamily="18" charset="0"/>
                <a:cs typeface="Times New Roman" pitchFamily="18" charset="0"/>
              </a:rPr>
              <a:t>analog multiplexing </a:t>
            </a:r>
            <a:r>
              <a:rPr lang="en-US" sz="1800" dirty="0">
                <a:latin typeface="Times New Roman" pitchFamily="18" charset="0"/>
                <a:cs typeface="Times New Roman" pitchFamily="18" charset="0"/>
              </a:rPr>
              <a:t>technique that combines analog signals. </a:t>
            </a:r>
          </a:p>
          <a:p>
            <a:pPr algn="just">
              <a:buFont typeface="Wingdings" panose="05000000000000000000" pitchFamily="2" charset="2"/>
              <a:buChar char="Ø"/>
            </a:pPr>
            <a:r>
              <a:rPr lang="en-US" sz="1800" b="1" dirty="0">
                <a:latin typeface="Times New Roman" pitchFamily="18" charset="0"/>
                <a:cs typeface="Times New Roman" pitchFamily="18" charset="0"/>
              </a:rPr>
              <a:t>Multiplexing Process :</a:t>
            </a:r>
          </a:p>
          <a:p>
            <a:pPr algn="just">
              <a:buFont typeface="Wingdings" panose="05000000000000000000" pitchFamily="2" charset="2"/>
              <a:buChar char="Ø"/>
            </a:pPr>
            <a:r>
              <a:rPr lang="en-US" sz="1800" dirty="0">
                <a:latin typeface="Times New Roman" pitchFamily="18" charset="0"/>
                <a:cs typeface="Times New Roman" pitchFamily="18" charset="0"/>
              </a:rPr>
              <a:t>Each source generates a signal of a similar frequency range. Inside the multiplexer, these similar signals modulate different carrier frequencies ( f1, f2, and f3). The resulting modulated signals are then combined into a single composite signal that is sent out over a media link that has enough bandwidth to accommodate it. </a:t>
            </a:r>
          </a:p>
          <a:p>
            <a:pPr algn="just">
              <a:buFont typeface="Wingdings" panose="05000000000000000000" pitchFamily="2" charset="2"/>
              <a:buChar char="Ø"/>
            </a:pPr>
            <a:r>
              <a:rPr lang="en-US" sz="1800" b="1" dirty="0">
                <a:latin typeface="Times New Roman" pitchFamily="18" charset="0"/>
                <a:cs typeface="Times New Roman" pitchFamily="18" charset="0"/>
              </a:rPr>
              <a:t>Demultiplexing Process :</a:t>
            </a:r>
          </a:p>
          <a:p>
            <a:pPr algn="just">
              <a:buFont typeface="Wingdings" panose="05000000000000000000" pitchFamily="2" charset="2"/>
              <a:buChar char="Ø"/>
            </a:pPr>
            <a:r>
              <a:rPr lang="en-US" sz="1800" dirty="0">
                <a:latin typeface="Times New Roman" pitchFamily="18" charset="0"/>
                <a:cs typeface="Times New Roman" pitchFamily="18" charset="0"/>
              </a:rPr>
              <a:t>The demultiplexer uses a series of filters to decompose the multiplexed signal into its constituent component signals. The individual signals are then passed to a demodulator that separates them from their carriers and passes them to the output lines. </a:t>
            </a:r>
            <a:endParaRPr lang="en-IN" sz="1800" dirty="0">
              <a:latin typeface="Times New Roman" pitchFamily="18" charset="0"/>
              <a:cs typeface="Times New Roman" pitchFamily="18" charset="0"/>
            </a:endParaRPr>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752" y="4057650"/>
            <a:ext cx="8077200" cy="304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152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116" y="628650"/>
            <a:ext cx="6662855" cy="6419850"/>
          </a:xfrm>
        </p:spPr>
        <p:txBody>
          <a:bodyPr>
            <a:normAutofit/>
          </a:bodyPr>
          <a:lstStyle/>
          <a:p>
            <a:pPr algn="just"/>
            <a:r>
              <a:rPr lang="en-US" sz="2800" b="1" dirty="0">
                <a:solidFill>
                  <a:sysClr val="windowText" lastClr="000000"/>
                </a:solidFill>
                <a:latin typeface="Times New Roman" pitchFamily="18" charset="0"/>
                <a:cs typeface="Times New Roman" pitchFamily="18" charset="0"/>
              </a:rPr>
              <a:t>2.0 Introduction:</a:t>
            </a:r>
          </a:p>
          <a:p>
            <a:pPr algn="just"/>
            <a:r>
              <a:rPr lang="en-US" sz="2800" b="1" dirty="0">
                <a:solidFill>
                  <a:sysClr val="windowText" lastClr="000000"/>
                </a:solidFill>
                <a:latin typeface="Times New Roman" pitchFamily="18" charset="0"/>
                <a:cs typeface="Times New Roman" pitchFamily="18" charset="0"/>
                <a:sym typeface="Wingdings" pitchFamily="2" charset="2"/>
              </a:rPr>
              <a:t>2.1 (Communication Media):</a:t>
            </a:r>
          </a:p>
          <a:p>
            <a:pPr marL="457200" indent="-457200" algn="just">
              <a:buFont typeface="Wingdings" panose="05000000000000000000" pitchFamily="2" charset="2"/>
              <a:buChar char="Ø"/>
            </a:pPr>
            <a:r>
              <a:rPr lang="en-US" sz="2800" b="1" dirty="0">
                <a:solidFill>
                  <a:sysClr val="windowText" lastClr="000000"/>
                </a:solidFill>
                <a:latin typeface="Times New Roman" pitchFamily="18" charset="0"/>
                <a:cs typeface="Times New Roman" pitchFamily="18" charset="0"/>
                <a:sym typeface="Wingdings" pitchFamily="2" charset="2"/>
              </a:rPr>
              <a:t>Types of Transmission Media:</a:t>
            </a:r>
            <a:endParaRPr lang="en-US" sz="28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p:txBody>
      </p:sp>
      <p:sp>
        <p:nvSpPr>
          <p:cNvPr id="2" name="Title 1"/>
          <p:cNvSpPr>
            <a:spLocks noGrp="1"/>
          </p:cNvSpPr>
          <p:nvPr>
            <p:ph type="ctrTitle"/>
          </p:nvPr>
        </p:nvSpPr>
        <p:spPr>
          <a:xfrm>
            <a:off x="-153769" y="-27580"/>
            <a:ext cx="12241213" cy="560069"/>
          </a:xfrm>
        </p:spPr>
        <p:txBody>
          <a:bodyPr>
            <a:noAutofit/>
          </a:bodyPr>
          <a:lstStyle/>
          <a:p>
            <a:pPr marL="222181" indent="0" algn="ctr">
              <a:buNone/>
            </a:pPr>
            <a:r>
              <a:rPr lang="en-IN" sz="2800" b="1" dirty="0">
                <a:latin typeface="Times New Roman" pitchFamily="18" charset="0"/>
                <a:cs typeface="Times New Roman" pitchFamily="18" charset="0"/>
              </a:rPr>
              <a:t>Transmission Media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06" y="2533650"/>
            <a:ext cx="85344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09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494" y="546100"/>
            <a:ext cx="7353300" cy="6654800"/>
          </a:xfrm>
        </p:spPr>
        <p:txBody>
          <a:bodyPr>
            <a:noAutofit/>
          </a:bodyPr>
          <a:lstStyle/>
          <a:p>
            <a:pPr algn="just">
              <a:buFont typeface="Wingdings" panose="05000000000000000000" pitchFamily="2" charset="2"/>
              <a:buChar char="Ø"/>
            </a:pPr>
            <a:r>
              <a:rPr lang="en-US" sz="2100" b="1" dirty="0">
                <a:latin typeface="Times New Roman" pitchFamily="18" charset="0"/>
                <a:cs typeface="Times New Roman" pitchFamily="18" charset="0"/>
              </a:rPr>
              <a:t>Example 6.1 </a:t>
            </a:r>
            <a:r>
              <a:rPr lang="en-US" sz="2100" dirty="0">
                <a:latin typeface="Times New Roman" pitchFamily="18" charset="0"/>
                <a:cs typeface="Times New Roman" pitchFamily="18" charset="0"/>
              </a:rPr>
              <a:t>Assume that a voice channel occupies a bandwidth of 4 kHz. We need to combine three voice channels into a link with a bandwidth of 12 kHz, from 20 to 32 kHz. Show the configuration, using the frequency domain. Assume there are no guard bands.</a:t>
            </a:r>
          </a:p>
          <a:p>
            <a:pPr marL="55545" indent="0" algn="just">
              <a:buNone/>
            </a:pPr>
            <a:r>
              <a:rPr lang="en-US" sz="2100" b="1" dirty="0">
                <a:latin typeface="Times New Roman" pitchFamily="18" charset="0"/>
                <a:cs typeface="Times New Roman" pitchFamily="18" charset="0"/>
              </a:rPr>
              <a:t>Solution: </a:t>
            </a:r>
            <a:r>
              <a:rPr lang="en-US" sz="2100" dirty="0">
                <a:latin typeface="Times New Roman" pitchFamily="18" charset="0"/>
                <a:cs typeface="Times New Roman" pitchFamily="18" charset="0"/>
              </a:rPr>
              <a:t>We modulate each of the three </a:t>
            </a:r>
          </a:p>
          <a:p>
            <a:pPr marL="55545" indent="0" algn="just">
              <a:buNone/>
            </a:pPr>
            <a:r>
              <a:rPr lang="en-US" sz="2100" dirty="0">
                <a:latin typeface="Times New Roman" pitchFamily="18" charset="0"/>
                <a:cs typeface="Times New Roman" pitchFamily="18" charset="0"/>
              </a:rPr>
              <a:t>voice channels to a different bandwidth, as shown in Figure 6.6. We use the 20- to 24-kHz bandwidth for the first channel, the 24- to 28-kHz bandwidth for the second channel, and the 28- to 32-kHz bandwidth for the third one. Then we combine them as shown in Figure 6.6. </a:t>
            </a:r>
          </a:p>
          <a:p>
            <a:pPr marL="55545" indent="0" algn="just">
              <a:buNone/>
            </a:pPr>
            <a:r>
              <a:rPr lang="en-US" sz="2100" dirty="0">
                <a:latin typeface="Times New Roman" pitchFamily="18" charset="0"/>
                <a:cs typeface="Times New Roman" pitchFamily="18" charset="0"/>
              </a:rPr>
              <a:t>At the receiver, each channel receives the entire signal, using a filter to separate out its own signal. The first channel uses a filter that passes frequencies between 20 and 24 kHz and filters out (discards) any other frequencies. The second channel uses a filter that passes frequencies between 24 and 28 kHz, and the third channel uses a filter that passes frequencies between 28 and 32 kHz. Each channel then shifts the frequency to start from zero.</a:t>
            </a:r>
          </a:p>
          <a:p>
            <a:pPr algn="just"/>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806" y="552450"/>
            <a:ext cx="4878596" cy="664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481806" y="0"/>
            <a:ext cx="11017092" cy="41648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2.3.1 Multiplexing: FDM</a:t>
            </a:r>
          </a:p>
        </p:txBody>
      </p:sp>
    </p:spTree>
    <p:extLst>
      <p:ext uri="{BB962C8B-B14F-4D97-AF65-F5344CB8AC3E}">
        <p14:creationId xmlns:p14="http://schemas.microsoft.com/office/powerpoint/2010/main" val="4267479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 y="628650"/>
            <a:ext cx="12241214" cy="6572250"/>
          </a:xfrm>
        </p:spPr>
        <p:txBody>
          <a:bodyPr>
            <a:normAutofit/>
          </a:bodyPr>
          <a:lstStyle/>
          <a:p>
            <a:pPr>
              <a:buFont typeface="Wingdings" panose="05000000000000000000" pitchFamily="2" charset="2"/>
              <a:buChar char="Ø"/>
            </a:pPr>
            <a:r>
              <a:rPr lang="en-US" sz="2400" b="1" dirty="0">
                <a:latin typeface="Times New Roman" pitchFamily="18" charset="0"/>
                <a:cs typeface="Times New Roman" pitchFamily="18" charset="0"/>
              </a:rPr>
              <a:t>Advantages Of FDM:</a:t>
            </a:r>
            <a:endParaRPr lang="en-US" sz="2400" dirty="0">
              <a:latin typeface="Times New Roman" pitchFamily="18" charset="0"/>
              <a:cs typeface="Times New Roman" pitchFamily="18" charset="0"/>
            </a:endParaRPr>
          </a:p>
          <a:p>
            <a:pPr marL="55545" indent="0">
              <a:buNone/>
            </a:pPr>
            <a:r>
              <a:rPr lang="en-US" sz="1800" dirty="0">
                <a:latin typeface="Times New Roman" pitchFamily="18" charset="0"/>
                <a:cs typeface="Times New Roman" pitchFamily="18" charset="0"/>
              </a:rPr>
              <a:t>1.FDM is used for analog signals.</a:t>
            </a:r>
          </a:p>
          <a:p>
            <a:pPr marL="55545" indent="0">
              <a:buNone/>
            </a:pPr>
            <a:r>
              <a:rPr lang="en-US" sz="1800" dirty="0">
                <a:latin typeface="Times New Roman" pitchFamily="18" charset="0"/>
                <a:cs typeface="Times New Roman" pitchFamily="18" charset="0"/>
              </a:rPr>
              <a:t>2.FDM process is very simple and easy modulation.</a:t>
            </a:r>
          </a:p>
          <a:p>
            <a:pPr marL="55545" indent="0">
              <a:buNone/>
            </a:pPr>
            <a:r>
              <a:rPr lang="en-US" sz="1800" dirty="0">
                <a:latin typeface="Times New Roman" pitchFamily="18" charset="0"/>
                <a:cs typeface="Times New Roman" pitchFamily="18" charset="0"/>
              </a:rPr>
              <a:t>3.A Large number of signals can be sent through an FDM simultaneously.</a:t>
            </a:r>
          </a:p>
          <a:p>
            <a:pPr marL="55545" indent="0">
              <a:buNone/>
            </a:pPr>
            <a:r>
              <a:rPr lang="en-US" sz="1800" dirty="0">
                <a:latin typeface="Times New Roman" pitchFamily="18" charset="0"/>
                <a:cs typeface="Times New Roman" pitchFamily="18" charset="0"/>
              </a:rPr>
              <a:t>4.It does not require any synchronization between sender and receiver.</a:t>
            </a:r>
          </a:p>
          <a:p>
            <a:pPr>
              <a:buFont typeface="Wingdings" panose="05000000000000000000" pitchFamily="2" charset="2"/>
              <a:buChar char="Ø"/>
            </a:pPr>
            <a:r>
              <a:rPr lang="en-US" sz="2400" b="1" dirty="0">
                <a:latin typeface="Times New Roman" pitchFamily="18" charset="0"/>
                <a:cs typeface="Times New Roman" pitchFamily="18" charset="0"/>
              </a:rPr>
              <a:t>Disadvantages Of FDM:</a:t>
            </a:r>
            <a:endParaRPr lang="en-US" sz="2400" dirty="0">
              <a:latin typeface="Times New Roman" pitchFamily="18" charset="0"/>
              <a:cs typeface="Times New Roman" pitchFamily="18" charset="0"/>
            </a:endParaRPr>
          </a:p>
          <a:p>
            <a:pPr marL="55545" indent="0">
              <a:buNone/>
            </a:pPr>
            <a:r>
              <a:rPr lang="en-US" sz="1800" dirty="0">
                <a:latin typeface="Times New Roman" pitchFamily="18" charset="0"/>
                <a:cs typeface="Times New Roman" pitchFamily="18" charset="0"/>
              </a:rPr>
              <a:t>1.FDM technique is used only when low-speed channels are required.</a:t>
            </a:r>
          </a:p>
          <a:p>
            <a:pPr marL="55545" indent="0">
              <a:buNone/>
            </a:pPr>
            <a:r>
              <a:rPr lang="en-US" sz="1800" dirty="0">
                <a:latin typeface="Times New Roman" pitchFamily="18" charset="0"/>
                <a:cs typeface="Times New Roman" pitchFamily="18" charset="0"/>
              </a:rPr>
              <a:t>2.It suffers the problem of crosstalk.</a:t>
            </a:r>
          </a:p>
          <a:p>
            <a:pPr marL="55545" indent="0">
              <a:buNone/>
            </a:pPr>
            <a:r>
              <a:rPr lang="en-US" sz="1800" dirty="0">
                <a:latin typeface="Times New Roman" pitchFamily="18" charset="0"/>
                <a:cs typeface="Times New Roman" pitchFamily="18" charset="0"/>
              </a:rPr>
              <a:t>3.A Large number of modulators are required.</a:t>
            </a:r>
          </a:p>
          <a:p>
            <a:pPr marL="55545" indent="0">
              <a:buNone/>
            </a:pPr>
            <a:r>
              <a:rPr lang="en-US" sz="1800" dirty="0">
                <a:latin typeface="Times New Roman" pitchFamily="18" charset="0"/>
                <a:cs typeface="Times New Roman" pitchFamily="18" charset="0"/>
              </a:rPr>
              <a:t>4.It requires a high bandwidth channel.</a:t>
            </a:r>
          </a:p>
          <a:p>
            <a:pPr>
              <a:buFont typeface="Wingdings" panose="05000000000000000000" pitchFamily="2" charset="2"/>
              <a:buChar char="Ø"/>
            </a:pPr>
            <a:r>
              <a:rPr lang="en-US" sz="2400" b="1" dirty="0">
                <a:latin typeface="Times New Roman" pitchFamily="18" charset="0"/>
                <a:cs typeface="Times New Roman" pitchFamily="18" charset="0"/>
              </a:rPr>
              <a:t>Applications Of FDM:</a:t>
            </a:r>
            <a:endParaRPr lang="en-US" sz="2400" dirty="0">
              <a:latin typeface="Times New Roman" pitchFamily="18" charset="0"/>
              <a:cs typeface="Times New Roman" pitchFamily="18" charset="0"/>
            </a:endParaRPr>
          </a:p>
          <a:p>
            <a:pPr marL="55545" indent="0" algn="just" fontAlgn="base">
              <a:buNone/>
            </a:pPr>
            <a:r>
              <a:rPr lang="en-US" sz="1800" dirty="0">
                <a:latin typeface="Times New Roman" pitchFamily="18" charset="0"/>
                <a:cs typeface="Times New Roman" pitchFamily="18" charset="0"/>
              </a:rPr>
              <a:t>1.FDM was used in </a:t>
            </a:r>
            <a:r>
              <a:rPr lang="en-US" sz="1800" b="1" dirty="0">
                <a:latin typeface="Times New Roman" pitchFamily="18" charset="0"/>
                <a:cs typeface="Times New Roman" pitchFamily="18" charset="0"/>
              </a:rPr>
              <a:t>first generation mobile phones</a:t>
            </a:r>
            <a:endParaRPr lang="en-US" sz="1800" dirty="0">
              <a:latin typeface="Times New Roman" pitchFamily="18" charset="0"/>
              <a:cs typeface="Times New Roman" pitchFamily="18" charset="0"/>
            </a:endParaRPr>
          </a:p>
          <a:p>
            <a:pPr marL="55545" indent="0" algn="just" fontAlgn="base">
              <a:buNone/>
            </a:pPr>
            <a:r>
              <a:rPr lang="en-US" sz="1800" dirty="0">
                <a:latin typeface="Times New Roman" pitchFamily="18" charset="0"/>
                <a:cs typeface="Times New Roman" pitchFamily="18" charset="0"/>
              </a:rPr>
              <a:t>2.FDM is used in </a:t>
            </a:r>
            <a:r>
              <a:rPr lang="en-US" sz="1800" b="1" dirty="0">
                <a:latin typeface="Times New Roman" pitchFamily="18" charset="0"/>
                <a:cs typeface="Times New Roman" pitchFamily="18" charset="0"/>
              </a:rPr>
              <a:t>television broadcasting</a:t>
            </a:r>
          </a:p>
          <a:p>
            <a:pPr marL="55545" indent="0" algn="just" fontAlgn="base">
              <a:buNone/>
            </a:pPr>
            <a:r>
              <a:rPr lang="en-US" sz="1800" dirty="0">
                <a:latin typeface="Times New Roman" pitchFamily="18" charset="0"/>
                <a:cs typeface="Times New Roman" pitchFamily="18" charset="0"/>
              </a:rPr>
              <a:t>3.FDM is used in FM and AM radio broadcasting</a:t>
            </a:r>
            <a:endParaRPr lang="en-US" dirty="0"/>
          </a:p>
          <a:p>
            <a:pPr marL="285750" indent="-285750"/>
            <a:endParaRPr lang="en-IN" dirty="0"/>
          </a:p>
        </p:txBody>
      </p:sp>
      <p:sp>
        <p:nvSpPr>
          <p:cNvPr id="5" name="Title 1"/>
          <p:cNvSpPr txBox="1">
            <a:spLocks/>
          </p:cNvSpPr>
          <p:nvPr/>
        </p:nvSpPr>
        <p:spPr>
          <a:xfrm>
            <a:off x="481806" y="0"/>
            <a:ext cx="11017092" cy="41648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2.3.1 Multiplexing: FDM</a:t>
            </a:r>
          </a:p>
        </p:txBody>
      </p:sp>
    </p:spTree>
    <p:extLst>
      <p:ext uri="{BB962C8B-B14F-4D97-AF65-F5344CB8AC3E}">
        <p14:creationId xmlns:p14="http://schemas.microsoft.com/office/powerpoint/2010/main" val="295449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8936" y="416480"/>
            <a:ext cx="6945398" cy="6384370"/>
          </a:xfrm>
        </p:spPr>
        <p:txBody>
          <a:bodyPr>
            <a:normAutofit lnSpcReduction="10000"/>
          </a:bodyPr>
          <a:lstStyle/>
          <a:p>
            <a:pPr marL="55545" indent="0">
              <a:buNone/>
            </a:pPr>
            <a:r>
              <a:rPr lang="en-US" sz="2800" b="1" dirty="0">
                <a:latin typeface="Times New Roman" pitchFamily="18" charset="0"/>
                <a:cs typeface="Times New Roman" pitchFamily="18" charset="0"/>
              </a:rPr>
              <a:t>2. Time Division Multiplexing  (TDM):</a:t>
            </a:r>
            <a:endParaRPr lang="en-US" sz="2800" dirty="0">
              <a:latin typeface="Times New Roman" pitchFamily="18" charset="0"/>
              <a:cs typeface="Times New Roman" pitchFamily="18" charset="0"/>
            </a:endParaRPr>
          </a:p>
          <a:p>
            <a:pPr algn="just">
              <a:buFont typeface="Wingdings" panose="05000000000000000000" pitchFamily="2" charset="2"/>
              <a:buChar char="Ø"/>
            </a:pPr>
            <a:r>
              <a:rPr lang="en-US" sz="2400" b="1" dirty="0">
                <a:latin typeface="Times New Roman" pitchFamily="18" charset="0"/>
                <a:cs typeface="Times New Roman" pitchFamily="18" charset="0"/>
              </a:rPr>
              <a:t>In TDM, the total time available in the channel is divided into multiple time slots ,each time slot is allocated to different user and within that time slot each user transmits their data.</a:t>
            </a:r>
          </a:p>
          <a:p>
            <a:pPr algn="just">
              <a:buFont typeface="Wingdings" panose="05000000000000000000" pitchFamily="2" charset="2"/>
              <a:buChar char="Ø"/>
            </a:pPr>
            <a:r>
              <a:rPr lang="en-US" sz="2400" dirty="0">
                <a:latin typeface="Times New Roman" pitchFamily="18" charset="0"/>
                <a:cs typeface="Times New Roman" pitchFamily="18" charset="0"/>
              </a:rPr>
              <a:t>A user takes control of the channel for a fixed amount of time.</a:t>
            </a:r>
          </a:p>
          <a:p>
            <a:pPr algn="just">
              <a:buFont typeface="Wingdings" panose="05000000000000000000" pitchFamily="2" charset="2"/>
              <a:buChar char="Ø"/>
            </a:pPr>
            <a:r>
              <a:rPr lang="en-US" sz="2400" dirty="0">
                <a:latin typeface="Times New Roman" pitchFamily="18" charset="0"/>
                <a:cs typeface="Times New Roman" pitchFamily="18" charset="0"/>
              </a:rPr>
              <a:t>In TDM, data is not transmitted </a:t>
            </a:r>
            <a:r>
              <a:rPr lang="en-US" sz="2400" b="1" dirty="0">
                <a:latin typeface="Times New Roman" pitchFamily="18" charset="0"/>
                <a:cs typeface="Times New Roman" pitchFamily="18" charset="0"/>
              </a:rPr>
              <a:t>simultaneously</a:t>
            </a:r>
            <a:r>
              <a:rPr lang="en-US" sz="2400" dirty="0">
                <a:latin typeface="Times New Roman" pitchFamily="18" charset="0"/>
                <a:cs typeface="Times New Roman" pitchFamily="18" charset="0"/>
              </a:rPr>
              <a:t> rather the data is transmitted </a:t>
            </a:r>
            <a:r>
              <a:rPr lang="en-US" sz="2400" b="1" dirty="0">
                <a:latin typeface="Times New Roman" pitchFamily="18" charset="0"/>
                <a:cs typeface="Times New Roman" pitchFamily="18" charset="0"/>
              </a:rPr>
              <a:t>one-by-one.</a:t>
            </a:r>
          </a:p>
          <a:p>
            <a:pPr algn="just">
              <a:buFont typeface="Wingdings" panose="05000000000000000000" pitchFamily="2" charset="2"/>
              <a:buChar char="Ø"/>
            </a:pPr>
            <a:r>
              <a:rPr lang="en-US" sz="2400" b="1" dirty="0">
                <a:latin typeface="Times New Roman" pitchFamily="18" charset="0"/>
                <a:cs typeface="Times New Roman" pitchFamily="18" charset="0"/>
              </a:rPr>
              <a:t>Time slots </a:t>
            </a:r>
            <a:r>
              <a:rPr lang="en-US" sz="2400" dirty="0">
                <a:latin typeface="Times New Roman" pitchFamily="18" charset="0"/>
                <a:cs typeface="Times New Roman" pitchFamily="18" charset="0"/>
              </a:rPr>
              <a:t>are grouped into </a:t>
            </a:r>
            <a:r>
              <a:rPr lang="en-US" sz="2400" b="1" dirty="0">
                <a:latin typeface="Times New Roman" pitchFamily="18" charset="0"/>
                <a:cs typeface="Times New Roman" pitchFamily="18" charset="0"/>
              </a:rPr>
              <a:t>frames</a:t>
            </a:r>
            <a:r>
              <a:rPr lang="en-US" sz="2400" dirty="0">
                <a:latin typeface="Times New Roman" pitchFamily="18" charset="0"/>
                <a:cs typeface="Times New Roman" pitchFamily="18" charset="0"/>
              </a:rPr>
              <a:t>. A </a:t>
            </a:r>
            <a:r>
              <a:rPr lang="en-US" sz="2400" b="1" dirty="0">
                <a:latin typeface="Times New Roman" pitchFamily="18" charset="0"/>
                <a:cs typeface="Times New Roman" pitchFamily="18" charset="0"/>
              </a:rPr>
              <a:t>frame</a:t>
            </a:r>
            <a:r>
              <a:rPr lang="en-US" sz="2400" dirty="0">
                <a:latin typeface="Times New Roman" pitchFamily="18" charset="0"/>
                <a:cs typeface="Times New Roman" pitchFamily="18" charset="0"/>
              </a:rPr>
              <a:t> consists of </a:t>
            </a:r>
            <a:r>
              <a:rPr lang="en-US" sz="2400" b="1" dirty="0">
                <a:latin typeface="Times New Roman" pitchFamily="18" charset="0"/>
                <a:cs typeface="Times New Roman" pitchFamily="18" charset="0"/>
              </a:rPr>
              <a:t>one complete cycle of time slots</a:t>
            </a:r>
            <a:r>
              <a:rPr lang="en-US" sz="2400" dirty="0">
                <a:latin typeface="Times New Roman" pitchFamily="18" charset="0"/>
                <a:cs typeface="Times New Roman" pitchFamily="18" charset="0"/>
              </a:rPr>
              <a:t>, with one slot dedicated to each sending device.</a:t>
            </a:r>
          </a:p>
          <a:p>
            <a:pPr algn="just">
              <a:buFont typeface="Wingdings" panose="05000000000000000000" pitchFamily="2" charset="2"/>
              <a:buChar char="Ø"/>
            </a:pPr>
            <a:r>
              <a:rPr lang="en-US" sz="2400" dirty="0">
                <a:latin typeface="Times New Roman" pitchFamily="18" charset="0"/>
                <a:cs typeface="Times New Roman" pitchFamily="18" charset="0"/>
              </a:rPr>
              <a:t>If we have n devices, a frame is divided into n time slots and one slot is allocated for each device.</a:t>
            </a:r>
          </a:p>
          <a:p>
            <a:pPr algn="just">
              <a:buFont typeface="Wingdings" panose="05000000000000000000" pitchFamily="2" charset="2"/>
              <a:buChar char="Ø"/>
            </a:pPr>
            <a:r>
              <a:rPr lang="en-US" sz="2400" dirty="0">
                <a:latin typeface="Times New Roman" pitchFamily="18" charset="0"/>
                <a:cs typeface="Times New Roman" pitchFamily="18" charset="0"/>
              </a:rPr>
              <a:t>It can be used to multiplex both </a:t>
            </a:r>
            <a:r>
              <a:rPr lang="en-US" sz="2400" b="1" dirty="0">
                <a:latin typeface="Times New Roman" pitchFamily="18" charset="0"/>
                <a:cs typeface="Times New Roman" pitchFamily="18" charset="0"/>
              </a:rPr>
              <a:t>digital and analog signals </a:t>
            </a:r>
            <a:r>
              <a:rPr lang="en-US" sz="2400" dirty="0">
                <a:latin typeface="Times New Roman" pitchFamily="18" charset="0"/>
                <a:cs typeface="Times New Roman" pitchFamily="18" charset="0"/>
              </a:rPr>
              <a:t>but mainly used to multiplex </a:t>
            </a:r>
            <a:r>
              <a:rPr lang="en-US" sz="2400" b="1" dirty="0">
                <a:latin typeface="Times New Roman" pitchFamily="18" charset="0"/>
                <a:cs typeface="Times New Roman" pitchFamily="18" charset="0"/>
              </a:rPr>
              <a:t>digital signals</a:t>
            </a:r>
            <a:r>
              <a:rPr lang="en-US" sz="2400" dirty="0">
                <a:latin typeface="Times New Roman" pitchFamily="18" charset="0"/>
                <a:cs typeface="Times New Roman" pitchFamily="18" charset="0"/>
              </a:rPr>
              <a:t>.</a:t>
            </a:r>
          </a:p>
          <a:p>
            <a:pPr algn="just"/>
            <a:endParaRPr lang="en-IN" sz="1800" dirty="0"/>
          </a:p>
        </p:txBody>
      </p:sp>
      <p:sp>
        <p:nvSpPr>
          <p:cNvPr id="4" name="Title 1"/>
          <p:cNvSpPr txBox="1">
            <a:spLocks/>
          </p:cNvSpPr>
          <p:nvPr/>
        </p:nvSpPr>
        <p:spPr>
          <a:xfrm>
            <a:off x="481806" y="0"/>
            <a:ext cx="11017092" cy="41648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2.3.2 Multiplexing: TDM</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462" y="1009650"/>
            <a:ext cx="535205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58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606" y="416480"/>
            <a:ext cx="5992464" cy="6384370"/>
          </a:xfrm>
        </p:spPr>
        <p:txBody>
          <a:bodyPr/>
          <a:lstStyle/>
          <a:p>
            <a:pPr>
              <a:buFont typeface="Wingdings" panose="05000000000000000000" pitchFamily="2" charset="2"/>
              <a:buChar char="Ø"/>
            </a:pPr>
            <a:r>
              <a:rPr lang="en-US" sz="2000" b="1" dirty="0">
                <a:latin typeface="Times New Roman" pitchFamily="18" charset="0"/>
                <a:cs typeface="Times New Roman" pitchFamily="18" charset="0"/>
              </a:rPr>
              <a:t>There are two types of TDM:</a:t>
            </a:r>
            <a:endParaRPr lang="en-US" sz="2000" dirty="0">
              <a:latin typeface="Times New Roman" pitchFamily="18" charset="0"/>
              <a:cs typeface="Times New Roman" pitchFamily="18" charset="0"/>
            </a:endParaRPr>
          </a:p>
          <a:p>
            <a:pPr marL="55545" indent="0">
              <a:buNone/>
            </a:pPr>
            <a:r>
              <a:rPr lang="en-US" sz="1800" b="1" dirty="0">
                <a:latin typeface="Times New Roman" pitchFamily="18" charset="0"/>
                <a:cs typeface="Times New Roman" pitchFamily="18" charset="0"/>
              </a:rPr>
              <a:t>1.Synchronous TDM</a:t>
            </a:r>
          </a:p>
          <a:p>
            <a:pPr marL="55545" indent="0">
              <a:buNone/>
            </a:pPr>
            <a:r>
              <a:rPr lang="en-US" sz="1800" b="1" dirty="0">
                <a:latin typeface="Times New Roman" pitchFamily="18" charset="0"/>
                <a:cs typeface="Times New Roman" pitchFamily="18" charset="0"/>
              </a:rPr>
              <a:t>2. Asynchronous TDM(Statistical TDM) </a:t>
            </a:r>
          </a:p>
          <a:p>
            <a:pPr marL="55545" indent="0">
              <a:buNone/>
            </a:pPr>
            <a:r>
              <a:rPr lang="en-US" sz="2000" b="1" dirty="0">
                <a:latin typeface="Times New Roman" pitchFamily="18" charset="0"/>
                <a:cs typeface="Times New Roman" pitchFamily="18" charset="0"/>
              </a:rPr>
              <a:t>1. Synchronous TDM:</a:t>
            </a:r>
          </a:p>
          <a:p>
            <a:pPr algn="just">
              <a:buFont typeface="Wingdings" panose="05000000000000000000" pitchFamily="2" charset="2"/>
              <a:buChar char="Ø"/>
            </a:pPr>
            <a:r>
              <a:rPr lang="en-US" sz="1800" dirty="0">
                <a:solidFill>
                  <a:srgbClr val="000000"/>
                </a:solidFill>
                <a:latin typeface="Times New Roman" pitchFamily="18" charset="0"/>
                <a:cs typeface="Times New Roman" pitchFamily="18" charset="0"/>
              </a:rPr>
              <a:t>In Synchronous TDM time slot is </a:t>
            </a:r>
            <a:r>
              <a:rPr lang="en-US" sz="1800" b="1" dirty="0">
                <a:solidFill>
                  <a:srgbClr val="000000"/>
                </a:solidFill>
                <a:latin typeface="Times New Roman" pitchFamily="18" charset="0"/>
                <a:cs typeface="Times New Roman" pitchFamily="18" charset="0"/>
              </a:rPr>
              <a:t>pre-assigned</a:t>
            </a:r>
            <a:r>
              <a:rPr lang="en-US" sz="1800" dirty="0">
                <a:solidFill>
                  <a:srgbClr val="000000"/>
                </a:solidFill>
                <a:latin typeface="Times New Roman" pitchFamily="18" charset="0"/>
                <a:cs typeface="Times New Roman" pitchFamily="18" charset="0"/>
              </a:rPr>
              <a:t> to every device.</a:t>
            </a:r>
          </a:p>
          <a:p>
            <a:pPr algn="just">
              <a:buFont typeface="Wingdings" panose="05000000000000000000" pitchFamily="2" charset="2"/>
              <a:buChar char="Ø"/>
            </a:pPr>
            <a:r>
              <a:rPr lang="en-US" sz="1800" b="1" dirty="0">
                <a:latin typeface="Times New Roman" pitchFamily="18" charset="0"/>
                <a:cs typeface="Times New Roman" pitchFamily="18" charset="0"/>
              </a:rPr>
              <a:t>Time slots </a:t>
            </a:r>
            <a:r>
              <a:rPr lang="en-US" sz="1800" dirty="0">
                <a:latin typeface="Times New Roman" pitchFamily="18" charset="0"/>
                <a:cs typeface="Times New Roman" pitchFamily="18" charset="0"/>
              </a:rPr>
              <a:t>are grouped into </a:t>
            </a:r>
            <a:r>
              <a:rPr lang="en-US" sz="1800" b="1" dirty="0">
                <a:latin typeface="Times New Roman" pitchFamily="18" charset="0"/>
                <a:cs typeface="Times New Roman" pitchFamily="18" charset="0"/>
              </a:rPr>
              <a:t>frames</a:t>
            </a:r>
            <a:r>
              <a:rPr lang="en-US" sz="1800" dirty="0">
                <a:latin typeface="Times New Roman" pitchFamily="18" charset="0"/>
                <a:cs typeface="Times New Roman" pitchFamily="18" charset="0"/>
              </a:rPr>
              <a:t>. A </a:t>
            </a:r>
            <a:r>
              <a:rPr lang="en-US" sz="1800" b="1" dirty="0">
                <a:latin typeface="Times New Roman" pitchFamily="18" charset="0"/>
                <a:cs typeface="Times New Roman" pitchFamily="18" charset="0"/>
              </a:rPr>
              <a:t>frame</a:t>
            </a:r>
            <a:r>
              <a:rPr lang="en-US" sz="1800" dirty="0">
                <a:latin typeface="Times New Roman" pitchFamily="18" charset="0"/>
                <a:cs typeface="Times New Roman" pitchFamily="18" charset="0"/>
              </a:rPr>
              <a:t> consists of one </a:t>
            </a:r>
            <a:r>
              <a:rPr lang="en-US" sz="1800" b="1" dirty="0">
                <a:latin typeface="Times New Roman" pitchFamily="18" charset="0"/>
                <a:cs typeface="Times New Roman" pitchFamily="18" charset="0"/>
              </a:rPr>
              <a:t>complete cycle of time slots</a:t>
            </a:r>
            <a:r>
              <a:rPr lang="en-US" sz="1800" dirty="0">
                <a:latin typeface="Times New Roman" pitchFamily="18" charset="0"/>
                <a:cs typeface="Times New Roman" pitchFamily="18" charset="0"/>
              </a:rPr>
              <a:t>, with one slot dedicated to each sending device.</a:t>
            </a:r>
          </a:p>
          <a:p>
            <a:pPr algn="just">
              <a:buFont typeface="Wingdings" panose="05000000000000000000" pitchFamily="2" charset="2"/>
              <a:buChar char="Ø"/>
            </a:pPr>
            <a:r>
              <a:rPr lang="en-US" sz="1800" dirty="0">
                <a:latin typeface="Times New Roman" pitchFamily="18" charset="0"/>
                <a:cs typeface="Times New Roman" pitchFamily="18" charset="0"/>
              </a:rPr>
              <a:t>If we have n devices , a frame is divided into n time slots and one slot is allocated for each device</a:t>
            </a:r>
          </a:p>
          <a:p>
            <a:pPr algn="just">
              <a:buFont typeface="Wingdings" panose="05000000000000000000" pitchFamily="2" charset="2"/>
              <a:buChar char="Ø"/>
            </a:pPr>
            <a:r>
              <a:rPr lang="en-US" sz="1800" dirty="0">
                <a:latin typeface="Times New Roman" pitchFamily="18" charset="0"/>
                <a:cs typeface="Times New Roman" pitchFamily="18" charset="0"/>
              </a:rPr>
              <a:t>In Synchronous TDM, each device is given </a:t>
            </a:r>
            <a:r>
              <a:rPr lang="en-US" sz="1800" b="1" dirty="0">
                <a:latin typeface="Times New Roman" pitchFamily="18" charset="0"/>
                <a:cs typeface="Times New Roman" pitchFamily="18" charset="0"/>
              </a:rPr>
              <a:t>fixed time slot</a:t>
            </a:r>
            <a:r>
              <a:rPr lang="en-US" sz="1800" dirty="0">
                <a:latin typeface="Times New Roman" pitchFamily="18" charset="0"/>
                <a:cs typeface="Times New Roman" pitchFamily="18" charset="0"/>
              </a:rPr>
              <a:t>. If the device does not have any data, then the slot will remain empty.</a:t>
            </a:r>
          </a:p>
          <a:p>
            <a:pPr algn="just">
              <a:buFont typeface="Wingdings" panose="05000000000000000000" pitchFamily="2" charset="2"/>
              <a:buChar char="Ø"/>
            </a:pPr>
            <a:r>
              <a:rPr lang="en-US" sz="1800" dirty="0">
                <a:latin typeface="Times New Roman" pitchFamily="18" charset="0"/>
                <a:cs typeface="Times New Roman" pitchFamily="18" charset="0"/>
              </a:rPr>
              <a:t>The most popular Synchronous TDM are T-1 multiplexing, ISDN multiplexing, and SONET multiplexing.</a:t>
            </a:r>
          </a:p>
          <a:p>
            <a:endParaRPr lang="en-US" sz="2400" b="1" dirty="0">
              <a:latin typeface="Times New Roman" pitchFamily="18" charset="0"/>
              <a:cs typeface="Times New Roman" pitchFamily="18" charset="0"/>
            </a:endParaRPr>
          </a:p>
        </p:txBody>
      </p:sp>
      <p:sp>
        <p:nvSpPr>
          <p:cNvPr id="4" name="Title 1"/>
          <p:cNvSpPr txBox="1">
            <a:spLocks/>
          </p:cNvSpPr>
          <p:nvPr/>
        </p:nvSpPr>
        <p:spPr>
          <a:xfrm>
            <a:off x="481806" y="0"/>
            <a:ext cx="11017092" cy="41648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2.3.2 Multiplexing: TDM</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866" y="416480"/>
            <a:ext cx="591378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406" y="3676649"/>
            <a:ext cx="5372100" cy="2288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152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8937" y="476250"/>
            <a:ext cx="5529943" cy="6384370"/>
          </a:xfrm>
        </p:spPr>
        <p:txBody>
          <a:bodyPr>
            <a:normAutofit/>
          </a:bodyPr>
          <a:lstStyle/>
          <a:p>
            <a:r>
              <a:rPr lang="en-US" sz="1800" b="1" dirty="0">
                <a:latin typeface="Times New Roman" pitchFamily="18" charset="0"/>
                <a:cs typeface="Times New Roman" pitchFamily="18" charset="0"/>
              </a:rPr>
              <a:t>Asynchronous TDM (Statistical TDM) :</a:t>
            </a:r>
          </a:p>
          <a:p>
            <a:pPr algn="just"/>
            <a:r>
              <a:rPr lang="en-US" sz="1800" dirty="0">
                <a:latin typeface="Times New Roman" pitchFamily="18" charset="0"/>
                <a:cs typeface="Times New Roman" pitchFamily="18" charset="0"/>
              </a:rPr>
              <a:t> In Asynchronous TDM ,time slots </a:t>
            </a:r>
            <a:r>
              <a:rPr lang="en-US" sz="1800" b="1" dirty="0">
                <a:latin typeface="Times New Roman" pitchFamily="18" charset="0"/>
                <a:cs typeface="Times New Roman" pitchFamily="18" charset="0"/>
              </a:rPr>
              <a:t>are dynamically allocated</a:t>
            </a:r>
            <a:r>
              <a:rPr lang="en-US" sz="1800" dirty="0">
                <a:latin typeface="Times New Roman" pitchFamily="18" charset="0"/>
                <a:cs typeface="Times New Roman" pitchFamily="18" charset="0"/>
              </a:rPr>
              <a:t> to improve bandwidth efficiency.</a:t>
            </a:r>
          </a:p>
          <a:p>
            <a:pPr algn="just"/>
            <a:r>
              <a:rPr lang="en-US" sz="1800" dirty="0">
                <a:latin typeface="Times New Roman" pitchFamily="18" charset="0"/>
                <a:cs typeface="Times New Roman" pitchFamily="18" charset="0"/>
              </a:rPr>
              <a:t> In Asynchronous TDM </a:t>
            </a:r>
            <a:r>
              <a:rPr lang="en-US" sz="1800" b="1" dirty="0">
                <a:latin typeface="Times New Roman" pitchFamily="18" charset="0"/>
                <a:cs typeface="Times New Roman" pitchFamily="18" charset="0"/>
              </a:rPr>
              <a:t>time slots are not fixed </a:t>
            </a:r>
            <a:r>
              <a:rPr lang="en-US" sz="1800" dirty="0">
                <a:latin typeface="Times New Roman" pitchFamily="18" charset="0"/>
                <a:cs typeface="Times New Roman" pitchFamily="18" charset="0"/>
              </a:rPr>
              <a:t>as in the case of Synchronous TDM. </a:t>
            </a:r>
          </a:p>
          <a:p>
            <a:pPr algn="just"/>
            <a:r>
              <a:rPr lang="en-US" sz="1800" b="1" dirty="0">
                <a:latin typeface="Times New Roman" pitchFamily="18" charset="0"/>
                <a:cs typeface="Times New Roman" pitchFamily="18" charset="0"/>
              </a:rPr>
              <a:t>Time slots are allocated to only those devices which have the data to send. </a:t>
            </a:r>
          </a:p>
          <a:p>
            <a:endParaRPr lang="en-US" sz="1800" dirty="0"/>
          </a:p>
          <a:p>
            <a:endParaRPr lang="en-IN" sz="1800" dirty="0">
              <a:latin typeface="Times New Roman" pitchFamily="18" charset="0"/>
              <a:cs typeface="Times New Roman" pitchFamily="18" charset="0"/>
            </a:endParaRPr>
          </a:p>
        </p:txBody>
      </p:sp>
      <p:sp>
        <p:nvSpPr>
          <p:cNvPr id="4" name="Title 1"/>
          <p:cNvSpPr txBox="1">
            <a:spLocks/>
          </p:cNvSpPr>
          <p:nvPr/>
        </p:nvSpPr>
        <p:spPr>
          <a:xfrm>
            <a:off x="481806" y="0"/>
            <a:ext cx="11017092" cy="41648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2.3.2 Multiplexing: TDM</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7206" y="781050"/>
            <a:ext cx="654781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2538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2061" y="10748"/>
            <a:ext cx="11017092" cy="4800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IN"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a:p>
            <a:r>
              <a:rPr lang="en-IN" sz="2800" b="1" dirty="0">
                <a:latin typeface="Times New Roman" pitchFamily="18" charset="0"/>
                <a:cs typeface="Times New Roman" pitchFamily="18" charset="0"/>
              </a:rPr>
              <a:t>Difference Between FDM</a:t>
            </a:r>
            <a:r>
              <a:rPr lang="en-US" sz="2800" b="1" dirty="0">
                <a:latin typeface="Times New Roman" pitchFamily="18" charset="0"/>
                <a:cs typeface="Times New Roman" pitchFamily="18" charset="0"/>
              </a:rPr>
              <a:t> and TDM</a:t>
            </a:r>
          </a:p>
          <a:p>
            <a:br>
              <a:rPr lang="en-IN" sz="2800" b="1"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graphicFrame>
        <p:nvGraphicFramePr>
          <p:cNvPr id="5" name="Content Placeholder 4"/>
          <p:cNvGraphicFramePr>
            <a:graphicFrameLocks/>
          </p:cNvGraphicFramePr>
          <p:nvPr>
            <p:extLst>
              <p:ext uri="{D42A27DB-BD31-4B8C-83A1-F6EECF244321}">
                <p14:modId xmlns:p14="http://schemas.microsoft.com/office/powerpoint/2010/main" val="2901400635"/>
              </p:ext>
            </p:extLst>
          </p:nvPr>
        </p:nvGraphicFramePr>
        <p:xfrm>
          <a:off x="1015205" y="781050"/>
          <a:ext cx="11049001" cy="3774440"/>
        </p:xfrm>
        <a:graphic>
          <a:graphicData uri="http://schemas.openxmlformats.org/drawingml/2006/table">
            <a:tbl>
              <a:tblPr firstRow="1" bandRow="1">
                <a:tableStyleId>{5940675A-B579-460E-94D1-54222C63F5DA}</a:tableStyleId>
              </a:tblPr>
              <a:tblGrid>
                <a:gridCol w="5105401">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ctr"/>
                      <a:r>
                        <a:rPr lang="en-US" sz="1800" b="1" dirty="0">
                          <a:latin typeface="Times New Roman" pitchFamily="18" charset="0"/>
                          <a:cs typeface="Times New Roman" pitchFamily="18" charset="0"/>
                        </a:rPr>
                        <a:t>FDM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itchFamily="18" charset="0"/>
                          <a:cs typeface="Times New Roman" pitchFamily="18" charset="0"/>
                        </a:rPr>
                        <a:t>TDM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itchFamily="18" charset="0"/>
                          <a:cs typeface="Times New Roman" pitchFamily="18" charset="0"/>
                        </a:rPr>
                        <a:t>FDM stands for Frequency Division Multiplexing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itchFamily="18" charset="0"/>
                          <a:cs typeface="Times New Roman" pitchFamily="18" charset="0"/>
                        </a:rPr>
                        <a:t>TDM stands for Time Division Multiplexing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indent="0">
                        <a:buFont typeface="+mj-lt"/>
                        <a:buNone/>
                      </a:pPr>
                      <a:r>
                        <a:rPr lang="en-IN" sz="1800" dirty="0">
                          <a:latin typeface="Times New Roman" pitchFamily="18" charset="0"/>
                          <a:cs typeface="Times New Roman" pitchFamily="18" charset="0"/>
                        </a:rPr>
                        <a:t>FDM divides the channel into </a:t>
                      </a:r>
                      <a:r>
                        <a:rPr lang="en-IN" sz="1800" b="1" dirty="0">
                          <a:latin typeface="Times New Roman" pitchFamily="18" charset="0"/>
                          <a:cs typeface="Times New Roman" pitchFamily="18" charset="0"/>
                        </a:rPr>
                        <a:t>frequency</a:t>
                      </a:r>
                      <a:r>
                        <a:rPr lang="en-IN" sz="1800" b="1" baseline="0" dirty="0">
                          <a:latin typeface="Times New Roman" pitchFamily="18" charset="0"/>
                          <a:cs typeface="Times New Roman" pitchFamily="18" charset="0"/>
                        </a:rPr>
                        <a:t> bands</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dirty="0">
                          <a:latin typeface="Times New Roman" pitchFamily="18" charset="0"/>
                          <a:cs typeface="Times New Roman" pitchFamily="18" charset="0"/>
                        </a:rPr>
                        <a:t>TDM divides the channel into </a:t>
                      </a:r>
                      <a:r>
                        <a:rPr lang="en-IN" sz="1800" b="1" dirty="0">
                          <a:latin typeface="Times New Roman" pitchFamily="18" charset="0"/>
                          <a:cs typeface="Times New Roman" pitchFamily="18" charset="0"/>
                        </a:rPr>
                        <a:t>time slots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itchFamily="18" charset="0"/>
                          <a:cs typeface="Times New Roman" pitchFamily="18" charset="0"/>
                        </a:rPr>
                        <a:t>FDM</a:t>
                      </a:r>
                      <a:r>
                        <a:rPr lang="en-IN" sz="1800" b="0" baseline="0" dirty="0">
                          <a:latin typeface="Times New Roman" pitchFamily="18" charset="0"/>
                          <a:cs typeface="Times New Roman" pitchFamily="18" charset="0"/>
                        </a:rPr>
                        <a:t> is used to multiplex </a:t>
                      </a:r>
                      <a:r>
                        <a:rPr lang="en-IN" sz="1800" b="1" baseline="0" dirty="0">
                          <a:latin typeface="Times New Roman" pitchFamily="18" charset="0"/>
                          <a:cs typeface="Times New Roman" pitchFamily="18" charset="0"/>
                        </a:rPr>
                        <a:t>Analog signals</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itchFamily="18" charset="0"/>
                          <a:cs typeface="Times New Roman" pitchFamily="18" charset="0"/>
                        </a:rPr>
                        <a:t>TDM</a:t>
                      </a:r>
                      <a:r>
                        <a:rPr lang="en-IN" sz="1800" b="0" baseline="0" dirty="0">
                          <a:latin typeface="Times New Roman" pitchFamily="18" charset="0"/>
                          <a:cs typeface="Times New Roman" pitchFamily="18" charset="0"/>
                        </a:rPr>
                        <a:t> is used to multiplex </a:t>
                      </a:r>
                      <a:r>
                        <a:rPr lang="en-IN" sz="1800" b="1" baseline="0" dirty="0">
                          <a:latin typeface="Times New Roman" pitchFamily="18" charset="0"/>
                          <a:cs typeface="Times New Roman" pitchFamily="18" charset="0"/>
                        </a:rPr>
                        <a:t>Digital signals</a:t>
                      </a:r>
                      <a:endParaRPr lang="en-IN"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IN" sz="1800" b="0" dirty="0">
                          <a:latin typeface="Times New Roman" pitchFamily="18" charset="0"/>
                          <a:cs typeface="Times New Roman" pitchFamily="18" charset="0"/>
                        </a:rPr>
                        <a:t>In FDM </a:t>
                      </a:r>
                      <a:r>
                        <a:rPr lang="en-IN" sz="1800" b="1" dirty="0">
                          <a:latin typeface="Times New Roman" pitchFamily="18" charset="0"/>
                          <a:cs typeface="Times New Roman" pitchFamily="18" charset="0"/>
                        </a:rPr>
                        <a:t>Synchronization pulse</a:t>
                      </a:r>
                      <a:r>
                        <a:rPr lang="en-IN" sz="1800" b="0" dirty="0">
                          <a:latin typeface="Times New Roman" pitchFamily="18" charset="0"/>
                          <a:cs typeface="Times New Roman" pitchFamily="18" charset="0"/>
                        </a:rPr>
                        <a:t> is </a:t>
                      </a:r>
                      <a:r>
                        <a:rPr lang="en-IN" sz="1800" b="1" dirty="0">
                          <a:latin typeface="Times New Roman" pitchFamily="18" charset="0"/>
                          <a:cs typeface="Times New Roman" pitchFamily="18" charset="0"/>
                        </a:rPr>
                        <a:t>not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itchFamily="18" charset="0"/>
                          <a:cs typeface="Times New Roman" pitchFamily="18" charset="0"/>
                        </a:rPr>
                        <a:t>In TDM</a:t>
                      </a:r>
                      <a:r>
                        <a:rPr lang="en-IN" sz="1800" b="0" baseline="0" dirty="0">
                          <a:latin typeface="Times New Roman" pitchFamily="18" charset="0"/>
                          <a:cs typeface="Times New Roman" pitchFamily="18" charset="0"/>
                        </a:rPr>
                        <a:t> </a:t>
                      </a:r>
                      <a:r>
                        <a:rPr lang="en-IN" sz="1800" b="1" baseline="0" dirty="0">
                          <a:latin typeface="Times New Roman" pitchFamily="18" charset="0"/>
                          <a:cs typeface="Times New Roman" pitchFamily="18" charset="0"/>
                        </a:rPr>
                        <a:t>S</a:t>
                      </a:r>
                      <a:r>
                        <a:rPr lang="en-IN" sz="1800" b="1" dirty="0">
                          <a:latin typeface="Times New Roman" pitchFamily="18" charset="0"/>
                          <a:cs typeface="Times New Roman" pitchFamily="18" charset="0"/>
                        </a:rPr>
                        <a:t>ynchronization pulse </a:t>
                      </a:r>
                      <a:r>
                        <a:rPr lang="en-IN" sz="1800" b="0" dirty="0">
                          <a:latin typeface="Times New Roman" pitchFamily="18" charset="0"/>
                          <a:cs typeface="Times New Roman" pitchFamily="18" charset="0"/>
                        </a:rPr>
                        <a:t>is </a:t>
                      </a:r>
                      <a:r>
                        <a:rPr lang="en-IN" sz="1800" b="1" dirty="0">
                          <a:latin typeface="Times New Roman" pitchFamily="18" charset="0"/>
                          <a:cs typeface="Times New Roman" pitchFamily="18" charset="0"/>
                        </a:rPr>
                        <a:t>required</a:t>
                      </a:r>
                      <a:r>
                        <a:rPr lang="en-IN" sz="1800" b="0" dirty="0">
                          <a:latin typeface="Times New Roman" pitchFamily="18" charset="0"/>
                          <a:cs typeface="Times New Roman" pitchFamily="18" charset="0"/>
                        </a:rPr>
                        <a:t> as time slot is pre-assigned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IN" sz="1800" b="0" dirty="0">
                          <a:latin typeface="Times New Roman" pitchFamily="18" charset="0"/>
                          <a:cs typeface="Times New Roman" pitchFamily="18" charset="0"/>
                        </a:rPr>
                        <a:t>In FDM </a:t>
                      </a:r>
                      <a:r>
                        <a:rPr lang="en-IN" sz="1800" b="1" dirty="0">
                          <a:latin typeface="Times New Roman" pitchFamily="18" charset="0"/>
                          <a:cs typeface="Times New Roman" pitchFamily="18" charset="0"/>
                        </a:rPr>
                        <a:t>Guard band</a:t>
                      </a:r>
                      <a:r>
                        <a:rPr lang="en-IN" sz="1800" b="0" dirty="0">
                          <a:latin typeface="Times New Roman" pitchFamily="18" charset="0"/>
                          <a:cs typeface="Times New Roman" pitchFamily="18" charset="0"/>
                        </a:rPr>
                        <a:t> is </a:t>
                      </a:r>
                      <a:r>
                        <a:rPr lang="en-IN" sz="1800" b="1" dirty="0">
                          <a:latin typeface="Times New Roman" pitchFamily="18" charset="0"/>
                          <a:cs typeface="Times New Roman" pitchFamily="18" charset="0"/>
                        </a:rPr>
                        <a:t>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a:latin typeface="Times New Roman" pitchFamily="18" charset="0"/>
                          <a:cs typeface="Times New Roman" pitchFamily="18" charset="0"/>
                        </a:rPr>
                        <a:t>In TDM </a:t>
                      </a:r>
                      <a:r>
                        <a:rPr lang="en-IN" sz="1800" b="1" dirty="0">
                          <a:latin typeface="Times New Roman" pitchFamily="18" charset="0"/>
                          <a:cs typeface="Times New Roman" pitchFamily="18" charset="0"/>
                        </a:rPr>
                        <a:t>Guard band</a:t>
                      </a:r>
                      <a:r>
                        <a:rPr lang="en-IN" sz="1800" b="0" dirty="0">
                          <a:latin typeface="Times New Roman" pitchFamily="18" charset="0"/>
                          <a:cs typeface="Times New Roman" pitchFamily="18" charset="0"/>
                        </a:rPr>
                        <a:t> is </a:t>
                      </a:r>
                      <a:r>
                        <a:rPr lang="en-IN" sz="1800" b="1" dirty="0">
                          <a:latin typeface="Times New Roman" pitchFamily="18" charset="0"/>
                          <a:cs typeface="Times New Roman" pitchFamily="18" charset="0"/>
                        </a:rPr>
                        <a:t>not required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FDM is </a:t>
                      </a:r>
                      <a:r>
                        <a:rPr lang="en-IN" sz="1800" b="1" dirty="0">
                          <a:latin typeface="Times New Roman" pitchFamily="18" charset="0"/>
                          <a:cs typeface="Times New Roman" pitchFamily="18" charset="0"/>
                        </a:rPr>
                        <a:t>less efficient</a:t>
                      </a:r>
                    </a:p>
                    <a:p>
                      <a:endParaRPr lang="en-IN" sz="18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dirty="0">
                          <a:latin typeface="Times New Roman" pitchFamily="18" charset="0"/>
                          <a:cs typeface="Times New Roman" pitchFamily="18" charset="0"/>
                        </a:rPr>
                        <a:t>TDM is </a:t>
                      </a:r>
                      <a:r>
                        <a:rPr lang="en-IN" sz="1800" b="1" dirty="0">
                          <a:latin typeface="Times New Roman" pitchFamily="18" charset="0"/>
                          <a:cs typeface="Times New Roman" pitchFamily="18" charset="0"/>
                        </a:rPr>
                        <a:t>more 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IN" sz="1800" dirty="0">
                          <a:latin typeface="Times New Roman" pitchFamily="18" charset="0"/>
                          <a:cs typeface="Times New Roman" pitchFamily="18" charset="0"/>
                        </a:rPr>
                        <a:t>FDM is used in</a:t>
                      </a:r>
                      <a:r>
                        <a:rPr lang="en-IN" sz="1800" baseline="0" dirty="0">
                          <a:latin typeface="Times New Roman" pitchFamily="18" charset="0"/>
                          <a:cs typeface="Times New Roman" pitchFamily="18" charset="0"/>
                        </a:rPr>
                        <a:t> </a:t>
                      </a:r>
                      <a:r>
                        <a:rPr lang="en-US" sz="1800" b="1" dirty="0">
                          <a:latin typeface="Times New Roman" pitchFamily="18" charset="0"/>
                          <a:cs typeface="Times New Roman" pitchFamily="18" charset="0"/>
                        </a:rPr>
                        <a:t>Radio and Television </a:t>
                      </a:r>
                      <a:r>
                        <a:rPr lang="en-US" sz="1800" b="0" dirty="0">
                          <a:latin typeface="Times New Roman" pitchFamily="18" charset="0"/>
                          <a:cs typeface="Times New Roman" pitchFamily="18" charset="0"/>
                        </a:rPr>
                        <a:t>broadcasting,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Times New Roman" pitchFamily="18" charset="0"/>
                          <a:cs typeface="Times New Roman" pitchFamily="18" charset="0"/>
                        </a:rPr>
                        <a:t>first generation mobile phones</a:t>
                      </a:r>
                      <a:r>
                        <a:rPr lang="en-US" sz="1800" dirty="0">
                          <a:latin typeface="Times New Roman" pitchFamily="18" charset="0"/>
                          <a:cs typeface="Times New Roman"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solidFill>
                            <a:schemeClr val="tx1"/>
                          </a:solidFill>
                          <a:latin typeface="Times New Roman" pitchFamily="18" charset="0"/>
                          <a:ea typeface="+mn-ea"/>
                          <a:cs typeface="Times New Roman" pitchFamily="18" charset="0"/>
                        </a:rPr>
                        <a:t>TDM is used in </a:t>
                      </a:r>
                      <a:r>
                        <a:rPr lang="en-IN" sz="1800" b="1" kern="1200" dirty="0">
                          <a:solidFill>
                            <a:schemeClr val="tx1"/>
                          </a:solidFill>
                          <a:latin typeface="Times New Roman" pitchFamily="18" charset="0"/>
                          <a:ea typeface="+mn-ea"/>
                          <a:cs typeface="Times New Roman" pitchFamily="18" charset="0"/>
                        </a:rPr>
                        <a:t>ISDN</a:t>
                      </a:r>
                      <a:r>
                        <a:rPr lang="en-IN" sz="1800" kern="1200" dirty="0">
                          <a:solidFill>
                            <a:schemeClr val="tx1"/>
                          </a:solidFill>
                          <a:latin typeface="Times New Roman" pitchFamily="18" charset="0"/>
                          <a:ea typeface="+mn-ea"/>
                          <a:cs typeface="Times New Roman" pitchFamily="18" charset="0"/>
                        </a:rPr>
                        <a:t>(Integrated Services Digital Network),</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Times New Roman" pitchFamily="18" charset="0"/>
                          <a:ea typeface="+mn-ea"/>
                          <a:cs typeface="Times New Roman" pitchFamily="18" charset="0"/>
                        </a:rPr>
                        <a:t>PSTN</a:t>
                      </a:r>
                      <a:r>
                        <a:rPr lang="en-IN" sz="1800" kern="1200" dirty="0">
                          <a:solidFill>
                            <a:schemeClr val="tx1"/>
                          </a:solidFill>
                          <a:latin typeface="Times New Roman" pitchFamily="18" charset="0"/>
                          <a:ea typeface="+mn-ea"/>
                          <a:cs typeface="Times New Roman" pitchFamily="18" charset="0"/>
                        </a:rPr>
                        <a:t>(Public Switched Telephone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56528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0" y="613481"/>
            <a:ext cx="6966002" cy="6784420"/>
          </a:xfrm>
        </p:spPr>
        <p:txBody>
          <a:bodyPr>
            <a:normAutofit lnSpcReduction="10000"/>
          </a:bodyPr>
          <a:lstStyle/>
          <a:p>
            <a:pPr algn="just">
              <a:buFont typeface="Wingdings" panose="05000000000000000000" pitchFamily="2" charset="2"/>
              <a:buChar char="Ø"/>
            </a:pPr>
            <a:r>
              <a:rPr lang="en-US" sz="2400" b="1" dirty="0">
                <a:latin typeface="Times New Roman" pitchFamily="18" charset="0"/>
                <a:cs typeface="Times New Roman" pitchFamily="18" charset="0"/>
              </a:rPr>
              <a:t>Switching is the process of transferring data packets from one device to another in a network, or from one network to another, using specific devices called switches</a:t>
            </a:r>
          </a:p>
          <a:p>
            <a:pPr algn="just">
              <a:buFont typeface="Wingdings" panose="05000000000000000000" pitchFamily="2" charset="2"/>
              <a:buChar char="Ø"/>
            </a:pP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switched network </a:t>
            </a:r>
            <a:r>
              <a:rPr lang="en-US" sz="2400" dirty="0">
                <a:latin typeface="Times New Roman" pitchFamily="18" charset="0"/>
                <a:cs typeface="Times New Roman" pitchFamily="18" charset="0"/>
              </a:rPr>
              <a:t>consists of a series of interlinked nodes, called </a:t>
            </a:r>
            <a:r>
              <a:rPr lang="en-US" sz="2400" b="1" dirty="0">
                <a:latin typeface="Times New Roman" pitchFamily="18" charset="0"/>
                <a:cs typeface="Times New Roman" pitchFamily="18" charset="0"/>
              </a:rPr>
              <a:t>switches</a:t>
            </a:r>
            <a:r>
              <a:rPr lang="en-US" sz="2400" dirty="0">
                <a:latin typeface="Times New Roman" pitchFamily="18" charset="0"/>
                <a:cs typeface="Times New Roman" pitchFamily="18" charset="0"/>
              </a:rPr>
              <a:t>. </a:t>
            </a:r>
          </a:p>
          <a:p>
            <a:pPr algn="just">
              <a:buFont typeface="Wingdings" panose="05000000000000000000" pitchFamily="2" charset="2"/>
              <a:buChar char="Ø"/>
            </a:pPr>
            <a:r>
              <a:rPr lang="en-US" sz="2400" b="1" dirty="0">
                <a:latin typeface="Times New Roman" pitchFamily="18" charset="0"/>
                <a:cs typeface="Times New Roman" pitchFamily="18" charset="0"/>
              </a:rPr>
              <a:t>Switches</a:t>
            </a:r>
            <a:r>
              <a:rPr lang="en-US" sz="2400" dirty="0">
                <a:latin typeface="Times New Roman" pitchFamily="18" charset="0"/>
                <a:cs typeface="Times New Roman" pitchFamily="18" charset="0"/>
              </a:rPr>
              <a:t> are devices capable of creating temporary connections between two or more devices linked to the switch. </a:t>
            </a:r>
          </a:p>
          <a:p>
            <a:pPr algn="just">
              <a:buFont typeface="Wingdings" panose="05000000000000000000" pitchFamily="2" charset="2"/>
              <a:buChar char="Ø"/>
            </a:pPr>
            <a:r>
              <a:rPr lang="en-US" sz="2400" dirty="0">
                <a:latin typeface="Times New Roman" pitchFamily="18" charset="0"/>
                <a:cs typeface="Times New Roman" pitchFamily="18" charset="0"/>
              </a:rPr>
              <a:t>In a switched network, some of these nodes are connected to the end systems (computers or telephones, for example). Others are used only for routing</a:t>
            </a:r>
          </a:p>
          <a:p>
            <a:pPr algn="just">
              <a:buFont typeface="Wingdings" panose="05000000000000000000" pitchFamily="2" charset="2"/>
              <a:buChar char="Ø"/>
            </a:pPr>
            <a:r>
              <a:rPr lang="en-US" sz="2400" dirty="0">
                <a:latin typeface="Times New Roman" pitchFamily="18" charset="0"/>
                <a:cs typeface="Times New Roman" pitchFamily="18" charset="0"/>
              </a:rPr>
              <a:t>Figure 8.1 shows a switched network.</a:t>
            </a:r>
          </a:p>
          <a:p>
            <a:pPr algn="just">
              <a:buFont typeface="Wingdings" panose="05000000000000000000" pitchFamily="2" charset="2"/>
              <a:buChar char="Ø"/>
            </a:pPr>
            <a:r>
              <a:rPr lang="en-US" sz="2400" dirty="0">
                <a:latin typeface="Times New Roman" pitchFamily="18" charset="0"/>
                <a:cs typeface="Times New Roman" pitchFamily="18" charset="0"/>
              </a:rPr>
              <a:t>The end systems (communicating devices) are labeled A, B, C, D, and so on, and the switches are labeled I, II, III, IV, and V. Each switch is connected to multiple links</a:t>
            </a:r>
            <a:endParaRPr lang="en-IN" sz="2400" dirty="0">
              <a:latin typeface="Times New Roman" pitchFamily="18" charset="0"/>
              <a:cs typeface="Times New Roman" pitchFamily="18" charset="0"/>
            </a:endParaRPr>
          </a:p>
          <a:p>
            <a:pPr algn="just">
              <a:buFont typeface="Wingdings" panose="05000000000000000000" pitchFamily="2" charset="2"/>
              <a:buChar char="Ø"/>
            </a:pPr>
            <a:endParaRPr lang="en-US" sz="2400" b="1" dirty="0">
              <a:latin typeface="Times New Roman" pitchFamily="18" charset="0"/>
              <a:cs typeface="Times New Roman" pitchFamily="18" charset="0"/>
            </a:endParaRPr>
          </a:p>
          <a:p>
            <a:pPr marL="0" indent="0">
              <a:buNone/>
            </a:pPr>
            <a:endParaRPr lang="en-US" sz="19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
        <p:nvSpPr>
          <p:cNvPr id="4" name="Title 1"/>
          <p:cNvSpPr txBox="1">
            <a:spLocks/>
          </p:cNvSpPr>
          <p:nvPr/>
        </p:nvSpPr>
        <p:spPr>
          <a:xfrm>
            <a:off x="482661" y="276225"/>
            <a:ext cx="11017092" cy="5524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2.4 Switching</a:t>
            </a:r>
            <a:endParaRPr lang="en-US" sz="2800" b="1" dirty="0">
              <a:latin typeface="Times New Roman" pitchFamily="18" charset="0"/>
              <a:cs typeface="Times New Roman" pitchFamily="18" charset="0"/>
            </a:endParaRPr>
          </a:p>
          <a:p>
            <a:endParaRPr lang="en-IN" sz="3200" b="1"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187" y="3905250"/>
            <a:ext cx="5341026"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188" y="828675"/>
            <a:ext cx="515302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354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197" y="552450"/>
            <a:ext cx="7880403" cy="6784420"/>
          </a:xfrm>
        </p:spPr>
        <p:txBody>
          <a:bodyPr>
            <a:normAutofit fontScale="92500" lnSpcReduction="10000"/>
          </a:bodyPr>
          <a:lstStyle/>
          <a:p>
            <a:pPr>
              <a:buFont typeface="Wingdings" panose="05000000000000000000" pitchFamily="2" charset="2"/>
              <a:buChar char="Ø"/>
            </a:pPr>
            <a:r>
              <a:rPr lang="en-US" sz="2800" b="1" dirty="0">
                <a:latin typeface="Times New Roman" pitchFamily="18" charset="0"/>
                <a:cs typeface="Times New Roman" pitchFamily="18" charset="0"/>
              </a:rPr>
              <a:t>Circuit Switching:</a:t>
            </a:r>
          </a:p>
          <a:p>
            <a:pPr>
              <a:buFont typeface="Wingdings" panose="05000000000000000000" pitchFamily="2" charset="2"/>
              <a:buChar char="Ø"/>
            </a:pPr>
            <a:r>
              <a:rPr lang="en-US" sz="2400" dirty="0">
                <a:latin typeface="Times New Roman" pitchFamily="18" charset="0"/>
                <a:cs typeface="Times New Roman" pitchFamily="18" charset="0"/>
              </a:rPr>
              <a:t>A network consists of a set of switches that are connected by the physical links commonly known as </a:t>
            </a:r>
            <a:r>
              <a:rPr lang="en-US" sz="2400" b="1" dirty="0">
                <a:latin typeface="Times New Roman" pitchFamily="18" charset="0"/>
                <a:cs typeface="Times New Roman" pitchFamily="18" charset="0"/>
              </a:rPr>
              <a:t>Circuit-Switched Network.</a:t>
            </a:r>
          </a:p>
          <a:p>
            <a:pPr>
              <a:buFont typeface="Wingdings" panose="05000000000000000000" pitchFamily="2" charset="2"/>
              <a:buChar char="Ø"/>
            </a:pPr>
            <a:r>
              <a:rPr lang="en-US" sz="2400" dirty="0">
                <a:latin typeface="Times New Roman" pitchFamily="18" charset="0"/>
                <a:cs typeface="Times New Roman" pitchFamily="18" charset="0"/>
              </a:rPr>
              <a:t>In circuit-switching a </a:t>
            </a:r>
            <a:r>
              <a:rPr lang="en-US" sz="2400" b="1" dirty="0">
                <a:latin typeface="Times New Roman" pitchFamily="18" charset="0"/>
                <a:cs typeface="Times New Roman" pitchFamily="18" charset="0"/>
              </a:rPr>
              <a:t>dedicated circuit/path </a:t>
            </a:r>
            <a:r>
              <a:rPr lang="en-US" sz="2400" dirty="0">
                <a:latin typeface="Times New Roman" pitchFamily="18" charset="0"/>
                <a:cs typeface="Times New Roman" pitchFamily="18" charset="0"/>
              </a:rPr>
              <a:t>is established between the sending and receiving device before data transmission begins.</a:t>
            </a:r>
          </a:p>
          <a:p>
            <a:pPr algn="just">
              <a:buFont typeface="Wingdings" panose="05000000000000000000" pitchFamily="2" charset="2"/>
              <a:buChar char="Ø"/>
            </a:pPr>
            <a:r>
              <a:rPr lang="en-US" sz="2400" dirty="0">
                <a:latin typeface="Times New Roman" pitchFamily="18" charset="0"/>
                <a:cs typeface="Times New Roman" pitchFamily="18" charset="0"/>
              </a:rPr>
              <a:t>When end system A needs to communicate with end system M, system A needs to request a connection to M that must be accepted by all switches as well as by M itself. This is called the </a:t>
            </a:r>
            <a:r>
              <a:rPr lang="en-US" sz="2400" b="1" dirty="0">
                <a:latin typeface="Times New Roman" pitchFamily="18" charset="0"/>
                <a:cs typeface="Times New Roman" pitchFamily="18" charset="0"/>
              </a:rPr>
              <a:t>setup phase</a:t>
            </a:r>
            <a:r>
              <a:rPr lang="en-US" sz="2400" dirty="0">
                <a:latin typeface="Times New Roman" pitchFamily="18" charset="0"/>
                <a:cs typeface="Times New Roman" pitchFamily="18" charset="0"/>
              </a:rPr>
              <a:t> in which a circuit  is reserved on each link, and the combination of circuits defines the dedicated path. After the establishment of dedicated path , the </a:t>
            </a:r>
            <a:r>
              <a:rPr lang="en-US" sz="2400" b="1" dirty="0">
                <a:latin typeface="Times New Roman" pitchFamily="18" charset="0"/>
                <a:cs typeface="Times New Roman" pitchFamily="18" charset="0"/>
              </a:rPr>
              <a:t>data-transfer </a:t>
            </a:r>
            <a:r>
              <a:rPr lang="en-US" sz="2400" dirty="0">
                <a:latin typeface="Times New Roman" pitchFamily="18" charset="0"/>
                <a:cs typeface="Times New Roman" pitchFamily="18" charset="0"/>
              </a:rPr>
              <a:t>can take place. After all data has been transferred, the circuits are </a:t>
            </a:r>
            <a:r>
              <a:rPr lang="en-US" sz="2400" b="1" dirty="0">
                <a:latin typeface="Times New Roman" pitchFamily="18" charset="0"/>
                <a:cs typeface="Times New Roman" pitchFamily="18" charset="0"/>
              </a:rPr>
              <a:t>tear down.</a:t>
            </a:r>
          </a:p>
          <a:p>
            <a:pPr algn="just">
              <a:buFont typeface="Wingdings" panose="05000000000000000000" pitchFamily="2" charset="2"/>
              <a:buChar char="Ø"/>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Circuit switching </a:t>
            </a:r>
            <a:r>
              <a:rPr lang="en-US" sz="2400" dirty="0">
                <a:latin typeface="Times New Roman" pitchFamily="18" charset="0"/>
                <a:cs typeface="Times New Roman" pitchFamily="18" charset="0"/>
              </a:rPr>
              <a:t>takes place at the </a:t>
            </a:r>
            <a:r>
              <a:rPr lang="en-US" sz="2400" b="1" dirty="0">
                <a:latin typeface="Times New Roman" pitchFamily="18" charset="0"/>
                <a:cs typeface="Times New Roman" pitchFamily="18" charset="0"/>
              </a:rPr>
              <a:t>physical layer</a:t>
            </a:r>
          </a:p>
          <a:p>
            <a:pPr algn="just">
              <a:buFont typeface="Wingdings" panose="05000000000000000000" pitchFamily="2" charset="2"/>
              <a:buChar char="Ø"/>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Circuit Switching </a:t>
            </a:r>
            <a:r>
              <a:rPr lang="en-US" sz="2400" dirty="0">
                <a:latin typeface="Times New Roman" pitchFamily="18" charset="0"/>
                <a:cs typeface="Times New Roman" pitchFamily="18" charset="0"/>
              </a:rPr>
              <a:t> is used in the public </a:t>
            </a:r>
            <a:r>
              <a:rPr lang="en-US" sz="2400" b="1" dirty="0">
                <a:latin typeface="Times New Roman" pitchFamily="18" charset="0"/>
                <a:cs typeface="Times New Roman" pitchFamily="18" charset="0"/>
              </a:rPr>
              <a:t>telephone network</a:t>
            </a:r>
            <a:r>
              <a:rPr lang="en-US" sz="2400" dirty="0">
                <a:latin typeface="Times New Roman" pitchFamily="18" charset="0"/>
                <a:cs typeface="Times New Roman" pitchFamily="18" charset="0"/>
              </a:rPr>
              <a:t> for </a:t>
            </a:r>
            <a:r>
              <a:rPr lang="en-US" sz="2400" b="1" dirty="0">
                <a:latin typeface="Times New Roman" pitchFamily="18" charset="0"/>
                <a:cs typeface="Times New Roman" pitchFamily="18" charset="0"/>
              </a:rPr>
              <a:t>voice communication</a:t>
            </a:r>
            <a:r>
              <a:rPr lang="en-US" sz="2400" dirty="0">
                <a:latin typeface="Times New Roman" pitchFamily="18" charset="0"/>
                <a:cs typeface="Times New Roman" pitchFamily="18" charset="0"/>
              </a:rPr>
              <a:t> as well as for</a:t>
            </a:r>
            <a:r>
              <a:rPr lang="en-US" sz="2400" b="1" dirty="0">
                <a:latin typeface="Times New Roman" pitchFamily="18" charset="0"/>
                <a:cs typeface="Times New Roman" pitchFamily="18" charset="0"/>
              </a:rPr>
              <a:t> data communication</a:t>
            </a:r>
            <a:endParaRPr lang="en-US" sz="2400" dirty="0">
              <a:latin typeface="Times New Roman" pitchFamily="18" charset="0"/>
              <a:cs typeface="Times New Roman" pitchFamily="18" charset="0"/>
            </a:endParaRPr>
          </a:p>
          <a:p>
            <a:pPr algn="just"/>
            <a:endParaRPr lang="en-US" sz="1800" b="1"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
        <p:nvSpPr>
          <p:cNvPr id="4" name="Title 1"/>
          <p:cNvSpPr txBox="1">
            <a:spLocks/>
          </p:cNvSpPr>
          <p:nvPr/>
        </p:nvSpPr>
        <p:spPr>
          <a:xfrm>
            <a:off x="482661" y="276225"/>
            <a:ext cx="11017092" cy="5524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2.4.1  </a:t>
            </a:r>
            <a:r>
              <a:rPr lang="en-US" sz="2800" b="1" dirty="0">
                <a:latin typeface="Times New Roman" pitchFamily="18" charset="0"/>
                <a:cs typeface="Times New Roman" pitchFamily="18" charset="0"/>
              </a:rPr>
              <a:t>Circuit Switching</a:t>
            </a:r>
          </a:p>
          <a:p>
            <a:endParaRPr lang="en-IN" sz="3200" b="1" dirty="0">
              <a:latin typeface="Times New Roman" pitchFamily="18" charset="0"/>
              <a:cs typeface="Times New Roman" pitchFamily="18" charset="0"/>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406" y="704850"/>
            <a:ext cx="4350190" cy="4724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117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197" y="552450"/>
            <a:ext cx="12094302" cy="6784420"/>
          </a:xfrm>
        </p:spPr>
        <p:txBody>
          <a:bodyPr>
            <a:normAutofit fontScale="92500" lnSpcReduction="10000"/>
          </a:bodyPr>
          <a:lstStyle/>
          <a:p>
            <a:pPr>
              <a:buFont typeface="Wingdings" panose="05000000000000000000" pitchFamily="2" charset="2"/>
              <a:buChar char="Ø"/>
            </a:pPr>
            <a:r>
              <a:rPr lang="en-US" sz="2400" b="1" dirty="0">
                <a:latin typeface="Times New Roman" pitchFamily="18" charset="0"/>
                <a:cs typeface="Times New Roman" pitchFamily="18" charset="0"/>
              </a:rPr>
              <a:t>Circuit Switching:</a:t>
            </a:r>
          </a:p>
          <a:p>
            <a:pPr algn="just">
              <a:buFont typeface="Wingdings" panose="05000000000000000000" pitchFamily="2" charset="2"/>
              <a:buChar char="Ø"/>
            </a:pPr>
            <a:r>
              <a:rPr lang="en-US" sz="2400" b="1" dirty="0">
                <a:latin typeface="Times New Roman" pitchFamily="18" charset="0"/>
                <a:cs typeface="Times New Roman" pitchFamily="18" charset="0"/>
              </a:rPr>
              <a:t>Three Phases: </a:t>
            </a:r>
            <a:r>
              <a:rPr lang="en-US" sz="2400" dirty="0">
                <a:latin typeface="Times New Roman" pitchFamily="18" charset="0"/>
                <a:cs typeface="Times New Roman" pitchFamily="18" charset="0"/>
              </a:rPr>
              <a:t>The communication in a circuit-switched network requires three phases:</a:t>
            </a:r>
          </a:p>
          <a:p>
            <a:pPr marL="55545" indent="0" algn="just">
              <a:buNone/>
            </a:pPr>
            <a:r>
              <a:rPr lang="en-US" sz="2400" b="1" dirty="0">
                <a:latin typeface="Times New Roman" pitchFamily="18" charset="0"/>
                <a:cs typeface="Times New Roman" pitchFamily="18" charset="0"/>
              </a:rPr>
              <a:t>1. Setup Phase : </a:t>
            </a:r>
            <a:r>
              <a:rPr lang="en-US" sz="2400" dirty="0">
                <a:latin typeface="Times New Roman" pitchFamily="18" charset="0"/>
                <a:cs typeface="Times New Roman" pitchFamily="18" charset="0"/>
              </a:rPr>
              <a:t>Before the two parties can communicate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 dedicated circuit is established between two parties with the help of intermediate switches.</a:t>
            </a:r>
          </a:p>
          <a:p>
            <a:pPr marL="55545" indent="0" algn="just">
              <a:buNone/>
            </a:pPr>
            <a:r>
              <a:rPr lang="en-US" sz="2400" b="1" dirty="0">
                <a:latin typeface="Times New Roman" pitchFamily="18" charset="0"/>
                <a:cs typeface="Times New Roman" pitchFamily="18" charset="0"/>
              </a:rPr>
              <a:t>2. Data Transfer Phase: </a:t>
            </a:r>
            <a:r>
              <a:rPr lang="en-US" sz="2400" dirty="0">
                <a:latin typeface="Times New Roman" pitchFamily="18" charset="0"/>
                <a:cs typeface="Times New Roman" pitchFamily="18" charset="0"/>
              </a:rPr>
              <a:t>After the establishment of the dedicated circuit, the two parties can transfer data. </a:t>
            </a:r>
          </a:p>
          <a:p>
            <a:pPr marL="55545" indent="0" algn="just">
              <a:buNone/>
            </a:pPr>
            <a:r>
              <a:rPr lang="en-US" sz="2400" b="1" dirty="0">
                <a:latin typeface="Times New Roman" pitchFamily="18" charset="0"/>
                <a:cs typeface="Times New Roman" pitchFamily="18" charset="0"/>
              </a:rPr>
              <a:t>3. Teardown Phase: </a:t>
            </a:r>
            <a:r>
              <a:rPr lang="en-US" sz="2400" dirty="0">
                <a:latin typeface="Times New Roman" pitchFamily="18" charset="0"/>
                <a:cs typeface="Times New Roman" pitchFamily="18" charset="0"/>
              </a:rPr>
              <a:t>When one of the parties needs to disconnect, a signal is sent to each switch to release the resources.</a:t>
            </a:r>
          </a:p>
          <a:p>
            <a:pPr algn="just">
              <a:buFont typeface="Wingdings" panose="05000000000000000000" pitchFamily="2" charset="2"/>
              <a:buChar char="Ø"/>
            </a:pPr>
            <a:r>
              <a:rPr lang="en-US" sz="2400" dirty="0">
                <a:latin typeface="Times New Roman" pitchFamily="18" charset="0"/>
                <a:cs typeface="Times New Roman" pitchFamily="18" charset="0"/>
              </a:rPr>
              <a:t>In circuit switching, the </a:t>
            </a:r>
            <a:r>
              <a:rPr lang="en-US" sz="2400" b="1" dirty="0">
                <a:latin typeface="Times New Roman" pitchFamily="18" charset="0"/>
                <a:cs typeface="Times New Roman" pitchFamily="18" charset="0"/>
              </a:rPr>
              <a:t>resources need to be reserved during the setup phase</a:t>
            </a:r>
            <a:r>
              <a:rPr lang="en-US" sz="2400" dirty="0">
                <a:latin typeface="Times New Roman" pitchFamily="18" charset="0"/>
                <a:cs typeface="Times New Roman" pitchFamily="18" charset="0"/>
              </a:rPr>
              <a:t>; the resources remain dedicated for the entire duration of data transfer until the teardown phase.</a:t>
            </a:r>
          </a:p>
          <a:p>
            <a:pPr algn="just">
              <a:buFont typeface="Wingdings" panose="05000000000000000000" pitchFamily="2" charset="2"/>
              <a:buChar char="Ø"/>
            </a:pPr>
            <a:r>
              <a:rPr lang="en-US" sz="2400" dirty="0">
                <a:latin typeface="Times New Roman" pitchFamily="18" charset="0"/>
                <a:cs typeface="Times New Roman" pitchFamily="18" charset="0"/>
              </a:rPr>
              <a:t>One of the best examples of Circuit switching is a </a:t>
            </a:r>
            <a:r>
              <a:rPr lang="en-US" sz="2400" b="1" dirty="0">
                <a:latin typeface="Times New Roman" pitchFamily="18" charset="0"/>
                <a:cs typeface="Times New Roman" pitchFamily="18" charset="0"/>
              </a:rPr>
              <a:t>telephone</a:t>
            </a:r>
            <a:r>
              <a:rPr lang="en-US" sz="2400" dirty="0">
                <a:latin typeface="Times New Roman" pitchFamily="18" charset="0"/>
                <a:cs typeface="Times New Roman" pitchFamily="18" charset="0"/>
              </a:rPr>
              <a:t>. Suppose there are two persons, Person A and Person B; they both want to communicate with each other</a:t>
            </a:r>
          </a:p>
          <a:p>
            <a:pPr algn="just">
              <a:buFont typeface="Wingdings" panose="05000000000000000000" pitchFamily="2" charset="2"/>
              <a:buChar char="Ø"/>
            </a:pPr>
            <a:r>
              <a:rPr lang="en-US" sz="2400" dirty="0">
                <a:latin typeface="Times New Roman" pitchFamily="18" charset="0"/>
                <a:cs typeface="Times New Roman" pitchFamily="18" charset="0"/>
              </a:rPr>
              <a:t> Person A makes a call to Person B this phase is the </a:t>
            </a:r>
            <a:r>
              <a:rPr lang="en-US" sz="2400" b="1" dirty="0">
                <a:latin typeface="Times New Roman" pitchFamily="18" charset="0"/>
                <a:cs typeface="Times New Roman" pitchFamily="18" charset="0"/>
              </a:rPr>
              <a:t>setup phase</a:t>
            </a:r>
            <a:r>
              <a:rPr lang="en-US" sz="2400" dirty="0">
                <a:latin typeface="Times New Roman" pitchFamily="18" charset="0"/>
                <a:cs typeface="Times New Roman" pitchFamily="18" charset="0"/>
              </a:rPr>
              <a:t> of circuit  switching.</a:t>
            </a:r>
          </a:p>
          <a:p>
            <a:pPr algn="just">
              <a:buFont typeface="Wingdings" panose="05000000000000000000" pitchFamily="2" charset="2"/>
              <a:buChar char="Ø"/>
            </a:pPr>
            <a:r>
              <a:rPr lang="en-US" sz="2400" dirty="0">
                <a:latin typeface="Times New Roman" pitchFamily="18" charset="0"/>
                <a:cs typeface="Times New Roman" pitchFamily="18" charset="0"/>
              </a:rPr>
              <a:t> After the establishment of the connection and after call pick up by Person B; they both can communicate with each other. This is the </a:t>
            </a:r>
            <a:r>
              <a:rPr lang="en-US" sz="2400" b="1" dirty="0">
                <a:latin typeface="Times New Roman" pitchFamily="18" charset="0"/>
                <a:cs typeface="Times New Roman" pitchFamily="18" charset="0"/>
              </a:rPr>
              <a:t> data transfer phase</a:t>
            </a:r>
            <a:r>
              <a:rPr lang="en-US" sz="2400" dirty="0">
                <a:latin typeface="Times New Roman" pitchFamily="18" charset="0"/>
                <a:cs typeface="Times New Roman" pitchFamily="18" charset="0"/>
              </a:rPr>
              <a:t> of Circuit switching</a:t>
            </a:r>
          </a:p>
          <a:p>
            <a:pPr algn="just">
              <a:buFont typeface="Wingdings" panose="05000000000000000000" pitchFamily="2" charset="2"/>
              <a:buChar char="Ø"/>
            </a:pPr>
            <a:r>
              <a:rPr lang="en-US" sz="2400" dirty="0">
                <a:latin typeface="Times New Roman" pitchFamily="18" charset="0"/>
                <a:cs typeface="Times New Roman" pitchFamily="18" charset="0"/>
              </a:rPr>
              <a:t>Once the communication is complete one of them can cut the call or break  the connection. This is a </a:t>
            </a:r>
            <a:r>
              <a:rPr lang="en-US" sz="2400" b="1" dirty="0">
                <a:latin typeface="Times New Roman" pitchFamily="18" charset="0"/>
                <a:cs typeface="Times New Roman" pitchFamily="18" charset="0"/>
              </a:rPr>
              <a:t>teardown phase.</a:t>
            </a:r>
            <a:endParaRPr lang="en-US" sz="24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p:txBody>
      </p:sp>
      <p:sp>
        <p:nvSpPr>
          <p:cNvPr id="4" name="Title 1"/>
          <p:cNvSpPr txBox="1">
            <a:spLocks/>
          </p:cNvSpPr>
          <p:nvPr/>
        </p:nvSpPr>
        <p:spPr>
          <a:xfrm>
            <a:off x="482661" y="276225"/>
            <a:ext cx="11017092" cy="5524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2.4.1  </a:t>
            </a:r>
            <a:r>
              <a:rPr lang="en-US" sz="2800" b="1" dirty="0">
                <a:latin typeface="Times New Roman" pitchFamily="18" charset="0"/>
                <a:cs typeface="Times New Roman" pitchFamily="18" charset="0"/>
              </a:rPr>
              <a:t>Circuit Switching</a:t>
            </a:r>
          </a:p>
          <a:p>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6506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9405" y="407821"/>
            <a:ext cx="12292616" cy="6793079"/>
          </a:xfrm>
        </p:spPr>
        <p:txBody>
          <a:bodyPr>
            <a:normAutofit fontScale="25000" lnSpcReduction="20000"/>
          </a:bodyPr>
          <a:lstStyle/>
          <a:p>
            <a:pPr algn="just">
              <a:buFont typeface="Wingdings" panose="05000000000000000000" pitchFamily="2" charset="2"/>
              <a:buChar char="Ø"/>
            </a:pPr>
            <a:r>
              <a:rPr lang="en-US" sz="9600" b="1" dirty="0">
                <a:latin typeface="Times New Roman" pitchFamily="18" charset="0"/>
                <a:cs typeface="Times New Roman" pitchFamily="18" charset="0"/>
              </a:rPr>
              <a:t>Packet Switching:</a:t>
            </a:r>
          </a:p>
          <a:p>
            <a:pPr algn="just">
              <a:buFont typeface="Wingdings" panose="05000000000000000000" pitchFamily="2" charset="2"/>
              <a:buChar char="Ø"/>
            </a:pPr>
            <a:r>
              <a:rPr lang="en-US" sz="7200" b="1" dirty="0">
                <a:latin typeface="Times New Roman" pitchFamily="18" charset="0"/>
                <a:cs typeface="Times New Roman" pitchFamily="18" charset="0"/>
              </a:rPr>
              <a:t>In Packet switching, the message is divided into packets of fixed size or variable size .Each packet is then transmitted and can take different routes to reach its destination</a:t>
            </a:r>
            <a:r>
              <a:rPr lang="en-US" sz="7200" dirty="0">
                <a:latin typeface="Times New Roman" pitchFamily="18" charset="0"/>
                <a:cs typeface="Times New Roman" pitchFamily="18" charset="0"/>
              </a:rPr>
              <a:t>.</a:t>
            </a:r>
          </a:p>
          <a:p>
            <a:pPr algn="just">
              <a:buFont typeface="Wingdings" panose="05000000000000000000" pitchFamily="2" charset="2"/>
              <a:buChar char="Ø"/>
            </a:pPr>
            <a:r>
              <a:rPr lang="en-US" sz="7200" dirty="0">
                <a:latin typeface="Times New Roman" pitchFamily="18" charset="0"/>
                <a:cs typeface="Times New Roman" pitchFamily="18" charset="0"/>
              </a:rPr>
              <a:t>Each packet contains a </a:t>
            </a:r>
            <a:r>
              <a:rPr lang="en-US" sz="7200" b="1" dirty="0">
                <a:latin typeface="Times New Roman" pitchFamily="18" charset="0"/>
                <a:cs typeface="Times New Roman" pitchFamily="18" charset="0"/>
              </a:rPr>
              <a:t>header</a:t>
            </a:r>
            <a:r>
              <a:rPr lang="en-US" sz="7200" dirty="0">
                <a:latin typeface="Times New Roman" pitchFamily="18" charset="0"/>
                <a:cs typeface="Times New Roman" pitchFamily="18" charset="0"/>
              </a:rPr>
              <a:t> which includes the </a:t>
            </a:r>
            <a:r>
              <a:rPr lang="en-US" sz="7200" b="1" dirty="0">
                <a:latin typeface="Times New Roman" pitchFamily="18" charset="0"/>
                <a:cs typeface="Times New Roman" pitchFamily="18" charset="0"/>
              </a:rPr>
              <a:t>source address, destination address, and control information.</a:t>
            </a:r>
          </a:p>
          <a:p>
            <a:pPr algn="just">
              <a:buFont typeface="Wingdings" panose="05000000000000000000" pitchFamily="2" charset="2"/>
              <a:buChar char="Ø"/>
            </a:pPr>
            <a:r>
              <a:rPr lang="en-US" sz="7200" dirty="0">
                <a:latin typeface="Times New Roman" pitchFamily="18" charset="0"/>
                <a:cs typeface="Times New Roman" pitchFamily="18" charset="0"/>
              </a:rPr>
              <a:t>In a packet-switched network, there is </a:t>
            </a:r>
            <a:r>
              <a:rPr lang="en-US" sz="7200" b="1" dirty="0">
                <a:latin typeface="Times New Roman" pitchFamily="18" charset="0"/>
                <a:cs typeface="Times New Roman" pitchFamily="18" charset="0"/>
              </a:rPr>
              <a:t>no resource reservation;</a:t>
            </a:r>
            <a:r>
              <a:rPr lang="en-US" sz="7200" dirty="0">
                <a:latin typeface="Times New Roman" pitchFamily="18" charset="0"/>
                <a:cs typeface="Times New Roman" pitchFamily="18" charset="0"/>
              </a:rPr>
              <a:t> resources are allocated </a:t>
            </a:r>
            <a:r>
              <a:rPr lang="en-US" sz="7200" b="1" dirty="0">
                <a:latin typeface="Times New Roman" pitchFamily="18" charset="0"/>
                <a:cs typeface="Times New Roman" pitchFamily="18" charset="0"/>
              </a:rPr>
              <a:t>on demand. </a:t>
            </a:r>
          </a:p>
          <a:p>
            <a:pPr algn="just">
              <a:buFont typeface="Wingdings" panose="05000000000000000000" pitchFamily="2" charset="2"/>
              <a:buChar char="Ø"/>
            </a:pPr>
            <a:r>
              <a:rPr lang="en-US" sz="7200" dirty="0">
                <a:latin typeface="Times New Roman" pitchFamily="18" charset="0"/>
                <a:cs typeface="Times New Roman" pitchFamily="18" charset="0"/>
              </a:rPr>
              <a:t>Best example of packet-switching is the </a:t>
            </a:r>
            <a:r>
              <a:rPr lang="en-US" sz="7200" b="1" dirty="0">
                <a:latin typeface="Times New Roman" pitchFamily="18" charset="0"/>
                <a:cs typeface="Times New Roman" pitchFamily="18" charset="0"/>
              </a:rPr>
              <a:t>Internet.</a:t>
            </a:r>
          </a:p>
          <a:p>
            <a:pPr algn="just">
              <a:buFont typeface="Wingdings" panose="05000000000000000000" pitchFamily="2" charset="2"/>
              <a:buChar char="Ø"/>
            </a:pPr>
            <a:r>
              <a:rPr lang="en-US" sz="8000" b="1" dirty="0">
                <a:latin typeface="Times New Roman" pitchFamily="18" charset="0"/>
                <a:cs typeface="Times New Roman" pitchFamily="18" charset="0"/>
              </a:rPr>
              <a:t>There are two types of packet-switched networks: </a:t>
            </a:r>
          </a:p>
          <a:p>
            <a:pPr marL="55545" indent="0" algn="just">
              <a:buNone/>
            </a:pPr>
            <a:r>
              <a:rPr lang="en-US" sz="8000" dirty="0">
                <a:latin typeface="Times New Roman" pitchFamily="18" charset="0"/>
                <a:cs typeface="Times New Roman" pitchFamily="18" charset="0"/>
              </a:rPr>
              <a:t>1.Datagram networks </a:t>
            </a:r>
          </a:p>
          <a:p>
            <a:pPr marL="55545" indent="0" algn="just">
              <a:buNone/>
            </a:pPr>
            <a:r>
              <a:rPr lang="en-US" sz="8000" dirty="0">
                <a:latin typeface="Times New Roman" pitchFamily="18" charset="0"/>
                <a:cs typeface="Times New Roman" pitchFamily="18" charset="0"/>
              </a:rPr>
              <a:t>2.Virtual circuit networks. </a:t>
            </a:r>
          </a:p>
          <a:p>
            <a:pPr marL="55545" indent="0" algn="just">
              <a:buNone/>
            </a:pPr>
            <a:r>
              <a:rPr lang="en-US" sz="8000" b="1" dirty="0">
                <a:latin typeface="Times New Roman" pitchFamily="18" charset="0"/>
                <a:cs typeface="Times New Roman" pitchFamily="18" charset="0"/>
              </a:rPr>
              <a:t>1. Datagram networks(Connectionless networks):</a:t>
            </a:r>
          </a:p>
          <a:p>
            <a:pPr algn="just">
              <a:buFont typeface="Wingdings" panose="05000000000000000000" pitchFamily="2" charset="2"/>
              <a:buChar char="Ø"/>
            </a:pPr>
            <a:r>
              <a:rPr lang="en-US" sz="7200" b="1" dirty="0">
                <a:latin typeface="Times New Roman" pitchFamily="18" charset="0"/>
                <a:cs typeface="Times New Roman" pitchFamily="18" charset="0"/>
              </a:rPr>
              <a:t>In a datagram network, each packet is treated independently of all others</a:t>
            </a:r>
          </a:p>
          <a:p>
            <a:pPr algn="just">
              <a:buFont typeface="Wingdings" panose="05000000000000000000" pitchFamily="2" charset="2"/>
              <a:buChar char="Ø"/>
            </a:pPr>
            <a:r>
              <a:rPr lang="en-US" sz="7200" dirty="0">
                <a:latin typeface="Times New Roman" pitchFamily="18" charset="0"/>
                <a:cs typeface="Times New Roman" pitchFamily="18" charset="0"/>
              </a:rPr>
              <a:t>In Datagram Switching, the </a:t>
            </a:r>
            <a:r>
              <a:rPr lang="en-US" sz="7200" b="1" dirty="0">
                <a:latin typeface="Times New Roman" pitchFamily="18" charset="0"/>
                <a:cs typeface="Times New Roman" pitchFamily="18" charset="0"/>
              </a:rPr>
              <a:t>packet</a:t>
            </a:r>
            <a:r>
              <a:rPr lang="en-US" sz="7200" dirty="0">
                <a:latin typeface="Times New Roman" pitchFamily="18" charset="0"/>
                <a:cs typeface="Times New Roman" pitchFamily="18" charset="0"/>
              </a:rPr>
              <a:t> is known as a</a:t>
            </a:r>
            <a:r>
              <a:rPr lang="en-US" sz="7200" b="1" dirty="0">
                <a:latin typeface="Times New Roman" pitchFamily="18" charset="0"/>
                <a:cs typeface="Times New Roman" pitchFamily="18" charset="0"/>
              </a:rPr>
              <a:t> datagram</a:t>
            </a:r>
            <a:r>
              <a:rPr lang="en-US" sz="7200" dirty="0">
                <a:latin typeface="Times New Roman" pitchFamily="18" charset="0"/>
                <a:cs typeface="Times New Roman" pitchFamily="18" charset="0"/>
              </a:rPr>
              <a:t>. </a:t>
            </a:r>
          </a:p>
          <a:p>
            <a:pPr algn="just">
              <a:buFont typeface="Wingdings" panose="05000000000000000000" pitchFamily="2" charset="2"/>
              <a:buChar char="Ø"/>
            </a:pPr>
            <a:r>
              <a:rPr lang="en-US" sz="7200" dirty="0">
                <a:latin typeface="Times New Roman" pitchFamily="18" charset="0"/>
                <a:cs typeface="Times New Roman" pitchFamily="18" charset="0"/>
              </a:rPr>
              <a:t>Datagram switching is normally done at the </a:t>
            </a:r>
            <a:r>
              <a:rPr lang="en-US" sz="7200" b="1" dirty="0">
                <a:latin typeface="Times New Roman" pitchFamily="18" charset="0"/>
                <a:cs typeface="Times New Roman" pitchFamily="18" charset="0"/>
              </a:rPr>
              <a:t>network layer.</a:t>
            </a:r>
          </a:p>
          <a:p>
            <a:pPr algn="just">
              <a:buFont typeface="Wingdings" panose="05000000000000000000" pitchFamily="2" charset="2"/>
              <a:buChar char="Ø"/>
            </a:pPr>
            <a:r>
              <a:rPr lang="en-US" sz="7200" dirty="0">
                <a:latin typeface="Times New Roman" pitchFamily="18" charset="0"/>
                <a:cs typeface="Times New Roman" pitchFamily="18" charset="0"/>
              </a:rPr>
              <a:t>Figure 8.7 shows how the datagram approach is used to deliver four packets </a:t>
            </a:r>
          </a:p>
          <a:p>
            <a:pPr marL="55545" indent="0" algn="just">
              <a:buNone/>
            </a:pPr>
            <a:r>
              <a:rPr lang="en-US" sz="7200" dirty="0">
                <a:latin typeface="Times New Roman" pitchFamily="18" charset="0"/>
                <a:cs typeface="Times New Roman" pitchFamily="18" charset="0"/>
              </a:rPr>
              <a:t>    from source A to destination X. In this example , all four packets  </a:t>
            </a:r>
          </a:p>
          <a:p>
            <a:pPr marL="55545" indent="0" algn="just">
              <a:buNone/>
            </a:pPr>
            <a:r>
              <a:rPr lang="en-US" sz="7200" dirty="0">
                <a:latin typeface="Times New Roman" pitchFamily="18" charset="0"/>
                <a:cs typeface="Times New Roman" pitchFamily="18" charset="0"/>
              </a:rPr>
              <a:t>    (or datagrams) belong to the same message, but may travel </a:t>
            </a:r>
            <a:r>
              <a:rPr lang="en-US" sz="7200" b="1" dirty="0">
                <a:latin typeface="Times New Roman" pitchFamily="18" charset="0"/>
                <a:cs typeface="Times New Roman" pitchFamily="18" charset="0"/>
              </a:rPr>
              <a:t>different paths  </a:t>
            </a:r>
          </a:p>
          <a:p>
            <a:pPr marL="55545" indent="0" algn="just">
              <a:buNone/>
            </a:pPr>
            <a:r>
              <a:rPr lang="en-US" sz="7200" b="1" dirty="0">
                <a:latin typeface="Times New Roman" pitchFamily="18" charset="0"/>
                <a:cs typeface="Times New Roman" pitchFamily="18" charset="0"/>
              </a:rPr>
              <a:t>    </a:t>
            </a:r>
            <a:r>
              <a:rPr lang="en-US" sz="7200" dirty="0">
                <a:latin typeface="Times New Roman" pitchFamily="18" charset="0"/>
                <a:cs typeface="Times New Roman" pitchFamily="18" charset="0"/>
              </a:rPr>
              <a:t>to reach their destination. This approach can cause the datagrams of a </a:t>
            </a:r>
          </a:p>
          <a:p>
            <a:pPr marL="55545" indent="0" algn="just">
              <a:buNone/>
            </a:pPr>
            <a:r>
              <a:rPr lang="en-US" sz="7200" dirty="0">
                <a:latin typeface="Times New Roman" pitchFamily="18" charset="0"/>
                <a:cs typeface="Times New Roman" pitchFamily="18" charset="0"/>
              </a:rPr>
              <a:t>    transmission to arrive at their destination </a:t>
            </a:r>
            <a:r>
              <a:rPr lang="en-US" sz="7200" b="1" dirty="0">
                <a:latin typeface="Times New Roman" pitchFamily="18" charset="0"/>
                <a:cs typeface="Times New Roman" pitchFamily="18" charset="0"/>
              </a:rPr>
              <a:t>out of order </a:t>
            </a:r>
            <a:r>
              <a:rPr lang="en-US" sz="7200" dirty="0">
                <a:latin typeface="Times New Roman" pitchFamily="18" charset="0"/>
                <a:cs typeface="Times New Roman" pitchFamily="18" charset="0"/>
              </a:rPr>
              <a:t>with different delays </a:t>
            </a:r>
          </a:p>
          <a:p>
            <a:pPr marL="55545" indent="0" algn="just">
              <a:buNone/>
            </a:pPr>
            <a:r>
              <a:rPr lang="en-US" sz="7200" dirty="0">
                <a:latin typeface="Times New Roman" pitchFamily="18" charset="0"/>
                <a:cs typeface="Times New Roman" pitchFamily="18" charset="0"/>
              </a:rPr>
              <a:t>    between the packets. Packets may also be </a:t>
            </a:r>
            <a:r>
              <a:rPr lang="en-US" sz="7200" b="1" dirty="0">
                <a:latin typeface="Times New Roman" pitchFamily="18" charset="0"/>
                <a:cs typeface="Times New Roman" pitchFamily="18" charset="0"/>
              </a:rPr>
              <a:t>lost or dropped </a:t>
            </a:r>
            <a:r>
              <a:rPr lang="en-US" sz="7200" dirty="0">
                <a:latin typeface="Times New Roman" pitchFamily="18" charset="0"/>
                <a:cs typeface="Times New Roman" pitchFamily="18" charset="0"/>
              </a:rPr>
              <a:t>because of a lack </a:t>
            </a:r>
          </a:p>
          <a:p>
            <a:pPr marL="55545" indent="0" algn="just">
              <a:buNone/>
            </a:pPr>
            <a:r>
              <a:rPr lang="en-US" sz="7200" dirty="0">
                <a:latin typeface="Times New Roman" pitchFamily="18" charset="0"/>
                <a:cs typeface="Times New Roman" pitchFamily="18" charset="0"/>
              </a:rPr>
              <a:t>    of resources.</a:t>
            </a:r>
            <a:r>
              <a:rPr lang="en-US" sz="2800" dirty="0">
                <a:latin typeface="Times New Roman" pitchFamily="18" charset="0"/>
                <a:cs typeface="Times New Roman" pitchFamily="18" charset="0"/>
              </a:rPr>
              <a:t> </a:t>
            </a:r>
          </a:p>
          <a:p>
            <a:pPr algn="just">
              <a:buFont typeface="Wingdings" panose="05000000000000000000" pitchFamily="2" charset="2"/>
              <a:buChar char="Ø"/>
            </a:pPr>
            <a:endParaRPr lang="en-US" sz="2800" dirty="0">
              <a:latin typeface="Times New Roman" pitchFamily="18" charset="0"/>
              <a:cs typeface="Times New Roman" pitchFamily="18" charset="0"/>
            </a:endParaRPr>
          </a:p>
          <a:p>
            <a:pPr algn="just">
              <a:buFont typeface="Wingdings" panose="05000000000000000000" pitchFamily="2" charset="2"/>
              <a:buChar char="Ø"/>
            </a:pPr>
            <a:endParaRPr lang="en-US" sz="2800" dirty="0">
              <a:latin typeface="Times New Roman" pitchFamily="18" charset="0"/>
              <a:cs typeface="Times New Roman" pitchFamily="18" charset="0"/>
            </a:endParaRPr>
          </a:p>
          <a:p>
            <a:pPr algn="just">
              <a:buFont typeface="Wingdings" panose="05000000000000000000" pitchFamily="2" charset="2"/>
              <a:buChar char="Ø"/>
            </a:pPr>
            <a:endParaRPr lang="en-US" sz="1800" b="1" dirty="0">
              <a:latin typeface="Times New Roman" pitchFamily="18" charset="0"/>
              <a:cs typeface="Times New Roman" pitchFamily="18" charset="0"/>
            </a:endParaRPr>
          </a:p>
          <a:p>
            <a:pPr>
              <a:buFont typeface="Wingdings" panose="05000000000000000000" pitchFamily="2" charset="2"/>
              <a:buChar char="Ø"/>
            </a:pPr>
            <a:endParaRPr lang="en-IN" sz="2000" b="1" dirty="0">
              <a:latin typeface="Times New Roman" pitchFamily="18" charset="0"/>
              <a:cs typeface="Times New Roman" pitchFamily="18" charset="0"/>
            </a:endParaRPr>
          </a:p>
        </p:txBody>
      </p:sp>
      <p:sp>
        <p:nvSpPr>
          <p:cNvPr id="8" name="Title 1"/>
          <p:cNvSpPr txBox="1">
            <a:spLocks/>
          </p:cNvSpPr>
          <p:nvPr/>
        </p:nvSpPr>
        <p:spPr>
          <a:xfrm>
            <a:off x="481806" y="0"/>
            <a:ext cx="11017092" cy="5524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2.4.2 Packet Switching</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406" y="2181306"/>
            <a:ext cx="4672807" cy="461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0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6776" y="562287"/>
            <a:ext cx="12041809" cy="6560820"/>
          </a:xfrm>
        </p:spPr>
        <p:txBody>
          <a:bodyPr>
            <a:normAutofit lnSpcReduction="10000"/>
          </a:bodyPr>
          <a:lstStyle/>
          <a:p>
            <a:pPr algn="just"/>
            <a:r>
              <a:rPr lang="en-US" sz="2400" b="1" dirty="0">
                <a:latin typeface="Times New Roman" pitchFamily="18" charset="0"/>
                <a:cs typeface="Times New Roman" pitchFamily="18" charset="0"/>
              </a:rPr>
              <a:t>2.1.1 Guided Transmission Media </a:t>
            </a:r>
            <a:r>
              <a:rPr lang="en-US" sz="2400" b="1" dirty="0">
                <a:solidFill>
                  <a:schemeClr val="tx1"/>
                </a:solidFill>
                <a:latin typeface="Times New Roman" pitchFamily="18" charset="0"/>
                <a:cs typeface="Times New Roman" pitchFamily="18" charset="0"/>
              </a:rPr>
              <a:t>(Wired Media):</a:t>
            </a:r>
            <a:endParaRPr lang="en-US" sz="2400" dirty="0">
              <a:solidFill>
                <a:schemeClr val="tx1"/>
              </a:solidFill>
              <a:latin typeface="Times New Roman" pitchFamily="18" charset="0"/>
              <a:cs typeface="Times New Roman" pitchFamily="18" charset="0"/>
            </a:endParaRPr>
          </a:p>
          <a:p>
            <a:pPr marL="285750" indent="-28575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In wired media signal is transmitted in the form of physical wires.</a:t>
            </a:r>
          </a:p>
          <a:p>
            <a:pPr marL="285750" indent="-28575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The twisted pair and coaxial cables uses </a:t>
            </a:r>
            <a:r>
              <a:rPr lang="en-US" sz="2400" b="1" dirty="0">
                <a:solidFill>
                  <a:schemeClr val="tx1"/>
                </a:solidFill>
                <a:latin typeface="Times New Roman" pitchFamily="18" charset="0"/>
                <a:cs typeface="Times New Roman" pitchFamily="18" charset="0"/>
              </a:rPr>
              <a:t>copper conductor </a:t>
            </a:r>
            <a:r>
              <a:rPr lang="en-US" sz="2400" dirty="0">
                <a:solidFill>
                  <a:schemeClr val="tx1"/>
                </a:solidFill>
                <a:latin typeface="Times New Roman" pitchFamily="18" charset="0"/>
                <a:cs typeface="Times New Roman" pitchFamily="18" charset="0"/>
              </a:rPr>
              <a:t>that accept and transport signals in the form of </a:t>
            </a:r>
            <a:r>
              <a:rPr lang="en-US" sz="2400" b="1" dirty="0">
                <a:solidFill>
                  <a:schemeClr val="tx1"/>
                </a:solidFill>
                <a:latin typeface="Times New Roman" pitchFamily="18" charset="0"/>
                <a:cs typeface="Times New Roman" pitchFamily="18" charset="0"/>
              </a:rPr>
              <a:t>electric current</a:t>
            </a:r>
            <a:r>
              <a:rPr lang="en-US" sz="2400" dirty="0">
                <a:solidFill>
                  <a:schemeClr val="tx1"/>
                </a:solidFill>
                <a:latin typeface="Times New Roman" pitchFamily="18" charset="0"/>
                <a:cs typeface="Times New Roman" pitchFamily="18" charset="0"/>
              </a:rPr>
              <a:t>.</a:t>
            </a:r>
          </a:p>
          <a:p>
            <a:pPr marL="285750" indent="-28575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The </a:t>
            </a:r>
            <a:r>
              <a:rPr lang="en-US" sz="2400" b="1" dirty="0">
                <a:solidFill>
                  <a:schemeClr val="tx1"/>
                </a:solidFill>
                <a:latin typeface="Times New Roman" pitchFamily="18" charset="0"/>
                <a:cs typeface="Times New Roman" pitchFamily="18" charset="0"/>
              </a:rPr>
              <a:t>optical fiber </a:t>
            </a:r>
            <a:r>
              <a:rPr lang="en-US" sz="2400" dirty="0">
                <a:solidFill>
                  <a:schemeClr val="tx1"/>
                </a:solidFill>
                <a:latin typeface="Times New Roman" pitchFamily="18" charset="0"/>
                <a:cs typeface="Times New Roman" pitchFamily="18" charset="0"/>
              </a:rPr>
              <a:t>that accept and transport signals in the form of </a:t>
            </a:r>
            <a:r>
              <a:rPr lang="en-US" sz="2400" b="1" dirty="0">
                <a:solidFill>
                  <a:schemeClr val="tx1"/>
                </a:solidFill>
                <a:latin typeface="Times New Roman" pitchFamily="18" charset="0"/>
                <a:cs typeface="Times New Roman" pitchFamily="18" charset="0"/>
              </a:rPr>
              <a:t>light</a:t>
            </a:r>
          </a:p>
          <a:p>
            <a:pPr algn="just"/>
            <a:r>
              <a:rPr lang="en-US" sz="2800" b="1" dirty="0">
                <a:solidFill>
                  <a:schemeClr val="tx1"/>
                </a:solidFill>
                <a:latin typeface="Times New Roman" pitchFamily="18" charset="0"/>
                <a:cs typeface="Times New Roman" pitchFamily="18" charset="0"/>
              </a:rPr>
              <a:t>2.1.1.1 Twisted Pair Cable:</a:t>
            </a:r>
          </a:p>
          <a:p>
            <a:pPr marL="285750" indent="-28575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The twisted pair cables uses copper conductors that carries signals in the form of electric current</a:t>
            </a:r>
            <a:endParaRPr lang="en-US" sz="2400" b="1" dirty="0">
              <a:solidFill>
                <a:schemeClr val="tx1"/>
              </a:solidFill>
              <a:latin typeface="Times New Roman" pitchFamily="18" charset="0"/>
              <a:cs typeface="Times New Roman" pitchFamily="18" charset="0"/>
            </a:endParaRPr>
          </a:p>
          <a:p>
            <a:pPr marL="285750" indent="-28575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A twisted pair consists of two copper conductors, each with its own plastic insulation twisted together  as shown in fig.7.3</a:t>
            </a:r>
          </a:p>
          <a:p>
            <a:pPr marL="285750" indent="-285750" algn="just">
              <a:buFont typeface="Wingdings" panose="05000000000000000000" pitchFamily="2" charset="2"/>
              <a:buChar char="Ø"/>
            </a:pPr>
            <a:r>
              <a:rPr lang="en-US" sz="2400" dirty="0">
                <a:solidFill>
                  <a:schemeClr val="tx1"/>
                </a:solidFill>
                <a:latin typeface="Times New Roman" pitchFamily="18" charset="0"/>
                <a:cs typeface="Times New Roman" pitchFamily="18" charset="0"/>
              </a:rPr>
              <a:t>One of the wire is used to carry signals to the receiver and other is used only as a ground reference.</a:t>
            </a:r>
          </a:p>
          <a:p>
            <a:pPr marL="342900" indent="-342900" algn="just">
              <a:buFont typeface="Wingdings" panose="05000000000000000000" pitchFamily="2" charset="2"/>
              <a:buChar char="Ø"/>
            </a:pPr>
            <a:r>
              <a:rPr lang="en-US" sz="2400" b="1" dirty="0">
                <a:solidFill>
                  <a:schemeClr val="tx1"/>
                </a:solidFill>
                <a:latin typeface="Times New Roman" pitchFamily="18" charset="0"/>
                <a:cs typeface="Times New Roman" pitchFamily="18" charset="0"/>
              </a:rPr>
              <a:t>There are two types of twisted pair cable:</a:t>
            </a:r>
          </a:p>
          <a:p>
            <a:pPr algn="just"/>
            <a:r>
              <a:rPr lang="en-US" sz="2400" dirty="0">
                <a:solidFill>
                  <a:schemeClr val="tx1"/>
                </a:solidFill>
                <a:latin typeface="Times New Roman" pitchFamily="18" charset="0"/>
                <a:cs typeface="Times New Roman" pitchFamily="18" charset="0"/>
              </a:rPr>
              <a:t>1. Unshielded Twisted Pair (UTP) Cable</a:t>
            </a:r>
          </a:p>
          <a:p>
            <a:pPr algn="just"/>
            <a:r>
              <a:rPr lang="en-US" sz="2400" dirty="0">
                <a:solidFill>
                  <a:schemeClr val="tx1"/>
                </a:solidFill>
                <a:latin typeface="Times New Roman" pitchFamily="18" charset="0"/>
                <a:cs typeface="Times New Roman" pitchFamily="18" charset="0"/>
              </a:rPr>
              <a:t>2. Shielded Twisted Pair (STP) Cable</a:t>
            </a:r>
          </a:p>
          <a:p>
            <a:pPr marL="285750" indent="-285750" algn="just">
              <a:buFont typeface="Arial" pitchFamily="34" charset="0"/>
              <a:buChar char="•"/>
            </a:pPr>
            <a:endParaRPr lang="en-US" sz="24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006" y="5581650"/>
            <a:ext cx="573960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2926" y="-209550"/>
            <a:ext cx="12241213" cy="941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2.1.1 Guided Transmission Media</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826123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5492" y="704850"/>
            <a:ext cx="7057400" cy="6019800"/>
          </a:xfrm>
        </p:spPr>
        <p:txBody>
          <a:bodyPr>
            <a:normAutofit fontScale="92500"/>
          </a:bodyPr>
          <a:lstStyle/>
          <a:p>
            <a:pPr marL="55545" indent="0">
              <a:buNone/>
            </a:pPr>
            <a:r>
              <a:rPr lang="en-US" sz="2600" b="1" dirty="0">
                <a:latin typeface="Times New Roman" pitchFamily="18" charset="0"/>
                <a:cs typeface="Times New Roman" pitchFamily="18" charset="0"/>
              </a:rPr>
              <a:t>2. Virtual Circuit network</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(connection-oriented network</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a:t>
            </a:r>
          </a:p>
          <a:p>
            <a:pPr algn="just">
              <a:buFont typeface="Wingdings" panose="05000000000000000000" pitchFamily="2" charset="2"/>
              <a:buChar char="Ø"/>
            </a:pPr>
            <a:r>
              <a:rPr lang="en-US" sz="2800" dirty="0">
                <a:latin typeface="Times New Roman" pitchFamily="18" charset="0"/>
                <a:cs typeface="Times New Roman" pitchFamily="18" charset="0"/>
              </a:rPr>
              <a:t>A </a:t>
            </a:r>
            <a:r>
              <a:rPr lang="en-US" sz="2800" b="1" dirty="0">
                <a:latin typeface="Times New Roman" pitchFamily="18" charset="0"/>
                <a:cs typeface="Times New Roman" pitchFamily="18" charset="0"/>
              </a:rPr>
              <a:t>Virtual-circuit network</a:t>
            </a:r>
            <a:r>
              <a:rPr lang="en-US" sz="2800" dirty="0">
                <a:latin typeface="Times New Roman" pitchFamily="18" charset="0"/>
                <a:cs typeface="Times New Roman" pitchFamily="18" charset="0"/>
              </a:rPr>
              <a:t> is a combination of a </a:t>
            </a:r>
            <a:r>
              <a:rPr lang="en-US" sz="2800" b="1" dirty="0">
                <a:latin typeface="Times New Roman" pitchFamily="18" charset="0"/>
                <a:cs typeface="Times New Roman" pitchFamily="18" charset="0"/>
              </a:rPr>
              <a:t>circuit-switched network</a:t>
            </a:r>
            <a:r>
              <a:rPr lang="en-US" sz="2800" dirty="0">
                <a:latin typeface="Times New Roman" pitchFamily="18" charset="0"/>
                <a:cs typeface="Times New Roman" pitchFamily="18" charset="0"/>
              </a:rPr>
              <a:t> and a </a:t>
            </a:r>
            <a:r>
              <a:rPr lang="en-US" sz="2800" b="1" dirty="0">
                <a:latin typeface="Times New Roman" pitchFamily="18" charset="0"/>
                <a:cs typeface="Times New Roman" pitchFamily="18" charset="0"/>
              </a:rPr>
              <a:t>datagram network</a:t>
            </a:r>
            <a:endParaRPr lang="en-US" sz="2800" dirty="0">
              <a:latin typeface="Times New Roman" pitchFamily="18" charset="0"/>
              <a:cs typeface="Times New Roman" pitchFamily="18" charset="0"/>
            </a:endParaRPr>
          </a:p>
          <a:p>
            <a:pPr algn="just">
              <a:buFont typeface="Wingdings" panose="05000000000000000000" pitchFamily="2" charset="2"/>
              <a:buChar char="Ø"/>
            </a:pPr>
            <a:r>
              <a:rPr lang="en-US" sz="2800" dirty="0">
                <a:latin typeface="Times New Roman" pitchFamily="18" charset="0"/>
                <a:cs typeface="Times New Roman" pitchFamily="18" charset="0"/>
              </a:rPr>
              <a:t>In </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Virtual-circuit switching, a logical </a:t>
            </a:r>
            <a:r>
              <a:rPr lang="en-US" sz="2800" b="1" dirty="0">
                <a:latin typeface="Times New Roman" pitchFamily="18" charset="0"/>
                <a:cs typeface="Times New Roman" pitchFamily="18" charset="0"/>
              </a:rPr>
              <a:t>connection</a:t>
            </a:r>
            <a:r>
              <a:rPr lang="en-US" sz="2800" dirty="0">
                <a:latin typeface="Times New Roman" pitchFamily="18" charset="0"/>
                <a:cs typeface="Times New Roman" pitchFamily="18" charset="0"/>
              </a:rPr>
              <a:t> between the source and destination is </a:t>
            </a:r>
            <a:r>
              <a:rPr lang="en-US" sz="2800" b="1" dirty="0">
                <a:latin typeface="Times New Roman" pitchFamily="18" charset="0"/>
                <a:cs typeface="Times New Roman" pitchFamily="18" charset="0"/>
              </a:rPr>
              <a:t>established</a:t>
            </a:r>
            <a:r>
              <a:rPr lang="en-US" sz="2800" dirty="0">
                <a:latin typeface="Times New Roman" pitchFamily="18" charset="0"/>
                <a:cs typeface="Times New Roman" pitchFamily="18" charset="0"/>
              </a:rPr>
              <a:t> before transmitting any data. </a:t>
            </a:r>
          </a:p>
          <a:p>
            <a:pPr algn="just">
              <a:buFont typeface="Wingdings" panose="05000000000000000000" pitchFamily="2" charset="2"/>
              <a:buChar char="Ø"/>
            </a:pPr>
            <a:r>
              <a:rPr lang="en-US" sz="2800" dirty="0">
                <a:latin typeface="Times New Roman" pitchFamily="18" charset="0"/>
                <a:cs typeface="Times New Roman" pitchFamily="18" charset="0"/>
              </a:rPr>
              <a:t>These logical connections are called </a:t>
            </a:r>
            <a:r>
              <a:rPr lang="en-US" sz="2800" b="1" dirty="0">
                <a:latin typeface="Times New Roman" pitchFamily="18" charset="0"/>
                <a:cs typeface="Times New Roman" pitchFamily="18" charset="0"/>
              </a:rPr>
              <a:t>virtual circuits.</a:t>
            </a:r>
          </a:p>
          <a:p>
            <a:pPr algn="just">
              <a:buFont typeface="Wingdings" panose="05000000000000000000" pitchFamily="2" charset="2"/>
              <a:buChar char="Ø"/>
            </a:pPr>
            <a:r>
              <a:rPr lang="en-US" sz="2800" dirty="0">
                <a:latin typeface="Times New Roman" pitchFamily="18" charset="0"/>
                <a:cs typeface="Times New Roman" pitchFamily="18" charset="0"/>
              </a:rPr>
              <a:t> Each data packet follows these </a:t>
            </a:r>
            <a:r>
              <a:rPr lang="en-US" sz="2800" b="1" dirty="0">
                <a:latin typeface="Times New Roman" pitchFamily="18" charset="0"/>
                <a:cs typeface="Times New Roman" pitchFamily="18" charset="0"/>
              </a:rPr>
              <a:t>same logical paths </a:t>
            </a:r>
            <a:r>
              <a:rPr lang="en-US" sz="2800" dirty="0">
                <a:latin typeface="Times New Roman" pitchFamily="18" charset="0"/>
                <a:cs typeface="Times New Roman" pitchFamily="18" charset="0"/>
              </a:rPr>
              <a:t>and provides a reliable way of transmitting data with less chance of data loss.</a:t>
            </a:r>
          </a:p>
          <a:p>
            <a:endParaRPr lang="en-US" dirty="0">
              <a:latin typeface="Times New Roman" pitchFamily="18" charset="0"/>
              <a:cs typeface="Times New Roman" pitchFamily="18" charset="0"/>
            </a:endParaRP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892" y="1323975"/>
            <a:ext cx="5148322"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481806" y="0"/>
            <a:ext cx="11017092" cy="5524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2.4.2  Packet Switching</a:t>
            </a:r>
          </a:p>
        </p:txBody>
      </p:sp>
    </p:spTree>
    <p:extLst>
      <p:ext uri="{BB962C8B-B14F-4D97-AF65-F5344CB8AC3E}">
        <p14:creationId xmlns:p14="http://schemas.microsoft.com/office/powerpoint/2010/main" val="3638291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2061" y="10748"/>
            <a:ext cx="11017092" cy="4800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br>
              <a:rPr lang="en-IN"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a:p>
            <a:r>
              <a:rPr lang="en-IN" sz="2800" b="1" dirty="0">
                <a:latin typeface="Times New Roman" pitchFamily="18" charset="0"/>
                <a:cs typeface="Times New Roman" pitchFamily="18" charset="0"/>
              </a:rPr>
              <a:t>Difference Between </a:t>
            </a:r>
            <a:r>
              <a:rPr lang="en-US" sz="2800" b="1" dirty="0">
                <a:latin typeface="Times New Roman" pitchFamily="18" charset="0"/>
                <a:cs typeface="Times New Roman" pitchFamily="18" charset="0"/>
              </a:rPr>
              <a:t>Circuit Switching and Packet Switching</a:t>
            </a:r>
          </a:p>
          <a:p>
            <a:br>
              <a:rPr lang="en-IN" sz="2800" b="1" dirty="0">
                <a:latin typeface="Times New Roman" pitchFamily="18" charset="0"/>
                <a:cs typeface="Times New Roman" pitchFamily="18" charset="0"/>
              </a:rPr>
            </a:br>
            <a:endParaRPr lang="en-IN" sz="2800" dirty="0">
              <a:latin typeface="Times New Roman" pitchFamily="18" charset="0"/>
              <a:cs typeface="Times New Roman" pitchFamily="18" charset="0"/>
            </a:endParaRPr>
          </a:p>
        </p:txBody>
      </p:sp>
      <p:graphicFrame>
        <p:nvGraphicFramePr>
          <p:cNvPr id="5" name="Content Placeholder 4"/>
          <p:cNvGraphicFramePr>
            <a:graphicFrameLocks/>
          </p:cNvGraphicFramePr>
          <p:nvPr>
            <p:extLst>
              <p:ext uri="{D42A27DB-BD31-4B8C-83A1-F6EECF244321}">
                <p14:modId xmlns:p14="http://schemas.microsoft.com/office/powerpoint/2010/main" val="4284117500"/>
              </p:ext>
            </p:extLst>
          </p:nvPr>
        </p:nvGraphicFramePr>
        <p:xfrm>
          <a:off x="1015205" y="781050"/>
          <a:ext cx="11049001" cy="5657565"/>
        </p:xfrm>
        <a:graphic>
          <a:graphicData uri="http://schemas.openxmlformats.org/drawingml/2006/table">
            <a:tbl>
              <a:tblPr firstRow="1" bandRow="1">
                <a:tableStyleId>{5940675A-B579-460E-94D1-54222C63F5DA}</a:tableStyleId>
              </a:tblPr>
              <a:tblGrid>
                <a:gridCol w="5426573">
                  <a:extLst>
                    <a:ext uri="{9D8B030D-6E8A-4147-A177-3AD203B41FA5}">
                      <a16:colId xmlns:a16="http://schemas.microsoft.com/office/drawing/2014/main" val="20000"/>
                    </a:ext>
                  </a:extLst>
                </a:gridCol>
                <a:gridCol w="5622428">
                  <a:extLst>
                    <a:ext uri="{9D8B030D-6E8A-4147-A177-3AD203B41FA5}">
                      <a16:colId xmlns:a16="http://schemas.microsoft.com/office/drawing/2014/main" val="20001"/>
                    </a:ext>
                  </a:extLst>
                </a:gridCol>
              </a:tblGrid>
              <a:tr h="606074">
                <a:tc>
                  <a:txBody>
                    <a:bodyPr/>
                    <a:lstStyle/>
                    <a:p>
                      <a:pPr algn="ctr"/>
                      <a:r>
                        <a:rPr lang="en-US" sz="2000" b="1" dirty="0">
                          <a:latin typeface="Times New Roman" pitchFamily="18" charset="0"/>
                          <a:cs typeface="Times New Roman" pitchFamily="18" charset="0"/>
                        </a:rPr>
                        <a:t>Circuit Switching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latin typeface="Times New Roman" pitchFamily="18" charset="0"/>
                          <a:cs typeface="Times New Roman" pitchFamily="18" charset="0"/>
                        </a:rPr>
                        <a:t>Packet</a:t>
                      </a:r>
                      <a:r>
                        <a:rPr lang="en-US" sz="2000" b="1" baseline="0" dirty="0">
                          <a:latin typeface="Times New Roman" pitchFamily="18" charset="0"/>
                          <a:cs typeface="Times New Roman" pitchFamily="18" charset="0"/>
                        </a:rPr>
                        <a:t> </a:t>
                      </a:r>
                      <a:r>
                        <a:rPr lang="en-US" sz="2000" b="1" dirty="0">
                          <a:latin typeface="Times New Roman" pitchFamily="18" charset="0"/>
                          <a:cs typeface="Times New Roman" pitchFamily="18" charset="0"/>
                        </a:rPr>
                        <a:t>Switching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46101">
                <a:tc>
                  <a:txBody>
                    <a:bodyPr/>
                    <a:lstStyle/>
                    <a:p>
                      <a:pPr marL="0" indent="0">
                        <a:buFont typeface="+mj-lt"/>
                        <a:buNone/>
                      </a:pPr>
                      <a:r>
                        <a:rPr lang="en-IN" sz="2000" dirty="0">
                          <a:latin typeface="Times New Roman" pitchFamily="18" charset="0"/>
                          <a:cs typeface="Times New Roman" pitchFamily="18" charset="0"/>
                        </a:rPr>
                        <a:t>In circuit</a:t>
                      </a:r>
                      <a:r>
                        <a:rPr lang="en-IN" sz="2000" baseline="0" dirty="0">
                          <a:latin typeface="Times New Roman" pitchFamily="18" charset="0"/>
                          <a:cs typeface="Times New Roman" pitchFamily="18" charset="0"/>
                        </a:rPr>
                        <a:t> switching there is </a:t>
                      </a:r>
                      <a:r>
                        <a:rPr lang="en-IN" sz="2000" b="1" baseline="0" dirty="0">
                          <a:latin typeface="Times New Roman" pitchFamily="18" charset="0"/>
                          <a:cs typeface="Times New Roman" pitchFamily="18" charset="0"/>
                        </a:rPr>
                        <a:t>dedicated path </a:t>
                      </a:r>
                      <a:r>
                        <a:rPr lang="en-IN" sz="2000" baseline="0" dirty="0">
                          <a:latin typeface="Times New Roman" pitchFamily="18" charset="0"/>
                          <a:cs typeface="Times New Roman" pitchFamily="18" charset="0"/>
                        </a:rPr>
                        <a:t>is established between sending and receiving device.</a:t>
                      </a: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mj-lt"/>
                        <a:buNone/>
                      </a:pPr>
                      <a:r>
                        <a:rPr lang="en-IN" sz="2000" dirty="0">
                          <a:latin typeface="Times New Roman" pitchFamily="18" charset="0"/>
                          <a:cs typeface="Times New Roman" pitchFamily="18" charset="0"/>
                        </a:rPr>
                        <a:t>In packet </a:t>
                      </a:r>
                      <a:r>
                        <a:rPr lang="en-IN" sz="2000" baseline="0" dirty="0">
                          <a:latin typeface="Times New Roman" pitchFamily="18" charset="0"/>
                          <a:cs typeface="Times New Roman" pitchFamily="18" charset="0"/>
                        </a:rPr>
                        <a:t>switching </a:t>
                      </a:r>
                      <a:r>
                        <a:rPr lang="en-IN" sz="2000" b="1" baseline="0" dirty="0">
                          <a:latin typeface="Times New Roman" pitchFamily="18" charset="0"/>
                          <a:cs typeface="Times New Roman" pitchFamily="18" charset="0"/>
                        </a:rPr>
                        <a:t>no dedicated path </a:t>
                      </a:r>
                      <a:r>
                        <a:rPr lang="en-IN" sz="2000" baseline="0" dirty="0">
                          <a:latin typeface="Times New Roman" pitchFamily="18" charset="0"/>
                          <a:cs typeface="Times New Roman" pitchFamily="18" charset="0"/>
                        </a:rPr>
                        <a:t>is established between sending and receiving device</a:t>
                      </a:r>
                      <a:endParaRPr lang="en-IN"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6074">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2000" dirty="0">
                          <a:latin typeface="Times New Roman" pitchFamily="18" charset="0"/>
                          <a:cs typeface="Times New Roman" pitchFamily="18" charset="0"/>
                        </a:rPr>
                        <a:t>All packets uses </a:t>
                      </a:r>
                      <a:r>
                        <a:rPr lang="en-IN" sz="2000" b="1" dirty="0">
                          <a:latin typeface="Times New Roman" pitchFamily="18" charset="0"/>
                          <a:cs typeface="Times New Roman" pitchFamily="18" charset="0"/>
                        </a:rPr>
                        <a:t>same path </a:t>
                      </a:r>
                      <a:r>
                        <a:rPr lang="en-IN" sz="2000" b="0" baseline="0" dirty="0">
                          <a:latin typeface="Times New Roman" pitchFamily="18" charset="0"/>
                          <a:cs typeface="Times New Roman" pitchFamily="18" charset="0"/>
                        </a:rPr>
                        <a:t>to reach destination</a:t>
                      </a:r>
                      <a:endParaRPr lang="en-IN"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b="0" dirty="0">
                          <a:latin typeface="Times New Roman" pitchFamily="18" charset="0"/>
                          <a:cs typeface="Times New Roman" pitchFamily="18" charset="0"/>
                        </a:rPr>
                        <a:t>Each</a:t>
                      </a:r>
                      <a:r>
                        <a:rPr lang="en-IN" sz="2000" b="0" baseline="0" dirty="0">
                          <a:latin typeface="Times New Roman" pitchFamily="18" charset="0"/>
                          <a:cs typeface="Times New Roman" pitchFamily="18" charset="0"/>
                        </a:rPr>
                        <a:t> packet may take </a:t>
                      </a:r>
                      <a:r>
                        <a:rPr lang="en-IN" sz="2000" b="1" baseline="0" dirty="0">
                          <a:latin typeface="Times New Roman" pitchFamily="18" charset="0"/>
                          <a:cs typeface="Times New Roman" pitchFamily="18" charset="0"/>
                        </a:rPr>
                        <a:t>different path </a:t>
                      </a:r>
                      <a:r>
                        <a:rPr lang="en-IN" sz="2000" b="0" baseline="0" dirty="0">
                          <a:latin typeface="Times New Roman" pitchFamily="18" charset="0"/>
                          <a:cs typeface="Times New Roman" pitchFamily="18" charset="0"/>
                        </a:rPr>
                        <a:t>to reach destination</a:t>
                      </a:r>
                      <a:endParaRPr lang="en-IN"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46101">
                <a:tc>
                  <a:txBody>
                    <a:bodyPr/>
                    <a:lstStyle/>
                    <a:p>
                      <a:r>
                        <a:rPr lang="en-IN" sz="2000" dirty="0">
                          <a:latin typeface="Times New Roman" pitchFamily="18" charset="0"/>
                          <a:cs typeface="Times New Roman" pitchFamily="18" charset="0"/>
                        </a:rPr>
                        <a:t>Circuit</a:t>
                      </a:r>
                      <a:r>
                        <a:rPr lang="en-IN" sz="2000" baseline="0" dirty="0">
                          <a:latin typeface="Times New Roman" pitchFamily="18" charset="0"/>
                          <a:cs typeface="Times New Roman" pitchFamily="18" charset="0"/>
                        </a:rPr>
                        <a:t> switching is </a:t>
                      </a:r>
                      <a:r>
                        <a:rPr lang="en-IN" sz="2000" b="1" baseline="0" dirty="0">
                          <a:latin typeface="Times New Roman" pitchFamily="18" charset="0"/>
                          <a:cs typeface="Times New Roman" pitchFamily="18" charset="0"/>
                        </a:rPr>
                        <a:t>more reliable</a:t>
                      </a:r>
                      <a:endParaRPr lang="en-IN"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Packet </a:t>
                      </a:r>
                      <a:r>
                        <a:rPr lang="en-IN" sz="2000" baseline="0" dirty="0">
                          <a:latin typeface="Times New Roman" pitchFamily="18" charset="0"/>
                          <a:cs typeface="Times New Roman" pitchFamily="18" charset="0"/>
                        </a:rPr>
                        <a:t>switching is </a:t>
                      </a:r>
                      <a:r>
                        <a:rPr lang="en-IN" sz="2000" b="1" baseline="0" dirty="0">
                          <a:latin typeface="Times New Roman" pitchFamily="18" charset="0"/>
                          <a:cs typeface="Times New Roman" pitchFamily="18" charset="0"/>
                        </a:rPr>
                        <a:t>less reliable</a:t>
                      </a:r>
                      <a:endParaRPr lang="en-IN" sz="2000" b="1"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2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461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Times New Roman" pitchFamily="18" charset="0"/>
                          <a:ea typeface="+mn-ea"/>
                          <a:cs typeface="Times New Roman" pitchFamily="18" charset="0"/>
                        </a:rPr>
                        <a:t>The circuit switching network is implemented at the </a:t>
                      </a:r>
                      <a:r>
                        <a:rPr lang="en-US" sz="2000" b="1" i="0" kern="1200" dirty="0">
                          <a:solidFill>
                            <a:schemeClr val="tx1"/>
                          </a:solidFill>
                          <a:effectLst/>
                          <a:latin typeface="Times New Roman" pitchFamily="18" charset="0"/>
                          <a:ea typeface="+mn-ea"/>
                          <a:cs typeface="Times New Roman" pitchFamily="18" charset="0"/>
                        </a:rPr>
                        <a:t>physical layer.</a:t>
                      </a:r>
                      <a:endParaRPr lang="en-IN"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kern="1200" dirty="0">
                          <a:solidFill>
                            <a:schemeClr val="tx1"/>
                          </a:solidFill>
                          <a:effectLst/>
                          <a:latin typeface="Times New Roman" pitchFamily="18" charset="0"/>
                          <a:ea typeface="+mn-ea"/>
                          <a:cs typeface="Times New Roman" pitchFamily="18" charset="0"/>
                        </a:rPr>
                        <a:t>Packet switching is implemented at the </a:t>
                      </a:r>
                      <a:r>
                        <a:rPr lang="en-US" sz="2000" b="1" i="0" kern="1200" dirty="0">
                          <a:solidFill>
                            <a:schemeClr val="tx1"/>
                          </a:solidFill>
                          <a:effectLst/>
                          <a:latin typeface="Times New Roman" pitchFamily="18" charset="0"/>
                          <a:ea typeface="+mn-ea"/>
                          <a:cs typeface="Times New Roman" pitchFamily="18" charset="0"/>
                        </a:rPr>
                        <a:t>data link layer </a:t>
                      </a:r>
                      <a:r>
                        <a:rPr lang="en-US" sz="2000" b="0" i="0" kern="1200" dirty="0">
                          <a:solidFill>
                            <a:schemeClr val="tx1"/>
                          </a:solidFill>
                          <a:effectLst/>
                          <a:latin typeface="Times New Roman" pitchFamily="18" charset="0"/>
                          <a:ea typeface="+mn-ea"/>
                          <a:cs typeface="Times New Roman" pitchFamily="18" charset="0"/>
                        </a:rPr>
                        <a:t>and </a:t>
                      </a:r>
                      <a:r>
                        <a:rPr lang="en-US" sz="2000" b="1" i="0" kern="1200" dirty="0">
                          <a:solidFill>
                            <a:schemeClr val="tx1"/>
                          </a:solidFill>
                          <a:effectLst/>
                          <a:latin typeface="Times New Roman" pitchFamily="18" charset="0"/>
                          <a:ea typeface="+mn-ea"/>
                          <a:cs typeface="Times New Roman" pitchFamily="18" charset="0"/>
                        </a:rPr>
                        <a:t>network layer</a:t>
                      </a:r>
                      <a:endParaRPr lang="en-IN"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06074">
                <a:tc>
                  <a:txBody>
                    <a:bodyPr/>
                    <a:lstStyle/>
                    <a:p>
                      <a:r>
                        <a:rPr lang="en-IN" sz="2000" b="0" dirty="0">
                          <a:latin typeface="Times New Roman" pitchFamily="18" charset="0"/>
                          <a:cs typeface="Times New Roman" pitchFamily="18" charset="0"/>
                        </a:rPr>
                        <a:t>It</a:t>
                      </a:r>
                      <a:r>
                        <a:rPr lang="en-IN" sz="2000" b="0" baseline="0" dirty="0">
                          <a:latin typeface="Times New Roman" pitchFamily="18" charset="0"/>
                          <a:cs typeface="Times New Roman" pitchFamily="18" charset="0"/>
                        </a:rPr>
                        <a:t> can not support </a:t>
                      </a:r>
                      <a:r>
                        <a:rPr lang="en-IN" sz="2000" b="1" dirty="0">
                          <a:latin typeface="Times New Roman" pitchFamily="18" charset="0"/>
                          <a:cs typeface="Times New Roman" pitchFamily="18" charset="0"/>
                        </a:rPr>
                        <a:t>store and forward </a:t>
                      </a:r>
                      <a:r>
                        <a:rPr lang="en-IN" sz="2000" dirty="0">
                          <a:latin typeface="Times New Roman" pitchFamily="18" charset="0"/>
                          <a:cs typeface="Times New Roman" pitchFamily="18" charset="0"/>
                        </a:rPr>
                        <a:t>transmission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itchFamily="18" charset="0"/>
                          <a:cs typeface="Times New Roman" pitchFamily="18" charset="0"/>
                        </a:rPr>
                        <a:t>Support</a:t>
                      </a:r>
                      <a:r>
                        <a:rPr lang="en-IN" sz="2000" baseline="0" dirty="0">
                          <a:latin typeface="Times New Roman" pitchFamily="18" charset="0"/>
                          <a:cs typeface="Times New Roman" pitchFamily="18" charset="0"/>
                        </a:rPr>
                        <a:t> </a:t>
                      </a:r>
                      <a:r>
                        <a:rPr lang="en-IN" sz="2000" b="1" dirty="0">
                          <a:latin typeface="Times New Roman" pitchFamily="18" charset="0"/>
                          <a:cs typeface="Times New Roman" pitchFamily="18" charset="0"/>
                        </a:rPr>
                        <a:t>store and forward </a:t>
                      </a:r>
                      <a:r>
                        <a:rPr lang="en-IN" sz="2000" dirty="0">
                          <a:latin typeface="Times New Roman" pitchFamily="18" charset="0"/>
                          <a:cs typeface="Times New Roman" pitchFamily="18" charset="0"/>
                        </a:rPr>
                        <a:t>transmission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06074">
                <a:tc>
                  <a:txBody>
                    <a:bodyPr/>
                    <a:lstStyle/>
                    <a:p>
                      <a:r>
                        <a:rPr lang="en-IN" sz="2000" dirty="0">
                          <a:latin typeface="Times New Roman" pitchFamily="18" charset="0"/>
                          <a:cs typeface="Times New Roman" pitchFamily="18" charset="0"/>
                        </a:rPr>
                        <a:t>circuit</a:t>
                      </a:r>
                      <a:r>
                        <a:rPr lang="en-IN" sz="2000" baseline="0" dirty="0">
                          <a:latin typeface="Times New Roman" pitchFamily="18" charset="0"/>
                          <a:cs typeface="Times New Roman" pitchFamily="18" charset="0"/>
                        </a:rPr>
                        <a:t> switching designed for </a:t>
                      </a:r>
                      <a:r>
                        <a:rPr lang="en-IN" sz="2000" b="1" baseline="0" dirty="0">
                          <a:latin typeface="Times New Roman" pitchFamily="18" charset="0"/>
                          <a:cs typeface="Times New Roman" pitchFamily="18" charset="0"/>
                        </a:rPr>
                        <a:t>voice transmission</a:t>
                      </a:r>
                      <a:endParaRPr lang="en-IN"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latin typeface="Times New Roman" pitchFamily="18" charset="0"/>
                          <a:cs typeface="Times New Roman" pitchFamily="18" charset="0"/>
                        </a:rPr>
                        <a:t>packet </a:t>
                      </a:r>
                      <a:r>
                        <a:rPr lang="en-IN" sz="2000" baseline="0" dirty="0">
                          <a:latin typeface="Times New Roman" pitchFamily="18" charset="0"/>
                          <a:cs typeface="Times New Roman" pitchFamily="18" charset="0"/>
                        </a:rPr>
                        <a:t>switching designed for </a:t>
                      </a:r>
                      <a:r>
                        <a:rPr lang="en-IN" sz="2000" b="1" baseline="0" dirty="0">
                          <a:latin typeface="Times New Roman" pitchFamily="18" charset="0"/>
                          <a:cs typeface="Times New Roman" pitchFamily="18" charset="0"/>
                        </a:rPr>
                        <a:t>data transmission</a:t>
                      </a:r>
                      <a:endParaRPr lang="en-IN"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40901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fontScale="85000" lnSpcReduction="20000"/>
          </a:bodyPr>
          <a:lstStyle/>
          <a:p>
            <a:pPr marL="55545" indent="0">
              <a:buNone/>
            </a:pPr>
            <a:endParaRPr lang="en-US" sz="13800" dirty="0"/>
          </a:p>
          <a:p>
            <a:pPr marL="55545" indent="0">
              <a:buNone/>
            </a:pPr>
            <a:r>
              <a:rPr lang="en-US" sz="13800" dirty="0">
                <a:latin typeface="Algerian" panose="04020705040A02060702" pitchFamily="82" charset="0"/>
              </a:rPr>
              <a:t>Thank You</a:t>
            </a:r>
          </a:p>
        </p:txBody>
      </p:sp>
    </p:spTree>
    <p:extLst>
      <p:ext uri="{BB962C8B-B14F-4D97-AF65-F5344CB8AC3E}">
        <p14:creationId xmlns:p14="http://schemas.microsoft.com/office/powerpoint/2010/main" val="8300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476250"/>
            <a:ext cx="12241212" cy="6560820"/>
          </a:xfrm>
        </p:spPr>
        <p:txBody>
          <a:bodyPr>
            <a:normAutofit/>
          </a:bodyPr>
          <a:lstStyle/>
          <a:p>
            <a:pPr algn="just"/>
            <a:r>
              <a:rPr lang="en-US" sz="2400" b="1" dirty="0">
                <a:solidFill>
                  <a:schemeClr val="tx1"/>
                </a:solidFill>
                <a:latin typeface="Times New Roman" pitchFamily="18" charset="0"/>
                <a:cs typeface="Times New Roman" pitchFamily="18" charset="0"/>
              </a:rPr>
              <a:t>1. Unshielded Twisted Pair (UTP):</a:t>
            </a:r>
          </a:p>
          <a:p>
            <a:pPr marL="342900"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UTP cable consists of eight separate copper conductors, each conductor is insulated with its own plastic insulation.</a:t>
            </a:r>
          </a:p>
          <a:p>
            <a:pPr marL="342900"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Eight wires are arranged in four pairs and they are twisted with each other and all pairs covered with plastic cover.</a:t>
            </a:r>
          </a:p>
          <a:p>
            <a:pPr marL="342900"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Out of the four pairs of wires in a UTP cable, only two pairs are used for communication.</a:t>
            </a:r>
          </a:p>
          <a:p>
            <a:pPr marL="342900"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Twisting of wires will reduce the effect of noise(unwanted signals) or crosstalk(effect where signals from different wire pairs mix together)</a:t>
            </a:r>
          </a:p>
          <a:p>
            <a:pPr marL="342900"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UTP cable is </a:t>
            </a:r>
            <a:r>
              <a:rPr lang="en-US" sz="2000" b="1" dirty="0">
                <a:solidFill>
                  <a:schemeClr val="tx1"/>
                </a:solidFill>
                <a:latin typeface="Times New Roman" pitchFamily="18" charset="0"/>
                <a:cs typeface="Times New Roman" pitchFamily="18" charset="0"/>
              </a:rPr>
              <a:t>flexible, cheap</a:t>
            </a:r>
            <a:r>
              <a:rPr lang="en-US" sz="2000" dirty="0">
                <a:solidFill>
                  <a:schemeClr val="tx1"/>
                </a:solidFill>
                <a:latin typeface="Times New Roman" pitchFamily="18" charset="0"/>
                <a:cs typeface="Times New Roman" pitchFamily="18" charset="0"/>
              </a:rPr>
              <a:t> and </a:t>
            </a:r>
            <a:r>
              <a:rPr lang="en-US" sz="2000" b="1" dirty="0">
                <a:solidFill>
                  <a:schemeClr val="tx1"/>
                </a:solidFill>
                <a:latin typeface="Times New Roman" pitchFamily="18" charset="0"/>
                <a:cs typeface="Times New Roman" pitchFamily="18" charset="0"/>
              </a:rPr>
              <a:t>easy to install </a:t>
            </a:r>
            <a:r>
              <a:rPr lang="en-US" sz="2000" dirty="0">
                <a:solidFill>
                  <a:schemeClr val="tx1"/>
                </a:solidFill>
                <a:latin typeface="Times New Roman" pitchFamily="18" charset="0"/>
                <a:cs typeface="Times New Roman" pitchFamily="18" charset="0"/>
              </a:rPr>
              <a:t>but its </a:t>
            </a:r>
            <a:r>
              <a:rPr lang="en-US" sz="2000" b="1" dirty="0">
                <a:solidFill>
                  <a:schemeClr val="tx1"/>
                </a:solidFill>
                <a:latin typeface="Times New Roman" pitchFamily="18" charset="0"/>
                <a:cs typeface="Times New Roman" pitchFamily="18" charset="0"/>
              </a:rPr>
              <a:t>data rate is less </a:t>
            </a:r>
            <a:r>
              <a:rPr lang="en-US" sz="2000" dirty="0">
                <a:solidFill>
                  <a:schemeClr val="tx1"/>
                </a:solidFill>
                <a:latin typeface="Times New Roman" pitchFamily="18" charset="0"/>
                <a:cs typeface="Times New Roman" pitchFamily="18" charset="0"/>
              </a:rPr>
              <a:t>and </a:t>
            </a:r>
            <a:r>
              <a:rPr lang="en-US" sz="2000" b="1" dirty="0">
                <a:solidFill>
                  <a:schemeClr val="tx1"/>
                </a:solidFill>
                <a:latin typeface="Times New Roman" pitchFamily="18" charset="0"/>
                <a:cs typeface="Times New Roman" pitchFamily="18" charset="0"/>
              </a:rPr>
              <a:t>effect of external interference is more</a:t>
            </a:r>
            <a:r>
              <a:rPr lang="en-US" sz="2000" dirty="0">
                <a:solidFill>
                  <a:schemeClr val="tx1"/>
                </a:solidFill>
                <a:latin typeface="Times New Roman" pitchFamily="18" charset="0"/>
                <a:cs typeface="Times New Roman" pitchFamily="18" charset="0"/>
              </a:rPr>
              <a:t>.</a:t>
            </a:r>
          </a:p>
          <a:p>
            <a:pPr marL="342900" indent="-342900" algn="just">
              <a:buFont typeface="Wingdings" panose="05000000000000000000" pitchFamily="2" charset="2"/>
              <a:buChar char="Ø"/>
            </a:pPr>
            <a:r>
              <a:rPr lang="en-US" sz="2000" dirty="0">
                <a:solidFill>
                  <a:schemeClr val="tx1"/>
                </a:solidFill>
                <a:latin typeface="Times New Roman" pitchFamily="18" charset="0"/>
                <a:cs typeface="Times New Roman" pitchFamily="18" charset="0"/>
              </a:rPr>
              <a:t>To connect UTP cable to device, we use </a:t>
            </a:r>
            <a:r>
              <a:rPr lang="en-US" sz="2000" b="1" dirty="0">
                <a:solidFill>
                  <a:schemeClr val="tx1"/>
                </a:solidFill>
                <a:latin typeface="Times New Roman" pitchFamily="18" charset="0"/>
                <a:cs typeface="Times New Roman" pitchFamily="18" charset="0"/>
              </a:rPr>
              <a:t>RJ45 connector</a:t>
            </a:r>
            <a:r>
              <a:rPr lang="en-US" sz="2000" dirty="0">
                <a:solidFill>
                  <a:schemeClr val="tx1"/>
                </a:solidFill>
                <a:latin typeface="Times New Roman" pitchFamily="18" charset="0"/>
                <a:cs typeface="Times New Roman" pitchFamily="18" charset="0"/>
              </a:rPr>
              <a:t>(RJ stands for registered jack), as shown in Figure 7.5. </a:t>
            </a:r>
            <a:endParaRPr lang="en-IN" sz="2000" dirty="0">
              <a:solidFill>
                <a:schemeClr val="tx1"/>
              </a:solidFill>
              <a:latin typeface="Times New Roman" pitchFamily="18" charset="0"/>
              <a:cs typeface="Times New Roman" pitchFamily="18" charset="0"/>
            </a:endParaRPr>
          </a:p>
          <a:p>
            <a:pPr marL="285750" indent="-285750" algn="just">
              <a:buFont typeface="Arial" pitchFamily="34" charset="0"/>
              <a:buChar char="•"/>
            </a:pPr>
            <a:endParaRPr lang="en-IN" sz="2000" dirty="0">
              <a:solidFill>
                <a:schemeClr val="tx1"/>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p:txBody>
      </p:sp>
      <p:sp>
        <p:nvSpPr>
          <p:cNvPr id="2" name="AutoShape 5" descr="UTP vs STP Cable Wiki and Gu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21" y="4410246"/>
            <a:ext cx="5715000" cy="2768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047" y="4579431"/>
            <a:ext cx="5735711" cy="2430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1"/>
          <p:cNvSpPr txBox="1">
            <a:spLocks/>
          </p:cNvSpPr>
          <p:nvPr/>
        </p:nvSpPr>
        <p:spPr>
          <a:xfrm>
            <a:off x="-12925" y="21325"/>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2.1.1.1 Twisted Pair Cable:</a:t>
            </a:r>
          </a:p>
        </p:txBody>
      </p:sp>
    </p:spTree>
    <p:extLst>
      <p:ext uri="{BB962C8B-B14F-4D97-AF65-F5344CB8AC3E}">
        <p14:creationId xmlns:p14="http://schemas.microsoft.com/office/powerpoint/2010/main" val="137918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 y="581394"/>
            <a:ext cx="12241212" cy="6455676"/>
          </a:xfrm>
        </p:spPr>
        <p:txBody>
          <a:bodyPr>
            <a:normAutofit fontScale="92500" lnSpcReduction="10000"/>
          </a:bodyPr>
          <a:lstStyle/>
          <a:p>
            <a:pPr marL="342900" indent="-342900" algn="just">
              <a:buFont typeface="Wingdings" panose="05000000000000000000" pitchFamily="2" charset="2"/>
              <a:buChar char="Ø"/>
            </a:pPr>
            <a:r>
              <a:rPr lang="en-US" sz="2600" b="1" dirty="0">
                <a:solidFill>
                  <a:schemeClr val="tx1"/>
                </a:solidFill>
                <a:latin typeface="Times New Roman" pitchFamily="18" charset="0"/>
                <a:cs typeface="Times New Roman" pitchFamily="18" charset="0"/>
              </a:rPr>
              <a:t>Characteristics of UTP:</a:t>
            </a:r>
          </a:p>
          <a:p>
            <a:pPr marL="457200" indent="-457200" algn="just">
              <a:buAutoNum type="arabicPeriod"/>
            </a:pPr>
            <a:r>
              <a:rPr lang="en-US" sz="2400" dirty="0">
                <a:solidFill>
                  <a:schemeClr val="tx1"/>
                </a:solidFill>
                <a:latin typeface="Times New Roman" pitchFamily="18" charset="0"/>
                <a:cs typeface="Times New Roman" pitchFamily="18" charset="0"/>
              </a:rPr>
              <a:t>Transmission rate of 10-100 Mbps</a:t>
            </a:r>
          </a:p>
          <a:p>
            <a:pPr marL="457200" indent="-457200" algn="just">
              <a:buAutoNum type="arabicPeriod"/>
            </a:pPr>
            <a:r>
              <a:rPr lang="en-US" sz="2400" dirty="0">
                <a:solidFill>
                  <a:schemeClr val="tx1"/>
                </a:solidFill>
                <a:latin typeface="Times New Roman" pitchFamily="18" charset="0"/>
                <a:cs typeface="Times New Roman" pitchFamily="18" charset="0"/>
              </a:rPr>
              <a:t>Most susceptible to electrical interference</a:t>
            </a:r>
          </a:p>
          <a:p>
            <a:pPr marL="457200" indent="-457200" algn="just">
              <a:buAutoNum type="arabicPeriod"/>
            </a:pPr>
            <a:r>
              <a:rPr lang="en-US" sz="2400" dirty="0">
                <a:solidFill>
                  <a:schemeClr val="tx1"/>
                </a:solidFill>
                <a:latin typeface="Times New Roman" pitchFamily="18" charset="0"/>
                <a:cs typeface="Times New Roman" pitchFamily="18" charset="0"/>
              </a:rPr>
              <a:t>Less Expensive.</a:t>
            </a:r>
          </a:p>
          <a:p>
            <a:pPr marL="457200" indent="-457200" algn="just">
              <a:buAutoNum type="arabicPeriod"/>
            </a:pPr>
            <a:r>
              <a:rPr lang="en-US" sz="2400" dirty="0">
                <a:solidFill>
                  <a:schemeClr val="tx1"/>
                </a:solidFill>
                <a:latin typeface="Times New Roman" pitchFamily="18" charset="0"/>
                <a:cs typeface="Times New Roman" pitchFamily="18" charset="0"/>
              </a:rPr>
              <a:t>Maximum cable segment is 100 meters</a:t>
            </a:r>
          </a:p>
          <a:p>
            <a:pPr marL="342900" indent="-342900" algn="just">
              <a:buFont typeface="Wingdings" panose="05000000000000000000" pitchFamily="2" charset="2"/>
              <a:buChar char="Ø"/>
            </a:pPr>
            <a:r>
              <a:rPr lang="en-US" sz="2400" b="1" dirty="0">
                <a:solidFill>
                  <a:schemeClr val="tx1"/>
                </a:solidFill>
                <a:latin typeface="Times New Roman" pitchFamily="18" charset="0"/>
                <a:cs typeface="Times New Roman" pitchFamily="18" charset="0"/>
              </a:rPr>
              <a:t>Advantages of UTP:</a:t>
            </a:r>
          </a:p>
          <a:p>
            <a:pPr marL="457200" indent="-457200" algn="just">
              <a:buFont typeface="Georgia" pitchFamily="18" charset="0"/>
              <a:buAutoNum type="arabicPeriod"/>
            </a:pPr>
            <a:r>
              <a:rPr lang="en-US" sz="2400" dirty="0">
                <a:solidFill>
                  <a:schemeClr val="tx1"/>
                </a:solidFill>
                <a:latin typeface="Times New Roman" pitchFamily="18" charset="0"/>
                <a:cs typeface="Times New Roman" pitchFamily="18" charset="0"/>
              </a:rPr>
              <a:t>Easy installation</a:t>
            </a:r>
          </a:p>
          <a:p>
            <a:pPr marL="457200" indent="-457200" algn="just">
              <a:buFont typeface="Georgia" pitchFamily="18" charset="0"/>
              <a:buAutoNum type="arabicPeriod"/>
            </a:pPr>
            <a:r>
              <a:rPr lang="en-US" sz="2400" dirty="0">
                <a:solidFill>
                  <a:schemeClr val="tx1"/>
                </a:solidFill>
                <a:latin typeface="Times New Roman" pitchFamily="18" charset="0"/>
                <a:cs typeface="Times New Roman" pitchFamily="18" charset="0"/>
              </a:rPr>
              <a:t>Capable of high speed of LAN</a:t>
            </a:r>
          </a:p>
          <a:p>
            <a:pPr marL="457200" indent="-457200" algn="just">
              <a:buFont typeface="Georgia" pitchFamily="18" charset="0"/>
              <a:buAutoNum type="arabicPeriod"/>
            </a:pPr>
            <a:r>
              <a:rPr lang="en-US" sz="2400" dirty="0">
                <a:solidFill>
                  <a:schemeClr val="tx1"/>
                </a:solidFill>
                <a:latin typeface="Times New Roman" pitchFamily="18" charset="0"/>
                <a:cs typeface="Times New Roman" pitchFamily="18" charset="0"/>
              </a:rPr>
              <a:t>Low cost</a:t>
            </a:r>
          </a:p>
          <a:p>
            <a:pPr marL="457200" indent="-457200" algn="just">
              <a:buFont typeface="Georgia" pitchFamily="18" charset="0"/>
              <a:buAutoNum type="arabicPeriod"/>
            </a:pPr>
            <a:r>
              <a:rPr lang="en-US" sz="2400" dirty="0">
                <a:solidFill>
                  <a:schemeClr val="tx1"/>
                </a:solidFill>
                <a:latin typeface="Times New Roman" pitchFamily="18" charset="0"/>
                <a:cs typeface="Times New Roman" pitchFamily="18" charset="0"/>
              </a:rPr>
              <a:t>Very flexible</a:t>
            </a:r>
          </a:p>
          <a:p>
            <a:pPr marL="342900" indent="-342900" algn="just">
              <a:buFont typeface="Wingdings" panose="05000000000000000000" pitchFamily="2" charset="2"/>
              <a:buChar char="Ø"/>
            </a:pPr>
            <a:r>
              <a:rPr lang="en-US" sz="2400" b="1" dirty="0">
                <a:solidFill>
                  <a:schemeClr val="tx1"/>
                </a:solidFill>
                <a:latin typeface="Times New Roman" pitchFamily="18" charset="0"/>
                <a:cs typeface="Times New Roman" pitchFamily="18" charset="0"/>
              </a:rPr>
              <a:t>Disadvantages of UTP:</a:t>
            </a:r>
          </a:p>
          <a:p>
            <a:pPr marL="457200" indent="-457200" algn="just">
              <a:buFont typeface="Georgia" pitchFamily="18" charset="0"/>
              <a:buAutoNum type="arabicPeriod"/>
            </a:pPr>
            <a:r>
              <a:rPr lang="en-US" sz="2400" dirty="0">
                <a:solidFill>
                  <a:schemeClr val="tx1"/>
                </a:solidFill>
                <a:latin typeface="Times New Roman" pitchFamily="18" charset="0"/>
                <a:cs typeface="Times New Roman" pitchFamily="18" charset="0"/>
              </a:rPr>
              <a:t>Short distance</a:t>
            </a:r>
          </a:p>
          <a:p>
            <a:pPr marL="457200" indent="-457200" algn="just">
              <a:buFont typeface="Georgia" pitchFamily="18" charset="0"/>
              <a:buAutoNum type="arabicPeriod"/>
            </a:pPr>
            <a:r>
              <a:rPr lang="en-US" sz="2400" dirty="0">
                <a:solidFill>
                  <a:schemeClr val="tx1"/>
                </a:solidFill>
                <a:latin typeface="Times New Roman" pitchFamily="18" charset="0"/>
                <a:cs typeface="Times New Roman" pitchFamily="18" charset="0"/>
              </a:rPr>
              <a:t>Limited bandwidth</a:t>
            </a:r>
          </a:p>
          <a:p>
            <a:pPr marL="457200" indent="-457200" algn="just">
              <a:buFont typeface="Georgia" pitchFamily="18" charset="0"/>
              <a:buAutoNum type="arabicPeriod"/>
            </a:pPr>
            <a:r>
              <a:rPr lang="en-US" sz="2400" dirty="0">
                <a:solidFill>
                  <a:schemeClr val="tx1"/>
                </a:solidFill>
                <a:latin typeface="Times New Roman" pitchFamily="18" charset="0"/>
                <a:cs typeface="Times New Roman" pitchFamily="18" charset="0"/>
              </a:rPr>
              <a:t>Very noisy</a:t>
            </a:r>
          </a:p>
          <a:p>
            <a:pPr marL="457200" indent="-457200" algn="just">
              <a:buFont typeface="Georgia" pitchFamily="18" charset="0"/>
              <a:buAutoNum type="arabicPeriod"/>
            </a:pPr>
            <a:r>
              <a:rPr lang="en-US" sz="2400" dirty="0">
                <a:solidFill>
                  <a:schemeClr val="tx1"/>
                </a:solidFill>
                <a:latin typeface="Times New Roman" pitchFamily="18" charset="0"/>
                <a:cs typeface="Times New Roman" pitchFamily="18" charset="0"/>
              </a:rPr>
              <a:t>Suffers from interference</a:t>
            </a:r>
          </a:p>
          <a:p>
            <a:pPr algn="just"/>
            <a:endParaRPr lang="en-US" sz="2400" dirty="0">
              <a:solidFill>
                <a:schemeClr val="tx1"/>
              </a:solidFill>
              <a:latin typeface="Times New Roman" pitchFamily="18" charset="0"/>
              <a:cs typeface="Times New Roman" pitchFamily="18" charset="0"/>
            </a:endParaRPr>
          </a:p>
          <a:p>
            <a:pPr marL="285750" indent="-285750" algn="just">
              <a:buFont typeface="Arial" pitchFamily="34" charset="0"/>
              <a:buChar char="•"/>
            </a:pPr>
            <a:endParaRPr lang="en-IN" sz="2000" dirty="0">
              <a:solidFill>
                <a:schemeClr val="tx1"/>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p:txBody>
      </p:sp>
      <p:sp>
        <p:nvSpPr>
          <p:cNvPr id="2" name="AutoShape 5" descr="UTP vs STP Cable Wiki and Gu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Title 1"/>
          <p:cNvSpPr txBox="1">
            <a:spLocks/>
          </p:cNvSpPr>
          <p:nvPr/>
        </p:nvSpPr>
        <p:spPr>
          <a:xfrm>
            <a:off x="-12925" y="21325"/>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itchFamily="18" charset="0"/>
                <a:cs typeface="Times New Roman" pitchFamily="18" charset="0"/>
              </a:rPr>
              <a:t>2.1.1.1 Twisted Pair Cable:</a:t>
            </a:r>
          </a:p>
        </p:txBody>
      </p:sp>
    </p:spTree>
    <p:extLst>
      <p:ext uri="{BB962C8B-B14F-4D97-AF65-F5344CB8AC3E}">
        <p14:creationId xmlns:p14="http://schemas.microsoft.com/office/powerpoint/2010/main" val="298854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2925" y="21325"/>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2.1.1.1 Twisted Pair Cable:</a:t>
            </a:r>
          </a:p>
        </p:txBody>
      </p:sp>
      <p:sp>
        <p:nvSpPr>
          <p:cNvPr id="3" name="Content Placeholder 2"/>
          <p:cNvSpPr>
            <a:spLocks noGrp="1"/>
          </p:cNvSpPr>
          <p:nvPr>
            <p:ph sz="quarter" idx="13"/>
          </p:nvPr>
        </p:nvSpPr>
        <p:spPr>
          <a:xfrm>
            <a:off x="1243806" y="781050"/>
            <a:ext cx="8568849" cy="3648456"/>
          </a:xfrm>
        </p:spPr>
        <p:txBody>
          <a:bodyPr/>
          <a:lstStyle/>
          <a:p>
            <a:pPr>
              <a:buFont typeface="Wingdings" panose="05000000000000000000" pitchFamily="2" charset="2"/>
              <a:buChar char="Ø"/>
            </a:pPr>
            <a:r>
              <a:rPr lang="en-US" dirty="0"/>
              <a:t>Categories of UTP Cable:</a:t>
            </a:r>
          </a:p>
          <a:p>
            <a:pPr>
              <a:buFont typeface="Wingdings" panose="05000000000000000000" pitchFamily="2" charset="2"/>
              <a:buChar char="Ø"/>
            </a:pP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606" y="1466850"/>
            <a:ext cx="93726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87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70888" y="581394"/>
            <a:ext cx="12139203" cy="65608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400" b="1" dirty="0">
                <a:solidFill>
                  <a:srgbClr val="FF0000"/>
                </a:solidFill>
                <a:latin typeface="Times New Roman" pitchFamily="18" charset="0"/>
                <a:cs typeface="Times New Roman" pitchFamily="18" charset="0"/>
              </a:rPr>
              <a:t>2. </a:t>
            </a:r>
            <a:r>
              <a:rPr lang="en-US" sz="2400" b="1" dirty="0">
                <a:solidFill>
                  <a:schemeClr val="tx1"/>
                </a:solidFill>
                <a:latin typeface="Times New Roman" pitchFamily="18" charset="0"/>
                <a:cs typeface="Times New Roman" pitchFamily="18" charset="0"/>
              </a:rPr>
              <a:t>Shielded Twisted Pair (STP):</a:t>
            </a:r>
          </a:p>
          <a:p>
            <a:pPr marL="342900" indent="-342900" algn="just">
              <a:buFont typeface="Wingdings" panose="05000000000000000000" pitchFamily="2" charset="2"/>
              <a:buChar char="Ø"/>
            </a:pPr>
            <a:r>
              <a:rPr lang="en-US" sz="2800" dirty="0">
                <a:solidFill>
                  <a:schemeClr val="tx1"/>
                </a:solidFill>
                <a:latin typeface="Times New Roman" pitchFamily="18" charset="0"/>
                <a:cs typeface="Times New Roman" pitchFamily="18" charset="0"/>
              </a:rPr>
              <a:t>STP cable construction is similar with UTP except that STP twisted pairs covered with metal shield and which in turn covered with plastic cover.</a:t>
            </a:r>
          </a:p>
          <a:p>
            <a:pPr marL="342900" indent="-342900" algn="just">
              <a:buFont typeface="Wingdings" panose="05000000000000000000" pitchFamily="2" charset="2"/>
              <a:buChar char="Ø"/>
            </a:pPr>
            <a:r>
              <a:rPr lang="en-US" sz="2800" dirty="0">
                <a:solidFill>
                  <a:schemeClr val="tx1"/>
                </a:solidFill>
                <a:latin typeface="Times New Roman" pitchFamily="18" charset="0"/>
                <a:cs typeface="Times New Roman" pitchFamily="18" charset="0"/>
              </a:rPr>
              <a:t>The </a:t>
            </a:r>
            <a:r>
              <a:rPr lang="en-US" sz="2800" b="1" dirty="0">
                <a:solidFill>
                  <a:schemeClr val="tx1"/>
                </a:solidFill>
                <a:latin typeface="Times New Roman" pitchFamily="18" charset="0"/>
                <a:cs typeface="Times New Roman" pitchFamily="18" charset="0"/>
              </a:rPr>
              <a:t>metal shield </a:t>
            </a:r>
            <a:r>
              <a:rPr lang="en-US" sz="2800" dirty="0">
                <a:solidFill>
                  <a:schemeClr val="tx1"/>
                </a:solidFill>
                <a:latin typeface="Times New Roman" pitchFamily="18" charset="0"/>
                <a:cs typeface="Times New Roman" pitchFamily="18" charset="0"/>
              </a:rPr>
              <a:t>prevents effect of  </a:t>
            </a:r>
            <a:r>
              <a:rPr lang="en-US" sz="2800" b="1" dirty="0">
                <a:solidFill>
                  <a:schemeClr val="tx1"/>
                </a:solidFill>
                <a:latin typeface="Times New Roman" pitchFamily="18" charset="0"/>
                <a:cs typeface="Times New Roman" pitchFamily="18" charset="0"/>
              </a:rPr>
              <a:t>noise</a:t>
            </a:r>
            <a:r>
              <a:rPr lang="en-US" sz="2800" dirty="0">
                <a:solidFill>
                  <a:schemeClr val="tx1"/>
                </a:solidFill>
                <a:latin typeface="Times New Roman" pitchFamily="18" charset="0"/>
                <a:cs typeface="Times New Roman" pitchFamily="18" charset="0"/>
              </a:rPr>
              <a:t> or </a:t>
            </a:r>
            <a:r>
              <a:rPr lang="en-US" sz="2800" b="1" dirty="0">
                <a:solidFill>
                  <a:schemeClr val="tx1"/>
                </a:solidFill>
                <a:latin typeface="Times New Roman" pitchFamily="18" charset="0"/>
                <a:cs typeface="Times New Roman" pitchFamily="18" charset="0"/>
              </a:rPr>
              <a:t>crosstalk</a:t>
            </a:r>
          </a:p>
          <a:p>
            <a:pPr marL="342900" indent="-342900" algn="just">
              <a:buFont typeface="Wingdings" panose="05000000000000000000" pitchFamily="2" charset="2"/>
              <a:buChar char="Ø"/>
            </a:pPr>
            <a:r>
              <a:rPr lang="en-US" sz="2800" dirty="0">
                <a:solidFill>
                  <a:schemeClr val="tx1"/>
                </a:solidFill>
                <a:latin typeface="Times New Roman" pitchFamily="18" charset="0"/>
                <a:cs typeface="Times New Roman" pitchFamily="18" charset="0"/>
              </a:rPr>
              <a:t>STP cables are more </a:t>
            </a:r>
            <a:r>
              <a:rPr lang="en-US" sz="2800" b="1" dirty="0">
                <a:solidFill>
                  <a:schemeClr val="tx1"/>
                </a:solidFill>
                <a:latin typeface="Times New Roman" pitchFamily="18" charset="0"/>
                <a:cs typeface="Times New Roman" pitchFamily="18" charset="0"/>
              </a:rPr>
              <a:t>expensive</a:t>
            </a:r>
            <a:r>
              <a:rPr lang="en-US" sz="2800" dirty="0">
                <a:solidFill>
                  <a:schemeClr val="tx1"/>
                </a:solidFill>
                <a:latin typeface="Times New Roman" pitchFamily="18" charset="0"/>
                <a:cs typeface="Times New Roman" pitchFamily="18" charset="0"/>
              </a:rPr>
              <a:t> than UTP cables, and they can be more </a:t>
            </a:r>
            <a:r>
              <a:rPr lang="en-US" sz="2800" b="1" dirty="0">
                <a:solidFill>
                  <a:schemeClr val="tx1"/>
                </a:solidFill>
                <a:latin typeface="Times New Roman" pitchFamily="18" charset="0"/>
                <a:cs typeface="Times New Roman" pitchFamily="18" charset="0"/>
              </a:rPr>
              <a:t>difficult to install</a:t>
            </a:r>
            <a:r>
              <a:rPr lang="en-US" sz="2800" dirty="0">
                <a:solidFill>
                  <a:schemeClr val="tx1"/>
                </a:solidFill>
                <a:latin typeface="Times New Roman" pitchFamily="18" charset="0"/>
                <a:cs typeface="Times New Roman" pitchFamily="18" charset="0"/>
              </a:rPr>
              <a:t> due to the additional shielding layer.</a:t>
            </a:r>
          </a:p>
          <a:p>
            <a:pPr marL="342900" indent="-342900" algn="just">
              <a:buFont typeface="Arial" pitchFamily="34" charset="0"/>
              <a:buChar char="•"/>
            </a:pPr>
            <a:endParaRPr lang="en-US" sz="2400" b="1" dirty="0">
              <a:solidFill>
                <a:schemeClr val="tx1"/>
              </a:solidFill>
              <a:latin typeface="Times New Roman" pitchFamily="18" charset="0"/>
              <a:cs typeface="Times New Roman" pitchFamily="18" charset="0"/>
            </a:endParaRPr>
          </a:p>
          <a:p>
            <a:pPr marL="342900" indent="-342900" algn="just">
              <a:buFont typeface="Arial" pitchFamily="34" charset="0"/>
              <a:buChar char="•"/>
            </a:pPr>
            <a:endParaRPr lang="en-US" sz="2400" b="1" dirty="0">
              <a:solidFill>
                <a:schemeClr val="tx1"/>
              </a:solidFill>
              <a:latin typeface="Times New Roman" pitchFamily="18" charset="0"/>
              <a:cs typeface="Times New Roman" pitchFamily="18" charset="0"/>
            </a:endParaRPr>
          </a:p>
          <a:p>
            <a:pPr marL="342900" indent="-342900" algn="just">
              <a:buFont typeface="Arial" pitchFamily="34" charset="0"/>
              <a:buChar char="•"/>
            </a:pPr>
            <a:endParaRPr lang="en-US" sz="2400" b="1" dirty="0">
              <a:solidFill>
                <a:schemeClr val="tx1"/>
              </a:solidFill>
              <a:latin typeface="Times New Roman" pitchFamily="18" charset="0"/>
              <a:cs typeface="Times New Roman" pitchFamily="18" charset="0"/>
            </a:endParaRPr>
          </a:p>
          <a:p>
            <a:pPr marL="342900" indent="-342900" algn="just">
              <a:buFont typeface="Arial" pitchFamily="34" charset="0"/>
              <a:buChar char="•"/>
            </a:pPr>
            <a:endParaRPr lang="en-US" sz="2400" b="1" dirty="0">
              <a:solidFill>
                <a:schemeClr val="tx1"/>
              </a:solidFill>
              <a:latin typeface="Times New Roman" pitchFamily="18" charset="0"/>
              <a:cs typeface="Times New Roman" pitchFamily="18" charset="0"/>
            </a:endParaRPr>
          </a:p>
          <a:p>
            <a:pPr marL="342900" indent="-342900" algn="just">
              <a:buFont typeface="Arial" pitchFamily="34" charset="0"/>
              <a:buChar char="•"/>
            </a:pPr>
            <a:endParaRPr lang="en-US" sz="2400" b="1" dirty="0">
              <a:solidFill>
                <a:schemeClr val="tx1"/>
              </a:solidFill>
              <a:latin typeface="Times New Roman" pitchFamily="18" charset="0"/>
              <a:cs typeface="Times New Roman" pitchFamily="18" charset="0"/>
            </a:endParaRPr>
          </a:p>
          <a:p>
            <a:pPr marL="342900" indent="-342900" algn="just">
              <a:buFont typeface="Arial" pitchFamily="34" charset="0"/>
              <a:buChar char="•"/>
            </a:pPr>
            <a:endParaRPr lang="en-US" sz="2400" b="1" dirty="0">
              <a:solidFill>
                <a:schemeClr val="tx1"/>
              </a:solidFill>
              <a:latin typeface="Times New Roman" pitchFamily="18" charset="0"/>
              <a:cs typeface="Times New Roman" pitchFamily="18" charset="0"/>
            </a:endParaRPr>
          </a:p>
          <a:p>
            <a:pPr marL="342900" indent="-342900" algn="just">
              <a:buFont typeface="Arial" pitchFamily="34" charset="0"/>
              <a:buChar char="•"/>
            </a:pPr>
            <a:endParaRPr lang="en-US" sz="2400" b="1" dirty="0">
              <a:solidFill>
                <a:schemeClr val="tx1"/>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p:txBody>
      </p:sp>
      <p:sp>
        <p:nvSpPr>
          <p:cNvPr id="2" name="AutoShape 4" descr="UTP vs STP Cable Wiki and Gu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6" descr="UTP vs STP Cable Wiki and Gui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5406" y="3981450"/>
            <a:ext cx="64770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txBox="1">
            <a:spLocks/>
          </p:cNvSpPr>
          <p:nvPr/>
        </p:nvSpPr>
        <p:spPr>
          <a:xfrm>
            <a:off x="-12925" y="21325"/>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2.1.1.1 Twisted Pair Cable:</a:t>
            </a:r>
          </a:p>
        </p:txBody>
      </p:sp>
    </p:spTree>
    <p:extLst>
      <p:ext uri="{BB962C8B-B14F-4D97-AF65-F5344CB8AC3E}">
        <p14:creationId xmlns:p14="http://schemas.microsoft.com/office/powerpoint/2010/main" val="263154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70888" y="933450"/>
            <a:ext cx="12139203" cy="62087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2800" b="1" dirty="0">
                <a:solidFill>
                  <a:srgbClr val="FF0000"/>
                </a:solidFill>
                <a:latin typeface="Times New Roman" pitchFamily="18" charset="0"/>
                <a:cs typeface="Times New Roman" pitchFamily="18" charset="0"/>
              </a:rPr>
              <a:t>2. </a:t>
            </a:r>
            <a:r>
              <a:rPr lang="en-US" sz="2800" b="1" dirty="0">
                <a:solidFill>
                  <a:schemeClr val="tx1"/>
                </a:solidFill>
                <a:latin typeface="Times New Roman" pitchFamily="18" charset="0"/>
                <a:cs typeface="Times New Roman" pitchFamily="18" charset="0"/>
              </a:rPr>
              <a:t>Shielded Twisted Pair (STP):</a:t>
            </a:r>
          </a:p>
          <a:p>
            <a:pPr marL="342900" indent="-342900" algn="just">
              <a:buFont typeface="Wingdings" panose="05000000000000000000" pitchFamily="2" charset="2"/>
              <a:buChar char="Ø"/>
            </a:pPr>
            <a:r>
              <a:rPr lang="en-US" sz="2800" b="1" dirty="0">
                <a:solidFill>
                  <a:schemeClr val="tx1"/>
                </a:solidFill>
                <a:latin typeface="Times New Roman" pitchFamily="18" charset="0"/>
                <a:cs typeface="Times New Roman" pitchFamily="18" charset="0"/>
              </a:rPr>
              <a:t>Advantages of Shielded Twisted Pair (STP):</a:t>
            </a:r>
          </a:p>
          <a:p>
            <a:pPr marL="457200" indent="-457200" algn="just">
              <a:buAutoNum type="arabicPeriod"/>
            </a:pPr>
            <a:r>
              <a:rPr lang="en-US" sz="2800" dirty="0">
                <a:solidFill>
                  <a:schemeClr val="tx1"/>
                </a:solidFill>
                <a:latin typeface="Times New Roman" pitchFamily="18" charset="0"/>
                <a:cs typeface="Times New Roman" pitchFamily="18" charset="0"/>
              </a:rPr>
              <a:t>Reduces interference</a:t>
            </a:r>
          </a:p>
          <a:p>
            <a:pPr marL="457200" indent="-457200" algn="just">
              <a:buAutoNum type="arabicPeriod"/>
            </a:pPr>
            <a:r>
              <a:rPr lang="en-US" sz="2800" dirty="0">
                <a:solidFill>
                  <a:schemeClr val="tx1"/>
                </a:solidFill>
                <a:latin typeface="Times New Roman" pitchFamily="18" charset="0"/>
                <a:cs typeface="Times New Roman" pitchFamily="18" charset="0"/>
              </a:rPr>
              <a:t>Faster than UTP</a:t>
            </a:r>
          </a:p>
          <a:p>
            <a:pPr marL="457200" indent="-457200" algn="just">
              <a:buAutoNum type="arabicPeriod"/>
            </a:pPr>
            <a:r>
              <a:rPr lang="en-US" sz="2800" dirty="0">
                <a:solidFill>
                  <a:schemeClr val="tx1"/>
                </a:solidFill>
                <a:latin typeface="Times New Roman" pitchFamily="18" charset="0"/>
                <a:cs typeface="Times New Roman" pitchFamily="18" charset="0"/>
              </a:rPr>
              <a:t>Better performance</a:t>
            </a:r>
          </a:p>
          <a:p>
            <a:pPr marL="342900" indent="-342900" algn="just">
              <a:buFont typeface="Wingdings" panose="05000000000000000000" pitchFamily="2" charset="2"/>
              <a:buChar char="Ø"/>
            </a:pPr>
            <a:r>
              <a:rPr lang="en-US" sz="2800" b="1" dirty="0">
                <a:solidFill>
                  <a:schemeClr val="tx1"/>
                </a:solidFill>
                <a:latin typeface="Times New Roman" pitchFamily="18" charset="0"/>
                <a:cs typeface="Times New Roman" pitchFamily="18" charset="0"/>
              </a:rPr>
              <a:t>Disadvantages of Shielded Twisted Pair (STP):</a:t>
            </a:r>
          </a:p>
          <a:p>
            <a:pPr marL="457200" indent="-457200" algn="just">
              <a:buAutoNum type="arabicPeriod"/>
            </a:pPr>
            <a:r>
              <a:rPr lang="en-US" sz="2800" dirty="0">
                <a:solidFill>
                  <a:schemeClr val="tx1"/>
                </a:solidFill>
                <a:latin typeface="Times New Roman" pitchFamily="18" charset="0"/>
                <a:cs typeface="Times New Roman" pitchFamily="18" charset="0"/>
              </a:rPr>
              <a:t>More expensive than UTP</a:t>
            </a:r>
          </a:p>
          <a:p>
            <a:pPr marL="457200" indent="-457200" algn="just">
              <a:buAutoNum type="arabicPeriod"/>
            </a:pPr>
            <a:r>
              <a:rPr lang="en-US" sz="2800" dirty="0">
                <a:solidFill>
                  <a:schemeClr val="tx1"/>
                </a:solidFill>
                <a:latin typeface="Times New Roman" pitchFamily="18" charset="0"/>
                <a:cs typeface="Times New Roman" pitchFamily="18" charset="0"/>
              </a:rPr>
              <a:t>More difficult installation</a:t>
            </a:r>
          </a:p>
          <a:p>
            <a:pPr marL="457200" indent="-457200" algn="just">
              <a:buAutoNum type="arabicPeriod"/>
            </a:pPr>
            <a:r>
              <a:rPr lang="en-US" sz="2800" dirty="0">
                <a:solidFill>
                  <a:schemeClr val="tx1"/>
                </a:solidFill>
                <a:latin typeface="Times New Roman" pitchFamily="18" charset="0"/>
                <a:cs typeface="Times New Roman" pitchFamily="18" charset="0"/>
              </a:rPr>
              <a:t>High cost</a:t>
            </a:r>
          </a:p>
          <a:p>
            <a:pPr marL="342900" indent="-342900" algn="just">
              <a:buFont typeface="Wingdings" panose="05000000000000000000" pitchFamily="2" charset="2"/>
              <a:buChar char="Ø"/>
            </a:pPr>
            <a:r>
              <a:rPr lang="en-US" sz="2800" b="1" dirty="0">
                <a:solidFill>
                  <a:schemeClr val="tx1"/>
                </a:solidFill>
                <a:latin typeface="Times New Roman" pitchFamily="18" charset="0"/>
                <a:cs typeface="Times New Roman" pitchFamily="18" charset="0"/>
              </a:rPr>
              <a:t>Applications of Twisted pair cable:</a:t>
            </a:r>
          </a:p>
          <a:p>
            <a:pPr marL="457200" indent="-457200" algn="just">
              <a:buFont typeface="+mj-lt"/>
              <a:buAutoNum type="arabicPeriod"/>
            </a:pPr>
            <a:r>
              <a:rPr lang="en-US" sz="2800" dirty="0">
                <a:solidFill>
                  <a:schemeClr val="tx1"/>
                </a:solidFill>
                <a:latin typeface="Times New Roman" pitchFamily="18" charset="0"/>
                <a:cs typeface="Times New Roman" pitchFamily="18" charset="0"/>
              </a:rPr>
              <a:t>Twisted-pair cables are used in telephone lines to provide voice and data channels </a:t>
            </a:r>
          </a:p>
          <a:p>
            <a:pPr marL="457200" indent="-457200" algn="just">
              <a:buFont typeface="+mj-lt"/>
              <a:buAutoNum type="arabicPeriod"/>
            </a:pPr>
            <a:r>
              <a:rPr lang="en-US" sz="2800" dirty="0">
                <a:solidFill>
                  <a:schemeClr val="tx1"/>
                </a:solidFill>
                <a:latin typeface="Times New Roman" pitchFamily="18" charset="0"/>
                <a:cs typeface="Times New Roman" pitchFamily="18" charset="0"/>
              </a:rPr>
              <a:t>Twisted pair cables used to connect computers in LANs</a:t>
            </a:r>
          </a:p>
          <a:p>
            <a:pPr algn="just"/>
            <a:endParaRPr lang="en-US" sz="2000" b="1" dirty="0">
              <a:solidFill>
                <a:sysClr val="windowText" lastClr="000000"/>
              </a:solidFill>
              <a:latin typeface="Times New Roman" pitchFamily="18" charset="0"/>
              <a:cs typeface="Times New Roman" pitchFamily="18" charset="0"/>
            </a:endParaRPr>
          </a:p>
        </p:txBody>
      </p:sp>
      <p:sp>
        <p:nvSpPr>
          <p:cNvPr id="2" name="AutoShape 4" descr="UTP vs STP Cable Wiki and Gui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6" descr="UTP vs STP Cable Wiki and Gui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itle 1"/>
          <p:cNvSpPr txBox="1">
            <a:spLocks/>
          </p:cNvSpPr>
          <p:nvPr/>
        </p:nvSpPr>
        <p:spPr>
          <a:xfrm>
            <a:off x="-12925" y="21325"/>
            <a:ext cx="12241213" cy="9121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2.1.1.1 Twisted Pair Cable:</a:t>
            </a:r>
          </a:p>
        </p:txBody>
      </p:sp>
    </p:spTree>
    <p:extLst>
      <p:ext uri="{BB962C8B-B14F-4D97-AF65-F5344CB8AC3E}">
        <p14:creationId xmlns:p14="http://schemas.microsoft.com/office/powerpoint/2010/main" val="3947502975"/>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20332</TotalTime>
  <Words>3719</Words>
  <Application>Microsoft Office PowerPoint</Application>
  <PresentationFormat>Custom</PresentationFormat>
  <Paragraphs>490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Slipstream</vt:lpstr>
      <vt:lpstr>PowerPoint Presentation</vt:lpstr>
      <vt:lpstr>Transmission Media</vt:lpstr>
      <vt:lpstr>Transmission 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2.1.2.1 Radio Wave Transmission</vt:lpstr>
      <vt:lpstr>PowerPoint Presentation</vt:lpstr>
      <vt:lpstr>PowerPoint Presentation</vt:lpstr>
      <vt:lpstr>PowerPoint Presentation</vt:lpstr>
      <vt:lpstr>PowerPoint Presentation</vt:lpstr>
      <vt:lpstr>2.1.2.4 Infrared Transmission</vt:lpstr>
      <vt:lpstr>PowerPoint Presentation</vt:lpstr>
      <vt:lpstr>2.3 Multiplexing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IP</dc:title>
  <dc:creator>MOHAN</dc:creator>
  <cp:lastModifiedBy>Guest User</cp:lastModifiedBy>
  <cp:revision>939</cp:revision>
  <dcterms:created xsi:type="dcterms:W3CDTF">2006-08-16T00:00:00Z</dcterms:created>
  <dcterms:modified xsi:type="dcterms:W3CDTF">2025-01-22T06:46:08Z</dcterms:modified>
</cp:coreProperties>
</file>