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8" r:id="rId4"/>
  </p:sldMasterIdLst>
  <p:notesMasterIdLst>
    <p:notesMasterId r:id="rId136"/>
  </p:notesMasterIdLst>
  <p:sldIdLst>
    <p:sldId id="256" r:id="rId5"/>
    <p:sldId id="260" r:id="rId6"/>
    <p:sldId id="269" r:id="rId7"/>
    <p:sldId id="265" r:id="rId8"/>
    <p:sldId id="266" r:id="rId9"/>
    <p:sldId id="267" r:id="rId10"/>
    <p:sldId id="268" r:id="rId11"/>
    <p:sldId id="270" r:id="rId12"/>
    <p:sldId id="264" r:id="rId13"/>
    <p:sldId id="263" r:id="rId14"/>
    <p:sldId id="372" r:id="rId15"/>
    <p:sldId id="262" r:id="rId16"/>
    <p:sldId id="356" r:id="rId17"/>
    <p:sldId id="357" r:id="rId18"/>
    <p:sldId id="358" r:id="rId19"/>
    <p:sldId id="273" r:id="rId20"/>
    <p:sldId id="275" r:id="rId21"/>
    <p:sldId id="274" r:id="rId22"/>
    <p:sldId id="276" r:id="rId23"/>
    <p:sldId id="373" r:id="rId24"/>
    <p:sldId id="360" r:id="rId25"/>
    <p:sldId id="277" r:id="rId26"/>
    <p:sldId id="374" r:id="rId27"/>
    <p:sldId id="285" r:id="rId28"/>
    <p:sldId id="378" r:id="rId29"/>
    <p:sldId id="286" r:id="rId30"/>
    <p:sldId id="359" r:id="rId31"/>
    <p:sldId id="287" r:id="rId32"/>
    <p:sldId id="281" r:id="rId33"/>
    <p:sldId id="288" r:id="rId34"/>
    <p:sldId id="381" r:id="rId35"/>
    <p:sldId id="282" r:id="rId36"/>
    <p:sldId id="351" r:id="rId37"/>
    <p:sldId id="377" r:id="rId38"/>
    <p:sldId id="278" r:id="rId39"/>
    <p:sldId id="289" r:id="rId40"/>
    <p:sldId id="376" r:id="rId41"/>
    <p:sldId id="379" r:id="rId42"/>
    <p:sldId id="279" r:id="rId43"/>
    <p:sldId id="290" r:id="rId44"/>
    <p:sldId id="386" r:id="rId45"/>
    <p:sldId id="280" r:id="rId46"/>
    <p:sldId id="291" r:id="rId47"/>
    <p:sldId id="284" r:id="rId48"/>
    <p:sldId id="300" r:id="rId49"/>
    <p:sldId id="385" r:id="rId50"/>
    <p:sldId id="301" r:id="rId51"/>
    <p:sldId id="303" r:id="rId52"/>
    <p:sldId id="382" r:id="rId53"/>
    <p:sldId id="302" r:id="rId54"/>
    <p:sldId id="306" r:id="rId55"/>
    <p:sldId id="361" r:id="rId56"/>
    <p:sldId id="364" r:id="rId57"/>
    <p:sldId id="365" r:id="rId58"/>
    <p:sldId id="366" r:id="rId59"/>
    <p:sldId id="367" r:id="rId60"/>
    <p:sldId id="362" r:id="rId61"/>
    <p:sldId id="363" r:id="rId62"/>
    <p:sldId id="368" r:id="rId63"/>
    <p:sldId id="304" r:id="rId64"/>
    <p:sldId id="307" r:id="rId65"/>
    <p:sldId id="311" r:id="rId66"/>
    <p:sldId id="392" r:id="rId67"/>
    <p:sldId id="391" r:id="rId68"/>
    <p:sldId id="312" r:id="rId69"/>
    <p:sldId id="388" r:id="rId70"/>
    <p:sldId id="308" r:id="rId71"/>
    <p:sldId id="309" r:id="rId72"/>
    <p:sldId id="387" r:id="rId73"/>
    <p:sldId id="310" r:id="rId74"/>
    <p:sldId id="352" r:id="rId75"/>
    <p:sldId id="313" r:id="rId76"/>
    <p:sldId id="369" r:id="rId77"/>
    <p:sldId id="370" r:id="rId78"/>
    <p:sldId id="314" r:id="rId79"/>
    <p:sldId id="353" r:id="rId80"/>
    <p:sldId id="315" r:id="rId81"/>
    <p:sldId id="397" r:id="rId82"/>
    <p:sldId id="316" r:id="rId83"/>
    <p:sldId id="354" r:id="rId84"/>
    <p:sldId id="317" r:id="rId85"/>
    <p:sldId id="398" r:id="rId86"/>
    <p:sldId id="321" r:id="rId87"/>
    <p:sldId id="322" r:id="rId88"/>
    <p:sldId id="323" r:id="rId89"/>
    <p:sldId id="324" r:id="rId90"/>
    <p:sldId id="325" r:id="rId91"/>
    <p:sldId id="355" r:id="rId92"/>
    <p:sldId id="389" r:id="rId93"/>
    <p:sldId id="292" r:id="rId94"/>
    <p:sldId id="320" r:id="rId95"/>
    <p:sldId id="318" r:id="rId96"/>
    <p:sldId id="319" r:id="rId97"/>
    <p:sldId id="399" r:id="rId98"/>
    <p:sldId id="400" r:id="rId99"/>
    <p:sldId id="326" r:id="rId100"/>
    <p:sldId id="404" r:id="rId101"/>
    <p:sldId id="405" r:id="rId102"/>
    <p:sldId id="337" r:id="rId103"/>
    <p:sldId id="390" r:id="rId104"/>
    <p:sldId id="328" r:id="rId105"/>
    <p:sldId id="329" r:id="rId106"/>
    <p:sldId id="343" r:id="rId107"/>
    <p:sldId id="407" r:id="rId108"/>
    <p:sldId id="406" r:id="rId109"/>
    <p:sldId id="332" r:id="rId110"/>
    <p:sldId id="349" r:id="rId111"/>
    <p:sldId id="408" r:id="rId112"/>
    <p:sldId id="350" r:id="rId113"/>
    <p:sldId id="344" r:id="rId114"/>
    <p:sldId id="409" r:id="rId115"/>
    <p:sldId id="410" r:id="rId116"/>
    <p:sldId id="394" r:id="rId117"/>
    <p:sldId id="393" r:id="rId118"/>
    <p:sldId id="401" r:id="rId119"/>
    <p:sldId id="402" r:id="rId120"/>
    <p:sldId id="336" r:id="rId121"/>
    <p:sldId id="395" r:id="rId122"/>
    <p:sldId id="403" r:id="rId123"/>
    <p:sldId id="411" r:id="rId124"/>
    <p:sldId id="330" r:id="rId125"/>
    <p:sldId id="335" r:id="rId126"/>
    <p:sldId id="338" r:id="rId127"/>
    <p:sldId id="339" r:id="rId128"/>
    <p:sldId id="412" r:id="rId129"/>
    <p:sldId id="340" r:id="rId130"/>
    <p:sldId id="341" r:id="rId131"/>
    <p:sldId id="342" r:id="rId132"/>
    <p:sldId id="347" r:id="rId133"/>
    <p:sldId id="348" r:id="rId134"/>
    <p:sldId id="371" r:id="rId1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42232-4AF0-4305-99F4-ECB0782B15B0}" v="2" dt="2021-11-15T04:58:38.365"/>
    <p1510:client id="{112BFE42-1CD3-4C15-97F7-E33075C184E5}" v="6" dt="2021-02-04T07:38:59.364"/>
    <p1510:client id="{19BC316C-207D-4B9C-8410-A34A4E8C1371}" v="1" dt="2021-11-17T04:48:23.542"/>
    <p1510:client id="{2ACDDD7D-44F1-4D06-957C-8A93EDDCA407}" v="1" dt="2021-11-15T04:35:58.005"/>
    <p1510:client id="{3B47C2D6-5227-4CC0-B222-70579489FD0B}" v="2" dt="2021-11-28T13:11:18.334"/>
    <p1510:client id="{407DDABE-5D92-4D52-A3A7-BF9E0766C10D}" v="15" dt="2022-01-04T18:02:27.766"/>
    <p1510:client id="{515A6B2C-BE20-466C-60AE-1FEA7A153DD3}" v="2" dt="2020-09-04T07:33:35.300"/>
    <p1510:client id="{65DCC947-202E-4721-A98A-7228F7983549}" v="1" dt="2021-09-04T03:13:53.780"/>
    <p1510:client id="{8114731D-82CF-40D9-B018-E71E286B77CE}" v="9" dt="2021-10-14T19:37:10.103"/>
    <p1510:client id="{84A427D8-5BDE-4C9E-B50A-68AC93147B12}" v="1" dt="2021-11-14T14:06:18.359"/>
    <p1510:client id="{89C53202-8973-4C90-814D-F281380E7281}" v="1" dt="2021-10-15T15:17:14.408"/>
    <p1510:client id="{937E5A6C-3E95-4E32-B6FA-6F31132E5ECA}" v="1" dt="2021-11-30T16:24:57.250"/>
    <p1510:client id="{94D1602F-49BF-4AAE-9940-F8B0AB0647A6}" v="4" dt="2022-01-04T13:34:39.727"/>
    <p1510:client id="{9A50A0C1-534F-49A1-A01E-63ECFACA0679}" v="2" dt="2021-10-14T18:32:26.530"/>
    <p1510:client id="{AFF0DD9E-BF21-47C5-A931-A227500ED0D1}" v="18" dt="2022-01-04T14:40:17.002"/>
    <p1510:client id="{BD4624B0-F0D3-4CAF-BD14-A9F13FA09224}" v="7" dt="2022-01-04T16:11:23.480"/>
    <p1510:client id="{F0E4C52F-0E88-4527-9996-4F56B9FE7BBE}" v="4" dt="2021-11-15T05:22:45.810"/>
    <p1510:client id="{F5D49D50-C5F4-4388-BEA2-07AF5D673A16}" v="4" dt="2021-10-23T06:32:45.524"/>
    <p1510:client id="{F70B582C-69B9-4F22-9F2F-6C9F2EBD8F4F}" v="2" dt="2021-11-18T07:23:20.346"/>
    <p1510:client id="{F8F748FD-05C0-4D6E-80D8-B0B7439356F6}" v="1" dt="2021-11-15T05:14:01.338"/>
    <p1510:client id="{FCB1397E-2BC9-4941-9A57-2DC7CD26DBD3}" v="43" dt="2020-10-22T15:28:50.635"/>
    <p1510:client id="{FEAD1E64-87FF-4840-9C7D-3BD85C04ABD9}" v="4" dt="2021-11-14T13:46:08.4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3" d="100"/>
          <a:sy n="93" d="100"/>
        </p:scale>
        <p:origin x="-426"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viewProps" Target="view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Raman Sawant" userId="S::rohit.sawant-iotnm_bvp.edu.in#ext#@bvpit.onmicrosoft.com::80ec1686-dbc7-4228-910d-b72b56098b4c" providerId="AD" clId="Web-{407DDABE-5D92-4D52-A3A7-BF9E0766C10D}"/>
    <pc:docChg chg="modSld">
      <pc:chgData name="Rohit Raman Sawant" userId="S::rohit.sawant-iotnm_bvp.edu.in#ext#@bvpit.onmicrosoft.com::80ec1686-dbc7-4228-910d-b72b56098b4c" providerId="AD" clId="Web-{407DDABE-5D92-4D52-A3A7-BF9E0766C10D}" dt="2022-01-04T18:02:27.766" v="8" actId="1076"/>
      <pc:docMkLst>
        <pc:docMk/>
      </pc:docMkLst>
      <pc:sldChg chg="modSp">
        <pc:chgData name="Rohit Raman Sawant" userId="S::rohit.sawant-iotnm_bvp.edu.in#ext#@bvpit.onmicrosoft.com::80ec1686-dbc7-4228-910d-b72b56098b4c" providerId="AD" clId="Web-{407DDABE-5D92-4D52-A3A7-BF9E0766C10D}" dt="2022-01-04T17:40:36.781" v="4" actId="20577"/>
        <pc:sldMkLst>
          <pc:docMk/>
          <pc:sldMk cId="899657797" sldId="268"/>
        </pc:sldMkLst>
        <pc:spChg chg="mod">
          <ac:chgData name="Rohit Raman Sawant" userId="S::rohit.sawant-iotnm_bvp.edu.in#ext#@bvpit.onmicrosoft.com::80ec1686-dbc7-4228-910d-b72b56098b4c" providerId="AD" clId="Web-{407DDABE-5D92-4D52-A3A7-BF9E0766C10D}" dt="2022-01-04T17:40:36.781" v="4" actId="20577"/>
          <ac:spMkLst>
            <pc:docMk/>
            <pc:sldMk cId="899657797" sldId="268"/>
            <ac:spMk id="3" creationId="{00000000-0000-0000-0000-000000000000}"/>
          </ac:spMkLst>
        </pc:spChg>
      </pc:sldChg>
      <pc:sldChg chg="modSp">
        <pc:chgData name="Rohit Raman Sawant" userId="S::rohit.sawant-iotnm_bvp.edu.in#ext#@bvpit.onmicrosoft.com::80ec1686-dbc7-4228-910d-b72b56098b4c" providerId="AD" clId="Web-{407DDABE-5D92-4D52-A3A7-BF9E0766C10D}" dt="2022-01-04T18:02:27.766" v="8" actId="1076"/>
        <pc:sldMkLst>
          <pc:docMk/>
          <pc:sldMk cId="2678457142" sldId="325"/>
        </pc:sldMkLst>
        <pc:spChg chg="mod">
          <ac:chgData name="Rohit Raman Sawant" userId="S::rohit.sawant-iotnm_bvp.edu.in#ext#@bvpit.onmicrosoft.com::80ec1686-dbc7-4228-910d-b72b56098b4c" providerId="AD" clId="Web-{407DDABE-5D92-4D52-A3A7-BF9E0766C10D}" dt="2022-01-04T18:02:27.766" v="8" actId="1076"/>
          <ac:spMkLst>
            <pc:docMk/>
            <pc:sldMk cId="2678457142" sldId="325"/>
            <ac:spMk id="2" creationId="{00000000-0000-0000-0000-000000000000}"/>
          </ac:spMkLst>
        </pc:spChg>
      </pc:sldChg>
    </pc:docChg>
  </pc:docChgLst>
  <pc:docChgLst>
    <pc:chgData name="Aabhas Girish Janbandhu" userId="S::aabhas.janbandhu-iotnm_bvp.edu.in#ext#@bvpit.onmicrosoft.com::2e1003b8-c1f4-45c2-973a-8c0c19a5460f" providerId="AD" clId="Web-{3B47C2D6-5227-4CC0-B222-70579489FD0B}"/>
    <pc:docChg chg="addSld delSld">
      <pc:chgData name="Aabhas Girish Janbandhu" userId="S::aabhas.janbandhu-iotnm_bvp.edu.in#ext#@bvpit.onmicrosoft.com::2e1003b8-c1f4-45c2-973a-8c0c19a5460f" providerId="AD" clId="Web-{3B47C2D6-5227-4CC0-B222-70579489FD0B}" dt="2021-11-28T13:11:18.334" v="1"/>
      <pc:docMkLst>
        <pc:docMk/>
      </pc:docMkLst>
      <pc:sldChg chg="new del">
        <pc:chgData name="Aabhas Girish Janbandhu" userId="S::aabhas.janbandhu-iotnm_bvp.edu.in#ext#@bvpit.onmicrosoft.com::2e1003b8-c1f4-45c2-973a-8c0c19a5460f" providerId="AD" clId="Web-{3B47C2D6-5227-4CC0-B222-70579489FD0B}" dt="2021-11-28T13:11:18.334" v="1"/>
        <pc:sldMkLst>
          <pc:docMk/>
          <pc:sldMk cId="2863089600" sldId="354"/>
        </pc:sldMkLst>
      </pc:sldChg>
    </pc:docChg>
  </pc:docChgLst>
  <pc:docChgLst>
    <pc:chgData name="Aakash Anil Ghadge" userId="S::aakash.ghadge-iotnm_bvp.edu.in#ext#@bvpit.onmicrosoft.com::4730e43b-a36c-4032-88ba-487eeb72186b" providerId="AD" clId="Web-{FCB1397E-2BC9-4941-9A57-2DC7CD26DBD3}"/>
    <pc:docChg chg="modSld">
      <pc:chgData name="Aakash Anil Ghadge" userId="S::aakash.ghadge-iotnm_bvp.edu.in#ext#@bvpit.onmicrosoft.com::4730e43b-a36c-4032-88ba-487eeb72186b" providerId="AD" clId="Web-{FCB1397E-2BC9-4941-9A57-2DC7CD26DBD3}" dt="2020-10-22T15:28:50.464" v="42" actId="20577"/>
      <pc:docMkLst>
        <pc:docMk/>
      </pc:docMkLst>
      <pc:sldChg chg="modSp">
        <pc:chgData name="Aakash Anil Ghadge" userId="S::aakash.ghadge-iotnm_bvp.edu.in#ext#@bvpit.onmicrosoft.com::4730e43b-a36c-4032-88ba-487eeb72186b" providerId="AD" clId="Web-{FCB1397E-2BC9-4941-9A57-2DC7CD26DBD3}" dt="2020-10-22T15:28:50.448" v="41" actId="20577"/>
        <pc:sldMkLst>
          <pc:docMk/>
          <pc:sldMk cId="3737736696" sldId="328"/>
        </pc:sldMkLst>
        <pc:spChg chg="mod">
          <ac:chgData name="Aakash Anil Ghadge" userId="S::aakash.ghadge-iotnm_bvp.edu.in#ext#@bvpit.onmicrosoft.com::4730e43b-a36c-4032-88ba-487eeb72186b" providerId="AD" clId="Web-{FCB1397E-2BC9-4941-9A57-2DC7CD26DBD3}" dt="2020-10-22T15:28:50.448" v="41" actId="20577"/>
          <ac:spMkLst>
            <pc:docMk/>
            <pc:sldMk cId="3737736696" sldId="328"/>
            <ac:spMk id="3" creationId="{00000000-0000-0000-0000-000000000000}"/>
          </ac:spMkLst>
        </pc:spChg>
      </pc:sldChg>
    </pc:docChg>
  </pc:docChgLst>
  <pc:docChgLst>
    <pc:chgData name="Deepali Jaysing Patil" userId="S::deepali.patil-iotnm_bvp.edu.in#ext#@bvpit.onmicrosoft.com::bbc7f717-f0ec-41fd-a8d5-23cac616552f" providerId="AD" clId="Web-{04442232-4AF0-4305-99F4-ECB0782B15B0}"/>
    <pc:docChg chg="modSld">
      <pc:chgData name="Deepali Jaysing Patil" userId="S::deepali.patil-iotnm_bvp.edu.in#ext#@bvpit.onmicrosoft.com::bbc7f717-f0ec-41fd-a8d5-23cac616552f" providerId="AD" clId="Web-{04442232-4AF0-4305-99F4-ECB0782B15B0}" dt="2021-11-15T04:58:38.365" v="1"/>
      <pc:docMkLst>
        <pc:docMk/>
      </pc:docMkLst>
      <pc:sldChg chg="addSp modSp">
        <pc:chgData name="Deepali Jaysing Patil" userId="S::deepali.patil-iotnm_bvp.edu.in#ext#@bvpit.onmicrosoft.com::bbc7f717-f0ec-41fd-a8d5-23cac616552f" providerId="AD" clId="Web-{04442232-4AF0-4305-99F4-ECB0782B15B0}" dt="2021-11-15T04:58:38.365" v="1"/>
        <pc:sldMkLst>
          <pc:docMk/>
          <pc:sldMk cId="956539335" sldId="315"/>
        </pc:sldMkLst>
        <pc:spChg chg="mod">
          <ac:chgData name="Deepali Jaysing Patil" userId="S::deepali.patil-iotnm_bvp.edu.in#ext#@bvpit.onmicrosoft.com::bbc7f717-f0ec-41fd-a8d5-23cac616552f" providerId="AD" clId="Web-{04442232-4AF0-4305-99F4-ECB0782B15B0}" dt="2021-11-15T04:58:36.287" v="0" actId="1076"/>
          <ac:spMkLst>
            <pc:docMk/>
            <pc:sldMk cId="956539335" sldId="315"/>
            <ac:spMk id="3" creationId="{00000000-0000-0000-0000-000000000000}"/>
          </ac:spMkLst>
        </pc:spChg>
        <pc:spChg chg="add">
          <ac:chgData name="Deepali Jaysing Patil" userId="S::deepali.patil-iotnm_bvp.edu.in#ext#@bvpit.onmicrosoft.com::bbc7f717-f0ec-41fd-a8d5-23cac616552f" providerId="AD" clId="Web-{04442232-4AF0-4305-99F4-ECB0782B15B0}" dt="2021-11-15T04:58:38.365" v="1"/>
          <ac:spMkLst>
            <pc:docMk/>
            <pc:sldMk cId="956539335" sldId="315"/>
            <ac:spMk id="4" creationId="{937CE624-8E3D-4BB0-8907-F6B18D9AD023}"/>
          </ac:spMkLst>
        </pc:spChg>
      </pc:sldChg>
    </pc:docChg>
  </pc:docChgLst>
  <pc:docChgLst>
    <pc:chgData name="Sanika Sandeep Kurale" userId="S::sanika.kurale-iotnm_bvp.edu.in#ext#@bvpit.onmicrosoft.com::aa06bf3f-6624-464a-a5b4-5f3fb6b2c210" providerId="AD" clId="Web-{89C53202-8973-4C90-814D-F281380E7281}"/>
    <pc:docChg chg="addSld">
      <pc:chgData name="Sanika Sandeep Kurale" userId="S::sanika.kurale-iotnm_bvp.edu.in#ext#@bvpit.onmicrosoft.com::aa06bf3f-6624-464a-a5b4-5f3fb6b2c210" providerId="AD" clId="Web-{89C53202-8973-4C90-814D-F281380E7281}" dt="2021-10-15T15:17:14.408" v="0"/>
      <pc:docMkLst>
        <pc:docMk/>
      </pc:docMkLst>
      <pc:sldChg chg="new">
        <pc:chgData name="Sanika Sandeep Kurale" userId="S::sanika.kurale-iotnm_bvp.edu.in#ext#@bvpit.onmicrosoft.com::aa06bf3f-6624-464a-a5b4-5f3fb6b2c210" providerId="AD" clId="Web-{89C53202-8973-4C90-814D-F281380E7281}" dt="2021-10-15T15:17:14.408" v="0"/>
        <pc:sldMkLst>
          <pc:docMk/>
          <pc:sldMk cId="4094185068" sldId="353"/>
        </pc:sldMkLst>
      </pc:sldChg>
    </pc:docChg>
  </pc:docChgLst>
  <pc:docChgLst>
    <pc:chgData name="Ketan Yashwant Bhoye" userId="S::ketan.bhoye-iotnm_bvp.edu.in#ext#@bvpit.onmicrosoft.com::54f69a61-f94e-4490-b5a7-02942aee4988" providerId="AD" clId="Web-{F5D49D50-C5F4-4388-BEA2-07AF5D673A16}"/>
    <pc:docChg chg="modSld">
      <pc:chgData name="Ketan Yashwant Bhoye" userId="S::ketan.bhoye-iotnm_bvp.edu.in#ext#@bvpit.onmicrosoft.com::54f69a61-f94e-4490-b5a7-02942aee4988" providerId="AD" clId="Web-{F5D49D50-C5F4-4388-BEA2-07AF5D673A16}" dt="2021-10-23T06:32:45.555" v="7" actId="20577"/>
      <pc:docMkLst>
        <pc:docMk/>
      </pc:docMkLst>
      <pc:sldChg chg="modSp">
        <pc:chgData name="Ketan Yashwant Bhoye" userId="S::ketan.bhoye-iotnm_bvp.edu.in#ext#@bvpit.onmicrosoft.com::54f69a61-f94e-4490-b5a7-02942aee4988" providerId="AD" clId="Web-{F5D49D50-C5F4-4388-BEA2-07AF5D673A16}" dt="2021-10-23T06:32:45.555" v="7" actId="20577"/>
        <pc:sldMkLst>
          <pc:docMk/>
          <pc:sldMk cId="237141299" sldId="286"/>
        </pc:sldMkLst>
        <pc:spChg chg="mod">
          <ac:chgData name="Ketan Yashwant Bhoye" userId="S::ketan.bhoye-iotnm_bvp.edu.in#ext#@bvpit.onmicrosoft.com::54f69a61-f94e-4490-b5a7-02942aee4988" providerId="AD" clId="Web-{F5D49D50-C5F4-4388-BEA2-07AF5D673A16}" dt="2021-10-23T06:32:45.555" v="7" actId="20577"/>
          <ac:spMkLst>
            <pc:docMk/>
            <pc:sldMk cId="237141299" sldId="286"/>
            <ac:spMk id="3" creationId="{00000000-0000-0000-0000-000000000000}"/>
          </ac:spMkLst>
        </pc:spChg>
      </pc:sldChg>
    </pc:docChg>
  </pc:docChgLst>
  <pc:docChgLst>
    <pc:chgData name="Sanika Sandeep Kurale" userId="S::sanika.kurale-iotnm_bvp.edu.in#ext#@bvpit.onmicrosoft.com::aa06bf3f-6624-464a-a5b4-5f3fb6b2c210" providerId="AD" clId="Web-{FEAD1E64-87FF-4840-9C7D-3BD85C04ABD9}"/>
    <pc:docChg chg="modSld">
      <pc:chgData name="Sanika Sandeep Kurale" userId="S::sanika.kurale-iotnm_bvp.edu.in#ext#@bvpit.onmicrosoft.com::aa06bf3f-6624-464a-a5b4-5f3fb6b2c210" providerId="AD" clId="Web-{FEAD1E64-87FF-4840-9C7D-3BD85C04ABD9}" dt="2021-11-14T13:46:08.468" v="3" actId="20577"/>
      <pc:docMkLst>
        <pc:docMk/>
      </pc:docMkLst>
      <pc:sldChg chg="modSp">
        <pc:chgData name="Sanika Sandeep Kurale" userId="S::sanika.kurale-iotnm_bvp.edu.in#ext#@bvpit.onmicrosoft.com::aa06bf3f-6624-464a-a5b4-5f3fb6b2c210" providerId="AD" clId="Web-{FEAD1E64-87FF-4840-9C7D-3BD85C04ABD9}" dt="2021-11-14T13:46:08.468" v="3" actId="20577"/>
        <pc:sldMkLst>
          <pc:docMk/>
          <pc:sldMk cId="692050872" sldId="349"/>
        </pc:sldMkLst>
        <pc:spChg chg="mod">
          <ac:chgData name="Sanika Sandeep Kurale" userId="S::sanika.kurale-iotnm_bvp.edu.in#ext#@bvpit.onmicrosoft.com::aa06bf3f-6624-464a-a5b4-5f3fb6b2c210" providerId="AD" clId="Web-{FEAD1E64-87FF-4840-9C7D-3BD85C04ABD9}" dt="2021-11-14T13:46:08.468" v="3" actId="20577"/>
          <ac:spMkLst>
            <pc:docMk/>
            <pc:sldMk cId="692050872" sldId="349"/>
            <ac:spMk id="3" creationId="{00000000-0000-0000-0000-000000000000}"/>
          </ac:spMkLst>
        </pc:spChg>
      </pc:sldChg>
    </pc:docChg>
  </pc:docChgLst>
  <pc:docChgLst>
    <pc:chgData name="Rohit Raman Sawant" userId="S::rohit.sawant-iotnm_bvp.edu.in#ext#@bvpit.onmicrosoft.com::80ec1686-dbc7-4228-910d-b72b56098b4c" providerId="AD" clId="Web-{BD4624B0-F0D3-4CAF-BD14-A9F13FA09224}"/>
    <pc:docChg chg="modSld">
      <pc:chgData name="Rohit Raman Sawant" userId="S::rohit.sawant-iotnm_bvp.edu.in#ext#@bvpit.onmicrosoft.com::80ec1686-dbc7-4228-910d-b72b56098b4c" providerId="AD" clId="Web-{BD4624B0-F0D3-4CAF-BD14-A9F13FA09224}" dt="2022-01-04T16:11:25.089" v="6" actId="20577"/>
      <pc:docMkLst>
        <pc:docMk/>
      </pc:docMkLst>
      <pc:sldChg chg="modSp">
        <pc:chgData name="Rohit Raman Sawant" userId="S::rohit.sawant-iotnm_bvp.edu.in#ext#@bvpit.onmicrosoft.com::80ec1686-dbc7-4228-910d-b72b56098b4c" providerId="AD" clId="Web-{BD4624B0-F0D3-4CAF-BD14-A9F13FA09224}" dt="2022-01-04T16:11:25.089" v="6" actId="20577"/>
        <pc:sldMkLst>
          <pc:docMk/>
          <pc:sldMk cId="1553296304" sldId="330"/>
        </pc:sldMkLst>
        <pc:spChg chg="mod">
          <ac:chgData name="Rohit Raman Sawant" userId="S::rohit.sawant-iotnm_bvp.edu.in#ext#@bvpit.onmicrosoft.com::80ec1686-dbc7-4228-910d-b72b56098b4c" providerId="AD" clId="Web-{BD4624B0-F0D3-4CAF-BD14-A9F13FA09224}" dt="2022-01-04T16:11:25.089" v="6" actId="20577"/>
          <ac:spMkLst>
            <pc:docMk/>
            <pc:sldMk cId="1553296304" sldId="330"/>
            <ac:spMk id="3" creationId="{00000000-0000-0000-0000-000000000000}"/>
          </ac:spMkLst>
        </pc:spChg>
      </pc:sldChg>
      <pc:sldChg chg="modSp">
        <pc:chgData name="Rohit Raman Sawant" userId="S::rohit.sawant-iotnm_bvp.edu.in#ext#@bvpit.onmicrosoft.com::80ec1686-dbc7-4228-910d-b72b56098b4c" providerId="AD" clId="Web-{BD4624B0-F0D3-4CAF-BD14-A9F13FA09224}" dt="2022-01-04T16:11:01.401" v="3" actId="20577"/>
        <pc:sldMkLst>
          <pc:docMk/>
          <pc:sldMk cId="56821295" sldId="334"/>
        </pc:sldMkLst>
        <pc:spChg chg="mod">
          <ac:chgData name="Rohit Raman Sawant" userId="S::rohit.sawant-iotnm_bvp.edu.in#ext#@bvpit.onmicrosoft.com::80ec1686-dbc7-4228-910d-b72b56098b4c" providerId="AD" clId="Web-{BD4624B0-F0D3-4CAF-BD14-A9F13FA09224}" dt="2022-01-04T16:11:01.401" v="3" actId="20577"/>
          <ac:spMkLst>
            <pc:docMk/>
            <pc:sldMk cId="56821295" sldId="334"/>
            <ac:spMk id="2" creationId="{00000000-0000-0000-0000-000000000000}"/>
          </ac:spMkLst>
        </pc:spChg>
      </pc:sldChg>
    </pc:docChg>
  </pc:docChgLst>
  <pc:docChgLst>
    <pc:chgData name="Snehal Shailesh  Mhatre" userId="S::snehal.mhatre-iotnm_bvp.edu.in#ext#@bvpit.onmicrosoft.com::f64efee9-8739-49ec-9e19-544c32b90582" providerId="AD" clId="Web-{515A6B2C-BE20-466C-60AE-1FEA7A153DD3}"/>
    <pc:docChg chg="modSld">
      <pc:chgData name="Snehal Shailesh  Mhatre" userId="S::snehal.mhatre-iotnm_bvp.edu.in#ext#@bvpit.onmicrosoft.com::f64efee9-8739-49ec-9e19-544c32b90582" providerId="AD" clId="Web-{515A6B2C-BE20-466C-60AE-1FEA7A153DD3}" dt="2020-09-04T07:33:35.300" v="1" actId="1076"/>
      <pc:docMkLst>
        <pc:docMk/>
      </pc:docMkLst>
      <pc:sldChg chg="modSp">
        <pc:chgData name="Snehal Shailesh  Mhatre" userId="S::snehal.mhatre-iotnm_bvp.edu.in#ext#@bvpit.onmicrosoft.com::f64efee9-8739-49ec-9e19-544c32b90582" providerId="AD" clId="Web-{515A6B2C-BE20-466C-60AE-1FEA7A153DD3}" dt="2020-09-04T07:33:35.300" v="1" actId="1076"/>
        <pc:sldMkLst>
          <pc:docMk/>
          <pc:sldMk cId="3811034478" sldId="288"/>
        </pc:sldMkLst>
        <pc:spChg chg="mod">
          <ac:chgData name="Snehal Shailesh  Mhatre" userId="S::snehal.mhatre-iotnm_bvp.edu.in#ext#@bvpit.onmicrosoft.com::f64efee9-8739-49ec-9e19-544c32b90582" providerId="AD" clId="Web-{515A6B2C-BE20-466C-60AE-1FEA7A153DD3}" dt="2020-09-04T07:33:35.300" v="1" actId="1076"/>
          <ac:spMkLst>
            <pc:docMk/>
            <pc:sldMk cId="3811034478" sldId="288"/>
            <ac:spMk id="2" creationId="{00000000-0000-0000-0000-000000000000}"/>
          </ac:spMkLst>
        </pc:spChg>
      </pc:sldChg>
    </pc:docChg>
  </pc:docChgLst>
  <pc:docChgLst>
    <pc:chgData name="Sanika Sandeep Kurale" userId="S::sanika.kurale-iotnm_bvp.edu.in#ext#@bvpit.onmicrosoft.com::aa06bf3f-6624-464a-a5b4-5f3fb6b2c210" providerId="AD" clId="Web-{2ACDDD7D-44F1-4D06-957C-8A93EDDCA407}"/>
    <pc:docChg chg="modSld">
      <pc:chgData name="Sanika Sandeep Kurale" userId="S::sanika.kurale-iotnm_bvp.edu.in#ext#@bvpit.onmicrosoft.com::aa06bf3f-6624-464a-a5b4-5f3fb6b2c210" providerId="AD" clId="Web-{2ACDDD7D-44F1-4D06-957C-8A93EDDCA407}" dt="2021-11-15T04:35:58.005" v="0"/>
      <pc:docMkLst>
        <pc:docMk/>
      </pc:docMkLst>
      <pc:sldChg chg="addSp">
        <pc:chgData name="Sanika Sandeep Kurale" userId="S::sanika.kurale-iotnm_bvp.edu.in#ext#@bvpit.onmicrosoft.com::aa06bf3f-6624-464a-a5b4-5f3fb6b2c210" providerId="AD" clId="Web-{2ACDDD7D-44F1-4D06-957C-8A93EDDCA407}" dt="2021-11-15T04:35:58.005" v="0"/>
        <pc:sldMkLst>
          <pc:docMk/>
          <pc:sldMk cId="171111419" sldId="256"/>
        </pc:sldMkLst>
        <pc:spChg chg="add">
          <ac:chgData name="Sanika Sandeep Kurale" userId="S::sanika.kurale-iotnm_bvp.edu.in#ext#@bvpit.onmicrosoft.com::aa06bf3f-6624-464a-a5b4-5f3fb6b2c210" providerId="AD" clId="Web-{2ACDDD7D-44F1-4D06-957C-8A93EDDCA407}" dt="2021-11-15T04:35:58.005" v="0"/>
          <ac:spMkLst>
            <pc:docMk/>
            <pc:sldMk cId="171111419" sldId="256"/>
            <ac:spMk id="4" creationId="{7A2336BB-4712-4009-9D91-03654A268A79}"/>
          </ac:spMkLst>
        </pc:spChg>
      </pc:sldChg>
    </pc:docChg>
  </pc:docChgLst>
  <pc:docChgLst>
    <pc:chgData name="Sanika Sandeep Kurale" userId="S::sanika.kurale-iotnm_bvp.edu.in#ext#@bvpit.onmicrosoft.com::aa06bf3f-6624-464a-a5b4-5f3fb6b2c210" providerId="AD" clId="Web-{9A50A0C1-534F-49A1-A01E-63ECFACA0679}"/>
    <pc:docChg chg="addSld">
      <pc:chgData name="Sanika Sandeep Kurale" userId="S::sanika.kurale-iotnm_bvp.edu.in#ext#@bvpit.onmicrosoft.com::aa06bf3f-6624-464a-a5b4-5f3fb6b2c210" providerId="AD" clId="Web-{9A50A0C1-534F-49A1-A01E-63ECFACA0679}" dt="2021-10-14T18:32:26.530" v="1"/>
      <pc:docMkLst>
        <pc:docMk/>
      </pc:docMkLst>
      <pc:sldChg chg="new">
        <pc:chgData name="Sanika Sandeep Kurale" userId="S::sanika.kurale-iotnm_bvp.edu.in#ext#@bvpit.onmicrosoft.com::aa06bf3f-6624-464a-a5b4-5f3fb6b2c210" providerId="AD" clId="Web-{9A50A0C1-534F-49A1-A01E-63ECFACA0679}" dt="2021-10-14T18:32:26.139" v="0"/>
        <pc:sldMkLst>
          <pc:docMk/>
          <pc:sldMk cId="3207793667" sldId="351"/>
        </pc:sldMkLst>
      </pc:sldChg>
      <pc:sldChg chg="new">
        <pc:chgData name="Sanika Sandeep Kurale" userId="S::sanika.kurale-iotnm_bvp.edu.in#ext#@bvpit.onmicrosoft.com::aa06bf3f-6624-464a-a5b4-5f3fb6b2c210" providerId="AD" clId="Web-{9A50A0C1-534F-49A1-A01E-63ECFACA0679}" dt="2021-10-14T18:32:26.530" v="1"/>
        <pc:sldMkLst>
          <pc:docMk/>
          <pc:sldMk cId="150521952" sldId="352"/>
        </pc:sldMkLst>
      </pc:sldChg>
    </pc:docChg>
  </pc:docChgLst>
  <pc:docChgLst>
    <pc:chgData name="Sanika Sandeep Kurale" userId="S::sanika.kurale-iotnm_bvp.edu.in#ext#@bvpit.onmicrosoft.com::aa06bf3f-6624-464a-a5b4-5f3fb6b2c210" providerId="AD" clId="Web-{84A427D8-5BDE-4C9E-B50A-68AC93147B12}"/>
    <pc:docChg chg="modSld">
      <pc:chgData name="Sanika Sandeep Kurale" userId="S::sanika.kurale-iotnm_bvp.edu.in#ext#@bvpit.onmicrosoft.com::aa06bf3f-6624-464a-a5b4-5f3fb6b2c210" providerId="AD" clId="Web-{84A427D8-5BDE-4C9E-B50A-68AC93147B12}" dt="2021-11-14T14:06:18.359" v="0"/>
      <pc:docMkLst>
        <pc:docMk/>
      </pc:docMkLst>
      <pc:sldChg chg="addSp">
        <pc:chgData name="Sanika Sandeep Kurale" userId="S::sanika.kurale-iotnm_bvp.edu.in#ext#@bvpit.onmicrosoft.com::aa06bf3f-6624-464a-a5b4-5f3fb6b2c210" providerId="AD" clId="Web-{84A427D8-5BDE-4C9E-B50A-68AC93147B12}" dt="2021-11-14T14:06:18.359" v="0"/>
        <pc:sldMkLst>
          <pc:docMk/>
          <pc:sldMk cId="2481064058" sldId="307"/>
        </pc:sldMkLst>
        <pc:spChg chg="add">
          <ac:chgData name="Sanika Sandeep Kurale" userId="S::sanika.kurale-iotnm_bvp.edu.in#ext#@bvpit.onmicrosoft.com::aa06bf3f-6624-464a-a5b4-5f3fb6b2c210" providerId="AD" clId="Web-{84A427D8-5BDE-4C9E-B50A-68AC93147B12}" dt="2021-11-14T14:06:18.359" v="0"/>
          <ac:spMkLst>
            <pc:docMk/>
            <pc:sldMk cId="2481064058" sldId="307"/>
            <ac:spMk id="6" creationId="{3AC562ED-462F-4FAB-AA9F-B8227A5C893B}"/>
          </ac:spMkLst>
        </pc:spChg>
      </pc:sldChg>
    </pc:docChg>
  </pc:docChgLst>
  <pc:docChgLst>
    <pc:chgData name="Mitali Dinesh Mahajan" userId="S::mitali.mahajan-iotnm_bvp.edu.in#ext#@bvpit.onmicrosoft.com::0a635ec8-49af-4b68-9d5f-16f0486a9f11" providerId="AD" clId="Web-{19BC316C-207D-4B9C-8410-A34A4E8C1371}"/>
    <pc:docChg chg="modSld">
      <pc:chgData name="Mitali Dinesh Mahajan" userId="S::mitali.mahajan-iotnm_bvp.edu.in#ext#@bvpit.onmicrosoft.com::0a635ec8-49af-4b68-9d5f-16f0486a9f11" providerId="AD" clId="Web-{19BC316C-207D-4B9C-8410-A34A4E8C1371}" dt="2021-11-17T04:48:23.542" v="0"/>
      <pc:docMkLst>
        <pc:docMk/>
      </pc:docMkLst>
      <pc:sldChg chg="addSp">
        <pc:chgData name="Mitali Dinesh Mahajan" userId="S::mitali.mahajan-iotnm_bvp.edu.in#ext#@bvpit.onmicrosoft.com::0a635ec8-49af-4b68-9d5f-16f0486a9f11" providerId="AD" clId="Web-{19BC316C-207D-4B9C-8410-A34A4E8C1371}" dt="2021-11-17T04:48:23.542" v="0"/>
        <pc:sldMkLst>
          <pc:docMk/>
          <pc:sldMk cId="3750943064" sldId="321"/>
        </pc:sldMkLst>
        <pc:spChg chg="add">
          <ac:chgData name="Mitali Dinesh Mahajan" userId="S::mitali.mahajan-iotnm_bvp.edu.in#ext#@bvpit.onmicrosoft.com::0a635ec8-49af-4b68-9d5f-16f0486a9f11" providerId="AD" clId="Web-{19BC316C-207D-4B9C-8410-A34A4E8C1371}" dt="2021-11-17T04:48:23.542" v="0"/>
          <ac:spMkLst>
            <pc:docMk/>
            <pc:sldMk cId="3750943064" sldId="321"/>
            <ac:spMk id="4" creationId="{4BB23261-201B-4EBF-82FE-81C65A4CE4F8}"/>
          </ac:spMkLst>
        </pc:spChg>
      </pc:sldChg>
    </pc:docChg>
  </pc:docChgLst>
  <pc:docChgLst>
    <pc:chgData name="Sanika Sandeep Kurale" userId="S::sanika.kurale-iotnm_bvp.edu.in#ext#@bvpit.onmicrosoft.com::aa06bf3f-6624-464a-a5b4-5f3fb6b2c210" providerId="AD" clId="Web-{8114731D-82CF-40D9-B018-E71E286B77CE}"/>
    <pc:docChg chg="addSld delSld sldOrd">
      <pc:chgData name="Sanika Sandeep Kurale" userId="S::sanika.kurale-iotnm_bvp.edu.in#ext#@bvpit.onmicrosoft.com::aa06bf3f-6624-464a-a5b4-5f3fb6b2c210" providerId="AD" clId="Web-{8114731D-82CF-40D9-B018-E71E286B77CE}" dt="2021-10-14T19:37:10.103" v="8"/>
      <pc:docMkLst>
        <pc:docMk/>
      </pc:docMkLst>
      <pc:sldChg chg="ord">
        <pc:chgData name="Sanika Sandeep Kurale" userId="S::sanika.kurale-iotnm_bvp.edu.in#ext#@bvpit.onmicrosoft.com::aa06bf3f-6624-464a-a5b4-5f3fb6b2c210" providerId="AD" clId="Web-{8114731D-82CF-40D9-B018-E71E286B77CE}" dt="2021-10-14T19:37:10.103" v="8"/>
        <pc:sldMkLst>
          <pc:docMk/>
          <pc:sldMk cId="1211505383" sldId="340"/>
        </pc:sldMkLst>
      </pc:sldChg>
      <pc:sldChg chg="ord">
        <pc:chgData name="Sanika Sandeep Kurale" userId="S::sanika.kurale-iotnm_bvp.edu.in#ext#@bvpit.onmicrosoft.com::aa06bf3f-6624-464a-a5b4-5f3fb6b2c210" providerId="AD" clId="Web-{8114731D-82CF-40D9-B018-E71E286B77CE}" dt="2021-10-14T19:34:10.740" v="6"/>
        <pc:sldMkLst>
          <pc:docMk/>
          <pc:sldMk cId="1024440439" sldId="341"/>
        </pc:sldMkLst>
      </pc:sldChg>
      <pc:sldChg chg="ord">
        <pc:chgData name="Sanika Sandeep Kurale" userId="S::sanika.kurale-iotnm_bvp.edu.in#ext#@bvpit.onmicrosoft.com::aa06bf3f-6624-464a-a5b4-5f3fb6b2c210" providerId="AD" clId="Web-{8114731D-82CF-40D9-B018-E71E286B77CE}" dt="2021-10-14T19:37:01.322" v="7"/>
        <pc:sldMkLst>
          <pc:docMk/>
          <pc:sldMk cId="3646078602" sldId="342"/>
        </pc:sldMkLst>
      </pc:sldChg>
      <pc:sldChg chg="ord">
        <pc:chgData name="Sanika Sandeep Kurale" userId="S::sanika.kurale-iotnm_bvp.edu.in#ext#@bvpit.onmicrosoft.com::aa06bf3f-6624-464a-a5b4-5f3fb6b2c210" providerId="AD" clId="Web-{8114731D-82CF-40D9-B018-E71E286B77CE}" dt="2021-10-14T19:33:56.099" v="4"/>
        <pc:sldMkLst>
          <pc:docMk/>
          <pc:sldMk cId="4203096823" sldId="348"/>
        </pc:sldMkLst>
      </pc:sldChg>
      <pc:sldChg chg="new del">
        <pc:chgData name="Sanika Sandeep Kurale" userId="S::sanika.kurale-iotnm_bvp.edu.in#ext#@bvpit.onmicrosoft.com::aa06bf3f-6624-464a-a5b4-5f3fb6b2c210" providerId="AD" clId="Web-{8114731D-82CF-40D9-B018-E71E286B77CE}" dt="2021-10-14T19:28:45.609" v="1"/>
        <pc:sldMkLst>
          <pc:docMk/>
          <pc:sldMk cId="1420138875" sldId="353"/>
        </pc:sldMkLst>
      </pc:sldChg>
    </pc:docChg>
  </pc:docChgLst>
  <pc:docChgLst>
    <pc:chgData name="satyam.vishwakarma-iotnm" userId="S::satyam.vishwakarma-iotnm_bvp.edu.in#ext#@bvpit.onmicrosoft.com::3162379a-a09d-426e-862e-962c2f21effe" providerId="AD" clId="Web-{112BFE42-1CD3-4C15-97F7-E33075C184E5}"/>
    <pc:docChg chg="modSld">
      <pc:chgData name="satyam.vishwakarma-iotnm" userId="S::satyam.vishwakarma-iotnm_bvp.edu.in#ext#@bvpit.onmicrosoft.com::3162379a-a09d-426e-862e-962c2f21effe" providerId="AD" clId="Web-{112BFE42-1CD3-4C15-97F7-E33075C184E5}" dt="2021-02-04T07:38:59.364" v="4" actId="20577"/>
      <pc:docMkLst>
        <pc:docMk/>
      </pc:docMkLst>
      <pc:sldChg chg="modSp">
        <pc:chgData name="satyam.vishwakarma-iotnm" userId="S::satyam.vishwakarma-iotnm_bvp.edu.in#ext#@bvpit.onmicrosoft.com::3162379a-a09d-426e-862e-962c2f21effe" providerId="AD" clId="Web-{112BFE42-1CD3-4C15-97F7-E33075C184E5}" dt="2021-02-04T07:38:59.364" v="4" actId="20577"/>
        <pc:sldMkLst>
          <pc:docMk/>
          <pc:sldMk cId="541389033" sldId="263"/>
        </pc:sldMkLst>
        <pc:spChg chg="mod">
          <ac:chgData name="satyam.vishwakarma-iotnm" userId="S::satyam.vishwakarma-iotnm_bvp.edu.in#ext#@bvpit.onmicrosoft.com::3162379a-a09d-426e-862e-962c2f21effe" providerId="AD" clId="Web-{112BFE42-1CD3-4C15-97F7-E33075C184E5}" dt="2021-02-04T07:38:59.364" v="4" actId="20577"/>
          <ac:spMkLst>
            <pc:docMk/>
            <pc:sldMk cId="541389033" sldId="263"/>
            <ac:spMk id="3" creationId="{00000000-0000-0000-0000-000000000000}"/>
          </ac:spMkLst>
        </pc:spChg>
      </pc:sldChg>
    </pc:docChg>
  </pc:docChgLst>
  <pc:docChgLst>
    <pc:chgData name="Shweta Uttam Takalkar" userId="S::shweta.takalkar-iotnm_bvp.edu.in#ext#@bvpit.onmicrosoft.com::ae6d8402-7276-4e9b-9943-af62319a2c7c" providerId="AD" clId="Web-{F70B582C-69B9-4F22-9F2F-6C9F2EBD8F4F}"/>
    <pc:docChg chg="modSld sldOrd">
      <pc:chgData name="Shweta Uttam Takalkar" userId="S::shweta.takalkar-iotnm_bvp.edu.in#ext#@bvpit.onmicrosoft.com::ae6d8402-7276-4e9b-9943-af62319a2c7c" providerId="AD" clId="Web-{F70B582C-69B9-4F22-9F2F-6C9F2EBD8F4F}" dt="2021-11-18T07:23:20.346" v="1"/>
      <pc:docMkLst>
        <pc:docMk/>
      </pc:docMkLst>
      <pc:sldChg chg="addSp">
        <pc:chgData name="Shweta Uttam Takalkar" userId="S::shweta.takalkar-iotnm_bvp.edu.in#ext#@bvpit.onmicrosoft.com::ae6d8402-7276-4e9b-9943-af62319a2c7c" providerId="AD" clId="Web-{F70B582C-69B9-4F22-9F2F-6C9F2EBD8F4F}" dt="2021-11-18T07:18:53.362" v="0"/>
        <pc:sldMkLst>
          <pc:docMk/>
          <pc:sldMk cId="171111419" sldId="256"/>
        </pc:sldMkLst>
        <pc:spChg chg="add">
          <ac:chgData name="Shweta Uttam Takalkar" userId="S::shweta.takalkar-iotnm_bvp.edu.in#ext#@bvpit.onmicrosoft.com::ae6d8402-7276-4e9b-9943-af62319a2c7c" providerId="AD" clId="Web-{F70B582C-69B9-4F22-9F2F-6C9F2EBD8F4F}" dt="2021-11-18T07:18:53.362" v="0"/>
          <ac:spMkLst>
            <pc:docMk/>
            <pc:sldMk cId="171111419" sldId="256"/>
            <ac:spMk id="5" creationId="{9EA4B272-F0D5-4788-80EE-AEFE58E0FE60}"/>
          </ac:spMkLst>
        </pc:spChg>
      </pc:sldChg>
      <pc:sldChg chg="ord">
        <pc:chgData name="Shweta Uttam Takalkar" userId="S::shweta.takalkar-iotnm_bvp.edu.in#ext#@bvpit.onmicrosoft.com::ae6d8402-7276-4e9b-9943-af62319a2c7c" providerId="AD" clId="Web-{F70B582C-69B9-4F22-9F2F-6C9F2EBD8F4F}" dt="2021-11-18T07:23:20.346" v="1"/>
        <pc:sldMkLst>
          <pc:docMk/>
          <pc:sldMk cId="4253158097" sldId="333"/>
        </pc:sldMkLst>
      </pc:sldChg>
    </pc:docChg>
  </pc:docChgLst>
  <pc:docChgLst>
    <pc:chgData name="Ashlesh Ananda Shinde" userId="S::ashlesh.shinde-iotnm_bvp.edu.in#ext#@bvpit.onmicrosoft.com::b1d48fff-b06a-41e3-b689-10ab7d7785a7" providerId="AD" clId="Web-{65DCC947-202E-4721-A98A-7228F7983549}"/>
    <pc:docChg chg="sldOrd">
      <pc:chgData name="Ashlesh Ananda Shinde" userId="S::ashlesh.shinde-iotnm_bvp.edu.in#ext#@bvpit.onmicrosoft.com::b1d48fff-b06a-41e3-b689-10ab7d7785a7" providerId="AD" clId="Web-{65DCC947-202E-4721-A98A-7228F7983549}" dt="2021-09-04T03:13:53.780" v="0"/>
      <pc:docMkLst>
        <pc:docMk/>
      </pc:docMkLst>
      <pc:sldChg chg="ord">
        <pc:chgData name="Ashlesh Ananda Shinde" userId="S::ashlesh.shinde-iotnm_bvp.edu.in#ext#@bvpit.onmicrosoft.com::b1d48fff-b06a-41e3-b689-10ab7d7785a7" providerId="AD" clId="Web-{65DCC947-202E-4721-A98A-7228F7983549}" dt="2021-09-04T03:13:53.780" v="0"/>
        <pc:sldMkLst>
          <pc:docMk/>
          <pc:sldMk cId="45833303" sldId="283"/>
        </pc:sldMkLst>
      </pc:sldChg>
    </pc:docChg>
  </pc:docChgLst>
  <pc:docChgLst>
    <pc:chgData name="Kshitj Prakash Mathre" userId="S::kshitj.mathre-iotnm_bvp.edu.in#ext#@bvpit.onmicrosoft.com::76df39af-1411-4df8-9684-2e1dd83ddf12" providerId="AD" clId="Web-{F0E4C52F-0E88-4527-9996-4F56B9FE7BBE}"/>
    <pc:docChg chg="modSld">
      <pc:chgData name="Kshitj Prakash Mathre" userId="S::kshitj.mathre-iotnm_bvp.edu.in#ext#@bvpit.onmicrosoft.com::76df39af-1411-4df8-9684-2e1dd83ddf12" providerId="AD" clId="Web-{F0E4C52F-0E88-4527-9996-4F56B9FE7BBE}" dt="2021-11-15T05:22:45.810" v="4" actId="20577"/>
      <pc:docMkLst>
        <pc:docMk/>
      </pc:docMkLst>
      <pc:sldChg chg="modSp">
        <pc:chgData name="Kshitj Prakash Mathre" userId="S::kshitj.mathre-iotnm_bvp.edu.in#ext#@bvpit.onmicrosoft.com::76df39af-1411-4df8-9684-2e1dd83ddf12" providerId="AD" clId="Web-{F0E4C52F-0E88-4527-9996-4F56B9FE7BBE}" dt="2021-11-15T05:22:45.810" v="4" actId="20577"/>
        <pc:sldMkLst>
          <pc:docMk/>
          <pc:sldMk cId="956539335" sldId="315"/>
        </pc:sldMkLst>
        <pc:spChg chg="mod">
          <ac:chgData name="Kshitj Prakash Mathre" userId="S::kshitj.mathre-iotnm_bvp.edu.in#ext#@bvpit.onmicrosoft.com::76df39af-1411-4df8-9684-2e1dd83ddf12" providerId="AD" clId="Web-{F0E4C52F-0E88-4527-9996-4F56B9FE7BBE}" dt="2021-11-15T05:22:45.810" v="4" actId="20577"/>
          <ac:spMkLst>
            <pc:docMk/>
            <pc:sldMk cId="956539335" sldId="315"/>
            <ac:spMk id="3" creationId="{00000000-0000-0000-0000-000000000000}"/>
          </ac:spMkLst>
        </pc:spChg>
      </pc:sldChg>
    </pc:docChg>
  </pc:docChgLst>
  <pc:docChgLst>
    <pc:chgData name="Deepali Jaysing Patil" userId="S::deepali.patil-iotnm_bvp.edu.in#ext#@bvpit.onmicrosoft.com::bbc7f717-f0ec-41fd-a8d5-23cac616552f" providerId="AD" clId="Web-{F8F748FD-05C0-4D6E-80D8-B0B7439356F6}"/>
    <pc:docChg chg="modSld">
      <pc:chgData name="Deepali Jaysing Patil" userId="S::deepali.patil-iotnm_bvp.edu.in#ext#@bvpit.onmicrosoft.com::bbc7f717-f0ec-41fd-a8d5-23cac616552f" providerId="AD" clId="Web-{F8F748FD-05C0-4D6E-80D8-B0B7439356F6}" dt="2021-11-15T05:14:01.338" v="0" actId="14100"/>
      <pc:docMkLst>
        <pc:docMk/>
      </pc:docMkLst>
      <pc:sldChg chg="modSp">
        <pc:chgData name="Deepali Jaysing Patil" userId="S::deepali.patil-iotnm_bvp.edu.in#ext#@bvpit.onmicrosoft.com::bbc7f717-f0ec-41fd-a8d5-23cac616552f" providerId="AD" clId="Web-{F8F748FD-05C0-4D6E-80D8-B0B7439356F6}" dt="2021-11-15T05:14:01.338" v="0" actId="14100"/>
        <pc:sldMkLst>
          <pc:docMk/>
          <pc:sldMk cId="692160359" sldId="317"/>
        </pc:sldMkLst>
        <pc:spChg chg="mod">
          <ac:chgData name="Deepali Jaysing Patil" userId="S::deepali.patil-iotnm_bvp.edu.in#ext#@bvpit.onmicrosoft.com::bbc7f717-f0ec-41fd-a8d5-23cac616552f" providerId="AD" clId="Web-{F8F748FD-05C0-4D6E-80D8-B0B7439356F6}" dt="2021-11-15T05:14:01.338" v="0" actId="14100"/>
          <ac:spMkLst>
            <pc:docMk/>
            <pc:sldMk cId="692160359" sldId="317"/>
            <ac:spMk id="3" creationId="{00000000-0000-0000-0000-000000000000}"/>
          </ac:spMkLst>
        </pc:spChg>
      </pc:sldChg>
    </pc:docChg>
  </pc:docChgLst>
  <pc:docChgLst>
    <pc:chgData name="Pratik Rohidas Nagare" userId="S::pratik.nagare-iotnm_bvp.edu.in#ext#@bvpit.onmicrosoft.com::1768f275-dce1-48ac-88f5-a8407aaf7afe" providerId="AD" clId="Web-{AFF0DD9E-BF21-47C5-A931-A227500ED0D1}"/>
    <pc:docChg chg="modSld">
      <pc:chgData name="Pratik Rohidas Nagare" userId="S::pratik.nagare-iotnm_bvp.edu.in#ext#@bvpit.onmicrosoft.com::1768f275-dce1-48ac-88f5-a8407aaf7afe" providerId="AD" clId="Web-{AFF0DD9E-BF21-47C5-A931-A227500ED0D1}" dt="2022-01-04T14:40:16.346" v="7" actId="20577"/>
      <pc:docMkLst>
        <pc:docMk/>
      </pc:docMkLst>
      <pc:sldChg chg="modSp">
        <pc:chgData name="Pratik Rohidas Nagare" userId="S::pratik.nagare-iotnm_bvp.edu.in#ext#@bvpit.onmicrosoft.com::1768f275-dce1-48ac-88f5-a8407aaf7afe" providerId="AD" clId="Web-{AFF0DD9E-BF21-47C5-A931-A227500ED0D1}" dt="2022-01-04T14:40:16.346" v="7" actId="20577"/>
        <pc:sldMkLst>
          <pc:docMk/>
          <pc:sldMk cId="2481064058" sldId="307"/>
        </pc:sldMkLst>
        <pc:spChg chg="mod">
          <ac:chgData name="Pratik Rohidas Nagare" userId="S::pratik.nagare-iotnm_bvp.edu.in#ext#@bvpit.onmicrosoft.com::1768f275-dce1-48ac-88f5-a8407aaf7afe" providerId="AD" clId="Web-{AFF0DD9E-BF21-47C5-A931-A227500ED0D1}" dt="2022-01-04T14:40:16.346" v="7" actId="20577"/>
          <ac:spMkLst>
            <pc:docMk/>
            <pc:sldMk cId="2481064058" sldId="307"/>
            <ac:spMk id="6" creationId="{3AC562ED-462F-4FAB-AA9F-B8227A5C893B}"/>
          </ac:spMkLst>
        </pc:spChg>
      </pc:sldChg>
    </pc:docChg>
  </pc:docChgLst>
  <pc:docChgLst>
    <pc:chgData name="Aabhas Girish Janbandhu" userId="S::aabhas.janbandhu-iotnm_bvp.edu.in#ext#@bvpit.onmicrosoft.com::2e1003b8-c1f4-45c2-973a-8c0c19a5460f" providerId="AD" clId="Web-{937E5A6C-3E95-4E32-B6FA-6F31132E5ECA}"/>
    <pc:docChg chg="addSld">
      <pc:chgData name="Aabhas Girish Janbandhu" userId="S::aabhas.janbandhu-iotnm_bvp.edu.in#ext#@bvpit.onmicrosoft.com::2e1003b8-c1f4-45c2-973a-8c0c19a5460f" providerId="AD" clId="Web-{937E5A6C-3E95-4E32-B6FA-6F31132E5ECA}" dt="2021-11-30T16:24:57.234" v="0"/>
      <pc:docMkLst>
        <pc:docMk/>
      </pc:docMkLst>
      <pc:sldChg chg="new">
        <pc:chgData name="Aabhas Girish Janbandhu" userId="S::aabhas.janbandhu-iotnm_bvp.edu.in#ext#@bvpit.onmicrosoft.com::2e1003b8-c1f4-45c2-973a-8c0c19a5460f" providerId="AD" clId="Web-{937E5A6C-3E95-4E32-B6FA-6F31132E5ECA}" dt="2021-11-30T16:24:57.234" v="0"/>
        <pc:sldMkLst>
          <pc:docMk/>
          <pc:sldMk cId="3967826546" sldId="354"/>
        </pc:sldMkLst>
      </pc:sldChg>
    </pc:docChg>
  </pc:docChgLst>
  <pc:docChgLst>
    <pc:chgData name="Aabhas Girish Janbandhu" userId="S::aabhas.janbandhu-iotnm_bvp.edu.in#ext#@bvpit.onmicrosoft.com::2e1003b8-c1f4-45c2-973a-8c0c19a5460f" providerId="AD" clId="Web-{94D1602F-49BF-4AAE-9940-F8B0AB0647A6}"/>
    <pc:docChg chg="delSld">
      <pc:chgData name="Aabhas Girish Janbandhu" userId="S::aabhas.janbandhu-iotnm_bvp.edu.in#ext#@bvpit.onmicrosoft.com::2e1003b8-c1f4-45c2-973a-8c0c19a5460f" providerId="AD" clId="Web-{94D1602F-49BF-4AAE-9940-F8B0AB0647A6}" dt="2022-01-04T13:34:39.727" v="3"/>
      <pc:docMkLst>
        <pc:docMk/>
      </pc:docMkLst>
      <pc:sldChg chg="del">
        <pc:chgData name="Aabhas Girish Janbandhu" userId="S::aabhas.janbandhu-iotnm_bvp.edu.in#ext#@bvpit.onmicrosoft.com::2e1003b8-c1f4-45c2-973a-8c0c19a5460f" providerId="AD" clId="Web-{94D1602F-49BF-4AAE-9940-F8B0AB0647A6}" dt="2022-01-04T13:34:26.258" v="0"/>
        <pc:sldMkLst>
          <pc:docMk/>
          <pc:sldMk cId="3207793667" sldId="351"/>
        </pc:sldMkLst>
      </pc:sldChg>
      <pc:sldChg chg="del">
        <pc:chgData name="Aabhas Girish Janbandhu" userId="S::aabhas.janbandhu-iotnm_bvp.edu.in#ext#@bvpit.onmicrosoft.com::2e1003b8-c1f4-45c2-973a-8c0c19a5460f" providerId="AD" clId="Web-{94D1602F-49BF-4AAE-9940-F8B0AB0647A6}" dt="2022-01-04T13:34:28.461" v="1"/>
        <pc:sldMkLst>
          <pc:docMk/>
          <pc:sldMk cId="150521952" sldId="352"/>
        </pc:sldMkLst>
      </pc:sldChg>
      <pc:sldChg chg="del">
        <pc:chgData name="Aabhas Girish Janbandhu" userId="S::aabhas.janbandhu-iotnm_bvp.edu.in#ext#@bvpit.onmicrosoft.com::2e1003b8-c1f4-45c2-973a-8c0c19a5460f" providerId="AD" clId="Web-{94D1602F-49BF-4AAE-9940-F8B0AB0647A6}" dt="2022-01-04T13:34:39.727" v="3"/>
        <pc:sldMkLst>
          <pc:docMk/>
          <pc:sldMk cId="4094185068" sldId="353"/>
        </pc:sldMkLst>
      </pc:sldChg>
      <pc:sldChg chg="del">
        <pc:chgData name="Aabhas Girish Janbandhu" userId="S::aabhas.janbandhu-iotnm_bvp.edu.in#ext#@bvpit.onmicrosoft.com::2e1003b8-c1f4-45c2-973a-8c0c19a5460f" providerId="AD" clId="Web-{94D1602F-49BF-4AAE-9940-F8B0AB0647A6}" dt="2022-01-04T13:34:36.493" v="2"/>
        <pc:sldMkLst>
          <pc:docMk/>
          <pc:sldMk cId="3967826546" sldId="35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ACA3B-85B9-43A8-B00F-52CEEA4418BD}" type="datetimeFigureOut">
              <a:rPr lang="en-IN" smtClean="0"/>
              <a:t>10-08-2024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75771-180F-4E22-9C6F-95A98106BE2A}" type="slidenum">
              <a:rPr lang="en-IN" smtClean="0"/>
              <a:t>‹#›</a:t>
            </a:fld>
            <a:endParaRPr lang="en-IN"/>
          </a:p>
        </p:txBody>
      </p:sp>
    </p:spTree>
    <p:extLst>
      <p:ext uri="{BB962C8B-B14F-4D97-AF65-F5344CB8AC3E}">
        <p14:creationId xmlns:p14="http://schemas.microsoft.com/office/powerpoint/2010/main" val="3398608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6675771-180F-4E22-9C6F-95A98106BE2A}" type="slidenum">
              <a:rPr lang="en-IN" smtClean="0"/>
              <a:t>122</a:t>
            </a:fld>
            <a:endParaRPr lang="en-IN"/>
          </a:p>
        </p:txBody>
      </p:sp>
    </p:spTree>
    <p:extLst>
      <p:ext uri="{BB962C8B-B14F-4D97-AF65-F5344CB8AC3E}">
        <p14:creationId xmlns:p14="http://schemas.microsoft.com/office/powerpoint/2010/main" val="3338223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C632DB8-7CC8-4870-8CAB-B341D39EA8BC}"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63D5F-4B90-4A08-AFE4-E3F127013B88}" type="slidenum">
              <a:rPr lang="en-IN" smtClean="0"/>
              <a:t>‹#›</a:t>
            </a:fld>
            <a:endParaRPr lang="en-IN"/>
          </a:p>
        </p:txBody>
      </p:sp>
    </p:spTree>
    <p:extLst>
      <p:ext uri="{BB962C8B-B14F-4D97-AF65-F5344CB8AC3E}">
        <p14:creationId xmlns:p14="http://schemas.microsoft.com/office/powerpoint/2010/main" val="3512057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632DB8-7CC8-4870-8CAB-B341D39EA8BC}"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63D5F-4B90-4A08-AFE4-E3F127013B88}" type="slidenum">
              <a:rPr lang="en-IN" smtClean="0"/>
              <a:t>‹#›</a:t>
            </a:fld>
            <a:endParaRPr lang="en-IN"/>
          </a:p>
        </p:txBody>
      </p:sp>
    </p:spTree>
    <p:extLst>
      <p:ext uri="{BB962C8B-B14F-4D97-AF65-F5344CB8AC3E}">
        <p14:creationId xmlns:p14="http://schemas.microsoft.com/office/powerpoint/2010/main" val="206022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632DB8-7CC8-4870-8CAB-B341D39EA8BC}"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63D5F-4B90-4A08-AFE4-E3F127013B88}" type="slidenum">
              <a:rPr lang="en-IN" smtClean="0"/>
              <a:t>‹#›</a:t>
            </a:fld>
            <a:endParaRPr lang="en-IN"/>
          </a:p>
        </p:txBody>
      </p:sp>
    </p:spTree>
    <p:extLst>
      <p:ext uri="{BB962C8B-B14F-4D97-AF65-F5344CB8AC3E}">
        <p14:creationId xmlns:p14="http://schemas.microsoft.com/office/powerpoint/2010/main" val="156361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632DB8-7CC8-4870-8CAB-B341D39EA8BC}"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63D5F-4B90-4A08-AFE4-E3F127013B88}" type="slidenum">
              <a:rPr lang="en-IN" smtClean="0"/>
              <a:t>‹#›</a:t>
            </a:fld>
            <a:endParaRPr lang="en-IN"/>
          </a:p>
        </p:txBody>
      </p:sp>
    </p:spTree>
    <p:extLst>
      <p:ext uri="{BB962C8B-B14F-4D97-AF65-F5344CB8AC3E}">
        <p14:creationId xmlns:p14="http://schemas.microsoft.com/office/powerpoint/2010/main" val="3599668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32DB8-7CC8-4870-8CAB-B341D39EA8BC}"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63D5F-4B90-4A08-AFE4-E3F127013B88}" type="slidenum">
              <a:rPr lang="en-IN" smtClean="0"/>
              <a:t>‹#›</a:t>
            </a:fld>
            <a:endParaRPr lang="en-IN"/>
          </a:p>
        </p:txBody>
      </p:sp>
    </p:spTree>
    <p:extLst>
      <p:ext uri="{BB962C8B-B14F-4D97-AF65-F5344CB8AC3E}">
        <p14:creationId xmlns:p14="http://schemas.microsoft.com/office/powerpoint/2010/main" val="3435428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C632DB8-7CC8-4870-8CAB-B341D39EA8BC}"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63D5F-4B90-4A08-AFE4-E3F127013B88}" type="slidenum">
              <a:rPr lang="en-IN" smtClean="0"/>
              <a:t>‹#›</a:t>
            </a:fld>
            <a:endParaRPr lang="en-IN"/>
          </a:p>
        </p:txBody>
      </p:sp>
    </p:spTree>
    <p:extLst>
      <p:ext uri="{BB962C8B-B14F-4D97-AF65-F5344CB8AC3E}">
        <p14:creationId xmlns:p14="http://schemas.microsoft.com/office/powerpoint/2010/main" val="256080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C632DB8-7CC8-4870-8CAB-B341D39EA8BC}" type="datetimeFigureOut">
              <a:rPr lang="en-IN" smtClean="0"/>
              <a:t>10-08-2024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263D5F-4B90-4A08-AFE4-E3F127013B88}" type="slidenum">
              <a:rPr lang="en-IN" smtClean="0"/>
              <a:t>‹#›</a:t>
            </a:fld>
            <a:endParaRPr lang="en-IN"/>
          </a:p>
        </p:txBody>
      </p:sp>
    </p:spTree>
    <p:extLst>
      <p:ext uri="{BB962C8B-B14F-4D97-AF65-F5344CB8AC3E}">
        <p14:creationId xmlns:p14="http://schemas.microsoft.com/office/powerpoint/2010/main" val="90851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C632DB8-7CC8-4870-8CAB-B341D39EA8BC}" type="datetimeFigureOut">
              <a:rPr lang="en-IN" smtClean="0"/>
              <a:t>10-08-2024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263D5F-4B90-4A08-AFE4-E3F127013B88}" type="slidenum">
              <a:rPr lang="en-IN" smtClean="0"/>
              <a:t>‹#›</a:t>
            </a:fld>
            <a:endParaRPr lang="en-IN"/>
          </a:p>
        </p:txBody>
      </p:sp>
    </p:spTree>
    <p:extLst>
      <p:ext uri="{BB962C8B-B14F-4D97-AF65-F5344CB8AC3E}">
        <p14:creationId xmlns:p14="http://schemas.microsoft.com/office/powerpoint/2010/main" val="2827254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32DB8-7CC8-4870-8CAB-B341D39EA8BC}" type="datetimeFigureOut">
              <a:rPr lang="en-IN" smtClean="0"/>
              <a:t>10-08-2024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263D5F-4B90-4A08-AFE4-E3F127013B88}" type="slidenum">
              <a:rPr lang="en-IN" smtClean="0"/>
              <a:t>‹#›</a:t>
            </a:fld>
            <a:endParaRPr lang="en-IN"/>
          </a:p>
        </p:txBody>
      </p:sp>
    </p:spTree>
    <p:extLst>
      <p:ext uri="{BB962C8B-B14F-4D97-AF65-F5344CB8AC3E}">
        <p14:creationId xmlns:p14="http://schemas.microsoft.com/office/powerpoint/2010/main" val="2695798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632DB8-7CC8-4870-8CAB-B341D39EA8BC}"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63D5F-4B90-4A08-AFE4-E3F127013B88}" type="slidenum">
              <a:rPr lang="en-IN" smtClean="0"/>
              <a:t>‹#›</a:t>
            </a:fld>
            <a:endParaRPr lang="en-IN"/>
          </a:p>
        </p:txBody>
      </p:sp>
    </p:spTree>
    <p:extLst>
      <p:ext uri="{BB962C8B-B14F-4D97-AF65-F5344CB8AC3E}">
        <p14:creationId xmlns:p14="http://schemas.microsoft.com/office/powerpoint/2010/main" val="223793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632DB8-7CC8-4870-8CAB-B341D39EA8BC}"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63D5F-4B90-4A08-AFE4-E3F127013B88}" type="slidenum">
              <a:rPr lang="en-IN" smtClean="0"/>
              <a:t>‹#›</a:t>
            </a:fld>
            <a:endParaRPr lang="en-IN"/>
          </a:p>
        </p:txBody>
      </p:sp>
    </p:spTree>
    <p:extLst>
      <p:ext uri="{BB962C8B-B14F-4D97-AF65-F5344CB8AC3E}">
        <p14:creationId xmlns:p14="http://schemas.microsoft.com/office/powerpoint/2010/main" val="231902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32DB8-7CC8-4870-8CAB-B341D39EA8BC}" type="datetimeFigureOut">
              <a:rPr lang="en-IN" smtClean="0"/>
              <a:t>10-08-2024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63D5F-4B90-4A08-AFE4-E3F127013B88}" type="slidenum">
              <a:rPr lang="en-IN" smtClean="0"/>
              <a:t>‹#›</a:t>
            </a:fld>
            <a:endParaRPr lang="en-IN"/>
          </a:p>
        </p:txBody>
      </p:sp>
    </p:spTree>
    <p:extLst>
      <p:ext uri="{BB962C8B-B14F-4D97-AF65-F5344CB8AC3E}">
        <p14:creationId xmlns:p14="http://schemas.microsoft.com/office/powerpoint/2010/main" val="11053505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84506"/>
          </a:xfrm>
        </p:spPr>
        <p:txBody>
          <a:bodyPr/>
          <a:lstStyle/>
          <a:p>
            <a:r>
              <a:rPr lang="en-US">
                <a:solidFill>
                  <a:srgbClr val="C00000"/>
                </a:solidFill>
              </a:rPr>
              <a:t>Chapter 2</a:t>
            </a:r>
            <a:endParaRPr lang="en-IN">
              <a:solidFill>
                <a:srgbClr val="C00000"/>
              </a:solidFill>
            </a:endParaRPr>
          </a:p>
        </p:txBody>
      </p:sp>
      <p:sp>
        <p:nvSpPr>
          <p:cNvPr id="3" name="Subtitle 2"/>
          <p:cNvSpPr>
            <a:spLocks noGrp="1"/>
          </p:cNvSpPr>
          <p:nvPr>
            <p:ph type="subTitle" idx="1"/>
          </p:nvPr>
        </p:nvSpPr>
        <p:spPr>
          <a:xfrm>
            <a:off x="1523999" y="3602038"/>
            <a:ext cx="9795641" cy="1655762"/>
          </a:xfrm>
        </p:spPr>
        <p:txBody>
          <a:bodyPr>
            <a:normAutofit/>
          </a:bodyPr>
          <a:lstStyle/>
          <a:p>
            <a:r>
              <a:rPr lang="en-US" sz="4000">
                <a:solidFill>
                  <a:schemeClr val="accent6">
                    <a:lumMod val="50000"/>
                  </a:schemeClr>
                </a:solidFill>
              </a:rPr>
              <a:t>Array ,Function and String</a:t>
            </a:r>
            <a:endParaRPr lang="en-IN" sz="4000">
              <a:solidFill>
                <a:schemeClr val="accent6">
                  <a:lumMod val="50000"/>
                </a:schemeClr>
              </a:solidFill>
            </a:endParaRPr>
          </a:p>
        </p:txBody>
      </p:sp>
    </p:spTree>
    <p:extLst>
      <p:ext uri="{BB962C8B-B14F-4D97-AF65-F5344CB8AC3E}">
        <p14:creationId xmlns:p14="http://schemas.microsoft.com/office/powerpoint/2010/main" val="171111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3832"/>
          </a:xfrm>
        </p:spPr>
        <p:txBody>
          <a:bodyPr/>
          <a:lstStyle/>
          <a:p>
            <a:r>
              <a:rPr lang="en-US" dirty="0"/>
              <a:t>Array program</a:t>
            </a:r>
            <a:endParaRPr lang="en-IN" dirty="0"/>
          </a:p>
        </p:txBody>
      </p:sp>
      <p:sp>
        <p:nvSpPr>
          <p:cNvPr id="3" name="Content Placeholder 2"/>
          <p:cNvSpPr>
            <a:spLocks noGrp="1"/>
          </p:cNvSpPr>
          <p:nvPr>
            <p:ph idx="1"/>
          </p:nvPr>
        </p:nvSpPr>
        <p:spPr>
          <a:xfrm>
            <a:off x="838200" y="1417983"/>
            <a:ext cx="10515600" cy="5062330"/>
          </a:xfrm>
        </p:spPr>
        <p:txBody>
          <a:bodyPr vert="horz" lIns="91440" tIns="45720" rIns="91440" bIns="45720" rtlCol="0" anchor="t">
            <a:normAutofit fontScale="77500" lnSpcReduction="20000"/>
          </a:bodyPr>
          <a:lstStyle/>
          <a:p>
            <a:pPr marL="0" indent="0">
              <a:buNone/>
            </a:pPr>
            <a:r>
              <a:rPr lang="en-IN" dirty="0">
                <a:solidFill>
                  <a:schemeClr val="accent1">
                    <a:lumMod val="75000"/>
                  </a:schemeClr>
                </a:solidFill>
                <a:cs typeface="Calibri"/>
              </a:rPr>
              <a:t>&lt;html&gt;</a:t>
            </a:r>
            <a:endParaRPr lang="en-US" dirty="0">
              <a:solidFill>
                <a:schemeClr val="accent1">
                  <a:lumMod val="75000"/>
                </a:schemeClr>
              </a:solidFill>
            </a:endParaRPr>
          </a:p>
          <a:p>
            <a:pPr marL="0" indent="0">
              <a:buNone/>
            </a:pPr>
            <a:r>
              <a:rPr lang="en-IN" dirty="0">
                <a:solidFill>
                  <a:schemeClr val="accent1">
                    <a:lumMod val="75000"/>
                  </a:schemeClr>
                </a:solidFill>
                <a:cs typeface="Calibri"/>
              </a:rPr>
              <a:t>&lt;head&gt;</a:t>
            </a:r>
            <a:endParaRPr lang="en-IN" dirty="0">
              <a:solidFill>
                <a:schemeClr val="accent1">
                  <a:lumMod val="75000"/>
                </a:schemeClr>
              </a:solidFill>
            </a:endParaRPr>
          </a:p>
          <a:p>
            <a:pPr marL="0" indent="0">
              <a:buNone/>
            </a:pPr>
            <a:r>
              <a:rPr lang="en-IN" dirty="0">
                <a:solidFill>
                  <a:schemeClr val="accent1">
                    <a:lumMod val="75000"/>
                  </a:schemeClr>
                </a:solidFill>
                <a:cs typeface="Calibri"/>
              </a:rPr>
              <a:t>  &lt;title&gt;Program for array&lt;/title&gt;</a:t>
            </a:r>
            <a:endParaRPr lang="en-IN" dirty="0">
              <a:solidFill>
                <a:schemeClr val="accent1">
                  <a:lumMod val="75000"/>
                </a:schemeClr>
              </a:solidFill>
            </a:endParaRPr>
          </a:p>
          <a:p>
            <a:pPr marL="0" indent="0">
              <a:buNone/>
            </a:pPr>
            <a:r>
              <a:rPr lang="en-IN" dirty="0">
                <a:solidFill>
                  <a:schemeClr val="accent1">
                    <a:lumMod val="75000"/>
                  </a:schemeClr>
                </a:solidFill>
                <a:cs typeface="Calibri"/>
              </a:rPr>
              <a:t>&lt;/head&gt;</a:t>
            </a:r>
            <a:endParaRPr lang="en-IN" dirty="0">
              <a:solidFill>
                <a:schemeClr val="accent1">
                  <a:lumMod val="75000"/>
                </a:schemeClr>
              </a:solidFill>
            </a:endParaRPr>
          </a:p>
          <a:p>
            <a:pPr marL="0" indent="0">
              <a:buNone/>
            </a:pPr>
            <a:r>
              <a:rPr lang="en-IN" dirty="0">
                <a:solidFill>
                  <a:schemeClr val="accent1">
                    <a:lumMod val="75000"/>
                  </a:schemeClr>
                </a:solidFill>
                <a:cs typeface="Calibri"/>
              </a:rPr>
              <a:t>&lt;body&gt;</a:t>
            </a:r>
            <a:endParaRPr lang="en-IN" dirty="0">
              <a:solidFill>
                <a:schemeClr val="accent1">
                  <a:lumMod val="75000"/>
                </a:schemeClr>
              </a:solidFill>
            </a:endParaRPr>
          </a:p>
          <a:p>
            <a:pPr marL="0" indent="0">
              <a:buNone/>
            </a:pPr>
            <a:r>
              <a:rPr lang="en-IN" dirty="0">
                <a:solidFill>
                  <a:schemeClr val="accent1">
                    <a:lumMod val="75000"/>
                  </a:schemeClr>
                </a:solidFill>
                <a:cs typeface="Calibri"/>
              </a:rPr>
              <a:t>&lt;script&gt;</a:t>
            </a:r>
            <a:endParaRPr lang="en-IN" dirty="0">
              <a:solidFill>
                <a:schemeClr val="accent1">
                  <a:lumMod val="75000"/>
                </a:schemeClr>
              </a:solidFill>
            </a:endParaRPr>
          </a:p>
          <a:p>
            <a:pPr marL="0" indent="0">
              <a:buNone/>
            </a:pPr>
            <a:r>
              <a:rPr lang="en-IN" dirty="0">
                <a:solidFill>
                  <a:schemeClr val="accent1">
                    <a:lumMod val="75000"/>
                  </a:schemeClr>
                </a:solidFill>
                <a:cs typeface="Calibri"/>
              </a:rPr>
              <a:t>var c=[10,20,30];</a:t>
            </a:r>
            <a:endParaRPr lang="en-IN" dirty="0">
              <a:solidFill>
                <a:schemeClr val="accent1">
                  <a:lumMod val="75000"/>
                </a:schemeClr>
              </a:solidFill>
            </a:endParaRPr>
          </a:p>
          <a:p>
            <a:pPr marL="0" indent="0">
              <a:buNone/>
            </a:pPr>
            <a:r>
              <a:rPr lang="en-IN" dirty="0">
                <a:solidFill>
                  <a:schemeClr val="accent1">
                    <a:lumMod val="75000"/>
                  </a:schemeClr>
                </a:solidFill>
                <a:cs typeface="Calibri"/>
              </a:rPr>
              <a:t>for(</a:t>
            </a:r>
            <a:r>
              <a:rPr lang="en-IN" dirty="0" err="1">
                <a:solidFill>
                  <a:schemeClr val="accent1">
                    <a:lumMod val="75000"/>
                  </a:schemeClr>
                </a:solidFill>
                <a:cs typeface="Calibri"/>
              </a:rPr>
              <a:t>i</a:t>
            </a:r>
            <a:r>
              <a:rPr lang="en-IN" dirty="0">
                <a:solidFill>
                  <a:schemeClr val="accent1">
                    <a:lumMod val="75000"/>
                  </a:schemeClr>
                </a:solidFill>
                <a:cs typeface="Calibri"/>
              </a:rPr>
              <a:t>=0;i&lt;=2;i++)</a:t>
            </a:r>
            <a:endParaRPr lang="en-IN" dirty="0">
              <a:solidFill>
                <a:schemeClr val="accent1">
                  <a:lumMod val="75000"/>
                </a:schemeClr>
              </a:solidFill>
            </a:endParaRPr>
          </a:p>
          <a:p>
            <a:pPr marL="0" indent="0">
              <a:buNone/>
            </a:pPr>
            <a:r>
              <a:rPr lang="en-IN" dirty="0">
                <a:solidFill>
                  <a:schemeClr val="accent1">
                    <a:lumMod val="75000"/>
                  </a:schemeClr>
                </a:solidFill>
                <a:cs typeface="Calibri"/>
              </a:rPr>
              <a:t>{</a:t>
            </a:r>
            <a:endParaRPr lang="en-IN" dirty="0">
              <a:solidFill>
                <a:schemeClr val="accent1">
                  <a:lumMod val="75000"/>
                </a:schemeClr>
              </a:solidFill>
            </a:endParaRPr>
          </a:p>
          <a:p>
            <a:pPr marL="0" indent="0">
              <a:buNone/>
            </a:pPr>
            <a:r>
              <a:rPr lang="en-IN" dirty="0" err="1">
                <a:solidFill>
                  <a:schemeClr val="accent1">
                    <a:lumMod val="75000"/>
                  </a:schemeClr>
                </a:solidFill>
                <a:cs typeface="Calibri"/>
              </a:rPr>
              <a:t>document.write</a:t>
            </a:r>
            <a:r>
              <a:rPr lang="en-IN" dirty="0">
                <a:solidFill>
                  <a:schemeClr val="accent1">
                    <a:lumMod val="75000"/>
                  </a:schemeClr>
                </a:solidFill>
                <a:cs typeface="Calibri"/>
              </a:rPr>
              <a:t>(c[</a:t>
            </a:r>
            <a:r>
              <a:rPr lang="en-IN" dirty="0" err="1">
                <a:solidFill>
                  <a:schemeClr val="accent1">
                    <a:lumMod val="75000"/>
                  </a:schemeClr>
                </a:solidFill>
                <a:cs typeface="Calibri"/>
              </a:rPr>
              <a:t>i</a:t>
            </a:r>
            <a:r>
              <a:rPr lang="en-IN" dirty="0">
                <a:solidFill>
                  <a:schemeClr val="accent1">
                    <a:lumMod val="75000"/>
                  </a:schemeClr>
                </a:solidFill>
                <a:cs typeface="Calibri"/>
              </a:rPr>
              <a:t>]+"&lt;</a:t>
            </a:r>
            <a:r>
              <a:rPr lang="en-IN" dirty="0" err="1">
                <a:solidFill>
                  <a:schemeClr val="accent1">
                    <a:lumMod val="75000"/>
                  </a:schemeClr>
                </a:solidFill>
                <a:cs typeface="Calibri"/>
              </a:rPr>
              <a:t>br</a:t>
            </a:r>
            <a:r>
              <a:rPr lang="en-IN" dirty="0">
                <a:solidFill>
                  <a:schemeClr val="accent1">
                    <a:lumMod val="75000"/>
                  </a:schemeClr>
                </a:solidFill>
                <a:cs typeface="Calibri"/>
              </a:rPr>
              <a:t>/&gt;");</a:t>
            </a:r>
            <a:endParaRPr lang="en-IN" dirty="0">
              <a:solidFill>
                <a:schemeClr val="accent1">
                  <a:lumMod val="75000"/>
                </a:schemeClr>
              </a:solidFill>
            </a:endParaRPr>
          </a:p>
          <a:p>
            <a:pPr marL="0" indent="0">
              <a:buNone/>
            </a:pPr>
            <a:r>
              <a:rPr lang="en-IN" dirty="0">
                <a:solidFill>
                  <a:schemeClr val="accent1">
                    <a:lumMod val="75000"/>
                  </a:schemeClr>
                </a:solidFill>
                <a:cs typeface="Calibri"/>
              </a:rPr>
              <a:t>}</a:t>
            </a:r>
            <a:endParaRPr lang="en-IN" dirty="0">
              <a:solidFill>
                <a:schemeClr val="accent1">
                  <a:lumMod val="75000"/>
                </a:schemeClr>
              </a:solidFill>
            </a:endParaRPr>
          </a:p>
          <a:p>
            <a:pPr marL="0" indent="0">
              <a:buNone/>
            </a:pPr>
            <a:r>
              <a:rPr lang="en-IN" dirty="0">
                <a:solidFill>
                  <a:schemeClr val="accent1">
                    <a:lumMod val="75000"/>
                  </a:schemeClr>
                </a:solidFill>
                <a:cs typeface="Calibri"/>
              </a:rPr>
              <a:t>&lt;/script&gt;</a:t>
            </a:r>
            <a:endParaRPr lang="en-IN" dirty="0">
              <a:solidFill>
                <a:schemeClr val="accent1">
                  <a:lumMod val="75000"/>
                </a:schemeClr>
              </a:solidFill>
            </a:endParaRPr>
          </a:p>
          <a:p>
            <a:pPr marL="0" indent="0">
              <a:buNone/>
            </a:pPr>
            <a:r>
              <a:rPr lang="en-IN" dirty="0">
                <a:solidFill>
                  <a:schemeClr val="accent1">
                    <a:lumMod val="75000"/>
                  </a:schemeClr>
                </a:solidFill>
                <a:cs typeface="Calibri"/>
              </a:rPr>
              <a:t>&lt;/body&gt;</a:t>
            </a:r>
            <a:endParaRPr lang="en-IN" dirty="0">
              <a:solidFill>
                <a:schemeClr val="accent1">
                  <a:lumMod val="75000"/>
                </a:schemeClr>
              </a:solidFill>
            </a:endParaRPr>
          </a:p>
          <a:p>
            <a:pPr marL="0" indent="0">
              <a:buNone/>
            </a:pPr>
            <a:r>
              <a:rPr lang="en-IN" dirty="0">
                <a:solidFill>
                  <a:schemeClr val="accent1">
                    <a:lumMod val="75000"/>
                  </a:schemeClr>
                </a:solidFill>
                <a:cs typeface="Calibri"/>
              </a:rPr>
              <a:t>&lt;/html&gt;</a:t>
            </a:r>
            <a:endParaRPr lang="en-IN" dirty="0">
              <a:solidFill>
                <a:schemeClr val="accent1">
                  <a:lumMod val="75000"/>
                </a:schemeClr>
              </a:solidFill>
            </a:endParaRPr>
          </a:p>
        </p:txBody>
      </p:sp>
      <p:sp>
        <p:nvSpPr>
          <p:cNvPr id="4" name="TextBox 3"/>
          <p:cNvSpPr txBox="1"/>
          <p:nvPr/>
        </p:nvSpPr>
        <p:spPr>
          <a:xfrm>
            <a:off x="7798676" y="2911365"/>
            <a:ext cx="1608083" cy="1200329"/>
          </a:xfrm>
          <a:prstGeom prst="rect">
            <a:avLst/>
          </a:prstGeom>
          <a:noFill/>
        </p:spPr>
        <p:txBody>
          <a:bodyPr wrap="square" rtlCol="0">
            <a:spAutoFit/>
          </a:bodyPr>
          <a:lstStyle/>
          <a:p>
            <a:r>
              <a:rPr lang="en-US">
                <a:solidFill>
                  <a:schemeClr val="accent2">
                    <a:lumMod val="60000"/>
                    <a:lumOff val="40000"/>
                  </a:schemeClr>
                </a:solidFill>
              </a:rPr>
              <a:t>Output:</a:t>
            </a:r>
          </a:p>
          <a:p>
            <a:r>
              <a:rPr lang="en-US"/>
              <a:t>10</a:t>
            </a:r>
          </a:p>
          <a:p>
            <a:r>
              <a:rPr lang="en-US"/>
              <a:t>20</a:t>
            </a:r>
          </a:p>
          <a:p>
            <a:r>
              <a:rPr lang="en-US"/>
              <a:t>30</a:t>
            </a:r>
            <a:endParaRPr lang="en-IN"/>
          </a:p>
        </p:txBody>
      </p:sp>
    </p:spTree>
    <p:extLst>
      <p:ext uri="{BB962C8B-B14F-4D97-AF65-F5344CB8AC3E}">
        <p14:creationId xmlns:p14="http://schemas.microsoft.com/office/powerpoint/2010/main" val="5413890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8499"/>
            <a:ext cx="10515600" cy="5858464"/>
          </a:xfrm>
        </p:spPr>
        <p:txBody>
          <a:bodyPr>
            <a:normAutofit fontScale="62500" lnSpcReduction="20000"/>
          </a:bodyPr>
          <a:lstStyle/>
          <a:p>
            <a:r>
              <a:rPr lang="en-US" dirty="0" smtClean="0">
                <a:solidFill>
                  <a:srgbClr val="C00000"/>
                </a:solidFill>
              </a:rPr>
              <a:t>Calling a function without argument</a:t>
            </a:r>
          </a:p>
          <a:p>
            <a:r>
              <a:rPr lang="en-US" dirty="0" smtClean="0"/>
              <a:t>&lt;html&gt;</a:t>
            </a:r>
          </a:p>
          <a:p>
            <a:r>
              <a:rPr lang="en-US" dirty="0" smtClean="0"/>
              <a:t>&lt;head&gt;</a:t>
            </a:r>
          </a:p>
          <a:p>
            <a:r>
              <a:rPr lang="en-US" dirty="0" smtClean="0"/>
              <a:t>&lt;script&gt;</a:t>
            </a:r>
          </a:p>
          <a:p>
            <a:r>
              <a:rPr lang="en-US" dirty="0" err="1"/>
              <a:t>v</a:t>
            </a:r>
            <a:r>
              <a:rPr lang="en-US" dirty="0" err="1" smtClean="0"/>
              <a:t>ar</a:t>
            </a:r>
            <a:r>
              <a:rPr lang="en-US" dirty="0" smtClean="0"/>
              <a:t> x=10;</a:t>
            </a:r>
          </a:p>
          <a:p>
            <a:r>
              <a:rPr lang="en-US" dirty="0"/>
              <a:t>f</a:t>
            </a:r>
            <a:r>
              <a:rPr lang="en-US" dirty="0" smtClean="0"/>
              <a:t>unction show()</a:t>
            </a:r>
          </a:p>
          <a:p>
            <a:r>
              <a:rPr lang="en-US" dirty="0" smtClean="0"/>
              <a:t>{</a:t>
            </a:r>
          </a:p>
          <a:p>
            <a:r>
              <a:rPr lang="en-US" dirty="0" err="1"/>
              <a:t>v</a:t>
            </a:r>
            <a:r>
              <a:rPr lang="en-US" dirty="0" err="1" smtClean="0"/>
              <a:t>ar</a:t>
            </a:r>
            <a:r>
              <a:rPr lang="en-US" dirty="0" smtClean="0"/>
              <a:t> item=“pen”;</a:t>
            </a:r>
          </a:p>
          <a:p>
            <a:r>
              <a:rPr lang="en-US" dirty="0" smtClean="0"/>
              <a:t>Document.write(“The cost of “ +item +”is” +x);</a:t>
            </a:r>
          </a:p>
          <a:p>
            <a:r>
              <a:rPr lang="en-US" dirty="0" smtClean="0"/>
              <a:t>}</a:t>
            </a:r>
          </a:p>
          <a:p>
            <a:r>
              <a:rPr lang="en-US" dirty="0" smtClean="0"/>
              <a:t>&lt;/script&gt;</a:t>
            </a:r>
          </a:p>
          <a:p>
            <a:r>
              <a:rPr lang="en-US" dirty="0" smtClean="0"/>
              <a:t>&lt;/head&gt;</a:t>
            </a:r>
            <a:endParaRPr lang="en-US" dirty="0"/>
          </a:p>
          <a:p>
            <a:r>
              <a:rPr lang="en-US" dirty="0" smtClean="0"/>
              <a:t>&lt;body&gt;</a:t>
            </a:r>
          </a:p>
          <a:p>
            <a:r>
              <a:rPr lang="en-US" dirty="0" smtClean="0"/>
              <a:t>&lt;script&gt;</a:t>
            </a:r>
          </a:p>
          <a:p>
            <a:r>
              <a:rPr lang="en-US" dirty="0"/>
              <a:t>s</a:t>
            </a:r>
            <a:r>
              <a:rPr lang="en-US" dirty="0" smtClean="0"/>
              <a:t>how();</a:t>
            </a:r>
          </a:p>
          <a:p>
            <a:r>
              <a:rPr lang="en-US" dirty="0" smtClean="0"/>
              <a:t>&lt;/script&gt;</a:t>
            </a:r>
          </a:p>
          <a:p>
            <a:r>
              <a:rPr lang="en-US" dirty="0" smtClean="0"/>
              <a:t>Output:</a:t>
            </a:r>
          </a:p>
          <a:p>
            <a:r>
              <a:rPr lang="en-US" dirty="0"/>
              <a:t>The cost </a:t>
            </a:r>
            <a:r>
              <a:rPr lang="en-US" dirty="0" smtClean="0"/>
              <a:t>of pen is 10</a:t>
            </a:r>
          </a:p>
          <a:p>
            <a:endParaRPr lang="en-IN" dirty="0"/>
          </a:p>
        </p:txBody>
      </p:sp>
    </p:spTree>
    <p:extLst>
      <p:ext uri="{BB962C8B-B14F-4D97-AF65-F5344CB8AC3E}">
        <p14:creationId xmlns:p14="http://schemas.microsoft.com/office/powerpoint/2010/main" val="31313662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627" y="378374"/>
            <a:ext cx="10515600" cy="315309"/>
          </a:xfrm>
        </p:spPr>
        <p:txBody>
          <a:bodyPr>
            <a:normAutofit fontScale="90000"/>
          </a:bodyPr>
          <a:lstStyle/>
          <a:p>
            <a:r>
              <a:rPr lang="en-IN" dirty="0"/>
              <a:t/>
            </a:r>
            <a:br>
              <a:rPr lang="en-IN" dirty="0"/>
            </a:br>
            <a:endParaRPr lang="en-IN" dirty="0"/>
          </a:p>
        </p:txBody>
      </p:sp>
      <p:sp>
        <p:nvSpPr>
          <p:cNvPr id="3" name="Content Placeholder 2"/>
          <p:cNvSpPr>
            <a:spLocks noGrp="1"/>
          </p:cNvSpPr>
          <p:nvPr>
            <p:ph idx="1"/>
          </p:nvPr>
        </p:nvSpPr>
        <p:spPr>
          <a:xfrm>
            <a:off x="838200" y="693684"/>
            <a:ext cx="10515600" cy="5483280"/>
          </a:xfrm>
        </p:spPr>
        <p:txBody>
          <a:bodyPr vert="horz" lIns="91440" tIns="45720" rIns="91440" bIns="45720" rtlCol="0" anchor="t">
            <a:normAutofit fontScale="77500" lnSpcReduction="20000"/>
          </a:bodyPr>
          <a:lstStyle/>
          <a:p>
            <a:pPr marL="0" indent="0">
              <a:buNone/>
            </a:pPr>
            <a:r>
              <a:rPr lang="en-US" dirty="0" smtClean="0">
                <a:solidFill>
                  <a:schemeClr val="accent1">
                    <a:lumMod val="75000"/>
                  </a:schemeClr>
                </a:solidFill>
              </a:rPr>
              <a:t>&lt;</a:t>
            </a:r>
            <a:r>
              <a:rPr lang="en-US" dirty="0">
                <a:solidFill>
                  <a:schemeClr val="accent1">
                    <a:lumMod val="75000"/>
                  </a:schemeClr>
                </a:solidFill>
              </a:rPr>
              <a:t>html&gt;</a:t>
            </a:r>
            <a:endParaRPr lang="en-US" dirty="0">
              <a:solidFill>
                <a:schemeClr val="accent1">
                  <a:lumMod val="75000"/>
                </a:schemeClr>
              </a:solidFill>
              <a:cs typeface="Calibri"/>
            </a:endParaRPr>
          </a:p>
          <a:p>
            <a:pPr marL="0" indent="0">
              <a:buNone/>
            </a:pPr>
            <a:r>
              <a:rPr lang="en-US" dirty="0">
                <a:solidFill>
                  <a:schemeClr val="accent1">
                    <a:lumMod val="75000"/>
                  </a:schemeClr>
                </a:solidFill>
              </a:rPr>
              <a:t>   &lt;head&gt;   </a:t>
            </a:r>
            <a:endParaRPr lang="en-US" dirty="0">
              <a:solidFill>
                <a:schemeClr val="accent1">
                  <a:lumMod val="75000"/>
                </a:schemeClr>
              </a:solidFill>
              <a:cs typeface="Calibri"/>
            </a:endParaRPr>
          </a:p>
          <a:p>
            <a:pPr marL="0" indent="0">
              <a:buNone/>
            </a:pPr>
            <a:r>
              <a:rPr lang="en-US" dirty="0">
                <a:solidFill>
                  <a:schemeClr val="accent1">
                    <a:lumMod val="75000"/>
                  </a:schemeClr>
                </a:solidFill>
              </a:rPr>
              <a:t>      &lt;</a:t>
            </a:r>
            <a:r>
              <a:rPr lang="en-US" dirty="0" smtClean="0">
                <a:solidFill>
                  <a:schemeClr val="accent1">
                    <a:lumMod val="75000"/>
                  </a:schemeClr>
                </a:solidFill>
              </a:rPr>
              <a:t>script&gt;</a:t>
            </a:r>
            <a:endParaRPr lang="en-US" dirty="0">
              <a:solidFill>
                <a:schemeClr val="accent1">
                  <a:lumMod val="75000"/>
                </a:schemeClr>
              </a:solidFill>
              <a:cs typeface="Calibri"/>
            </a:endParaRPr>
          </a:p>
          <a:p>
            <a:pPr marL="0" indent="0">
              <a:buNone/>
            </a:pPr>
            <a:r>
              <a:rPr lang="en-US" dirty="0">
                <a:solidFill>
                  <a:schemeClr val="accent1">
                    <a:lumMod val="75000"/>
                  </a:schemeClr>
                </a:solidFill>
              </a:rPr>
              <a:t>         function </a:t>
            </a:r>
            <a:r>
              <a:rPr lang="en-US" dirty="0" err="1">
                <a:solidFill>
                  <a:schemeClr val="accent1">
                    <a:lumMod val="75000"/>
                  </a:schemeClr>
                </a:solidFill>
              </a:rPr>
              <a:t>sayHello</a:t>
            </a:r>
            <a:r>
              <a:rPr lang="en-US" dirty="0">
                <a:solidFill>
                  <a:schemeClr val="accent1">
                    <a:lumMod val="75000"/>
                  </a:schemeClr>
                </a:solidFill>
              </a:rPr>
              <a:t>() {                                                                                     </a:t>
            </a:r>
            <a:r>
              <a:rPr lang="en-US" dirty="0">
                <a:solidFill>
                  <a:schemeClr val="accent2">
                    <a:lumMod val="60000"/>
                    <a:lumOff val="40000"/>
                  </a:schemeClr>
                </a:solidFill>
              </a:rPr>
              <a:t>Output</a:t>
            </a:r>
            <a:endParaRPr lang="en-US" dirty="0">
              <a:solidFill>
                <a:schemeClr val="accent2">
                  <a:lumMod val="60000"/>
                  <a:lumOff val="40000"/>
                </a:schemeClr>
              </a:solidFill>
              <a:cs typeface="Calibri"/>
            </a:endParaRPr>
          </a:p>
          <a:p>
            <a:pPr marL="0" indent="0">
              <a:buNone/>
            </a:pPr>
            <a:r>
              <a:rPr lang="en-US" dirty="0">
                <a:solidFill>
                  <a:schemeClr val="accent1">
                    <a:lumMod val="75000"/>
                  </a:schemeClr>
                </a:solidFill>
              </a:rPr>
              <a:t>            document.write ("Hello there!");</a:t>
            </a:r>
            <a:endParaRPr lang="en-US" dirty="0">
              <a:solidFill>
                <a:schemeClr val="accent1">
                  <a:lumMod val="75000"/>
                </a:schemeClr>
              </a:solidFill>
              <a:cs typeface="Calibri"/>
            </a:endParaRPr>
          </a:p>
          <a:p>
            <a:pPr marL="0" indent="0">
              <a:buNone/>
            </a:pPr>
            <a:r>
              <a:rPr lang="en-US" dirty="0">
                <a:solidFill>
                  <a:schemeClr val="accent1">
                    <a:lumMod val="75000"/>
                  </a:schemeClr>
                </a:solidFill>
              </a:rPr>
              <a:t>         }</a:t>
            </a:r>
            <a:endParaRPr lang="en-US" dirty="0">
              <a:solidFill>
                <a:schemeClr val="accent1">
                  <a:lumMod val="75000"/>
                </a:schemeClr>
              </a:solidFill>
              <a:cs typeface="Calibri"/>
            </a:endParaRPr>
          </a:p>
          <a:p>
            <a:pPr marL="0" indent="0">
              <a:buNone/>
            </a:pPr>
            <a:r>
              <a:rPr lang="en-US" dirty="0">
                <a:solidFill>
                  <a:schemeClr val="accent1">
                    <a:lumMod val="75000"/>
                  </a:schemeClr>
                </a:solidFill>
              </a:rPr>
              <a:t>      &lt;/script&gt;</a:t>
            </a:r>
            <a:endParaRPr lang="en-US" dirty="0">
              <a:solidFill>
                <a:schemeClr val="accent1">
                  <a:lumMod val="75000"/>
                </a:schemeClr>
              </a:solidFill>
              <a:cs typeface="Calibri"/>
            </a:endParaRPr>
          </a:p>
          <a:p>
            <a:pPr marL="0" indent="0">
              <a:buNone/>
            </a:pPr>
            <a:r>
              <a:rPr lang="en-US" dirty="0">
                <a:solidFill>
                  <a:schemeClr val="accent1">
                    <a:lumMod val="75000"/>
                  </a:schemeClr>
                </a:solidFill>
              </a:rPr>
              <a:t>         &lt;/head&gt;                                                                                                               </a:t>
            </a:r>
            <a:r>
              <a:rPr lang="en-US" dirty="0"/>
              <a:t>Hello there!</a:t>
            </a:r>
            <a:endParaRPr lang="en-US" dirty="0">
              <a:cs typeface="Calibri"/>
            </a:endParaRPr>
          </a:p>
          <a:p>
            <a:pPr marL="0" indent="0">
              <a:buNone/>
            </a:pPr>
            <a:r>
              <a:rPr lang="en-US" dirty="0">
                <a:solidFill>
                  <a:schemeClr val="accent1">
                    <a:lumMod val="75000"/>
                  </a:schemeClr>
                </a:solidFill>
              </a:rPr>
              <a:t>      &lt;body&gt;</a:t>
            </a:r>
            <a:endParaRPr lang="en-US" dirty="0">
              <a:solidFill>
                <a:schemeClr val="accent1">
                  <a:lumMod val="75000"/>
                </a:schemeClr>
              </a:solidFill>
              <a:cs typeface="Calibri"/>
            </a:endParaRPr>
          </a:p>
          <a:p>
            <a:pPr marL="0" indent="0">
              <a:buNone/>
            </a:pPr>
            <a:r>
              <a:rPr lang="en-US" dirty="0">
                <a:solidFill>
                  <a:schemeClr val="accent1">
                    <a:lumMod val="75000"/>
                  </a:schemeClr>
                </a:solidFill>
              </a:rPr>
              <a:t>      &lt;p&gt;Click the following button to call the function&lt;/p&gt;      </a:t>
            </a:r>
            <a:endParaRPr lang="en-US" dirty="0">
              <a:solidFill>
                <a:schemeClr val="accent1">
                  <a:lumMod val="75000"/>
                </a:schemeClr>
              </a:solidFill>
              <a:cs typeface="Calibri"/>
            </a:endParaRPr>
          </a:p>
          <a:p>
            <a:pPr marL="0" indent="0">
              <a:buNone/>
            </a:pPr>
            <a:r>
              <a:rPr lang="en-US" dirty="0">
                <a:solidFill>
                  <a:schemeClr val="accent1">
                    <a:lumMod val="75000"/>
                  </a:schemeClr>
                </a:solidFill>
              </a:rPr>
              <a:t>      &lt;form&gt;</a:t>
            </a:r>
            <a:endParaRPr lang="en-US" dirty="0">
              <a:solidFill>
                <a:schemeClr val="accent1">
                  <a:lumMod val="75000"/>
                </a:schemeClr>
              </a:solidFill>
              <a:cs typeface="Calibri"/>
            </a:endParaRPr>
          </a:p>
          <a:p>
            <a:pPr marL="0" indent="0">
              <a:buNone/>
            </a:pPr>
            <a:r>
              <a:rPr lang="en-US" dirty="0">
                <a:solidFill>
                  <a:schemeClr val="accent1">
                    <a:lumMod val="75000"/>
                  </a:schemeClr>
                </a:solidFill>
              </a:rPr>
              <a:t>         &lt;input type = "button" </a:t>
            </a:r>
            <a:r>
              <a:rPr lang="en-US" dirty="0" err="1">
                <a:solidFill>
                  <a:schemeClr val="accent1">
                    <a:lumMod val="75000"/>
                  </a:schemeClr>
                </a:solidFill>
              </a:rPr>
              <a:t>onclick</a:t>
            </a:r>
            <a:r>
              <a:rPr lang="en-US" dirty="0">
                <a:solidFill>
                  <a:schemeClr val="accent1">
                    <a:lumMod val="75000"/>
                  </a:schemeClr>
                </a:solidFill>
              </a:rPr>
              <a:t> = "</a:t>
            </a:r>
            <a:r>
              <a:rPr lang="en-US" dirty="0" err="1">
                <a:solidFill>
                  <a:schemeClr val="accent1">
                    <a:lumMod val="75000"/>
                  </a:schemeClr>
                </a:solidFill>
              </a:rPr>
              <a:t>sayHello</a:t>
            </a:r>
            <a:r>
              <a:rPr lang="en-US" dirty="0">
                <a:solidFill>
                  <a:schemeClr val="accent1">
                    <a:lumMod val="75000"/>
                  </a:schemeClr>
                </a:solidFill>
              </a:rPr>
              <a:t>()" value = "Say Hello"&gt;</a:t>
            </a:r>
            <a:endParaRPr lang="en-US" dirty="0">
              <a:solidFill>
                <a:schemeClr val="accent1">
                  <a:lumMod val="75000"/>
                </a:schemeClr>
              </a:solidFill>
              <a:cs typeface="Calibri"/>
            </a:endParaRPr>
          </a:p>
          <a:p>
            <a:pPr marL="0" indent="0">
              <a:buNone/>
            </a:pPr>
            <a:r>
              <a:rPr lang="en-US" dirty="0">
                <a:solidFill>
                  <a:schemeClr val="accent1">
                    <a:lumMod val="75000"/>
                  </a:schemeClr>
                </a:solidFill>
              </a:rPr>
              <a:t>      &lt;/form&gt;      </a:t>
            </a:r>
            <a:endParaRPr lang="en-US" dirty="0">
              <a:solidFill>
                <a:schemeClr val="accent1">
                  <a:lumMod val="75000"/>
                </a:schemeClr>
              </a:solidFill>
              <a:cs typeface="Calibri"/>
            </a:endParaRPr>
          </a:p>
          <a:p>
            <a:pPr marL="0" indent="0">
              <a:buNone/>
            </a:pPr>
            <a:r>
              <a:rPr lang="en-US" dirty="0">
                <a:solidFill>
                  <a:schemeClr val="accent1">
                    <a:lumMod val="75000"/>
                  </a:schemeClr>
                </a:solidFill>
              </a:rPr>
              <a:t>&lt;/body&gt;</a:t>
            </a:r>
            <a:endParaRPr lang="en-US" dirty="0">
              <a:solidFill>
                <a:schemeClr val="accent1">
                  <a:lumMod val="75000"/>
                </a:schemeClr>
              </a:solidFill>
              <a:cs typeface="Calibri"/>
            </a:endParaRPr>
          </a:p>
          <a:p>
            <a:pPr marL="0" indent="0">
              <a:buNone/>
            </a:pPr>
            <a:r>
              <a:rPr lang="en-US" dirty="0">
                <a:solidFill>
                  <a:schemeClr val="accent1">
                    <a:lumMod val="75000"/>
                  </a:schemeClr>
                </a:solidFill>
              </a:rPr>
              <a:t>&lt;/html&gt;</a:t>
            </a:r>
            <a:endParaRPr lang="en-US" dirty="0">
              <a:solidFill>
                <a:schemeClr val="accent1">
                  <a:lumMod val="75000"/>
                </a:schemeClr>
              </a:solidFill>
              <a:cs typeface="Calibri"/>
            </a:endParaRPr>
          </a:p>
          <a:p>
            <a:endParaRPr lang="en-IN" dirty="0"/>
          </a:p>
        </p:txBody>
      </p:sp>
      <p:pic>
        <p:nvPicPr>
          <p:cNvPr id="4" name="Picture 3"/>
          <p:cNvPicPr>
            <a:picLocks noChangeAspect="1"/>
          </p:cNvPicPr>
          <p:nvPr/>
        </p:nvPicPr>
        <p:blipFill>
          <a:blip r:embed="rId2"/>
          <a:stretch>
            <a:fillRect/>
          </a:stretch>
        </p:blipFill>
        <p:spPr>
          <a:xfrm>
            <a:off x="7625747" y="2560583"/>
            <a:ext cx="3057525" cy="685800"/>
          </a:xfrm>
          <a:prstGeom prst="rect">
            <a:avLst/>
          </a:prstGeom>
        </p:spPr>
      </p:pic>
    </p:spTree>
    <p:extLst>
      <p:ext uri="{BB962C8B-B14F-4D97-AF65-F5344CB8AC3E}">
        <p14:creationId xmlns:p14="http://schemas.microsoft.com/office/powerpoint/2010/main" val="373773669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771" y="165429"/>
            <a:ext cx="7893181" cy="718149"/>
          </a:xfrm>
        </p:spPr>
        <p:txBody>
          <a:bodyPr>
            <a:normAutofit/>
          </a:bodyPr>
          <a:lstStyle/>
          <a:p>
            <a:r>
              <a:rPr lang="en-US" sz="2400" dirty="0">
                <a:solidFill>
                  <a:srgbClr val="C00000"/>
                </a:solidFill>
                <a:latin typeface="+mn-lt"/>
              </a:rPr>
              <a:t>Calling a function with argument</a:t>
            </a:r>
            <a:endParaRPr lang="en-IN" dirty="0">
              <a:latin typeface="+mn-lt"/>
            </a:endParaRPr>
          </a:p>
        </p:txBody>
      </p:sp>
      <p:sp>
        <p:nvSpPr>
          <p:cNvPr id="3" name="Content Placeholder 2"/>
          <p:cNvSpPr>
            <a:spLocks noGrp="1"/>
          </p:cNvSpPr>
          <p:nvPr>
            <p:ph idx="1"/>
          </p:nvPr>
        </p:nvSpPr>
        <p:spPr>
          <a:xfrm>
            <a:off x="838200" y="955496"/>
            <a:ext cx="10515600" cy="5529387"/>
          </a:xfrm>
        </p:spPr>
        <p:txBody>
          <a:bodyPr>
            <a:normAutofit/>
          </a:bodyPr>
          <a:lstStyle/>
          <a:p>
            <a:r>
              <a:rPr lang="en-US" sz="2000" dirty="0" smtClean="0"/>
              <a:t>In JavaScript we can pass an argument to the function.</a:t>
            </a:r>
          </a:p>
          <a:p>
            <a:r>
              <a:rPr lang="en-US" sz="2000" dirty="0" smtClean="0"/>
              <a:t> A </a:t>
            </a:r>
            <a:r>
              <a:rPr lang="en-US" sz="2000" dirty="0"/>
              <a:t>function can take multiple parameters separated by comma</a:t>
            </a:r>
            <a:r>
              <a:rPr lang="en-US" sz="2000" dirty="0" smtClean="0"/>
              <a:t>.</a:t>
            </a:r>
          </a:p>
          <a:p>
            <a:endParaRPr lang="en-US" sz="2000" dirty="0" smtClean="0"/>
          </a:p>
          <a:p>
            <a:r>
              <a:rPr lang="en-US" sz="2000" dirty="0" smtClean="0"/>
              <a:t>Syntax:</a:t>
            </a:r>
          </a:p>
          <a:p>
            <a:r>
              <a:rPr lang="en-US" sz="2000" dirty="0" err="1"/>
              <a:t>f</a:t>
            </a:r>
            <a:r>
              <a:rPr lang="en-US" sz="2000" dirty="0" err="1" smtClean="0"/>
              <a:t>unctionname</a:t>
            </a:r>
            <a:r>
              <a:rPr lang="en-US" sz="2000" dirty="0" smtClean="0"/>
              <a:t>(parameter values);</a:t>
            </a:r>
            <a:endParaRPr lang="en-US" sz="2000" dirty="0"/>
          </a:p>
          <a:p>
            <a:endParaRPr lang="en-US" dirty="0"/>
          </a:p>
        </p:txBody>
      </p:sp>
    </p:spTree>
    <p:extLst>
      <p:ext uri="{BB962C8B-B14F-4D97-AF65-F5344CB8AC3E}">
        <p14:creationId xmlns:p14="http://schemas.microsoft.com/office/powerpoint/2010/main" val="255750913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5627"/>
            <a:ext cx="10515600" cy="5989834"/>
          </a:xfrm>
        </p:spPr>
        <p:txBody>
          <a:bodyPr>
            <a:normAutofit fontScale="55000" lnSpcReduction="20000"/>
          </a:bodyPr>
          <a:lstStyle/>
          <a:p>
            <a:pPr marL="0" indent="0">
              <a:buNone/>
            </a:pPr>
            <a:r>
              <a:rPr lang="en-US" dirty="0">
                <a:solidFill>
                  <a:schemeClr val="accent5">
                    <a:lumMod val="75000"/>
                  </a:schemeClr>
                </a:solidFill>
              </a:rPr>
              <a:t>&lt;html&gt;</a:t>
            </a:r>
          </a:p>
          <a:p>
            <a:pPr marL="0" indent="0">
              <a:buNone/>
            </a:pPr>
            <a:r>
              <a:rPr lang="en-US" dirty="0">
                <a:solidFill>
                  <a:schemeClr val="accent5">
                    <a:lumMod val="75000"/>
                  </a:schemeClr>
                </a:solidFill>
              </a:rPr>
              <a:t>&lt;head&gt;</a:t>
            </a:r>
          </a:p>
          <a:p>
            <a:pPr marL="0" indent="0">
              <a:buNone/>
            </a:pPr>
            <a:r>
              <a:rPr lang="en-US" dirty="0">
                <a:solidFill>
                  <a:schemeClr val="accent5">
                    <a:lumMod val="75000"/>
                  </a:schemeClr>
                </a:solidFill>
              </a:rPr>
              <a:t>&lt;script&gt;</a:t>
            </a:r>
          </a:p>
          <a:p>
            <a:pPr marL="0" indent="0">
              <a:buNone/>
            </a:pPr>
            <a:r>
              <a:rPr lang="en-US" dirty="0">
                <a:solidFill>
                  <a:schemeClr val="accent5">
                    <a:lumMod val="75000"/>
                  </a:schemeClr>
                </a:solidFill>
              </a:rPr>
              <a:t>function add (a , b) </a:t>
            </a:r>
          </a:p>
          <a:p>
            <a:pPr marL="0" indent="0">
              <a:buNone/>
            </a:pPr>
            <a:r>
              <a:rPr lang="en-US" dirty="0">
                <a:solidFill>
                  <a:schemeClr val="accent5">
                    <a:lumMod val="75000"/>
                  </a:schemeClr>
                </a:solidFill>
              </a:rPr>
              <a:t>{</a:t>
            </a:r>
          </a:p>
          <a:p>
            <a:pPr marL="0" indent="0">
              <a:buNone/>
            </a:pPr>
            <a:r>
              <a:rPr lang="en-US" dirty="0">
                <a:solidFill>
                  <a:schemeClr val="accent5">
                    <a:lumMod val="75000"/>
                  </a:schemeClr>
                </a:solidFill>
              </a:rPr>
              <a:t>c=a + b;</a:t>
            </a:r>
          </a:p>
          <a:p>
            <a:pPr marL="0" indent="0">
              <a:buNone/>
            </a:pPr>
            <a:r>
              <a:rPr lang="en-US" dirty="0">
                <a:solidFill>
                  <a:schemeClr val="accent5">
                    <a:lumMod val="75000"/>
                  </a:schemeClr>
                </a:solidFill>
              </a:rPr>
              <a:t>document.write(“Addition = “ +c</a:t>
            </a:r>
            <a:r>
              <a:rPr lang="en-US" dirty="0" smtClean="0">
                <a:solidFill>
                  <a:schemeClr val="accent5">
                    <a:lumMod val="75000"/>
                  </a:schemeClr>
                </a:solidFill>
              </a:rPr>
              <a:t>);</a:t>
            </a:r>
          </a:p>
          <a:p>
            <a:pPr marL="0" indent="0">
              <a:buNone/>
            </a:pPr>
            <a:r>
              <a:rPr lang="en-US" dirty="0">
                <a:solidFill>
                  <a:schemeClr val="accent5">
                    <a:lumMod val="75000"/>
                  </a:schemeClr>
                </a:solidFill>
              </a:rPr>
              <a:t>d</a:t>
            </a:r>
            <a:r>
              <a:rPr lang="en-US" dirty="0" smtClean="0">
                <a:solidFill>
                  <a:schemeClr val="accent5">
                    <a:lumMod val="75000"/>
                  </a:schemeClr>
                </a:solidFill>
              </a:rPr>
              <a:t>ocument.write(“&lt;</a:t>
            </a:r>
            <a:r>
              <a:rPr lang="en-US" dirty="0" err="1" smtClean="0">
                <a:solidFill>
                  <a:schemeClr val="accent5">
                    <a:lumMod val="75000"/>
                  </a:schemeClr>
                </a:solidFill>
              </a:rPr>
              <a:t>br</a:t>
            </a:r>
            <a:r>
              <a:rPr lang="en-US" dirty="0" smtClean="0">
                <a:solidFill>
                  <a:schemeClr val="accent5">
                    <a:lumMod val="75000"/>
                  </a:schemeClr>
                </a:solidFill>
              </a:rPr>
              <a:t>/&gt;”);</a:t>
            </a:r>
            <a:endParaRPr lang="en-US" dirty="0">
              <a:solidFill>
                <a:schemeClr val="accent5">
                  <a:lumMod val="75000"/>
                </a:schemeClr>
              </a:solidFill>
            </a:endParaRPr>
          </a:p>
          <a:p>
            <a:pPr marL="0" indent="0">
              <a:buNone/>
            </a:pPr>
            <a:r>
              <a:rPr lang="en-US" dirty="0">
                <a:solidFill>
                  <a:schemeClr val="accent5">
                    <a:lumMod val="75000"/>
                  </a:schemeClr>
                </a:solidFill>
              </a:rPr>
              <a:t>}</a:t>
            </a:r>
          </a:p>
          <a:p>
            <a:pPr marL="0" indent="0">
              <a:buNone/>
            </a:pPr>
            <a:r>
              <a:rPr lang="en-US" dirty="0">
                <a:solidFill>
                  <a:schemeClr val="accent5">
                    <a:lumMod val="75000"/>
                  </a:schemeClr>
                </a:solidFill>
              </a:rPr>
              <a:t>&lt;/script&gt;</a:t>
            </a:r>
          </a:p>
          <a:p>
            <a:pPr marL="0" indent="0">
              <a:buNone/>
            </a:pPr>
            <a:r>
              <a:rPr lang="en-US" dirty="0">
                <a:solidFill>
                  <a:schemeClr val="accent5">
                    <a:lumMod val="75000"/>
                  </a:schemeClr>
                </a:solidFill>
              </a:rPr>
              <a:t>&lt;/head</a:t>
            </a:r>
            <a:r>
              <a:rPr lang="en-US" dirty="0" smtClean="0">
                <a:solidFill>
                  <a:schemeClr val="accent5">
                    <a:lumMod val="75000"/>
                  </a:schemeClr>
                </a:solidFill>
              </a:rPr>
              <a:t>&gt;</a:t>
            </a:r>
            <a:endParaRPr lang="en-US" dirty="0">
              <a:solidFill>
                <a:schemeClr val="accent5">
                  <a:lumMod val="75000"/>
                </a:schemeClr>
              </a:solidFill>
            </a:endParaRPr>
          </a:p>
          <a:p>
            <a:pPr marL="0" indent="0">
              <a:buNone/>
            </a:pPr>
            <a:r>
              <a:rPr lang="en-US" dirty="0">
                <a:solidFill>
                  <a:schemeClr val="accent5">
                    <a:lumMod val="75000"/>
                  </a:schemeClr>
                </a:solidFill>
              </a:rPr>
              <a:t>&lt;body&gt;</a:t>
            </a:r>
          </a:p>
          <a:p>
            <a:pPr marL="0" indent="0">
              <a:buNone/>
            </a:pPr>
            <a:r>
              <a:rPr lang="en-US" dirty="0" smtClean="0">
                <a:solidFill>
                  <a:schemeClr val="accent5">
                    <a:lumMod val="75000"/>
                  </a:schemeClr>
                </a:solidFill>
              </a:rPr>
              <a:t>&lt;</a:t>
            </a:r>
            <a:r>
              <a:rPr lang="en-US" dirty="0">
                <a:solidFill>
                  <a:schemeClr val="accent5">
                    <a:lumMod val="75000"/>
                  </a:schemeClr>
                </a:solidFill>
              </a:rPr>
              <a:t>script&gt;</a:t>
            </a:r>
          </a:p>
          <a:p>
            <a:pPr marL="0" indent="0">
              <a:buNone/>
            </a:pPr>
            <a:r>
              <a:rPr lang="en-US" dirty="0">
                <a:solidFill>
                  <a:schemeClr val="accent5">
                    <a:lumMod val="75000"/>
                  </a:schemeClr>
                </a:solidFill>
              </a:rPr>
              <a:t>var x=10;</a:t>
            </a:r>
          </a:p>
          <a:p>
            <a:pPr marL="0" indent="0">
              <a:buNone/>
            </a:pPr>
            <a:r>
              <a:rPr lang="en-US" dirty="0">
                <a:solidFill>
                  <a:schemeClr val="accent5">
                    <a:lumMod val="75000"/>
                  </a:schemeClr>
                </a:solidFill>
              </a:rPr>
              <a:t>var y=20;</a:t>
            </a:r>
          </a:p>
          <a:p>
            <a:pPr marL="0" indent="0">
              <a:buNone/>
            </a:pPr>
            <a:r>
              <a:rPr lang="en-US" dirty="0">
                <a:solidFill>
                  <a:schemeClr val="accent5">
                    <a:lumMod val="75000"/>
                  </a:schemeClr>
                </a:solidFill>
              </a:rPr>
              <a:t>add (x ,y </a:t>
            </a:r>
            <a:r>
              <a:rPr lang="en-US" dirty="0" smtClean="0">
                <a:solidFill>
                  <a:schemeClr val="accent5">
                    <a:lumMod val="75000"/>
                  </a:schemeClr>
                </a:solidFill>
              </a:rPr>
              <a:t>);</a:t>
            </a:r>
          </a:p>
          <a:p>
            <a:pPr marL="0" indent="0">
              <a:buNone/>
            </a:pPr>
            <a:r>
              <a:rPr lang="en-US" dirty="0">
                <a:solidFill>
                  <a:schemeClr val="accent5">
                    <a:lumMod val="75000"/>
                  </a:schemeClr>
                </a:solidFill>
              </a:rPr>
              <a:t>a</a:t>
            </a:r>
            <a:r>
              <a:rPr lang="en-US" dirty="0" smtClean="0">
                <a:solidFill>
                  <a:schemeClr val="accent5">
                    <a:lumMod val="75000"/>
                  </a:schemeClr>
                </a:solidFill>
              </a:rPr>
              <a:t>dd(5,6);</a:t>
            </a:r>
            <a:endParaRPr lang="en-US" dirty="0">
              <a:solidFill>
                <a:schemeClr val="accent5">
                  <a:lumMod val="75000"/>
                </a:schemeClr>
              </a:solidFill>
            </a:endParaRPr>
          </a:p>
          <a:p>
            <a:pPr marL="0" indent="0">
              <a:buNone/>
            </a:pPr>
            <a:r>
              <a:rPr lang="en-US" dirty="0">
                <a:solidFill>
                  <a:schemeClr val="accent5">
                    <a:lumMod val="75000"/>
                  </a:schemeClr>
                </a:solidFill>
              </a:rPr>
              <a:t>&lt;/script&gt;</a:t>
            </a:r>
          </a:p>
          <a:p>
            <a:pPr marL="0" indent="0">
              <a:buNone/>
            </a:pPr>
            <a:r>
              <a:rPr lang="en-US" dirty="0">
                <a:solidFill>
                  <a:schemeClr val="accent5">
                    <a:lumMod val="75000"/>
                  </a:schemeClr>
                </a:solidFill>
              </a:rPr>
              <a:t>&lt;/body&gt;</a:t>
            </a:r>
          </a:p>
          <a:p>
            <a:pPr marL="0" indent="0">
              <a:buNone/>
            </a:pPr>
            <a:r>
              <a:rPr lang="en-US" dirty="0">
                <a:solidFill>
                  <a:schemeClr val="accent5">
                    <a:lumMod val="75000"/>
                  </a:schemeClr>
                </a:solidFill>
              </a:rPr>
              <a:t>&lt;/html&gt;</a:t>
            </a:r>
            <a:endParaRPr lang="en-IN" dirty="0">
              <a:solidFill>
                <a:schemeClr val="accent5">
                  <a:lumMod val="75000"/>
                </a:schemeClr>
              </a:solidFill>
            </a:endParaRPr>
          </a:p>
        </p:txBody>
      </p:sp>
      <p:sp>
        <p:nvSpPr>
          <p:cNvPr id="4" name="TextBox 3"/>
          <p:cNvSpPr txBox="1"/>
          <p:nvPr/>
        </p:nvSpPr>
        <p:spPr>
          <a:xfrm>
            <a:off x="7462345" y="3343081"/>
            <a:ext cx="3510455" cy="923330"/>
          </a:xfrm>
          <a:prstGeom prst="rect">
            <a:avLst/>
          </a:prstGeom>
          <a:noFill/>
        </p:spPr>
        <p:txBody>
          <a:bodyPr wrap="square" rtlCol="0">
            <a:spAutoFit/>
          </a:bodyPr>
          <a:lstStyle/>
          <a:p>
            <a:r>
              <a:rPr lang="en-US" dirty="0">
                <a:solidFill>
                  <a:schemeClr val="accent2">
                    <a:lumMod val="60000"/>
                    <a:lumOff val="40000"/>
                  </a:schemeClr>
                </a:solidFill>
              </a:rPr>
              <a:t>Output:</a:t>
            </a:r>
          </a:p>
          <a:p>
            <a:r>
              <a:rPr lang="en-US" dirty="0" smtClean="0"/>
              <a:t>Addition </a:t>
            </a:r>
            <a:r>
              <a:rPr lang="en-US" dirty="0"/>
              <a:t>= </a:t>
            </a:r>
            <a:r>
              <a:rPr lang="en-US" dirty="0" smtClean="0"/>
              <a:t>30</a:t>
            </a:r>
          </a:p>
          <a:p>
            <a:r>
              <a:rPr lang="en-US" dirty="0"/>
              <a:t>Addition </a:t>
            </a:r>
            <a:r>
              <a:rPr lang="en-US" dirty="0" smtClean="0"/>
              <a:t>=11</a:t>
            </a:r>
            <a:endParaRPr lang="en-IN" dirty="0"/>
          </a:p>
        </p:txBody>
      </p:sp>
    </p:spTree>
    <p:extLst>
      <p:ext uri="{BB962C8B-B14F-4D97-AF65-F5344CB8AC3E}">
        <p14:creationId xmlns:p14="http://schemas.microsoft.com/office/powerpoint/2010/main" val="10113310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9739"/>
            <a:ext cx="10515600" cy="5712432"/>
          </a:xfrm>
        </p:spPr>
        <p:txBody>
          <a:bodyPr>
            <a:normAutofit fontScale="62500" lnSpcReduction="20000"/>
          </a:bodyPr>
          <a:lstStyle/>
          <a:p>
            <a:r>
              <a:rPr lang="en-US" dirty="0"/>
              <a:t>&lt;html</a:t>
            </a:r>
            <a:r>
              <a:rPr lang="en-US" dirty="0" smtClean="0"/>
              <a:t>&gt;</a:t>
            </a:r>
          </a:p>
          <a:p>
            <a:r>
              <a:rPr lang="en-US" dirty="0" smtClean="0"/>
              <a:t>&lt;</a:t>
            </a:r>
            <a:r>
              <a:rPr lang="en-US" dirty="0"/>
              <a:t>head</a:t>
            </a:r>
            <a:r>
              <a:rPr lang="en-US" dirty="0" smtClean="0"/>
              <a:t>&gt;</a:t>
            </a:r>
          </a:p>
          <a:p>
            <a:r>
              <a:rPr lang="en-US" dirty="0" smtClean="0"/>
              <a:t>&lt;</a:t>
            </a:r>
            <a:r>
              <a:rPr lang="en-US" dirty="0"/>
              <a:t>title&gt;Function Example&lt;/title&gt; </a:t>
            </a:r>
            <a:endParaRPr lang="en-US" dirty="0" smtClean="0"/>
          </a:p>
          <a:p>
            <a:r>
              <a:rPr lang="en-US" dirty="0" smtClean="0"/>
              <a:t>&lt;/</a:t>
            </a:r>
            <a:r>
              <a:rPr lang="en-US" dirty="0"/>
              <a:t>head</a:t>
            </a:r>
            <a:r>
              <a:rPr lang="en-US" dirty="0" smtClean="0"/>
              <a:t>&gt;</a:t>
            </a:r>
          </a:p>
          <a:p>
            <a:r>
              <a:rPr lang="en-US" dirty="0" smtClean="0"/>
              <a:t>&lt;</a:t>
            </a:r>
            <a:r>
              <a:rPr lang="en-US" dirty="0"/>
              <a:t>body</a:t>
            </a:r>
            <a:r>
              <a:rPr lang="en-US" dirty="0" smtClean="0"/>
              <a:t>&gt;</a:t>
            </a:r>
          </a:p>
          <a:p>
            <a:r>
              <a:rPr lang="en-US" dirty="0" smtClean="0"/>
              <a:t>&lt;</a:t>
            </a:r>
            <a:r>
              <a:rPr lang="en-US" dirty="0"/>
              <a:t>script</a:t>
            </a:r>
            <a:r>
              <a:rPr lang="en-US" dirty="0" smtClean="0"/>
              <a:t>&gt;</a:t>
            </a:r>
          </a:p>
          <a:p>
            <a:r>
              <a:rPr lang="en-US" dirty="0" smtClean="0"/>
              <a:t>function </a:t>
            </a:r>
            <a:r>
              <a:rPr lang="en-US" dirty="0"/>
              <a:t>add(a, b</a:t>
            </a:r>
            <a:r>
              <a:rPr lang="en-US" dirty="0" smtClean="0"/>
              <a:t>)</a:t>
            </a:r>
          </a:p>
          <a:p>
            <a:r>
              <a:rPr lang="en-US" dirty="0" smtClean="0"/>
              <a:t>{</a:t>
            </a:r>
          </a:p>
          <a:p>
            <a:r>
              <a:rPr lang="en-US" dirty="0" err="1" smtClean="0"/>
              <a:t>document.write</a:t>
            </a:r>
            <a:r>
              <a:rPr lang="en-US" dirty="0" smtClean="0"/>
              <a:t>(a </a:t>
            </a:r>
            <a:r>
              <a:rPr lang="en-US" dirty="0"/>
              <a:t>+ b</a:t>
            </a:r>
            <a:r>
              <a:rPr lang="en-US" dirty="0" smtClean="0"/>
              <a:t>);</a:t>
            </a:r>
          </a:p>
          <a:p>
            <a:r>
              <a:rPr lang="en-US" dirty="0" smtClean="0"/>
              <a:t>}</a:t>
            </a:r>
          </a:p>
          <a:p>
            <a:r>
              <a:rPr lang="en-US" dirty="0" smtClean="0"/>
              <a:t>add(5</a:t>
            </a:r>
            <a:r>
              <a:rPr lang="en-US" dirty="0"/>
              <a:t>, 4); // calling </a:t>
            </a:r>
            <a:r>
              <a:rPr lang="en-US" dirty="0" smtClean="0"/>
              <a:t>functions</a:t>
            </a:r>
          </a:p>
          <a:p>
            <a:r>
              <a:rPr lang="en-US" dirty="0" smtClean="0"/>
              <a:t>&lt;/</a:t>
            </a:r>
            <a:r>
              <a:rPr lang="en-US" dirty="0"/>
              <a:t>script</a:t>
            </a:r>
            <a:r>
              <a:rPr lang="en-US" dirty="0" smtClean="0"/>
              <a:t>&gt;</a:t>
            </a:r>
          </a:p>
          <a:p>
            <a:r>
              <a:rPr lang="en-US" dirty="0" smtClean="0"/>
              <a:t>&lt;/</a:t>
            </a:r>
            <a:r>
              <a:rPr lang="en-US" dirty="0"/>
              <a:t>body</a:t>
            </a:r>
            <a:r>
              <a:rPr lang="en-US" dirty="0" smtClean="0"/>
              <a:t>&gt;</a:t>
            </a:r>
          </a:p>
          <a:p>
            <a:r>
              <a:rPr lang="en-US" dirty="0" smtClean="0"/>
              <a:t>&lt;/</a:t>
            </a:r>
            <a:r>
              <a:rPr lang="en-US" dirty="0"/>
              <a:t>html</a:t>
            </a:r>
            <a:r>
              <a:rPr lang="en-US" dirty="0" smtClean="0"/>
              <a:t>&gt;</a:t>
            </a:r>
          </a:p>
          <a:p>
            <a:endParaRPr lang="en-US" dirty="0" smtClean="0"/>
          </a:p>
          <a:p>
            <a:r>
              <a:rPr lang="en-US" dirty="0" smtClean="0"/>
              <a:t>Output</a:t>
            </a:r>
          </a:p>
          <a:p>
            <a:r>
              <a:rPr lang="en-US" dirty="0" smtClean="0"/>
              <a:t>9</a:t>
            </a:r>
            <a:endParaRPr lang="en-IN" dirty="0"/>
          </a:p>
        </p:txBody>
      </p:sp>
    </p:spTree>
    <p:extLst>
      <p:ext uri="{BB962C8B-B14F-4D97-AF65-F5344CB8AC3E}">
        <p14:creationId xmlns:p14="http://schemas.microsoft.com/office/powerpoint/2010/main" val="1918374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7951"/>
            <a:ext cx="10515600" cy="5879012"/>
          </a:xfrm>
        </p:spPr>
        <p:txBody>
          <a:bodyPr>
            <a:normAutofit fontScale="62500" lnSpcReduction="20000"/>
          </a:bodyPr>
          <a:lstStyle/>
          <a:p>
            <a:r>
              <a:rPr lang="en-US" dirty="0"/>
              <a:t>&lt;html&gt;</a:t>
            </a:r>
          </a:p>
          <a:p>
            <a:r>
              <a:rPr lang="en-US" dirty="0"/>
              <a:t>   &lt;head&gt;   </a:t>
            </a:r>
          </a:p>
          <a:p>
            <a:r>
              <a:rPr lang="en-US" dirty="0"/>
              <a:t>      &lt;script&gt;</a:t>
            </a:r>
          </a:p>
          <a:p>
            <a:r>
              <a:rPr lang="en-US" dirty="0"/>
              <a:t>         function </a:t>
            </a:r>
            <a:r>
              <a:rPr lang="en-US" dirty="0" err="1"/>
              <a:t>sayHello</a:t>
            </a:r>
            <a:r>
              <a:rPr lang="en-US" dirty="0"/>
              <a:t>(name, age) {</a:t>
            </a:r>
          </a:p>
          <a:p>
            <a:r>
              <a:rPr lang="en-US" dirty="0"/>
              <a:t>            </a:t>
            </a:r>
            <a:r>
              <a:rPr lang="en-US" dirty="0" err="1"/>
              <a:t>document.write</a:t>
            </a:r>
            <a:r>
              <a:rPr lang="en-US" dirty="0"/>
              <a:t> (name + " is " + age + " years old.");</a:t>
            </a:r>
          </a:p>
          <a:p>
            <a:r>
              <a:rPr lang="en-US" dirty="0"/>
              <a:t>         }                                                                                                                                                            </a:t>
            </a:r>
            <a:r>
              <a:rPr lang="en-US" dirty="0" smtClean="0"/>
              <a:t> </a:t>
            </a:r>
            <a:r>
              <a:rPr lang="en-US" sz="2200" b="1" dirty="0" smtClean="0"/>
              <a:t>Output</a:t>
            </a:r>
            <a:r>
              <a:rPr lang="en-US" sz="2200" b="1" dirty="0"/>
              <a:t>:</a:t>
            </a:r>
            <a:endParaRPr lang="en-US" sz="3200" b="1" dirty="0"/>
          </a:p>
          <a:p>
            <a:r>
              <a:rPr lang="en-US" dirty="0"/>
              <a:t>      &lt;/script&gt;                                                                                                           </a:t>
            </a:r>
            <a:r>
              <a:rPr lang="en-US" sz="2200" dirty="0" smtClean="0"/>
              <a:t>Click </a:t>
            </a:r>
            <a:r>
              <a:rPr lang="en-US" sz="2200" dirty="0"/>
              <a:t>the following button to call </a:t>
            </a:r>
            <a:r>
              <a:rPr lang="en-US" sz="2200" dirty="0" smtClean="0"/>
              <a:t>the function</a:t>
            </a:r>
            <a:endParaRPr lang="en-US" dirty="0"/>
          </a:p>
          <a:p>
            <a:r>
              <a:rPr lang="en-US" dirty="0"/>
              <a:t>   &lt;/head</a:t>
            </a:r>
            <a:r>
              <a:rPr lang="en-US" dirty="0" smtClean="0"/>
              <a:t>&gt;                                                                                                                            </a:t>
            </a:r>
            <a:endParaRPr lang="en-US" dirty="0"/>
          </a:p>
          <a:p>
            <a:r>
              <a:rPr lang="en-US" dirty="0"/>
              <a:t>                                                                                                                                               </a:t>
            </a:r>
            <a:r>
              <a:rPr lang="en-US" dirty="0" smtClean="0"/>
              <a:t>            </a:t>
            </a:r>
            <a:r>
              <a:rPr lang="en-US" sz="2200" dirty="0" err="1"/>
              <a:t>Kimaya</a:t>
            </a:r>
            <a:r>
              <a:rPr lang="en-US" sz="2200" dirty="0"/>
              <a:t> is 10 years</a:t>
            </a:r>
            <a:r>
              <a:rPr lang="en-US" dirty="0"/>
              <a:t> </a:t>
            </a:r>
            <a:r>
              <a:rPr lang="en-US" sz="2200" dirty="0"/>
              <a:t>old.</a:t>
            </a:r>
            <a:endParaRPr lang="en-US" dirty="0"/>
          </a:p>
          <a:p>
            <a:r>
              <a:rPr lang="en-US" dirty="0"/>
              <a:t>   &lt;body&gt;</a:t>
            </a:r>
          </a:p>
          <a:p>
            <a:r>
              <a:rPr lang="en-US" dirty="0"/>
              <a:t>      &lt;p&gt;Click the following button to call the function&lt;/p&gt;      </a:t>
            </a:r>
          </a:p>
          <a:p>
            <a:r>
              <a:rPr lang="en-US" dirty="0"/>
              <a:t>      &lt;form&gt;</a:t>
            </a:r>
          </a:p>
          <a:p>
            <a:r>
              <a:rPr lang="en-US" dirty="0"/>
              <a:t>         &lt;input type = "button" </a:t>
            </a:r>
            <a:r>
              <a:rPr lang="en-US" dirty="0" err="1"/>
              <a:t>onclick</a:t>
            </a:r>
            <a:r>
              <a:rPr lang="en-US" dirty="0"/>
              <a:t> = "</a:t>
            </a:r>
            <a:r>
              <a:rPr lang="en-US" dirty="0" err="1"/>
              <a:t>sayHello</a:t>
            </a:r>
            <a:r>
              <a:rPr lang="en-US" dirty="0"/>
              <a:t>(‘</a:t>
            </a:r>
            <a:r>
              <a:rPr lang="en-US" dirty="0" err="1"/>
              <a:t>Kimaya</a:t>
            </a:r>
            <a:r>
              <a:rPr lang="en-US" dirty="0"/>
              <a:t>', 10)" value = "Say Hello"&gt;</a:t>
            </a:r>
          </a:p>
          <a:p>
            <a:r>
              <a:rPr lang="en-US" dirty="0"/>
              <a:t>      &lt;/form&gt;      </a:t>
            </a:r>
          </a:p>
          <a:p>
            <a:r>
              <a:rPr lang="en-US" dirty="0"/>
              <a:t>         &lt;/body&gt;</a:t>
            </a:r>
          </a:p>
          <a:p>
            <a:r>
              <a:rPr lang="en-US" dirty="0"/>
              <a:t>&lt;/html&gt;</a:t>
            </a:r>
          </a:p>
          <a:p>
            <a:endParaRPr lang="en-IN" dirty="0"/>
          </a:p>
        </p:txBody>
      </p:sp>
      <p:cxnSp>
        <p:nvCxnSpPr>
          <p:cNvPr id="5" name="Straight Connector 4"/>
          <p:cNvCxnSpPr/>
          <p:nvPr/>
        </p:nvCxnSpPr>
        <p:spPr>
          <a:xfrm>
            <a:off x="7674796" y="565079"/>
            <a:ext cx="92467" cy="3030876"/>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9089684" y="2489272"/>
            <a:ext cx="790575" cy="285750"/>
          </a:xfrm>
          <a:prstGeom prst="rect">
            <a:avLst/>
          </a:prstGeom>
        </p:spPr>
      </p:pic>
    </p:spTree>
    <p:extLst>
      <p:ext uri="{BB962C8B-B14F-4D97-AF65-F5344CB8AC3E}">
        <p14:creationId xmlns:p14="http://schemas.microsoft.com/office/powerpoint/2010/main" val="332967159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8512"/>
            <a:ext cx="10515600" cy="5108451"/>
          </a:xfrm>
        </p:spPr>
        <p:txBody>
          <a:bodyPr>
            <a:normAutofit/>
          </a:bodyPr>
          <a:lstStyle/>
          <a:p>
            <a:pPr marL="0" indent="0">
              <a:buNone/>
            </a:pPr>
            <a:r>
              <a:rPr lang="en-IN" sz="2000" dirty="0">
                <a:solidFill>
                  <a:schemeClr val="accent5">
                    <a:lumMod val="75000"/>
                  </a:schemeClr>
                </a:solidFill>
              </a:rPr>
              <a:t>&lt;script&gt;                                                                                                                            </a:t>
            </a:r>
            <a:r>
              <a:rPr lang="en-US" sz="2000" dirty="0">
                <a:solidFill>
                  <a:schemeClr val="accent2">
                    <a:lumMod val="60000"/>
                    <a:lumOff val="40000"/>
                  </a:schemeClr>
                </a:solidFill>
              </a:rPr>
              <a:t>Output:</a:t>
            </a:r>
          </a:p>
          <a:p>
            <a:pPr marL="0" indent="0">
              <a:buNone/>
            </a:pPr>
            <a:r>
              <a:rPr lang="en-IN" sz="2000" dirty="0">
                <a:solidFill>
                  <a:schemeClr val="accent5">
                    <a:lumMod val="75000"/>
                  </a:schemeClr>
                </a:solidFill>
              </a:rPr>
              <a:t>function </a:t>
            </a:r>
            <a:r>
              <a:rPr lang="en-IN" sz="2000" dirty="0" err="1">
                <a:solidFill>
                  <a:schemeClr val="accent5">
                    <a:lumMod val="75000"/>
                  </a:schemeClr>
                </a:solidFill>
              </a:rPr>
              <a:t>ShowMessage</a:t>
            </a:r>
            <a:r>
              <a:rPr lang="en-IN" sz="2000" dirty="0">
                <a:solidFill>
                  <a:schemeClr val="accent5">
                    <a:lumMod val="75000"/>
                  </a:schemeClr>
                </a:solidFill>
              </a:rPr>
              <a:t>(firstName , lastName) </a:t>
            </a:r>
          </a:p>
          <a:p>
            <a:pPr marL="0" indent="0">
              <a:buNone/>
            </a:pPr>
            <a:r>
              <a:rPr lang="en-IN" sz="2000" dirty="0">
                <a:solidFill>
                  <a:schemeClr val="accent5">
                    <a:lumMod val="75000"/>
                  </a:schemeClr>
                </a:solidFill>
              </a:rPr>
              <a:t>{</a:t>
            </a:r>
          </a:p>
          <a:p>
            <a:pPr marL="0" indent="0">
              <a:buNone/>
            </a:pPr>
            <a:r>
              <a:rPr lang="en-IN" sz="2000" dirty="0">
                <a:solidFill>
                  <a:schemeClr val="accent5">
                    <a:lumMod val="75000"/>
                  </a:schemeClr>
                </a:solidFill>
              </a:rPr>
              <a:t>    alert("Hello " + firstName + " " + lastName);</a:t>
            </a:r>
          </a:p>
          <a:p>
            <a:pPr marL="0" indent="0">
              <a:buNone/>
            </a:pPr>
            <a:r>
              <a:rPr lang="en-IN" sz="2000" dirty="0">
                <a:solidFill>
                  <a:schemeClr val="accent5">
                    <a:lumMod val="75000"/>
                  </a:schemeClr>
                </a:solidFill>
              </a:rPr>
              <a:t>}</a:t>
            </a:r>
          </a:p>
          <a:p>
            <a:pPr marL="0" indent="0">
              <a:buNone/>
            </a:pPr>
            <a:endParaRPr lang="en-IN" sz="2000" dirty="0">
              <a:solidFill>
                <a:schemeClr val="accent5">
                  <a:lumMod val="75000"/>
                </a:schemeClr>
              </a:solidFill>
            </a:endParaRPr>
          </a:p>
          <a:p>
            <a:pPr marL="0" indent="0">
              <a:buNone/>
            </a:pPr>
            <a:r>
              <a:rPr lang="en-IN" sz="2000" dirty="0" err="1">
                <a:solidFill>
                  <a:schemeClr val="accent5">
                    <a:lumMod val="75000"/>
                  </a:schemeClr>
                </a:solidFill>
              </a:rPr>
              <a:t>ShowMessage</a:t>
            </a:r>
            <a:r>
              <a:rPr lang="en-IN" sz="2000" dirty="0">
                <a:solidFill>
                  <a:schemeClr val="accent5">
                    <a:lumMod val="75000"/>
                  </a:schemeClr>
                </a:solidFill>
              </a:rPr>
              <a:t>("Steve", "Jobs");</a:t>
            </a:r>
          </a:p>
          <a:p>
            <a:pPr marL="0" indent="0">
              <a:buNone/>
            </a:pPr>
            <a:r>
              <a:rPr lang="en-IN" sz="2000" dirty="0" err="1">
                <a:solidFill>
                  <a:schemeClr val="accent5">
                    <a:lumMod val="75000"/>
                  </a:schemeClr>
                </a:solidFill>
              </a:rPr>
              <a:t>ShowMessage</a:t>
            </a:r>
            <a:r>
              <a:rPr lang="en-IN" sz="2000" dirty="0">
                <a:solidFill>
                  <a:schemeClr val="accent5">
                    <a:lumMod val="75000"/>
                  </a:schemeClr>
                </a:solidFill>
              </a:rPr>
              <a:t>("Bill", "Gates");</a:t>
            </a:r>
          </a:p>
          <a:p>
            <a:pPr marL="0" indent="0">
              <a:buNone/>
            </a:pPr>
            <a:r>
              <a:rPr lang="en-IN" sz="2000" dirty="0" err="1">
                <a:solidFill>
                  <a:schemeClr val="accent5">
                    <a:lumMod val="75000"/>
                  </a:schemeClr>
                </a:solidFill>
              </a:rPr>
              <a:t>ShowMessage</a:t>
            </a:r>
            <a:r>
              <a:rPr lang="en-IN" sz="2000" dirty="0">
                <a:solidFill>
                  <a:schemeClr val="accent5">
                    <a:lumMod val="75000"/>
                  </a:schemeClr>
                </a:solidFill>
              </a:rPr>
              <a:t>(100, 200);</a:t>
            </a:r>
          </a:p>
          <a:p>
            <a:pPr marL="0" indent="0">
              <a:buNone/>
            </a:pPr>
            <a:r>
              <a:rPr lang="en-US" sz="2000" dirty="0">
                <a:solidFill>
                  <a:schemeClr val="accent5">
                    <a:lumMod val="75000"/>
                  </a:schemeClr>
                </a:solidFill>
              </a:rPr>
              <a:t>&lt;/script&gt;</a:t>
            </a:r>
          </a:p>
          <a:p>
            <a:pPr marL="0" indent="0">
              <a:buNone/>
            </a:pPr>
            <a:endParaRPr lang="en-US" dirty="0">
              <a:solidFill>
                <a:schemeClr val="accent5">
                  <a:lumMod val="75000"/>
                </a:schemeClr>
              </a:solidFill>
            </a:endParaRPr>
          </a:p>
          <a:p>
            <a:pPr marL="0" indent="0">
              <a:buNone/>
            </a:pPr>
            <a:endParaRPr lang="en-IN" dirty="0">
              <a:solidFill>
                <a:schemeClr val="accent5">
                  <a:lumMod val="75000"/>
                </a:schemeClr>
              </a:solidFill>
            </a:endParaRPr>
          </a:p>
          <a:p>
            <a:pPr marL="0" indent="0">
              <a:buNone/>
            </a:pPr>
            <a:endParaRPr lang="en-IN" dirty="0">
              <a:solidFill>
                <a:schemeClr val="accent5">
                  <a:lumMod val="75000"/>
                </a:schemeClr>
              </a:solidFill>
            </a:endParaRPr>
          </a:p>
          <a:p>
            <a:endParaRPr lang="en-IN" dirty="0"/>
          </a:p>
        </p:txBody>
      </p:sp>
      <p:pic>
        <p:nvPicPr>
          <p:cNvPr id="4" name="Picture 3"/>
          <p:cNvPicPr>
            <a:picLocks noChangeAspect="1"/>
          </p:cNvPicPr>
          <p:nvPr/>
        </p:nvPicPr>
        <p:blipFill>
          <a:blip r:embed="rId2"/>
          <a:stretch>
            <a:fillRect/>
          </a:stretch>
        </p:blipFill>
        <p:spPr>
          <a:xfrm>
            <a:off x="7015819" y="1678808"/>
            <a:ext cx="4286250" cy="1266825"/>
          </a:xfrm>
          <a:prstGeom prst="rect">
            <a:avLst/>
          </a:prstGeom>
        </p:spPr>
      </p:pic>
      <p:pic>
        <p:nvPicPr>
          <p:cNvPr id="6" name="Picture 5"/>
          <p:cNvPicPr>
            <a:picLocks noChangeAspect="1"/>
          </p:cNvPicPr>
          <p:nvPr/>
        </p:nvPicPr>
        <p:blipFill>
          <a:blip r:embed="rId3"/>
          <a:stretch>
            <a:fillRect/>
          </a:stretch>
        </p:blipFill>
        <p:spPr>
          <a:xfrm>
            <a:off x="6991350" y="3068923"/>
            <a:ext cx="4362450" cy="1323975"/>
          </a:xfrm>
          <a:prstGeom prst="rect">
            <a:avLst/>
          </a:prstGeom>
        </p:spPr>
      </p:pic>
      <p:pic>
        <p:nvPicPr>
          <p:cNvPr id="7" name="Picture 6"/>
          <p:cNvPicPr>
            <a:picLocks noChangeAspect="1"/>
          </p:cNvPicPr>
          <p:nvPr/>
        </p:nvPicPr>
        <p:blipFill>
          <a:blip r:embed="rId4"/>
          <a:stretch>
            <a:fillRect/>
          </a:stretch>
        </p:blipFill>
        <p:spPr>
          <a:xfrm>
            <a:off x="6980969" y="4514959"/>
            <a:ext cx="4429125" cy="1352550"/>
          </a:xfrm>
          <a:prstGeom prst="rect">
            <a:avLst/>
          </a:prstGeom>
        </p:spPr>
      </p:pic>
    </p:spTree>
    <p:extLst>
      <p:ext uri="{BB962C8B-B14F-4D97-AF65-F5344CB8AC3E}">
        <p14:creationId xmlns:p14="http://schemas.microsoft.com/office/powerpoint/2010/main" val="339993250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9992"/>
          </a:xfrm>
        </p:spPr>
        <p:txBody>
          <a:bodyPr/>
          <a:lstStyle/>
          <a:p>
            <a:r>
              <a:rPr lang="en-US" dirty="0">
                <a:solidFill>
                  <a:srgbClr val="C00000"/>
                </a:solidFill>
              </a:rPr>
              <a:t>Calling function from HTML</a:t>
            </a:r>
            <a:endParaRPr lang="en-IN" dirty="0"/>
          </a:p>
        </p:txBody>
      </p:sp>
      <p:sp>
        <p:nvSpPr>
          <p:cNvPr id="3" name="Content Placeholder 2"/>
          <p:cNvSpPr>
            <a:spLocks noGrp="1"/>
          </p:cNvSpPr>
          <p:nvPr>
            <p:ph idx="1"/>
          </p:nvPr>
        </p:nvSpPr>
        <p:spPr>
          <a:xfrm>
            <a:off x="838200" y="1313793"/>
            <a:ext cx="10515600" cy="4863170"/>
          </a:xfrm>
        </p:spPr>
        <p:txBody>
          <a:bodyPr vert="horz" lIns="91440" tIns="45720" rIns="91440" bIns="45720" rtlCol="0" anchor="t">
            <a:normAutofit/>
          </a:bodyPr>
          <a:lstStyle/>
          <a:p>
            <a:r>
              <a:rPr lang="en-US" dirty="0"/>
              <a:t>A function can be called from HTML code on your web page . Now rather than explicitly calling a function, it will be called in response to an event, such as when the web page is loaded or unloaded by the browser.</a:t>
            </a:r>
          </a:p>
          <a:p>
            <a:r>
              <a:rPr lang="en-US" dirty="0"/>
              <a:t>For example:</a:t>
            </a:r>
            <a:endParaRPr lang="en-US" dirty="0">
              <a:cs typeface="Calibri"/>
            </a:endParaRPr>
          </a:p>
          <a:p>
            <a:r>
              <a:rPr lang="en-US" dirty="0" smtClean="0"/>
              <a:t>We </a:t>
            </a:r>
            <a:r>
              <a:rPr lang="en-US" dirty="0"/>
              <a:t>have written two  different functions named as welcome() and goodbye() and you want the code of welcome function should executed when a html form body is loaded in browser and you want goodbye function should executed when a html form body is unloaded in browser. </a:t>
            </a:r>
            <a:endParaRPr lang="en-IN" dirty="0"/>
          </a:p>
        </p:txBody>
      </p:sp>
    </p:spTree>
    <p:extLst>
      <p:ext uri="{BB962C8B-B14F-4D97-AF65-F5344CB8AC3E}">
        <p14:creationId xmlns:p14="http://schemas.microsoft.com/office/powerpoint/2010/main" val="6920508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3982"/>
            <a:ext cx="10515600" cy="863030"/>
          </a:xfrm>
        </p:spPr>
        <p:txBody>
          <a:bodyPr/>
          <a:lstStyle/>
          <a:p>
            <a:r>
              <a:rPr lang="en-IN" dirty="0">
                <a:solidFill>
                  <a:srgbClr val="C00000"/>
                </a:solidFill>
              </a:rPr>
              <a:t>Calling function from HTML</a:t>
            </a:r>
          </a:p>
        </p:txBody>
      </p:sp>
      <p:sp>
        <p:nvSpPr>
          <p:cNvPr id="3" name="Content Placeholder 2"/>
          <p:cNvSpPr>
            <a:spLocks noGrp="1"/>
          </p:cNvSpPr>
          <p:nvPr>
            <p:ph idx="1"/>
          </p:nvPr>
        </p:nvSpPr>
        <p:spPr>
          <a:xfrm>
            <a:off x="838200" y="1643865"/>
            <a:ext cx="10515600" cy="4533098"/>
          </a:xfrm>
        </p:spPr>
        <p:txBody>
          <a:bodyPr/>
          <a:lstStyle/>
          <a:p>
            <a:r>
              <a:rPr lang="en-US" u="sng" dirty="0" smtClean="0"/>
              <a:t>Following </a:t>
            </a:r>
            <a:r>
              <a:rPr lang="en-US" u="sng" dirty="0"/>
              <a:t>steps to call JavaScript function from HTML document</a:t>
            </a:r>
            <a:r>
              <a:rPr lang="en-US" u="sng" dirty="0" smtClean="0"/>
              <a:t>:</a:t>
            </a:r>
          </a:p>
          <a:p>
            <a:r>
              <a:rPr lang="en-US" dirty="0" smtClean="0"/>
              <a:t>Step </a:t>
            </a:r>
            <a:r>
              <a:rPr lang="en-US" dirty="0"/>
              <a:t>1: First, add &lt;script&gt; tag between opening &lt;head&gt; and closing &lt;/head&gt; tag after the &lt;title&gt; tag and write the JavaScript function</a:t>
            </a:r>
            <a:r>
              <a:rPr lang="en-US" dirty="0" smtClean="0"/>
              <a:t>.</a:t>
            </a:r>
          </a:p>
          <a:p>
            <a:r>
              <a:rPr lang="en-US" dirty="0" smtClean="0"/>
              <a:t>Step </a:t>
            </a:r>
            <a:r>
              <a:rPr lang="en-US" dirty="0"/>
              <a:t>2: After then, we have to call the JavaScript function in the HTML code for displaying the information or data on the web page. Therefore, we can call the function of JavaScript by its name in the input tag with </a:t>
            </a:r>
            <a:r>
              <a:rPr lang="en-US" dirty="0" err="1"/>
              <a:t>onclick</a:t>
            </a:r>
            <a:r>
              <a:rPr lang="en-US" dirty="0"/>
              <a:t> event. (Example: </a:t>
            </a:r>
            <a:r>
              <a:rPr lang="en-US" dirty="0" err="1"/>
              <a:t>onclick</a:t>
            </a:r>
            <a:r>
              <a:rPr lang="en-US" dirty="0"/>
              <a:t>="</a:t>
            </a:r>
            <a:r>
              <a:rPr lang="en-US" dirty="0" err="1"/>
              <a:t>msg</a:t>
            </a:r>
            <a:r>
              <a:rPr lang="en-US" dirty="0" smtClean="0"/>
              <a:t>()")</a:t>
            </a:r>
          </a:p>
          <a:p>
            <a:r>
              <a:rPr lang="en-US" dirty="0" smtClean="0"/>
              <a:t> </a:t>
            </a:r>
            <a:r>
              <a:rPr lang="en-US" dirty="0"/>
              <a:t>Step 3: And, at the end, we have to save the HTML file and then run the file, which calls the JavaScript function.</a:t>
            </a:r>
            <a:endParaRPr lang="en-IN" dirty="0"/>
          </a:p>
        </p:txBody>
      </p:sp>
    </p:spTree>
    <p:extLst>
      <p:ext uri="{BB962C8B-B14F-4D97-AF65-F5344CB8AC3E}">
        <p14:creationId xmlns:p14="http://schemas.microsoft.com/office/powerpoint/2010/main" val="38027015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8765"/>
          </a:xfrm>
        </p:spPr>
        <p:txBody>
          <a:bodyPr>
            <a:normAutofit fontScale="90000"/>
          </a:bodyPr>
          <a:lstStyle/>
          <a:p>
            <a:r>
              <a:rPr lang="en-US">
                <a:solidFill>
                  <a:srgbClr val="C00000"/>
                </a:solidFill>
              </a:rPr>
              <a:t>Program</a:t>
            </a:r>
            <a:endParaRPr lang="en-IN">
              <a:solidFill>
                <a:srgbClr val="C00000"/>
              </a:solidFill>
            </a:endParaRPr>
          </a:p>
        </p:txBody>
      </p:sp>
      <p:sp>
        <p:nvSpPr>
          <p:cNvPr id="3" name="Content Placeholder 2"/>
          <p:cNvSpPr>
            <a:spLocks noGrp="1"/>
          </p:cNvSpPr>
          <p:nvPr>
            <p:ph idx="1"/>
          </p:nvPr>
        </p:nvSpPr>
        <p:spPr>
          <a:xfrm>
            <a:off x="838200" y="1166648"/>
            <a:ext cx="10515600" cy="5010315"/>
          </a:xfrm>
        </p:spPr>
        <p:txBody>
          <a:bodyPr>
            <a:normAutofit fontScale="85000" lnSpcReduction="20000"/>
          </a:bodyPr>
          <a:lstStyle/>
          <a:p>
            <a:pPr marL="457200" lvl="1" indent="0">
              <a:buNone/>
            </a:pPr>
            <a:r>
              <a:rPr lang="en-US" dirty="0">
                <a:solidFill>
                  <a:schemeClr val="accent5">
                    <a:lumMod val="75000"/>
                  </a:schemeClr>
                </a:solidFill>
              </a:rPr>
              <a:t>&lt;html&gt;</a:t>
            </a:r>
          </a:p>
          <a:p>
            <a:pPr marL="457200" lvl="1" indent="0">
              <a:buNone/>
            </a:pPr>
            <a:r>
              <a:rPr lang="en-US" dirty="0">
                <a:solidFill>
                  <a:schemeClr val="accent5">
                    <a:lumMod val="75000"/>
                  </a:schemeClr>
                </a:solidFill>
              </a:rPr>
              <a:t>&lt;head&gt;</a:t>
            </a:r>
          </a:p>
          <a:p>
            <a:pPr marL="457200" lvl="1" indent="0">
              <a:buNone/>
            </a:pPr>
            <a:r>
              <a:rPr lang="en-US" dirty="0">
                <a:solidFill>
                  <a:schemeClr val="accent5">
                    <a:lumMod val="75000"/>
                  </a:schemeClr>
                </a:solidFill>
              </a:rPr>
              <a:t>&lt;script&gt;</a:t>
            </a:r>
          </a:p>
          <a:p>
            <a:pPr marL="457200" lvl="1" indent="0">
              <a:buNone/>
            </a:pPr>
            <a:r>
              <a:rPr lang="en-US" dirty="0">
                <a:solidFill>
                  <a:schemeClr val="accent5">
                    <a:lumMod val="75000"/>
                  </a:schemeClr>
                </a:solidFill>
              </a:rPr>
              <a:t>function welcome()</a:t>
            </a:r>
          </a:p>
          <a:p>
            <a:pPr marL="457200" lvl="1" indent="0">
              <a:buNone/>
            </a:pPr>
            <a:r>
              <a:rPr lang="en-US" dirty="0">
                <a:solidFill>
                  <a:schemeClr val="accent5">
                    <a:lumMod val="75000"/>
                  </a:schemeClr>
                </a:solidFill>
              </a:rPr>
              <a:t>{</a:t>
            </a:r>
          </a:p>
          <a:p>
            <a:pPr marL="457200" lvl="1" indent="0">
              <a:buNone/>
            </a:pPr>
            <a:r>
              <a:rPr lang="en-US" dirty="0">
                <a:solidFill>
                  <a:schemeClr val="accent5">
                    <a:lumMod val="75000"/>
                  </a:schemeClr>
                </a:solidFill>
              </a:rPr>
              <a:t>alert(“welcome dear..”);</a:t>
            </a:r>
          </a:p>
          <a:p>
            <a:pPr marL="457200" lvl="1" indent="0">
              <a:buNone/>
            </a:pPr>
            <a:r>
              <a:rPr lang="en-US" dirty="0">
                <a:solidFill>
                  <a:schemeClr val="accent5">
                    <a:lumMod val="75000"/>
                  </a:schemeClr>
                </a:solidFill>
              </a:rPr>
              <a:t>}</a:t>
            </a:r>
          </a:p>
          <a:p>
            <a:pPr marL="457200" lvl="1" indent="0">
              <a:buNone/>
            </a:pPr>
            <a:r>
              <a:rPr lang="en-US" dirty="0">
                <a:solidFill>
                  <a:schemeClr val="accent5">
                    <a:lumMod val="75000"/>
                  </a:schemeClr>
                </a:solidFill>
              </a:rPr>
              <a:t>function goodbye()</a:t>
            </a:r>
          </a:p>
          <a:p>
            <a:pPr marL="457200" lvl="1" indent="0">
              <a:buNone/>
            </a:pPr>
            <a:r>
              <a:rPr lang="en-US" dirty="0">
                <a:solidFill>
                  <a:schemeClr val="accent5">
                    <a:lumMod val="75000"/>
                  </a:schemeClr>
                </a:solidFill>
              </a:rPr>
              <a:t>{</a:t>
            </a:r>
          </a:p>
          <a:p>
            <a:pPr marL="457200" lvl="1" indent="0">
              <a:buNone/>
            </a:pPr>
            <a:r>
              <a:rPr lang="en-US" dirty="0">
                <a:solidFill>
                  <a:schemeClr val="accent5">
                    <a:lumMod val="75000"/>
                  </a:schemeClr>
                </a:solidFill>
              </a:rPr>
              <a:t>alert(“bye bye….”);</a:t>
            </a:r>
          </a:p>
          <a:p>
            <a:pPr marL="457200" lvl="1" indent="0">
              <a:buNone/>
            </a:pPr>
            <a:r>
              <a:rPr lang="en-US" dirty="0">
                <a:solidFill>
                  <a:schemeClr val="accent5">
                    <a:lumMod val="75000"/>
                  </a:schemeClr>
                </a:solidFill>
              </a:rPr>
              <a:t>}</a:t>
            </a:r>
          </a:p>
          <a:p>
            <a:pPr marL="457200" lvl="1" indent="0">
              <a:buNone/>
            </a:pPr>
            <a:endParaRPr lang="en-US" dirty="0">
              <a:solidFill>
                <a:schemeClr val="accent5">
                  <a:lumMod val="75000"/>
                </a:schemeClr>
              </a:solidFill>
            </a:endParaRPr>
          </a:p>
          <a:p>
            <a:pPr marL="457200" lvl="1" indent="0">
              <a:buNone/>
            </a:pPr>
            <a:r>
              <a:rPr lang="en-US" dirty="0">
                <a:solidFill>
                  <a:schemeClr val="accent5">
                    <a:lumMod val="75000"/>
                  </a:schemeClr>
                </a:solidFill>
              </a:rPr>
              <a:t>&lt;/script&gt;</a:t>
            </a:r>
          </a:p>
          <a:p>
            <a:pPr marL="457200" lvl="1" indent="0">
              <a:buNone/>
            </a:pPr>
            <a:r>
              <a:rPr lang="en-US" dirty="0">
                <a:solidFill>
                  <a:schemeClr val="accent5">
                    <a:lumMod val="75000"/>
                  </a:schemeClr>
                </a:solidFill>
              </a:rPr>
              <a:t>&lt;/head&gt;</a:t>
            </a:r>
          </a:p>
          <a:p>
            <a:pPr marL="457200" lvl="1" indent="0">
              <a:buNone/>
            </a:pPr>
            <a:r>
              <a:rPr lang="en-US" dirty="0">
                <a:solidFill>
                  <a:schemeClr val="accent5">
                    <a:lumMod val="75000"/>
                  </a:schemeClr>
                </a:solidFill>
              </a:rPr>
              <a:t>&lt;body onload=“ welcome() “ </a:t>
            </a:r>
            <a:r>
              <a:rPr lang="en-US" dirty="0" err="1">
                <a:solidFill>
                  <a:schemeClr val="accent5">
                    <a:lumMod val="75000"/>
                  </a:schemeClr>
                </a:solidFill>
              </a:rPr>
              <a:t>onunload</a:t>
            </a:r>
            <a:r>
              <a:rPr lang="en-US" dirty="0">
                <a:solidFill>
                  <a:schemeClr val="accent5">
                    <a:lumMod val="75000"/>
                  </a:schemeClr>
                </a:solidFill>
              </a:rPr>
              <a:t>=“goodbye()”&gt;</a:t>
            </a:r>
          </a:p>
          <a:p>
            <a:pPr marL="457200" lvl="1" indent="0">
              <a:buNone/>
            </a:pPr>
            <a:r>
              <a:rPr lang="en-US" dirty="0">
                <a:solidFill>
                  <a:schemeClr val="accent5">
                    <a:lumMod val="75000"/>
                  </a:schemeClr>
                </a:solidFill>
              </a:rPr>
              <a:t>&lt;/body&gt;</a:t>
            </a:r>
          </a:p>
          <a:p>
            <a:pPr marL="457200" lvl="1" indent="0">
              <a:buNone/>
            </a:pPr>
            <a:r>
              <a:rPr lang="en-US" dirty="0">
                <a:solidFill>
                  <a:schemeClr val="accent5">
                    <a:lumMod val="75000"/>
                  </a:schemeClr>
                </a:solidFill>
              </a:rPr>
              <a:t>&lt;/html&gt;</a:t>
            </a:r>
            <a:endParaRPr lang="en-IN" dirty="0">
              <a:solidFill>
                <a:schemeClr val="accent5">
                  <a:lumMod val="75000"/>
                </a:schemeClr>
              </a:solidFill>
            </a:endParaRPr>
          </a:p>
          <a:p>
            <a:endParaRPr lang="en-IN" dirty="0"/>
          </a:p>
        </p:txBody>
      </p:sp>
      <p:pic>
        <p:nvPicPr>
          <p:cNvPr id="4" name="Picture 3"/>
          <p:cNvPicPr>
            <a:picLocks noChangeAspect="1"/>
          </p:cNvPicPr>
          <p:nvPr/>
        </p:nvPicPr>
        <p:blipFill>
          <a:blip r:embed="rId2"/>
          <a:stretch>
            <a:fillRect/>
          </a:stretch>
        </p:blipFill>
        <p:spPr>
          <a:xfrm>
            <a:off x="4604270" y="1343682"/>
            <a:ext cx="4056546" cy="2085318"/>
          </a:xfrm>
          <a:prstGeom prst="rect">
            <a:avLst/>
          </a:prstGeom>
        </p:spPr>
      </p:pic>
    </p:spTree>
    <p:extLst>
      <p:ext uri="{BB962C8B-B14F-4D97-AF65-F5344CB8AC3E}">
        <p14:creationId xmlns:p14="http://schemas.microsoft.com/office/powerpoint/2010/main" val="1683512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9738"/>
            <a:ext cx="10515600" cy="5681609"/>
          </a:xfrm>
        </p:spPr>
        <p:txBody>
          <a:bodyPr>
            <a:normAutofit fontScale="70000" lnSpcReduction="20000"/>
          </a:bodyPr>
          <a:lstStyle/>
          <a:p>
            <a:r>
              <a:rPr lang="en-US" dirty="0">
                <a:solidFill>
                  <a:srgbClr val="C00000"/>
                </a:solidFill>
              </a:rPr>
              <a:t>Write a Java script that initializes an array called flowers with the names of </a:t>
            </a:r>
            <a:r>
              <a:rPr lang="en-US" dirty="0" smtClean="0">
                <a:solidFill>
                  <a:srgbClr val="C00000"/>
                </a:solidFill>
              </a:rPr>
              <a:t>3 </a:t>
            </a:r>
            <a:r>
              <a:rPr lang="en-US" dirty="0">
                <a:solidFill>
                  <a:srgbClr val="C00000"/>
                </a:solidFill>
              </a:rPr>
              <a:t>flowers. The script then displays array elements.</a:t>
            </a:r>
          </a:p>
          <a:p>
            <a:r>
              <a:rPr lang="en-US" dirty="0" smtClean="0"/>
              <a:t>&lt;</a:t>
            </a:r>
            <a:r>
              <a:rPr lang="en-US" dirty="0"/>
              <a:t>html&gt;</a:t>
            </a:r>
          </a:p>
          <a:p>
            <a:r>
              <a:rPr lang="en-US" dirty="0"/>
              <a:t>&lt;head</a:t>
            </a:r>
            <a:r>
              <a:rPr lang="en-US" dirty="0" smtClean="0"/>
              <a:t>&gt;&lt;</a:t>
            </a:r>
            <a:r>
              <a:rPr lang="en-US" dirty="0"/>
              <a:t>title&gt;Display Array Elements&lt;/title</a:t>
            </a:r>
            <a:r>
              <a:rPr lang="en-US" dirty="0" smtClean="0"/>
              <a:t>&gt;&lt;/</a:t>
            </a:r>
            <a:r>
              <a:rPr lang="en-US" dirty="0"/>
              <a:t>head&gt;</a:t>
            </a:r>
          </a:p>
          <a:p>
            <a:r>
              <a:rPr lang="en-US" dirty="0"/>
              <a:t>&lt;body&gt;</a:t>
            </a:r>
          </a:p>
          <a:p>
            <a:r>
              <a:rPr lang="en-US" dirty="0"/>
              <a:t>&lt;script&gt;</a:t>
            </a:r>
          </a:p>
          <a:p>
            <a:r>
              <a:rPr lang="en-US" dirty="0" err="1"/>
              <a:t>var</a:t>
            </a:r>
            <a:r>
              <a:rPr lang="en-US" dirty="0"/>
              <a:t> flowers = new Array();</a:t>
            </a:r>
          </a:p>
          <a:p>
            <a:r>
              <a:rPr lang="en-US" dirty="0"/>
              <a:t>flowers[0] = 'Rose ';</a:t>
            </a:r>
          </a:p>
          <a:p>
            <a:r>
              <a:rPr lang="en-US" dirty="0"/>
              <a:t>flowers[1] = '</a:t>
            </a:r>
            <a:r>
              <a:rPr lang="en-US" dirty="0" err="1"/>
              <a:t>Mogra</a:t>
            </a:r>
            <a:r>
              <a:rPr lang="en-US" dirty="0"/>
              <a:t>';</a:t>
            </a:r>
          </a:p>
          <a:p>
            <a:r>
              <a:rPr lang="en-US" dirty="0"/>
              <a:t>flowers[2] = 'Hibiscus';</a:t>
            </a:r>
          </a:p>
          <a:p>
            <a:r>
              <a:rPr lang="en-US" dirty="0"/>
              <a:t>for (</a:t>
            </a:r>
            <a:r>
              <a:rPr lang="en-US" dirty="0" err="1"/>
              <a:t>var</a:t>
            </a:r>
            <a:r>
              <a:rPr lang="en-US" dirty="0"/>
              <a:t> i = 0; i &lt; flowers.length; i++)</a:t>
            </a:r>
          </a:p>
          <a:p>
            <a:r>
              <a:rPr lang="en-US" dirty="0"/>
              <a:t>{</a:t>
            </a:r>
          </a:p>
          <a:p>
            <a:r>
              <a:rPr lang="en-US" dirty="0"/>
              <a:t>document.write(flowers[i] + '&lt;</a:t>
            </a:r>
            <a:r>
              <a:rPr lang="en-US" dirty="0" err="1"/>
              <a:t>br</a:t>
            </a:r>
            <a:r>
              <a:rPr lang="en-US" dirty="0"/>
              <a:t>&gt;');</a:t>
            </a:r>
          </a:p>
          <a:p>
            <a:r>
              <a:rPr lang="en-US" dirty="0"/>
              <a:t>}</a:t>
            </a:r>
          </a:p>
          <a:p>
            <a:r>
              <a:rPr lang="en-US" dirty="0"/>
              <a:t>&lt;/script&gt;</a:t>
            </a:r>
          </a:p>
          <a:p>
            <a:r>
              <a:rPr lang="en-US" dirty="0"/>
              <a:t> &lt;/body&gt;</a:t>
            </a:r>
          </a:p>
          <a:p>
            <a:r>
              <a:rPr lang="en-US" dirty="0"/>
              <a:t>&lt;/html&gt;</a:t>
            </a:r>
            <a:endParaRPr lang="en-IN" dirty="0"/>
          </a:p>
        </p:txBody>
      </p:sp>
    </p:spTree>
    <p:extLst>
      <p:ext uri="{BB962C8B-B14F-4D97-AF65-F5344CB8AC3E}">
        <p14:creationId xmlns:p14="http://schemas.microsoft.com/office/powerpoint/2010/main" val="362203397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Calling function from HTML</a:t>
            </a:r>
            <a:endParaRPr lang="en-IN">
              <a:solidFill>
                <a:srgbClr val="C00000"/>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chemeClr val="accent5">
                    <a:lumMod val="75000"/>
                  </a:schemeClr>
                </a:solidFill>
              </a:rPr>
              <a:t>&lt;html&gt;</a:t>
            </a:r>
          </a:p>
          <a:p>
            <a:pPr marL="0" indent="0">
              <a:buNone/>
            </a:pPr>
            <a:r>
              <a:rPr lang="en-US" dirty="0">
                <a:solidFill>
                  <a:schemeClr val="accent5">
                    <a:lumMod val="75000"/>
                  </a:schemeClr>
                </a:solidFill>
              </a:rPr>
              <a:t>&lt;head&gt;</a:t>
            </a:r>
          </a:p>
          <a:p>
            <a:pPr marL="0" indent="0">
              <a:buNone/>
            </a:pPr>
            <a:r>
              <a:rPr lang="en-US" dirty="0">
                <a:solidFill>
                  <a:schemeClr val="accent5">
                    <a:lumMod val="75000"/>
                  </a:schemeClr>
                </a:solidFill>
              </a:rPr>
              <a:t>&lt;script&gt;</a:t>
            </a:r>
          </a:p>
          <a:p>
            <a:pPr marL="0" indent="0">
              <a:buNone/>
            </a:pPr>
            <a:r>
              <a:rPr lang="en-US" dirty="0">
                <a:solidFill>
                  <a:schemeClr val="accent5">
                    <a:lumMod val="75000"/>
                  </a:schemeClr>
                </a:solidFill>
              </a:rPr>
              <a:t>function A()</a:t>
            </a:r>
          </a:p>
          <a:p>
            <a:pPr marL="0" indent="0">
              <a:buNone/>
            </a:pPr>
            <a:r>
              <a:rPr lang="en-US" dirty="0">
                <a:solidFill>
                  <a:schemeClr val="accent5">
                    <a:lumMod val="75000"/>
                  </a:schemeClr>
                </a:solidFill>
              </a:rPr>
              <a:t>{</a:t>
            </a:r>
          </a:p>
          <a:p>
            <a:pPr marL="0" indent="0">
              <a:buNone/>
            </a:pPr>
            <a:r>
              <a:rPr lang="en-US" dirty="0">
                <a:solidFill>
                  <a:schemeClr val="accent5">
                    <a:lumMod val="75000"/>
                  </a:schemeClr>
                </a:solidFill>
              </a:rPr>
              <a:t>document.write(“Inside the function A”);</a:t>
            </a:r>
          </a:p>
          <a:p>
            <a:pPr marL="0" indent="0">
              <a:buNone/>
            </a:pPr>
            <a:r>
              <a:rPr lang="en-US" dirty="0">
                <a:solidFill>
                  <a:schemeClr val="accent5">
                    <a:lumMod val="75000"/>
                  </a:schemeClr>
                </a:solidFill>
              </a:rPr>
              <a:t>}</a:t>
            </a:r>
          </a:p>
          <a:p>
            <a:pPr marL="0" indent="0">
              <a:buNone/>
            </a:pPr>
            <a:r>
              <a:rPr lang="en-US" dirty="0">
                <a:solidFill>
                  <a:schemeClr val="accent5">
                    <a:lumMod val="75000"/>
                  </a:schemeClr>
                </a:solidFill>
              </a:rPr>
              <a:t>&lt;/script&gt;</a:t>
            </a:r>
          </a:p>
          <a:p>
            <a:pPr marL="0" indent="0">
              <a:buNone/>
            </a:pPr>
            <a:r>
              <a:rPr lang="en-US" dirty="0">
                <a:solidFill>
                  <a:schemeClr val="accent5">
                    <a:lumMod val="75000"/>
                  </a:schemeClr>
                </a:solidFill>
              </a:rPr>
              <a:t>&lt;/head&gt;</a:t>
            </a:r>
          </a:p>
          <a:p>
            <a:pPr marL="0" indent="0">
              <a:buNone/>
            </a:pPr>
            <a:r>
              <a:rPr lang="en-US" dirty="0">
                <a:solidFill>
                  <a:schemeClr val="accent5">
                    <a:lumMod val="75000"/>
                  </a:schemeClr>
                </a:solidFill>
              </a:rPr>
              <a:t>&lt;body </a:t>
            </a:r>
            <a:r>
              <a:rPr lang="en-US" dirty="0" err="1">
                <a:solidFill>
                  <a:schemeClr val="accent5">
                    <a:lumMod val="75000"/>
                  </a:schemeClr>
                </a:solidFill>
              </a:rPr>
              <a:t>onload</a:t>
            </a:r>
            <a:r>
              <a:rPr lang="en-US" dirty="0">
                <a:solidFill>
                  <a:schemeClr val="accent5">
                    <a:lumMod val="75000"/>
                  </a:schemeClr>
                </a:solidFill>
              </a:rPr>
              <a:t>=“ A() “&gt;</a:t>
            </a:r>
          </a:p>
          <a:p>
            <a:pPr marL="0" indent="0">
              <a:buNone/>
            </a:pPr>
            <a:r>
              <a:rPr lang="en-US" dirty="0">
                <a:solidFill>
                  <a:schemeClr val="accent5">
                    <a:lumMod val="75000"/>
                  </a:schemeClr>
                </a:solidFill>
              </a:rPr>
              <a:t>&lt;/body&gt;</a:t>
            </a:r>
          </a:p>
          <a:p>
            <a:pPr marL="0" indent="0">
              <a:buNone/>
            </a:pPr>
            <a:r>
              <a:rPr lang="en-US" dirty="0">
                <a:solidFill>
                  <a:schemeClr val="accent5">
                    <a:lumMod val="75000"/>
                  </a:schemeClr>
                </a:solidFill>
              </a:rPr>
              <a:t>&lt;/html&gt;</a:t>
            </a:r>
            <a:endParaRPr lang="en-IN" dirty="0">
              <a:solidFill>
                <a:schemeClr val="accent5">
                  <a:lumMod val="75000"/>
                </a:schemeClr>
              </a:solidFill>
            </a:endParaRPr>
          </a:p>
          <a:p>
            <a:endParaRPr lang="en-IN" dirty="0"/>
          </a:p>
        </p:txBody>
      </p:sp>
    </p:spTree>
    <p:extLst>
      <p:ext uri="{BB962C8B-B14F-4D97-AF65-F5344CB8AC3E}">
        <p14:creationId xmlns:p14="http://schemas.microsoft.com/office/powerpoint/2010/main" val="51937400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6998"/>
            <a:ext cx="10515600" cy="5539965"/>
          </a:xfrm>
        </p:spPr>
        <p:txBody>
          <a:bodyPr>
            <a:normAutofit fontScale="92500" lnSpcReduction="20000"/>
          </a:bodyPr>
          <a:lstStyle/>
          <a:p>
            <a:r>
              <a:rPr lang="en-IN" dirty="0" smtClean="0"/>
              <a:t>&lt;html&gt;</a:t>
            </a:r>
          </a:p>
          <a:p>
            <a:r>
              <a:rPr lang="en-IN" dirty="0" smtClean="0"/>
              <a:t>&lt;</a:t>
            </a:r>
            <a:r>
              <a:rPr lang="en-IN" dirty="0"/>
              <a:t>head</a:t>
            </a:r>
            <a:r>
              <a:rPr lang="en-IN" dirty="0" smtClean="0"/>
              <a:t>&gt;</a:t>
            </a:r>
          </a:p>
          <a:p>
            <a:r>
              <a:rPr lang="en-IN" dirty="0" smtClean="0"/>
              <a:t>&lt;</a:t>
            </a:r>
            <a:r>
              <a:rPr lang="en-IN" dirty="0"/>
              <a:t>script</a:t>
            </a:r>
            <a:r>
              <a:rPr lang="en-IN" dirty="0" smtClean="0"/>
              <a:t>&gt;</a:t>
            </a:r>
          </a:p>
          <a:p>
            <a:r>
              <a:rPr lang="en-IN" dirty="0" smtClean="0"/>
              <a:t>function </a:t>
            </a:r>
            <a:r>
              <a:rPr lang="en-IN" dirty="0" err="1"/>
              <a:t>msg</a:t>
            </a:r>
            <a:r>
              <a:rPr lang="en-IN" dirty="0" smtClean="0"/>
              <a:t>()</a:t>
            </a:r>
          </a:p>
          <a:p>
            <a:r>
              <a:rPr lang="en-IN" dirty="0" smtClean="0"/>
              <a:t>{</a:t>
            </a:r>
          </a:p>
          <a:p>
            <a:r>
              <a:rPr lang="en-IN" dirty="0" smtClean="0"/>
              <a:t>alert(“Hello</a:t>
            </a:r>
            <a:r>
              <a:rPr lang="en-IN" dirty="0"/>
              <a:t>! </a:t>
            </a:r>
            <a:r>
              <a:rPr lang="en-IN" dirty="0" smtClean="0"/>
              <a:t>TYCM");</a:t>
            </a:r>
          </a:p>
          <a:p>
            <a:r>
              <a:rPr lang="en-IN" dirty="0" smtClean="0"/>
              <a:t>}</a:t>
            </a:r>
          </a:p>
          <a:p>
            <a:r>
              <a:rPr lang="en-IN" dirty="0" smtClean="0"/>
              <a:t>&lt;/</a:t>
            </a:r>
            <a:r>
              <a:rPr lang="en-IN" dirty="0"/>
              <a:t>script</a:t>
            </a:r>
            <a:r>
              <a:rPr lang="en-IN" dirty="0" smtClean="0"/>
              <a:t>&gt;</a:t>
            </a:r>
          </a:p>
          <a:p>
            <a:r>
              <a:rPr lang="en-IN" dirty="0" smtClean="0"/>
              <a:t>&lt;/</a:t>
            </a:r>
            <a:r>
              <a:rPr lang="en-IN" dirty="0"/>
              <a:t>head</a:t>
            </a:r>
            <a:r>
              <a:rPr lang="en-IN" dirty="0" smtClean="0"/>
              <a:t>&gt;</a:t>
            </a:r>
          </a:p>
          <a:p>
            <a:r>
              <a:rPr lang="en-IN" dirty="0" smtClean="0"/>
              <a:t>&lt;</a:t>
            </a:r>
            <a:r>
              <a:rPr lang="en-IN" dirty="0"/>
              <a:t>body</a:t>
            </a:r>
            <a:r>
              <a:rPr lang="en-IN" dirty="0" smtClean="0"/>
              <a:t>&gt;</a:t>
            </a:r>
          </a:p>
          <a:p>
            <a:r>
              <a:rPr lang="en-IN" dirty="0" smtClean="0"/>
              <a:t>&lt;</a:t>
            </a:r>
            <a:r>
              <a:rPr lang="en-IN" dirty="0"/>
              <a:t>input type="button" </a:t>
            </a:r>
            <a:r>
              <a:rPr lang="en-IN" dirty="0" err="1"/>
              <a:t>onclick</a:t>
            </a:r>
            <a:r>
              <a:rPr lang="en-IN" dirty="0"/>
              <a:t>="</a:t>
            </a:r>
            <a:r>
              <a:rPr lang="en-IN" dirty="0" err="1"/>
              <a:t>msg</a:t>
            </a:r>
            <a:r>
              <a:rPr lang="en-IN" dirty="0"/>
              <a:t>()" value="call function</a:t>
            </a:r>
            <a:r>
              <a:rPr lang="en-IN" dirty="0" smtClean="0"/>
              <a:t>"/&gt;</a:t>
            </a:r>
          </a:p>
          <a:p>
            <a:r>
              <a:rPr lang="en-IN" dirty="0" smtClean="0"/>
              <a:t>&lt;/</a:t>
            </a:r>
            <a:r>
              <a:rPr lang="en-IN" dirty="0"/>
              <a:t>body</a:t>
            </a:r>
            <a:r>
              <a:rPr lang="en-IN" dirty="0" smtClean="0"/>
              <a:t>&gt;</a:t>
            </a:r>
          </a:p>
          <a:p>
            <a:r>
              <a:rPr lang="en-IN" dirty="0" smtClean="0"/>
              <a:t>&lt;/</a:t>
            </a:r>
            <a:r>
              <a:rPr lang="en-IN" dirty="0"/>
              <a:t>html</a:t>
            </a:r>
            <a:r>
              <a:rPr lang="en-IN" dirty="0" smtClean="0"/>
              <a:t>&gt;</a:t>
            </a:r>
          </a:p>
          <a:p>
            <a:endParaRPr lang="en-IN" dirty="0" smtClean="0"/>
          </a:p>
          <a:p>
            <a:endParaRPr lang="en-IN" dirty="0"/>
          </a:p>
        </p:txBody>
      </p:sp>
    </p:spTree>
    <p:extLst>
      <p:ext uri="{BB962C8B-B14F-4D97-AF65-F5344CB8AC3E}">
        <p14:creationId xmlns:p14="http://schemas.microsoft.com/office/powerpoint/2010/main" val="40176372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1193"/>
          </a:xfrm>
        </p:spPr>
        <p:txBody>
          <a:bodyPr>
            <a:normAutofit/>
          </a:bodyPr>
          <a:lstStyle/>
          <a:p>
            <a:r>
              <a:rPr lang="en-US" sz="3200" dirty="0">
                <a:solidFill>
                  <a:srgbClr val="C00000"/>
                </a:solidFill>
              </a:rPr>
              <a:t>Function calling another function</a:t>
            </a:r>
            <a:endParaRPr lang="en-IN" sz="3200" dirty="0"/>
          </a:p>
        </p:txBody>
      </p:sp>
      <p:sp>
        <p:nvSpPr>
          <p:cNvPr id="3" name="Content Placeholder 2"/>
          <p:cNvSpPr>
            <a:spLocks noGrp="1"/>
          </p:cNvSpPr>
          <p:nvPr>
            <p:ph idx="1"/>
          </p:nvPr>
        </p:nvSpPr>
        <p:spPr>
          <a:xfrm>
            <a:off x="838200" y="1109609"/>
            <a:ext cx="10515600" cy="5067354"/>
          </a:xfrm>
        </p:spPr>
        <p:txBody>
          <a:bodyPr>
            <a:normAutofit fontScale="55000" lnSpcReduction="20000"/>
          </a:bodyPr>
          <a:lstStyle/>
          <a:p>
            <a:r>
              <a:rPr lang="en-US" dirty="0" smtClean="0"/>
              <a:t>We can call one function from another function. This is called nested functions.</a:t>
            </a:r>
          </a:p>
          <a:p>
            <a:pPr marL="0" indent="0">
              <a:buNone/>
            </a:pPr>
            <a:r>
              <a:rPr lang="en-US" dirty="0">
                <a:solidFill>
                  <a:schemeClr val="accent5">
                    <a:lumMod val="75000"/>
                  </a:schemeClr>
                </a:solidFill>
              </a:rPr>
              <a:t>&lt;html&gt;</a:t>
            </a:r>
          </a:p>
          <a:p>
            <a:pPr marL="0" indent="0">
              <a:buNone/>
            </a:pPr>
            <a:r>
              <a:rPr lang="en-US" dirty="0">
                <a:solidFill>
                  <a:schemeClr val="accent5">
                    <a:lumMod val="75000"/>
                  </a:schemeClr>
                </a:solidFill>
              </a:rPr>
              <a:t>&lt;head&gt;</a:t>
            </a:r>
          </a:p>
          <a:p>
            <a:pPr marL="0" indent="0">
              <a:buNone/>
            </a:pPr>
            <a:r>
              <a:rPr lang="en-US" dirty="0">
                <a:solidFill>
                  <a:schemeClr val="accent5">
                    <a:lumMod val="75000"/>
                  </a:schemeClr>
                </a:solidFill>
              </a:rPr>
              <a:t>&lt;script&gt;</a:t>
            </a:r>
          </a:p>
          <a:p>
            <a:pPr marL="0" indent="0">
              <a:buNone/>
            </a:pPr>
            <a:r>
              <a:rPr lang="en-US" dirty="0">
                <a:solidFill>
                  <a:schemeClr val="accent5">
                    <a:lumMod val="75000"/>
                  </a:schemeClr>
                </a:solidFill>
              </a:rPr>
              <a:t>function A()</a:t>
            </a:r>
          </a:p>
          <a:p>
            <a:pPr marL="0" indent="0">
              <a:buNone/>
            </a:pPr>
            <a:r>
              <a:rPr lang="en-US" dirty="0">
                <a:solidFill>
                  <a:schemeClr val="accent5">
                    <a:lumMod val="75000"/>
                  </a:schemeClr>
                </a:solidFill>
              </a:rPr>
              <a:t>{</a:t>
            </a:r>
          </a:p>
          <a:p>
            <a:pPr marL="0" indent="0">
              <a:buNone/>
            </a:pPr>
            <a:r>
              <a:rPr lang="en-US" dirty="0">
                <a:solidFill>
                  <a:schemeClr val="accent5">
                    <a:lumMod val="75000"/>
                  </a:schemeClr>
                </a:solidFill>
              </a:rPr>
              <a:t>   B(); //calling another function</a:t>
            </a:r>
          </a:p>
          <a:p>
            <a:pPr marL="0" indent="0">
              <a:buNone/>
            </a:pPr>
            <a:r>
              <a:rPr lang="en-US" dirty="0">
                <a:solidFill>
                  <a:schemeClr val="accent5">
                    <a:lumMod val="75000"/>
                  </a:schemeClr>
                </a:solidFill>
              </a:rPr>
              <a:t>}</a:t>
            </a:r>
          </a:p>
          <a:p>
            <a:pPr marL="0" indent="0">
              <a:buNone/>
            </a:pPr>
            <a:r>
              <a:rPr lang="en-US" dirty="0">
                <a:solidFill>
                  <a:schemeClr val="accent5">
                    <a:lumMod val="75000"/>
                  </a:schemeClr>
                </a:solidFill>
              </a:rPr>
              <a:t>function B()</a:t>
            </a:r>
          </a:p>
          <a:p>
            <a:pPr marL="0" indent="0">
              <a:buNone/>
            </a:pPr>
            <a:r>
              <a:rPr lang="en-US" dirty="0">
                <a:solidFill>
                  <a:schemeClr val="accent5">
                    <a:lumMod val="75000"/>
                  </a:schemeClr>
                </a:solidFill>
              </a:rPr>
              <a:t>{</a:t>
            </a:r>
          </a:p>
          <a:p>
            <a:pPr marL="0" indent="0">
              <a:buNone/>
            </a:pPr>
            <a:r>
              <a:rPr lang="en-US" dirty="0">
                <a:solidFill>
                  <a:schemeClr val="accent5">
                    <a:lumMod val="75000"/>
                  </a:schemeClr>
                </a:solidFill>
              </a:rPr>
              <a:t>alert(“Inside the function B() via function A()”);</a:t>
            </a:r>
          </a:p>
          <a:p>
            <a:pPr marL="0" indent="0">
              <a:buNone/>
            </a:pPr>
            <a:r>
              <a:rPr lang="en-US" dirty="0">
                <a:solidFill>
                  <a:schemeClr val="accent5">
                    <a:lumMod val="75000"/>
                  </a:schemeClr>
                </a:solidFill>
              </a:rPr>
              <a:t>}</a:t>
            </a:r>
          </a:p>
          <a:p>
            <a:pPr marL="0" indent="0">
              <a:buNone/>
            </a:pPr>
            <a:r>
              <a:rPr lang="en-US" dirty="0">
                <a:solidFill>
                  <a:schemeClr val="accent5">
                    <a:lumMod val="75000"/>
                  </a:schemeClr>
                </a:solidFill>
              </a:rPr>
              <a:t>&lt;/script&gt;</a:t>
            </a:r>
          </a:p>
          <a:p>
            <a:pPr marL="0" indent="0">
              <a:buNone/>
            </a:pPr>
            <a:r>
              <a:rPr lang="en-US" dirty="0">
                <a:solidFill>
                  <a:schemeClr val="accent5">
                    <a:lumMod val="75000"/>
                  </a:schemeClr>
                </a:solidFill>
              </a:rPr>
              <a:t>&lt;/head&gt;</a:t>
            </a:r>
          </a:p>
          <a:p>
            <a:pPr marL="0" indent="0">
              <a:buNone/>
            </a:pPr>
            <a:r>
              <a:rPr lang="en-US" dirty="0">
                <a:solidFill>
                  <a:schemeClr val="accent5">
                    <a:lumMod val="75000"/>
                  </a:schemeClr>
                </a:solidFill>
              </a:rPr>
              <a:t>&lt;body </a:t>
            </a:r>
            <a:r>
              <a:rPr lang="en-US" dirty="0" err="1">
                <a:solidFill>
                  <a:schemeClr val="accent5">
                    <a:lumMod val="75000"/>
                  </a:schemeClr>
                </a:solidFill>
              </a:rPr>
              <a:t>onload</a:t>
            </a:r>
            <a:r>
              <a:rPr lang="en-US" dirty="0">
                <a:solidFill>
                  <a:schemeClr val="accent5">
                    <a:lumMod val="75000"/>
                  </a:schemeClr>
                </a:solidFill>
              </a:rPr>
              <a:t>=“ A() “&gt;</a:t>
            </a:r>
          </a:p>
          <a:p>
            <a:pPr marL="0" indent="0">
              <a:buNone/>
            </a:pPr>
            <a:r>
              <a:rPr lang="en-US" dirty="0">
                <a:solidFill>
                  <a:schemeClr val="accent5">
                    <a:lumMod val="75000"/>
                  </a:schemeClr>
                </a:solidFill>
              </a:rPr>
              <a:t>&lt;/body&gt;</a:t>
            </a:r>
          </a:p>
          <a:p>
            <a:pPr marL="0" indent="0">
              <a:buNone/>
            </a:pPr>
            <a:r>
              <a:rPr lang="en-US" dirty="0">
                <a:solidFill>
                  <a:schemeClr val="accent5">
                    <a:lumMod val="75000"/>
                  </a:schemeClr>
                </a:solidFill>
              </a:rPr>
              <a:t>&lt;/html&gt;</a:t>
            </a:r>
            <a:endParaRPr lang="en-IN" dirty="0">
              <a:solidFill>
                <a:schemeClr val="accent5">
                  <a:lumMod val="75000"/>
                </a:schemeClr>
              </a:solidFill>
            </a:endParaRPr>
          </a:p>
          <a:p>
            <a:endParaRPr lang="en-IN" dirty="0"/>
          </a:p>
        </p:txBody>
      </p:sp>
    </p:spTree>
    <p:extLst>
      <p:ext uri="{BB962C8B-B14F-4D97-AF65-F5344CB8AC3E}">
        <p14:creationId xmlns:p14="http://schemas.microsoft.com/office/powerpoint/2010/main" val="149764807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2337"/>
            <a:ext cx="10515600" cy="6185044"/>
          </a:xfrm>
        </p:spPr>
        <p:txBody>
          <a:bodyPr>
            <a:normAutofit fontScale="77500" lnSpcReduction="20000"/>
          </a:bodyPr>
          <a:lstStyle/>
          <a:p>
            <a:pPr marL="0" indent="0">
              <a:buNone/>
            </a:pPr>
            <a:r>
              <a:rPr lang="en-IN" dirty="0" smtClean="0"/>
              <a:t>Program1:</a:t>
            </a:r>
          </a:p>
          <a:p>
            <a:pPr marL="0" indent="0">
              <a:buNone/>
            </a:pPr>
            <a:r>
              <a:rPr lang="en-IN" dirty="0" smtClean="0"/>
              <a:t>&lt;html&gt;</a:t>
            </a:r>
          </a:p>
          <a:p>
            <a:pPr marL="0" indent="0">
              <a:buNone/>
            </a:pPr>
            <a:r>
              <a:rPr lang="en-IN" dirty="0" smtClean="0"/>
              <a:t>&lt;</a:t>
            </a:r>
            <a:r>
              <a:rPr lang="en-IN" dirty="0"/>
              <a:t>head&gt;&lt;title&gt;Function calling another function&lt;/title&gt; &lt;/head</a:t>
            </a:r>
            <a:r>
              <a:rPr lang="en-IN" dirty="0" smtClean="0"/>
              <a:t>&gt;</a:t>
            </a:r>
          </a:p>
          <a:p>
            <a:pPr marL="0" indent="0">
              <a:buNone/>
            </a:pPr>
            <a:r>
              <a:rPr lang="en-IN" dirty="0" smtClean="0"/>
              <a:t>&lt;</a:t>
            </a:r>
            <a:r>
              <a:rPr lang="en-IN" dirty="0"/>
              <a:t>body</a:t>
            </a:r>
            <a:r>
              <a:rPr lang="en-IN" dirty="0" smtClean="0"/>
              <a:t>&gt;</a:t>
            </a:r>
          </a:p>
          <a:p>
            <a:pPr marL="0" indent="0">
              <a:buNone/>
            </a:pPr>
            <a:r>
              <a:rPr lang="en-IN" dirty="0" smtClean="0"/>
              <a:t>&lt;script&gt;</a:t>
            </a:r>
          </a:p>
          <a:p>
            <a:pPr marL="0" indent="0">
              <a:buNone/>
            </a:pPr>
            <a:r>
              <a:rPr lang="en-IN" dirty="0" smtClean="0"/>
              <a:t>function </a:t>
            </a:r>
            <a:r>
              <a:rPr lang="en-IN" dirty="0" err="1"/>
              <a:t>sum_of_squares</a:t>
            </a:r>
            <a:r>
              <a:rPr lang="en-IN" dirty="0"/>
              <a:t>(x, y, z</a:t>
            </a:r>
            <a:r>
              <a:rPr lang="en-IN" dirty="0" smtClean="0"/>
              <a:t>)     </a:t>
            </a:r>
            <a:r>
              <a:rPr lang="en-IN" dirty="0"/>
              <a:t>// function </a:t>
            </a:r>
            <a:r>
              <a:rPr lang="en-IN" dirty="0" smtClean="0"/>
              <a:t>1</a:t>
            </a:r>
          </a:p>
          <a:p>
            <a:pPr marL="0" indent="0">
              <a:buNone/>
            </a:pPr>
            <a:r>
              <a:rPr lang="en-IN" dirty="0" smtClean="0"/>
              <a:t>{</a:t>
            </a:r>
          </a:p>
          <a:p>
            <a:pPr marL="0" indent="0">
              <a:buNone/>
            </a:pPr>
            <a:r>
              <a:rPr lang="en-IN" dirty="0" smtClean="0"/>
              <a:t>let </a:t>
            </a:r>
            <a:r>
              <a:rPr lang="en-IN" dirty="0"/>
              <a:t>a = square(x); </a:t>
            </a:r>
            <a:r>
              <a:rPr lang="en-IN" dirty="0" smtClean="0"/>
              <a:t>                        // </a:t>
            </a:r>
            <a:r>
              <a:rPr lang="en-IN" dirty="0"/>
              <a:t>function 2 calling from function </a:t>
            </a:r>
            <a:r>
              <a:rPr lang="en-IN" dirty="0" smtClean="0"/>
              <a:t>1</a:t>
            </a:r>
          </a:p>
          <a:p>
            <a:pPr marL="0" indent="0">
              <a:buNone/>
            </a:pPr>
            <a:r>
              <a:rPr lang="en-IN" dirty="0" smtClean="0"/>
              <a:t>let </a:t>
            </a:r>
            <a:r>
              <a:rPr lang="en-IN" dirty="0"/>
              <a:t>b = square(y</a:t>
            </a:r>
            <a:r>
              <a:rPr lang="en-IN" dirty="0" smtClean="0"/>
              <a:t>);</a:t>
            </a:r>
          </a:p>
          <a:p>
            <a:pPr marL="0" indent="0">
              <a:buNone/>
            </a:pPr>
            <a:r>
              <a:rPr lang="en-IN" dirty="0" smtClean="0"/>
              <a:t>let </a:t>
            </a:r>
            <a:r>
              <a:rPr lang="en-IN" dirty="0"/>
              <a:t>c = square(z</a:t>
            </a:r>
            <a:r>
              <a:rPr lang="en-IN" dirty="0" smtClean="0"/>
              <a:t>);</a:t>
            </a:r>
          </a:p>
          <a:p>
            <a:pPr marL="0" indent="0">
              <a:buNone/>
            </a:pPr>
            <a:r>
              <a:rPr lang="en-IN" dirty="0" smtClean="0"/>
              <a:t>return </a:t>
            </a:r>
            <a:r>
              <a:rPr lang="en-IN" dirty="0"/>
              <a:t>a + b + c</a:t>
            </a:r>
            <a:r>
              <a:rPr lang="en-IN" dirty="0" smtClean="0"/>
              <a:t>;</a:t>
            </a:r>
          </a:p>
          <a:p>
            <a:pPr marL="0" indent="0">
              <a:buNone/>
            </a:pPr>
            <a:r>
              <a:rPr lang="en-IN" dirty="0" smtClean="0"/>
              <a:t>}</a:t>
            </a:r>
          </a:p>
          <a:p>
            <a:pPr marL="0" indent="0">
              <a:buNone/>
            </a:pPr>
            <a:r>
              <a:rPr lang="en-IN" dirty="0" smtClean="0"/>
              <a:t>function </a:t>
            </a:r>
            <a:r>
              <a:rPr lang="en-IN" dirty="0"/>
              <a:t>square(</a:t>
            </a:r>
            <a:r>
              <a:rPr lang="en-IN" dirty="0" err="1"/>
              <a:t>num</a:t>
            </a:r>
            <a:r>
              <a:rPr lang="en-IN" dirty="0" smtClean="0"/>
              <a:t>)                      //</a:t>
            </a:r>
            <a:r>
              <a:rPr lang="en-IN" dirty="0"/>
              <a:t>function 2</a:t>
            </a:r>
          </a:p>
          <a:p>
            <a:pPr marL="0" indent="0">
              <a:buNone/>
            </a:pPr>
            <a:r>
              <a:rPr lang="en-IN" dirty="0" smtClean="0"/>
              <a:t>{</a:t>
            </a:r>
          </a:p>
          <a:p>
            <a:pPr marL="0" indent="0">
              <a:buNone/>
            </a:pPr>
            <a:r>
              <a:rPr lang="en-IN" dirty="0" smtClean="0"/>
              <a:t>let </a:t>
            </a:r>
            <a:r>
              <a:rPr lang="en-IN" dirty="0"/>
              <a:t>s = </a:t>
            </a:r>
            <a:r>
              <a:rPr lang="en-IN" dirty="0" err="1"/>
              <a:t>num</a:t>
            </a:r>
            <a:r>
              <a:rPr lang="en-IN" dirty="0"/>
              <a:t> * </a:t>
            </a:r>
            <a:r>
              <a:rPr lang="en-IN" dirty="0" err="1"/>
              <a:t>num</a:t>
            </a:r>
            <a:r>
              <a:rPr lang="en-IN" dirty="0"/>
              <a:t>; </a:t>
            </a:r>
            <a:endParaRPr lang="en-IN" dirty="0" smtClean="0"/>
          </a:p>
          <a:p>
            <a:pPr marL="0" indent="0">
              <a:buNone/>
            </a:pPr>
            <a:r>
              <a:rPr lang="en-IN" dirty="0" smtClean="0"/>
              <a:t>return  s;</a:t>
            </a:r>
          </a:p>
          <a:p>
            <a:pPr marL="0" indent="0">
              <a:buNone/>
            </a:pPr>
            <a:r>
              <a:rPr lang="en-US" dirty="0" smtClean="0"/>
              <a:t>}</a:t>
            </a:r>
            <a:endParaRPr lang="en-IN" dirty="0" smtClean="0"/>
          </a:p>
        </p:txBody>
      </p:sp>
    </p:spTree>
    <p:extLst>
      <p:ext uri="{BB962C8B-B14F-4D97-AF65-F5344CB8AC3E}">
        <p14:creationId xmlns:p14="http://schemas.microsoft.com/office/powerpoint/2010/main" val="108270146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1384"/>
            <a:ext cx="10515600" cy="5375579"/>
          </a:xfrm>
        </p:spPr>
        <p:txBody>
          <a:bodyPr>
            <a:normAutofit fontScale="92500"/>
          </a:bodyPr>
          <a:lstStyle/>
          <a:p>
            <a:pPr marL="0" indent="0">
              <a:buNone/>
            </a:pPr>
            <a:r>
              <a:rPr lang="en-IN" dirty="0" smtClean="0"/>
              <a:t>var num1 </a:t>
            </a:r>
            <a:r>
              <a:rPr lang="en-IN" dirty="0"/>
              <a:t>=5;</a:t>
            </a:r>
          </a:p>
          <a:p>
            <a:pPr marL="0" indent="0">
              <a:buNone/>
            </a:pPr>
            <a:r>
              <a:rPr lang="en-IN" dirty="0" smtClean="0"/>
              <a:t>var </a:t>
            </a:r>
            <a:r>
              <a:rPr lang="en-IN" dirty="0"/>
              <a:t>num2 = 6;</a:t>
            </a:r>
          </a:p>
          <a:p>
            <a:pPr marL="0" indent="0">
              <a:buNone/>
            </a:pPr>
            <a:r>
              <a:rPr lang="en-IN" dirty="0" smtClean="0"/>
              <a:t>var </a:t>
            </a:r>
            <a:r>
              <a:rPr lang="en-IN" dirty="0"/>
              <a:t>num3 = 7;</a:t>
            </a:r>
          </a:p>
          <a:p>
            <a:pPr marL="0" indent="0">
              <a:buNone/>
            </a:pPr>
            <a:r>
              <a:rPr lang="en-IN" dirty="0" smtClean="0"/>
              <a:t>var </a:t>
            </a:r>
            <a:r>
              <a:rPr lang="en-IN" dirty="0"/>
              <a:t>result = </a:t>
            </a:r>
            <a:r>
              <a:rPr lang="en-IN" dirty="0" err="1"/>
              <a:t>sum_of_squares</a:t>
            </a:r>
            <a:r>
              <a:rPr lang="en-IN" dirty="0"/>
              <a:t>(num1, num2, num3);        // calling function 1</a:t>
            </a:r>
          </a:p>
          <a:p>
            <a:pPr marL="0" indent="0">
              <a:buNone/>
            </a:pPr>
            <a:r>
              <a:rPr lang="en-IN" dirty="0"/>
              <a:t>document.write(result);</a:t>
            </a:r>
          </a:p>
          <a:p>
            <a:pPr marL="0" indent="0">
              <a:buNone/>
            </a:pPr>
            <a:r>
              <a:rPr lang="en-IN" dirty="0"/>
              <a:t>&lt;/script&gt;</a:t>
            </a:r>
          </a:p>
          <a:p>
            <a:pPr marL="0" indent="0">
              <a:buNone/>
            </a:pPr>
            <a:r>
              <a:rPr lang="en-IN" dirty="0"/>
              <a:t>&lt;/body&gt;</a:t>
            </a:r>
          </a:p>
          <a:p>
            <a:pPr marL="0" indent="0">
              <a:buNone/>
            </a:pPr>
            <a:r>
              <a:rPr lang="en-IN" dirty="0"/>
              <a:t>&lt;/html</a:t>
            </a:r>
            <a:r>
              <a:rPr lang="en-IN" dirty="0" smtClean="0"/>
              <a:t>&gt;</a:t>
            </a:r>
          </a:p>
          <a:p>
            <a:pPr marL="0" indent="0">
              <a:buNone/>
            </a:pPr>
            <a:endParaRPr lang="en-IN" dirty="0"/>
          </a:p>
          <a:p>
            <a:pPr marL="0" indent="0">
              <a:buNone/>
            </a:pPr>
            <a:r>
              <a:rPr lang="en-IN" dirty="0"/>
              <a:t>Output</a:t>
            </a:r>
          </a:p>
          <a:p>
            <a:pPr marL="0" indent="0">
              <a:buNone/>
            </a:pPr>
            <a:r>
              <a:rPr lang="en-IN" dirty="0"/>
              <a:t>110</a:t>
            </a:r>
          </a:p>
          <a:p>
            <a:endParaRPr lang="en-IN" dirty="0"/>
          </a:p>
        </p:txBody>
      </p:sp>
    </p:spTree>
    <p:extLst>
      <p:ext uri="{BB962C8B-B14F-4D97-AF65-F5344CB8AC3E}">
        <p14:creationId xmlns:p14="http://schemas.microsoft.com/office/powerpoint/2010/main" val="8719859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2611"/>
            <a:ext cx="10515600" cy="5704352"/>
          </a:xfrm>
        </p:spPr>
        <p:txBody>
          <a:bodyPr>
            <a:normAutofit fontScale="32500" lnSpcReduction="20000"/>
          </a:bodyPr>
          <a:lstStyle/>
          <a:p>
            <a:pPr marL="0" indent="0">
              <a:buNone/>
            </a:pPr>
            <a:r>
              <a:rPr lang="en-IN" sz="3300" dirty="0" smtClean="0"/>
              <a:t>Program2:</a:t>
            </a:r>
          </a:p>
          <a:p>
            <a:pPr marL="0" indent="0">
              <a:buNone/>
            </a:pPr>
            <a:r>
              <a:rPr lang="en-IN" sz="3300" dirty="0" smtClean="0"/>
              <a:t>&lt;html&gt;</a:t>
            </a:r>
          </a:p>
          <a:p>
            <a:pPr marL="0" indent="0">
              <a:buNone/>
            </a:pPr>
            <a:r>
              <a:rPr lang="en-IN" sz="3300" dirty="0" smtClean="0"/>
              <a:t>&lt;</a:t>
            </a:r>
            <a:r>
              <a:rPr lang="en-IN" sz="3300" dirty="0"/>
              <a:t>head</a:t>
            </a:r>
            <a:r>
              <a:rPr lang="en-IN" sz="3300" dirty="0" smtClean="0"/>
              <a:t>&gt;</a:t>
            </a:r>
          </a:p>
          <a:p>
            <a:pPr marL="0" indent="0">
              <a:buNone/>
            </a:pPr>
            <a:r>
              <a:rPr lang="en-IN" sz="3300" dirty="0" smtClean="0"/>
              <a:t>&lt;</a:t>
            </a:r>
            <a:r>
              <a:rPr lang="en-IN" sz="3300" dirty="0"/>
              <a:t>title&gt; scope &lt;/title&gt; </a:t>
            </a:r>
            <a:endParaRPr lang="en-IN" sz="3300" dirty="0" smtClean="0"/>
          </a:p>
          <a:p>
            <a:pPr marL="0" indent="0">
              <a:buNone/>
            </a:pPr>
            <a:r>
              <a:rPr lang="en-IN" sz="3300" dirty="0" smtClean="0"/>
              <a:t>&lt;</a:t>
            </a:r>
            <a:r>
              <a:rPr lang="en-IN" sz="3300" dirty="0"/>
              <a:t>script</a:t>
            </a:r>
            <a:r>
              <a:rPr lang="en-IN" sz="3300" dirty="0" smtClean="0"/>
              <a:t>&gt;</a:t>
            </a:r>
          </a:p>
          <a:p>
            <a:pPr marL="0" indent="0">
              <a:buNone/>
            </a:pPr>
            <a:r>
              <a:rPr lang="en-IN" sz="3300" dirty="0" smtClean="0"/>
              <a:t> </a:t>
            </a:r>
            <a:r>
              <a:rPr lang="en-IN" sz="3300" dirty="0"/>
              <a:t>function Logon() </a:t>
            </a:r>
            <a:endParaRPr lang="en-IN" sz="3300" dirty="0" smtClean="0"/>
          </a:p>
          <a:p>
            <a:pPr marL="0" indent="0">
              <a:buNone/>
            </a:pPr>
            <a:r>
              <a:rPr lang="en-IN" sz="3300" dirty="0" smtClean="0"/>
              <a:t>{ </a:t>
            </a:r>
          </a:p>
          <a:p>
            <a:pPr marL="0" indent="0">
              <a:buNone/>
            </a:pPr>
            <a:r>
              <a:rPr lang="en-IN" sz="3300" dirty="0" smtClean="0"/>
              <a:t>var </a:t>
            </a:r>
            <a:r>
              <a:rPr lang="en-IN" sz="3300" dirty="0" err="1"/>
              <a:t>userID</a:t>
            </a:r>
            <a:r>
              <a:rPr lang="en-IN" sz="3300" dirty="0"/>
              <a:t>; </a:t>
            </a:r>
            <a:endParaRPr lang="en-IN" sz="3300" dirty="0" smtClean="0"/>
          </a:p>
          <a:p>
            <a:pPr marL="0" indent="0">
              <a:buNone/>
            </a:pPr>
            <a:r>
              <a:rPr lang="en-IN" sz="3300" dirty="0" smtClean="0"/>
              <a:t>var </a:t>
            </a:r>
            <a:r>
              <a:rPr lang="en-IN" sz="3300" dirty="0"/>
              <a:t>password; </a:t>
            </a:r>
            <a:endParaRPr lang="en-IN" sz="3300" dirty="0" smtClean="0"/>
          </a:p>
          <a:p>
            <a:pPr marL="0" indent="0">
              <a:buNone/>
            </a:pPr>
            <a:r>
              <a:rPr lang="en-IN" sz="3300" dirty="0" smtClean="0"/>
              <a:t>var </a:t>
            </a:r>
            <a:r>
              <a:rPr lang="en-IN" sz="3300" dirty="0"/>
              <a:t>valid; </a:t>
            </a:r>
            <a:endParaRPr lang="en-IN" sz="3300" dirty="0" smtClean="0"/>
          </a:p>
          <a:p>
            <a:pPr marL="0" indent="0">
              <a:buNone/>
            </a:pPr>
            <a:r>
              <a:rPr lang="en-IN" sz="3300" dirty="0" err="1" smtClean="0"/>
              <a:t>IserID</a:t>
            </a:r>
            <a:r>
              <a:rPr lang="en-IN" sz="3300" dirty="0" smtClean="0"/>
              <a:t> </a:t>
            </a:r>
            <a:r>
              <a:rPr lang="en-IN" sz="3300" dirty="0"/>
              <a:t>= prompt('Enter </a:t>
            </a:r>
            <a:r>
              <a:rPr lang="en-IN" sz="3300" dirty="0" err="1"/>
              <a:t>ter</a:t>
            </a:r>
            <a:r>
              <a:rPr lang="en-IN" sz="3300" dirty="0"/>
              <a:t> user ID', </a:t>
            </a:r>
            <a:r>
              <a:rPr lang="en-IN" sz="3300" dirty="0" smtClean="0"/>
              <a:t>‘  </a:t>
            </a:r>
            <a:r>
              <a:rPr lang="en-IN" sz="3300" dirty="0"/>
              <a:t>'); </a:t>
            </a:r>
            <a:endParaRPr lang="en-IN" sz="3300" dirty="0" smtClean="0"/>
          </a:p>
          <a:p>
            <a:pPr marL="0" indent="0">
              <a:buNone/>
            </a:pPr>
            <a:r>
              <a:rPr lang="en-IN" sz="3300" dirty="0" smtClean="0"/>
              <a:t>password </a:t>
            </a:r>
            <a:r>
              <a:rPr lang="en-IN" sz="3300" dirty="0"/>
              <a:t>= prompt('Enter password</a:t>
            </a:r>
            <a:r>
              <a:rPr lang="en-IN" sz="3300" dirty="0" smtClean="0"/>
              <a:t>',‘  '); </a:t>
            </a:r>
          </a:p>
          <a:p>
            <a:pPr marL="0" indent="0">
              <a:buNone/>
            </a:pPr>
            <a:r>
              <a:rPr lang="en-IN" sz="3300" dirty="0" smtClean="0"/>
              <a:t>valid = </a:t>
            </a:r>
            <a:r>
              <a:rPr lang="en-IN" sz="3300" dirty="0" err="1" smtClean="0"/>
              <a:t>ValidateLogon</a:t>
            </a:r>
            <a:r>
              <a:rPr lang="en-IN" sz="3300" dirty="0" smtClean="0"/>
              <a:t>(</a:t>
            </a:r>
            <a:r>
              <a:rPr lang="en-IN" sz="3300" dirty="0" err="1" smtClean="0"/>
              <a:t>userID</a:t>
            </a:r>
            <a:r>
              <a:rPr lang="en-IN" sz="3300" dirty="0"/>
              <a:t>, </a:t>
            </a:r>
            <a:r>
              <a:rPr lang="en-IN" sz="3300" dirty="0" smtClean="0"/>
              <a:t>password);</a:t>
            </a:r>
          </a:p>
          <a:p>
            <a:pPr marL="0" indent="0">
              <a:buNone/>
            </a:pPr>
            <a:r>
              <a:rPr lang="en-IN" sz="3300" dirty="0" smtClean="0"/>
              <a:t> </a:t>
            </a:r>
            <a:r>
              <a:rPr lang="en-IN" sz="3300" dirty="0"/>
              <a:t>if ( (valid === true) </a:t>
            </a:r>
            <a:endParaRPr lang="en-IN" sz="3300" dirty="0" smtClean="0"/>
          </a:p>
          <a:p>
            <a:pPr marL="0" indent="0">
              <a:buNone/>
            </a:pPr>
            <a:r>
              <a:rPr lang="en-IN" sz="3300" dirty="0" smtClean="0"/>
              <a:t>{ </a:t>
            </a:r>
          </a:p>
          <a:p>
            <a:pPr marL="0" indent="0">
              <a:buNone/>
            </a:pPr>
            <a:r>
              <a:rPr lang="en-IN" sz="3300" dirty="0" smtClean="0"/>
              <a:t>alert</a:t>
            </a:r>
            <a:r>
              <a:rPr lang="en-IN" sz="3300" dirty="0"/>
              <a:t>('Valid Logon'); </a:t>
            </a:r>
            <a:endParaRPr lang="en-IN" sz="3300" dirty="0" smtClean="0"/>
          </a:p>
          <a:p>
            <a:pPr marL="0" indent="0">
              <a:buNone/>
            </a:pPr>
            <a:r>
              <a:rPr lang="en-IN" sz="3300" dirty="0" smtClean="0"/>
              <a:t>} </a:t>
            </a:r>
          </a:p>
          <a:p>
            <a:pPr marL="0" indent="0">
              <a:buNone/>
            </a:pPr>
            <a:r>
              <a:rPr lang="en-IN" sz="3300" dirty="0" smtClean="0"/>
              <a:t>else </a:t>
            </a:r>
          </a:p>
          <a:p>
            <a:pPr marL="0" indent="0">
              <a:buNone/>
            </a:pPr>
            <a:r>
              <a:rPr lang="en-IN" sz="3300" dirty="0" smtClean="0"/>
              <a:t>{ </a:t>
            </a:r>
          </a:p>
          <a:p>
            <a:pPr marL="0" indent="0">
              <a:buNone/>
            </a:pPr>
            <a:r>
              <a:rPr lang="en-IN" sz="3300" dirty="0" smtClean="0"/>
              <a:t>alert</a:t>
            </a:r>
            <a:r>
              <a:rPr lang="en-IN" sz="3300" dirty="0"/>
              <a:t>('Invalid Logon</a:t>
            </a:r>
            <a:r>
              <a:rPr lang="en-IN" sz="3300" dirty="0" smtClean="0"/>
              <a:t>');</a:t>
            </a:r>
          </a:p>
          <a:p>
            <a:pPr marL="0" indent="0">
              <a:buNone/>
            </a:pPr>
            <a:r>
              <a:rPr lang="en-IN" sz="3300" dirty="0" smtClean="0"/>
              <a:t>}</a:t>
            </a:r>
          </a:p>
          <a:p>
            <a:pPr marL="0" indent="0">
              <a:buNone/>
            </a:pPr>
            <a:r>
              <a:rPr lang="en-IN" sz="3300" dirty="0" smtClean="0"/>
              <a:t>}</a:t>
            </a:r>
          </a:p>
          <a:p>
            <a:pPr marL="0" indent="0">
              <a:buNone/>
            </a:pPr>
            <a:r>
              <a:rPr lang="en-IN" dirty="0" smtClean="0"/>
              <a:t> </a:t>
            </a:r>
            <a:endParaRPr lang="en-IN" dirty="0"/>
          </a:p>
        </p:txBody>
      </p:sp>
    </p:spTree>
    <p:extLst>
      <p:ext uri="{BB962C8B-B14F-4D97-AF65-F5344CB8AC3E}">
        <p14:creationId xmlns:p14="http://schemas.microsoft.com/office/powerpoint/2010/main" val="2967377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2755"/>
            <a:ext cx="10515600" cy="5324208"/>
          </a:xfrm>
        </p:spPr>
        <p:txBody>
          <a:bodyPr>
            <a:normAutofit fontScale="55000" lnSpcReduction="20000"/>
          </a:bodyPr>
          <a:lstStyle/>
          <a:p>
            <a:r>
              <a:rPr lang="en-IN" dirty="0"/>
              <a:t>function </a:t>
            </a:r>
            <a:r>
              <a:rPr lang="en-IN" dirty="0" err="1"/>
              <a:t>Validatelogon</a:t>
            </a:r>
            <a:r>
              <a:rPr lang="en-IN" dirty="0"/>
              <a:t>(id, </a:t>
            </a:r>
            <a:r>
              <a:rPr lang="en-IN" dirty="0" err="1"/>
              <a:t>pwd</a:t>
            </a:r>
            <a:r>
              <a:rPr lang="en-IN" dirty="0"/>
              <a:t>)</a:t>
            </a:r>
          </a:p>
          <a:p>
            <a:r>
              <a:rPr lang="en-IN" dirty="0"/>
              <a:t>{</a:t>
            </a:r>
          </a:p>
          <a:p>
            <a:r>
              <a:rPr lang="en-IN" dirty="0"/>
              <a:t>var </a:t>
            </a:r>
            <a:r>
              <a:rPr lang="en-IN" dirty="0" err="1"/>
              <a:t>ReturnValue</a:t>
            </a:r>
            <a:r>
              <a:rPr lang="en-IN" dirty="0"/>
              <a:t>;</a:t>
            </a:r>
          </a:p>
          <a:p>
            <a:r>
              <a:rPr lang="en-IN" dirty="0"/>
              <a:t>if (id </a:t>
            </a:r>
            <a:r>
              <a:rPr lang="en-IN" dirty="0" smtClean="0"/>
              <a:t>=== </a:t>
            </a:r>
            <a:r>
              <a:rPr lang="en-IN" dirty="0"/>
              <a:t>'111' &amp;&amp; </a:t>
            </a:r>
            <a:r>
              <a:rPr lang="en-IN" dirty="0" err="1"/>
              <a:t>pwd</a:t>
            </a:r>
            <a:r>
              <a:rPr lang="en-IN" dirty="0"/>
              <a:t>= '</a:t>
            </a:r>
            <a:r>
              <a:rPr lang="en-IN" dirty="0" err="1"/>
              <a:t>aaa</a:t>
            </a:r>
            <a:r>
              <a:rPr lang="en-IN" dirty="0" smtClean="0"/>
              <a:t>')</a:t>
            </a:r>
          </a:p>
          <a:p>
            <a:r>
              <a:rPr lang="en-IN" dirty="0" smtClean="0"/>
              <a:t>{</a:t>
            </a:r>
            <a:endParaRPr lang="en-IN" dirty="0"/>
          </a:p>
          <a:p>
            <a:r>
              <a:rPr lang="en-IN" dirty="0"/>
              <a:t> </a:t>
            </a:r>
            <a:r>
              <a:rPr lang="en-IN" dirty="0" err="1"/>
              <a:t>ReturnValue</a:t>
            </a:r>
            <a:r>
              <a:rPr lang="en-IN" dirty="0"/>
              <a:t> </a:t>
            </a:r>
            <a:r>
              <a:rPr lang="en-IN" dirty="0" smtClean="0"/>
              <a:t>=true;</a:t>
            </a:r>
          </a:p>
          <a:p>
            <a:r>
              <a:rPr lang="en-IN" dirty="0" smtClean="0"/>
              <a:t>} </a:t>
            </a:r>
            <a:endParaRPr lang="en-IN" dirty="0"/>
          </a:p>
          <a:p>
            <a:r>
              <a:rPr lang="en-IN" dirty="0" smtClean="0"/>
              <a:t>else</a:t>
            </a:r>
            <a:endParaRPr lang="en-IN" dirty="0"/>
          </a:p>
          <a:p>
            <a:r>
              <a:rPr lang="en-IN" dirty="0"/>
              <a:t>{ </a:t>
            </a:r>
          </a:p>
          <a:p>
            <a:r>
              <a:rPr lang="en-IN" dirty="0" err="1"/>
              <a:t>ReturnValue</a:t>
            </a:r>
            <a:r>
              <a:rPr lang="en-IN" dirty="0"/>
              <a:t> false</a:t>
            </a:r>
            <a:r>
              <a:rPr lang="en-IN" dirty="0" smtClean="0"/>
              <a:t>;</a:t>
            </a:r>
          </a:p>
          <a:p>
            <a:r>
              <a:rPr lang="en-IN" dirty="0" smtClean="0"/>
              <a:t>} </a:t>
            </a:r>
            <a:endParaRPr lang="en-IN" dirty="0"/>
          </a:p>
          <a:p>
            <a:r>
              <a:rPr lang="en-IN" dirty="0"/>
              <a:t>return </a:t>
            </a:r>
            <a:r>
              <a:rPr lang="en-IN" dirty="0" err="1"/>
              <a:t>ReturnValue</a:t>
            </a:r>
            <a:r>
              <a:rPr lang="en-IN" dirty="0"/>
              <a:t>;</a:t>
            </a:r>
          </a:p>
          <a:p>
            <a:r>
              <a:rPr lang="en-IN" dirty="0"/>
              <a:t>&lt;/script&gt;</a:t>
            </a:r>
          </a:p>
          <a:p>
            <a:r>
              <a:rPr lang="en-IN" dirty="0"/>
              <a:t>&lt;/head&gt;</a:t>
            </a:r>
          </a:p>
          <a:p>
            <a:r>
              <a:rPr lang="en-IN" dirty="0"/>
              <a:t>&lt;body </a:t>
            </a:r>
            <a:r>
              <a:rPr lang="en-IN" dirty="0" err="1"/>
              <a:t>onload</a:t>
            </a:r>
            <a:r>
              <a:rPr lang="en-IN" dirty="0"/>
              <a:t>="Logon</a:t>
            </a:r>
            <a:r>
              <a:rPr lang="en-IN" dirty="0" smtClean="0"/>
              <a:t>()"&gt;</a:t>
            </a:r>
          </a:p>
          <a:p>
            <a:r>
              <a:rPr lang="en-IN" dirty="0" smtClean="0"/>
              <a:t>&lt;/</a:t>
            </a:r>
            <a:r>
              <a:rPr lang="en-IN" dirty="0"/>
              <a:t>body</a:t>
            </a:r>
            <a:r>
              <a:rPr lang="en-IN" dirty="0" smtClean="0"/>
              <a:t>&gt;</a:t>
            </a:r>
          </a:p>
          <a:p>
            <a:r>
              <a:rPr lang="en-IN" dirty="0" smtClean="0"/>
              <a:t>&lt;/</a:t>
            </a:r>
            <a:r>
              <a:rPr lang="en-IN" dirty="0"/>
              <a:t>html&gt;</a:t>
            </a:r>
          </a:p>
          <a:p>
            <a:endParaRPr lang="en-IN" dirty="0"/>
          </a:p>
        </p:txBody>
      </p:sp>
    </p:spTree>
    <p:extLst>
      <p:ext uri="{BB962C8B-B14F-4D97-AF65-F5344CB8AC3E}">
        <p14:creationId xmlns:p14="http://schemas.microsoft.com/office/powerpoint/2010/main" val="29447816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014" y="365126"/>
            <a:ext cx="10323786" cy="622846"/>
          </a:xfrm>
        </p:spPr>
        <p:txBody>
          <a:bodyPr>
            <a:normAutofit fontScale="90000"/>
          </a:bodyPr>
          <a:lstStyle/>
          <a:p>
            <a:r>
              <a:rPr lang="en-IN" dirty="0">
                <a:solidFill>
                  <a:srgbClr val="C00000"/>
                </a:solidFill>
              </a:rPr>
              <a:t/>
            </a:r>
            <a:br>
              <a:rPr lang="en-IN" dirty="0">
                <a:solidFill>
                  <a:srgbClr val="C00000"/>
                </a:solidFill>
              </a:rPr>
            </a:br>
            <a:r>
              <a:rPr lang="en-IN" dirty="0" smtClean="0">
                <a:solidFill>
                  <a:srgbClr val="C00000"/>
                </a:solidFill>
              </a:rPr>
              <a:t>Returning value from function</a:t>
            </a:r>
            <a:r>
              <a:rPr lang="en-IN" dirty="0"/>
              <a:t/>
            </a:r>
            <a:br>
              <a:rPr lang="en-IN" dirty="0"/>
            </a:br>
            <a:endParaRPr lang="en-IN" dirty="0"/>
          </a:p>
        </p:txBody>
      </p:sp>
      <p:sp>
        <p:nvSpPr>
          <p:cNvPr id="3" name="Content Placeholder 2"/>
          <p:cNvSpPr>
            <a:spLocks noGrp="1"/>
          </p:cNvSpPr>
          <p:nvPr>
            <p:ph idx="1"/>
          </p:nvPr>
        </p:nvSpPr>
        <p:spPr>
          <a:xfrm>
            <a:off x="838200" y="1103586"/>
            <a:ext cx="10515600" cy="5073377"/>
          </a:xfrm>
        </p:spPr>
        <p:txBody>
          <a:bodyPr>
            <a:normAutofit/>
          </a:bodyPr>
          <a:lstStyle/>
          <a:p>
            <a:r>
              <a:rPr lang="en-IN" dirty="0" smtClean="0"/>
              <a:t>The return statement can be used to return the value to a function call. </a:t>
            </a:r>
          </a:p>
          <a:p>
            <a:r>
              <a:rPr lang="en-IN" dirty="0" smtClean="0"/>
              <a:t>The return statement denotes that the function has ended.</a:t>
            </a:r>
          </a:p>
          <a:p>
            <a:r>
              <a:rPr lang="en-IN" dirty="0" smtClean="0"/>
              <a:t>Any code after return is not executed.</a:t>
            </a:r>
          </a:p>
          <a:p>
            <a:r>
              <a:rPr lang="en-US" dirty="0" smtClean="0"/>
              <a:t>This return value is either stored in variable or directly displayed on the browser window.</a:t>
            </a:r>
            <a:endParaRPr lang="en-IN" dirty="0" smtClean="0"/>
          </a:p>
          <a:p>
            <a:endParaRPr lang="en-IN" dirty="0" smtClean="0"/>
          </a:p>
          <a:p>
            <a:r>
              <a:rPr lang="en-US" dirty="0" smtClean="0"/>
              <a:t>Syntax:</a:t>
            </a:r>
          </a:p>
          <a:p>
            <a:r>
              <a:rPr lang="en-US" dirty="0"/>
              <a:t>r</a:t>
            </a:r>
            <a:r>
              <a:rPr lang="en-US" dirty="0" smtClean="0"/>
              <a:t>eturn value;</a:t>
            </a:r>
            <a:endParaRPr lang="en-IN" dirty="0"/>
          </a:p>
          <a:p>
            <a:pPr marL="0" indent="0">
              <a:buNone/>
            </a:pPr>
            <a:endParaRPr lang="en-IN" dirty="0">
              <a:solidFill>
                <a:schemeClr val="accent5">
                  <a:lumMod val="75000"/>
                </a:schemeClr>
              </a:solidFill>
            </a:endParaRPr>
          </a:p>
        </p:txBody>
      </p:sp>
    </p:spTree>
    <p:extLst>
      <p:ext uri="{BB962C8B-B14F-4D97-AF65-F5344CB8AC3E}">
        <p14:creationId xmlns:p14="http://schemas.microsoft.com/office/powerpoint/2010/main" val="11031749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9191"/>
            <a:ext cx="10515600" cy="5457772"/>
          </a:xfrm>
        </p:spPr>
        <p:txBody>
          <a:bodyPr>
            <a:normAutofit fontScale="62500" lnSpcReduction="20000"/>
          </a:bodyPr>
          <a:lstStyle/>
          <a:p>
            <a:r>
              <a:rPr lang="en-IN" dirty="0"/>
              <a:t>&lt;html</a:t>
            </a:r>
            <a:r>
              <a:rPr lang="en-IN" dirty="0" smtClean="0"/>
              <a:t>&gt;</a:t>
            </a:r>
          </a:p>
          <a:p>
            <a:r>
              <a:rPr lang="en-IN" dirty="0" smtClean="0"/>
              <a:t>&lt;</a:t>
            </a:r>
            <a:r>
              <a:rPr lang="en-IN" dirty="0"/>
              <a:t>body</a:t>
            </a:r>
            <a:r>
              <a:rPr lang="en-IN" dirty="0" smtClean="0"/>
              <a:t>&gt;</a:t>
            </a:r>
          </a:p>
          <a:p>
            <a:r>
              <a:rPr lang="en-IN" dirty="0"/>
              <a:t>&lt;script&gt;</a:t>
            </a:r>
          </a:p>
          <a:p>
            <a:endParaRPr lang="en-IN" dirty="0" smtClean="0"/>
          </a:p>
          <a:p>
            <a:r>
              <a:rPr lang="en-IN" dirty="0" smtClean="0"/>
              <a:t>function add(num1, </a:t>
            </a:r>
            <a:r>
              <a:rPr lang="en-IN" dirty="0"/>
              <a:t>num2</a:t>
            </a:r>
            <a:r>
              <a:rPr lang="en-IN" dirty="0" smtClean="0"/>
              <a:t>)</a:t>
            </a:r>
          </a:p>
          <a:p>
            <a:r>
              <a:rPr lang="en-IN" dirty="0" smtClean="0"/>
              <a:t>{</a:t>
            </a:r>
          </a:p>
          <a:p>
            <a:r>
              <a:rPr lang="en-IN" dirty="0" smtClean="0"/>
              <a:t>result </a:t>
            </a:r>
            <a:r>
              <a:rPr lang="en-IN" dirty="0"/>
              <a:t>= num1 + num2</a:t>
            </a:r>
            <a:r>
              <a:rPr lang="en-IN" dirty="0" smtClean="0"/>
              <a:t>;</a:t>
            </a:r>
          </a:p>
          <a:p>
            <a:r>
              <a:rPr lang="en-IN" dirty="0" smtClean="0"/>
              <a:t>return </a:t>
            </a:r>
            <a:r>
              <a:rPr lang="en-IN" dirty="0"/>
              <a:t>result</a:t>
            </a:r>
            <a:r>
              <a:rPr lang="en-IN" dirty="0" smtClean="0"/>
              <a:t>;</a:t>
            </a:r>
          </a:p>
          <a:p>
            <a:r>
              <a:rPr lang="en-IN" dirty="0" smtClean="0"/>
              <a:t>}</a:t>
            </a:r>
          </a:p>
          <a:p>
            <a:r>
              <a:rPr lang="en-IN" dirty="0" smtClean="0"/>
              <a:t>var</a:t>
            </a:r>
            <a:r>
              <a:rPr lang="en-IN" dirty="0" smtClean="0"/>
              <a:t> </a:t>
            </a:r>
            <a:r>
              <a:rPr lang="en-IN" dirty="0"/>
              <a:t>x = add(5, 10</a:t>
            </a:r>
            <a:r>
              <a:rPr lang="en-IN" dirty="0" smtClean="0"/>
              <a:t>);     //</a:t>
            </a:r>
            <a:r>
              <a:rPr lang="en-IN" dirty="0"/>
              <a:t> calling functions</a:t>
            </a:r>
            <a:endParaRPr lang="en-IN" dirty="0" smtClean="0"/>
          </a:p>
          <a:p>
            <a:r>
              <a:rPr lang="en-IN" dirty="0" smtClean="0"/>
              <a:t>document.write(x);</a:t>
            </a:r>
          </a:p>
          <a:p>
            <a:r>
              <a:rPr lang="en-IN" dirty="0" smtClean="0"/>
              <a:t>&lt;/</a:t>
            </a:r>
            <a:r>
              <a:rPr lang="en-IN" dirty="0"/>
              <a:t>script</a:t>
            </a:r>
            <a:r>
              <a:rPr lang="en-IN" dirty="0" smtClean="0"/>
              <a:t>&gt;</a:t>
            </a:r>
          </a:p>
          <a:p>
            <a:r>
              <a:rPr lang="en-IN" dirty="0" smtClean="0"/>
              <a:t>&lt;/</a:t>
            </a:r>
            <a:r>
              <a:rPr lang="en-IN" dirty="0"/>
              <a:t>body</a:t>
            </a:r>
            <a:r>
              <a:rPr lang="en-IN" dirty="0" smtClean="0"/>
              <a:t>&gt;</a:t>
            </a:r>
          </a:p>
          <a:p>
            <a:r>
              <a:rPr lang="en-IN" dirty="0" smtClean="0"/>
              <a:t>&lt;/</a:t>
            </a:r>
            <a:r>
              <a:rPr lang="en-IN" dirty="0"/>
              <a:t>html</a:t>
            </a:r>
            <a:r>
              <a:rPr lang="en-IN" dirty="0" smtClean="0"/>
              <a:t>&gt;</a:t>
            </a:r>
          </a:p>
          <a:p>
            <a:endParaRPr lang="en-IN" dirty="0" smtClean="0"/>
          </a:p>
          <a:p>
            <a:r>
              <a:rPr lang="en-IN" dirty="0" smtClean="0"/>
              <a:t>Output</a:t>
            </a:r>
          </a:p>
          <a:p>
            <a:r>
              <a:rPr lang="en-IN" dirty="0" smtClean="0"/>
              <a:t>15</a:t>
            </a:r>
            <a:endParaRPr lang="en-IN" dirty="0"/>
          </a:p>
        </p:txBody>
      </p:sp>
    </p:spTree>
    <p:extLst>
      <p:ext uri="{BB962C8B-B14F-4D97-AF65-F5344CB8AC3E}">
        <p14:creationId xmlns:p14="http://schemas.microsoft.com/office/powerpoint/2010/main" val="426261280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0144"/>
            <a:ext cx="10515600" cy="5948737"/>
          </a:xfrm>
        </p:spPr>
        <p:txBody>
          <a:bodyPr>
            <a:normAutofit fontScale="77500" lnSpcReduction="20000"/>
          </a:bodyPr>
          <a:lstStyle/>
          <a:p>
            <a:r>
              <a:rPr lang="en-IN" dirty="0" smtClean="0"/>
              <a:t>&lt;</a:t>
            </a:r>
            <a:r>
              <a:rPr lang="en-IN" dirty="0"/>
              <a:t>html</a:t>
            </a:r>
            <a:r>
              <a:rPr lang="en-IN" dirty="0" smtClean="0"/>
              <a:t>&gt;</a:t>
            </a:r>
          </a:p>
          <a:p>
            <a:r>
              <a:rPr lang="en-IN" dirty="0" smtClean="0"/>
              <a:t>&lt;</a:t>
            </a:r>
            <a:r>
              <a:rPr lang="en-IN" dirty="0"/>
              <a:t>body</a:t>
            </a:r>
            <a:r>
              <a:rPr lang="en-IN" dirty="0" smtClean="0"/>
              <a:t>&gt;</a:t>
            </a:r>
          </a:p>
          <a:p>
            <a:r>
              <a:rPr lang="en-IN" dirty="0" smtClean="0"/>
              <a:t>&lt;script&gt;</a:t>
            </a:r>
          </a:p>
          <a:p>
            <a:r>
              <a:rPr lang="en-IN" dirty="0" smtClean="0"/>
              <a:t>function </a:t>
            </a:r>
            <a:r>
              <a:rPr lang="en-IN" dirty="0" err="1"/>
              <a:t>areaRect</a:t>
            </a:r>
            <a:r>
              <a:rPr lang="en-IN" dirty="0"/>
              <a:t>(L,B</a:t>
            </a:r>
            <a:r>
              <a:rPr lang="en-IN" dirty="0" smtClean="0"/>
              <a:t>)</a:t>
            </a:r>
          </a:p>
          <a:p>
            <a:r>
              <a:rPr lang="en-IN" dirty="0" smtClean="0"/>
              <a:t>{</a:t>
            </a:r>
          </a:p>
          <a:p>
            <a:r>
              <a:rPr lang="en-IN" dirty="0" smtClean="0"/>
              <a:t>var </a:t>
            </a:r>
            <a:r>
              <a:rPr lang="en-IN" dirty="0"/>
              <a:t>area L*B</a:t>
            </a:r>
            <a:r>
              <a:rPr lang="en-IN" dirty="0" smtClean="0"/>
              <a:t>;</a:t>
            </a:r>
          </a:p>
          <a:p>
            <a:r>
              <a:rPr lang="en-IN" dirty="0" smtClean="0"/>
              <a:t>return </a:t>
            </a:r>
            <a:r>
              <a:rPr lang="en-IN" dirty="0"/>
              <a:t>area</a:t>
            </a:r>
            <a:r>
              <a:rPr lang="en-IN" dirty="0" smtClean="0"/>
              <a:t>;</a:t>
            </a:r>
          </a:p>
          <a:p>
            <a:r>
              <a:rPr lang="en-IN" dirty="0" smtClean="0"/>
              <a:t>}</a:t>
            </a:r>
          </a:p>
          <a:p>
            <a:r>
              <a:rPr lang="en-IN" dirty="0" smtClean="0"/>
              <a:t>x=</a:t>
            </a:r>
            <a:r>
              <a:rPr lang="en-IN" dirty="0" err="1" smtClean="0"/>
              <a:t>areaRect</a:t>
            </a:r>
            <a:r>
              <a:rPr lang="en-IN" dirty="0" smtClean="0"/>
              <a:t>(6,8);</a:t>
            </a:r>
          </a:p>
          <a:p>
            <a:r>
              <a:rPr lang="en-IN" dirty="0" smtClean="0"/>
              <a:t>document.write(x);</a:t>
            </a:r>
          </a:p>
          <a:p>
            <a:r>
              <a:rPr lang="en-IN" dirty="0" smtClean="0"/>
              <a:t>&lt;/</a:t>
            </a:r>
            <a:r>
              <a:rPr lang="en-IN" dirty="0"/>
              <a:t>script</a:t>
            </a:r>
            <a:r>
              <a:rPr lang="en-IN" dirty="0" smtClean="0"/>
              <a:t>&gt;</a:t>
            </a:r>
          </a:p>
          <a:p>
            <a:r>
              <a:rPr lang="en-IN" dirty="0" smtClean="0"/>
              <a:t>&lt;/</a:t>
            </a:r>
            <a:r>
              <a:rPr lang="en-IN" dirty="0"/>
              <a:t>body</a:t>
            </a:r>
            <a:r>
              <a:rPr lang="en-IN" dirty="0" smtClean="0"/>
              <a:t>&gt;</a:t>
            </a:r>
          </a:p>
          <a:p>
            <a:r>
              <a:rPr lang="en-IN" dirty="0" smtClean="0"/>
              <a:t>&lt;/</a:t>
            </a:r>
            <a:r>
              <a:rPr lang="en-IN" dirty="0"/>
              <a:t>html</a:t>
            </a:r>
            <a:r>
              <a:rPr lang="en-IN" dirty="0" smtClean="0"/>
              <a:t>&gt;</a:t>
            </a:r>
          </a:p>
          <a:p>
            <a:endParaRPr lang="en-IN" dirty="0" smtClean="0"/>
          </a:p>
          <a:p>
            <a:r>
              <a:rPr lang="en-IN" dirty="0" smtClean="0"/>
              <a:t>Output:</a:t>
            </a:r>
          </a:p>
          <a:p>
            <a:r>
              <a:rPr lang="en-IN" dirty="0" smtClean="0"/>
              <a:t>48</a:t>
            </a:r>
            <a:endParaRPr lang="en-IN" dirty="0"/>
          </a:p>
        </p:txBody>
      </p:sp>
    </p:spTree>
    <p:extLst>
      <p:ext uri="{BB962C8B-B14F-4D97-AF65-F5344CB8AC3E}">
        <p14:creationId xmlns:p14="http://schemas.microsoft.com/office/powerpoint/2010/main" val="341281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2338"/>
            <a:ext cx="10515600" cy="6137246"/>
          </a:xfrm>
        </p:spPr>
        <p:txBody>
          <a:bodyPr>
            <a:normAutofit fontScale="62500" lnSpcReduction="20000"/>
          </a:bodyPr>
          <a:lstStyle/>
          <a:p>
            <a:r>
              <a:rPr lang="en-US" dirty="0" smtClean="0">
                <a:solidFill>
                  <a:srgbClr val="C00000"/>
                </a:solidFill>
              </a:rPr>
              <a:t>Replace </a:t>
            </a:r>
            <a:r>
              <a:rPr lang="en-US" dirty="0">
                <a:solidFill>
                  <a:srgbClr val="C00000"/>
                </a:solidFill>
              </a:rPr>
              <a:t>an element:</a:t>
            </a:r>
          </a:p>
          <a:p>
            <a:r>
              <a:rPr lang="en-US" dirty="0" err="1" smtClean="0"/>
              <a:t>var</a:t>
            </a:r>
            <a:r>
              <a:rPr lang="en-US" dirty="0" smtClean="0"/>
              <a:t> </a:t>
            </a:r>
            <a:r>
              <a:rPr lang="en-US" dirty="0"/>
              <a:t>fruits = ["Apple", "Orange", "Plum</a:t>
            </a:r>
            <a:r>
              <a:rPr lang="en-US" dirty="0" smtClean="0"/>
              <a:t>"];</a:t>
            </a:r>
          </a:p>
          <a:p>
            <a:endParaRPr lang="en-US" dirty="0" smtClean="0"/>
          </a:p>
          <a:p>
            <a:r>
              <a:rPr lang="en-US" dirty="0" smtClean="0"/>
              <a:t>Now replace plum by pear</a:t>
            </a:r>
            <a:endParaRPr lang="en-US" dirty="0"/>
          </a:p>
          <a:p>
            <a:r>
              <a:rPr lang="en-US" dirty="0"/>
              <a:t>fruits[2] = 'Pear';                // </a:t>
            </a:r>
            <a:r>
              <a:rPr lang="en-US" dirty="0" smtClean="0"/>
              <a:t>now new array is  </a:t>
            </a:r>
            <a:r>
              <a:rPr lang="en-US" dirty="0"/>
              <a:t>["Apple", "Orange", "Pear"]</a:t>
            </a:r>
          </a:p>
          <a:p>
            <a:endParaRPr lang="en-US" dirty="0"/>
          </a:p>
          <a:p>
            <a:r>
              <a:rPr lang="en-US" dirty="0" smtClean="0">
                <a:solidFill>
                  <a:srgbClr val="C00000"/>
                </a:solidFill>
              </a:rPr>
              <a:t>Add </a:t>
            </a:r>
            <a:r>
              <a:rPr lang="en-US" dirty="0">
                <a:solidFill>
                  <a:srgbClr val="C00000"/>
                </a:solidFill>
              </a:rPr>
              <a:t>a new </a:t>
            </a:r>
            <a:r>
              <a:rPr lang="en-US" dirty="0" smtClean="0">
                <a:solidFill>
                  <a:srgbClr val="C00000"/>
                </a:solidFill>
              </a:rPr>
              <a:t>element to </a:t>
            </a:r>
            <a:r>
              <a:rPr lang="en-US" dirty="0">
                <a:solidFill>
                  <a:srgbClr val="C00000"/>
                </a:solidFill>
              </a:rPr>
              <a:t>the array:</a:t>
            </a:r>
          </a:p>
          <a:p>
            <a:pPr marL="0" indent="0">
              <a:buNone/>
            </a:pPr>
            <a:r>
              <a:rPr lang="en-US" dirty="0"/>
              <a:t>      fruits[3] = </a:t>
            </a:r>
            <a:r>
              <a:rPr lang="en-US" dirty="0" smtClean="0"/>
              <a:t>‘Mango';          </a:t>
            </a:r>
            <a:r>
              <a:rPr lang="en-US" dirty="0"/>
              <a:t>// now ["Apple", "Orange", "Pear", </a:t>
            </a:r>
            <a:r>
              <a:rPr lang="en-US" dirty="0" smtClean="0"/>
              <a:t>“Mango"]</a:t>
            </a:r>
          </a:p>
          <a:p>
            <a:pPr marL="0" indent="0">
              <a:buNone/>
            </a:pPr>
            <a:endParaRPr lang="en-US" dirty="0"/>
          </a:p>
          <a:p>
            <a:r>
              <a:rPr lang="en-US" dirty="0">
                <a:solidFill>
                  <a:srgbClr val="C00000"/>
                </a:solidFill>
              </a:rPr>
              <a:t>The total count of the elements in the array is its length:</a:t>
            </a:r>
          </a:p>
          <a:p>
            <a:endParaRPr lang="en-US" dirty="0"/>
          </a:p>
          <a:p>
            <a:r>
              <a:rPr lang="en-US" dirty="0"/>
              <a:t>let fruits = ["Apple", "Orange", "Plum"];</a:t>
            </a:r>
          </a:p>
          <a:p>
            <a:pPr marL="0" indent="0">
              <a:buNone/>
            </a:pPr>
            <a:r>
              <a:rPr lang="en-US" dirty="0"/>
              <a:t>    alert( </a:t>
            </a:r>
            <a:r>
              <a:rPr lang="en-US" dirty="0" err="1"/>
              <a:t>fruits.length</a:t>
            </a:r>
            <a:r>
              <a:rPr lang="en-US" dirty="0"/>
              <a:t> );        // 3</a:t>
            </a:r>
          </a:p>
          <a:p>
            <a:pPr marL="0" indent="0">
              <a:buNone/>
            </a:pPr>
            <a:endParaRPr lang="en-US" dirty="0"/>
          </a:p>
          <a:p>
            <a:r>
              <a:rPr lang="en-US" dirty="0">
                <a:solidFill>
                  <a:srgbClr val="C00000"/>
                </a:solidFill>
              </a:rPr>
              <a:t>We can also use alert to show the whole array.</a:t>
            </a:r>
          </a:p>
          <a:p>
            <a:endParaRPr lang="en-US" dirty="0"/>
          </a:p>
          <a:p>
            <a:r>
              <a:rPr lang="en-US" dirty="0"/>
              <a:t>let fruits = ["Apple", "Orange", "Plum"];</a:t>
            </a:r>
          </a:p>
          <a:p>
            <a:endParaRPr lang="en-US" dirty="0"/>
          </a:p>
          <a:p>
            <a:r>
              <a:rPr lang="en-US" dirty="0"/>
              <a:t>alert( fruits ); // </a:t>
            </a:r>
            <a:r>
              <a:rPr lang="en-US" dirty="0" err="1"/>
              <a:t>Apple,Orange,Plum</a:t>
            </a:r>
            <a:endParaRPr lang="en-IN" dirty="0"/>
          </a:p>
        </p:txBody>
      </p:sp>
    </p:spTree>
    <p:extLst>
      <p:ext uri="{BB962C8B-B14F-4D97-AF65-F5344CB8AC3E}">
        <p14:creationId xmlns:p14="http://schemas.microsoft.com/office/powerpoint/2010/main" val="367869357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&lt;script&gt;</a:t>
            </a:r>
          </a:p>
          <a:p>
            <a:r>
              <a:rPr lang="en-IN" dirty="0"/>
              <a:t>function Sum(val1, val2) {</a:t>
            </a:r>
          </a:p>
          <a:p>
            <a:r>
              <a:rPr lang="en-IN" dirty="0"/>
              <a:t>    return val1 + val2;</a:t>
            </a:r>
          </a:p>
          <a:p>
            <a:r>
              <a:rPr lang="en-IN" dirty="0"/>
              <a:t>};</a:t>
            </a:r>
          </a:p>
          <a:p>
            <a:endParaRPr lang="en-IN" dirty="0"/>
          </a:p>
          <a:p>
            <a:r>
              <a:rPr lang="en-IN" dirty="0"/>
              <a:t>var result = Sum(10,20); // returns 30</a:t>
            </a:r>
          </a:p>
          <a:p>
            <a:r>
              <a:rPr lang="en-IN" dirty="0"/>
              <a:t>document.write (result );</a:t>
            </a:r>
          </a:p>
          <a:p>
            <a:r>
              <a:rPr lang="en-IN" dirty="0"/>
              <a:t>&lt;/script&gt;</a:t>
            </a:r>
          </a:p>
        </p:txBody>
      </p:sp>
    </p:spTree>
    <p:extLst>
      <p:ext uri="{BB962C8B-B14F-4D97-AF65-F5344CB8AC3E}">
        <p14:creationId xmlns:p14="http://schemas.microsoft.com/office/powerpoint/2010/main" val="223574042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5191"/>
          </a:xfrm>
        </p:spPr>
        <p:txBody>
          <a:bodyPr>
            <a:normAutofit fontScale="90000"/>
          </a:bodyPr>
          <a:lstStyle/>
          <a:p>
            <a:r>
              <a:rPr lang="en-IN" sz="3200">
                <a:solidFill>
                  <a:srgbClr val="C00000"/>
                </a:solidFill>
              </a:rPr>
              <a:t>The return Statement</a:t>
            </a:r>
            <a:r>
              <a:rPr lang="en-IN"/>
              <a:t/>
            </a:r>
            <a:br>
              <a:rPr lang="en-IN"/>
            </a:br>
            <a:endParaRPr lang="en-IN"/>
          </a:p>
        </p:txBody>
      </p:sp>
      <p:sp>
        <p:nvSpPr>
          <p:cNvPr id="3" name="Content Placeholder 2"/>
          <p:cNvSpPr>
            <a:spLocks noGrp="1"/>
          </p:cNvSpPr>
          <p:nvPr>
            <p:ph idx="1"/>
          </p:nvPr>
        </p:nvSpPr>
        <p:spPr>
          <a:xfrm>
            <a:off x="838200" y="678094"/>
            <a:ext cx="10515600" cy="6006485"/>
          </a:xfrm>
        </p:spPr>
        <p:txBody>
          <a:bodyPr vert="horz" lIns="91440" tIns="45720" rIns="91440" bIns="45720" rtlCol="0" anchor="t">
            <a:normAutofit fontScale="25000" lnSpcReduction="20000"/>
          </a:bodyPr>
          <a:lstStyle/>
          <a:p>
            <a:pPr marL="0" indent="0">
              <a:buNone/>
            </a:pPr>
            <a:r>
              <a:rPr lang="en-IN" sz="4800" dirty="0" smtClean="0">
                <a:solidFill>
                  <a:schemeClr val="accent5">
                    <a:lumMod val="75000"/>
                  </a:schemeClr>
                </a:solidFill>
              </a:rPr>
              <a:t>&lt;</a:t>
            </a:r>
            <a:r>
              <a:rPr lang="en-IN" sz="4800" dirty="0">
                <a:solidFill>
                  <a:schemeClr val="accent5">
                    <a:lumMod val="75000"/>
                  </a:schemeClr>
                </a:solidFill>
              </a:rPr>
              <a:t>html&gt;</a:t>
            </a:r>
            <a:endParaRPr lang="en-IN" sz="4800" dirty="0">
              <a:solidFill>
                <a:schemeClr val="accent5">
                  <a:lumMod val="75000"/>
                </a:schemeClr>
              </a:solidFill>
              <a:cs typeface="Calibri"/>
            </a:endParaRPr>
          </a:p>
          <a:p>
            <a:pPr marL="0" indent="0">
              <a:buNone/>
            </a:pPr>
            <a:r>
              <a:rPr lang="en-IN" sz="4400" dirty="0">
                <a:solidFill>
                  <a:schemeClr val="accent5">
                    <a:lumMod val="75000"/>
                  </a:schemeClr>
                </a:solidFill>
              </a:rPr>
              <a:t>   &lt;head&gt;  </a:t>
            </a:r>
            <a:endParaRPr lang="en-IN" sz="4400" dirty="0">
              <a:solidFill>
                <a:schemeClr val="accent5">
                  <a:lumMod val="75000"/>
                </a:schemeClr>
              </a:solidFill>
              <a:cs typeface="Calibri"/>
            </a:endParaRPr>
          </a:p>
          <a:p>
            <a:pPr marL="0" indent="0">
              <a:buNone/>
            </a:pPr>
            <a:r>
              <a:rPr lang="en-IN" sz="4400" dirty="0">
                <a:solidFill>
                  <a:schemeClr val="accent5">
                    <a:lumMod val="75000"/>
                  </a:schemeClr>
                </a:solidFill>
              </a:rPr>
              <a:t>      &lt;script </a:t>
            </a:r>
            <a:r>
              <a:rPr lang="en-IN" sz="4400" dirty="0" smtClean="0">
                <a:solidFill>
                  <a:schemeClr val="accent5">
                    <a:lumMod val="75000"/>
                  </a:schemeClr>
                </a:solidFill>
              </a:rPr>
              <a:t>&gt;</a:t>
            </a:r>
            <a:endParaRPr lang="en-IN" sz="4400" dirty="0">
              <a:solidFill>
                <a:schemeClr val="accent5">
                  <a:lumMod val="75000"/>
                </a:schemeClr>
              </a:solidFill>
              <a:cs typeface="Calibri"/>
            </a:endParaRPr>
          </a:p>
          <a:p>
            <a:pPr marL="0" indent="0">
              <a:buNone/>
            </a:pPr>
            <a:r>
              <a:rPr lang="en-IN" sz="4400" dirty="0">
                <a:solidFill>
                  <a:schemeClr val="accent5">
                    <a:lumMod val="75000"/>
                  </a:schemeClr>
                </a:solidFill>
              </a:rPr>
              <a:t>         function concatenate(first, last) </a:t>
            </a:r>
            <a:endParaRPr lang="en-IN" sz="4400" dirty="0" smtClean="0">
              <a:solidFill>
                <a:schemeClr val="accent5">
                  <a:lumMod val="75000"/>
                </a:schemeClr>
              </a:solidFill>
            </a:endParaRPr>
          </a:p>
          <a:p>
            <a:pPr marL="0" indent="0">
              <a:buNone/>
            </a:pPr>
            <a:r>
              <a:rPr lang="en-IN" sz="4400" dirty="0">
                <a:solidFill>
                  <a:schemeClr val="accent5">
                    <a:lumMod val="75000"/>
                  </a:schemeClr>
                </a:solidFill>
              </a:rPr>
              <a:t> </a:t>
            </a:r>
            <a:r>
              <a:rPr lang="en-IN" sz="4400" dirty="0" smtClean="0">
                <a:solidFill>
                  <a:schemeClr val="accent5">
                    <a:lumMod val="75000"/>
                  </a:schemeClr>
                </a:solidFill>
              </a:rPr>
              <a:t>     </a:t>
            </a:r>
            <a:r>
              <a:rPr lang="en-IN" sz="4400" dirty="0" smtClean="0">
                <a:solidFill>
                  <a:schemeClr val="accent5">
                    <a:lumMod val="75000"/>
                  </a:schemeClr>
                </a:solidFill>
              </a:rPr>
              <a:t>{</a:t>
            </a:r>
            <a:endParaRPr lang="en-IN" sz="4400" dirty="0">
              <a:solidFill>
                <a:schemeClr val="accent5">
                  <a:lumMod val="75000"/>
                </a:schemeClr>
              </a:solidFill>
              <a:cs typeface="Calibri"/>
            </a:endParaRPr>
          </a:p>
          <a:p>
            <a:pPr marL="0" indent="0">
              <a:buNone/>
            </a:pPr>
            <a:r>
              <a:rPr lang="en-IN" sz="4400" dirty="0">
                <a:solidFill>
                  <a:schemeClr val="accent5">
                    <a:lumMod val="75000"/>
                  </a:schemeClr>
                </a:solidFill>
              </a:rPr>
              <a:t>            var full;</a:t>
            </a:r>
            <a:endParaRPr lang="en-IN" sz="4400" dirty="0">
              <a:solidFill>
                <a:schemeClr val="accent5">
                  <a:lumMod val="75000"/>
                </a:schemeClr>
              </a:solidFill>
              <a:cs typeface="Calibri"/>
            </a:endParaRPr>
          </a:p>
          <a:p>
            <a:pPr marL="0" indent="0">
              <a:buNone/>
            </a:pPr>
            <a:r>
              <a:rPr lang="en-IN" sz="4400" dirty="0">
                <a:solidFill>
                  <a:schemeClr val="accent5">
                    <a:lumMod val="75000"/>
                  </a:schemeClr>
                </a:solidFill>
              </a:rPr>
              <a:t>            full = first + last;</a:t>
            </a:r>
            <a:endParaRPr lang="en-IN" sz="4400" dirty="0">
              <a:solidFill>
                <a:schemeClr val="accent5">
                  <a:lumMod val="75000"/>
                </a:schemeClr>
              </a:solidFill>
              <a:cs typeface="Calibri"/>
            </a:endParaRPr>
          </a:p>
          <a:p>
            <a:pPr marL="0" indent="0">
              <a:buNone/>
            </a:pPr>
            <a:r>
              <a:rPr lang="en-IN" sz="4400" dirty="0">
                <a:solidFill>
                  <a:schemeClr val="accent5">
                    <a:lumMod val="75000"/>
                  </a:schemeClr>
                </a:solidFill>
              </a:rPr>
              <a:t>            return full; </a:t>
            </a:r>
            <a:r>
              <a:rPr lang="en-IN" sz="4400" dirty="0">
                <a:solidFill>
                  <a:schemeClr val="accent2">
                    <a:lumMod val="60000"/>
                    <a:lumOff val="40000"/>
                  </a:schemeClr>
                </a:solidFill>
              </a:rPr>
              <a:t>                                                                                                                                                                                           Output</a:t>
            </a:r>
            <a:r>
              <a:rPr lang="en-IN" sz="4400" dirty="0">
                <a:solidFill>
                  <a:schemeClr val="accent5">
                    <a:lumMod val="75000"/>
                  </a:schemeClr>
                </a:solidFill>
              </a:rPr>
              <a:t>:</a:t>
            </a:r>
            <a:endParaRPr lang="en-IN" sz="4400" dirty="0">
              <a:solidFill>
                <a:schemeClr val="accent5">
                  <a:lumMod val="75000"/>
                </a:schemeClr>
              </a:solidFill>
              <a:cs typeface="Calibri"/>
            </a:endParaRPr>
          </a:p>
          <a:p>
            <a:pPr marL="0" indent="0">
              <a:buNone/>
            </a:pPr>
            <a:r>
              <a:rPr lang="en-IN" sz="4400" dirty="0">
                <a:solidFill>
                  <a:schemeClr val="accent5">
                    <a:lumMod val="75000"/>
                  </a:schemeClr>
                </a:solidFill>
              </a:rPr>
              <a:t>         }</a:t>
            </a:r>
            <a:r>
              <a:rPr lang="en-US" sz="4400" dirty="0">
                <a:solidFill>
                  <a:schemeClr val="accent5">
                    <a:lumMod val="75000"/>
                  </a:schemeClr>
                </a:solidFill>
              </a:rPr>
              <a:t>                                                                                                                                                                                                  </a:t>
            </a:r>
            <a:r>
              <a:rPr lang="en-US" sz="4400" dirty="0"/>
              <a:t>Click the following button to call the function</a:t>
            </a:r>
            <a:endParaRPr lang="en-IN" sz="4400" dirty="0"/>
          </a:p>
          <a:p>
            <a:pPr marL="0" indent="0">
              <a:buNone/>
            </a:pPr>
            <a:r>
              <a:rPr lang="en-IN" sz="4400" dirty="0">
                <a:solidFill>
                  <a:schemeClr val="accent5">
                    <a:lumMod val="75000"/>
                  </a:schemeClr>
                </a:solidFill>
              </a:rPr>
              <a:t>         function </a:t>
            </a:r>
            <a:r>
              <a:rPr lang="en-IN" sz="4400" dirty="0" err="1">
                <a:solidFill>
                  <a:schemeClr val="accent5">
                    <a:lumMod val="75000"/>
                  </a:schemeClr>
                </a:solidFill>
              </a:rPr>
              <a:t>secondFunction</a:t>
            </a:r>
            <a:r>
              <a:rPr lang="en-IN" sz="4400" dirty="0">
                <a:solidFill>
                  <a:schemeClr val="accent5">
                    <a:lumMod val="75000"/>
                  </a:schemeClr>
                </a:solidFill>
              </a:rPr>
              <a:t>() {</a:t>
            </a:r>
            <a:endParaRPr lang="en-IN" sz="4400" dirty="0">
              <a:solidFill>
                <a:schemeClr val="accent5">
                  <a:lumMod val="75000"/>
                </a:schemeClr>
              </a:solidFill>
              <a:cs typeface="Calibri"/>
            </a:endParaRPr>
          </a:p>
          <a:p>
            <a:pPr marL="0" indent="0">
              <a:buNone/>
            </a:pPr>
            <a:r>
              <a:rPr lang="en-IN" sz="4400" dirty="0">
                <a:solidFill>
                  <a:schemeClr val="accent5">
                    <a:lumMod val="75000"/>
                  </a:schemeClr>
                </a:solidFill>
              </a:rPr>
              <a:t>            var result;</a:t>
            </a:r>
            <a:endParaRPr lang="en-IN" sz="4400" dirty="0">
              <a:solidFill>
                <a:schemeClr val="accent5">
                  <a:lumMod val="75000"/>
                </a:schemeClr>
              </a:solidFill>
              <a:cs typeface="Calibri"/>
            </a:endParaRPr>
          </a:p>
          <a:p>
            <a:pPr marL="0" indent="0">
              <a:buNone/>
            </a:pPr>
            <a:r>
              <a:rPr lang="en-IN" sz="4400" dirty="0">
                <a:solidFill>
                  <a:schemeClr val="accent5">
                    <a:lumMod val="75000"/>
                  </a:schemeClr>
                </a:solidFill>
              </a:rPr>
              <a:t>            result = concatenate</a:t>
            </a:r>
            <a:r>
              <a:rPr lang="en-IN" sz="4400" dirty="0" smtClean="0">
                <a:solidFill>
                  <a:schemeClr val="accent5">
                    <a:lumMod val="75000"/>
                  </a:schemeClr>
                </a:solidFill>
              </a:rPr>
              <a:t>(‘TYCM, ‘class’);</a:t>
            </a:r>
            <a:r>
              <a:rPr lang="en-IN" sz="4400" dirty="0">
                <a:solidFill>
                  <a:schemeClr val="accent5">
                    <a:lumMod val="75000"/>
                  </a:schemeClr>
                </a:solidFill>
              </a:rPr>
              <a:t>                                                                                                                                                                            </a:t>
            </a:r>
            <a:r>
              <a:rPr lang="en-IN" sz="4400" dirty="0" err="1" smtClean="0"/>
              <a:t>TYCMclass</a:t>
            </a:r>
            <a:endParaRPr lang="en-IN" sz="4400" dirty="0">
              <a:cs typeface="Calibri"/>
            </a:endParaRPr>
          </a:p>
          <a:p>
            <a:pPr marL="0" indent="0">
              <a:buNone/>
            </a:pPr>
            <a:r>
              <a:rPr lang="en-IN" sz="4400" dirty="0">
                <a:solidFill>
                  <a:schemeClr val="accent5">
                    <a:lumMod val="75000"/>
                  </a:schemeClr>
                </a:solidFill>
              </a:rPr>
              <a:t>            document.write (result );</a:t>
            </a:r>
            <a:endParaRPr lang="en-IN" sz="4400" dirty="0">
              <a:solidFill>
                <a:schemeClr val="accent5">
                  <a:lumMod val="75000"/>
                </a:schemeClr>
              </a:solidFill>
              <a:cs typeface="Calibri"/>
            </a:endParaRPr>
          </a:p>
          <a:p>
            <a:pPr marL="0" indent="0">
              <a:buNone/>
            </a:pPr>
            <a:r>
              <a:rPr lang="en-IN" sz="4400" dirty="0">
                <a:solidFill>
                  <a:schemeClr val="accent5">
                    <a:lumMod val="75000"/>
                  </a:schemeClr>
                </a:solidFill>
              </a:rPr>
              <a:t>         }</a:t>
            </a:r>
            <a:endParaRPr lang="en-IN" sz="4400" dirty="0">
              <a:solidFill>
                <a:schemeClr val="accent5">
                  <a:lumMod val="75000"/>
                </a:schemeClr>
              </a:solidFill>
              <a:cs typeface="Calibri"/>
            </a:endParaRPr>
          </a:p>
          <a:p>
            <a:pPr marL="0" indent="0">
              <a:buNone/>
            </a:pPr>
            <a:r>
              <a:rPr lang="en-IN" sz="4400" dirty="0">
                <a:solidFill>
                  <a:schemeClr val="accent5">
                    <a:lumMod val="75000"/>
                  </a:schemeClr>
                </a:solidFill>
              </a:rPr>
              <a:t>      &lt;/script&gt;      </a:t>
            </a:r>
            <a:endParaRPr lang="en-IN" sz="4400" dirty="0">
              <a:solidFill>
                <a:schemeClr val="accent5">
                  <a:lumMod val="75000"/>
                </a:schemeClr>
              </a:solidFill>
              <a:cs typeface="Calibri"/>
            </a:endParaRPr>
          </a:p>
          <a:p>
            <a:pPr marL="0" indent="0">
              <a:buNone/>
            </a:pPr>
            <a:r>
              <a:rPr lang="en-IN" sz="4400" dirty="0">
                <a:solidFill>
                  <a:schemeClr val="accent5">
                    <a:lumMod val="75000"/>
                  </a:schemeClr>
                </a:solidFill>
              </a:rPr>
              <a:t>   &lt;/head&gt;</a:t>
            </a:r>
            <a:endParaRPr lang="en-IN" sz="4400" dirty="0">
              <a:solidFill>
                <a:schemeClr val="accent5">
                  <a:lumMod val="75000"/>
                </a:schemeClr>
              </a:solidFill>
              <a:cs typeface="Calibri"/>
            </a:endParaRPr>
          </a:p>
          <a:p>
            <a:pPr marL="0" indent="0">
              <a:buNone/>
            </a:pPr>
            <a:r>
              <a:rPr lang="en-IN" sz="4400" dirty="0">
                <a:solidFill>
                  <a:schemeClr val="accent5">
                    <a:lumMod val="75000"/>
                  </a:schemeClr>
                </a:solidFill>
              </a:rPr>
              <a:t>      &lt;body&gt;</a:t>
            </a:r>
            <a:endParaRPr lang="en-IN" sz="4400" dirty="0">
              <a:solidFill>
                <a:schemeClr val="accent5">
                  <a:lumMod val="75000"/>
                </a:schemeClr>
              </a:solidFill>
              <a:cs typeface="Calibri"/>
            </a:endParaRPr>
          </a:p>
          <a:p>
            <a:pPr marL="0" indent="0">
              <a:buNone/>
            </a:pPr>
            <a:r>
              <a:rPr lang="en-IN" sz="4400" dirty="0">
                <a:solidFill>
                  <a:schemeClr val="accent5">
                    <a:lumMod val="75000"/>
                  </a:schemeClr>
                </a:solidFill>
              </a:rPr>
              <a:t>      &lt;p&gt;Click the following button to call the function&lt;/p&gt;      </a:t>
            </a:r>
            <a:endParaRPr lang="en-IN" sz="4400" dirty="0">
              <a:solidFill>
                <a:schemeClr val="accent5">
                  <a:lumMod val="75000"/>
                </a:schemeClr>
              </a:solidFill>
              <a:cs typeface="Calibri"/>
            </a:endParaRPr>
          </a:p>
          <a:p>
            <a:pPr marL="0" indent="0">
              <a:buNone/>
            </a:pPr>
            <a:r>
              <a:rPr lang="en-IN" sz="4400" dirty="0">
                <a:solidFill>
                  <a:schemeClr val="accent5">
                    <a:lumMod val="75000"/>
                  </a:schemeClr>
                </a:solidFill>
              </a:rPr>
              <a:t>      &lt;form&gt;</a:t>
            </a:r>
            <a:endParaRPr lang="en-IN" sz="4400" dirty="0">
              <a:solidFill>
                <a:schemeClr val="accent5">
                  <a:lumMod val="75000"/>
                </a:schemeClr>
              </a:solidFill>
              <a:cs typeface="Calibri"/>
            </a:endParaRPr>
          </a:p>
          <a:p>
            <a:pPr marL="0" indent="0">
              <a:buNone/>
            </a:pPr>
            <a:r>
              <a:rPr lang="en-IN" sz="4400" dirty="0">
                <a:solidFill>
                  <a:schemeClr val="accent5">
                    <a:lumMod val="75000"/>
                  </a:schemeClr>
                </a:solidFill>
              </a:rPr>
              <a:t>         &lt;input type = "button" </a:t>
            </a:r>
            <a:r>
              <a:rPr lang="en-IN" sz="4400" dirty="0" err="1">
                <a:solidFill>
                  <a:schemeClr val="accent5">
                    <a:lumMod val="75000"/>
                  </a:schemeClr>
                </a:solidFill>
              </a:rPr>
              <a:t>onclick</a:t>
            </a:r>
            <a:r>
              <a:rPr lang="en-IN" sz="4400" dirty="0">
                <a:solidFill>
                  <a:schemeClr val="accent5">
                    <a:lumMod val="75000"/>
                  </a:schemeClr>
                </a:solidFill>
              </a:rPr>
              <a:t> = "</a:t>
            </a:r>
            <a:r>
              <a:rPr lang="en-IN" sz="4400" dirty="0" err="1">
                <a:solidFill>
                  <a:schemeClr val="accent5">
                    <a:lumMod val="75000"/>
                  </a:schemeClr>
                </a:solidFill>
              </a:rPr>
              <a:t>secondFunction</a:t>
            </a:r>
            <a:r>
              <a:rPr lang="en-IN" sz="4400" dirty="0">
                <a:solidFill>
                  <a:schemeClr val="accent5">
                    <a:lumMod val="75000"/>
                  </a:schemeClr>
                </a:solidFill>
              </a:rPr>
              <a:t>()" value = "Call Function"&gt;</a:t>
            </a:r>
            <a:endParaRPr lang="en-IN" sz="4400" dirty="0">
              <a:solidFill>
                <a:schemeClr val="accent5">
                  <a:lumMod val="75000"/>
                </a:schemeClr>
              </a:solidFill>
              <a:cs typeface="Calibri"/>
            </a:endParaRPr>
          </a:p>
          <a:p>
            <a:pPr marL="0" indent="0">
              <a:buNone/>
            </a:pPr>
            <a:r>
              <a:rPr lang="en-IN" sz="4400" dirty="0">
                <a:solidFill>
                  <a:schemeClr val="accent5">
                    <a:lumMod val="75000"/>
                  </a:schemeClr>
                </a:solidFill>
              </a:rPr>
              <a:t>      &lt;/form&gt;      </a:t>
            </a:r>
            <a:endParaRPr lang="en-IN" sz="4400" dirty="0">
              <a:solidFill>
                <a:schemeClr val="accent5">
                  <a:lumMod val="75000"/>
                </a:schemeClr>
              </a:solidFill>
              <a:cs typeface="Calibri"/>
            </a:endParaRPr>
          </a:p>
          <a:p>
            <a:pPr marL="0" indent="0">
              <a:buNone/>
            </a:pPr>
            <a:r>
              <a:rPr lang="en-IN" sz="4400" dirty="0">
                <a:solidFill>
                  <a:schemeClr val="accent5">
                    <a:lumMod val="75000"/>
                  </a:schemeClr>
                </a:solidFill>
              </a:rPr>
              <a:t>        &lt;/body&gt;</a:t>
            </a:r>
            <a:endParaRPr lang="en-IN" sz="4400" dirty="0">
              <a:solidFill>
                <a:schemeClr val="accent5">
                  <a:lumMod val="75000"/>
                </a:schemeClr>
              </a:solidFill>
              <a:cs typeface="Calibri"/>
            </a:endParaRPr>
          </a:p>
          <a:p>
            <a:pPr marL="0" indent="0">
              <a:buNone/>
            </a:pPr>
            <a:r>
              <a:rPr lang="en-IN" sz="4400" dirty="0">
                <a:solidFill>
                  <a:schemeClr val="accent5">
                    <a:lumMod val="75000"/>
                  </a:schemeClr>
                </a:solidFill>
              </a:rPr>
              <a:t>&lt;/html&gt;</a:t>
            </a:r>
            <a:endParaRPr lang="en-IN" sz="4400" dirty="0">
              <a:solidFill>
                <a:schemeClr val="accent5">
                  <a:lumMod val="75000"/>
                </a:schemeClr>
              </a:solidFill>
              <a:cs typeface="Calibri"/>
            </a:endParaRPr>
          </a:p>
        </p:txBody>
      </p:sp>
      <p:pic>
        <p:nvPicPr>
          <p:cNvPr id="4" name="Picture 3"/>
          <p:cNvPicPr>
            <a:picLocks noChangeAspect="1"/>
          </p:cNvPicPr>
          <p:nvPr/>
        </p:nvPicPr>
        <p:blipFill>
          <a:blip r:embed="rId2"/>
          <a:stretch>
            <a:fillRect/>
          </a:stretch>
        </p:blipFill>
        <p:spPr>
          <a:xfrm>
            <a:off x="8464932" y="2931284"/>
            <a:ext cx="790575" cy="285750"/>
          </a:xfrm>
          <a:prstGeom prst="rect">
            <a:avLst/>
          </a:prstGeom>
        </p:spPr>
      </p:pic>
    </p:spTree>
    <p:extLst>
      <p:ext uri="{BB962C8B-B14F-4D97-AF65-F5344CB8AC3E}">
        <p14:creationId xmlns:p14="http://schemas.microsoft.com/office/powerpoint/2010/main" val="15532963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t>An arguments object can be iterated using for loop.</a:t>
            </a:r>
            <a:br>
              <a:rPr lang="en-US" sz="2800"/>
            </a:br>
            <a:endParaRPr lang="en-IN" sz="2800"/>
          </a:p>
        </p:txBody>
      </p:sp>
      <p:sp>
        <p:nvSpPr>
          <p:cNvPr id="3" name="Content Placeholder 2"/>
          <p:cNvSpPr>
            <a:spLocks noGrp="1"/>
          </p:cNvSpPr>
          <p:nvPr>
            <p:ph idx="1"/>
          </p:nvPr>
        </p:nvSpPr>
        <p:spPr>
          <a:xfrm>
            <a:off x="838200" y="1304818"/>
            <a:ext cx="10515600" cy="4872145"/>
          </a:xfrm>
        </p:spPr>
        <p:txBody>
          <a:bodyPr>
            <a:normAutofit fontScale="85000" lnSpcReduction="20000"/>
          </a:bodyPr>
          <a:lstStyle/>
          <a:p>
            <a:endParaRPr lang="en-IN" dirty="0"/>
          </a:p>
          <a:p>
            <a:r>
              <a:rPr lang="en-IN" dirty="0"/>
              <a:t>Example: Iterate all Arguments</a:t>
            </a:r>
          </a:p>
          <a:p>
            <a:endParaRPr lang="en-IN" dirty="0"/>
          </a:p>
          <a:p>
            <a:pPr marL="0" indent="0">
              <a:buNone/>
            </a:pPr>
            <a:r>
              <a:rPr lang="en-IN" dirty="0">
                <a:solidFill>
                  <a:schemeClr val="accent5">
                    <a:lumMod val="75000"/>
                  </a:schemeClr>
                </a:solidFill>
              </a:rPr>
              <a:t>&lt;script&gt;</a:t>
            </a:r>
          </a:p>
          <a:p>
            <a:pPr marL="0" indent="0">
              <a:buNone/>
            </a:pPr>
            <a:r>
              <a:rPr lang="en-IN" dirty="0">
                <a:solidFill>
                  <a:schemeClr val="accent5">
                    <a:lumMod val="75000"/>
                  </a:schemeClr>
                </a:solidFill>
              </a:rPr>
              <a:t>function </a:t>
            </a:r>
            <a:r>
              <a:rPr lang="en-IN" dirty="0" err="1">
                <a:solidFill>
                  <a:schemeClr val="accent5">
                    <a:lumMod val="75000"/>
                  </a:schemeClr>
                </a:solidFill>
              </a:rPr>
              <a:t>ShowMessage</a:t>
            </a:r>
            <a:r>
              <a:rPr lang="en-IN" dirty="0">
                <a:solidFill>
                  <a:schemeClr val="accent5">
                    <a:lumMod val="75000"/>
                  </a:schemeClr>
                </a:solidFill>
              </a:rPr>
              <a:t>() {</a:t>
            </a:r>
          </a:p>
          <a:p>
            <a:pPr marL="0" indent="0">
              <a:buNone/>
            </a:pPr>
            <a:endParaRPr lang="en-IN" dirty="0">
              <a:solidFill>
                <a:schemeClr val="accent5">
                  <a:lumMod val="75000"/>
                </a:schemeClr>
              </a:solidFill>
            </a:endParaRPr>
          </a:p>
          <a:p>
            <a:pPr marL="0" indent="0">
              <a:buNone/>
            </a:pPr>
            <a:r>
              <a:rPr lang="en-IN" dirty="0">
                <a:solidFill>
                  <a:schemeClr val="accent5">
                    <a:lumMod val="75000"/>
                  </a:schemeClr>
                </a:solidFill>
              </a:rPr>
              <a:t>    for(</a:t>
            </a:r>
            <a:r>
              <a:rPr lang="en-IN" dirty="0" err="1">
                <a:solidFill>
                  <a:schemeClr val="accent5">
                    <a:lumMod val="75000"/>
                  </a:schemeClr>
                </a:solidFill>
              </a:rPr>
              <a:t>var</a:t>
            </a:r>
            <a:r>
              <a:rPr lang="en-IN" dirty="0">
                <a:solidFill>
                  <a:schemeClr val="accent5">
                    <a:lumMod val="75000"/>
                  </a:schemeClr>
                </a:solidFill>
              </a:rPr>
              <a:t> i = 0; i &lt; </a:t>
            </a:r>
            <a:r>
              <a:rPr lang="en-IN" dirty="0" err="1">
                <a:solidFill>
                  <a:schemeClr val="accent5">
                    <a:lumMod val="75000"/>
                  </a:schemeClr>
                </a:solidFill>
              </a:rPr>
              <a:t>arguments.length</a:t>
            </a:r>
            <a:r>
              <a:rPr lang="en-IN" dirty="0">
                <a:solidFill>
                  <a:schemeClr val="accent5">
                    <a:lumMod val="75000"/>
                  </a:schemeClr>
                </a:solidFill>
              </a:rPr>
              <a:t>; i++){</a:t>
            </a:r>
          </a:p>
          <a:p>
            <a:pPr marL="0" indent="0">
              <a:buNone/>
            </a:pPr>
            <a:r>
              <a:rPr lang="en-IN" dirty="0">
                <a:solidFill>
                  <a:schemeClr val="accent5">
                    <a:lumMod val="75000"/>
                  </a:schemeClr>
                </a:solidFill>
              </a:rPr>
              <a:t>        alert(arguments[i]);</a:t>
            </a:r>
          </a:p>
          <a:p>
            <a:pPr marL="0" indent="0">
              <a:buNone/>
            </a:pPr>
            <a:r>
              <a:rPr lang="en-IN" dirty="0">
                <a:solidFill>
                  <a:schemeClr val="accent5">
                    <a:lumMod val="75000"/>
                  </a:schemeClr>
                </a:solidFill>
              </a:rPr>
              <a:t>    }</a:t>
            </a:r>
          </a:p>
          <a:p>
            <a:pPr marL="0" indent="0">
              <a:buNone/>
            </a:pPr>
            <a:r>
              <a:rPr lang="en-IN" dirty="0">
                <a:solidFill>
                  <a:schemeClr val="accent5">
                    <a:lumMod val="75000"/>
                  </a:schemeClr>
                </a:solidFill>
              </a:rPr>
              <a:t>}</a:t>
            </a:r>
          </a:p>
          <a:p>
            <a:pPr marL="0" indent="0">
              <a:buNone/>
            </a:pPr>
            <a:r>
              <a:rPr lang="en-IN" dirty="0" err="1">
                <a:solidFill>
                  <a:schemeClr val="accent5">
                    <a:lumMod val="75000"/>
                  </a:schemeClr>
                </a:solidFill>
              </a:rPr>
              <a:t>ShowMessage</a:t>
            </a:r>
            <a:r>
              <a:rPr lang="en-IN" dirty="0">
                <a:solidFill>
                  <a:schemeClr val="accent5">
                    <a:lumMod val="75000"/>
                  </a:schemeClr>
                </a:solidFill>
              </a:rPr>
              <a:t>("Steve", "Jobs"); </a:t>
            </a:r>
          </a:p>
          <a:p>
            <a:pPr marL="0" indent="0">
              <a:buNone/>
            </a:pPr>
            <a:r>
              <a:rPr lang="en-US" dirty="0">
                <a:solidFill>
                  <a:schemeClr val="accent5">
                    <a:lumMod val="75000"/>
                  </a:schemeClr>
                </a:solidFill>
              </a:rPr>
              <a:t>&lt;/script&gt;</a:t>
            </a:r>
            <a:endParaRPr lang="en-IN" dirty="0">
              <a:solidFill>
                <a:schemeClr val="accent5">
                  <a:lumMod val="75000"/>
                </a:schemeClr>
              </a:solidFill>
            </a:endParaRPr>
          </a:p>
          <a:p>
            <a:endParaRPr lang="en-IN" dirty="0"/>
          </a:p>
        </p:txBody>
      </p:sp>
      <p:pic>
        <p:nvPicPr>
          <p:cNvPr id="4" name="Picture 3"/>
          <p:cNvPicPr>
            <a:picLocks noChangeAspect="1"/>
          </p:cNvPicPr>
          <p:nvPr/>
        </p:nvPicPr>
        <p:blipFill>
          <a:blip r:embed="rId3"/>
          <a:stretch>
            <a:fillRect/>
          </a:stretch>
        </p:blipFill>
        <p:spPr>
          <a:xfrm>
            <a:off x="6547124" y="5158609"/>
            <a:ext cx="4352925" cy="1333500"/>
          </a:xfrm>
          <a:prstGeom prst="rect">
            <a:avLst/>
          </a:prstGeom>
        </p:spPr>
      </p:pic>
    </p:spTree>
    <p:extLst>
      <p:ext uri="{BB962C8B-B14F-4D97-AF65-F5344CB8AC3E}">
        <p14:creationId xmlns:p14="http://schemas.microsoft.com/office/powerpoint/2010/main" val="124798893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Scope of Variable and Argument</a:t>
            </a:r>
            <a:endParaRPr lang="en-IN">
              <a:solidFill>
                <a:srgbClr val="C00000"/>
              </a:solidFill>
            </a:endParaRPr>
          </a:p>
        </p:txBody>
      </p:sp>
      <p:sp>
        <p:nvSpPr>
          <p:cNvPr id="3" name="Content Placeholder 2"/>
          <p:cNvSpPr>
            <a:spLocks noGrp="1"/>
          </p:cNvSpPr>
          <p:nvPr>
            <p:ph idx="1"/>
          </p:nvPr>
        </p:nvSpPr>
        <p:spPr/>
        <p:txBody>
          <a:bodyPr/>
          <a:lstStyle/>
          <a:p>
            <a:r>
              <a:rPr lang="en-US"/>
              <a:t>Scope is the block or area of program in which particular variable or argument is accessible.</a:t>
            </a:r>
          </a:p>
          <a:p>
            <a:endParaRPr lang="en-US"/>
          </a:p>
          <a:p>
            <a:r>
              <a:rPr lang="en-US"/>
              <a:t>The scope is defined using two types of variables – </a:t>
            </a:r>
          </a:p>
          <a:p>
            <a:r>
              <a:rPr lang="en-US"/>
              <a:t>Local Scope and Global Scope.</a:t>
            </a:r>
            <a:endParaRPr lang="en-IN"/>
          </a:p>
        </p:txBody>
      </p:sp>
    </p:spTree>
    <p:extLst>
      <p:ext uri="{BB962C8B-B14F-4D97-AF65-F5344CB8AC3E}">
        <p14:creationId xmlns:p14="http://schemas.microsoft.com/office/powerpoint/2010/main" val="105339757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solidFill>
                  <a:srgbClr val="C00000"/>
                </a:solidFill>
              </a:rPr>
              <a:t>1) Local Scope</a:t>
            </a:r>
          </a:p>
        </p:txBody>
      </p:sp>
      <p:sp>
        <p:nvSpPr>
          <p:cNvPr id="3" name="Content Placeholder 2"/>
          <p:cNvSpPr>
            <a:spLocks noGrp="1"/>
          </p:cNvSpPr>
          <p:nvPr>
            <p:ph idx="1"/>
          </p:nvPr>
        </p:nvSpPr>
        <p:spPr/>
        <p:txBody>
          <a:bodyPr/>
          <a:lstStyle/>
          <a:p>
            <a:r>
              <a:rPr lang="en-US" dirty="0"/>
              <a:t>If a variable is defined inside a function then that variable is a local variable and its scope is a local scope.</a:t>
            </a:r>
          </a:p>
          <a:p>
            <a:r>
              <a:rPr lang="en-US" dirty="0" smtClean="0"/>
              <a:t> </a:t>
            </a:r>
            <a:r>
              <a:rPr lang="en-US" dirty="0"/>
              <a:t>local variable is accessible only within a function in which it is defined. </a:t>
            </a:r>
            <a:endParaRPr lang="en-US" dirty="0" smtClean="0"/>
          </a:p>
          <a:p>
            <a:r>
              <a:rPr lang="en-US" dirty="0" smtClean="0"/>
              <a:t>It </a:t>
            </a:r>
            <a:r>
              <a:rPr lang="en-US" dirty="0"/>
              <a:t>is not accessible outside that function</a:t>
            </a:r>
            <a:r>
              <a:rPr lang="en-US" dirty="0" smtClean="0"/>
              <a:t>.</a:t>
            </a:r>
          </a:p>
          <a:p>
            <a:r>
              <a:rPr lang="en-US" dirty="0" smtClean="0"/>
              <a:t>Local variables are created when a function starts and deleted when the function is completed.</a:t>
            </a:r>
            <a:endParaRPr lang="en-IN" dirty="0"/>
          </a:p>
        </p:txBody>
      </p:sp>
    </p:spTree>
    <p:extLst>
      <p:ext uri="{BB962C8B-B14F-4D97-AF65-F5344CB8AC3E}">
        <p14:creationId xmlns:p14="http://schemas.microsoft.com/office/powerpoint/2010/main" val="366311723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4804"/>
            <a:ext cx="10515600" cy="5622159"/>
          </a:xfrm>
        </p:spPr>
        <p:txBody>
          <a:bodyPr>
            <a:normAutofit fontScale="77500" lnSpcReduction="20000"/>
          </a:bodyPr>
          <a:lstStyle/>
          <a:p>
            <a:r>
              <a:rPr lang="en-IN" dirty="0"/>
              <a:t>&lt;html</a:t>
            </a:r>
            <a:r>
              <a:rPr lang="en-IN" dirty="0" smtClean="0"/>
              <a:t>&gt;</a:t>
            </a:r>
          </a:p>
          <a:p>
            <a:r>
              <a:rPr lang="en-IN" dirty="0" smtClean="0"/>
              <a:t>&lt;</a:t>
            </a:r>
            <a:r>
              <a:rPr lang="en-IN" dirty="0"/>
              <a:t>head</a:t>
            </a:r>
            <a:r>
              <a:rPr lang="en-IN" dirty="0" smtClean="0"/>
              <a:t>&gt;</a:t>
            </a:r>
          </a:p>
          <a:p>
            <a:r>
              <a:rPr lang="en-IN" dirty="0" smtClean="0"/>
              <a:t>&lt;</a:t>
            </a:r>
            <a:r>
              <a:rPr lang="en-IN" dirty="0"/>
              <a:t>title&gt;Function Example&lt;/title&gt; </a:t>
            </a:r>
            <a:endParaRPr lang="en-IN" dirty="0" smtClean="0"/>
          </a:p>
          <a:p>
            <a:r>
              <a:rPr lang="en-IN" dirty="0" smtClean="0"/>
              <a:t>&lt;/</a:t>
            </a:r>
            <a:r>
              <a:rPr lang="en-IN" dirty="0"/>
              <a:t>head</a:t>
            </a:r>
            <a:r>
              <a:rPr lang="en-IN" dirty="0" smtClean="0"/>
              <a:t>&gt;</a:t>
            </a:r>
          </a:p>
          <a:p>
            <a:r>
              <a:rPr lang="en-IN" dirty="0" smtClean="0"/>
              <a:t>&lt;</a:t>
            </a:r>
            <a:r>
              <a:rPr lang="en-IN" dirty="0"/>
              <a:t>body</a:t>
            </a:r>
            <a:r>
              <a:rPr lang="en-IN" dirty="0" smtClean="0"/>
              <a:t>&gt;</a:t>
            </a:r>
          </a:p>
          <a:p>
            <a:r>
              <a:rPr lang="en-IN" dirty="0" smtClean="0"/>
              <a:t>&lt;</a:t>
            </a:r>
            <a:r>
              <a:rPr lang="en-IN" dirty="0"/>
              <a:t>script</a:t>
            </a:r>
            <a:r>
              <a:rPr lang="en-IN" dirty="0" smtClean="0"/>
              <a:t>&gt;</a:t>
            </a:r>
          </a:p>
          <a:p>
            <a:r>
              <a:rPr lang="en-IN" dirty="0" smtClean="0"/>
              <a:t>function </a:t>
            </a:r>
            <a:r>
              <a:rPr lang="en-IN" dirty="0" err="1"/>
              <a:t>myFunction</a:t>
            </a:r>
            <a:r>
              <a:rPr lang="en-IN" dirty="0"/>
              <a:t>(message</a:t>
            </a:r>
            <a:r>
              <a:rPr lang="en-IN" dirty="0" smtClean="0"/>
              <a:t>)</a:t>
            </a:r>
          </a:p>
          <a:p>
            <a:r>
              <a:rPr lang="en-IN" dirty="0" smtClean="0"/>
              <a:t>{</a:t>
            </a:r>
          </a:p>
          <a:p>
            <a:r>
              <a:rPr lang="en-IN" dirty="0" smtClean="0"/>
              <a:t>var </a:t>
            </a:r>
            <a:r>
              <a:rPr lang="en-IN" dirty="0" err="1"/>
              <a:t>msg</a:t>
            </a:r>
            <a:r>
              <a:rPr lang="en-IN" dirty="0"/>
              <a:t> = message</a:t>
            </a:r>
            <a:r>
              <a:rPr lang="en-IN" dirty="0" smtClean="0"/>
              <a:t>;</a:t>
            </a:r>
          </a:p>
          <a:p>
            <a:r>
              <a:rPr lang="en-IN" dirty="0" smtClean="0"/>
              <a:t>document.write(</a:t>
            </a:r>
            <a:r>
              <a:rPr lang="en-IN" dirty="0" err="1" smtClean="0"/>
              <a:t>msg</a:t>
            </a:r>
            <a:r>
              <a:rPr lang="en-IN" dirty="0" smtClean="0"/>
              <a:t>);</a:t>
            </a:r>
          </a:p>
          <a:p>
            <a:r>
              <a:rPr lang="en-US" dirty="0"/>
              <a:t>}</a:t>
            </a:r>
            <a:endParaRPr lang="en-IN" dirty="0" smtClean="0"/>
          </a:p>
          <a:p>
            <a:r>
              <a:rPr lang="en-IN" dirty="0" err="1" smtClean="0"/>
              <a:t>myFunction</a:t>
            </a:r>
            <a:r>
              <a:rPr lang="en-IN" dirty="0"/>
              <a:t>("My first function</a:t>
            </a:r>
            <a:r>
              <a:rPr lang="en-IN" dirty="0" smtClean="0"/>
              <a:t>");</a:t>
            </a:r>
          </a:p>
          <a:p>
            <a:r>
              <a:rPr lang="en-US" dirty="0" smtClean="0"/>
              <a:t>&lt;/script&gt;</a:t>
            </a:r>
            <a:endParaRPr lang="en-IN" dirty="0" smtClean="0"/>
          </a:p>
          <a:p>
            <a:r>
              <a:rPr lang="en-IN" dirty="0" smtClean="0"/>
              <a:t>&lt;/</a:t>
            </a:r>
            <a:r>
              <a:rPr lang="en-IN" dirty="0"/>
              <a:t>body</a:t>
            </a:r>
            <a:r>
              <a:rPr lang="en-IN" dirty="0" smtClean="0"/>
              <a:t>&gt;</a:t>
            </a:r>
          </a:p>
          <a:p>
            <a:r>
              <a:rPr lang="en-IN" dirty="0" smtClean="0"/>
              <a:t>&lt;/</a:t>
            </a:r>
            <a:r>
              <a:rPr lang="en-IN" dirty="0"/>
              <a:t>html&gt;</a:t>
            </a:r>
          </a:p>
        </p:txBody>
      </p:sp>
    </p:spTree>
    <p:extLst>
      <p:ext uri="{BB962C8B-B14F-4D97-AF65-F5344CB8AC3E}">
        <p14:creationId xmlns:p14="http://schemas.microsoft.com/office/powerpoint/2010/main" val="350755847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1434"/>
            <a:ext cx="10515600" cy="6074980"/>
          </a:xfrm>
        </p:spPr>
        <p:txBody>
          <a:bodyPr>
            <a:normAutofit fontScale="55000" lnSpcReduction="20000"/>
          </a:bodyPr>
          <a:lstStyle/>
          <a:p>
            <a:pPr marL="0" indent="0">
              <a:buNone/>
            </a:pPr>
            <a:r>
              <a:rPr lang="en-US" dirty="0">
                <a:solidFill>
                  <a:schemeClr val="accent5">
                    <a:lumMod val="75000"/>
                  </a:schemeClr>
                </a:solidFill>
              </a:rPr>
              <a:t>&lt;html&gt;</a:t>
            </a:r>
          </a:p>
          <a:p>
            <a:pPr marL="0" indent="0">
              <a:buNone/>
            </a:pPr>
            <a:r>
              <a:rPr lang="en-US" dirty="0">
                <a:solidFill>
                  <a:schemeClr val="accent5">
                    <a:lumMod val="75000"/>
                  </a:schemeClr>
                </a:solidFill>
              </a:rPr>
              <a:t>&lt;head&gt;</a:t>
            </a:r>
          </a:p>
          <a:p>
            <a:pPr marL="0" indent="0">
              <a:buNone/>
            </a:pPr>
            <a:r>
              <a:rPr lang="en-US" dirty="0">
                <a:solidFill>
                  <a:schemeClr val="accent5">
                    <a:lumMod val="75000"/>
                  </a:schemeClr>
                </a:solidFill>
              </a:rPr>
              <a:t>&lt;script type="text/</a:t>
            </a:r>
            <a:r>
              <a:rPr lang="en-US" dirty="0" err="1">
                <a:solidFill>
                  <a:schemeClr val="accent5">
                    <a:lumMod val="75000"/>
                  </a:schemeClr>
                </a:solidFill>
              </a:rPr>
              <a:t>javascript</a:t>
            </a:r>
            <a:r>
              <a:rPr lang="en-US" dirty="0">
                <a:solidFill>
                  <a:schemeClr val="accent5">
                    <a:lumMod val="75000"/>
                  </a:schemeClr>
                </a:solidFill>
              </a:rPr>
              <a:t>"&gt;</a:t>
            </a:r>
          </a:p>
          <a:p>
            <a:pPr marL="0" indent="0">
              <a:buNone/>
            </a:pPr>
            <a:r>
              <a:rPr lang="en-US" dirty="0">
                <a:solidFill>
                  <a:schemeClr val="accent5">
                    <a:lumMod val="75000"/>
                  </a:schemeClr>
                </a:solidFill>
              </a:rPr>
              <a:t>function A() {</a:t>
            </a:r>
          </a:p>
          <a:p>
            <a:pPr marL="0" indent="0">
              <a:buNone/>
            </a:pPr>
            <a:r>
              <a:rPr lang="en-US" dirty="0">
                <a:solidFill>
                  <a:schemeClr val="accent5">
                    <a:lumMod val="75000"/>
                  </a:schemeClr>
                </a:solidFill>
              </a:rPr>
              <a:t>var a=100;   //local variable</a:t>
            </a:r>
          </a:p>
          <a:p>
            <a:pPr marL="0" indent="0">
              <a:buNone/>
            </a:pPr>
            <a:r>
              <a:rPr lang="en-US" dirty="0" err="1">
                <a:solidFill>
                  <a:schemeClr val="accent5">
                    <a:lumMod val="75000"/>
                  </a:schemeClr>
                </a:solidFill>
              </a:rPr>
              <a:t>document.getElementById</a:t>
            </a:r>
            <a:r>
              <a:rPr lang="en-US" dirty="0">
                <a:solidFill>
                  <a:schemeClr val="accent5">
                    <a:lumMod val="75000"/>
                  </a:schemeClr>
                </a:solidFill>
              </a:rPr>
              <a:t>(“id1").</a:t>
            </a:r>
            <a:r>
              <a:rPr lang="en-US" dirty="0" err="1">
                <a:solidFill>
                  <a:schemeClr val="accent5">
                    <a:lumMod val="75000"/>
                  </a:schemeClr>
                </a:solidFill>
              </a:rPr>
              <a:t>innerHTML</a:t>
            </a:r>
            <a:r>
              <a:rPr lang="en-US" dirty="0">
                <a:solidFill>
                  <a:schemeClr val="accent5">
                    <a:lumMod val="75000"/>
                  </a:schemeClr>
                </a:solidFill>
              </a:rPr>
              <a:t>="From function A(): a = “ +a ;                                      </a:t>
            </a:r>
            <a:r>
              <a:rPr lang="en-US" dirty="0">
                <a:solidFill>
                  <a:schemeClr val="accent2">
                    <a:lumMod val="60000"/>
                    <a:lumOff val="40000"/>
                  </a:schemeClr>
                </a:solidFill>
              </a:rPr>
              <a:t>Output: </a:t>
            </a:r>
            <a:r>
              <a:rPr lang="en-US" dirty="0"/>
              <a:t>From function A(): a=100</a:t>
            </a:r>
          </a:p>
          <a:p>
            <a:pPr marL="0" indent="0">
              <a:buNone/>
            </a:pPr>
            <a:r>
              <a:rPr lang="en-US" dirty="0">
                <a:solidFill>
                  <a:schemeClr val="accent5">
                    <a:lumMod val="75000"/>
                  </a:schemeClr>
                </a:solidFill>
              </a:rPr>
              <a:t>}</a:t>
            </a:r>
          </a:p>
          <a:p>
            <a:pPr marL="0" indent="0">
              <a:buNone/>
            </a:pPr>
            <a:r>
              <a:rPr lang="en-IN" dirty="0">
                <a:solidFill>
                  <a:schemeClr val="accent5">
                    <a:lumMod val="75000"/>
                  </a:schemeClr>
                </a:solidFill>
              </a:rPr>
              <a:t>function B() {</a:t>
            </a:r>
          </a:p>
          <a:p>
            <a:pPr marL="0" indent="0">
              <a:buNone/>
            </a:pPr>
            <a:r>
              <a:rPr lang="en-IN" dirty="0">
                <a:solidFill>
                  <a:schemeClr val="accent5">
                    <a:lumMod val="75000"/>
                  </a:schemeClr>
                </a:solidFill>
              </a:rPr>
              <a:t>document.getElementById(“id2").innerHTML="From function B(): a= “ +a ;</a:t>
            </a:r>
          </a:p>
          <a:p>
            <a:pPr marL="0" indent="0">
              <a:buNone/>
            </a:pPr>
            <a:r>
              <a:rPr lang="en-US" dirty="0">
                <a:solidFill>
                  <a:schemeClr val="accent5">
                    <a:lumMod val="75000"/>
                  </a:schemeClr>
                </a:solidFill>
              </a:rPr>
              <a:t>}</a:t>
            </a:r>
            <a:endParaRPr lang="en-IN" dirty="0">
              <a:solidFill>
                <a:schemeClr val="accent5">
                  <a:lumMod val="75000"/>
                </a:schemeClr>
              </a:solidFill>
            </a:endParaRPr>
          </a:p>
          <a:p>
            <a:pPr marL="0" indent="0">
              <a:buNone/>
            </a:pPr>
            <a:r>
              <a:rPr lang="en-IN" dirty="0">
                <a:solidFill>
                  <a:schemeClr val="accent5">
                    <a:lumMod val="75000"/>
                  </a:schemeClr>
                </a:solidFill>
              </a:rPr>
              <a:t>&lt;/script&gt;</a:t>
            </a:r>
          </a:p>
          <a:p>
            <a:pPr marL="0" indent="0">
              <a:buNone/>
            </a:pPr>
            <a:r>
              <a:rPr lang="en-IN" dirty="0">
                <a:solidFill>
                  <a:schemeClr val="accent5">
                    <a:lumMod val="75000"/>
                  </a:schemeClr>
                </a:solidFill>
              </a:rPr>
              <a:t>&lt;/head&gt;</a:t>
            </a:r>
          </a:p>
          <a:p>
            <a:pPr marL="0" indent="0">
              <a:buNone/>
            </a:pPr>
            <a:r>
              <a:rPr lang="en-IN" dirty="0">
                <a:solidFill>
                  <a:schemeClr val="accent5">
                    <a:lumMod val="75000"/>
                  </a:schemeClr>
                </a:solidFill>
              </a:rPr>
              <a:t>&lt;body&gt;</a:t>
            </a:r>
          </a:p>
          <a:p>
            <a:pPr marL="0" indent="0">
              <a:buNone/>
            </a:pPr>
            <a:r>
              <a:rPr lang="en-IN" dirty="0">
                <a:solidFill>
                  <a:schemeClr val="accent5">
                    <a:lumMod val="75000"/>
                  </a:schemeClr>
                </a:solidFill>
              </a:rPr>
              <a:t>&lt;p id=“id1'&gt; &lt;/p&gt;</a:t>
            </a:r>
          </a:p>
          <a:p>
            <a:pPr marL="0" indent="0">
              <a:buNone/>
            </a:pPr>
            <a:r>
              <a:rPr lang="en-IN" dirty="0">
                <a:solidFill>
                  <a:schemeClr val="accent5">
                    <a:lumMod val="75000"/>
                  </a:schemeClr>
                </a:solidFill>
              </a:rPr>
              <a:t>&lt;p id="id2'&gt; &lt;/p&gt;</a:t>
            </a:r>
          </a:p>
          <a:p>
            <a:pPr marL="0" indent="0">
              <a:buNone/>
            </a:pPr>
            <a:r>
              <a:rPr lang="en-IN" dirty="0">
                <a:solidFill>
                  <a:schemeClr val="accent5">
                    <a:lumMod val="75000"/>
                  </a:schemeClr>
                </a:solidFill>
              </a:rPr>
              <a:t>&lt;script type="text/</a:t>
            </a:r>
            <a:r>
              <a:rPr lang="en-IN" dirty="0" err="1">
                <a:solidFill>
                  <a:schemeClr val="accent5">
                    <a:lumMod val="75000"/>
                  </a:schemeClr>
                </a:solidFill>
              </a:rPr>
              <a:t>javascript</a:t>
            </a:r>
            <a:r>
              <a:rPr lang="en-IN" dirty="0">
                <a:solidFill>
                  <a:schemeClr val="accent5">
                    <a:lumMod val="75000"/>
                  </a:schemeClr>
                </a:solidFill>
              </a:rPr>
              <a:t>"&gt;</a:t>
            </a:r>
          </a:p>
          <a:p>
            <a:pPr marL="0" indent="0">
              <a:buNone/>
            </a:pPr>
            <a:r>
              <a:rPr lang="en-IN" dirty="0">
                <a:solidFill>
                  <a:schemeClr val="accent5">
                    <a:lumMod val="75000"/>
                  </a:schemeClr>
                </a:solidFill>
              </a:rPr>
              <a:t>A()</a:t>
            </a:r>
          </a:p>
          <a:p>
            <a:pPr marL="0" indent="0">
              <a:buNone/>
            </a:pPr>
            <a:r>
              <a:rPr lang="en-IN" dirty="0">
                <a:solidFill>
                  <a:schemeClr val="accent5">
                    <a:lumMod val="75000"/>
                  </a:schemeClr>
                </a:solidFill>
              </a:rPr>
              <a:t>B()</a:t>
            </a:r>
          </a:p>
          <a:p>
            <a:pPr marL="0" indent="0">
              <a:buNone/>
            </a:pPr>
            <a:r>
              <a:rPr lang="en-IN" dirty="0">
                <a:solidFill>
                  <a:schemeClr val="accent5">
                    <a:lumMod val="75000"/>
                  </a:schemeClr>
                </a:solidFill>
              </a:rPr>
              <a:t>&lt;/script&gt;</a:t>
            </a:r>
          </a:p>
          <a:p>
            <a:pPr marL="0" indent="0">
              <a:buNone/>
            </a:pPr>
            <a:r>
              <a:rPr lang="en-IN" dirty="0">
                <a:solidFill>
                  <a:schemeClr val="accent5">
                    <a:lumMod val="75000"/>
                  </a:schemeClr>
                </a:solidFill>
              </a:rPr>
              <a:t>&lt;/body&gt;</a:t>
            </a:r>
          </a:p>
          <a:p>
            <a:pPr marL="0" indent="0">
              <a:buNone/>
            </a:pPr>
            <a:r>
              <a:rPr lang="en-IN" dirty="0">
                <a:solidFill>
                  <a:schemeClr val="accent5">
                    <a:lumMod val="75000"/>
                  </a:schemeClr>
                </a:solidFill>
              </a:rPr>
              <a:t>&lt;/html&gt;</a:t>
            </a:r>
          </a:p>
        </p:txBody>
      </p:sp>
    </p:spTree>
    <p:extLst>
      <p:ext uri="{BB962C8B-B14F-4D97-AF65-F5344CB8AC3E}">
        <p14:creationId xmlns:p14="http://schemas.microsoft.com/office/powerpoint/2010/main" val="121150538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solidFill>
                  <a:srgbClr val="C00000"/>
                </a:solidFill>
              </a:rPr>
              <a:t>2) Global Variable</a:t>
            </a:r>
          </a:p>
        </p:txBody>
      </p:sp>
      <p:sp>
        <p:nvSpPr>
          <p:cNvPr id="3" name="Content Placeholder 2"/>
          <p:cNvSpPr>
            <a:spLocks noGrp="1"/>
          </p:cNvSpPr>
          <p:nvPr>
            <p:ph idx="1"/>
          </p:nvPr>
        </p:nvSpPr>
        <p:spPr/>
        <p:txBody>
          <a:bodyPr/>
          <a:lstStyle/>
          <a:p>
            <a:r>
              <a:rPr lang="en-US"/>
              <a:t>A variable is called global variable, if it is defined outside the function.</a:t>
            </a:r>
          </a:p>
          <a:p>
            <a:r>
              <a:rPr lang="en-US"/>
              <a:t> The variable having global scope is accessible by any function.</a:t>
            </a:r>
            <a:endParaRPr lang="en-IN"/>
          </a:p>
        </p:txBody>
      </p:sp>
    </p:spTree>
    <p:extLst>
      <p:ext uri="{BB962C8B-B14F-4D97-AF65-F5344CB8AC3E}">
        <p14:creationId xmlns:p14="http://schemas.microsoft.com/office/powerpoint/2010/main" val="102444043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8638"/>
            <a:ext cx="10515600" cy="6148552"/>
          </a:xfrm>
        </p:spPr>
        <p:txBody>
          <a:bodyPr>
            <a:normAutofit fontScale="55000" lnSpcReduction="20000"/>
          </a:bodyPr>
          <a:lstStyle/>
          <a:p>
            <a:pPr marL="0" indent="0">
              <a:buNone/>
            </a:pPr>
            <a:r>
              <a:rPr lang="en-IN" dirty="0">
                <a:solidFill>
                  <a:schemeClr val="accent5">
                    <a:lumMod val="75000"/>
                  </a:schemeClr>
                </a:solidFill>
              </a:rPr>
              <a:t>&lt;html&gt;</a:t>
            </a:r>
          </a:p>
          <a:p>
            <a:pPr marL="0" indent="0">
              <a:buNone/>
            </a:pPr>
            <a:r>
              <a:rPr lang="en-IN" dirty="0">
                <a:solidFill>
                  <a:schemeClr val="accent5">
                    <a:lumMod val="75000"/>
                  </a:schemeClr>
                </a:solidFill>
              </a:rPr>
              <a:t>&lt;head&gt;</a:t>
            </a:r>
          </a:p>
          <a:p>
            <a:pPr marL="0" indent="0">
              <a:buNone/>
            </a:pPr>
            <a:r>
              <a:rPr lang="en-IN" dirty="0">
                <a:solidFill>
                  <a:schemeClr val="accent5">
                    <a:lumMod val="75000"/>
                  </a:schemeClr>
                </a:solidFill>
              </a:rPr>
              <a:t>&lt;script type="text/</a:t>
            </a:r>
            <a:r>
              <a:rPr lang="en-IN" dirty="0" err="1">
                <a:solidFill>
                  <a:schemeClr val="accent5">
                    <a:lumMod val="75000"/>
                  </a:schemeClr>
                </a:solidFill>
              </a:rPr>
              <a:t>javascript</a:t>
            </a:r>
            <a:r>
              <a:rPr lang="en-IN" dirty="0">
                <a:solidFill>
                  <a:schemeClr val="accent5">
                    <a:lumMod val="75000"/>
                  </a:schemeClr>
                </a:solidFill>
              </a:rPr>
              <a:t>"&gt;</a:t>
            </a:r>
          </a:p>
          <a:p>
            <a:pPr marL="0" indent="0">
              <a:buNone/>
            </a:pPr>
            <a:r>
              <a:rPr lang="en-IN" dirty="0">
                <a:solidFill>
                  <a:schemeClr val="accent5">
                    <a:lumMod val="75000"/>
                  </a:schemeClr>
                </a:solidFill>
              </a:rPr>
              <a:t>var a=100 ;  //Global variable</a:t>
            </a:r>
          </a:p>
          <a:p>
            <a:pPr marL="0" indent="0">
              <a:buNone/>
            </a:pPr>
            <a:r>
              <a:rPr lang="en-IN" dirty="0">
                <a:solidFill>
                  <a:schemeClr val="accent5">
                    <a:lumMod val="75000"/>
                  </a:schemeClr>
                </a:solidFill>
              </a:rPr>
              <a:t>function A() {</a:t>
            </a:r>
          </a:p>
          <a:p>
            <a:pPr marL="0" indent="0">
              <a:buNone/>
            </a:pPr>
            <a:r>
              <a:rPr lang="en-IN" dirty="0" err="1">
                <a:solidFill>
                  <a:schemeClr val="accent5">
                    <a:lumMod val="75000"/>
                  </a:schemeClr>
                </a:solidFill>
              </a:rPr>
              <a:t>document.getElementByld</a:t>
            </a:r>
            <a:r>
              <a:rPr lang="en-IN" dirty="0">
                <a:solidFill>
                  <a:schemeClr val="accent5">
                    <a:lumMod val="75000"/>
                  </a:schemeClr>
                </a:solidFill>
              </a:rPr>
              <a:t>("id1").innerHTML="From function A(): a = “+a ;</a:t>
            </a:r>
          </a:p>
          <a:p>
            <a:pPr marL="0" indent="0">
              <a:buNone/>
            </a:pPr>
            <a:r>
              <a:rPr lang="en-US" dirty="0">
                <a:solidFill>
                  <a:schemeClr val="accent5">
                    <a:lumMod val="75000"/>
                  </a:schemeClr>
                </a:solidFill>
              </a:rPr>
              <a:t>}</a:t>
            </a:r>
            <a:endParaRPr lang="en-IN" dirty="0">
              <a:solidFill>
                <a:schemeClr val="accent5">
                  <a:lumMod val="75000"/>
                </a:schemeClr>
              </a:solidFill>
            </a:endParaRPr>
          </a:p>
          <a:p>
            <a:pPr marL="0" indent="0">
              <a:buNone/>
            </a:pPr>
            <a:r>
              <a:rPr lang="en-IN" dirty="0">
                <a:solidFill>
                  <a:schemeClr val="accent5">
                    <a:lumMod val="75000"/>
                  </a:schemeClr>
                </a:solidFill>
              </a:rPr>
              <a:t>function B() {</a:t>
            </a:r>
          </a:p>
          <a:p>
            <a:pPr marL="0" indent="0">
              <a:buNone/>
            </a:pPr>
            <a:r>
              <a:rPr lang="en-IN" dirty="0">
                <a:solidFill>
                  <a:schemeClr val="accent5">
                    <a:lumMod val="75000"/>
                  </a:schemeClr>
                </a:solidFill>
              </a:rPr>
              <a:t>document.getElementById(“id2").innerHTML= “From function B(): a = “ +a ;</a:t>
            </a:r>
          </a:p>
          <a:p>
            <a:pPr marL="0" indent="0">
              <a:buNone/>
            </a:pPr>
            <a:r>
              <a:rPr lang="en-US" dirty="0">
                <a:solidFill>
                  <a:schemeClr val="accent5">
                    <a:lumMod val="75000"/>
                  </a:schemeClr>
                </a:solidFill>
              </a:rPr>
              <a:t>}</a:t>
            </a:r>
            <a:endParaRPr lang="en-IN" dirty="0">
              <a:solidFill>
                <a:schemeClr val="accent5">
                  <a:lumMod val="75000"/>
                </a:schemeClr>
              </a:solidFill>
            </a:endParaRPr>
          </a:p>
          <a:p>
            <a:pPr marL="0" indent="0">
              <a:buNone/>
            </a:pPr>
            <a:r>
              <a:rPr lang="en-US" dirty="0">
                <a:solidFill>
                  <a:schemeClr val="accent5">
                    <a:lumMod val="75000"/>
                  </a:schemeClr>
                </a:solidFill>
              </a:rPr>
              <a:t>&lt;/script&gt;</a:t>
            </a:r>
          </a:p>
          <a:p>
            <a:pPr marL="0" indent="0">
              <a:buNone/>
            </a:pPr>
            <a:r>
              <a:rPr lang="en-US" dirty="0">
                <a:solidFill>
                  <a:schemeClr val="accent5">
                    <a:lumMod val="75000"/>
                  </a:schemeClr>
                </a:solidFill>
              </a:rPr>
              <a:t>&lt;/head&gt;                                                                                                                                                                          </a:t>
            </a:r>
            <a:r>
              <a:rPr lang="en-US" dirty="0">
                <a:solidFill>
                  <a:schemeClr val="accent2">
                    <a:lumMod val="60000"/>
                    <a:lumOff val="40000"/>
                  </a:schemeClr>
                </a:solidFill>
              </a:rPr>
              <a:t>Output</a:t>
            </a:r>
          </a:p>
          <a:p>
            <a:pPr marL="0" indent="0">
              <a:buNone/>
            </a:pPr>
            <a:r>
              <a:rPr lang="en-US" dirty="0">
                <a:solidFill>
                  <a:schemeClr val="accent5">
                    <a:lumMod val="75000"/>
                  </a:schemeClr>
                </a:solidFill>
              </a:rPr>
              <a:t>&lt;body&gt;                                                                                                                                                                       </a:t>
            </a:r>
            <a:r>
              <a:rPr lang="en-US" dirty="0"/>
              <a:t>From function A(): a = 100</a:t>
            </a:r>
          </a:p>
          <a:p>
            <a:pPr marL="0" indent="0">
              <a:buNone/>
            </a:pPr>
            <a:r>
              <a:rPr lang="en-US" dirty="0">
                <a:solidFill>
                  <a:schemeClr val="accent5">
                    <a:lumMod val="75000"/>
                  </a:schemeClr>
                </a:solidFill>
              </a:rPr>
              <a:t>&lt;p id="id1”&gt; &lt;/p&gt;                                                                                                                                                    </a:t>
            </a:r>
            <a:r>
              <a:rPr lang="en-US" dirty="0"/>
              <a:t>From function B(): a =  100</a:t>
            </a:r>
          </a:p>
          <a:p>
            <a:pPr marL="0" indent="0">
              <a:buNone/>
            </a:pPr>
            <a:r>
              <a:rPr lang="en-US" dirty="0">
                <a:solidFill>
                  <a:schemeClr val="accent5">
                    <a:lumMod val="75000"/>
                  </a:schemeClr>
                </a:solidFill>
              </a:rPr>
              <a:t>&lt;p id="d2”&gt; &lt;/p&gt;</a:t>
            </a:r>
          </a:p>
          <a:p>
            <a:pPr marL="0" indent="0">
              <a:buNone/>
            </a:pPr>
            <a:r>
              <a:rPr lang="en-US" dirty="0">
                <a:solidFill>
                  <a:schemeClr val="accent5">
                    <a:lumMod val="75000"/>
                  </a:schemeClr>
                </a:solidFill>
              </a:rPr>
              <a:t>&lt;script type="text/</a:t>
            </a:r>
            <a:r>
              <a:rPr lang="en-US" dirty="0" err="1">
                <a:solidFill>
                  <a:schemeClr val="accent5">
                    <a:lumMod val="75000"/>
                  </a:schemeClr>
                </a:solidFill>
              </a:rPr>
              <a:t>javascript</a:t>
            </a:r>
            <a:r>
              <a:rPr lang="en-US" dirty="0">
                <a:solidFill>
                  <a:schemeClr val="accent5">
                    <a:lumMod val="75000"/>
                  </a:schemeClr>
                </a:solidFill>
              </a:rPr>
              <a:t>"&gt;</a:t>
            </a:r>
          </a:p>
          <a:p>
            <a:pPr marL="0" indent="0">
              <a:buNone/>
            </a:pPr>
            <a:r>
              <a:rPr lang="en-US" dirty="0">
                <a:solidFill>
                  <a:schemeClr val="accent5">
                    <a:lumMod val="75000"/>
                  </a:schemeClr>
                </a:solidFill>
              </a:rPr>
              <a:t>A()</a:t>
            </a:r>
          </a:p>
          <a:p>
            <a:pPr marL="0" indent="0">
              <a:buNone/>
            </a:pPr>
            <a:r>
              <a:rPr lang="en-US" dirty="0">
                <a:solidFill>
                  <a:schemeClr val="accent5">
                    <a:lumMod val="75000"/>
                  </a:schemeClr>
                </a:solidFill>
              </a:rPr>
              <a:t>B()</a:t>
            </a:r>
          </a:p>
          <a:p>
            <a:pPr marL="0" indent="0">
              <a:buNone/>
            </a:pPr>
            <a:r>
              <a:rPr lang="en-IN" dirty="0">
                <a:solidFill>
                  <a:schemeClr val="accent5">
                    <a:lumMod val="75000"/>
                  </a:schemeClr>
                </a:solidFill>
              </a:rPr>
              <a:t>&lt;/script&gt;</a:t>
            </a:r>
          </a:p>
          <a:p>
            <a:pPr marL="0" indent="0">
              <a:buNone/>
            </a:pPr>
            <a:r>
              <a:rPr lang="en-IN" dirty="0">
                <a:solidFill>
                  <a:schemeClr val="accent5">
                    <a:lumMod val="75000"/>
                  </a:schemeClr>
                </a:solidFill>
              </a:rPr>
              <a:t>&lt;/body&gt;</a:t>
            </a:r>
          </a:p>
          <a:p>
            <a:pPr marL="0" indent="0">
              <a:buNone/>
            </a:pPr>
            <a:r>
              <a:rPr lang="en-IN" dirty="0">
                <a:solidFill>
                  <a:schemeClr val="accent5">
                    <a:lumMod val="75000"/>
                  </a:schemeClr>
                </a:solidFill>
              </a:rPr>
              <a:t>&lt;/html&gt;</a:t>
            </a:r>
          </a:p>
        </p:txBody>
      </p:sp>
      <p:sp>
        <p:nvSpPr>
          <p:cNvPr id="4" name="Rectangle 3"/>
          <p:cNvSpPr/>
          <p:nvPr/>
        </p:nvSpPr>
        <p:spPr>
          <a:xfrm>
            <a:off x="8313683" y="3132083"/>
            <a:ext cx="2680138" cy="1450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4607860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solidFill>
                  <a:srgbClr val="C00000"/>
                </a:solidFill>
              </a:rPr>
              <a:t>getElementById</a:t>
            </a:r>
            <a:r>
              <a:rPr lang="en-IN">
                <a:solidFill>
                  <a:srgbClr val="C00000"/>
                </a:solidFill>
              </a:rPr>
              <a:t>() Method</a:t>
            </a:r>
            <a:r>
              <a:rPr lang="en-IN"/>
              <a:t/>
            </a:r>
            <a:br>
              <a:rPr lang="en-IN"/>
            </a:br>
            <a:endParaRPr lang="en-IN"/>
          </a:p>
        </p:txBody>
      </p:sp>
      <p:sp>
        <p:nvSpPr>
          <p:cNvPr id="3" name="Content Placeholder 2"/>
          <p:cNvSpPr>
            <a:spLocks noGrp="1"/>
          </p:cNvSpPr>
          <p:nvPr>
            <p:ph idx="1"/>
          </p:nvPr>
        </p:nvSpPr>
        <p:spPr/>
        <p:txBody>
          <a:bodyPr/>
          <a:lstStyle/>
          <a:p>
            <a:r>
              <a:rPr lang="en-US"/>
              <a:t>The </a:t>
            </a:r>
            <a:r>
              <a:rPr lang="en-US" err="1"/>
              <a:t>getElementById</a:t>
            </a:r>
            <a:r>
              <a:rPr lang="en-US"/>
              <a:t>() is used to return the element that has the ID attribute with the specified value. </a:t>
            </a:r>
          </a:p>
          <a:p>
            <a:r>
              <a:rPr lang="en-US"/>
              <a:t>This is used almost every time we want to manipulate an element on our document. </a:t>
            </a:r>
          </a:p>
          <a:p>
            <a:r>
              <a:rPr lang="en-US"/>
              <a:t>This method returns null if no elements with the specified ID exists.</a:t>
            </a:r>
          </a:p>
          <a:p>
            <a:r>
              <a:rPr lang="en-US"/>
              <a:t> The ID should be unique within a page. </a:t>
            </a:r>
          </a:p>
          <a:p>
            <a:r>
              <a:rPr lang="en-US"/>
              <a:t>However, if more than one element with the specified ID exists, it returns the last element in the </a:t>
            </a:r>
            <a:r>
              <a:rPr lang="en-US" err="1"/>
              <a:t>javascript</a:t>
            </a:r>
            <a:r>
              <a:rPr lang="en-US"/>
              <a:t> code.</a:t>
            </a:r>
            <a:endParaRPr lang="en-IN"/>
          </a:p>
        </p:txBody>
      </p:sp>
    </p:spTree>
    <p:extLst>
      <p:ext uri="{BB962C8B-B14F-4D97-AF65-F5344CB8AC3E}">
        <p14:creationId xmlns:p14="http://schemas.microsoft.com/office/powerpoint/2010/main" val="1172854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574"/>
            <a:ext cx="10515600" cy="6069496"/>
          </a:xfrm>
        </p:spPr>
        <p:txBody>
          <a:bodyPr>
            <a:normAutofit fontScale="85000" lnSpcReduction="20000"/>
          </a:bodyPr>
          <a:lstStyle/>
          <a:p>
            <a:r>
              <a:rPr lang="en-US" dirty="0">
                <a:solidFill>
                  <a:srgbClr val="C00000"/>
                </a:solidFill>
              </a:rPr>
              <a:t>Write a Java script program which computes, the average marks of the following students then, this average is used to determine the corresponding grade.</a:t>
            </a:r>
            <a:r>
              <a:rPr lang="en-US" dirty="0"/>
              <a:t> </a:t>
            </a:r>
          </a:p>
          <a:p>
            <a:r>
              <a:rPr lang="en-US" dirty="0"/>
              <a:t>Student Name       Marks</a:t>
            </a:r>
          </a:p>
          <a:p>
            <a:r>
              <a:rPr lang="en-US" dirty="0" err="1"/>
              <a:t>Sumit</a:t>
            </a:r>
            <a:r>
              <a:rPr lang="en-US" dirty="0"/>
              <a:t> 		 80</a:t>
            </a:r>
          </a:p>
          <a:p>
            <a:r>
              <a:rPr lang="en-US" dirty="0"/>
              <a:t>Kalpesh		 77</a:t>
            </a:r>
          </a:p>
          <a:p>
            <a:r>
              <a:rPr lang="en-US" dirty="0"/>
              <a:t>Amit			 88</a:t>
            </a:r>
          </a:p>
          <a:p>
            <a:r>
              <a:rPr lang="en-US" dirty="0" err="1"/>
              <a:t>Tejas</a:t>
            </a:r>
            <a:r>
              <a:rPr lang="en-US" dirty="0"/>
              <a:t> 			 93</a:t>
            </a:r>
          </a:p>
          <a:p>
            <a:r>
              <a:rPr lang="en-US" dirty="0"/>
              <a:t>Abhishek 		 65</a:t>
            </a:r>
          </a:p>
          <a:p>
            <a:r>
              <a:rPr lang="en-US" dirty="0"/>
              <a:t>The grades are computed as follows :</a:t>
            </a:r>
          </a:p>
          <a:p>
            <a:r>
              <a:rPr lang="en-US" dirty="0"/>
              <a:t>Range Grade</a:t>
            </a:r>
          </a:p>
          <a:p>
            <a:r>
              <a:rPr lang="en-US" dirty="0"/>
              <a:t>&lt;60 	E</a:t>
            </a:r>
          </a:p>
          <a:p>
            <a:r>
              <a:rPr lang="en-US" dirty="0"/>
              <a:t>&lt;70 	D</a:t>
            </a:r>
          </a:p>
          <a:p>
            <a:r>
              <a:rPr lang="en-US" dirty="0"/>
              <a:t>&lt;80 	C</a:t>
            </a:r>
          </a:p>
          <a:p>
            <a:r>
              <a:rPr lang="en-US" dirty="0"/>
              <a:t>&lt;90 	B</a:t>
            </a:r>
          </a:p>
          <a:p>
            <a:r>
              <a:rPr lang="en-US" dirty="0"/>
              <a:t>&lt;100	 A</a:t>
            </a:r>
          </a:p>
        </p:txBody>
      </p:sp>
    </p:spTree>
    <p:extLst>
      <p:ext uri="{BB962C8B-B14F-4D97-AF65-F5344CB8AC3E}">
        <p14:creationId xmlns:p14="http://schemas.microsoft.com/office/powerpoint/2010/main" val="203628969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2152"/>
            <a:ext cx="10515600" cy="5514811"/>
          </a:xfrm>
        </p:spPr>
        <p:txBody>
          <a:bodyPr>
            <a:normAutofit fontScale="55000" lnSpcReduction="20000"/>
          </a:bodyPr>
          <a:lstStyle/>
          <a:p>
            <a:r>
              <a:rPr lang="en-IN" dirty="0">
                <a:solidFill>
                  <a:srgbClr val="C00000"/>
                </a:solidFill>
              </a:rPr>
              <a:t>Example-1</a:t>
            </a:r>
          </a:p>
          <a:p>
            <a:r>
              <a:rPr lang="en-IN" dirty="0"/>
              <a:t>In the following example, there exists a paragraph tag with the inner text "</a:t>
            </a:r>
            <a:r>
              <a:rPr lang="en-IN" dirty="0" err="1"/>
              <a:t>GetElementById</a:t>
            </a:r>
            <a:r>
              <a:rPr lang="en-IN" dirty="0"/>
              <a:t>" and with an id called "element". </a:t>
            </a:r>
          </a:p>
          <a:p>
            <a:r>
              <a:rPr lang="en-IN" dirty="0"/>
              <a:t>Using the method "document.getElementById()" the text inside the paragraph tag is accessed and the value is displayed in the output. </a:t>
            </a:r>
          </a:p>
          <a:p>
            <a:r>
              <a:rPr lang="en-IN" dirty="0"/>
              <a:t>Without ".</a:t>
            </a:r>
            <a:r>
              <a:rPr lang="en-IN" dirty="0" err="1"/>
              <a:t>innerHtml</a:t>
            </a:r>
            <a:r>
              <a:rPr lang="en-IN" dirty="0"/>
              <a:t>" the document.getElementById can't read the inner text part of any tag.</a:t>
            </a:r>
          </a:p>
          <a:p>
            <a:endParaRPr lang="en-IN" dirty="0"/>
          </a:p>
          <a:p>
            <a:pPr marL="0" indent="0">
              <a:buNone/>
            </a:pPr>
            <a:r>
              <a:rPr lang="en-IN" dirty="0">
                <a:solidFill>
                  <a:schemeClr val="accent5">
                    <a:lumMod val="75000"/>
                  </a:schemeClr>
                </a:solidFill>
              </a:rPr>
              <a:t>&lt;html&gt;</a:t>
            </a:r>
          </a:p>
          <a:p>
            <a:pPr marL="0" indent="0">
              <a:buNone/>
            </a:pPr>
            <a:r>
              <a:rPr lang="en-IN" dirty="0">
                <a:solidFill>
                  <a:schemeClr val="accent5">
                    <a:lumMod val="75000"/>
                  </a:schemeClr>
                </a:solidFill>
              </a:rPr>
              <a:t>&lt;body&gt;</a:t>
            </a:r>
          </a:p>
          <a:p>
            <a:pPr marL="0" indent="0">
              <a:buNone/>
            </a:pPr>
            <a:r>
              <a:rPr lang="en-IN" dirty="0">
                <a:solidFill>
                  <a:schemeClr val="accent5">
                    <a:lumMod val="75000"/>
                  </a:schemeClr>
                </a:solidFill>
              </a:rPr>
              <a:t>&lt;p id="element"&gt; </a:t>
            </a:r>
            <a:r>
              <a:rPr lang="en-IN" dirty="0" err="1">
                <a:solidFill>
                  <a:schemeClr val="accent5">
                    <a:lumMod val="75000"/>
                  </a:schemeClr>
                </a:solidFill>
              </a:rPr>
              <a:t>GetElementById</a:t>
            </a:r>
            <a:r>
              <a:rPr lang="en-IN" dirty="0">
                <a:solidFill>
                  <a:schemeClr val="accent5">
                    <a:lumMod val="75000"/>
                  </a:schemeClr>
                </a:solidFill>
              </a:rPr>
              <a:t> &lt;/p&gt;</a:t>
            </a:r>
          </a:p>
          <a:p>
            <a:pPr marL="0" indent="0">
              <a:buNone/>
            </a:pPr>
            <a:r>
              <a:rPr lang="en-IN" dirty="0">
                <a:solidFill>
                  <a:schemeClr val="accent5">
                    <a:lumMod val="75000"/>
                  </a:schemeClr>
                </a:solidFill>
              </a:rPr>
              <a:t>&lt;script&gt;</a:t>
            </a:r>
          </a:p>
          <a:p>
            <a:pPr marL="0" indent="0">
              <a:buNone/>
            </a:pPr>
            <a:r>
              <a:rPr lang="en-IN" dirty="0">
                <a:solidFill>
                  <a:schemeClr val="accent5">
                    <a:lumMod val="75000"/>
                  </a:schemeClr>
                </a:solidFill>
              </a:rPr>
              <a:t>   var s = document.getElementById("element").innerHTML;</a:t>
            </a:r>
          </a:p>
          <a:p>
            <a:pPr marL="0" indent="0">
              <a:buNone/>
            </a:pPr>
            <a:r>
              <a:rPr lang="en-IN" dirty="0">
                <a:solidFill>
                  <a:schemeClr val="accent5">
                    <a:lumMod val="75000"/>
                  </a:schemeClr>
                </a:solidFill>
              </a:rPr>
              <a:t>   document.write(s);</a:t>
            </a:r>
          </a:p>
          <a:p>
            <a:pPr marL="0" indent="0">
              <a:buNone/>
            </a:pPr>
            <a:r>
              <a:rPr lang="en-IN" dirty="0">
                <a:solidFill>
                  <a:schemeClr val="accent5">
                    <a:lumMod val="75000"/>
                  </a:schemeClr>
                </a:solidFill>
              </a:rPr>
              <a:t>&lt;/script&gt;</a:t>
            </a:r>
          </a:p>
          <a:p>
            <a:pPr marL="0" indent="0">
              <a:buNone/>
            </a:pPr>
            <a:r>
              <a:rPr lang="en-IN" dirty="0">
                <a:solidFill>
                  <a:schemeClr val="accent5">
                    <a:lumMod val="75000"/>
                  </a:schemeClr>
                </a:solidFill>
              </a:rPr>
              <a:t>&lt;/body&gt;</a:t>
            </a:r>
          </a:p>
          <a:p>
            <a:pPr marL="0" indent="0">
              <a:buNone/>
            </a:pPr>
            <a:r>
              <a:rPr lang="en-IN" dirty="0">
                <a:solidFill>
                  <a:schemeClr val="accent5">
                    <a:lumMod val="75000"/>
                  </a:schemeClr>
                </a:solidFill>
              </a:rPr>
              <a:t>&lt;/html&gt;</a:t>
            </a:r>
          </a:p>
          <a:p>
            <a:r>
              <a:rPr lang="en-IN" dirty="0">
                <a:solidFill>
                  <a:schemeClr val="accent2">
                    <a:lumMod val="60000"/>
                    <a:lumOff val="40000"/>
                  </a:schemeClr>
                </a:solidFill>
              </a:rPr>
              <a:t>Output</a:t>
            </a:r>
          </a:p>
          <a:p>
            <a:r>
              <a:rPr lang="en-IN" dirty="0" err="1"/>
              <a:t>GetElementById</a:t>
            </a:r>
            <a:endParaRPr lang="en-IN" dirty="0"/>
          </a:p>
          <a:p>
            <a:r>
              <a:rPr lang="en-IN" dirty="0" err="1"/>
              <a:t>GetElementById</a:t>
            </a:r>
            <a:endParaRPr lang="en-IN" dirty="0"/>
          </a:p>
        </p:txBody>
      </p:sp>
    </p:spTree>
    <p:extLst>
      <p:ext uri="{BB962C8B-B14F-4D97-AF65-F5344CB8AC3E}">
        <p14:creationId xmlns:p14="http://schemas.microsoft.com/office/powerpoint/2010/main" val="42030968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2337"/>
            <a:ext cx="10515600" cy="6246687"/>
          </a:xfrm>
        </p:spPr>
        <p:txBody>
          <a:bodyPr>
            <a:normAutofit fontScale="32500" lnSpcReduction="20000"/>
          </a:bodyPr>
          <a:lstStyle/>
          <a:p>
            <a:r>
              <a:rPr lang="en-IN" sz="3400" dirty="0">
                <a:solidFill>
                  <a:srgbClr val="C00000"/>
                </a:solidFill>
              </a:rPr>
              <a:t>Write a JavaScript that accents user's first name and domain name of </a:t>
            </a:r>
            <a:r>
              <a:rPr lang="en-IN" sz="3400" dirty="0" smtClean="0">
                <a:solidFill>
                  <a:srgbClr val="C00000"/>
                </a:solidFill>
              </a:rPr>
              <a:t>Organization </a:t>
            </a:r>
            <a:r>
              <a:rPr lang="en-IN" sz="3400" dirty="0">
                <a:solidFill>
                  <a:srgbClr val="C00000"/>
                </a:solidFill>
              </a:rPr>
              <a:t>from user., The JavaScript then forms email address </a:t>
            </a:r>
            <a:r>
              <a:rPr lang="en-IN" sz="3400" dirty="0" smtClean="0">
                <a:solidFill>
                  <a:srgbClr val="C00000"/>
                </a:solidFill>
              </a:rPr>
              <a:t>as </a:t>
            </a:r>
          </a:p>
          <a:p>
            <a:pPr marL="0" indent="0">
              <a:buNone/>
            </a:pPr>
            <a:r>
              <a:rPr lang="en-IN" sz="3400" dirty="0" smtClean="0">
                <a:solidFill>
                  <a:srgbClr val="C00000"/>
                </a:solidFill>
              </a:rPr>
              <a:t>&lt;</a:t>
            </a:r>
            <a:r>
              <a:rPr lang="en-IN" sz="3400" dirty="0" err="1" smtClean="0">
                <a:solidFill>
                  <a:srgbClr val="C00000"/>
                </a:solidFill>
              </a:rPr>
              <a:t>firstname@domain</a:t>
            </a:r>
            <a:r>
              <a:rPr lang="en-IN" sz="3400" dirty="0">
                <a:solidFill>
                  <a:srgbClr val="C00000"/>
                </a:solidFill>
              </a:rPr>
              <a:t>&gt; name and displays the results in the browser window</a:t>
            </a:r>
            <a:r>
              <a:rPr lang="en-IN" dirty="0"/>
              <a:t>.</a:t>
            </a:r>
          </a:p>
          <a:p>
            <a:r>
              <a:rPr lang="en-IN" sz="4000" dirty="0" smtClean="0"/>
              <a:t>&lt;</a:t>
            </a:r>
            <a:r>
              <a:rPr lang="en-IN" sz="4000" dirty="0"/>
              <a:t>html&gt;</a:t>
            </a:r>
          </a:p>
          <a:p>
            <a:r>
              <a:rPr lang="en-IN" sz="4000" dirty="0"/>
              <a:t> &lt;head&gt;</a:t>
            </a:r>
          </a:p>
          <a:p>
            <a:r>
              <a:rPr lang="en-IN" sz="4000" dirty="0"/>
              <a:t> &lt;script&gt;</a:t>
            </a:r>
          </a:p>
          <a:p>
            <a:r>
              <a:rPr lang="en-IN" sz="4000" dirty="0"/>
              <a:t> //Email Address Function</a:t>
            </a:r>
          </a:p>
          <a:p>
            <a:r>
              <a:rPr lang="en-IN" sz="4000" dirty="0"/>
              <a:t>function myemail() </a:t>
            </a:r>
          </a:p>
          <a:p>
            <a:r>
              <a:rPr lang="en-IN" sz="4000" dirty="0"/>
              <a:t>{</a:t>
            </a:r>
          </a:p>
          <a:p>
            <a:r>
              <a:rPr lang="en-IN" sz="4000" dirty="0"/>
              <a:t> var s1 = document.getElementById("first").value;</a:t>
            </a:r>
          </a:p>
          <a:p>
            <a:r>
              <a:rPr lang="en-IN" sz="4000" dirty="0"/>
              <a:t> var s2 = document.getElementById("domain").value;</a:t>
            </a:r>
          </a:p>
          <a:p>
            <a:r>
              <a:rPr lang="en-IN" sz="4000" dirty="0"/>
              <a:t> var s3=s1+"@"+s2;</a:t>
            </a:r>
          </a:p>
          <a:p>
            <a:r>
              <a:rPr lang="en-IN" sz="4000" dirty="0"/>
              <a:t> document.getElementById("email").innerHTML = s3;</a:t>
            </a:r>
          </a:p>
          <a:p>
            <a:r>
              <a:rPr lang="en-IN" sz="4000" dirty="0"/>
              <a:t>}</a:t>
            </a:r>
          </a:p>
          <a:p>
            <a:r>
              <a:rPr lang="en-IN" sz="4000" dirty="0"/>
              <a:t> &lt;/script&gt;</a:t>
            </a:r>
          </a:p>
          <a:p>
            <a:r>
              <a:rPr lang="en-IN" sz="4000" dirty="0"/>
              <a:t> &lt;/head&gt;</a:t>
            </a:r>
          </a:p>
          <a:p>
            <a:r>
              <a:rPr lang="en-IN" sz="4000" dirty="0"/>
              <a:t> &lt;body&gt;</a:t>
            </a:r>
          </a:p>
          <a:p>
            <a:r>
              <a:rPr lang="en-IN" sz="4000" dirty="0"/>
              <a:t> &lt;p&gt;First Name: &lt;input id="first"&gt;&lt;/p&gt;</a:t>
            </a:r>
          </a:p>
          <a:p>
            <a:r>
              <a:rPr lang="en-IN" sz="4000" dirty="0"/>
              <a:t> &lt;p&gt;Domain Name: &lt;input id="domain"&gt;&lt;/p&gt;</a:t>
            </a:r>
          </a:p>
          <a:p>
            <a:r>
              <a:rPr lang="en-IN" sz="4000" dirty="0"/>
              <a:t> &lt;button </a:t>
            </a:r>
            <a:r>
              <a:rPr lang="en-IN" sz="4000" dirty="0" err="1"/>
              <a:t>onclick</a:t>
            </a:r>
            <a:r>
              <a:rPr lang="en-IN" sz="4000" dirty="0"/>
              <a:t>="myemail()"&gt;create email id&lt;/button&gt;</a:t>
            </a:r>
          </a:p>
          <a:p>
            <a:r>
              <a:rPr lang="en-IN" sz="4000" dirty="0"/>
              <a:t> &lt;</a:t>
            </a:r>
            <a:r>
              <a:rPr lang="en-IN" sz="4000" dirty="0" err="1"/>
              <a:t>br</a:t>
            </a:r>
            <a:r>
              <a:rPr lang="en-IN" sz="4000" dirty="0"/>
              <a:t>&gt; Email ID is</a:t>
            </a:r>
          </a:p>
          <a:p>
            <a:r>
              <a:rPr lang="en-IN" sz="4000" dirty="0"/>
              <a:t> &lt;p id="email"&gt; &lt;/p&gt;</a:t>
            </a:r>
          </a:p>
          <a:p>
            <a:r>
              <a:rPr lang="en-IN" sz="4000" dirty="0"/>
              <a:t>&lt;/body&gt;</a:t>
            </a:r>
          </a:p>
          <a:p>
            <a:r>
              <a:rPr lang="en-IN" sz="4000" dirty="0"/>
              <a:t>&lt;/html&gt;</a:t>
            </a:r>
          </a:p>
        </p:txBody>
      </p:sp>
    </p:spTree>
    <p:extLst>
      <p:ext uri="{BB962C8B-B14F-4D97-AF65-F5344CB8AC3E}">
        <p14:creationId xmlns:p14="http://schemas.microsoft.com/office/powerpoint/2010/main" val="2056123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2035"/>
            <a:ext cx="10515600" cy="5964928"/>
          </a:xfrm>
        </p:spPr>
        <p:txBody>
          <a:bodyPr>
            <a:normAutofit fontScale="77500" lnSpcReduction="20000"/>
          </a:bodyPr>
          <a:lstStyle/>
          <a:p>
            <a:pPr marL="0" indent="0">
              <a:buNone/>
            </a:pPr>
            <a:r>
              <a:rPr lang="en-IN" dirty="0"/>
              <a:t>&lt;html&gt;</a:t>
            </a:r>
          </a:p>
          <a:p>
            <a:pPr marL="0" indent="0">
              <a:buNone/>
            </a:pPr>
            <a:r>
              <a:rPr lang="en-IN" dirty="0"/>
              <a:t>&lt;head&gt;</a:t>
            </a:r>
          </a:p>
          <a:p>
            <a:pPr marL="0" indent="0">
              <a:buNone/>
            </a:pPr>
            <a:r>
              <a:rPr lang="en-IN" dirty="0"/>
              <a:t>&lt;title&gt;Compute the average marks and grade&lt;/title&gt;</a:t>
            </a:r>
          </a:p>
          <a:p>
            <a:pPr marL="0" indent="0">
              <a:buNone/>
            </a:pPr>
            <a:r>
              <a:rPr lang="en-IN" dirty="0"/>
              <a:t>&lt;/head&gt;</a:t>
            </a:r>
          </a:p>
          <a:p>
            <a:pPr marL="0" indent="0">
              <a:buNone/>
            </a:pPr>
            <a:r>
              <a:rPr lang="en-IN" dirty="0"/>
              <a:t>&lt;body&gt;</a:t>
            </a:r>
          </a:p>
          <a:p>
            <a:pPr marL="0" indent="0">
              <a:buNone/>
            </a:pPr>
            <a:r>
              <a:rPr lang="en-IN" dirty="0"/>
              <a:t> &lt;script&gt;</a:t>
            </a:r>
          </a:p>
          <a:p>
            <a:pPr marL="0" indent="0">
              <a:buNone/>
            </a:pPr>
            <a:r>
              <a:rPr lang="en-IN" dirty="0"/>
              <a:t>var students = [[</a:t>
            </a:r>
            <a:r>
              <a:rPr lang="en-IN" dirty="0" smtClean="0"/>
              <a:t>'</a:t>
            </a:r>
            <a:r>
              <a:rPr lang="en-IN" dirty="0" err="1" smtClean="0"/>
              <a:t>Sumit</a:t>
            </a:r>
            <a:r>
              <a:rPr lang="en-IN" dirty="0"/>
              <a:t>', 80], ['Kalpesh', 77], ['Amit', 88], ['</a:t>
            </a:r>
            <a:r>
              <a:rPr lang="en-IN" dirty="0" err="1"/>
              <a:t>Tejas</a:t>
            </a:r>
            <a:r>
              <a:rPr lang="en-IN" dirty="0"/>
              <a:t>', 93], </a:t>
            </a:r>
            <a:r>
              <a:rPr lang="en-IN" dirty="0" smtClean="0"/>
              <a:t>[</a:t>
            </a:r>
            <a:r>
              <a:rPr lang="en-IN" dirty="0"/>
              <a:t>'Abhishek', 65]];</a:t>
            </a:r>
          </a:p>
          <a:p>
            <a:pPr marL="0" indent="0">
              <a:buNone/>
            </a:pPr>
            <a:r>
              <a:rPr lang="en-IN" dirty="0"/>
              <a:t> var </a:t>
            </a:r>
            <a:r>
              <a:rPr lang="en-IN" dirty="0" err="1"/>
              <a:t>Avgmarks</a:t>
            </a:r>
            <a:r>
              <a:rPr lang="en-IN" dirty="0"/>
              <a:t> = 0;</a:t>
            </a:r>
          </a:p>
          <a:p>
            <a:pPr marL="0" indent="0">
              <a:buNone/>
            </a:pPr>
            <a:r>
              <a:rPr lang="en-IN" dirty="0"/>
              <a:t> for (var i=0; i &lt; </a:t>
            </a:r>
            <a:r>
              <a:rPr lang="en-IN" dirty="0" err="1"/>
              <a:t>students.length</a:t>
            </a:r>
            <a:r>
              <a:rPr lang="en-IN" dirty="0"/>
              <a:t>; i++) {</a:t>
            </a:r>
          </a:p>
          <a:p>
            <a:pPr marL="0" indent="0">
              <a:buNone/>
            </a:pPr>
            <a:r>
              <a:rPr lang="en-IN" dirty="0"/>
              <a:t> </a:t>
            </a:r>
            <a:r>
              <a:rPr lang="en-IN" dirty="0" err="1"/>
              <a:t>Avgmarks</a:t>
            </a:r>
            <a:r>
              <a:rPr lang="en-IN" dirty="0"/>
              <a:t> += students[</a:t>
            </a:r>
            <a:r>
              <a:rPr lang="en-IN" dirty="0" err="1"/>
              <a:t>i</a:t>
            </a:r>
            <a:r>
              <a:rPr lang="en-IN" dirty="0"/>
              <a:t>][1];</a:t>
            </a:r>
          </a:p>
          <a:p>
            <a:pPr marL="0" indent="0">
              <a:buNone/>
            </a:pPr>
            <a:r>
              <a:rPr lang="en-IN" dirty="0"/>
              <a:t> }</a:t>
            </a:r>
          </a:p>
          <a:p>
            <a:pPr marL="0" indent="0">
              <a:buNone/>
            </a:pPr>
            <a:r>
              <a:rPr lang="en-IN" dirty="0"/>
              <a:t> var </a:t>
            </a:r>
            <a:r>
              <a:rPr lang="en-IN" dirty="0" err="1"/>
              <a:t>avg</a:t>
            </a:r>
            <a:r>
              <a:rPr lang="en-IN" dirty="0"/>
              <a:t> = (</a:t>
            </a:r>
            <a:r>
              <a:rPr lang="en-IN" dirty="0" err="1"/>
              <a:t>Avgmarks</a:t>
            </a:r>
            <a:r>
              <a:rPr lang="en-IN" dirty="0"/>
              <a:t>/</a:t>
            </a:r>
            <a:r>
              <a:rPr lang="en-IN" dirty="0" err="1"/>
              <a:t>students.length</a:t>
            </a:r>
            <a:r>
              <a:rPr lang="en-IN" dirty="0"/>
              <a:t>);</a:t>
            </a:r>
          </a:p>
          <a:p>
            <a:pPr marL="0" indent="0">
              <a:buNone/>
            </a:pPr>
            <a:r>
              <a:rPr lang="en-IN" dirty="0"/>
              <a:t> document.write("Average grade: " + (</a:t>
            </a:r>
            <a:r>
              <a:rPr lang="en-IN" dirty="0" err="1"/>
              <a:t>Avgmarks</a:t>
            </a:r>
            <a:r>
              <a:rPr lang="en-IN" dirty="0"/>
              <a:t>)/</a:t>
            </a:r>
            <a:r>
              <a:rPr lang="en-IN" dirty="0" err="1"/>
              <a:t>students.length</a:t>
            </a:r>
            <a:r>
              <a:rPr lang="en-IN" dirty="0"/>
              <a:t>);</a:t>
            </a:r>
          </a:p>
          <a:p>
            <a:pPr marL="0" indent="0">
              <a:buNone/>
            </a:pPr>
            <a:r>
              <a:rPr lang="en-IN" dirty="0"/>
              <a:t> document.write("&lt;</a:t>
            </a:r>
            <a:r>
              <a:rPr lang="en-IN" dirty="0" err="1"/>
              <a:t>br</a:t>
            </a:r>
            <a:r>
              <a:rPr lang="en-IN" dirty="0"/>
              <a:t>&gt;");</a:t>
            </a:r>
          </a:p>
          <a:p>
            <a:pPr marL="0" indent="0">
              <a:buNone/>
            </a:pPr>
            <a:r>
              <a:rPr lang="en-IN" dirty="0"/>
              <a:t> if (</a:t>
            </a:r>
            <a:r>
              <a:rPr lang="en-IN" dirty="0" err="1"/>
              <a:t>avg</a:t>
            </a:r>
            <a:r>
              <a:rPr lang="en-IN" dirty="0"/>
              <a:t> &lt; 60){</a:t>
            </a:r>
          </a:p>
        </p:txBody>
      </p:sp>
    </p:spTree>
    <p:extLst>
      <p:ext uri="{BB962C8B-B14F-4D97-AF65-F5344CB8AC3E}">
        <p14:creationId xmlns:p14="http://schemas.microsoft.com/office/powerpoint/2010/main" val="2756455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574"/>
            <a:ext cx="10515600" cy="6122504"/>
          </a:xfrm>
        </p:spPr>
        <p:txBody>
          <a:bodyPr>
            <a:normAutofit fontScale="62500" lnSpcReduction="20000"/>
          </a:bodyPr>
          <a:lstStyle/>
          <a:p>
            <a:pPr marL="0" indent="0">
              <a:buNone/>
            </a:pPr>
            <a:r>
              <a:rPr lang="en-IN" dirty="0"/>
              <a:t>document.write("Grade : E"); </a:t>
            </a:r>
          </a:p>
          <a:p>
            <a:pPr marL="0" indent="0">
              <a:buNone/>
            </a:pPr>
            <a:r>
              <a:rPr lang="en-IN" dirty="0"/>
              <a:t> } </a:t>
            </a:r>
          </a:p>
          <a:p>
            <a:pPr marL="0" indent="0">
              <a:buNone/>
            </a:pPr>
            <a:r>
              <a:rPr lang="en-IN" dirty="0"/>
              <a:t> else if (</a:t>
            </a:r>
            <a:r>
              <a:rPr lang="en-IN" dirty="0" err="1"/>
              <a:t>avg</a:t>
            </a:r>
            <a:r>
              <a:rPr lang="en-IN" dirty="0"/>
              <a:t> &lt; 70) {</a:t>
            </a:r>
          </a:p>
          <a:p>
            <a:pPr marL="0" indent="0">
              <a:buNone/>
            </a:pPr>
            <a:r>
              <a:rPr lang="en-IN" dirty="0"/>
              <a:t> document.write("Grade : D"); </a:t>
            </a:r>
          </a:p>
          <a:p>
            <a:pPr marL="0" indent="0">
              <a:buNone/>
            </a:pPr>
            <a:r>
              <a:rPr lang="en-IN" dirty="0"/>
              <a:t> } </a:t>
            </a:r>
          </a:p>
          <a:p>
            <a:pPr marL="0" indent="0">
              <a:buNone/>
            </a:pPr>
            <a:r>
              <a:rPr lang="en-IN" dirty="0"/>
              <a:t> else if (</a:t>
            </a:r>
            <a:r>
              <a:rPr lang="en-IN" dirty="0" err="1"/>
              <a:t>avg</a:t>
            </a:r>
            <a:r>
              <a:rPr lang="en-IN" dirty="0"/>
              <a:t> &lt; 80) {</a:t>
            </a:r>
          </a:p>
          <a:p>
            <a:pPr marL="0" indent="0">
              <a:buNone/>
            </a:pPr>
            <a:r>
              <a:rPr lang="en-IN" dirty="0"/>
              <a:t> document.write("Grade : C"); </a:t>
            </a:r>
          </a:p>
          <a:p>
            <a:pPr marL="0" indent="0">
              <a:buNone/>
            </a:pPr>
            <a:r>
              <a:rPr lang="en-IN" dirty="0"/>
              <a:t> } else if (</a:t>
            </a:r>
            <a:r>
              <a:rPr lang="en-IN" dirty="0" err="1"/>
              <a:t>avg</a:t>
            </a:r>
            <a:r>
              <a:rPr lang="en-IN" dirty="0"/>
              <a:t> &lt; 90) {</a:t>
            </a:r>
          </a:p>
          <a:p>
            <a:pPr marL="0" indent="0">
              <a:buNone/>
            </a:pPr>
            <a:r>
              <a:rPr lang="en-IN" dirty="0"/>
              <a:t> document.write("Grade : B"); </a:t>
            </a:r>
          </a:p>
          <a:p>
            <a:pPr marL="0" indent="0">
              <a:buNone/>
            </a:pPr>
            <a:r>
              <a:rPr lang="en-IN" dirty="0"/>
              <a:t> } else if (</a:t>
            </a:r>
            <a:r>
              <a:rPr lang="en-IN" dirty="0" err="1"/>
              <a:t>avg</a:t>
            </a:r>
            <a:r>
              <a:rPr lang="en-IN" dirty="0"/>
              <a:t> &lt; 100) {</a:t>
            </a:r>
          </a:p>
          <a:p>
            <a:pPr marL="0" indent="0">
              <a:buNone/>
            </a:pPr>
            <a:r>
              <a:rPr lang="en-IN" dirty="0"/>
              <a:t> document.write("Grade : A"); </a:t>
            </a:r>
          </a:p>
          <a:p>
            <a:pPr marL="0" indent="0">
              <a:buNone/>
            </a:pPr>
            <a:r>
              <a:rPr lang="en-IN" dirty="0"/>
              <a:t> }</a:t>
            </a:r>
          </a:p>
          <a:p>
            <a:pPr marL="0" indent="0">
              <a:buNone/>
            </a:pPr>
            <a:r>
              <a:rPr lang="en-IN" dirty="0"/>
              <a:t> &lt;/script&gt;</a:t>
            </a:r>
          </a:p>
          <a:p>
            <a:pPr marL="0" indent="0">
              <a:buNone/>
            </a:pPr>
            <a:r>
              <a:rPr lang="en-IN" dirty="0"/>
              <a:t>&lt;/body&gt;</a:t>
            </a:r>
          </a:p>
          <a:p>
            <a:pPr marL="0" indent="0">
              <a:buNone/>
            </a:pPr>
            <a:r>
              <a:rPr lang="en-IN" dirty="0"/>
              <a:t>&lt;/html&gt;</a:t>
            </a:r>
          </a:p>
          <a:p>
            <a:pPr marL="0" indent="0">
              <a:buNone/>
            </a:pPr>
            <a:endParaRPr lang="en-IN" dirty="0"/>
          </a:p>
          <a:p>
            <a:pPr marL="0" indent="0">
              <a:buNone/>
            </a:pPr>
            <a:r>
              <a:rPr lang="en-IN" dirty="0"/>
              <a:t>Output </a:t>
            </a:r>
            <a:endParaRPr lang="en-IN" dirty="0" smtClean="0"/>
          </a:p>
          <a:p>
            <a:pPr marL="0" indent="0">
              <a:buNone/>
            </a:pPr>
            <a:r>
              <a:rPr lang="en-IN" dirty="0" smtClean="0"/>
              <a:t>Average </a:t>
            </a:r>
            <a:r>
              <a:rPr lang="en-IN" dirty="0"/>
              <a:t>grade: 80.6</a:t>
            </a:r>
          </a:p>
          <a:p>
            <a:pPr marL="0" indent="0">
              <a:buNone/>
            </a:pPr>
            <a:r>
              <a:rPr lang="en-IN" dirty="0"/>
              <a:t>Grade : B</a:t>
            </a:r>
          </a:p>
        </p:txBody>
      </p:sp>
    </p:spTree>
    <p:extLst>
      <p:ext uri="{BB962C8B-B14F-4D97-AF65-F5344CB8AC3E}">
        <p14:creationId xmlns:p14="http://schemas.microsoft.com/office/powerpoint/2010/main" val="2724661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JS to find the length of array</a:t>
            </a:r>
            <a:endParaRPr lang="en-IN">
              <a:solidFill>
                <a:srgbClr val="C00000"/>
              </a:solidFill>
            </a:endParaRPr>
          </a:p>
        </p:txBody>
      </p:sp>
      <p:sp>
        <p:nvSpPr>
          <p:cNvPr id="3" name="Content Placeholder 2"/>
          <p:cNvSpPr>
            <a:spLocks noGrp="1"/>
          </p:cNvSpPr>
          <p:nvPr>
            <p:ph idx="1"/>
          </p:nvPr>
        </p:nvSpPr>
        <p:spPr>
          <a:xfrm>
            <a:off x="993228" y="1815115"/>
            <a:ext cx="10515600" cy="4351338"/>
          </a:xfrm>
        </p:spPr>
        <p:txBody>
          <a:bodyPr>
            <a:normAutofit fontScale="77500" lnSpcReduction="20000"/>
          </a:bodyPr>
          <a:lstStyle/>
          <a:p>
            <a:pPr marL="0" indent="0">
              <a:buNone/>
            </a:pPr>
            <a:r>
              <a:rPr lang="en-IN" dirty="0">
                <a:solidFill>
                  <a:schemeClr val="accent1">
                    <a:lumMod val="75000"/>
                  </a:schemeClr>
                </a:solidFill>
              </a:rPr>
              <a:t>&lt;html&gt;</a:t>
            </a:r>
          </a:p>
          <a:p>
            <a:pPr marL="0" indent="0">
              <a:buNone/>
            </a:pPr>
            <a:r>
              <a:rPr lang="en-IN" dirty="0">
                <a:solidFill>
                  <a:schemeClr val="accent1">
                    <a:lumMod val="75000"/>
                  </a:schemeClr>
                </a:solidFill>
              </a:rPr>
              <a:t>&lt;head&gt;</a:t>
            </a:r>
          </a:p>
          <a:p>
            <a:pPr marL="0" indent="0">
              <a:buNone/>
            </a:pPr>
            <a:r>
              <a:rPr lang="en-IN" dirty="0">
                <a:solidFill>
                  <a:schemeClr val="accent1">
                    <a:lumMod val="75000"/>
                  </a:schemeClr>
                </a:solidFill>
              </a:rPr>
              <a:t>  &lt;title&gt;Length of Array &lt;/title&gt;</a:t>
            </a:r>
          </a:p>
          <a:p>
            <a:pPr marL="0" indent="0">
              <a:buNone/>
            </a:pPr>
            <a:r>
              <a:rPr lang="en-IN" dirty="0">
                <a:solidFill>
                  <a:schemeClr val="accent1">
                    <a:lumMod val="75000"/>
                  </a:schemeClr>
                </a:solidFill>
              </a:rPr>
              <a:t>&lt;/head&gt;</a:t>
            </a:r>
          </a:p>
          <a:p>
            <a:pPr marL="0" indent="0">
              <a:buNone/>
            </a:pPr>
            <a:r>
              <a:rPr lang="en-IN" dirty="0">
                <a:solidFill>
                  <a:schemeClr val="accent1">
                    <a:lumMod val="75000"/>
                  </a:schemeClr>
                </a:solidFill>
              </a:rPr>
              <a:t>&lt;body&gt;</a:t>
            </a:r>
          </a:p>
          <a:p>
            <a:pPr marL="0" indent="0">
              <a:buNone/>
            </a:pPr>
            <a:r>
              <a:rPr lang="en-IN" dirty="0">
                <a:solidFill>
                  <a:schemeClr val="accent1">
                    <a:lumMod val="75000"/>
                  </a:schemeClr>
                </a:solidFill>
              </a:rPr>
              <a:t>&lt;script&gt;</a:t>
            </a:r>
          </a:p>
          <a:p>
            <a:pPr marL="0" indent="0">
              <a:buNone/>
            </a:pPr>
            <a:r>
              <a:rPr lang="en-IN" dirty="0">
                <a:solidFill>
                  <a:schemeClr val="accent1">
                    <a:lumMod val="75000"/>
                  </a:schemeClr>
                </a:solidFill>
              </a:rPr>
              <a:t>a=new Array (10,20,30,40,50);</a:t>
            </a:r>
            <a:r>
              <a:rPr lang="en-IN" dirty="0"/>
              <a:t>//</a:t>
            </a:r>
            <a:r>
              <a:rPr lang="en-IN" sz="2600" dirty="0"/>
              <a:t>Creation of array</a:t>
            </a:r>
          </a:p>
          <a:p>
            <a:pPr marL="0" indent="0">
              <a:buNone/>
            </a:pPr>
            <a:r>
              <a:rPr lang="en-US" dirty="0">
                <a:solidFill>
                  <a:schemeClr val="accent1">
                    <a:lumMod val="75000"/>
                  </a:schemeClr>
                </a:solidFill>
              </a:rPr>
              <a:t>var </a:t>
            </a:r>
            <a:r>
              <a:rPr lang="en-US" dirty="0" err="1">
                <a:solidFill>
                  <a:schemeClr val="accent1">
                    <a:lumMod val="75000"/>
                  </a:schemeClr>
                </a:solidFill>
              </a:rPr>
              <a:t>len</a:t>
            </a:r>
            <a:r>
              <a:rPr lang="en-US" dirty="0">
                <a:solidFill>
                  <a:schemeClr val="accent1">
                    <a:lumMod val="75000"/>
                  </a:schemeClr>
                </a:solidFill>
              </a:rPr>
              <a:t>=</a:t>
            </a:r>
            <a:r>
              <a:rPr lang="en-US" dirty="0" err="1">
                <a:solidFill>
                  <a:schemeClr val="accent1">
                    <a:lumMod val="75000"/>
                  </a:schemeClr>
                </a:solidFill>
              </a:rPr>
              <a:t>a.length</a:t>
            </a:r>
            <a:r>
              <a:rPr lang="en-US" dirty="0">
                <a:solidFill>
                  <a:schemeClr val="accent1">
                    <a:lumMod val="75000"/>
                  </a:schemeClr>
                </a:solidFill>
              </a:rPr>
              <a:t>;  </a:t>
            </a:r>
            <a:r>
              <a:rPr lang="en-US" dirty="0"/>
              <a:t>//</a:t>
            </a:r>
            <a:r>
              <a:rPr lang="en-US" sz="2600" dirty="0"/>
              <a:t>length property</a:t>
            </a:r>
            <a:endParaRPr lang="en-IN" dirty="0"/>
          </a:p>
          <a:p>
            <a:pPr marL="0" indent="0">
              <a:buNone/>
            </a:pPr>
            <a:r>
              <a:rPr lang="en-IN" dirty="0">
                <a:solidFill>
                  <a:schemeClr val="accent1">
                    <a:lumMod val="75000"/>
                  </a:schemeClr>
                </a:solidFill>
              </a:rPr>
              <a:t>document.write(“The length of an array is : “+</a:t>
            </a:r>
            <a:r>
              <a:rPr lang="en-IN" dirty="0" err="1">
                <a:solidFill>
                  <a:schemeClr val="accent1">
                    <a:lumMod val="75000"/>
                  </a:schemeClr>
                </a:solidFill>
              </a:rPr>
              <a:t>len</a:t>
            </a:r>
            <a:r>
              <a:rPr lang="en-IN" dirty="0">
                <a:solidFill>
                  <a:schemeClr val="accent1">
                    <a:lumMod val="75000"/>
                  </a:schemeClr>
                </a:solidFill>
              </a:rPr>
              <a:t>);</a:t>
            </a:r>
          </a:p>
          <a:p>
            <a:pPr marL="0" indent="0">
              <a:buNone/>
            </a:pPr>
            <a:r>
              <a:rPr lang="en-IN" dirty="0">
                <a:solidFill>
                  <a:schemeClr val="accent1">
                    <a:lumMod val="75000"/>
                  </a:schemeClr>
                </a:solidFill>
              </a:rPr>
              <a:t>&lt;/script&gt;</a:t>
            </a:r>
          </a:p>
          <a:p>
            <a:pPr marL="0" indent="0">
              <a:buNone/>
            </a:pPr>
            <a:r>
              <a:rPr lang="en-IN" dirty="0">
                <a:solidFill>
                  <a:schemeClr val="accent1">
                    <a:lumMod val="75000"/>
                  </a:schemeClr>
                </a:solidFill>
              </a:rPr>
              <a:t>&lt;/body&gt;</a:t>
            </a:r>
          </a:p>
          <a:p>
            <a:pPr marL="0" indent="0">
              <a:buNone/>
            </a:pPr>
            <a:r>
              <a:rPr lang="en-IN" dirty="0">
                <a:solidFill>
                  <a:schemeClr val="accent1">
                    <a:lumMod val="75000"/>
                  </a:schemeClr>
                </a:solidFill>
              </a:rPr>
              <a:t>&lt;/html&gt;</a:t>
            </a:r>
          </a:p>
          <a:p>
            <a:pPr marL="0" indent="0">
              <a:buNone/>
            </a:pPr>
            <a:endParaRPr lang="en-IN" dirty="0">
              <a:solidFill>
                <a:schemeClr val="accent1">
                  <a:lumMod val="75000"/>
                </a:schemeClr>
              </a:solidFill>
            </a:endParaRPr>
          </a:p>
          <a:p>
            <a:endParaRPr lang="en-IN" dirty="0"/>
          </a:p>
        </p:txBody>
      </p:sp>
      <p:sp>
        <p:nvSpPr>
          <p:cNvPr id="4" name="TextBox 3"/>
          <p:cNvSpPr txBox="1"/>
          <p:nvPr/>
        </p:nvSpPr>
        <p:spPr>
          <a:xfrm>
            <a:off x="8818179" y="5013435"/>
            <a:ext cx="2690649" cy="923330"/>
          </a:xfrm>
          <a:prstGeom prst="rect">
            <a:avLst/>
          </a:prstGeom>
          <a:noFill/>
        </p:spPr>
        <p:txBody>
          <a:bodyPr wrap="square" rtlCol="0">
            <a:spAutoFit/>
          </a:bodyPr>
          <a:lstStyle/>
          <a:p>
            <a:r>
              <a:rPr lang="en-US"/>
              <a:t>Output:</a:t>
            </a:r>
          </a:p>
          <a:p>
            <a:r>
              <a:rPr lang="en-IN">
                <a:solidFill>
                  <a:schemeClr val="accent1">
                    <a:lumMod val="75000"/>
                  </a:schemeClr>
                </a:solidFill>
              </a:rPr>
              <a:t>The length of an array is :5</a:t>
            </a:r>
            <a:endParaRPr lang="en-US"/>
          </a:p>
          <a:p>
            <a:endParaRPr lang="en-IN"/>
          </a:p>
        </p:txBody>
      </p:sp>
    </p:spTree>
    <p:extLst>
      <p:ext uri="{BB962C8B-B14F-4D97-AF65-F5344CB8AC3E}">
        <p14:creationId xmlns:p14="http://schemas.microsoft.com/office/powerpoint/2010/main" val="2601916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022"/>
            <a:ext cx="10515600" cy="633358"/>
          </a:xfrm>
        </p:spPr>
        <p:txBody>
          <a:bodyPr>
            <a:normAutofit/>
          </a:bodyPr>
          <a:lstStyle/>
          <a:p>
            <a:r>
              <a:rPr lang="en-US" sz="2400">
                <a:solidFill>
                  <a:srgbClr val="C00000"/>
                </a:solidFill>
              </a:rPr>
              <a:t>Adding an array element</a:t>
            </a:r>
            <a:endParaRPr lang="en-IN" sz="2400">
              <a:solidFill>
                <a:srgbClr val="C00000"/>
              </a:solidFill>
            </a:endParaRPr>
          </a:p>
        </p:txBody>
      </p:sp>
      <p:sp>
        <p:nvSpPr>
          <p:cNvPr id="3" name="Content Placeholder 2"/>
          <p:cNvSpPr>
            <a:spLocks noGrp="1"/>
          </p:cNvSpPr>
          <p:nvPr>
            <p:ph idx="1"/>
          </p:nvPr>
        </p:nvSpPr>
        <p:spPr>
          <a:xfrm>
            <a:off x="838200" y="893380"/>
            <a:ext cx="10515600" cy="5964620"/>
          </a:xfrm>
        </p:spPr>
        <p:txBody>
          <a:bodyPr>
            <a:normAutofit fontScale="62500" lnSpcReduction="20000"/>
          </a:bodyPr>
          <a:lstStyle/>
          <a:p>
            <a:r>
              <a:rPr lang="en-US" sz="3500" dirty="0"/>
              <a:t>We can add the element in the array at the end. This increases the size of the array</a:t>
            </a:r>
            <a:r>
              <a:rPr lang="en-US" dirty="0"/>
              <a:t>.</a:t>
            </a:r>
          </a:p>
          <a:p>
            <a:pPr marL="0" indent="0">
              <a:buNone/>
            </a:pPr>
            <a:endParaRPr lang="en-IN" sz="3000" dirty="0">
              <a:solidFill>
                <a:schemeClr val="accent1">
                  <a:lumMod val="75000"/>
                </a:schemeClr>
              </a:solidFill>
            </a:endParaRPr>
          </a:p>
          <a:p>
            <a:pPr marL="0" indent="0">
              <a:buNone/>
            </a:pPr>
            <a:r>
              <a:rPr lang="en-IN" sz="3000" dirty="0">
                <a:solidFill>
                  <a:schemeClr val="accent1">
                    <a:lumMod val="75000"/>
                  </a:schemeClr>
                </a:solidFill>
              </a:rPr>
              <a:t>&lt;script&gt;</a:t>
            </a:r>
          </a:p>
          <a:p>
            <a:pPr marL="0" indent="0">
              <a:buNone/>
            </a:pPr>
            <a:r>
              <a:rPr lang="en-IN" sz="3000" dirty="0">
                <a:solidFill>
                  <a:schemeClr val="accent1">
                    <a:lumMod val="75000"/>
                  </a:schemeClr>
                </a:solidFill>
              </a:rPr>
              <a:t>a=new Array (11,22,33,44,55,66);</a:t>
            </a:r>
          </a:p>
          <a:p>
            <a:pPr marL="0" indent="0">
              <a:buNone/>
            </a:pPr>
            <a:r>
              <a:rPr lang="en-IN" sz="3000" dirty="0">
                <a:solidFill>
                  <a:schemeClr val="accent1">
                    <a:lumMod val="75000"/>
                  </a:schemeClr>
                </a:solidFill>
              </a:rPr>
              <a:t>document.write(“The elements in the array are: &lt;</a:t>
            </a:r>
            <a:r>
              <a:rPr lang="en-IN" sz="3000" dirty="0" err="1">
                <a:solidFill>
                  <a:schemeClr val="accent1">
                    <a:lumMod val="75000"/>
                  </a:schemeClr>
                </a:solidFill>
              </a:rPr>
              <a:t>br</a:t>
            </a:r>
            <a:r>
              <a:rPr lang="en-IN" sz="3000" dirty="0">
                <a:solidFill>
                  <a:schemeClr val="accent1">
                    <a:lumMod val="75000"/>
                  </a:schemeClr>
                </a:solidFill>
              </a:rPr>
              <a:t>/&gt;”);</a:t>
            </a:r>
          </a:p>
          <a:p>
            <a:pPr marL="0" indent="0">
              <a:buNone/>
            </a:pPr>
            <a:r>
              <a:rPr lang="en-IN" sz="2900" dirty="0">
                <a:solidFill>
                  <a:schemeClr val="accent1">
                    <a:lumMod val="75000"/>
                  </a:schemeClr>
                </a:solidFill>
              </a:rPr>
              <a:t>for(</a:t>
            </a:r>
            <a:r>
              <a:rPr lang="en-IN" sz="2900" dirty="0" err="1">
                <a:solidFill>
                  <a:schemeClr val="accent1">
                    <a:lumMod val="75000"/>
                  </a:schemeClr>
                </a:solidFill>
              </a:rPr>
              <a:t>i</a:t>
            </a:r>
            <a:r>
              <a:rPr lang="en-IN" sz="2900" dirty="0">
                <a:solidFill>
                  <a:schemeClr val="accent1">
                    <a:lumMod val="75000"/>
                  </a:schemeClr>
                </a:solidFill>
              </a:rPr>
              <a:t>=0;i&lt;</a:t>
            </a:r>
            <a:r>
              <a:rPr lang="en-IN" sz="2900" dirty="0" err="1">
                <a:solidFill>
                  <a:schemeClr val="accent1">
                    <a:lumMod val="75000"/>
                  </a:schemeClr>
                </a:solidFill>
              </a:rPr>
              <a:t>a.length;i</a:t>
            </a:r>
            <a:r>
              <a:rPr lang="en-IN" sz="2900" dirty="0">
                <a:solidFill>
                  <a:schemeClr val="accent1">
                    <a:lumMod val="75000"/>
                  </a:schemeClr>
                </a:solidFill>
              </a:rPr>
              <a:t>++)</a:t>
            </a:r>
          </a:p>
          <a:p>
            <a:pPr marL="0" indent="0">
              <a:buNone/>
            </a:pPr>
            <a:r>
              <a:rPr lang="en-IN" sz="3500" dirty="0">
                <a:solidFill>
                  <a:schemeClr val="accent1">
                    <a:lumMod val="75000"/>
                  </a:schemeClr>
                </a:solidFill>
              </a:rPr>
              <a:t>{</a:t>
            </a:r>
          </a:p>
          <a:p>
            <a:pPr marL="0" indent="0">
              <a:buNone/>
            </a:pPr>
            <a:r>
              <a:rPr lang="en-IN" sz="3000" dirty="0" err="1">
                <a:solidFill>
                  <a:schemeClr val="accent1">
                    <a:lumMod val="75000"/>
                  </a:schemeClr>
                </a:solidFill>
              </a:rPr>
              <a:t>document.write</a:t>
            </a:r>
            <a:r>
              <a:rPr lang="en-IN" sz="3000" dirty="0">
                <a:solidFill>
                  <a:schemeClr val="accent1">
                    <a:lumMod val="75000"/>
                  </a:schemeClr>
                </a:solidFill>
              </a:rPr>
              <a:t>(a[</a:t>
            </a:r>
            <a:r>
              <a:rPr lang="en-IN" sz="3000" dirty="0" err="1">
                <a:solidFill>
                  <a:schemeClr val="accent1">
                    <a:lumMod val="75000"/>
                  </a:schemeClr>
                </a:solidFill>
              </a:rPr>
              <a:t>i</a:t>
            </a:r>
            <a:r>
              <a:rPr lang="en-IN" sz="3000" dirty="0">
                <a:solidFill>
                  <a:schemeClr val="accent1">
                    <a:lumMod val="75000"/>
                  </a:schemeClr>
                </a:solidFill>
              </a:rPr>
              <a:t>] +”  ”);</a:t>
            </a:r>
          </a:p>
          <a:p>
            <a:pPr marL="0" indent="0">
              <a:buNone/>
            </a:pPr>
            <a:r>
              <a:rPr lang="en-US" sz="3000" dirty="0">
                <a:solidFill>
                  <a:schemeClr val="accent1">
                    <a:lumMod val="75000"/>
                  </a:schemeClr>
                </a:solidFill>
              </a:rPr>
              <a:t>}</a:t>
            </a:r>
          </a:p>
          <a:p>
            <a:pPr marL="0" indent="0">
              <a:buNone/>
            </a:pPr>
            <a:r>
              <a:rPr lang="en-IN" sz="3000" dirty="0">
                <a:solidFill>
                  <a:schemeClr val="accent1">
                    <a:lumMod val="75000"/>
                  </a:schemeClr>
                </a:solidFill>
              </a:rPr>
              <a:t>document.write(“&lt;</a:t>
            </a:r>
            <a:r>
              <a:rPr lang="en-IN" sz="3000" dirty="0" err="1">
                <a:solidFill>
                  <a:schemeClr val="accent1">
                    <a:lumMod val="75000"/>
                  </a:schemeClr>
                </a:solidFill>
              </a:rPr>
              <a:t>br</a:t>
            </a:r>
            <a:r>
              <a:rPr lang="en-IN" sz="3000" dirty="0">
                <a:solidFill>
                  <a:schemeClr val="accent1">
                    <a:lumMod val="75000"/>
                  </a:schemeClr>
                </a:solidFill>
              </a:rPr>
              <a:t>/&gt;&lt;</a:t>
            </a:r>
            <a:r>
              <a:rPr lang="en-IN" sz="3000" dirty="0" err="1">
                <a:solidFill>
                  <a:schemeClr val="accent1">
                    <a:lumMod val="75000"/>
                  </a:schemeClr>
                </a:solidFill>
              </a:rPr>
              <a:t>br</a:t>
            </a:r>
            <a:r>
              <a:rPr lang="en-IN" sz="3000" dirty="0">
                <a:solidFill>
                  <a:schemeClr val="accent1">
                    <a:lumMod val="75000"/>
                  </a:schemeClr>
                </a:solidFill>
              </a:rPr>
              <a:t>/&gt;The element is added in the array : &lt;</a:t>
            </a:r>
            <a:r>
              <a:rPr lang="en-IN" sz="3000" dirty="0" err="1">
                <a:solidFill>
                  <a:schemeClr val="accent1">
                    <a:lumMod val="75000"/>
                  </a:schemeClr>
                </a:solidFill>
              </a:rPr>
              <a:t>br</a:t>
            </a:r>
            <a:r>
              <a:rPr lang="en-IN" sz="3000" dirty="0">
                <a:solidFill>
                  <a:schemeClr val="accent1">
                    <a:lumMod val="75000"/>
                  </a:schemeClr>
                </a:solidFill>
              </a:rPr>
              <a:t>/&gt;”);</a:t>
            </a:r>
          </a:p>
          <a:p>
            <a:pPr marL="0" indent="0">
              <a:buNone/>
            </a:pPr>
            <a:r>
              <a:rPr lang="en-US" sz="3000" dirty="0">
                <a:solidFill>
                  <a:schemeClr val="accent1">
                    <a:lumMod val="75000"/>
                  </a:schemeClr>
                </a:solidFill>
              </a:rPr>
              <a:t>a[</a:t>
            </a:r>
            <a:r>
              <a:rPr lang="en-US" sz="3000" dirty="0" err="1">
                <a:solidFill>
                  <a:schemeClr val="accent1">
                    <a:lumMod val="75000"/>
                  </a:schemeClr>
                </a:solidFill>
              </a:rPr>
              <a:t>a.length</a:t>
            </a:r>
            <a:r>
              <a:rPr lang="en-US" sz="3000" dirty="0">
                <a:solidFill>
                  <a:schemeClr val="accent1">
                    <a:lumMod val="75000"/>
                  </a:schemeClr>
                </a:solidFill>
              </a:rPr>
              <a:t>]=77;</a:t>
            </a:r>
          </a:p>
          <a:p>
            <a:pPr marL="0" indent="0">
              <a:buNone/>
            </a:pPr>
            <a:r>
              <a:rPr lang="en-IN" sz="3000" dirty="0">
                <a:solidFill>
                  <a:schemeClr val="accent1">
                    <a:lumMod val="75000"/>
                  </a:schemeClr>
                </a:solidFill>
              </a:rPr>
              <a:t>document.write(“&lt;</a:t>
            </a:r>
            <a:r>
              <a:rPr lang="en-IN" sz="3000" dirty="0" err="1">
                <a:solidFill>
                  <a:schemeClr val="accent1">
                    <a:lumMod val="75000"/>
                  </a:schemeClr>
                </a:solidFill>
              </a:rPr>
              <a:t>br</a:t>
            </a:r>
            <a:r>
              <a:rPr lang="en-IN" sz="3000" dirty="0">
                <a:solidFill>
                  <a:schemeClr val="accent1">
                    <a:lumMod val="75000"/>
                  </a:schemeClr>
                </a:solidFill>
              </a:rPr>
              <a:t>/&gt;&lt;</a:t>
            </a:r>
            <a:r>
              <a:rPr lang="en-IN" sz="3000" dirty="0" err="1">
                <a:solidFill>
                  <a:schemeClr val="accent1">
                    <a:lumMod val="75000"/>
                  </a:schemeClr>
                </a:solidFill>
              </a:rPr>
              <a:t>br</a:t>
            </a:r>
            <a:r>
              <a:rPr lang="en-IN" sz="3000" dirty="0">
                <a:solidFill>
                  <a:schemeClr val="accent1">
                    <a:lumMod val="75000"/>
                  </a:schemeClr>
                </a:solidFill>
              </a:rPr>
              <a:t>/&gt;Now the elements in the array are: &lt;</a:t>
            </a:r>
            <a:r>
              <a:rPr lang="en-IN" sz="3000" dirty="0" err="1">
                <a:solidFill>
                  <a:schemeClr val="accent1">
                    <a:lumMod val="75000"/>
                  </a:schemeClr>
                </a:solidFill>
              </a:rPr>
              <a:t>br</a:t>
            </a:r>
            <a:r>
              <a:rPr lang="en-IN" sz="3000" dirty="0">
                <a:solidFill>
                  <a:schemeClr val="accent1">
                    <a:lumMod val="75000"/>
                  </a:schemeClr>
                </a:solidFill>
              </a:rPr>
              <a:t>/&gt;”);</a:t>
            </a:r>
          </a:p>
          <a:p>
            <a:pPr marL="0" indent="0">
              <a:buNone/>
            </a:pPr>
            <a:r>
              <a:rPr lang="en-IN" sz="2900" dirty="0">
                <a:solidFill>
                  <a:schemeClr val="accent1">
                    <a:lumMod val="75000"/>
                  </a:schemeClr>
                </a:solidFill>
              </a:rPr>
              <a:t>for(</a:t>
            </a:r>
            <a:r>
              <a:rPr lang="en-IN" sz="2900" dirty="0" err="1">
                <a:solidFill>
                  <a:schemeClr val="accent1">
                    <a:lumMod val="75000"/>
                  </a:schemeClr>
                </a:solidFill>
              </a:rPr>
              <a:t>i</a:t>
            </a:r>
            <a:r>
              <a:rPr lang="en-IN" sz="2900" dirty="0">
                <a:solidFill>
                  <a:schemeClr val="accent1">
                    <a:lumMod val="75000"/>
                  </a:schemeClr>
                </a:solidFill>
              </a:rPr>
              <a:t>=0;i&lt;</a:t>
            </a:r>
            <a:r>
              <a:rPr lang="en-IN" sz="2900" dirty="0" err="1">
                <a:solidFill>
                  <a:schemeClr val="accent1">
                    <a:lumMod val="75000"/>
                  </a:schemeClr>
                </a:solidFill>
              </a:rPr>
              <a:t>a.length;i</a:t>
            </a:r>
            <a:r>
              <a:rPr lang="en-IN" sz="2900" dirty="0">
                <a:solidFill>
                  <a:schemeClr val="accent1">
                    <a:lumMod val="75000"/>
                  </a:schemeClr>
                </a:solidFill>
              </a:rPr>
              <a:t>++)</a:t>
            </a:r>
          </a:p>
          <a:p>
            <a:pPr marL="0" indent="0">
              <a:buNone/>
            </a:pPr>
            <a:r>
              <a:rPr lang="en-IN" sz="3500" dirty="0">
                <a:solidFill>
                  <a:schemeClr val="accent1">
                    <a:lumMod val="75000"/>
                  </a:schemeClr>
                </a:solidFill>
              </a:rPr>
              <a:t>{</a:t>
            </a:r>
          </a:p>
          <a:p>
            <a:pPr marL="0" indent="0">
              <a:buNone/>
            </a:pPr>
            <a:r>
              <a:rPr lang="en-IN" sz="3000" dirty="0" err="1">
                <a:solidFill>
                  <a:schemeClr val="accent1">
                    <a:lumMod val="75000"/>
                  </a:schemeClr>
                </a:solidFill>
              </a:rPr>
              <a:t>document.write</a:t>
            </a:r>
            <a:r>
              <a:rPr lang="en-IN" sz="3000" dirty="0">
                <a:solidFill>
                  <a:schemeClr val="accent1">
                    <a:lumMod val="75000"/>
                  </a:schemeClr>
                </a:solidFill>
              </a:rPr>
              <a:t>(a[</a:t>
            </a:r>
            <a:r>
              <a:rPr lang="en-IN" sz="3000" dirty="0" err="1">
                <a:solidFill>
                  <a:schemeClr val="accent1">
                    <a:lumMod val="75000"/>
                  </a:schemeClr>
                </a:solidFill>
              </a:rPr>
              <a:t>i</a:t>
            </a:r>
            <a:r>
              <a:rPr lang="en-IN" sz="3000" dirty="0">
                <a:solidFill>
                  <a:schemeClr val="accent1">
                    <a:lumMod val="75000"/>
                  </a:schemeClr>
                </a:solidFill>
              </a:rPr>
              <a:t>] +”  ”);</a:t>
            </a:r>
          </a:p>
          <a:p>
            <a:pPr marL="0" indent="0">
              <a:buNone/>
            </a:pPr>
            <a:r>
              <a:rPr lang="en-US" sz="3000" dirty="0">
                <a:solidFill>
                  <a:schemeClr val="accent1">
                    <a:lumMod val="75000"/>
                  </a:schemeClr>
                </a:solidFill>
              </a:rPr>
              <a:t>}</a:t>
            </a:r>
          </a:p>
          <a:p>
            <a:pPr marL="0" indent="0">
              <a:buNone/>
            </a:pPr>
            <a:r>
              <a:rPr lang="en-IN" sz="3000" dirty="0">
                <a:solidFill>
                  <a:schemeClr val="accent1">
                    <a:lumMod val="75000"/>
                  </a:schemeClr>
                </a:solidFill>
              </a:rPr>
              <a:t>&lt;/script&gt;</a:t>
            </a:r>
          </a:p>
          <a:p>
            <a:endParaRPr lang="en-IN" dirty="0"/>
          </a:p>
        </p:txBody>
      </p:sp>
    </p:spTree>
    <p:extLst>
      <p:ext uri="{BB962C8B-B14F-4D97-AF65-F5344CB8AC3E}">
        <p14:creationId xmlns:p14="http://schemas.microsoft.com/office/powerpoint/2010/main" val="367024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3151"/>
          </a:xfrm>
        </p:spPr>
        <p:txBody>
          <a:bodyPr>
            <a:normAutofit fontScale="90000"/>
          </a:bodyPr>
          <a:lstStyle/>
          <a:p>
            <a:r>
              <a:rPr lang="en-US" dirty="0">
                <a:solidFill>
                  <a:srgbClr val="C00000"/>
                </a:solidFill>
              </a:rPr>
              <a:t>Looping an array</a:t>
            </a:r>
            <a:endParaRPr lang="en-IN" dirty="0">
              <a:solidFill>
                <a:srgbClr val="C00000"/>
              </a:solidFill>
            </a:endParaRPr>
          </a:p>
        </p:txBody>
      </p:sp>
      <p:sp>
        <p:nvSpPr>
          <p:cNvPr id="3" name="Content Placeholder 2"/>
          <p:cNvSpPr>
            <a:spLocks noGrp="1"/>
          </p:cNvSpPr>
          <p:nvPr>
            <p:ph idx="1"/>
          </p:nvPr>
        </p:nvSpPr>
        <p:spPr>
          <a:xfrm>
            <a:off x="838200" y="966951"/>
            <a:ext cx="10515600" cy="5580993"/>
          </a:xfrm>
        </p:spPr>
        <p:txBody>
          <a:bodyPr>
            <a:normAutofit fontScale="85000" lnSpcReduction="20000"/>
          </a:bodyPr>
          <a:lstStyle/>
          <a:p>
            <a:pPr marL="0" indent="0">
              <a:buNone/>
            </a:pPr>
            <a:r>
              <a:rPr lang="en-IN" dirty="0">
                <a:solidFill>
                  <a:schemeClr val="accent1">
                    <a:lumMod val="75000"/>
                  </a:schemeClr>
                </a:solidFill>
              </a:rPr>
              <a:t>&lt;script&gt;</a:t>
            </a:r>
          </a:p>
          <a:p>
            <a:pPr marL="0" indent="0">
              <a:buNone/>
            </a:pPr>
            <a:r>
              <a:rPr lang="en-IN" dirty="0">
                <a:solidFill>
                  <a:schemeClr val="accent1">
                    <a:lumMod val="75000"/>
                  </a:schemeClr>
                </a:solidFill>
              </a:rPr>
              <a:t>Days=new Array ();</a:t>
            </a:r>
          </a:p>
          <a:p>
            <a:pPr marL="0" indent="0">
              <a:buNone/>
            </a:pPr>
            <a:r>
              <a:rPr lang="en-US" sz="2600" dirty="0">
                <a:solidFill>
                  <a:schemeClr val="accent1">
                    <a:lumMod val="75000"/>
                  </a:schemeClr>
                </a:solidFill>
              </a:rPr>
              <a:t>Days[0]=“Sunday”;</a:t>
            </a:r>
          </a:p>
          <a:p>
            <a:pPr marL="0" indent="0">
              <a:buNone/>
            </a:pPr>
            <a:r>
              <a:rPr lang="en-US" sz="2600" dirty="0">
                <a:solidFill>
                  <a:schemeClr val="accent1">
                    <a:lumMod val="75000"/>
                  </a:schemeClr>
                </a:solidFill>
              </a:rPr>
              <a:t>Days[1]=“Monday”;</a:t>
            </a:r>
          </a:p>
          <a:p>
            <a:pPr marL="0" indent="0">
              <a:buNone/>
            </a:pPr>
            <a:r>
              <a:rPr lang="en-US" sz="2600" dirty="0">
                <a:solidFill>
                  <a:schemeClr val="accent1">
                    <a:lumMod val="75000"/>
                  </a:schemeClr>
                </a:solidFill>
              </a:rPr>
              <a:t>Days[2]=“Tuesday”;</a:t>
            </a:r>
          </a:p>
          <a:p>
            <a:pPr marL="0" indent="0">
              <a:buNone/>
            </a:pPr>
            <a:r>
              <a:rPr lang="en-US" sz="2600" dirty="0">
                <a:solidFill>
                  <a:schemeClr val="accent1">
                    <a:lumMod val="75000"/>
                  </a:schemeClr>
                </a:solidFill>
              </a:rPr>
              <a:t>Days[3]=“Wednesday”;</a:t>
            </a:r>
          </a:p>
          <a:p>
            <a:pPr marL="0" indent="0">
              <a:buNone/>
            </a:pPr>
            <a:r>
              <a:rPr lang="en-US" sz="2600" dirty="0">
                <a:solidFill>
                  <a:schemeClr val="accent1">
                    <a:lumMod val="75000"/>
                  </a:schemeClr>
                </a:solidFill>
              </a:rPr>
              <a:t>Days[4]=“Thursday”;</a:t>
            </a:r>
          </a:p>
          <a:p>
            <a:pPr marL="0" indent="0">
              <a:buNone/>
            </a:pPr>
            <a:r>
              <a:rPr lang="en-US" sz="2600" dirty="0">
                <a:solidFill>
                  <a:schemeClr val="accent1">
                    <a:lumMod val="75000"/>
                  </a:schemeClr>
                </a:solidFill>
              </a:rPr>
              <a:t>Days[5]=“Friday”;</a:t>
            </a:r>
          </a:p>
          <a:p>
            <a:pPr marL="0" indent="0">
              <a:buNone/>
            </a:pPr>
            <a:r>
              <a:rPr lang="en-US" sz="2600" dirty="0">
                <a:solidFill>
                  <a:schemeClr val="accent1">
                    <a:lumMod val="75000"/>
                  </a:schemeClr>
                </a:solidFill>
              </a:rPr>
              <a:t>Days[6]=“Saturday”;</a:t>
            </a:r>
          </a:p>
          <a:p>
            <a:pPr marL="0" indent="0">
              <a:buNone/>
            </a:pPr>
            <a:r>
              <a:rPr lang="en-IN" sz="3000" dirty="0">
                <a:solidFill>
                  <a:schemeClr val="accent1">
                    <a:lumMod val="75000"/>
                  </a:schemeClr>
                </a:solidFill>
              </a:rPr>
              <a:t>for(</a:t>
            </a:r>
            <a:r>
              <a:rPr lang="en-IN" sz="3000" dirty="0" err="1">
                <a:solidFill>
                  <a:schemeClr val="accent1">
                    <a:lumMod val="75000"/>
                  </a:schemeClr>
                </a:solidFill>
              </a:rPr>
              <a:t>var</a:t>
            </a:r>
            <a:r>
              <a:rPr lang="en-IN" sz="3000" dirty="0">
                <a:solidFill>
                  <a:schemeClr val="accent1">
                    <a:lumMod val="75000"/>
                  </a:schemeClr>
                </a:solidFill>
              </a:rPr>
              <a:t> </a:t>
            </a:r>
            <a:r>
              <a:rPr lang="en-IN" sz="3000" dirty="0" err="1">
                <a:solidFill>
                  <a:schemeClr val="accent1">
                    <a:lumMod val="75000"/>
                  </a:schemeClr>
                </a:solidFill>
              </a:rPr>
              <a:t>i</a:t>
            </a:r>
            <a:r>
              <a:rPr lang="en-IN" sz="3000" dirty="0">
                <a:solidFill>
                  <a:schemeClr val="accent1">
                    <a:lumMod val="75000"/>
                  </a:schemeClr>
                </a:solidFill>
              </a:rPr>
              <a:t>=0;i&lt;</a:t>
            </a:r>
            <a:r>
              <a:rPr lang="en-IN" sz="3000" dirty="0" err="1">
                <a:solidFill>
                  <a:schemeClr val="accent1">
                    <a:lumMod val="75000"/>
                  </a:schemeClr>
                </a:solidFill>
              </a:rPr>
              <a:t>Days.length;i</a:t>
            </a:r>
            <a:r>
              <a:rPr lang="en-IN" sz="3000" dirty="0">
                <a:solidFill>
                  <a:schemeClr val="accent1">
                    <a:lumMod val="75000"/>
                  </a:schemeClr>
                </a:solidFill>
              </a:rPr>
              <a:t>++)</a:t>
            </a:r>
          </a:p>
          <a:p>
            <a:pPr marL="0" indent="0">
              <a:buNone/>
            </a:pPr>
            <a:r>
              <a:rPr lang="en-IN" sz="3000" dirty="0">
                <a:solidFill>
                  <a:schemeClr val="accent1">
                    <a:lumMod val="75000"/>
                  </a:schemeClr>
                </a:solidFill>
              </a:rPr>
              <a:t>{</a:t>
            </a:r>
          </a:p>
          <a:p>
            <a:pPr marL="0" indent="0">
              <a:buNone/>
            </a:pPr>
            <a:r>
              <a:rPr lang="en-IN" dirty="0" err="1">
                <a:solidFill>
                  <a:schemeClr val="accent1">
                    <a:lumMod val="75000"/>
                  </a:schemeClr>
                </a:solidFill>
              </a:rPr>
              <a:t>document.write</a:t>
            </a:r>
            <a:r>
              <a:rPr lang="en-IN" dirty="0">
                <a:solidFill>
                  <a:schemeClr val="accent1">
                    <a:lumMod val="75000"/>
                  </a:schemeClr>
                </a:solidFill>
              </a:rPr>
              <a:t>(Days[</a:t>
            </a:r>
            <a:r>
              <a:rPr lang="en-IN" dirty="0" err="1">
                <a:solidFill>
                  <a:schemeClr val="accent1">
                    <a:lumMod val="75000"/>
                  </a:schemeClr>
                </a:solidFill>
              </a:rPr>
              <a:t>i</a:t>
            </a:r>
            <a:r>
              <a:rPr lang="en-IN" dirty="0">
                <a:solidFill>
                  <a:schemeClr val="accent1">
                    <a:lumMod val="75000"/>
                  </a:schemeClr>
                </a:solidFill>
              </a:rPr>
              <a:t>] +”&lt;</a:t>
            </a:r>
            <a:r>
              <a:rPr lang="en-IN" dirty="0" err="1">
                <a:solidFill>
                  <a:schemeClr val="accent1">
                    <a:lumMod val="75000"/>
                  </a:schemeClr>
                </a:solidFill>
              </a:rPr>
              <a:t>br</a:t>
            </a:r>
            <a:r>
              <a:rPr lang="en-IN" dirty="0">
                <a:solidFill>
                  <a:schemeClr val="accent1">
                    <a:lumMod val="75000"/>
                  </a:schemeClr>
                </a:solidFill>
              </a:rPr>
              <a:t>/&gt;”);</a:t>
            </a:r>
          </a:p>
          <a:p>
            <a:pPr marL="0" indent="0">
              <a:buNone/>
            </a:pPr>
            <a:r>
              <a:rPr lang="en-US" dirty="0">
                <a:solidFill>
                  <a:schemeClr val="accent1">
                    <a:lumMod val="75000"/>
                  </a:schemeClr>
                </a:solidFill>
              </a:rPr>
              <a:t>}</a:t>
            </a:r>
            <a:endParaRPr lang="en-IN" dirty="0">
              <a:solidFill>
                <a:schemeClr val="accent1">
                  <a:lumMod val="75000"/>
                </a:schemeClr>
              </a:solidFill>
            </a:endParaRPr>
          </a:p>
          <a:p>
            <a:pPr marL="0" indent="0">
              <a:buNone/>
            </a:pPr>
            <a:r>
              <a:rPr lang="en-IN" dirty="0">
                <a:solidFill>
                  <a:schemeClr val="accent1">
                    <a:lumMod val="75000"/>
                  </a:schemeClr>
                </a:solidFill>
              </a:rPr>
              <a:t>&lt;/script&gt;</a:t>
            </a:r>
          </a:p>
          <a:p>
            <a:endParaRPr lang="en-IN" dirty="0"/>
          </a:p>
        </p:txBody>
      </p:sp>
      <p:sp>
        <p:nvSpPr>
          <p:cNvPr id="4" name="TextBox 3"/>
          <p:cNvSpPr txBox="1"/>
          <p:nvPr/>
        </p:nvSpPr>
        <p:spPr>
          <a:xfrm>
            <a:off x="6989378" y="3668111"/>
            <a:ext cx="2522483" cy="2123658"/>
          </a:xfrm>
          <a:prstGeom prst="rect">
            <a:avLst/>
          </a:prstGeom>
          <a:noFill/>
        </p:spPr>
        <p:txBody>
          <a:bodyPr wrap="square" rtlCol="0">
            <a:spAutoFit/>
          </a:bodyPr>
          <a:lstStyle/>
          <a:p>
            <a:r>
              <a:rPr lang="en-US">
                <a:solidFill>
                  <a:srgbClr val="FFC000"/>
                </a:solidFill>
              </a:rPr>
              <a:t>Output:</a:t>
            </a:r>
          </a:p>
          <a:p>
            <a:r>
              <a:rPr lang="en-IN" sz="1600"/>
              <a:t>Sunday</a:t>
            </a:r>
          </a:p>
          <a:p>
            <a:r>
              <a:rPr lang="en-IN" sz="1600"/>
              <a:t>Monday</a:t>
            </a:r>
          </a:p>
          <a:p>
            <a:r>
              <a:rPr lang="en-IN" sz="1600"/>
              <a:t>Tuesday</a:t>
            </a:r>
          </a:p>
          <a:p>
            <a:r>
              <a:rPr lang="en-IN" sz="1600"/>
              <a:t>Wednesday</a:t>
            </a:r>
          </a:p>
          <a:p>
            <a:r>
              <a:rPr lang="en-US" sz="1600"/>
              <a:t>Thursday</a:t>
            </a:r>
          </a:p>
          <a:p>
            <a:r>
              <a:rPr lang="en-IN" sz="1600"/>
              <a:t>Friday</a:t>
            </a:r>
          </a:p>
          <a:p>
            <a:r>
              <a:rPr lang="en-IN" sz="1600"/>
              <a:t>Saturday</a:t>
            </a:r>
          </a:p>
        </p:txBody>
      </p:sp>
    </p:spTree>
    <p:extLst>
      <p:ext uri="{BB962C8B-B14F-4D97-AF65-F5344CB8AC3E}">
        <p14:creationId xmlns:p14="http://schemas.microsoft.com/office/powerpoint/2010/main" val="366284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470"/>
            <a:ext cx="10515600" cy="612337"/>
          </a:xfrm>
        </p:spPr>
        <p:txBody>
          <a:bodyPr>
            <a:normAutofit/>
          </a:bodyPr>
          <a:lstStyle/>
          <a:p>
            <a:r>
              <a:rPr lang="en-US" sz="2400">
                <a:solidFill>
                  <a:srgbClr val="C00000"/>
                </a:solidFill>
              </a:rPr>
              <a:t>Sorting an array element</a:t>
            </a:r>
            <a:endParaRPr lang="en-IN" sz="2400">
              <a:solidFill>
                <a:srgbClr val="C00000"/>
              </a:solidFill>
            </a:endParaRPr>
          </a:p>
        </p:txBody>
      </p:sp>
      <p:sp>
        <p:nvSpPr>
          <p:cNvPr id="3" name="Content Placeholder 2"/>
          <p:cNvSpPr>
            <a:spLocks noGrp="1"/>
          </p:cNvSpPr>
          <p:nvPr>
            <p:ph idx="1"/>
          </p:nvPr>
        </p:nvSpPr>
        <p:spPr>
          <a:xfrm>
            <a:off x="838200" y="977462"/>
            <a:ext cx="10515600" cy="5728138"/>
          </a:xfrm>
        </p:spPr>
        <p:txBody>
          <a:bodyPr>
            <a:normAutofit fontScale="40000" lnSpcReduction="20000"/>
          </a:bodyPr>
          <a:lstStyle/>
          <a:p>
            <a:r>
              <a:rPr lang="en-US" sz="4300" dirty="0"/>
              <a:t>The elements can be sorted in ascending order using the built in function </a:t>
            </a:r>
            <a:r>
              <a:rPr lang="en-US" sz="4300" b="1" dirty="0"/>
              <a:t>sort</a:t>
            </a:r>
            <a:r>
              <a:rPr lang="en-US" sz="4300" b="1" dirty="0" smtClean="0"/>
              <a:t>. </a:t>
            </a:r>
            <a:r>
              <a:rPr lang="en-US" sz="4300" dirty="0" smtClean="0"/>
              <a:t>The sort() method calls the string casting method on every array element either it is </a:t>
            </a:r>
            <a:r>
              <a:rPr lang="en-US" sz="4300" dirty="0" err="1" smtClean="0"/>
              <a:t>integer,float</a:t>
            </a:r>
            <a:r>
              <a:rPr lang="en-US" sz="4300" dirty="0" smtClean="0"/>
              <a:t> or string.</a:t>
            </a:r>
          </a:p>
          <a:p>
            <a:r>
              <a:rPr lang="en-US" sz="4300" dirty="0" smtClean="0"/>
              <a:t>Syntax:</a:t>
            </a:r>
          </a:p>
          <a:p>
            <a:r>
              <a:rPr lang="en-US" sz="4300" dirty="0" err="1"/>
              <a:t>a</a:t>
            </a:r>
            <a:r>
              <a:rPr lang="en-US" sz="4300" dirty="0" err="1" smtClean="0"/>
              <a:t>rrayname.sort</a:t>
            </a:r>
            <a:r>
              <a:rPr lang="en-US" sz="4300" dirty="0" smtClean="0"/>
              <a:t>()</a:t>
            </a:r>
            <a:endParaRPr lang="en-US" sz="4300" dirty="0"/>
          </a:p>
          <a:p>
            <a:pPr marL="0" indent="0">
              <a:buNone/>
            </a:pPr>
            <a:r>
              <a:rPr lang="en-IN" sz="3700" dirty="0">
                <a:solidFill>
                  <a:schemeClr val="accent1">
                    <a:lumMod val="75000"/>
                  </a:schemeClr>
                </a:solidFill>
              </a:rPr>
              <a:t>&lt;script&gt;</a:t>
            </a:r>
          </a:p>
          <a:p>
            <a:pPr marL="0" indent="0">
              <a:buNone/>
            </a:pPr>
            <a:r>
              <a:rPr lang="en-IN" sz="3700" dirty="0">
                <a:solidFill>
                  <a:schemeClr val="accent1">
                    <a:lumMod val="75000"/>
                  </a:schemeClr>
                </a:solidFill>
              </a:rPr>
              <a:t>a=new Array (25,9,16,36,4,49);</a:t>
            </a:r>
          </a:p>
          <a:p>
            <a:pPr marL="0" indent="0">
              <a:buNone/>
            </a:pPr>
            <a:r>
              <a:rPr lang="en-IN" sz="3700" dirty="0">
                <a:solidFill>
                  <a:schemeClr val="accent1">
                    <a:lumMod val="75000"/>
                  </a:schemeClr>
                </a:solidFill>
              </a:rPr>
              <a:t>document.write(“The elements in the array are: &lt;</a:t>
            </a:r>
            <a:r>
              <a:rPr lang="en-IN" sz="3700" dirty="0" err="1">
                <a:solidFill>
                  <a:schemeClr val="accent1">
                    <a:lumMod val="75000"/>
                  </a:schemeClr>
                </a:solidFill>
              </a:rPr>
              <a:t>br</a:t>
            </a:r>
            <a:r>
              <a:rPr lang="en-IN" sz="3700" dirty="0">
                <a:solidFill>
                  <a:schemeClr val="accent1">
                    <a:lumMod val="75000"/>
                  </a:schemeClr>
                </a:solidFill>
              </a:rPr>
              <a:t>/&gt;”);</a:t>
            </a:r>
          </a:p>
          <a:p>
            <a:pPr marL="0" indent="0">
              <a:buNone/>
            </a:pPr>
            <a:r>
              <a:rPr lang="en-IN" sz="3700" dirty="0">
                <a:solidFill>
                  <a:schemeClr val="accent1">
                    <a:lumMod val="75000"/>
                  </a:schemeClr>
                </a:solidFill>
              </a:rPr>
              <a:t>for(</a:t>
            </a:r>
            <a:r>
              <a:rPr lang="en-IN" sz="3700" dirty="0" err="1">
                <a:solidFill>
                  <a:schemeClr val="accent1">
                    <a:lumMod val="75000"/>
                  </a:schemeClr>
                </a:solidFill>
              </a:rPr>
              <a:t>i</a:t>
            </a:r>
            <a:r>
              <a:rPr lang="en-IN" sz="3700" dirty="0">
                <a:solidFill>
                  <a:schemeClr val="accent1">
                    <a:lumMod val="75000"/>
                  </a:schemeClr>
                </a:solidFill>
              </a:rPr>
              <a:t>=0;i&lt;</a:t>
            </a:r>
            <a:r>
              <a:rPr lang="en-IN" sz="3700" dirty="0" err="1">
                <a:solidFill>
                  <a:schemeClr val="accent1">
                    <a:lumMod val="75000"/>
                  </a:schemeClr>
                </a:solidFill>
              </a:rPr>
              <a:t>a.length;i</a:t>
            </a:r>
            <a:r>
              <a:rPr lang="en-IN" sz="3700" dirty="0">
                <a:solidFill>
                  <a:schemeClr val="accent1">
                    <a:lumMod val="75000"/>
                  </a:schemeClr>
                </a:solidFill>
              </a:rPr>
              <a:t>++)</a:t>
            </a:r>
          </a:p>
          <a:p>
            <a:pPr marL="0" indent="0">
              <a:buNone/>
            </a:pPr>
            <a:r>
              <a:rPr lang="en-IN" sz="4300" dirty="0">
                <a:solidFill>
                  <a:schemeClr val="accent1">
                    <a:lumMod val="75000"/>
                  </a:schemeClr>
                </a:solidFill>
              </a:rPr>
              <a:t>{</a:t>
            </a:r>
          </a:p>
          <a:p>
            <a:pPr marL="0" indent="0">
              <a:buNone/>
            </a:pPr>
            <a:r>
              <a:rPr lang="en-IN" sz="3700" dirty="0">
                <a:solidFill>
                  <a:schemeClr val="accent1">
                    <a:lumMod val="75000"/>
                  </a:schemeClr>
                </a:solidFill>
              </a:rPr>
              <a:t>document.write(a[i] +”  ”);</a:t>
            </a:r>
          </a:p>
          <a:p>
            <a:pPr marL="0" indent="0">
              <a:buNone/>
            </a:pPr>
            <a:r>
              <a:rPr lang="en-US" sz="3700" dirty="0">
                <a:solidFill>
                  <a:schemeClr val="accent1">
                    <a:lumMod val="75000"/>
                  </a:schemeClr>
                </a:solidFill>
              </a:rPr>
              <a:t>}</a:t>
            </a:r>
          </a:p>
          <a:p>
            <a:pPr marL="0" indent="0">
              <a:buNone/>
            </a:pPr>
            <a:r>
              <a:rPr lang="en-IN" sz="3700" dirty="0">
                <a:solidFill>
                  <a:schemeClr val="accent1">
                    <a:lumMod val="75000"/>
                  </a:schemeClr>
                </a:solidFill>
              </a:rPr>
              <a:t>document.write(“&lt;</a:t>
            </a:r>
            <a:r>
              <a:rPr lang="en-IN" sz="3700" dirty="0" err="1">
                <a:solidFill>
                  <a:schemeClr val="accent1">
                    <a:lumMod val="75000"/>
                  </a:schemeClr>
                </a:solidFill>
              </a:rPr>
              <a:t>br</a:t>
            </a:r>
            <a:r>
              <a:rPr lang="en-IN" sz="3700" dirty="0">
                <a:solidFill>
                  <a:schemeClr val="accent1">
                    <a:lumMod val="75000"/>
                  </a:schemeClr>
                </a:solidFill>
              </a:rPr>
              <a:t>/&gt;&lt;</a:t>
            </a:r>
            <a:r>
              <a:rPr lang="en-IN" sz="3700" dirty="0" err="1">
                <a:solidFill>
                  <a:schemeClr val="accent1">
                    <a:lumMod val="75000"/>
                  </a:schemeClr>
                </a:solidFill>
              </a:rPr>
              <a:t>br</a:t>
            </a:r>
            <a:r>
              <a:rPr lang="en-IN" sz="3700" dirty="0">
                <a:solidFill>
                  <a:schemeClr val="accent1">
                    <a:lumMod val="75000"/>
                  </a:schemeClr>
                </a:solidFill>
              </a:rPr>
              <a:t>/&gt;The array is sorted…. &lt;</a:t>
            </a:r>
            <a:r>
              <a:rPr lang="en-IN" sz="3700" dirty="0" err="1">
                <a:solidFill>
                  <a:schemeClr val="accent1">
                    <a:lumMod val="75000"/>
                  </a:schemeClr>
                </a:solidFill>
              </a:rPr>
              <a:t>br</a:t>
            </a:r>
            <a:r>
              <a:rPr lang="en-IN" sz="3700" dirty="0">
                <a:solidFill>
                  <a:schemeClr val="accent1">
                    <a:lumMod val="75000"/>
                  </a:schemeClr>
                </a:solidFill>
              </a:rPr>
              <a:t>/&gt;”);</a:t>
            </a:r>
          </a:p>
          <a:p>
            <a:pPr marL="0" indent="0">
              <a:buNone/>
            </a:pPr>
            <a:r>
              <a:rPr lang="en-US" sz="3700" dirty="0" err="1">
                <a:solidFill>
                  <a:schemeClr val="accent1">
                    <a:lumMod val="75000"/>
                  </a:schemeClr>
                </a:solidFill>
              </a:rPr>
              <a:t>a.sort</a:t>
            </a:r>
            <a:r>
              <a:rPr lang="en-US" sz="3700" dirty="0">
                <a:solidFill>
                  <a:schemeClr val="accent1">
                    <a:lumMod val="75000"/>
                  </a:schemeClr>
                </a:solidFill>
              </a:rPr>
              <a:t>();</a:t>
            </a:r>
          </a:p>
          <a:p>
            <a:pPr marL="0" indent="0">
              <a:buNone/>
            </a:pPr>
            <a:r>
              <a:rPr lang="en-IN" sz="3700" dirty="0">
                <a:solidFill>
                  <a:schemeClr val="accent1">
                    <a:lumMod val="75000"/>
                  </a:schemeClr>
                </a:solidFill>
              </a:rPr>
              <a:t>document.write(“&lt;</a:t>
            </a:r>
            <a:r>
              <a:rPr lang="en-IN" sz="3700" dirty="0" err="1">
                <a:solidFill>
                  <a:schemeClr val="accent1">
                    <a:lumMod val="75000"/>
                  </a:schemeClr>
                </a:solidFill>
              </a:rPr>
              <a:t>br</a:t>
            </a:r>
            <a:r>
              <a:rPr lang="en-IN" sz="3700" dirty="0">
                <a:solidFill>
                  <a:schemeClr val="accent1">
                    <a:lumMod val="75000"/>
                  </a:schemeClr>
                </a:solidFill>
              </a:rPr>
              <a:t>/&gt;&lt;</a:t>
            </a:r>
            <a:r>
              <a:rPr lang="en-IN" sz="3700" dirty="0" err="1">
                <a:solidFill>
                  <a:schemeClr val="accent1">
                    <a:lumMod val="75000"/>
                  </a:schemeClr>
                </a:solidFill>
              </a:rPr>
              <a:t>br</a:t>
            </a:r>
            <a:r>
              <a:rPr lang="en-IN" sz="3700" dirty="0">
                <a:solidFill>
                  <a:schemeClr val="accent1">
                    <a:lumMod val="75000"/>
                  </a:schemeClr>
                </a:solidFill>
              </a:rPr>
              <a:t>/&gt;Now the elements in the array are: &lt;</a:t>
            </a:r>
            <a:r>
              <a:rPr lang="en-IN" sz="3700" dirty="0" err="1">
                <a:solidFill>
                  <a:schemeClr val="accent1">
                    <a:lumMod val="75000"/>
                  </a:schemeClr>
                </a:solidFill>
              </a:rPr>
              <a:t>br</a:t>
            </a:r>
            <a:r>
              <a:rPr lang="en-IN" sz="3700" dirty="0">
                <a:solidFill>
                  <a:schemeClr val="accent1">
                    <a:lumMod val="75000"/>
                  </a:schemeClr>
                </a:solidFill>
              </a:rPr>
              <a:t>/&gt;”);</a:t>
            </a:r>
          </a:p>
          <a:p>
            <a:pPr marL="0" indent="0">
              <a:buNone/>
            </a:pPr>
            <a:r>
              <a:rPr lang="en-IN" sz="3700" dirty="0">
                <a:solidFill>
                  <a:schemeClr val="accent1">
                    <a:lumMod val="75000"/>
                  </a:schemeClr>
                </a:solidFill>
              </a:rPr>
              <a:t>for(</a:t>
            </a:r>
            <a:r>
              <a:rPr lang="en-IN" sz="3700" dirty="0" err="1">
                <a:solidFill>
                  <a:schemeClr val="accent1">
                    <a:lumMod val="75000"/>
                  </a:schemeClr>
                </a:solidFill>
              </a:rPr>
              <a:t>i</a:t>
            </a:r>
            <a:r>
              <a:rPr lang="en-IN" sz="3700" dirty="0">
                <a:solidFill>
                  <a:schemeClr val="accent1">
                    <a:lumMod val="75000"/>
                  </a:schemeClr>
                </a:solidFill>
              </a:rPr>
              <a:t>=0;i&lt;</a:t>
            </a:r>
            <a:r>
              <a:rPr lang="en-IN" sz="3700" dirty="0" err="1">
                <a:solidFill>
                  <a:schemeClr val="accent1">
                    <a:lumMod val="75000"/>
                  </a:schemeClr>
                </a:solidFill>
              </a:rPr>
              <a:t>a.length;i</a:t>
            </a:r>
            <a:r>
              <a:rPr lang="en-IN" sz="3700" dirty="0">
                <a:solidFill>
                  <a:schemeClr val="accent1">
                    <a:lumMod val="75000"/>
                  </a:schemeClr>
                </a:solidFill>
              </a:rPr>
              <a:t>++)</a:t>
            </a:r>
          </a:p>
          <a:p>
            <a:pPr marL="0" indent="0">
              <a:buNone/>
            </a:pPr>
            <a:r>
              <a:rPr lang="en-IN" sz="4300" dirty="0">
                <a:solidFill>
                  <a:schemeClr val="accent1">
                    <a:lumMod val="75000"/>
                  </a:schemeClr>
                </a:solidFill>
              </a:rPr>
              <a:t>{</a:t>
            </a:r>
          </a:p>
          <a:p>
            <a:pPr marL="0" indent="0">
              <a:buNone/>
            </a:pPr>
            <a:r>
              <a:rPr lang="en-IN" sz="3700" dirty="0" err="1">
                <a:solidFill>
                  <a:schemeClr val="accent1">
                    <a:lumMod val="75000"/>
                  </a:schemeClr>
                </a:solidFill>
              </a:rPr>
              <a:t>document.write</a:t>
            </a:r>
            <a:r>
              <a:rPr lang="en-IN" sz="3700" dirty="0">
                <a:solidFill>
                  <a:schemeClr val="accent1">
                    <a:lumMod val="75000"/>
                  </a:schemeClr>
                </a:solidFill>
              </a:rPr>
              <a:t>(a[</a:t>
            </a:r>
            <a:r>
              <a:rPr lang="en-IN" sz="3700" dirty="0" err="1">
                <a:solidFill>
                  <a:schemeClr val="accent1">
                    <a:lumMod val="75000"/>
                  </a:schemeClr>
                </a:solidFill>
              </a:rPr>
              <a:t>i</a:t>
            </a:r>
            <a:r>
              <a:rPr lang="en-IN" sz="3700" dirty="0">
                <a:solidFill>
                  <a:schemeClr val="accent1">
                    <a:lumMod val="75000"/>
                  </a:schemeClr>
                </a:solidFill>
              </a:rPr>
              <a:t>] +”  ”);</a:t>
            </a:r>
          </a:p>
          <a:p>
            <a:pPr marL="0" indent="0">
              <a:buNone/>
            </a:pPr>
            <a:r>
              <a:rPr lang="en-US" sz="3700" dirty="0">
                <a:solidFill>
                  <a:schemeClr val="accent1">
                    <a:lumMod val="75000"/>
                  </a:schemeClr>
                </a:solidFill>
              </a:rPr>
              <a:t>}</a:t>
            </a:r>
          </a:p>
          <a:p>
            <a:pPr marL="0" indent="0">
              <a:buNone/>
            </a:pPr>
            <a:r>
              <a:rPr lang="en-IN" sz="3700" dirty="0">
                <a:solidFill>
                  <a:schemeClr val="accent1">
                    <a:lumMod val="75000"/>
                  </a:schemeClr>
                </a:solidFill>
              </a:rPr>
              <a:t>&lt;/script&gt;</a:t>
            </a:r>
          </a:p>
          <a:p>
            <a:endParaRPr lang="en-IN" b="1" dirty="0"/>
          </a:p>
        </p:txBody>
      </p:sp>
    </p:spTree>
    <p:extLst>
      <p:ext uri="{BB962C8B-B14F-4D97-AF65-F5344CB8AC3E}">
        <p14:creationId xmlns:p14="http://schemas.microsoft.com/office/powerpoint/2010/main" val="229609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3912"/>
            <a:ext cx="10515600" cy="5864087"/>
          </a:xfrm>
        </p:spPr>
        <p:txBody>
          <a:bodyPr>
            <a:normAutofit/>
          </a:bodyPr>
          <a:lstStyle/>
          <a:p>
            <a:r>
              <a:rPr lang="en-US" dirty="0"/>
              <a:t>JavaScript arrays are used to store multiple values in a single variable.</a:t>
            </a:r>
          </a:p>
          <a:p>
            <a:r>
              <a:rPr lang="en-US" dirty="0"/>
              <a:t> It is often used when we want to store list of elements and access them by a single variable. </a:t>
            </a:r>
          </a:p>
          <a:p>
            <a:r>
              <a:rPr lang="en-US" dirty="0"/>
              <a:t>An array in JavaScript can hold different elements</a:t>
            </a:r>
          </a:p>
          <a:p>
            <a:r>
              <a:rPr lang="en-US" dirty="0"/>
              <a:t>We can store Numbers, Strings and Boolean in a single array.</a:t>
            </a:r>
          </a:p>
          <a:p>
            <a:r>
              <a:rPr lang="en-US" dirty="0"/>
              <a:t>Example:</a:t>
            </a:r>
          </a:p>
          <a:p>
            <a:endParaRPr lang="en-US" dirty="0"/>
          </a:p>
          <a:p>
            <a:r>
              <a:rPr lang="en-US" dirty="0"/>
              <a:t>// Storing number, </a:t>
            </a:r>
            <a:r>
              <a:rPr lang="en-US" dirty="0" err="1"/>
              <a:t>boolean</a:t>
            </a:r>
            <a:r>
              <a:rPr lang="en-US" dirty="0"/>
              <a:t>, strings in an Array  </a:t>
            </a:r>
          </a:p>
          <a:p>
            <a:r>
              <a:rPr lang="en-US" dirty="0"/>
              <a:t>var house = ["1BHK", 25000, "2BHK", 50000, "Rent", true];  </a:t>
            </a:r>
          </a:p>
          <a:p>
            <a:pPr marL="0" indent="0">
              <a:buNone/>
            </a:pPr>
            <a:endParaRPr lang="en-US" dirty="0"/>
          </a:p>
        </p:txBody>
      </p:sp>
      <p:sp>
        <p:nvSpPr>
          <p:cNvPr id="4" name="Title 1"/>
          <p:cNvSpPr>
            <a:spLocks noGrp="1"/>
          </p:cNvSpPr>
          <p:nvPr>
            <p:ph type="title"/>
          </p:nvPr>
        </p:nvSpPr>
        <p:spPr>
          <a:xfrm>
            <a:off x="838200" y="113335"/>
            <a:ext cx="10515600" cy="654378"/>
          </a:xfrm>
        </p:spPr>
        <p:txBody>
          <a:bodyPr>
            <a:normAutofit fontScale="90000"/>
          </a:bodyPr>
          <a:lstStyle/>
          <a:p>
            <a:r>
              <a:rPr lang="en-IN" dirty="0">
                <a:solidFill>
                  <a:srgbClr val="C00000"/>
                </a:solidFill>
              </a:rPr>
              <a:t>Array</a:t>
            </a:r>
          </a:p>
        </p:txBody>
      </p:sp>
    </p:spTree>
    <p:extLst>
      <p:ext uri="{BB962C8B-B14F-4D97-AF65-F5344CB8AC3E}">
        <p14:creationId xmlns:p14="http://schemas.microsoft.com/office/powerpoint/2010/main" val="326850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8370"/>
            <a:ext cx="10515600" cy="5815172"/>
          </a:xfrm>
        </p:spPr>
        <p:txBody>
          <a:bodyPr>
            <a:normAutofit fontScale="77500" lnSpcReduction="20000"/>
          </a:bodyPr>
          <a:lstStyle/>
          <a:p>
            <a:r>
              <a:rPr lang="en-IN" dirty="0">
                <a:solidFill>
                  <a:srgbClr val="C00000"/>
                </a:solidFill>
              </a:rPr>
              <a:t>Write a Java Script code to display 5 elements of array in sorted order. </a:t>
            </a:r>
            <a:endParaRPr lang="en-IN" dirty="0"/>
          </a:p>
          <a:p>
            <a:r>
              <a:rPr lang="en-IN" dirty="0" smtClean="0"/>
              <a:t>&lt;html</a:t>
            </a:r>
            <a:r>
              <a:rPr lang="en-IN" dirty="0"/>
              <a:t>&gt;</a:t>
            </a:r>
          </a:p>
          <a:p>
            <a:r>
              <a:rPr lang="en-IN" dirty="0" smtClean="0"/>
              <a:t>&lt;</a:t>
            </a:r>
            <a:r>
              <a:rPr lang="en-IN" dirty="0"/>
              <a:t>body&gt;</a:t>
            </a:r>
          </a:p>
          <a:p>
            <a:r>
              <a:rPr lang="en-IN" dirty="0"/>
              <a:t>&lt;script</a:t>
            </a:r>
            <a:r>
              <a:rPr lang="en-IN" dirty="0" smtClean="0"/>
              <a:t>&gt;</a:t>
            </a:r>
          </a:p>
          <a:p>
            <a:endParaRPr lang="en-IN" dirty="0"/>
          </a:p>
          <a:p>
            <a:r>
              <a:rPr lang="en-IN" dirty="0"/>
              <a:t>var arr1 = [ “Red”, “red”, “Blue”, “Green”]</a:t>
            </a:r>
          </a:p>
          <a:p>
            <a:r>
              <a:rPr lang="en-IN" dirty="0"/>
              <a:t>document.write(“Before sorting </a:t>
            </a:r>
            <a:r>
              <a:rPr lang="en-IN" dirty="0" smtClean="0"/>
              <a:t>arr1</a:t>
            </a:r>
            <a:r>
              <a:rPr lang="en-IN" dirty="0"/>
              <a:t>=” + arr1</a:t>
            </a:r>
            <a:r>
              <a:rPr lang="en-IN" dirty="0" smtClean="0"/>
              <a:t>);</a:t>
            </a:r>
          </a:p>
          <a:p>
            <a:r>
              <a:rPr lang="en-US" dirty="0" smtClean="0"/>
              <a:t>result=</a:t>
            </a:r>
            <a:r>
              <a:rPr lang="en-IN" dirty="0"/>
              <a:t>arr1.sort()</a:t>
            </a:r>
          </a:p>
          <a:p>
            <a:r>
              <a:rPr lang="en-IN" dirty="0"/>
              <a:t>document.write(“&lt;</a:t>
            </a:r>
            <a:r>
              <a:rPr lang="en-IN" dirty="0" err="1"/>
              <a:t>br</a:t>
            </a:r>
            <a:r>
              <a:rPr lang="en-IN" dirty="0"/>
              <a:t>&gt;After sorting </a:t>
            </a:r>
            <a:r>
              <a:rPr lang="en-IN" dirty="0" smtClean="0"/>
              <a:t>arr1</a:t>
            </a:r>
            <a:r>
              <a:rPr lang="en-IN" dirty="0"/>
              <a:t>=” </a:t>
            </a:r>
            <a:r>
              <a:rPr lang="en-IN" dirty="0" smtClean="0"/>
              <a:t>+result);</a:t>
            </a:r>
          </a:p>
          <a:p>
            <a:endParaRPr lang="en-IN" dirty="0"/>
          </a:p>
          <a:p>
            <a:r>
              <a:rPr lang="en-IN" dirty="0"/>
              <a:t>&lt;/script&gt;</a:t>
            </a:r>
          </a:p>
          <a:p>
            <a:r>
              <a:rPr lang="en-IN" dirty="0"/>
              <a:t>&lt;/body&gt;</a:t>
            </a:r>
          </a:p>
          <a:p>
            <a:r>
              <a:rPr lang="en-IN" dirty="0"/>
              <a:t>&lt;/html</a:t>
            </a:r>
            <a:r>
              <a:rPr lang="en-IN" dirty="0" smtClean="0"/>
              <a:t>&gt;</a:t>
            </a:r>
          </a:p>
          <a:p>
            <a:endParaRPr lang="en-IN" dirty="0" smtClean="0"/>
          </a:p>
          <a:p>
            <a:r>
              <a:rPr lang="en-US" dirty="0" smtClean="0"/>
              <a:t>Output:</a:t>
            </a:r>
          </a:p>
          <a:p>
            <a:r>
              <a:rPr lang="en-US" dirty="0" smtClean="0"/>
              <a:t>Blue, Green, Red, red</a:t>
            </a:r>
            <a:endParaRPr lang="en-IN" dirty="0"/>
          </a:p>
        </p:txBody>
      </p:sp>
    </p:spTree>
    <p:extLst>
      <p:ext uri="{BB962C8B-B14F-4D97-AF65-F5344CB8AC3E}">
        <p14:creationId xmlns:p14="http://schemas.microsoft.com/office/powerpoint/2010/main" val="3589662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2852"/>
            <a:ext cx="10515600" cy="5936973"/>
          </a:xfrm>
        </p:spPr>
        <p:txBody>
          <a:bodyPr>
            <a:normAutofit lnSpcReduction="10000"/>
          </a:bodyPr>
          <a:lstStyle/>
          <a:p>
            <a:pPr marL="0" indent="0">
              <a:buNone/>
            </a:pPr>
            <a:r>
              <a:rPr lang="en-US" dirty="0"/>
              <a:t>&lt;html&gt;</a:t>
            </a:r>
          </a:p>
          <a:p>
            <a:pPr marL="0" indent="0">
              <a:buNone/>
            </a:pPr>
            <a:r>
              <a:rPr lang="en-US" dirty="0"/>
              <a:t>&lt;body&gt;</a:t>
            </a:r>
          </a:p>
          <a:p>
            <a:pPr marL="0" indent="0">
              <a:buNone/>
            </a:pPr>
            <a:r>
              <a:rPr lang="en-US" dirty="0"/>
              <a:t> &lt;script&gt;</a:t>
            </a:r>
          </a:p>
          <a:p>
            <a:pPr marL="0" indent="0">
              <a:buNone/>
            </a:pPr>
            <a:r>
              <a:rPr lang="en-US" dirty="0"/>
              <a:t> </a:t>
            </a:r>
            <a:r>
              <a:rPr lang="en-US" dirty="0" err="1"/>
              <a:t>var</a:t>
            </a:r>
            <a:r>
              <a:rPr lang="en-US" dirty="0"/>
              <a:t> array =[5,1,9,7,5];</a:t>
            </a:r>
          </a:p>
          <a:p>
            <a:pPr marL="0" indent="0">
              <a:buNone/>
            </a:pPr>
            <a:r>
              <a:rPr lang="en-US" dirty="0"/>
              <a:t> // sorting the array</a:t>
            </a:r>
          </a:p>
          <a:p>
            <a:pPr marL="0" indent="0">
              <a:buNone/>
            </a:pPr>
            <a:r>
              <a:rPr lang="en-US" dirty="0"/>
              <a:t> </a:t>
            </a:r>
            <a:r>
              <a:rPr lang="en-US" dirty="0" smtClean="0"/>
              <a:t>result </a:t>
            </a:r>
            <a:r>
              <a:rPr lang="en-US" dirty="0"/>
              <a:t>= </a:t>
            </a:r>
            <a:r>
              <a:rPr lang="en-US" dirty="0" err="1"/>
              <a:t>array.sort</a:t>
            </a:r>
            <a:r>
              <a:rPr lang="en-US" dirty="0"/>
              <a:t>();</a:t>
            </a:r>
          </a:p>
          <a:p>
            <a:pPr marL="0" indent="0">
              <a:buNone/>
            </a:pPr>
            <a:r>
              <a:rPr lang="en-US" dirty="0"/>
              <a:t> document.write(result);</a:t>
            </a:r>
          </a:p>
          <a:p>
            <a:pPr marL="0" indent="0">
              <a:buNone/>
            </a:pPr>
            <a:r>
              <a:rPr lang="en-US" dirty="0"/>
              <a:t> &lt;/script&gt;</a:t>
            </a:r>
          </a:p>
          <a:p>
            <a:pPr marL="0" indent="0">
              <a:buNone/>
            </a:pPr>
            <a:r>
              <a:rPr lang="en-US" dirty="0"/>
              <a:t>&lt;/body&gt;</a:t>
            </a:r>
          </a:p>
          <a:p>
            <a:pPr marL="0" indent="0">
              <a:buNone/>
            </a:pPr>
            <a:r>
              <a:rPr lang="en-US" dirty="0"/>
              <a:t>&lt;/html&gt;</a:t>
            </a:r>
          </a:p>
          <a:p>
            <a:endParaRPr lang="en-US" dirty="0"/>
          </a:p>
          <a:p>
            <a:r>
              <a:rPr lang="en-US" sz="2000" dirty="0"/>
              <a:t>Output:</a:t>
            </a:r>
          </a:p>
          <a:p>
            <a:endParaRPr lang="en-IN" dirty="0"/>
          </a:p>
        </p:txBody>
      </p:sp>
      <p:pic>
        <p:nvPicPr>
          <p:cNvPr id="4" name="Picture 3"/>
          <p:cNvPicPr>
            <a:picLocks noChangeAspect="1"/>
          </p:cNvPicPr>
          <p:nvPr/>
        </p:nvPicPr>
        <p:blipFill>
          <a:blip r:embed="rId2"/>
          <a:stretch>
            <a:fillRect/>
          </a:stretch>
        </p:blipFill>
        <p:spPr>
          <a:xfrm>
            <a:off x="1301905" y="6096001"/>
            <a:ext cx="1170618" cy="558046"/>
          </a:xfrm>
          <a:prstGeom prst="rect">
            <a:avLst/>
          </a:prstGeom>
        </p:spPr>
      </p:pic>
    </p:spTree>
    <p:extLst>
      <p:ext uri="{BB962C8B-B14F-4D97-AF65-F5344CB8AC3E}">
        <p14:creationId xmlns:p14="http://schemas.microsoft.com/office/powerpoint/2010/main" val="2243560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2800">
                <a:solidFill>
                  <a:srgbClr val="C00000"/>
                </a:solidFill>
              </a:rPr>
              <a:t>Combining array elements into string</a:t>
            </a:r>
            <a:endParaRPr lang="en-IN" sz="2800">
              <a:solidFill>
                <a:srgbClr val="C00000"/>
              </a:solidFill>
            </a:endParaRPr>
          </a:p>
        </p:txBody>
      </p:sp>
      <p:sp>
        <p:nvSpPr>
          <p:cNvPr id="3" name="Content Placeholder 2"/>
          <p:cNvSpPr>
            <a:spLocks noGrp="1"/>
          </p:cNvSpPr>
          <p:nvPr>
            <p:ph idx="1"/>
          </p:nvPr>
        </p:nvSpPr>
        <p:spPr>
          <a:xfrm>
            <a:off x="838200" y="987972"/>
            <a:ext cx="10515600" cy="5188991"/>
          </a:xfrm>
        </p:spPr>
        <p:txBody>
          <a:bodyPr/>
          <a:lstStyle/>
          <a:p>
            <a:r>
              <a:rPr lang="en-US" sz="2000" dirty="0"/>
              <a:t>There are 2 functions for combining array elements into string:</a:t>
            </a:r>
          </a:p>
          <a:p>
            <a:r>
              <a:rPr lang="en-US" sz="2000" dirty="0"/>
              <a:t>1) </a:t>
            </a:r>
            <a:r>
              <a:rPr lang="en-US" sz="2000" dirty="0" smtClean="0"/>
              <a:t>join</a:t>
            </a:r>
            <a:r>
              <a:rPr lang="en-US" sz="2000" dirty="0"/>
              <a:t>()     2) </a:t>
            </a:r>
            <a:r>
              <a:rPr lang="en-US" sz="2000" dirty="0" err="1"/>
              <a:t>concat</a:t>
            </a:r>
            <a:r>
              <a:rPr lang="en-US" sz="2000" dirty="0"/>
              <a:t>()</a:t>
            </a:r>
          </a:p>
          <a:p>
            <a:endParaRPr lang="en-US" sz="2000" dirty="0"/>
          </a:p>
          <a:p>
            <a:pPr marL="0" indent="0">
              <a:buNone/>
            </a:pPr>
            <a:r>
              <a:rPr lang="en-US" sz="2000" dirty="0"/>
              <a:t>1) The </a:t>
            </a:r>
            <a:r>
              <a:rPr lang="en-US" sz="2000" b="1" dirty="0"/>
              <a:t>join() method </a:t>
            </a:r>
            <a:r>
              <a:rPr lang="en-US" sz="2000" dirty="0"/>
              <a:t>returns the array as a string.</a:t>
            </a:r>
          </a:p>
          <a:p>
            <a:r>
              <a:rPr lang="en-US" sz="2000" dirty="0"/>
              <a:t>The elements will be separated by a specified separator. The default separator is comma (,)</a:t>
            </a:r>
          </a:p>
          <a:p>
            <a:r>
              <a:rPr lang="en-US" sz="2000" dirty="0"/>
              <a:t>But you can specify a character other than a comma to separate values.</a:t>
            </a:r>
          </a:p>
          <a:p>
            <a:r>
              <a:rPr lang="en-IN" sz="2000" dirty="0"/>
              <a:t>Syntax</a:t>
            </a:r>
          </a:p>
          <a:p>
            <a:r>
              <a:rPr lang="en-IN" sz="2000" i="1" dirty="0" err="1">
                <a:solidFill>
                  <a:schemeClr val="accent2">
                    <a:lumMod val="75000"/>
                  </a:schemeClr>
                </a:solidFill>
              </a:rPr>
              <a:t>array</a:t>
            </a:r>
            <a:r>
              <a:rPr lang="en-IN" sz="2000" dirty="0" err="1">
                <a:solidFill>
                  <a:schemeClr val="accent2">
                    <a:lumMod val="75000"/>
                  </a:schemeClr>
                </a:solidFill>
              </a:rPr>
              <a:t>.join</a:t>
            </a:r>
            <a:r>
              <a:rPr lang="en-IN" sz="2000" dirty="0">
                <a:solidFill>
                  <a:schemeClr val="accent2">
                    <a:lumMod val="75000"/>
                  </a:schemeClr>
                </a:solidFill>
              </a:rPr>
              <a:t>(</a:t>
            </a:r>
            <a:r>
              <a:rPr lang="en-IN" sz="2000" i="1" dirty="0">
                <a:solidFill>
                  <a:schemeClr val="accent2">
                    <a:lumMod val="75000"/>
                  </a:schemeClr>
                </a:solidFill>
              </a:rPr>
              <a:t>separator</a:t>
            </a:r>
            <a:r>
              <a:rPr lang="en-IN" sz="2000" dirty="0">
                <a:solidFill>
                  <a:schemeClr val="accent2">
                    <a:lumMod val="75000"/>
                  </a:schemeClr>
                </a:solidFill>
              </a:rPr>
              <a:t>)</a:t>
            </a:r>
          </a:p>
          <a:p>
            <a:pPr marL="0" indent="0">
              <a:buNone/>
            </a:pPr>
            <a:endParaRPr lang="en-IN" sz="2000" dirty="0">
              <a:solidFill>
                <a:schemeClr val="accent2">
                  <a:lumMod val="75000"/>
                </a:schemeClr>
              </a:solidFill>
            </a:endParaRPr>
          </a:p>
          <a:p>
            <a:pPr marL="0" indent="0">
              <a:buNone/>
            </a:pPr>
            <a:endParaRPr lang="en-IN" sz="2000" dirty="0">
              <a:solidFill>
                <a:schemeClr val="accent2">
                  <a:lumMod val="75000"/>
                </a:schemeClr>
              </a:solidFill>
            </a:endParaRPr>
          </a:p>
          <a:p>
            <a:pPr marL="0" indent="0">
              <a:buNone/>
            </a:pPr>
            <a:endParaRPr lang="en-IN" sz="2000" dirty="0">
              <a:solidFill>
                <a:schemeClr val="accent2">
                  <a:lumMod val="75000"/>
                </a:schemeClr>
              </a:solidFill>
            </a:endParaRPr>
          </a:p>
          <a:p>
            <a:endParaRPr lang="en-IN" dirty="0"/>
          </a:p>
        </p:txBody>
      </p:sp>
    </p:spTree>
    <p:extLst>
      <p:ext uri="{BB962C8B-B14F-4D97-AF65-F5344CB8AC3E}">
        <p14:creationId xmlns:p14="http://schemas.microsoft.com/office/powerpoint/2010/main" val="3425096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0288"/>
            <a:ext cx="10515600" cy="5416675"/>
          </a:xfrm>
        </p:spPr>
        <p:txBody>
          <a:bodyPr>
            <a:normAutofit fontScale="85000" lnSpcReduction="20000"/>
          </a:bodyPr>
          <a:lstStyle/>
          <a:p>
            <a:r>
              <a:rPr lang="en-US" dirty="0"/>
              <a:t>&lt;html</a:t>
            </a:r>
            <a:r>
              <a:rPr lang="en-US" dirty="0" smtClean="0"/>
              <a:t>&gt;</a:t>
            </a:r>
          </a:p>
          <a:p>
            <a:r>
              <a:rPr lang="en-US" dirty="0" smtClean="0"/>
              <a:t>&lt;</a:t>
            </a:r>
            <a:r>
              <a:rPr lang="en-US" dirty="0"/>
              <a:t>head</a:t>
            </a:r>
            <a:r>
              <a:rPr lang="en-US" dirty="0" smtClean="0"/>
              <a:t>&gt;</a:t>
            </a:r>
          </a:p>
          <a:p>
            <a:r>
              <a:rPr lang="en-US" dirty="0" smtClean="0"/>
              <a:t>&lt;</a:t>
            </a:r>
            <a:r>
              <a:rPr lang="en-US" dirty="0"/>
              <a:t>title&gt;Array Example&lt;/title&gt; </a:t>
            </a:r>
            <a:endParaRPr lang="en-US" dirty="0" smtClean="0"/>
          </a:p>
          <a:p>
            <a:r>
              <a:rPr lang="en-US" dirty="0" smtClean="0"/>
              <a:t>&lt;/</a:t>
            </a:r>
            <a:r>
              <a:rPr lang="en-US" dirty="0"/>
              <a:t>head</a:t>
            </a:r>
            <a:r>
              <a:rPr lang="en-US" dirty="0" smtClean="0"/>
              <a:t>&gt;</a:t>
            </a:r>
          </a:p>
          <a:p>
            <a:r>
              <a:rPr lang="en-US" dirty="0" smtClean="0"/>
              <a:t>&lt;</a:t>
            </a:r>
            <a:r>
              <a:rPr lang="en-US" dirty="0"/>
              <a:t>body</a:t>
            </a:r>
            <a:r>
              <a:rPr lang="en-US" dirty="0" smtClean="0"/>
              <a:t>&gt;</a:t>
            </a:r>
          </a:p>
          <a:p>
            <a:r>
              <a:rPr lang="en-US" dirty="0" smtClean="0"/>
              <a:t>&lt;</a:t>
            </a:r>
            <a:r>
              <a:rPr lang="en-US" dirty="0"/>
              <a:t>script</a:t>
            </a:r>
            <a:r>
              <a:rPr lang="en-US" dirty="0" smtClean="0"/>
              <a:t>&gt;</a:t>
            </a:r>
          </a:p>
          <a:p>
            <a:r>
              <a:rPr lang="en-US" dirty="0" err="1" smtClean="0"/>
              <a:t>var</a:t>
            </a:r>
            <a:r>
              <a:rPr lang="en-US" dirty="0" smtClean="0"/>
              <a:t> </a:t>
            </a:r>
            <a:r>
              <a:rPr lang="en-US" dirty="0" err="1"/>
              <a:t>arr</a:t>
            </a:r>
            <a:r>
              <a:rPr lang="en-US" dirty="0"/>
              <a:t> = [1, 2, 3, 4, 5, 6 </a:t>
            </a:r>
            <a:r>
              <a:rPr lang="en-US" dirty="0" smtClean="0"/>
              <a:t>];</a:t>
            </a:r>
          </a:p>
          <a:p>
            <a:r>
              <a:rPr lang="en-US" dirty="0" smtClean="0"/>
              <a:t>document.write(</a:t>
            </a:r>
            <a:r>
              <a:rPr lang="en-US" dirty="0" err="1" smtClean="0"/>
              <a:t>arr.join</a:t>
            </a:r>
            <a:r>
              <a:rPr lang="en-US" dirty="0" smtClean="0"/>
              <a:t>('|'));</a:t>
            </a:r>
          </a:p>
          <a:p>
            <a:r>
              <a:rPr lang="en-IN" dirty="0"/>
              <a:t>&lt;/script</a:t>
            </a:r>
            <a:r>
              <a:rPr lang="en-IN" dirty="0" smtClean="0"/>
              <a:t>&gt;</a:t>
            </a:r>
          </a:p>
          <a:p>
            <a:r>
              <a:rPr lang="en-IN" dirty="0" smtClean="0"/>
              <a:t>&lt;/</a:t>
            </a:r>
            <a:r>
              <a:rPr lang="en-IN" dirty="0"/>
              <a:t>body</a:t>
            </a:r>
            <a:r>
              <a:rPr lang="en-IN" dirty="0" smtClean="0"/>
              <a:t>&gt;</a:t>
            </a:r>
          </a:p>
          <a:p>
            <a:r>
              <a:rPr lang="en-IN" dirty="0" smtClean="0"/>
              <a:t>&lt;/</a:t>
            </a:r>
            <a:r>
              <a:rPr lang="en-IN" dirty="0"/>
              <a:t>html</a:t>
            </a:r>
            <a:r>
              <a:rPr lang="en-IN" dirty="0" smtClean="0"/>
              <a:t>&gt;</a:t>
            </a:r>
          </a:p>
          <a:p>
            <a:endParaRPr lang="en-IN" dirty="0"/>
          </a:p>
          <a:p>
            <a:r>
              <a:rPr lang="en-IN" dirty="0" smtClean="0"/>
              <a:t>Output</a:t>
            </a:r>
          </a:p>
          <a:p>
            <a:r>
              <a:rPr lang="en-IN" dirty="0" smtClean="0"/>
              <a:t>1|2|3|4|5|6</a:t>
            </a:r>
            <a:endParaRPr lang="en-IN" dirty="0"/>
          </a:p>
        </p:txBody>
      </p:sp>
    </p:spTree>
    <p:extLst>
      <p:ext uri="{BB962C8B-B14F-4D97-AF65-F5344CB8AC3E}">
        <p14:creationId xmlns:p14="http://schemas.microsoft.com/office/powerpoint/2010/main" val="2692085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concat() Method</a:t>
            </a:r>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concat</a:t>
            </a:r>
            <a:r>
              <a:rPr lang="en-US" dirty="0"/>
              <a:t>() method is used to join two or more arrays</a:t>
            </a:r>
          </a:p>
          <a:p>
            <a:r>
              <a:rPr lang="en-IN" dirty="0"/>
              <a:t>Syntax</a:t>
            </a:r>
          </a:p>
          <a:p>
            <a:r>
              <a:rPr lang="en-IN" dirty="0">
                <a:solidFill>
                  <a:schemeClr val="accent2">
                    <a:lumMod val="75000"/>
                  </a:schemeClr>
                </a:solidFill>
              </a:rPr>
              <a:t>array1.concat(array2, array3, ..., </a:t>
            </a:r>
            <a:r>
              <a:rPr lang="en-IN" dirty="0" err="1">
                <a:solidFill>
                  <a:schemeClr val="accent2">
                    <a:lumMod val="75000"/>
                  </a:schemeClr>
                </a:solidFill>
              </a:rPr>
              <a:t>arrayX</a:t>
            </a:r>
            <a:r>
              <a:rPr lang="en-IN" dirty="0">
                <a:solidFill>
                  <a:schemeClr val="accent2">
                    <a:lumMod val="75000"/>
                  </a:schemeClr>
                </a:solidFill>
              </a:rPr>
              <a:t>)</a:t>
            </a:r>
          </a:p>
          <a:p>
            <a:pPr marL="0" indent="0">
              <a:buNone/>
            </a:pPr>
            <a:r>
              <a:rPr lang="en-IN" dirty="0"/>
              <a:t>Example:</a:t>
            </a:r>
          </a:p>
          <a:p>
            <a:pPr marL="0" indent="0">
              <a:buNone/>
            </a:pPr>
            <a:r>
              <a:rPr lang="en-IN" dirty="0"/>
              <a:t>  </a:t>
            </a:r>
            <a:r>
              <a:rPr lang="en-IN" dirty="0">
                <a:solidFill>
                  <a:schemeClr val="accent5">
                    <a:lumMod val="75000"/>
                  </a:schemeClr>
                </a:solidFill>
              </a:rPr>
              <a:t>var color = [“red", “blue"];</a:t>
            </a:r>
          </a:p>
          <a:p>
            <a:pPr marL="0" indent="0">
              <a:buNone/>
            </a:pPr>
            <a:r>
              <a:rPr lang="en-IN" dirty="0">
                <a:solidFill>
                  <a:schemeClr val="accent5">
                    <a:lumMod val="75000"/>
                  </a:schemeClr>
                </a:solidFill>
              </a:rPr>
              <a:t>  var color1 = [“green", “yellow", “black"];</a:t>
            </a:r>
          </a:p>
          <a:p>
            <a:pPr marL="0" indent="0">
              <a:buNone/>
            </a:pPr>
            <a:r>
              <a:rPr lang="en-IN" dirty="0">
                <a:solidFill>
                  <a:schemeClr val="accent5">
                    <a:lumMod val="75000"/>
                  </a:schemeClr>
                </a:solidFill>
              </a:rPr>
              <a:t>  var color2 = [“pink"];</a:t>
            </a:r>
          </a:p>
          <a:p>
            <a:pPr marL="0" indent="0">
              <a:buNone/>
            </a:pPr>
            <a:r>
              <a:rPr lang="en-IN" dirty="0">
                <a:solidFill>
                  <a:schemeClr val="accent5">
                    <a:lumMod val="75000"/>
                  </a:schemeClr>
                </a:solidFill>
              </a:rPr>
              <a:t>  var children = </a:t>
            </a:r>
            <a:r>
              <a:rPr lang="en-IN" dirty="0" err="1">
                <a:solidFill>
                  <a:schemeClr val="accent5">
                    <a:lumMod val="75000"/>
                  </a:schemeClr>
                </a:solidFill>
              </a:rPr>
              <a:t>color.concat</a:t>
            </a:r>
            <a:r>
              <a:rPr lang="en-IN" dirty="0">
                <a:solidFill>
                  <a:schemeClr val="accent5">
                    <a:lumMod val="75000"/>
                  </a:schemeClr>
                </a:solidFill>
              </a:rPr>
              <a:t>(color1,color2); </a:t>
            </a:r>
          </a:p>
          <a:p>
            <a:r>
              <a:rPr lang="en-IN" dirty="0"/>
              <a:t>Output:</a:t>
            </a:r>
          </a:p>
          <a:p>
            <a:r>
              <a:rPr lang="en-IN" dirty="0"/>
              <a:t>red, blue,</a:t>
            </a:r>
            <a:r>
              <a:rPr lang="en-IN" dirty="0">
                <a:solidFill>
                  <a:schemeClr val="accent5">
                    <a:lumMod val="75000"/>
                  </a:schemeClr>
                </a:solidFill>
              </a:rPr>
              <a:t> </a:t>
            </a:r>
            <a:r>
              <a:rPr lang="en-IN" dirty="0"/>
              <a:t>green, yellow, black, pink</a:t>
            </a:r>
          </a:p>
        </p:txBody>
      </p:sp>
    </p:spTree>
    <p:extLst>
      <p:ext uri="{BB962C8B-B14F-4D97-AF65-F5344CB8AC3E}">
        <p14:creationId xmlns:p14="http://schemas.microsoft.com/office/powerpoint/2010/main" val="143371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901"/>
            <a:ext cx="10515600" cy="5959011"/>
          </a:xfrm>
        </p:spPr>
        <p:txBody>
          <a:bodyPr>
            <a:normAutofit fontScale="92500" lnSpcReduction="20000"/>
          </a:bodyPr>
          <a:lstStyle/>
          <a:p>
            <a:r>
              <a:rPr lang="en-IN" dirty="0"/>
              <a:t>&lt;html</a:t>
            </a:r>
            <a:r>
              <a:rPr lang="en-IN" dirty="0" smtClean="0"/>
              <a:t>&gt;</a:t>
            </a:r>
          </a:p>
          <a:p>
            <a:r>
              <a:rPr lang="en-IN" dirty="0" smtClean="0"/>
              <a:t>&lt;</a:t>
            </a:r>
            <a:r>
              <a:rPr lang="en-IN" dirty="0"/>
              <a:t>head&gt;&lt;title&gt;Array Example&lt;/title&gt; &lt;/head</a:t>
            </a:r>
            <a:r>
              <a:rPr lang="en-IN" dirty="0" smtClean="0"/>
              <a:t>&gt;</a:t>
            </a:r>
          </a:p>
          <a:p>
            <a:r>
              <a:rPr lang="en-IN" dirty="0"/>
              <a:t>&lt;body&gt;</a:t>
            </a:r>
          </a:p>
          <a:p>
            <a:r>
              <a:rPr lang="en-IN" dirty="0" smtClean="0"/>
              <a:t>&lt;</a:t>
            </a:r>
            <a:r>
              <a:rPr lang="en-IN" dirty="0"/>
              <a:t>script</a:t>
            </a:r>
            <a:r>
              <a:rPr lang="en-IN" dirty="0" smtClean="0"/>
              <a:t>&gt;</a:t>
            </a:r>
          </a:p>
          <a:p>
            <a:r>
              <a:rPr lang="en-IN" dirty="0" smtClean="0"/>
              <a:t>var </a:t>
            </a:r>
            <a:r>
              <a:rPr lang="en-IN" dirty="0"/>
              <a:t>arr1 = ["C", "C++", "Python</a:t>
            </a:r>
            <a:r>
              <a:rPr lang="en-IN" dirty="0" smtClean="0"/>
              <a:t>"];</a:t>
            </a:r>
          </a:p>
          <a:p>
            <a:r>
              <a:rPr lang="en-IN" dirty="0" smtClean="0"/>
              <a:t>var </a:t>
            </a:r>
            <a:r>
              <a:rPr lang="en-IN" dirty="0"/>
              <a:t>arr2 = ["Java", "JavaScript", "Android</a:t>
            </a:r>
            <a:r>
              <a:rPr lang="en-IN" dirty="0" smtClean="0"/>
              <a:t>"];</a:t>
            </a:r>
          </a:p>
          <a:p>
            <a:r>
              <a:rPr lang="en-IN" dirty="0" smtClean="0"/>
              <a:t>var </a:t>
            </a:r>
            <a:r>
              <a:rPr lang="en-IN" dirty="0"/>
              <a:t>result = </a:t>
            </a:r>
            <a:r>
              <a:rPr lang="en-IN" dirty="0" smtClean="0"/>
              <a:t>arr1.concat(arr2);</a:t>
            </a:r>
          </a:p>
          <a:p>
            <a:r>
              <a:rPr lang="en-IN" dirty="0" smtClean="0"/>
              <a:t>document.write(result);</a:t>
            </a:r>
          </a:p>
          <a:p>
            <a:r>
              <a:rPr lang="en-IN" dirty="0"/>
              <a:t>&lt;/script&gt;</a:t>
            </a:r>
          </a:p>
          <a:p>
            <a:r>
              <a:rPr lang="en-IN" dirty="0" smtClean="0"/>
              <a:t>&lt;/</a:t>
            </a:r>
            <a:r>
              <a:rPr lang="en-IN" dirty="0"/>
              <a:t>body</a:t>
            </a:r>
            <a:r>
              <a:rPr lang="en-IN" dirty="0" smtClean="0"/>
              <a:t>&gt;</a:t>
            </a:r>
          </a:p>
          <a:p>
            <a:r>
              <a:rPr lang="en-IN" dirty="0" smtClean="0"/>
              <a:t>&lt;/</a:t>
            </a:r>
            <a:r>
              <a:rPr lang="en-IN" dirty="0"/>
              <a:t>html</a:t>
            </a:r>
            <a:r>
              <a:rPr lang="en-IN" dirty="0" smtClean="0"/>
              <a:t>&gt;</a:t>
            </a:r>
          </a:p>
          <a:p>
            <a:endParaRPr lang="en-IN" dirty="0" smtClean="0"/>
          </a:p>
          <a:p>
            <a:r>
              <a:rPr lang="en-IN" dirty="0" smtClean="0"/>
              <a:t>Output</a:t>
            </a:r>
          </a:p>
          <a:p>
            <a:r>
              <a:rPr lang="en-IN" dirty="0" smtClean="0"/>
              <a:t>C</a:t>
            </a:r>
            <a:r>
              <a:rPr lang="en-IN" dirty="0"/>
              <a:t>, C++, Python, Java, JavaScript, Android</a:t>
            </a:r>
          </a:p>
        </p:txBody>
      </p:sp>
    </p:spTree>
    <p:extLst>
      <p:ext uri="{BB962C8B-B14F-4D97-AF65-F5344CB8AC3E}">
        <p14:creationId xmlns:p14="http://schemas.microsoft.com/office/powerpoint/2010/main" val="1870909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023" y="282932"/>
            <a:ext cx="10515600" cy="695049"/>
          </a:xfrm>
        </p:spPr>
        <p:txBody>
          <a:bodyPr>
            <a:normAutofit/>
          </a:bodyPr>
          <a:lstStyle/>
          <a:p>
            <a:r>
              <a:rPr lang="en-US" sz="3200" dirty="0">
                <a:solidFill>
                  <a:srgbClr val="C00000"/>
                </a:solidFill>
              </a:rPr>
              <a:t>Program</a:t>
            </a:r>
            <a:endParaRPr lang="en-IN" sz="3200" dirty="0">
              <a:solidFill>
                <a:srgbClr val="C00000"/>
              </a:solidFill>
            </a:endParaRPr>
          </a:p>
        </p:txBody>
      </p:sp>
      <p:sp>
        <p:nvSpPr>
          <p:cNvPr id="3" name="Content Placeholder 2"/>
          <p:cNvSpPr>
            <a:spLocks noGrp="1"/>
          </p:cNvSpPr>
          <p:nvPr>
            <p:ph idx="1"/>
          </p:nvPr>
        </p:nvSpPr>
        <p:spPr>
          <a:xfrm>
            <a:off x="838200" y="1027416"/>
            <a:ext cx="10515600" cy="5505906"/>
          </a:xfrm>
        </p:spPr>
        <p:txBody>
          <a:bodyPr vert="horz" lIns="91440" tIns="45720" rIns="91440" bIns="45720" rtlCol="0" anchor="t">
            <a:normAutofit fontScale="70000" lnSpcReduction="20000"/>
          </a:bodyPr>
          <a:lstStyle/>
          <a:p>
            <a:pPr marL="0" indent="0">
              <a:buNone/>
            </a:pPr>
            <a:r>
              <a:rPr lang="en-US" dirty="0">
                <a:solidFill>
                  <a:schemeClr val="accent1">
                    <a:lumMod val="75000"/>
                  </a:schemeClr>
                </a:solidFill>
                <a:cs typeface="Calibri"/>
              </a:rPr>
              <a:t>&lt;script&gt;</a:t>
            </a:r>
            <a:endParaRPr lang="en-US" dirty="0"/>
          </a:p>
          <a:p>
            <a:pPr marL="0" indent="0">
              <a:buNone/>
            </a:pPr>
            <a:r>
              <a:rPr lang="en-US" dirty="0">
                <a:solidFill>
                  <a:schemeClr val="accent1">
                    <a:lumMod val="75000"/>
                  </a:schemeClr>
                </a:solidFill>
                <a:cs typeface="Calibri"/>
              </a:rPr>
              <a:t>a=new Array(“red”, ”blue”, ”orange”, ”green”, ”black” );</a:t>
            </a:r>
            <a:endParaRPr lang="en-US" dirty="0"/>
          </a:p>
          <a:p>
            <a:pPr marL="0" indent="0">
              <a:buNone/>
            </a:pPr>
            <a:r>
              <a:rPr lang="en-US" dirty="0">
                <a:solidFill>
                  <a:schemeClr val="accent1">
                    <a:lumMod val="75000"/>
                  </a:schemeClr>
                </a:solidFill>
                <a:cs typeface="Calibri"/>
              </a:rPr>
              <a:t>document.write(“The join() method result &lt;</a:t>
            </a:r>
            <a:r>
              <a:rPr lang="en-US" dirty="0" err="1">
                <a:solidFill>
                  <a:schemeClr val="accent1">
                    <a:lumMod val="75000"/>
                  </a:schemeClr>
                </a:solidFill>
                <a:cs typeface="Calibri"/>
              </a:rPr>
              <a:t>br</a:t>
            </a:r>
            <a:r>
              <a:rPr lang="en-US" dirty="0">
                <a:solidFill>
                  <a:schemeClr val="accent1">
                    <a:lumMod val="75000"/>
                  </a:schemeClr>
                </a:solidFill>
                <a:cs typeface="Calibri"/>
              </a:rPr>
              <a:t>/&gt;”);</a:t>
            </a:r>
            <a:endParaRPr lang="en-US" dirty="0"/>
          </a:p>
          <a:p>
            <a:pPr marL="0" indent="0">
              <a:buNone/>
            </a:pPr>
            <a:r>
              <a:rPr lang="en-US" dirty="0">
                <a:solidFill>
                  <a:schemeClr val="accent1">
                    <a:lumMod val="75000"/>
                  </a:schemeClr>
                </a:solidFill>
                <a:cs typeface="Calibri"/>
              </a:rPr>
              <a:t>var str1=</a:t>
            </a:r>
            <a:r>
              <a:rPr lang="en-US" dirty="0" err="1">
                <a:solidFill>
                  <a:schemeClr val="accent1">
                    <a:lumMod val="75000"/>
                  </a:schemeClr>
                </a:solidFill>
                <a:cs typeface="Calibri"/>
              </a:rPr>
              <a:t>a.join</a:t>
            </a:r>
            <a:r>
              <a:rPr lang="en-US" dirty="0">
                <a:solidFill>
                  <a:schemeClr val="accent1">
                    <a:lumMod val="75000"/>
                  </a:schemeClr>
                </a:solidFill>
                <a:cs typeface="Calibri"/>
              </a:rPr>
              <a:t>(“  “);</a:t>
            </a:r>
            <a:endParaRPr lang="en-US" dirty="0"/>
          </a:p>
          <a:p>
            <a:pPr marL="0" indent="0">
              <a:buNone/>
            </a:pPr>
            <a:r>
              <a:rPr lang="en-US" dirty="0" err="1">
                <a:solidFill>
                  <a:schemeClr val="accent1">
                    <a:lumMod val="75000"/>
                  </a:schemeClr>
                </a:solidFill>
                <a:cs typeface="Calibri"/>
              </a:rPr>
              <a:t>document.write</a:t>
            </a:r>
            <a:r>
              <a:rPr lang="en-US" dirty="0">
                <a:solidFill>
                  <a:schemeClr val="accent1">
                    <a:lumMod val="75000"/>
                  </a:schemeClr>
                </a:solidFill>
                <a:cs typeface="Calibri"/>
              </a:rPr>
              <a:t>(str1</a:t>
            </a:r>
            <a:r>
              <a:rPr lang="en-US" dirty="0" smtClean="0">
                <a:solidFill>
                  <a:schemeClr val="accent1">
                    <a:lumMod val="75000"/>
                  </a:schemeClr>
                </a:solidFill>
                <a:cs typeface="Calibri"/>
              </a:rPr>
              <a:t>);</a:t>
            </a:r>
          </a:p>
          <a:p>
            <a:pPr marL="0" indent="0">
              <a:buNone/>
            </a:pPr>
            <a:endParaRPr lang="en-US" dirty="0"/>
          </a:p>
          <a:p>
            <a:pPr marL="0" indent="0">
              <a:buNone/>
            </a:pPr>
            <a:r>
              <a:rPr lang="en-US" dirty="0">
                <a:solidFill>
                  <a:schemeClr val="accent1">
                    <a:lumMod val="75000"/>
                  </a:schemeClr>
                </a:solidFill>
                <a:cs typeface="Calibri"/>
              </a:rPr>
              <a:t>document.write(“The </a:t>
            </a:r>
            <a:r>
              <a:rPr lang="en-US" dirty="0" err="1">
                <a:solidFill>
                  <a:schemeClr val="accent1">
                    <a:lumMod val="75000"/>
                  </a:schemeClr>
                </a:solidFill>
                <a:cs typeface="Calibri"/>
              </a:rPr>
              <a:t>concat</a:t>
            </a:r>
            <a:r>
              <a:rPr lang="en-US" dirty="0">
                <a:solidFill>
                  <a:schemeClr val="accent1">
                    <a:lumMod val="75000"/>
                  </a:schemeClr>
                </a:solidFill>
                <a:cs typeface="Calibri"/>
              </a:rPr>
              <a:t>() method result &lt;</a:t>
            </a:r>
            <a:r>
              <a:rPr lang="en-US" dirty="0" err="1">
                <a:solidFill>
                  <a:schemeClr val="accent1">
                    <a:lumMod val="75000"/>
                  </a:schemeClr>
                </a:solidFill>
                <a:cs typeface="Calibri"/>
              </a:rPr>
              <a:t>br</a:t>
            </a:r>
            <a:r>
              <a:rPr lang="en-US" dirty="0">
                <a:solidFill>
                  <a:schemeClr val="accent1">
                    <a:lumMod val="75000"/>
                  </a:schemeClr>
                </a:solidFill>
                <a:cs typeface="Calibri"/>
              </a:rPr>
              <a:t>/&gt;”);</a:t>
            </a:r>
            <a:endParaRPr lang="en-US" dirty="0"/>
          </a:p>
          <a:p>
            <a:pPr marL="0" indent="0">
              <a:buNone/>
            </a:pPr>
            <a:r>
              <a:rPr lang="en-US" dirty="0">
                <a:solidFill>
                  <a:schemeClr val="accent1">
                    <a:lumMod val="75000"/>
                  </a:schemeClr>
                </a:solidFill>
                <a:cs typeface="Calibri"/>
              </a:rPr>
              <a:t>var str2=</a:t>
            </a:r>
            <a:r>
              <a:rPr lang="en-US" dirty="0" err="1">
                <a:solidFill>
                  <a:schemeClr val="accent1">
                    <a:lumMod val="75000"/>
                  </a:schemeClr>
                </a:solidFill>
                <a:cs typeface="Calibri"/>
              </a:rPr>
              <a:t>a.concat</a:t>
            </a:r>
            <a:r>
              <a:rPr lang="en-US" dirty="0">
                <a:solidFill>
                  <a:schemeClr val="accent1">
                    <a:lumMod val="75000"/>
                  </a:schemeClr>
                </a:solidFill>
                <a:cs typeface="Calibri"/>
              </a:rPr>
              <a:t>();</a:t>
            </a:r>
            <a:endParaRPr lang="en-US" dirty="0"/>
          </a:p>
          <a:p>
            <a:pPr marL="0" indent="0">
              <a:buNone/>
            </a:pPr>
            <a:r>
              <a:rPr lang="en-US" dirty="0">
                <a:solidFill>
                  <a:schemeClr val="accent1">
                    <a:lumMod val="75000"/>
                  </a:schemeClr>
                </a:solidFill>
                <a:cs typeface="Calibri"/>
              </a:rPr>
              <a:t>document.write(str2);</a:t>
            </a:r>
            <a:endParaRPr lang="en-US" dirty="0"/>
          </a:p>
          <a:p>
            <a:pPr marL="0" indent="0">
              <a:buNone/>
            </a:pPr>
            <a:r>
              <a:rPr lang="en-US" dirty="0">
                <a:solidFill>
                  <a:schemeClr val="accent1">
                    <a:lumMod val="75000"/>
                  </a:schemeClr>
                </a:solidFill>
                <a:cs typeface="Calibri"/>
              </a:rPr>
              <a:t>&lt;/script&gt;</a:t>
            </a:r>
            <a:endParaRPr lang="en-US" dirty="0"/>
          </a:p>
          <a:p>
            <a:pPr marL="0" indent="0">
              <a:buNone/>
            </a:pPr>
            <a:r>
              <a:rPr lang="en-US" dirty="0">
                <a:solidFill>
                  <a:schemeClr val="accent2">
                    <a:lumMod val="75000"/>
                  </a:schemeClr>
                </a:solidFill>
              </a:rPr>
              <a:t>Output:</a:t>
            </a:r>
          </a:p>
          <a:p>
            <a:pPr marL="0" indent="0">
              <a:buNone/>
            </a:pPr>
            <a:r>
              <a:rPr lang="en-US" dirty="0"/>
              <a:t>The join() method result </a:t>
            </a:r>
          </a:p>
          <a:p>
            <a:pPr marL="0" indent="0">
              <a:buNone/>
            </a:pPr>
            <a:r>
              <a:rPr lang="en-US" dirty="0"/>
              <a:t>red blue orange green black</a:t>
            </a:r>
          </a:p>
          <a:p>
            <a:pPr marL="0" indent="0">
              <a:buNone/>
            </a:pPr>
            <a:endParaRPr lang="en-US" dirty="0"/>
          </a:p>
          <a:p>
            <a:pPr marL="0" indent="0">
              <a:buNone/>
            </a:pPr>
            <a:r>
              <a:rPr lang="en-US" dirty="0"/>
              <a:t>The </a:t>
            </a:r>
            <a:r>
              <a:rPr lang="en-US" dirty="0" err="1"/>
              <a:t>concat</a:t>
            </a:r>
            <a:r>
              <a:rPr lang="en-US" dirty="0"/>
              <a:t>() method result</a:t>
            </a:r>
          </a:p>
          <a:p>
            <a:pPr marL="0" indent="0">
              <a:buNone/>
            </a:pPr>
            <a:r>
              <a:rPr lang="en-US" dirty="0" err="1"/>
              <a:t>red,blue,orange,green,black</a:t>
            </a:r>
            <a:endParaRPr lang="en-US" dirty="0"/>
          </a:p>
          <a:p>
            <a:pPr marL="0" indent="0">
              <a:buNone/>
            </a:pPr>
            <a:endParaRPr lang="en-US" dirty="0">
              <a:solidFill>
                <a:schemeClr val="accent1">
                  <a:lumMod val="75000"/>
                </a:schemeClr>
              </a:solidFill>
            </a:endParaRPr>
          </a:p>
          <a:p>
            <a:pPr marL="0" indent="0">
              <a:buNone/>
            </a:pPr>
            <a:endParaRPr lang="en-US" dirty="0">
              <a:solidFill>
                <a:schemeClr val="accent1">
                  <a:lumMod val="75000"/>
                </a:schemeClr>
              </a:solidFill>
            </a:endParaRP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37141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20348" y="961090"/>
            <a:ext cx="6485489" cy="4959492"/>
          </a:xfrm>
          <a:prstGeom prst="rect">
            <a:avLst/>
          </a:prstGeom>
        </p:spPr>
      </p:pic>
    </p:spTree>
    <p:extLst>
      <p:ext uri="{BB962C8B-B14F-4D97-AF65-F5344CB8AC3E}">
        <p14:creationId xmlns:p14="http://schemas.microsoft.com/office/powerpoint/2010/main" val="791793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Changing elements of an array</a:t>
            </a:r>
            <a:endParaRPr lang="en-IN">
              <a:solidFill>
                <a:srgbClr val="C00000"/>
              </a:solidFill>
            </a:endParaRPr>
          </a:p>
        </p:txBody>
      </p:sp>
      <p:sp>
        <p:nvSpPr>
          <p:cNvPr id="3" name="Content Placeholder 2"/>
          <p:cNvSpPr>
            <a:spLocks noGrp="1"/>
          </p:cNvSpPr>
          <p:nvPr>
            <p:ph idx="1"/>
          </p:nvPr>
        </p:nvSpPr>
        <p:spPr/>
        <p:txBody>
          <a:bodyPr/>
          <a:lstStyle/>
          <a:p>
            <a:r>
              <a:rPr lang="en-US" dirty="0"/>
              <a:t>There are various methods that help in changing the elements of array.</a:t>
            </a:r>
          </a:p>
          <a:p>
            <a:r>
              <a:rPr lang="en-US" dirty="0"/>
              <a:t>s</a:t>
            </a:r>
            <a:r>
              <a:rPr lang="en-US" dirty="0" smtClean="0"/>
              <a:t>hift</a:t>
            </a:r>
            <a:r>
              <a:rPr lang="en-US" dirty="0"/>
              <a:t>()Method</a:t>
            </a:r>
          </a:p>
          <a:p>
            <a:r>
              <a:rPr lang="en-US" dirty="0"/>
              <a:t>push() Method</a:t>
            </a:r>
          </a:p>
          <a:p>
            <a:r>
              <a:rPr lang="en-US" dirty="0"/>
              <a:t>pop() Method</a:t>
            </a:r>
          </a:p>
          <a:p>
            <a:r>
              <a:rPr lang="en-US" dirty="0"/>
              <a:t>reverse() Method</a:t>
            </a:r>
          </a:p>
          <a:p>
            <a:r>
              <a:rPr lang="en-US" dirty="0" err="1"/>
              <a:t>unshift</a:t>
            </a:r>
            <a:r>
              <a:rPr lang="en-US" dirty="0"/>
              <a:t>() Method</a:t>
            </a:r>
          </a:p>
          <a:p>
            <a:r>
              <a:rPr lang="en-US" dirty="0"/>
              <a:t>slice() Method</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273082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solidFill>
                  <a:srgbClr val="C00000"/>
                </a:solidFill>
              </a:rPr>
              <a:t>shift() Method</a:t>
            </a:r>
          </a:p>
        </p:txBody>
      </p:sp>
      <p:sp>
        <p:nvSpPr>
          <p:cNvPr id="3" name="Content Placeholder 2"/>
          <p:cNvSpPr>
            <a:spLocks noGrp="1"/>
          </p:cNvSpPr>
          <p:nvPr>
            <p:ph idx="1"/>
          </p:nvPr>
        </p:nvSpPr>
        <p:spPr/>
        <p:txBody>
          <a:bodyPr/>
          <a:lstStyle/>
          <a:p>
            <a:r>
              <a:rPr lang="en-US"/>
              <a:t>The shift() method removes the first element  of an array.</a:t>
            </a:r>
          </a:p>
          <a:p>
            <a:r>
              <a:rPr lang="en-IN"/>
              <a:t>Syntax</a:t>
            </a:r>
          </a:p>
          <a:p>
            <a:r>
              <a:rPr lang="en-IN" i="1" err="1"/>
              <a:t>array</a:t>
            </a:r>
            <a:r>
              <a:rPr lang="en-IN" err="1"/>
              <a:t>.shift</a:t>
            </a:r>
            <a:r>
              <a:rPr lang="en-IN"/>
              <a:t>()</a:t>
            </a:r>
          </a:p>
          <a:p>
            <a:endParaRPr lang="en-IN"/>
          </a:p>
          <a:p>
            <a:endParaRPr lang="en-IN"/>
          </a:p>
        </p:txBody>
      </p:sp>
    </p:spTree>
    <p:extLst>
      <p:ext uri="{BB962C8B-B14F-4D97-AF65-F5344CB8AC3E}">
        <p14:creationId xmlns:p14="http://schemas.microsoft.com/office/powerpoint/2010/main" val="188404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a:solidFill>
                  <a:srgbClr val="C00000"/>
                </a:solidFill>
              </a:rPr>
              <a:t>The following example shows how to define and initialize an array using array literal syntax.</a:t>
            </a:r>
            <a:br>
              <a:rPr lang="en-US" sz="2800">
                <a:solidFill>
                  <a:srgbClr val="C00000"/>
                </a:solidFill>
              </a:rPr>
            </a:br>
            <a:endParaRPr lang="en-IN" sz="2800">
              <a:solidFill>
                <a:srgbClr val="C00000"/>
              </a:solidFill>
            </a:endParaRPr>
          </a:p>
        </p:txBody>
      </p:sp>
      <p:sp>
        <p:nvSpPr>
          <p:cNvPr id="3" name="Content Placeholder 2"/>
          <p:cNvSpPr>
            <a:spLocks noGrp="1"/>
          </p:cNvSpPr>
          <p:nvPr>
            <p:ph idx="1"/>
          </p:nvPr>
        </p:nvSpPr>
        <p:spPr/>
        <p:txBody>
          <a:bodyPr>
            <a:normAutofit fontScale="85000" lnSpcReduction="20000"/>
          </a:bodyPr>
          <a:lstStyle/>
          <a:p>
            <a:endParaRPr lang="en-IN" dirty="0"/>
          </a:p>
          <a:p>
            <a:r>
              <a:rPr lang="en-IN" dirty="0"/>
              <a:t>Example: Declare and Initialize JS Array</a:t>
            </a:r>
          </a:p>
          <a:p>
            <a:r>
              <a:rPr lang="en-IN" dirty="0"/>
              <a:t>var </a:t>
            </a:r>
            <a:r>
              <a:rPr lang="en-IN" dirty="0" err="1"/>
              <a:t>stringArray</a:t>
            </a:r>
            <a:r>
              <a:rPr lang="en-IN" dirty="0"/>
              <a:t> = ["one", "two", "three"];</a:t>
            </a:r>
          </a:p>
          <a:p>
            <a:endParaRPr lang="en-IN" dirty="0"/>
          </a:p>
          <a:p>
            <a:r>
              <a:rPr lang="en-IN" dirty="0"/>
              <a:t>var </a:t>
            </a:r>
            <a:r>
              <a:rPr lang="en-IN" dirty="0" err="1"/>
              <a:t>numericArray</a:t>
            </a:r>
            <a:r>
              <a:rPr lang="en-IN" dirty="0"/>
              <a:t> = [1, 2, 3, 4];</a:t>
            </a:r>
          </a:p>
          <a:p>
            <a:endParaRPr lang="en-US" dirty="0"/>
          </a:p>
          <a:p>
            <a:r>
              <a:rPr lang="en-IN" dirty="0"/>
              <a:t>var </a:t>
            </a:r>
            <a:r>
              <a:rPr lang="en-IN" dirty="0" err="1"/>
              <a:t>decimalArray</a:t>
            </a:r>
            <a:r>
              <a:rPr lang="en-IN" dirty="0"/>
              <a:t> = [1.1, 1.2, 1.3];</a:t>
            </a:r>
          </a:p>
          <a:p>
            <a:endParaRPr lang="en-IN" dirty="0"/>
          </a:p>
          <a:p>
            <a:r>
              <a:rPr lang="en-IN" dirty="0"/>
              <a:t>var </a:t>
            </a:r>
            <a:r>
              <a:rPr lang="en-IN" dirty="0" err="1"/>
              <a:t>booleanArray</a:t>
            </a:r>
            <a:r>
              <a:rPr lang="en-IN" dirty="0"/>
              <a:t> = [true, false, false, true];</a:t>
            </a:r>
          </a:p>
          <a:p>
            <a:endParaRPr lang="en-IN" dirty="0"/>
          </a:p>
          <a:p>
            <a:r>
              <a:rPr lang="en-IN" dirty="0"/>
              <a:t>var </a:t>
            </a:r>
            <a:r>
              <a:rPr lang="en-IN" dirty="0" err="1"/>
              <a:t>mixedArray</a:t>
            </a:r>
            <a:r>
              <a:rPr lang="en-IN" dirty="0"/>
              <a:t> = [1, "two", "three", 4];</a:t>
            </a:r>
          </a:p>
          <a:p>
            <a:endParaRPr lang="en-IN" dirty="0"/>
          </a:p>
        </p:txBody>
      </p:sp>
    </p:spTree>
    <p:extLst>
      <p:ext uri="{BB962C8B-B14F-4D97-AF65-F5344CB8AC3E}">
        <p14:creationId xmlns:p14="http://schemas.microsoft.com/office/powerpoint/2010/main" val="28125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5874" y="793174"/>
            <a:ext cx="7735614" cy="5909310"/>
          </a:xfrm>
          <a:prstGeom prst="rect">
            <a:avLst/>
          </a:prstGeom>
        </p:spPr>
        <p:txBody>
          <a:bodyPr wrap="square">
            <a:spAutoFit/>
          </a:bodyPr>
          <a:lstStyle/>
          <a:p>
            <a:r>
              <a:rPr lang="en-US" dirty="0">
                <a:solidFill>
                  <a:schemeClr val="accent1">
                    <a:lumMod val="75000"/>
                  </a:schemeClr>
                </a:solidFill>
              </a:rPr>
              <a:t>&lt;script&gt;</a:t>
            </a:r>
          </a:p>
          <a:p>
            <a:endParaRPr lang="en-US" dirty="0">
              <a:solidFill>
                <a:schemeClr val="accent1">
                  <a:lumMod val="75000"/>
                </a:schemeClr>
              </a:solidFill>
            </a:endParaRPr>
          </a:p>
          <a:p>
            <a:r>
              <a:rPr lang="en-US" dirty="0">
                <a:solidFill>
                  <a:schemeClr val="accent1">
                    <a:lumMod val="75000"/>
                  </a:schemeClr>
                </a:solidFill>
              </a:rPr>
              <a:t>a=new Array(10,20,30,40,50 );</a:t>
            </a:r>
          </a:p>
          <a:p>
            <a:r>
              <a:rPr lang="en-US" dirty="0">
                <a:solidFill>
                  <a:schemeClr val="accent1">
                    <a:lumMod val="75000"/>
                  </a:schemeClr>
                </a:solidFill>
              </a:rPr>
              <a:t>document.write(“The </a:t>
            </a:r>
            <a:r>
              <a:rPr lang="en-US" dirty="0" smtClean="0">
                <a:solidFill>
                  <a:schemeClr val="accent1">
                    <a:lumMod val="75000"/>
                  </a:schemeClr>
                </a:solidFill>
              </a:rPr>
              <a:t>removed element using shift</a:t>
            </a:r>
            <a:r>
              <a:rPr lang="en-US" dirty="0">
                <a:solidFill>
                  <a:schemeClr val="accent1">
                    <a:lumMod val="75000"/>
                  </a:schemeClr>
                </a:solidFill>
              </a:rPr>
              <a:t>() method </a:t>
            </a:r>
            <a:r>
              <a:rPr lang="en-US" dirty="0" smtClean="0">
                <a:solidFill>
                  <a:schemeClr val="accent1">
                    <a:lumMod val="75000"/>
                  </a:schemeClr>
                </a:solidFill>
              </a:rPr>
              <a:t>is &lt;</a:t>
            </a:r>
            <a:r>
              <a:rPr lang="en-US" dirty="0" err="1" smtClean="0">
                <a:solidFill>
                  <a:schemeClr val="accent1">
                    <a:lumMod val="75000"/>
                  </a:schemeClr>
                </a:solidFill>
              </a:rPr>
              <a:t>br</a:t>
            </a:r>
            <a:r>
              <a:rPr lang="en-US" dirty="0">
                <a:solidFill>
                  <a:schemeClr val="accent1">
                    <a:lumMod val="75000"/>
                  </a:schemeClr>
                </a:solidFill>
              </a:rPr>
              <a:t>/&gt;”);</a:t>
            </a:r>
          </a:p>
          <a:p>
            <a:r>
              <a:rPr lang="en-US" dirty="0">
                <a:solidFill>
                  <a:schemeClr val="accent1">
                    <a:lumMod val="75000"/>
                  </a:schemeClr>
                </a:solidFill>
              </a:rPr>
              <a:t>var </a:t>
            </a:r>
            <a:r>
              <a:rPr lang="en-US" dirty="0" err="1">
                <a:solidFill>
                  <a:schemeClr val="accent1">
                    <a:lumMod val="75000"/>
                  </a:schemeClr>
                </a:solidFill>
              </a:rPr>
              <a:t>num</a:t>
            </a:r>
            <a:r>
              <a:rPr lang="en-US" dirty="0">
                <a:solidFill>
                  <a:schemeClr val="accent1">
                    <a:lumMod val="75000"/>
                  </a:schemeClr>
                </a:solidFill>
              </a:rPr>
              <a:t>=</a:t>
            </a:r>
            <a:r>
              <a:rPr lang="en-US" dirty="0" err="1">
                <a:solidFill>
                  <a:schemeClr val="accent1">
                    <a:lumMod val="75000"/>
                  </a:schemeClr>
                </a:solidFill>
              </a:rPr>
              <a:t>a.shift</a:t>
            </a:r>
            <a:r>
              <a:rPr lang="en-US" dirty="0">
                <a:solidFill>
                  <a:schemeClr val="accent1">
                    <a:lumMod val="75000"/>
                  </a:schemeClr>
                </a:solidFill>
              </a:rPr>
              <a:t>();</a:t>
            </a:r>
          </a:p>
          <a:p>
            <a:r>
              <a:rPr lang="en-US" dirty="0">
                <a:solidFill>
                  <a:schemeClr val="accent1">
                    <a:lumMod val="75000"/>
                  </a:schemeClr>
                </a:solidFill>
              </a:rPr>
              <a:t>document.write(</a:t>
            </a:r>
            <a:r>
              <a:rPr lang="en-US" dirty="0" err="1">
                <a:solidFill>
                  <a:schemeClr val="accent1">
                    <a:lumMod val="75000"/>
                  </a:schemeClr>
                </a:solidFill>
              </a:rPr>
              <a:t>num</a:t>
            </a:r>
            <a:r>
              <a:rPr lang="en-US" dirty="0">
                <a:solidFill>
                  <a:schemeClr val="accent1">
                    <a:lumMod val="75000"/>
                  </a:schemeClr>
                </a:solidFill>
              </a:rPr>
              <a:t>);</a:t>
            </a:r>
          </a:p>
          <a:p>
            <a:endParaRPr lang="en-US" dirty="0">
              <a:solidFill>
                <a:schemeClr val="accent1">
                  <a:lumMod val="75000"/>
                </a:schemeClr>
              </a:solidFill>
            </a:endParaRPr>
          </a:p>
          <a:p>
            <a:r>
              <a:rPr lang="en-US" dirty="0">
                <a:solidFill>
                  <a:schemeClr val="accent1">
                    <a:lumMod val="75000"/>
                  </a:schemeClr>
                </a:solidFill>
              </a:rPr>
              <a:t>document.write(“The elements in array are:&lt;</a:t>
            </a:r>
            <a:r>
              <a:rPr lang="en-US" dirty="0" err="1">
                <a:solidFill>
                  <a:schemeClr val="accent1">
                    <a:lumMod val="75000"/>
                  </a:schemeClr>
                </a:solidFill>
              </a:rPr>
              <a:t>br</a:t>
            </a:r>
            <a:r>
              <a:rPr lang="en-US" dirty="0">
                <a:solidFill>
                  <a:schemeClr val="accent1">
                    <a:lumMod val="75000"/>
                  </a:schemeClr>
                </a:solidFill>
              </a:rPr>
              <a:t>/&gt;”);</a:t>
            </a:r>
          </a:p>
          <a:p>
            <a:r>
              <a:rPr lang="en-US" dirty="0">
                <a:solidFill>
                  <a:schemeClr val="accent1">
                    <a:lumMod val="75000"/>
                  </a:schemeClr>
                </a:solidFill>
              </a:rPr>
              <a:t>f</a:t>
            </a:r>
            <a:r>
              <a:rPr lang="en-US" dirty="0" smtClean="0">
                <a:solidFill>
                  <a:schemeClr val="accent1">
                    <a:lumMod val="75000"/>
                  </a:schemeClr>
                </a:solidFill>
              </a:rPr>
              <a:t>or(i=0;i&lt;</a:t>
            </a:r>
            <a:r>
              <a:rPr lang="en-US" dirty="0" err="1" smtClean="0">
                <a:solidFill>
                  <a:schemeClr val="accent1">
                    <a:lumMod val="75000"/>
                  </a:schemeClr>
                </a:solidFill>
              </a:rPr>
              <a:t>a.length;i</a:t>
            </a:r>
            <a:r>
              <a:rPr lang="en-US" dirty="0">
                <a:solidFill>
                  <a:schemeClr val="accent1">
                    <a:lumMod val="75000"/>
                  </a:schemeClr>
                </a:solidFill>
              </a:rPr>
              <a:t>++)</a:t>
            </a:r>
          </a:p>
          <a:p>
            <a:r>
              <a:rPr lang="en-US" dirty="0">
                <a:solidFill>
                  <a:schemeClr val="accent1">
                    <a:lumMod val="75000"/>
                  </a:schemeClr>
                </a:solidFill>
              </a:rPr>
              <a:t>document.write(a[</a:t>
            </a:r>
            <a:r>
              <a:rPr lang="en-US" dirty="0" err="1">
                <a:solidFill>
                  <a:schemeClr val="accent1">
                    <a:lumMod val="75000"/>
                  </a:schemeClr>
                </a:solidFill>
              </a:rPr>
              <a:t>i</a:t>
            </a:r>
            <a:r>
              <a:rPr lang="en-US" dirty="0">
                <a:solidFill>
                  <a:schemeClr val="accent1">
                    <a:lumMod val="75000"/>
                  </a:schemeClr>
                </a:solidFill>
              </a:rPr>
              <a:t>]+” ”);</a:t>
            </a:r>
          </a:p>
          <a:p>
            <a:endParaRPr lang="en-US" dirty="0">
              <a:solidFill>
                <a:schemeClr val="accent1">
                  <a:lumMod val="75000"/>
                </a:schemeClr>
              </a:solidFill>
            </a:endParaRPr>
          </a:p>
          <a:p>
            <a:r>
              <a:rPr lang="en-US" dirty="0">
                <a:solidFill>
                  <a:schemeClr val="accent1">
                    <a:lumMod val="75000"/>
                  </a:schemeClr>
                </a:solidFill>
              </a:rPr>
              <a:t>&lt;/script&gt;</a:t>
            </a:r>
          </a:p>
          <a:p>
            <a:endParaRPr lang="en-US" dirty="0">
              <a:solidFill>
                <a:schemeClr val="accent1">
                  <a:lumMod val="75000"/>
                </a:schemeClr>
              </a:solidFill>
            </a:endParaRPr>
          </a:p>
          <a:p>
            <a:endParaRPr lang="en-US" dirty="0">
              <a:solidFill>
                <a:schemeClr val="accent1">
                  <a:lumMod val="75000"/>
                </a:schemeClr>
              </a:solidFill>
            </a:endParaRPr>
          </a:p>
          <a:p>
            <a:r>
              <a:rPr lang="en-US" dirty="0">
                <a:solidFill>
                  <a:schemeClr val="accent2">
                    <a:lumMod val="75000"/>
                  </a:schemeClr>
                </a:solidFill>
              </a:rPr>
              <a:t>Output:</a:t>
            </a:r>
          </a:p>
          <a:p>
            <a:r>
              <a:rPr lang="en-US" dirty="0"/>
              <a:t>The removed element using shift() method </a:t>
            </a:r>
            <a:r>
              <a:rPr lang="en-US" dirty="0" smtClean="0"/>
              <a:t>is</a:t>
            </a:r>
          </a:p>
          <a:p>
            <a:r>
              <a:rPr lang="en-US" dirty="0" smtClean="0"/>
              <a:t>10</a:t>
            </a:r>
            <a:endParaRPr lang="en-US" dirty="0"/>
          </a:p>
          <a:p>
            <a:endParaRPr lang="en-US" dirty="0"/>
          </a:p>
          <a:p>
            <a:r>
              <a:rPr lang="en-US" dirty="0"/>
              <a:t>The elements in array are:</a:t>
            </a:r>
          </a:p>
          <a:p>
            <a:r>
              <a:rPr lang="en-US" dirty="0"/>
              <a:t>20 30 40 50</a:t>
            </a:r>
          </a:p>
          <a:p>
            <a:endParaRPr lang="en-US" dirty="0">
              <a:solidFill>
                <a:schemeClr val="accent2">
                  <a:lumMod val="75000"/>
                </a:schemeClr>
              </a:solidFill>
            </a:endParaRPr>
          </a:p>
        </p:txBody>
      </p:sp>
      <p:sp>
        <p:nvSpPr>
          <p:cNvPr id="3" name="TextBox 2"/>
          <p:cNvSpPr txBox="1"/>
          <p:nvPr/>
        </p:nvSpPr>
        <p:spPr>
          <a:xfrm>
            <a:off x="1271752" y="178676"/>
            <a:ext cx="4267200" cy="461665"/>
          </a:xfrm>
          <a:prstGeom prst="rect">
            <a:avLst/>
          </a:prstGeom>
          <a:noFill/>
        </p:spPr>
        <p:txBody>
          <a:bodyPr wrap="square" rtlCol="0">
            <a:spAutoFit/>
          </a:bodyPr>
          <a:lstStyle/>
          <a:p>
            <a:r>
              <a:rPr lang="en-US" sz="2400" dirty="0">
                <a:solidFill>
                  <a:srgbClr val="C00000"/>
                </a:solidFill>
              </a:rPr>
              <a:t>Program for shift() method</a:t>
            </a:r>
            <a:endParaRPr lang="en-IN" sz="2400" dirty="0">
              <a:solidFill>
                <a:srgbClr val="C00000"/>
              </a:solidFill>
            </a:endParaRPr>
          </a:p>
        </p:txBody>
      </p:sp>
    </p:spTree>
    <p:extLst>
      <p:ext uri="{BB962C8B-B14F-4D97-AF65-F5344CB8AC3E}">
        <p14:creationId xmlns:p14="http://schemas.microsoft.com/office/powerpoint/2010/main" val="3811034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0707" y="565079"/>
            <a:ext cx="8743306" cy="5909310"/>
          </a:xfrm>
          <a:prstGeom prst="rect">
            <a:avLst/>
          </a:prstGeom>
        </p:spPr>
        <p:txBody>
          <a:bodyPr wrap="square">
            <a:spAutoFit/>
          </a:bodyPr>
          <a:lstStyle/>
          <a:p>
            <a:r>
              <a:rPr lang="en-IN" dirty="0"/>
              <a:t>html</a:t>
            </a:r>
            <a:r>
              <a:rPr lang="en-IN" dirty="0" smtClean="0"/>
              <a:t>&gt;</a:t>
            </a:r>
          </a:p>
          <a:p>
            <a:r>
              <a:rPr lang="en-IN" dirty="0" smtClean="0"/>
              <a:t>&lt;</a:t>
            </a:r>
            <a:r>
              <a:rPr lang="en-IN" dirty="0"/>
              <a:t>head&gt;&lt;title&gt;Changing Array Demo&lt;/title&gt;&lt;/head</a:t>
            </a:r>
            <a:r>
              <a:rPr lang="en-IN" dirty="0" smtClean="0"/>
              <a:t>&gt;</a:t>
            </a:r>
          </a:p>
          <a:p>
            <a:r>
              <a:rPr lang="en-IN" dirty="0" smtClean="0"/>
              <a:t>&lt;</a:t>
            </a:r>
            <a:r>
              <a:rPr lang="en-IN" dirty="0"/>
              <a:t>body</a:t>
            </a:r>
            <a:r>
              <a:rPr lang="en-IN" dirty="0" smtClean="0"/>
              <a:t>&gt;</a:t>
            </a:r>
          </a:p>
          <a:p>
            <a:r>
              <a:rPr lang="en-IN" dirty="0" smtClean="0"/>
              <a:t>&lt;</a:t>
            </a:r>
            <a:r>
              <a:rPr lang="en-IN" dirty="0"/>
              <a:t>script </a:t>
            </a:r>
            <a:r>
              <a:rPr lang="en-IN" dirty="0" smtClean="0"/>
              <a:t>&gt;</a:t>
            </a:r>
          </a:p>
          <a:p>
            <a:r>
              <a:rPr lang="en-IN" dirty="0" smtClean="0"/>
              <a:t>a=new </a:t>
            </a:r>
            <a:r>
              <a:rPr lang="en-IN" dirty="0"/>
              <a:t>Array</a:t>
            </a:r>
            <a:r>
              <a:rPr lang="en-IN" dirty="0" smtClean="0"/>
              <a:t>();</a:t>
            </a:r>
          </a:p>
          <a:p>
            <a:r>
              <a:rPr lang="en-IN" dirty="0" smtClean="0"/>
              <a:t>a[0</a:t>
            </a:r>
            <a:r>
              <a:rPr lang="en-IN" dirty="0"/>
              <a:t>]=</a:t>
            </a:r>
            <a:r>
              <a:rPr lang="en-IN" dirty="0" smtClean="0"/>
              <a:t>10</a:t>
            </a:r>
          </a:p>
          <a:p>
            <a:r>
              <a:rPr lang="en-IN" dirty="0" smtClean="0"/>
              <a:t>a[1</a:t>
            </a:r>
            <a:r>
              <a:rPr lang="en-IN" dirty="0"/>
              <a:t>]=</a:t>
            </a:r>
            <a:r>
              <a:rPr lang="en-IN" dirty="0" smtClean="0"/>
              <a:t>20</a:t>
            </a:r>
          </a:p>
          <a:p>
            <a:r>
              <a:rPr lang="en-IN" dirty="0" smtClean="0"/>
              <a:t>a[2</a:t>
            </a:r>
            <a:r>
              <a:rPr lang="en-IN" dirty="0"/>
              <a:t>]=</a:t>
            </a:r>
            <a:r>
              <a:rPr lang="en-IN" dirty="0" smtClean="0"/>
              <a:t>30</a:t>
            </a:r>
          </a:p>
          <a:p>
            <a:r>
              <a:rPr lang="en-IN" dirty="0" smtClean="0"/>
              <a:t>a[3</a:t>
            </a:r>
            <a:r>
              <a:rPr lang="en-IN" dirty="0"/>
              <a:t>]=</a:t>
            </a:r>
            <a:r>
              <a:rPr lang="en-IN" dirty="0" smtClean="0"/>
              <a:t>40</a:t>
            </a:r>
          </a:p>
          <a:p>
            <a:r>
              <a:rPr lang="en-IN" dirty="0"/>
              <a:t>a[4]=50</a:t>
            </a:r>
          </a:p>
          <a:p>
            <a:r>
              <a:rPr lang="en-IN" dirty="0" smtClean="0"/>
              <a:t>document.write</a:t>
            </a:r>
            <a:r>
              <a:rPr lang="en-IN" dirty="0"/>
              <a:t>("&lt;h4&gt; The shift() method&lt;/h4</a:t>
            </a:r>
            <a:r>
              <a:rPr lang="en-IN" dirty="0" smtClean="0"/>
              <a:t>&gt;");</a:t>
            </a:r>
          </a:p>
          <a:p>
            <a:r>
              <a:rPr lang="en-IN" dirty="0" smtClean="0"/>
              <a:t>var </a:t>
            </a:r>
            <a:r>
              <a:rPr lang="en-IN" dirty="0" err="1"/>
              <a:t>num</a:t>
            </a:r>
            <a:r>
              <a:rPr lang="en-IN" dirty="0"/>
              <a:t>=</a:t>
            </a:r>
            <a:r>
              <a:rPr lang="en-IN" dirty="0" err="1"/>
              <a:t>a.shift</a:t>
            </a:r>
            <a:r>
              <a:rPr lang="en-IN" dirty="0" smtClean="0"/>
              <a:t>();</a:t>
            </a:r>
          </a:p>
          <a:p>
            <a:r>
              <a:rPr lang="en-IN" dirty="0" err="1" smtClean="0"/>
              <a:t>document.write</a:t>
            </a:r>
            <a:r>
              <a:rPr lang="en-IN" dirty="0" smtClean="0"/>
              <a:t>(</a:t>
            </a:r>
            <a:r>
              <a:rPr lang="en-IN" dirty="0" err="1" smtClean="0"/>
              <a:t>num</a:t>
            </a:r>
            <a:r>
              <a:rPr lang="en-IN" dirty="0" smtClean="0"/>
              <a:t>);</a:t>
            </a:r>
          </a:p>
          <a:p>
            <a:endParaRPr lang="en-IN" dirty="0" smtClean="0"/>
          </a:p>
          <a:p>
            <a:r>
              <a:rPr lang="en-IN" dirty="0" smtClean="0"/>
              <a:t>document.write</a:t>
            </a:r>
            <a:r>
              <a:rPr lang="en-IN" dirty="0"/>
              <a:t>("&lt;h4&gt;The elements in array are ...&lt;/h4</a:t>
            </a:r>
            <a:r>
              <a:rPr lang="en-IN" dirty="0" smtClean="0"/>
              <a:t>&gt;");</a:t>
            </a:r>
          </a:p>
          <a:p>
            <a:r>
              <a:rPr lang="en-IN" dirty="0" smtClean="0"/>
              <a:t>for(i=0;i&lt;</a:t>
            </a:r>
            <a:r>
              <a:rPr lang="en-IN" dirty="0" err="1" smtClean="0"/>
              <a:t>a.length;i</a:t>
            </a:r>
            <a:r>
              <a:rPr lang="en-IN" dirty="0" smtClean="0"/>
              <a:t>++)</a:t>
            </a:r>
          </a:p>
          <a:p>
            <a:r>
              <a:rPr lang="en-IN" dirty="0" smtClean="0"/>
              <a:t>document.write(a[i</a:t>
            </a:r>
            <a:r>
              <a:rPr lang="en-IN" dirty="0"/>
              <a:t>]+" </a:t>
            </a:r>
            <a:r>
              <a:rPr lang="en-IN" dirty="0" smtClean="0"/>
              <a:t>");</a:t>
            </a:r>
          </a:p>
          <a:p>
            <a:endParaRPr lang="en-IN" dirty="0" smtClean="0"/>
          </a:p>
          <a:p>
            <a:r>
              <a:rPr lang="en-IN" dirty="0" smtClean="0"/>
              <a:t>&lt;/</a:t>
            </a:r>
            <a:r>
              <a:rPr lang="en-IN" dirty="0"/>
              <a:t>script</a:t>
            </a:r>
            <a:r>
              <a:rPr lang="en-IN" dirty="0" smtClean="0"/>
              <a:t>&gt;</a:t>
            </a:r>
          </a:p>
          <a:p>
            <a:r>
              <a:rPr lang="en-IN" dirty="0" smtClean="0"/>
              <a:t>&lt;/</a:t>
            </a:r>
            <a:r>
              <a:rPr lang="en-IN" dirty="0"/>
              <a:t>body</a:t>
            </a:r>
            <a:r>
              <a:rPr lang="en-IN" dirty="0" smtClean="0"/>
              <a:t>&gt;</a:t>
            </a:r>
          </a:p>
          <a:p>
            <a:r>
              <a:rPr lang="en-IN" dirty="0" smtClean="0"/>
              <a:t>&lt;/</a:t>
            </a:r>
            <a:r>
              <a:rPr lang="en-IN" dirty="0"/>
              <a:t>html</a:t>
            </a:r>
            <a:r>
              <a:rPr lang="en-IN" dirty="0" smtClean="0"/>
              <a:t>&gt;</a:t>
            </a:r>
          </a:p>
        </p:txBody>
      </p:sp>
      <p:sp>
        <p:nvSpPr>
          <p:cNvPr id="3" name="Rectangle 2"/>
          <p:cNvSpPr/>
          <p:nvPr/>
        </p:nvSpPr>
        <p:spPr>
          <a:xfrm>
            <a:off x="6534364" y="1304818"/>
            <a:ext cx="2887038" cy="1767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p>
          <a:p>
            <a:pPr algn="ctr"/>
            <a:endParaRPr lang="en-US" dirty="0"/>
          </a:p>
          <a:p>
            <a:pPr algn="ctr"/>
            <a:r>
              <a:rPr lang="en-US" dirty="0" smtClean="0"/>
              <a:t>The </a:t>
            </a:r>
            <a:r>
              <a:rPr lang="en-US" dirty="0"/>
              <a:t>shift() method</a:t>
            </a:r>
          </a:p>
          <a:p>
            <a:pPr algn="ctr"/>
            <a:r>
              <a:rPr lang="en-US" dirty="0"/>
              <a:t>10</a:t>
            </a:r>
          </a:p>
          <a:p>
            <a:pPr algn="ctr"/>
            <a:r>
              <a:rPr lang="en-US" dirty="0"/>
              <a:t>The elements in array are ...</a:t>
            </a:r>
          </a:p>
          <a:p>
            <a:pPr algn="ctr"/>
            <a:r>
              <a:rPr lang="en-US" dirty="0"/>
              <a:t>20 30 40 50</a:t>
            </a:r>
          </a:p>
        </p:txBody>
      </p:sp>
    </p:spTree>
    <p:extLst>
      <p:ext uri="{BB962C8B-B14F-4D97-AF65-F5344CB8AC3E}">
        <p14:creationId xmlns:p14="http://schemas.microsoft.com/office/powerpoint/2010/main" val="3813929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solidFill>
                  <a:srgbClr val="C00000"/>
                </a:solidFill>
              </a:rPr>
              <a:t>unshift</a:t>
            </a:r>
            <a:r>
              <a:rPr lang="en-IN">
                <a:solidFill>
                  <a:srgbClr val="C00000"/>
                </a:solidFill>
              </a:rPr>
              <a:t>() Method</a:t>
            </a:r>
          </a:p>
        </p:txBody>
      </p:sp>
      <p:sp>
        <p:nvSpPr>
          <p:cNvPr id="3" name="Content Placeholder 2"/>
          <p:cNvSpPr>
            <a:spLocks noGrp="1"/>
          </p:cNvSpPr>
          <p:nvPr>
            <p:ph idx="1"/>
          </p:nvPr>
        </p:nvSpPr>
        <p:spPr/>
        <p:txBody>
          <a:bodyPr/>
          <a:lstStyle/>
          <a:p>
            <a:r>
              <a:rPr lang="en-US" dirty="0"/>
              <a:t>The </a:t>
            </a:r>
            <a:r>
              <a:rPr lang="en-US" dirty="0" err="1"/>
              <a:t>unshift</a:t>
            </a:r>
            <a:r>
              <a:rPr lang="en-US" dirty="0"/>
              <a:t>() method adds new items to the beginning of an array, and returns the new length.</a:t>
            </a:r>
          </a:p>
          <a:p>
            <a:r>
              <a:rPr lang="en-IN" dirty="0"/>
              <a:t>Syntax</a:t>
            </a:r>
          </a:p>
          <a:p>
            <a:r>
              <a:rPr lang="en-IN" dirty="0" err="1"/>
              <a:t>array.unshift</a:t>
            </a:r>
            <a:r>
              <a:rPr lang="en-IN" dirty="0"/>
              <a:t>(item1, item2, ..., </a:t>
            </a:r>
            <a:r>
              <a:rPr lang="en-IN" dirty="0" smtClean="0"/>
              <a:t>item n)</a:t>
            </a:r>
            <a:endParaRPr lang="en-IN" dirty="0"/>
          </a:p>
        </p:txBody>
      </p:sp>
    </p:spTree>
    <p:extLst>
      <p:ext uri="{BB962C8B-B14F-4D97-AF65-F5344CB8AC3E}">
        <p14:creationId xmlns:p14="http://schemas.microsoft.com/office/powerpoint/2010/main" val="2139845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604"/>
            <a:ext cx="10515600" cy="668544"/>
          </a:xfrm>
        </p:spPr>
        <p:txBody>
          <a:bodyPr>
            <a:normAutofit fontScale="90000"/>
          </a:bodyPr>
          <a:lstStyle/>
          <a:p>
            <a:r>
              <a:rPr lang="en-US" dirty="0"/>
              <a:t>Program</a:t>
            </a:r>
            <a:endParaRPr lang="en-IN" dirty="0"/>
          </a:p>
        </p:txBody>
      </p:sp>
      <p:sp>
        <p:nvSpPr>
          <p:cNvPr id="3" name="Content Placeholder 2"/>
          <p:cNvSpPr>
            <a:spLocks noGrp="1"/>
          </p:cNvSpPr>
          <p:nvPr>
            <p:ph idx="1"/>
          </p:nvPr>
        </p:nvSpPr>
        <p:spPr>
          <a:xfrm>
            <a:off x="838200" y="976045"/>
            <a:ext cx="10515600" cy="5398251"/>
          </a:xfrm>
        </p:spPr>
        <p:txBody>
          <a:bodyPr>
            <a:normAutofit/>
          </a:bodyPr>
          <a:lstStyle/>
          <a:p>
            <a:r>
              <a:rPr lang="en-IN" sz="2400" dirty="0"/>
              <a:t>&lt;script&gt;  </a:t>
            </a:r>
          </a:p>
          <a:p>
            <a:r>
              <a:rPr lang="en-IN" sz="2400" dirty="0"/>
              <a:t>var </a:t>
            </a:r>
            <a:r>
              <a:rPr lang="en-IN" sz="2400" dirty="0" err="1"/>
              <a:t>arr</a:t>
            </a:r>
            <a:r>
              <a:rPr lang="en-IN" sz="2400" dirty="0"/>
              <a:t>=["</a:t>
            </a:r>
            <a:r>
              <a:rPr lang="en-IN" sz="2400" dirty="0" err="1"/>
              <a:t>AngularJS</a:t>
            </a:r>
            <a:r>
              <a:rPr lang="en-IN" sz="2400" dirty="0"/>
              <a:t>","Node.js"];                                       </a:t>
            </a:r>
          </a:p>
          <a:p>
            <a:r>
              <a:rPr lang="en-IN" sz="2400" dirty="0" smtClean="0"/>
              <a:t>document.write("</a:t>
            </a:r>
            <a:r>
              <a:rPr lang="en-IN" sz="2400" dirty="0"/>
              <a:t>Length before invoking </a:t>
            </a:r>
            <a:r>
              <a:rPr lang="en-IN" sz="2400" dirty="0" err="1"/>
              <a:t>unshift</a:t>
            </a:r>
            <a:r>
              <a:rPr lang="en-IN" sz="2400" dirty="0"/>
              <a:t>(): "+arr.length+"&lt;</a:t>
            </a:r>
            <a:r>
              <a:rPr lang="en-IN" sz="2400" dirty="0" err="1"/>
              <a:t>br</a:t>
            </a:r>
            <a:r>
              <a:rPr lang="en-IN" sz="2400" dirty="0"/>
              <a:t>&gt;");  </a:t>
            </a:r>
          </a:p>
          <a:p>
            <a:r>
              <a:rPr lang="en-IN" sz="2400" dirty="0" err="1"/>
              <a:t>arr.unshift</a:t>
            </a:r>
            <a:r>
              <a:rPr lang="en-IN" sz="2400" dirty="0"/>
              <a:t>("</a:t>
            </a:r>
            <a:r>
              <a:rPr lang="en-IN" sz="2400" dirty="0" err="1"/>
              <a:t>JQuery","Bootstrap</a:t>
            </a:r>
            <a:r>
              <a:rPr lang="en-IN" sz="2400" dirty="0"/>
              <a:t>");  </a:t>
            </a:r>
          </a:p>
          <a:p>
            <a:r>
              <a:rPr lang="en-IN" sz="2400" dirty="0" smtClean="0"/>
              <a:t>document.write("</a:t>
            </a:r>
            <a:r>
              <a:rPr lang="en-IN" sz="2400" dirty="0"/>
              <a:t>Length after invoking </a:t>
            </a:r>
            <a:r>
              <a:rPr lang="en-IN" sz="2400" dirty="0" err="1"/>
              <a:t>unshift</a:t>
            </a:r>
            <a:r>
              <a:rPr lang="en-IN" sz="2400" dirty="0"/>
              <a:t>(): "+arr.length+"&lt;</a:t>
            </a:r>
            <a:r>
              <a:rPr lang="en-IN" sz="2400" dirty="0" err="1"/>
              <a:t>br</a:t>
            </a:r>
            <a:r>
              <a:rPr lang="en-IN" sz="2400" dirty="0"/>
              <a:t>&gt;");   </a:t>
            </a:r>
          </a:p>
          <a:p>
            <a:r>
              <a:rPr lang="en-IN" sz="2400" dirty="0" smtClean="0"/>
              <a:t>document.write("</a:t>
            </a:r>
            <a:r>
              <a:rPr lang="en-IN" sz="2400" dirty="0"/>
              <a:t>Updated array: "+</a:t>
            </a:r>
            <a:r>
              <a:rPr lang="en-IN" sz="2400" dirty="0" err="1"/>
              <a:t>arr</a:t>
            </a:r>
            <a:r>
              <a:rPr lang="en-IN" sz="2400" dirty="0"/>
              <a:t>);  </a:t>
            </a:r>
          </a:p>
          <a:p>
            <a:r>
              <a:rPr lang="en-IN" sz="2400" dirty="0"/>
              <a:t>&lt;/script&gt; </a:t>
            </a:r>
            <a:endParaRPr lang="en-IN" sz="2400" dirty="0" smtClean="0"/>
          </a:p>
          <a:p>
            <a:endParaRPr lang="en-IN" dirty="0"/>
          </a:p>
          <a:p>
            <a:r>
              <a:rPr lang="en-US" sz="2200" dirty="0">
                <a:solidFill>
                  <a:srgbClr val="C00000"/>
                </a:solidFill>
              </a:rPr>
              <a:t>Output:</a:t>
            </a:r>
            <a:endParaRPr lang="en-IN" sz="2200" dirty="0">
              <a:solidFill>
                <a:srgbClr val="C00000"/>
              </a:solidFill>
            </a:endParaRPr>
          </a:p>
          <a:p>
            <a:r>
              <a:rPr lang="en-IN" sz="2200" dirty="0"/>
              <a:t>Length before invoking </a:t>
            </a:r>
            <a:r>
              <a:rPr lang="en-IN" sz="2200" dirty="0" err="1"/>
              <a:t>unshift</a:t>
            </a:r>
            <a:r>
              <a:rPr lang="en-IN" sz="2200" dirty="0"/>
              <a:t>(): 2</a:t>
            </a:r>
          </a:p>
          <a:p>
            <a:r>
              <a:rPr lang="en-IN" sz="2200" dirty="0"/>
              <a:t>Length after invoking </a:t>
            </a:r>
            <a:r>
              <a:rPr lang="en-IN" sz="2200" dirty="0" err="1"/>
              <a:t>unshift</a:t>
            </a:r>
            <a:r>
              <a:rPr lang="en-IN" sz="2200" dirty="0"/>
              <a:t>(): 4</a:t>
            </a:r>
          </a:p>
          <a:p>
            <a:r>
              <a:rPr lang="en-IN" sz="2200" dirty="0"/>
              <a:t>Updated array: JQuery,Bootstrap,AngularJS,Node.js</a:t>
            </a:r>
          </a:p>
        </p:txBody>
      </p:sp>
    </p:spTree>
    <p:extLst>
      <p:ext uri="{BB962C8B-B14F-4D97-AF65-F5344CB8AC3E}">
        <p14:creationId xmlns:p14="http://schemas.microsoft.com/office/powerpoint/2010/main" val="2211591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5627"/>
            <a:ext cx="10515600" cy="5969286"/>
          </a:xfrm>
        </p:spPr>
        <p:txBody>
          <a:bodyPr>
            <a:normAutofit fontScale="55000" lnSpcReduction="20000"/>
          </a:bodyPr>
          <a:lstStyle/>
          <a:p>
            <a:r>
              <a:rPr lang="en-US" sz="3300" dirty="0"/>
              <a:t>&lt;html</a:t>
            </a:r>
            <a:r>
              <a:rPr lang="en-US" sz="3300" dirty="0" smtClean="0"/>
              <a:t>&gt;</a:t>
            </a:r>
          </a:p>
          <a:p>
            <a:r>
              <a:rPr lang="en-US" sz="3300" dirty="0" smtClean="0"/>
              <a:t>&lt;</a:t>
            </a:r>
            <a:r>
              <a:rPr lang="en-US" sz="3300" dirty="0"/>
              <a:t>head&gt; &lt;title&gt;Array Example&lt;/title&gt; &lt;/head</a:t>
            </a:r>
            <a:r>
              <a:rPr lang="en-US" sz="3300" dirty="0" smtClean="0"/>
              <a:t>&gt;</a:t>
            </a:r>
          </a:p>
          <a:p>
            <a:r>
              <a:rPr lang="en-US" sz="3300" dirty="0" smtClean="0"/>
              <a:t>&lt;</a:t>
            </a:r>
            <a:r>
              <a:rPr lang="en-US" sz="3300" dirty="0"/>
              <a:t>body</a:t>
            </a:r>
            <a:r>
              <a:rPr lang="en-US" sz="3300" dirty="0" smtClean="0"/>
              <a:t>&gt;</a:t>
            </a:r>
          </a:p>
          <a:p>
            <a:r>
              <a:rPr lang="en-US" sz="3300" dirty="0" smtClean="0"/>
              <a:t>&lt;</a:t>
            </a:r>
            <a:r>
              <a:rPr lang="en-US" sz="3300" dirty="0"/>
              <a:t>script</a:t>
            </a:r>
            <a:r>
              <a:rPr lang="en-US" sz="3300" dirty="0" smtClean="0"/>
              <a:t>&gt;</a:t>
            </a:r>
          </a:p>
          <a:p>
            <a:r>
              <a:rPr lang="en-US" sz="3300" dirty="0" err="1" smtClean="0"/>
              <a:t>var</a:t>
            </a:r>
            <a:r>
              <a:rPr lang="en-US" sz="3300" dirty="0" smtClean="0"/>
              <a:t> </a:t>
            </a:r>
            <a:r>
              <a:rPr lang="en-US" sz="3300" dirty="0"/>
              <a:t>emp = ["Ravi","</a:t>
            </a:r>
            <a:r>
              <a:rPr lang="en-US" sz="3300" dirty="0" err="1"/>
              <a:t>Lalit</a:t>
            </a:r>
            <a:r>
              <a:rPr lang="en-US" sz="3300" dirty="0"/>
              <a:t>","Shiva</a:t>
            </a:r>
            <a:r>
              <a:rPr lang="en-US" sz="3300" dirty="0" smtClean="0"/>
              <a:t>"];</a:t>
            </a:r>
          </a:p>
          <a:p>
            <a:r>
              <a:rPr lang="en-US" sz="3300" dirty="0" err="1" smtClean="0"/>
              <a:t>emp.unshift</a:t>
            </a:r>
            <a:r>
              <a:rPr lang="en-US" sz="3300" dirty="0"/>
              <a:t>("</a:t>
            </a:r>
            <a:r>
              <a:rPr lang="en-US" sz="3300" dirty="0" err="1"/>
              <a:t>Prashant</a:t>
            </a:r>
            <a:r>
              <a:rPr lang="en-US" sz="3300" dirty="0" smtClean="0"/>
              <a:t>");</a:t>
            </a:r>
          </a:p>
          <a:p>
            <a:r>
              <a:rPr lang="en-US" sz="3300" dirty="0"/>
              <a:t>for (i=0; i&lt;</a:t>
            </a:r>
            <a:r>
              <a:rPr lang="en-US" sz="3300" dirty="0" err="1"/>
              <a:t>emp.length</a:t>
            </a:r>
            <a:r>
              <a:rPr lang="en-US" sz="3300" dirty="0"/>
              <a:t>; i</a:t>
            </a:r>
            <a:r>
              <a:rPr lang="en-US" sz="3300" dirty="0" smtClean="0"/>
              <a:t>++)</a:t>
            </a:r>
          </a:p>
          <a:p>
            <a:r>
              <a:rPr lang="en-US" sz="3300" dirty="0" smtClean="0"/>
              <a:t>{</a:t>
            </a:r>
          </a:p>
          <a:p>
            <a:r>
              <a:rPr lang="en-US" sz="3300" dirty="0" smtClean="0"/>
              <a:t>document.write(emp[i</a:t>
            </a:r>
            <a:r>
              <a:rPr lang="en-US" sz="3300" dirty="0"/>
              <a:t>] + "&lt;</a:t>
            </a:r>
            <a:r>
              <a:rPr lang="en-US" sz="3300" dirty="0" err="1"/>
              <a:t>br</a:t>
            </a:r>
            <a:r>
              <a:rPr lang="en-US" sz="3300" dirty="0" smtClean="0"/>
              <a:t>/&gt;");</a:t>
            </a:r>
          </a:p>
          <a:p>
            <a:r>
              <a:rPr lang="en-US" sz="3300" dirty="0" smtClean="0"/>
              <a:t>}</a:t>
            </a:r>
          </a:p>
          <a:p>
            <a:r>
              <a:rPr lang="en-US" sz="3300" dirty="0" smtClean="0"/>
              <a:t>&lt;/</a:t>
            </a:r>
            <a:r>
              <a:rPr lang="en-US" sz="3300" dirty="0"/>
              <a:t>script</a:t>
            </a:r>
            <a:r>
              <a:rPr lang="en-US" sz="3300" dirty="0" smtClean="0"/>
              <a:t>&gt;</a:t>
            </a:r>
          </a:p>
          <a:p>
            <a:r>
              <a:rPr lang="en-US" sz="3300" dirty="0" smtClean="0"/>
              <a:t>&lt;/</a:t>
            </a:r>
            <a:r>
              <a:rPr lang="en-US" sz="3300" dirty="0"/>
              <a:t>body</a:t>
            </a:r>
            <a:r>
              <a:rPr lang="en-US" sz="3300" dirty="0" smtClean="0"/>
              <a:t>&gt;</a:t>
            </a:r>
          </a:p>
          <a:p>
            <a:r>
              <a:rPr lang="en-US" sz="3300" dirty="0" smtClean="0"/>
              <a:t>&lt;/</a:t>
            </a:r>
            <a:r>
              <a:rPr lang="en-US" sz="3300" dirty="0"/>
              <a:t>html</a:t>
            </a:r>
            <a:r>
              <a:rPr lang="en-US" sz="3300" dirty="0" smtClean="0"/>
              <a:t>&gt;</a:t>
            </a:r>
          </a:p>
          <a:p>
            <a:endParaRPr lang="en-US" dirty="0"/>
          </a:p>
          <a:p>
            <a:r>
              <a:rPr lang="en-US" dirty="0" smtClean="0"/>
              <a:t>Output</a:t>
            </a:r>
          </a:p>
          <a:p>
            <a:r>
              <a:rPr lang="en-US" dirty="0" err="1" smtClean="0"/>
              <a:t>Prashant</a:t>
            </a:r>
            <a:endParaRPr lang="en-US" dirty="0" smtClean="0"/>
          </a:p>
          <a:p>
            <a:r>
              <a:rPr lang="en-US" dirty="0" smtClean="0"/>
              <a:t>Ravi</a:t>
            </a:r>
          </a:p>
          <a:p>
            <a:r>
              <a:rPr lang="en-US" dirty="0" err="1" smtClean="0"/>
              <a:t>Lalit</a:t>
            </a:r>
            <a:endParaRPr lang="en-US" dirty="0" smtClean="0"/>
          </a:p>
          <a:p>
            <a:r>
              <a:rPr lang="en-US" dirty="0" smtClean="0"/>
              <a:t>Shiva</a:t>
            </a:r>
            <a:endParaRPr lang="en-IN" dirty="0"/>
          </a:p>
        </p:txBody>
      </p:sp>
    </p:spTree>
    <p:extLst>
      <p:ext uri="{BB962C8B-B14F-4D97-AF65-F5344CB8AC3E}">
        <p14:creationId xmlns:p14="http://schemas.microsoft.com/office/powerpoint/2010/main" val="2045300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solidFill>
                  <a:srgbClr val="C00000"/>
                </a:solidFill>
              </a:rPr>
              <a:t>push() Method</a:t>
            </a:r>
          </a:p>
        </p:txBody>
      </p:sp>
      <p:sp>
        <p:nvSpPr>
          <p:cNvPr id="3" name="Content Placeholder 2"/>
          <p:cNvSpPr>
            <a:spLocks noGrp="1"/>
          </p:cNvSpPr>
          <p:nvPr>
            <p:ph idx="1"/>
          </p:nvPr>
        </p:nvSpPr>
        <p:spPr/>
        <p:txBody>
          <a:bodyPr/>
          <a:lstStyle/>
          <a:p>
            <a:r>
              <a:rPr lang="en-US"/>
              <a:t>The push() method adds new items to the end of an array, and returns the new length.</a:t>
            </a:r>
          </a:p>
          <a:p>
            <a:r>
              <a:rPr lang="en-IN"/>
              <a:t>Syntax</a:t>
            </a:r>
          </a:p>
          <a:p>
            <a:r>
              <a:rPr lang="en-IN" i="1" err="1"/>
              <a:t>array</a:t>
            </a:r>
            <a:r>
              <a:rPr lang="en-IN" err="1"/>
              <a:t>.push</a:t>
            </a:r>
            <a:r>
              <a:rPr lang="en-IN"/>
              <a:t>(</a:t>
            </a:r>
            <a:r>
              <a:rPr lang="en-IN" i="1"/>
              <a:t>item1</a:t>
            </a:r>
            <a:r>
              <a:rPr lang="en-IN"/>
              <a:t>, </a:t>
            </a:r>
            <a:r>
              <a:rPr lang="en-IN" i="1"/>
              <a:t>item2</a:t>
            </a:r>
            <a:r>
              <a:rPr lang="en-IN"/>
              <a:t>, ..., </a:t>
            </a:r>
            <a:r>
              <a:rPr lang="en-IN" i="1" err="1"/>
              <a:t>itemX</a:t>
            </a:r>
            <a:r>
              <a:rPr lang="en-IN"/>
              <a:t>)</a:t>
            </a:r>
          </a:p>
          <a:p>
            <a:endParaRPr lang="en-IN"/>
          </a:p>
        </p:txBody>
      </p:sp>
    </p:spTree>
    <p:extLst>
      <p:ext uri="{BB962C8B-B14F-4D97-AF65-F5344CB8AC3E}">
        <p14:creationId xmlns:p14="http://schemas.microsoft.com/office/powerpoint/2010/main" val="2799658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0249"/>
          </a:xfrm>
        </p:spPr>
        <p:txBody>
          <a:bodyPr>
            <a:normAutofit fontScale="90000"/>
          </a:bodyPr>
          <a:lstStyle/>
          <a:p>
            <a:r>
              <a:rPr lang="en-US" sz="3600" dirty="0">
                <a:solidFill>
                  <a:srgbClr val="C00000"/>
                </a:solidFill>
              </a:rPr>
              <a:t>Program on push() method</a:t>
            </a:r>
            <a:r>
              <a:rPr lang="en-IN" dirty="0">
                <a:solidFill>
                  <a:srgbClr val="C00000"/>
                </a:solidFill>
              </a:rPr>
              <a:t/>
            </a:r>
            <a:br>
              <a:rPr lang="en-IN" dirty="0">
                <a:solidFill>
                  <a:srgbClr val="C00000"/>
                </a:solidFill>
              </a:rPr>
            </a:br>
            <a:endParaRPr lang="en-IN" dirty="0"/>
          </a:p>
        </p:txBody>
      </p:sp>
      <p:sp>
        <p:nvSpPr>
          <p:cNvPr id="3" name="Content Placeholder 2"/>
          <p:cNvSpPr>
            <a:spLocks noGrp="1"/>
          </p:cNvSpPr>
          <p:nvPr>
            <p:ph idx="1"/>
          </p:nvPr>
        </p:nvSpPr>
        <p:spPr>
          <a:xfrm>
            <a:off x="838200" y="755374"/>
            <a:ext cx="10515600" cy="5936974"/>
          </a:xfrm>
        </p:spPr>
        <p:txBody>
          <a:bodyPr>
            <a:normAutofit/>
          </a:bodyPr>
          <a:lstStyle/>
          <a:p>
            <a:pPr marL="0" lvl="0" indent="0">
              <a:lnSpc>
                <a:spcPct val="100000"/>
              </a:lnSpc>
              <a:spcBef>
                <a:spcPts val="0"/>
              </a:spcBef>
              <a:buNone/>
            </a:pPr>
            <a:r>
              <a:rPr lang="en-US" sz="1800" dirty="0">
                <a:solidFill>
                  <a:srgbClr val="5B9BD5">
                    <a:lumMod val="75000"/>
                  </a:srgbClr>
                </a:solidFill>
              </a:rPr>
              <a:t>&lt;script&gt;</a:t>
            </a:r>
          </a:p>
          <a:p>
            <a:pPr marL="0" lvl="0" indent="0">
              <a:lnSpc>
                <a:spcPct val="100000"/>
              </a:lnSpc>
              <a:spcBef>
                <a:spcPts val="0"/>
              </a:spcBef>
              <a:buNone/>
            </a:pPr>
            <a:endParaRPr lang="en-US" sz="1800" dirty="0">
              <a:solidFill>
                <a:srgbClr val="5B9BD5">
                  <a:lumMod val="75000"/>
                </a:srgbClr>
              </a:solidFill>
            </a:endParaRPr>
          </a:p>
          <a:p>
            <a:pPr marL="0" lvl="0" indent="0">
              <a:lnSpc>
                <a:spcPct val="100000"/>
              </a:lnSpc>
              <a:spcBef>
                <a:spcPts val="0"/>
              </a:spcBef>
              <a:buNone/>
            </a:pPr>
            <a:r>
              <a:rPr lang="en-US" sz="1800" dirty="0">
                <a:solidFill>
                  <a:srgbClr val="5B9BD5">
                    <a:lumMod val="75000"/>
                  </a:srgbClr>
                </a:solidFill>
              </a:rPr>
              <a:t>a=new Array(10,20,30,40,50 );</a:t>
            </a:r>
          </a:p>
          <a:p>
            <a:pPr marL="0" lvl="0" indent="0">
              <a:lnSpc>
                <a:spcPct val="100000"/>
              </a:lnSpc>
              <a:spcBef>
                <a:spcPts val="0"/>
              </a:spcBef>
              <a:buNone/>
            </a:pPr>
            <a:endParaRPr lang="en-US" sz="1800" dirty="0">
              <a:solidFill>
                <a:srgbClr val="5B9BD5">
                  <a:lumMod val="75000"/>
                </a:srgbClr>
              </a:solidFill>
            </a:endParaRPr>
          </a:p>
          <a:p>
            <a:pPr marL="0" lvl="0" indent="0">
              <a:lnSpc>
                <a:spcPct val="100000"/>
              </a:lnSpc>
              <a:spcBef>
                <a:spcPts val="0"/>
              </a:spcBef>
              <a:buNone/>
            </a:pPr>
            <a:r>
              <a:rPr lang="en-US" sz="1800" dirty="0">
                <a:solidFill>
                  <a:srgbClr val="5B9BD5">
                    <a:lumMod val="75000"/>
                  </a:srgbClr>
                </a:solidFill>
              </a:rPr>
              <a:t>document.write(“The elements in array are:&lt;</a:t>
            </a:r>
            <a:r>
              <a:rPr lang="en-US" sz="1800" dirty="0" err="1">
                <a:solidFill>
                  <a:srgbClr val="5B9BD5">
                    <a:lumMod val="75000"/>
                  </a:srgbClr>
                </a:solidFill>
              </a:rPr>
              <a:t>br</a:t>
            </a:r>
            <a:r>
              <a:rPr lang="en-US" sz="1800" dirty="0">
                <a:solidFill>
                  <a:srgbClr val="5B9BD5">
                    <a:lumMod val="75000"/>
                  </a:srgbClr>
                </a:solidFill>
              </a:rPr>
              <a:t>/&gt;”);                                   </a:t>
            </a:r>
          </a:p>
          <a:p>
            <a:pPr marL="0" lvl="0" indent="0">
              <a:lnSpc>
                <a:spcPct val="100000"/>
              </a:lnSpc>
              <a:spcBef>
                <a:spcPts val="0"/>
              </a:spcBef>
              <a:buNone/>
            </a:pPr>
            <a:r>
              <a:rPr lang="en-US" sz="1800" dirty="0">
                <a:solidFill>
                  <a:srgbClr val="5B9BD5">
                    <a:lumMod val="75000"/>
                  </a:srgbClr>
                </a:solidFill>
              </a:rPr>
              <a:t>for(</a:t>
            </a:r>
            <a:r>
              <a:rPr lang="en-US" sz="1800" dirty="0" err="1">
                <a:solidFill>
                  <a:srgbClr val="5B9BD5">
                    <a:lumMod val="75000"/>
                  </a:srgbClr>
                </a:solidFill>
              </a:rPr>
              <a:t>i</a:t>
            </a:r>
            <a:r>
              <a:rPr lang="en-US" sz="1800" dirty="0">
                <a:solidFill>
                  <a:srgbClr val="5B9BD5">
                    <a:lumMod val="75000"/>
                  </a:srgbClr>
                </a:solidFill>
              </a:rPr>
              <a:t>=0;i&lt;</a:t>
            </a:r>
            <a:r>
              <a:rPr lang="en-US" sz="1800" dirty="0" err="1">
                <a:solidFill>
                  <a:srgbClr val="5B9BD5">
                    <a:lumMod val="75000"/>
                  </a:srgbClr>
                </a:solidFill>
              </a:rPr>
              <a:t>a.length;i</a:t>
            </a:r>
            <a:r>
              <a:rPr lang="en-US" sz="1800" dirty="0">
                <a:solidFill>
                  <a:srgbClr val="5B9BD5">
                    <a:lumMod val="75000"/>
                  </a:srgbClr>
                </a:solidFill>
              </a:rPr>
              <a:t>++)</a:t>
            </a:r>
          </a:p>
          <a:p>
            <a:pPr marL="0" lvl="0" indent="0">
              <a:lnSpc>
                <a:spcPct val="100000"/>
              </a:lnSpc>
              <a:spcBef>
                <a:spcPts val="0"/>
              </a:spcBef>
              <a:buNone/>
            </a:pPr>
            <a:endParaRPr lang="en-US" sz="1800" dirty="0">
              <a:solidFill>
                <a:srgbClr val="5B9BD5">
                  <a:lumMod val="75000"/>
                </a:srgbClr>
              </a:solidFill>
            </a:endParaRPr>
          </a:p>
          <a:p>
            <a:pPr marL="0" lvl="0" indent="0">
              <a:lnSpc>
                <a:spcPct val="100000"/>
              </a:lnSpc>
              <a:spcBef>
                <a:spcPts val="0"/>
              </a:spcBef>
              <a:buNone/>
            </a:pPr>
            <a:r>
              <a:rPr lang="en-US" sz="1800" dirty="0">
                <a:solidFill>
                  <a:srgbClr val="5B9BD5">
                    <a:lumMod val="75000"/>
                  </a:srgbClr>
                </a:solidFill>
              </a:rPr>
              <a:t>document.write(a[</a:t>
            </a:r>
            <a:r>
              <a:rPr lang="en-US" sz="1800" dirty="0" err="1">
                <a:solidFill>
                  <a:srgbClr val="5B9BD5">
                    <a:lumMod val="75000"/>
                  </a:srgbClr>
                </a:solidFill>
              </a:rPr>
              <a:t>i</a:t>
            </a:r>
            <a:r>
              <a:rPr lang="en-US" sz="1800" dirty="0">
                <a:solidFill>
                  <a:srgbClr val="5B9BD5">
                    <a:lumMod val="75000"/>
                  </a:srgbClr>
                </a:solidFill>
              </a:rPr>
              <a:t>]+” ”);</a:t>
            </a:r>
          </a:p>
          <a:p>
            <a:pPr marL="0" lvl="0" indent="0">
              <a:lnSpc>
                <a:spcPct val="100000"/>
              </a:lnSpc>
              <a:spcBef>
                <a:spcPts val="0"/>
              </a:spcBef>
              <a:buNone/>
            </a:pPr>
            <a:endParaRPr lang="en-US" sz="1800" dirty="0">
              <a:solidFill>
                <a:srgbClr val="5B9BD5">
                  <a:lumMod val="75000"/>
                </a:srgbClr>
              </a:solidFill>
            </a:endParaRPr>
          </a:p>
          <a:p>
            <a:pPr marL="0" lvl="0" indent="0">
              <a:lnSpc>
                <a:spcPct val="100000"/>
              </a:lnSpc>
              <a:spcBef>
                <a:spcPts val="0"/>
              </a:spcBef>
              <a:buNone/>
            </a:pPr>
            <a:r>
              <a:rPr lang="en-US" sz="1800" dirty="0">
                <a:solidFill>
                  <a:srgbClr val="5B9BD5">
                    <a:lumMod val="75000"/>
                  </a:srgbClr>
                </a:solidFill>
              </a:rPr>
              <a:t>document.write(“calling the push() method &lt;</a:t>
            </a:r>
            <a:r>
              <a:rPr lang="en-US" sz="1800" dirty="0" err="1">
                <a:solidFill>
                  <a:srgbClr val="5B9BD5">
                    <a:lumMod val="75000"/>
                  </a:srgbClr>
                </a:solidFill>
              </a:rPr>
              <a:t>br</a:t>
            </a:r>
            <a:r>
              <a:rPr lang="en-US" sz="1800" dirty="0">
                <a:solidFill>
                  <a:srgbClr val="5B9BD5">
                    <a:lumMod val="75000"/>
                  </a:srgbClr>
                </a:solidFill>
              </a:rPr>
              <a:t>/&gt;”);</a:t>
            </a:r>
          </a:p>
          <a:p>
            <a:pPr marL="0" lvl="0" indent="0">
              <a:lnSpc>
                <a:spcPct val="100000"/>
              </a:lnSpc>
              <a:spcBef>
                <a:spcPts val="0"/>
              </a:spcBef>
              <a:buNone/>
            </a:pPr>
            <a:endParaRPr lang="en-US" sz="1800" dirty="0">
              <a:solidFill>
                <a:srgbClr val="5B9BD5">
                  <a:lumMod val="75000"/>
                </a:srgbClr>
              </a:solidFill>
            </a:endParaRPr>
          </a:p>
          <a:p>
            <a:pPr marL="0" lvl="0" indent="0">
              <a:lnSpc>
                <a:spcPct val="100000"/>
              </a:lnSpc>
              <a:spcBef>
                <a:spcPts val="0"/>
              </a:spcBef>
              <a:buNone/>
            </a:pPr>
            <a:r>
              <a:rPr lang="en-US" sz="1800" dirty="0" err="1">
                <a:solidFill>
                  <a:srgbClr val="5B9BD5">
                    <a:lumMod val="75000"/>
                  </a:srgbClr>
                </a:solidFill>
              </a:rPr>
              <a:t>a.push</a:t>
            </a:r>
            <a:r>
              <a:rPr lang="en-US" sz="1800" dirty="0">
                <a:solidFill>
                  <a:srgbClr val="5B9BD5">
                    <a:lumMod val="75000"/>
                  </a:srgbClr>
                </a:solidFill>
              </a:rPr>
              <a:t>(60);</a:t>
            </a:r>
          </a:p>
          <a:p>
            <a:pPr marL="0" lvl="0" indent="0">
              <a:lnSpc>
                <a:spcPct val="100000"/>
              </a:lnSpc>
              <a:spcBef>
                <a:spcPts val="0"/>
              </a:spcBef>
              <a:buNone/>
            </a:pPr>
            <a:endParaRPr lang="en-US" sz="1800" dirty="0">
              <a:solidFill>
                <a:srgbClr val="5B9BD5">
                  <a:lumMod val="75000"/>
                </a:srgbClr>
              </a:solidFill>
            </a:endParaRPr>
          </a:p>
          <a:p>
            <a:pPr marL="0" lvl="0" indent="0">
              <a:lnSpc>
                <a:spcPct val="100000"/>
              </a:lnSpc>
              <a:spcBef>
                <a:spcPts val="0"/>
              </a:spcBef>
              <a:buNone/>
            </a:pPr>
            <a:r>
              <a:rPr lang="en-US" sz="1800" dirty="0">
                <a:solidFill>
                  <a:srgbClr val="5B9BD5">
                    <a:lumMod val="75000"/>
                  </a:srgbClr>
                </a:solidFill>
              </a:rPr>
              <a:t>document.write(“Now the elements in array are:&lt;</a:t>
            </a:r>
            <a:r>
              <a:rPr lang="en-US" sz="1800" dirty="0" err="1">
                <a:solidFill>
                  <a:srgbClr val="5B9BD5">
                    <a:lumMod val="75000"/>
                  </a:srgbClr>
                </a:solidFill>
              </a:rPr>
              <a:t>br</a:t>
            </a:r>
            <a:r>
              <a:rPr lang="en-US" sz="1800" dirty="0">
                <a:solidFill>
                  <a:srgbClr val="5B9BD5">
                    <a:lumMod val="75000"/>
                  </a:srgbClr>
                </a:solidFill>
              </a:rPr>
              <a:t>/&gt;”);</a:t>
            </a:r>
          </a:p>
          <a:p>
            <a:pPr marL="0" lvl="0" indent="0">
              <a:lnSpc>
                <a:spcPct val="100000"/>
              </a:lnSpc>
              <a:spcBef>
                <a:spcPts val="0"/>
              </a:spcBef>
              <a:buNone/>
            </a:pPr>
            <a:r>
              <a:rPr lang="en-US" sz="1800" dirty="0">
                <a:solidFill>
                  <a:srgbClr val="5B9BD5">
                    <a:lumMod val="75000"/>
                  </a:srgbClr>
                </a:solidFill>
              </a:rPr>
              <a:t>f</a:t>
            </a:r>
            <a:r>
              <a:rPr lang="en-US" sz="1800" dirty="0" smtClean="0">
                <a:solidFill>
                  <a:srgbClr val="5B9BD5">
                    <a:lumMod val="75000"/>
                  </a:srgbClr>
                </a:solidFill>
              </a:rPr>
              <a:t>or(i=0;i&lt;</a:t>
            </a:r>
            <a:r>
              <a:rPr lang="en-US" sz="1800" dirty="0" err="1" smtClean="0">
                <a:solidFill>
                  <a:srgbClr val="5B9BD5">
                    <a:lumMod val="75000"/>
                  </a:srgbClr>
                </a:solidFill>
              </a:rPr>
              <a:t>a.length;i</a:t>
            </a:r>
            <a:r>
              <a:rPr lang="en-US" sz="1800" dirty="0">
                <a:solidFill>
                  <a:srgbClr val="5B9BD5">
                    <a:lumMod val="75000"/>
                  </a:srgbClr>
                </a:solidFill>
              </a:rPr>
              <a:t>++)</a:t>
            </a:r>
          </a:p>
          <a:p>
            <a:pPr marL="0" lvl="0" indent="0">
              <a:lnSpc>
                <a:spcPct val="100000"/>
              </a:lnSpc>
              <a:spcBef>
                <a:spcPts val="0"/>
              </a:spcBef>
              <a:buNone/>
            </a:pPr>
            <a:endParaRPr lang="en-US" sz="1800" dirty="0">
              <a:solidFill>
                <a:srgbClr val="5B9BD5">
                  <a:lumMod val="75000"/>
                </a:srgbClr>
              </a:solidFill>
            </a:endParaRPr>
          </a:p>
          <a:p>
            <a:pPr marL="0" lvl="0" indent="0">
              <a:lnSpc>
                <a:spcPct val="100000"/>
              </a:lnSpc>
              <a:spcBef>
                <a:spcPts val="0"/>
              </a:spcBef>
              <a:buNone/>
            </a:pPr>
            <a:r>
              <a:rPr lang="en-US" sz="1800" dirty="0">
                <a:solidFill>
                  <a:srgbClr val="5B9BD5">
                    <a:lumMod val="75000"/>
                  </a:srgbClr>
                </a:solidFill>
              </a:rPr>
              <a:t>document.write(a[</a:t>
            </a:r>
            <a:r>
              <a:rPr lang="en-US" sz="1800" dirty="0" err="1">
                <a:solidFill>
                  <a:srgbClr val="5B9BD5">
                    <a:lumMod val="75000"/>
                  </a:srgbClr>
                </a:solidFill>
              </a:rPr>
              <a:t>i</a:t>
            </a:r>
            <a:r>
              <a:rPr lang="en-US" sz="1800" dirty="0">
                <a:solidFill>
                  <a:srgbClr val="5B9BD5">
                    <a:lumMod val="75000"/>
                  </a:srgbClr>
                </a:solidFill>
              </a:rPr>
              <a:t>]+” ”);</a:t>
            </a:r>
          </a:p>
          <a:p>
            <a:pPr marL="0" lvl="0" indent="0">
              <a:lnSpc>
                <a:spcPct val="100000"/>
              </a:lnSpc>
              <a:spcBef>
                <a:spcPts val="0"/>
              </a:spcBef>
              <a:buNone/>
            </a:pPr>
            <a:r>
              <a:rPr lang="en-US" sz="1800" dirty="0">
                <a:solidFill>
                  <a:srgbClr val="5B9BD5">
                    <a:lumMod val="75000"/>
                  </a:srgbClr>
                </a:solidFill>
              </a:rPr>
              <a:t>&lt;/script&gt;</a:t>
            </a:r>
          </a:p>
          <a:p>
            <a:pPr marL="0" lvl="0" indent="0">
              <a:lnSpc>
                <a:spcPct val="100000"/>
              </a:lnSpc>
              <a:spcBef>
                <a:spcPts val="0"/>
              </a:spcBef>
              <a:buNone/>
            </a:pPr>
            <a:endParaRPr lang="en-US" sz="1800" dirty="0">
              <a:solidFill>
                <a:srgbClr val="5B9BD5">
                  <a:lumMod val="75000"/>
                </a:srgbClr>
              </a:solidFill>
            </a:endParaRPr>
          </a:p>
          <a:p>
            <a:pPr marL="0" lvl="0" indent="0">
              <a:lnSpc>
                <a:spcPct val="100000"/>
              </a:lnSpc>
              <a:spcBef>
                <a:spcPts val="0"/>
              </a:spcBef>
              <a:buNone/>
            </a:pPr>
            <a:endParaRPr lang="en-US" sz="1800" dirty="0">
              <a:solidFill>
                <a:srgbClr val="5B9BD5">
                  <a:lumMod val="75000"/>
                </a:srgbClr>
              </a:solidFill>
            </a:endParaRPr>
          </a:p>
          <a:p>
            <a:endParaRPr lang="en-IN" dirty="0"/>
          </a:p>
        </p:txBody>
      </p:sp>
      <p:pic>
        <p:nvPicPr>
          <p:cNvPr id="4" name="Picture 3"/>
          <p:cNvPicPr>
            <a:picLocks noChangeAspect="1"/>
          </p:cNvPicPr>
          <p:nvPr/>
        </p:nvPicPr>
        <p:blipFill>
          <a:blip r:embed="rId2"/>
          <a:stretch>
            <a:fillRect/>
          </a:stretch>
        </p:blipFill>
        <p:spPr>
          <a:xfrm>
            <a:off x="7326486" y="1669559"/>
            <a:ext cx="3235497" cy="2415012"/>
          </a:xfrm>
          <a:prstGeom prst="rect">
            <a:avLst/>
          </a:prstGeom>
        </p:spPr>
      </p:pic>
    </p:spTree>
    <p:extLst>
      <p:ext uri="{BB962C8B-B14F-4D97-AF65-F5344CB8AC3E}">
        <p14:creationId xmlns:p14="http://schemas.microsoft.com/office/powerpoint/2010/main" val="3025654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7272"/>
            <a:ext cx="10515600" cy="5866544"/>
          </a:xfrm>
        </p:spPr>
        <p:txBody>
          <a:bodyPr>
            <a:normAutofit fontScale="55000" lnSpcReduction="20000"/>
          </a:bodyPr>
          <a:lstStyle/>
          <a:p>
            <a:r>
              <a:rPr lang="en-IN" dirty="0"/>
              <a:t>&lt;html</a:t>
            </a:r>
            <a:r>
              <a:rPr lang="en-IN" dirty="0" smtClean="0"/>
              <a:t>&gt;</a:t>
            </a:r>
          </a:p>
          <a:p>
            <a:r>
              <a:rPr lang="en-IN" dirty="0" smtClean="0"/>
              <a:t>&lt;</a:t>
            </a:r>
            <a:r>
              <a:rPr lang="en-IN" dirty="0"/>
              <a:t>head&gt;&lt;title&gt;Array Example&lt;/title&gt; &lt;/head</a:t>
            </a:r>
            <a:r>
              <a:rPr lang="en-IN" dirty="0" smtClean="0"/>
              <a:t>&gt;</a:t>
            </a:r>
          </a:p>
          <a:p>
            <a:r>
              <a:rPr lang="en-IN" dirty="0" smtClean="0"/>
              <a:t>&lt;</a:t>
            </a:r>
            <a:r>
              <a:rPr lang="en-IN" dirty="0"/>
              <a:t>body</a:t>
            </a:r>
            <a:r>
              <a:rPr lang="en-IN" dirty="0" smtClean="0"/>
              <a:t>&gt;</a:t>
            </a:r>
          </a:p>
          <a:p>
            <a:r>
              <a:rPr lang="en-IN" dirty="0" smtClean="0"/>
              <a:t>&lt;script</a:t>
            </a:r>
            <a:r>
              <a:rPr lang="en-IN" dirty="0"/>
              <a:t>&gt;</a:t>
            </a:r>
            <a:endParaRPr lang="en-IN" dirty="0" smtClean="0"/>
          </a:p>
          <a:p>
            <a:r>
              <a:rPr lang="en-IN" dirty="0" smtClean="0"/>
              <a:t>var </a:t>
            </a:r>
            <a:r>
              <a:rPr lang="en-IN" dirty="0" err="1"/>
              <a:t>emp</a:t>
            </a:r>
            <a:r>
              <a:rPr lang="en-IN" dirty="0"/>
              <a:t> = ["Ravi","</a:t>
            </a:r>
            <a:r>
              <a:rPr lang="en-IN" dirty="0" err="1"/>
              <a:t>Lalit</a:t>
            </a:r>
            <a:r>
              <a:rPr lang="en-IN" dirty="0"/>
              <a:t>","Shiva</a:t>
            </a:r>
            <a:r>
              <a:rPr lang="en-IN" dirty="0" smtClean="0"/>
              <a:t>"];</a:t>
            </a:r>
          </a:p>
          <a:p>
            <a:r>
              <a:rPr lang="en-IN" dirty="0" smtClean="0"/>
              <a:t>emp.push</a:t>
            </a:r>
            <a:r>
              <a:rPr lang="en-IN" dirty="0"/>
              <a:t>("</a:t>
            </a:r>
            <a:r>
              <a:rPr lang="en-IN" dirty="0" err="1"/>
              <a:t>Prashant</a:t>
            </a:r>
            <a:r>
              <a:rPr lang="en-IN" dirty="0" smtClean="0"/>
              <a:t>");</a:t>
            </a:r>
          </a:p>
          <a:p>
            <a:r>
              <a:rPr lang="en-IN" dirty="0" smtClean="0"/>
              <a:t>for </a:t>
            </a:r>
            <a:r>
              <a:rPr lang="en-IN" dirty="0"/>
              <a:t>(i=0; i&lt;</a:t>
            </a:r>
            <a:r>
              <a:rPr lang="en-IN" dirty="0" err="1"/>
              <a:t>emp.length</a:t>
            </a:r>
            <a:r>
              <a:rPr lang="en-IN" dirty="0"/>
              <a:t>; i</a:t>
            </a:r>
            <a:r>
              <a:rPr lang="en-IN" dirty="0" smtClean="0"/>
              <a:t>++)</a:t>
            </a:r>
          </a:p>
          <a:p>
            <a:r>
              <a:rPr lang="en-US" dirty="0"/>
              <a:t>{</a:t>
            </a:r>
            <a:endParaRPr lang="en-IN" dirty="0" smtClean="0"/>
          </a:p>
          <a:p>
            <a:r>
              <a:rPr lang="en-IN" dirty="0" smtClean="0"/>
              <a:t>document.write(</a:t>
            </a:r>
            <a:r>
              <a:rPr lang="en-IN" dirty="0" err="1" smtClean="0"/>
              <a:t>emp</a:t>
            </a:r>
            <a:r>
              <a:rPr lang="en-IN" dirty="0" smtClean="0"/>
              <a:t>[i</a:t>
            </a:r>
            <a:r>
              <a:rPr lang="en-IN" dirty="0"/>
              <a:t>] + "&lt;</a:t>
            </a:r>
            <a:r>
              <a:rPr lang="en-IN" dirty="0" err="1"/>
              <a:t>br</a:t>
            </a:r>
            <a:r>
              <a:rPr lang="en-IN" dirty="0" smtClean="0"/>
              <a:t>/&gt;");</a:t>
            </a:r>
          </a:p>
          <a:p>
            <a:r>
              <a:rPr lang="en-US" dirty="0"/>
              <a:t>}</a:t>
            </a:r>
            <a:endParaRPr lang="en-IN" dirty="0" smtClean="0"/>
          </a:p>
          <a:p>
            <a:r>
              <a:rPr lang="en-IN" dirty="0" smtClean="0"/>
              <a:t>&lt;/</a:t>
            </a:r>
            <a:r>
              <a:rPr lang="en-IN" dirty="0"/>
              <a:t>script</a:t>
            </a:r>
            <a:r>
              <a:rPr lang="en-IN" dirty="0" smtClean="0"/>
              <a:t>&gt;</a:t>
            </a:r>
          </a:p>
          <a:p>
            <a:r>
              <a:rPr lang="en-IN" dirty="0" smtClean="0"/>
              <a:t>&lt;/</a:t>
            </a:r>
            <a:r>
              <a:rPr lang="en-IN" dirty="0"/>
              <a:t>body</a:t>
            </a:r>
            <a:r>
              <a:rPr lang="en-IN" dirty="0" smtClean="0"/>
              <a:t>&gt;</a:t>
            </a:r>
          </a:p>
          <a:p>
            <a:r>
              <a:rPr lang="en-IN" dirty="0" smtClean="0"/>
              <a:t>&lt;/</a:t>
            </a:r>
            <a:r>
              <a:rPr lang="en-IN" dirty="0"/>
              <a:t>html</a:t>
            </a:r>
            <a:r>
              <a:rPr lang="en-IN" dirty="0" smtClean="0"/>
              <a:t>&gt;</a:t>
            </a:r>
          </a:p>
          <a:p>
            <a:endParaRPr lang="en-IN" dirty="0" smtClean="0"/>
          </a:p>
          <a:p>
            <a:r>
              <a:rPr lang="en-IN" dirty="0" smtClean="0"/>
              <a:t>Output</a:t>
            </a:r>
          </a:p>
          <a:p>
            <a:r>
              <a:rPr lang="en-IN" dirty="0" smtClean="0"/>
              <a:t>Ravi</a:t>
            </a:r>
          </a:p>
          <a:p>
            <a:r>
              <a:rPr lang="en-IN" dirty="0" err="1" smtClean="0"/>
              <a:t>Lalit</a:t>
            </a:r>
            <a:endParaRPr lang="en-IN" dirty="0" smtClean="0"/>
          </a:p>
          <a:p>
            <a:r>
              <a:rPr lang="en-IN" dirty="0" smtClean="0"/>
              <a:t>Shiva</a:t>
            </a:r>
          </a:p>
          <a:p>
            <a:r>
              <a:rPr lang="en-IN" dirty="0" err="1" smtClean="0"/>
              <a:t>Prashant</a:t>
            </a:r>
            <a:endParaRPr lang="en-IN" dirty="0"/>
          </a:p>
        </p:txBody>
      </p:sp>
    </p:spTree>
    <p:extLst>
      <p:ext uri="{BB962C8B-B14F-4D97-AF65-F5344CB8AC3E}">
        <p14:creationId xmlns:p14="http://schemas.microsoft.com/office/powerpoint/2010/main" val="3263402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2338"/>
            <a:ext cx="10515600" cy="6195316"/>
          </a:xfrm>
        </p:spPr>
        <p:txBody>
          <a:bodyPr>
            <a:normAutofit fontScale="40000" lnSpcReduction="20000"/>
          </a:bodyPr>
          <a:lstStyle/>
          <a:p>
            <a:r>
              <a:rPr lang="en-IN" sz="3000" dirty="0" smtClean="0"/>
              <a:t>&lt;html&gt;</a:t>
            </a:r>
          </a:p>
          <a:p>
            <a:r>
              <a:rPr lang="en-IN" sz="3000" dirty="0" smtClean="0"/>
              <a:t>&lt;</a:t>
            </a:r>
            <a:r>
              <a:rPr lang="en-IN" sz="3000" dirty="0"/>
              <a:t>head&gt;&lt;title&gt; Array &lt;/title&gt;&lt;/head</a:t>
            </a:r>
            <a:r>
              <a:rPr lang="en-IN" sz="3000" dirty="0" smtClean="0"/>
              <a:t>&gt;</a:t>
            </a:r>
          </a:p>
          <a:p>
            <a:r>
              <a:rPr lang="en-IN" sz="3000" dirty="0" smtClean="0"/>
              <a:t>&lt;</a:t>
            </a:r>
            <a:r>
              <a:rPr lang="en-IN" sz="3000" dirty="0"/>
              <a:t>body</a:t>
            </a:r>
            <a:r>
              <a:rPr lang="en-IN" sz="3000" dirty="0" smtClean="0"/>
              <a:t>&gt;</a:t>
            </a:r>
          </a:p>
          <a:p>
            <a:r>
              <a:rPr lang="en-IN" sz="3000" dirty="0" smtClean="0"/>
              <a:t>&lt;</a:t>
            </a:r>
            <a:r>
              <a:rPr lang="en-IN" sz="3000" dirty="0"/>
              <a:t>script</a:t>
            </a:r>
            <a:r>
              <a:rPr lang="en-IN" sz="3000" dirty="0" smtClean="0"/>
              <a:t>&gt;</a:t>
            </a:r>
          </a:p>
          <a:p>
            <a:r>
              <a:rPr lang="en-IN" sz="3000" dirty="0" smtClean="0"/>
              <a:t>var </a:t>
            </a:r>
            <a:r>
              <a:rPr lang="en-IN" sz="3000" dirty="0"/>
              <a:t>items = new Array</a:t>
            </a:r>
            <a:r>
              <a:rPr lang="en-IN" sz="3000" dirty="0" smtClean="0"/>
              <a:t>();</a:t>
            </a:r>
          </a:p>
          <a:p>
            <a:r>
              <a:rPr lang="en-IN" sz="3000" dirty="0" smtClean="0"/>
              <a:t>items[0</a:t>
            </a:r>
            <a:r>
              <a:rPr lang="en-IN" sz="3000" dirty="0"/>
              <a:t>] = "One</a:t>
            </a:r>
            <a:r>
              <a:rPr lang="en-IN" sz="3000" dirty="0" smtClean="0"/>
              <a:t>";</a:t>
            </a:r>
          </a:p>
          <a:p>
            <a:r>
              <a:rPr lang="en-IN" sz="3000" dirty="0" smtClean="0"/>
              <a:t>items[1</a:t>
            </a:r>
            <a:r>
              <a:rPr lang="en-IN" sz="3000" dirty="0"/>
              <a:t>] = "Two</a:t>
            </a:r>
            <a:r>
              <a:rPr lang="en-IN" sz="3000" dirty="0" smtClean="0"/>
              <a:t>";</a:t>
            </a:r>
          </a:p>
          <a:p>
            <a:r>
              <a:rPr lang="en-IN" sz="3000" dirty="0" smtClean="0"/>
              <a:t>items[2</a:t>
            </a:r>
            <a:r>
              <a:rPr lang="en-IN" sz="3000" dirty="0"/>
              <a:t>] = "Three</a:t>
            </a:r>
            <a:r>
              <a:rPr lang="en-IN" sz="3000" dirty="0" smtClean="0"/>
              <a:t>";</a:t>
            </a:r>
          </a:p>
          <a:p>
            <a:r>
              <a:rPr lang="en-IN" sz="3000" dirty="0" smtClean="0"/>
              <a:t>items[3</a:t>
            </a:r>
            <a:r>
              <a:rPr lang="en-IN" sz="3000" dirty="0"/>
              <a:t>] = "Four</a:t>
            </a:r>
            <a:r>
              <a:rPr lang="en-IN" sz="3000" dirty="0" smtClean="0"/>
              <a:t>";</a:t>
            </a:r>
          </a:p>
          <a:p>
            <a:r>
              <a:rPr lang="en-IN" sz="3000" dirty="0" smtClean="0"/>
              <a:t>items.push</a:t>
            </a:r>
            <a:r>
              <a:rPr lang="en-IN" sz="3000" dirty="0"/>
              <a:t>("Five</a:t>
            </a:r>
            <a:r>
              <a:rPr lang="en-IN" sz="3000" dirty="0" smtClean="0"/>
              <a:t>");</a:t>
            </a:r>
          </a:p>
          <a:p>
            <a:r>
              <a:rPr lang="en-IN" sz="3000" dirty="0" smtClean="0"/>
              <a:t>items.push</a:t>
            </a:r>
            <a:r>
              <a:rPr lang="en-IN" sz="3000" dirty="0"/>
              <a:t>("Six", "Seven</a:t>
            </a:r>
            <a:r>
              <a:rPr lang="en-IN" sz="3000" dirty="0" smtClean="0"/>
              <a:t>");</a:t>
            </a:r>
          </a:p>
          <a:p>
            <a:r>
              <a:rPr lang="en-IN" sz="3000" dirty="0" smtClean="0"/>
              <a:t>items.unshift</a:t>
            </a:r>
            <a:r>
              <a:rPr lang="en-IN" sz="3000" dirty="0"/>
              <a:t>("Zero</a:t>
            </a:r>
            <a:r>
              <a:rPr lang="en-IN" sz="3000" dirty="0" smtClean="0"/>
              <a:t>");</a:t>
            </a:r>
          </a:p>
          <a:p>
            <a:r>
              <a:rPr lang="en-IN" sz="3000" dirty="0" smtClean="0"/>
              <a:t>items[</a:t>
            </a:r>
            <a:r>
              <a:rPr lang="en-IN" sz="3000" dirty="0" err="1" smtClean="0"/>
              <a:t>items.length</a:t>
            </a:r>
            <a:r>
              <a:rPr lang="en-IN" sz="3000" dirty="0"/>
              <a:t>]="Eight</a:t>
            </a:r>
            <a:r>
              <a:rPr lang="en-IN" sz="3000" dirty="0" smtClean="0"/>
              <a:t>";</a:t>
            </a:r>
          </a:p>
          <a:p>
            <a:r>
              <a:rPr lang="en-IN" sz="3000" dirty="0" smtClean="0"/>
              <a:t>items[</a:t>
            </a:r>
            <a:r>
              <a:rPr lang="en-IN" sz="3000" dirty="0" err="1" smtClean="0"/>
              <a:t>items.length</a:t>
            </a:r>
            <a:r>
              <a:rPr lang="en-IN" sz="3000" dirty="0"/>
              <a:t>]="Nine"; </a:t>
            </a:r>
            <a:endParaRPr lang="en-IN" sz="3000" dirty="0" smtClean="0"/>
          </a:p>
          <a:p>
            <a:r>
              <a:rPr lang="en-IN" sz="3000" dirty="0" smtClean="0"/>
              <a:t>for </a:t>
            </a:r>
            <a:r>
              <a:rPr lang="en-IN" sz="3000" dirty="0"/>
              <a:t>(i=0;i&lt;</a:t>
            </a:r>
            <a:r>
              <a:rPr lang="en-IN" sz="3000" dirty="0" err="1"/>
              <a:t>items.length;i</a:t>
            </a:r>
            <a:r>
              <a:rPr lang="en-IN" sz="3000" dirty="0" smtClean="0"/>
              <a:t>++)</a:t>
            </a:r>
          </a:p>
          <a:p>
            <a:r>
              <a:rPr lang="en-IN" sz="3000" dirty="0" smtClean="0"/>
              <a:t>{</a:t>
            </a:r>
          </a:p>
          <a:p>
            <a:r>
              <a:rPr lang="en-IN" sz="3000" dirty="0" smtClean="0"/>
              <a:t>document.write(items[i</a:t>
            </a:r>
            <a:r>
              <a:rPr lang="en-IN" sz="3000" dirty="0"/>
              <a:t>] + " </a:t>
            </a:r>
            <a:r>
              <a:rPr lang="en-IN" sz="3000" dirty="0" smtClean="0"/>
              <a:t>");</a:t>
            </a:r>
          </a:p>
          <a:p>
            <a:r>
              <a:rPr lang="en-IN" sz="3000" dirty="0" smtClean="0"/>
              <a:t>}</a:t>
            </a:r>
          </a:p>
          <a:p>
            <a:r>
              <a:rPr lang="en-IN" sz="3000" dirty="0" smtClean="0"/>
              <a:t>&lt;/</a:t>
            </a:r>
            <a:r>
              <a:rPr lang="en-IN" sz="3000" dirty="0"/>
              <a:t>script</a:t>
            </a:r>
            <a:r>
              <a:rPr lang="en-IN" sz="3000" dirty="0" smtClean="0"/>
              <a:t>&gt;</a:t>
            </a:r>
          </a:p>
          <a:p>
            <a:r>
              <a:rPr lang="en-IN" sz="3000" dirty="0" smtClean="0"/>
              <a:t>&lt;/</a:t>
            </a:r>
            <a:r>
              <a:rPr lang="en-IN" sz="3000" dirty="0"/>
              <a:t>body</a:t>
            </a:r>
            <a:r>
              <a:rPr lang="en-IN" sz="3000" dirty="0" smtClean="0"/>
              <a:t>&gt;</a:t>
            </a:r>
          </a:p>
          <a:p>
            <a:r>
              <a:rPr lang="en-IN" sz="3000" dirty="0" smtClean="0"/>
              <a:t>&lt;/</a:t>
            </a:r>
            <a:r>
              <a:rPr lang="en-IN" sz="3000" dirty="0"/>
              <a:t>html</a:t>
            </a:r>
            <a:r>
              <a:rPr lang="en-IN" sz="3000" dirty="0" smtClean="0"/>
              <a:t>&gt;</a:t>
            </a:r>
          </a:p>
          <a:p>
            <a:endParaRPr lang="en-IN" dirty="0" smtClean="0"/>
          </a:p>
          <a:p>
            <a:r>
              <a:rPr lang="en-IN" dirty="0" smtClean="0"/>
              <a:t>Output:</a:t>
            </a:r>
          </a:p>
          <a:p>
            <a:r>
              <a:rPr lang="en-IN" dirty="0" smtClean="0"/>
              <a:t>Zero </a:t>
            </a:r>
            <a:r>
              <a:rPr lang="en-IN" dirty="0"/>
              <a:t>One Two Three Four Five Six Seven Eight Nine</a:t>
            </a:r>
          </a:p>
        </p:txBody>
      </p:sp>
    </p:spTree>
    <p:extLst>
      <p:ext uri="{BB962C8B-B14F-4D97-AF65-F5344CB8AC3E}">
        <p14:creationId xmlns:p14="http://schemas.microsoft.com/office/powerpoint/2010/main" val="548217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solidFill>
                  <a:srgbClr val="C00000"/>
                </a:solidFill>
              </a:rPr>
              <a:t>pop() Method</a:t>
            </a:r>
          </a:p>
        </p:txBody>
      </p:sp>
      <p:sp>
        <p:nvSpPr>
          <p:cNvPr id="3" name="Content Placeholder 2"/>
          <p:cNvSpPr>
            <a:spLocks noGrp="1"/>
          </p:cNvSpPr>
          <p:nvPr>
            <p:ph idx="1"/>
          </p:nvPr>
        </p:nvSpPr>
        <p:spPr/>
        <p:txBody>
          <a:bodyPr/>
          <a:lstStyle/>
          <a:p>
            <a:r>
              <a:rPr lang="en-US"/>
              <a:t>The pop() method removes the last element of an array, and returns that element.</a:t>
            </a:r>
          </a:p>
          <a:p>
            <a:r>
              <a:rPr lang="en-IN"/>
              <a:t>Syntax</a:t>
            </a:r>
          </a:p>
          <a:p>
            <a:r>
              <a:rPr lang="en-IN" i="1" err="1"/>
              <a:t>array</a:t>
            </a:r>
            <a:r>
              <a:rPr lang="en-IN" err="1"/>
              <a:t>.pop</a:t>
            </a:r>
            <a:r>
              <a:rPr lang="en-IN"/>
              <a:t>()</a:t>
            </a:r>
          </a:p>
          <a:p>
            <a:endParaRPr lang="en-IN"/>
          </a:p>
        </p:txBody>
      </p:sp>
    </p:spTree>
    <p:extLst>
      <p:ext uri="{BB962C8B-B14F-4D97-AF65-F5344CB8AC3E}">
        <p14:creationId xmlns:p14="http://schemas.microsoft.com/office/powerpoint/2010/main" val="152723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
            </a:r>
            <a:br>
              <a:rPr lang="en-US" dirty="0">
                <a:solidFill>
                  <a:srgbClr val="C00000"/>
                </a:solidFill>
              </a:rPr>
            </a:br>
            <a:r>
              <a:rPr lang="en-US" dirty="0">
                <a:solidFill>
                  <a:srgbClr val="C00000"/>
                </a:solidFill>
              </a:rPr>
              <a:t>There are 3 ways to </a:t>
            </a:r>
            <a:r>
              <a:rPr lang="en-US" dirty="0" smtClean="0">
                <a:solidFill>
                  <a:srgbClr val="C00000"/>
                </a:solidFill>
              </a:rPr>
              <a:t>declare </a:t>
            </a:r>
            <a:r>
              <a:rPr lang="en-US" dirty="0">
                <a:solidFill>
                  <a:srgbClr val="C00000"/>
                </a:solidFill>
              </a:rPr>
              <a:t>array in JavaScript</a:t>
            </a:r>
            <a:r>
              <a:rPr lang="en-US" dirty="0"/>
              <a:t/>
            </a:r>
            <a:br>
              <a:rPr lang="en-US" dirty="0"/>
            </a:br>
            <a:endParaRPr lang="en-IN" dirty="0"/>
          </a:p>
        </p:txBody>
      </p:sp>
      <p:sp>
        <p:nvSpPr>
          <p:cNvPr id="3" name="Content Placeholder 2"/>
          <p:cNvSpPr>
            <a:spLocks noGrp="1"/>
          </p:cNvSpPr>
          <p:nvPr>
            <p:ph idx="1"/>
          </p:nvPr>
        </p:nvSpPr>
        <p:spPr/>
        <p:txBody>
          <a:bodyPr/>
          <a:lstStyle/>
          <a:p>
            <a:endParaRPr lang="en-US" dirty="0"/>
          </a:p>
          <a:p>
            <a:r>
              <a:rPr lang="en-US" dirty="0"/>
              <a:t>By array literal</a:t>
            </a:r>
          </a:p>
          <a:p>
            <a:r>
              <a:rPr lang="en-US" dirty="0"/>
              <a:t>By creating instance of Array directly </a:t>
            </a:r>
          </a:p>
          <a:p>
            <a:r>
              <a:rPr lang="en-US" dirty="0"/>
              <a:t>By using an Array constructor (using new keyword)</a:t>
            </a:r>
          </a:p>
        </p:txBody>
      </p:sp>
    </p:spTree>
    <p:extLst>
      <p:ext uri="{BB962C8B-B14F-4D97-AF65-F5344CB8AC3E}">
        <p14:creationId xmlns:p14="http://schemas.microsoft.com/office/powerpoint/2010/main" val="217028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960"/>
            <a:ext cx="10515600" cy="496724"/>
          </a:xfrm>
        </p:spPr>
        <p:txBody>
          <a:bodyPr>
            <a:noAutofit/>
          </a:bodyPr>
          <a:lstStyle/>
          <a:p>
            <a:r>
              <a:rPr lang="en-US" sz="3200" dirty="0">
                <a:solidFill>
                  <a:srgbClr val="C00000"/>
                </a:solidFill>
              </a:rPr>
              <a:t>Program on pop() method</a:t>
            </a:r>
            <a:endParaRPr lang="en-IN" sz="3200" dirty="0"/>
          </a:p>
        </p:txBody>
      </p:sp>
      <p:sp>
        <p:nvSpPr>
          <p:cNvPr id="3" name="Content Placeholder 2"/>
          <p:cNvSpPr>
            <a:spLocks noGrp="1"/>
          </p:cNvSpPr>
          <p:nvPr>
            <p:ph idx="1"/>
          </p:nvPr>
        </p:nvSpPr>
        <p:spPr>
          <a:xfrm>
            <a:off x="838200" y="830316"/>
            <a:ext cx="10515600" cy="5596987"/>
          </a:xfrm>
        </p:spPr>
        <p:txBody>
          <a:bodyPr>
            <a:normAutofit/>
          </a:bodyPr>
          <a:lstStyle/>
          <a:p>
            <a:pPr marL="0" lvl="0" indent="0">
              <a:lnSpc>
                <a:spcPct val="100000"/>
              </a:lnSpc>
              <a:spcBef>
                <a:spcPts val="0"/>
              </a:spcBef>
              <a:buNone/>
            </a:pPr>
            <a:r>
              <a:rPr lang="en-US" sz="1800" dirty="0">
                <a:solidFill>
                  <a:srgbClr val="5B9BD5">
                    <a:lumMod val="75000"/>
                  </a:srgbClr>
                </a:solidFill>
              </a:rPr>
              <a:t>&lt;script&gt;</a:t>
            </a:r>
          </a:p>
          <a:p>
            <a:pPr marL="0" lvl="0" indent="0">
              <a:lnSpc>
                <a:spcPct val="100000"/>
              </a:lnSpc>
              <a:spcBef>
                <a:spcPts val="0"/>
              </a:spcBef>
              <a:buNone/>
            </a:pPr>
            <a:endParaRPr lang="en-US" sz="1800" dirty="0">
              <a:solidFill>
                <a:srgbClr val="5B9BD5">
                  <a:lumMod val="75000"/>
                </a:srgbClr>
              </a:solidFill>
            </a:endParaRPr>
          </a:p>
          <a:p>
            <a:pPr marL="0" lvl="0" indent="0">
              <a:lnSpc>
                <a:spcPct val="100000"/>
              </a:lnSpc>
              <a:spcBef>
                <a:spcPts val="0"/>
              </a:spcBef>
              <a:buNone/>
            </a:pPr>
            <a:r>
              <a:rPr lang="en-US" sz="1800" dirty="0">
                <a:solidFill>
                  <a:srgbClr val="5B9BD5">
                    <a:lumMod val="75000"/>
                  </a:srgbClr>
                </a:solidFill>
              </a:rPr>
              <a:t>a=new Array(10,20,30,40,50 );                                                                              </a:t>
            </a:r>
          </a:p>
          <a:p>
            <a:pPr marL="0" lvl="0" indent="0">
              <a:lnSpc>
                <a:spcPct val="100000"/>
              </a:lnSpc>
              <a:spcBef>
                <a:spcPts val="0"/>
              </a:spcBef>
              <a:buNone/>
            </a:pPr>
            <a:endParaRPr lang="en-US" sz="1800" dirty="0">
              <a:solidFill>
                <a:srgbClr val="5B9BD5">
                  <a:lumMod val="75000"/>
                </a:srgbClr>
              </a:solidFill>
            </a:endParaRPr>
          </a:p>
          <a:p>
            <a:pPr marL="0" lvl="0" indent="0">
              <a:lnSpc>
                <a:spcPct val="100000"/>
              </a:lnSpc>
              <a:spcBef>
                <a:spcPts val="0"/>
              </a:spcBef>
              <a:buNone/>
            </a:pPr>
            <a:r>
              <a:rPr lang="en-US" sz="1800" dirty="0">
                <a:solidFill>
                  <a:srgbClr val="5B9BD5">
                    <a:lumMod val="75000"/>
                  </a:srgbClr>
                </a:solidFill>
              </a:rPr>
              <a:t>document.write(“The elements in array are:&lt;</a:t>
            </a:r>
            <a:r>
              <a:rPr lang="en-US" sz="1800" dirty="0" err="1">
                <a:solidFill>
                  <a:srgbClr val="5B9BD5">
                    <a:lumMod val="75000"/>
                  </a:srgbClr>
                </a:solidFill>
              </a:rPr>
              <a:t>br</a:t>
            </a:r>
            <a:r>
              <a:rPr lang="en-US" sz="1800" dirty="0">
                <a:solidFill>
                  <a:srgbClr val="5B9BD5">
                    <a:lumMod val="75000"/>
                  </a:srgbClr>
                </a:solidFill>
              </a:rPr>
              <a:t>/&gt;”);</a:t>
            </a:r>
          </a:p>
          <a:p>
            <a:pPr marL="0" lvl="0" indent="0">
              <a:lnSpc>
                <a:spcPct val="100000"/>
              </a:lnSpc>
              <a:spcBef>
                <a:spcPts val="0"/>
              </a:spcBef>
              <a:buNone/>
            </a:pPr>
            <a:r>
              <a:rPr lang="en-US" sz="1800" dirty="0">
                <a:solidFill>
                  <a:srgbClr val="5B9BD5">
                    <a:lumMod val="75000"/>
                  </a:srgbClr>
                </a:solidFill>
              </a:rPr>
              <a:t>For(</a:t>
            </a:r>
            <a:r>
              <a:rPr lang="en-US" sz="1800" dirty="0" err="1">
                <a:solidFill>
                  <a:srgbClr val="5B9BD5">
                    <a:lumMod val="75000"/>
                  </a:srgbClr>
                </a:solidFill>
              </a:rPr>
              <a:t>i</a:t>
            </a:r>
            <a:r>
              <a:rPr lang="en-US" sz="1800" dirty="0">
                <a:solidFill>
                  <a:srgbClr val="5B9BD5">
                    <a:lumMod val="75000"/>
                  </a:srgbClr>
                </a:solidFill>
              </a:rPr>
              <a:t>=0;i&lt;</a:t>
            </a:r>
            <a:r>
              <a:rPr lang="en-US" sz="1800" dirty="0" err="1">
                <a:solidFill>
                  <a:srgbClr val="5B9BD5">
                    <a:lumMod val="75000"/>
                  </a:srgbClr>
                </a:solidFill>
              </a:rPr>
              <a:t>a.length;i</a:t>
            </a:r>
            <a:r>
              <a:rPr lang="en-US" sz="1800" dirty="0">
                <a:solidFill>
                  <a:srgbClr val="5B9BD5">
                    <a:lumMod val="75000"/>
                  </a:srgbClr>
                </a:solidFill>
              </a:rPr>
              <a:t>++)</a:t>
            </a:r>
          </a:p>
          <a:p>
            <a:pPr marL="0" lvl="0" indent="0">
              <a:lnSpc>
                <a:spcPct val="100000"/>
              </a:lnSpc>
              <a:spcBef>
                <a:spcPts val="0"/>
              </a:spcBef>
              <a:buNone/>
            </a:pPr>
            <a:endParaRPr lang="en-US" sz="1800" dirty="0">
              <a:solidFill>
                <a:srgbClr val="5B9BD5">
                  <a:lumMod val="75000"/>
                </a:srgbClr>
              </a:solidFill>
            </a:endParaRPr>
          </a:p>
          <a:p>
            <a:pPr marL="0" lvl="0" indent="0">
              <a:lnSpc>
                <a:spcPct val="100000"/>
              </a:lnSpc>
              <a:spcBef>
                <a:spcPts val="0"/>
              </a:spcBef>
              <a:buNone/>
            </a:pPr>
            <a:r>
              <a:rPr lang="en-US" sz="1800" dirty="0">
                <a:solidFill>
                  <a:srgbClr val="5B9BD5">
                    <a:lumMod val="75000"/>
                  </a:srgbClr>
                </a:solidFill>
              </a:rPr>
              <a:t>document.write(a[</a:t>
            </a:r>
            <a:r>
              <a:rPr lang="en-US" sz="1800" dirty="0" err="1">
                <a:solidFill>
                  <a:srgbClr val="5B9BD5">
                    <a:lumMod val="75000"/>
                  </a:srgbClr>
                </a:solidFill>
              </a:rPr>
              <a:t>i</a:t>
            </a:r>
            <a:r>
              <a:rPr lang="en-US" sz="1800" dirty="0">
                <a:solidFill>
                  <a:srgbClr val="5B9BD5">
                    <a:lumMod val="75000"/>
                  </a:srgbClr>
                </a:solidFill>
              </a:rPr>
              <a:t>]+” ”);</a:t>
            </a:r>
          </a:p>
          <a:p>
            <a:pPr marL="0" lvl="0" indent="0">
              <a:lnSpc>
                <a:spcPct val="100000"/>
              </a:lnSpc>
              <a:spcBef>
                <a:spcPts val="0"/>
              </a:spcBef>
              <a:buNone/>
            </a:pPr>
            <a:endParaRPr lang="en-US" sz="1800" dirty="0">
              <a:solidFill>
                <a:srgbClr val="5B9BD5">
                  <a:lumMod val="75000"/>
                </a:srgbClr>
              </a:solidFill>
            </a:endParaRPr>
          </a:p>
          <a:p>
            <a:pPr marL="0" lvl="0" indent="0">
              <a:lnSpc>
                <a:spcPct val="100000"/>
              </a:lnSpc>
              <a:spcBef>
                <a:spcPts val="0"/>
              </a:spcBef>
              <a:buNone/>
            </a:pPr>
            <a:r>
              <a:rPr lang="en-US" sz="1800" dirty="0">
                <a:solidFill>
                  <a:srgbClr val="5B9BD5">
                    <a:lumMod val="75000"/>
                  </a:srgbClr>
                </a:solidFill>
              </a:rPr>
              <a:t>document.write(“calling the pop() method &lt;</a:t>
            </a:r>
            <a:r>
              <a:rPr lang="en-US" sz="1800" dirty="0" err="1">
                <a:solidFill>
                  <a:srgbClr val="5B9BD5">
                    <a:lumMod val="75000"/>
                  </a:srgbClr>
                </a:solidFill>
              </a:rPr>
              <a:t>br</a:t>
            </a:r>
            <a:r>
              <a:rPr lang="en-US" sz="1800" dirty="0">
                <a:solidFill>
                  <a:srgbClr val="5B9BD5">
                    <a:lumMod val="75000"/>
                  </a:srgbClr>
                </a:solidFill>
              </a:rPr>
              <a:t>/&gt;”);</a:t>
            </a:r>
          </a:p>
          <a:p>
            <a:pPr marL="0" lvl="0" indent="0">
              <a:lnSpc>
                <a:spcPct val="100000"/>
              </a:lnSpc>
              <a:spcBef>
                <a:spcPts val="0"/>
              </a:spcBef>
              <a:buNone/>
            </a:pPr>
            <a:endParaRPr lang="en-US" sz="1800" dirty="0">
              <a:solidFill>
                <a:srgbClr val="5B9BD5">
                  <a:lumMod val="75000"/>
                </a:srgbClr>
              </a:solidFill>
            </a:endParaRPr>
          </a:p>
          <a:p>
            <a:pPr marL="0" lvl="0" indent="0">
              <a:lnSpc>
                <a:spcPct val="100000"/>
              </a:lnSpc>
              <a:spcBef>
                <a:spcPts val="0"/>
              </a:spcBef>
              <a:buNone/>
            </a:pPr>
            <a:r>
              <a:rPr lang="en-US" sz="1800" dirty="0">
                <a:solidFill>
                  <a:srgbClr val="5B9BD5">
                    <a:lumMod val="75000"/>
                  </a:srgbClr>
                </a:solidFill>
              </a:rPr>
              <a:t>var b=</a:t>
            </a:r>
            <a:r>
              <a:rPr lang="en-US" sz="1800" dirty="0" err="1">
                <a:solidFill>
                  <a:srgbClr val="5B9BD5">
                    <a:lumMod val="75000"/>
                  </a:srgbClr>
                </a:solidFill>
              </a:rPr>
              <a:t>a.pop</a:t>
            </a:r>
            <a:r>
              <a:rPr lang="en-US" sz="1800" dirty="0">
                <a:solidFill>
                  <a:srgbClr val="5B9BD5">
                    <a:lumMod val="75000"/>
                  </a:srgbClr>
                </a:solidFill>
              </a:rPr>
              <a:t>();</a:t>
            </a:r>
          </a:p>
          <a:p>
            <a:pPr marL="0" lvl="0" indent="0">
              <a:lnSpc>
                <a:spcPct val="100000"/>
              </a:lnSpc>
              <a:spcBef>
                <a:spcPts val="0"/>
              </a:spcBef>
              <a:buNone/>
            </a:pPr>
            <a:r>
              <a:rPr lang="en-US" sz="1800" dirty="0">
                <a:solidFill>
                  <a:srgbClr val="5B9BD5">
                    <a:lumMod val="75000"/>
                  </a:srgbClr>
                </a:solidFill>
              </a:rPr>
              <a:t>document.write(“the element returned is:”+b);</a:t>
            </a:r>
          </a:p>
          <a:p>
            <a:pPr marL="0" lvl="0" indent="0">
              <a:lnSpc>
                <a:spcPct val="100000"/>
              </a:lnSpc>
              <a:spcBef>
                <a:spcPts val="0"/>
              </a:spcBef>
              <a:buNone/>
            </a:pPr>
            <a:endParaRPr lang="en-US" sz="1800" dirty="0">
              <a:solidFill>
                <a:srgbClr val="5B9BD5">
                  <a:lumMod val="75000"/>
                </a:srgbClr>
              </a:solidFill>
            </a:endParaRPr>
          </a:p>
          <a:p>
            <a:pPr marL="0" lvl="0" indent="0">
              <a:lnSpc>
                <a:spcPct val="100000"/>
              </a:lnSpc>
              <a:spcBef>
                <a:spcPts val="0"/>
              </a:spcBef>
              <a:buNone/>
            </a:pPr>
            <a:endParaRPr lang="en-US" sz="1800" dirty="0">
              <a:solidFill>
                <a:srgbClr val="5B9BD5">
                  <a:lumMod val="75000"/>
                </a:srgbClr>
              </a:solidFill>
            </a:endParaRPr>
          </a:p>
          <a:p>
            <a:pPr marL="0" lvl="0" indent="0">
              <a:lnSpc>
                <a:spcPct val="100000"/>
              </a:lnSpc>
              <a:spcBef>
                <a:spcPts val="0"/>
              </a:spcBef>
              <a:buNone/>
            </a:pPr>
            <a:r>
              <a:rPr lang="en-US" sz="1800" dirty="0">
                <a:solidFill>
                  <a:srgbClr val="5B9BD5">
                    <a:lumMod val="75000"/>
                  </a:srgbClr>
                </a:solidFill>
              </a:rPr>
              <a:t>document.write(“&lt;</a:t>
            </a:r>
            <a:r>
              <a:rPr lang="en-US" sz="1800" dirty="0" err="1">
                <a:solidFill>
                  <a:srgbClr val="5B9BD5">
                    <a:lumMod val="75000"/>
                  </a:srgbClr>
                </a:solidFill>
              </a:rPr>
              <a:t>br</a:t>
            </a:r>
            <a:r>
              <a:rPr lang="en-US" sz="1800" dirty="0">
                <a:solidFill>
                  <a:srgbClr val="5B9BD5">
                    <a:lumMod val="75000"/>
                  </a:srgbClr>
                </a:solidFill>
              </a:rPr>
              <a:t>/&gt;Now the elements in array are:&lt;</a:t>
            </a:r>
            <a:r>
              <a:rPr lang="en-US" sz="1800" dirty="0" err="1">
                <a:solidFill>
                  <a:srgbClr val="5B9BD5">
                    <a:lumMod val="75000"/>
                  </a:srgbClr>
                </a:solidFill>
              </a:rPr>
              <a:t>br</a:t>
            </a:r>
            <a:r>
              <a:rPr lang="en-US" sz="1800" dirty="0">
                <a:solidFill>
                  <a:srgbClr val="5B9BD5">
                    <a:lumMod val="75000"/>
                  </a:srgbClr>
                </a:solidFill>
              </a:rPr>
              <a:t>/&gt;”);</a:t>
            </a:r>
          </a:p>
          <a:p>
            <a:pPr marL="0" lvl="0" indent="0">
              <a:lnSpc>
                <a:spcPct val="100000"/>
              </a:lnSpc>
              <a:spcBef>
                <a:spcPts val="0"/>
              </a:spcBef>
              <a:buNone/>
            </a:pPr>
            <a:r>
              <a:rPr lang="en-US" sz="1800" dirty="0">
                <a:solidFill>
                  <a:srgbClr val="5B9BD5">
                    <a:lumMod val="75000"/>
                  </a:srgbClr>
                </a:solidFill>
              </a:rPr>
              <a:t>f</a:t>
            </a:r>
            <a:r>
              <a:rPr lang="en-US" sz="1800" dirty="0" smtClean="0">
                <a:solidFill>
                  <a:srgbClr val="5B9BD5">
                    <a:lumMod val="75000"/>
                  </a:srgbClr>
                </a:solidFill>
              </a:rPr>
              <a:t>or(i=0;i&lt;</a:t>
            </a:r>
            <a:r>
              <a:rPr lang="en-US" sz="1800" dirty="0" err="1" smtClean="0">
                <a:solidFill>
                  <a:srgbClr val="5B9BD5">
                    <a:lumMod val="75000"/>
                  </a:srgbClr>
                </a:solidFill>
              </a:rPr>
              <a:t>a.length;i</a:t>
            </a:r>
            <a:r>
              <a:rPr lang="en-US" sz="1800" dirty="0">
                <a:solidFill>
                  <a:srgbClr val="5B9BD5">
                    <a:lumMod val="75000"/>
                  </a:srgbClr>
                </a:solidFill>
              </a:rPr>
              <a:t>++)</a:t>
            </a:r>
          </a:p>
          <a:p>
            <a:pPr marL="0" lvl="0" indent="0">
              <a:lnSpc>
                <a:spcPct val="100000"/>
              </a:lnSpc>
              <a:spcBef>
                <a:spcPts val="0"/>
              </a:spcBef>
              <a:buNone/>
            </a:pPr>
            <a:endParaRPr lang="en-US" sz="1800" dirty="0">
              <a:solidFill>
                <a:srgbClr val="5B9BD5">
                  <a:lumMod val="75000"/>
                </a:srgbClr>
              </a:solidFill>
            </a:endParaRPr>
          </a:p>
          <a:p>
            <a:pPr marL="0" lvl="0" indent="0">
              <a:lnSpc>
                <a:spcPct val="100000"/>
              </a:lnSpc>
              <a:spcBef>
                <a:spcPts val="0"/>
              </a:spcBef>
              <a:buNone/>
            </a:pPr>
            <a:r>
              <a:rPr lang="en-US" sz="1800" dirty="0">
                <a:solidFill>
                  <a:srgbClr val="5B9BD5">
                    <a:lumMod val="75000"/>
                  </a:srgbClr>
                </a:solidFill>
              </a:rPr>
              <a:t>document.write(a[</a:t>
            </a:r>
            <a:r>
              <a:rPr lang="en-US" sz="1800" dirty="0" err="1">
                <a:solidFill>
                  <a:srgbClr val="5B9BD5">
                    <a:lumMod val="75000"/>
                  </a:srgbClr>
                </a:solidFill>
              </a:rPr>
              <a:t>i</a:t>
            </a:r>
            <a:r>
              <a:rPr lang="en-US" sz="1800" dirty="0">
                <a:solidFill>
                  <a:srgbClr val="5B9BD5">
                    <a:lumMod val="75000"/>
                  </a:srgbClr>
                </a:solidFill>
              </a:rPr>
              <a:t>]+” ”);</a:t>
            </a:r>
          </a:p>
          <a:p>
            <a:pPr marL="0" lvl="0" indent="0">
              <a:lnSpc>
                <a:spcPct val="100000"/>
              </a:lnSpc>
              <a:spcBef>
                <a:spcPts val="0"/>
              </a:spcBef>
              <a:buNone/>
            </a:pPr>
            <a:r>
              <a:rPr lang="en-US" sz="1800" dirty="0">
                <a:solidFill>
                  <a:srgbClr val="5B9BD5">
                    <a:lumMod val="75000"/>
                  </a:srgbClr>
                </a:solidFill>
              </a:rPr>
              <a:t>&lt;/script&gt;</a:t>
            </a:r>
          </a:p>
          <a:p>
            <a:pPr marL="0" lvl="0" indent="0">
              <a:lnSpc>
                <a:spcPct val="100000"/>
              </a:lnSpc>
              <a:spcBef>
                <a:spcPts val="0"/>
              </a:spcBef>
              <a:buNone/>
            </a:pPr>
            <a:endParaRPr lang="en-US" sz="1500" dirty="0">
              <a:solidFill>
                <a:srgbClr val="5B9BD5">
                  <a:lumMod val="75000"/>
                </a:srgbClr>
              </a:solidFill>
            </a:endParaRPr>
          </a:p>
          <a:p>
            <a:endParaRPr lang="en-IN" sz="700" dirty="0"/>
          </a:p>
        </p:txBody>
      </p:sp>
      <p:pic>
        <p:nvPicPr>
          <p:cNvPr id="4" name="Picture 3"/>
          <p:cNvPicPr>
            <a:picLocks noChangeAspect="1"/>
          </p:cNvPicPr>
          <p:nvPr/>
        </p:nvPicPr>
        <p:blipFill>
          <a:blip r:embed="rId2"/>
          <a:stretch>
            <a:fillRect/>
          </a:stretch>
        </p:blipFill>
        <p:spPr>
          <a:xfrm>
            <a:off x="7669467" y="1231979"/>
            <a:ext cx="2801811" cy="2213586"/>
          </a:xfrm>
          <a:prstGeom prst="rect">
            <a:avLst/>
          </a:prstGeom>
        </p:spPr>
      </p:pic>
    </p:spTree>
    <p:extLst>
      <p:ext uri="{BB962C8B-B14F-4D97-AF65-F5344CB8AC3E}">
        <p14:creationId xmlns:p14="http://schemas.microsoft.com/office/powerpoint/2010/main" val="1815271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9191"/>
            <a:ext cx="10515600" cy="5457772"/>
          </a:xfrm>
        </p:spPr>
        <p:txBody>
          <a:bodyPr>
            <a:normAutofit fontScale="55000" lnSpcReduction="20000"/>
          </a:bodyPr>
          <a:lstStyle/>
          <a:p>
            <a:r>
              <a:rPr lang="en-IN" sz="2900" dirty="0"/>
              <a:t>&lt;html</a:t>
            </a:r>
            <a:r>
              <a:rPr lang="en-IN" sz="2900" dirty="0" smtClean="0"/>
              <a:t>&gt;</a:t>
            </a:r>
          </a:p>
          <a:p>
            <a:r>
              <a:rPr lang="en-IN" sz="2900" dirty="0" smtClean="0"/>
              <a:t>&lt;</a:t>
            </a:r>
            <a:r>
              <a:rPr lang="en-IN" sz="2900" dirty="0"/>
              <a:t>title&gt; Array &lt;/title&gt;&lt;/head</a:t>
            </a:r>
            <a:r>
              <a:rPr lang="en-IN" sz="2900" dirty="0" smtClean="0"/>
              <a:t>&gt;</a:t>
            </a:r>
          </a:p>
          <a:p>
            <a:r>
              <a:rPr lang="en-IN" sz="2900" dirty="0" smtClean="0"/>
              <a:t>&lt;</a:t>
            </a:r>
            <a:r>
              <a:rPr lang="en-IN" sz="2900" dirty="0"/>
              <a:t>body</a:t>
            </a:r>
            <a:r>
              <a:rPr lang="en-IN" sz="2900" dirty="0" smtClean="0"/>
              <a:t>&gt;</a:t>
            </a:r>
          </a:p>
          <a:p>
            <a:r>
              <a:rPr lang="en-IN" sz="2900" dirty="0" smtClean="0"/>
              <a:t>&lt;</a:t>
            </a:r>
            <a:r>
              <a:rPr lang="en-IN" sz="2900" dirty="0"/>
              <a:t>script</a:t>
            </a:r>
            <a:r>
              <a:rPr lang="en-IN" sz="2900" dirty="0" smtClean="0"/>
              <a:t>&gt;</a:t>
            </a:r>
          </a:p>
          <a:p>
            <a:r>
              <a:rPr lang="en-IN" sz="2900" dirty="0" smtClean="0"/>
              <a:t>var </a:t>
            </a:r>
            <a:r>
              <a:rPr lang="en-IN" sz="2900" dirty="0"/>
              <a:t>items = new Array(3</a:t>
            </a:r>
            <a:r>
              <a:rPr lang="en-IN" sz="2900" dirty="0" smtClean="0"/>
              <a:t>);</a:t>
            </a:r>
          </a:p>
          <a:p>
            <a:r>
              <a:rPr lang="en-IN" sz="2900" dirty="0" smtClean="0"/>
              <a:t>items[0</a:t>
            </a:r>
            <a:r>
              <a:rPr lang="en-IN" sz="2900" dirty="0"/>
              <a:t>] = "One</a:t>
            </a:r>
            <a:r>
              <a:rPr lang="en-IN" sz="2900" dirty="0" smtClean="0"/>
              <a:t>";</a:t>
            </a:r>
          </a:p>
          <a:p>
            <a:r>
              <a:rPr lang="en-IN" sz="2900" dirty="0" smtClean="0"/>
              <a:t>items[1</a:t>
            </a:r>
            <a:r>
              <a:rPr lang="en-IN" sz="2900" dirty="0"/>
              <a:t>] = "Two</a:t>
            </a:r>
            <a:r>
              <a:rPr lang="en-IN" sz="2900" dirty="0" smtClean="0"/>
              <a:t>";</a:t>
            </a:r>
          </a:p>
          <a:p>
            <a:r>
              <a:rPr lang="en-IN" sz="2900" dirty="0" smtClean="0"/>
              <a:t>items[2</a:t>
            </a:r>
            <a:r>
              <a:rPr lang="en-IN" sz="2900" dirty="0"/>
              <a:t>] = "Three</a:t>
            </a:r>
            <a:r>
              <a:rPr lang="en-IN" sz="2900" dirty="0" smtClean="0"/>
              <a:t>";</a:t>
            </a:r>
          </a:p>
          <a:p>
            <a:r>
              <a:rPr lang="en-IN" sz="2900" dirty="0" err="1" smtClean="0"/>
              <a:t>items.pop</a:t>
            </a:r>
            <a:r>
              <a:rPr lang="en-IN" sz="2900" dirty="0" smtClean="0"/>
              <a:t>();</a:t>
            </a:r>
          </a:p>
          <a:p>
            <a:r>
              <a:rPr lang="en-IN" sz="2900" dirty="0" smtClean="0"/>
              <a:t>for </a:t>
            </a:r>
            <a:r>
              <a:rPr lang="en-IN" sz="2900" dirty="0"/>
              <a:t>(i=0;i&lt;</a:t>
            </a:r>
            <a:r>
              <a:rPr lang="en-IN" sz="2900" dirty="0" err="1"/>
              <a:t>items.length;i</a:t>
            </a:r>
            <a:r>
              <a:rPr lang="en-IN" sz="2900" dirty="0" smtClean="0"/>
              <a:t>++)</a:t>
            </a:r>
          </a:p>
          <a:p>
            <a:r>
              <a:rPr lang="en-IN" sz="2900" dirty="0" smtClean="0"/>
              <a:t>{</a:t>
            </a:r>
          </a:p>
          <a:p>
            <a:r>
              <a:rPr lang="en-IN" sz="2900" dirty="0" smtClean="0"/>
              <a:t>document.write(items[i</a:t>
            </a:r>
            <a:r>
              <a:rPr lang="en-IN" sz="2900" dirty="0"/>
              <a:t>] + " </a:t>
            </a:r>
            <a:r>
              <a:rPr lang="en-IN" sz="2900" dirty="0" smtClean="0"/>
              <a:t>");</a:t>
            </a:r>
          </a:p>
          <a:p>
            <a:r>
              <a:rPr lang="en-IN" sz="2900" dirty="0" smtClean="0"/>
              <a:t>}</a:t>
            </a:r>
          </a:p>
          <a:p>
            <a:r>
              <a:rPr lang="en-IN" sz="2900" dirty="0" smtClean="0"/>
              <a:t>&lt;/</a:t>
            </a:r>
            <a:r>
              <a:rPr lang="en-IN" sz="2900" dirty="0"/>
              <a:t>script</a:t>
            </a:r>
            <a:r>
              <a:rPr lang="en-IN" sz="2900" dirty="0" smtClean="0"/>
              <a:t>&gt;</a:t>
            </a:r>
          </a:p>
          <a:p>
            <a:r>
              <a:rPr lang="en-IN" sz="2900" dirty="0" smtClean="0"/>
              <a:t>&lt;/</a:t>
            </a:r>
            <a:r>
              <a:rPr lang="en-IN" sz="2900" dirty="0"/>
              <a:t>body</a:t>
            </a:r>
            <a:r>
              <a:rPr lang="en-IN" sz="2900" dirty="0" smtClean="0"/>
              <a:t>&gt;</a:t>
            </a:r>
          </a:p>
          <a:p>
            <a:endParaRPr lang="en-IN" dirty="0" smtClean="0"/>
          </a:p>
          <a:p>
            <a:r>
              <a:rPr lang="en-IN" dirty="0" smtClean="0"/>
              <a:t>Output:</a:t>
            </a:r>
          </a:p>
          <a:p>
            <a:r>
              <a:rPr lang="en-IN" dirty="0" smtClean="0"/>
              <a:t>One </a:t>
            </a:r>
            <a:r>
              <a:rPr lang="en-IN" dirty="0"/>
              <a:t>Two</a:t>
            </a:r>
          </a:p>
        </p:txBody>
      </p:sp>
    </p:spTree>
    <p:extLst>
      <p:ext uri="{BB962C8B-B14F-4D97-AF65-F5344CB8AC3E}">
        <p14:creationId xmlns:p14="http://schemas.microsoft.com/office/powerpoint/2010/main" val="2247058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solidFill>
                  <a:srgbClr val="C00000"/>
                </a:solidFill>
              </a:rPr>
              <a:t>reverse() Method</a:t>
            </a:r>
          </a:p>
        </p:txBody>
      </p:sp>
      <p:sp>
        <p:nvSpPr>
          <p:cNvPr id="3" name="Content Placeholder 2"/>
          <p:cNvSpPr>
            <a:spLocks noGrp="1"/>
          </p:cNvSpPr>
          <p:nvPr>
            <p:ph idx="1"/>
          </p:nvPr>
        </p:nvSpPr>
        <p:spPr/>
        <p:txBody>
          <a:bodyPr/>
          <a:lstStyle/>
          <a:p>
            <a:r>
              <a:rPr lang="en-US"/>
              <a:t>The reverse() method reverses the order of the elements in an array.</a:t>
            </a:r>
          </a:p>
          <a:p>
            <a:r>
              <a:rPr lang="en-IN"/>
              <a:t>Syntax</a:t>
            </a:r>
          </a:p>
          <a:p>
            <a:r>
              <a:rPr lang="en-IN" err="1"/>
              <a:t>array.reverse</a:t>
            </a:r>
            <a:r>
              <a:rPr lang="en-IN"/>
              <a:t>()</a:t>
            </a:r>
          </a:p>
        </p:txBody>
      </p:sp>
    </p:spTree>
    <p:extLst>
      <p:ext uri="{BB962C8B-B14F-4D97-AF65-F5344CB8AC3E}">
        <p14:creationId xmlns:p14="http://schemas.microsoft.com/office/powerpoint/2010/main" val="33586309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491"/>
            <a:ext cx="10515600" cy="675399"/>
          </a:xfrm>
        </p:spPr>
        <p:txBody>
          <a:bodyPr>
            <a:normAutofit fontScale="90000"/>
          </a:bodyPr>
          <a:lstStyle/>
          <a:p>
            <a:r>
              <a:rPr lang="en-IN">
                <a:solidFill>
                  <a:srgbClr val="C00000"/>
                </a:solidFill>
              </a:rPr>
              <a:t>Program on reverse() method</a:t>
            </a:r>
          </a:p>
        </p:txBody>
      </p:sp>
      <p:sp>
        <p:nvSpPr>
          <p:cNvPr id="3" name="Content Placeholder 2"/>
          <p:cNvSpPr>
            <a:spLocks noGrp="1"/>
          </p:cNvSpPr>
          <p:nvPr>
            <p:ph idx="1"/>
          </p:nvPr>
        </p:nvSpPr>
        <p:spPr>
          <a:xfrm>
            <a:off x="838200" y="1061545"/>
            <a:ext cx="10515600" cy="5433848"/>
          </a:xfrm>
        </p:spPr>
        <p:txBody>
          <a:bodyPr>
            <a:normAutofit fontScale="85000" lnSpcReduction="20000"/>
          </a:bodyPr>
          <a:lstStyle/>
          <a:p>
            <a:pPr marL="0" lvl="0" indent="0">
              <a:lnSpc>
                <a:spcPct val="100000"/>
              </a:lnSpc>
              <a:spcBef>
                <a:spcPts val="0"/>
              </a:spcBef>
              <a:buNone/>
            </a:pPr>
            <a:r>
              <a:rPr lang="en-US" dirty="0">
                <a:solidFill>
                  <a:srgbClr val="5B9BD5">
                    <a:lumMod val="75000"/>
                  </a:srgbClr>
                </a:solidFill>
              </a:rPr>
              <a:t>&lt;script&gt;</a:t>
            </a:r>
          </a:p>
          <a:p>
            <a:pPr marL="0" lvl="0" indent="0">
              <a:lnSpc>
                <a:spcPct val="100000"/>
              </a:lnSpc>
              <a:spcBef>
                <a:spcPts val="0"/>
              </a:spcBef>
              <a:buNone/>
            </a:pPr>
            <a:endParaRPr lang="en-US" dirty="0">
              <a:solidFill>
                <a:srgbClr val="5B9BD5">
                  <a:lumMod val="75000"/>
                </a:srgbClr>
              </a:solidFill>
            </a:endParaRPr>
          </a:p>
          <a:p>
            <a:pPr marL="0" lvl="0" indent="0">
              <a:lnSpc>
                <a:spcPct val="100000"/>
              </a:lnSpc>
              <a:spcBef>
                <a:spcPts val="0"/>
              </a:spcBef>
              <a:buNone/>
            </a:pPr>
            <a:r>
              <a:rPr lang="en-US" dirty="0">
                <a:solidFill>
                  <a:srgbClr val="5B9BD5">
                    <a:lumMod val="75000"/>
                  </a:srgbClr>
                </a:solidFill>
              </a:rPr>
              <a:t>a=new Array(10,20,30,40,50 );</a:t>
            </a:r>
          </a:p>
          <a:p>
            <a:pPr marL="0" lvl="0" indent="0">
              <a:lnSpc>
                <a:spcPct val="100000"/>
              </a:lnSpc>
              <a:spcBef>
                <a:spcPts val="0"/>
              </a:spcBef>
              <a:buNone/>
            </a:pPr>
            <a:endParaRPr lang="en-US" dirty="0">
              <a:solidFill>
                <a:srgbClr val="5B9BD5">
                  <a:lumMod val="75000"/>
                </a:srgbClr>
              </a:solidFill>
            </a:endParaRPr>
          </a:p>
          <a:p>
            <a:pPr marL="0" lvl="0" indent="0">
              <a:lnSpc>
                <a:spcPct val="100000"/>
              </a:lnSpc>
              <a:spcBef>
                <a:spcPts val="0"/>
              </a:spcBef>
              <a:buNone/>
            </a:pPr>
            <a:r>
              <a:rPr lang="en-US" dirty="0">
                <a:solidFill>
                  <a:srgbClr val="5B9BD5">
                    <a:lumMod val="75000"/>
                  </a:srgbClr>
                </a:solidFill>
              </a:rPr>
              <a:t>document.write(“The elements in array are:&lt;</a:t>
            </a:r>
            <a:r>
              <a:rPr lang="en-US" dirty="0" err="1">
                <a:solidFill>
                  <a:srgbClr val="5B9BD5">
                    <a:lumMod val="75000"/>
                  </a:srgbClr>
                </a:solidFill>
              </a:rPr>
              <a:t>br</a:t>
            </a:r>
            <a:r>
              <a:rPr lang="en-US" dirty="0">
                <a:solidFill>
                  <a:srgbClr val="5B9BD5">
                    <a:lumMod val="75000"/>
                  </a:srgbClr>
                </a:solidFill>
              </a:rPr>
              <a:t>/&gt;”);                 </a:t>
            </a:r>
          </a:p>
          <a:p>
            <a:pPr marL="0" lvl="0" indent="0">
              <a:lnSpc>
                <a:spcPct val="100000"/>
              </a:lnSpc>
              <a:spcBef>
                <a:spcPts val="0"/>
              </a:spcBef>
              <a:buNone/>
            </a:pPr>
            <a:r>
              <a:rPr lang="en-US" dirty="0">
                <a:solidFill>
                  <a:srgbClr val="5B9BD5">
                    <a:lumMod val="75000"/>
                  </a:srgbClr>
                </a:solidFill>
              </a:rPr>
              <a:t>f</a:t>
            </a:r>
            <a:r>
              <a:rPr lang="en-US" dirty="0" smtClean="0">
                <a:solidFill>
                  <a:srgbClr val="5B9BD5">
                    <a:lumMod val="75000"/>
                  </a:srgbClr>
                </a:solidFill>
              </a:rPr>
              <a:t>or(i=0;i</a:t>
            </a:r>
            <a:r>
              <a:rPr lang="en-US" dirty="0">
                <a:solidFill>
                  <a:srgbClr val="5B9BD5">
                    <a:lumMod val="75000"/>
                  </a:srgbClr>
                </a:solidFill>
              </a:rPr>
              <a:t>&lt; </a:t>
            </a:r>
            <a:r>
              <a:rPr lang="en-US" dirty="0" err="1">
                <a:solidFill>
                  <a:srgbClr val="5B9BD5">
                    <a:lumMod val="75000"/>
                  </a:srgbClr>
                </a:solidFill>
              </a:rPr>
              <a:t>a.length</a:t>
            </a:r>
            <a:r>
              <a:rPr lang="en-US" dirty="0">
                <a:solidFill>
                  <a:srgbClr val="5B9BD5">
                    <a:lumMod val="75000"/>
                  </a:srgbClr>
                </a:solidFill>
              </a:rPr>
              <a:t>; i++)</a:t>
            </a:r>
          </a:p>
          <a:p>
            <a:pPr marL="0" lvl="0" indent="0">
              <a:lnSpc>
                <a:spcPct val="100000"/>
              </a:lnSpc>
              <a:spcBef>
                <a:spcPts val="0"/>
              </a:spcBef>
              <a:buNone/>
            </a:pPr>
            <a:endParaRPr lang="en-US" dirty="0">
              <a:solidFill>
                <a:srgbClr val="5B9BD5">
                  <a:lumMod val="75000"/>
                </a:srgbClr>
              </a:solidFill>
            </a:endParaRPr>
          </a:p>
          <a:p>
            <a:pPr marL="0" lvl="0" indent="0">
              <a:lnSpc>
                <a:spcPct val="100000"/>
              </a:lnSpc>
              <a:spcBef>
                <a:spcPts val="0"/>
              </a:spcBef>
              <a:buNone/>
            </a:pPr>
            <a:r>
              <a:rPr lang="en-US" dirty="0" err="1">
                <a:solidFill>
                  <a:srgbClr val="5B9BD5">
                    <a:lumMod val="75000"/>
                  </a:srgbClr>
                </a:solidFill>
              </a:rPr>
              <a:t>document.write</a:t>
            </a:r>
            <a:r>
              <a:rPr lang="en-US" dirty="0">
                <a:solidFill>
                  <a:srgbClr val="5B9BD5">
                    <a:lumMod val="75000"/>
                  </a:srgbClr>
                </a:solidFill>
              </a:rPr>
              <a:t>(a[i]+” ”);</a:t>
            </a:r>
          </a:p>
          <a:p>
            <a:pPr marL="0" lvl="0" indent="0">
              <a:lnSpc>
                <a:spcPct val="100000"/>
              </a:lnSpc>
              <a:spcBef>
                <a:spcPts val="0"/>
              </a:spcBef>
              <a:buNone/>
            </a:pPr>
            <a:endParaRPr lang="en-US" dirty="0">
              <a:solidFill>
                <a:srgbClr val="5B9BD5">
                  <a:lumMod val="75000"/>
                </a:srgbClr>
              </a:solidFill>
            </a:endParaRPr>
          </a:p>
          <a:p>
            <a:pPr marL="0" lvl="0" indent="0">
              <a:lnSpc>
                <a:spcPct val="100000"/>
              </a:lnSpc>
              <a:spcBef>
                <a:spcPts val="0"/>
              </a:spcBef>
              <a:buNone/>
            </a:pPr>
            <a:r>
              <a:rPr lang="en-US" dirty="0">
                <a:solidFill>
                  <a:srgbClr val="5B9BD5">
                    <a:lumMod val="75000"/>
                  </a:srgbClr>
                </a:solidFill>
              </a:rPr>
              <a:t>document.write(“calling the </a:t>
            </a:r>
            <a:r>
              <a:rPr lang="en-IN" dirty="0">
                <a:solidFill>
                  <a:schemeClr val="accent1">
                    <a:lumMod val="75000"/>
                  </a:schemeClr>
                </a:solidFill>
              </a:rPr>
              <a:t>reverse</a:t>
            </a:r>
            <a:r>
              <a:rPr lang="en-US" dirty="0">
                <a:solidFill>
                  <a:srgbClr val="5B9BD5">
                    <a:lumMod val="75000"/>
                  </a:srgbClr>
                </a:solidFill>
              </a:rPr>
              <a:t>() method &lt;</a:t>
            </a:r>
            <a:r>
              <a:rPr lang="en-US" dirty="0" err="1">
                <a:solidFill>
                  <a:srgbClr val="5B9BD5">
                    <a:lumMod val="75000"/>
                  </a:srgbClr>
                </a:solidFill>
              </a:rPr>
              <a:t>br</a:t>
            </a:r>
            <a:r>
              <a:rPr lang="en-US" dirty="0">
                <a:solidFill>
                  <a:srgbClr val="5B9BD5">
                    <a:lumMod val="75000"/>
                  </a:srgbClr>
                </a:solidFill>
              </a:rPr>
              <a:t>/&gt;”);</a:t>
            </a:r>
          </a:p>
          <a:p>
            <a:pPr marL="0" lvl="0" indent="0">
              <a:lnSpc>
                <a:spcPct val="100000"/>
              </a:lnSpc>
              <a:spcBef>
                <a:spcPts val="0"/>
              </a:spcBef>
              <a:buNone/>
            </a:pPr>
            <a:endParaRPr lang="en-US" dirty="0">
              <a:solidFill>
                <a:srgbClr val="5B9BD5">
                  <a:lumMod val="75000"/>
                </a:srgbClr>
              </a:solidFill>
            </a:endParaRPr>
          </a:p>
          <a:p>
            <a:pPr marL="0" lvl="0" indent="0">
              <a:lnSpc>
                <a:spcPct val="100000"/>
              </a:lnSpc>
              <a:spcBef>
                <a:spcPts val="0"/>
              </a:spcBef>
              <a:buNone/>
            </a:pPr>
            <a:r>
              <a:rPr lang="en-US" dirty="0">
                <a:solidFill>
                  <a:srgbClr val="5B9BD5">
                    <a:lumMod val="75000"/>
                  </a:srgbClr>
                </a:solidFill>
              </a:rPr>
              <a:t>a.</a:t>
            </a:r>
            <a:r>
              <a:rPr lang="en-IN" dirty="0"/>
              <a:t> </a:t>
            </a:r>
            <a:r>
              <a:rPr lang="en-IN" dirty="0">
                <a:solidFill>
                  <a:schemeClr val="accent1">
                    <a:lumMod val="75000"/>
                  </a:schemeClr>
                </a:solidFill>
              </a:rPr>
              <a:t>reverse</a:t>
            </a:r>
            <a:r>
              <a:rPr lang="en-US" dirty="0">
                <a:solidFill>
                  <a:srgbClr val="5B9BD5">
                    <a:lumMod val="75000"/>
                  </a:srgbClr>
                </a:solidFill>
              </a:rPr>
              <a:t>();</a:t>
            </a:r>
          </a:p>
          <a:p>
            <a:pPr marL="0" lvl="0" indent="0">
              <a:lnSpc>
                <a:spcPct val="100000"/>
              </a:lnSpc>
              <a:spcBef>
                <a:spcPts val="0"/>
              </a:spcBef>
              <a:buNone/>
            </a:pPr>
            <a:endParaRPr lang="en-US" dirty="0">
              <a:solidFill>
                <a:srgbClr val="5B9BD5">
                  <a:lumMod val="75000"/>
                </a:srgbClr>
              </a:solidFill>
            </a:endParaRPr>
          </a:p>
          <a:p>
            <a:pPr marL="0" lvl="0" indent="0">
              <a:lnSpc>
                <a:spcPct val="100000"/>
              </a:lnSpc>
              <a:spcBef>
                <a:spcPts val="0"/>
              </a:spcBef>
              <a:buNone/>
            </a:pPr>
            <a:r>
              <a:rPr lang="en-US" dirty="0">
                <a:solidFill>
                  <a:srgbClr val="5B9BD5">
                    <a:lumMod val="75000"/>
                  </a:srgbClr>
                </a:solidFill>
              </a:rPr>
              <a:t>document.write(“&lt;</a:t>
            </a:r>
            <a:r>
              <a:rPr lang="en-US" dirty="0" err="1">
                <a:solidFill>
                  <a:srgbClr val="5B9BD5">
                    <a:lumMod val="75000"/>
                  </a:srgbClr>
                </a:solidFill>
              </a:rPr>
              <a:t>br</a:t>
            </a:r>
            <a:r>
              <a:rPr lang="en-US" dirty="0">
                <a:solidFill>
                  <a:srgbClr val="5B9BD5">
                    <a:lumMod val="75000"/>
                  </a:srgbClr>
                </a:solidFill>
              </a:rPr>
              <a:t>/&gt;Now the elements in array are…&lt;</a:t>
            </a:r>
            <a:r>
              <a:rPr lang="en-US" dirty="0" err="1">
                <a:solidFill>
                  <a:srgbClr val="5B9BD5">
                    <a:lumMod val="75000"/>
                  </a:srgbClr>
                </a:solidFill>
              </a:rPr>
              <a:t>br</a:t>
            </a:r>
            <a:r>
              <a:rPr lang="en-US" dirty="0">
                <a:solidFill>
                  <a:srgbClr val="5B9BD5">
                    <a:lumMod val="75000"/>
                  </a:srgbClr>
                </a:solidFill>
              </a:rPr>
              <a:t>/&gt;”);</a:t>
            </a:r>
          </a:p>
          <a:p>
            <a:pPr marL="0" lvl="0" indent="0">
              <a:lnSpc>
                <a:spcPct val="100000"/>
              </a:lnSpc>
              <a:spcBef>
                <a:spcPts val="0"/>
              </a:spcBef>
              <a:buNone/>
            </a:pPr>
            <a:r>
              <a:rPr lang="en-US" dirty="0">
                <a:solidFill>
                  <a:srgbClr val="5B9BD5">
                    <a:lumMod val="75000"/>
                  </a:srgbClr>
                </a:solidFill>
              </a:rPr>
              <a:t>f</a:t>
            </a:r>
            <a:r>
              <a:rPr lang="en-US" dirty="0" smtClean="0">
                <a:solidFill>
                  <a:srgbClr val="5B9BD5">
                    <a:lumMod val="75000"/>
                  </a:srgbClr>
                </a:solidFill>
              </a:rPr>
              <a:t>or(i=0;i</a:t>
            </a:r>
            <a:r>
              <a:rPr lang="en-US" dirty="0">
                <a:solidFill>
                  <a:srgbClr val="5B9BD5">
                    <a:lumMod val="75000"/>
                  </a:srgbClr>
                </a:solidFill>
              </a:rPr>
              <a:t>&lt; </a:t>
            </a:r>
            <a:r>
              <a:rPr lang="en-US" dirty="0" err="1">
                <a:solidFill>
                  <a:srgbClr val="5B9BD5">
                    <a:lumMod val="75000"/>
                  </a:srgbClr>
                </a:solidFill>
              </a:rPr>
              <a:t>a.length</a:t>
            </a:r>
            <a:r>
              <a:rPr lang="en-US" dirty="0">
                <a:solidFill>
                  <a:srgbClr val="5B9BD5">
                    <a:lumMod val="75000"/>
                  </a:srgbClr>
                </a:solidFill>
              </a:rPr>
              <a:t>; i++)</a:t>
            </a:r>
          </a:p>
          <a:p>
            <a:pPr marL="0" lvl="0" indent="0">
              <a:lnSpc>
                <a:spcPct val="100000"/>
              </a:lnSpc>
              <a:spcBef>
                <a:spcPts val="0"/>
              </a:spcBef>
              <a:buNone/>
            </a:pPr>
            <a:endParaRPr lang="en-US" dirty="0">
              <a:solidFill>
                <a:srgbClr val="5B9BD5">
                  <a:lumMod val="75000"/>
                </a:srgbClr>
              </a:solidFill>
            </a:endParaRPr>
          </a:p>
          <a:p>
            <a:pPr marL="0" lvl="0" indent="0">
              <a:lnSpc>
                <a:spcPct val="100000"/>
              </a:lnSpc>
              <a:spcBef>
                <a:spcPts val="0"/>
              </a:spcBef>
              <a:buNone/>
            </a:pPr>
            <a:r>
              <a:rPr lang="en-US" dirty="0" err="1">
                <a:solidFill>
                  <a:srgbClr val="5B9BD5">
                    <a:lumMod val="75000"/>
                  </a:srgbClr>
                </a:solidFill>
              </a:rPr>
              <a:t>document.write</a:t>
            </a:r>
            <a:r>
              <a:rPr lang="en-US" dirty="0">
                <a:solidFill>
                  <a:srgbClr val="5B9BD5">
                    <a:lumMod val="75000"/>
                  </a:srgbClr>
                </a:solidFill>
              </a:rPr>
              <a:t>(a[i]+” ”);</a:t>
            </a:r>
          </a:p>
          <a:p>
            <a:pPr marL="0" lvl="0" indent="0">
              <a:lnSpc>
                <a:spcPct val="100000"/>
              </a:lnSpc>
              <a:spcBef>
                <a:spcPts val="0"/>
              </a:spcBef>
              <a:buNone/>
            </a:pPr>
            <a:r>
              <a:rPr lang="en-US" dirty="0">
                <a:solidFill>
                  <a:srgbClr val="5B9BD5">
                    <a:lumMod val="75000"/>
                  </a:srgbClr>
                </a:solidFill>
              </a:rPr>
              <a:t>&lt;/script&gt;</a:t>
            </a:r>
          </a:p>
          <a:p>
            <a:pPr marL="0" lvl="0" indent="0">
              <a:lnSpc>
                <a:spcPct val="100000"/>
              </a:lnSpc>
              <a:spcBef>
                <a:spcPts val="0"/>
              </a:spcBef>
              <a:buNone/>
            </a:pPr>
            <a:endParaRPr lang="en-US" dirty="0">
              <a:solidFill>
                <a:srgbClr val="5B9BD5">
                  <a:lumMod val="75000"/>
                </a:srgbClr>
              </a:solidFill>
            </a:endParaRPr>
          </a:p>
          <a:p>
            <a:pPr marL="0" lvl="0" indent="0">
              <a:lnSpc>
                <a:spcPct val="100000"/>
              </a:lnSpc>
              <a:spcBef>
                <a:spcPts val="0"/>
              </a:spcBef>
              <a:buNone/>
            </a:pPr>
            <a:endParaRPr lang="en-US" dirty="0">
              <a:solidFill>
                <a:srgbClr val="5B9BD5">
                  <a:lumMod val="75000"/>
                </a:srgbClr>
              </a:solidFill>
            </a:endParaRPr>
          </a:p>
          <a:p>
            <a:endParaRPr lang="en-IN" dirty="0"/>
          </a:p>
        </p:txBody>
      </p:sp>
      <p:pic>
        <p:nvPicPr>
          <p:cNvPr id="4" name="Picture 3"/>
          <p:cNvPicPr>
            <a:picLocks noChangeAspect="1"/>
          </p:cNvPicPr>
          <p:nvPr/>
        </p:nvPicPr>
        <p:blipFill>
          <a:blip r:embed="rId2"/>
          <a:stretch>
            <a:fillRect/>
          </a:stretch>
        </p:blipFill>
        <p:spPr>
          <a:xfrm>
            <a:off x="8172593" y="1565127"/>
            <a:ext cx="3181207" cy="1986455"/>
          </a:xfrm>
          <a:prstGeom prst="rect">
            <a:avLst/>
          </a:prstGeom>
        </p:spPr>
      </p:pic>
    </p:spTree>
    <p:extLst>
      <p:ext uri="{BB962C8B-B14F-4D97-AF65-F5344CB8AC3E}">
        <p14:creationId xmlns:p14="http://schemas.microsoft.com/office/powerpoint/2010/main" val="16715148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3257"/>
          </a:xfrm>
        </p:spPr>
        <p:txBody>
          <a:bodyPr>
            <a:normAutofit/>
          </a:bodyPr>
          <a:lstStyle/>
          <a:p>
            <a:r>
              <a:rPr lang="en-IN" sz="3600" dirty="0">
                <a:solidFill>
                  <a:srgbClr val="C00000"/>
                </a:solidFill>
              </a:rPr>
              <a:t>slice() Method</a:t>
            </a:r>
          </a:p>
        </p:txBody>
      </p:sp>
      <p:sp>
        <p:nvSpPr>
          <p:cNvPr id="3" name="Content Placeholder 2"/>
          <p:cNvSpPr>
            <a:spLocks noGrp="1"/>
          </p:cNvSpPr>
          <p:nvPr>
            <p:ph idx="1"/>
          </p:nvPr>
        </p:nvSpPr>
        <p:spPr>
          <a:xfrm>
            <a:off x="838200" y="1345915"/>
            <a:ext cx="10515600" cy="5013787"/>
          </a:xfrm>
        </p:spPr>
        <p:txBody>
          <a:bodyPr>
            <a:normAutofit/>
          </a:bodyPr>
          <a:lstStyle/>
          <a:p>
            <a:r>
              <a:rPr lang="en-US" dirty="0"/>
              <a:t>The slice() method returns the selected elements in an array, as a new array object, </a:t>
            </a:r>
            <a:r>
              <a:rPr lang="en-US" i="1" dirty="0"/>
              <a:t>but does not include</a:t>
            </a:r>
            <a:r>
              <a:rPr lang="en-US" dirty="0"/>
              <a:t>, the </a:t>
            </a:r>
            <a:r>
              <a:rPr lang="en-US" dirty="0" smtClean="0"/>
              <a:t>element indicated by</a:t>
            </a:r>
            <a:r>
              <a:rPr lang="en-US" dirty="0"/>
              <a:t> </a:t>
            </a:r>
            <a:r>
              <a:rPr lang="en-US" i="1" dirty="0"/>
              <a:t>end</a:t>
            </a:r>
            <a:r>
              <a:rPr lang="en-US" dirty="0"/>
              <a:t> argument</a:t>
            </a:r>
            <a:r>
              <a:rPr lang="en-US" dirty="0" smtClean="0"/>
              <a:t>.</a:t>
            </a:r>
          </a:p>
          <a:p>
            <a:r>
              <a:rPr lang="en-US" dirty="0" smtClean="0"/>
              <a:t>If start is negative, it is treated as </a:t>
            </a:r>
            <a:r>
              <a:rPr lang="en-US" dirty="0" err="1" smtClean="0"/>
              <a:t>length+start</a:t>
            </a:r>
            <a:endParaRPr lang="en-US" dirty="0" smtClean="0"/>
          </a:p>
          <a:p>
            <a:r>
              <a:rPr lang="en-US" dirty="0"/>
              <a:t>If </a:t>
            </a:r>
            <a:r>
              <a:rPr lang="en-US" dirty="0" smtClean="0"/>
              <a:t>end </a:t>
            </a:r>
            <a:r>
              <a:rPr lang="en-US" dirty="0"/>
              <a:t>is negative, it is treated as </a:t>
            </a:r>
            <a:r>
              <a:rPr lang="en-US" dirty="0" err="1" smtClean="0"/>
              <a:t>length+end</a:t>
            </a:r>
            <a:endParaRPr lang="en-US" dirty="0" smtClean="0"/>
          </a:p>
          <a:p>
            <a:r>
              <a:rPr lang="en-US" dirty="0" smtClean="0"/>
              <a:t>If end is </a:t>
            </a:r>
            <a:r>
              <a:rPr lang="en-US" dirty="0" err="1" smtClean="0"/>
              <a:t>omitted,extraction</a:t>
            </a:r>
            <a:r>
              <a:rPr lang="en-US" dirty="0" smtClean="0"/>
              <a:t> continues to the end of </a:t>
            </a:r>
            <a:r>
              <a:rPr lang="en-US" dirty="0" err="1" smtClean="0"/>
              <a:t>arrayobj</a:t>
            </a:r>
            <a:endParaRPr lang="en-US" dirty="0" smtClean="0"/>
          </a:p>
          <a:p>
            <a:r>
              <a:rPr lang="en-US" dirty="0"/>
              <a:t> −1 indicates the last element, −2 indicates the next from the last element, and so on. </a:t>
            </a:r>
            <a:endParaRPr lang="en-US" dirty="0" smtClean="0"/>
          </a:p>
          <a:p>
            <a:r>
              <a:rPr lang="en-IN" dirty="0" smtClean="0">
                <a:solidFill>
                  <a:srgbClr val="FFC000"/>
                </a:solidFill>
              </a:rPr>
              <a:t>Syntax</a:t>
            </a:r>
            <a:endParaRPr lang="en-IN" dirty="0">
              <a:solidFill>
                <a:srgbClr val="FFC000"/>
              </a:solidFill>
            </a:endParaRPr>
          </a:p>
          <a:p>
            <a:pPr marL="0" indent="0">
              <a:buNone/>
            </a:pPr>
            <a:r>
              <a:rPr lang="en-IN" dirty="0"/>
              <a:t>       </a:t>
            </a:r>
            <a:r>
              <a:rPr lang="en-IN" dirty="0" err="1"/>
              <a:t>array.slice</a:t>
            </a:r>
            <a:r>
              <a:rPr lang="en-IN" dirty="0"/>
              <a:t>(start, end</a:t>
            </a:r>
            <a:r>
              <a:rPr lang="en-IN" dirty="0" smtClean="0"/>
              <a:t>)</a:t>
            </a:r>
            <a:endParaRPr lang="en-IN" dirty="0"/>
          </a:p>
        </p:txBody>
      </p:sp>
    </p:spTree>
    <p:extLst>
      <p:ext uri="{BB962C8B-B14F-4D97-AF65-F5344CB8AC3E}">
        <p14:creationId xmlns:p14="http://schemas.microsoft.com/office/powerpoint/2010/main" val="3645472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8461"/>
          </a:xfrm>
        </p:spPr>
        <p:txBody>
          <a:bodyPr/>
          <a:lstStyle/>
          <a:p>
            <a:r>
              <a:rPr lang="en-US">
                <a:solidFill>
                  <a:srgbClr val="C00000"/>
                </a:solidFill>
              </a:rPr>
              <a:t>Program on slice() method</a:t>
            </a:r>
            <a:endParaRPr lang="en-IN">
              <a:solidFill>
                <a:srgbClr val="C00000"/>
              </a:solidFill>
            </a:endParaRPr>
          </a:p>
        </p:txBody>
      </p:sp>
      <p:sp>
        <p:nvSpPr>
          <p:cNvPr id="3" name="Content Placeholder 2"/>
          <p:cNvSpPr>
            <a:spLocks noGrp="1"/>
          </p:cNvSpPr>
          <p:nvPr>
            <p:ph idx="1"/>
          </p:nvPr>
        </p:nvSpPr>
        <p:spPr>
          <a:xfrm>
            <a:off x="838200" y="1417834"/>
            <a:ext cx="10515600" cy="4759130"/>
          </a:xfrm>
        </p:spPr>
        <p:txBody>
          <a:bodyPr>
            <a:normAutofit fontScale="55000" lnSpcReduction="20000"/>
          </a:bodyPr>
          <a:lstStyle/>
          <a:p>
            <a:pPr marL="0" indent="0">
              <a:buNone/>
            </a:pPr>
            <a:r>
              <a:rPr lang="en-IN" dirty="0">
                <a:solidFill>
                  <a:schemeClr val="accent1">
                    <a:lumMod val="75000"/>
                  </a:schemeClr>
                </a:solidFill>
              </a:rPr>
              <a:t>&lt;html&gt;</a:t>
            </a:r>
          </a:p>
          <a:p>
            <a:pPr marL="0" indent="0">
              <a:buNone/>
            </a:pPr>
            <a:r>
              <a:rPr lang="en-IN" dirty="0">
                <a:solidFill>
                  <a:schemeClr val="accent1">
                    <a:lumMod val="75000"/>
                  </a:schemeClr>
                </a:solidFill>
              </a:rPr>
              <a:t>   &lt;head&gt;</a:t>
            </a:r>
          </a:p>
          <a:p>
            <a:pPr marL="0" indent="0">
              <a:buNone/>
            </a:pPr>
            <a:r>
              <a:rPr lang="en-IN" dirty="0">
                <a:solidFill>
                  <a:schemeClr val="accent1">
                    <a:lumMod val="75000"/>
                  </a:schemeClr>
                </a:solidFill>
              </a:rPr>
              <a:t>      &lt;title&gt;JavaScript Array slice Method&lt;/title&gt;                                        </a:t>
            </a:r>
          </a:p>
          <a:p>
            <a:pPr marL="0" indent="0">
              <a:buNone/>
            </a:pPr>
            <a:r>
              <a:rPr lang="en-IN" dirty="0">
                <a:solidFill>
                  <a:schemeClr val="accent1">
                    <a:lumMod val="75000"/>
                  </a:schemeClr>
                </a:solidFill>
              </a:rPr>
              <a:t>   &lt;/head&gt;</a:t>
            </a:r>
          </a:p>
          <a:p>
            <a:pPr marL="0" indent="0">
              <a:buNone/>
            </a:pPr>
            <a:r>
              <a:rPr lang="en-IN" dirty="0">
                <a:solidFill>
                  <a:schemeClr val="accent1">
                    <a:lumMod val="75000"/>
                  </a:schemeClr>
                </a:solidFill>
              </a:rPr>
              <a:t>   </a:t>
            </a:r>
          </a:p>
          <a:p>
            <a:pPr marL="0" indent="0">
              <a:buNone/>
            </a:pPr>
            <a:r>
              <a:rPr lang="en-IN" dirty="0">
                <a:solidFill>
                  <a:schemeClr val="accent1">
                    <a:lumMod val="75000"/>
                  </a:schemeClr>
                </a:solidFill>
              </a:rPr>
              <a:t>   &lt;body&gt;   </a:t>
            </a:r>
          </a:p>
          <a:p>
            <a:pPr marL="0" indent="0">
              <a:buNone/>
            </a:pPr>
            <a:r>
              <a:rPr lang="en-IN" dirty="0">
                <a:solidFill>
                  <a:schemeClr val="accent1">
                    <a:lumMod val="75000"/>
                  </a:schemeClr>
                </a:solidFill>
              </a:rPr>
              <a:t>      &lt;script type = "text/</a:t>
            </a:r>
            <a:r>
              <a:rPr lang="en-IN" dirty="0" err="1">
                <a:solidFill>
                  <a:schemeClr val="accent1">
                    <a:lumMod val="75000"/>
                  </a:schemeClr>
                </a:solidFill>
              </a:rPr>
              <a:t>javascript</a:t>
            </a:r>
            <a:r>
              <a:rPr lang="en-IN" dirty="0">
                <a:solidFill>
                  <a:schemeClr val="accent1">
                    <a:lumMod val="75000"/>
                  </a:schemeClr>
                </a:solidFill>
              </a:rPr>
              <a:t>"&gt;</a:t>
            </a:r>
          </a:p>
          <a:p>
            <a:pPr marL="0" indent="0">
              <a:buNone/>
            </a:pPr>
            <a:r>
              <a:rPr lang="en-IN" dirty="0">
                <a:solidFill>
                  <a:schemeClr val="accent1">
                    <a:lumMod val="75000"/>
                  </a:schemeClr>
                </a:solidFill>
              </a:rPr>
              <a:t>         var </a:t>
            </a:r>
            <a:r>
              <a:rPr lang="en-IN" dirty="0" err="1">
                <a:solidFill>
                  <a:schemeClr val="accent1">
                    <a:lumMod val="75000"/>
                  </a:schemeClr>
                </a:solidFill>
              </a:rPr>
              <a:t>arr</a:t>
            </a:r>
            <a:r>
              <a:rPr lang="en-IN" dirty="0">
                <a:solidFill>
                  <a:schemeClr val="accent1">
                    <a:lumMod val="75000"/>
                  </a:schemeClr>
                </a:solidFill>
              </a:rPr>
              <a:t> = ["orange", "mango", "banana", “grapes", “apple"];</a:t>
            </a:r>
          </a:p>
          <a:p>
            <a:pPr marL="0" indent="0">
              <a:buNone/>
            </a:pPr>
            <a:r>
              <a:rPr lang="en-IN" dirty="0">
                <a:solidFill>
                  <a:schemeClr val="accent1">
                    <a:lumMod val="75000"/>
                  </a:schemeClr>
                </a:solidFill>
              </a:rPr>
              <a:t>         document.write("</a:t>
            </a:r>
            <a:r>
              <a:rPr lang="en-IN" dirty="0" err="1">
                <a:solidFill>
                  <a:schemeClr val="accent1">
                    <a:lumMod val="75000"/>
                  </a:schemeClr>
                </a:solidFill>
              </a:rPr>
              <a:t>arr.slice</a:t>
            </a:r>
            <a:r>
              <a:rPr lang="en-IN" dirty="0">
                <a:solidFill>
                  <a:schemeClr val="accent1">
                    <a:lumMod val="75000"/>
                  </a:schemeClr>
                </a:solidFill>
              </a:rPr>
              <a:t>( 1, 2) : " + </a:t>
            </a:r>
            <a:r>
              <a:rPr lang="en-IN" dirty="0" err="1">
                <a:solidFill>
                  <a:schemeClr val="accent1">
                    <a:lumMod val="75000"/>
                  </a:schemeClr>
                </a:solidFill>
              </a:rPr>
              <a:t>arr.slice</a:t>
            </a:r>
            <a:r>
              <a:rPr lang="en-IN" dirty="0">
                <a:solidFill>
                  <a:schemeClr val="accent1">
                    <a:lumMod val="75000"/>
                  </a:schemeClr>
                </a:solidFill>
              </a:rPr>
              <a:t>( 1, 2) ); </a:t>
            </a:r>
          </a:p>
          <a:p>
            <a:pPr marL="0" indent="0">
              <a:buNone/>
            </a:pPr>
            <a:r>
              <a:rPr lang="en-IN" dirty="0">
                <a:solidFill>
                  <a:schemeClr val="accent1">
                    <a:lumMod val="75000"/>
                  </a:schemeClr>
                </a:solidFill>
              </a:rPr>
              <a:t>         document.write("&lt;</a:t>
            </a:r>
            <a:r>
              <a:rPr lang="en-IN" dirty="0" err="1">
                <a:solidFill>
                  <a:schemeClr val="accent1">
                    <a:lumMod val="75000"/>
                  </a:schemeClr>
                </a:solidFill>
              </a:rPr>
              <a:t>br</a:t>
            </a:r>
            <a:r>
              <a:rPr lang="en-IN" dirty="0">
                <a:solidFill>
                  <a:schemeClr val="accent1">
                    <a:lumMod val="75000"/>
                  </a:schemeClr>
                </a:solidFill>
              </a:rPr>
              <a:t> /&gt;</a:t>
            </a:r>
            <a:r>
              <a:rPr lang="en-IN" dirty="0" err="1">
                <a:solidFill>
                  <a:schemeClr val="accent1">
                    <a:lumMod val="75000"/>
                  </a:schemeClr>
                </a:solidFill>
              </a:rPr>
              <a:t>arr.slice</a:t>
            </a:r>
            <a:r>
              <a:rPr lang="en-IN" dirty="0">
                <a:solidFill>
                  <a:schemeClr val="accent1">
                    <a:lumMod val="75000"/>
                  </a:schemeClr>
                </a:solidFill>
              </a:rPr>
              <a:t>( 1, 3) : " + </a:t>
            </a:r>
            <a:r>
              <a:rPr lang="en-IN" dirty="0" err="1">
                <a:solidFill>
                  <a:schemeClr val="accent1">
                    <a:lumMod val="75000"/>
                  </a:schemeClr>
                </a:solidFill>
              </a:rPr>
              <a:t>arr.slice</a:t>
            </a:r>
            <a:r>
              <a:rPr lang="en-IN" dirty="0">
                <a:solidFill>
                  <a:schemeClr val="accent1">
                    <a:lumMod val="75000"/>
                  </a:schemeClr>
                </a:solidFill>
              </a:rPr>
              <a:t>( 1, 3) ); </a:t>
            </a:r>
            <a:endParaRPr lang="en-IN" dirty="0" smtClean="0">
              <a:solidFill>
                <a:schemeClr val="accent1">
                  <a:lumMod val="75000"/>
                </a:schemeClr>
              </a:solidFill>
            </a:endParaRPr>
          </a:p>
          <a:p>
            <a:pPr marL="0" indent="0">
              <a:buNone/>
            </a:pPr>
            <a:r>
              <a:rPr lang="en-US" dirty="0" smtClean="0">
                <a:solidFill>
                  <a:schemeClr val="accent1">
                    <a:lumMod val="75000"/>
                  </a:schemeClr>
                </a:solidFill>
              </a:rPr>
              <a:t>         </a:t>
            </a:r>
            <a:r>
              <a:rPr lang="en-IN" dirty="0">
                <a:solidFill>
                  <a:schemeClr val="accent1">
                    <a:lumMod val="75000"/>
                  </a:schemeClr>
                </a:solidFill>
              </a:rPr>
              <a:t>document.write("&lt;</a:t>
            </a:r>
            <a:r>
              <a:rPr lang="en-IN" dirty="0" err="1">
                <a:solidFill>
                  <a:schemeClr val="accent1">
                    <a:lumMod val="75000"/>
                  </a:schemeClr>
                </a:solidFill>
              </a:rPr>
              <a:t>br</a:t>
            </a:r>
            <a:r>
              <a:rPr lang="en-IN" dirty="0">
                <a:solidFill>
                  <a:schemeClr val="accent1">
                    <a:lumMod val="75000"/>
                  </a:schemeClr>
                </a:solidFill>
              </a:rPr>
              <a:t> /&gt;</a:t>
            </a:r>
            <a:r>
              <a:rPr lang="en-IN" dirty="0" err="1">
                <a:solidFill>
                  <a:schemeClr val="accent1">
                    <a:lumMod val="75000"/>
                  </a:schemeClr>
                </a:solidFill>
              </a:rPr>
              <a:t>arr.slice</a:t>
            </a:r>
            <a:r>
              <a:rPr lang="en-IN" dirty="0">
                <a:solidFill>
                  <a:schemeClr val="accent1">
                    <a:lumMod val="75000"/>
                  </a:schemeClr>
                </a:solidFill>
              </a:rPr>
              <a:t>( </a:t>
            </a:r>
            <a:r>
              <a:rPr lang="en-IN" dirty="0" smtClean="0">
                <a:solidFill>
                  <a:schemeClr val="accent1">
                    <a:lumMod val="75000"/>
                  </a:schemeClr>
                </a:solidFill>
              </a:rPr>
              <a:t>-3, -1) </a:t>
            </a:r>
            <a:r>
              <a:rPr lang="en-IN" dirty="0">
                <a:solidFill>
                  <a:schemeClr val="accent1">
                    <a:lumMod val="75000"/>
                  </a:schemeClr>
                </a:solidFill>
              </a:rPr>
              <a:t>: " + </a:t>
            </a:r>
            <a:r>
              <a:rPr lang="en-IN" dirty="0" err="1">
                <a:solidFill>
                  <a:schemeClr val="accent1">
                    <a:lumMod val="75000"/>
                  </a:schemeClr>
                </a:solidFill>
              </a:rPr>
              <a:t>arr.slice</a:t>
            </a:r>
            <a:r>
              <a:rPr lang="en-IN" dirty="0">
                <a:solidFill>
                  <a:schemeClr val="accent1">
                    <a:lumMod val="75000"/>
                  </a:schemeClr>
                </a:solidFill>
              </a:rPr>
              <a:t>( </a:t>
            </a:r>
            <a:r>
              <a:rPr lang="en-IN" dirty="0" smtClean="0">
                <a:solidFill>
                  <a:schemeClr val="accent1">
                    <a:lumMod val="75000"/>
                  </a:schemeClr>
                </a:solidFill>
              </a:rPr>
              <a:t>-3, -1) );</a:t>
            </a:r>
          </a:p>
          <a:p>
            <a:pPr marL="0" indent="0">
              <a:buNone/>
            </a:pPr>
            <a:r>
              <a:rPr lang="en-US" dirty="0" smtClean="0">
                <a:solidFill>
                  <a:schemeClr val="accent1">
                    <a:lumMod val="75000"/>
                  </a:schemeClr>
                </a:solidFill>
              </a:rPr>
              <a:t>         </a:t>
            </a:r>
            <a:r>
              <a:rPr lang="en-IN" dirty="0">
                <a:solidFill>
                  <a:schemeClr val="accent1">
                    <a:lumMod val="75000"/>
                  </a:schemeClr>
                </a:solidFill>
              </a:rPr>
              <a:t>document.write("&lt;</a:t>
            </a:r>
            <a:r>
              <a:rPr lang="en-IN" dirty="0" err="1">
                <a:solidFill>
                  <a:schemeClr val="accent1">
                    <a:lumMod val="75000"/>
                  </a:schemeClr>
                </a:solidFill>
              </a:rPr>
              <a:t>br</a:t>
            </a:r>
            <a:r>
              <a:rPr lang="en-IN" dirty="0">
                <a:solidFill>
                  <a:schemeClr val="accent1">
                    <a:lumMod val="75000"/>
                  </a:schemeClr>
                </a:solidFill>
              </a:rPr>
              <a:t> /&gt;</a:t>
            </a:r>
            <a:r>
              <a:rPr lang="en-IN" dirty="0" err="1">
                <a:solidFill>
                  <a:schemeClr val="accent1">
                    <a:lumMod val="75000"/>
                  </a:schemeClr>
                </a:solidFill>
              </a:rPr>
              <a:t>arr.slice</a:t>
            </a:r>
            <a:r>
              <a:rPr lang="en-IN" dirty="0">
                <a:solidFill>
                  <a:schemeClr val="accent1">
                    <a:lumMod val="75000"/>
                  </a:schemeClr>
                </a:solidFill>
              </a:rPr>
              <a:t>( 1</a:t>
            </a:r>
            <a:r>
              <a:rPr lang="en-IN" dirty="0" smtClean="0">
                <a:solidFill>
                  <a:schemeClr val="accent1">
                    <a:lumMod val="75000"/>
                  </a:schemeClr>
                </a:solidFill>
              </a:rPr>
              <a:t>, </a:t>
            </a:r>
            <a:r>
              <a:rPr lang="en-IN" dirty="0">
                <a:solidFill>
                  <a:schemeClr val="accent1">
                    <a:lumMod val="75000"/>
                  </a:schemeClr>
                </a:solidFill>
              </a:rPr>
              <a:t>-1) : " + </a:t>
            </a:r>
            <a:r>
              <a:rPr lang="en-IN" dirty="0" err="1">
                <a:solidFill>
                  <a:schemeClr val="accent1">
                    <a:lumMod val="75000"/>
                  </a:schemeClr>
                </a:solidFill>
              </a:rPr>
              <a:t>arr.slice</a:t>
            </a:r>
            <a:r>
              <a:rPr lang="en-IN" dirty="0">
                <a:solidFill>
                  <a:schemeClr val="accent1">
                    <a:lumMod val="75000"/>
                  </a:schemeClr>
                </a:solidFill>
              </a:rPr>
              <a:t>( 1</a:t>
            </a:r>
            <a:r>
              <a:rPr lang="en-IN" dirty="0" smtClean="0">
                <a:solidFill>
                  <a:schemeClr val="accent1">
                    <a:lumMod val="75000"/>
                  </a:schemeClr>
                </a:solidFill>
              </a:rPr>
              <a:t>, </a:t>
            </a:r>
            <a:r>
              <a:rPr lang="en-IN" dirty="0">
                <a:solidFill>
                  <a:schemeClr val="accent1">
                    <a:lumMod val="75000"/>
                  </a:schemeClr>
                </a:solidFill>
              </a:rPr>
              <a:t>-1) );</a:t>
            </a:r>
          </a:p>
          <a:p>
            <a:pPr marL="0" indent="0">
              <a:buNone/>
            </a:pPr>
            <a:endParaRPr lang="en-IN" dirty="0">
              <a:solidFill>
                <a:schemeClr val="accent1">
                  <a:lumMod val="75000"/>
                </a:schemeClr>
              </a:solidFill>
            </a:endParaRPr>
          </a:p>
          <a:p>
            <a:pPr marL="0" indent="0">
              <a:buNone/>
            </a:pPr>
            <a:r>
              <a:rPr lang="en-IN" dirty="0">
                <a:solidFill>
                  <a:schemeClr val="accent1">
                    <a:lumMod val="75000"/>
                  </a:schemeClr>
                </a:solidFill>
              </a:rPr>
              <a:t>      &lt;/script&gt;      </a:t>
            </a:r>
          </a:p>
          <a:p>
            <a:pPr marL="0" indent="0">
              <a:buNone/>
            </a:pPr>
            <a:r>
              <a:rPr lang="en-IN" dirty="0">
                <a:solidFill>
                  <a:schemeClr val="accent1">
                    <a:lumMod val="75000"/>
                  </a:schemeClr>
                </a:solidFill>
              </a:rPr>
              <a:t>   &lt;/body&gt;</a:t>
            </a:r>
          </a:p>
          <a:p>
            <a:pPr marL="0" indent="0">
              <a:buNone/>
            </a:pPr>
            <a:r>
              <a:rPr lang="en-IN" dirty="0">
                <a:solidFill>
                  <a:schemeClr val="accent1">
                    <a:lumMod val="75000"/>
                  </a:schemeClr>
                </a:solidFill>
              </a:rPr>
              <a:t>&lt;/html&gt;</a:t>
            </a:r>
          </a:p>
        </p:txBody>
      </p:sp>
      <p:pic>
        <p:nvPicPr>
          <p:cNvPr id="6" name="Picture 5"/>
          <p:cNvPicPr>
            <a:picLocks noChangeAspect="1"/>
          </p:cNvPicPr>
          <p:nvPr/>
        </p:nvPicPr>
        <p:blipFill>
          <a:blip r:embed="rId2"/>
          <a:stretch>
            <a:fillRect/>
          </a:stretch>
        </p:blipFill>
        <p:spPr>
          <a:xfrm>
            <a:off x="7693884" y="2219218"/>
            <a:ext cx="3514366" cy="1323056"/>
          </a:xfrm>
          <a:prstGeom prst="rect">
            <a:avLst/>
          </a:prstGeom>
        </p:spPr>
      </p:pic>
      <p:sp>
        <p:nvSpPr>
          <p:cNvPr id="7" name="Rectangle 6"/>
          <p:cNvSpPr/>
          <p:nvPr/>
        </p:nvSpPr>
        <p:spPr>
          <a:xfrm>
            <a:off x="7483992" y="3647326"/>
            <a:ext cx="3909194" cy="1202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arr.slice</a:t>
            </a:r>
            <a:r>
              <a:rPr lang="en-IN" dirty="0"/>
              <a:t>( -3, -1) : </a:t>
            </a:r>
            <a:r>
              <a:rPr lang="en-IN" dirty="0" err="1" smtClean="0"/>
              <a:t>banana,grapes</a:t>
            </a:r>
            <a:endParaRPr lang="en-IN" dirty="0" smtClean="0"/>
          </a:p>
          <a:p>
            <a:pPr algn="ctr"/>
            <a:r>
              <a:rPr lang="en-IN" dirty="0" err="1"/>
              <a:t>arr.slice</a:t>
            </a:r>
            <a:r>
              <a:rPr lang="en-IN" dirty="0"/>
              <a:t>( 1, -1) : </a:t>
            </a:r>
            <a:r>
              <a:rPr lang="en-IN" dirty="0" err="1" smtClean="0"/>
              <a:t>mango,banana,grapes</a:t>
            </a:r>
            <a:endParaRPr lang="en-IN" dirty="0"/>
          </a:p>
        </p:txBody>
      </p:sp>
    </p:spTree>
    <p:extLst>
      <p:ext uri="{BB962C8B-B14F-4D97-AF65-F5344CB8AC3E}">
        <p14:creationId xmlns:p14="http://schemas.microsoft.com/office/powerpoint/2010/main" val="31089516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900"/>
            <a:ext cx="10515600" cy="6061753"/>
          </a:xfrm>
        </p:spPr>
        <p:txBody>
          <a:bodyPr>
            <a:normAutofit fontScale="47500" lnSpcReduction="20000"/>
          </a:bodyPr>
          <a:lstStyle/>
          <a:p>
            <a:r>
              <a:rPr lang="en-IN" sz="3700" dirty="0">
                <a:solidFill>
                  <a:srgbClr val="C00000"/>
                </a:solidFill>
              </a:rPr>
              <a:t>Using methods of </a:t>
            </a:r>
            <a:r>
              <a:rPr lang="en-IN" sz="3700" dirty="0" smtClean="0">
                <a:solidFill>
                  <a:srgbClr val="C00000"/>
                </a:solidFill>
              </a:rPr>
              <a:t>array</a:t>
            </a:r>
          </a:p>
          <a:p>
            <a:r>
              <a:rPr lang="en-IN" sz="4300" dirty="0" smtClean="0"/>
              <a:t>&lt;html&gt;</a:t>
            </a:r>
          </a:p>
          <a:p>
            <a:r>
              <a:rPr lang="en-IN" sz="4300" dirty="0" smtClean="0"/>
              <a:t>&lt;script&gt;</a:t>
            </a:r>
          </a:p>
          <a:p>
            <a:r>
              <a:rPr lang="en-IN" sz="4300" dirty="0" smtClean="0"/>
              <a:t>var </a:t>
            </a:r>
            <a:r>
              <a:rPr lang="en-IN" sz="4300" dirty="0" err="1" smtClean="0"/>
              <a:t>arr</a:t>
            </a:r>
            <a:r>
              <a:rPr lang="en-IN" sz="4300" dirty="0" smtClean="0"/>
              <a:t> </a:t>
            </a:r>
            <a:r>
              <a:rPr lang="en-IN" sz="4300" dirty="0"/>
              <a:t>= new Array</a:t>
            </a:r>
            <a:r>
              <a:rPr lang="en-IN" sz="4300" dirty="0" smtClean="0"/>
              <a:t>();</a:t>
            </a:r>
          </a:p>
          <a:p>
            <a:r>
              <a:rPr lang="en-IN" sz="4300" dirty="0" err="1" smtClean="0"/>
              <a:t>arr.push</a:t>
            </a:r>
            <a:r>
              <a:rPr lang="en-IN" sz="4300" dirty="0" smtClean="0"/>
              <a:t> </a:t>
            </a:r>
            <a:r>
              <a:rPr lang="en-IN" sz="4300" dirty="0"/>
              <a:t>(5, 6, 7</a:t>
            </a:r>
            <a:r>
              <a:rPr lang="en-IN" sz="4300" dirty="0" smtClean="0"/>
              <a:t>);</a:t>
            </a:r>
          </a:p>
          <a:p>
            <a:r>
              <a:rPr lang="en-IN" sz="4300" dirty="0" err="1" smtClean="0"/>
              <a:t>arr.push</a:t>
            </a:r>
            <a:r>
              <a:rPr lang="en-IN" sz="4300" dirty="0" smtClean="0"/>
              <a:t> </a:t>
            </a:r>
            <a:r>
              <a:rPr lang="en-IN" sz="4300" dirty="0"/>
              <a:t>(8, 9</a:t>
            </a:r>
            <a:r>
              <a:rPr lang="en-IN" sz="4300" dirty="0" smtClean="0"/>
              <a:t>);</a:t>
            </a:r>
          </a:p>
          <a:p>
            <a:r>
              <a:rPr lang="en-IN" sz="4300" dirty="0" smtClean="0"/>
              <a:t>document.write</a:t>
            </a:r>
            <a:r>
              <a:rPr lang="en-IN" sz="4300" dirty="0"/>
              <a:t>("After join method "+</a:t>
            </a:r>
            <a:r>
              <a:rPr lang="en-IN" sz="4300" dirty="0" err="1"/>
              <a:t>arr.join</a:t>
            </a:r>
            <a:r>
              <a:rPr lang="en-IN" sz="4300" dirty="0" smtClean="0"/>
              <a:t>(","))</a:t>
            </a:r>
          </a:p>
          <a:p>
            <a:r>
              <a:rPr lang="en-US" sz="4300" dirty="0" err="1" smtClean="0"/>
              <a:t>arr.pop</a:t>
            </a:r>
            <a:r>
              <a:rPr lang="en-US" sz="4300" dirty="0" smtClean="0"/>
              <a:t>();</a:t>
            </a:r>
            <a:endParaRPr lang="en-IN" sz="4300" dirty="0" smtClean="0"/>
          </a:p>
          <a:p>
            <a:r>
              <a:rPr lang="en-IN" sz="4300" dirty="0" smtClean="0"/>
              <a:t>document.write("&lt;</a:t>
            </a:r>
            <a:r>
              <a:rPr lang="en-IN" sz="4300" dirty="0" err="1" smtClean="0"/>
              <a:t>br</a:t>
            </a:r>
            <a:r>
              <a:rPr lang="en-IN" sz="4300" dirty="0" smtClean="0"/>
              <a:t>&gt;After </a:t>
            </a:r>
            <a:r>
              <a:rPr lang="en-IN" sz="4300" dirty="0"/>
              <a:t>pop method "+</a:t>
            </a:r>
            <a:r>
              <a:rPr lang="en-IN" sz="4300" dirty="0" err="1"/>
              <a:t>arr.join</a:t>
            </a:r>
            <a:r>
              <a:rPr lang="en-IN" sz="4300" dirty="0" smtClean="0"/>
              <a:t>(","))</a:t>
            </a:r>
          </a:p>
          <a:p>
            <a:r>
              <a:rPr lang="en-IN" sz="4300" dirty="0" err="1" smtClean="0"/>
              <a:t>arr.shift</a:t>
            </a:r>
            <a:r>
              <a:rPr lang="en-IN" sz="4300" dirty="0" smtClean="0"/>
              <a:t>();</a:t>
            </a:r>
          </a:p>
          <a:p>
            <a:r>
              <a:rPr lang="en-IN" sz="4300" dirty="0" smtClean="0"/>
              <a:t>document.write</a:t>
            </a:r>
            <a:r>
              <a:rPr lang="en-IN" sz="4300" dirty="0"/>
              <a:t>("&lt;</a:t>
            </a:r>
            <a:r>
              <a:rPr lang="en-IN" sz="4300" dirty="0" err="1"/>
              <a:t>br</a:t>
            </a:r>
            <a:r>
              <a:rPr lang="en-IN" sz="4300" dirty="0"/>
              <a:t>&gt;After shift method "+</a:t>
            </a:r>
            <a:r>
              <a:rPr lang="en-IN" sz="4300" dirty="0" err="1"/>
              <a:t>arr.join</a:t>
            </a:r>
            <a:r>
              <a:rPr lang="en-IN" sz="4300" dirty="0" smtClean="0"/>
              <a:t>(","))</a:t>
            </a:r>
          </a:p>
          <a:p>
            <a:r>
              <a:rPr lang="en-IN" sz="4300" dirty="0" err="1" smtClean="0"/>
              <a:t>arr.reverse</a:t>
            </a:r>
            <a:r>
              <a:rPr lang="en-IN" sz="4300" dirty="0" smtClean="0"/>
              <a:t>();</a:t>
            </a:r>
          </a:p>
          <a:p>
            <a:r>
              <a:rPr lang="en-IN" sz="4300" dirty="0" smtClean="0"/>
              <a:t>document.write</a:t>
            </a:r>
            <a:r>
              <a:rPr lang="en-IN" sz="4300" dirty="0"/>
              <a:t>("&lt;</a:t>
            </a:r>
            <a:r>
              <a:rPr lang="en-IN" sz="4300" dirty="0" err="1"/>
              <a:t>br</a:t>
            </a:r>
            <a:r>
              <a:rPr lang="en-IN" sz="4300" dirty="0"/>
              <a:t>&gt;After reverse method "+</a:t>
            </a:r>
            <a:r>
              <a:rPr lang="en-IN" sz="4300" dirty="0" err="1"/>
              <a:t>arr.join</a:t>
            </a:r>
            <a:r>
              <a:rPr lang="en-IN" sz="4300" dirty="0" smtClean="0"/>
              <a:t>(","))</a:t>
            </a:r>
          </a:p>
          <a:p>
            <a:r>
              <a:rPr lang="en-IN" sz="4300" dirty="0" err="1" smtClean="0"/>
              <a:t>arr.unshift</a:t>
            </a:r>
            <a:r>
              <a:rPr lang="en-IN" sz="4300" dirty="0" smtClean="0"/>
              <a:t>(1);</a:t>
            </a:r>
          </a:p>
          <a:p>
            <a:r>
              <a:rPr lang="en-IN" sz="4300" dirty="0" smtClean="0"/>
              <a:t>document.write</a:t>
            </a:r>
            <a:r>
              <a:rPr lang="en-IN" sz="4300" dirty="0"/>
              <a:t>("&lt;</a:t>
            </a:r>
            <a:r>
              <a:rPr lang="en-IN" sz="4300" dirty="0" err="1"/>
              <a:t>br</a:t>
            </a:r>
            <a:r>
              <a:rPr lang="en-IN" sz="4300" dirty="0"/>
              <a:t>&gt;After </a:t>
            </a:r>
            <a:r>
              <a:rPr lang="en-IN" sz="4300" dirty="0" err="1"/>
              <a:t>unshift</a:t>
            </a:r>
            <a:r>
              <a:rPr lang="en-IN" sz="4300" dirty="0"/>
              <a:t> method "+</a:t>
            </a:r>
            <a:r>
              <a:rPr lang="en-IN" sz="4300" dirty="0" err="1"/>
              <a:t>arr.join</a:t>
            </a:r>
            <a:r>
              <a:rPr lang="en-IN" sz="4300" dirty="0" smtClean="0"/>
              <a:t>(","))</a:t>
            </a:r>
          </a:p>
          <a:p>
            <a:r>
              <a:rPr lang="en-IN" sz="4300" dirty="0" smtClean="0"/>
              <a:t>&lt;/</a:t>
            </a:r>
            <a:r>
              <a:rPr lang="en-IN" sz="4300" dirty="0"/>
              <a:t>script</a:t>
            </a:r>
            <a:r>
              <a:rPr lang="en-IN" sz="4300" dirty="0" smtClean="0"/>
              <a:t>&gt;</a:t>
            </a:r>
          </a:p>
          <a:p>
            <a:r>
              <a:rPr lang="en-IN" sz="4300" dirty="0" smtClean="0"/>
              <a:t>&lt;/</a:t>
            </a:r>
            <a:r>
              <a:rPr lang="en-IN" sz="4300" dirty="0"/>
              <a:t>html</a:t>
            </a:r>
            <a:r>
              <a:rPr lang="en-IN" sz="4300" dirty="0" smtClean="0"/>
              <a:t>&gt;</a:t>
            </a:r>
          </a:p>
        </p:txBody>
      </p:sp>
      <p:sp>
        <p:nvSpPr>
          <p:cNvPr id="4" name="Rectangle 3"/>
          <p:cNvSpPr/>
          <p:nvPr/>
        </p:nvSpPr>
        <p:spPr>
          <a:xfrm>
            <a:off x="8352890" y="2250040"/>
            <a:ext cx="2845941" cy="2085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a:p>
            <a:pPr algn="ctr"/>
            <a:r>
              <a:rPr lang="en-US" dirty="0"/>
              <a:t>After join method 5,6,7,8,9</a:t>
            </a:r>
          </a:p>
          <a:p>
            <a:pPr algn="ctr"/>
            <a:r>
              <a:rPr lang="en-US" dirty="0"/>
              <a:t>After pop method 5,6,7,8</a:t>
            </a:r>
          </a:p>
          <a:p>
            <a:pPr algn="ctr"/>
            <a:r>
              <a:rPr lang="en-US" dirty="0"/>
              <a:t>After shift method 6,7,8</a:t>
            </a:r>
          </a:p>
          <a:p>
            <a:pPr algn="ctr"/>
            <a:r>
              <a:rPr lang="en-US" dirty="0"/>
              <a:t>After reverse method 8,7,6</a:t>
            </a:r>
          </a:p>
          <a:p>
            <a:pPr algn="ctr"/>
            <a:r>
              <a:rPr lang="en-US" dirty="0"/>
              <a:t>After </a:t>
            </a:r>
            <a:r>
              <a:rPr lang="en-US" dirty="0" err="1"/>
              <a:t>unshift</a:t>
            </a:r>
            <a:r>
              <a:rPr lang="en-US" dirty="0"/>
              <a:t> method 1,8,7,6</a:t>
            </a:r>
          </a:p>
        </p:txBody>
      </p:sp>
    </p:spTree>
    <p:extLst>
      <p:ext uri="{BB962C8B-B14F-4D97-AF65-F5344CB8AC3E}">
        <p14:creationId xmlns:p14="http://schemas.microsoft.com/office/powerpoint/2010/main" val="40244578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normAutofit fontScale="90000"/>
          </a:bodyPr>
          <a:lstStyle/>
          <a:p>
            <a:r>
              <a:rPr lang="en-US">
                <a:solidFill>
                  <a:srgbClr val="C00000"/>
                </a:solidFill>
              </a:rPr>
              <a:t>Objects as associative array</a:t>
            </a:r>
            <a:r>
              <a:rPr lang="en-US"/>
              <a:t/>
            </a:r>
            <a:br>
              <a:rPr lang="en-US"/>
            </a:br>
            <a:endParaRPr lang="en-IN"/>
          </a:p>
        </p:txBody>
      </p:sp>
      <p:sp>
        <p:nvSpPr>
          <p:cNvPr id="3" name="Content Placeholder 2"/>
          <p:cNvSpPr>
            <a:spLocks noGrp="1"/>
          </p:cNvSpPr>
          <p:nvPr>
            <p:ph idx="1"/>
          </p:nvPr>
        </p:nvSpPr>
        <p:spPr/>
        <p:txBody>
          <a:bodyPr/>
          <a:lstStyle/>
          <a:p>
            <a:r>
              <a:rPr lang="en-US"/>
              <a:t>Associative arrays are dynamic objects that the user redefines as needed. When you assign values ​​to keys in a variable of type Array, the array is transformed into an object, and it loses the attributes and methods of Array.</a:t>
            </a:r>
          </a:p>
          <a:p>
            <a:r>
              <a:rPr lang="en-US"/>
              <a:t>Associative array is a specialized array in which the elements are stored in(Key, value) pair.</a:t>
            </a:r>
            <a:endParaRPr lang="en-IN"/>
          </a:p>
        </p:txBody>
      </p:sp>
    </p:spTree>
    <p:extLst>
      <p:ext uri="{BB962C8B-B14F-4D97-AF65-F5344CB8AC3E}">
        <p14:creationId xmlns:p14="http://schemas.microsoft.com/office/powerpoint/2010/main" val="906605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1612"/>
          </a:xfrm>
        </p:spPr>
        <p:txBody>
          <a:bodyPr/>
          <a:lstStyle/>
          <a:p>
            <a:r>
              <a:rPr lang="en-US" dirty="0"/>
              <a:t>Associative array</a:t>
            </a:r>
            <a:endParaRPr lang="en-IN" dirty="0"/>
          </a:p>
        </p:txBody>
      </p:sp>
      <p:sp>
        <p:nvSpPr>
          <p:cNvPr id="3" name="Content Placeholder 2"/>
          <p:cNvSpPr>
            <a:spLocks noGrp="1"/>
          </p:cNvSpPr>
          <p:nvPr>
            <p:ph idx="1"/>
          </p:nvPr>
        </p:nvSpPr>
        <p:spPr>
          <a:xfrm>
            <a:off x="838200" y="1561672"/>
            <a:ext cx="10515600" cy="4615291"/>
          </a:xfrm>
        </p:spPr>
        <p:txBody>
          <a:bodyPr>
            <a:normAutofit/>
          </a:bodyPr>
          <a:lstStyle/>
          <a:p>
            <a:pPr marL="0" indent="0">
              <a:buNone/>
            </a:pPr>
            <a:r>
              <a:rPr lang="en-US" dirty="0">
                <a:solidFill>
                  <a:schemeClr val="accent1">
                    <a:lumMod val="75000"/>
                  </a:schemeClr>
                </a:solidFill>
              </a:rPr>
              <a:t>var stud={rn:1,name:”abc”};</a:t>
            </a:r>
          </a:p>
          <a:p>
            <a:pPr marL="0" indent="0">
              <a:buNone/>
            </a:pPr>
            <a:r>
              <a:rPr lang="en-US" dirty="0">
                <a:solidFill>
                  <a:schemeClr val="accent1">
                    <a:lumMod val="75000"/>
                  </a:schemeClr>
                </a:solidFill>
              </a:rPr>
              <a:t>var i;</a:t>
            </a:r>
          </a:p>
          <a:p>
            <a:pPr marL="0" indent="0">
              <a:buNone/>
            </a:pPr>
            <a:r>
              <a:rPr lang="en-US" dirty="0">
                <a:solidFill>
                  <a:schemeClr val="accent1">
                    <a:lumMod val="75000"/>
                  </a:schemeClr>
                </a:solidFill>
              </a:rPr>
              <a:t>for ( </a:t>
            </a:r>
            <a:r>
              <a:rPr lang="en-US" dirty="0" smtClean="0">
                <a:solidFill>
                  <a:schemeClr val="accent1">
                    <a:lumMod val="75000"/>
                  </a:schemeClr>
                </a:solidFill>
              </a:rPr>
              <a:t>i </a:t>
            </a:r>
            <a:r>
              <a:rPr lang="en-US" dirty="0">
                <a:solidFill>
                  <a:schemeClr val="accent1">
                    <a:lumMod val="75000"/>
                  </a:schemeClr>
                </a:solidFill>
              </a:rPr>
              <a:t>in stud)</a:t>
            </a:r>
          </a:p>
          <a:p>
            <a:pPr marL="0" indent="0">
              <a:buNone/>
            </a:pPr>
            <a:r>
              <a:rPr lang="en-US" dirty="0">
                <a:solidFill>
                  <a:schemeClr val="accent1">
                    <a:lumMod val="75000"/>
                  </a:schemeClr>
                </a:solidFill>
              </a:rPr>
              <a:t>{</a:t>
            </a:r>
          </a:p>
          <a:p>
            <a:pPr marL="0" indent="0">
              <a:buNone/>
            </a:pPr>
            <a:r>
              <a:rPr lang="en-US" dirty="0">
                <a:solidFill>
                  <a:schemeClr val="accent1">
                    <a:lumMod val="75000"/>
                  </a:schemeClr>
                </a:solidFill>
              </a:rPr>
              <a:t>document.write(“&lt;</a:t>
            </a:r>
            <a:r>
              <a:rPr lang="en-US" dirty="0" err="1">
                <a:solidFill>
                  <a:schemeClr val="accent1">
                    <a:lumMod val="75000"/>
                  </a:schemeClr>
                </a:solidFill>
              </a:rPr>
              <a:t>br</a:t>
            </a:r>
            <a:r>
              <a:rPr lang="en-US" dirty="0">
                <a:solidFill>
                  <a:schemeClr val="accent1">
                    <a:lumMod val="75000"/>
                  </a:schemeClr>
                </a:solidFill>
              </a:rPr>
              <a:t>&gt;”+stud[i]);</a:t>
            </a:r>
          </a:p>
          <a:p>
            <a:pPr marL="0" indent="0">
              <a:buNone/>
            </a:pPr>
            <a:r>
              <a:rPr lang="en-US" dirty="0">
                <a:solidFill>
                  <a:schemeClr val="accent1">
                    <a:lumMod val="75000"/>
                  </a:schemeClr>
                </a:solidFill>
              </a:rPr>
              <a:t>}</a:t>
            </a:r>
          </a:p>
          <a:p>
            <a:r>
              <a:rPr lang="en-US" dirty="0">
                <a:solidFill>
                  <a:schemeClr val="accent2">
                    <a:lumMod val="60000"/>
                    <a:lumOff val="40000"/>
                  </a:schemeClr>
                </a:solidFill>
              </a:rPr>
              <a:t>Output:</a:t>
            </a:r>
          </a:p>
          <a:p>
            <a:pPr marL="0" indent="0">
              <a:buNone/>
            </a:pPr>
            <a:r>
              <a:rPr lang="en-US" dirty="0"/>
              <a:t> 1</a:t>
            </a:r>
          </a:p>
          <a:p>
            <a:pPr marL="0" indent="0">
              <a:buNone/>
            </a:pPr>
            <a:r>
              <a:rPr lang="en-US" dirty="0" err="1"/>
              <a:t>abc</a:t>
            </a:r>
            <a:endParaRPr lang="en-IN" dirty="0"/>
          </a:p>
        </p:txBody>
      </p:sp>
    </p:spTree>
    <p:extLst>
      <p:ext uri="{BB962C8B-B14F-4D97-AF65-F5344CB8AC3E}">
        <p14:creationId xmlns:p14="http://schemas.microsoft.com/office/powerpoint/2010/main" val="3459175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6174"/>
            <a:ext cx="10515600" cy="6051479"/>
          </a:xfrm>
        </p:spPr>
        <p:txBody>
          <a:bodyPr>
            <a:normAutofit fontScale="77500" lnSpcReduction="20000"/>
          </a:bodyPr>
          <a:lstStyle/>
          <a:p>
            <a:r>
              <a:rPr lang="en-IN" sz="3000" dirty="0" smtClean="0"/>
              <a:t>&lt;html&gt;</a:t>
            </a:r>
          </a:p>
          <a:p>
            <a:r>
              <a:rPr lang="en-IN" sz="3000" dirty="0" smtClean="0"/>
              <a:t>&lt;</a:t>
            </a:r>
            <a:r>
              <a:rPr lang="en-IN" sz="3000" dirty="0"/>
              <a:t>head&gt;&lt;title&gt;Associative Array Demo&lt;/title&gt;&lt;/head</a:t>
            </a:r>
            <a:r>
              <a:rPr lang="en-IN" sz="3000" dirty="0" smtClean="0"/>
              <a:t>&gt;</a:t>
            </a:r>
          </a:p>
          <a:p>
            <a:r>
              <a:rPr lang="en-IN" sz="3000" dirty="0" smtClean="0"/>
              <a:t>&lt;</a:t>
            </a:r>
            <a:r>
              <a:rPr lang="en-IN" sz="3000" dirty="0"/>
              <a:t>body</a:t>
            </a:r>
            <a:r>
              <a:rPr lang="en-IN" sz="3000" dirty="0" smtClean="0"/>
              <a:t>&gt;</a:t>
            </a:r>
          </a:p>
          <a:p>
            <a:r>
              <a:rPr lang="en-IN" sz="3000" dirty="0" smtClean="0"/>
              <a:t>&lt;script&gt;</a:t>
            </a:r>
          </a:p>
          <a:p>
            <a:r>
              <a:rPr lang="en-IN" sz="3000" dirty="0" smtClean="0"/>
              <a:t>a=new </a:t>
            </a:r>
            <a:r>
              <a:rPr lang="en-IN" sz="3000" dirty="0"/>
              <a:t>Object</a:t>
            </a:r>
            <a:r>
              <a:rPr lang="en-IN" sz="3000" dirty="0" smtClean="0"/>
              <a:t>();</a:t>
            </a:r>
          </a:p>
          <a:p>
            <a:r>
              <a:rPr lang="en-IN" sz="3000" dirty="0" smtClean="0"/>
              <a:t>a</a:t>
            </a:r>
            <a:r>
              <a:rPr lang="en-IN" sz="3000" dirty="0"/>
              <a:t>["one"]=1; </a:t>
            </a:r>
            <a:endParaRPr lang="en-IN" sz="3000" dirty="0" smtClean="0"/>
          </a:p>
          <a:p>
            <a:r>
              <a:rPr lang="en-IN" sz="3000" dirty="0" smtClean="0"/>
              <a:t>a["two</a:t>
            </a:r>
            <a:r>
              <a:rPr lang="en-IN" sz="3000" dirty="0"/>
              <a:t>"]=2</a:t>
            </a:r>
            <a:r>
              <a:rPr lang="en-IN" sz="3000" dirty="0" smtClean="0"/>
              <a:t>;</a:t>
            </a:r>
          </a:p>
          <a:p>
            <a:r>
              <a:rPr lang="en-IN" sz="3000" dirty="0" smtClean="0"/>
              <a:t>a</a:t>
            </a:r>
            <a:r>
              <a:rPr lang="en-IN" sz="3000" dirty="0"/>
              <a:t>["three"]=3</a:t>
            </a:r>
            <a:r>
              <a:rPr lang="en-IN" sz="3000" dirty="0" smtClean="0"/>
              <a:t>;</a:t>
            </a:r>
          </a:p>
          <a:p>
            <a:r>
              <a:rPr lang="en-IN" sz="3000" dirty="0" smtClean="0"/>
              <a:t>a</a:t>
            </a:r>
            <a:r>
              <a:rPr lang="en-IN" sz="3000" dirty="0"/>
              <a:t>["four"]=4</a:t>
            </a:r>
            <a:r>
              <a:rPr lang="en-IN" sz="3000" dirty="0" smtClean="0"/>
              <a:t>;</a:t>
            </a:r>
          </a:p>
          <a:p>
            <a:r>
              <a:rPr lang="en-IN" sz="3000" dirty="0" smtClean="0"/>
              <a:t>a</a:t>
            </a:r>
            <a:r>
              <a:rPr lang="en-IN" sz="3000" dirty="0"/>
              <a:t>["five"]=5</a:t>
            </a:r>
            <a:r>
              <a:rPr lang="en-IN" sz="3000" dirty="0" smtClean="0"/>
              <a:t>;</a:t>
            </a:r>
          </a:p>
          <a:p>
            <a:r>
              <a:rPr lang="en-IN" sz="3000" dirty="0" smtClean="0"/>
              <a:t>document.write</a:t>
            </a:r>
            <a:r>
              <a:rPr lang="en-IN" sz="3000" dirty="0"/>
              <a:t>("&lt;h4&gt;The elements in array are ...&lt;/h4</a:t>
            </a:r>
            <a:r>
              <a:rPr lang="en-IN" sz="3000" dirty="0" smtClean="0"/>
              <a:t>&gt;");</a:t>
            </a:r>
          </a:p>
          <a:p>
            <a:r>
              <a:rPr lang="en-IN" sz="3000" dirty="0" smtClean="0"/>
              <a:t>for(i </a:t>
            </a:r>
            <a:r>
              <a:rPr lang="en-IN" sz="3000" dirty="0"/>
              <a:t>in a</a:t>
            </a:r>
            <a:r>
              <a:rPr lang="en-IN" sz="3000" dirty="0" smtClean="0"/>
              <a:t>)</a:t>
            </a:r>
          </a:p>
          <a:p>
            <a:r>
              <a:rPr lang="en-IN" sz="3000" dirty="0" smtClean="0"/>
              <a:t>document.write(i</a:t>
            </a:r>
            <a:r>
              <a:rPr lang="en-IN" sz="3000" dirty="0"/>
              <a:t>+"="+a[i]+"&lt;</a:t>
            </a:r>
            <a:r>
              <a:rPr lang="en-IN" sz="3000" dirty="0" err="1"/>
              <a:t>br</a:t>
            </a:r>
            <a:r>
              <a:rPr lang="en-IN" sz="3000" dirty="0" smtClean="0"/>
              <a:t>/&gt;");</a:t>
            </a:r>
          </a:p>
          <a:p>
            <a:r>
              <a:rPr lang="en-IN" sz="3000" dirty="0" smtClean="0"/>
              <a:t>&lt;/</a:t>
            </a:r>
            <a:r>
              <a:rPr lang="en-IN" sz="3000" dirty="0"/>
              <a:t>script</a:t>
            </a:r>
            <a:r>
              <a:rPr lang="en-IN" sz="3000" dirty="0" smtClean="0"/>
              <a:t>&gt;</a:t>
            </a:r>
          </a:p>
          <a:p>
            <a:r>
              <a:rPr lang="en-IN" sz="3000" dirty="0" smtClean="0"/>
              <a:t>&lt;/</a:t>
            </a:r>
            <a:r>
              <a:rPr lang="en-IN" sz="3000" dirty="0"/>
              <a:t>body</a:t>
            </a:r>
            <a:r>
              <a:rPr lang="en-IN" sz="3000" dirty="0" smtClean="0"/>
              <a:t>&gt;</a:t>
            </a:r>
          </a:p>
          <a:p>
            <a:r>
              <a:rPr lang="en-IN" sz="3000" dirty="0" smtClean="0"/>
              <a:t>&lt;/</a:t>
            </a:r>
            <a:r>
              <a:rPr lang="en-IN" sz="3000" dirty="0"/>
              <a:t>html</a:t>
            </a:r>
            <a:r>
              <a:rPr lang="en-IN" sz="3000" dirty="0" smtClean="0"/>
              <a:t>&gt;</a:t>
            </a:r>
          </a:p>
          <a:p>
            <a:endParaRPr lang="en-IN" dirty="0" smtClean="0"/>
          </a:p>
        </p:txBody>
      </p:sp>
      <p:sp>
        <p:nvSpPr>
          <p:cNvPr id="4" name="Rectangle 3"/>
          <p:cNvSpPr/>
          <p:nvPr/>
        </p:nvSpPr>
        <p:spPr>
          <a:xfrm>
            <a:off x="7695344" y="1767155"/>
            <a:ext cx="2681555" cy="2424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a:p>
            <a:pPr algn="ctr"/>
            <a:r>
              <a:rPr lang="en-US" dirty="0"/>
              <a:t>Array elements in array are</a:t>
            </a:r>
          </a:p>
          <a:p>
            <a:pPr algn="ctr"/>
            <a:r>
              <a:rPr lang="en-US" dirty="0"/>
              <a:t>one=1</a:t>
            </a:r>
          </a:p>
          <a:p>
            <a:pPr algn="ctr"/>
            <a:r>
              <a:rPr lang="en-US" dirty="0"/>
              <a:t>two-2</a:t>
            </a:r>
          </a:p>
          <a:p>
            <a:pPr algn="ctr"/>
            <a:r>
              <a:rPr lang="en-US" dirty="0"/>
              <a:t>three=3</a:t>
            </a:r>
          </a:p>
          <a:p>
            <a:pPr algn="ctr"/>
            <a:r>
              <a:rPr lang="en-US" dirty="0"/>
              <a:t>four-4</a:t>
            </a:r>
          </a:p>
          <a:p>
            <a:pPr algn="ctr"/>
            <a:r>
              <a:rPr lang="en-US" dirty="0"/>
              <a:t>five=5</a:t>
            </a:r>
          </a:p>
        </p:txBody>
      </p:sp>
    </p:spTree>
    <p:extLst>
      <p:ext uri="{BB962C8B-B14F-4D97-AF65-F5344CB8AC3E}">
        <p14:creationId xmlns:p14="http://schemas.microsoft.com/office/powerpoint/2010/main" val="192782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1) Array </a:t>
            </a:r>
            <a:r>
              <a:rPr lang="en-US" dirty="0" smtClean="0">
                <a:solidFill>
                  <a:srgbClr val="C00000"/>
                </a:solidFill>
              </a:rPr>
              <a:t>literal</a:t>
            </a:r>
            <a:br>
              <a:rPr lang="en-US" dirty="0" smtClean="0">
                <a:solidFill>
                  <a:srgbClr val="C00000"/>
                </a:solidFill>
              </a:rPr>
            </a:br>
            <a:r>
              <a:rPr lang="en-US" sz="2000" dirty="0" smtClean="0"/>
              <a:t>It takes a list of values separated by a command enclosed in square brackets. </a:t>
            </a:r>
            <a:r>
              <a:rPr lang="en-US" dirty="0"/>
              <a:t/>
            </a:r>
            <a:br>
              <a:rPr lang="en-US" dirty="0"/>
            </a:br>
            <a:r>
              <a:rPr lang="en-US" sz="2200" dirty="0"/>
              <a:t>The syntax of creating array using array literal is given below:</a:t>
            </a:r>
            <a:br>
              <a:rPr lang="en-US" sz="2200" dirty="0"/>
            </a:br>
            <a:endParaRPr lang="en-IN" dirty="0"/>
          </a:p>
        </p:txBody>
      </p:sp>
      <p:sp>
        <p:nvSpPr>
          <p:cNvPr id="3" name="Content Placeholder 2"/>
          <p:cNvSpPr>
            <a:spLocks noGrp="1"/>
          </p:cNvSpPr>
          <p:nvPr>
            <p:ph idx="1"/>
          </p:nvPr>
        </p:nvSpPr>
        <p:spPr>
          <a:xfrm>
            <a:off x="838200" y="1429407"/>
            <a:ext cx="10515600" cy="4747556"/>
          </a:xfrm>
        </p:spPr>
        <p:txBody>
          <a:bodyPr>
            <a:normAutofit fontScale="85000" lnSpcReduction="20000"/>
          </a:bodyPr>
          <a:lstStyle/>
          <a:p>
            <a:r>
              <a:rPr lang="en-IN" dirty="0">
                <a:solidFill>
                  <a:schemeClr val="accent6">
                    <a:lumMod val="75000"/>
                  </a:schemeClr>
                </a:solidFill>
              </a:rPr>
              <a:t>var </a:t>
            </a:r>
            <a:r>
              <a:rPr lang="en-IN" dirty="0" err="1">
                <a:solidFill>
                  <a:schemeClr val="accent6">
                    <a:lumMod val="75000"/>
                  </a:schemeClr>
                </a:solidFill>
              </a:rPr>
              <a:t>arrayname</a:t>
            </a:r>
            <a:r>
              <a:rPr lang="en-IN" dirty="0">
                <a:solidFill>
                  <a:schemeClr val="accent6">
                    <a:lumMod val="75000"/>
                  </a:schemeClr>
                </a:solidFill>
              </a:rPr>
              <a:t>=[value1,value2.....</a:t>
            </a:r>
            <a:r>
              <a:rPr lang="en-IN" dirty="0" err="1">
                <a:solidFill>
                  <a:schemeClr val="accent6">
                    <a:lumMod val="75000"/>
                  </a:schemeClr>
                </a:solidFill>
              </a:rPr>
              <a:t>valueN</a:t>
            </a:r>
            <a:r>
              <a:rPr lang="en-IN" dirty="0">
                <a:solidFill>
                  <a:schemeClr val="accent6">
                    <a:lumMod val="75000"/>
                  </a:schemeClr>
                </a:solidFill>
              </a:rPr>
              <a:t>];  </a:t>
            </a:r>
          </a:p>
          <a:p>
            <a:pPr marL="0" indent="0">
              <a:buNone/>
            </a:pPr>
            <a:endParaRPr lang="en-IN" dirty="0"/>
          </a:p>
          <a:p>
            <a:r>
              <a:rPr lang="en-IN" dirty="0"/>
              <a:t>E</a:t>
            </a:r>
            <a:r>
              <a:rPr lang="en-IN" dirty="0" smtClean="0"/>
              <a:t>xample</a:t>
            </a:r>
            <a:endParaRPr lang="en-IN" dirty="0"/>
          </a:p>
          <a:p>
            <a:endParaRPr lang="en-IN" dirty="0"/>
          </a:p>
          <a:p>
            <a:pPr marL="0" indent="0">
              <a:buNone/>
            </a:pPr>
            <a:r>
              <a:rPr lang="en-IN" dirty="0">
                <a:solidFill>
                  <a:srgbClr val="0070C0"/>
                </a:solidFill>
              </a:rPr>
              <a:t>&lt;script&gt;  </a:t>
            </a:r>
          </a:p>
          <a:p>
            <a:pPr marL="0" indent="0">
              <a:buNone/>
            </a:pPr>
            <a:r>
              <a:rPr lang="en-IN" dirty="0">
                <a:solidFill>
                  <a:srgbClr val="0070C0"/>
                </a:solidFill>
              </a:rPr>
              <a:t>var </a:t>
            </a:r>
            <a:r>
              <a:rPr lang="en-IN" dirty="0" err="1">
                <a:solidFill>
                  <a:srgbClr val="0070C0"/>
                </a:solidFill>
              </a:rPr>
              <a:t>emp</a:t>
            </a:r>
            <a:r>
              <a:rPr lang="en-IN" dirty="0">
                <a:solidFill>
                  <a:srgbClr val="0070C0"/>
                </a:solidFill>
              </a:rPr>
              <a:t>=[“</a:t>
            </a:r>
            <a:r>
              <a:rPr lang="en-IN" dirty="0" err="1">
                <a:solidFill>
                  <a:srgbClr val="0070C0"/>
                </a:solidFill>
              </a:rPr>
              <a:t>Yash</a:t>
            </a:r>
            <a:r>
              <a:rPr lang="en-IN" dirty="0">
                <a:solidFill>
                  <a:srgbClr val="0070C0"/>
                </a:solidFill>
              </a:rPr>
              <a:t>","</a:t>
            </a:r>
            <a:r>
              <a:rPr lang="en-IN" dirty="0" err="1" smtClean="0">
                <a:solidFill>
                  <a:srgbClr val="0070C0"/>
                </a:solidFill>
              </a:rPr>
              <a:t>Vishal","Rahul</a:t>
            </a:r>
            <a:r>
              <a:rPr lang="en-IN" dirty="0" smtClean="0">
                <a:solidFill>
                  <a:srgbClr val="0070C0"/>
                </a:solidFill>
              </a:rPr>
              <a:t>"];  </a:t>
            </a:r>
            <a:endParaRPr lang="en-IN" dirty="0">
              <a:solidFill>
                <a:srgbClr val="0070C0"/>
              </a:solidFill>
            </a:endParaRPr>
          </a:p>
          <a:p>
            <a:pPr marL="0" indent="0">
              <a:buNone/>
            </a:pPr>
            <a:r>
              <a:rPr lang="en-IN" dirty="0">
                <a:solidFill>
                  <a:srgbClr val="0070C0"/>
                </a:solidFill>
              </a:rPr>
              <a:t>for (</a:t>
            </a:r>
            <a:r>
              <a:rPr lang="en-IN" dirty="0" err="1">
                <a:solidFill>
                  <a:srgbClr val="0070C0"/>
                </a:solidFill>
              </a:rPr>
              <a:t>i</a:t>
            </a:r>
            <a:r>
              <a:rPr lang="en-IN" dirty="0">
                <a:solidFill>
                  <a:srgbClr val="0070C0"/>
                </a:solidFill>
              </a:rPr>
              <a:t>=0;i&lt;</a:t>
            </a:r>
            <a:r>
              <a:rPr lang="en-IN" dirty="0" err="1">
                <a:solidFill>
                  <a:srgbClr val="0070C0"/>
                </a:solidFill>
              </a:rPr>
              <a:t>emp.length;i</a:t>
            </a:r>
            <a:r>
              <a:rPr lang="en-IN" dirty="0">
                <a:solidFill>
                  <a:srgbClr val="0070C0"/>
                </a:solidFill>
              </a:rPr>
              <a:t>++){  </a:t>
            </a:r>
          </a:p>
          <a:p>
            <a:pPr marL="0" indent="0">
              <a:buNone/>
            </a:pPr>
            <a:r>
              <a:rPr lang="en-IN" dirty="0">
                <a:solidFill>
                  <a:srgbClr val="0070C0"/>
                </a:solidFill>
              </a:rPr>
              <a:t>document.write(</a:t>
            </a:r>
            <a:r>
              <a:rPr lang="en-IN" dirty="0" err="1">
                <a:solidFill>
                  <a:srgbClr val="0070C0"/>
                </a:solidFill>
              </a:rPr>
              <a:t>emp</a:t>
            </a:r>
            <a:r>
              <a:rPr lang="en-IN" dirty="0">
                <a:solidFill>
                  <a:srgbClr val="0070C0"/>
                </a:solidFill>
              </a:rPr>
              <a:t>[</a:t>
            </a:r>
            <a:r>
              <a:rPr lang="en-IN" dirty="0" err="1">
                <a:solidFill>
                  <a:srgbClr val="0070C0"/>
                </a:solidFill>
              </a:rPr>
              <a:t>i</a:t>
            </a:r>
            <a:r>
              <a:rPr lang="en-IN" dirty="0">
                <a:solidFill>
                  <a:srgbClr val="0070C0"/>
                </a:solidFill>
              </a:rPr>
              <a:t>] + "&lt;</a:t>
            </a:r>
            <a:r>
              <a:rPr lang="en-IN" dirty="0" err="1">
                <a:solidFill>
                  <a:srgbClr val="0070C0"/>
                </a:solidFill>
              </a:rPr>
              <a:t>br</a:t>
            </a:r>
            <a:r>
              <a:rPr lang="en-IN" dirty="0">
                <a:solidFill>
                  <a:srgbClr val="0070C0"/>
                </a:solidFill>
              </a:rPr>
              <a:t>/&gt;");  </a:t>
            </a:r>
          </a:p>
          <a:p>
            <a:pPr marL="0" indent="0">
              <a:buNone/>
            </a:pPr>
            <a:r>
              <a:rPr lang="en-IN" dirty="0">
                <a:solidFill>
                  <a:srgbClr val="0070C0"/>
                </a:solidFill>
              </a:rPr>
              <a:t>}  </a:t>
            </a:r>
          </a:p>
          <a:p>
            <a:pPr marL="0" indent="0">
              <a:buNone/>
            </a:pPr>
            <a:r>
              <a:rPr lang="en-IN" dirty="0">
                <a:solidFill>
                  <a:srgbClr val="0070C0"/>
                </a:solidFill>
              </a:rPr>
              <a:t>&lt;/script&gt; </a:t>
            </a:r>
          </a:p>
          <a:p>
            <a:pPr marL="0" indent="0">
              <a:buNone/>
            </a:pPr>
            <a:endParaRPr lang="en-IN" dirty="0">
              <a:solidFill>
                <a:srgbClr val="0070C0"/>
              </a:solidFill>
            </a:endParaRPr>
          </a:p>
          <a:p>
            <a:pPr marL="0" indent="0">
              <a:buNone/>
            </a:pPr>
            <a:r>
              <a:rPr lang="en-US" dirty="0"/>
              <a:t>The .length property returns the length of an array.</a:t>
            </a:r>
          </a:p>
          <a:p>
            <a:pPr marL="0" indent="0">
              <a:buNone/>
            </a:pPr>
            <a:endParaRPr lang="en-US" dirty="0">
              <a:solidFill>
                <a:srgbClr val="0070C0"/>
              </a:solidFill>
            </a:endParaRPr>
          </a:p>
        </p:txBody>
      </p:sp>
      <p:sp>
        <p:nvSpPr>
          <p:cNvPr id="4" name="TextBox 3"/>
          <p:cNvSpPr txBox="1"/>
          <p:nvPr/>
        </p:nvSpPr>
        <p:spPr>
          <a:xfrm>
            <a:off x="9101959" y="4214648"/>
            <a:ext cx="1744717" cy="1477328"/>
          </a:xfrm>
          <a:prstGeom prst="rect">
            <a:avLst/>
          </a:prstGeom>
          <a:noFill/>
        </p:spPr>
        <p:txBody>
          <a:bodyPr wrap="square" rtlCol="0">
            <a:spAutoFit/>
          </a:bodyPr>
          <a:lstStyle/>
          <a:p>
            <a:r>
              <a:rPr lang="en-US" dirty="0">
                <a:solidFill>
                  <a:schemeClr val="accent2">
                    <a:lumMod val="60000"/>
                    <a:lumOff val="40000"/>
                  </a:schemeClr>
                </a:solidFill>
              </a:rPr>
              <a:t>Output :</a:t>
            </a:r>
          </a:p>
          <a:p>
            <a:r>
              <a:rPr lang="en-US" dirty="0" err="1">
                <a:solidFill>
                  <a:srgbClr val="0070C0"/>
                </a:solidFill>
              </a:rPr>
              <a:t>Yash</a:t>
            </a:r>
            <a:endParaRPr lang="en-US" dirty="0">
              <a:solidFill>
                <a:srgbClr val="0070C0"/>
              </a:solidFill>
            </a:endParaRPr>
          </a:p>
          <a:p>
            <a:r>
              <a:rPr lang="en-US" dirty="0" smtClean="0">
                <a:solidFill>
                  <a:srgbClr val="0070C0"/>
                </a:solidFill>
              </a:rPr>
              <a:t>Vishal</a:t>
            </a:r>
            <a:endParaRPr lang="en-US" dirty="0">
              <a:solidFill>
                <a:srgbClr val="0070C0"/>
              </a:solidFill>
            </a:endParaRPr>
          </a:p>
          <a:p>
            <a:r>
              <a:rPr lang="en-US" dirty="0" smtClean="0">
                <a:solidFill>
                  <a:srgbClr val="0070C0"/>
                </a:solidFill>
              </a:rPr>
              <a:t>Rahul</a:t>
            </a:r>
            <a:endParaRPr lang="en-IN" dirty="0">
              <a:solidFill>
                <a:srgbClr val="0070C0"/>
              </a:solidFill>
            </a:endParaRPr>
          </a:p>
          <a:p>
            <a:endParaRPr lang="en-IN" dirty="0"/>
          </a:p>
        </p:txBody>
      </p:sp>
    </p:spTree>
    <p:extLst>
      <p:ext uri="{BB962C8B-B14F-4D97-AF65-F5344CB8AC3E}">
        <p14:creationId xmlns:p14="http://schemas.microsoft.com/office/powerpoint/2010/main" val="6856879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0806"/>
          </a:xfrm>
        </p:spPr>
        <p:txBody>
          <a:bodyPr>
            <a:normAutofit fontScale="90000"/>
          </a:bodyPr>
          <a:lstStyle/>
          <a:p>
            <a:r>
              <a:rPr lang="en-US"/>
              <a:t>Program</a:t>
            </a:r>
            <a:endParaRPr lang="en-IN"/>
          </a:p>
        </p:txBody>
      </p:sp>
      <p:sp>
        <p:nvSpPr>
          <p:cNvPr id="3" name="Content Placeholder 2"/>
          <p:cNvSpPr>
            <a:spLocks noGrp="1"/>
          </p:cNvSpPr>
          <p:nvPr>
            <p:ph idx="1"/>
          </p:nvPr>
        </p:nvSpPr>
        <p:spPr>
          <a:xfrm>
            <a:off x="838200" y="1313793"/>
            <a:ext cx="10515600" cy="4863170"/>
          </a:xfrm>
        </p:spPr>
        <p:txBody>
          <a:bodyPr>
            <a:normAutofit fontScale="92500" lnSpcReduction="10000"/>
          </a:bodyPr>
          <a:lstStyle/>
          <a:p>
            <a:pPr marL="0" indent="0">
              <a:buNone/>
            </a:pPr>
            <a:r>
              <a:rPr lang="en-IN" dirty="0">
                <a:solidFill>
                  <a:schemeClr val="accent1">
                    <a:lumMod val="75000"/>
                  </a:schemeClr>
                </a:solidFill>
              </a:rPr>
              <a:t>&lt;script&gt;</a:t>
            </a:r>
          </a:p>
          <a:p>
            <a:pPr marL="0" indent="0">
              <a:buNone/>
            </a:pPr>
            <a:r>
              <a:rPr lang="en-IN" dirty="0">
                <a:solidFill>
                  <a:schemeClr val="accent1">
                    <a:lumMod val="75000"/>
                  </a:schemeClr>
                </a:solidFill>
              </a:rPr>
              <a:t>A=new Object( );</a:t>
            </a:r>
          </a:p>
          <a:p>
            <a:pPr marL="0" indent="0">
              <a:buNone/>
            </a:pPr>
            <a:r>
              <a:rPr lang="en-US" dirty="0">
                <a:solidFill>
                  <a:schemeClr val="accent1">
                    <a:lumMod val="75000"/>
                  </a:schemeClr>
                </a:solidFill>
              </a:rPr>
              <a:t>A[‘one’]=1;                                               </a:t>
            </a:r>
          </a:p>
          <a:p>
            <a:pPr marL="0" indent="0">
              <a:buNone/>
            </a:pPr>
            <a:r>
              <a:rPr lang="en-US" dirty="0">
                <a:solidFill>
                  <a:schemeClr val="accent1">
                    <a:lumMod val="75000"/>
                  </a:schemeClr>
                </a:solidFill>
              </a:rPr>
              <a:t>A[‘two’]=2;</a:t>
            </a:r>
          </a:p>
          <a:p>
            <a:pPr marL="0" indent="0">
              <a:buNone/>
            </a:pPr>
            <a:r>
              <a:rPr lang="en-US" dirty="0">
                <a:solidFill>
                  <a:schemeClr val="accent1">
                    <a:lumMod val="75000"/>
                  </a:schemeClr>
                </a:solidFill>
              </a:rPr>
              <a:t>A[‘three’]=3;</a:t>
            </a:r>
          </a:p>
          <a:p>
            <a:pPr marL="0" indent="0">
              <a:buNone/>
            </a:pPr>
            <a:r>
              <a:rPr lang="en-US" dirty="0">
                <a:solidFill>
                  <a:schemeClr val="accent1">
                    <a:lumMod val="75000"/>
                  </a:schemeClr>
                </a:solidFill>
              </a:rPr>
              <a:t>A[‘four’]=4;</a:t>
            </a:r>
          </a:p>
          <a:p>
            <a:pPr marL="0" indent="0">
              <a:buNone/>
            </a:pPr>
            <a:r>
              <a:rPr lang="en-US" dirty="0">
                <a:solidFill>
                  <a:schemeClr val="accent1">
                    <a:lumMod val="75000"/>
                  </a:schemeClr>
                </a:solidFill>
              </a:rPr>
              <a:t>A[‘five’]=5;</a:t>
            </a:r>
          </a:p>
          <a:p>
            <a:pPr marL="0" indent="0">
              <a:buNone/>
            </a:pPr>
            <a:r>
              <a:rPr lang="en-IN" dirty="0">
                <a:solidFill>
                  <a:schemeClr val="accent1">
                    <a:lumMod val="75000"/>
                  </a:schemeClr>
                </a:solidFill>
              </a:rPr>
              <a:t>document.write(“The elements in array are:&lt;</a:t>
            </a:r>
            <a:r>
              <a:rPr lang="en-IN" dirty="0" err="1">
                <a:solidFill>
                  <a:schemeClr val="accent1">
                    <a:lumMod val="75000"/>
                  </a:schemeClr>
                </a:solidFill>
              </a:rPr>
              <a:t>br</a:t>
            </a:r>
            <a:r>
              <a:rPr lang="en-IN" dirty="0">
                <a:solidFill>
                  <a:schemeClr val="accent1">
                    <a:lumMod val="75000"/>
                  </a:schemeClr>
                </a:solidFill>
              </a:rPr>
              <a:t>/&gt;”);</a:t>
            </a:r>
          </a:p>
          <a:p>
            <a:pPr marL="0" indent="0">
              <a:buNone/>
            </a:pPr>
            <a:r>
              <a:rPr lang="en-IN" dirty="0">
                <a:solidFill>
                  <a:schemeClr val="accent1">
                    <a:lumMod val="75000"/>
                  </a:schemeClr>
                </a:solidFill>
              </a:rPr>
              <a:t>for(</a:t>
            </a:r>
            <a:r>
              <a:rPr lang="en-IN" dirty="0" err="1">
                <a:solidFill>
                  <a:schemeClr val="accent1">
                    <a:lumMod val="75000"/>
                  </a:schemeClr>
                </a:solidFill>
              </a:rPr>
              <a:t>i</a:t>
            </a:r>
            <a:r>
              <a:rPr lang="en-IN" dirty="0">
                <a:solidFill>
                  <a:schemeClr val="accent1">
                    <a:lumMod val="75000"/>
                  </a:schemeClr>
                </a:solidFill>
              </a:rPr>
              <a:t> in A)</a:t>
            </a:r>
          </a:p>
          <a:p>
            <a:pPr marL="0" indent="0">
              <a:buNone/>
            </a:pPr>
            <a:r>
              <a:rPr lang="en-IN" dirty="0" err="1">
                <a:solidFill>
                  <a:schemeClr val="accent1">
                    <a:lumMod val="75000"/>
                  </a:schemeClr>
                </a:solidFill>
              </a:rPr>
              <a:t>document.write</a:t>
            </a:r>
            <a:r>
              <a:rPr lang="en-IN" dirty="0">
                <a:solidFill>
                  <a:schemeClr val="accent1">
                    <a:lumMod val="75000"/>
                  </a:schemeClr>
                </a:solidFill>
              </a:rPr>
              <a:t>(</a:t>
            </a:r>
            <a:r>
              <a:rPr lang="en-IN" dirty="0" err="1">
                <a:solidFill>
                  <a:schemeClr val="accent1">
                    <a:lumMod val="75000"/>
                  </a:schemeClr>
                </a:solidFill>
              </a:rPr>
              <a:t>i</a:t>
            </a:r>
            <a:r>
              <a:rPr lang="en-IN" dirty="0">
                <a:solidFill>
                  <a:schemeClr val="accent1">
                    <a:lumMod val="75000"/>
                  </a:schemeClr>
                </a:solidFill>
              </a:rPr>
              <a:t>+”=“+A[</a:t>
            </a:r>
            <a:r>
              <a:rPr lang="en-IN" dirty="0" err="1">
                <a:solidFill>
                  <a:schemeClr val="accent1">
                    <a:lumMod val="75000"/>
                  </a:schemeClr>
                </a:solidFill>
              </a:rPr>
              <a:t>i</a:t>
            </a:r>
            <a:r>
              <a:rPr lang="en-IN" dirty="0">
                <a:solidFill>
                  <a:schemeClr val="accent1">
                    <a:lumMod val="75000"/>
                  </a:schemeClr>
                </a:solidFill>
              </a:rPr>
              <a:t>]+”&lt;</a:t>
            </a:r>
            <a:r>
              <a:rPr lang="en-IN" dirty="0" err="1">
                <a:solidFill>
                  <a:schemeClr val="accent1">
                    <a:lumMod val="75000"/>
                  </a:schemeClr>
                </a:solidFill>
              </a:rPr>
              <a:t>br</a:t>
            </a:r>
            <a:r>
              <a:rPr lang="en-IN" dirty="0">
                <a:solidFill>
                  <a:schemeClr val="accent1">
                    <a:lumMod val="75000"/>
                  </a:schemeClr>
                </a:solidFill>
              </a:rPr>
              <a:t>/&gt; ”);</a:t>
            </a:r>
          </a:p>
          <a:p>
            <a:pPr marL="0" indent="0">
              <a:buNone/>
            </a:pPr>
            <a:r>
              <a:rPr lang="en-IN" dirty="0">
                <a:solidFill>
                  <a:schemeClr val="accent1">
                    <a:lumMod val="75000"/>
                  </a:schemeClr>
                </a:solidFill>
              </a:rPr>
              <a:t>&lt;/script&gt;</a:t>
            </a:r>
          </a:p>
          <a:p>
            <a:endParaRPr lang="en-IN" dirty="0"/>
          </a:p>
          <a:p>
            <a:endParaRPr lang="en-IN" dirty="0"/>
          </a:p>
          <a:p>
            <a:endParaRPr lang="en-IN" dirty="0"/>
          </a:p>
        </p:txBody>
      </p:sp>
      <p:pic>
        <p:nvPicPr>
          <p:cNvPr id="4" name="Picture 3"/>
          <p:cNvPicPr>
            <a:picLocks noChangeAspect="1"/>
          </p:cNvPicPr>
          <p:nvPr/>
        </p:nvPicPr>
        <p:blipFill>
          <a:blip r:embed="rId2"/>
          <a:stretch>
            <a:fillRect/>
          </a:stretch>
        </p:blipFill>
        <p:spPr>
          <a:xfrm>
            <a:off x="6846386" y="1313793"/>
            <a:ext cx="2550586" cy="2542590"/>
          </a:xfrm>
          <a:prstGeom prst="rect">
            <a:avLst/>
          </a:prstGeom>
        </p:spPr>
      </p:pic>
    </p:spTree>
    <p:extLst>
      <p:ext uri="{BB962C8B-B14F-4D97-AF65-F5344CB8AC3E}">
        <p14:creationId xmlns:p14="http://schemas.microsoft.com/office/powerpoint/2010/main" val="3164293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907"/>
            <a:ext cx="10515600" cy="1325563"/>
          </a:xfrm>
        </p:spPr>
        <p:txBody>
          <a:bodyPr>
            <a:normAutofit/>
          </a:bodyPr>
          <a:lstStyle/>
          <a:p>
            <a:r>
              <a:rPr lang="en-US" sz="1400" dirty="0">
                <a:solidFill>
                  <a:srgbClr val="C00000"/>
                </a:solidFill>
              </a:rPr>
              <a:t>Using Object.keys() function</a:t>
            </a:r>
            <a:r>
              <a:rPr lang="en-US" sz="1200" dirty="0"/>
              <a:t>: </a:t>
            </a:r>
            <a:r>
              <a:rPr lang="en-US" sz="1600" dirty="0"/>
              <a:t>The Object.keys() is an inbuilt function in JavaScript which can be used to get all the keys of array.</a:t>
            </a:r>
            <a:br>
              <a:rPr lang="en-US" sz="1600" dirty="0"/>
            </a:br>
            <a:r>
              <a:rPr lang="en-US" sz="1600" dirty="0"/>
              <a:t/>
            </a:r>
            <a:br>
              <a:rPr lang="en-US" sz="1600" dirty="0"/>
            </a:br>
            <a:r>
              <a:rPr lang="en-US" sz="1400" dirty="0"/>
              <a:t>Syntax:</a:t>
            </a:r>
            <a:br>
              <a:rPr lang="en-US" sz="1400" dirty="0"/>
            </a:br>
            <a:r>
              <a:rPr lang="en-US" sz="1400" dirty="0"/>
              <a:t/>
            </a:r>
            <a:br>
              <a:rPr lang="en-US" sz="1400" dirty="0"/>
            </a:br>
            <a:r>
              <a:rPr lang="en-US" sz="1400" dirty="0"/>
              <a:t>Object.keys(</a:t>
            </a:r>
            <a:r>
              <a:rPr lang="en-US" sz="1400" dirty="0" err="1"/>
              <a:t>obj</a:t>
            </a:r>
            <a:r>
              <a:rPr lang="en-US" sz="1400" dirty="0"/>
              <a:t>)</a:t>
            </a:r>
            <a:endParaRPr lang="en-IN" sz="4800" dirty="0"/>
          </a:p>
        </p:txBody>
      </p:sp>
      <p:sp>
        <p:nvSpPr>
          <p:cNvPr id="3" name="Content Placeholder 2"/>
          <p:cNvSpPr>
            <a:spLocks noGrp="1"/>
          </p:cNvSpPr>
          <p:nvPr>
            <p:ph idx="1"/>
          </p:nvPr>
        </p:nvSpPr>
        <p:spPr>
          <a:xfrm>
            <a:off x="838200" y="1415470"/>
            <a:ext cx="10515600" cy="5210617"/>
          </a:xfrm>
        </p:spPr>
        <p:txBody>
          <a:bodyPr>
            <a:normAutofit fontScale="62500" lnSpcReduction="20000"/>
          </a:bodyPr>
          <a:lstStyle/>
          <a:p>
            <a:pPr marL="0" indent="0">
              <a:buNone/>
            </a:pPr>
            <a:r>
              <a:rPr lang="en-IN" dirty="0">
                <a:solidFill>
                  <a:schemeClr val="accent1">
                    <a:lumMod val="75000"/>
                  </a:schemeClr>
                </a:solidFill>
              </a:rPr>
              <a:t>&lt;script&gt; </a:t>
            </a:r>
          </a:p>
          <a:p>
            <a:pPr marL="0" indent="0">
              <a:buNone/>
            </a:pPr>
            <a:r>
              <a:rPr lang="en-IN" dirty="0">
                <a:solidFill>
                  <a:schemeClr val="accent1">
                    <a:lumMod val="75000"/>
                  </a:schemeClr>
                </a:solidFill>
              </a:rPr>
              <a:t>// Associative array </a:t>
            </a:r>
          </a:p>
          <a:p>
            <a:pPr marL="0" indent="0">
              <a:buNone/>
            </a:pPr>
            <a:r>
              <a:rPr lang="en-IN" dirty="0">
                <a:solidFill>
                  <a:schemeClr val="accent1">
                    <a:lumMod val="75000"/>
                  </a:schemeClr>
                </a:solidFill>
              </a:rPr>
              <a:t>    var </a:t>
            </a:r>
            <a:r>
              <a:rPr lang="en-IN" dirty="0" err="1">
                <a:solidFill>
                  <a:schemeClr val="accent1">
                    <a:lumMod val="75000"/>
                  </a:schemeClr>
                </a:solidFill>
              </a:rPr>
              <a:t>arr</a:t>
            </a:r>
            <a:r>
              <a:rPr lang="en-IN" dirty="0">
                <a:solidFill>
                  <a:schemeClr val="accent1">
                    <a:lumMod val="75000"/>
                  </a:schemeClr>
                </a:solidFill>
              </a:rPr>
              <a:t> = { </a:t>
            </a:r>
          </a:p>
          <a:p>
            <a:pPr marL="0" indent="0">
              <a:buNone/>
            </a:pPr>
            <a:r>
              <a:rPr lang="en-IN" dirty="0">
                <a:solidFill>
                  <a:schemeClr val="accent1">
                    <a:lumMod val="75000"/>
                  </a:schemeClr>
                </a:solidFill>
              </a:rPr>
              <a:t>        "Newton": "Gravity", </a:t>
            </a:r>
          </a:p>
          <a:p>
            <a:pPr marL="0" indent="0">
              <a:buNone/>
            </a:pPr>
            <a:r>
              <a:rPr lang="en-IN" dirty="0">
                <a:solidFill>
                  <a:schemeClr val="accent1">
                    <a:lumMod val="75000"/>
                  </a:schemeClr>
                </a:solidFill>
              </a:rPr>
              <a:t>        "Albert": "Energy", </a:t>
            </a:r>
          </a:p>
          <a:p>
            <a:pPr marL="0" indent="0">
              <a:buNone/>
            </a:pPr>
            <a:r>
              <a:rPr lang="en-IN" dirty="0">
                <a:solidFill>
                  <a:schemeClr val="accent1">
                    <a:lumMod val="75000"/>
                  </a:schemeClr>
                </a:solidFill>
              </a:rPr>
              <a:t>        "Edison": "Bulb", </a:t>
            </a:r>
          </a:p>
          <a:p>
            <a:pPr marL="0" indent="0">
              <a:buNone/>
            </a:pPr>
            <a:r>
              <a:rPr lang="en-IN" dirty="0">
                <a:solidFill>
                  <a:schemeClr val="accent1">
                    <a:lumMod val="75000"/>
                  </a:schemeClr>
                </a:solidFill>
              </a:rPr>
              <a:t>        "Tesla": "AC"</a:t>
            </a:r>
          </a:p>
          <a:p>
            <a:pPr marL="0" indent="0">
              <a:buNone/>
            </a:pPr>
            <a:r>
              <a:rPr lang="en-IN" dirty="0">
                <a:solidFill>
                  <a:schemeClr val="accent1">
                    <a:lumMod val="75000"/>
                  </a:schemeClr>
                </a:solidFill>
              </a:rPr>
              <a:t>    }; </a:t>
            </a:r>
          </a:p>
          <a:p>
            <a:pPr marL="0" indent="0">
              <a:buNone/>
            </a:pPr>
            <a:r>
              <a:rPr lang="en-IN" dirty="0">
                <a:solidFill>
                  <a:schemeClr val="accent1">
                    <a:lumMod val="75000"/>
                  </a:schemeClr>
                </a:solidFill>
              </a:rPr>
              <a:t>    // Get the keys </a:t>
            </a:r>
          </a:p>
          <a:p>
            <a:pPr marL="0" indent="0">
              <a:buNone/>
            </a:pPr>
            <a:r>
              <a:rPr lang="en-IN" dirty="0">
                <a:solidFill>
                  <a:schemeClr val="accent1">
                    <a:lumMod val="75000"/>
                  </a:schemeClr>
                </a:solidFill>
              </a:rPr>
              <a:t>    var keys = Object.keys(</a:t>
            </a:r>
            <a:r>
              <a:rPr lang="en-IN" dirty="0" err="1">
                <a:solidFill>
                  <a:schemeClr val="accent1">
                    <a:lumMod val="75000"/>
                  </a:schemeClr>
                </a:solidFill>
              </a:rPr>
              <a:t>arr</a:t>
            </a:r>
            <a:r>
              <a:rPr lang="en-IN" dirty="0">
                <a:solidFill>
                  <a:schemeClr val="accent1">
                    <a:lumMod val="75000"/>
                  </a:schemeClr>
                </a:solidFill>
              </a:rPr>
              <a:t>); </a:t>
            </a:r>
          </a:p>
          <a:p>
            <a:pPr marL="0" indent="0">
              <a:buNone/>
            </a:pPr>
            <a:r>
              <a:rPr lang="en-IN" dirty="0">
                <a:solidFill>
                  <a:schemeClr val="accent1">
                    <a:lumMod val="75000"/>
                  </a:schemeClr>
                </a:solidFill>
              </a:rPr>
              <a:t>  </a:t>
            </a:r>
          </a:p>
          <a:p>
            <a:pPr marL="0" indent="0">
              <a:buNone/>
            </a:pPr>
            <a:r>
              <a:rPr lang="en-IN" dirty="0">
                <a:solidFill>
                  <a:schemeClr val="accent1">
                    <a:lumMod val="75000"/>
                  </a:schemeClr>
                </a:solidFill>
              </a:rPr>
              <a:t>    document.write("Keys are listed below &lt;</a:t>
            </a:r>
            <a:r>
              <a:rPr lang="en-IN" dirty="0" err="1">
                <a:solidFill>
                  <a:schemeClr val="accent1">
                    <a:lumMod val="75000"/>
                  </a:schemeClr>
                </a:solidFill>
              </a:rPr>
              <a:t>br</a:t>
            </a:r>
            <a:r>
              <a:rPr lang="en-IN" dirty="0">
                <a:solidFill>
                  <a:schemeClr val="accent1">
                    <a:lumMod val="75000"/>
                  </a:schemeClr>
                </a:solidFill>
              </a:rPr>
              <a:t>&gt;"); </a:t>
            </a:r>
          </a:p>
          <a:p>
            <a:pPr marL="0" indent="0">
              <a:buNone/>
            </a:pPr>
            <a:r>
              <a:rPr lang="en-IN" dirty="0">
                <a:solidFill>
                  <a:schemeClr val="accent1">
                    <a:lumMod val="75000"/>
                  </a:schemeClr>
                </a:solidFill>
              </a:rPr>
              <a:t>  </a:t>
            </a:r>
          </a:p>
          <a:p>
            <a:pPr marL="0" indent="0">
              <a:buNone/>
            </a:pPr>
            <a:r>
              <a:rPr lang="en-IN" dirty="0">
                <a:solidFill>
                  <a:schemeClr val="accent1">
                    <a:lumMod val="75000"/>
                  </a:schemeClr>
                </a:solidFill>
              </a:rPr>
              <a:t>    // Printing keys </a:t>
            </a:r>
          </a:p>
          <a:p>
            <a:pPr marL="0" indent="0">
              <a:buNone/>
            </a:pPr>
            <a:r>
              <a:rPr lang="en-IN" dirty="0">
                <a:solidFill>
                  <a:schemeClr val="accent1">
                    <a:lumMod val="75000"/>
                  </a:schemeClr>
                </a:solidFill>
              </a:rPr>
              <a:t>    document.write(keys); </a:t>
            </a:r>
          </a:p>
          <a:p>
            <a:pPr marL="0" indent="0">
              <a:buNone/>
            </a:pPr>
            <a:r>
              <a:rPr lang="en-IN" dirty="0">
                <a:solidFill>
                  <a:schemeClr val="accent1">
                    <a:lumMod val="75000"/>
                  </a:schemeClr>
                </a:solidFill>
              </a:rPr>
              <a:t>&lt;/script&gt; </a:t>
            </a:r>
          </a:p>
        </p:txBody>
      </p:sp>
      <p:sp>
        <p:nvSpPr>
          <p:cNvPr id="4" name="TextBox 3"/>
          <p:cNvSpPr txBox="1"/>
          <p:nvPr/>
        </p:nvSpPr>
        <p:spPr>
          <a:xfrm>
            <a:off x="7567448" y="2963917"/>
            <a:ext cx="2974428" cy="1200329"/>
          </a:xfrm>
          <a:prstGeom prst="rect">
            <a:avLst/>
          </a:prstGeom>
          <a:noFill/>
        </p:spPr>
        <p:txBody>
          <a:bodyPr wrap="square" rtlCol="0">
            <a:spAutoFit/>
          </a:bodyPr>
          <a:lstStyle/>
          <a:p>
            <a:r>
              <a:rPr lang="en-US">
                <a:solidFill>
                  <a:schemeClr val="accent2">
                    <a:lumMod val="60000"/>
                    <a:lumOff val="40000"/>
                  </a:schemeClr>
                </a:solidFill>
              </a:rPr>
              <a:t>Output:</a:t>
            </a:r>
          </a:p>
          <a:p>
            <a:endParaRPr lang="en-US"/>
          </a:p>
          <a:p>
            <a:r>
              <a:rPr lang="en-US"/>
              <a:t>Keys are listed below </a:t>
            </a:r>
          </a:p>
          <a:p>
            <a:r>
              <a:rPr lang="en-US"/>
              <a:t>Newton, Albert, Edison, Tesla</a:t>
            </a:r>
            <a:endParaRPr lang="en-IN"/>
          </a:p>
        </p:txBody>
      </p:sp>
    </p:spTree>
    <p:extLst>
      <p:ext uri="{BB962C8B-B14F-4D97-AF65-F5344CB8AC3E}">
        <p14:creationId xmlns:p14="http://schemas.microsoft.com/office/powerpoint/2010/main" val="15592446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4070"/>
            <a:ext cx="10515600" cy="6122504"/>
          </a:xfrm>
        </p:spPr>
        <p:txBody>
          <a:bodyPr>
            <a:normAutofit fontScale="47500" lnSpcReduction="20000"/>
          </a:bodyPr>
          <a:lstStyle/>
          <a:p>
            <a:r>
              <a:rPr lang="en-IN" sz="3200" dirty="0">
                <a:solidFill>
                  <a:srgbClr val="C00000"/>
                </a:solidFill>
              </a:rPr>
              <a:t>Write a JavaScript program that will remove the duplicate element from an array. </a:t>
            </a:r>
            <a:endParaRPr lang="en-IN" sz="3200" dirty="0"/>
          </a:p>
          <a:p>
            <a:pPr marL="0" indent="0">
              <a:buNone/>
            </a:pPr>
            <a:r>
              <a:rPr lang="en-IN" sz="2900" dirty="0" smtClean="0"/>
              <a:t>&lt;</a:t>
            </a:r>
            <a:r>
              <a:rPr lang="en-IN" sz="2900" dirty="0"/>
              <a:t>html&gt;</a:t>
            </a:r>
          </a:p>
          <a:p>
            <a:pPr marL="0" indent="0">
              <a:buNone/>
            </a:pPr>
            <a:r>
              <a:rPr lang="en-IN" sz="2900" dirty="0"/>
              <a:t>&lt;body&gt;</a:t>
            </a:r>
          </a:p>
          <a:p>
            <a:pPr marL="0" indent="0">
              <a:buNone/>
            </a:pPr>
            <a:r>
              <a:rPr lang="en-IN" sz="2900" dirty="0"/>
              <a:t>&lt;script&gt;</a:t>
            </a:r>
          </a:p>
          <a:p>
            <a:pPr marL="0" indent="0">
              <a:buNone/>
            </a:pPr>
            <a:r>
              <a:rPr lang="en-IN" sz="2900" dirty="0" smtClean="0"/>
              <a:t>var </a:t>
            </a:r>
            <a:r>
              <a:rPr lang="en-IN" sz="2900" dirty="0" err="1"/>
              <a:t>arr</a:t>
            </a:r>
            <a:r>
              <a:rPr lang="en-IN" sz="2900" dirty="0"/>
              <a:t> = ["scale", "happy", "strength", "peace", "happy", "happy"];</a:t>
            </a:r>
          </a:p>
          <a:p>
            <a:pPr marL="0" indent="0">
              <a:buNone/>
            </a:pPr>
            <a:r>
              <a:rPr lang="en-IN" sz="2900" dirty="0"/>
              <a:t>function </a:t>
            </a:r>
            <a:r>
              <a:rPr lang="en-IN" sz="2900" dirty="0" err="1"/>
              <a:t>removeDuplicates</a:t>
            </a:r>
            <a:r>
              <a:rPr lang="en-IN" sz="2900" dirty="0"/>
              <a:t>(</a:t>
            </a:r>
            <a:r>
              <a:rPr lang="en-IN" sz="2900" dirty="0" err="1"/>
              <a:t>arr</a:t>
            </a:r>
            <a:r>
              <a:rPr lang="en-IN" sz="2900" dirty="0" smtClean="0"/>
              <a:t>)</a:t>
            </a:r>
          </a:p>
          <a:p>
            <a:pPr marL="0" indent="0">
              <a:buNone/>
            </a:pPr>
            <a:r>
              <a:rPr lang="en-IN" sz="2900" dirty="0" smtClean="0"/>
              <a:t> </a:t>
            </a:r>
            <a:r>
              <a:rPr lang="en-IN" sz="2900" dirty="0"/>
              <a:t>{</a:t>
            </a:r>
          </a:p>
          <a:p>
            <a:pPr marL="0" indent="0">
              <a:buNone/>
            </a:pPr>
            <a:r>
              <a:rPr lang="en-IN" sz="2900" dirty="0" smtClean="0"/>
              <a:t>var </a:t>
            </a:r>
            <a:r>
              <a:rPr lang="en-IN" sz="2900" dirty="0"/>
              <a:t>unique = [];</a:t>
            </a:r>
          </a:p>
          <a:p>
            <a:pPr marL="0" indent="0">
              <a:buNone/>
            </a:pPr>
            <a:r>
              <a:rPr lang="en-IN" sz="2900" dirty="0"/>
              <a:t>for (i = 0; i &lt; arr.length; i++) </a:t>
            </a:r>
            <a:endParaRPr lang="en-IN" sz="2900" dirty="0" smtClean="0"/>
          </a:p>
          <a:p>
            <a:pPr marL="0" indent="0">
              <a:buNone/>
            </a:pPr>
            <a:r>
              <a:rPr lang="en-IN" sz="2900" dirty="0" smtClean="0"/>
              <a:t>{</a:t>
            </a:r>
            <a:endParaRPr lang="en-IN" sz="2900" dirty="0"/>
          </a:p>
          <a:p>
            <a:pPr marL="0" indent="0">
              <a:buNone/>
            </a:pPr>
            <a:r>
              <a:rPr lang="en-IN" sz="2900" dirty="0"/>
              <a:t>if (unique.indexOf(</a:t>
            </a:r>
            <a:r>
              <a:rPr lang="en-IN" sz="2900" dirty="0" err="1"/>
              <a:t>arr</a:t>
            </a:r>
            <a:r>
              <a:rPr lang="en-IN" sz="2900" dirty="0"/>
              <a:t>[i]) === -1) </a:t>
            </a:r>
            <a:r>
              <a:rPr lang="en-IN" sz="2900" dirty="0" smtClean="0"/>
              <a:t>                       </a:t>
            </a:r>
            <a:r>
              <a:rPr lang="en-IN" dirty="0" smtClean="0"/>
              <a:t>//</a:t>
            </a:r>
            <a:r>
              <a:rPr lang="en-US" sz="2300" dirty="0" err="1">
                <a:solidFill>
                  <a:schemeClr val="accent2">
                    <a:lumMod val="75000"/>
                  </a:schemeClr>
                </a:solidFill>
              </a:rPr>
              <a:t>indexOf</a:t>
            </a:r>
            <a:r>
              <a:rPr lang="en-US" sz="2300" dirty="0">
                <a:solidFill>
                  <a:schemeClr val="accent2">
                    <a:lumMod val="75000"/>
                  </a:schemeClr>
                </a:solidFill>
              </a:rPr>
              <a:t>() returns the position of a specified value in an </a:t>
            </a:r>
            <a:r>
              <a:rPr lang="en-US" sz="2300" dirty="0" smtClean="0">
                <a:solidFill>
                  <a:schemeClr val="accent2">
                    <a:lumMod val="75000"/>
                  </a:schemeClr>
                </a:solidFill>
              </a:rPr>
              <a:t>array</a:t>
            </a:r>
            <a:endParaRPr lang="en-IN" sz="2300" dirty="0" smtClean="0">
              <a:solidFill>
                <a:schemeClr val="accent2">
                  <a:lumMod val="75000"/>
                </a:schemeClr>
              </a:solidFill>
            </a:endParaRPr>
          </a:p>
          <a:p>
            <a:pPr marL="0" indent="0">
              <a:buNone/>
            </a:pPr>
            <a:r>
              <a:rPr lang="en-IN" sz="2900" dirty="0"/>
              <a:t>{ </a:t>
            </a:r>
            <a:endParaRPr lang="en-IN" sz="2900" dirty="0" smtClean="0"/>
          </a:p>
          <a:p>
            <a:pPr marL="0" indent="0">
              <a:buNone/>
            </a:pPr>
            <a:r>
              <a:rPr lang="en-IN" sz="2900" dirty="0" err="1" smtClean="0"/>
              <a:t>unique.push</a:t>
            </a:r>
            <a:r>
              <a:rPr lang="en-IN" sz="2900" dirty="0" smtClean="0"/>
              <a:t>(</a:t>
            </a:r>
            <a:r>
              <a:rPr lang="en-IN" sz="2900" dirty="0" err="1" smtClean="0"/>
              <a:t>arr</a:t>
            </a:r>
            <a:r>
              <a:rPr lang="en-IN" sz="2900" dirty="0" smtClean="0"/>
              <a:t>[i]);</a:t>
            </a:r>
          </a:p>
          <a:p>
            <a:pPr marL="0" indent="0">
              <a:buNone/>
            </a:pPr>
            <a:r>
              <a:rPr lang="en-IN" sz="2900" dirty="0" smtClean="0"/>
              <a:t>}</a:t>
            </a:r>
            <a:endParaRPr lang="en-IN" sz="2900" dirty="0"/>
          </a:p>
          <a:p>
            <a:pPr marL="0" indent="0">
              <a:buNone/>
            </a:pPr>
            <a:r>
              <a:rPr lang="en-IN" sz="2900" dirty="0"/>
              <a:t>}</a:t>
            </a:r>
          </a:p>
          <a:p>
            <a:pPr marL="0" indent="0">
              <a:buNone/>
            </a:pPr>
            <a:r>
              <a:rPr lang="en-IN" sz="2900" dirty="0"/>
              <a:t>return unique;</a:t>
            </a:r>
          </a:p>
          <a:p>
            <a:pPr marL="0" indent="0">
              <a:buNone/>
            </a:pPr>
            <a:r>
              <a:rPr lang="en-IN" sz="2900" dirty="0"/>
              <a:t>}</a:t>
            </a:r>
          </a:p>
          <a:p>
            <a:pPr marL="0" indent="0">
              <a:buNone/>
            </a:pPr>
            <a:r>
              <a:rPr lang="en-IN" sz="2900" dirty="0"/>
              <a:t>document.write(</a:t>
            </a:r>
            <a:r>
              <a:rPr lang="en-IN" sz="2900" dirty="0" err="1"/>
              <a:t>removeDuplicates</a:t>
            </a:r>
            <a:r>
              <a:rPr lang="en-IN" sz="2900" dirty="0"/>
              <a:t>(</a:t>
            </a:r>
            <a:r>
              <a:rPr lang="en-IN" sz="2900" dirty="0" err="1"/>
              <a:t>arr</a:t>
            </a:r>
            <a:r>
              <a:rPr lang="en-IN" sz="2900" dirty="0"/>
              <a:t>));</a:t>
            </a:r>
          </a:p>
          <a:p>
            <a:pPr marL="0" indent="0">
              <a:buNone/>
            </a:pPr>
            <a:r>
              <a:rPr lang="en-IN" sz="2900" dirty="0"/>
              <a:t>&lt;/script&gt;</a:t>
            </a:r>
          </a:p>
          <a:p>
            <a:pPr marL="0" indent="0">
              <a:buNone/>
            </a:pPr>
            <a:r>
              <a:rPr lang="en-IN" sz="2900" dirty="0"/>
              <a:t>&lt;/body&gt;</a:t>
            </a:r>
          </a:p>
          <a:p>
            <a:pPr marL="0" indent="0">
              <a:buNone/>
            </a:pPr>
            <a:r>
              <a:rPr lang="en-IN" sz="2900" dirty="0"/>
              <a:t>&lt;/html&gt;</a:t>
            </a:r>
          </a:p>
        </p:txBody>
      </p:sp>
    </p:spTree>
    <p:extLst>
      <p:ext uri="{BB962C8B-B14F-4D97-AF65-F5344CB8AC3E}">
        <p14:creationId xmlns:p14="http://schemas.microsoft.com/office/powerpoint/2010/main" val="30519589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8642"/>
            <a:ext cx="10515600" cy="5825447"/>
          </a:xfrm>
        </p:spPr>
        <p:txBody>
          <a:bodyPr>
            <a:normAutofit/>
          </a:bodyPr>
          <a:lstStyle/>
          <a:p>
            <a:r>
              <a:rPr lang="en-IN" sz="2400" dirty="0">
                <a:solidFill>
                  <a:srgbClr val="C00000"/>
                </a:solidFill>
              </a:rPr>
              <a:t>Write a JavaScript function to merge two array &amp; removes all duplicate </a:t>
            </a:r>
            <a:r>
              <a:rPr lang="en-IN" sz="2400" dirty="0" smtClean="0">
                <a:solidFill>
                  <a:srgbClr val="C00000"/>
                </a:solidFill>
              </a:rPr>
              <a:t>values</a:t>
            </a:r>
            <a:r>
              <a:rPr lang="en-IN" sz="2400" dirty="0">
                <a:solidFill>
                  <a:srgbClr val="C00000"/>
                </a:solidFill>
              </a:rPr>
              <a:t>.</a:t>
            </a:r>
          </a:p>
          <a:p>
            <a:r>
              <a:rPr lang="en-IN" dirty="0" smtClean="0"/>
              <a:t>&lt;</a:t>
            </a:r>
            <a:r>
              <a:rPr lang="en-IN" dirty="0"/>
              <a:t>html&gt;</a:t>
            </a:r>
          </a:p>
          <a:p>
            <a:r>
              <a:rPr lang="en-IN" dirty="0"/>
              <a:t>&lt;body&gt;</a:t>
            </a:r>
          </a:p>
          <a:p>
            <a:r>
              <a:rPr lang="en-IN" dirty="0"/>
              <a:t>&lt;script&gt;</a:t>
            </a:r>
          </a:p>
          <a:p>
            <a:r>
              <a:rPr lang="en-IN" dirty="0"/>
              <a:t>function </a:t>
            </a:r>
            <a:r>
              <a:rPr lang="en-IN" dirty="0" err="1"/>
              <a:t>merge_array</a:t>
            </a:r>
            <a:r>
              <a:rPr lang="en-IN" dirty="0"/>
              <a:t>(array1, array2) </a:t>
            </a:r>
          </a:p>
          <a:p>
            <a:r>
              <a:rPr lang="en-IN" dirty="0"/>
              <a:t> {</a:t>
            </a:r>
          </a:p>
          <a:p>
            <a:r>
              <a:rPr lang="en-IN" dirty="0"/>
              <a:t> var </a:t>
            </a:r>
            <a:r>
              <a:rPr lang="en-IN" dirty="0" err="1"/>
              <a:t>result_array</a:t>
            </a:r>
            <a:r>
              <a:rPr lang="en-IN" dirty="0"/>
              <a:t> = [];</a:t>
            </a:r>
          </a:p>
          <a:p>
            <a:r>
              <a:rPr lang="en-IN" dirty="0"/>
              <a:t> var </a:t>
            </a:r>
            <a:r>
              <a:rPr lang="en-IN" dirty="0" err="1"/>
              <a:t>arr</a:t>
            </a:r>
            <a:r>
              <a:rPr lang="en-IN" dirty="0"/>
              <a:t> = array1.concat(array2);</a:t>
            </a:r>
          </a:p>
          <a:p>
            <a:r>
              <a:rPr lang="en-IN" dirty="0"/>
              <a:t> var </a:t>
            </a:r>
            <a:r>
              <a:rPr lang="en-IN" dirty="0" err="1"/>
              <a:t>len</a:t>
            </a:r>
            <a:r>
              <a:rPr lang="en-IN" dirty="0"/>
              <a:t> = arr.length;</a:t>
            </a:r>
          </a:p>
          <a:p>
            <a:r>
              <a:rPr lang="en-IN" dirty="0"/>
              <a:t> var </a:t>
            </a:r>
            <a:r>
              <a:rPr lang="en-IN" dirty="0" err="1"/>
              <a:t>assoc</a:t>
            </a:r>
            <a:r>
              <a:rPr lang="en-IN" dirty="0"/>
              <a:t> = {};</a:t>
            </a:r>
          </a:p>
        </p:txBody>
      </p:sp>
    </p:spTree>
    <p:extLst>
      <p:ext uri="{BB962C8B-B14F-4D97-AF65-F5344CB8AC3E}">
        <p14:creationId xmlns:p14="http://schemas.microsoft.com/office/powerpoint/2010/main" val="4825393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0087"/>
            <a:ext cx="10515600" cy="5923722"/>
          </a:xfrm>
        </p:spPr>
        <p:txBody>
          <a:bodyPr>
            <a:normAutofit fontScale="55000" lnSpcReduction="20000"/>
          </a:bodyPr>
          <a:lstStyle/>
          <a:p>
            <a:r>
              <a:rPr lang="en-IN" dirty="0"/>
              <a:t>while(</a:t>
            </a:r>
            <a:r>
              <a:rPr lang="en-IN" dirty="0" err="1"/>
              <a:t>len</a:t>
            </a:r>
            <a:r>
              <a:rPr lang="en-IN" dirty="0"/>
              <a:t>--)</a:t>
            </a:r>
          </a:p>
          <a:p>
            <a:r>
              <a:rPr lang="en-IN" dirty="0"/>
              <a:t> {</a:t>
            </a:r>
          </a:p>
          <a:p>
            <a:r>
              <a:rPr lang="en-IN" dirty="0"/>
              <a:t> var item = </a:t>
            </a:r>
            <a:r>
              <a:rPr lang="en-IN" dirty="0" err="1"/>
              <a:t>arr</a:t>
            </a:r>
            <a:r>
              <a:rPr lang="en-IN" dirty="0"/>
              <a:t>[</a:t>
            </a:r>
            <a:r>
              <a:rPr lang="en-IN" dirty="0" err="1"/>
              <a:t>len</a:t>
            </a:r>
            <a:r>
              <a:rPr lang="en-IN" dirty="0"/>
              <a:t>];</a:t>
            </a:r>
          </a:p>
          <a:p>
            <a:r>
              <a:rPr lang="en-IN" dirty="0"/>
              <a:t> if(!</a:t>
            </a:r>
            <a:r>
              <a:rPr lang="en-IN" dirty="0" err="1"/>
              <a:t>assoc</a:t>
            </a:r>
            <a:r>
              <a:rPr lang="en-IN" dirty="0"/>
              <a:t>[item]) </a:t>
            </a:r>
          </a:p>
          <a:p>
            <a:r>
              <a:rPr lang="en-IN" dirty="0"/>
              <a:t> { </a:t>
            </a:r>
          </a:p>
          <a:p>
            <a:r>
              <a:rPr lang="en-IN" dirty="0"/>
              <a:t> </a:t>
            </a:r>
            <a:r>
              <a:rPr lang="en-IN" dirty="0" err="1"/>
              <a:t>result_array.unshift</a:t>
            </a:r>
            <a:r>
              <a:rPr lang="en-IN" dirty="0"/>
              <a:t>(item);</a:t>
            </a:r>
          </a:p>
          <a:p>
            <a:r>
              <a:rPr lang="en-IN" dirty="0"/>
              <a:t> </a:t>
            </a:r>
            <a:r>
              <a:rPr lang="en-IN" dirty="0" err="1"/>
              <a:t>assoc</a:t>
            </a:r>
            <a:r>
              <a:rPr lang="en-IN" dirty="0"/>
              <a:t>[item] = true;</a:t>
            </a:r>
          </a:p>
          <a:p>
            <a:r>
              <a:rPr lang="en-IN" dirty="0"/>
              <a:t> }</a:t>
            </a:r>
          </a:p>
          <a:p>
            <a:r>
              <a:rPr lang="en-IN" dirty="0"/>
              <a:t> }</a:t>
            </a:r>
          </a:p>
          <a:p>
            <a:r>
              <a:rPr lang="en-IN" dirty="0"/>
              <a:t> return </a:t>
            </a:r>
            <a:r>
              <a:rPr lang="en-IN" dirty="0" err="1"/>
              <a:t>result_array</a:t>
            </a:r>
            <a:r>
              <a:rPr lang="en-IN" dirty="0"/>
              <a:t>;</a:t>
            </a:r>
          </a:p>
          <a:p>
            <a:r>
              <a:rPr lang="en-IN" dirty="0"/>
              <a:t> }</a:t>
            </a:r>
          </a:p>
          <a:p>
            <a:r>
              <a:rPr lang="en-IN" dirty="0"/>
              <a:t>var array1 = [1, 2, 3,4,7,9];</a:t>
            </a:r>
          </a:p>
          <a:p>
            <a:r>
              <a:rPr lang="en-IN" dirty="0"/>
              <a:t>var array2 = [2, 30, 1,40,9];</a:t>
            </a:r>
          </a:p>
          <a:p>
            <a:r>
              <a:rPr lang="en-IN" dirty="0" err="1"/>
              <a:t>document.write</a:t>
            </a:r>
            <a:r>
              <a:rPr lang="en-IN" dirty="0"/>
              <a:t>(</a:t>
            </a:r>
            <a:r>
              <a:rPr lang="en-IN" dirty="0" err="1"/>
              <a:t>merge_array</a:t>
            </a:r>
            <a:r>
              <a:rPr lang="en-IN" dirty="0"/>
              <a:t>(array1, array2));</a:t>
            </a:r>
          </a:p>
          <a:p>
            <a:r>
              <a:rPr lang="en-IN" dirty="0"/>
              <a:t>&lt;/script&gt;</a:t>
            </a:r>
          </a:p>
          <a:p>
            <a:r>
              <a:rPr lang="en-IN" dirty="0"/>
              <a:t>&lt;/body&gt;</a:t>
            </a:r>
          </a:p>
          <a:p>
            <a:r>
              <a:rPr lang="en-IN" dirty="0"/>
              <a:t>&lt;/html&gt;</a:t>
            </a:r>
          </a:p>
          <a:p>
            <a:r>
              <a:rPr lang="en-IN" dirty="0"/>
              <a:t>Output:</a:t>
            </a:r>
          </a:p>
          <a:p>
            <a:r>
              <a:rPr lang="en-IN" dirty="0"/>
              <a:t>3,4,7,2,30,1,40,9</a:t>
            </a:r>
          </a:p>
        </p:txBody>
      </p:sp>
    </p:spTree>
    <p:extLst>
      <p:ext uri="{BB962C8B-B14F-4D97-AF65-F5344CB8AC3E}">
        <p14:creationId xmlns:p14="http://schemas.microsoft.com/office/powerpoint/2010/main" val="42624368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8545"/>
          </a:xfrm>
        </p:spPr>
        <p:txBody>
          <a:bodyPr>
            <a:normAutofit fontScale="90000"/>
          </a:bodyPr>
          <a:lstStyle/>
          <a:p>
            <a:r>
              <a:rPr lang="en-US" dirty="0"/>
              <a:t>OR</a:t>
            </a:r>
            <a:endParaRPr lang="en-IN" dirty="0"/>
          </a:p>
        </p:txBody>
      </p:sp>
      <p:sp>
        <p:nvSpPr>
          <p:cNvPr id="3" name="Content Placeholder 2"/>
          <p:cNvSpPr>
            <a:spLocks noGrp="1"/>
          </p:cNvSpPr>
          <p:nvPr>
            <p:ph idx="1"/>
          </p:nvPr>
        </p:nvSpPr>
        <p:spPr>
          <a:xfrm>
            <a:off x="838200" y="1033670"/>
            <a:ext cx="10515600" cy="5473147"/>
          </a:xfrm>
        </p:spPr>
        <p:txBody>
          <a:bodyPr>
            <a:normAutofit fontScale="77500" lnSpcReduction="20000"/>
          </a:bodyPr>
          <a:lstStyle/>
          <a:p>
            <a:r>
              <a:rPr lang="en-IN" dirty="0"/>
              <a:t>&lt;html&gt;</a:t>
            </a:r>
          </a:p>
          <a:p>
            <a:r>
              <a:rPr lang="en-IN" dirty="0"/>
              <a:t>&lt;body&gt;</a:t>
            </a:r>
          </a:p>
          <a:p>
            <a:r>
              <a:rPr lang="en-IN" dirty="0"/>
              <a:t>&lt;script&gt;</a:t>
            </a:r>
          </a:p>
          <a:p>
            <a:r>
              <a:rPr lang="en-IN" dirty="0"/>
              <a:t>function </a:t>
            </a:r>
            <a:r>
              <a:rPr lang="en-IN" dirty="0" err="1"/>
              <a:t>mergearr</a:t>
            </a:r>
            <a:r>
              <a:rPr lang="en-IN" dirty="0"/>
              <a:t>(arr1, arr2)</a:t>
            </a:r>
          </a:p>
          <a:p>
            <a:r>
              <a:rPr lang="en-IN" dirty="0"/>
              <a:t>{</a:t>
            </a:r>
          </a:p>
          <a:p>
            <a:r>
              <a:rPr lang="en-IN" dirty="0"/>
              <a:t> // merge two arrays</a:t>
            </a:r>
          </a:p>
          <a:p>
            <a:r>
              <a:rPr lang="en-IN" dirty="0"/>
              <a:t> var </a:t>
            </a:r>
            <a:r>
              <a:rPr lang="en-IN" dirty="0" err="1"/>
              <a:t>arr</a:t>
            </a:r>
            <a:r>
              <a:rPr lang="en-IN" dirty="0"/>
              <a:t> = arr1.concat(arr2);</a:t>
            </a:r>
          </a:p>
          <a:p>
            <a:r>
              <a:rPr lang="en-IN" dirty="0"/>
              <a:t> var </a:t>
            </a:r>
            <a:r>
              <a:rPr lang="en-IN" dirty="0" err="1"/>
              <a:t>uniqueArr</a:t>
            </a:r>
            <a:r>
              <a:rPr lang="en-IN" dirty="0"/>
              <a:t> = [];</a:t>
            </a:r>
          </a:p>
          <a:p>
            <a:r>
              <a:rPr lang="en-IN" dirty="0"/>
              <a:t> // loop through array</a:t>
            </a:r>
          </a:p>
          <a:p>
            <a:r>
              <a:rPr lang="en-IN" dirty="0"/>
              <a:t> for(</a:t>
            </a:r>
            <a:r>
              <a:rPr lang="en-IN" dirty="0" err="1"/>
              <a:t>var</a:t>
            </a:r>
            <a:r>
              <a:rPr lang="en-IN" dirty="0"/>
              <a:t> i of </a:t>
            </a:r>
            <a:r>
              <a:rPr lang="en-IN" dirty="0" err="1"/>
              <a:t>arr</a:t>
            </a:r>
            <a:r>
              <a:rPr lang="en-IN" dirty="0"/>
              <a:t>) </a:t>
            </a:r>
            <a:endParaRPr lang="en-IN" dirty="0" smtClean="0"/>
          </a:p>
          <a:p>
            <a:r>
              <a:rPr lang="en-IN" dirty="0" smtClean="0"/>
              <a:t>{</a:t>
            </a:r>
            <a:endParaRPr lang="en-IN" dirty="0"/>
          </a:p>
          <a:p>
            <a:r>
              <a:rPr lang="en-IN" dirty="0"/>
              <a:t> if(</a:t>
            </a:r>
            <a:r>
              <a:rPr lang="en-IN" dirty="0" err="1"/>
              <a:t>uniqueArr.indexOf</a:t>
            </a:r>
            <a:r>
              <a:rPr lang="en-IN" dirty="0"/>
              <a:t>(</a:t>
            </a:r>
            <a:r>
              <a:rPr lang="en-IN" dirty="0" err="1"/>
              <a:t>i</a:t>
            </a:r>
            <a:r>
              <a:rPr lang="en-IN" dirty="0"/>
              <a:t>) === -1) </a:t>
            </a:r>
          </a:p>
          <a:p>
            <a:r>
              <a:rPr lang="en-IN" dirty="0"/>
              <a:t> {</a:t>
            </a:r>
          </a:p>
          <a:p>
            <a:r>
              <a:rPr lang="en-IN" dirty="0"/>
              <a:t> </a:t>
            </a:r>
            <a:r>
              <a:rPr lang="en-IN" dirty="0" err="1"/>
              <a:t>uniqueArr.push</a:t>
            </a:r>
            <a:r>
              <a:rPr lang="en-IN" dirty="0"/>
              <a:t>(</a:t>
            </a:r>
            <a:r>
              <a:rPr lang="en-IN" dirty="0" err="1"/>
              <a:t>i</a:t>
            </a:r>
            <a:r>
              <a:rPr lang="en-IN" dirty="0"/>
              <a:t>);</a:t>
            </a:r>
          </a:p>
          <a:p>
            <a:r>
              <a:rPr lang="en-IN" dirty="0"/>
              <a:t> }</a:t>
            </a:r>
          </a:p>
          <a:p>
            <a:endParaRPr lang="en-IN" dirty="0"/>
          </a:p>
        </p:txBody>
      </p:sp>
    </p:spTree>
    <p:extLst>
      <p:ext uri="{BB962C8B-B14F-4D97-AF65-F5344CB8AC3E}">
        <p14:creationId xmlns:p14="http://schemas.microsoft.com/office/powerpoint/2010/main" val="1096763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4818"/>
            <a:ext cx="10515600" cy="4872145"/>
          </a:xfrm>
        </p:spPr>
        <p:txBody>
          <a:bodyPr>
            <a:normAutofit fontScale="92500" lnSpcReduction="20000"/>
          </a:bodyPr>
          <a:lstStyle/>
          <a:p>
            <a:r>
              <a:rPr lang="en-IN" dirty="0"/>
              <a:t> }</a:t>
            </a:r>
          </a:p>
          <a:p>
            <a:r>
              <a:rPr lang="en-IN" dirty="0"/>
              <a:t> </a:t>
            </a:r>
            <a:r>
              <a:rPr lang="en-IN" dirty="0" err="1"/>
              <a:t>document.write</a:t>
            </a:r>
            <a:r>
              <a:rPr lang="en-IN" dirty="0"/>
              <a:t>(</a:t>
            </a:r>
            <a:r>
              <a:rPr lang="en-IN" dirty="0" err="1"/>
              <a:t>uniqueArr</a:t>
            </a:r>
            <a:r>
              <a:rPr lang="en-IN" dirty="0"/>
              <a:t>);</a:t>
            </a:r>
          </a:p>
          <a:p>
            <a:r>
              <a:rPr lang="en-IN" dirty="0"/>
              <a:t>}</a:t>
            </a:r>
          </a:p>
          <a:p>
            <a:r>
              <a:rPr lang="en-US" dirty="0" err="1" smtClean="0"/>
              <a:t>var</a:t>
            </a:r>
            <a:r>
              <a:rPr lang="en-US" dirty="0" smtClean="0"/>
              <a:t> </a:t>
            </a:r>
            <a:r>
              <a:rPr lang="en-US" dirty="0"/>
              <a:t>array1 = [1, 2, 3,6,8];</a:t>
            </a:r>
          </a:p>
          <a:p>
            <a:r>
              <a:rPr lang="en-US" dirty="0" err="1"/>
              <a:t>var</a:t>
            </a:r>
            <a:r>
              <a:rPr lang="en-US" dirty="0"/>
              <a:t> array2 = [2, 3, 5,56,78,3]</a:t>
            </a:r>
          </a:p>
          <a:p>
            <a:r>
              <a:rPr lang="en-US" dirty="0" err="1"/>
              <a:t>mergearr</a:t>
            </a:r>
            <a:r>
              <a:rPr lang="en-US" dirty="0"/>
              <a:t>(array1, array2);</a:t>
            </a:r>
          </a:p>
          <a:p>
            <a:r>
              <a:rPr lang="en-US" dirty="0"/>
              <a:t>&lt;/script&gt;</a:t>
            </a:r>
          </a:p>
          <a:p>
            <a:r>
              <a:rPr lang="en-US" dirty="0"/>
              <a:t>&lt;/body&gt;</a:t>
            </a:r>
          </a:p>
          <a:p>
            <a:r>
              <a:rPr lang="en-US" dirty="0"/>
              <a:t>&lt;/html</a:t>
            </a:r>
            <a:r>
              <a:rPr lang="en-US" dirty="0" smtClean="0"/>
              <a:t>&gt;</a:t>
            </a:r>
          </a:p>
          <a:p>
            <a:endParaRPr lang="en-US" dirty="0"/>
          </a:p>
          <a:p>
            <a:r>
              <a:rPr lang="en-US" dirty="0"/>
              <a:t>Output:</a:t>
            </a:r>
          </a:p>
          <a:p>
            <a:r>
              <a:rPr lang="en-US" dirty="0"/>
              <a:t>1,2,3,6,8,5,56,78</a:t>
            </a:r>
            <a:endParaRPr lang="en-IN" dirty="0"/>
          </a:p>
        </p:txBody>
      </p:sp>
    </p:spTree>
    <p:extLst>
      <p:ext uri="{BB962C8B-B14F-4D97-AF65-F5344CB8AC3E}">
        <p14:creationId xmlns:p14="http://schemas.microsoft.com/office/powerpoint/2010/main" val="24857794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93852"/>
            <a:ext cx="10515600" cy="5283111"/>
          </a:xfrm>
        </p:spPr>
        <p:txBody>
          <a:bodyPr>
            <a:normAutofit/>
          </a:bodyPr>
          <a:lstStyle/>
          <a:p>
            <a:pPr marL="0" indent="0">
              <a:buNone/>
            </a:pPr>
            <a:r>
              <a:rPr lang="en-US" dirty="0">
                <a:solidFill>
                  <a:srgbClr val="C00000"/>
                </a:solidFill>
              </a:rPr>
              <a:t>Write a JavaScript program that will display list of student in ascending order </a:t>
            </a:r>
            <a:r>
              <a:rPr lang="en-US" dirty="0" smtClean="0">
                <a:solidFill>
                  <a:srgbClr val="C00000"/>
                </a:solidFill>
              </a:rPr>
              <a:t>according </a:t>
            </a:r>
            <a:r>
              <a:rPr lang="en-US" dirty="0">
                <a:solidFill>
                  <a:srgbClr val="C00000"/>
                </a:solidFill>
              </a:rPr>
              <a:t>to the marks &amp; calculate the average performance of the class.</a:t>
            </a:r>
            <a:endParaRPr lang="en-IN" dirty="0">
              <a:solidFill>
                <a:srgbClr val="C00000"/>
              </a:solidFill>
            </a:endParaRPr>
          </a:p>
          <a:p>
            <a:pPr marL="0" indent="0">
              <a:buNone/>
            </a:pPr>
            <a:r>
              <a:rPr lang="en-IN" dirty="0"/>
              <a:t>&lt;html&gt;</a:t>
            </a:r>
          </a:p>
          <a:p>
            <a:pPr marL="0" indent="0">
              <a:buNone/>
            </a:pPr>
            <a:r>
              <a:rPr lang="en-IN" dirty="0"/>
              <a:t>&lt;body&gt;</a:t>
            </a:r>
          </a:p>
          <a:p>
            <a:pPr marL="0" indent="0">
              <a:buNone/>
            </a:pPr>
            <a:r>
              <a:rPr lang="en-IN" dirty="0"/>
              <a:t>&lt;script&gt;</a:t>
            </a:r>
          </a:p>
          <a:p>
            <a:pPr marL="0" indent="0">
              <a:buNone/>
            </a:pPr>
            <a:r>
              <a:rPr lang="en-IN" dirty="0"/>
              <a:t>var students = [["Amit", 70],["</a:t>
            </a:r>
            <a:r>
              <a:rPr lang="en-IN" dirty="0" err="1"/>
              <a:t>Sumit</a:t>
            </a:r>
            <a:r>
              <a:rPr lang="en-IN" dirty="0"/>
              <a:t>", 78],["Abhishek", 71],];</a:t>
            </a:r>
          </a:p>
          <a:p>
            <a:pPr marL="0" indent="0">
              <a:buNone/>
            </a:pPr>
            <a:r>
              <a:rPr lang="en-IN" dirty="0"/>
              <a:t>var </a:t>
            </a:r>
            <a:r>
              <a:rPr lang="en-IN" dirty="0" err="1"/>
              <a:t>Avgmarks</a:t>
            </a:r>
            <a:r>
              <a:rPr lang="en-IN" dirty="0"/>
              <a:t> = 0;</a:t>
            </a:r>
          </a:p>
          <a:p>
            <a:pPr marL="0" indent="0">
              <a:buNone/>
            </a:pPr>
            <a:r>
              <a:rPr lang="en-IN" dirty="0"/>
              <a:t>for (var i = 0; i &lt; students.length; i++) </a:t>
            </a:r>
            <a:r>
              <a:rPr lang="en-IN" dirty="0" smtClean="0"/>
              <a:t>{</a:t>
            </a:r>
          </a:p>
          <a:p>
            <a:pPr marL="0" indent="0">
              <a:buNone/>
            </a:pPr>
            <a:r>
              <a:rPr lang="en-IN" dirty="0"/>
              <a:t>Avgmarks += students[i][1];</a:t>
            </a:r>
          </a:p>
          <a:p>
            <a:pPr marL="0" indent="0">
              <a:buNone/>
            </a:pPr>
            <a:endParaRPr lang="en-IN" dirty="0"/>
          </a:p>
          <a:p>
            <a:endParaRPr lang="en-IN" dirty="0"/>
          </a:p>
        </p:txBody>
      </p:sp>
    </p:spTree>
    <p:extLst>
      <p:ext uri="{BB962C8B-B14F-4D97-AF65-F5344CB8AC3E}">
        <p14:creationId xmlns:p14="http://schemas.microsoft.com/office/powerpoint/2010/main" val="25027247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0817"/>
            <a:ext cx="10515600" cy="6042992"/>
          </a:xfrm>
        </p:spPr>
        <p:txBody>
          <a:bodyPr>
            <a:normAutofit fontScale="62500" lnSpcReduction="20000"/>
          </a:bodyPr>
          <a:lstStyle/>
          <a:p>
            <a:pPr marL="0" indent="0">
              <a:buNone/>
            </a:pPr>
            <a:r>
              <a:rPr lang="en-IN" dirty="0" smtClean="0"/>
              <a:t>for </a:t>
            </a:r>
            <a:r>
              <a:rPr lang="en-IN" dirty="0"/>
              <a:t>(var j = i + 1; j &lt; students.length; j++) </a:t>
            </a:r>
            <a:endParaRPr lang="en-IN" dirty="0" smtClean="0"/>
          </a:p>
          <a:p>
            <a:pPr marL="0" indent="0">
              <a:buNone/>
            </a:pPr>
            <a:r>
              <a:rPr lang="en-IN" dirty="0" smtClean="0"/>
              <a:t>{</a:t>
            </a:r>
            <a:endParaRPr lang="en-IN" dirty="0"/>
          </a:p>
          <a:p>
            <a:pPr marL="0" indent="0">
              <a:buNone/>
            </a:pPr>
            <a:r>
              <a:rPr lang="en-IN" dirty="0"/>
              <a:t>if (students[i] &gt; students[j</a:t>
            </a:r>
            <a:r>
              <a:rPr lang="en-IN" dirty="0" smtClean="0"/>
              <a:t>])</a:t>
            </a:r>
          </a:p>
          <a:p>
            <a:pPr marL="0" indent="0">
              <a:buNone/>
            </a:pPr>
            <a:r>
              <a:rPr lang="en-IN" dirty="0" smtClean="0"/>
              <a:t> </a:t>
            </a:r>
            <a:r>
              <a:rPr lang="en-IN" dirty="0"/>
              <a:t>{</a:t>
            </a:r>
          </a:p>
          <a:p>
            <a:pPr marL="0" indent="0">
              <a:buNone/>
            </a:pPr>
            <a:r>
              <a:rPr lang="en-IN" dirty="0"/>
              <a:t>a = students[i];</a:t>
            </a:r>
          </a:p>
          <a:p>
            <a:pPr marL="0" indent="0">
              <a:buNone/>
            </a:pPr>
            <a:r>
              <a:rPr lang="en-IN" dirty="0"/>
              <a:t>students[i] = students[j];</a:t>
            </a:r>
          </a:p>
          <a:p>
            <a:pPr marL="0" indent="0">
              <a:buNone/>
            </a:pPr>
            <a:r>
              <a:rPr lang="en-IN" dirty="0"/>
              <a:t>students[j] = a</a:t>
            </a:r>
          </a:p>
          <a:p>
            <a:pPr marL="0" indent="0">
              <a:buNone/>
            </a:pPr>
            <a:r>
              <a:rPr lang="en-IN" dirty="0"/>
              <a:t>}</a:t>
            </a:r>
          </a:p>
          <a:p>
            <a:pPr marL="0" indent="0">
              <a:buNone/>
            </a:pPr>
            <a:r>
              <a:rPr lang="en-IN" dirty="0"/>
              <a:t>}</a:t>
            </a:r>
          </a:p>
          <a:p>
            <a:pPr marL="0" indent="0">
              <a:buNone/>
            </a:pPr>
            <a:r>
              <a:rPr lang="en-IN" dirty="0"/>
              <a:t>}</a:t>
            </a:r>
          </a:p>
          <a:p>
            <a:pPr marL="0" indent="0">
              <a:buNone/>
            </a:pPr>
            <a:r>
              <a:rPr lang="en-IN" dirty="0"/>
              <a:t>var </a:t>
            </a:r>
            <a:r>
              <a:rPr lang="en-IN" dirty="0" err="1"/>
              <a:t>avg</a:t>
            </a:r>
            <a:r>
              <a:rPr lang="en-IN" dirty="0"/>
              <a:t> = </a:t>
            </a:r>
            <a:r>
              <a:rPr lang="en-IN" dirty="0" err="1"/>
              <a:t>Avgmarks</a:t>
            </a:r>
            <a:r>
              <a:rPr lang="en-IN" dirty="0"/>
              <a:t> / </a:t>
            </a:r>
            <a:r>
              <a:rPr lang="en-IN" dirty="0" err="1"/>
              <a:t>students.length</a:t>
            </a:r>
            <a:r>
              <a:rPr lang="en-IN" dirty="0"/>
              <a:t>;</a:t>
            </a:r>
          </a:p>
          <a:p>
            <a:pPr marL="0" indent="0">
              <a:buNone/>
            </a:pPr>
            <a:r>
              <a:rPr lang="en-IN" dirty="0"/>
              <a:t>document.write("Average grade: " + </a:t>
            </a:r>
            <a:r>
              <a:rPr lang="en-IN" dirty="0" err="1"/>
              <a:t>Avgmarks</a:t>
            </a:r>
            <a:r>
              <a:rPr lang="en-IN" dirty="0"/>
              <a:t> / </a:t>
            </a:r>
            <a:r>
              <a:rPr lang="en-IN" dirty="0" err="1"/>
              <a:t>students.length</a:t>
            </a:r>
            <a:r>
              <a:rPr lang="en-IN" dirty="0"/>
              <a:t>);</a:t>
            </a:r>
          </a:p>
          <a:p>
            <a:pPr marL="0" indent="0">
              <a:buNone/>
            </a:pPr>
            <a:r>
              <a:rPr lang="en-IN" dirty="0"/>
              <a:t>document.write("&lt;</a:t>
            </a:r>
            <a:r>
              <a:rPr lang="en-IN" dirty="0" err="1"/>
              <a:t>br</a:t>
            </a:r>
            <a:r>
              <a:rPr lang="en-IN" dirty="0"/>
              <a:t>&gt;&lt;</a:t>
            </a:r>
            <a:r>
              <a:rPr lang="en-IN" dirty="0" err="1"/>
              <a:t>br</a:t>
            </a:r>
            <a:r>
              <a:rPr lang="en-IN" dirty="0"/>
              <a:t>&gt;");</a:t>
            </a:r>
          </a:p>
          <a:p>
            <a:pPr marL="0" indent="0">
              <a:buNone/>
            </a:pPr>
            <a:r>
              <a:rPr lang="en-IN" dirty="0"/>
              <a:t>for (</a:t>
            </a:r>
            <a:r>
              <a:rPr lang="en-IN" dirty="0" err="1"/>
              <a:t>i</a:t>
            </a:r>
            <a:r>
              <a:rPr lang="en-IN" dirty="0"/>
              <a:t> = 0; </a:t>
            </a:r>
            <a:r>
              <a:rPr lang="en-IN" dirty="0" err="1"/>
              <a:t>i</a:t>
            </a:r>
            <a:r>
              <a:rPr lang="en-IN" dirty="0"/>
              <a:t> &lt; </a:t>
            </a:r>
            <a:r>
              <a:rPr lang="en-IN" dirty="0" err="1"/>
              <a:t>students.length</a:t>
            </a:r>
            <a:r>
              <a:rPr lang="en-IN" dirty="0"/>
              <a:t>; ++</a:t>
            </a:r>
            <a:r>
              <a:rPr lang="en-IN" dirty="0" err="1"/>
              <a:t>i</a:t>
            </a:r>
            <a:r>
              <a:rPr lang="en-IN" dirty="0"/>
              <a:t>){</a:t>
            </a:r>
          </a:p>
          <a:p>
            <a:pPr marL="0" indent="0">
              <a:buNone/>
            </a:pPr>
            <a:r>
              <a:rPr lang="en-IN" dirty="0" err="1"/>
              <a:t>document.write</a:t>
            </a:r>
            <a:r>
              <a:rPr lang="en-IN" dirty="0"/>
              <a:t>(students[</a:t>
            </a:r>
            <a:r>
              <a:rPr lang="en-IN" dirty="0" err="1"/>
              <a:t>i</a:t>
            </a:r>
            <a:r>
              <a:rPr lang="en-IN" dirty="0"/>
              <a:t>]+"&lt;</a:t>
            </a:r>
            <a:r>
              <a:rPr lang="en-IN" dirty="0" err="1"/>
              <a:t>br</a:t>
            </a:r>
            <a:r>
              <a:rPr lang="en-IN" dirty="0"/>
              <a:t>&gt;")</a:t>
            </a:r>
          </a:p>
          <a:p>
            <a:pPr marL="0" indent="0">
              <a:buNone/>
            </a:pPr>
            <a:r>
              <a:rPr lang="en-IN" dirty="0"/>
              <a:t>}</a:t>
            </a:r>
          </a:p>
          <a:p>
            <a:pPr marL="0" indent="0">
              <a:buNone/>
            </a:pPr>
            <a:r>
              <a:rPr lang="en-IN" dirty="0"/>
              <a:t>&lt;/script&gt;</a:t>
            </a:r>
          </a:p>
          <a:p>
            <a:pPr marL="0" indent="0">
              <a:buNone/>
            </a:pPr>
            <a:r>
              <a:rPr lang="en-IN" dirty="0"/>
              <a:t>&lt;/body&gt;</a:t>
            </a:r>
          </a:p>
          <a:p>
            <a:pPr marL="0" indent="0">
              <a:buNone/>
            </a:pPr>
            <a:r>
              <a:rPr lang="en-IN" dirty="0"/>
              <a:t>&lt;/html&gt;</a:t>
            </a:r>
          </a:p>
        </p:txBody>
      </p:sp>
    </p:spTree>
    <p:extLst>
      <p:ext uri="{BB962C8B-B14F-4D97-AF65-F5344CB8AC3E}">
        <p14:creationId xmlns:p14="http://schemas.microsoft.com/office/powerpoint/2010/main" val="7586157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8226"/>
            <a:ext cx="10515600" cy="6174768"/>
          </a:xfrm>
        </p:spPr>
        <p:txBody>
          <a:bodyPr>
            <a:normAutofit/>
          </a:bodyPr>
          <a:lstStyle/>
          <a:p>
            <a:r>
              <a:rPr lang="en-IN" dirty="0">
                <a:solidFill>
                  <a:srgbClr val="C00000"/>
                </a:solidFill>
              </a:rPr>
              <a:t>Write a JavaScript program to display the elements of array </a:t>
            </a:r>
            <a:r>
              <a:rPr lang="en-IN" dirty="0" smtClean="0">
                <a:solidFill>
                  <a:srgbClr val="C00000"/>
                </a:solidFill>
              </a:rPr>
              <a:t>in ascending </a:t>
            </a:r>
            <a:r>
              <a:rPr lang="en-IN" dirty="0">
                <a:solidFill>
                  <a:srgbClr val="C00000"/>
                </a:solidFill>
              </a:rPr>
              <a:t>and descending order.</a:t>
            </a:r>
          </a:p>
          <a:p>
            <a:pPr marL="0" indent="0">
              <a:buNone/>
            </a:pPr>
            <a:r>
              <a:rPr lang="en-IN" dirty="0" smtClean="0"/>
              <a:t>&lt;</a:t>
            </a:r>
            <a:r>
              <a:rPr lang="en-IN" dirty="0"/>
              <a:t>script&gt;</a:t>
            </a:r>
          </a:p>
          <a:p>
            <a:pPr marL="0" indent="0">
              <a:buNone/>
            </a:pPr>
            <a:r>
              <a:rPr lang="en-IN" dirty="0"/>
              <a:t>function </a:t>
            </a:r>
            <a:r>
              <a:rPr lang="en-IN" dirty="0" err="1"/>
              <a:t>func</a:t>
            </a:r>
            <a:r>
              <a:rPr lang="en-IN" dirty="0"/>
              <a:t>()</a:t>
            </a:r>
          </a:p>
          <a:p>
            <a:pPr marL="0" indent="0">
              <a:buNone/>
            </a:pPr>
            <a:r>
              <a:rPr lang="en-IN" dirty="0"/>
              <a:t>{</a:t>
            </a:r>
          </a:p>
          <a:p>
            <a:pPr marL="0" indent="0">
              <a:buNone/>
            </a:pPr>
            <a:r>
              <a:rPr lang="en-IN" dirty="0" smtClean="0"/>
              <a:t>var </a:t>
            </a:r>
            <a:r>
              <a:rPr lang="en-IN" dirty="0" err="1"/>
              <a:t>arr</a:t>
            </a:r>
            <a:r>
              <a:rPr lang="en-IN" dirty="0"/>
              <a:t> = [45,12,32,78]</a:t>
            </a:r>
          </a:p>
          <a:p>
            <a:pPr marL="0" indent="0">
              <a:buNone/>
            </a:pPr>
            <a:r>
              <a:rPr lang="en-IN" dirty="0"/>
              <a:t>document.write("Original Array="+</a:t>
            </a:r>
            <a:r>
              <a:rPr lang="en-IN" dirty="0" err="1"/>
              <a:t>arr</a:t>
            </a:r>
            <a:r>
              <a:rPr lang="en-IN" dirty="0"/>
              <a:t>);</a:t>
            </a:r>
          </a:p>
          <a:p>
            <a:pPr marL="0" indent="0">
              <a:buNone/>
            </a:pPr>
            <a:r>
              <a:rPr lang="en-IN" dirty="0"/>
              <a:t>document.write("&lt;</a:t>
            </a:r>
            <a:r>
              <a:rPr lang="en-IN" dirty="0" err="1"/>
              <a:t>br</a:t>
            </a:r>
            <a:r>
              <a:rPr lang="en-IN" dirty="0"/>
              <a:t>&gt;Sorted Array="+</a:t>
            </a:r>
            <a:r>
              <a:rPr lang="en-IN" dirty="0" err="1"/>
              <a:t>arr.sort</a:t>
            </a:r>
            <a:r>
              <a:rPr lang="en-IN" dirty="0"/>
              <a:t>());</a:t>
            </a:r>
          </a:p>
          <a:p>
            <a:pPr marL="0" indent="0">
              <a:buNone/>
            </a:pPr>
            <a:r>
              <a:rPr lang="en-IN" dirty="0"/>
              <a:t> document.write("&lt;</a:t>
            </a:r>
            <a:r>
              <a:rPr lang="en-IN" dirty="0" err="1"/>
              <a:t>br</a:t>
            </a:r>
            <a:r>
              <a:rPr lang="en-IN" dirty="0"/>
              <a:t>&gt;Reverse Array="+</a:t>
            </a:r>
            <a:r>
              <a:rPr lang="en-IN" dirty="0" err="1"/>
              <a:t>arr.reverse</a:t>
            </a:r>
            <a:r>
              <a:rPr lang="en-IN" dirty="0"/>
              <a:t>());</a:t>
            </a:r>
          </a:p>
          <a:p>
            <a:pPr marL="0" indent="0">
              <a:buNone/>
            </a:pPr>
            <a:r>
              <a:rPr lang="en-IN" dirty="0"/>
              <a:t>}</a:t>
            </a:r>
          </a:p>
          <a:p>
            <a:pPr marL="0" indent="0">
              <a:buNone/>
            </a:pPr>
            <a:r>
              <a:rPr lang="en-IN" dirty="0" err="1"/>
              <a:t>func</a:t>
            </a:r>
            <a:r>
              <a:rPr lang="en-IN" dirty="0"/>
              <a:t>();</a:t>
            </a:r>
          </a:p>
          <a:p>
            <a:pPr marL="0" indent="0">
              <a:buNone/>
            </a:pPr>
            <a:r>
              <a:rPr lang="en-IN" dirty="0"/>
              <a:t>&lt;/script&gt;</a:t>
            </a:r>
          </a:p>
        </p:txBody>
      </p:sp>
    </p:spTree>
    <p:extLst>
      <p:ext uri="{BB962C8B-B14F-4D97-AF65-F5344CB8AC3E}">
        <p14:creationId xmlns:p14="http://schemas.microsoft.com/office/powerpoint/2010/main" val="73311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5192"/>
          </a:xfrm>
        </p:spPr>
        <p:txBody>
          <a:bodyPr>
            <a:normAutofit fontScale="90000"/>
          </a:bodyPr>
          <a:lstStyle/>
          <a:p>
            <a:r>
              <a:rPr lang="en-US" dirty="0"/>
              <a:t>2) </a:t>
            </a:r>
            <a:r>
              <a:rPr lang="en-US" dirty="0">
                <a:solidFill>
                  <a:srgbClr val="C00000"/>
                </a:solidFill>
              </a:rPr>
              <a:t>C</a:t>
            </a:r>
            <a:r>
              <a:rPr lang="en-US" sz="3600" dirty="0">
                <a:solidFill>
                  <a:srgbClr val="C00000"/>
                </a:solidFill>
              </a:rPr>
              <a:t>reating instance of Array  directly</a:t>
            </a:r>
            <a:r>
              <a:rPr lang="en-US" dirty="0"/>
              <a:t/>
            </a:r>
            <a:br>
              <a:rPr lang="en-US" dirty="0"/>
            </a:br>
            <a:endParaRPr lang="en-IN" dirty="0"/>
          </a:p>
        </p:txBody>
      </p:sp>
      <p:sp>
        <p:nvSpPr>
          <p:cNvPr id="3" name="Content Placeholder 2"/>
          <p:cNvSpPr>
            <a:spLocks noGrp="1"/>
          </p:cNvSpPr>
          <p:nvPr>
            <p:ph idx="1"/>
          </p:nvPr>
        </p:nvSpPr>
        <p:spPr>
          <a:xfrm>
            <a:off x="838200" y="693682"/>
            <a:ext cx="10515600" cy="5972161"/>
          </a:xfrm>
        </p:spPr>
        <p:txBody>
          <a:bodyPr>
            <a:normAutofit fontScale="55000" lnSpcReduction="20000"/>
          </a:bodyPr>
          <a:lstStyle/>
          <a:p>
            <a:r>
              <a:rPr lang="en-US" dirty="0" smtClean="0"/>
              <a:t>Syntax:</a:t>
            </a:r>
            <a:endParaRPr lang="en-US" dirty="0"/>
          </a:p>
          <a:p>
            <a:r>
              <a:rPr lang="en-US" sz="3300" dirty="0">
                <a:solidFill>
                  <a:schemeClr val="accent6">
                    <a:lumMod val="75000"/>
                  </a:schemeClr>
                </a:solidFill>
              </a:rPr>
              <a:t>var </a:t>
            </a:r>
            <a:r>
              <a:rPr lang="en-US" sz="3300" dirty="0" err="1">
                <a:solidFill>
                  <a:schemeClr val="accent6">
                    <a:lumMod val="75000"/>
                  </a:schemeClr>
                </a:solidFill>
              </a:rPr>
              <a:t>arrayname</a:t>
            </a:r>
            <a:r>
              <a:rPr lang="en-US" sz="3300" dirty="0">
                <a:solidFill>
                  <a:schemeClr val="accent6">
                    <a:lumMod val="75000"/>
                  </a:schemeClr>
                </a:solidFill>
              </a:rPr>
              <a:t>=new Array();  </a:t>
            </a:r>
            <a:endParaRPr lang="en-US" sz="3300" dirty="0" smtClean="0">
              <a:solidFill>
                <a:schemeClr val="accent6">
                  <a:lumMod val="75000"/>
                </a:schemeClr>
              </a:solidFill>
            </a:endParaRPr>
          </a:p>
          <a:p>
            <a:r>
              <a:rPr lang="en-US" sz="3300" dirty="0" smtClean="0">
                <a:solidFill>
                  <a:schemeClr val="accent6">
                    <a:lumMod val="75000"/>
                  </a:schemeClr>
                </a:solidFill>
              </a:rPr>
              <a:t>Or</a:t>
            </a:r>
          </a:p>
          <a:p>
            <a:r>
              <a:rPr lang="en-US" sz="3300" dirty="0" err="1">
                <a:solidFill>
                  <a:schemeClr val="accent6">
                    <a:lumMod val="75000"/>
                  </a:schemeClr>
                </a:solidFill>
              </a:rPr>
              <a:t>var</a:t>
            </a:r>
            <a:r>
              <a:rPr lang="en-US" sz="3300" dirty="0">
                <a:solidFill>
                  <a:schemeClr val="accent6">
                    <a:lumMod val="75000"/>
                  </a:schemeClr>
                </a:solidFill>
              </a:rPr>
              <a:t> </a:t>
            </a:r>
            <a:r>
              <a:rPr lang="en-US" sz="3300" dirty="0" err="1">
                <a:solidFill>
                  <a:schemeClr val="accent6">
                    <a:lumMod val="75000"/>
                  </a:schemeClr>
                </a:solidFill>
              </a:rPr>
              <a:t>arrayname</a:t>
            </a:r>
            <a:r>
              <a:rPr lang="en-US" sz="3300" dirty="0">
                <a:solidFill>
                  <a:schemeClr val="accent6">
                    <a:lumMod val="75000"/>
                  </a:schemeClr>
                </a:solidFill>
              </a:rPr>
              <a:t>=new </a:t>
            </a:r>
            <a:r>
              <a:rPr lang="en-US" sz="3300" dirty="0" smtClean="0">
                <a:solidFill>
                  <a:schemeClr val="accent6">
                    <a:lumMod val="75000"/>
                  </a:schemeClr>
                </a:solidFill>
              </a:rPr>
              <a:t>Array(size);  </a:t>
            </a:r>
            <a:endParaRPr lang="en-US" sz="3300" dirty="0">
              <a:solidFill>
                <a:schemeClr val="accent6">
                  <a:lumMod val="75000"/>
                </a:schemeClr>
              </a:solidFill>
            </a:endParaRPr>
          </a:p>
          <a:p>
            <a:endParaRPr lang="en-US" sz="3300" dirty="0">
              <a:solidFill>
                <a:schemeClr val="accent6">
                  <a:lumMod val="75000"/>
                </a:schemeClr>
              </a:solidFill>
            </a:endParaRPr>
          </a:p>
          <a:p>
            <a:r>
              <a:rPr lang="en-US" sz="2900" dirty="0"/>
              <a:t>Here, new keyword is used to create instance of array. We can allocate the memory dynamically for the arrays.</a:t>
            </a:r>
          </a:p>
          <a:p>
            <a:endParaRPr lang="en-US" sz="2900" dirty="0"/>
          </a:p>
          <a:p>
            <a:pPr marL="0" indent="0">
              <a:buNone/>
            </a:pPr>
            <a:r>
              <a:rPr lang="en-US" sz="2900" dirty="0" smtClean="0"/>
              <a:t>Example :</a:t>
            </a:r>
            <a:endParaRPr lang="en-US" sz="2900" dirty="0"/>
          </a:p>
          <a:p>
            <a:endParaRPr lang="en-US" dirty="0"/>
          </a:p>
          <a:p>
            <a:pPr marL="0" indent="0">
              <a:buNone/>
            </a:pPr>
            <a:r>
              <a:rPr lang="en-US" dirty="0">
                <a:solidFill>
                  <a:srgbClr val="0070C0"/>
                </a:solidFill>
              </a:rPr>
              <a:t>&lt;script&gt;  </a:t>
            </a:r>
          </a:p>
          <a:p>
            <a:pPr marL="0" indent="0">
              <a:buNone/>
            </a:pPr>
            <a:r>
              <a:rPr lang="en-US" dirty="0">
                <a:solidFill>
                  <a:srgbClr val="0070C0"/>
                </a:solidFill>
              </a:rPr>
              <a:t>var i;  </a:t>
            </a:r>
          </a:p>
          <a:p>
            <a:pPr marL="0" indent="0">
              <a:buNone/>
            </a:pPr>
            <a:r>
              <a:rPr lang="en-US" dirty="0">
                <a:solidFill>
                  <a:srgbClr val="0070C0"/>
                </a:solidFill>
              </a:rPr>
              <a:t>var emp = new Array();  </a:t>
            </a:r>
          </a:p>
          <a:p>
            <a:pPr marL="0" indent="0">
              <a:buNone/>
            </a:pPr>
            <a:r>
              <a:rPr lang="en-US" dirty="0">
                <a:solidFill>
                  <a:srgbClr val="0070C0"/>
                </a:solidFill>
              </a:rPr>
              <a:t>emp[0] = "Aditya";  </a:t>
            </a:r>
          </a:p>
          <a:p>
            <a:pPr marL="0" indent="0">
              <a:buNone/>
            </a:pPr>
            <a:r>
              <a:rPr lang="en-US" dirty="0">
                <a:solidFill>
                  <a:srgbClr val="0070C0"/>
                </a:solidFill>
              </a:rPr>
              <a:t>emp[1] = "Varun";  </a:t>
            </a:r>
          </a:p>
          <a:p>
            <a:pPr marL="0" indent="0">
              <a:buNone/>
            </a:pPr>
            <a:r>
              <a:rPr lang="en-US" dirty="0">
                <a:solidFill>
                  <a:srgbClr val="0070C0"/>
                </a:solidFill>
              </a:rPr>
              <a:t>emp[2] = “</a:t>
            </a:r>
            <a:r>
              <a:rPr lang="en-US" dirty="0" err="1">
                <a:solidFill>
                  <a:srgbClr val="0070C0"/>
                </a:solidFill>
              </a:rPr>
              <a:t>Yash</a:t>
            </a:r>
            <a:r>
              <a:rPr lang="en-US" dirty="0">
                <a:solidFill>
                  <a:srgbClr val="0070C0"/>
                </a:solidFill>
              </a:rPr>
              <a:t>";  </a:t>
            </a:r>
          </a:p>
          <a:p>
            <a:pPr marL="0" indent="0">
              <a:buNone/>
            </a:pPr>
            <a:r>
              <a:rPr lang="en-US" dirty="0">
                <a:solidFill>
                  <a:srgbClr val="0070C0"/>
                </a:solidFill>
              </a:rPr>
              <a:t>  </a:t>
            </a:r>
          </a:p>
          <a:p>
            <a:pPr marL="0" indent="0">
              <a:buNone/>
            </a:pPr>
            <a:r>
              <a:rPr lang="en-US" dirty="0">
                <a:solidFill>
                  <a:srgbClr val="0070C0"/>
                </a:solidFill>
              </a:rPr>
              <a:t>for (i=0;i&lt;</a:t>
            </a:r>
            <a:r>
              <a:rPr lang="en-US" dirty="0" err="1">
                <a:solidFill>
                  <a:srgbClr val="0070C0"/>
                </a:solidFill>
              </a:rPr>
              <a:t>emp.length;i</a:t>
            </a:r>
            <a:r>
              <a:rPr lang="en-US" dirty="0">
                <a:solidFill>
                  <a:srgbClr val="0070C0"/>
                </a:solidFill>
              </a:rPr>
              <a:t>++){  </a:t>
            </a:r>
          </a:p>
          <a:p>
            <a:pPr marL="0" indent="0">
              <a:buNone/>
            </a:pPr>
            <a:r>
              <a:rPr lang="en-US" dirty="0">
                <a:solidFill>
                  <a:srgbClr val="0070C0"/>
                </a:solidFill>
              </a:rPr>
              <a:t>document.write(emp[i] + "&lt;</a:t>
            </a:r>
            <a:r>
              <a:rPr lang="en-US" dirty="0" err="1">
                <a:solidFill>
                  <a:srgbClr val="0070C0"/>
                </a:solidFill>
              </a:rPr>
              <a:t>br</a:t>
            </a:r>
            <a:r>
              <a:rPr lang="en-US" dirty="0">
                <a:solidFill>
                  <a:srgbClr val="0070C0"/>
                </a:solidFill>
              </a:rPr>
              <a:t>&gt;");  </a:t>
            </a:r>
          </a:p>
          <a:p>
            <a:pPr marL="0" indent="0">
              <a:buNone/>
            </a:pPr>
            <a:r>
              <a:rPr lang="en-US" dirty="0">
                <a:solidFill>
                  <a:srgbClr val="0070C0"/>
                </a:solidFill>
              </a:rPr>
              <a:t>}  </a:t>
            </a:r>
          </a:p>
          <a:p>
            <a:pPr marL="0" indent="0">
              <a:buNone/>
            </a:pPr>
            <a:r>
              <a:rPr lang="en-US" dirty="0">
                <a:solidFill>
                  <a:srgbClr val="0070C0"/>
                </a:solidFill>
              </a:rPr>
              <a:t>&lt;/script&gt; </a:t>
            </a:r>
            <a:endParaRPr lang="en-IN" dirty="0">
              <a:solidFill>
                <a:srgbClr val="0070C0"/>
              </a:solidFill>
            </a:endParaRPr>
          </a:p>
        </p:txBody>
      </p:sp>
      <p:sp>
        <p:nvSpPr>
          <p:cNvPr id="4" name="TextBox 3"/>
          <p:cNvSpPr txBox="1"/>
          <p:nvPr/>
        </p:nvSpPr>
        <p:spPr>
          <a:xfrm>
            <a:off x="7746125" y="3767956"/>
            <a:ext cx="945931" cy="1200329"/>
          </a:xfrm>
          <a:prstGeom prst="rect">
            <a:avLst/>
          </a:prstGeom>
          <a:noFill/>
        </p:spPr>
        <p:txBody>
          <a:bodyPr wrap="square" rtlCol="0">
            <a:spAutoFit/>
          </a:bodyPr>
          <a:lstStyle/>
          <a:p>
            <a:r>
              <a:rPr lang="en-US" dirty="0">
                <a:solidFill>
                  <a:schemeClr val="accent2">
                    <a:lumMod val="60000"/>
                    <a:lumOff val="40000"/>
                  </a:schemeClr>
                </a:solidFill>
              </a:rPr>
              <a:t>Output:</a:t>
            </a:r>
          </a:p>
          <a:p>
            <a:r>
              <a:rPr lang="en-US" dirty="0"/>
              <a:t>Aditya</a:t>
            </a:r>
          </a:p>
          <a:p>
            <a:r>
              <a:rPr lang="en-US" dirty="0"/>
              <a:t>Varun</a:t>
            </a:r>
          </a:p>
          <a:p>
            <a:r>
              <a:rPr lang="en-US" dirty="0" err="1"/>
              <a:t>Yash</a:t>
            </a:r>
            <a:endParaRPr lang="en-IN" dirty="0"/>
          </a:p>
        </p:txBody>
      </p:sp>
    </p:spTree>
    <p:extLst>
      <p:ext uri="{BB962C8B-B14F-4D97-AF65-F5344CB8AC3E}">
        <p14:creationId xmlns:p14="http://schemas.microsoft.com/office/powerpoint/2010/main" val="14266627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String</a:t>
            </a:r>
            <a:endParaRPr lang="en-IN">
              <a:solidFill>
                <a:srgbClr val="C00000"/>
              </a:solidFill>
            </a:endParaRPr>
          </a:p>
        </p:txBody>
      </p:sp>
      <p:sp>
        <p:nvSpPr>
          <p:cNvPr id="3" name="Content Placeholder 2"/>
          <p:cNvSpPr>
            <a:spLocks noGrp="1"/>
          </p:cNvSpPr>
          <p:nvPr>
            <p:ph idx="1"/>
          </p:nvPr>
        </p:nvSpPr>
        <p:spPr/>
        <p:txBody>
          <a:bodyPr>
            <a:normAutofit fontScale="92500"/>
          </a:bodyPr>
          <a:lstStyle/>
          <a:p>
            <a:r>
              <a:rPr lang="en-US" dirty="0"/>
              <a:t>String is a collection of characters.</a:t>
            </a:r>
          </a:p>
          <a:p>
            <a:r>
              <a:rPr lang="en-US" dirty="0"/>
              <a:t>The string is written within the quotes-either single quote or double quote.</a:t>
            </a:r>
          </a:p>
          <a:p>
            <a:r>
              <a:rPr lang="en-US" dirty="0"/>
              <a:t>Example:</a:t>
            </a:r>
          </a:p>
          <a:p>
            <a:r>
              <a:rPr lang="en-US" dirty="0"/>
              <a:t>var name</a:t>
            </a:r>
            <a:r>
              <a:rPr lang="en-US" dirty="0" smtClean="0"/>
              <a:t>=“</a:t>
            </a:r>
            <a:r>
              <a:rPr lang="en-US" dirty="0" err="1" smtClean="0"/>
              <a:t>Kimaya</a:t>
            </a:r>
            <a:r>
              <a:rPr lang="en-US" dirty="0" smtClean="0"/>
              <a:t>”;</a:t>
            </a:r>
            <a:endParaRPr lang="en-US" dirty="0"/>
          </a:p>
          <a:p>
            <a:r>
              <a:rPr lang="en-US" dirty="0"/>
              <a:t>A string object is used for storing and manipulating text.</a:t>
            </a:r>
          </a:p>
          <a:p>
            <a:endParaRPr lang="en-US" dirty="0"/>
          </a:p>
          <a:p>
            <a:r>
              <a:rPr lang="en-US" dirty="0"/>
              <a:t>Example:</a:t>
            </a:r>
          </a:p>
          <a:p>
            <a:r>
              <a:rPr lang="en-US" dirty="0"/>
              <a:t>var s1=new String();   //empty string</a:t>
            </a:r>
          </a:p>
          <a:p>
            <a:r>
              <a:rPr lang="en-US" dirty="0"/>
              <a:t>var s1=new String (“</a:t>
            </a:r>
            <a:r>
              <a:rPr lang="en-US" dirty="0" err="1"/>
              <a:t>Kimaya</a:t>
            </a:r>
            <a:r>
              <a:rPr lang="en-US" dirty="0"/>
              <a:t>”);</a:t>
            </a:r>
          </a:p>
          <a:p>
            <a:endParaRPr lang="en-IN" dirty="0"/>
          </a:p>
        </p:txBody>
      </p:sp>
    </p:spTree>
    <p:extLst>
      <p:ext uri="{BB962C8B-B14F-4D97-AF65-F5344CB8AC3E}">
        <p14:creationId xmlns:p14="http://schemas.microsoft.com/office/powerpoint/2010/main" val="358997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1316"/>
          </a:xfrm>
        </p:spPr>
        <p:txBody>
          <a:bodyPr>
            <a:normAutofit fontScale="90000"/>
          </a:bodyPr>
          <a:lstStyle/>
          <a:p>
            <a:r>
              <a:rPr lang="en-US">
                <a:solidFill>
                  <a:srgbClr val="C00000"/>
                </a:solidFill>
              </a:rPr>
              <a:t/>
            </a:r>
            <a:br>
              <a:rPr lang="en-US">
                <a:solidFill>
                  <a:srgbClr val="C00000"/>
                </a:solidFill>
              </a:rPr>
            </a:br>
            <a:r>
              <a:rPr lang="en-US">
                <a:solidFill>
                  <a:srgbClr val="C00000"/>
                </a:solidFill>
              </a:rPr>
              <a:t>Manipulating a string</a:t>
            </a:r>
            <a:r>
              <a:rPr lang="en-US"/>
              <a:t/>
            </a:r>
            <a:br>
              <a:rPr lang="en-US"/>
            </a:br>
            <a:endParaRPr lang="en-IN"/>
          </a:p>
        </p:txBody>
      </p:sp>
      <p:sp>
        <p:nvSpPr>
          <p:cNvPr id="3" name="Content Placeholder 2"/>
          <p:cNvSpPr>
            <a:spLocks noGrp="1"/>
          </p:cNvSpPr>
          <p:nvPr>
            <p:ph idx="1"/>
          </p:nvPr>
        </p:nvSpPr>
        <p:spPr>
          <a:xfrm>
            <a:off x="838200" y="956442"/>
            <a:ext cx="10515600" cy="5220521"/>
          </a:xfrm>
        </p:spPr>
        <p:txBody>
          <a:bodyPr/>
          <a:lstStyle/>
          <a:p>
            <a:r>
              <a:rPr lang="en-IN" sz="2000"/>
              <a:t>Manipulating a string means changing one string to another, joining two strings , changing the string from upper case to lower case  etc.</a:t>
            </a:r>
          </a:p>
          <a:p>
            <a:endParaRPr lang="en-IN"/>
          </a:p>
        </p:txBody>
      </p:sp>
      <p:pic>
        <p:nvPicPr>
          <p:cNvPr id="4" name="Picture 3"/>
          <p:cNvPicPr>
            <a:picLocks noChangeAspect="1"/>
          </p:cNvPicPr>
          <p:nvPr/>
        </p:nvPicPr>
        <p:blipFill>
          <a:blip r:embed="rId2"/>
          <a:stretch>
            <a:fillRect/>
          </a:stretch>
        </p:blipFill>
        <p:spPr>
          <a:xfrm>
            <a:off x="2659117" y="2955066"/>
            <a:ext cx="5192277" cy="3711646"/>
          </a:xfrm>
          <a:prstGeom prst="rect">
            <a:avLst/>
          </a:prstGeom>
        </p:spPr>
      </p:pic>
      <p:pic>
        <p:nvPicPr>
          <p:cNvPr id="5" name="Picture 4"/>
          <p:cNvPicPr>
            <a:picLocks noChangeAspect="1"/>
          </p:cNvPicPr>
          <p:nvPr/>
        </p:nvPicPr>
        <p:blipFill>
          <a:blip r:embed="rId3"/>
          <a:stretch>
            <a:fillRect/>
          </a:stretch>
        </p:blipFill>
        <p:spPr>
          <a:xfrm>
            <a:off x="2745180" y="1641592"/>
            <a:ext cx="5020149" cy="1313474"/>
          </a:xfrm>
          <a:prstGeom prst="rect">
            <a:avLst/>
          </a:prstGeom>
        </p:spPr>
      </p:pic>
      <p:sp>
        <p:nvSpPr>
          <p:cNvPr id="6" name="TextBox 5">
            <a:extLst>
              <a:ext uri="{FF2B5EF4-FFF2-40B4-BE49-F238E27FC236}">
                <a16:creationId xmlns="" xmlns:a16="http://schemas.microsoft.com/office/drawing/2014/main" id="{3AC562ED-462F-4FAB-AA9F-B8227A5C893B}"/>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24810640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Joining a string</a:t>
            </a:r>
            <a:endParaRPr lang="en-IN">
              <a:solidFill>
                <a:srgbClr val="C00000"/>
              </a:solidFill>
            </a:endParaRPr>
          </a:p>
        </p:txBody>
      </p:sp>
      <p:sp>
        <p:nvSpPr>
          <p:cNvPr id="3" name="Content Placeholder 2"/>
          <p:cNvSpPr>
            <a:spLocks noGrp="1"/>
          </p:cNvSpPr>
          <p:nvPr>
            <p:ph idx="1"/>
          </p:nvPr>
        </p:nvSpPr>
        <p:spPr>
          <a:xfrm>
            <a:off x="787400" y="1825625"/>
            <a:ext cx="10515600" cy="4351338"/>
          </a:xfrm>
        </p:spPr>
        <p:txBody>
          <a:bodyPr>
            <a:normAutofit/>
          </a:bodyPr>
          <a:lstStyle/>
          <a:p>
            <a:r>
              <a:rPr lang="en-US" dirty="0" err="1"/>
              <a:t>c</a:t>
            </a:r>
            <a:r>
              <a:rPr lang="en-US" dirty="0" err="1" smtClean="0"/>
              <a:t>oncat</a:t>
            </a:r>
            <a:r>
              <a:rPr lang="en-US" dirty="0" smtClean="0"/>
              <a:t>() method-</a:t>
            </a:r>
          </a:p>
          <a:p>
            <a:r>
              <a:rPr lang="en-US" dirty="0" smtClean="0"/>
              <a:t>It concatenates or joins two strings</a:t>
            </a:r>
          </a:p>
          <a:p>
            <a:r>
              <a:rPr lang="en-US" dirty="0" smtClean="0"/>
              <a:t>Syntax:</a:t>
            </a:r>
          </a:p>
          <a:p>
            <a:r>
              <a:rPr lang="en-US" dirty="0" smtClean="0"/>
              <a:t>String1.concat(String2);</a:t>
            </a:r>
            <a:endParaRPr lang="en-IN" dirty="0"/>
          </a:p>
        </p:txBody>
      </p:sp>
    </p:spTree>
    <p:extLst>
      <p:ext uri="{BB962C8B-B14F-4D97-AF65-F5344CB8AC3E}">
        <p14:creationId xmlns:p14="http://schemas.microsoft.com/office/powerpoint/2010/main" val="1689731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4256"/>
            <a:ext cx="10515600" cy="5887092"/>
          </a:xfrm>
        </p:spPr>
        <p:txBody>
          <a:bodyPr>
            <a:normAutofit fontScale="77500" lnSpcReduction="20000"/>
          </a:bodyPr>
          <a:lstStyle/>
          <a:p>
            <a:r>
              <a:rPr lang="en-IN" dirty="0"/>
              <a:t>&lt;html</a:t>
            </a:r>
            <a:r>
              <a:rPr lang="en-IN" dirty="0" smtClean="0"/>
              <a:t>&gt;</a:t>
            </a:r>
          </a:p>
          <a:p>
            <a:r>
              <a:rPr lang="en-IN" dirty="0" smtClean="0"/>
              <a:t>&lt;</a:t>
            </a:r>
            <a:r>
              <a:rPr lang="en-IN" dirty="0"/>
              <a:t>head&gt;&lt;title&gt;String Example&lt;/title&gt; &lt;/head</a:t>
            </a:r>
            <a:r>
              <a:rPr lang="en-IN" dirty="0" smtClean="0"/>
              <a:t>&gt;</a:t>
            </a:r>
          </a:p>
          <a:p>
            <a:r>
              <a:rPr lang="en-IN" dirty="0" smtClean="0"/>
              <a:t>&lt;</a:t>
            </a:r>
            <a:r>
              <a:rPr lang="en-IN" dirty="0"/>
              <a:t>body</a:t>
            </a:r>
            <a:r>
              <a:rPr lang="en-IN" dirty="0" smtClean="0"/>
              <a:t>&gt;</a:t>
            </a:r>
          </a:p>
          <a:p>
            <a:r>
              <a:rPr lang="en-IN" dirty="0" smtClean="0"/>
              <a:t>&lt;</a:t>
            </a:r>
            <a:r>
              <a:rPr lang="en-IN" dirty="0"/>
              <a:t>script</a:t>
            </a:r>
            <a:r>
              <a:rPr lang="en-IN" dirty="0" smtClean="0"/>
              <a:t>&gt;</a:t>
            </a:r>
          </a:p>
          <a:p>
            <a:r>
              <a:rPr lang="en-IN" dirty="0" smtClean="0"/>
              <a:t>var </a:t>
            </a:r>
            <a:r>
              <a:rPr lang="en-IN" dirty="0"/>
              <a:t>firstName = "Ravi </a:t>
            </a:r>
            <a:r>
              <a:rPr lang="en-IN" dirty="0" smtClean="0"/>
              <a:t>";</a:t>
            </a:r>
          </a:p>
          <a:p>
            <a:r>
              <a:rPr lang="en-IN" dirty="0" smtClean="0"/>
              <a:t>var </a:t>
            </a:r>
            <a:r>
              <a:rPr lang="en-IN" dirty="0"/>
              <a:t>middleName = "</a:t>
            </a:r>
            <a:r>
              <a:rPr lang="en-IN" dirty="0" err="1"/>
              <a:t>Digambar</a:t>
            </a:r>
            <a:r>
              <a:rPr lang="en-IN" dirty="0"/>
              <a:t> </a:t>
            </a:r>
            <a:r>
              <a:rPr lang="en-IN" dirty="0" smtClean="0"/>
              <a:t>";</a:t>
            </a:r>
          </a:p>
          <a:p>
            <a:r>
              <a:rPr lang="en-IN" dirty="0" smtClean="0"/>
              <a:t>var </a:t>
            </a:r>
            <a:r>
              <a:rPr lang="en-IN" dirty="0"/>
              <a:t>lastName = "</a:t>
            </a:r>
            <a:r>
              <a:rPr lang="en-IN" dirty="0" err="1"/>
              <a:t>Somwanshi</a:t>
            </a:r>
            <a:r>
              <a:rPr lang="en-IN" dirty="0" smtClean="0"/>
              <a:t>";</a:t>
            </a:r>
          </a:p>
          <a:p>
            <a:r>
              <a:rPr lang="en-IN" dirty="0" smtClean="0"/>
              <a:t>var </a:t>
            </a:r>
            <a:r>
              <a:rPr lang="en-IN" dirty="0"/>
              <a:t>fmName = </a:t>
            </a:r>
            <a:r>
              <a:rPr lang="en-IN" dirty="0" err="1"/>
              <a:t>firstName.concat</a:t>
            </a:r>
            <a:r>
              <a:rPr lang="en-IN" dirty="0"/>
              <a:t>(middleName</a:t>
            </a:r>
            <a:r>
              <a:rPr lang="en-IN" dirty="0" smtClean="0"/>
              <a:t>);</a:t>
            </a:r>
          </a:p>
          <a:p>
            <a:r>
              <a:rPr lang="en-IN" dirty="0" smtClean="0"/>
              <a:t>var </a:t>
            </a:r>
            <a:r>
              <a:rPr lang="en-IN" dirty="0"/>
              <a:t>fullName = </a:t>
            </a:r>
            <a:r>
              <a:rPr lang="en-IN" dirty="0" err="1"/>
              <a:t>fmName.concat</a:t>
            </a:r>
            <a:r>
              <a:rPr lang="en-IN" dirty="0"/>
              <a:t>(lastName</a:t>
            </a:r>
            <a:r>
              <a:rPr lang="en-IN" dirty="0" smtClean="0"/>
              <a:t>);</a:t>
            </a:r>
          </a:p>
          <a:p>
            <a:r>
              <a:rPr lang="en-IN" dirty="0" smtClean="0"/>
              <a:t>document.write(fullName);</a:t>
            </a:r>
          </a:p>
          <a:p>
            <a:r>
              <a:rPr lang="en-IN" dirty="0" smtClean="0"/>
              <a:t>&lt;/</a:t>
            </a:r>
            <a:r>
              <a:rPr lang="en-IN" dirty="0"/>
              <a:t>script</a:t>
            </a:r>
            <a:r>
              <a:rPr lang="en-IN" dirty="0" smtClean="0"/>
              <a:t>&gt;</a:t>
            </a:r>
          </a:p>
          <a:p>
            <a:r>
              <a:rPr lang="en-IN" dirty="0" smtClean="0"/>
              <a:t>&lt;/</a:t>
            </a:r>
            <a:r>
              <a:rPr lang="en-IN" dirty="0"/>
              <a:t>body</a:t>
            </a:r>
            <a:r>
              <a:rPr lang="en-IN" dirty="0" smtClean="0"/>
              <a:t>&gt;</a:t>
            </a:r>
          </a:p>
          <a:p>
            <a:r>
              <a:rPr lang="en-IN" dirty="0" smtClean="0"/>
              <a:t>&lt;/</a:t>
            </a:r>
            <a:r>
              <a:rPr lang="en-IN" dirty="0"/>
              <a:t>html</a:t>
            </a:r>
            <a:r>
              <a:rPr lang="en-IN" dirty="0" smtClean="0"/>
              <a:t>&gt;</a:t>
            </a:r>
          </a:p>
          <a:p>
            <a:endParaRPr lang="en-IN" dirty="0" smtClean="0"/>
          </a:p>
          <a:p>
            <a:r>
              <a:rPr lang="en-IN" dirty="0" smtClean="0"/>
              <a:t>Output</a:t>
            </a:r>
          </a:p>
          <a:p>
            <a:r>
              <a:rPr lang="en-IN" dirty="0" smtClean="0"/>
              <a:t>Ravi </a:t>
            </a:r>
            <a:r>
              <a:rPr lang="en-IN" dirty="0" err="1"/>
              <a:t>Digambar</a:t>
            </a:r>
            <a:r>
              <a:rPr lang="en-IN" dirty="0"/>
              <a:t> </a:t>
            </a:r>
            <a:r>
              <a:rPr lang="en-IN" dirty="0" err="1"/>
              <a:t>Somwanshi</a:t>
            </a:r>
            <a:endParaRPr lang="en-IN" dirty="0"/>
          </a:p>
        </p:txBody>
      </p:sp>
    </p:spTree>
    <p:extLst>
      <p:ext uri="{BB962C8B-B14F-4D97-AF65-F5344CB8AC3E}">
        <p14:creationId xmlns:p14="http://schemas.microsoft.com/office/powerpoint/2010/main" val="1379456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1110"/>
            <a:ext cx="10515600" cy="5385853"/>
          </a:xfrm>
        </p:spPr>
        <p:txBody>
          <a:bodyPr>
            <a:normAutofit lnSpcReduction="10000"/>
          </a:bodyPr>
          <a:lstStyle/>
          <a:p>
            <a:r>
              <a:rPr lang="en-IN" dirty="0"/>
              <a:t>We can join two strings using + operator</a:t>
            </a:r>
            <a:r>
              <a:rPr lang="en-IN" dirty="0" smtClean="0"/>
              <a:t>.</a:t>
            </a:r>
          </a:p>
          <a:p>
            <a:endParaRPr lang="en-IN" dirty="0"/>
          </a:p>
          <a:p>
            <a:r>
              <a:rPr lang="en-IN" dirty="0"/>
              <a:t>&lt;script&gt;</a:t>
            </a:r>
          </a:p>
          <a:p>
            <a:r>
              <a:rPr lang="en-IN" dirty="0"/>
              <a:t>var </a:t>
            </a:r>
            <a:r>
              <a:rPr lang="en-IN" dirty="0" err="1"/>
              <a:t>Firstname</a:t>
            </a:r>
            <a:r>
              <a:rPr lang="en-IN" dirty="0"/>
              <a:t>=“AAA”;</a:t>
            </a:r>
          </a:p>
          <a:p>
            <a:r>
              <a:rPr lang="en-IN" dirty="0"/>
              <a:t>var </a:t>
            </a:r>
            <a:r>
              <a:rPr lang="en-IN" dirty="0" err="1"/>
              <a:t>Lastname</a:t>
            </a:r>
            <a:r>
              <a:rPr lang="en-IN" dirty="0"/>
              <a:t> =“BBB” ;</a:t>
            </a:r>
          </a:p>
          <a:p>
            <a:r>
              <a:rPr lang="en-IN" dirty="0"/>
              <a:t>var name= </a:t>
            </a:r>
            <a:r>
              <a:rPr lang="en-IN" dirty="0" err="1"/>
              <a:t>Firstname</a:t>
            </a:r>
            <a:r>
              <a:rPr lang="en-IN" dirty="0"/>
              <a:t> + </a:t>
            </a:r>
            <a:r>
              <a:rPr lang="en-IN" dirty="0" err="1"/>
              <a:t>Lastname</a:t>
            </a:r>
            <a:r>
              <a:rPr lang="en-IN" dirty="0"/>
              <a:t>;</a:t>
            </a:r>
          </a:p>
          <a:p>
            <a:r>
              <a:rPr lang="en-IN" dirty="0"/>
              <a:t>alert(name);</a:t>
            </a:r>
          </a:p>
          <a:p>
            <a:r>
              <a:rPr lang="en-IN" dirty="0"/>
              <a:t>&lt;/script</a:t>
            </a:r>
            <a:r>
              <a:rPr lang="en-IN" dirty="0" smtClean="0"/>
              <a:t>&gt;</a:t>
            </a:r>
          </a:p>
          <a:p>
            <a:endParaRPr lang="en-IN" dirty="0"/>
          </a:p>
          <a:p>
            <a:r>
              <a:rPr lang="en-IN" dirty="0"/>
              <a:t>Output:</a:t>
            </a:r>
          </a:p>
          <a:p>
            <a:r>
              <a:rPr lang="en-IN" dirty="0"/>
              <a:t>AAA BBB</a:t>
            </a:r>
          </a:p>
          <a:p>
            <a:endParaRPr lang="en-IN" dirty="0"/>
          </a:p>
        </p:txBody>
      </p:sp>
    </p:spTree>
    <p:extLst>
      <p:ext uri="{BB962C8B-B14F-4D97-AF65-F5344CB8AC3E}">
        <p14:creationId xmlns:p14="http://schemas.microsoft.com/office/powerpoint/2010/main" val="23499010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Receiving a character from given position</a:t>
            </a:r>
            <a:endParaRPr lang="en-IN">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dirty="0"/>
              <a:t>The </a:t>
            </a:r>
            <a:r>
              <a:rPr lang="en-US" b="1" dirty="0" err="1"/>
              <a:t>charAt</a:t>
            </a:r>
            <a:r>
              <a:rPr lang="en-US" b="1" dirty="0"/>
              <a:t>() </a:t>
            </a:r>
            <a:r>
              <a:rPr lang="en-US" dirty="0"/>
              <a:t>is a method that returns the characters from the specified index.</a:t>
            </a:r>
          </a:p>
          <a:p>
            <a:r>
              <a:rPr lang="en-US" dirty="0"/>
              <a:t>The index of first character is 0.</a:t>
            </a:r>
          </a:p>
          <a:p>
            <a:r>
              <a:rPr lang="en-US" dirty="0"/>
              <a:t>If no index is provided to </a:t>
            </a:r>
            <a:r>
              <a:rPr lang="en-US" dirty="0" err="1"/>
              <a:t>charAt</a:t>
            </a:r>
            <a:r>
              <a:rPr lang="en-US" dirty="0"/>
              <a:t>() method, then default is 0.</a:t>
            </a:r>
          </a:p>
          <a:p>
            <a:pPr marL="0" indent="0">
              <a:buNone/>
            </a:pPr>
            <a:r>
              <a:rPr lang="en-US" dirty="0">
                <a:solidFill>
                  <a:schemeClr val="accent1">
                    <a:lumMod val="75000"/>
                  </a:schemeClr>
                </a:solidFill>
              </a:rPr>
              <a:t>&lt;script&gt;</a:t>
            </a:r>
          </a:p>
          <a:p>
            <a:pPr marL="0" indent="0">
              <a:buNone/>
            </a:pPr>
            <a:r>
              <a:rPr lang="en-US" dirty="0">
                <a:solidFill>
                  <a:schemeClr val="accent1">
                    <a:lumMod val="75000"/>
                  </a:schemeClr>
                </a:solidFill>
              </a:rPr>
              <a:t>var str=“ABC”;</a:t>
            </a:r>
          </a:p>
          <a:p>
            <a:pPr marL="0" indent="0">
              <a:buNone/>
            </a:pPr>
            <a:r>
              <a:rPr lang="en-US" dirty="0">
                <a:solidFill>
                  <a:schemeClr val="accent1">
                    <a:lumMod val="75000"/>
                  </a:schemeClr>
                </a:solidFill>
              </a:rPr>
              <a:t>alert(“The character at first position of string is : “+</a:t>
            </a:r>
            <a:r>
              <a:rPr lang="en-US" dirty="0" err="1">
                <a:solidFill>
                  <a:schemeClr val="accent1">
                    <a:lumMod val="75000"/>
                  </a:schemeClr>
                </a:solidFill>
              </a:rPr>
              <a:t>str.charAt</a:t>
            </a:r>
            <a:r>
              <a:rPr lang="en-US" dirty="0">
                <a:solidFill>
                  <a:schemeClr val="accent1">
                    <a:lumMod val="75000"/>
                  </a:schemeClr>
                </a:solidFill>
              </a:rPr>
              <a:t>(0));</a:t>
            </a:r>
          </a:p>
          <a:p>
            <a:pPr marL="0" indent="0">
              <a:buNone/>
            </a:pPr>
            <a:r>
              <a:rPr lang="en-US" dirty="0">
                <a:solidFill>
                  <a:schemeClr val="accent1">
                    <a:lumMod val="75000"/>
                  </a:schemeClr>
                </a:solidFill>
              </a:rPr>
              <a:t>&lt;/script&gt;</a:t>
            </a:r>
          </a:p>
          <a:p>
            <a:pPr marL="0" indent="0">
              <a:buNone/>
            </a:pPr>
            <a:r>
              <a:rPr lang="en-US" dirty="0"/>
              <a:t>Output:</a:t>
            </a:r>
          </a:p>
          <a:p>
            <a:pPr marL="0" indent="0">
              <a:buNone/>
            </a:pPr>
            <a:r>
              <a:rPr lang="en-US" dirty="0"/>
              <a:t>The character at first position of string is : A</a:t>
            </a:r>
            <a:endParaRPr lang="en-IN" dirty="0"/>
          </a:p>
        </p:txBody>
      </p:sp>
    </p:spTree>
    <p:extLst>
      <p:ext uri="{BB962C8B-B14F-4D97-AF65-F5344CB8AC3E}">
        <p14:creationId xmlns:p14="http://schemas.microsoft.com/office/powerpoint/2010/main" val="22595139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8094"/>
            <a:ext cx="10515600" cy="5897367"/>
          </a:xfrm>
        </p:spPr>
        <p:txBody>
          <a:bodyPr>
            <a:normAutofit/>
          </a:bodyPr>
          <a:lstStyle/>
          <a:p>
            <a:r>
              <a:rPr lang="en-IN" sz="2000" dirty="0"/>
              <a:t>&lt;html</a:t>
            </a:r>
            <a:r>
              <a:rPr lang="en-IN" sz="2000" dirty="0" smtClean="0"/>
              <a:t>&gt;</a:t>
            </a:r>
          </a:p>
          <a:p>
            <a:r>
              <a:rPr lang="en-IN" sz="2000" dirty="0" smtClean="0"/>
              <a:t>&lt;</a:t>
            </a:r>
            <a:r>
              <a:rPr lang="en-IN" sz="2000" dirty="0"/>
              <a:t>body</a:t>
            </a:r>
            <a:r>
              <a:rPr lang="en-IN" sz="2000" dirty="0" smtClean="0"/>
              <a:t>&gt;</a:t>
            </a:r>
          </a:p>
          <a:p>
            <a:r>
              <a:rPr lang="en-IN" sz="2000" dirty="0" smtClean="0"/>
              <a:t>&lt;script&gt;</a:t>
            </a:r>
          </a:p>
          <a:p>
            <a:r>
              <a:rPr lang="en-IN" sz="2000" dirty="0" smtClean="0"/>
              <a:t>var </a:t>
            </a:r>
            <a:r>
              <a:rPr lang="en-IN" sz="2000" dirty="0" err="1"/>
              <a:t>str</a:t>
            </a:r>
            <a:r>
              <a:rPr lang="en-IN" sz="2000" dirty="0"/>
              <a:t> = new String("This is string</a:t>
            </a:r>
            <a:r>
              <a:rPr lang="en-IN" sz="2000" dirty="0" smtClean="0"/>
              <a:t>");</a:t>
            </a:r>
          </a:p>
          <a:p>
            <a:r>
              <a:rPr lang="en-IN" sz="2000" dirty="0" smtClean="0"/>
              <a:t>document.writeln</a:t>
            </a:r>
            <a:r>
              <a:rPr lang="en-IN" sz="2000" dirty="0"/>
              <a:t>("</a:t>
            </a:r>
            <a:r>
              <a:rPr lang="en-IN" sz="2000" dirty="0" err="1"/>
              <a:t>str.charAt</a:t>
            </a:r>
            <a:r>
              <a:rPr lang="en-IN" sz="2000" dirty="0"/>
              <a:t>(0) is:" + </a:t>
            </a:r>
            <a:r>
              <a:rPr lang="en-IN" sz="2000" dirty="0" err="1"/>
              <a:t>str.charAt</a:t>
            </a:r>
            <a:r>
              <a:rPr lang="en-IN" sz="2000" dirty="0"/>
              <a:t>(0</a:t>
            </a:r>
            <a:r>
              <a:rPr lang="en-IN" sz="2000" dirty="0" smtClean="0"/>
              <a:t>));</a:t>
            </a:r>
          </a:p>
          <a:p>
            <a:r>
              <a:rPr lang="en-IN" sz="2000" dirty="0" smtClean="0"/>
              <a:t>document.writeln</a:t>
            </a:r>
            <a:r>
              <a:rPr lang="en-IN" sz="2000" dirty="0"/>
              <a:t>("&lt;</a:t>
            </a:r>
            <a:r>
              <a:rPr lang="en-IN" sz="2000" dirty="0" err="1"/>
              <a:t>br</a:t>
            </a:r>
            <a:r>
              <a:rPr lang="en-IN" sz="2000" dirty="0"/>
              <a:t> /&gt;str.charAt(1) is:" + str.charAt(1</a:t>
            </a:r>
            <a:r>
              <a:rPr lang="en-IN" sz="2000" dirty="0" smtClean="0"/>
              <a:t>));</a:t>
            </a:r>
          </a:p>
          <a:p>
            <a:r>
              <a:rPr lang="en-IN" sz="2000" dirty="0" smtClean="0"/>
              <a:t>document.writeln</a:t>
            </a:r>
            <a:r>
              <a:rPr lang="en-IN" sz="2000" dirty="0"/>
              <a:t>("&lt;</a:t>
            </a:r>
            <a:r>
              <a:rPr lang="en-IN" sz="2000" dirty="0" err="1"/>
              <a:t>br</a:t>
            </a:r>
            <a:r>
              <a:rPr lang="en-IN" sz="2000" dirty="0"/>
              <a:t> /&gt;str.charAt(2) is:" + str.charAt(2</a:t>
            </a:r>
            <a:r>
              <a:rPr lang="en-IN" sz="2000" dirty="0" smtClean="0"/>
              <a:t>));</a:t>
            </a:r>
          </a:p>
          <a:p>
            <a:r>
              <a:rPr lang="en-IN" sz="2000" dirty="0" smtClean="0"/>
              <a:t>document.writeln</a:t>
            </a:r>
            <a:r>
              <a:rPr lang="en-IN" sz="2000" dirty="0"/>
              <a:t>("&lt;</a:t>
            </a:r>
            <a:r>
              <a:rPr lang="en-IN" sz="2000" dirty="0" err="1"/>
              <a:t>br</a:t>
            </a:r>
            <a:r>
              <a:rPr lang="en-IN" sz="2000" dirty="0"/>
              <a:t> /&gt;str.charAt(3) is:" + str.charAt(3</a:t>
            </a:r>
            <a:r>
              <a:rPr lang="en-IN" sz="2000" dirty="0" smtClean="0"/>
              <a:t>));</a:t>
            </a:r>
          </a:p>
          <a:p>
            <a:r>
              <a:rPr lang="en-IN" sz="2000" dirty="0" smtClean="0"/>
              <a:t>document.writeln</a:t>
            </a:r>
            <a:r>
              <a:rPr lang="en-IN" sz="2000" dirty="0"/>
              <a:t>("&lt;</a:t>
            </a:r>
            <a:r>
              <a:rPr lang="en-IN" sz="2000" dirty="0" err="1"/>
              <a:t>br</a:t>
            </a:r>
            <a:r>
              <a:rPr lang="en-IN" sz="2000" dirty="0"/>
              <a:t> /&gt;</a:t>
            </a:r>
            <a:r>
              <a:rPr lang="en-IN" sz="2000" dirty="0" err="1"/>
              <a:t>str.charAt</a:t>
            </a:r>
            <a:r>
              <a:rPr lang="en-IN" sz="2000" dirty="0"/>
              <a:t>(4) is:" + </a:t>
            </a:r>
            <a:r>
              <a:rPr lang="en-IN" sz="2000" dirty="0" err="1"/>
              <a:t>str.charAt</a:t>
            </a:r>
            <a:r>
              <a:rPr lang="en-IN" sz="2000" dirty="0"/>
              <a:t>(4</a:t>
            </a:r>
            <a:r>
              <a:rPr lang="en-IN" sz="2000" dirty="0" smtClean="0"/>
              <a:t>));</a:t>
            </a:r>
          </a:p>
          <a:p>
            <a:r>
              <a:rPr lang="en-IN" sz="2000" dirty="0"/>
              <a:t>document.writeln("&lt;</a:t>
            </a:r>
            <a:r>
              <a:rPr lang="en-IN" sz="2000" dirty="0" err="1"/>
              <a:t>br</a:t>
            </a:r>
            <a:r>
              <a:rPr lang="en-IN" sz="2000" dirty="0"/>
              <a:t> /&gt;</a:t>
            </a:r>
            <a:r>
              <a:rPr lang="en-IN" sz="2000" dirty="0" err="1"/>
              <a:t>str.charAt</a:t>
            </a:r>
            <a:r>
              <a:rPr lang="en-IN" sz="2000" dirty="0"/>
              <a:t>(5) is:" + </a:t>
            </a:r>
            <a:r>
              <a:rPr lang="en-IN" sz="2000" dirty="0" err="1"/>
              <a:t>str.charAt</a:t>
            </a:r>
            <a:r>
              <a:rPr lang="en-IN" sz="2000" dirty="0"/>
              <a:t>(5</a:t>
            </a:r>
            <a:r>
              <a:rPr lang="en-IN" sz="2000" dirty="0" smtClean="0"/>
              <a:t>));</a:t>
            </a:r>
          </a:p>
          <a:p>
            <a:r>
              <a:rPr lang="en-IN" sz="2000" dirty="0" smtClean="0"/>
              <a:t>&lt;/</a:t>
            </a:r>
            <a:r>
              <a:rPr lang="en-IN" sz="2000" dirty="0"/>
              <a:t>script</a:t>
            </a:r>
            <a:r>
              <a:rPr lang="en-IN" sz="2000" dirty="0" smtClean="0"/>
              <a:t>&gt;</a:t>
            </a:r>
          </a:p>
          <a:p>
            <a:r>
              <a:rPr lang="en-IN" sz="2000" dirty="0" smtClean="0"/>
              <a:t>&lt;/</a:t>
            </a:r>
            <a:r>
              <a:rPr lang="en-IN" sz="2000" dirty="0"/>
              <a:t>body</a:t>
            </a:r>
            <a:r>
              <a:rPr lang="en-IN" sz="2000" dirty="0" smtClean="0"/>
              <a:t>&gt;</a:t>
            </a:r>
          </a:p>
          <a:p>
            <a:r>
              <a:rPr lang="en-IN" sz="2000" dirty="0" smtClean="0"/>
              <a:t>&lt;/html&gt;</a:t>
            </a:r>
          </a:p>
          <a:p>
            <a:endParaRPr lang="en-IN" dirty="0" smtClean="0"/>
          </a:p>
        </p:txBody>
      </p:sp>
      <p:sp>
        <p:nvSpPr>
          <p:cNvPr id="4" name="Rectangle 3"/>
          <p:cNvSpPr/>
          <p:nvPr/>
        </p:nvSpPr>
        <p:spPr>
          <a:xfrm>
            <a:off x="7839181" y="2681555"/>
            <a:ext cx="2907587" cy="2075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Output</a:t>
            </a:r>
            <a:r>
              <a:rPr lang="en-IN" dirty="0" smtClean="0"/>
              <a:t>:</a:t>
            </a:r>
          </a:p>
          <a:p>
            <a:pPr algn="ctr"/>
            <a:r>
              <a:rPr lang="en-IN" dirty="0" smtClean="0"/>
              <a:t>str.charAt(0</a:t>
            </a:r>
            <a:r>
              <a:rPr lang="en-IN" dirty="0"/>
              <a:t>) </a:t>
            </a:r>
            <a:r>
              <a:rPr lang="en-IN" dirty="0" err="1" smtClean="0"/>
              <a:t>is:T</a:t>
            </a:r>
            <a:endParaRPr lang="en-IN" dirty="0" smtClean="0"/>
          </a:p>
          <a:p>
            <a:pPr algn="ctr"/>
            <a:r>
              <a:rPr lang="en-IN" dirty="0" smtClean="0"/>
              <a:t>str.charAt(1</a:t>
            </a:r>
            <a:r>
              <a:rPr lang="en-IN" dirty="0"/>
              <a:t>) </a:t>
            </a:r>
            <a:r>
              <a:rPr lang="en-IN" dirty="0" err="1" smtClean="0"/>
              <a:t>is:h</a:t>
            </a:r>
            <a:endParaRPr lang="en-IN" dirty="0" smtClean="0"/>
          </a:p>
          <a:p>
            <a:pPr algn="ctr"/>
            <a:r>
              <a:rPr lang="en-IN" dirty="0" smtClean="0"/>
              <a:t>str.charAt(2</a:t>
            </a:r>
            <a:r>
              <a:rPr lang="en-IN" dirty="0"/>
              <a:t>) </a:t>
            </a:r>
            <a:r>
              <a:rPr lang="en-IN" dirty="0" err="1" smtClean="0"/>
              <a:t>is:i</a:t>
            </a:r>
            <a:endParaRPr lang="en-IN" dirty="0" smtClean="0"/>
          </a:p>
          <a:p>
            <a:pPr algn="ctr"/>
            <a:r>
              <a:rPr lang="en-IN" dirty="0" smtClean="0"/>
              <a:t>str.charAt(3</a:t>
            </a:r>
            <a:r>
              <a:rPr lang="en-IN" dirty="0"/>
              <a:t>) </a:t>
            </a:r>
            <a:r>
              <a:rPr lang="en-IN" dirty="0" err="1" smtClean="0"/>
              <a:t>is:s</a:t>
            </a:r>
            <a:endParaRPr lang="en-IN" dirty="0" smtClean="0"/>
          </a:p>
          <a:p>
            <a:pPr algn="ctr"/>
            <a:r>
              <a:rPr lang="en-IN" dirty="0" smtClean="0"/>
              <a:t>str.charAt(4</a:t>
            </a:r>
            <a:r>
              <a:rPr lang="en-IN" dirty="0"/>
              <a:t>) is</a:t>
            </a:r>
            <a:r>
              <a:rPr lang="en-IN" dirty="0" smtClean="0"/>
              <a:t>:</a:t>
            </a:r>
          </a:p>
          <a:p>
            <a:pPr algn="ctr"/>
            <a:r>
              <a:rPr lang="en-IN" dirty="0" smtClean="0"/>
              <a:t>str.charAt(5</a:t>
            </a:r>
            <a:r>
              <a:rPr lang="en-IN" dirty="0"/>
              <a:t>) </a:t>
            </a:r>
            <a:r>
              <a:rPr lang="en-IN" dirty="0" err="1"/>
              <a:t>is:i</a:t>
            </a:r>
            <a:endParaRPr lang="en-IN" dirty="0"/>
          </a:p>
        </p:txBody>
      </p:sp>
    </p:spTree>
    <p:extLst>
      <p:ext uri="{BB962C8B-B14F-4D97-AF65-F5344CB8AC3E}">
        <p14:creationId xmlns:p14="http://schemas.microsoft.com/office/powerpoint/2010/main" val="11629971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Finding a String in a String</a:t>
            </a:r>
            <a:r>
              <a:rPr lang="en-US"/>
              <a:t/>
            </a:r>
            <a:br>
              <a:rPr lang="en-US"/>
            </a:br>
            <a:endParaRPr lang="en-IN"/>
          </a:p>
        </p:txBody>
      </p:sp>
      <p:sp>
        <p:nvSpPr>
          <p:cNvPr id="3" name="Content Placeholder 2"/>
          <p:cNvSpPr>
            <a:spLocks noGrp="1"/>
          </p:cNvSpPr>
          <p:nvPr>
            <p:ph idx="1"/>
          </p:nvPr>
        </p:nvSpPr>
        <p:spPr>
          <a:xfrm>
            <a:off x="838200" y="1404730"/>
            <a:ext cx="10515600" cy="4772233"/>
          </a:xfrm>
        </p:spPr>
        <p:txBody>
          <a:bodyPr>
            <a:normAutofit fontScale="92500" lnSpcReduction="10000"/>
          </a:bodyPr>
          <a:lstStyle/>
          <a:p>
            <a:r>
              <a:rPr lang="en-US" dirty="0"/>
              <a:t>The </a:t>
            </a:r>
            <a:r>
              <a:rPr lang="en-US" b="1" dirty="0" err="1"/>
              <a:t>indexOf</a:t>
            </a:r>
            <a:r>
              <a:rPr lang="en-US" b="1" dirty="0"/>
              <a:t>() </a:t>
            </a:r>
            <a:r>
              <a:rPr lang="en-US" dirty="0"/>
              <a:t>method returns the index of (the position of) the first occurrence of a specified text in a string.</a:t>
            </a:r>
          </a:p>
          <a:p>
            <a:r>
              <a:rPr lang="en-US" dirty="0"/>
              <a:t>If the character is not in the string , this method returns -1.</a:t>
            </a:r>
          </a:p>
          <a:p>
            <a:endParaRPr lang="en-US" dirty="0"/>
          </a:p>
          <a:p>
            <a:r>
              <a:rPr lang="en-US" dirty="0"/>
              <a:t>This method is </a:t>
            </a:r>
            <a:r>
              <a:rPr lang="en-US" u="sng" dirty="0"/>
              <a:t>case sensitive.</a:t>
            </a:r>
          </a:p>
          <a:p>
            <a:pPr marL="0" indent="0">
              <a:buNone/>
            </a:pPr>
            <a:endParaRPr lang="en-US" dirty="0"/>
          </a:p>
          <a:p>
            <a:pPr marL="0" indent="0">
              <a:buNone/>
            </a:pPr>
            <a:r>
              <a:rPr lang="en-US" dirty="0">
                <a:solidFill>
                  <a:schemeClr val="accent1">
                    <a:lumMod val="75000"/>
                  </a:schemeClr>
                </a:solidFill>
              </a:rPr>
              <a:t>var str = "Please locate where 'locate' occurs!";</a:t>
            </a:r>
          </a:p>
          <a:p>
            <a:pPr marL="0" indent="0">
              <a:buNone/>
            </a:pPr>
            <a:r>
              <a:rPr lang="en-US" dirty="0">
                <a:solidFill>
                  <a:schemeClr val="accent1">
                    <a:lumMod val="75000"/>
                  </a:schemeClr>
                </a:solidFill>
              </a:rPr>
              <a:t>var </a:t>
            </a:r>
            <a:r>
              <a:rPr lang="en-US" dirty="0" err="1">
                <a:solidFill>
                  <a:schemeClr val="accent1">
                    <a:lumMod val="75000"/>
                  </a:schemeClr>
                </a:solidFill>
              </a:rPr>
              <a:t>pos</a:t>
            </a:r>
            <a:r>
              <a:rPr lang="en-US" dirty="0">
                <a:solidFill>
                  <a:schemeClr val="accent1">
                    <a:lumMod val="75000"/>
                  </a:schemeClr>
                </a:solidFill>
              </a:rPr>
              <a:t> = </a:t>
            </a:r>
            <a:r>
              <a:rPr lang="en-US" dirty="0" err="1">
                <a:solidFill>
                  <a:schemeClr val="accent1">
                    <a:lumMod val="75000"/>
                  </a:schemeClr>
                </a:solidFill>
              </a:rPr>
              <a:t>str.indexOf</a:t>
            </a:r>
            <a:r>
              <a:rPr lang="en-US" dirty="0">
                <a:solidFill>
                  <a:schemeClr val="accent1">
                    <a:lumMod val="75000"/>
                  </a:schemeClr>
                </a:solidFill>
              </a:rPr>
              <a:t>("locate");</a:t>
            </a:r>
          </a:p>
          <a:p>
            <a:pPr marL="0" indent="0">
              <a:buNone/>
            </a:pPr>
            <a:endParaRPr lang="en-US" dirty="0">
              <a:solidFill>
                <a:schemeClr val="accent1">
                  <a:lumMod val="75000"/>
                </a:schemeClr>
              </a:solidFill>
            </a:endParaRPr>
          </a:p>
          <a:p>
            <a:pPr marL="0" indent="0">
              <a:buNone/>
            </a:pPr>
            <a:r>
              <a:rPr lang="en-US" dirty="0"/>
              <a:t>Output:</a:t>
            </a:r>
          </a:p>
          <a:p>
            <a:pPr marL="0" indent="0">
              <a:buNone/>
            </a:pPr>
            <a:r>
              <a:rPr lang="en-US" dirty="0"/>
              <a:t>7</a:t>
            </a:r>
            <a:endParaRPr lang="en-IN" dirty="0"/>
          </a:p>
        </p:txBody>
      </p:sp>
    </p:spTree>
    <p:extLst>
      <p:ext uri="{BB962C8B-B14F-4D97-AF65-F5344CB8AC3E}">
        <p14:creationId xmlns:p14="http://schemas.microsoft.com/office/powerpoint/2010/main" val="32961513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a:t>
            </a:r>
            <a:endParaRPr lang="en-IN"/>
          </a:p>
        </p:txBody>
      </p:sp>
      <p:sp>
        <p:nvSpPr>
          <p:cNvPr id="3" name="Content Placeholder 2"/>
          <p:cNvSpPr>
            <a:spLocks noGrp="1"/>
          </p:cNvSpPr>
          <p:nvPr>
            <p:ph idx="1"/>
          </p:nvPr>
        </p:nvSpPr>
        <p:spPr/>
        <p:txBody>
          <a:bodyPr/>
          <a:lstStyle/>
          <a:p>
            <a:pPr marL="0" indent="0">
              <a:buNone/>
            </a:pPr>
            <a:r>
              <a:rPr lang="en-US" dirty="0">
                <a:solidFill>
                  <a:schemeClr val="accent1">
                    <a:lumMod val="75000"/>
                  </a:schemeClr>
                </a:solidFill>
              </a:rPr>
              <a:t>&lt;script&gt;</a:t>
            </a:r>
          </a:p>
          <a:p>
            <a:pPr marL="0" indent="0">
              <a:buNone/>
            </a:pPr>
            <a:r>
              <a:rPr lang="en-US" dirty="0">
                <a:solidFill>
                  <a:schemeClr val="accent1">
                    <a:lumMod val="75000"/>
                  </a:schemeClr>
                </a:solidFill>
              </a:rPr>
              <a:t>var str=“I love India-my country”;</a:t>
            </a:r>
          </a:p>
          <a:p>
            <a:pPr marL="0" indent="0">
              <a:buNone/>
            </a:pPr>
            <a:r>
              <a:rPr lang="en-US" dirty="0">
                <a:solidFill>
                  <a:schemeClr val="accent1">
                    <a:lumMod val="75000"/>
                  </a:schemeClr>
                </a:solidFill>
              </a:rPr>
              <a:t>var n=</a:t>
            </a:r>
            <a:r>
              <a:rPr lang="en-US" dirty="0" err="1">
                <a:solidFill>
                  <a:schemeClr val="accent1">
                    <a:lumMod val="75000"/>
                  </a:schemeClr>
                </a:solidFill>
              </a:rPr>
              <a:t>str.indexOf</a:t>
            </a:r>
            <a:r>
              <a:rPr lang="en-US" dirty="0">
                <a:solidFill>
                  <a:schemeClr val="accent1">
                    <a:lumMod val="75000"/>
                  </a:schemeClr>
                </a:solidFill>
              </a:rPr>
              <a:t>(“India”);</a:t>
            </a:r>
          </a:p>
          <a:p>
            <a:pPr marL="0" indent="0">
              <a:buNone/>
            </a:pPr>
            <a:r>
              <a:rPr lang="en-US" dirty="0">
                <a:solidFill>
                  <a:schemeClr val="accent1">
                    <a:lumMod val="75000"/>
                  </a:schemeClr>
                </a:solidFill>
              </a:rPr>
              <a:t>alert(“The word ”India” is at index: +n);</a:t>
            </a:r>
          </a:p>
          <a:p>
            <a:pPr marL="0" indent="0">
              <a:buNone/>
            </a:pPr>
            <a:r>
              <a:rPr lang="en-US" dirty="0">
                <a:solidFill>
                  <a:schemeClr val="accent1">
                    <a:lumMod val="75000"/>
                  </a:schemeClr>
                </a:solidFill>
              </a:rPr>
              <a:t>&lt;/script&gt;</a:t>
            </a:r>
          </a:p>
          <a:p>
            <a:pPr marL="0" indent="0">
              <a:buNone/>
            </a:pPr>
            <a:r>
              <a:rPr lang="en-US" dirty="0"/>
              <a:t>Output:</a:t>
            </a:r>
          </a:p>
          <a:p>
            <a:pPr marL="0" indent="0">
              <a:buNone/>
            </a:pPr>
            <a:r>
              <a:rPr lang="en-US" dirty="0"/>
              <a:t>The word ”India” is at index:7</a:t>
            </a:r>
          </a:p>
          <a:p>
            <a:pPr marL="0" indent="0">
              <a:buNone/>
            </a:pPr>
            <a:endParaRPr lang="en-IN" dirty="0">
              <a:solidFill>
                <a:schemeClr val="accent1">
                  <a:lumMod val="75000"/>
                </a:schemeClr>
              </a:solidFill>
            </a:endParaRPr>
          </a:p>
        </p:txBody>
      </p:sp>
    </p:spTree>
    <p:extLst>
      <p:ext uri="{BB962C8B-B14F-4D97-AF65-F5344CB8AC3E}">
        <p14:creationId xmlns:p14="http://schemas.microsoft.com/office/powerpoint/2010/main" val="37392176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6449"/>
            <a:ext cx="10515600" cy="5989834"/>
          </a:xfrm>
        </p:spPr>
        <p:txBody>
          <a:bodyPr>
            <a:normAutofit fontScale="55000" lnSpcReduction="20000"/>
          </a:bodyPr>
          <a:lstStyle/>
          <a:p>
            <a:r>
              <a:rPr lang="en-IN" dirty="0"/>
              <a:t>&lt;html</a:t>
            </a:r>
            <a:r>
              <a:rPr lang="en-IN" dirty="0" smtClean="0"/>
              <a:t>&gt;</a:t>
            </a:r>
          </a:p>
          <a:p>
            <a:r>
              <a:rPr lang="en-US" dirty="0" smtClean="0"/>
              <a:t>&lt;head&gt;</a:t>
            </a:r>
            <a:endParaRPr lang="en-IN" dirty="0" smtClean="0"/>
          </a:p>
          <a:p>
            <a:r>
              <a:rPr lang="en-IN" dirty="0" smtClean="0"/>
              <a:t>&lt;script&gt;</a:t>
            </a:r>
          </a:p>
          <a:p>
            <a:r>
              <a:rPr lang="en-IN" dirty="0" smtClean="0"/>
              <a:t>function </a:t>
            </a:r>
            <a:r>
              <a:rPr lang="en-IN" dirty="0" err="1"/>
              <a:t>init</a:t>
            </a:r>
            <a:r>
              <a:rPr lang="en-IN" dirty="0" smtClean="0"/>
              <a:t>()</a:t>
            </a:r>
          </a:p>
          <a:p>
            <a:r>
              <a:rPr lang="en-IN" dirty="0" smtClean="0"/>
              <a:t>{</a:t>
            </a:r>
          </a:p>
          <a:p>
            <a:r>
              <a:rPr lang="en-IN" dirty="0" smtClean="0"/>
              <a:t>var </a:t>
            </a:r>
            <a:r>
              <a:rPr lang="en-IN" dirty="0" err="1"/>
              <a:t>str</a:t>
            </a:r>
            <a:r>
              <a:rPr lang="en-IN" dirty="0"/>
              <a:t> "how are you</a:t>
            </a:r>
            <a:r>
              <a:rPr lang="en-IN" dirty="0" smtClean="0"/>
              <a:t>?";</a:t>
            </a:r>
          </a:p>
          <a:p>
            <a:r>
              <a:rPr lang="en-IN" dirty="0" smtClean="0"/>
              <a:t>var </a:t>
            </a:r>
            <a:r>
              <a:rPr lang="en-IN" dirty="0"/>
              <a:t>n1 str.search("o</a:t>
            </a:r>
            <a:r>
              <a:rPr lang="en-IN" dirty="0" smtClean="0"/>
              <a:t>");</a:t>
            </a:r>
          </a:p>
          <a:p>
            <a:r>
              <a:rPr lang="en-IN" dirty="0" smtClean="0"/>
              <a:t>document.write</a:t>
            </a:r>
            <a:r>
              <a:rPr lang="en-IN" dirty="0"/>
              <a:t>(" 'o' found at location" + n1</a:t>
            </a:r>
            <a:r>
              <a:rPr lang="en-IN" dirty="0" smtClean="0"/>
              <a:t>);</a:t>
            </a:r>
          </a:p>
          <a:p>
            <a:r>
              <a:rPr lang="en-IN" dirty="0" smtClean="0"/>
              <a:t>var </a:t>
            </a:r>
            <a:r>
              <a:rPr lang="en-IN" dirty="0"/>
              <a:t>n2 str.indexOf("u</a:t>
            </a:r>
            <a:r>
              <a:rPr lang="en-IN" dirty="0" smtClean="0"/>
              <a:t>");</a:t>
            </a:r>
          </a:p>
          <a:p>
            <a:r>
              <a:rPr lang="en-IN" dirty="0" smtClean="0"/>
              <a:t>document.write</a:t>
            </a:r>
            <a:r>
              <a:rPr lang="en-IN" dirty="0"/>
              <a:t>("&lt;</a:t>
            </a:r>
            <a:r>
              <a:rPr lang="en-IN" dirty="0" err="1"/>
              <a:t>br</a:t>
            </a:r>
            <a:r>
              <a:rPr lang="en-IN" dirty="0"/>
              <a:t>&gt;'u' found at location " + n2</a:t>
            </a:r>
            <a:r>
              <a:rPr lang="en-IN" dirty="0" smtClean="0"/>
              <a:t>);</a:t>
            </a:r>
          </a:p>
          <a:p>
            <a:r>
              <a:rPr lang="en-IN" dirty="0" smtClean="0"/>
              <a:t>var </a:t>
            </a:r>
            <a:r>
              <a:rPr lang="en-IN" dirty="0"/>
              <a:t>n3 </a:t>
            </a:r>
            <a:r>
              <a:rPr lang="en-IN" dirty="0" smtClean="0"/>
              <a:t>=str.search</a:t>
            </a:r>
            <a:r>
              <a:rPr lang="en-IN" dirty="0"/>
              <a:t>('are</a:t>
            </a:r>
            <a:r>
              <a:rPr lang="en-IN" dirty="0" smtClean="0"/>
              <a:t>');</a:t>
            </a:r>
          </a:p>
          <a:p>
            <a:r>
              <a:rPr lang="en-IN" dirty="0" smtClean="0"/>
              <a:t>document.write</a:t>
            </a:r>
            <a:r>
              <a:rPr lang="en-IN" dirty="0"/>
              <a:t>("&lt;</a:t>
            </a:r>
            <a:r>
              <a:rPr lang="en-IN" dirty="0" err="1"/>
              <a:t>br</a:t>
            </a:r>
            <a:r>
              <a:rPr lang="en-IN" dirty="0"/>
              <a:t>&gt;'are' found at location" + n3</a:t>
            </a:r>
            <a:r>
              <a:rPr lang="en-IN" dirty="0" smtClean="0"/>
              <a:t>);</a:t>
            </a:r>
          </a:p>
          <a:p>
            <a:r>
              <a:rPr lang="en-IN" dirty="0" smtClean="0"/>
              <a:t>var </a:t>
            </a:r>
            <a:r>
              <a:rPr lang="en-IN" dirty="0"/>
              <a:t>n4 </a:t>
            </a:r>
            <a:r>
              <a:rPr lang="en-IN" dirty="0" smtClean="0"/>
              <a:t>=str.indexOf</a:t>
            </a:r>
            <a:r>
              <a:rPr lang="en-IN" dirty="0"/>
              <a:t>('you</a:t>
            </a:r>
            <a:r>
              <a:rPr lang="en-IN" dirty="0" smtClean="0"/>
              <a:t>');</a:t>
            </a:r>
          </a:p>
          <a:p>
            <a:r>
              <a:rPr lang="en-IN" dirty="0" smtClean="0"/>
              <a:t>document.write</a:t>
            </a:r>
            <a:r>
              <a:rPr lang="en-IN" dirty="0"/>
              <a:t>("&lt;</a:t>
            </a:r>
            <a:r>
              <a:rPr lang="en-IN" dirty="0" err="1"/>
              <a:t>br</a:t>
            </a:r>
            <a:r>
              <a:rPr lang="en-IN" dirty="0"/>
              <a:t>&gt;'you' found at location + n4</a:t>
            </a:r>
            <a:r>
              <a:rPr lang="en-IN" dirty="0" smtClean="0"/>
              <a:t>);</a:t>
            </a:r>
          </a:p>
          <a:p>
            <a:r>
              <a:rPr lang="en-US" dirty="0" smtClean="0"/>
              <a:t>}</a:t>
            </a:r>
          </a:p>
          <a:p>
            <a:r>
              <a:rPr lang="en-US" dirty="0" smtClean="0"/>
              <a:t>&lt;</a:t>
            </a:r>
            <a:r>
              <a:rPr lang="en-IN" dirty="0"/>
              <a:t>/script&gt;</a:t>
            </a:r>
          </a:p>
          <a:p>
            <a:r>
              <a:rPr lang="en-IN" dirty="0" smtClean="0"/>
              <a:t>&lt;/</a:t>
            </a:r>
            <a:r>
              <a:rPr lang="en-IN" dirty="0"/>
              <a:t>head</a:t>
            </a:r>
            <a:r>
              <a:rPr lang="en-IN" dirty="0" smtClean="0"/>
              <a:t>&gt;</a:t>
            </a:r>
          </a:p>
          <a:p>
            <a:r>
              <a:rPr lang="en-IN" dirty="0" smtClean="0"/>
              <a:t>&lt;</a:t>
            </a:r>
            <a:r>
              <a:rPr lang="en-IN" dirty="0"/>
              <a:t>body </a:t>
            </a:r>
            <a:r>
              <a:rPr lang="en-IN" dirty="0" err="1"/>
              <a:t>onload</a:t>
            </a:r>
            <a:r>
              <a:rPr lang="en-IN" dirty="0"/>
              <a:t>="</a:t>
            </a:r>
            <a:r>
              <a:rPr lang="en-IN" dirty="0" err="1"/>
              <a:t>init</a:t>
            </a:r>
            <a:r>
              <a:rPr lang="en-IN" dirty="0" smtClean="0"/>
              <a:t>()"&gt;</a:t>
            </a:r>
          </a:p>
          <a:p>
            <a:r>
              <a:rPr lang="en-IN" dirty="0" smtClean="0"/>
              <a:t>&lt;/</a:t>
            </a:r>
            <a:r>
              <a:rPr lang="en-IN" dirty="0"/>
              <a:t>body</a:t>
            </a:r>
            <a:r>
              <a:rPr lang="en-IN" dirty="0" smtClean="0"/>
              <a:t>&gt;</a:t>
            </a:r>
          </a:p>
          <a:p>
            <a:r>
              <a:rPr lang="en-IN" dirty="0" smtClean="0"/>
              <a:t>&lt;/</a:t>
            </a:r>
            <a:r>
              <a:rPr lang="en-IN" dirty="0"/>
              <a:t>html</a:t>
            </a:r>
            <a:r>
              <a:rPr lang="en-IN" dirty="0" smtClean="0"/>
              <a:t>&gt;</a:t>
            </a:r>
          </a:p>
        </p:txBody>
      </p:sp>
      <p:sp>
        <p:nvSpPr>
          <p:cNvPr id="4" name="Rectangle 3"/>
          <p:cNvSpPr/>
          <p:nvPr/>
        </p:nvSpPr>
        <p:spPr>
          <a:xfrm>
            <a:off x="7119991" y="2198670"/>
            <a:ext cx="3595955" cy="2044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a:p>
            <a:pPr algn="ctr"/>
            <a:r>
              <a:rPr lang="en-US" dirty="0"/>
              <a:t>'o' found at location 1</a:t>
            </a:r>
          </a:p>
          <a:p>
            <a:pPr algn="ctr"/>
            <a:r>
              <a:rPr lang="en-US" dirty="0"/>
              <a:t>'u' found at location 10</a:t>
            </a:r>
          </a:p>
          <a:p>
            <a:pPr algn="ctr"/>
            <a:r>
              <a:rPr lang="en-US" dirty="0"/>
              <a:t>‘are' found at location 4</a:t>
            </a:r>
          </a:p>
          <a:p>
            <a:pPr algn="ctr"/>
            <a:r>
              <a:rPr lang="en-US" dirty="0"/>
              <a:t>'you' found at location 8</a:t>
            </a:r>
          </a:p>
        </p:txBody>
      </p:sp>
    </p:spTree>
    <p:extLst>
      <p:ext uri="{BB962C8B-B14F-4D97-AF65-F5344CB8AC3E}">
        <p14:creationId xmlns:p14="http://schemas.microsoft.com/office/powerpoint/2010/main" val="2790589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868"/>
          </a:xfrm>
        </p:spPr>
        <p:txBody>
          <a:bodyPr>
            <a:normAutofit fontScale="90000"/>
          </a:bodyPr>
          <a:lstStyle/>
          <a:p>
            <a:r>
              <a:rPr lang="en-US" dirty="0">
                <a:solidFill>
                  <a:srgbClr val="C00000"/>
                </a:solidFill>
              </a:rPr>
              <a:t>3) </a:t>
            </a:r>
            <a:r>
              <a:rPr lang="en-US" dirty="0" smtClean="0">
                <a:solidFill>
                  <a:srgbClr val="C00000"/>
                </a:solidFill>
              </a:rPr>
              <a:t>Using array </a:t>
            </a:r>
            <a:r>
              <a:rPr lang="en-US" dirty="0">
                <a:solidFill>
                  <a:srgbClr val="C00000"/>
                </a:solidFill>
              </a:rPr>
              <a:t>constructor (new keyword)</a:t>
            </a:r>
            <a:r>
              <a:rPr lang="en-US" dirty="0"/>
              <a:t/>
            </a:r>
            <a:br>
              <a:rPr lang="en-US" dirty="0"/>
            </a:br>
            <a:endParaRPr lang="en-IN" dirty="0"/>
          </a:p>
        </p:txBody>
      </p:sp>
      <p:sp>
        <p:nvSpPr>
          <p:cNvPr id="3" name="Content Placeholder 2"/>
          <p:cNvSpPr>
            <a:spLocks noGrp="1"/>
          </p:cNvSpPr>
          <p:nvPr>
            <p:ph idx="1"/>
          </p:nvPr>
        </p:nvSpPr>
        <p:spPr>
          <a:xfrm>
            <a:off x="838200" y="996594"/>
            <a:ext cx="10515600" cy="5180370"/>
          </a:xfrm>
        </p:spPr>
        <p:txBody>
          <a:bodyPr vert="horz" lIns="91440" tIns="45720" rIns="91440" bIns="45720" rtlCol="0" anchor="t">
            <a:normAutofit fontScale="77500" lnSpcReduction="20000"/>
          </a:bodyPr>
          <a:lstStyle/>
          <a:p>
            <a:r>
              <a:rPr lang="en-US" dirty="0">
                <a:solidFill>
                  <a:srgbClr val="000000"/>
                </a:solidFill>
                <a:cs typeface="Calibri"/>
              </a:rPr>
              <a:t>Here, you need to create instance of array by passing arguments in constructor so that we don't have to provide value explicitly.</a:t>
            </a:r>
            <a:endParaRPr lang="en-US" dirty="0"/>
          </a:p>
          <a:p>
            <a:r>
              <a:rPr lang="en-US" dirty="0">
                <a:solidFill>
                  <a:srgbClr val="000000"/>
                </a:solidFill>
                <a:cs typeface="Calibri"/>
              </a:rPr>
              <a:t>S</a:t>
            </a:r>
            <a:r>
              <a:rPr lang="en-US" dirty="0" smtClean="0">
                <a:solidFill>
                  <a:srgbClr val="000000"/>
                </a:solidFill>
                <a:cs typeface="Calibri"/>
              </a:rPr>
              <a:t>yntax :</a:t>
            </a:r>
            <a:endParaRPr lang="en-US" dirty="0"/>
          </a:p>
          <a:p>
            <a:endParaRPr lang="en-US" dirty="0">
              <a:solidFill>
                <a:srgbClr val="000000"/>
              </a:solidFill>
              <a:cs typeface="Calibri"/>
            </a:endParaRPr>
          </a:p>
          <a:p>
            <a:r>
              <a:rPr lang="en-US" dirty="0">
                <a:solidFill>
                  <a:schemeClr val="accent6">
                    <a:lumMod val="75000"/>
                  </a:schemeClr>
                </a:solidFill>
                <a:cs typeface="Calibri"/>
              </a:rPr>
              <a:t>var </a:t>
            </a:r>
            <a:r>
              <a:rPr lang="en-US" dirty="0" err="1">
                <a:solidFill>
                  <a:schemeClr val="accent6">
                    <a:lumMod val="75000"/>
                  </a:schemeClr>
                </a:solidFill>
                <a:cs typeface="Calibri"/>
              </a:rPr>
              <a:t>arrayName</a:t>
            </a:r>
            <a:r>
              <a:rPr lang="en-US" dirty="0">
                <a:solidFill>
                  <a:schemeClr val="accent6">
                    <a:lumMod val="75000"/>
                  </a:schemeClr>
                </a:solidFill>
                <a:cs typeface="Calibri"/>
              </a:rPr>
              <a:t> = new Array(element1, element2, element3,... </a:t>
            </a:r>
            <a:r>
              <a:rPr lang="en-US" dirty="0" err="1">
                <a:solidFill>
                  <a:schemeClr val="accent6">
                    <a:lumMod val="75000"/>
                  </a:schemeClr>
                </a:solidFill>
                <a:cs typeface="Calibri"/>
              </a:rPr>
              <a:t>elementN</a:t>
            </a:r>
            <a:r>
              <a:rPr lang="en-US" dirty="0">
                <a:solidFill>
                  <a:schemeClr val="accent6">
                    <a:lumMod val="75000"/>
                  </a:schemeClr>
                </a:solidFill>
                <a:cs typeface="Calibri"/>
              </a:rPr>
              <a:t>);</a:t>
            </a:r>
            <a:endParaRPr lang="en-US" dirty="0">
              <a:solidFill>
                <a:schemeClr val="accent6">
                  <a:lumMod val="75000"/>
                </a:schemeClr>
              </a:solidFill>
            </a:endParaRPr>
          </a:p>
          <a:p>
            <a:endParaRPr lang="en-US" dirty="0">
              <a:solidFill>
                <a:srgbClr val="000000"/>
              </a:solidFill>
              <a:cs typeface="Calibri"/>
            </a:endParaRPr>
          </a:p>
          <a:p>
            <a:r>
              <a:rPr lang="en-US" dirty="0">
                <a:solidFill>
                  <a:srgbClr val="000000"/>
                </a:solidFill>
                <a:cs typeface="Calibri"/>
              </a:rPr>
              <a:t>E</a:t>
            </a:r>
            <a:r>
              <a:rPr lang="en-US" dirty="0" smtClean="0">
                <a:solidFill>
                  <a:srgbClr val="000000"/>
                </a:solidFill>
                <a:cs typeface="Calibri"/>
              </a:rPr>
              <a:t>xample:</a:t>
            </a:r>
            <a:endParaRPr lang="en-US" dirty="0"/>
          </a:p>
          <a:p>
            <a:endParaRPr lang="en-US" dirty="0">
              <a:solidFill>
                <a:srgbClr val="000000"/>
              </a:solidFill>
              <a:cs typeface="Calibri"/>
            </a:endParaRPr>
          </a:p>
          <a:p>
            <a:pPr marL="0" indent="0">
              <a:buNone/>
            </a:pPr>
            <a:r>
              <a:rPr lang="en-US" dirty="0">
                <a:solidFill>
                  <a:srgbClr val="0070C0"/>
                </a:solidFill>
                <a:cs typeface="Calibri"/>
              </a:rPr>
              <a:t>&lt;script&gt;  </a:t>
            </a:r>
            <a:endParaRPr lang="en-US" dirty="0"/>
          </a:p>
          <a:p>
            <a:pPr marL="0" indent="0">
              <a:buNone/>
            </a:pPr>
            <a:r>
              <a:rPr lang="en-US" dirty="0">
                <a:solidFill>
                  <a:srgbClr val="0070C0"/>
                </a:solidFill>
                <a:cs typeface="Calibri"/>
              </a:rPr>
              <a:t>var emp=new Array(“Tony",“Thor","Steve");  </a:t>
            </a:r>
            <a:endParaRPr lang="en-US" dirty="0"/>
          </a:p>
          <a:p>
            <a:pPr marL="0" indent="0">
              <a:buNone/>
            </a:pPr>
            <a:r>
              <a:rPr lang="en-US" dirty="0">
                <a:solidFill>
                  <a:srgbClr val="0070C0"/>
                </a:solidFill>
                <a:cs typeface="Calibri"/>
              </a:rPr>
              <a:t>for (i=0;i&lt;</a:t>
            </a:r>
            <a:r>
              <a:rPr lang="en-US" dirty="0" err="1">
                <a:solidFill>
                  <a:srgbClr val="0070C0"/>
                </a:solidFill>
                <a:cs typeface="Calibri"/>
              </a:rPr>
              <a:t>emp.length;i</a:t>
            </a:r>
            <a:r>
              <a:rPr lang="en-US" dirty="0">
                <a:solidFill>
                  <a:srgbClr val="0070C0"/>
                </a:solidFill>
                <a:cs typeface="Calibri"/>
              </a:rPr>
              <a:t>++){  </a:t>
            </a:r>
            <a:endParaRPr lang="en-US" dirty="0"/>
          </a:p>
          <a:p>
            <a:pPr marL="0" indent="0">
              <a:buNone/>
            </a:pPr>
            <a:r>
              <a:rPr lang="en-US" dirty="0">
                <a:solidFill>
                  <a:srgbClr val="0070C0"/>
                </a:solidFill>
                <a:cs typeface="Calibri"/>
              </a:rPr>
              <a:t>document.write(emp[i] + "&lt;</a:t>
            </a:r>
            <a:r>
              <a:rPr lang="en-US" dirty="0" err="1">
                <a:solidFill>
                  <a:srgbClr val="0070C0"/>
                </a:solidFill>
                <a:cs typeface="Calibri"/>
              </a:rPr>
              <a:t>br</a:t>
            </a:r>
            <a:r>
              <a:rPr lang="en-US" dirty="0">
                <a:solidFill>
                  <a:srgbClr val="0070C0"/>
                </a:solidFill>
                <a:cs typeface="Calibri"/>
              </a:rPr>
              <a:t>&gt;");  </a:t>
            </a:r>
            <a:endParaRPr lang="en-US" dirty="0"/>
          </a:p>
          <a:p>
            <a:pPr marL="0" indent="0">
              <a:buNone/>
            </a:pPr>
            <a:r>
              <a:rPr lang="en-US" dirty="0">
                <a:solidFill>
                  <a:srgbClr val="0070C0"/>
                </a:solidFill>
                <a:cs typeface="Calibri"/>
              </a:rPr>
              <a:t>}  </a:t>
            </a:r>
            <a:endParaRPr lang="en-US" dirty="0"/>
          </a:p>
          <a:p>
            <a:pPr marL="0" indent="0">
              <a:buNone/>
            </a:pPr>
            <a:r>
              <a:rPr lang="en-US" dirty="0">
                <a:solidFill>
                  <a:srgbClr val="0070C0"/>
                </a:solidFill>
                <a:cs typeface="Calibri"/>
              </a:rPr>
              <a:t>&lt;/script&gt; </a:t>
            </a:r>
            <a:endParaRPr lang="en-IN" dirty="0">
              <a:solidFill>
                <a:srgbClr val="0070C0"/>
              </a:solidFill>
              <a:cs typeface="Calibri"/>
            </a:endParaRPr>
          </a:p>
        </p:txBody>
      </p:sp>
      <p:sp>
        <p:nvSpPr>
          <p:cNvPr id="4" name="TextBox 3"/>
          <p:cNvSpPr txBox="1"/>
          <p:nvPr/>
        </p:nvSpPr>
        <p:spPr>
          <a:xfrm>
            <a:off x="8450317" y="4249874"/>
            <a:ext cx="1229710" cy="1200329"/>
          </a:xfrm>
          <a:prstGeom prst="rect">
            <a:avLst/>
          </a:prstGeom>
          <a:noFill/>
        </p:spPr>
        <p:txBody>
          <a:bodyPr wrap="square" rtlCol="0">
            <a:spAutoFit/>
          </a:bodyPr>
          <a:lstStyle/>
          <a:p>
            <a:r>
              <a:rPr lang="en-US" dirty="0">
                <a:solidFill>
                  <a:schemeClr val="accent2">
                    <a:lumMod val="60000"/>
                    <a:lumOff val="40000"/>
                  </a:schemeClr>
                </a:solidFill>
              </a:rPr>
              <a:t>Output:</a:t>
            </a:r>
          </a:p>
          <a:p>
            <a:r>
              <a:rPr lang="en-US" dirty="0" smtClean="0"/>
              <a:t> Tony</a:t>
            </a:r>
            <a:endParaRPr lang="en-US" dirty="0"/>
          </a:p>
          <a:p>
            <a:r>
              <a:rPr lang="en-US" dirty="0"/>
              <a:t> Thor</a:t>
            </a:r>
          </a:p>
          <a:p>
            <a:r>
              <a:rPr lang="en-US" dirty="0"/>
              <a:t> Steve</a:t>
            </a:r>
            <a:endParaRPr lang="en-IN" dirty="0"/>
          </a:p>
        </p:txBody>
      </p:sp>
    </p:spTree>
    <p:extLst>
      <p:ext uri="{BB962C8B-B14F-4D97-AF65-F5344CB8AC3E}">
        <p14:creationId xmlns:p14="http://schemas.microsoft.com/office/powerpoint/2010/main" val="8996577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2847"/>
            <a:ext cx="10515600" cy="575778"/>
          </a:xfrm>
        </p:spPr>
        <p:txBody>
          <a:bodyPr>
            <a:normAutofit fontScale="90000"/>
          </a:bodyPr>
          <a:lstStyle/>
          <a:p>
            <a:r>
              <a:rPr lang="en-US" dirty="0">
                <a:solidFill>
                  <a:srgbClr val="C00000"/>
                </a:solidFill>
              </a:rPr>
              <a:t>Dividing a text</a:t>
            </a:r>
            <a:endParaRPr lang="en-IN" dirty="0">
              <a:solidFill>
                <a:srgbClr val="C00000"/>
              </a:solidFill>
            </a:endParaRPr>
          </a:p>
        </p:txBody>
      </p:sp>
      <p:sp>
        <p:nvSpPr>
          <p:cNvPr id="3" name="Content Placeholder 2"/>
          <p:cNvSpPr>
            <a:spLocks noGrp="1"/>
          </p:cNvSpPr>
          <p:nvPr>
            <p:ph idx="1"/>
          </p:nvPr>
        </p:nvSpPr>
        <p:spPr>
          <a:xfrm>
            <a:off x="838200" y="1046922"/>
            <a:ext cx="10515600" cy="5512903"/>
          </a:xfrm>
        </p:spPr>
        <p:txBody>
          <a:bodyPr>
            <a:normAutofit/>
          </a:bodyPr>
          <a:lstStyle/>
          <a:p>
            <a:r>
              <a:rPr lang="en-US" dirty="0"/>
              <a:t>Any text is made up of words. We can divide or split the text into a collection of these words.</a:t>
            </a:r>
          </a:p>
          <a:p>
            <a:r>
              <a:rPr lang="en-US" b="1" dirty="0"/>
              <a:t>split() </a:t>
            </a:r>
            <a:r>
              <a:rPr lang="en-US" dirty="0"/>
              <a:t>function is used to split or divide a string into an array of substrings and puts these substrings into an array and returns the new array.</a:t>
            </a:r>
          </a:p>
          <a:p>
            <a:r>
              <a:rPr lang="en-US" dirty="0"/>
              <a:t>It does not change the original string.</a:t>
            </a:r>
          </a:p>
          <a:p>
            <a:endParaRPr lang="en-US" dirty="0"/>
          </a:p>
          <a:p>
            <a:r>
              <a:rPr lang="en-US" dirty="0"/>
              <a:t>Syntax:        </a:t>
            </a:r>
          </a:p>
          <a:p>
            <a:pPr marL="0" indent="0">
              <a:buNone/>
            </a:pPr>
            <a:r>
              <a:rPr lang="en-US" dirty="0"/>
              <a:t>  </a:t>
            </a:r>
            <a:r>
              <a:rPr lang="en-US" dirty="0" err="1"/>
              <a:t>stringname.split</a:t>
            </a:r>
            <a:r>
              <a:rPr lang="en-US" dirty="0"/>
              <a:t>(</a:t>
            </a:r>
            <a:r>
              <a:rPr lang="en-US" dirty="0" err="1"/>
              <a:t>delimiter,limit</a:t>
            </a:r>
            <a:r>
              <a:rPr lang="en-US" dirty="0"/>
              <a:t>)</a:t>
            </a:r>
          </a:p>
          <a:p>
            <a:pPr marL="0" indent="0">
              <a:buNone/>
            </a:pPr>
            <a:r>
              <a:rPr lang="en-US" dirty="0"/>
              <a:t>where delimiter specifies the point where the split should take place,</a:t>
            </a:r>
          </a:p>
          <a:p>
            <a:pPr marL="0" indent="0">
              <a:buNone/>
            </a:pPr>
            <a:r>
              <a:rPr lang="en-US" dirty="0"/>
              <a:t>             limit is a non-negative integer that specifies the no. of limits</a:t>
            </a:r>
            <a:endParaRPr lang="en-IN" dirty="0"/>
          </a:p>
        </p:txBody>
      </p:sp>
    </p:spTree>
    <p:extLst>
      <p:ext uri="{BB962C8B-B14F-4D97-AF65-F5344CB8AC3E}">
        <p14:creationId xmlns:p14="http://schemas.microsoft.com/office/powerpoint/2010/main" val="28332625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85216" y="239177"/>
            <a:ext cx="5016966" cy="198718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965" y="2226365"/>
            <a:ext cx="5151948" cy="4412973"/>
          </a:xfrm>
          <a:prstGeom prst="rect">
            <a:avLst/>
          </a:prstGeom>
        </p:spPr>
      </p:pic>
    </p:spTree>
    <p:extLst>
      <p:ext uri="{BB962C8B-B14F-4D97-AF65-F5344CB8AC3E}">
        <p14:creationId xmlns:p14="http://schemas.microsoft.com/office/powerpoint/2010/main" val="11494805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a:t>
            </a:r>
            <a:endParaRPr lang="en-IN"/>
          </a:p>
        </p:txBody>
      </p:sp>
      <p:sp>
        <p:nvSpPr>
          <p:cNvPr id="3" name="Content Placeholder 2"/>
          <p:cNvSpPr>
            <a:spLocks noGrp="1"/>
          </p:cNvSpPr>
          <p:nvPr>
            <p:ph idx="1"/>
          </p:nvPr>
        </p:nvSpPr>
        <p:spPr/>
        <p:txBody>
          <a:bodyPr>
            <a:normAutofit lnSpcReduction="10000"/>
          </a:bodyPr>
          <a:lstStyle/>
          <a:p>
            <a:pPr marL="0" indent="0">
              <a:buNone/>
            </a:pPr>
            <a:r>
              <a:rPr lang="en-US" dirty="0">
                <a:solidFill>
                  <a:schemeClr val="accent1">
                    <a:lumMod val="75000"/>
                  </a:schemeClr>
                </a:solidFill>
              </a:rPr>
              <a:t>&lt;script&gt;</a:t>
            </a:r>
          </a:p>
          <a:p>
            <a:pPr marL="0" indent="0">
              <a:buNone/>
            </a:pPr>
            <a:r>
              <a:rPr lang="en-US" dirty="0">
                <a:solidFill>
                  <a:schemeClr val="accent1">
                    <a:lumMod val="75000"/>
                  </a:schemeClr>
                </a:solidFill>
              </a:rPr>
              <a:t>var name=“Shivaji Shahaji Bhosale”;</a:t>
            </a:r>
          </a:p>
          <a:p>
            <a:pPr marL="0" indent="0">
              <a:buNone/>
            </a:pPr>
            <a:r>
              <a:rPr lang="en-US" dirty="0">
                <a:solidFill>
                  <a:schemeClr val="accent1">
                    <a:lumMod val="75000"/>
                  </a:schemeClr>
                </a:solidFill>
              </a:rPr>
              <a:t>var n=</a:t>
            </a:r>
            <a:r>
              <a:rPr lang="en-US" dirty="0" err="1">
                <a:solidFill>
                  <a:schemeClr val="accent1">
                    <a:lumMod val="75000"/>
                  </a:schemeClr>
                </a:solidFill>
              </a:rPr>
              <a:t>name.split</a:t>
            </a:r>
            <a:r>
              <a:rPr lang="en-US" dirty="0">
                <a:solidFill>
                  <a:schemeClr val="accent1">
                    <a:lumMod val="75000"/>
                  </a:schemeClr>
                </a:solidFill>
              </a:rPr>
              <a:t>(‘  ’);</a:t>
            </a:r>
          </a:p>
          <a:p>
            <a:pPr marL="0" indent="0">
              <a:buNone/>
            </a:pPr>
            <a:r>
              <a:rPr lang="en-US" dirty="0">
                <a:solidFill>
                  <a:schemeClr val="accent1">
                    <a:lumMod val="75000"/>
                  </a:schemeClr>
                </a:solidFill>
              </a:rPr>
              <a:t>alert(“Firstname:” +n[0]+ “Middle name:” + n[1] + “Last name:” +n[2]);</a:t>
            </a:r>
          </a:p>
          <a:p>
            <a:pPr marL="0" indent="0">
              <a:buNone/>
            </a:pPr>
            <a:r>
              <a:rPr lang="en-US" dirty="0">
                <a:solidFill>
                  <a:schemeClr val="accent1">
                    <a:lumMod val="75000"/>
                  </a:schemeClr>
                </a:solidFill>
              </a:rPr>
              <a:t>&lt;/script&gt;</a:t>
            </a:r>
          </a:p>
          <a:p>
            <a:pPr marL="0" indent="0">
              <a:buNone/>
            </a:pPr>
            <a:r>
              <a:rPr lang="en-US" dirty="0"/>
              <a:t>Output:</a:t>
            </a:r>
          </a:p>
          <a:p>
            <a:pPr marL="0" indent="0">
              <a:buNone/>
            </a:pPr>
            <a:r>
              <a:rPr lang="en-US" dirty="0"/>
              <a:t>Firstname: Shivaji</a:t>
            </a:r>
          </a:p>
          <a:p>
            <a:pPr marL="0" indent="0">
              <a:buNone/>
            </a:pPr>
            <a:r>
              <a:rPr lang="en-US" dirty="0"/>
              <a:t>Middle name: Shahaji</a:t>
            </a:r>
          </a:p>
          <a:p>
            <a:pPr marL="0" indent="0">
              <a:buNone/>
            </a:pPr>
            <a:r>
              <a:rPr lang="en-US" dirty="0"/>
              <a:t>Last name: Bhosale</a:t>
            </a:r>
            <a:endParaRPr lang="en-IN" dirty="0"/>
          </a:p>
        </p:txBody>
      </p:sp>
    </p:spTree>
    <p:extLst>
      <p:ext uri="{BB962C8B-B14F-4D97-AF65-F5344CB8AC3E}">
        <p14:creationId xmlns:p14="http://schemas.microsoft.com/office/powerpoint/2010/main" val="41549561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9739"/>
            <a:ext cx="10515600" cy="5437224"/>
          </a:xfrm>
        </p:spPr>
        <p:txBody>
          <a:bodyPr>
            <a:normAutofit/>
          </a:bodyPr>
          <a:lstStyle/>
          <a:p>
            <a:r>
              <a:rPr lang="en-IN" sz="2000" dirty="0">
                <a:solidFill>
                  <a:srgbClr val="C00000"/>
                </a:solidFill>
              </a:rPr>
              <a:t>Write a JavaScript function that checks whether a passed </a:t>
            </a:r>
            <a:r>
              <a:rPr lang="en-IN" sz="2000" dirty="0" smtClean="0">
                <a:solidFill>
                  <a:srgbClr val="C00000"/>
                </a:solidFill>
              </a:rPr>
              <a:t>string is </a:t>
            </a:r>
            <a:r>
              <a:rPr lang="en-IN" sz="2000" dirty="0">
                <a:solidFill>
                  <a:srgbClr val="C00000"/>
                </a:solidFill>
              </a:rPr>
              <a:t>palindrome or not.</a:t>
            </a:r>
          </a:p>
          <a:p>
            <a:endParaRPr lang="en-IN" sz="2000" dirty="0" smtClean="0"/>
          </a:p>
          <a:p>
            <a:r>
              <a:rPr lang="en-IN" sz="2000" dirty="0" smtClean="0"/>
              <a:t>function </a:t>
            </a:r>
            <a:r>
              <a:rPr lang="en-IN" sz="2000" dirty="0"/>
              <a:t>isPalindrome(</a:t>
            </a:r>
            <a:r>
              <a:rPr lang="en-IN" sz="2000" dirty="0" err="1"/>
              <a:t>str</a:t>
            </a:r>
            <a:r>
              <a:rPr lang="en-IN" sz="2000" dirty="0"/>
              <a:t>) </a:t>
            </a:r>
            <a:endParaRPr lang="en-IN" sz="2000" dirty="0" smtClean="0"/>
          </a:p>
          <a:p>
            <a:r>
              <a:rPr lang="en-IN" sz="2000" dirty="0" smtClean="0"/>
              <a:t>{</a:t>
            </a:r>
            <a:endParaRPr lang="en-IN" sz="2000" dirty="0"/>
          </a:p>
          <a:p>
            <a:r>
              <a:rPr lang="en-IN" sz="2000" dirty="0"/>
              <a:t> </a:t>
            </a:r>
            <a:r>
              <a:rPr lang="en-IN" sz="2000" dirty="0" err="1"/>
              <a:t>str</a:t>
            </a:r>
            <a:r>
              <a:rPr lang="en-IN" sz="2000" dirty="0"/>
              <a:t> = str.replace(/[^A-Za-z0-9]/g, '').toLowerCase();</a:t>
            </a:r>
          </a:p>
          <a:p>
            <a:r>
              <a:rPr lang="en-IN" sz="2000" dirty="0"/>
              <a:t> return </a:t>
            </a:r>
            <a:r>
              <a:rPr lang="en-IN" sz="2000" dirty="0" err="1"/>
              <a:t>str</a:t>
            </a:r>
            <a:r>
              <a:rPr lang="en-IN" sz="2000" dirty="0"/>
              <a:t> === str.split('').reverse().join('');</a:t>
            </a:r>
          </a:p>
          <a:p>
            <a:r>
              <a:rPr lang="en-IN" sz="2000" dirty="0"/>
              <a:t>}</a:t>
            </a:r>
          </a:p>
          <a:p>
            <a:r>
              <a:rPr lang="en-IN" sz="2000" dirty="0"/>
              <a:t>console.log(isPalindrome("A man, a plan, a canal, Panama")); </a:t>
            </a:r>
            <a:r>
              <a:rPr lang="en-IN" sz="2000" dirty="0" smtClean="0"/>
              <a:t>    //Output</a:t>
            </a:r>
            <a:r>
              <a:rPr lang="en-IN" sz="2000" dirty="0"/>
              <a:t>: true</a:t>
            </a:r>
          </a:p>
          <a:p>
            <a:r>
              <a:rPr lang="en-IN" sz="2000" dirty="0"/>
              <a:t>console.log(isPalindrome("</a:t>
            </a:r>
            <a:r>
              <a:rPr lang="en-IN" sz="2000" dirty="0" err="1"/>
              <a:t>racecar</a:t>
            </a:r>
            <a:r>
              <a:rPr lang="en-IN" sz="2000" dirty="0"/>
              <a:t>")); </a:t>
            </a:r>
            <a:r>
              <a:rPr lang="en-IN" sz="2000" dirty="0" smtClean="0"/>
              <a:t>       // </a:t>
            </a:r>
            <a:r>
              <a:rPr lang="en-IN" sz="2000" dirty="0"/>
              <a:t>Output: true</a:t>
            </a:r>
          </a:p>
          <a:p>
            <a:r>
              <a:rPr lang="en-IN" sz="2000" dirty="0"/>
              <a:t>console.log(isPalindrome("hello")); </a:t>
            </a:r>
            <a:r>
              <a:rPr lang="en-IN" sz="2000" dirty="0" smtClean="0"/>
              <a:t>          // </a:t>
            </a:r>
            <a:r>
              <a:rPr lang="en-IN" sz="2000" dirty="0"/>
              <a:t>Output: false</a:t>
            </a:r>
          </a:p>
        </p:txBody>
      </p:sp>
    </p:spTree>
    <p:extLst>
      <p:ext uri="{BB962C8B-B14F-4D97-AF65-F5344CB8AC3E}">
        <p14:creationId xmlns:p14="http://schemas.microsoft.com/office/powerpoint/2010/main" val="17249809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288" y="688369"/>
            <a:ext cx="10593512" cy="5488594"/>
          </a:xfrm>
        </p:spPr>
        <p:txBody>
          <a:bodyPr>
            <a:normAutofit fontScale="92500" lnSpcReduction="10000"/>
          </a:bodyPr>
          <a:lstStyle/>
          <a:p>
            <a:r>
              <a:rPr lang="en-IN" dirty="0">
                <a:solidFill>
                  <a:srgbClr val="C00000"/>
                </a:solidFill>
              </a:rPr>
              <a:t>Write a JavaScript that accepts a number and displays addition of digits</a:t>
            </a:r>
            <a:r>
              <a:rPr lang="en-IN" dirty="0"/>
              <a:t> </a:t>
            </a:r>
            <a:r>
              <a:rPr lang="en-IN" dirty="0" smtClean="0">
                <a:solidFill>
                  <a:srgbClr val="C00000"/>
                </a:solidFill>
              </a:rPr>
              <a:t>of </a:t>
            </a:r>
            <a:r>
              <a:rPr lang="en-IN" dirty="0">
                <a:solidFill>
                  <a:srgbClr val="C00000"/>
                </a:solidFill>
              </a:rPr>
              <a:t>that number in a message box.</a:t>
            </a:r>
          </a:p>
          <a:p>
            <a:r>
              <a:rPr lang="en-IN" sz="2400" dirty="0" smtClean="0"/>
              <a:t>&lt;</a:t>
            </a:r>
            <a:r>
              <a:rPr lang="en-IN" sz="2400" dirty="0"/>
              <a:t>html&gt;</a:t>
            </a:r>
          </a:p>
          <a:p>
            <a:r>
              <a:rPr lang="en-IN" sz="2400" dirty="0"/>
              <a:t>&lt;body&gt;</a:t>
            </a:r>
          </a:p>
          <a:p>
            <a:r>
              <a:rPr lang="en-IN" sz="2400" dirty="0"/>
              <a:t>&lt;script&gt;</a:t>
            </a:r>
          </a:p>
          <a:p>
            <a:r>
              <a:rPr lang="en-IN" sz="2400" dirty="0"/>
              <a:t>var num = prompt(“Enter a 2 digit number:”); </a:t>
            </a:r>
            <a:r>
              <a:rPr lang="en-IN" sz="2400" dirty="0" smtClean="0"/>
              <a:t>    //</a:t>
            </a:r>
            <a:r>
              <a:rPr lang="en-IN" sz="2400" dirty="0"/>
              <a:t>accept number from user</a:t>
            </a:r>
          </a:p>
          <a:p>
            <a:r>
              <a:rPr lang="en-IN" sz="2400" dirty="0"/>
              <a:t>var digits = num.split();</a:t>
            </a:r>
          </a:p>
          <a:p>
            <a:r>
              <a:rPr lang="en-IN" sz="2400" dirty="0"/>
              <a:t>var firstdigit = Integer(digits[0]); </a:t>
            </a:r>
          </a:p>
          <a:p>
            <a:r>
              <a:rPr lang="en-IN" sz="2400" dirty="0"/>
              <a:t>var seconddigit = Integer(digits[1]);</a:t>
            </a:r>
          </a:p>
          <a:p>
            <a:r>
              <a:rPr lang="en-IN" sz="2400" dirty="0"/>
              <a:t>var addition = firstdigit+seconddigit; </a:t>
            </a:r>
          </a:p>
          <a:p>
            <a:r>
              <a:rPr lang="en-IN" sz="2400" dirty="0"/>
              <a:t>alert(“The addition is </a:t>
            </a:r>
            <a:r>
              <a:rPr lang="en-IN" sz="2400" dirty="0" smtClean="0"/>
              <a:t>” +</a:t>
            </a:r>
            <a:r>
              <a:rPr lang="en-IN" sz="2400" dirty="0"/>
              <a:t>addition); </a:t>
            </a:r>
            <a:r>
              <a:rPr lang="en-IN" sz="2400" dirty="0" smtClean="0"/>
              <a:t>             //</a:t>
            </a:r>
            <a:r>
              <a:rPr lang="en-IN" sz="2400" dirty="0"/>
              <a:t>display result in message box</a:t>
            </a:r>
          </a:p>
          <a:p>
            <a:r>
              <a:rPr lang="en-IN" sz="2400" dirty="0"/>
              <a:t>&lt;/script&gt;</a:t>
            </a:r>
          </a:p>
          <a:p>
            <a:r>
              <a:rPr lang="en-IN" sz="2400" dirty="0"/>
              <a:t>&lt;/body&gt;</a:t>
            </a:r>
          </a:p>
          <a:p>
            <a:r>
              <a:rPr lang="en-IN" sz="2400" dirty="0"/>
              <a:t>&lt;/html&gt;</a:t>
            </a:r>
          </a:p>
        </p:txBody>
      </p:sp>
    </p:spTree>
    <p:extLst>
      <p:ext uri="{BB962C8B-B14F-4D97-AF65-F5344CB8AC3E}">
        <p14:creationId xmlns:p14="http://schemas.microsoft.com/office/powerpoint/2010/main" val="22219845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8301"/>
          </a:xfrm>
        </p:spPr>
        <p:txBody>
          <a:bodyPr/>
          <a:lstStyle/>
          <a:p>
            <a:r>
              <a:rPr lang="en-US" dirty="0">
                <a:solidFill>
                  <a:srgbClr val="C00000"/>
                </a:solidFill>
              </a:rPr>
              <a:t>Copying a substring</a:t>
            </a:r>
            <a:endParaRPr lang="en-IN" dirty="0">
              <a:solidFill>
                <a:srgbClr val="C00000"/>
              </a:solidFill>
            </a:endParaRPr>
          </a:p>
        </p:txBody>
      </p:sp>
      <p:sp>
        <p:nvSpPr>
          <p:cNvPr id="3" name="Content Placeholder 2"/>
          <p:cNvSpPr>
            <a:spLocks noGrp="1"/>
          </p:cNvSpPr>
          <p:nvPr>
            <p:ph idx="1"/>
          </p:nvPr>
        </p:nvSpPr>
        <p:spPr>
          <a:xfrm>
            <a:off x="838200" y="1364974"/>
            <a:ext cx="10515600" cy="4811989"/>
          </a:xfrm>
        </p:spPr>
        <p:txBody>
          <a:bodyPr>
            <a:normAutofit fontScale="92500" lnSpcReduction="10000"/>
          </a:bodyPr>
          <a:lstStyle/>
          <a:p>
            <a:r>
              <a:rPr lang="en-US" dirty="0"/>
              <a:t>There are 2 methods for copying a substring- </a:t>
            </a:r>
            <a:r>
              <a:rPr lang="en-US" b="1" dirty="0"/>
              <a:t>substring() </a:t>
            </a:r>
            <a:r>
              <a:rPr lang="en-US" dirty="0"/>
              <a:t>and </a:t>
            </a:r>
            <a:r>
              <a:rPr lang="en-US" b="1" dirty="0" err="1"/>
              <a:t>substr</a:t>
            </a:r>
            <a:r>
              <a:rPr lang="en-US" b="1" dirty="0"/>
              <a:t>()</a:t>
            </a:r>
          </a:p>
          <a:p>
            <a:r>
              <a:rPr lang="en-US" b="1" dirty="0"/>
              <a:t>1) substring() –</a:t>
            </a:r>
          </a:p>
          <a:p>
            <a:r>
              <a:rPr lang="en-US" dirty="0"/>
              <a:t>This method fetch the string on the basis of provided index and returns the new sub string.</a:t>
            </a:r>
          </a:p>
          <a:p>
            <a:endParaRPr lang="en-US" dirty="0"/>
          </a:p>
          <a:p>
            <a:r>
              <a:rPr lang="en-US" dirty="0"/>
              <a:t>Syntax:</a:t>
            </a:r>
          </a:p>
          <a:p>
            <a:r>
              <a:rPr lang="en-US" dirty="0"/>
              <a:t>substring(</a:t>
            </a:r>
            <a:r>
              <a:rPr lang="en-US" dirty="0" err="1"/>
              <a:t>start,end</a:t>
            </a:r>
            <a:r>
              <a:rPr lang="en-US" dirty="0"/>
              <a:t>)</a:t>
            </a:r>
          </a:p>
          <a:p>
            <a:r>
              <a:rPr lang="en-US" dirty="0"/>
              <a:t>Where start indicates the starting index and end indicates the ending index for extracting substring.</a:t>
            </a:r>
          </a:p>
          <a:p>
            <a:endParaRPr lang="en-US" dirty="0"/>
          </a:p>
          <a:p>
            <a:r>
              <a:rPr lang="en-US" dirty="0"/>
              <a:t>It doesn’t accept negative index.</a:t>
            </a:r>
            <a:endParaRPr lang="en-IN" dirty="0"/>
          </a:p>
        </p:txBody>
      </p:sp>
    </p:spTree>
    <p:extLst>
      <p:ext uri="{BB962C8B-B14F-4D97-AF65-F5344CB8AC3E}">
        <p14:creationId xmlns:p14="http://schemas.microsoft.com/office/powerpoint/2010/main" val="5895226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endParaRPr lang="en-IN" dirty="0"/>
          </a:p>
        </p:txBody>
      </p:sp>
      <p:sp>
        <p:nvSpPr>
          <p:cNvPr id="3" name="Content Placeholder 2"/>
          <p:cNvSpPr>
            <a:spLocks noGrp="1"/>
          </p:cNvSpPr>
          <p:nvPr>
            <p:ph idx="1"/>
          </p:nvPr>
        </p:nvSpPr>
        <p:spPr/>
        <p:txBody>
          <a:bodyPr/>
          <a:lstStyle/>
          <a:p>
            <a:pPr marL="0" indent="0">
              <a:buNone/>
            </a:pPr>
            <a:r>
              <a:rPr lang="en-IN" dirty="0"/>
              <a:t>&lt;script&gt;</a:t>
            </a:r>
          </a:p>
          <a:p>
            <a:pPr marL="0" indent="0">
              <a:buNone/>
            </a:pPr>
            <a:r>
              <a:rPr lang="en-IN" dirty="0"/>
              <a:t>var </a:t>
            </a:r>
            <a:r>
              <a:rPr lang="en-IN" dirty="0" err="1"/>
              <a:t>str</a:t>
            </a:r>
            <a:r>
              <a:rPr lang="en-IN" dirty="0"/>
              <a:t>=“TYCM Class”; </a:t>
            </a:r>
          </a:p>
          <a:p>
            <a:pPr marL="0" indent="0">
              <a:buNone/>
            </a:pPr>
            <a:r>
              <a:rPr lang="en-IN" dirty="0"/>
              <a:t>var </a:t>
            </a:r>
            <a:r>
              <a:rPr lang="en-IN" dirty="0" smtClean="0"/>
              <a:t>n=</a:t>
            </a:r>
            <a:r>
              <a:rPr lang="en-IN" dirty="0" err="1" smtClean="0"/>
              <a:t>str.substring</a:t>
            </a:r>
            <a:r>
              <a:rPr lang="en-IN" dirty="0" smtClean="0"/>
              <a:t>(0,4)</a:t>
            </a:r>
            <a:endParaRPr lang="en-IN" dirty="0"/>
          </a:p>
          <a:p>
            <a:pPr marL="0" indent="0">
              <a:buNone/>
            </a:pPr>
            <a:r>
              <a:rPr lang="en-IN" dirty="0"/>
              <a:t>document.write(n);</a:t>
            </a:r>
          </a:p>
          <a:p>
            <a:pPr marL="0" indent="0">
              <a:buNone/>
            </a:pPr>
            <a:r>
              <a:rPr lang="en-IN" dirty="0"/>
              <a:t>&lt;/script&gt;</a:t>
            </a:r>
          </a:p>
          <a:p>
            <a:pPr marL="0" indent="0">
              <a:buNone/>
            </a:pPr>
            <a:endParaRPr lang="en-US" dirty="0"/>
          </a:p>
          <a:p>
            <a:pPr marL="0" indent="0">
              <a:buNone/>
            </a:pPr>
            <a:r>
              <a:rPr lang="en-US" sz="2400" dirty="0"/>
              <a:t>Output:</a:t>
            </a:r>
          </a:p>
          <a:p>
            <a:pPr marL="0" indent="0">
              <a:buNone/>
            </a:pPr>
            <a:r>
              <a:rPr lang="en-IN" sz="2400" dirty="0"/>
              <a:t>TYCM</a:t>
            </a:r>
          </a:p>
          <a:p>
            <a:pPr marL="0" indent="0">
              <a:buNone/>
            </a:pPr>
            <a:endParaRPr lang="en-IN" dirty="0"/>
          </a:p>
          <a:p>
            <a:endParaRPr lang="en-IN" dirty="0"/>
          </a:p>
        </p:txBody>
      </p:sp>
    </p:spTree>
    <p:extLst>
      <p:ext uri="{BB962C8B-B14F-4D97-AF65-F5344CB8AC3E}">
        <p14:creationId xmlns:p14="http://schemas.microsoft.com/office/powerpoint/2010/main" val="937714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5399"/>
          </a:xfrm>
        </p:spPr>
        <p:txBody>
          <a:bodyPr>
            <a:normAutofit fontScale="90000"/>
          </a:bodyPr>
          <a:lstStyle/>
          <a:p>
            <a:r>
              <a:rPr lang="en-US"/>
              <a:t>Program</a:t>
            </a:r>
            <a:endParaRPr lang="en-IN"/>
          </a:p>
        </p:txBody>
      </p:sp>
      <p:sp>
        <p:nvSpPr>
          <p:cNvPr id="3" name="Content Placeholder 2"/>
          <p:cNvSpPr>
            <a:spLocks noGrp="1"/>
          </p:cNvSpPr>
          <p:nvPr>
            <p:ph idx="1"/>
          </p:nvPr>
        </p:nvSpPr>
        <p:spPr>
          <a:xfrm>
            <a:off x="910087" y="1198179"/>
            <a:ext cx="10515600" cy="4978784"/>
          </a:xfrm>
        </p:spPr>
        <p:txBody>
          <a:bodyPr vert="horz" lIns="91440" tIns="45720" rIns="91440" bIns="45720" rtlCol="0" anchor="t">
            <a:normAutofit fontScale="92500" lnSpcReduction="10000"/>
          </a:bodyPr>
          <a:lstStyle/>
          <a:p>
            <a:pPr marL="0" indent="0">
              <a:buNone/>
            </a:pPr>
            <a:r>
              <a:rPr lang="en-US" dirty="0">
                <a:solidFill>
                  <a:schemeClr val="accent1">
                    <a:lumMod val="75000"/>
                  </a:schemeClr>
                </a:solidFill>
              </a:rPr>
              <a:t>&lt;script&gt;</a:t>
            </a:r>
          </a:p>
          <a:p>
            <a:pPr marL="0" indent="0">
              <a:buNone/>
            </a:pPr>
            <a:r>
              <a:rPr lang="en-US" dirty="0">
                <a:solidFill>
                  <a:schemeClr val="accent1">
                    <a:lumMod val="75000"/>
                  </a:schemeClr>
                </a:solidFill>
              </a:rPr>
              <a:t>var name1=“</a:t>
            </a:r>
            <a:r>
              <a:rPr lang="en-US" dirty="0">
                <a:solidFill>
                  <a:srgbClr val="FF0000"/>
                </a:solidFill>
              </a:rPr>
              <a:t>Shivaji Shahaji Bhosale</a:t>
            </a:r>
            <a:r>
              <a:rPr lang="en-US" dirty="0">
                <a:solidFill>
                  <a:schemeClr val="accent1">
                    <a:lumMod val="75000"/>
                  </a:schemeClr>
                </a:solidFill>
              </a:rPr>
              <a:t>”;                  </a:t>
            </a:r>
            <a:endParaRPr lang="en-US" dirty="0">
              <a:solidFill>
                <a:schemeClr val="accent1">
                  <a:lumMod val="75000"/>
                </a:schemeClr>
              </a:solidFill>
              <a:cs typeface="Calibri"/>
            </a:endParaRPr>
          </a:p>
          <a:p>
            <a:pPr marL="0" indent="0">
              <a:buNone/>
            </a:pPr>
            <a:r>
              <a:rPr lang="en-US" dirty="0">
                <a:solidFill>
                  <a:schemeClr val="accent1">
                    <a:lumMod val="75000"/>
                  </a:schemeClr>
                </a:solidFill>
              </a:rPr>
              <a:t>var name2=“</a:t>
            </a:r>
            <a:r>
              <a:rPr lang="en-US" dirty="0" err="1">
                <a:solidFill>
                  <a:schemeClr val="accent1">
                    <a:lumMod val="75000"/>
                  </a:schemeClr>
                </a:solidFill>
              </a:rPr>
              <a:t>Sambhaji</a:t>
            </a:r>
            <a:r>
              <a:rPr lang="en-US" dirty="0">
                <a:solidFill>
                  <a:schemeClr val="accent1">
                    <a:lumMod val="75000"/>
                  </a:schemeClr>
                </a:solidFill>
              </a:rPr>
              <a:t>”;                                             </a:t>
            </a:r>
          </a:p>
          <a:p>
            <a:pPr marL="0" indent="0">
              <a:buNone/>
            </a:pPr>
            <a:r>
              <a:rPr lang="en-US" b="1" dirty="0">
                <a:solidFill>
                  <a:schemeClr val="accent1">
                    <a:lumMod val="75000"/>
                  </a:schemeClr>
                </a:solidFill>
              </a:rPr>
              <a:t>var n=name1.substring(16,23)</a:t>
            </a:r>
          </a:p>
          <a:p>
            <a:pPr marL="0" indent="0">
              <a:buNone/>
            </a:pPr>
            <a:r>
              <a:rPr lang="en-US" dirty="0">
                <a:solidFill>
                  <a:schemeClr val="accent1">
                    <a:lumMod val="75000"/>
                  </a:schemeClr>
                </a:solidFill>
              </a:rPr>
              <a:t>document.write(“Name1:” +name1);</a:t>
            </a:r>
          </a:p>
          <a:p>
            <a:pPr marL="0" indent="0">
              <a:buNone/>
            </a:pPr>
            <a:r>
              <a:rPr lang="en-US" dirty="0">
                <a:solidFill>
                  <a:schemeClr val="accent1">
                    <a:lumMod val="75000"/>
                  </a:schemeClr>
                </a:solidFill>
              </a:rPr>
              <a:t>document.write(“&lt;</a:t>
            </a:r>
            <a:r>
              <a:rPr lang="en-US" dirty="0" err="1">
                <a:solidFill>
                  <a:schemeClr val="accent1">
                    <a:lumMod val="75000"/>
                  </a:schemeClr>
                </a:solidFill>
              </a:rPr>
              <a:t>br</a:t>
            </a:r>
            <a:r>
              <a:rPr lang="en-US" dirty="0">
                <a:solidFill>
                  <a:schemeClr val="accent1">
                    <a:lumMod val="75000"/>
                  </a:schemeClr>
                </a:solidFill>
              </a:rPr>
              <a:t>/&gt;Surname:” +n);</a:t>
            </a:r>
          </a:p>
          <a:p>
            <a:pPr marL="0" indent="0">
              <a:buNone/>
            </a:pPr>
            <a:r>
              <a:rPr lang="en-US" dirty="0">
                <a:solidFill>
                  <a:schemeClr val="accent1">
                    <a:lumMod val="75000"/>
                  </a:schemeClr>
                </a:solidFill>
              </a:rPr>
              <a:t>document.write(“&lt;</a:t>
            </a:r>
            <a:r>
              <a:rPr lang="en-US" dirty="0" err="1">
                <a:solidFill>
                  <a:schemeClr val="accent1">
                    <a:lumMod val="75000"/>
                  </a:schemeClr>
                </a:solidFill>
              </a:rPr>
              <a:t>br</a:t>
            </a:r>
            <a:r>
              <a:rPr lang="en-US" dirty="0">
                <a:solidFill>
                  <a:schemeClr val="accent1">
                    <a:lumMod val="75000"/>
                  </a:schemeClr>
                </a:solidFill>
              </a:rPr>
              <a:t>/&gt;Name2:” +name2);</a:t>
            </a:r>
          </a:p>
          <a:p>
            <a:pPr marL="0" indent="0">
              <a:buNone/>
            </a:pPr>
            <a:r>
              <a:rPr lang="en-US" dirty="0">
                <a:solidFill>
                  <a:schemeClr val="accent1">
                    <a:lumMod val="75000"/>
                  </a:schemeClr>
                </a:solidFill>
              </a:rPr>
              <a:t>document.write(“&lt;</a:t>
            </a:r>
            <a:r>
              <a:rPr lang="en-US" dirty="0" err="1">
                <a:solidFill>
                  <a:schemeClr val="accent1">
                    <a:lumMod val="75000"/>
                  </a:schemeClr>
                </a:solidFill>
              </a:rPr>
              <a:t>br</a:t>
            </a:r>
            <a:r>
              <a:rPr lang="en-US" dirty="0">
                <a:solidFill>
                  <a:schemeClr val="accent1">
                    <a:lumMod val="75000"/>
                  </a:schemeClr>
                </a:solidFill>
              </a:rPr>
              <a:t>/&gt;Copying the surname for name2:”);</a:t>
            </a:r>
          </a:p>
          <a:p>
            <a:pPr marL="0" indent="0">
              <a:buNone/>
            </a:pPr>
            <a:r>
              <a:rPr lang="en-US" dirty="0">
                <a:solidFill>
                  <a:schemeClr val="accent1">
                    <a:lumMod val="75000"/>
                  </a:schemeClr>
                </a:solidFill>
              </a:rPr>
              <a:t>var name3=name2+“ ” +n ;</a:t>
            </a:r>
          </a:p>
          <a:p>
            <a:pPr marL="0" indent="0">
              <a:buNone/>
            </a:pPr>
            <a:r>
              <a:rPr lang="en-US" dirty="0">
                <a:solidFill>
                  <a:schemeClr val="accent1">
                    <a:lumMod val="75000"/>
                  </a:schemeClr>
                </a:solidFill>
              </a:rPr>
              <a:t>document.write(“&lt;</a:t>
            </a:r>
            <a:r>
              <a:rPr lang="en-US" dirty="0" err="1">
                <a:solidFill>
                  <a:schemeClr val="accent1">
                    <a:lumMod val="75000"/>
                  </a:schemeClr>
                </a:solidFill>
              </a:rPr>
              <a:t>br</a:t>
            </a:r>
            <a:r>
              <a:rPr lang="en-US" dirty="0">
                <a:solidFill>
                  <a:schemeClr val="accent1">
                    <a:lumMod val="75000"/>
                  </a:schemeClr>
                </a:solidFill>
              </a:rPr>
              <a:t>/&gt;Name3:” +name3);</a:t>
            </a:r>
          </a:p>
          <a:p>
            <a:pPr marL="0" indent="0">
              <a:buNone/>
            </a:pPr>
            <a:r>
              <a:rPr lang="en-US" dirty="0">
                <a:solidFill>
                  <a:schemeClr val="accent1">
                    <a:lumMod val="75000"/>
                  </a:schemeClr>
                </a:solidFill>
              </a:rPr>
              <a:t>&lt;/script&gt;</a:t>
            </a:r>
          </a:p>
          <a:p>
            <a:pPr marL="0" indent="0">
              <a:buNone/>
            </a:pPr>
            <a:endParaRPr lang="en-US" dirty="0">
              <a:cs typeface="Calibri"/>
            </a:endParaRPr>
          </a:p>
          <a:p>
            <a:pPr marL="0" indent="0">
              <a:buNone/>
            </a:pPr>
            <a:endParaRPr lang="en-IN" dirty="0"/>
          </a:p>
        </p:txBody>
      </p:sp>
      <p:pic>
        <p:nvPicPr>
          <p:cNvPr id="5" name="Picture 4"/>
          <p:cNvPicPr>
            <a:picLocks noChangeAspect="1"/>
          </p:cNvPicPr>
          <p:nvPr/>
        </p:nvPicPr>
        <p:blipFill>
          <a:blip r:embed="rId2"/>
          <a:stretch>
            <a:fillRect/>
          </a:stretch>
        </p:blipFill>
        <p:spPr>
          <a:xfrm>
            <a:off x="7584901" y="1398676"/>
            <a:ext cx="2786619" cy="2404697"/>
          </a:xfrm>
          <a:prstGeom prst="rect">
            <a:avLst/>
          </a:prstGeom>
        </p:spPr>
      </p:pic>
    </p:spTree>
    <p:extLst>
      <p:ext uri="{BB962C8B-B14F-4D97-AF65-F5344CB8AC3E}">
        <p14:creationId xmlns:p14="http://schemas.microsoft.com/office/powerpoint/2010/main" val="9565393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2337"/>
            <a:ext cx="10515600" cy="6000108"/>
          </a:xfrm>
        </p:spPr>
        <p:txBody>
          <a:bodyPr>
            <a:normAutofit fontScale="85000" lnSpcReduction="20000"/>
          </a:bodyPr>
          <a:lstStyle/>
          <a:p>
            <a:r>
              <a:rPr lang="en-IN" dirty="0"/>
              <a:t>&lt;html</a:t>
            </a:r>
            <a:r>
              <a:rPr lang="en-IN" dirty="0" smtClean="0"/>
              <a:t>&gt;</a:t>
            </a:r>
          </a:p>
          <a:p>
            <a:r>
              <a:rPr lang="en-IN" dirty="0" smtClean="0"/>
              <a:t>&lt;</a:t>
            </a:r>
            <a:r>
              <a:rPr lang="en-IN" dirty="0"/>
              <a:t>head</a:t>
            </a:r>
            <a:r>
              <a:rPr lang="en-IN" dirty="0" smtClean="0"/>
              <a:t>&gt;</a:t>
            </a:r>
          </a:p>
          <a:p>
            <a:r>
              <a:rPr lang="en-IN" dirty="0" smtClean="0"/>
              <a:t>&lt;</a:t>
            </a:r>
            <a:r>
              <a:rPr lang="en-IN" dirty="0"/>
              <a:t>title&gt;String Example&lt;/title</a:t>
            </a:r>
            <a:r>
              <a:rPr lang="en-IN" dirty="0" smtClean="0"/>
              <a:t>&gt;</a:t>
            </a:r>
          </a:p>
          <a:p>
            <a:r>
              <a:rPr lang="en-IN" dirty="0" smtClean="0"/>
              <a:t> </a:t>
            </a:r>
            <a:r>
              <a:rPr lang="en-IN" dirty="0"/>
              <a:t>&lt;/head</a:t>
            </a:r>
            <a:r>
              <a:rPr lang="en-IN" dirty="0" smtClean="0"/>
              <a:t>&gt;</a:t>
            </a:r>
          </a:p>
          <a:p>
            <a:r>
              <a:rPr lang="en-IN" dirty="0" smtClean="0"/>
              <a:t>&lt;</a:t>
            </a:r>
            <a:r>
              <a:rPr lang="en-IN" dirty="0"/>
              <a:t>body</a:t>
            </a:r>
            <a:r>
              <a:rPr lang="en-IN" dirty="0" smtClean="0"/>
              <a:t>&gt;</a:t>
            </a:r>
          </a:p>
          <a:p>
            <a:r>
              <a:rPr lang="en-IN" dirty="0" smtClean="0"/>
              <a:t>&lt;</a:t>
            </a:r>
            <a:r>
              <a:rPr lang="en-IN" dirty="0"/>
              <a:t>script</a:t>
            </a:r>
            <a:r>
              <a:rPr lang="en-IN" dirty="0" smtClean="0"/>
              <a:t>&gt;</a:t>
            </a:r>
          </a:p>
          <a:p>
            <a:r>
              <a:rPr lang="en-IN" dirty="0" smtClean="0"/>
              <a:t>var </a:t>
            </a:r>
            <a:r>
              <a:rPr lang="en-IN" dirty="0" err="1"/>
              <a:t>str</a:t>
            </a:r>
            <a:r>
              <a:rPr lang="en-IN" dirty="0"/>
              <a:t> = "HELLO WORLD</a:t>
            </a:r>
            <a:r>
              <a:rPr lang="en-IN" dirty="0" smtClean="0"/>
              <a:t>!";</a:t>
            </a:r>
          </a:p>
          <a:p>
            <a:r>
              <a:rPr lang="en-IN" dirty="0" smtClean="0"/>
              <a:t>var res </a:t>
            </a:r>
            <a:r>
              <a:rPr lang="en-IN" dirty="0"/>
              <a:t>= str.substring(0,4); </a:t>
            </a:r>
            <a:endParaRPr lang="en-IN" dirty="0" smtClean="0"/>
          </a:p>
          <a:p>
            <a:r>
              <a:rPr lang="en-IN" dirty="0" err="1" smtClean="0"/>
              <a:t>document.writeln</a:t>
            </a:r>
            <a:r>
              <a:rPr lang="en-IN" dirty="0" smtClean="0"/>
              <a:t>(res);</a:t>
            </a:r>
          </a:p>
          <a:p>
            <a:r>
              <a:rPr lang="en-IN" dirty="0" smtClean="0"/>
              <a:t>&lt;/</a:t>
            </a:r>
            <a:r>
              <a:rPr lang="en-IN" dirty="0"/>
              <a:t>script</a:t>
            </a:r>
            <a:r>
              <a:rPr lang="en-IN" dirty="0" smtClean="0"/>
              <a:t>&gt;</a:t>
            </a:r>
          </a:p>
          <a:p>
            <a:r>
              <a:rPr lang="en-IN" dirty="0" smtClean="0"/>
              <a:t>&lt;/</a:t>
            </a:r>
            <a:r>
              <a:rPr lang="en-IN" dirty="0"/>
              <a:t>body</a:t>
            </a:r>
            <a:r>
              <a:rPr lang="en-IN" dirty="0" smtClean="0"/>
              <a:t>&gt;</a:t>
            </a:r>
          </a:p>
          <a:p>
            <a:r>
              <a:rPr lang="en-IN" dirty="0" smtClean="0"/>
              <a:t>&lt;/</a:t>
            </a:r>
            <a:r>
              <a:rPr lang="en-IN" dirty="0"/>
              <a:t>html</a:t>
            </a:r>
            <a:r>
              <a:rPr lang="en-IN" dirty="0" smtClean="0"/>
              <a:t>&gt;</a:t>
            </a:r>
          </a:p>
          <a:p>
            <a:endParaRPr lang="en-IN" dirty="0" smtClean="0"/>
          </a:p>
          <a:p>
            <a:r>
              <a:rPr lang="en-IN" dirty="0" smtClean="0"/>
              <a:t>Output</a:t>
            </a:r>
          </a:p>
          <a:p>
            <a:r>
              <a:rPr lang="en-IN" dirty="0" smtClean="0"/>
              <a:t>HELL</a:t>
            </a:r>
            <a:endParaRPr lang="en-IN" dirty="0"/>
          </a:p>
        </p:txBody>
      </p:sp>
    </p:spTree>
    <p:extLst>
      <p:ext uri="{BB962C8B-B14F-4D97-AF65-F5344CB8AC3E}">
        <p14:creationId xmlns:p14="http://schemas.microsoft.com/office/powerpoint/2010/main" val="13781177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5704"/>
            <a:ext cx="10515600" cy="4931259"/>
          </a:xfrm>
        </p:spPr>
        <p:txBody>
          <a:bodyPr/>
          <a:lstStyle/>
          <a:p>
            <a:r>
              <a:rPr lang="en-US" dirty="0"/>
              <a:t>2)</a:t>
            </a:r>
            <a:r>
              <a:rPr lang="en-US" b="1" dirty="0"/>
              <a:t> </a:t>
            </a:r>
            <a:r>
              <a:rPr lang="en-US" b="1" dirty="0" err="1"/>
              <a:t>substr</a:t>
            </a:r>
            <a:r>
              <a:rPr lang="en-US" b="1" dirty="0"/>
              <a:t>()-</a:t>
            </a:r>
          </a:p>
          <a:p>
            <a:r>
              <a:rPr lang="en-US" dirty="0"/>
              <a:t>It is similar like a slice and substring methods but the difference is that the second parameter specifies the length of the extracted part of string.</a:t>
            </a:r>
          </a:p>
          <a:p>
            <a:endParaRPr lang="en-US" dirty="0"/>
          </a:p>
          <a:p>
            <a:r>
              <a:rPr lang="en-US" dirty="0"/>
              <a:t>Syntax:</a:t>
            </a:r>
          </a:p>
          <a:p>
            <a:r>
              <a:rPr lang="en-US" dirty="0" err="1"/>
              <a:t>substr</a:t>
            </a:r>
            <a:r>
              <a:rPr lang="en-US" dirty="0"/>
              <a:t> (</a:t>
            </a:r>
            <a:r>
              <a:rPr lang="en-US" dirty="0" err="1"/>
              <a:t>start,length</a:t>
            </a:r>
            <a:r>
              <a:rPr lang="en-US" dirty="0"/>
              <a:t>)</a:t>
            </a:r>
          </a:p>
          <a:p>
            <a:r>
              <a:rPr lang="en-US" dirty="0"/>
              <a:t>Where </a:t>
            </a:r>
            <a:r>
              <a:rPr lang="en-US" b="1" dirty="0"/>
              <a:t>start</a:t>
            </a:r>
            <a:r>
              <a:rPr lang="en-US" dirty="0"/>
              <a:t> indicates the starting index and </a:t>
            </a:r>
            <a:r>
              <a:rPr lang="en-US" b="1" dirty="0"/>
              <a:t>length</a:t>
            </a:r>
            <a:r>
              <a:rPr lang="en-US" dirty="0"/>
              <a:t> indicates number of characters to be extracted.</a:t>
            </a:r>
            <a:endParaRPr lang="en-IN" dirty="0"/>
          </a:p>
          <a:p>
            <a:endParaRPr lang="en-IN" dirty="0"/>
          </a:p>
        </p:txBody>
      </p:sp>
    </p:spTree>
    <p:extLst>
      <p:ext uri="{BB962C8B-B14F-4D97-AF65-F5344CB8AC3E}">
        <p14:creationId xmlns:p14="http://schemas.microsoft.com/office/powerpoint/2010/main" val="195053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5421" y="751344"/>
            <a:ext cx="9028386" cy="5293757"/>
          </a:xfrm>
          <a:prstGeom prst="rect">
            <a:avLst/>
          </a:prstGeom>
        </p:spPr>
        <p:txBody>
          <a:bodyPr wrap="square">
            <a:spAutoFit/>
          </a:bodyPr>
          <a:lstStyle/>
          <a:p>
            <a:r>
              <a:rPr lang="en-US" sz="3200" dirty="0">
                <a:solidFill>
                  <a:srgbClr val="C00000"/>
                </a:solidFill>
              </a:rPr>
              <a:t>Accessing Array Elements</a:t>
            </a:r>
          </a:p>
          <a:p>
            <a:r>
              <a:rPr lang="en-US" dirty="0"/>
              <a:t>An array elements (values) can be accessed using index (key). Specify an index in square bracket with array name to access the element at particular index. Please note that index of an array starts from zero in JavaScript.</a:t>
            </a:r>
          </a:p>
          <a:p>
            <a:endParaRPr lang="en-US" dirty="0"/>
          </a:p>
          <a:p>
            <a:r>
              <a:rPr lang="en-US" dirty="0"/>
              <a:t>Example: Access Array Elements</a:t>
            </a:r>
          </a:p>
          <a:p>
            <a:r>
              <a:rPr lang="en-US" dirty="0"/>
              <a:t>var </a:t>
            </a:r>
            <a:r>
              <a:rPr lang="en-US" dirty="0" err="1"/>
              <a:t>stringArray</a:t>
            </a:r>
            <a:r>
              <a:rPr lang="en-US" dirty="0"/>
              <a:t> = new Array("one", "two", "three", "four");</a:t>
            </a:r>
          </a:p>
          <a:p>
            <a:endParaRPr lang="en-US" dirty="0"/>
          </a:p>
          <a:p>
            <a:r>
              <a:rPr lang="en-US" dirty="0" err="1"/>
              <a:t>stringArray</a:t>
            </a:r>
            <a:r>
              <a:rPr lang="en-US" dirty="0"/>
              <a:t>[0]; // returns "one"</a:t>
            </a:r>
          </a:p>
          <a:p>
            <a:r>
              <a:rPr lang="en-US" dirty="0" err="1"/>
              <a:t>stringArray</a:t>
            </a:r>
            <a:r>
              <a:rPr lang="en-US" dirty="0"/>
              <a:t>[1]; // returns "two"</a:t>
            </a:r>
          </a:p>
          <a:p>
            <a:r>
              <a:rPr lang="en-US" dirty="0" err="1"/>
              <a:t>stringArray</a:t>
            </a:r>
            <a:r>
              <a:rPr lang="en-US" dirty="0"/>
              <a:t>[2]; // returns "three"</a:t>
            </a:r>
          </a:p>
          <a:p>
            <a:r>
              <a:rPr lang="en-US" dirty="0" err="1"/>
              <a:t>stringArray</a:t>
            </a:r>
            <a:r>
              <a:rPr lang="en-US" dirty="0"/>
              <a:t>[3]; // returns "four"</a:t>
            </a:r>
          </a:p>
          <a:p>
            <a:endParaRPr lang="en-US" dirty="0"/>
          </a:p>
          <a:p>
            <a:r>
              <a:rPr lang="en-US" dirty="0"/>
              <a:t>var </a:t>
            </a:r>
            <a:r>
              <a:rPr lang="en-US" dirty="0" err="1"/>
              <a:t>numericArray</a:t>
            </a:r>
            <a:r>
              <a:rPr lang="en-US" dirty="0"/>
              <a:t> = [1, 2, 3, 4];</a:t>
            </a:r>
          </a:p>
          <a:p>
            <a:r>
              <a:rPr lang="en-US" dirty="0" err="1"/>
              <a:t>numericArray</a:t>
            </a:r>
            <a:r>
              <a:rPr lang="en-US" dirty="0"/>
              <a:t>[0]; // returns 1</a:t>
            </a:r>
          </a:p>
          <a:p>
            <a:r>
              <a:rPr lang="en-US" dirty="0" err="1"/>
              <a:t>numericArray</a:t>
            </a:r>
            <a:r>
              <a:rPr lang="en-US" dirty="0"/>
              <a:t>[1]; // returns 2</a:t>
            </a:r>
          </a:p>
          <a:p>
            <a:r>
              <a:rPr lang="en-US" dirty="0" err="1"/>
              <a:t>numericArray</a:t>
            </a:r>
            <a:r>
              <a:rPr lang="en-US" dirty="0"/>
              <a:t>[2]; // returns 3</a:t>
            </a:r>
          </a:p>
          <a:p>
            <a:r>
              <a:rPr lang="en-US" dirty="0" err="1"/>
              <a:t>numericArray</a:t>
            </a:r>
            <a:r>
              <a:rPr lang="en-US" dirty="0"/>
              <a:t>[3]; // returns 4</a:t>
            </a:r>
          </a:p>
        </p:txBody>
      </p:sp>
    </p:spTree>
    <p:extLst>
      <p:ext uri="{BB962C8B-B14F-4D97-AF65-F5344CB8AC3E}">
        <p14:creationId xmlns:p14="http://schemas.microsoft.com/office/powerpoint/2010/main" val="34929175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0092"/>
          </a:xfrm>
        </p:spPr>
        <p:txBody>
          <a:bodyPr>
            <a:normAutofit/>
          </a:bodyPr>
          <a:lstStyle/>
          <a:p>
            <a:r>
              <a:rPr lang="en-US" sz="3600" dirty="0"/>
              <a:t>Program</a:t>
            </a:r>
            <a:endParaRPr lang="en-IN" sz="3600" dirty="0"/>
          </a:p>
        </p:txBody>
      </p:sp>
      <p:sp>
        <p:nvSpPr>
          <p:cNvPr id="3" name="Content Placeholder 2"/>
          <p:cNvSpPr>
            <a:spLocks noGrp="1"/>
          </p:cNvSpPr>
          <p:nvPr>
            <p:ph idx="1"/>
          </p:nvPr>
        </p:nvSpPr>
        <p:spPr/>
        <p:txBody>
          <a:bodyPr/>
          <a:lstStyle/>
          <a:p>
            <a:pPr marL="0" indent="0">
              <a:buNone/>
            </a:pPr>
            <a:r>
              <a:rPr lang="en-US" sz="2400" dirty="0"/>
              <a:t>&lt;script&gt;</a:t>
            </a:r>
          </a:p>
          <a:p>
            <a:pPr marL="0" indent="0">
              <a:buNone/>
            </a:pPr>
            <a:r>
              <a:rPr lang="en-US" sz="2400" dirty="0"/>
              <a:t>var str=“TYCM Class”; </a:t>
            </a:r>
          </a:p>
          <a:p>
            <a:pPr marL="0" indent="0">
              <a:buNone/>
            </a:pPr>
            <a:r>
              <a:rPr lang="en-US" sz="2400" dirty="0"/>
              <a:t>var n=</a:t>
            </a:r>
            <a:r>
              <a:rPr lang="en-US" sz="2400" dirty="0" err="1"/>
              <a:t>str.substr</a:t>
            </a:r>
            <a:r>
              <a:rPr lang="en-US" sz="2400" dirty="0"/>
              <a:t>(0,6);</a:t>
            </a:r>
          </a:p>
          <a:p>
            <a:pPr marL="0" indent="0">
              <a:buNone/>
            </a:pPr>
            <a:r>
              <a:rPr lang="en-US" sz="2400" dirty="0"/>
              <a:t>document.write(n);</a:t>
            </a:r>
          </a:p>
          <a:p>
            <a:pPr marL="0" indent="0">
              <a:buNone/>
            </a:pPr>
            <a:r>
              <a:rPr lang="en-US" sz="2400" dirty="0"/>
              <a:t>&lt;/script&gt;</a:t>
            </a:r>
          </a:p>
          <a:p>
            <a:pPr marL="0" indent="0">
              <a:buNone/>
            </a:pPr>
            <a:endParaRPr lang="en-US" sz="2400" dirty="0"/>
          </a:p>
          <a:p>
            <a:pPr marL="0" indent="0">
              <a:buNone/>
            </a:pPr>
            <a:r>
              <a:rPr lang="en-US" sz="2400" dirty="0"/>
              <a:t>Output:</a:t>
            </a:r>
          </a:p>
          <a:p>
            <a:pPr marL="0" indent="0">
              <a:buNone/>
            </a:pPr>
            <a:r>
              <a:rPr lang="en-US" sz="2400" dirty="0"/>
              <a:t>TYCM C</a:t>
            </a:r>
          </a:p>
          <a:p>
            <a:endParaRPr lang="en-IN" dirty="0"/>
          </a:p>
        </p:txBody>
      </p:sp>
    </p:spTree>
    <p:extLst>
      <p:ext uri="{BB962C8B-B14F-4D97-AF65-F5344CB8AC3E}">
        <p14:creationId xmlns:p14="http://schemas.microsoft.com/office/powerpoint/2010/main" val="19123703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1827"/>
          </a:xfrm>
        </p:spPr>
        <p:txBody>
          <a:bodyPr>
            <a:normAutofit fontScale="90000"/>
          </a:bodyPr>
          <a:lstStyle/>
          <a:p>
            <a:r>
              <a:rPr lang="en-US"/>
              <a:t>Program</a:t>
            </a:r>
            <a:endParaRPr lang="en-IN"/>
          </a:p>
        </p:txBody>
      </p:sp>
      <p:sp>
        <p:nvSpPr>
          <p:cNvPr id="3" name="Content Placeholder 2"/>
          <p:cNvSpPr>
            <a:spLocks noGrp="1"/>
          </p:cNvSpPr>
          <p:nvPr>
            <p:ph idx="1"/>
          </p:nvPr>
        </p:nvSpPr>
        <p:spPr>
          <a:xfrm>
            <a:off x="910086" y="1160600"/>
            <a:ext cx="10443714" cy="5016363"/>
          </a:xfrm>
        </p:spPr>
        <p:txBody>
          <a:bodyPr>
            <a:normAutofit fontScale="92500" lnSpcReduction="10000"/>
          </a:bodyPr>
          <a:lstStyle/>
          <a:p>
            <a:pPr marL="0" indent="0">
              <a:buNone/>
            </a:pPr>
            <a:r>
              <a:rPr lang="en-US" dirty="0">
                <a:solidFill>
                  <a:schemeClr val="accent1">
                    <a:lumMod val="75000"/>
                  </a:schemeClr>
                </a:solidFill>
              </a:rPr>
              <a:t>&lt;script&gt;</a:t>
            </a:r>
          </a:p>
          <a:p>
            <a:pPr marL="0" indent="0">
              <a:buNone/>
            </a:pPr>
            <a:r>
              <a:rPr lang="en-US" dirty="0">
                <a:solidFill>
                  <a:schemeClr val="accent1">
                    <a:lumMod val="75000"/>
                  </a:schemeClr>
                </a:solidFill>
              </a:rPr>
              <a:t>var name1=“Shivaji Shahaji Bhosale”;                       </a:t>
            </a:r>
          </a:p>
          <a:p>
            <a:pPr marL="0" indent="0">
              <a:buNone/>
            </a:pPr>
            <a:r>
              <a:rPr lang="en-US" dirty="0">
                <a:solidFill>
                  <a:schemeClr val="accent1">
                    <a:lumMod val="75000"/>
                  </a:schemeClr>
                </a:solidFill>
              </a:rPr>
              <a:t>var name2=“</a:t>
            </a:r>
            <a:r>
              <a:rPr lang="en-US" dirty="0" err="1">
                <a:solidFill>
                  <a:schemeClr val="accent1">
                    <a:lumMod val="75000"/>
                  </a:schemeClr>
                </a:solidFill>
              </a:rPr>
              <a:t>Sambhaji</a:t>
            </a:r>
            <a:r>
              <a:rPr lang="en-US" dirty="0">
                <a:solidFill>
                  <a:schemeClr val="accent1">
                    <a:lumMod val="75000"/>
                  </a:schemeClr>
                </a:solidFill>
              </a:rPr>
              <a:t>”;</a:t>
            </a:r>
          </a:p>
          <a:p>
            <a:pPr marL="0" indent="0">
              <a:buNone/>
            </a:pPr>
            <a:r>
              <a:rPr lang="en-US" b="1" dirty="0">
                <a:solidFill>
                  <a:schemeClr val="accent1">
                    <a:lumMod val="75000"/>
                  </a:schemeClr>
                </a:solidFill>
              </a:rPr>
              <a:t>var n=name1.substr(16,7)</a:t>
            </a:r>
          </a:p>
          <a:p>
            <a:pPr marL="0" indent="0">
              <a:buNone/>
            </a:pPr>
            <a:r>
              <a:rPr lang="en-US" dirty="0">
                <a:solidFill>
                  <a:schemeClr val="accent1">
                    <a:lumMod val="75000"/>
                  </a:schemeClr>
                </a:solidFill>
              </a:rPr>
              <a:t>document.write(“&lt;</a:t>
            </a:r>
            <a:r>
              <a:rPr lang="en-US" dirty="0" err="1">
                <a:solidFill>
                  <a:schemeClr val="accent1">
                    <a:lumMod val="75000"/>
                  </a:schemeClr>
                </a:solidFill>
              </a:rPr>
              <a:t>br</a:t>
            </a:r>
            <a:r>
              <a:rPr lang="en-US" dirty="0">
                <a:solidFill>
                  <a:schemeClr val="accent1">
                    <a:lumMod val="75000"/>
                  </a:schemeClr>
                </a:solidFill>
              </a:rPr>
              <a:t>/&gt;Name1:” +name1);</a:t>
            </a:r>
          </a:p>
          <a:p>
            <a:pPr marL="0" indent="0">
              <a:buNone/>
            </a:pPr>
            <a:r>
              <a:rPr lang="en-US" dirty="0">
                <a:solidFill>
                  <a:schemeClr val="accent1">
                    <a:lumMod val="75000"/>
                  </a:schemeClr>
                </a:solidFill>
              </a:rPr>
              <a:t>document.write(“&lt;</a:t>
            </a:r>
            <a:r>
              <a:rPr lang="en-US" dirty="0" err="1">
                <a:solidFill>
                  <a:schemeClr val="accent1">
                    <a:lumMod val="75000"/>
                  </a:schemeClr>
                </a:solidFill>
              </a:rPr>
              <a:t>br</a:t>
            </a:r>
            <a:r>
              <a:rPr lang="en-US" dirty="0">
                <a:solidFill>
                  <a:schemeClr val="accent1">
                    <a:lumMod val="75000"/>
                  </a:schemeClr>
                </a:solidFill>
              </a:rPr>
              <a:t>/&gt;Surname:” +n);</a:t>
            </a:r>
          </a:p>
          <a:p>
            <a:pPr marL="0" indent="0">
              <a:buNone/>
            </a:pPr>
            <a:r>
              <a:rPr lang="en-US" dirty="0">
                <a:solidFill>
                  <a:schemeClr val="accent1">
                    <a:lumMod val="75000"/>
                  </a:schemeClr>
                </a:solidFill>
              </a:rPr>
              <a:t>document.write(“&lt;</a:t>
            </a:r>
            <a:r>
              <a:rPr lang="en-US" dirty="0" err="1">
                <a:solidFill>
                  <a:schemeClr val="accent1">
                    <a:lumMod val="75000"/>
                  </a:schemeClr>
                </a:solidFill>
              </a:rPr>
              <a:t>br</a:t>
            </a:r>
            <a:r>
              <a:rPr lang="en-US" dirty="0">
                <a:solidFill>
                  <a:schemeClr val="accent1">
                    <a:lumMod val="75000"/>
                  </a:schemeClr>
                </a:solidFill>
              </a:rPr>
              <a:t>/&gt;Name2:” +name2);</a:t>
            </a:r>
          </a:p>
          <a:p>
            <a:pPr marL="0" indent="0">
              <a:buNone/>
            </a:pPr>
            <a:r>
              <a:rPr lang="en-US" dirty="0">
                <a:solidFill>
                  <a:schemeClr val="accent1">
                    <a:lumMod val="75000"/>
                  </a:schemeClr>
                </a:solidFill>
              </a:rPr>
              <a:t>document.write(“&lt;</a:t>
            </a:r>
            <a:r>
              <a:rPr lang="en-US" dirty="0" err="1">
                <a:solidFill>
                  <a:schemeClr val="accent1">
                    <a:lumMod val="75000"/>
                  </a:schemeClr>
                </a:solidFill>
              </a:rPr>
              <a:t>br</a:t>
            </a:r>
            <a:r>
              <a:rPr lang="en-US" dirty="0">
                <a:solidFill>
                  <a:schemeClr val="accent1">
                    <a:lumMod val="75000"/>
                  </a:schemeClr>
                </a:solidFill>
              </a:rPr>
              <a:t>/&gt;Copying the surname for name2:”);</a:t>
            </a:r>
          </a:p>
          <a:p>
            <a:pPr marL="0" indent="0">
              <a:buNone/>
            </a:pPr>
            <a:r>
              <a:rPr lang="en-US" dirty="0">
                <a:solidFill>
                  <a:schemeClr val="accent1">
                    <a:lumMod val="75000"/>
                  </a:schemeClr>
                </a:solidFill>
              </a:rPr>
              <a:t>var name3=name2+” “ +n;</a:t>
            </a:r>
          </a:p>
          <a:p>
            <a:pPr marL="0" indent="0">
              <a:buNone/>
            </a:pPr>
            <a:r>
              <a:rPr lang="en-US" dirty="0">
                <a:solidFill>
                  <a:schemeClr val="accent1">
                    <a:lumMod val="75000"/>
                  </a:schemeClr>
                </a:solidFill>
              </a:rPr>
              <a:t>document.write(“&lt;</a:t>
            </a:r>
            <a:r>
              <a:rPr lang="en-US" dirty="0" err="1">
                <a:solidFill>
                  <a:schemeClr val="accent1">
                    <a:lumMod val="75000"/>
                  </a:schemeClr>
                </a:solidFill>
              </a:rPr>
              <a:t>br</a:t>
            </a:r>
            <a:r>
              <a:rPr lang="en-US" dirty="0">
                <a:solidFill>
                  <a:schemeClr val="accent1">
                    <a:lumMod val="75000"/>
                  </a:schemeClr>
                </a:solidFill>
              </a:rPr>
              <a:t>/&gt;Name3:” +name3);</a:t>
            </a:r>
          </a:p>
          <a:p>
            <a:pPr marL="0" indent="0">
              <a:buNone/>
            </a:pPr>
            <a:r>
              <a:rPr lang="en-US" dirty="0">
                <a:solidFill>
                  <a:schemeClr val="accent1">
                    <a:lumMod val="75000"/>
                  </a:schemeClr>
                </a:solidFill>
              </a:rPr>
              <a:t>&lt;/script&gt;</a:t>
            </a:r>
          </a:p>
          <a:p>
            <a:endParaRPr lang="en-IN" dirty="0"/>
          </a:p>
        </p:txBody>
      </p:sp>
      <p:pic>
        <p:nvPicPr>
          <p:cNvPr id="4" name="Picture 3"/>
          <p:cNvPicPr>
            <a:picLocks noChangeAspect="1"/>
          </p:cNvPicPr>
          <p:nvPr/>
        </p:nvPicPr>
        <p:blipFill>
          <a:blip r:embed="rId2"/>
          <a:stretch>
            <a:fillRect/>
          </a:stretch>
        </p:blipFill>
        <p:spPr>
          <a:xfrm>
            <a:off x="7352319" y="1265768"/>
            <a:ext cx="3220726" cy="2140041"/>
          </a:xfrm>
          <a:prstGeom prst="rect">
            <a:avLst/>
          </a:prstGeom>
        </p:spPr>
      </p:pic>
    </p:spTree>
    <p:extLst>
      <p:ext uri="{BB962C8B-B14F-4D97-AF65-F5344CB8AC3E}">
        <p14:creationId xmlns:p14="http://schemas.microsoft.com/office/powerpoint/2010/main" val="6921603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6724"/>
            <a:ext cx="10515600" cy="5856269"/>
          </a:xfrm>
        </p:spPr>
        <p:txBody>
          <a:bodyPr>
            <a:normAutofit fontScale="85000" lnSpcReduction="20000"/>
          </a:bodyPr>
          <a:lstStyle/>
          <a:p>
            <a:r>
              <a:rPr lang="en-IN" dirty="0"/>
              <a:t>&lt;html</a:t>
            </a:r>
            <a:r>
              <a:rPr lang="en-IN" dirty="0" smtClean="0"/>
              <a:t>&gt;</a:t>
            </a:r>
          </a:p>
          <a:p>
            <a:r>
              <a:rPr lang="en-IN" dirty="0" smtClean="0"/>
              <a:t>&lt;</a:t>
            </a:r>
            <a:r>
              <a:rPr lang="en-IN" dirty="0"/>
              <a:t>head</a:t>
            </a:r>
            <a:r>
              <a:rPr lang="en-IN" dirty="0" smtClean="0"/>
              <a:t>&gt;</a:t>
            </a:r>
          </a:p>
          <a:p>
            <a:r>
              <a:rPr lang="en-IN" dirty="0" smtClean="0"/>
              <a:t>&lt;</a:t>
            </a:r>
            <a:r>
              <a:rPr lang="en-IN" dirty="0"/>
              <a:t>title&gt;String Example&lt;/title</a:t>
            </a:r>
            <a:r>
              <a:rPr lang="en-IN" dirty="0" smtClean="0"/>
              <a:t>&gt;</a:t>
            </a:r>
          </a:p>
          <a:p>
            <a:r>
              <a:rPr lang="en-IN" dirty="0" smtClean="0"/>
              <a:t> </a:t>
            </a:r>
            <a:r>
              <a:rPr lang="en-IN" dirty="0"/>
              <a:t>&lt;/head</a:t>
            </a:r>
            <a:r>
              <a:rPr lang="en-IN" dirty="0" smtClean="0"/>
              <a:t>&gt;</a:t>
            </a:r>
          </a:p>
          <a:p>
            <a:r>
              <a:rPr lang="en-IN" dirty="0" smtClean="0"/>
              <a:t>&lt;</a:t>
            </a:r>
            <a:r>
              <a:rPr lang="en-IN" dirty="0"/>
              <a:t>body</a:t>
            </a:r>
            <a:r>
              <a:rPr lang="en-IN" dirty="0" smtClean="0"/>
              <a:t>&gt;</a:t>
            </a:r>
          </a:p>
          <a:p>
            <a:r>
              <a:rPr lang="en-IN" dirty="0" smtClean="0"/>
              <a:t>&lt;</a:t>
            </a:r>
            <a:r>
              <a:rPr lang="en-IN" dirty="0"/>
              <a:t>script</a:t>
            </a:r>
            <a:r>
              <a:rPr lang="en-IN" dirty="0" smtClean="0"/>
              <a:t>&gt;</a:t>
            </a:r>
          </a:p>
          <a:p>
            <a:r>
              <a:rPr lang="en-IN" dirty="0" smtClean="0"/>
              <a:t>var </a:t>
            </a:r>
            <a:r>
              <a:rPr lang="en-IN" dirty="0" err="1"/>
              <a:t>str</a:t>
            </a:r>
            <a:r>
              <a:rPr lang="en-IN" dirty="0"/>
              <a:t> = "HELLO WORLD!"; </a:t>
            </a:r>
            <a:endParaRPr lang="en-IN" dirty="0" smtClean="0"/>
          </a:p>
          <a:p>
            <a:r>
              <a:rPr lang="en-IN" dirty="0" smtClean="0"/>
              <a:t>var </a:t>
            </a:r>
            <a:r>
              <a:rPr lang="en-IN" dirty="0" err="1"/>
              <a:t>subStr</a:t>
            </a:r>
            <a:r>
              <a:rPr lang="en-IN" dirty="0"/>
              <a:t> = </a:t>
            </a:r>
            <a:r>
              <a:rPr lang="en-IN" dirty="0" err="1"/>
              <a:t>str.substr</a:t>
            </a:r>
            <a:r>
              <a:rPr lang="en-IN" dirty="0"/>
              <a:t>(0, 7</a:t>
            </a:r>
            <a:r>
              <a:rPr lang="en-IN" dirty="0" smtClean="0"/>
              <a:t>);</a:t>
            </a:r>
          </a:p>
          <a:p>
            <a:r>
              <a:rPr lang="en-IN" dirty="0" smtClean="0"/>
              <a:t>document.write(</a:t>
            </a:r>
            <a:r>
              <a:rPr lang="en-IN" dirty="0" err="1" smtClean="0"/>
              <a:t>subStr</a:t>
            </a:r>
            <a:r>
              <a:rPr lang="en-IN" dirty="0" smtClean="0"/>
              <a:t>);</a:t>
            </a:r>
          </a:p>
          <a:p>
            <a:r>
              <a:rPr lang="en-IN" dirty="0" smtClean="0"/>
              <a:t>&lt;/</a:t>
            </a:r>
            <a:r>
              <a:rPr lang="en-IN" dirty="0"/>
              <a:t>script</a:t>
            </a:r>
            <a:r>
              <a:rPr lang="en-IN" dirty="0" smtClean="0"/>
              <a:t>&gt;</a:t>
            </a:r>
          </a:p>
          <a:p>
            <a:r>
              <a:rPr lang="en-IN" dirty="0" smtClean="0"/>
              <a:t>&lt;/</a:t>
            </a:r>
            <a:r>
              <a:rPr lang="en-IN" dirty="0"/>
              <a:t>body</a:t>
            </a:r>
            <a:r>
              <a:rPr lang="en-IN" dirty="0" smtClean="0"/>
              <a:t>&gt;</a:t>
            </a:r>
          </a:p>
          <a:p>
            <a:r>
              <a:rPr lang="en-IN" dirty="0" smtClean="0"/>
              <a:t>&lt;/</a:t>
            </a:r>
            <a:r>
              <a:rPr lang="en-IN" dirty="0"/>
              <a:t>html</a:t>
            </a:r>
            <a:r>
              <a:rPr lang="en-IN" dirty="0" smtClean="0"/>
              <a:t>&gt;</a:t>
            </a:r>
          </a:p>
          <a:p>
            <a:endParaRPr lang="en-IN" dirty="0" smtClean="0"/>
          </a:p>
          <a:p>
            <a:r>
              <a:rPr lang="en-IN" dirty="0" smtClean="0"/>
              <a:t>Output</a:t>
            </a:r>
          </a:p>
          <a:p>
            <a:r>
              <a:rPr lang="en-IN" dirty="0" smtClean="0"/>
              <a:t>HELLO </a:t>
            </a:r>
            <a:r>
              <a:rPr lang="en-IN" dirty="0"/>
              <a:t>W</a:t>
            </a:r>
          </a:p>
        </p:txBody>
      </p:sp>
    </p:spTree>
    <p:extLst>
      <p:ext uri="{BB962C8B-B14F-4D97-AF65-F5344CB8AC3E}">
        <p14:creationId xmlns:p14="http://schemas.microsoft.com/office/powerpoint/2010/main" val="41742825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612"/>
            <a:ext cx="10515600" cy="708301"/>
          </a:xfrm>
        </p:spPr>
        <p:txBody>
          <a:bodyPr/>
          <a:lstStyle/>
          <a:p>
            <a:r>
              <a:rPr lang="en-US" dirty="0">
                <a:solidFill>
                  <a:srgbClr val="C00000"/>
                </a:solidFill>
              </a:rPr>
              <a:t>Changing case of string</a:t>
            </a:r>
            <a:endParaRPr lang="en-IN" dirty="0">
              <a:solidFill>
                <a:srgbClr val="C00000"/>
              </a:solidFill>
            </a:endParaRPr>
          </a:p>
        </p:txBody>
      </p:sp>
      <p:sp>
        <p:nvSpPr>
          <p:cNvPr id="3" name="Content Placeholder 2"/>
          <p:cNvSpPr>
            <a:spLocks noGrp="1"/>
          </p:cNvSpPr>
          <p:nvPr>
            <p:ph idx="1"/>
          </p:nvPr>
        </p:nvSpPr>
        <p:spPr>
          <a:xfrm>
            <a:off x="838200" y="1258958"/>
            <a:ext cx="10515600" cy="5102086"/>
          </a:xfrm>
        </p:spPr>
        <p:txBody>
          <a:bodyPr>
            <a:normAutofit fontScale="92500" lnSpcReduction="20000"/>
          </a:bodyPr>
          <a:lstStyle/>
          <a:p>
            <a:r>
              <a:rPr lang="en-IN" b="1" dirty="0"/>
              <a:t>toLowerCase() </a:t>
            </a:r>
            <a:r>
              <a:rPr lang="en-IN" dirty="0"/>
              <a:t>Method- </a:t>
            </a:r>
            <a:r>
              <a:rPr lang="en-US" dirty="0"/>
              <a:t>converts a string to lowercase letters.</a:t>
            </a:r>
            <a:endParaRPr lang="en-IN" dirty="0"/>
          </a:p>
          <a:p>
            <a:r>
              <a:rPr lang="en-IN" dirty="0"/>
              <a:t>Syntax</a:t>
            </a:r>
          </a:p>
          <a:p>
            <a:r>
              <a:rPr lang="en-IN" dirty="0"/>
              <a:t>string.toLowerCase()</a:t>
            </a:r>
          </a:p>
          <a:p>
            <a:endParaRPr lang="en-IN" dirty="0"/>
          </a:p>
          <a:p>
            <a:pPr marL="0" indent="0">
              <a:buNone/>
            </a:pPr>
            <a:r>
              <a:rPr lang="en-US" dirty="0">
                <a:solidFill>
                  <a:schemeClr val="accent1">
                    <a:lumMod val="75000"/>
                  </a:schemeClr>
                </a:solidFill>
              </a:rPr>
              <a:t>&lt;script&gt;</a:t>
            </a:r>
            <a:endParaRPr lang="en-IN" dirty="0">
              <a:solidFill>
                <a:schemeClr val="accent1">
                  <a:lumMod val="75000"/>
                </a:schemeClr>
              </a:solidFill>
            </a:endParaRPr>
          </a:p>
          <a:p>
            <a:pPr marL="0" indent="0">
              <a:buNone/>
            </a:pPr>
            <a:r>
              <a:rPr lang="en-IN" dirty="0">
                <a:solidFill>
                  <a:schemeClr val="accent1">
                    <a:lumMod val="75000"/>
                  </a:schemeClr>
                </a:solidFill>
              </a:rPr>
              <a:t>var </a:t>
            </a:r>
            <a:r>
              <a:rPr lang="en-IN" dirty="0" err="1">
                <a:solidFill>
                  <a:schemeClr val="accent1">
                    <a:lumMod val="75000"/>
                  </a:schemeClr>
                </a:solidFill>
              </a:rPr>
              <a:t>str</a:t>
            </a:r>
            <a:r>
              <a:rPr lang="en-IN" dirty="0">
                <a:solidFill>
                  <a:schemeClr val="accent1">
                    <a:lumMod val="75000"/>
                  </a:schemeClr>
                </a:solidFill>
              </a:rPr>
              <a:t> = "HELLO World!";</a:t>
            </a:r>
          </a:p>
          <a:p>
            <a:pPr marL="0" indent="0">
              <a:buNone/>
            </a:pPr>
            <a:r>
              <a:rPr lang="en-IN" dirty="0">
                <a:solidFill>
                  <a:schemeClr val="accent1">
                    <a:lumMod val="75000"/>
                  </a:schemeClr>
                </a:solidFill>
              </a:rPr>
              <a:t>var res = str.toLowerCase();</a:t>
            </a:r>
          </a:p>
          <a:p>
            <a:pPr marL="0" indent="0">
              <a:buNone/>
            </a:pPr>
            <a:r>
              <a:rPr lang="en-US" dirty="0" err="1">
                <a:solidFill>
                  <a:schemeClr val="accent1">
                    <a:lumMod val="75000"/>
                  </a:schemeClr>
                </a:solidFill>
              </a:rPr>
              <a:t>document.write</a:t>
            </a:r>
            <a:r>
              <a:rPr lang="en-US" dirty="0">
                <a:solidFill>
                  <a:schemeClr val="accent1">
                    <a:lumMod val="75000"/>
                  </a:schemeClr>
                </a:solidFill>
              </a:rPr>
              <a:t>(The ”+str+” is converted to :“+res);</a:t>
            </a:r>
            <a:endParaRPr lang="en-IN" dirty="0">
              <a:solidFill>
                <a:schemeClr val="accent1">
                  <a:lumMod val="75000"/>
                </a:schemeClr>
              </a:solidFill>
            </a:endParaRPr>
          </a:p>
          <a:p>
            <a:pPr marL="0" indent="0">
              <a:buNone/>
            </a:pPr>
            <a:r>
              <a:rPr lang="en-US" dirty="0">
                <a:solidFill>
                  <a:schemeClr val="accent1">
                    <a:lumMod val="75000"/>
                  </a:schemeClr>
                </a:solidFill>
              </a:rPr>
              <a:t>&lt;/script&gt;</a:t>
            </a:r>
          </a:p>
          <a:p>
            <a:pPr marL="0" indent="0">
              <a:buNone/>
            </a:pPr>
            <a:endParaRPr lang="en-US" dirty="0">
              <a:solidFill>
                <a:schemeClr val="accent1">
                  <a:lumMod val="75000"/>
                </a:schemeClr>
              </a:solidFill>
            </a:endParaRPr>
          </a:p>
          <a:p>
            <a:r>
              <a:rPr lang="en-US" dirty="0"/>
              <a:t>Output:</a:t>
            </a:r>
          </a:p>
          <a:p>
            <a:pPr marL="0" indent="0">
              <a:buNone/>
            </a:pPr>
            <a:r>
              <a:rPr lang="en-US" dirty="0"/>
              <a:t> The </a:t>
            </a:r>
            <a:r>
              <a:rPr lang="en-IN" dirty="0"/>
              <a:t>HELLO World! is converted to: hello world!</a:t>
            </a:r>
          </a:p>
        </p:txBody>
      </p:sp>
    </p:spTree>
    <p:extLst>
      <p:ext uri="{BB962C8B-B14F-4D97-AF65-F5344CB8AC3E}">
        <p14:creationId xmlns:p14="http://schemas.microsoft.com/office/powerpoint/2010/main" val="37509430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0579"/>
          </a:xfrm>
        </p:spPr>
        <p:txBody>
          <a:bodyPr/>
          <a:lstStyle/>
          <a:p>
            <a:r>
              <a:rPr lang="en-IN" dirty="0">
                <a:solidFill>
                  <a:srgbClr val="C00000"/>
                </a:solidFill>
              </a:rPr>
              <a:t>toUpperCase() Method</a:t>
            </a:r>
          </a:p>
        </p:txBody>
      </p:sp>
      <p:sp>
        <p:nvSpPr>
          <p:cNvPr id="3" name="Content Placeholder 2"/>
          <p:cNvSpPr>
            <a:spLocks noGrp="1"/>
          </p:cNvSpPr>
          <p:nvPr>
            <p:ph idx="1"/>
          </p:nvPr>
        </p:nvSpPr>
        <p:spPr>
          <a:xfrm>
            <a:off x="838200" y="1643270"/>
            <a:ext cx="10515600" cy="4704521"/>
          </a:xfrm>
        </p:spPr>
        <p:txBody>
          <a:bodyPr>
            <a:normAutofit fontScale="92500" lnSpcReduction="20000"/>
          </a:bodyPr>
          <a:lstStyle/>
          <a:p>
            <a:r>
              <a:rPr lang="en-IN" b="1" dirty="0"/>
              <a:t>toUpperCase() </a:t>
            </a:r>
            <a:r>
              <a:rPr lang="en-IN" dirty="0"/>
              <a:t>Method- </a:t>
            </a:r>
            <a:r>
              <a:rPr lang="en-US" dirty="0"/>
              <a:t>Convert the string to uppercase letters.</a:t>
            </a:r>
          </a:p>
          <a:p>
            <a:r>
              <a:rPr lang="en-IN" dirty="0"/>
              <a:t>Syntax</a:t>
            </a:r>
          </a:p>
          <a:p>
            <a:r>
              <a:rPr lang="en-IN" dirty="0"/>
              <a:t>string.toUpperCase()</a:t>
            </a:r>
          </a:p>
          <a:p>
            <a:endParaRPr lang="en-IN" dirty="0"/>
          </a:p>
          <a:p>
            <a:pPr marL="0" indent="0">
              <a:buNone/>
            </a:pPr>
            <a:r>
              <a:rPr lang="en-US" dirty="0">
                <a:solidFill>
                  <a:schemeClr val="accent1">
                    <a:lumMod val="75000"/>
                  </a:schemeClr>
                </a:solidFill>
              </a:rPr>
              <a:t>&lt;script&gt;</a:t>
            </a:r>
            <a:endParaRPr lang="en-IN" dirty="0">
              <a:solidFill>
                <a:schemeClr val="accent1">
                  <a:lumMod val="75000"/>
                </a:schemeClr>
              </a:solidFill>
            </a:endParaRPr>
          </a:p>
          <a:p>
            <a:pPr marL="0" indent="0">
              <a:buNone/>
            </a:pPr>
            <a:r>
              <a:rPr lang="en-IN" dirty="0">
                <a:solidFill>
                  <a:schemeClr val="accent1">
                    <a:lumMod val="75000"/>
                  </a:schemeClr>
                </a:solidFill>
              </a:rPr>
              <a:t>var </a:t>
            </a:r>
            <a:r>
              <a:rPr lang="en-IN" dirty="0" err="1">
                <a:solidFill>
                  <a:schemeClr val="accent1">
                    <a:lumMod val="75000"/>
                  </a:schemeClr>
                </a:solidFill>
              </a:rPr>
              <a:t>str</a:t>
            </a:r>
            <a:r>
              <a:rPr lang="en-IN" dirty="0">
                <a:solidFill>
                  <a:schemeClr val="accent1">
                    <a:lumMod val="75000"/>
                  </a:schemeClr>
                </a:solidFill>
              </a:rPr>
              <a:t> = “hello World!";</a:t>
            </a:r>
          </a:p>
          <a:p>
            <a:pPr marL="0" indent="0">
              <a:buNone/>
            </a:pPr>
            <a:r>
              <a:rPr lang="en-IN" dirty="0">
                <a:solidFill>
                  <a:schemeClr val="accent1">
                    <a:lumMod val="75000"/>
                  </a:schemeClr>
                </a:solidFill>
              </a:rPr>
              <a:t>var res = str.toUpperCase();</a:t>
            </a:r>
          </a:p>
          <a:p>
            <a:pPr marL="0" indent="0">
              <a:buNone/>
            </a:pPr>
            <a:r>
              <a:rPr lang="en-US" dirty="0">
                <a:solidFill>
                  <a:schemeClr val="accent1">
                    <a:lumMod val="75000"/>
                  </a:schemeClr>
                </a:solidFill>
              </a:rPr>
              <a:t>document.write</a:t>
            </a:r>
            <a:r>
              <a:rPr lang="en-US" dirty="0" smtClean="0">
                <a:solidFill>
                  <a:schemeClr val="accent1">
                    <a:lumMod val="75000"/>
                  </a:schemeClr>
                </a:solidFill>
              </a:rPr>
              <a:t>(“The ”+ </a:t>
            </a:r>
            <a:r>
              <a:rPr lang="en-US" dirty="0" err="1" smtClean="0">
                <a:solidFill>
                  <a:schemeClr val="accent1">
                    <a:lumMod val="75000"/>
                  </a:schemeClr>
                </a:solidFill>
              </a:rPr>
              <a:t>str</a:t>
            </a:r>
            <a:r>
              <a:rPr lang="en-US" dirty="0" smtClean="0">
                <a:solidFill>
                  <a:schemeClr val="accent1">
                    <a:lumMod val="75000"/>
                  </a:schemeClr>
                </a:solidFill>
              </a:rPr>
              <a:t> + “ </a:t>
            </a:r>
            <a:r>
              <a:rPr lang="en-US" dirty="0">
                <a:solidFill>
                  <a:schemeClr val="accent1">
                    <a:lumMod val="75000"/>
                  </a:schemeClr>
                </a:solidFill>
              </a:rPr>
              <a:t>is converted to </a:t>
            </a:r>
            <a:r>
              <a:rPr lang="en-US" dirty="0" smtClean="0">
                <a:solidFill>
                  <a:schemeClr val="accent1">
                    <a:lumMod val="75000"/>
                  </a:schemeClr>
                </a:solidFill>
              </a:rPr>
              <a:t>:”+</a:t>
            </a:r>
            <a:r>
              <a:rPr lang="en-US" dirty="0">
                <a:solidFill>
                  <a:schemeClr val="accent1">
                    <a:lumMod val="75000"/>
                  </a:schemeClr>
                </a:solidFill>
              </a:rPr>
              <a:t>res);</a:t>
            </a:r>
            <a:endParaRPr lang="en-IN" dirty="0">
              <a:solidFill>
                <a:schemeClr val="accent1">
                  <a:lumMod val="75000"/>
                </a:schemeClr>
              </a:solidFill>
            </a:endParaRPr>
          </a:p>
          <a:p>
            <a:pPr marL="0" indent="0">
              <a:buNone/>
            </a:pPr>
            <a:r>
              <a:rPr lang="en-US" dirty="0">
                <a:solidFill>
                  <a:schemeClr val="accent1">
                    <a:lumMod val="75000"/>
                  </a:schemeClr>
                </a:solidFill>
              </a:rPr>
              <a:t>&lt;/script&gt;</a:t>
            </a:r>
          </a:p>
          <a:p>
            <a:r>
              <a:rPr lang="en-US" dirty="0"/>
              <a:t>Output:</a:t>
            </a:r>
          </a:p>
          <a:p>
            <a:pPr marL="0" indent="0">
              <a:buNone/>
            </a:pPr>
            <a:r>
              <a:rPr lang="en-US" dirty="0"/>
              <a:t> The </a:t>
            </a:r>
            <a:r>
              <a:rPr lang="en-IN" dirty="0"/>
              <a:t>hello World! is converted to: HELLO WORLD!</a:t>
            </a:r>
          </a:p>
          <a:p>
            <a:endParaRPr lang="en-IN" dirty="0"/>
          </a:p>
        </p:txBody>
      </p:sp>
    </p:spTree>
    <p:extLst>
      <p:ext uri="{BB962C8B-B14F-4D97-AF65-F5344CB8AC3E}">
        <p14:creationId xmlns:p14="http://schemas.microsoft.com/office/powerpoint/2010/main" val="29504557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Finding Unicode of a character</a:t>
            </a:r>
            <a:endParaRPr lang="en-IN">
              <a:solidFill>
                <a:srgbClr val="C00000"/>
              </a:solidFill>
            </a:endParaRPr>
          </a:p>
        </p:txBody>
      </p:sp>
      <p:sp>
        <p:nvSpPr>
          <p:cNvPr id="3" name="Content Placeholder 2"/>
          <p:cNvSpPr>
            <a:spLocks noGrp="1"/>
          </p:cNvSpPr>
          <p:nvPr>
            <p:ph idx="1"/>
          </p:nvPr>
        </p:nvSpPr>
        <p:spPr/>
        <p:txBody>
          <a:bodyPr/>
          <a:lstStyle/>
          <a:p>
            <a:r>
              <a:rPr lang="en-US"/>
              <a:t>Computer cannot understand characters. It understands only numbers. Hence whenever user types some letter, it gets converted automatically to a number called Unicode number. Computer can understand this Unicode number only.</a:t>
            </a:r>
          </a:p>
          <a:p>
            <a:r>
              <a:rPr lang="en-US"/>
              <a:t>Unicode is a standard that assigns a number to every character , number and symbol that can be displayed on computer screen.  </a:t>
            </a:r>
            <a:endParaRPr lang="en-IN"/>
          </a:p>
        </p:txBody>
      </p:sp>
    </p:spTree>
    <p:extLst>
      <p:ext uri="{BB962C8B-B14F-4D97-AF65-F5344CB8AC3E}">
        <p14:creationId xmlns:p14="http://schemas.microsoft.com/office/powerpoint/2010/main" val="9445998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351"/>
            <a:ext cx="10515600" cy="880579"/>
          </a:xfrm>
        </p:spPr>
        <p:txBody>
          <a:bodyPr/>
          <a:lstStyle/>
          <a:p>
            <a:r>
              <a:rPr lang="en-IN" dirty="0" err="1">
                <a:solidFill>
                  <a:srgbClr val="C00000"/>
                </a:solidFill>
              </a:rPr>
              <a:t>charCodeAt</a:t>
            </a:r>
            <a:r>
              <a:rPr lang="en-IN" dirty="0">
                <a:solidFill>
                  <a:srgbClr val="C00000"/>
                </a:solidFill>
              </a:rPr>
              <a:t>() Method</a:t>
            </a:r>
          </a:p>
        </p:txBody>
      </p:sp>
      <p:sp>
        <p:nvSpPr>
          <p:cNvPr id="3" name="Content Placeholder 2"/>
          <p:cNvSpPr>
            <a:spLocks noGrp="1"/>
          </p:cNvSpPr>
          <p:nvPr>
            <p:ph idx="1"/>
          </p:nvPr>
        </p:nvSpPr>
        <p:spPr>
          <a:xfrm>
            <a:off x="838200" y="1099930"/>
            <a:ext cx="10515600" cy="5300869"/>
          </a:xfrm>
        </p:spPr>
        <p:txBody>
          <a:bodyPr>
            <a:normAutofit fontScale="77500" lnSpcReduction="20000"/>
          </a:bodyPr>
          <a:lstStyle/>
          <a:p>
            <a:r>
              <a:rPr lang="en-IN" b="1" dirty="0" err="1"/>
              <a:t>charCodeAt</a:t>
            </a:r>
            <a:r>
              <a:rPr lang="en-IN" b="1" dirty="0"/>
              <a:t>() </a:t>
            </a:r>
            <a:r>
              <a:rPr lang="en-IN" dirty="0"/>
              <a:t>method- </a:t>
            </a:r>
          </a:p>
          <a:p>
            <a:r>
              <a:rPr lang="en-US" dirty="0"/>
              <a:t>Return the Unicode value of a character at the specific index in a string. The index starts from 0 and goes to n-1, where n is the length of the string.</a:t>
            </a:r>
          </a:p>
          <a:p>
            <a:endParaRPr lang="en-US" dirty="0"/>
          </a:p>
          <a:p>
            <a:r>
              <a:rPr lang="en-IN" dirty="0"/>
              <a:t>Syntax</a:t>
            </a:r>
          </a:p>
          <a:p>
            <a:pPr marL="0" indent="0">
              <a:buNone/>
            </a:pPr>
            <a:r>
              <a:rPr lang="en-IN" dirty="0" err="1"/>
              <a:t>string.charCodeAt</a:t>
            </a:r>
            <a:r>
              <a:rPr lang="en-IN" dirty="0"/>
              <a:t>(index)</a:t>
            </a:r>
          </a:p>
          <a:p>
            <a:pPr marL="0" indent="0">
              <a:buNone/>
            </a:pPr>
            <a:endParaRPr lang="en-IN" dirty="0"/>
          </a:p>
          <a:p>
            <a:pPr marL="0" indent="0">
              <a:buNone/>
            </a:pPr>
            <a:r>
              <a:rPr lang="en-US" dirty="0">
                <a:solidFill>
                  <a:schemeClr val="accent1">
                    <a:lumMod val="75000"/>
                  </a:schemeClr>
                </a:solidFill>
              </a:rPr>
              <a:t>&lt;script&gt;</a:t>
            </a:r>
            <a:endParaRPr lang="en-IN" dirty="0">
              <a:solidFill>
                <a:schemeClr val="accent1">
                  <a:lumMod val="75000"/>
                </a:schemeClr>
              </a:solidFill>
            </a:endParaRPr>
          </a:p>
          <a:p>
            <a:pPr marL="0" indent="0">
              <a:buNone/>
            </a:pPr>
            <a:r>
              <a:rPr lang="en-IN" dirty="0">
                <a:solidFill>
                  <a:schemeClr val="accent1">
                    <a:lumMod val="75000"/>
                  </a:schemeClr>
                </a:solidFill>
              </a:rPr>
              <a:t>var </a:t>
            </a:r>
            <a:r>
              <a:rPr lang="en-IN" dirty="0" err="1">
                <a:solidFill>
                  <a:schemeClr val="accent1">
                    <a:lumMod val="75000"/>
                  </a:schemeClr>
                </a:solidFill>
              </a:rPr>
              <a:t>str</a:t>
            </a:r>
            <a:r>
              <a:rPr lang="en-IN" dirty="0">
                <a:solidFill>
                  <a:schemeClr val="accent1">
                    <a:lumMod val="75000"/>
                  </a:schemeClr>
                </a:solidFill>
              </a:rPr>
              <a:t> = "HELLO WORLD";</a:t>
            </a:r>
          </a:p>
          <a:p>
            <a:pPr marL="0" indent="0">
              <a:buNone/>
            </a:pPr>
            <a:r>
              <a:rPr lang="en-IN" dirty="0">
                <a:solidFill>
                  <a:schemeClr val="accent1">
                    <a:lumMod val="75000"/>
                  </a:schemeClr>
                </a:solidFill>
              </a:rPr>
              <a:t>var n = </a:t>
            </a:r>
            <a:r>
              <a:rPr lang="en-IN" dirty="0" err="1">
                <a:solidFill>
                  <a:schemeClr val="accent1">
                    <a:lumMod val="75000"/>
                  </a:schemeClr>
                </a:solidFill>
              </a:rPr>
              <a:t>str.charCodeAt</a:t>
            </a:r>
            <a:r>
              <a:rPr lang="en-IN" dirty="0">
                <a:solidFill>
                  <a:schemeClr val="accent1">
                    <a:lumMod val="75000"/>
                  </a:schemeClr>
                </a:solidFill>
              </a:rPr>
              <a:t>(0);</a:t>
            </a:r>
          </a:p>
          <a:p>
            <a:pPr marL="0" indent="0">
              <a:buNone/>
            </a:pPr>
            <a:r>
              <a:rPr lang="en-US" dirty="0">
                <a:solidFill>
                  <a:schemeClr val="accent1">
                    <a:lumMod val="75000"/>
                  </a:schemeClr>
                </a:solidFill>
              </a:rPr>
              <a:t>document.write(“Unicode=“+n);</a:t>
            </a:r>
          </a:p>
          <a:p>
            <a:pPr marL="0" indent="0">
              <a:buNone/>
            </a:pPr>
            <a:r>
              <a:rPr lang="en-US" dirty="0">
                <a:solidFill>
                  <a:schemeClr val="accent1">
                    <a:lumMod val="75000"/>
                  </a:schemeClr>
                </a:solidFill>
              </a:rPr>
              <a:t>&lt;/script&gt;</a:t>
            </a:r>
          </a:p>
          <a:p>
            <a:pPr marL="0" indent="0">
              <a:buNone/>
            </a:pPr>
            <a:endParaRPr lang="en-IN" dirty="0">
              <a:solidFill>
                <a:schemeClr val="accent1">
                  <a:lumMod val="75000"/>
                </a:schemeClr>
              </a:solidFill>
            </a:endParaRPr>
          </a:p>
          <a:p>
            <a:r>
              <a:rPr lang="en-US" dirty="0"/>
              <a:t>Output:</a:t>
            </a:r>
          </a:p>
          <a:p>
            <a:r>
              <a:rPr lang="en-US" dirty="0"/>
              <a:t>Unicode=72</a:t>
            </a:r>
            <a:endParaRPr lang="en-IN" dirty="0"/>
          </a:p>
        </p:txBody>
      </p:sp>
    </p:spTree>
    <p:extLst>
      <p:ext uri="{BB962C8B-B14F-4D97-AF65-F5344CB8AC3E}">
        <p14:creationId xmlns:p14="http://schemas.microsoft.com/office/powerpoint/2010/main" val="39873991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1066"/>
          </a:xfrm>
        </p:spPr>
        <p:txBody>
          <a:bodyPr/>
          <a:lstStyle/>
          <a:p>
            <a:r>
              <a:rPr lang="en-US" dirty="0" err="1">
                <a:solidFill>
                  <a:srgbClr val="C00000"/>
                </a:solidFill>
              </a:rPr>
              <a:t>fromCharCode</a:t>
            </a:r>
            <a:r>
              <a:rPr lang="en-US" dirty="0">
                <a:solidFill>
                  <a:srgbClr val="C00000"/>
                </a:solidFill>
              </a:rPr>
              <a:t>()</a:t>
            </a:r>
            <a:endParaRPr lang="en-IN" dirty="0">
              <a:solidFill>
                <a:srgbClr val="C00000"/>
              </a:solidFill>
            </a:endParaRPr>
          </a:p>
        </p:txBody>
      </p:sp>
      <p:sp>
        <p:nvSpPr>
          <p:cNvPr id="3" name="Content Placeholder 2"/>
          <p:cNvSpPr>
            <a:spLocks noGrp="1"/>
          </p:cNvSpPr>
          <p:nvPr>
            <p:ph idx="1"/>
          </p:nvPr>
        </p:nvSpPr>
        <p:spPr>
          <a:xfrm>
            <a:off x="838200" y="1484243"/>
            <a:ext cx="10515600" cy="4692720"/>
          </a:xfrm>
        </p:spPr>
        <p:txBody>
          <a:bodyPr>
            <a:normAutofit fontScale="92500" lnSpcReduction="20000"/>
          </a:bodyPr>
          <a:lstStyle/>
          <a:p>
            <a:r>
              <a:rPr lang="en-IN" b="1" dirty="0" err="1"/>
              <a:t>fromCharCode</a:t>
            </a:r>
            <a:r>
              <a:rPr lang="en-IN" dirty="0"/>
              <a:t>()- It is used to convert the Unicode values into characters.</a:t>
            </a:r>
          </a:p>
          <a:p>
            <a:r>
              <a:rPr lang="en-IN" dirty="0"/>
              <a:t>Syntax</a:t>
            </a:r>
          </a:p>
          <a:p>
            <a:r>
              <a:rPr lang="en-IN" dirty="0" err="1"/>
              <a:t>string.fromCharCode</a:t>
            </a:r>
            <a:r>
              <a:rPr lang="en-IN" dirty="0"/>
              <a:t>(number)</a:t>
            </a:r>
          </a:p>
          <a:p>
            <a:endParaRPr lang="en-IN" dirty="0"/>
          </a:p>
          <a:p>
            <a:pPr marL="0" indent="0">
              <a:buNone/>
            </a:pPr>
            <a:r>
              <a:rPr lang="en-US" dirty="0">
                <a:solidFill>
                  <a:schemeClr val="accent1">
                    <a:lumMod val="75000"/>
                  </a:schemeClr>
                </a:solidFill>
              </a:rPr>
              <a:t>&lt;script&gt;</a:t>
            </a:r>
            <a:endParaRPr lang="en-IN" dirty="0">
              <a:solidFill>
                <a:schemeClr val="accent1">
                  <a:lumMod val="75000"/>
                </a:schemeClr>
              </a:solidFill>
            </a:endParaRPr>
          </a:p>
          <a:p>
            <a:pPr marL="0" indent="0">
              <a:buNone/>
            </a:pPr>
            <a:r>
              <a:rPr lang="en-IN" dirty="0">
                <a:solidFill>
                  <a:schemeClr val="accent1">
                    <a:lumMod val="75000"/>
                  </a:schemeClr>
                </a:solidFill>
              </a:rPr>
              <a:t>var n = 97;</a:t>
            </a:r>
          </a:p>
          <a:p>
            <a:pPr marL="0" indent="0">
              <a:buNone/>
            </a:pPr>
            <a:r>
              <a:rPr lang="en-IN" dirty="0">
                <a:solidFill>
                  <a:schemeClr val="accent1">
                    <a:lumMod val="75000"/>
                  </a:schemeClr>
                </a:solidFill>
              </a:rPr>
              <a:t>var </a:t>
            </a:r>
            <a:r>
              <a:rPr lang="en-IN" dirty="0" err="1">
                <a:solidFill>
                  <a:schemeClr val="accent1">
                    <a:lumMod val="75000"/>
                  </a:schemeClr>
                </a:solidFill>
              </a:rPr>
              <a:t>ch</a:t>
            </a:r>
            <a:r>
              <a:rPr lang="en-IN" dirty="0">
                <a:solidFill>
                  <a:schemeClr val="accent1">
                    <a:lumMod val="75000"/>
                  </a:schemeClr>
                </a:solidFill>
              </a:rPr>
              <a:t> = </a:t>
            </a:r>
            <a:r>
              <a:rPr lang="en-IN" dirty="0" err="1">
                <a:solidFill>
                  <a:schemeClr val="accent1">
                    <a:lumMod val="75000"/>
                  </a:schemeClr>
                </a:solidFill>
              </a:rPr>
              <a:t>String.fromCharCode</a:t>
            </a:r>
            <a:r>
              <a:rPr lang="en-IN" dirty="0">
                <a:solidFill>
                  <a:schemeClr val="accent1">
                    <a:lumMod val="75000"/>
                  </a:schemeClr>
                </a:solidFill>
              </a:rPr>
              <a:t>(n);</a:t>
            </a:r>
          </a:p>
          <a:p>
            <a:pPr marL="0" indent="0">
              <a:buNone/>
            </a:pPr>
            <a:r>
              <a:rPr lang="en-US" dirty="0">
                <a:solidFill>
                  <a:schemeClr val="accent1">
                    <a:lumMod val="75000"/>
                  </a:schemeClr>
                </a:solidFill>
              </a:rPr>
              <a:t>document.write(“&lt;</a:t>
            </a:r>
            <a:r>
              <a:rPr lang="en-US" dirty="0" err="1">
                <a:solidFill>
                  <a:schemeClr val="accent1">
                    <a:lumMod val="75000"/>
                  </a:schemeClr>
                </a:solidFill>
              </a:rPr>
              <a:t>br</a:t>
            </a:r>
            <a:r>
              <a:rPr lang="en-US" dirty="0">
                <a:solidFill>
                  <a:schemeClr val="accent1">
                    <a:lumMod val="75000"/>
                  </a:schemeClr>
                </a:solidFill>
              </a:rPr>
              <a:t>/&gt;The Unicode “+n+” is for letter:”+</a:t>
            </a:r>
            <a:r>
              <a:rPr lang="en-US" dirty="0" err="1">
                <a:solidFill>
                  <a:schemeClr val="accent1">
                    <a:lumMod val="75000"/>
                  </a:schemeClr>
                </a:solidFill>
              </a:rPr>
              <a:t>ch</a:t>
            </a:r>
            <a:r>
              <a:rPr lang="en-US" dirty="0">
                <a:solidFill>
                  <a:schemeClr val="accent1">
                    <a:lumMod val="75000"/>
                  </a:schemeClr>
                </a:solidFill>
              </a:rPr>
              <a:t>);</a:t>
            </a:r>
          </a:p>
          <a:p>
            <a:pPr marL="0" indent="0">
              <a:buNone/>
            </a:pPr>
            <a:r>
              <a:rPr lang="en-US" dirty="0">
                <a:solidFill>
                  <a:schemeClr val="accent1">
                    <a:lumMod val="75000"/>
                  </a:schemeClr>
                </a:solidFill>
              </a:rPr>
              <a:t>&lt;/script&gt;</a:t>
            </a:r>
            <a:endParaRPr lang="en-IN" dirty="0">
              <a:solidFill>
                <a:schemeClr val="accent1">
                  <a:lumMod val="75000"/>
                </a:schemeClr>
              </a:solidFill>
            </a:endParaRPr>
          </a:p>
          <a:p>
            <a:r>
              <a:rPr lang="en-US" dirty="0"/>
              <a:t>Output:</a:t>
            </a:r>
          </a:p>
          <a:p>
            <a:pPr marL="0" indent="0">
              <a:buNone/>
            </a:pPr>
            <a:r>
              <a:rPr lang="en-US" dirty="0"/>
              <a:t>The Unicode 97 is for letter: a</a:t>
            </a:r>
            <a:endParaRPr lang="en-IN" dirty="0"/>
          </a:p>
          <a:p>
            <a:endParaRPr lang="en-IN" dirty="0"/>
          </a:p>
        </p:txBody>
      </p:sp>
    </p:spTree>
    <p:extLst>
      <p:ext uri="{BB962C8B-B14F-4D97-AF65-F5344CB8AC3E}">
        <p14:creationId xmlns:p14="http://schemas.microsoft.com/office/powerpoint/2010/main" val="26784571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Program </a:t>
            </a:r>
            <a:endParaRPr lang="en-IN" sz="3600" dirty="0"/>
          </a:p>
        </p:txBody>
      </p:sp>
      <p:sp>
        <p:nvSpPr>
          <p:cNvPr id="3" name="Content Placeholder 2"/>
          <p:cNvSpPr>
            <a:spLocks noGrp="1"/>
          </p:cNvSpPr>
          <p:nvPr>
            <p:ph idx="1"/>
          </p:nvPr>
        </p:nvSpPr>
        <p:spPr/>
        <p:txBody>
          <a:bodyPr/>
          <a:lstStyle/>
          <a:p>
            <a:pPr marL="0" indent="0">
              <a:buNone/>
            </a:pPr>
            <a:r>
              <a:rPr lang="en-IN" dirty="0"/>
              <a:t>&lt;script&gt;</a:t>
            </a:r>
          </a:p>
          <a:p>
            <a:pPr marL="0" indent="0">
              <a:buNone/>
            </a:pPr>
            <a:r>
              <a:rPr lang="en-IN" dirty="0"/>
              <a:t>var </a:t>
            </a:r>
            <a:r>
              <a:rPr lang="en-IN" dirty="0" err="1"/>
              <a:t>str</a:t>
            </a:r>
            <a:r>
              <a:rPr lang="en-IN" dirty="0"/>
              <a:t> = </a:t>
            </a:r>
            <a:r>
              <a:rPr lang="en-IN" dirty="0" err="1"/>
              <a:t>String.fromCharCode</a:t>
            </a:r>
            <a:r>
              <a:rPr lang="en-IN" dirty="0"/>
              <a:t>(65,66,67);</a:t>
            </a:r>
          </a:p>
          <a:p>
            <a:pPr marL="0" indent="0">
              <a:buNone/>
            </a:pPr>
            <a:r>
              <a:rPr lang="en-IN" dirty="0"/>
              <a:t>document.write(</a:t>
            </a:r>
            <a:r>
              <a:rPr lang="en-IN" dirty="0" err="1"/>
              <a:t>str</a:t>
            </a:r>
            <a:r>
              <a:rPr lang="en-IN" dirty="0"/>
              <a:t>);</a:t>
            </a:r>
          </a:p>
          <a:p>
            <a:pPr marL="0" indent="0">
              <a:buNone/>
            </a:pPr>
            <a:r>
              <a:rPr lang="en-IN" dirty="0"/>
              <a:t>&lt;/script&gt;</a:t>
            </a:r>
          </a:p>
          <a:p>
            <a:pPr marL="0" indent="0">
              <a:buNone/>
            </a:pPr>
            <a:endParaRPr lang="en-IN" dirty="0"/>
          </a:p>
          <a:p>
            <a:pPr marL="0" indent="0">
              <a:buNone/>
            </a:pPr>
            <a:r>
              <a:rPr lang="en-IN" dirty="0"/>
              <a:t>Output:</a:t>
            </a:r>
          </a:p>
          <a:p>
            <a:pPr marL="0" indent="0">
              <a:buNone/>
            </a:pPr>
            <a:r>
              <a:rPr lang="en-IN" dirty="0" smtClean="0"/>
              <a:t>ABC</a:t>
            </a:r>
            <a:endParaRPr lang="en-IN" dirty="0"/>
          </a:p>
          <a:p>
            <a:endParaRPr lang="en-IN" dirty="0"/>
          </a:p>
        </p:txBody>
      </p:sp>
    </p:spTree>
    <p:extLst>
      <p:ext uri="{BB962C8B-B14F-4D97-AF65-F5344CB8AC3E}">
        <p14:creationId xmlns:p14="http://schemas.microsoft.com/office/powerpoint/2010/main" val="35874580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5627"/>
            <a:ext cx="10515600" cy="5591336"/>
          </a:xfrm>
        </p:spPr>
        <p:txBody>
          <a:bodyPr>
            <a:normAutofit fontScale="77500" lnSpcReduction="20000"/>
          </a:bodyPr>
          <a:lstStyle/>
          <a:p>
            <a:r>
              <a:rPr lang="en-US" dirty="0" smtClean="0"/>
              <a:t>&lt;html&gt;</a:t>
            </a:r>
          </a:p>
          <a:p>
            <a:r>
              <a:rPr lang="en-US" dirty="0" smtClean="0"/>
              <a:t>&lt;body&gt;</a:t>
            </a:r>
          </a:p>
          <a:p>
            <a:r>
              <a:rPr lang="en-US" dirty="0" smtClean="0"/>
              <a:t>&lt;script&gt;</a:t>
            </a:r>
          </a:p>
          <a:p>
            <a:r>
              <a:rPr lang="en-US" dirty="0" err="1"/>
              <a:t>v</a:t>
            </a:r>
            <a:r>
              <a:rPr lang="en-US" dirty="0" err="1" smtClean="0"/>
              <a:t>ar</a:t>
            </a:r>
            <a:r>
              <a:rPr lang="en-US" dirty="0" smtClean="0"/>
              <a:t> txt= “Hello </a:t>
            </a:r>
            <a:r>
              <a:rPr lang="en-US" dirty="0" err="1" smtClean="0"/>
              <a:t>Javascript</a:t>
            </a:r>
            <a:r>
              <a:rPr lang="en-US" dirty="0" smtClean="0"/>
              <a:t> World”;</a:t>
            </a:r>
          </a:p>
          <a:p>
            <a:r>
              <a:rPr lang="en-US" dirty="0"/>
              <a:t>d</a:t>
            </a:r>
            <a:r>
              <a:rPr lang="en-US" dirty="0" smtClean="0"/>
              <a:t>ocument.write(</a:t>
            </a:r>
            <a:r>
              <a:rPr lang="en-US" dirty="0" err="1" smtClean="0"/>
              <a:t>txt.charCodeAt</a:t>
            </a:r>
            <a:r>
              <a:rPr lang="en-US" dirty="0" smtClean="0"/>
              <a:t>()+”&lt;</a:t>
            </a:r>
            <a:r>
              <a:rPr lang="en-US" dirty="0" err="1" smtClean="0"/>
              <a:t>br</a:t>
            </a:r>
            <a:r>
              <a:rPr lang="en-US" dirty="0" smtClean="0"/>
              <a:t>&gt;”);</a:t>
            </a:r>
          </a:p>
          <a:p>
            <a:r>
              <a:rPr lang="en-US" dirty="0" smtClean="0"/>
              <a:t>document.write(</a:t>
            </a:r>
            <a:r>
              <a:rPr lang="en-US" dirty="0" err="1" smtClean="0"/>
              <a:t>txt.charCodeAt</a:t>
            </a:r>
            <a:r>
              <a:rPr lang="en-US" dirty="0" smtClean="0"/>
              <a:t>(5)+”&lt;</a:t>
            </a:r>
            <a:r>
              <a:rPr lang="en-US" dirty="0" err="1"/>
              <a:t>br</a:t>
            </a:r>
            <a:r>
              <a:rPr lang="en-US" dirty="0" smtClean="0"/>
              <a:t>&gt;”);</a:t>
            </a:r>
          </a:p>
          <a:p>
            <a:r>
              <a:rPr lang="en-US" dirty="0" err="1" smtClean="0"/>
              <a:t>Var</a:t>
            </a:r>
            <a:r>
              <a:rPr lang="en-US" dirty="0" smtClean="0"/>
              <a:t> res=</a:t>
            </a:r>
            <a:r>
              <a:rPr lang="en-US" dirty="0" err="1" smtClean="0"/>
              <a:t>String.fromCharCode</a:t>
            </a:r>
            <a:r>
              <a:rPr lang="en-US" dirty="0" smtClean="0"/>
              <a:t>(77,69,69,78,65);</a:t>
            </a:r>
          </a:p>
          <a:p>
            <a:r>
              <a:rPr lang="en-US" dirty="0"/>
              <a:t>d</a:t>
            </a:r>
            <a:r>
              <a:rPr lang="en-US" dirty="0" smtClean="0"/>
              <a:t>ocument.write(res);</a:t>
            </a:r>
          </a:p>
          <a:p>
            <a:r>
              <a:rPr lang="en-US" dirty="0" smtClean="0"/>
              <a:t>&lt;/script&gt;</a:t>
            </a:r>
          </a:p>
          <a:p>
            <a:r>
              <a:rPr lang="en-US" dirty="0" smtClean="0"/>
              <a:t>&lt;/body&gt;</a:t>
            </a:r>
          </a:p>
          <a:p>
            <a:r>
              <a:rPr lang="en-US" dirty="0" smtClean="0"/>
              <a:t>&lt;/html&gt;</a:t>
            </a:r>
          </a:p>
          <a:p>
            <a:endParaRPr lang="en-US" dirty="0" smtClean="0"/>
          </a:p>
          <a:p>
            <a:r>
              <a:rPr lang="en-US" sz="1900" dirty="0" smtClean="0"/>
              <a:t>Output:</a:t>
            </a:r>
          </a:p>
          <a:p>
            <a:r>
              <a:rPr lang="en-US" sz="1900" dirty="0" smtClean="0"/>
              <a:t>72</a:t>
            </a:r>
          </a:p>
          <a:p>
            <a:r>
              <a:rPr lang="en-US" sz="1900" dirty="0" smtClean="0"/>
              <a:t>32</a:t>
            </a:r>
          </a:p>
          <a:p>
            <a:r>
              <a:rPr lang="en-US" sz="1900" dirty="0" smtClean="0"/>
              <a:t>MEENA</a:t>
            </a:r>
            <a:endParaRPr lang="en-US" sz="1900" dirty="0"/>
          </a:p>
          <a:p>
            <a:endParaRPr lang="en-IN" dirty="0"/>
          </a:p>
        </p:txBody>
      </p:sp>
    </p:spTree>
    <p:extLst>
      <p:ext uri="{BB962C8B-B14F-4D97-AF65-F5344CB8AC3E}">
        <p14:creationId xmlns:p14="http://schemas.microsoft.com/office/powerpoint/2010/main" val="185393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9849"/>
          </a:xfrm>
        </p:spPr>
        <p:txBody>
          <a:bodyPr/>
          <a:lstStyle/>
          <a:p>
            <a:r>
              <a:rPr lang="en-US" dirty="0"/>
              <a:t>Array program</a:t>
            </a:r>
            <a:endParaRPr lang="en-IN" dirty="0"/>
          </a:p>
        </p:txBody>
      </p:sp>
      <p:sp>
        <p:nvSpPr>
          <p:cNvPr id="3" name="Content Placeholder 2"/>
          <p:cNvSpPr>
            <a:spLocks noGrp="1"/>
          </p:cNvSpPr>
          <p:nvPr>
            <p:ph idx="1"/>
          </p:nvPr>
        </p:nvSpPr>
        <p:spPr>
          <a:xfrm>
            <a:off x="838200" y="1825624"/>
            <a:ext cx="10515600" cy="4734201"/>
          </a:xfrm>
        </p:spPr>
        <p:txBody>
          <a:bodyPr>
            <a:normAutofit fontScale="70000" lnSpcReduction="20000"/>
          </a:bodyPr>
          <a:lstStyle/>
          <a:p>
            <a:pPr marL="0" indent="0">
              <a:buNone/>
            </a:pPr>
            <a:r>
              <a:rPr lang="en-IN" dirty="0">
                <a:solidFill>
                  <a:schemeClr val="accent1">
                    <a:lumMod val="75000"/>
                  </a:schemeClr>
                </a:solidFill>
              </a:rPr>
              <a:t>&lt;html&gt;</a:t>
            </a:r>
          </a:p>
          <a:p>
            <a:pPr marL="0" indent="0">
              <a:buNone/>
            </a:pPr>
            <a:r>
              <a:rPr lang="en-IN" dirty="0">
                <a:solidFill>
                  <a:schemeClr val="accent1">
                    <a:lumMod val="75000"/>
                  </a:schemeClr>
                </a:solidFill>
              </a:rPr>
              <a:t>&lt;head&gt;</a:t>
            </a:r>
          </a:p>
          <a:p>
            <a:pPr marL="0" indent="0">
              <a:buNone/>
            </a:pPr>
            <a:r>
              <a:rPr lang="en-IN" dirty="0">
                <a:solidFill>
                  <a:schemeClr val="accent1">
                    <a:lumMod val="75000"/>
                  </a:schemeClr>
                </a:solidFill>
              </a:rPr>
              <a:t>  &lt;title&gt;Program for array&lt;/title&gt;</a:t>
            </a:r>
          </a:p>
          <a:p>
            <a:pPr marL="0" indent="0">
              <a:buNone/>
            </a:pPr>
            <a:r>
              <a:rPr lang="en-IN" dirty="0">
                <a:solidFill>
                  <a:schemeClr val="accent1">
                    <a:lumMod val="75000"/>
                  </a:schemeClr>
                </a:solidFill>
              </a:rPr>
              <a:t>&lt;/head&gt;</a:t>
            </a:r>
          </a:p>
          <a:p>
            <a:pPr marL="0" indent="0">
              <a:buNone/>
            </a:pPr>
            <a:r>
              <a:rPr lang="en-IN" dirty="0">
                <a:solidFill>
                  <a:schemeClr val="accent1">
                    <a:lumMod val="75000"/>
                  </a:schemeClr>
                </a:solidFill>
              </a:rPr>
              <a:t>&lt;body&gt;</a:t>
            </a:r>
          </a:p>
          <a:p>
            <a:pPr marL="0" indent="0">
              <a:buNone/>
            </a:pPr>
            <a:r>
              <a:rPr lang="en-IN" dirty="0">
                <a:solidFill>
                  <a:schemeClr val="accent1">
                    <a:lumMod val="75000"/>
                  </a:schemeClr>
                </a:solidFill>
              </a:rPr>
              <a:t>&lt;script&gt;</a:t>
            </a:r>
          </a:p>
          <a:p>
            <a:pPr marL="0" indent="0">
              <a:buNone/>
            </a:pPr>
            <a:r>
              <a:rPr lang="en-IN" dirty="0">
                <a:solidFill>
                  <a:schemeClr val="accent1">
                    <a:lumMod val="75000"/>
                  </a:schemeClr>
                </a:solidFill>
              </a:rPr>
              <a:t>var c=[10,20,30];</a:t>
            </a:r>
          </a:p>
          <a:p>
            <a:pPr marL="0" indent="0">
              <a:buNone/>
            </a:pPr>
            <a:r>
              <a:rPr lang="en-IN" dirty="0">
                <a:solidFill>
                  <a:schemeClr val="accent1">
                    <a:lumMod val="75000"/>
                  </a:schemeClr>
                </a:solidFill>
              </a:rPr>
              <a:t>for(</a:t>
            </a:r>
            <a:r>
              <a:rPr lang="en-IN" dirty="0" err="1">
                <a:solidFill>
                  <a:schemeClr val="accent1">
                    <a:lumMod val="75000"/>
                  </a:schemeClr>
                </a:solidFill>
              </a:rPr>
              <a:t>i</a:t>
            </a:r>
            <a:r>
              <a:rPr lang="en-IN" dirty="0">
                <a:solidFill>
                  <a:schemeClr val="accent1">
                    <a:lumMod val="75000"/>
                  </a:schemeClr>
                </a:solidFill>
              </a:rPr>
              <a:t>=0;i&lt;=2;i++)</a:t>
            </a:r>
          </a:p>
          <a:p>
            <a:pPr marL="0" indent="0">
              <a:buNone/>
            </a:pPr>
            <a:r>
              <a:rPr lang="en-IN" dirty="0">
                <a:solidFill>
                  <a:schemeClr val="accent1">
                    <a:lumMod val="75000"/>
                  </a:schemeClr>
                </a:solidFill>
              </a:rPr>
              <a:t>{</a:t>
            </a:r>
          </a:p>
          <a:p>
            <a:pPr marL="0" indent="0">
              <a:buNone/>
            </a:pPr>
            <a:r>
              <a:rPr lang="en-IN" dirty="0" err="1">
                <a:solidFill>
                  <a:schemeClr val="accent1">
                    <a:lumMod val="75000"/>
                  </a:schemeClr>
                </a:solidFill>
              </a:rPr>
              <a:t>document.write</a:t>
            </a:r>
            <a:r>
              <a:rPr lang="en-IN" dirty="0">
                <a:solidFill>
                  <a:schemeClr val="accent1">
                    <a:lumMod val="75000"/>
                  </a:schemeClr>
                </a:solidFill>
              </a:rPr>
              <a:t>(c[</a:t>
            </a:r>
            <a:r>
              <a:rPr lang="en-IN" dirty="0" err="1">
                <a:solidFill>
                  <a:schemeClr val="accent1">
                    <a:lumMod val="75000"/>
                  </a:schemeClr>
                </a:solidFill>
              </a:rPr>
              <a:t>i</a:t>
            </a:r>
            <a:r>
              <a:rPr lang="en-IN" dirty="0">
                <a:solidFill>
                  <a:schemeClr val="accent1">
                    <a:lumMod val="75000"/>
                  </a:schemeClr>
                </a:solidFill>
              </a:rPr>
              <a:t>]);</a:t>
            </a:r>
          </a:p>
          <a:p>
            <a:pPr marL="0" indent="0">
              <a:buNone/>
            </a:pPr>
            <a:r>
              <a:rPr lang="en-IN" dirty="0">
                <a:solidFill>
                  <a:schemeClr val="accent1">
                    <a:lumMod val="75000"/>
                  </a:schemeClr>
                </a:solidFill>
              </a:rPr>
              <a:t>}</a:t>
            </a:r>
          </a:p>
          <a:p>
            <a:pPr marL="0" indent="0">
              <a:buNone/>
            </a:pPr>
            <a:r>
              <a:rPr lang="en-IN" dirty="0">
                <a:solidFill>
                  <a:schemeClr val="accent1">
                    <a:lumMod val="75000"/>
                  </a:schemeClr>
                </a:solidFill>
              </a:rPr>
              <a:t>&lt;/script&gt;</a:t>
            </a:r>
          </a:p>
          <a:p>
            <a:pPr marL="0" indent="0">
              <a:buNone/>
            </a:pPr>
            <a:r>
              <a:rPr lang="en-IN" dirty="0">
                <a:solidFill>
                  <a:schemeClr val="accent1">
                    <a:lumMod val="75000"/>
                  </a:schemeClr>
                </a:solidFill>
              </a:rPr>
              <a:t>&lt;/body&gt;</a:t>
            </a:r>
          </a:p>
          <a:p>
            <a:pPr marL="0" indent="0">
              <a:buNone/>
            </a:pPr>
            <a:r>
              <a:rPr lang="en-IN" dirty="0">
                <a:solidFill>
                  <a:schemeClr val="accent1">
                    <a:lumMod val="75000"/>
                  </a:schemeClr>
                </a:solidFill>
              </a:rPr>
              <a:t>&lt;/html&gt;</a:t>
            </a:r>
          </a:p>
          <a:p>
            <a:endParaRPr lang="en-IN" dirty="0"/>
          </a:p>
        </p:txBody>
      </p:sp>
      <p:sp>
        <p:nvSpPr>
          <p:cNvPr id="4" name="TextBox 3"/>
          <p:cNvSpPr txBox="1"/>
          <p:nvPr/>
        </p:nvSpPr>
        <p:spPr>
          <a:xfrm>
            <a:off x="7798676" y="2911365"/>
            <a:ext cx="1608083" cy="646331"/>
          </a:xfrm>
          <a:prstGeom prst="rect">
            <a:avLst/>
          </a:prstGeom>
          <a:noFill/>
        </p:spPr>
        <p:txBody>
          <a:bodyPr wrap="square" rtlCol="0">
            <a:spAutoFit/>
          </a:bodyPr>
          <a:lstStyle/>
          <a:p>
            <a:r>
              <a:rPr lang="en-US">
                <a:solidFill>
                  <a:schemeClr val="accent2">
                    <a:lumMod val="60000"/>
                    <a:lumOff val="40000"/>
                  </a:schemeClr>
                </a:solidFill>
              </a:rPr>
              <a:t>Output:</a:t>
            </a:r>
          </a:p>
          <a:p>
            <a:r>
              <a:rPr lang="en-US"/>
              <a:t>102030</a:t>
            </a:r>
          </a:p>
        </p:txBody>
      </p:sp>
    </p:spTree>
    <p:extLst>
      <p:ext uri="{BB962C8B-B14F-4D97-AF65-F5344CB8AC3E}">
        <p14:creationId xmlns:p14="http://schemas.microsoft.com/office/powerpoint/2010/main" val="28432956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5606"/>
          </a:xfrm>
        </p:spPr>
        <p:txBody>
          <a:bodyPr>
            <a:normAutofit fontScale="90000"/>
          </a:bodyPr>
          <a:lstStyle/>
          <a:p>
            <a:r>
              <a:rPr lang="en-IN">
                <a:solidFill>
                  <a:srgbClr val="C00000"/>
                </a:solidFill>
              </a:rPr>
              <a:t>JavaScript  toString( ) function</a:t>
            </a:r>
            <a:r>
              <a:rPr lang="en-IN"/>
              <a:t/>
            </a:r>
            <a:br>
              <a:rPr lang="en-IN"/>
            </a:br>
            <a:endParaRPr lang="en-IN"/>
          </a:p>
        </p:txBody>
      </p:sp>
      <p:sp>
        <p:nvSpPr>
          <p:cNvPr id="3" name="Content Placeholder 2"/>
          <p:cNvSpPr>
            <a:spLocks noGrp="1"/>
          </p:cNvSpPr>
          <p:nvPr>
            <p:ph idx="1"/>
          </p:nvPr>
        </p:nvSpPr>
        <p:spPr/>
        <p:txBody>
          <a:bodyPr>
            <a:normAutofit/>
          </a:bodyPr>
          <a:lstStyle/>
          <a:p>
            <a:r>
              <a:rPr lang="en-US" dirty="0"/>
              <a:t>The </a:t>
            </a:r>
            <a:r>
              <a:rPr lang="en-US" dirty="0" err="1"/>
              <a:t>toString</a:t>
            </a:r>
            <a:r>
              <a:rPr lang="en-US" dirty="0"/>
              <a:t>() function in </a:t>
            </a:r>
            <a:r>
              <a:rPr lang="en-US" dirty="0" err="1"/>
              <a:t>Javascript</a:t>
            </a:r>
            <a:r>
              <a:rPr lang="en-US" dirty="0"/>
              <a:t> is used with a number and converts the number to a string. It is used to return a string representing the specified number object.</a:t>
            </a:r>
          </a:p>
          <a:p>
            <a:endParaRPr lang="en-US" dirty="0"/>
          </a:p>
          <a:p>
            <a:r>
              <a:rPr lang="en-US" dirty="0"/>
              <a:t>Syntax:</a:t>
            </a:r>
          </a:p>
          <a:p>
            <a:r>
              <a:rPr lang="en-US" dirty="0" err="1"/>
              <a:t>num.toString</a:t>
            </a:r>
            <a:r>
              <a:rPr lang="en-US" dirty="0"/>
              <a:t>(base)</a:t>
            </a:r>
          </a:p>
          <a:p>
            <a:r>
              <a:rPr lang="en-US" dirty="0"/>
              <a:t>The </a:t>
            </a:r>
            <a:r>
              <a:rPr lang="en-US" dirty="0" err="1"/>
              <a:t>toString</a:t>
            </a:r>
            <a:r>
              <a:rPr lang="en-US" dirty="0"/>
              <a:t>() function is used with a number </a:t>
            </a:r>
            <a:r>
              <a:rPr lang="en-US" dirty="0" err="1"/>
              <a:t>num</a:t>
            </a:r>
            <a:r>
              <a:rPr lang="en-US" dirty="0"/>
              <a:t> as shown in above syntax using the ‘.’ operator. This function will convert </a:t>
            </a:r>
            <a:r>
              <a:rPr lang="en-US" dirty="0" err="1"/>
              <a:t>num</a:t>
            </a:r>
            <a:r>
              <a:rPr lang="en-US" dirty="0"/>
              <a:t> to a string.</a:t>
            </a:r>
          </a:p>
          <a:p>
            <a:endParaRPr lang="en-US" dirty="0"/>
          </a:p>
          <a:p>
            <a:endParaRPr lang="en-IN" dirty="0"/>
          </a:p>
        </p:txBody>
      </p:sp>
    </p:spTree>
    <p:extLst>
      <p:ext uri="{BB962C8B-B14F-4D97-AF65-F5344CB8AC3E}">
        <p14:creationId xmlns:p14="http://schemas.microsoft.com/office/powerpoint/2010/main" val="30993900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C00000"/>
                </a:solidFill>
              </a:rPr>
              <a:t>Converting number to string using </a:t>
            </a:r>
            <a:r>
              <a:rPr lang="en-US" err="1">
                <a:solidFill>
                  <a:srgbClr val="C00000"/>
                </a:solidFill>
              </a:rPr>
              <a:t>toString</a:t>
            </a:r>
            <a:r>
              <a:rPr lang="en-US">
                <a:solidFill>
                  <a:srgbClr val="C00000"/>
                </a:solidFill>
              </a:rPr>
              <a:t>()</a:t>
            </a:r>
            <a:endParaRPr lang="en-IN">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US" dirty="0">
                <a:solidFill>
                  <a:schemeClr val="accent1">
                    <a:lumMod val="75000"/>
                  </a:schemeClr>
                </a:solidFill>
              </a:rPr>
              <a:t>&lt;script&gt;</a:t>
            </a:r>
          </a:p>
          <a:p>
            <a:pPr marL="0" indent="0">
              <a:buNone/>
            </a:pPr>
            <a:r>
              <a:rPr lang="en-US" dirty="0">
                <a:solidFill>
                  <a:schemeClr val="accent1">
                    <a:lumMod val="75000"/>
                  </a:schemeClr>
                </a:solidFill>
              </a:rPr>
              <a:t>var </a:t>
            </a:r>
            <a:r>
              <a:rPr lang="en-US" dirty="0" err="1">
                <a:solidFill>
                  <a:schemeClr val="accent1">
                    <a:lumMod val="75000"/>
                  </a:schemeClr>
                </a:solidFill>
              </a:rPr>
              <a:t>num</a:t>
            </a:r>
            <a:r>
              <a:rPr lang="en-US" dirty="0">
                <a:solidFill>
                  <a:schemeClr val="accent1">
                    <a:lumMod val="75000"/>
                  </a:schemeClr>
                </a:solidFill>
              </a:rPr>
              <a:t>=100;</a:t>
            </a:r>
          </a:p>
          <a:p>
            <a:pPr marL="0" indent="0">
              <a:buNone/>
            </a:pPr>
            <a:r>
              <a:rPr lang="en-US" dirty="0">
                <a:solidFill>
                  <a:schemeClr val="accent1">
                    <a:lumMod val="75000"/>
                  </a:schemeClr>
                </a:solidFill>
              </a:rPr>
              <a:t>Var </a:t>
            </a:r>
            <a:r>
              <a:rPr lang="en-US" dirty="0" err="1">
                <a:solidFill>
                  <a:schemeClr val="accent1">
                    <a:lumMod val="75000"/>
                  </a:schemeClr>
                </a:solidFill>
              </a:rPr>
              <a:t>str</a:t>
            </a:r>
            <a:r>
              <a:rPr lang="en-US" dirty="0">
                <a:solidFill>
                  <a:schemeClr val="accent1">
                    <a:lumMod val="75000"/>
                  </a:schemeClr>
                </a:solidFill>
              </a:rPr>
              <a:t>=</a:t>
            </a:r>
            <a:r>
              <a:rPr lang="en-US" dirty="0" err="1">
                <a:solidFill>
                  <a:schemeClr val="accent1">
                    <a:lumMod val="75000"/>
                  </a:schemeClr>
                </a:solidFill>
              </a:rPr>
              <a:t>num.toString</a:t>
            </a:r>
            <a:r>
              <a:rPr lang="en-US" dirty="0">
                <a:solidFill>
                  <a:schemeClr val="accent1">
                    <a:lumMod val="75000"/>
                  </a:schemeClr>
                </a:solidFill>
              </a:rPr>
              <a:t>();</a:t>
            </a:r>
          </a:p>
          <a:p>
            <a:pPr marL="0" indent="0">
              <a:buNone/>
            </a:pPr>
            <a:r>
              <a:rPr lang="en-US" dirty="0">
                <a:solidFill>
                  <a:schemeClr val="accent1">
                    <a:lumMod val="75000"/>
                  </a:schemeClr>
                </a:solidFill>
              </a:rPr>
              <a:t>document.write(“&lt;</a:t>
            </a:r>
            <a:r>
              <a:rPr lang="en-US" dirty="0" err="1">
                <a:solidFill>
                  <a:schemeClr val="accent1">
                    <a:lumMod val="75000"/>
                  </a:schemeClr>
                </a:solidFill>
              </a:rPr>
              <a:t>br</a:t>
            </a:r>
            <a:r>
              <a:rPr lang="en-US" dirty="0">
                <a:solidFill>
                  <a:schemeClr val="accent1">
                    <a:lumMod val="75000"/>
                  </a:schemeClr>
                </a:solidFill>
              </a:rPr>
              <a:t>/&gt; The 100 value is converted to string:“ + str);</a:t>
            </a:r>
          </a:p>
          <a:p>
            <a:pPr marL="0" indent="0">
              <a:buNone/>
            </a:pPr>
            <a:r>
              <a:rPr lang="en-US" dirty="0">
                <a:solidFill>
                  <a:schemeClr val="accent1">
                    <a:lumMod val="75000"/>
                  </a:schemeClr>
                </a:solidFill>
              </a:rPr>
              <a:t>&lt;/script&gt;</a:t>
            </a:r>
          </a:p>
          <a:p>
            <a:r>
              <a:rPr lang="en-US" dirty="0">
                <a:solidFill>
                  <a:schemeClr val="accent2">
                    <a:lumMod val="60000"/>
                    <a:lumOff val="40000"/>
                  </a:schemeClr>
                </a:solidFill>
              </a:rPr>
              <a:t>Output:</a:t>
            </a:r>
          </a:p>
          <a:p>
            <a:r>
              <a:rPr lang="en-US" dirty="0"/>
              <a:t>The 100 value is converted to string:100</a:t>
            </a:r>
            <a:endParaRPr lang="en-IN" dirty="0"/>
          </a:p>
        </p:txBody>
      </p:sp>
    </p:spTree>
    <p:extLst>
      <p:ext uri="{BB962C8B-B14F-4D97-AF65-F5344CB8AC3E}">
        <p14:creationId xmlns:p14="http://schemas.microsoft.com/office/powerpoint/2010/main" val="37355316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604"/>
            <a:ext cx="10515600" cy="708300"/>
          </a:xfrm>
        </p:spPr>
        <p:txBody>
          <a:bodyPr/>
          <a:lstStyle/>
          <a:p>
            <a:r>
              <a:rPr lang="en-US" dirty="0">
                <a:solidFill>
                  <a:srgbClr val="C00000"/>
                </a:solidFill>
              </a:rPr>
              <a:t>Converting String to Number</a:t>
            </a:r>
            <a:endParaRPr lang="en-IN" dirty="0">
              <a:solidFill>
                <a:srgbClr val="C00000"/>
              </a:solidFill>
            </a:endParaRPr>
          </a:p>
        </p:txBody>
      </p:sp>
      <p:sp>
        <p:nvSpPr>
          <p:cNvPr id="3" name="Content Placeholder 2"/>
          <p:cNvSpPr>
            <a:spLocks noGrp="1"/>
          </p:cNvSpPr>
          <p:nvPr>
            <p:ph idx="1"/>
          </p:nvPr>
        </p:nvSpPr>
        <p:spPr>
          <a:xfrm>
            <a:off x="838200" y="1179444"/>
            <a:ext cx="10515600" cy="5194852"/>
          </a:xfrm>
        </p:spPr>
        <p:txBody>
          <a:bodyPr>
            <a:normAutofit/>
          </a:bodyPr>
          <a:lstStyle/>
          <a:p>
            <a:r>
              <a:rPr lang="en-US" dirty="0"/>
              <a:t>For converting string to number we have different types of functions based on type of number.</a:t>
            </a:r>
          </a:p>
          <a:p>
            <a:r>
              <a:rPr lang="en-US" b="1" dirty="0" err="1"/>
              <a:t>parseInt</a:t>
            </a:r>
            <a:r>
              <a:rPr lang="en-US" b="1" dirty="0"/>
              <a:t>() </a:t>
            </a:r>
            <a:r>
              <a:rPr lang="en-US" dirty="0"/>
              <a:t>method- </a:t>
            </a:r>
          </a:p>
          <a:p>
            <a:r>
              <a:rPr lang="en-US" dirty="0"/>
              <a:t>Use to convert a string to an integer. </a:t>
            </a:r>
          </a:p>
          <a:p>
            <a:r>
              <a:rPr lang="en-US" dirty="0"/>
              <a:t>It returns </a:t>
            </a:r>
            <a:r>
              <a:rPr lang="en-US" dirty="0" err="1"/>
              <a:t>NaN</a:t>
            </a:r>
            <a:r>
              <a:rPr lang="en-US" dirty="0"/>
              <a:t>(not a number) when the string doesn’t contain number. </a:t>
            </a:r>
          </a:p>
          <a:p>
            <a:r>
              <a:rPr lang="en-US" dirty="0"/>
              <a:t>This function won’t accept spaces.</a:t>
            </a:r>
          </a:p>
          <a:p>
            <a:endParaRPr lang="en-US" dirty="0"/>
          </a:p>
          <a:p>
            <a:r>
              <a:rPr lang="en-US" dirty="0"/>
              <a:t>Syntax:</a:t>
            </a:r>
          </a:p>
          <a:p>
            <a:r>
              <a:rPr lang="en-US" dirty="0" err="1"/>
              <a:t>parseInt</a:t>
            </a:r>
            <a:r>
              <a:rPr lang="en-US" dirty="0"/>
              <a:t>(value);</a:t>
            </a:r>
          </a:p>
          <a:p>
            <a:endParaRPr lang="en-IN" dirty="0"/>
          </a:p>
        </p:txBody>
      </p:sp>
    </p:spTree>
    <p:extLst>
      <p:ext uri="{BB962C8B-B14F-4D97-AF65-F5344CB8AC3E}">
        <p14:creationId xmlns:p14="http://schemas.microsoft.com/office/powerpoint/2010/main" val="24397332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a:t>
            </a:r>
            <a:endParaRPr lang="en-IN"/>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chemeClr val="accent1">
                    <a:lumMod val="75000"/>
                  </a:schemeClr>
                </a:solidFill>
              </a:rPr>
              <a:t>&lt;script&gt;</a:t>
            </a:r>
          </a:p>
          <a:p>
            <a:pPr marL="0" indent="0">
              <a:buNone/>
            </a:pPr>
            <a:r>
              <a:rPr lang="en-US" dirty="0">
                <a:solidFill>
                  <a:schemeClr val="accent1">
                    <a:lumMod val="75000"/>
                  </a:schemeClr>
                </a:solidFill>
              </a:rPr>
              <a:t>var str=“100”;</a:t>
            </a:r>
          </a:p>
          <a:p>
            <a:pPr marL="0" indent="0">
              <a:buNone/>
            </a:pPr>
            <a:r>
              <a:rPr lang="en-US" dirty="0">
                <a:solidFill>
                  <a:schemeClr val="accent1">
                    <a:lumMod val="75000"/>
                  </a:schemeClr>
                </a:solidFill>
              </a:rPr>
              <a:t>var a=</a:t>
            </a:r>
            <a:r>
              <a:rPr lang="en-US" dirty="0" err="1">
                <a:solidFill>
                  <a:schemeClr val="accent1">
                    <a:lumMod val="75000"/>
                  </a:schemeClr>
                </a:solidFill>
              </a:rPr>
              <a:t>parseInt</a:t>
            </a:r>
            <a:r>
              <a:rPr lang="en-US" dirty="0">
                <a:solidFill>
                  <a:schemeClr val="accent1">
                    <a:lumMod val="75000"/>
                  </a:schemeClr>
                </a:solidFill>
              </a:rPr>
              <a:t>(</a:t>
            </a:r>
            <a:r>
              <a:rPr lang="en-US" dirty="0" err="1">
                <a:solidFill>
                  <a:schemeClr val="accent1">
                    <a:lumMod val="75000"/>
                  </a:schemeClr>
                </a:solidFill>
              </a:rPr>
              <a:t>str</a:t>
            </a:r>
            <a:r>
              <a:rPr lang="en-US" dirty="0">
                <a:solidFill>
                  <a:schemeClr val="accent1">
                    <a:lumMod val="75000"/>
                  </a:schemeClr>
                </a:solidFill>
              </a:rPr>
              <a:t>) ; //converting string 100 to number 100</a:t>
            </a:r>
          </a:p>
          <a:p>
            <a:pPr marL="0" indent="0">
              <a:buNone/>
            </a:pPr>
            <a:r>
              <a:rPr lang="en-US" dirty="0">
                <a:solidFill>
                  <a:schemeClr val="accent1">
                    <a:lumMod val="75000"/>
                  </a:schemeClr>
                </a:solidFill>
              </a:rPr>
              <a:t>var b=200;</a:t>
            </a:r>
          </a:p>
          <a:p>
            <a:pPr marL="0" indent="0">
              <a:buNone/>
            </a:pPr>
            <a:r>
              <a:rPr lang="en-US" dirty="0">
                <a:solidFill>
                  <a:schemeClr val="accent1">
                    <a:lumMod val="75000"/>
                  </a:schemeClr>
                </a:solidFill>
              </a:rPr>
              <a:t>result=</a:t>
            </a:r>
            <a:r>
              <a:rPr lang="en-US" dirty="0" err="1">
                <a:solidFill>
                  <a:schemeClr val="accent1">
                    <a:lumMod val="75000"/>
                  </a:schemeClr>
                </a:solidFill>
              </a:rPr>
              <a:t>str</a:t>
            </a:r>
            <a:r>
              <a:rPr lang="en-US" dirty="0">
                <a:solidFill>
                  <a:schemeClr val="accent1">
                    <a:lumMod val="75000"/>
                  </a:schemeClr>
                </a:solidFill>
              </a:rPr>
              <a:t> + b;</a:t>
            </a:r>
          </a:p>
          <a:p>
            <a:pPr marL="0" indent="0">
              <a:buNone/>
            </a:pPr>
            <a:r>
              <a:rPr lang="en-US" dirty="0">
                <a:solidFill>
                  <a:schemeClr val="accent1">
                    <a:lumMod val="75000"/>
                  </a:schemeClr>
                </a:solidFill>
              </a:rPr>
              <a:t>document.write(“&lt;</a:t>
            </a:r>
            <a:r>
              <a:rPr lang="en-US" dirty="0" err="1">
                <a:solidFill>
                  <a:schemeClr val="accent1">
                    <a:lumMod val="75000"/>
                  </a:schemeClr>
                </a:solidFill>
              </a:rPr>
              <a:t>br</a:t>
            </a:r>
            <a:r>
              <a:rPr lang="en-US" dirty="0">
                <a:solidFill>
                  <a:schemeClr val="accent1">
                    <a:lumMod val="75000"/>
                  </a:schemeClr>
                </a:solidFill>
              </a:rPr>
              <a:t>/&gt; Adding 200 to ‘100’=“ + result);</a:t>
            </a:r>
          </a:p>
          <a:p>
            <a:pPr marL="0" indent="0">
              <a:buNone/>
            </a:pPr>
            <a:r>
              <a:rPr lang="en-US" dirty="0">
                <a:solidFill>
                  <a:schemeClr val="accent1">
                    <a:lumMod val="75000"/>
                  </a:schemeClr>
                </a:solidFill>
              </a:rPr>
              <a:t>result=a + b;</a:t>
            </a:r>
          </a:p>
          <a:p>
            <a:pPr marL="0" indent="0">
              <a:buNone/>
            </a:pPr>
            <a:r>
              <a:rPr lang="en-US" dirty="0">
                <a:solidFill>
                  <a:schemeClr val="accent1">
                    <a:lumMod val="75000"/>
                  </a:schemeClr>
                </a:solidFill>
              </a:rPr>
              <a:t>document.write(“&lt;</a:t>
            </a:r>
            <a:r>
              <a:rPr lang="en-US" dirty="0" err="1">
                <a:solidFill>
                  <a:schemeClr val="accent1">
                    <a:lumMod val="75000"/>
                  </a:schemeClr>
                </a:solidFill>
              </a:rPr>
              <a:t>br</a:t>
            </a:r>
            <a:r>
              <a:rPr lang="en-US" dirty="0">
                <a:solidFill>
                  <a:schemeClr val="accent1">
                    <a:lumMod val="75000"/>
                  </a:schemeClr>
                </a:solidFill>
              </a:rPr>
              <a:t>/&gt; Adding 200 to 100=“ + result);</a:t>
            </a:r>
          </a:p>
          <a:p>
            <a:pPr marL="0" indent="0">
              <a:buNone/>
            </a:pPr>
            <a:r>
              <a:rPr lang="en-US" dirty="0">
                <a:solidFill>
                  <a:schemeClr val="accent1">
                    <a:lumMod val="75000"/>
                  </a:schemeClr>
                </a:solidFill>
              </a:rPr>
              <a:t>&lt;/script&gt;</a:t>
            </a:r>
          </a:p>
          <a:p>
            <a:pPr marL="0" indent="0">
              <a:buNone/>
            </a:pPr>
            <a:r>
              <a:rPr lang="en-US" dirty="0">
                <a:solidFill>
                  <a:schemeClr val="accent2">
                    <a:lumMod val="60000"/>
                    <a:lumOff val="40000"/>
                  </a:schemeClr>
                </a:solidFill>
              </a:rPr>
              <a:t>Output:</a:t>
            </a:r>
          </a:p>
          <a:p>
            <a:pPr marL="0" indent="0">
              <a:buNone/>
            </a:pPr>
            <a:r>
              <a:rPr lang="en-IN" dirty="0"/>
              <a:t>Adding 200 to ‘100’=100200</a:t>
            </a:r>
          </a:p>
          <a:p>
            <a:pPr marL="0" indent="0">
              <a:buNone/>
            </a:pPr>
            <a:r>
              <a:rPr lang="en-IN" dirty="0"/>
              <a:t>Adding 200 to 100=300</a:t>
            </a:r>
          </a:p>
          <a:p>
            <a:pPr marL="0" indent="0">
              <a:buNone/>
            </a:pPr>
            <a:endParaRPr lang="en-IN" dirty="0">
              <a:solidFill>
                <a:schemeClr val="accent1">
                  <a:lumMod val="75000"/>
                </a:schemeClr>
              </a:solidFill>
            </a:endParaRPr>
          </a:p>
        </p:txBody>
      </p:sp>
    </p:spTree>
    <p:extLst>
      <p:ext uri="{BB962C8B-B14F-4D97-AF65-F5344CB8AC3E}">
        <p14:creationId xmlns:p14="http://schemas.microsoft.com/office/powerpoint/2010/main" val="9850763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9870"/>
            <a:ext cx="10515600" cy="6298058"/>
          </a:xfrm>
        </p:spPr>
        <p:txBody>
          <a:bodyPr>
            <a:normAutofit fontScale="55000" lnSpcReduction="20000"/>
          </a:bodyPr>
          <a:lstStyle/>
          <a:p>
            <a:r>
              <a:rPr lang="en-IN" dirty="0"/>
              <a:t>&lt;html</a:t>
            </a:r>
            <a:r>
              <a:rPr lang="en-IN" dirty="0" smtClean="0"/>
              <a:t>&gt;</a:t>
            </a:r>
          </a:p>
          <a:p>
            <a:r>
              <a:rPr lang="en-IN" dirty="0" smtClean="0"/>
              <a:t>&lt;</a:t>
            </a:r>
            <a:r>
              <a:rPr lang="en-IN" dirty="0"/>
              <a:t>head&gt; &lt;title&gt;String Example&lt;/title&gt; &lt;/head</a:t>
            </a:r>
            <a:r>
              <a:rPr lang="en-IN" dirty="0" smtClean="0"/>
              <a:t>&gt;</a:t>
            </a:r>
          </a:p>
          <a:p>
            <a:r>
              <a:rPr lang="en-IN" dirty="0" smtClean="0"/>
              <a:t>&lt;</a:t>
            </a:r>
            <a:r>
              <a:rPr lang="en-IN" dirty="0"/>
              <a:t>body</a:t>
            </a:r>
            <a:r>
              <a:rPr lang="en-IN" dirty="0" smtClean="0"/>
              <a:t>&gt;</a:t>
            </a:r>
          </a:p>
          <a:p>
            <a:r>
              <a:rPr lang="en-IN" dirty="0" smtClean="0"/>
              <a:t>&lt;script&gt;</a:t>
            </a:r>
          </a:p>
          <a:p>
            <a:r>
              <a:rPr lang="en-IN" dirty="0" smtClean="0"/>
              <a:t>var </a:t>
            </a:r>
            <a:r>
              <a:rPr lang="en-IN" dirty="0"/>
              <a:t>a = "</a:t>
            </a:r>
            <a:r>
              <a:rPr lang="en-IN" dirty="0" smtClean="0"/>
              <a:t>10“;</a:t>
            </a:r>
          </a:p>
          <a:p>
            <a:r>
              <a:rPr lang="en-IN" dirty="0" smtClean="0"/>
              <a:t>var </a:t>
            </a:r>
            <a:r>
              <a:rPr lang="en-IN" dirty="0"/>
              <a:t>b = </a:t>
            </a:r>
            <a:r>
              <a:rPr lang="en-IN" dirty="0" err="1"/>
              <a:t>parseInt</a:t>
            </a:r>
            <a:r>
              <a:rPr lang="en-IN" dirty="0"/>
              <a:t>(a</a:t>
            </a:r>
            <a:r>
              <a:rPr lang="en-IN" dirty="0" smtClean="0"/>
              <a:t>);</a:t>
            </a:r>
          </a:p>
          <a:p>
            <a:r>
              <a:rPr lang="en-IN" dirty="0" smtClean="0"/>
              <a:t>document.write</a:t>
            </a:r>
            <a:r>
              <a:rPr lang="en-IN" dirty="0"/>
              <a:t>("value is: " + b</a:t>
            </a:r>
            <a:r>
              <a:rPr lang="en-IN" dirty="0" smtClean="0"/>
              <a:t>);</a:t>
            </a:r>
          </a:p>
          <a:p>
            <a:r>
              <a:rPr lang="en-IN" dirty="0" smtClean="0"/>
              <a:t>var </a:t>
            </a:r>
            <a:r>
              <a:rPr lang="en-IN" dirty="0"/>
              <a:t>c= </a:t>
            </a:r>
            <a:r>
              <a:rPr lang="en-IN" dirty="0" err="1"/>
              <a:t>parseInt</a:t>
            </a:r>
            <a:r>
              <a:rPr lang="en-IN" dirty="0"/>
              <a:t>("423-0-567</a:t>
            </a:r>
            <a:r>
              <a:rPr lang="en-IN" dirty="0" smtClean="0"/>
              <a:t>");</a:t>
            </a:r>
          </a:p>
          <a:p>
            <a:r>
              <a:rPr lang="en-IN" dirty="0" smtClean="0"/>
              <a:t>document.write</a:t>
            </a:r>
            <a:r>
              <a:rPr lang="en-IN" dirty="0"/>
              <a:t>("&lt;/</a:t>
            </a:r>
            <a:r>
              <a:rPr lang="en-IN" dirty="0" err="1"/>
              <a:t>br</a:t>
            </a:r>
            <a:r>
              <a:rPr lang="en-IN" dirty="0" smtClean="0"/>
              <a:t>&gt;");</a:t>
            </a:r>
          </a:p>
          <a:p>
            <a:r>
              <a:rPr lang="en-IN" dirty="0" smtClean="0"/>
              <a:t>document.write</a:t>
            </a:r>
            <a:r>
              <a:rPr lang="en-IN" dirty="0"/>
              <a:t>('value is: ' + c</a:t>
            </a:r>
            <a:r>
              <a:rPr lang="en-IN" dirty="0" smtClean="0"/>
              <a:t>);</a:t>
            </a:r>
          </a:p>
          <a:p>
            <a:r>
              <a:rPr lang="en-IN" dirty="0" smtClean="0"/>
              <a:t>document.write</a:t>
            </a:r>
            <a:r>
              <a:rPr lang="en-IN" dirty="0"/>
              <a:t>("&lt;/</a:t>
            </a:r>
            <a:r>
              <a:rPr lang="en-IN" dirty="0" err="1"/>
              <a:t>br</a:t>
            </a:r>
            <a:r>
              <a:rPr lang="en-IN" dirty="0" smtClean="0"/>
              <a:t>&gt;");</a:t>
            </a:r>
          </a:p>
          <a:p>
            <a:r>
              <a:rPr lang="en-IN" dirty="0" smtClean="0"/>
              <a:t>var </a:t>
            </a:r>
            <a:r>
              <a:rPr lang="en-IN" dirty="0"/>
              <a:t>d = "string</a:t>
            </a:r>
            <a:r>
              <a:rPr lang="en-IN" dirty="0" smtClean="0"/>
              <a:t>";</a:t>
            </a:r>
          </a:p>
          <a:p>
            <a:r>
              <a:rPr lang="en-IN" dirty="0" smtClean="0"/>
              <a:t>ware </a:t>
            </a:r>
            <a:r>
              <a:rPr lang="en-IN" dirty="0"/>
              <a:t>= </a:t>
            </a:r>
            <a:r>
              <a:rPr lang="en-IN" dirty="0" err="1"/>
              <a:t>parseInt</a:t>
            </a:r>
            <a:r>
              <a:rPr lang="en-IN" dirty="0"/>
              <a:t>(d</a:t>
            </a:r>
            <a:r>
              <a:rPr lang="en-IN" dirty="0" smtClean="0"/>
              <a:t>);</a:t>
            </a:r>
          </a:p>
          <a:p>
            <a:r>
              <a:rPr lang="en-IN" dirty="0" smtClean="0"/>
              <a:t>document.write</a:t>
            </a:r>
            <a:r>
              <a:rPr lang="en-IN" dirty="0"/>
              <a:t>("value is: " + e</a:t>
            </a:r>
            <a:r>
              <a:rPr lang="en-IN" dirty="0" smtClean="0"/>
              <a:t>);</a:t>
            </a:r>
          </a:p>
          <a:p>
            <a:r>
              <a:rPr lang="en-IN" dirty="0" smtClean="0"/>
              <a:t>document.write</a:t>
            </a:r>
            <a:r>
              <a:rPr lang="en-IN" dirty="0"/>
              <a:t>("&lt;/</a:t>
            </a:r>
            <a:r>
              <a:rPr lang="en-IN" dirty="0" err="1"/>
              <a:t>br</a:t>
            </a:r>
            <a:r>
              <a:rPr lang="en-IN" dirty="0" smtClean="0"/>
              <a:t>&gt;");</a:t>
            </a:r>
          </a:p>
          <a:p>
            <a:r>
              <a:rPr lang="en-IN" dirty="0" smtClean="0"/>
              <a:t>var </a:t>
            </a:r>
            <a:r>
              <a:rPr lang="en-IN" dirty="0"/>
              <a:t>f = </a:t>
            </a:r>
            <a:r>
              <a:rPr lang="en-IN" dirty="0" err="1"/>
              <a:t>parseInt</a:t>
            </a:r>
            <a:r>
              <a:rPr lang="en-IN" dirty="0"/>
              <a:t>("2string</a:t>
            </a:r>
            <a:r>
              <a:rPr lang="en-IN" dirty="0" smtClean="0"/>
              <a:t>");</a:t>
            </a:r>
          </a:p>
          <a:p>
            <a:r>
              <a:rPr lang="en-IN" dirty="0" smtClean="0"/>
              <a:t>document.write</a:t>
            </a:r>
            <a:r>
              <a:rPr lang="en-IN" dirty="0"/>
              <a:t>("value is: " + f</a:t>
            </a:r>
            <a:r>
              <a:rPr lang="en-IN" dirty="0" smtClean="0"/>
              <a:t>);</a:t>
            </a:r>
          </a:p>
          <a:p>
            <a:r>
              <a:rPr lang="en-IN" dirty="0" smtClean="0"/>
              <a:t>&lt;/</a:t>
            </a:r>
            <a:r>
              <a:rPr lang="en-IN" dirty="0"/>
              <a:t>script</a:t>
            </a:r>
            <a:r>
              <a:rPr lang="en-IN" dirty="0" smtClean="0"/>
              <a:t>&gt;</a:t>
            </a:r>
          </a:p>
          <a:p>
            <a:r>
              <a:rPr lang="en-IN" dirty="0" smtClean="0"/>
              <a:t>&lt;/</a:t>
            </a:r>
            <a:r>
              <a:rPr lang="en-IN" dirty="0"/>
              <a:t>body</a:t>
            </a:r>
            <a:r>
              <a:rPr lang="en-IN" dirty="0" smtClean="0"/>
              <a:t>&gt;</a:t>
            </a:r>
          </a:p>
          <a:p>
            <a:r>
              <a:rPr lang="en-IN" dirty="0" smtClean="0"/>
              <a:t>&lt;/</a:t>
            </a:r>
            <a:r>
              <a:rPr lang="en-IN" dirty="0"/>
              <a:t>html</a:t>
            </a:r>
            <a:r>
              <a:rPr lang="en-IN" dirty="0" smtClean="0"/>
              <a:t>&gt;</a:t>
            </a:r>
          </a:p>
        </p:txBody>
      </p:sp>
      <p:sp>
        <p:nvSpPr>
          <p:cNvPr id="4" name="Rectangle 3"/>
          <p:cNvSpPr/>
          <p:nvPr/>
        </p:nvSpPr>
        <p:spPr>
          <a:xfrm>
            <a:off x="6174767" y="1849348"/>
            <a:ext cx="2301411" cy="1910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a:p>
            <a:pPr algn="ctr"/>
            <a:r>
              <a:rPr lang="en-US" dirty="0"/>
              <a:t>value is: 10</a:t>
            </a:r>
          </a:p>
          <a:p>
            <a:pPr algn="ctr"/>
            <a:r>
              <a:rPr lang="en-US" dirty="0"/>
              <a:t>value is: 423</a:t>
            </a:r>
          </a:p>
          <a:p>
            <a:pPr algn="ctr"/>
            <a:r>
              <a:rPr lang="en-US" dirty="0"/>
              <a:t>value is: </a:t>
            </a:r>
            <a:r>
              <a:rPr lang="en-US" dirty="0" err="1"/>
              <a:t>NaN</a:t>
            </a:r>
            <a:endParaRPr lang="en-US" dirty="0"/>
          </a:p>
          <a:p>
            <a:pPr algn="ctr"/>
            <a:r>
              <a:rPr lang="en-US" dirty="0"/>
              <a:t>value is: 2</a:t>
            </a:r>
          </a:p>
        </p:txBody>
      </p:sp>
    </p:spTree>
    <p:extLst>
      <p:ext uri="{BB962C8B-B14F-4D97-AF65-F5344CB8AC3E}">
        <p14:creationId xmlns:p14="http://schemas.microsoft.com/office/powerpoint/2010/main" val="34844056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2336"/>
            <a:ext cx="10515600" cy="6082301"/>
          </a:xfrm>
        </p:spPr>
        <p:txBody>
          <a:bodyPr>
            <a:normAutofit fontScale="55000" lnSpcReduction="20000"/>
          </a:bodyPr>
          <a:lstStyle/>
          <a:p>
            <a:pPr marL="0" indent="0">
              <a:buNone/>
            </a:pPr>
            <a:r>
              <a:rPr lang="en-IN" dirty="0" smtClean="0"/>
              <a:t>&lt;html&gt;</a:t>
            </a:r>
          </a:p>
          <a:p>
            <a:pPr marL="0" indent="0">
              <a:buNone/>
            </a:pPr>
            <a:r>
              <a:rPr lang="en-IN" dirty="0" smtClean="0"/>
              <a:t>&lt;head</a:t>
            </a:r>
            <a:r>
              <a:rPr lang="en-IN" dirty="0"/>
              <a:t>&gt;&lt;title&gt;String Example&lt;/title&gt; &lt;/head</a:t>
            </a:r>
            <a:r>
              <a:rPr lang="en-IN" dirty="0" smtClean="0"/>
              <a:t>&gt;</a:t>
            </a:r>
          </a:p>
          <a:p>
            <a:pPr marL="0" indent="0">
              <a:buNone/>
            </a:pPr>
            <a:r>
              <a:rPr lang="en-IN" dirty="0" smtClean="0"/>
              <a:t>&lt;</a:t>
            </a:r>
            <a:r>
              <a:rPr lang="en-IN" dirty="0"/>
              <a:t>body</a:t>
            </a:r>
            <a:r>
              <a:rPr lang="en-IN" dirty="0" smtClean="0"/>
              <a:t>&gt;</a:t>
            </a:r>
          </a:p>
          <a:p>
            <a:pPr marL="0" indent="0">
              <a:buNone/>
            </a:pPr>
            <a:r>
              <a:rPr lang="en-IN" dirty="0" smtClean="0"/>
              <a:t>&lt;</a:t>
            </a:r>
            <a:r>
              <a:rPr lang="en-IN" dirty="0"/>
              <a:t>script</a:t>
            </a:r>
            <a:r>
              <a:rPr lang="en-IN" dirty="0" smtClean="0"/>
              <a:t>&gt;</a:t>
            </a:r>
          </a:p>
          <a:p>
            <a:pPr marL="0" indent="0">
              <a:buNone/>
            </a:pPr>
            <a:r>
              <a:rPr lang="en-IN" dirty="0" smtClean="0"/>
              <a:t>var </a:t>
            </a:r>
            <a:r>
              <a:rPr lang="en-IN" dirty="0"/>
              <a:t>example = "</a:t>
            </a:r>
            <a:r>
              <a:rPr lang="en-IN" dirty="0" smtClean="0"/>
              <a:t>44.09“;</a:t>
            </a:r>
          </a:p>
          <a:p>
            <a:pPr marL="0" indent="0">
              <a:buNone/>
            </a:pPr>
            <a:r>
              <a:rPr lang="en-IN" dirty="0" smtClean="0"/>
              <a:t>var </a:t>
            </a:r>
            <a:r>
              <a:rPr lang="en-IN" dirty="0"/>
              <a:t>example2 = "</a:t>
            </a:r>
            <a:r>
              <a:rPr lang="en-IN" dirty="0" smtClean="0"/>
              <a:t>45.00003“;</a:t>
            </a:r>
          </a:p>
          <a:p>
            <a:pPr marL="0" indent="0">
              <a:buNone/>
            </a:pPr>
            <a:r>
              <a:rPr lang="en-IN" dirty="0" smtClean="0"/>
              <a:t>var </a:t>
            </a:r>
            <a:r>
              <a:rPr lang="en-IN" dirty="0"/>
              <a:t>example3 = "</a:t>
            </a:r>
            <a:r>
              <a:rPr lang="en-IN" dirty="0" smtClean="0"/>
              <a:t>46“;</a:t>
            </a:r>
          </a:p>
          <a:p>
            <a:pPr marL="0" indent="0">
              <a:buNone/>
            </a:pPr>
            <a:r>
              <a:rPr lang="en-IN" dirty="0" smtClean="0"/>
              <a:t>document.write(Number(example));</a:t>
            </a:r>
          </a:p>
          <a:p>
            <a:pPr marL="0" indent="0">
              <a:buNone/>
            </a:pPr>
            <a:r>
              <a:rPr lang="en-IN" dirty="0" smtClean="0"/>
              <a:t>var a = Number(example2);</a:t>
            </a:r>
          </a:p>
          <a:p>
            <a:pPr marL="0" indent="0">
              <a:buNone/>
            </a:pPr>
            <a:r>
              <a:rPr lang="en-IN" dirty="0" smtClean="0"/>
              <a:t>document.write</a:t>
            </a:r>
            <a:r>
              <a:rPr lang="en-IN" dirty="0"/>
              <a:t>("&lt;</a:t>
            </a:r>
            <a:r>
              <a:rPr lang="en-IN" dirty="0" err="1"/>
              <a:t>br</a:t>
            </a:r>
            <a:r>
              <a:rPr lang="en-IN" dirty="0" smtClean="0"/>
              <a:t>/&gt;");</a:t>
            </a:r>
          </a:p>
          <a:p>
            <a:pPr marL="0" indent="0">
              <a:buNone/>
            </a:pPr>
            <a:r>
              <a:rPr lang="en-IN" dirty="0" smtClean="0"/>
              <a:t>document.write(a);</a:t>
            </a:r>
          </a:p>
          <a:p>
            <a:pPr marL="0" indent="0">
              <a:buNone/>
            </a:pPr>
            <a:r>
              <a:rPr lang="en-IN" dirty="0" smtClean="0"/>
              <a:t>document.write</a:t>
            </a:r>
            <a:r>
              <a:rPr lang="en-IN" dirty="0"/>
              <a:t>("&lt;</a:t>
            </a:r>
            <a:r>
              <a:rPr lang="en-IN" dirty="0" err="1"/>
              <a:t>br</a:t>
            </a:r>
            <a:r>
              <a:rPr lang="en-IN" dirty="0" smtClean="0"/>
              <a:t>/&gt;");</a:t>
            </a:r>
          </a:p>
          <a:p>
            <a:pPr marL="0" indent="0">
              <a:buNone/>
            </a:pPr>
            <a:r>
              <a:rPr lang="en-IN" dirty="0" smtClean="0"/>
              <a:t>document.write(Number(example3));</a:t>
            </a:r>
          </a:p>
          <a:p>
            <a:pPr marL="0" indent="0">
              <a:buNone/>
            </a:pPr>
            <a:r>
              <a:rPr lang="en-IN" dirty="0" smtClean="0"/>
              <a:t>document.write</a:t>
            </a:r>
            <a:r>
              <a:rPr lang="en-IN" dirty="0"/>
              <a:t>("&lt;</a:t>
            </a:r>
            <a:r>
              <a:rPr lang="en-IN" dirty="0" err="1"/>
              <a:t>br</a:t>
            </a:r>
            <a:r>
              <a:rPr lang="en-IN" dirty="0" smtClean="0"/>
              <a:t>/&gt;");</a:t>
            </a:r>
          </a:p>
          <a:p>
            <a:pPr marL="0" indent="0">
              <a:buNone/>
            </a:pPr>
            <a:r>
              <a:rPr lang="en-IN" dirty="0" smtClean="0"/>
              <a:t>//</a:t>
            </a:r>
            <a:r>
              <a:rPr lang="en-IN" dirty="0"/>
              <a:t>check </a:t>
            </a:r>
            <a:r>
              <a:rPr lang="en-IN" dirty="0" err="1" smtClean="0"/>
              <a:t>typeOf</a:t>
            </a:r>
            <a:endParaRPr lang="en-IN" dirty="0" smtClean="0"/>
          </a:p>
          <a:p>
            <a:pPr marL="0" indent="0">
              <a:buNone/>
            </a:pPr>
            <a:r>
              <a:rPr lang="en-IN" dirty="0" smtClean="0"/>
              <a:t>document.write(</a:t>
            </a:r>
            <a:r>
              <a:rPr lang="en-IN" dirty="0" err="1" smtClean="0"/>
              <a:t>typeof</a:t>
            </a:r>
            <a:r>
              <a:rPr lang="en-IN" dirty="0" smtClean="0"/>
              <a:t> </a:t>
            </a:r>
            <a:r>
              <a:rPr lang="en-IN" dirty="0"/>
              <a:t>example2</a:t>
            </a:r>
            <a:r>
              <a:rPr lang="en-IN" dirty="0" smtClean="0"/>
              <a:t>)</a:t>
            </a:r>
          </a:p>
          <a:p>
            <a:pPr marL="0" indent="0">
              <a:buNone/>
            </a:pPr>
            <a:r>
              <a:rPr lang="en-IN" dirty="0" smtClean="0"/>
              <a:t>document.write</a:t>
            </a:r>
            <a:r>
              <a:rPr lang="en-IN" dirty="0"/>
              <a:t>("&lt;</a:t>
            </a:r>
            <a:r>
              <a:rPr lang="en-IN" dirty="0" err="1"/>
              <a:t>br</a:t>
            </a:r>
            <a:r>
              <a:rPr lang="en-IN" dirty="0" smtClean="0"/>
              <a:t>/&gt;");</a:t>
            </a:r>
          </a:p>
          <a:p>
            <a:pPr marL="0" indent="0">
              <a:buNone/>
            </a:pPr>
            <a:r>
              <a:rPr lang="en-IN" dirty="0" smtClean="0"/>
              <a:t>document.write(</a:t>
            </a:r>
            <a:r>
              <a:rPr lang="en-IN" dirty="0" err="1" smtClean="0"/>
              <a:t>typeof</a:t>
            </a:r>
            <a:r>
              <a:rPr lang="en-IN" dirty="0" smtClean="0"/>
              <a:t> </a:t>
            </a:r>
            <a:r>
              <a:rPr lang="en-IN" dirty="0"/>
              <a:t>a</a:t>
            </a:r>
            <a:r>
              <a:rPr lang="en-IN" dirty="0" smtClean="0"/>
              <a:t>)</a:t>
            </a:r>
          </a:p>
          <a:p>
            <a:pPr marL="0" indent="0">
              <a:buNone/>
            </a:pPr>
            <a:r>
              <a:rPr lang="en-IN" dirty="0" smtClean="0"/>
              <a:t>&lt;/</a:t>
            </a:r>
            <a:r>
              <a:rPr lang="en-IN" dirty="0"/>
              <a:t>script</a:t>
            </a:r>
            <a:r>
              <a:rPr lang="en-IN" dirty="0" smtClean="0"/>
              <a:t>&gt;</a:t>
            </a:r>
          </a:p>
          <a:p>
            <a:pPr marL="0" indent="0">
              <a:buNone/>
            </a:pPr>
            <a:r>
              <a:rPr lang="en-IN" dirty="0" smtClean="0"/>
              <a:t>&lt;/</a:t>
            </a:r>
            <a:r>
              <a:rPr lang="en-IN" dirty="0"/>
              <a:t>body</a:t>
            </a:r>
            <a:r>
              <a:rPr lang="en-IN" dirty="0" smtClean="0"/>
              <a:t>&gt;</a:t>
            </a:r>
          </a:p>
          <a:p>
            <a:pPr marL="0" indent="0">
              <a:buNone/>
            </a:pPr>
            <a:r>
              <a:rPr lang="en-IN" dirty="0" smtClean="0"/>
              <a:t>&lt;/</a:t>
            </a:r>
            <a:r>
              <a:rPr lang="en-IN" dirty="0"/>
              <a:t>html</a:t>
            </a:r>
            <a:r>
              <a:rPr lang="en-IN" dirty="0" smtClean="0"/>
              <a:t>&gt;</a:t>
            </a:r>
          </a:p>
        </p:txBody>
      </p:sp>
      <p:sp>
        <p:nvSpPr>
          <p:cNvPr id="4" name="Rectangle 3"/>
          <p:cNvSpPr/>
          <p:nvPr/>
        </p:nvSpPr>
        <p:spPr>
          <a:xfrm>
            <a:off x="6113124" y="1510301"/>
            <a:ext cx="2321959" cy="1746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a:p>
            <a:pPr algn="ctr"/>
            <a:r>
              <a:rPr lang="en-US" dirty="0"/>
              <a:t>44.09</a:t>
            </a:r>
          </a:p>
          <a:p>
            <a:pPr algn="ctr"/>
            <a:r>
              <a:rPr lang="en-US" dirty="0"/>
              <a:t>45.00003</a:t>
            </a:r>
          </a:p>
          <a:p>
            <a:pPr algn="ctr"/>
            <a:r>
              <a:rPr lang="en-US" dirty="0"/>
              <a:t>46</a:t>
            </a:r>
          </a:p>
          <a:p>
            <a:pPr algn="ctr"/>
            <a:r>
              <a:rPr lang="en-US" dirty="0"/>
              <a:t>String</a:t>
            </a:r>
          </a:p>
          <a:p>
            <a:pPr algn="ctr"/>
            <a:r>
              <a:rPr lang="en-US" dirty="0"/>
              <a:t>number</a:t>
            </a:r>
          </a:p>
        </p:txBody>
      </p:sp>
    </p:spTree>
    <p:extLst>
      <p:ext uri="{BB962C8B-B14F-4D97-AF65-F5344CB8AC3E}">
        <p14:creationId xmlns:p14="http://schemas.microsoft.com/office/powerpoint/2010/main" val="23373658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0096"/>
          </a:xfrm>
        </p:spPr>
        <p:txBody>
          <a:bodyPr>
            <a:normAutofit fontScale="90000"/>
          </a:bodyPr>
          <a:lstStyle/>
          <a:p>
            <a:r>
              <a:rPr lang="en-US" dirty="0">
                <a:solidFill>
                  <a:srgbClr val="C00000"/>
                </a:solidFill>
              </a:rPr>
              <a:t>Function</a:t>
            </a:r>
            <a:endParaRPr lang="en-IN" dirty="0">
              <a:solidFill>
                <a:srgbClr val="C00000"/>
              </a:solidFill>
            </a:endParaRPr>
          </a:p>
        </p:txBody>
      </p:sp>
      <p:sp>
        <p:nvSpPr>
          <p:cNvPr id="3" name="Content Placeholder 2"/>
          <p:cNvSpPr>
            <a:spLocks noGrp="1"/>
          </p:cNvSpPr>
          <p:nvPr>
            <p:ph idx="1"/>
          </p:nvPr>
        </p:nvSpPr>
        <p:spPr>
          <a:xfrm>
            <a:off x="838200" y="1119884"/>
            <a:ext cx="10515600" cy="5057080"/>
          </a:xfrm>
        </p:spPr>
        <p:txBody>
          <a:bodyPr>
            <a:normAutofit fontScale="92500" lnSpcReduction="10000"/>
          </a:bodyPr>
          <a:lstStyle/>
          <a:p>
            <a:r>
              <a:rPr lang="en-US" b="1" dirty="0"/>
              <a:t>Function Definition</a:t>
            </a:r>
          </a:p>
          <a:p>
            <a:r>
              <a:rPr lang="en-US" dirty="0" smtClean="0"/>
              <a:t>A </a:t>
            </a:r>
            <a:r>
              <a:rPr lang="en-US" dirty="0"/>
              <a:t>JavaScript function is </a:t>
            </a:r>
            <a:r>
              <a:rPr lang="en-US" dirty="0" smtClean="0"/>
              <a:t>defined with the </a:t>
            </a:r>
            <a:r>
              <a:rPr lang="en-US" dirty="0"/>
              <a:t>function keyword, followed by a </a:t>
            </a:r>
            <a:r>
              <a:rPr lang="en-US" dirty="0" smtClean="0"/>
              <a:t>name</a:t>
            </a:r>
            <a:r>
              <a:rPr lang="en-US" dirty="0"/>
              <a:t>, a list of parameters </a:t>
            </a:r>
            <a:r>
              <a:rPr lang="en-US" dirty="0" smtClean="0"/>
              <a:t> </a:t>
            </a:r>
            <a:r>
              <a:rPr lang="en-US" dirty="0"/>
              <a:t>and a statement block surrounded by curly braces</a:t>
            </a:r>
            <a:r>
              <a:rPr lang="en-US" dirty="0" smtClean="0"/>
              <a:t>.</a:t>
            </a:r>
          </a:p>
          <a:p>
            <a:r>
              <a:rPr lang="en-US" dirty="0" smtClean="0"/>
              <a:t>We can define a function anywhere in the script either in head or body section or in both. But it is a standard practice to define the function in the head and call that function from the body section.</a:t>
            </a:r>
            <a:endParaRPr lang="en-US" dirty="0"/>
          </a:p>
          <a:p>
            <a:r>
              <a:rPr lang="en-IN" dirty="0">
                <a:solidFill>
                  <a:schemeClr val="accent2">
                    <a:lumMod val="60000"/>
                    <a:lumOff val="40000"/>
                  </a:schemeClr>
                </a:solidFill>
              </a:rPr>
              <a:t>Syntax</a:t>
            </a:r>
          </a:p>
          <a:p>
            <a:pPr marL="0" indent="0">
              <a:buNone/>
            </a:pPr>
            <a:r>
              <a:rPr lang="en-IN" dirty="0"/>
              <a:t>function </a:t>
            </a:r>
            <a:r>
              <a:rPr lang="en-IN" dirty="0" err="1" smtClean="0"/>
              <a:t>functionname</a:t>
            </a:r>
            <a:r>
              <a:rPr lang="en-IN" dirty="0"/>
              <a:t>(parameter1, </a:t>
            </a:r>
            <a:r>
              <a:rPr lang="en-IN" dirty="0" smtClean="0"/>
              <a:t>parameter2,…,</a:t>
            </a:r>
            <a:r>
              <a:rPr lang="en-IN" dirty="0"/>
              <a:t> </a:t>
            </a:r>
            <a:r>
              <a:rPr lang="en-IN" dirty="0" smtClean="0"/>
              <a:t>parameter n) </a:t>
            </a:r>
            <a:endParaRPr lang="en-IN" dirty="0"/>
          </a:p>
          <a:p>
            <a:pPr marL="0" indent="0">
              <a:buNone/>
            </a:pPr>
            <a:r>
              <a:rPr lang="en-IN" dirty="0"/>
              <a:t>      {</a:t>
            </a:r>
          </a:p>
          <a:p>
            <a:pPr marL="0" indent="0">
              <a:buNone/>
            </a:pPr>
            <a:r>
              <a:rPr lang="en-IN" dirty="0"/>
              <a:t>         statements</a:t>
            </a:r>
          </a:p>
          <a:p>
            <a:pPr marL="0" indent="0">
              <a:buNone/>
            </a:pPr>
            <a:r>
              <a:rPr lang="en-IN" dirty="0"/>
              <a:t>      }</a:t>
            </a:r>
          </a:p>
        </p:txBody>
      </p:sp>
    </p:spTree>
    <p:extLst>
      <p:ext uri="{BB962C8B-B14F-4D97-AF65-F5344CB8AC3E}">
        <p14:creationId xmlns:p14="http://schemas.microsoft.com/office/powerpoint/2010/main" val="5251604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3936"/>
          </a:xfrm>
        </p:spPr>
        <p:txBody>
          <a:bodyPr>
            <a:normAutofit/>
          </a:bodyPr>
          <a:lstStyle/>
          <a:p>
            <a:r>
              <a:rPr lang="en-US" sz="2800" dirty="0" smtClean="0">
                <a:solidFill>
                  <a:srgbClr val="C00000"/>
                </a:solidFill>
              </a:rPr>
              <a:t>Calling a function without argument</a:t>
            </a:r>
            <a:endParaRPr lang="en-IN" sz="2800" dirty="0">
              <a:solidFill>
                <a:srgbClr val="C00000"/>
              </a:solidFill>
            </a:endParaRPr>
          </a:p>
        </p:txBody>
      </p:sp>
      <p:sp>
        <p:nvSpPr>
          <p:cNvPr id="3" name="Content Placeholder 2"/>
          <p:cNvSpPr>
            <a:spLocks noGrp="1"/>
          </p:cNvSpPr>
          <p:nvPr>
            <p:ph idx="1"/>
          </p:nvPr>
        </p:nvSpPr>
        <p:spPr>
          <a:xfrm>
            <a:off x="838200" y="1407560"/>
            <a:ext cx="10515600" cy="4769403"/>
          </a:xfrm>
        </p:spPr>
        <p:txBody>
          <a:bodyPr/>
          <a:lstStyle/>
          <a:p>
            <a:r>
              <a:rPr lang="en-US" dirty="0" smtClean="0"/>
              <a:t>A function can also be called without passing any argument. In this case , all the required variables are declared and used within that function.</a:t>
            </a:r>
            <a:endParaRPr lang="en-IN" dirty="0"/>
          </a:p>
        </p:txBody>
      </p:sp>
    </p:spTree>
    <p:extLst>
      <p:ext uri="{BB962C8B-B14F-4D97-AF65-F5344CB8AC3E}">
        <p14:creationId xmlns:p14="http://schemas.microsoft.com/office/powerpoint/2010/main" val="22301204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0692"/>
            <a:ext cx="10515600" cy="5776271"/>
          </a:xfrm>
        </p:spPr>
        <p:txBody>
          <a:bodyPr>
            <a:normAutofit fontScale="55000" lnSpcReduction="20000"/>
          </a:bodyPr>
          <a:lstStyle/>
          <a:p>
            <a:r>
              <a:rPr lang="en-IN" dirty="0"/>
              <a:t>&lt;html</a:t>
            </a:r>
            <a:r>
              <a:rPr lang="en-IN" dirty="0" smtClean="0"/>
              <a:t>&gt;</a:t>
            </a:r>
          </a:p>
          <a:p>
            <a:r>
              <a:rPr lang="en-IN" dirty="0" smtClean="0"/>
              <a:t>&lt;</a:t>
            </a:r>
            <a:r>
              <a:rPr lang="en-IN" dirty="0"/>
              <a:t>head</a:t>
            </a:r>
            <a:r>
              <a:rPr lang="en-IN" dirty="0" smtClean="0"/>
              <a:t>&gt;</a:t>
            </a:r>
          </a:p>
          <a:p>
            <a:r>
              <a:rPr lang="en-IN" dirty="0" smtClean="0"/>
              <a:t>&lt;script&gt;</a:t>
            </a:r>
          </a:p>
          <a:p>
            <a:r>
              <a:rPr lang="en-IN" dirty="0" smtClean="0"/>
              <a:t>function </a:t>
            </a:r>
            <a:r>
              <a:rPr lang="en-IN" dirty="0"/>
              <a:t>add</a:t>
            </a:r>
            <a:r>
              <a:rPr lang="en-IN" dirty="0" smtClean="0"/>
              <a:t>()</a:t>
            </a:r>
          </a:p>
          <a:p>
            <a:r>
              <a:rPr lang="en-IN" dirty="0" smtClean="0"/>
              <a:t>{</a:t>
            </a:r>
          </a:p>
          <a:p>
            <a:r>
              <a:rPr lang="en-IN" dirty="0" smtClean="0"/>
              <a:t>var a=10</a:t>
            </a:r>
          </a:p>
          <a:p>
            <a:r>
              <a:rPr lang="en-IN" dirty="0" smtClean="0"/>
              <a:t>var b=20</a:t>
            </a:r>
          </a:p>
          <a:p>
            <a:r>
              <a:rPr lang="en-IN" dirty="0" smtClean="0"/>
              <a:t>c=</a:t>
            </a:r>
            <a:r>
              <a:rPr lang="en-IN" dirty="0" err="1" smtClean="0"/>
              <a:t>a+b</a:t>
            </a:r>
            <a:endParaRPr lang="en-IN" dirty="0" smtClean="0"/>
          </a:p>
          <a:p>
            <a:r>
              <a:rPr lang="en-IN" dirty="0" smtClean="0"/>
              <a:t>document.write</a:t>
            </a:r>
            <a:r>
              <a:rPr lang="en-IN" dirty="0"/>
              <a:t>("Addition = "+c</a:t>
            </a:r>
            <a:r>
              <a:rPr lang="en-IN" dirty="0" smtClean="0"/>
              <a:t>)</a:t>
            </a:r>
          </a:p>
          <a:p>
            <a:r>
              <a:rPr lang="en-IN" dirty="0" smtClean="0"/>
              <a:t>}</a:t>
            </a:r>
          </a:p>
          <a:p>
            <a:r>
              <a:rPr lang="en-IN" dirty="0" smtClean="0"/>
              <a:t>&lt;/</a:t>
            </a:r>
            <a:r>
              <a:rPr lang="en-IN" dirty="0"/>
              <a:t>script</a:t>
            </a:r>
            <a:r>
              <a:rPr lang="en-IN" dirty="0" smtClean="0"/>
              <a:t>&gt;</a:t>
            </a:r>
          </a:p>
          <a:p>
            <a:r>
              <a:rPr lang="en-IN" dirty="0" smtClean="0"/>
              <a:t>&lt;/</a:t>
            </a:r>
            <a:r>
              <a:rPr lang="en-IN" dirty="0"/>
              <a:t>head</a:t>
            </a:r>
            <a:r>
              <a:rPr lang="en-IN" dirty="0" smtClean="0"/>
              <a:t>&gt;</a:t>
            </a:r>
          </a:p>
          <a:p>
            <a:r>
              <a:rPr lang="en-IN" dirty="0" smtClean="0"/>
              <a:t>&lt;</a:t>
            </a:r>
            <a:r>
              <a:rPr lang="en-IN" dirty="0"/>
              <a:t>body</a:t>
            </a:r>
            <a:r>
              <a:rPr lang="en-IN" dirty="0" smtClean="0"/>
              <a:t>&gt;</a:t>
            </a:r>
          </a:p>
          <a:p>
            <a:r>
              <a:rPr lang="en-IN" dirty="0" smtClean="0"/>
              <a:t>&lt;</a:t>
            </a:r>
            <a:r>
              <a:rPr lang="en-IN" dirty="0"/>
              <a:t>h4&gt; Function without passing argument&lt;/h4</a:t>
            </a:r>
            <a:r>
              <a:rPr lang="en-IN" dirty="0" smtClean="0"/>
              <a:t>&gt;</a:t>
            </a:r>
          </a:p>
          <a:p>
            <a:r>
              <a:rPr lang="en-IN" dirty="0" smtClean="0"/>
              <a:t>&lt;script&gt;</a:t>
            </a:r>
          </a:p>
          <a:p>
            <a:r>
              <a:rPr lang="en-IN" dirty="0" smtClean="0"/>
              <a:t>add()</a:t>
            </a:r>
          </a:p>
          <a:p>
            <a:r>
              <a:rPr lang="en-IN" dirty="0" smtClean="0"/>
              <a:t>&lt;/</a:t>
            </a:r>
            <a:r>
              <a:rPr lang="en-IN" dirty="0"/>
              <a:t>script</a:t>
            </a:r>
            <a:r>
              <a:rPr lang="en-IN" dirty="0" smtClean="0"/>
              <a:t>&gt;</a:t>
            </a:r>
          </a:p>
          <a:p>
            <a:r>
              <a:rPr lang="en-IN" dirty="0" smtClean="0"/>
              <a:t>&lt;/</a:t>
            </a:r>
            <a:r>
              <a:rPr lang="en-IN" dirty="0"/>
              <a:t>body</a:t>
            </a:r>
            <a:r>
              <a:rPr lang="en-IN" dirty="0" smtClean="0"/>
              <a:t>&gt;</a:t>
            </a:r>
          </a:p>
          <a:p>
            <a:r>
              <a:rPr lang="en-IN" dirty="0" smtClean="0"/>
              <a:t>&lt;/</a:t>
            </a:r>
            <a:r>
              <a:rPr lang="en-IN" dirty="0"/>
              <a:t>html&gt;</a:t>
            </a: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1349" y="3328826"/>
            <a:ext cx="3734628" cy="1149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213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9785"/>
          </a:xfrm>
        </p:spPr>
        <p:txBody>
          <a:bodyPr>
            <a:noAutofit/>
          </a:bodyPr>
          <a:lstStyle/>
          <a:p>
            <a:r>
              <a:rPr lang="en-IN" sz="3200" dirty="0">
                <a:solidFill>
                  <a:srgbClr val="C00000"/>
                </a:solidFill>
              </a:rPr>
              <a:t>Calling a Function</a:t>
            </a:r>
          </a:p>
        </p:txBody>
      </p:sp>
      <p:sp>
        <p:nvSpPr>
          <p:cNvPr id="3" name="Content Placeholder 2"/>
          <p:cNvSpPr>
            <a:spLocks noGrp="1"/>
          </p:cNvSpPr>
          <p:nvPr>
            <p:ph idx="1"/>
          </p:nvPr>
        </p:nvSpPr>
        <p:spPr>
          <a:xfrm>
            <a:off x="838200" y="1047964"/>
            <a:ext cx="10515600" cy="5128999"/>
          </a:xfrm>
        </p:spPr>
        <p:txBody>
          <a:bodyPr>
            <a:normAutofit fontScale="55000" lnSpcReduction="20000"/>
          </a:bodyPr>
          <a:lstStyle/>
          <a:p>
            <a:pPr marL="0" indent="0">
              <a:buNone/>
            </a:pPr>
            <a:r>
              <a:rPr lang="en-US" dirty="0">
                <a:solidFill>
                  <a:schemeClr val="accent1">
                    <a:lumMod val="75000"/>
                  </a:schemeClr>
                </a:solidFill>
              </a:rPr>
              <a:t>&lt;html&gt;</a:t>
            </a:r>
          </a:p>
          <a:p>
            <a:pPr marL="0" indent="0">
              <a:buNone/>
            </a:pPr>
            <a:r>
              <a:rPr lang="en-US" dirty="0">
                <a:solidFill>
                  <a:schemeClr val="accent1">
                    <a:lumMod val="75000"/>
                  </a:schemeClr>
                </a:solidFill>
              </a:rPr>
              <a:t>   &lt;head&gt;   </a:t>
            </a:r>
          </a:p>
          <a:p>
            <a:pPr marL="0" indent="0">
              <a:buNone/>
            </a:pPr>
            <a:r>
              <a:rPr lang="en-US" dirty="0">
                <a:solidFill>
                  <a:schemeClr val="accent1">
                    <a:lumMod val="75000"/>
                  </a:schemeClr>
                </a:solidFill>
              </a:rPr>
              <a:t>      &lt;</a:t>
            </a:r>
            <a:r>
              <a:rPr lang="en-US" dirty="0" smtClean="0">
                <a:solidFill>
                  <a:schemeClr val="accent1">
                    <a:lumMod val="75000"/>
                  </a:schemeClr>
                </a:solidFill>
              </a:rPr>
              <a:t>script&gt;</a:t>
            </a:r>
          </a:p>
          <a:p>
            <a:pPr marL="0" indent="0">
              <a:buNone/>
            </a:pPr>
            <a:r>
              <a:rPr lang="en-US" dirty="0" smtClean="0">
                <a:solidFill>
                  <a:schemeClr val="accent1">
                    <a:lumMod val="75000"/>
                  </a:schemeClr>
                </a:solidFill>
              </a:rPr>
              <a:t>//definition of function</a:t>
            </a:r>
            <a:endParaRPr lang="en-US" dirty="0">
              <a:solidFill>
                <a:schemeClr val="accent1">
                  <a:lumMod val="75000"/>
                </a:schemeClr>
              </a:solidFill>
            </a:endParaRPr>
          </a:p>
          <a:p>
            <a:pPr marL="0" indent="0">
              <a:buNone/>
            </a:pPr>
            <a:r>
              <a:rPr lang="en-US" dirty="0">
                <a:solidFill>
                  <a:schemeClr val="accent1">
                    <a:lumMod val="75000"/>
                  </a:schemeClr>
                </a:solidFill>
              </a:rPr>
              <a:t>         function my_fun() {                                                                                     </a:t>
            </a:r>
            <a:r>
              <a:rPr lang="en-US" dirty="0" smtClean="0">
                <a:solidFill>
                  <a:schemeClr val="accent1">
                    <a:lumMod val="75000"/>
                  </a:schemeClr>
                </a:solidFill>
              </a:rPr>
              <a:t>                                                   </a:t>
            </a:r>
            <a:r>
              <a:rPr lang="en-US" dirty="0" smtClean="0">
                <a:solidFill>
                  <a:schemeClr val="accent2">
                    <a:lumMod val="60000"/>
                    <a:lumOff val="40000"/>
                  </a:schemeClr>
                </a:solidFill>
              </a:rPr>
              <a:t>Output</a:t>
            </a:r>
            <a:endParaRPr lang="en-US" dirty="0">
              <a:solidFill>
                <a:schemeClr val="accent2">
                  <a:lumMod val="60000"/>
                  <a:lumOff val="40000"/>
                </a:schemeClr>
              </a:solidFill>
            </a:endParaRPr>
          </a:p>
          <a:p>
            <a:pPr marL="0" indent="0">
              <a:buNone/>
            </a:pPr>
            <a:r>
              <a:rPr lang="en-US" dirty="0">
                <a:solidFill>
                  <a:schemeClr val="accent1">
                    <a:lumMod val="75000"/>
                  </a:schemeClr>
                </a:solidFill>
              </a:rPr>
              <a:t>            document.write (“This statement is within the function");</a:t>
            </a:r>
          </a:p>
          <a:p>
            <a:pPr marL="0" indent="0">
              <a:buNone/>
            </a:pPr>
            <a:r>
              <a:rPr lang="en-US" dirty="0">
                <a:solidFill>
                  <a:schemeClr val="accent1">
                    <a:lumMod val="75000"/>
                  </a:schemeClr>
                </a:solidFill>
              </a:rPr>
              <a:t>         }                                                                                                                   </a:t>
            </a:r>
            <a:r>
              <a:rPr lang="en-US" dirty="0" smtClean="0">
                <a:solidFill>
                  <a:schemeClr val="accent1">
                    <a:lumMod val="75000"/>
                  </a:schemeClr>
                </a:solidFill>
              </a:rPr>
              <a:t>                                </a:t>
            </a:r>
            <a:r>
              <a:rPr lang="en-US" dirty="0" smtClean="0"/>
              <a:t>This </a:t>
            </a:r>
            <a:r>
              <a:rPr lang="en-US" dirty="0"/>
              <a:t>statement is before a function call</a:t>
            </a:r>
          </a:p>
          <a:p>
            <a:pPr marL="0" indent="0">
              <a:buNone/>
            </a:pPr>
            <a:r>
              <a:rPr lang="en-US" dirty="0">
                <a:solidFill>
                  <a:schemeClr val="accent1">
                    <a:lumMod val="75000"/>
                  </a:schemeClr>
                </a:solidFill>
              </a:rPr>
              <a:t>      &lt;/script&gt;                                                                                                         </a:t>
            </a:r>
            <a:r>
              <a:rPr lang="en-US" dirty="0" smtClean="0">
                <a:solidFill>
                  <a:schemeClr val="accent1">
                    <a:lumMod val="75000"/>
                  </a:schemeClr>
                </a:solidFill>
              </a:rPr>
              <a:t>                               </a:t>
            </a:r>
            <a:r>
              <a:rPr lang="en-US" dirty="0"/>
              <a:t>This statement is within the function</a:t>
            </a:r>
          </a:p>
          <a:p>
            <a:pPr marL="0" indent="0">
              <a:buNone/>
            </a:pPr>
            <a:r>
              <a:rPr lang="en-US" dirty="0">
                <a:solidFill>
                  <a:schemeClr val="accent1">
                    <a:lumMod val="75000"/>
                  </a:schemeClr>
                </a:solidFill>
              </a:rPr>
              <a:t>         &lt;/head&gt;                                                                                                               </a:t>
            </a:r>
            <a:endParaRPr lang="en-US" dirty="0"/>
          </a:p>
          <a:p>
            <a:pPr marL="0" indent="0">
              <a:buNone/>
            </a:pPr>
            <a:r>
              <a:rPr lang="en-US" dirty="0">
                <a:solidFill>
                  <a:schemeClr val="accent1">
                    <a:lumMod val="75000"/>
                  </a:schemeClr>
                </a:solidFill>
              </a:rPr>
              <a:t>      &lt;body</a:t>
            </a:r>
            <a:r>
              <a:rPr lang="en-US" dirty="0" smtClean="0">
                <a:solidFill>
                  <a:schemeClr val="accent1">
                    <a:lumMod val="75000"/>
                  </a:schemeClr>
                </a:solidFill>
              </a:rPr>
              <a:t>&gt;</a:t>
            </a:r>
          </a:p>
          <a:p>
            <a:pPr marL="0" indent="0">
              <a:buNone/>
            </a:pPr>
            <a:r>
              <a:rPr lang="en-US" dirty="0" smtClean="0">
                <a:solidFill>
                  <a:schemeClr val="accent1">
                    <a:lumMod val="75000"/>
                  </a:schemeClr>
                </a:solidFill>
              </a:rPr>
              <a:t>&lt;script&gt;</a:t>
            </a:r>
            <a:endParaRPr lang="en-US" dirty="0">
              <a:solidFill>
                <a:schemeClr val="accent1">
                  <a:lumMod val="75000"/>
                </a:schemeClr>
              </a:solidFill>
            </a:endParaRPr>
          </a:p>
          <a:p>
            <a:pPr marL="0" indent="0">
              <a:buNone/>
            </a:pPr>
            <a:r>
              <a:rPr lang="en-US" dirty="0">
                <a:solidFill>
                  <a:schemeClr val="accent1">
                    <a:lumMod val="75000"/>
                  </a:schemeClr>
                </a:solidFill>
              </a:rPr>
              <a:t>             document.write (“This statement is before a function call");</a:t>
            </a:r>
          </a:p>
          <a:p>
            <a:pPr marL="0" indent="0">
              <a:buNone/>
            </a:pPr>
            <a:r>
              <a:rPr lang="en-US" dirty="0">
                <a:solidFill>
                  <a:schemeClr val="accent1">
                    <a:lumMod val="75000"/>
                  </a:schemeClr>
                </a:solidFill>
              </a:rPr>
              <a:t>              document.write (“&lt;</a:t>
            </a:r>
            <a:r>
              <a:rPr lang="en-US" dirty="0" err="1">
                <a:solidFill>
                  <a:schemeClr val="accent1">
                    <a:lumMod val="75000"/>
                  </a:schemeClr>
                </a:solidFill>
              </a:rPr>
              <a:t>br</a:t>
            </a:r>
            <a:r>
              <a:rPr lang="en-US" dirty="0">
                <a:solidFill>
                  <a:schemeClr val="accent1">
                    <a:lumMod val="75000"/>
                  </a:schemeClr>
                </a:solidFill>
              </a:rPr>
              <a:t>&gt;");</a:t>
            </a:r>
          </a:p>
          <a:p>
            <a:pPr marL="0" indent="0">
              <a:buNone/>
            </a:pPr>
            <a:r>
              <a:rPr lang="en-US" dirty="0">
                <a:solidFill>
                  <a:schemeClr val="accent1">
                    <a:lumMod val="75000"/>
                  </a:schemeClr>
                </a:solidFill>
              </a:rPr>
              <a:t>               my_fun();      //call to the function</a:t>
            </a:r>
          </a:p>
          <a:p>
            <a:pPr marL="0" indent="0">
              <a:buNone/>
            </a:pPr>
            <a:r>
              <a:rPr lang="en-US" dirty="0" smtClean="0">
                <a:solidFill>
                  <a:schemeClr val="accent1">
                    <a:lumMod val="75000"/>
                  </a:schemeClr>
                </a:solidFill>
              </a:rPr>
              <a:t>&lt;/script&gt;</a:t>
            </a:r>
            <a:endParaRPr lang="en-US" dirty="0">
              <a:solidFill>
                <a:schemeClr val="accent1">
                  <a:lumMod val="75000"/>
                </a:schemeClr>
              </a:solidFill>
            </a:endParaRPr>
          </a:p>
          <a:p>
            <a:pPr marL="0" indent="0">
              <a:buNone/>
            </a:pPr>
            <a:r>
              <a:rPr lang="en-US" dirty="0">
                <a:solidFill>
                  <a:schemeClr val="accent1">
                    <a:lumMod val="75000"/>
                  </a:schemeClr>
                </a:solidFill>
              </a:rPr>
              <a:t>&lt;/body&gt;</a:t>
            </a:r>
          </a:p>
          <a:p>
            <a:pPr marL="0" indent="0">
              <a:buNone/>
            </a:pPr>
            <a:r>
              <a:rPr lang="en-US" dirty="0">
                <a:solidFill>
                  <a:schemeClr val="accent1">
                    <a:lumMod val="75000"/>
                  </a:schemeClr>
                </a:solidFill>
              </a:rPr>
              <a:t>&lt;/html&gt;</a:t>
            </a:r>
          </a:p>
          <a:p>
            <a:endParaRPr lang="en-IN" dirty="0"/>
          </a:p>
        </p:txBody>
      </p:sp>
      <p:sp>
        <p:nvSpPr>
          <p:cNvPr id="4" name="Rectangle 3"/>
          <p:cNvSpPr/>
          <p:nvPr/>
        </p:nvSpPr>
        <p:spPr>
          <a:xfrm>
            <a:off x="7388772" y="2070538"/>
            <a:ext cx="3731173" cy="16185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82966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e24a4db-7c52-4ebf-b851-0e8f3d49824e" xsi:nil="true"/>
    <lcf76f155ced4ddcb4097134ff3c332f xmlns="9cfe6d44-7cef-460a-a4d1-124788ba67ee">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440E82993DCB44A7E15B4A34E8930C" ma:contentTypeVersion="13" ma:contentTypeDescription="Create a new document." ma:contentTypeScope="" ma:versionID="79ccbad98d142f370e9fe97b61ffe19c">
  <xsd:schema xmlns:xsd="http://www.w3.org/2001/XMLSchema" xmlns:xs="http://www.w3.org/2001/XMLSchema" xmlns:p="http://schemas.microsoft.com/office/2006/metadata/properties" xmlns:ns2="9cfe6d44-7cef-460a-a4d1-124788ba67ee" xmlns:ns3="4e24a4db-7c52-4ebf-b851-0e8f3d49824e" targetNamespace="http://schemas.microsoft.com/office/2006/metadata/properties" ma:root="true" ma:fieldsID="9752ffe19e3c9964bd0cd32f342b6fbe" ns2:_="" ns3:_="">
    <xsd:import namespace="9cfe6d44-7cef-460a-a4d1-124788ba67ee"/>
    <xsd:import namespace="4e24a4db-7c52-4ebf-b851-0e8f3d4982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fe6d44-7cef-460a-a4d1-124788ba67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e7539e7-0300-4e83-8809-a413c651997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e24a4db-7c52-4ebf-b851-0e8f3d49824e"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61c89b0d-67ff-4e03-8761-8c3c81dbec62}" ma:internalName="TaxCatchAll" ma:showField="CatchAllData" ma:web="4e24a4db-7c52-4ebf-b851-0e8f3d49824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EF7C80-48A3-4FAF-828B-8F18C2B44A14}">
  <ds:schemaRefs>
    <ds:schemaRef ds:uri="http://schemas.microsoft.com/sharepoint/v3/contenttype/forms"/>
  </ds:schemaRefs>
</ds:datastoreItem>
</file>

<file path=customXml/itemProps2.xml><?xml version="1.0" encoding="utf-8"?>
<ds:datastoreItem xmlns:ds="http://schemas.openxmlformats.org/officeDocument/2006/customXml" ds:itemID="{0156A19F-CB95-443D-B8F8-2C11B249E0BD}">
  <ds:schemaRefs>
    <ds:schemaRef ds:uri="http://schemas.microsoft.com/office/2006/metadata/properties"/>
    <ds:schemaRef ds:uri="http://schemas.microsoft.com/office/infopath/2007/PartnerControls"/>
    <ds:schemaRef ds:uri="4e24a4db-7c52-4ebf-b851-0e8f3d49824e"/>
    <ds:schemaRef ds:uri="9cfe6d44-7cef-460a-a4d1-124788ba67ee"/>
  </ds:schemaRefs>
</ds:datastoreItem>
</file>

<file path=customXml/itemProps3.xml><?xml version="1.0" encoding="utf-8"?>
<ds:datastoreItem xmlns:ds="http://schemas.openxmlformats.org/officeDocument/2006/customXml" ds:itemID="{26452F67-F69B-42EA-A5BC-414473F88A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fe6d44-7cef-460a-a4d1-124788ba67ee"/>
    <ds:schemaRef ds:uri="4e24a4db-7c52-4ebf-b851-0e8f3d4982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3305</TotalTime>
  <Words>8352</Words>
  <Application>Microsoft Office PowerPoint</Application>
  <PresentationFormat>Custom</PresentationFormat>
  <Paragraphs>1778</Paragraphs>
  <Slides>131</Slides>
  <Notes>1</Notes>
  <HiddenSlides>0</HiddenSlides>
  <MMClips>0</MMClips>
  <ScaleCrop>false</ScaleCrop>
  <HeadingPairs>
    <vt:vector size="4" baseType="variant">
      <vt:variant>
        <vt:lpstr>Theme</vt:lpstr>
      </vt:variant>
      <vt:variant>
        <vt:i4>1</vt:i4>
      </vt:variant>
      <vt:variant>
        <vt:lpstr>Slide Titles</vt:lpstr>
      </vt:variant>
      <vt:variant>
        <vt:i4>131</vt:i4>
      </vt:variant>
    </vt:vector>
  </HeadingPairs>
  <TitlesOfParts>
    <vt:vector size="132" baseType="lpstr">
      <vt:lpstr>Office Theme</vt:lpstr>
      <vt:lpstr>Chapter 2</vt:lpstr>
      <vt:lpstr>Array</vt:lpstr>
      <vt:lpstr>The following example shows how to define and initialize an array using array literal syntax. </vt:lpstr>
      <vt:lpstr> There are 3 ways to declare array in JavaScript </vt:lpstr>
      <vt:lpstr>1) Array literal It takes a list of values separated by a command enclosed in square brackets.  The syntax of creating array using array literal is given below: </vt:lpstr>
      <vt:lpstr>2) Creating instance of Array  directly </vt:lpstr>
      <vt:lpstr>3) Using array constructor (new keyword) </vt:lpstr>
      <vt:lpstr>PowerPoint Presentation</vt:lpstr>
      <vt:lpstr>Array program</vt:lpstr>
      <vt:lpstr>Array program</vt:lpstr>
      <vt:lpstr>PowerPoint Presentation</vt:lpstr>
      <vt:lpstr>PowerPoint Presentation</vt:lpstr>
      <vt:lpstr>PowerPoint Presentation</vt:lpstr>
      <vt:lpstr>PowerPoint Presentation</vt:lpstr>
      <vt:lpstr>PowerPoint Presentation</vt:lpstr>
      <vt:lpstr>JS to find the length of array</vt:lpstr>
      <vt:lpstr>Adding an array element</vt:lpstr>
      <vt:lpstr>Looping an array</vt:lpstr>
      <vt:lpstr>Sorting an array element</vt:lpstr>
      <vt:lpstr>PowerPoint Presentation</vt:lpstr>
      <vt:lpstr>PowerPoint Presentation</vt:lpstr>
      <vt:lpstr>Combining array elements into string</vt:lpstr>
      <vt:lpstr>PowerPoint Presentation</vt:lpstr>
      <vt:lpstr>concat() Method</vt:lpstr>
      <vt:lpstr>PowerPoint Presentation</vt:lpstr>
      <vt:lpstr>Program</vt:lpstr>
      <vt:lpstr>PowerPoint Presentation</vt:lpstr>
      <vt:lpstr>Changing elements of an array</vt:lpstr>
      <vt:lpstr>shift() Method</vt:lpstr>
      <vt:lpstr>PowerPoint Presentation</vt:lpstr>
      <vt:lpstr>PowerPoint Presentation</vt:lpstr>
      <vt:lpstr>unshift() Method</vt:lpstr>
      <vt:lpstr>Program</vt:lpstr>
      <vt:lpstr>PowerPoint Presentation</vt:lpstr>
      <vt:lpstr>push() Method</vt:lpstr>
      <vt:lpstr>Program on push() method </vt:lpstr>
      <vt:lpstr>PowerPoint Presentation</vt:lpstr>
      <vt:lpstr>PowerPoint Presentation</vt:lpstr>
      <vt:lpstr>pop() Method</vt:lpstr>
      <vt:lpstr>Program on pop() method</vt:lpstr>
      <vt:lpstr>PowerPoint Presentation</vt:lpstr>
      <vt:lpstr>reverse() Method</vt:lpstr>
      <vt:lpstr>Program on reverse() method</vt:lpstr>
      <vt:lpstr>slice() Method</vt:lpstr>
      <vt:lpstr>Program on slice() method</vt:lpstr>
      <vt:lpstr>PowerPoint Presentation</vt:lpstr>
      <vt:lpstr>Objects as associative array </vt:lpstr>
      <vt:lpstr>Associative array</vt:lpstr>
      <vt:lpstr>PowerPoint Presentation</vt:lpstr>
      <vt:lpstr>Program</vt:lpstr>
      <vt:lpstr>Using Object.keys() function: The Object.keys() is an inbuilt function in JavaScript which can be used to get all the keys of array.  Syntax:  Object.keys(obj)</vt:lpstr>
      <vt:lpstr>PowerPoint Presentation</vt:lpstr>
      <vt:lpstr>PowerPoint Presentation</vt:lpstr>
      <vt:lpstr>PowerPoint Presentation</vt:lpstr>
      <vt:lpstr>OR</vt:lpstr>
      <vt:lpstr>PowerPoint Presentation</vt:lpstr>
      <vt:lpstr>PowerPoint Presentation</vt:lpstr>
      <vt:lpstr>PowerPoint Presentation</vt:lpstr>
      <vt:lpstr>PowerPoint Presentation</vt:lpstr>
      <vt:lpstr>String</vt:lpstr>
      <vt:lpstr> Manipulating a string </vt:lpstr>
      <vt:lpstr>Joining a string</vt:lpstr>
      <vt:lpstr>PowerPoint Presentation</vt:lpstr>
      <vt:lpstr>PowerPoint Presentation</vt:lpstr>
      <vt:lpstr>Receiving a character from given position</vt:lpstr>
      <vt:lpstr>PowerPoint Presentation</vt:lpstr>
      <vt:lpstr>Finding a String in a String </vt:lpstr>
      <vt:lpstr>Program</vt:lpstr>
      <vt:lpstr>PowerPoint Presentation</vt:lpstr>
      <vt:lpstr>Dividing a text</vt:lpstr>
      <vt:lpstr>PowerPoint Presentation</vt:lpstr>
      <vt:lpstr>Program</vt:lpstr>
      <vt:lpstr>PowerPoint Presentation</vt:lpstr>
      <vt:lpstr>PowerPoint Presentation</vt:lpstr>
      <vt:lpstr>Copying a substring</vt:lpstr>
      <vt:lpstr>Program</vt:lpstr>
      <vt:lpstr>Program</vt:lpstr>
      <vt:lpstr>PowerPoint Presentation</vt:lpstr>
      <vt:lpstr>PowerPoint Presentation</vt:lpstr>
      <vt:lpstr>Program</vt:lpstr>
      <vt:lpstr>Program</vt:lpstr>
      <vt:lpstr>PowerPoint Presentation</vt:lpstr>
      <vt:lpstr>Changing case of string</vt:lpstr>
      <vt:lpstr>toUpperCase() Method</vt:lpstr>
      <vt:lpstr>Finding Unicode of a character</vt:lpstr>
      <vt:lpstr>charCodeAt() Method</vt:lpstr>
      <vt:lpstr>fromCharCode()</vt:lpstr>
      <vt:lpstr>Program </vt:lpstr>
      <vt:lpstr>PowerPoint Presentation</vt:lpstr>
      <vt:lpstr>JavaScript  toString( ) function </vt:lpstr>
      <vt:lpstr>Converting number to string using toString()</vt:lpstr>
      <vt:lpstr>Converting String to Number</vt:lpstr>
      <vt:lpstr>Program</vt:lpstr>
      <vt:lpstr>PowerPoint Presentation</vt:lpstr>
      <vt:lpstr>PowerPoint Presentation</vt:lpstr>
      <vt:lpstr>Function</vt:lpstr>
      <vt:lpstr>Calling a function without argument</vt:lpstr>
      <vt:lpstr>PowerPoint Presentation</vt:lpstr>
      <vt:lpstr>Calling a Function</vt:lpstr>
      <vt:lpstr>PowerPoint Presentation</vt:lpstr>
      <vt:lpstr> </vt:lpstr>
      <vt:lpstr>Calling a function with argument</vt:lpstr>
      <vt:lpstr>PowerPoint Presentation</vt:lpstr>
      <vt:lpstr>PowerPoint Presentation</vt:lpstr>
      <vt:lpstr>PowerPoint Presentation</vt:lpstr>
      <vt:lpstr>PowerPoint Presentation</vt:lpstr>
      <vt:lpstr>Calling function from HTML</vt:lpstr>
      <vt:lpstr>Calling function from HTML</vt:lpstr>
      <vt:lpstr>Program</vt:lpstr>
      <vt:lpstr>Calling function from HTML</vt:lpstr>
      <vt:lpstr>PowerPoint Presentation</vt:lpstr>
      <vt:lpstr>Function calling another function</vt:lpstr>
      <vt:lpstr>PowerPoint Presentation</vt:lpstr>
      <vt:lpstr>PowerPoint Presentation</vt:lpstr>
      <vt:lpstr>PowerPoint Presentation</vt:lpstr>
      <vt:lpstr>PowerPoint Presentation</vt:lpstr>
      <vt:lpstr> Returning value from function </vt:lpstr>
      <vt:lpstr>PowerPoint Presentation</vt:lpstr>
      <vt:lpstr>PowerPoint Presentation</vt:lpstr>
      <vt:lpstr>PowerPoint Presentation</vt:lpstr>
      <vt:lpstr>The return Statement </vt:lpstr>
      <vt:lpstr>An arguments object can be iterated using for loop. </vt:lpstr>
      <vt:lpstr>Scope of Variable and Argument</vt:lpstr>
      <vt:lpstr>1) Local Scope</vt:lpstr>
      <vt:lpstr>PowerPoint Presentation</vt:lpstr>
      <vt:lpstr>PowerPoint Presentation</vt:lpstr>
      <vt:lpstr>2) Global Variable</vt:lpstr>
      <vt:lpstr>PowerPoint Presentation</vt:lpstr>
      <vt:lpstr>getElementById() Method </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Microsoft account</dc:creator>
  <cp:lastModifiedBy>it</cp:lastModifiedBy>
  <cp:revision>180</cp:revision>
  <dcterms:created xsi:type="dcterms:W3CDTF">2020-05-27T04:50:38Z</dcterms:created>
  <dcterms:modified xsi:type="dcterms:W3CDTF">2024-08-10T06:08:45Z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0x01010014440E82993DCB44A7E15B4A34E8930C</vt:lpwstr>
  </property>
</Properties>
</file>