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323"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0" r:id="rId34"/>
    <p:sldId id="289" r:id="rId35"/>
    <p:sldId id="291" r:id="rId36"/>
    <p:sldId id="292" r:id="rId37"/>
    <p:sldId id="293" r:id="rId38"/>
    <p:sldId id="294" r:id="rId39"/>
    <p:sldId id="295" r:id="rId40"/>
    <p:sldId id="296" r:id="rId41"/>
    <p:sldId id="297" r:id="rId42"/>
    <p:sldId id="298" r:id="rId43"/>
    <p:sldId id="299" r:id="rId44"/>
    <p:sldId id="300" r:id="rId45"/>
    <p:sldId id="301"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1" r:id="rId64"/>
    <p:sldId id="320" r:id="rId65"/>
    <p:sldId id="324" r:id="rId66"/>
    <p:sldId id="325" r:id="rId67"/>
    <p:sldId id="322"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903FF3-1EC7-4580-8F29-3724B6DE078E}"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1548537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903FF3-1EC7-4580-8F29-3724B6DE078E}"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85828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903FF3-1EC7-4580-8F29-3724B6DE078E}"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55F88-A863-48F9-9D78-8DC4150F224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80652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903FF3-1EC7-4580-8F29-3724B6DE078E}"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1618917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903FF3-1EC7-4580-8F29-3724B6DE078E}"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55F88-A863-48F9-9D78-8DC4150F224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2780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903FF3-1EC7-4580-8F29-3724B6DE078E}"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3339856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903FF3-1EC7-4580-8F29-3724B6DE078E}"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1036558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903FF3-1EC7-4580-8F29-3724B6DE078E}"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39269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903FF3-1EC7-4580-8F29-3724B6DE078E}"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196748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903FF3-1EC7-4580-8F29-3724B6DE078E}"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1406933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903FF3-1EC7-4580-8F29-3724B6DE078E}"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95435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903FF3-1EC7-4580-8F29-3724B6DE078E}" type="datetimeFigureOut">
              <a:rPr lang="en-IN" smtClean="0"/>
              <a:t>10-02-2023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409532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903FF3-1EC7-4580-8F29-3724B6DE078E}" type="datetimeFigureOut">
              <a:rPr lang="en-IN" smtClean="0"/>
              <a:t>10-02-2023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120951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903FF3-1EC7-4580-8F29-3724B6DE078E}" type="datetimeFigureOut">
              <a:rPr lang="en-IN" smtClean="0"/>
              <a:t>10-02-2023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29883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903FF3-1EC7-4580-8F29-3724B6DE078E}"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68833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903FF3-1EC7-4580-8F29-3724B6DE078E}"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89889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903FF3-1EC7-4580-8F29-3724B6DE078E}" type="datetimeFigureOut">
              <a:rPr lang="en-IN" smtClean="0"/>
              <a:t>10-02-2023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755F88-A863-48F9-9D78-8DC4150F224E}" type="slidenum">
              <a:rPr lang="en-IN" smtClean="0"/>
              <a:t>‹#›</a:t>
            </a:fld>
            <a:endParaRPr lang="en-IN"/>
          </a:p>
        </p:txBody>
      </p:sp>
    </p:spTree>
    <p:extLst>
      <p:ext uri="{BB962C8B-B14F-4D97-AF65-F5344CB8AC3E}">
        <p14:creationId xmlns:p14="http://schemas.microsoft.com/office/powerpoint/2010/main" val="29138815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2743198"/>
          </a:xfrm>
        </p:spPr>
        <p:txBody>
          <a:bodyPr/>
          <a:lstStyle/>
          <a:p>
            <a:endParaRPr lang="en-IN" dirty="0"/>
          </a:p>
        </p:txBody>
      </p:sp>
      <p:sp>
        <p:nvSpPr>
          <p:cNvPr id="3" name="Subtitle 2"/>
          <p:cNvSpPr>
            <a:spLocks noGrp="1"/>
          </p:cNvSpPr>
          <p:nvPr>
            <p:ph type="subTitle" idx="1"/>
          </p:nvPr>
        </p:nvSpPr>
        <p:spPr/>
        <p:txBody>
          <a:bodyPr>
            <a:normAutofit fontScale="85000" lnSpcReduction="20000"/>
          </a:bodyPr>
          <a:lstStyle/>
          <a:p>
            <a:pPr algn="ctr"/>
            <a:r>
              <a:rPr lang="en-US" sz="2400" b="1" dirty="0" smtClean="0"/>
              <a:t>Chapter No 2</a:t>
            </a:r>
          </a:p>
          <a:p>
            <a:pPr algn="l"/>
            <a:r>
              <a:rPr lang="en-US" sz="2400" b="1" dirty="0" smtClean="0"/>
              <a:t>Python Operators and Control Flow Statements</a:t>
            </a:r>
          </a:p>
          <a:p>
            <a:pPr algn="l"/>
            <a:r>
              <a:rPr lang="en-US" sz="2400" b="1" dirty="0" smtClean="0"/>
              <a:t>MARKS:10</a:t>
            </a:r>
            <a:endParaRPr lang="en-IN" sz="2400" b="1" dirty="0"/>
          </a:p>
        </p:txBody>
      </p:sp>
    </p:spTree>
    <p:extLst>
      <p:ext uri="{BB962C8B-B14F-4D97-AF65-F5344CB8AC3E}">
        <p14:creationId xmlns:p14="http://schemas.microsoft.com/office/powerpoint/2010/main" val="3560295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Comparison Operator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251" y="2391330"/>
            <a:ext cx="6863383" cy="3419952"/>
          </a:xfrm>
        </p:spPr>
      </p:pic>
    </p:spTree>
    <p:extLst>
      <p:ext uri="{BB962C8B-B14F-4D97-AF65-F5344CB8AC3E}">
        <p14:creationId xmlns:p14="http://schemas.microsoft.com/office/powerpoint/2010/main" val="3081273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656223"/>
              </p:ext>
            </p:extLst>
          </p:nvPr>
        </p:nvGraphicFramePr>
        <p:xfrm>
          <a:off x="677863" y="2160586"/>
          <a:ext cx="8596312" cy="3905363"/>
        </p:xfrm>
        <a:graphic>
          <a:graphicData uri="http://schemas.openxmlformats.org/drawingml/2006/table">
            <a:tbl>
              <a:tblPr firstRow="1" bandRow="1">
                <a:tableStyleId>{5C22544A-7EE6-4342-B048-85BDC9FD1C3A}</a:tableStyleId>
              </a:tblPr>
              <a:tblGrid>
                <a:gridCol w="4298156"/>
                <a:gridCol w="4298156"/>
              </a:tblGrid>
              <a:tr h="775252">
                <a:tc>
                  <a:txBody>
                    <a:bodyPr/>
                    <a:lstStyle/>
                    <a:p>
                      <a:r>
                        <a:rPr lang="en-US" dirty="0" smtClean="0"/>
                        <a:t>Program</a:t>
                      </a:r>
                      <a:endParaRPr lang="en-IN" dirty="0"/>
                    </a:p>
                  </a:txBody>
                  <a:tcPr/>
                </a:tc>
                <a:tc>
                  <a:txBody>
                    <a:bodyPr/>
                    <a:lstStyle/>
                    <a:p>
                      <a:r>
                        <a:rPr lang="en-US" dirty="0" smtClean="0"/>
                        <a:t>Output</a:t>
                      </a:r>
                      <a:endParaRPr lang="en-IN" dirty="0"/>
                    </a:p>
                  </a:txBody>
                  <a:tcPr/>
                </a:tc>
              </a:tr>
              <a:tr h="3130111">
                <a:tc>
                  <a:txBody>
                    <a:bodyPr/>
                    <a:lstStyle/>
                    <a:p>
                      <a:r>
                        <a:rPr lang="en-IN" sz="1800" kern="1200" dirty="0" err="1" smtClean="0">
                          <a:solidFill>
                            <a:schemeClr val="dk1"/>
                          </a:solidFill>
                          <a:effectLst/>
                          <a:latin typeface="+mn-lt"/>
                          <a:ea typeface="+mn-ea"/>
                          <a:cs typeface="+mn-cs"/>
                        </a:rPr>
                        <a:t>a,b</a:t>
                      </a:r>
                      <a:r>
                        <a:rPr lang="en-IN" sz="1800" kern="1200" dirty="0" smtClean="0">
                          <a:solidFill>
                            <a:schemeClr val="dk1"/>
                          </a:solidFill>
                          <a:effectLst/>
                          <a:latin typeface="+mn-lt"/>
                          <a:ea typeface="+mn-ea"/>
                          <a:cs typeface="+mn-cs"/>
                        </a:rPr>
                        <a:t>=10,30</a:t>
                      </a:r>
                    </a:p>
                    <a:p>
                      <a:r>
                        <a:rPr lang="en-IN" sz="1800" kern="1200" dirty="0" smtClean="0">
                          <a:solidFill>
                            <a:schemeClr val="dk1"/>
                          </a:solidFill>
                          <a:effectLst/>
                          <a:latin typeface="+mn-lt"/>
                          <a:ea typeface="+mn-ea"/>
                          <a:cs typeface="+mn-cs"/>
                        </a:rPr>
                        <a:t>print("Greater Than Operator &gt;:",a&gt;b)</a:t>
                      </a:r>
                    </a:p>
                    <a:p>
                      <a:r>
                        <a:rPr lang="en-IN" sz="1800" kern="1200" dirty="0" smtClean="0">
                          <a:solidFill>
                            <a:schemeClr val="dk1"/>
                          </a:solidFill>
                          <a:effectLst/>
                          <a:latin typeface="+mn-lt"/>
                          <a:ea typeface="+mn-ea"/>
                          <a:cs typeface="+mn-cs"/>
                        </a:rPr>
                        <a:t>print("Less Than  Operator &lt;:",a&lt;b)</a:t>
                      </a:r>
                    </a:p>
                    <a:p>
                      <a:r>
                        <a:rPr lang="en-IN" sz="1800" kern="1200" dirty="0" smtClean="0">
                          <a:solidFill>
                            <a:schemeClr val="dk1"/>
                          </a:solidFill>
                          <a:effectLst/>
                          <a:latin typeface="+mn-lt"/>
                          <a:ea typeface="+mn-ea"/>
                          <a:cs typeface="+mn-cs"/>
                        </a:rPr>
                        <a:t>print("Greater Than or equal to Operator &gt;=:",a&gt;=b)</a:t>
                      </a:r>
                    </a:p>
                    <a:p>
                      <a:r>
                        <a:rPr lang="en-IN" sz="1800" kern="1200" dirty="0" smtClean="0">
                          <a:solidFill>
                            <a:schemeClr val="dk1"/>
                          </a:solidFill>
                          <a:effectLst/>
                          <a:latin typeface="+mn-lt"/>
                          <a:ea typeface="+mn-ea"/>
                          <a:cs typeface="+mn-cs"/>
                        </a:rPr>
                        <a:t>print("Less Than  Operator &lt;=:",a&lt;=b)</a:t>
                      </a:r>
                    </a:p>
                    <a:p>
                      <a:r>
                        <a:rPr lang="en-IN" sz="1800" kern="1200" dirty="0" smtClean="0">
                          <a:solidFill>
                            <a:schemeClr val="dk1"/>
                          </a:solidFill>
                          <a:effectLst/>
                          <a:latin typeface="+mn-lt"/>
                          <a:ea typeface="+mn-ea"/>
                          <a:cs typeface="+mn-cs"/>
                        </a:rPr>
                        <a:t>print("Equals To  Operator ==:",a==b)</a:t>
                      </a:r>
                    </a:p>
                    <a:p>
                      <a:r>
                        <a:rPr lang="en-IN" sz="1800" kern="1200" dirty="0" smtClean="0">
                          <a:solidFill>
                            <a:schemeClr val="dk1"/>
                          </a:solidFill>
                          <a:effectLst/>
                          <a:latin typeface="+mn-lt"/>
                          <a:ea typeface="+mn-ea"/>
                          <a:cs typeface="+mn-cs"/>
                        </a:rPr>
                        <a:t>print("not Equals to Operator !=:",a!=b)</a:t>
                      </a:r>
                    </a:p>
                    <a:p>
                      <a:endParaRPr lang="en-IN" dirty="0"/>
                    </a:p>
                  </a:txBody>
                  <a:tcPr/>
                </a:tc>
                <a:tc>
                  <a:txBody>
                    <a:bodyPr/>
                    <a:lstStyle/>
                    <a:p>
                      <a:endParaRPr lang="en-IN" sz="1800" kern="1200" dirty="0" smtClean="0">
                        <a:solidFill>
                          <a:schemeClr val="dk1"/>
                        </a:solidFill>
                        <a:effectLst/>
                        <a:latin typeface="+mn-lt"/>
                        <a:ea typeface="+mn-ea"/>
                        <a:cs typeface="+mn-cs"/>
                      </a:endParaRPr>
                    </a:p>
                    <a:p>
                      <a:r>
                        <a:rPr lang="en-IN" sz="1800" kern="1200" dirty="0" smtClean="0">
                          <a:solidFill>
                            <a:schemeClr val="dk1"/>
                          </a:solidFill>
                          <a:effectLst/>
                          <a:latin typeface="+mn-lt"/>
                          <a:ea typeface="+mn-ea"/>
                          <a:cs typeface="+mn-cs"/>
                        </a:rPr>
                        <a:t>Greater Than Operator &gt;: False</a:t>
                      </a:r>
                    </a:p>
                    <a:p>
                      <a:r>
                        <a:rPr lang="en-IN" sz="1800" kern="1200" dirty="0" smtClean="0">
                          <a:solidFill>
                            <a:schemeClr val="dk1"/>
                          </a:solidFill>
                          <a:effectLst/>
                          <a:latin typeface="+mn-lt"/>
                          <a:ea typeface="+mn-ea"/>
                          <a:cs typeface="+mn-cs"/>
                        </a:rPr>
                        <a:t>Less Than  Operator &lt;: True</a:t>
                      </a:r>
                    </a:p>
                    <a:p>
                      <a:r>
                        <a:rPr lang="en-IN" sz="1800" kern="1200" dirty="0" smtClean="0">
                          <a:solidFill>
                            <a:schemeClr val="dk1"/>
                          </a:solidFill>
                          <a:effectLst/>
                          <a:latin typeface="+mn-lt"/>
                          <a:ea typeface="+mn-ea"/>
                          <a:cs typeface="+mn-cs"/>
                        </a:rPr>
                        <a:t>Greater Than or equal to Operator &gt;=: False</a:t>
                      </a:r>
                    </a:p>
                    <a:p>
                      <a:r>
                        <a:rPr lang="en-IN" sz="1800" kern="1200" dirty="0" smtClean="0">
                          <a:solidFill>
                            <a:schemeClr val="dk1"/>
                          </a:solidFill>
                          <a:effectLst/>
                          <a:latin typeface="+mn-lt"/>
                          <a:ea typeface="+mn-ea"/>
                          <a:cs typeface="+mn-cs"/>
                        </a:rPr>
                        <a:t>Less Than  Operator &lt;=: True</a:t>
                      </a:r>
                    </a:p>
                    <a:p>
                      <a:r>
                        <a:rPr lang="en-IN" sz="1800" kern="1200" dirty="0" smtClean="0">
                          <a:solidFill>
                            <a:schemeClr val="dk1"/>
                          </a:solidFill>
                          <a:effectLst/>
                          <a:latin typeface="+mn-lt"/>
                          <a:ea typeface="+mn-ea"/>
                          <a:cs typeface="+mn-cs"/>
                        </a:rPr>
                        <a:t>Equals To  Operator ==: False</a:t>
                      </a:r>
                    </a:p>
                    <a:p>
                      <a:r>
                        <a:rPr lang="en-IN" sz="1800" kern="1200" dirty="0" smtClean="0">
                          <a:solidFill>
                            <a:schemeClr val="dk1"/>
                          </a:solidFill>
                          <a:effectLst/>
                          <a:latin typeface="+mn-lt"/>
                          <a:ea typeface="+mn-ea"/>
                          <a:cs typeface="+mn-cs"/>
                        </a:rPr>
                        <a:t>not Equals to Operator !=: True</a:t>
                      </a:r>
                    </a:p>
                    <a:p>
                      <a:endParaRPr lang="en-IN" dirty="0"/>
                    </a:p>
                  </a:txBody>
                  <a:tcPr/>
                </a:tc>
              </a:tr>
            </a:tbl>
          </a:graphicData>
        </a:graphic>
      </p:graphicFrame>
    </p:spTree>
    <p:extLst>
      <p:ext uri="{BB962C8B-B14F-4D97-AF65-F5344CB8AC3E}">
        <p14:creationId xmlns:p14="http://schemas.microsoft.com/office/powerpoint/2010/main" val="2263140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br>
              <a:rPr lang="en-US" dirty="0"/>
            </a:br>
            <a:endParaRPr lang="en-IN" dirty="0"/>
          </a:p>
        </p:txBody>
      </p:sp>
      <p:sp>
        <p:nvSpPr>
          <p:cNvPr id="3" name="Content Placeholder 2"/>
          <p:cNvSpPr>
            <a:spLocks noGrp="1"/>
          </p:cNvSpPr>
          <p:nvPr>
            <p:ph idx="1"/>
          </p:nvPr>
        </p:nvSpPr>
        <p:spPr/>
        <p:txBody>
          <a:bodyPr/>
          <a:lstStyle/>
          <a:p>
            <a:r>
              <a:rPr lang="en-US" dirty="0"/>
              <a:t>Assignment operators are used to assign values to variables:</a:t>
            </a:r>
          </a:p>
          <a:p>
            <a:r>
              <a:rPr lang="en-US" dirty="0" smtClean="0"/>
              <a:t>The Assignment Operator = is used to store right side operand in the left side operand.</a:t>
            </a:r>
          </a:p>
          <a:p>
            <a:r>
              <a:rPr lang="en-US" dirty="0"/>
              <a:t>There are various compound operators in Python </a:t>
            </a:r>
            <a:r>
              <a:rPr lang="en-US" dirty="0" smtClean="0"/>
              <a:t>like a+=5 </a:t>
            </a:r>
            <a:r>
              <a:rPr lang="en-US" dirty="0"/>
              <a:t>hat adds to the variable and later assigns the same. It is equivalent </a:t>
            </a:r>
            <a:r>
              <a:rPr lang="en-US" dirty="0" smtClean="0"/>
              <a:t>to a=</a:t>
            </a:r>
            <a:r>
              <a:rPr lang="en-US" dirty="0" err="1" smtClean="0"/>
              <a:t>a+b</a:t>
            </a:r>
            <a:endParaRPr lang="en-US" dirty="0" smtClean="0"/>
          </a:p>
        </p:txBody>
      </p:sp>
    </p:spTree>
    <p:extLst>
      <p:ext uri="{BB962C8B-B14F-4D97-AF65-F5344CB8AC3E}">
        <p14:creationId xmlns:p14="http://schemas.microsoft.com/office/powerpoint/2010/main" val="4267607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Assignment operators in Python are as Follow</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742" y="2667993"/>
            <a:ext cx="7244403" cy="3282046"/>
          </a:xfrm>
          <a:prstGeom prst="rect">
            <a:avLst/>
          </a:prstGeom>
        </p:spPr>
      </p:pic>
    </p:spTree>
    <p:extLst>
      <p:ext uri="{BB962C8B-B14F-4D97-AF65-F5344CB8AC3E}">
        <p14:creationId xmlns:p14="http://schemas.microsoft.com/office/powerpoint/2010/main" val="200686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 of </a:t>
            </a:r>
            <a:r>
              <a:rPr lang="en-US" dirty="0" smtClean="0"/>
              <a:t>Assignment Operator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707" y="2160588"/>
            <a:ext cx="6915955" cy="3881437"/>
          </a:xfrm>
        </p:spPr>
      </p:pic>
    </p:spTree>
    <p:extLst>
      <p:ext uri="{BB962C8B-B14F-4D97-AF65-F5344CB8AC3E}">
        <p14:creationId xmlns:p14="http://schemas.microsoft.com/office/powerpoint/2010/main" val="94795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6111099"/>
              </p:ext>
            </p:extLst>
          </p:nvPr>
        </p:nvGraphicFramePr>
        <p:xfrm>
          <a:off x="677863" y="2160588"/>
          <a:ext cx="8596312" cy="5230597"/>
        </p:xfrm>
        <a:graphic>
          <a:graphicData uri="http://schemas.openxmlformats.org/drawingml/2006/table">
            <a:tbl>
              <a:tblPr firstRow="1" bandRow="1">
                <a:tableStyleId>{5C22544A-7EE6-4342-B048-85BDC9FD1C3A}</a:tableStyleId>
              </a:tblPr>
              <a:tblGrid>
                <a:gridCol w="4834295"/>
                <a:gridCol w="3762017"/>
              </a:tblGrid>
              <a:tr h="750037">
                <a:tc>
                  <a:txBody>
                    <a:bodyPr/>
                    <a:lstStyle/>
                    <a:p>
                      <a:r>
                        <a:rPr lang="en-US" dirty="0" smtClean="0"/>
                        <a:t>Program</a:t>
                      </a:r>
                      <a:endParaRPr lang="en-IN" dirty="0"/>
                    </a:p>
                  </a:txBody>
                  <a:tcPr/>
                </a:tc>
                <a:tc>
                  <a:txBody>
                    <a:bodyPr/>
                    <a:lstStyle/>
                    <a:p>
                      <a:r>
                        <a:rPr lang="en-US" dirty="0" smtClean="0"/>
                        <a:t>Output</a:t>
                      </a:r>
                      <a:endParaRPr lang="en-IN" dirty="0"/>
                    </a:p>
                  </a:txBody>
                  <a:tcPr/>
                </a:tc>
              </a:tr>
              <a:tr h="1765937">
                <a:tc>
                  <a:txBody>
                    <a:bodyPr/>
                    <a:lstStyle/>
                    <a:p>
                      <a:r>
                        <a:rPr lang="en-IN" sz="1800" kern="1200" dirty="0" err="1" smtClean="0">
                          <a:solidFill>
                            <a:schemeClr val="dk1"/>
                          </a:solidFill>
                          <a:effectLst/>
                          <a:latin typeface="+mn-lt"/>
                          <a:ea typeface="+mn-ea"/>
                          <a:cs typeface="+mn-cs"/>
                        </a:rPr>
                        <a:t>a,b</a:t>
                      </a:r>
                      <a:r>
                        <a:rPr lang="en-IN" sz="1800" kern="1200" dirty="0" smtClean="0">
                          <a:solidFill>
                            <a:schemeClr val="dk1"/>
                          </a:solidFill>
                          <a:effectLst/>
                          <a:latin typeface="+mn-lt"/>
                          <a:ea typeface="+mn-ea"/>
                          <a:cs typeface="+mn-cs"/>
                        </a:rPr>
                        <a:t>=10,30</a:t>
                      </a:r>
                    </a:p>
                    <a:p>
                      <a:r>
                        <a:rPr lang="en-IN" sz="1800" kern="1200" dirty="0" smtClean="0">
                          <a:solidFill>
                            <a:schemeClr val="dk1"/>
                          </a:solidFill>
                          <a:effectLst/>
                          <a:latin typeface="+mn-lt"/>
                          <a:ea typeface="+mn-ea"/>
                          <a:cs typeface="+mn-cs"/>
                        </a:rPr>
                        <a:t>a+=b</a:t>
                      </a:r>
                    </a:p>
                    <a:p>
                      <a:r>
                        <a:rPr lang="en-IN" sz="1800" kern="1200" dirty="0" smtClean="0">
                          <a:solidFill>
                            <a:schemeClr val="dk1"/>
                          </a:solidFill>
                          <a:effectLst/>
                          <a:latin typeface="+mn-lt"/>
                          <a:ea typeface="+mn-ea"/>
                          <a:cs typeface="+mn-cs"/>
                        </a:rPr>
                        <a:t>print("add AND Operator +=:",a)</a:t>
                      </a:r>
                    </a:p>
                    <a:p>
                      <a:r>
                        <a:rPr lang="en-IN" sz="1800" kern="1200" dirty="0" smtClean="0">
                          <a:solidFill>
                            <a:schemeClr val="dk1"/>
                          </a:solidFill>
                          <a:effectLst/>
                          <a:latin typeface="+mn-lt"/>
                          <a:ea typeface="+mn-ea"/>
                          <a:cs typeface="+mn-cs"/>
                        </a:rPr>
                        <a:t>a-=b</a:t>
                      </a:r>
                    </a:p>
                    <a:p>
                      <a:r>
                        <a:rPr lang="en-IN" sz="1800" kern="1200" dirty="0" smtClean="0">
                          <a:solidFill>
                            <a:schemeClr val="dk1"/>
                          </a:solidFill>
                          <a:effectLst/>
                          <a:latin typeface="+mn-lt"/>
                          <a:ea typeface="+mn-ea"/>
                          <a:cs typeface="+mn-cs"/>
                        </a:rPr>
                        <a:t>print("subtract AND Operator -=:",a)</a:t>
                      </a:r>
                    </a:p>
                    <a:p>
                      <a:r>
                        <a:rPr lang="en-IN" sz="1800" kern="1200" dirty="0" smtClean="0">
                          <a:solidFill>
                            <a:schemeClr val="dk1"/>
                          </a:solidFill>
                          <a:effectLst/>
                          <a:latin typeface="+mn-lt"/>
                          <a:ea typeface="+mn-ea"/>
                          <a:cs typeface="+mn-cs"/>
                        </a:rPr>
                        <a:t>a*=b</a:t>
                      </a:r>
                    </a:p>
                    <a:p>
                      <a:r>
                        <a:rPr lang="en-IN" sz="1800" kern="1200" dirty="0" smtClean="0">
                          <a:solidFill>
                            <a:schemeClr val="dk1"/>
                          </a:solidFill>
                          <a:effectLst/>
                          <a:latin typeface="+mn-lt"/>
                          <a:ea typeface="+mn-ea"/>
                          <a:cs typeface="+mn-cs"/>
                        </a:rPr>
                        <a:t>print("Multiply AND Operator *=:",a)</a:t>
                      </a:r>
                    </a:p>
                    <a:p>
                      <a:r>
                        <a:rPr lang="en-IN" sz="1800" kern="1200" dirty="0" smtClean="0">
                          <a:solidFill>
                            <a:schemeClr val="dk1"/>
                          </a:solidFill>
                          <a:effectLst/>
                          <a:latin typeface="+mn-lt"/>
                          <a:ea typeface="+mn-ea"/>
                          <a:cs typeface="+mn-cs"/>
                        </a:rPr>
                        <a:t>a/=b</a:t>
                      </a:r>
                    </a:p>
                    <a:p>
                      <a:r>
                        <a:rPr lang="en-IN" sz="1800" kern="1200" dirty="0" smtClean="0">
                          <a:solidFill>
                            <a:schemeClr val="dk1"/>
                          </a:solidFill>
                          <a:effectLst/>
                          <a:latin typeface="+mn-lt"/>
                          <a:ea typeface="+mn-ea"/>
                          <a:cs typeface="+mn-cs"/>
                        </a:rPr>
                        <a:t>print("Division AND Operator /=:",a)</a:t>
                      </a:r>
                    </a:p>
                    <a:p>
                      <a:r>
                        <a:rPr lang="en-IN" sz="1800" kern="1200" dirty="0" smtClean="0">
                          <a:solidFill>
                            <a:schemeClr val="dk1"/>
                          </a:solidFill>
                          <a:effectLst/>
                          <a:latin typeface="+mn-lt"/>
                          <a:ea typeface="+mn-ea"/>
                          <a:cs typeface="+mn-cs"/>
                        </a:rPr>
                        <a:t>c=2**3</a:t>
                      </a:r>
                    </a:p>
                    <a:p>
                      <a:r>
                        <a:rPr lang="en-IN" sz="1800" kern="1200" dirty="0" smtClean="0">
                          <a:solidFill>
                            <a:schemeClr val="dk1"/>
                          </a:solidFill>
                          <a:effectLst/>
                          <a:latin typeface="+mn-lt"/>
                          <a:ea typeface="+mn-ea"/>
                          <a:cs typeface="+mn-cs"/>
                        </a:rPr>
                        <a:t>print(" Exponent AND Operator **=:",c)</a:t>
                      </a:r>
                    </a:p>
                    <a:p>
                      <a:r>
                        <a:rPr lang="en-IN" sz="1800" kern="1200" dirty="0" smtClean="0">
                          <a:solidFill>
                            <a:schemeClr val="dk1"/>
                          </a:solidFill>
                          <a:effectLst/>
                          <a:latin typeface="+mn-lt"/>
                          <a:ea typeface="+mn-ea"/>
                          <a:cs typeface="+mn-cs"/>
                        </a:rPr>
                        <a:t>a//=b</a:t>
                      </a:r>
                    </a:p>
                    <a:p>
                      <a:r>
                        <a:rPr lang="en-IN" sz="1800" kern="1200" dirty="0" smtClean="0">
                          <a:solidFill>
                            <a:schemeClr val="dk1"/>
                          </a:solidFill>
                          <a:effectLst/>
                          <a:latin typeface="+mn-lt"/>
                          <a:ea typeface="+mn-ea"/>
                          <a:cs typeface="+mn-cs"/>
                        </a:rPr>
                        <a:t>print("Floor Division AND Operator //=:",a)</a:t>
                      </a:r>
                    </a:p>
                    <a:p>
                      <a:r>
                        <a:rPr lang="en-IN" sz="1800" kern="1200" dirty="0" smtClean="0">
                          <a:solidFill>
                            <a:schemeClr val="dk1"/>
                          </a:solidFill>
                          <a:effectLst/>
                          <a:latin typeface="+mn-lt"/>
                          <a:ea typeface="+mn-ea"/>
                          <a:cs typeface="+mn-cs"/>
                        </a:rPr>
                        <a:t>d=30%3</a:t>
                      </a:r>
                    </a:p>
                    <a:p>
                      <a:r>
                        <a:rPr lang="en-IN" sz="1800" kern="1200" dirty="0" smtClean="0">
                          <a:solidFill>
                            <a:schemeClr val="dk1"/>
                          </a:solidFill>
                          <a:effectLst/>
                          <a:latin typeface="+mn-lt"/>
                          <a:ea typeface="+mn-ea"/>
                          <a:cs typeface="+mn-cs"/>
                        </a:rPr>
                        <a:t>print(" Modulus AND Operator **=:",d)</a:t>
                      </a:r>
                    </a:p>
                    <a:p>
                      <a:endParaRPr lang="en-IN" dirty="0"/>
                    </a:p>
                  </a:txBody>
                  <a:tcPr/>
                </a:tc>
                <a:tc>
                  <a:txBody>
                    <a:bodyPr/>
                    <a:lstStyle/>
                    <a:p>
                      <a:endParaRPr lang="en-IN" sz="1800" kern="1200" dirty="0" smtClean="0">
                        <a:solidFill>
                          <a:schemeClr val="dk1"/>
                        </a:solidFill>
                        <a:effectLst/>
                        <a:latin typeface="+mn-lt"/>
                        <a:ea typeface="+mn-ea"/>
                        <a:cs typeface="+mn-cs"/>
                      </a:endParaRPr>
                    </a:p>
                    <a:p>
                      <a:endParaRPr lang="en-IN" sz="1800" kern="1200" dirty="0" smtClean="0">
                        <a:solidFill>
                          <a:schemeClr val="dk1"/>
                        </a:solidFill>
                        <a:effectLst/>
                        <a:latin typeface="+mn-lt"/>
                        <a:ea typeface="+mn-ea"/>
                        <a:cs typeface="+mn-cs"/>
                      </a:endParaRPr>
                    </a:p>
                    <a:p>
                      <a:r>
                        <a:rPr lang="en-IN" sz="1800" kern="1200" dirty="0" smtClean="0">
                          <a:solidFill>
                            <a:schemeClr val="dk1"/>
                          </a:solidFill>
                          <a:effectLst/>
                          <a:latin typeface="+mn-lt"/>
                          <a:ea typeface="+mn-ea"/>
                          <a:cs typeface="+mn-cs"/>
                        </a:rPr>
                        <a:t>add AND Operator +=: 40</a:t>
                      </a:r>
                    </a:p>
                    <a:p>
                      <a:endParaRPr lang="en-IN" sz="1800" kern="1200" dirty="0" smtClean="0">
                        <a:solidFill>
                          <a:schemeClr val="dk1"/>
                        </a:solidFill>
                        <a:effectLst/>
                        <a:latin typeface="+mn-lt"/>
                        <a:ea typeface="+mn-ea"/>
                        <a:cs typeface="+mn-cs"/>
                      </a:endParaRPr>
                    </a:p>
                    <a:p>
                      <a:r>
                        <a:rPr lang="en-IN" sz="1800" kern="1200" dirty="0" smtClean="0">
                          <a:solidFill>
                            <a:schemeClr val="dk1"/>
                          </a:solidFill>
                          <a:effectLst/>
                          <a:latin typeface="+mn-lt"/>
                          <a:ea typeface="+mn-ea"/>
                          <a:cs typeface="+mn-cs"/>
                        </a:rPr>
                        <a:t>subtract AND Operator -=: 10</a:t>
                      </a:r>
                    </a:p>
                    <a:p>
                      <a:endParaRPr lang="en-IN" sz="1800" kern="1200" dirty="0" smtClean="0">
                        <a:solidFill>
                          <a:schemeClr val="dk1"/>
                        </a:solidFill>
                        <a:effectLst/>
                        <a:latin typeface="+mn-lt"/>
                        <a:ea typeface="+mn-ea"/>
                        <a:cs typeface="+mn-cs"/>
                      </a:endParaRPr>
                    </a:p>
                    <a:p>
                      <a:r>
                        <a:rPr lang="en-IN" sz="1800" kern="1200" dirty="0" smtClean="0">
                          <a:solidFill>
                            <a:schemeClr val="dk1"/>
                          </a:solidFill>
                          <a:effectLst/>
                          <a:latin typeface="+mn-lt"/>
                          <a:ea typeface="+mn-ea"/>
                          <a:cs typeface="+mn-cs"/>
                        </a:rPr>
                        <a:t>Multiply AND Operator *=: 300</a:t>
                      </a:r>
                    </a:p>
                    <a:p>
                      <a:endParaRPr lang="en-IN" sz="1800" kern="1200" dirty="0" smtClean="0">
                        <a:solidFill>
                          <a:schemeClr val="dk1"/>
                        </a:solidFill>
                        <a:effectLst/>
                        <a:latin typeface="+mn-lt"/>
                        <a:ea typeface="+mn-ea"/>
                        <a:cs typeface="+mn-cs"/>
                      </a:endParaRPr>
                    </a:p>
                    <a:p>
                      <a:r>
                        <a:rPr lang="en-IN" sz="1800" kern="1200" dirty="0" smtClean="0">
                          <a:solidFill>
                            <a:schemeClr val="dk1"/>
                          </a:solidFill>
                          <a:effectLst/>
                          <a:latin typeface="+mn-lt"/>
                          <a:ea typeface="+mn-ea"/>
                          <a:cs typeface="+mn-cs"/>
                        </a:rPr>
                        <a:t>Division AND Operator /=: 10.0</a:t>
                      </a:r>
                    </a:p>
                    <a:p>
                      <a:endParaRPr lang="en-IN" sz="1800" kern="1200" dirty="0" smtClean="0">
                        <a:solidFill>
                          <a:schemeClr val="dk1"/>
                        </a:solidFill>
                        <a:effectLst/>
                        <a:latin typeface="+mn-lt"/>
                        <a:ea typeface="+mn-ea"/>
                        <a:cs typeface="+mn-cs"/>
                      </a:endParaRPr>
                    </a:p>
                    <a:p>
                      <a:r>
                        <a:rPr lang="en-IN" sz="1800" kern="1200" dirty="0" smtClean="0">
                          <a:solidFill>
                            <a:schemeClr val="dk1"/>
                          </a:solidFill>
                          <a:effectLst/>
                          <a:latin typeface="+mn-lt"/>
                          <a:ea typeface="+mn-ea"/>
                          <a:cs typeface="+mn-cs"/>
                        </a:rPr>
                        <a:t> Exponent AND Operator **=: 8</a:t>
                      </a:r>
                    </a:p>
                    <a:p>
                      <a:endParaRPr lang="en-IN" sz="1800" kern="1200" dirty="0" smtClean="0">
                        <a:solidFill>
                          <a:schemeClr val="dk1"/>
                        </a:solidFill>
                        <a:effectLst/>
                        <a:latin typeface="+mn-lt"/>
                        <a:ea typeface="+mn-ea"/>
                        <a:cs typeface="+mn-cs"/>
                      </a:endParaRPr>
                    </a:p>
                    <a:p>
                      <a:r>
                        <a:rPr lang="en-IN" sz="1800" kern="1200" dirty="0" smtClean="0">
                          <a:solidFill>
                            <a:schemeClr val="dk1"/>
                          </a:solidFill>
                          <a:effectLst/>
                          <a:latin typeface="+mn-lt"/>
                          <a:ea typeface="+mn-ea"/>
                          <a:cs typeface="+mn-cs"/>
                        </a:rPr>
                        <a:t>Floor Division AND Operator //=: 0.0</a:t>
                      </a:r>
                    </a:p>
                    <a:p>
                      <a:r>
                        <a:rPr lang="en-IN" sz="1800" kern="1200" dirty="0" smtClean="0">
                          <a:solidFill>
                            <a:schemeClr val="dk1"/>
                          </a:solidFill>
                          <a:effectLst/>
                          <a:latin typeface="+mn-lt"/>
                          <a:ea typeface="+mn-ea"/>
                          <a:cs typeface="+mn-cs"/>
                        </a:rPr>
                        <a:t> Modulus AND Operator **=: 0</a:t>
                      </a:r>
                    </a:p>
                    <a:p>
                      <a:endParaRPr lang="en-IN" dirty="0"/>
                    </a:p>
                  </a:txBody>
                  <a:tcPr/>
                </a:tc>
              </a:tr>
            </a:tbl>
          </a:graphicData>
        </a:graphic>
      </p:graphicFrame>
    </p:spTree>
    <p:extLst>
      <p:ext uri="{BB962C8B-B14F-4D97-AF65-F5344CB8AC3E}">
        <p14:creationId xmlns:p14="http://schemas.microsoft.com/office/powerpoint/2010/main" val="3957912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br>
              <a:rPr lang="en-US" dirty="0"/>
            </a:br>
            <a:endParaRPr lang="en-IN" dirty="0"/>
          </a:p>
        </p:txBody>
      </p:sp>
      <p:sp>
        <p:nvSpPr>
          <p:cNvPr id="3" name="Content Placeholder 2"/>
          <p:cNvSpPr>
            <a:spLocks noGrp="1"/>
          </p:cNvSpPr>
          <p:nvPr>
            <p:ph idx="1"/>
          </p:nvPr>
        </p:nvSpPr>
        <p:spPr/>
        <p:txBody>
          <a:bodyPr/>
          <a:lstStyle/>
          <a:p>
            <a:r>
              <a:rPr lang="en-US" dirty="0" smtClean="0"/>
              <a:t>Logical Operator are used to check two or more </a:t>
            </a:r>
            <a:r>
              <a:rPr lang="en-US" dirty="0" err="1" smtClean="0"/>
              <a:t>conditiond</a:t>
            </a:r>
            <a:r>
              <a:rPr lang="en-US" dirty="0" smtClean="0"/>
              <a:t>.</a:t>
            </a:r>
          </a:p>
          <a:p>
            <a:r>
              <a:rPr lang="en-US" dirty="0" smtClean="0"/>
              <a:t>The Resultant of this operator is always a Boolean value.</a:t>
            </a:r>
          </a:p>
          <a:p>
            <a:r>
              <a:rPr lang="en-US" dirty="0" smtClean="0"/>
              <a:t>Logical </a:t>
            </a:r>
            <a:r>
              <a:rPr lang="en-US" dirty="0"/>
              <a:t>operators are used to combine conditional </a:t>
            </a:r>
            <a:r>
              <a:rPr lang="en-US" dirty="0" smtClean="0"/>
              <a:t>statements</a:t>
            </a:r>
          </a:p>
          <a:p>
            <a:pPr marL="0" indent="0">
              <a:buNone/>
            </a:pPr>
            <a:endParaRPr lang="en-IN" dirty="0"/>
          </a:p>
        </p:txBody>
      </p:sp>
    </p:spTree>
    <p:extLst>
      <p:ext uri="{BB962C8B-B14F-4D97-AF65-F5344CB8AC3E}">
        <p14:creationId xmlns:p14="http://schemas.microsoft.com/office/powerpoint/2010/main" val="6195834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Logical operators in Python are as Follow</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251" y="2870152"/>
            <a:ext cx="7471442" cy="2912462"/>
          </a:xfrm>
          <a:prstGeom prst="rect">
            <a:avLst/>
          </a:prstGeom>
        </p:spPr>
      </p:pic>
    </p:spTree>
    <p:extLst>
      <p:ext uri="{BB962C8B-B14F-4D97-AF65-F5344CB8AC3E}">
        <p14:creationId xmlns:p14="http://schemas.microsoft.com/office/powerpoint/2010/main" val="241054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3343961"/>
              </p:ext>
            </p:extLst>
          </p:nvPr>
        </p:nvGraphicFramePr>
        <p:xfrm>
          <a:off x="677863" y="2160585"/>
          <a:ext cx="8596312" cy="3248541"/>
        </p:xfrm>
        <a:graphic>
          <a:graphicData uri="http://schemas.openxmlformats.org/drawingml/2006/table">
            <a:tbl>
              <a:tblPr firstRow="1" bandRow="1">
                <a:tableStyleId>{5C22544A-7EE6-4342-B048-85BDC9FD1C3A}</a:tableStyleId>
              </a:tblPr>
              <a:tblGrid>
                <a:gridCol w="5104751"/>
                <a:gridCol w="3491561"/>
              </a:tblGrid>
              <a:tr h="584288">
                <a:tc>
                  <a:txBody>
                    <a:bodyPr/>
                    <a:lstStyle/>
                    <a:p>
                      <a:r>
                        <a:rPr lang="en-US" dirty="0" smtClean="0"/>
                        <a:t>Program</a:t>
                      </a:r>
                      <a:endParaRPr lang="en-IN" dirty="0"/>
                    </a:p>
                  </a:txBody>
                  <a:tcPr/>
                </a:tc>
                <a:tc>
                  <a:txBody>
                    <a:bodyPr/>
                    <a:lstStyle/>
                    <a:p>
                      <a:r>
                        <a:rPr lang="en-US" dirty="0" smtClean="0"/>
                        <a:t>Output</a:t>
                      </a:r>
                      <a:endParaRPr lang="en-IN" dirty="0"/>
                    </a:p>
                  </a:txBody>
                  <a:tcPr/>
                </a:tc>
              </a:tr>
              <a:tr h="2664253">
                <a:tc>
                  <a:txBody>
                    <a:bodyPr/>
                    <a:lstStyle/>
                    <a:p>
                      <a:r>
                        <a:rPr lang="en-IN" sz="1800" kern="1200" dirty="0" err="1" smtClean="0">
                          <a:solidFill>
                            <a:schemeClr val="dk1"/>
                          </a:solidFill>
                          <a:effectLst/>
                          <a:latin typeface="+mn-lt"/>
                          <a:ea typeface="+mn-ea"/>
                          <a:cs typeface="+mn-cs"/>
                        </a:rPr>
                        <a:t>a,b</a:t>
                      </a:r>
                      <a:r>
                        <a:rPr lang="en-IN" sz="1800" kern="1200" dirty="0" smtClean="0">
                          <a:solidFill>
                            <a:schemeClr val="dk1"/>
                          </a:solidFill>
                          <a:effectLst/>
                          <a:latin typeface="+mn-lt"/>
                          <a:ea typeface="+mn-ea"/>
                          <a:cs typeface="+mn-cs"/>
                        </a:rPr>
                        <a:t>=10,30</a:t>
                      </a:r>
                    </a:p>
                    <a:p>
                      <a:r>
                        <a:rPr lang="en-IN" sz="1800" kern="1200" dirty="0" smtClean="0">
                          <a:solidFill>
                            <a:schemeClr val="dk1"/>
                          </a:solidFill>
                          <a:effectLst/>
                          <a:latin typeface="+mn-lt"/>
                          <a:ea typeface="+mn-ea"/>
                          <a:cs typeface="+mn-cs"/>
                        </a:rPr>
                        <a:t> print("Logical AND Operator </a:t>
                      </a:r>
                      <a:r>
                        <a:rPr lang="en-IN" sz="1800" kern="1200" dirty="0" err="1" smtClean="0">
                          <a:solidFill>
                            <a:schemeClr val="dk1"/>
                          </a:solidFill>
                          <a:effectLst/>
                          <a:latin typeface="+mn-lt"/>
                          <a:ea typeface="+mn-ea"/>
                          <a:cs typeface="+mn-cs"/>
                        </a:rPr>
                        <a:t>and:",a</a:t>
                      </a:r>
                      <a:r>
                        <a:rPr lang="en-IN" sz="1800" kern="1200" dirty="0" smtClean="0">
                          <a:solidFill>
                            <a:schemeClr val="dk1"/>
                          </a:solidFill>
                          <a:effectLst/>
                          <a:latin typeface="+mn-lt"/>
                          <a:ea typeface="+mn-ea"/>
                          <a:cs typeface="+mn-cs"/>
                        </a:rPr>
                        <a:t>&gt;b and a&lt;b)</a:t>
                      </a:r>
                    </a:p>
                    <a:p>
                      <a:r>
                        <a:rPr lang="en-IN" sz="1800" kern="1200" dirty="0" smtClean="0">
                          <a:solidFill>
                            <a:schemeClr val="dk1"/>
                          </a:solidFill>
                          <a:effectLst/>
                          <a:latin typeface="+mn-lt"/>
                          <a:ea typeface="+mn-ea"/>
                          <a:cs typeface="+mn-cs"/>
                        </a:rPr>
                        <a:t>print("Logical OR Operator </a:t>
                      </a:r>
                      <a:r>
                        <a:rPr lang="en-IN" sz="1800" kern="1200" dirty="0" err="1" smtClean="0">
                          <a:solidFill>
                            <a:schemeClr val="dk1"/>
                          </a:solidFill>
                          <a:effectLst/>
                          <a:latin typeface="+mn-lt"/>
                          <a:ea typeface="+mn-ea"/>
                          <a:cs typeface="+mn-cs"/>
                        </a:rPr>
                        <a:t>and:",a</a:t>
                      </a:r>
                      <a:r>
                        <a:rPr lang="en-IN" sz="1800" kern="1200" dirty="0" smtClean="0">
                          <a:solidFill>
                            <a:schemeClr val="dk1"/>
                          </a:solidFill>
                          <a:effectLst/>
                          <a:latin typeface="+mn-lt"/>
                          <a:ea typeface="+mn-ea"/>
                          <a:cs typeface="+mn-cs"/>
                        </a:rPr>
                        <a:t>&gt;b or a&lt;b)</a:t>
                      </a:r>
                    </a:p>
                    <a:p>
                      <a:r>
                        <a:rPr lang="en-IN" sz="1800" kern="1200" dirty="0" smtClean="0">
                          <a:solidFill>
                            <a:schemeClr val="dk1"/>
                          </a:solidFill>
                          <a:effectLst/>
                          <a:latin typeface="+mn-lt"/>
                          <a:ea typeface="+mn-ea"/>
                          <a:cs typeface="+mn-cs"/>
                        </a:rPr>
                        <a:t>print("Logical NOT Operator </a:t>
                      </a:r>
                      <a:r>
                        <a:rPr lang="en-IN" sz="1800" kern="1200" dirty="0" err="1" smtClean="0">
                          <a:solidFill>
                            <a:schemeClr val="dk1"/>
                          </a:solidFill>
                          <a:effectLst/>
                          <a:latin typeface="+mn-lt"/>
                          <a:ea typeface="+mn-ea"/>
                          <a:cs typeface="+mn-cs"/>
                        </a:rPr>
                        <a:t>and:",not</a:t>
                      </a:r>
                      <a:r>
                        <a:rPr lang="en-IN" sz="1800" kern="1200" dirty="0" smtClean="0">
                          <a:solidFill>
                            <a:schemeClr val="dk1"/>
                          </a:solidFill>
                          <a:effectLst/>
                          <a:latin typeface="+mn-lt"/>
                          <a:ea typeface="+mn-ea"/>
                          <a:cs typeface="+mn-cs"/>
                        </a:rPr>
                        <a:t> a&gt;b )</a:t>
                      </a:r>
                    </a:p>
                    <a:p>
                      <a:endParaRPr lang="en-IN" dirty="0"/>
                    </a:p>
                  </a:txBody>
                  <a:tcPr/>
                </a:tc>
                <a:tc>
                  <a:txBody>
                    <a:bodyPr/>
                    <a:lstStyle/>
                    <a:p>
                      <a:endParaRPr lang="en-IN" sz="1800" kern="1200" dirty="0" smtClean="0">
                        <a:solidFill>
                          <a:schemeClr val="dk1"/>
                        </a:solidFill>
                        <a:effectLst/>
                        <a:latin typeface="+mn-lt"/>
                        <a:ea typeface="+mn-ea"/>
                        <a:cs typeface="+mn-cs"/>
                      </a:endParaRPr>
                    </a:p>
                    <a:p>
                      <a:r>
                        <a:rPr lang="en-IN" sz="1800" kern="1200" dirty="0" smtClean="0">
                          <a:solidFill>
                            <a:schemeClr val="dk1"/>
                          </a:solidFill>
                          <a:effectLst/>
                          <a:latin typeface="+mn-lt"/>
                          <a:ea typeface="+mn-ea"/>
                          <a:cs typeface="+mn-cs"/>
                        </a:rPr>
                        <a:t>Logical AND Operator and: False</a:t>
                      </a:r>
                    </a:p>
                    <a:p>
                      <a:r>
                        <a:rPr lang="en-IN" sz="1800" kern="1200" dirty="0" smtClean="0">
                          <a:solidFill>
                            <a:schemeClr val="dk1"/>
                          </a:solidFill>
                          <a:effectLst/>
                          <a:latin typeface="+mn-lt"/>
                          <a:ea typeface="+mn-ea"/>
                          <a:cs typeface="+mn-cs"/>
                        </a:rPr>
                        <a:t>Logical OR Operator and: True</a:t>
                      </a:r>
                    </a:p>
                    <a:p>
                      <a:r>
                        <a:rPr lang="en-IN" sz="1800" kern="1200" dirty="0" smtClean="0">
                          <a:solidFill>
                            <a:schemeClr val="dk1"/>
                          </a:solidFill>
                          <a:effectLst/>
                          <a:latin typeface="+mn-lt"/>
                          <a:ea typeface="+mn-ea"/>
                          <a:cs typeface="+mn-cs"/>
                        </a:rPr>
                        <a:t>Logical NOT Operator and: True</a:t>
                      </a:r>
                    </a:p>
                    <a:p>
                      <a:endParaRPr lang="en-IN" dirty="0"/>
                    </a:p>
                  </a:txBody>
                  <a:tcPr/>
                </a:tc>
              </a:tr>
            </a:tbl>
          </a:graphicData>
        </a:graphic>
      </p:graphicFrame>
    </p:spTree>
    <p:extLst>
      <p:ext uri="{BB962C8B-B14F-4D97-AF65-F5344CB8AC3E}">
        <p14:creationId xmlns:p14="http://schemas.microsoft.com/office/powerpoint/2010/main" val="1210090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Operators</a:t>
            </a:r>
            <a:br>
              <a:rPr lang="en-US" dirty="0"/>
            </a:br>
            <a:endParaRPr lang="en-IN" dirty="0"/>
          </a:p>
        </p:txBody>
      </p:sp>
      <p:sp>
        <p:nvSpPr>
          <p:cNvPr id="3" name="Content Placeholder 2"/>
          <p:cNvSpPr>
            <a:spLocks noGrp="1"/>
          </p:cNvSpPr>
          <p:nvPr>
            <p:ph idx="1"/>
          </p:nvPr>
        </p:nvSpPr>
        <p:spPr/>
        <p:txBody>
          <a:bodyPr/>
          <a:lstStyle/>
          <a:p>
            <a:r>
              <a:rPr lang="en-US" dirty="0"/>
              <a:t>Bitwise operator works on bits and performs bit by bit </a:t>
            </a:r>
            <a:r>
              <a:rPr lang="en-US" dirty="0" smtClean="0"/>
              <a:t>operation</a:t>
            </a:r>
          </a:p>
          <a:p>
            <a:r>
              <a:rPr lang="en-US" dirty="0"/>
              <a:t>Assume if a = 60; and b = 13; Now in the binary format their values will be 0011 1100 and 0000 1101 respectively. </a:t>
            </a:r>
            <a:endParaRPr lang="en-US" dirty="0" smtClean="0"/>
          </a:p>
          <a:p>
            <a:r>
              <a:rPr lang="pt-BR" dirty="0"/>
              <a:t>a = </a:t>
            </a:r>
            <a:r>
              <a:rPr lang="pt-BR" dirty="0" smtClean="0"/>
              <a:t>0 0 1 1  1 1 0 0</a:t>
            </a:r>
            <a:endParaRPr lang="pt-BR" dirty="0"/>
          </a:p>
          <a:p>
            <a:pPr marL="0" indent="0">
              <a:buNone/>
            </a:pPr>
            <a:r>
              <a:rPr lang="pt-BR" dirty="0" smtClean="0"/>
              <a:t>     b </a:t>
            </a:r>
            <a:r>
              <a:rPr lang="pt-BR" dirty="0"/>
              <a:t>= </a:t>
            </a:r>
            <a:r>
              <a:rPr lang="pt-BR" dirty="0" smtClean="0"/>
              <a:t>0 0 0 0  1 1 0 1</a:t>
            </a:r>
          </a:p>
          <a:p>
            <a:pPr marL="0" indent="0">
              <a:buNone/>
            </a:pPr>
            <a:r>
              <a:rPr lang="pt-BR" dirty="0"/>
              <a:t> </a:t>
            </a:r>
            <a:r>
              <a:rPr lang="pt-BR" dirty="0" smtClean="0"/>
              <a:t>a&amp;b </a:t>
            </a:r>
            <a:r>
              <a:rPr lang="pt-BR" dirty="0"/>
              <a:t>= </a:t>
            </a:r>
            <a:r>
              <a:rPr lang="pt-BR" dirty="0" smtClean="0"/>
              <a:t>0 0 0 0  1 1 0 0</a:t>
            </a:r>
            <a:endParaRPr lang="pt-BR" dirty="0"/>
          </a:p>
          <a:p>
            <a:pPr marL="0" indent="0">
              <a:buNone/>
            </a:pPr>
            <a:r>
              <a:rPr lang="pt-BR" dirty="0"/>
              <a:t>a|b = </a:t>
            </a:r>
            <a:r>
              <a:rPr lang="pt-BR" dirty="0" smtClean="0"/>
              <a:t>  0 0 1 1  1 1 0 1</a:t>
            </a:r>
            <a:endParaRPr lang="pt-BR" dirty="0"/>
          </a:p>
          <a:p>
            <a:pPr marL="0" indent="0">
              <a:buNone/>
            </a:pPr>
            <a:r>
              <a:rPr lang="pt-BR" dirty="0"/>
              <a:t>a^b = </a:t>
            </a:r>
            <a:r>
              <a:rPr lang="pt-BR" dirty="0" smtClean="0"/>
              <a:t>  0 0 1 1  0 0 0 1</a:t>
            </a:r>
            <a:endParaRPr lang="pt-BR" dirty="0"/>
          </a:p>
          <a:p>
            <a:pPr marL="0" indent="0">
              <a:buNone/>
            </a:pPr>
            <a:r>
              <a:rPr lang="pt-BR" dirty="0"/>
              <a:t>~a  = </a:t>
            </a:r>
            <a:r>
              <a:rPr lang="pt-BR" dirty="0" smtClean="0"/>
              <a:t>   1 1 0 0  0 0 1 1</a:t>
            </a:r>
            <a:endParaRPr lang="pt-BR" dirty="0"/>
          </a:p>
          <a:p>
            <a:pPr marL="0" indent="0">
              <a:buNone/>
            </a:pPr>
            <a:endParaRPr lang="pt-BR" dirty="0"/>
          </a:p>
          <a:p>
            <a:endParaRPr lang="en-IN" dirty="0"/>
          </a:p>
        </p:txBody>
      </p:sp>
    </p:spTree>
    <p:extLst>
      <p:ext uri="{BB962C8B-B14F-4D97-AF65-F5344CB8AC3E}">
        <p14:creationId xmlns:p14="http://schemas.microsoft.com/office/powerpoint/2010/main" val="495317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251" y="2137893"/>
            <a:ext cx="7405352" cy="3825025"/>
          </a:xfrm>
        </p:spPr>
      </p:pic>
    </p:spTree>
    <p:extLst>
      <p:ext uri="{BB962C8B-B14F-4D97-AF65-F5344CB8AC3E}">
        <p14:creationId xmlns:p14="http://schemas.microsoft.com/office/powerpoint/2010/main" val="3940172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Bitwise operators in </a:t>
            </a:r>
            <a:r>
              <a:rPr lang="en-IN" dirty="0" smtClean="0"/>
              <a:t>Python are as Follow</a:t>
            </a:r>
          </a:p>
          <a:p>
            <a:pPr marL="0" indent="0">
              <a:buNone/>
            </a:pPr>
            <a:r>
              <a:rPr lang="en-US" dirty="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537138"/>
            <a:ext cx="8097380" cy="3504224"/>
          </a:xfrm>
          <a:prstGeom prst="rect">
            <a:avLst/>
          </a:prstGeom>
        </p:spPr>
      </p:pic>
    </p:spTree>
    <p:extLst>
      <p:ext uri="{BB962C8B-B14F-4D97-AF65-F5344CB8AC3E}">
        <p14:creationId xmlns:p14="http://schemas.microsoft.com/office/powerpoint/2010/main" val="3233837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7941274"/>
              </p:ext>
            </p:extLst>
          </p:nvPr>
        </p:nvGraphicFramePr>
        <p:xfrm>
          <a:off x="561953" y="1930398"/>
          <a:ext cx="8596312" cy="3235318"/>
        </p:xfrm>
        <a:graphic>
          <a:graphicData uri="http://schemas.openxmlformats.org/drawingml/2006/table">
            <a:tbl>
              <a:tblPr firstRow="1" bandRow="1">
                <a:tableStyleId>{5C22544A-7EE6-4342-B048-85BDC9FD1C3A}</a:tableStyleId>
              </a:tblPr>
              <a:tblGrid>
                <a:gridCol w="5182024"/>
                <a:gridCol w="3414288"/>
              </a:tblGrid>
              <a:tr h="400678">
                <a:tc>
                  <a:txBody>
                    <a:bodyPr/>
                    <a:lstStyle/>
                    <a:p>
                      <a:r>
                        <a:rPr lang="en-US" dirty="0" smtClean="0"/>
                        <a:t>Program</a:t>
                      </a:r>
                      <a:endParaRPr lang="en-IN" dirty="0"/>
                    </a:p>
                  </a:txBody>
                  <a:tcPr/>
                </a:tc>
                <a:tc>
                  <a:txBody>
                    <a:bodyPr/>
                    <a:lstStyle/>
                    <a:p>
                      <a:r>
                        <a:rPr lang="en-US" dirty="0" smtClean="0"/>
                        <a:t>Output</a:t>
                      </a:r>
                      <a:endParaRPr lang="en-IN" dirty="0"/>
                    </a:p>
                  </a:txBody>
                  <a:tcPr/>
                </a:tc>
              </a:tr>
              <a:tr h="2138609">
                <a:tc>
                  <a:txBody>
                    <a:bodyPr/>
                    <a:lstStyle/>
                    <a:p>
                      <a:r>
                        <a:rPr lang="en-IN" sz="1800" kern="1200" dirty="0" err="1" smtClean="0">
                          <a:solidFill>
                            <a:schemeClr val="dk1"/>
                          </a:solidFill>
                          <a:effectLst/>
                          <a:latin typeface="+mn-lt"/>
                          <a:ea typeface="+mn-ea"/>
                          <a:cs typeface="+mn-cs"/>
                        </a:rPr>
                        <a:t>a,b</a:t>
                      </a:r>
                      <a:r>
                        <a:rPr lang="en-IN" sz="1800" kern="1200" dirty="0" smtClean="0">
                          <a:solidFill>
                            <a:schemeClr val="dk1"/>
                          </a:solidFill>
                          <a:effectLst/>
                          <a:latin typeface="+mn-lt"/>
                          <a:ea typeface="+mn-ea"/>
                          <a:cs typeface="+mn-cs"/>
                        </a:rPr>
                        <a:t>=4,2</a:t>
                      </a:r>
                    </a:p>
                    <a:p>
                      <a:r>
                        <a:rPr lang="en-IN" sz="1800" kern="1200" dirty="0" smtClean="0">
                          <a:solidFill>
                            <a:schemeClr val="dk1"/>
                          </a:solidFill>
                          <a:effectLst/>
                          <a:latin typeface="+mn-lt"/>
                          <a:ea typeface="+mn-ea"/>
                          <a:cs typeface="+mn-cs"/>
                        </a:rPr>
                        <a:t>print("</a:t>
                      </a:r>
                      <a:r>
                        <a:rPr lang="en-IN" sz="1800" kern="1200" dirty="0" err="1" smtClean="0">
                          <a:solidFill>
                            <a:schemeClr val="dk1"/>
                          </a:solidFill>
                          <a:effectLst/>
                          <a:latin typeface="+mn-lt"/>
                          <a:ea typeface="+mn-ea"/>
                          <a:cs typeface="+mn-cs"/>
                        </a:rPr>
                        <a:t>Bitewise</a:t>
                      </a:r>
                      <a:r>
                        <a:rPr lang="en-IN" sz="1800" kern="1200" dirty="0" smtClean="0">
                          <a:solidFill>
                            <a:schemeClr val="dk1"/>
                          </a:solidFill>
                          <a:effectLst/>
                          <a:latin typeface="+mn-lt"/>
                          <a:ea typeface="+mn-ea"/>
                          <a:cs typeface="+mn-cs"/>
                        </a:rPr>
                        <a:t>  AND Operator </a:t>
                      </a:r>
                      <a:r>
                        <a:rPr lang="en-IN" sz="1800" kern="1200" dirty="0" err="1" smtClean="0">
                          <a:solidFill>
                            <a:schemeClr val="dk1"/>
                          </a:solidFill>
                          <a:effectLst/>
                          <a:latin typeface="+mn-lt"/>
                          <a:ea typeface="+mn-ea"/>
                          <a:cs typeface="+mn-cs"/>
                        </a:rPr>
                        <a:t>a&amp;b</a:t>
                      </a:r>
                      <a:r>
                        <a:rPr lang="en-IN" sz="1800" kern="1200" dirty="0" smtClean="0">
                          <a:solidFill>
                            <a:schemeClr val="dk1"/>
                          </a:solidFill>
                          <a:effectLst/>
                          <a:latin typeface="+mn-lt"/>
                          <a:ea typeface="+mn-ea"/>
                          <a:cs typeface="+mn-cs"/>
                        </a:rPr>
                        <a:t>=",</a:t>
                      </a:r>
                      <a:r>
                        <a:rPr lang="en-IN" sz="1800" kern="1200" dirty="0" err="1" smtClean="0">
                          <a:solidFill>
                            <a:schemeClr val="dk1"/>
                          </a:solidFill>
                          <a:effectLst/>
                          <a:latin typeface="+mn-lt"/>
                          <a:ea typeface="+mn-ea"/>
                          <a:cs typeface="+mn-cs"/>
                        </a:rPr>
                        <a:t>a&amp;b</a:t>
                      </a:r>
                      <a:r>
                        <a:rPr lang="en-IN" sz="1800" kern="1200" dirty="0" smtClean="0">
                          <a:solidFill>
                            <a:schemeClr val="dk1"/>
                          </a:solidFill>
                          <a:effectLst/>
                          <a:latin typeface="+mn-lt"/>
                          <a:ea typeface="+mn-ea"/>
                          <a:cs typeface="+mn-cs"/>
                        </a:rPr>
                        <a:t>)</a:t>
                      </a:r>
                    </a:p>
                    <a:p>
                      <a:r>
                        <a:rPr lang="en-IN" sz="1800" kern="1200" dirty="0" smtClean="0">
                          <a:solidFill>
                            <a:schemeClr val="dk1"/>
                          </a:solidFill>
                          <a:effectLst/>
                          <a:latin typeface="+mn-lt"/>
                          <a:ea typeface="+mn-ea"/>
                          <a:cs typeface="+mn-cs"/>
                        </a:rPr>
                        <a:t>print("</a:t>
                      </a:r>
                      <a:r>
                        <a:rPr lang="en-IN" sz="1800" kern="1200" dirty="0" err="1" smtClean="0">
                          <a:solidFill>
                            <a:schemeClr val="dk1"/>
                          </a:solidFill>
                          <a:effectLst/>
                          <a:latin typeface="+mn-lt"/>
                          <a:ea typeface="+mn-ea"/>
                          <a:cs typeface="+mn-cs"/>
                        </a:rPr>
                        <a:t>Bitewise</a:t>
                      </a:r>
                      <a:r>
                        <a:rPr lang="en-IN" sz="1800" kern="1200" dirty="0" smtClean="0">
                          <a:solidFill>
                            <a:schemeClr val="dk1"/>
                          </a:solidFill>
                          <a:effectLst/>
                          <a:latin typeface="+mn-lt"/>
                          <a:ea typeface="+mn-ea"/>
                          <a:cs typeface="+mn-cs"/>
                        </a:rPr>
                        <a:t>  OR Operator </a:t>
                      </a:r>
                      <a:r>
                        <a:rPr lang="en-IN" sz="1800" kern="1200" dirty="0" err="1" smtClean="0">
                          <a:solidFill>
                            <a:schemeClr val="dk1"/>
                          </a:solidFill>
                          <a:effectLst/>
                          <a:latin typeface="+mn-lt"/>
                          <a:ea typeface="+mn-ea"/>
                          <a:cs typeface="+mn-cs"/>
                        </a:rPr>
                        <a:t>a|b</a:t>
                      </a:r>
                      <a:r>
                        <a:rPr lang="en-IN" sz="1800" kern="1200" dirty="0" smtClean="0">
                          <a:solidFill>
                            <a:schemeClr val="dk1"/>
                          </a:solidFill>
                          <a:effectLst/>
                          <a:latin typeface="+mn-lt"/>
                          <a:ea typeface="+mn-ea"/>
                          <a:cs typeface="+mn-cs"/>
                        </a:rPr>
                        <a:t>=",</a:t>
                      </a:r>
                      <a:r>
                        <a:rPr lang="en-IN" sz="1800" kern="1200" dirty="0" err="1" smtClean="0">
                          <a:solidFill>
                            <a:schemeClr val="dk1"/>
                          </a:solidFill>
                          <a:effectLst/>
                          <a:latin typeface="+mn-lt"/>
                          <a:ea typeface="+mn-ea"/>
                          <a:cs typeface="+mn-cs"/>
                        </a:rPr>
                        <a:t>a|b</a:t>
                      </a:r>
                      <a:r>
                        <a:rPr lang="en-IN" sz="1800" kern="1200" dirty="0" smtClean="0">
                          <a:solidFill>
                            <a:schemeClr val="dk1"/>
                          </a:solidFill>
                          <a:effectLst/>
                          <a:latin typeface="+mn-lt"/>
                          <a:ea typeface="+mn-ea"/>
                          <a:cs typeface="+mn-cs"/>
                        </a:rPr>
                        <a:t>)</a:t>
                      </a:r>
                    </a:p>
                    <a:p>
                      <a:r>
                        <a:rPr lang="en-IN" sz="1800" kern="1200" dirty="0" smtClean="0">
                          <a:solidFill>
                            <a:schemeClr val="dk1"/>
                          </a:solidFill>
                          <a:effectLst/>
                          <a:latin typeface="+mn-lt"/>
                          <a:ea typeface="+mn-ea"/>
                          <a:cs typeface="+mn-cs"/>
                        </a:rPr>
                        <a:t>print("</a:t>
                      </a:r>
                      <a:r>
                        <a:rPr lang="en-IN" sz="1800" kern="1200" dirty="0" err="1" smtClean="0">
                          <a:solidFill>
                            <a:schemeClr val="dk1"/>
                          </a:solidFill>
                          <a:effectLst/>
                          <a:latin typeface="+mn-lt"/>
                          <a:ea typeface="+mn-ea"/>
                          <a:cs typeface="+mn-cs"/>
                        </a:rPr>
                        <a:t>Bitewise</a:t>
                      </a:r>
                      <a:r>
                        <a:rPr lang="en-IN" sz="1800" kern="1200" dirty="0" smtClean="0">
                          <a:solidFill>
                            <a:schemeClr val="dk1"/>
                          </a:solidFill>
                          <a:effectLst/>
                          <a:latin typeface="+mn-lt"/>
                          <a:ea typeface="+mn-ea"/>
                          <a:cs typeface="+mn-cs"/>
                        </a:rPr>
                        <a:t>  NOT Operator ~a=",~a)</a:t>
                      </a:r>
                    </a:p>
                    <a:p>
                      <a:r>
                        <a:rPr lang="en-IN" sz="1800" kern="1200" dirty="0" smtClean="0">
                          <a:solidFill>
                            <a:schemeClr val="dk1"/>
                          </a:solidFill>
                          <a:effectLst/>
                          <a:latin typeface="+mn-lt"/>
                          <a:ea typeface="+mn-ea"/>
                          <a:cs typeface="+mn-cs"/>
                        </a:rPr>
                        <a:t>print("</a:t>
                      </a:r>
                      <a:r>
                        <a:rPr lang="en-IN" sz="1800" kern="1200" dirty="0" err="1" smtClean="0">
                          <a:solidFill>
                            <a:schemeClr val="dk1"/>
                          </a:solidFill>
                          <a:effectLst/>
                          <a:latin typeface="+mn-lt"/>
                          <a:ea typeface="+mn-ea"/>
                          <a:cs typeface="+mn-cs"/>
                        </a:rPr>
                        <a:t>Bitewise</a:t>
                      </a:r>
                      <a:r>
                        <a:rPr lang="en-IN" sz="1800" kern="1200" dirty="0" smtClean="0">
                          <a:solidFill>
                            <a:schemeClr val="dk1"/>
                          </a:solidFill>
                          <a:effectLst/>
                          <a:latin typeface="+mn-lt"/>
                          <a:ea typeface="+mn-ea"/>
                          <a:cs typeface="+mn-cs"/>
                        </a:rPr>
                        <a:t>  XOR Operator </a:t>
                      </a:r>
                      <a:r>
                        <a:rPr lang="en-IN" sz="1800" kern="1200" dirty="0" err="1" smtClean="0">
                          <a:solidFill>
                            <a:schemeClr val="dk1"/>
                          </a:solidFill>
                          <a:effectLst/>
                          <a:latin typeface="+mn-lt"/>
                          <a:ea typeface="+mn-ea"/>
                          <a:cs typeface="+mn-cs"/>
                        </a:rPr>
                        <a:t>a^b</a:t>
                      </a:r>
                      <a:r>
                        <a:rPr lang="en-IN" sz="1800" kern="1200" dirty="0" smtClean="0">
                          <a:solidFill>
                            <a:schemeClr val="dk1"/>
                          </a:solidFill>
                          <a:effectLst/>
                          <a:latin typeface="+mn-lt"/>
                          <a:ea typeface="+mn-ea"/>
                          <a:cs typeface="+mn-cs"/>
                        </a:rPr>
                        <a:t>=",</a:t>
                      </a:r>
                      <a:r>
                        <a:rPr lang="en-IN" sz="1800" kern="1200" dirty="0" err="1" smtClean="0">
                          <a:solidFill>
                            <a:schemeClr val="dk1"/>
                          </a:solidFill>
                          <a:effectLst/>
                          <a:latin typeface="+mn-lt"/>
                          <a:ea typeface="+mn-ea"/>
                          <a:cs typeface="+mn-cs"/>
                        </a:rPr>
                        <a:t>a^b</a:t>
                      </a:r>
                      <a:r>
                        <a:rPr lang="en-IN" sz="1800" kern="1200" dirty="0" smtClean="0">
                          <a:solidFill>
                            <a:schemeClr val="dk1"/>
                          </a:solidFill>
                          <a:effectLst/>
                          <a:latin typeface="+mn-lt"/>
                          <a:ea typeface="+mn-ea"/>
                          <a:cs typeface="+mn-cs"/>
                        </a:rPr>
                        <a:t>)</a:t>
                      </a:r>
                    </a:p>
                    <a:p>
                      <a:r>
                        <a:rPr lang="en-IN" sz="1800" kern="1200" dirty="0" smtClean="0">
                          <a:solidFill>
                            <a:schemeClr val="dk1"/>
                          </a:solidFill>
                          <a:effectLst/>
                          <a:latin typeface="+mn-lt"/>
                          <a:ea typeface="+mn-ea"/>
                          <a:cs typeface="+mn-cs"/>
                        </a:rPr>
                        <a:t>print("</a:t>
                      </a:r>
                      <a:r>
                        <a:rPr lang="en-IN" sz="1800" kern="1200" dirty="0" err="1" smtClean="0">
                          <a:solidFill>
                            <a:schemeClr val="dk1"/>
                          </a:solidFill>
                          <a:effectLst/>
                          <a:latin typeface="+mn-lt"/>
                          <a:ea typeface="+mn-ea"/>
                          <a:cs typeface="+mn-cs"/>
                        </a:rPr>
                        <a:t>Bitewise</a:t>
                      </a:r>
                      <a:r>
                        <a:rPr lang="en-IN" sz="1800" kern="1200" dirty="0" smtClean="0">
                          <a:solidFill>
                            <a:schemeClr val="dk1"/>
                          </a:solidFill>
                          <a:effectLst/>
                          <a:latin typeface="+mn-lt"/>
                          <a:ea typeface="+mn-ea"/>
                          <a:cs typeface="+mn-cs"/>
                        </a:rPr>
                        <a:t>  LEFT SHIFT Operator a&lt;&lt;b=",a&lt;&lt;b)</a:t>
                      </a:r>
                    </a:p>
                    <a:p>
                      <a:r>
                        <a:rPr lang="en-IN" sz="1800" kern="1200" dirty="0" smtClean="0">
                          <a:solidFill>
                            <a:schemeClr val="dk1"/>
                          </a:solidFill>
                          <a:effectLst/>
                          <a:latin typeface="+mn-lt"/>
                          <a:ea typeface="+mn-ea"/>
                          <a:cs typeface="+mn-cs"/>
                        </a:rPr>
                        <a:t>print("</a:t>
                      </a:r>
                      <a:r>
                        <a:rPr lang="en-IN" sz="1800" kern="1200" dirty="0" err="1" smtClean="0">
                          <a:solidFill>
                            <a:schemeClr val="dk1"/>
                          </a:solidFill>
                          <a:effectLst/>
                          <a:latin typeface="+mn-lt"/>
                          <a:ea typeface="+mn-ea"/>
                          <a:cs typeface="+mn-cs"/>
                        </a:rPr>
                        <a:t>Bitewise</a:t>
                      </a:r>
                      <a:r>
                        <a:rPr lang="en-IN" sz="1800" kern="1200" dirty="0" smtClean="0">
                          <a:solidFill>
                            <a:schemeClr val="dk1"/>
                          </a:solidFill>
                          <a:effectLst/>
                          <a:latin typeface="+mn-lt"/>
                          <a:ea typeface="+mn-ea"/>
                          <a:cs typeface="+mn-cs"/>
                        </a:rPr>
                        <a:t>  RIGHT Operator a&gt;&gt;b=",a&gt;&gt;b)</a:t>
                      </a:r>
                    </a:p>
                    <a:p>
                      <a:endParaRPr lang="en-IN" dirty="0"/>
                    </a:p>
                  </a:txBody>
                  <a:tcPr/>
                </a:tc>
                <a:tc>
                  <a:txBody>
                    <a:bodyPr/>
                    <a:lstStyle/>
                    <a:p>
                      <a:endParaRPr lang="en-IN" sz="1800" kern="1200" dirty="0" smtClean="0">
                        <a:solidFill>
                          <a:schemeClr val="dk1"/>
                        </a:solidFill>
                        <a:effectLst/>
                        <a:latin typeface="+mn-lt"/>
                        <a:ea typeface="+mn-ea"/>
                        <a:cs typeface="+mn-cs"/>
                      </a:endParaRPr>
                    </a:p>
                    <a:p>
                      <a:r>
                        <a:rPr lang="en-IN" sz="1800" kern="1200" dirty="0" err="1" smtClean="0">
                          <a:solidFill>
                            <a:schemeClr val="dk1"/>
                          </a:solidFill>
                          <a:effectLst/>
                          <a:latin typeface="+mn-lt"/>
                          <a:ea typeface="+mn-ea"/>
                          <a:cs typeface="+mn-cs"/>
                        </a:rPr>
                        <a:t>Bitewise</a:t>
                      </a:r>
                      <a:r>
                        <a:rPr lang="en-IN" sz="1800" kern="1200" dirty="0" smtClean="0">
                          <a:solidFill>
                            <a:schemeClr val="dk1"/>
                          </a:solidFill>
                          <a:effectLst/>
                          <a:latin typeface="+mn-lt"/>
                          <a:ea typeface="+mn-ea"/>
                          <a:cs typeface="+mn-cs"/>
                        </a:rPr>
                        <a:t>  AND Operator </a:t>
                      </a:r>
                      <a:r>
                        <a:rPr lang="en-IN" sz="1800" kern="1200" dirty="0" err="1" smtClean="0">
                          <a:solidFill>
                            <a:schemeClr val="dk1"/>
                          </a:solidFill>
                          <a:effectLst/>
                          <a:latin typeface="+mn-lt"/>
                          <a:ea typeface="+mn-ea"/>
                          <a:cs typeface="+mn-cs"/>
                        </a:rPr>
                        <a:t>a&amp;b</a:t>
                      </a:r>
                      <a:r>
                        <a:rPr lang="en-IN" sz="1800" kern="1200" dirty="0" smtClean="0">
                          <a:solidFill>
                            <a:schemeClr val="dk1"/>
                          </a:solidFill>
                          <a:effectLst/>
                          <a:latin typeface="+mn-lt"/>
                          <a:ea typeface="+mn-ea"/>
                          <a:cs typeface="+mn-cs"/>
                        </a:rPr>
                        <a:t>= 0</a:t>
                      </a:r>
                    </a:p>
                    <a:p>
                      <a:r>
                        <a:rPr lang="en-IN" sz="1800" kern="1200" dirty="0" err="1" smtClean="0">
                          <a:solidFill>
                            <a:schemeClr val="dk1"/>
                          </a:solidFill>
                          <a:effectLst/>
                          <a:latin typeface="+mn-lt"/>
                          <a:ea typeface="+mn-ea"/>
                          <a:cs typeface="+mn-cs"/>
                        </a:rPr>
                        <a:t>Bitewise</a:t>
                      </a:r>
                      <a:r>
                        <a:rPr lang="en-IN" sz="1800" kern="1200" dirty="0" smtClean="0">
                          <a:solidFill>
                            <a:schemeClr val="dk1"/>
                          </a:solidFill>
                          <a:effectLst/>
                          <a:latin typeface="+mn-lt"/>
                          <a:ea typeface="+mn-ea"/>
                          <a:cs typeface="+mn-cs"/>
                        </a:rPr>
                        <a:t>  OR Operator </a:t>
                      </a:r>
                      <a:r>
                        <a:rPr lang="en-IN" sz="1800" kern="1200" dirty="0" err="1" smtClean="0">
                          <a:solidFill>
                            <a:schemeClr val="dk1"/>
                          </a:solidFill>
                          <a:effectLst/>
                          <a:latin typeface="+mn-lt"/>
                          <a:ea typeface="+mn-ea"/>
                          <a:cs typeface="+mn-cs"/>
                        </a:rPr>
                        <a:t>a|b</a:t>
                      </a:r>
                      <a:r>
                        <a:rPr lang="en-IN" sz="1800" kern="1200" dirty="0" smtClean="0">
                          <a:solidFill>
                            <a:schemeClr val="dk1"/>
                          </a:solidFill>
                          <a:effectLst/>
                          <a:latin typeface="+mn-lt"/>
                          <a:ea typeface="+mn-ea"/>
                          <a:cs typeface="+mn-cs"/>
                        </a:rPr>
                        <a:t>= 6</a:t>
                      </a:r>
                    </a:p>
                    <a:p>
                      <a:r>
                        <a:rPr lang="en-IN" sz="1800" kern="1200" dirty="0" err="1" smtClean="0">
                          <a:solidFill>
                            <a:schemeClr val="dk1"/>
                          </a:solidFill>
                          <a:effectLst/>
                          <a:latin typeface="+mn-lt"/>
                          <a:ea typeface="+mn-ea"/>
                          <a:cs typeface="+mn-cs"/>
                        </a:rPr>
                        <a:t>Bitewise</a:t>
                      </a:r>
                      <a:r>
                        <a:rPr lang="en-IN" sz="1800" kern="1200" dirty="0" smtClean="0">
                          <a:solidFill>
                            <a:schemeClr val="dk1"/>
                          </a:solidFill>
                          <a:effectLst/>
                          <a:latin typeface="+mn-lt"/>
                          <a:ea typeface="+mn-ea"/>
                          <a:cs typeface="+mn-cs"/>
                        </a:rPr>
                        <a:t>  NOT Operator ~a= -5</a:t>
                      </a:r>
                    </a:p>
                    <a:p>
                      <a:r>
                        <a:rPr lang="en-IN" sz="1800" kern="1200" dirty="0" err="1" smtClean="0">
                          <a:solidFill>
                            <a:schemeClr val="dk1"/>
                          </a:solidFill>
                          <a:effectLst/>
                          <a:latin typeface="+mn-lt"/>
                          <a:ea typeface="+mn-ea"/>
                          <a:cs typeface="+mn-cs"/>
                        </a:rPr>
                        <a:t>Bitewise</a:t>
                      </a:r>
                      <a:r>
                        <a:rPr lang="en-IN" sz="1800" kern="1200" dirty="0" smtClean="0">
                          <a:solidFill>
                            <a:schemeClr val="dk1"/>
                          </a:solidFill>
                          <a:effectLst/>
                          <a:latin typeface="+mn-lt"/>
                          <a:ea typeface="+mn-ea"/>
                          <a:cs typeface="+mn-cs"/>
                        </a:rPr>
                        <a:t>  XOR Operator </a:t>
                      </a:r>
                      <a:r>
                        <a:rPr lang="en-IN" sz="1800" kern="1200" dirty="0" err="1" smtClean="0">
                          <a:solidFill>
                            <a:schemeClr val="dk1"/>
                          </a:solidFill>
                          <a:effectLst/>
                          <a:latin typeface="+mn-lt"/>
                          <a:ea typeface="+mn-ea"/>
                          <a:cs typeface="+mn-cs"/>
                        </a:rPr>
                        <a:t>a^b</a:t>
                      </a:r>
                      <a:r>
                        <a:rPr lang="en-IN" sz="1800" kern="1200" dirty="0" smtClean="0">
                          <a:solidFill>
                            <a:schemeClr val="dk1"/>
                          </a:solidFill>
                          <a:effectLst/>
                          <a:latin typeface="+mn-lt"/>
                          <a:ea typeface="+mn-ea"/>
                          <a:cs typeface="+mn-cs"/>
                        </a:rPr>
                        <a:t>= 6</a:t>
                      </a:r>
                    </a:p>
                    <a:p>
                      <a:r>
                        <a:rPr lang="en-IN" sz="1800" kern="1200" dirty="0" err="1" smtClean="0">
                          <a:solidFill>
                            <a:schemeClr val="dk1"/>
                          </a:solidFill>
                          <a:effectLst/>
                          <a:latin typeface="+mn-lt"/>
                          <a:ea typeface="+mn-ea"/>
                          <a:cs typeface="+mn-cs"/>
                        </a:rPr>
                        <a:t>Bitewise</a:t>
                      </a:r>
                      <a:r>
                        <a:rPr lang="en-IN" sz="1800" kern="1200" dirty="0" smtClean="0">
                          <a:solidFill>
                            <a:schemeClr val="dk1"/>
                          </a:solidFill>
                          <a:effectLst/>
                          <a:latin typeface="+mn-lt"/>
                          <a:ea typeface="+mn-ea"/>
                          <a:cs typeface="+mn-cs"/>
                        </a:rPr>
                        <a:t>  LEFT SHIFT Operator a&lt;&lt;b= 16</a:t>
                      </a:r>
                    </a:p>
                    <a:p>
                      <a:r>
                        <a:rPr lang="en-IN" sz="1800" kern="1200" dirty="0" err="1" smtClean="0">
                          <a:solidFill>
                            <a:schemeClr val="dk1"/>
                          </a:solidFill>
                          <a:effectLst/>
                          <a:latin typeface="+mn-lt"/>
                          <a:ea typeface="+mn-ea"/>
                          <a:cs typeface="+mn-cs"/>
                        </a:rPr>
                        <a:t>Bitewise</a:t>
                      </a:r>
                      <a:r>
                        <a:rPr lang="en-IN" sz="1800" kern="1200" dirty="0" smtClean="0">
                          <a:solidFill>
                            <a:schemeClr val="dk1"/>
                          </a:solidFill>
                          <a:effectLst/>
                          <a:latin typeface="+mn-lt"/>
                          <a:ea typeface="+mn-ea"/>
                          <a:cs typeface="+mn-cs"/>
                        </a:rPr>
                        <a:t>  RIGHT Operator a&gt;&gt;b= 1</a:t>
                      </a:r>
                    </a:p>
                    <a:p>
                      <a:endParaRPr lang="en-IN" dirty="0"/>
                    </a:p>
                  </a:txBody>
                  <a:tcPr/>
                </a:tc>
              </a:tr>
            </a:tbl>
          </a:graphicData>
        </a:graphic>
      </p:graphicFrame>
    </p:spTree>
    <p:extLst>
      <p:ext uri="{BB962C8B-B14F-4D97-AF65-F5344CB8AC3E}">
        <p14:creationId xmlns:p14="http://schemas.microsoft.com/office/powerpoint/2010/main" val="2056239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Membership Operators</a:t>
            </a:r>
            <a:br>
              <a:rPr lang="en-US" dirty="0"/>
            </a:br>
            <a:endParaRPr lang="en-IN" dirty="0"/>
          </a:p>
        </p:txBody>
      </p:sp>
      <p:sp>
        <p:nvSpPr>
          <p:cNvPr id="3" name="Content Placeholder 2"/>
          <p:cNvSpPr>
            <a:spLocks noGrp="1"/>
          </p:cNvSpPr>
          <p:nvPr>
            <p:ph idx="1"/>
          </p:nvPr>
        </p:nvSpPr>
        <p:spPr/>
        <p:txBody>
          <a:bodyPr/>
          <a:lstStyle/>
          <a:p>
            <a:r>
              <a:rPr lang="en-US" dirty="0" smtClean="0"/>
              <a:t>It is used to check the presence of the element or object in specified Sequence(String , List, Tuple)</a:t>
            </a:r>
          </a:p>
          <a:p>
            <a:r>
              <a:rPr lang="en-US" dirty="0" smtClean="0"/>
              <a:t> </a:t>
            </a:r>
            <a:r>
              <a:rPr lang="en-US" dirty="0"/>
              <a:t>In a dictionary we can only test for presence of key, not the value</a:t>
            </a:r>
            <a:r>
              <a:rPr lang="en-US" dirty="0" smtClean="0"/>
              <a:t>.</a:t>
            </a:r>
          </a:p>
          <a:p>
            <a:r>
              <a:rPr lang="en-US" dirty="0" smtClean="0"/>
              <a:t>Membership Operator are as Follow</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704" y="3622238"/>
            <a:ext cx="7160654" cy="2419123"/>
          </a:xfrm>
          <a:prstGeom prst="rect">
            <a:avLst/>
          </a:prstGeom>
        </p:spPr>
      </p:pic>
    </p:spTree>
    <p:extLst>
      <p:ext uri="{BB962C8B-B14F-4D97-AF65-F5344CB8AC3E}">
        <p14:creationId xmlns:p14="http://schemas.microsoft.com/office/powerpoint/2010/main" val="40824979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8013624"/>
              </p:ext>
            </p:extLst>
          </p:nvPr>
        </p:nvGraphicFramePr>
        <p:xfrm>
          <a:off x="768015" y="1838617"/>
          <a:ext cx="8596312" cy="3634904"/>
        </p:xfrm>
        <a:graphic>
          <a:graphicData uri="http://schemas.openxmlformats.org/drawingml/2006/table">
            <a:tbl>
              <a:tblPr firstRow="1" bandRow="1">
                <a:tableStyleId>{5C22544A-7EE6-4342-B048-85BDC9FD1C3A}</a:tableStyleId>
              </a:tblPr>
              <a:tblGrid>
                <a:gridCol w="4705506"/>
                <a:gridCol w="3890806"/>
              </a:tblGrid>
              <a:tr h="1351774">
                <a:tc>
                  <a:txBody>
                    <a:bodyPr/>
                    <a:lstStyle/>
                    <a:p>
                      <a:r>
                        <a:rPr lang="en-US" dirty="0" smtClean="0"/>
                        <a:t>Program</a:t>
                      </a:r>
                      <a:endParaRPr lang="en-IN" dirty="0"/>
                    </a:p>
                  </a:txBody>
                  <a:tcPr/>
                </a:tc>
                <a:tc>
                  <a:txBody>
                    <a:bodyPr/>
                    <a:lstStyle/>
                    <a:p>
                      <a:r>
                        <a:rPr lang="en-US" dirty="0" smtClean="0"/>
                        <a:t>Output</a:t>
                      </a:r>
                      <a:endParaRPr lang="en-IN" dirty="0"/>
                    </a:p>
                  </a:txBody>
                  <a:tcPr/>
                </a:tc>
              </a:tr>
              <a:tr h="2283130">
                <a:tc>
                  <a:txBody>
                    <a:bodyPr/>
                    <a:lstStyle/>
                    <a:p>
                      <a:r>
                        <a:rPr lang="en-IN" sz="1800" kern="1200" dirty="0" smtClean="0">
                          <a:solidFill>
                            <a:schemeClr val="dk1"/>
                          </a:solidFill>
                          <a:effectLst/>
                          <a:latin typeface="+mn-lt"/>
                          <a:ea typeface="+mn-ea"/>
                          <a:cs typeface="+mn-cs"/>
                        </a:rPr>
                        <a:t>list=[10,20,"AMIT",30.45]</a:t>
                      </a:r>
                    </a:p>
                    <a:p>
                      <a:r>
                        <a:rPr lang="en-IN" sz="1800" kern="1200" dirty="0" smtClean="0">
                          <a:solidFill>
                            <a:schemeClr val="dk1"/>
                          </a:solidFill>
                          <a:effectLst/>
                          <a:latin typeface="+mn-lt"/>
                          <a:ea typeface="+mn-ea"/>
                          <a:cs typeface="+mn-cs"/>
                        </a:rPr>
                        <a:t>print("10 is present in list in= ",10 in list)</a:t>
                      </a:r>
                    </a:p>
                    <a:p>
                      <a:r>
                        <a:rPr lang="en-IN" sz="1800" kern="1200" dirty="0" smtClean="0">
                          <a:solidFill>
                            <a:schemeClr val="dk1"/>
                          </a:solidFill>
                          <a:effectLst/>
                          <a:latin typeface="+mn-lt"/>
                          <a:ea typeface="+mn-ea"/>
                          <a:cs typeface="+mn-cs"/>
                        </a:rPr>
                        <a:t>print("10 is not present in list not in= ",10 not in list)</a:t>
                      </a:r>
                    </a:p>
                    <a:p>
                      <a:endParaRPr lang="en-IN" dirty="0"/>
                    </a:p>
                  </a:txBody>
                  <a:tcPr/>
                </a:tc>
                <a:tc>
                  <a:txBody>
                    <a:bodyPr/>
                    <a:lstStyle/>
                    <a:p>
                      <a:endParaRPr lang="en-IN" sz="1800" kern="1200" dirty="0" smtClean="0">
                        <a:solidFill>
                          <a:schemeClr val="dk1"/>
                        </a:solidFill>
                        <a:effectLst/>
                        <a:latin typeface="+mn-lt"/>
                        <a:ea typeface="+mn-ea"/>
                        <a:cs typeface="+mn-cs"/>
                      </a:endParaRPr>
                    </a:p>
                    <a:p>
                      <a:r>
                        <a:rPr lang="en-IN" sz="1800" kern="1200" dirty="0" smtClean="0">
                          <a:solidFill>
                            <a:schemeClr val="dk1"/>
                          </a:solidFill>
                          <a:effectLst/>
                          <a:latin typeface="+mn-lt"/>
                          <a:ea typeface="+mn-ea"/>
                          <a:cs typeface="+mn-cs"/>
                        </a:rPr>
                        <a:t>10 is present in list in=  True</a:t>
                      </a:r>
                    </a:p>
                    <a:p>
                      <a:r>
                        <a:rPr lang="en-IN" sz="1800" kern="1200" dirty="0" smtClean="0">
                          <a:solidFill>
                            <a:schemeClr val="dk1"/>
                          </a:solidFill>
                          <a:effectLst/>
                          <a:latin typeface="+mn-lt"/>
                          <a:ea typeface="+mn-ea"/>
                          <a:cs typeface="+mn-cs"/>
                        </a:rPr>
                        <a:t>10 is not present in list not in=  False</a:t>
                      </a:r>
                    </a:p>
                    <a:p>
                      <a:endParaRPr lang="en-IN" dirty="0"/>
                    </a:p>
                  </a:txBody>
                  <a:tcPr/>
                </a:tc>
              </a:tr>
            </a:tbl>
          </a:graphicData>
        </a:graphic>
      </p:graphicFrame>
    </p:spTree>
    <p:extLst>
      <p:ext uri="{BB962C8B-B14F-4D97-AF65-F5344CB8AC3E}">
        <p14:creationId xmlns:p14="http://schemas.microsoft.com/office/powerpoint/2010/main" val="29745485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Operators</a:t>
            </a:r>
            <a:br>
              <a:rPr lang="en-US" dirty="0"/>
            </a:br>
            <a:endParaRPr lang="en-IN" dirty="0"/>
          </a:p>
        </p:txBody>
      </p:sp>
      <p:sp>
        <p:nvSpPr>
          <p:cNvPr id="3" name="Content Placeholder 2"/>
          <p:cNvSpPr>
            <a:spLocks noGrp="1"/>
          </p:cNvSpPr>
          <p:nvPr>
            <p:ph idx="1"/>
          </p:nvPr>
        </p:nvSpPr>
        <p:spPr/>
        <p:txBody>
          <a:bodyPr/>
          <a:lstStyle/>
          <a:p>
            <a:r>
              <a:rPr lang="en-US" dirty="0"/>
              <a:t>Identity operators compare the memory locations of two objects</a:t>
            </a:r>
            <a:r>
              <a:rPr lang="en-US" dirty="0" smtClean="0"/>
              <a:t>.</a:t>
            </a:r>
          </a:p>
          <a:p>
            <a:r>
              <a:rPr lang="en-US" dirty="0"/>
              <a:t>Identity operators are used to compare the objects, not if they are equal, but if they are actually the same object, with the same memory location</a:t>
            </a:r>
            <a:r>
              <a:rPr lang="en-US" dirty="0" smtClean="0"/>
              <a:t>:</a:t>
            </a:r>
          </a:p>
          <a:p>
            <a:r>
              <a:rPr lang="en-US" dirty="0" smtClean="0"/>
              <a:t>Identity Operator are as Follow</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161" y="3960258"/>
            <a:ext cx="6658377" cy="1848108"/>
          </a:xfrm>
          <a:prstGeom prst="rect">
            <a:avLst/>
          </a:prstGeom>
        </p:spPr>
      </p:pic>
    </p:spTree>
    <p:extLst>
      <p:ext uri="{BB962C8B-B14F-4D97-AF65-F5344CB8AC3E}">
        <p14:creationId xmlns:p14="http://schemas.microsoft.com/office/powerpoint/2010/main" val="22316565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2494304"/>
              </p:ext>
            </p:extLst>
          </p:nvPr>
        </p:nvGraphicFramePr>
        <p:xfrm>
          <a:off x="677863" y="2160588"/>
          <a:ext cx="8596312" cy="2817097"/>
        </p:xfrm>
        <a:graphic>
          <a:graphicData uri="http://schemas.openxmlformats.org/drawingml/2006/table">
            <a:tbl>
              <a:tblPr firstRow="1" bandRow="1">
                <a:tableStyleId>{5C22544A-7EE6-4342-B048-85BDC9FD1C3A}</a:tableStyleId>
              </a:tblPr>
              <a:tblGrid>
                <a:gridCol w="4847174"/>
                <a:gridCol w="3749138"/>
              </a:tblGrid>
              <a:tr h="531097">
                <a:tc>
                  <a:txBody>
                    <a:bodyPr/>
                    <a:lstStyle/>
                    <a:p>
                      <a:r>
                        <a:rPr lang="en-US" dirty="0" smtClean="0"/>
                        <a:t>Program</a:t>
                      </a:r>
                      <a:endParaRPr lang="en-IN" dirty="0"/>
                    </a:p>
                  </a:txBody>
                  <a:tcPr/>
                </a:tc>
                <a:tc>
                  <a:txBody>
                    <a:bodyPr/>
                    <a:lstStyle/>
                    <a:p>
                      <a:r>
                        <a:rPr lang="en-US" dirty="0" smtClean="0"/>
                        <a:t>Output</a:t>
                      </a:r>
                      <a:endParaRPr lang="en-IN" dirty="0"/>
                    </a:p>
                  </a:txBody>
                  <a:tcPr/>
                </a:tc>
              </a:tr>
              <a:tr h="2004196">
                <a:tc>
                  <a:txBody>
                    <a:bodyPr/>
                    <a:lstStyle/>
                    <a:p>
                      <a:r>
                        <a:rPr lang="en-IN" sz="1800" kern="1200" dirty="0" smtClean="0">
                          <a:solidFill>
                            <a:schemeClr val="dk1"/>
                          </a:solidFill>
                          <a:effectLst/>
                          <a:latin typeface="+mn-lt"/>
                          <a:ea typeface="+mn-ea"/>
                          <a:cs typeface="+mn-cs"/>
                        </a:rPr>
                        <a:t>a=10</a:t>
                      </a:r>
                    </a:p>
                    <a:p>
                      <a:r>
                        <a:rPr lang="en-IN" sz="1800" kern="1200" dirty="0" smtClean="0">
                          <a:solidFill>
                            <a:schemeClr val="dk1"/>
                          </a:solidFill>
                          <a:effectLst/>
                          <a:latin typeface="+mn-lt"/>
                          <a:ea typeface="+mn-ea"/>
                          <a:cs typeface="+mn-cs"/>
                        </a:rPr>
                        <a:t>b=10</a:t>
                      </a:r>
                    </a:p>
                    <a:p>
                      <a:r>
                        <a:rPr lang="en-IN" sz="1800" kern="1200" dirty="0" smtClean="0">
                          <a:solidFill>
                            <a:schemeClr val="dk1"/>
                          </a:solidFill>
                          <a:effectLst/>
                          <a:latin typeface="+mn-lt"/>
                          <a:ea typeface="+mn-ea"/>
                          <a:cs typeface="+mn-cs"/>
                        </a:rPr>
                        <a:t>c=20</a:t>
                      </a:r>
                    </a:p>
                    <a:p>
                      <a:r>
                        <a:rPr lang="en-IN" sz="1800" kern="1200" dirty="0" smtClean="0">
                          <a:solidFill>
                            <a:schemeClr val="dk1"/>
                          </a:solidFill>
                          <a:effectLst/>
                          <a:latin typeface="+mn-lt"/>
                          <a:ea typeface="+mn-ea"/>
                          <a:cs typeface="+mn-cs"/>
                        </a:rPr>
                        <a:t>print("Does a &amp; b point to same memory location :is= ",a is b)</a:t>
                      </a:r>
                    </a:p>
                    <a:p>
                      <a:r>
                        <a:rPr lang="en-IN" sz="1800" kern="1200" dirty="0" smtClean="0">
                          <a:solidFill>
                            <a:schemeClr val="dk1"/>
                          </a:solidFill>
                          <a:effectLst/>
                          <a:latin typeface="+mn-lt"/>
                          <a:ea typeface="+mn-ea"/>
                          <a:cs typeface="+mn-cs"/>
                        </a:rPr>
                        <a:t>print("Does a &amp; c point to same memory location :is not= ",a is not c)</a:t>
                      </a:r>
                    </a:p>
                    <a:p>
                      <a:endParaRPr lang="en-IN" dirty="0"/>
                    </a:p>
                  </a:txBody>
                  <a:tcPr/>
                </a:tc>
                <a:tc>
                  <a:txBody>
                    <a:bodyPr/>
                    <a:lstStyle/>
                    <a:p>
                      <a:endParaRPr lang="en-IN" sz="1800" kern="1200" dirty="0" smtClean="0">
                        <a:solidFill>
                          <a:schemeClr val="dk1"/>
                        </a:solidFill>
                        <a:effectLst/>
                        <a:latin typeface="+mn-lt"/>
                        <a:ea typeface="+mn-ea"/>
                        <a:cs typeface="+mn-cs"/>
                      </a:endParaRPr>
                    </a:p>
                    <a:p>
                      <a:endParaRPr lang="en-IN" sz="1800" kern="1200" dirty="0" smtClean="0">
                        <a:solidFill>
                          <a:schemeClr val="dk1"/>
                        </a:solidFill>
                        <a:effectLst/>
                        <a:latin typeface="+mn-lt"/>
                        <a:ea typeface="+mn-ea"/>
                        <a:cs typeface="+mn-cs"/>
                      </a:endParaRPr>
                    </a:p>
                    <a:p>
                      <a:endParaRPr lang="en-IN" sz="1800" kern="1200" dirty="0" smtClean="0">
                        <a:solidFill>
                          <a:schemeClr val="dk1"/>
                        </a:solidFill>
                        <a:effectLst/>
                        <a:latin typeface="+mn-lt"/>
                        <a:ea typeface="+mn-ea"/>
                        <a:cs typeface="+mn-cs"/>
                      </a:endParaRPr>
                    </a:p>
                    <a:p>
                      <a:r>
                        <a:rPr lang="en-IN" sz="1800" kern="1200" dirty="0" smtClean="0">
                          <a:solidFill>
                            <a:schemeClr val="dk1"/>
                          </a:solidFill>
                          <a:effectLst/>
                          <a:latin typeface="+mn-lt"/>
                          <a:ea typeface="+mn-ea"/>
                          <a:cs typeface="+mn-cs"/>
                        </a:rPr>
                        <a:t>Does a &amp; b point to same memory location :is=  True</a:t>
                      </a:r>
                    </a:p>
                    <a:p>
                      <a:r>
                        <a:rPr lang="en-IN" sz="1800" kern="1200" dirty="0" smtClean="0">
                          <a:solidFill>
                            <a:schemeClr val="dk1"/>
                          </a:solidFill>
                          <a:effectLst/>
                          <a:latin typeface="+mn-lt"/>
                          <a:ea typeface="+mn-ea"/>
                          <a:cs typeface="+mn-cs"/>
                        </a:rPr>
                        <a:t>Does a &amp; c point to same memory location :is not=  True</a:t>
                      </a:r>
                    </a:p>
                    <a:p>
                      <a:endParaRPr lang="en-IN" dirty="0"/>
                    </a:p>
                  </a:txBody>
                  <a:tcPr/>
                </a:tc>
              </a:tr>
            </a:tbl>
          </a:graphicData>
        </a:graphic>
      </p:graphicFrame>
    </p:spTree>
    <p:extLst>
      <p:ext uri="{BB962C8B-B14F-4D97-AF65-F5344CB8AC3E}">
        <p14:creationId xmlns:p14="http://schemas.microsoft.com/office/powerpoint/2010/main" val="24910668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of operators</a:t>
            </a:r>
            <a:endParaRPr lang="en-IN" dirty="0"/>
          </a:p>
        </p:txBody>
      </p:sp>
      <p:sp>
        <p:nvSpPr>
          <p:cNvPr id="3" name="Content Placeholder 2"/>
          <p:cNvSpPr>
            <a:spLocks noGrp="1"/>
          </p:cNvSpPr>
          <p:nvPr>
            <p:ph idx="1"/>
          </p:nvPr>
        </p:nvSpPr>
        <p:spPr/>
        <p:txBody>
          <a:bodyPr/>
          <a:lstStyle/>
          <a:p>
            <a:r>
              <a:rPr lang="en-US" dirty="0"/>
              <a:t>Operator precedence affects how an expression is evaluated</a:t>
            </a:r>
            <a:r>
              <a:rPr lang="en-US" dirty="0" smtClean="0"/>
              <a:t>.</a:t>
            </a:r>
          </a:p>
          <a:p>
            <a:r>
              <a:rPr lang="en-US" dirty="0" smtClean="0"/>
              <a:t>When an expression has two or more operators, we need to identify the correct sequence to evaluate an expression.</a:t>
            </a:r>
          </a:p>
          <a:p>
            <a:r>
              <a:rPr lang="en-US" dirty="0"/>
              <a:t>To evaluate these type of expressions there is a rule of precedence in Python. It guides the order in which operation are carried out</a:t>
            </a:r>
            <a:r>
              <a:rPr lang="en-US" dirty="0" smtClean="0"/>
              <a:t>.</a:t>
            </a:r>
          </a:p>
          <a:p>
            <a:r>
              <a:rPr lang="en-US" dirty="0"/>
              <a:t>For example, x = 7 + 3 * </a:t>
            </a:r>
            <a:r>
              <a:rPr lang="en-US" dirty="0" smtClean="0"/>
              <a:t>2 </a:t>
            </a:r>
            <a:r>
              <a:rPr lang="en-US" dirty="0"/>
              <a:t>here, x is assigned 13, not 20 because operator * has higher precedence than +, so it first multiplies 3*2 and then adds into 7</a:t>
            </a:r>
            <a:r>
              <a:rPr lang="en-US" dirty="0" smtClean="0"/>
              <a:t>.</a:t>
            </a:r>
          </a:p>
          <a:p>
            <a:r>
              <a:rPr lang="en-US" dirty="0"/>
              <a:t>The following table lists all operators from highest precedence to lowest.</a:t>
            </a:r>
            <a:endParaRPr lang="en-IN" dirty="0"/>
          </a:p>
        </p:txBody>
      </p:sp>
    </p:spTree>
    <p:extLst>
      <p:ext uri="{BB962C8B-B14F-4D97-AF65-F5344CB8AC3E}">
        <p14:creationId xmlns:p14="http://schemas.microsoft.com/office/powerpoint/2010/main" val="26117096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Precedence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486924"/>
              </p:ext>
            </p:extLst>
          </p:nvPr>
        </p:nvGraphicFramePr>
        <p:xfrm>
          <a:off x="677863" y="2160588"/>
          <a:ext cx="8596312" cy="4820920"/>
        </p:xfrm>
        <a:graphic>
          <a:graphicData uri="http://schemas.openxmlformats.org/drawingml/2006/table">
            <a:tbl>
              <a:tblPr firstRow="1" bandRow="1">
                <a:tableStyleId>{5C22544A-7EE6-4342-B048-85BDC9FD1C3A}</a:tableStyleId>
              </a:tblPr>
              <a:tblGrid>
                <a:gridCol w="4298156"/>
                <a:gridCol w="4298156"/>
              </a:tblGrid>
              <a:tr h="370840">
                <a:tc>
                  <a:txBody>
                    <a:bodyPr/>
                    <a:lstStyle/>
                    <a:p>
                      <a:r>
                        <a:rPr lang="en-US" dirty="0" smtClean="0"/>
                        <a:t>Operator</a:t>
                      </a:r>
                      <a:endParaRPr lang="en-IN" dirty="0"/>
                    </a:p>
                  </a:txBody>
                  <a:tcPr/>
                </a:tc>
                <a:tc>
                  <a:txBody>
                    <a:bodyPr/>
                    <a:lstStyle/>
                    <a:p>
                      <a:r>
                        <a:rPr lang="en-US" dirty="0" err="1" smtClean="0"/>
                        <a:t>Desciption</a:t>
                      </a:r>
                      <a:endParaRPr lang="en-IN" dirty="0"/>
                    </a:p>
                  </a:txBody>
                  <a:tcPr/>
                </a:tc>
              </a:tr>
              <a:tr h="370840">
                <a:tc>
                  <a:txBody>
                    <a:bodyPr/>
                    <a:lstStyle/>
                    <a:p>
                      <a:r>
                        <a:rPr lang="en-US" dirty="0" smtClean="0"/>
                        <a:t>**</a:t>
                      </a:r>
                      <a:endParaRPr lang="en-IN" dirty="0"/>
                    </a:p>
                  </a:txBody>
                  <a:tcPr/>
                </a:tc>
                <a:tc>
                  <a:txBody>
                    <a:bodyPr/>
                    <a:lstStyle/>
                    <a:p>
                      <a:r>
                        <a:rPr lang="en-US" dirty="0" smtClean="0"/>
                        <a:t>Exponential Operator</a:t>
                      </a:r>
                      <a:endParaRPr lang="en-IN" dirty="0"/>
                    </a:p>
                  </a:txBody>
                  <a:tcPr/>
                </a:tc>
              </a:tr>
              <a:tr h="370840">
                <a:tc>
                  <a:txBody>
                    <a:bodyPr/>
                    <a:lstStyle/>
                    <a:p>
                      <a:r>
                        <a:rPr lang="en-US" dirty="0" smtClean="0"/>
                        <a:t>*,/,%,//</a:t>
                      </a:r>
                      <a:endParaRPr lang="en-IN" dirty="0"/>
                    </a:p>
                  </a:txBody>
                  <a:tcPr/>
                </a:tc>
                <a:tc>
                  <a:txBody>
                    <a:bodyPr/>
                    <a:lstStyle/>
                    <a:p>
                      <a:r>
                        <a:rPr lang="en-US" dirty="0" smtClean="0"/>
                        <a:t>Multipln,Divison,modulus,Floor</a:t>
                      </a:r>
                      <a:r>
                        <a:rPr lang="en-US" baseline="0" dirty="0" smtClean="0"/>
                        <a:t> Division</a:t>
                      </a:r>
                      <a:endParaRPr lang="en-IN" dirty="0"/>
                    </a:p>
                  </a:txBody>
                  <a:tcPr/>
                </a:tc>
              </a:tr>
              <a:tr h="370840">
                <a:tc>
                  <a:txBody>
                    <a:bodyPr/>
                    <a:lstStyle/>
                    <a:p>
                      <a:r>
                        <a:rPr lang="en-US" dirty="0" smtClean="0"/>
                        <a:t>+,-</a:t>
                      </a:r>
                      <a:endParaRPr lang="en-IN" dirty="0"/>
                    </a:p>
                  </a:txBody>
                  <a:tcPr/>
                </a:tc>
                <a:tc>
                  <a:txBody>
                    <a:bodyPr/>
                    <a:lstStyle/>
                    <a:p>
                      <a:r>
                        <a:rPr lang="en-US" dirty="0" err="1" smtClean="0"/>
                        <a:t>Addition,Sutraction</a:t>
                      </a:r>
                      <a:endParaRPr lang="en-IN" dirty="0"/>
                    </a:p>
                  </a:txBody>
                  <a:tcPr/>
                </a:tc>
              </a:tr>
              <a:tr h="370840">
                <a:tc>
                  <a:txBody>
                    <a:bodyPr/>
                    <a:lstStyle/>
                    <a:p>
                      <a:r>
                        <a:rPr lang="en-US" dirty="0" smtClean="0"/>
                        <a:t>&lt;&lt;,&gt;&gt;</a:t>
                      </a:r>
                      <a:endParaRPr lang="en-IN" dirty="0"/>
                    </a:p>
                  </a:txBody>
                  <a:tcPr/>
                </a:tc>
                <a:tc>
                  <a:txBody>
                    <a:bodyPr/>
                    <a:lstStyle/>
                    <a:p>
                      <a:r>
                        <a:rPr lang="en-US" dirty="0" smtClean="0"/>
                        <a:t>Bitwise left shift and Right shift</a:t>
                      </a:r>
                      <a:endParaRPr lang="en-IN" dirty="0"/>
                    </a:p>
                  </a:txBody>
                  <a:tcPr/>
                </a:tc>
              </a:tr>
              <a:tr h="370840">
                <a:tc>
                  <a:txBody>
                    <a:bodyPr/>
                    <a:lstStyle/>
                    <a:p>
                      <a:r>
                        <a:rPr lang="en-US" dirty="0" smtClean="0"/>
                        <a:t>&amp;</a:t>
                      </a:r>
                      <a:endParaRPr lang="en-IN" dirty="0"/>
                    </a:p>
                  </a:txBody>
                  <a:tcPr/>
                </a:tc>
                <a:tc>
                  <a:txBody>
                    <a:bodyPr/>
                    <a:lstStyle/>
                    <a:p>
                      <a:r>
                        <a:rPr lang="en-US" dirty="0" smtClean="0"/>
                        <a:t>Bitwise AND</a:t>
                      </a:r>
                      <a:endParaRPr lang="en-IN" dirty="0"/>
                    </a:p>
                  </a:txBody>
                  <a:tcPr/>
                </a:tc>
              </a:tr>
              <a:tr h="370840">
                <a:tc>
                  <a:txBody>
                    <a:bodyPr/>
                    <a:lstStyle/>
                    <a:p>
                      <a:r>
                        <a:rPr lang="en-US" dirty="0" smtClean="0"/>
                        <a:t>^,|</a:t>
                      </a:r>
                      <a:endParaRPr lang="en-IN" dirty="0"/>
                    </a:p>
                  </a:txBody>
                  <a:tcPr/>
                </a:tc>
                <a:tc>
                  <a:txBody>
                    <a:bodyPr/>
                    <a:lstStyle/>
                    <a:p>
                      <a:r>
                        <a:rPr lang="en-US" dirty="0" smtClean="0"/>
                        <a:t>Bitwise</a:t>
                      </a:r>
                      <a:r>
                        <a:rPr lang="en-US" baseline="0" dirty="0" smtClean="0"/>
                        <a:t> XOR &amp; OR</a:t>
                      </a:r>
                      <a:endParaRPr lang="en-IN" dirty="0"/>
                    </a:p>
                  </a:txBody>
                  <a:tcPr/>
                </a:tc>
              </a:tr>
              <a:tr h="370840">
                <a:tc>
                  <a:txBody>
                    <a:bodyPr/>
                    <a:lstStyle/>
                    <a:p>
                      <a:r>
                        <a:rPr lang="en-US" dirty="0" smtClean="0"/>
                        <a:t>&lt;=,&lt;,&gt;,&gt;=</a:t>
                      </a:r>
                      <a:endParaRPr lang="en-IN" dirty="0"/>
                    </a:p>
                  </a:txBody>
                  <a:tcPr/>
                </a:tc>
                <a:tc>
                  <a:txBody>
                    <a:bodyPr/>
                    <a:lstStyle/>
                    <a:p>
                      <a:r>
                        <a:rPr lang="en-US" dirty="0" smtClean="0"/>
                        <a:t>Comparison Operator</a:t>
                      </a:r>
                      <a:endParaRPr lang="en-IN" dirty="0"/>
                    </a:p>
                  </a:txBody>
                  <a:tcPr/>
                </a:tc>
              </a:tr>
              <a:tr h="370840">
                <a:tc>
                  <a:txBody>
                    <a:bodyPr/>
                    <a:lstStyle/>
                    <a:p>
                      <a:r>
                        <a:rPr lang="en-US" dirty="0" smtClean="0"/>
                        <a:t>&lt;&gt;,==,!=</a:t>
                      </a:r>
                      <a:endParaRPr lang="en-IN" dirty="0"/>
                    </a:p>
                  </a:txBody>
                  <a:tcPr/>
                </a:tc>
                <a:tc>
                  <a:txBody>
                    <a:bodyPr/>
                    <a:lstStyle/>
                    <a:p>
                      <a:r>
                        <a:rPr lang="en-US" dirty="0" smtClean="0"/>
                        <a:t>Equality Operator</a:t>
                      </a:r>
                      <a:endParaRPr lang="en-IN" dirty="0"/>
                    </a:p>
                  </a:txBody>
                  <a:tcPr/>
                </a:tc>
              </a:tr>
              <a:tr h="370840">
                <a:tc>
                  <a:txBody>
                    <a:bodyPr/>
                    <a:lstStyle/>
                    <a:p>
                      <a:r>
                        <a:rPr lang="en-US" dirty="0" smtClean="0"/>
                        <a:t>=,%=,/=,//=,-=,+=,*=,**=</a:t>
                      </a:r>
                      <a:endParaRPr lang="en-IN" dirty="0"/>
                    </a:p>
                  </a:txBody>
                  <a:tcPr/>
                </a:tc>
                <a:tc>
                  <a:txBody>
                    <a:bodyPr/>
                    <a:lstStyle/>
                    <a:p>
                      <a:r>
                        <a:rPr lang="en-US" dirty="0" smtClean="0"/>
                        <a:t>Assignment</a:t>
                      </a:r>
                      <a:r>
                        <a:rPr lang="en-US" baseline="0" dirty="0" smtClean="0"/>
                        <a:t> Operator</a:t>
                      </a:r>
                      <a:endParaRPr lang="en-IN" dirty="0"/>
                    </a:p>
                  </a:txBody>
                  <a:tcPr/>
                </a:tc>
              </a:tr>
              <a:tr h="370840">
                <a:tc>
                  <a:txBody>
                    <a:bodyPr/>
                    <a:lstStyle/>
                    <a:p>
                      <a:r>
                        <a:rPr lang="en-US" dirty="0" smtClean="0"/>
                        <a:t>is</a:t>
                      </a:r>
                      <a:r>
                        <a:rPr lang="en-US" baseline="0" dirty="0" smtClean="0"/>
                        <a:t> </a:t>
                      </a:r>
                      <a:r>
                        <a:rPr lang="en-US" dirty="0" smtClean="0"/>
                        <a:t>,not is</a:t>
                      </a:r>
                      <a:endParaRPr lang="en-IN" dirty="0"/>
                    </a:p>
                  </a:txBody>
                  <a:tcPr/>
                </a:tc>
                <a:tc>
                  <a:txBody>
                    <a:bodyPr/>
                    <a:lstStyle/>
                    <a:p>
                      <a:r>
                        <a:rPr lang="en-US" dirty="0" smtClean="0"/>
                        <a:t>Identity Operator</a:t>
                      </a:r>
                    </a:p>
                  </a:txBody>
                  <a:tcPr/>
                </a:tc>
              </a:tr>
              <a:tr h="370840">
                <a:tc>
                  <a:txBody>
                    <a:bodyPr/>
                    <a:lstStyle/>
                    <a:p>
                      <a:r>
                        <a:rPr lang="en-US" dirty="0" smtClean="0"/>
                        <a:t>in</a:t>
                      </a:r>
                      <a:r>
                        <a:rPr lang="en-US" baseline="0" dirty="0" smtClean="0"/>
                        <a:t> </a:t>
                      </a:r>
                      <a:r>
                        <a:rPr lang="en-US" dirty="0" smtClean="0"/>
                        <a:t>,not in</a:t>
                      </a:r>
                      <a:endParaRPr lang="en-IN" dirty="0"/>
                    </a:p>
                  </a:txBody>
                  <a:tcPr/>
                </a:tc>
                <a:tc>
                  <a:txBody>
                    <a:bodyPr/>
                    <a:lstStyle/>
                    <a:p>
                      <a:r>
                        <a:rPr lang="en-US" dirty="0" smtClean="0"/>
                        <a:t>Membership</a:t>
                      </a:r>
                      <a:r>
                        <a:rPr lang="en-US" baseline="0" dirty="0" smtClean="0"/>
                        <a:t> Operator</a:t>
                      </a:r>
                      <a:endParaRPr lang="en-IN" dirty="0"/>
                    </a:p>
                  </a:txBody>
                  <a:tcPr/>
                </a:tc>
              </a:tr>
              <a:tr h="370840">
                <a:tc>
                  <a:txBody>
                    <a:bodyPr/>
                    <a:lstStyle/>
                    <a:p>
                      <a:r>
                        <a:rPr lang="en-US" dirty="0" smtClean="0"/>
                        <a:t>NOT,OR,AND</a:t>
                      </a:r>
                      <a:endParaRPr lang="en-IN" dirty="0"/>
                    </a:p>
                  </a:txBody>
                  <a:tcPr/>
                </a:tc>
                <a:tc>
                  <a:txBody>
                    <a:bodyPr/>
                    <a:lstStyle/>
                    <a:p>
                      <a:r>
                        <a:rPr lang="en-US" dirty="0" smtClean="0"/>
                        <a:t>Logical Operator</a:t>
                      </a:r>
                      <a:endParaRPr lang="en-IN" dirty="0"/>
                    </a:p>
                  </a:txBody>
                  <a:tcPr/>
                </a:tc>
              </a:tr>
            </a:tbl>
          </a:graphicData>
        </a:graphic>
      </p:graphicFrame>
    </p:spTree>
    <p:extLst>
      <p:ext uri="{BB962C8B-B14F-4D97-AF65-F5344CB8AC3E}">
        <p14:creationId xmlns:p14="http://schemas.microsoft.com/office/powerpoint/2010/main" val="38525734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Associativity</a:t>
            </a:r>
            <a:endParaRPr lang="en-IN" dirty="0"/>
          </a:p>
        </p:txBody>
      </p:sp>
      <p:sp>
        <p:nvSpPr>
          <p:cNvPr id="3" name="Content Placeholder 2"/>
          <p:cNvSpPr>
            <a:spLocks noGrp="1"/>
          </p:cNvSpPr>
          <p:nvPr>
            <p:ph idx="1"/>
          </p:nvPr>
        </p:nvSpPr>
        <p:spPr/>
        <p:txBody>
          <a:bodyPr/>
          <a:lstStyle/>
          <a:p>
            <a:r>
              <a:rPr lang="en-US" dirty="0"/>
              <a:t>When two operators have the same precedence, associativity helps to determine which the order of operations</a:t>
            </a:r>
            <a:r>
              <a:rPr lang="en-US" dirty="0" smtClean="0"/>
              <a:t>.</a:t>
            </a:r>
          </a:p>
          <a:p>
            <a:r>
              <a:rPr lang="en-US" dirty="0"/>
              <a:t>Associativity is the order in which an expression is evaluated that has multiple operator of the same precedence</a:t>
            </a:r>
            <a:r>
              <a:rPr lang="en-US" dirty="0" smtClean="0"/>
              <a:t>.</a:t>
            </a:r>
          </a:p>
          <a:p>
            <a:r>
              <a:rPr lang="en-US" dirty="0" smtClean="0"/>
              <a:t> </a:t>
            </a:r>
            <a:r>
              <a:rPr lang="en-US" dirty="0"/>
              <a:t>Almost all the operators have left-to-right associativity</a:t>
            </a:r>
            <a:r>
              <a:rPr lang="en-US" dirty="0" smtClean="0"/>
              <a:t>.</a:t>
            </a:r>
          </a:p>
          <a:p>
            <a:r>
              <a:rPr lang="en-US" dirty="0"/>
              <a:t>For example, multiplication and floor division have the same precedence. Hence, if both of them are present in an expression, left one is evaluates </a:t>
            </a:r>
            <a:r>
              <a:rPr lang="en-US" dirty="0" smtClean="0"/>
              <a:t>first</a:t>
            </a:r>
          </a:p>
        </p:txBody>
      </p:sp>
    </p:spTree>
    <p:extLst>
      <p:ext uri="{BB962C8B-B14F-4D97-AF65-F5344CB8AC3E}">
        <p14:creationId xmlns:p14="http://schemas.microsoft.com/office/powerpoint/2010/main" val="3434212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8131" y="2494652"/>
            <a:ext cx="5623587" cy="2257651"/>
          </a:xfrm>
        </p:spPr>
      </p:pic>
    </p:spTree>
    <p:extLst>
      <p:ext uri="{BB962C8B-B14F-4D97-AF65-F5344CB8AC3E}">
        <p14:creationId xmlns:p14="http://schemas.microsoft.com/office/powerpoint/2010/main" val="2959962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Course outcome</a:t>
            </a:r>
            <a:endParaRPr lang="en-IN" dirty="0"/>
          </a:p>
        </p:txBody>
      </p:sp>
      <p:sp>
        <p:nvSpPr>
          <p:cNvPr id="3" name="Content Placeholder 2"/>
          <p:cNvSpPr>
            <a:spLocks noGrp="1"/>
          </p:cNvSpPr>
          <p:nvPr>
            <p:ph idx="1"/>
          </p:nvPr>
        </p:nvSpPr>
        <p:spPr/>
        <p:txBody>
          <a:bodyPr/>
          <a:lstStyle/>
          <a:p>
            <a:r>
              <a:rPr lang="en-IN" dirty="0" smtClean="0"/>
              <a:t>Develop a Python program to demonstrate use of Operators.</a:t>
            </a:r>
            <a:endParaRPr lang="en-IN" dirty="0"/>
          </a:p>
        </p:txBody>
      </p:sp>
    </p:spTree>
    <p:extLst>
      <p:ext uri="{BB962C8B-B14F-4D97-AF65-F5344CB8AC3E}">
        <p14:creationId xmlns:p14="http://schemas.microsoft.com/office/powerpoint/2010/main" val="3854443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Statement</a:t>
            </a:r>
            <a:endParaRPr lang="en-IN" dirty="0"/>
          </a:p>
        </p:txBody>
      </p:sp>
      <p:sp>
        <p:nvSpPr>
          <p:cNvPr id="3" name="Content Placeholder 2"/>
          <p:cNvSpPr>
            <a:spLocks noGrp="1"/>
          </p:cNvSpPr>
          <p:nvPr>
            <p:ph idx="1"/>
          </p:nvPr>
        </p:nvSpPr>
        <p:spPr/>
        <p:txBody>
          <a:bodyPr/>
          <a:lstStyle/>
          <a:p>
            <a:r>
              <a:rPr lang="en-US" b="1" dirty="0" smtClean="0"/>
              <a:t>The control </a:t>
            </a:r>
            <a:r>
              <a:rPr lang="en-US" b="1" dirty="0"/>
              <a:t>flow</a:t>
            </a:r>
            <a:r>
              <a:rPr lang="en-US" dirty="0"/>
              <a:t> </a:t>
            </a:r>
            <a:r>
              <a:rPr lang="en-US" dirty="0" smtClean="0"/>
              <a:t>Statement is </a:t>
            </a:r>
            <a:r>
              <a:rPr lang="en-US" dirty="0"/>
              <a:t>the order in which the program's code executes. </a:t>
            </a:r>
            <a:endParaRPr lang="en-US" dirty="0" smtClean="0"/>
          </a:p>
          <a:p>
            <a:r>
              <a:rPr lang="en-US" dirty="0" smtClean="0"/>
              <a:t>The</a:t>
            </a:r>
            <a:r>
              <a:rPr lang="en-US" dirty="0"/>
              <a:t> </a:t>
            </a:r>
            <a:r>
              <a:rPr lang="en-US" b="1" dirty="0"/>
              <a:t>control flow</a:t>
            </a:r>
            <a:r>
              <a:rPr lang="en-US" dirty="0"/>
              <a:t> of a </a:t>
            </a:r>
            <a:r>
              <a:rPr lang="en-US" b="1" dirty="0"/>
              <a:t>Python</a:t>
            </a:r>
            <a:r>
              <a:rPr lang="en-US" dirty="0"/>
              <a:t> program is regulated by conditional statements, loops, and function </a:t>
            </a:r>
            <a:r>
              <a:rPr lang="en-US" dirty="0" smtClean="0"/>
              <a:t>calls.</a:t>
            </a:r>
          </a:p>
          <a:p>
            <a:r>
              <a:rPr lang="en-US" dirty="0" smtClean="0"/>
              <a:t>The Control Flow statements are as</a:t>
            </a:r>
          </a:p>
          <a:p>
            <a:pPr marL="0" indent="0">
              <a:buNone/>
            </a:pPr>
            <a:r>
              <a:rPr lang="en-US" dirty="0" smtClean="0"/>
              <a:t>  I].Conditional statement or Decision Making Statements.</a:t>
            </a:r>
          </a:p>
          <a:p>
            <a:pPr marL="0" indent="0">
              <a:buNone/>
            </a:pPr>
            <a:r>
              <a:rPr lang="en-US" dirty="0"/>
              <a:t> </a:t>
            </a:r>
            <a:r>
              <a:rPr lang="en-US" dirty="0" smtClean="0"/>
              <a:t> II].Loop Control Statement or Iterative Statements.</a:t>
            </a:r>
            <a:endParaRPr lang="en-IN" dirty="0"/>
          </a:p>
        </p:txBody>
      </p:sp>
    </p:spTree>
    <p:extLst>
      <p:ext uri="{BB962C8B-B14F-4D97-AF65-F5344CB8AC3E}">
        <p14:creationId xmlns:p14="http://schemas.microsoft.com/office/powerpoint/2010/main" val="6429810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I].Conditional statement or Decision Making Statements.</a:t>
            </a:r>
            <a:br>
              <a:rPr lang="en-US" dirty="0"/>
            </a:br>
            <a:endParaRPr lang="en-IN" dirty="0"/>
          </a:p>
        </p:txBody>
      </p:sp>
      <p:sp>
        <p:nvSpPr>
          <p:cNvPr id="3" name="Content Placeholder 2"/>
          <p:cNvSpPr>
            <a:spLocks noGrp="1"/>
          </p:cNvSpPr>
          <p:nvPr>
            <p:ph idx="1"/>
          </p:nvPr>
        </p:nvSpPr>
        <p:spPr/>
        <p:txBody>
          <a:bodyPr/>
          <a:lstStyle/>
          <a:p>
            <a:r>
              <a:rPr lang="en-US" dirty="0" smtClean="0"/>
              <a:t>Conditional Statement executes the block of statements based on correctness of condition.</a:t>
            </a:r>
          </a:p>
          <a:p>
            <a:r>
              <a:rPr lang="en-US" dirty="0" smtClean="0"/>
              <a:t>If the Condition is true ,then only the block of code is executed ,else it will skip.</a:t>
            </a:r>
          </a:p>
          <a:p>
            <a:r>
              <a:rPr lang="en-US" dirty="0" smtClean="0"/>
              <a:t>The </a:t>
            </a:r>
            <a:r>
              <a:rPr lang="en-US" dirty="0"/>
              <a:t>Conditional statement or Decision Making </a:t>
            </a:r>
            <a:r>
              <a:rPr lang="en-US" dirty="0" smtClean="0"/>
              <a:t>Statements are as Follow</a:t>
            </a:r>
          </a:p>
          <a:p>
            <a:pPr marL="0" indent="0">
              <a:buNone/>
            </a:pPr>
            <a:r>
              <a:rPr lang="en-US" dirty="0"/>
              <a:t> </a:t>
            </a:r>
            <a:r>
              <a:rPr lang="en-US" dirty="0" smtClean="0"/>
              <a:t>   if Statement</a:t>
            </a:r>
          </a:p>
          <a:p>
            <a:pPr marL="0" indent="0">
              <a:buNone/>
            </a:pPr>
            <a:r>
              <a:rPr lang="en-US" dirty="0"/>
              <a:t> </a:t>
            </a:r>
            <a:r>
              <a:rPr lang="en-US" dirty="0" smtClean="0"/>
              <a:t>   if-else statement</a:t>
            </a:r>
          </a:p>
          <a:p>
            <a:pPr marL="0" indent="0">
              <a:buNone/>
            </a:pPr>
            <a:r>
              <a:rPr lang="en-US" dirty="0"/>
              <a:t> </a:t>
            </a:r>
            <a:r>
              <a:rPr lang="en-US" dirty="0" smtClean="0"/>
              <a:t>   if- </a:t>
            </a:r>
            <a:r>
              <a:rPr lang="en-US" dirty="0" err="1" smtClean="0"/>
              <a:t>elif</a:t>
            </a:r>
            <a:r>
              <a:rPr lang="en-US" dirty="0" smtClean="0"/>
              <a:t>-else statement</a:t>
            </a:r>
          </a:p>
          <a:p>
            <a:pPr marL="0" indent="0">
              <a:buNone/>
            </a:pPr>
            <a:r>
              <a:rPr lang="en-US" dirty="0" smtClean="0"/>
              <a:t>    nested if statement</a:t>
            </a:r>
            <a:endParaRPr lang="en-IN" dirty="0"/>
          </a:p>
        </p:txBody>
      </p:sp>
    </p:spTree>
    <p:extLst>
      <p:ext uri="{BB962C8B-B14F-4D97-AF65-F5344CB8AC3E}">
        <p14:creationId xmlns:p14="http://schemas.microsoft.com/office/powerpoint/2010/main" val="1511780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f statement</a:t>
            </a:r>
            <a:endParaRPr lang="en-IN" dirty="0"/>
          </a:p>
        </p:txBody>
      </p:sp>
      <p:sp>
        <p:nvSpPr>
          <p:cNvPr id="3" name="Content Placeholder 2"/>
          <p:cNvSpPr>
            <a:spLocks noGrp="1"/>
          </p:cNvSpPr>
          <p:nvPr>
            <p:ph idx="1"/>
          </p:nvPr>
        </p:nvSpPr>
        <p:spPr/>
        <p:txBody>
          <a:bodyPr/>
          <a:lstStyle/>
          <a:p>
            <a:r>
              <a:rPr lang="en-US" dirty="0"/>
              <a:t>An </a:t>
            </a:r>
            <a:r>
              <a:rPr lang="en-US" b="1" dirty="0"/>
              <a:t>if statement</a:t>
            </a:r>
            <a:r>
              <a:rPr lang="en-US" dirty="0"/>
              <a:t> consists of a </a:t>
            </a:r>
            <a:r>
              <a:rPr lang="en-US" dirty="0" err="1"/>
              <a:t>boolean</a:t>
            </a:r>
            <a:r>
              <a:rPr lang="en-US" dirty="0"/>
              <a:t> expression followed by one or more statements</a:t>
            </a:r>
            <a:r>
              <a:rPr lang="en-US" dirty="0" smtClean="0"/>
              <a:t>.</a:t>
            </a:r>
          </a:p>
          <a:p>
            <a:r>
              <a:rPr lang="en-US" dirty="0" smtClean="0"/>
              <a:t>If Expression is True, then only block of code is executed, else it will skip the block.</a:t>
            </a:r>
          </a:p>
          <a:p>
            <a:r>
              <a:rPr lang="en-US" dirty="0" smtClean="0"/>
              <a:t>Syntax</a:t>
            </a:r>
          </a:p>
          <a:p>
            <a:pPr marL="0" indent="0">
              <a:buNone/>
            </a:pPr>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809" y="4100975"/>
            <a:ext cx="3347859" cy="1324456"/>
          </a:xfrm>
          <a:prstGeom prst="rect">
            <a:avLst/>
          </a:prstGeom>
        </p:spPr>
      </p:pic>
    </p:spTree>
    <p:extLst>
      <p:ext uri="{BB962C8B-B14F-4D97-AF65-F5344CB8AC3E}">
        <p14:creationId xmlns:p14="http://schemas.microsoft.com/office/powerpoint/2010/main" val="2153279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if Statement Flowchart</a:t>
            </a:r>
            <a:br>
              <a:rPr lang="en-IN" b="1"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0621" y="2681882"/>
            <a:ext cx="5357610" cy="3306793"/>
          </a:xfrm>
        </p:spPr>
      </p:pic>
    </p:spTree>
    <p:extLst>
      <p:ext uri="{BB962C8B-B14F-4D97-AF65-F5344CB8AC3E}">
        <p14:creationId xmlns:p14="http://schemas.microsoft.com/office/powerpoint/2010/main" val="25886185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if-else statement</a:t>
            </a:r>
            <a:endParaRPr lang="en-IN" dirty="0"/>
          </a:p>
        </p:txBody>
      </p:sp>
      <p:sp>
        <p:nvSpPr>
          <p:cNvPr id="3" name="Content Placeholder 2"/>
          <p:cNvSpPr>
            <a:spLocks noGrp="1"/>
          </p:cNvSpPr>
          <p:nvPr>
            <p:ph idx="1"/>
          </p:nvPr>
        </p:nvSpPr>
        <p:spPr/>
        <p:txBody>
          <a:bodyPr/>
          <a:lstStyle/>
          <a:p>
            <a:r>
              <a:rPr lang="en-IN" dirty="0"/>
              <a:t>The </a:t>
            </a:r>
            <a:r>
              <a:rPr lang="en-US" dirty="0"/>
              <a:t> if-else </a:t>
            </a:r>
            <a:r>
              <a:rPr lang="en-US" dirty="0" smtClean="0"/>
              <a:t>statement </a:t>
            </a:r>
            <a:r>
              <a:rPr lang="en-IN" dirty="0" smtClean="0"/>
              <a:t>evaluates test expression </a:t>
            </a:r>
            <a:r>
              <a:rPr lang="en-US" dirty="0"/>
              <a:t>and will execute body </a:t>
            </a:r>
            <a:r>
              <a:rPr lang="en-US" dirty="0" smtClean="0"/>
              <a:t>of if </a:t>
            </a:r>
            <a:r>
              <a:rPr lang="en-US" dirty="0"/>
              <a:t>only when test condition </a:t>
            </a:r>
            <a:r>
              <a:rPr lang="en-US" dirty="0" smtClean="0"/>
              <a:t>is True.</a:t>
            </a:r>
          </a:p>
          <a:p>
            <a:pPr fontAlgn="base"/>
            <a:r>
              <a:rPr lang="en-IN" dirty="0"/>
              <a:t>If the condition </a:t>
            </a:r>
            <a:r>
              <a:rPr lang="en-IN" dirty="0" smtClean="0"/>
              <a:t>is False </a:t>
            </a:r>
            <a:r>
              <a:rPr lang="en-IN" dirty="0"/>
              <a:t>body of </a:t>
            </a:r>
            <a:r>
              <a:rPr lang="en-IN" dirty="0" smtClean="0"/>
              <a:t> else </a:t>
            </a:r>
            <a:r>
              <a:rPr lang="en-US" dirty="0"/>
              <a:t> is executed. Indentation is used to separate the blocks</a:t>
            </a:r>
            <a:r>
              <a:rPr lang="en-US" dirty="0" smtClean="0"/>
              <a:t>.</a:t>
            </a:r>
          </a:p>
          <a:p>
            <a:pPr fontAlgn="base"/>
            <a:r>
              <a:rPr lang="en-IN" b="1" dirty="0"/>
              <a:t>Syntax of if...else</a:t>
            </a:r>
          </a:p>
          <a:p>
            <a:pPr marL="0" indent="0" fontAlgn="base">
              <a:buNone/>
            </a:pPr>
            <a:endParaRPr lang="en-US"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46" y="4100975"/>
            <a:ext cx="3099295" cy="1562507"/>
          </a:xfrm>
          <a:prstGeom prst="rect">
            <a:avLst/>
          </a:prstGeom>
        </p:spPr>
      </p:pic>
    </p:spTree>
    <p:extLst>
      <p:ext uri="{BB962C8B-B14F-4D97-AF65-F5344CB8AC3E}">
        <p14:creationId xmlns:p14="http://schemas.microsoft.com/office/powerpoint/2010/main" val="41742504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if</a:t>
            </a:r>
            <a:r>
              <a:rPr lang="en-IN" b="1" dirty="0" smtClean="0"/>
              <a:t>...</a:t>
            </a:r>
            <a:r>
              <a:rPr lang="en-IN" b="1" dirty="0"/>
              <a:t>else Flowchart</a:t>
            </a:r>
            <a:br>
              <a:rPr lang="en-IN" b="1"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4899" y="1930400"/>
            <a:ext cx="4032413" cy="3552371"/>
          </a:xfrm>
        </p:spPr>
      </p:pic>
    </p:spTree>
    <p:extLst>
      <p:ext uri="{BB962C8B-B14F-4D97-AF65-F5344CB8AC3E}">
        <p14:creationId xmlns:p14="http://schemas.microsoft.com/office/powerpoint/2010/main" val="4150761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if...elif...else Statement</a:t>
            </a:r>
            <a:br>
              <a:rPr lang="en-IN" b="1" dirty="0"/>
            </a:br>
            <a:endParaRPr lang="en-IN" dirty="0"/>
          </a:p>
        </p:txBody>
      </p:sp>
      <p:sp>
        <p:nvSpPr>
          <p:cNvPr id="3" name="Content Placeholder 2"/>
          <p:cNvSpPr>
            <a:spLocks noGrp="1"/>
          </p:cNvSpPr>
          <p:nvPr>
            <p:ph idx="1"/>
          </p:nvPr>
        </p:nvSpPr>
        <p:spPr/>
        <p:txBody>
          <a:bodyPr/>
          <a:lstStyle/>
          <a:p>
            <a:r>
              <a:rPr lang="en-US" dirty="0"/>
              <a:t>The </a:t>
            </a:r>
            <a:r>
              <a:rPr lang="en-US" dirty="0" err="1"/>
              <a:t>elif</a:t>
            </a:r>
            <a:r>
              <a:rPr lang="en-US" dirty="0"/>
              <a:t> is short for else if. It allows us to check for multiple expressions.</a:t>
            </a:r>
          </a:p>
          <a:p>
            <a:r>
              <a:rPr lang="en-US" dirty="0" smtClean="0"/>
              <a:t>If </a:t>
            </a:r>
            <a:r>
              <a:rPr lang="en-US" dirty="0"/>
              <a:t>the condition for if is False, it checks the condition of the next </a:t>
            </a:r>
            <a:r>
              <a:rPr lang="en-US" dirty="0" err="1"/>
              <a:t>elif</a:t>
            </a:r>
            <a:r>
              <a:rPr lang="en-US" dirty="0"/>
              <a:t> block and so on.</a:t>
            </a:r>
          </a:p>
          <a:p>
            <a:r>
              <a:rPr lang="en-US" dirty="0" smtClean="0"/>
              <a:t>If </a:t>
            </a:r>
            <a:r>
              <a:rPr lang="en-US" dirty="0"/>
              <a:t>all the conditions are False, body of else is executed.</a:t>
            </a:r>
          </a:p>
          <a:p>
            <a:r>
              <a:rPr lang="en-US" dirty="0" smtClean="0"/>
              <a:t>Only </a:t>
            </a:r>
            <a:r>
              <a:rPr lang="en-US" dirty="0"/>
              <a:t>one block among the several if...</a:t>
            </a:r>
            <a:r>
              <a:rPr lang="en-US" dirty="0" err="1"/>
              <a:t>elif</a:t>
            </a:r>
            <a:r>
              <a:rPr lang="en-US" dirty="0"/>
              <a:t>...else blocks is executed according to the condition</a:t>
            </a:r>
            <a:r>
              <a:rPr lang="en-US" dirty="0" smtClean="0"/>
              <a:t>.</a:t>
            </a:r>
          </a:p>
          <a:p>
            <a:r>
              <a:rPr lang="en-US" dirty="0"/>
              <a:t>The if block can have only one else block. But it can have multiple </a:t>
            </a:r>
            <a:r>
              <a:rPr lang="en-US" dirty="0" err="1"/>
              <a:t>elif</a:t>
            </a:r>
            <a:r>
              <a:rPr lang="en-US" dirty="0"/>
              <a:t> blocks.</a:t>
            </a:r>
            <a:endParaRPr lang="en-IN" dirty="0"/>
          </a:p>
        </p:txBody>
      </p:sp>
    </p:spTree>
    <p:extLst>
      <p:ext uri="{BB962C8B-B14F-4D97-AF65-F5344CB8AC3E}">
        <p14:creationId xmlns:p14="http://schemas.microsoft.com/office/powerpoint/2010/main" val="27665354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Syntax of if...</a:t>
            </a:r>
            <a:r>
              <a:rPr lang="en-US" b="1" dirty="0" err="1"/>
              <a:t>elif</a:t>
            </a:r>
            <a:r>
              <a:rPr lang="en-US" b="1" dirty="0"/>
              <a:t>...else</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769" y="2873368"/>
            <a:ext cx="4117239" cy="2455214"/>
          </a:xfrm>
          <a:prstGeom prst="rect">
            <a:avLst/>
          </a:prstGeom>
        </p:spPr>
      </p:pic>
    </p:spTree>
    <p:extLst>
      <p:ext uri="{BB962C8B-B14F-4D97-AF65-F5344CB8AC3E}">
        <p14:creationId xmlns:p14="http://schemas.microsoft.com/office/powerpoint/2010/main" val="18638885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Flowchart of if...</a:t>
            </a:r>
            <a:r>
              <a:rPr lang="en-US" b="1" dirty="0" err="1"/>
              <a:t>elif</a:t>
            </a:r>
            <a:r>
              <a:rPr lang="en-US" b="1" dirty="0"/>
              <a:t>...else</a:t>
            </a:r>
            <a:br>
              <a:rPr lang="en-US" b="1"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8818" y="1426492"/>
            <a:ext cx="4833802" cy="4394759"/>
          </a:xfrm>
        </p:spPr>
      </p:pic>
    </p:spTree>
    <p:extLst>
      <p:ext uri="{BB962C8B-B14F-4D97-AF65-F5344CB8AC3E}">
        <p14:creationId xmlns:p14="http://schemas.microsoft.com/office/powerpoint/2010/main" val="16590531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Nested if statements</a:t>
            </a:r>
            <a:br>
              <a:rPr lang="en-IN" b="1" dirty="0"/>
            </a:br>
            <a:endParaRPr lang="en-IN" dirty="0"/>
          </a:p>
        </p:txBody>
      </p:sp>
      <p:sp>
        <p:nvSpPr>
          <p:cNvPr id="3" name="Content Placeholder 2"/>
          <p:cNvSpPr>
            <a:spLocks noGrp="1"/>
          </p:cNvSpPr>
          <p:nvPr>
            <p:ph idx="1"/>
          </p:nvPr>
        </p:nvSpPr>
        <p:spPr/>
        <p:txBody>
          <a:bodyPr/>
          <a:lstStyle/>
          <a:p>
            <a:r>
              <a:rPr lang="en-US" dirty="0" smtClean="0"/>
              <a:t>Nested </a:t>
            </a:r>
            <a:r>
              <a:rPr lang="en-US" dirty="0"/>
              <a:t>if statements means an if statement inside another if statement</a:t>
            </a:r>
            <a:r>
              <a:rPr lang="en-US" dirty="0" smtClean="0"/>
              <a:t>.</a:t>
            </a:r>
          </a:p>
          <a:p>
            <a:r>
              <a:rPr lang="en-US" dirty="0"/>
              <a:t>In a nested </a:t>
            </a:r>
            <a:r>
              <a:rPr lang="en-US" b="1" dirty="0"/>
              <a:t>if</a:t>
            </a:r>
            <a:r>
              <a:rPr lang="en-US" dirty="0"/>
              <a:t> construct, you can have an </a:t>
            </a:r>
            <a:r>
              <a:rPr lang="en-US" b="1" dirty="0"/>
              <a:t>if...</a:t>
            </a:r>
            <a:r>
              <a:rPr lang="en-US" b="1" dirty="0" err="1"/>
              <a:t>elif</a:t>
            </a:r>
            <a:r>
              <a:rPr lang="en-US" b="1" dirty="0"/>
              <a:t>...else</a:t>
            </a:r>
            <a:r>
              <a:rPr lang="en-US" dirty="0"/>
              <a:t> construct inside another </a:t>
            </a:r>
            <a:r>
              <a:rPr lang="en-US" b="1" dirty="0"/>
              <a:t>if...</a:t>
            </a:r>
            <a:r>
              <a:rPr lang="en-US" b="1" dirty="0" err="1"/>
              <a:t>elif</a:t>
            </a:r>
            <a:r>
              <a:rPr lang="en-US" b="1" dirty="0"/>
              <a:t>...else</a:t>
            </a:r>
            <a:r>
              <a:rPr lang="en-US" dirty="0"/>
              <a:t> construct</a:t>
            </a:r>
            <a:r>
              <a:rPr lang="en-US" dirty="0" smtClean="0"/>
              <a:t>.</a:t>
            </a:r>
          </a:p>
          <a:p>
            <a:r>
              <a:rPr lang="en-US" dirty="0"/>
              <a:t>Any number of these statements can be nested inside one another. Indentation is the only way to figure out the level of nesting</a:t>
            </a:r>
            <a:r>
              <a:rPr lang="en-US" dirty="0" smtClean="0"/>
              <a:t>.</a:t>
            </a:r>
          </a:p>
          <a:p>
            <a:r>
              <a:rPr lang="en-US" dirty="0"/>
              <a:t>This can get confusing, so must be avoided if we can.</a:t>
            </a:r>
            <a:endParaRPr lang="en-US" dirty="0" smtClean="0"/>
          </a:p>
          <a:p>
            <a:pPr marL="0" indent="0">
              <a:buNone/>
            </a:pPr>
            <a:endParaRPr lang="en-IN" dirty="0"/>
          </a:p>
        </p:txBody>
      </p:sp>
    </p:spTree>
    <p:extLst>
      <p:ext uri="{BB962C8B-B14F-4D97-AF65-F5344CB8AC3E}">
        <p14:creationId xmlns:p14="http://schemas.microsoft.com/office/powerpoint/2010/main" val="2189925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operators in python?</a:t>
            </a:r>
            <a:br>
              <a:rPr lang="en-US" b="1" dirty="0"/>
            </a:br>
            <a:endParaRPr lang="en-IN" dirty="0"/>
          </a:p>
        </p:txBody>
      </p:sp>
      <p:sp>
        <p:nvSpPr>
          <p:cNvPr id="3" name="Content Placeholder 2"/>
          <p:cNvSpPr>
            <a:spLocks noGrp="1"/>
          </p:cNvSpPr>
          <p:nvPr>
            <p:ph idx="1"/>
          </p:nvPr>
        </p:nvSpPr>
        <p:spPr/>
        <p:txBody>
          <a:bodyPr/>
          <a:lstStyle/>
          <a:p>
            <a:r>
              <a:rPr lang="en-US" dirty="0" smtClean="0"/>
              <a:t>An Operator is a set of symbols that performs pre-defined operations on </a:t>
            </a:r>
            <a:r>
              <a:rPr lang="en-US" dirty="0" err="1" smtClean="0"/>
              <a:t>opeators</a:t>
            </a:r>
            <a:r>
              <a:rPr lang="en-US" dirty="0" smtClean="0"/>
              <a:t>.</a:t>
            </a:r>
          </a:p>
          <a:p>
            <a:r>
              <a:rPr lang="en-US" dirty="0"/>
              <a:t>Operators are used to perform operations on variables and values</a:t>
            </a:r>
            <a:r>
              <a:rPr lang="en-US" dirty="0" smtClean="0"/>
              <a:t>.</a:t>
            </a:r>
          </a:p>
          <a:p>
            <a:r>
              <a:rPr lang="en-US" dirty="0"/>
              <a:t>The value that the operator operates on is called the operand</a:t>
            </a:r>
            <a:r>
              <a:rPr lang="en-US" dirty="0" smtClean="0"/>
              <a:t>.</a:t>
            </a:r>
          </a:p>
          <a:p>
            <a:r>
              <a:rPr lang="en-US" dirty="0"/>
              <a:t>Consider the expression 4 + 5 = 9. Here, 4 and 5 are called operands and + is called operator.</a:t>
            </a:r>
            <a:r>
              <a:rPr lang="en-US" dirty="0" smtClean="0"/>
              <a:t> </a:t>
            </a:r>
            <a:endParaRPr lang="en-IN" dirty="0"/>
          </a:p>
        </p:txBody>
      </p:sp>
    </p:spTree>
    <p:extLst>
      <p:ext uri="{BB962C8B-B14F-4D97-AF65-F5344CB8AC3E}">
        <p14:creationId xmlns:p14="http://schemas.microsoft.com/office/powerpoint/2010/main" val="15985627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Syntax of Nested if Statement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952" y="2500001"/>
            <a:ext cx="4095482" cy="3541361"/>
          </a:xfrm>
          <a:prstGeom prst="rect">
            <a:avLst/>
          </a:prstGeom>
        </p:spPr>
      </p:pic>
    </p:spTree>
    <p:extLst>
      <p:ext uri="{BB962C8B-B14F-4D97-AF65-F5344CB8AC3E}">
        <p14:creationId xmlns:p14="http://schemas.microsoft.com/office/powerpoint/2010/main" val="4707059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II].Loop Control Statement or Iterative Statements.</a:t>
            </a:r>
            <a:endParaRPr lang="en-IN" dirty="0"/>
          </a:p>
        </p:txBody>
      </p:sp>
      <p:sp>
        <p:nvSpPr>
          <p:cNvPr id="3" name="Content Placeholder 2"/>
          <p:cNvSpPr>
            <a:spLocks noGrp="1"/>
          </p:cNvSpPr>
          <p:nvPr>
            <p:ph idx="1"/>
          </p:nvPr>
        </p:nvSpPr>
        <p:spPr/>
        <p:txBody>
          <a:bodyPr/>
          <a:lstStyle/>
          <a:p>
            <a:r>
              <a:rPr lang="en-US" dirty="0"/>
              <a:t>A loop statement allows us to execute a statement or group of statements multiple times. </a:t>
            </a:r>
            <a:endParaRPr lang="en-US" dirty="0" smtClean="0"/>
          </a:p>
          <a:p>
            <a:r>
              <a:rPr lang="en-US" dirty="0"/>
              <a:t>The following diagram illustrates a loop statement −</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859" y="3344875"/>
            <a:ext cx="4881093" cy="2696487"/>
          </a:xfrm>
          <a:prstGeom prst="rect">
            <a:avLst/>
          </a:prstGeom>
        </p:spPr>
      </p:pic>
    </p:spTree>
    <p:extLst>
      <p:ext uri="{BB962C8B-B14F-4D97-AF65-F5344CB8AC3E}">
        <p14:creationId xmlns:p14="http://schemas.microsoft.com/office/powerpoint/2010/main" val="10409849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Python provides the following Loop statement</a:t>
            </a:r>
          </a:p>
          <a:p>
            <a:pPr marL="0" indent="0">
              <a:buNone/>
            </a:pPr>
            <a:r>
              <a:rPr lang="en-US" dirty="0" smtClean="0"/>
              <a:t>   while Loop</a:t>
            </a:r>
          </a:p>
          <a:p>
            <a:pPr marL="0" indent="0">
              <a:buNone/>
            </a:pPr>
            <a:r>
              <a:rPr lang="en-US" dirty="0"/>
              <a:t> </a:t>
            </a:r>
            <a:r>
              <a:rPr lang="en-US" dirty="0" smtClean="0"/>
              <a:t>  for Loop</a:t>
            </a:r>
          </a:p>
          <a:p>
            <a:pPr marL="0" indent="0">
              <a:buNone/>
            </a:pPr>
            <a:r>
              <a:rPr lang="en-US" dirty="0"/>
              <a:t> </a:t>
            </a:r>
            <a:r>
              <a:rPr lang="en-US" dirty="0" smtClean="0"/>
              <a:t>  Nested Loop</a:t>
            </a:r>
            <a:endParaRPr lang="en-IN" dirty="0"/>
          </a:p>
        </p:txBody>
      </p:sp>
    </p:spTree>
    <p:extLst>
      <p:ext uri="{BB962C8B-B14F-4D97-AF65-F5344CB8AC3E}">
        <p14:creationId xmlns:p14="http://schemas.microsoft.com/office/powerpoint/2010/main" val="26669589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IN" dirty="0"/>
          </a:p>
        </p:txBody>
      </p:sp>
      <p:sp>
        <p:nvSpPr>
          <p:cNvPr id="3" name="Content Placeholder 2"/>
          <p:cNvSpPr>
            <a:spLocks noGrp="1"/>
          </p:cNvSpPr>
          <p:nvPr>
            <p:ph idx="1"/>
          </p:nvPr>
        </p:nvSpPr>
        <p:spPr/>
        <p:txBody>
          <a:bodyPr/>
          <a:lstStyle/>
          <a:p>
            <a:r>
              <a:rPr lang="en-US" dirty="0"/>
              <a:t>The while loop in Python is used to iterate over a block of code as long as the test expression (condition) is true</a:t>
            </a:r>
            <a:r>
              <a:rPr lang="en-US" dirty="0" smtClean="0"/>
              <a:t>.</a:t>
            </a:r>
          </a:p>
          <a:p>
            <a:r>
              <a:rPr lang="en-US" dirty="0" smtClean="0"/>
              <a:t>In </a:t>
            </a:r>
            <a:r>
              <a:rPr lang="en-US" dirty="0"/>
              <a:t>while loop, test expression is checked first. The body of the loop is entered only if the </a:t>
            </a:r>
            <a:r>
              <a:rPr lang="en-US" dirty="0" err="1"/>
              <a:t>test_expression</a:t>
            </a:r>
            <a:r>
              <a:rPr lang="en-US" dirty="0"/>
              <a:t> evaluates to True. After one iteration, the test expression is checked again. This process continues until the </a:t>
            </a:r>
            <a:r>
              <a:rPr lang="en-US" dirty="0" err="1"/>
              <a:t>test_expression</a:t>
            </a:r>
            <a:r>
              <a:rPr lang="en-US" dirty="0"/>
              <a:t> evaluates to False.</a:t>
            </a:r>
          </a:p>
          <a:p>
            <a:r>
              <a:rPr lang="en-US" dirty="0" smtClean="0"/>
              <a:t>In </a:t>
            </a:r>
            <a:r>
              <a:rPr lang="en-US" dirty="0"/>
              <a:t>Python, the body of the while loop is determined through indentation.</a:t>
            </a:r>
            <a:endParaRPr lang="en-IN" dirty="0"/>
          </a:p>
        </p:txBody>
      </p:sp>
    </p:spTree>
    <p:extLst>
      <p:ext uri="{BB962C8B-B14F-4D97-AF65-F5344CB8AC3E}">
        <p14:creationId xmlns:p14="http://schemas.microsoft.com/office/powerpoint/2010/main" val="37234694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Syntax of While Loop</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842" y="2717442"/>
            <a:ext cx="2792310" cy="1957589"/>
          </a:xfrm>
          <a:prstGeom prst="rect">
            <a:avLst/>
          </a:prstGeom>
        </p:spPr>
      </p:pic>
    </p:spTree>
    <p:extLst>
      <p:ext uri="{BB962C8B-B14F-4D97-AF65-F5344CB8AC3E}">
        <p14:creationId xmlns:p14="http://schemas.microsoft.com/office/powerpoint/2010/main" val="13177399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Flowchart of while Loop</a:t>
            </a:r>
            <a:br>
              <a:rPr lang="en-IN" b="1"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8648" y="1609860"/>
            <a:ext cx="5293217" cy="4432166"/>
          </a:xfrm>
        </p:spPr>
      </p:pic>
    </p:spTree>
    <p:extLst>
      <p:ext uri="{BB962C8B-B14F-4D97-AF65-F5344CB8AC3E}">
        <p14:creationId xmlns:p14="http://schemas.microsoft.com/office/powerpoint/2010/main" val="16442615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while loop with else</a:t>
            </a:r>
            <a:br>
              <a:rPr lang="en-IN" b="1" dirty="0"/>
            </a:br>
            <a:endParaRPr lang="en-IN" dirty="0"/>
          </a:p>
        </p:txBody>
      </p:sp>
      <p:sp>
        <p:nvSpPr>
          <p:cNvPr id="3" name="Content Placeholder 2"/>
          <p:cNvSpPr>
            <a:spLocks noGrp="1"/>
          </p:cNvSpPr>
          <p:nvPr>
            <p:ph idx="1"/>
          </p:nvPr>
        </p:nvSpPr>
        <p:spPr/>
        <p:txBody>
          <a:bodyPr/>
          <a:lstStyle/>
          <a:p>
            <a:pPr fontAlgn="base"/>
            <a:r>
              <a:rPr lang="en-US" b="1" dirty="0"/>
              <a:t>Same as that of for loop, we can have an optional else block with while loop as well.</a:t>
            </a:r>
          </a:p>
          <a:p>
            <a:pPr fontAlgn="base"/>
            <a:endParaRPr lang="en-US" b="1" dirty="0"/>
          </a:p>
          <a:p>
            <a:pPr fontAlgn="base"/>
            <a:r>
              <a:rPr lang="en-US" b="1" dirty="0"/>
              <a:t>The else part is executed if the condition in the while loop evaluates to False.</a:t>
            </a:r>
          </a:p>
          <a:p>
            <a:pPr fontAlgn="base"/>
            <a:endParaRPr lang="en-US" b="1" dirty="0"/>
          </a:p>
          <a:p>
            <a:pPr fontAlgn="base"/>
            <a:r>
              <a:rPr lang="en-US" b="1" dirty="0"/>
              <a:t>The while loop can be terminated with a break statement. In such case, the else part is ignored. Hence, a while loop's else part runs if no break occurs and the condition is false.</a:t>
            </a:r>
            <a:endParaRPr lang="en-IN" b="1" dirty="0"/>
          </a:p>
        </p:txBody>
      </p:sp>
    </p:spTree>
    <p:extLst>
      <p:ext uri="{BB962C8B-B14F-4D97-AF65-F5344CB8AC3E}">
        <p14:creationId xmlns:p14="http://schemas.microsoft.com/office/powerpoint/2010/main" val="23242827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Syntax of while else loop</a:t>
            </a:r>
          </a:p>
          <a:p>
            <a:pPr marL="0" indent="0">
              <a:buNone/>
            </a:pPr>
            <a:r>
              <a:rPr lang="en-US" dirty="0"/>
              <a:t> </a:t>
            </a:r>
            <a:r>
              <a:rPr lang="en-US" dirty="0" smtClean="0"/>
              <a:t>  </a:t>
            </a:r>
          </a:p>
          <a:p>
            <a:pPr marL="0" indent="0">
              <a:buNone/>
            </a:pPr>
            <a:r>
              <a:rPr lang="en-US" dirty="0"/>
              <a:t> </a:t>
            </a:r>
            <a:r>
              <a:rPr lang="en-US" dirty="0" smtClean="0"/>
              <a:t> while test expression:</a:t>
            </a:r>
          </a:p>
          <a:p>
            <a:pPr marL="0" indent="0">
              <a:buNone/>
            </a:pPr>
            <a:r>
              <a:rPr lang="en-US" dirty="0"/>
              <a:t> </a:t>
            </a:r>
            <a:r>
              <a:rPr lang="en-US" dirty="0" smtClean="0"/>
              <a:t>            block</a:t>
            </a:r>
          </a:p>
          <a:p>
            <a:pPr marL="0" indent="0">
              <a:buNone/>
            </a:pPr>
            <a:r>
              <a:rPr lang="en-US" dirty="0"/>
              <a:t> </a:t>
            </a:r>
            <a:r>
              <a:rPr lang="en-US" dirty="0" smtClean="0"/>
              <a:t>  else:</a:t>
            </a:r>
          </a:p>
          <a:p>
            <a:pPr marL="0" indent="0">
              <a:buNone/>
            </a:pPr>
            <a:r>
              <a:rPr lang="en-US" dirty="0"/>
              <a:t> </a:t>
            </a:r>
            <a:r>
              <a:rPr lang="en-US" dirty="0" smtClean="0"/>
              <a:t>            Statement</a:t>
            </a:r>
          </a:p>
          <a:p>
            <a:pPr marL="0" indent="0">
              <a:buNone/>
            </a:pPr>
            <a:r>
              <a:rPr lang="en-US" dirty="0"/>
              <a:t> </a:t>
            </a:r>
            <a:r>
              <a:rPr lang="en-US" dirty="0" smtClean="0"/>
              <a:t>            </a:t>
            </a:r>
          </a:p>
          <a:p>
            <a:pPr marL="0" indent="0">
              <a:buNone/>
            </a:pPr>
            <a:endParaRPr lang="en-IN" dirty="0"/>
          </a:p>
        </p:txBody>
      </p:sp>
    </p:spTree>
    <p:extLst>
      <p:ext uri="{BB962C8B-B14F-4D97-AF65-F5344CB8AC3E}">
        <p14:creationId xmlns:p14="http://schemas.microsoft.com/office/powerpoint/2010/main" val="27227000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endParaRPr lang="en-IN" dirty="0"/>
          </a:p>
        </p:txBody>
      </p:sp>
      <p:sp>
        <p:nvSpPr>
          <p:cNvPr id="3" name="Content Placeholder 2"/>
          <p:cNvSpPr>
            <a:spLocks noGrp="1"/>
          </p:cNvSpPr>
          <p:nvPr>
            <p:ph idx="1"/>
          </p:nvPr>
        </p:nvSpPr>
        <p:spPr/>
        <p:txBody>
          <a:bodyPr>
            <a:normAutofit lnSpcReduction="10000"/>
          </a:bodyPr>
          <a:lstStyle/>
          <a:p>
            <a:r>
              <a:rPr lang="en-US" dirty="0"/>
              <a:t>The for loop in Python is used to iterate over a sequence (list, tuple, string) or other </a:t>
            </a:r>
            <a:r>
              <a:rPr lang="en-US" dirty="0" err="1"/>
              <a:t>iterable</a:t>
            </a:r>
            <a:r>
              <a:rPr lang="en-US" dirty="0"/>
              <a:t> objects. Iterating over a sequence is called traversal.</a:t>
            </a:r>
          </a:p>
          <a:p>
            <a:r>
              <a:rPr lang="en-US" dirty="0" smtClean="0"/>
              <a:t>Syntax:</a:t>
            </a:r>
          </a:p>
          <a:p>
            <a:endParaRPr lang="en-US" dirty="0"/>
          </a:p>
          <a:p>
            <a:endParaRPr lang="en-US" dirty="0" smtClean="0"/>
          </a:p>
          <a:p>
            <a:endParaRPr lang="en-US" dirty="0" smtClean="0"/>
          </a:p>
          <a:p>
            <a:pPr marL="0" indent="0">
              <a:buNone/>
            </a:pPr>
            <a:endParaRPr lang="en-US" dirty="0"/>
          </a:p>
          <a:p>
            <a:r>
              <a:rPr lang="en-US" dirty="0"/>
              <a:t>Here, </a:t>
            </a:r>
            <a:r>
              <a:rPr lang="en-US" dirty="0" err="1"/>
              <a:t>val</a:t>
            </a:r>
            <a:r>
              <a:rPr lang="en-US" dirty="0"/>
              <a:t> is the variable that takes the value of the item inside the sequence on each iteration</a:t>
            </a:r>
            <a:r>
              <a:rPr lang="en-US" dirty="0" smtClean="0"/>
              <a:t>.</a:t>
            </a:r>
            <a:endParaRPr lang="en-US" dirty="0"/>
          </a:p>
          <a:p>
            <a:r>
              <a:rPr lang="en-US" dirty="0"/>
              <a:t>Loop continues until we reach the last item in the sequence. The body of for loop is separated from the rest of the code using indentation.</a:t>
            </a:r>
            <a:endParaRPr lang="en-US" dirty="0" smtClean="0"/>
          </a:p>
          <a:p>
            <a:endParaRPr lang="en-US" dirty="0"/>
          </a:p>
          <a:p>
            <a:endParaRPr lang="en-US" dirty="0" smtClean="0"/>
          </a:p>
          <a:p>
            <a:endParaRPr lang="en-US" dirty="0"/>
          </a:p>
          <a:p>
            <a:endParaRPr lang="en-US"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230" y="2953761"/>
            <a:ext cx="4019660" cy="1385396"/>
          </a:xfrm>
          <a:prstGeom prst="rect">
            <a:avLst/>
          </a:prstGeom>
        </p:spPr>
      </p:pic>
    </p:spTree>
    <p:extLst>
      <p:ext uri="{BB962C8B-B14F-4D97-AF65-F5344CB8AC3E}">
        <p14:creationId xmlns:p14="http://schemas.microsoft.com/office/powerpoint/2010/main" val="37377637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Flowchart of for Loop</a:t>
            </a:r>
            <a:br>
              <a:rPr lang="en-IN" b="1"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5816" y="2160588"/>
            <a:ext cx="2540405" cy="3881437"/>
          </a:xfrm>
        </p:spPr>
      </p:pic>
    </p:spTree>
    <p:extLst>
      <p:ext uri="{BB962C8B-B14F-4D97-AF65-F5344CB8AC3E}">
        <p14:creationId xmlns:p14="http://schemas.microsoft.com/office/powerpoint/2010/main" val="2219874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Types of Operator</a:t>
            </a:r>
          </a:p>
        </p:txBody>
      </p:sp>
      <p:sp>
        <p:nvSpPr>
          <p:cNvPr id="3" name="Content Placeholder 2"/>
          <p:cNvSpPr>
            <a:spLocks noGrp="1"/>
          </p:cNvSpPr>
          <p:nvPr>
            <p:ph idx="1"/>
          </p:nvPr>
        </p:nvSpPr>
        <p:spPr/>
        <p:txBody>
          <a:bodyPr/>
          <a:lstStyle/>
          <a:p>
            <a:pPr marL="0" indent="0">
              <a:buNone/>
            </a:pPr>
            <a:r>
              <a:rPr lang="en-US" dirty="0" smtClean="0"/>
              <a:t>  Python </a:t>
            </a:r>
            <a:r>
              <a:rPr lang="en-US" dirty="0"/>
              <a:t>language supports the following types of operators.</a:t>
            </a:r>
          </a:p>
          <a:p>
            <a:r>
              <a:rPr lang="en-US" dirty="0"/>
              <a:t>Arithmetic Operators</a:t>
            </a:r>
          </a:p>
          <a:p>
            <a:r>
              <a:rPr lang="en-US" dirty="0"/>
              <a:t>Comparison (Relational) Operators</a:t>
            </a:r>
          </a:p>
          <a:p>
            <a:r>
              <a:rPr lang="en-US" dirty="0"/>
              <a:t>Assignment Operators</a:t>
            </a:r>
          </a:p>
          <a:p>
            <a:r>
              <a:rPr lang="en-US" dirty="0"/>
              <a:t>Logical Operators</a:t>
            </a:r>
          </a:p>
          <a:p>
            <a:r>
              <a:rPr lang="en-US" dirty="0"/>
              <a:t>Bitwise Operators</a:t>
            </a:r>
          </a:p>
          <a:p>
            <a:r>
              <a:rPr lang="en-US" dirty="0"/>
              <a:t>Membership Operators</a:t>
            </a:r>
          </a:p>
          <a:p>
            <a:r>
              <a:rPr lang="en-US" dirty="0"/>
              <a:t>Identity Operators</a:t>
            </a:r>
          </a:p>
          <a:p>
            <a:endParaRPr lang="en-IN" dirty="0"/>
          </a:p>
        </p:txBody>
      </p:sp>
    </p:spTree>
    <p:extLst>
      <p:ext uri="{BB962C8B-B14F-4D97-AF65-F5344CB8AC3E}">
        <p14:creationId xmlns:p14="http://schemas.microsoft.com/office/powerpoint/2010/main" val="12681307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pPr marL="0" indent="0">
              <a:buNone/>
            </a:pPr>
            <a:r>
              <a:rPr lang="en-US" dirty="0"/>
              <a:t>numbers = [6, 5, 3, 8, 4, 2, 5, 4, 11]</a:t>
            </a:r>
          </a:p>
          <a:p>
            <a:pPr marL="0" indent="0">
              <a:buNone/>
            </a:pPr>
            <a:r>
              <a:rPr lang="en-US" dirty="0"/>
              <a:t>sum = 0</a:t>
            </a:r>
          </a:p>
          <a:p>
            <a:pPr marL="0" indent="0">
              <a:buNone/>
            </a:pPr>
            <a:r>
              <a:rPr lang="en-US" dirty="0" smtClean="0"/>
              <a:t>for </a:t>
            </a:r>
            <a:r>
              <a:rPr lang="en-US" dirty="0" err="1"/>
              <a:t>val</a:t>
            </a:r>
            <a:r>
              <a:rPr lang="en-US" dirty="0"/>
              <a:t> in numbers:</a:t>
            </a:r>
          </a:p>
          <a:p>
            <a:pPr marL="0" indent="0">
              <a:buNone/>
            </a:pPr>
            <a:r>
              <a:rPr lang="en-US" dirty="0"/>
              <a:t>	sum = </a:t>
            </a:r>
            <a:r>
              <a:rPr lang="en-US" dirty="0" err="1"/>
              <a:t>sum+val</a:t>
            </a:r>
            <a:endParaRPr lang="en-US" dirty="0"/>
          </a:p>
          <a:p>
            <a:pPr marL="0" indent="0">
              <a:buNone/>
            </a:pPr>
            <a:r>
              <a:rPr lang="en-US" dirty="0"/>
              <a:t>print("The sum is", sum)</a:t>
            </a:r>
          </a:p>
          <a:p>
            <a:pPr marL="0" indent="0">
              <a:buNone/>
            </a:pPr>
            <a:r>
              <a:rPr lang="en-US" dirty="0" smtClean="0"/>
              <a:t>Output:</a:t>
            </a:r>
          </a:p>
          <a:p>
            <a:pPr marL="0" indent="0">
              <a:buNone/>
            </a:pPr>
            <a:r>
              <a:rPr lang="en-IN" dirty="0"/>
              <a:t>The sum is 48</a:t>
            </a:r>
          </a:p>
        </p:txBody>
      </p:sp>
    </p:spTree>
    <p:extLst>
      <p:ext uri="{BB962C8B-B14F-4D97-AF65-F5344CB8AC3E}">
        <p14:creationId xmlns:p14="http://schemas.microsoft.com/office/powerpoint/2010/main" val="31487916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Loop</a:t>
            </a:r>
            <a:endParaRPr lang="en-IN" dirty="0"/>
          </a:p>
        </p:txBody>
      </p:sp>
      <p:sp>
        <p:nvSpPr>
          <p:cNvPr id="3" name="Content Placeholder 2"/>
          <p:cNvSpPr>
            <a:spLocks noGrp="1"/>
          </p:cNvSpPr>
          <p:nvPr>
            <p:ph idx="1"/>
          </p:nvPr>
        </p:nvSpPr>
        <p:spPr/>
        <p:txBody>
          <a:bodyPr/>
          <a:lstStyle/>
          <a:p>
            <a:r>
              <a:rPr lang="en-US" b="1" dirty="0"/>
              <a:t>nesting a loop</a:t>
            </a:r>
            <a:r>
              <a:rPr lang="en-US" dirty="0"/>
              <a:t> means simply having a loop (let's call it outer loop) that has inside its commands another loop </a:t>
            </a:r>
            <a:endParaRPr lang="en-US" dirty="0" smtClean="0"/>
          </a:p>
          <a:p>
            <a:r>
              <a:rPr lang="en-US" dirty="0" smtClean="0"/>
              <a:t>Syntax nested for loop</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166" y="4100975"/>
            <a:ext cx="4231904" cy="1800152"/>
          </a:xfrm>
          <a:prstGeom prst="rect">
            <a:avLst/>
          </a:prstGeom>
        </p:spPr>
      </p:pic>
    </p:spTree>
    <p:extLst>
      <p:ext uri="{BB962C8B-B14F-4D97-AF65-F5344CB8AC3E}">
        <p14:creationId xmlns:p14="http://schemas.microsoft.com/office/powerpoint/2010/main" val="22374893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Nested While Loop</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990" y="2853535"/>
            <a:ext cx="2455883" cy="1731343"/>
          </a:xfrm>
          <a:prstGeom prst="rect">
            <a:avLst/>
          </a:prstGeom>
        </p:spPr>
      </p:pic>
    </p:spTree>
    <p:extLst>
      <p:ext uri="{BB962C8B-B14F-4D97-AF65-F5344CB8AC3E}">
        <p14:creationId xmlns:p14="http://schemas.microsoft.com/office/powerpoint/2010/main" val="42546083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the use of break and continue in Python?</a:t>
            </a:r>
            <a:br>
              <a:rPr lang="en-US" b="1" dirty="0"/>
            </a:br>
            <a:r>
              <a:rPr lang="en-IN" b="1" dirty="0"/>
              <a:t/>
            </a:r>
            <a:br>
              <a:rPr lang="en-IN" b="1" dirty="0"/>
            </a:br>
            <a:endParaRPr lang="en-IN" dirty="0"/>
          </a:p>
        </p:txBody>
      </p:sp>
      <p:sp>
        <p:nvSpPr>
          <p:cNvPr id="3" name="Content Placeholder 2"/>
          <p:cNvSpPr>
            <a:spLocks noGrp="1"/>
          </p:cNvSpPr>
          <p:nvPr>
            <p:ph idx="1"/>
          </p:nvPr>
        </p:nvSpPr>
        <p:spPr/>
        <p:txBody>
          <a:bodyPr/>
          <a:lstStyle/>
          <a:p>
            <a:pPr fontAlgn="base"/>
            <a:r>
              <a:rPr lang="en-US" dirty="0"/>
              <a:t>In Python, break and continue statements can alter the flow of a normal loop.</a:t>
            </a:r>
          </a:p>
          <a:p>
            <a:pPr fontAlgn="base"/>
            <a:r>
              <a:rPr lang="en-US" dirty="0"/>
              <a:t>Loops iterate over a block of code until test expression is false, but sometimes we wish to terminate the current iteration or even the whole loop without checking test expression.</a:t>
            </a:r>
          </a:p>
          <a:p>
            <a:pPr fontAlgn="base"/>
            <a:r>
              <a:rPr lang="en-US" dirty="0"/>
              <a:t>The break and continue statements are used in these cases.</a:t>
            </a:r>
          </a:p>
          <a:p>
            <a:endParaRPr lang="en-IN" dirty="0"/>
          </a:p>
        </p:txBody>
      </p:sp>
    </p:spTree>
    <p:extLst>
      <p:ext uri="{BB962C8B-B14F-4D97-AF65-F5344CB8AC3E}">
        <p14:creationId xmlns:p14="http://schemas.microsoft.com/office/powerpoint/2010/main" val="3473318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break statement</a:t>
            </a:r>
            <a:br>
              <a:rPr lang="en-IN" b="1" dirty="0"/>
            </a:br>
            <a:endParaRPr lang="en-IN" dirty="0"/>
          </a:p>
        </p:txBody>
      </p:sp>
      <p:sp>
        <p:nvSpPr>
          <p:cNvPr id="3" name="Content Placeholder 2"/>
          <p:cNvSpPr>
            <a:spLocks noGrp="1"/>
          </p:cNvSpPr>
          <p:nvPr>
            <p:ph idx="1"/>
          </p:nvPr>
        </p:nvSpPr>
        <p:spPr/>
        <p:txBody>
          <a:bodyPr/>
          <a:lstStyle/>
          <a:p>
            <a:pPr fontAlgn="base"/>
            <a:r>
              <a:rPr lang="en-US" dirty="0"/>
              <a:t>The break statement terminates the loop containing it. </a:t>
            </a:r>
            <a:endParaRPr lang="en-US" dirty="0" smtClean="0"/>
          </a:p>
          <a:p>
            <a:pPr fontAlgn="base"/>
            <a:r>
              <a:rPr lang="en-US" dirty="0" smtClean="0"/>
              <a:t>Control </a:t>
            </a:r>
            <a:r>
              <a:rPr lang="en-US" dirty="0"/>
              <a:t>of the program flows to the statement immediately after the body of the loop.</a:t>
            </a:r>
          </a:p>
          <a:p>
            <a:pPr fontAlgn="base"/>
            <a:r>
              <a:rPr lang="en-US" dirty="0"/>
              <a:t>If break statement is inside a nested loop (loop inside another loop), break will terminate the innermost loop</a:t>
            </a:r>
            <a:r>
              <a:rPr lang="en-US" dirty="0" smtClean="0"/>
              <a:t>.</a:t>
            </a:r>
          </a:p>
          <a:p>
            <a:pPr fontAlgn="base"/>
            <a:r>
              <a:rPr lang="en-IN" b="1" dirty="0"/>
              <a:t>Syntax of break</a:t>
            </a:r>
          </a:p>
          <a:p>
            <a:pPr marL="0" indent="0" fontAlgn="base">
              <a:buNone/>
            </a:pPr>
            <a:r>
              <a:rPr lang="en-US" dirty="0" smtClean="0"/>
              <a:t>   break</a:t>
            </a:r>
            <a:endParaRPr lang="en-US" dirty="0"/>
          </a:p>
          <a:p>
            <a:endParaRPr lang="en-IN" dirty="0"/>
          </a:p>
        </p:txBody>
      </p:sp>
    </p:spTree>
    <p:extLst>
      <p:ext uri="{BB962C8B-B14F-4D97-AF65-F5344CB8AC3E}">
        <p14:creationId xmlns:p14="http://schemas.microsoft.com/office/powerpoint/2010/main" val="12156187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Flowchart of break</a:t>
            </a:r>
            <a:br>
              <a:rPr lang="en-IN" b="1"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0505" y="1930400"/>
            <a:ext cx="4585749" cy="3658111"/>
          </a:xfrm>
        </p:spPr>
      </p:pic>
    </p:spTree>
    <p:extLst>
      <p:ext uri="{BB962C8B-B14F-4D97-AF65-F5344CB8AC3E}">
        <p14:creationId xmlns:p14="http://schemas.microsoft.com/office/powerpoint/2010/main" val="20348502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t>The working of break statement in for </a:t>
            </a:r>
            <a:r>
              <a:rPr lang="en-US" dirty="0" smtClean="0"/>
              <a:t>loop and</a:t>
            </a:r>
            <a:r>
              <a:rPr lang="en-US" dirty="0"/>
              <a:t> </a:t>
            </a:r>
            <a:r>
              <a:rPr lang="en-US" dirty="0" smtClean="0"/>
              <a:t>while loop</a:t>
            </a:r>
            <a:r>
              <a:rPr lang="en-US" dirty="0"/>
              <a:t> is </a:t>
            </a:r>
            <a:r>
              <a:rPr lang="en-US" dirty="0" smtClean="0"/>
              <a:t>shown </a:t>
            </a:r>
            <a:r>
              <a:rPr lang="en-US" dirty="0"/>
              <a:t>below</a:t>
            </a:r>
            <a:r>
              <a:rPr lang="en-US" dirty="0" smtClean="0"/>
              <a:t>.</a:t>
            </a:r>
          </a:p>
          <a:p>
            <a:pPr marL="0" indent="0">
              <a:buNone/>
            </a:pPr>
            <a:endParaRPr lang="en-US"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156" y="2642019"/>
            <a:ext cx="4865770" cy="3629532"/>
          </a:xfrm>
          <a:prstGeom prst="rect">
            <a:avLst/>
          </a:prstGeom>
        </p:spPr>
      </p:pic>
    </p:spTree>
    <p:extLst>
      <p:ext uri="{BB962C8B-B14F-4D97-AF65-F5344CB8AC3E}">
        <p14:creationId xmlns:p14="http://schemas.microsoft.com/office/powerpoint/2010/main" val="2625718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a:t>for </a:t>
            </a:r>
            <a:r>
              <a:rPr lang="en-IN" dirty="0" err="1"/>
              <a:t>val</a:t>
            </a:r>
            <a:r>
              <a:rPr lang="en-IN" dirty="0"/>
              <a:t> in "string":</a:t>
            </a:r>
          </a:p>
          <a:p>
            <a:pPr marL="0" indent="0">
              <a:buNone/>
            </a:pPr>
            <a:r>
              <a:rPr lang="en-IN" dirty="0"/>
              <a:t>    if </a:t>
            </a:r>
            <a:r>
              <a:rPr lang="en-IN" dirty="0" err="1"/>
              <a:t>val</a:t>
            </a:r>
            <a:r>
              <a:rPr lang="en-IN" dirty="0"/>
              <a:t> == "</a:t>
            </a:r>
            <a:r>
              <a:rPr lang="en-IN" dirty="0" err="1"/>
              <a:t>i</a:t>
            </a:r>
            <a:r>
              <a:rPr lang="en-IN" dirty="0"/>
              <a:t>":</a:t>
            </a:r>
          </a:p>
          <a:p>
            <a:pPr marL="0" indent="0">
              <a:buNone/>
            </a:pPr>
            <a:r>
              <a:rPr lang="en-IN" dirty="0"/>
              <a:t>        break</a:t>
            </a:r>
          </a:p>
          <a:p>
            <a:pPr marL="0" indent="0">
              <a:buNone/>
            </a:pPr>
            <a:r>
              <a:rPr lang="en-IN" dirty="0"/>
              <a:t>    print(</a:t>
            </a:r>
            <a:r>
              <a:rPr lang="en-IN" dirty="0" err="1"/>
              <a:t>val</a:t>
            </a:r>
            <a:r>
              <a:rPr lang="en-IN" dirty="0"/>
              <a:t>)</a:t>
            </a:r>
          </a:p>
          <a:p>
            <a:pPr marL="0" indent="0">
              <a:buNone/>
            </a:pPr>
            <a:endParaRPr lang="en-IN" dirty="0"/>
          </a:p>
          <a:p>
            <a:pPr marL="0" indent="0">
              <a:buNone/>
            </a:pPr>
            <a:r>
              <a:rPr lang="en-IN" dirty="0"/>
              <a:t>print("The end</a:t>
            </a:r>
            <a:r>
              <a:rPr lang="en-IN" dirty="0" smtClean="0"/>
              <a:t>")</a:t>
            </a:r>
          </a:p>
          <a:p>
            <a:pPr marL="0" indent="0">
              <a:buNone/>
            </a:pPr>
            <a:r>
              <a:rPr lang="en-IN" dirty="0" smtClean="0"/>
              <a:t>Output:</a:t>
            </a:r>
          </a:p>
          <a:p>
            <a:pPr marL="0" indent="0">
              <a:buNone/>
            </a:pPr>
            <a:r>
              <a:rPr lang="en-IN" dirty="0"/>
              <a:t>s</a:t>
            </a:r>
            <a:endParaRPr lang="en-IN" dirty="0" smtClean="0"/>
          </a:p>
          <a:p>
            <a:pPr marL="0" indent="0">
              <a:buNone/>
            </a:pPr>
            <a:r>
              <a:rPr lang="en-IN" dirty="0"/>
              <a:t>t</a:t>
            </a:r>
            <a:endParaRPr lang="en-IN" dirty="0" smtClean="0"/>
          </a:p>
          <a:p>
            <a:pPr marL="0" indent="0">
              <a:buNone/>
            </a:pPr>
            <a:r>
              <a:rPr lang="en-IN" dirty="0"/>
              <a:t>r</a:t>
            </a:r>
            <a:endParaRPr lang="en-IN" dirty="0" smtClean="0"/>
          </a:p>
          <a:p>
            <a:pPr marL="0" indent="0">
              <a:buNone/>
            </a:pPr>
            <a:r>
              <a:rPr lang="en-IN" dirty="0" smtClean="0"/>
              <a:t>The </a:t>
            </a:r>
            <a:r>
              <a:rPr lang="en-IN" dirty="0"/>
              <a:t>end</a:t>
            </a:r>
          </a:p>
        </p:txBody>
      </p:sp>
    </p:spTree>
    <p:extLst>
      <p:ext uri="{BB962C8B-B14F-4D97-AF65-F5344CB8AC3E}">
        <p14:creationId xmlns:p14="http://schemas.microsoft.com/office/powerpoint/2010/main" val="25700977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continue statement</a:t>
            </a:r>
            <a:br>
              <a:rPr lang="en-IN" b="1" dirty="0"/>
            </a:br>
            <a:endParaRPr lang="en-IN" dirty="0"/>
          </a:p>
        </p:txBody>
      </p:sp>
      <p:sp>
        <p:nvSpPr>
          <p:cNvPr id="3" name="Content Placeholder 2"/>
          <p:cNvSpPr>
            <a:spLocks noGrp="1"/>
          </p:cNvSpPr>
          <p:nvPr>
            <p:ph idx="1"/>
          </p:nvPr>
        </p:nvSpPr>
        <p:spPr/>
        <p:txBody>
          <a:bodyPr/>
          <a:lstStyle/>
          <a:p>
            <a:r>
              <a:rPr lang="en-US" dirty="0"/>
              <a:t>The continue statement is used to skip the rest of the code inside a loop for the current iteration only</a:t>
            </a:r>
            <a:r>
              <a:rPr lang="en-US" dirty="0" smtClean="0"/>
              <a:t>.</a:t>
            </a:r>
          </a:p>
          <a:p>
            <a:r>
              <a:rPr lang="en-US" dirty="0" smtClean="0"/>
              <a:t> </a:t>
            </a:r>
            <a:r>
              <a:rPr lang="en-US" dirty="0"/>
              <a:t>Loop does not terminate but continues on with the next iteration</a:t>
            </a:r>
            <a:r>
              <a:rPr lang="en-US" dirty="0" smtClean="0"/>
              <a:t>.</a:t>
            </a:r>
          </a:p>
          <a:p>
            <a:r>
              <a:rPr lang="en-US" dirty="0" smtClean="0"/>
              <a:t>Syntax</a:t>
            </a:r>
          </a:p>
          <a:p>
            <a:pPr marL="0" indent="0">
              <a:buNone/>
            </a:pPr>
            <a:r>
              <a:rPr lang="en-US" dirty="0"/>
              <a:t> </a:t>
            </a:r>
            <a:r>
              <a:rPr lang="en-US" dirty="0" smtClean="0"/>
              <a:t>    continue</a:t>
            </a:r>
            <a:endParaRPr lang="en-IN" dirty="0"/>
          </a:p>
        </p:txBody>
      </p:sp>
    </p:spTree>
    <p:extLst>
      <p:ext uri="{BB962C8B-B14F-4D97-AF65-F5344CB8AC3E}">
        <p14:creationId xmlns:p14="http://schemas.microsoft.com/office/powerpoint/2010/main" val="34035568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dirty="0"/>
              <a:t>Flowchart of continue </a:t>
            </a:r>
            <a:br>
              <a:rPr lang="en-IN" b="1" dirty="0"/>
            </a:br>
            <a:r>
              <a:rPr lang="en-IN" dirty="0"/>
              <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8952" y="1505345"/>
            <a:ext cx="3928056" cy="3801005"/>
          </a:xfrm>
        </p:spPr>
      </p:pic>
    </p:spTree>
    <p:extLst>
      <p:ext uri="{BB962C8B-B14F-4D97-AF65-F5344CB8AC3E}">
        <p14:creationId xmlns:p14="http://schemas.microsoft.com/office/powerpoint/2010/main" val="2680244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Arithmetic Operators</a:t>
            </a:r>
            <a:br>
              <a:rPr lang="en-IN" dirty="0"/>
            </a:br>
            <a:endParaRPr lang="en-IN" dirty="0"/>
          </a:p>
        </p:txBody>
      </p:sp>
      <p:sp>
        <p:nvSpPr>
          <p:cNvPr id="3" name="Content Placeholder 2"/>
          <p:cNvSpPr>
            <a:spLocks noGrp="1"/>
          </p:cNvSpPr>
          <p:nvPr>
            <p:ph idx="1"/>
          </p:nvPr>
        </p:nvSpPr>
        <p:spPr/>
        <p:txBody>
          <a:bodyPr/>
          <a:lstStyle/>
          <a:p>
            <a:r>
              <a:rPr lang="en-US" dirty="0"/>
              <a:t>Arithmetic operators are used to perform mathematical operations like addition, subtraction, multiplication etc</a:t>
            </a:r>
            <a:r>
              <a:rPr lang="en-US" dirty="0" smtClean="0"/>
              <a:t>.</a:t>
            </a:r>
          </a:p>
          <a:p>
            <a:r>
              <a:rPr lang="en-IN" dirty="0"/>
              <a:t>Arithmetic operators in </a:t>
            </a:r>
            <a:r>
              <a:rPr lang="en-IN" dirty="0" smtClean="0"/>
              <a:t>Python are as follow</a:t>
            </a:r>
          </a:p>
          <a:p>
            <a:pPr marL="0" indent="0">
              <a:buNone/>
            </a:pPr>
            <a:endParaRPr lang="en-US"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229" y="3216673"/>
            <a:ext cx="6883795" cy="3287158"/>
          </a:xfrm>
          <a:prstGeom prst="rect">
            <a:avLst/>
          </a:prstGeom>
        </p:spPr>
      </p:pic>
    </p:spTree>
    <p:extLst>
      <p:ext uri="{BB962C8B-B14F-4D97-AF65-F5344CB8AC3E}">
        <p14:creationId xmlns:p14="http://schemas.microsoft.com/office/powerpoint/2010/main" val="22496712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working of continue statement in for and while loop is shown below</a:t>
            </a:r>
            <a:r>
              <a:rPr lang="en-US" dirty="0" smtClean="0"/>
              <a: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533" y="2583304"/>
            <a:ext cx="4173847" cy="3458058"/>
          </a:xfrm>
          <a:prstGeom prst="rect">
            <a:avLst/>
          </a:prstGeom>
        </p:spPr>
      </p:pic>
    </p:spTree>
    <p:extLst>
      <p:ext uri="{BB962C8B-B14F-4D97-AF65-F5344CB8AC3E}">
        <p14:creationId xmlns:p14="http://schemas.microsoft.com/office/powerpoint/2010/main" val="6857906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for </a:t>
            </a:r>
            <a:r>
              <a:rPr lang="en-US" dirty="0" err="1"/>
              <a:t>val</a:t>
            </a:r>
            <a:r>
              <a:rPr lang="en-US" dirty="0"/>
              <a:t> in "string":</a:t>
            </a:r>
          </a:p>
          <a:p>
            <a:pPr marL="0" indent="0">
              <a:buNone/>
            </a:pPr>
            <a:r>
              <a:rPr lang="en-US" dirty="0"/>
              <a:t>    if </a:t>
            </a:r>
            <a:r>
              <a:rPr lang="en-US" dirty="0" err="1"/>
              <a:t>val</a:t>
            </a:r>
            <a:r>
              <a:rPr lang="en-US" dirty="0"/>
              <a:t> == "</a:t>
            </a:r>
            <a:r>
              <a:rPr lang="en-US" dirty="0" err="1"/>
              <a:t>i</a:t>
            </a:r>
            <a:r>
              <a:rPr lang="en-US" dirty="0"/>
              <a:t>":</a:t>
            </a:r>
          </a:p>
          <a:p>
            <a:pPr marL="0" indent="0">
              <a:buNone/>
            </a:pPr>
            <a:r>
              <a:rPr lang="en-US" dirty="0"/>
              <a:t>        continue</a:t>
            </a:r>
          </a:p>
          <a:p>
            <a:pPr marL="0" indent="0">
              <a:buNone/>
            </a:pPr>
            <a:r>
              <a:rPr lang="en-US" dirty="0"/>
              <a:t>    print(</a:t>
            </a:r>
            <a:r>
              <a:rPr lang="en-US" dirty="0" err="1"/>
              <a:t>val</a:t>
            </a:r>
            <a:r>
              <a:rPr lang="en-US" dirty="0"/>
              <a:t>)</a:t>
            </a:r>
          </a:p>
          <a:p>
            <a:pPr marL="0" indent="0">
              <a:buNone/>
            </a:pPr>
            <a:endParaRPr lang="en-US" dirty="0"/>
          </a:p>
          <a:p>
            <a:pPr marL="0" indent="0">
              <a:buNone/>
            </a:pPr>
            <a:r>
              <a:rPr lang="en-US" dirty="0"/>
              <a:t>print("The end</a:t>
            </a:r>
            <a:r>
              <a:rPr lang="en-US" dirty="0" smtClean="0"/>
              <a:t>")</a:t>
            </a:r>
          </a:p>
          <a:p>
            <a:pPr marL="0" indent="0">
              <a:buNone/>
            </a:pPr>
            <a:r>
              <a:rPr lang="en-US" dirty="0"/>
              <a:t>Output: </a:t>
            </a:r>
            <a:endParaRPr lang="en-US" dirty="0" smtClean="0"/>
          </a:p>
          <a:p>
            <a:pPr marL="0" indent="0">
              <a:buNone/>
            </a:pPr>
            <a:r>
              <a:rPr lang="en-US" dirty="0" smtClean="0"/>
              <a:t>s</a:t>
            </a:r>
          </a:p>
          <a:p>
            <a:pPr marL="0" indent="0">
              <a:buNone/>
            </a:pPr>
            <a:r>
              <a:rPr lang="en-US" dirty="0"/>
              <a:t>t</a:t>
            </a:r>
            <a:endParaRPr lang="en-US" dirty="0" smtClean="0"/>
          </a:p>
          <a:p>
            <a:pPr marL="0" indent="0">
              <a:buNone/>
            </a:pPr>
            <a:r>
              <a:rPr lang="en-US" dirty="0"/>
              <a:t>r</a:t>
            </a:r>
            <a:endParaRPr lang="en-US" dirty="0" smtClean="0"/>
          </a:p>
          <a:p>
            <a:pPr marL="0" indent="0">
              <a:buNone/>
            </a:pPr>
            <a:r>
              <a:rPr lang="en-US" dirty="0"/>
              <a:t>n</a:t>
            </a:r>
            <a:endParaRPr lang="en-US" dirty="0" smtClean="0"/>
          </a:p>
          <a:p>
            <a:pPr marL="0" indent="0">
              <a:buNone/>
            </a:pPr>
            <a:r>
              <a:rPr lang="en-US" dirty="0"/>
              <a:t>g</a:t>
            </a:r>
            <a:endParaRPr lang="en-US" dirty="0" smtClean="0"/>
          </a:p>
          <a:p>
            <a:pPr marL="0" indent="0">
              <a:buNone/>
            </a:pPr>
            <a:r>
              <a:rPr lang="en-US" dirty="0" smtClean="0"/>
              <a:t>The </a:t>
            </a:r>
            <a:r>
              <a:rPr lang="en-US" dirty="0"/>
              <a:t>end</a:t>
            </a:r>
            <a:endParaRPr lang="en-IN" dirty="0"/>
          </a:p>
        </p:txBody>
      </p:sp>
    </p:spTree>
    <p:extLst>
      <p:ext uri="{BB962C8B-B14F-4D97-AF65-F5344CB8AC3E}">
        <p14:creationId xmlns:p14="http://schemas.microsoft.com/office/powerpoint/2010/main" val="12381404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pass statement</a:t>
            </a:r>
            <a:br>
              <a:rPr lang="en-IN" b="1" dirty="0"/>
            </a:br>
            <a:endParaRPr lang="en-IN" dirty="0"/>
          </a:p>
        </p:txBody>
      </p:sp>
      <p:sp>
        <p:nvSpPr>
          <p:cNvPr id="3" name="Content Placeholder 2"/>
          <p:cNvSpPr>
            <a:spLocks noGrp="1"/>
          </p:cNvSpPr>
          <p:nvPr>
            <p:ph idx="1"/>
          </p:nvPr>
        </p:nvSpPr>
        <p:spPr/>
        <p:txBody>
          <a:bodyPr>
            <a:normAutofit/>
          </a:bodyPr>
          <a:lstStyle/>
          <a:p>
            <a:r>
              <a:rPr lang="en-US" dirty="0"/>
              <a:t>In Python programming, pass is a null statement. </a:t>
            </a:r>
            <a:r>
              <a:rPr lang="en-US" dirty="0" smtClean="0"/>
              <a:t>T</a:t>
            </a:r>
          </a:p>
          <a:p>
            <a:endParaRPr lang="en-US" dirty="0" smtClean="0"/>
          </a:p>
          <a:p>
            <a:r>
              <a:rPr lang="en-US" dirty="0" smtClean="0"/>
              <a:t>he </a:t>
            </a:r>
            <a:r>
              <a:rPr lang="en-US" dirty="0"/>
              <a:t>difference between a comment and pass statement in Python is that, while the interpreter ignores a comment entirely, pass is not ignored</a:t>
            </a:r>
            <a:r>
              <a:rPr lang="en-US" dirty="0" smtClean="0"/>
              <a:t>.</a:t>
            </a:r>
          </a:p>
          <a:p>
            <a:endParaRPr lang="en-US" dirty="0"/>
          </a:p>
          <a:p>
            <a:r>
              <a:rPr lang="en-US" dirty="0"/>
              <a:t>However, nothing happens when pass is executed. It results into no operation (NOP</a:t>
            </a:r>
            <a:r>
              <a:rPr lang="en-US" dirty="0" smtClean="0"/>
              <a:t>).</a:t>
            </a:r>
          </a:p>
          <a:p>
            <a:pPr marL="0" indent="0">
              <a:buNone/>
            </a:pPr>
            <a:endParaRPr lang="en-US" dirty="0" smtClean="0"/>
          </a:p>
          <a:p>
            <a:r>
              <a:rPr lang="en-US" dirty="0"/>
              <a:t>We generally </a:t>
            </a:r>
            <a:r>
              <a:rPr lang="en-US" dirty="0" smtClean="0"/>
              <a:t>use </a:t>
            </a:r>
            <a:r>
              <a:rPr lang="en-US" dirty="0"/>
              <a:t>it as a placeholder</a:t>
            </a:r>
            <a:r>
              <a:rPr lang="en-US" dirty="0" smtClean="0"/>
              <a:t>.</a:t>
            </a:r>
          </a:p>
          <a:p>
            <a:pPr marL="0" indent="0">
              <a:buNone/>
            </a:pPr>
            <a:endParaRPr lang="en-IN" dirty="0"/>
          </a:p>
        </p:txBody>
      </p:sp>
    </p:spTree>
    <p:extLst>
      <p:ext uri="{BB962C8B-B14F-4D97-AF65-F5344CB8AC3E}">
        <p14:creationId xmlns:p14="http://schemas.microsoft.com/office/powerpoint/2010/main" val="34892993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Syntax</a:t>
            </a:r>
          </a:p>
          <a:p>
            <a:pPr marL="0" indent="0">
              <a:buNone/>
            </a:pPr>
            <a:r>
              <a:rPr lang="en-US" dirty="0"/>
              <a:t>       pass</a:t>
            </a:r>
          </a:p>
          <a:p>
            <a:pPr marL="0" indent="0">
              <a:buNone/>
            </a:pPr>
            <a:endParaRPr lang="en-US" dirty="0" smtClean="0"/>
          </a:p>
          <a:p>
            <a:r>
              <a:rPr lang="en-US" dirty="0" smtClean="0"/>
              <a:t>Suppose </a:t>
            </a:r>
            <a:r>
              <a:rPr lang="en-US" dirty="0"/>
              <a:t>we have a loop or a function that is not implemented yet, but we want to implement it in the future. They cannot have an empty body. The interpreter would complain. So, we use the pass statement to construct a body that does nothing.</a:t>
            </a:r>
          </a:p>
          <a:p>
            <a:endParaRPr lang="en-IN" dirty="0"/>
          </a:p>
        </p:txBody>
      </p:sp>
    </p:spTree>
    <p:extLst>
      <p:ext uri="{BB962C8B-B14F-4D97-AF65-F5344CB8AC3E}">
        <p14:creationId xmlns:p14="http://schemas.microsoft.com/office/powerpoint/2010/main" val="24535373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sequence </a:t>
            </a:r>
            <a:r>
              <a:rPr lang="en-US" dirty="0"/>
              <a:t>= {'p', 'a', 's', 's'}</a:t>
            </a:r>
          </a:p>
          <a:p>
            <a:pPr marL="0" indent="0">
              <a:buNone/>
            </a:pPr>
            <a:r>
              <a:rPr lang="en-US" dirty="0"/>
              <a:t>for </a:t>
            </a:r>
            <a:r>
              <a:rPr lang="en-US" dirty="0" err="1"/>
              <a:t>val</a:t>
            </a:r>
            <a:r>
              <a:rPr lang="en-US" dirty="0"/>
              <a:t> in sequence:</a:t>
            </a:r>
          </a:p>
          <a:p>
            <a:pPr marL="0" indent="0">
              <a:buNone/>
            </a:pPr>
            <a:r>
              <a:rPr lang="en-US" dirty="0"/>
              <a:t>    </a:t>
            </a:r>
            <a:r>
              <a:rPr lang="en-US" dirty="0" smtClean="0"/>
              <a:t>pass</a:t>
            </a:r>
          </a:p>
          <a:p>
            <a:pPr marL="0" indent="0">
              <a:buNone/>
            </a:pPr>
            <a:r>
              <a:rPr lang="en-US" dirty="0" smtClean="0"/>
              <a:t>Output:</a:t>
            </a:r>
          </a:p>
          <a:p>
            <a:pPr marL="0" indent="0">
              <a:buNone/>
            </a:pPr>
            <a:r>
              <a:rPr lang="en-US" dirty="0"/>
              <a:t> </a:t>
            </a:r>
            <a:r>
              <a:rPr lang="en-US" dirty="0" smtClean="0"/>
              <a:t> nil</a:t>
            </a:r>
            <a:endParaRPr lang="en-IN" dirty="0"/>
          </a:p>
        </p:txBody>
      </p:sp>
    </p:spTree>
    <p:extLst>
      <p:ext uri="{BB962C8B-B14F-4D97-AF65-F5344CB8AC3E}">
        <p14:creationId xmlns:p14="http://schemas.microsoft.com/office/powerpoint/2010/main" val="9197892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US" dirty="0"/>
              <a:t>Write a program to print following </a:t>
            </a:r>
          </a:p>
          <a:p>
            <a:pPr marL="0" indent="0">
              <a:buNone/>
            </a:pPr>
            <a:r>
              <a:rPr lang="en-US" dirty="0"/>
              <a:t>1 </a:t>
            </a:r>
          </a:p>
          <a:p>
            <a:pPr marL="0" indent="0">
              <a:buNone/>
            </a:pPr>
            <a:r>
              <a:rPr lang="en-US" dirty="0"/>
              <a:t>1 2 </a:t>
            </a:r>
          </a:p>
          <a:p>
            <a:pPr marL="0" indent="0">
              <a:buNone/>
            </a:pPr>
            <a:r>
              <a:rPr lang="en-US" dirty="0"/>
              <a:t>1 2 3 </a:t>
            </a:r>
          </a:p>
          <a:p>
            <a:pPr marL="0" indent="0">
              <a:buNone/>
            </a:pPr>
            <a:r>
              <a:rPr lang="en-US" dirty="0"/>
              <a:t>1 2 3 4</a:t>
            </a:r>
            <a:endParaRPr lang="en-IN" dirty="0"/>
          </a:p>
        </p:txBody>
      </p:sp>
    </p:spTree>
    <p:extLst>
      <p:ext uri="{BB962C8B-B14F-4D97-AF65-F5344CB8AC3E}">
        <p14:creationId xmlns:p14="http://schemas.microsoft.com/office/powerpoint/2010/main" val="12616520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for </a:t>
            </a:r>
            <a:r>
              <a:rPr lang="en-US" dirty="0" err="1"/>
              <a:t>i</a:t>
            </a:r>
            <a:r>
              <a:rPr lang="en-US" dirty="0"/>
              <a:t> in range(1,5):</a:t>
            </a:r>
          </a:p>
          <a:p>
            <a:pPr marL="0" indent="0">
              <a:buNone/>
            </a:pPr>
            <a:r>
              <a:rPr lang="en-US" dirty="0"/>
              <a:t> for j in range(1,i+1):</a:t>
            </a:r>
          </a:p>
          <a:p>
            <a:pPr marL="0" indent="0">
              <a:buNone/>
            </a:pPr>
            <a:r>
              <a:rPr lang="en-US" dirty="0"/>
              <a:t> print(</a:t>
            </a:r>
            <a:r>
              <a:rPr lang="en-US" dirty="0" err="1"/>
              <a:t>j,end</a:t>
            </a:r>
            <a:r>
              <a:rPr lang="en-US" dirty="0"/>
              <a:t>=' ')</a:t>
            </a:r>
          </a:p>
          <a:p>
            <a:pPr marL="0" indent="0">
              <a:buNone/>
            </a:pPr>
            <a:r>
              <a:rPr lang="en-US" dirty="0"/>
              <a:t> print()</a:t>
            </a:r>
            <a:endParaRPr lang="en-IN" dirty="0"/>
          </a:p>
        </p:txBody>
      </p:sp>
    </p:spTree>
    <p:extLst>
      <p:ext uri="{BB962C8B-B14F-4D97-AF65-F5344CB8AC3E}">
        <p14:creationId xmlns:p14="http://schemas.microsoft.com/office/powerpoint/2010/main" val="18646832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IN" sz="4400" b="1" dirty="0" smtClean="0"/>
              <a:t>End</a:t>
            </a:r>
            <a:endParaRPr lang="en-IN" sz="4400" b="1" dirty="0"/>
          </a:p>
        </p:txBody>
      </p:sp>
    </p:spTree>
    <p:extLst>
      <p:ext uri="{BB962C8B-B14F-4D97-AF65-F5344CB8AC3E}">
        <p14:creationId xmlns:p14="http://schemas.microsoft.com/office/powerpoint/2010/main" val="2119898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 of </a:t>
            </a:r>
            <a:r>
              <a:rPr lang="en-US" dirty="0" smtClean="0"/>
              <a:t>Arithmetic </a:t>
            </a:r>
            <a:r>
              <a:rPr lang="en-US" dirty="0"/>
              <a:t>Operator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917" y="2315134"/>
            <a:ext cx="7057623" cy="3881437"/>
          </a:xfrm>
        </p:spPr>
      </p:pic>
    </p:spTree>
    <p:extLst>
      <p:ext uri="{BB962C8B-B14F-4D97-AF65-F5344CB8AC3E}">
        <p14:creationId xmlns:p14="http://schemas.microsoft.com/office/powerpoint/2010/main" val="1025704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8758519"/>
              </p:ext>
            </p:extLst>
          </p:nvPr>
        </p:nvGraphicFramePr>
        <p:xfrm>
          <a:off x="677863" y="2160588"/>
          <a:ext cx="8596312" cy="3660663"/>
        </p:xfrm>
        <a:graphic>
          <a:graphicData uri="http://schemas.openxmlformats.org/drawingml/2006/table">
            <a:tbl>
              <a:tblPr firstRow="1" bandRow="1">
                <a:tableStyleId>{5C22544A-7EE6-4342-B048-85BDC9FD1C3A}</a:tableStyleId>
              </a:tblPr>
              <a:tblGrid>
                <a:gridCol w="5091872"/>
                <a:gridCol w="3504440"/>
              </a:tblGrid>
              <a:tr h="543975">
                <a:tc>
                  <a:txBody>
                    <a:bodyPr/>
                    <a:lstStyle/>
                    <a:p>
                      <a:r>
                        <a:rPr lang="en-US" dirty="0" smtClean="0"/>
                        <a:t>Program</a:t>
                      </a:r>
                      <a:endParaRPr lang="en-IN" dirty="0"/>
                    </a:p>
                  </a:txBody>
                  <a:tcPr/>
                </a:tc>
                <a:tc>
                  <a:txBody>
                    <a:bodyPr/>
                    <a:lstStyle/>
                    <a:p>
                      <a:r>
                        <a:rPr lang="en-US" dirty="0" smtClean="0"/>
                        <a:t>Output</a:t>
                      </a:r>
                      <a:endParaRPr lang="en-IN" dirty="0"/>
                    </a:p>
                  </a:txBody>
                  <a:tcPr/>
                </a:tc>
              </a:tr>
              <a:tr h="3116688">
                <a:tc>
                  <a:txBody>
                    <a:bodyPr/>
                    <a:lstStyle/>
                    <a:p>
                      <a:r>
                        <a:rPr lang="en-IN" sz="1800" kern="1200" dirty="0" err="1" smtClean="0">
                          <a:solidFill>
                            <a:schemeClr val="dk1"/>
                          </a:solidFill>
                          <a:effectLst/>
                          <a:latin typeface="+mn-lt"/>
                          <a:ea typeface="+mn-ea"/>
                          <a:cs typeface="+mn-cs"/>
                        </a:rPr>
                        <a:t>a,b</a:t>
                      </a:r>
                      <a:r>
                        <a:rPr lang="en-IN" sz="1800" kern="1200" dirty="0" smtClean="0">
                          <a:solidFill>
                            <a:schemeClr val="dk1"/>
                          </a:solidFill>
                          <a:effectLst/>
                          <a:latin typeface="+mn-lt"/>
                          <a:ea typeface="+mn-ea"/>
                          <a:cs typeface="+mn-cs"/>
                        </a:rPr>
                        <a:t>=10,30</a:t>
                      </a:r>
                    </a:p>
                    <a:p>
                      <a:r>
                        <a:rPr lang="en-IN" sz="1800" kern="1200" dirty="0" smtClean="0">
                          <a:solidFill>
                            <a:schemeClr val="dk1"/>
                          </a:solidFill>
                          <a:effectLst/>
                          <a:latin typeface="+mn-lt"/>
                          <a:ea typeface="+mn-ea"/>
                          <a:cs typeface="+mn-cs"/>
                        </a:rPr>
                        <a:t>print("addition Operator +:",</a:t>
                      </a:r>
                      <a:r>
                        <a:rPr lang="en-IN" sz="1800" kern="1200" dirty="0" err="1" smtClean="0">
                          <a:solidFill>
                            <a:schemeClr val="dk1"/>
                          </a:solidFill>
                          <a:effectLst/>
                          <a:latin typeface="+mn-lt"/>
                          <a:ea typeface="+mn-ea"/>
                          <a:cs typeface="+mn-cs"/>
                        </a:rPr>
                        <a:t>a+b</a:t>
                      </a:r>
                      <a:r>
                        <a:rPr lang="en-IN" sz="1800" kern="1200" dirty="0" smtClean="0">
                          <a:solidFill>
                            <a:schemeClr val="dk1"/>
                          </a:solidFill>
                          <a:effectLst/>
                          <a:latin typeface="+mn-lt"/>
                          <a:ea typeface="+mn-ea"/>
                          <a:cs typeface="+mn-cs"/>
                        </a:rPr>
                        <a:t>)</a:t>
                      </a:r>
                    </a:p>
                    <a:p>
                      <a:r>
                        <a:rPr lang="en-IN" sz="1800" kern="1200" dirty="0" smtClean="0">
                          <a:solidFill>
                            <a:schemeClr val="dk1"/>
                          </a:solidFill>
                          <a:effectLst/>
                          <a:latin typeface="+mn-lt"/>
                          <a:ea typeface="+mn-ea"/>
                          <a:cs typeface="+mn-cs"/>
                        </a:rPr>
                        <a:t>print("subtraction  Operator -:",b-a)</a:t>
                      </a:r>
                    </a:p>
                    <a:p>
                      <a:r>
                        <a:rPr lang="en-IN" sz="1800" kern="1200" dirty="0" smtClean="0">
                          <a:solidFill>
                            <a:schemeClr val="dk1"/>
                          </a:solidFill>
                          <a:effectLst/>
                          <a:latin typeface="+mn-lt"/>
                          <a:ea typeface="+mn-ea"/>
                          <a:cs typeface="+mn-cs"/>
                        </a:rPr>
                        <a:t>print("Multiplication Operator *=:",a*b)</a:t>
                      </a:r>
                    </a:p>
                    <a:p>
                      <a:r>
                        <a:rPr lang="en-IN" sz="1800" kern="1200" dirty="0" smtClean="0">
                          <a:solidFill>
                            <a:schemeClr val="dk1"/>
                          </a:solidFill>
                          <a:effectLst/>
                          <a:latin typeface="+mn-lt"/>
                          <a:ea typeface="+mn-ea"/>
                          <a:cs typeface="+mn-cs"/>
                        </a:rPr>
                        <a:t>print("Division  Operator /=:",b/a)</a:t>
                      </a:r>
                    </a:p>
                    <a:p>
                      <a:r>
                        <a:rPr lang="en-IN" sz="1800" kern="1200" dirty="0" smtClean="0">
                          <a:solidFill>
                            <a:schemeClr val="dk1"/>
                          </a:solidFill>
                          <a:effectLst/>
                          <a:latin typeface="+mn-lt"/>
                          <a:ea typeface="+mn-ea"/>
                          <a:cs typeface="+mn-cs"/>
                        </a:rPr>
                        <a:t>print("Modulus  Operator %=:",</a:t>
                      </a:r>
                      <a:r>
                        <a:rPr lang="en-IN" sz="1800" kern="1200" dirty="0" err="1" smtClean="0">
                          <a:solidFill>
                            <a:schemeClr val="dk1"/>
                          </a:solidFill>
                          <a:effectLst/>
                          <a:latin typeface="+mn-lt"/>
                          <a:ea typeface="+mn-ea"/>
                          <a:cs typeface="+mn-cs"/>
                        </a:rPr>
                        <a:t>b%a</a:t>
                      </a:r>
                      <a:r>
                        <a:rPr lang="en-IN" sz="1800" kern="1200" dirty="0" smtClean="0">
                          <a:solidFill>
                            <a:schemeClr val="dk1"/>
                          </a:solidFill>
                          <a:effectLst/>
                          <a:latin typeface="+mn-lt"/>
                          <a:ea typeface="+mn-ea"/>
                          <a:cs typeface="+mn-cs"/>
                        </a:rPr>
                        <a:t>)</a:t>
                      </a:r>
                    </a:p>
                    <a:p>
                      <a:r>
                        <a:rPr lang="en-IN" sz="1800" kern="1200" dirty="0" smtClean="0">
                          <a:solidFill>
                            <a:schemeClr val="dk1"/>
                          </a:solidFill>
                          <a:effectLst/>
                          <a:latin typeface="+mn-lt"/>
                          <a:ea typeface="+mn-ea"/>
                          <a:cs typeface="+mn-cs"/>
                        </a:rPr>
                        <a:t>print("Floor Division Operator //=:",b//a)</a:t>
                      </a:r>
                    </a:p>
                    <a:p>
                      <a:endParaRPr lang="en-IN" dirty="0"/>
                    </a:p>
                  </a:txBody>
                  <a:tcPr/>
                </a:tc>
                <a:tc>
                  <a:txBody>
                    <a:bodyPr/>
                    <a:lstStyle/>
                    <a:p>
                      <a:endParaRPr lang="en-IN" sz="1800" kern="1200" dirty="0" smtClean="0">
                        <a:solidFill>
                          <a:schemeClr val="dk1"/>
                        </a:solidFill>
                        <a:effectLst/>
                        <a:latin typeface="+mn-lt"/>
                        <a:ea typeface="+mn-ea"/>
                        <a:cs typeface="+mn-cs"/>
                      </a:endParaRPr>
                    </a:p>
                    <a:p>
                      <a:r>
                        <a:rPr lang="en-IN" sz="1800" kern="1200" dirty="0" smtClean="0">
                          <a:solidFill>
                            <a:schemeClr val="dk1"/>
                          </a:solidFill>
                          <a:effectLst/>
                          <a:latin typeface="+mn-lt"/>
                          <a:ea typeface="+mn-ea"/>
                          <a:cs typeface="+mn-cs"/>
                        </a:rPr>
                        <a:t>addition Operator +: 40</a:t>
                      </a:r>
                    </a:p>
                    <a:p>
                      <a:r>
                        <a:rPr lang="en-IN" sz="1800" kern="1200" dirty="0" smtClean="0">
                          <a:solidFill>
                            <a:schemeClr val="dk1"/>
                          </a:solidFill>
                          <a:effectLst/>
                          <a:latin typeface="+mn-lt"/>
                          <a:ea typeface="+mn-ea"/>
                          <a:cs typeface="+mn-cs"/>
                        </a:rPr>
                        <a:t>subtraction  Operator -: 20</a:t>
                      </a:r>
                    </a:p>
                    <a:p>
                      <a:r>
                        <a:rPr lang="en-IN" sz="1800" kern="1200" dirty="0" smtClean="0">
                          <a:solidFill>
                            <a:schemeClr val="dk1"/>
                          </a:solidFill>
                          <a:effectLst/>
                          <a:latin typeface="+mn-lt"/>
                          <a:ea typeface="+mn-ea"/>
                          <a:cs typeface="+mn-cs"/>
                        </a:rPr>
                        <a:t>Multiplication Operator *=: 300</a:t>
                      </a:r>
                    </a:p>
                    <a:p>
                      <a:r>
                        <a:rPr lang="en-IN" sz="1800" kern="1200" dirty="0" smtClean="0">
                          <a:solidFill>
                            <a:schemeClr val="dk1"/>
                          </a:solidFill>
                          <a:effectLst/>
                          <a:latin typeface="+mn-lt"/>
                          <a:ea typeface="+mn-ea"/>
                          <a:cs typeface="+mn-cs"/>
                        </a:rPr>
                        <a:t>Division  Operator /=: 3.0</a:t>
                      </a:r>
                    </a:p>
                    <a:p>
                      <a:r>
                        <a:rPr lang="en-IN" sz="1800" kern="1200" dirty="0" smtClean="0">
                          <a:solidFill>
                            <a:schemeClr val="dk1"/>
                          </a:solidFill>
                          <a:effectLst/>
                          <a:latin typeface="+mn-lt"/>
                          <a:ea typeface="+mn-ea"/>
                          <a:cs typeface="+mn-cs"/>
                        </a:rPr>
                        <a:t>Modulus  Operator %=: 0</a:t>
                      </a:r>
                    </a:p>
                    <a:p>
                      <a:r>
                        <a:rPr lang="en-IN" sz="1800" kern="1200" dirty="0" smtClean="0">
                          <a:solidFill>
                            <a:schemeClr val="dk1"/>
                          </a:solidFill>
                          <a:effectLst/>
                          <a:latin typeface="+mn-lt"/>
                          <a:ea typeface="+mn-ea"/>
                          <a:cs typeface="+mn-cs"/>
                        </a:rPr>
                        <a:t>Floor Division Operator //=: 3</a:t>
                      </a:r>
                    </a:p>
                    <a:p>
                      <a:endParaRPr lang="en-IN" dirty="0"/>
                    </a:p>
                  </a:txBody>
                  <a:tcPr/>
                </a:tc>
              </a:tr>
            </a:tbl>
          </a:graphicData>
        </a:graphic>
      </p:graphicFrame>
    </p:spTree>
    <p:extLst>
      <p:ext uri="{BB962C8B-B14F-4D97-AF65-F5344CB8AC3E}">
        <p14:creationId xmlns:p14="http://schemas.microsoft.com/office/powerpoint/2010/main" val="15038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(Relational) Operators</a:t>
            </a:r>
            <a:br>
              <a:rPr lang="en-US" dirty="0"/>
            </a:br>
            <a:endParaRPr lang="en-IN" dirty="0"/>
          </a:p>
        </p:txBody>
      </p:sp>
      <p:sp>
        <p:nvSpPr>
          <p:cNvPr id="3" name="Content Placeholder 2"/>
          <p:cNvSpPr>
            <a:spLocks noGrp="1"/>
          </p:cNvSpPr>
          <p:nvPr>
            <p:ph idx="1"/>
          </p:nvPr>
        </p:nvSpPr>
        <p:spPr/>
        <p:txBody>
          <a:bodyPr/>
          <a:lstStyle/>
          <a:p>
            <a:r>
              <a:rPr lang="en-US" dirty="0"/>
              <a:t>Comparison operators are used to compare values. </a:t>
            </a:r>
            <a:endParaRPr lang="en-US" dirty="0" smtClean="0"/>
          </a:p>
          <a:p>
            <a:r>
              <a:rPr lang="en-US" dirty="0" smtClean="0"/>
              <a:t>It </a:t>
            </a:r>
            <a:r>
              <a:rPr lang="en-US" dirty="0"/>
              <a:t>either </a:t>
            </a:r>
            <a:r>
              <a:rPr lang="en-US" dirty="0" smtClean="0"/>
              <a:t>returns True or False according to condition.</a:t>
            </a:r>
          </a:p>
          <a:p>
            <a:r>
              <a:rPr lang="en-IN" dirty="0" smtClean="0"/>
              <a:t>Comparison </a:t>
            </a:r>
            <a:r>
              <a:rPr lang="en-IN" dirty="0"/>
              <a:t>operators in </a:t>
            </a:r>
            <a:r>
              <a:rPr lang="en-IN" dirty="0" smtClean="0"/>
              <a:t>Python are as Follow</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189" y="3451757"/>
            <a:ext cx="7031865" cy="2819794"/>
          </a:xfrm>
          <a:prstGeom prst="rect">
            <a:avLst/>
          </a:prstGeom>
        </p:spPr>
      </p:pic>
    </p:spTree>
    <p:extLst>
      <p:ext uri="{BB962C8B-B14F-4D97-AF65-F5344CB8AC3E}">
        <p14:creationId xmlns:p14="http://schemas.microsoft.com/office/powerpoint/2010/main" val="838897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948</TotalTime>
  <Words>2219</Words>
  <Application>Microsoft Office PowerPoint</Application>
  <PresentationFormat>Widescreen</PresentationFormat>
  <Paragraphs>377</Paragraphs>
  <Slides>67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Trebuchet MS</vt:lpstr>
      <vt:lpstr>Wingdings 3</vt:lpstr>
      <vt:lpstr>Facet</vt:lpstr>
      <vt:lpstr>PowerPoint Presentation</vt:lpstr>
      <vt:lpstr>PowerPoint Presentation</vt:lpstr>
      <vt:lpstr>Course outcome</vt:lpstr>
      <vt:lpstr>What are operators in python? </vt:lpstr>
      <vt:lpstr>Types of Operator</vt:lpstr>
      <vt:lpstr>Arithmetic Operators </vt:lpstr>
      <vt:lpstr>Meaning of Arithmetic Operator</vt:lpstr>
      <vt:lpstr>Example</vt:lpstr>
      <vt:lpstr>Comparison (Relational) Operators </vt:lpstr>
      <vt:lpstr>Meaning of Comparison Operator</vt:lpstr>
      <vt:lpstr>Example</vt:lpstr>
      <vt:lpstr>Assignment Operators </vt:lpstr>
      <vt:lpstr>PowerPoint Presentation</vt:lpstr>
      <vt:lpstr>Meaning of Assignment Operator</vt:lpstr>
      <vt:lpstr>Example</vt:lpstr>
      <vt:lpstr>Logical Operators </vt:lpstr>
      <vt:lpstr>PowerPoint Presentation</vt:lpstr>
      <vt:lpstr>Example</vt:lpstr>
      <vt:lpstr>Bitwise Operators </vt:lpstr>
      <vt:lpstr>PowerPoint Presentation</vt:lpstr>
      <vt:lpstr>Example</vt:lpstr>
      <vt:lpstr>Membership Operators </vt:lpstr>
      <vt:lpstr>Example</vt:lpstr>
      <vt:lpstr>Identity Operators </vt:lpstr>
      <vt:lpstr>Example</vt:lpstr>
      <vt:lpstr>Precedence of operators</vt:lpstr>
      <vt:lpstr>Operator Precedence</vt:lpstr>
      <vt:lpstr>Associativity</vt:lpstr>
      <vt:lpstr>Example</vt:lpstr>
      <vt:lpstr>Control Flow Statement</vt:lpstr>
      <vt:lpstr>I].Conditional statement or Decision Making Statements. </vt:lpstr>
      <vt:lpstr>if statement</vt:lpstr>
      <vt:lpstr>Python if Statement Flowchart </vt:lpstr>
      <vt:lpstr> if-else statement</vt:lpstr>
      <vt:lpstr>Python if...else Flowchart </vt:lpstr>
      <vt:lpstr>if...elif...else Statement </vt:lpstr>
      <vt:lpstr>PowerPoint Presentation</vt:lpstr>
      <vt:lpstr>Flowchart of if...elif...else </vt:lpstr>
      <vt:lpstr>Nested if statements </vt:lpstr>
      <vt:lpstr>PowerPoint Presentation</vt:lpstr>
      <vt:lpstr> II].Loop Control Statement or Iterative Statements.</vt:lpstr>
      <vt:lpstr>PowerPoint Presentation</vt:lpstr>
      <vt:lpstr>While loop</vt:lpstr>
      <vt:lpstr>PowerPoint Presentation</vt:lpstr>
      <vt:lpstr>Flowchart of while Loop </vt:lpstr>
      <vt:lpstr>while loop with else </vt:lpstr>
      <vt:lpstr>PowerPoint Presentation</vt:lpstr>
      <vt:lpstr>For Loop</vt:lpstr>
      <vt:lpstr>Flowchart of for Loop </vt:lpstr>
      <vt:lpstr>Example</vt:lpstr>
      <vt:lpstr>Nested Loop</vt:lpstr>
      <vt:lpstr>PowerPoint Presentation</vt:lpstr>
      <vt:lpstr>What is the use of break and continue in Python?  </vt:lpstr>
      <vt:lpstr>Python break statement </vt:lpstr>
      <vt:lpstr>Flowchart of break </vt:lpstr>
      <vt:lpstr>PowerPoint Presentation</vt:lpstr>
      <vt:lpstr>Example</vt:lpstr>
      <vt:lpstr>Python continue statement </vt:lpstr>
      <vt:lpstr>Flowchart of continue   </vt:lpstr>
      <vt:lpstr>PowerPoint Presentation</vt:lpstr>
      <vt:lpstr>Example</vt:lpstr>
      <vt:lpstr>pass statement </vt:lpstr>
      <vt:lpstr>PowerPoint Presentation</vt:lpstr>
      <vt:lpstr>Example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 HOD</dc:creator>
  <cp:lastModifiedBy>cm hod</cp:lastModifiedBy>
  <cp:revision>94</cp:revision>
  <dcterms:created xsi:type="dcterms:W3CDTF">2019-11-28T16:48:23Z</dcterms:created>
  <dcterms:modified xsi:type="dcterms:W3CDTF">2023-02-10T04:16:09Z</dcterms:modified>
</cp:coreProperties>
</file>