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0" r:id="rId7"/>
    <p:sldId id="258" r:id="rId8"/>
    <p:sldId id="259" r:id="rId9"/>
    <p:sldId id="261" r:id="rId10"/>
    <p:sldId id="262" r:id="rId11"/>
    <p:sldId id="265" r:id="rId12"/>
    <p:sldId id="263" r:id="rId13"/>
    <p:sldId id="266" r:id="rId14"/>
    <p:sldId id="264" r:id="rId15"/>
    <p:sldId id="267" r:id="rId16"/>
    <p:sldId id="274" r:id="rId17"/>
    <p:sldId id="268" r:id="rId18"/>
    <p:sldId id="269" r:id="rId19"/>
    <p:sldId id="270" r:id="rId20"/>
    <p:sldId id="271" r:id="rId21"/>
    <p:sldId id="272" r:id="rId22"/>
    <p:sldId id="273"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8" r:id="rId36"/>
    <p:sldId id="287" r:id="rId37"/>
    <p:sldId id="289" r:id="rId38"/>
    <p:sldId id="290" r:id="rId39"/>
    <p:sldId id="291" r:id="rId40"/>
    <p:sldId id="292" r:id="rId41"/>
    <p:sldId id="293"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D3340-DE61-4D23-9D5F-821CDF13830F}" v="1" dt="2020-12-10T11:55:03.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sh.dasila-iotnm" userId="S::palash.dasila-iotnm_bvp.edu.in#ext#@bvpit.onmicrosoft.com::771ca4aa-4ab6-44dd-97b6-dd93ee3fc6ee" providerId="AD" clId="Web-{56DD3340-DE61-4D23-9D5F-821CDF13830F}"/>
    <pc:docChg chg="modSld">
      <pc:chgData name="palash.dasila-iotnm" userId="S::palash.dasila-iotnm_bvp.edu.in#ext#@bvpit.onmicrosoft.com::771ca4aa-4ab6-44dd-97b6-dd93ee3fc6ee" providerId="AD" clId="Web-{56DD3340-DE61-4D23-9D5F-821CDF13830F}" dt="2020-12-10T11:55:03.128" v="0" actId="1076"/>
      <pc:docMkLst>
        <pc:docMk/>
      </pc:docMkLst>
      <pc:sldChg chg="modSp">
        <pc:chgData name="palash.dasila-iotnm" userId="S::palash.dasila-iotnm_bvp.edu.in#ext#@bvpit.onmicrosoft.com::771ca4aa-4ab6-44dd-97b6-dd93ee3fc6ee" providerId="AD" clId="Web-{56DD3340-DE61-4D23-9D5F-821CDF13830F}" dt="2020-12-10T11:55:03.128" v="0" actId="1076"/>
        <pc:sldMkLst>
          <pc:docMk/>
          <pc:sldMk cId="1693845618" sldId="280"/>
        </pc:sldMkLst>
        <pc:picChg chg="mod">
          <ac:chgData name="palash.dasila-iotnm" userId="S::palash.dasila-iotnm_bvp.edu.in#ext#@bvpit.onmicrosoft.com::771ca4aa-4ab6-44dd-97b6-dd93ee3fc6ee" providerId="AD" clId="Web-{56DD3340-DE61-4D23-9D5F-821CDF13830F}" dt="2020-12-10T11:55:03.128" v="0" actId="1076"/>
          <ac:picMkLst>
            <pc:docMk/>
            <pc:sldMk cId="1693845618" sldId="280"/>
            <ac:picMk id="4" creationId="{7B8857CC-34F2-48FA-BBE9-458680A0FF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55FD5-0D26-45CB-AC59-5FBC35394C5B}"/>
              </a:ext>
            </a:extLst>
          </p:cNvPr>
          <p:cNvSpPr>
            <a:spLocks noGrp="1"/>
          </p:cNvSpPr>
          <p:nvPr>
            <p:ph type="ctrTitle"/>
          </p:nvPr>
        </p:nvSpPr>
        <p:spPr/>
        <p:txBody>
          <a:bodyPr>
            <a:normAutofit/>
          </a:bodyPr>
          <a:lstStyle/>
          <a:p>
            <a:pPr algn="ctr"/>
            <a:r>
              <a:rPr lang="en-US" sz="4800" dirty="0">
                <a:solidFill>
                  <a:srgbClr val="FF0000"/>
                </a:solidFill>
                <a:latin typeface="Cambria" panose="02040503050406030204" pitchFamily="18" charset="0"/>
                <a:ea typeface="Cambria" panose="02040503050406030204" pitchFamily="18" charset="0"/>
              </a:rPr>
              <a:t>Unit-II Services and Components of Operating System</a:t>
            </a:r>
          </a:p>
        </p:txBody>
      </p:sp>
      <p:sp>
        <p:nvSpPr>
          <p:cNvPr id="3" name="Subtitle 2">
            <a:extLst>
              <a:ext uri="{FF2B5EF4-FFF2-40B4-BE49-F238E27FC236}">
                <a16:creationId xmlns="" xmlns:a16="http://schemas.microsoft.com/office/drawing/2014/main" id="{70B4C84C-2516-4BA0-8D47-58E72DF425D9}"/>
              </a:ext>
            </a:extLst>
          </p:cNvPr>
          <p:cNvSpPr>
            <a:spLocks noGrp="1"/>
          </p:cNvSpPr>
          <p:nvPr>
            <p:ph type="subTitle" idx="1"/>
          </p:nvPr>
        </p:nvSpPr>
        <p:spPr/>
        <p:txBody>
          <a:bodyPr/>
          <a:lstStyle/>
          <a:p>
            <a:r>
              <a:rPr lang="en-US" dirty="0"/>
              <a:t>Compiled </a:t>
            </a:r>
            <a:r>
              <a:rPr lang="en-US" dirty="0" err="1"/>
              <a:t>by:Mr</a:t>
            </a:r>
            <a:r>
              <a:rPr lang="en-US" dirty="0"/>
              <a:t> Rahul Patil</a:t>
            </a:r>
          </a:p>
        </p:txBody>
      </p:sp>
    </p:spTree>
    <p:extLst>
      <p:ext uri="{BB962C8B-B14F-4D97-AF65-F5344CB8AC3E}">
        <p14:creationId xmlns:p14="http://schemas.microsoft.com/office/powerpoint/2010/main" val="2488218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470BAA-D5C5-4B7F-9015-ED54D4159836}"/>
              </a:ext>
            </a:extLst>
          </p:cNvPr>
          <p:cNvSpPr>
            <a:spLocks noGrp="1"/>
          </p:cNvSpPr>
          <p:nvPr>
            <p:ph type="title"/>
          </p:nvPr>
        </p:nvSpPr>
        <p:spPr>
          <a:xfrm>
            <a:off x="1484310" y="190500"/>
            <a:ext cx="10018713" cy="1047457"/>
          </a:xfrm>
        </p:spPr>
        <p:txBody>
          <a:bodyPr>
            <a:normAutofit fontScale="90000"/>
          </a:bodyPr>
          <a:lstStyle/>
          <a:p>
            <a:r>
              <a:rPr lang="en-US" b="1" dirty="0"/>
              <a:t>Types of System calls</a:t>
            </a:r>
            <a:br>
              <a:rPr lang="en-US" b="1" dirty="0"/>
            </a:br>
            <a:endParaRPr lang="en-US" dirty="0"/>
          </a:p>
        </p:txBody>
      </p:sp>
      <p:pic>
        <p:nvPicPr>
          <p:cNvPr id="4" name="Content Placeholder 3">
            <a:extLst>
              <a:ext uri="{FF2B5EF4-FFF2-40B4-BE49-F238E27FC236}">
                <a16:creationId xmlns="" xmlns:a16="http://schemas.microsoft.com/office/drawing/2014/main" id="{EF1CAE23-BB07-474A-8BBD-CA4CDE437B2F}"/>
              </a:ext>
            </a:extLst>
          </p:cNvPr>
          <p:cNvPicPr>
            <a:picLocks noGrp="1" noChangeAspect="1"/>
          </p:cNvPicPr>
          <p:nvPr>
            <p:ph idx="1"/>
          </p:nvPr>
        </p:nvPicPr>
        <p:blipFill>
          <a:blip r:embed="rId2"/>
          <a:stretch>
            <a:fillRect/>
          </a:stretch>
        </p:blipFill>
        <p:spPr>
          <a:xfrm>
            <a:off x="3515669" y="1237957"/>
            <a:ext cx="6232413" cy="4783015"/>
          </a:xfrm>
          <a:prstGeom prst="rect">
            <a:avLst/>
          </a:prstGeom>
        </p:spPr>
      </p:pic>
    </p:spTree>
    <p:extLst>
      <p:ext uri="{BB962C8B-B14F-4D97-AF65-F5344CB8AC3E}">
        <p14:creationId xmlns:p14="http://schemas.microsoft.com/office/powerpoint/2010/main" val="389244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EABF51D1-E5CF-483A-AF50-1EF4C1ADBAFE}"/>
              </a:ext>
            </a:extLst>
          </p:cNvPr>
          <p:cNvGraphicFramePr>
            <a:graphicFrameLocks noGrp="1"/>
          </p:cNvGraphicFramePr>
          <p:nvPr>
            <p:ph idx="1"/>
            <p:extLst>
              <p:ext uri="{D42A27DB-BD31-4B8C-83A1-F6EECF244321}">
                <p14:modId xmlns:p14="http://schemas.microsoft.com/office/powerpoint/2010/main" val="1510729488"/>
              </p:ext>
            </p:extLst>
          </p:nvPr>
        </p:nvGraphicFramePr>
        <p:xfrm>
          <a:off x="2658794" y="773731"/>
          <a:ext cx="9143997" cy="6319279"/>
        </p:xfrm>
        <a:graphic>
          <a:graphicData uri="http://schemas.openxmlformats.org/drawingml/2006/table">
            <a:tbl>
              <a:tblPr/>
              <a:tblGrid>
                <a:gridCol w="3047999">
                  <a:extLst>
                    <a:ext uri="{9D8B030D-6E8A-4147-A177-3AD203B41FA5}">
                      <a16:colId xmlns="" xmlns:a16="http://schemas.microsoft.com/office/drawing/2014/main" val="1064941672"/>
                    </a:ext>
                  </a:extLst>
                </a:gridCol>
                <a:gridCol w="3047999">
                  <a:extLst>
                    <a:ext uri="{9D8B030D-6E8A-4147-A177-3AD203B41FA5}">
                      <a16:colId xmlns="" xmlns:a16="http://schemas.microsoft.com/office/drawing/2014/main" val="111118512"/>
                    </a:ext>
                  </a:extLst>
                </a:gridCol>
                <a:gridCol w="3047999">
                  <a:extLst>
                    <a:ext uri="{9D8B030D-6E8A-4147-A177-3AD203B41FA5}">
                      <a16:colId xmlns="" xmlns:a16="http://schemas.microsoft.com/office/drawing/2014/main" val="3205095408"/>
                    </a:ext>
                  </a:extLst>
                </a:gridCol>
              </a:tblGrid>
              <a:tr h="299352">
                <a:tc>
                  <a:txBody>
                    <a:bodyPr/>
                    <a:lstStyle/>
                    <a:p>
                      <a:pPr algn="ctr" fontAlgn="base"/>
                      <a:endParaRPr lang="en-US" sz="1800" b="1" cap="all" dirty="0">
                        <a:solidFill>
                          <a:srgbClr val="000000"/>
                        </a:solidFill>
                        <a:effectLst/>
                      </a:endParaRPr>
                    </a:p>
                  </a:txBody>
                  <a:tcPr marL="23794" marR="23794" marT="23794" marB="23794"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1800" b="1" cap="all">
                          <a:solidFill>
                            <a:srgbClr val="000000"/>
                          </a:solidFill>
                          <a:effectLst/>
                        </a:rPr>
                        <a:t>WINDOWS</a:t>
                      </a:r>
                    </a:p>
                  </a:txBody>
                  <a:tcPr marL="23794" marR="23794" marT="23794" marB="23794"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1800" b="1" cap="all">
                          <a:solidFill>
                            <a:srgbClr val="000000"/>
                          </a:solidFill>
                          <a:effectLst/>
                        </a:rPr>
                        <a:t>UNIX</a:t>
                      </a:r>
                    </a:p>
                  </a:txBody>
                  <a:tcPr marL="23794" marR="23794" marT="23794" marB="23794"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 xmlns:a16="http://schemas.microsoft.com/office/drawing/2014/main" val="3413990169"/>
                  </a:ext>
                </a:extLst>
              </a:tr>
              <a:tr h="828565">
                <a:tc>
                  <a:txBody>
                    <a:bodyPr/>
                    <a:lstStyle/>
                    <a:p>
                      <a:pPr algn="l" fontAlgn="base"/>
                      <a:r>
                        <a:rPr lang="en-US" sz="1800" b="1">
                          <a:effectLst/>
                        </a:rPr>
                        <a:t>Process Control</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1800" b="1">
                          <a:effectLst/>
                        </a:rPr>
                        <a:t>CreateProcess()</a:t>
                      </a:r>
                      <a:br>
                        <a:rPr lang="en-US" sz="1800" b="1">
                          <a:effectLst/>
                        </a:rPr>
                      </a:br>
                      <a:r>
                        <a:rPr lang="en-US" sz="1800" b="1">
                          <a:effectLst/>
                        </a:rPr>
                        <a:t>ExitProcess()</a:t>
                      </a:r>
                      <a:br>
                        <a:rPr lang="en-US" sz="1800" b="1">
                          <a:effectLst/>
                        </a:rPr>
                      </a:br>
                      <a:r>
                        <a:rPr lang="en-US" sz="1800" b="1">
                          <a:effectLst/>
                        </a:rPr>
                        <a:t>WaitForSingleObject()</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US" sz="1800" b="1" dirty="0">
                          <a:effectLst/>
                        </a:rPr>
                        <a:t>fork()</a:t>
                      </a:r>
                      <a:br>
                        <a:rPr lang="en-US" sz="1800" b="1" dirty="0">
                          <a:effectLst/>
                        </a:rPr>
                      </a:br>
                      <a:r>
                        <a:rPr lang="en-US" sz="1800" b="1" dirty="0">
                          <a:effectLst/>
                        </a:rPr>
                        <a:t>exit()</a:t>
                      </a:r>
                      <a:br>
                        <a:rPr lang="en-US" sz="1800" b="1" dirty="0">
                          <a:effectLst/>
                        </a:rPr>
                      </a:br>
                      <a:r>
                        <a:rPr lang="en-US" sz="1800" b="1" dirty="0">
                          <a:effectLst/>
                        </a:rPr>
                        <a:t>wait()</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 xmlns:a16="http://schemas.microsoft.com/office/drawing/2014/main" val="2175295316"/>
                  </a:ext>
                </a:extLst>
              </a:tr>
              <a:tr h="1059117">
                <a:tc>
                  <a:txBody>
                    <a:bodyPr/>
                    <a:lstStyle/>
                    <a:p>
                      <a:pPr algn="l" fontAlgn="base"/>
                      <a:r>
                        <a:rPr lang="en-US" sz="1800" b="1">
                          <a:effectLst/>
                        </a:rPr>
                        <a:t>File Manipulation</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1800" b="1">
                          <a:effectLst/>
                        </a:rPr>
                        <a:t>CreateFile()</a:t>
                      </a:r>
                      <a:br>
                        <a:rPr lang="en-US" sz="1800" b="1">
                          <a:effectLst/>
                        </a:rPr>
                      </a:br>
                      <a:r>
                        <a:rPr lang="en-US" sz="1800" b="1">
                          <a:effectLst/>
                        </a:rPr>
                        <a:t>ReadFile()</a:t>
                      </a:r>
                      <a:br>
                        <a:rPr lang="en-US" sz="1800" b="1">
                          <a:effectLst/>
                        </a:rPr>
                      </a:br>
                      <a:r>
                        <a:rPr lang="en-US" sz="1800" b="1">
                          <a:effectLst/>
                        </a:rPr>
                        <a:t>WriteFile()</a:t>
                      </a:r>
                      <a:br>
                        <a:rPr lang="en-US" sz="1800" b="1">
                          <a:effectLst/>
                        </a:rPr>
                      </a:br>
                      <a:r>
                        <a:rPr lang="en-US" sz="1800" b="1">
                          <a:effectLst/>
                        </a:rPr>
                        <a:t>CloseHandle()</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US" sz="1800" b="1" dirty="0">
                          <a:effectLst/>
                        </a:rPr>
                        <a:t>open()</a:t>
                      </a:r>
                      <a:br>
                        <a:rPr lang="en-US" sz="1800" b="1" dirty="0">
                          <a:effectLst/>
                        </a:rPr>
                      </a:br>
                      <a:r>
                        <a:rPr lang="en-US" sz="1800" b="1" dirty="0">
                          <a:effectLst/>
                        </a:rPr>
                        <a:t>read()</a:t>
                      </a:r>
                      <a:br>
                        <a:rPr lang="en-US" sz="1800" b="1" dirty="0">
                          <a:effectLst/>
                        </a:rPr>
                      </a:br>
                      <a:r>
                        <a:rPr lang="en-US" sz="1800" b="1" dirty="0">
                          <a:effectLst/>
                        </a:rPr>
                        <a:t>write()</a:t>
                      </a:r>
                      <a:br>
                        <a:rPr lang="en-US" sz="1800" b="1" dirty="0">
                          <a:effectLst/>
                        </a:rPr>
                      </a:br>
                      <a:r>
                        <a:rPr lang="en-US" sz="1800" b="1" dirty="0">
                          <a:effectLst/>
                        </a:rPr>
                        <a:t>close()</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 xmlns:a16="http://schemas.microsoft.com/office/drawing/2014/main" val="1538592116"/>
                  </a:ext>
                </a:extLst>
              </a:tr>
              <a:tr h="980445">
                <a:tc>
                  <a:txBody>
                    <a:bodyPr/>
                    <a:lstStyle/>
                    <a:p>
                      <a:pPr algn="l" fontAlgn="base"/>
                      <a:r>
                        <a:rPr lang="en-US" sz="1800" b="1">
                          <a:effectLst/>
                        </a:rPr>
                        <a:t>Device Manipulation</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1800" b="1">
                          <a:effectLst/>
                        </a:rPr>
                        <a:t>SetConsoleMode()</a:t>
                      </a:r>
                      <a:br>
                        <a:rPr lang="en-US" sz="1800" b="1">
                          <a:effectLst/>
                        </a:rPr>
                      </a:br>
                      <a:r>
                        <a:rPr lang="en-US" sz="1800" b="1">
                          <a:effectLst/>
                        </a:rPr>
                        <a:t>ReadConsole()</a:t>
                      </a:r>
                      <a:br>
                        <a:rPr lang="en-US" sz="1800" b="1">
                          <a:effectLst/>
                        </a:rPr>
                      </a:br>
                      <a:r>
                        <a:rPr lang="en-US" sz="1800" b="1">
                          <a:effectLst/>
                        </a:rPr>
                        <a:t>WriteConsole()</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US" sz="1800" b="1" dirty="0" err="1">
                          <a:effectLst/>
                        </a:rPr>
                        <a:t>ioctl</a:t>
                      </a:r>
                      <a:r>
                        <a:rPr lang="en-US" sz="1800" b="1" dirty="0">
                          <a:effectLst/>
                        </a:rPr>
                        <a:t>()</a:t>
                      </a:r>
                      <a:br>
                        <a:rPr lang="en-US" sz="1800" b="1" dirty="0">
                          <a:effectLst/>
                        </a:rPr>
                      </a:br>
                      <a:r>
                        <a:rPr lang="en-US" sz="1800" b="1" dirty="0">
                          <a:effectLst/>
                        </a:rPr>
                        <a:t>read()</a:t>
                      </a:r>
                      <a:br>
                        <a:rPr lang="en-US" sz="1800" b="1" dirty="0">
                          <a:effectLst/>
                        </a:rPr>
                      </a:br>
                      <a:r>
                        <a:rPr lang="en-US" sz="1800" b="1" dirty="0">
                          <a:effectLst/>
                        </a:rPr>
                        <a:t>write()</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 xmlns:a16="http://schemas.microsoft.com/office/drawing/2014/main" val="2485920267"/>
                  </a:ext>
                </a:extLst>
              </a:tr>
              <a:tr h="804019">
                <a:tc>
                  <a:txBody>
                    <a:bodyPr/>
                    <a:lstStyle/>
                    <a:p>
                      <a:pPr algn="l" fontAlgn="base"/>
                      <a:r>
                        <a:rPr lang="en-US" sz="1800" b="1">
                          <a:effectLst/>
                        </a:rPr>
                        <a:t>Information Maintenance</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1800" b="1">
                          <a:effectLst/>
                        </a:rPr>
                        <a:t>GetCurrentProcessID()</a:t>
                      </a:r>
                      <a:br>
                        <a:rPr lang="en-US" sz="1800" b="1">
                          <a:effectLst/>
                        </a:rPr>
                      </a:br>
                      <a:r>
                        <a:rPr lang="en-US" sz="1800" b="1">
                          <a:effectLst/>
                        </a:rPr>
                        <a:t>SetTimer()</a:t>
                      </a:r>
                      <a:br>
                        <a:rPr lang="en-US" sz="1800" b="1">
                          <a:effectLst/>
                        </a:rPr>
                      </a:br>
                      <a:r>
                        <a:rPr lang="en-US" sz="1800" b="1">
                          <a:effectLst/>
                        </a:rPr>
                        <a:t>Sleep()</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US" sz="1800" b="1" dirty="0" err="1">
                          <a:effectLst/>
                        </a:rPr>
                        <a:t>getpid</a:t>
                      </a:r>
                      <a:r>
                        <a:rPr lang="en-US" sz="1800" b="1" dirty="0">
                          <a:effectLst/>
                        </a:rPr>
                        <a:t>()</a:t>
                      </a:r>
                      <a:br>
                        <a:rPr lang="en-US" sz="1800" b="1" dirty="0">
                          <a:effectLst/>
                        </a:rPr>
                      </a:br>
                      <a:r>
                        <a:rPr lang="en-US" sz="1800" b="1" dirty="0">
                          <a:effectLst/>
                        </a:rPr>
                        <a:t>alarm()</a:t>
                      </a:r>
                      <a:br>
                        <a:rPr lang="en-US" sz="1800" b="1" dirty="0">
                          <a:effectLst/>
                        </a:rPr>
                      </a:br>
                      <a:r>
                        <a:rPr lang="en-US" sz="1800" b="1" dirty="0">
                          <a:effectLst/>
                        </a:rPr>
                        <a:t>sleep()</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 xmlns:a16="http://schemas.microsoft.com/office/drawing/2014/main" val="1285633653"/>
                  </a:ext>
                </a:extLst>
              </a:tr>
              <a:tr h="828565">
                <a:tc>
                  <a:txBody>
                    <a:bodyPr/>
                    <a:lstStyle/>
                    <a:p>
                      <a:pPr algn="l" fontAlgn="base"/>
                      <a:r>
                        <a:rPr lang="en-US" sz="1800" b="1">
                          <a:effectLst/>
                        </a:rPr>
                        <a:t>Communication</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1800" b="1">
                          <a:effectLst/>
                        </a:rPr>
                        <a:t>CreatePipe()</a:t>
                      </a:r>
                      <a:br>
                        <a:rPr lang="en-US" sz="1800" b="1">
                          <a:effectLst/>
                        </a:rPr>
                      </a:br>
                      <a:r>
                        <a:rPr lang="en-US" sz="1800" b="1">
                          <a:effectLst/>
                        </a:rPr>
                        <a:t>CreateFileMapping()</a:t>
                      </a:r>
                      <a:br>
                        <a:rPr lang="en-US" sz="1800" b="1">
                          <a:effectLst/>
                        </a:rPr>
                      </a:br>
                      <a:r>
                        <a:rPr lang="en-US" sz="1800" b="1">
                          <a:effectLst/>
                        </a:rPr>
                        <a:t>MapViewOfFile()</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US" sz="1800" b="1" dirty="0">
                          <a:effectLst/>
                        </a:rPr>
                        <a:t>pipe()</a:t>
                      </a:r>
                      <a:br>
                        <a:rPr lang="en-US" sz="1800" b="1" dirty="0">
                          <a:effectLst/>
                        </a:rPr>
                      </a:br>
                      <a:r>
                        <a:rPr lang="en-US" sz="1800" b="1" dirty="0" err="1">
                          <a:effectLst/>
                        </a:rPr>
                        <a:t>shmget</a:t>
                      </a:r>
                      <a:r>
                        <a:rPr lang="en-US" sz="1800" b="1" dirty="0">
                          <a:effectLst/>
                        </a:rPr>
                        <a:t>()</a:t>
                      </a:r>
                      <a:br>
                        <a:rPr lang="en-US" sz="1800" b="1" dirty="0">
                          <a:effectLst/>
                        </a:rPr>
                      </a:br>
                      <a:r>
                        <a:rPr lang="en-US" sz="1800" b="1" dirty="0" err="1">
                          <a:effectLst/>
                        </a:rPr>
                        <a:t>mmap</a:t>
                      </a:r>
                      <a:r>
                        <a:rPr lang="en-US" sz="1800" b="1" dirty="0">
                          <a:effectLst/>
                        </a:rPr>
                        <a:t>()</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extLst>
                  <a:ext uri="{0D108BD9-81ED-4DB2-BD59-A6C34878D82A}">
                    <a16:rowId xmlns="" xmlns:a16="http://schemas.microsoft.com/office/drawing/2014/main" val="2383463111"/>
                  </a:ext>
                </a:extLst>
              </a:tr>
              <a:tr h="1284206">
                <a:tc>
                  <a:txBody>
                    <a:bodyPr/>
                    <a:lstStyle/>
                    <a:p>
                      <a:pPr algn="l" fontAlgn="base"/>
                      <a:r>
                        <a:rPr lang="en-US" sz="1800" b="1" dirty="0">
                          <a:effectLst/>
                        </a:rPr>
                        <a:t>Protection</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l" fontAlgn="base"/>
                      <a:r>
                        <a:rPr lang="en-US" sz="1800" b="1">
                          <a:effectLst/>
                        </a:rPr>
                        <a:t>SetFileSecurity()</a:t>
                      </a:r>
                      <a:br>
                        <a:rPr lang="en-US" sz="1800" b="1">
                          <a:effectLst/>
                        </a:rPr>
                      </a:br>
                      <a:r>
                        <a:rPr lang="en-US" sz="1800" b="1">
                          <a:effectLst/>
                        </a:rPr>
                        <a:t>InitlializeSecurityDescriptor()</a:t>
                      </a:r>
                      <a:br>
                        <a:rPr lang="en-US" sz="1800" b="1">
                          <a:effectLst/>
                        </a:rPr>
                      </a:br>
                      <a:r>
                        <a:rPr lang="en-US" sz="1800" b="1">
                          <a:effectLst/>
                        </a:rPr>
                        <a:t>SetSecurityDescriptorGroup()</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ctr" fontAlgn="base"/>
                      <a:r>
                        <a:rPr lang="en-US" sz="1800" b="1" dirty="0" err="1">
                          <a:effectLst/>
                        </a:rPr>
                        <a:t>chmod</a:t>
                      </a:r>
                      <a:r>
                        <a:rPr lang="en-US" sz="1800" b="1" dirty="0">
                          <a:effectLst/>
                        </a:rPr>
                        <a:t>()</a:t>
                      </a:r>
                      <a:br>
                        <a:rPr lang="en-US" sz="1800" b="1" dirty="0">
                          <a:effectLst/>
                        </a:rPr>
                      </a:br>
                      <a:r>
                        <a:rPr lang="en-US" sz="1800" b="1" dirty="0" err="1">
                          <a:effectLst/>
                        </a:rPr>
                        <a:t>umask</a:t>
                      </a:r>
                      <a:r>
                        <a:rPr lang="en-US" sz="1800" b="1" dirty="0">
                          <a:effectLst/>
                        </a:rPr>
                        <a:t>()</a:t>
                      </a:r>
                      <a:br>
                        <a:rPr lang="en-US" sz="1800" b="1" dirty="0">
                          <a:effectLst/>
                        </a:rPr>
                      </a:br>
                      <a:r>
                        <a:rPr lang="en-US" sz="1800" b="1" dirty="0" err="1">
                          <a:effectLst/>
                        </a:rPr>
                        <a:t>chown</a:t>
                      </a:r>
                      <a:r>
                        <a:rPr lang="en-US" sz="1800" b="1" dirty="0">
                          <a:effectLst/>
                        </a:rPr>
                        <a:t>()</a:t>
                      </a:r>
                    </a:p>
                  </a:txBody>
                  <a:tcPr marL="41640" marR="41640" marT="20820" marB="20820" anchor="ctr">
                    <a:lnL>
                      <a:noFill/>
                    </a:lnL>
                    <a:lnR>
                      <a:noFill/>
                    </a:lnR>
                    <a:lnT w="9525" cap="flat" cmpd="sng" algn="ctr">
                      <a:solidFill>
                        <a:srgbClr val="EDEDED"/>
                      </a:solidFill>
                      <a:prstDash val="solid"/>
                      <a:round/>
                      <a:headEnd type="none" w="med" len="med"/>
                      <a:tailEnd type="none" w="med" len="med"/>
                    </a:lnT>
                    <a:lnB>
                      <a:noFill/>
                    </a:lnB>
                  </a:tcPr>
                </a:tc>
                <a:extLst>
                  <a:ext uri="{0D108BD9-81ED-4DB2-BD59-A6C34878D82A}">
                    <a16:rowId xmlns="" xmlns:a16="http://schemas.microsoft.com/office/drawing/2014/main" val="3795972170"/>
                  </a:ext>
                </a:extLst>
              </a:tr>
            </a:tbl>
          </a:graphicData>
        </a:graphic>
      </p:graphicFrame>
      <p:sp>
        <p:nvSpPr>
          <p:cNvPr id="6" name="TextBox 5">
            <a:extLst>
              <a:ext uri="{FF2B5EF4-FFF2-40B4-BE49-F238E27FC236}">
                <a16:creationId xmlns="" xmlns:a16="http://schemas.microsoft.com/office/drawing/2014/main" id="{3198E3E6-C0F8-41DD-B5F2-FBADE63F5A49}"/>
              </a:ext>
            </a:extLst>
          </p:cNvPr>
          <p:cNvSpPr txBox="1"/>
          <p:nvPr/>
        </p:nvSpPr>
        <p:spPr>
          <a:xfrm>
            <a:off x="2658794" y="127400"/>
            <a:ext cx="5908431" cy="646331"/>
          </a:xfrm>
          <a:prstGeom prst="rect">
            <a:avLst/>
          </a:prstGeom>
          <a:noFill/>
        </p:spPr>
        <p:txBody>
          <a:bodyPr wrap="square" rtlCol="0">
            <a:spAutoFit/>
          </a:bodyPr>
          <a:lstStyle/>
          <a:p>
            <a:r>
              <a:rPr lang="en-US" altLang="en-US" b="1" dirty="0">
                <a:latin typeface="Roboto" panose="02000000000000000000" pitchFamily="2" charset="0"/>
              </a:rPr>
              <a:t>Examples of Windows and Unix System Calls –</a:t>
            </a:r>
            <a:endParaRPr lang="en-US" altLang="en-US" dirty="0">
              <a:latin typeface="Roboto" panose="02000000000000000000" pitchFamily="2" charset="0"/>
            </a:endParaRPr>
          </a:p>
          <a:p>
            <a:endParaRPr lang="en-US" dirty="0"/>
          </a:p>
        </p:txBody>
      </p:sp>
    </p:spTree>
    <p:extLst>
      <p:ext uri="{BB962C8B-B14F-4D97-AF65-F5344CB8AC3E}">
        <p14:creationId xmlns:p14="http://schemas.microsoft.com/office/powerpoint/2010/main" val="17241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872175-9768-4563-8FA6-51FFAC6126AF}"/>
              </a:ext>
            </a:extLst>
          </p:cNvPr>
          <p:cNvSpPr>
            <a:spLocks noGrp="1"/>
          </p:cNvSpPr>
          <p:nvPr>
            <p:ph type="title"/>
          </p:nvPr>
        </p:nvSpPr>
        <p:spPr>
          <a:xfrm>
            <a:off x="1484309" y="190500"/>
            <a:ext cx="10018713" cy="1094961"/>
          </a:xfrm>
        </p:spPr>
        <p:txBody>
          <a:bodyPr/>
          <a:lstStyle/>
          <a:p>
            <a:r>
              <a:rPr lang="en-US" dirty="0"/>
              <a:t>2.3 Operating System Components</a:t>
            </a:r>
          </a:p>
        </p:txBody>
      </p:sp>
      <p:pic>
        <p:nvPicPr>
          <p:cNvPr id="1026" name="Picture 2">
            <a:extLst>
              <a:ext uri="{FF2B5EF4-FFF2-40B4-BE49-F238E27FC236}">
                <a16:creationId xmlns="" xmlns:a16="http://schemas.microsoft.com/office/drawing/2014/main" id="{31244FFF-AAE2-40D1-B08E-7CFFB23A2F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1828" y="1166813"/>
            <a:ext cx="6041197" cy="578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60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872175-9768-4563-8FA6-51FFAC6126AF}"/>
              </a:ext>
            </a:extLst>
          </p:cNvPr>
          <p:cNvSpPr>
            <a:spLocks noGrp="1"/>
          </p:cNvSpPr>
          <p:nvPr>
            <p:ph type="title"/>
          </p:nvPr>
        </p:nvSpPr>
        <p:spPr>
          <a:xfrm>
            <a:off x="1484309" y="190500"/>
            <a:ext cx="10018713" cy="1094961"/>
          </a:xfrm>
        </p:spPr>
        <p:txBody>
          <a:bodyPr/>
          <a:lstStyle/>
          <a:p>
            <a:r>
              <a:rPr lang="en-US" dirty="0"/>
              <a:t>2.3 Operating System Components</a:t>
            </a:r>
          </a:p>
        </p:txBody>
      </p:sp>
      <p:sp>
        <p:nvSpPr>
          <p:cNvPr id="3" name="Content Placeholder 2">
            <a:extLst>
              <a:ext uri="{FF2B5EF4-FFF2-40B4-BE49-F238E27FC236}">
                <a16:creationId xmlns="" xmlns:a16="http://schemas.microsoft.com/office/drawing/2014/main" id="{20841880-4FC7-4845-998C-37CB831A42DF}"/>
              </a:ext>
            </a:extLst>
          </p:cNvPr>
          <p:cNvSpPr>
            <a:spLocks noGrp="1"/>
          </p:cNvSpPr>
          <p:nvPr>
            <p:ph idx="1"/>
          </p:nvPr>
        </p:nvSpPr>
        <p:spPr>
          <a:xfrm>
            <a:off x="1484310" y="1166191"/>
            <a:ext cx="10018713" cy="4625009"/>
          </a:xfrm>
        </p:spPr>
        <p:txBody>
          <a:bodyPr>
            <a:normAutofit/>
          </a:bodyPr>
          <a:lstStyle/>
          <a:p>
            <a:pPr marL="457200" indent="-457200">
              <a:buFont typeface="+mj-lt"/>
              <a:buAutoNum type="arabicPeriod"/>
            </a:pPr>
            <a:r>
              <a:rPr lang="en-US" b="1" dirty="0"/>
              <a:t>Process Management:</a:t>
            </a:r>
          </a:p>
          <a:p>
            <a:pPr marL="0" indent="0">
              <a:buNone/>
            </a:pPr>
            <a:r>
              <a:rPr lang="en-US" dirty="0"/>
              <a:t>The operating system is responsible for the following activities in connection with process management:</a:t>
            </a:r>
          </a:p>
          <a:p>
            <a:pPr lvl="1">
              <a:buFont typeface="Courier New" panose="02070309020205020404" pitchFamily="49" charset="0"/>
              <a:buChar char="o"/>
            </a:pPr>
            <a:r>
              <a:rPr lang="en-US" dirty="0"/>
              <a:t> Scheduling processes and threads on the CPUs</a:t>
            </a:r>
          </a:p>
          <a:p>
            <a:pPr lvl="1">
              <a:buFont typeface="Courier New" panose="02070309020205020404" pitchFamily="49" charset="0"/>
              <a:buChar char="o"/>
            </a:pPr>
            <a:r>
              <a:rPr lang="en-US" dirty="0"/>
              <a:t> Creating and deleting both user and system processes</a:t>
            </a:r>
          </a:p>
          <a:p>
            <a:pPr lvl="1">
              <a:buFont typeface="Courier New" panose="02070309020205020404" pitchFamily="49" charset="0"/>
              <a:buChar char="o"/>
            </a:pPr>
            <a:r>
              <a:rPr lang="en-US" dirty="0"/>
              <a:t> Suspending and resuming processes</a:t>
            </a:r>
          </a:p>
          <a:p>
            <a:pPr lvl="1">
              <a:buFont typeface="Courier New" panose="02070309020205020404" pitchFamily="49" charset="0"/>
              <a:buChar char="o"/>
            </a:pPr>
            <a:r>
              <a:rPr lang="en-US" dirty="0"/>
              <a:t> Providing mechanisms for process synchronization</a:t>
            </a:r>
          </a:p>
          <a:p>
            <a:pPr lvl="1">
              <a:buFont typeface="Courier New" panose="02070309020205020404" pitchFamily="49" charset="0"/>
              <a:buChar char="o"/>
            </a:pPr>
            <a:r>
              <a:rPr lang="en-US" dirty="0"/>
              <a:t> Providing mechanisms for process communication</a:t>
            </a:r>
            <a:endParaRPr lang="en-US" b="1" dirty="0"/>
          </a:p>
        </p:txBody>
      </p:sp>
    </p:spTree>
    <p:extLst>
      <p:ext uri="{BB962C8B-B14F-4D97-AF65-F5344CB8AC3E}">
        <p14:creationId xmlns:p14="http://schemas.microsoft.com/office/powerpoint/2010/main" val="87631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E28F9-B2E9-4C5E-A635-AC72C802DC82}"/>
              </a:ext>
            </a:extLst>
          </p:cNvPr>
          <p:cNvSpPr>
            <a:spLocks noGrp="1"/>
          </p:cNvSpPr>
          <p:nvPr>
            <p:ph type="title"/>
          </p:nvPr>
        </p:nvSpPr>
        <p:spPr>
          <a:xfrm>
            <a:off x="1378293" y="190501"/>
            <a:ext cx="10018713" cy="697396"/>
          </a:xfrm>
        </p:spPr>
        <p:txBody>
          <a:bodyPr>
            <a:normAutofit fontScale="90000"/>
          </a:bodyPr>
          <a:lstStyle/>
          <a:p>
            <a:r>
              <a:rPr lang="en-US" dirty="0"/>
              <a:t>Operating System Components(Contd.)</a:t>
            </a:r>
          </a:p>
        </p:txBody>
      </p:sp>
      <p:sp>
        <p:nvSpPr>
          <p:cNvPr id="3" name="Content Placeholder 2">
            <a:extLst>
              <a:ext uri="{FF2B5EF4-FFF2-40B4-BE49-F238E27FC236}">
                <a16:creationId xmlns="" xmlns:a16="http://schemas.microsoft.com/office/drawing/2014/main" id="{EE3D7E72-C50A-411D-9679-B640B65415AE}"/>
              </a:ext>
            </a:extLst>
          </p:cNvPr>
          <p:cNvSpPr>
            <a:spLocks noGrp="1"/>
          </p:cNvSpPr>
          <p:nvPr>
            <p:ph idx="1"/>
          </p:nvPr>
        </p:nvSpPr>
        <p:spPr>
          <a:xfrm>
            <a:off x="1484310" y="1099931"/>
            <a:ext cx="10018713" cy="4691270"/>
          </a:xfrm>
        </p:spPr>
        <p:txBody>
          <a:bodyPr>
            <a:normAutofit/>
          </a:bodyPr>
          <a:lstStyle/>
          <a:p>
            <a:pPr marL="457200" indent="-457200">
              <a:buFont typeface="+mj-lt"/>
              <a:buAutoNum type="arabicPeriod" startAt="2"/>
            </a:pPr>
            <a:r>
              <a:rPr lang="en-US" b="1" dirty="0"/>
              <a:t>Memory Management:</a:t>
            </a:r>
          </a:p>
          <a:p>
            <a:pPr marL="0" indent="0">
              <a:buNone/>
            </a:pPr>
            <a:r>
              <a:rPr lang="en-US" b="1" dirty="0"/>
              <a:t>	</a:t>
            </a:r>
            <a:r>
              <a:rPr lang="en-US" dirty="0"/>
              <a:t>The operating system is responsible for the following activities in 	connection with memory management:</a:t>
            </a:r>
          </a:p>
          <a:p>
            <a:pPr lvl="1">
              <a:buFont typeface="Courier New" panose="02070309020205020404" pitchFamily="49" charset="0"/>
              <a:buChar char="o"/>
            </a:pPr>
            <a:r>
              <a:rPr lang="en-US" dirty="0"/>
              <a:t> Keeping track of which parts of memory are currently being used and who is using them</a:t>
            </a:r>
          </a:p>
          <a:p>
            <a:pPr lvl="1">
              <a:buFont typeface="Courier New" panose="02070309020205020404" pitchFamily="49" charset="0"/>
              <a:buChar char="o"/>
            </a:pPr>
            <a:r>
              <a:rPr lang="en-US" dirty="0"/>
              <a:t> Deciding which processes (or parts of processes) and data to move into and out of memory</a:t>
            </a:r>
          </a:p>
          <a:p>
            <a:pPr lvl="1">
              <a:buFont typeface="Courier New" panose="02070309020205020404" pitchFamily="49" charset="0"/>
              <a:buChar char="o"/>
            </a:pPr>
            <a:r>
              <a:rPr lang="en-US" dirty="0"/>
              <a:t> Allocating and deallocating memory space as needed</a:t>
            </a:r>
          </a:p>
        </p:txBody>
      </p:sp>
    </p:spTree>
    <p:extLst>
      <p:ext uri="{BB962C8B-B14F-4D97-AF65-F5344CB8AC3E}">
        <p14:creationId xmlns:p14="http://schemas.microsoft.com/office/powerpoint/2010/main" val="251137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E28F9-B2E9-4C5E-A635-AC72C802DC82}"/>
              </a:ext>
            </a:extLst>
          </p:cNvPr>
          <p:cNvSpPr>
            <a:spLocks noGrp="1"/>
          </p:cNvSpPr>
          <p:nvPr>
            <p:ph type="title"/>
          </p:nvPr>
        </p:nvSpPr>
        <p:spPr>
          <a:xfrm>
            <a:off x="1378293" y="190501"/>
            <a:ext cx="10018713" cy="697396"/>
          </a:xfrm>
        </p:spPr>
        <p:txBody>
          <a:bodyPr>
            <a:normAutofit fontScale="90000"/>
          </a:bodyPr>
          <a:lstStyle/>
          <a:p>
            <a:r>
              <a:rPr lang="en-US" dirty="0"/>
              <a:t>Operating System Components(Contd.)</a:t>
            </a:r>
          </a:p>
        </p:txBody>
      </p:sp>
      <p:sp>
        <p:nvSpPr>
          <p:cNvPr id="3" name="Content Placeholder 2">
            <a:extLst>
              <a:ext uri="{FF2B5EF4-FFF2-40B4-BE49-F238E27FC236}">
                <a16:creationId xmlns="" xmlns:a16="http://schemas.microsoft.com/office/drawing/2014/main" id="{EE3D7E72-C50A-411D-9679-B640B65415AE}"/>
              </a:ext>
            </a:extLst>
          </p:cNvPr>
          <p:cNvSpPr>
            <a:spLocks noGrp="1"/>
          </p:cNvSpPr>
          <p:nvPr>
            <p:ph idx="1"/>
          </p:nvPr>
        </p:nvSpPr>
        <p:spPr>
          <a:xfrm>
            <a:off x="1484310" y="1099931"/>
            <a:ext cx="10018713" cy="4691270"/>
          </a:xfrm>
        </p:spPr>
        <p:txBody>
          <a:bodyPr>
            <a:normAutofit/>
          </a:bodyPr>
          <a:lstStyle/>
          <a:p>
            <a:pPr marL="457200" indent="-457200">
              <a:buFont typeface="+mj-lt"/>
              <a:buAutoNum type="arabicPeriod" startAt="3"/>
            </a:pPr>
            <a:r>
              <a:rPr lang="en-US" b="1" dirty="0"/>
              <a:t>File-System Management:</a:t>
            </a:r>
          </a:p>
          <a:p>
            <a:pPr marL="0" indent="0">
              <a:buNone/>
            </a:pPr>
            <a:r>
              <a:rPr lang="en-US" b="1" dirty="0"/>
              <a:t>	</a:t>
            </a:r>
            <a:r>
              <a:rPr lang="en-US" dirty="0"/>
              <a:t>The operating system is responsible for the following activities in 	connection with file management:</a:t>
            </a:r>
          </a:p>
          <a:p>
            <a:pPr lvl="1">
              <a:buFont typeface="Courier New" panose="02070309020205020404" pitchFamily="49" charset="0"/>
              <a:buChar char="o"/>
            </a:pPr>
            <a:r>
              <a:rPr lang="en-US" dirty="0"/>
              <a:t> Creating and deleting files</a:t>
            </a:r>
          </a:p>
          <a:p>
            <a:pPr lvl="1">
              <a:buFont typeface="Courier New" panose="02070309020205020404" pitchFamily="49" charset="0"/>
              <a:buChar char="o"/>
            </a:pPr>
            <a:r>
              <a:rPr lang="en-US" dirty="0"/>
              <a:t>Creating and deleting directories to organize files</a:t>
            </a:r>
          </a:p>
          <a:p>
            <a:pPr lvl="1">
              <a:buFont typeface="Courier New" panose="02070309020205020404" pitchFamily="49" charset="0"/>
              <a:buChar char="o"/>
            </a:pPr>
            <a:r>
              <a:rPr lang="en-US" dirty="0"/>
              <a:t> Supporting primitives for manipulating files and directories</a:t>
            </a:r>
          </a:p>
          <a:p>
            <a:pPr lvl="1">
              <a:buFont typeface="Courier New" panose="02070309020205020404" pitchFamily="49" charset="0"/>
              <a:buChar char="o"/>
            </a:pPr>
            <a:r>
              <a:rPr lang="en-US" dirty="0"/>
              <a:t> Mapping files onto secondary storage</a:t>
            </a:r>
          </a:p>
          <a:p>
            <a:pPr lvl="1">
              <a:buFont typeface="Courier New" panose="02070309020205020404" pitchFamily="49" charset="0"/>
              <a:buChar char="o"/>
            </a:pPr>
            <a:r>
              <a:rPr lang="en-US" dirty="0"/>
              <a:t> Backing up files on stable (nonvolatile) storage media</a:t>
            </a:r>
          </a:p>
        </p:txBody>
      </p:sp>
    </p:spTree>
    <p:extLst>
      <p:ext uri="{BB962C8B-B14F-4D97-AF65-F5344CB8AC3E}">
        <p14:creationId xmlns:p14="http://schemas.microsoft.com/office/powerpoint/2010/main" val="81681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E28F9-B2E9-4C5E-A635-AC72C802DC82}"/>
              </a:ext>
            </a:extLst>
          </p:cNvPr>
          <p:cNvSpPr>
            <a:spLocks noGrp="1"/>
          </p:cNvSpPr>
          <p:nvPr>
            <p:ph type="title"/>
          </p:nvPr>
        </p:nvSpPr>
        <p:spPr>
          <a:xfrm>
            <a:off x="1378293" y="190501"/>
            <a:ext cx="10018713" cy="697396"/>
          </a:xfrm>
        </p:spPr>
        <p:txBody>
          <a:bodyPr>
            <a:normAutofit fontScale="90000"/>
          </a:bodyPr>
          <a:lstStyle/>
          <a:p>
            <a:r>
              <a:rPr lang="en-US" dirty="0"/>
              <a:t>Operating System Components(Contd.)</a:t>
            </a:r>
          </a:p>
        </p:txBody>
      </p:sp>
      <p:sp>
        <p:nvSpPr>
          <p:cNvPr id="3" name="Content Placeholder 2">
            <a:extLst>
              <a:ext uri="{FF2B5EF4-FFF2-40B4-BE49-F238E27FC236}">
                <a16:creationId xmlns="" xmlns:a16="http://schemas.microsoft.com/office/drawing/2014/main" id="{EE3D7E72-C50A-411D-9679-B640B65415AE}"/>
              </a:ext>
            </a:extLst>
          </p:cNvPr>
          <p:cNvSpPr>
            <a:spLocks noGrp="1"/>
          </p:cNvSpPr>
          <p:nvPr>
            <p:ph idx="1"/>
          </p:nvPr>
        </p:nvSpPr>
        <p:spPr>
          <a:xfrm>
            <a:off x="1484310" y="1099931"/>
            <a:ext cx="10018713" cy="4691270"/>
          </a:xfrm>
        </p:spPr>
        <p:txBody>
          <a:bodyPr>
            <a:normAutofit/>
          </a:bodyPr>
          <a:lstStyle/>
          <a:p>
            <a:pPr marL="457200" indent="-457200">
              <a:buFont typeface="+mj-lt"/>
              <a:buAutoNum type="arabicPeriod" startAt="4"/>
            </a:pPr>
            <a:r>
              <a:rPr lang="en-US" b="1" dirty="0"/>
              <a:t>Mass / Secondary Storage Management:</a:t>
            </a:r>
          </a:p>
          <a:p>
            <a:pPr marL="0" indent="0">
              <a:buNone/>
            </a:pPr>
            <a:r>
              <a:rPr lang="en-US" b="1" dirty="0"/>
              <a:t>	</a:t>
            </a:r>
            <a:r>
              <a:rPr lang="en-US" dirty="0"/>
              <a:t>The operating system is responsible for the following activities in 	connection with disk management:</a:t>
            </a:r>
          </a:p>
          <a:p>
            <a:pPr lvl="1">
              <a:buFont typeface="Courier New" panose="02070309020205020404" pitchFamily="49" charset="0"/>
              <a:buChar char="o"/>
            </a:pPr>
            <a:r>
              <a:rPr lang="en-US" dirty="0"/>
              <a:t>Free-space management</a:t>
            </a:r>
          </a:p>
          <a:p>
            <a:pPr lvl="1">
              <a:buFont typeface="Courier New" panose="02070309020205020404" pitchFamily="49" charset="0"/>
              <a:buChar char="o"/>
            </a:pPr>
            <a:r>
              <a:rPr lang="en-US" dirty="0"/>
              <a:t> Storage allocation</a:t>
            </a:r>
          </a:p>
          <a:p>
            <a:pPr lvl="1">
              <a:buFont typeface="Courier New" panose="02070309020205020404" pitchFamily="49" charset="0"/>
              <a:buChar char="o"/>
            </a:pPr>
            <a:r>
              <a:rPr lang="en-US" dirty="0"/>
              <a:t> Disk scheduling</a:t>
            </a:r>
          </a:p>
        </p:txBody>
      </p:sp>
    </p:spTree>
    <p:extLst>
      <p:ext uri="{BB962C8B-B14F-4D97-AF65-F5344CB8AC3E}">
        <p14:creationId xmlns:p14="http://schemas.microsoft.com/office/powerpoint/2010/main" val="211371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E28F9-B2E9-4C5E-A635-AC72C802DC82}"/>
              </a:ext>
            </a:extLst>
          </p:cNvPr>
          <p:cNvSpPr>
            <a:spLocks noGrp="1"/>
          </p:cNvSpPr>
          <p:nvPr>
            <p:ph type="title"/>
          </p:nvPr>
        </p:nvSpPr>
        <p:spPr>
          <a:xfrm>
            <a:off x="1378293" y="190501"/>
            <a:ext cx="10018713" cy="697396"/>
          </a:xfrm>
        </p:spPr>
        <p:txBody>
          <a:bodyPr>
            <a:normAutofit fontScale="90000"/>
          </a:bodyPr>
          <a:lstStyle/>
          <a:p>
            <a:r>
              <a:rPr lang="en-US" dirty="0"/>
              <a:t>Operating System Components(Contd.)</a:t>
            </a:r>
          </a:p>
        </p:txBody>
      </p:sp>
      <p:sp>
        <p:nvSpPr>
          <p:cNvPr id="3" name="Content Placeholder 2">
            <a:extLst>
              <a:ext uri="{FF2B5EF4-FFF2-40B4-BE49-F238E27FC236}">
                <a16:creationId xmlns="" xmlns:a16="http://schemas.microsoft.com/office/drawing/2014/main" id="{EE3D7E72-C50A-411D-9679-B640B65415AE}"/>
              </a:ext>
            </a:extLst>
          </p:cNvPr>
          <p:cNvSpPr>
            <a:spLocks noGrp="1"/>
          </p:cNvSpPr>
          <p:nvPr>
            <p:ph idx="1"/>
          </p:nvPr>
        </p:nvSpPr>
        <p:spPr>
          <a:xfrm>
            <a:off x="1484310" y="1099931"/>
            <a:ext cx="10018713" cy="4691270"/>
          </a:xfrm>
        </p:spPr>
        <p:txBody>
          <a:bodyPr>
            <a:normAutofit/>
          </a:bodyPr>
          <a:lstStyle/>
          <a:p>
            <a:pPr marL="457200" indent="-457200">
              <a:buFont typeface="+mj-lt"/>
              <a:buAutoNum type="arabicPeriod" startAt="5"/>
            </a:pPr>
            <a:r>
              <a:rPr lang="en-US" b="1" dirty="0"/>
              <a:t>I/O System Management:</a:t>
            </a:r>
          </a:p>
          <a:p>
            <a:pPr marL="0" indent="0">
              <a:buNone/>
            </a:pPr>
            <a:r>
              <a:rPr lang="en-US" b="1" dirty="0"/>
              <a:t>	</a:t>
            </a:r>
            <a:r>
              <a:rPr lang="en-US" dirty="0"/>
              <a:t>The operating system is responsible for the following activities in 	connection with I/O system management:</a:t>
            </a:r>
          </a:p>
          <a:p>
            <a:pPr lvl="1">
              <a:buFont typeface="Courier New" panose="02070309020205020404" pitchFamily="49" charset="0"/>
              <a:buChar char="o"/>
            </a:pPr>
            <a:r>
              <a:rPr lang="en-US" dirty="0"/>
              <a:t>A memory-management component that includes buffering, caching, and spooling</a:t>
            </a:r>
          </a:p>
          <a:p>
            <a:pPr lvl="1">
              <a:buFont typeface="Courier New" panose="02070309020205020404" pitchFamily="49" charset="0"/>
              <a:buChar char="o"/>
            </a:pPr>
            <a:r>
              <a:rPr lang="en-US" dirty="0"/>
              <a:t> A general device-driver interface</a:t>
            </a:r>
          </a:p>
          <a:p>
            <a:pPr lvl="1">
              <a:buFont typeface="Courier New" panose="02070309020205020404" pitchFamily="49" charset="0"/>
              <a:buChar char="o"/>
            </a:pPr>
            <a:r>
              <a:rPr lang="en-US" dirty="0"/>
              <a:t> Drivers for specific hardware devices</a:t>
            </a:r>
          </a:p>
        </p:txBody>
      </p:sp>
    </p:spTree>
    <p:extLst>
      <p:ext uri="{BB962C8B-B14F-4D97-AF65-F5344CB8AC3E}">
        <p14:creationId xmlns:p14="http://schemas.microsoft.com/office/powerpoint/2010/main" val="193504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E28F9-B2E9-4C5E-A635-AC72C802DC82}"/>
              </a:ext>
            </a:extLst>
          </p:cNvPr>
          <p:cNvSpPr>
            <a:spLocks noGrp="1"/>
          </p:cNvSpPr>
          <p:nvPr>
            <p:ph type="title"/>
          </p:nvPr>
        </p:nvSpPr>
        <p:spPr>
          <a:xfrm>
            <a:off x="1378293" y="190501"/>
            <a:ext cx="10018713" cy="697396"/>
          </a:xfrm>
        </p:spPr>
        <p:txBody>
          <a:bodyPr>
            <a:normAutofit fontScale="90000"/>
          </a:bodyPr>
          <a:lstStyle/>
          <a:p>
            <a:r>
              <a:rPr lang="en-US" dirty="0"/>
              <a:t>Operating System Components(Contd.)</a:t>
            </a:r>
          </a:p>
        </p:txBody>
      </p:sp>
      <p:sp>
        <p:nvSpPr>
          <p:cNvPr id="3" name="Content Placeholder 2">
            <a:extLst>
              <a:ext uri="{FF2B5EF4-FFF2-40B4-BE49-F238E27FC236}">
                <a16:creationId xmlns="" xmlns:a16="http://schemas.microsoft.com/office/drawing/2014/main" id="{EE3D7E72-C50A-411D-9679-B640B65415AE}"/>
              </a:ext>
            </a:extLst>
          </p:cNvPr>
          <p:cNvSpPr>
            <a:spLocks noGrp="1"/>
          </p:cNvSpPr>
          <p:nvPr>
            <p:ph idx="1"/>
          </p:nvPr>
        </p:nvSpPr>
        <p:spPr>
          <a:xfrm>
            <a:off x="1484310" y="1099931"/>
            <a:ext cx="10018713" cy="4691270"/>
          </a:xfrm>
        </p:spPr>
        <p:txBody>
          <a:bodyPr>
            <a:normAutofit/>
          </a:bodyPr>
          <a:lstStyle/>
          <a:p>
            <a:pPr marL="457200" indent="-457200">
              <a:buFont typeface="+mj-lt"/>
              <a:buAutoNum type="arabicPeriod" startAt="6"/>
            </a:pPr>
            <a:r>
              <a:rPr lang="en-US" b="1" dirty="0"/>
              <a:t>Network Management:</a:t>
            </a:r>
          </a:p>
          <a:p>
            <a:pPr marL="0" indent="0">
              <a:buNone/>
            </a:pPr>
            <a:r>
              <a:rPr lang="en-US" b="1" dirty="0"/>
              <a:t>	</a:t>
            </a:r>
            <a:r>
              <a:rPr lang="en-US" dirty="0"/>
              <a:t>The operating system is responsible for the following activities in 	connection with network management:</a:t>
            </a:r>
          </a:p>
          <a:p>
            <a:pPr>
              <a:buFont typeface="Courier New" panose="02070309020205020404" pitchFamily="49" charset="0"/>
              <a:buChar char="o"/>
            </a:pPr>
            <a:r>
              <a:rPr lang="en-US" sz="2000" dirty="0"/>
              <a:t>Distributed systems help you to various computing resources in size and function. They may involve microprocessors, minicomputers, and many general-purpose computer systems.</a:t>
            </a:r>
          </a:p>
          <a:p>
            <a:pPr>
              <a:buFont typeface="Courier New" panose="02070309020205020404" pitchFamily="49" charset="0"/>
              <a:buChar char="o"/>
            </a:pPr>
            <a:r>
              <a:rPr lang="en-US" sz="2000" dirty="0"/>
              <a:t>A distributed system also offers the user access to the various resources the network shares.</a:t>
            </a:r>
          </a:p>
          <a:p>
            <a:pPr>
              <a:buFont typeface="Courier New" panose="02070309020205020404" pitchFamily="49" charset="0"/>
              <a:buChar char="o"/>
            </a:pPr>
            <a:r>
              <a:rPr lang="en-US" sz="2000" dirty="0"/>
              <a:t>It helps to access shared resources that help computation to speed-up or offers data availability and reliability.</a:t>
            </a:r>
          </a:p>
        </p:txBody>
      </p:sp>
    </p:spTree>
    <p:extLst>
      <p:ext uri="{BB962C8B-B14F-4D97-AF65-F5344CB8AC3E}">
        <p14:creationId xmlns:p14="http://schemas.microsoft.com/office/powerpoint/2010/main" val="416744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E28F9-B2E9-4C5E-A635-AC72C802DC82}"/>
              </a:ext>
            </a:extLst>
          </p:cNvPr>
          <p:cNvSpPr>
            <a:spLocks noGrp="1"/>
          </p:cNvSpPr>
          <p:nvPr>
            <p:ph type="title"/>
          </p:nvPr>
        </p:nvSpPr>
        <p:spPr>
          <a:xfrm>
            <a:off x="1378293" y="190501"/>
            <a:ext cx="10018713" cy="697396"/>
          </a:xfrm>
        </p:spPr>
        <p:txBody>
          <a:bodyPr>
            <a:normAutofit fontScale="90000"/>
          </a:bodyPr>
          <a:lstStyle/>
          <a:p>
            <a:r>
              <a:rPr lang="en-US" dirty="0"/>
              <a:t>Operating System Components(Contd.)</a:t>
            </a:r>
          </a:p>
        </p:txBody>
      </p:sp>
      <p:sp>
        <p:nvSpPr>
          <p:cNvPr id="3" name="Content Placeholder 2">
            <a:extLst>
              <a:ext uri="{FF2B5EF4-FFF2-40B4-BE49-F238E27FC236}">
                <a16:creationId xmlns="" xmlns:a16="http://schemas.microsoft.com/office/drawing/2014/main" id="{EE3D7E72-C50A-411D-9679-B640B65415AE}"/>
              </a:ext>
            </a:extLst>
          </p:cNvPr>
          <p:cNvSpPr>
            <a:spLocks noGrp="1"/>
          </p:cNvSpPr>
          <p:nvPr>
            <p:ph idx="1"/>
          </p:nvPr>
        </p:nvSpPr>
        <p:spPr>
          <a:xfrm>
            <a:off x="1484310" y="1099931"/>
            <a:ext cx="10018713" cy="4691270"/>
          </a:xfrm>
        </p:spPr>
        <p:txBody>
          <a:bodyPr>
            <a:normAutofit/>
          </a:bodyPr>
          <a:lstStyle/>
          <a:p>
            <a:pPr marL="457200" indent="-457200">
              <a:buFont typeface="+mj-lt"/>
              <a:buAutoNum type="arabicPeriod" startAt="7"/>
            </a:pPr>
            <a:r>
              <a:rPr lang="en-US" b="1" dirty="0"/>
              <a:t>Protection and Security:</a:t>
            </a:r>
          </a:p>
          <a:p>
            <a:pPr marL="0" indent="0">
              <a:buNone/>
            </a:pPr>
            <a:r>
              <a:rPr lang="en-US" b="1" dirty="0"/>
              <a:t>	</a:t>
            </a:r>
            <a:r>
              <a:rPr lang="en-US" dirty="0"/>
              <a:t>The operating system is responsible for the following activities in 	connection with protection and security:</a:t>
            </a:r>
          </a:p>
          <a:p>
            <a:pPr>
              <a:buFont typeface="Courier New" panose="02070309020205020404" pitchFamily="49" charset="0"/>
              <a:buChar char="o"/>
            </a:pPr>
            <a:r>
              <a:rPr lang="en-US" sz="2000" dirty="0"/>
              <a:t>Controlling access of process and users by imposing security policies.</a:t>
            </a:r>
          </a:p>
          <a:p>
            <a:pPr>
              <a:buFont typeface="Courier New" panose="02070309020205020404" pitchFamily="49" charset="0"/>
              <a:buChar char="o"/>
            </a:pPr>
            <a:r>
              <a:rPr lang="en-US" sz="2000" dirty="0"/>
              <a:t>Authorize user by </a:t>
            </a:r>
            <a:r>
              <a:rPr lang="en-US" sz="2000" dirty="0" err="1"/>
              <a:t>uid</a:t>
            </a:r>
            <a:r>
              <a:rPr lang="en-US" sz="2000" dirty="0"/>
              <a:t> and </a:t>
            </a:r>
            <a:r>
              <a:rPr lang="en-US" sz="2000" dirty="0" err="1"/>
              <a:t>sid</a:t>
            </a:r>
            <a:r>
              <a:rPr lang="en-US" sz="2000" dirty="0"/>
              <a:t> and </a:t>
            </a:r>
            <a:r>
              <a:rPr lang="en-US" sz="2000" dirty="0" err="1"/>
              <a:t>gid</a:t>
            </a:r>
            <a:r>
              <a:rPr lang="en-US" sz="2000"/>
              <a:t>.</a:t>
            </a:r>
            <a:endParaRPr lang="en-US" sz="2000" dirty="0"/>
          </a:p>
          <a:p>
            <a:pPr>
              <a:buFont typeface="Courier New" panose="02070309020205020404" pitchFamily="49" charset="0"/>
              <a:buChar char="o"/>
            </a:pPr>
            <a:r>
              <a:rPr lang="en-US" sz="2000" dirty="0"/>
              <a:t>For example, memory-addressing hardware ensures that a process can execute only within its own address space. The timer ensures that no process can gain control of the CPU without eventually relinquishing control. Device-control registers are not accessible to users, so the integrity of the various peripheral devices is protected.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891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93C95C-18D6-4D23-98C7-9F9071A4BA0C}"/>
              </a:ext>
            </a:extLst>
          </p:cNvPr>
          <p:cNvSpPr>
            <a:spLocks noGrp="1"/>
          </p:cNvSpPr>
          <p:nvPr>
            <p:ph type="title"/>
          </p:nvPr>
        </p:nvSpPr>
        <p:spPr/>
        <p:txBody>
          <a:bodyPr/>
          <a:lstStyle/>
          <a:p>
            <a:pPr algn="l"/>
            <a:r>
              <a:rPr lang="en-US" dirty="0"/>
              <a:t>Learning Outcomes</a:t>
            </a:r>
          </a:p>
        </p:txBody>
      </p:sp>
      <p:sp>
        <p:nvSpPr>
          <p:cNvPr id="3" name="Content Placeholder 2">
            <a:extLst>
              <a:ext uri="{FF2B5EF4-FFF2-40B4-BE49-F238E27FC236}">
                <a16:creationId xmlns="" xmlns:a16="http://schemas.microsoft.com/office/drawing/2014/main" id="{9D0F5BA8-7B81-4F6C-BF8A-54E6A387B709}"/>
              </a:ext>
            </a:extLst>
          </p:cNvPr>
          <p:cNvSpPr>
            <a:spLocks noGrp="1"/>
          </p:cNvSpPr>
          <p:nvPr>
            <p:ph idx="1"/>
          </p:nvPr>
        </p:nvSpPr>
        <p:spPr/>
        <p:txBody>
          <a:bodyPr/>
          <a:lstStyle/>
          <a:p>
            <a:pPr marL="0" indent="0">
              <a:buNone/>
            </a:pPr>
            <a:r>
              <a:rPr lang="en-US" i="1" dirty="0"/>
              <a:t>After watching this presentation you will be able to</a:t>
            </a:r>
          </a:p>
          <a:p>
            <a:r>
              <a:rPr lang="en-US" dirty="0"/>
              <a:t>Start stop &amp; restart the given service in Linux.</a:t>
            </a:r>
          </a:p>
          <a:p>
            <a:r>
              <a:rPr lang="en-US" dirty="0"/>
              <a:t>Explain use of the given System call of specified OS.</a:t>
            </a:r>
          </a:p>
          <a:p>
            <a:r>
              <a:rPr lang="en-US" dirty="0"/>
              <a:t>Explain the process the OS follows in managing the given resource.</a:t>
            </a:r>
          </a:p>
          <a:p>
            <a:r>
              <a:rPr lang="en-US" dirty="0"/>
              <a:t>Explain use of the given operating system tool.</a:t>
            </a:r>
          </a:p>
        </p:txBody>
      </p:sp>
    </p:spTree>
    <p:extLst>
      <p:ext uri="{BB962C8B-B14F-4D97-AF65-F5344CB8AC3E}">
        <p14:creationId xmlns:p14="http://schemas.microsoft.com/office/powerpoint/2010/main" val="4056086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8E0BB-1027-439A-AE52-F99CE9C579BD}"/>
              </a:ext>
            </a:extLst>
          </p:cNvPr>
          <p:cNvSpPr>
            <a:spLocks noGrp="1"/>
          </p:cNvSpPr>
          <p:nvPr>
            <p:ph type="title"/>
          </p:nvPr>
        </p:nvSpPr>
        <p:spPr/>
        <p:txBody>
          <a:bodyPr/>
          <a:lstStyle/>
          <a:p>
            <a:r>
              <a:rPr lang="en-US" dirty="0"/>
              <a:t>2.4 Use of Operating System Tools</a:t>
            </a:r>
          </a:p>
        </p:txBody>
      </p:sp>
      <p:sp>
        <p:nvSpPr>
          <p:cNvPr id="3" name="Content Placeholder 2">
            <a:extLst>
              <a:ext uri="{FF2B5EF4-FFF2-40B4-BE49-F238E27FC236}">
                <a16:creationId xmlns="" xmlns:a16="http://schemas.microsoft.com/office/drawing/2014/main" id="{F44DE830-CB5A-4760-9BD2-CCE655EC7EF7}"/>
              </a:ext>
            </a:extLst>
          </p:cNvPr>
          <p:cNvSpPr>
            <a:spLocks noGrp="1"/>
          </p:cNvSpPr>
          <p:nvPr>
            <p:ph idx="1"/>
          </p:nvPr>
        </p:nvSpPr>
        <p:spPr/>
        <p:txBody>
          <a:bodyPr/>
          <a:lstStyle/>
          <a:p>
            <a:r>
              <a:rPr lang="en-US" dirty="0"/>
              <a:t>Monitoring the performance of operating systems and processes is essential to debug processes and systems, effectively manage system resources, making system decisions, and evaluating and examining systems</a:t>
            </a:r>
          </a:p>
        </p:txBody>
      </p:sp>
    </p:spTree>
    <p:extLst>
      <p:ext uri="{BB962C8B-B14F-4D97-AF65-F5344CB8AC3E}">
        <p14:creationId xmlns:p14="http://schemas.microsoft.com/office/powerpoint/2010/main" val="2608515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F0528B-70BB-4D34-A822-23410456258C}"/>
              </a:ext>
            </a:extLst>
          </p:cNvPr>
          <p:cNvSpPr>
            <a:spLocks noGrp="1"/>
          </p:cNvSpPr>
          <p:nvPr>
            <p:ph type="title"/>
          </p:nvPr>
        </p:nvSpPr>
        <p:spPr>
          <a:xfrm>
            <a:off x="1484310" y="399223"/>
            <a:ext cx="10018713" cy="864704"/>
          </a:xfrm>
        </p:spPr>
        <p:txBody>
          <a:bodyPr>
            <a:normAutofit fontScale="90000"/>
          </a:bodyPr>
          <a:lstStyle/>
          <a:p>
            <a:r>
              <a:rPr lang="en-US" dirty="0"/>
              <a:t>Real Time Performance Monitoring Tools</a:t>
            </a:r>
            <a:br>
              <a:rPr lang="en-US" dirty="0"/>
            </a:br>
            <a:r>
              <a:rPr lang="en-US" b="1" dirty="0"/>
              <a:t>Task Manager</a:t>
            </a:r>
            <a:br>
              <a:rPr lang="en-US" b="1" dirty="0"/>
            </a:br>
            <a:endParaRPr lang="en-US" dirty="0"/>
          </a:p>
        </p:txBody>
      </p:sp>
      <p:pic>
        <p:nvPicPr>
          <p:cNvPr id="5" name="Content Placeholder 4">
            <a:extLst>
              <a:ext uri="{FF2B5EF4-FFF2-40B4-BE49-F238E27FC236}">
                <a16:creationId xmlns="" xmlns:a16="http://schemas.microsoft.com/office/drawing/2014/main" id="{D4192CE7-D0CD-4641-BF6A-3DADFB473D05}"/>
              </a:ext>
            </a:extLst>
          </p:cNvPr>
          <p:cNvPicPr>
            <a:picLocks noGrp="1" noChangeAspect="1"/>
          </p:cNvPicPr>
          <p:nvPr>
            <p:ph idx="1"/>
          </p:nvPr>
        </p:nvPicPr>
        <p:blipFill>
          <a:blip r:embed="rId2"/>
          <a:stretch>
            <a:fillRect/>
          </a:stretch>
        </p:blipFill>
        <p:spPr>
          <a:xfrm>
            <a:off x="6886046" y="1138413"/>
            <a:ext cx="4418057" cy="4696272"/>
          </a:xfrm>
          <a:prstGeom prst="rect">
            <a:avLst/>
          </a:prstGeom>
        </p:spPr>
      </p:pic>
      <p:pic>
        <p:nvPicPr>
          <p:cNvPr id="4" name="Picture 3">
            <a:extLst>
              <a:ext uri="{FF2B5EF4-FFF2-40B4-BE49-F238E27FC236}">
                <a16:creationId xmlns="" xmlns:a16="http://schemas.microsoft.com/office/drawing/2014/main" id="{48A23FD9-1498-4191-B555-D27483FF78E8}"/>
              </a:ext>
            </a:extLst>
          </p:cNvPr>
          <p:cNvPicPr>
            <a:picLocks noChangeAspect="1"/>
          </p:cNvPicPr>
          <p:nvPr/>
        </p:nvPicPr>
        <p:blipFill>
          <a:blip r:embed="rId3"/>
          <a:stretch>
            <a:fillRect/>
          </a:stretch>
        </p:blipFill>
        <p:spPr>
          <a:xfrm>
            <a:off x="2199446" y="1033669"/>
            <a:ext cx="4532658" cy="4822470"/>
          </a:xfrm>
          <a:prstGeom prst="rect">
            <a:avLst/>
          </a:prstGeom>
        </p:spPr>
      </p:pic>
    </p:spTree>
    <p:extLst>
      <p:ext uri="{BB962C8B-B14F-4D97-AF65-F5344CB8AC3E}">
        <p14:creationId xmlns:p14="http://schemas.microsoft.com/office/powerpoint/2010/main" val="835152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8ECE4-6688-4D3E-9281-CD12AD40F281}"/>
              </a:ext>
            </a:extLst>
          </p:cNvPr>
          <p:cNvSpPr>
            <a:spLocks noGrp="1"/>
          </p:cNvSpPr>
          <p:nvPr>
            <p:ph type="title"/>
          </p:nvPr>
        </p:nvSpPr>
        <p:spPr>
          <a:xfrm>
            <a:off x="1484310" y="142461"/>
            <a:ext cx="10018713" cy="546652"/>
          </a:xfrm>
        </p:spPr>
        <p:txBody>
          <a:bodyPr>
            <a:normAutofit fontScale="90000"/>
          </a:bodyPr>
          <a:lstStyle/>
          <a:p>
            <a:r>
              <a:rPr lang="en-US" dirty="0"/>
              <a:t>Performance Monitor</a:t>
            </a:r>
          </a:p>
        </p:txBody>
      </p:sp>
      <p:pic>
        <p:nvPicPr>
          <p:cNvPr id="4" name="Content Placeholder 3">
            <a:extLst>
              <a:ext uri="{FF2B5EF4-FFF2-40B4-BE49-F238E27FC236}">
                <a16:creationId xmlns="" xmlns:a16="http://schemas.microsoft.com/office/drawing/2014/main" id="{32C66410-4953-4F26-9025-4DD7FBC2408E}"/>
              </a:ext>
            </a:extLst>
          </p:cNvPr>
          <p:cNvPicPr>
            <a:picLocks noGrp="1" noChangeAspect="1"/>
          </p:cNvPicPr>
          <p:nvPr>
            <p:ph idx="1"/>
          </p:nvPr>
        </p:nvPicPr>
        <p:blipFill>
          <a:blip r:embed="rId2"/>
          <a:stretch>
            <a:fillRect/>
          </a:stretch>
        </p:blipFill>
        <p:spPr>
          <a:xfrm>
            <a:off x="3627884" y="689113"/>
            <a:ext cx="6112461" cy="5985118"/>
          </a:xfrm>
          <a:prstGeom prst="rect">
            <a:avLst/>
          </a:prstGeom>
        </p:spPr>
      </p:pic>
    </p:spTree>
    <p:extLst>
      <p:ext uri="{BB962C8B-B14F-4D97-AF65-F5344CB8AC3E}">
        <p14:creationId xmlns:p14="http://schemas.microsoft.com/office/powerpoint/2010/main" val="3020260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25998512-FF49-4D2B-91AA-44749BDF31D5}"/>
              </a:ext>
            </a:extLst>
          </p:cNvPr>
          <p:cNvPicPr>
            <a:picLocks noGrp="1" noChangeAspect="1"/>
          </p:cNvPicPr>
          <p:nvPr>
            <p:ph idx="1"/>
          </p:nvPr>
        </p:nvPicPr>
        <p:blipFill>
          <a:blip r:embed="rId2"/>
          <a:stretch>
            <a:fillRect/>
          </a:stretch>
        </p:blipFill>
        <p:spPr>
          <a:xfrm>
            <a:off x="2095810" y="225287"/>
            <a:ext cx="4458666" cy="5340626"/>
          </a:xfrm>
          <a:prstGeom prst="rect">
            <a:avLst/>
          </a:prstGeom>
        </p:spPr>
      </p:pic>
      <p:pic>
        <p:nvPicPr>
          <p:cNvPr id="5" name="Picture 4">
            <a:extLst>
              <a:ext uri="{FF2B5EF4-FFF2-40B4-BE49-F238E27FC236}">
                <a16:creationId xmlns="" xmlns:a16="http://schemas.microsoft.com/office/drawing/2014/main" id="{AC066175-2710-42B5-B2E2-F5E288C512AB}"/>
              </a:ext>
            </a:extLst>
          </p:cNvPr>
          <p:cNvPicPr>
            <a:picLocks noChangeAspect="1"/>
          </p:cNvPicPr>
          <p:nvPr/>
        </p:nvPicPr>
        <p:blipFill>
          <a:blip r:embed="rId3"/>
          <a:stretch>
            <a:fillRect/>
          </a:stretch>
        </p:blipFill>
        <p:spPr>
          <a:xfrm>
            <a:off x="6733867" y="233126"/>
            <a:ext cx="4291942" cy="5781222"/>
          </a:xfrm>
          <a:prstGeom prst="rect">
            <a:avLst/>
          </a:prstGeom>
        </p:spPr>
      </p:pic>
    </p:spTree>
    <p:extLst>
      <p:ext uri="{BB962C8B-B14F-4D97-AF65-F5344CB8AC3E}">
        <p14:creationId xmlns:p14="http://schemas.microsoft.com/office/powerpoint/2010/main" val="3639253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4D7D33-1555-4E77-BDE9-32F6B3B41E91}"/>
              </a:ext>
            </a:extLst>
          </p:cNvPr>
          <p:cNvSpPr>
            <a:spLocks noGrp="1"/>
          </p:cNvSpPr>
          <p:nvPr>
            <p:ph type="title"/>
          </p:nvPr>
        </p:nvSpPr>
        <p:spPr>
          <a:xfrm>
            <a:off x="1484310" y="321365"/>
            <a:ext cx="10018713" cy="970722"/>
          </a:xfrm>
        </p:spPr>
        <p:txBody>
          <a:bodyPr>
            <a:normAutofit fontScale="90000"/>
          </a:bodyPr>
          <a:lstStyle/>
          <a:p>
            <a:r>
              <a:rPr lang="en-US" dirty="0"/>
              <a:t>Log-Based Performance Monitoring Tools</a:t>
            </a:r>
            <a:br>
              <a:rPr lang="en-US" dirty="0"/>
            </a:br>
            <a:r>
              <a:rPr lang="en-US" b="1" dirty="0"/>
              <a:t>Event Log Service and Event Viewer</a:t>
            </a:r>
            <a:br>
              <a:rPr lang="en-US" b="1" dirty="0"/>
            </a:br>
            <a:endParaRPr lang="en-US" dirty="0"/>
          </a:p>
        </p:txBody>
      </p:sp>
      <p:sp>
        <p:nvSpPr>
          <p:cNvPr id="3" name="Content Placeholder 2">
            <a:extLst>
              <a:ext uri="{FF2B5EF4-FFF2-40B4-BE49-F238E27FC236}">
                <a16:creationId xmlns="" xmlns:a16="http://schemas.microsoft.com/office/drawing/2014/main" id="{E81E3216-C53D-4620-BCAD-7080DC3F30E9}"/>
              </a:ext>
            </a:extLst>
          </p:cNvPr>
          <p:cNvSpPr>
            <a:spLocks noGrp="1"/>
          </p:cNvSpPr>
          <p:nvPr>
            <p:ph idx="1"/>
          </p:nvPr>
        </p:nvSpPr>
        <p:spPr>
          <a:xfrm>
            <a:off x="1484310" y="1066801"/>
            <a:ext cx="10018713" cy="4724400"/>
          </a:xfrm>
        </p:spPr>
        <p:txBody>
          <a:bodyPr/>
          <a:lstStyle/>
          <a:p>
            <a:r>
              <a:rPr lang="en-US" dirty="0"/>
              <a:t>The most commonly used log-based monitoring tool in Windows is the Event Log Service. </a:t>
            </a:r>
          </a:p>
          <a:p>
            <a:r>
              <a:rPr lang="en-US" dirty="0"/>
              <a:t>The Event Log Service in Windows records all application, security, and system events into logs.</a:t>
            </a:r>
          </a:p>
          <a:p>
            <a:r>
              <a:rPr lang="en-US" dirty="0"/>
              <a:t> Event Viewer can be used to view the contents of these logs to help identify the cause of system problems or evaluate system performance to predict future problems.</a:t>
            </a:r>
          </a:p>
        </p:txBody>
      </p:sp>
    </p:spTree>
    <p:extLst>
      <p:ext uri="{BB962C8B-B14F-4D97-AF65-F5344CB8AC3E}">
        <p14:creationId xmlns:p14="http://schemas.microsoft.com/office/powerpoint/2010/main" val="212991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95AB6-8822-4939-8ACF-4C0A750FDAE3}"/>
              </a:ext>
            </a:extLst>
          </p:cNvPr>
          <p:cNvSpPr>
            <a:spLocks noGrp="1"/>
          </p:cNvSpPr>
          <p:nvPr>
            <p:ph type="title"/>
          </p:nvPr>
        </p:nvSpPr>
        <p:spPr>
          <a:xfrm>
            <a:off x="1484311" y="221975"/>
            <a:ext cx="10018713" cy="546652"/>
          </a:xfrm>
        </p:spPr>
        <p:txBody>
          <a:bodyPr>
            <a:normAutofit fontScale="90000"/>
          </a:bodyPr>
          <a:lstStyle/>
          <a:p>
            <a:r>
              <a:rPr lang="en-US" dirty="0"/>
              <a:t>Event Viewer</a:t>
            </a:r>
          </a:p>
        </p:txBody>
      </p:sp>
      <p:pic>
        <p:nvPicPr>
          <p:cNvPr id="4" name="Content Placeholder 3">
            <a:extLst>
              <a:ext uri="{FF2B5EF4-FFF2-40B4-BE49-F238E27FC236}">
                <a16:creationId xmlns="" xmlns:a16="http://schemas.microsoft.com/office/drawing/2014/main" id="{7B8857CC-34F2-48FA-BBE9-458680A0FFC3}"/>
              </a:ext>
            </a:extLst>
          </p:cNvPr>
          <p:cNvPicPr>
            <a:picLocks noGrp="1" noChangeAspect="1"/>
          </p:cNvPicPr>
          <p:nvPr>
            <p:ph idx="1"/>
          </p:nvPr>
        </p:nvPicPr>
        <p:blipFill>
          <a:blip r:embed="rId2"/>
          <a:stretch>
            <a:fillRect/>
          </a:stretch>
        </p:blipFill>
        <p:spPr>
          <a:xfrm>
            <a:off x="1799072" y="781119"/>
            <a:ext cx="10188855" cy="5867398"/>
          </a:xfrm>
          <a:prstGeom prst="rect">
            <a:avLst/>
          </a:prstGeom>
        </p:spPr>
      </p:pic>
    </p:spTree>
    <p:extLst>
      <p:ext uri="{BB962C8B-B14F-4D97-AF65-F5344CB8AC3E}">
        <p14:creationId xmlns:p14="http://schemas.microsoft.com/office/powerpoint/2010/main" val="169384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9DCAF5-9AD5-415F-8896-817C3214B314}"/>
              </a:ext>
            </a:extLst>
          </p:cNvPr>
          <p:cNvSpPr>
            <a:spLocks noGrp="1"/>
          </p:cNvSpPr>
          <p:nvPr>
            <p:ph type="title"/>
          </p:nvPr>
        </p:nvSpPr>
        <p:spPr>
          <a:xfrm>
            <a:off x="1484309" y="190501"/>
            <a:ext cx="10018713" cy="876300"/>
          </a:xfrm>
        </p:spPr>
        <p:txBody>
          <a:bodyPr/>
          <a:lstStyle/>
          <a:p>
            <a:r>
              <a:rPr lang="en-US" dirty="0"/>
              <a:t>Performance Monitor</a:t>
            </a:r>
          </a:p>
        </p:txBody>
      </p:sp>
      <p:pic>
        <p:nvPicPr>
          <p:cNvPr id="4" name="Content Placeholder 3">
            <a:extLst>
              <a:ext uri="{FF2B5EF4-FFF2-40B4-BE49-F238E27FC236}">
                <a16:creationId xmlns="" xmlns:a16="http://schemas.microsoft.com/office/drawing/2014/main" id="{36FE409D-C16F-45ED-BDC2-139B7C3C44FF}"/>
              </a:ext>
            </a:extLst>
          </p:cNvPr>
          <p:cNvPicPr>
            <a:picLocks noGrp="1" noChangeAspect="1"/>
          </p:cNvPicPr>
          <p:nvPr>
            <p:ph idx="1"/>
          </p:nvPr>
        </p:nvPicPr>
        <p:blipFill>
          <a:blip r:embed="rId2"/>
          <a:stretch>
            <a:fillRect/>
          </a:stretch>
        </p:blipFill>
        <p:spPr>
          <a:xfrm>
            <a:off x="1542222" y="1066801"/>
            <a:ext cx="10132904" cy="5400260"/>
          </a:xfrm>
          <a:prstGeom prst="rect">
            <a:avLst/>
          </a:prstGeom>
        </p:spPr>
      </p:pic>
    </p:spTree>
    <p:extLst>
      <p:ext uri="{BB962C8B-B14F-4D97-AF65-F5344CB8AC3E}">
        <p14:creationId xmlns:p14="http://schemas.microsoft.com/office/powerpoint/2010/main" val="2189509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9991E-065D-40DF-B707-97E5923983ED}"/>
              </a:ext>
            </a:extLst>
          </p:cNvPr>
          <p:cNvSpPr>
            <a:spLocks noGrp="1"/>
          </p:cNvSpPr>
          <p:nvPr>
            <p:ph type="title"/>
          </p:nvPr>
        </p:nvSpPr>
        <p:spPr>
          <a:xfrm>
            <a:off x="1484311" y="410817"/>
            <a:ext cx="10018713" cy="1232454"/>
          </a:xfrm>
        </p:spPr>
        <p:txBody>
          <a:bodyPr/>
          <a:lstStyle/>
          <a:p>
            <a:r>
              <a:rPr lang="en-US" dirty="0"/>
              <a:t>Computer Management Tool</a:t>
            </a:r>
          </a:p>
        </p:txBody>
      </p:sp>
      <p:sp>
        <p:nvSpPr>
          <p:cNvPr id="3" name="Content Placeholder 2">
            <a:extLst>
              <a:ext uri="{FF2B5EF4-FFF2-40B4-BE49-F238E27FC236}">
                <a16:creationId xmlns="" xmlns:a16="http://schemas.microsoft.com/office/drawing/2014/main" id="{9900D104-B74B-4DE6-89ED-29E0093ABFD2}"/>
              </a:ext>
            </a:extLst>
          </p:cNvPr>
          <p:cNvSpPr>
            <a:spLocks noGrp="1"/>
          </p:cNvSpPr>
          <p:nvPr>
            <p:ph idx="1"/>
          </p:nvPr>
        </p:nvSpPr>
        <p:spPr>
          <a:xfrm>
            <a:off x="1484310" y="2030895"/>
            <a:ext cx="10018713" cy="3124201"/>
          </a:xfrm>
        </p:spPr>
        <p:txBody>
          <a:bodyPr/>
          <a:lstStyle/>
          <a:p>
            <a:r>
              <a:rPr lang="en-US" dirty="0"/>
              <a:t>Computer Management is a handy console in windows that allows you to view event logs, partition your hard drive , manage devices and services.</a:t>
            </a:r>
          </a:p>
          <a:p>
            <a:r>
              <a:rPr lang="en-US" b="1" dirty="0"/>
              <a:t>How to open :</a:t>
            </a:r>
          </a:p>
          <a:p>
            <a:pPr lvl="1">
              <a:buFont typeface="Courier New" panose="02070309020205020404" pitchFamily="49" charset="0"/>
              <a:buChar char="o"/>
            </a:pPr>
            <a:r>
              <a:rPr lang="en-US" dirty="0"/>
              <a:t>Press windows logo key +R to open Run box. Type </a:t>
            </a:r>
            <a:r>
              <a:rPr lang="en-US" dirty="0" err="1"/>
              <a:t>compmgmt.msc</a:t>
            </a:r>
            <a:r>
              <a:rPr lang="en-US" dirty="0"/>
              <a:t> &amp; enter.</a:t>
            </a:r>
          </a:p>
          <a:p>
            <a:pPr lvl="1">
              <a:buFont typeface="Courier New" panose="02070309020205020404" pitchFamily="49" charset="0"/>
              <a:buChar char="o"/>
            </a:pPr>
            <a:r>
              <a:rPr lang="en-US" dirty="0"/>
              <a:t>Right click on This PC icon on your desktop, select Manage.</a:t>
            </a:r>
          </a:p>
        </p:txBody>
      </p:sp>
    </p:spTree>
    <p:extLst>
      <p:ext uri="{BB962C8B-B14F-4D97-AF65-F5344CB8AC3E}">
        <p14:creationId xmlns:p14="http://schemas.microsoft.com/office/powerpoint/2010/main" val="1220376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D6230B-1F63-4647-8E5B-8F7A6E7801C8}"/>
              </a:ext>
            </a:extLst>
          </p:cNvPr>
          <p:cNvSpPr>
            <a:spLocks noGrp="1"/>
          </p:cNvSpPr>
          <p:nvPr>
            <p:ph type="title"/>
          </p:nvPr>
        </p:nvSpPr>
        <p:spPr>
          <a:xfrm>
            <a:off x="1484309" y="0"/>
            <a:ext cx="10018713" cy="384313"/>
          </a:xfrm>
        </p:spPr>
        <p:txBody>
          <a:bodyPr>
            <a:normAutofit fontScale="90000"/>
          </a:bodyPr>
          <a:lstStyle/>
          <a:p>
            <a:r>
              <a:rPr lang="en-US" dirty="0"/>
              <a:t>Computer Management (Contd.)</a:t>
            </a:r>
          </a:p>
        </p:txBody>
      </p:sp>
      <p:sp>
        <p:nvSpPr>
          <p:cNvPr id="6" name="Content Placeholder 5">
            <a:extLst>
              <a:ext uri="{FF2B5EF4-FFF2-40B4-BE49-F238E27FC236}">
                <a16:creationId xmlns="" xmlns:a16="http://schemas.microsoft.com/office/drawing/2014/main" id="{B3474279-F644-4A61-8FE7-F3884533C49F}"/>
              </a:ext>
            </a:extLst>
          </p:cNvPr>
          <p:cNvSpPr>
            <a:spLocks noGrp="1"/>
          </p:cNvSpPr>
          <p:nvPr>
            <p:ph idx="1"/>
          </p:nvPr>
        </p:nvSpPr>
        <p:spPr/>
        <p:txBody>
          <a:bodyPr/>
          <a:lstStyle/>
          <a:p>
            <a:endParaRPr lang="en-US" dirty="0"/>
          </a:p>
        </p:txBody>
      </p:sp>
      <p:pic>
        <p:nvPicPr>
          <p:cNvPr id="7" name="Picture 6">
            <a:extLst>
              <a:ext uri="{FF2B5EF4-FFF2-40B4-BE49-F238E27FC236}">
                <a16:creationId xmlns="" xmlns:a16="http://schemas.microsoft.com/office/drawing/2014/main" id="{0D19C3A2-5587-41D7-8389-50BF054181CB}"/>
              </a:ext>
            </a:extLst>
          </p:cNvPr>
          <p:cNvPicPr>
            <a:picLocks noChangeAspect="1"/>
          </p:cNvPicPr>
          <p:nvPr/>
        </p:nvPicPr>
        <p:blipFill>
          <a:blip r:embed="rId2"/>
          <a:stretch>
            <a:fillRect/>
          </a:stretch>
        </p:blipFill>
        <p:spPr>
          <a:xfrm>
            <a:off x="4068417" y="384313"/>
            <a:ext cx="4996069" cy="6473687"/>
          </a:xfrm>
          <a:prstGeom prst="rect">
            <a:avLst/>
          </a:prstGeom>
        </p:spPr>
      </p:pic>
    </p:spTree>
    <p:extLst>
      <p:ext uri="{BB962C8B-B14F-4D97-AF65-F5344CB8AC3E}">
        <p14:creationId xmlns:p14="http://schemas.microsoft.com/office/powerpoint/2010/main" val="1512076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351D21-F1E1-439F-90F9-0739E9184507}"/>
              </a:ext>
            </a:extLst>
          </p:cNvPr>
          <p:cNvSpPr>
            <a:spLocks noGrp="1"/>
          </p:cNvSpPr>
          <p:nvPr>
            <p:ph type="title"/>
          </p:nvPr>
        </p:nvSpPr>
        <p:spPr>
          <a:xfrm>
            <a:off x="1365041" y="190501"/>
            <a:ext cx="10018713" cy="750404"/>
          </a:xfrm>
        </p:spPr>
        <p:txBody>
          <a:bodyPr/>
          <a:lstStyle/>
          <a:p>
            <a:r>
              <a:rPr lang="en-US" dirty="0"/>
              <a:t>Computer Management :Task Scheduler</a:t>
            </a:r>
          </a:p>
        </p:txBody>
      </p:sp>
      <p:pic>
        <p:nvPicPr>
          <p:cNvPr id="4" name="Content Placeholder 3">
            <a:extLst>
              <a:ext uri="{FF2B5EF4-FFF2-40B4-BE49-F238E27FC236}">
                <a16:creationId xmlns="" xmlns:a16="http://schemas.microsoft.com/office/drawing/2014/main" id="{B1CBC12B-B10B-477A-A42C-1CBB9EAC9998}"/>
              </a:ext>
            </a:extLst>
          </p:cNvPr>
          <p:cNvPicPr>
            <a:picLocks noGrp="1" noChangeAspect="1"/>
          </p:cNvPicPr>
          <p:nvPr>
            <p:ph idx="1"/>
          </p:nvPr>
        </p:nvPicPr>
        <p:blipFill>
          <a:blip r:embed="rId2"/>
          <a:stretch>
            <a:fillRect/>
          </a:stretch>
        </p:blipFill>
        <p:spPr>
          <a:xfrm>
            <a:off x="1365041" y="940905"/>
            <a:ext cx="10586934" cy="5642232"/>
          </a:xfrm>
          <a:prstGeom prst="rect">
            <a:avLst/>
          </a:prstGeom>
        </p:spPr>
      </p:pic>
    </p:spTree>
    <p:extLst>
      <p:ext uri="{BB962C8B-B14F-4D97-AF65-F5344CB8AC3E}">
        <p14:creationId xmlns:p14="http://schemas.microsoft.com/office/powerpoint/2010/main" val="156570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B738E-5086-4899-B1BD-824321F35ADE}"/>
              </a:ext>
            </a:extLst>
          </p:cNvPr>
          <p:cNvSpPr>
            <a:spLocks noGrp="1"/>
          </p:cNvSpPr>
          <p:nvPr>
            <p:ph type="title"/>
          </p:nvPr>
        </p:nvSpPr>
        <p:spPr/>
        <p:txBody>
          <a:bodyPr/>
          <a:lstStyle/>
          <a:p>
            <a:r>
              <a:rPr lang="en-US" dirty="0"/>
              <a:t>2.1 Different services of operating system</a:t>
            </a:r>
          </a:p>
        </p:txBody>
      </p:sp>
      <p:pic>
        <p:nvPicPr>
          <p:cNvPr id="4" name="Content Placeholder 3">
            <a:extLst>
              <a:ext uri="{FF2B5EF4-FFF2-40B4-BE49-F238E27FC236}">
                <a16:creationId xmlns="" xmlns:a16="http://schemas.microsoft.com/office/drawing/2014/main" id="{AE34A1D7-3594-4275-B18B-989EFD741E73}"/>
              </a:ext>
            </a:extLst>
          </p:cNvPr>
          <p:cNvPicPr>
            <a:picLocks noGrp="1" noChangeAspect="1"/>
          </p:cNvPicPr>
          <p:nvPr>
            <p:ph idx="1"/>
          </p:nvPr>
        </p:nvPicPr>
        <p:blipFill>
          <a:blip r:embed="rId2"/>
          <a:stretch>
            <a:fillRect/>
          </a:stretch>
        </p:blipFill>
        <p:spPr>
          <a:xfrm>
            <a:off x="2750772" y="2274627"/>
            <a:ext cx="7795146" cy="3897573"/>
          </a:xfrm>
          <a:prstGeom prst="rect">
            <a:avLst/>
          </a:prstGeom>
        </p:spPr>
      </p:pic>
    </p:spTree>
    <p:extLst>
      <p:ext uri="{BB962C8B-B14F-4D97-AF65-F5344CB8AC3E}">
        <p14:creationId xmlns:p14="http://schemas.microsoft.com/office/powerpoint/2010/main" val="4050634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0BE5CA-16CE-4CEF-9E15-D31D96CD9E9D}"/>
              </a:ext>
            </a:extLst>
          </p:cNvPr>
          <p:cNvSpPr>
            <a:spLocks noGrp="1"/>
          </p:cNvSpPr>
          <p:nvPr>
            <p:ph type="title"/>
          </p:nvPr>
        </p:nvSpPr>
        <p:spPr>
          <a:xfrm>
            <a:off x="1484312" y="190501"/>
            <a:ext cx="10018713" cy="876300"/>
          </a:xfrm>
        </p:spPr>
        <p:txBody>
          <a:bodyPr/>
          <a:lstStyle/>
          <a:p>
            <a:r>
              <a:rPr lang="en-US" dirty="0"/>
              <a:t>User Management :Security Policy</a:t>
            </a:r>
          </a:p>
        </p:txBody>
      </p:sp>
      <p:pic>
        <p:nvPicPr>
          <p:cNvPr id="4" name="Content Placeholder 3">
            <a:extLst>
              <a:ext uri="{FF2B5EF4-FFF2-40B4-BE49-F238E27FC236}">
                <a16:creationId xmlns="" xmlns:a16="http://schemas.microsoft.com/office/drawing/2014/main" id="{36C3D2BA-B6F9-4501-8203-8714E58A141A}"/>
              </a:ext>
            </a:extLst>
          </p:cNvPr>
          <p:cNvPicPr>
            <a:picLocks noGrp="1" noChangeAspect="1"/>
          </p:cNvPicPr>
          <p:nvPr>
            <p:ph idx="1"/>
          </p:nvPr>
        </p:nvPicPr>
        <p:blipFill>
          <a:blip r:embed="rId2"/>
          <a:stretch>
            <a:fillRect/>
          </a:stretch>
        </p:blipFill>
        <p:spPr>
          <a:xfrm>
            <a:off x="1794177" y="1136373"/>
            <a:ext cx="10378456" cy="5531125"/>
          </a:xfrm>
          <a:prstGeom prst="rect">
            <a:avLst/>
          </a:prstGeom>
        </p:spPr>
      </p:pic>
      <p:pic>
        <p:nvPicPr>
          <p:cNvPr id="5" name="Picture 4">
            <a:extLst>
              <a:ext uri="{FF2B5EF4-FFF2-40B4-BE49-F238E27FC236}">
                <a16:creationId xmlns="" xmlns:a16="http://schemas.microsoft.com/office/drawing/2014/main" id="{EA381514-EA7D-4374-920B-FB7B4D94D80C}"/>
              </a:ext>
            </a:extLst>
          </p:cNvPr>
          <p:cNvPicPr>
            <a:picLocks noChangeAspect="1"/>
          </p:cNvPicPr>
          <p:nvPr/>
        </p:nvPicPr>
        <p:blipFill>
          <a:blip r:embed="rId3"/>
          <a:stretch>
            <a:fillRect/>
          </a:stretch>
        </p:blipFill>
        <p:spPr>
          <a:xfrm>
            <a:off x="6435725" y="1730235"/>
            <a:ext cx="5067300" cy="4343400"/>
          </a:xfrm>
          <a:prstGeom prst="rect">
            <a:avLst/>
          </a:prstGeom>
        </p:spPr>
      </p:pic>
    </p:spTree>
    <p:extLst>
      <p:ext uri="{BB962C8B-B14F-4D97-AF65-F5344CB8AC3E}">
        <p14:creationId xmlns:p14="http://schemas.microsoft.com/office/powerpoint/2010/main" val="621667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98F14-DF90-4E54-9295-06F0E1689C32}"/>
              </a:ext>
            </a:extLst>
          </p:cNvPr>
          <p:cNvSpPr>
            <a:spLocks noGrp="1"/>
          </p:cNvSpPr>
          <p:nvPr>
            <p:ph type="title"/>
          </p:nvPr>
        </p:nvSpPr>
        <p:spPr>
          <a:xfrm>
            <a:off x="1484312" y="190501"/>
            <a:ext cx="10018713" cy="710648"/>
          </a:xfrm>
        </p:spPr>
        <p:txBody>
          <a:bodyPr/>
          <a:lstStyle/>
          <a:p>
            <a:r>
              <a:rPr lang="en-US" dirty="0"/>
              <a:t>Disk Management</a:t>
            </a:r>
          </a:p>
        </p:txBody>
      </p:sp>
      <p:pic>
        <p:nvPicPr>
          <p:cNvPr id="4" name="Content Placeholder 3">
            <a:extLst>
              <a:ext uri="{FF2B5EF4-FFF2-40B4-BE49-F238E27FC236}">
                <a16:creationId xmlns="" xmlns:a16="http://schemas.microsoft.com/office/drawing/2014/main" id="{9E185ED1-6FC1-4FC2-A67B-6E750084914F}"/>
              </a:ext>
            </a:extLst>
          </p:cNvPr>
          <p:cNvPicPr>
            <a:picLocks noGrp="1" noChangeAspect="1"/>
          </p:cNvPicPr>
          <p:nvPr>
            <p:ph idx="1"/>
          </p:nvPr>
        </p:nvPicPr>
        <p:blipFill>
          <a:blip r:embed="rId2"/>
          <a:stretch>
            <a:fillRect/>
          </a:stretch>
        </p:blipFill>
        <p:spPr>
          <a:xfrm>
            <a:off x="1379336" y="1129748"/>
            <a:ext cx="10390888" cy="5537751"/>
          </a:xfrm>
          <a:prstGeom prst="rect">
            <a:avLst/>
          </a:prstGeom>
        </p:spPr>
      </p:pic>
    </p:spTree>
    <p:extLst>
      <p:ext uri="{BB962C8B-B14F-4D97-AF65-F5344CB8AC3E}">
        <p14:creationId xmlns:p14="http://schemas.microsoft.com/office/powerpoint/2010/main" val="620520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6B7671-61D1-4A86-A8A0-FD82FF8601DD}"/>
              </a:ext>
            </a:extLst>
          </p:cNvPr>
          <p:cNvSpPr>
            <a:spLocks noGrp="1"/>
          </p:cNvSpPr>
          <p:nvPr>
            <p:ph type="title"/>
          </p:nvPr>
        </p:nvSpPr>
        <p:spPr>
          <a:xfrm>
            <a:off x="1391545" y="245167"/>
            <a:ext cx="10018713" cy="695738"/>
          </a:xfrm>
        </p:spPr>
        <p:txBody>
          <a:bodyPr>
            <a:normAutofit fontScale="90000"/>
          </a:bodyPr>
          <a:lstStyle/>
          <a:p>
            <a:r>
              <a:rPr lang="en-US" dirty="0"/>
              <a:t>Services and Applications</a:t>
            </a:r>
          </a:p>
        </p:txBody>
      </p:sp>
      <p:sp>
        <p:nvSpPr>
          <p:cNvPr id="6" name="Content Placeholder 5">
            <a:extLst>
              <a:ext uri="{FF2B5EF4-FFF2-40B4-BE49-F238E27FC236}">
                <a16:creationId xmlns="" xmlns:a16="http://schemas.microsoft.com/office/drawing/2014/main" id="{08733CBB-F75B-466E-A288-E6E25EA8498D}"/>
              </a:ext>
            </a:extLst>
          </p:cNvPr>
          <p:cNvSpPr>
            <a:spLocks noGrp="1"/>
          </p:cNvSpPr>
          <p:nvPr>
            <p:ph idx="1"/>
          </p:nvPr>
        </p:nvSpPr>
        <p:spPr/>
        <p:txBody>
          <a:bodyPr/>
          <a:lstStyle/>
          <a:p>
            <a:endParaRPr lang="en-US"/>
          </a:p>
        </p:txBody>
      </p:sp>
      <p:pic>
        <p:nvPicPr>
          <p:cNvPr id="7" name="Picture 6">
            <a:extLst>
              <a:ext uri="{FF2B5EF4-FFF2-40B4-BE49-F238E27FC236}">
                <a16:creationId xmlns="" xmlns:a16="http://schemas.microsoft.com/office/drawing/2014/main" id="{3A6A64C5-7DB5-4ED7-8DCF-8BB3CB84B4D1}"/>
              </a:ext>
            </a:extLst>
          </p:cNvPr>
          <p:cNvPicPr>
            <a:picLocks noChangeAspect="1"/>
          </p:cNvPicPr>
          <p:nvPr/>
        </p:nvPicPr>
        <p:blipFill>
          <a:blip r:embed="rId2"/>
          <a:stretch>
            <a:fillRect/>
          </a:stretch>
        </p:blipFill>
        <p:spPr>
          <a:xfrm>
            <a:off x="257175" y="1542014"/>
            <a:ext cx="11677650" cy="4143168"/>
          </a:xfrm>
          <a:prstGeom prst="rect">
            <a:avLst/>
          </a:prstGeom>
        </p:spPr>
      </p:pic>
    </p:spTree>
    <p:extLst>
      <p:ext uri="{BB962C8B-B14F-4D97-AF65-F5344CB8AC3E}">
        <p14:creationId xmlns:p14="http://schemas.microsoft.com/office/powerpoint/2010/main" val="420839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6EA07F-9F6C-436B-AD81-8919DB54AC64}"/>
              </a:ext>
            </a:extLst>
          </p:cNvPr>
          <p:cNvSpPr>
            <a:spLocks noGrp="1"/>
          </p:cNvSpPr>
          <p:nvPr>
            <p:ph type="title"/>
          </p:nvPr>
        </p:nvSpPr>
        <p:spPr/>
        <p:txBody>
          <a:bodyPr/>
          <a:lstStyle/>
          <a:p>
            <a:r>
              <a:rPr lang="en-US" dirty="0"/>
              <a:t>Print Spooler Service</a:t>
            </a:r>
          </a:p>
        </p:txBody>
      </p:sp>
      <p:pic>
        <p:nvPicPr>
          <p:cNvPr id="4" name="Content Placeholder 3">
            <a:extLst>
              <a:ext uri="{FF2B5EF4-FFF2-40B4-BE49-F238E27FC236}">
                <a16:creationId xmlns="" xmlns:a16="http://schemas.microsoft.com/office/drawing/2014/main" id="{780F9F40-132C-4687-AFDD-A9F9C92C65B4}"/>
              </a:ext>
            </a:extLst>
          </p:cNvPr>
          <p:cNvPicPr>
            <a:picLocks noGrp="1" noChangeAspect="1"/>
          </p:cNvPicPr>
          <p:nvPr>
            <p:ph idx="1"/>
          </p:nvPr>
        </p:nvPicPr>
        <p:blipFill>
          <a:blip r:embed="rId2"/>
          <a:stretch>
            <a:fillRect/>
          </a:stretch>
        </p:blipFill>
        <p:spPr>
          <a:xfrm>
            <a:off x="4161651" y="2438399"/>
            <a:ext cx="3687174" cy="4250241"/>
          </a:xfrm>
          <a:prstGeom prst="rect">
            <a:avLst/>
          </a:prstGeom>
        </p:spPr>
      </p:pic>
    </p:spTree>
    <p:extLst>
      <p:ext uri="{BB962C8B-B14F-4D97-AF65-F5344CB8AC3E}">
        <p14:creationId xmlns:p14="http://schemas.microsoft.com/office/powerpoint/2010/main" val="147493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E74321-00D3-472F-A748-A5F0974AA0CE}"/>
              </a:ext>
            </a:extLst>
          </p:cNvPr>
          <p:cNvSpPr>
            <a:spLocks noGrp="1"/>
          </p:cNvSpPr>
          <p:nvPr>
            <p:ph type="title"/>
          </p:nvPr>
        </p:nvSpPr>
        <p:spPr>
          <a:xfrm>
            <a:off x="1484310" y="190500"/>
            <a:ext cx="10018713" cy="975691"/>
          </a:xfrm>
        </p:spPr>
        <p:txBody>
          <a:bodyPr>
            <a:normAutofit fontScale="90000"/>
          </a:bodyPr>
          <a:lstStyle/>
          <a:p>
            <a:r>
              <a:rPr lang="en-US" dirty="0"/>
              <a:t>Command Line Tools to Monitor Linux Performance</a:t>
            </a:r>
            <a:br>
              <a:rPr lang="en-US" dirty="0"/>
            </a:br>
            <a:endParaRPr lang="en-US" dirty="0"/>
          </a:p>
        </p:txBody>
      </p:sp>
      <p:sp>
        <p:nvSpPr>
          <p:cNvPr id="3" name="Content Placeholder 2">
            <a:extLst>
              <a:ext uri="{FF2B5EF4-FFF2-40B4-BE49-F238E27FC236}">
                <a16:creationId xmlns="" xmlns:a16="http://schemas.microsoft.com/office/drawing/2014/main" id="{81BA2763-7062-4DD3-83E3-CA8D370D1099}"/>
              </a:ext>
            </a:extLst>
          </p:cNvPr>
          <p:cNvSpPr>
            <a:spLocks noGrp="1"/>
          </p:cNvSpPr>
          <p:nvPr>
            <p:ph idx="1"/>
          </p:nvPr>
        </p:nvSpPr>
        <p:spPr>
          <a:xfrm>
            <a:off x="1484310" y="821635"/>
            <a:ext cx="10018713" cy="4969565"/>
          </a:xfrm>
        </p:spPr>
        <p:txBody>
          <a:bodyPr/>
          <a:lstStyle/>
          <a:p>
            <a:r>
              <a:rPr lang="en-US" b="1" dirty="0"/>
              <a:t>Top – Linux Process Monitoring:</a:t>
            </a:r>
          </a:p>
          <a:p>
            <a:pPr algn="just">
              <a:buFont typeface="Courier New" panose="02070309020205020404" pitchFamily="49" charset="0"/>
              <a:buChar char="o"/>
            </a:pPr>
            <a:r>
              <a:rPr lang="en-US" dirty="0"/>
              <a:t>The top command used to display all the running and active real-time processes in ordered list and updates it regularly. </a:t>
            </a:r>
          </a:p>
          <a:p>
            <a:pPr algn="just">
              <a:buFont typeface="Courier New" panose="02070309020205020404" pitchFamily="49" charset="0"/>
              <a:buChar char="o"/>
            </a:pPr>
            <a:r>
              <a:rPr lang="en-US" dirty="0"/>
              <a:t>It display CPU usage, Memory usage, Swap Memory, Cache Size, Buffer Size, Process PID, User, Commands and much more. It also shows high memory and </a:t>
            </a:r>
            <a:r>
              <a:rPr lang="en-US" dirty="0" err="1"/>
              <a:t>cpu</a:t>
            </a:r>
            <a:r>
              <a:rPr lang="en-US" dirty="0"/>
              <a:t> utilization of a running </a:t>
            </a:r>
            <a:r>
              <a:rPr lang="en-US" dirty="0" err="1"/>
              <a:t>processsess</a:t>
            </a:r>
            <a:r>
              <a:rPr lang="en-US" dirty="0"/>
              <a:t>.</a:t>
            </a:r>
          </a:p>
        </p:txBody>
      </p:sp>
    </p:spTree>
    <p:extLst>
      <p:ext uri="{BB962C8B-B14F-4D97-AF65-F5344CB8AC3E}">
        <p14:creationId xmlns:p14="http://schemas.microsoft.com/office/powerpoint/2010/main" val="350162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09481" y="363581"/>
            <a:ext cx="8333677" cy="5889301"/>
          </a:xfrm>
          <a:prstGeom prst="rect">
            <a:avLst/>
          </a:prstGeom>
        </p:spPr>
      </p:pic>
      <p:sp>
        <p:nvSpPr>
          <p:cNvPr id="2" name="Title 1">
            <a:extLst>
              <a:ext uri="{FF2B5EF4-FFF2-40B4-BE49-F238E27FC236}">
                <a16:creationId xmlns="" xmlns:a16="http://schemas.microsoft.com/office/drawing/2014/main" id="{755816A5-4926-434C-B163-EB00F833E476}"/>
              </a:ext>
            </a:extLst>
          </p:cNvPr>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14249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3A2D4-6035-42E2-AC0F-4DD1CD504526}"/>
              </a:ext>
            </a:extLst>
          </p:cNvPr>
          <p:cNvSpPr>
            <a:spLocks noGrp="1"/>
          </p:cNvSpPr>
          <p:nvPr>
            <p:ph type="title"/>
          </p:nvPr>
        </p:nvSpPr>
        <p:spPr>
          <a:xfrm>
            <a:off x="1484309" y="288235"/>
            <a:ext cx="10018713" cy="1222514"/>
          </a:xfrm>
        </p:spPr>
        <p:txBody>
          <a:bodyPr>
            <a:normAutofit fontScale="90000"/>
          </a:bodyPr>
          <a:lstStyle/>
          <a:p>
            <a:r>
              <a:rPr lang="en-US" dirty="0"/>
              <a:t> </a:t>
            </a:r>
            <a:r>
              <a:rPr lang="en-US" dirty="0" err="1"/>
              <a:t>VmStat</a:t>
            </a:r>
            <a:r>
              <a:rPr lang="en-US" dirty="0"/>
              <a:t> – Virtual Memory Statistics</a:t>
            </a:r>
            <a:br>
              <a:rPr lang="en-US" dirty="0"/>
            </a:br>
            <a:endParaRPr lang="en-US" dirty="0"/>
          </a:p>
        </p:txBody>
      </p:sp>
      <p:sp>
        <p:nvSpPr>
          <p:cNvPr id="3" name="Content Placeholder 2">
            <a:extLst>
              <a:ext uri="{FF2B5EF4-FFF2-40B4-BE49-F238E27FC236}">
                <a16:creationId xmlns="" xmlns:a16="http://schemas.microsoft.com/office/drawing/2014/main" id="{FA89FA9F-8DEB-4D97-9685-35FBBF18F355}"/>
              </a:ext>
            </a:extLst>
          </p:cNvPr>
          <p:cNvSpPr>
            <a:spLocks noGrp="1"/>
          </p:cNvSpPr>
          <p:nvPr>
            <p:ph idx="1"/>
          </p:nvPr>
        </p:nvSpPr>
        <p:spPr>
          <a:xfrm>
            <a:off x="1484310" y="1205949"/>
            <a:ext cx="10018713" cy="4585252"/>
          </a:xfrm>
        </p:spPr>
        <p:txBody>
          <a:bodyPr/>
          <a:lstStyle/>
          <a:p>
            <a:r>
              <a:rPr lang="en-US" dirty="0"/>
              <a:t>Linux </a:t>
            </a:r>
            <a:r>
              <a:rPr lang="en-US" dirty="0" err="1"/>
              <a:t>VmStat</a:t>
            </a:r>
            <a:r>
              <a:rPr lang="en-US" dirty="0"/>
              <a:t> command used to display statistics of virtual memory, </a:t>
            </a:r>
            <a:r>
              <a:rPr lang="en-US" dirty="0" smtClean="0"/>
              <a:t>kernel </a:t>
            </a:r>
            <a:r>
              <a:rPr lang="en-US" dirty="0"/>
              <a:t>threads, disks, system processes, I/O blocks, interrupts, CPU activity and much more. </a:t>
            </a:r>
          </a:p>
          <a:p>
            <a:endParaRPr lang="en-US" dirty="0"/>
          </a:p>
        </p:txBody>
      </p:sp>
      <p:pic>
        <p:nvPicPr>
          <p:cNvPr id="4" name="Picture 3">
            <a:extLst>
              <a:ext uri="{FF2B5EF4-FFF2-40B4-BE49-F238E27FC236}">
                <a16:creationId xmlns="" xmlns:a16="http://schemas.microsoft.com/office/drawing/2014/main" id="{1B8A8EEC-41C8-4CC4-B825-243DD20133BB}"/>
              </a:ext>
            </a:extLst>
          </p:cNvPr>
          <p:cNvPicPr>
            <a:picLocks noChangeAspect="1"/>
          </p:cNvPicPr>
          <p:nvPr/>
        </p:nvPicPr>
        <p:blipFill>
          <a:blip r:embed="rId2"/>
          <a:stretch>
            <a:fillRect/>
          </a:stretch>
        </p:blipFill>
        <p:spPr>
          <a:xfrm>
            <a:off x="1947862" y="4128050"/>
            <a:ext cx="9144208" cy="1679763"/>
          </a:xfrm>
          <a:prstGeom prst="rect">
            <a:avLst/>
          </a:prstGeom>
        </p:spPr>
      </p:pic>
    </p:spTree>
    <p:extLst>
      <p:ext uri="{BB962C8B-B14F-4D97-AF65-F5344CB8AC3E}">
        <p14:creationId xmlns:p14="http://schemas.microsoft.com/office/powerpoint/2010/main" val="1410401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AF3010-5088-4598-9054-8F0BF7907F4F}"/>
              </a:ext>
            </a:extLst>
          </p:cNvPr>
          <p:cNvSpPr>
            <a:spLocks noGrp="1"/>
          </p:cNvSpPr>
          <p:nvPr>
            <p:ph type="title"/>
          </p:nvPr>
        </p:nvSpPr>
        <p:spPr>
          <a:xfrm>
            <a:off x="1484309" y="190501"/>
            <a:ext cx="10018713" cy="1028700"/>
          </a:xfrm>
        </p:spPr>
        <p:txBody>
          <a:bodyPr>
            <a:normAutofit fontScale="90000"/>
          </a:bodyPr>
          <a:lstStyle/>
          <a:p>
            <a:r>
              <a:rPr lang="en-US" dirty="0"/>
              <a:t> </a:t>
            </a:r>
            <a:r>
              <a:rPr lang="en-US" dirty="0" err="1"/>
              <a:t>Lsof</a:t>
            </a:r>
            <a:r>
              <a:rPr lang="en-US" dirty="0"/>
              <a:t> – List Open Files</a:t>
            </a:r>
            <a:br>
              <a:rPr lang="en-US" dirty="0"/>
            </a:br>
            <a:endParaRPr lang="en-US" dirty="0"/>
          </a:p>
        </p:txBody>
      </p:sp>
      <p:sp>
        <p:nvSpPr>
          <p:cNvPr id="3" name="Content Placeholder 2">
            <a:extLst>
              <a:ext uri="{FF2B5EF4-FFF2-40B4-BE49-F238E27FC236}">
                <a16:creationId xmlns="" xmlns:a16="http://schemas.microsoft.com/office/drawing/2014/main" id="{4F556939-7731-4699-820B-B8F6F24840A0}"/>
              </a:ext>
            </a:extLst>
          </p:cNvPr>
          <p:cNvSpPr>
            <a:spLocks noGrp="1"/>
          </p:cNvSpPr>
          <p:nvPr>
            <p:ph idx="1"/>
          </p:nvPr>
        </p:nvSpPr>
        <p:spPr>
          <a:xfrm>
            <a:off x="1484308" y="870088"/>
            <a:ext cx="10018713" cy="4081670"/>
          </a:xfrm>
        </p:spPr>
        <p:txBody>
          <a:bodyPr/>
          <a:lstStyle/>
          <a:p>
            <a:r>
              <a:rPr lang="en-US" dirty="0" err="1"/>
              <a:t>Lsof</a:t>
            </a:r>
            <a:r>
              <a:rPr lang="en-US" dirty="0"/>
              <a:t> command used in many Linux/Unix like system that is used to display list of all the open files and the processes. The open files included are disk files, network sockets, pipes, devices and processes. </a:t>
            </a:r>
          </a:p>
          <a:p>
            <a:r>
              <a:rPr lang="en-US" dirty="0"/>
              <a:t>One of the main reason for using this command is when a disk cannot be unmounted and displays the error that files are being used or opened. With this </a:t>
            </a:r>
            <a:r>
              <a:rPr lang="en-US" dirty="0" err="1"/>
              <a:t>commmand</a:t>
            </a:r>
            <a:r>
              <a:rPr lang="en-US" dirty="0"/>
              <a:t> you can easily identify which files are in use.</a:t>
            </a:r>
          </a:p>
          <a:p>
            <a:endParaRPr lang="en-US" dirty="0"/>
          </a:p>
        </p:txBody>
      </p:sp>
      <p:pic>
        <p:nvPicPr>
          <p:cNvPr id="4" name="Picture 3">
            <a:extLst>
              <a:ext uri="{FF2B5EF4-FFF2-40B4-BE49-F238E27FC236}">
                <a16:creationId xmlns="" xmlns:a16="http://schemas.microsoft.com/office/drawing/2014/main" id="{A575E43A-31FA-4486-AEA7-31AB065538CE}"/>
              </a:ext>
            </a:extLst>
          </p:cNvPr>
          <p:cNvPicPr>
            <a:picLocks noChangeAspect="1"/>
          </p:cNvPicPr>
          <p:nvPr/>
        </p:nvPicPr>
        <p:blipFill>
          <a:blip r:embed="rId2"/>
          <a:stretch>
            <a:fillRect/>
          </a:stretch>
        </p:blipFill>
        <p:spPr>
          <a:xfrm>
            <a:off x="2173564" y="4121012"/>
            <a:ext cx="8865497" cy="2027582"/>
          </a:xfrm>
          <a:prstGeom prst="rect">
            <a:avLst/>
          </a:prstGeom>
        </p:spPr>
      </p:pic>
    </p:spTree>
    <p:extLst>
      <p:ext uri="{BB962C8B-B14F-4D97-AF65-F5344CB8AC3E}">
        <p14:creationId xmlns:p14="http://schemas.microsoft.com/office/powerpoint/2010/main" val="2014174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86278-96ED-4922-98C6-406199DFE43A}"/>
              </a:ext>
            </a:extLst>
          </p:cNvPr>
          <p:cNvSpPr>
            <a:spLocks noGrp="1"/>
          </p:cNvSpPr>
          <p:nvPr>
            <p:ph type="title"/>
          </p:nvPr>
        </p:nvSpPr>
        <p:spPr>
          <a:xfrm>
            <a:off x="1484310" y="190501"/>
            <a:ext cx="10018713" cy="1002196"/>
          </a:xfrm>
        </p:spPr>
        <p:txBody>
          <a:bodyPr>
            <a:normAutofit fontScale="90000"/>
          </a:bodyPr>
          <a:lstStyle/>
          <a:p>
            <a:r>
              <a:rPr lang="en-US" dirty="0" err="1"/>
              <a:t>Tcpdump</a:t>
            </a:r>
            <a:r>
              <a:rPr lang="en-US" dirty="0"/>
              <a:t> – Network Packet Analyzer</a:t>
            </a:r>
            <a:br>
              <a:rPr lang="en-US" dirty="0"/>
            </a:br>
            <a:endParaRPr lang="en-US" dirty="0"/>
          </a:p>
        </p:txBody>
      </p:sp>
      <p:sp>
        <p:nvSpPr>
          <p:cNvPr id="3" name="Content Placeholder 2">
            <a:extLst>
              <a:ext uri="{FF2B5EF4-FFF2-40B4-BE49-F238E27FC236}">
                <a16:creationId xmlns="" xmlns:a16="http://schemas.microsoft.com/office/drawing/2014/main" id="{370B7CBD-0A22-4F51-B38B-29DE6C861DB6}"/>
              </a:ext>
            </a:extLst>
          </p:cNvPr>
          <p:cNvSpPr>
            <a:spLocks noGrp="1"/>
          </p:cNvSpPr>
          <p:nvPr>
            <p:ph idx="1"/>
          </p:nvPr>
        </p:nvSpPr>
        <p:spPr>
          <a:xfrm>
            <a:off x="1484309" y="937174"/>
            <a:ext cx="10018713" cy="4598503"/>
          </a:xfrm>
        </p:spPr>
        <p:txBody>
          <a:bodyPr/>
          <a:lstStyle/>
          <a:p>
            <a:pPr algn="just"/>
            <a:r>
              <a:rPr lang="en-US" dirty="0" err="1"/>
              <a:t>Tcpdump</a:t>
            </a:r>
            <a:r>
              <a:rPr lang="en-US" dirty="0"/>
              <a:t> one of the most widely used command-line network packet analyzer or packets sniffer program that is used capture or filter TCP/IP packets that received or transferred on a specific interface over a network.</a:t>
            </a:r>
          </a:p>
          <a:p>
            <a:r>
              <a:rPr lang="en-US" dirty="0"/>
              <a:t> It also provides a option to save captured packages in a file for later analysis.</a:t>
            </a:r>
          </a:p>
          <a:p>
            <a:endParaRPr lang="en-US" dirty="0"/>
          </a:p>
        </p:txBody>
      </p:sp>
      <p:pic>
        <p:nvPicPr>
          <p:cNvPr id="4" name="Picture 3">
            <a:extLst>
              <a:ext uri="{FF2B5EF4-FFF2-40B4-BE49-F238E27FC236}">
                <a16:creationId xmlns="" xmlns:a16="http://schemas.microsoft.com/office/drawing/2014/main" id="{89714DE0-17AB-4A72-BD37-ED45B293081A}"/>
              </a:ext>
            </a:extLst>
          </p:cNvPr>
          <p:cNvPicPr>
            <a:picLocks noChangeAspect="1"/>
          </p:cNvPicPr>
          <p:nvPr/>
        </p:nvPicPr>
        <p:blipFill>
          <a:blip r:embed="rId2"/>
          <a:stretch>
            <a:fillRect/>
          </a:stretch>
        </p:blipFill>
        <p:spPr>
          <a:xfrm>
            <a:off x="2101397" y="4211710"/>
            <a:ext cx="8784535" cy="2070640"/>
          </a:xfrm>
          <a:prstGeom prst="rect">
            <a:avLst/>
          </a:prstGeom>
        </p:spPr>
      </p:pic>
    </p:spTree>
    <p:extLst>
      <p:ext uri="{BB962C8B-B14F-4D97-AF65-F5344CB8AC3E}">
        <p14:creationId xmlns:p14="http://schemas.microsoft.com/office/powerpoint/2010/main" val="1037784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7A1F30-1BB2-46C8-B179-3AF189D7DC78}"/>
              </a:ext>
            </a:extLst>
          </p:cNvPr>
          <p:cNvSpPr>
            <a:spLocks noGrp="1"/>
          </p:cNvSpPr>
          <p:nvPr>
            <p:ph type="title"/>
          </p:nvPr>
        </p:nvSpPr>
        <p:spPr>
          <a:xfrm>
            <a:off x="1484309" y="288235"/>
            <a:ext cx="10018713" cy="957469"/>
          </a:xfrm>
        </p:spPr>
        <p:txBody>
          <a:bodyPr>
            <a:normAutofit fontScale="90000"/>
          </a:bodyPr>
          <a:lstStyle/>
          <a:p>
            <a:r>
              <a:rPr lang="en-US" dirty="0"/>
              <a:t>Netstat – Network Statistics</a:t>
            </a:r>
            <a:br>
              <a:rPr lang="en-US" dirty="0"/>
            </a:br>
            <a:endParaRPr lang="en-US" dirty="0"/>
          </a:p>
        </p:txBody>
      </p:sp>
      <p:sp>
        <p:nvSpPr>
          <p:cNvPr id="3" name="Content Placeholder 2">
            <a:extLst>
              <a:ext uri="{FF2B5EF4-FFF2-40B4-BE49-F238E27FC236}">
                <a16:creationId xmlns="" xmlns:a16="http://schemas.microsoft.com/office/drawing/2014/main" id="{9FA659E8-78F9-40B2-83A2-68516BA9029F}"/>
              </a:ext>
            </a:extLst>
          </p:cNvPr>
          <p:cNvSpPr>
            <a:spLocks noGrp="1"/>
          </p:cNvSpPr>
          <p:nvPr>
            <p:ph idx="1"/>
          </p:nvPr>
        </p:nvSpPr>
        <p:spPr>
          <a:xfrm>
            <a:off x="1484310" y="1245705"/>
            <a:ext cx="10018713" cy="4545496"/>
          </a:xfrm>
        </p:spPr>
        <p:txBody>
          <a:bodyPr anchor="t"/>
          <a:lstStyle/>
          <a:p>
            <a:r>
              <a:rPr lang="en-US" dirty="0"/>
              <a:t>Netstat is a command line tool for monitoring incoming and outgoing network packets statistics as well as interface statistics.</a:t>
            </a:r>
          </a:p>
          <a:p>
            <a:endParaRPr lang="en-US" dirty="0"/>
          </a:p>
        </p:txBody>
      </p:sp>
      <p:pic>
        <p:nvPicPr>
          <p:cNvPr id="4" name="Picture 3">
            <a:extLst>
              <a:ext uri="{FF2B5EF4-FFF2-40B4-BE49-F238E27FC236}">
                <a16:creationId xmlns="" xmlns:a16="http://schemas.microsoft.com/office/drawing/2014/main" id="{118DB1A4-CAE6-451B-BB0E-2CD5995EDAE2}"/>
              </a:ext>
            </a:extLst>
          </p:cNvPr>
          <p:cNvPicPr>
            <a:picLocks noChangeAspect="1"/>
          </p:cNvPicPr>
          <p:nvPr/>
        </p:nvPicPr>
        <p:blipFill>
          <a:blip r:embed="rId2"/>
          <a:stretch>
            <a:fillRect/>
          </a:stretch>
        </p:blipFill>
        <p:spPr>
          <a:xfrm>
            <a:off x="2028825" y="2122004"/>
            <a:ext cx="9036740" cy="3640092"/>
          </a:xfrm>
          <a:prstGeom prst="rect">
            <a:avLst/>
          </a:prstGeom>
        </p:spPr>
      </p:pic>
    </p:spTree>
    <p:extLst>
      <p:ext uri="{BB962C8B-B14F-4D97-AF65-F5344CB8AC3E}">
        <p14:creationId xmlns:p14="http://schemas.microsoft.com/office/powerpoint/2010/main" val="385890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8E70D9-104F-4CFB-805D-6AA8A4F0E4A2}"/>
              </a:ext>
            </a:extLst>
          </p:cNvPr>
          <p:cNvSpPr>
            <a:spLocks noGrp="1"/>
          </p:cNvSpPr>
          <p:nvPr>
            <p:ph type="title"/>
          </p:nvPr>
        </p:nvSpPr>
        <p:spPr>
          <a:xfrm>
            <a:off x="1484310" y="470848"/>
            <a:ext cx="10018713" cy="962247"/>
          </a:xfrm>
        </p:spPr>
        <p:txBody>
          <a:bodyPr/>
          <a:lstStyle/>
          <a:p>
            <a:r>
              <a:rPr lang="en-US" dirty="0"/>
              <a:t>2.1 Different services of operating system</a:t>
            </a:r>
          </a:p>
        </p:txBody>
      </p:sp>
      <p:sp>
        <p:nvSpPr>
          <p:cNvPr id="3" name="Content Placeholder 2">
            <a:extLst>
              <a:ext uri="{FF2B5EF4-FFF2-40B4-BE49-F238E27FC236}">
                <a16:creationId xmlns="" xmlns:a16="http://schemas.microsoft.com/office/drawing/2014/main" id="{0DB6E6F4-7EE2-4209-9823-9090C06DED80}"/>
              </a:ext>
            </a:extLst>
          </p:cNvPr>
          <p:cNvSpPr>
            <a:spLocks noGrp="1"/>
          </p:cNvSpPr>
          <p:nvPr>
            <p:ph idx="1"/>
          </p:nvPr>
        </p:nvSpPr>
        <p:spPr>
          <a:xfrm>
            <a:off x="1484310" y="1433095"/>
            <a:ext cx="10018713" cy="4954057"/>
          </a:xfrm>
        </p:spPr>
        <p:txBody>
          <a:bodyPr>
            <a:normAutofit fontScale="92500" lnSpcReduction="10000"/>
          </a:bodyPr>
          <a:lstStyle/>
          <a:p>
            <a:r>
              <a:rPr lang="en-US" b="1" dirty="0"/>
              <a:t>Program execution</a:t>
            </a:r>
            <a:r>
              <a:rPr lang="en-US" dirty="0"/>
              <a:t> – system capability to load a program into memory and to run it.</a:t>
            </a:r>
          </a:p>
          <a:p>
            <a:pPr algn="just"/>
            <a:r>
              <a:rPr lang="en-US" b="1" dirty="0"/>
              <a:t>I/O operations </a:t>
            </a:r>
            <a:r>
              <a:rPr lang="en-US" dirty="0"/>
              <a:t>– since user programs cannot execute I/O operations directly, the operating system must provide some  means to perform I/O. For example, there is difference in nature of all types of peripheral devices such as mouse or keyboard, then Operating System is responsible for handling data between them.</a:t>
            </a:r>
          </a:p>
          <a:p>
            <a:r>
              <a:rPr lang="en-US" b="1" dirty="0"/>
              <a:t>File-system manipulation</a:t>
            </a:r>
            <a:r>
              <a:rPr lang="en-US" dirty="0"/>
              <a:t> – program capability to read, write, create, and delete files.</a:t>
            </a:r>
          </a:p>
          <a:p>
            <a:pPr algn="just"/>
            <a:r>
              <a:rPr lang="en-US" b="1" dirty="0"/>
              <a:t>Communications</a:t>
            </a:r>
            <a:r>
              <a:rPr lang="en-US" dirty="0"/>
              <a:t> – exchange of information between processes executing either on the same   computer or on different systems tied together by a network. Implemented via shared memory or message passing.</a:t>
            </a:r>
          </a:p>
          <a:p>
            <a:r>
              <a:rPr lang="en-US" b="1" dirty="0"/>
              <a:t>Error detection </a:t>
            </a:r>
            <a:r>
              <a:rPr lang="en-US" dirty="0"/>
              <a:t>– ensure correct computing by detecting errors in the CPU and memory hardware, in I/O devices, or in user programs.</a:t>
            </a:r>
          </a:p>
        </p:txBody>
      </p:sp>
    </p:spTree>
    <p:extLst>
      <p:ext uri="{BB962C8B-B14F-4D97-AF65-F5344CB8AC3E}">
        <p14:creationId xmlns:p14="http://schemas.microsoft.com/office/powerpoint/2010/main" val="95825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315B3-F893-48A8-A34D-77ADDD490D27}"/>
              </a:ext>
            </a:extLst>
          </p:cNvPr>
          <p:cNvSpPr>
            <a:spLocks noGrp="1"/>
          </p:cNvSpPr>
          <p:nvPr>
            <p:ph type="title"/>
          </p:nvPr>
        </p:nvSpPr>
        <p:spPr/>
        <p:txBody>
          <a:bodyPr/>
          <a:lstStyle/>
          <a:p>
            <a:r>
              <a:rPr lang="en-US" dirty="0"/>
              <a:t>Different services of operating system (Contd.)</a:t>
            </a:r>
          </a:p>
        </p:txBody>
      </p:sp>
      <p:sp>
        <p:nvSpPr>
          <p:cNvPr id="3" name="Content Placeholder 2">
            <a:extLst>
              <a:ext uri="{FF2B5EF4-FFF2-40B4-BE49-F238E27FC236}">
                <a16:creationId xmlns="" xmlns:a16="http://schemas.microsoft.com/office/drawing/2014/main" id="{8A09150E-E19E-4146-B290-EDC21F2398F7}"/>
              </a:ext>
            </a:extLst>
          </p:cNvPr>
          <p:cNvSpPr>
            <a:spLocks noGrp="1"/>
          </p:cNvSpPr>
          <p:nvPr>
            <p:ph idx="1"/>
          </p:nvPr>
        </p:nvSpPr>
        <p:spPr/>
        <p:txBody>
          <a:bodyPr>
            <a:normAutofit/>
          </a:bodyPr>
          <a:lstStyle/>
          <a:p>
            <a:r>
              <a:rPr lang="en-US" b="1" dirty="0"/>
              <a:t>Resource allocation </a:t>
            </a:r>
            <a:r>
              <a:rPr lang="en-US" dirty="0"/>
              <a:t>– allocating resources to multiple users or multiple jobs running at the same time.</a:t>
            </a:r>
          </a:p>
          <a:p>
            <a:r>
              <a:rPr lang="en-US" b="1" dirty="0"/>
              <a:t>Accounting</a:t>
            </a:r>
            <a:r>
              <a:rPr lang="en-US" dirty="0"/>
              <a:t> – keep track of and record which users use how much and what   kinds of computer resources for account billing or for accumulating usage statistics.</a:t>
            </a:r>
          </a:p>
          <a:p>
            <a:r>
              <a:rPr lang="en-US" b="1" dirty="0"/>
              <a:t>Protection</a:t>
            </a:r>
            <a:r>
              <a:rPr lang="en-US" dirty="0"/>
              <a:t> – ensuring that all access to system resources is controlled.</a:t>
            </a:r>
          </a:p>
        </p:txBody>
      </p:sp>
    </p:spTree>
    <p:extLst>
      <p:ext uri="{BB962C8B-B14F-4D97-AF65-F5344CB8AC3E}">
        <p14:creationId xmlns:p14="http://schemas.microsoft.com/office/powerpoint/2010/main" val="218147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E57D4A-0D56-4DFC-B3AE-5D40159D1BA6}"/>
              </a:ext>
            </a:extLst>
          </p:cNvPr>
          <p:cNvSpPr>
            <a:spLocks noGrp="1"/>
          </p:cNvSpPr>
          <p:nvPr>
            <p:ph type="title"/>
          </p:nvPr>
        </p:nvSpPr>
        <p:spPr>
          <a:xfrm>
            <a:off x="1517135" y="190500"/>
            <a:ext cx="10018713" cy="1145931"/>
          </a:xfrm>
        </p:spPr>
        <p:txBody>
          <a:bodyPr/>
          <a:lstStyle/>
          <a:p>
            <a:r>
              <a:rPr lang="en-US" dirty="0"/>
              <a:t>2.2 System Calls</a:t>
            </a:r>
          </a:p>
        </p:txBody>
      </p:sp>
      <p:sp>
        <p:nvSpPr>
          <p:cNvPr id="3" name="Content Placeholder 2">
            <a:extLst>
              <a:ext uri="{FF2B5EF4-FFF2-40B4-BE49-F238E27FC236}">
                <a16:creationId xmlns="" xmlns:a16="http://schemas.microsoft.com/office/drawing/2014/main" id="{FE22663F-7DEE-4DFC-A005-F2613FD2C408}"/>
              </a:ext>
            </a:extLst>
          </p:cNvPr>
          <p:cNvSpPr>
            <a:spLocks noGrp="1"/>
          </p:cNvSpPr>
          <p:nvPr>
            <p:ph idx="1"/>
          </p:nvPr>
        </p:nvSpPr>
        <p:spPr>
          <a:xfrm>
            <a:off x="1484310" y="1477109"/>
            <a:ext cx="10018713" cy="4314092"/>
          </a:xfrm>
        </p:spPr>
        <p:txBody>
          <a:bodyPr/>
          <a:lstStyle/>
          <a:p>
            <a:r>
              <a:rPr lang="en-US" dirty="0"/>
              <a:t>System calls provide the interface between a running program and the operating system.</a:t>
            </a:r>
          </a:p>
          <a:p>
            <a:r>
              <a:rPr lang="en-US" dirty="0"/>
              <a:t> It is a programmatic method in which a computer program requests a service from the kernel of the OS.</a:t>
            </a:r>
          </a:p>
          <a:p>
            <a:pPr marL="0" indent="0">
              <a:buNone/>
            </a:pPr>
            <a:r>
              <a:rPr lang="en-US" dirty="0"/>
              <a:t>	✦ Generally available as assembly-language instructions.</a:t>
            </a:r>
          </a:p>
          <a:p>
            <a:pPr marL="0" indent="0">
              <a:buNone/>
            </a:pPr>
            <a:r>
              <a:rPr lang="en-US" dirty="0"/>
              <a:t>	✦ Languages defined to replace assembly language for systems   			 	programming allow system calls to be made directly (e.g., C, C++)</a:t>
            </a:r>
          </a:p>
          <a:p>
            <a:r>
              <a:rPr lang="en-US" dirty="0"/>
              <a:t>System calls are the only entry points for the kernel system.</a:t>
            </a:r>
          </a:p>
        </p:txBody>
      </p:sp>
    </p:spTree>
    <p:extLst>
      <p:ext uri="{BB962C8B-B14F-4D97-AF65-F5344CB8AC3E}">
        <p14:creationId xmlns:p14="http://schemas.microsoft.com/office/powerpoint/2010/main" val="2243380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F07315EC-CBB5-49D1-8ABF-5DB416A43E7B}"/>
              </a:ext>
            </a:extLst>
          </p:cNvPr>
          <p:cNvPicPr preferRelativeResize="0">
            <a:picLocks noGrp="1"/>
          </p:cNvPicPr>
          <p:nvPr>
            <p:ph idx="1"/>
          </p:nvPr>
        </p:nvPicPr>
        <p:blipFill rotWithShape="1">
          <a:blip r:embed="rId2"/>
          <a:srcRect l="1322" t="472" r="-1322" b="9516"/>
          <a:stretch/>
        </p:blipFill>
        <p:spPr>
          <a:xfrm>
            <a:off x="8975188" y="914401"/>
            <a:ext cx="3216812" cy="5094513"/>
          </a:xfrm>
          <a:prstGeom prst="rect">
            <a:avLst/>
          </a:prstGeom>
        </p:spPr>
      </p:pic>
      <p:sp>
        <p:nvSpPr>
          <p:cNvPr id="8" name="Text Placeholder 7">
            <a:extLst>
              <a:ext uri="{FF2B5EF4-FFF2-40B4-BE49-F238E27FC236}">
                <a16:creationId xmlns="" xmlns:a16="http://schemas.microsoft.com/office/drawing/2014/main" id="{3D1245AD-E26C-4905-94DB-2D5324F8558E}"/>
              </a:ext>
            </a:extLst>
          </p:cNvPr>
          <p:cNvSpPr>
            <a:spLocks noGrp="1"/>
          </p:cNvSpPr>
          <p:nvPr>
            <p:ph type="body" sz="half" idx="2"/>
          </p:nvPr>
        </p:nvSpPr>
        <p:spPr>
          <a:xfrm>
            <a:off x="1484311" y="615461"/>
            <a:ext cx="7490877" cy="4870939"/>
          </a:xfrm>
        </p:spPr>
        <p:txBody>
          <a:bodyPr/>
          <a:lstStyle/>
          <a:p>
            <a:pPr marL="285750" indent="-285750" algn="l">
              <a:buFont typeface="Arial" panose="020B0604020202020204" pitchFamily="34" charset="0"/>
              <a:buChar char="•"/>
            </a:pPr>
            <a:r>
              <a:rPr lang="en-US" sz="2400" dirty="0"/>
              <a:t>Example of system call:</a:t>
            </a:r>
          </a:p>
          <a:p>
            <a:pPr algn="just"/>
            <a:r>
              <a:rPr lang="en-US" sz="2400" dirty="0"/>
              <a:t>For example if we need to write a program code to read data from one file, copy that data into another file. The first information that the program requires is the name of the two files, the input and output files.</a:t>
            </a:r>
          </a:p>
          <a:p>
            <a:pPr algn="l"/>
            <a:r>
              <a:rPr lang="en-US" sz="2400" dirty="0"/>
              <a:t>In an interactive system, this type of program execution requires some system calls by OS.</a:t>
            </a:r>
          </a:p>
          <a:p>
            <a:pPr marL="285750" indent="-285750" algn="l">
              <a:buFont typeface="Arial" panose="020B0604020202020204" pitchFamily="34" charset="0"/>
              <a:buChar char="•"/>
            </a:pPr>
            <a:r>
              <a:rPr lang="en-US" sz="2400" dirty="0"/>
              <a:t>First call is to write a prompting message on the screen</a:t>
            </a:r>
          </a:p>
          <a:p>
            <a:pPr marL="285750" indent="-285750" algn="l">
              <a:buFont typeface="Arial" panose="020B0604020202020204" pitchFamily="34" charset="0"/>
              <a:buChar char="•"/>
            </a:pPr>
            <a:r>
              <a:rPr lang="en-US" sz="2400" dirty="0"/>
              <a:t>Second, to read from the keyboard, the characters which define the two files.</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911762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FA68A29-D469-4E46-BE6D-06083D9FA4EA}"/>
              </a:ext>
            </a:extLst>
          </p:cNvPr>
          <p:cNvSpPr>
            <a:spLocks noGrp="1"/>
          </p:cNvSpPr>
          <p:nvPr>
            <p:ph type="title"/>
          </p:nvPr>
        </p:nvSpPr>
        <p:spPr>
          <a:xfrm>
            <a:off x="1484310" y="190501"/>
            <a:ext cx="10018713" cy="876300"/>
          </a:xfrm>
        </p:spPr>
        <p:txBody>
          <a:bodyPr>
            <a:normAutofit fontScale="90000"/>
          </a:bodyPr>
          <a:lstStyle/>
          <a:p>
            <a:r>
              <a:rPr lang="en-US" b="1" dirty="0"/>
              <a:t>How System Call Works?</a:t>
            </a:r>
            <a:br>
              <a:rPr lang="en-US" b="1" dirty="0"/>
            </a:br>
            <a:endParaRPr lang="en-US" dirty="0"/>
          </a:p>
        </p:txBody>
      </p:sp>
      <p:pic>
        <p:nvPicPr>
          <p:cNvPr id="7" name="Content Placeholder 6">
            <a:extLst>
              <a:ext uri="{FF2B5EF4-FFF2-40B4-BE49-F238E27FC236}">
                <a16:creationId xmlns="" xmlns:a16="http://schemas.microsoft.com/office/drawing/2014/main" id="{82ECB9BE-E9E4-4846-A50C-DE1E7B7D2AA8}"/>
              </a:ext>
            </a:extLst>
          </p:cNvPr>
          <p:cNvPicPr>
            <a:picLocks noGrp="1" noChangeAspect="1"/>
          </p:cNvPicPr>
          <p:nvPr>
            <p:ph idx="1"/>
          </p:nvPr>
        </p:nvPicPr>
        <p:blipFill>
          <a:blip r:embed="rId2"/>
          <a:stretch>
            <a:fillRect/>
          </a:stretch>
        </p:blipFill>
        <p:spPr>
          <a:xfrm>
            <a:off x="2094068" y="721555"/>
            <a:ext cx="8799196" cy="2707445"/>
          </a:xfrm>
          <a:prstGeom prst="rect">
            <a:avLst/>
          </a:prstGeom>
        </p:spPr>
      </p:pic>
      <p:sp>
        <p:nvSpPr>
          <p:cNvPr id="8" name="Rectangle 7">
            <a:extLst>
              <a:ext uri="{FF2B5EF4-FFF2-40B4-BE49-F238E27FC236}">
                <a16:creationId xmlns="" xmlns:a16="http://schemas.microsoft.com/office/drawing/2014/main" id="{954307FF-9864-4400-B8CF-A5B18EA59172}"/>
              </a:ext>
            </a:extLst>
          </p:cNvPr>
          <p:cNvSpPr/>
          <p:nvPr/>
        </p:nvSpPr>
        <p:spPr>
          <a:xfrm>
            <a:off x="1899138" y="3828119"/>
            <a:ext cx="9603885" cy="1323439"/>
          </a:xfrm>
          <a:prstGeom prst="rect">
            <a:avLst/>
          </a:prstGeom>
        </p:spPr>
        <p:txBody>
          <a:bodyPr wrap="square">
            <a:spAutoFit/>
          </a:bodyPr>
          <a:lstStyle/>
          <a:p>
            <a:r>
              <a:rPr lang="en-US" sz="2000" b="1" dirty="0">
                <a:solidFill>
                  <a:srgbClr val="222222"/>
                </a:solidFill>
                <a:latin typeface="Source Sans Pro" panose="020B0503030403020204" pitchFamily="34" charset="0"/>
              </a:rPr>
              <a:t>Step 1)</a:t>
            </a:r>
            <a:r>
              <a:rPr lang="en-US" sz="2000" dirty="0">
                <a:solidFill>
                  <a:srgbClr val="222222"/>
                </a:solidFill>
                <a:latin typeface="Source Sans Pro" panose="020B0503030403020204" pitchFamily="34" charset="0"/>
              </a:rPr>
              <a:t> The processes executed in the user mode till the time a system call interrupts it.</a:t>
            </a:r>
          </a:p>
          <a:p>
            <a:r>
              <a:rPr lang="en-US" sz="2000" b="1" dirty="0">
                <a:solidFill>
                  <a:srgbClr val="222222"/>
                </a:solidFill>
                <a:latin typeface="Source Sans Pro" panose="020B0503030403020204" pitchFamily="34" charset="0"/>
              </a:rPr>
              <a:t>Step 2) </a:t>
            </a:r>
            <a:r>
              <a:rPr lang="en-US" sz="2000" dirty="0">
                <a:solidFill>
                  <a:srgbClr val="222222"/>
                </a:solidFill>
                <a:latin typeface="Source Sans Pro" panose="020B0503030403020204" pitchFamily="34" charset="0"/>
              </a:rPr>
              <a:t>After that, the system call is executed in the kernel-mode on a priority basis.</a:t>
            </a:r>
          </a:p>
          <a:p>
            <a:r>
              <a:rPr lang="en-US" sz="2000" b="1" dirty="0">
                <a:solidFill>
                  <a:srgbClr val="222222"/>
                </a:solidFill>
                <a:latin typeface="Source Sans Pro" panose="020B0503030403020204" pitchFamily="34" charset="0"/>
              </a:rPr>
              <a:t>Step 3)</a:t>
            </a:r>
            <a:r>
              <a:rPr lang="en-US" sz="2000" dirty="0">
                <a:solidFill>
                  <a:srgbClr val="222222"/>
                </a:solidFill>
                <a:latin typeface="Source Sans Pro" panose="020B0503030403020204" pitchFamily="34" charset="0"/>
              </a:rPr>
              <a:t> Once system call execution is over, control returns to the user mode.</a:t>
            </a:r>
          </a:p>
          <a:p>
            <a:r>
              <a:rPr lang="en-US" sz="2000" b="1" dirty="0">
                <a:solidFill>
                  <a:srgbClr val="222222"/>
                </a:solidFill>
                <a:latin typeface="Source Sans Pro" panose="020B0503030403020204" pitchFamily="34" charset="0"/>
              </a:rPr>
              <a:t>Step 4) </a:t>
            </a:r>
            <a:r>
              <a:rPr lang="en-US" sz="2000" dirty="0">
                <a:solidFill>
                  <a:srgbClr val="222222"/>
                </a:solidFill>
                <a:latin typeface="Source Sans Pro" panose="020B0503030403020204" pitchFamily="34" charset="0"/>
              </a:rPr>
              <a:t>The execution of user processes resumed in user mode.</a:t>
            </a:r>
            <a:endParaRPr lang="en-US" sz="2000"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657740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EB1874E-ADB7-468D-9327-6B638B210448}"/>
              </a:ext>
            </a:extLst>
          </p:cNvPr>
          <p:cNvSpPr>
            <a:spLocks noGrp="1"/>
          </p:cNvSpPr>
          <p:nvPr>
            <p:ph type="title"/>
          </p:nvPr>
        </p:nvSpPr>
        <p:spPr>
          <a:xfrm>
            <a:off x="1484310" y="190501"/>
            <a:ext cx="10018713" cy="1159998"/>
          </a:xfrm>
        </p:spPr>
        <p:txBody>
          <a:bodyPr/>
          <a:lstStyle/>
          <a:p>
            <a:r>
              <a:rPr lang="en-US" dirty="0"/>
              <a:t>Why do you need System Calls in OS?</a:t>
            </a:r>
          </a:p>
        </p:txBody>
      </p:sp>
      <p:sp>
        <p:nvSpPr>
          <p:cNvPr id="6" name="Content Placeholder 5">
            <a:extLst>
              <a:ext uri="{FF2B5EF4-FFF2-40B4-BE49-F238E27FC236}">
                <a16:creationId xmlns="" xmlns:a16="http://schemas.microsoft.com/office/drawing/2014/main" id="{DAFCE361-11C6-4F2F-8E9E-E9F308E3AAAD}"/>
              </a:ext>
            </a:extLst>
          </p:cNvPr>
          <p:cNvSpPr>
            <a:spLocks noGrp="1"/>
          </p:cNvSpPr>
          <p:nvPr>
            <p:ph idx="1"/>
          </p:nvPr>
        </p:nvSpPr>
        <p:spPr>
          <a:xfrm>
            <a:off x="1484310" y="1350499"/>
            <a:ext cx="10018713" cy="4440701"/>
          </a:xfrm>
        </p:spPr>
        <p:txBody>
          <a:bodyPr/>
          <a:lstStyle/>
          <a:p>
            <a:pPr marL="0" indent="0">
              <a:buNone/>
            </a:pPr>
            <a:r>
              <a:rPr lang="en-US" dirty="0"/>
              <a:t>Following are situations which need system calls in OS:</a:t>
            </a:r>
          </a:p>
          <a:p>
            <a:r>
              <a:rPr lang="en-US" dirty="0"/>
              <a:t>Reading and writing from files demand system calls.</a:t>
            </a:r>
          </a:p>
          <a:p>
            <a:r>
              <a:rPr lang="en-US" dirty="0"/>
              <a:t>If a file system wants to create or delete files, system calls are required.</a:t>
            </a:r>
          </a:p>
          <a:p>
            <a:r>
              <a:rPr lang="en-US" dirty="0"/>
              <a:t>System calls are used for the creation and management of new processes.</a:t>
            </a:r>
          </a:p>
          <a:p>
            <a:r>
              <a:rPr lang="en-US" dirty="0"/>
              <a:t>Network connections need system calls for sending and receiving packets.</a:t>
            </a:r>
          </a:p>
          <a:p>
            <a:r>
              <a:rPr lang="en-US" dirty="0"/>
              <a:t>Access to hardware devices like scanner, printer, need a system call.</a:t>
            </a:r>
          </a:p>
          <a:p>
            <a:endParaRPr lang="en-US" dirty="0"/>
          </a:p>
        </p:txBody>
      </p:sp>
    </p:spTree>
    <p:extLst>
      <p:ext uri="{BB962C8B-B14F-4D97-AF65-F5344CB8AC3E}">
        <p14:creationId xmlns:p14="http://schemas.microsoft.com/office/powerpoint/2010/main" val="3374350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400C0DEE215844AD56EEA0D9C33F7E" ma:contentTypeVersion="4" ma:contentTypeDescription="Create a new document." ma:contentTypeScope="" ma:versionID="ae44b5012aee7d62a61749c861fc9c7c">
  <xsd:schema xmlns:xsd="http://www.w3.org/2001/XMLSchema" xmlns:xs="http://www.w3.org/2001/XMLSchema" xmlns:p="http://schemas.microsoft.com/office/2006/metadata/properties" xmlns:ns2="4ce9213e-ad7c-4bf7-b6e4-85ce2ed62fd1" targetNamespace="http://schemas.microsoft.com/office/2006/metadata/properties" ma:root="true" ma:fieldsID="e483b68c41a6820feecb99d59419f929" ns2:_="">
    <xsd:import namespace="4ce9213e-ad7c-4bf7-b6e4-85ce2ed62fd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e9213e-ad7c-4bf7-b6e4-85ce2ed62f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882876-54E4-482C-BD7D-1D2366424B4B}">
  <ds:schemaRefs>
    <ds:schemaRef ds:uri="http://schemas.microsoft.com/sharepoint/v3/contenttype/forms"/>
  </ds:schemaRefs>
</ds:datastoreItem>
</file>

<file path=customXml/itemProps2.xml><?xml version="1.0" encoding="utf-8"?>
<ds:datastoreItem xmlns:ds="http://schemas.openxmlformats.org/officeDocument/2006/customXml" ds:itemID="{8AFB1CED-9403-4BA4-9DBB-035DC97EE10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5A80DB5-4349-4217-A8CE-775FAD119F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e9213e-ad7c-4bf7-b6e4-85ce2ed62f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378</TotalTime>
  <Words>945</Words>
  <Application>Microsoft Office PowerPoint</Application>
  <PresentationFormat>Widescreen</PresentationFormat>
  <Paragraphs>146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Cambria</vt:lpstr>
      <vt:lpstr>Corbel</vt:lpstr>
      <vt:lpstr>Courier New</vt:lpstr>
      <vt:lpstr>Roboto</vt:lpstr>
      <vt:lpstr>Source Sans Pro</vt:lpstr>
      <vt:lpstr>Parallax</vt:lpstr>
      <vt:lpstr>Unit-II Services and Components of Operating System</vt:lpstr>
      <vt:lpstr>Learning Outcomes</vt:lpstr>
      <vt:lpstr>2.1 Different services of operating system</vt:lpstr>
      <vt:lpstr>2.1 Different services of operating system</vt:lpstr>
      <vt:lpstr>Different services of operating system (Contd.)</vt:lpstr>
      <vt:lpstr>2.2 System Calls</vt:lpstr>
      <vt:lpstr>PowerPoint Presentation</vt:lpstr>
      <vt:lpstr>How System Call Works? </vt:lpstr>
      <vt:lpstr>Why do you need System Calls in OS?</vt:lpstr>
      <vt:lpstr>Types of System calls </vt:lpstr>
      <vt:lpstr>PowerPoint Presentation</vt:lpstr>
      <vt:lpstr>2.3 Operating System Components</vt:lpstr>
      <vt:lpstr>2.3 Operating System Components</vt:lpstr>
      <vt:lpstr>Operating System Components(Contd.)</vt:lpstr>
      <vt:lpstr>Operating System Components(Contd.)</vt:lpstr>
      <vt:lpstr>Operating System Components(Contd.)</vt:lpstr>
      <vt:lpstr>Operating System Components(Contd.)</vt:lpstr>
      <vt:lpstr>Operating System Components(Contd.)</vt:lpstr>
      <vt:lpstr>Operating System Components(Contd.)</vt:lpstr>
      <vt:lpstr>2.4 Use of Operating System Tools</vt:lpstr>
      <vt:lpstr>Real Time Performance Monitoring Tools Task Manager </vt:lpstr>
      <vt:lpstr>Performance Monitor</vt:lpstr>
      <vt:lpstr>PowerPoint Presentation</vt:lpstr>
      <vt:lpstr>Log-Based Performance Monitoring Tools Event Log Service and Event Viewer </vt:lpstr>
      <vt:lpstr>Event Viewer</vt:lpstr>
      <vt:lpstr>Performance Monitor</vt:lpstr>
      <vt:lpstr>Computer Management Tool</vt:lpstr>
      <vt:lpstr>Computer Management (Contd.)</vt:lpstr>
      <vt:lpstr>Computer Management :Task Scheduler</vt:lpstr>
      <vt:lpstr>User Management :Security Policy</vt:lpstr>
      <vt:lpstr>Disk Management</vt:lpstr>
      <vt:lpstr>Services and Applications</vt:lpstr>
      <vt:lpstr>Print Spooler Service</vt:lpstr>
      <vt:lpstr>Command Line Tools to Monitor Linux Performance </vt:lpstr>
      <vt:lpstr>PowerPoint Presentation</vt:lpstr>
      <vt:lpstr> VmStat – Virtual Memory Statistics </vt:lpstr>
      <vt:lpstr> Lsof – List Open Files </vt:lpstr>
      <vt:lpstr>Tcpdump – Network Packet Analyzer </vt:lpstr>
      <vt:lpstr>Netstat – Network Statistics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 Services and Components of Operating System</dc:title>
  <dc:creator>Atul Patil</dc:creator>
  <cp:lastModifiedBy>Cmstaff</cp:lastModifiedBy>
  <cp:revision>100</cp:revision>
  <dcterms:created xsi:type="dcterms:W3CDTF">2020-05-21T17:01:09Z</dcterms:created>
  <dcterms:modified xsi:type="dcterms:W3CDTF">2021-09-25T03:33:00Z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0x0101008B400C0DEE215844AD56EEA0D9C33F7E</vt:lpwstr>
  </property>
</Properties>
</file>