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43" r:id="rId1"/>
  </p:sldMasterIdLst>
  <p:notesMasterIdLst>
    <p:notesMasterId r:id="rId52"/>
  </p:notesMasterIdLst>
  <p:sldIdLst>
    <p:sldId id="256" r:id="rId2"/>
    <p:sldId id="359" r:id="rId3"/>
    <p:sldId id="257" r:id="rId4"/>
    <p:sldId id="360" r:id="rId5"/>
    <p:sldId id="361" r:id="rId6"/>
    <p:sldId id="362" r:id="rId7"/>
    <p:sldId id="364" r:id="rId8"/>
    <p:sldId id="365" r:id="rId9"/>
    <p:sldId id="366" r:id="rId10"/>
    <p:sldId id="367" r:id="rId11"/>
    <p:sldId id="370" r:id="rId12"/>
    <p:sldId id="372" r:id="rId13"/>
    <p:sldId id="373" r:id="rId14"/>
    <p:sldId id="378" r:id="rId15"/>
    <p:sldId id="369" r:id="rId16"/>
    <p:sldId id="374" r:id="rId17"/>
    <p:sldId id="379" r:id="rId18"/>
    <p:sldId id="371" r:id="rId19"/>
    <p:sldId id="376" r:id="rId20"/>
    <p:sldId id="377" r:id="rId21"/>
    <p:sldId id="382" r:id="rId22"/>
    <p:sldId id="380" r:id="rId23"/>
    <p:sldId id="383" r:id="rId24"/>
    <p:sldId id="381" r:id="rId25"/>
    <p:sldId id="386" r:id="rId26"/>
    <p:sldId id="384" r:id="rId27"/>
    <p:sldId id="385" r:id="rId28"/>
    <p:sldId id="387" r:id="rId29"/>
    <p:sldId id="388" r:id="rId30"/>
    <p:sldId id="390" r:id="rId31"/>
    <p:sldId id="391" r:id="rId32"/>
    <p:sldId id="392" r:id="rId33"/>
    <p:sldId id="393" r:id="rId34"/>
    <p:sldId id="394" r:id="rId35"/>
    <p:sldId id="395" r:id="rId36"/>
    <p:sldId id="396" r:id="rId37"/>
    <p:sldId id="397" r:id="rId38"/>
    <p:sldId id="398" r:id="rId39"/>
    <p:sldId id="400" r:id="rId40"/>
    <p:sldId id="399" r:id="rId41"/>
    <p:sldId id="404" r:id="rId42"/>
    <p:sldId id="402" r:id="rId43"/>
    <p:sldId id="405" r:id="rId44"/>
    <p:sldId id="406" r:id="rId45"/>
    <p:sldId id="407" r:id="rId46"/>
    <p:sldId id="408" r:id="rId47"/>
    <p:sldId id="409" r:id="rId48"/>
    <p:sldId id="410" r:id="rId49"/>
    <p:sldId id="411" r:id="rId50"/>
    <p:sldId id="41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46" autoAdjust="0"/>
    <p:restoredTop sz="94840" autoAdjust="0"/>
  </p:normalViewPr>
  <p:slideViewPr>
    <p:cSldViewPr snapToGrid="0">
      <p:cViewPr>
        <p:scale>
          <a:sx n="93" d="100"/>
          <a:sy n="93" d="100"/>
        </p:scale>
        <p:origin x="-78" y="1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A00BB9-2733-4A77-9388-77B8E7BA8F24}" type="datetimeFigureOut">
              <a:rPr lang="en-US" smtClean="0"/>
              <a:t>8/13/2024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C68C73-F3A8-48E4-A6AC-584DAEB1B62F}" type="slidenum">
              <a:rPr lang="en-US" smtClean="0"/>
              <a:t>‹#›</a:t>
            </a:fld>
            <a:endParaRPr lang="en-US"/>
          </a:p>
        </p:txBody>
      </p:sp>
    </p:spTree>
    <p:extLst>
      <p:ext uri="{BB962C8B-B14F-4D97-AF65-F5344CB8AC3E}">
        <p14:creationId xmlns:p14="http://schemas.microsoft.com/office/powerpoint/2010/main" val="215011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C68C73-F3A8-48E4-A6AC-584DAEB1B62F}" type="slidenum">
              <a:rPr lang="en-US" smtClean="0"/>
              <a:t>37</a:t>
            </a:fld>
            <a:endParaRPr lang="en-US"/>
          </a:p>
        </p:txBody>
      </p:sp>
    </p:spTree>
    <p:extLst>
      <p:ext uri="{BB962C8B-B14F-4D97-AF65-F5344CB8AC3E}">
        <p14:creationId xmlns:p14="http://schemas.microsoft.com/office/powerpoint/2010/main" val="4283903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C68C73-F3A8-48E4-A6AC-584DAEB1B62F}" type="slidenum">
              <a:rPr lang="en-US" smtClean="0"/>
              <a:t>41</a:t>
            </a:fld>
            <a:endParaRPr lang="en-US"/>
          </a:p>
        </p:txBody>
      </p:sp>
    </p:spTree>
    <p:extLst>
      <p:ext uri="{BB962C8B-B14F-4D97-AF65-F5344CB8AC3E}">
        <p14:creationId xmlns:p14="http://schemas.microsoft.com/office/powerpoint/2010/main" val="3355964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C68C73-F3A8-48E4-A6AC-584DAEB1B62F}" type="slidenum">
              <a:rPr lang="en-US" smtClean="0"/>
              <a:t>42</a:t>
            </a:fld>
            <a:endParaRPr lang="en-US"/>
          </a:p>
        </p:txBody>
      </p:sp>
    </p:spTree>
    <p:extLst>
      <p:ext uri="{BB962C8B-B14F-4D97-AF65-F5344CB8AC3E}">
        <p14:creationId xmlns:p14="http://schemas.microsoft.com/office/powerpoint/2010/main" val="343744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C68C73-F3A8-48E4-A6AC-584DAEB1B62F}" type="slidenum">
              <a:rPr lang="en-US" smtClean="0"/>
              <a:t>43</a:t>
            </a:fld>
            <a:endParaRPr lang="en-US"/>
          </a:p>
        </p:txBody>
      </p:sp>
    </p:spTree>
    <p:extLst>
      <p:ext uri="{BB962C8B-B14F-4D97-AF65-F5344CB8AC3E}">
        <p14:creationId xmlns:p14="http://schemas.microsoft.com/office/powerpoint/2010/main" val="581405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8C68C73-F3A8-48E4-A6AC-584DAEB1B62F}" type="slidenum">
              <a:rPr lang="en-US" smtClean="0"/>
              <a:t>44</a:t>
            </a:fld>
            <a:endParaRPr lang="en-US"/>
          </a:p>
        </p:txBody>
      </p:sp>
    </p:spTree>
    <p:extLst>
      <p:ext uri="{BB962C8B-B14F-4D97-AF65-F5344CB8AC3E}">
        <p14:creationId xmlns:p14="http://schemas.microsoft.com/office/powerpoint/2010/main" val="12275052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6D6C0E7-B952-443B-A322-EF063B6E10A2}" type="datetime1">
              <a:rPr lang="en-US" smtClean="0"/>
              <a:t>8/13/2024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r>
              <a:rPr lang="en-US" smtClean="0"/>
              <a:t>Basics of Software Testing &amp; Software Methods</a:t>
            </a:r>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A9D264A9-4765-48B0-9D09-7AFE59431A5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8464E575-89E9-4EBF-A087-6CFE27666B81}" type="datetime1">
              <a:rPr lang="en-US" smtClean="0"/>
              <a:t>8/13/2024</a:t>
            </a:fld>
            <a:endParaRPr lang="en-US"/>
          </a:p>
        </p:txBody>
      </p:sp>
      <p:sp>
        <p:nvSpPr>
          <p:cNvPr id="5" name="Footer Placeholder 4"/>
          <p:cNvSpPr>
            <a:spLocks noGrp="1"/>
          </p:cNvSpPr>
          <p:nvPr>
            <p:ph type="ftr" sz="quarter" idx="11"/>
          </p:nvPr>
        </p:nvSpPr>
        <p:spPr/>
        <p:txBody>
          <a:bodyPr/>
          <a:lstStyle>
            <a:extLst/>
          </a:lstStyle>
          <a:p>
            <a:r>
              <a:rPr lang="en-US" smtClean="0"/>
              <a:t>Basics of Software Testing &amp; Software Methods</a:t>
            </a:r>
            <a:endParaRPr lang="en-US"/>
          </a:p>
        </p:txBody>
      </p:sp>
      <p:sp>
        <p:nvSpPr>
          <p:cNvPr id="6" name="Slide Number Placeholder 5"/>
          <p:cNvSpPr>
            <a:spLocks noGrp="1"/>
          </p:cNvSpPr>
          <p:nvPr>
            <p:ph type="sldNum" sz="quarter" idx="12"/>
          </p:nvPr>
        </p:nvSpPr>
        <p:spPr/>
        <p:txBody>
          <a:bodyPr/>
          <a:lstStyle>
            <a:extLst/>
          </a:lstStyle>
          <a:p>
            <a:fld id="{A9D264A9-4765-48B0-9D09-7AFE59431A5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D0A0FA3-B2F9-4F1C-B9AB-65BA046FB6B2}" type="datetime1">
              <a:rPr lang="en-US" smtClean="0"/>
              <a:t>8/13/2024</a:t>
            </a:fld>
            <a:endParaRPr lang="en-US"/>
          </a:p>
        </p:txBody>
      </p:sp>
      <p:sp>
        <p:nvSpPr>
          <p:cNvPr id="5" name="Footer Placeholder 4"/>
          <p:cNvSpPr>
            <a:spLocks noGrp="1"/>
          </p:cNvSpPr>
          <p:nvPr>
            <p:ph type="ftr" sz="quarter" idx="11"/>
          </p:nvPr>
        </p:nvSpPr>
        <p:spPr/>
        <p:txBody>
          <a:bodyPr/>
          <a:lstStyle>
            <a:extLst/>
          </a:lstStyle>
          <a:p>
            <a:r>
              <a:rPr lang="en-US" smtClean="0"/>
              <a:t>Basics of Software Testing &amp; Software Methods</a:t>
            </a:r>
            <a:endParaRPr lang="en-US"/>
          </a:p>
        </p:txBody>
      </p:sp>
      <p:sp>
        <p:nvSpPr>
          <p:cNvPr id="6" name="Slide Number Placeholder 5"/>
          <p:cNvSpPr>
            <a:spLocks noGrp="1"/>
          </p:cNvSpPr>
          <p:nvPr>
            <p:ph type="sldNum" sz="quarter" idx="12"/>
          </p:nvPr>
        </p:nvSpPr>
        <p:spPr/>
        <p:txBody>
          <a:bodyPr/>
          <a:lstStyle>
            <a:extLst/>
          </a:lstStyle>
          <a:p>
            <a:fld id="{A9D264A9-4765-48B0-9D09-7AFE59431A5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D89D388-A924-43A5-BEDB-66995A3389C1}" type="datetime1">
              <a:rPr lang="en-US" smtClean="0"/>
              <a:t>8/13/2024</a:t>
            </a:fld>
            <a:endParaRPr lang="en-US"/>
          </a:p>
        </p:txBody>
      </p:sp>
      <p:sp>
        <p:nvSpPr>
          <p:cNvPr id="5" name="Footer Placeholder 4"/>
          <p:cNvSpPr>
            <a:spLocks noGrp="1"/>
          </p:cNvSpPr>
          <p:nvPr>
            <p:ph type="ftr" sz="quarter" idx="11"/>
          </p:nvPr>
        </p:nvSpPr>
        <p:spPr/>
        <p:txBody>
          <a:bodyPr/>
          <a:lstStyle>
            <a:extLst/>
          </a:lstStyle>
          <a:p>
            <a:r>
              <a:rPr lang="en-US" smtClean="0"/>
              <a:t>Basics of Software Testing &amp; Software Methods</a:t>
            </a:r>
            <a:endParaRPr lang="en-US"/>
          </a:p>
        </p:txBody>
      </p:sp>
      <p:sp>
        <p:nvSpPr>
          <p:cNvPr id="6" name="Slide Number Placeholder 5"/>
          <p:cNvSpPr>
            <a:spLocks noGrp="1"/>
          </p:cNvSpPr>
          <p:nvPr>
            <p:ph type="sldNum" sz="quarter" idx="12"/>
          </p:nvPr>
        </p:nvSpPr>
        <p:spPr/>
        <p:txBody>
          <a:bodyPr/>
          <a:lstStyle>
            <a:extLst/>
          </a:lstStyle>
          <a:p>
            <a:fld id="{A9D264A9-4765-48B0-9D09-7AFE59431A53}" type="slidenum">
              <a:rPr lang="en-US" smtClean="0"/>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91F9959-8045-4BBA-B6BD-297027B96331}" type="datetime1">
              <a:rPr lang="en-US" smtClean="0"/>
              <a:t>8/13/2024</a:t>
            </a:fld>
            <a:endParaRPr lang="en-US"/>
          </a:p>
        </p:txBody>
      </p:sp>
      <p:sp>
        <p:nvSpPr>
          <p:cNvPr id="5" name="Footer Placeholder 4"/>
          <p:cNvSpPr>
            <a:spLocks noGrp="1"/>
          </p:cNvSpPr>
          <p:nvPr>
            <p:ph type="ftr" sz="quarter" idx="11"/>
          </p:nvPr>
        </p:nvSpPr>
        <p:spPr/>
        <p:txBody>
          <a:bodyPr/>
          <a:lstStyle>
            <a:extLst/>
          </a:lstStyle>
          <a:p>
            <a:r>
              <a:rPr lang="en-US" smtClean="0"/>
              <a:t>Basics of Software Testing &amp; Software Methods</a:t>
            </a:r>
            <a:endParaRPr lang="en-US"/>
          </a:p>
        </p:txBody>
      </p:sp>
      <p:sp>
        <p:nvSpPr>
          <p:cNvPr id="6" name="Slide Number Placeholder 5"/>
          <p:cNvSpPr>
            <a:spLocks noGrp="1"/>
          </p:cNvSpPr>
          <p:nvPr>
            <p:ph type="sldNum" sz="quarter" idx="12"/>
          </p:nvPr>
        </p:nvSpPr>
        <p:spPr/>
        <p:txBody>
          <a:bodyPr/>
          <a:lstStyle>
            <a:extLst/>
          </a:lstStyle>
          <a:p>
            <a:fld id="{A9D264A9-4765-48B0-9D09-7AFE59431A53}" type="slidenum">
              <a:rPr lang="en-US" smtClean="0"/>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E5BA76B-2494-488E-8214-2B89CC31577D}" type="datetime1">
              <a:rPr lang="en-US" smtClean="0"/>
              <a:t>8/13/2024</a:t>
            </a:fld>
            <a:endParaRPr lang="en-US"/>
          </a:p>
        </p:txBody>
      </p:sp>
      <p:sp>
        <p:nvSpPr>
          <p:cNvPr id="6" name="Footer Placeholder 5"/>
          <p:cNvSpPr>
            <a:spLocks noGrp="1"/>
          </p:cNvSpPr>
          <p:nvPr>
            <p:ph type="ftr" sz="quarter" idx="11"/>
          </p:nvPr>
        </p:nvSpPr>
        <p:spPr/>
        <p:txBody>
          <a:bodyPr/>
          <a:lstStyle>
            <a:extLst/>
          </a:lstStyle>
          <a:p>
            <a:r>
              <a:rPr lang="en-US" smtClean="0"/>
              <a:t>Basics of Software Testing &amp; Software Methods</a:t>
            </a:r>
            <a:endParaRPr lang="en-US"/>
          </a:p>
        </p:txBody>
      </p:sp>
      <p:sp>
        <p:nvSpPr>
          <p:cNvPr id="7" name="Slide Number Placeholder 6"/>
          <p:cNvSpPr>
            <a:spLocks noGrp="1"/>
          </p:cNvSpPr>
          <p:nvPr>
            <p:ph type="sldNum" sz="quarter" idx="12"/>
          </p:nvPr>
        </p:nvSpPr>
        <p:spPr/>
        <p:txBody>
          <a:bodyPr/>
          <a:lstStyle>
            <a:extLst/>
          </a:lstStyle>
          <a:p>
            <a:fld id="{A9D264A9-4765-48B0-9D09-7AFE59431A53}" type="slidenum">
              <a:rPr lang="en-US" smtClean="0"/>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70BBE0-8241-4978-9E05-BD460905BB2F}" type="datetime1">
              <a:rPr lang="en-US" smtClean="0"/>
              <a:t>8/13/2024</a:t>
            </a:fld>
            <a:endParaRPr lang="en-US"/>
          </a:p>
        </p:txBody>
      </p:sp>
      <p:sp>
        <p:nvSpPr>
          <p:cNvPr id="8" name="Footer Placeholder 7"/>
          <p:cNvSpPr>
            <a:spLocks noGrp="1"/>
          </p:cNvSpPr>
          <p:nvPr>
            <p:ph type="ftr" sz="quarter" idx="11"/>
          </p:nvPr>
        </p:nvSpPr>
        <p:spPr/>
        <p:txBody>
          <a:bodyPr/>
          <a:lstStyle>
            <a:extLst/>
          </a:lstStyle>
          <a:p>
            <a:r>
              <a:rPr lang="en-US" smtClean="0"/>
              <a:t>Basics of Software Testing &amp; Software Methods</a:t>
            </a:r>
            <a:endParaRPr lang="en-US"/>
          </a:p>
        </p:txBody>
      </p:sp>
      <p:sp>
        <p:nvSpPr>
          <p:cNvPr id="9" name="Slide Number Placeholder 8"/>
          <p:cNvSpPr>
            <a:spLocks noGrp="1"/>
          </p:cNvSpPr>
          <p:nvPr>
            <p:ph type="sldNum" sz="quarter" idx="12"/>
          </p:nvPr>
        </p:nvSpPr>
        <p:spPr/>
        <p:txBody>
          <a:bodyPr/>
          <a:lstStyle>
            <a:extLst/>
          </a:lstStyle>
          <a:p>
            <a:fld id="{A9D264A9-4765-48B0-9D09-7AFE59431A5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B38AA2F-0D24-4B6C-801A-4B5BBD50B2FB}" type="datetime1">
              <a:rPr lang="en-US" smtClean="0"/>
              <a:t>8/13/2024</a:t>
            </a:fld>
            <a:endParaRPr lang="en-US"/>
          </a:p>
        </p:txBody>
      </p:sp>
      <p:sp>
        <p:nvSpPr>
          <p:cNvPr id="4" name="Footer Placeholder 3"/>
          <p:cNvSpPr>
            <a:spLocks noGrp="1"/>
          </p:cNvSpPr>
          <p:nvPr>
            <p:ph type="ftr" sz="quarter" idx="11"/>
          </p:nvPr>
        </p:nvSpPr>
        <p:spPr/>
        <p:txBody>
          <a:bodyPr/>
          <a:lstStyle>
            <a:extLst/>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extLst/>
          </a:lstStyle>
          <a:p>
            <a:fld id="{A9D264A9-4765-48B0-9D09-7AFE59431A53}" type="slidenum">
              <a:rPr lang="en-US" smtClean="0"/>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86E08297-79E9-4787-A0E0-A0ED5CE33074}" type="datetime1">
              <a:rPr lang="en-US" smtClean="0"/>
              <a:t>8/13/2024</a:t>
            </a:fld>
            <a:endParaRPr lang="en-US"/>
          </a:p>
        </p:txBody>
      </p:sp>
      <p:sp>
        <p:nvSpPr>
          <p:cNvPr id="3" name="Footer Placeholder 2"/>
          <p:cNvSpPr>
            <a:spLocks noGrp="1"/>
          </p:cNvSpPr>
          <p:nvPr>
            <p:ph type="ftr" sz="quarter" idx="11"/>
          </p:nvPr>
        </p:nvSpPr>
        <p:spPr/>
        <p:txBody>
          <a:bodyPr/>
          <a:lstStyle>
            <a:extLst/>
          </a:lstStyle>
          <a:p>
            <a:r>
              <a:rPr lang="en-US" smtClean="0"/>
              <a:t>Basics of Software Testing &amp; Software Methods</a:t>
            </a:r>
            <a:endParaRPr lang="en-US"/>
          </a:p>
        </p:txBody>
      </p:sp>
      <p:sp>
        <p:nvSpPr>
          <p:cNvPr id="4" name="Slide Number Placeholder 3"/>
          <p:cNvSpPr>
            <a:spLocks noGrp="1"/>
          </p:cNvSpPr>
          <p:nvPr>
            <p:ph type="sldNum" sz="quarter" idx="12"/>
          </p:nvPr>
        </p:nvSpPr>
        <p:spPr/>
        <p:txBody>
          <a:bodyPr/>
          <a:lstStyle>
            <a:extLst/>
          </a:lstStyle>
          <a:p>
            <a:fld id="{A9D264A9-4765-48B0-9D09-7AFE59431A5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fld id="{A0C74045-29A0-4E24-B983-54C4AA4725CF}" type="datetime1">
              <a:rPr lang="en-US" smtClean="0"/>
              <a:t>8/13/2024</a:t>
            </a:fld>
            <a:endParaRPr lang="en-US"/>
          </a:p>
        </p:txBody>
      </p:sp>
      <p:sp>
        <p:nvSpPr>
          <p:cNvPr id="6" name="Footer Placeholder 5"/>
          <p:cNvSpPr>
            <a:spLocks noGrp="1"/>
          </p:cNvSpPr>
          <p:nvPr>
            <p:ph type="ftr" sz="quarter" idx="11"/>
          </p:nvPr>
        </p:nvSpPr>
        <p:spPr/>
        <p:txBody>
          <a:bodyPr/>
          <a:lstStyle>
            <a:extLst/>
          </a:lstStyle>
          <a:p>
            <a:r>
              <a:rPr lang="en-US" smtClean="0"/>
              <a:t>Basics of Software Testing &amp; Software Methods</a:t>
            </a:r>
            <a:endParaRPr lang="en-US"/>
          </a:p>
        </p:txBody>
      </p:sp>
      <p:sp>
        <p:nvSpPr>
          <p:cNvPr id="7" name="Slide Number Placeholder 6"/>
          <p:cNvSpPr>
            <a:spLocks noGrp="1"/>
          </p:cNvSpPr>
          <p:nvPr>
            <p:ph type="sldNum" sz="quarter" idx="12"/>
          </p:nvPr>
        </p:nvSpPr>
        <p:spPr/>
        <p:txBody>
          <a:bodyPr/>
          <a:lstStyle>
            <a:extLst/>
          </a:lstStyle>
          <a:p>
            <a:fld id="{A9D264A9-4765-48B0-9D09-7AFE59431A53}"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A7B86A5A-A43D-48C7-99F6-7AF75A4699E4}" type="datetime1">
              <a:rPr lang="en-US" smtClean="0"/>
              <a:t>8/13/2024</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r>
              <a:rPr lang="en-US" smtClean="0"/>
              <a:t>Basics of Software Testing &amp; Software Methods</a:t>
            </a:r>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A9D264A9-4765-48B0-9D09-7AFE59431A53}" type="slidenum">
              <a:rPr lang="en-US" smtClean="0"/>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91B09FE3-5A1D-4708-8490-DE914DC9DAFD}" type="datetime1">
              <a:rPr lang="en-US" smtClean="0"/>
              <a:t>8/13/2024</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r>
              <a:rPr lang="en-US" smtClean="0"/>
              <a:t>Basics of Software Testing &amp; Software Methods</a:t>
            </a:r>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A9D264A9-4765-48B0-9D09-7AFE59431A5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944" r:id="rId1"/>
    <p:sldLayoutId id="2147483945" r:id="rId2"/>
    <p:sldLayoutId id="2147483946" r:id="rId3"/>
    <p:sldLayoutId id="2147483947" r:id="rId4"/>
    <p:sldLayoutId id="2147483948" r:id="rId5"/>
    <p:sldLayoutId id="2147483949" r:id="rId6"/>
    <p:sldLayoutId id="2147483950" r:id="rId7"/>
    <p:sldLayoutId id="2147483951" r:id="rId8"/>
    <p:sldLayoutId id="2147483952" r:id="rId9"/>
    <p:sldLayoutId id="2147483953" r:id="rId10"/>
    <p:sldLayoutId id="2147483954" r:id="rId11"/>
  </p:sldLayoutIdLst>
  <p:hf hdr="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65771" y="544530"/>
            <a:ext cx="10363200" cy="2253045"/>
          </a:xfrm>
        </p:spPr>
        <p:txBody>
          <a:bodyPr>
            <a:normAutofit/>
          </a:bodyPr>
          <a:lstStyle/>
          <a:p>
            <a:pPr algn="ctr"/>
            <a:r>
              <a:rPr lang="en-US" sz="4800" b="1" dirty="0" smtClean="0">
                <a:solidFill>
                  <a:schemeClr val="bg2">
                    <a:lumMod val="25000"/>
                  </a:schemeClr>
                </a:solidFill>
                <a:latin typeface="Times New Roman" panose="02020603050405020304" pitchFamily="18" charset="0"/>
                <a:cs typeface="Times New Roman" panose="02020603050405020304" pitchFamily="18" charset="0"/>
              </a:rPr>
              <a:t>Unit 2 : Types and Levels of Testing</a:t>
            </a:r>
          </a:p>
          <a:p>
            <a:pPr algn="ctr"/>
            <a:r>
              <a:rPr lang="en-US" sz="4800" b="1" smtClean="0">
                <a:solidFill>
                  <a:schemeClr val="bg2">
                    <a:lumMod val="25000"/>
                  </a:schemeClr>
                </a:solidFill>
                <a:latin typeface="Times New Roman" panose="02020603050405020304" pitchFamily="18" charset="0"/>
                <a:cs typeface="Times New Roman" panose="02020603050405020304" pitchFamily="18" charset="0"/>
              </a:rPr>
              <a:t>(18  </a:t>
            </a:r>
            <a:r>
              <a:rPr lang="en-US" sz="4800" b="1" dirty="0" smtClean="0">
                <a:solidFill>
                  <a:schemeClr val="bg2">
                    <a:lumMod val="25000"/>
                  </a:schemeClr>
                </a:solidFill>
                <a:latin typeface="Times New Roman" panose="02020603050405020304" pitchFamily="18" charset="0"/>
                <a:cs typeface="Times New Roman" panose="02020603050405020304" pitchFamily="18" charset="0"/>
              </a:rPr>
              <a:t>Marks)</a:t>
            </a:r>
            <a:endParaRPr lang="en-US" sz="4800" b="1" dirty="0">
              <a:solidFill>
                <a:schemeClr val="bg2">
                  <a:lumMod val="25000"/>
                </a:schemeClr>
              </a:solidFill>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726059" y="3404412"/>
            <a:ext cx="10363200" cy="499768"/>
          </a:xfrm>
          <a:prstGeom prst="rect">
            <a:avLst/>
          </a:prstGeom>
        </p:spPr>
        <p:txBody>
          <a:bodyPr vert="horz" lIns="45720" rIns="45720">
            <a:normAutofit fontScale="62500" lnSpcReduction="20000"/>
          </a:bodyPr>
          <a:lstStyle>
            <a:lvl1pPr marL="0" marR="64008" indent="0" algn="r" rtl="0" eaLnBrk="1" latinLnBrk="0" hangingPunct="1">
              <a:spcBef>
                <a:spcPts val="400"/>
              </a:spcBef>
              <a:spcAft>
                <a:spcPts val="0"/>
              </a:spcAft>
              <a:buClr>
                <a:schemeClr val="accent1"/>
              </a:buClr>
              <a:buSzPct val="68000"/>
              <a:buFont typeface="Wingdings 3"/>
              <a:buNone/>
              <a:defRPr kumimoji="0" sz="2700" kern="1200">
                <a:solidFill>
                  <a:schemeClr val="tx2"/>
                </a:solidFill>
                <a:latin typeface="+mn-lt"/>
                <a:ea typeface="+mn-ea"/>
                <a:cs typeface="+mn-cs"/>
              </a:defRPr>
            </a:lvl1pPr>
            <a:lvl2pPr marL="457200" indent="0" algn="ctr" rtl="0" eaLnBrk="1" latinLnBrk="0" hangingPunct="1">
              <a:spcBef>
                <a:spcPts val="324"/>
              </a:spcBef>
              <a:buClr>
                <a:schemeClr val="accent1"/>
              </a:buClr>
              <a:buFont typeface="Verdana"/>
              <a:buNone/>
              <a:defRPr kumimoji="0" sz="2300" kern="1200">
                <a:solidFill>
                  <a:schemeClr val="tx1"/>
                </a:solidFill>
                <a:latin typeface="+mn-lt"/>
                <a:ea typeface="+mn-ea"/>
                <a:cs typeface="+mn-cs"/>
              </a:defRPr>
            </a:lvl2pPr>
            <a:lvl3pPr marL="914400" indent="0" algn="ctr" rtl="0" eaLnBrk="1" latinLnBrk="0" hangingPunct="1">
              <a:spcBef>
                <a:spcPts val="350"/>
              </a:spcBef>
              <a:buClr>
                <a:schemeClr val="accent2"/>
              </a:buClr>
              <a:buSzPct val="100000"/>
              <a:buFont typeface="Wingdings 2"/>
              <a:buNone/>
              <a:defRPr kumimoji="0" sz="2100" kern="1200">
                <a:solidFill>
                  <a:schemeClr val="tx1"/>
                </a:solidFill>
                <a:latin typeface="+mn-lt"/>
                <a:ea typeface="+mn-ea"/>
                <a:cs typeface="+mn-cs"/>
              </a:defRPr>
            </a:lvl3pPr>
            <a:lvl4pPr marL="1371600" indent="0" algn="ctr" rtl="0" eaLnBrk="1" latinLnBrk="0" hangingPunct="1">
              <a:spcBef>
                <a:spcPts val="350"/>
              </a:spcBef>
              <a:buClr>
                <a:schemeClr val="accent2"/>
              </a:buClr>
              <a:buFont typeface="Wingdings 2"/>
              <a:buNone/>
              <a:defRPr kumimoji="0" sz="1900" kern="1200">
                <a:solidFill>
                  <a:schemeClr val="tx1"/>
                </a:solidFill>
                <a:latin typeface="+mn-lt"/>
                <a:ea typeface="+mn-ea"/>
                <a:cs typeface="+mn-cs"/>
              </a:defRPr>
            </a:lvl4pPr>
            <a:lvl5pPr marL="1828800" indent="0" algn="ctr" rtl="0" eaLnBrk="1" latinLnBrk="0" hangingPunct="1">
              <a:spcBef>
                <a:spcPts val="350"/>
              </a:spcBef>
              <a:buClr>
                <a:schemeClr val="accent2"/>
              </a:buClr>
              <a:buFont typeface="Wingdings 2"/>
              <a:buNone/>
              <a:defRPr kumimoji="0" sz="1800" kern="1200">
                <a:solidFill>
                  <a:schemeClr val="tx1"/>
                </a:solidFill>
                <a:latin typeface="+mn-lt"/>
                <a:ea typeface="+mn-ea"/>
                <a:cs typeface="+mn-cs"/>
              </a:defRPr>
            </a:lvl5pPr>
            <a:lvl6pPr marL="2286000" indent="0" algn="ctr" rtl="0" eaLnBrk="1" latinLnBrk="0" hangingPunct="1">
              <a:spcBef>
                <a:spcPts val="350"/>
              </a:spcBef>
              <a:buClr>
                <a:schemeClr val="accent3"/>
              </a:buClr>
              <a:buFont typeface="Wingdings 2"/>
              <a:buNone/>
              <a:defRPr kumimoji="0" sz="1800" kern="1200">
                <a:solidFill>
                  <a:schemeClr val="tx1"/>
                </a:solidFill>
                <a:latin typeface="+mn-lt"/>
                <a:ea typeface="+mn-ea"/>
                <a:cs typeface="+mn-cs"/>
              </a:defRPr>
            </a:lvl6pPr>
            <a:lvl7pPr marL="27432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7pPr>
            <a:lvl8pPr marL="3200400" indent="0" algn="ctr" rtl="0" eaLnBrk="1" latinLnBrk="0" hangingPunct="1">
              <a:spcBef>
                <a:spcPts val="350"/>
              </a:spcBef>
              <a:buClr>
                <a:schemeClr val="accent3"/>
              </a:buClr>
              <a:buFont typeface="Wingdings 2"/>
              <a:buNone/>
              <a:defRPr kumimoji="0" sz="1600" kern="1200">
                <a:solidFill>
                  <a:schemeClr val="tx1"/>
                </a:solidFill>
                <a:latin typeface="+mn-lt"/>
                <a:ea typeface="+mn-ea"/>
                <a:cs typeface="+mn-cs"/>
              </a:defRPr>
            </a:lvl8pPr>
            <a:lvl9pPr marL="3657600" indent="0" algn="ctr" rtl="0" eaLnBrk="1" latinLnBrk="0" hangingPunct="1">
              <a:spcBef>
                <a:spcPts val="350"/>
              </a:spcBef>
              <a:buClr>
                <a:schemeClr val="accent3"/>
              </a:buClr>
              <a:buFont typeface="Wingdings 2"/>
              <a:buNone/>
              <a:defRPr kumimoji="0" sz="1600" kern="1200" baseline="0">
                <a:solidFill>
                  <a:schemeClr val="tx1"/>
                </a:solidFill>
                <a:latin typeface="+mn-lt"/>
                <a:ea typeface="+mn-ea"/>
                <a:cs typeface="+mn-cs"/>
              </a:defRPr>
            </a:lvl9pPr>
            <a:extLst/>
          </a:lstStyle>
          <a:p>
            <a:r>
              <a:rPr lang="en-US" sz="4800" dirty="0" err="1" smtClean="0">
                <a:solidFill>
                  <a:schemeClr val="bg2">
                    <a:lumMod val="25000"/>
                  </a:schemeClr>
                </a:solidFill>
              </a:rPr>
              <a:t>By:Vijaya</a:t>
            </a:r>
            <a:r>
              <a:rPr lang="en-US" sz="4800" dirty="0" smtClean="0">
                <a:solidFill>
                  <a:schemeClr val="bg2">
                    <a:lumMod val="25000"/>
                  </a:schemeClr>
                </a:solidFill>
              </a:rPr>
              <a:t> </a:t>
            </a:r>
            <a:r>
              <a:rPr lang="en-US" sz="4800" dirty="0" err="1" smtClean="0">
                <a:solidFill>
                  <a:schemeClr val="bg2">
                    <a:lumMod val="25000"/>
                  </a:schemeClr>
                </a:solidFill>
              </a:rPr>
              <a:t>Chavan</a:t>
            </a:r>
            <a:endParaRPr lang="en-US" sz="4800" dirty="0">
              <a:solidFill>
                <a:schemeClr val="bg2">
                  <a:lumMod val="25000"/>
                </a:schemeClr>
              </a:solidFill>
            </a:endParaRPr>
          </a:p>
        </p:txBody>
      </p:sp>
    </p:spTree>
    <p:extLst>
      <p:ext uri="{BB962C8B-B14F-4D97-AF65-F5344CB8AC3E}">
        <p14:creationId xmlns:p14="http://schemas.microsoft.com/office/powerpoint/2010/main" val="200278915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IN" sz="2800" dirty="0">
                <a:latin typeface="Times New Roman" panose="02020603050405020304" pitchFamily="18" charset="0"/>
                <a:cs typeface="Times New Roman" panose="02020603050405020304" pitchFamily="18" charset="0"/>
              </a:rPr>
              <a:t>Integration Testing becomes necessary to verify the software modules work in unity.</a:t>
            </a:r>
          </a:p>
          <a:p>
            <a:r>
              <a:rPr lang="en-US" sz="2800" dirty="0" smtClean="0">
                <a:latin typeface="Times New Roman" panose="02020603050405020304" pitchFamily="18" charset="0"/>
                <a:cs typeface="Times New Roman" panose="02020603050405020304" pitchFamily="18" charset="0"/>
              </a:rPr>
              <a:t>Data </a:t>
            </a:r>
            <a:r>
              <a:rPr lang="en-US" sz="2800" dirty="0">
                <a:latin typeface="Times New Roman" panose="02020603050405020304" pitchFamily="18" charset="0"/>
                <a:cs typeface="Times New Roman" panose="02020603050405020304" pitchFamily="18" charset="0"/>
              </a:rPr>
              <a:t>may be lost during interfacing.</a:t>
            </a:r>
          </a:p>
          <a:p>
            <a:r>
              <a:rPr lang="en-US" sz="2800" dirty="0" smtClean="0">
                <a:latin typeface="Times New Roman" panose="02020603050405020304" pitchFamily="18" charset="0"/>
                <a:cs typeface="Times New Roman" panose="02020603050405020304" pitchFamily="18" charset="0"/>
              </a:rPr>
              <a:t>Global </a:t>
            </a:r>
            <a:r>
              <a:rPr lang="en-US" sz="2800" dirty="0">
                <a:latin typeface="Times New Roman" panose="02020603050405020304" pitchFamily="18" charset="0"/>
                <a:cs typeface="Times New Roman" panose="02020603050405020304" pitchFamily="18" charset="0"/>
              </a:rPr>
              <a:t>data may also cause problems.</a:t>
            </a:r>
          </a:p>
          <a:p>
            <a:r>
              <a:rPr lang="en-US" sz="2800" dirty="0" smtClean="0">
                <a:latin typeface="Times New Roman" panose="02020603050405020304" pitchFamily="18" charset="0"/>
                <a:cs typeface="Times New Roman" panose="02020603050405020304" pitchFamily="18" charset="0"/>
              </a:rPr>
              <a:t>Sub </a:t>
            </a:r>
            <a:r>
              <a:rPr lang="en-US" sz="2800" dirty="0">
                <a:latin typeface="Times New Roman" panose="02020603050405020304" pitchFamily="18" charset="0"/>
                <a:cs typeface="Times New Roman" panose="02020603050405020304" pitchFamily="18" charset="0"/>
              </a:rPr>
              <a:t>functions may not work properly when combined together</a:t>
            </a:r>
            <a:r>
              <a:rPr lang="en-US" sz="2800" dirty="0" smtClean="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Unit test components taken one by one and integrated incrementally.</a:t>
            </a:r>
          </a:p>
          <a:p>
            <a:r>
              <a:rPr lang="en-US" sz="2800" dirty="0" smtClean="0">
                <a:latin typeface="Times New Roman" panose="02020603050405020304" pitchFamily="18" charset="0"/>
                <a:cs typeface="Times New Roman" panose="02020603050405020304" pitchFamily="18" charset="0"/>
              </a:rPr>
              <a:t>Debugging </a:t>
            </a:r>
            <a:r>
              <a:rPr lang="en-US" sz="2800" dirty="0">
                <a:latin typeface="Times New Roman" panose="02020603050405020304" pitchFamily="18" charset="0"/>
                <a:cs typeface="Times New Roman" panose="02020603050405020304" pitchFamily="18" charset="0"/>
              </a:rPr>
              <a:t>and  fault isolation become easier.</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dirty="0"/>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10</a:t>
            </a:fld>
            <a:endParaRPr lang="en-US"/>
          </a:p>
        </p:txBody>
      </p:sp>
      <p:sp>
        <p:nvSpPr>
          <p:cNvPr id="6" name="Title 5"/>
          <p:cNvSpPr>
            <a:spLocks noGrp="1"/>
          </p:cNvSpPr>
          <p:nvPr>
            <p:ph type="title"/>
          </p:nvPr>
        </p:nvSpPr>
        <p:spPr/>
        <p:txBody>
          <a:bodyPr>
            <a:normAutofit/>
          </a:bodyPr>
          <a:lstStyle/>
          <a:p>
            <a:r>
              <a:rPr lang="en-US" sz="3600" dirty="0">
                <a:solidFill>
                  <a:schemeClr val="tx1"/>
                </a:solidFill>
                <a:latin typeface="Times New Roman" panose="02020603050405020304" pitchFamily="18" charset="0"/>
                <a:cs typeface="Times New Roman" panose="02020603050405020304" pitchFamily="18" charset="0"/>
              </a:rPr>
              <a:t>WHY INTEGRATION TESTING REQUIERED?</a:t>
            </a:r>
            <a:endParaRPr lang="en-IN" sz="3600" dirty="0">
              <a:solidFill>
                <a:schemeClr val="tx1"/>
              </a:solidFill>
            </a:endParaRPr>
          </a:p>
        </p:txBody>
      </p:sp>
    </p:spTree>
    <p:extLst>
      <p:ext uri="{BB962C8B-B14F-4D97-AF65-F5344CB8AC3E}">
        <p14:creationId xmlns:p14="http://schemas.microsoft.com/office/powerpoint/2010/main" val="690495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1"/>
            <a:r>
              <a:rPr lang="en-IN" sz="3200" dirty="0" smtClean="0">
                <a:latin typeface="Times New Roman" panose="02020603050405020304" pitchFamily="18" charset="0"/>
                <a:cs typeface="Times New Roman" panose="02020603050405020304" pitchFamily="18" charset="0"/>
              </a:rPr>
              <a:t>a)  Top </a:t>
            </a:r>
            <a:r>
              <a:rPr lang="en-IN" sz="3200" dirty="0">
                <a:latin typeface="Times New Roman" panose="02020603050405020304" pitchFamily="18" charset="0"/>
                <a:cs typeface="Times New Roman" panose="02020603050405020304" pitchFamily="18" charset="0"/>
              </a:rPr>
              <a:t>Down </a:t>
            </a:r>
            <a:r>
              <a:rPr lang="en-IN" sz="3200" dirty="0" smtClean="0">
                <a:latin typeface="Times New Roman" panose="02020603050405020304" pitchFamily="18" charset="0"/>
                <a:cs typeface="Times New Roman" panose="02020603050405020304" pitchFamily="18" charset="0"/>
              </a:rPr>
              <a:t>Integration</a:t>
            </a:r>
            <a:endParaRPr lang="en-IN" sz="3200" dirty="0">
              <a:latin typeface="Times New Roman" panose="02020603050405020304" pitchFamily="18" charset="0"/>
              <a:cs typeface="Times New Roman" panose="02020603050405020304" pitchFamily="18" charset="0"/>
            </a:endParaRPr>
          </a:p>
          <a:p>
            <a:pPr lvl="1"/>
            <a:r>
              <a:rPr lang="en-IN" sz="3200" dirty="0">
                <a:latin typeface="Times New Roman" panose="02020603050405020304" pitchFamily="18" charset="0"/>
                <a:cs typeface="Times New Roman" panose="02020603050405020304" pitchFamily="18" charset="0"/>
              </a:rPr>
              <a:t> </a:t>
            </a:r>
            <a:r>
              <a:rPr lang="en-IN" sz="3200" dirty="0" smtClean="0">
                <a:latin typeface="Times New Roman" panose="02020603050405020304" pitchFamily="18" charset="0"/>
                <a:cs typeface="Times New Roman" panose="02020603050405020304" pitchFamily="18" charset="0"/>
              </a:rPr>
              <a:t>b) Bottom </a:t>
            </a:r>
            <a:r>
              <a:rPr lang="en-IN" sz="3200" dirty="0">
                <a:latin typeface="Times New Roman" panose="02020603050405020304" pitchFamily="18" charset="0"/>
                <a:cs typeface="Times New Roman" panose="02020603050405020304" pitchFamily="18" charset="0"/>
              </a:rPr>
              <a:t>Up Integration</a:t>
            </a:r>
          </a:p>
          <a:p>
            <a:pPr lvl="1"/>
            <a:r>
              <a:rPr lang="en-IN" sz="3200" dirty="0">
                <a:latin typeface="Times New Roman" panose="02020603050405020304" pitchFamily="18" charset="0"/>
                <a:cs typeface="Times New Roman" panose="02020603050405020304" pitchFamily="18" charset="0"/>
              </a:rPr>
              <a:t> </a:t>
            </a:r>
            <a:r>
              <a:rPr lang="en-IN" sz="3200" dirty="0" smtClean="0">
                <a:latin typeface="Times New Roman" panose="02020603050405020304" pitchFamily="18" charset="0"/>
                <a:cs typeface="Times New Roman" panose="02020603050405020304" pitchFamily="18" charset="0"/>
              </a:rPr>
              <a:t>c) Bidirectional / Sandwich </a:t>
            </a:r>
            <a:r>
              <a:rPr lang="en-IN" sz="3200" dirty="0">
                <a:latin typeface="Times New Roman" panose="02020603050405020304" pitchFamily="18" charset="0"/>
                <a:cs typeface="Times New Roman" panose="02020603050405020304" pitchFamily="18" charset="0"/>
              </a:rPr>
              <a:t>Integration</a:t>
            </a:r>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11</a:t>
            </a:fld>
            <a:endParaRPr lang="en-US"/>
          </a:p>
        </p:txBody>
      </p:sp>
      <p:sp>
        <p:nvSpPr>
          <p:cNvPr id="6" name="Title 5"/>
          <p:cNvSpPr>
            <a:spLocks noGrp="1"/>
          </p:cNvSpPr>
          <p:nvPr>
            <p:ph type="title"/>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Types of Integration Testing</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8219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854605"/>
            <a:ext cx="10972800" cy="4426311"/>
          </a:xfrm>
        </p:spPr>
        <p:txBody>
          <a:bodyPr/>
          <a:lstStyle/>
          <a:p>
            <a:r>
              <a:rPr lang="en-US" dirty="0" smtClean="0">
                <a:latin typeface="Times New Roman" panose="02020603050405020304" pitchFamily="18" charset="0"/>
                <a:cs typeface="Times New Roman" panose="02020603050405020304" pitchFamily="18" charset="0"/>
              </a:rPr>
              <a:t>In top down integration , the top level of the application is tested first </a:t>
            </a:r>
            <a:r>
              <a:rPr lang="en-US" dirty="0">
                <a:latin typeface="Times New Roman" panose="02020603050405020304" pitchFamily="18" charset="0"/>
                <a:cs typeface="Times New Roman" panose="02020603050405020304" pitchFamily="18" charset="0"/>
              </a:rPr>
              <a:t>and then it goes </a:t>
            </a:r>
            <a:r>
              <a:rPr lang="en-US" dirty="0" smtClean="0">
                <a:latin typeface="Times New Roman" panose="02020603050405020304" pitchFamily="18" charset="0"/>
                <a:cs typeface="Times New Roman" panose="02020603050405020304" pitchFamily="18" charset="0"/>
              </a:rPr>
              <a:t>downward </a:t>
            </a:r>
            <a:r>
              <a:rPr lang="en-US" dirty="0">
                <a:latin typeface="Times New Roman" panose="02020603050405020304" pitchFamily="18" charset="0"/>
                <a:cs typeface="Times New Roman" panose="02020603050405020304" pitchFamily="18" charset="0"/>
              </a:rPr>
              <a:t>till it reaches the final component of the </a:t>
            </a:r>
            <a:r>
              <a:rPr lang="en-US" dirty="0" smtClean="0">
                <a:latin typeface="Times New Roman" panose="02020603050405020304" pitchFamily="18" charset="0"/>
                <a:cs typeface="Times New Roman" panose="02020603050405020304" pitchFamily="18" charset="0"/>
              </a:rPr>
              <a:t>system.</a:t>
            </a:r>
          </a:p>
          <a:p>
            <a:r>
              <a:rPr lang="en-US" dirty="0" smtClean="0">
                <a:latin typeface="Times New Roman" panose="02020603050405020304" pitchFamily="18" charset="0"/>
                <a:cs typeface="Times New Roman" panose="02020603050405020304" pitchFamily="18" charset="0"/>
              </a:rPr>
              <a:t>It is also referred as </a:t>
            </a:r>
            <a:r>
              <a:rPr lang="en-US" b="1" dirty="0" smtClean="0">
                <a:latin typeface="Times New Roman" panose="02020603050405020304" pitchFamily="18" charset="0"/>
                <a:cs typeface="Times New Roman" panose="02020603050405020304" pitchFamily="18" charset="0"/>
              </a:rPr>
              <a:t>incremental integration testing </a:t>
            </a:r>
            <a:r>
              <a:rPr lang="en-US" dirty="0" smtClean="0">
                <a:latin typeface="Times New Roman" panose="02020603050405020304" pitchFamily="18" charset="0"/>
                <a:cs typeface="Times New Roman" panose="02020603050405020304" pitchFamily="18" charset="0"/>
              </a:rPr>
              <a:t>technique.</a:t>
            </a:r>
          </a:p>
          <a:p>
            <a:r>
              <a:rPr lang="en-US" dirty="0" smtClean="0">
                <a:latin typeface="Times New Roman" panose="02020603050405020304" pitchFamily="18" charset="0"/>
                <a:cs typeface="Times New Roman" panose="02020603050405020304" pitchFamily="18" charset="0"/>
              </a:rPr>
              <a:t> Lower level modules are simulated by stubs which mimic functionality of lower level modules, as you add lower level code , stubs will replace with actual components.</a:t>
            </a:r>
          </a:p>
          <a:p>
            <a:r>
              <a:rPr lang="en-US" dirty="0" smtClean="0">
                <a:latin typeface="Times New Roman" panose="02020603050405020304" pitchFamily="18" charset="0"/>
                <a:cs typeface="Times New Roman" panose="02020603050405020304" pitchFamily="18" charset="0"/>
              </a:rPr>
              <a:t>It needs design &amp; implementation of stubs so drivers may not be required as we go downward as earlier phase will act as driver for latter phase .</a:t>
            </a:r>
          </a:p>
          <a:p>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12</a:t>
            </a:fld>
            <a:endParaRPr lang="en-US"/>
          </a:p>
        </p:txBody>
      </p:sp>
      <p:sp>
        <p:nvSpPr>
          <p:cNvPr id="6" name="Title 5"/>
          <p:cNvSpPr>
            <a:spLocks noGrp="1"/>
          </p:cNvSpPr>
          <p:nvPr>
            <p:ph type="title"/>
          </p:nvPr>
        </p:nvSpPr>
        <p:spPr>
          <a:xfrm>
            <a:off x="609600" y="274639"/>
            <a:ext cx="10972800" cy="537020"/>
          </a:xfrm>
        </p:spPr>
        <p:txBody>
          <a:bodyPr>
            <a:noAutofit/>
          </a:bodyPr>
          <a:lstStyle/>
          <a:p>
            <a:pPr lvl="1" algn="l" rtl="0">
              <a:spcBef>
                <a:spcPct val="0"/>
              </a:spcBef>
            </a:pPr>
            <a:r>
              <a:rPr lang="en-IN" sz="3600" b="1" dirty="0" smtClean="0">
                <a:latin typeface="Times New Roman" panose="02020603050405020304" pitchFamily="18" charset="0"/>
                <a:cs typeface="Times New Roman" panose="02020603050405020304" pitchFamily="18" charset="0"/>
              </a:rPr>
              <a:t>a) Top Down Integration</a:t>
            </a:r>
            <a:r>
              <a:rPr lang="en-IN" sz="2400" b="1" dirty="0" smtClean="0">
                <a:latin typeface="Times New Roman" panose="02020603050405020304" pitchFamily="18" charset="0"/>
                <a:cs typeface="Times New Roman" panose="02020603050405020304" pitchFamily="18" charset="0"/>
              </a:rPr>
              <a:t/>
            </a:r>
            <a:br>
              <a:rPr lang="en-IN" sz="2400" b="1" dirty="0" smtClean="0">
                <a:latin typeface="Times New Roman" panose="02020603050405020304" pitchFamily="18" charset="0"/>
                <a:cs typeface="Times New Roman" panose="02020603050405020304" pitchFamily="18" charset="0"/>
              </a:rPr>
            </a:br>
            <a:endParaRPr lang="en-IN" b="1" dirty="0"/>
          </a:p>
        </p:txBody>
      </p:sp>
    </p:spTree>
    <p:extLst>
      <p:ext uri="{BB962C8B-B14F-4D97-AF65-F5344CB8AC3E}">
        <p14:creationId xmlns:p14="http://schemas.microsoft.com/office/powerpoint/2010/main" val="390058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68505" y="733815"/>
            <a:ext cx="10972800" cy="5471777"/>
          </a:xfrm>
        </p:spPr>
        <p:txBody>
          <a:bodyPr>
            <a:normAutofit fontScale="70000" lnSpcReduction="20000"/>
          </a:bodyPr>
          <a:lstStyle/>
          <a:p>
            <a:pPr marL="109728" indent="0">
              <a:buNone/>
            </a:pPr>
            <a:endParaRPr lang="en-US" dirty="0" smtClean="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smtClean="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smtClean="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smtClean="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smtClean="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smtClean="0">
              <a:latin typeface="Times New Roman" panose="02020603050405020304" pitchFamily="18" charset="0"/>
              <a:cs typeface="Times New Roman" panose="02020603050405020304" pitchFamily="18" charset="0"/>
            </a:endParaRPr>
          </a:p>
          <a:p>
            <a:pPr marL="109728" indent="0">
              <a:buNone/>
            </a:pPr>
            <a:endParaRPr lang="en-US" dirty="0" smtClean="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smtClean="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smtClean="0">
              <a:latin typeface="Times New Roman" panose="02020603050405020304" pitchFamily="18" charset="0"/>
              <a:cs typeface="Times New Roman" panose="02020603050405020304" pitchFamily="18" charset="0"/>
            </a:endParaRPr>
          </a:p>
          <a:p>
            <a:pPr marL="109728" indent="0">
              <a:buNone/>
            </a:pPr>
            <a:r>
              <a:rPr lang="en-US" dirty="0" smtClean="0">
                <a:latin typeface="Times New Roman" panose="02020603050405020304" pitchFamily="18" charset="0"/>
                <a:cs typeface="Times New Roman" panose="02020603050405020304" pitchFamily="18" charset="0"/>
              </a:rPr>
              <a:t>Top Down integration can be performed in  depth </a:t>
            </a:r>
            <a:r>
              <a:rPr lang="en-US" dirty="0">
                <a:latin typeface="Times New Roman" panose="02020603050405020304" pitchFamily="18" charset="0"/>
                <a:cs typeface="Times New Roman" panose="02020603050405020304" pitchFamily="18" charset="0"/>
              </a:rPr>
              <a:t>first </a:t>
            </a:r>
            <a:r>
              <a:rPr lang="en-US" dirty="0" smtClean="0">
                <a:latin typeface="Times New Roman" panose="02020603050405020304" pitchFamily="18" charset="0"/>
                <a:cs typeface="Times New Roman" panose="02020603050405020304" pitchFamily="18" charset="0"/>
              </a:rPr>
              <a:t>or breadth </a:t>
            </a:r>
            <a:r>
              <a:rPr lang="en-US" dirty="0">
                <a:latin typeface="Times New Roman" panose="02020603050405020304" pitchFamily="18" charset="0"/>
                <a:cs typeface="Times New Roman" panose="02020603050405020304" pitchFamily="18" charset="0"/>
              </a:rPr>
              <a:t>first manner</a:t>
            </a:r>
            <a:r>
              <a:rPr lang="en-US" dirty="0" smtClean="0">
                <a:latin typeface="Times New Roman" panose="02020603050405020304" pitchFamily="18" charset="0"/>
                <a:cs typeface="Times New Roman" panose="02020603050405020304" pitchFamily="18" charset="0"/>
              </a:rPr>
              <a:t>:</a:t>
            </a:r>
          </a:p>
          <a:p>
            <a:pPr marL="109728" indent="0">
              <a:buNone/>
            </a:pPr>
            <a:r>
              <a:rPr lang="en-US" dirty="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Breadth </a:t>
            </a:r>
            <a:r>
              <a:rPr lang="en-US" b="1" dirty="0">
                <a:latin typeface="Times New Roman" panose="02020603050405020304" pitchFamily="18" charset="0"/>
                <a:cs typeface="Times New Roman" panose="02020603050405020304" pitchFamily="18" charset="0"/>
              </a:rPr>
              <a:t>first </a:t>
            </a:r>
            <a:r>
              <a:rPr lang="en-US" dirty="0" smtClean="0">
                <a:latin typeface="Times New Roman" panose="02020603050405020304" pitchFamily="18" charset="0"/>
                <a:cs typeface="Times New Roman" panose="02020603050405020304" pitchFamily="18" charset="0"/>
              </a:rPr>
              <a:t>:All modules directly subordinate at each level are integrated together</a:t>
            </a:r>
          </a:p>
          <a:p>
            <a:pPr marL="109728" indent="0">
              <a:buNone/>
            </a:pPr>
            <a:r>
              <a:rPr lang="en-US" dirty="0" smtClean="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Depth first</a:t>
            </a:r>
            <a:r>
              <a:rPr lang="en-US" dirty="0">
                <a:latin typeface="Times New Roman" panose="02020603050405020304" pitchFamily="18" charset="0"/>
                <a:cs typeface="Times New Roman" panose="02020603050405020304" pitchFamily="18" charset="0"/>
              </a:rPr>
              <a:t>: All modules on a path are integrated first</a:t>
            </a: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13</a:t>
            </a:fld>
            <a:endParaRPr lang="en-US"/>
          </a:p>
        </p:txBody>
      </p:sp>
      <p:sp>
        <p:nvSpPr>
          <p:cNvPr id="6" name="Title 5"/>
          <p:cNvSpPr>
            <a:spLocks noGrp="1"/>
          </p:cNvSpPr>
          <p:nvPr>
            <p:ph type="title"/>
          </p:nvPr>
        </p:nvSpPr>
        <p:spPr>
          <a:xfrm>
            <a:off x="609600" y="274639"/>
            <a:ext cx="10972800" cy="537020"/>
          </a:xfrm>
        </p:spPr>
        <p:txBody>
          <a:bodyPr>
            <a:noAutofit/>
          </a:bodyPr>
          <a:lstStyle/>
          <a:p>
            <a:pPr lvl="1" algn="l" rtl="0">
              <a:spcBef>
                <a:spcPct val="0"/>
              </a:spcBef>
            </a:pPr>
            <a:r>
              <a:rPr lang="en-IN" sz="2800" b="1" dirty="0" smtClean="0">
                <a:latin typeface="Times New Roman" panose="02020603050405020304" pitchFamily="18" charset="0"/>
                <a:cs typeface="Times New Roman" panose="02020603050405020304" pitchFamily="18" charset="0"/>
              </a:rPr>
              <a:t>Top Down Integration</a:t>
            </a:r>
            <a:br>
              <a:rPr lang="en-IN" sz="2800" b="1" dirty="0" smtClean="0">
                <a:latin typeface="Times New Roman" panose="02020603050405020304" pitchFamily="18" charset="0"/>
                <a:cs typeface="Times New Roman" panose="02020603050405020304" pitchFamily="18" charset="0"/>
              </a:rPr>
            </a:br>
            <a:endParaRPr lang="en-IN" sz="2000" b="1" dirty="0"/>
          </a:p>
        </p:txBody>
      </p:sp>
      <p:sp>
        <p:nvSpPr>
          <p:cNvPr id="7" name="Rectangle 6"/>
          <p:cNvSpPr/>
          <p:nvPr/>
        </p:nvSpPr>
        <p:spPr>
          <a:xfrm>
            <a:off x="2059967" y="863029"/>
            <a:ext cx="1972639"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a:t>
            </a:r>
            <a:endParaRPr lang="en-IN" dirty="0"/>
          </a:p>
        </p:txBody>
      </p:sp>
      <p:sp>
        <p:nvSpPr>
          <p:cNvPr id="8" name="Rectangle 7"/>
          <p:cNvSpPr/>
          <p:nvPr/>
        </p:nvSpPr>
        <p:spPr>
          <a:xfrm>
            <a:off x="2234629" y="2349356"/>
            <a:ext cx="1114747"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Module2</a:t>
            </a:r>
            <a:endParaRPr lang="en-IN" dirty="0"/>
          </a:p>
        </p:txBody>
      </p:sp>
      <p:sp>
        <p:nvSpPr>
          <p:cNvPr id="9" name="Rectangle 8"/>
          <p:cNvSpPr/>
          <p:nvPr/>
        </p:nvSpPr>
        <p:spPr>
          <a:xfrm>
            <a:off x="3746641" y="2369906"/>
            <a:ext cx="1097623"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Module3</a:t>
            </a:r>
            <a:endParaRPr lang="en-IN" dirty="0"/>
          </a:p>
        </p:txBody>
      </p:sp>
      <p:sp>
        <p:nvSpPr>
          <p:cNvPr id="10" name="Rectangle 9"/>
          <p:cNvSpPr/>
          <p:nvPr/>
        </p:nvSpPr>
        <p:spPr>
          <a:xfrm>
            <a:off x="3857944" y="3618214"/>
            <a:ext cx="1063377"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Unit3</a:t>
            </a:r>
            <a:endParaRPr lang="en-IN" dirty="0"/>
          </a:p>
        </p:txBody>
      </p:sp>
      <p:sp>
        <p:nvSpPr>
          <p:cNvPr id="11" name="Rectangle 10"/>
          <p:cNvSpPr/>
          <p:nvPr/>
        </p:nvSpPr>
        <p:spPr>
          <a:xfrm>
            <a:off x="2234629" y="3618214"/>
            <a:ext cx="1114747"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Unit2</a:t>
            </a:r>
            <a:endParaRPr lang="en-IN" dirty="0"/>
          </a:p>
        </p:txBody>
      </p:sp>
      <p:sp>
        <p:nvSpPr>
          <p:cNvPr id="12" name="Rectangle 11"/>
          <p:cNvSpPr/>
          <p:nvPr/>
        </p:nvSpPr>
        <p:spPr>
          <a:xfrm>
            <a:off x="739739" y="3566843"/>
            <a:ext cx="1078787"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Unit1</a:t>
            </a:r>
            <a:endParaRPr lang="en-IN" dirty="0"/>
          </a:p>
        </p:txBody>
      </p:sp>
      <p:sp>
        <p:nvSpPr>
          <p:cNvPr id="13" name="Rectangle 12"/>
          <p:cNvSpPr/>
          <p:nvPr/>
        </p:nvSpPr>
        <p:spPr>
          <a:xfrm>
            <a:off x="750013" y="2349356"/>
            <a:ext cx="1068514"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Module1</a:t>
            </a:r>
            <a:endParaRPr lang="en-IN" dirty="0"/>
          </a:p>
        </p:txBody>
      </p:sp>
      <p:cxnSp>
        <p:nvCxnSpPr>
          <p:cNvPr id="15" name="Straight Arrow Connector 14"/>
          <p:cNvCxnSpPr/>
          <p:nvPr/>
        </p:nvCxnSpPr>
        <p:spPr>
          <a:xfrm flipH="1">
            <a:off x="2792001" y="1559960"/>
            <a:ext cx="1" cy="8099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37689" y="1520575"/>
            <a:ext cx="1715785" cy="8099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9" idx="0"/>
          </p:cNvCxnSpPr>
          <p:nvPr/>
        </p:nvCxnSpPr>
        <p:spPr>
          <a:xfrm>
            <a:off x="2753474" y="1467492"/>
            <a:ext cx="1541979" cy="9024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2"/>
            <a:endCxn id="11" idx="0"/>
          </p:cNvCxnSpPr>
          <p:nvPr/>
        </p:nvCxnSpPr>
        <p:spPr>
          <a:xfrm>
            <a:off x="2792003" y="3006902"/>
            <a:ext cx="0" cy="611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1037690" y="3027452"/>
            <a:ext cx="1376737" cy="738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0" idx="0"/>
          </p:cNvCxnSpPr>
          <p:nvPr/>
        </p:nvCxnSpPr>
        <p:spPr>
          <a:xfrm>
            <a:off x="3143892" y="3027452"/>
            <a:ext cx="1245741" cy="5907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a:off x="9054100" y="616450"/>
            <a:ext cx="669533"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M1</a:t>
            </a:r>
            <a:endParaRPr lang="en-IN" dirty="0"/>
          </a:p>
        </p:txBody>
      </p:sp>
      <p:sp>
        <p:nvSpPr>
          <p:cNvPr id="39" name="Rectangle 38"/>
          <p:cNvSpPr/>
          <p:nvPr/>
        </p:nvSpPr>
        <p:spPr>
          <a:xfrm>
            <a:off x="8049800" y="1520575"/>
            <a:ext cx="669533"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M2</a:t>
            </a:r>
            <a:endParaRPr lang="en-IN" dirty="0"/>
          </a:p>
        </p:txBody>
      </p:sp>
      <p:sp>
        <p:nvSpPr>
          <p:cNvPr id="40" name="Rectangle 39"/>
          <p:cNvSpPr/>
          <p:nvPr/>
        </p:nvSpPr>
        <p:spPr>
          <a:xfrm>
            <a:off x="8733028" y="2458948"/>
            <a:ext cx="669533"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M6</a:t>
            </a:r>
            <a:endParaRPr lang="en-IN" dirty="0"/>
          </a:p>
        </p:txBody>
      </p:sp>
      <p:sp>
        <p:nvSpPr>
          <p:cNvPr id="41" name="Rectangle 40"/>
          <p:cNvSpPr/>
          <p:nvPr/>
        </p:nvSpPr>
        <p:spPr>
          <a:xfrm>
            <a:off x="7405954" y="2458948"/>
            <a:ext cx="669533"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M3</a:t>
            </a:r>
            <a:endParaRPr lang="en-IN" dirty="0"/>
          </a:p>
        </p:txBody>
      </p:sp>
      <p:sp>
        <p:nvSpPr>
          <p:cNvPr id="42" name="Rectangle 41"/>
          <p:cNvSpPr/>
          <p:nvPr/>
        </p:nvSpPr>
        <p:spPr>
          <a:xfrm>
            <a:off x="9808394" y="1712360"/>
            <a:ext cx="669533"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M8</a:t>
            </a:r>
            <a:endParaRPr lang="en-IN" dirty="0"/>
          </a:p>
        </p:txBody>
      </p:sp>
      <p:sp>
        <p:nvSpPr>
          <p:cNvPr id="43" name="Rectangle 42"/>
          <p:cNvSpPr/>
          <p:nvPr/>
        </p:nvSpPr>
        <p:spPr>
          <a:xfrm>
            <a:off x="7405954" y="3334816"/>
            <a:ext cx="669533"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M4</a:t>
            </a:r>
            <a:endParaRPr lang="en-IN" dirty="0"/>
          </a:p>
        </p:txBody>
      </p:sp>
      <p:sp>
        <p:nvSpPr>
          <p:cNvPr id="44" name="Rectangle 43"/>
          <p:cNvSpPr/>
          <p:nvPr/>
        </p:nvSpPr>
        <p:spPr>
          <a:xfrm>
            <a:off x="7409374" y="4224389"/>
            <a:ext cx="669533"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M5</a:t>
            </a:r>
            <a:endParaRPr lang="en-IN" dirty="0"/>
          </a:p>
        </p:txBody>
      </p:sp>
      <p:sp>
        <p:nvSpPr>
          <p:cNvPr id="45" name="Rectangle 44"/>
          <p:cNvSpPr/>
          <p:nvPr/>
        </p:nvSpPr>
        <p:spPr>
          <a:xfrm>
            <a:off x="8733028" y="3353221"/>
            <a:ext cx="669533"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M7</a:t>
            </a:r>
            <a:endParaRPr lang="en-IN" dirty="0"/>
          </a:p>
        </p:txBody>
      </p:sp>
      <p:cxnSp>
        <p:nvCxnSpPr>
          <p:cNvPr id="47" name="Straight Arrow Connector 46"/>
          <p:cNvCxnSpPr/>
          <p:nvPr/>
        </p:nvCxnSpPr>
        <p:spPr>
          <a:xfrm flipH="1">
            <a:off x="8496728" y="1273996"/>
            <a:ext cx="678094" cy="1934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41" idx="0"/>
          </p:cNvCxnSpPr>
          <p:nvPr/>
        </p:nvCxnSpPr>
        <p:spPr>
          <a:xfrm flipH="1">
            <a:off x="7740721" y="2178121"/>
            <a:ext cx="478605" cy="2808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41" idx="2"/>
            <a:endCxn id="43" idx="0"/>
          </p:cNvCxnSpPr>
          <p:nvPr/>
        </p:nvCxnSpPr>
        <p:spPr>
          <a:xfrm>
            <a:off x="7740721" y="3116494"/>
            <a:ext cx="0" cy="21832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a:stCxn id="43" idx="2"/>
            <a:endCxn id="44" idx="0"/>
          </p:cNvCxnSpPr>
          <p:nvPr/>
        </p:nvCxnSpPr>
        <p:spPr>
          <a:xfrm>
            <a:off x="7740721" y="3992362"/>
            <a:ext cx="3420" cy="2320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40" idx="0"/>
          </p:cNvCxnSpPr>
          <p:nvPr/>
        </p:nvCxnSpPr>
        <p:spPr>
          <a:xfrm>
            <a:off x="8719333" y="2178121"/>
            <a:ext cx="348462" cy="2808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40" idx="2"/>
            <a:endCxn id="45" idx="0"/>
          </p:cNvCxnSpPr>
          <p:nvPr/>
        </p:nvCxnSpPr>
        <p:spPr>
          <a:xfrm>
            <a:off x="9067795" y="3116494"/>
            <a:ext cx="0" cy="2367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42" idx="0"/>
          </p:cNvCxnSpPr>
          <p:nvPr/>
        </p:nvCxnSpPr>
        <p:spPr>
          <a:xfrm>
            <a:off x="9616611" y="1273996"/>
            <a:ext cx="526550" cy="4383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5767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800" b="1" dirty="0">
                <a:latin typeface="Times New Roman" panose="02020603050405020304" pitchFamily="18" charset="0"/>
                <a:cs typeface="Times New Roman" panose="02020603050405020304" pitchFamily="18" charset="0"/>
              </a:rPr>
              <a:t>Advantages:</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Fault Localization is easier.</a:t>
            </a:r>
          </a:p>
          <a:p>
            <a:r>
              <a:rPr lang="en-IN" sz="2800" dirty="0">
                <a:latin typeface="Times New Roman" panose="02020603050405020304" pitchFamily="18" charset="0"/>
                <a:cs typeface="Times New Roman" panose="02020603050405020304" pitchFamily="18" charset="0"/>
              </a:rPr>
              <a:t>Possibility to obtain an early prototype.</a:t>
            </a:r>
          </a:p>
          <a:p>
            <a:r>
              <a:rPr lang="en-IN" sz="2800" dirty="0">
                <a:latin typeface="Times New Roman" panose="02020603050405020304" pitchFamily="18" charset="0"/>
                <a:cs typeface="Times New Roman" panose="02020603050405020304" pitchFamily="18" charset="0"/>
              </a:rPr>
              <a:t>Critical Modules are tested on priority; major design flaws could be found and fixed first.</a:t>
            </a:r>
          </a:p>
          <a:p>
            <a:r>
              <a:rPr lang="en-IN" sz="2800" b="1" dirty="0">
                <a:latin typeface="Times New Roman" panose="02020603050405020304" pitchFamily="18" charset="0"/>
                <a:cs typeface="Times New Roman" panose="02020603050405020304" pitchFamily="18" charset="0"/>
              </a:rPr>
              <a:t>Disadvantages:</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Needs many Stubs.</a:t>
            </a:r>
          </a:p>
          <a:p>
            <a:r>
              <a:rPr lang="en-IN" sz="2800" dirty="0">
                <a:latin typeface="Times New Roman" panose="02020603050405020304" pitchFamily="18" charset="0"/>
                <a:cs typeface="Times New Roman" panose="02020603050405020304" pitchFamily="18" charset="0"/>
              </a:rPr>
              <a:t>Modules at a lower level are tested inadequately.</a:t>
            </a:r>
          </a:p>
          <a:p>
            <a:endParaRPr lang="en-US" dirty="0"/>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14</a:t>
            </a:fld>
            <a:endParaRPr lang="en-US"/>
          </a:p>
        </p:txBody>
      </p:sp>
      <p:sp>
        <p:nvSpPr>
          <p:cNvPr id="6" name="Title 5"/>
          <p:cNvSpPr>
            <a:spLocks noGrp="1"/>
          </p:cNvSpPr>
          <p:nvPr>
            <p:ph type="title"/>
          </p:nvPr>
        </p:nvSpPr>
        <p:spPr>
          <a:xfrm>
            <a:off x="609600" y="274638"/>
            <a:ext cx="10972800" cy="763052"/>
          </a:xfrm>
        </p:spPr>
        <p:txBody>
          <a:bodyPr/>
          <a:lstStyle/>
          <a:p>
            <a:r>
              <a:rPr lang="en-US" dirty="0">
                <a:solidFill>
                  <a:schemeClr val="tx1"/>
                </a:solidFill>
              </a:rPr>
              <a:t>Advantages &amp; Disadvantages</a:t>
            </a:r>
          </a:p>
        </p:txBody>
      </p:sp>
    </p:spTree>
    <p:extLst>
      <p:ext uri="{BB962C8B-B14F-4D97-AF65-F5344CB8AC3E}">
        <p14:creationId xmlns:p14="http://schemas.microsoft.com/office/powerpoint/2010/main" val="4036201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15</a:t>
            </a:fld>
            <a:endParaRPr lang="en-US"/>
          </a:p>
        </p:txBody>
      </p:sp>
      <p:sp>
        <p:nvSpPr>
          <p:cNvPr id="6" name="Title 5"/>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b) Bottom Up Approach</a:t>
            </a:r>
            <a:endParaRPr lang="en-IN" dirty="0">
              <a:latin typeface="Times New Roman" panose="02020603050405020304" pitchFamily="18" charset="0"/>
              <a:cs typeface="Times New Roman" panose="02020603050405020304" pitchFamily="18" charset="0"/>
            </a:endParaRPr>
          </a:p>
        </p:txBody>
      </p:sp>
      <p:sp>
        <p:nvSpPr>
          <p:cNvPr id="2" name="Content Placeholder 1"/>
          <p:cNvSpPr>
            <a:spLocks noGrp="1"/>
          </p:cNvSpPr>
          <p:nvPr>
            <p:ph idx="1"/>
          </p:nvPr>
        </p:nvSpPr>
        <p:spPr/>
        <p:txBody>
          <a:bodyPr/>
          <a:lstStyle/>
          <a:p>
            <a:pPr algn="just"/>
            <a:r>
              <a:rPr lang="en-US" dirty="0" smtClean="0">
                <a:latin typeface="Times New Roman" panose="02020603050405020304" pitchFamily="18" charset="0"/>
                <a:cs typeface="Times New Roman" panose="02020603050405020304" pitchFamily="18" charset="0"/>
              </a:rPr>
              <a:t>It is opposite of top down integration.</a:t>
            </a:r>
          </a:p>
          <a:p>
            <a:pPr algn="just"/>
            <a:r>
              <a:rPr lang="en-US" dirty="0" smtClean="0">
                <a:latin typeface="Times New Roman" panose="02020603050405020304" pitchFamily="18" charset="0"/>
                <a:cs typeface="Times New Roman" panose="02020603050405020304" pitchFamily="18" charset="0"/>
              </a:rPr>
              <a:t>It focuses on testing the bottom part/individual unit first and then goes upward by integrating testing &amp; working units for system testing &amp; inter system testing.</a:t>
            </a:r>
          </a:p>
          <a:p>
            <a:pPr algn="just"/>
            <a:r>
              <a:rPr lang="en-US" dirty="0" smtClean="0">
                <a:latin typeface="Times New Roman" panose="02020603050405020304" pitchFamily="18" charset="0"/>
                <a:cs typeface="Times New Roman" panose="02020603050405020304" pitchFamily="18" charset="0"/>
              </a:rPr>
              <a:t>In bottom up integration each sub-system is tested separately &amp; then the full system is tested.</a:t>
            </a:r>
          </a:p>
          <a:p>
            <a:pPr marL="109728" indent="0" algn="just">
              <a:buNone/>
            </a:pPr>
            <a:endParaRPr lang="en-US" dirty="0" smtClean="0">
              <a:latin typeface="Times New Roman" panose="02020603050405020304" pitchFamily="18" charset="0"/>
              <a:cs typeface="Times New Roman" panose="02020603050405020304" pitchFamily="18" charset="0"/>
            </a:endParaRPr>
          </a:p>
          <a:p>
            <a:pPr marL="109728"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21904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68505" y="733815"/>
            <a:ext cx="10972800" cy="5471777"/>
          </a:xfrm>
        </p:spPr>
        <p:txBody>
          <a:bodyPr>
            <a:normAutofit fontScale="70000" lnSpcReduction="20000"/>
          </a:bodyPr>
          <a:lstStyle/>
          <a:p>
            <a:pPr marL="109728" indent="0">
              <a:buNone/>
            </a:pPr>
            <a:endParaRPr lang="en-US" dirty="0" smtClean="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smtClean="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smtClean="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smtClean="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smtClean="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smtClean="0">
              <a:latin typeface="Times New Roman" panose="02020603050405020304" pitchFamily="18" charset="0"/>
              <a:cs typeface="Times New Roman" panose="02020603050405020304" pitchFamily="18" charset="0"/>
            </a:endParaRPr>
          </a:p>
          <a:p>
            <a:pPr marL="109728" indent="0">
              <a:buNone/>
            </a:pPr>
            <a:endParaRPr lang="en-US" dirty="0" smtClean="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smtClean="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smtClean="0">
              <a:latin typeface="Times New Roman" panose="02020603050405020304" pitchFamily="18" charset="0"/>
              <a:cs typeface="Times New Roman" panose="02020603050405020304" pitchFamily="18" charset="0"/>
            </a:endParaRPr>
          </a:p>
          <a:p>
            <a:pPr marL="109728" indent="0" algn="just">
              <a:buNone/>
            </a:pPr>
            <a:r>
              <a:rPr lang="en-US" dirty="0" smtClean="0">
                <a:latin typeface="Times New Roman" panose="02020603050405020304" pitchFamily="18" charset="0"/>
                <a:cs typeface="Times New Roman" panose="02020603050405020304" pitchFamily="18" charset="0"/>
              </a:rPr>
              <a:t>Top Down integration can be performed in  depth </a:t>
            </a:r>
            <a:r>
              <a:rPr lang="en-US" dirty="0">
                <a:latin typeface="Times New Roman" panose="02020603050405020304" pitchFamily="18" charset="0"/>
                <a:cs typeface="Times New Roman" panose="02020603050405020304" pitchFamily="18" charset="0"/>
              </a:rPr>
              <a:t>first </a:t>
            </a:r>
            <a:r>
              <a:rPr lang="en-US" dirty="0" smtClean="0">
                <a:latin typeface="Times New Roman" panose="02020603050405020304" pitchFamily="18" charset="0"/>
                <a:cs typeface="Times New Roman" panose="02020603050405020304" pitchFamily="18" charset="0"/>
              </a:rPr>
              <a:t>or breadth </a:t>
            </a:r>
            <a:r>
              <a:rPr lang="en-US" dirty="0">
                <a:latin typeface="Times New Roman" panose="02020603050405020304" pitchFamily="18" charset="0"/>
                <a:cs typeface="Times New Roman" panose="02020603050405020304" pitchFamily="18" charset="0"/>
              </a:rPr>
              <a:t>first manner</a:t>
            </a:r>
            <a:r>
              <a:rPr lang="en-US" dirty="0" smtClean="0">
                <a:latin typeface="Times New Roman" panose="02020603050405020304" pitchFamily="18" charset="0"/>
                <a:cs typeface="Times New Roman" panose="02020603050405020304" pitchFamily="18" charset="0"/>
              </a:rPr>
              <a:t>:</a:t>
            </a:r>
          </a:p>
          <a:p>
            <a:pPr marL="109728" indent="0" algn="just">
              <a:buNone/>
            </a:pPr>
            <a:r>
              <a:rPr lang="en-US" dirty="0">
                <a:latin typeface="Times New Roman" panose="02020603050405020304" pitchFamily="18" charset="0"/>
                <a:cs typeface="Times New Roman" panose="02020603050405020304" pitchFamily="18" charset="0"/>
              </a:rPr>
              <a:t>1</a:t>
            </a: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Breadth </a:t>
            </a:r>
            <a:r>
              <a:rPr lang="en-US" b="1" dirty="0">
                <a:latin typeface="Times New Roman" panose="02020603050405020304" pitchFamily="18" charset="0"/>
                <a:cs typeface="Times New Roman" panose="02020603050405020304" pitchFamily="18" charset="0"/>
              </a:rPr>
              <a:t>first </a:t>
            </a:r>
            <a:r>
              <a:rPr lang="en-US" dirty="0" smtClean="0">
                <a:latin typeface="Times New Roman" panose="02020603050405020304" pitchFamily="18" charset="0"/>
                <a:cs typeface="Times New Roman" panose="02020603050405020304" pitchFamily="18" charset="0"/>
              </a:rPr>
              <a:t>:All modules directly subordinate at each level are integrated together</a:t>
            </a:r>
          </a:p>
          <a:p>
            <a:pPr marL="109728" indent="0" algn="just">
              <a:buNone/>
            </a:pPr>
            <a:r>
              <a:rPr lang="en-US" dirty="0" smtClean="0">
                <a:latin typeface="Times New Roman" panose="02020603050405020304" pitchFamily="18" charset="0"/>
                <a:cs typeface="Times New Roman" panose="02020603050405020304" pitchFamily="18" charset="0"/>
              </a:rPr>
              <a:t>2. </a:t>
            </a:r>
            <a:r>
              <a:rPr lang="en-US" b="1" dirty="0">
                <a:latin typeface="Times New Roman" panose="02020603050405020304" pitchFamily="18" charset="0"/>
                <a:cs typeface="Times New Roman" panose="02020603050405020304" pitchFamily="18" charset="0"/>
              </a:rPr>
              <a:t>Depth first</a:t>
            </a:r>
            <a:r>
              <a:rPr lang="en-US" dirty="0">
                <a:latin typeface="Times New Roman" panose="02020603050405020304" pitchFamily="18" charset="0"/>
                <a:cs typeface="Times New Roman" panose="02020603050405020304" pitchFamily="18" charset="0"/>
              </a:rPr>
              <a:t>: All modules on a path are integrated first</a:t>
            </a: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16</a:t>
            </a:fld>
            <a:endParaRPr lang="en-US"/>
          </a:p>
        </p:txBody>
      </p:sp>
      <p:sp>
        <p:nvSpPr>
          <p:cNvPr id="6" name="Title 5"/>
          <p:cNvSpPr>
            <a:spLocks noGrp="1"/>
          </p:cNvSpPr>
          <p:nvPr>
            <p:ph type="title"/>
          </p:nvPr>
        </p:nvSpPr>
        <p:spPr>
          <a:xfrm>
            <a:off x="609600" y="274639"/>
            <a:ext cx="10972800" cy="537020"/>
          </a:xfrm>
        </p:spPr>
        <p:txBody>
          <a:bodyPr>
            <a:noAutofit/>
          </a:bodyPr>
          <a:lstStyle/>
          <a:p>
            <a:pPr lvl="1" algn="l" rtl="0">
              <a:spcBef>
                <a:spcPct val="0"/>
              </a:spcBef>
            </a:pPr>
            <a:r>
              <a:rPr lang="en-IN" sz="2800" b="1" dirty="0" smtClean="0">
                <a:latin typeface="Times New Roman" panose="02020603050405020304" pitchFamily="18" charset="0"/>
                <a:cs typeface="Times New Roman" panose="02020603050405020304" pitchFamily="18" charset="0"/>
              </a:rPr>
              <a:t>Bottom up Integration Testing</a:t>
            </a:r>
            <a:br>
              <a:rPr lang="en-IN" sz="2800" b="1" dirty="0" smtClean="0">
                <a:latin typeface="Times New Roman" panose="02020603050405020304" pitchFamily="18" charset="0"/>
                <a:cs typeface="Times New Roman" panose="02020603050405020304" pitchFamily="18" charset="0"/>
              </a:rPr>
            </a:br>
            <a:endParaRPr lang="en-IN" sz="2000" b="1" dirty="0"/>
          </a:p>
        </p:txBody>
      </p:sp>
      <p:sp>
        <p:nvSpPr>
          <p:cNvPr id="7" name="Rectangle 6"/>
          <p:cNvSpPr/>
          <p:nvPr/>
        </p:nvSpPr>
        <p:spPr>
          <a:xfrm>
            <a:off x="2059968" y="863029"/>
            <a:ext cx="601040"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M1</a:t>
            </a:r>
            <a:endParaRPr lang="en-IN" dirty="0"/>
          </a:p>
        </p:txBody>
      </p:sp>
      <p:sp>
        <p:nvSpPr>
          <p:cNvPr id="8" name="Rectangle 7"/>
          <p:cNvSpPr/>
          <p:nvPr/>
        </p:nvSpPr>
        <p:spPr>
          <a:xfrm>
            <a:off x="2470935" y="2041133"/>
            <a:ext cx="672957"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M3</a:t>
            </a:r>
            <a:endParaRPr lang="en-IN" dirty="0"/>
          </a:p>
        </p:txBody>
      </p:sp>
      <p:sp>
        <p:nvSpPr>
          <p:cNvPr id="9" name="Rectangle 8"/>
          <p:cNvSpPr/>
          <p:nvPr/>
        </p:nvSpPr>
        <p:spPr>
          <a:xfrm>
            <a:off x="3103222" y="4108375"/>
            <a:ext cx="642992"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M7</a:t>
            </a:r>
            <a:endParaRPr lang="en-IN" dirty="0"/>
          </a:p>
        </p:txBody>
      </p:sp>
      <p:sp>
        <p:nvSpPr>
          <p:cNvPr id="10" name="Rectangle 9"/>
          <p:cNvSpPr/>
          <p:nvPr/>
        </p:nvSpPr>
        <p:spPr>
          <a:xfrm>
            <a:off x="2044556" y="4108375"/>
            <a:ext cx="631863"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M6</a:t>
            </a:r>
            <a:endParaRPr lang="en-IN" dirty="0"/>
          </a:p>
        </p:txBody>
      </p:sp>
      <p:sp>
        <p:nvSpPr>
          <p:cNvPr id="11" name="Rectangle 10"/>
          <p:cNvSpPr/>
          <p:nvPr/>
        </p:nvSpPr>
        <p:spPr>
          <a:xfrm>
            <a:off x="2378467" y="3107930"/>
            <a:ext cx="765425"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M5</a:t>
            </a:r>
            <a:endParaRPr lang="en-IN" dirty="0"/>
          </a:p>
        </p:txBody>
      </p:sp>
      <p:sp>
        <p:nvSpPr>
          <p:cNvPr id="12" name="Rectangle 11"/>
          <p:cNvSpPr/>
          <p:nvPr/>
        </p:nvSpPr>
        <p:spPr>
          <a:xfrm>
            <a:off x="1273996" y="3118205"/>
            <a:ext cx="678095"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M4</a:t>
            </a:r>
            <a:endParaRPr lang="en-IN" dirty="0"/>
          </a:p>
        </p:txBody>
      </p:sp>
      <p:sp>
        <p:nvSpPr>
          <p:cNvPr id="13" name="Rectangle 12"/>
          <p:cNvSpPr/>
          <p:nvPr/>
        </p:nvSpPr>
        <p:spPr>
          <a:xfrm>
            <a:off x="1284270" y="2041133"/>
            <a:ext cx="667821"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M2</a:t>
            </a:r>
            <a:endParaRPr lang="en-IN" dirty="0"/>
          </a:p>
        </p:txBody>
      </p:sp>
      <p:sp>
        <p:nvSpPr>
          <p:cNvPr id="38" name="Rectangle 37"/>
          <p:cNvSpPr/>
          <p:nvPr/>
        </p:nvSpPr>
        <p:spPr>
          <a:xfrm>
            <a:off x="8840055" y="287677"/>
            <a:ext cx="669533"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M1</a:t>
            </a:r>
            <a:endParaRPr lang="en-IN" dirty="0"/>
          </a:p>
        </p:txBody>
      </p:sp>
      <p:sp>
        <p:nvSpPr>
          <p:cNvPr id="39" name="Rectangle 38"/>
          <p:cNvSpPr/>
          <p:nvPr/>
        </p:nvSpPr>
        <p:spPr>
          <a:xfrm>
            <a:off x="8063495" y="1304818"/>
            <a:ext cx="669533"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M2</a:t>
            </a:r>
            <a:endParaRPr lang="en-IN" dirty="0"/>
          </a:p>
        </p:txBody>
      </p:sp>
      <p:sp>
        <p:nvSpPr>
          <p:cNvPr id="40" name="Rectangle 39"/>
          <p:cNvSpPr/>
          <p:nvPr/>
        </p:nvSpPr>
        <p:spPr>
          <a:xfrm>
            <a:off x="8299798" y="5065160"/>
            <a:ext cx="546251" cy="47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M6</a:t>
            </a:r>
            <a:endParaRPr lang="en-IN" dirty="0"/>
          </a:p>
        </p:txBody>
      </p:sp>
      <p:sp>
        <p:nvSpPr>
          <p:cNvPr id="41" name="Rectangle 40"/>
          <p:cNvSpPr/>
          <p:nvPr/>
        </p:nvSpPr>
        <p:spPr>
          <a:xfrm>
            <a:off x="9275851" y="1383587"/>
            <a:ext cx="669533"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M3</a:t>
            </a:r>
            <a:endParaRPr lang="en-IN" dirty="0"/>
          </a:p>
        </p:txBody>
      </p:sp>
      <p:sp>
        <p:nvSpPr>
          <p:cNvPr id="43" name="Rectangle 42"/>
          <p:cNvSpPr/>
          <p:nvPr/>
        </p:nvSpPr>
        <p:spPr>
          <a:xfrm>
            <a:off x="7439338" y="3142174"/>
            <a:ext cx="669533"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M4</a:t>
            </a:r>
            <a:endParaRPr lang="en-IN" dirty="0"/>
          </a:p>
        </p:txBody>
      </p:sp>
      <p:sp>
        <p:nvSpPr>
          <p:cNvPr id="44" name="Rectangle 43"/>
          <p:cNvSpPr/>
          <p:nvPr/>
        </p:nvSpPr>
        <p:spPr>
          <a:xfrm>
            <a:off x="8417089" y="3142174"/>
            <a:ext cx="669533"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M5</a:t>
            </a:r>
            <a:endParaRPr lang="en-IN" dirty="0"/>
          </a:p>
        </p:txBody>
      </p:sp>
      <p:sp>
        <p:nvSpPr>
          <p:cNvPr id="45" name="Rectangle 44"/>
          <p:cNvSpPr/>
          <p:nvPr/>
        </p:nvSpPr>
        <p:spPr>
          <a:xfrm>
            <a:off x="9174822" y="4993240"/>
            <a:ext cx="575354" cy="5256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M7</a:t>
            </a:r>
            <a:endParaRPr lang="en-IN" dirty="0"/>
          </a:p>
        </p:txBody>
      </p:sp>
      <p:cxnSp>
        <p:nvCxnSpPr>
          <p:cNvPr id="28" name="Straight Arrow Connector 27"/>
          <p:cNvCxnSpPr/>
          <p:nvPr/>
        </p:nvCxnSpPr>
        <p:spPr>
          <a:xfrm flipH="1">
            <a:off x="1726058" y="1520575"/>
            <a:ext cx="503434" cy="520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360487" y="1520575"/>
            <a:ext cx="446926" cy="520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stCxn id="13" idx="2"/>
          </p:cNvCxnSpPr>
          <p:nvPr/>
        </p:nvCxnSpPr>
        <p:spPr>
          <a:xfrm flipH="1">
            <a:off x="1387011" y="2698679"/>
            <a:ext cx="231170" cy="4092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726058" y="2698679"/>
            <a:ext cx="950361" cy="4092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10" idx="0"/>
          </p:cNvCxnSpPr>
          <p:nvPr/>
        </p:nvCxnSpPr>
        <p:spPr>
          <a:xfrm flipH="1">
            <a:off x="2360488" y="3775751"/>
            <a:ext cx="300520" cy="3326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endCxn id="9" idx="0"/>
          </p:cNvCxnSpPr>
          <p:nvPr/>
        </p:nvCxnSpPr>
        <p:spPr>
          <a:xfrm>
            <a:off x="2807413" y="3775751"/>
            <a:ext cx="617305" cy="3326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Rectangle 47"/>
          <p:cNvSpPr/>
          <p:nvPr/>
        </p:nvSpPr>
        <p:spPr>
          <a:xfrm>
            <a:off x="7740720" y="2369906"/>
            <a:ext cx="1099335" cy="3852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Driver2</a:t>
            </a:r>
            <a:endParaRPr lang="en-IN" dirty="0"/>
          </a:p>
        </p:txBody>
      </p:sp>
      <p:cxnSp>
        <p:nvCxnSpPr>
          <p:cNvPr id="50" name="Straight Arrow Connector 49"/>
          <p:cNvCxnSpPr>
            <a:stCxn id="38" idx="2"/>
          </p:cNvCxnSpPr>
          <p:nvPr/>
        </p:nvCxnSpPr>
        <p:spPr>
          <a:xfrm flipH="1">
            <a:off x="8517276" y="945223"/>
            <a:ext cx="657546" cy="3595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38" idx="2"/>
            <a:endCxn id="41" idx="0"/>
          </p:cNvCxnSpPr>
          <p:nvPr/>
        </p:nvCxnSpPr>
        <p:spPr>
          <a:xfrm>
            <a:off x="9174822" y="945223"/>
            <a:ext cx="435796" cy="4383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39" idx="2"/>
          </p:cNvCxnSpPr>
          <p:nvPr/>
        </p:nvCxnSpPr>
        <p:spPr>
          <a:xfrm flipH="1">
            <a:off x="8398261" y="1962364"/>
            <a:ext cx="1" cy="4075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7774104" y="2755184"/>
            <a:ext cx="178094" cy="3527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a:off x="8517276" y="2755184"/>
            <a:ext cx="234579" cy="3527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8417089" y="4263775"/>
            <a:ext cx="1333087" cy="3595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Driver1</a:t>
            </a:r>
            <a:endParaRPr lang="en-IN" dirty="0"/>
          </a:p>
        </p:txBody>
      </p:sp>
      <p:cxnSp>
        <p:nvCxnSpPr>
          <p:cNvPr id="67" name="Straight Arrow Connector 66"/>
          <p:cNvCxnSpPr/>
          <p:nvPr/>
        </p:nvCxnSpPr>
        <p:spPr>
          <a:xfrm>
            <a:off x="8840055" y="3799720"/>
            <a:ext cx="5994" cy="46405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H="1">
            <a:off x="8634565" y="4623371"/>
            <a:ext cx="211484" cy="4417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stCxn id="64" idx="2"/>
            <a:endCxn id="45" idx="0"/>
          </p:cNvCxnSpPr>
          <p:nvPr/>
        </p:nvCxnSpPr>
        <p:spPr>
          <a:xfrm>
            <a:off x="9083633" y="4623371"/>
            <a:ext cx="378866" cy="3698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4068565" y="2903304"/>
            <a:ext cx="1500028" cy="646331"/>
          </a:xfrm>
          <a:prstGeom prst="rect">
            <a:avLst/>
          </a:prstGeom>
          <a:noFill/>
        </p:spPr>
        <p:txBody>
          <a:bodyPr wrap="square" rtlCol="0">
            <a:spAutoFit/>
          </a:bodyPr>
          <a:lstStyle/>
          <a:p>
            <a:r>
              <a:rPr lang="en-US" dirty="0" smtClean="0"/>
              <a:t>a) Program Module</a:t>
            </a:r>
            <a:endParaRPr lang="en-IN" dirty="0"/>
          </a:p>
        </p:txBody>
      </p:sp>
      <p:sp>
        <p:nvSpPr>
          <p:cNvPr id="74" name="TextBox 73"/>
          <p:cNvSpPr txBox="1"/>
          <p:nvPr/>
        </p:nvSpPr>
        <p:spPr>
          <a:xfrm>
            <a:off x="9509589" y="2903304"/>
            <a:ext cx="2541998" cy="923330"/>
          </a:xfrm>
          <a:prstGeom prst="rect">
            <a:avLst/>
          </a:prstGeom>
          <a:noFill/>
        </p:spPr>
        <p:txBody>
          <a:bodyPr wrap="square" rtlCol="0">
            <a:spAutoFit/>
          </a:bodyPr>
          <a:lstStyle/>
          <a:p>
            <a:r>
              <a:rPr lang="en-US" dirty="0" smtClean="0"/>
              <a:t>b) Bottom up Integration applied to a)</a:t>
            </a:r>
            <a:endParaRPr lang="en-IN" dirty="0"/>
          </a:p>
        </p:txBody>
      </p:sp>
    </p:spTree>
    <p:extLst>
      <p:ext uri="{BB962C8B-B14F-4D97-AF65-F5344CB8AC3E}">
        <p14:creationId xmlns:p14="http://schemas.microsoft.com/office/powerpoint/2010/main" val="1888694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sz="2800" b="1" dirty="0">
                <a:latin typeface="Times New Roman" panose="02020603050405020304" pitchFamily="18" charset="0"/>
                <a:cs typeface="Times New Roman" panose="02020603050405020304" pitchFamily="18" charset="0"/>
              </a:rPr>
              <a:t>Advantages:</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Fault localization is easier.</a:t>
            </a:r>
          </a:p>
          <a:p>
            <a:r>
              <a:rPr lang="en-IN" sz="2800" dirty="0">
                <a:latin typeface="Times New Roman" panose="02020603050405020304" pitchFamily="18" charset="0"/>
                <a:cs typeface="Times New Roman" panose="02020603050405020304" pitchFamily="18" charset="0"/>
              </a:rPr>
              <a:t>No time  is wasted waiting for all modules to be developed unlike Big-bang approach</a:t>
            </a:r>
          </a:p>
          <a:p>
            <a:r>
              <a:rPr lang="en-IN" sz="2800" b="1" dirty="0">
                <a:latin typeface="Times New Roman" panose="02020603050405020304" pitchFamily="18" charset="0"/>
                <a:cs typeface="Times New Roman" panose="02020603050405020304" pitchFamily="18" charset="0"/>
              </a:rPr>
              <a:t>Disadvantages:</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Critical modules (at the top level of software architecture) which control the flow of application are tested last and may be prone to defects.</a:t>
            </a:r>
          </a:p>
          <a:p>
            <a:r>
              <a:rPr lang="en-IN" sz="2800" dirty="0">
                <a:latin typeface="Times New Roman" panose="02020603050405020304" pitchFamily="18" charset="0"/>
                <a:cs typeface="Times New Roman" panose="02020603050405020304" pitchFamily="18" charset="0"/>
              </a:rPr>
              <a:t>An early prototype is not possible</a:t>
            </a:r>
          </a:p>
          <a:p>
            <a:endParaRPr lang="en-US" dirty="0"/>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17</a:t>
            </a:fld>
            <a:endParaRPr lang="en-US"/>
          </a:p>
        </p:txBody>
      </p:sp>
      <p:sp>
        <p:nvSpPr>
          <p:cNvPr id="6" name="Title 5"/>
          <p:cNvSpPr>
            <a:spLocks noGrp="1"/>
          </p:cNvSpPr>
          <p:nvPr>
            <p:ph type="title"/>
          </p:nvPr>
        </p:nvSpPr>
        <p:spPr/>
        <p:txBody>
          <a:bodyPr/>
          <a:lstStyle/>
          <a:p>
            <a:r>
              <a:rPr lang="en-US" dirty="0">
                <a:solidFill>
                  <a:schemeClr val="tx1"/>
                </a:solidFill>
                <a:latin typeface="Times New Roman" pitchFamily="18" charset="0"/>
                <a:cs typeface="Times New Roman" pitchFamily="18" charset="0"/>
              </a:rPr>
              <a:t>Advantages &amp; Disadvantages</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42317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018992"/>
            <a:ext cx="10972800" cy="4525963"/>
          </a:xfrm>
        </p:spPr>
        <p:txBody>
          <a:bodyPr/>
          <a:lstStyle/>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It combines both top down and bottom up integration.</a:t>
            </a: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It defines testing into two parts &amp; follows both parts starting from both ends i.e. top down and bottom up either simultaneously or one after another</a:t>
            </a: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Top down testing starts only after the top level modules have been tested similarly bottom up testing can start only after bottom level modules are ready and tested.</a:t>
            </a: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In sandwich approach testing can start as and when modules become available.</a:t>
            </a:r>
            <a:endParaRPr lang="en-IN"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18</a:t>
            </a:fld>
            <a:endParaRPr lang="en-US"/>
          </a:p>
        </p:txBody>
      </p:sp>
      <p:sp>
        <p:nvSpPr>
          <p:cNvPr id="6" name="Title 5"/>
          <p:cNvSpPr>
            <a:spLocks noGrp="1"/>
          </p:cNvSpPr>
          <p:nvPr>
            <p:ph type="title"/>
          </p:nvPr>
        </p:nvSpPr>
        <p:spPr>
          <a:xfrm>
            <a:off x="609600" y="274638"/>
            <a:ext cx="10972800" cy="691133"/>
          </a:xfrm>
        </p:spPr>
        <p:txBody>
          <a:bodyPr>
            <a:normAutofit/>
          </a:bodyPr>
          <a:lstStyle/>
          <a:p>
            <a:pPr lvl="1" algn="l" rtl="0">
              <a:spcBef>
                <a:spcPct val="0"/>
              </a:spcBef>
            </a:pPr>
            <a:r>
              <a:rPr lang="en-US" sz="2800" b="1" dirty="0" smtClean="0">
                <a:latin typeface="Times New Roman" panose="02020603050405020304" pitchFamily="18" charset="0"/>
                <a:cs typeface="Times New Roman" panose="02020603050405020304" pitchFamily="18" charset="0"/>
              </a:rPr>
              <a:t>c) Bi-Directional/Mixed/Sandwich Integration</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0434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414501" y="882325"/>
            <a:ext cx="5400780" cy="5471777"/>
          </a:xfrm>
        </p:spPr>
        <p:txBody>
          <a:bodyPr>
            <a:normAutofit/>
          </a:bodyPr>
          <a:lstStyle/>
          <a:p>
            <a:pPr marL="109728" indent="0">
              <a:buNone/>
            </a:pPr>
            <a:endParaRPr lang="en-US" dirty="0" smtClean="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smtClean="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smtClean="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smtClean="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smtClean="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smtClean="0">
              <a:latin typeface="Times New Roman" panose="02020603050405020304" pitchFamily="18" charset="0"/>
              <a:cs typeface="Times New Roman" panose="02020603050405020304" pitchFamily="18" charset="0"/>
            </a:endParaRPr>
          </a:p>
          <a:p>
            <a:pPr marL="109728" indent="0">
              <a:buNone/>
            </a:pPr>
            <a:endParaRPr lang="en-US" dirty="0" smtClean="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smtClean="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smtClean="0">
              <a:latin typeface="Times New Roman" panose="02020603050405020304" pitchFamily="18" charset="0"/>
              <a:cs typeface="Times New Roman" panose="02020603050405020304" pitchFamily="18" charset="0"/>
            </a:endParaRPr>
          </a:p>
          <a:p>
            <a:pPr marL="109728" indent="0">
              <a:buNone/>
            </a:pPr>
            <a:endParaRPr lang="en-US" dirty="0">
              <a:latin typeface="Times New Roman" panose="02020603050405020304" pitchFamily="18" charset="0"/>
              <a:cs typeface="Times New Roman" panose="02020603050405020304" pitchFamily="18" charset="0"/>
            </a:endParaRPr>
          </a:p>
          <a:p>
            <a:pPr marL="109728" indent="0">
              <a:buNone/>
            </a:pPr>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19</a:t>
            </a:fld>
            <a:endParaRPr lang="en-US"/>
          </a:p>
        </p:txBody>
      </p:sp>
      <p:sp>
        <p:nvSpPr>
          <p:cNvPr id="6" name="Title 5"/>
          <p:cNvSpPr>
            <a:spLocks noGrp="1"/>
          </p:cNvSpPr>
          <p:nvPr>
            <p:ph type="title"/>
          </p:nvPr>
        </p:nvSpPr>
        <p:spPr>
          <a:xfrm>
            <a:off x="609600" y="274639"/>
            <a:ext cx="10972800" cy="537020"/>
          </a:xfrm>
        </p:spPr>
        <p:txBody>
          <a:bodyPr>
            <a:noAutofit/>
          </a:bodyPr>
          <a:lstStyle/>
          <a:p>
            <a:pPr lvl="1" algn="l" rtl="0">
              <a:spcBef>
                <a:spcPct val="0"/>
              </a:spcBef>
            </a:pPr>
            <a:r>
              <a:rPr lang="en-US" sz="2800" dirty="0" smtClean="0">
                <a:latin typeface="Times New Roman" panose="02020603050405020304" pitchFamily="18" charset="0"/>
                <a:cs typeface="Times New Roman" panose="02020603050405020304" pitchFamily="18" charset="0"/>
              </a:rPr>
              <a:t>Bi-Directional/Mixed/Sandwich Integration</a:t>
            </a:r>
            <a:endParaRPr lang="en-IN" sz="2000" b="1" dirty="0"/>
          </a:p>
        </p:txBody>
      </p:sp>
      <p:sp>
        <p:nvSpPr>
          <p:cNvPr id="7" name="Rectangle 6"/>
          <p:cNvSpPr/>
          <p:nvPr/>
        </p:nvSpPr>
        <p:spPr>
          <a:xfrm>
            <a:off x="2059967" y="863029"/>
            <a:ext cx="1972639"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System</a:t>
            </a:r>
            <a:endParaRPr lang="en-IN" dirty="0"/>
          </a:p>
        </p:txBody>
      </p:sp>
      <p:sp>
        <p:nvSpPr>
          <p:cNvPr id="8" name="Rectangle 7"/>
          <p:cNvSpPr/>
          <p:nvPr/>
        </p:nvSpPr>
        <p:spPr>
          <a:xfrm>
            <a:off x="2234629" y="2349356"/>
            <a:ext cx="1710647"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Sub-System</a:t>
            </a:r>
            <a:endParaRPr lang="en-IN" dirty="0"/>
          </a:p>
          <a:p>
            <a:pPr algn="ctr"/>
            <a:r>
              <a:rPr lang="en-US" dirty="0" smtClean="0"/>
              <a:t>2</a:t>
            </a:r>
            <a:endParaRPr lang="en-IN" dirty="0"/>
          </a:p>
        </p:txBody>
      </p:sp>
      <p:sp>
        <p:nvSpPr>
          <p:cNvPr id="9" name="Rectangle 8"/>
          <p:cNvSpPr/>
          <p:nvPr/>
        </p:nvSpPr>
        <p:spPr>
          <a:xfrm>
            <a:off x="4253501" y="2419563"/>
            <a:ext cx="1604051"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Sub-System</a:t>
            </a:r>
            <a:endParaRPr lang="en-IN" dirty="0"/>
          </a:p>
          <a:p>
            <a:pPr algn="ctr"/>
            <a:r>
              <a:rPr lang="en-US" dirty="0" smtClean="0"/>
              <a:t>3</a:t>
            </a:r>
            <a:endParaRPr lang="en-IN" dirty="0"/>
          </a:p>
        </p:txBody>
      </p:sp>
      <p:sp>
        <p:nvSpPr>
          <p:cNvPr id="10" name="Rectangle 9"/>
          <p:cNvSpPr/>
          <p:nvPr/>
        </p:nvSpPr>
        <p:spPr>
          <a:xfrm>
            <a:off x="3857944" y="3618214"/>
            <a:ext cx="1063377"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Unit3</a:t>
            </a:r>
            <a:endParaRPr lang="en-IN" dirty="0"/>
          </a:p>
        </p:txBody>
      </p:sp>
      <p:sp>
        <p:nvSpPr>
          <p:cNvPr id="11" name="Rectangle 10"/>
          <p:cNvSpPr/>
          <p:nvPr/>
        </p:nvSpPr>
        <p:spPr>
          <a:xfrm>
            <a:off x="2234629" y="3618214"/>
            <a:ext cx="1114747"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Unit2</a:t>
            </a:r>
            <a:endParaRPr lang="en-IN" dirty="0"/>
          </a:p>
        </p:txBody>
      </p:sp>
      <p:sp>
        <p:nvSpPr>
          <p:cNvPr id="12" name="Rectangle 11"/>
          <p:cNvSpPr/>
          <p:nvPr/>
        </p:nvSpPr>
        <p:spPr>
          <a:xfrm>
            <a:off x="739739" y="3566843"/>
            <a:ext cx="1078787"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Unit1</a:t>
            </a:r>
            <a:endParaRPr lang="en-IN" dirty="0"/>
          </a:p>
        </p:txBody>
      </p:sp>
      <p:sp>
        <p:nvSpPr>
          <p:cNvPr id="13" name="Rectangle 12"/>
          <p:cNvSpPr/>
          <p:nvPr/>
        </p:nvSpPr>
        <p:spPr>
          <a:xfrm>
            <a:off x="421240" y="2349356"/>
            <a:ext cx="1551398" cy="6575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Sub-System</a:t>
            </a:r>
            <a:endParaRPr lang="en-IN" dirty="0"/>
          </a:p>
          <a:p>
            <a:pPr algn="ctr"/>
            <a:r>
              <a:rPr lang="en-US" dirty="0" smtClean="0"/>
              <a:t>1</a:t>
            </a:r>
            <a:endParaRPr lang="en-IN" dirty="0"/>
          </a:p>
        </p:txBody>
      </p:sp>
      <p:cxnSp>
        <p:nvCxnSpPr>
          <p:cNvPr id="15" name="Straight Arrow Connector 14"/>
          <p:cNvCxnSpPr/>
          <p:nvPr/>
        </p:nvCxnSpPr>
        <p:spPr>
          <a:xfrm flipH="1">
            <a:off x="2792001" y="1559960"/>
            <a:ext cx="1" cy="8099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1037689" y="1520575"/>
            <a:ext cx="1715785" cy="8099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9" idx="0"/>
          </p:cNvCxnSpPr>
          <p:nvPr/>
        </p:nvCxnSpPr>
        <p:spPr>
          <a:xfrm>
            <a:off x="3766762" y="1517149"/>
            <a:ext cx="1288765" cy="90241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8" idx="2"/>
            <a:endCxn id="11" idx="0"/>
          </p:cNvCxnSpPr>
          <p:nvPr/>
        </p:nvCxnSpPr>
        <p:spPr>
          <a:xfrm flipH="1">
            <a:off x="2792003" y="3006902"/>
            <a:ext cx="297950" cy="6113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1037690" y="3027452"/>
            <a:ext cx="1376737" cy="73888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0" idx="0"/>
          </p:cNvCxnSpPr>
          <p:nvPr/>
        </p:nvCxnSpPr>
        <p:spPr>
          <a:xfrm>
            <a:off x="3143892" y="3027452"/>
            <a:ext cx="1245741" cy="59076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801492" y="2678129"/>
            <a:ext cx="23836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801492" y="3027452"/>
            <a:ext cx="23836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5979560" y="2178121"/>
            <a:ext cx="821932" cy="500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6061753" y="3077109"/>
            <a:ext cx="739739" cy="54110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759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2</a:t>
            </a:fld>
            <a:endParaRPr lang="en-US"/>
          </a:p>
        </p:txBody>
      </p:sp>
      <p:pic>
        <p:nvPicPr>
          <p:cNvPr id="1029"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47965" y="463933"/>
            <a:ext cx="9493320" cy="5166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917979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624078" indent="-514350">
              <a:buFont typeface="+mj-lt"/>
              <a:buAutoNum type="arabicPeriod"/>
            </a:pPr>
            <a:r>
              <a:rPr lang="en-US" dirty="0" smtClean="0">
                <a:latin typeface="Times New Roman" panose="02020603050405020304" pitchFamily="18" charset="0"/>
                <a:cs typeface="Times New Roman" panose="02020603050405020304" pitchFamily="18" charset="0"/>
              </a:rPr>
              <a:t>Functionality Testing: Link Testing, Web Form Testing Cookies     Testing</a:t>
            </a:r>
            <a:endParaRPr lang="en-IN" dirty="0">
              <a:latin typeface="Times New Roman" panose="02020603050405020304" pitchFamily="18" charset="0"/>
              <a:cs typeface="Times New Roman" panose="02020603050405020304" pitchFamily="18" charset="0"/>
            </a:endParaRPr>
          </a:p>
          <a:p>
            <a:pPr marL="624078" indent="-514350">
              <a:buFont typeface="+mj-lt"/>
              <a:buAutoNum type="arabicPeriod"/>
            </a:pPr>
            <a:r>
              <a:rPr lang="en-US" dirty="0" smtClean="0">
                <a:latin typeface="Times New Roman" panose="02020603050405020304" pitchFamily="18" charset="0"/>
                <a:cs typeface="Times New Roman" panose="02020603050405020304" pitchFamily="18" charset="0"/>
              </a:rPr>
              <a:t>Usability Testing: Navigation Testing, Content Testing,</a:t>
            </a:r>
            <a:endParaRPr lang="en-IN" dirty="0">
              <a:latin typeface="Times New Roman" panose="02020603050405020304" pitchFamily="18" charset="0"/>
              <a:cs typeface="Times New Roman" panose="02020603050405020304" pitchFamily="18" charset="0"/>
            </a:endParaRPr>
          </a:p>
          <a:p>
            <a:pPr marL="624078" indent="-514350">
              <a:buFont typeface="+mj-lt"/>
              <a:buAutoNum type="arabicPeriod"/>
            </a:pPr>
            <a:r>
              <a:rPr lang="en-US" dirty="0" smtClean="0">
                <a:latin typeface="Times New Roman" panose="02020603050405020304" pitchFamily="18" charset="0"/>
                <a:cs typeface="Times New Roman" panose="02020603050405020304" pitchFamily="18" charset="0"/>
              </a:rPr>
              <a:t>Compatibility Testing: Browser Compatibility Testing, OS  Compatibility Testing , Mobile Testing </a:t>
            </a:r>
            <a:endParaRPr lang="en-IN" dirty="0">
              <a:latin typeface="Times New Roman" panose="02020603050405020304" pitchFamily="18" charset="0"/>
              <a:cs typeface="Times New Roman" panose="02020603050405020304" pitchFamily="18" charset="0"/>
            </a:endParaRPr>
          </a:p>
          <a:p>
            <a:pPr marL="624078" indent="-514350">
              <a:buFont typeface="+mj-lt"/>
              <a:buAutoNum type="arabicPeriod"/>
            </a:pPr>
            <a:r>
              <a:rPr lang="en-US" dirty="0" smtClean="0">
                <a:latin typeface="Times New Roman" panose="02020603050405020304" pitchFamily="18" charset="0"/>
                <a:cs typeface="Times New Roman" panose="02020603050405020304" pitchFamily="18" charset="0"/>
              </a:rPr>
              <a:t>Database </a:t>
            </a:r>
            <a:r>
              <a:rPr lang="en-US" dirty="0">
                <a:latin typeface="Times New Roman" panose="02020603050405020304" pitchFamily="18" charset="0"/>
                <a:cs typeface="Times New Roman" panose="02020603050405020304" pitchFamily="18" charset="0"/>
              </a:rPr>
              <a:t>Testing</a:t>
            </a:r>
            <a:endParaRPr lang="en-IN" dirty="0">
              <a:latin typeface="Times New Roman" panose="02020603050405020304" pitchFamily="18" charset="0"/>
              <a:cs typeface="Times New Roman" panose="02020603050405020304" pitchFamily="18" charset="0"/>
            </a:endParaRPr>
          </a:p>
          <a:p>
            <a:pPr marL="624078" indent="-514350">
              <a:buFont typeface="+mj-lt"/>
              <a:buAutoNum type="arabicPeriod"/>
            </a:pPr>
            <a:r>
              <a:rPr lang="en-US" dirty="0" smtClean="0">
                <a:latin typeface="Times New Roman" panose="02020603050405020304" pitchFamily="18" charset="0"/>
                <a:cs typeface="Times New Roman" panose="02020603050405020304" pitchFamily="18" charset="0"/>
              </a:rPr>
              <a:t>Interface </a:t>
            </a:r>
            <a:r>
              <a:rPr lang="en-US" dirty="0">
                <a:latin typeface="Times New Roman" panose="02020603050405020304" pitchFamily="18" charset="0"/>
                <a:cs typeface="Times New Roman" panose="02020603050405020304" pitchFamily="18" charset="0"/>
              </a:rPr>
              <a:t>Testing</a:t>
            </a:r>
            <a:endParaRPr lang="en-IN" dirty="0">
              <a:latin typeface="Times New Roman" panose="02020603050405020304" pitchFamily="18" charset="0"/>
              <a:cs typeface="Times New Roman" panose="02020603050405020304" pitchFamily="18" charset="0"/>
            </a:endParaRPr>
          </a:p>
          <a:p>
            <a:pPr marL="624078" indent="-514350">
              <a:buFont typeface="+mj-lt"/>
              <a:buAutoNum type="arabicPeriod"/>
            </a:pPr>
            <a:r>
              <a:rPr lang="en-US" dirty="0" smtClean="0">
                <a:latin typeface="Times New Roman" panose="02020603050405020304" pitchFamily="18" charset="0"/>
                <a:cs typeface="Times New Roman" panose="02020603050405020304" pitchFamily="18" charset="0"/>
              </a:rPr>
              <a:t>Performance </a:t>
            </a:r>
            <a:r>
              <a:rPr lang="en-US" dirty="0">
                <a:latin typeface="Times New Roman" panose="02020603050405020304" pitchFamily="18" charset="0"/>
                <a:cs typeface="Times New Roman" panose="02020603050405020304" pitchFamily="18" charset="0"/>
              </a:rPr>
              <a:t>Testing</a:t>
            </a:r>
            <a:endParaRPr lang="en-IN" dirty="0">
              <a:latin typeface="Times New Roman" panose="02020603050405020304" pitchFamily="18" charset="0"/>
              <a:cs typeface="Times New Roman" panose="02020603050405020304" pitchFamily="18" charset="0"/>
            </a:endParaRPr>
          </a:p>
          <a:p>
            <a:pPr marL="624078" indent="-514350">
              <a:buFont typeface="+mj-lt"/>
              <a:buAutoNum type="arabicPeriod"/>
            </a:pPr>
            <a:r>
              <a:rPr lang="en-US" dirty="0" smtClean="0">
                <a:latin typeface="Times New Roman" panose="02020603050405020304" pitchFamily="18" charset="0"/>
                <a:cs typeface="Times New Roman" panose="02020603050405020304" pitchFamily="18" charset="0"/>
              </a:rPr>
              <a:t>Security Testing (Captcha)</a:t>
            </a:r>
            <a:endParaRPr lang="en-IN" dirty="0">
              <a:latin typeface="Times New Roman" panose="02020603050405020304" pitchFamily="18" charset="0"/>
              <a:cs typeface="Times New Roman" panose="02020603050405020304" pitchFamily="18" charset="0"/>
            </a:endParaRPr>
          </a:p>
          <a:p>
            <a:pPr marL="109728" indent="0">
              <a:buNone/>
            </a:pPr>
            <a:endParaRPr lang="en-IN" dirty="0"/>
          </a:p>
          <a:p>
            <a:pPr marL="109728" indent="0">
              <a:buNone/>
            </a:pPr>
            <a:endParaRPr lang="en-IN" dirty="0"/>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20</a:t>
            </a:fld>
            <a:endParaRPr lang="en-US"/>
          </a:p>
        </p:txBody>
      </p:sp>
      <p:sp>
        <p:nvSpPr>
          <p:cNvPr id="6" name="Title 5"/>
          <p:cNvSpPr>
            <a:spLocks noGrp="1"/>
          </p:cNvSpPr>
          <p:nvPr>
            <p:ph type="title"/>
          </p:nvPr>
        </p:nvSpPr>
        <p:spPr>
          <a:xfrm>
            <a:off x="609600" y="274638"/>
            <a:ext cx="10972800" cy="814423"/>
          </a:xfrm>
        </p:spPr>
        <p:txBody>
          <a:bodyPr/>
          <a:lstStyle/>
          <a:p>
            <a:r>
              <a:rPr lang="en-US" dirty="0" smtClean="0">
                <a:latin typeface="Times New Roman" panose="02020603050405020304" pitchFamily="18" charset="0"/>
                <a:cs typeface="Times New Roman" panose="02020603050405020304" pitchFamily="18" charset="0"/>
              </a:rPr>
              <a:t>Testing on web page application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3475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934949"/>
            <a:ext cx="10972800" cy="5072344"/>
          </a:xfrm>
        </p:spPr>
        <p:txBody>
          <a:bodyPr>
            <a:normAutofit fontScale="92500" lnSpcReduction="10000"/>
          </a:bodyPr>
          <a:lstStyle/>
          <a:p>
            <a:pPr marL="0" indent="0">
              <a:buNone/>
            </a:pPr>
            <a:r>
              <a:rPr lang="en-IN" sz="2600" dirty="0">
                <a:latin typeface="Times New Roman" panose="02020603050405020304" pitchFamily="18" charset="0"/>
                <a:cs typeface="Times New Roman" panose="02020603050405020304" pitchFamily="18" charset="0"/>
              </a:rPr>
              <a:t>Performance </a:t>
            </a:r>
            <a:r>
              <a:rPr lang="en-IN" sz="2600" dirty="0" smtClean="0">
                <a:latin typeface="Times New Roman" panose="02020603050405020304" pitchFamily="18" charset="0"/>
                <a:cs typeface="Times New Roman" panose="02020603050405020304" pitchFamily="18" charset="0"/>
              </a:rPr>
              <a:t>testing occurs throughout all steps in testing process.</a:t>
            </a:r>
            <a:endParaRPr lang="en-IN" sz="2600" dirty="0">
              <a:latin typeface="Times New Roman" panose="02020603050405020304" pitchFamily="18" charset="0"/>
              <a:cs typeface="Times New Roman" panose="02020603050405020304" pitchFamily="18" charset="0"/>
            </a:endParaRPr>
          </a:p>
          <a:p>
            <a:pPr marL="0" indent="0">
              <a:buNone/>
            </a:pPr>
            <a:r>
              <a:rPr lang="en-IN" sz="2600" b="1" dirty="0" smtClean="0">
                <a:latin typeface="Times New Roman" panose="02020603050405020304" pitchFamily="18" charset="0"/>
                <a:cs typeface="Times New Roman" panose="02020603050405020304" pitchFamily="18" charset="0"/>
              </a:rPr>
              <a:t>Performance </a:t>
            </a:r>
            <a:r>
              <a:rPr lang="en-IN" sz="2600" b="1" dirty="0">
                <a:latin typeface="Times New Roman" panose="02020603050405020304" pitchFamily="18" charset="0"/>
                <a:cs typeface="Times New Roman" panose="02020603050405020304" pitchFamily="18" charset="0"/>
              </a:rPr>
              <a:t>testing checks </a:t>
            </a:r>
          </a:p>
          <a:p>
            <a:pPr>
              <a:buFont typeface="Wingdings" panose="05000000000000000000" pitchFamily="2" charset="2"/>
              <a:buChar char="Ø"/>
            </a:pPr>
            <a:r>
              <a:rPr lang="en-IN" sz="2600" dirty="0" smtClean="0">
                <a:latin typeface="Times New Roman" panose="02020603050405020304" pitchFamily="18" charset="0"/>
                <a:cs typeface="Times New Roman" panose="02020603050405020304" pitchFamily="18" charset="0"/>
              </a:rPr>
              <a:t>Speed </a:t>
            </a:r>
            <a:endParaRPr lang="en-IN"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 </a:t>
            </a:r>
            <a:r>
              <a:rPr lang="en-IN" sz="2600" dirty="0" smtClean="0">
                <a:latin typeface="Times New Roman" panose="02020603050405020304" pitchFamily="18" charset="0"/>
                <a:cs typeface="Times New Roman" panose="02020603050405020304" pitchFamily="18" charset="0"/>
              </a:rPr>
              <a:t>Response </a:t>
            </a:r>
            <a:r>
              <a:rPr lang="en-IN" sz="2600" dirty="0">
                <a:latin typeface="Times New Roman" panose="02020603050405020304" pitchFamily="18" charset="0"/>
                <a:cs typeface="Times New Roman" panose="02020603050405020304" pitchFamily="18" charset="0"/>
              </a:rPr>
              <a:t>time</a:t>
            </a:r>
          </a:p>
          <a:p>
            <a:pPr>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 </a:t>
            </a:r>
            <a:r>
              <a:rPr lang="en-IN" sz="2600" dirty="0" smtClean="0">
                <a:latin typeface="Times New Roman" panose="02020603050405020304" pitchFamily="18" charset="0"/>
                <a:cs typeface="Times New Roman" panose="02020603050405020304" pitchFamily="18" charset="0"/>
              </a:rPr>
              <a:t>Reliability</a:t>
            </a:r>
            <a:endParaRPr lang="en-IN"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 </a:t>
            </a:r>
            <a:r>
              <a:rPr lang="en-IN" sz="2600" dirty="0" smtClean="0">
                <a:latin typeface="Times New Roman" panose="02020603050405020304" pitchFamily="18" charset="0"/>
                <a:cs typeface="Times New Roman" panose="02020603050405020304" pitchFamily="18" charset="0"/>
              </a:rPr>
              <a:t>Resource </a:t>
            </a:r>
            <a:r>
              <a:rPr lang="en-IN" sz="2600" dirty="0">
                <a:latin typeface="Times New Roman" panose="02020603050405020304" pitchFamily="18" charset="0"/>
                <a:cs typeface="Times New Roman" panose="02020603050405020304" pitchFamily="18" charset="0"/>
              </a:rPr>
              <a:t>usage</a:t>
            </a:r>
          </a:p>
          <a:p>
            <a:pPr>
              <a:buFont typeface="Wingdings" panose="05000000000000000000" pitchFamily="2" charset="2"/>
              <a:buChar char="Ø"/>
            </a:pPr>
            <a:r>
              <a:rPr lang="en-IN" sz="2600" dirty="0">
                <a:latin typeface="Times New Roman" panose="02020603050405020304" pitchFamily="18" charset="0"/>
                <a:cs typeface="Times New Roman" panose="02020603050405020304" pitchFamily="18" charset="0"/>
              </a:rPr>
              <a:t> </a:t>
            </a:r>
            <a:r>
              <a:rPr lang="en-IN" sz="2600" dirty="0" smtClean="0">
                <a:latin typeface="Times New Roman" panose="02020603050405020304" pitchFamily="18" charset="0"/>
                <a:cs typeface="Times New Roman" panose="02020603050405020304" pitchFamily="18" charset="0"/>
              </a:rPr>
              <a:t>Scalability </a:t>
            </a:r>
          </a:p>
          <a:p>
            <a:pPr marL="109728" indent="0">
              <a:buNone/>
            </a:pPr>
            <a:r>
              <a:rPr lang="en-IN" sz="2600" b="1" dirty="0" smtClean="0">
                <a:latin typeface="Times New Roman" panose="02020603050405020304" pitchFamily="18" charset="0"/>
                <a:cs typeface="Times New Roman" panose="02020603050405020304" pitchFamily="18" charset="0"/>
              </a:rPr>
              <a:t>Purpose</a:t>
            </a:r>
            <a:r>
              <a:rPr lang="en-IN" sz="2600" dirty="0" smtClean="0">
                <a:latin typeface="Times New Roman" panose="02020603050405020304" pitchFamily="18" charset="0"/>
                <a:cs typeface="Times New Roman" panose="02020603050405020304" pitchFamily="18" charset="0"/>
              </a:rPr>
              <a:t> </a:t>
            </a:r>
            <a:r>
              <a:rPr lang="en-IN" sz="2600" dirty="0">
                <a:latin typeface="Times New Roman" panose="02020603050405020304" pitchFamily="18" charset="0"/>
                <a:cs typeface="Times New Roman" panose="02020603050405020304" pitchFamily="18" charset="0"/>
              </a:rPr>
              <a:t>: Performance Testing is not to find functional defects but to eliminate performance bottlenecks in the software or device.</a:t>
            </a:r>
          </a:p>
          <a:p>
            <a:pPr marL="0" indent="0">
              <a:buNone/>
            </a:pPr>
            <a:r>
              <a:rPr lang="en-US" sz="2600" dirty="0">
                <a:latin typeface="Times New Roman" panose="02020603050405020304" pitchFamily="18" charset="0"/>
                <a:cs typeface="Times New Roman" panose="02020603050405020304" pitchFamily="18" charset="0"/>
              </a:rPr>
              <a:t>It </a:t>
            </a:r>
            <a:r>
              <a:rPr lang="en-US" sz="2600" b="1" dirty="0">
                <a:latin typeface="Times New Roman" panose="02020603050405020304" pitchFamily="18" charset="0"/>
                <a:cs typeface="Times New Roman" panose="02020603050405020304" pitchFamily="18" charset="0"/>
              </a:rPr>
              <a:t>focuses</a:t>
            </a:r>
            <a:r>
              <a:rPr lang="en-US" sz="2600" dirty="0">
                <a:latin typeface="Times New Roman" panose="02020603050405020304" pitchFamily="18" charset="0"/>
                <a:cs typeface="Times New Roman" panose="02020603050405020304" pitchFamily="18" charset="0"/>
              </a:rPr>
              <a:t> on</a:t>
            </a:r>
            <a:endParaRPr lang="en-IN" sz="2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sz="2600" b="1" dirty="0">
                <a:latin typeface="Times New Roman" panose="02020603050405020304" pitchFamily="18" charset="0"/>
                <a:cs typeface="Times New Roman" panose="02020603050405020304" pitchFamily="18" charset="0"/>
              </a:rPr>
              <a:t>Speed</a:t>
            </a:r>
            <a:r>
              <a:rPr lang="en-IN" sz="2600" dirty="0">
                <a:latin typeface="Times New Roman" panose="02020603050405020304" pitchFamily="18" charset="0"/>
                <a:cs typeface="Times New Roman" panose="02020603050405020304" pitchFamily="18" charset="0"/>
              </a:rPr>
              <a:t> - Determines whether the application responds quickly.</a:t>
            </a:r>
          </a:p>
          <a:p>
            <a:pPr>
              <a:buFont typeface="Wingdings" panose="05000000000000000000" pitchFamily="2" charset="2"/>
              <a:buChar char="Ø"/>
            </a:pPr>
            <a:r>
              <a:rPr lang="en-IN" sz="2600" b="1" dirty="0">
                <a:latin typeface="Times New Roman" panose="02020603050405020304" pitchFamily="18" charset="0"/>
                <a:cs typeface="Times New Roman" panose="02020603050405020304" pitchFamily="18" charset="0"/>
              </a:rPr>
              <a:t>Scalability</a:t>
            </a:r>
            <a:r>
              <a:rPr lang="en-IN" sz="2600" dirty="0">
                <a:latin typeface="Times New Roman" panose="02020603050405020304" pitchFamily="18" charset="0"/>
                <a:cs typeface="Times New Roman" panose="02020603050405020304" pitchFamily="18" charset="0"/>
              </a:rPr>
              <a:t> - Determines maximum user load the software application can handle.</a:t>
            </a:r>
          </a:p>
          <a:p>
            <a:pPr>
              <a:buFont typeface="Wingdings" panose="05000000000000000000" pitchFamily="2" charset="2"/>
              <a:buChar char="Ø"/>
            </a:pPr>
            <a:r>
              <a:rPr lang="en-IN" sz="2600" b="1" dirty="0">
                <a:latin typeface="Times New Roman" panose="02020603050405020304" pitchFamily="18" charset="0"/>
                <a:cs typeface="Times New Roman" panose="02020603050405020304" pitchFamily="18" charset="0"/>
              </a:rPr>
              <a:t>Stability</a:t>
            </a:r>
            <a:r>
              <a:rPr lang="en-IN" sz="2600" dirty="0">
                <a:latin typeface="Times New Roman" panose="02020603050405020304" pitchFamily="18" charset="0"/>
                <a:cs typeface="Times New Roman" panose="02020603050405020304" pitchFamily="18" charset="0"/>
              </a:rPr>
              <a:t> - Determines if the application is stable under varying loads.</a:t>
            </a:r>
          </a:p>
          <a:p>
            <a:endParaRPr lang="en-US" dirty="0"/>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21</a:t>
            </a:fld>
            <a:endParaRPr lang="en-US"/>
          </a:p>
        </p:txBody>
      </p:sp>
      <p:sp>
        <p:nvSpPr>
          <p:cNvPr id="6" name="Title 5"/>
          <p:cNvSpPr>
            <a:spLocks noGrp="1"/>
          </p:cNvSpPr>
          <p:nvPr>
            <p:ph type="title"/>
          </p:nvPr>
        </p:nvSpPr>
        <p:spPr>
          <a:xfrm>
            <a:off x="609600" y="274638"/>
            <a:ext cx="10972800" cy="567843"/>
          </a:xfrm>
        </p:spPr>
        <p:txBody>
          <a:bodyPr>
            <a:normAutofit fontScale="90000"/>
          </a:bodyPr>
          <a:lstStyle/>
          <a:p>
            <a:r>
              <a:rPr lang="en-IN" sz="4000" dirty="0">
                <a:latin typeface="Times New Roman" panose="02020603050405020304" pitchFamily="18" charset="0"/>
                <a:cs typeface="Times New Roman" panose="02020603050405020304" pitchFamily="18" charset="0"/>
              </a:rPr>
              <a:t>Performance testing</a:t>
            </a:r>
            <a:endParaRPr lang="en-US" dirty="0"/>
          </a:p>
        </p:txBody>
      </p:sp>
    </p:spTree>
    <p:extLst>
      <p:ext uri="{BB962C8B-B14F-4D97-AF65-F5344CB8AC3E}">
        <p14:creationId xmlns:p14="http://schemas.microsoft.com/office/powerpoint/2010/main" val="712958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585627"/>
            <a:ext cx="10972800" cy="5421665"/>
          </a:xfrm>
        </p:spPr>
        <p:txBody>
          <a:bodyPr>
            <a:normAutofit lnSpcReduction="10000"/>
          </a:bodyPr>
          <a:lstStyle/>
          <a:p>
            <a:pPr marL="109728" indent="0">
              <a:buNone/>
            </a:pPr>
            <a:r>
              <a:rPr lang="en-IN" sz="3000" b="1" dirty="0">
                <a:latin typeface="Times New Roman" panose="02020603050405020304" pitchFamily="18" charset="0"/>
                <a:cs typeface="Times New Roman" panose="02020603050405020304" pitchFamily="18" charset="0"/>
              </a:rPr>
              <a:t>Factors that governs Performance testing</a:t>
            </a:r>
            <a:endParaRPr lang="en-US" b="1" dirty="0" smtClean="0"/>
          </a:p>
          <a:p>
            <a:r>
              <a:rPr lang="en-US" dirty="0" smtClean="0"/>
              <a:t>Throughput</a:t>
            </a:r>
          </a:p>
          <a:p>
            <a:r>
              <a:rPr lang="en-US" dirty="0" smtClean="0"/>
              <a:t>Response time</a:t>
            </a:r>
          </a:p>
          <a:p>
            <a:r>
              <a:rPr lang="en-US" dirty="0" smtClean="0"/>
              <a:t>Tuning</a:t>
            </a:r>
          </a:p>
          <a:p>
            <a:r>
              <a:rPr lang="en-US" dirty="0" smtClean="0"/>
              <a:t>Benchmarking</a:t>
            </a:r>
          </a:p>
          <a:p>
            <a:pPr marL="109728" indent="0">
              <a:buNone/>
            </a:pPr>
            <a:r>
              <a:rPr lang="en-IN" sz="2800" b="1" dirty="0" smtClean="0">
                <a:latin typeface="Times New Roman" panose="02020603050405020304" pitchFamily="18" charset="0"/>
                <a:cs typeface="Times New Roman" panose="02020603050405020304" pitchFamily="18" charset="0"/>
              </a:rPr>
              <a:t> Performance testing Techniques:</a:t>
            </a:r>
          </a:p>
          <a:p>
            <a:pPr marL="109728" indent="0">
              <a:buNone/>
            </a:pPr>
            <a:r>
              <a:rPr lang="en-IN" sz="2800" dirty="0" smtClean="0">
                <a:latin typeface="Times New Roman" panose="02020603050405020304" pitchFamily="18" charset="0"/>
                <a:cs typeface="Times New Roman" panose="02020603050405020304" pitchFamily="18" charset="0"/>
              </a:rPr>
              <a:t>1.Load Testing : Checks behaviour of the system under a specific load</a:t>
            </a:r>
          </a:p>
          <a:p>
            <a:pPr marL="109728" indent="0">
              <a:buNone/>
            </a:pPr>
            <a:r>
              <a:rPr lang="en-IN" sz="2800" dirty="0" smtClean="0">
                <a:latin typeface="Times New Roman" panose="02020603050405020304" pitchFamily="18" charset="0"/>
                <a:cs typeface="Times New Roman" panose="02020603050405020304" pitchFamily="18" charset="0"/>
              </a:rPr>
              <a:t>2.Stress Testing :Finds upper limit capacity (maximum load)of the  system)</a:t>
            </a:r>
          </a:p>
          <a:p>
            <a:pPr marL="109728" indent="0">
              <a:buNone/>
            </a:pPr>
            <a:r>
              <a:rPr lang="en-IN" sz="2800" dirty="0" smtClean="0">
                <a:latin typeface="Times New Roman" panose="02020603050405020304" pitchFamily="18" charset="0"/>
                <a:cs typeface="Times New Roman" panose="02020603050405020304" pitchFamily="18" charset="0"/>
              </a:rPr>
              <a:t>3.Soak Testing: Determines the system parameters(e.g. memory utilization) under continuous load</a:t>
            </a:r>
          </a:p>
          <a:p>
            <a:pPr marL="109728" indent="0">
              <a:buNone/>
            </a:pPr>
            <a:r>
              <a:rPr lang="en-IN" sz="2800" dirty="0" smtClean="0">
                <a:latin typeface="Times New Roman" panose="02020603050405020304" pitchFamily="18" charset="0"/>
                <a:cs typeface="Times New Roman" panose="02020603050405020304" pitchFamily="18" charset="0"/>
              </a:rPr>
              <a:t>4.Spike Testing: Performed by increasing number of users suddenly</a:t>
            </a:r>
            <a:endParaRPr lang="en-US" dirty="0" smtClean="0"/>
          </a:p>
          <a:p>
            <a:endParaRPr lang="en-US" dirty="0"/>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22</a:t>
            </a:fld>
            <a:endParaRPr lang="en-US"/>
          </a:p>
        </p:txBody>
      </p:sp>
    </p:spTree>
    <p:extLst>
      <p:ext uri="{BB962C8B-B14F-4D97-AF65-F5344CB8AC3E}">
        <p14:creationId xmlns:p14="http://schemas.microsoft.com/office/powerpoint/2010/main" val="1455549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
            <a:ext cx="10972800" cy="6256962"/>
          </a:xfrm>
        </p:spPr>
        <p:txBody>
          <a:bodyPr>
            <a:normAutofit fontScale="92500"/>
          </a:bodyPr>
          <a:lstStyle/>
          <a:p>
            <a:pPr marL="109728" indent="0" algn="just">
              <a:buNone/>
            </a:pPr>
            <a:r>
              <a:rPr lang="en-IN" sz="3500" b="1" dirty="0">
                <a:latin typeface="Times New Roman" panose="02020603050405020304" pitchFamily="18" charset="0"/>
                <a:cs typeface="Times New Roman" panose="02020603050405020304" pitchFamily="18" charset="0"/>
              </a:rPr>
              <a:t>Performance testing Process:</a:t>
            </a:r>
            <a:endParaRPr lang="en-US" sz="35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Identify the testing environment.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Identify performance metrics.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Plan and design performance tests.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Configure the test environment.</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Implement the test design.</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Run the tests.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Analyze ,tune , </a:t>
            </a:r>
            <a:r>
              <a:rPr lang="en-US" sz="2400" dirty="0" smtClean="0">
                <a:latin typeface="Times New Roman" panose="02020603050405020304" pitchFamily="18" charset="0"/>
                <a:cs typeface="Times New Roman" panose="02020603050405020304" pitchFamily="18" charset="0"/>
              </a:rPr>
              <a:t>retest</a:t>
            </a:r>
          </a:p>
          <a:p>
            <a:pPr marL="109728" indent="0" algn="just">
              <a:buNone/>
            </a:pPr>
            <a:r>
              <a:rPr lang="en-IN" sz="3500" b="1" dirty="0" smtClean="0">
                <a:latin typeface="Times New Roman" panose="02020603050405020304" pitchFamily="18" charset="0"/>
                <a:cs typeface="Times New Roman" panose="02020603050405020304" pitchFamily="18" charset="0"/>
              </a:rPr>
              <a:t>Example </a:t>
            </a:r>
            <a:r>
              <a:rPr lang="en-IN" sz="3500" b="1" dirty="0">
                <a:latin typeface="Times New Roman" panose="02020603050405020304" pitchFamily="18" charset="0"/>
                <a:cs typeface="Times New Roman" panose="02020603050405020304" pitchFamily="18" charset="0"/>
              </a:rPr>
              <a:t>Performance Test </a:t>
            </a:r>
            <a:r>
              <a:rPr lang="en-IN" sz="3500" b="1" dirty="0" smtClean="0">
                <a:latin typeface="Times New Roman" panose="02020603050405020304" pitchFamily="18" charset="0"/>
                <a:cs typeface="Times New Roman" panose="02020603050405020304" pitchFamily="18" charset="0"/>
              </a:rPr>
              <a:t>Cases:</a:t>
            </a:r>
          </a:p>
          <a:p>
            <a:pPr algn="just">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Checks </a:t>
            </a:r>
            <a:r>
              <a:rPr lang="en-IN" sz="2400" dirty="0">
                <a:latin typeface="Times New Roman" panose="02020603050405020304" pitchFamily="18" charset="0"/>
                <a:cs typeface="Times New Roman" panose="02020603050405020304" pitchFamily="18" charset="0"/>
              </a:rPr>
              <a:t>response time </a:t>
            </a:r>
            <a:r>
              <a:rPr lang="en-IN" sz="2400" dirty="0" smtClean="0">
                <a:latin typeface="Times New Roman" panose="02020603050405020304" pitchFamily="18" charset="0"/>
                <a:cs typeface="Times New Roman" panose="02020603050405020304" pitchFamily="18" charset="0"/>
              </a:rPr>
              <a:t>which is </a:t>
            </a:r>
            <a:r>
              <a:rPr lang="en-IN" sz="2400" dirty="0">
                <a:latin typeface="Times New Roman" panose="02020603050405020304" pitchFamily="18" charset="0"/>
                <a:cs typeface="Times New Roman" panose="02020603050405020304" pitchFamily="18" charset="0"/>
              </a:rPr>
              <a:t>not more than 4 </a:t>
            </a:r>
            <a:r>
              <a:rPr lang="en-IN" sz="2400" dirty="0" err="1">
                <a:latin typeface="Times New Roman" panose="02020603050405020304" pitchFamily="18" charset="0"/>
                <a:cs typeface="Times New Roman" panose="02020603050405020304" pitchFamily="18" charset="0"/>
              </a:rPr>
              <a:t>secs</a:t>
            </a:r>
            <a:r>
              <a:rPr lang="en-IN" sz="2400" dirty="0">
                <a:latin typeface="Times New Roman" panose="02020603050405020304" pitchFamily="18" charset="0"/>
                <a:cs typeface="Times New Roman" panose="02020603050405020304" pitchFamily="18" charset="0"/>
              </a:rPr>
              <a:t> when 1000 users access the website simultaneously.</a:t>
            </a:r>
          </a:p>
          <a:p>
            <a:pPr algn="just">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Check </a:t>
            </a:r>
            <a:r>
              <a:rPr lang="en-IN" sz="2400" dirty="0">
                <a:latin typeface="Times New Roman" panose="02020603050405020304" pitchFamily="18" charset="0"/>
                <a:cs typeface="Times New Roman" panose="02020603050405020304" pitchFamily="18" charset="0"/>
              </a:rPr>
              <a:t>the maximum number of users that the application can handle before it crashes.</a:t>
            </a:r>
          </a:p>
          <a:p>
            <a:pPr algn="just">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Check </a:t>
            </a:r>
            <a:r>
              <a:rPr lang="en-IN" sz="2400" dirty="0">
                <a:latin typeface="Times New Roman" panose="02020603050405020304" pitchFamily="18" charset="0"/>
                <a:cs typeface="Times New Roman" panose="02020603050405020304" pitchFamily="18" charset="0"/>
              </a:rPr>
              <a:t>database execution time when 500 records are read/written simultaneously.</a:t>
            </a:r>
          </a:p>
          <a:p>
            <a:pPr algn="just">
              <a:buFont typeface="Wingdings" panose="05000000000000000000" pitchFamily="2" charset="2"/>
              <a:buChar char="Ø"/>
            </a:pPr>
            <a:r>
              <a:rPr lang="en-IN" sz="2400" dirty="0" smtClean="0">
                <a:latin typeface="Times New Roman" panose="02020603050405020304" pitchFamily="18" charset="0"/>
                <a:cs typeface="Times New Roman" panose="02020603050405020304" pitchFamily="18" charset="0"/>
              </a:rPr>
              <a:t>Verify </a:t>
            </a:r>
            <a:r>
              <a:rPr lang="en-IN" sz="2400" dirty="0">
                <a:latin typeface="Times New Roman" panose="02020603050405020304" pitchFamily="18" charset="0"/>
                <a:cs typeface="Times New Roman" panose="02020603050405020304" pitchFamily="18" charset="0"/>
              </a:rPr>
              <a:t>response time of the application under low, normal, moderate and heavy load conditions.</a:t>
            </a:r>
          </a:p>
          <a:p>
            <a:pPr marL="624078" indent="-514350">
              <a:buFont typeface="+mj-lt"/>
              <a:buAutoNum type="arabicPeriod"/>
            </a:pPr>
            <a:endParaRPr lang="en-US" dirty="0">
              <a:latin typeface="Times New Roman" pitchFamily="18" charset="0"/>
              <a:cs typeface="Times New Roman" pitchFamily="18" charset="0"/>
            </a:endParaRPr>
          </a:p>
          <a:p>
            <a:pPr marL="109728" indent="0">
              <a:buNone/>
            </a:pPr>
            <a:endParaRPr lang="en-US" dirty="0"/>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23</a:t>
            </a:fld>
            <a:endParaRPr lang="en-US"/>
          </a:p>
        </p:txBody>
      </p:sp>
    </p:spTree>
    <p:extLst>
      <p:ext uri="{BB962C8B-B14F-4D97-AF65-F5344CB8AC3E}">
        <p14:creationId xmlns:p14="http://schemas.microsoft.com/office/powerpoint/2010/main" val="366568082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719191"/>
            <a:ext cx="10972800" cy="5288102"/>
          </a:xfrm>
        </p:spPr>
        <p:txBody>
          <a:bodyPr>
            <a:normAutofit/>
          </a:bodyPr>
          <a:lstStyle/>
          <a:p>
            <a:pPr marL="457200" indent="-457200">
              <a:buFont typeface="Wingdings" pitchFamily="2" charset="2"/>
              <a:buChar char="Ø"/>
            </a:pPr>
            <a:r>
              <a:rPr lang="en-IN" dirty="0">
                <a:latin typeface="Times New Roman" panose="02020603050405020304" pitchFamily="18" charset="0"/>
                <a:cs typeface="Times New Roman" panose="02020603050405020304" pitchFamily="18" charset="0"/>
              </a:rPr>
              <a:t>Load testing determines a system's </a:t>
            </a:r>
            <a:r>
              <a:rPr lang="en-IN" b="1" dirty="0">
                <a:latin typeface="Times New Roman" panose="02020603050405020304" pitchFamily="18" charset="0"/>
                <a:cs typeface="Times New Roman" panose="02020603050405020304" pitchFamily="18" charset="0"/>
              </a:rPr>
              <a:t>performance </a:t>
            </a:r>
            <a:r>
              <a:rPr lang="en-IN" dirty="0">
                <a:latin typeface="Times New Roman" panose="02020603050405020304" pitchFamily="18" charset="0"/>
                <a:cs typeface="Times New Roman" panose="02020603050405020304" pitchFamily="18" charset="0"/>
              </a:rPr>
              <a:t>under a specific </a:t>
            </a:r>
            <a:r>
              <a:rPr lang="en-IN" b="1" dirty="0">
                <a:latin typeface="Times New Roman" panose="02020603050405020304" pitchFamily="18" charset="0"/>
                <a:cs typeface="Times New Roman" panose="02020603050405020304" pitchFamily="18" charset="0"/>
              </a:rPr>
              <a:t>expected </a:t>
            </a:r>
            <a:r>
              <a:rPr lang="en-IN" dirty="0">
                <a:latin typeface="Times New Roman" panose="02020603050405020304" pitchFamily="18" charset="0"/>
                <a:cs typeface="Times New Roman" panose="02020603050405020304" pitchFamily="18" charset="0"/>
              </a:rPr>
              <a:t>load. </a:t>
            </a:r>
          </a:p>
          <a:p>
            <a:pPr marL="457200" indent="-457200">
              <a:buFont typeface="Wingdings" pitchFamily="2" charset="2"/>
              <a:buChar char="Ø"/>
            </a:pPr>
            <a:r>
              <a:rPr lang="en-IN" dirty="0" smtClean="0">
                <a:latin typeface="Times New Roman" panose="02020603050405020304" pitchFamily="18" charset="0"/>
                <a:cs typeface="Times New Roman" panose="02020603050405020304" pitchFamily="18" charset="0"/>
              </a:rPr>
              <a:t>Load </a:t>
            </a:r>
            <a:r>
              <a:rPr lang="en-IN" dirty="0">
                <a:latin typeface="Times New Roman" panose="02020603050405020304" pitchFamily="18" charset="0"/>
                <a:cs typeface="Times New Roman" panose="02020603050405020304" pitchFamily="18" charset="0"/>
              </a:rPr>
              <a:t>Test is to determine how the application behaves when multiple users access it simultaneously.</a:t>
            </a:r>
          </a:p>
          <a:p>
            <a:pPr marL="457200" indent="-457200">
              <a:buFont typeface="Wingdings" pitchFamily="2" charset="2"/>
              <a:buChar char="Ø"/>
            </a:pPr>
            <a:r>
              <a:rPr lang="en-IN" dirty="0" smtClean="0">
                <a:latin typeface="Times New Roman" panose="02020603050405020304" pitchFamily="18" charset="0"/>
                <a:cs typeface="Times New Roman" panose="02020603050405020304" pitchFamily="18" charset="0"/>
              </a:rPr>
              <a:t>Load </a:t>
            </a:r>
            <a:r>
              <a:rPr lang="en-IN" dirty="0">
                <a:latin typeface="Times New Roman" panose="02020603050405020304" pitchFamily="18" charset="0"/>
                <a:cs typeface="Times New Roman" panose="02020603050405020304" pitchFamily="18" charset="0"/>
              </a:rPr>
              <a:t>Testing is to ensure smooth functioning of the software under real-life load conditions. </a:t>
            </a:r>
          </a:p>
          <a:p>
            <a:pPr marL="457200" indent="-457200">
              <a:buFont typeface="Wingdings" pitchFamily="2" charset="2"/>
              <a:buChar char="Ø"/>
            </a:pPr>
            <a:r>
              <a:rPr lang="en-IN" dirty="0" smtClean="0">
                <a:latin typeface="Times New Roman" panose="02020603050405020304" pitchFamily="18" charset="0"/>
                <a:cs typeface="Times New Roman" panose="02020603050405020304" pitchFamily="18" charset="0"/>
              </a:rPr>
              <a:t>Load </a:t>
            </a:r>
            <a:r>
              <a:rPr lang="en-IN" dirty="0">
                <a:latin typeface="Times New Roman" panose="02020603050405020304" pitchFamily="18" charset="0"/>
                <a:cs typeface="Times New Roman" panose="02020603050405020304" pitchFamily="18" charset="0"/>
              </a:rPr>
              <a:t>Testing is </a:t>
            </a:r>
            <a:r>
              <a:rPr lang="en-IN" b="1" dirty="0">
                <a:latin typeface="Times New Roman" panose="02020603050405020304" pitchFamily="18" charset="0"/>
                <a:cs typeface="Times New Roman" panose="02020603050405020304" pitchFamily="18" charset="0"/>
              </a:rPr>
              <a:t>non functional </a:t>
            </a:r>
            <a:r>
              <a:rPr lang="en-IN" dirty="0">
                <a:latin typeface="Times New Roman" panose="02020603050405020304" pitchFamily="18" charset="0"/>
                <a:cs typeface="Times New Roman" panose="02020603050405020304" pitchFamily="18" charset="0"/>
              </a:rPr>
              <a:t>testing type and is a </a:t>
            </a:r>
            <a:r>
              <a:rPr lang="en-IN" b="1" dirty="0">
                <a:latin typeface="Times New Roman" panose="02020603050405020304" pitchFamily="18" charset="0"/>
                <a:cs typeface="Times New Roman" panose="02020603050405020304" pitchFamily="18" charset="0"/>
              </a:rPr>
              <a:t>subset</a:t>
            </a:r>
            <a:r>
              <a:rPr lang="en-IN" dirty="0">
                <a:latin typeface="Times New Roman" panose="02020603050405020304" pitchFamily="18" charset="0"/>
                <a:cs typeface="Times New Roman" panose="02020603050405020304" pitchFamily="18" charset="0"/>
              </a:rPr>
              <a:t> of </a:t>
            </a:r>
            <a:r>
              <a:rPr lang="en-IN" b="1" dirty="0">
                <a:latin typeface="Times New Roman" panose="02020603050405020304" pitchFamily="18" charset="0"/>
                <a:cs typeface="Times New Roman" panose="02020603050405020304" pitchFamily="18" charset="0"/>
              </a:rPr>
              <a:t>Performance </a:t>
            </a:r>
            <a:r>
              <a:rPr lang="en-IN" b="1" dirty="0" smtClean="0">
                <a:latin typeface="Times New Roman" panose="02020603050405020304" pitchFamily="18" charset="0"/>
                <a:cs typeface="Times New Roman" panose="02020603050405020304" pitchFamily="18" charset="0"/>
              </a:rPr>
              <a:t>Testing</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Load testing gives confidence in the system &amp; its reliability and performance.</a:t>
            </a:r>
          </a:p>
          <a:p>
            <a:pPr>
              <a:buFont typeface="Wingdings" panose="05000000000000000000" pitchFamily="2" charset="2"/>
              <a:buChar char="Ø"/>
            </a:pPr>
            <a:r>
              <a:rPr lang="en-IN" dirty="0" smtClean="0">
                <a:latin typeface="Times New Roman" panose="02020603050405020304" pitchFamily="18" charset="0"/>
                <a:cs typeface="Times New Roman" panose="02020603050405020304" pitchFamily="18" charset="0"/>
              </a:rPr>
              <a:t>Load </a:t>
            </a:r>
            <a:r>
              <a:rPr lang="en-IN" dirty="0">
                <a:latin typeface="Times New Roman" panose="02020603050405020304" pitchFamily="18" charset="0"/>
                <a:cs typeface="Times New Roman" panose="02020603050405020304" pitchFamily="18" charset="0"/>
              </a:rPr>
              <a:t>Testing helps identify the bottlenecks in the system under heavy user stress scenarios before they happen in a production environment.</a:t>
            </a:r>
          </a:p>
          <a:p>
            <a:pPr marL="457200" indent="-457200">
              <a:buFont typeface="Wingdings" pitchFamily="2" charset="2"/>
              <a:buChar char="Ø"/>
            </a:pPr>
            <a:endParaRPr lang="en-IN" b="1" dirty="0">
              <a:latin typeface="Times New Roman" panose="02020603050405020304" pitchFamily="18" charset="0"/>
              <a:cs typeface="Times New Roman" panose="02020603050405020304" pitchFamily="18" charset="0"/>
            </a:endParaRPr>
          </a:p>
          <a:p>
            <a:pPr marL="109728" indent="0">
              <a:buNone/>
            </a:pPr>
            <a:endParaRPr lang="en-US" dirty="0"/>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24</a:t>
            </a:fld>
            <a:endParaRPr lang="en-US"/>
          </a:p>
        </p:txBody>
      </p:sp>
      <p:sp>
        <p:nvSpPr>
          <p:cNvPr id="6" name="Title 5"/>
          <p:cNvSpPr>
            <a:spLocks noGrp="1"/>
          </p:cNvSpPr>
          <p:nvPr>
            <p:ph type="title"/>
          </p:nvPr>
        </p:nvSpPr>
        <p:spPr>
          <a:xfrm>
            <a:off x="609600" y="274638"/>
            <a:ext cx="10972800" cy="475375"/>
          </a:xfrm>
        </p:spPr>
        <p:txBody>
          <a:bodyPr>
            <a:normAutofit fontScale="90000"/>
          </a:bodyPr>
          <a:lstStyle/>
          <a:p>
            <a:r>
              <a:rPr lang="en-IN" dirty="0" smtClean="0">
                <a:latin typeface="Times New Roman" panose="02020603050405020304" pitchFamily="18" charset="0"/>
                <a:cs typeface="Times New Roman" panose="02020603050405020304" pitchFamily="18" charset="0"/>
              </a:rPr>
              <a:t>1. Load </a:t>
            </a:r>
            <a:r>
              <a:rPr lang="en-IN" dirty="0">
                <a:latin typeface="Times New Roman" panose="02020603050405020304" pitchFamily="18" charset="0"/>
                <a:cs typeface="Times New Roman" panose="02020603050405020304" pitchFamily="18" charset="0"/>
              </a:rPr>
              <a:t>testing</a:t>
            </a:r>
            <a:endParaRPr lang="en-US" dirty="0"/>
          </a:p>
        </p:txBody>
      </p:sp>
    </p:spTree>
    <p:extLst>
      <p:ext uri="{BB962C8B-B14F-4D97-AF65-F5344CB8AC3E}">
        <p14:creationId xmlns:p14="http://schemas.microsoft.com/office/powerpoint/2010/main" val="542584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latin typeface="Times New Roman" pitchFamily="18" charset="0"/>
                <a:cs typeface="Times New Roman" pitchFamily="18" charset="0"/>
              </a:rPr>
              <a:t>Downloading a series of large files from the internet</a:t>
            </a:r>
          </a:p>
          <a:p>
            <a:r>
              <a:rPr lang="en-US" sz="2800" dirty="0">
                <a:latin typeface="Times New Roman" pitchFamily="18" charset="0"/>
                <a:cs typeface="Times New Roman" pitchFamily="18" charset="0"/>
              </a:rPr>
              <a:t>Running multiple applications on a computer or server simultaneously</a:t>
            </a:r>
          </a:p>
          <a:p>
            <a:r>
              <a:rPr lang="en-US" sz="2800" dirty="0">
                <a:latin typeface="Times New Roman" pitchFamily="18" charset="0"/>
                <a:cs typeface="Times New Roman" pitchFamily="18" charset="0"/>
              </a:rPr>
              <a:t>Assigning many jobs to a printer in a queue</a:t>
            </a:r>
          </a:p>
          <a:p>
            <a:r>
              <a:rPr lang="en-US" sz="2800" dirty="0">
                <a:latin typeface="Times New Roman" pitchFamily="18" charset="0"/>
                <a:cs typeface="Times New Roman" pitchFamily="18" charset="0"/>
              </a:rPr>
              <a:t>Subjecting a server to a large amount of traffic</a:t>
            </a:r>
          </a:p>
          <a:p>
            <a:r>
              <a:rPr lang="en-US" sz="2800" dirty="0">
                <a:latin typeface="Times New Roman" pitchFamily="18" charset="0"/>
                <a:cs typeface="Times New Roman" pitchFamily="18" charset="0"/>
              </a:rPr>
              <a:t>Writing and reading data to and from a hard disk continuously</a:t>
            </a:r>
          </a:p>
          <a:p>
            <a:endParaRPr lang="en-US" dirty="0"/>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25</a:t>
            </a:fld>
            <a:endParaRPr lang="en-US"/>
          </a:p>
        </p:txBody>
      </p:sp>
      <p:sp>
        <p:nvSpPr>
          <p:cNvPr id="6" name="Title 5"/>
          <p:cNvSpPr>
            <a:spLocks noGrp="1"/>
          </p:cNvSpPr>
          <p:nvPr>
            <p:ph type="title"/>
          </p:nvPr>
        </p:nvSpPr>
        <p:spPr/>
        <p:txBody>
          <a:bodyPr/>
          <a:lstStyle/>
          <a:p>
            <a:r>
              <a:rPr lang="en-US" dirty="0" smtClean="0">
                <a:latin typeface="Times New Roman" pitchFamily="18" charset="0"/>
                <a:cs typeface="Times New Roman" pitchFamily="18" charset="0"/>
              </a:rPr>
              <a:t>Examples </a:t>
            </a:r>
            <a:r>
              <a:rPr lang="en-US" dirty="0">
                <a:latin typeface="Times New Roman" pitchFamily="18" charset="0"/>
                <a:cs typeface="Times New Roman" pitchFamily="18" charset="0"/>
              </a:rPr>
              <a:t>of load testing</a:t>
            </a:r>
          </a:p>
        </p:txBody>
      </p:sp>
    </p:spTree>
    <p:extLst>
      <p:ext uri="{BB962C8B-B14F-4D97-AF65-F5344CB8AC3E}">
        <p14:creationId xmlns:p14="http://schemas.microsoft.com/office/powerpoint/2010/main" val="10883288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801385"/>
            <a:ext cx="10972800" cy="5205908"/>
          </a:xfrm>
        </p:spPr>
        <p:txBody>
          <a:bodyPr>
            <a:normAutofit fontScale="85000" lnSpcReduction="10000"/>
          </a:bodyPr>
          <a:lstStyle/>
          <a:p>
            <a:pPr marL="0" indent="0">
              <a:buNone/>
            </a:pPr>
            <a:r>
              <a:rPr lang="en-IN" b="1" dirty="0">
                <a:latin typeface="Times New Roman" panose="02020603050405020304" pitchFamily="18" charset="0"/>
                <a:cs typeface="Times New Roman" panose="02020603050405020304" pitchFamily="18" charset="0"/>
              </a:rPr>
              <a:t>Advantages of Load testing</a:t>
            </a:r>
            <a:r>
              <a:rPr lang="en-IN" dirty="0">
                <a:latin typeface="Times New Roman" panose="02020603050405020304" pitchFamily="18" charset="0"/>
                <a:cs typeface="Times New Roman" panose="02020603050405020304" pitchFamily="18" charset="0"/>
              </a:rPr>
              <a:t>:</a:t>
            </a:r>
            <a:endParaRPr lang="en-IN" b="1" dirty="0">
              <a:latin typeface="Times New Roman" panose="02020603050405020304" pitchFamily="18" charset="0"/>
              <a:cs typeface="Times New Roman" panose="02020603050405020304" pitchFamily="18" charset="0"/>
            </a:endParaRPr>
          </a:p>
          <a:p>
            <a:pPr>
              <a:lnSpc>
                <a:spcPct val="150000"/>
              </a:lnSpc>
            </a:pPr>
            <a:r>
              <a:rPr lang="en-IN" dirty="0">
                <a:latin typeface="Times New Roman" panose="02020603050405020304" pitchFamily="18" charset="0"/>
                <a:cs typeface="Times New Roman" panose="02020603050405020304" pitchFamily="18" charset="0"/>
              </a:rPr>
              <a:t>Performance bottlenecks identification before production</a:t>
            </a:r>
          </a:p>
          <a:p>
            <a:pPr>
              <a:lnSpc>
                <a:spcPct val="150000"/>
              </a:lnSpc>
            </a:pPr>
            <a:r>
              <a:rPr lang="en-IN" dirty="0">
                <a:latin typeface="Times New Roman" panose="02020603050405020304" pitchFamily="18" charset="0"/>
                <a:cs typeface="Times New Roman" panose="02020603050405020304" pitchFamily="18" charset="0"/>
              </a:rPr>
              <a:t>Improves the scalability of the system</a:t>
            </a:r>
          </a:p>
          <a:p>
            <a:pPr>
              <a:lnSpc>
                <a:spcPct val="150000"/>
              </a:lnSpc>
            </a:pPr>
            <a:r>
              <a:rPr lang="en-IN" dirty="0">
                <a:latin typeface="Times New Roman" panose="02020603050405020304" pitchFamily="18" charset="0"/>
                <a:cs typeface="Times New Roman" panose="02020603050405020304" pitchFamily="18" charset="0"/>
              </a:rPr>
              <a:t>Minimize risk related to system downtime</a:t>
            </a:r>
          </a:p>
          <a:p>
            <a:pPr>
              <a:lnSpc>
                <a:spcPct val="150000"/>
              </a:lnSpc>
            </a:pPr>
            <a:r>
              <a:rPr lang="en-IN" dirty="0">
                <a:latin typeface="Times New Roman" panose="02020603050405020304" pitchFamily="18" charset="0"/>
                <a:cs typeface="Times New Roman" panose="02020603050405020304" pitchFamily="18" charset="0"/>
              </a:rPr>
              <a:t>Reduced costs of failure</a:t>
            </a:r>
          </a:p>
          <a:p>
            <a:pPr>
              <a:lnSpc>
                <a:spcPct val="150000"/>
              </a:lnSpc>
            </a:pPr>
            <a:r>
              <a:rPr lang="en-IN" dirty="0">
                <a:latin typeface="Times New Roman" panose="02020603050405020304" pitchFamily="18" charset="0"/>
                <a:cs typeface="Times New Roman" panose="02020603050405020304" pitchFamily="18" charset="0"/>
              </a:rPr>
              <a:t>Increase customer satisfaction</a:t>
            </a:r>
          </a:p>
          <a:p>
            <a:pPr marL="0" indent="0">
              <a:lnSpc>
                <a:spcPct val="150000"/>
              </a:lnSpc>
              <a:buNone/>
            </a:pPr>
            <a:r>
              <a:rPr lang="en-IN" b="1" dirty="0">
                <a:latin typeface="Times New Roman" panose="02020603050405020304" pitchFamily="18" charset="0"/>
                <a:cs typeface="Times New Roman" panose="02020603050405020304" pitchFamily="18" charset="0"/>
              </a:rPr>
              <a:t>Disadvantages of Load testing</a:t>
            </a:r>
            <a:r>
              <a:rPr lang="en-IN" dirty="0">
                <a:latin typeface="Times New Roman" panose="02020603050405020304" pitchFamily="18" charset="0"/>
                <a:cs typeface="Times New Roman" panose="02020603050405020304" pitchFamily="18" charset="0"/>
              </a:rPr>
              <a:t>:</a:t>
            </a:r>
          </a:p>
          <a:p>
            <a:pPr>
              <a:lnSpc>
                <a:spcPct val="150000"/>
              </a:lnSpc>
            </a:pPr>
            <a:r>
              <a:rPr lang="en-IN" dirty="0">
                <a:latin typeface="Times New Roman" panose="02020603050405020304" pitchFamily="18" charset="0"/>
                <a:cs typeface="Times New Roman" panose="02020603050405020304" pitchFamily="18" charset="0"/>
              </a:rPr>
              <a:t>Need programming knowledge to use load testing tools.</a:t>
            </a:r>
          </a:p>
          <a:p>
            <a:pPr>
              <a:lnSpc>
                <a:spcPct val="150000"/>
              </a:lnSpc>
            </a:pPr>
            <a:r>
              <a:rPr lang="en-IN" dirty="0">
                <a:latin typeface="Times New Roman" panose="02020603050405020304" pitchFamily="18" charset="0"/>
                <a:cs typeface="Times New Roman" panose="02020603050405020304" pitchFamily="18" charset="0"/>
              </a:rPr>
              <a:t>Tools can be expensive as pricing depends on the number of virtual users supported</a:t>
            </a:r>
            <a:r>
              <a:rPr lang="en-IN" dirty="0"/>
              <a:t>.</a:t>
            </a:r>
          </a:p>
          <a:p>
            <a:endParaRPr lang="en-US" dirty="0"/>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26</a:t>
            </a:fld>
            <a:endParaRPr lang="en-US"/>
          </a:p>
        </p:txBody>
      </p:sp>
      <p:sp>
        <p:nvSpPr>
          <p:cNvPr id="6" name="Title 5"/>
          <p:cNvSpPr>
            <a:spLocks noGrp="1"/>
          </p:cNvSpPr>
          <p:nvPr>
            <p:ph type="title"/>
          </p:nvPr>
        </p:nvSpPr>
        <p:spPr>
          <a:xfrm>
            <a:off x="609600" y="274638"/>
            <a:ext cx="10972800" cy="773326"/>
          </a:xfrm>
        </p:spPr>
        <p:txBody>
          <a:bodyPr>
            <a:normAutofit fontScale="90000"/>
          </a:bodyPr>
          <a:lstStyle/>
          <a:p>
            <a:r>
              <a:rPr lang="en-IN" dirty="0">
                <a:latin typeface="Times New Roman" panose="02020603050405020304" pitchFamily="18" charset="0"/>
                <a:cs typeface="Times New Roman" panose="02020603050405020304" pitchFamily="18" charset="0"/>
              </a:rPr>
              <a:t>Advantages </a:t>
            </a:r>
            <a:r>
              <a:rPr lang="en-IN" dirty="0" smtClean="0">
                <a:latin typeface="Times New Roman" panose="02020603050405020304" pitchFamily="18" charset="0"/>
                <a:cs typeface="Times New Roman" panose="02020603050405020304" pitchFamily="18" charset="0"/>
              </a:rPr>
              <a:t>&amp; </a:t>
            </a:r>
            <a:r>
              <a:rPr lang="en-IN" dirty="0">
                <a:latin typeface="Times New Roman" panose="02020603050405020304" pitchFamily="18" charset="0"/>
                <a:cs typeface="Times New Roman" panose="02020603050405020304" pitchFamily="18" charset="0"/>
              </a:rPr>
              <a:t>Disadvantages </a:t>
            </a:r>
            <a:r>
              <a:rPr lang="en-IN" dirty="0" smtClean="0">
                <a:latin typeface="Times New Roman" panose="02020603050405020304" pitchFamily="18" charset="0"/>
                <a:cs typeface="Times New Roman" panose="02020603050405020304" pitchFamily="18" charset="0"/>
              </a:rPr>
              <a:t>of </a:t>
            </a:r>
            <a:r>
              <a:rPr lang="en-IN" dirty="0">
                <a:latin typeface="Times New Roman" panose="02020603050405020304" pitchFamily="18" charset="0"/>
                <a:cs typeface="Times New Roman" panose="02020603050405020304" pitchFamily="18" charset="0"/>
              </a:rPr>
              <a:t>Load testing:</a:t>
            </a:r>
            <a:br>
              <a:rPr lang="en-IN" dirty="0">
                <a:latin typeface="Times New Roman" panose="02020603050405020304" pitchFamily="18" charset="0"/>
                <a:cs typeface="Times New Roman" panose="02020603050405020304" pitchFamily="18" charset="0"/>
              </a:rPr>
            </a:br>
            <a:endParaRPr lang="en-US" dirty="0"/>
          </a:p>
        </p:txBody>
      </p:sp>
    </p:spTree>
    <p:extLst>
      <p:ext uri="{BB962C8B-B14F-4D97-AF65-F5344CB8AC3E}">
        <p14:creationId xmlns:p14="http://schemas.microsoft.com/office/powerpoint/2010/main" val="36012619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359596"/>
            <a:ext cx="10972800" cy="6185041"/>
          </a:xfrm>
        </p:spPr>
        <p:txBody>
          <a:bodyPr>
            <a:normAutofit fontScale="70000" lnSpcReduction="20000"/>
          </a:bodyPr>
          <a:lstStyle/>
          <a:p>
            <a:pPr algn="just">
              <a:lnSpc>
                <a:spcPct val="150000"/>
              </a:lnSpc>
            </a:pPr>
            <a:r>
              <a:rPr lang="en-IN" sz="3100" b="1" dirty="0">
                <a:latin typeface="Times New Roman" pitchFamily="18" charset="0"/>
                <a:cs typeface="Times New Roman" panose="02020603050405020304" pitchFamily="18" charset="0"/>
              </a:rPr>
              <a:t>Stress testing</a:t>
            </a:r>
            <a:r>
              <a:rPr lang="en-IN" sz="3100" dirty="0">
                <a:latin typeface="Times New Roman" panose="02020603050405020304" pitchFamily="18" charset="0"/>
                <a:cs typeface="Times New Roman" panose="02020603050405020304" pitchFamily="18" charset="0"/>
              </a:rPr>
              <a:t> is </a:t>
            </a:r>
            <a:r>
              <a:rPr lang="en-IN" sz="3100" dirty="0" smtClean="0">
                <a:latin typeface="Times New Roman" panose="02020603050405020304" pitchFamily="18" charset="0"/>
                <a:cs typeface="Times New Roman" panose="02020603050405020304" pitchFamily="18" charset="0"/>
              </a:rPr>
              <a:t>designed to determine behaviour of the software under </a:t>
            </a:r>
            <a:r>
              <a:rPr lang="en-IN" sz="3100" b="1" dirty="0" smtClean="0">
                <a:latin typeface="Times New Roman" panose="02020603050405020304" pitchFamily="18" charset="0"/>
                <a:cs typeface="Times New Roman" panose="02020603050405020304" pitchFamily="18" charset="0"/>
              </a:rPr>
              <a:t>abnormal situations </a:t>
            </a:r>
          </a:p>
          <a:p>
            <a:pPr algn="just">
              <a:lnSpc>
                <a:spcPct val="150000"/>
              </a:lnSpc>
            </a:pPr>
            <a:r>
              <a:rPr lang="en-IN" sz="3100" dirty="0" smtClean="0">
                <a:latin typeface="Times New Roman" panose="02020603050405020304" pitchFamily="18" charset="0"/>
                <a:cs typeface="Times New Roman" panose="02020603050405020304" pitchFamily="18" charset="0"/>
              </a:rPr>
              <a:t>It measures the system on its robustness and error handling capabilities under </a:t>
            </a:r>
            <a:r>
              <a:rPr lang="en-IN" sz="3100" b="1" dirty="0" smtClean="0">
                <a:latin typeface="Times New Roman" panose="02020603050405020304" pitchFamily="18" charset="0"/>
                <a:cs typeface="Times New Roman" panose="02020603050405020304" pitchFamily="18" charset="0"/>
              </a:rPr>
              <a:t>extremely heavy load conditions.</a:t>
            </a:r>
          </a:p>
          <a:p>
            <a:pPr algn="just">
              <a:lnSpc>
                <a:spcPct val="150000"/>
              </a:lnSpc>
            </a:pPr>
            <a:r>
              <a:rPr lang="en-IN" sz="3100" dirty="0" smtClean="0">
                <a:latin typeface="Times New Roman" panose="02020603050405020304" pitchFamily="18" charset="0"/>
                <a:cs typeface="Times New Roman" panose="02020603050405020304" pitchFamily="18" charset="0"/>
              </a:rPr>
              <a:t>Stress </a:t>
            </a:r>
            <a:r>
              <a:rPr lang="en-IN" sz="3100" dirty="0">
                <a:latin typeface="Times New Roman" panose="02020603050405020304" pitchFamily="18" charset="0"/>
                <a:cs typeface="Times New Roman" panose="02020603050405020304" pitchFamily="18" charset="0"/>
              </a:rPr>
              <a:t>Testing is done to make sure that the system would not crash under crunch situations.</a:t>
            </a:r>
          </a:p>
          <a:p>
            <a:pPr algn="just">
              <a:lnSpc>
                <a:spcPct val="150000"/>
              </a:lnSpc>
            </a:pPr>
            <a:r>
              <a:rPr lang="en-IN" sz="3100" dirty="0">
                <a:latin typeface="Times New Roman" panose="02020603050405020304" pitchFamily="18" charset="0"/>
                <a:cs typeface="Times New Roman" panose="02020603050405020304" pitchFamily="18" charset="0"/>
              </a:rPr>
              <a:t> It even tests beyond the normal operating point and evaluates how the system works under those extreme </a:t>
            </a:r>
            <a:r>
              <a:rPr lang="en-IN" sz="3100" dirty="0" smtClean="0">
                <a:latin typeface="Times New Roman" panose="02020603050405020304" pitchFamily="18" charset="0"/>
                <a:cs typeface="Times New Roman" panose="02020603050405020304" pitchFamily="18" charset="0"/>
              </a:rPr>
              <a:t>conditions</a:t>
            </a:r>
          </a:p>
          <a:p>
            <a:pPr marL="109728" indent="0" algn="just">
              <a:lnSpc>
                <a:spcPct val="150000"/>
              </a:lnSpc>
              <a:buNone/>
            </a:pPr>
            <a:r>
              <a:rPr lang="en-IN" sz="3100" b="1" dirty="0" smtClean="0">
                <a:latin typeface="Times New Roman" pitchFamily="18" charset="0"/>
                <a:cs typeface="Times New Roman" pitchFamily="18" charset="0"/>
              </a:rPr>
              <a:t> Need </a:t>
            </a:r>
            <a:r>
              <a:rPr lang="en-IN" sz="3100" b="1" dirty="0">
                <a:latin typeface="Times New Roman" pitchFamily="18" charset="0"/>
                <a:cs typeface="Times New Roman" pitchFamily="18" charset="0"/>
              </a:rPr>
              <a:t>for Stress </a:t>
            </a:r>
            <a:r>
              <a:rPr lang="en-IN" sz="3100" b="1" dirty="0" smtClean="0">
                <a:latin typeface="Times New Roman" pitchFamily="18" charset="0"/>
                <a:cs typeface="Times New Roman" pitchFamily="18" charset="0"/>
              </a:rPr>
              <a:t>Testing</a:t>
            </a:r>
          </a:p>
          <a:p>
            <a:pPr algn="just">
              <a:lnSpc>
                <a:spcPct val="150000"/>
              </a:lnSpc>
              <a:buFont typeface="Wingdings" panose="05000000000000000000" pitchFamily="2" charset="2"/>
              <a:buChar char="Ø"/>
            </a:pPr>
            <a:r>
              <a:rPr lang="en-IN" sz="3100" dirty="0">
                <a:latin typeface="Times New Roman" panose="02020603050405020304" pitchFamily="18" charset="0"/>
                <a:cs typeface="Times New Roman" panose="02020603050405020304" pitchFamily="18" charset="0"/>
              </a:rPr>
              <a:t>To check whether the system works under abnormal conditions.</a:t>
            </a:r>
          </a:p>
          <a:p>
            <a:pPr algn="just">
              <a:lnSpc>
                <a:spcPct val="150000"/>
              </a:lnSpc>
              <a:buFont typeface="Wingdings" panose="05000000000000000000" pitchFamily="2" charset="2"/>
              <a:buChar char="Ø"/>
            </a:pPr>
            <a:r>
              <a:rPr lang="en-IN" sz="3100" dirty="0">
                <a:latin typeface="Times New Roman" panose="02020603050405020304" pitchFamily="18" charset="0"/>
                <a:cs typeface="Times New Roman" panose="02020603050405020304" pitchFamily="18" charset="0"/>
              </a:rPr>
              <a:t>Displaying appropriate error message when the system is under stress.</a:t>
            </a:r>
          </a:p>
          <a:p>
            <a:pPr algn="just">
              <a:lnSpc>
                <a:spcPct val="150000"/>
              </a:lnSpc>
              <a:buFont typeface="Wingdings" panose="05000000000000000000" pitchFamily="2" charset="2"/>
              <a:buChar char="Ø"/>
            </a:pPr>
            <a:r>
              <a:rPr lang="en-IN" sz="3100" dirty="0">
                <a:latin typeface="Times New Roman" panose="02020603050405020304" pitchFamily="18" charset="0"/>
                <a:cs typeface="Times New Roman" panose="02020603050405020304" pitchFamily="18" charset="0"/>
              </a:rPr>
              <a:t>System failure under extreme conditions could result in enormous revenue loss</a:t>
            </a:r>
          </a:p>
          <a:p>
            <a:pPr algn="just">
              <a:lnSpc>
                <a:spcPct val="150000"/>
              </a:lnSpc>
              <a:buFont typeface="Wingdings" panose="05000000000000000000" pitchFamily="2" charset="2"/>
              <a:buChar char="Ø"/>
            </a:pPr>
            <a:r>
              <a:rPr lang="en-IN" sz="3100" dirty="0">
                <a:latin typeface="Times New Roman" panose="02020603050405020304" pitchFamily="18" charset="0"/>
                <a:cs typeface="Times New Roman" panose="02020603050405020304" pitchFamily="18" charset="0"/>
              </a:rPr>
              <a:t>It is better to be prepared for extreme conditions by executing Stress Testing.</a:t>
            </a:r>
          </a:p>
          <a:p>
            <a:pPr marL="109728" indent="0">
              <a:lnSpc>
                <a:spcPct val="150000"/>
              </a:lnSpc>
              <a:buNone/>
            </a:pPr>
            <a:endParaRPr lang="en-IN" dirty="0">
              <a:latin typeface="Times New Roman" panose="02020603050405020304" pitchFamily="18" charset="0"/>
              <a:cs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27</a:t>
            </a:fld>
            <a:endParaRPr lang="en-US"/>
          </a:p>
        </p:txBody>
      </p:sp>
      <p:sp>
        <p:nvSpPr>
          <p:cNvPr id="6" name="Title 5"/>
          <p:cNvSpPr>
            <a:spLocks noGrp="1"/>
          </p:cNvSpPr>
          <p:nvPr>
            <p:ph type="title"/>
          </p:nvPr>
        </p:nvSpPr>
        <p:spPr>
          <a:xfrm>
            <a:off x="373294" y="0"/>
            <a:ext cx="10972800" cy="608940"/>
          </a:xfrm>
        </p:spPr>
        <p:txBody>
          <a:bodyPr>
            <a:normAutofit fontScale="90000"/>
          </a:bodyPr>
          <a:lstStyle/>
          <a:p>
            <a:r>
              <a:rPr lang="en-IN" dirty="0">
                <a:latin typeface="Times New Roman" panose="02020603050405020304" pitchFamily="18" charset="0"/>
                <a:cs typeface="Times New Roman" panose="02020603050405020304" pitchFamily="18" charset="0"/>
              </a:rPr>
              <a:t>Stress testing</a:t>
            </a:r>
            <a:endParaRPr lang="en-US" dirty="0"/>
          </a:p>
        </p:txBody>
      </p:sp>
    </p:spTree>
    <p:extLst>
      <p:ext uri="{BB962C8B-B14F-4D97-AF65-F5344CB8AC3E}">
        <p14:creationId xmlns:p14="http://schemas.microsoft.com/office/powerpoint/2010/main" val="17390618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US" sz="2800" dirty="0">
                <a:latin typeface="Times New Roman" pitchFamily="18" charset="0"/>
                <a:cs typeface="Times New Roman" pitchFamily="18" charset="0"/>
              </a:rPr>
              <a:t>E-commerce websites during mega sales</a:t>
            </a:r>
          </a:p>
          <a:p>
            <a:pPr algn="just"/>
            <a:r>
              <a:rPr lang="en-US" sz="2800" dirty="0">
                <a:latin typeface="Times New Roman" pitchFamily="18" charset="0"/>
                <a:cs typeface="Times New Roman" pitchFamily="18" charset="0"/>
              </a:rPr>
              <a:t>University websites publishing exam results</a:t>
            </a:r>
          </a:p>
          <a:p>
            <a:pPr algn="just"/>
            <a:r>
              <a:rPr lang="en-US" sz="2800" dirty="0">
                <a:latin typeface="Times New Roman" pitchFamily="18" charset="0"/>
                <a:cs typeface="Times New Roman" pitchFamily="18" charset="0"/>
              </a:rPr>
              <a:t>News or an important event that boosts traffic to news websites or blogs</a:t>
            </a:r>
          </a:p>
          <a:p>
            <a:pPr algn="just"/>
            <a:r>
              <a:rPr lang="en-US" sz="2800" dirty="0">
                <a:latin typeface="Times New Roman" pitchFamily="18" charset="0"/>
                <a:cs typeface="Times New Roman" pitchFamily="18" charset="0"/>
              </a:rPr>
              <a:t>Fluctuations in the stock market</a:t>
            </a:r>
          </a:p>
          <a:p>
            <a:pPr algn="just"/>
            <a:r>
              <a:rPr lang="en-US" sz="2800" dirty="0">
                <a:latin typeface="Times New Roman" pitchFamily="18" charset="0"/>
                <a:cs typeface="Times New Roman" pitchFamily="18" charset="0"/>
              </a:rPr>
              <a:t>Simulating a large number of visitors to an ecommerce application</a:t>
            </a:r>
          </a:p>
          <a:p>
            <a:pPr algn="just"/>
            <a:r>
              <a:rPr lang="en-US" sz="2800" dirty="0">
                <a:latin typeface="Times New Roman" pitchFamily="18" charset="0"/>
                <a:cs typeface="Times New Roman" pitchFamily="18" charset="0"/>
              </a:rPr>
              <a:t>Testing the number of users that can be handled by an application or website</a:t>
            </a:r>
          </a:p>
          <a:p>
            <a:pPr marL="109728" indent="0">
              <a:buNone/>
            </a:pPr>
            <a:endParaRPr lang="en-US" sz="2800" dirty="0"/>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28</a:t>
            </a:fld>
            <a:endParaRPr lang="en-US"/>
          </a:p>
        </p:txBody>
      </p:sp>
      <p:sp>
        <p:nvSpPr>
          <p:cNvPr id="6" name="Title 5"/>
          <p:cNvSpPr>
            <a:spLocks noGrp="1"/>
          </p:cNvSpPr>
          <p:nvPr>
            <p:ph type="title"/>
          </p:nvPr>
        </p:nvSpPr>
        <p:spPr>
          <a:xfrm>
            <a:off x="630148" y="0"/>
            <a:ext cx="10972800" cy="1143000"/>
          </a:xfrm>
        </p:spPr>
        <p:txBody>
          <a:bodyPr/>
          <a:lstStyle/>
          <a:p>
            <a:r>
              <a:rPr lang="en-IN" dirty="0" smtClean="0">
                <a:latin typeface="Times New Roman" panose="02020603050405020304" pitchFamily="18" charset="0"/>
                <a:cs typeface="Times New Roman" panose="02020603050405020304" pitchFamily="18" charset="0"/>
              </a:rPr>
              <a:t>Examples of Stress </a:t>
            </a:r>
            <a:r>
              <a:rPr lang="en-IN" dirty="0">
                <a:latin typeface="Times New Roman" panose="02020603050405020304" pitchFamily="18" charset="0"/>
                <a:cs typeface="Times New Roman" panose="02020603050405020304" pitchFamily="18" charset="0"/>
              </a:rPr>
              <a:t>testing</a:t>
            </a:r>
            <a:endParaRPr lang="en-US" dirty="0"/>
          </a:p>
        </p:txBody>
      </p:sp>
    </p:spTree>
    <p:extLst>
      <p:ext uri="{BB962C8B-B14F-4D97-AF65-F5344CB8AC3E}">
        <p14:creationId xmlns:p14="http://schemas.microsoft.com/office/powerpoint/2010/main" val="39226309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sz="3200" dirty="0">
                <a:latin typeface="Times New Roman" pitchFamily="18" charset="0"/>
                <a:cs typeface="Times New Roman" pitchFamily="18" charset="0"/>
              </a:rPr>
              <a:t>Identifying security problems, data issues, and bugs.</a:t>
            </a:r>
          </a:p>
          <a:p>
            <a:pPr algn="just"/>
            <a:r>
              <a:rPr lang="en-US" sz="3200" dirty="0">
                <a:latin typeface="Times New Roman" pitchFamily="18" charset="0"/>
                <a:cs typeface="Times New Roman" pitchFamily="18" charset="0"/>
              </a:rPr>
              <a:t>Determining how stable and strong the system is.</a:t>
            </a:r>
          </a:p>
          <a:p>
            <a:pPr algn="just"/>
            <a:r>
              <a:rPr lang="en-US" sz="3200" dirty="0">
                <a:latin typeface="Times New Roman" pitchFamily="18" charset="0"/>
                <a:cs typeface="Times New Roman" pitchFamily="18" charset="0"/>
              </a:rPr>
              <a:t>Evaluating system behavior after failure and ensuring quick recovery.</a:t>
            </a:r>
          </a:p>
          <a:p>
            <a:pPr algn="just"/>
            <a:r>
              <a:rPr lang="en-US" sz="3200" dirty="0">
                <a:latin typeface="Times New Roman" pitchFamily="18" charset="0"/>
                <a:cs typeface="Times New Roman" pitchFamily="18" charset="0"/>
              </a:rPr>
              <a:t>Preparing for extreme conditions.</a:t>
            </a:r>
          </a:p>
          <a:p>
            <a:pPr algn="just"/>
            <a:r>
              <a:rPr lang="en-US" sz="3200" dirty="0">
                <a:latin typeface="Times New Roman" pitchFamily="18" charset="0"/>
                <a:cs typeface="Times New Roman" pitchFamily="18" charset="0"/>
              </a:rPr>
              <a:t>Avoiding revenue and other losses due to failure.</a:t>
            </a:r>
          </a:p>
          <a:p>
            <a:pPr marL="109728" indent="0">
              <a:buNone/>
            </a:pPr>
            <a:endParaRPr lang="en-US" dirty="0"/>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29</a:t>
            </a:fld>
            <a:endParaRPr lang="en-US"/>
          </a:p>
        </p:txBody>
      </p:sp>
      <p:sp>
        <p:nvSpPr>
          <p:cNvPr id="6" name="Title 5"/>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Advantages of </a:t>
            </a:r>
            <a:r>
              <a:rPr lang="en-IN" dirty="0">
                <a:latin typeface="Times New Roman" panose="02020603050405020304" pitchFamily="18" charset="0"/>
                <a:cs typeface="Times New Roman" panose="02020603050405020304" pitchFamily="18" charset="0"/>
              </a:rPr>
              <a:t>Stress testing</a:t>
            </a:r>
            <a:endParaRPr lang="en-US" dirty="0"/>
          </a:p>
        </p:txBody>
      </p:sp>
    </p:spTree>
    <p:extLst>
      <p:ext uri="{BB962C8B-B14F-4D97-AF65-F5344CB8AC3E}">
        <p14:creationId xmlns:p14="http://schemas.microsoft.com/office/powerpoint/2010/main" val="24238259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7951" y="636999"/>
            <a:ext cx="11284449" cy="5332286"/>
          </a:xfrm>
        </p:spPr>
        <p:txBody>
          <a:bodyPr>
            <a:noAutofit/>
          </a:bodyPr>
          <a:lstStyle/>
          <a:p>
            <a:pPr marL="109728" indent="0" algn="just">
              <a:buNone/>
            </a:pPr>
            <a:r>
              <a:rPr lang="en-US" sz="2000" b="1" dirty="0" smtClean="0">
                <a:latin typeface="Times New Roman" panose="02020603050405020304" pitchFamily="18" charset="0"/>
                <a:cs typeface="Times New Roman" panose="02020603050405020304" pitchFamily="18" charset="0"/>
              </a:rPr>
              <a:t>1. Unit Testing:</a:t>
            </a: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is the first level of testing done by the developers themselves before handling the software to the testing team to ensure that its individual units are working as expected</a:t>
            </a:r>
            <a:r>
              <a:rPr lang="en-US" sz="2000" dirty="0" smtClean="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is done to segregate small, individual units of the software and check if they are developed as per the requirements.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Thus </a:t>
            </a:r>
            <a:r>
              <a:rPr lang="en-US" sz="2000" dirty="0">
                <a:latin typeface="Times New Roman" panose="02020603050405020304" pitchFamily="18" charset="0"/>
                <a:cs typeface="Times New Roman" panose="02020603050405020304" pitchFamily="18" charset="0"/>
              </a:rPr>
              <a:t>unit testing is done to catch bugs at the early stages of the SDLC. It identifies the regression defects as well.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effort and cost of doing unit testing is not high, and it helps to confirm if the code developed is working properly.</a:t>
            </a:r>
          </a:p>
          <a:p>
            <a:pPr marL="109728" indent="0" algn="just">
              <a:buNone/>
            </a:pPr>
            <a:r>
              <a:rPr lang="en-US" sz="2000" b="1" dirty="0" smtClean="0">
                <a:latin typeface="Times New Roman" panose="02020603050405020304" pitchFamily="18" charset="0"/>
                <a:cs typeface="Times New Roman" panose="02020603050405020304" pitchFamily="18" charset="0"/>
              </a:rPr>
              <a:t>2. Integration Testing:</a:t>
            </a: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is the second level of testing conducted by the testers to verify if multiple unit tested modules are working together collectively without any defects at the integration or at interface of the modules.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can be done either manually or by automation.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It </a:t>
            </a:r>
            <a:r>
              <a:rPr lang="en-US" sz="2000" dirty="0">
                <a:latin typeface="Times New Roman" panose="02020603050405020304" pitchFamily="18" charset="0"/>
                <a:cs typeface="Times New Roman" panose="02020603050405020304" pitchFamily="18" charset="0"/>
              </a:rPr>
              <a:t>helps to increase the test coverage and identifies the defects that may come up while multiple units are combined. </a:t>
            </a:r>
            <a:endParaRPr lang="en-US" sz="20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defects detected at this level are easier to fix, than at later stages.</a:t>
            </a:r>
          </a:p>
          <a:p>
            <a:pPr marL="109728" indent="0" algn="just">
              <a:buNone/>
            </a:pPr>
            <a:endParaRPr lang="en-US" sz="1800" dirty="0">
              <a:latin typeface="Times New Roman" panose="02020603050405020304" pitchFamily="18" charset="0"/>
              <a:cs typeface="Times New Roman" panose="02020603050405020304" pitchFamily="18" charset="0"/>
            </a:endParaRPr>
          </a:p>
        </p:txBody>
      </p:sp>
      <p:sp>
        <p:nvSpPr>
          <p:cNvPr id="2" name="Title 1"/>
          <p:cNvSpPr>
            <a:spLocks noGrp="1"/>
          </p:cNvSpPr>
          <p:nvPr>
            <p:ph type="title"/>
          </p:nvPr>
        </p:nvSpPr>
        <p:spPr>
          <a:xfrm>
            <a:off x="578777" y="0"/>
            <a:ext cx="10972800" cy="657547"/>
          </a:xfrm>
        </p:spPr>
        <p:txBody>
          <a:bodyPr>
            <a:noAutofit/>
          </a:bodyPr>
          <a:lstStyle/>
          <a:p>
            <a:r>
              <a:rPr lang="en-US" sz="4000" dirty="0" smtClean="0"/>
              <a:t/>
            </a:r>
            <a:br>
              <a:rPr lang="en-US" sz="4000" dirty="0" smtClean="0"/>
            </a:br>
            <a:r>
              <a:rPr lang="en-US" sz="4000" dirty="0" smtClean="0"/>
              <a:t>1.</a:t>
            </a:r>
            <a:r>
              <a:rPr lang="en-US" sz="4000" dirty="0" smtClean="0">
                <a:latin typeface="Times New Roman" pitchFamily="18" charset="0"/>
                <a:cs typeface="Times New Roman" pitchFamily="18" charset="0"/>
              </a:rPr>
              <a:t>Levels of Testing:</a:t>
            </a:r>
            <a:r>
              <a:rPr lang="en-US" sz="4000" dirty="0" smtClean="0"/>
              <a:t/>
            </a:r>
            <a:br>
              <a:rPr lang="en-US" sz="4000" dirty="0" smtClean="0"/>
            </a:br>
            <a:endParaRPr lang="en-US" sz="4000" dirty="0"/>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3</a:t>
            </a:fld>
            <a:endParaRPr lang="en-US"/>
          </a:p>
        </p:txBody>
      </p:sp>
      <p:sp>
        <p:nvSpPr>
          <p:cNvPr id="6" name="Date Placeholder 5"/>
          <p:cNvSpPr>
            <a:spLocks noGrp="1"/>
          </p:cNvSpPr>
          <p:nvPr>
            <p:ph type="dt" sz="half" idx="10"/>
          </p:nvPr>
        </p:nvSpPr>
        <p:spPr/>
        <p:txBody>
          <a:bodyPr/>
          <a:lstStyle/>
          <a:p>
            <a:fld id="{218EC59F-2850-443F-A474-8342A93FE72F}" type="datetime1">
              <a:rPr lang="en-US" smtClean="0"/>
              <a:t>8/13/2024</a:t>
            </a:fld>
            <a:endParaRPr lang="en-US" dirty="0"/>
          </a:p>
        </p:txBody>
      </p:sp>
    </p:spTree>
    <p:extLst>
      <p:ext uri="{BB962C8B-B14F-4D97-AF65-F5344CB8AC3E}">
        <p14:creationId xmlns:p14="http://schemas.microsoft.com/office/powerpoint/2010/main" val="8485984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30</a:t>
            </a:fld>
            <a:endParaRPr lang="en-US"/>
          </a:p>
        </p:txBody>
      </p:sp>
      <p:sp>
        <p:nvSpPr>
          <p:cNvPr id="8" name="Content Placeholder 7"/>
          <p:cNvSpPr>
            <a:spLocks noGrp="1"/>
          </p:cNvSpPr>
          <p:nvPr>
            <p:ph idx="1"/>
          </p:nvPr>
        </p:nvSpPr>
        <p:spPr>
          <a:xfrm>
            <a:off x="640423" y="0"/>
            <a:ext cx="10972800" cy="6411074"/>
          </a:xfrm>
        </p:spPr>
        <p:txBody>
          <a:bodyPr/>
          <a:lstStyle/>
          <a:p>
            <a:r>
              <a:rPr lang="en-US" b="1" dirty="0" smtClean="0">
                <a:latin typeface="Times New Roman" pitchFamily="18" charset="0"/>
                <a:cs typeface="Times New Roman" pitchFamily="18" charset="0"/>
              </a:rPr>
              <a:t>Difference between </a:t>
            </a:r>
            <a:r>
              <a:rPr lang="en-US" sz="2800" b="1" dirty="0">
                <a:latin typeface="Times New Roman" pitchFamily="18" charset="0"/>
                <a:cs typeface="Times New Roman" pitchFamily="18" charset="0"/>
              </a:rPr>
              <a:t>Load </a:t>
            </a:r>
            <a:r>
              <a:rPr lang="en-US" sz="2800" b="1" dirty="0" smtClean="0">
                <a:latin typeface="Times New Roman" pitchFamily="18" charset="0"/>
                <a:cs typeface="Times New Roman" pitchFamily="18" charset="0"/>
              </a:rPr>
              <a:t>Testing &amp; </a:t>
            </a:r>
            <a:r>
              <a:rPr lang="en-US" sz="2800" b="1" dirty="0">
                <a:latin typeface="Times New Roman" pitchFamily="18" charset="0"/>
                <a:cs typeface="Times New Roman" pitchFamily="18" charset="0"/>
              </a:rPr>
              <a:t>Stress Testing</a:t>
            </a:r>
          </a:p>
          <a:p>
            <a:endParaRPr lang="en-US" sz="2800" b="1" dirty="0"/>
          </a:p>
          <a:p>
            <a:endParaRPr lang="en-US" dirty="0"/>
          </a:p>
        </p:txBody>
      </p:sp>
      <p:graphicFrame>
        <p:nvGraphicFramePr>
          <p:cNvPr id="9" name="Content Placeholder 6"/>
          <p:cNvGraphicFramePr>
            <a:graphicFrameLocks/>
          </p:cNvGraphicFramePr>
          <p:nvPr>
            <p:extLst>
              <p:ext uri="{D42A27DB-BD31-4B8C-83A1-F6EECF244321}">
                <p14:modId xmlns:p14="http://schemas.microsoft.com/office/powerpoint/2010/main" val="2439378615"/>
              </p:ext>
            </p:extLst>
          </p:nvPr>
        </p:nvGraphicFramePr>
        <p:xfrm>
          <a:off x="873303" y="945036"/>
          <a:ext cx="9667982" cy="5561531"/>
        </p:xfrm>
        <a:graphic>
          <a:graphicData uri="http://schemas.openxmlformats.org/drawingml/2006/table">
            <a:tbl>
              <a:tblPr/>
              <a:tblGrid>
                <a:gridCol w="137089"/>
                <a:gridCol w="4954644"/>
                <a:gridCol w="4576249"/>
              </a:tblGrid>
              <a:tr h="207548">
                <a:tc>
                  <a:txBody>
                    <a:bodyPr/>
                    <a:lstStyle/>
                    <a:p>
                      <a:pPr algn="ctr" fontAlgn="base"/>
                      <a:endParaRPr lang="en-US" sz="800" b="1" dirty="0">
                        <a:effectLst/>
                      </a:endParaRPr>
                    </a:p>
                  </a:txBody>
                  <a:tcPr marL="21697" marR="21697" marT="54242" marB="5424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400" b="1" dirty="0">
                          <a:effectLst/>
                        </a:rPr>
                        <a:t>Load Testing</a:t>
                      </a:r>
                    </a:p>
                  </a:txBody>
                  <a:tcPr marL="54242" marR="54242" marT="54242" marB="5424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base"/>
                      <a:r>
                        <a:rPr lang="en-US" sz="1400" b="1" dirty="0">
                          <a:effectLst/>
                        </a:rPr>
                        <a:t>Stress Testing</a:t>
                      </a:r>
                    </a:p>
                  </a:txBody>
                  <a:tcPr marL="54242" marR="54242" marT="54242" marB="54242"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496745">
                <a:tc>
                  <a:txBody>
                    <a:bodyPr/>
                    <a:lstStyle/>
                    <a:p>
                      <a:pPr algn="ctr" fontAlgn="ctr"/>
                      <a:endParaRPr lang="en-US" sz="700" b="0" dirty="0">
                        <a:effectLst/>
                      </a:endParaRPr>
                    </a:p>
                  </a:txBody>
                  <a:tcPr marL="54242" marR="54242" marT="75939" marB="7593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00" b="0" dirty="0" smtClean="0">
                          <a:effectLst/>
                        </a:rPr>
                        <a:t>Load Testing </a:t>
                      </a:r>
                      <a:r>
                        <a:rPr lang="en-US" sz="1200" b="0" dirty="0">
                          <a:effectLst/>
                        </a:rPr>
                        <a:t> is a type of performance testing that determines the performance of a different application under real-life-based load conditions. </a:t>
                      </a:r>
                    </a:p>
                  </a:txBody>
                  <a:tcPr marL="54242" marR="54242" marT="75939" marB="7593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00" b="0" dirty="0" smtClean="0">
                          <a:effectLst/>
                        </a:rPr>
                        <a:t>Stress Testing </a:t>
                      </a:r>
                      <a:r>
                        <a:rPr lang="en-US" sz="1200" b="0" dirty="0">
                          <a:effectLst/>
                        </a:rPr>
                        <a:t> is performed to test the robustness of the system or software application under extreme load.</a:t>
                      </a:r>
                    </a:p>
                  </a:txBody>
                  <a:tcPr marL="54242" marR="54242" marT="75939" marB="7593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367063">
                <a:tc>
                  <a:txBody>
                    <a:bodyPr/>
                    <a:lstStyle/>
                    <a:p>
                      <a:pPr algn="ctr" fontAlgn="ctr"/>
                      <a:endParaRPr lang="en-US" sz="700" b="0" dirty="0">
                        <a:effectLst/>
                      </a:endParaRPr>
                    </a:p>
                  </a:txBody>
                  <a:tcPr marL="54242" marR="54242" marT="75939" marB="7593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00" b="0">
                          <a:effectLst/>
                        </a:rPr>
                        <a:t>In load testing load limit is the threshold of a break.</a:t>
                      </a:r>
                    </a:p>
                  </a:txBody>
                  <a:tcPr marL="54242" marR="54242" marT="75939" marB="7593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00" b="0" dirty="0">
                          <a:effectLst/>
                        </a:rPr>
                        <a:t>In stress testing load limit is above the threshold of a break.</a:t>
                      </a:r>
                    </a:p>
                  </a:txBody>
                  <a:tcPr marL="54242" marR="54242" marT="75939" marB="7593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367063">
                <a:tc>
                  <a:txBody>
                    <a:bodyPr/>
                    <a:lstStyle/>
                    <a:p>
                      <a:pPr algn="ctr" fontAlgn="ctr"/>
                      <a:endParaRPr lang="en-US" sz="700" b="0" dirty="0">
                        <a:effectLst/>
                      </a:endParaRPr>
                    </a:p>
                  </a:txBody>
                  <a:tcPr marL="54242" marR="54242" marT="75939" marB="7593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00" b="0">
                          <a:effectLst/>
                        </a:rPr>
                        <a:t>In load testing, the performance of the software is tested under multiple users.</a:t>
                      </a:r>
                    </a:p>
                  </a:txBody>
                  <a:tcPr marL="54242" marR="54242" marT="75939" marB="7593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00" b="0" dirty="0">
                          <a:effectLst/>
                        </a:rPr>
                        <a:t>In stress testing, the performance is tested under varying data amounts.</a:t>
                      </a:r>
                    </a:p>
                  </a:txBody>
                  <a:tcPr marL="54242" marR="54242" marT="75939" marB="7593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261553">
                <a:tc>
                  <a:txBody>
                    <a:bodyPr/>
                    <a:lstStyle/>
                    <a:p>
                      <a:pPr algn="ctr" fontAlgn="ctr"/>
                      <a:endParaRPr lang="en-US" sz="700" b="0" dirty="0">
                        <a:effectLst/>
                      </a:endParaRPr>
                    </a:p>
                  </a:txBody>
                  <a:tcPr marL="54242" marR="54242" marT="75939" marB="7593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00" b="0" dirty="0">
                          <a:effectLst/>
                        </a:rPr>
                        <a:t>Huge number of users.</a:t>
                      </a:r>
                    </a:p>
                  </a:txBody>
                  <a:tcPr marL="54242" marR="54242" marT="75939" marB="7593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00" b="0" dirty="0">
                          <a:effectLst/>
                        </a:rPr>
                        <a:t>There are too many users and too much data.</a:t>
                      </a:r>
                    </a:p>
                  </a:txBody>
                  <a:tcPr marL="54242" marR="54242" marT="75939" marB="7593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409099">
                <a:tc>
                  <a:txBody>
                    <a:bodyPr/>
                    <a:lstStyle/>
                    <a:p>
                      <a:pPr algn="ctr" fontAlgn="ctr"/>
                      <a:endParaRPr lang="en-US" sz="700" b="0" dirty="0">
                        <a:effectLst/>
                      </a:endParaRPr>
                    </a:p>
                  </a:txBody>
                  <a:tcPr marL="54242" marR="54242" marT="75939" marB="7593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00" b="0" dirty="0">
                          <a:effectLst/>
                        </a:rPr>
                        <a:t>Load testing is performed to find out the upper limit of the system or application.</a:t>
                      </a:r>
                    </a:p>
                  </a:txBody>
                  <a:tcPr marL="54242" marR="54242" marT="75939" marB="7593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00" b="0" dirty="0">
                          <a:effectLst/>
                        </a:rPr>
                        <a:t>Stress testing is performed to find the behavior of the system under pressure.</a:t>
                      </a:r>
                    </a:p>
                  </a:txBody>
                  <a:tcPr marL="54242" marR="54242" marT="75939" marB="7593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367063">
                <a:tc>
                  <a:txBody>
                    <a:bodyPr/>
                    <a:lstStyle/>
                    <a:p>
                      <a:pPr algn="ctr" fontAlgn="ctr"/>
                      <a:endParaRPr lang="en-US" sz="700" b="0" dirty="0">
                        <a:effectLst/>
                      </a:endParaRPr>
                    </a:p>
                  </a:txBody>
                  <a:tcPr marL="54242" marR="54242" marT="75939" marB="7593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00" b="0" dirty="0">
                          <a:effectLst/>
                        </a:rPr>
                        <a:t>The factor tested during load testing is </a:t>
                      </a:r>
                      <a:r>
                        <a:rPr lang="en-US" sz="1200" b="0" i="1" dirty="0">
                          <a:effectLst/>
                        </a:rPr>
                        <a:t>performance</a:t>
                      </a:r>
                      <a:r>
                        <a:rPr lang="en-US" sz="1200" b="0" dirty="0">
                          <a:effectLst/>
                        </a:rPr>
                        <a:t>.</a:t>
                      </a:r>
                    </a:p>
                  </a:txBody>
                  <a:tcPr marL="54242" marR="54242" marT="75939" marB="7593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00" b="0" dirty="0">
                          <a:effectLst/>
                        </a:rPr>
                        <a:t>The factor tested during stress testing is </a:t>
                      </a:r>
                      <a:r>
                        <a:rPr lang="en-US" sz="1200" b="0" i="1" dirty="0">
                          <a:effectLst/>
                        </a:rPr>
                        <a:t>robustness</a:t>
                      </a:r>
                      <a:r>
                        <a:rPr lang="en-US" sz="1200" b="0" dirty="0">
                          <a:effectLst/>
                        </a:rPr>
                        <a:t> and </a:t>
                      </a:r>
                      <a:r>
                        <a:rPr lang="en-US" sz="1200" b="0" i="1" dirty="0">
                          <a:effectLst/>
                        </a:rPr>
                        <a:t>stability</a:t>
                      </a:r>
                      <a:r>
                        <a:rPr lang="en-US" sz="1200" b="0" dirty="0">
                          <a:effectLst/>
                        </a:rPr>
                        <a:t>.</a:t>
                      </a:r>
                    </a:p>
                  </a:txBody>
                  <a:tcPr marL="54242" marR="54242" marT="75939" marB="7593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367063">
                <a:tc>
                  <a:txBody>
                    <a:bodyPr/>
                    <a:lstStyle/>
                    <a:p>
                      <a:pPr algn="ctr" fontAlgn="ctr"/>
                      <a:endParaRPr lang="en-US" sz="700" b="0" dirty="0">
                        <a:effectLst/>
                      </a:endParaRPr>
                    </a:p>
                  </a:txBody>
                  <a:tcPr marL="54242" marR="54242" marT="75939" marB="7593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00" b="0">
                          <a:effectLst/>
                        </a:rPr>
                        <a:t>Load testing determines the operating capacity of a system or application.</a:t>
                      </a:r>
                    </a:p>
                  </a:txBody>
                  <a:tcPr marL="54242" marR="54242" marT="75939" marB="7593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00" b="0" dirty="0">
                          <a:effectLst/>
                        </a:rPr>
                        <a:t>Stress testing ensures system security.</a:t>
                      </a:r>
                    </a:p>
                  </a:txBody>
                  <a:tcPr marL="54242" marR="54242" marT="75939" marB="7593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367063">
                <a:tc>
                  <a:txBody>
                    <a:bodyPr/>
                    <a:lstStyle/>
                    <a:p>
                      <a:pPr algn="ctr" fontAlgn="ctr"/>
                      <a:endParaRPr lang="en-US" sz="700" b="0" dirty="0">
                        <a:effectLst/>
                      </a:endParaRPr>
                    </a:p>
                  </a:txBody>
                  <a:tcPr marL="54242" marR="54242" marT="75939" marB="7593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00" b="0">
                          <a:effectLst/>
                        </a:rPr>
                        <a:t>The purpose of load testing is to generate more traffic for a web application. </a:t>
                      </a:r>
                    </a:p>
                  </a:txBody>
                  <a:tcPr marL="54242" marR="54242" marT="75939" marB="7593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00" b="0" dirty="0">
                          <a:effectLst/>
                        </a:rPr>
                        <a:t>The goal of stress testing is to prevent server crashes under sudden, high loads for an extended period.</a:t>
                      </a:r>
                    </a:p>
                  </a:txBody>
                  <a:tcPr marL="54242" marR="54242" marT="75939" marB="7593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r h="687612">
                <a:tc>
                  <a:txBody>
                    <a:bodyPr/>
                    <a:lstStyle/>
                    <a:p>
                      <a:pPr algn="ctr" fontAlgn="ctr"/>
                      <a:endParaRPr lang="en-US" sz="700" b="0" dirty="0">
                        <a:effectLst/>
                      </a:endParaRPr>
                    </a:p>
                  </a:txBody>
                  <a:tcPr marL="54242" marR="54242" marT="75939" marB="7593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00" b="0">
                          <a:effectLst/>
                        </a:rPr>
                        <a:t>Load testing is useful in finding bugs like memory overflows, etc., finding the adequacy of current infrastructure in running the applications, determining the number of concurrent users an application can handle, checking and checking for the application’s scalability for accommodating more users, and more.</a:t>
                      </a:r>
                    </a:p>
                  </a:txBody>
                  <a:tcPr marL="54242" marR="54242" marT="75939" marB="7593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00" b="0" dirty="0">
                          <a:effectLst/>
                        </a:rPr>
                        <a:t>Stress testing is useful as it aids the testing unit by testing the system in failure situations, checking for data saving by the system before it crashes, seeing if any unanticipated failures potentially harm the security of the system, and more.</a:t>
                      </a:r>
                    </a:p>
                  </a:txBody>
                  <a:tcPr marL="54242" marR="54242" marT="75939" marB="75939"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47112246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08916" y="482884"/>
            <a:ext cx="11400890" cy="5054885"/>
          </a:xfrm>
        </p:spPr>
        <p:txBody>
          <a:bodyPr>
            <a:noAutofit/>
          </a:bodyPr>
          <a:lstStyle/>
          <a:p>
            <a:pPr>
              <a:buFont typeface="Wingdings" pitchFamily="2" charset="2"/>
              <a:buChar char="Ø"/>
            </a:pPr>
            <a:r>
              <a:rPr lang="en-US" sz="2000" dirty="0">
                <a:latin typeface="Times New Roman" panose="02020603050405020304" pitchFamily="18" charset="0"/>
                <a:cs typeface="Times New Roman" panose="02020603050405020304" pitchFamily="18" charset="0"/>
              </a:rPr>
              <a:t>It is a process to determine  whether system protect data and maintains functionality as </a:t>
            </a:r>
            <a:r>
              <a:rPr lang="en-US" sz="2000" dirty="0" smtClean="0">
                <a:latin typeface="Times New Roman" panose="02020603050405020304" pitchFamily="18" charset="0"/>
                <a:cs typeface="Times New Roman" panose="02020603050405020304" pitchFamily="18" charset="0"/>
              </a:rPr>
              <a:t>intended.</a:t>
            </a:r>
          </a:p>
          <a:p>
            <a:pPr>
              <a:buFont typeface="Wingdings" pitchFamily="2" charset="2"/>
              <a:buChar char="Ø"/>
            </a:pPr>
            <a:r>
              <a:rPr lang="en-IN" sz="2000" dirty="0" smtClean="0">
                <a:latin typeface="Times New Roman" panose="02020603050405020304" pitchFamily="18" charset="0"/>
                <a:cs typeface="Times New Roman" panose="02020603050405020304" pitchFamily="18" charset="0"/>
              </a:rPr>
              <a:t>It </a:t>
            </a:r>
            <a:r>
              <a:rPr lang="en-IN" sz="2000" dirty="0">
                <a:latin typeface="Times New Roman" panose="02020603050405020304" pitchFamily="18" charset="0"/>
                <a:cs typeface="Times New Roman" panose="02020603050405020304" pitchFamily="18" charset="0"/>
              </a:rPr>
              <a:t>is a type of Software </a:t>
            </a:r>
            <a:r>
              <a:rPr lang="en-IN" sz="2000" dirty="0" smtClean="0">
                <a:latin typeface="Times New Roman" panose="02020603050405020304" pitchFamily="18" charset="0"/>
                <a:cs typeface="Times New Roman" panose="02020603050405020304" pitchFamily="18" charset="0"/>
              </a:rPr>
              <a:t>Testing,</a:t>
            </a:r>
            <a:r>
              <a:rPr lang="en-US" sz="2000" dirty="0">
                <a:latin typeface="Times New Roman" panose="02020603050405020304" pitchFamily="18" charset="0"/>
                <a:cs typeface="Times New Roman" panose="02020603050405020304" pitchFamily="18" charset="0"/>
              </a:rPr>
              <a:t> Non functional </a:t>
            </a:r>
            <a:r>
              <a:rPr lang="en-US" sz="2000" dirty="0" smtClean="0">
                <a:latin typeface="Times New Roman" panose="02020603050405020304" pitchFamily="18" charset="0"/>
                <a:cs typeface="Times New Roman" panose="02020603050405020304" pitchFamily="18" charset="0"/>
              </a:rPr>
              <a:t>testing </a:t>
            </a:r>
            <a:r>
              <a:rPr lang="en-IN" sz="2000" dirty="0" smtClean="0">
                <a:latin typeface="Times New Roman" panose="02020603050405020304" pitchFamily="18" charset="0"/>
                <a:cs typeface="Times New Roman" panose="02020603050405020304" pitchFamily="18" charset="0"/>
              </a:rPr>
              <a:t>that </a:t>
            </a:r>
            <a:r>
              <a:rPr lang="en-IN" sz="2000" dirty="0">
                <a:latin typeface="Times New Roman" panose="02020603050405020304" pitchFamily="18" charset="0"/>
                <a:cs typeface="Times New Roman" panose="02020603050405020304" pitchFamily="18" charset="0"/>
              </a:rPr>
              <a:t>uncovers </a:t>
            </a:r>
            <a:r>
              <a:rPr lang="en-IN" sz="2000" dirty="0" smtClean="0">
                <a:latin typeface="Times New Roman" panose="02020603050405020304" pitchFamily="18" charset="0"/>
                <a:cs typeface="Times New Roman" panose="02020603050405020304" pitchFamily="18" charset="0"/>
              </a:rPr>
              <a:t>vulnerabilities, threats , </a:t>
            </a:r>
            <a:r>
              <a:rPr lang="en-IN" sz="2000" dirty="0">
                <a:latin typeface="Times New Roman" panose="02020603050405020304" pitchFamily="18" charset="0"/>
                <a:cs typeface="Times New Roman" panose="02020603050405020304" pitchFamily="18" charset="0"/>
              </a:rPr>
              <a:t>risks in a software application </a:t>
            </a:r>
          </a:p>
          <a:p>
            <a:pPr>
              <a:lnSpc>
                <a:spcPct val="150000"/>
              </a:lnSpc>
              <a:buFont typeface="Wingdings" panose="05000000000000000000" pitchFamily="2" charset="2"/>
              <a:buChar char="Ø"/>
            </a:pPr>
            <a:r>
              <a:rPr lang="en-IN" sz="2000" dirty="0" smtClean="0">
                <a:latin typeface="Times New Roman" panose="02020603050405020304" pitchFamily="18" charset="0"/>
                <a:cs typeface="Times New Roman" panose="02020603050405020304" pitchFamily="18" charset="0"/>
              </a:rPr>
              <a:t> It prevents </a:t>
            </a:r>
            <a:r>
              <a:rPr lang="en-IN" sz="2000" dirty="0">
                <a:latin typeface="Times New Roman" panose="02020603050405020304" pitchFamily="18" charset="0"/>
                <a:cs typeface="Times New Roman" panose="02020603050405020304" pitchFamily="18" charset="0"/>
              </a:rPr>
              <a:t>malicious attacks from intruders. </a:t>
            </a:r>
            <a:endParaRPr lang="en-IN" sz="2000" dirty="0" smtClean="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Security testing is a process intended to reveal flaws in the security mechanisms of an information system  that protect data and maintain functionality as it is </a:t>
            </a:r>
            <a:r>
              <a:rPr lang="en-US" sz="2000" dirty="0" smtClean="0">
                <a:latin typeface="Times New Roman" panose="02020603050405020304" pitchFamily="18" charset="0"/>
                <a:cs typeface="Times New Roman" panose="02020603050405020304" pitchFamily="18" charset="0"/>
              </a:rPr>
              <a:t>intended. </a:t>
            </a:r>
          </a:p>
          <a:p>
            <a:pPr>
              <a:lnSpc>
                <a:spcPct val="150000"/>
              </a:lnSpc>
            </a:pPr>
            <a:r>
              <a:rPr lang="en-US" sz="2000" dirty="0" smtClean="0">
                <a:latin typeface="Times New Roman" panose="02020603050405020304" pitchFamily="18" charset="0"/>
                <a:cs typeface="Times New Roman" panose="02020603050405020304" pitchFamily="18" charset="0"/>
              </a:rPr>
              <a:t>Passwords, Encryption, Hardware </a:t>
            </a:r>
            <a:r>
              <a:rPr lang="en-US" sz="2000" dirty="0">
                <a:latin typeface="Times New Roman" panose="02020603050405020304" pitchFamily="18" charset="0"/>
                <a:cs typeface="Times New Roman" panose="02020603050405020304" pitchFamily="18" charset="0"/>
              </a:rPr>
              <a:t>permission devices </a:t>
            </a:r>
            <a:r>
              <a:rPr lang="en-US" sz="2000" dirty="0" smtClean="0">
                <a:latin typeface="Times New Roman" panose="02020603050405020304" pitchFamily="18" charset="0"/>
                <a:cs typeface="Times New Roman" panose="02020603050405020304" pitchFamily="18" charset="0"/>
              </a:rPr>
              <a:t>,Authorization Levels </a:t>
            </a:r>
            <a:r>
              <a:rPr lang="en-US" sz="2000" dirty="0">
                <a:latin typeface="Times New Roman" panose="02020603050405020304" pitchFamily="18" charset="0"/>
                <a:cs typeface="Times New Roman" panose="02020603050405020304" pitchFamily="18" charset="0"/>
              </a:rPr>
              <a:t>of access to information.</a:t>
            </a:r>
          </a:p>
          <a:p>
            <a:pPr marL="0" indent="0">
              <a:buNone/>
            </a:pPr>
            <a:r>
              <a:rPr lang="en-US" sz="2000" b="1" dirty="0" smtClean="0">
                <a:latin typeface="Times New Roman" panose="02020603050405020304" pitchFamily="18" charset="0"/>
                <a:cs typeface="Times New Roman" panose="02020603050405020304" pitchFamily="18" charset="0"/>
              </a:rPr>
              <a:t>Basic Principles of Security Testing:</a:t>
            </a:r>
            <a:endParaRPr lang="en-US"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Authentication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Authorization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Confidentiality </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Non-repudiation</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Availability</a:t>
            </a:r>
          </a:p>
          <a:p>
            <a:pPr>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Integrity</a:t>
            </a:r>
          </a:p>
          <a:p>
            <a:endParaRPr lang="en-US" sz="700" dirty="0"/>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31</a:t>
            </a:fld>
            <a:endParaRPr lang="en-US"/>
          </a:p>
        </p:txBody>
      </p:sp>
      <p:sp>
        <p:nvSpPr>
          <p:cNvPr id="6" name="Title 5"/>
          <p:cNvSpPr>
            <a:spLocks noGrp="1"/>
          </p:cNvSpPr>
          <p:nvPr>
            <p:ph type="title"/>
          </p:nvPr>
        </p:nvSpPr>
        <p:spPr>
          <a:xfrm>
            <a:off x="609600" y="0"/>
            <a:ext cx="10972800" cy="454827"/>
          </a:xfrm>
        </p:spPr>
        <p:txBody>
          <a:bodyPr>
            <a:normAutofit fontScale="90000"/>
          </a:bodyPr>
          <a:lstStyle/>
          <a:p>
            <a:r>
              <a:rPr lang="en-IN" sz="3200" dirty="0">
                <a:latin typeface="Times New Roman" panose="02020603050405020304" pitchFamily="18" charset="0"/>
                <a:cs typeface="Times New Roman" panose="02020603050405020304" pitchFamily="18" charset="0"/>
              </a:rPr>
              <a:t>SECURITY  TESTING</a:t>
            </a:r>
            <a:endParaRPr lang="en-US" sz="3200" dirty="0"/>
          </a:p>
        </p:txBody>
      </p:sp>
    </p:spTree>
    <p:extLst>
      <p:ext uri="{BB962C8B-B14F-4D97-AF65-F5344CB8AC3E}">
        <p14:creationId xmlns:p14="http://schemas.microsoft.com/office/powerpoint/2010/main" val="21332681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924675"/>
            <a:ext cx="10972800" cy="5082618"/>
          </a:xfrm>
        </p:spPr>
        <p:txBody>
          <a:bodyPr>
            <a:normAutofit fontScale="77500" lnSpcReduction="20000"/>
          </a:bodyPr>
          <a:lstStyle/>
          <a:p>
            <a:pPr algn="just">
              <a:lnSpc>
                <a:spcPct val="150000"/>
              </a:lnSpc>
            </a:pPr>
            <a:r>
              <a:rPr lang="en-IN" dirty="0">
                <a:latin typeface="Times New Roman" panose="02020603050405020304" pitchFamily="18" charset="0"/>
                <a:cs typeface="Times New Roman" panose="02020603050405020304" pitchFamily="18" charset="0"/>
              </a:rPr>
              <a:t>The goal of security testing is to identify the threats in the system and measure its potential vulnerabilities.</a:t>
            </a:r>
          </a:p>
          <a:p>
            <a:pPr algn="just">
              <a:lnSpc>
                <a:spcPct val="150000"/>
              </a:lnSpc>
            </a:pPr>
            <a:r>
              <a:rPr lang="en-IN" dirty="0" smtClean="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System does not stop functioning or is exploited. </a:t>
            </a:r>
          </a:p>
          <a:p>
            <a:pPr algn="just">
              <a:lnSpc>
                <a:spcPct val="150000"/>
              </a:lnSpc>
            </a:pPr>
            <a:r>
              <a:rPr lang="en-IN" dirty="0" smtClean="0">
                <a:latin typeface="Times New Roman" panose="02020603050405020304" pitchFamily="18" charset="0"/>
                <a:cs typeface="Times New Roman" panose="02020603050405020304" pitchFamily="18" charset="0"/>
              </a:rPr>
              <a:t>It </a:t>
            </a:r>
            <a:r>
              <a:rPr lang="en-IN" dirty="0">
                <a:latin typeface="Times New Roman" panose="02020603050405020304" pitchFamily="18" charset="0"/>
                <a:cs typeface="Times New Roman" panose="02020603050405020304" pitchFamily="18" charset="0"/>
              </a:rPr>
              <a:t>also helps in detecting all possible security risks in the system and help </a:t>
            </a:r>
            <a:r>
              <a:rPr lang="en-IN" dirty="0" smtClean="0">
                <a:latin typeface="Times New Roman" panose="02020603050405020304" pitchFamily="18" charset="0"/>
                <a:cs typeface="Times New Roman" panose="02020603050405020304" pitchFamily="18" charset="0"/>
              </a:rPr>
              <a:t>developers </a:t>
            </a:r>
            <a:r>
              <a:rPr lang="en-IN" dirty="0">
                <a:latin typeface="Times New Roman" panose="02020603050405020304" pitchFamily="18" charset="0"/>
                <a:cs typeface="Times New Roman" panose="02020603050405020304" pitchFamily="18" charset="0"/>
              </a:rPr>
              <a:t>in fixing these problems through </a:t>
            </a:r>
            <a:r>
              <a:rPr lang="en-IN" dirty="0" smtClean="0">
                <a:latin typeface="Times New Roman" panose="02020603050405020304" pitchFamily="18" charset="0"/>
                <a:cs typeface="Times New Roman" panose="02020603050405020304" pitchFamily="18" charset="0"/>
              </a:rPr>
              <a:t>coding.</a:t>
            </a:r>
          </a:p>
          <a:p>
            <a:pPr algn="just">
              <a:lnSpc>
                <a:spcPct val="150000"/>
              </a:lnSpc>
            </a:pPr>
            <a:r>
              <a:rPr lang="en-IN" b="1" dirty="0" smtClean="0">
                <a:latin typeface="Times New Roman" panose="02020603050405020304" pitchFamily="18" charset="0"/>
                <a:cs typeface="Times New Roman" panose="02020603050405020304" pitchFamily="18" charset="0"/>
              </a:rPr>
              <a:t>Examples of Security  Testing:</a:t>
            </a:r>
          </a:p>
          <a:p>
            <a:pPr algn="just">
              <a:lnSpc>
                <a:spcPct val="150000"/>
              </a:lnSpc>
            </a:pPr>
            <a:r>
              <a:rPr lang="en-US" dirty="0">
                <a:latin typeface="Times New Roman" panose="02020603050405020304" pitchFamily="18" charset="0"/>
                <a:cs typeface="Times New Roman" panose="02020603050405020304" pitchFamily="18" charset="0"/>
              </a:rPr>
              <a:t>Spoofing </a:t>
            </a:r>
            <a:r>
              <a:rPr lang="en-US" dirty="0" smtClean="0">
                <a:latin typeface="Times New Roman" panose="02020603050405020304" pitchFamily="18" charset="0"/>
                <a:cs typeface="Times New Roman" panose="02020603050405020304" pitchFamily="18" charset="0"/>
              </a:rPr>
              <a:t>Identity</a:t>
            </a:r>
          </a:p>
          <a:p>
            <a:pPr algn="just">
              <a:lnSpc>
                <a:spcPct val="150000"/>
              </a:lnSpc>
            </a:pPr>
            <a:r>
              <a:rPr lang="en-US" dirty="0" smtClean="0">
                <a:latin typeface="Times New Roman" panose="02020603050405020304" pitchFamily="18" charset="0"/>
                <a:cs typeface="Times New Roman" panose="02020603050405020304" pitchFamily="18" charset="0"/>
              </a:rPr>
              <a:t>Tampering with data</a:t>
            </a:r>
          </a:p>
          <a:p>
            <a:pPr algn="just">
              <a:lnSpc>
                <a:spcPct val="150000"/>
              </a:lnSpc>
            </a:pPr>
            <a:r>
              <a:rPr lang="en-US" dirty="0" smtClean="0">
                <a:latin typeface="Times New Roman" panose="02020603050405020304" pitchFamily="18" charset="0"/>
                <a:cs typeface="Times New Roman" panose="02020603050405020304" pitchFamily="18" charset="0"/>
              </a:rPr>
              <a:t>Repudiation</a:t>
            </a:r>
          </a:p>
          <a:p>
            <a:pPr algn="just">
              <a:lnSpc>
                <a:spcPct val="150000"/>
              </a:lnSpc>
            </a:pPr>
            <a:r>
              <a:rPr lang="en-US" dirty="0" smtClean="0">
                <a:latin typeface="Times New Roman" panose="02020603050405020304" pitchFamily="18" charset="0"/>
                <a:cs typeface="Times New Roman" panose="02020603050405020304" pitchFamily="18" charset="0"/>
              </a:rPr>
              <a:t>Information Disclosure</a:t>
            </a:r>
          </a:p>
          <a:p>
            <a:pPr algn="just">
              <a:lnSpc>
                <a:spcPct val="150000"/>
              </a:lnSpc>
            </a:pPr>
            <a:r>
              <a:rPr lang="en-US" dirty="0" smtClean="0">
                <a:latin typeface="Times New Roman" panose="02020603050405020304" pitchFamily="18" charset="0"/>
                <a:cs typeface="Times New Roman" panose="02020603050405020304" pitchFamily="18" charset="0"/>
              </a:rPr>
              <a:t>Denial of Service (</a:t>
            </a:r>
            <a:r>
              <a:rPr lang="en-US" dirty="0" err="1" smtClean="0">
                <a:latin typeface="Times New Roman" panose="02020603050405020304" pitchFamily="18" charset="0"/>
                <a:cs typeface="Times New Roman" panose="02020603050405020304" pitchFamily="18" charset="0"/>
              </a:rPr>
              <a:t>DoS</a:t>
            </a:r>
            <a:r>
              <a:rPr lang="en-US" dirty="0" smtClean="0">
                <a:latin typeface="Times New Roman" panose="02020603050405020304" pitchFamily="18" charset="0"/>
                <a:cs typeface="Times New Roman" panose="02020603050405020304" pitchFamily="18" charset="0"/>
              </a:rPr>
              <a:t>)</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32</a:t>
            </a:fld>
            <a:endParaRPr lang="en-US"/>
          </a:p>
        </p:txBody>
      </p:sp>
      <p:sp>
        <p:nvSpPr>
          <p:cNvPr id="6" name="Title 5"/>
          <p:cNvSpPr>
            <a:spLocks noGrp="1"/>
          </p:cNvSpPr>
          <p:nvPr>
            <p:ph type="title"/>
          </p:nvPr>
        </p:nvSpPr>
        <p:spPr>
          <a:xfrm>
            <a:off x="609600" y="274638"/>
            <a:ext cx="10972800" cy="588391"/>
          </a:xfrm>
        </p:spPr>
        <p:txBody>
          <a:bodyPr>
            <a:normAutofit fontScale="90000"/>
          </a:bodyPr>
          <a:lstStyle/>
          <a:p>
            <a:r>
              <a:rPr lang="en-IN" dirty="0">
                <a:latin typeface="Times New Roman" panose="02020603050405020304" pitchFamily="18" charset="0"/>
                <a:cs typeface="Times New Roman" panose="02020603050405020304" pitchFamily="18" charset="0"/>
              </a:rPr>
              <a:t>Goal of security testing</a:t>
            </a:r>
            <a:endParaRPr lang="en-US" dirty="0"/>
          </a:p>
        </p:txBody>
      </p:sp>
    </p:spTree>
    <p:extLst>
      <p:ext uri="{BB962C8B-B14F-4D97-AF65-F5344CB8AC3E}">
        <p14:creationId xmlns:p14="http://schemas.microsoft.com/office/powerpoint/2010/main" val="24673760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0144" y="679944"/>
            <a:ext cx="11048144" cy="4525963"/>
          </a:xfrm>
        </p:spPr>
        <p:txBody>
          <a:bodyPr/>
          <a:lstStyle/>
          <a:p>
            <a:pPr algn="just"/>
            <a:r>
              <a:rPr lang="en-US" dirty="0">
                <a:latin typeface="Times New Roman" pitchFamily="18" charset="0"/>
                <a:cs typeface="Times New Roman" pitchFamily="18" charset="0"/>
              </a:rPr>
              <a:t>Client-server testing is a software testing methodology focused on evaluating the performance, functionality, and reliability of applications and systems built on a client-server architecture.</a:t>
            </a:r>
            <a:r>
              <a:rPr lang="en-US" dirty="0"/>
              <a:t> </a:t>
            </a:r>
            <a:endParaRPr lang="en-US" dirty="0" smtClean="0"/>
          </a:p>
          <a:p>
            <a:pPr algn="just"/>
            <a:endParaRPr lang="en-US" dirty="0" smtClean="0"/>
          </a:p>
          <a:p>
            <a:pPr algn="just"/>
            <a:endParaRPr lang="en-US" dirty="0"/>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33</a:t>
            </a:fld>
            <a:endParaRPr lang="en-US"/>
          </a:p>
        </p:txBody>
      </p:sp>
      <p:sp>
        <p:nvSpPr>
          <p:cNvPr id="6" name="Title 5"/>
          <p:cNvSpPr>
            <a:spLocks noGrp="1"/>
          </p:cNvSpPr>
          <p:nvPr>
            <p:ph type="title"/>
          </p:nvPr>
        </p:nvSpPr>
        <p:spPr>
          <a:xfrm>
            <a:off x="465762" y="130800"/>
            <a:ext cx="10972800" cy="454827"/>
          </a:xfrm>
        </p:spPr>
        <p:txBody>
          <a:bodyPr>
            <a:normAutofit fontScale="90000"/>
          </a:bodyPr>
          <a:lstStyle/>
          <a:p>
            <a:r>
              <a:rPr lang="en-US" dirty="0" smtClean="0">
                <a:latin typeface="Times New Roman" pitchFamily="18" charset="0"/>
                <a:cs typeface="Times New Roman" pitchFamily="18" charset="0"/>
              </a:rPr>
              <a:t>Client Server Testing</a:t>
            </a:r>
            <a:endParaRPr lang="en-US"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7862" y="2167846"/>
            <a:ext cx="5297452" cy="2738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726615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780836"/>
            <a:ext cx="10972800" cy="5226457"/>
          </a:xfrm>
        </p:spPr>
        <p:txBody>
          <a:bodyPr/>
          <a:lstStyle/>
          <a:p>
            <a:pPr marL="624078" indent="-514350">
              <a:buFont typeface="+mj-lt"/>
              <a:buAutoNum type="arabicPeriod"/>
            </a:pPr>
            <a:r>
              <a:rPr lang="en-US" dirty="0" smtClean="0">
                <a:latin typeface="Times New Roman" pitchFamily="18" charset="0"/>
                <a:cs typeface="Times New Roman" pitchFamily="18" charset="0"/>
              </a:rPr>
              <a:t>Component Testing</a:t>
            </a:r>
          </a:p>
          <a:p>
            <a:pPr marL="624078" indent="-514350">
              <a:buFont typeface="+mj-lt"/>
              <a:buAutoNum type="arabicPeriod"/>
            </a:pPr>
            <a:r>
              <a:rPr lang="en-US" dirty="0" smtClean="0">
                <a:latin typeface="Times New Roman" pitchFamily="18" charset="0"/>
                <a:cs typeface="Times New Roman" pitchFamily="18" charset="0"/>
              </a:rPr>
              <a:t>Integration Testing</a:t>
            </a:r>
          </a:p>
          <a:p>
            <a:pPr marL="624078" indent="-514350">
              <a:buFont typeface="+mj-lt"/>
              <a:buAutoNum type="arabicPeriod"/>
            </a:pPr>
            <a:r>
              <a:rPr lang="en-US" dirty="0" smtClean="0">
                <a:latin typeface="Times New Roman" pitchFamily="18" charset="0"/>
                <a:cs typeface="Times New Roman" pitchFamily="18" charset="0"/>
              </a:rPr>
              <a:t>Performance Testing</a:t>
            </a:r>
          </a:p>
          <a:p>
            <a:pPr marL="624078" indent="-514350">
              <a:buFont typeface="+mj-lt"/>
              <a:buAutoNum type="arabicPeriod"/>
            </a:pPr>
            <a:r>
              <a:rPr lang="en-US" dirty="0" smtClean="0">
                <a:latin typeface="Times New Roman" pitchFamily="18" charset="0"/>
                <a:cs typeface="Times New Roman" pitchFamily="18" charset="0"/>
              </a:rPr>
              <a:t>Concurrency Testing</a:t>
            </a:r>
          </a:p>
          <a:p>
            <a:pPr marL="624078" indent="-514350">
              <a:buFont typeface="+mj-lt"/>
              <a:buAutoNum type="arabicPeriod"/>
            </a:pPr>
            <a:r>
              <a:rPr lang="en-US" dirty="0" smtClean="0">
                <a:latin typeface="Times New Roman" pitchFamily="18" charset="0"/>
                <a:cs typeface="Times New Roman" pitchFamily="18" charset="0"/>
              </a:rPr>
              <a:t>Compatibility Testing</a:t>
            </a:r>
          </a:p>
          <a:p>
            <a:pPr marL="624078" indent="-514350">
              <a:buFont typeface="+mj-lt"/>
              <a:buAutoNum type="arabicPeriod"/>
            </a:pPr>
            <a:r>
              <a:rPr lang="en-US" dirty="0" smtClean="0">
                <a:latin typeface="Times New Roman" pitchFamily="18" charset="0"/>
                <a:cs typeface="Times New Roman" pitchFamily="18" charset="0"/>
              </a:rPr>
              <a:t>Testing for Extended Period</a:t>
            </a:r>
            <a:endParaRPr lang="en-US"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34</a:t>
            </a:fld>
            <a:endParaRPr lang="en-US"/>
          </a:p>
        </p:txBody>
      </p:sp>
      <p:sp>
        <p:nvSpPr>
          <p:cNvPr id="6" name="Title 5"/>
          <p:cNvSpPr>
            <a:spLocks noGrp="1"/>
          </p:cNvSpPr>
          <p:nvPr>
            <p:ph type="title"/>
          </p:nvPr>
        </p:nvSpPr>
        <p:spPr>
          <a:xfrm>
            <a:off x="619874" y="110252"/>
            <a:ext cx="10972800" cy="608940"/>
          </a:xfrm>
        </p:spPr>
        <p:txBody>
          <a:bodyPr>
            <a:normAutofit fontScale="90000"/>
          </a:bodyPr>
          <a:lstStyle/>
          <a:p>
            <a:r>
              <a:rPr lang="en-US" dirty="0">
                <a:latin typeface="Times New Roman" pitchFamily="18" charset="0"/>
                <a:cs typeface="Times New Roman" pitchFamily="18" charset="0"/>
              </a:rPr>
              <a:t>Client Server </a:t>
            </a:r>
            <a:r>
              <a:rPr lang="en-US" dirty="0" smtClean="0">
                <a:latin typeface="Times New Roman" pitchFamily="18" charset="0"/>
                <a:cs typeface="Times New Roman" pitchFamily="18" charset="0"/>
              </a:rPr>
              <a:t>Testing approaches</a:t>
            </a:r>
            <a:endParaRPr lang="en-US" dirty="0"/>
          </a:p>
        </p:txBody>
      </p:sp>
    </p:spTree>
    <p:extLst>
      <p:ext uri="{BB962C8B-B14F-4D97-AF65-F5344CB8AC3E}">
        <p14:creationId xmlns:p14="http://schemas.microsoft.com/office/powerpoint/2010/main" val="14911586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667821"/>
            <a:ext cx="10972800" cy="5339472"/>
          </a:xfrm>
        </p:spPr>
        <p:txBody>
          <a:bodyPr>
            <a:normAutofit lnSpcReduction="10000"/>
          </a:bodyPr>
          <a:lstStyle/>
          <a:p>
            <a:r>
              <a:rPr lang="en-US" dirty="0">
                <a:latin typeface="Times New Roman" pitchFamily="18" charset="0"/>
                <a:cs typeface="Times New Roman" pitchFamily="18" charset="0"/>
              </a:rPr>
              <a:t>Acceptance Testing is an important aspect of Software Testing, which guarantees that software aligns with user needs and business requirements</a:t>
            </a:r>
            <a:r>
              <a:rPr lang="en-US" dirty="0" smtClean="0">
                <a:latin typeface="Times New Roman" pitchFamily="18" charset="0"/>
                <a:cs typeface="Times New Roman" pitchFamily="18" charset="0"/>
              </a:rPr>
              <a:t>.</a:t>
            </a:r>
          </a:p>
          <a:p>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done by </a:t>
            </a:r>
            <a:r>
              <a:rPr lang="en-US" b="1" dirty="0">
                <a:latin typeface="Times New Roman" pitchFamily="18" charset="0"/>
                <a:cs typeface="Times New Roman" pitchFamily="18" charset="0"/>
              </a:rPr>
              <a:t>end user.</a:t>
            </a:r>
          </a:p>
          <a:p>
            <a:r>
              <a:rPr lang="en-US" b="1" dirty="0" smtClean="0">
                <a:latin typeface="Times New Roman" pitchFamily="18" charset="0"/>
                <a:cs typeface="Times New Roman" pitchFamily="18" charset="0"/>
              </a:rPr>
              <a:t>Real </a:t>
            </a:r>
            <a:r>
              <a:rPr lang="en-US" b="1" dirty="0">
                <a:latin typeface="Times New Roman" pitchFamily="18" charset="0"/>
                <a:cs typeface="Times New Roman" pitchFamily="18" charset="0"/>
              </a:rPr>
              <a:t>world </a:t>
            </a:r>
            <a:r>
              <a:rPr lang="en-US" dirty="0">
                <a:latin typeface="Times New Roman" pitchFamily="18" charset="0"/>
                <a:cs typeface="Times New Roman" pitchFamily="18" charset="0"/>
              </a:rPr>
              <a:t>environment testing.</a:t>
            </a:r>
          </a:p>
          <a:p>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a:t>
            </a:r>
            <a:r>
              <a:rPr lang="en-US" b="1" dirty="0">
                <a:latin typeface="Times New Roman" pitchFamily="18" charset="0"/>
                <a:cs typeface="Times New Roman" pitchFamily="18" charset="0"/>
              </a:rPr>
              <a:t>verification of software requirements </a:t>
            </a:r>
            <a:r>
              <a:rPr lang="en-US" dirty="0">
                <a:latin typeface="Times New Roman" pitchFamily="18" charset="0"/>
                <a:cs typeface="Times New Roman" pitchFamily="18" charset="0"/>
              </a:rPr>
              <a:t>according to requirement specified in requirement specification document</a:t>
            </a:r>
            <a:r>
              <a:rPr lang="en-US" dirty="0" smtClean="0">
                <a:latin typeface="Times New Roman" pitchFamily="18" charset="0"/>
                <a:cs typeface="Times New Roman" pitchFamily="18" charset="0"/>
              </a:rPr>
              <a:t>.</a:t>
            </a:r>
          </a:p>
          <a:p>
            <a:r>
              <a:rPr lang="en-US" dirty="0">
                <a:latin typeface="Times New Roman" pitchFamily="18" charset="0"/>
                <a:cs typeface="Times New Roman" pitchFamily="18" charset="0"/>
              </a:rPr>
              <a:t>The major aim of this test is to evaluate the compliance of the system with the business requirements and assess whether it is acceptable for delivery or not.</a:t>
            </a:r>
          </a:p>
          <a:p>
            <a:r>
              <a:rPr lang="en-US" dirty="0" smtClean="0">
                <a:latin typeface="Times New Roman" pitchFamily="18" charset="0"/>
                <a:cs typeface="Times New Roman" pitchFamily="18" charset="0"/>
              </a:rPr>
              <a:t>Last </a:t>
            </a:r>
            <a:r>
              <a:rPr lang="en-US" dirty="0">
                <a:latin typeface="Times New Roman" pitchFamily="18" charset="0"/>
                <a:cs typeface="Times New Roman" pitchFamily="18" charset="0"/>
              </a:rPr>
              <a:t>stage of testing </a:t>
            </a:r>
            <a:r>
              <a:rPr lang="en-US" b="1" dirty="0">
                <a:latin typeface="Times New Roman" pitchFamily="18" charset="0"/>
                <a:cs typeface="Times New Roman" pitchFamily="18" charset="0"/>
              </a:rPr>
              <a:t>before delivering the software </a:t>
            </a:r>
            <a:r>
              <a:rPr lang="en-US" dirty="0">
                <a:latin typeface="Times New Roman" pitchFamily="18" charset="0"/>
                <a:cs typeface="Times New Roman" pitchFamily="18" charset="0"/>
              </a:rPr>
              <a:t>to </a:t>
            </a:r>
            <a:r>
              <a:rPr lang="en-US" dirty="0" smtClean="0">
                <a:latin typeface="Times New Roman" pitchFamily="18" charset="0"/>
                <a:cs typeface="Times New Roman" pitchFamily="18" charset="0"/>
              </a:rPr>
              <a:t>customer</a:t>
            </a:r>
            <a:r>
              <a:rPr lang="en-US" dirty="0">
                <a:latin typeface="Times New Roman" pitchFamily="18" charset="0"/>
                <a:cs typeface="Times New Roman" pitchFamily="18" charset="0"/>
              </a:rPr>
              <a:t>.</a:t>
            </a:r>
          </a:p>
          <a:p>
            <a:r>
              <a:rPr lang="en-US" dirty="0" smtClean="0">
                <a:latin typeface="Times New Roman" pitchFamily="18" charset="0"/>
                <a:cs typeface="Times New Roman" pitchFamily="18" charset="0"/>
              </a:rPr>
              <a:t>To </a:t>
            </a:r>
            <a:r>
              <a:rPr lang="en-US" dirty="0">
                <a:latin typeface="Times New Roman" pitchFamily="18" charset="0"/>
                <a:cs typeface="Times New Roman" pitchFamily="18" charset="0"/>
              </a:rPr>
              <a:t>test flow of control from start to end.</a:t>
            </a:r>
          </a:p>
          <a:p>
            <a:r>
              <a:rPr lang="en-US" dirty="0" smtClean="0">
                <a:latin typeface="Times New Roman" pitchFamily="18" charset="0"/>
                <a:cs typeface="Times New Roman" pitchFamily="18" charset="0"/>
              </a:rPr>
              <a:t>Two </a:t>
            </a:r>
            <a:r>
              <a:rPr lang="en-US" dirty="0">
                <a:latin typeface="Times New Roman" pitchFamily="18" charset="0"/>
                <a:cs typeface="Times New Roman" pitchFamily="18" charset="0"/>
              </a:rPr>
              <a:t>or more end users will test the software product.</a:t>
            </a:r>
          </a:p>
          <a:p>
            <a:endParaRPr lang="en-US" dirty="0"/>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35</a:t>
            </a:fld>
            <a:endParaRPr lang="en-US"/>
          </a:p>
        </p:txBody>
      </p:sp>
      <p:sp>
        <p:nvSpPr>
          <p:cNvPr id="6" name="Title 5"/>
          <p:cNvSpPr>
            <a:spLocks noGrp="1"/>
          </p:cNvSpPr>
          <p:nvPr>
            <p:ph type="title"/>
          </p:nvPr>
        </p:nvSpPr>
        <p:spPr>
          <a:xfrm>
            <a:off x="609600" y="1"/>
            <a:ext cx="10972800" cy="636998"/>
          </a:xfrm>
        </p:spPr>
        <p:txBody>
          <a:bodyPr>
            <a:normAutofit fontScale="90000"/>
          </a:bodyPr>
          <a:lstStyle/>
          <a:p>
            <a:r>
              <a:rPr lang="en-US" dirty="0">
                <a:latin typeface="Times New Roman" pitchFamily="18" charset="0"/>
                <a:cs typeface="Times New Roman" pitchFamily="18" charset="0"/>
              </a:rPr>
              <a:t>Acceptance Testing</a:t>
            </a:r>
          </a:p>
        </p:txBody>
      </p:sp>
    </p:spTree>
    <p:extLst>
      <p:ext uri="{BB962C8B-B14F-4D97-AF65-F5344CB8AC3E}">
        <p14:creationId xmlns:p14="http://schemas.microsoft.com/office/powerpoint/2010/main" val="22478998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89052" y="1111460"/>
            <a:ext cx="10972800" cy="4525963"/>
          </a:xfrm>
        </p:spPr>
        <p:txBody>
          <a:bodyPr/>
          <a:lstStyle/>
          <a:p>
            <a:pPr marL="624078" indent="-514350" fontAlgn="base">
              <a:buFont typeface="+mj-lt"/>
              <a:buAutoNum type="arabicPeriod"/>
            </a:pPr>
            <a:r>
              <a:rPr lang="en-US" dirty="0" smtClean="0">
                <a:latin typeface="Times New Roman" panose="02020603050405020304" pitchFamily="18" charset="0"/>
                <a:cs typeface="Times New Roman" panose="02020603050405020304" pitchFamily="18" charset="0"/>
              </a:rPr>
              <a:t>User Acceptance Testing</a:t>
            </a:r>
          </a:p>
          <a:p>
            <a:pPr marL="624078" indent="-514350" fontAlgn="base">
              <a:buFont typeface="+mj-lt"/>
              <a:buAutoNum type="arabicPeriod"/>
            </a:pPr>
            <a:r>
              <a:rPr lang="en-US" dirty="0" smtClean="0">
                <a:latin typeface="Times New Roman" panose="02020603050405020304" pitchFamily="18" charset="0"/>
                <a:cs typeface="Times New Roman" panose="02020603050405020304" pitchFamily="18" charset="0"/>
              </a:rPr>
              <a:t>Business </a:t>
            </a:r>
            <a:r>
              <a:rPr lang="en-US" dirty="0">
                <a:latin typeface="Times New Roman" panose="02020603050405020304" pitchFamily="18" charset="0"/>
                <a:cs typeface="Times New Roman" panose="02020603050405020304" pitchFamily="18" charset="0"/>
              </a:rPr>
              <a:t>Acceptance Testing</a:t>
            </a:r>
          </a:p>
          <a:p>
            <a:pPr marL="624078" indent="-514350" fontAlgn="base">
              <a:buFont typeface="+mj-lt"/>
              <a:buAutoNum type="arabicPeriod"/>
            </a:pPr>
            <a:r>
              <a:rPr lang="en-US" dirty="0" smtClean="0">
                <a:latin typeface="Times New Roman" panose="02020603050405020304" pitchFamily="18" charset="0"/>
                <a:cs typeface="Times New Roman" panose="02020603050405020304" pitchFamily="18" charset="0"/>
              </a:rPr>
              <a:t>Alpha Testing</a:t>
            </a:r>
          </a:p>
          <a:p>
            <a:pPr marL="624078" indent="-514350" fontAlgn="base">
              <a:buFont typeface="+mj-lt"/>
              <a:buAutoNum type="arabicPeriod"/>
            </a:pPr>
            <a:r>
              <a:rPr lang="en-US" dirty="0" smtClean="0">
                <a:latin typeface="Times New Roman" panose="02020603050405020304" pitchFamily="18" charset="0"/>
                <a:cs typeface="Times New Roman" panose="02020603050405020304" pitchFamily="18" charset="0"/>
              </a:rPr>
              <a:t>Beta Testing</a:t>
            </a:r>
          </a:p>
          <a:p>
            <a:pPr fontAlgn="base"/>
            <a:endParaRPr lang="en-US" dirty="0"/>
          </a:p>
          <a:p>
            <a:endParaRPr lang="en-US" dirty="0"/>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36</a:t>
            </a:fld>
            <a:endParaRPr lang="en-US"/>
          </a:p>
        </p:txBody>
      </p:sp>
      <p:sp>
        <p:nvSpPr>
          <p:cNvPr id="6" name="Title 5"/>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Types of Acceptance Testing:</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6203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37</a:t>
            </a:fld>
            <a:endParaRPr lang="en-US"/>
          </a:p>
        </p:txBody>
      </p:sp>
      <p:sp>
        <p:nvSpPr>
          <p:cNvPr id="6" name="Title 5"/>
          <p:cNvSpPr>
            <a:spLocks noGrp="1"/>
          </p:cNvSpPr>
          <p:nvPr>
            <p:ph type="title"/>
          </p:nvPr>
        </p:nvSpPr>
        <p:spPr>
          <a:xfrm>
            <a:off x="609600" y="274638"/>
            <a:ext cx="10972800" cy="670584"/>
          </a:xfrm>
        </p:spPr>
        <p:txBody>
          <a:bodyPr>
            <a:normAutofit fontScale="90000"/>
          </a:bodyPr>
          <a:lstStyle/>
          <a:p>
            <a:r>
              <a:rPr lang="en-US" dirty="0" smtClean="0">
                <a:latin typeface="Times New Roman" pitchFamily="18" charset="0"/>
                <a:cs typeface="Times New Roman" pitchFamily="18" charset="0"/>
              </a:rPr>
              <a:t>Acceptance </a:t>
            </a:r>
            <a:r>
              <a:rPr lang="en-US" dirty="0">
                <a:latin typeface="Times New Roman" pitchFamily="18" charset="0"/>
                <a:cs typeface="Times New Roman" pitchFamily="18" charset="0"/>
              </a:rPr>
              <a:t>testing  in </a:t>
            </a:r>
            <a:r>
              <a:rPr lang="en-US" dirty="0" smtClean="0">
                <a:latin typeface="Times New Roman" pitchFamily="18" charset="0"/>
                <a:cs typeface="Times New Roman" pitchFamily="18" charset="0"/>
              </a:rPr>
              <a:t>SDLC</a:t>
            </a:r>
            <a:endParaRPr lang="en-US" dirty="0">
              <a:latin typeface="Times New Roman" pitchFamily="18" charset="0"/>
              <a:cs typeface="Times New Roman" pitchFamily="18" charset="0"/>
            </a:endParaRPr>
          </a:p>
        </p:txBody>
      </p:sp>
      <p:sp>
        <p:nvSpPr>
          <p:cNvPr id="7" name="Content Placeholder 6"/>
          <p:cNvSpPr>
            <a:spLocks noGrp="1"/>
          </p:cNvSpPr>
          <p:nvPr>
            <p:ph idx="1"/>
          </p:nvPr>
        </p:nvSpPr>
        <p:spPr>
          <a:xfrm>
            <a:off x="609600" y="986319"/>
            <a:ext cx="10972800" cy="5020973"/>
          </a:xfrm>
        </p:spPr>
        <p:txBody>
          <a:bodyPr/>
          <a:lstStyle/>
          <a:p>
            <a:r>
              <a:rPr lang="en-US" b="1" dirty="0" smtClean="0">
                <a:latin typeface="Times New Roman" pitchFamily="18" charset="0"/>
                <a:cs typeface="Times New Roman" pitchFamily="18" charset="0"/>
              </a:rPr>
              <a:t>Acceptance Criteria</a:t>
            </a:r>
            <a:r>
              <a:rPr lang="en-US" dirty="0" smtClean="0">
                <a:latin typeface="Times New Roman" pitchFamily="18" charset="0"/>
                <a:cs typeface="Times New Roman" pitchFamily="18" charset="0"/>
              </a:rPr>
              <a:t>: Acceptance criteria may work at each stage of SDLC &amp; testing start from   proposal stage till the system is finally accepted by customer</a:t>
            </a:r>
          </a:p>
          <a:p>
            <a:endParaRPr lang="en-US" dirty="0"/>
          </a:p>
        </p:txBody>
      </p:sp>
      <p:pic>
        <p:nvPicPr>
          <p:cNvPr id="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83631" y="1941816"/>
            <a:ext cx="7664521" cy="3411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763270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58230" y="628574"/>
            <a:ext cx="10972800" cy="5268792"/>
          </a:xfrm>
        </p:spPr>
        <p:txBody>
          <a:bodyPr>
            <a:noAutofit/>
          </a:bodyPr>
          <a:lstStyle/>
          <a:p>
            <a:pPr algn="just" fontAlgn="base"/>
            <a:r>
              <a:rPr lang="en-US" sz="2400" dirty="0">
                <a:latin typeface="Times New Roman" pitchFamily="18" charset="0"/>
                <a:cs typeface="Times New Roman" pitchFamily="18" charset="0"/>
              </a:rPr>
              <a:t>Alpha testing is a software testing stage that takes place early in the development process, typically </a:t>
            </a:r>
            <a:r>
              <a:rPr lang="en-US" sz="2400" b="1" dirty="0">
                <a:latin typeface="Times New Roman" pitchFamily="18" charset="0"/>
                <a:cs typeface="Times New Roman" pitchFamily="18" charset="0"/>
              </a:rPr>
              <a:t>after the code has been written </a:t>
            </a:r>
            <a:r>
              <a:rPr lang="en-US" sz="2400" dirty="0">
                <a:latin typeface="Times New Roman" pitchFamily="18" charset="0"/>
                <a:cs typeface="Times New Roman" pitchFamily="18" charset="0"/>
              </a:rPr>
              <a:t>and </a:t>
            </a:r>
            <a:r>
              <a:rPr lang="en-US" sz="2400" b="1" dirty="0">
                <a:latin typeface="Times New Roman" pitchFamily="18" charset="0"/>
                <a:cs typeface="Times New Roman" pitchFamily="18" charset="0"/>
              </a:rPr>
              <a:t>before the final product is released to the public. </a:t>
            </a:r>
          </a:p>
          <a:p>
            <a:pPr algn="just" fontAlgn="base"/>
            <a:r>
              <a:rPr lang="en-US" sz="2400" dirty="0">
                <a:latin typeface="Times New Roman" pitchFamily="18" charset="0"/>
                <a:cs typeface="Times New Roman" pitchFamily="18" charset="0"/>
              </a:rPr>
              <a:t>Alpha testing is performed by a select group of internal stakeholders, such as developers, testers, and members of the product team.</a:t>
            </a:r>
          </a:p>
          <a:p>
            <a:pPr algn="just" fontAlgn="base"/>
            <a:r>
              <a:rPr lang="en-US" sz="2400" dirty="0">
                <a:latin typeface="Times New Roman" pitchFamily="18" charset="0"/>
                <a:cs typeface="Times New Roman" pitchFamily="18" charset="0"/>
              </a:rPr>
              <a:t>The purpose of alpha testing is to identify and resolve critical bugs and issues in the software before it is released to the public. </a:t>
            </a:r>
          </a:p>
          <a:p>
            <a:pPr algn="just" fontAlgn="base"/>
            <a:r>
              <a:rPr lang="en-US" sz="2400" dirty="0">
                <a:latin typeface="Times New Roman" pitchFamily="18" charset="0"/>
                <a:cs typeface="Times New Roman" pitchFamily="18" charset="0"/>
              </a:rPr>
              <a:t>Alpha testing is performed in a controlled environment, such as a lab or a test network, and is used to simulate real-world use cases and identify any potential problems.</a:t>
            </a:r>
          </a:p>
          <a:p>
            <a:pPr algn="just"/>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includes two </a:t>
            </a:r>
            <a:r>
              <a:rPr lang="en-US" sz="2400" dirty="0" smtClean="0">
                <a:latin typeface="Times New Roman" pitchFamily="18" charset="0"/>
                <a:cs typeface="Times New Roman" pitchFamily="18" charset="0"/>
              </a:rPr>
              <a:t>phases:</a:t>
            </a:r>
          </a:p>
          <a:p>
            <a:pPr algn="just"/>
            <a:r>
              <a:rPr lang="en-US" sz="2400" dirty="0" smtClean="0">
                <a:latin typeface="Times New Roman" pitchFamily="18" charset="0"/>
                <a:cs typeface="Times New Roman" pitchFamily="18" charset="0"/>
              </a:rPr>
              <a:t>By </a:t>
            </a:r>
            <a:r>
              <a:rPr lang="en-US" sz="2400" dirty="0">
                <a:latin typeface="Times New Roman" pitchFamily="18" charset="0"/>
                <a:cs typeface="Times New Roman" pitchFamily="18" charset="0"/>
              </a:rPr>
              <a:t>developer.</a:t>
            </a:r>
          </a:p>
          <a:p>
            <a:pPr algn="just">
              <a:buFont typeface="Wingdings" panose="05000000000000000000" pitchFamily="2" charset="2"/>
              <a:buChar char="Ø"/>
            </a:pPr>
            <a:r>
              <a:rPr lang="en-US" sz="2400" dirty="0">
                <a:latin typeface="Times New Roman" pitchFamily="18" charset="0"/>
                <a:cs typeface="Times New Roman" pitchFamily="18" charset="0"/>
              </a:rPr>
              <a:t>By QA staff.</a:t>
            </a:r>
          </a:p>
          <a:p>
            <a:pPr marL="109728" indent="0" algn="just">
              <a:buNone/>
            </a:pPr>
            <a:r>
              <a:rPr lang="en-US" sz="1800" dirty="0">
                <a:latin typeface="Times New Roman" pitchFamily="18" charset="0"/>
                <a:cs typeface="Times New Roman" pitchFamily="18" charset="0"/>
              </a:rPr>
              <a:t/>
            </a:r>
            <a:br>
              <a:rPr lang="en-US" sz="1800" dirty="0">
                <a:latin typeface="Times New Roman" pitchFamily="18" charset="0"/>
                <a:cs typeface="Times New Roman" pitchFamily="18" charset="0"/>
              </a:rPr>
            </a:br>
            <a:endParaRPr lang="en-US" sz="1800" dirty="0">
              <a:latin typeface="Times New Roman" pitchFamily="18" charset="0"/>
              <a:cs typeface="Times New Roman" pitchFamily="18" charset="0"/>
            </a:endParaRPr>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38</a:t>
            </a:fld>
            <a:endParaRPr lang="en-US"/>
          </a:p>
        </p:txBody>
      </p:sp>
      <p:sp>
        <p:nvSpPr>
          <p:cNvPr id="6" name="Title 5"/>
          <p:cNvSpPr>
            <a:spLocks noGrp="1"/>
          </p:cNvSpPr>
          <p:nvPr>
            <p:ph type="title"/>
          </p:nvPr>
        </p:nvSpPr>
        <p:spPr>
          <a:xfrm>
            <a:off x="496584" y="110251"/>
            <a:ext cx="10972800" cy="454827"/>
          </a:xfrm>
        </p:spPr>
        <p:txBody>
          <a:bodyPr>
            <a:normAutofit fontScale="90000"/>
          </a:bodyPr>
          <a:lstStyle/>
          <a:p>
            <a:r>
              <a:rPr lang="en-US" dirty="0">
                <a:latin typeface="Times New Roman" pitchFamily="18" charset="0"/>
                <a:cs typeface="Times New Roman" pitchFamily="18" charset="0"/>
              </a:rPr>
              <a:t>Alpha </a:t>
            </a:r>
            <a:r>
              <a:rPr lang="en-US" dirty="0" smtClean="0">
                <a:latin typeface="Times New Roman" pitchFamily="18" charset="0"/>
                <a:cs typeface="Times New Roman" pitchFamily="18" charset="0"/>
              </a:rPr>
              <a:t>Testing</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1259858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39</a:t>
            </a:fld>
            <a:endParaRPr lang="en-US"/>
          </a:p>
        </p:txBody>
      </p:sp>
      <p:sp>
        <p:nvSpPr>
          <p:cNvPr id="6" name="Title 5"/>
          <p:cNvSpPr>
            <a:spLocks noGrp="1"/>
          </p:cNvSpPr>
          <p:nvPr>
            <p:ph type="title"/>
          </p:nvPr>
        </p:nvSpPr>
        <p:spPr>
          <a:xfrm>
            <a:off x="609600" y="274638"/>
            <a:ext cx="10972800" cy="526746"/>
          </a:xfrm>
        </p:spPr>
        <p:txBody>
          <a:bodyPr>
            <a:normAutofit fontScale="90000"/>
          </a:bodyPr>
          <a:lstStyle/>
          <a:p>
            <a:r>
              <a:rPr lang="en-US" dirty="0">
                <a:latin typeface="Times New Roman" pitchFamily="18" charset="0"/>
                <a:cs typeface="Times New Roman" pitchFamily="18" charset="0"/>
              </a:rPr>
              <a:t>Alpha T</a:t>
            </a:r>
            <a:r>
              <a:rPr lang="en-US" dirty="0" smtClean="0">
                <a:latin typeface="Times New Roman" pitchFamily="18" charset="0"/>
                <a:cs typeface="Times New Roman" pitchFamily="18" charset="0"/>
              </a:rPr>
              <a:t>esting Approach</a:t>
            </a:r>
            <a:endParaRPr lang="en-US" dirty="0"/>
          </a:p>
        </p:txBody>
      </p:sp>
      <p:sp>
        <p:nvSpPr>
          <p:cNvPr id="7" name="Flowchart: Predefined Process 6"/>
          <p:cNvSpPr/>
          <p:nvPr/>
        </p:nvSpPr>
        <p:spPr>
          <a:xfrm>
            <a:off x="2393879" y="1705510"/>
            <a:ext cx="2034283" cy="893852"/>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a:t>
            </a:r>
            <a:endParaRPr lang="en-US" dirty="0"/>
          </a:p>
        </p:txBody>
      </p:sp>
      <p:cxnSp>
        <p:nvCxnSpPr>
          <p:cNvPr id="9" name="Straight Arrow Connector 8"/>
          <p:cNvCxnSpPr/>
          <p:nvPr/>
        </p:nvCxnSpPr>
        <p:spPr>
          <a:xfrm flipV="1">
            <a:off x="4510355" y="1705510"/>
            <a:ext cx="1284270" cy="44692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205591" y="1356189"/>
            <a:ext cx="1335640" cy="646331"/>
          </a:xfrm>
          <a:prstGeom prst="rect">
            <a:avLst/>
          </a:prstGeom>
          <a:noFill/>
        </p:spPr>
        <p:txBody>
          <a:bodyPr wrap="square" rtlCol="0">
            <a:spAutoFit/>
          </a:bodyPr>
          <a:lstStyle/>
          <a:p>
            <a:r>
              <a:rPr lang="en-US" dirty="0" smtClean="0"/>
              <a:t>Customer Test</a:t>
            </a:r>
            <a:endParaRPr lang="en-US" dirty="0"/>
          </a:p>
        </p:txBody>
      </p:sp>
      <p:sp>
        <p:nvSpPr>
          <p:cNvPr id="12" name="Pentagon 11"/>
          <p:cNvSpPr/>
          <p:nvPr/>
        </p:nvSpPr>
        <p:spPr>
          <a:xfrm>
            <a:off x="2393879" y="3333091"/>
            <a:ext cx="2034283" cy="56682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Developer Site</a:t>
            </a:r>
            <a:endParaRPr lang="en-US" dirty="0"/>
          </a:p>
        </p:txBody>
      </p:sp>
      <p:sp>
        <p:nvSpPr>
          <p:cNvPr id="13" name="Pentagon 12"/>
          <p:cNvSpPr/>
          <p:nvPr/>
        </p:nvSpPr>
        <p:spPr>
          <a:xfrm rot="10800000">
            <a:off x="6869150" y="3232065"/>
            <a:ext cx="1868258" cy="62460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4166" y="3395609"/>
            <a:ext cx="10382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41757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719191"/>
            <a:ext cx="11390616" cy="5167902"/>
          </a:xfrm>
        </p:spPr>
        <p:txBody>
          <a:bodyPr>
            <a:normAutofit fontScale="25000" lnSpcReduction="20000"/>
          </a:bodyPr>
          <a:lstStyle/>
          <a:p>
            <a:pPr marL="109728" indent="0" algn="just">
              <a:lnSpc>
                <a:spcPct val="120000"/>
              </a:lnSpc>
              <a:buNone/>
            </a:pPr>
            <a:r>
              <a:rPr lang="en-US" sz="8400" b="1" dirty="0">
                <a:effectLst>
                  <a:outerShdw blurRad="31750" dist="25400" dir="5400000" algn="tl" rotWithShape="0">
                    <a:srgbClr val="000000">
                      <a:alpha val="25000"/>
                    </a:srgbClr>
                  </a:outerShdw>
                </a:effectLst>
                <a:latin typeface="Times New Roman" pitchFamily="18" charset="0"/>
                <a:ea typeface="+mj-ea"/>
                <a:cs typeface="Times New Roman" pitchFamily="18" charset="0"/>
              </a:rPr>
              <a:t>3</a:t>
            </a:r>
            <a:r>
              <a:rPr lang="en-US" sz="8400" b="1" dirty="0" smtClean="0">
                <a:effectLst>
                  <a:outerShdw blurRad="31750" dist="25400" dir="5400000" algn="tl" rotWithShape="0">
                    <a:srgbClr val="000000">
                      <a:alpha val="25000"/>
                    </a:srgbClr>
                  </a:outerShdw>
                </a:effectLst>
                <a:latin typeface="Times New Roman" pitchFamily="18" charset="0"/>
                <a:ea typeface="+mj-ea"/>
                <a:cs typeface="Times New Roman" pitchFamily="18" charset="0"/>
              </a:rPr>
              <a:t>. System </a:t>
            </a:r>
            <a:r>
              <a:rPr lang="en-US" sz="8400" b="1" dirty="0">
                <a:effectLst>
                  <a:outerShdw blurRad="31750" dist="25400" dir="5400000" algn="tl" rotWithShape="0">
                    <a:srgbClr val="000000">
                      <a:alpha val="25000"/>
                    </a:srgbClr>
                  </a:outerShdw>
                </a:effectLst>
                <a:latin typeface="Times New Roman" pitchFamily="18" charset="0"/>
                <a:ea typeface="+mj-ea"/>
                <a:cs typeface="Times New Roman" pitchFamily="18" charset="0"/>
              </a:rPr>
              <a:t>Testing</a:t>
            </a:r>
          </a:p>
          <a:p>
            <a:pPr algn="just">
              <a:lnSpc>
                <a:spcPct val="120000"/>
              </a:lnSpc>
              <a:buFont typeface="Wingdings" panose="05000000000000000000" pitchFamily="2" charset="2"/>
              <a:buChar char="Ø"/>
            </a:pPr>
            <a:r>
              <a:rPr lang="en-US" sz="8400" dirty="0">
                <a:effectLst>
                  <a:outerShdw blurRad="31750" dist="25400" dir="5400000" algn="tl" rotWithShape="0">
                    <a:srgbClr val="000000">
                      <a:alpha val="25000"/>
                    </a:srgbClr>
                  </a:outerShdw>
                </a:effectLst>
                <a:latin typeface="Times New Roman" pitchFamily="18" charset="0"/>
                <a:ea typeface="+mj-ea"/>
                <a:cs typeface="Times New Roman" pitchFamily="18" charset="0"/>
              </a:rPr>
              <a:t>This is the third level of testing where the entire software comprising all the modules, and sub-modules is tested to ensure that all the requirements are </a:t>
            </a:r>
            <a:r>
              <a:rPr lang="en-US" sz="8400" dirty="0" smtClean="0">
                <a:effectLst>
                  <a:outerShdw blurRad="31750" dist="25400" dir="5400000" algn="tl" rotWithShape="0">
                    <a:srgbClr val="000000">
                      <a:alpha val="25000"/>
                    </a:srgbClr>
                  </a:outerShdw>
                </a:effectLst>
                <a:latin typeface="Times New Roman" pitchFamily="18" charset="0"/>
                <a:ea typeface="+mj-ea"/>
                <a:cs typeface="Times New Roman" pitchFamily="18" charset="0"/>
              </a:rPr>
              <a:t>fulfilled.</a:t>
            </a:r>
          </a:p>
          <a:p>
            <a:pPr algn="just">
              <a:lnSpc>
                <a:spcPct val="120000"/>
              </a:lnSpc>
              <a:buFont typeface="Wingdings" panose="05000000000000000000" pitchFamily="2" charset="2"/>
              <a:buChar char="Ø"/>
            </a:pPr>
            <a:r>
              <a:rPr lang="en-US" sz="8400" dirty="0" smtClean="0">
                <a:effectLst>
                  <a:outerShdw blurRad="31750" dist="25400" dir="5400000" algn="tl" rotWithShape="0">
                    <a:srgbClr val="000000">
                      <a:alpha val="25000"/>
                    </a:srgbClr>
                  </a:outerShdw>
                </a:effectLst>
                <a:latin typeface="Times New Roman" pitchFamily="18" charset="0"/>
                <a:ea typeface="+mj-ea"/>
                <a:cs typeface="Times New Roman" pitchFamily="18" charset="0"/>
              </a:rPr>
              <a:t> </a:t>
            </a:r>
            <a:r>
              <a:rPr lang="en-US" sz="8400" dirty="0">
                <a:effectLst>
                  <a:outerShdw blurRad="31750" dist="25400" dir="5400000" algn="tl" rotWithShape="0">
                    <a:srgbClr val="000000">
                      <a:alpha val="25000"/>
                    </a:srgbClr>
                  </a:outerShdw>
                </a:effectLst>
                <a:latin typeface="Times New Roman" pitchFamily="18" charset="0"/>
                <a:ea typeface="+mj-ea"/>
                <a:cs typeface="Times New Roman" pitchFamily="18" charset="0"/>
              </a:rPr>
              <a:t>It </a:t>
            </a:r>
            <a:r>
              <a:rPr lang="en-US" sz="8400" dirty="0" smtClean="0">
                <a:effectLst>
                  <a:outerShdw blurRad="31750" dist="25400" dir="5400000" algn="tl" rotWithShape="0">
                    <a:srgbClr val="000000">
                      <a:alpha val="25000"/>
                    </a:srgbClr>
                  </a:outerShdw>
                </a:effectLst>
                <a:latin typeface="Times New Roman" pitchFamily="18" charset="0"/>
                <a:ea typeface="+mj-ea"/>
                <a:cs typeface="Times New Roman" pitchFamily="18" charset="0"/>
              </a:rPr>
              <a:t>covers </a:t>
            </a:r>
            <a:r>
              <a:rPr lang="en-US" sz="8400" dirty="0">
                <a:effectLst>
                  <a:outerShdw blurRad="31750" dist="25400" dir="5400000" algn="tl" rotWithShape="0">
                    <a:srgbClr val="000000">
                      <a:alpha val="25000"/>
                    </a:srgbClr>
                  </a:outerShdw>
                </a:effectLst>
                <a:latin typeface="Times New Roman" pitchFamily="18" charset="0"/>
                <a:ea typeface="+mj-ea"/>
                <a:cs typeface="Times New Roman" pitchFamily="18" charset="0"/>
              </a:rPr>
              <a:t>the end to end flow of </a:t>
            </a:r>
            <a:r>
              <a:rPr lang="en-US" sz="8400" dirty="0" smtClean="0">
                <a:effectLst>
                  <a:outerShdw blurRad="31750" dist="25400" dir="5400000" algn="tl" rotWithShape="0">
                    <a:srgbClr val="000000">
                      <a:alpha val="25000"/>
                    </a:srgbClr>
                  </a:outerShdw>
                </a:effectLst>
                <a:latin typeface="Times New Roman" pitchFamily="18" charset="0"/>
                <a:ea typeface="+mj-ea"/>
                <a:cs typeface="Times New Roman" pitchFamily="18" charset="0"/>
              </a:rPr>
              <a:t>testing. </a:t>
            </a:r>
          </a:p>
          <a:p>
            <a:pPr algn="just">
              <a:lnSpc>
                <a:spcPct val="120000"/>
              </a:lnSpc>
              <a:buFont typeface="Wingdings" panose="05000000000000000000" pitchFamily="2" charset="2"/>
              <a:buChar char="Ø"/>
            </a:pPr>
            <a:r>
              <a:rPr lang="en-US" sz="8400" dirty="0" smtClean="0">
                <a:effectLst>
                  <a:outerShdw blurRad="31750" dist="25400" dir="5400000" algn="tl" rotWithShape="0">
                    <a:srgbClr val="000000">
                      <a:alpha val="25000"/>
                    </a:srgbClr>
                  </a:outerShdw>
                </a:effectLst>
                <a:latin typeface="Times New Roman" pitchFamily="18" charset="0"/>
                <a:ea typeface="+mj-ea"/>
                <a:cs typeface="Times New Roman" pitchFamily="18" charset="0"/>
              </a:rPr>
              <a:t>It </a:t>
            </a:r>
            <a:r>
              <a:rPr lang="en-US" sz="8400" dirty="0">
                <a:effectLst>
                  <a:outerShdw blurRad="31750" dist="25400" dir="5400000" algn="tl" rotWithShape="0">
                    <a:srgbClr val="000000">
                      <a:alpha val="25000"/>
                    </a:srgbClr>
                  </a:outerShdw>
                </a:effectLst>
                <a:latin typeface="Times New Roman" pitchFamily="18" charset="0"/>
                <a:ea typeface="+mj-ea"/>
                <a:cs typeface="Times New Roman" pitchFamily="18" charset="0"/>
              </a:rPr>
              <a:t>requires a huge amount of time, effort, and resources to complete system testing.</a:t>
            </a:r>
          </a:p>
          <a:p>
            <a:pPr marL="109728" indent="0" algn="just">
              <a:lnSpc>
                <a:spcPct val="120000"/>
              </a:lnSpc>
              <a:buNone/>
            </a:pPr>
            <a:r>
              <a:rPr lang="en-US" sz="8400" b="1" dirty="0">
                <a:effectLst>
                  <a:outerShdw blurRad="31750" dist="25400" dir="5400000" algn="tl" rotWithShape="0">
                    <a:srgbClr val="000000">
                      <a:alpha val="25000"/>
                    </a:srgbClr>
                  </a:outerShdw>
                </a:effectLst>
                <a:latin typeface="Times New Roman" pitchFamily="18" charset="0"/>
                <a:ea typeface="+mj-ea"/>
                <a:cs typeface="Times New Roman" pitchFamily="18" charset="0"/>
              </a:rPr>
              <a:t>4</a:t>
            </a:r>
            <a:r>
              <a:rPr lang="en-US" sz="8400" b="1" dirty="0" smtClean="0">
                <a:effectLst>
                  <a:outerShdw blurRad="31750" dist="25400" dir="5400000" algn="tl" rotWithShape="0">
                    <a:srgbClr val="000000">
                      <a:alpha val="25000"/>
                    </a:srgbClr>
                  </a:outerShdw>
                </a:effectLst>
                <a:latin typeface="Times New Roman" pitchFamily="18" charset="0"/>
                <a:ea typeface="+mj-ea"/>
                <a:cs typeface="Times New Roman" pitchFamily="18" charset="0"/>
              </a:rPr>
              <a:t>. Acceptance </a:t>
            </a:r>
            <a:r>
              <a:rPr lang="en-US" sz="8400" b="1" dirty="0">
                <a:effectLst>
                  <a:outerShdw blurRad="31750" dist="25400" dir="5400000" algn="tl" rotWithShape="0">
                    <a:srgbClr val="000000">
                      <a:alpha val="25000"/>
                    </a:srgbClr>
                  </a:outerShdw>
                </a:effectLst>
                <a:latin typeface="Times New Roman" pitchFamily="18" charset="0"/>
                <a:ea typeface="+mj-ea"/>
                <a:cs typeface="Times New Roman" pitchFamily="18" charset="0"/>
              </a:rPr>
              <a:t>Testing</a:t>
            </a:r>
          </a:p>
          <a:p>
            <a:pPr algn="just">
              <a:lnSpc>
                <a:spcPct val="120000"/>
              </a:lnSpc>
              <a:buFont typeface="Wingdings" panose="05000000000000000000" pitchFamily="2" charset="2"/>
              <a:buChar char="Ø"/>
            </a:pPr>
            <a:r>
              <a:rPr lang="en-US" sz="8400" dirty="0">
                <a:effectLst>
                  <a:outerShdw blurRad="31750" dist="25400" dir="5400000" algn="tl" rotWithShape="0">
                    <a:srgbClr val="000000">
                      <a:alpha val="25000"/>
                    </a:srgbClr>
                  </a:outerShdw>
                </a:effectLst>
                <a:latin typeface="Times New Roman" pitchFamily="18" charset="0"/>
                <a:ea typeface="+mj-ea"/>
                <a:cs typeface="Times New Roman" pitchFamily="18" charset="0"/>
              </a:rPr>
              <a:t>This is the fourth and final level of testing done to verify if the software has been built correctly as per the user requirements and fit to be shipped to production</a:t>
            </a:r>
            <a:r>
              <a:rPr lang="en-US" sz="8400" dirty="0" smtClean="0">
                <a:effectLst>
                  <a:outerShdw blurRad="31750" dist="25400" dir="5400000" algn="tl" rotWithShape="0">
                    <a:srgbClr val="000000">
                      <a:alpha val="25000"/>
                    </a:srgbClr>
                  </a:outerShdw>
                </a:effectLst>
                <a:latin typeface="Times New Roman" pitchFamily="18" charset="0"/>
                <a:ea typeface="+mj-ea"/>
                <a:cs typeface="Times New Roman" pitchFamily="18" charset="0"/>
              </a:rPr>
              <a:t>.</a:t>
            </a:r>
          </a:p>
          <a:p>
            <a:pPr algn="just">
              <a:lnSpc>
                <a:spcPct val="120000"/>
              </a:lnSpc>
              <a:buFont typeface="Wingdings" panose="05000000000000000000" pitchFamily="2" charset="2"/>
              <a:buChar char="Ø"/>
            </a:pPr>
            <a:r>
              <a:rPr lang="en-US" sz="8400" dirty="0" smtClean="0">
                <a:effectLst>
                  <a:outerShdw blurRad="31750" dist="25400" dir="5400000" algn="tl" rotWithShape="0">
                    <a:srgbClr val="000000">
                      <a:alpha val="25000"/>
                    </a:srgbClr>
                  </a:outerShdw>
                </a:effectLst>
                <a:latin typeface="Times New Roman" pitchFamily="18" charset="0"/>
                <a:ea typeface="+mj-ea"/>
                <a:cs typeface="Times New Roman" pitchFamily="18" charset="0"/>
              </a:rPr>
              <a:t>It </a:t>
            </a:r>
            <a:r>
              <a:rPr lang="en-US" sz="8400" dirty="0">
                <a:effectLst>
                  <a:outerShdw blurRad="31750" dist="25400" dir="5400000" algn="tl" rotWithShape="0">
                    <a:srgbClr val="000000">
                      <a:alpha val="25000"/>
                    </a:srgbClr>
                  </a:outerShdw>
                </a:effectLst>
                <a:latin typeface="Times New Roman" pitchFamily="18" charset="0"/>
                <a:ea typeface="+mj-ea"/>
                <a:cs typeface="Times New Roman" pitchFamily="18" charset="0"/>
              </a:rPr>
              <a:t>ensures that the software is working as expected in the customer’s environment and it finds bugs or issues just before the software is released to its actual users</a:t>
            </a:r>
            <a:r>
              <a:rPr lang="en-US" sz="8400" dirty="0" smtClean="0">
                <a:effectLst>
                  <a:outerShdw blurRad="31750" dist="25400" dir="5400000" algn="tl" rotWithShape="0">
                    <a:srgbClr val="000000">
                      <a:alpha val="25000"/>
                    </a:srgbClr>
                  </a:outerShdw>
                </a:effectLst>
                <a:latin typeface="Times New Roman" pitchFamily="18" charset="0"/>
                <a:ea typeface="+mj-ea"/>
                <a:cs typeface="Times New Roman" pitchFamily="18" charset="0"/>
              </a:rPr>
              <a:t>.</a:t>
            </a:r>
            <a:endParaRPr lang="en-US" sz="8400" dirty="0">
              <a:effectLst>
                <a:outerShdw blurRad="31750" dist="25400" dir="5400000" algn="tl" rotWithShape="0">
                  <a:srgbClr val="000000">
                    <a:alpha val="25000"/>
                  </a:srgbClr>
                </a:outerShdw>
              </a:effectLst>
              <a:latin typeface="Times New Roman" pitchFamily="18" charset="0"/>
              <a:ea typeface="+mj-ea"/>
              <a:cs typeface="Times New Roman" pitchFamily="18" charset="0"/>
            </a:endParaRPr>
          </a:p>
          <a:p>
            <a:pPr algn="just">
              <a:lnSpc>
                <a:spcPct val="120000"/>
              </a:lnSpc>
              <a:buFont typeface="Wingdings" panose="05000000000000000000" pitchFamily="2" charset="2"/>
              <a:buChar char="Ø"/>
            </a:pPr>
            <a:r>
              <a:rPr lang="en-US" sz="8400" dirty="0">
                <a:effectLst>
                  <a:outerShdw blurRad="31750" dist="25400" dir="5400000" algn="tl" rotWithShape="0">
                    <a:srgbClr val="000000">
                      <a:alpha val="25000"/>
                    </a:srgbClr>
                  </a:outerShdw>
                </a:effectLst>
                <a:latin typeface="Times New Roman" pitchFamily="18" charset="0"/>
                <a:ea typeface="+mj-ea"/>
                <a:cs typeface="Times New Roman" pitchFamily="18" charset="0"/>
              </a:rPr>
              <a:t>In the acceptance testing, sometimes the software is also tested by the customers themselves, and thus helps in building the customer's confidence, and faith in it. </a:t>
            </a:r>
            <a:endParaRPr lang="en-US" sz="8400" dirty="0" smtClean="0">
              <a:effectLst>
                <a:outerShdw blurRad="31750" dist="25400" dir="5400000" algn="tl" rotWithShape="0">
                  <a:srgbClr val="000000">
                    <a:alpha val="25000"/>
                  </a:srgbClr>
                </a:outerShdw>
              </a:effectLst>
              <a:latin typeface="Times New Roman" pitchFamily="18" charset="0"/>
              <a:ea typeface="+mj-ea"/>
              <a:cs typeface="Times New Roman" pitchFamily="18" charset="0"/>
            </a:endParaRPr>
          </a:p>
          <a:p>
            <a:pPr algn="just">
              <a:lnSpc>
                <a:spcPct val="120000"/>
              </a:lnSpc>
              <a:buFont typeface="Wingdings" panose="05000000000000000000" pitchFamily="2" charset="2"/>
              <a:buChar char="Ø"/>
            </a:pPr>
            <a:r>
              <a:rPr lang="en-US" sz="8400" dirty="0" smtClean="0">
                <a:effectLst>
                  <a:outerShdw blurRad="31750" dist="25400" dir="5400000" algn="tl" rotWithShape="0">
                    <a:srgbClr val="000000">
                      <a:alpha val="25000"/>
                    </a:srgbClr>
                  </a:outerShdw>
                </a:effectLst>
                <a:latin typeface="Times New Roman" pitchFamily="18" charset="0"/>
                <a:ea typeface="+mj-ea"/>
                <a:cs typeface="Times New Roman" pitchFamily="18" charset="0"/>
              </a:rPr>
              <a:t>it </a:t>
            </a:r>
            <a:r>
              <a:rPr lang="en-US" sz="8400" dirty="0">
                <a:effectLst>
                  <a:outerShdw blurRad="31750" dist="25400" dir="5400000" algn="tl" rotWithShape="0">
                    <a:srgbClr val="000000">
                      <a:alpha val="25000"/>
                    </a:srgbClr>
                  </a:outerShdw>
                </a:effectLst>
                <a:latin typeface="Times New Roman" pitchFamily="18" charset="0"/>
                <a:ea typeface="+mj-ea"/>
                <a:cs typeface="Times New Roman" pitchFamily="18" charset="0"/>
              </a:rPr>
              <a:t>requires a lot of planning, and resources to complete it. Any test case can be picked and chosen for acceptance testing by the customers.</a:t>
            </a:r>
          </a:p>
        </p:txBody>
      </p:sp>
      <p:sp>
        <p:nvSpPr>
          <p:cNvPr id="6" name="Date Placeholder 5"/>
          <p:cNvSpPr>
            <a:spLocks noGrp="1"/>
          </p:cNvSpPr>
          <p:nvPr>
            <p:ph type="dt" sz="half" idx="10"/>
          </p:nvPr>
        </p:nvSpPr>
        <p:spPr/>
        <p:txBody>
          <a:bodyPr/>
          <a:lstStyle/>
          <a:p>
            <a:fld id="{218EC59F-2850-443F-A474-8342A93FE72F}"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4</a:t>
            </a:fld>
            <a:endParaRPr lang="en-US"/>
          </a:p>
        </p:txBody>
      </p:sp>
      <p:sp>
        <p:nvSpPr>
          <p:cNvPr id="2" name="Title 1"/>
          <p:cNvSpPr>
            <a:spLocks noGrp="1"/>
          </p:cNvSpPr>
          <p:nvPr>
            <p:ph type="title"/>
          </p:nvPr>
        </p:nvSpPr>
        <p:spPr>
          <a:xfrm>
            <a:off x="599326" y="82192"/>
            <a:ext cx="10972800" cy="657547"/>
          </a:xfrm>
        </p:spPr>
        <p:txBody>
          <a:bodyPr>
            <a:noAutofit/>
          </a:bodyPr>
          <a:lstStyle/>
          <a:p>
            <a:r>
              <a:rPr lang="en-US" sz="4000" dirty="0" smtClean="0"/>
              <a:t/>
            </a:r>
            <a:br>
              <a:rPr lang="en-US" sz="4000" dirty="0" smtClean="0"/>
            </a:br>
            <a:r>
              <a:rPr lang="en-US" sz="4000" dirty="0" smtClean="0">
                <a:latin typeface="Times New Roman" pitchFamily="18" charset="0"/>
                <a:cs typeface="Times New Roman" pitchFamily="18" charset="0"/>
              </a:rPr>
              <a:t>Levels of Testing:</a:t>
            </a:r>
            <a:r>
              <a:rPr lang="en-US" sz="4000" dirty="0" smtClean="0"/>
              <a:t/>
            </a:r>
            <a:br>
              <a:rPr lang="en-US" sz="4000" dirty="0" smtClean="0"/>
            </a:br>
            <a:endParaRPr lang="en-US" sz="4000" dirty="0"/>
          </a:p>
        </p:txBody>
      </p:sp>
    </p:spTree>
    <p:extLst>
      <p:ext uri="{BB962C8B-B14F-4D97-AF65-F5344CB8AC3E}">
        <p14:creationId xmlns:p14="http://schemas.microsoft.com/office/powerpoint/2010/main" val="51458849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883579"/>
            <a:ext cx="10972800" cy="5123714"/>
          </a:xfrm>
        </p:spPr>
        <p:txBody>
          <a:bodyPr>
            <a:normAutofit lnSpcReduction="10000"/>
          </a:bodyPr>
          <a:lstStyle/>
          <a:p>
            <a:pPr algn="just" fontAlgn="base"/>
            <a:r>
              <a:rPr lang="en-US" dirty="0">
                <a:latin typeface="Times New Roman" pitchFamily="18" charset="0"/>
                <a:cs typeface="Times New Roman" pitchFamily="18" charset="0"/>
              </a:rPr>
              <a:t>Beta testing is the process of testing a software product or service in a real-world environment </a:t>
            </a:r>
            <a:r>
              <a:rPr lang="en-US" b="1" dirty="0">
                <a:latin typeface="Times New Roman" pitchFamily="18" charset="0"/>
                <a:cs typeface="Times New Roman" pitchFamily="18" charset="0"/>
              </a:rPr>
              <a:t>before its official release</a:t>
            </a:r>
            <a:r>
              <a:rPr lang="en-US" b="1" dirty="0" smtClean="0">
                <a:latin typeface="Times New Roman" pitchFamily="18" charset="0"/>
                <a:cs typeface="Times New Roman" pitchFamily="18" charset="0"/>
              </a:rPr>
              <a:t>.</a:t>
            </a:r>
          </a:p>
          <a:p>
            <a:pPr algn="just" fontAlgn="base"/>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It is an essential step in the software development lifecycle as it helps identify bugs and errors that may have been missed during the development process.</a:t>
            </a:r>
          </a:p>
          <a:p>
            <a:pPr algn="just" fontAlgn="base"/>
            <a:r>
              <a:rPr lang="en-US" dirty="0">
                <a:latin typeface="Times New Roman" pitchFamily="18" charset="0"/>
                <a:cs typeface="Times New Roman" pitchFamily="18" charset="0"/>
              </a:rPr>
              <a:t>During beta testing, the software is made available to a </a:t>
            </a:r>
            <a:r>
              <a:rPr lang="en-US" b="1" dirty="0">
                <a:latin typeface="Times New Roman" pitchFamily="18" charset="0"/>
                <a:cs typeface="Times New Roman" pitchFamily="18" charset="0"/>
              </a:rPr>
              <a:t>selected group of users</a:t>
            </a:r>
            <a:r>
              <a:rPr lang="en-US" dirty="0">
                <a:latin typeface="Times New Roman" pitchFamily="18" charset="0"/>
                <a:cs typeface="Times New Roman" pitchFamily="18" charset="0"/>
              </a:rPr>
              <a:t> who are willing to test the product and provide </a:t>
            </a:r>
            <a:r>
              <a:rPr lang="en-US" b="1" dirty="0">
                <a:latin typeface="Times New Roman" pitchFamily="18" charset="0"/>
                <a:cs typeface="Times New Roman" pitchFamily="18" charset="0"/>
              </a:rPr>
              <a:t>feedback</a:t>
            </a:r>
            <a:r>
              <a:rPr lang="en-US" dirty="0">
                <a:latin typeface="Times New Roman" pitchFamily="18" charset="0"/>
                <a:cs typeface="Times New Roman" pitchFamily="18" charset="0"/>
              </a:rPr>
              <a:t> to the developers. </a:t>
            </a:r>
            <a:endParaRPr lang="en-US" dirty="0" smtClean="0">
              <a:latin typeface="Times New Roman" pitchFamily="18" charset="0"/>
              <a:cs typeface="Times New Roman" pitchFamily="18" charset="0"/>
            </a:endParaRPr>
          </a:p>
          <a:p>
            <a:pPr algn="just" fontAlgn="base"/>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beta testers typically use the software in various ways, attempting to find any issues, bugs, or usability problems. </a:t>
            </a:r>
            <a:endParaRPr lang="en-US" dirty="0" smtClean="0">
              <a:latin typeface="Times New Roman" pitchFamily="18" charset="0"/>
              <a:cs typeface="Times New Roman" pitchFamily="18" charset="0"/>
            </a:endParaRPr>
          </a:p>
          <a:p>
            <a:pPr algn="just" fontAlgn="base"/>
            <a:r>
              <a:rPr lang="en-US" dirty="0" smtClean="0">
                <a:latin typeface="Times New Roman" pitchFamily="18" charset="0"/>
                <a:cs typeface="Times New Roman" pitchFamily="18" charset="0"/>
              </a:rPr>
              <a:t>They </a:t>
            </a:r>
            <a:r>
              <a:rPr lang="en-US" dirty="0">
                <a:latin typeface="Times New Roman" pitchFamily="18" charset="0"/>
                <a:cs typeface="Times New Roman" pitchFamily="18" charset="0"/>
              </a:rPr>
              <a:t>then provide feedback on their experience, reporting any issues or issues encountered.</a:t>
            </a:r>
          </a:p>
          <a:p>
            <a:endParaRPr lang="en-US" dirty="0"/>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40</a:t>
            </a:fld>
            <a:endParaRPr lang="en-US"/>
          </a:p>
        </p:txBody>
      </p:sp>
      <p:sp>
        <p:nvSpPr>
          <p:cNvPr id="6" name="Title 5"/>
          <p:cNvSpPr>
            <a:spLocks noGrp="1"/>
          </p:cNvSpPr>
          <p:nvPr>
            <p:ph type="title"/>
          </p:nvPr>
        </p:nvSpPr>
        <p:spPr>
          <a:xfrm>
            <a:off x="609600" y="274638"/>
            <a:ext cx="10972800" cy="454827"/>
          </a:xfrm>
        </p:spPr>
        <p:txBody>
          <a:bodyPr>
            <a:normAutofit fontScale="90000"/>
          </a:bodyPr>
          <a:lstStyle/>
          <a:p>
            <a:r>
              <a:rPr lang="en-US" dirty="0">
                <a:latin typeface="Times New Roman" pitchFamily="18" charset="0"/>
                <a:cs typeface="Times New Roman" pitchFamily="18" charset="0"/>
              </a:rPr>
              <a:t>Beta testing</a:t>
            </a:r>
            <a:endParaRPr lang="en-US" dirty="0"/>
          </a:p>
        </p:txBody>
      </p:sp>
    </p:spTree>
    <p:extLst>
      <p:ext uri="{BB962C8B-B14F-4D97-AF65-F5344CB8AC3E}">
        <p14:creationId xmlns:p14="http://schemas.microsoft.com/office/powerpoint/2010/main" val="42626772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8777" y="998444"/>
            <a:ext cx="10972800" cy="4525963"/>
          </a:xfrm>
        </p:spPr>
        <p:txBody>
          <a:bodyPr>
            <a:normAutofit lnSpcReduction="10000"/>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performed at the </a:t>
            </a:r>
            <a:r>
              <a:rPr lang="en-US" dirty="0">
                <a:solidFill>
                  <a:srgbClr val="FF0000"/>
                </a:solidFill>
                <a:latin typeface="Times New Roman" panose="02020603050405020304" pitchFamily="18" charset="0"/>
                <a:cs typeface="Times New Roman" panose="02020603050405020304" pitchFamily="18" charset="0"/>
              </a:rPr>
              <a:t>location </a:t>
            </a:r>
            <a:r>
              <a:rPr lang="en-US" dirty="0">
                <a:latin typeface="Times New Roman" panose="02020603050405020304" pitchFamily="18" charset="0"/>
                <a:cs typeface="Times New Roman" panose="02020603050405020304" pitchFamily="18" charset="0"/>
              </a:rPr>
              <a:t>of customer.</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this testing intended users will test the software to determine whether the software is satisfying their </a:t>
            </a:r>
            <a:r>
              <a:rPr lang="en-US" dirty="0">
                <a:solidFill>
                  <a:srgbClr val="FF0000"/>
                </a:solidFill>
                <a:latin typeface="Times New Roman" panose="02020603050405020304" pitchFamily="18" charset="0"/>
                <a:cs typeface="Times New Roman" panose="02020603050405020304" pitchFamily="18" charset="0"/>
              </a:rPr>
              <a:t>needs </a:t>
            </a:r>
            <a:r>
              <a:rPr lang="en-US" dirty="0">
                <a:latin typeface="Times New Roman" panose="02020603050405020304" pitchFamily="18" charset="0"/>
                <a:cs typeface="Times New Roman" panose="02020603050405020304" pitchFamily="18" charset="0"/>
              </a:rPr>
              <a:t>and </a:t>
            </a:r>
            <a:r>
              <a:rPr lang="en-US" dirty="0">
                <a:solidFill>
                  <a:srgbClr val="FF0000"/>
                </a:solidFill>
                <a:latin typeface="Times New Roman" panose="02020603050405020304" pitchFamily="18" charset="0"/>
                <a:cs typeface="Times New Roman" panose="02020603050405020304" pitchFamily="18" charset="0"/>
              </a:rPr>
              <a:t>expectations</a:t>
            </a:r>
            <a:r>
              <a:rPr lang="en-US"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Beta testing allows users to test software before it is released to public.</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minimizes the product failure risk.</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delivers quality product.</a:t>
            </a:r>
          </a:p>
          <a:p>
            <a:endParaRPr lang="en-US" dirty="0"/>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41</a:t>
            </a:fld>
            <a:endParaRPr lang="en-US"/>
          </a:p>
        </p:txBody>
      </p:sp>
      <p:sp>
        <p:nvSpPr>
          <p:cNvPr id="6" name="Title 5"/>
          <p:cNvSpPr>
            <a:spLocks noGrp="1"/>
          </p:cNvSpPr>
          <p:nvPr>
            <p:ph type="title"/>
          </p:nvPr>
        </p:nvSpPr>
        <p:spPr>
          <a:xfrm>
            <a:off x="609600" y="274638"/>
            <a:ext cx="10972800" cy="608940"/>
          </a:xfrm>
        </p:spPr>
        <p:txBody>
          <a:bodyPr>
            <a:normAutofit fontScale="90000"/>
          </a:bodyPr>
          <a:lstStyle/>
          <a:p>
            <a:r>
              <a:rPr lang="en-US" dirty="0">
                <a:latin typeface="Times New Roman" pitchFamily="18" charset="0"/>
                <a:cs typeface="Times New Roman" pitchFamily="18" charset="0"/>
              </a:rPr>
              <a:t>Beta testing</a:t>
            </a:r>
            <a:endParaRPr lang="en-US" dirty="0"/>
          </a:p>
        </p:txBody>
      </p:sp>
    </p:spTree>
    <p:extLst>
      <p:ext uri="{BB962C8B-B14F-4D97-AF65-F5344CB8AC3E}">
        <p14:creationId xmlns:p14="http://schemas.microsoft.com/office/powerpoint/2010/main" val="11645387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904127"/>
            <a:ext cx="10972800" cy="5103166"/>
          </a:xfrm>
        </p:spPr>
        <p:txBody>
          <a:bodyPr/>
          <a:lstStyle/>
          <a:p>
            <a:pPr marL="109728" indent="0">
              <a:buNone/>
            </a:pPr>
            <a:endParaRPr lang="en-US" dirty="0"/>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42</a:t>
            </a:fld>
            <a:endParaRPr lang="en-US"/>
          </a:p>
        </p:txBody>
      </p:sp>
      <p:sp>
        <p:nvSpPr>
          <p:cNvPr id="6" name="Title 5"/>
          <p:cNvSpPr>
            <a:spLocks noGrp="1"/>
          </p:cNvSpPr>
          <p:nvPr>
            <p:ph type="title"/>
          </p:nvPr>
        </p:nvSpPr>
        <p:spPr>
          <a:xfrm>
            <a:off x="609600" y="274638"/>
            <a:ext cx="10972800" cy="526746"/>
          </a:xfrm>
        </p:spPr>
        <p:txBody>
          <a:bodyPr>
            <a:normAutofit fontScale="90000"/>
          </a:bodyPr>
          <a:lstStyle/>
          <a:p>
            <a:r>
              <a:rPr lang="en-US" dirty="0" smtClean="0">
                <a:latin typeface="Times New Roman" pitchFamily="18" charset="0"/>
                <a:cs typeface="Times New Roman" pitchFamily="18" charset="0"/>
              </a:rPr>
              <a:t>Beta  Testing Approach</a:t>
            </a:r>
            <a:endParaRPr lang="en-US" dirty="0"/>
          </a:p>
        </p:txBody>
      </p:sp>
      <p:sp>
        <p:nvSpPr>
          <p:cNvPr id="7" name="Flowchart: Predefined Process 6"/>
          <p:cNvSpPr/>
          <p:nvPr/>
        </p:nvSpPr>
        <p:spPr>
          <a:xfrm>
            <a:off x="6267237" y="1952090"/>
            <a:ext cx="2034283" cy="893852"/>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Software</a:t>
            </a:r>
            <a:endParaRPr lang="en-US" dirty="0"/>
          </a:p>
        </p:txBody>
      </p:sp>
      <p:cxnSp>
        <p:nvCxnSpPr>
          <p:cNvPr id="9" name="Straight Arrow Connector 8"/>
          <p:cNvCxnSpPr/>
          <p:nvPr/>
        </p:nvCxnSpPr>
        <p:spPr>
          <a:xfrm flipH="1" flipV="1">
            <a:off x="4890499" y="1972638"/>
            <a:ext cx="1345914" cy="5137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3893905" y="1520575"/>
            <a:ext cx="1335640" cy="646331"/>
          </a:xfrm>
          <a:prstGeom prst="rect">
            <a:avLst/>
          </a:prstGeom>
          <a:noFill/>
        </p:spPr>
        <p:txBody>
          <a:bodyPr wrap="square" rtlCol="0">
            <a:spAutoFit/>
          </a:bodyPr>
          <a:lstStyle/>
          <a:p>
            <a:r>
              <a:rPr lang="en-US" dirty="0" smtClean="0"/>
              <a:t>Customer Test</a:t>
            </a:r>
            <a:endParaRPr lang="en-US" dirty="0"/>
          </a:p>
        </p:txBody>
      </p:sp>
      <p:sp>
        <p:nvSpPr>
          <p:cNvPr id="12" name="Pentagon 11"/>
          <p:cNvSpPr/>
          <p:nvPr/>
        </p:nvSpPr>
        <p:spPr>
          <a:xfrm>
            <a:off x="2393879" y="3333091"/>
            <a:ext cx="2034283" cy="56682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Developer Site</a:t>
            </a:r>
            <a:endParaRPr lang="en-US" dirty="0"/>
          </a:p>
        </p:txBody>
      </p:sp>
      <p:sp>
        <p:nvSpPr>
          <p:cNvPr id="13" name="Pentagon 12"/>
          <p:cNvSpPr/>
          <p:nvPr/>
        </p:nvSpPr>
        <p:spPr>
          <a:xfrm rot="10800000">
            <a:off x="6869150" y="3232065"/>
            <a:ext cx="1868258" cy="624606"/>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4166" y="3395609"/>
            <a:ext cx="10382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702069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43</a:t>
            </a:fld>
            <a:endParaRPr lang="en-US"/>
          </a:p>
        </p:txBody>
      </p:sp>
      <p:sp>
        <p:nvSpPr>
          <p:cNvPr id="6" name="Title 5"/>
          <p:cNvSpPr>
            <a:spLocks noGrp="1"/>
          </p:cNvSpPr>
          <p:nvPr>
            <p:ph type="title"/>
          </p:nvPr>
        </p:nvSpPr>
        <p:spPr>
          <a:xfrm>
            <a:off x="363020" y="110252"/>
            <a:ext cx="10972800" cy="454827"/>
          </a:xfrm>
        </p:spPr>
        <p:txBody>
          <a:bodyPr>
            <a:normAutofit fontScale="90000"/>
          </a:bodyPr>
          <a:lstStyle/>
          <a:p>
            <a:r>
              <a:rPr lang="en-US" dirty="0" smtClean="0">
                <a:latin typeface="Times New Roman" pitchFamily="18" charset="0"/>
                <a:cs typeface="Times New Roman" pitchFamily="18" charset="0"/>
              </a:rPr>
              <a:t>Difference </a:t>
            </a:r>
            <a:r>
              <a:rPr lang="en-US" dirty="0">
                <a:latin typeface="Times New Roman" pitchFamily="18" charset="0"/>
                <a:cs typeface="Times New Roman" pitchFamily="18" charset="0"/>
              </a:rPr>
              <a:t>between alpha and beta testing</a:t>
            </a:r>
          </a:p>
        </p:txBody>
      </p:sp>
      <p:pic>
        <p:nvPicPr>
          <p:cNvPr id="4101" name="Picture 5" descr="Alpha and Beta Testing - Naukri Code 36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674" y="562562"/>
            <a:ext cx="9894014" cy="5550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08882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57546" y="945222"/>
            <a:ext cx="10924853" cy="5062071"/>
          </a:xfrm>
        </p:spPr>
        <p:txBody>
          <a:bodyPr>
            <a:normAutofit lnSpcReduction="10000"/>
          </a:bodyPr>
          <a:lstStyle/>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Software testing which confirms that </a:t>
            </a:r>
            <a:r>
              <a:rPr lang="en-US" b="1" dirty="0">
                <a:latin typeface="Times New Roman" panose="02020603050405020304" pitchFamily="18" charset="0"/>
                <a:cs typeface="Times New Roman" panose="02020603050405020304" pitchFamily="18" charset="0"/>
              </a:rPr>
              <a:t>change in existing code </a:t>
            </a:r>
            <a:r>
              <a:rPr lang="en-US" dirty="0">
                <a:latin typeface="Times New Roman" panose="02020603050405020304" pitchFamily="18" charset="0"/>
                <a:cs typeface="Times New Roman" panose="02020603050405020304" pitchFamily="18" charset="0"/>
              </a:rPr>
              <a:t>has not adversely affected in current features.</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It is process of testing </a:t>
            </a:r>
            <a:r>
              <a:rPr lang="en-US" b="1" dirty="0">
                <a:latin typeface="Times New Roman" panose="02020603050405020304" pitchFamily="18" charset="0"/>
                <a:cs typeface="Times New Roman" panose="02020603050405020304" pitchFamily="18" charset="0"/>
              </a:rPr>
              <a:t>modifications</a:t>
            </a:r>
            <a:r>
              <a:rPr lang="en-US" dirty="0">
                <a:latin typeface="Times New Roman" panose="02020603050405020304" pitchFamily="18" charset="0"/>
                <a:cs typeface="Times New Roman" panose="02020603050405020304" pitchFamily="18" charset="0"/>
              </a:rPr>
              <a:t> to system to ensure that system is still functioning well with the new changes.</a:t>
            </a:r>
          </a:p>
          <a:p>
            <a:pPr algn="just">
              <a:lnSpc>
                <a:spcPct val="150000"/>
              </a:lnSpc>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Regression testing </a:t>
            </a:r>
            <a:r>
              <a:rPr lang="en-US" dirty="0">
                <a:latin typeface="Times New Roman" panose="02020603050405020304" pitchFamily="18" charset="0"/>
                <a:cs typeface="Times New Roman" panose="02020603050405020304" pitchFamily="18" charset="0"/>
              </a:rPr>
              <a:t>is performed when code is changed or </a:t>
            </a:r>
          </a:p>
          <a:p>
            <a:pPr marL="0" indent="0" algn="just">
              <a:lnSpc>
                <a:spcPct val="150000"/>
              </a:lnSpc>
              <a:buNone/>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new features are added </a:t>
            </a:r>
            <a:r>
              <a:rPr lang="en-US" dirty="0">
                <a:latin typeface="Times New Roman" panose="02020603050405020304" pitchFamily="18" charset="0"/>
                <a:cs typeface="Times New Roman" panose="02020603050405020304" pitchFamily="18" charset="0"/>
              </a:rPr>
              <a:t>to satisfy business needs when defects               are fixed or performance issues are fixed.</a:t>
            </a:r>
          </a:p>
          <a:p>
            <a:pPr algn="just">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maintain quality of software with modification.</a:t>
            </a:r>
            <a:endParaRPr lang="en-IN" dirty="0">
              <a:latin typeface="Times New Roman" panose="02020603050405020304" pitchFamily="18" charset="0"/>
              <a:cs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44</a:t>
            </a:fld>
            <a:endParaRPr lang="en-US"/>
          </a:p>
        </p:txBody>
      </p:sp>
      <p:sp>
        <p:nvSpPr>
          <p:cNvPr id="6" name="Title 5"/>
          <p:cNvSpPr>
            <a:spLocks noGrp="1"/>
          </p:cNvSpPr>
          <p:nvPr>
            <p:ph type="title"/>
          </p:nvPr>
        </p:nvSpPr>
        <p:spPr>
          <a:xfrm>
            <a:off x="609600" y="274638"/>
            <a:ext cx="10972800" cy="598665"/>
          </a:xfrm>
        </p:spPr>
        <p:txBody>
          <a:bodyPr>
            <a:normAutofit fontScale="90000"/>
          </a:bodyPr>
          <a:lstStyle/>
          <a:p>
            <a:r>
              <a:rPr lang="en-US" dirty="0" smtClean="0">
                <a:latin typeface="Times New Roman" panose="02020603050405020304" pitchFamily="18" charset="0"/>
                <a:cs typeface="Times New Roman" panose="02020603050405020304" pitchFamily="18" charset="0"/>
              </a:rPr>
              <a:t>Special Tests:</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1.Regression Testing</a:t>
            </a:r>
            <a:endParaRPr lang="en-US" dirty="0"/>
          </a:p>
        </p:txBody>
      </p:sp>
    </p:spTree>
    <p:extLst>
      <p:ext uri="{BB962C8B-B14F-4D97-AF65-F5344CB8AC3E}">
        <p14:creationId xmlns:p14="http://schemas.microsoft.com/office/powerpoint/2010/main" val="1018933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nSpc>
                <a:spcPct val="150000"/>
              </a:lnSpc>
              <a:buNone/>
            </a:pPr>
            <a:r>
              <a:rPr lang="en-IN" dirty="0">
                <a:latin typeface="Times New Roman" panose="02020603050405020304" pitchFamily="18" charset="0"/>
                <a:cs typeface="Times New Roman" panose="02020603050405020304" pitchFamily="18" charset="0"/>
              </a:rPr>
              <a:t>Regression testing is applied under these circumstances:</a:t>
            </a:r>
          </a:p>
          <a:p>
            <a:pPr>
              <a:lnSpc>
                <a:spcPct val="150000"/>
              </a:lnSpc>
            </a:pPr>
            <a:r>
              <a:rPr lang="en-IN" dirty="0">
                <a:latin typeface="Times New Roman" panose="02020603050405020304" pitchFamily="18" charset="0"/>
                <a:cs typeface="Times New Roman" panose="02020603050405020304" pitchFamily="18" charset="0"/>
              </a:rPr>
              <a:t>A new requirement is added to an existing feature.</a:t>
            </a:r>
          </a:p>
          <a:p>
            <a:pPr>
              <a:lnSpc>
                <a:spcPct val="150000"/>
              </a:lnSpc>
            </a:pPr>
            <a:r>
              <a:rPr lang="en-IN" dirty="0">
                <a:latin typeface="Times New Roman" panose="02020603050405020304" pitchFamily="18" charset="0"/>
                <a:cs typeface="Times New Roman" panose="02020603050405020304" pitchFamily="18" charset="0"/>
              </a:rPr>
              <a:t>A new feature or functionality is added.</a:t>
            </a:r>
          </a:p>
          <a:p>
            <a:pPr>
              <a:lnSpc>
                <a:spcPct val="150000"/>
              </a:lnSpc>
            </a:pPr>
            <a:r>
              <a:rPr lang="en-IN" dirty="0">
                <a:latin typeface="Times New Roman" panose="02020603050405020304" pitchFamily="18" charset="0"/>
                <a:cs typeface="Times New Roman" panose="02020603050405020304" pitchFamily="18" charset="0"/>
              </a:rPr>
              <a:t>The codebase is fixed to solve defects.</a:t>
            </a:r>
          </a:p>
          <a:p>
            <a:pPr>
              <a:lnSpc>
                <a:spcPct val="150000"/>
              </a:lnSpc>
            </a:pPr>
            <a:r>
              <a:rPr lang="en-IN" dirty="0">
                <a:latin typeface="Times New Roman" panose="02020603050405020304" pitchFamily="18" charset="0"/>
                <a:cs typeface="Times New Roman" panose="02020603050405020304" pitchFamily="18" charset="0"/>
              </a:rPr>
              <a:t>The source code is optimized to improve performance.</a:t>
            </a:r>
          </a:p>
          <a:p>
            <a:pPr>
              <a:lnSpc>
                <a:spcPct val="150000"/>
              </a:lnSpc>
            </a:pPr>
            <a:r>
              <a:rPr lang="en-IN" dirty="0">
                <a:latin typeface="Times New Roman" panose="02020603050405020304" pitchFamily="18" charset="0"/>
                <a:cs typeface="Times New Roman" panose="02020603050405020304" pitchFamily="18" charset="0"/>
              </a:rPr>
              <a:t>Changes in configuration.</a:t>
            </a:r>
          </a:p>
          <a:p>
            <a:endParaRPr lang="en-IN" dirty="0"/>
          </a:p>
          <a:p>
            <a:endParaRPr lang="en-US" dirty="0"/>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45</a:t>
            </a:fld>
            <a:endParaRPr lang="en-US"/>
          </a:p>
        </p:txBody>
      </p:sp>
      <p:sp>
        <p:nvSpPr>
          <p:cNvPr id="6" name="Title 5"/>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1.Regression </a:t>
            </a:r>
            <a:r>
              <a:rPr lang="en-US" dirty="0">
                <a:latin typeface="Times New Roman" panose="02020603050405020304" pitchFamily="18" charset="0"/>
                <a:cs typeface="Times New Roman" panose="02020603050405020304" pitchFamily="18" charset="0"/>
              </a:rPr>
              <a:t>testing</a:t>
            </a:r>
            <a:endParaRPr lang="en-US" dirty="0"/>
          </a:p>
        </p:txBody>
      </p:sp>
    </p:spTree>
    <p:extLst>
      <p:ext uri="{BB962C8B-B14F-4D97-AF65-F5344CB8AC3E}">
        <p14:creationId xmlns:p14="http://schemas.microsoft.com/office/powerpoint/2010/main" val="35737037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19182" y="772412"/>
            <a:ext cx="10972800" cy="4525963"/>
          </a:xfrm>
        </p:spPr>
        <p:txBody>
          <a:bodyPr>
            <a:normAutofit fontScale="85000" lnSpcReduction="20000"/>
          </a:bodyPr>
          <a:lstStyle/>
          <a:p>
            <a:pPr algn="just">
              <a:lnSpc>
                <a:spcPct val="120000"/>
              </a:lnSpc>
            </a:pPr>
            <a:r>
              <a:rPr lang="en-US" dirty="0">
                <a:latin typeface="Times New Roman" panose="02020603050405020304" pitchFamily="18" charset="0"/>
                <a:cs typeface="Times New Roman" panose="02020603050405020304" pitchFamily="18" charset="0"/>
              </a:rPr>
              <a:t>Any application is good if it is user friendly and look and feel is good.</a:t>
            </a:r>
          </a:p>
          <a:p>
            <a:pPr algn="just">
              <a:lnSpc>
                <a:spcPct val="120000"/>
              </a:lnSpc>
            </a:pPr>
            <a:r>
              <a:rPr lang="en-US" dirty="0">
                <a:latin typeface="Times New Roman" panose="02020603050405020304" pitchFamily="18" charset="0"/>
                <a:cs typeface="Times New Roman" panose="02020603050405020304" pitchFamily="18" charset="0"/>
              </a:rPr>
              <a:t>It is not only limited for desktop but also smartphones and tablets.</a:t>
            </a:r>
          </a:p>
          <a:p>
            <a:pPr algn="just">
              <a:lnSpc>
                <a:spcPct val="120000"/>
              </a:lnSpc>
            </a:pPr>
            <a:r>
              <a:rPr lang="en-US" dirty="0">
                <a:latin typeface="Times New Roman" panose="02020603050405020304" pitchFamily="18" charset="0"/>
                <a:cs typeface="Times New Roman" panose="02020603050405020304" pitchFamily="18" charset="0"/>
              </a:rPr>
              <a:t>GUI testing is used for images and text buttons to validate their functions.</a:t>
            </a:r>
          </a:p>
          <a:p>
            <a:pPr algn="just">
              <a:lnSpc>
                <a:spcPct val="120000"/>
              </a:lnSpc>
            </a:pPr>
            <a:r>
              <a:rPr lang="en-US" dirty="0">
                <a:latin typeface="Times New Roman" panose="02020603050405020304" pitchFamily="18" charset="0"/>
                <a:cs typeface="Times New Roman" panose="02020603050405020304" pitchFamily="18" charset="0"/>
              </a:rPr>
              <a:t>In this testing graphical icons are tested like:</a:t>
            </a:r>
          </a:p>
          <a:p>
            <a:pPr algn="just">
              <a:lnSpc>
                <a:spcPct val="12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R</a:t>
            </a:r>
            <a:r>
              <a:rPr lang="en-US" dirty="0" smtClean="0">
                <a:latin typeface="Times New Roman" panose="02020603050405020304" pitchFamily="18" charset="0"/>
                <a:cs typeface="Times New Roman" panose="02020603050405020304" pitchFamily="18" charset="0"/>
              </a:rPr>
              <a:t>adio </a:t>
            </a:r>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utton</a:t>
            </a:r>
            <a:endParaRPr lang="en-US"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Check </a:t>
            </a:r>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ox</a:t>
            </a:r>
            <a:endParaRPr lang="en-US"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ext </a:t>
            </a:r>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ox </a:t>
            </a:r>
            <a:endParaRPr lang="en-US"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a:t>
            </a:r>
            <a:r>
              <a:rPr lang="en-US" dirty="0" smtClean="0">
                <a:latin typeface="Times New Roman" panose="02020603050405020304" pitchFamily="18" charset="0"/>
                <a:cs typeface="Times New Roman" panose="02020603050405020304" pitchFamily="18" charset="0"/>
              </a:rPr>
              <a:t>ist </a:t>
            </a:r>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ox </a:t>
            </a:r>
            <a:endParaRPr lang="en-US"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a:t>
            </a:r>
            <a:r>
              <a:rPr lang="en-US" dirty="0" smtClean="0">
                <a:latin typeface="Times New Roman" panose="02020603050405020304" pitchFamily="18" charset="0"/>
                <a:cs typeface="Times New Roman" panose="02020603050405020304" pitchFamily="18" charset="0"/>
              </a:rPr>
              <a:t>enu </a:t>
            </a:r>
            <a:endParaRPr lang="en-US"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
            </a:r>
            <a:r>
              <a:rPr lang="en-US" dirty="0" smtClean="0">
                <a:latin typeface="Times New Roman" panose="02020603050405020304" pitchFamily="18" charset="0"/>
                <a:cs typeface="Times New Roman" panose="02020603050405020304" pitchFamily="18" charset="0"/>
              </a:rPr>
              <a:t>ialog </a:t>
            </a:r>
            <a:r>
              <a:rPr lang="en-US" dirty="0">
                <a:latin typeface="Times New Roman" panose="02020603050405020304" pitchFamily="18" charset="0"/>
                <a:cs typeface="Times New Roman" panose="02020603050405020304" pitchFamily="18" charset="0"/>
              </a:rPr>
              <a:t>B</a:t>
            </a:r>
            <a:r>
              <a:rPr lang="en-US" dirty="0" smtClean="0">
                <a:latin typeface="Times New Roman" panose="02020603050405020304" pitchFamily="18" charset="0"/>
                <a:cs typeface="Times New Roman" panose="02020603050405020304" pitchFamily="18" charset="0"/>
              </a:rPr>
              <a:t>ox</a:t>
            </a:r>
            <a:endParaRPr lang="en-US" dirty="0">
              <a:latin typeface="Times New Roman" panose="02020603050405020304" pitchFamily="18" charset="0"/>
              <a:cs typeface="Times New Roman" panose="02020603050405020304" pitchFamily="18" charset="0"/>
            </a:endParaRPr>
          </a:p>
          <a:p>
            <a:pPr algn="just">
              <a:lnSpc>
                <a:spcPct val="12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Bars</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endParaRPr lang="en-US" dirty="0"/>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46</a:t>
            </a:fld>
            <a:endParaRPr lang="en-US"/>
          </a:p>
        </p:txBody>
      </p:sp>
      <p:sp>
        <p:nvSpPr>
          <p:cNvPr id="6" name="Title 5"/>
          <p:cNvSpPr>
            <a:spLocks noGrp="1"/>
          </p:cNvSpPr>
          <p:nvPr>
            <p:ph type="title"/>
          </p:nvPr>
        </p:nvSpPr>
        <p:spPr>
          <a:xfrm>
            <a:off x="339048" y="0"/>
            <a:ext cx="10962526" cy="739739"/>
          </a:xfrm>
        </p:spPr>
        <p:txBody>
          <a:bodyPr>
            <a:normAutofit/>
          </a:bodyPr>
          <a:lstStyle/>
          <a:p>
            <a:r>
              <a:rPr lang="en-US" sz="3600" dirty="0" smtClean="0">
                <a:latin typeface="Times New Roman" pitchFamily="18" charset="0"/>
                <a:cs typeface="Times New Roman" pitchFamily="18" charset="0"/>
              </a:rPr>
              <a:t>2. GUI Testing</a:t>
            </a:r>
            <a:endParaRPr lang="en-US" sz="3600" dirty="0">
              <a:latin typeface="Times New Roman" pitchFamily="18" charset="0"/>
              <a:cs typeface="Times New Roman" pitchFamily="18" charset="0"/>
            </a:endParaRPr>
          </a:p>
        </p:txBody>
      </p:sp>
    </p:spTree>
    <p:extLst>
      <p:ext uri="{BB962C8B-B14F-4D97-AF65-F5344CB8AC3E}">
        <p14:creationId xmlns:p14="http://schemas.microsoft.com/office/powerpoint/2010/main" val="41032676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11649" y="885428"/>
            <a:ext cx="10972800" cy="4525963"/>
          </a:xfrm>
        </p:spPr>
        <p:txBody>
          <a:bodyPr/>
          <a:lstStyle/>
          <a:p>
            <a:pPr algn="just"/>
            <a:r>
              <a:rPr lang="en-US" dirty="0">
                <a:latin typeface="Times New Roman" pitchFamily="18" charset="0"/>
                <a:cs typeface="Times New Roman" pitchFamily="18" charset="0"/>
              </a:rPr>
              <a:t>Smoke </a:t>
            </a:r>
            <a:r>
              <a:rPr lang="en-US" dirty="0" smtClean="0">
                <a:latin typeface="Times New Roman" pitchFamily="18" charset="0"/>
                <a:cs typeface="Times New Roman" pitchFamily="18" charset="0"/>
              </a:rPr>
              <a:t>testing involves testing </a:t>
            </a:r>
            <a:r>
              <a:rPr lang="en-US" b="1" dirty="0" smtClean="0">
                <a:latin typeface="Times New Roman" pitchFamily="18" charset="0"/>
                <a:cs typeface="Times New Roman" pitchFamily="18" charset="0"/>
              </a:rPr>
              <a:t>basic functionality </a:t>
            </a:r>
            <a:r>
              <a:rPr lang="en-US" dirty="0" smtClean="0">
                <a:latin typeface="Times New Roman" pitchFamily="18" charset="0"/>
                <a:cs typeface="Times New Roman" pitchFamily="18" charset="0"/>
              </a:rPr>
              <a:t>of software application to ensure that application is living and one can work on it.</a:t>
            </a:r>
          </a:p>
          <a:p>
            <a:pPr algn="just"/>
            <a:r>
              <a:rPr lang="en-US" dirty="0" smtClean="0">
                <a:latin typeface="Times New Roman" pitchFamily="18" charset="0"/>
                <a:cs typeface="Times New Roman" pitchFamily="18" charset="0"/>
              </a:rPr>
              <a:t>It is performed </a:t>
            </a:r>
            <a:r>
              <a:rPr lang="en-US" b="1" dirty="0" smtClean="0">
                <a:latin typeface="Times New Roman" pitchFamily="18" charset="0"/>
                <a:cs typeface="Times New Roman" pitchFamily="18" charset="0"/>
              </a:rPr>
              <a:t>without any user input.</a:t>
            </a:r>
          </a:p>
          <a:p>
            <a:pPr algn="just"/>
            <a:r>
              <a:rPr lang="en-US" dirty="0" smtClean="0">
                <a:latin typeface="Times New Roman" pitchFamily="18" charset="0"/>
                <a:cs typeface="Times New Roman" pitchFamily="18" charset="0"/>
              </a:rPr>
              <a:t>Smoke testing term came from </a:t>
            </a:r>
            <a:r>
              <a:rPr lang="en-US" b="1" dirty="0" smtClean="0">
                <a:latin typeface="Times New Roman" pitchFamily="18" charset="0"/>
                <a:cs typeface="Times New Roman" pitchFamily="18" charset="0"/>
              </a:rPr>
              <a:t>hardware testing.</a:t>
            </a:r>
            <a:endParaRPr lang="en-US" b="1"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Smoke </a:t>
            </a:r>
            <a:r>
              <a:rPr lang="en-US" dirty="0">
                <a:latin typeface="Times New Roman" pitchFamily="18" charset="0"/>
                <a:cs typeface="Times New Roman" pitchFamily="18" charset="0"/>
              </a:rPr>
              <a:t>testing, also known as “</a:t>
            </a:r>
            <a:r>
              <a:rPr lang="en-US" b="1" dirty="0">
                <a:latin typeface="Times New Roman" pitchFamily="18" charset="0"/>
                <a:cs typeface="Times New Roman" pitchFamily="18" charset="0"/>
              </a:rPr>
              <a:t>Build Verification Testing</a:t>
            </a:r>
            <a:r>
              <a:rPr lang="en-US" dirty="0">
                <a:latin typeface="Times New Roman" pitchFamily="18" charset="0"/>
                <a:cs typeface="Times New Roman" pitchFamily="18" charset="0"/>
              </a:rPr>
              <a:t>” or “</a:t>
            </a:r>
            <a:r>
              <a:rPr lang="en-US" b="1" dirty="0">
                <a:latin typeface="Times New Roman" pitchFamily="18" charset="0"/>
                <a:cs typeface="Times New Roman" pitchFamily="18" charset="0"/>
              </a:rPr>
              <a:t>Build </a:t>
            </a:r>
            <a:r>
              <a:rPr lang="en-US" b="1" dirty="0" smtClean="0">
                <a:latin typeface="Times New Roman" pitchFamily="18" charset="0"/>
                <a:cs typeface="Times New Roman" pitchFamily="18" charset="0"/>
              </a:rPr>
              <a:t>Acceptance Testing</a:t>
            </a: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that </a:t>
            </a:r>
            <a:r>
              <a:rPr lang="en-US" dirty="0">
                <a:latin typeface="Times New Roman" pitchFamily="18" charset="0"/>
                <a:cs typeface="Times New Roman" pitchFamily="18" charset="0"/>
              </a:rPr>
              <a:t>is typically performed at the beginning of the </a:t>
            </a:r>
            <a:r>
              <a:rPr lang="en-US" b="1" dirty="0" smtClean="0">
                <a:latin typeface="Times New Roman" pitchFamily="18" charset="0"/>
                <a:cs typeface="Times New Roman" pitchFamily="18" charset="0"/>
              </a:rPr>
              <a:t>development process</a:t>
            </a:r>
            <a:r>
              <a:rPr lang="en-US" dirty="0">
                <a:latin typeface="Times New Roman" pitchFamily="18" charset="0"/>
                <a:cs typeface="Times New Roman" pitchFamily="18" charset="0"/>
              </a:rPr>
              <a:t> to ensure that the most critical functions of a </a:t>
            </a:r>
            <a:r>
              <a:rPr lang="en-US" dirty="0" smtClean="0">
                <a:latin typeface="Times New Roman" pitchFamily="18" charset="0"/>
                <a:cs typeface="Times New Roman" pitchFamily="18" charset="0"/>
              </a:rPr>
              <a:t>software application</a:t>
            </a:r>
            <a:r>
              <a:rPr lang="en-US" dirty="0">
                <a:latin typeface="Times New Roman" pitchFamily="18" charset="0"/>
                <a:cs typeface="Times New Roman" pitchFamily="18" charset="0"/>
              </a:rPr>
              <a:t> are working correctly</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It is used to quickly identify and fix any major issues with the software </a:t>
            </a:r>
            <a:r>
              <a:rPr lang="en-US" b="1" dirty="0">
                <a:latin typeface="Times New Roman" pitchFamily="18" charset="0"/>
                <a:cs typeface="Times New Roman" pitchFamily="18" charset="0"/>
              </a:rPr>
              <a:t>before more detailed testing is performed</a:t>
            </a:r>
            <a:r>
              <a:rPr lang="en-US" dirty="0">
                <a:latin typeface="Times New Roman" pitchFamily="18" charset="0"/>
                <a:cs typeface="Times New Roman" pitchFamily="18" charset="0"/>
              </a:rPr>
              <a:t>. </a:t>
            </a:r>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47</a:t>
            </a:fld>
            <a:endParaRPr lang="en-US"/>
          </a:p>
        </p:txBody>
      </p:sp>
      <p:sp>
        <p:nvSpPr>
          <p:cNvPr id="6" name="Title 5"/>
          <p:cNvSpPr>
            <a:spLocks noGrp="1"/>
          </p:cNvSpPr>
          <p:nvPr>
            <p:ph type="title"/>
          </p:nvPr>
        </p:nvSpPr>
        <p:spPr>
          <a:xfrm>
            <a:off x="609600" y="274638"/>
            <a:ext cx="10972800" cy="465101"/>
          </a:xfrm>
        </p:spPr>
        <p:txBody>
          <a:bodyPr>
            <a:normAutofit fontScale="90000"/>
          </a:bodyPr>
          <a:lstStyle/>
          <a:p>
            <a:r>
              <a:rPr lang="en-US" dirty="0" smtClean="0">
                <a:latin typeface="Times New Roman" pitchFamily="18" charset="0"/>
                <a:cs typeface="Times New Roman" pitchFamily="18" charset="0"/>
              </a:rPr>
              <a:t>3. Smoke </a:t>
            </a:r>
            <a:r>
              <a:rPr lang="en-US" dirty="0">
                <a:latin typeface="Times New Roman" pitchFamily="18" charset="0"/>
                <a:cs typeface="Times New Roman" pitchFamily="18" charset="0"/>
              </a:rPr>
              <a:t>testing</a:t>
            </a:r>
          </a:p>
        </p:txBody>
      </p:sp>
    </p:spTree>
    <p:extLst>
      <p:ext uri="{BB962C8B-B14F-4D97-AF65-F5344CB8AC3E}">
        <p14:creationId xmlns:p14="http://schemas.microsoft.com/office/powerpoint/2010/main" val="29102201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9456" y="895702"/>
            <a:ext cx="10972800" cy="4525963"/>
          </a:xfrm>
        </p:spPr>
        <p:txBody>
          <a:bodyPr>
            <a:normAutofit/>
          </a:bodyPr>
          <a:lstStyle/>
          <a:p>
            <a:pPr algn="just"/>
            <a:r>
              <a:rPr lang="en-US" dirty="0">
                <a:latin typeface="Times New Roman" pitchFamily="18" charset="0"/>
                <a:cs typeface="Times New Roman" pitchFamily="18" charset="0"/>
              </a:rPr>
              <a:t>Sanity </a:t>
            </a:r>
            <a:r>
              <a:rPr lang="en-US" dirty="0" smtClean="0">
                <a:latin typeface="Times New Roman" pitchFamily="18" charset="0"/>
                <a:cs typeface="Times New Roman" pitchFamily="18" charset="0"/>
              </a:rPr>
              <a:t>testing is performed to test the major </a:t>
            </a:r>
            <a:r>
              <a:rPr lang="en-US" b="1" dirty="0" smtClean="0">
                <a:latin typeface="Times New Roman" pitchFamily="18" charset="0"/>
                <a:cs typeface="Times New Roman" pitchFamily="18" charset="0"/>
              </a:rPr>
              <a:t>functionality or behavior </a:t>
            </a:r>
            <a:r>
              <a:rPr lang="en-US" dirty="0" smtClean="0">
                <a:latin typeface="Times New Roman" pitchFamily="18" charset="0"/>
                <a:cs typeface="Times New Roman" pitchFamily="18" charset="0"/>
              </a:rPr>
              <a:t>of the system</a:t>
            </a:r>
            <a:endParaRPr lang="en-US"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Sanity </a:t>
            </a:r>
            <a:r>
              <a:rPr lang="en-US" dirty="0">
                <a:latin typeface="Times New Roman" pitchFamily="18" charset="0"/>
                <a:cs typeface="Times New Roman" pitchFamily="18" charset="0"/>
              </a:rPr>
              <a:t>testing </a:t>
            </a:r>
            <a:r>
              <a:rPr lang="en-US" dirty="0" smtClean="0">
                <a:latin typeface="Times New Roman" pitchFamily="18" charset="0"/>
                <a:cs typeface="Times New Roman" pitchFamily="18" charset="0"/>
              </a:rPr>
              <a:t>aims </a:t>
            </a:r>
            <a:r>
              <a:rPr lang="en-US" dirty="0">
                <a:latin typeface="Times New Roman" pitchFamily="18" charset="0"/>
                <a:cs typeface="Times New Roman" pitchFamily="18" charset="0"/>
              </a:rPr>
              <a:t>to quickly evaluate whether the basic functionality of a new software build is working correctly or not. </a:t>
            </a:r>
            <a:endParaRPr lang="en-US" dirty="0" smtClean="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is usually performed on builds that are in the initial stages of development</a:t>
            </a:r>
            <a:r>
              <a:rPr lang="en-US" b="1" dirty="0">
                <a:latin typeface="Times New Roman" pitchFamily="18" charset="0"/>
                <a:cs typeface="Times New Roman" pitchFamily="18" charset="0"/>
              </a:rPr>
              <a:t> before the full regression testing </a:t>
            </a:r>
            <a:r>
              <a:rPr lang="en-US" dirty="0">
                <a:latin typeface="Times New Roman" pitchFamily="18" charset="0"/>
                <a:cs typeface="Times New Roman" pitchFamily="18" charset="0"/>
              </a:rPr>
              <a:t>is performed. Sanity testing is limited in scope and typically focuses on critical functionality and does not aim to uncover every possible error or bug in the system</a:t>
            </a:r>
            <a:r>
              <a:rPr lang="en-US" dirty="0" smtClean="0">
                <a:latin typeface="Times New Roman" pitchFamily="18" charset="0"/>
                <a:cs typeface="Times New Roman" pitchFamily="18" charset="0"/>
              </a:rPr>
              <a:t>.</a:t>
            </a:r>
          </a:p>
          <a:p>
            <a:pPr algn="just"/>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It is a quick and lightweight way to ensure that the software is functioning as expected </a:t>
            </a:r>
            <a:r>
              <a:rPr lang="en-US" b="1" dirty="0">
                <a:latin typeface="Times New Roman" pitchFamily="18" charset="0"/>
                <a:cs typeface="Times New Roman" pitchFamily="18" charset="0"/>
              </a:rPr>
              <a:t>before further testing is conducted</a:t>
            </a:r>
            <a:r>
              <a:rPr lang="en-US" dirty="0">
                <a:latin typeface="Times New Roman" pitchFamily="18" charset="0"/>
                <a:cs typeface="Times New Roman" pitchFamily="18" charset="0"/>
              </a:rPr>
              <a:t>.</a:t>
            </a:r>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48</a:t>
            </a:fld>
            <a:endParaRPr lang="en-US"/>
          </a:p>
        </p:txBody>
      </p:sp>
      <p:sp>
        <p:nvSpPr>
          <p:cNvPr id="6" name="Title 5"/>
          <p:cNvSpPr>
            <a:spLocks noGrp="1"/>
          </p:cNvSpPr>
          <p:nvPr>
            <p:ph type="title"/>
          </p:nvPr>
        </p:nvSpPr>
        <p:spPr>
          <a:xfrm>
            <a:off x="609600" y="274638"/>
            <a:ext cx="10972800" cy="506198"/>
          </a:xfrm>
        </p:spPr>
        <p:txBody>
          <a:bodyPr>
            <a:normAutofit fontScale="90000"/>
          </a:bodyPr>
          <a:lstStyle/>
          <a:p>
            <a:r>
              <a:rPr lang="en-US" dirty="0" smtClean="0">
                <a:latin typeface="Times New Roman" pitchFamily="18" charset="0"/>
                <a:cs typeface="Times New Roman" pitchFamily="18" charset="0"/>
              </a:rPr>
              <a:t>4. Sanity </a:t>
            </a:r>
            <a:r>
              <a:rPr lang="en-US" dirty="0">
                <a:latin typeface="Times New Roman" pitchFamily="18" charset="0"/>
                <a:cs typeface="Times New Roman" pitchFamily="18" charset="0"/>
              </a:rPr>
              <a:t>testing</a:t>
            </a:r>
          </a:p>
        </p:txBody>
      </p:sp>
    </p:spTree>
    <p:extLst>
      <p:ext uri="{BB962C8B-B14F-4D97-AF65-F5344CB8AC3E}">
        <p14:creationId xmlns:p14="http://schemas.microsoft.com/office/powerpoint/2010/main" val="32695350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49</a:t>
            </a:fld>
            <a:endParaRPr lang="en-US"/>
          </a:p>
        </p:txBody>
      </p:sp>
      <p:sp>
        <p:nvSpPr>
          <p:cNvPr id="6" name="Title 5"/>
          <p:cNvSpPr>
            <a:spLocks noGrp="1"/>
          </p:cNvSpPr>
          <p:nvPr>
            <p:ph type="title"/>
          </p:nvPr>
        </p:nvSpPr>
        <p:spPr>
          <a:xfrm>
            <a:off x="558229" y="0"/>
            <a:ext cx="10972800" cy="506198"/>
          </a:xfrm>
        </p:spPr>
        <p:txBody>
          <a:bodyPr>
            <a:normAutofit fontScale="90000"/>
          </a:bodyPr>
          <a:lstStyle/>
          <a:p>
            <a:r>
              <a:rPr lang="en-US" dirty="0">
                <a:latin typeface="Times New Roman" pitchFamily="18" charset="0"/>
                <a:cs typeface="Times New Roman" pitchFamily="18" charset="0"/>
              </a:rPr>
              <a:t>sanity testing </a:t>
            </a:r>
            <a:r>
              <a:rPr lang="en-US" dirty="0" err="1">
                <a:latin typeface="Times New Roman" pitchFamily="18" charset="0"/>
                <a:cs typeface="Times New Roman" pitchFamily="18" charset="0"/>
              </a:rPr>
              <a:t>vs</a:t>
            </a:r>
            <a:r>
              <a:rPr lang="en-US" dirty="0">
                <a:latin typeface="Times New Roman" pitchFamily="18" charset="0"/>
                <a:cs typeface="Times New Roman" pitchFamily="18" charset="0"/>
              </a:rPr>
              <a:t> smoke testing</a:t>
            </a:r>
          </a:p>
        </p:txBody>
      </p:sp>
      <p:pic>
        <p:nvPicPr>
          <p:cNvPr id="6146" name="Picture 2"/>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21933" y="556464"/>
            <a:ext cx="9791271"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692938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986319"/>
            <a:ext cx="11308422" cy="5020973"/>
          </a:xfrm>
        </p:spPr>
        <p:txBody>
          <a:bodyPr>
            <a:normAutofit fontScale="92500" lnSpcReduction="20000"/>
          </a:bodyPr>
          <a:lstStyle/>
          <a:p>
            <a:pPr algn="just"/>
            <a:r>
              <a:rPr lang="en-US" b="1" dirty="0">
                <a:latin typeface="Times New Roman" panose="02020603050405020304" pitchFamily="18" charset="0"/>
                <a:cs typeface="Times New Roman" panose="02020603050405020304" pitchFamily="18" charset="0"/>
              </a:rPr>
              <a:t>Definition:</a:t>
            </a:r>
            <a:r>
              <a:rPr lang="en-US" dirty="0">
                <a:latin typeface="Times New Roman" panose="02020603050405020304" pitchFamily="18" charset="0"/>
                <a:cs typeface="Times New Roman" panose="02020603050405020304" pitchFamily="18" charset="0"/>
              </a:rPr>
              <a:t> Stubs are placeholder implementations or simulated modules that are used in place of actual modules or components that a module being tested depends on.</a:t>
            </a:r>
          </a:p>
          <a:p>
            <a:pPr algn="just"/>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 Stubs are used when a module being tested relies on the functionality of another module, which may not be available or fully implemented at the time of testing.</a:t>
            </a:r>
          </a:p>
          <a:p>
            <a:pPr algn="just"/>
            <a:r>
              <a:rPr lang="en-US" b="1" dirty="0">
                <a:latin typeface="Times New Roman" panose="02020603050405020304" pitchFamily="18" charset="0"/>
                <a:cs typeface="Times New Roman" panose="02020603050405020304" pitchFamily="18" charset="0"/>
              </a:rPr>
              <a:t>Functionality:</a:t>
            </a:r>
            <a:r>
              <a:rPr lang="en-US" dirty="0">
                <a:latin typeface="Times New Roman" panose="02020603050405020304" pitchFamily="18" charset="0"/>
                <a:cs typeface="Times New Roman" panose="02020603050405020304" pitchFamily="18" charset="0"/>
              </a:rPr>
              <a:t> Stubs provide basic functionality or predetermined responses that allow the module being tested to proceed with its execution.</a:t>
            </a:r>
          </a:p>
          <a:p>
            <a:pPr algn="just"/>
            <a:r>
              <a:rPr lang="en-US" b="1" dirty="0">
                <a:latin typeface="Times New Roman" panose="02020603050405020304" pitchFamily="18" charset="0"/>
                <a:cs typeface="Times New Roman" panose="02020603050405020304" pitchFamily="18" charset="0"/>
              </a:rPr>
              <a:t>Dependency:</a:t>
            </a:r>
            <a:r>
              <a:rPr lang="en-US" dirty="0">
                <a:latin typeface="Times New Roman" panose="02020603050405020304" pitchFamily="18" charset="0"/>
                <a:cs typeface="Times New Roman" panose="02020603050405020304" pitchFamily="18" charset="0"/>
              </a:rPr>
              <a:t> Stubs represent the dependent modules that the module being tested relies on.</a:t>
            </a:r>
          </a:p>
          <a:p>
            <a:pPr algn="just"/>
            <a:r>
              <a:rPr lang="en-US" b="1" dirty="0">
                <a:latin typeface="Times New Roman" panose="02020603050405020304" pitchFamily="18" charset="0"/>
                <a:cs typeface="Times New Roman" panose="02020603050405020304" pitchFamily="18" charset="0"/>
              </a:rPr>
              <a:t>Testing Focus:</a:t>
            </a:r>
            <a:r>
              <a:rPr lang="en-US" dirty="0">
                <a:latin typeface="Times New Roman" panose="02020603050405020304" pitchFamily="18" charset="0"/>
                <a:cs typeface="Times New Roman" panose="02020603050405020304" pitchFamily="18" charset="0"/>
              </a:rPr>
              <a:t> Stubs are primarily used in top−down testing approaches, where higher−level modules are tested before lower−level modules.</a:t>
            </a:r>
          </a:p>
          <a:p>
            <a:pPr algn="just"/>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In a client−server architecture, if the client module is being tested, a stub can be used to simulate the server's functionality and respond to the client's requests.</a:t>
            </a:r>
          </a:p>
          <a:p>
            <a:endParaRPr lang="en-IN" dirty="0"/>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5</a:t>
            </a:fld>
            <a:endParaRPr lang="en-US"/>
          </a:p>
        </p:txBody>
      </p:sp>
      <p:sp>
        <p:nvSpPr>
          <p:cNvPr id="6" name="Title 5"/>
          <p:cNvSpPr>
            <a:spLocks noGrp="1"/>
          </p:cNvSpPr>
          <p:nvPr>
            <p:ph type="title"/>
          </p:nvPr>
        </p:nvSpPr>
        <p:spPr>
          <a:xfrm>
            <a:off x="609600" y="274638"/>
            <a:ext cx="10972800" cy="578117"/>
          </a:xfrm>
        </p:spPr>
        <p:txBody>
          <a:bodyPr>
            <a:normAutofit fontScale="90000"/>
          </a:bodyPr>
          <a:lstStyle/>
          <a:p>
            <a:r>
              <a:rPr lang="en-US" dirty="0">
                <a:latin typeface="Times New Roman" panose="02020603050405020304" pitchFamily="18" charset="0"/>
                <a:cs typeface="Times New Roman" panose="02020603050405020304" pitchFamily="18" charset="0"/>
              </a:rPr>
              <a:t>Stubs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768302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109728" indent="0" algn="ctr">
              <a:buNone/>
            </a:pPr>
            <a:endParaRPr lang="en-US" sz="6600" dirty="0" smtClean="0"/>
          </a:p>
          <a:p>
            <a:pPr marL="109728" indent="0" algn="ctr">
              <a:buNone/>
            </a:pPr>
            <a:r>
              <a:rPr lang="en-US" sz="6600" smtClean="0">
                <a:solidFill>
                  <a:schemeClr val="bg2">
                    <a:lumMod val="50000"/>
                  </a:schemeClr>
                </a:solidFill>
              </a:rPr>
              <a:t>Thank </a:t>
            </a:r>
            <a:r>
              <a:rPr lang="en-US" sz="6600" dirty="0" smtClean="0">
                <a:solidFill>
                  <a:schemeClr val="bg2">
                    <a:lumMod val="50000"/>
                  </a:schemeClr>
                </a:solidFill>
              </a:rPr>
              <a:t>You</a:t>
            </a:r>
            <a:endParaRPr lang="en-US" sz="6600" dirty="0">
              <a:solidFill>
                <a:schemeClr val="bg2">
                  <a:lumMod val="50000"/>
                </a:schemeClr>
              </a:solidFill>
            </a:endParaRPr>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50</a:t>
            </a:fld>
            <a:endParaRPr lang="en-US"/>
          </a:p>
        </p:txBody>
      </p:sp>
    </p:spTree>
    <p:extLst>
      <p:ext uri="{BB962C8B-B14F-4D97-AF65-F5344CB8AC3E}">
        <p14:creationId xmlns:p14="http://schemas.microsoft.com/office/powerpoint/2010/main" val="1896068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6309" y="700493"/>
            <a:ext cx="11575551" cy="5464001"/>
          </a:xfrm>
        </p:spPr>
        <p:txBody>
          <a:bodyPr>
            <a:noAutofit/>
          </a:bodyPr>
          <a:lstStyle/>
          <a:p>
            <a:r>
              <a:rPr lang="en-US" sz="2400" b="1" dirty="0">
                <a:latin typeface="Times New Roman" panose="02020603050405020304" pitchFamily="18" charset="0"/>
                <a:cs typeface="Times New Roman" panose="02020603050405020304" pitchFamily="18" charset="0"/>
              </a:rPr>
              <a:t>Definition</a:t>
            </a:r>
            <a:r>
              <a:rPr lang="en-US" sz="2400" dirty="0">
                <a:latin typeface="Times New Roman" panose="02020603050405020304" pitchFamily="18" charset="0"/>
                <a:cs typeface="Times New Roman" panose="02020603050405020304" pitchFamily="18" charset="0"/>
              </a:rPr>
              <a:t>: Drivers are software components that enable the testing of a module in isolation by simulating the behavior and functionality of the higher−level modules that interact with it.</a:t>
            </a:r>
          </a:p>
          <a:p>
            <a:r>
              <a:rPr lang="en-US" sz="2400" b="1" dirty="0" smtClean="0">
                <a:latin typeface="Times New Roman" panose="02020603050405020304" pitchFamily="18" charset="0"/>
                <a:cs typeface="Times New Roman" panose="02020603050405020304" pitchFamily="18" charset="0"/>
              </a:rPr>
              <a:t>Purpose</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Drivers are used when a module being tested requires input or interaction from other modules that are not yet developed or available.</a:t>
            </a:r>
          </a:p>
          <a:p>
            <a:r>
              <a:rPr lang="en-US" sz="2400" b="1" dirty="0" smtClean="0">
                <a:latin typeface="Times New Roman" panose="02020603050405020304" pitchFamily="18" charset="0"/>
                <a:cs typeface="Times New Roman" panose="02020603050405020304" pitchFamily="18" charset="0"/>
              </a:rPr>
              <a:t>Functionality</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Drivers provide the necessary input or interaction to the module being tested to simulate the behavior of the higher−level modules.</a:t>
            </a:r>
          </a:p>
          <a:p>
            <a:r>
              <a:rPr lang="en-US" sz="2400" b="1" dirty="0" smtClean="0">
                <a:latin typeface="Times New Roman" panose="02020603050405020304" pitchFamily="18" charset="0"/>
                <a:cs typeface="Times New Roman" panose="02020603050405020304" pitchFamily="18" charset="0"/>
              </a:rPr>
              <a:t>Dependency</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Drivers represent the calling modules that interact with the module being tested.</a:t>
            </a:r>
          </a:p>
          <a:p>
            <a:r>
              <a:rPr lang="en-US" sz="2400" b="1" dirty="0" smtClean="0">
                <a:latin typeface="Times New Roman" panose="02020603050405020304" pitchFamily="18" charset="0"/>
                <a:cs typeface="Times New Roman" panose="02020603050405020304" pitchFamily="18" charset="0"/>
              </a:rPr>
              <a:t>Testing </a:t>
            </a:r>
            <a:r>
              <a:rPr lang="en-US" sz="2400" b="1" dirty="0">
                <a:latin typeface="Times New Roman" panose="02020603050405020304" pitchFamily="18" charset="0"/>
                <a:cs typeface="Times New Roman" panose="02020603050405020304" pitchFamily="18" charset="0"/>
              </a:rPr>
              <a:t>Focus: </a:t>
            </a:r>
            <a:r>
              <a:rPr lang="en-US" sz="2400" dirty="0">
                <a:latin typeface="Times New Roman" panose="02020603050405020304" pitchFamily="18" charset="0"/>
                <a:cs typeface="Times New Roman" panose="02020603050405020304" pitchFamily="18" charset="0"/>
              </a:rPr>
              <a:t>Drivers are commonly used in bottom−up testing approaches, where lower−level modules are tested before higher−level modules.</a:t>
            </a:r>
          </a:p>
          <a:p>
            <a:r>
              <a:rPr lang="en-US" sz="2400" b="1" dirty="0" smtClean="0">
                <a:latin typeface="Times New Roman" panose="02020603050405020304" pitchFamily="18" charset="0"/>
                <a:cs typeface="Times New Roman" panose="02020603050405020304" pitchFamily="18" charset="0"/>
              </a:rPr>
              <a:t>Example</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In a software system with a layered architecture, if the core processing module is being tested, a driver can be used to simulate the behavior of the user interface module and provide input to the core processing module.</a:t>
            </a:r>
            <a:endParaRPr lang="en-IN" sz="2400" dirty="0">
              <a:latin typeface="Times New Roman" panose="02020603050405020304" pitchFamily="18" charset="0"/>
              <a:cs typeface="Times New Roman" panose="02020603050405020304" pitchFamily="18" charset="0"/>
            </a:endParaRPr>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6</a:t>
            </a:fld>
            <a:endParaRPr lang="en-US"/>
          </a:p>
        </p:txBody>
      </p:sp>
      <p:sp>
        <p:nvSpPr>
          <p:cNvPr id="6" name="Title 5"/>
          <p:cNvSpPr>
            <a:spLocks noGrp="1"/>
          </p:cNvSpPr>
          <p:nvPr>
            <p:ph type="title"/>
          </p:nvPr>
        </p:nvSpPr>
        <p:spPr>
          <a:xfrm>
            <a:off x="568504" y="120526"/>
            <a:ext cx="10972800" cy="465101"/>
          </a:xfrm>
        </p:spPr>
        <p:txBody>
          <a:bodyPr>
            <a:normAutofit fontScale="90000"/>
          </a:bodyPr>
          <a:lstStyle/>
          <a:p>
            <a:r>
              <a:rPr lang="en-IN" sz="3600" dirty="0">
                <a:latin typeface="Times New Roman" panose="02020603050405020304" pitchFamily="18" charset="0"/>
                <a:cs typeface="Times New Roman" panose="02020603050405020304" pitchFamily="18" charset="0"/>
              </a:rPr>
              <a:t>Drivers</a:t>
            </a:r>
          </a:p>
        </p:txBody>
      </p:sp>
    </p:spTree>
    <p:extLst>
      <p:ext uri="{BB962C8B-B14F-4D97-AF65-F5344CB8AC3E}">
        <p14:creationId xmlns:p14="http://schemas.microsoft.com/office/powerpoint/2010/main" val="12324300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575353"/>
            <a:ext cx="11287874" cy="5431939"/>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Unit testing helps the developers to improve the code and make each software component work properly.</a:t>
            </a:r>
          </a:p>
          <a:p>
            <a:pPr algn="just"/>
            <a:r>
              <a:rPr lang="en-US" dirty="0">
                <a:latin typeface="Times New Roman" panose="02020603050405020304" pitchFamily="18" charset="0"/>
                <a:cs typeface="Times New Roman" panose="02020603050405020304" pitchFamily="18" charset="0"/>
              </a:rPr>
              <a:t>It allows testing of independent clusters of the software without depending on other clusters.</a:t>
            </a:r>
          </a:p>
          <a:p>
            <a:pPr algn="just"/>
            <a:r>
              <a:rPr lang="en-US" dirty="0">
                <a:latin typeface="Times New Roman" panose="02020603050405020304" pitchFamily="18" charset="0"/>
                <a:cs typeface="Times New Roman" panose="02020603050405020304" pitchFamily="18" charset="0"/>
              </a:rPr>
              <a:t>It allows early detection of defects in the initial stages of SDLC, and to fix them quickly.</a:t>
            </a:r>
          </a:p>
          <a:p>
            <a:pPr algn="just"/>
            <a:r>
              <a:rPr lang="en-US" dirty="0">
                <a:latin typeface="Times New Roman" panose="02020603050405020304" pitchFamily="18" charset="0"/>
                <a:cs typeface="Times New Roman" panose="02020603050405020304" pitchFamily="18" charset="0"/>
              </a:rPr>
              <a:t>It helps the developers to build confidence on the code they developed by enhancing its quality.</a:t>
            </a:r>
          </a:p>
          <a:p>
            <a:pPr algn="just"/>
            <a:r>
              <a:rPr lang="en-US" dirty="0">
                <a:latin typeface="Times New Roman" panose="02020603050405020304" pitchFamily="18" charset="0"/>
                <a:cs typeface="Times New Roman" panose="02020603050405020304" pitchFamily="18" charset="0"/>
              </a:rPr>
              <a:t>Unit testing helps to resolve the defects faster without requiring to wait for the development of all the modules of the software.</a:t>
            </a:r>
          </a:p>
          <a:p>
            <a:pPr algn="just"/>
            <a:r>
              <a:rPr lang="en-US" dirty="0">
                <a:latin typeface="Times New Roman" panose="02020603050405020304" pitchFamily="18" charset="0"/>
                <a:cs typeface="Times New Roman" panose="02020603050405020304" pitchFamily="18" charset="0"/>
              </a:rPr>
              <a:t>It assists the developers to refactor the code safely without breaking the existing functionalities.</a:t>
            </a:r>
          </a:p>
          <a:p>
            <a:pPr algn="just"/>
            <a:r>
              <a:rPr lang="en-US" dirty="0">
                <a:latin typeface="Times New Roman" panose="02020603050405020304" pitchFamily="18" charset="0"/>
                <a:cs typeface="Times New Roman" panose="02020603050405020304" pitchFamily="18" charset="0"/>
              </a:rPr>
              <a:t>Unit testing saves a lot of time and resources as fixing defects at the early stages of SDLC is easier and faster than at the later stages.</a:t>
            </a:r>
          </a:p>
          <a:p>
            <a:pPr marL="109728" indent="0">
              <a:buNone/>
            </a:pPr>
            <a:endParaRPr lang="en-IN" dirty="0"/>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7</a:t>
            </a:fld>
            <a:endParaRPr lang="en-US"/>
          </a:p>
        </p:txBody>
      </p:sp>
      <p:sp>
        <p:nvSpPr>
          <p:cNvPr id="6" name="Title 5"/>
          <p:cNvSpPr>
            <a:spLocks noGrp="1"/>
          </p:cNvSpPr>
          <p:nvPr>
            <p:ph type="title"/>
          </p:nvPr>
        </p:nvSpPr>
        <p:spPr>
          <a:xfrm>
            <a:off x="547955" y="277402"/>
            <a:ext cx="10972800" cy="482885"/>
          </a:xfrm>
        </p:spPr>
        <p:txBody>
          <a:bodyPr>
            <a:normAutofit fontScale="90000"/>
          </a:bodyPr>
          <a:lstStyle/>
          <a:p>
            <a:r>
              <a:rPr lang="en-IN" dirty="0">
                <a:effectLst/>
                <a:latin typeface="Times New Roman" panose="02020603050405020304" pitchFamily="18" charset="0"/>
                <a:cs typeface="Times New Roman" panose="02020603050405020304" pitchFamily="18" charset="0"/>
              </a:rPr>
              <a:t>Advantages of Unit Testing</a:t>
            </a:r>
            <a:br>
              <a:rPr lang="en-IN"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36205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842481"/>
            <a:ext cx="11582400" cy="5164811"/>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It requires time to develop and maintain test cases for unit testing and modify them as the requirements change.</a:t>
            </a:r>
          </a:p>
          <a:p>
            <a:pPr algn="just"/>
            <a:r>
              <a:rPr lang="en-US" dirty="0">
                <a:latin typeface="Times New Roman" panose="02020603050405020304" pitchFamily="18" charset="0"/>
                <a:cs typeface="Times New Roman" panose="02020603050405020304" pitchFamily="18" charset="0"/>
              </a:rPr>
              <a:t>It only identifies defects on individual units of the software and not on the integration of the units.</a:t>
            </a:r>
          </a:p>
          <a:p>
            <a:pPr algn="just"/>
            <a:r>
              <a:rPr lang="en-US" dirty="0">
                <a:latin typeface="Times New Roman" panose="02020603050405020304" pitchFamily="18" charset="0"/>
                <a:cs typeface="Times New Roman" panose="02020603050405020304" pitchFamily="18" charset="0"/>
              </a:rPr>
              <a:t>It cannot detect errors in the user interface of the software.</a:t>
            </a:r>
          </a:p>
          <a:p>
            <a:pPr algn="just"/>
            <a:r>
              <a:rPr lang="en-US" dirty="0">
                <a:latin typeface="Times New Roman" panose="02020603050405020304" pitchFamily="18" charset="0"/>
                <a:cs typeface="Times New Roman" panose="02020603050405020304" pitchFamily="18" charset="0"/>
              </a:rPr>
              <a:t>Unit testing does not include non-functional requirements of the software such as scalability, security, reliability, responsiveness, usability etc.</a:t>
            </a:r>
          </a:p>
          <a:p>
            <a:pPr algn="just"/>
            <a:r>
              <a:rPr lang="en-US" dirty="0">
                <a:latin typeface="Times New Roman" panose="02020603050405020304" pitchFamily="18" charset="0"/>
                <a:cs typeface="Times New Roman" panose="02020603050405020304" pitchFamily="18" charset="0"/>
              </a:rPr>
              <a:t>The quality of the unit testing depends solely on how well the unit test cases are written by the developers.</a:t>
            </a:r>
          </a:p>
          <a:p>
            <a:pPr algn="just"/>
            <a:r>
              <a:rPr lang="en-US" dirty="0">
                <a:latin typeface="Times New Roman" panose="02020603050405020304" pitchFamily="18" charset="0"/>
                <a:cs typeface="Times New Roman" panose="02020603050405020304" pitchFamily="18" charset="0"/>
              </a:rPr>
              <a:t>The developers face problems performing unit testing on complex applications as it is difficult to segregate their individual components and verify them.</a:t>
            </a:r>
          </a:p>
          <a:p>
            <a:pPr algn="just"/>
            <a:r>
              <a:rPr lang="en-US" dirty="0">
                <a:latin typeface="Times New Roman" panose="02020603050405020304" pitchFamily="18" charset="0"/>
                <a:cs typeface="Times New Roman" panose="02020603050405020304" pitchFamily="18" charset="0"/>
              </a:rPr>
              <a:t>Unit testing does not involve testing of all the execution paths within the tested module.</a:t>
            </a:r>
          </a:p>
          <a:p>
            <a:endParaRPr lang="en-IN" dirty="0"/>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8</a:t>
            </a:fld>
            <a:endParaRPr lang="en-US"/>
          </a:p>
        </p:txBody>
      </p:sp>
      <p:sp>
        <p:nvSpPr>
          <p:cNvPr id="6" name="Title 5"/>
          <p:cNvSpPr>
            <a:spLocks noGrp="1"/>
          </p:cNvSpPr>
          <p:nvPr>
            <p:ph type="title"/>
          </p:nvPr>
        </p:nvSpPr>
        <p:spPr>
          <a:xfrm>
            <a:off x="609600" y="267128"/>
            <a:ext cx="10972800" cy="578117"/>
          </a:xfrm>
        </p:spPr>
        <p:txBody>
          <a:bodyPr>
            <a:normAutofit fontScale="90000"/>
          </a:bodyPr>
          <a:lstStyle/>
          <a:p>
            <a:r>
              <a:rPr lang="en-IN" dirty="0">
                <a:effectLst/>
                <a:latin typeface="Times New Roman" panose="02020603050405020304" pitchFamily="18" charset="0"/>
                <a:cs typeface="Times New Roman" panose="02020603050405020304" pitchFamily="18" charset="0"/>
              </a:rPr>
              <a:t>Disadvantages of Unit Testing</a:t>
            </a:r>
            <a:r>
              <a:rPr lang="en-IN" b="0" dirty="0">
                <a:effectLst/>
                <a:latin typeface="Times New Roman" panose="02020603050405020304" pitchFamily="18" charset="0"/>
                <a:cs typeface="Times New Roman" panose="02020603050405020304" pitchFamily="18" charset="0"/>
              </a:rPr>
              <a:t/>
            </a:r>
            <a:br>
              <a:rPr lang="en-IN" b="0" dirty="0">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632306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r>
              <a:rPr lang="en-IN" sz="2800" b="1" dirty="0">
                <a:latin typeface="Times New Roman" panose="02020603050405020304" pitchFamily="18" charset="0"/>
                <a:cs typeface="Times New Roman" panose="02020603050405020304" pitchFamily="18" charset="0"/>
              </a:rPr>
              <a:t>INTEGRATION TESTING</a:t>
            </a:r>
            <a:r>
              <a:rPr lang="en-IN" sz="2800" dirty="0">
                <a:latin typeface="Times New Roman" panose="02020603050405020304" pitchFamily="18" charset="0"/>
                <a:cs typeface="Times New Roman" panose="02020603050405020304" pitchFamily="18" charset="0"/>
              </a:rPr>
              <a:t> is defined as a type of testing where software modules are integrated logically and tested as a group. </a:t>
            </a:r>
          </a:p>
          <a:p>
            <a:pPr algn="just"/>
            <a:r>
              <a:rPr lang="en-IN" sz="2800" dirty="0" smtClean="0">
                <a:latin typeface="Times New Roman" panose="02020603050405020304" pitchFamily="18" charset="0"/>
                <a:cs typeface="Times New Roman" panose="02020603050405020304" pitchFamily="18" charset="0"/>
              </a:rPr>
              <a:t>A </a:t>
            </a:r>
            <a:r>
              <a:rPr lang="en-IN" sz="2800" dirty="0">
                <a:latin typeface="Times New Roman" panose="02020603050405020304" pitchFamily="18" charset="0"/>
                <a:cs typeface="Times New Roman" panose="02020603050405020304" pitchFamily="18" charset="0"/>
              </a:rPr>
              <a:t>typical software project consists of multiple software modules, coded by different programmers. </a:t>
            </a:r>
          </a:p>
          <a:p>
            <a:pPr algn="just"/>
            <a:r>
              <a:rPr lang="en-IN" sz="2800" dirty="0" smtClean="0">
                <a:latin typeface="Times New Roman" panose="02020603050405020304" pitchFamily="18" charset="0"/>
                <a:cs typeface="Times New Roman" panose="02020603050405020304" pitchFamily="18" charset="0"/>
              </a:rPr>
              <a:t>The </a:t>
            </a:r>
            <a:r>
              <a:rPr lang="en-IN" sz="2800" dirty="0">
                <a:latin typeface="Times New Roman" panose="02020603050405020304" pitchFamily="18" charset="0"/>
                <a:cs typeface="Times New Roman" panose="02020603050405020304" pitchFamily="18" charset="0"/>
              </a:rPr>
              <a:t>purpose of this level of testing is to expose defects in the interaction between these software modules when they are integrated</a:t>
            </a:r>
          </a:p>
          <a:p>
            <a:pPr algn="just"/>
            <a:r>
              <a:rPr lang="en-US" sz="2800" dirty="0" smtClean="0">
                <a:latin typeface="Times New Roman" panose="02020603050405020304" pitchFamily="18" charset="0"/>
                <a:cs typeface="Times New Roman" panose="02020603050405020304" pitchFamily="18" charset="0"/>
              </a:rPr>
              <a:t>Determining </a:t>
            </a:r>
            <a:r>
              <a:rPr lang="en-US" sz="2800" dirty="0">
                <a:latin typeface="Times New Roman" panose="02020603050405020304" pitchFamily="18" charset="0"/>
                <a:cs typeface="Times New Roman" panose="02020603050405020304" pitchFamily="18" charset="0"/>
              </a:rPr>
              <a:t>the correctness of interfaces is the integration testing.</a:t>
            </a:r>
          </a:p>
          <a:p>
            <a:pPr algn="just"/>
            <a:endParaRPr lang="en-IN" sz="2800" dirty="0">
              <a:latin typeface="Times New Roman" panose="02020603050405020304" pitchFamily="18" charset="0"/>
              <a:cs typeface="Times New Roman" panose="02020603050405020304" pitchFamily="18" charset="0"/>
            </a:endParaRPr>
          </a:p>
          <a:p>
            <a:endParaRPr lang="en-IN" dirty="0"/>
          </a:p>
        </p:txBody>
      </p:sp>
      <p:sp>
        <p:nvSpPr>
          <p:cNvPr id="3" name="Date Placeholder 2"/>
          <p:cNvSpPr>
            <a:spLocks noGrp="1"/>
          </p:cNvSpPr>
          <p:nvPr>
            <p:ph type="dt" sz="half" idx="10"/>
          </p:nvPr>
        </p:nvSpPr>
        <p:spPr/>
        <p:txBody>
          <a:bodyPr/>
          <a:lstStyle/>
          <a:p>
            <a:fld id="{7D89D388-A924-43A5-BEDB-66995A3389C1}" type="datetime1">
              <a:rPr lang="en-US" smtClean="0"/>
              <a:t>8/13/2024</a:t>
            </a:fld>
            <a:endParaRPr lang="en-US"/>
          </a:p>
        </p:txBody>
      </p:sp>
      <p:sp>
        <p:nvSpPr>
          <p:cNvPr id="4" name="Footer Placeholder 3"/>
          <p:cNvSpPr>
            <a:spLocks noGrp="1"/>
          </p:cNvSpPr>
          <p:nvPr>
            <p:ph type="ftr" sz="quarter" idx="11"/>
          </p:nvPr>
        </p:nvSpPr>
        <p:spPr/>
        <p:txBody>
          <a:bodyPr/>
          <a:lstStyle/>
          <a:p>
            <a:r>
              <a:rPr lang="en-US" smtClean="0"/>
              <a:t>Basics of Software Testing &amp; Software Methods</a:t>
            </a:r>
            <a:endParaRPr lang="en-US"/>
          </a:p>
        </p:txBody>
      </p:sp>
      <p:sp>
        <p:nvSpPr>
          <p:cNvPr id="5" name="Slide Number Placeholder 4"/>
          <p:cNvSpPr>
            <a:spLocks noGrp="1"/>
          </p:cNvSpPr>
          <p:nvPr>
            <p:ph type="sldNum" sz="quarter" idx="12"/>
          </p:nvPr>
        </p:nvSpPr>
        <p:spPr/>
        <p:txBody>
          <a:bodyPr/>
          <a:lstStyle/>
          <a:p>
            <a:fld id="{A9D264A9-4765-48B0-9D09-7AFE59431A53}" type="slidenum">
              <a:rPr lang="en-US" smtClean="0"/>
              <a:t>9</a:t>
            </a:fld>
            <a:endParaRPr lang="en-US"/>
          </a:p>
        </p:txBody>
      </p:sp>
      <p:sp>
        <p:nvSpPr>
          <p:cNvPr id="6" name="Title 5"/>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2.Integration Testing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62922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2408</TotalTime>
  <Words>3438</Words>
  <Application>Microsoft Office PowerPoint</Application>
  <PresentationFormat>Custom</PresentationFormat>
  <Paragraphs>587</Paragraphs>
  <Slides>50</Slides>
  <Notes>5</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Concourse</vt:lpstr>
      <vt:lpstr>PowerPoint Presentation</vt:lpstr>
      <vt:lpstr>PowerPoint Presentation</vt:lpstr>
      <vt:lpstr> 1.Levels of Testing: </vt:lpstr>
      <vt:lpstr> Levels of Testing: </vt:lpstr>
      <vt:lpstr>Stubs</vt:lpstr>
      <vt:lpstr>Drivers</vt:lpstr>
      <vt:lpstr>Advantages of Unit Testing </vt:lpstr>
      <vt:lpstr>Disadvantages of Unit Testing </vt:lpstr>
      <vt:lpstr>2.Integration Testing</vt:lpstr>
      <vt:lpstr>WHY INTEGRATION TESTING REQUIERED?</vt:lpstr>
      <vt:lpstr>Types of Integration Testing</vt:lpstr>
      <vt:lpstr>a) Top Down Integration </vt:lpstr>
      <vt:lpstr>Top Down Integration </vt:lpstr>
      <vt:lpstr>Advantages &amp; Disadvantages</vt:lpstr>
      <vt:lpstr>b) Bottom Up Approach</vt:lpstr>
      <vt:lpstr>Bottom up Integration Testing </vt:lpstr>
      <vt:lpstr>Advantages &amp; Disadvantages</vt:lpstr>
      <vt:lpstr>c) Bi-Directional/Mixed/Sandwich Integration</vt:lpstr>
      <vt:lpstr>Bi-Directional/Mixed/Sandwich Integration</vt:lpstr>
      <vt:lpstr>Testing on web page application</vt:lpstr>
      <vt:lpstr>Performance testing</vt:lpstr>
      <vt:lpstr>PowerPoint Presentation</vt:lpstr>
      <vt:lpstr>PowerPoint Presentation</vt:lpstr>
      <vt:lpstr>1. Load testing</vt:lpstr>
      <vt:lpstr>Examples of load testing</vt:lpstr>
      <vt:lpstr>Advantages &amp; Disadvantages of Load testing: </vt:lpstr>
      <vt:lpstr>Stress testing</vt:lpstr>
      <vt:lpstr>Examples of Stress testing</vt:lpstr>
      <vt:lpstr>Advantages of Stress testing</vt:lpstr>
      <vt:lpstr>PowerPoint Presentation</vt:lpstr>
      <vt:lpstr>SECURITY  TESTING</vt:lpstr>
      <vt:lpstr>Goal of security testing</vt:lpstr>
      <vt:lpstr>Client Server Testing</vt:lpstr>
      <vt:lpstr>Client Server Testing approaches</vt:lpstr>
      <vt:lpstr>Acceptance Testing</vt:lpstr>
      <vt:lpstr>Types of Acceptance Testing: </vt:lpstr>
      <vt:lpstr>Acceptance testing  in SDLC</vt:lpstr>
      <vt:lpstr>Alpha Testing</vt:lpstr>
      <vt:lpstr>Alpha Testing Approach</vt:lpstr>
      <vt:lpstr>Beta testing</vt:lpstr>
      <vt:lpstr>Beta testing</vt:lpstr>
      <vt:lpstr>Beta  Testing Approach</vt:lpstr>
      <vt:lpstr>Difference between alpha and beta testing</vt:lpstr>
      <vt:lpstr>Special Tests: 1.Regression Testing</vt:lpstr>
      <vt:lpstr>1.Regression testing</vt:lpstr>
      <vt:lpstr>2. GUI Testing</vt:lpstr>
      <vt:lpstr>3. Smoke testing</vt:lpstr>
      <vt:lpstr>4. Sanity testing</vt:lpstr>
      <vt:lpstr>sanity testing vs smoke testing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cm766</cp:lastModifiedBy>
  <cp:revision>450</cp:revision>
  <dcterms:created xsi:type="dcterms:W3CDTF">2017-12-20T06:55:50Z</dcterms:created>
  <dcterms:modified xsi:type="dcterms:W3CDTF">2024-08-13T05:28:35Z</dcterms:modified>
</cp:coreProperties>
</file>