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57" r:id="rId4"/>
    <p:sldId id="260" r:id="rId5"/>
    <p:sldId id="261" r:id="rId6"/>
    <p:sldId id="265" r:id="rId7"/>
    <p:sldId id="263" r:id="rId8"/>
    <p:sldId id="264" r:id="rId9"/>
    <p:sldId id="266" r:id="rId10"/>
    <p:sldId id="267" r:id="rId11"/>
    <p:sldId id="269" r:id="rId12"/>
    <p:sldId id="275" r:id="rId13"/>
    <p:sldId id="270" r:id="rId14"/>
    <p:sldId id="276" r:id="rId15"/>
    <p:sldId id="271" r:id="rId16"/>
    <p:sldId id="278" r:id="rId17"/>
    <p:sldId id="272" r:id="rId18"/>
    <p:sldId id="277" r:id="rId19"/>
    <p:sldId id="279" r:id="rId20"/>
    <p:sldId id="282" r:id="rId21"/>
    <p:sldId id="283" r:id="rId22"/>
    <p:sldId id="284" r:id="rId23"/>
    <p:sldId id="285" r:id="rId24"/>
    <p:sldId id="286" r:id="rId25"/>
    <p:sldId id="287" r:id="rId26"/>
    <p:sldId id="288" r:id="rId27"/>
    <p:sldId id="289" r:id="rId28"/>
    <p:sldId id="292" r:id="rId29"/>
    <p:sldId id="290" r:id="rId30"/>
    <p:sldId id="294" r:id="rId31"/>
    <p:sldId id="291" r:id="rId32"/>
    <p:sldId id="295" r:id="rId33"/>
    <p:sldId id="296" r:id="rId34"/>
    <p:sldId id="298" r:id="rId35"/>
    <p:sldId id="299" r:id="rId36"/>
    <p:sldId id="301" r:id="rId37"/>
    <p:sldId id="302" r:id="rId38"/>
    <p:sldId id="304" r:id="rId39"/>
    <p:sldId id="306" r:id="rId40"/>
    <p:sldId id="307" r:id="rId41"/>
    <p:sldId id="308" r:id="rId42"/>
    <p:sldId id="309" r:id="rId43"/>
    <p:sldId id="310" r:id="rId44"/>
    <p:sldId id="312" r:id="rId45"/>
    <p:sldId id="313" r:id="rId46"/>
    <p:sldId id="314" r:id="rId47"/>
    <p:sldId id="31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45240F-DC44-4A4E-BA99-C0CCB21BA27E}" type="datetimeFigureOut">
              <a:rPr lang="en-US" smtClean="0"/>
              <a:t>2/26/2025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826CB-86EB-4D75-BC3A-AD89964985C2}" type="slidenum">
              <a:rPr lang="en-US" smtClean="0"/>
              <a:t>‹#›</a:t>
            </a:fld>
            <a:endParaRPr lang="en-US"/>
          </a:p>
        </p:txBody>
      </p:sp>
    </p:spTree>
    <p:extLst>
      <p:ext uri="{BB962C8B-B14F-4D97-AF65-F5344CB8AC3E}">
        <p14:creationId xmlns:p14="http://schemas.microsoft.com/office/powerpoint/2010/main" val="182319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0BBFC27E-7598-7158-49C7-BFDD3E81F16B}"/>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84736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5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199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65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92C71C6-E7D6-47FB-96D1-F7E93FDFD35D}"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377412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2C71C6-E7D6-47FB-96D1-F7E93FDFD35D}"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9934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2C71C6-E7D6-47FB-96D1-F7E93FDFD35D}"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4081777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1"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405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92C71C6-E7D6-47FB-96D1-F7E93FDFD35D}"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28884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2C71C6-E7D6-47FB-96D1-F7E93FDFD35D}" type="datetimeFigureOut">
              <a:rPr lang="en-IN" smtClean="0"/>
              <a:t>26-02-2025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315600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92C71C6-E7D6-47FB-96D1-F7E93FDFD35D}"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93430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92C71C6-E7D6-47FB-96D1-F7E93FDFD35D}" type="datetimeFigureOut">
              <a:rPr lang="en-IN" smtClean="0"/>
              <a:t>26-02-2025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272846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92C71C6-E7D6-47FB-96D1-F7E93FDFD35D}" type="datetimeFigureOut">
              <a:rPr lang="en-IN" smtClean="0"/>
              <a:t>26-02-2025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16969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C71C6-E7D6-47FB-96D1-F7E93FDFD35D}" type="datetimeFigureOut">
              <a:rPr lang="en-IN" smtClean="0"/>
              <a:t>26-02-2025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108776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2C71C6-E7D6-47FB-96D1-F7E93FDFD35D}"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231477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2C71C6-E7D6-47FB-96D1-F7E93FDFD35D}" type="datetimeFigureOut">
              <a:rPr lang="en-IN" smtClean="0"/>
              <a:t>26-02-2025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9889E2-A697-4D5E-B39E-4591C5AEC91D}" type="slidenum">
              <a:rPr lang="en-IN" smtClean="0"/>
              <a:t>‹#›</a:t>
            </a:fld>
            <a:endParaRPr lang="en-IN"/>
          </a:p>
        </p:txBody>
      </p:sp>
    </p:spTree>
    <p:extLst>
      <p:ext uri="{BB962C8B-B14F-4D97-AF65-F5344CB8AC3E}">
        <p14:creationId xmlns:p14="http://schemas.microsoft.com/office/powerpoint/2010/main" val="200827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C71C6-E7D6-47FB-96D1-F7E93FDFD35D}" type="datetimeFigureOut">
              <a:rPr lang="en-IN" smtClean="0"/>
              <a:t>26-02-2025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889E2-A697-4D5E-B39E-4591C5AEC91D}" type="slidenum">
              <a:rPr lang="en-IN" smtClean="0"/>
              <a:t>‹#›</a:t>
            </a:fld>
            <a:endParaRPr lang="en-IN"/>
          </a:p>
        </p:txBody>
      </p:sp>
    </p:spTree>
    <p:extLst>
      <p:ext uri="{BB962C8B-B14F-4D97-AF65-F5344CB8AC3E}">
        <p14:creationId xmlns:p14="http://schemas.microsoft.com/office/powerpoint/2010/main" val="994705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8009"/>
          </a:xfrm>
        </p:spPr>
        <p:txBody>
          <a:bodyPr>
            <a:normAutofit/>
          </a:bodyPr>
          <a:lstStyle/>
          <a:p>
            <a:r>
              <a:rPr lang="en-US" sz="4400" b="1" dirty="0" smtClean="0">
                <a:latin typeface="Times New Roman" panose="02020603050405020304" pitchFamily="18" charset="0"/>
                <a:cs typeface="Times New Roman" panose="02020603050405020304" pitchFamily="18" charset="0"/>
              </a:rPr>
              <a:t>Unit-III  Error Detection and Correction </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69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722"/>
          </a:xfrm>
        </p:spPr>
        <p:txBody>
          <a:bodyPr>
            <a:normAutofit/>
          </a:bodyPr>
          <a:lstStyle/>
          <a:p>
            <a:r>
              <a:rPr lang="en-US" sz="3600" b="1" dirty="0" smtClean="0">
                <a:latin typeface="Times New Roman" panose="02020603050405020304" pitchFamily="18" charset="0"/>
                <a:cs typeface="Times New Roman" panose="02020603050405020304" pitchFamily="18" charset="0"/>
              </a:rPr>
              <a:t>       CYCLIC REDUNDENCY CODE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693" y="1286540"/>
            <a:ext cx="11972259" cy="5422604"/>
          </a:xfrm>
        </p:spPr>
        <p:txBody>
          <a:bodyPr>
            <a:normAutofit/>
          </a:bodyPr>
          <a:lstStyle/>
          <a:p>
            <a:r>
              <a:rPr lang="en-US" sz="2000" dirty="0" smtClean="0">
                <a:latin typeface="Times New Roman" panose="02020603050405020304" pitchFamily="18" charset="0"/>
                <a:cs typeface="Times New Roman" panose="02020603050405020304" pitchFamily="18" charset="0"/>
              </a:rPr>
              <a:t>CRC is a technique involves binary division of data bits being sent.</a:t>
            </a:r>
          </a:p>
          <a:p>
            <a:r>
              <a:rPr lang="en-US" sz="2000" dirty="0" smtClean="0">
                <a:latin typeface="Times New Roman" panose="02020603050405020304" pitchFamily="18" charset="0"/>
                <a:cs typeface="Times New Roman" panose="02020603050405020304" pitchFamily="18" charset="0"/>
              </a:rPr>
              <a:t>The deviser is generated using the polynomials.</a:t>
            </a:r>
          </a:p>
          <a:p>
            <a:r>
              <a:rPr lang="en-US" sz="2000" dirty="0" smtClean="0">
                <a:latin typeface="Times New Roman" panose="02020603050405020304" pitchFamily="18" charset="0"/>
                <a:cs typeface="Times New Roman" panose="02020603050405020304" pitchFamily="18" charset="0"/>
              </a:rPr>
              <a:t>The sender perform a division operation on the bits being sent and calculates the reminder.</a:t>
            </a:r>
          </a:p>
          <a:p>
            <a:r>
              <a:rPr lang="en-US" sz="2000" dirty="0" smtClean="0">
                <a:latin typeface="Times New Roman" panose="02020603050405020304" pitchFamily="18" charset="0"/>
                <a:cs typeface="Times New Roman" panose="02020603050405020304" pitchFamily="18" charset="0"/>
              </a:rPr>
              <a:t>Before sending the actual bits, the sender adds the reminder at the end of the calculated bits.</a:t>
            </a:r>
          </a:p>
          <a:p>
            <a:r>
              <a:rPr lang="en-US" sz="2000" dirty="0" smtClean="0">
                <a:latin typeface="Times New Roman" panose="02020603050405020304" pitchFamily="18" charset="0"/>
                <a:cs typeface="Times New Roman" panose="02020603050405020304" pitchFamily="18" charset="0"/>
              </a:rPr>
              <a:t>Actual data plus reminder is called as </a:t>
            </a:r>
            <a:r>
              <a:rPr lang="en-US" sz="2000" dirty="0" err="1" smtClean="0">
                <a:latin typeface="Times New Roman" panose="02020603050405020304" pitchFamily="18" charset="0"/>
                <a:cs typeface="Times New Roman" panose="02020603050405020304" pitchFamily="18" charset="0"/>
              </a:rPr>
              <a:t>codeword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sender transmit data bits as </a:t>
            </a:r>
            <a:r>
              <a:rPr lang="en-US" sz="2000" dirty="0" err="1" smtClean="0">
                <a:latin typeface="Times New Roman" panose="02020603050405020304" pitchFamily="18" charset="0"/>
                <a:cs typeface="Times New Roman" panose="02020603050405020304" pitchFamily="18" charset="0"/>
              </a:rPr>
              <a:t>codewords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The receiver perform division operation on </a:t>
            </a:r>
            <a:r>
              <a:rPr lang="en-US" sz="2000" dirty="0" err="1" smtClean="0">
                <a:latin typeface="Times New Roman" panose="02020603050405020304" pitchFamily="18" charset="0"/>
                <a:cs typeface="Times New Roman" panose="02020603050405020304" pitchFamily="18" charset="0"/>
              </a:rPr>
              <a:t>codewords</a:t>
            </a:r>
            <a:r>
              <a:rPr lang="en-US" sz="2000" dirty="0" smtClean="0">
                <a:latin typeface="Times New Roman" panose="02020603050405020304" pitchFamily="18" charset="0"/>
                <a:cs typeface="Times New Roman" panose="02020603050405020304" pitchFamily="18" charset="0"/>
              </a:rPr>
              <a:t> using</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same CRC deviser.</a:t>
            </a:r>
          </a:p>
          <a:p>
            <a:r>
              <a:rPr lang="en-US" sz="2000" dirty="0" smtClean="0">
                <a:latin typeface="Times New Roman" panose="02020603050405020304" pitchFamily="18" charset="0"/>
                <a:cs typeface="Times New Roman" panose="02020603050405020304" pitchFamily="18" charset="0"/>
              </a:rPr>
              <a:t> if the reminder contains all zeroes the data bits are accepted,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otherwise it is considered as there some data corrupted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and is therefore rejected</a:t>
            </a:r>
          </a:p>
          <a:p>
            <a:r>
              <a:rPr lang="en-US" sz="2000" dirty="0">
                <a:latin typeface="Times New Roman" panose="02020603050405020304" pitchFamily="18" charset="0"/>
                <a:cs typeface="Times New Roman" panose="02020603050405020304" pitchFamily="18" charset="0"/>
              </a:rPr>
              <a:t>Fig shows CRC generator and </a:t>
            </a:r>
            <a:r>
              <a:rPr lang="en-US" sz="2000" dirty="0" smtClean="0">
                <a:latin typeface="Times New Roman" panose="02020603050405020304" pitchFamily="18" charset="0"/>
                <a:cs typeface="Times New Roman" panose="02020603050405020304" pitchFamily="18" charset="0"/>
              </a:rPr>
              <a:t>checker.</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2" descr="3">
            <a:extLst>
              <a:ext uri="{FF2B5EF4-FFF2-40B4-BE49-F238E27FC236}">
                <a16:creationId xmlns:a16="http://schemas.microsoft.com/office/drawing/2014/main" id="{3B11CCFD-F6B6-AA43-869C-F3268587C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357" y="2796364"/>
            <a:ext cx="5375643" cy="380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04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488"/>
            <a:ext cx="10515600" cy="6613452"/>
          </a:xfrm>
        </p:spPr>
        <p:txBody>
          <a:bodyPr/>
          <a:lstStyle/>
          <a:p>
            <a:r>
              <a:rPr lang="en-US" sz="2000" u="sng" dirty="0" smtClean="0">
                <a:latin typeface="Times New Roman" panose="02020603050405020304" pitchFamily="18" charset="0"/>
                <a:cs typeface="Times New Roman" panose="02020603050405020304" pitchFamily="18" charset="0"/>
              </a:rPr>
              <a:t>Advantages of CRC:</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CRC detect larger proportion of the possible errors.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CRC can be efficiently applied larger blocks of data</a:t>
            </a: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t>Example of CRC:</a:t>
            </a:r>
          </a:p>
          <a:p>
            <a:pPr marL="0" indent="0">
              <a:buNone/>
            </a:pPr>
            <a:endParaRPr lang="en-US" sz="2000" dirty="0" smtClean="0">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093" y="1772305"/>
            <a:ext cx="8399721" cy="4887007"/>
          </a:xfrm>
          <a:prstGeom prst="rect">
            <a:avLst/>
          </a:prstGeom>
        </p:spPr>
      </p:pic>
    </p:spTree>
    <p:extLst>
      <p:ext uri="{BB962C8B-B14F-4D97-AF65-F5344CB8AC3E}">
        <p14:creationId xmlns:p14="http://schemas.microsoft.com/office/powerpoint/2010/main" val="309456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07004"/>
            <a:ext cx="10972800" cy="515566"/>
          </a:xfrm>
          <a:prstGeom prst="rect">
            <a:avLst/>
          </a:prstGeom>
        </p:spPr>
        <p:txBody>
          <a:bodyPr vert="horz" lIns="89593" tIns="44796" rIns="89593" bIns="4479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700" b="1" dirty="0">
                <a:latin typeface="Times New Roman" pitchFamily="18" charset="0"/>
                <a:cs typeface="Times New Roman" pitchFamily="18" charset="0"/>
              </a:rPr>
              <a:t/>
            </a:r>
            <a:br>
              <a:rPr lang="en-IN" sz="2700" b="1" dirty="0">
                <a:latin typeface="Times New Roman" pitchFamily="18" charset="0"/>
                <a:cs typeface="Times New Roman" pitchFamily="18" charset="0"/>
              </a:rPr>
            </a:br>
            <a:endParaRPr lang="en-IN" sz="2700" b="1" dirty="0">
              <a:latin typeface="Times New Roman" pitchFamily="18" charset="0"/>
              <a:cs typeface="Times New Roman" pitchFamily="18" charset="0"/>
            </a:endParaRPr>
          </a:p>
          <a:p>
            <a:r>
              <a:rPr lang="en-IN" sz="2700" b="1" dirty="0">
                <a:latin typeface="Times New Roman" pitchFamily="18" charset="0"/>
                <a:cs typeface="Times New Roman" pitchFamily="18" charset="0"/>
              </a:rPr>
              <a:t>Difference Between </a:t>
            </a:r>
            <a:r>
              <a:rPr lang="en-IN" sz="2700" b="1" dirty="0" smtClean="0">
                <a:latin typeface="Times New Roman" pitchFamily="18" charset="0"/>
                <a:cs typeface="Times New Roman" pitchFamily="18" charset="0"/>
              </a:rPr>
              <a:t>VRC</a:t>
            </a:r>
            <a:r>
              <a:rPr lang="en-US" sz="2700" b="1" dirty="0" smtClean="0">
                <a:latin typeface="Times New Roman" pitchFamily="18" charset="0"/>
                <a:cs typeface="Times New Roman" pitchFamily="18" charset="0"/>
              </a:rPr>
              <a:t> </a:t>
            </a:r>
            <a:r>
              <a:rPr lang="en-US" sz="2700" b="1" dirty="0">
                <a:latin typeface="Times New Roman" pitchFamily="18" charset="0"/>
                <a:cs typeface="Times New Roman" pitchFamily="18" charset="0"/>
              </a:rPr>
              <a:t>and </a:t>
            </a:r>
            <a:r>
              <a:rPr lang="en-US" sz="2700" b="1" dirty="0" smtClean="0">
                <a:latin typeface="Times New Roman" pitchFamily="18" charset="0"/>
                <a:cs typeface="Times New Roman" pitchFamily="18" charset="0"/>
              </a:rPr>
              <a:t>CRC</a:t>
            </a:r>
            <a:endParaRPr lang="en-US" sz="2700" b="1" dirty="0">
              <a:latin typeface="Times New Roman" pitchFamily="18" charset="0"/>
              <a:cs typeface="Times New Roman" pitchFamily="18" charset="0"/>
            </a:endParaRPr>
          </a:p>
          <a:p>
            <a:r>
              <a:rPr lang="en-IN" sz="2700" b="1" dirty="0">
                <a:latin typeface="Times New Roman" pitchFamily="18" charset="0"/>
                <a:cs typeface="Times New Roman" pitchFamily="18" charset="0"/>
              </a:rPr>
              <a:t/>
            </a:r>
            <a:br>
              <a:rPr lang="en-IN" sz="2700" b="1" dirty="0">
                <a:latin typeface="Times New Roman" pitchFamily="18" charset="0"/>
                <a:cs typeface="Times New Roman" pitchFamily="18" charset="0"/>
              </a:rPr>
            </a:br>
            <a:endParaRPr lang="en-IN" sz="2700" dirty="0">
              <a:latin typeface="Times New Roman" pitchFamily="18" charset="0"/>
              <a:cs typeface="Times New Roman" pitchFamily="18"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3293404827"/>
              </p:ext>
            </p:extLst>
          </p:nvPr>
        </p:nvGraphicFramePr>
        <p:xfrm>
          <a:off x="704149" y="914635"/>
          <a:ext cx="11004581" cy="2908336"/>
        </p:xfrm>
        <a:graphic>
          <a:graphicData uri="http://schemas.openxmlformats.org/drawingml/2006/table">
            <a:tbl>
              <a:tblPr firstRow="1" bandRow="1">
                <a:tableStyleId>{5940675A-B579-460E-94D1-54222C63F5DA}</a:tableStyleId>
              </a:tblPr>
              <a:tblGrid>
                <a:gridCol w="4529332">
                  <a:extLst>
                    <a:ext uri="{9D8B030D-6E8A-4147-A177-3AD203B41FA5}">
                      <a16:colId xmlns:a16="http://schemas.microsoft.com/office/drawing/2014/main" val="20000"/>
                    </a:ext>
                  </a:extLst>
                </a:gridCol>
                <a:gridCol w="6475249">
                  <a:extLst>
                    <a:ext uri="{9D8B030D-6E8A-4147-A177-3AD203B41FA5}">
                      <a16:colId xmlns:a16="http://schemas.microsoft.com/office/drawing/2014/main" val="20001"/>
                    </a:ext>
                  </a:extLst>
                </a:gridCol>
              </a:tblGrid>
              <a:tr h="525149">
                <a:tc>
                  <a:txBody>
                    <a:bodyPr/>
                    <a:lstStyle/>
                    <a:p>
                      <a:pPr algn="ctr"/>
                      <a:r>
                        <a:rPr lang="en-US" sz="1700" b="1" dirty="0" smtClean="0">
                          <a:latin typeface="Times New Roman" pitchFamily="18" charset="0"/>
                          <a:cs typeface="Times New Roman" pitchFamily="18" charset="0"/>
                        </a:rPr>
                        <a:t>VRC</a:t>
                      </a:r>
                      <a:endParaRPr lang="en-US" sz="1700" b="1"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b="1" dirty="0" smtClean="0">
                          <a:latin typeface="Times New Roman" pitchFamily="18" charset="0"/>
                          <a:cs typeface="Times New Roman" pitchFamily="18" charset="0"/>
                        </a:rPr>
                        <a:t>CRC</a:t>
                      </a:r>
                      <a:endParaRPr lang="en-US" sz="1700" b="1"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5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b="0" dirty="0" smtClean="0">
                          <a:latin typeface="Times New Roman" pitchFamily="18" charset="0"/>
                          <a:cs typeface="Times New Roman" pitchFamily="18" charset="0"/>
                        </a:rPr>
                        <a:t>VRC stands for Vertical redundancy Check</a:t>
                      </a:r>
                      <a:endParaRPr lang="en-IN" sz="1700" b="0"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b="0" dirty="0" smtClean="0">
                          <a:latin typeface="Times New Roman" pitchFamily="18" charset="0"/>
                          <a:cs typeface="Times New Roman" pitchFamily="18" charset="0"/>
                        </a:rPr>
                        <a:t>CRC stands for cyclic redundancy check</a:t>
                      </a:r>
                      <a:endParaRPr lang="en-IN" sz="1700" b="0"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8946">
                <a:tc>
                  <a:txBody>
                    <a:bodyPr/>
                    <a:lstStyle/>
                    <a:p>
                      <a:pPr fontAlgn="base"/>
                      <a:r>
                        <a:rPr lang="en-US" sz="1800" b="0" i="0" kern="1200" dirty="0" smtClean="0">
                          <a:solidFill>
                            <a:schemeClr val="tx1"/>
                          </a:solidFill>
                          <a:effectLst/>
                          <a:latin typeface="Times New Roman" pitchFamily="18" charset="0"/>
                          <a:ea typeface="+mn-ea"/>
                          <a:cs typeface="Times New Roman" pitchFamily="18" charset="0"/>
                        </a:rPr>
                        <a:t>VRC used to check single bit error.</a:t>
                      </a:r>
                      <a:endParaRPr lang="en-US" sz="1800" b="0" i="0" kern="1200" dirty="0">
                        <a:solidFill>
                          <a:schemeClr val="tx1"/>
                        </a:solidFill>
                        <a:effectLst/>
                        <a:latin typeface="Times New Roman" pitchFamily="18" charset="0"/>
                        <a:ea typeface="+mn-ea"/>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700" b="0" dirty="0" smtClean="0">
                          <a:latin typeface="Times New Roman" pitchFamily="18" charset="0"/>
                          <a:cs typeface="Times New Roman" pitchFamily="18" charset="0"/>
                        </a:rPr>
                        <a:t>CRC</a:t>
                      </a:r>
                      <a:r>
                        <a:rPr lang="en-IN" sz="1700" b="0" baseline="0" dirty="0" smtClean="0">
                          <a:latin typeface="Times New Roman" pitchFamily="18" charset="0"/>
                          <a:cs typeface="Times New Roman" pitchFamily="18" charset="0"/>
                        </a:rPr>
                        <a:t> is used to check multi-bit error.</a:t>
                      </a:r>
                      <a:endParaRPr lang="en-IN" sz="1700" b="0"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54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The parity bits(even or odd) becomes the VRC value.</a:t>
                      </a:r>
                      <a:r>
                        <a:rPr lang="en-US" sz="1600" b="0" i="0" kern="1200" dirty="0" smtClean="0">
                          <a:solidFill>
                            <a:schemeClr val="tx1"/>
                          </a:solidFill>
                          <a:effectLst/>
                          <a:latin typeface="Times New Roman" pitchFamily="18" charset="0"/>
                          <a:ea typeface="+mn-ea"/>
                          <a:cs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700" b="1"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Times New Roman" pitchFamily="18" charset="0"/>
                          <a:ea typeface="+mn-ea"/>
                          <a:cs typeface="Times New Roman" pitchFamily="18" charset="0"/>
                        </a:rPr>
                        <a:t>The remainder of this division operation becomes the CRC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700" b="1"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b="0" dirty="0" smtClean="0">
                          <a:latin typeface="Times New Roman" pitchFamily="18" charset="0"/>
                          <a:cs typeface="Times New Roman" pitchFamily="18" charset="0"/>
                        </a:rPr>
                        <a:t>VRC is very</a:t>
                      </a:r>
                      <a:r>
                        <a:rPr lang="en-IN" sz="1700" b="0" baseline="0" dirty="0" smtClean="0">
                          <a:latin typeface="Times New Roman" pitchFamily="18" charset="0"/>
                          <a:cs typeface="Times New Roman" pitchFamily="18" charset="0"/>
                        </a:rPr>
                        <a:t> easy to implement</a:t>
                      </a:r>
                      <a:endParaRPr lang="en-IN" sz="1700" b="1" dirty="0" smtClean="0">
                        <a:latin typeface="Times New Roman" pitchFamily="18" charset="0"/>
                        <a:cs typeface="Times New Roman" pitchFamily="18" charset="0"/>
                      </a:endParaRPr>
                    </a:p>
                    <a:p>
                      <a:endParaRPr lang="en-IN" sz="1700" b="1"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b="0" dirty="0" smtClean="0">
                          <a:latin typeface="Times New Roman" pitchFamily="18" charset="0"/>
                          <a:cs typeface="Times New Roman" pitchFamily="18" charset="0"/>
                        </a:rPr>
                        <a:t>CRC is very complex to implement.</a:t>
                      </a:r>
                      <a:endParaRPr lang="en-IN" sz="1700" b="1"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700" b="0" dirty="0">
                        <a:latin typeface="Times New Roman" pitchFamily="18" charset="0"/>
                        <a:cs typeface="Times New Roman" pitchFamily="18" charset="0"/>
                      </a:endParaRPr>
                    </a:p>
                  </a:txBody>
                  <a:tcPr marL="91072" marR="91072" marT="43543" marB="43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46253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021" y="102478"/>
            <a:ext cx="10515600" cy="675735"/>
          </a:xfrm>
        </p:spPr>
        <p:txBody>
          <a:bodyPr>
            <a:normAutofit/>
          </a:bodyPr>
          <a:lstStyle/>
          <a:p>
            <a:pPr algn="ctr"/>
            <a:r>
              <a:rPr lang="en-US" sz="3200" b="1" dirty="0" smtClean="0">
                <a:latin typeface="Times New Roman" pitchFamily="18" charset="0"/>
                <a:cs typeface="Times New Roman" pitchFamily="18" charset="0"/>
              </a:rPr>
              <a:t>Checksum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8199" y="749030"/>
            <a:ext cx="11143593" cy="6019632"/>
          </a:xfrm>
        </p:spPr>
        <p:txBody>
          <a:bodyPr>
            <a:normAutofit lnSpcReduction="10000"/>
          </a:bodyPr>
          <a:lstStyle/>
          <a:p>
            <a:r>
              <a:rPr lang="en-US" sz="2000" dirty="0" smtClean="0">
                <a:latin typeface="Times New Roman" panose="02020603050405020304" pitchFamily="18" charset="0"/>
                <a:cs typeface="Times New Roman" panose="02020603050405020304" pitchFamily="18" charset="0"/>
              </a:rPr>
              <a:t>Checksum is an error detection technique in which a message is a modular arithmetic sum of message code words of fixed word length.</a:t>
            </a:r>
          </a:p>
          <a:p>
            <a:r>
              <a:rPr lang="en-US" sz="2000" dirty="0" smtClean="0">
                <a:latin typeface="Times New Roman" panose="02020603050405020304" pitchFamily="18" charset="0"/>
                <a:cs typeface="Times New Roman" panose="02020603050405020304" pitchFamily="18" charset="0"/>
              </a:rPr>
              <a:t>Procedure:</a:t>
            </a:r>
          </a:p>
          <a:p>
            <a:pPr marL="514350" indent="-514350">
              <a:buFont typeface="+mj-lt"/>
              <a:buAutoNum type="arabicPeriod"/>
            </a:pPr>
            <a:r>
              <a:rPr lang="en-US" sz="2000" b="1" dirty="0" smtClean="0">
                <a:latin typeface="Times New Roman" panose="02020603050405020304" pitchFamily="18" charset="0"/>
                <a:cs typeface="Times New Roman" panose="02020603050405020304" pitchFamily="18" charset="0"/>
              </a:rPr>
              <a:t>Sender side:</a:t>
            </a:r>
          </a:p>
          <a:p>
            <a:r>
              <a:rPr lang="en-US" sz="2000" dirty="0" smtClean="0">
                <a:latin typeface="Times New Roman" panose="02020603050405020304" pitchFamily="18" charset="0"/>
                <a:cs typeface="Times New Roman" panose="02020603050405020304" pitchFamily="18" charset="0"/>
              </a:rPr>
              <a:t>The unit is divided into k sections, each of n bits.</a:t>
            </a:r>
          </a:p>
          <a:p>
            <a:r>
              <a:rPr lang="en-US" sz="2000" dirty="0" smtClean="0">
                <a:latin typeface="Times New Roman" panose="02020603050405020304" pitchFamily="18" charset="0"/>
                <a:cs typeface="Times New Roman" panose="02020603050405020304" pitchFamily="18" charset="0"/>
              </a:rPr>
              <a:t>All sections are added together to get the sum.</a:t>
            </a:r>
          </a:p>
          <a:p>
            <a:r>
              <a:rPr lang="en-US" sz="2000" dirty="0" smtClean="0">
                <a:latin typeface="Times New Roman" panose="02020603050405020304" pitchFamily="18" charset="0"/>
                <a:cs typeface="Times New Roman" panose="02020603050405020304" pitchFamily="18" charset="0"/>
              </a:rPr>
              <a:t>The sum is complemented and becomes the checksum.</a:t>
            </a:r>
          </a:p>
          <a:p>
            <a:r>
              <a:rPr lang="en-US" sz="2000" dirty="0" smtClean="0">
                <a:latin typeface="Times New Roman" panose="02020603050405020304" pitchFamily="18" charset="0"/>
                <a:cs typeface="Times New Roman" panose="02020603050405020304" pitchFamily="18" charset="0"/>
              </a:rPr>
              <a:t>The checksum is sent with the data to the receiver.</a:t>
            </a:r>
          </a:p>
          <a:p>
            <a:pPr marL="457200" indent="-457200">
              <a:buAutoNum type="arabicPeriod" startAt="2"/>
            </a:pPr>
            <a:r>
              <a:rPr lang="en-US" sz="2000" b="1" dirty="0" smtClean="0">
                <a:latin typeface="Times New Roman" panose="02020603050405020304" pitchFamily="18" charset="0"/>
                <a:cs typeface="Times New Roman" panose="02020603050405020304" pitchFamily="18" charset="0"/>
              </a:rPr>
              <a:t>Receiver side:</a:t>
            </a:r>
          </a:p>
          <a:p>
            <a:r>
              <a:rPr lang="en-US" sz="2000" dirty="0">
                <a:latin typeface="Times New Roman" panose="02020603050405020304" pitchFamily="18" charset="0"/>
                <a:cs typeface="Times New Roman" panose="02020603050405020304" pitchFamily="18" charset="0"/>
              </a:rPr>
              <a:t>The unit is divided into k sections, each of n bits.</a:t>
            </a:r>
          </a:p>
          <a:p>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sections are added </a:t>
            </a:r>
            <a:r>
              <a:rPr lang="en-US" sz="2000" dirty="0" smtClean="0">
                <a:latin typeface="Times New Roman" panose="02020603050405020304" pitchFamily="18" charset="0"/>
                <a:cs typeface="Times New Roman" panose="02020603050405020304" pitchFamily="18" charset="0"/>
              </a:rPr>
              <a:t>together with the checksum </a:t>
            </a:r>
          </a:p>
          <a:p>
            <a:pPr marL="0" indent="0">
              <a:buNone/>
            </a:pPr>
            <a:r>
              <a:rPr lang="en-US" sz="2000" dirty="0" smtClean="0">
                <a:latin typeface="Times New Roman" panose="02020603050405020304" pitchFamily="18" charset="0"/>
                <a:cs typeface="Times New Roman" panose="02020603050405020304" pitchFamily="18" charset="0"/>
              </a:rPr>
              <a:t>    which is received by the sender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get the </a:t>
            </a:r>
            <a:r>
              <a:rPr lang="en-US" sz="2000" dirty="0">
                <a:latin typeface="Times New Roman" panose="02020603050405020304" pitchFamily="18" charset="0"/>
                <a:cs typeface="Times New Roman" panose="02020603050405020304" pitchFamily="18" charset="0"/>
              </a:rPr>
              <a:t>sum.</a:t>
            </a:r>
          </a:p>
          <a:p>
            <a:r>
              <a:rPr lang="en-US" sz="2000" dirty="0">
                <a:latin typeface="Times New Roman" panose="02020603050405020304" pitchFamily="18" charset="0"/>
                <a:cs typeface="Times New Roman" panose="02020603050405020304" pitchFamily="18" charset="0"/>
              </a:rPr>
              <a:t>The sum is </a:t>
            </a:r>
            <a:r>
              <a:rPr lang="en-US" sz="2000" dirty="0" smtClean="0">
                <a:latin typeface="Times New Roman" panose="02020603050405020304" pitchFamily="18" charset="0"/>
                <a:cs typeface="Times New Roman" panose="02020603050405020304" pitchFamily="18" charset="0"/>
              </a:rPr>
              <a:t>complemented.</a:t>
            </a:r>
          </a:p>
          <a:p>
            <a:r>
              <a:rPr lang="en-US" sz="2000" dirty="0" smtClean="0">
                <a:latin typeface="Times New Roman" panose="02020603050405020304" pitchFamily="18" charset="0"/>
                <a:cs typeface="Times New Roman" panose="02020603050405020304" pitchFamily="18" charset="0"/>
              </a:rPr>
              <a:t>If the result is zero, the data are accepted; otherwise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rejected.</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192" y="1947370"/>
            <a:ext cx="5181600" cy="4476750"/>
          </a:xfrm>
          <a:prstGeom prst="rect">
            <a:avLst/>
          </a:prstGeom>
        </p:spPr>
      </p:pic>
    </p:spTree>
    <p:extLst>
      <p:ext uri="{BB962C8B-B14F-4D97-AF65-F5344CB8AC3E}">
        <p14:creationId xmlns:p14="http://schemas.microsoft.com/office/powerpoint/2010/main" val="372993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650" y="151371"/>
            <a:ext cx="11783095" cy="6584280"/>
          </a:xfrm>
        </p:spPr>
        <p:txBody>
          <a:bodyPr/>
          <a:lstStyle/>
          <a:p>
            <a:pPr fontAlgn="base"/>
            <a:r>
              <a:rPr lang="en-US" sz="2000" b="1" u="sng" dirty="0" smtClean="0">
                <a:latin typeface="Times New Roman" panose="02020603050405020304" pitchFamily="18" charset="0"/>
                <a:cs typeface="Times New Roman" panose="02020603050405020304" pitchFamily="18" charset="0"/>
              </a:rPr>
              <a:t>Advantages:</a:t>
            </a:r>
          </a:p>
          <a:p>
            <a:pPr fontAlgn="base"/>
            <a:r>
              <a:rPr lang="en-US" sz="2000" b="1" dirty="0" smtClean="0">
                <a:latin typeface="Times New Roman" panose="02020603050405020304" pitchFamily="18" charset="0"/>
                <a:cs typeface="Times New Roman" panose="02020603050405020304" pitchFamily="18" charset="0"/>
              </a:rPr>
              <a:t>Error </a:t>
            </a:r>
            <a:r>
              <a:rPr lang="en-US" sz="2000" b="1" dirty="0">
                <a:latin typeface="Times New Roman" panose="02020603050405020304" pitchFamily="18" charset="0"/>
                <a:cs typeface="Times New Roman" panose="02020603050405020304" pitchFamily="18" charset="0"/>
              </a:rPr>
              <a:t>Detection</a:t>
            </a:r>
            <a:r>
              <a:rPr lang="en-US" sz="2000" dirty="0">
                <a:latin typeface="Times New Roman" panose="02020603050405020304" pitchFamily="18" charset="0"/>
                <a:cs typeface="Times New Roman" panose="02020603050405020304" pitchFamily="18" charset="0"/>
              </a:rPr>
              <a:t>: It helps detect data corruption during transmission or </a:t>
            </a:r>
            <a:r>
              <a:rPr lang="en-US" sz="2000" dirty="0" smtClean="0">
                <a:latin typeface="Times New Roman" panose="02020603050405020304" pitchFamily="18" charset="0"/>
                <a:cs typeface="Times New Roman" panose="02020603050405020304" pitchFamily="18" charset="0"/>
              </a:rPr>
              <a:t>storage.</a:t>
            </a:r>
            <a:endParaRPr lang="en-US" sz="2000" dirty="0">
              <a:latin typeface="Times New Roman" panose="02020603050405020304" pitchFamily="18" charset="0"/>
              <a:cs typeface="Times New Roman" panose="02020603050405020304" pitchFamily="18" charset="0"/>
            </a:endParaRPr>
          </a:p>
          <a:p>
            <a:pPr fontAlgn="base"/>
            <a:r>
              <a:rPr lang="en-US" sz="2000" b="1" dirty="0">
                <a:latin typeface="Times New Roman" panose="02020603050405020304" pitchFamily="18" charset="0"/>
                <a:cs typeface="Times New Roman" panose="02020603050405020304" pitchFamily="18" charset="0"/>
              </a:rPr>
              <a:t>Simple and Fast</a:t>
            </a:r>
            <a:r>
              <a:rPr lang="en-US" sz="2000" dirty="0">
                <a:latin typeface="Times New Roman" panose="02020603050405020304" pitchFamily="18" charset="0"/>
                <a:cs typeface="Times New Roman" panose="02020603050405020304" pitchFamily="18" charset="0"/>
              </a:rPr>
              <a:t>: Easy to implement with quick </a:t>
            </a:r>
            <a:r>
              <a:rPr lang="en-US" sz="2000" dirty="0" smtClean="0">
                <a:latin typeface="Times New Roman" panose="02020603050405020304" pitchFamily="18" charset="0"/>
                <a:cs typeface="Times New Roman" panose="02020603050405020304" pitchFamily="18" charset="0"/>
              </a:rPr>
              <a:t>calculations.</a:t>
            </a:r>
            <a:endParaRPr lang="en-US" sz="20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u="sng" dirty="0" smtClean="0">
                <a:latin typeface="Times New Roman" panose="02020603050405020304" pitchFamily="18" charset="0"/>
                <a:cs typeface="Times New Roman" panose="02020603050405020304" pitchFamily="18" charset="0"/>
              </a:rPr>
              <a:t>Example:</a:t>
            </a:r>
          </a:p>
          <a:p>
            <a:endParaRPr lang="en-US" dirty="0"/>
          </a:p>
        </p:txBody>
      </p:sp>
      <p:pic>
        <p:nvPicPr>
          <p:cNvPr id="5" name="Content Placeholder 3" descr="2 (1)">
            <a:extLst>
              <a:ext uri="{FF2B5EF4-FFF2-40B4-BE49-F238E27FC236}">
                <a16:creationId xmlns:a16="http://schemas.microsoft.com/office/drawing/2014/main" id="{65725CCF-06AE-3D4A-8EE2-58C068D980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85860" y="2022797"/>
            <a:ext cx="5168766" cy="4468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5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092"/>
          </a:xfrm>
        </p:spPr>
        <p:txBody>
          <a:bodyPr>
            <a:normAutofit/>
          </a:bodyPr>
          <a:lstStyle/>
          <a:p>
            <a:pPr marL="514350" indent="-514350" algn="ctr"/>
            <a:r>
              <a:rPr lang="en-US" sz="2800" b="1" dirty="0">
                <a:latin typeface="Times New Roman" panose="02020603050405020304" pitchFamily="18" charset="0"/>
                <a:cs typeface="Times New Roman" panose="02020603050405020304" pitchFamily="18" charset="0"/>
              </a:rPr>
              <a:t>Repetition </a:t>
            </a:r>
            <a:r>
              <a:rPr lang="en-US" sz="2800" b="1" dirty="0" smtClean="0">
                <a:latin typeface="Times New Roman" panose="02020603050405020304" pitchFamily="18" charset="0"/>
                <a:cs typeface="Times New Roman" panose="02020603050405020304" pitchFamily="18" charset="0"/>
              </a:rPr>
              <a:t>codes</a:t>
            </a:r>
            <a:endParaRPr lang="en-US" sz="2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004552"/>
            <a:ext cx="10515600" cy="5172411"/>
          </a:xfrm>
        </p:spPr>
        <p:txBody>
          <a:bodyPr>
            <a:normAutofit/>
          </a:bodyPr>
          <a:lstStyle/>
          <a:p>
            <a:r>
              <a:rPr lang="en-US" sz="2000" dirty="0" smtClean="0">
                <a:latin typeface="Times New Roman" pitchFamily="18" charset="0"/>
                <a:cs typeface="Times New Roman" pitchFamily="18" charset="0"/>
              </a:rPr>
              <a:t>The repetition code is one of the most basic error-correcting codes.</a:t>
            </a:r>
          </a:p>
          <a:p>
            <a:r>
              <a:rPr lang="en-US" sz="2000" dirty="0" smtClean="0">
                <a:latin typeface="Times New Roman" pitchFamily="18" charset="0"/>
                <a:cs typeface="Times New Roman" pitchFamily="18" charset="0"/>
              </a:rPr>
              <a:t>In order to transmit a message over a noisy channel that may corrupt the transmission in few places, the idea of the repetition code is to just repeat the message several times.</a:t>
            </a:r>
          </a:p>
          <a:p>
            <a:r>
              <a:rPr lang="en-US" sz="2000" dirty="0" smtClean="0">
                <a:latin typeface="Times New Roman" pitchFamily="18" charset="0"/>
                <a:cs typeface="Times New Roman" pitchFamily="18" charset="0"/>
              </a:rPr>
              <a:t>A repetition code is a coding scheme that repeats the bits across a channel to achieve error free communication.</a:t>
            </a:r>
          </a:p>
          <a:p>
            <a:r>
              <a:rPr lang="en-US" sz="2000" dirty="0" smtClean="0">
                <a:latin typeface="Times New Roman" pitchFamily="18" charset="0"/>
                <a:cs typeface="Times New Roman" pitchFamily="18" charset="0"/>
              </a:rPr>
              <a:t>Given stream of data to be transmitted, the data are divided into blocks of bits. Each block is transmitted some predetermined number of times.</a:t>
            </a:r>
          </a:p>
          <a:p>
            <a:r>
              <a:rPr lang="en-US" sz="2000" b="1" dirty="0" smtClean="0">
                <a:latin typeface="Times New Roman" pitchFamily="18" charset="0"/>
                <a:cs typeface="Times New Roman" pitchFamily="18" charset="0"/>
              </a:rPr>
              <a:t>For example:</a:t>
            </a:r>
          </a:p>
          <a:p>
            <a:r>
              <a:rPr lang="en-US" sz="2000" dirty="0" smtClean="0">
                <a:latin typeface="Times New Roman" pitchFamily="18" charset="0"/>
                <a:cs typeface="Times New Roman" pitchFamily="18" charset="0"/>
              </a:rPr>
              <a:t>Data bit 1011 is send across a channel then these 4 bits data can be repeated 3 times thus producing 1011 1011 1011.</a:t>
            </a:r>
          </a:p>
          <a:p>
            <a:r>
              <a:rPr lang="en-US" sz="2000" dirty="0" smtClean="0">
                <a:latin typeface="Times New Roman" pitchFamily="18" charset="0"/>
                <a:cs typeface="Times New Roman" pitchFamily="18" charset="0"/>
              </a:rPr>
              <a:t>If this 12 bit pattern was received  as 1010 1011 1011 ,where the first block is unlike the other two then it can be determined that an error has occurred.</a:t>
            </a:r>
          </a:p>
          <a:p>
            <a:r>
              <a:rPr lang="en-US" sz="2000" u="sng" dirty="0" smtClean="0">
                <a:latin typeface="Times New Roman" pitchFamily="18" charset="0"/>
                <a:cs typeface="Times New Roman" pitchFamily="18" charset="0"/>
              </a:rPr>
              <a:t>Advantages:</a:t>
            </a:r>
          </a:p>
          <a:p>
            <a:r>
              <a:rPr lang="en-US" sz="2000" dirty="0" smtClean="0">
                <a:latin typeface="Times New Roman" pitchFamily="18" charset="0"/>
                <a:cs typeface="Times New Roman" pitchFamily="18" charset="0"/>
              </a:rPr>
              <a:t>They are extremely simple, and used in applications of both error detection and correction.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86853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540912"/>
          </a:xfrm>
        </p:spPr>
        <p:txBody>
          <a:bodyPr>
            <a:normAutofit/>
          </a:bodyPr>
          <a:lstStyle/>
          <a:p>
            <a:r>
              <a:rPr lang="en-US" sz="3200" b="1" u="sng" dirty="0" smtClean="0">
                <a:latin typeface="Times New Roman" pitchFamily="18" charset="0"/>
                <a:cs typeface="Times New Roman" pitchFamily="18" charset="0"/>
              </a:rPr>
              <a:t>Error Correction</a:t>
            </a:r>
            <a:endParaRPr lang="en-US" sz="3200" u="sng" dirty="0"/>
          </a:p>
        </p:txBody>
      </p:sp>
      <p:sp>
        <p:nvSpPr>
          <p:cNvPr id="3" name="Content Placeholder 2"/>
          <p:cNvSpPr>
            <a:spLocks noGrp="1"/>
          </p:cNvSpPr>
          <p:nvPr>
            <p:ph idx="1"/>
          </p:nvPr>
        </p:nvSpPr>
        <p:spPr>
          <a:xfrm>
            <a:off x="838200" y="734096"/>
            <a:ext cx="10515600" cy="5442867"/>
          </a:xfrm>
        </p:spPr>
        <p:txBody>
          <a:bodyPr>
            <a:normAutofit/>
          </a:bodyPr>
          <a:lstStyle/>
          <a:p>
            <a:r>
              <a:rPr lang="en-US" sz="2000" dirty="0" smtClean="0">
                <a:latin typeface="Times New Roman" pitchFamily="18" charset="0"/>
                <a:cs typeface="Times New Roman" pitchFamily="18" charset="0"/>
              </a:rPr>
              <a:t>Error correction is the detection of errors and reconstruction  of the original, error free data.</a:t>
            </a:r>
          </a:p>
          <a:p>
            <a:r>
              <a:rPr lang="en-US" sz="2000" dirty="0" smtClean="0">
                <a:latin typeface="Times New Roman" pitchFamily="18" charset="0"/>
                <a:cs typeface="Times New Roman" pitchFamily="18" charset="0"/>
              </a:rPr>
              <a:t>Error correction refers to techniques used to detect and correct errors in transmitted data, ensuring that the received information matches what was sent.</a:t>
            </a:r>
          </a:p>
          <a:p>
            <a:r>
              <a:rPr lang="en-US" sz="2000" dirty="0" smtClean="0">
                <a:latin typeface="Times New Roman" pitchFamily="18" charset="0"/>
                <a:cs typeface="Times New Roman" pitchFamily="18" charset="0"/>
              </a:rPr>
              <a:t>Error correction done in two ways:</a:t>
            </a:r>
          </a:p>
          <a:p>
            <a:r>
              <a:rPr lang="en-US" sz="2000" dirty="0" smtClean="0">
                <a:latin typeface="Times New Roman" pitchFamily="18" charset="0"/>
                <a:cs typeface="Times New Roman" pitchFamily="18" charset="0"/>
              </a:rPr>
              <a:t>Backward error detection</a:t>
            </a:r>
          </a:p>
          <a:p>
            <a:r>
              <a:rPr lang="en-US" sz="2000" dirty="0" smtClean="0">
                <a:latin typeface="Times New Roman" pitchFamily="18" charset="0"/>
                <a:cs typeface="Times New Roman" pitchFamily="18" charset="0"/>
              </a:rPr>
              <a:t>Forward error detection</a:t>
            </a:r>
          </a:p>
          <a:p>
            <a:r>
              <a:rPr lang="en-US" sz="2000" dirty="0" smtClean="0">
                <a:latin typeface="Times New Roman" pitchFamily="18" charset="0"/>
                <a:cs typeface="Times New Roman" pitchFamily="18" charset="0"/>
              </a:rPr>
              <a:t>There are two types of error correction</a:t>
            </a:r>
          </a:p>
          <a:p>
            <a:pPr marL="457200" indent="-457200">
              <a:buFont typeface="+mj-lt"/>
              <a:buAutoNum type="arabicPeriod"/>
            </a:pPr>
            <a:r>
              <a:rPr lang="en-US" sz="2000" dirty="0" smtClean="0">
                <a:latin typeface="Times New Roman" pitchFamily="18" charset="0"/>
                <a:cs typeface="Times New Roman" pitchFamily="18" charset="0"/>
              </a:rPr>
              <a:t>Hamming code</a:t>
            </a:r>
          </a:p>
          <a:p>
            <a:pPr marL="457200" indent="-457200">
              <a:buFont typeface="+mj-lt"/>
              <a:buAutoNum type="arabicPeriod"/>
            </a:pPr>
            <a:r>
              <a:rPr lang="en-US" sz="2000" dirty="0" smtClean="0">
                <a:latin typeface="Times New Roman" pitchFamily="18" charset="0"/>
                <a:cs typeface="Times New Roman" pitchFamily="18" charset="0"/>
              </a:rPr>
              <a:t>Automatic </a:t>
            </a:r>
            <a:r>
              <a:rPr lang="en-US" sz="2000" dirty="0">
                <a:latin typeface="Times New Roman" pitchFamily="18" charset="0"/>
                <a:cs typeface="Times New Roman" pitchFamily="18" charset="0"/>
              </a:rPr>
              <a:t>R</a:t>
            </a:r>
            <a:r>
              <a:rPr lang="en-US" sz="2000" dirty="0" smtClean="0">
                <a:latin typeface="Times New Roman" pitchFamily="18" charset="0"/>
                <a:cs typeface="Times New Roman" pitchFamily="18" charset="0"/>
              </a:rPr>
              <a:t>epeat Request(ARQ)</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30151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28"/>
            <a:ext cx="10515600" cy="478465"/>
          </a:xfrm>
        </p:spPr>
        <p:txBody>
          <a:bodyPr>
            <a:normAutofit/>
          </a:bodyPr>
          <a:lstStyle/>
          <a:p>
            <a:pPr marL="514350" indent="-514350">
              <a:buFont typeface="+mj-lt"/>
              <a:buAutoNum type="arabicPeriod"/>
            </a:pPr>
            <a:r>
              <a:rPr lang="en-US" sz="2800" b="1" dirty="0" smtClean="0">
                <a:latin typeface="Times New Roman" pitchFamily="18" charset="0"/>
                <a:cs typeface="Times New Roman" pitchFamily="18" charset="0"/>
              </a:rPr>
              <a:t>Hamming code: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627321"/>
            <a:ext cx="10515600" cy="6156251"/>
          </a:xfrm>
        </p:spPr>
        <p:txBody>
          <a:bodyPr>
            <a:normAutofit/>
          </a:bodyPr>
          <a:lstStyle/>
          <a:p>
            <a:r>
              <a:rPr lang="en-US" sz="2000" dirty="0">
                <a:latin typeface="Times New Roman" pitchFamily="18" charset="0"/>
                <a:cs typeface="Times New Roman" pitchFamily="18" charset="0"/>
              </a:rPr>
              <a:t>The Hamming Code method is one of the most effective ways to detect single-data bit errors in the original data at the receiver end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not only used for error detection but is also for correcting errors in the data bit</a:t>
            </a:r>
            <a:r>
              <a:rPr lang="en-US" sz="2000" dirty="0" smtClean="0">
                <a:latin typeface="Times New Roman" pitchFamily="18" charset="0"/>
                <a:cs typeface="Times New Roman" pitchFamily="18" charset="0"/>
              </a:rPr>
              <a:t>.</a:t>
            </a:r>
          </a:p>
          <a:p>
            <a:r>
              <a:rPr lang="en-US" sz="2000" dirty="0">
                <a:latin typeface="Times New Roman" panose="02020603050405020304" pitchFamily="18" charset="0"/>
                <a:cs typeface="Times New Roman" panose="02020603050405020304" pitchFamily="18" charset="0"/>
              </a:rPr>
              <a:t>Hamming code is an error-correcting code used to ensure data accuracy during transmission or storage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adds extra bits to the original data, allowing the system to detect and correct single-bit </a:t>
            </a:r>
            <a:r>
              <a:rPr lang="en-US" sz="2000" dirty="0" smtClean="0">
                <a:latin typeface="Times New Roman" panose="02020603050405020304" pitchFamily="18" charset="0"/>
                <a:cs typeface="Times New Roman" panose="02020603050405020304" pitchFamily="18" charset="0"/>
              </a:rPr>
              <a:t>errors</a:t>
            </a:r>
          </a:p>
          <a:p>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solve the data bit issue with the hamming code method, some </a:t>
            </a:r>
            <a:r>
              <a:rPr lang="en-US" sz="2000" b="1" dirty="0">
                <a:latin typeface="Times New Roman" pitchFamily="18" charset="0"/>
                <a:cs typeface="Times New Roman" pitchFamily="18" charset="0"/>
              </a:rPr>
              <a:t>steps need to be followed:</a:t>
            </a:r>
          </a:p>
          <a:p>
            <a:pPr marL="457200" indent="-457200">
              <a:buFont typeface="+mj-lt"/>
              <a:buAutoNum type="arabicPeriod"/>
            </a:pPr>
            <a:r>
              <a:rPr lang="en-US" sz="2000" dirty="0" smtClean="0">
                <a:latin typeface="Times New Roman" pitchFamily="18" charset="0"/>
                <a:cs typeface="Times New Roman" pitchFamily="18" charset="0"/>
              </a:rPr>
              <a:t>Calculate The </a:t>
            </a:r>
            <a:r>
              <a:rPr lang="en-US" sz="2000" dirty="0">
                <a:latin typeface="Times New Roman" pitchFamily="18" charset="0"/>
                <a:cs typeface="Times New Roman" pitchFamily="18" charset="0"/>
              </a:rPr>
              <a:t>position of the data bits and the number of redundant bits in the original data. The number of redundant bits is </a:t>
            </a:r>
            <a:r>
              <a:rPr lang="en-US" sz="2000" dirty="0" smtClean="0">
                <a:latin typeface="Times New Roman" pitchFamily="18" charset="0"/>
                <a:cs typeface="Times New Roman" pitchFamily="18" charset="0"/>
              </a:rPr>
              <a:t>calculated </a:t>
            </a:r>
            <a:r>
              <a:rPr lang="en-US" sz="2000" dirty="0">
                <a:latin typeface="Times New Roman" pitchFamily="18" charset="0"/>
                <a:cs typeface="Times New Roman" pitchFamily="18" charset="0"/>
              </a:rPr>
              <a:t>from the expression [2^r &gt;= </a:t>
            </a:r>
            <a:r>
              <a:rPr lang="en-US" sz="2000" dirty="0" smtClean="0">
                <a:latin typeface="Times New Roman" pitchFamily="18" charset="0"/>
                <a:cs typeface="Times New Roman" pitchFamily="18" charset="0"/>
              </a:rPr>
              <a:t>m+r+1</a:t>
            </a:r>
            <a:r>
              <a:rPr lang="en-US" sz="2000" dirty="0">
                <a:latin typeface="Times New Roman" pitchFamily="18" charset="0"/>
                <a:cs typeface="Times New Roman" pitchFamily="18" charset="0"/>
              </a:rPr>
              <a:t>].</a:t>
            </a:r>
          </a:p>
          <a:p>
            <a:pPr marL="457200" indent="-457200">
              <a:buFont typeface="+mj-lt"/>
              <a:buAutoNum type="arabicPeriod"/>
            </a:pPr>
            <a:r>
              <a:rPr lang="en-US" sz="2000" dirty="0" smtClean="0">
                <a:latin typeface="Times New Roman" pitchFamily="18" charset="0"/>
                <a:cs typeface="Times New Roman" pitchFamily="18" charset="0"/>
              </a:rPr>
              <a:t>Fill </a:t>
            </a:r>
            <a:r>
              <a:rPr lang="en-US" sz="2000" dirty="0">
                <a:latin typeface="Times New Roman" pitchFamily="18" charset="0"/>
                <a:cs typeface="Times New Roman" pitchFamily="18" charset="0"/>
              </a:rPr>
              <a:t>in the data bits and redundant bit, and find the parity bit value using the expression [</a:t>
            </a:r>
            <a:r>
              <a:rPr lang="en-US" sz="2000" dirty="0" smtClean="0">
                <a:latin typeface="Times New Roman" pitchFamily="18" charset="0"/>
                <a:cs typeface="Times New Roman" pitchFamily="18" charset="0"/>
              </a:rPr>
              <a:t>2^p, </a:t>
            </a:r>
            <a:r>
              <a:rPr lang="en-US" sz="2000" dirty="0">
                <a:latin typeface="Times New Roman" pitchFamily="18" charset="0"/>
                <a:cs typeface="Times New Roman" pitchFamily="18" charset="0"/>
              </a:rPr>
              <a:t>where, </a:t>
            </a: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{0,1,2, …… n}].</a:t>
            </a:r>
          </a:p>
          <a:p>
            <a:pPr marL="457200" indent="-457200">
              <a:buFont typeface="+mj-lt"/>
              <a:buAutoNum type="arabicPeriod"/>
            </a:pPr>
            <a:r>
              <a:rPr lang="en-US" sz="2000" dirty="0" smtClean="0">
                <a:latin typeface="Times New Roman" pitchFamily="18" charset="0"/>
                <a:cs typeface="Times New Roman" pitchFamily="18" charset="0"/>
              </a:rPr>
              <a:t>Fill </a:t>
            </a:r>
            <a:r>
              <a:rPr lang="en-US" sz="2000" dirty="0">
                <a:latin typeface="Times New Roman" pitchFamily="18" charset="0"/>
                <a:cs typeface="Times New Roman" pitchFamily="18" charset="0"/>
              </a:rPr>
              <a:t>the parity bit obtained in the original data and transmit the data to the receiver side.</a:t>
            </a:r>
          </a:p>
          <a:p>
            <a:pPr marL="457200" indent="-457200">
              <a:buFont typeface="+mj-lt"/>
              <a:buAutoNum type="arabicPeriod"/>
            </a:pPr>
            <a:r>
              <a:rPr lang="en-US" sz="2000" dirty="0" smtClean="0">
                <a:latin typeface="Times New Roman" pitchFamily="18" charset="0"/>
                <a:cs typeface="Times New Roman" pitchFamily="18" charset="0"/>
              </a:rPr>
              <a:t>Check </a:t>
            </a:r>
            <a:r>
              <a:rPr lang="en-US" sz="2000" dirty="0">
                <a:latin typeface="Times New Roman" pitchFamily="18" charset="0"/>
                <a:cs typeface="Times New Roman" pitchFamily="18" charset="0"/>
              </a:rPr>
              <a:t>the received data using the parity bit and detect any error in the data, and in case damage is present, use the parity bit value to correct the error.</a:t>
            </a:r>
          </a:p>
          <a:p>
            <a:pPr marL="0" indent="0">
              <a:buNone/>
            </a:pP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166" y="5451844"/>
            <a:ext cx="3324225" cy="1257300"/>
          </a:xfrm>
          <a:prstGeom prst="rect">
            <a:avLst/>
          </a:prstGeom>
        </p:spPr>
      </p:pic>
    </p:spTree>
    <p:extLst>
      <p:ext uri="{BB962C8B-B14F-4D97-AF65-F5344CB8AC3E}">
        <p14:creationId xmlns:p14="http://schemas.microsoft.com/office/powerpoint/2010/main" val="271486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r>
              <a:rPr lang="en-US" sz="2400" b="1" u="sng" dirty="0" smtClean="0">
                <a:latin typeface="Times New Roman" panose="02020603050405020304" pitchFamily="18" charset="0"/>
                <a:cs typeface="Times New Roman" panose="02020603050405020304" pitchFamily="18" charset="0"/>
              </a:rPr>
              <a:t>Advantages:</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Hamming code uses simple parity check, making it easy to implement.</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Hamming code include redundant bits for error correction, so retransmission is not needed.</a:t>
            </a:r>
          </a:p>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Example:</a:t>
            </a: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976" y="2509284"/>
            <a:ext cx="6220047" cy="4072269"/>
          </a:xfrm>
          <a:prstGeom prst="rect">
            <a:avLst/>
          </a:prstGeom>
        </p:spPr>
      </p:pic>
    </p:spTree>
    <p:extLst>
      <p:ext uri="{BB962C8B-B14F-4D97-AF65-F5344CB8AC3E}">
        <p14:creationId xmlns:p14="http://schemas.microsoft.com/office/powerpoint/2010/main" val="146758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857"/>
            <a:ext cx="10515600" cy="659218"/>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u="sng" dirty="0" smtClean="0">
                <a:latin typeface="Times New Roman" pitchFamily="18" charset="0"/>
                <a:cs typeface="Times New Roman" pitchFamily="18" charset="0"/>
              </a:rPr>
              <a:t>2. Automatic </a:t>
            </a:r>
            <a:r>
              <a:rPr lang="en-US" sz="3100" b="1" u="sng" dirty="0">
                <a:latin typeface="Times New Roman" pitchFamily="18" charset="0"/>
                <a:cs typeface="Times New Roman" pitchFamily="18" charset="0"/>
              </a:rPr>
              <a:t>Repeat Request(ARQ)</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16958" y="978195"/>
            <a:ext cx="11887200" cy="5752214"/>
          </a:xfrm>
        </p:spPr>
        <p:txBody>
          <a:bodyPr>
            <a:normAutofit/>
          </a:bodyPr>
          <a:lstStyle/>
          <a:p>
            <a:pPr algn="just">
              <a:buFont typeface="Wingdings" pitchFamily="2" charset="2"/>
              <a:buChar char="Ø"/>
            </a:pPr>
            <a:r>
              <a:rPr lang="en-US" sz="2000" dirty="0">
                <a:latin typeface="Times New Roman" pitchFamily="18" charset="0"/>
                <a:cs typeface="Times New Roman" pitchFamily="18" charset="0"/>
              </a:rPr>
              <a:t>Automatic Repeat Request (ARQ) is an error-control mechanism for data transmission which uses </a:t>
            </a:r>
            <a:r>
              <a:rPr lang="en-US" sz="2000" b="1" dirty="0">
                <a:latin typeface="Times New Roman" pitchFamily="18" charset="0"/>
                <a:cs typeface="Times New Roman" pitchFamily="18" charset="0"/>
              </a:rPr>
              <a:t>acknowledgements (or negative acknowledgements</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timeouts</a:t>
            </a:r>
            <a:r>
              <a:rPr lang="en-US" sz="2000" dirty="0">
                <a:latin typeface="Times New Roman" pitchFamily="18" charset="0"/>
                <a:cs typeface="Times New Roman" pitchFamily="18" charset="0"/>
              </a:rPr>
              <a:t> to achieve reliable data transmission </a:t>
            </a:r>
          </a:p>
          <a:p>
            <a:pPr algn="just">
              <a:buFont typeface="Wingdings" pitchFamily="2" charset="2"/>
              <a:buChar char="Ø"/>
            </a:pPr>
            <a:r>
              <a:rPr lang="en-US" sz="2000" dirty="0">
                <a:latin typeface="Times New Roman" pitchFamily="18" charset="0"/>
                <a:cs typeface="Times New Roman" pitchFamily="18" charset="0"/>
              </a:rPr>
              <a:t>In an ARQ scheme, the receiver uses an error detection code, typically </a:t>
            </a:r>
            <a:r>
              <a:rPr lang="en-US" sz="2000" b="1" dirty="0">
                <a:latin typeface="Times New Roman" pitchFamily="18" charset="0"/>
                <a:cs typeface="Times New Roman" pitchFamily="18" charset="0"/>
              </a:rPr>
              <a:t>(CRC), </a:t>
            </a:r>
            <a:r>
              <a:rPr lang="en-US" sz="2000" dirty="0">
                <a:latin typeface="Times New Roman" pitchFamily="18" charset="0"/>
                <a:cs typeface="Times New Roman" pitchFamily="18" charset="0"/>
              </a:rPr>
              <a:t>to detect whether the received packet is in error. If </a:t>
            </a:r>
            <a:r>
              <a:rPr lang="en-US" sz="2000" b="1" dirty="0">
                <a:latin typeface="Times New Roman" pitchFamily="18" charset="0"/>
                <a:cs typeface="Times New Roman" pitchFamily="18" charset="0"/>
              </a:rPr>
              <a:t>no error </a:t>
            </a:r>
            <a:r>
              <a:rPr lang="en-US" sz="2000" dirty="0">
                <a:latin typeface="Times New Roman" pitchFamily="18" charset="0"/>
                <a:cs typeface="Times New Roman" pitchFamily="18" charset="0"/>
              </a:rPr>
              <a:t>is detected in the received data, the transmitter is notified by sending a </a:t>
            </a:r>
            <a:r>
              <a:rPr lang="en-US" sz="2000" b="1" dirty="0">
                <a:latin typeface="Times New Roman" pitchFamily="18" charset="0"/>
                <a:cs typeface="Times New Roman" pitchFamily="18" charset="0"/>
              </a:rPr>
              <a:t>positive acknowledgement</a:t>
            </a:r>
            <a:r>
              <a:rPr lang="en-US" sz="2000" dirty="0">
                <a:latin typeface="Times New Roman" pitchFamily="18" charset="0"/>
                <a:cs typeface="Times New Roman" pitchFamily="18" charset="0"/>
              </a:rPr>
              <a:t>. If an </a:t>
            </a:r>
            <a:r>
              <a:rPr lang="en-US" sz="2000" b="1" dirty="0">
                <a:latin typeface="Times New Roman" pitchFamily="18" charset="0"/>
                <a:cs typeface="Times New Roman" pitchFamily="18" charset="0"/>
              </a:rPr>
              <a:t>error </a:t>
            </a:r>
            <a:r>
              <a:rPr lang="en-US" sz="2000" dirty="0">
                <a:latin typeface="Times New Roman" pitchFamily="18" charset="0"/>
                <a:cs typeface="Times New Roman" pitchFamily="18" charset="0"/>
              </a:rPr>
              <a:t>is detected, the receiver discards the packet and sends a </a:t>
            </a:r>
            <a:r>
              <a:rPr lang="en-US" sz="2000" b="1" dirty="0">
                <a:latin typeface="Times New Roman" pitchFamily="18" charset="0"/>
                <a:cs typeface="Times New Roman" pitchFamily="18" charset="0"/>
              </a:rPr>
              <a:t>negative acknowledgement </a:t>
            </a:r>
            <a:r>
              <a:rPr lang="en-US" sz="2000" dirty="0">
                <a:latin typeface="Times New Roman" pitchFamily="18" charset="0"/>
                <a:cs typeface="Times New Roman" pitchFamily="18" charset="0"/>
              </a:rPr>
              <a:t>to the transmitter, and requests a </a:t>
            </a:r>
            <a:r>
              <a:rPr lang="en-US" sz="2000" b="1" dirty="0">
                <a:latin typeface="Times New Roman" pitchFamily="18" charset="0"/>
                <a:cs typeface="Times New Roman" pitchFamily="18" charset="0"/>
              </a:rPr>
              <a:t>re-transmission.</a:t>
            </a:r>
          </a:p>
          <a:p>
            <a:pPr algn="just">
              <a:buFont typeface="Wingdings" pitchFamily="2" charset="2"/>
              <a:buChar char="Ø"/>
            </a:pPr>
            <a:r>
              <a:rPr lang="en-US" sz="2000" dirty="0">
                <a:latin typeface="Times New Roman" pitchFamily="18" charset="0"/>
                <a:cs typeface="Times New Roman" pitchFamily="18" charset="0"/>
              </a:rPr>
              <a:t>An </a:t>
            </a:r>
            <a:r>
              <a:rPr lang="en-US" sz="2000" b="1" dirty="0">
                <a:latin typeface="Times New Roman" pitchFamily="18" charset="0"/>
                <a:cs typeface="Times New Roman" pitchFamily="18" charset="0"/>
              </a:rPr>
              <a:t>Acknowledgement (ACK) or Negative Acknowledgement (NACK) is a short message </a:t>
            </a:r>
            <a:r>
              <a:rPr lang="en-US" sz="2000" dirty="0">
                <a:latin typeface="Times New Roman" pitchFamily="18" charset="0"/>
                <a:cs typeface="Times New Roman" pitchFamily="18" charset="0"/>
              </a:rPr>
              <a:t>sent by the receiver to the transmitter to indicate whether it has correctly or incorrectly received a data packet, </a:t>
            </a:r>
            <a:r>
              <a:rPr lang="en-US" sz="2000" dirty="0" smtClean="0">
                <a:latin typeface="Times New Roman" pitchFamily="18" charset="0"/>
                <a:cs typeface="Times New Roman" pitchFamily="18" charset="0"/>
              </a:rPr>
              <a:t>respectively.</a:t>
            </a:r>
          </a:p>
          <a:p>
            <a:pPr algn="just">
              <a:buFont typeface="Wingdings" pitchFamily="2" charset="2"/>
              <a:buChar char="Ø"/>
            </a:pPr>
            <a:r>
              <a:rPr lang="en-US" sz="2000" b="1" dirty="0" smtClean="0">
                <a:latin typeface="Times New Roman" pitchFamily="18" charset="0"/>
                <a:cs typeface="Times New Roman" pitchFamily="18" charset="0"/>
              </a:rPr>
              <a:t>Timeout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 predetermined time interval after the sender sends the packet; if the sender does not receive an acknowledgement before the timeout, it usually re-transmits the packet until it receives an acknowledgement or exceeds a predefined number of re-transmissions.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79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0540"/>
          </a:xfrm>
        </p:spPr>
        <p:txBody>
          <a:bodyPr>
            <a:normAutofit/>
          </a:bodyPr>
          <a:lstStyle/>
          <a:p>
            <a:r>
              <a:rPr lang="en-US" sz="2400" dirty="0" smtClean="0">
                <a:latin typeface="Times New Roman" panose="02020603050405020304" pitchFamily="18" charset="0"/>
                <a:cs typeface="Times New Roman" panose="02020603050405020304" pitchFamily="18" charset="0"/>
              </a:rPr>
              <a:t>What is a error</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0214"/>
            <a:ext cx="10515600" cy="4996749"/>
          </a:xfrm>
        </p:spPr>
        <p:txBody>
          <a:bodyPr/>
          <a:lstStyle/>
          <a:p>
            <a:r>
              <a:rPr lang="en-US" sz="2000" dirty="0">
                <a:latin typeface="Times New Roman" panose="02020603050405020304" pitchFamily="18" charset="0"/>
                <a:cs typeface="Times New Roman" panose="02020603050405020304" pitchFamily="18" charset="0"/>
              </a:rPr>
              <a:t>Error is a condition when the receiver’s information does not match the sender’s. Digital signals suffer from noise during transmission that can introduce errors in the binary bits traveling from sender to receiver. That means a 0 bit may change to 1 or a 1 bit may change to 0.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are 2 types of error</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Single-Bit Error</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Burst </a:t>
            </a:r>
            <a:r>
              <a:rPr lang="en-IN" sz="2000" dirty="0">
                <a:latin typeface="Times New Roman" panose="02020603050405020304" pitchFamily="18" charset="0"/>
                <a:cs typeface="Times New Roman" panose="02020603050405020304" pitchFamily="18" charset="0"/>
              </a:rPr>
              <a:t>Error</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045140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67607" y="606274"/>
            <a:ext cx="11657543" cy="6161012"/>
          </a:xfrm>
        </p:spPr>
        <p:txBody>
          <a:bodyPr/>
          <a:lstStyle/>
          <a:p>
            <a:pP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Types </a:t>
            </a:r>
            <a:r>
              <a:rPr lang="en-US" sz="2400" b="1" dirty="0">
                <a:latin typeface="Times New Roman" panose="02020603050405020304" pitchFamily="18" charset="0"/>
                <a:cs typeface="Times New Roman" panose="02020603050405020304" pitchFamily="18" charset="0"/>
              </a:rPr>
              <a:t>of ARQ :</a:t>
            </a:r>
          </a:p>
          <a:p>
            <a:pPr marL="52901" indent="0">
              <a:buNone/>
            </a:pPr>
            <a:endParaRPr lang="en-US" sz="2286" dirty="0"/>
          </a:p>
          <a:p>
            <a:pPr marL="52901" indent="0">
              <a:buNone/>
            </a:pPr>
            <a:endParaRPr lang="en-IN" sz="2286" b="1" dirty="0">
              <a:latin typeface="Times New Roman" panose="02020603050405020304" pitchFamily="18" charset="0"/>
              <a:cs typeface="Times New Roman" panose="02020603050405020304" pitchFamily="18" charset="0"/>
            </a:endParaRPr>
          </a:p>
          <a:p>
            <a:pPr marL="52901" indent="0">
              <a:buNone/>
            </a:pPr>
            <a:endParaRPr lang="en-IN" sz="2286" b="1" dirty="0">
              <a:latin typeface="Times New Roman" panose="02020603050405020304" pitchFamily="18" charset="0"/>
              <a:cs typeface="Times New Roman" panose="02020603050405020304" pitchFamily="18" charset="0"/>
            </a:endParaRPr>
          </a:p>
          <a:p>
            <a:pPr marL="52901" indent="0">
              <a:buNone/>
            </a:pPr>
            <a:endParaRPr lang="en-IN" sz="1714" b="1" dirty="0">
              <a:latin typeface="Times New Roman" panose="02020603050405020304" pitchFamily="18" charset="0"/>
              <a:cs typeface="Times New Roman" panose="02020603050405020304"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64" y="1550913"/>
            <a:ext cx="6749143" cy="299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44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2400" y="239486"/>
            <a:ext cx="11811000" cy="6533454"/>
          </a:xfrm>
        </p:spPr>
        <p:txBody>
          <a:bodyPr/>
          <a:lstStyle/>
          <a:p>
            <a:pPr marL="55545" indent="0">
              <a:buNone/>
            </a:pPr>
            <a:r>
              <a:rPr lang="en-IN" b="1" dirty="0" smtClean="0">
                <a:latin typeface="Times New Roman" panose="02020603050405020304" pitchFamily="18" charset="0"/>
                <a:cs typeface="Times New Roman" panose="02020603050405020304" pitchFamily="18" charset="0"/>
              </a:rPr>
              <a:t>Types </a:t>
            </a:r>
            <a:r>
              <a:rPr lang="en-IN" b="1" dirty="0">
                <a:latin typeface="Times New Roman" panose="02020603050405020304" pitchFamily="18" charset="0"/>
                <a:cs typeface="Times New Roman" panose="02020603050405020304" pitchFamily="18" charset="0"/>
              </a:rPr>
              <a:t>of Automatic Repeat Request(ARQ):</a:t>
            </a:r>
          </a:p>
          <a:p>
            <a:pPr marL="569895" indent="-514350" algn="just">
              <a:buFont typeface="+mj-lt"/>
              <a:buAutoNum type="arabicPeriod"/>
            </a:pPr>
            <a:r>
              <a:rPr lang="en-US" sz="2400" b="1" u="sng" dirty="0">
                <a:latin typeface="Times New Roman" pitchFamily="18" charset="0"/>
                <a:cs typeface="Times New Roman" pitchFamily="18" charset="0"/>
              </a:rPr>
              <a:t>Stop – and – Wait ARQ</a:t>
            </a:r>
            <a:r>
              <a:rPr lang="en-US" sz="2400" u="sng" dirty="0">
                <a:latin typeface="Times New Roman" pitchFamily="18" charset="0"/>
                <a:cs typeface="Times New Roman" pitchFamily="18" charset="0"/>
              </a:rPr>
              <a:t> </a:t>
            </a:r>
            <a:r>
              <a:rPr lang="en-US" sz="2400" u="sng" dirty="0" smtClean="0">
                <a:latin typeface="Times New Roman" pitchFamily="18" charset="0"/>
                <a:cs typeface="Times New Roman" pitchFamily="18" charset="0"/>
              </a:rPr>
              <a:t>:</a:t>
            </a:r>
          </a:p>
          <a:p>
            <a:pPr marL="398445" indent="-342900" algn="just"/>
            <a:r>
              <a:rPr lang="en-US" sz="2000" dirty="0" smtClean="0">
                <a:latin typeface="Times New Roman" pitchFamily="18" charset="0"/>
                <a:cs typeface="Times New Roman" pitchFamily="18" charset="0"/>
              </a:rPr>
              <a:t>In this ARQ the sending end transmit one block of data at a time and then waits for acknowledgments from the receiver.</a:t>
            </a:r>
          </a:p>
          <a:p>
            <a:pPr marL="398445" indent="-342900"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sender keeps a copy of the sent frame. It then </a:t>
            </a:r>
            <a:r>
              <a:rPr lang="en-US" sz="2000" b="1" dirty="0">
                <a:latin typeface="Times New Roman" pitchFamily="18" charset="0"/>
                <a:cs typeface="Times New Roman" pitchFamily="18" charset="0"/>
              </a:rPr>
              <a:t>waits for a finite time </a:t>
            </a:r>
            <a:r>
              <a:rPr lang="en-US" sz="2000" dirty="0">
                <a:latin typeface="Times New Roman" pitchFamily="18" charset="0"/>
                <a:cs typeface="Times New Roman" pitchFamily="18" charset="0"/>
              </a:rPr>
              <a:t>to receive a positive acknowledgement from receiver</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positive acknowledgement </a:t>
            </a:r>
            <a:r>
              <a:rPr lang="en-US" sz="2000" dirty="0">
                <a:latin typeface="Times New Roman" pitchFamily="18" charset="0"/>
                <a:cs typeface="Times New Roman" pitchFamily="18" charset="0"/>
              </a:rPr>
              <a:t>is received then the </a:t>
            </a:r>
            <a:r>
              <a:rPr lang="en-US" sz="2000" b="1" dirty="0">
                <a:latin typeface="Times New Roman" pitchFamily="18" charset="0"/>
                <a:cs typeface="Times New Roman" pitchFamily="18" charset="0"/>
              </a:rPr>
              <a:t>next</a:t>
            </a:r>
            <a:r>
              <a:rPr lang="en-US" sz="2000" dirty="0">
                <a:latin typeface="Times New Roman" pitchFamily="18" charset="0"/>
                <a:cs typeface="Times New Roman" pitchFamily="18" charset="0"/>
              </a:rPr>
              <a:t> frame is sent</a:t>
            </a:r>
            <a:r>
              <a:rPr lang="en-US" sz="2000" dirty="0" smtClean="0">
                <a:latin typeface="Times New Roman" pitchFamily="18" charset="0"/>
                <a:cs typeface="Times New Roman" pitchFamily="18" charset="0"/>
              </a:rPr>
              <a:t>.</a:t>
            </a:r>
          </a:p>
          <a:p>
            <a:pPr marL="398445" indent="-342900" algn="just"/>
            <a:r>
              <a:rPr lang="en-US" sz="2000" dirty="0" smtClean="0">
                <a:latin typeface="Times New Roman" pitchFamily="18" charset="0"/>
                <a:cs typeface="Times New Roman" pitchFamily="18" charset="0"/>
              </a:rPr>
              <a:t>If the acknowledgement does not arrive after a </a:t>
            </a:r>
            <a:r>
              <a:rPr lang="en-US" sz="2000" b="1" dirty="0" smtClean="0">
                <a:latin typeface="Times New Roman" pitchFamily="18" charset="0"/>
                <a:cs typeface="Times New Roman" pitchFamily="18" charset="0"/>
              </a:rPr>
              <a:t>certain period of time</a:t>
            </a:r>
            <a:r>
              <a:rPr lang="en-US" sz="2000" dirty="0" smtClean="0">
                <a:latin typeface="Times New Roman" pitchFamily="18" charset="0"/>
                <a:cs typeface="Times New Roman" pitchFamily="18" charset="0"/>
              </a:rPr>
              <a:t>, the sender times out and retransmits the original frame.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698" y="3179135"/>
            <a:ext cx="5197046" cy="3593805"/>
          </a:xfrm>
          <a:prstGeom prst="rect">
            <a:avLst/>
          </a:prstGeom>
        </p:spPr>
      </p:pic>
    </p:spTree>
    <p:extLst>
      <p:ext uri="{BB962C8B-B14F-4D97-AF65-F5344CB8AC3E}">
        <p14:creationId xmlns:p14="http://schemas.microsoft.com/office/powerpoint/2010/main" val="426503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56" y="365126"/>
            <a:ext cx="11204944" cy="644968"/>
          </a:xfrm>
        </p:spPr>
        <p:txBody>
          <a:bodyPr>
            <a:normAutofit/>
          </a:bodyPr>
          <a:lstStyle/>
          <a:p>
            <a:r>
              <a:rPr lang="en-US" sz="2400" b="1" dirty="0" smtClean="0">
                <a:latin typeface="Times New Roman" panose="02020603050405020304" pitchFamily="18" charset="0"/>
                <a:cs typeface="Times New Roman" panose="02020603050405020304" pitchFamily="18" charset="0"/>
              </a:rPr>
              <a:t>2. </a:t>
            </a:r>
            <a:r>
              <a:rPr lang="en-US" sz="2400" b="1" u="sng" dirty="0" smtClean="0">
                <a:latin typeface="Times New Roman" panose="02020603050405020304" pitchFamily="18" charset="0"/>
                <a:cs typeface="Times New Roman" panose="02020603050405020304" pitchFamily="18" charset="0"/>
              </a:rPr>
              <a:t>Go-Back-N ARQ:</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48856" y="1339702"/>
            <a:ext cx="11291777" cy="5295014"/>
          </a:xfrm>
        </p:spPr>
        <p:txBody>
          <a:bodyPr>
            <a:normAutofit/>
          </a:bodyPr>
          <a:lstStyle/>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Go – Back – N ARQ provides for </a:t>
            </a:r>
            <a:r>
              <a:rPr lang="en-US" sz="2000" b="1" dirty="0">
                <a:latin typeface="Times New Roman" pitchFamily="18" charset="0"/>
                <a:cs typeface="Times New Roman" pitchFamily="18" charset="0"/>
              </a:rPr>
              <a:t>sending multiple frames before receiving the acknowledgement for the first frame</a:t>
            </a:r>
            <a:r>
              <a:rPr lang="en-US" sz="2000" dirty="0">
                <a:latin typeface="Times New Roman" pitchFamily="18" charset="0"/>
                <a:cs typeface="Times New Roman" pitchFamily="18" charset="0"/>
              </a:rPr>
              <a:t>. It uses the concept of </a:t>
            </a:r>
            <a:r>
              <a:rPr lang="en-US" sz="2000" b="1" dirty="0">
                <a:latin typeface="Times New Roman" pitchFamily="18" charset="0"/>
                <a:cs typeface="Times New Roman" pitchFamily="18" charset="0"/>
              </a:rPr>
              <a:t>sliding </a:t>
            </a:r>
            <a:r>
              <a:rPr lang="en-US" sz="2000" b="1" dirty="0" smtClean="0">
                <a:latin typeface="Times New Roman" pitchFamily="18" charset="0"/>
                <a:cs typeface="Times New Roman" pitchFamily="18" charset="0"/>
              </a:rPr>
              <a:t>window.</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frames are sequentially numbered and a finite number of frames are sent.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acknowledgement of a frame is not received within the time period, </a:t>
            </a:r>
            <a:r>
              <a:rPr lang="en-US" sz="2000" b="1" dirty="0">
                <a:latin typeface="Times New Roman" pitchFamily="18" charset="0"/>
                <a:cs typeface="Times New Roman" pitchFamily="18" charset="0"/>
              </a:rPr>
              <a:t>all frames starting from that frame are </a:t>
            </a:r>
            <a:r>
              <a:rPr lang="en-US" sz="2000" b="1" dirty="0" smtClean="0">
                <a:latin typeface="Times New Roman" pitchFamily="18" charset="0"/>
                <a:cs typeface="Times New Roman" pitchFamily="18" charset="0"/>
              </a:rPr>
              <a:t>retransmitted</a:t>
            </a:r>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228" y="2993571"/>
            <a:ext cx="5233497" cy="3566717"/>
          </a:xfrm>
          <a:prstGeom prst="rect">
            <a:avLst/>
          </a:prstGeom>
        </p:spPr>
      </p:pic>
    </p:spTree>
    <p:extLst>
      <p:ext uri="{BB962C8B-B14F-4D97-AF65-F5344CB8AC3E}">
        <p14:creationId xmlns:p14="http://schemas.microsoft.com/office/powerpoint/2010/main" val="23588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418287"/>
            <a:ext cx="11261651" cy="655601"/>
          </a:xfrm>
        </p:spPr>
        <p:txBody>
          <a:bodyPr>
            <a:normAutofit/>
          </a:bodyPr>
          <a:lstStyle/>
          <a:p>
            <a:r>
              <a:rPr lang="en-US" sz="2400" u="sng" dirty="0" smtClean="0">
                <a:latin typeface="Times New Roman" panose="02020603050405020304" pitchFamily="18" charset="0"/>
                <a:cs typeface="Times New Roman" panose="02020603050405020304" pitchFamily="18" charset="0"/>
              </a:rPr>
              <a:t>3. </a:t>
            </a:r>
            <a:r>
              <a:rPr lang="en-US" sz="2400" b="1" u="sng" dirty="0">
                <a:latin typeface="Times New Roman" pitchFamily="18" charset="0"/>
                <a:cs typeface="Times New Roman" pitchFamily="18" charset="0"/>
              </a:rPr>
              <a:t>Selective Repeat </a:t>
            </a:r>
            <a:r>
              <a:rPr lang="en-US" sz="2400" b="1" u="sng" dirty="0" smtClean="0">
                <a:latin typeface="Times New Roman" pitchFamily="18" charset="0"/>
                <a:cs typeface="Times New Roman" pitchFamily="18" charset="0"/>
              </a:rPr>
              <a:t>ARQ:</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16958" y="1318437"/>
            <a:ext cx="11982893" cy="5539563"/>
          </a:xfrm>
        </p:spPr>
        <p:txBody>
          <a:bodyPr/>
          <a:lstStyle/>
          <a:p>
            <a:r>
              <a:rPr lang="en-US" sz="2000" b="1" dirty="0" smtClean="0">
                <a:latin typeface="Times New Roman" pitchFamily="18" charset="0"/>
                <a:cs typeface="Times New Roman" pitchFamily="18" charset="0"/>
              </a:rPr>
              <a:t> Selective </a:t>
            </a:r>
            <a:r>
              <a:rPr lang="en-US" sz="2000" b="1" dirty="0">
                <a:latin typeface="Times New Roman" pitchFamily="18" charset="0"/>
                <a:cs typeface="Times New Roman" pitchFamily="18" charset="0"/>
              </a:rPr>
              <a:t>Repeat ARQ</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a:t>
            </a:r>
            <a:r>
              <a:rPr lang="en-US" sz="2000" dirty="0">
                <a:latin typeface="Times New Roman" pitchFamily="18" charset="0"/>
                <a:cs typeface="Times New Roman" pitchFamily="18" charset="0"/>
              </a:rPr>
              <a:t>provides for sending </a:t>
            </a:r>
            <a:r>
              <a:rPr lang="en-US" sz="2000" b="1" dirty="0">
                <a:latin typeface="Times New Roman" pitchFamily="18" charset="0"/>
                <a:cs typeface="Times New Roman" pitchFamily="18" charset="0"/>
              </a:rPr>
              <a:t>multiple frames before receiving the acknowledgement for the first frame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It also uses </a:t>
            </a:r>
            <a:r>
              <a:rPr lang="en-US" sz="2000" b="1" dirty="0" smtClean="0">
                <a:latin typeface="Times New Roman" pitchFamily="18" charset="0"/>
                <a:cs typeface="Times New Roman" pitchFamily="18" charset="0"/>
              </a:rPr>
              <a:t>sliding window </a:t>
            </a:r>
            <a:r>
              <a:rPr lang="en-US" sz="2000" dirty="0" smtClean="0">
                <a:latin typeface="Times New Roman" pitchFamily="18" charset="0"/>
                <a:cs typeface="Times New Roman" pitchFamily="18" charset="0"/>
              </a:rPr>
              <a:t>approach.</a:t>
            </a:r>
          </a:p>
          <a:p>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here only the erroneous or </a:t>
            </a:r>
            <a:r>
              <a:rPr lang="en-US" sz="2000" b="1" dirty="0">
                <a:latin typeface="Times New Roman" pitchFamily="18" charset="0"/>
                <a:cs typeface="Times New Roman" pitchFamily="18" charset="0"/>
              </a:rPr>
              <a:t>lost frames are retransmitted</a:t>
            </a:r>
            <a:r>
              <a:rPr lang="en-US" sz="2000" dirty="0">
                <a:latin typeface="Times New Roman" pitchFamily="18" charset="0"/>
                <a:cs typeface="Times New Roman" pitchFamily="18" charset="0"/>
              </a:rPr>
              <a:t>, while the good frames are received and buffered.</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707" y="2977117"/>
            <a:ext cx="5639028" cy="3591569"/>
          </a:xfrm>
          <a:prstGeom prst="rect">
            <a:avLst/>
          </a:prstGeom>
        </p:spPr>
      </p:pic>
    </p:spTree>
    <p:extLst>
      <p:ext uri="{BB962C8B-B14F-4D97-AF65-F5344CB8AC3E}">
        <p14:creationId xmlns:p14="http://schemas.microsoft.com/office/powerpoint/2010/main" val="891046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0"/>
            <a:ext cx="9246664" cy="743857"/>
          </a:xfrm>
        </p:spPr>
        <p:txBody>
          <a:bodyPr/>
          <a:lstStyle/>
          <a:p>
            <a:r>
              <a:rPr lang="en-US" sz="3810" b="1" u="sng" dirty="0" smtClean="0">
                <a:latin typeface="Times New Roman" panose="02020603050405020304" pitchFamily="18" charset="0"/>
                <a:cs typeface="Times New Roman" panose="02020603050405020304" pitchFamily="18" charset="0"/>
              </a:rPr>
              <a:t>Framing:</a:t>
            </a:r>
            <a:endParaRPr lang="en-US" sz="381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435429" y="946298"/>
            <a:ext cx="11393714" cy="5762846"/>
          </a:xfrm>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Framing</a:t>
            </a:r>
            <a:r>
              <a:rPr lang="en-US" sz="2000" dirty="0">
                <a:latin typeface="Times New Roman" panose="02020603050405020304" pitchFamily="18" charset="0"/>
                <a:cs typeface="Times New Roman" panose="02020603050405020304" pitchFamily="18" charset="0"/>
              </a:rPr>
              <a:t> in a data communication uses frames to send &amp; receive data.</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works by breaking data into smaller ,manageable units called </a:t>
            </a:r>
            <a:r>
              <a:rPr lang="en-US" sz="2000" b="1" dirty="0" smtClean="0">
                <a:latin typeface="Times New Roman" panose="02020603050405020304" pitchFamily="18" charset="0"/>
                <a:cs typeface="Times New Roman" panose="02020603050405020304" pitchFamily="18" charset="0"/>
              </a:rPr>
              <a:t>frames.</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 frame has the following parts −</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Frame Header</a:t>
            </a:r>
            <a:r>
              <a:rPr lang="en-US" sz="2000" dirty="0">
                <a:latin typeface="Times New Roman" panose="02020603050405020304" pitchFamily="18" charset="0"/>
                <a:cs typeface="Times New Roman" panose="02020603050405020304" pitchFamily="18" charset="0"/>
              </a:rPr>
              <a:t> − It contains the source and the destination addresses of the frame.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Payload field</a:t>
            </a:r>
            <a:r>
              <a:rPr lang="en-US" sz="2000" dirty="0">
                <a:latin typeface="Times New Roman" panose="02020603050405020304" pitchFamily="18" charset="0"/>
                <a:cs typeface="Times New Roman" panose="02020603050405020304" pitchFamily="18" charset="0"/>
              </a:rPr>
              <a:t> − It contains the message to be delivered.</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Trailer</a:t>
            </a:r>
            <a:r>
              <a:rPr lang="en-US" sz="2000" dirty="0">
                <a:latin typeface="Times New Roman" panose="02020603050405020304" pitchFamily="18" charset="0"/>
                <a:cs typeface="Times New Roman" panose="02020603050405020304" pitchFamily="18" charset="0"/>
              </a:rPr>
              <a:t> − It contains the error detection and error correction bits.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Flag</a:t>
            </a:r>
            <a:r>
              <a:rPr lang="en-US" sz="2000" dirty="0">
                <a:latin typeface="Times New Roman" panose="02020603050405020304" pitchFamily="18" charset="0"/>
                <a:cs typeface="Times New Roman" panose="02020603050405020304" pitchFamily="18" charset="0"/>
              </a:rPr>
              <a:t> − It marks the beginning and end of the frame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Fig. shows structure of the frame.</a:t>
            </a: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445" y="4593266"/>
            <a:ext cx="8055429" cy="192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274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58" y="0"/>
            <a:ext cx="10770782" cy="743857"/>
          </a:xfrm>
        </p:spPr>
        <p:txBody>
          <a:bodyPr>
            <a:normAutofit/>
          </a:bodyPr>
          <a:lstStyle/>
          <a:p>
            <a:r>
              <a:rPr lang="en-US" sz="3600" b="1" dirty="0" smtClean="0">
                <a:latin typeface="Times New Roman" panose="02020603050405020304" pitchFamily="18" charset="0"/>
                <a:cs typeface="Times New Roman" panose="02020603050405020304" pitchFamily="18" charset="0"/>
              </a:rPr>
              <a:t>Types </a:t>
            </a:r>
            <a:r>
              <a:rPr lang="en-US" sz="3600" b="1" dirty="0">
                <a:latin typeface="Times New Roman" panose="02020603050405020304" pitchFamily="18" charset="0"/>
                <a:cs typeface="Times New Roman" panose="02020603050405020304" pitchFamily="18" charset="0"/>
              </a:rPr>
              <a:t>Framing</a:t>
            </a:r>
          </a:p>
        </p:txBody>
      </p:sp>
      <p:sp>
        <p:nvSpPr>
          <p:cNvPr id="3" name="Content Placeholder 2"/>
          <p:cNvSpPr>
            <a:spLocks noGrp="1"/>
          </p:cNvSpPr>
          <p:nvPr>
            <p:ph sz="quarter" idx="13"/>
          </p:nvPr>
        </p:nvSpPr>
        <p:spPr>
          <a:xfrm>
            <a:off x="435429" y="871870"/>
            <a:ext cx="11393714" cy="6185701"/>
          </a:xfrm>
        </p:spPr>
        <p:txBody>
          <a:bodyPr>
            <a:normAutofit/>
          </a:bodyPr>
          <a:lstStyle/>
          <a:p>
            <a:pPr marL="510101" indent="-457200" fontAlgn="base">
              <a:buFont typeface="+mj-lt"/>
              <a:buAutoNum type="arabicPeriod"/>
            </a:pPr>
            <a:r>
              <a:rPr lang="en-US" sz="2400" b="1" u="sng" dirty="0" smtClean="0">
                <a:latin typeface="Times New Roman" panose="02020603050405020304" pitchFamily="18" charset="0"/>
                <a:cs typeface="Times New Roman" panose="02020603050405020304" pitchFamily="18" charset="0"/>
              </a:rPr>
              <a:t>Fixed-size Framing:</a:t>
            </a:r>
          </a:p>
          <a:p>
            <a:pPr marL="395801" indent="-342900" fontAlgn="base"/>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frame is of fixed size and there is no need to provide boundaries to the frame, the length of the frame itself acts as a delimiter.  </a:t>
            </a:r>
            <a:endParaRPr lang="en-US" sz="2000" dirty="0" smtClean="0">
              <a:latin typeface="Times New Roman" panose="02020603050405020304" pitchFamily="18" charset="0"/>
              <a:cs typeface="Times New Roman" panose="02020603050405020304" pitchFamily="18" charset="0"/>
            </a:endParaRPr>
          </a:p>
          <a:p>
            <a:pPr marL="395801" indent="-342900" fontAlgn="base"/>
            <a:r>
              <a:rPr lang="en-US" sz="2000" dirty="0" smtClean="0">
                <a:latin typeface="Times New Roman" panose="02020603050405020304" pitchFamily="18" charset="0"/>
                <a:cs typeface="Times New Roman" panose="02020603050405020304" pitchFamily="18" charset="0"/>
              </a:rPr>
              <a:t>In fixed size framing sender and receiver knows the size of frame.</a:t>
            </a:r>
            <a:endParaRPr lang="en-US" sz="2000" dirty="0">
              <a:latin typeface="Times New Roman" panose="02020603050405020304" pitchFamily="18" charset="0"/>
              <a:cs typeface="Times New Roman" panose="02020603050405020304" pitchFamily="18" charset="0"/>
            </a:endParaRPr>
          </a:p>
          <a:p>
            <a:pPr marL="395801" indent="-342900" fontAlgn="base"/>
            <a:r>
              <a:rPr lang="en-US" sz="2000" b="1" dirty="0" smtClean="0">
                <a:latin typeface="Times New Roman" panose="02020603050405020304" pitchFamily="18" charset="0"/>
                <a:cs typeface="Times New Roman" panose="02020603050405020304" pitchFamily="18" charset="0"/>
              </a:rPr>
              <a:t>Advantage: </a:t>
            </a:r>
            <a:r>
              <a:rPr lang="en-US" sz="2000" dirty="0" smtClean="0">
                <a:latin typeface="Times New Roman" panose="02020603050405020304" pitchFamily="18" charset="0"/>
                <a:cs typeface="Times New Roman" panose="02020603050405020304" pitchFamily="18" charset="0"/>
              </a:rPr>
              <a:t>Fixed size framing is simple and efficient as all frames are of the same size.</a:t>
            </a:r>
          </a:p>
          <a:p>
            <a:pPr marL="395801" indent="-342900" fontAlgn="base"/>
            <a:r>
              <a:rPr lang="en-US" sz="2000" b="1" dirty="0" smtClean="0">
                <a:latin typeface="Times New Roman" panose="02020603050405020304" pitchFamily="18" charset="0"/>
                <a:cs typeface="Times New Roman" panose="02020603050405020304" pitchFamily="18" charset="0"/>
              </a:rPr>
              <a:t>Disadvantage: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suffers from </a:t>
            </a:r>
            <a:r>
              <a:rPr lang="en-US" sz="2000" dirty="0" smtClean="0">
                <a:latin typeface="Times New Roman" panose="02020603050405020304" pitchFamily="18" charset="0"/>
                <a:cs typeface="Times New Roman" panose="02020603050405020304" pitchFamily="18" charset="0"/>
              </a:rPr>
              <a:t>wastage of frame memory if </a:t>
            </a:r>
            <a:r>
              <a:rPr lang="en-US" sz="2000" dirty="0">
                <a:latin typeface="Times New Roman" panose="02020603050405020304" pitchFamily="18" charset="0"/>
                <a:cs typeface="Times New Roman" panose="02020603050405020304" pitchFamily="18" charset="0"/>
              </a:rPr>
              <a:t>the data size is less than the frame size</a:t>
            </a:r>
          </a:p>
        </p:txBody>
      </p:sp>
    </p:spTree>
    <p:extLst>
      <p:ext uri="{BB962C8B-B14F-4D97-AF65-F5344CB8AC3E}">
        <p14:creationId xmlns:p14="http://schemas.microsoft.com/office/powerpoint/2010/main" val="27764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1" y="365125"/>
            <a:ext cx="11183679" cy="549275"/>
          </a:xfrm>
        </p:spPr>
        <p:txBody>
          <a:bodyPr>
            <a:normAutofit/>
          </a:bodyPr>
          <a:lstStyle/>
          <a:p>
            <a:r>
              <a:rPr lang="en-US" sz="2800" b="1" u="sng" dirty="0" smtClean="0">
                <a:latin typeface="Times New Roman" panose="02020603050405020304" pitchFamily="18" charset="0"/>
                <a:cs typeface="Times New Roman" panose="02020603050405020304" pitchFamily="18" charset="0"/>
              </a:rPr>
              <a:t>2. variable </a:t>
            </a:r>
            <a:r>
              <a:rPr lang="en-US" sz="2800" b="1" u="sng" dirty="0">
                <a:latin typeface="Times New Roman" panose="02020603050405020304" pitchFamily="18" charset="0"/>
                <a:cs typeface="Times New Roman" panose="02020603050405020304" pitchFamily="18" charset="0"/>
              </a:rPr>
              <a:t>size </a:t>
            </a:r>
            <a:r>
              <a:rPr lang="en-US" sz="2800" b="1" u="sng" dirty="0" smtClean="0">
                <a:latin typeface="Times New Roman" panose="02020603050405020304" pitchFamily="18" charset="0"/>
                <a:cs typeface="Times New Roman" panose="02020603050405020304" pitchFamily="18" charset="0"/>
              </a:rPr>
              <a:t>framing:</a:t>
            </a:r>
            <a:endParaRPr lang="en-IN" sz="2800" b="1" u="sng" dirty="0"/>
          </a:p>
        </p:txBody>
      </p:sp>
      <p:sp>
        <p:nvSpPr>
          <p:cNvPr id="3" name="Content Placeholder 2"/>
          <p:cNvSpPr>
            <a:spLocks noGrp="1"/>
          </p:cNvSpPr>
          <p:nvPr>
            <p:ph sz="quarter" idx="13"/>
          </p:nvPr>
        </p:nvSpPr>
        <p:spPr>
          <a:xfrm>
            <a:off x="170121" y="1052623"/>
            <a:ext cx="11759609" cy="5326911"/>
          </a:xfrm>
        </p:spPr>
        <p:txBody>
          <a:bodyPr>
            <a:normAutofit/>
          </a:bodyPr>
          <a:lstStyle/>
          <a:p>
            <a:pPr marL="395801" indent="-342900" fontAlgn="base"/>
            <a:r>
              <a:rPr lang="en-US" sz="2000" dirty="0">
                <a:latin typeface="Times New Roman" panose="02020603050405020304" pitchFamily="18" charset="0"/>
                <a:cs typeface="Times New Roman" panose="02020603050405020304" pitchFamily="18" charset="0"/>
              </a:rPr>
              <a:t>In variable size framing the dividing </a:t>
            </a: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size </a:t>
            </a:r>
            <a:r>
              <a:rPr lang="en-US" sz="2000" b="1" dirty="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nto </a:t>
            </a:r>
            <a:r>
              <a:rPr lang="en-US" sz="2000" b="1" dirty="0">
                <a:latin typeface="Times New Roman" panose="02020603050405020304" pitchFamily="18" charset="0"/>
                <a:cs typeface="Times New Roman" panose="02020603050405020304" pitchFamily="18" charset="0"/>
              </a:rPr>
              <a:t>frames</a:t>
            </a:r>
            <a:r>
              <a:rPr lang="en-US" sz="2000" dirty="0">
                <a:latin typeface="Times New Roman" panose="02020603050405020304" pitchFamily="18" charset="0"/>
                <a:cs typeface="Times New Roman" panose="02020603050405020304" pitchFamily="18" charset="0"/>
              </a:rPr>
              <a:t> where each Frame can have a </a:t>
            </a:r>
            <a:r>
              <a:rPr lang="en-US" sz="2000" b="1" dirty="0" smtClean="0">
                <a:latin typeface="Times New Roman" panose="02020603050405020304" pitchFamily="18" charset="0"/>
                <a:cs typeface="Times New Roman" panose="02020603050405020304" pitchFamily="18" charset="0"/>
              </a:rPr>
              <a:t>different in size</a:t>
            </a:r>
            <a:r>
              <a:rPr lang="en-US" sz="2000" dirty="0" smtClean="0">
                <a:latin typeface="Times New Roman" panose="02020603050405020304" pitchFamily="18" charset="0"/>
                <a:cs typeface="Times New Roman" panose="02020603050405020304" pitchFamily="18" charset="0"/>
              </a:rPr>
              <a:t>.</a:t>
            </a:r>
          </a:p>
          <a:p>
            <a:pPr marL="395801" indent="-342900" fontAlgn="base"/>
            <a:r>
              <a:rPr lang="en-US" sz="2000" dirty="0" smtClean="0">
                <a:latin typeface="Times New Roman" panose="02020603050405020304" pitchFamily="18" charset="0"/>
                <a:cs typeface="Times New Roman" panose="02020603050405020304" pitchFamily="18" charset="0"/>
              </a:rPr>
              <a:t>Variable </a:t>
            </a:r>
            <a:r>
              <a:rPr lang="en-US" sz="2000" dirty="0">
                <a:latin typeface="Times New Roman" panose="02020603050405020304" pitchFamily="18" charset="0"/>
                <a:cs typeface="Times New Roman" panose="02020603050405020304" pitchFamily="18" charset="0"/>
              </a:rPr>
              <a:t>size framing involves dividing the data into frames of varying sizes. </a:t>
            </a:r>
            <a:endParaRPr lang="en-US" sz="2000" dirty="0" smtClean="0">
              <a:latin typeface="Times New Roman" panose="02020603050405020304" pitchFamily="18" charset="0"/>
              <a:cs typeface="Times New Roman" panose="02020603050405020304" pitchFamily="18" charset="0"/>
            </a:endParaRPr>
          </a:p>
          <a:p>
            <a:pPr marL="395801" indent="-342900" fontAlgn="base"/>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variable size </a:t>
            </a:r>
            <a:r>
              <a:rPr lang="en-US" sz="2000" dirty="0" smtClean="0">
                <a:latin typeface="Times New Roman" panose="02020603050405020304" pitchFamily="18" charset="0"/>
                <a:cs typeface="Times New Roman" panose="02020603050405020304" pitchFamily="18" charset="0"/>
              </a:rPr>
              <a:t>framing, we </a:t>
            </a:r>
            <a:r>
              <a:rPr lang="en-US" sz="2000" dirty="0">
                <a:latin typeface="Times New Roman" panose="02020603050405020304" pitchFamily="18" charset="0"/>
                <a:cs typeface="Times New Roman" panose="02020603050405020304" pitchFamily="18" charset="0"/>
              </a:rPr>
              <a:t>need a way to</a:t>
            </a:r>
            <a:r>
              <a:rPr lang="en-US" sz="2000" b="1" dirty="0">
                <a:latin typeface="Times New Roman" panose="02020603050405020304" pitchFamily="18" charset="0"/>
                <a:cs typeface="Times New Roman" panose="02020603050405020304" pitchFamily="18" charset="0"/>
              </a:rPr>
              <a:t> define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end of one frame and the beginning of the </a:t>
            </a:r>
            <a:r>
              <a:rPr lang="en-US" sz="2000" b="1" dirty="0" smtClean="0">
                <a:latin typeface="Times New Roman" panose="02020603050405020304" pitchFamily="18" charset="0"/>
                <a:cs typeface="Times New Roman" panose="02020603050405020304" pitchFamily="18" charset="0"/>
              </a:rPr>
              <a:t>next</a:t>
            </a:r>
            <a:r>
              <a:rPr lang="en-US" sz="2000" dirty="0" smtClean="0">
                <a:latin typeface="Times New Roman" panose="02020603050405020304" pitchFamily="18" charset="0"/>
                <a:cs typeface="Times New Roman" panose="02020603050405020304" pitchFamily="18" charset="0"/>
              </a:rPr>
              <a:t>,</a:t>
            </a:r>
          </a:p>
          <a:p>
            <a:pPr marL="395801" indent="-342900" fontAlgn="base"/>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two approaches </a:t>
            </a:r>
            <a:r>
              <a:rPr lang="en-US" sz="2000" dirty="0">
                <a:latin typeface="Times New Roman" panose="02020603050405020304" pitchFamily="18" charset="0"/>
                <a:cs typeface="Times New Roman" panose="02020603050405020304" pitchFamily="18" charset="0"/>
              </a:rPr>
              <a:t>were used for this framing purpose </a:t>
            </a:r>
            <a:endParaRPr lang="en-US" sz="2000" dirty="0" smtClean="0">
              <a:latin typeface="Times New Roman" panose="02020603050405020304" pitchFamily="18" charset="0"/>
              <a:cs typeface="Times New Roman" panose="02020603050405020304" pitchFamily="18" charset="0"/>
            </a:endParaRPr>
          </a:p>
          <a:p>
            <a:pPr marL="510101" indent="-457200" fontAlgn="base">
              <a:buFont typeface="+mj-lt"/>
              <a:buAutoNum type="arabicPeriod"/>
            </a:pPr>
            <a:r>
              <a:rPr lang="en-US" sz="2000" dirty="0" smtClean="0">
                <a:latin typeface="Times New Roman" panose="02020603050405020304" pitchFamily="18" charset="0"/>
                <a:cs typeface="Times New Roman" panose="02020603050405020304" pitchFamily="18" charset="0"/>
              </a:rPr>
              <a:t>Character </a:t>
            </a:r>
            <a:r>
              <a:rPr lang="en-US" sz="2000" dirty="0">
                <a:latin typeface="Times New Roman" panose="02020603050405020304" pitchFamily="18" charset="0"/>
                <a:cs typeface="Times New Roman" panose="02020603050405020304" pitchFamily="18" charset="0"/>
              </a:rPr>
              <a:t>Oriented /Byte Oriented </a:t>
            </a:r>
            <a:r>
              <a:rPr lang="en-US" sz="2000" dirty="0" smtClean="0">
                <a:latin typeface="Times New Roman" panose="02020603050405020304" pitchFamily="18" charset="0"/>
                <a:cs typeface="Times New Roman" panose="02020603050405020304" pitchFamily="18" charset="0"/>
              </a:rPr>
              <a:t>Framing</a:t>
            </a:r>
          </a:p>
          <a:p>
            <a:pPr marL="510101" indent="-457200" fontAlgn="base">
              <a:buFont typeface="+mj-lt"/>
              <a:buAutoNum type="arabicPeriod"/>
            </a:pPr>
            <a:r>
              <a:rPr lang="en-US" sz="2000" dirty="0" smtClean="0">
                <a:latin typeface="Times New Roman" panose="02020603050405020304" pitchFamily="18" charset="0"/>
                <a:cs typeface="Times New Roman" panose="02020603050405020304" pitchFamily="18" charset="0"/>
              </a:rPr>
              <a:t>Bit Oriented Framing</a:t>
            </a: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302727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23" y="233916"/>
            <a:ext cx="11770242" cy="701750"/>
          </a:xfrm>
        </p:spPr>
        <p:txBody>
          <a:bodyPr>
            <a:noAutofit/>
          </a:bodyPr>
          <a:lstStyle/>
          <a:p>
            <a:pPr marL="457200" indent="-457200">
              <a:buFont typeface="+mj-lt"/>
              <a:buAutoNum type="arabicPeriod"/>
            </a:pPr>
            <a:r>
              <a:rPr lang="en-US" sz="2400" b="1" u="sng" dirty="0" smtClean="0">
                <a:latin typeface="Times New Roman" panose="02020603050405020304" pitchFamily="18" charset="0"/>
                <a:cs typeface="Times New Roman" panose="02020603050405020304" pitchFamily="18" charset="0"/>
              </a:rPr>
              <a:t>Character </a:t>
            </a:r>
            <a:r>
              <a:rPr lang="en-US" sz="2400" b="1" u="sng" dirty="0">
                <a:latin typeface="Times New Roman" panose="02020603050405020304" pitchFamily="18" charset="0"/>
                <a:cs typeface="Times New Roman" panose="02020603050405020304" pitchFamily="18" charset="0"/>
              </a:rPr>
              <a:t>Oriented /Byte Oriented Framing:</a:t>
            </a:r>
            <a:br>
              <a:rPr lang="en-US" sz="2400" b="1" u="sng" dirty="0">
                <a:latin typeface="Times New Roman" panose="02020603050405020304" pitchFamily="18" charset="0"/>
                <a:cs typeface="Times New Roman" panose="02020603050405020304" pitchFamily="18" charset="0"/>
              </a:rPr>
            </a:br>
            <a:endParaRPr lang="en-IN" sz="2400" b="1" u="sng" dirty="0"/>
          </a:p>
        </p:txBody>
      </p:sp>
      <p:sp>
        <p:nvSpPr>
          <p:cNvPr id="3" name="Content Placeholder 2"/>
          <p:cNvSpPr>
            <a:spLocks noGrp="1"/>
          </p:cNvSpPr>
          <p:nvPr>
            <p:ph sz="quarter" idx="13"/>
          </p:nvPr>
        </p:nvSpPr>
        <p:spPr>
          <a:xfrm>
            <a:off x="138222" y="744279"/>
            <a:ext cx="11770242" cy="5932967"/>
          </a:xfrm>
        </p:spPr>
        <p:txBody>
          <a:bodyPr>
            <a:normAutofit/>
          </a:bodyPr>
          <a:lstStyle/>
          <a:p>
            <a:r>
              <a:rPr lang="en-US" sz="2000" dirty="0">
                <a:latin typeface="Times New Roman" panose="02020603050405020304" pitchFamily="18" charset="0"/>
                <a:cs typeface="Times New Roman" panose="02020603050405020304" pitchFamily="18" charset="0"/>
              </a:rPr>
              <a:t>In this type of framing, data to be carried are </a:t>
            </a:r>
            <a:r>
              <a:rPr lang="en-US" sz="2000" b="1" dirty="0">
                <a:latin typeface="Times New Roman" panose="02020603050405020304" pitchFamily="18" charset="0"/>
                <a:cs typeface="Times New Roman" panose="02020603050405020304" pitchFamily="18" charset="0"/>
              </a:rPr>
              <a:t>8-bit characters </a:t>
            </a:r>
            <a:r>
              <a:rPr lang="en-US" sz="2000" dirty="0">
                <a:latin typeface="Times New Roman" panose="02020603050405020304" pitchFamily="18" charset="0"/>
                <a:cs typeface="Times New Roman" panose="02020603050405020304" pitchFamily="18" charset="0"/>
              </a:rPr>
              <a:t>from a coding system such as ASCII.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header, which normally carries the source and destination addresses and other control information, and the trailer, which carries error detection redundant hits. are also </a:t>
            </a:r>
            <a:r>
              <a:rPr lang="en-US" sz="2000" dirty="0" smtClean="0">
                <a:latin typeface="Times New Roman" panose="02020603050405020304" pitchFamily="18" charset="0"/>
                <a:cs typeface="Times New Roman" panose="02020603050405020304" pitchFamily="18" charset="0"/>
              </a:rPr>
              <a:t>multiples </a:t>
            </a:r>
            <a:r>
              <a:rPr lang="en-US" sz="2000" dirty="0">
                <a:latin typeface="Times New Roman" panose="02020603050405020304" pitchFamily="18" charset="0"/>
                <a:cs typeface="Times New Roman" panose="02020603050405020304" pitchFamily="18" charset="0"/>
              </a:rPr>
              <a:t>of 8 bits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separate one frame in this framing from the next, an 8-bit (1-byte) </a:t>
            </a:r>
            <a:r>
              <a:rPr lang="en-US" sz="2000" b="1" dirty="0">
                <a:latin typeface="Times New Roman" panose="02020603050405020304" pitchFamily="18" charset="0"/>
                <a:cs typeface="Times New Roman" panose="02020603050405020304" pitchFamily="18" charset="0"/>
              </a:rPr>
              <a:t>flag is added at the beginning and the end of a frame</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flag, composed of protocol-dependent </a:t>
            </a:r>
            <a:r>
              <a:rPr lang="en-US" sz="2000" b="1" dirty="0" smtClean="0">
                <a:latin typeface="Times New Roman" panose="02020603050405020304" pitchFamily="18" charset="0"/>
                <a:cs typeface="Times New Roman" panose="02020603050405020304" pitchFamily="18" charset="0"/>
              </a:rPr>
              <a:t>special </a:t>
            </a:r>
            <a:r>
              <a:rPr lang="en-US" sz="2000" b="1" dirty="0">
                <a:latin typeface="Times New Roman" panose="02020603050405020304" pitchFamily="18" charset="0"/>
                <a:cs typeface="Times New Roman" panose="02020603050405020304" pitchFamily="18" charset="0"/>
              </a:rPr>
              <a:t>characters</a:t>
            </a:r>
            <a:r>
              <a:rPr lang="en-US" sz="2000" b="1" dirty="0" smtClean="0">
                <a:latin typeface="Times New Roman" panose="02020603050405020304" pitchFamily="18" charset="0"/>
                <a:cs typeface="Times New Roman" panose="02020603050405020304" pitchFamily="18" charset="0"/>
              </a:rPr>
              <a:t>, signals </a:t>
            </a:r>
            <a:r>
              <a:rPr lang="en-US" sz="2000" dirty="0">
                <a:latin typeface="Times New Roman" panose="02020603050405020304" pitchFamily="18" charset="0"/>
                <a:cs typeface="Times New Roman" panose="02020603050405020304" pitchFamily="18" charset="0"/>
              </a:rPr>
              <a:t>the start or end of a frame</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Fig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shows </a:t>
            </a:r>
            <a:r>
              <a:rPr lang="en-US" sz="2000" dirty="0">
                <a:latin typeface="Times New Roman" panose="02020603050405020304" pitchFamily="18" charset="0"/>
                <a:cs typeface="Times New Roman" panose="02020603050405020304" pitchFamily="18" charset="0"/>
              </a:rPr>
              <a:t>the format of a frame in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character-oriented </a:t>
            </a:r>
            <a:r>
              <a:rPr lang="en-US" sz="2000" dirty="0" smtClean="0">
                <a:latin typeface="Times New Roman" panose="02020603050405020304" pitchFamily="18" charset="0"/>
                <a:cs typeface="Times New Roman" panose="02020603050405020304" pitchFamily="18" charset="0"/>
              </a:rPr>
              <a:t>protocol.</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879" y="3763926"/>
            <a:ext cx="6004079" cy="2296632"/>
          </a:xfrm>
          <a:prstGeom prst="rect">
            <a:avLst/>
          </a:prstGeom>
        </p:spPr>
      </p:pic>
    </p:spTree>
    <p:extLst>
      <p:ext uri="{BB962C8B-B14F-4D97-AF65-F5344CB8AC3E}">
        <p14:creationId xmlns:p14="http://schemas.microsoft.com/office/powerpoint/2010/main" val="229415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65815" y="191386"/>
            <a:ext cx="11717078" cy="6443330"/>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byte </a:t>
            </a:r>
            <a:r>
              <a:rPr lang="en-US" sz="2000" b="1" u="sng" dirty="0" smtClean="0">
                <a:latin typeface="Times New Roman" panose="02020603050405020304" pitchFamily="18" charset="0"/>
                <a:cs typeface="Times New Roman" panose="02020603050405020304" pitchFamily="18" charset="0"/>
              </a:rPr>
              <a:t>stuffing:</a:t>
            </a:r>
            <a:endParaRPr lang="en-US" sz="2000" u="sng"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Need: </a:t>
            </a:r>
            <a:r>
              <a:rPr lang="en-US" sz="2000" dirty="0" smtClean="0">
                <a:latin typeface="Times New Roman" panose="02020603050405020304" pitchFamily="18" charset="0"/>
                <a:cs typeface="Times New Roman" panose="02020603050405020304" pitchFamily="18" charset="0"/>
              </a:rPr>
              <a:t>Now</a:t>
            </a:r>
            <a:r>
              <a:rPr lang="en-US" sz="2000" dirty="0">
                <a:latin typeface="Times New Roman" panose="02020603050405020304" pitchFamily="18" charset="0"/>
                <a:cs typeface="Times New Roman" panose="02020603050405020304" pitchFamily="18" charset="0"/>
              </a:rPr>
              <a:t>, however, we send other types of information like graphic, audio and video; any character used for the flag could also be part of the information. If this happens, the receiver, when it encounters this pattern in the middle of the data, thinks it has reached the end of the frame. To fix this problem, a byte-stuffing strategy was added to byte-oriented framing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 byte stuffing </a:t>
            </a:r>
            <a:r>
              <a:rPr lang="en-US" sz="2000" dirty="0">
                <a:latin typeface="Times New Roman" panose="02020603050405020304" pitchFamily="18" charset="0"/>
                <a:cs typeface="Times New Roman" panose="02020603050405020304" pitchFamily="18" charset="0"/>
              </a:rPr>
              <a:t>or character stuffing, a special </a:t>
            </a:r>
            <a:r>
              <a:rPr lang="en-US" sz="2000" b="1" dirty="0">
                <a:latin typeface="Times New Roman" panose="02020603050405020304" pitchFamily="18" charset="0"/>
                <a:cs typeface="Times New Roman" panose="02020603050405020304" pitchFamily="18" charset="0"/>
              </a:rPr>
              <a:t>byte is added to the data section of the frame </a:t>
            </a:r>
            <a:r>
              <a:rPr lang="en-US" sz="2000" dirty="0">
                <a:latin typeface="Times New Roman" panose="02020603050405020304" pitchFamily="18" charset="0"/>
                <a:cs typeface="Times New Roman" panose="02020603050405020304" pitchFamily="18" charset="0"/>
              </a:rPr>
              <a:t>when there is a character with the same pattern as the flag. The data section is stuffed with an extra byte</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864" y="2583712"/>
            <a:ext cx="7333889" cy="3657600"/>
          </a:xfrm>
          <a:prstGeom prst="rect">
            <a:avLst/>
          </a:prstGeom>
        </p:spPr>
      </p:pic>
    </p:spTree>
    <p:extLst>
      <p:ext uri="{BB962C8B-B14F-4D97-AF65-F5344CB8AC3E}">
        <p14:creationId xmlns:p14="http://schemas.microsoft.com/office/powerpoint/2010/main" val="82681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67" y="58478"/>
            <a:ext cx="10907233" cy="600741"/>
          </a:xfrm>
        </p:spPr>
        <p:txBody>
          <a:bodyPr>
            <a:normAutofit fontScale="90000"/>
          </a:bodyPr>
          <a:lstStyle/>
          <a:p>
            <a:r>
              <a:rPr lang="en-US" sz="2400" b="1" u="sng" dirty="0" smtClean="0">
                <a:latin typeface="Times New Roman" panose="02020603050405020304" pitchFamily="18" charset="0"/>
                <a:cs typeface="Times New Roman" panose="02020603050405020304" pitchFamily="18" charset="0"/>
              </a:rPr>
              <a:t/>
            </a:r>
            <a:br>
              <a:rPr lang="en-US" sz="2400" b="1" u="sng" dirty="0" smtClean="0">
                <a:latin typeface="Times New Roman" panose="02020603050405020304" pitchFamily="18" charset="0"/>
                <a:cs typeface="Times New Roman" panose="02020603050405020304" pitchFamily="18" charset="0"/>
              </a:rPr>
            </a:br>
            <a:r>
              <a:rPr lang="en-US" sz="2400" b="1" u="sng" dirty="0" smtClean="0">
                <a:latin typeface="Times New Roman" panose="02020603050405020304" pitchFamily="18" charset="0"/>
                <a:cs typeface="Times New Roman" panose="02020603050405020304" pitchFamily="18" charset="0"/>
              </a:rPr>
              <a:t>2. Bit </a:t>
            </a:r>
            <a:r>
              <a:rPr lang="en-US" sz="2400" b="1" u="sng" dirty="0">
                <a:latin typeface="Times New Roman" panose="02020603050405020304" pitchFamily="18" charset="0"/>
                <a:cs typeface="Times New Roman" panose="02020603050405020304" pitchFamily="18" charset="0"/>
              </a:rPr>
              <a:t>Oriented Framing: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quarter" idx="13"/>
          </p:nvPr>
        </p:nvSpPr>
        <p:spPr>
          <a:xfrm>
            <a:off x="446567" y="797442"/>
            <a:ext cx="10907233" cy="5890438"/>
          </a:xfrm>
        </p:spPr>
        <p:txBody>
          <a:bodyPr>
            <a:normAutofit/>
          </a:bodyPr>
          <a:lstStyle/>
          <a:p>
            <a:r>
              <a:rPr lang="en-US" sz="2000" dirty="0">
                <a:latin typeface="Times New Roman" panose="02020603050405020304" pitchFamily="18" charset="0"/>
                <a:cs typeface="Times New Roman" panose="02020603050405020304" pitchFamily="18" charset="0"/>
              </a:rPr>
              <a:t>In this type of framing, the data section of a frame is a sequence of bits to be interpreted by the upper layer as text, graphic, audio, video, and so on. However, in addition to headers (and possible trailers), we still need a delimiter to separate one frame from the other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Most protocols use a special 8-bit pattern flag, </a:t>
            </a:r>
            <a:r>
              <a:rPr lang="en-US" sz="2000" b="1" dirty="0">
                <a:latin typeface="Times New Roman" panose="02020603050405020304" pitchFamily="18" charset="0"/>
                <a:cs typeface="Times New Roman" panose="02020603050405020304" pitchFamily="18" charset="0"/>
              </a:rPr>
              <a:t>01111110</a:t>
            </a:r>
            <a:r>
              <a:rPr lang="en-US" sz="2000" dirty="0">
                <a:latin typeface="Times New Roman" panose="02020603050405020304" pitchFamily="18" charset="0"/>
                <a:cs typeface="Times New Roman" panose="02020603050405020304" pitchFamily="18" charset="0"/>
              </a:rPr>
              <a:t>, as the </a:t>
            </a:r>
            <a:r>
              <a:rPr lang="en-US" sz="2000" b="1" dirty="0">
                <a:latin typeface="Times New Roman" panose="02020603050405020304" pitchFamily="18" charset="0"/>
                <a:cs typeface="Times New Roman" panose="02020603050405020304" pitchFamily="18" charset="0"/>
              </a:rPr>
              <a:t>delimiter to define the beginning and the end of the frame</a:t>
            </a:r>
            <a:r>
              <a:rPr lang="en-US" sz="2000" dirty="0">
                <a:latin typeface="Times New Roman" panose="02020603050405020304" pitchFamily="18" charset="0"/>
                <a:cs typeface="Times New Roman" panose="02020603050405020304" pitchFamily="18" charset="0"/>
              </a:rPr>
              <a:t>, as shown in </a:t>
            </a:r>
            <a:r>
              <a:rPr lang="en-US" sz="2000" dirty="0" smtClean="0">
                <a:latin typeface="Times New Roman" panose="02020603050405020304" pitchFamily="18" charset="0"/>
                <a:cs typeface="Times New Roman" panose="02020603050405020304" pitchFamily="18" charset="0"/>
              </a:rPr>
              <a:t>fig</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912" y="3237613"/>
            <a:ext cx="6234172" cy="2748517"/>
          </a:xfrm>
          <a:prstGeom prst="rect">
            <a:avLst/>
          </a:prstGeom>
        </p:spPr>
      </p:pic>
    </p:spTree>
    <p:extLst>
      <p:ext uri="{BB962C8B-B14F-4D97-AF65-F5344CB8AC3E}">
        <p14:creationId xmlns:p14="http://schemas.microsoft.com/office/powerpoint/2010/main" val="81722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8642"/>
          </a:xfrm>
        </p:spPr>
        <p:txBody>
          <a:bodyPr>
            <a:normAutofit/>
          </a:bodyPr>
          <a:lstStyle/>
          <a:p>
            <a:r>
              <a:rPr lang="en-IN" sz="2800" dirty="0" smtClean="0">
                <a:latin typeface="Times New Roman" panose="02020603050405020304" pitchFamily="18" charset="0"/>
                <a:cs typeface="Times New Roman" panose="02020603050405020304" pitchFamily="18" charset="0"/>
              </a:rPr>
              <a:t>Types of Errors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0092"/>
            <a:ext cx="10515600" cy="5613991"/>
          </a:xfrm>
        </p:spPr>
        <p:txBody>
          <a:bodyPr/>
          <a:lstStyle/>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Single-Bit </a:t>
            </a:r>
            <a:r>
              <a:rPr lang="en-IN" sz="2000" b="1" dirty="0" smtClean="0">
                <a:latin typeface="Times New Roman" panose="02020603050405020304" pitchFamily="18" charset="0"/>
                <a:cs typeface="Times New Roman" panose="02020603050405020304" pitchFamily="18" charset="0"/>
              </a:rPr>
              <a:t>Error:</a:t>
            </a:r>
          </a:p>
          <a:p>
            <a:r>
              <a:rPr lang="en-US" sz="2000" dirty="0" smtClean="0">
                <a:latin typeface="Times New Roman" panose="02020603050405020304" pitchFamily="18" charset="0"/>
                <a:cs typeface="Times New Roman" panose="02020603050405020304" pitchFamily="18" charset="0"/>
              </a:rPr>
              <a:t>Term single bit error means that only 1 bit of given data is changed from 1  to 0 or from 0 to 1.</a:t>
            </a:r>
            <a:endParaRPr lang="en-IN"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single-bit error refers to a type of data transmission error that occurs when one bit (i.e., a single binary digit) of a transmitted data unit is altered during transmission, resulting in an incorrect or corrupted data unit</a:t>
            </a:r>
            <a:r>
              <a:rPr lang="en-US" sz="2000" dirty="0" smtClean="0">
                <a:latin typeface="Times New Roman" panose="02020603050405020304" pitchFamily="18" charset="0"/>
                <a:cs typeface="Times New Roman" panose="02020603050405020304" pitchFamily="18" charset="0"/>
              </a:rPr>
              <a:t>.</a:t>
            </a:r>
          </a:p>
          <a:p>
            <a:endParaRPr lang="en-IN" sz="2000" dirty="0">
              <a:solidFill>
                <a:srgbClr val="FF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4" y="3088886"/>
            <a:ext cx="3559271" cy="3010311"/>
          </a:xfrm>
          <a:prstGeom prst="rect">
            <a:avLst/>
          </a:prstGeom>
        </p:spPr>
      </p:pic>
    </p:spTree>
    <p:extLst>
      <p:ext uri="{BB962C8B-B14F-4D97-AF65-F5344CB8AC3E}">
        <p14:creationId xmlns:p14="http://schemas.microsoft.com/office/powerpoint/2010/main" val="1307449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8223" y="0"/>
            <a:ext cx="11738344" cy="674104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Bit </a:t>
            </a:r>
            <a:r>
              <a:rPr lang="en-US" sz="2400" b="1" dirty="0" smtClean="0">
                <a:latin typeface="Times New Roman" panose="02020603050405020304" pitchFamily="18" charset="0"/>
                <a:cs typeface="Times New Roman" panose="02020603050405020304" pitchFamily="18" charset="0"/>
              </a:rPr>
              <a:t>stuffing:</a:t>
            </a:r>
            <a:endParaRPr lang="en-US" sz="2400" b="1"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flag creates as in </a:t>
            </a:r>
            <a:r>
              <a:rPr lang="en-US" sz="2000" b="1" dirty="0" smtClean="0">
                <a:latin typeface="Times New Roman" panose="02020603050405020304" pitchFamily="18" charset="0"/>
                <a:cs typeface="Times New Roman" panose="02020603050405020304" pitchFamily="18" charset="0"/>
              </a:rPr>
              <a:t>same </a:t>
            </a:r>
            <a:r>
              <a:rPr lang="en-US" sz="2000" b="1" dirty="0">
                <a:latin typeface="Times New Roman" panose="02020603050405020304" pitchFamily="18" charset="0"/>
                <a:cs typeface="Times New Roman" panose="02020603050405020304" pitchFamily="18" charset="0"/>
              </a:rPr>
              <a:t>type of problem  </a:t>
            </a:r>
            <a:r>
              <a:rPr lang="en-US" sz="2000" b="1" dirty="0" smtClean="0">
                <a:latin typeface="Times New Roman" panose="02020603050405020304" pitchFamily="18" charset="0"/>
                <a:cs typeface="Times New Roman" panose="02020603050405020304" pitchFamily="18" charset="0"/>
              </a:rPr>
              <a:t>the byte oriented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fix this problem, a </a:t>
            </a:r>
            <a:r>
              <a:rPr lang="en-US" sz="2000" dirty="0" smtClean="0">
                <a:latin typeface="Times New Roman" panose="02020603050405020304" pitchFamily="18" charset="0"/>
                <a:cs typeface="Times New Roman" panose="02020603050405020304" pitchFamily="18" charset="0"/>
              </a:rPr>
              <a:t>bit-stuffing </a:t>
            </a:r>
            <a:r>
              <a:rPr lang="en-US" sz="2000" dirty="0">
                <a:latin typeface="Times New Roman" panose="02020603050405020304" pitchFamily="18" charset="0"/>
                <a:cs typeface="Times New Roman" panose="02020603050405020304" pitchFamily="18" charset="0"/>
              </a:rPr>
              <a:t>strategy was added to </a:t>
            </a:r>
            <a:r>
              <a:rPr lang="en-US" sz="2000" dirty="0" smtClean="0">
                <a:latin typeface="Times New Roman" panose="02020603050405020304" pitchFamily="18" charset="0"/>
                <a:cs typeface="Times New Roman" panose="02020603050405020304" pitchFamily="18" charset="0"/>
              </a:rPr>
              <a:t>bit-oriented </a:t>
            </a:r>
            <a:r>
              <a:rPr lang="en-US" sz="2000" dirty="0">
                <a:latin typeface="Times New Roman" panose="02020603050405020304" pitchFamily="18" charset="0"/>
                <a:cs typeface="Times New Roman" panose="02020603050405020304" pitchFamily="18" charset="0"/>
              </a:rPr>
              <a:t>framing.</a:t>
            </a:r>
          </a:p>
          <a:p>
            <a:r>
              <a:rPr lang="en-US" sz="2000" dirty="0">
                <a:latin typeface="Times New Roman" panose="02020603050405020304" pitchFamily="18" charset="0"/>
                <a:cs typeface="Times New Roman" panose="02020603050405020304" pitchFamily="18" charset="0"/>
              </a:rPr>
              <a:t>We do this by stuffing 1 single bit (instead of 1 byte) to prevent the pattern from looking like a flag. The strategy is </a:t>
            </a:r>
            <a:r>
              <a:rPr lang="en-US" sz="2000" b="1" dirty="0">
                <a:latin typeface="Times New Roman" panose="02020603050405020304" pitchFamily="18" charset="0"/>
                <a:cs typeface="Times New Roman" panose="02020603050405020304" pitchFamily="18" charset="0"/>
              </a:rPr>
              <a:t>called bit stuffing</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Additional bits are added at the transmitting end and removed at the receiving end of the channel as the data is processed</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In a bit stuffing, if a </a:t>
            </a:r>
            <a:r>
              <a:rPr lang="en-US" sz="2000" b="1" dirty="0" smtClean="0">
                <a:latin typeface="Times New Roman" panose="02020603050405020304" pitchFamily="18" charset="0"/>
                <a:cs typeface="Times New Roman" panose="02020603050405020304" pitchFamily="18" charset="0"/>
              </a:rPr>
              <a:t>0 and five consecutive 1 bits </a:t>
            </a:r>
            <a:r>
              <a:rPr lang="en-US" sz="2000" dirty="0" smtClean="0">
                <a:latin typeface="Times New Roman" panose="02020603050405020304" pitchFamily="18" charset="0"/>
                <a:cs typeface="Times New Roman" panose="02020603050405020304" pitchFamily="18" charset="0"/>
              </a:rPr>
              <a:t>are encountered ,an extra 0 is added. This extra 0 stuffed but it removed from the data at the end by the receiver as shown in fig.</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9014" y="3168503"/>
            <a:ext cx="6411431" cy="3572539"/>
          </a:xfrm>
          <a:prstGeom prst="rect">
            <a:avLst/>
          </a:prstGeom>
        </p:spPr>
      </p:pic>
    </p:spTree>
    <p:extLst>
      <p:ext uri="{BB962C8B-B14F-4D97-AF65-F5344CB8AC3E}">
        <p14:creationId xmlns:p14="http://schemas.microsoft.com/office/powerpoint/2010/main" val="2983418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25302" y="276447"/>
            <a:ext cx="10928498" cy="643269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Advantage of Variable Size Framing</a:t>
            </a:r>
            <a:r>
              <a:rPr lang="en-US" sz="2000" b="1" u="sng" dirty="0" smtClean="0">
                <a:latin typeface="Times New Roman" panose="02020603050405020304" pitchFamily="18" charset="0"/>
                <a:cs typeface="Times New Roman" panose="02020603050405020304" pitchFamily="18" charset="0"/>
              </a:rPr>
              <a:t>:</a:t>
            </a:r>
            <a:endParaRPr lang="en-US" sz="2000" b="1" u="sng"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Variable </a:t>
            </a:r>
            <a:r>
              <a:rPr lang="en-US" sz="2000" dirty="0">
                <a:latin typeface="Times New Roman" panose="02020603050405020304" pitchFamily="18" charset="0"/>
                <a:cs typeface="Times New Roman" panose="02020603050405020304" pitchFamily="18" charset="0"/>
              </a:rPr>
              <a:t>size framing provides more flexibility than fixed-size </a:t>
            </a:r>
            <a:r>
              <a:rPr lang="en-US" sz="2000" dirty="0" smtClean="0">
                <a:latin typeface="Times New Roman" panose="02020603050405020304" pitchFamily="18" charset="0"/>
                <a:cs typeface="Times New Roman" panose="02020603050405020304" pitchFamily="18" charset="0"/>
              </a:rPr>
              <a:t>framing and also increase </a:t>
            </a:r>
            <a:r>
              <a:rPr lang="en-US" sz="2000" dirty="0">
                <a:latin typeface="Times New Roman" panose="02020603050405020304" pitchFamily="18" charset="0"/>
                <a:cs typeface="Times New Roman" panose="02020603050405020304" pitchFamily="18" charset="0"/>
              </a:rPr>
              <a:t>efficiency</a:t>
            </a:r>
            <a:r>
              <a:rPr lang="en-US" sz="2000"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Disadvantage of Variable Size Framing</a:t>
            </a:r>
            <a:r>
              <a:rPr lang="en-US" sz="2000" b="1" u="sng" dirty="0" smtClean="0">
                <a:latin typeface="Times New Roman" panose="02020603050405020304" pitchFamily="18" charset="0"/>
                <a:cs typeface="Times New Roman" panose="02020603050405020304" pitchFamily="18" charset="0"/>
              </a:rPr>
              <a:t>:</a:t>
            </a:r>
            <a:endParaRPr lang="en-US" sz="2000" b="1" u="sng"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Variable size framing is more complex to implement, as each frame must contain a header specifying the length of the payload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23608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86" y="365125"/>
            <a:ext cx="11727712" cy="63433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Wireless LAN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a:xfrm>
            <a:off x="191386" y="1158950"/>
            <a:ext cx="11727712" cy="5603358"/>
          </a:xfrm>
        </p:spPr>
        <p:txBody>
          <a:bodyPr/>
          <a:lstStyle/>
          <a:p>
            <a:r>
              <a:rPr lang="en-US" sz="2000" b="1" dirty="0" smtClean="0">
                <a:latin typeface="Times New Roman" panose="02020603050405020304" pitchFamily="18" charset="0"/>
                <a:cs typeface="Times New Roman" panose="02020603050405020304" pitchFamily="18" charset="0"/>
              </a:rPr>
              <a:t>A wireless Local Area Network(WLAN) </a:t>
            </a:r>
            <a:r>
              <a:rPr lang="en-US" sz="2000" dirty="0" smtClean="0">
                <a:latin typeface="Times New Roman" panose="02020603050405020304" pitchFamily="18" charset="0"/>
                <a:cs typeface="Times New Roman" panose="02020603050405020304" pitchFamily="18" charset="0"/>
              </a:rPr>
              <a:t>is a group of computers or other devices that form a network based </a:t>
            </a:r>
            <a:r>
              <a:rPr lang="en-US" sz="2000" b="1" dirty="0" smtClean="0">
                <a:latin typeface="Times New Roman" panose="02020603050405020304" pitchFamily="18" charset="0"/>
                <a:cs typeface="Times New Roman" panose="02020603050405020304" pitchFamily="18" charset="0"/>
              </a:rPr>
              <a:t>on radio transmissions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WLAN are wireless computer networks that uses high frequency radio waves instead of cables for connecting the devices within a limited area.</a:t>
            </a:r>
          </a:p>
          <a:p>
            <a:r>
              <a:rPr lang="en-US" sz="2000" dirty="0">
                <a:latin typeface="Times New Roman" panose="02020603050405020304" pitchFamily="18" charset="0"/>
                <a:cs typeface="Times New Roman" panose="02020603050405020304" pitchFamily="18" charset="0"/>
              </a:rPr>
              <a:t>In the year 1990, IEEE 802.11 Committee formed a new working group, the IEEE 802.11 standard which defines protocols for Wireless Local Area Networks (WLANs).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Most </a:t>
            </a:r>
            <a:r>
              <a:rPr lang="en-US" sz="2000" b="1" dirty="0" smtClean="0">
                <a:latin typeface="Times New Roman" panose="02020603050405020304" pitchFamily="18" charset="0"/>
                <a:cs typeface="Times New Roman" panose="02020603050405020304" pitchFamily="18" charset="0"/>
              </a:rPr>
              <a:t>WLANs are based upon </a:t>
            </a:r>
            <a:r>
              <a:rPr lang="en-US" sz="2000" dirty="0" smtClean="0">
                <a:latin typeface="Times New Roman" panose="02020603050405020304" pitchFamily="18" charset="0"/>
                <a:cs typeface="Times New Roman" panose="02020603050405020304" pitchFamily="18" charset="0"/>
              </a:rPr>
              <a:t>the  IEEE 802.11 Standard or </a:t>
            </a:r>
            <a:r>
              <a:rPr lang="en-US" sz="2000" b="1" dirty="0" smtClean="0">
                <a:latin typeface="Times New Roman" panose="02020603050405020304" pitchFamily="18" charset="0"/>
                <a:cs typeface="Times New Roman" panose="02020603050405020304" pitchFamily="18" charset="0"/>
              </a:rPr>
              <a:t>WIFI</a:t>
            </a:r>
            <a:r>
              <a:rPr lang="en-US" sz="2000" dirty="0" smtClean="0">
                <a:latin typeface="Times New Roman" panose="02020603050405020304" pitchFamily="18" charset="0"/>
                <a:cs typeface="Times New Roman" panose="02020603050405020304" pitchFamily="18" charset="0"/>
              </a:rPr>
              <a:t>(Wireless Fidelity)</a:t>
            </a:r>
          </a:p>
          <a:p>
            <a:r>
              <a:rPr lang="en-US" sz="2000" dirty="0" smtClean="0">
                <a:latin typeface="Times New Roman" panose="02020603050405020304" pitchFamily="18" charset="0"/>
                <a:cs typeface="Times New Roman" panose="02020603050405020304" pitchFamily="18" charset="0"/>
              </a:rPr>
              <a:t>Example: home, school, office LAN.</a:t>
            </a:r>
            <a:endParaRPr lang="en-US" sz="2000" dirty="0">
              <a:latin typeface="Times New Roman" panose="02020603050405020304" pitchFamily="18" charset="0"/>
              <a:cs typeface="Times New Roman" panose="02020603050405020304" pitchFamily="18" charset="0"/>
            </a:endParaRPr>
          </a:p>
          <a:p>
            <a:endParaRPr lang="en-US" dirty="0" smtClean="0"/>
          </a:p>
          <a:p>
            <a:endParaRPr lang="en-IN" dirty="0"/>
          </a:p>
        </p:txBody>
      </p:sp>
    </p:spTree>
    <p:extLst>
      <p:ext uri="{BB962C8B-B14F-4D97-AF65-F5344CB8AC3E}">
        <p14:creationId xmlns:p14="http://schemas.microsoft.com/office/powerpoint/2010/main" val="199835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49" y="90152"/>
            <a:ext cx="11674550" cy="759854"/>
          </a:xfrm>
        </p:spPr>
        <p:txBody>
          <a:bodyPr>
            <a:normAutofit fontScale="90000"/>
          </a:bodyPr>
          <a:lstStyle/>
          <a:p>
            <a:r>
              <a:rPr lang="en-US" dirty="0" smtClean="0"/>
              <a:t/>
            </a:r>
            <a:br>
              <a:rPr lang="en-US" dirty="0" smtClean="0"/>
            </a:br>
            <a:r>
              <a:rPr lang="en-US" sz="3100" b="1" dirty="0" smtClean="0">
                <a:latin typeface="Times New Roman" panose="02020603050405020304" pitchFamily="18" charset="0"/>
                <a:cs typeface="Times New Roman" panose="02020603050405020304" pitchFamily="18" charset="0"/>
              </a:rPr>
              <a:t>IEEE </a:t>
            </a:r>
            <a:r>
              <a:rPr lang="en-US" sz="3100" b="1" dirty="0">
                <a:latin typeface="Times New Roman" panose="02020603050405020304" pitchFamily="18" charset="0"/>
                <a:cs typeface="Times New Roman" panose="02020603050405020304" pitchFamily="18" charset="0"/>
              </a:rPr>
              <a:t>802.11 Architecture</a:t>
            </a:r>
            <a:r>
              <a:rPr lang="en-US" dirty="0"/>
              <a:t/>
            </a:r>
            <a:br>
              <a:rPr lang="en-US" dirty="0"/>
            </a:br>
            <a:endParaRPr lang="en-IN" dirty="0"/>
          </a:p>
        </p:txBody>
      </p:sp>
      <p:sp>
        <p:nvSpPr>
          <p:cNvPr id="3" name="Content Placeholder 2"/>
          <p:cNvSpPr>
            <a:spLocks noGrp="1"/>
          </p:cNvSpPr>
          <p:nvPr>
            <p:ph sz="quarter" idx="13"/>
          </p:nvPr>
        </p:nvSpPr>
        <p:spPr>
          <a:xfrm>
            <a:off x="212650" y="850006"/>
            <a:ext cx="11674549" cy="5821249"/>
          </a:xfrm>
        </p:spPr>
        <p:txBody>
          <a:bodyPr/>
          <a:lstStyle/>
          <a:p>
            <a:r>
              <a:rPr lang="en-US" sz="2000" dirty="0">
                <a:latin typeface="Times New Roman" panose="02020603050405020304" pitchFamily="18" charset="0"/>
                <a:cs typeface="Times New Roman" panose="02020603050405020304" pitchFamily="18" charset="0"/>
              </a:rPr>
              <a:t>In the year 1990, IEEE 802.11 Committee formed a new working group, the IEEE 802.11 standard which defines protocols for Wireless Local Area Networks (WLANs). </a:t>
            </a:r>
          </a:p>
          <a:p>
            <a:r>
              <a:rPr lang="en-US" sz="2000" dirty="0">
                <a:latin typeface="Times New Roman" panose="02020603050405020304" pitchFamily="18" charset="0"/>
                <a:cs typeface="Times New Roman" panose="02020603050405020304" pitchFamily="18" charset="0"/>
              </a:rPr>
              <a:t>Most WLANs are based upon the  IEEE 802.11 Standard or WIFI(Wireless Fidelity</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Fig. shows Architecture of 802.11 WLAN</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349" y="2264735"/>
            <a:ext cx="7714595" cy="4406520"/>
          </a:xfrm>
          <a:prstGeom prst="rect">
            <a:avLst/>
          </a:prstGeom>
        </p:spPr>
      </p:pic>
    </p:spTree>
    <p:extLst>
      <p:ext uri="{BB962C8B-B14F-4D97-AF65-F5344CB8AC3E}">
        <p14:creationId xmlns:p14="http://schemas.microsoft.com/office/powerpoint/2010/main" val="367652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833" y="365126"/>
            <a:ext cx="11355571" cy="570540"/>
          </a:xfrm>
        </p:spPr>
        <p:txBody>
          <a:bodyPr>
            <a:normAutofit/>
          </a:bodyPr>
          <a:lstStyle/>
          <a:p>
            <a:r>
              <a:rPr lang="en-US" sz="2800" b="1" dirty="0">
                <a:latin typeface="Times New Roman" panose="02020603050405020304" pitchFamily="18" charset="0"/>
                <a:cs typeface="Times New Roman" panose="02020603050405020304" pitchFamily="18" charset="0"/>
              </a:rPr>
              <a:t>The Components of IEEE 802.11 Architecture</a:t>
            </a:r>
            <a:endParaRPr lang="en-IN" sz="2800" dirty="0"/>
          </a:p>
        </p:txBody>
      </p:sp>
      <p:sp>
        <p:nvSpPr>
          <p:cNvPr id="3" name="Content Placeholder 2"/>
          <p:cNvSpPr>
            <a:spLocks noGrp="1"/>
          </p:cNvSpPr>
          <p:nvPr>
            <p:ph sz="quarter" idx="13"/>
          </p:nvPr>
        </p:nvSpPr>
        <p:spPr>
          <a:xfrm>
            <a:off x="467833" y="935666"/>
            <a:ext cx="11355572" cy="5677785"/>
          </a:xfrm>
        </p:spPr>
        <p:txBody>
          <a:bodyPr>
            <a:normAutofit/>
          </a:bodyPr>
          <a:lstStyle/>
          <a:p>
            <a:pPr marL="514350" indent="-514350" algn="just">
              <a:buFont typeface="+mj-lt"/>
              <a:buAutoNum type="arabicPeriod"/>
            </a:pPr>
            <a:r>
              <a:rPr lang="en-US" sz="2000" b="1" u="sng" dirty="0">
                <a:latin typeface="Times New Roman" panose="02020603050405020304" pitchFamily="18" charset="0"/>
                <a:cs typeface="Times New Roman" panose="02020603050405020304" pitchFamily="18" charset="0"/>
              </a:rPr>
              <a:t>Stations (STA):</a:t>
            </a:r>
          </a:p>
          <a:p>
            <a:pPr marL="52901" indent="0" algn="just">
              <a:buNone/>
            </a:pPr>
            <a:r>
              <a:rPr lang="en-US" sz="2000" dirty="0">
                <a:latin typeface="Times New Roman" panose="02020603050405020304" pitchFamily="18" charset="0"/>
                <a:cs typeface="Times New Roman" panose="02020603050405020304" pitchFamily="18" charset="0"/>
              </a:rPr>
              <a:t>  Stations refer to all the devices connected to a wireless LAN, including computers, laptops, smartphones, printers, and more. Each station has a wireless network interface controller that enables communication with other devices in the network.</a:t>
            </a:r>
          </a:p>
          <a:p>
            <a:pPr marL="567251" indent="-514350" algn="just">
              <a:buFont typeface="+mj-lt"/>
              <a:buAutoNum type="arabicPeriod" startAt="2"/>
            </a:pPr>
            <a:r>
              <a:rPr lang="en-US" sz="2000" b="1" u="sng" dirty="0">
                <a:latin typeface="Times New Roman" panose="02020603050405020304" pitchFamily="18" charset="0"/>
                <a:cs typeface="Times New Roman" panose="02020603050405020304" pitchFamily="18" charset="0"/>
              </a:rPr>
              <a:t>Access Point (AP):</a:t>
            </a:r>
          </a:p>
          <a:p>
            <a:pPr marL="52901" indent="0" algn="just">
              <a:buNone/>
            </a:pPr>
            <a:r>
              <a:rPr lang="en-US" sz="2000" dirty="0">
                <a:latin typeface="Times New Roman" panose="02020603050405020304" pitchFamily="18" charset="0"/>
                <a:cs typeface="Times New Roman" panose="02020603050405020304" pitchFamily="18" charset="0"/>
              </a:rPr>
              <a:t>Access Points (WAPs) serve as base stations or access points for the wireless LAN. They are typically wireless routers that connect the devices within the network to other networks or the internet.</a:t>
            </a:r>
          </a:p>
          <a:p>
            <a:pPr marL="567251" indent="-514350" algn="just">
              <a:buFont typeface="+mj-lt"/>
              <a:buAutoNum type="arabicPeriod" startAt="3"/>
            </a:pPr>
            <a:r>
              <a:rPr lang="en-US" sz="2000" b="1" u="sng" dirty="0">
                <a:latin typeface="Times New Roman" panose="02020603050405020304" pitchFamily="18" charset="0"/>
                <a:cs typeface="Times New Roman" panose="02020603050405020304" pitchFamily="18" charset="0"/>
              </a:rPr>
              <a:t>Basic Service Set (BSS):</a:t>
            </a:r>
          </a:p>
          <a:p>
            <a:pPr marL="55545" indent="0" algn="just">
              <a:buNone/>
            </a:pPr>
            <a:r>
              <a:rPr lang="en-US" sz="2000" dirty="0">
                <a:latin typeface="Times New Roman" panose="02020603050405020304" pitchFamily="18" charset="0"/>
                <a:cs typeface="Times New Roman" panose="02020603050405020304" pitchFamily="18" charset="0"/>
              </a:rPr>
              <a:t>A Basic Service Set (BSS) is a group of stations that communicate at the physical layer level. There are two types of BSS:</a:t>
            </a:r>
            <a:r>
              <a:rPr lang="en-US" sz="2000" b="1" dirty="0">
                <a:latin typeface="Times New Roman" panose="02020603050405020304" pitchFamily="18" charset="0"/>
                <a:cs typeface="Times New Roman" panose="02020603050405020304" pitchFamily="18" charset="0"/>
              </a:rPr>
              <a:t> Infrastructure BSS </a:t>
            </a:r>
            <a:r>
              <a:rPr lang="en-US" sz="2000" dirty="0">
                <a:latin typeface="Times New Roman" panose="02020603050405020304" pitchFamily="18" charset="0"/>
                <a:cs typeface="Times New Roman" panose="02020603050405020304" pitchFamily="18" charset="0"/>
              </a:rPr>
              <a:t>and</a:t>
            </a:r>
            <a:r>
              <a:rPr lang="en-US" sz="2000" b="1" dirty="0">
                <a:latin typeface="Times New Roman" panose="02020603050405020304" pitchFamily="18" charset="0"/>
                <a:cs typeface="Times New Roman" panose="02020603050405020304" pitchFamily="18" charset="0"/>
              </a:rPr>
              <a:t> Independent BSS</a:t>
            </a:r>
            <a:r>
              <a:rPr lang="en-US" sz="2000" dirty="0">
                <a:latin typeface="Times New Roman" panose="02020603050405020304" pitchFamily="18" charset="0"/>
                <a:cs typeface="Times New Roman" panose="02020603050405020304" pitchFamily="18" charset="0"/>
              </a:rPr>
              <a:t>:</a:t>
            </a:r>
          </a:p>
          <a:p>
            <a:pPr marL="514350" indent="-514350" algn="just">
              <a:buFont typeface="+mj-lt"/>
              <a:buAutoNum type="arabicPeriod" startAt="4"/>
            </a:pPr>
            <a:r>
              <a:rPr lang="en-US" sz="2000" b="1" u="sng" dirty="0">
                <a:latin typeface="Times New Roman" panose="02020603050405020304" pitchFamily="18" charset="0"/>
                <a:cs typeface="Times New Roman" panose="02020603050405020304" pitchFamily="18" charset="0"/>
              </a:rPr>
              <a:t>Extended Service Set (ESS)</a:t>
            </a:r>
          </a:p>
          <a:p>
            <a:pPr marL="52901" indent="0" algn="just">
              <a:buNone/>
            </a:pPr>
            <a:r>
              <a:rPr lang="en-US" sz="2000" dirty="0">
                <a:latin typeface="Times New Roman" panose="02020603050405020304" pitchFamily="18" charset="0"/>
                <a:cs typeface="Times New Roman" panose="02020603050405020304" pitchFamily="18" charset="0"/>
              </a:rPr>
              <a:t>An Extended Service Set (ESS) is a set of interconnected Basic Service Sets (BSS) within a wireless LAN. It allows devices connected to different BSSs to communicate with each other.</a:t>
            </a:r>
          </a:p>
          <a:p>
            <a:pPr marL="514350" indent="-514350" algn="just">
              <a:buFont typeface="+mj-lt"/>
              <a:buAutoNum type="arabicPeriod" startAt="5"/>
            </a:pPr>
            <a:r>
              <a:rPr lang="en-US" sz="2000" b="1" u="sng" dirty="0">
                <a:latin typeface="Times New Roman" panose="02020603050405020304" pitchFamily="18" charset="0"/>
                <a:cs typeface="Times New Roman" panose="02020603050405020304" pitchFamily="18" charset="0"/>
              </a:rPr>
              <a:t>Distribution System (DS)</a:t>
            </a:r>
          </a:p>
          <a:p>
            <a:pPr marL="52901" indent="0" algn="just">
              <a:buNone/>
            </a:pPr>
            <a:r>
              <a:rPr lang="en-US" sz="2000" dirty="0">
                <a:latin typeface="Times New Roman" panose="02020603050405020304" pitchFamily="18" charset="0"/>
                <a:cs typeface="Times New Roman" panose="02020603050405020304" pitchFamily="18" charset="0"/>
              </a:rPr>
              <a:t>The Distribution System (DS) connects multiple access points within an Extended Service Set (ESS). It enables seamless roaming and communication between devices connected to different access points.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629877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33962" y="603047"/>
            <a:ext cx="11232324" cy="6264025"/>
          </a:xfrm>
        </p:spPr>
        <p:txBody>
          <a:bodyPr>
            <a:normAutofit/>
          </a:bodyPr>
          <a:lstStyle/>
          <a:p>
            <a:pPr marL="52901" indent="0">
              <a:buNone/>
            </a:pPr>
            <a:r>
              <a:rPr lang="en-IN" sz="2000" b="1" dirty="0">
                <a:latin typeface="Times New Roman" panose="02020603050405020304" pitchFamily="18" charset="0"/>
                <a:cs typeface="Times New Roman" pitchFamily="18" charset="0"/>
              </a:rPr>
              <a:t>Advantages </a:t>
            </a:r>
            <a:r>
              <a:rPr lang="en-IN" sz="2000" b="1" dirty="0" smtClean="0">
                <a:latin typeface="Times New Roman" pitchFamily="18" charset="0"/>
                <a:cs typeface="Times New Roman" pitchFamily="18" charset="0"/>
              </a:rPr>
              <a:t>of  802.11 WLAN:</a:t>
            </a:r>
            <a:endParaRPr lang="en-IN" sz="2000" b="1" dirty="0">
              <a:latin typeface="Times New Roman" pitchFamily="18" charset="0"/>
              <a:cs typeface="Times New Roman" pitchFamily="18" charset="0"/>
            </a:endParaRPr>
          </a:p>
          <a:p>
            <a:pPr marL="52901" indent="0">
              <a:buNone/>
            </a:pPr>
            <a:r>
              <a:rPr lang="en-IN" sz="2000" dirty="0" smtClean="0">
                <a:latin typeface="Times New Roman" panose="02020603050405020304" pitchFamily="18" charset="0"/>
                <a:cs typeface="Times New Roman" panose="02020603050405020304" pitchFamily="18" charset="0"/>
              </a:rPr>
              <a:t>1.High Scalability</a:t>
            </a:r>
            <a:endParaRPr lang="en-IN" sz="2000" dirty="0">
              <a:latin typeface="Times New Roman" panose="02020603050405020304" pitchFamily="18" charset="0"/>
              <a:cs typeface="Times New Roman" panose="02020603050405020304" pitchFamily="18" charset="0"/>
            </a:endParaRPr>
          </a:p>
          <a:p>
            <a:pPr marL="52901" indent="0">
              <a:buNone/>
            </a:pPr>
            <a:r>
              <a:rPr lang="en-IN" sz="2000" dirty="0" smtClean="0">
                <a:latin typeface="Times New Roman" panose="02020603050405020304" pitchFamily="18" charset="0"/>
                <a:cs typeface="Times New Roman" panose="02020603050405020304" pitchFamily="18" charset="0"/>
              </a:rPr>
              <a:t>2.Easy Installation</a:t>
            </a:r>
            <a:endParaRPr lang="en-IN" sz="2000" dirty="0">
              <a:latin typeface="Times New Roman" panose="02020603050405020304" pitchFamily="18" charset="0"/>
              <a:cs typeface="Times New Roman" panose="02020603050405020304" pitchFamily="18" charset="0"/>
            </a:endParaRPr>
          </a:p>
          <a:p>
            <a:pPr marL="52901" indent="0">
              <a:buNone/>
            </a:pPr>
            <a:r>
              <a:rPr lang="en-IN" sz="2000" dirty="0">
                <a:latin typeface="Times New Roman" panose="02020603050405020304" pitchFamily="18" charset="0"/>
                <a:cs typeface="Times New Roman" panose="02020603050405020304" pitchFamily="18" charset="0"/>
              </a:rPr>
              <a:t>3.Mobility</a:t>
            </a:r>
          </a:p>
          <a:p>
            <a:pPr marL="52901" indent="0">
              <a:buNone/>
            </a:pPr>
            <a:r>
              <a:rPr lang="en-IN" sz="2000" dirty="0">
                <a:latin typeface="Times New Roman" panose="02020603050405020304" pitchFamily="18" charset="0"/>
                <a:cs typeface="Times New Roman" panose="02020603050405020304" pitchFamily="18" charset="0"/>
              </a:rPr>
              <a:t>4.Flexibility</a:t>
            </a:r>
          </a:p>
          <a:p>
            <a:pPr marL="52901" indent="0">
              <a:buNone/>
            </a:pPr>
            <a:r>
              <a:rPr lang="en-IN" sz="2000" b="1" dirty="0" smtClean="0">
                <a:latin typeface="Times New Roman" panose="02020603050405020304" pitchFamily="18" charset="0"/>
                <a:cs typeface="Times New Roman" panose="02020603050405020304" pitchFamily="18" charset="0"/>
              </a:rPr>
              <a:t>Dis-Advantages of </a:t>
            </a:r>
            <a:r>
              <a:rPr lang="en-IN" sz="2000" b="1" dirty="0">
                <a:latin typeface="Times New Roman" pitchFamily="18" charset="0"/>
                <a:cs typeface="Times New Roman" pitchFamily="18" charset="0"/>
              </a:rPr>
              <a:t>802.11 </a:t>
            </a:r>
            <a:r>
              <a:rPr lang="en-IN" sz="2000" b="1" dirty="0" smtClean="0">
                <a:latin typeface="Times New Roman" pitchFamily="18" charset="0"/>
                <a:cs typeface="Times New Roman" pitchFamily="18" charset="0"/>
              </a:rPr>
              <a:t>WLAN:</a:t>
            </a:r>
            <a:endParaRPr lang="en-IN" sz="2000" b="1" dirty="0">
              <a:latin typeface="Times New Roman" panose="02020603050405020304" pitchFamily="18" charset="0"/>
              <a:cs typeface="Times New Roman" panose="02020603050405020304" pitchFamily="18" charset="0"/>
            </a:endParaRPr>
          </a:p>
          <a:p>
            <a:pPr marL="52901" indent="0">
              <a:buNone/>
            </a:pPr>
            <a:r>
              <a:rPr lang="en-IN" sz="2000" dirty="0">
                <a:latin typeface="Times New Roman" panose="02020603050405020304" pitchFamily="18" charset="0"/>
                <a:cs typeface="Times New Roman" panose="02020603050405020304" pitchFamily="18" charset="0"/>
              </a:rPr>
              <a:t>1.Less Secure</a:t>
            </a:r>
          </a:p>
          <a:p>
            <a:pPr marL="52901" indent="0">
              <a:buNone/>
            </a:pPr>
            <a:r>
              <a:rPr lang="en-IN" sz="2000" dirty="0">
                <a:latin typeface="Times New Roman" panose="02020603050405020304" pitchFamily="18" charset="0"/>
                <a:cs typeface="Times New Roman" panose="02020603050405020304" pitchFamily="18" charset="0"/>
              </a:rPr>
              <a:t>2.Limited Bandwidth</a:t>
            </a:r>
          </a:p>
          <a:p>
            <a:pPr marL="52901" indent="0">
              <a:buNone/>
            </a:pPr>
            <a:r>
              <a:rPr lang="en-IN" sz="2000" dirty="0">
                <a:latin typeface="Times New Roman" panose="02020603050405020304" pitchFamily="18" charset="0"/>
                <a:cs typeface="Times New Roman" panose="02020603050405020304" pitchFamily="18" charset="0"/>
              </a:rPr>
              <a:t>3.WLAN can be affected by network congestion</a:t>
            </a:r>
          </a:p>
        </p:txBody>
      </p:sp>
      <p:sp>
        <p:nvSpPr>
          <p:cNvPr id="4" name="Title 1"/>
          <p:cNvSpPr txBox="1">
            <a:spLocks/>
          </p:cNvSpPr>
          <p:nvPr/>
        </p:nvSpPr>
        <p:spPr>
          <a:xfrm>
            <a:off x="870857" y="22476"/>
            <a:ext cx="10492469" cy="571500"/>
          </a:xfrm>
          <a:prstGeom prst="rect">
            <a:avLst/>
          </a:prstGeom>
        </p:spPr>
        <p:txBody>
          <a:bodyPr vert="horz" lIns="87086" tIns="43543" rIns="87086" bIns="4354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048" dirty="0">
              <a:latin typeface="Times New Roman" pitchFamily="18" charset="0"/>
              <a:cs typeface="Times New Roman" pitchFamily="18" charset="0"/>
            </a:endParaRPr>
          </a:p>
        </p:txBody>
      </p:sp>
    </p:spTree>
    <p:extLst>
      <p:ext uri="{BB962C8B-B14F-4D97-AF65-F5344CB8AC3E}">
        <p14:creationId xmlns:p14="http://schemas.microsoft.com/office/powerpoint/2010/main" val="3718438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70857" y="22475"/>
            <a:ext cx="10492469" cy="1143000"/>
          </a:xfrm>
          <a:prstGeom prst="rect">
            <a:avLst/>
          </a:prstGeom>
        </p:spPr>
        <p:txBody>
          <a:bodyPr vert="horz" lIns="87086" tIns="43543" rIns="87086" bIns="4354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048" b="1" dirty="0">
                <a:latin typeface="Times New Roman" pitchFamily="18" charset="0"/>
                <a:cs typeface="Times New Roman" pitchFamily="18" charset="0"/>
              </a:rPr>
              <a:t>Features of IEEE </a:t>
            </a:r>
            <a:r>
              <a:rPr lang="en-IN" sz="3048" b="1" dirty="0" smtClean="0">
                <a:latin typeface="Times New Roman" pitchFamily="18" charset="0"/>
                <a:cs typeface="Times New Roman" pitchFamily="18" charset="0"/>
              </a:rPr>
              <a:t>802.11 Versions</a:t>
            </a:r>
            <a:endParaRPr lang="en-IN" sz="3048" dirty="0">
              <a:latin typeface="Times New Roman" pitchFamily="18" charset="0"/>
              <a:cs typeface="Times New Roman" pitchFamily="18" charset="0"/>
            </a:endParaRPr>
          </a:p>
        </p:txBody>
      </p:sp>
      <p:sp>
        <p:nvSpPr>
          <p:cNvPr id="2" name="Content Placeholder 1"/>
          <p:cNvSpPr>
            <a:spLocks noGrp="1"/>
          </p:cNvSpPr>
          <p:nvPr>
            <p:ph sz="quarter" idx="13"/>
          </p:nvPr>
        </p:nvSpPr>
        <p:spPr>
          <a:xfrm>
            <a:off x="508000" y="1165476"/>
            <a:ext cx="11559953" cy="5586198"/>
          </a:xfrm>
        </p:spPr>
        <p:txBody>
          <a:bodyPr>
            <a:normAutofit fontScale="62500" lnSpcReduction="20000"/>
          </a:bodyPr>
          <a:lstStyle/>
          <a:p>
            <a:pPr marL="52901" indent="0" algn="just">
              <a:buNone/>
            </a:pPr>
            <a:r>
              <a:rPr lang="en-US" b="1" dirty="0">
                <a:latin typeface="Times New Roman" panose="02020603050405020304" pitchFamily="18" charset="0"/>
                <a:cs typeface="Times New Roman" panose="02020603050405020304" pitchFamily="18" charset="0"/>
              </a:rPr>
              <a:t>1. IEEE </a:t>
            </a:r>
            <a:r>
              <a:rPr lang="en-US" b="1" dirty="0" smtClean="0">
                <a:latin typeface="Times New Roman" panose="02020603050405020304" pitchFamily="18" charset="0"/>
                <a:cs typeface="Times New Roman" panose="02020603050405020304" pitchFamily="18" charset="0"/>
              </a:rPr>
              <a:t>802.11 standard: </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the original version released in 1997. </a:t>
            </a: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provided </a:t>
            </a:r>
            <a:r>
              <a:rPr lang="en-US" b="1" dirty="0">
                <a:latin typeface="Times New Roman" panose="02020603050405020304" pitchFamily="18" charset="0"/>
                <a:cs typeface="Times New Roman" panose="02020603050405020304" pitchFamily="18" charset="0"/>
              </a:rPr>
              <a:t>1 Mbps or 2 Mbps data rate in the 2.4 GHz </a:t>
            </a:r>
            <a:r>
              <a:rPr lang="en-US" dirty="0">
                <a:latin typeface="Times New Roman" panose="02020603050405020304" pitchFamily="18" charset="0"/>
                <a:cs typeface="Times New Roman" panose="02020603050405020304" pitchFamily="18" charset="0"/>
              </a:rPr>
              <a:t>band and used either frequency-hopping spread spectrum (FHSS) or direct-sequence spread spectrum (DSSS). IEEE </a:t>
            </a:r>
            <a:r>
              <a:rPr lang="en-US" dirty="0" smtClean="0">
                <a:latin typeface="Times New Roman" panose="02020603050405020304" pitchFamily="18" charset="0"/>
                <a:cs typeface="Times New Roman" panose="02020603050405020304" pitchFamily="18" charset="0"/>
              </a:rPr>
              <a:t>802.11a</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52901" indent="0" algn="just">
              <a:buNone/>
            </a:pPr>
            <a:r>
              <a:rPr lang="en-US" b="1" dirty="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802.11a</a:t>
            </a: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standard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was published in 1999 as a modification to 802.11, with orthogonal frequency division multiplexing (OFDM) .</a:t>
            </a: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a maximum data rate of </a:t>
            </a:r>
            <a:r>
              <a:rPr lang="en-US" b="1" dirty="0">
                <a:latin typeface="Times New Roman" panose="02020603050405020304" pitchFamily="18" charset="0"/>
                <a:cs typeface="Times New Roman" panose="02020603050405020304" pitchFamily="18" charset="0"/>
              </a:rPr>
              <a:t>54 Mbps operating in the 5 GHz band. </a:t>
            </a:r>
          </a:p>
          <a:p>
            <a:pPr algn="just">
              <a:lnSpc>
                <a:spcPct val="120000"/>
              </a:lnSpc>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Further </a:t>
            </a:r>
            <a:r>
              <a:rPr lang="en-US" b="1" dirty="0">
                <a:latin typeface="Times New Roman" panose="02020603050405020304" pitchFamily="18" charset="0"/>
                <a:cs typeface="Times New Roman" panose="02020603050405020304" pitchFamily="18" charset="0"/>
              </a:rPr>
              <a:t>amendments to 802.11a are 802.11ac, 802.11ad, 802.11af, 802.11ah, 802.11ai, 802.11aj etc</a:t>
            </a:r>
            <a:r>
              <a:rPr lang="en-US" b="1"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52901" indent="0" algn="just">
              <a:buNone/>
            </a:pPr>
            <a:r>
              <a:rPr lang="en-US" b="1" dirty="0">
                <a:latin typeface="Times New Roman" panose="02020603050405020304" pitchFamily="18" charset="0"/>
                <a:cs typeface="Times New Roman" panose="02020603050405020304" pitchFamily="18" charset="0"/>
              </a:rPr>
              <a:t>3. IEEE 802.11b </a:t>
            </a:r>
            <a:r>
              <a:rPr lang="en-US" b="1" dirty="0" smtClean="0">
                <a:latin typeface="Times New Roman" panose="02020603050405020304" pitchFamily="18" charset="0"/>
                <a:cs typeface="Times New Roman" panose="02020603050405020304" pitchFamily="18" charset="0"/>
              </a:rPr>
              <a:t>standard:</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802.11b is a direct </a:t>
            </a:r>
            <a:r>
              <a:rPr lang="en-US" b="1" dirty="0">
                <a:latin typeface="Times New Roman" panose="02020603050405020304" pitchFamily="18" charset="0"/>
                <a:cs typeface="Times New Roman" panose="02020603050405020304" pitchFamily="18" charset="0"/>
              </a:rPr>
              <a:t>extension of the original 802.11 </a:t>
            </a:r>
            <a:r>
              <a:rPr lang="en-US" dirty="0">
                <a:latin typeface="Times New Roman" panose="02020603050405020304" pitchFamily="18" charset="0"/>
                <a:cs typeface="Times New Roman" panose="02020603050405020304" pitchFamily="18" charset="0"/>
              </a:rPr>
              <a:t>standard that appeared in early 2000.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uses the same modulation technique as 802.11, i.e. DSSS and </a:t>
            </a:r>
            <a:r>
              <a:rPr lang="en-US" b="1" dirty="0">
                <a:latin typeface="Times New Roman" panose="02020603050405020304" pitchFamily="18" charset="0"/>
                <a:cs typeface="Times New Roman" panose="02020603050405020304" pitchFamily="18" charset="0"/>
              </a:rPr>
              <a:t>operates in the 2.4 GHz band.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has a higher data rate of </a:t>
            </a:r>
            <a:r>
              <a:rPr lang="en-US" b="1" dirty="0">
                <a:latin typeface="Times New Roman" panose="02020603050405020304" pitchFamily="18" charset="0"/>
                <a:cs typeface="Times New Roman" panose="02020603050405020304" pitchFamily="18" charset="0"/>
              </a:rPr>
              <a:t>11 Mbps as compared to 2 Mbps of 802.11</a:t>
            </a:r>
            <a:r>
              <a:rPr lang="en-US" dirty="0">
                <a:latin typeface="Times New Roman" panose="02020603050405020304" pitchFamily="18" charset="0"/>
                <a:cs typeface="Times New Roman" panose="02020603050405020304" pitchFamily="18" charset="0"/>
              </a:rPr>
              <a:t>, due to which it was rapidly adopted in wireless LANs. </a:t>
            </a:r>
          </a:p>
        </p:txBody>
      </p:sp>
    </p:spTree>
    <p:extLst>
      <p:ext uri="{BB962C8B-B14F-4D97-AF65-F5344CB8AC3E}">
        <p14:creationId xmlns:p14="http://schemas.microsoft.com/office/powerpoint/2010/main" val="1512558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70857" y="22475"/>
            <a:ext cx="10492469" cy="1143000"/>
          </a:xfrm>
          <a:prstGeom prst="rect">
            <a:avLst/>
          </a:prstGeom>
        </p:spPr>
        <p:txBody>
          <a:bodyPr vert="horz" lIns="87086" tIns="43543" rIns="87086" bIns="43543"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048" b="1" dirty="0">
                <a:latin typeface="Times New Roman" pitchFamily="18" charset="0"/>
                <a:cs typeface="Times New Roman" pitchFamily="18" charset="0"/>
              </a:rPr>
              <a:t>Features of IEEE </a:t>
            </a:r>
            <a:r>
              <a:rPr lang="en-IN" sz="3048" b="1" dirty="0" smtClean="0">
                <a:latin typeface="Times New Roman" pitchFamily="18" charset="0"/>
                <a:cs typeface="Times New Roman" pitchFamily="18" charset="0"/>
              </a:rPr>
              <a:t>802.11 Versions</a:t>
            </a:r>
            <a:endParaRPr lang="en-IN" sz="3048" dirty="0">
              <a:latin typeface="Times New Roman" pitchFamily="18" charset="0"/>
              <a:cs typeface="Times New Roman" pitchFamily="18" charset="0"/>
            </a:endParaRPr>
          </a:p>
        </p:txBody>
      </p:sp>
      <p:sp>
        <p:nvSpPr>
          <p:cNvPr id="2" name="Content Placeholder 1"/>
          <p:cNvSpPr>
            <a:spLocks noGrp="1"/>
          </p:cNvSpPr>
          <p:nvPr>
            <p:ph sz="quarter" idx="13"/>
          </p:nvPr>
        </p:nvSpPr>
        <p:spPr>
          <a:xfrm>
            <a:off x="508000" y="1165475"/>
            <a:ext cx="11030857" cy="5384096"/>
          </a:xfrm>
        </p:spPr>
        <p:txBody>
          <a:bodyPr>
            <a:normAutofit/>
          </a:bodyPr>
          <a:lstStyle/>
          <a:p>
            <a:pPr marL="52901" indent="0">
              <a:buNone/>
            </a:pPr>
            <a:r>
              <a:rPr lang="en-US" b="1" dirty="0" smtClean="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 IEEE </a:t>
            </a:r>
            <a:r>
              <a:rPr lang="en-US" sz="2000" b="1" dirty="0" smtClean="0">
                <a:latin typeface="Times New Roman" panose="02020603050405020304" pitchFamily="18" charset="0"/>
                <a:cs typeface="Times New Roman" panose="02020603050405020304" pitchFamily="18" charset="0"/>
              </a:rPr>
              <a:t>802.11g standard:</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802.11g was indorsed in </a:t>
            </a:r>
            <a:r>
              <a:rPr lang="en-US" sz="2000" b="1" dirty="0">
                <a:latin typeface="Times New Roman" panose="02020603050405020304" pitchFamily="18" charset="0"/>
                <a:cs typeface="Times New Roman" panose="02020603050405020304" pitchFamily="18" charset="0"/>
              </a:rPr>
              <a:t>2003.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operates in the </a:t>
            </a:r>
            <a:r>
              <a:rPr lang="en-US" sz="2000" b="1" dirty="0">
                <a:latin typeface="Times New Roman" panose="02020603050405020304" pitchFamily="18" charset="0"/>
                <a:cs typeface="Times New Roman" panose="02020603050405020304" pitchFamily="18" charset="0"/>
              </a:rPr>
              <a:t>2.4 GHz band </a:t>
            </a:r>
            <a:r>
              <a:rPr lang="en-US" sz="2000" dirty="0">
                <a:latin typeface="Times New Roman" panose="02020603050405020304" pitchFamily="18" charset="0"/>
                <a:cs typeface="Times New Roman" panose="02020603050405020304" pitchFamily="18" charset="0"/>
              </a:rPr>
              <a:t>(as in 802.11b) and provides a average throughput of 22 Mbps.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uses OFDM technique (as in 802.11a).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5. IEEE 802.11n </a:t>
            </a:r>
            <a:r>
              <a:rPr lang="en-US" sz="2000" b="1" dirty="0" smtClean="0">
                <a:latin typeface="Times New Roman" panose="02020603050405020304" pitchFamily="18" charset="0"/>
                <a:cs typeface="Times New Roman" panose="02020603050405020304" pitchFamily="18" charset="0"/>
              </a:rPr>
              <a:t>standard:</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802.11n was approved and published in </a:t>
            </a:r>
            <a:r>
              <a:rPr lang="en-US" sz="2000" b="1" dirty="0">
                <a:latin typeface="Times New Roman" panose="02020603050405020304" pitchFamily="18" charset="0"/>
                <a:cs typeface="Times New Roman" panose="02020603050405020304" pitchFamily="18" charset="0"/>
              </a:rPr>
              <a:t>2009</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It operates on both the </a:t>
            </a:r>
            <a:r>
              <a:rPr lang="en-US" sz="2000" b="1" dirty="0">
                <a:latin typeface="Times New Roman" panose="02020603050405020304" pitchFamily="18" charset="0"/>
                <a:cs typeface="Times New Roman" panose="02020603050405020304" pitchFamily="18" charset="0"/>
              </a:rPr>
              <a:t>2.4 GHz and the 5 GHz bands.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has variable data rate ranging from </a:t>
            </a:r>
            <a:r>
              <a:rPr lang="en-US" sz="2000" b="1" dirty="0">
                <a:latin typeface="Times New Roman" panose="02020603050405020304" pitchFamily="18" charset="0"/>
                <a:cs typeface="Times New Roman" panose="02020603050405020304" pitchFamily="18" charset="0"/>
              </a:rPr>
              <a:t>54 Mbps to 600 Mbps</a:t>
            </a:r>
            <a:r>
              <a:rPr lang="en-US" sz="2000" b="1" dirty="0" smtClean="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marL="52901" indent="0">
              <a:buNone/>
            </a:pPr>
            <a:r>
              <a:rPr lang="en-US" sz="2000" b="1" dirty="0">
                <a:latin typeface="Times New Roman" panose="02020603050405020304" pitchFamily="18" charset="0"/>
                <a:cs typeface="Times New Roman" panose="02020603050405020304" pitchFamily="18" charset="0"/>
              </a:rPr>
              <a:t>6. IEEE 802.11p </a:t>
            </a:r>
            <a:r>
              <a:rPr lang="en-US" sz="2000" b="1" dirty="0" smtClean="0">
                <a:latin typeface="Times New Roman" panose="02020603050405020304" pitchFamily="18" charset="0"/>
                <a:cs typeface="Times New Roman" panose="02020603050405020304" pitchFamily="18" charset="0"/>
              </a:rPr>
              <a:t>standard:</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include network communications between vehicles moving at high speed and the environment.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have a data rate of </a:t>
            </a:r>
            <a:r>
              <a:rPr lang="en-US" sz="2000" b="1" dirty="0">
                <a:latin typeface="Times New Roman" panose="02020603050405020304" pitchFamily="18" charset="0"/>
                <a:cs typeface="Times New Roman" panose="02020603050405020304" pitchFamily="18" charset="0"/>
              </a:rPr>
              <a:t>27 Mbps and operate in 5.9 GHz band.</a:t>
            </a:r>
          </a:p>
          <a:p>
            <a:endParaRPr lang="en-US" b="1" dirty="0"/>
          </a:p>
        </p:txBody>
      </p:sp>
    </p:spTree>
    <p:extLst>
      <p:ext uri="{BB962C8B-B14F-4D97-AF65-F5344CB8AC3E}">
        <p14:creationId xmlns:p14="http://schemas.microsoft.com/office/powerpoint/2010/main" val="670729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19" y="141668"/>
            <a:ext cx="11706895" cy="682580"/>
          </a:xfrm>
        </p:spPr>
        <p:txBody>
          <a:bodyPr>
            <a:normAutofit fontScale="90000"/>
          </a:bodyPr>
          <a:lstStyle/>
          <a:p>
            <a:r>
              <a:rPr lang="en-IN" b="1" dirty="0" smtClean="0">
                <a:latin typeface="Times New Roman" pitchFamily="18" charset="0"/>
                <a:cs typeface="Times New Roman" pitchFamily="18" charset="0"/>
              </a:rPr>
              <a:t>Bluetooth Architecture:</a:t>
            </a:r>
            <a:endParaRPr lang="en-IN"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231820" y="1068947"/>
            <a:ext cx="11694017" cy="5344732"/>
          </a:xfrm>
        </p:spPr>
        <p:txBody>
          <a:bodyPr>
            <a:normAutofit/>
          </a:bodyPr>
          <a:lstStyle/>
          <a:p>
            <a:pPr marL="55545" indent="0">
              <a:buNone/>
            </a:pPr>
            <a:r>
              <a:rPr lang="en-US" sz="2000" b="1" dirty="0">
                <a:latin typeface="Times New Roman" pitchFamily="18" charset="0"/>
                <a:cs typeface="Times New Roman" pitchFamily="18" charset="0"/>
              </a:rPr>
              <a:t>What is Bluetooth?</a:t>
            </a:r>
          </a:p>
          <a:p>
            <a:pPr>
              <a:buFont typeface="Wingdings" pitchFamily="2" charset="2"/>
              <a:buChar char="Ø"/>
            </a:pPr>
            <a:r>
              <a:rPr lang="en-US" sz="2000" dirty="0">
                <a:latin typeface="Times New Roman" pitchFamily="18" charset="0"/>
                <a:cs typeface="Times New Roman" pitchFamily="18" charset="0"/>
              </a:rPr>
              <a:t>Bluetooth is a </a:t>
            </a:r>
            <a:r>
              <a:rPr lang="en-US" sz="2000" b="1" dirty="0">
                <a:latin typeface="Times New Roman" pitchFamily="18" charset="0"/>
                <a:cs typeface="Times New Roman" pitchFamily="18" charset="0"/>
              </a:rPr>
              <a:t>wireless LAN technology </a:t>
            </a:r>
            <a:r>
              <a:rPr lang="en-US" sz="2000" dirty="0">
                <a:latin typeface="Times New Roman" pitchFamily="18" charset="0"/>
                <a:cs typeface="Times New Roman" pitchFamily="18" charset="0"/>
              </a:rPr>
              <a:t>used to connect different devices such as mobile phones, laptops, notebooks, computers, cameras, printers and so on.</a:t>
            </a:r>
          </a:p>
          <a:p>
            <a:pPr>
              <a:buFont typeface="Wingdings" pitchFamily="2" charset="2"/>
              <a:buChar char="Ø"/>
            </a:pPr>
            <a:r>
              <a:rPr lang="en-US" sz="2000" dirty="0">
                <a:latin typeface="Times New Roman" pitchFamily="18" charset="0"/>
                <a:cs typeface="Times New Roman" pitchFamily="18" charset="0"/>
              </a:rPr>
              <a:t>It is used for exchanging data over </a:t>
            </a:r>
            <a:r>
              <a:rPr lang="en-US" sz="2000" b="1" dirty="0">
                <a:latin typeface="Times New Roman" pitchFamily="18" charset="0"/>
                <a:cs typeface="Times New Roman" pitchFamily="18" charset="0"/>
              </a:rPr>
              <a:t>smaller distances</a:t>
            </a:r>
            <a:r>
              <a:rPr lang="en-US" sz="2000" dirty="0">
                <a:latin typeface="Times New Roman" pitchFamily="18" charset="0"/>
                <a:cs typeface="Times New Roman" pitchFamily="18" charset="0"/>
              </a:rPr>
              <a:t>.</a:t>
            </a:r>
          </a:p>
          <a:p>
            <a:pPr>
              <a:buFont typeface="Wingdings" pitchFamily="2" charset="2"/>
              <a:buChar char="Ø"/>
            </a:pPr>
            <a:r>
              <a:rPr lang="en-US" sz="2000" dirty="0">
                <a:latin typeface="Times New Roman" pitchFamily="18" charset="0"/>
                <a:cs typeface="Times New Roman" pitchFamily="18" charset="0"/>
              </a:rPr>
              <a:t>It operates in the unlicensed, industrial, scientific and medical (ISM) band at </a:t>
            </a:r>
            <a:r>
              <a:rPr lang="en-US" sz="2000" b="1" dirty="0">
                <a:latin typeface="Times New Roman" pitchFamily="18" charset="0"/>
                <a:cs typeface="Times New Roman" pitchFamily="18" charset="0"/>
              </a:rPr>
              <a:t>2.4 GHz to 2.485 GHz</a:t>
            </a:r>
            <a:r>
              <a:rPr lang="en-US" sz="2000" dirty="0">
                <a:latin typeface="Times New Roman" pitchFamily="18" charset="0"/>
                <a:cs typeface="Times New Roman" pitchFamily="18" charset="0"/>
              </a:rPr>
              <a:t>. </a:t>
            </a:r>
          </a:p>
          <a:p>
            <a:pPr>
              <a:buFont typeface="Wingdings" pitchFamily="2" charset="2"/>
              <a:buChar char="Ø"/>
            </a:pPr>
            <a:r>
              <a:rPr lang="en-US" sz="2000" dirty="0">
                <a:latin typeface="Times New Roman" pitchFamily="18" charset="0"/>
                <a:cs typeface="Times New Roman" pitchFamily="18" charset="0"/>
              </a:rPr>
              <a:t>Its ranges up to </a:t>
            </a:r>
            <a:r>
              <a:rPr lang="en-US" sz="2000" b="1" dirty="0">
                <a:latin typeface="Times New Roman" pitchFamily="18" charset="0"/>
                <a:cs typeface="Times New Roman" pitchFamily="18" charset="0"/>
              </a:rPr>
              <a:t>10  to 200 meters. </a:t>
            </a:r>
          </a:p>
          <a:p>
            <a:pPr>
              <a:buFont typeface="Wingdings" pitchFamily="2" charset="2"/>
              <a:buChar char="Ø"/>
            </a:pPr>
            <a:r>
              <a:rPr lang="en-US" sz="2000" dirty="0">
                <a:latin typeface="Times New Roman" pitchFamily="18" charset="0"/>
                <a:cs typeface="Times New Roman" pitchFamily="18" charset="0"/>
              </a:rPr>
              <a:t>It provides data rates up to </a:t>
            </a:r>
            <a:r>
              <a:rPr lang="en-US" sz="2000" b="1" dirty="0">
                <a:latin typeface="Times New Roman" pitchFamily="18" charset="0"/>
                <a:cs typeface="Times New Roman" pitchFamily="18" charset="0"/>
              </a:rPr>
              <a:t>1  to 2 Mbps </a:t>
            </a:r>
            <a:r>
              <a:rPr lang="en-US" sz="2000" dirty="0">
                <a:latin typeface="Times New Roman" pitchFamily="18" charset="0"/>
                <a:cs typeface="Times New Roman" pitchFamily="18" charset="0"/>
              </a:rPr>
              <a:t>depending upon the version</a:t>
            </a:r>
            <a:endParaRPr lang="en-US" sz="2000" b="1"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2891957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28789"/>
            <a:ext cx="11727288" cy="850006"/>
          </a:xfrm>
        </p:spPr>
        <p:txBody>
          <a:bodyPr>
            <a:normAutofit/>
          </a:bodyPr>
          <a:lstStyle/>
          <a:p>
            <a:r>
              <a:rPr lang="en-US" sz="2800" b="1" dirty="0" smtClean="0">
                <a:latin typeface="Times New Roman" pitchFamily="18" charset="0"/>
                <a:cs typeface="Times New Roman" pitchFamily="18" charset="0"/>
              </a:rPr>
              <a:t>Architecture of Bluetooth</a:t>
            </a:r>
            <a:endParaRPr lang="en-US" sz="2800" b="1"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218941" y="1159099"/>
            <a:ext cx="11719774" cy="5602309"/>
          </a:xfrm>
        </p:spPr>
        <p:txBody>
          <a:bodyPr>
            <a:normAutofit/>
          </a:bodyPr>
          <a:lstStyle/>
          <a:p>
            <a:pPr algn="just">
              <a:buFont typeface="Wingdings" pitchFamily="2" charset="2"/>
              <a:buChar char="Ø"/>
            </a:pPr>
            <a:r>
              <a:rPr lang="en-US" sz="2000" b="1" dirty="0">
                <a:latin typeface="Times New Roman" pitchFamily="18" charset="0"/>
                <a:cs typeface="Times New Roman" pitchFamily="18" charset="0"/>
              </a:rPr>
              <a:t> Bluetooth defines two types of networks: </a:t>
            </a:r>
          </a:p>
          <a:p>
            <a:pPr algn="just">
              <a:buFont typeface="Wingdings" pitchFamily="2" charset="2"/>
              <a:buChar char="Ø"/>
            </a:pPr>
            <a:r>
              <a:rPr lang="en-US" sz="2000" b="1" dirty="0" err="1">
                <a:latin typeface="Times New Roman" pitchFamily="18" charset="0"/>
                <a:cs typeface="Times New Roman" pitchFamily="18" charset="0"/>
              </a:rPr>
              <a:t>Piconet</a:t>
            </a:r>
            <a:r>
              <a:rPr lang="en-US" sz="2000" dirty="0">
                <a:latin typeface="Times New Roman" pitchFamily="18" charset="0"/>
                <a:cs typeface="Times New Roman" pitchFamily="18" charset="0"/>
              </a:rPr>
              <a:t>: A Bluetooth network is called a </a:t>
            </a:r>
            <a:r>
              <a:rPr lang="en-US" sz="2000" b="1" dirty="0" err="1">
                <a:latin typeface="Times New Roman" pitchFamily="18" charset="0"/>
                <a:cs typeface="Times New Roman" pitchFamily="18" charset="0"/>
              </a:rPr>
              <a:t>piconet</a:t>
            </a:r>
            <a:endParaRPr lang="en-US" sz="2000" dirty="0">
              <a:latin typeface="Times New Roman" pitchFamily="18" charset="0"/>
              <a:cs typeface="Times New Roman" pitchFamily="18" charset="0"/>
            </a:endParaRPr>
          </a:p>
          <a:p>
            <a:pPr algn="just">
              <a:buFont typeface="Wingdings" pitchFamily="2" charset="2"/>
              <a:buChar char="Ø"/>
            </a:pPr>
            <a:r>
              <a:rPr lang="en-US" sz="2000" b="1" dirty="0" err="1">
                <a:latin typeface="Times New Roman" pitchFamily="18" charset="0"/>
                <a:cs typeface="Times New Roman" pitchFamily="18" charset="0"/>
              </a:rPr>
              <a:t>Scatternet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 collection of interconnected </a:t>
            </a:r>
            <a:r>
              <a:rPr lang="en-US" sz="2000" dirty="0" err="1">
                <a:latin typeface="Times New Roman" pitchFamily="18" charset="0"/>
                <a:cs typeface="Times New Roman" pitchFamily="18" charset="0"/>
              </a:rPr>
              <a:t>piconets</a:t>
            </a:r>
            <a:r>
              <a:rPr lang="en-US" sz="2000" dirty="0">
                <a:latin typeface="Times New Roman" pitchFamily="18" charset="0"/>
                <a:cs typeface="Times New Roman" pitchFamily="18" charset="0"/>
              </a:rPr>
              <a:t> is called as  </a:t>
            </a:r>
            <a:r>
              <a:rPr lang="en-US" sz="2000" b="1" dirty="0" err="1">
                <a:latin typeface="Times New Roman" pitchFamily="18" charset="0"/>
                <a:cs typeface="Times New Roman" pitchFamily="18" charset="0"/>
              </a:rPr>
              <a:t>scatternet</a:t>
            </a:r>
            <a:r>
              <a:rPr lang="en-US" sz="20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148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3916"/>
            <a:ext cx="10515600" cy="5943047"/>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Burst </a:t>
            </a:r>
            <a:r>
              <a:rPr lang="en-IN" sz="2400" dirty="0" smtClean="0">
                <a:latin typeface="Times New Roman" panose="02020603050405020304" pitchFamily="18" charset="0"/>
                <a:cs typeface="Times New Roman" panose="02020603050405020304" pitchFamily="18" charset="0"/>
              </a:rPr>
              <a:t>Error:</a:t>
            </a:r>
          </a:p>
          <a:p>
            <a:pPr fontAlgn="base"/>
            <a:r>
              <a:rPr lang="en-US" sz="2000" dirty="0" smtClean="0">
                <a:latin typeface="Times New Roman" panose="02020603050405020304" pitchFamily="18" charset="0"/>
                <a:cs typeface="Times New Roman" panose="02020603050405020304" pitchFamily="18" charset="0"/>
              </a:rPr>
              <a:t>The term burst error means that two or more bits in data have changed from 0 to 1 or from 1 to 0</a:t>
            </a:r>
          </a:p>
          <a:p>
            <a:pPr fontAlgn="base"/>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several consecutive bits are flipped mistakenly in digital transmission, it creates a burst error.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t/>
            </a:r>
            <a:br>
              <a:rPr lang="en-US" sz="2400" dirty="0" smtClean="0"/>
            </a:br>
            <a:endParaRPr lang="en-IN"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0400" y="1972953"/>
            <a:ext cx="4371199" cy="3189249"/>
          </a:xfrm>
          <a:prstGeom prst="rect">
            <a:avLst/>
          </a:prstGeom>
        </p:spPr>
      </p:pic>
    </p:spTree>
    <p:extLst>
      <p:ext uri="{BB962C8B-B14F-4D97-AF65-F5344CB8AC3E}">
        <p14:creationId xmlns:p14="http://schemas.microsoft.com/office/powerpoint/2010/main" val="1262512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28789"/>
            <a:ext cx="11727288" cy="850006"/>
          </a:xfrm>
        </p:spPr>
        <p:txBody>
          <a:bodyPr>
            <a:normAutofit/>
          </a:bodyPr>
          <a:lstStyle/>
          <a:p>
            <a:r>
              <a:rPr lang="en-US" sz="2800" b="1" dirty="0" smtClean="0">
                <a:latin typeface="Times New Roman" pitchFamily="18" charset="0"/>
                <a:cs typeface="Times New Roman" pitchFamily="18" charset="0"/>
              </a:rPr>
              <a:t>Bluetooth </a:t>
            </a:r>
            <a:r>
              <a:rPr lang="en-US" sz="2800" b="1" dirty="0">
                <a:latin typeface="Times New Roman" pitchFamily="18" charset="0"/>
                <a:cs typeface="Times New Roman" pitchFamily="18" charset="0"/>
              </a:rPr>
              <a:t>Architecture </a:t>
            </a:r>
            <a:r>
              <a:rPr lang="en-US" sz="2800" b="1" u="sng" dirty="0" err="1" smtClean="0">
                <a:latin typeface="Times New Roman" pitchFamily="18" charset="0"/>
                <a:cs typeface="Times New Roman" pitchFamily="18" charset="0"/>
              </a:rPr>
              <a:t>Piconet</a:t>
            </a:r>
            <a:r>
              <a:rPr lang="en-US" sz="2800" b="1" u="sng" dirty="0" smtClean="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80304" y="888643"/>
            <a:ext cx="11784167" cy="5942460"/>
          </a:xfrm>
        </p:spPr>
        <p:txBody>
          <a:bodyPr>
            <a:normAutofit/>
          </a:bodyPr>
          <a:lstStyle/>
          <a:p>
            <a:pPr lvl="1"/>
            <a:r>
              <a:rPr lang="en-US" sz="2000" b="1" dirty="0" err="1" smtClean="0">
                <a:latin typeface="Times New Roman" pitchFamily="18" charset="0"/>
                <a:cs typeface="Times New Roman" pitchFamily="18" charset="0"/>
              </a:rPr>
              <a:t>Piconet</a:t>
            </a:r>
            <a:r>
              <a:rPr lang="en-US" sz="2000" dirty="0" smtClean="0">
                <a:latin typeface="Times New Roman" pitchFamily="18" charset="0"/>
                <a:cs typeface="Times New Roman" pitchFamily="18" charset="0"/>
              </a:rPr>
              <a:t>: A Bluetooth network is called a </a:t>
            </a:r>
            <a:r>
              <a:rPr lang="en-US" sz="2000" b="1" dirty="0" err="1" smtClean="0">
                <a:latin typeface="Times New Roman" pitchFamily="18" charset="0"/>
                <a:cs typeface="Times New Roman" pitchFamily="18" charset="0"/>
              </a:rPr>
              <a:t>piconet</a:t>
            </a:r>
            <a:endParaRPr lang="en-US" sz="2000" b="1"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Master is the device that initiate the connection and </a:t>
            </a:r>
          </a:p>
          <a:p>
            <a:pPr marL="457200" lvl="1" indent="0">
              <a:buNone/>
            </a:pPr>
            <a:r>
              <a:rPr lang="en-US" sz="2000" dirty="0" smtClean="0">
                <a:latin typeface="Times New Roman" pitchFamily="18" charset="0"/>
                <a:cs typeface="Times New Roman" pitchFamily="18" charset="0"/>
              </a:rPr>
              <a:t>   control communication within the </a:t>
            </a:r>
            <a:r>
              <a:rPr lang="en-US" sz="2000" dirty="0" err="1" smtClean="0">
                <a:latin typeface="Times New Roman" pitchFamily="18" charset="0"/>
                <a:cs typeface="Times New Roman" pitchFamily="18" charset="0"/>
              </a:rPr>
              <a:t>piconet</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Slave are the devices that respond to the masters.</a:t>
            </a:r>
          </a:p>
          <a:p>
            <a:pPr lvl="1"/>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piconet</a:t>
            </a:r>
            <a:r>
              <a:rPr lang="en-US" sz="2000" dirty="0" smtClean="0">
                <a:latin typeface="Times New Roman" pitchFamily="18" charset="0"/>
                <a:cs typeface="Times New Roman" pitchFamily="18" charset="0"/>
              </a:rPr>
              <a:t> can have up to </a:t>
            </a:r>
            <a:r>
              <a:rPr lang="en-US" sz="2000" b="1" dirty="0" smtClean="0">
                <a:latin typeface="Times New Roman" pitchFamily="18" charset="0"/>
                <a:cs typeface="Times New Roman" pitchFamily="18" charset="0"/>
              </a:rPr>
              <a:t>8 active nodes </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1 node is a </a:t>
            </a:r>
          </a:p>
          <a:p>
            <a:pPr marL="457200" lvl="1" indent="0">
              <a:buNone/>
            </a:pPr>
            <a:r>
              <a:rPr lang="en-US" sz="2000" b="1" dirty="0" smtClean="0">
                <a:latin typeface="Times New Roman" pitchFamily="18" charset="0"/>
                <a:cs typeface="Times New Roman" pitchFamily="18" charset="0"/>
              </a:rPr>
              <a:t>   Primary(Master)</a:t>
            </a:r>
            <a:r>
              <a:rPr lang="en-US" sz="2000" dirty="0" smtClean="0">
                <a:latin typeface="Times New Roman" pitchFamily="18" charset="0"/>
                <a:cs typeface="Times New Roman" pitchFamily="18" charset="0"/>
              </a:rPr>
              <a:t> node and remaining </a:t>
            </a:r>
            <a:r>
              <a:rPr lang="en-US" sz="2000" b="1" dirty="0" smtClean="0">
                <a:latin typeface="Times New Roman" pitchFamily="18" charset="0"/>
                <a:cs typeface="Times New Roman" pitchFamily="18" charset="0"/>
              </a:rPr>
              <a:t>7 nodes are </a:t>
            </a:r>
          </a:p>
          <a:p>
            <a:pPr marL="457200" lvl="1" indent="0">
              <a:buNone/>
            </a:pPr>
            <a:r>
              <a:rPr lang="en-US" sz="2000" b="1" dirty="0" smtClean="0">
                <a:latin typeface="Times New Roman" pitchFamily="18" charset="0"/>
                <a:cs typeface="Times New Roman" pitchFamily="18" charset="0"/>
              </a:rPr>
              <a:t>    Secondary(Slave) nodes . </a:t>
            </a:r>
          </a:p>
          <a:p>
            <a:r>
              <a:rPr lang="en-US" sz="2000" dirty="0" smtClean="0">
                <a:latin typeface="Times New Roman" pitchFamily="18" charset="0"/>
                <a:cs typeface="Times New Roman" pitchFamily="18" charset="0"/>
              </a:rPr>
              <a:t>      All the secondary nodes synchronize their clocks and </a:t>
            </a:r>
          </a:p>
          <a:p>
            <a:pPr marL="0" indent="0">
              <a:buNone/>
            </a:pPr>
            <a:r>
              <a:rPr lang="en-US" sz="2000" dirty="0" smtClean="0">
                <a:latin typeface="Times New Roman" pitchFamily="18" charset="0"/>
                <a:cs typeface="Times New Roman" pitchFamily="18" charset="0"/>
              </a:rPr>
              <a:t>          hopping sequence with the primary nodes.</a:t>
            </a:r>
          </a:p>
          <a:p>
            <a:r>
              <a:rPr lang="en-US" sz="2000" dirty="0" smtClean="0">
                <a:latin typeface="Times New Roman" pitchFamily="18" charset="0"/>
                <a:cs typeface="Times New Roman" pitchFamily="18" charset="0"/>
              </a:rPr>
              <a:t>      The communication between the primary and secondary</a:t>
            </a:r>
          </a:p>
          <a:p>
            <a:pPr marL="0" indent="0">
              <a:buNone/>
            </a:pPr>
            <a:r>
              <a:rPr lang="en-US" sz="2000" dirty="0" smtClean="0">
                <a:latin typeface="Times New Roman" pitchFamily="18" charset="0"/>
                <a:cs typeface="Times New Roman" pitchFamily="18" charset="0"/>
              </a:rPr>
              <a:t>          nodes can be </a:t>
            </a:r>
            <a:r>
              <a:rPr lang="en-US" sz="2000" b="1" dirty="0" smtClean="0">
                <a:latin typeface="Times New Roman" pitchFamily="18" charset="0"/>
                <a:cs typeface="Times New Roman" pitchFamily="18" charset="0"/>
              </a:rPr>
              <a:t>one-to-one or one-to-many. </a:t>
            </a: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piconet</a:t>
            </a:r>
            <a:r>
              <a:rPr lang="en-US" sz="2000" b="1" dirty="0" smtClean="0">
                <a:latin typeface="Times New Roman" pitchFamily="18" charset="0"/>
                <a:cs typeface="Times New Roman" pitchFamily="18" charset="0"/>
              </a:rPr>
              <a:t> is suitable </a:t>
            </a:r>
            <a:r>
              <a:rPr lang="en-US" sz="2000" dirty="0" smtClean="0">
                <a:latin typeface="Times New Roman" pitchFamily="18" charset="0"/>
                <a:cs typeface="Times New Roman" pitchFamily="18" charset="0"/>
              </a:rPr>
              <a:t>for small device networks such as </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mobile to headphones.</a:t>
            </a:r>
          </a:p>
          <a:p>
            <a:r>
              <a:rPr lang="en-US" sz="2000" dirty="0" smtClean="0">
                <a:latin typeface="Times New Roman" pitchFamily="18" charset="0"/>
                <a:cs typeface="Times New Roman" pitchFamily="18" charset="0"/>
              </a:rPr>
              <a:t>        Figure shows a </a:t>
            </a:r>
            <a:r>
              <a:rPr lang="en-US" sz="2000" dirty="0" err="1" smtClean="0">
                <a:latin typeface="Times New Roman" pitchFamily="18" charset="0"/>
                <a:cs typeface="Times New Roman" pitchFamily="18" charset="0"/>
              </a:rPr>
              <a:t>piconet</a:t>
            </a: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4895" y="1068947"/>
            <a:ext cx="4095483" cy="428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262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6" y="128789"/>
            <a:ext cx="11727288" cy="850006"/>
          </a:xfrm>
        </p:spPr>
        <p:txBody>
          <a:bodyPr>
            <a:normAutofit/>
          </a:bodyPr>
          <a:lstStyle/>
          <a:p>
            <a:r>
              <a:rPr lang="en-US" sz="2800" b="1" dirty="0" smtClean="0">
                <a:latin typeface="Times New Roman" pitchFamily="18" charset="0"/>
                <a:cs typeface="Times New Roman" pitchFamily="18" charset="0"/>
              </a:rPr>
              <a:t>Bluetooth </a:t>
            </a:r>
            <a:r>
              <a:rPr lang="en-US" sz="2800" b="1" dirty="0">
                <a:latin typeface="Times New Roman" pitchFamily="18" charset="0"/>
                <a:cs typeface="Times New Roman" pitchFamily="18" charset="0"/>
              </a:rPr>
              <a:t>Architecture </a:t>
            </a:r>
            <a:r>
              <a:rPr lang="en-US" sz="2800" b="1" u="sng" dirty="0" err="1" smtClean="0">
                <a:latin typeface="Times New Roman" pitchFamily="18" charset="0"/>
                <a:cs typeface="Times New Roman" pitchFamily="18" charset="0"/>
              </a:rPr>
              <a:t>Scatternet</a:t>
            </a:r>
            <a:r>
              <a:rPr lang="en-US" sz="2800" b="1" u="sng" dirty="0" smtClean="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150849" y="1094704"/>
            <a:ext cx="11784167" cy="5942460"/>
          </a:xfrm>
        </p:spPr>
        <p:txBody>
          <a:bodyPr>
            <a:normAutofit/>
          </a:bodyPr>
          <a:lstStyle/>
          <a:p>
            <a:pPr marL="787262" lvl="1" indent="-342900" algn="just">
              <a:buFont typeface="Wingdings" pitchFamily="2" charset="2"/>
              <a:buChar char="Ø"/>
            </a:pPr>
            <a:r>
              <a:rPr lang="en-US" sz="2000" b="1" dirty="0" err="1">
                <a:latin typeface="Times New Roman" pitchFamily="18" charset="0"/>
                <a:cs typeface="Times New Roman" pitchFamily="18" charset="0"/>
              </a:rPr>
              <a:t>Scatternet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 collection of interconnected </a:t>
            </a:r>
            <a:r>
              <a:rPr lang="en-US" sz="2000" dirty="0" err="1">
                <a:latin typeface="Times New Roman" pitchFamily="18" charset="0"/>
                <a:cs typeface="Times New Roman" pitchFamily="18" charset="0"/>
              </a:rPr>
              <a:t>piconets</a:t>
            </a:r>
            <a:r>
              <a:rPr lang="en-US" sz="2000" dirty="0">
                <a:latin typeface="Times New Roman" pitchFamily="18" charset="0"/>
                <a:cs typeface="Times New Roman" pitchFamily="18" charset="0"/>
              </a:rPr>
              <a:t> is called as  </a:t>
            </a:r>
            <a:r>
              <a:rPr lang="en-US" sz="2000" b="1" dirty="0" err="1">
                <a:latin typeface="Times New Roman" pitchFamily="18" charset="0"/>
                <a:cs typeface="Times New Roman" pitchFamily="18" charset="0"/>
              </a:rPr>
              <a:t>scatternet</a:t>
            </a:r>
            <a:r>
              <a:rPr lang="en-US" sz="2000" dirty="0">
                <a:latin typeface="Times New Roman" pitchFamily="18" charset="0"/>
                <a:cs typeface="Times New Roman" pitchFamily="18" charset="0"/>
              </a:rPr>
              <a:t>.</a:t>
            </a:r>
          </a:p>
          <a:p>
            <a:pPr algn="just">
              <a:buFont typeface="Wingdings" pitchFamily="2" charset="2"/>
              <a:buChar char="Ø"/>
            </a:pPr>
            <a:r>
              <a:rPr lang="en-US" sz="2000" dirty="0">
                <a:latin typeface="Times New Roman" pitchFamily="18" charset="0"/>
                <a:cs typeface="Times New Roman" pitchFamily="18" charset="0"/>
              </a:rPr>
              <a:t>A secondary node in one </a:t>
            </a:r>
            <a:r>
              <a:rPr lang="en-US" sz="2000" b="1" dirty="0" err="1">
                <a:latin typeface="Times New Roman" pitchFamily="18" charset="0"/>
                <a:cs typeface="Times New Roman" pitchFamily="18" charset="0"/>
              </a:rPr>
              <a:t>piconet</a:t>
            </a:r>
            <a:r>
              <a:rPr lang="en-US" sz="2000" b="1" dirty="0">
                <a:latin typeface="Times New Roman" pitchFamily="18" charset="0"/>
                <a:cs typeface="Times New Roman" pitchFamily="18" charset="0"/>
              </a:rPr>
              <a:t> can acts as a primary node in another </a:t>
            </a:r>
            <a:r>
              <a:rPr lang="en-US" sz="2000" b="1" dirty="0" err="1">
                <a:latin typeface="Times New Roman" pitchFamily="18" charset="0"/>
                <a:cs typeface="Times New Roman" pitchFamily="18" charset="0"/>
              </a:rPr>
              <a:t>piconet</a:t>
            </a:r>
            <a:r>
              <a:rPr lang="en-US" sz="2000" dirty="0">
                <a:latin typeface="Times New Roman" pitchFamily="18" charset="0"/>
                <a:cs typeface="Times New Roman" pitchFamily="18" charset="0"/>
              </a:rPr>
              <a:t>. This node can receive messages from the primary node in the first </a:t>
            </a:r>
            <a:r>
              <a:rPr lang="en-US" sz="2000" dirty="0" err="1">
                <a:latin typeface="Times New Roman" pitchFamily="18" charset="0"/>
                <a:cs typeface="Times New Roman" pitchFamily="18" charset="0"/>
              </a:rPr>
              <a:t>piconet</a:t>
            </a:r>
            <a:r>
              <a:rPr lang="en-US" sz="2000" dirty="0">
                <a:latin typeface="Times New Roman" pitchFamily="18" charset="0"/>
                <a:cs typeface="Times New Roman" pitchFamily="18" charset="0"/>
              </a:rPr>
              <a:t> and deliver them to secondary nodes in a second </a:t>
            </a:r>
            <a:r>
              <a:rPr lang="en-US" sz="2000" dirty="0" err="1">
                <a:latin typeface="Times New Roman" pitchFamily="18" charset="0"/>
                <a:cs typeface="Times New Roman" pitchFamily="18" charset="0"/>
              </a:rPr>
              <a:t>piconet</a:t>
            </a:r>
            <a:r>
              <a:rPr lang="en-US" sz="2000" dirty="0">
                <a:latin typeface="Times New Roman" pitchFamily="18" charset="0"/>
                <a:cs typeface="Times New Roman" pitchFamily="18" charset="0"/>
              </a:rPr>
              <a:t>. </a:t>
            </a:r>
          </a:p>
          <a:p>
            <a:pPr algn="just">
              <a:buFont typeface="Wingdings" pitchFamily="2" charset="2"/>
              <a:buChar char="Ø"/>
            </a:pPr>
            <a:r>
              <a:rPr lang="en-US" sz="2000" dirty="0">
                <a:latin typeface="Times New Roman" pitchFamily="18" charset="0"/>
                <a:cs typeface="Times New Roman" pitchFamily="18" charset="0"/>
              </a:rPr>
              <a:t>A node can be a </a:t>
            </a:r>
            <a:r>
              <a:rPr lang="en-US" sz="2000" b="1" dirty="0">
                <a:latin typeface="Times New Roman" pitchFamily="18" charset="0"/>
                <a:cs typeface="Times New Roman" pitchFamily="18" charset="0"/>
              </a:rPr>
              <a:t>member of two </a:t>
            </a:r>
            <a:r>
              <a:rPr lang="en-US" sz="2000" b="1" dirty="0" err="1">
                <a:latin typeface="Times New Roman" pitchFamily="18" charset="0"/>
                <a:cs typeface="Times New Roman" pitchFamily="18" charset="0"/>
              </a:rPr>
              <a:t>piconets</a:t>
            </a:r>
            <a:r>
              <a:rPr lang="en-US" sz="2000" b="1" dirty="0" smtClean="0">
                <a:latin typeface="Times New Roman" pitchFamily="18" charset="0"/>
                <a:cs typeface="Times New Roman" pitchFamily="18" charset="0"/>
              </a:rPr>
              <a:t>.</a:t>
            </a:r>
          </a:p>
          <a:p>
            <a:pPr algn="just">
              <a:buFont typeface="Wingdings" pitchFamily="2" charset="2"/>
              <a:buChar char="Ø"/>
            </a:pPr>
            <a:r>
              <a:rPr lang="en-US" sz="2000" b="1" dirty="0" err="1" smtClean="0">
                <a:latin typeface="Times New Roman" pitchFamily="18" charset="0"/>
                <a:cs typeface="Times New Roman" pitchFamily="18" charset="0"/>
              </a:rPr>
              <a:t>Scatternet</a:t>
            </a:r>
            <a:r>
              <a:rPr lang="en-US" sz="2000" b="1" dirty="0" smtClean="0">
                <a:latin typeface="Times New Roman" pitchFamily="18" charset="0"/>
                <a:cs typeface="Times New Roman" pitchFamily="18" charset="0"/>
              </a:rPr>
              <a:t> are suitable for</a:t>
            </a:r>
            <a:r>
              <a:rPr lang="en-US" sz="2000" dirty="0" smtClean="0">
                <a:latin typeface="Times New Roman" pitchFamily="18" charset="0"/>
                <a:cs typeface="Times New Roman" pitchFamily="18" charset="0"/>
              </a:rPr>
              <a:t> larger interconnected</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network such as industrial setup, smart buildings</a:t>
            </a: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 Figure 15.18 shows a </a:t>
            </a:r>
            <a:r>
              <a:rPr lang="en-US" sz="2000" dirty="0" err="1">
                <a:latin typeface="Times New Roman" pitchFamily="18" charset="0"/>
                <a:cs typeface="Times New Roman" pitchFamily="18" charset="0"/>
              </a:rPr>
              <a:t>scatternet</a:t>
            </a:r>
            <a:r>
              <a:rPr lang="en-US" sz="2000" dirty="0">
                <a:latin typeface="Times New Roman" pitchFamily="18" charset="0"/>
                <a:cs typeface="Times New Roman" pitchFamily="18" charset="0"/>
              </a:rPr>
              <a:t>.</a:t>
            </a:r>
          </a:p>
          <a:p>
            <a:pPr marL="457200" lvl="1" indent="0">
              <a:buNone/>
            </a:pPr>
            <a:endParaRPr lang="en-US" sz="2000" dirty="0">
              <a:latin typeface="Times New Roman" pitchFamily="18" charset="0"/>
              <a:cs typeface="Times New Roman" pitchFamily="18" charset="0"/>
            </a:endParaRPr>
          </a:p>
          <a:p>
            <a:pPr lvl="1"/>
            <a:endParaRPr lang="en-US" sz="2000" b="1"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198" y="2343955"/>
            <a:ext cx="4516785" cy="397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493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03975" y="584364"/>
            <a:ext cx="11200481" cy="2046351"/>
          </a:xfrm>
          <a:prstGeom prst="rect">
            <a:avLst/>
          </a:prstGeom>
        </p:spPr>
        <p:txBody>
          <a:bodyPr lIns="89593" tIns="44796" rIns="89593" bIns="44796">
            <a:normAutofit/>
          </a:bodyPr>
          <a:lstStyle/>
          <a:p>
            <a:pPr marL="54423" indent="0" algn="just">
              <a:buNone/>
            </a:pPr>
            <a:endParaRPr lang="en-US" sz="2000" dirty="0">
              <a:latin typeface="Times New Roman" pitchFamily="18" charset="0"/>
              <a:cs typeface="Times New Roman" pitchFamily="18" charset="0"/>
            </a:endParaRPr>
          </a:p>
          <a:p>
            <a:pPr>
              <a:buFont typeface="Wingdings" pitchFamily="2" charset="2"/>
              <a:buChar char="Ø"/>
            </a:pPr>
            <a:endParaRPr lang="en-IN" sz="2000" dirty="0">
              <a:latin typeface="Times New Roman" pitchFamily="18" charset="0"/>
              <a:cs typeface="Times New Roman" pitchFamily="18" charset="0"/>
            </a:endParaRPr>
          </a:p>
        </p:txBody>
      </p:sp>
      <p:sp>
        <p:nvSpPr>
          <p:cNvPr id="5" name="Title 1"/>
          <p:cNvSpPr txBox="1">
            <a:spLocks/>
          </p:cNvSpPr>
          <p:nvPr/>
        </p:nvSpPr>
        <p:spPr>
          <a:xfrm>
            <a:off x="631656" y="115910"/>
            <a:ext cx="10972800" cy="555376"/>
          </a:xfrm>
          <a:prstGeom prst="rect">
            <a:avLst/>
          </a:prstGeom>
        </p:spPr>
        <p:txBody>
          <a:bodyPr vert="horz" lIns="89593" tIns="44796" rIns="89593" bIns="44796"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100" b="1" dirty="0" smtClean="0">
                <a:latin typeface="Times New Roman" pitchFamily="18" charset="0"/>
                <a:cs typeface="Times New Roman" pitchFamily="18" charset="0"/>
              </a:rPr>
              <a:t>Frame </a:t>
            </a:r>
            <a:r>
              <a:rPr lang="en-IN" sz="3100" b="1" dirty="0">
                <a:latin typeface="Times New Roman" pitchFamily="18" charset="0"/>
                <a:cs typeface="Times New Roman" pitchFamily="18" charset="0"/>
              </a:rPr>
              <a:t>Format of Bluetooth</a:t>
            </a: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1022" y="931047"/>
            <a:ext cx="3512937" cy="4892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386" y="671286"/>
            <a:ext cx="8272408" cy="5630445"/>
          </a:xfrm>
          <a:prstGeom prst="rect">
            <a:avLst/>
          </a:prstGeom>
        </p:spPr>
        <p:txBody>
          <a:bodyPr wrap="square" lIns="89593" tIns="44796" rIns="89593" bIns="44796">
            <a:spAutoFit/>
          </a:bodyPr>
          <a:lstStyle/>
          <a:p>
            <a:pPr marL="457200" indent="-457200">
              <a:buFont typeface="+mj-lt"/>
              <a:buAutoNum type="arabicPeriod"/>
            </a:pPr>
            <a:r>
              <a:rPr lang="en-US" sz="2000" b="1" dirty="0">
                <a:latin typeface="Times New Roman" pitchFamily="18" charset="0"/>
                <a:cs typeface="Times New Roman" pitchFamily="18" charset="0"/>
              </a:rPr>
              <a:t>Access Code</a:t>
            </a:r>
            <a:r>
              <a:rPr lang="en-US" sz="2000" dirty="0">
                <a:latin typeface="Times New Roman" pitchFamily="18" charset="0"/>
                <a:cs typeface="Times New Roman" pitchFamily="18" charset="0"/>
              </a:rPr>
              <a:t>− A 72-bit field containing synchronization bits to identify the master.</a:t>
            </a:r>
          </a:p>
          <a:p>
            <a:pPr marL="457200" indent="-457200">
              <a:buFont typeface="+mj-lt"/>
              <a:buAutoNum type="arabicPeriod" startAt="2"/>
            </a:pPr>
            <a:r>
              <a:rPr lang="en-US" sz="2000" b="1" dirty="0">
                <a:latin typeface="Times New Roman" pitchFamily="18" charset="0"/>
                <a:cs typeface="Times New Roman" pitchFamily="18" charset="0"/>
              </a:rPr>
              <a:t>Header</a:t>
            </a:r>
            <a:r>
              <a:rPr lang="en-US" sz="2000" dirty="0">
                <a:latin typeface="Times New Roman" pitchFamily="18" charset="0"/>
                <a:cs typeface="Times New Roman" pitchFamily="18" charset="0"/>
              </a:rPr>
              <a:t>− A 54-bit field containing 18-bit patterns repeated thrice, having the following subfields−</a:t>
            </a:r>
          </a:p>
          <a:p>
            <a:pPr marL="839934" lvl="1" indent="-391969">
              <a:buFont typeface="+mj-lt"/>
              <a:buAutoNum type="romanLcPeriod"/>
            </a:pPr>
            <a:r>
              <a:rPr lang="en-US" sz="2000" b="1" dirty="0">
                <a:latin typeface="Times New Roman" pitchFamily="18" charset="0"/>
                <a:cs typeface="Times New Roman" pitchFamily="18" charset="0"/>
              </a:rPr>
              <a:t>Address</a:t>
            </a:r>
            <a:r>
              <a:rPr lang="en-US" sz="2000" dirty="0">
                <a:latin typeface="Times New Roman" pitchFamily="18" charset="0"/>
                <a:cs typeface="Times New Roman" pitchFamily="18" charset="0"/>
              </a:rPr>
              <a:t>− A 3 bit-field that can identify a maximum of seven slaves numbered 1 to 7. An address 0 depicts broadcast.</a:t>
            </a:r>
          </a:p>
          <a:p>
            <a:pPr marL="839934" lvl="1" indent="-391969">
              <a:buFont typeface="+mj-lt"/>
              <a:buAutoNum type="romanLcPeriod"/>
            </a:pPr>
            <a:r>
              <a:rPr lang="en-US" sz="2000" b="1" dirty="0">
                <a:latin typeface="Times New Roman" pitchFamily="18" charset="0"/>
                <a:cs typeface="Times New Roman" pitchFamily="18" charset="0"/>
              </a:rPr>
              <a:t>Type</a:t>
            </a:r>
            <a:r>
              <a:rPr lang="en-US" sz="2000" dirty="0">
                <a:latin typeface="Times New Roman" pitchFamily="18" charset="0"/>
                <a:cs typeface="Times New Roman" pitchFamily="18" charset="0"/>
              </a:rPr>
              <a:t>− A 4-bit field that identifies the type of data from upper layers. It identifies whether the frame is ACL, SCO, poll or null.</a:t>
            </a:r>
          </a:p>
          <a:p>
            <a:pPr marL="839934" lvl="1" indent="-391969">
              <a:buFont typeface="+mj-lt"/>
              <a:buAutoNum type="romanLcPeriod"/>
            </a:pPr>
            <a:r>
              <a:rPr lang="en-US" sz="2000" b="1" dirty="0">
                <a:latin typeface="Times New Roman" pitchFamily="18" charset="0"/>
                <a:cs typeface="Times New Roman" pitchFamily="18" charset="0"/>
              </a:rPr>
              <a:t>F</a:t>
            </a:r>
            <a:r>
              <a:rPr lang="en-US" sz="2000" dirty="0">
                <a:latin typeface="Times New Roman" pitchFamily="18" charset="0"/>
                <a:cs typeface="Times New Roman" pitchFamily="18" charset="0"/>
              </a:rPr>
              <a:t>− A bit for flow control. When the device cannot receive more frames, F is set to 1.</a:t>
            </a:r>
          </a:p>
          <a:p>
            <a:pPr marL="839934" lvl="1" indent="-391969">
              <a:buFont typeface="+mj-lt"/>
              <a:buAutoNum type="romanLcPeriod"/>
            </a:pPr>
            <a:r>
              <a:rPr lang="en-US" sz="2000" b="1" dirty="0">
                <a:latin typeface="Times New Roman" pitchFamily="18" charset="0"/>
                <a:cs typeface="Times New Roman" pitchFamily="18" charset="0"/>
              </a:rPr>
              <a:t>A</a:t>
            </a:r>
            <a:r>
              <a:rPr lang="en-US" sz="2000" dirty="0">
                <a:latin typeface="Times New Roman" pitchFamily="18" charset="0"/>
                <a:cs typeface="Times New Roman" pitchFamily="18" charset="0"/>
              </a:rPr>
              <a:t>− A bit for acknowledgement, for piggybacking an ACK to the end of the frame.</a:t>
            </a:r>
          </a:p>
          <a:p>
            <a:pPr marL="839934" lvl="1" indent="-391969">
              <a:buFont typeface="+mj-lt"/>
              <a:buAutoNum type="romanLcPeriod"/>
            </a:pPr>
            <a:r>
              <a:rPr lang="en-US" sz="2000" b="1" dirty="0">
                <a:latin typeface="Times New Roman" pitchFamily="18" charset="0"/>
                <a:cs typeface="Times New Roman" pitchFamily="18" charset="0"/>
              </a:rPr>
              <a:t>S</a:t>
            </a:r>
            <a:r>
              <a:rPr lang="en-US" sz="2000" dirty="0">
                <a:latin typeface="Times New Roman" pitchFamily="18" charset="0"/>
                <a:cs typeface="Times New Roman" pitchFamily="18" charset="0"/>
              </a:rPr>
              <a:t>− A bit denoting sequence number of the frame for detect retransmission. Only a single bit suffices since stop and wait protocol is used.</a:t>
            </a:r>
          </a:p>
          <a:p>
            <a:pPr marL="839934" lvl="1" indent="-391969">
              <a:buFont typeface="+mj-lt"/>
              <a:buAutoNum type="romanLcPeriod"/>
            </a:pPr>
            <a:r>
              <a:rPr lang="en-US" sz="2000" b="1" dirty="0">
                <a:latin typeface="Times New Roman" pitchFamily="18" charset="0"/>
                <a:cs typeface="Times New Roman" pitchFamily="18" charset="0"/>
              </a:rPr>
              <a:t>Checksum</a:t>
            </a:r>
            <a:r>
              <a:rPr lang="en-US" sz="2000" dirty="0">
                <a:latin typeface="Times New Roman" pitchFamily="18" charset="0"/>
                <a:cs typeface="Times New Roman" pitchFamily="18" charset="0"/>
              </a:rPr>
              <a:t>− An 8-bit field containing checksum for error detection.</a:t>
            </a:r>
          </a:p>
          <a:p>
            <a:pPr marL="457200" indent="-457200">
              <a:buFont typeface="+mj-lt"/>
              <a:buAutoNum type="arabicPeriod" startAt="3"/>
            </a:pPr>
            <a:r>
              <a:rPr lang="en-US" sz="2000" b="1" dirty="0">
                <a:latin typeface="Times New Roman" pitchFamily="18" charset="0"/>
                <a:cs typeface="Times New Roman" pitchFamily="18" charset="0"/>
              </a:rPr>
              <a:t>Data</a:t>
            </a:r>
            <a:r>
              <a:rPr lang="en-US" sz="2000" dirty="0">
                <a:latin typeface="Times New Roman" pitchFamily="18" charset="0"/>
                <a:cs typeface="Times New Roman" pitchFamily="18" charset="0"/>
              </a:rPr>
              <a:t>− A variable length field ranging from 0 to 2744 bits that contains data or control information from upper layers.</a:t>
            </a:r>
          </a:p>
        </p:txBody>
      </p:sp>
    </p:spTree>
    <p:extLst>
      <p:ext uri="{BB962C8B-B14F-4D97-AF65-F5344CB8AC3E}">
        <p14:creationId xmlns:p14="http://schemas.microsoft.com/office/powerpoint/2010/main" val="3131865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03975" y="584364"/>
            <a:ext cx="11200481" cy="2046351"/>
          </a:xfrm>
          <a:prstGeom prst="rect">
            <a:avLst/>
          </a:prstGeom>
        </p:spPr>
        <p:txBody>
          <a:bodyPr lIns="89593" tIns="44796" rIns="89593" bIns="44796">
            <a:normAutofit/>
          </a:bodyPr>
          <a:lstStyle/>
          <a:p>
            <a:pPr marL="54423" indent="0" algn="just">
              <a:buNone/>
            </a:pPr>
            <a:endParaRPr lang="en-US" sz="2000" dirty="0">
              <a:latin typeface="Times New Roman" pitchFamily="18" charset="0"/>
              <a:cs typeface="Times New Roman" pitchFamily="18" charset="0"/>
            </a:endParaRPr>
          </a:p>
          <a:p>
            <a:pPr>
              <a:buFont typeface="Wingdings" pitchFamily="2" charset="2"/>
              <a:buChar char="Ø"/>
            </a:pPr>
            <a:endParaRPr lang="en-IN" sz="2000" dirty="0">
              <a:latin typeface="Times New Roman" pitchFamily="18" charset="0"/>
              <a:cs typeface="Times New Roman" pitchFamily="18" charset="0"/>
            </a:endParaRPr>
          </a:p>
        </p:txBody>
      </p:sp>
      <p:sp>
        <p:nvSpPr>
          <p:cNvPr id="4" name="Rectangle 3"/>
          <p:cNvSpPr/>
          <p:nvPr/>
        </p:nvSpPr>
        <p:spPr>
          <a:xfrm>
            <a:off x="154546" y="159719"/>
            <a:ext cx="11758412" cy="8031102"/>
          </a:xfrm>
          <a:prstGeom prst="rect">
            <a:avLst/>
          </a:prstGeom>
        </p:spPr>
        <p:txBody>
          <a:bodyPr wrap="square" lIns="89593" tIns="44796" rIns="89593" bIns="44796">
            <a:spAutoFit/>
          </a:bodyPr>
          <a:lstStyle/>
          <a:p>
            <a:r>
              <a:rPr lang="en-US" sz="2400" b="1" dirty="0">
                <a:latin typeface="Times New Roman" pitchFamily="18" charset="0"/>
                <a:cs typeface="Times New Roman" pitchFamily="18" charset="0"/>
              </a:rPr>
              <a:t>Advantages of Bluetooth</a:t>
            </a:r>
          </a:p>
          <a:p>
            <a:pPr marL="335973" indent="-335973">
              <a:buFont typeface="Wingdings" pitchFamily="2" charset="2"/>
              <a:buChar char="Ø"/>
            </a:pPr>
            <a:r>
              <a:rPr lang="en-US" sz="2000" dirty="0">
                <a:latin typeface="Times New Roman" pitchFamily="18" charset="0"/>
                <a:cs typeface="Times New Roman" pitchFamily="18" charset="0"/>
              </a:rPr>
              <a:t>Bluetooth is a wireless technology that is not dependent on wires, cables, and codes. This is considered a key advantage of Bluetooth. </a:t>
            </a:r>
            <a:endParaRPr lang="en-US" sz="2000" dirty="0" smtClean="0">
              <a:latin typeface="Times New Roman" pitchFamily="18" charset="0"/>
              <a:cs typeface="Times New Roman" pitchFamily="18" charset="0"/>
            </a:endParaRPr>
          </a:p>
          <a:p>
            <a:pPr marL="335973" indent="-335973">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consumes low power and energy.</a:t>
            </a:r>
          </a:p>
          <a:p>
            <a:pPr marL="335973" indent="-335973">
              <a:buFont typeface="Wingdings" pitchFamily="2" charset="2"/>
              <a:buChar char="Ø"/>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can transfer audio, text, videos, picture and all media using Bluetooth.</a:t>
            </a:r>
          </a:p>
          <a:p>
            <a:pPr marL="335973" indent="-335973">
              <a:buFont typeface="Wingdings" pitchFamily="2" charset="2"/>
              <a:buChar char="Ø"/>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are very compatible with other devices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400" b="1" dirty="0">
                <a:latin typeface="Times New Roman" pitchFamily="18" charset="0"/>
                <a:cs typeface="Times New Roman" pitchFamily="18" charset="0"/>
              </a:rPr>
              <a:t>Disadvantages of Bluetooth</a:t>
            </a:r>
          </a:p>
          <a:p>
            <a:pPr marL="335973" indent="-335973">
              <a:buFont typeface="Wingdings" pitchFamily="2" charset="2"/>
              <a:buChar char="Ø"/>
            </a:pPr>
            <a:r>
              <a:rPr lang="en-US" sz="2000" dirty="0">
                <a:latin typeface="Times New Roman" pitchFamily="18" charset="0"/>
                <a:cs typeface="Times New Roman" pitchFamily="18" charset="0"/>
              </a:rPr>
              <a:t>They are slower compared to other wireless technology like WI-FI and LAN with optic </a:t>
            </a:r>
            <a:r>
              <a:rPr lang="en-US" sz="2000" dirty="0" err="1">
                <a:latin typeface="Times New Roman" pitchFamily="18" charset="0"/>
                <a:cs typeface="Times New Roman" pitchFamily="18" charset="0"/>
              </a:rPr>
              <a:t>fibre</a:t>
            </a:r>
            <a:r>
              <a:rPr lang="en-US" sz="2000" dirty="0">
                <a:latin typeface="Times New Roman" pitchFamily="18" charset="0"/>
                <a:cs typeface="Times New Roman" pitchFamily="18" charset="0"/>
              </a:rPr>
              <a:t>.</a:t>
            </a:r>
          </a:p>
          <a:p>
            <a:pPr marL="335973" indent="-335973">
              <a:buFont typeface="Wingdings" pitchFamily="2" charset="2"/>
              <a:buChar char="Ø"/>
            </a:pPr>
            <a:r>
              <a:rPr lang="en-US" sz="2000" dirty="0">
                <a:latin typeface="Times New Roman" pitchFamily="18" charset="0"/>
                <a:cs typeface="Times New Roman" pitchFamily="18" charset="0"/>
              </a:rPr>
              <a:t>They have a small data range of up to 50 meters.</a:t>
            </a:r>
          </a:p>
          <a:p>
            <a:pPr marL="335973" indent="-335973">
              <a:buFont typeface="Wingdings" pitchFamily="2" charset="2"/>
              <a:buChar char="Ø"/>
            </a:pPr>
            <a:r>
              <a:rPr lang="en-US" sz="2000" dirty="0">
                <a:latin typeface="Times New Roman" pitchFamily="18" charset="0"/>
                <a:cs typeface="Times New Roman" pitchFamily="18" charset="0"/>
              </a:rPr>
              <a:t>They have lower bandwidth.</a:t>
            </a:r>
          </a:p>
          <a:p>
            <a:pPr marL="335973" indent="-335973">
              <a:buFont typeface="Wingdings" pitchFamily="2" charset="2"/>
              <a:buChar char="Ø"/>
            </a:pPr>
            <a:r>
              <a:rPr lang="en-US" sz="2000" dirty="0">
                <a:latin typeface="Times New Roman" pitchFamily="18" charset="0"/>
                <a:cs typeface="Times New Roman" pitchFamily="18" charset="0"/>
              </a:rPr>
              <a:t>Limited devices can be connected to Bluetooth</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Applications of Bluetooth</a:t>
            </a:r>
          </a:p>
          <a:p>
            <a:pPr marL="342900" indent="-342900">
              <a:buFont typeface="Wingdings" pitchFamily="2" charset="2"/>
              <a:buChar char="Ø"/>
            </a:pPr>
            <a:r>
              <a:rPr lang="en-US" sz="2000" dirty="0">
                <a:latin typeface="Times New Roman" pitchFamily="18" charset="0"/>
                <a:cs typeface="Times New Roman" pitchFamily="18" charset="0"/>
              </a:rPr>
              <a:t>They can be used in LAN {Local Area Networks}.</a:t>
            </a:r>
          </a:p>
          <a:p>
            <a:pPr marL="342900" indent="-342900">
              <a:buFont typeface="Wingdings" pitchFamily="2" charset="2"/>
              <a:buChar char="Ø"/>
            </a:pPr>
            <a:r>
              <a:rPr lang="en-US" sz="2000" dirty="0">
                <a:latin typeface="Times New Roman" pitchFamily="18" charset="0"/>
                <a:cs typeface="Times New Roman" pitchFamily="18" charset="0"/>
              </a:rPr>
              <a:t>They are used in cars, music systems, headphones, mobile phones, laptops and </a:t>
            </a:r>
            <a:r>
              <a:rPr lang="en-US" sz="2000" dirty="0" smtClean="0">
                <a:latin typeface="Times New Roman" pitchFamily="18" charset="0"/>
                <a:cs typeface="Times New Roman" pitchFamily="18" charset="0"/>
              </a:rPr>
              <a:t>desktops.</a:t>
            </a:r>
          </a:p>
          <a:p>
            <a:pPr marL="342900" indent="-342900">
              <a:buFont typeface="Wingdings" pitchFamily="2" charset="2"/>
              <a:buChar char="Ø"/>
            </a:pPr>
            <a:r>
              <a:rPr lang="en-US" sz="2000" dirty="0">
                <a:latin typeface="Times New Roman" pitchFamily="18" charset="0"/>
                <a:cs typeface="Times New Roman" pitchFamily="18" charset="0"/>
              </a:rPr>
              <a:t>They are used in </a:t>
            </a:r>
            <a:r>
              <a:rPr lang="en-US" sz="2000" dirty="0" smtClean="0">
                <a:latin typeface="Times New Roman" pitchFamily="18" charset="0"/>
                <a:cs typeface="Times New Roman" pitchFamily="18" charset="0"/>
              </a:rPr>
              <a:t>automation devices.</a:t>
            </a:r>
          </a:p>
          <a:p>
            <a:pPr marL="342900" indent="-342900">
              <a:buFont typeface="Wingdings" pitchFamily="2" charset="2"/>
              <a:buChar char="Ø"/>
            </a:pPr>
            <a:r>
              <a:rPr lang="en-US" sz="2000" dirty="0">
                <a:latin typeface="Times New Roman" pitchFamily="18" charset="0"/>
                <a:cs typeface="Times New Roman" pitchFamily="18" charset="0"/>
              </a:rPr>
              <a:t>They are used in </a:t>
            </a:r>
            <a:r>
              <a:rPr lang="en-US" sz="2000" dirty="0" smtClean="0">
                <a:latin typeface="Times New Roman" pitchFamily="18" charset="0"/>
                <a:cs typeface="Times New Roman" pitchFamily="18" charset="0"/>
              </a:rPr>
              <a:t>medical and healthcare devices.</a:t>
            </a:r>
            <a:endParaRPr lang="en-US" sz="2000" b="1" dirty="0" smtClean="0">
              <a:latin typeface="Times New Roman" pitchFamily="18" charset="0"/>
              <a:cs typeface="Times New Roman" pitchFamily="18" charset="0"/>
            </a:endParaRPr>
          </a:p>
          <a:p>
            <a:pPr marL="342900" indent="-342900">
              <a:buFont typeface="Wingdings" pitchFamily="2" charset="2"/>
              <a:buChar char="Ø"/>
            </a:pPr>
            <a:endParaRPr lang="en-US" sz="2400" b="1" dirty="0" smtClean="0">
              <a:latin typeface="Times New Roman" pitchFamily="18" charset="0"/>
              <a:cs typeface="Times New Roman" pitchFamily="18" charset="0"/>
            </a:endParaRPr>
          </a:p>
          <a:p>
            <a:pPr marL="342900" indent="-342900">
              <a:buFont typeface="Wingdings" pitchFamily="2" charset="2"/>
              <a:buChar char="Ø"/>
            </a:pPr>
            <a:endParaRPr lang="en-US" sz="2400" b="1" dirty="0">
              <a:latin typeface="Times New Roman" pitchFamily="18" charset="0"/>
              <a:cs typeface="Times New Roman" pitchFamily="18" charset="0"/>
            </a:endParaRPr>
          </a:p>
          <a:p>
            <a:pPr marL="335973" indent="-335973">
              <a:buFont typeface="Wingdings" pitchFamily="2" charset="2"/>
              <a:buChar char="Ø"/>
            </a:pPr>
            <a:endParaRPr lang="en-US" sz="2000" dirty="0" smtClean="0">
              <a:latin typeface="Times New Roman" pitchFamily="18" charset="0"/>
              <a:cs typeface="Times New Roman" pitchFamily="18" charset="0"/>
            </a:endParaRPr>
          </a:p>
          <a:p>
            <a:pPr marL="335973" indent="-335973">
              <a:buFont typeface="Wingdings" pitchFamily="2" charset="2"/>
              <a:buChar char="Ø"/>
            </a:pPr>
            <a:endParaRPr lang="en-US" sz="2000" dirty="0">
              <a:latin typeface="Times New Roman" pitchFamily="18" charset="0"/>
              <a:cs typeface="Times New Roman" pitchFamily="18" charset="0"/>
            </a:endParaRPr>
          </a:p>
          <a:p>
            <a:pPr marL="335973" indent="-335973">
              <a:buFont typeface="Wingdings" pitchFamily="2" charset="2"/>
              <a:buChar char="Ø"/>
            </a:pPr>
            <a:endParaRPr lang="en-US" sz="2000" dirty="0" smtClean="0">
              <a:latin typeface="Times New Roman" pitchFamily="18" charset="0"/>
              <a:cs typeface="Times New Roman" pitchFamily="18" charset="0"/>
            </a:endParaRPr>
          </a:p>
          <a:p>
            <a:pPr marL="335973" indent="-335973">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41866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54949" y="297845"/>
            <a:ext cx="11654978" cy="603675"/>
          </a:xfrm>
        </p:spPr>
        <p:txBody>
          <a:bodyPr>
            <a:normAutofit/>
          </a:bodyPr>
          <a:lstStyle/>
          <a:p>
            <a:r>
              <a:rPr lang="en-IN" sz="3200" b="1" dirty="0">
                <a:latin typeface="Times New Roman" pitchFamily="18" charset="0"/>
                <a:cs typeface="Times New Roman" pitchFamily="18" charset="0"/>
              </a:rPr>
              <a:t>Mobile Generations </a:t>
            </a:r>
            <a:r>
              <a:rPr lang="en-IN" sz="3200" b="1" dirty="0" smtClean="0">
                <a:latin typeface="Times New Roman" pitchFamily="18" charset="0"/>
                <a:cs typeface="Times New Roman" pitchFamily="18" charset="0"/>
              </a:rPr>
              <a:t>(3G </a:t>
            </a:r>
            <a:r>
              <a:rPr lang="en-IN" sz="3200" b="1" dirty="0">
                <a:latin typeface="Times New Roman" pitchFamily="18" charset="0"/>
                <a:cs typeface="Times New Roman" pitchFamily="18" charset="0"/>
              </a:rPr>
              <a:t>to 5G)</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sz="quarter" idx="4294967295"/>
          </p:nvPr>
        </p:nvSpPr>
        <p:spPr>
          <a:xfrm>
            <a:off x="154546" y="1159099"/>
            <a:ext cx="11861610" cy="5476164"/>
          </a:xfrm>
          <a:prstGeom prst="rect">
            <a:avLst/>
          </a:prstGeom>
        </p:spPr>
        <p:txBody>
          <a:bodyPr lIns="89593" tIns="44796" rIns="89593" bIns="44796">
            <a:normAutofit/>
          </a:bodyPr>
          <a:lstStyle/>
          <a:p>
            <a:pPr algn="just">
              <a:buFont typeface="Wingdings" pitchFamily="2" charset="2"/>
              <a:buChar char="Ø"/>
            </a:pPr>
            <a:r>
              <a:rPr lang="en-IN" sz="2000" b="1" dirty="0">
                <a:latin typeface="Times New Roman" panose="02020603050405020304" pitchFamily="18" charset="0"/>
                <a:cs typeface="Times New Roman" panose="02020603050405020304" pitchFamily="18" charset="0"/>
              </a:rPr>
              <a:t>The Mobile Generation (G) </a:t>
            </a:r>
            <a:r>
              <a:rPr lang="en-IN" sz="2000" dirty="0">
                <a:latin typeface="Times New Roman" panose="02020603050405020304" pitchFamily="18" charset="0"/>
                <a:cs typeface="Times New Roman" panose="02020603050405020304" pitchFamily="18" charset="0"/>
              </a:rPr>
              <a:t>generally refers to a change in the nature of the system, speed, technology, frequency, data capacity, latency etc.</a:t>
            </a: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Each generation have some standards, different capacities, new techniques and new features which differentiate it from the previous one.</a:t>
            </a:r>
          </a:p>
          <a:p>
            <a:pPr algn="just">
              <a:buFont typeface="Wingdings" pitchFamily="2" charset="2"/>
              <a:buChar char="Ø"/>
            </a:pPr>
            <a:r>
              <a:rPr lang="en-IN" sz="2000" b="1" dirty="0" smtClean="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Third Generation (3G)</a:t>
            </a:r>
            <a:r>
              <a:rPr lang="en-IN" sz="2000" dirty="0">
                <a:latin typeface="Times New Roman" panose="02020603050405020304" pitchFamily="18" charset="0"/>
                <a:cs typeface="Times New Roman" panose="02020603050405020304" pitchFamily="18" charset="0"/>
              </a:rPr>
              <a:t> provides </a:t>
            </a:r>
            <a:r>
              <a:rPr lang="en-IN" sz="2000" b="1" dirty="0">
                <a:latin typeface="Times New Roman" panose="02020603050405020304" pitchFamily="18" charset="0"/>
                <a:cs typeface="Times New Roman" panose="02020603050405020304" pitchFamily="18" charset="0"/>
              </a:rPr>
              <a:t>higher data rate</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increased capacity </a:t>
            </a:r>
            <a:r>
              <a:rPr lang="en-IN" sz="2000" dirty="0">
                <a:latin typeface="Times New Roman" panose="02020603050405020304" pitchFamily="18" charset="0"/>
                <a:cs typeface="Times New Roman" panose="02020603050405020304" pitchFamily="18" charset="0"/>
              </a:rPr>
              <a:t>and </a:t>
            </a:r>
            <a:r>
              <a:rPr lang="en-IN" sz="2000" b="1" dirty="0">
                <a:latin typeface="Times New Roman" panose="02020603050405020304" pitchFamily="18" charset="0"/>
                <a:cs typeface="Times New Roman" panose="02020603050405020304" pitchFamily="18" charset="0"/>
              </a:rPr>
              <a:t>provide multimedia support.</a:t>
            </a:r>
          </a:p>
          <a:p>
            <a:pPr>
              <a:buFont typeface="Wingdings" pitchFamily="2" charset="2"/>
              <a:buChar char="Ø"/>
            </a:pPr>
            <a:r>
              <a:rPr lang="en-GB" sz="2000" b="1" dirty="0">
                <a:latin typeface="Times New Roman" pitchFamily="18" charset="0"/>
                <a:cs typeface="Times New Roman" pitchFamily="18" charset="0"/>
              </a:rPr>
              <a:t>The  Fourth  Generation  (4G</a:t>
            </a:r>
            <a:r>
              <a:rPr lang="en-GB" sz="2000" dirty="0">
                <a:latin typeface="Times New Roman" pitchFamily="18" charset="0"/>
                <a:cs typeface="Times New Roman" pitchFamily="18" charset="0"/>
              </a:rPr>
              <a:t>)  it’s an extension of 3G  and provides high speed </a:t>
            </a:r>
            <a:r>
              <a:rPr lang="en-GB" sz="2000" b="1" dirty="0">
                <a:latin typeface="Times New Roman" pitchFamily="18" charset="0"/>
                <a:cs typeface="Times New Roman" pitchFamily="18" charset="0"/>
              </a:rPr>
              <a:t>internet </a:t>
            </a:r>
            <a:r>
              <a:rPr lang="en-GB" sz="2000" dirty="0">
                <a:latin typeface="Times New Roman" pitchFamily="18" charset="0"/>
                <a:cs typeface="Times New Roman" pitchFamily="18" charset="0"/>
              </a:rPr>
              <a:t>access</a:t>
            </a:r>
          </a:p>
          <a:p>
            <a:pPr>
              <a:buFont typeface="Wingdings" pitchFamily="2" charset="2"/>
              <a:buChar char="Ø"/>
            </a:pPr>
            <a:r>
              <a:rPr lang="en-GB" sz="2000" b="1" dirty="0">
                <a:latin typeface="Times New Roman" pitchFamily="18" charset="0"/>
                <a:cs typeface="Times New Roman" pitchFamily="18" charset="0"/>
              </a:rPr>
              <a:t>The Fifth Generation(5G)  </a:t>
            </a:r>
            <a:r>
              <a:rPr lang="en-GB" sz="2000" dirty="0">
                <a:latin typeface="Times New Roman" pitchFamily="18" charset="0"/>
                <a:cs typeface="Times New Roman" pitchFamily="18" charset="0"/>
              </a:rPr>
              <a:t>is going to be a new revolution in mobile market which has changed the means to use cell phones within </a:t>
            </a:r>
            <a:r>
              <a:rPr lang="en-GB" sz="2000" b="1" dirty="0">
                <a:latin typeface="Times New Roman" pitchFamily="18" charset="0"/>
                <a:cs typeface="Times New Roman" pitchFamily="18" charset="0"/>
              </a:rPr>
              <a:t>very high bandwidth</a:t>
            </a:r>
            <a:r>
              <a:rPr lang="en-GB" sz="2000" dirty="0">
                <a:latin typeface="Times New Roman" pitchFamily="18" charset="0"/>
                <a:cs typeface="Times New Roman" pitchFamily="18" charset="0"/>
              </a:rPr>
              <a:t>. </a:t>
            </a:r>
            <a:r>
              <a:rPr lang="en-GB" sz="2200" dirty="0">
                <a:latin typeface="Times New Roman" pitchFamily="18" charset="0"/>
                <a:cs typeface="Times New Roman" pitchFamily="18" charset="0"/>
              </a:rPr>
              <a:t/>
            </a:r>
            <a:br>
              <a:rPr lang="en-GB" sz="2200" dirty="0">
                <a:latin typeface="Times New Roman" pitchFamily="18" charset="0"/>
                <a:cs typeface="Times New Roman"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AutoShape 2" descr="Generations of Wireless Technology."/>
          <p:cNvSpPr>
            <a:spLocks noChangeAspect="1" noChangeArrowheads="1"/>
          </p:cNvSpPr>
          <p:nvPr/>
        </p:nvSpPr>
        <p:spPr bwMode="auto">
          <a:xfrm>
            <a:off x="154949" y="-137584"/>
            <a:ext cx="303575" cy="290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593" tIns="44796" rIns="89593" bIns="44796" numCol="1" anchor="t" anchorCtr="0" compatLnSpc="1">
            <a:prstTxWarp prst="textNoShape">
              <a:avLst/>
            </a:prstTxWarp>
          </a:bodyPr>
          <a:lstStyle/>
          <a:p>
            <a:endParaRPr lang="en-IN"/>
          </a:p>
        </p:txBody>
      </p:sp>
      <p:sp>
        <p:nvSpPr>
          <p:cNvPr id="4" name="AutoShape 4" descr="Generations of Wireless Technology."/>
          <p:cNvSpPr>
            <a:spLocks noChangeAspect="1" noChangeArrowheads="1"/>
          </p:cNvSpPr>
          <p:nvPr/>
        </p:nvSpPr>
        <p:spPr bwMode="auto">
          <a:xfrm>
            <a:off x="306737" y="7559"/>
            <a:ext cx="303575" cy="290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89593" tIns="44796" rIns="89593" bIns="44796" numCol="1" anchor="t" anchorCtr="0" compatLnSpc="1">
            <a:prstTxWarp prst="textNoShape">
              <a:avLst/>
            </a:prstTxWarp>
          </a:bodyPr>
          <a:lstStyle/>
          <a:p>
            <a:endParaRPr lang="en-IN"/>
          </a:p>
        </p:txBody>
      </p:sp>
    </p:spTree>
    <p:extLst>
      <p:ext uri="{BB962C8B-B14F-4D97-AF65-F5344CB8AC3E}">
        <p14:creationId xmlns:p14="http://schemas.microsoft.com/office/powerpoint/2010/main" val="2873966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sz="quarter" idx="4294967295"/>
          </p:nvPr>
        </p:nvSpPr>
        <p:spPr>
          <a:xfrm>
            <a:off x="321972" y="826480"/>
            <a:ext cx="11745532" cy="5922050"/>
          </a:xfrm>
          <a:prstGeom prst="rect">
            <a:avLst/>
          </a:prstGeom>
        </p:spPr>
        <p:txBody>
          <a:bodyPr lIns="89593" tIns="44796" rIns="89593" bIns="44796">
            <a:normAutofit/>
          </a:bodyPr>
          <a:lstStyle/>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3G </a:t>
            </a:r>
            <a:r>
              <a:rPr lang="en-IN" sz="2000" dirty="0" smtClean="0">
                <a:latin typeface="Times New Roman" panose="02020603050405020304" pitchFamily="18" charset="0"/>
                <a:cs typeface="Times New Roman" panose="02020603050405020304" pitchFamily="18" charset="0"/>
              </a:rPr>
              <a:t>introduced in the early 2000s.</a:t>
            </a:r>
            <a:endParaRPr lang="en-IN" sz="2000" b="1"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3G offers data transfer rate of up to 2 mbps </a:t>
            </a:r>
            <a:r>
              <a:rPr lang="en-IN" sz="2000" dirty="0">
                <a:latin typeface="Times New Roman" panose="02020603050405020304" pitchFamily="18" charset="0"/>
                <a:cs typeface="Times New Roman" panose="02020603050405020304" pitchFamily="18" charset="0"/>
              </a:rPr>
              <a:t>and it </a:t>
            </a:r>
            <a:r>
              <a:rPr lang="en-IN" sz="2000" b="1" dirty="0">
                <a:latin typeface="Times New Roman" panose="02020603050405020304" pitchFamily="18" charset="0"/>
                <a:cs typeface="Times New Roman" panose="02020603050405020304" pitchFamily="18" charset="0"/>
              </a:rPr>
              <a:t>support video calling for the first time </a:t>
            </a:r>
            <a:r>
              <a:rPr lang="en-IN" sz="2000" dirty="0">
                <a:latin typeface="Times New Roman" panose="02020603050405020304" pitchFamily="18" charset="0"/>
                <a:cs typeface="Times New Roman" panose="02020603050405020304" pitchFamily="18" charset="0"/>
              </a:rPr>
              <a:t>on mobile devices.</a:t>
            </a: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 After the introduction of 3G mobile communication system, smart phones became popular across the </a:t>
            </a:r>
            <a:r>
              <a:rPr lang="en-IN" sz="2000" dirty="0" smtClean="0">
                <a:latin typeface="Times New Roman" panose="02020603050405020304" pitchFamily="18" charset="0"/>
                <a:cs typeface="Times New Roman" panose="02020603050405020304" pitchFamily="18" charset="0"/>
              </a:rPr>
              <a:t>global.</a:t>
            </a:r>
          </a:p>
          <a:p>
            <a:pPr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 Specific </a:t>
            </a:r>
            <a:r>
              <a:rPr lang="en-IN" sz="2000" dirty="0">
                <a:latin typeface="Times New Roman" panose="02020603050405020304" pitchFamily="18" charset="0"/>
                <a:cs typeface="Times New Roman" panose="02020603050405020304" pitchFamily="18" charset="0"/>
              </a:rPr>
              <a:t>applications were developed for smartphones which handles </a:t>
            </a:r>
            <a:r>
              <a:rPr lang="en-IN" sz="2000" b="1" dirty="0">
                <a:latin typeface="Times New Roman" panose="02020603050405020304" pitchFamily="18" charset="0"/>
                <a:cs typeface="Times New Roman" panose="02020603050405020304" pitchFamily="18" charset="0"/>
              </a:rPr>
              <a:t>multimedia chat, email, video calling, games, social media and healthcare. </a:t>
            </a:r>
            <a:endParaRPr lang="en-IN" sz="2000" b="1" dirty="0" smtClean="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921434" y="95797"/>
            <a:ext cx="10058400" cy="428505"/>
          </a:xfrm>
          <a:prstGeom prst="rect">
            <a:avLst/>
          </a:prstGeom>
        </p:spPr>
        <p:txBody>
          <a:bodyPr vert="horz" lIns="91430" tIns="45715" rIns="91430" bIns="4571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100" b="1" dirty="0">
                <a:latin typeface="Times New Roman" pitchFamily="18" charset="0"/>
                <a:cs typeface="Times New Roman" pitchFamily="18" charset="0"/>
              </a:rPr>
              <a:t>3G – Third generation communication system</a:t>
            </a:r>
          </a:p>
        </p:txBody>
      </p:sp>
      <p:sp>
        <p:nvSpPr>
          <p:cNvPr id="7" name="TextBox 6"/>
          <p:cNvSpPr txBox="1"/>
          <p:nvPr/>
        </p:nvSpPr>
        <p:spPr>
          <a:xfrm>
            <a:off x="492692" y="3236145"/>
            <a:ext cx="4481848" cy="3506787"/>
          </a:xfrm>
          <a:prstGeom prst="rect">
            <a:avLst/>
          </a:prstGeom>
          <a:noFill/>
        </p:spPr>
        <p:txBody>
          <a:bodyPr wrap="square" lIns="89593" tIns="44796" rIns="89593" bIns="44796" rtlCol="0">
            <a:spAutoFit/>
          </a:bodyPr>
          <a:lstStyle/>
          <a:p>
            <a:pPr marL="335973" indent="-335973" algn="just">
              <a:buFont typeface="Wingdings" pitchFamily="2" charset="2"/>
              <a:buChar char="Ø"/>
            </a:pPr>
            <a:r>
              <a:rPr lang="en-IN" sz="2400" b="1" dirty="0">
                <a:latin typeface="Times New Roman" panose="02020603050405020304" pitchFamily="18" charset="0"/>
                <a:cs typeface="Times New Roman" panose="02020603050405020304" pitchFamily="18" charset="0"/>
              </a:rPr>
              <a:t>Key features of 3G system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Higher data rate </a:t>
            </a:r>
            <a:endParaRPr lang="en-IN" sz="2000" dirty="0">
              <a:latin typeface="Times New Roman" panose="02020603050405020304" pitchFamily="18" charset="0"/>
              <a:cs typeface="Times New Roman" panose="02020603050405020304" pitchFamily="18" charset="0"/>
            </a:endParaRP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Video calling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 Enhanced security, more number of </a:t>
            </a:r>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users </a:t>
            </a:r>
            <a:r>
              <a:rPr lang="en-IN" sz="2000" dirty="0">
                <a:latin typeface="Times New Roman" panose="02020603050405020304" pitchFamily="18" charset="0"/>
                <a:cs typeface="Times New Roman" panose="02020603050405020304" pitchFamily="18" charset="0"/>
              </a:rPr>
              <a:t>and coverage </a:t>
            </a:r>
          </a:p>
          <a:p>
            <a:pPr marL="335973" indent="-335973"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Multimedia </a:t>
            </a:r>
            <a:r>
              <a:rPr lang="en-IN" sz="2000" dirty="0">
                <a:latin typeface="Times New Roman" panose="02020603050405020304" pitchFamily="18" charset="0"/>
                <a:cs typeface="Times New Roman" panose="02020603050405020304" pitchFamily="18" charset="0"/>
              </a:rPr>
              <a:t>message support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Location tracking and maps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Better web browsing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TV streaming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High quality 3D games</a:t>
            </a:r>
          </a:p>
          <a:p>
            <a:endParaRPr lang="en-US" dirty="0"/>
          </a:p>
        </p:txBody>
      </p:sp>
      <p:sp>
        <p:nvSpPr>
          <p:cNvPr id="10" name="TextBox 5"/>
          <p:cNvSpPr txBox="1"/>
          <p:nvPr/>
        </p:nvSpPr>
        <p:spPr>
          <a:xfrm>
            <a:off x="5512157" y="3067115"/>
            <a:ext cx="4291062" cy="261610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itchFamily="2" charset="2"/>
              <a:buChar char="Ø"/>
            </a:pPr>
            <a:r>
              <a:rPr lang="en-IN" sz="2400" b="1" dirty="0" smtClean="0">
                <a:latin typeface="Times New Roman" panose="02020603050405020304" pitchFamily="18" charset="0"/>
                <a:cs typeface="Times New Roman" panose="02020603050405020304" pitchFamily="18" charset="0"/>
              </a:rPr>
              <a:t>Disadvantages of 3G system </a:t>
            </a: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Expensive spectrum licenses </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Costly infrastructure, equipment and implementation </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Higher bandwidth requirements to support higher data rate </a:t>
            </a: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Costly mobile devices</a:t>
            </a:r>
          </a:p>
          <a:p>
            <a:endParaRPr lang="en-US" sz="2000" dirty="0"/>
          </a:p>
        </p:txBody>
      </p:sp>
    </p:spTree>
    <p:extLst>
      <p:ext uri="{BB962C8B-B14F-4D97-AF65-F5344CB8AC3E}">
        <p14:creationId xmlns:p14="http://schemas.microsoft.com/office/powerpoint/2010/main" val="2756860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sz="quarter" idx="4294967295"/>
          </p:nvPr>
        </p:nvSpPr>
        <p:spPr>
          <a:xfrm>
            <a:off x="321972" y="826480"/>
            <a:ext cx="11745532" cy="5922050"/>
          </a:xfrm>
          <a:prstGeom prst="rect">
            <a:avLst/>
          </a:prstGeom>
        </p:spPr>
        <p:txBody>
          <a:bodyPr lIns="89593" tIns="44796" rIns="89593" bIns="44796">
            <a:normAutofit/>
          </a:bodyPr>
          <a:lstStyle/>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4G systems are enhanced version </a:t>
            </a:r>
            <a:r>
              <a:rPr lang="en-IN" sz="2000" dirty="0" smtClean="0">
                <a:latin typeface="Times New Roman" panose="02020603050405020304" pitchFamily="18" charset="0"/>
                <a:cs typeface="Times New Roman" panose="02020603050405020304" pitchFamily="18" charset="0"/>
              </a:rPr>
              <a:t>of 3G which is introduced in 2010.</a:t>
            </a: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offers higher data rate and capable to handle more advanced multimedia services.</a:t>
            </a:r>
          </a:p>
          <a:p>
            <a:pPr algn="just">
              <a:buFont typeface="Wingdings" pitchFamily="2" charset="2"/>
              <a:buChar char="Ø"/>
            </a:pPr>
            <a:r>
              <a:rPr lang="en-US" sz="2000" dirty="0">
                <a:latin typeface="Times New Roman" pitchFamily="18" charset="0"/>
                <a:cs typeface="Times New Roman" pitchFamily="18" charset="0"/>
              </a:rPr>
              <a:t>It provides an all IP packet switched network for transmission of voice, data  and multimedia.</a:t>
            </a:r>
          </a:p>
          <a:p>
            <a:pPr algn="just">
              <a:buFont typeface="Wingdings" pitchFamily="2" charset="2"/>
              <a:buChar char="Ø"/>
            </a:pPr>
            <a:r>
              <a:rPr lang="en-US" sz="2000" dirty="0">
                <a:latin typeface="Times New Roman" pitchFamily="18" charset="0"/>
                <a:cs typeface="Times New Roman" pitchFamily="18" charset="0"/>
              </a:rPr>
              <a:t>4G comes in two main categories :</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itchFamily="18" charset="0"/>
                <a:cs typeface="Times New Roman" pitchFamily="18" charset="0"/>
              </a:rPr>
              <a:t>Long Term Evolution (LTE</a:t>
            </a: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standard for high-speed mobile communication, based upon GSM and UMTS technologies. </a:t>
            </a:r>
          </a:p>
          <a:p>
            <a:pPr marL="457200" indent="-457200" algn="just">
              <a:buFont typeface="+mj-lt"/>
              <a:buAutoNum type="arabicPeriod"/>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LTE </a:t>
            </a:r>
            <a:r>
              <a:rPr lang="en-US" sz="2000" dirty="0" smtClean="0">
                <a:latin typeface="Times New Roman" pitchFamily="18" charset="0"/>
                <a:cs typeface="Times New Roman" pitchFamily="18" charset="0"/>
              </a:rPr>
              <a:t>Advanced offering higher speed</a:t>
            </a:r>
            <a:endParaRPr lang="en-US" sz="20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921434" y="95797"/>
            <a:ext cx="10058400" cy="428505"/>
          </a:xfrm>
          <a:prstGeom prst="rect">
            <a:avLst/>
          </a:prstGeom>
        </p:spPr>
        <p:txBody>
          <a:bodyPr vert="horz" lIns="91430" tIns="45715" rIns="91430" bIns="4571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100" b="1" dirty="0">
                <a:latin typeface="Times New Roman" pitchFamily="18" charset="0"/>
                <a:cs typeface="Times New Roman" pitchFamily="18" charset="0"/>
              </a:rPr>
              <a:t>4</a:t>
            </a:r>
            <a:r>
              <a:rPr lang="en-IN" sz="3100" b="1" dirty="0" smtClean="0">
                <a:latin typeface="Times New Roman" pitchFamily="18" charset="0"/>
                <a:cs typeface="Times New Roman" pitchFamily="18" charset="0"/>
              </a:rPr>
              <a:t>G </a:t>
            </a:r>
            <a:r>
              <a:rPr lang="en-IN" sz="3100" b="1" dirty="0">
                <a:latin typeface="Times New Roman" pitchFamily="18" charset="0"/>
                <a:cs typeface="Times New Roman" pitchFamily="18" charset="0"/>
              </a:rPr>
              <a:t>– </a:t>
            </a:r>
            <a:r>
              <a:rPr lang="en-IN" sz="3100" b="1" dirty="0" smtClean="0">
                <a:latin typeface="Times New Roman" pitchFamily="18" charset="0"/>
                <a:cs typeface="Times New Roman" pitchFamily="18" charset="0"/>
              </a:rPr>
              <a:t>forth generation </a:t>
            </a:r>
            <a:r>
              <a:rPr lang="en-IN" sz="3100" b="1" dirty="0">
                <a:latin typeface="Times New Roman" pitchFamily="18" charset="0"/>
                <a:cs typeface="Times New Roman" pitchFamily="18" charset="0"/>
              </a:rPr>
              <a:t>communication system</a:t>
            </a:r>
          </a:p>
        </p:txBody>
      </p:sp>
      <p:sp>
        <p:nvSpPr>
          <p:cNvPr id="7" name="TextBox 6"/>
          <p:cNvSpPr txBox="1"/>
          <p:nvPr/>
        </p:nvSpPr>
        <p:spPr>
          <a:xfrm>
            <a:off x="321971" y="3533857"/>
            <a:ext cx="5547201" cy="2583457"/>
          </a:xfrm>
          <a:prstGeom prst="rect">
            <a:avLst/>
          </a:prstGeom>
          <a:noFill/>
        </p:spPr>
        <p:txBody>
          <a:bodyPr wrap="square" lIns="89593" tIns="44796" rIns="89593" bIns="44796" rtlCol="0">
            <a:spAutoFit/>
          </a:bodyPr>
          <a:lstStyle/>
          <a:p>
            <a:pPr marL="335973" indent="-335973" algn="just">
              <a:buFont typeface="Wingdings" pitchFamily="2" charset="2"/>
              <a:buChar char="Ø"/>
            </a:pPr>
            <a:r>
              <a:rPr lang="en-IN" sz="2400" b="1" dirty="0">
                <a:latin typeface="Times New Roman" panose="02020603050405020304" pitchFamily="18" charset="0"/>
                <a:cs typeface="Times New Roman" panose="02020603050405020304" pitchFamily="18" charset="0"/>
              </a:rPr>
              <a:t>Key features of </a:t>
            </a:r>
            <a:r>
              <a:rPr lang="en-IN" sz="2400" b="1" dirty="0" smtClean="0">
                <a:latin typeface="Times New Roman" panose="02020603050405020304" pitchFamily="18" charset="0"/>
                <a:cs typeface="Times New Roman" panose="02020603050405020304" pitchFamily="18" charset="0"/>
              </a:rPr>
              <a:t>4G </a:t>
            </a:r>
            <a:r>
              <a:rPr lang="en-IN" sz="2400" b="1" dirty="0">
                <a:latin typeface="Times New Roman" panose="02020603050405020304" pitchFamily="18" charset="0"/>
                <a:cs typeface="Times New Roman" panose="02020603050405020304" pitchFamily="18" charset="0"/>
              </a:rPr>
              <a:t>system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it offer High data speed 100 mbps to 1 </a:t>
            </a:r>
            <a:r>
              <a:rPr lang="en-IN" sz="2000" dirty="0" err="1" smtClean="0">
                <a:latin typeface="Times New Roman" panose="02020603050405020304" pitchFamily="18" charset="0"/>
                <a:cs typeface="Times New Roman" panose="02020603050405020304" pitchFamily="18" charset="0"/>
              </a:rPr>
              <a:t>Gbps</a:t>
            </a:r>
            <a:r>
              <a:rPr lang="en-IN" sz="2000" dirty="0" smtClean="0">
                <a:latin typeface="Times New Roman" panose="02020603050405020304" pitchFamily="18" charset="0"/>
                <a:cs typeface="Times New Roman" panose="02020603050405020304" pitchFamily="18" charset="0"/>
              </a:rPr>
              <a:t>. </a:t>
            </a:r>
          </a:p>
          <a:p>
            <a:pPr marL="335973" indent="-335973"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4G support interactive multimedia such as voice and video</a:t>
            </a:r>
          </a:p>
          <a:p>
            <a:pPr marL="335973" indent="-335973"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4G is more secure than 3G</a:t>
            </a:r>
          </a:p>
          <a:p>
            <a:pPr marL="335973" indent="-335973"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4G offers global mobile networks.</a:t>
            </a:r>
            <a:endParaRPr lang="en-IN" sz="2000" dirty="0" smtClean="0">
              <a:latin typeface="Times New Roman" panose="02020603050405020304" pitchFamily="18" charset="0"/>
              <a:cs typeface="Times New Roman" panose="02020603050405020304" pitchFamily="18" charset="0"/>
            </a:endParaRPr>
          </a:p>
          <a:p>
            <a:pPr marL="335973" indent="-335973" algn="just">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
        <p:nvSpPr>
          <p:cNvPr id="10" name="TextBox 5"/>
          <p:cNvSpPr txBox="1"/>
          <p:nvPr/>
        </p:nvSpPr>
        <p:spPr>
          <a:xfrm>
            <a:off x="6453964" y="3533857"/>
            <a:ext cx="5135524" cy="16927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itchFamily="2" charset="2"/>
              <a:buChar char="Ø"/>
            </a:pPr>
            <a:r>
              <a:rPr lang="en-IN" sz="2400" b="1" dirty="0" smtClean="0">
                <a:latin typeface="Times New Roman" panose="02020603050405020304" pitchFamily="18" charset="0"/>
                <a:cs typeface="Times New Roman" panose="02020603050405020304" pitchFamily="18" charset="0"/>
              </a:rPr>
              <a:t>Disadvantages of 4G system </a:t>
            </a:r>
            <a:endParaRPr lang="en-IN" sz="2400" b="1"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Expensive hardware and infrastructure </a:t>
            </a: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Costly spectrum in most countries, frequency bands are too expensive</a:t>
            </a:r>
          </a:p>
          <a:p>
            <a:endParaRPr lang="en-US" sz="2000" dirty="0"/>
          </a:p>
        </p:txBody>
      </p:sp>
    </p:spTree>
    <p:extLst>
      <p:ext uri="{BB962C8B-B14F-4D97-AF65-F5344CB8AC3E}">
        <p14:creationId xmlns:p14="http://schemas.microsoft.com/office/powerpoint/2010/main" val="1433367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sz="quarter" idx="4294967295"/>
          </p:nvPr>
        </p:nvSpPr>
        <p:spPr>
          <a:xfrm>
            <a:off x="321972" y="826480"/>
            <a:ext cx="11745532" cy="5922050"/>
          </a:xfrm>
          <a:prstGeom prst="rect">
            <a:avLst/>
          </a:prstGeom>
        </p:spPr>
        <p:txBody>
          <a:bodyPr lIns="89593" tIns="44796" rIns="89593" bIns="44796">
            <a:normAutofit/>
          </a:bodyPr>
          <a:lstStyle/>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3G </a:t>
            </a:r>
            <a:r>
              <a:rPr lang="en-IN" sz="2000" dirty="0" smtClean="0">
                <a:latin typeface="Times New Roman" panose="02020603050405020304" pitchFamily="18" charset="0"/>
                <a:cs typeface="Times New Roman" panose="02020603050405020304" pitchFamily="18" charset="0"/>
              </a:rPr>
              <a:t>introduced in the early 2020s.</a:t>
            </a:r>
            <a:endParaRPr lang="en-IN" sz="2000" b="1"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5G network is using advanced technologies to deliver </a:t>
            </a:r>
            <a:r>
              <a:rPr lang="en-IN" sz="2000" b="1" dirty="0">
                <a:latin typeface="Times New Roman" panose="02020603050405020304" pitchFamily="18" charset="0"/>
                <a:cs typeface="Times New Roman" panose="02020603050405020304" pitchFamily="18" charset="0"/>
              </a:rPr>
              <a:t>ultra-fast internet and multimedia </a:t>
            </a:r>
            <a:r>
              <a:rPr lang="en-IN" sz="2000" dirty="0">
                <a:latin typeface="Times New Roman" panose="02020603050405020304" pitchFamily="18" charset="0"/>
                <a:cs typeface="Times New Roman" panose="02020603050405020304" pitchFamily="18" charset="0"/>
              </a:rPr>
              <a:t>experience for customers. </a:t>
            </a:r>
          </a:p>
          <a:p>
            <a:pPr algn="just">
              <a:buFont typeface="Wingdings" pitchFamily="2" charset="2"/>
              <a:buChar char="Ø"/>
            </a:pPr>
            <a:r>
              <a:rPr lang="en-IN" sz="2000" dirty="0">
                <a:latin typeface="Times New Roman" panose="02020603050405020304" pitchFamily="18" charset="0"/>
                <a:cs typeface="Times New Roman" panose="02020603050405020304" pitchFamily="18" charset="0"/>
              </a:rPr>
              <a:t>The main focus of 5G will be on </a:t>
            </a:r>
            <a:r>
              <a:rPr lang="en-US" sz="2000" b="1" dirty="0">
                <a:latin typeface="Times New Roman" panose="02020603050405020304" pitchFamily="18" charset="0"/>
                <a:cs typeface="Times New Roman" panose="02020603050405020304" pitchFamily="18" charset="0"/>
              </a:rPr>
              <a:t>Wireless World Wide Web (WWWW).</a:t>
            </a:r>
          </a:p>
          <a:p>
            <a:pPr algn="just">
              <a:buFont typeface="Wingdings" pitchFamily="2" charset="2"/>
              <a:buChar char="Ø"/>
            </a:pPr>
            <a:r>
              <a:rPr lang="en-US" sz="2000" dirty="0">
                <a:latin typeface="Times New Roman" panose="02020603050405020304" pitchFamily="18" charset="0"/>
                <a:cs typeface="Times New Roman" panose="02020603050405020304" pitchFamily="18" charset="0"/>
              </a:rPr>
              <a:t>Its a complete wireless communication with no limitations.</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921434" y="95797"/>
            <a:ext cx="10058400" cy="428505"/>
          </a:xfrm>
          <a:prstGeom prst="rect">
            <a:avLst/>
          </a:prstGeom>
        </p:spPr>
        <p:txBody>
          <a:bodyPr vert="horz" lIns="91430" tIns="45715" rIns="91430" bIns="4571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100" b="1" dirty="0">
                <a:latin typeface="Times New Roman" pitchFamily="18" charset="0"/>
                <a:cs typeface="Times New Roman" pitchFamily="18" charset="0"/>
              </a:rPr>
              <a:t>5</a:t>
            </a:r>
            <a:r>
              <a:rPr lang="en-IN" sz="3100" b="1" dirty="0" smtClean="0">
                <a:latin typeface="Times New Roman" pitchFamily="18" charset="0"/>
                <a:cs typeface="Times New Roman" pitchFamily="18" charset="0"/>
              </a:rPr>
              <a:t>G </a:t>
            </a:r>
            <a:r>
              <a:rPr lang="en-IN" sz="3100" b="1" dirty="0">
                <a:latin typeface="Times New Roman" pitchFamily="18" charset="0"/>
                <a:cs typeface="Times New Roman" pitchFamily="18" charset="0"/>
              </a:rPr>
              <a:t>– </a:t>
            </a:r>
            <a:r>
              <a:rPr lang="en-IN" sz="3100" b="1" dirty="0" smtClean="0">
                <a:latin typeface="Times New Roman" pitchFamily="18" charset="0"/>
                <a:cs typeface="Times New Roman" pitchFamily="18" charset="0"/>
              </a:rPr>
              <a:t>Fifth </a:t>
            </a:r>
            <a:r>
              <a:rPr lang="en-IN" sz="3100" b="1" dirty="0">
                <a:latin typeface="Times New Roman" pitchFamily="18" charset="0"/>
                <a:cs typeface="Times New Roman" pitchFamily="18" charset="0"/>
              </a:rPr>
              <a:t>generation communication system</a:t>
            </a:r>
          </a:p>
        </p:txBody>
      </p:sp>
      <p:sp>
        <p:nvSpPr>
          <p:cNvPr id="7" name="TextBox 6"/>
          <p:cNvSpPr txBox="1"/>
          <p:nvPr/>
        </p:nvSpPr>
        <p:spPr>
          <a:xfrm>
            <a:off x="513358" y="3072053"/>
            <a:ext cx="4707228" cy="1690905"/>
          </a:xfrm>
          <a:prstGeom prst="rect">
            <a:avLst/>
          </a:prstGeom>
          <a:noFill/>
        </p:spPr>
        <p:txBody>
          <a:bodyPr wrap="square" lIns="89593" tIns="44796" rIns="89593" bIns="44796" rtlCol="0">
            <a:spAutoFit/>
          </a:bodyPr>
          <a:lstStyle/>
          <a:p>
            <a:pPr marL="335973" indent="-335973" algn="just">
              <a:buFont typeface="Wingdings" pitchFamily="2" charset="2"/>
              <a:buChar char="Ø"/>
            </a:pPr>
            <a:r>
              <a:rPr lang="en-IN" sz="2400" b="1" dirty="0">
                <a:latin typeface="Times New Roman" panose="02020603050405020304" pitchFamily="18" charset="0"/>
                <a:cs typeface="Times New Roman" panose="02020603050405020304" pitchFamily="18" charset="0"/>
              </a:rPr>
              <a:t>Key features of </a:t>
            </a:r>
            <a:r>
              <a:rPr lang="en-IN" sz="2400" b="1" dirty="0" smtClean="0">
                <a:latin typeface="Times New Roman" panose="02020603050405020304" pitchFamily="18" charset="0"/>
                <a:cs typeface="Times New Roman" panose="02020603050405020304" pitchFamily="18" charset="0"/>
              </a:rPr>
              <a:t>5G </a:t>
            </a:r>
            <a:r>
              <a:rPr lang="en-IN" sz="2400" b="1" dirty="0">
                <a:latin typeface="Times New Roman" panose="02020603050405020304" pitchFamily="18" charset="0"/>
                <a:cs typeface="Times New Roman" panose="02020603050405020304" pitchFamily="18" charset="0"/>
              </a:rPr>
              <a:t>system </a:t>
            </a:r>
          </a:p>
          <a:p>
            <a:pPr marL="335973" indent="-335973" algn="just">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5G offers high speed </a:t>
            </a:r>
            <a:r>
              <a:rPr lang="en-IN" sz="2000" dirty="0" err="1" smtClean="0">
                <a:latin typeface="Times New Roman" panose="02020603050405020304" pitchFamily="18" charset="0"/>
                <a:cs typeface="Times New Roman" panose="02020603050405020304" pitchFamily="18" charset="0"/>
              </a:rPr>
              <a:t>upto</a:t>
            </a:r>
            <a:r>
              <a:rPr lang="en-IN" sz="2000" dirty="0" smtClean="0">
                <a:latin typeface="Times New Roman" panose="02020603050405020304" pitchFamily="18" charset="0"/>
                <a:cs typeface="Times New Roman" panose="02020603050405020304" pitchFamily="18" charset="0"/>
              </a:rPr>
              <a:t> 10 </a:t>
            </a:r>
            <a:r>
              <a:rPr lang="en-IN" sz="2000" dirty="0" err="1" smtClean="0">
                <a:latin typeface="Times New Roman" panose="02020603050405020304" pitchFamily="18" charset="0"/>
                <a:cs typeface="Times New Roman" panose="02020603050405020304" pitchFamily="18" charset="0"/>
              </a:rPr>
              <a:t>Gbps</a:t>
            </a:r>
            <a:r>
              <a:rPr lang="en-IN" sz="2000" dirty="0" smtClean="0">
                <a:latin typeface="Times New Roman" panose="02020603050405020304" pitchFamily="18" charset="0"/>
                <a:cs typeface="Times New Roman" panose="02020603050405020304" pitchFamily="18" charset="0"/>
              </a:rPr>
              <a:t>.</a:t>
            </a:r>
          </a:p>
          <a:p>
            <a:pPr marL="335973" indent="-335973" algn="just">
              <a:buFont typeface="Wingdings" pitchFamily="2" charset="2"/>
              <a:buChar char="Ø"/>
            </a:pPr>
            <a:r>
              <a:rPr lang="en-US" sz="2000" dirty="0" smtClean="0">
                <a:latin typeface="Times New Roman" panose="02020603050405020304" pitchFamily="18" charset="0"/>
                <a:cs typeface="Times New Roman" panose="02020603050405020304" pitchFamily="18" charset="0"/>
              </a:rPr>
              <a:t>5G Offers low latency.</a:t>
            </a:r>
            <a:endParaRPr lang="en-IN" sz="2000" dirty="0">
              <a:latin typeface="Times New Roman" panose="02020603050405020304" pitchFamily="18" charset="0"/>
              <a:cs typeface="Times New Roman" panose="02020603050405020304" pitchFamily="18" charset="0"/>
            </a:endParaRPr>
          </a:p>
          <a:p>
            <a:pPr marL="335973" indent="-335973"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5G is 10 time faster than 4G.</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IN" sz="2000" dirty="0">
                <a:latin typeface="Times New Roman" panose="02020603050405020304" pitchFamily="18" charset="0"/>
                <a:cs typeface="Times New Roman" panose="02020603050405020304" pitchFamily="18" charset="0"/>
              </a:rPr>
              <a:t> </a:t>
            </a:r>
            <a:r>
              <a:rPr lang="en-GB" sz="2000" dirty="0">
                <a:latin typeface="Times New Roman" pitchFamily="18" charset="0"/>
                <a:cs typeface="Times New Roman" pitchFamily="18" charset="0"/>
              </a:rPr>
              <a:t>Higher security and reliable </a:t>
            </a:r>
            <a:r>
              <a:rPr lang="en-GB" sz="2000" dirty="0" smtClean="0">
                <a:latin typeface="Times New Roman" pitchFamily="18" charset="0"/>
                <a:cs typeface="Times New Roman" pitchFamily="18" charset="0"/>
              </a:rPr>
              <a:t>network</a:t>
            </a:r>
            <a:r>
              <a:rPr lang="en-US" dirty="0" smtClean="0"/>
              <a:t>.</a:t>
            </a:r>
          </a:p>
        </p:txBody>
      </p:sp>
      <p:sp>
        <p:nvSpPr>
          <p:cNvPr id="10" name="TextBox 5"/>
          <p:cNvSpPr txBox="1"/>
          <p:nvPr/>
        </p:nvSpPr>
        <p:spPr>
          <a:xfrm>
            <a:off x="6194738" y="3072053"/>
            <a:ext cx="4257067" cy="20005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itchFamily="2" charset="2"/>
              <a:buChar char="Ø"/>
            </a:pPr>
            <a:r>
              <a:rPr lang="en-IN" sz="2400" b="1" dirty="0" smtClean="0">
                <a:latin typeface="Times New Roman" panose="02020603050405020304" pitchFamily="18" charset="0"/>
                <a:cs typeface="Times New Roman" panose="02020603050405020304" pitchFamily="18" charset="0"/>
              </a:rPr>
              <a:t>Disadvantages of 5G system </a:t>
            </a:r>
            <a:endParaRPr lang="en-IN" sz="2400" b="1"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US" sz="2000" dirty="0">
                <a:latin typeface="Times New Roman" panose="02020603050405020304" pitchFamily="18" charset="0"/>
                <a:cs typeface="Times New Roman" panose="02020603050405020304" pitchFamily="18" charset="0"/>
              </a:rPr>
              <a:t>The possibility of hacking is one of 5G's </a:t>
            </a:r>
            <a:r>
              <a:rPr lang="en-US" sz="2000" dirty="0" smtClean="0">
                <a:latin typeface="Times New Roman" panose="02020603050405020304" pitchFamily="18" charset="0"/>
                <a:cs typeface="Times New Roman" panose="02020603050405020304" pitchFamily="18" charset="0"/>
              </a:rPr>
              <a:t>drawbacks.</a:t>
            </a:r>
          </a:p>
          <a:p>
            <a:pPr marL="342900" indent="-342900" algn="just">
              <a:buFont typeface="Wingdings" pitchFamily="2" charset="2"/>
              <a:buChar char="Ø"/>
            </a:pPr>
            <a:r>
              <a:rPr lang="en-IN" sz="2000" dirty="0" smtClean="0">
                <a:latin typeface="Times New Roman" panose="02020603050405020304" pitchFamily="18" charset="0"/>
                <a:cs typeface="Times New Roman" panose="02020603050405020304" pitchFamily="18" charset="0"/>
              </a:rPr>
              <a:t>Upload rate is shorter as compare to 4G</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Ø"/>
            </a:pPr>
            <a:r>
              <a:rPr lang="en-IN" sz="2000" dirty="0">
                <a:latin typeface="Times New Roman" panose="02020603050405020304" pitchFamily="18" charset="0"/>
                <a:cs typeface="Times New Roman" panose="02020603050405020304" pitchFamily="18" charset="0"/>
              </a:rPr>
              <a:t>Higher bandwidth </a:t>
            </a:r>
            <a:r>
              <a:rPr lang="en-IN" sz="2000" dirty="0" smtClean="0">
                <a:latin typeface="Times New Roman" panose="02020603050405020304" pitchFamily="18" charset="0"/>
                <a:cs typeface="Times New Roman" panose="02020603050405020304" pitchFamily="18" charset="0"/>
              </a:rPr>
              <a:t>requirement</a:t>
            </a:r>
            <a:endParaRPr lang="en-US" sz="2000" dirty="0"/>
          </a:p>
        </p:txBody>
      </p:sp>
    </p:spTree>
    <p:extLst>
      <p:ext uri="{BB962C8B-B14F-4D97-AF65-F5344CB8AC3E}">
        <p14:creationId xmlns:p14="http://schemas.microsoft.com/office/powerpoint/2010/main" val="97093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763"/>
          </a:xfrm>
        </p:spPr>
        <p:txBody>
          <a:bodyPr>
            <a:normAutofit/>
          </a:bodyPr>
          <a:lstStyle/>
          <a:p>
            <a:r>
              <a:rPr lang="en-IN" sz="3200" dirty="0" smtClean="0">
                <a:latin typeface="Times New Roman" panose="02020603050405020304" pitchFamily="18" charset="0"/>
                <a:cs typeface="Times New Roman" panose="02020603050405020304" pitchFamily="18" charset="0"/>
              </a:rPr>
              <a:t>Forward Error Correction Versus Retransmission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6214"/>
            <a:ext cx="10515600" cy="5784112"/>
          </a:xfrm>
        </p:spPr>
        <p:txBody>
          <a:bodyPr/>
          <a:lstStyle/>
          <a:p>
            <a:r>
              <a:rPr lang="en-US" sz="2000" b="1" dirty="0">
                <a:latin typeface="Times New Roman" panose="02020603050405020304" pitchFamily="18" charset="0"/>
                <a:cs typeface="Times New Roman" panose="02020603050405020304" pitchFamily="18" charset="0"/>
              </a:rPr>
              <a:t>Forward error correction FEC: </a:t>
            </a:r>
            <a:r>
              <a:rPr lang="en-US" sz="2000" dirty="0" smtClean="0">
                <a:latin typeface="Times New Roman" panose="02020603050405020304" pitchFamily="18" charset="0"/>
                <a:cs typeface="Times New Roman" panose="02020603050405020304" pitchFamily="18" charset="0"/>
              </a:rPr>
              <a:t>it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the process in which the receiver tries to guess the message by using redundant </a:t>
            </a:r>
            <a:r>
              <a:rPr lang="en-US" sz="2000" dirty="0" smtClean="0">
                <a:latin typeface="Times New Roman" panose="02020603050405020304" pitchFamily="18" charset="0"/>
                <a:cs typeface="Times New Roman" panose="02020603050405020304" pitchFamily="18" charset="0"/>
              </a:rPr>
              <a:t>bits(</a:t>
            </a:r>
            <a:r>
              <a:rPr lang="en-US" sz="2000" dirty="0">
                <a:latin typeface="Times New Roman" panose="02020603050405020304" pitchFamily="18" charset="0"/>
                <a:cs typeface="Times New Roman" panose="02020603050405020304" pitchFamily="18" charset="0"/>
              </a:rPr>
              <a:t>Redundant bits are </a:t>
            </a:r>
            <a:r>
              <a:rPr lang="en-US" sz="2000" dirty="0" smtClean="0">
                <a:latin typeface="Times New Roman" panose="02020603050405020304" pitchFamily="18" charset="0"/>
                <a:cs typeface="Times New Roman" panose="02020603050405020304" pitchFamily="18" charset="0"/>
              </a:rPr>
              <a:t>extra binary digits that are added to data to detect or correct errors during transmission). </a:t>
            </a:r>
          </a:p>
          <a:p>
            <a:r>
              <a:rPr lang="en-US" sz="2000" dirty="0">
                <a:latin typeface="Times New Roman" panose="02020603050405020304" pitchFamily="18" charset="0"/>
                <a:cs typeface="Times New Roman" panose="02020603050405020304" pitchFamily="18" charset="0"/>
              </a:rPr>
              <a:t>Forward error </a:t>
            </a:r>
            <a:r>
              <a:rPr lang="en-US" sz="2000" dirty="0" smtClean="0">
                <a:latin typeface="Times New Roman" panose="02020603050405020304" pitchFamily="18" charset="0"/>
                <a:cs typeface="Times New Roman" panose="02020603050405020304" pitchFamily="18" charset="0"/>
              </a:rPr>
              <a:t>correction is a redundant data that is added to the message on the sender side.</a:t>
            </a:r>
          </a:p>
          <a:p>
            <a:r>
              <a:rPr lang="en-US" sz="2000" b="1" dirty="0" smtClean="0">
                <a:latin typeface="Times New Roman" panose="02020603050405020304" pitchFamily="18" charset="0"/>
                <a:cs typeface="Times New Roman" panose="02020603050405020304" pitchFamily="18" charset="0"/>
              </a:rPr>
              <a:t>Retransmission :</a:t>
            </a:r>
            <a:r>
              <a:rPr lang="en-US" sz="2000" dirty="0" smtClean="0">
                <a:latin typeface="Times New Roman" panose="02020603050405020304" pitchFamily="18" charset="0"/>
                <a:cs typeface="Times New Roman" panose="02020603050405020304" pitchFamily="18" charset="0"/>
              </a:rPr>
              <a:t>it</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technique in which the receiver detects the occurrence of an error and asks the sender to resend the </a:t>
            </a:r>
            <a:r>
              <a:rPr lang="en-US" sz="2000" dirty="0" smtClean="0">
                <a:latin typeface="Times New Roman" panose="02020603050405020304" pitchFamily="18" charset="0"/>
                <a:cs typeface="Times New Roman" panose="02020603050405020304" pitchFamily="18" charset="0"/>
              </a:rPr>
              <a:t>message.</a:t>
            </a:r>
          </a:p>
          <a:p>
            <a:r>
              <a:rPr lang="en-US" sz="2000" dirty="0" smtClean="0">
                <a:latin typeface="Times New Roman" panose="02020603050405020304" pitchFamily="18" charset="0"/>
                <a:cs typeface="Times New Roman" panose="02020603050405020304" pitchFamily="18" charset="0"/>
              </a:rPr>
              <a:t>In this fig. the sender add redundant bits through a process that creates a relationship between the redundant bits and the actual data bits.</a:t>
            </a:r>
          </a:p>
          <a:p>
            <a:r>
              <a:rPr lang="en-US" sz="2000" dirty="0" smtClean="0">
                <a:latin typeface="Times New Roman" panose="02020603050405020304" pitchFamily="18" charset="0"/>
                <a:cs typeface="Times New Roman" panose="02020603050405020304" pitchFamily="18" charset="0"/>
              </a:rPr>
              <a:t>The receiver checks relationships between two sets to detect or correct the errors.</a:t>
            </a:r>
          </a:p>
          <a:p>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160" y="4163554"/>
            <a:ext cx="6153150" cy="2551711"/>
          </a:xfrm>
          <a:prstGeom prst="rect">
            <a:avLst/>
          </a:prstGeom>
        </p:spPr>
      </p:pic>
    </p:spTree>
    <p:extLst>
      <p:ext uri="{BB962C8B-B14F-4D97-AF65-F5344CB8AC3E}">
        <p14:creationId xmlns:p14="http://schemas.microsoft.com/office/powerpoint/2010/main" val="375118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3377" y="116958"/>
            <a:ext cx="9218428" cy="6081270"/>
          </a:xfrm>
        </p:spPr>
      </p:pic>
    </p:spTree>
    <p:extLst>
      <p:ext uri="{BB962C8B-B14F-4D97-AF65-F5344CB8AC3E}">
        <p14:creationId xmlns:p14="http://schemas.microsoft.com/office/powerpoint/2010/main" val="95986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019"/>
            <a:ext cx="10515600" cy="489097"/>
          </a:xfrm>
        </p:spPr>
        <p:txBody>
          <a:bodyPr>
            <a:noAutofit/>
          </a:bodyPr>
          <a:lstStyle/>
          <a:p>
            <a:r>
              <a:rPr lang="en-US" sz="4000" dirty="0" smtClean="0">
                <a:latin typeface="Times New Roman" panose="02020603050405020304" pitchFamily="18" charset="0"/>
                <a:cs typeface="Times New Roman" panose="02020603050405020304" pitchFamily="18" charset="0"/>
              </a:rPr>
              <a:t>Error Detection: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1479"/>
            <a:ext cx="10515600" cy="4975484"/>
          </a:xfrm>
        </p:spPr>
        <p:txBody>
          <a:bodyPr/>
          <a:lstStyle/>
          <a:p>
            <a:r>
              <a:rPr lang="en-US" sz="2000" dirty="0">
                <a:latin typeface="Times New Roman" panose="02020603050405020304" pitchFamily="18" charset="0"/>
                <a:cs typeface="Times New Roman" panose="02020603050405020304" pitchFamily="18" charset="0"/>
              </a:rPr>
              <a:t>error detection refers to the methods and techniques used to identify errors that may occur during the transmission or storage of </a:t>
            </a:r>
            <a:r>
              <a:rPr lang="en-US" sz="2000" dirty="0" smtClean="0">
                <a:latin typeface="Times New Roman" panose="02020603050405020304" pitchFamily="18" charset="0"/>
                <a:cs typeface="Times New Roman" panose="02020603050405020304" pitchFamily="18" charset="0"/>
              </a:rPr>
              <a:t>data.</a:t>
            </a:r>
          </a:p>
          <a:p>
            <a:r>
              <a:rPr lang="en-US" sz="2000" dirty="0" smtClean="0">
                <a:latin typeface="Times New Roman" panose="02020603050405020304" pitchFamily="18" charset="0"/>
                <a:cs typeface="Times New Roman" panose="02020603050405020304" pitchFamily="18" charset="0"/>
              </a:rPr>
              <a:t>Types of error detection:</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Parity bits(Vertical </a:t>
            </a: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edundancy </a:t>
            </a:r>
            <a:r>
              <a:rPr lang="en-US" sz="2000" dirty="0">
                <a:latin typeface="Times New Roman" panose="02020603050405020304" pitchFamily="18" charset="0"/>
                <a:cs typeface="Times New Roman" panose="02020603050405020304" pitchFamily="18" charset="0"/>
              </a:rPr>
              <a:t>C</a:t>
            </a:r>
            <a:r>
              <a:rPr lang="en-US" sz="2000" dirty="0" smtClean="0">
                <a:latin typeface="Times New Roman" panose="02020603050405020304" pitchFamily="18" charset="0"/>
                <a:cs typeface="Times New Roman" panose="02020603050405020304" pitchFamily="18" charset="0"/>
              </a:rPr>
              <a:t>heck)</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CRC</a:t>
            </a:r>
          </a:p>
          <a:p>
            <a:pPr marL="514350" indent="-514350">
              <a:buFont typeface="+mj-lt"/>
              <a:buAutoNum type="arabicPeriod"/>
            </a:pPr>
            <a:r>
              <a:rPr lang="en-US" sz="2000" dirty="0" smtClean="0">
                <a:latin typeface="Times New Roman" panose="02020603050405020304" pitchFamily="18" charset="0"/>
                <a:cs typeface="Times New Roman" panose="02020603050405020304" pitchFamily="18" charset="0"/>
              </a:rPr>
              <a:t>Checksum</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Repetition codes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35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10" y="189571"/>
            <a:ext cx="10515600" cy="858644"/>
          </a:xfrm>
        </p:spPr>
        <p:txBody>
          <a:bodyPr>
            <a:normAutofit fontScale="90000"/>
          </a:bodyPr>
          <a:lstStyle/>
          <a:p>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Parity bits(Vertical Redundancy Check</a:t>
            </a:r>
            <a:r>
              <a:rPr lang="en-US" sz="2400" b="1"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b="1" dirty="0"/>
          </a:p>
        </p:txBody>
      </p:sp>
      <p:sp>
        <p:nvSpPr>
          <p:cNvPr id="3" name="Content Placeholder 2"/>
          <p:cNvSpPr>
            <a:spLocks noGrp="1"/>
          </p:cNvSpPr>
          <p:nvPr>
            <p:ph idx="1"/>
          </p:nvPr>
        </p:nvSpPr>
        <p:spPr>
          <a:xfrm>
            <a:off x="838200" y="914400"/>
            <a:ext cx="10515600" cy="5794744"/>
          </a:xfrm>
        </p:spPr>
        <p:txBody>
          <a:bodyPr/>
          <a:lstStyle/>
          <a:p>
            <a:r>
              <a:rPr lang="en-US" sz="2000" dirty="0" smtClean="0"/>
              <a:t>The parity check is done by adding an extra bit(parity) to the data to make number of 1s either even or odd depending upon the type of parity.</a:t>
            </a:r>
          </a:p>
          <a:p>
            <a:pPr marL="0" indent="0">
              <a:buNone/>
            </a:pPr>
            <a:r>
              <a:rPr lang="en-US" sz="2000" b="1" dirty="0" smtClean="0"/>
              <a:t>At sender side:</a:t>
            </a:r>
          </a:p>
          <a:p>
            <a:r>
              <a:rPr lang="en-US" sz="2000" dirty="0" smtClean="0"/>
              <a:t>While creating a frame, the sender counts the number of 1s in it and adds the parity bit in following way:</a:t>
            </a:r>
          </a:p>
          <a:p>
            <a:pPr marL="457200" indent="-457200">
              <a:buFont typeface="+mj-lt"/>
              <a:buAutoNum type="arabicPeriod"/>
            </a:pPr>
            <a:r>
              <a:rPr lang="en-US" sz="2000" u="sng" dirty="0" smtClean="0"/>
              <a:t>In case of odd parity: </a:t>
            </a:r>
            <a:r>
              <a:rPr lang="en-US" sz="2000" dirty="0" smtClean="0"/>
              <a:t>if the number of 1s is odd then parity bit value is 0.if number of 1s is even then parity bit value is 1</a:t>
            </a:r>
          </a:p>
          <a:p>
            <a:pPr marL="457200" indent="-457200">
              <a:buFont typeface="+mj-lt"/>
              <a:buAutoNum type="arabicPeriod"/>
            </a:pPr>
            <a:r>
              <a:rPr lang="en-US" sz="2000" u="sng" dirty="0" smtClean="0"/>
              <a:t>In case of even parity: </a:t>
            </a:r>
            <a:r>
              <a:rPr lang="en-US" sz="2000" dirty="0" smtClean="0"/>
              <a:t>if </a:t>
            </a:r>
            <a:r>
              <a:rPr lang="en-US" sz="2000" dirty="0"/>
              <a:t>the number of 1s is </a:t>
            </a:r>
            <a:r>
              <a:rPr lang="en-US" sz="2000" dirty="0" smtClean="0"/>
              <a:t>even </a:t>
            </a:r>
            <a:r>
              <a:rPr lang="en-US" sz="2000" dirty="0"/>
              <a:t>then parity bit value is 0.if number of 1s is </a:t>
            </a:r>
            <a:r>
              <a:rPr lang="en-US" sz="2000" dirty="0" smtClean="0"/>
              <a:t>odd </a:t>
            </a:r>
            <a:r>
              <a:rPr lang="en-US" sz="2000" dirty="0"/>
              <a:t>then parity bit value is </a:t>
            </a:r>
            <a:r>
              <a:rPr lang="en-US" sz="2000" dirty="0" smtClean="0"/>
              <a:t>1</a:t>
            </a:r>
          </a:p>
          <a:p>
            <a:pPr marL="457200" indent="-457200">
              <a:buFont typeface="+mj-lt"/>
              <a:buAutoNum type="arabicPeriod"/>
            </a:pPr>
            <a:endParaRPr lang="en-US" sz="2000" dirty="0"/>
          </a:p>
          <a:p>
            <a:pPr marL="457200" indent="-457200">
              <a:buFont typeface="+mj-lt"/>
              <a:buAutoNum type="arabicPeriod"/>
            </a:pPr>
            <a:endParaRPr lang="en-US" sz="2000" u="sng" dirty="0" smtClean="0"/>
          </a:p>
          <a:p>
            <a:pPr marL="0" indent="0">
              <a:buNone/>
            </a:pP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363" y="4093535"/>
            <a:ext cx="4667693" cy="2519916"/>
          </a:xfrm>
          <a:prstGeom prst="rect">
            <a:avLst/>
          </a:prstGeom>
        </p:spPr>
      </p:pic>
    </p:spTree>
    <p:extLst>
      <p:ext uri="{BB962C8B-B14F-4D97-AF65-F5344CB8AC3E}">
        <p14:creationId xmlns:p14="http://schemas.microsoft.com/office/powerpoint/2010/main" val="1057975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3284"/>
            <a:ext cx="11017102" cy="5953679"/>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At receiver side:</a:t>
            </a:r>
          </a:p>
          <a:p>
            <a:r>
              <a:rPr lang="en-US" sz="2000" dirty="0" smtClean="0">
                <a:latin typeface="Times New Roman" panose="02020603050405020304" pitchFamily="18" charset="0"/>
                <a:cs typeface="Times New Roman" panose="02020603050405020304" pitchFamily="18" charset="0"/>
              </a:rPr>
              <a:t>On receiving a frame, the receiver counts the number of 1s in it.</a:t>
            </a:r>
          </a:p>
          <a:p>
            <a:r>
              <a:rPr lang="en-US" sz="2000" u="sng" dirty="0" smtClean="0">
                <a:latin typeface="Times New Roman" panose="02020603050405020304" pitchFamily="18" charset="0"/>
                <a:cs typeface="Times New Roman" panose="02020603050405020304" pitchFamily="18" charset="0"/>
              </a:rPr>
              <a:t>In case of even parity: </a:t>
            </a:r>
            <a:r>
              <a:rPr lang="en-US" sz="2000" dirty="0" smtClean="0">
                <a:latin typeface="Times New Roman" panose="02020603050405020304" pitchFamily="18" charset="0"/>
                <a:cs typeface="Times New Roman" panose="02020603050405020304" pitchFamily="18" charset="0"/>
              </a:rPr>
              <a:t>if the count of 1s is even, the frame is accepted, otherwise it is rejected.</a:t>
            </a:r>
          </a:p>
          <a:p>
            <a:r>
              <a:rPr lang="en-US" sz="2000" u="sng" dirty="0">
                <a:latin typeface="Times New Roman" panose="02020603050405020304" pitchFamily="18" charset="0"/>
                <a:cs typeface="Times New Roman" panose="02020603050405020304" pitchFamily="18" charset="0"/>
              </a:rPr>
              <a:t>In case of </a:t>
            </a:r>
            <a:r>
              <a:rPr lang="en-US" sz="2000" u="sng" dirty="0" smtClean="0">
                <a:latin typeface="Times New Roman" panose="02020603050405020304" pitchFamily="18" charset="0"/>
                <a:cs typeface="Times New Roman" panose="02020603050405020304" pitchFamily="18" charset="0"/>
              </a:rPr>
              <a:t>odd parity:  </a:t>
            </a:r>
            <a:r>
              <a:rPr lang="en-US" sz="2000" dirty="0">
                <a:latin typeface="Times New Roman" panose="02020603050405020304" pitchFamily="18" charset="0"/>
                <a:cs typeface="Times New Roman" panose="02020603050405020304" pitchFamily="18" charset="0"/>
              </a:rPr>
              <a:t>if the count of 1s is </a:t>
            </a:r>
            <a:r>
              <a:rPr lang="en-US" sz="2000" dirty="0" smtClean="0">
                <a:latin typeface="Times New Roman" panose="02020603050405020304" pitchFamily="18" charset="0"/>
                <a:cs typeface="Times New Roman" panose="02020603050405020304" pitchFamily="18" charset="0"/>
              </a:rPr>
              <a:t>odd, the </a:t>
            </a:r>
            <a:r>
              <a:rPr lang="en-US" sz="2000" dirty="0">
                <a:latin typeface="Times New Roman" panose="02020603050405020304" pitchFamily="18" charset="0"/>
                <a:cs typeface="Times New Roman" panose="02020603050405020304" pitchFamily="18" charset="0"/>
              </a:rPr>
              <a:t>frame is accepted, otherwise it is rejected</a:t>
            </a:r>
            <a:r>
              <a:rPr lang="en-US"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basic idea of VRC or parity bit check is shown in fig.</a:t>
            </a:r>
          </a:p>
          <a:p>
            <a:r>
              <a:rPr lang="en-US" sz="2000" dirty="0" smtClean="0">
                <a:latin typeface="Times New Roman" panose="02020603050405020304" pitchFamily="18" charset="0"/>
                <a:cs typeface="Times New Roman" panose="02020603050405020304" pitchFamily="18" charset="0"/>
              </a:rPr>
              <a:t>In data communication, parity checking refers to the use of </a:t>
            </a:r>
          </a:p>
          <a:p>
            <a:pPr marL="0" indent="0">
              <a:buNone/>
            </a:pPr>
            <a:r>
              <a:rPr lang="en-US" sz="2000" dirty="0" smtClean="0">
                <a:latin typeface="Times New Roman" panose="02020603050405020304" pitchFamily="18" charset="0"/>
                <a:cs typeface="Times New Roman" panose="02020603050405020304" pitchFamily="18" charset="0"/>
              </a:rPr>
              <a:t>   parity bits to check that data has been transmitted accurately.</a:t>
            </a:r>
          </a:p>
          <a:p>
            <a:r>
              <a:rPr lang="en-US" sz="2000" dirty="0" smtClean="0">
                <a:latin typeface="Times New Roman" panose="02020603050405020304" pitchFamily="18" charset="0"/>
                <a:cs typeface="Times New Roman" panose="02020603050405020304" pitchFamily="18" charset="0"/>
              </a:rPr>
              <a:t>The parity bit is added to every data unit that are transmitted.</a:t>
            </a:r>
          </a:p>
          <a:p>
            <a:r>
              <a:rPr lang="en-US" sz="2000" b="1" dirty="0" smtClean="0">
                <a:latin typeface="Times New Roman" panose="02020603050405020304" pitchFamily="18" charset="0"/>
                <a:cs typeface="Times New Roman" panose="02020603050405020304" pitchFamily="18" charset="0"/>
              </a:rPr>
              <a:t>Advantage</a:t>
            </a:r>
            <a:r>
              <a:rPr lang="en-US" sz="2000" dirty="0" smtClean="0">
                <a:latin typeface="Times New Roman" panose="02020603050405020304" pitchFamily="18" charset="0"/>
                <a:cs typeface="Times New Roman" panose="02020603050405020304" pitchFamily="18" charset="0"/>
              </a:rPr>
              <a:t> of  parity bit is to detect all single bit errors.</a:t>
            </a:r>
          </a:p>
          <a:p>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976" y="2190550"/>
            <a:ext cx="4297326" cy="3762928"/>
          </a:xfrm>
          <a:prstGeom prst="rect">
            <a:avLst/>
          </a:prstGeom>
        </p:spPr>
      </p:pic>
    </p:spTree>
    <p:extLst>
      <p:ext uri="{BB962C8B-B14F-4D97-AF65-F5344CB8AC3E}">
        <p14:creationId xmlns:p14="http://schemas.microsoft.com/office/powerpoint/2010/main" val="147797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4583</Words>
  <Application>Microsoft Office PowerPoint</Application>
  <PresentationFormat>Widescreen</PresentationFormat>
  <Paragraphs>392</Paragraphs>
  <Slides>47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Unit-III  Error Detection and Correction </vt:lpstr>
      <vt:lpstr>What is a error</vt:lpstr>
      <vt:lpstr>Types of Errors</vt:lpstr>
      <vt:lpstr>PowerPoint Presentation</vt:lpstr>
      <vt:lpstr>Forward Error Correction Versus Retransmission </vt:lpstr>
      <vt:lpstr>PowerPoint Presentation</vt:lpstr>
      <vt:lpstr>Error Detection:</vt:lpstr>
      <vt:lpstr> Parity bits(Vertical Redundancy Check): </vt:lpstr>
      <vt:lpstr>PowerPoint Presentation</vt:lpstr>
      <vt:lpstr>       CYCLIC REDUNDENCY CODE</vt:lpstr>
      <vt:lpstr>PowerPoint Presentation</vt:lpstr>
      <vt:lpstr>PowerPoint Presentation</vt:lpstr>
      <vt:lpstr>Checksum</vt:lpstr>
      <vt:lpstr>PowerPoint Presentation</vt:lpstr>
      <vt:lpstr>Repetition codes</vt:lpstr>
      <vt:lpstr>Error Correction</vt:lpstr>
      <vt:lpstr>Hamming code:</vt:lpstr>
      <vt:lpstr>PowerPoint Presentation</vt:lpstr>
      <vt:lpstr> 2. Automatic Repeat Request(ARQ) </vt:lpstr>
      <vt:lpstr>PowerPoint Presentation</vt:lpstr>
      <vt:lpstr>PowerPoint Presentation</vt:lpstr>
      <vt:lpstr>2. Go-Back-N ARQ:</vt:lpstr>
      <vt:lpstr>3. Selective Repeat ARQ:</vt:lpstr>
      <vt:lpstr>Framing:</vt:lpstr>
      <vt:lpstr>Types Framing</vt:lpstr>
      <vt:lpstr>2. variable size framing:</vt:lpstr>
      <vt:lpstr>Character Oriented /Byte Oriented Framing: </vt:lpstr>
      <vt:lpstr>PowerPoint Presentation</vt:lpstr>
      <vt:lpstr> 2. Bit Oriented Framing: </vt:lpstr>
      <vt:lpstr>PowerPoint Presentation</vt:lpstr>
      <vt:lpstr>PowerPoint Presentation</vt:lpstr>
      <vt:lpstr>Wireless LAN</vt:lpstr>
      <vt:lpstr> IEEE 802.11 Architecture </vt:lpstr>
      <vt:lpstr>The Components of IEEE 802.11 Architecture</vt:lpstr>
      <vt:lpstr>PowerPoint Presentation</vt:lpstr>
      <vt:lpstr>PowerPoint Presentation</vt:lpstr>
      <vt:lpstr>PowerPoint Presentation</vt:lpstr>
      <vt:lpstr>Bluetooth Architecture:</vt:lpstr>
      <vt:lpstr>Architecture of Bluetooth</vt:lpstr>
      <vt:lpstr>Bluetooth Architecture Piconet:</vt:lpstr>
      <vt:lpstr>Bluetooth Architecture Scatternet:</vt:lpstr>
      <vt:lpstr>PowerPoint Presentation</vt:lpstr>
      <vt:lpstr>PowerPoint Presentation</vt:lpstr>
      <vt:lpstr>Mobile Generations (3G to 5G)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Error Detection and Correction</dc:title>
  <dc:creator>Amit Mane</dc:creator>
  <cp:lastModifiedBy>Amit Mane</cp:lastModifiedBy>
  <cp:revision>17</cp:revision>
  <dcterms:modified xsi:type="dcterms:W3CDTF">2025-02-26T07:24:30Z</dcterms:modified>
</cp:coreProperties>
</file>