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96" r:id="rId5"/>
    <p:sldId id="259" r:id="rId6"/>
    <p:sldId id="261" r:id="rId7"/>
    <p:sldId id="262" r:id="rId8"/>
    <p:sldId id="276" r:id="rId9"/>
    <p:sldId id="277" r:id="rId10"/>
    <p:sldId id="278" r:id="rId11"/>
    <p:sldId id="279" r:id="rId12"/>
    <p:sldId id="281" r:id="rId13"/>
    <p:sldId id="282" r:id="rId14"/>
    <p:sldId id="280" r:id="rId15"/>
    <p:sldId id="263" r:id="rId16"/>
    <p:sldId id="264" r:id="rId17"/>
    <p:sldId id="273" r:id="rId18"/>
    <p:sldId id="274" r:id="rId19"/>
    <p:sldId id="265" r:id="rId20"/>
    <p:sldId id="266" r:id="rId21"/>
    <p:sldId id="267" r:id="rId22"/>
    <p:sldId id="268" r:id="rId23"/>
    <p:sldId id="269" r:id="rId24"/>
    <p:sldId id="270" r:id="rId25"/>
    <p:sldId id="271" r:id="rId26"/>
    <p:sldId id="27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 id="409" r:id="rId42"/>
    <p:sldId id="410" r:id="rId43"/>
    <p:sldId id="413" r:id="rId44"/>
    <p:sldId id="414" r:id="rId45"/>
    <p:sldId id="415" r:id="rId46"/>
    <p:sldId id="416" r:id="rId47"/>
    <p:sldId id="423" r:id="rId48"/>
    <p:sldId id="424" r:id="rId49"/>
    <p:sldId id="425" r:id="rId50"/>
    <p:sldId id="426" r:id="rId51"/>
    <p:sldId id="427" r:id="rId52"/>
    <p:sldId id="428" r:id="rId53"/>
    <p:sldId id="429" r:id="rId54"/>
    <p:sldId id="397"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10" r:id="rId68"/>
    <p:sldId id="311" r:id="rId69"/>
    <p:sldId id="312" r:id="rId70"/>
    <p:sldId id="313" r:id="rId71"/>
    <p:sldId id="314" r:id="rId72"/>
    <p:sldId id="315" r:id="rId73"/>
    <p:sldId id="316" r:id="rId74"/>
    <p:sldId id="317" r:id="rId75"/>
    <p:sldId id="318" r:id="rId76"/>
    <p:sldId id="319" r:id="rId77"/>
    <p:sldId id="400" r:id="rId78"/>
    <p:sldId id="401" r:id="rId79"/>
    <p:sldId id="309" r:id="rId80"/>
    <p:sldId id="398" r:id="rId81"/>
    <p:sldId id="320" r:id="rId82"/>
    <p:sldId id="321" r:id="rId83"/>
    <p:sldId id="322" r:id="rId84"/>
    <p:sldId id="323" r:id="rId85"/>
    <p:sldId id="324" r:id="rId86"/>
    <p:sldId id="325" r:id="rId87"/>
    <p:sldId id="326" r:id="rId88"/>
    <p:sldId id="327" r:id="rId89"/>
    <p:sldId id="328" r:id="rId90"/>
    <p:sldId id="330" r:id="rId91"/>
    <p:sldId id="329"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1" r:id="rId112"/>
    <p:sldId id="350" r:id="rId113"/>
    <p:sldId id="352" r:id="rId114"/>
    <p:sldId id="353" r:id="rId115"/>
    <p:sldId id="354" r:id="rId116"/>
    <p:sldId id="355" r:id="rId117"/>
    <p:sldId id="356" r:id="rId118"/>
    <p:sldId id="357" r:id="rId119"/>
    <p:sldId id="358" r:id="rId120"/>
    <p:sldId id="359" r:id="rId121"/>
    <p:sldId id="417" r:id="rId122"/>
    <p:sldId id="418" r:id="rId123"/>
    <p:sldId id="419" r:id="rId124"/>
    <p:sldId id="420" r:id="rId125"/>
    <p:sldId id="421" r:id="rId126"/>
    <p:sldId id="422" r:id="rId127"/>
    <p:sldId id="399" r:id="rId128"/>
    <p:sldId id="360" r:id="rId129"/>
    <p:sldId id="361" r:id="rId130"/>
    <p:sldId id="362" r:id="rId131"/>
    <p:sldId id="363" r:id="rId132"/>
    <p:sldId id="364" r:id="rId133"/>
    <p:sldId id="366" r:id="rId134"/>
    <p:sldId id="365" r:id="rId135"/>
    <p:sldId id="367" r:id="rId136"/>
    <p:sldId id="368" r:id="rId137"/>
    <p:sldId id="369" r:id="rId138"/>
    <p:sldId id="370" r:id="rId139"/>
    <p:sldId id="372" r:id="rId140"/>
    <p:sldId id="373" r:id="rId141"/>
    <p:sldId id="374" r:id="rId142"/>
    <p:sldId id="375" r:id="rId143"/>
    <p:sldId id="376" r:id="rId144"/>
    <p:sldId id="394" r:id="rId145"/>
    <p:sldId id="377" r:id="rId146"/>
    <p:sldId id="378" r:id="rId147"/>
    <p:sldId id="379" r:id="rId148"/>
    <p:sldId id="380" r:id="rId149"/>
    <p:sldId id="381" r:id="rId150"/>
    <p:sldId id="382" r:id="rId151"/>
    <p:sldId id="383" r:id="rId152"/>
    <p:sldId id="384" r:id="rId153"/>
    <p:sldId id="385" r:id="rId154"/>
    <p:sldId id="386" r:id="rId155"/>
    <p:sldId id="387" r:id="rId156"/>
    <p:sldId id="388" r:id="rId157"/>
    <p:sldId id="389" r:id="rId158"/>
    <p:sldId id="390" r:id="rId159"/>
    <p:sldId id="391" r:id="rId160"/>
    <p:sldId id="392" r:id="rId161"/>
    <p:sldId id="393" r:id="rId162"/>
    <p:sldId id="402" r:id="rId163"/>
    <p:sldId id="407" r:id="rId164"/>
    <p:sldId id="408" r:id="rId165"/>
    <p:sldId id="395" r:id="rId1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70" d="100"/>
          <a:sy n="70" d="100"/>
        </p:scale>
        <p:origin x="14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189A0EC-FD01-41AB-B51C-AB6690AF6D94}" type="datetimeFigureOut">
              <a:rPr lang="en-US" smtClean="0"/>
              <a:t>2/10/2023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F5744D-5FF0-4262-B218-FFE0B514137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89A0EC-FD01-41AB-B51C-AB6690AF6D9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5744D-5FF0-4262-B218-FFE0B51413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89A0EC-FD01-41AB-B51C-AB6690AF6D9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5744D-5FF0-4262-B218-FFE0B51413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189A0EC-FD01-41AB-B51C-AB6690AF6D94}" type="datetimeFigureOut">
              <a:rPr lang="en-US" smtClean="0"/>
              <a:t>2/10/2023</a:t>
            </a:fld>
            <a:endParaRPr lang="en-US"/>
          </a:p>
        </p:txBody>
      </p:sp>
      <p:sp>
        <p:nvSpPr>
          <p:cNvPr id="9" name="Slide Number Placeholder 8"/>
          <p:cNvSpPr>
            <a:spLocks noGrp="1"/>
          </p:cNvSpPr>
          <p:nvPr>
            <p:ph type="sldNum" sz="quarter" idx="15"/>
          </p:nvPr>
        </p:nvSpPr>
        <p:spPr/>
        <p:txBody>
          <a:bodyPr rtlCol="0"/>
          <a:lstStyle/>
          <a:p>
            <a:fld id="{62F5744D-5FF0-4262-B218-FFE0B514137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189A0EC-FD01-41AB-B51C-AB6690AF6D94}" type="datetimeFigureOut">
              <a:rPr lang="en-US" smtClean="0"/>
              <a:t>2/10/2023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F5744D-5FF0-4262-B218-FFE0B514137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89A0EC-FD01-41AB-B51C-AB6690AF6D94}"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5744D-5FF0-4262-B218-FFE0B514137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189A0EC-FD01-41AB-B51C-AB6690AF6D94}"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5744D-5FF0-4262-B218-FFE0B514137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189A0EC-FD01-41AB-B51C-AB6690AF6D94}" type="datetimeFigureOut">
              <a:rPr lang="en-US" smtClean="0"/>
              <a:t>2/10/2023</a:t>
            </a:fld>
            <a:endParaRPr lang="en-US"/>
          </a:p>
        </p:txBody>
      </p:sp>
      <p:sp>
        <p:nvSpPr>
          <p:cNvPr id="7" name="Slide Number Placeholder 6"/>
          <p:cNvSpPr>
            <a:spLocks noGrp="1"/>
          </p:cNvSpPr>
          <p:nvPr>
            <p:ph type="sldNum" sz="quarter" idx="11"/>
          </p:nvPr>
        </p:nvSpPr>
        <p:spPr/>
        <p:txBody>
          <a:bodyPr rtlCol="0"/>
          <a:lstStyle/>
          <a:p>
            <a:fld id="{62F5744D-5FF0-4262-B218-FFE0B514137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A0EC-FD01-41AB-B51C-AB6690AF6D94}"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5744D-5FF0-4262-B218-FFE0B51413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189A0EC-FD01-41AB-B51C-AB6690AF6D94}" type="datetimeFigureOut">
              <a:rPr lang="en-US" smtClean="0"/>
              <a:t>2/10/2023</a:t>
            </a:fld>
            <a:endParaRPr lang="en-US"/>
          </a:p>
        </p:txBody>
      </p:sp>
      <p:sp>
        <p:nvSpPr>
          <p:cNvPr id="22" name="Slide Number Placeholder 21"/>
          <p:cNvSpPr>
            <a:spLocks noGrp="1"/>
          </p:cNvSpPr>
          <p:nvPr>
            <p:ph type="sldNum" sz="quarter" idx="15"/>
          </p:nvPr>
        </p:nvSpPr>
        <p:spPr/>
        <p:txBody>
          <a:bodyPr rtlCol="0"/>
          <a:lstStyle/>
          <a:p>
            <a:fld id="{62F5744D-5FF0-4262-B218-FFE0B514137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189A0EC-FD01-41AB-B51C-AB6690AF6D94}" type="datetimeFigureOut">
              <a:rPr lang="en-US" smtClean="0"/>
              <a:t>2/10/2023</a:t>
            </a:fld>
            <a:endParaRPr lang="en-US"/>
          </a:p>
        </p:txBody>
      </p:sp>
      <p:sp>
        <p:nvSpPr>
          <p:cNvPr id="18" name="Slide Number Placeholder 17"/>
          <p:cNvSpPr>
            <a:spLocks noGrp="1"/>
          </p:cNvSpPr>
          <p:nvPr>
            <p:ph type="sldNum" sz="quarter" idx="11"/>
          </p:nvPr>
        </p:nvSpPr>
        <p:spPr/>
        <p:txBody>
          <a:bodyPr rtlCol="0"/>
          <a:lstStyle/>
          <a:p>
            <a:fld id="{62F5744D-5FF0-4262-B218-FFE0B514137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189A0EC-FD01-41AB-B51C-AB6690AF6D94}" type="datetimeFigureOut">
              <a:rPr lang="en-US" smtClean="0"/>
              <a:t>2/10/2023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F5744D-5FF0-4262-B218-FFE0B51413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800" dirty="0" err="1" smtClean="0"/>
              <a:t>Ch</a:t>
            </a:r>
            <a:r>
              <a:rPr lang="en-IN" sz="1800" dirty="0" smtClean="0"/>
              <a:t> no 3 DATA STRUCTURE IN PYTHON</a:t>
            </a:r>
            <a:br>
              <a:rPr lang="en-IN" sz="1800" dirty="0" smtClean="0"/>
            </a:br>
            <a:r>
              <a:rPr lang="en-IN" sz="1800" dirty="0" smtClean="0"/>
              <a:t>MARKS:14</a:t>
            </a:r>
            <a:br>
              <a:rPr lang="en-IN" sz="1800" dirty="0" smtClean="0"/>
            </a:br>
            <a:endParaRPr lang="en-IN" sz="18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81486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dirty="0" smtClean="0"/>
              <a:t>There are two ways to make a copy of a List</a:t>
            </a:r>
          </a:p>
          <a:p>
            <a:pPr marL="0" indent="0">
              <a:buNone/>
            </a:pPr>
            <a:r>
              <a:rPr lang="en-US" dirty="0"/>
              <a:t> </a:t>
            </a:r>
            <a:r>
              <a:rPr lang="en-US" dirty="0" smtClean="0"/>
              <a:t> 1.Using [:] operator</a:t>
            </a:r>
          </a:p>
          <a:p>
            <a:pPr marL="0" indent="0">
              <a:buNone/>
            </a:pPr>
            <a:r>
              <a:rPr lang="en-US" dirty="0" smtClean="0"/>
              <a:t>  For Example:</a:t>
            </a:r>
          </a:p>
          <a:p>
            <a:pPr marL="0" indent="0">
              <a:buNone/>
            </a:pPr>
            <a:r>
              <a:rPr lang="en-IN" dirty="0"/>
              <a:t>List1=[10,20,30,40]</a:t>
            </a:r>
          </a:p>
          <a:p>
            <a:pPr marL="0" indent="0">
              <a:buNone/>
            </a:pPr>
            <a:r>
              <a:rPr lang="en-IN" dirty="0"/>
              <a:t>List2=List1[:]</a:t>
            </a:r>
          </a:p>
          <a:p>
            <a:pPr marL="0" indent="0">
              <a:buNone/>
            </a:pPr>
            <a:r>
              <a:rPr lang="en-IN" dirty="0"/>
              <a:t>print(List1)</a:t>
            </a:r>
          </a:p>
          <a:p>
            <a:pPr marL="0" indent="0">
              <a:buNone/>
            </a:pPr>
            <a:r>
              <a:rPr lang="en-IN" dirty="0"/>
              <a:t>print(List2)</a:t>
            </a:r>
          </a:p>
          <a:p>
            <a:pPr marL="0" indent="0">
              <a:buNone/>
            </a:pPr>
            <a:r>
              <a:rPr lang="en-US" dirty="0" smtClean="0"/>
              <a:t>Output</a:t>
            </a:r>
          </a:p>
          <a:p>
            <a:pPr marL="0" indent="0">
              <a:buNone/>
            </a:pPr>
            <a:r>
              <a:rPr lang="en-IN" dirty="0"/>
              <a:t>[10, 20, 30, 40]</a:t>
            </a:r>
          </a:p>
          <a:p>
            <a:pPr marL="0" indent="0">
              <a:buNone/>
            </a:pPr>
            <a:r>
              <a:rPr lang="en-IN" dirty="0"/>
              <a:t>[10, 20, 30, 40]</a:t>
            </a:r>
          </a:p>
        </p:txBody>
      </p:sp>
    </p:spTree>
    <p:extLst>
      <p:ext uri="{BB962C8B-B14F-4D97-AF65-F5344CB8AC3E}">
        <p14:creationId xmlns:p14="http://schemas.microsoft.com/office/powerpoint/2010/main" val="1181123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2286000"/>
            <a:ext cx="4887007" cy="3124200"/>
          </a:xfrm>
        </p:spPr>
      </p:pic>
    </p:spTree>
    <p:extLst>
      <p:ext uri="{BB962C8B-B14F-4D97-AF65-F5344CB8AC3E}">
        <p14:creationId xmlns:p14="http://schemas.microsoft.com/office/powerpoint/2010/main" val="3401090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Let us consider the following two sets for the following operations.</a:t>
            </a:r>
            <a:endParaRPr lang="en-IN" dirty="0"/>
          </a:p>
          <a:p>
            <a:pPr marL="0" indent="0">
              <a:buNone/>
            </a:pPr>
            <a:r>
              <a:rPr lang="en-IN" dirty="0"/>
              <a:t>     </a:t>
            </a:r>
            <a:r>
              <a:rPr lang="pt-BR" dirty="0"/>
              <a:t>A = {1, 2, 3, 4, 5}</a:t>
            </a:r>
          </a:p>
          <a:p>
            <a:pPr marL="0" indent="0">
              <a:buNone/>
            </a:pPr>
            <a:r>
              <a:rPr lang="pt-BR" dirty="0"/>
              <a:t>      B = {4, 5, 6, 7, 8}</a:t>
            </a:r>
          </a:p>
          <a:p>
            <a:pPr marL="0" indent="0">
              <a:buNone/>
            </a:pPr>
            <a:r>
              <a:rPr lang="pt-BR" dirty="0" smtClean="0"/>
              <a:t>Difference of </a:t>
            </a:r>
            <a:r>
              <a:rPr lang="pt-BR" dirty="0"/>
              <a:t>Set A and Set B is</a:t>
            </a:r>
          </a:p>
          <a:p>
            <a:pPr marL="0" indent="0">
              <a:buNone/>
            </a:pPr>
            <a:r>
              <a:rPr lang="pt-BR" dirty="0"/>
              <a:t>   A </a:t>
            </a:r>
            <a:r>
              <a:rPr lang="pt-BR" dirty="0" smtClean="0"/>
              <a:t>- B={1,2,3}</a:t>
            </a:r>
          </a:p>
          <a:p>
            <a:pPr marL="0" indent="0">
              <a:buNone/>
            </a:pPr>
            <a:r>
              <a:rPr lang="pt-BR" dirty="0"/>
              <a:t> </a:t>
            </a:r>
            <a:r>
              <a:rPr lang="pt-BR" dirty="0" smtClean="0"/>
              <a:t>  B – A={6,7,8}</a:t>
            </a:r>
            <a:endParaRPr lang="en-US" dirty="0"/>
          </a:p>
          <a:p>
            <a:endParaRPr lang="en-IN" dirty="0"/>
          </a:p>
        </p:txBody>
      </p:sp>
    </p:spTree>
    <p:extLst>
      <p:ext uri="{BB962C8B-B14F-4D97-AF65-F5344CB8AC3E}">
        <p14:creationId xmlns:p14="http://schemas.microsoft.com/office/powerpoint/2010/main" val="35743489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t>
            </a:r>
            <a:r>
              <a:rPr lang="en-IN" dirty="0" smtClean="0"/>
              <a:t>XAMPLE</a:t>
            </a:r>
            <a:endParaRPr lang="en-IN" dirty="0"/>
          </a:p>
        </p:txBody>
      </p:sp>
      <p:sp>
        <p:nvSpPr>
          <p:cNvPr id="3" name="Content Placeholder 2"/>
          <p:cNvSpPr>
            <a:spLocks noGrp="1"/>
          </p:cNvSpPr>
          <p:nvPr>
            <p:ph sz="quarter" idx="1"/>
          </p:nvPr>
        </p:nvSpPr>
        <p:spPr/>
        <p:txBody>
          <a:bodyPr/>
          <a:lstStyle/>
          <a:p>
            <a:pPr marL="0" indent="0">
              <a:buNone/>
            </a:pPr>
            <a:r>
              <a:rPr lang="en-US" dirty="0"/>
              <a:t>A = {1, 2, 3, 4, 5}</a:t>
            </a:r>
          </a:p>
          <a:p>
            <a:pPr marL="0" indent="0">
              <a:buNone/>
            </a:pPr>
            <a:r>
              <a:rPr lang="en-US" dirty="0"/>
              <a:t>B = {4, 5, 6, 7, 8}</a:t>
            </a:r>
          </a:p>
          <a:p>
            <a:pPr marL="0" indent="0">
              <a:buNone/>
            </a:pPr>
            <a:r>
              <a:rPr lang="en-US" dirty="0"/>
              <a:t>C=  {3,5,8,9}</a:t>
            </a:r>
          </a:p>
          <a:p>
            <a:pPr marL="0" indent="0">
              <a:buNone/>
            </a:pPr>
            <a:r>
              <a:rPr lang="en-US" dirty="0"/>
              <a:t>print(A - B)</a:t>
            </a:r>
          </a:p>
          <a:p>
            <a:pPr marL="0" indent="0">
              <a:buNone/>
            </a:pPr>
            <a:r>
              <a:rPr lang="en-US" dirty="0"/>
              <a:t>print(B - A)</a:t>
            </a:r>
          </a:p>
          <a:p>
            <a:pPr marL="0" indent="0">
              <a:buNone/>
            </a:pPr>
            <a:r>
              <a:rPr lang="en-US" dirty="0"/>
              <a:t>print(</a:t>
            </a:r>
            <a:r>
              <a:rPr lang="en-US" dirty="0" err="1"/>
              <a:t>C.difference</a:t>
            </a:r>
            <a:r>
              <a:rPr lang="en-US" dirty="0"/>
              <a:t>(A</a:t>
            </a:r>
            <a:r>
              <a:rPr lang="en-US" dirty="0" smtClean="0"/>
              <a:t>))</a:t>
            </a:r>
          </a:p>
          <a:p>
            <a:pPr marL="0" indent="0">
              <a:buNone/>
            </a:pPr>
            <a:r>
              <a:rPr lang="en-US" dirty="0" smtClean="0"/>
              <a:t>OUTPUT:</a:t>
            </a:r>
          </a:p>
          <a:p>
            <a:pPr marL="0" indent="0">
              <a:buNone/>
            </a:pPr>
            <a:r>
              <a:rPr lang="en-IN" dirty="0"/>
              <a:t>{1, 2, 3}</a:t>
            </a:r>
          </a:p>
          <a:p>
            <a:pPr marL="0" indent="0">
              <a:buNone/>
            </a:pPr>
            <a:r>
              <a:rPr lang="en-IN" dirty="0"/>
              <a:t>{8, 6, 7}</a:t>
            </a:r>
          </a:p>
          <a:p>
            <a:pPr marL="0" indent="0">
              <a:buNone/>
            </a:pPr>
            <a:r>
              <a:rPr lang="en-IN" dirty="0"/>
              <a:t>{8, 9}</a:t>
            </a:r>
          </a:p>
        </p:txBody>
      </p:sp>
    </p:spTree>
    <p:extLst>
      <p:ext uri="{BB962C8B-B14F-4D97-AF65-F5344CB8AC3E}">
        <p14:creationId xmlns:p14="http://schemas.microsoft.com/office/powerpoint/2010/main" val="23214389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 Symmetric Difference</a:t>
            </a:r>
            <a:br>
              <a:rPr lang="en-IN" b="1" dirty="0"/>
            </a:br>
            <a:endParaRPr lang="en-IN" dirty="0"/>
          </a:p>
        </p:txBody>
      </p:sp>
      <p:sp>
        <p:nvSpPr>
          <p:cNvPr id="3" name="Content Placeholder 2"/>
          <p:cNvSpPr>
            <a:spLocks noGrp="1"/>
          </p:cNvSpPr>
          <p:nvPr>
            <p:ph sz="quarter" idx="1"/>
          </p:nvPr>
        </p:nvSpPr>
        <p:spPr/>
        <p:txBody>
          <a:bodyPr/>
          <a:lstStyle/>
          <a:p>
            <a:r>
              <a:rPr lang="en-US" dirty="0"/>
              <a:t>Symmetric Difference of </a:t>
            </a:r>
            <a:r>
              <a:rPr lang="en-US" i="1" dirty="0"/>
              <a:t>A</a:t>
            </a:r>
            <a:r>
              <a:rPr lang="en-US" dirty="0"/>
              <a:t> and </a:t>
            </a:r>
            <a:r>
              <a:rPr lang="en-US" i="1" dirty="0"/>
              <a:t>B</a:t>
            </a:r>
            <a:r>
              <a:rPr lang="en-US" dirty="0"/>
              <a:t> is a set of elements in both </a:t>
            </a:r>
            <a:r>
              <a:rPr lang="en-US" i="1" dirty="0"/>
              <a:t>A</a:t>
            </a:r>
            <a:r>
              <a:rPr lang="en-US" dirty="0"/>
              <a:t> and </a:t>
            </a:r>
            <a:r>
              <a:rPr lang="en-US" i="1" dirty="0"/>
              <a:t>B</a:t>
            </a:r>
            <a:r>
              <a:rPr lang="en-US" dirty="0"/>
              <a:t> except those that are common in both.</a:t>
            </a:r>
          </a:p>
          <a:p>
            <a:r>
              <a:rPr lang="en-US" dirty="0"/>
              <a:t>Symmetric difference is performed using ^ operator. </a:t>
            </a:r>
            <a:endParaRPr lang="en-US" dirty="0" smtClean="0"/>
          </a:p>
          <a:p>
            <a:r>
              <a:rPr lang="en-US" dirty="0" smtClean="0"/>
              <a:t>Syntax </a:t>
            </a:r>
          </a:p>
          <a:p>
            <a:pPr marL="0" indent="0">
              <a:buNone/>
            </a:pPr>
            <a:r>
              <a:rPr lang="en-US" dirty="0"/>
              <a:t> </a:t>
            </a:r>
            <a:r>
              <a:rPr lang="en-US" dirty="0" smtClean="0"/>
              <a:t> Set A ^ Set B</a:t>
            </a:r>
          </a:p>
          <a:p>
            <a:r>
              <a:rPr lang="en-US" dirty="0" smtClean="0"/>
              <a:t>Same </a:t>
            </a:r>
            <a:r>
              <a:rPr lang="en-US" dirty="0"/>
              <a:t>can be accomplished using the method </a:t>
            </a:r>
            <a:r>
              <a:rPr lang="en-US" dirty="0" err="1"/>
              <a:t>symmetric_difference</a:t>
            </a:r>
            <a:r>
              <a:rPr lang="en-US" dirty="0" smtClean="0"/>
              <a:t>().</a:t>
            </a:r>
          </a:p>
          <a:p>
            <a:r>
              <a:rPr lang="en-US" dirty="0" smtClean="0"/>
              <a:t>Syntax</a:t>
            </a:r>
          </a:p>
          <a:p>
            <a:pPr marL="0" indent="0">
              <a:buNone/>
            </a:pPr>
            <a:r>
              <a:rPr lang="en-US" dirty="0"/>
              <a:t> </a:t>
            </a:r>
            <a:r>
              <a:rPr lang="en-US" dirty="0" smtClean="0"/>
              <a:t> </a:t>
            </a:r>
            <a:r>
              <a:rPr lang="en-IN" i="1" dirty="0" err="1"/>
              <a:t>set</a:t>
            </a:r>
            <a:r>
              <a:rPr lang="en-IN" dirty="0" err="1"/>
              <a:t>.symmetric_difference</a:t>
            </a:r>
            <a:r>
              <a:rPr lang="en-IN" dirty="0"/>
              <a:t>(</a:t>
            </a:r>
            <a:r>
              <a:rPr lang="en-IN" i="1" dirty="0"/>
              <a:t>set</a:t>
            </a:r>
            <a:r>
              <a:rPr lang="en-IN" dirty="0"/>
              <a:t>) </a:t>
            </a:r>
            <a:endParaRPr lang="en-US" dirty="0"/>
          </a:p>
          <a:p>
            <a:endParaRPr lang="en-IN" dirty="0"/>
          </a:p>
        </p:txBody>
      </p:sp>
    </p:spTree>
    <p:extLst>
      <p:ext uri="{BB962C8B-B14F-4D97-AF65-F5344CB8AC3E}">
        <p14:creationId xmlns:p14="http://schemas.microsoft.com/office/powerpoint/2010/main" val="1748839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2209800"/>
            <a:ext cx="5638800" cy="3124200"/>
          </a:xfrm>
        </p:spPr>
      </p:pic>
    </p:spTree>
    <p:extLst>
      <p:ext uri="{BB962C8B-B14F-4D97-AF65-F5344CB8AC3E}">
        <p14:creationId xmlns:p14="http://schemas.microsoft.com/office/powerpoint/2010/main" val="247483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Let us consider the following two sets for the following operations.</a:t>
            </a:r>
            <a:endParaRPr lang="en-IN" dirty="0"/>
          </a:p>
          <a:p>
            <a:pPr marL="0" indent="0">
              <a:buNone/>
            </a:pPr>
            <a:r>
              <a:rPr lang="en-IN" dirty="0"/>
              <a:t>     </a:t>
            </a:r>
            <a:r>
              <a:rPr lang="pt-BR" dirty="0"/>
              <a:t>A = {1, 2, 3, 4, 5}</a:t>
            </a:r>
          </a:p>
          <a:p>
            <a:pPr marL="0" indent="0">
              <a:buNone/>
            </a:pPr>
            <a:r>
              <a:rPr lang="pt-BR" dirty="0"/>
              <a:t>      B = {4, 5, 6, 7, 8}</a:t>
            </a:r>
          </a:p>
          <a:p>
            <a:pPr marL="0" indent="0">
              <a:buNone/>
            </a:pPr>
            <a:r>
              <a:rPr lang="pt-BR" dirty="0" smtClean="0"/>
              <a:t>Symmetric Difference  </a:t>
            </a:r>
            <a:r>
              <a:rPr lang="pt-BR" dirty="0"/>
              <a:t>of of Set A and Set B is</a:t>
            </a:r>
          </a:p>
          <a:p>
            <a:pPr marL="0" indent="0">
              <a:buNone/>
            </a:pPr>
            <a:r>
              <a:rPr lang="pt-BR" dirty="0"/>
              <a:t>   A </a:t>
            </a:r>
            <a:r>
              <a:rPr lang="pt-BR" dirty="0" smtClean="0"/>
              <a:t>^ B={1,2,3,6,7,8}</a:t>
            </a:r>
            <a:endParaRPr lang="en-US" dirty="0"/>
          </a:p>
          <a:p>
            <a:endParaRPr lang="en-IN" dirty="0"/>
          </a:p>
        </p:txBody>
      </p:sp>
    </p:spTree>
    <p:extLst>
      <p:ext uri="{BB962C8B-B14F-4D97-AF65-F5344CB8AC3E}">
        <p14:creationId xmlns:p14="http://schemas.microsoft.com/office/powerpoint/2010/main" val="21189508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A = {1, 2, 3, 4, 5}</a:t>
            </a:r>
          </a:p>
          <a:p>
            <a:pPr marL="0" indent="0">
              <a:buNone/>
            </a:pPr>
            <a:r>
              <a:rPr lang="en-US" dirty="0"/>
              <a:t>B = {4, 5, 6, 7, 8}</a:t>
            </a:r>
          </a:p>
          <a:p>
            <a:pPr marL="0" indent="0">
              <a:buNone/>
            </a:pPr>
            <a:r>
              <a:rPr lang="en-US" dirty="0"/>
              <a:t>C=  {3,5,8,9}</a:t>
            </a:r>
          </a:p>
          <a:p>
            <a:pPr marL="0" indent="0">
              <a:buNone/>
            </a:pPr>
            <a:r>
              <a:rPr lang="en-US" dirty="0"/>
              <a:t>print(A ^ B)</a:t>
            </a:r>
          </a:p>
          <a:p>
            <a:pPr marL="0" indent="0">
              <a:buNone/>
            </a:pPr>
            <a:r>
              <a:rPr lang="en-US" dirty="0"/>
              <a:t>print(</a:t>
            </a:r>
            <a:r>
              <a:rPr lang="en-US" dirty="0" err="1"/>
              <a:t>C.symmetric_difference</a:t>
            </a:r>
            <a:r>
              <a:rPr lang="en-US" dirty="0"/>
              <a:t>(A</a:t>
            </a:r>
            <a:r>
              <a:rPr lang="en-US" dirty="0" smtClean="0"/>
              <a:t>))</a:t>
            </a:r>
          </a:p>
          <a:p>
            <a:pPr marL="0" indent="0">
              <a:buNone/>
            </a:pPr>
            <a:r>
              <a:rPr lang="en-US" dirty="0" smtClean="0"/>
              <a:t>Output:</a:t>
            </a:r>
          </a:p>
          <a:p>
            <a:pPr marL="0" indent="0">
              <a:buNone/>
            </a:pPr>
            <a:r>
              <a:rPr lang="en-US" dirty="0"/>
              <a:t>{1, 2, 3, 6, 7, 8}</a:t>
            </a:r>
          </a:p>
          <a:p>
            <a:pPr marL="0" indent="0">
              <a:buNone/>
            </a:pPr>
            <a:r>
              <a:rPr lang="en-US" dirty="0"/>
              <a:t>{1, 2, 4, 8, 9}</a:t>
            </a:r>
          </a:p>
          <a:p>
            <a:endParaRPr lang="en-IN" dirty="0"/>
          </a:p>
        </p:txBody>
      </p:sp>
    </p:spTree>
    <p:extLst>
      <p:ext uri="{BB962C8B-B14F-4D97-AF65-F5344CB8AC3E}">
        <p14:creationId xmlns:p14="http://schemas.microsoft.com/office/powerpoint/2010/main" val="17477260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BUITL IN SET FUNCTION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1"/>
            <a:ext cx="7238999" cy="4953000"/>
          </a:xfrm>
        </p:spPr>
      </p:pic>
    </p:spTree>
    <p:extLst>
      <p:ext uri="{BB962C8B-B14F-4D97-AF65-F5344CB8AC3E}">
        <p14:creationId xmlns:p14="http://schemas.microsoft.com/office/powerpoint/2010/main" val="30395587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80574" y="1600200"/>
            <a:ext cx="7144226" cy="4724400"/>
          </a:xfrm>
        </p:spPr>
      </p:pic>
    </p:spTree>
    <p:extLst>
      <p:ext uri="{BB962C8B-B14F-4D97-AF65-F5344CB8AC3E}">
        <p14:creationId xmlns:p14="http://schemas.microsoft.com/office/powerpoint/2010/main" val="42358413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 method </a:t>
            </a:r>
          </a:p>
        </p:txBody>
      </p:sp>
      <p:sp>
        <p:nvSpPr>
          <p:cNvPr id="3" name="Content Placeholder 2"/>
          <p:cNvSpPr>
            <a:spLocks noGrp="1"/>
          </p:cNvSpPr>
          <p:nvPr>
            <p:ph sz="quarter" idx="1"/>
          </p:nvPr>
        </p:nvSpPr>
        <p:spPr/>
        <p:txBody>
          <a:bodyPr/>
          <a:lstStyle/>
          <a:p>
            <a:r>
              <a:rPr lang="en-US" dirty="0"/>
              <a:t>The add() method adds an element to the set.</a:t>
            </a:r>
          </a:p>
          <a:p>
            <a:r>
              <a:rPr lang="en-US" dirty="0"/>
              <a:t>If the element already exists, the add() method does not add the element.</a:t>
            </a:r>
          </a:p>
          <a:p>
            <a:r>
              <a:rPr lang="en-IN" b="1" dirty="0"/>
              <a:t>Syntax</a:t>
            </a:r>
          </a:p>
          <a:p>
            <a:pPr marL="0" indent="0">
              <a:buNone/>
            </a:pPr>
            <a:r>
              <a:rPr lang="en-IN" i="1" dirty="0" smtClean="0"/>
              <a:t>   </a:t>
            </a:r>
            <a:r>
              <a:rPr lang="en-IN" i="1" dirty="0" err="1" smtClean="0"/>
              <a:t>set</a:t>
            </a:r>
            <a:r>
              <a:rPr lang="en-IN" dirty="0" err="1" smtClean="0"/>
              <a:t>.add</a:t>
            </a:r>
            <a:r>
              <a:rPr lang="en-IN" dirty="0" smtClean="0"/>
              <a:t>(</a:t>
            </a:r>
            <a:r>
              <a:rPr lang="en-IN" i="1" dirty="0" err="1" smtClean="0"/>
              <a:t>elmnt</a:t>
            </a:r>
            <a:r>
              <a:rPr lang="en-IN" dirty="0"/>
              <a:t>) </a:t>
            </a:r>
          </a:p>
          <a:p>
            <a:endParaRPr lang="en-IN" dirty="0"/>
          </a:p>
        </p:txBody>
      </p:sp>
    </p:spTree>
    <p:extLst>
      <p:ext uri="{BB962C8B-B14F-4D97-AF65-F5344CB8AC3E}">
        <p14:creationId xmlns:p14="http://schemas.microsoft.com/office/powerpoint/2010/main" val="295605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2.using Built in copy </a:t>
            </a:r>
            <a:r>
              <a:rPr lang="en-US" dirty="0" smtClean="0"/>
              <a:t>Function</a:t>
            </a:r>
          </a:p>
          <a:p>
            <a:pPr marL="0" indent="0">
              <a:buNone/>
            </a:pPr>
            <a:r>
              <a:rPr lang="en-US" dirty="0" smtClean="0"/>
              <a:t>It use copy function to make copy of an existing list.</a:t>
            </a:r>
          </a:p>
          <a:p>
            <a:pPr marL="0" indent="0">
              <a:buNone/>
            </a:pPr>
            <a:r>
              <a:rPr lang="en-US" dirty="0" smtClean="0"/>
              <a:t>In order to use copy </a:t>
            </a:r>
            <a:r>
              <a:rPr lang="en-US" dirty="0" err="1" smtClean="0"/>
              <a:t>function,first</a:t>
            </a:r>
            <a:r>
              <a:rPr lang="en-US" dirty="0" smtClean="0"/>
              <a:t> we have to import</a:t>
            </a:r>
            <a:endParaRPr lang="en-US" dirty="0"/>
          </a:p>
          <a:p>
            <a:pPr marL="0" indent="0">
              <a:buNone/>
            </a:pPr>
            <a:r>
              <a:rPr lang="en-US" dirty="0" smtClean="0"/>
              <a:t>For example</a:t>
            </a:r>
          </a:p>
          <a:p>
            <a:pPr marL="0" indent="0">
              <a:buNone/>
            </a:pPr>
            <a:r>
              <a:rPr lang="en-US" dirty="0"/>
              <a:t>from copy import copy</a:t>
            </a:r>
          </a:p>
          <a:p>
            <a:pPr marL="0" indent="0">
              <a:buNone/>
            </a:pPr>
            <a:r>
              <a:rPr lang="en-US" dirty="0"/>
              <a:t>List1=[10,20,30,40]</a:t>
            </a:r>
          </a:p>
          <a:p>
            <a:pPr marL="0" indent="0">
              <a:buNone/>
            </a:pPr>
            <a:r>
              <a:rPr lang="en-US" dirty="0"/>
              <a:t>List2=copy(List1)</a:t>
            </a:r>
          </a:p>
          <a:p>
            <a:pPr marL="0" indent="0">
              <a:buNone/>
            </a:pPr>
            <a:r>
              <a:rPr lang="en-US" dirty="0"/>
              <a:t>print(List1)</a:t>
            </a:r>
          </a:p>
          <a:p>
            <a:pPr marL="0" indent="0">
              <a:buNone/>
            </a:pPr>
            <a:r>
              <a:rPr lang="en-US" dirty="0"/>
              <a:t>print(List2</a:t>
            </a:r>
            <a:r>
              <a:rPr lang="en-US" dirty="0" smtClean="0"/>
              <a:t>)</a:t>
            </a:r>
          </a:p>
          <a:p>
            <a:pPr marL="0" indent="0">
              <a:buNone/>
            </a:pPr>
            <a:r>
              <a:rPr lang="en-US" dirty="0" smtClean="0"/>
              <a:t>Output</a:t>
            </a:r>
          </a:p>
          <a:p>
            <a:pPr marL="0" indent="0">
              <a:buNone/>
            </a:pPr>
            <a:r>
              <a:rPr lang="en-US" dirty="0"/>
              <a:t>[10, 20, 30, 40]</a:t>
            </a:r>
          </a:p>
          <a:p>
            <a:pPr marL="0" indent="0">
              <a:buNone/>
            </a:pPr>
            <a:r>
              <a:rPr lang="en-US" dirty="0"/>
              <a:t>[10, 20, 30, 40]</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979522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A = {1, 2, 3, 4, 5}</a:t>
            </a:r>
          </a:p>
          <a:p>
            <a:pPr marL="0" indent="0">
              <a:buNone/>
            </a:pPr>
            <a:r>
              <a:rPr lang="en-US" dirty="0"/>
              <a:t>B = {4, 5, 6, 7, 8}</a:t>
            </a:r>
          </a:p>
          <a:p>
            <a:pPr marL="0" indent="0">
              <a:buNone/>
            </a:pPr>
            <a:r>
              <a:rPr lang="en-US" dirty="0" err="1"/>
              <a:t>A.add</a:t>
            </a:r>
            <a:r>
              <a:rPr lang="en-US" dirty="0"/>
              <a:t>(6)</a:t>
            </a:r>
          </a:p>
          <a:p>
            <a:pPr marL="0" indent="0">
              <a:buNone/>
            </a:pPr>
            <a:r>
              <a:rPr lang="en-US" dirty="0"/>
              <a:t>print(A)</a:t>
            </a:r>
          </a:p>
          <a:p>
            <a:pPr marL="0" indent="0">
              <a:buNone/>
            </a:pPr>
            <a:r>
              <a:rPr lang="en-US" dirty="0" err="1"/>
              <a:t>B.add</a:t>
            </a:r>
            <a:r>
              <a:rPr lang="en-US" dirty="0"/>
              <a:t>(6)</a:t>
            </a:r>
          </a:p>
          <a:p>
            <a:pPr marL="0" indent="0">
              <a:buNone/>
            </a:pPr>
            <a:r>
              <a:rPr lang="en-US" dirty="0"/>
              <a:t>print(B</a:t>
            </a:r>
            <a:r>
              <a:rPr lang="en-US" dirty="0" smtClean="0"/>
              <a:t>)</a:t>
            </a:r>
          </a:p>
          <a:p>
            <a:pPr marL="0" indent="0">
              <a:buNone/>
            </a:pPr>
            <a:endParaRPr lang="en-US" dirty="0"/>
          </a:p>
          <a:p>
            <a:pPr marL="0" indent="0">
              <a:buNone/>
            </a:pPr>
            <a:r>
              <a:rPr lang="en-US" dirty="0" smtClean="0"/>
              <a:t>Output</a:t>
            </a:r>
          </a:p>
          <a:p>
            <a:pPr marL="0" indent="0">
              <a:buNone/>
            </a:pPr>
            <a:r>
              <a:rPr lang="en-IN" dirty="0"/>
              <a:t>{1, 2, 3, 4, 5, 6}</a:t>
            </a:r>
          </a:p>
          <a:p>
            <a:pPr marL="0" indent="0">
              <a:buNone/>
            </a:pPr>
            <a:r>
              <a:rPr lang="en-IN" dirty="0"/>
              <a:t>{4, 5, 6, 7, 8}</a:t>
            </a:r>
          </a:p>
        </p:txBody>
      </p:sp>
    </p:spTree>
    <p:extLst>
      <p:ext uri="{BB962C8B-B14F-4D97-AF65-F5344CB8AC3E}">
        <p14:creationId xmlns:p14="http://schemas.microsoft.com/office/powerpoint/2010/main" val="27354449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t>
            </a:r>
            <a:endParaRPr lang="en-IN" dirty="0"/>
          </a:p>
        </p:txBody>
      </p:sp>
      <p:sp>
        <p:nvSpPr>
          <p:cNvPr id="3" name="Content Placeholder 2"/>
          <p:cNvSpPr>
            <a:spLocks noGrp="1"/>
          </p:cNvSpPr>
          <p:nvPr>
            <p:ph sz="quarter" idx="1"/>
          </p:nvPr>
        </p:nvSpPr>
        <p:spPr/>
        <p:txBody>
          <a:bodyPr/>
          <a:lstStyle/>
          <a:p>
            <a:r>
              <a:rPr lang="en-US" dirty="0"/>
              <a:t>The clear() method removes all elements in a set</a:t>
            </a:r>
            <a:r>
              <a:rPr lang="en-US" dirty="0" smtClean="0"/>
              <a:t>.</a:t>
            </a:r>
          </a:p>
          <a:p>
            <a:r>
              <a:rPr lang="en-IN" b="1" dirty="0"/>
              <a:t>Syntax</a:t>
            </a:r>
          </a:p>
          <a:p>
            <a:r>
              <a:rPr lang="en-IN" i="1" dirty="0" err="1"/>
              <a:t>set</a:t>
            </a:r>
            <a:r>
              <a:rPr lang="en-IN" dirty="0" err="1"/>
              <a:t>.clear</a:t>
            </a:r>
            <a:r>
              <a:rPr lang="en-IN" dirty="0"/>
              <a:t>() </a:t>
            </a:r>
            <a:endParaRPr lang="en-IN" dirty="0" smtClean="0"/>
          </a:p>
          <a:p>
            <a:r>
              <a:rPr lang="en-IN" dirty="0" smtClean="0"/>
              <a:t>Example</a:t>
            </a:r>
          </a:p>
          <a:p>
            <a:pPr marL="0" indent="0">
              <a:buNone/>
            </a:pPr>
            <a:r>
              <a:rPr lang="en-US" dirty="0"/>
              <a:t>A = {1, 2, 3, 4, 5</a:t>
            </a:r>
            <a:r>
              <a:rPr lang="en-US" dirty="0" smtClean="0"/>
              <a:t>}</a:t>
            </a:r>
            <a:endParaRPr lang="en-US" dirty="0"/>
          </a:p>
          <a:p>
            <a:pPr marL="0" indent="0">
              <a:buNone/>
            </a:pPr>
            <a:r>
              <a:rPr lang="en-US" dirty="0" err="1"/>
              <a:t>A.clear</a:t>
            </a:r>
            <a:r>
              <a:rPr lang="en-US" dirty="0"/>
              <a:t>()</a:t>
            </a:r>
          </a:p>
          <a:p>
            <a:pPr marL="0" indent="0">
              <a:buNone/>
            </a:pPr>
            <a:r>
              <a:rPr lang="en-US" dirty="0"/>
              <a:t>print(A</a:t>
            </a:r>
            <a:r>
              <a:rPr lang="en-US" dirty="0" smtClean="0"/>
              <a:t>)</a:t>
            </a:r>
          </a:p>
          <a:p>
            <a:pPr marL="0" indent="0">
              <a:buNone/>
            </a:pPr>
            <a:r>
              <a:rPr lang="en-US" dirty="0"/>
              <a:t> </a:t>
            </a:r>
            <a:r>
              <a:rPr lang="en-US" dirty="0" smtClean="0"/>
              <a:t>output</a:t>
            </a:r>
          </a:p>
          <a:p>
            <a:pPr marL="0" indent="0">
              <a:buNone/>
            </a:pPr>
            <a:r>
              <a:rPr lang="en-US" dirty="0" smtClean="0"/>
              <a:t>Set()</a:t>
            </a:r>
            <a:endParaRPr lang="en-IN" dirty="0"/>
          </a:p>
          <a:p>
            <a:pPr marL="0" indent="0">
              <a:buNone/>
            </a:pPr>
            <a:endParaRPr lang="en-IN" dirty="0"/>
          </a:p>
        </p:txBody>
      </p:sp>
    </p:spTree>
    <p:extLst>
      <p:ext uri="{BB962C8B-B14F-4D97-AF65-F5344CB8AC3E}">
        <p14:creationId xmlns:p14="http://schemas.microsoft.com/office/powerpoint/2010/main" val="4762627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a:t>
            </a:r>
            <a:endParaRPr lang="en-IN" dirty="0"/>
          </a:p>
        </p:txBody>
      </p:sp>
      <p:sp>
        <p:nvSpPr>
          <p:cNvPr id="3" name="Content Placeholder 2"/>
          <p:cNvSpPr>
            <a:spLocks noGrp="1"/>
          </p:cNvSpPr>
          <p:nvPr>
            <p:ph sz="quarter" idx="1"/>
          </p:nvPr>
        </p:nvSpPr>
        <p:spPr/>
        <p:txBody>
          <a:bodyPr/>
          <a:lstStyle/>
          <a:p>
            <a:r>
              <a:rPr lang="en-US" dirty="0"/>
              <a:t>The copy() method copies the set</a:t>
            </a:r>
            <a:r>
              <a:rPr lang="en-US" dirty="0" smtClean="0"/>
              <a:t>.</a:t>
            </a:r>
          </a:p>
          <a:p>
            <a:r>
              <a:rPr lang="en-IN" b="1" dirty="0"/>
              <a:t>Syntax</a:t>
            </a:r>
          </a:p>
          <a:p>
            <a:r>
              <a:rPr lang="en-IN" i="1" dirty="0" err="1"/>
              <a:t>set</a:t>
            </a:r>
            <a:r>
              <a:rPr lang="en-IN" dirty="0" err="1"/>
              <a:t>.copy</a:t>
            </a:r>
            <a:r>
              <a:rPr lang="en-IN" dirty="0"/>
              <a:t>() </a:t>
            </a:r>
            <a:endParaRPr lang="en-IN" dirty="0" smtClean="0"/>
          </a:p>
          <a:p>
            <a:r>
              <a:rPr lang="en-IN" dirty="0" smtClean="0"/>
              <a:t>Example</a:t>
            </a:r>
          </a:p>
          <a:p>
            <a:pPr marL="0" indent="0">
              <a:buNone/>
            </a:pPr>
            <a:r>
              <a:rPr lang="en-IN" dirty="0"/>
              <a:t>A = {1, 2, 3, 4, 5}</a:t>
            </a:r>
          </a:p>
          <a:p>
            <a:pPr marL="0" indent="0">
              <a:buNone/>
            </a:pPr>
            <a:r>
              <a:rPr lang="en-IN" dirty="0"/>
              <a:t>B=</a:t>
            </a:r>
            <a:r>
              <a:rPr lang="en-IN" dirty="0" err="1"/>
              <a:t>A.copy</a:t>
            </a:r>
            <a:r>
              <a:rPr lang="en-IN" dirty="0"/>
              <a:t>()</a:t>
            </a:r>
          </a:p>
          <a:p>
            <a:pPr marL="0" indent="0">
              <a:buNone/>
            </a:pPr>
            <a:r>
              <a:rPr lang="en-IN" dirty="0"/>
              <a:t>print(B)</a:t>
            </a:r>
          </a:p>
          <a:p>
            <a:pPr marL="0" indent="0">
              <a:buNone/>
            </a:pPr>
            <a:endParaRPr lang="en-IN" dirty="0" smtClean="0"/>
          </a:p>
          <a:p>
            <a:r>
              <a:rPr lang="en-IN" dirty="0" smtClean="0"/>
              <a:t>Output</a:t>
            </a:r>
          </a:p>
          <a:p>
            <a:pPr marL="0" indent="0">
              <a:buNone/>
            </a:pPr>
            <a:r>
              <a:rPr lang="en-IN" dirty="0"/>
              <a:t> {1, 2, 3, 4, 5}</a:t>
            </a:r>
            <a:endParaRPr lang="en-IN" dirty="0" smtClean="0"/>
          </a:p>
          <a:p>
            <a:endParaRPr lang="en-IN" dirty="0"/>
          </a:p>
          <a:p>
            <a:endParaRPr lang="en-IN" dirty="0"/>
          </a:p>
        </p:txBody>
      </p:sp>
    </p:spTree>
    <p:extLst>
      <p:ext uri="{BB962C8B-B14F-4D97-AF65-F5344CB8AC3E}">
        <p14:creationId xmlns:p14="http://schemas.microsoft.com/office/powerpoint/2010/main" val="15821651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difference_update</a:t>
            </a:r>
            <a:r>
              <a:rPr lang="en-IN" b="1" dirty="0"/>
              <a:t>()</a:t>
            </a:r>
            <a:br>
              <a:rPr lang="en-IN" b="1" dirty="0"/>
            </a:br>
            <a:endParaRPr lang="en-IN" dirty="0"/>
          </a:p>
        </p:txBody>
      </p:sp>
      <p:sp>
        <p:nvSpPr>
          <p:cNvPr id="3" name="Content Placeholder 2"/>
          <p:cNvSpPr>
            <a:spLocks noGrp="1"/>
          </p:cNvSpPr>
          <p:nvPr>
            <p:ph sz="quarter" idx="1"/>
          </p:nvPr>
        </p:nvSpPr>
        <p:spPr/>
        <p:txBody>
          <a:bodyPr/>
          <a:lstStyle/>
          <a:p>
            <a:r>
              <a:rPr lang="en-US" dirty="0"/>
              <a:t>The </a:t>
            </a:r>
            <a:r>
              <a:rPr lang="en-US" dirty="0" err="1"/>
              <a:t>difference_update</a:t>
            </a:r>
            <a:r>
              <a:rPr lang="en-US" dirty="0"/>
              <a:t>() method removes the items that exist in both sets.</a:t>
            </a:r>
          </a:p>
          <a:p>
            <a:r>
              <a:rPr lang="en-US" dirty="0"/>
              <a:t>The </a:t>
            </a:r>
            <a:r>
              <a:rPr lang="en-US" dirty="0" err="1"/>
              <a:t>difference_update</a:t>
            </a:r>
            <a:r>
              <a:rPr lang="en-US" dirty="0"/>
              <a:t>() method is different from the difference() method, because the difference() method </a:t>
            </a:r>
            <a:r>
              <a:rPr lang="en-US" i="1" dirty="0"/>
              <a:t>returns a new set</a:t>
            </a:r>
            <a:r>
              <a:rPr lang="en-US" dirty="0"/>
              <a:t>, without the unwanted items, and the </a:t>
            </a:r>
            <a:r>
              <a:rPr lang="en-US" dirty="0" err="1"/>
              <a:t>difference_update</a:t>
            </a:r>
            <a:r>
              <a:rPr lang="en-US" dirty="0"/>
              <a:t>() method </a:t>
            </a:r>
            <a:r>
              <a:rPr lang="en-US" i="1" dirty="0"/>
              <a:t>removes</a:t>
            </a:r>
            <a:r>
              <a:rPr lang="en-US" dirty="0"/>
              <a:t> the unwanted items from the original set.</a:t>
            </a:r>
          </a:p>
          <a:p>
            <a:r>
              <a:rPr lang="en-IN" b="1" dirty="0"/>
              <a:t>Syntax</a:t>
            </a:r>
          </a:p>
          <a:p>
            <a:pPr marL="0" indent="0">
              <a:buNone/>
            </a:pPr>
            <a:r>
              <a:rPr lang="en-IN" i="1" dirty="0" smtClean="0"/>
              <a:t> </a:t>
            </a:r>
            <a:r>
              <a:rPr lang="en-IN" i="1" dirty="0" err="1" smtClean="0"/>
              <a:t>set</a:t>
            </a:r>
            <a:r>
              <a:rPr lang="en-IN" dirty="0" err="1" smtClean="0"/>
              <a:t>.difference_update</a:t>
            </a:r>
            <a:r>
              <a:rPr lang="en-IN" dirty="0" smtClean="0"/>
              <a:t>(</a:t>
            </a:r>
            <a:r>
              <a:rPr lang="en-IN" i="1" dirty="0" smtClean="0"/>
              <a:t>set</a:t>
            </a:r>
            <a:r>
              <a:rPr lang="en-IN" dirty="0"/>
              <a:t>) </a:t>
            </a:r>
          </a:p>
          <a:p>
            <a:endParaRPr lang="en-IN" dirty="0"/>
          </a:p>
        </p:txBody>
      </p:sp>
    </p:spTree>
    <p:extLst>
      <p:ext uri="{BB962C8B-B14F-4D97-AF65-F5344CB8AC3E}">
        <p14:creationId xmlns:p14="http://schemas.microsoft.com/office/powerpoint/2010/main" val="35010570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A = {1, 2, 3, 4, 5}</a:t>
            </a:r>
          </a:p>
          <a:p>
            <a:pPr marL="0" indent="0">
              <a:buNone/>
            </a:pPr>
            <a:r>
              <a:rPr lang="en-US" dirty="0"/>
              <a:t>B = {4, 5, 6, 7, 8}</a:t>
            </a:r>
          </a:p>
          <a:p>
            <a:pPr marL="0" indent="0">
              <a:buNone/>
            </a:pPr>
            <a:r>
              <a:rPr lang="en-US" dirty="0" err="1"/>
              <a:t>A.difference_update</a:t>
            </a:r>
            <a:r>
              <a:rPr lang="en-US" dirty="0"/>
              <a:t>(B)</a:t>
            </a:r>
          </a:p>
          <a:p>
            <a:pPr marL="0" indent="0">
              <a:buNone/>
            </a:pPr>
            <a:r>
              <a:rPr lang="en-US" dirty="0"/>
              <a:t>print(A</a:t>
            </a:r>
            <a:r>
              <a:rPr lang="en-US" dirty="0" smtClean="0"/>
              <a:t>)</a:t>
            </a:r>
          </a:p>
          <a:p>
            <a:pPr marL="0" indent="0">
              <a:buNone/>
            </a:pPr>
            <a:endParaRPr lang="en-US" dirty="0"/>
          </a:p>
          <a:p>
            <a:pPr marL="0" indent="0">
              <a:buNone/>
            </a:pPr>
            <a:r>
              <a:rPr lang="en-US" dirty="0" smtClean="0"/>
              <a:t>OUTPUT</a:t>
            </a:r>
          </a:p>
          <a:p>
            <a:pPr marL="0" indent="0">
              <a:buNone/>
            </a:pPr>
            <a:r>
              <a:rPr lang="en-IN" dirty="0"/>
              <a:t>{1, 2, 3}</a:t>
            </a:r>
          </a:p>
        </p:txBody>
      </p:sp>
    </p:spTree>
    <p:extLst>
      <p:ext uri="{BB962C8B-B14F-4D97-AF65-F5344CB8AC3E}">
        <p14:creationId xmlns:p14="http://schemas.microsoft.com/office/powerpoint/2010/main" val="14645299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intersection_update</a:t>
            </a:r>
            <a:r>
              <a:rPr lang="en-US" dirty="0"/>
              <a:t>()</a:t>
            </a:r>
            <a:endParaRPr lang="en-IN" dirty="0"/>
          </a:p>
        </p:txBody>
      </p:sp>
      <p:sp>
        <p:nvSpPr>
          <p:cNvPr id="3" name="Content Placeholder 2"/>
          <p:cNvSpPr>
            <a:spLocks noGrp="1"/>
          </p:cNvSpPr>
          <p:nvPr>
            <p:ph sz="quarter" idx="1"/>
          </p:nvPr>
        </p:nvSpPr>
        <p:spPr/>
        <p:txBody>
          <a:bodyPr/>
          <a:lstStyle/>
          <a:p>
            <a:r>
              <a:rPr lang="en-US" dirty="0"/>
              <a:t>The </a:t>
            </a:r>
            <a:r>
              <a:rPr lang="en-US" dirty="0" err="1" smtClean="0"/>
              <a:t>intersection_update</a:t>
            </a:r>
            <a:r>
              <a:rPr lang="en-US" dirty="0" smtClean="0"/>
              <a:t>() method </a:t>
            </a:r>
            <a:r>
              <a:rPr lang="en-US" dirty="0"/>
              <a:t>removes the items that is not present in both sets (or in all sets if the comparison is done between more than two sets).</a:t>
            </a:r>
          </a:p>
          <a:p>
            <a:r>
              <a:rPr lang="en-US" dirty="0"/>
              <a:t>The </a:t>
            </a:r>
            <a:r>
              <a:rPr lang="en-US" dirty="0" err="1"/>
              <a:t>intersection_update</a:t>
            </a:r>
            <a:r>
              <a:rPr lang="en-US" dirty="0"/>
              <a:t>() method is different from the intersection() method, because the intersection() method </a:t>
            </a:r>
            <a:r>
              <a:rPr lang="en-US" i="1" dirty="0"/>
              <a:t>returns a new set</a:t>
            </a:r>
            <a:r>
              <a:rPr lang="en-US" dirty="0"/>
              <a:t>, without the unwanted items, and the </a:t>
            </a:r>
            <a:r>
              <a:rPr lang="en-US" dirty="0" err="1"/>
              <a:t>intersection_update</a:t>
            </a:r>
            <a:r>
              <a:rPr lang="en-US" dirty="0"/>
              <a:t>() method </a:t>
            </a:r>
            <a:r>
              <a:rPr lang="en-US" i="1" dirty="0"/>
              <a:t>removes</a:t>
            </a:r>
            <a:r>
              <a:rPr lang="en-US" dirty="0"/>
              <a:t> the unwanted items from the original set</a:t>
            </a:r>
            <a:r>
              <a:rPr lang="en-US" dirty="0" smtClean="0"/>
              <a:t>.</a:t>
            </a:r>
          </a:p>
          <a:p>
            <a:r>
              <a:rPr lang="en-IN" b="1" dirty="0"/>
              <a:t>Syntax</a:t>
            </a:r>
          </a:p>
          <a:p>
            <a:r>
              <a:rPr lang="en-IN" i="1" dirty="0" err="1"/>
              <a:t>set</a:t>
            </a:r>
            <a:r>
              <a:rPr lang="en-IN" dirty="0" err="1"/>
              <a:t>.intersection_update</a:t>
            </a:r>
            <a:r>
              <a:rPr lang="en-IN" dirty="0"/>
              <a:t>(</a:t>
            </a:r>
            <a:r>
              <a:rPr lang="en-IN" i="1" dirty="0"/>
              <a:t>set1, set2 ... </a:t>
            </a:r>
            <a:r>
              <a:rPr lang="en-IN" i="1" dirty="0" err="1"/>
              <a:t>etc</a:t>
            </a:r>
            <a:r>
              <a:rPr lang="en-IN" dirty="0"/>
              <a:t>) </a:t>
            </a:r>
          </a:p>
          <a:p>
            <a:endParaRPr lang="en-US" dirty="0"/>
          </a:p>
          <a:p>
            <a:endParaRPr lang="en-IN" dirty="0"/>
          </a:p>
        </p:txBody>
      </p:sp>
    </p:spTree>
    <p:extLst>
      <p:ext uri="{BB962C8B-B14F-4D97-AF65-F5344CB8AC3E}">
        <p14:creationId xmlns:p14="http://schemas.microsoft.com/office/powerpoint/2010/main" val="22333591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A = {1, 2, 3, 4, 5}</a:t>
            </a:r>
          </a:p>
          <a:p>
            <a:pPr marL="0" indent="0">
              <a:buNone/>
            </a:pPr>
            <a:r>
              <a:rPr lang="en-US" dirty="0"/>
              <a:t>B = {4, 5, 6, 7, 8}</a:t>
            </a:r>
          </a:p>
          <a:p>
            <a:pPr marL="0" indent="0">
              <a:buNone/>
            </a:pPr>
            <a:r>
              <a:rPr lang="en-US" dirty="0" err="1"/>
              <a:t>A.intersection_update</a:t>
            </a:r>
            <a:r>
              <a:rPr lang="en-US" dirty="0"/>
              <a:t>(B)</a:t>
            </a:r>
          </a:p>
          <a:p>
            <a:pPr marL="0" indent="0">
              <a:buNone/>
            </a:pPr>
            <a:r>
              <a:rPr lang="en-US" dirty="0"/>
              <a:t>print(A</a:t>
            </a:r>
            <a:r>
              <a:rPr lang="en-US" dirty="0" smtClean="0"/>
              <a:t>)</a:t>
            </a:r>
          </a:p>
          <a:p>
            <a:pPr marL="0" indent="0">
              <a:buNone/>
            </a:pPr>
            <a:endParaRPr lang="en-US" dirty="0"/>
          </a:p>
          <a:p>
            <a:pPr marL="0" indent="0">
              <a:buNone/>
            </a:pPr>
            <a:r>
              <a:rPr lang="en-US" dirty="0" smtClean="0"/>
              <a:t>OUTPUT</a:t>
            </a:r>
          </a:p>
          <a:p>
            <a:pPr marL="0" indent="0">
              <a:buNone/>
            </a:pPr>
            <a:r>
              <a:rPr lang="en-IN" dirty="0"/>
              <a:t>{4, 5}</a:t>
            </a:r>
          </a:p>
        </p:txBody>
      </p:sp>
    </p:spTree>
    <p:extLst>
      <p:ext uri="{BB962C8B-B14F-4D97-AF65-F5344CB8AC3E}">
        <p14:creationId xmlns:p14="http://schemas.microsoft.com/office/powerpoint/2010/main" val="12005395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isdisjoint</a:t>
            </a:r>
            <a:r>
              <a:rPr lang="en-IN" b="1" dirty="0"/>
              <a:t>()</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r>
              <a:rPr lang="en-US" dirty="0"/>
              <a:t>The </a:t>
            </a:r>
            <a:r>
              <a:rPr lang="en-US" dirty="0" err="1"/>
              <a:t>isdisjoint</a:t>
            </a:r>
            <a:r>
              <a:rPr lang="en-US" dirty="0"/>
              <a:t>() method returns True if none of the items are present in both sets, otherwise it returns False</a:t>
            </a:r>
            <a:r>
              <a:rPr lang="en-US" dirty="0" smtClean="0"/>
              <a:t>.</a:t>
            </a:r>
          </a:p>
          <a:p>
            <a:r>
              <a:rPr lang="en-IN" b="1" dirty="0"/>
              <a:t>Syntax</a:t>
            </a:r>
          </a:p>
          <a:p>
            <a:pPr marL="0" indent="0">
              <a:buNone/>
            </a:pPr>
            <a:r>
              <a:rPr lang="en-IN" i="1" dirty="0" smtClean="0"/>
              <a:t> </a:t>
            </a:r>
            <a:r>
              <a:rPr lang="en-IN" i="1" dirty="0" err="1" smtClean="0"/>
              <a:t>set</a:t>
            </a:r>
            <a:r>
              <a:rPr lang="en-IN" dirty="0" err="1" smtClean="0"/>
              <a:t>.isdisjoint</a:t>
            </a:r>
            <a:r>
              <a:rPr lang="en-IN" dirty="0" smtClean="0"/>
              <a:t>(</a:t>
            </a:r>
            <a:r>
              <a:rPr lang="en-IN" i="1" dirty="0" smtClean="0"/>
              <a:t>set</a:t>
            </a:r>
            <a:r>
              <a:rPr lang="en-IN" dirty="0"/>
              <a:t>) </a:t>
            </a:r>
          </a:p>
          <a:p>
            <a:r>
              <a:rPr lang="en-IN" dirty="0" smtClean="0"/>
              <a:t>Example</a:t>
            </a:r>
          </a:p>
          <a:p>
            <a:pPr marL="0" indent="0">
              <a:buNone/>
            </a:pPr>
            <a:r>
              <a:rPr lang="en-IN" dirty="0" smtClean="0"/>
              <a:t>A </a:t>
            </a:r>
            <a:r>
              <a:rPr lang="en-IN" dirty="0"/>
              <a:t>= {1, 2, 3, 4, 5}</a:t>
            </a:r>
          </a:p>
          <a:p>
            <a:pPr marL="0" indent="0">
              <a:buNone/>
            </a:pPr>
            <a:r>
              <a:rPr lang="en-IN" dirty="0"/>
              <a:t>B = {4, 5, 6, 7, 8}</a:t>
            </a:r>
          </a:p>
          <a:p>
            <a:pPr marL="0" indent="0">
              <a:buNone/>
            </a:pPr>
            <a:r>
              <a:rPr lang="en-IN" dirty="0"/>
              <a:t>C=</a:t>
            </a:r>
            <a:r>
              <a:rPr lang="en-IN" dirty="0" err="1"/>
              <a:t>A.isdisjoint</a:t>
            </a:r>
            <a:r>
              <a:rPr lang="en-IN" dirty="0"/>
              <a:t>(B)</a:t>
            </a:r>
          </a:p>
          <a:p>
            <a:pPr marL="0" indent="0">
              <a:buNone/>
            </a:pPr>
            <a:r>
              <a:rPr lang="en-IN" dirty="0"/>
              <a:t>print(C</a:t>
            </a:r>
            <a:r>
              <a:rPr lang="en-IN" dirty="0" smtClean="0"/>
              <a:t>)</a:t>
            </a:r>
          </a:p>
          <a:p>
            <a:pPr marL="0" indent="0">
              <a:buNone/>
            </a:pPr>
            <a:r>
              <a:rPr lang="en-IN" dirty="0" smtClean="0"/>
              <a:t>Output</a:t>
            </a:r>
          </a:p>
          <a:p>
            <a:pPr marL="0" indent="0">
              <a:buNone/>
            </a:pPr>
            <a:r>
              <a:rPr lang="en-IN" dirty="0" smtClean="0"/>
              <a:t>False</a:t>
            </a:r>
            <a:endParaRPr lang="en-IN" dirty="0"/>
          </a:p>
        </p:txBody>
      </p:sp>
    </p:spTree>
    <p:extLst>
      <p:ext uri="{BB962C8B-B14F-4D97-AF65-F5344CB8AC3E}">
        <p14:creationId xmlns:p14="http://schemas.microsoft.com/office/powerpoint/2010/main" val="71570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issubset</a:t>
            </a:r>
            <a:r>
              <a:rPr lang="en-IN" b="1" dirty="0"/>
              <a:t>() </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r>
              <a:rPr lang="en-US" dirty="0"/>
              <a:t>The </a:t>
            </a:r>
            <a:r>
              <a:rPr lang="en-US" dirty="0" err="1"/>
              <a:t>issubset</a:t>
            </a:r>
            <a:r>
              <a:rPr lang="en-US" dirty="0"/>
              <a:t>() method returns True if all items in the set exists in the specified set, otherwise it </a:t>
            </a:r>
            <a:r>
              <a:rPr lang="en-US" dirty="0" err="1"/>
              <a:t>retuns</a:t>
            </a:r>
            <a:r>
              <a:rPr lang="en-US" dirty="0"/>
              <a:t> False</a:t>
            </a:r>
            <a:r>
              <a:rPr lang="en-US" dirty="0" smtClean="0"/>
              <a:t>.</a:t>
            </a:r>
          </a:p>
          <a:p>
            <a:r>
              <a:rPr lang="en-IN" b="1" dirty="0"/>
              <a:t>Syntax</a:t>
            </a:r>
          </a:p>
          <a:p>
            <a:pPr marL="0" indent="0">
              <a:buNone/>
            </a:pPr>
            <a:r>
              <a:rPr lang="en-IN" i="1" dirty="0" smtClean="0"/>
              <a:t>    </a:t>
            </a:r>
            <a:r>
              <a:rPr lang="en-IN" i="1" dirty="0" err="1" smtClean="0"/>
              <a:t>set</a:t>
            </a:r>
            <a:r>
              <a:rPr lang="en-IN" dirty="0" err="1" smtClean="0"/>
              <a:t>.issubset</a:t>
            </a:r>
            <a:r>
              <a:rPr lang="en-IN" dirty="0" smtClean="0"/>
              <a:t>(</a:t>
            </a:r>
            <a:r>
              <a:rPr lang="en-IN" i="1" dirty="0" smtClean="0"/>
              <a:t>set</a:t>
            </a:r>
            <a:r>
              <a:rPr lang="en-IN" dirty="0"/>
              <a:t>) </a:t>
            </a:r>
          </a:p>
          <a:p>
            <a:r>
              <a:rPr lang="en-IN" dirty="0" smtClean="0"/>
              <a:t>Example</a:t>
            </a:r>
          </a:p>
          <a:p>
            <a:pPr marL="0" indent="0">
              <a:buNone/>
            </a:pPr>
            <a:r>
              <a:rPr lang="en-IN" dirty="0"/>
              <a:t>A = {4, 5}</a:t>
            </a:r>
          </a:p>
          <a:p>
            <a:pPr marL="0" indent="0">
              <a:buNone/>
            </a:pPr>
            <a:r>
              <a:rPr lang="en-IN" dirty="0"/>
              <a:t>B = {4, 5,6,7,8}</a:t>
            </a:r>
          </a:p>
          <a:p>
            <a:pPr marL="0" indent="0">
              <a:buNone/>
            </a:pPr>
            <a:r>
              <a:rPr lang="en-IN" dirty="0"/>
              <a:t>C=</a:t>
            </a:r>
            <a:r>
              <a:rPr lang="en-IN" dirty="0" err="1"/>
              <a:t>A.issubset</a:t>
            </a:r>
            <a:r>
              <a:rPr lang="en-IN" dirty="0"/>
              <a:t>(B)</a:t>
            </a:r>
          </a:p>
          <a:p>
            <a:pPr marL="0" indent="0">
              <a:buNone/>
            </a:pPr>
            <a:r>
              <a:rPr lang="en-IN" dirty="0"/>
              <a:t>print(C</a:t>
            </a:r>
            <a:r>
              <a:rPr lang="en-IN" dirty="0" smtClean="0"/>
              <a:t>)</a:t>
            </a:r>
          </a:p>
          <a:p>
            <a:pPr marL="0" indent="0">
              <a:buNone/>
            </a:pPr>
            <a:r>
              <a:rPr lang="en-IN" dirty="0" smtClean="0"/>
              <a:t>Output</a:t>
            </a:r>
          </a:p>
          <a:p>
            <a:pPr marL="0" indent="0">
              <a:buNone/>
            </a:pPr>
            <a:r>
              <a:rPr lang="en-IN" dirty="0" smtClean="0"/>
              <a:t>True</a:t>
            </a:r>
          </a:p>
        </p:txBody>
      </p:sp>
    </p:spTree>
    <p:extLst>
      <p:ext uri="{BB962C8B-B14F-4D97-AF65-F5344CB8AC3E}">
        <p14:creationId xmlns:p14="http://schemas.microsoft.com/office/powerpoint/2010/main" val="6381816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issuperset</a:t>
            </a:r>
            <a:r>
              <a:rPr lang="en-IN" b="1" dirty="0"/>
              <a:t>()</a:t>
            </a:r>
            <a:br>
              <a:rPr lang="en-IN" b="1"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dirty="0" err="1"/>
              <a:t>issuperset</a:t>
            </a:r>
            <a:r>
              <a:rPr lang="en-US" dirty="0"/>
              <a:t>() method returns True if all items in the specified set exists in the original set, otherwise it </a:t>
            </a:r>
            <a:r>
              <a:rPr lang="en-US" dirty="0" err="1"/>
              <a:t>retuns</a:t>
            </a:r>
            <a:r>
              <a:rPr lang="en-US" dirty="0"/>
              <a:t> False</a:t>
            </a:r>
            <a:r>
              <a:rPr lang="en-US" dirty="0" smtClean="0"/>
              <a:t>.</a:t>
            </a:r>
          </a:p>
          <a:p>
            <a:r>
              <a:rPr lang="en-IN" b="1" dirty="0"/>
              <a:t>Syntax</a:t>
            </a:r>
          </a:p>
          <a:p>
            <a:pPr marL="0" indent="0">
              <a:buNone/>
            </a:pPr>
            <a:r>
              <a:rPr lang="en-IN" i="1" dirty="0" smtClean="0"/>
              <a:t>  </a:t>
            </a:r>
            <a:r>
              <a:rPr lang="en-IN" i="1" dirty="0" err="1" smtClean="0"/>
              <a:t>set</a:t>
            </a:r>
            <a:r>
              <a:rPr lang="en-IN" dirty="0" err="1" smtClean="0"/>
              <a:t>.issuperset</a:t>
            </a:r>
            <a:r>
              <a:rPr lang="en-IN" dirty="0" smtClean="0"/>
              <a:t>(</a:t>
            </a:r>
            <a:r>
              <a:rPr lang="en-IN" i="1" dirty="0" smtClean="0"/>
              <a:t>set</a:t>
            </a:r>
            <a:r>
              <a:rPr lang="en-IN" dirty="0"/>
              <a:t>) </a:t>
            </a:r>
          </a:p>
          <a:p>
            <a:r>
              <a:rPr lang="en-IN" dirty="0" smtClean="0"/>
              <a:t>Example</a:t>
            </a:r>
          </a:p>
          <a:p>
            <a:pPr marL="0" indent="0">
              <a:buNone/>
            </a:pPr>
            <a:r>
              <a:rPr lang="en-IN" dirty="0"/>
              <a:t>A = {4, 5,3}</a:t>
            </a:r>
          </a:p>
          <a:p>
            <a:pPr marL="0" indent="0">
              <a:buNone/>
            </a:pPr>
            <a:r>
              <a:rPr lang="en-IN" dirty="0"/>
              <a:t>B = {4, 5,6,7,8}</a:t>
            </a:r>
          </a:p>
          <a:p>
            <a:pPr marL="0" indent="0">
              <a:buNone/>
            </a:pPr>
            <a:r>
              <a:rPr lang="en-IN" dirty="0"/>
              <a:t>C=</a:t>
            </a:r>
            <a:r>
              <a:rPr lang="en-IN" dirty="0" err="1"/>
              <a:t>A.issuperset</a:t>
            </a:r>
            <a:r>
              <a:rPr lang="en-IN" dirty="0"/>
              <a:t>(B)</a:t>
            </a:r>
          </a:p>
          <a:p>
            <a:pPr marL="0" indent="0">
              <a:buNone/>
            </a:pPr>
            <a:r>
              <a:rPr lang="en-IN" dirty="0"/>
              <a:t>print(C)</a:t>
            </a:r>
          </a:p>
          <a:p>
            <a:pPr marL="0" indent="0">
              <a:buNone/>
            </a:pPr>
            <a:endParaRPr lang="en-IN" dirty="0" smtClean="0"/>
          </a:p>
          <a:p>
            <a:r>
              <a:rPr lang="en-IN" dirty="0" smtClean="0"/>
              <a:t>Output</a:t>
            </a:r>
          </a:p>
          <a:p>
            <a:pPr marL="0" indent="0">
              <a:buNone/>
            </a:pPr>
            <a:r>
              <a:rPr lang="en-IN" dirty="0" smtClean="0"/>
              <a:t>   False</a:t>
            </a:r>
          </a:p>
          <a:p>
            <a:pPr marL="0" indent="0">
              <a:buNone/>
            </a:pPr>
            <a:endParaRPr lang="en-IN" dirty="0"/>
          </a:p>
        </p:txBody>
      </p:sp>
    </p:spTree>
    <p:extLst>
      <p:ext uri="{BB962C8B-B14F-4D97-AF65-F5344CB8AC3E}">
        <p14:creationId xmlns:p14="http://schemas.microsoft.com/office/powerpoint/2010/main" val="127607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a List</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Accessing all elements of the List.</a:t>
            </a:r>
          </a:p>
          <a:p>
            <a:r>
              <a:rPr lang="en-US" dirty="0" smtClean="0"/>
              <a:t>It can be done by any conditional statement of </a:t>
            </a:r>
            <a:r>
              <a:rPr lang="en-US" dirty="0" err="1" smtClean="0"/>
              <a:t>python,but</a:t>
            </a:r>
            <a:r>
              <a:rPr lang="en-US" dirty="0" smtClean="0"/>
              <a:t> it is preferable to use for loop.</a:t>
            </a:r>
          </a:p>
          <a:p>
            <a:r>
              <a:rPr lang="en-US" dirty="0" smtClean="0"/>
              <a:t>Example1</a:t>
            </a:r>
          </a:p>
          <a:p>
            <a:pPr marL="0" indent="0">
              <a:buNone/>
            </a:pPr>
            <a:r>
              <a:rPr lang="en-IN" dirty="0"/>
              <a:t>List1=[10,20,30,40]</a:t>
            </a:r>
          </a:p>
          <a:p>
            <a:pPr marL="0" indent="0">
              <a:buNone/>
            </a:pPr>
            <a:r>
              <a:rPr lang="en-IN" dirty="0"/>
              <a:t>for x in List1:</a:t>
            </a:r>
          </a:p>
          <a:p>
            <a:pPr marL="0" indent="0">
              <a:buNone/>
            </a:pPr>
            <a:r>
              <a:rPr lang="en-IN" dirty="0"/>
              <a:t>    print(x</a:t>
            </a:r>
            <a:r>
              <a:rPr lang="en-IN" dirty="0" smtClean="0"/>
              <a:t>)</a:t>
            </a:r>
          </a:p>
          <a:p>
            <a:pPr marL="0" indent="0">
              <a:buNone/>
            </a:pPr>
            <a:r>
              <a:rPr lang="en-US" dirty="0" smtClean="0"/>
              <a:t>Output:</a:t>
            </a:r>
          </a:p>
          <a:p>
            <a:pPr marL="0" indent="0">
              <a:buNone/>
            </a:pPr>
            <a:r>
              <a:rPr lang="en-IN" dirty="0"/>
              <a:t>10</a:t>
            </a:r>
          </a:p>
          <a:p>
            <a:pPr marL="0" indent="0">
              <a:buNone/>
            </a:pPr>
            <a:r>
              <a:rPr lang="en-IN" dirty="0"/>
              <a:t>20</a:t>
            </a:r>
          </a:p>
          <a:p>
            <a:pPr marL="0" indent="0">
              <a:buNone/>
            </a:pPr>
            <a:r>
              <a:rPr lang="en-IN" dirty="0"/>
              <a:t>30</a:t>
            </a:r>
          </a:p>
          <a:p>
            <a:pPr marL="0" indent="0">
              <a:buNone/>
            </a:pPr>
            <a:r>
              <a:rPr lang="en-IN" dirty="0"/>
              <a:t>40</a:t>
            </a:r>
          </a:p>
        </p:txBody>
      </p:sp>
    </p:spTree>
    <p:extLst>
      <p:ext uri="{BB962C8B-B14F-4D97-AF65-F5344CB8AC3E}">
        <p14:creationId xmlns:p14="http://schemas.microsoft.com/office/powerpoint/2010/main" val="172037064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symmetric_difference_update</a:t>
            </a:r>
            <a:r>
              <a:rPr lang="en-IN" b="1" dirty="0"/>
              <a:t>() </a:t>
            </a:r>
            <a:br>
              <a:rPr lang="en-IN" b="1" dirty="0"/>
            </a:br>
            <a:endParaRPr lang="en-IN" dirty="0"/>
          </a:p>
        </p:txBody>
      </p:sp>
      <p:sp>
        <p:nvSpPr>
          <p:cNvPr id="3" name="Content Placeholder 2"/>
          <p:cNvSpPr>
            <a:spLocks noGrp="1"/>
          </p:cNvSpPr>
          <p:nvPr>
            <p:ph sz="quarter" idx="1"/>
          </p:nvPr>
        </p:nvSpPr>
        <p:spPr/>
        <p:txBody>
          <a:bodyPr>
            <a:normAutofit fontScale="92500"/>
          </a:bodyPr>
          <a:lstStyle/>
          <a:p>
            <a:r>
              <a:rPr lang="en-US" dirty="0"/>
              <a:t>The </a:t>
            </a:r>
            <a:r>
              <a:rPr lang="en-US" dirty="0" err="1"/>
              <a:t>symmetric_difference_update</a:t>
            </a:r>
            <a:r>
              <a:rPr lang="en-US" dirty="0"/>
              <a:t>() method updates the original set by removing items that are present in both sets, and inserting the other items</a:t>
            </a:r>
            <a:r>
              <a:rPr lang="en-US" dirty="0" smtClean="0"/>
              <a:t>.</a:t>
            </a:r>
          </a:p>
          <a:p>
            <a:r>
              <a:rPr lang="en-IN" b="1" dirty="0"/>
              <a:t>Syntax</a:t>
            </a:r>
          </a:p>
          <a:p>
            <a:r>
              <a:rPr lang="en-IN" i="1" dirty="0" err="1"/>
              <a:t>set</a:t>
            </a:r>
            <a:r>
              <a:rPr lang="en-IN" dirty="0" err="1"/>
              <a:t>.symmetric_difference_update</a:t>
            </a:r>
            <a:r>
              <a:rPr lang="en-IN" dirty="0"/>
              <a:t>(</a:t>
            </a:r>
            <a:r>
              <a:rPr lang="en-IN" i="1" dirty="0"/>
              <a:t>set</a:t>
            </a:r>
            <a:r>
              <a:rPr lang="en-IN" dirty="0"/>
              <a:t>) </a:t>
            </a:r>
          </a:p>
          <a:p>
            <a:r>
              <a:rPr lang="en-IN" dirty="0" smtClean="0"/>
              <a:t>Example</a:t>
            </a:r>
          </a:p>
          <a:p>
            <a:pPr marL="0" indent="0">
              <a:buNone/>
            </a:pPr>
            <a:r>
              <a:rPr lang="en-US" dirty="0"/>
              <a:t>A = {3,4, 5}</a:t>
            </a:r>
          </a:p>
          <a:p>
            <a:pPr marL="0" indent="0">
              <a:buNone/>
            </a:pPr>
            <a:r>
              <a:rPr lang="en-US" dirty="0"/>
              <a:t>B = {4, 5,6,7,8}</a:t>
            </a:r>
          </a:p>
          <a:p>
            <a:pPr marL="0" indent="0">
              <a:buNone/>
            </a:pPr>
            <a:r>
              <a:rPr lang="en-US" dirty="0" err="1"/>
              <a:t>A.symmetric_difference_update</a:t>
            </a:r>
            <a:r>
              <a:rPr lang="en-US" dirty="0"/>
              <a:t>(B)</a:t>
            </a:r>
          </a:p>
          <a:p>
            <a:pPr marL="0" indent="0">
              <a:buNone/>
            </a:pPr>
            <a:r>
              <a:rPr lang="en-US" dirty="0"/>
              <a:t>print(A</a:t>
            </a:r>
            <a:r>
              <a:rPr lang="en-US" dirty="0" smtClean="0"/>
              <a:t>)</a:t>
            </a:r>
          </a:p>
          <a:p>
            <a:pPr marL="0" indent="0">
              <a:buNone/>
            </a:pPr>
            <a:r>
              <a:rPr lang="en-US" dirty="0" smtClean="0"/>
              <a:t>Output</a:t>
            </a:r>
          </a:p>
          <a:p>
            <a:pPr marL="0" indent="0">
              <a:buNone/>
            </a:pPr>
            <a:r>
              <a:rPr lang="en-IN" dirty="0"/>
              <a:t>{3, 6, 7, 8}</a:t>
            </a:r>
          </a:p>
        </p:txBody>
      </p:sp>
    </p:spTree>
    <p:extLst>
      <p:ext uri="{BB962C8B-B14F-4D97-AF65-F5344CB8AC3E}">
        <p14:creationId xmlns:p14="http://schemas.microsoft.com/office/powerpoint/2010/main" val="39677602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Write python program to perform following operations on Set (Instead of </a:t>
            </a:r>
          </a:p>
          <a:p>
            <a:pPr marL="0" indent="0">
              <a:buNone/>
            </a:pPr>
            <a:r>
              <a:rPr lang="en-US" dirty="0"/>
              <a:t>Tuple</a:t>
            </a:r>
            <a:r>
              <a:rPr lang="en-US" dirty="0" smtClean="0"/>
              <a:t>)-06Marks</a:t>
            </a:r>
            <a:endParaRPr lang="en-US" dirty="0"/>
          </a:p>
          <a:p>
            <a:pPr marL="0" indent="0">
              <a:buNone/>
            </a:pPr>
            <a:r>
              <a:rPr lang="en-US" dirty="0" err="1"/>
              <a:t>i</a:t>
            </a:r>
            <a:r>
              <a:rPr lang="en-US" dirty="0"/>
              <a:t>) Create set </a:t>
            </a:r>
          </a:p>
          <a:p>
            <a:pPr marL="0" indent="0">
              <a:buNone/>
            </a:pPr>
            <a:r>
              <a:rPr lang="en-US" dirty="0"/>
              <a:t>ii) Access set Element </a:t>
            </a:r>
          </a:p>
          <a:p>
            <a:pPr marL="0" indent="0">
              <a:buNone/>
            </a:pPr>
            <a:r>
              <a:rPr lang="en-US" dirty="0"/>
              <a:t>iii) Update set </a:t>
            </a:r>
          </a:p>
          <a:p>
            <a:pPr marL="0" indent="0">
              <a:buNone/>
            </a:pPr>
            <a:r>
              <a:rPr lang="en-US" dirty="0"/>
              <a:t>iv) Delete set</a:t>
            </a:r>
            <a:endParaRPr lang="en-IN" dirty="0"/>
          </a:p>
        </p:txBody>
      </p:sp>
    </p:spTree>
    <p:extLst>
      <p:ext uri="{BB962C8B-B14F-4D97-AF65-F5344CB8AC3E}">
        <p14:creationId xmlns:p14="http://schemas.microsoft.com/office/powerpoint/2010/main" val="422948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buNone/>
            </a:pPr>
            <a:r>
              <a:rPr lang="en-US" dirty="0"/>
              <a:t># To Create set</a:t>
            </a:r>
          </a:p>
          <a:p>
            <a:pPr marL="0" indent="0">
              <a:buNone/>
            </a:pPr>
            <a:r>
              <a:rPr lang="en-US" dirty="0"/>
              <a:t>S={10,20,30,40,50}</a:t>
            </a:r>
          </a:p>
          <a:p>
            <a:pPr marL="0" indent="0">
              <a:buNone/>
            </a:pPr>
            <a:r>
              <a:rPr lang="en-US" dirty="0"/>
              <a:t># To Access Elements from set</a:t>
            </a:r>
          </a:p>
          <a:p>
            <a:pPr marL="0" indent="0">
              <a:buNone/>
            </a:pPr>
            <a:r>
              <a:rPr lang="en-US" dirty="0"/>
              <a:t>print (S)</a:t>
            </a:r>
          </a:p>
          <a:p>
            <a:pPr marL="0" indent="0">
              <a:buNone/>
            </a:pPr>
            <a:r>
              <a:rPr lang="en-US" dirty="0"/>
              <a:t>#To add element into set using add method</a:t>
            </a:r>
          </a:p>
          <a:p>
            <a:pPr marL="0" indent="0">
              <a:buNone/>
            </a:pPr>
            <a:r>
              <a:rPr lang="en-US" dirty="0" err="1"/>
              <a:t>S.add</a:t>
            </a:r>
            <a:r>
              <a:rPr lang="en-US" dirty="0"/>
              <a:t>(60)</a:t>
            </a:r>
          </a:p>
          <a:p>
            <a:pPr marL="0" indent="0">
              <a:buNone/>
            </a:pPr>
            <a:r>
              <a:rPr lang="en-US" dirty="0"/>
              <a:t>print(S)</a:t>
            </a:r>
          </a:p>
          <a:p>
            <a:pPr marL="0" indent="0">
              <a:buNone/>
            </a:pPr>
            <a:r>
              <a:rPr lang="en-US" dirty="0"/>
              <a:t>#To update set using update method</a:t>
            </a:r>
          </a:p>
          <a:p>
            <a:pPr marL="0" indent="0">
              <a:buNone/>
            </a:pPr>
            <a:r>
              <a:rPr lang="en-US" dirty="0" err="1"/>
              <a:t>S.update</a:t>
            </a:r>
            <a:r>
              <a:rPr lang="en-US" dirty="0"/>
              <a:t>(['A','B'])</a:t>
            </a:r>
          </a:p>
          <a:p>
            <a:pPr marL="0" indent="0">
              <a:buNone/>
            </a:pPr>
            <a:r>
              <a:rPr lang="en-US" dirty="0"/>
              <a:t>print(S)</a:t>
            </a:r>
          </a:p>
          <a:p>
            <a:endParaRPr lang="en-IN" dirty="0"/>
          </a:p>
        </p:txBody>
      </p:sp>
    </p:spTree>
    <p:extLst>
      <p:ext uri="{BB962C8B-B14F-4D97-AF65-F5344CB8AC3E}">
        <p14:creationId xmlns:p14="http://schemas.microsoft.com/office/powerpoint/2010/main" val="31584430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#To Delete element from Set using discard() method</a:t>
            </a:r>
          </a:p>
          <a:p>
            <a:pPr marL="0" indent="0">
              <a:buNone/>
            </a:pPr>
            <a:r>
              <a:rPr lang="en-US" dirty="0" err="1"/>
              <a:t>S.discard</a:t>
            </a:r>
            <a:r>
              <a:rPr lang="en-US" dirty="0"/>
              <a:t>(30)</a:t>
            </a:r>
          </a:p>
          <a:p>
            <a:pPr marL="0" indent="0">
              <a:buNone/>
            </a:pPr>
            <a:r>
              <a:rPr lang="en-US" dirty="0"/>
              <a:t>print(S)</a:t>
            </a:r>
          </a:p>
          <a:p>
            <a:pPr marL="0" indent="0">
              <a:buNone/>
            </a:pPr>
            <a:r>
              <a:rPr lang="en-US" dirty="0"/>
              <a:t>#To delete element from set using remove() method</a:t>
            </a:r>
          </a:p>
          <a:p>
            <a:pPr marL="0" indent="0">
              <a:buNone/>
            </a:pPr>
            <a:r>
              <a:rPr lang="en-US" dirty="0" err="1"/>
              <a:t>S.remove</a:t>
            </a:r>
            <a:r>
              <a:rPr lang="en-US" dirty="0"/>
              <a:t>('A')</a:t>
            </a:r>
          </a:p>
          <a:p>
            <a:pPr marL="0" indent="0">
              <a:buNone/>
            </a:pPr>
            <a:r>
              <a:rPr lang="en-US" dirty="0"/>
              <a:t>print(S)</a:t>
            </a:r>
          </a:p>
          <a:p>
            <a:pPr marL="0" indent="0">
              <a:buNone/>
            </a:pPr>
            <a:r>
              <a:rPr lang="en-US" dirty="0"/>
              <a:t>#To delete element from set using pop() method</a:t>
            </a:r>
          </a:p>
          <a:p>
            <a:pPr marL="0" indent="0">
              <a:buNone/>
            </a:pPr>
            <a:r>
              <a:rPr lang="en-US" dirty="0" err="1"/>
              <a:t>S.pop</a:t>
            </a:r>
            <a:r>
              <a:rPr lang="en-US" dirty="0"/>
              <a:t>()</a:t>
            </a:r>
          </a:p>
          <a:p>
            <a:pPr marL="0" indent="0">
              <a:buNone/>
            </a:pPr>
            <a:r>
              <a:rPr lang="en-US" dirty="0"/>
              <a:t>print(S)</a:t>
            </a:r>
          </a:p>
          <a:p>
            <a:endParaRPr lang="en-IN" dirty="0"/>
          </a:p>
        </p:txBody>
      </p:sp>
    </p:spTree>
    <p:extLst>
      <p:ext uri="{BB962C8B-B14F-4D97-AF65-F5344CB8AC3E}">
        <p14:creationId xmlns:p14="http://schemas.microsoft.com/office/powerpoint/2010/main" val="36743465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output:</a:t>
            </a:r>
          </a:p>
          <a:p>
            <a:pPr marL="0" indent="0">
              <a:buNone/>
            </a:pPr>
            <a:r>
              <a:rPr lang="en-IN" dirty="0"/>
              <a:t>{50, 20, 40, 10, 30}</a:t>
            </a:r>
          </a:p>
          <a:p>
            <a:pPr marL="0" indent="0">
              <a:buNone/>
            </a:pPr>
            <a:r>
              <a:rPr lang="en-IN" dirty="0"/>
              <a:t>{50, 20, 40, 10, 60, 30}</a:t>
            </a:r>
          </a:p>
          <a:p>
            <a:pPr marL="0" indent="0">
              <a:buNone/>
            </a:pPr>
            <a:r>
              <a:rPr lang="en-IN" dirty="0"/>
              <a:t>{'B', 50, 20, 'A', 40, 10, 60, 30}</a:t>
            </a:r>
          </a:p>
          <a:p>
            <a:pPr marL="0" indent="0">
              <a:buNone/>
            </a:pPr>
            <a:r>
              <a:rPr lang="en-IN" dirty="0"/>
              <a:t>{'B', 50, 20, 'A', 40, 10, 60}</a:t>
            </a:r>
          </a:p>
          <a:p>
            <a:pPr marL="0" indent="0">
              <a:buNone/>
            </a:pPr>
            <a:r>
              <a:rPr lang="en-IN" dirty="0"/>
              <a:t>{'B', 50, 20, 40, 10, 60}</a:t>
            </a:r>
          </a:p>
          <a:p>
            <a:pPr marL="0" indent="0">
              <a:buNone/>
            </a:pPr>
            <a:r>
              <a:rPr lang="en-IN" dirty="0"/>
              <a:t>{50, 20, 40, 10, 60}</a:t>
            </a:r>
          </a:p>
          <a:p>
            <a:pPr marL="0" indent="0">
              <a:buNone/>
            </a:pPr>
            <a:endParaRPr lang="en-IN" dirty="0"/>
          </a:p>
        </p:txBody>
      </p:sp>
    </p:spTree>
    <p:extLst>
      <p:ext uri="{BB962C8B-B14F-4D97-AF65-F5344CB8AC3E}">
        <p14:creationId xmlns:p14="http://schemas.microsoft.com/office/powerpoint/2010/main" val="1305947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Tuples</a:t>
            </a:r>
            <a:endParaRPr lang="en-IN" dirty="0"/>
          </a:p>
        </p:txBody>
      </p:sp>
      <p:sp>
        <p:nvSpPr>
          <p:cNvPr id="3" name="Content Placeholder 2"/>
          <p:cNvSpPr>
            <a:spLocks noGrp="1"/>
          </p:cNvSpPr>
          <p:nvPr>
            <p:ph sz="quarter" idx="1"/>
          </p:nvPr>
        </p:nvSpPr>
        <p:spPr/>
        <p:txBody>
          <a:bodyPr>
            <a:normAutofit/>
          </a:bodyPr>
          <a:lstStyle/>
          <a:p>
            <a:r>
              <a:rPr lang="en-IN" dirty="0"/>
              <a:t>#To create tuple</a:t>
            </a:r>
          </a:p>
          <a:p>
            <a:r>
              <a:rPr lang="en-IN" dirty="0"/>
              <a:t>tuple1=(10,20,30,40,50)</a:t>
            </a:r>
          </a:p>
          <a:p>
            <a:r>
              <a:rPr lang="en-IN" dirty="0"/>
              <a:t>print (tuple1)</a:t>
            </a:r>
          </a:p>
          <a:p>
            <a:r>
              <a:rPr lang="en-IN" dirty="0"/>
              <a:t>#Access tuple values</a:t>
            </a:r>
          </a:p>
          <a:p>
            <a:r>
              <a:rPr lang="en-IN" dirty="0"/>
              <a:t>print (tuple1[1])</a:t>
            </a:r>
          </a:p>
          <a:p>
            <a:r>
              <a:rPr lang="en-IN" dirty="0"/>
              <a:t>print (tuple1[0:3])</a:t>
            </a:r>
          </a:p>
          <a:p>
            <a:r>
              <a:rPr lang="en-IN" dirty="0"/>
              <a:t># deleting tuple</a:t>
            </a:r>
          </a:p>
          <a:p>
            <a:r>
              <a:rPr lang="en-IN" dirty="0"/>
              <a:t>del tuple1</a:t>
            </a:r>
          </a:p>
          <a:p>
            <a:r>
              <a:rPr lang="en-IN" dirty="0"/>
              <a:t>print (tuple1</a:t>
            </a:r>
            <a:r>
              <a:rPr lang="en-IN" dirty="0" smtClean="0"/>
              <a:t>)</a:t>
            </a:r>
            <a:endParaRPr lang="en-IN" dirty="0"/>
          </a:p>
        </p:txBody>
      </p:sp>
    </p:spTree>
    <p:extLst>
      <p:ext uri="{BB962C8B-B14F-4D97-AF65-F5344CB8AC3E}">
        <p14:creationId xmlns:p14="http://schemas.microsoft.com/office/powerpoint/2010/main" val="42815389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US" dirty="0"/>
              <a:t>output:</a:t>
            </a:r>
          </a:p>
          <a:p>
            <a:pPr marL="0" indent="0">
              <a:buNone/>
            </a:pPr>
            <a:r>
              <a:rPr lang="en-US" dirty="0"/>
              <a:t>(10, 20, 30, 40, 50)</a:t>
            </a:r>
          </a:p>
          <a:p>
            <a:pPr marL="0" indent="0">
              <a:buNone/>
            </a:pPr>
            <a:r>
              <a:rPr lang="en-US" dirty="0"/>
              <a:t>20</a:t>
            </a:r>
          </a:p>
          <a:p>
            <a:pPr marL="0" indent="0">
              <a:buNone/>
            </a:pPr>
            <a:r>
              <a:rPr lang="en-US" dirty="0"/>
              <a:t>(10, 20, 30)</a:t>
            </a:r>
          </a:p>
          <a:p>
            <a:pPr marL="0" indent="0">
              <a:buNone/>
            </a:pPr>
            <a:r>
              <a:rPr lang="en-US" dirty="0" err="1"/>
              <a:t>Traceback</a:t>
            </a:r>
            <a:r>
              <a:rPr lang="en-US" dirty="0"/>
              <a:t> (most recent call last):</a:t>
            </a:r>
          </a:p>
          <a:p>
            <a:pPr marL="0" indent="0">
              <a:buNone/>
            </a:pPr>
            <a:r>
              <a:rPr lang="en-US" dirty="0"/>
              <a:t>File "C:\Users\Vijay </a:t>
            </a:r>
            <a:r>
              <a:rPr lang="en-US" dirty="0" err="1"/>
              <a:t>Patil</a:t>
            </a:r>
            <a:r>
              <a:rPr lang="en-US" dirty="0"/>
              <a:t>\</a:t>
            </a:r>
            <a:r>
              <a:rPr lang="en-US" dirty="0" err="1"/>
              <a:t>AppData</a:t>
            </a:r>
            <a:r>
              <a:rPr lang="en-US" dirty="0"/>
              <a:t>\Local\Programs\Python\Python310\temp.py", line </a:t>
            </a:r>
          </a:p>
          <a:p>
            <a:pPr marL="0" indent="0">
              <a:buNone/>
            </a:pPr>
            <a:r>
              <a:rPr lang="en-US" dirty="0"/>
              <a:t>9, in &lt;module&gt;</a:t>
            </a:r>
          </a:p>
          <a:p>
            <a:pPr marL="0" indent="0">
              <a:buNone/>
            </a:pPr>
            <a:r>
              <a:rPr lang="en-US" dirty="0"/>
              <a:t>print (tuple1)</a:t>
            </a:r>
          </a:p>
          <a:p>
            <a:pPr marL="0" indent="0">
              <a:buNone/>
            </a:pPr>
            <a:r>
              <a:rPr lang="en-US" dirty="0" err="1"/>
              <a:t>NameError</a:t>
            </a:r>
            <a:r>
              <a:rPr lang="en-US" dirty="0"/>
              <a:t>: name 'tuple1' is not defined. Did you mean: 'tuple'?</a:t>
            </a:r>
          </a:p>
          <a:p>
            <a:endParaRPr lang="en-IN" dirty="0"/>
          </a:p>
        </p:txBody>
      </p:sp>
    </p:spTree>
    <p:extLst>
      <p:ext uri="{BB962C8B-B14F-4D97-AF65-F5344CB8AC3E}">
        <p14:creationId xmlns:p14="http://schemas.microsoft.com/office/powerpoint/2010/main" val="33040793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r>
              <a:rPr lang="en-IN" sz="6000" b="1" dirty="0"/>
              <a:t>Dictionary</a:t>
            </a:r>
            <a:r>
              <a:rPr lang="en-IN" b="1" dirty="0"/>
              <a:t/>
            </a:r>
            <a:br>
              <a:rPr lang="en-IN" b="1" dirty="0"/>
            </a:br>
            <a:endParaRPr lang="en-IN" dirty="0"/>
          </a:p>
        </p:txBody>
      </p:sp>
    </p:spTree>
    <p:extLst>
      <p:ext uri="{BB962C8B-B14F-4D97-AF65-F5344CB8AC3E}">
        <p14:creationId xmlns:p14="http://schemas.microsoft.com/office/powerpoint/2010/main" val="37362453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Dictionary</a:t>
            </a:r>
            <a:br>
              <a:rPr lang="en-IN" b="1" dirty="0"/>
            </a:br>
            <a:endParaRPr lang="en-IN" dirty="0"/>
          </a:p>
        </p:txBody>
      </p:sp>
      <p:sp>
        <p:nvSpPr>
          <p:cNvPr id="3" name="Content Placeholder 2"/>
          <p:cNvSpPr>
            <a:spLocks noGrp="1"/>
          </p:cNvSpPr>
          <p:nvPr>
            <p:ph sz="quarter" idx="1"/>
          </p:nvPr>
        </p:nvSpPr>
        <p:spPr/>
        <p:txBody>
          <a:bodyPr/>
          <a:lstStyle/>
          <a:p>
            <a:r>
              <a:rPr lang="en-US" dirty="0"/>
              <a:t>Python dictionary is an unordered collection of items. While other compound data types have only value as an element, a dictionary has a key: value pair</a:t>
            </a:r>
            <a:r>
              <a:rPr lang="en-US" dirty="0" smtClean="0"/>
              <a:t>.</a:t>
            </a:r>
          </a:p>
          <a:p>
            <a:r>
              <a:rPr lang="en-US" dirty="0"/>
              <a:t>A dictionary is a collection which is unordered, changeable and indexed</a:t>
            </a:r>
            <a:r>
              <a:rPr lang="en-US" dirty="0" smtClean="0"/>
              <a:t>.</a:t>
            </a:r>
          </a:p>
          <a:p>
            <a:r>
              <a:rPr lang="en-US" dirty="0" smtClean="0"/>
              <a:t> </a:t>
            </a:r>
            <a:r>
              <a:rPr lang="en-US" dirty="0"/>
              <a:t>In Python dictionaries are written with curly brackets, and they have keys and values.</a:t>
            </a:r>
            <a:endParaRPr lang="en-IN" dirty="0"/>
          </a:p>
        </p:txBody>
      </p:sp>
    </p:spTree>
    <p:extLst>
      <p:ext uri="{BB962C8B-B14F-4D97-AF65-F5344CB8AC3E}">
        <p14:creationId xmlns:p14="http://schemas.microsoft.com/office/powerpoint/2010/main" val="497355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dictionary?</a:t>
            </a:r>
            <a:br>
              <a:rPr lang="en-US" b="1"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Creating a dictionary is as simple as placing items inside curly braces {} separated by comma.</a:t>
            </a:r>
          </a:p>
          <a:p>
            <a:r>
              <a:rPr lang="en-US" dirty="0"/>
              <a:t>An item has a key and the corresponding value expressed as a pair, key: value.</a:t>
            </a:r>
          </a:p>
          <a:p>
            <a:r>
              <a:rPr lang="en-US" dirty="0"/>
              <a:t>While values can be of any data type and can repeat, keys must be of immutable type (string, </a:t>
            </a:r>
            <a:r>
              <a:rPr lang="en-US" dirty="0" smtClean="0"/>
              <a:t>number or </a:t>
            </a:r>
            <a:r>
              <a:rPr lang="en-US" dirty="0"/>
              <a:t>tuple with immutable elements) and must be unique</a:t>
            </a:r>
            <a:r>
              <a:rPr lang="en-US" dirty="0" smtClean="0"/>
              <a:t>.</a:t>
            </a:r>
          </a:p>
          <a:p>
            <a:r>
              <a:rPr lang="en-US" dirty="0"/>
              <a:t>Each key is separated from its value by a colon (:), the items are separated by commas, and the whole thing is enclosed in curly braces. </a:t>
            </a:r>
            <a:endParaRPr lang="en-US" dirty="0" smtClean="0"/>
          </a:p>
          <a:p>
            <a:r>
              <a:rPr lang="en-US" dirty="0" smtClean="0"/>
              <a:t>An </a:t>
            </a:r>
            <a:r>
              <a:rPr lang="en-US" dirty="0"/>
              <a:t>empty dictionary without any items is written with just two curly braces, like this: </a:t>
            </a:r>
            <a:r>
              <a:rPr lang="en-US" dirty="0" smtClean="0"/>
              <a:t>{}.</a:t>
            </a:r>
          </a:p>
          <a:p>
            <a:r>
              <a:rPr lang="en-US" dirty="0"/>
              <a:t>we can also create a dictionary using the built-in function </a:t>
            </a:r>
            <a:r>
              <a:rPr lang="en-US" dirty="0" err="1"/>
              <a:t>dict</a:t>
            </a:r>
            <a:r>
              <a:rPr lang="en-US" dirty="0"/>
              <a:t>()</a:t>
            </a:r>
          </a:p>
          <a:p>
            <a:endParaRPr lang="en-IN" dirty="0"/>
          </a:p>
        </p:txBody>
      </p:sp>
    </p:spTree>
    <p:extLst>
      <p:ext uri="{BB962C8B-B14F-4D97-AF65-F5344CB8AC3E}">
        <p14:creationId xmlns:p14="http://schemas.microsoft.com/office/powerpoint/2010/main" val="136639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Example2</a:t>
            </a:r>
          </a:p>
          <a:p>
            <a:pPr marL="0" indent="0">
              <a:buNone/>
            </a:pPr>
            <a:r>
              <a:rPr lang="en-IN" dirty="0"/>
              <a:t>List1=[10,20,30,40]</a:t>
            </a:r>
          </a:p>
          <a:p>
            <a:pPr marL="0" indent="0">
              <a:buNone/>
            </a:pPr>
            <a:r>
              <a:rPr lang="en-IN" dirty="0"/>
              <a:t>for </a:t>
            </a:r>
            <a:r>
              <a:rPr lang="en-IN" dirty="0" err="1"/>
              <a:t>i</a:t>
            </a:r>
            <a:r>
              <a:rPr lang="en-IN" dirty="0"/>
              <a:t> in range (</a:t>
            </a:r>
            <a:r>
              <a:rPr lang="en-IN" dirty="0" err="1"/>
              <a:t>len</a:t>
            </a:r>
            <a:r>
              <a:rPr lang="en-IN" dirty="0"/>
              <a:t>(List1)):</a:t>
            </a:r>
          </a:p>
          <a:p>
            <a:pPr marL="0" indent="0">
              <a:buNone/>
            </a:pPr>
            <a:r>
              <a:rPr lang="en-IN" dirty="0"/>
              <a:t>    List1[</a:t>
            </a:r>
            <a:r>
              <a:rPr lang="en-IN" dirty="0" err="1"/>
              <a:t>i</a:t>
            </a:r>
            <a:r>
              <a:rPr lang="en-IN" dirty="0"/>
              <a:t>]=List1[</a:t>
            </a:r>
            <a:r>
              <a:rPr lang="en-IN" dirty="0" err="1"/>
              <a:t>i</a:t>
            </a:r>
            <a:r>
              <a:rPr lang="en-IN" dirty="0"/>
              <a:t>]+</a:t>
            </a:r>
            <a:r>
              <a:rPr lang="en-IN" dirty="0" smtClean="0"/>
              <a:t>4</a:t>
            </a:r>
          </a:p>
          <a:p>
            <a:pPr marL="0" indent="0">
              <a:buNone/>
            </a:pPr>
            <a:r>
              <a:rPr lang="en-IN" dirty="0" smtClean="0"/>
              <a:t> </a:t>
            </a:r>
            <a:r>
              <a:rPr lang="en-IN" dirty="0"/>
              <a:t>print(List1</a:t>
            </a:r>
            <a:r>
              <a:rPr lang="en-IN" dirty="0" smtClean="0"/>
              <a:t>)</a:t>
            </a:r>
          </a:p>
          <a:p>
            <a:pPr marL="0" indent="0">
              <a:buNone/>
            </a:pPr>
            <a:r>
              <a:rPr lang="en-US" dirty="0" smtClean="0"/>
              <a:t>Output</a:t>
            </a:r>
          </a:p>
          <a:p>
            <a:pPr marL="0" indent="0">
              <a:buNone/>
            </a:pPr>
            <a:r>
              <a:rPr lang="en-IN" dirty="0"/>
              <a:t>[14, 24, 34, 44]</a:t>
            </a:r>
          </a:p>
          <a:p>
            <a:pPr marL="0" indent="0">
              <a:buNone/>
            </a:pPr>
            <a:endParaRPr lang="en-IN" dirty="0"/>
          </a:p>
        </p:txBody>
      </p:sp>
    </p:spTree>
    <p:extLst>
      <p:ext uri="{BB962C8B-B14F-4D97-AF65-F5344CB8AC3E}">
        <p14:creationId xmlns:p14="http://schemas.microsoft.com/office/powerpoint/2010/main" val="38790353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smtClean="0"/>
              <a:t>                                         </a:t>
            </a:r>
            <a:r>
              <a:rPr lang="en-IN" sz="2000" dirty="0" smtClean="0"/>
              <a:t># </a:t>
            </a:r>
            <a:r>
              <a:rPr lang="en-IN" sz="2000" dirty="0"/>
              <a:t>empty dictionary</a:t>
            </a:r>
            <a:endParaRPr lang="en-US" sz="2000" dirty="0"/>
          </a:p>
          <a:p>
            <a:pPr marL="0" indent="0">
              <a:buNone/>
            </a:pPr>
            <a:r>
              <a:rPr lang="en-US" dirty="0" err="1" smtClean="0"/>
              <a:t>my_dict</a:t>
            </a:r>
            <a:r>
              <a:rPr lang="en-US" dirty="0" smtClean="0"/>
              <a:t> </a:t>
            </a:r>
            <a:r>
              <a:rPr lang="en-US" dirty="0"/>
              <a:t>= </a:t>
            </a:r>
            <a:r>
              <a:rPr lang="en-US" dirty="0" smtClean="0"/>
              <a:t>{ }          </a:t>
            </a:r>
            <a:endParaRPr lang="en-US" dirty="0"/>
          </a:p>
          <a:p>
            <a:pPr marL="0" indent="0">
              <a:buNone/>
            </a:pPr>
            <a:r>
              <a:rPr lang="en-US" sz="2000" dirty="0" smtClean="0"/>
              <a:t>                                                  # </a:t>
            </a:r>
            <a:r>
              <a:rPr lang="en-US" sz="2000" dirty="0"/>
              <a:t>dictionary with integer keys</a:t>
            </a:r>
          </a:p>
          <a:p>
            <a:pPr marL="0" indent="0">
              <a:buNone/>
            </a:pPr>
            <a:r>
              <a:rPr lang="en-US" dirty="0" err="1"/>
              <a:t>my_dict</a:t>
            </a:r>
            <a:r>
              <a:rPr lang="en-US" dirty="0"/>
              <a:t> = {1: 'apple', 2: 'ball'}</a:t>
            </a:r>
          </a:p>
          <a:p>
            <a:pPr marL="0" indent="0">
              <a:buNone/>
            </a:pPr>
            <a:r>
              <a:rPr lang="en-US" sz="2000" dirty="0" smtClean="0"/>
              <a:t>                                                # </a:t>
            </a:r>
            <a:r>
              <a:rPr lang="en-US" sz="2000" dirty="0"/>
              <a:t>dictionary with mixed keys</a:t>
            </a:r>
          </a:p>
          <a:p>
            <a:pPr marL="0" indent="0">
              <a:buNone/>
            </a:pPr>
            <a:r>
              <a:rPr lang="en-US" dirty="0" err="1"/>
              <a:t>my_dict</a:t>
            </a:r>
            <a:r>
              <a:rPr lang="en-US" dirty="0"/>
              <a:t> = {'name': 'John', 1: [2, 4, 3]}</a:t>
            </a:r>
          </a:p>
          <a:p>
            <a:pPr marL="0" indent="0">
              <a:buNone/>
            </a:pPr>
            <a:r>
              <a:rPr lang="en-US" sz="2000" dirty="0" smtClean="0"/>
              <a:t>                                                # </a:t>
            </a:r>
            <a:r>
              <a:rPr lang="en-US" sz="2000" dirty="0"/>
              <a:t>using </a:t>
            </a:r>
            <a:r>
              <a:rPr lang="en-US" sz="2000" dirty="0" err="1"/>
              <a:t>dict</a:t>
            </a:r>
            <a:r>
              <a:rPr lang="en-US" sz="2000" dirty="0"/>
              <a:t>()</a:t>
            </a:r>
          </a:p>
          <a:p>
            <a:pPr marL="0" indent="0">
              <a:buNone/>
            </a:pPr>
            <a:r>
              <a:rPr lang="en-US" dirty="0" err="1"/>
              <a:t>my_dict</a:t>
            </a:r>
            <a:r>
              <a:rPr lang="en-US" dirty="0"/>
              <a:t> = </a:t>
            </a:r>
            <a:r>
              <a:rPr lang="en-US" dirty="0" err="1"/>
              <a:t>dict</a:t>
            </a:r>
            <a:r>
              <a:rPr lang="en-US" dirty="0"/>
              <a:t>({1:'apple', 2:'ball'})</a:t>
            </a:r>
          </a:p>
          <a:p>
            <a:pPr marL="0" indent="0">
              <a:buNone/>
            </a:pPr>
            <a:r>
              <a:rPr lang="en-US" sz="2000" dirty="0" smtClean="0"/>
              <a:t>                                    # </a:t>
            </a:r>
            <a:r>
              <a:rPr lang="en-US" sz="2000" dirty="0"/>
              <a:t>sequence having each item as a pair</a:t>
            </a:r>
          </a:p>
          <a:p>
            <a:pPr marL="0" indent="0">
              <a:buNone/>
            </a:pPr>
            <a:r>
              <a:rPr lang="en-US" dirty="0" err="1"/>
              <a:t>my_dict</a:t>
            </a:r>
            <a:r>
              <a:rPr lang="en-US" dirty="0"/>
              <a:t> = </a:t>
            </a:r>
            <a:r>
              <a:rPr lang="en-US" dirty="0" err="1"/>
              <a:t>dict</a:t>
            </a:r>
            <a:r>
              <a:rPr lang="en-US" dirty="0"/>
              <a:t>([(1,'apple'), (2,'ball')])</a:t>
            </a:r>
            <a:endParaRPr lang="en-IN" dirty="0"/>
          </a:p>
        </p:txBody>
      </p:sp>
    </p:spTree>
    <p:extLst>
      <p:ext uri="{BB962C8B-B14F-4D97-AF65-F5344CB8AC3E}">
        <p14:creationId xmlns:p14="http://schemas.microsoft.com/office/powerpoint/2010/main" val="33290518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Accessing Values in Dictionary</a:t>
            </a:r>
            <a:br>
              <a:rPr lang="en-IN" b="1" dirty="0"/>
            </a:br>
            <a:endParaRPr lang="en-IN" dirty="0"/>
          </a:p>
        </p:txBody>
      </p:sp>
      <p:sp>
        <p:nvSpPr>
          <p:cNvPr id="3" name="Content Placeholder 2"/>
          <p:cNvSpPr>
            <a:spLocks noGrp="1"/>
          </p:cNvSpPr>
          <p:nvPr>
            <p:ph sz="quarter" idx="1"/>
          </p:nvPr>
        </p:nvSpPr>
        <p:spPr/>
        <p:txBody>
          <a:bodyPr/>
          <a:lstStyle/>
          <a:p>
            <a:r>
              <a:rPr lang="en-US" dirty="0"/>
              <a:t>To access dictionary elements, you can use the </a:t>
            </a:r>
            <a:r>
              <a:rPr lang="en-US" dirty="0" smtClean="0"/>
              <a:t>square </a:t>
            </a:r>
            <a:r>
              <a:rPr lang="en-US" dirty="0"/>
              <a:t>brackets along with the key to obtain its value</a:t>
            </a:r>
            <a:r>
              <a:rPr lang="en-US" dirty="0" smtClean="0"/>
              <a:t>.</a:t>
            </a:r>
          </a:p>
          <a:p>
            <a:r>
              <a:rPr lang="en-US" dirty="0"/>
              <a:t>While indexing is used with other container types to access values, dictionary uses keys. Key can be used either inside square brackets or with the get() method.</a:t>
            </a:r>
          </a:p>
          <a:p>
            <a:r>
              <a:rPr lang="en-US" dirty="0"/>
              <a:t>The difference while using get() is that it returns None instead of </a:t>
            </a:r>
            <a:r>
              <a:rPr lang="en-US" dirty="0" err="1"/>
              <a:t>KeyError</a:t>
            </a:r>
            <a:r>
              <a:rPr lang="en-US" dirty="0"/>
              <a:t>, if the key is not found.</a:t>
            </a:r>
          </a:p>
          <a:p>
            <a:endParaRPr lang="en-IN" dirty="0"/>
          </a:p>
        </p:txBody>
      </p:sp>
    </p:spTree>
    <p:extLst>
      <p:ext uri="{BB962C8B-B14F-4D97-AF65-F5344CB8AC3E}">
        <p14:creationId xmlns:p14="http://schemas.microsoft.com/office/powerpoint/2010/main" val="19680849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IN" dirty="0"/>
              <a:t>Dict1={1:20,2:'Amit',3:20.54}</a:t>
            </a:r>
          </a:p>
          <a:p>
            <a:pPr marL="0" indent="0">
              <a:buNone/>
            </a:pPr>
            <a:r>
              <a:rPr lang="en-IN" dirty="0"/>
              <a:t>print(Dict1[2])</a:t>
            </a:r>
          </a:p>
          <a:p>
            <a:pPr marL="0" indent="0">
              <a:buNone/>
            </a:pPr>
            <a:r>
              <a:rPr lang="en-IN" dirty="0"/>
              <a:t>print(Dict1.get(3))</a:t>
            </a:r>
          </a:p>
          <a:p>
            <a:pPr marL="0" indent="0">
              <a:buNone/>
            </a:pPr>
            <a:r>
              <a:rPr lang="en-IN" dirty="0"/>
              <a:t>print(Dict1[4</a:t>
            </a:r>
            <a:r>
              <a:rPr lang="en-IN" dirty="0" smtClean="0"/>
              <a:t>])</a:t>
            </a:r>
          </a:p>
          <a:p>
            <a:pPr marL="0" indent="0">
              <a:buNone/>
            </a:pPr>
            <a:r>
              <a:rPr lang="en-US" dirty="0" err="1" smtClean="0"/>
              <a:t>Ouptut</a:t>
            </a:r>
            <a:endParaRPr lang="en-US" dirty="0" smtClean="0"/>
          </a:p>
          <a:p>
            <a:pPr marL="0" indent="0">
              <a:buNone/>
            </a:pPr>
            <a:r>
              <a:rPr lang="en-US" dirty="0" err="1"/>
              <a:t>Amit</a:t>
            </a:r>
            <a:endParaRPr lang="en-US" dirty="0"/>
          </a:p>
          <a:p>
            <a:pPr marL="0" indent="0">
              <a:buNone/>
            </a:pPr>
            <a:r>
              <a:rPr lang="en-US" dirty="0"/>
              <a:t>20.54</a:t>
            </a:r>
          </a:p>
          <a:p>
            <a:pPr marL="0" indent="0">
              <a:buNone/>
            </a:pPr>
            <a:r>
              <a:rPr lang="en-US" dirty="0" err="1">
                <a:solidFill>
                  <a:srgbClr val="FF0000"/>
                </a:solidFill>
              </a:rPr>
              <a:t>Traceback</a:t>
            </a:r>
            <a:r>
              <a:rPr lang="en-US" dirty="0">
                <a:solidFill>
                  <a:srgbClr val="FF0000"/>
                </a:solidFill>
              </a:rPr>
              <a:t> (most recent call last):</a:t>
            </a:r>
          </a:p>
          <a:p>
            <a:pPr marL="0" indent="0">
              <a:buNone/>
            </a:pPr>
            <a:r>
              <a:rPr lang="en-US" dirty="0">
                <a:solidFill>
                  <a:srgbClr val="FF0000"/>
                </a:solidFill>
              </a:rPr>
              <a:t>  File "E:/prg/Dict.py", line 4, in &lt;module&gt;</a:t>
            </a:r>
          </a:p>
          <a:p>
            <a:pPr marL="0" indent="0">
              <a:buNone/>
            </a:pPr>
            <a:r>
              <a:rPr lang="en-US" dirty="0">
                <a:solidFill>
                  <a:srgbClr val="FF0000"/>
                </a:solidFill>
              </a:rPr>
              <a:t>    print(Dict1[4])</a:t>
            </a:r>
          </a:p>
          <a:p>
            <a:pPr marL="0" indent="0">
              <a:buNone/>
            </a:pPr>
            <a:r>
              <a:rPr lang="en-US" dirty="0" err="1">
                <a:solidFill>
                  <a:srgbClr val="FF0000"/>
                </a:solidFill>
              </a:rPr>
              <a:t>KeyError</a:t>
            </a:r>
            <a:r>
              <a:rPr lang="en-US" dirty="0">
                <a:solidFill>
                  <a:srgbClr val="FF0000"/>
                </a:solidFill>
              </a:rPr>
              <a:t>: 4</a:t>
            </a:r>
            <a:endParaRPr lang="en-IN" dirty="0">
              <a:solidFill>
                <a:srgbClr val="FF0000"/>
              </a:solidFill>
            </a:endParaRPr>
          </a:p>
          <a:p>
            <a:endParaRPr lang="en-IN" dirty="0"/>
          </a:p>
        </p:txBody>
      </p:sp>
    </p:spTree>
    <p:extLst>
      <p:ext uri="{BB962C8B-B14F-4D97-AF65-F5344CB8AC3E}">
        <p14:creationId xmlns:p14="http://schemas.microsoft.com/office/powerpoint/2010/main" val="24964736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Updating Dictionary</a:t>
            </a:r>
            <a:br>
              <a:rPr lang="en-IN" b="1" dirty="0"/>
            </a:br>
            <a:endParaRPr lang="en-IN" dirty="0"/>
          </a:p>
        </p:txBody>
      </p:sp>
      <p:sp>
        <p:nvSpPr>
          <p:cNvPr id="3" name="Content Placeholder 2"/>
          <p:cNvSpPr>
            <a:spLocks noGrp="1"/>
          </p:cNvSpPr>
          <p:nvPr>
            <p:ph sz="quarter" idx="1"/>
          </p:nvPr>
        </p:nvSpPr>
        <p:spPr/>
        <p:txBody>
          <a:bodyPr/>
          <a:lstStyle/>
          <a:p>
            <a:r>
              <a:rPr lang="en-US" dirty="0"/>
              <a:t>You can update a dictionary by adding a new entry or a key-value pair, modifying an existing entry, or deleting an existing entry </a:t>
            </a:r>
            <a:endParaRPr lang="en-US" dirty="0" smtClean="0"/>
          </a:p>
          <a:p>
            <a:endParaRPr lang="en-IN" dirty="0"/>
          </a:p>
        </p:txBody>
      </p:sp>
    </p:spTree>
    <p:extLst>
      <p:ext uri="{BB962C8B-B14F-4D97-AF65-F5344CB8AC3E}">
        <p14:creationId xmlns:p14="http://schemas.microsoft.com/office/powerpoint/2010/main" val="1661975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change or add elements in a dictionary?</a:t>
            </a:r>
            <a:br>
              <a:rPr lang="en-US" b="1" dirty="0"/>
            </a:br>
            <a:endParaRPr lang="en-IN" dirty="0"/>
          </a:p>
        </p:txBody>
      </p:sp>
      <p:sp>
        <p:nvSpPr>
          <p:cNvPr id="3" name="Content Placeholder 2"/>
          <p:cNvSpPr>
            <a:spLocks noGrp="1"/>
          </p:cNvSpPr>
          <p:nvPr>
            <p:ph sz="quarter" idx="1"/>
          </p:nvPr>
        </p:nvSpPr>
        <p:spPr/>
        <p:txBody>
          <a:bodyPr>
            <a:normAutofit/>
          </a:bodyPr>
          <a:lstStyle/>
          <a:p>
            <a:r>
              <a:rPr lang="en-US" dirty="0"/>
              <a:t>Dictionary are mutable. We can add new items or change the value of existing items using assignment operator.</a:t>
            </a:r>
          </a:p>
          <a:p>
            <a:r>
              <a:rPr lang="en-US" dirty="0"/>
              <a:t>If the key is already present, value gets updated, else a new key: value pair is added to the dictionary.</a:t>
            </a:r>
          </a:p>
          <a:p>
            <a:r>
              <a:rPr lang="en-US" dirty="0" smtClean="0"/>
              <a:t>Example</a:t>
            </a:r>
          </a:p>
        </p:txBody>
      </p:sp>
    </p:spTree>
    <p:extLst>
      <p:ext uri="{BB962C8B-B14F-4D97-AF65-F5344CB8AC3E}">
        <p14:creationId xmlns:p14="http://schemas.microsoft.com/office/powerpoint/2010/main" val="11816504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Dict1={1:20,2:'Amit',3:20.54}</a:t>
            </a:r>
          </a:p>
          <a:p>
            <a:pPr marL="0" indent="0">
              <a:buNone/>
            </a:pPr>
            <a:r>
              <a:rPr lang="en-US" dirty="0"/>
              <a:t>Dict1[2]='</a:t>
            </a:r>
            <a:r>
              <a:rPr lang="en-US" dirty="0" err="1"/>
              <a:t>Rohan</a:t>
            </a:r>
            <a:r>
              <a:rPr lang="en-US" dirty="0"/>
              <a:t>'</a:t>
            </a:r>
          </a:p>
          <a:p>
            <a:pPr marL="0" indent="0">
              <a:buNone/>
            </a:pPr>
            <a:r>
              <a:rPr lang="en-US" dirty="0"/>
              <a:t>print(Dict1)</a:t>
            </a:r>
          </a:p>
          <a:p>
            <a:pPr marL="0" indent="0">
              <a:buNone/>
            </a:pPr>
            <a:r>
              <a:rPr lang="en-US" dirty="0"/>
              <a:t>Dict1[4]='</a:t>
            </a:r>
            <a:r>
              <a:rPr lang="en-US" dirty="0" err="1"/>
              <a:t>Amol</a:t>
            </a:r>
            <a:r>
              <a:rPr lang="en-US" dirty="0"/>
              <a:t>'</a:t>
            </a:r>
          </a:p>
          <a:p>
            <a:pPr marL="0" indent="0">
              <a:buNone/>
            </a:pPr>
            <a:r>
              <a:rPr lang="en-US" dirty="0"/>
              <a:t>print(Dict1)</a:t>
            </a:r>
          </a:p>
          <a:p>
            <a:pPr marL="0" indent="0">
              <a:buNone/>
            </a:pPr>
            <a:r>
              <a:rPr lang="en-US" dirty="0"/>
              <a:t>Output</a:t>
            </a:r>
          </a:p>
          <a:p>
            <a:pPr marL="0" indent="0">
              <a:buNone/>
            </a:pPr>
            <a:r>
              <a:rPr lang="en-IN" dirty="0"/>
              <a:t>{1: 20, 2: '</a:t>
            </a:r>
            <a:r>
              <a:rPr lang="en-IN" dirty="0" err="1"/>
              <a:t>Rohan</a:t>
            </a:r>
            <a:r>
              <a:rPr lang="en-IN" dirty="0"/>
              <a:t>', 3: 20.54}</a:t>
            </a:r>
          </a:p>
          <a:p>
            <a:pPr marL="0" indent="0">
              <a:buNone/>
            </a:pPr>
            <a:r>
              <a:rPr lang="en-IN" dirty="0"/>
              <a:t>{1: 20, 2: '</a:t>
            </a:r>
            <a:r>
              <a:rPr lang="en-IN" dirty="0" err="1"/>
              <a:t>Rohan</a:t>
            </a:r>
            <a:r>
              <a:rPr lang="en-IN" dirty="0"/>
              <a:t>', 3: 20.54, 4: '</a:t>
            </a:r>
            <a:r>
              <a:rPr lang="en-IN" dirty="0" err="1"/>
              <a:t>Amol</a:t>
            </a:r>
            <a:r>
              <a:rPr lang="en-IN" dirty="0"/>
              <a:t>'}</a:t>
            </a:r>
          </a:p>
          <a:p>
            <a:endParaRPr lang="en-IN" dirty="0"/>
          </a:p>
        </p:txBody>
      </p:sp>
    </p:spTree>
    <p:extLst>
      <p:ext uri="{BB962C8B-B14F-4D97-AF65-F5344CB8AC3E}">
        <p14:creationId xmlns:p14="http://schemas.microsoft.com/office/powerpoint/2010/main" val="8400946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delete or remove elements from a dictionary?</a:t>
            </a:r>
            <a:br>
              <a:rPr lang="en-US" b="1" dirty="0"/>
            </a:br>
            <a:endParaRPr lang="en-IN" dirty="0"/>
          </a:p>
        </p:txBody>
      </p:sp>
      <p:sp>
        <p:nvSpPr>
          <p:cNvPr id="3" name="Content Placeholder 2"/>
          <p:cNvSpPr>
            <a:spLocks noGrp="1"/>
          </p:cNvSpPr>
          <p:nvPr>
            <p:ph sz="quarter" idx="1"/>
          </p:nvPr>
        </p:nvSpPr>
        <p:spPr/>
        <p:txBody>
          <a:bodyPr/>
          <a:lstStyle/>
          <a:p>
            <a:r>
              <a:rPr lang="en-US" dirty="0"/>
              <a:t>We can remove a particular item in a dictionary by using the method pop(). This method removes as item with the provided key and returns the value.</a:t>
            </a:r>
          </a:p>
          <a:p>
            <a:r>
              <a:rPr lang="en-US" dirty="0"/>
              <a:t>The method, </a:t>
            </a:r>
            <a:r>
              <a:rPr lang="en-US" dirty="0" err="1"/>
              <a:t>popitem</a:t>
            </a:r>
            <a:r>
              <a:rPr lang="en-US" dirty="0"/>
              <a:t>() can be used to remove and return an arbitrary item (key, value) form the dictionary. All the items can be removed at once using the clear() method.</a:t>
            </a:r>
          </a:p>
          <a:p>
            <a:r>
              <a:rPr lang="en-US" dirty="0"/>
              <a:t>We can also use the del keyword to remove individual items or the entire dictionary itself.</a:t>
            </a:r>
          </a:p>
          <a:p>
            <a:endParaRPr lang="en-IN" dirty="0"/>
          </a:p>
        </p:txBody>
      </p:sp>
    </p:spTree>
    <p:extLst>
      <p:ext uri="{BB962C8B-B14F-4D97-AF65-F5344CB8AC3E}">
        <p14:creationId xmlns:p14="http://schemas.microsoft.com/office/powerpoint/2010/main" val="34357435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Dict1={1:20,2:'Amit',3:20.54,4:'Amol',5:60}</a:t>
            </a:r>
          </a:p>
          <a:p>
            <a:pPr marL="0" indent="0">
              <a:buNone/>
            </a:pPr>
            <a:r>
              <a:rPr lang="en-US" dirty="0"/>
              <a:t>Dict1.pop(3)</a:t>
            </a:r>
          </a:p>
          <a:p>
            <a:pPr marL="0" indent="0">
              <a:buNone/>
            </a:pPr>
            <a:r>
              <a:rPr lang="en-US" dirty="0"/>
              <a:t>print(Dict1)</a:t>
            </a:r>
          </a:p>
          <a:p>
            <a:pPr marL="0" indent="0">
              <a:buNone/>
            </a:pPr>
            <a:r>
              <a:rPr lang="en-US" dirty="0"/>
              <a:t>Dict1.popitem()</a:t>
            </a:r>
          </a:p>
          <a:p>
            <a:pPr marL="0" indent="0">
              <a:buNone/>
            </a:pPr>
            <a:r>
              <a:rPr lang="en-US" dirty="0"/>
              <a:t>print(Dict1)</a:t>
            </a:r>
          </a:p>
          <a:p>
            <a:pPr marL="0" indent="0">
              <a:buNone/>
            </a:pPr>
            <a:r>
              <a:rPr lang="en-US" dirty="0"/>
              <a:t>del Dict1[1]</a:t>
            </a:r>
          </a:p>
          <a:p>
            <a:pPr marL="0" indent="0">
              <a:buNone/>
            </a:pPr>
            <a:r>
              <a:rPr lang="en-US" dirty="0"/>
              <a:t>print(Dict1)</a:t>
            </a:r>
          </a:p>
          <a:p>
            <a:pPr marL="0" indent="0">
              <a:buNone/>
            </a:pPr>
            <a:r>
              <a:rPr lang="en-US" dirty="0"/>
              <a:t>Dict1.clear()</a:t>
            </a:r>
          </a:p>
          <a:p>
            <a:pPr marL="0" indent="0">
              <a:buNone/>
            </a:pPr>
            <a:r>
              <a:rPr lang="en-US" dirty="0"/>
              <a:t>print(Dict1</a:t>
            </a:r>
            <a:r>
              <a:rPr lang="en-US" dirty="0" smtClean="0"/>
              <a:t>)</a:t>
            </a:r>
          </a:p>
          <a:p>
            <a:pPr marL="0" indent="0">
              <a:buNone/>
            </a:pPr>
            <a:r>
              <a:rPr lang="en-US" dirty="0" smtClean="0"/>
              <a:t>Output</a:t>
            </a:r>
          </a:p>
          <a:p>
            <a:pPr marL="0" indent="0">
              <a:buNone/>
            </a:pPr>
            <a:r>
              <a:rPr lang="en-IN" dirty="0"/>
              <a:t>{1: 20, 2: '</a:t>
            </a:r>
            <a:r>
              <a:rPr lang="en-IN" dirty="0" err="1"/>
              <a:t>Amit</a:t>
            </a:r>
            <a:r>
              <a:rPr lang="en-IN" dirty="0"/>
              <a:t>', 4: '</a:t>
            </a:r>
            <a:r>
              <a:rPr lang="en-IN" dirty="0" err="1"/>
              <a:t>Amol</a:t>
            </a:r>
            <a:r>
              <a:rPr lang="en-IN" dirty="0"/>
              <a:t>', 5: 60}</a:t>
            </a:r>
          </a:p>
          <a:p>
            <a:pPr marL="0" indent="0">
              <a:buNone/>
            </a:pPr>
            <a:r>
              <a:rPr lang="en-IN" dirty="0"/>
              <a:t>{1: 20, 2: '</a:t>
            </a:r>
            <a:r>
              <a:rPr lang="en-IN" dirty="0" err="1"/>
              <a:t>Amit</a:t>
            </a:r>
            <a:r>
              <a:rPr lang="en-IN" dirty="0"/>
              <a:t>', 4: '</a:t>
            </a:r>
            <a:r>
              <a:rPr lang="en-IN" dirty="0" err="1"/>
              <a:t>Amol</a:t>
            </a:r>
            <a:r>
              <a:rPr lang="en-IN" dirty="0"/>
              <a:t>'}</a:t>
            </a:r>
          </a:p>
          <a:p>
            <a:pPr marL="0" indent="0">
              <a:buNone/>
            </a:pPr>
            <a:r>
              <a:rPr lang="en-IN" dirty="0"/>
              <a:t>{2: '</a:t>
            </a:r>
            <a:r>
              <a:rPr lang="en-IN" dirty="0" err="1"/>
              <a:t>Amit</a:t>
            </a:r>
            <a:r>
              <a:rPr lang="en-IN" dirty="0"/>
              <a:t>', 4: '</a:t>
            </a:r>
            <a:r>
              <a:rPr lang="en-IN" dirty="0" err="1"/>
              <a:t>Amol</a:t>
            </a:r>
            <a:r>
              <a:rPr lang="en-IN" dirty="0"/>
              <a:t>'}</a:t>
            </a:r>
          </a:p>
          <a:p>
            <a:pPr marL="0" indent="0">
              <a:buNone/>
            </a:pPr>
            <a:r>
              <a:rPr lang="en-IN" dirty="0"/>
              <a:t>{}</a:t>
            </a:r>
          </a:p>
        </p:txBody>
      </p:sp>
    </p:spTree>
    <p:extLst>
      <p:ext uri="{BB962C8B-B14F-4D97-AF65-F5344CB8AC3E}">
        <p14:creationId xmlns:p14="http://schemas.microsoft.com/office/powerpoint/2010/main" val="293733453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Properties of Dictionary Keys</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r>
              <a:rPr lang="en-US" dirty="0"/>
              <a:t>Dictionary values have no restrictions. They can be any arbitrary Python object, either standard objects or user-defined </a:t>
            </a:r>
            <a:r>
              <a:rPr lang="en-US" dirty="0" smtClean="0"/>
              <a:t>objects</a:t>
            </a:r>
          </a:p>
          <a:p>
            <a:r>
              <a:rPr lang="en-US" dirty="0"/>
              <a:t>There are two important points to remember about dictionary keys −</a:t>
            </a:r>
          </a:p>
          <a:p>
            <a:r>
              <a:rPr lang="en-US" b="1" dirty="0"/>
              <a:t>(a)</a:t>
            </a:r>
            <a:r>
              <a:rPr lang="en-US" dirty="0"/>
              <a:t> More than one entry per key not allowed. Which means no duplicate key is allowed. When duplicate keys encountered during assignment, the last assignment wins. </a:t>
            </a:r>
            <a:endParaRPr lang="en-US" dirty="0" smtClean="0"/>
          </a:p>
          <a:p>
            <a:pPr marL="0" indent="0">
              <a:buNone/>
            </a:pPr>
            <a:r>
              <a:rPr lang="en-IN" dirty="0"/>
              <a:t>Dict1={1:20,2:'Amit',3:20.54,4:'Amol',1:60}</a:t>
            </a:r>
          </a:p>
          <a:p>
            <a:pPr marL="0" indent="0">
              <a:buNone/>
            </a:pPr>
            <a:r>
              <a:rPr lang="en-IN" dirty="0"/>
              <a:t>print(Dict1[1])</a:t>
            </a:r>
          </a:p>
          <a:p>
            <a:pPr marL="0" indent="0">
              <a:buNone/>
            </a:pPr>
            <a:r>
              <a:rPr lang="en-US" dirty="0"/>
              <a:t>Output</a:t>
            </a:r>
          </a:p>
          <a:p>
            <a:pPr marL="0" indent="0">
              <a:buNone/>
            </a:pPr>
            <a:r>
              <a:rPr lang="en-US" dirty="0"/>
              <a:t>60</a:t>
            </a:r>
            <a:endParaRPr lang="en-IN" dirty="0"/>
          </a:p>
          <a:p>
            <a:pPr marL="0" indent="0">
              <a:buNone/>
            </a:pPr>
            <a:endParaRPr lang="en-US" dirty="0" smtClean="0"/>
          </a:p>
          <a:p>
            <a:endParaRPr lang="en-IN" dirty="0"/>
          </a:p>
        </p:txBody>
      </p:sp>
    </p:spTree>
    <p:extLst>
      <p:ext uri="{BB962C8B-B14F-4D97-AF65-F5344CB8AC3E}">
        <p14:creationId xmlns:p14="http://schemas.microsoft.com/office/powerpoint/2010/main" val="10942248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US" b="1" dirty="0"/>
              <a:t>(b)</a:t>
            </a:r>
            <a:r>
              <a:rPr lang="en-US" dirty="0"/>
              <a:t> Keys must be immutable. Which means you can use strings, numbers or tuples as dictionary keys but something like ['key'] is not allowed</a:t>
            </a:r>
            <a:r>
              <a:rPr lang="en-US" dirty="0" smtClean="0"/>
              <a:t>.</a:t>
            </a:r>
          </a:p>
          <a:p>
            <a:r>
              <a:rPr lang="en-US" dirty="0" smtClean="0"/>
              <a:t>Example</a:t>
            </a:r>
          </a:p>
          <a:p>
            <a:pPr marL="0" indent="0">
              <a:buNone/>
            </a:pPr>
            <a:r>
              <a:rPr lang="en-US" dirty="0"/>
              <a:t>Dict1={1:20,[2]:'Amit',3:20.54,4:'Amol',1:60}</a:t>
            </a:r>
          </a:p>
          <a:p>
            <a:pPr marL="0" indent="0">
              <a:buNone/>
            </a:pPr>
            <a:r>
              <a:rPr lang="en-US" dirty="0"/>
              <a:t>print(Dict1</a:t>
            </a:r>
            <a:r>
              <a:rPr lang="en-US" dirty="0" smtClean="0"/>
              <a:t>)</a:t>
            </a:r>
          </a:p>
          <a:p>
            <a:pPr marL="0" indent="0">
              <a:buNone/>
            </a:pPr>
            <a:r>
              <a:rPr lang="en-US" dirty="0" smtClean="0"/>
              <a:t>Output</a:t>
            </a:r>
          </a:p>
          <a:p>
            <a:pPr marL="0" indent="0">
              <a:buNone/>
            </a:pPr>
            <a:r>
              <a:rPr lang="en-US" dirty="0" err="1">
                <a:solidFill>
                  <a:srgbClr val="FF0000"/>
                </a:solidFill>
              </a:rPr>
              <a:t>Traceback</a:t>
            </a:r>
            <a:r>
              <a:rPr lang="en-US" dirty="0">
                <a:solidFill>
                  <a:srgbClr val="FF0000"/>
                </a:solidFill>
              </a:rPr>
              <a:t> (most recent call last):</a:t>
            </a:r>
          </a:p>
          <a:p>
            <a:pPr marL="0" indent="0">
              <a:buNone/>
            </a:pPr>
            <a:r>
              <a:rPr lang="en-US" dirty="0">
                <a:solidFill>
                  <a:srgbClr val="FF0000"/>
                </a:solidFill>
              </a:rPr>
              <a:t>  File "E:/prg/Dict.py", line 1, in &lt;module&gt;</a:t>
            </a:r>
          </a:p>
          <a:p>
            <a:pPr marL="0" indent="0">
              <a:buNone/>
            </a:pPr>
            <a:r>
              <a:rPr lang="en-US" dirty="0">
                <a:solidFill>
                  <a:srgbClr val="FF0000"/>
                </a:solidFill>
              </a:rPr>
              <a:t>    Dict1={1:20,[2]:'Amit',3:20.54,4:'Amol',1:60}</a:t>
            </a:r>
          </a:p>
          <a:p>
            <a:pPr marL="0" indent="0">
              <a:buNone/>
            </a:pPr>
            <a:r>
              <a:rPr lang="en-US" dirty="0" err="1">
                <a:solidFill>
                  <a:srgbClr val="FF0000"/>
                </a:solidFill>
              </a:rPr>
              <a:t>TypeError</a:t>
            </a:r>
            <a:r>
              <a:rPr lang="en-US" dirty="0">
                <a:solidFill>
                  <a:srgbClr val="FF0000"/>
                </a:solidFill>
              </a:rPr>
              <a:t>: </a:t>
            </a:r>
            <a:r>
              <a:rPr lang="en-US" dirty="0" err="1">
                <a:solidFill>
                  <a:srgbClr val="FF0000"/>
                </a:solidFill>
              </a:rPr>
              <a:t>unhashable</a:t>
            </a:r>
            <a:r>
              <a:rPr lang="en-US" dirty="0">
                <a:solidFill>
                  <a:srgbClr val="FF0000"/>
                </a:solidFill>
              </a:rPr>
              <a:t> type: 'list'</a:t>
            </a:r>
          </a:p>
          <a:p>
            <a:pPr marL="0" indent="0">
              <a:buNone/>
            </a:pPr>
            <a:r>
              <a:rPr lang="en-US" dirty="0">
                <a:solidFill>
                  <a:srgbClr val="FF0000"/>
                </a:solidFill>
              </a:rPr>
              <a:t>&gt;&gt;&gt; </a:t>
            </a:r>
          </a:p>
          <a:p>
            <a:endParaRPr lang="en-IN" dirty="0"/>
          </a:p>
        </p:txBody>
      </p:sp>
    </p:spTree>
    <p:extLst>
      <p:ext uri="{BB962C8B-B14F-4D97-AF65-F5344CB8AC3E}">
        <p14:creationId xmlns:p14="http://schemas.microsoft.com/office/powerpoint/2010/main" val="243854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are mutable</a:t>
            </a:r>
            <a:endParaRPr lang="en-IN" dirty="0"/>
          </a:p>
        </p:txBody>
      </p:sp>
      <p:sp>
        <p:nvSpPr>
          <p:cNvPr id="3" name="Content Placeholder 2"/>
          <p:cNvSpPr>
            <a:spLocks noGrp="1"/>
          </p:cNvSpPr>
          <p:nvPr>
            <p:ph sz="quarter" idx="1"/>
          </p:nvPr>
        </p:nvSpPr>
        <p:spPr/>
        <p:txBody>
          <a:bodyPr/>
          <a:lstStyle/>
          <a:p>
            <a:r>
              <a:rPr lang="en-US" dirty="0" smtClean="0"/>
              <a:t>The value of any element inside the List  can be changed at any point of time.</a:t>
            </a:r>
          </a:p>
          <a:p>
            <a:r>
              <a:rPr lang="en-US" dirty="0" smtClean="0"/>
              <a:t>The Elements of the List are accessible with their index </a:t>
            </a:r>
            <a:r>
              <a:rPr lang="en-US" dirty="0" err="1" smtClean="0"/>
              <a:t>value.The</a:t>
            </a:r>
            <a:r>
              <a:rPr lang="en-US" dirty="0" smtClean="0"/>
              <a:t> index always start with 0  and ends with n-1,if the list contains n elements.</a:t>
            </a:r>
          </a:p>
          <a:p>
            <a:r>
              <a:rPr lang="en-US" dirty="0" smtClean="0"/>
              <a:t>Example</a:t>
            </a:r>
          </a:p>
          <a:p>
            <a:pPr marL="0" indent="0">
              <a:buNone/>
            </a:pPr>
            <a:r>
              <a:rPr lang="en-US" dirty="0"/>
              <a:t>List1=[10,20,30,40]</a:t>
            </a:r>
          </a:p>
          <a:p>
            <a:pPr marL="0" indent="0">
              <a:buNone/>
            </a:pPr>
            <a:r>
              <a:rPr lang="en-US" dirty="0"/>
              <a:t>List1[2]=50</a:t>
            </a:r>
          </a:p>
          <a:p>
            <a:pPr marL="0" indent="0">
              <a:buNone/>
            </a:pPr>
            <a:r>
              <a:rPr lang="en-US" dirty="0"/>
              <a:t>print(List1</a:t>
            </a:r>
            <a:r>
              <a:rPr lang="en-US" dirty="0" smtClean="0"/>
              <a:t>)</a:t>
            </a:r>
          </a:p>
          <a:p>
            <a:pPr marL="0" indent="0">
              <a:buNone/>
            </a:pPr>
            <a:r>
              <a:rPr lang="en-US" dirty="0" smtClean="0"/>
              <a:t>Output</a:t>
            </a:r>
          </a:p>
          <a:p>
            <a:pPr marL="0" indent="0">
              <a:buNone/>
            </a:pPr>
            <a:r>
              <a:rPr lang="en-US" dirty="0"/>
              <a:t>[10, 20, 50, 40]</a:t>
            </a:r>
          </a:p>
          <a:p>
            <a:endParaRPr lang="en-IN" dirty="0"/>
          </a:p>
        </p:txBody>
      </p:sp>
    </p:spTree>
    <p:extLst>
      <p:ext uri="{BB962C8B-B14F-4D97-AF65-F5344CB8AC3E}">
        <p14:creationId xmlns:p14="http://schemas.microsoft.com/office/powerpoint/2010/main" val="66674260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a:t>
            </a:r>
            <a:r>
              <a:rPr lang="en-US" dirty="0" smtClean="0"/>
              <a:t> </a:t>
            </a:r>
            <a:r>
              <a:rPr lang="en-IN" b="1" dirty="0"/>
              <a:t>Dictionary Operations</a:t>
            </a:r>
            <a:br>
              <a:rPr lang="en-IN" b="1" dirty="0"/>
            </a:br>
            <a:endParaRPr lang="en-IN" dirty="0"/>
          </a:p>
        </p:txBody>
      </p:sp>
      <p:sp>
        <p:nvSpPr>
          <p:cNvPr id="3" name="Content Placeholder 2"/>
          <p:cNvSpPr>
            <a:spLocks noGrp="1"/>
          </p:cNvSpPr>
          <p:nvPr>
            <p:ph sz="quarter" idx="1"/>
          </p:nvPr>
        </p:nvSpPr>
        <p:spPr/>
        <p:txBody>
          <a:bodyPr/>
          <a:lstStyle/>
          <a:p>
            <a:pPr marL="0" indent="0">
              <a:buNone/>
            </a:pPr>
            <a:r>
              <a:rPr lang="en-US" b="1" dirty="0" smtClean="0"/>
              <a:t>1.Traversing </a:t>
            </a:r>
            <a:r>
              <a:rPr lang="en-US" dirty="0" smtClean="0"/>
              <a:t>OR </a:t>
            </a:r>
            <a:r>
              <a:rPr lang="en-IN" b="1" dirty="0"/>
              <a:t>Iterating Through a </a:t>
            </a:r>
            <a:r>
              <a:rPr lang="en-IN" b="1" dirty="0" smtClean="0"/>
              <a:t>Dictionary</a:t>
            </a:r>
          </a:p>
          <a:p>
            <a:pPr marL="0" indent="0">
              <a:buNone/>
            </a:pPr>
            <a:r>
              <a:rPr lang="en-US" b="1" dirty="0" smtClean="0"/>
              <a:t>2.</a:t>
            </a:r>
            <a:r>
              <a:rPr lang="en-IN" b="1" dirty="0"/>
              <a:t> Dictionary Membership Test</a:t>
            </a:r>
          </a:p>
          <a:p>
            <a:pPr marL="0" indent="0">
              <a:buNone/>
            </a:pPr>
            <a:endParaRPr lang="en-IN" dirty="0"/>
          </a:p>
        </p:txBody>
      </p:sp>
    </p:spTree>
    <p:extLst>
      <p:ext uri="{BB962C8B-B14F-4D97-AF65-F5344CB8AC3E}">
        <p14:creationId xmlns:p14="http://schemas.microsoft.com/office/powerpoint/2010/main" val="6602542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1.Traversing </a:t>
            </a:r>
            <a:r>
              <a:rPr lang="en-US" dirty="0"/>
              <a:t>OR </a:t>
            </a:r>
            <a:r>
              <a:rPr lang="en-IN" b="1" dirty="0"/>
              <a:t>Iterating Through a Dictionary</a:t>
            </a:r>
            <a:br>
              <a:rPr lang="en-IN" b="1" dirty="0"/>
            </a:br>
            <a:endParaRPr lang="en-IN" dirty="0"/>
          </a:p>
        </p:txBody>
      </p:sp>
      <p:sp>
        <p:nvSpPr>
          <p:cNvPr id="3" name="Content Placeholder 2"/>
          <p:cNvSpPr>
            <a:spLocks noGrp="1"/>
          </p:cNvSpPr>
          <p:nvPr>
            <p:ph sz="quarter" idx="1"/>
          </p:nvPr>
        </p:nvSpPr>
        <p:spPr/>
        <p:txBody>
          <a:bodyPr/>
          <a:lstStyle/>
          <a:p>
            <a:r>
              <a:rPr lang="en-US" dirty="0"/>
              <a:t>Using a for loop we can iterate though each key in a dictionary</a:t>
            </a:r>
            <a:r>
              <a:rPr lang="en-US" dirty="0" smtClean="0"/>
              <a:t>.</a:t>
            </a:r>
          </a:p>
          <a:p>
            <a:r>
              <a:rPr lang="en-US" dirty="0" smtClean="0"/>
              <a:t>Example</a:t>
            </a:r>
          </a:p>
          <a:p>
            <a:pPr marL="0" indent="0">
              <a:buNone/>
            </a:pPr>
            <a:r>
              <a:rPr lang="en-US" dirty="0"/>
              <a:t>Dict1={1:20,2:'Amit',3:20.54,4:'Amol'}</a:t>
            </a:r>
          </a:p>
          <a:p>
            <a:pPr marL="0" indent="0">
              <a:buNone/>
            </a:pPr>
            <a:r>
              <a:rPr lang="en-US" dirty="0"/>
              <a:t>for i in Dict1:</a:t>
            </a:r>
          </a:p>
          <a:p>
            <a:pPr marL="0" indent="0">
              <a:buNone/>
            </a:pPr>
            <a:r>
              <a:rPr lang="en-US" dirty="0"/>
              <a:t>    print(Dict1[i])</a:t>
            </a:r>
            <a:endParaRPr lang="en-US" dirty="0" smtClean="0"/>
          </a:p>
          <a:p>
            <a:r>
              <a:rPr lang="en-US" dirty="0" smtClean="0"/>
              <a:t>Output</a:t>
            </a:r>
          </a:p>
          <a:p>
            <a:pPr marL="0" indent="0">
              <a:buNone/>
            </a:pPr>
            <a:r>
              <a:rPr lang="en-IN" dirty="0"/>
              <a:t>20</a:t>
            </a:r>
          </a:p>
          <a:p>
            <a:pPr marL="0" indent="0">
              <a:buNone/>
            </a:pPr>
            <a:r>
              <a:rPr lang="en-IN" dirty="0" err="1"/>
              <a:t>Amit</a:t>
            </a:r>
            <a:endParaRPr lang="en-IN" dirty="0"/>
          </a:p>
          <a:p>
            <a:pPr marL="0" indent="0">
              <a:buNone/>
            </a:pPr>
            <a:r>
              <a:rPr lang="en-IN" dirty="0"/>
              <a:t>20.54</a:t>
            </a:r>
          </a:p>
          <a:p>
            <a:pPr marL="0" indent="0">
              <a:buNone/>
            </a:pPr>
            <a:r>
              <a:rPr lang="en-IN" dirty="0" err="1"/>
              <a:t>Amol</a:t>
            </a:r>
            <a:endParaRPr lang="en-IN" dirty="0"/>
          </a:p>
        </p:txBody>
      </p:sp>
    </p:spTree>
    <p:extLst>
      <p:ext uri="{BB962C8B-B14F-4D97-AF65-F5344CB8AC3E}">
        <p14:creationId xmlns:p14="http://schemas.microsoft.com/office/powerpoint/2010/main" val="16899508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b="1" dirty="0"/>
              <a:t>2.</a:t>
            </a:r>
            <a:r>
              <a:rPr lang="en-IN" b="1" dirty="0"/>
              <a:t> Dictionary Membership </a:t>
            </a:r>
            <a:r>
              <a:rPr lang="en-IN" b="1" dirty="0" smtClean="0"/>
              <a:t>Test</a:t>
            </a:r>
          </a:p>
          <a:p>
            <a:r>
              <a:rPr lang="en-US" dirty="0"/>
              <a:t>We can test if a key is in a dictionary or not using the keyword in. Notice that membership test is for keys only, not for values</a:t>
            </a:r>
            <a:r>
              <a:rPr lang="en-US" dirty="0" smtClean="0"/>
              <a:t>.</a:t>
            </a:r>
          </a:p>
          <a:p>
            <a:r>
              <a:rPr lang="en-US" b="1" dirty="0" smtClean="0"/>
              <a:t>Example</a:t>
            </a:r>
          </a:p>
          <a:p>
            <a:pPr marL="0" indent="0">
              <a:buNone/>
            </a:pPr>
            <a:r>
              <a:rPr lang="en-US" dirty="0"/>
              <a:t>Dict1={1:20,2:'Amit',3:20.54,4:'Amol'}</a:t>
            </a:r>
          </a:p>
          <a:p>
            <a:pPr marL="0" indent="0">
              <a:buNone/>
            </a:pPr>
            <a:r>
              <a:rPr lang="en-US" dirty="0"/>
              <a:t>print(2 in Dict1)</a:t>
            </a:r>
          </a:p>
          <a:p>
            <a:pPr marL="0" indent="0">
              <a:buNone/>
            </a:pPr>
            <a:r>
              <a:rPr lang="en-US" dirty="0"/>
              <a:t>print(6 in Dict1)</a:t>
            </a:r>
          </a:p>
          <a:p>
            <a:r>
              <a:rPr lang="en-US" b="1" dirty="0" smtClean="0"/>
              <a:t>Output</a:t>
            </a:r>
          </a:p>
          <a:p>
            <a:pPr marL="0" indent="0">
              <a:buNone/>
            </a:pPr>
            <a:r>
              <a:rPr lang="en-US" b="1" dirty="0"/>
              <a:t>True</a:t>
            </a:r>
          </a:p>
          <a:p>
            <a:pPr marL="0" indent="0">
              <a:buNone/>
            </a:pPr>
            <a:r>
              <a:rPr lang="en-US" b="1" dirty="0"/>
              <a:t>False</a:t>
            </a:r>
            <a:endParaRPr lang="en-US" b="1" dirty="0" smtClean="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42431141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Dictionary FUNCTION</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905000"/>
            <a:ext cx="7010400" cy="4248743"/>
          </a:xfrm>
        </p:spPr>
      </p:pic>
    </p:spTree>
    <p:extLst>
      <p:ext uri="{BB962C8B-B14F-4D97-AF65-F5344CB8AC3E}">
        <p14:creationId xmlns:p14="http://schemas.microsoft.com/office/powerpoint/2010/main" val="13195291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88904"/>
            <a:ext cx="7467600" cy="4135696"/>
          </a:xfrm>
        </p:spPr>
      </p:pic>
    </p:spTree>
    <p:extLst>
      <p:ext uri="{BB962C8B-B14F-4D97-AF65-F5344CB8AC3E}">
        <p14:creationId xmlns:p14="http://schemas.microsoft.com/office/powerpoint/2010/main" val="14399000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t>
            </a:r>
            <a:endParaRPr lang="en-IN" dirty="0"/>
          </a:p>
        </p:txBody>
      </p:sp>
      <p:sp>
        <p:nvSpPr>
          <p:cNvPr id="3" name="Content Placeholder 2"/>
          <p:cNvSpPr>
            <a:spLocks noGrp="1"/>
          </p:cNvSpPr>
          <p:nvPr>
            <p:ph sz="quarter" idx="1"/>
          </p:nvPr>
        </p:nvSpPr>
        <p:spPr/>
        <p:txBody>
          <a:bodyPr>
            <a:normAutofit lnSpcReduction="10000"/>
          </a:bodyPr>
          <a:lstStyle/>
          <a:p>
            <a:r>
              <a:rPr lang="en-US" dirty="0"/>
              <a:t>The clear() method removes all the elements from a dictionary</a:t>
            </a:r>
            <a:r>
              <a:rPr lang="en-US" dirty="0" smtClean="0"/>
              <a:t>.</a:t>
            </a:r>
          </a:p>
          <a:p>
            <a:r>
              <a:rPr lang="en-IN" b="1" dirty="0" smtClean="0"/>
              <a:t>Syntax</a:t>
            </a:r>
          </a:p>
          <a:p>
            <a:pPr marL="0" indent="0">
              <a:buNone/>
            </a:pPr>
            <a:r>
              <a:rPr lang="en-US" b="1" dirty="0"/>
              <a:t> </a:t>
            </a:r>
            <a:r>
              <a:rPr lang="en-US" b="1" dirty="0" smtClean="0"/>
              <a:t>   </a:t>
            </a:r>
            <a:r>
              <a:rPr lang="en-IN" i="1" dirty="0" err="1"/>
              <a:t>dictionary</a:t>
            </a:r>
            <a:r>
              <a:rPr lang="en-IN" dirty="0" err="1"/>
              <a:t>.clear</a:t>
            </a:r>
            <a:r>
              <a:rPr lang="en-IN" dirty="0"/>
              <a:t>() </a:t>
            </a:r>
          </a:p>
          <a:p>
            <a:r>
              <a:rPr lang="en-US" b="1" dirty="0" smtClean="0"/>
              <a:t>Example</a:t>
            </a:r>
          </a:p>
          <a:p>
            <a:pPr marL="0" indent="0">
              <a:buNone/>
            </a:pPr>
            <a:r>
              <a:rPr lang="en-US" dirty="0"/>
              <a:t>Dict1={1:20,2:'Amit',3:20.54,4:'Amol'}</a:t>
            </a:r>
          </a:p>
          <a:p>
            <a:pPr marL="0" indent="0">
              <a:buNone/>
            </a:pPr>
            <a:r>
              <a:rPr lang="en-US" dirty="0"/>
              <a:t>Dict1.clear()</a:t>
            </a:r>
          </a:p>
          <a:p>
            <a:pPr marL="0" indent="0">
              <a:buNone/>
            </a:pPr>
            <a:r>
              <a:rPr lang="en-US" dirty="0"/>
              <a:t>print(Dict1)</a:t>
            </a:r>
          </a:p>
          <a:p>
            <a:r>
              <a:rPr lang="en-US" b="1" dirty="0" smtClean="0"/>
              <a:t>Output</a:t>
            </a:r>
          </a:p>
          <a:p>
            <a:pPr marL="0" indent="0">
              <a:buNone/>
            </a:pPr>
            <a:r>
              <a:rPr lang="en-US" b="1" dirty="0" smtClean="0"/>
              <a:t>{ }</a:t>
            </a:r>
          </a:p>
          <a:p>
            <a:endParaRPr lang="en-IN" b="1" dirty="0"/>
          </a:p>
          <a:p>
            <a:pPr marL="0" indent="0">
              <a:buNone/>
            </a:pPr>
            <a:r>
              <a:rPr lang="en-IN" i="1" dirty="0" smtClean="0"/>
              <a:t>    </a:t>
            </a:r>
            <a:endParaRPr lang="en-IN" dirty="0"/>
          </a:p>
        </p:txBody>
      </p:sp>
    </p:spTree>
    <p:extLst>
      <p:ext uri="{BB962C8B-B14F-4D97-AF65-F5344CB8AC3E}">
        <p14:creationId xmlns:p14="http://schemas.microsoft.com/office/powerpoint/2010/main" val="32088995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copy()</a:t>
            </a:r>
            <a:r>
              <a:rPr lang="en-IN" dirty="0"/>
              <a:t> </a:t>
            </a:r>
          </a:p>
        </p:txBody>
      </p:sp>
      <p:sp>
        <p:nvSpPr>
          <p:cNvPr id="3" name="Content Placeholder 2"/>
          <p:cNvSpPr>
            <a:spLocks noGrp="1"/>
          </p:cNvSpPr>
          <p:nvPr>
            <p:ph sz="quarter" idx="1"/>
          </p:nvPr>
        </p:nvSpPr>
        <p:spPr/>
        <p:txBody>
          <a:bodyPr>
            <a:normAutofit lnSpcReduction="10000"/>
          </a:bodyPr>
          <a:lstStyle/>
          <a:p>
            <a:r>
              <a:rPr lang="en-US" dirty="0"/>
              <a:t>The copy() method returns a copy of the specified dictionary</a:t>
            </a:r>
            <a:r>
              <a:rPr lang="en-US" dirty="0" smtClean="0"/>
              <a:t>.</a:t>
            </a:r>
          </a:p>
          <a:p>
            <a:r>
              <a:rPr lang="en-IN" b="1" dirty="0" smtClean="0"/>
              <a:t>Syntax</a:t>
            </a:r>
          </a:p>
          <a:p>
            <a:pPr marL="0" indent="0">
              <a:buNone/>
            </a:pPr>
            <a:r>
              <a:rPr lang="en-US" b="1" dirty="0"/>
              <a:t> </a:t>
            </a:r>
            <a:r>
              <a:rPr lang="en-US" b="1" dirty="0" smtClean="0"/>
              <a:t> </a:t>
            </a:r>
            <a:r>
              <a:rPr lang="en-IN" i="1" dirty="0" err="1"/>
              <a:t>dictionary</a:t>
            </a:r>
            <a:r>
              <a:rPr lang="en-IN" dirty="0" err="1"/>
              <a:t>.copy</a:t>
            </a:r>
            <a:r>
              <a:rPr lang="en-IN" dirty="0"/>
              <a:t>() </a:t>
            </a:r>
          </a:p>
          <a:p>
            <a:r>
              <a:rPr lang="en-US" b="1" dirty="0" smtClean="0"/>
              <a:t>Example</a:t>
            </a:r>
          </a:p>
          <a:p>
            <a:pPr marL="0" indent="0">
              <a:buNone/>
            </a:pPr>
            <a:r>
              <a:rPr lang="en-US" dirty="0"/>
              <a:t>Dict1={1:20,2:'Amit',3:20.54,4:'Amol'}</a:t>
            </a:r>
          </a:p>
          <a:p>
            <a:pPr marL="0" indent="0">
              <a:buNone/>
            </a:pPr>
            <a:r>
              <a:rPr lang="en-US" dirty="0"/>
              <a:t>Dict2=Dict1.copy()</a:t>
            </a:r>
          </a:p>
          <a:p>
            <a:pPr marL="0" indent="0">
              <a:buNone/>
            </a:pPr>
            <a:r>
              <a:rPr lang="en-US" dirty="0"/>
              <a:t>print(Dict2)</a:t>
            </a:r>
          </a:p>
          <a:p>
            <a:r>
              <a:rPr lang="en-US" b="1" dirty="0" smtClean="0"/>
              <a:t>Output</a:t>
            </a:r>
          </a:p>
          <a:p>
            <a:pPr marL="0" indent="0">
              <a:buNone/>
            </a:pPr>
            <a:r>
              <a:rPr lang="en-US" b="1" dirty="0"/>
              <a:t>{1: 20, 2: '</a:t>
            </a:r>
            <a:r>
              <a:rPr lang="en-US" b="1" dirty="0" err="1"/>
              <a:t>Amit</a:t>
            </a:r>
            <a:r>
              <a:rPr lang="en-US" b="1" dirty="0"/>
              <a:t>', 3: 20.54, 4: '</a:t>
            </a:r>
            <a:r>
              <a:rPr lang="en-US" b="1" dirty="0" err="1"/>
              <a:t>Amol</a:t>
            </a:r>
            <a:r>
              <a:rPr lang="en-US" b="1" dirty="0"/>
              <a:t>'}</a:t>
            </a:r>
            <a:endParaRPr lang="en-US" b="1" dirty="0" smtClean="0"/>
          </a:p>
          <a:p>
            <a:pPr marL="0" indent="0">
              <a:buNone/>
            </a:pPr>
            <a:endParaRPr lang="en-IN" b="1" dirty="0"/>
          </a:p>
          <a:p>
            <a:pPr marL="0" indent="0">
              <a:buNone/>
            </a:pPr>
            <a:r>
              <a:rPr lang="en-IN" i="1" dirty="0" smtClean="0"/>
              <a:t>    </a:t>
            </a:r>
            <a:endParaRPr lang="en-IN" dirty="0"/>
          </a:p>
        </p:txBody>
      </p:sp>
    </p:spTree>
    <p:extLst>
      <p:ext uri="{BB962C8B-B14F-4D97-AF65-F5344CB8AC3E}">
        <p14:creationId xmlns:p14="http://schemas.microsoft.com/office/powerpoint/2010/main" val="21840642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fromkeys</a:t>
            </a:r>
            <a:r>
              <a:rPr lang="en-US" dirty="0"/>
              <a:t>()</a:t>
            </a:r>
            <a:endParaRPr lang="en-IN" dirty="0"/>
          </a:p>
        </p:txBody>
      </p:sp>
      <p:sp>
        <p:nvSpPr>
          <p:cNvPr id="3" name="Content Placeholder 2"/>
          <p:cNvSpPr>
            <a:spLocks noGrp="1"/>
          </p:cNvSpPr>
          <p:nvPr>
            <p:ph sz="quarter" idx="1"/>
          </p:nvPr>
        </p:nvSpPr>
        <p:spPr/>
        <p:txBody>
          <a:bodyPr>
            <a:normAutofit/>
          </a:bodyPr>
          <a:lstStyle/>
          <a:p>
            <a:r>
              <a:rPr lang="en-US" dirty="0" smtClean="0"/>
              <a:t>The </a:t>
            </a:r>
            <a:r>
              <a:rPr lang="en-US" dirty="0" err="1"/>
              <a:t>fromkeys</a:t>
            </a:r>
            <a:r>
              <a:rPr lang="en-US" dirty="0"/>
              <a:t>() method returns a dictionary with the specified keys and values</a:t>
            </a:r>
            <a:r>
              <a:rPr lang="en-US" dirty="0" smtClean="0"/>
              <a:t>.</a:t>
            </a:r>
          </a:p>
          <a:p>
            <a:r>
              <a:rPr lang="en-US" dirty="0" smtClean="0"/>
              <a:t>Syntax</a:t>
            </a:r>
          </a:p>
          <a:p>
            <a:pPr marL="0" indent="0">
              <a:buNone/>
            </a:pPr>
            <a:r>
              <a:rPr lang="en-US" dirty="0"/>
              <a:t> </a:t>
            </a:r>
            <a:r>
              <a:rPr lang="en-US" dirty="0" smtClean="0"/>
              <a:t>   </a:t>
            </a:r>
            <a:r>
              <a:rPr lang="en-IN" dirty="0" err="1" smtClean="0"/>
              <a:t>dict.fromkeys</a:t>
            </a:r>
            <a:r>
              <a:rPr lang="en-IN" dirty="0" smtClean="0"/>
              <a:t>(</a:t>
            </a:r>
            <a:r>
              <a:rPr lang="en-IN" i="1" dirty="0" smtClean="0"/>
              <a:t>keys</a:t>
            </a:r>
            <a:r>
              <a:rPr lang="en-IN" i="1" dirty="0"/>
              <a:t>, value</a:t>
            </a:r>
            <a:r>
              <a:rPr lang="en-IN" dirty="0"/>
              <a:t>)</a:t>
            </a:r>
            <a:endParaRPr lang="en-US" dirty="0" smtClean="0"/>
          </a:p>
          <a:p>
            <a:r>
              <a:rPr lang="en-US" dirty="0" smtClean="0"/>
              <a:t>Example</a:t>
            </a:r>
          </a:p>
          <a:p>
            <a:pPr marL="0" indent="0">
              <a:buNone/>
            </a:pPr>
            <a:r>
              <a:rPr lang="en-US" dirty="0"/>
              <a:t>key =(1,2,3,4)</a:t>
            </a:r>
          </a:p>
          <a:p>
            <a:pPr marL="0" indent="0">
              <a:buNone/>
            </a:pPr>
            <a:r>
              <a:rPr lang="en-US" dirty="0"/>
              <a:t>value=20</a:t>
            </a:r>
          </a:p>
          <a:p>
            <a:pPr marL="0" indent="0">
              <a:buNone/>
            </a:pPr>
            <a:r>
              <a:rPr lang="en-US" dirty="0" smtClean="0"/>
              <a:t>Dict2=</a:t>
            </a:r>
            <a:r>
              <a:rPr lang="en-US" dirty="0" err="1" smtClean="0"/>
              <a:t>dict.fromkeys</a:t>
            </a:r>
            <a:r>
              <a:rPr lang="en-US" dirty="0" smtClean="0"/>
              <a:t>(</a:t>
            </a:r>
            <a:r>
              <a:rPr lang="en-US" dirty="0" err="1" smtClean="0"/>
              <a:t>key,value</a:t>
            </a:r>
            <a:r>
              <a:rPr lang="en-US" dirty="0"/>
              <a:t>)</a:t>
            </a:r>
          </a:p>
          <a:p>
            <a:pPr marL="0" indent="0">
              <a:buNone/>
            </a:pPr>
            <a:r>
              <a:rPr lang="en-US" dirty="0"/>
              <a:t>print(Dict2)</a:t>
            </a:r>
            <a:endParaRPr lang="en-US" dirty="0" smtClean="0"/>
          </a:p>
          <a:p>
            <a:r>
              <a:rPr lang="en-US" dirty="0" smtClean="0"/>
              <a:t>Output</a:t>
            </a:r>
          </a:p>
          <a:p>
            <a:pPr marL="0" indent="0">
              <a:buNone/>
            </a:pPr>
            <a:r>
              <a:rPr lang="en-US" dirty="0" smtClean="0"/>
              <a:t>   {</a:t>
            </a:r>
            <a:r>
              <a:rPr lang="en-US" dirty="0"/>
              <a:t>1: 20, 2: 20, 3: 20, 4: 20}</a:t>
            </a:r>
            <a:endParaRPr lang="en-US" dirty="0" smtClean="0"/>
          </a:p>
          <a:p>
            <a:pPr marL="0" indent="0">
              <a:buNone/>
            </a:pPr>
            <a:endParaRPr lang="en-US" dirty="0" smtClean="0"/>
          </a:p>
        </p:txBody>
      </p:sp>
    </p:spTree>
    <p:extLst>
      <p:ext uri="{BB962C8B-B14F-4D97-AF65-F5344CB8AC3E}">
        <p14:creationId xmlns:p14="http://schemas.microsoft.com/office/powerpoint/2010/main" val="36149627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a:t>
            </a:r>
            <a:r>
              <a:rPr lang="en-IN" b="1" dirty="0" smtClean="0"/>
              <a:t>()</a:t>
            </a:r>
            <a:r>
              <a:rPr lang="en-IN" b="1" dirty="0"/>
              <a:t/>
            </a:r>
            <a:br>
              <a:rPr lang="en-IN" b="1" dirty="0"/>
            </a:br>
            <a:endParaRPr lang="en-IN" dirty="0"/>
          </a:p>
        </p:txBody>
      </p:sp>
      <p:sp>
        <p:nvSpPr>
          <p:cNvPr id="3" name="Content Placeholder 2"/>
          <p:cNvSpPr>
            <a:spLocks noGrp="1"/>
          </p:cNvSpPr>
          <p:nvPr>
            <p:ph sz="quarter" idx="1"/>
          </p:nvPr>
        </p:nvSpPr>
        <p:spPr/>
        <p:txBody>
          <a:bodyPr>
            <a:normAutofit/>
          </a:bodyPr>
          <a:lstStyle/>
          <a:p>
            <a:r>
              <a:rPr lang="en-US" dirty="0"/>
              <a:t>The get() method returns the value of the item with the specified key</a:t>
            </a:r>
            <a:r>
              <a:rPr lang="en-US" dirty="0" smtClean="0"/>
              <a:t>.</a:t>
            </a:r>
          </a:p>
          <a:p>
            <a:r>
              <a:rPr lang="en-IN" b="1" dirty="0"/>
              <a:t>Syntax</a:t>
            </a:r>
          </a:p>
          <a:p>
            <a:pPr marL="0" indent="0">
              <a:buNone/>
            </a:pPr>
            <a:r>
              <a:rPr lang="en-IN" dirty="0" smtClean="0"/>
              <a:t>    </a:t>
            </a:r>
            <a:r>
              <a:rPr lang="en-IN" dirty="0" err="1" smtClean="0"/>
              <a:t>dict.get</a:t>
            </a:r>
            <a:r>
              <a:rPr lang="en-IN" dirty="0" smtClean="0"/>
              <a:t>(key</a:t>
            </a:r>
            <a:r>
              <a:rPr lang="en-IN" dirty="0"/>
              <a:t>[, value]) </a:t>
            </a:r>
            <a:endParaRPr lang="en-IN" dirty="0" smtClean="0"/>
          </a:p>
          <a:p>
            <a:pPr marL="0" indent="0">
              <a:buNone/>
            </a:pPr>
            <a:r>
              <a:rPr lang="en-US" dirty="0" smtClean="0"/>
              <a:t>The </a:t>
            </a:r>
            <a:r>
              <a:rPr lang="en-US" dirty="0"/>
              <a:t>get() method takes maximum of two parameters:</a:t>
            </a:r>
          </a:p>
          <a:p>
            <a:pPr marL="0" indent="0">
              <a:buNone/>
            </a:pPr>
            <a:r>
              <a:rPr lang="en-US" b="1" dirty="0"/>
              <a:t>key</a:t>
            </a:r>
            <a:r>
              <a:rPr lang="en-US" dirty="0"/>
              <a:t> - key to be searched in the dictionary</a:t>
            </a:r>
          </a:p>
          <a:p>
            <a:pPr marL="0" indent="0">
              <a:buNone/>
            </a:pPr>
            <a:r>
              <a:rPr lang="en-US" b="1" dirty="0"/>
              <a:t>value</a:t>
            </a:r>
            <a:r>
              <a:rPr lang="en-US" dirty="0"/>
              <a:t> (optional) - Value to be returned if the </a:t>
            </a:r>
            <a:r>
              <a:rPr lang="en-US" i="1" dirty="0"/>
              <a:t>key</a:t>
            </a:r>
            <a:r>
              <a:rPr lang="en-US" dirty="0"/>
              <a:t> is not found. The default value is None.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451592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Dict1={1:20,'Name':'Amit',3:20.54,4:'Amol'}</a:t>
            </a:r>
          </a:p>
          <a:p>
            <a:pPr marL="0" indent="0">
              <a:buNone/>
            </a:pPr>
            <a:r>
              <a:rPr lang="en-US" dirty="0"/>
              <a:t>print(Dict1.get('Name'))</a:t>
            </a:r>
          </a:p>
          <a:p>
            <a:pPr marL="0" indent="0">
              <a:buNone/>
            </a:pPr>
            <a:r>
              <a:rPr lang="en-US" dirty="0"/>
              <a:t>print(Dict1.get(5))</a:t>
            </a:r>
          </a:p>
          <a:p>
            <a:pPr marL="0" indent="0">
              <a:buNone/>
            </a:pPr>
            <a:r>
              <a:rPr lang="en-US" dirty="0"/>
              <a:t>print(Dict1.get(5,40</a:t>
            </a:r>
            <a:r>
              <a:rPr lang="en-US" dirty="0" smtClean="0"/>
              <a:t>))</a:t>
            </a:r>
          </a:p>
          <a:p>
            <a:pPr marL="0" indent="0">
              <a:buNone/>
            </a:pPr>
            <a:endParaRPr lang="en-US" dirty="0"/>
          </a:p>
          <a:p>
            <a:pPr marL="0" indent="0">
              <a:buNone/>
            </a:pPr>
            <a:r>
              <a:rPr lang="en-US" dirty="0" smtClean="0"/>
              <a:t>Output</a:t>
            </a:r>
          </a:p>
          <a:p>
            <a:pPr marL="0" indent="0">
              <a:buNone/>
            </a:pPr>
            <a:r>
              <a:rPr lang="en-US" dirty="0" err="1"/>
              <a:t>Amit</a:t>
            </a:r>
            <a:endParaRPr lang="en-US" dirty="0"/>
          </a:p>
          <a:p>
            <a:pPr marL="0" indent="0">
              <a:buNone/>
            </a:pPr>
            <a:r>
              <a:rPr lang="en-US" dirty="0"/>
              <a:t>None</a:t>
            </a:r>
          </a:p>
          <a:p>
            <a:pPr marL="0" indent="0">
              <a:buNone/>
            </a:pPr>
            <a:r>
              <a:rPr lang="en-US" dirty="0"/>
              <a:t>40</a:t>
            </a:r>
          </a:p>
          <a:p>
            <a:endParaRPr lang="en-IN" dirty="0"/>
          </a:p>
        </p:txBody>
      </p:sp>
    </p:spTree>
    <p:extLst>
      <p:ext uri="{BB962C8B-B14F-4D97-AF65-F5344CB8AC3E}">
        <p14:creationId xmlns:p14="http://schemas.microsoft.com/office/powerpoint/2010/main" val="41457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Lists</a:t>
            </a:r>
            <a:br>
              <a:rPr lang="en-IN" dirty="0"/>
            </a:br>
            <a:endParaRPr lang="en-IN" dirty="0"/>
          </a:p>
        </p:txBody>
      </p:sp>
      <p:sp>
        <p:nvSpPr>
          <p:cNvPr id="3" name="Content Placeholder 2"/>
          <p:cNvSpPr>
            <a:spLocks noGrp="1"/>
          </p:cNvSpPr>
          <p:nvPr>
            <p:ph sz="quarter" idx="1"/>
          </p:nvPr>
        </p:nvSpPr>
        <p:spPr/>
        <p:txBody>
          <a:bodyPr/>
          <a:lstStyle/>
          <a:p>
            <a:r>
              <a:rPr lang="en-US" dirty="0"/>
              <a:t>You can update single or multiple elements of lists by giving the slice on the left-hand side of the assignment operator, and you can add to elements in a list with the append() method. </a:t>
            </a:r>
            <a:endParaRPr lang="en-US" dirty="0" smtClean="0"/>
          </a:p>
          <a:p>
            <a:r>
              <a:rPr lang="en-US" dirty="0" smtClean="0"/>
              <a:t>For </a:t>
            </a:r>
            <a:r>
              <a:rPr lang="en-US" dirty="0"/>
              <a:t>example </a:t>
            </a:r>
            <a:r>
              <a:rPr lang="en-US" dirty="0" smtClean="0"/>
              <a:t>−</a:t>
            </a:r>
          </a:p>
          <a:p>
            <a:endParaRPr lang="en-US" dirty="0"/>
          </a:p>
          <a:p>
            <a:endParaRPr lang="en-US" dirty="0" smtClean="0"/>
          </a:p>
          <a:p>
            <a:endParaRPr lang="en-US" dirty="0"/>
          </a:p>
          <a:p>
            <a:endParaRPr lang="en-US" dirty="0" smtClean="0"/>
          </a:p>
          <a:p>
            <a:r>
              <a:rPr lang="en-US" dirty="0" smtClean="0"/>
              <a:t>output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276600"/>
            <a:ext cx="3886200" cy="17804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148321"/>
            <a:ext cx="4267200" cy="1234349"/>
          </a:xfrm>
          <a:prstGeom prst="rect">
            <a:avLst/>
          </a:prstGeom>
        </p:spPr>
      </p:pic>
    </p:spTree>
    <p:extLst>
      <p:ext uri="{BB962C8B-B14F-4D97-AF65-F5344CB8AC3E}">
        <p14:creationId xmlns:p14="http://schemas.microsoft.com/office/powerpoint/2010/main" val="146018782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items()</a:t>
            </a:r>
            <a:br>
              <a:rPr lang="en-IN" b="1" dirty="0"/>
            </a:br>
            <a:endParaRPr lang="en-IN" dirty="0"/>
          </a:p>
        </p:txBody>
      </p:sp>
      <p:sp>
        <p:nvSpPr>
          <p:cNvPr id="3" name="Content Placeholder 2"/>
          <p:cNvSpPr>
            <a:spLocks noGrp="1"/>
          </p:cNvSpPr>
          <p:nvPr>
            <p:ph sz="quarter" idx="1"/>
          </p:nvPr>
        </p:nvSpPr>
        <p:spPr/>
        <p:txBody>
          <a:bodyPr>
            <a:normAutofit/>
          </a:bodyPr>
          <a:lstStyle/>
          <a:p>
            <a:r>
              <a:rPr lang="en-US" dirty="0"/>
              <a:t>The items() method returns a view object. The view object contains the key-value pairs of the dictionary, as tuples in a list.</a:t>
            </a:r>
          </a:p>
          <a:p>
            <a:r>
              <a:rPr lang="en-US" dirty="0"/>
              <a:t>The view object will reflect any changes done to the dictionary, </a:t>
            </a:r>
          </a:p>
          <a:p>
            <a:r>
              <a:rPr lang="en-IN" b="1" dirty="0" smtClean="0"/>
              <a:t>Syntax</a:t>
            </a:r>
            <a:endParaRPr lang="en-IN" b="1" dirty="0"/>
          </a:p>
          <a:p>
            <a:r>
              <a:rPr lang="en-IN" i="1" dirty="0" err="1"/>
              <a:t>dictionary</a:t>
            </a:r>
            <a:r>
              <a:rPr lang="en-IN" dirty="0" err="1"/>
              <a:t>.items</a:t>
            </a:r>
            <a:r>
              <a:rPr lang="en-IN" dirty="0"/>
              <a:t>() </a:t>
            </a:r>
          </a:p>
        </p:txBody>
      </p:sp>
    </p:spTree>
    <p:extLst>
      <p:ext uri="{BB962C8B-B14F-4D97-AF65-F5344CB8AC3E}">
        <p14:creationId xmlns:p14="http://schemas.microsoft.com/office/powerpoint/2010/main" val="37783657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Example</a:t>
            </a:r>
          </a:p>
          <a:p>
            <a:pPr marL="0" indent="0">
              <a:buNone/>
            </a:pPr>
            <a:r>
              <a:rPr lang="en-US" dirty="0"/>
              <a:t>Dict1={1:20,2:'Amit',3:20.54,4:'Amol'}</a:t>
            </a:r>
          </a:p>
          <a:p>
            <a:pPr marL="0" indent="0">
              <a:buNone/>
            </a:pPr>
            <a:r>
              <a:rPr lang="en-US" dirty="0"/>
              <a:t>print(Dict1.items())</a:t>
            </a:r>
          </a:p>
          <a:p>
            <a:pPr marL="0" indent="0">
              <a:buNone/>
            </a:pPr>
            <a:r>
              <a:rPr lang="en-US" dirty="0"/>
              <a:t>Dict1[2]='Amar'</a:t>
            </a:r>
          </a:p>
          <a:p>
            <a:pPr marL="0" indent="0">
              <a:buNone/>
            </a:pPr>
            <a:r>
              <a:rPr lang="en-US" dirty="0"/>
              <a:t>print(Dict1.items())</a:t>
            </a:r>
          </a:p>
          <a:p>
            <a:r>
              <a:rPr lang="en-US" dirty="0"/>
              <a:t>Output</a:t>
            </a:r>
          </a:p>
          <a:p>
            <a:pPr marL="0" indent="0">
              <a:buNone/>
            </a:pPr>
            <a:r>
              <a:rPr lang="en-US" dirty="0" err="1"/>
              <a:t>dict_items</a:t>
            </a:r>
            <a:r>
              <a:rPr lang="en-US" dirty="0"/>
              <a:t>([(1, 20), (2, '</a:t>
            </a:r>
            <a:r>
              <a:rPr lang="en-US" dirty="0" err="1"/>
              <a:t>Amit</a:t>
            </a:r>
            <a:r>
              <a:rPr lang="en-US" dirty="0"/>
              <a:t>'), (3, 20.54), (4, '</a:t>
            </a:r>
            <a:r>
              <a:rPr lang="en-US" dirty="0" err="1"/>
              <a:t>Amol</a:t>
            </a:r>
            <a:r>
              <a:rPr lang="en-US" dirty="0"/>
              <a:t>')])</a:t>
            </a:r>
          </a:p>
          <a:p>
            <a:pPr marL="0" indent="0">
              <a:buNone/>
            </a:pPr>
            <a:r>
              <a:rPr lang="en-US" dirty="0" err="1"/>
              <a:t>dict_items</a:t>
            </a:r>
            <a:r>
              <a:rPr lang="en-US" dirty="0"/>
              <a:t>([(1, 20), (2, 'Amar'), (3, 20.54), (4, '</a:t>
            </a:r>
            <a:r>
              <a:rPr lang="en-US" dirty="0" err="1"/>
              <a:t>Amol</a:t>
            </a:r>
            <a:r>
              <a:rPr lang="en-US" dirty="0"/>
              <a:t>')])</a:t>
            </a:r>
            <a:endParaRPr lang="en-IN" dirty="0"/>
          </a:p>
          <a:p>
            <a:endParaRPr lang="en-IN" dirty="0"/>
          </a:p>
        </p:txBody>
      </p:sp>
    </p:spTree>
    <p:extLst>
      <p:ext uri="{BB962C8B-B14F-4D97-AF65-F5344CB8AC3E}">
        <p14:creationId xmlns:p14="http://schemas.microsoft.com/office/powerpoint/2010/main" val="22743241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keys()</a:t>
            </a:r>
            <a:br>
              <a:rPr lang="en-IN" b="1" dirty="0"/>
            </a:br>
            <a:r>
              <a:rPr lang="en-IN" b="1" dirty="0" smtClean="0"/>
              <a:t> </a:t>
            </a:r>
            <a:endParaRPr lang="en-IN" dirty="0"/>
          </a:p>
        </p:txBody>
      </p:sp>
      <p:sp>
        <p:nvSpPr>
          <p:cNvPr id="3" name="Content Placeholder 2"/>
          <p:cNvSpPr>
            <a:spLocks noGrp="1"/>
          </p:cNvSpPr>
          <p:nvPr>
            <p:ph sz="quarter" idx="1"/>
          </p:nvPr>
        </p:nvSpPr>
        <p:spPr/>
        <p:txBody>
          <a:bodyPr/>
          <a:lstStyle/>
          <a:p>
            <a:r>
              <a:rPr lang="en-US" dirty="0"/>
              <a:t>The keys() method returns a view object. The view object contains the keys of the dictionary, as a list.</a:t>
            </a:r>
          </a:p>
          <a:p>
            <a:r>
              <a:rPr lang="en-US" dirty="0"/>
              <a:t>The view object will reflect any changes done to the dictionary,</a:t>
            </a:r>
          </a:p>
          <a:p>
            <a:r>
              <a:rPr lang="en-IN" b="1" dirty="0"/>
              <a:t>Syntax</a:t>
            </a:r>
          </a:p>
          <a:p>
            <a:pPr marL="0" indent="0">
              <a:buNone/>
            </a:pPr>
            <a:r>
              <a:rPr lang="en-IN" i="1" dirty="0" smtClean="0"/>
              <a:t>  </a:t>
            </a:r>
            <a:r>
              <a:rPr lang="en-IN" i="1" dirty="0" err="1" smtClean="0"/>
              <a:t>dictionary</a:t>
            </a:r>
            <a:r>
              <a:rPr lang="en-IN" dirty="0" err="1" smtClean="0"/>
              <a:t>.keys</a:t>
            </a:r>
            <a:r>
              <a:rPr lang="en-IN" dirty="0"/>
              <a:t>() </a:t>
            </a:r>
          </a:p>
          <a:p>
            <a:pPr marL="0" indent="0">
              <a:buNone/>
            </a:pPr>
            <a:endParaRPr lang="en-IN" dirty="0"/>
          </a:p>
        </p:txBody>
      </p:sp>
    </p:spTree>
    <p:extLst>
      <p:ext uri="{BB962C8B-B14F-4D97-AF65-F5344CB8AC3E}">
        <p14:creationId xmlns:p14="http://schemas.microsoft.com/office/powerpoint/2010/main" val="2126488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Dict1={1:20,2:'Amit',3:20.54,4:'Amol'}</a:t>
            </a:r>
          </a:p>
          <a:p>
            <a:pPr marL="0" indent="0">
              <a:buNone/>
            </a:pPr>
            <a:r>
              <a:rPr lang="en-IN" dirty="0"/>
              <a:t>print(Dict1.keys())</a:t>
            </a:r>
          </a:p>
          <a:p>
            <a:pPr marL="0" indent="0">
              <a:buNone/>
            </a:pPr>
            <a:r>
              <a:rPr lang="en-IN" dirty="0"/>
              <a:t>Dict1[5]='Amar'</a:t>
            </a:r>
          </a:p>
          <a:p>
            <a:pPr marL="0" indent="0">
              <a:buNone/>
            </a:pPr>
            <a:r>
              <a:rPr lang="en-IN" dirty="0"/>
              <a:t>print(Dict1.keys</a:t>
            </a:r>
            <a:r>
              <a:rPr lang="en-IN" dirty="0" smtClean="0"/>
              <a:t>())</a:t>
            </a:r>
          </a:p>
          <a:p>
            <a:pPr marL="0" indent="0">
              <a:buNone/>
            </a:pPr>
            <a:endParaRPr lang="en-US" dirty="0"/>
          </a:p>
          <a:p>
            <a:pPr marL="0" indent="0">
              <a:buNone/>
            </a:pPr>
            <a:r>
              <a:rPr lang="en-US" dirty="0" smtClean="0"/>
              <a:t>Output</a:t>
            </a:r>
          </a:p>
          <a:p>
            <a:pPr marL="0" indent="0">
              <a:buNone/>
            </a:pPr>
            <a:r>
              <a:rPr lang="en-US" dirty="0" err="1"/>
              <a:t>dict_keys</a:t>
            </a:r>
            <a:r>
              <a:rPr lang="en-US" dirty="0"/>
              <a:t>([1, 2, 3, 4])</a:t>
            </a:r>
          </a:p>
          <a:p>
            <a:pPr marL="0" indent="0">
              <a:buNone/>
            </a:pPr>
            <a:r>
              <a:rPr lang="en-US" dirty="0" err="1"/>
              <a:t>dict_keys</a:t>
            </a:r>
            <a:r>
              <a:rPr lang="en-US" dirty="0"/>
              <a:t>([1, 2, 3, 4, 5])</a:t>
            </a:r>
            <a:endParaRPr lang="en-IN" dirty="0"/>
          </a:p>
        </p:txBody>
      </p:sp>
    </p:spTree>
    <p:extLst>
      <p:ext uri="{BB962C8B-B14F-4D97-AF65-F5344CB8AC3E}">
        <p14:creationId xmlns:p14="http://schemas.microsoft.com/office/powerpoint/2010/main" val="10348220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a:t>
            </a:r>
            <a:endParaRPr lang="en-IN" dirty="0"/>
          </a:p>
        </p:txBody>
      </p:sp>
      <p:sp>
        <p:nvSpPr>
          <p:cNvPr id="3" name="Content Placeholder 2"/>
          <p:cNvSpPr>
            <a:spLocks noGrp="1"/>
          </p:cNvSpPr>
          <p:nvPr>
            <p:ph sz="quarter" idx="1"/>
          </p:nvPr>
        </p:nvSpPr>
        <p:spPr/>
        <p:txBody>
          <a:bodyPr/>
          <a:lstStyle/>
          <a:p>
            <a:r>
              <a:rPr lang="en-US" dirty="0"/>
              <a:t>The pop() method removes the specified item from the dictionary.</a:t>
            </a:r>
          </a:p>
          <a:p>
            <a:r>
              <a:rPr lang="en-US" dirty="0"/>
              <a:t>The value of the removed item is the return value of the pop() method</a:t>
            </a:r>
            <a:r>
              <a:rPr lang="en-US" dirty="0" smtClean="0"/>
              <a:t>,</a:t>
            </a:r>
            <a:endParaRPr lang="en-IN" b="1" dirty="0" smtClean="0"/>
          </a:p>
          <a:p>
            <a:r>
              <a:rPr lang="en-IN" b="1" dirty="0" smtClean="0"/>
              <a:t>Syntax</a:t>
            </a:r>
            <a:endParaRPr lang="en-IN" b="1" dirty="0"/>
          </a:p>
          <a:p>
            <a:pPr marL="0" indent="0">
              <a:buNone/>
            </a:pPr>
            <a:r>
              <a:rPr lang="en-IN" i="1" dirty="0" smtClean="0"/>
              <a:t>   </a:t>
            </a:r>
            <a:r>
              <a:rPr lang="en-IN" i="1" dirty="0" err="1" smtClean="0"/>
              <a:t>dictionary</a:t>
            </a:r>
            <a:r>
              <a:rPr lang="en-IN" dirty="0" err="1" smtClean="0"/>
              <a:t>.pop</a:t>
            </a:r>
            <a:r>
              <a:rPr lang="en-IN" dirty="0" smtClean="0"/>
              <a:t>(</a:t>
            </a:r>
            <a:r>
              <a:rPr lang="en-IN" i="1" dirty="0" err="1" smtClean="0"/>
              <a:t>keyname</a:t>
            </a:r>
            <a:r>
              <a:rPr lang="en-IN" i="1" dirty="0"/>
              <a:t>, </a:t>
            </a:r>
            <a:r>
              <a:rPr lang="en-IN" i="1" dirty="0" err="1"/>
              <a:t>defaultvalue</a:t>
            </a:r>
            <a:r>
              <a:rPr lang="en-IN" dirty="0"/>
              <a:t>) </a:t>
            </a:r>
            <a:endParaRPr lang="en-IN" dirty="0" smtClean="0"/>
          </a:p>
          <a:p>
            <a:pPr marL="0" indent="0">
              <a:buNone/>
            </a:pPr>
            <a:endParaRPr lang="en-IN" dirty="0" smtClean="0"/>
          </a:p>
          <a:p>
            <a:pPr marL="0" indent="0">
              <a:buNone/>
            </a:pP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53054"/>
            <a:ext cx="8202170" cy="1848108"/>
          </a:xfrm>
          <a:prstGeom prst="rect">
            <a:avLst/>
          </a:prstGeom>
        </p:spPr>
      </p:pic>
    </p:spTree>
    <p:extLst>
      <p:ext uri="{BB962C8B-B14F-4D97-AF65-F5344CB8AC3E}">
        <p14:creationId xmlns:p14="http://schemas.microsoft.com/office/powerpoint/2010/main" val="10225720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Dict1={1:20,2:'Amit',3:20.54,4:'Amol'}</a:t>
            </a:r>
          </a:p>
          <a:p>
            <a:pPr marL="0" indent="0">
              <a:buNone/>
            </a:pPr>
            <a:r>
              <a:rPr lang="en-IN" dirty="0"/>
              <a:t>Dict1.pop(2)</a:t>
            </a:r>
          </a:p>
          <a:p>
            <a:pPr marL="0" indent="0">
              <a:buNone/>
            </a:pPr>
            <a:r>
              <a:rPr lang="en-IN" dirty="0"/>
              <a:t>print(Dict1)</a:t>
            </a:r>
          </a:p>
          <a:p>
            <a:pPr marL="0" indent="0">
              <a:buNone/>
            </a:pPr>
            <a:r>
              <a:rPr lang="en-IN" dirty="0"/>
              <a:t>element=Dict1.pop(5,'Amar')</a:t>
            </a:r>
          </a:p>
          <a:p>
            <a:pPr marL="0" indent="0">
              <a:buNone/>
            </a:pPr>
            <a:r>
              <a:rPr lang="en-IN" dirty="0"/>
              <a:t>print(element)</a:t>
            </a:r>
          </a:p>
          <a:p>
            <a:pPr marL="0" indent="0">
              <a:buNone/>
            </a:pPr>
            <a:r>
              <a:rPr lang="en-IN" dirty="0"/>
              <a:t>Dict1.pop(6)</a:t>
            </a:r>
          </a:p>
          <a:p>
            <a:pPr marL="0" indent="0">
              <a:buNone/>
            </a:pPr>
            <a:r>
              <a:rPr lang="en-IN" dirty="0"/>
              <a:t>print(Dict1</a:t>
            </a:r>
            <a:r>
              <a:rPr lang="en-IN" dirty="0" smtClean="0"/>
              <a:t>)</a:t>
            </a:r>
          </a:p>
          <a:p>
            <a:pPr marL="0" indent="0">
              <a:buNone/>
            </a:pPr>
            <a:r>
              <a:rPr lang="en-US" dirty="0" smtClean="0"/>
              <a:t>Output</a:t>
            </a:r>
          </a:p>
          <a:p>
            <a:pPr marL="0" indent="0">
              <a:buNone/>
            </a:pPr>
            <a:r>
              <a:rPr lang="en-US" dirty="0"/>
              <a:t>{1: 20, 3: 20.54, 4: '</a:t>
            </a:r>
            <a:r>
              <a:rPr lang="en-US" dirty="0" err="1"/>
              <a:t>Amol</a:t>
            </a:r>
            <a:r>
              <a:rPr lang="en-US" dirty="0"/>
              <a:t>'}</a:t>
            </a:r>
          </a:p>
          <a:p>
            <a:pPr marL="0" indent="0">
              <a:buNone/>
            </a:pPr>
            <a:r>
              <a:rPr lang="en-US" dirty="0"/>
              <a:t>Amar</a:t>
            </a:r>
          </a:p>
          <a:p>
            <a:pPr marL="0" indent="0">
              <a:buNone/>
            </a:pPr>
            <a:r>
              <a:rPr lang="en-US" dirty="0" err="1">
                <a:solidFill>
                  <a:srgbClr val="FF0000"/>
                </a:solidFill>
              </a:rPr>
              <a:t>Traceback</a:t>
            </a:r>
            <a:r>
              <a:rPr lang="en-US" dirty="0">
                <a:solidFill>
                  <a:srgbClr val="FF0000"/>
                </a:solidFill>
              </a:rPr>
              <a:t> (most recent call last):</a:t>
            </a:r>
          </a:p>
          <a:p>
            <a:pPr marL="0" indent="0">
              <a:buNone/>
            </a:pPr>
            <a:r>
              <a:rPr lang="en-US" dirty="0">
                <a:solidFill>
                  <a:srgbClr val="FF0000"/>
                </a:solidFill>
              </a:rPr>
              <a:t>  File "E:\prg\Dict.py", line 6, in &lt;module&gt;</a:t>
            </a:r>
          </a:p>
          <a:p>
            <a:pPr marL="0" indent="0">
              <a:buNone/>
            </a:pPr>
            <a:r>
              <a:rPr lang="en-US" dirty="0">
                <a:solidFill>
                  <a:srgbClr val="FF0000"/>
                </a:solidFill>
              </a:rPr>
              <a:t>    Dict1.pop(6)</a:t>
            </a:r>
          </a:p>
          <a:p>
            <a:pPr marL="0" indent="0">
              <a:buNone/>
            </a:pPr>
            <a:r>
              <a:rPr lang="en-US" dirty="0" err="1">
                <a:solidFill>
                  <a:srgbClr val="FF0000"/>
                </a:solidFill>
              </a:rPr>
              <a:t>KeyError</a:t>
            </a:r>
            <a:r>
              <a:rPr lang="en-US" dirty="0">
                <a:solidFill>
                  <a:srgbClr val="FF0000"/>
                </a:solidFill>
              </a:rPr>
              <a:t>: 6</a:t>
            </a:r>
            <a:endParaRPr lang="en-IN" dirty="0">
              <a:solidFill>
                <a:srgbClr val="FF0000"/>
              </a:solidFill>
            </a:endParaRPr>
          </a:p>
        </p:txBody>
      </p:sp>
    </p:spTree>
    <p:extLst>
      <p:ext uri="{BB962C8B-B14F-4D97-AF65-F5344CB8AC3E}">
        <p14:creationId xmlns:p14="http://schemas.microsoft.com/office/powerpoint/2010/main" val="38745016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popitem</a:t>
            </a:r>
            <a:r>
              <a:rPr lang="en-US" dirty="0"/>
              <a:t>()</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The </a:t>
            </a:r>
            <a:r>
              <a:rPr lang="en-US" dirty="0" err="1"/>
              <a:t>popitem</a:t>
            </a:r>
            <a:r>
              <a:rPr lang="en-US" dirty="0"/>
              <a:t>() method removes the item that was last inserted into the dictionary. In versions before 3.7, the </a:t>
            </a:r>
            <a:r>
              <a:rPr lang="en-US" dirty="0" err="1"/>
              <a:t>popitem</a:t>
            </a:r>
            <a:r>
              <a:rPr lang="en-US" dirty="0"/>
              <a:t>() method removes a random item</a:t>
            </a:r>
            <a:r>
              <a:rPr lang="en-US" dirty="0" smtClean="0"/>
              <a:t>.</a:t>
            </a:r>
          </a:p>
          <a:p>
            <a:r>
              <a:rPr lang="en-US" dirty="0"/>
              <a:t>The removed item is the return value of the </a:t>
            </a:r>
            <a:r>
              <a:rPr lang="en-US" dirty="0" err="1"/>
              <a:t>popitem</a:t>
            </a:r>
            <a:r>
              <a:rPr lang="en-US" dirty="0"/>
              <a:t>() method, as a </a:t>
            </a:r>
            <a:r>
              <a:rPr lang="en-US" dirty="0" smtClean="0"/>
              <a:t>tuple</a:t>
            </a:r>
          </a:p>
          <a:p>
            <a:r>
              <a:rPr lang="en-IN" b="1" dirty="0"/>
              <a:t>Syntax</a:t>
            </a:r>
          </a:p>
          <a:p>
            <a:pPr marL="0" indent="0">
              <a:buNone/>
            </a:pPr>
            <a:r>
              <a:rPr lang="en-IN" i="1" dirty="0" smtClean="0"/>
              <a:t>             </a:t>
            </a:r>
            <a:r>
              <a:rPr lang="en-IN" i="1" dirty="0" err="1" smtClean="0"/>
              <a:t>dictionary</a:t>
            </a:r>
            <a:r>
              <a:rPr lang="en-IN" dirty="0" err="1" smtClean="0"/>
              <a:t>.popitem</a:t>
            </a:r>
            <a:r>
              <a:rPr lang="en-IN" dirty="0"/>
              <a:t>() </a:t>
            </a:r>
            <a:endParaRPr lang="en-US" dirty="0" smtClean="0"/>
          </a:p>
          <a:p>
            <a:r>
              <a:rPr lang="en-US" dirty="0" smtClean="0"/>
              <a:t>Example</a:t>
            </a:r>
          </a:p>
          <a:p>
            <a:pPr marL="0" indent="0">
              <a:buNone/>
            </a:pPr>
            <a:r>
              <a:rPr lang="en-US" dirty="0"/>
              <a:t> Dict1={1:20,2:'Amit',3:20.54,4:'Amol'}</a:t>
            </a:r>
          </a:p>
          <a:p>
            <a:pPr marL="0" indent="0">
              <a:buNone/>
            </a:pPr>
            <a:r>
              <a:rPr lang="en-US" dirty="0"/>
              <a:t>element=Dict1.popitem()</a:t>
            </a:r>
          </a:p>
          <a:p>
            <a:pPr marL="0" indent="0">
              <a:buNone/>
            </a:pPr>
            <a:r>
              <a:rPr lang="en-US" dirty="0"/>
              <a:t>print(element)</a:t>
            </a:r>
          </a:p>
          <a:p>
            <a:pPr marL="0" indent="0">
              <a:buNone/>
            </a:pPr>
            <a:endParaRPr lang="en-US" dirty="0" smtClean="0"/>
          </a:p>
          <a:p>
            <a:r>
              <a:rPr lang="en-US" dirty="0" smtClean="0"/>
              <a:t>Output</a:t>
            </a:r>
          </a:p>
          <a:p>
            <a:pPr marL="0" indent="0">
              <a:buNone/>
            </a:pPr>
            <a:r>
              <a:rPr lang="en-IN" dirty="0"/>
              <a:t>(4, '</a:t>
            </a:r>
            <a:r>
              <a:rPr lang="en-IN" dirty="0" err="1"/>
              <a:t>Amol</a:t>
            </a:r>
            <a:r>
              <a:rPr lang="en-IN" dirty="0"/>
              <a:t>')</a:t>
            </a:r>
          </a:p>
        </p:txBody>
      </p:sp>
    </p:spTree>
    <p:extLst>
      <p:ext uri="{BB962C8B-B14F-4D97-AF65-F5344CB8AC3E}">
        <p14:creationId xmlns:p14="http://schemas.microsoft.com/office/powerpoint/2010/main" val="9132941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setdefault</a:t>
            </a:r>
            <a:r>
              <a:rPr lang="en-US" dirty="0"/>
              <a:t>()</a:t>
            </a:r>
            <a:endParaRPr lang="en-IN" dirty="0"/>
          </a:p>
        </p:txBody>
      </p:sp>
      <p:sp>
        <p:nvSpPr>
          <p:cNvPr id="3" name="Content Placeholder 2"/>
          <p:cNvSpPr>
            <a:spLocks noGrp="1"/>
          </p:cNvSpPr>
          <p:nvPr>
            <p:ph sz="quarter" idx="1"/>
          </p:nvPr>
        </p:nvSpPr>
        <p:spPr/>
        <p:txBody>
          <a:bodyPr>
            <a:normAutofit/>
          </a:bodyPr>
          <a:lstStyle/>
          <a:p>
            <a:r>
              <a:rPr lang="en-US" dirty="0"/>
              <a:t>The </a:t>
            </a:r>
            <a:r>
              <a:rPr lang="en-US" dirty="0" err="1"/>
              <a:t>setdefault</a:t>
            </a:r>
            <a:r>
              <a:rPr lang="en-US" dirty="0"/>
              <a:t>() method returns the value of a key (if the key is in dictionary). If not, it inserts key with a value to the dictionary. </a:t>
            </a:r>
            <a:endParaRPr lang="en-US" dirty="0" smtClean="0"/>
          </a:p>
          <a:p>
            <a:r>
              <a:rPr lang="en-IN" b="1" dirty="0" smtClean="0"/>
              <a:t>Syntax</a:t>
            </a:r>
            <a:endParaRPr lang="en-IN" b="1" dirty="0"/>
          </a:p>
          <a:p>
            <a:pPr marL="0" indent="0">
              <a:buNone/>
            </a:pPr>
            <a:r>
              <a:rPr lang="en-IN" i="1" dirty="0" smtClean="0"/>
              <a:t>   </a:t>
            </a:r>
            <a:r>
              <a:rPr lang="en-IN" i="1" dirty="0" err="1" smtClean="0"/>
              <a:t>dictionary</a:t>
            </a:r>
            <a:r>
              <a:rPr lang="en-IN" dirty="0" err="1" smtClean="0"/>
              <a:t>.setdefault</a:t>
            </a:r>
            <a:r>
              <a:rPr lang="en-IN" dirty="0" smtClean="0"/>
              <a:t>(</a:t>
            </a:r>
            <a:r>
              <a:rPr lang="en-IN" i="1" dirty="0" err="1" smtClean="0"/>
              <a:t>keyname</a:t>
            </a:r>
            <a:r>
              <a:rPr lang="en-IN" i="1" dirty="0"/>
              <a:t>, </a:t>
            </a:r>
            <a:r>
              <a:rPr lang="en-IN" i="1" dirty="0" err="1" smtClean="0"/>
              <a:t>default_value</a:t>
            </a:r>
            <a:r>
              <a:rPr lang="en-IN" dirty="0"/>
              <a:t>) </a:t>
            </a:r>
            <a:endParaRPr lang="en-IN" dirty="0" smtClean="0"/>
          </a:p>
          <a:p>
            <a:r>
              <a:rPr lang="en-US" dirty="0"/>
              <a:t>The </a:t>
            </a:r>
            <a:r>
              <a:rPr lang="en-US" dirty="0" err="1"/>
              <a:t>setdefault</a:t>
            </a:r>
            <a:r>
              <a:rPr lang="en-US" dirty="0"/>
              <a:t>() takes maximum of two parameters:</a:t>
            </a:r>
          </a:p>
          <a:p>
            <a:pPr marL="0" indent="0">
              <a:buNone/>
            </a:pPr>
            <a:r>
              <a:rPr lang="en-US" b="1" dirty="0" smtClean="0"/>
              <a:t>  key</a:t>
            </a:r>
            <a:r>
              <a:rPr lang="en-US" dirty="0" smtClean="0"/>
              <a:t> </a:t>
            </a:r>
            <a:r>
              <a:rPr lang="en-US" dirty="0"/>
              <a:t>- key to be searched in the dictionary</a:t>
            </a:r>
          </a:p>
          <a:p>
            <a:pPr marL="0" indent="0">
              <a:buNone/>
            </a:pPr>
            <a:r>
              <a:rPr lang="en-US" b="1" dirty="0" smtClean="0"/>
              <a:t>   </a:t>
            </a:r>
            <a:r>
              <a:rPr lang="en-US" b="1" dirty="0" err="1" smtClean="0"/>
              <a:t>default_value</a:t>
            </a:r>
            <a:r>
              <a:rPr lang="en-US" dirty="0" smtClean="0"/>
              <a:t> </a:t>
            </a:r>
            <a:r>
              <a:rPr lang="en-US" dirty="0"/>
              <a:t>(optional) - </a:t>
            </a:r>
            <a:r>
              <a:rPr lang="en-US" i="1" dirty="0"/>
              <a:t>key</a:t>
            </a:r>
            <a:r>
              <a:rPr lang="en-US" dirty="0"/>
              <a:t> with a value </a:t>
            </a:r>
            <a:r>
              <a:rPr lang="en-US" i="1" dirty="0" err="1"/>
              <a:t>default_value</a:t>
            </a:r>
            <a:r>
              <a:rPr lang="en-US" dirty="0"/>
              <a:t> is inserted to the dictionary if key is not in the dictionary.</a:t>
            </a:r>
            <a:br>
              <a:rPr lang="en-US" dirty="0"/>
            </a:br>
            <a:r>
              <a:rPr lang="en-US" dirty="0"/>
              <a:t>If not provided, the </a:t>
            </a:r>
            <a:r>
              <a:rPr lang="en-US" i="1" dirty="0" err="1"/>
              <a:t>default_value</a:t>
            </a:r>
            <a:r>
              <a:rPr lang="en-US" dirty="0"/>
              <a:t> will be None.</a:t>
            </a:r>
          </a:p>
          <a:p>
            <a:endParaRPr lang="en-IN" dirty="0" smtClean="0"/>
          </a:p>
          <a:p>
            <a:pPr marL="0" indent="0">
              <a:buNone/>
            </a:pPr>
            <a:endParaRPr lang="en-IN" dirty="0"/>
          </a:p>
        </p:txBody>
      </p:sp>
    </p:spTree>
    <p:extLst>
      <p:ext uri="{BB962C8B-B14F-4D97-AF65-F5344CB8AC3E}">
        <p14:creationId xmlns:p14="http://schemas.microsoft.com/office/powerpoint/2010/main" val="27967871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Dict1={1:20,2:'Amit',3:20.54,4:'Amol'}</a:t>
            </a:r>
          </a:p>
          <a:p>
            <a:pPr marL="0" indent="0">
              <a:buNone/>
            </a:pPr>
            <a:r>
              <a:rPr lang="en-IN" dirty="0"/>
              <a:t>print(Dict1.setdefault(2))</a:t>
            </a:r>
          </a:p>
          <a:p>
            <a:pPr marL="0" indent="0">
              <a:buNone/>
            </a:pPr>
            <a:r>
              <a:rPr lang="en-IN" dirty="0"/>
              <a:t>element=Dict1.setdefault(5,'Amar')</a:t>
            </a:r>
          </a:p>
          <a:p>
            <a:pPr marL="0" indent="0">
              <a:buNone/>
            </a:pPr>
            <a:r>
              <a:rPr lang="en-IN" dirty="0"/>
              <a:t>print(element)</a:t>
            </a:r>
          </a:p>
          <a:p>
            <a:pPr marL="0" indent="0">
              <a:buNone/>
            </a:pPr>
            <a:r>
              <a:rPr lang="en-IN" dirty="0"/>
              <a:t>print(Dict1</a:t>
            </a:r>
            <a:r>
              <a:rPr lang="en-IN" dirty="0" smtClean="0"/>
              <a:t>)</a:t>
            </a:r>
          </a:p>
          <a:p>
            <a:pPr marL="0" indent="0">
              <a:buNone/>
            </a:pPr>
            <a:r>
              <a:rPr lang="en-IN" dirty="0" smtClean="0"/>
              <a:t>Output</a:t>
            </a:r>
          </a:p>
          <a:p>
            <a:pPr marL="0" indent="0">
              <a:buNone/>
            </a:pPr>
            <a:r>
              <a:rPr lang="en-IN" dirty="0" err="1"/>
              <a:t>Amit</a:t>
            </a:r>
            <a:endParaRPr lang="en-IN" dirty="0"/>
          </a:p>
          <a:p>
            <a:pPr marL="0" indent="0">
              <a:buNone/>
            </a:pPr>
            <a:r>
              <a:rPr lang="en-IN" dirty="0"/>
              <a:t>Amar</a:t>
            </a:r>
          </a:p>
          <a:p>
            <a:pPr marL="0" indent="0">
              <a:buNone/>
            </a:pPr>
            <a:r>
              <a:rPr lang="en-IN" dirty="0"/>
              <a:t>{1: 20, 2: '</a:t>
            </a:r>
            <a:r>
              <a:rPr lang="en-IN" dirty="0" err="1"/>
              <a:t>Amit</a:t>
            </a:r>
            <a:r>
              <a:rPr lang="en-IN" dirty="0"/>
              <a:t>', 3: 20.54, 4: '</a:t>
            </a:r>
            <a:r>
              <a:rPr lang="en-IN" dirty="0" err="1"/>
              <a:t>Amol</a:t>
            </a:r>
            <a:r>
              <a:rPr lang="en-IN" dirty="0"/>
              <a:t>', 5: 'Amar'}</a:t>
            </a:r>
          </a:p>
        </p:txBody>
      </p:sp>
    </p:spTree>
    <p:extLst>
      <p:ext uri="{BB962C8B-B14F-4D97-AF65-F5344CB8AC3E}">
        <p14:creationId xmlns:p14="http://schemas.microsoft.com/office/powerpoint/2010/main" val="134047059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a:t>
            </a:r>
            <a:endParaRPr lang="en-IN" dirty="0"/>
          </a:p>
        </p:txBody>
      </p:sp>
      <p:sp>
        <p:nvSpPr>
          <p:cNvPr id="3" name="Content Placeholder 2"/>
          <p:cNvSpPr>
            <a:spLocks noGrp="1"/>
          </p:cNvSpPr>
          <p:nvPr>
            <p:ph sz="quarter" idx="1"/>
          </p:nvPr>
        </p:nvSpPr>
        <p:spPr/>
        <p:txBody>
          <a:bodyPr/>
          <a:lstStyle/>
          <a:p>
            <a:r>
              <a:rPr lang="en-US" dirty="0"/>
              <a:t>The update() method adds element(s) to the dictionary if the key is not in the dictionary. If the key is in the dictionary, it updates the key with the new value</a:t>
            </a:r>
            <a:r>
              <a:rPr lang="en-US" dirty="0" smtClean="0"/>
              <a:t>.</a:t>
            </a:r>
          </a:p>
          <a:p>
            <a:r>
              <a:rPr lang="en-IN" b="1" dirty="0"/>
              <a:t>Syntax</a:t>
            </a:r>
          </a:p>
          <a:p>
            <a:pPr marL="0" indent="0">
              <a:buNone/>
            </a:pPr>
            <a:r>
              <a:rPr lang="en-IN" i="1" dirty="0" smtClean="0"/>
              <a:t>   </a:t>
            </a:r>
            <a:r>
              <a:rPr lang="en-IN" i="1" dirty="0" err="1" smtClean="0"/>
              <a:t>dictionary</a:t>
            </a:r>
            <a:r>
              <a:rPr lang="en-IN" dirty="0" err="1" smtClean="0"/>
              <a:t>.update</a:t>
            </a:r>
            <a:r>
              <a:rPr lang="en-IN" dirty="0" smtClean="0"/>
              <a:t>(</a:t>
            </a:r>
            <a:r>
              <a:rPr lang="en-IN" i="1" dirty="0" err="1" smtClean="0"/>
              <a:t>iterable</a:t>
            </a:r>
            <a:r>
              <a:rPr lang="en-IN" dirty="0"/>
              <a:t>) </a:t>
            </a:r>
          </a:p>
          <a:p>
            <a:pPr marL="0" indent="0">
              <a:buNone/>
            </a:pPr>
            <a:endParaRPr lang="en-IN" dirty="0"/>
          </a:p>
        </p:txBody>
      </p:sp>
    </p:spTree>
    <p:extLst>
      <p:ext uri="{BB962C8B-B14F-4D97-AF65-F5344CB8AC3E}">
        <p14:creationId xmlns:p14="http://schemas.microsoft.com/office/powerpoint/2010/main" val="372897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List Elements</a:t>
            </a:r>
            <a:br>
              <a:rPr lang="en-IN" dirty="0"/>
            </a:br>
            <a:endParaRPr lang="en-IN" dirty="0"/>
          </a:p>
        </p:txBody>
      </p:sp>
      <p:sp>
        <p:nvSpPr>
          <p:cNvPr id="3" name="Content Placeholder 2"/>
          <p:cNvSpPr>
            <a:spLocks noGrp="1"/>
          </p:cNvSpPr>
          <p:nvPr>
            <p:ph sz="quarter" idx="1"/>
          </p:nvPr>
        </p:nvSpPr>
        <p:spPr/>
        <p:txBody>
          <a:bodyPr/>
          <a:lstStyle/>
          <a:p>
            <a:pPr marL="457200" indent="-457200">
              <a:buAutoNum type="arabicPeriod"/>
            </a:pPr>
            <a:r>
              <a:rPr lang="en-US" dirty="0" smtClean="0"/>
              <a:t>del operator or del statement-</a:t>
            </a:r>
          </a:p>
          <a:p>
            <a:pPr marL="0" indent="0">
              <a:buNone/>
            </a:pPr>
            <a:r>
              <a:rPr lang="en-US" dirty="0"/>
              <a:t> </a:t>
            </a:r>
            <a:r>
              <a:rPr lang="en-US" dirty="0" smtClean="0"/>
              <a:t>   To </a:t>
            </a:r>
            <a:r>
              <a:rPr lang="en-US" dirty="0"/>
              <a:t>remove a list element, you can use either the del statement if you know exactly which element(s) you are deleting </a:t>
            </a:r>
            <a:r>
              <a:rPr lang="en-US" dirty="0" smtClean="0"/>
              <a:t>For </a:t>
            </a:r>
            <a:r>
              <a:rPr lang="en-US" dirty="0"/>
              <a:t>example −</a:t>
            </a:r>
          </a:p>
          <a:p>
            <a:pPr marL="0" indent="0">
              <a:buNone/>
            </a:pP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429000"/>
            <a:ext cx="6400800" cy="2667000"/>
          </a:xfrm>
          <a:prstGeom prst="rect">
            <a:avLst/>
          </a:prstGeom>
        </p:spPr>
      </p:pic>
    </p:spTree>
    <p:extLst>
      <p:ext uri="{BB962C8B-B14F-4D97-AF65-F5344CB8AC3E}">
        <p14:creationId xmlns:p14="http://schemas.microsoft.com/office/powerpoint/2010/main" val="81903639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Dict1={1:20,2:'Amit',3:20.54,4:'Amol'}</a:t>
            </a:r>
          </a:p>
          <a:p>
            <a:pPr marL="0" indent="0">
              <a:buNone/>
            </a:pPr>
            <a:r>
              <a:rPr lang="en-IN" dirty="0"/>
              <a:t>Dict2={2:50}</a:t>
            </a:r>
          </a:p>
          <a:p>
            <a:pPr marL="0" indent="0">
              <a:buNone/>
            </a:pPr>
            <a:r>
              <a:rPr lang="en-IN" dirty="0"/>
              <a:t>Dict1.update(Dict2)</a:t>
            </a:r>
          </a:p>
          <a:p>
            <a:pPr marL="0" indent="0">
              <a:buNone/>
            </a:pPr>
            <a:r>
              <a:rPr lang="en-IN" dirty="0"/>
              <a:t>print(Dict1)</a:t>
            </a:r>
          </a:p>
          <a:p>
            <a:pPr marL="0" indent="0">
              <a:buNone/>
            </a:pPr>
            <a:r>
              <a:rPr lang="en-IN" dirty="0"/>
              <a:t>Dict3={5:90}</a:t>
            </a:r>
          </a:p>
          <a:p>
            <a:pPr marL="0" indent="0">
              <a:buNone/>
            </a:pPr>
            <a:r>
              <a:rPr lang="en-IN" dirty="0"/>
              <a:t>Dict1.update(Dict3)</a:t>
            </a:r>
          </a:p>
          <a:p>
            <a:pPr marL="0" indent="0">
              <a:buNone/>
            </a:pPr>
            <a:r>
              <a:rPr lang="en-IN" dirty="0"/>
              <a:t>print(Dict1)</a:t>
            </a:r>
          </a:p>
          <a:p>
            <a:r>
              <a:rPr lang="en-IN" dirty="0" smtClean="0"/>
              <a:t>Output</a:t>
            </a:r>
          </a:p>
          <a:p>
            <a:pPr marL="0" indent="0">
              <a:buNone/>
            </a:pPr>
            <a:r>
              <a:rPr lang="en-IN" dirty="0"/>
              <a:t>{1: 20, 2: 50, 3: 20.54, 4: '</a:t>
            </a:r>
            <a:r>
              <a:rPr lang="en-IN" dirty="0" err="1"/>
              <a:t>Amol</a:t>
            </a:r>
            <a:r>
              <a:rPr lang="en-IN" dirty="0"/>
              <a:t>'}</a:t>
            </a:r>
          </a:p>
          <a:p>
            <a:pPr marL="0" indent="0">
              <a:buNone/>
            </a:pPr>
            <a:r>
              <a:rPr lang="en-IN" dirty="0"/>
              <a:t>{1: 20, 2: 50, 3: 20.54, 4: '</a:t>
            </a:r>
            <a:r>
              <a:rPr lang="en-IN" dirty="0" err="1"/>
              <a:t>Amol</a:t>
            </a:r>
            <a:r>
              <a:rPr lang="en-IN" dirty="0"/>
              <a:t>', 5: 90}</a:t>
            </a:r>
          </a:p>
        </p:txBody>
      </p:sp>
    </p:spTree>
    <p:extLst>
      <p:ext uri="{BB962C8B-B14F-4D97-AF65-F5344CB8AC3E}">
        <p14:creationId xmlns:p14="http://schemas.microsoft.com/office/powerpoint/2010/main" val="36135734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values()</a:t>
            </a:r>
            <a:br>
              <a:rPr lang="en-IN" b="1" dirty="0"/>
            </a:br>
            <a:endParaRPr lang="en-IN" dirty="0"/>
          </a:p>
        </p:txBody>
      </p:sp>
      <p:sp>
        <p:nvSpPr>
          <p:cNvPr id="3" name="Content Placeholder 2"/>
          <p:cNvSpPr>
            <a:spLocks noGrp="1"/>
          </p:cNvSpPr>
          <p:nvPr>
            <p:ph sz="quarter" idx="1"/>
          </p:nvPr>
        </p:nvSpPr>
        <p:spPr/>
        <p:txBody>
          <a:bodyPr>
            <a:normAutofit fontScale="92500"/>
          </a:bodyPr>
          <a:lstStyle/>
          <a:p>
            <a:r>
              <a:rPr lang="en-US" dirty="0"/>
              <a:t>The values() method returns a view object. The view object contains the values of the dictionary, as a list.</a:t>
            </a:r>
          </a:p>
          <a:p>
            <a:r>
              <a:rPr lang="en-US" dirty="0"/>
              <a:t>The view object will reflect any changes done to the dictionary</a:t>
            </a:r>
          </a:p>
          <a:p>
            <a:r>
              <a:rPr lang="en-IN" b="1" dirty="0" smtClean="0"/>
              <a:t>Syntax</a:t>
            </a:r>
          </a:p>
          <a:p>
            <a:pPr marL="0" indent="0">
              <a:buNone/>
            </a:pPr>
            <a:r>
              <a:rPr lang="en-IN" i="1" dirty="0" smtClean="0"/>
              <a:t>             </a:t>
            </a:r>
            <a:r>
              <a:rPr lang="en-IN" i="1" dirty="0" err="1" smtClean="0"/>
              <a:t>dictionary</a:t>
            </a:r>
            <a:r>
              <a:rPr lang="en-IN" dirty="0" err="1" smtClean="0"/>
              <a:t>.values</a:t>
            </a:r>
            <a:r>
              <a:rPr lang="en-IN" dirty="0"/>
              <a:t>() </a:t>
            </a:r>
          </a:p>
          <a:p>
            <a:pPr marL="0" indent="0">
              <a:buNone/>
            </a:pPr>
            <a:endParaRPr lang="en-IN" b="1" dirty="0" smtClean="0"/>
          </a:p>
          <a:p>
            <a:r>
              <a:rPr lang="en-IN" b="1" dirty="0" smtClean="0"/>
              <a:t>Example</a:t>
            </a:r>
            <a:endParaRPr lang="en-IN" b="1" dirty="0"/>
          </a:p>
          <a:p>
            <a:pPr marL="0" indent="0">
              <a:buNone/>
            </a:pPr>
            <a:r>
              <a:rPr lang="en-IN" dirty="0" smtClean="0"/>
              <a:t>Dict1</a:t>
            </a:r>
            <a:r>
              <a:rPr lang="en-IN" dirty="0"/>
              <a:t>={1:20,2:'Amit',3:20.54,4:'Amol'}</a:t>
            </a:r>
          </a:p>
          <a:p>
            <a:pPr marL="0" indent="0">
              <a:buNone/>
            </a:pPr>
            <a:r>
              <a:rPr lang="en-IN" dirty="0" smtClean="0"/>
              <a:t>print(Dict1.values())</a:t>
            </a:r>
          </a:p>
          <a:p>
            <a:pPr marL="0" indent="0">
              <a:buNone/>
            </a:pPr>
            <a:r>
              <a:rPr lang="en-IN" dirty="0" smtClean="0"/>
              <a:t>Output</a:t>
            </a:r>
          </a:p>
          <a:p>
            <a:pPr marL="0" indent="0">
              <a:buNone/>
            </a:pPr>
            <a:r>
              <a:rPr lang="en-IN" dirty="0" err="1"/>
              <a:t>dict_values</a:t>
            </a:r>
            <a:r>
              <a:rPr lang="en-IN" dirty="0"/>
              <a:t>([20, '</a:t>
            </a:r>
            <a:r>
              <a:rPr lang="en-IN" dirty="0" err="1"/>
              <a:t>Amit</a:t>
            </a:r>
            <a:r>
              <a:rPr lang="en-IN" dirty="0"/>
              <a:t>', 20.54, '</a:t>
            </a:r>
            <a:r>
              <a:rPr lang="en-IN" dirty="0" err="1"/>
              <a:t>Amol</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193962751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Compare list and dictionary</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600201"/>
            <a:ext cx="7543799" cy="4800600"/>
          </a:xfrm>
        </p:spPr>
      </p:pic>
    </p:spTree>
    <p:extLst>
      <p:ext uri="{BB962C8B-B14F-4D97-AF65-F5344CB8AC3E}">
        <p14:creationId xmlns:p14="http://schemas.microsoft.com/office/powerpoint/2010/main" val="38811805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Write a program to create dictionary of student the includes their ROLL NO and NAME </a:t>
            </a:r>
            <a:endParaRPr lang="en-US" dirty="0" smtClean="0"/>
          </a:p>
          <a:p>
            <a:r>
              <a:rPr lang="en-US" dirty="0" err="1" smtClean="0"/>
              <a:t>i</a:t>
            </a:r>
            <a:r>
              <a:rPr lang="en-US" dirty="0"/>
              <a:t>) Add three students in above </a:t>
            </a:r>
            <a:r>
              <a:rPr lang="en-US" dirty="0" smtClean="0"/>
              <a:t>dictionary</a:t>
            </a:r>
          </a:p>
          <a:p>
            <a:r>
              <a:rPr lang="en-US" dirty="0" smtClean="0"/>
              <a:t> </a:t>
            </a:r>
            <a:r>
              <a:rPr lang="en-US" dirty="0"/>
              <a:t>ii) Update name=’</a:t>
            </a:r>
            <a:r>
              <a:rPr lang="en-US" dirty="0" err="1"/>
              <a:t>Shreyas</a:t>
            </a:r>
            <a:r>
              <a:rPr lang="en-US" dirty="0"/>
              <a:t>’ of ROLL NO=2 </a:t>
            </a:r>
            <a:endParaRPr lang="en-US" dirty="0" smtClean="0"/>
          </a:p>
          <a:p>
            <a:r>
              <a:rPr lang="en-US" dirty="0" smtClean="0"/>
              <a:t>iii</a:t>
            </a:r>
            <a:r>
              <a:rPr lang="en-US" dirty="0"/>
              <a:t>) Delete information of ROLL NO=1</a:t>
            </a:r>
            <a:endParaRPr lang="en-IN" dirty="0"/>
          </a:p>
        </p:txBody>
      </p:sp>
    </p:spTree>
    <p:extLst>
      <p:ext uri="{BB962C8B-B14F-4D97-AF65-F5344CB8AC3E}">
        <p14:creationId xmlns:p14="http://schemas.microsoft.com/office/powerpoint/2010/main" val="19332751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1) </a:t>
            </a:r>
          </a:p>
          <a:p>
            <a:pPr marL="0" indent="0">
              <a:buNone/>
            </a:pPr>
            <a:r>
              <a:rPr lang="en-IN" dirty="0"/>
              <a:t>&gt;&gt;&gt; dict1={1:"Vijay",2:"Santosh",3:"Yogita"}</a:t>
            </a:r>
          </a:p>
          <a:p>
            <a:pPr marL="0" indent="0">
              <a:buNone/>
            </a:pPr>
            <a:r>
              <a:rPr lang="en-IN" dirty="0"/>
              <a:t>&gt;&gt;&gt;print(dict1)</a:t>
            </a:r>
          </a:p>
          <a:p>
            <a:pPr marL="0" indent="0">
              <a:buNone/>
            </a:pPr>
            <a:r>
              <a:rPr lang="en-IN" dirty="0"/>
              <a:t>{1: 'Vijay', 2: 'Santosh', 3: '</a:t>
            </a:r>
            <a:r>
              <a:rPr lang="en-IN" dirty="0" err="1"/>
              <a:t>Yogita</a:t>
            </a:r>
            <a:r>
              <a:rPr lang="en-IN" dirty="0"/>
              <a:t>'}</a:t>
            </a:r>
          </a:p>
          <a:p>
            <a:pPr marL="0" indent="0">
              <a:buNone/>
            </a:pPr>
            <a:r>
              <a:rPr lang="en-IN" dirty="0"/>
              <a:t>ii)</a:t>
            </a:r>
          </a:p>
          <a:p>
            <a:pPr marL="0" indent="0">
              <a:buNone/>
            </a:pPr>
            <a:r>
              <a:rPr lang="en-IN" dirty="0"/>
              <a:t>&gt;&gt;&gt;dict1[2]="</a:t>
            </a:r>
            <a:r>
              <a:rPr lang="en-IN" dirty="0" err="1"/>
              <a:t>Shreyas</a:t>
            </a:r>
            <a:r>
              <a:rPr lang="en-IN" dirty="0"/>
              <a:t>"</a:t>
            </a:r>
          </a:p>
          <a:p>
            <a:pPr marL="0" indent="0">
              <a:buNone/>
            </a:pPr>
            <a:r>
              <a:rPr lang="en-IN" dirty="0"/>
              <a:t>&gt;&gt;&gt;print(dict1)</a:t>
            </a:r>
          </a:p>
          <a:p>
            <a:pPr marL="0" indent="0">
              <a:buNone/>
            </a:pPr>
            <a:r>
              <a:rPr lang="en-IN" dirty="0"/>
              <a:t>{1: 'Vijay', 2: '</a:t>
            </a:r>
            <a:r>
              <a:rPr lang="en-IN" dirty="0" err="1"/>
              <a:t>Shreyas</a:t>
            </a:r>
            <a:r>
              <a:rPr lang="en-IN" dirty="0"/>
              <a:t>', 3: '</a:t>
            </a:r>
            <a:r>
              <a:rPr lang="en-IN" dirty="0" err="1"/>
              <a:t>Yogita</a:t>
            </a:r>
            <a:r>
              <a:rPr lang="en-IN" dirty="0"/>
              <a:t>'}</a:t>
            </a:r>
          </a:p>
          <a:p>
            <a:pPr marL="0" indent="0">
              <a:buNone/>
            </a:pPr>
            <a:r>
              <a:rPr lang="en-IN" dirty="0"/>
              <a:t>iii)</a:t>
            </a:r>
          </a:p>
          <a:p>
            <a:pPr marL="0" indent="0">
              <a:buNone/>
            </a:pPr>
            <a:r>
              <a:rPr lang="en-IN" dirty="0"/>
              <a:t>&gt;&gt;&gt;dict1.pop(1)</a:t>
            </a:r>
          </a:p>
          <a:p>
            <a:pPr marL="0" indent="0">
              <a:buNone/>
            </a:pPr>
            <a:r>
              <a:rPr lang="en-IN" dirty="0"/>
              <a:t>‘Vijay'</a:t>
            </a:r>
          </a:p>
          <a:p>
            <a:pPr marL="0" indent="0">
              <a:buNone/>
            </a:pPr>
            <a:r>
              <a:rPr lang="en-IN" dirty="0"/>
              <a:t>&gt;&gt;&gt;print(dict1)</a:t>
            </a:r>
          </a:p>
          <a:p>
            <a:pPr marL="0" indent="0">
              <a:buNone/>
            </a:pPr>
            <a:r>
              <a:rPr lang="en-IN" dirty="0"/>
              <a:t>{2: '</a:t>
            </a:r>
            <a:r>
              <a:rPr lang="en-IN" dirty="0" err="1"/>
              <a:t>Shreyas</a:t>
            </a:r>
            <a:r>
              <a:rPr lang="en-IN" dirty="0"/>
              <a:t>', 3: '</a:t>
            </a:r>
            <a:r>
              <a:rPr lang="en-IN" dirty="0" err="1"/>
              <a:t>Yogita</a:t>
            </a:r>
            <a:r>
              <a:rPr lang="en-IN" dirty="0"/>
              <a:t>'}</a:t>
            </a:r>
          </a:p>
        </p:txBody>
      </p:sp>
    </p:spTree>
    <p:extLst>
      <p:ext uri="{BB962C8B-B14F-4D97-AF65-F5344CB8AC3E}">
        <p14:creationId xmlns:p14="http://schemas.microsoft.com/office/powerpoint/2010/main" val="11554464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IN" sz="4000" dirty="0" smtClean="0"/>
              <a:t>End</a:t>
            </a:r>
            <a:endParaRPr lang="en-IN" sz="4000" dirty="0"/>
          </a:p>
        </p:txBody>
      </p:sp>
    </p:spTree>
    <p:extLst>
      <p:ext uri="{BB962C8B-B14F-4D97-AF65-F5344CB8AC3E}">
        <p14:creationId xmlns:p14="http://schemas.microsoft.com/office/powerpoint/2010/main" val="404834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smtClean="0"/>
              <a:t>2. pop operator or pop statement-</a:t>
            </a:r>
          </a:p>
          <a:p>
            <a:pPr marL="0" indent="0">
              <a:buNone/>
            </a:pPr>
            <a:r>
              <a:rPr lang="en-US" dirty="0"/>
              <a:t> </a:t>
            </a:r>
            <a:r>
              <a:rPr lang="en-US" dirty="0" smtClean="0"/>
              <a:t>  If we know the index of the element that we want to delete ,then we can use pop statement.</a:t>
            </a:r>
          </a:p>
          <a:p>
            <a:pPr marL="0" indent="0">
              <a:buNone/>
            </a:pPr>
            <a:r>
              <a:rPr lang="en-US" dirty="0" smtClean="0"/>
              <a:t>For Example</a:t>
            </a:r>
          </a:p>
          <a:p>
            <a:pPr marL="0" indent="0">
              <a:buNone/>
            </a:pPr>
            <a:r>
              <a:rPr lang="en-US" dirty="0"/>
              <a:t>list=[10,20,30,40]</a:t>
            </a:r>
          </a:p>
          <a:p>
            <a:pPr marL="0" indent="0">
              <a:buNone/>
            </a:pPr>
            <a:r>
              <a:rPr lang="en-US" dirty="0" err="1"/>
              <a:t>list.pop</a:t>
            </a:r>
            <a:r>
              <a:rPr lang="en-US" dirty="0"/>
              <a:t>(3)</a:t>
            </a:r>
          </a:p>
          <a:p>
            <a:pPr marL="0" indent="0">
              <a:buNone/>
            </a:pPr>
            <a:r>
              <a:rPr lang="en-US" dirty="0"/>
              <a:t>print(list</a:t>
            </a:r>
            <a:r>
              <a:rPr lang="en-US" dirty="0" smtClean="0"/>
              <a:t>)</a:t>
            </a:r>
          </a:p>
          <a:p>
            <a:pPr marL="0" indent="0">
              <a:buNone/>
            </a:pPr>
            <a:r>
              <a:rPr lang="en-US" dirty="0"/>
              <a:t> </a:t>
            </a:r>
            <a:r>
              <a:rPr lang="en-US" dirty="0" smtClean="0"/>
              <a:t> output</a:t>
            </a:r>
          </a:p>
          <a:p>
            <a:pPr marL="0" indent="0">
              <a:buNone/>
            </a:pPr>
            <a:r>
              <a:rPr lang="en-US" dirty="0"/>
              <a:t>[10, 20, 30]</a:t>
            </a:r>
            <a:endParaRPr lang="en-US" dirty="0" smtClean="0"/>
          </a:p>
        </p:txBody>
      </p:sp>
    </p:spTree>
    <p:extLst>
      <p:ext uri="{BB962C8B-B14F-4D97-AF65-F5344CB8AC3E}">
        <p14:creationId xmlns:p14="http://schemas.microsoft.com/office/powerpoint/2010/main" val="4257539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smtClean="0"/>
              <a:t>3.remove operator or remove statement:-</a:t>
            </a:r>
          </a:p>
          <a:p>
            <a:r>
              <a:rPr lang="en-US" dirty="0" smtClean="0"/>
              <a:t>If we know the item that we want to remove or delete from the list(but not index),then we can use remove statement</a:t>
            </a:r>
          </a:p>
          <a:p>
            <a:r>
              <a:rPr lang="en-US" dirty="0" smtClean="0"/>
              <a:t>For Example</a:t>
            </a:r>
          </a:p>
          <a:p>
            <a:pPr marL="0" indent="0">
              <a:buNone/>
            </a:pPr>
            <a:r>
              <a:rPr lang="en-IN" dirty="0"/>
              <a:t>list=[10,20,30,40]</a:t>
            </a:r>
          </a:p>
          <a:p>
            <a:pPr marL="0" indent="0">
              <a:buNone/>
            </a:pPr>
            <a:r>
              <a:rPr lang="en-IN" dirty="0" err="1"/>
              <a:t>list.remove</a:t>
            </a:r>
            <a:r>
              <a:rPr lang="en-IN" dirty="0"/>
              <a:t>(30)</a:t>
            </a:r>
          </a:p>
          <a:p>
            <a:pPr marL="0" indent="0">
              <a:buNone/>
            </a:pPr>
            <a:r>
              <a:rPr lang="en-IN" dirty="0"/>
              <a:t>print(list</a:t>
            </a:r>
            <a:r>
              <a:rPr lang="en-IN" dirty="0" smtClean="0"/>
              <a:t>)</a:t>
            </a:r>
          </a:p>
          <a:p>
            <a:pPr marL="0" indent="0">
              <a:buNone/>
            </a:pPr>
            <a:r>
              <a:rPr lang="en-US" dirty="0"/>
              <a:t> </a:t>
            </a:r>
            <a:r>
              <a:rPr lang="en-US" dirty="0" smtClean="0"/>
              <a:t>output:</a:t>
            </a:r>
          </a:p>
          <a:p>
            <a:pPr marL="0" indent="0">
              <a:buNone/>
            </a:pPr>
            <a:r>
              <a:rPr lang="en-IN" dirty="0"/>
              <a:t>[10, 20, 40]</a:t>
            </a:r>
          </a:p>
        </p:txBody>
      </p:sp>
    </p:spTree>
    <p:extLst>
      <p:ext uri="{BB962C8B-B14F-4D97-AF65-F5344CB8AC3E}">
        <p14:creationId xmlns:p14="http://schemas.microsoft.com/office/powerpoint/2010/main" val="2267040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List Operations</a:t>
            </a:r>
            <a:br>
              <a:rPr lang="en-IN" dirty="0"/>
            </a:br>
            <a:endParaRPr lang="en-IN" dirty="0"/>
          </a:p>
        </p:txBody>
      </p:sp>
      <p:sp>
        <p:nvSpPr>
          <p:cNvPr id="3" name="Content Placeholder 2"/>
          <p:cNvSpPr>
            <a:spLocks noGrp="1"/>
          </p:cNvSpPr>
          <p:nvPr>
            <p:ph sz="quarter" idx="1"/>
          </p:nvPr>
        </p:nvSpPr>
        <p:spPr/>
        <p:txBody>
          <a:bodyPr>
            <a:normAutofit fontScale="55000" lnSpcReduction="20000"/>
          </a:bodyPr>
          <a:lstStyle/>
          <a:p>
            <a:r>
              <a:rPr lang="en-US" sz="3400" b="1" dirty="0"/>
              <a:t>How to change or add elements to a list?</a:t>
            </a:r>
          </a:p>
          <a:p>
            <a:pPr marL="0" indent="0">
              <a:buNone/>
            </a:pPr>
            <a:r>
              <a:rPr lang="en-IN" sz="3400" dirty="0"/>
              <a:t>append(),extend(),insert()</a:t>
            </a:r>
          </a:p>
          <a:p>
            <a:pPr marL="0" indent="0">
              <a:buNone/>
            </a:pPr>
            <a:endParaRPr lang="en-IN" sz="3400" dirty="0"/>
          </a:p>
          <a:p>
            <a:r>
              <a:rPr lang="en-US" sz="3500" b="1" dirty="0"/>
              <a:t>How to slice lists in Python?</a:t>
            </a:r>
          </a:p>
          <a:p>
            <a:pPr marL="0" indent="0">
              <a:buNone/>
            </a:pPr>
            <a:r>
              <a:rPr lang="en-US" sz="3400" dirty="0"/>
              <a:t>   We can access a range of items in a list by using the slicing operator (colon).</a:t>
            </a:r>
          </a:p>
          <a:p>
            <a:r>
              <a:rPr lang="en-IN" sz="3400" dirty="0"/>
              <a:t>  </a:t>
            </a:r>
            <a:r>
              <a:rPr lang="en-IN" sz="3500" b="1" dirty="0"/>
              <a:t>Negative indexing</a:t>
            </a:r>
          </a:p>
          <a:p>
            <a:pPr marL="0" indent="0">
              <a:buNone/>
            </a:pPr>
            <a:r>
              <a:rPr lang="en-US" sz="3500" dirty="0"/>
              <a:t>   Python allows negative indexing for its sequences. The index of -1 refers to the last item, -2 to the second last item and so on.  </a:t>
            </a:r>
          </a:p>
          <a:p>
            <a:endParaRPr lang="en-US" sz="3500" dirty="0"/>
          </a:p>
          <a:p>
            <a:endParaRPr lang="en-US" b="1" dirty="0" smtClean="0"/>
          </a:p>
          <a:p>
            <a:endParaRPr lang="en-US" b="1" dirty="0"/>
          </a:p>
          <a:p>
            <a:pPr marL="0" indent="0">
              <a:buNone/>
            </a:pPr>
            <a:r>
              <a:rPr lang="en-US" b="1" dirty="0" smtClean="0"/>
              <a:t>   </a:t>
            </a:r>
          </a:p>
          <a:p>
            <a:endParaRPr lang="en-US" b="1" dirty="0"/>
          </a:p>
          <a:p>
            <a:endParaRPr lang="en-US" b="1" dirty="0" smtClean="0"/>
          </a:p>
          <a:p>
            <a:endParaRPr lang="en-US" b="1" dirty="0"/>
          </a:p>
          <a:p>
            <a:endParaRPr lang="en-US" b="1" dirty="0"/>
          </a:p>
          <a:p>
            <a:pPr marL="0" indent="0">
              <a:buNone/>
            </a:pPr>
            <a:r>
              <a:rPr lang="en-IN" dirty="0" smtClean="0"/>
              <a:t>       </a:t>
            </a:r>
            <a:endParaRPr lang="en-IN" dirty="0"/>
          </a:p>
        </p:txBody>
      </p:sp>
    </p:spTree>
    <p:extLst>
      <p:ext uri="{BB962C8B-B14F-4D97-AF65-F5344CB8AC3E}">
        <p14:creationId xmlns:p14="http://schemas.microsoft.com/office/powerpoint/2010/main" val="3794480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2127" y="1600200"/>
            <a:ext cx="6672673" cy="4518315"/>
          </a:xfrm>
        </p:spPr>
      </p:pic>
    </p:spTree>
    <p:extLst>
      <p:ext uri="{BB962C8B-B14F-4D97-AF65-F5344CB8AC3E}">
        <p14:creationId xmlns:p14="http://schemas.microsoft.com/office/powerpoint/2010/main" val="1680121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How to change or add elements to a list?</a:t>
            </a:r>
            <a:br>
              <a:rPr lang="en-US" sz="3200" b="1" dirty="0"/>
            </a:br>
            <a:endParaRPr lang="en-IN" dirty="0"/>
          </a:p>
        </p:txBody>
      </p:sp>
      <p:sp>
        <p:nvSpPr>
          <p:cNvPr id="3" name="Content Placeholder 2"/>
          <p:cNvSpPr>
            <a:spLocks noGrp="1"/>
          </p:cNvSpPr>
          <p:nvPr>
            <p:ph sz="quarter" idx="1"/>
          </p:nvPr>
        </p:nvSpPr>
        <p:spPr/>
        <p:txBody>
          <a:bodyPr/>
          <a:lstStyle/>
          <a:p>
            <a:pPr fontAlgn="base"/>
            <a:r>
              <a:rPr lang="en-US" dirty="0"/>
              <a:t>List are mutable, meaning, their elements can be changed unlike string or tuple.</a:t>
            </a:r>
          </a:p>
          <a:p>
            <a:pPr fontAlgn="base"/>
            <a:r>
              <a:rPr lang="en-US" dirty="0"/>
              <a:t>We can use assignment operator (=) to change an item or a range of items</a:t>
            </a:r>
            <a:r>
              <a:rPr lang="en-US" dirty="0" smtClean="0"/>
              <a:t>.</a:t>
            </a:r>
          </a:p>
        </p:txBody>
      </p:sp>
    </p:spTree>
    <p:extLst>
      <p:ext uri="{BB962C8B-B14F-4D97-AF65-F5344CB8AC3E}">
        <p14:creationId xmlns:p14="http://schemas.microsoft.com/office/powerpoint/2010/main" val="242931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fontAlgn="base"/>
            <a:r>
              <a:rPr lang="en-US" dirty="0"/>
              <a:t>For Example</a:t>
            </a:r>
          </a:p>
          <a:p>
            <a:pPr marL="0" indent="0">
              <a:buNone/>
            </a:pPr>
            <a:r>
              <a:rPr lang="en-US" dirty="0" smtClean="0"/>
              <a:t>odd </a:t>
            </a:r>
            <a:r>
              <a:rPr lang="en-US" dirty="0"/>
              <a:t>= [2, 4, 6, 8]</a:t>
            </a:r>
          </a:p>
          <a:p>
            <a:pPr marL="0" indent="0">
              <a:buNone/>
            </a:pPr>
            <a:r>
              <a:rPr lang="en-US" dirty="0"/>
              <a:t># change the 1st item    </a:t>
            </a:r>
          </a:p>
          <a:p>
            <a:pPr marL="0" indent="0">
              <a:buNone/>
            </a:pPr>
            <a:r>
              <a:rPr lang="en-US" dirty="0"/>
              <a:t>odd[0] = 1            </a:t>
            </a:r>
          </a:p>
          <a:p>
            <a:pPr marL="0" indent="0">
              <a:buNone/>
            </a:pPr>
            <a:r>
              <a:rPr lang="en-US" dirty="0" smtClean="0"/>
              <a:t>                                    # </a:t>
            </a:r>
            <a:r>
              <a:rPr lang="en-US" dirty="0"/>
              <a:t>Output: [1, 4, 6, 8]</a:t>
            </a:r>
          </a:p>
          <a:p>
            <a:pPr marL="0" indent="0">
              <a:buNone/>
            </a:pPr>
            <a:r>
              <a:rPr lang="en-US" dirty="0"/>
              <a:t>print(odd)</a:t>
            </a:r>
          </a:p>
          <a:p>
            <a:pPr marL="0" indent="0">
              <a:buNone/>
            </a:pPr>
            <a:r>
              <a:rPr lang="en-US" dirty="0"/>
              <a:t># change 2nd to 4th items</a:t>
            </a:r>
          </a:p>
          <a:p>
            <a:pPr marL="0" indent="0">
              <a:buNone/>
            </a:pPr>
            <a:r>
              <a:rPr lang="en-US" dirty="0" smtClean="0"/>
              <a:t>odd[1:4] </a:t>
            </a:r>
            <a:r>
              <a:rPr lang="en-US" dirty="0"/>
              <a:t>= [3, 5, 7]  </a:t>
            </a:r>
          </a:p>
          <a:p>
            <a:pPr marL="0" indent="0">
              <a:buNone/>
            </a:pPr>
            <a:r>
              <a:rPr lang="en-US" dirty="0" smtClean="0"/>
              <a:t>                                     # </a:t>
            </a:r>
            <a:r>
              <a:rPr lang="en-US" dirty="0"/>
              <a:t>Output: [1, 3, 5, 7]</a:t>
            </a:r>
          </a:p>
          <a:p>
            <a:pPr marL="0" indent="0">
              <a:buNone/>
            </a:pPr>
            <a:r>
              <a:rPr lang="en-US" dirty="0"/>
              <a:t>print(odd) </a:t>
            </a:r>
            <a:endParaRPr lang="en-IN" dirty="0"/>
          </a:p>
        </p:txBody>
      </p:sp>
    </p:spTree>
    <p:extLst>
      <p:ext uri="{BB962C8B-B14F-4D97-AF65-F5344CB8AC3E}">
        <p14:creationId xmlns:p14="http://schemas.microsoft.com/office/powerpoint/2010/main" val="1367599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smtClean="0"/>
              <a:t>append()</a:t>
            </a:r>
          </a:p>
          <a:p>
            <a:endParaRPr lang="en-IN" dirty="0"/>
          </a:p>
          <a:p>
            <a:r>
              <a:rPr lang="en-US" dirty="0"/>
              <a:t>We can add one item to a list using append() </a:t>
            </a:r>
            <a:r>
              <a:rPr lang="en-US" dirty="0" smtClean="0"/>
              <a:t>method.</a:t>
            </a:r>
          </a:p>
          <a:p>
            <a:r>
              <a:rPr lang="en-US" dirty="0" smtClean="0"/>
              <a:t>Syntax</a:t>
            </a:r>
          </a:p>
          <a:p>
            <a:pPr marL="0" indent="0">
              <a:buNone/>
            </a:pPr>
            <a:r>
              <a:rPr lang="en-US" dirty="0" smtClean="0"/>
              <a:t>     list1.append(element)</a:t>
            </a:r>
          </a:p>
          <a:p>
            <a:r>
              <a:rPr lang="en-US" dirty="0"/>
              <a:t>We can also use + operator to combine two lists. </a:t>
            </a:r>
            <a:endParaRPr lang="en-US" dirty="0" smtClean="0"/>
          </a:p>
          <a:p>
            <a:r>
              <a:rPr lang="en-US" dirty="0" smtClean="0"/>
              <a:t>Example</a:t>
            </a:r>
          </a:p>
          <a:p>
            <a:endParaRPr lang="en-IN" dirty="0"/>
          </a:p>
          <a:p>
            <a:pPr marL="0" indent="0">
              <a:buNone/>
            </a:pPr>
            <a:r>
              <a:rPr lang="en-US" dirty="0"/>
              <a:t>odd = [1, 3, 5]</a:t>
            </a:r>
          </a:p>
          <a:p>
            <a:pPr marL="0" indent="0">
              <a:buNone/>
            </a:pPr>
            <a:r>
              <a:rPr lang="en-US" dirty="0" err="1"/>
              <a:t>odd.append</a:t>
            </a:r>
            <a:r>
              <a:rPr lang="en-US" dirty="0"/>
              <a:t>(7</a:t>
            </a:r>
            <a:r>
              <a:rPr lang="en-US" dirty="0" smtClean="0"/>
              <a:t>)</a:t>
            </a:r>
          </a:p>
          <a:p>
            <a:pPr marL="0" indent="0">
              <a:buNone/>
            </a:pPr>
            <a:r>
              <a:rPr lang="en-US" dirty="0"/>
              <a:t>print(odd)</a:t>
            </a:r>
            <a:endParaRPr lang="en-IN" dirty="0"/>
          </a:p>
          <a:p>
            <a:pPr marL="0" indent="0">
              <a:buNone/>
            </a:pPr>
            <a:endParaRPr lang="en-US" dirty="0"/>
          </a:p>
          <a:p>
            <a:pPr marL="0" indent="0">
              <a:buNone/>
            </a:pPr>
            <a:r>
              <a:rPr lang="en-US" dirty="0" smtClean="0"/>
              <a:t>                                # </a:t>
            </a:r>
            <a:r>
              <a:rPr lang="en-US" dirty="0"/>
              <a:t>Output: [1, 3, 5, </a:t>
            </a:r>
            <a:r>
              <a:rPr lang="en-US" dirty="0" smtClean="0"/>
              <a:t>7]</a:t>
            </a:r>
          </a:p>
        </p:txBody>
      </p:sp>
    </p:spTree>
    <p:extLst>
      <p:ext uri="{BB962C8B-B14F-4D97-AF65-F5344CB8AC3E}">
        <p14:creationId xmlns:p14="http://schemas.microsoft.com/office/powerpoint/2010/main" val="2064950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fontAlgn="base"/>
            <a:r>
              <a:rPr lang="en-US" dirty="0"/>
              <a:t>We can also use + operator to combine two lists. This is also called concatenation.</a:t>
            </a:r>
          </a:p>
          <a:p>
            <a:pPr fontAlgn="base"/>
            <a:r>
              <a:rPr lang="en-US" dirty="0"/>
              <a:t>The * operator repeats a list for the given number of times.</a:t>
            </a:r>
          </a:p>
          <a:p>
            <a:r>
              <a:rPr lang="en-IN" dirty="0" smtClean="0"/>
              <a:t>For Example</a:t>
            </a:r>
          </a:p>
          <a:p>
            <a:pPr marL="0" indent="0">
              <a:buNone/>
            </a:pPr>
            <a:r>
              <a:rPr lang="en-US" dirty="0"/>
              <a:t>odd = [1, 3, 5]</a:t>
            </a:r>
          </a:p>
          <a:p>
            <a:pPr marL="0" indent="0">
              <a:buNone/>
            </a:pPr>
            <a:r>
              <a:rPr lang="en-US" dirty="0" smtClean="0"/>
              <a:t>                                     # </a:t>
            </a:r>
            <a:r>
              <a:rPr lang="en-US" dirty="0"/>
              <a:t>Output: [1, 3, 5, 9, 7, 5]</a:t>
            </a:r>
          </a:p>
          <a:p>
            <a:pPr marL="0" indent="0">
              <a:buNone/>
            </a:pPr>
            <a:r>
              <a:rPr lang="en-US" dirty="0"/>
              <a:t>print(odd + [9, 7, 5])</a:t>
            </a:r>
          </a:p>
          <a:p>
            <a:pPr marL="0" indent="0">
              <a:buNone/>
            </a:pPr>
            <a:r>
              <a:rPr lang="en-US" dirty="0" smtClean="0"/>
              <a:t>                                      #</a:t>
            </a:r>
            <a:r>
              <a:rPr lang="en-US" dirty="0"/>
              <a:t>Output: ["re", "re", "re"]</a:t>
            </a:r>
          </a:p>
          <a:p>
            <a:pPr marL="0" indent="0">
              <a:buNone/>
            </a:pPr>
            <a:r>
              <a:rPr lang="en-US" dirty="0"/>
              <a:t>print(["re"] * 3)</a:t>
            </a:r>
            <a:endParaRPr lang="en-IN" dirty="0"/>
          </a:p>
        </p:txBody>
      </p:sp>
    </p:spTree>
    <p:extLst>
      <p:ext uri="{BB962C8B-B14F-4D97-AF65-F5344CB8AC3E}">
        <p14:creationId xmlns:p14="http://schemas.microsoft.com/office/powerpoint/2010/main" val="3504699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smtClean="0"/>
              <a:t>extend()</a:t>
            </a:r>
          </a:p>
          <a:p>
            <a:r>
              <a:rPr lang="en-US" dirty="0"/>
              <a:t>We can </a:t>
            </a:r>
            <a:r>
              <a:rPr lang="en-US" dirty="0" smtClean="0"/>
              <a:t>several items </a:t>
            </a:r>
            <a:r>
              <a:rPr lang="en-US" dirty="0"/>
              <a:t>to a list </a:t>
            </a:r>
            <a:r>
              <a:rPr lang="en-US" dirty="0" smtClean="0"/>
              <a:t>using extend().</a:t>
            </a:r>
          </a:p>
          <a:p>
            <a:r>
              <a:rPr lang="en-US" dirty="0" smtClean="0"/>
              <a:t>Syntax</a:t>
            </a:r>
          </a:p>
          <a:p>
            <a:pPr marL="0" indent="0">
              <a:buNone/>
            </a:pPr>
            <a:r>
              <a:rPr lang="en-US" dirty="0"/>
              <a:t> </a:t>
            </a:r>
            <a:r>
              <a:rPr lang="en-US" dirty="0" smtClean="0"/>
              <a:t>  list1.extend(list2)</a:t>
            </a:r>
          </a:p>
          <a:p>
            <a:pPr marL="0" indent="0">
              <a:buNone/>
            </a:pPr>
            <a:r>
              <a:rPr lang="en-US" dirty="0" smtClean="0"/>
              <a:t>Example</a:t>
            </a:r>
          </a:p>
          <a:p>
            <a:pPr marL="0" indent="0">
              <a:buNone/>
            </a:pPr>
            <a:endParaRPr lang="en-IN" dirty="0" smtClean="0"/>
          </a:p>
          <a:p>
            <a:pPr marL="0" indent="0">
              <a:buNone/>
            </a:pPr>
            <a:r>
              <a:rPr lang="en-US" dirty="0"/>
              <a:t>odd = [1, 3, 5]</a:t>
            </a:r>
          </a:p>
          <a:p>
            <a:pPr marL="0" indent="0">
              <a:buNone/>
            </a:pPr>
            <a:r>
              <a:rPr lang="en-US" dirty="0"/>
              <a:t>odd.append(7)</a:t>
            </a:r>
          </a:p>
          <a:p>
            <a:pPr marL="0" indent="0">
              <a:buNone/>
            </a:pPr>
            <a:r>
              <a:rPr lang="en-US" dirty="0" smtClean="0"/>
              <a:t>                                          # </a:t>
            </a:r>
            <a:r>
              <a:rPr lang="en-US" dirty="0"/>
              <a:t>Output: [1, 3, 5, 7]</a:t>
            </a:r>
          </a:p>
          <a:p>
            <a:pPr marL="0" indent="0">
              <a:buNone/>
            </a:pPr>
            <a:r>
              <a:rPr lang="en-US" dirty="0"/>
              <a:t>print(odd)</a:t>
            </a:r>
          </a:p>
          <a:p>
            <a:pPr marL="0" indent="0">
              <a:buNone/>
            </a:pPr>
            <a:r>
              <a:rPr lang="en-US" dirty="0" err="1"/>
              <a:t>odd.extend</a:t>
            </a:r>
            <a:r>
              <a:rPr lang="en-US" dirty="0"/>
              <a:t>([9, 11, 13])</a:t>
            </a:r>
          </a:p>
          <a:p>
            <a:pPr marL="0" indent="0">
              <a:buNone/>
            </a:pPr>
            <a:r>
              <a:rPr lang="en-US" dirty="0" smtClean="0"/>
              <a:t>                                          # </a:t>
            </a:r>
            <a:r>
              <a:rPr lang="en-US" dirty="0"/>
              <a:t>Output: [1, 3, 5, 7, 9, 11, 13]</a:t>
            </a:r>
          </a:p>
          <a:p>
            <a:pPr marL="0" indent="0">
              <a:buNone/>
            </a:pPr>
            <a:r>
              <a:rPr lang="en-US" dirty="0"/>
              <a:t>print(odd)</a:t>
            </a:r>
            <a:endParaRPr lang="en-IN" dirty="0"/>
          </a:p>
        </p:txBody>
      </p:sp>
    </p:spTree>
    <p:extLst>
      <p:ext uri="{BB962C8B-B14F-4D97-AF65-F5344CB8AC3E}">
        <p14:creationId xmlns:p14="http://schemas.microsoft.com/office/powerpoint/2010/main" val="1883102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i</a:t>
            </a:r>
            <a:r>
              <a:rPr lang="en-IN" dirty="0" smtClean="0"/>
              <a:t>nsert()</a:t>
            </a:r>
          </a:p>
          <a:p>
            <a:r>
              <a:rPr lang="en-US" dirty="0"/>
              <a:t>we can insert one item at a desired location by using the method insert() or insert multiple items by squeezing it into an empty slice of a list</a:t>
            </a:r>
            <a:r>
              <a:rPr lang="en-US" dirty="0" smtClean="0"/>
              <a:t>.</a:t>
            </a:r>
          </a:p>
          <a:p>
            <a:r>
              <a:rPr lang="en-US" dirty="0" smtClean="0"/>
              <a:t>Syntax</a:t>
            </a:r>
          </a:p>
          <a:p>
            <a:pPr marL="0" indent="0">
              <a:buNone/>
            </a:pPr>
            <a:r>
              <a:rPr lang="en-US" dirty="0"/>
              <a:t> </a:t>
            </a:r>
            <a:r>
              <a:rPr lang="en-US" dirty="0" smtClean="0"/>
              <a:t> list1.insert(</a:t>
            </a:r>
            <a:r>
              <a:rPr lang="en-US" dirty="0" err="1" smtClean="0"/>
              <a:t>index,element</a:t>
            </a:r>
            <a:r>
              <a:rPr lang="en-US" dirty="0" smtClean="0"/>
              <a:t>)</a:t>
            </a:r>
          </a:p>
          <a:p>
            <a:r>
              <a:rPr lang="en-US" dirty="0" smtClean="0"/>
              <a:t>Example</a:t>
            </a:r>
          </a:p>
          <a:p>
            <a:pPr marL="0" indent="0">
              <a:buNone/>
            </a:pPr>
            <a:r>
              <a:rPr lang="en-IN" dirty="0"/>
              <a:t>odd = [1, 9]</a:t>
            </a:r>
          </a:p>
          <a:p>
            <a:pPr marL="0" indent="0">
              <a:buNone/>
            </a:pPr>
            <a:r>
              <a:rPr lang="en-IN" dirty="0" err="1"/>
              <a:t>odd.insert</a:t>
            </a:r>
            <a:r>
              <a:rPr lang="en-IN" dirty="0"/>
              <a:t>(1,3)</a:t>
            </a:r>
          </a:p>
          <a:p>
            <a:pPr marL="0" indent="0">
              <a:buNone/>
            </a:pPr>
            <a:r>
              <a:rPr lang="en-IN" dirty="0" smtClean="0"/>
              <a:t>                               # </a:t>
            </a:r>
            <a:r>
              <a:rPr lang="en-IN" dirty="0"/>
              <a:t>Output: [1, 3, 9] </a:t>
            </a:r>
          </a:p>
          <a:p>
            <a:pPr marL="0" indent="0">
              <a:buNone/>
            </a:pPr>
            <a:r>
              <a:rPr lang="en-IN" dirty="0"/>
              <a:t>print(odd)</a:t>
            </a:r>
          </a:p>
          <a:p>
            <a:pPr marL="0" indent="0">
              <a:buNone/>
            </a:pPr>
            <a:r>
              <a:rPr lang="en-IN" dirty="0"/>
              <a:t>odd[2:2] = [5, 7]</a:t>
            </a:r>
          </a:p>
          <a:p>
            <a:pPr marL="0" indent="0">
              <a:buNone/>
            </a:pPr>
            <a:r>
              <a:rPr lang="en-IN" dirty="0" smtClean="0"/>
              <a:t>                               # </a:t>
            </a:r>
            <a:r>
              <a:rPr lang="en-IN" dirty="0"/>
              <a:t>Output: [1, 3, 5, 7, 9]</a:t>
            </a:r>
          </a:p>
          <a:p>
            <a:pPr marL="0" indent="0">
              <a:buNone/>
            </a:pPr>
            <a:r>
              <a:rPr lang="en-IN" dirty="0"/>
              <a:t>print(odd)</a:t>
            </a:r>
          </a:p>
        </p:txBody>
      </p:sp>
    </p:spTree>
    <p:extLst>
      <p:ext uri="{BB962C8B-B14F-4D97-AF65-F5344CB8AC3E}">
        <p14:creationId xmlns:p14="http://schemas.microsoft.com/office/powerpoint/2010/main" val="3184918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06244"/>
            <a:ext cx="7467600" cy="4661537"/>
          </a:xfrm>
        </p:spPr>
      </p:pic>
    </p:spTree>
    <p:extLst>
      <p:ext uri="{BB962C8B-B14F-4D97-AF65-F5344CB8AC3E}">
        <p14:creationId xmlns:p14="http://schemas.microsoft.com/office/powerpoint/2010/main" val="84191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1.append</a:t>
            </a:r>
            <a:r>
              <a:rPr lang="en-IN" dirty="0"/>
              <a:t>() Method</a:t>
            </a:r>
            <a:br>
              <a:rPr lang="en-IN" dirty="0"/>
            </a:br>
            <a:endParaRPr lang="en-IN" dirty="0"/>
          </a:p>
        </p:txBody>
      </p:sp>
      <p:sp>
        <p:nvSpPr>
          <p:cNvPr id="3" name="Content Placeholder 2"/>
          <p:cNvSpPr>
            <a:spLocks noGrp="1"/>
          </p:cNvSpPr>
          <p:nvPr>
            <p:ph sz="quarter" idx="1"/>
          </p:nvPr>
        </p:nvSpPr>
        <p:spPr>
          <a:xfrm>
            <a:off x="228600" y="1417638"/>
            <a:ext cx="7467600" cy="4873752"/>
          </a:xfrm>
        </p:spPr>
        <p:txBody>
          <a:bodyPr>
            <a:normAutofit fontScale="55000" lnSpcReduction="20000"/>
          </a:bodyPr>
          <a:lstStyle/>
          <a:p>
            <a:pPr marL="0" indent="0">
              <a:buFont typeface="Wingdings"/>
              <a:buNone/>
            </a:pPr>
            <a:r>
              <a:rPr lang="en-US" sz="3500" dirty="0"/>
              <a:t>The append() method appends an element to the end of the list.</a:t>
            </a:r>
          </a:p>
          <a:p>
            <a:pPr marL="0" indent="0">
              <a:buFont typeface="Wingdings"/>
              <a:buNone/>
            </a:pPr>
            <a:r>
              <a:rPr lang="en-IN" sz="3500" dirty="0"/>
              <a:t>Syntax</a:t>
            </a:r>
          </a:p>
          <a:p>
            <a:pPr marL="0" indent="0">
              <a:buFont typeface="Wingdings"/>
              <a:buNone/>
            </a:pPr>
            <a:r>
              <a:rPr lang="en-US" sz="3500" dirty="0"/>
              <a:t>   </a:t>
            </a:r>
            <a:r>
              <a:rPr lang="en-US" sz="3500" dirty="0" err="1"/>
              <a:t>List.append</a:t>
            </a:r>
            <a:r>
              <a:rPr lang="en-US" sz="3500" dirty="0"/>
              <a:t>(Element)</a:t>
            </a:r>
          </a:p>
          <a:p>
            <a:pPr marL="0" indent="0">
              <a:buFont typeface="Wingdings"/>
              <a:buNone/>
            </a:pPr>
            <a:endParaRPr lang="en-IN" sz="3500" dirty="0"/>
          </a:p>
          <a:p>
            <a:pPr marL="0" indent="0">
              <a:buFont typeface="Wingdings"/>
              <a:buNone/>
            </a:pPr>
            <a:r>
              <a:rPr lang="en-US" sz="3500" dirty="0"/>
              <a:t>Example</a:t>
            </a:r>
            <a:endParaRPr lang="en-IN" sz="3500" dirty="0"/>
          </a:p>
          <a:p>
            <a:pPr marL="0" indent="0">
              <a:buFont typeface="Wingdings"/>
              <a:buNone/>
            </a:pPr>
            <a:endParaRPr lang="en-US" sz="3500" dirty="0"/>
          </a:p>
          <a:p>
            <a:pPr marL="0" indent="0">
              <a:buFont typeface="Wingdings"/>
              <a:buNone/>
            </a:pPr>
            <a:r>
              <a:rPr lang="en-US" sz="3500" dirty="0"/>
              <a:t>List1=[10,20,30,40]</a:t>
            </a:r>
          </a:p>
          <a:p>
            <a:pPr marL="0" indent="0">
              <a:buFont typeface="Wingdings"/>
              <a:buNone/>
            </a:pPr>
            <a:r>
              <a:rPr lang="en-US" sz="3500" dirty="0"/>
              <a:t>List1.append(50)</a:t>
            </a:r>
          </a:p>
          <a:p>
            <a:pPr marL="0" indent="0">
              <a:buFont typeface="Wingdings"/>
              <a:buNone/>
            </a:pPr>
            <a:r>
              <a:rPr lang="en-US" sz="3500" dirty="0"/>
              <a:t>print(List1)</a:t>
            </a:r>
          </a:p>
          <a:p>
            <a:pPr marL="0" indent="0">
              <a:buFont typeface="Wingdings"/>
              <a:buNone/>
            </a:pPr>
            <a:endParaRPr lang="en-US" sz="3500" dirty="0"/>
          </a:p>
          <a:p>
            <a:pPr marL="0" indent="0">
              <a:buFont typeface="Wingdings"/>
              <a:buNone/>
            </a:pPr>
            <a:r>
              <a:rPr lang="en-US" sz="3500" dirty="0"/>
              <a:t>Output</a:t>
            </a:r>
          </a:p>
          <a:p>
            <a:pPr marL="0" indent="0">
              <a:buFont typeface="Wingdings"/>
              <a:buNone/>
            </a:pPr>
            <a:r>
              <a:rPr lang="en-US" sz="3500" dirty="0"/>
              <a:t>[10, 20, 30, 40, 50]</a:t>
            </a:r>
          </a:p>
          <a:p>
            <a:endParaRPr lang="en-IN" sz="3500" dirty="0"/>
          </a:p>
          <a:p>
            <a:pPr marL="0" indent="0">
              <a:buFont typeface="Wingdings"/>
              <a:buNone/>
            </a:pPr>
            <a:r>
              <a:rPr lang="en-US" sz="3500" dirty="0"/>
              <a:t>  </a:t>
            </a:r>
          </a:p>
          <a:p>
            <a:pPr marL="0" indent="0">
              <a:buNone/>
            </a:pPr>
            <a:endParaRPr lang="en-IN" dirty="0"/>
          </a:p>
          <a:p>
            <a:pPr marL="0" indent="0">
              <a:buNone/>
            </a:pPr>
            <a:r>
              <a:rPr lang="en-US" dirty="0" smtClean="0"/>
              <a:t>  </a:t>
            </a:r>
            <a:endParaRPr lang="en-IN" dirty="0"/>
          </a:p>
        </p:txBody>
      </p:sp>
    </p:spTree>
    <p:extLst>
      <p:ext uri="{BB962C8B-B14F-4D97-AF65-F5344CB8AC3E}">
        <p14:creationId xmlns:p14="http://schemas.microsoft.com/office/powerpoint/2010/main" val="1316030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2.clear</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dirty="0"/>
              <a:t>The clear() method removes all the elements from a list</a:t>
            </a:r>
            <a:r>
              <a:rPr lang="en-US" dirty="0" smtClean="0"/>
              <a:t>.</a:t>
            </a:r>
          </a:p>
          <a:p>
            <a:r>
              <a:rPr lang="en-US" dirty="0" smtClean="0"/>
              <a:t>Syntax</a:t>
            </a:r>
          </a:p>
          <a:p>
            <a:pPr marL="0" indent="0">
              <a:buNone/>
            </a:pPr>
            <a:r>
              <a:rPr lang="en-US" dirty="0" smtClean="0"/>
              <a:t>   </a:t>
            </a:r>
            <a:r>
              <a:rPr lang="en-US" dirty="0" err="1" smtClean="0"/>
              <a:t>List.clear</a:t>
            </a:r>
            <a:r>
              <a:rPr lang="en-US" dirty="0" smtClean="0"/>
              <a:t>()</a:t>
            </a:r>
            <a:endParaRPr lang="en-US" dirty="0"/>
          </a:p>
          <a:p>
            <a:r>
              <a:rPr lang="en-US" dirty="0" smtClean="0"/>
              <a:t>Example</a:t>
            </a:r>
          </a:p>
          <a:p>
            <a:pPr marL="0" indent="0">
              <a:buNone/>
            </a:pPr>
            <a:r>
              <a:rPr lang="en-US" dirty="0"/>
              <a:t>List1=[10,20,30,40]</a:t>
            </a:r>
          </a:p>
          <a:p>
            <a:pPr marL="0" indent="0">
              <a:buNone/>
            </a:pPr>
            <a:r>
              <a:rPr lang="en-US" dirty="0"/>
              <a:t>List1.clear()</a:t>
            </a:r>
          </a:p>
          <a:p>
            <a:pPr marL="0" indent="0">
              <a:buNone/>
            </a:pPr>
            <a:r>
              <a:rPr lang="en-US" dirty="0"/>
              <a:t>print(List1)</a:t>
            </a:r>
            <a:endParaRPr lang="en-US" dirty="0" smtClean="0"/>
          </a:p>
          <a:p>
            <a:pPr marL="0" indent="0">
              <a:buNone/>
            </a:pPr>
            <a:r>
              <a:rPr lang="en-US" dirty="0"/>
              <a:t> </a:t>
            </a:r>
            <a:r>
              <a:rPr lang="en-US" dirty="0" smtClean="0"/>
              <a:t> Output</a:t>
            </a:r>
          </a:p>
          <a:p>
            <a:pPr marL="0" indent="0">
              <a:buNone/>
            </a:pPr>
            <a:r>
              <a:rPr lang="en-US" dirty="0" smtClean="0"/>
              <a:t>[ ]</a:t>
            </a:r>
            <a:endParaRPr lang="en-US" dirty="0"/>
          </a:p>
          <a:p>
            <a:pPr marL="0" indent="0">
              <a:buNone/>
            </a:pPr>
            <a:endParaRPr lang="en-IN" dirty="0"/>
          </a:p>
        </p:txBody>
      </p:sp>
    </p:spTree>
    <p:extLst>
      <p:ext uri="{BB962C8B-B14F-4D97-AF65-F5344CB8AC3E}">
        <p14:creationId xmlns:p14="http://schemas.microsoft.com/office/powerpoint/2010/main" val="3249797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3.copy</a:t>
            </a:r>
            <a:r>
              <a:rPr lang="en-IN" dirty="0"/>
              <a:t>() Method</a:t>
            </a:r>
            <a:br>
              <a:rPr lang="en-IN"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The copy() method returns a copy of the specified list</a:t>
            </a:r>
            <a:r>
              <a:rPr lang="en-US" dirty="0" smtClean="0"/>
              <a:t>.</a:t>
            </a:r>
          </a:p>
          <a:p>
            <a:r>
              <a:rPr lang="en-US" dirty="0" smtClean="0"/>
              <a:t>Syntax</a:t>
            </a:r>
          </a:p>
          <a:p>
            <a:pPr marL="0" indent="0">
              <a:buNone/>
            </a:pPr>
            <a:r>
              <a:rPr lang="en-US" dirty="0" smtClean="0"/>
              <a:t>    </a:t>
            </a:r>
            <a:r>
              <a:rPr lang="en-US" dirty="0" err="1" smtClean="0"/>
              <a:t>List.copy</a:t>
            </a:r>
            <a:r>
              <a:rPr lang="en-US" dirty="0" smtClean="0"/>
              <a:t>()</a:t>
            </a:r>
          </a:p>
          <a:p>
            <a:r>
              <a:rPr lang="en-US" dirty="0" smtClean="0"/>
              <a:t>Example</a:t>
            </a:r>
          </a:p>
          <a:p>
            <a:pPr marL="0" indent="0">
              <a:buNone/>
            </a:pPr>
            <a:r>
              <a:rPr lang="en-US" dirty="0"/>
              <a:t>List1=[10,20,30,40]</a:t>
            </a:r>
          </a:p>
          <a:p>
            <a:pPr marL="0" indent="0">
              <a:buNone/>
            </a:pPr>
            <a:r>
              <a:rPr lang="en-US" dirty="0"/>
              <a:t>List2=List1.copy()</a:t>
            </a:r>
          </a:p>
          <a:p>
            <a:pPr marL="0" indent="0">
              <a:buNone/>
            </a:pPr>
            <a:r>
              <a:rPr lang="en-US" dirty="0"/>
              <a:t>print(List2</a:t>
            </a:r>
            <a:r>
              <a:rPr lang="en-US" dirty="0" smtClean="0"/>
              <a:t>)</a:t>
            </a:r>
          </a:p>
          <a:p>
            <a:pPr marL="0" indent="0">
              <a:buNone/>
            </a:pPr>
            <a:endParaRPr lang="en-US" dirty="0" smtClean="0"/>
          </a:p>
          <a:p>
            <a:pPr marL="0" indent="0">
              <a:buNone/>
            </a:pPr>
            <a:r>
              <a:rPr lang="en-US" dirty="0" smtClean="0"/>
              <a:t>Output</a:t>
            </a:r>
          </a:p>
          <a:p>
            <a:pPr marL="0" indent="0">
              <a:buNone/>
            </a:pPr>
            <a:r>
              <a:rPr lang="en-US" dirty="0"/>
              <a:t>[10, 20, 30, 40]</a:t>
            </a:r>
          </a:p>
          <a:p>
            <a:endParaRPr lang="en-US" dirty="0" smtClean="0"/>
          </a:p>
          <a:p>
            <a:pPr marL="0" indent="0">
              <a:buNone/>
            </a:pPr>
            <a:r>
              <a:rPr lang="en-US" dirty="0"/>
              <a:t> </a:t>
            </a:r>
            <a:r>
              <a:rPr lang="en-US" dirty="0" smtClean="0"/>
              <a:t> </a:t>
            </a:r>
            <a:endParaRPr lang="en-US" dirty="0"/>
          </a:p>
          <a:p>
            <a:endParaRPr lang="en-IN" dirty="0"/>
          </a:p>
        </p:txBody>
      </p:sp>
    </p:spTree>
    <p:extLst>
      <p:ext uri="{BB962C8B-B14F-4D97-AF65-F5344CB8AC3E}">
        <p14:creationId xmlns:p14="http://schemas.microsoft.com/office/powerpoint/2010/main" val="373346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outcome</a:t>
            </a:r>
            <a:endParaRPr lang="en-IN" dirty="0"/>
          </a:p>
        </p:txBody>
      </p:sp>
      <p:sp>
        <p:nvSpPr>
          <p:cNvPr id="3" name="Content Placeholder 2"/>
          <p:cNvSpPr>
            <a:spLocks noGrp="1"/>
          </p:cNvSpPr>
          <p:nvPr>
            <p:ph sz="quarter" idx="1"/>
          </p:nvPr>
        </p:nvSpPr>
        <p:spPr/>
        <p:txBody>
          <a:bodyPr/>
          <a:lstStyle/>
          <a:p>
            <a:r>
              <a:rPr lang="en-IN" dirty="0" smtClean="0"/>
              <a:t>Perform operation on Data Structure in Python</a:t>
            </a:r>
            <a:endParaRPr lang="en-IN" dirty="0"/>
          </a:p>
        </p:txBody>
      </p:sp>
    </p:spTree>
    <p:extLst>
      <p:ext uri="{BB962C8B-B14F-4D97-AF65-F5344CB8AC3E}">
        <p14:creationId xmlns:p14="http://schemas.microsoft.com/office/powerpoint/2010/main" val="4200464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4.count</a:t>
            </a:r>
            <a:r>
              <a:rPr lang="en-IN" dirty="0"/>
              <a:t>() Method</a:t>
            </a:r>
            <a:br>
              <a:rPr lang="en-IN" dirty="0"/>
            </a:br>
            <a:endParaRPr lang="en-IN" dirty="0"/>
          </a:p>
        </p:txBody>
      </p:sp>
      <p:sp>
        <p:nvSpPr>
          <p:cNvPr id="3" name="Content Placeholder 2"/>
          <p:cNvSpPr>
            <a:spLocks noGrp="1"/>
          </p:cNvSpPr>
          <p:nvPr>
            <p:ph sz="quarter" idx="1"/>
          </p:nvPr>
        </p:nvSpPr>
        <p:spPr/>
        <p:txBody>
          <a:bodyPr>
            <a:normAutofit/>
          </a:bodyPr>
          <a:lstStyle/>
          <a:p>
            <a:r>
              <a:rPr lang="en-US" dirty="0"/>
              <a:t>The count() method returns the number of elements with the specified value</a:t>
            </a:r>
            <a:r>
              <a:rPr lang="en-US" dirty="0" smtClean="0"/>
              <a:t>.</a:t>
            </a:r>
            <a:endParaRPr lang="en-US" dirty="0"/>
          </a:p>
          <a:p>
            <a:r>
              <a:rPr lang="en-US" dirty="0"/>
              <a:t>S</a:t>
            </a:r>
            <a:r>
              <a:rPr lang="en-US" dirty="0" smtClean="0"/>
              <a:t>yntax</a:t>
            </a:r>
          </a:p>
          <a:p>
            <a:pPr marL="0" indent="0">
              <a:buNone/>
            </a:pPr>
            <a:r>
              <a:rPr lang="en-US" dirty="0" smtClean="0"/>
              <a:t>   </a:t>
            </a:r>
            <a:r>
              <a:rPr lang="en-US" dirty="0" err="1" smtClean="0"/>
              <a:t>list.count</a:t>
            </a:r>
            <a:r>
              <a:rPr lang="en-US" dirty="0" smtClean="0"/>
              <a:t>(value)</a:t>
            </a:r>
          </a:p>
          <a:p>
            <a:r>
              <a:rPr lang="en-US" dirty="0" smtClean="0"/>
              <a:t>Example</a:t>
            </a:r>
          </a:p>
          <a:p>
            <a:pPr marL="0" indent="0">
              <a:buNone/>
            </a:pPr>
            <a:r>
              <a:rPr lang="en-IN" dirty="0"/>
              <a:t>List1=[10,20,30,40,20,30,20]</a:t>
            </a:r>
          </a:p>
          <a:p>
            <a:pPr marL="0" indent="0">
              <a:buNone/>
            </a:pPr>
            <a:r>
              <a:rPr lang="en-IN" dirty="0"/>
              <a:t>x=List1.count(20)</a:t>
            </a:r>
          </a:p>
          <a:p>
            <a:pPr marL="0" indent="0">
              <a:buNone/>
            </a:pPr>
            <a:r>
              <a:rPr lang="en-IN" dirty="0"/>
              <a:t>print(x</a:t>
            </a:r>
            <a:r>
              <a:rPr lang="en-IN" dirty="0" smtClean="0"/>
              <a:t>)</a:t>
            </a:r>
          </a:p>
          <a:p>
            <a:pPr marL="0" indent="0">
              <a:buNone/>
            </a:pPr>
            <a:r>
              <a:rPr lang="en-US" dirty="0" smtClean="0"/>
              <a:t>  Output</a:t>
            </a:r>
          </a:p>
          <a:p>
            <a:pPr marL="0" indent="0">
              <a:buNone/>
            </a:pPr>
            <a:r>
              <a:rPr lang="en-US" dirty="0"/>
              <a:t>3</a:t>
            </a:r>
            <a:endParaRPr lang="en-IN" dirty="0"/>
          </a:p>
        </p:txBody>
      </p:sp>
    </p:spTree>
    <p:extLst>
      <p:ext uri="{BB962C8B-B14F-4D97-AF65-F5344CB8AC3E}">
        <p14:creationId xmlns:p14="http://schemas.microsoft.com/office/powerpoint/2010/main" val="2290558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5.extend</a:t>
            </a:r>
            <a:r>
              <a:rPr lang="en-IN" dirty="0"/>
              <a:t>() Method</a:t>
            </a:r>
            <a:br>
              <a:rPr lang="en-IN"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The extend() method adds the specified list elements (or any </a:t>
            </a:r>
            <a:r>
              <a:rPr lang="en-US" dirty="0" err="1"/>
              <a:t>iterable</a:t>
            </a:r>
            <a:r>
              <a:rPr lang="en-US" dirty="0"/>
              <a:t>) to the end of the current list</a:t>
            </a:r>
            <a:r>
              <a:rPr lang="en-US" dirty="0" smtClean="0"/>
              <a:t>.</a:t>
            </a:r>
          </a:p>
          <a:p>
            <a:r>
              <a:rPr lang="en-US" dirty="0" smtClean="0"/>
              <a:t>Syntax</a:t>
            </a:r>
          </a:p>
          <a:p>
            <a:pPr marL="0" indent="0">
              <a:buNone/>
            </a:pPr>
            <a:r>
              <a:rPr lang="en-US" dirty="0" err="1" smtClean="0"/>
              <a:t>List.extend</a:t>
            </a:r>
            <a:r>
              <a:rPr lang="en-US" dirty="0" smtClean="0"/>
              <a:t>(Sequence)</a:t>
            </a:r>
          </a:p>
          <a:p>
            <a:pPr marL="0" indent="0">
              <a:buNone/>
            </a:pPr>
            <a:r>
              <a:rPr lang="en-US" dirty="0"/>
              <a:t> </a:t>
            </a:r>
            <a:r>
              <a:rPr lang="en-US" dirty="0" smtClean="0"/>
              <a:t>    Sequence can be </a:t>
            </a:r>
            <a:r>
              <a:rPr lang="en-US" dirty="0" err="1" smtClean="0"/>
              <a:t>List,Tuple,Set</a:t>
            </a:r>
            <a:r>
              <a:rPr lang="en-US" dirty="0" smtClean="0"/>
              <a:t> </a:t>
            </a:r>
            <a:r>
              <a:rPr lang="en-US" dirty="0" err="1" smtClean="0"/>
              <a:t>etc</a:t>
            </a:r>
            <a:endParaRPr lang="en-US" dirty="0" smtClean="0"/>
          </a:p>
          <a:p>
            <a:r>
              <a:rPr lang="en-US" dirty="0" smtClean="0"/>
              <a:t>Example</a:t>
            </a:r>
          </a:p>
          <a:p>
            <a:pPr marL="0" indent="0">
              <a:buNone/>
            </a:pPr>
            <a:endParaRPr lang="en-US" dirty="0" smtClean="0"/>
          </a:p>
          <a:p>
            <a:pPr marL="0" indent="0">
              <a:buNone/>
            </a:pPr>
            <a:r>
              <a:rPr lang="en-IN" dirty="0"/>
              <a:t>List1=[10,20,30,40]</a:t>
            </a:r>
          </a:p>
          <a:p>
            <a:pPr marL="0" indent="0">
              <a:buNone/>
            </a:pPr>
            <a:r>
              <a:rPr lang="en-IN" dirty="0"/>
              <a:t>List2=[50,60]</a:t>
            </a:r>
          </a:p>
          <a:p>
            <a:pPr marL="0" indent="0">
              <a:buNone/>
            </a:pPr>
            <a:r>
              <a:rPr lang="en-IN" dirty="0"/>
              <a:t>List1.extend(List2)</a:t>
            </a:r>
          </a:p>
          <a:p>
            <a:pPr marL="0" indent="0">
              <a:buNone/>
            </a:pPr>
            <a:r>
              <a:rPr lang="en-IN" dirty="0"/>
              <a:t>print(List1</a:t>
            </a:r>
            <a:r>
              <a:rPr lang="en-IN" dirty="0" smtClean="0"/>
              <a:t>)</a:t>
            </a:r>
          </a:p>
          <a:p>
            <a:pPr marL="0" indent="0">
              <a:buNone/>
            </a:pPr>
            <a:r>
              <a:rPr lang="en-US" dirty="0" smtClean="0"/>
              <a:t>Output</a:t>
            </a:r>
          </a:p>
          <a:p>
            <a:pPr marL="0" indent="0">
              <a:buNone/>
            </a:pPr>
            <a:r>
              <a:rPr lang="en-IN" dirty="0"/>
              <a:t>[10, 20, 30, 40, 50, 60]</a:t>
            </a:r>
          </a:p>
          <a:p>
            <a:pPr marL="0" indent="0">
              <a:buNone/>
            </a:pPr>
            <a:endParaRPr lang="en-IN" dirty="0"/>
          </a:p>
        </p:txBody>
      </p:sp>
    </p:spTree>
    <p:extLst>
      <p:ext uri="{BB962C8B-B14F-4D97-AF65-F5344CB8AC3E}">
        <p14:creationId xmlns:p14="http://schemas.microsoft.com/office/powerpoint/2010/main" val="1455150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6.index</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dirty="0"/>
              <a:t>The index() method returns the position at the first occurrence of the specified value</a:t>
            </a:r>
            <a:r>
              <a:rPr lang="en-US" dirty="0" smtClean="0"/>
              <a:t>.</a:t>
            </a:r>
          </a:p>
          <a:p>
            <a:r>
              <a:rPr lang="en-US" dirty="0" smtClean="0"/>
              <a:t>Syntax   </a:t>
            </a:r>
            <a:r>
              <a:rPr lang="en-US" dirty="0" err="1" smtClean="0"/>
              <a:t>List.index</a:t>
            </a:r>
            <a:r>
              <a:rPr lang="en-US" dirty="0" smtClean="0"/>
              <a:t>(Element)</a:t>
            </a:r>
          </a:p>
          <a:p>
            <a:r>
              <a:rPr lang="en-US" dirty="0" smtClean="0"/>
              <a:t>Example</a:t>
            </a:r>
          </a:p>
          <a:p>
            <a:pPr marL="0" indent="0">
              <a:buNone/>
            </a:pPr>
            <a:r>
              <a:rPr lang="en-US" dirty="0"/>
              <a:t>List1=[10,20,30,40]</a:t>
            </a:r>
          </a:p>
          <a:p>
            <a:pPr marL="0" indent="0">
              <a:buNone/>
            </a:pPr>
            <a:r>
              <a:rPr lang="en-US" dirty="0"/>
              <a:t>x=List1.index(30)</a:t>
            </a:r>
          </a:p>
          <a:p>
            <a:pPr marL="0" indent="0">
              <a:buNone/>
            </a:pPr>
            <a:r>
              <a:rPr lang="en-US" dirty="0"/>
              <a:t>print(x)</a:t>
            </a:r>
          </a:p>
          <a:p>
            <a:endParaRPr lang="en-US" dirty="0" smtClean="0"/>
          </a:p>
          <a:p>
            <a:r>
              <a:rPr lang="en-US" dirty="0" err="1" smtClean="0"/>
              <a:t>Ouptut</a:t>
            </a:r>
            <a:endParaRPr lang="en-US" dirty="0" smtClean="0"/>
          </a:p>
          <a:p>
            <a:pPr marL="0" indent="0">
              <a:buNone/>
            </a:pPr>
            <a:r>
              <a:rPr lang="en-US" dirty="0"/>
              <a:t>2</a:t>
            </a:r>
            <a:endParaRPr lang="en-US" dirty="0" smtClean="0"/>
          </a:p>
          <a:p>
            <a:pPr marL="0" indent="0">
              <a:buNone/>
            </a:pPr>
            <a:endParaRPr lang="en-IN" dirty="0"/>
          </a:p>
        </p:txBody>
      </p:sp>
    </p:spTree>
    <p:extLst>
      <p:ext uri="{BB962C8B-B14F-4D97-AF65-F5344CB8AC3E}">
        <p14:creationId xmlns:p14="http://schemas.microsoft.com/office/powerpoint/2010/main" val="3389806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a:t>
            </a:r>
            <a:r>
              <a:rPr lang="en-IN" dirty="0"/>
              <a:t> insert() Method</a:t>
            </a:r>
            <a:br>
              <a:rPr lang="en-IN" dirty="0"/>
            </a:br>
            <a:endParaRPr lang="en-IN" dirty="0"/>
          </a:p>
        </p:txBody>
      </p:sp>
      <p:sp>
        <p:nvSpPr>
          <p:cNvPr id="3" name="Content Placeholder 2"/>
          <p:cNvSpPr>
            <a:spLocks noGrp="1"/>
          </p:cNvSpPr>
          <p:nvPr>
            <p:ph sz="quarter" idx="1"/>
          </p:nvPr>
        </p:nvSpPr>
        <p:spPr/>
        <p:txBody>
          <a:bodyPr/>
          <a:lstStyle/>
          <a:p>
            <a:r>
              <a:rPr lang="en-US" dirty="0"/>
              <a:t>The insert() method inserts the specified value at the specified position</a:t>
            </a:r>
            <a:r>
              <a:rPr lang="en-US" dirty="0" smtClean="0"/>
              <a:t>.</a:t>
            </a:r>
          </a:p>
          <a:p>
            <a:r>
              <a:rPr lang="en-US" dirty="0" smtClean="0"/>
              <a:t>Syntax</a:t>
            </a:r>
          </a:p>
          <a:p>
            <a:pPr marL="0" indent="0">
              <a:buNone/>
            </a:pPr>
            <a:r>
              <a:rPr lang="en-US" dirty="0" smtClean="0"/>
              <a:t>    </a:t>
            </a:r>
            <a:r>
              <a:rPr lang="en-US" dirty="0" err="1" smtClean="0"/>
              <a:t>List.insert</a:t>
            </a:r>
            <a:r>
              <a:rPr lang="en-US" dirty="0" smtClean="0"/>
              <a:t>(</a:t>
            </a:r>
            <a:r>
              <a:rPr lang="en-US" dirty="0" err="1" smtClean="0"/>
              <a:t>position,element</a:t>
            </a:r>
            <a:r>
              <a:rPr lang="en-US" dirty="0" smtClean="0"/>
              <a:t>)</a:t>
            </a:r>
          </a:p>
          <a:p>
            <a:r>
              <a:rPr lang="en-US" dirty="0" smtClean="0"/>
              <a:t>Example</a:t>
            </a:r>
          </a:p>
          <a:p>
            <a:pPr marL="0" indent="0">
              <a:buNone/>
            </a:pPr>
            <a:r>
              <a:rPr lang="en-US" dirty="0"/>
              <a:t>List1=[10,20,30,40]</a:t>
            </a:r>
          </a:p>
          <a:p>
            <a:pPr marL="0" indent="0">
              <a:buNone/>
            </a:pPr>
            <a:r>
              <a:rPr lang="en-US" dirty="0"/>
              <a:t>List1.insert(2,50)</a:t>
            </a:r>
          </a:p>
          <a:p>
            <a:pPr marL="0" indent="0">
              <a:buNone/>
            </a:pPr>
            <a:r>
              <a:rPr lang="en-US" dirty="0"/>
              <a:t>print(List1)</a:t>
            </a:r>
            <a:endParaRPr lang="en-US" dirty="0" smtClean="0"/>
          </a:p>
          <a:p>
            <a:r>
              <a:rPr lang="en-US" dirty="0" smtClean="0"/>
              <a:t>Output</a:t>
            </a:r>
          </a:p>
          <a:p>
            <a:pPr marL="0" indent="0">
              <a:buNone/>
            </a:pPr>
            <a:r>
              <a:rPr lang="en-US" dirty="0"/>
              <a:t>[10, 20, 50, 30, 40]</a:t>
            </a:r>
          </a:p>
          <a:p>
            <a:endParaRPr lang="en-US" dirty="0"/>
          </a:p>
          <a:p>
            <a:endParaRPr lang="en-IN" dirty="0"/>
          </a:p>
        </p:txBody>
      </p:sp>
    </p:spTree>
    <p:extLst>
      <p:ext uri="{BB962C8B-B14F-4D97-AF65-F5344CB8AC3E}">
        <p14:creationId xmlns:p14="http://schemas.microsoft.com/office/powerpoint/2010/main" val="1620043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8.pop</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dirty="0"/>
              <a:t>The pop() method removes the element at the specified position</a:t>
            </a:r>
            <a:r>
              <a:rPr lang="en-US" dirty="0" smtClean="0"/>
              <a:t>.</a:t>
            </a:r>
          </a:p>
          <a:p>
            <a:r>
              <a:rPr lang="en-US" dirty="0" smtClean="0"/>
              <a:t>Syntax</a:t>
            </a:r>
          </a:p>
          <a:p>
            <a:pPr marL="0" indent="0">
              <a:buNone/>
            </a:pPr>
            <a:r>
              <a:rPr lang="en-US" dirty="0"/>
              <a:t> </a:t>
            </a:r>
            <a:r>
              <a:rPr lang="en-US" dirty="0" smtClean="0"/>
              <a:t> </a:t>
            </a:r>
            <a:r>
              <a:rPr lang="en-US" dirty="0" err="1" smtClean="0"/>
              <a:t>List.pop</a:t>
            </a:r>
            <a:r>
              <a:rPr lang="en-US" dirty="0" smtClean="0"/>
              <a:t>(position)</a:t>
            </a:r>
          </a:p>
          <a:p>
            <a:r>
              <a:rPr lang="en-US" dirty="0" smtClean="0"/>
              <a:t>Example</a:t>
            </a:r>
          </a:p>
          <a:p>
            <a:pPr marL="0" indent="0">
              <a:buNone/>
            </a:pPr>
            <a:r>
              <a:rPr lang="en-US" dirty="0"/>
              <a:t>List1=[10,20,30,40]</a:t>
            </a:r>
          </a:p>
          <a:p>
            <a:pPr marL="0" indent="0">
              <a:buNone/>
            </a:pPr>
            <a:r>
              <a:rPr lang="en-US" dirty="0"/>
              <a:t>List1.pop(2)</a:t>
            </a:r>
          </a:p>
          <a:p>
            <a:pPr marL="0" indent="0">
              <a:buNone/>
            </a:pPr>
            <a:r>
              <a:rPr lang="en-US" dirty="0"/>
              <a:t>print(List1)</a:t>
            </a:r>
            <a:endParaRPr lang="en-US" dirty="0" smtClean="0"/>
          </a:p>
          <a:p>
            <a:r>
              <a:rPr lang="en-US" dirty="0" smtClean="0"/>
              <a:t>Output</a:t>
            </a:r>
            <a:endParaRPr lang="en-IN" dirty="0"/>
          </a:p>
          <a:p>
            <a:pPr marL="0" indent="0">
              <a:buNone/>
            </a:pPr>
            <a:r>
              <a:rPr lang="en-IN" dirty="0"/>
              <a:t>[10, 20, 40]</a:t>
            </a:r>
          </a:p>
        </p:txBody>
      </p:sp>
    </p:spTree>
    <p:extLst>
      <p:ext uri="{BB962C8B-B14F-4D97-AF65-F5344CB8AC3E}">
        <p14:creationId xmlns:p14="http://schemas.microsoft.com/office/powerpoint/2010/main" val="952014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9.remove</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dirty="0"/>
              <a:t>The remove() method removes the first occurrence of the element with the specified </a:t>
            </a:r>
            <a:r>
              <a:rPr lang="en-US" dirty="0" smtClean="0"/>
              <a:t>value</a:t>
            </a:r>
          </a:p>
          <a:p>
            <a:r>
              <a:rPr lang="en-US" dirty="0" smtClean="0"/>
              <a:t>Syntax</a:t>
            </a:r>
          </a:p>
          <a:p>
            <a:pPr marL="0" indent="0">
              <a:buNone/>
            </a:pPr>
            <a:r>
              <a:rPr lang="en-US" dirty="0"/>
              <a:t> </a:t>
            </a:r>
            <a:r>
              <a:rPr lang="en-US" dirty="0" smtClean="0"/>
              <a:t> </a:t>
            </a:r>
            <a:r>
              <a:rPr lang="en-US" dirty="0" err="1" smtClean="0"/>
              <a:t>List.remove</a:t>
            </a:r>
            <a:r>
              <a:rPr lang="en-US" dirty="0" smtClean="0"/>
              <a:t>(Element)</a:t>
            </a:r>
          </a:p>
          <a:p>
            <a:r>
              <a:rPr lang="en-US" dirty="0" smtClean="0"/>
              <a:t>Example</a:t>
            </a:r>
          </a:p>
          <a:p>
            <a:pPr marL="0" indent="0">
              <a:buNone/>
            </a:pPr>
            <a:r>
              <a:rPr lang="en-US" dirty="0"/>
              <a:t>List1=[10,20,30,40]</a:t>
            </a:r>
          </a:p>
          <a:p>
            <a:pPr marL="0" indent="0">
              <a:buNone/>
            </a:pPr>
            <a:r>
              <a:rPr lang="en-US" dirty="0"/>
              <a:t>List1.remove(20)</a:t>
            </a:r>
          </a:p>
          <a:p>
            <a:pPr marL="0" indent="0">
              <a:buNone/>
            </a:pPr>
            <a:r>
              <a:rPr lang="en-US" dirty="0"/>
              <a:t>print(List1)</a:t>
            </a:r>
          </a:p>
          <a:p>
            <a:r>
              <a:rPr lang="en-US" dirty="0" smtClean="0"/>
              <a:t>Output</a:t>
            </a:r>
          </a:p>
          <a:p>
            <a:pPr marL="0" indent="0">
              <a:buNone/>
            </a:pPr>
            <a:r>
              <a:rPr lang="en-IN" dirty="0"/>
              <a:t>[10, 30, 40]</a:t>
            </a:r>
          </a:p>
        </p:txBody>
      </p:sp>
    </p:spTree>
    <p:extLst>
      <p:ext uri="{BB962C8B-B14F-4D97-AF65-F5344CB8AC3E}">
        <p14:creationId xmlns:p14="http://schemas.microsoft.com/office/powerpoint/2010/main" val="4144145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10.reverse</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dirty="0"/>
              <a:t>The reverse() method reverses the sorting order of the elements</a:t>
            </a:r>
            <a:r>
              <a:rPr lang="en-US" dirty="0" smtClean="0"/>
              <a:t>.</a:t>
            </a:r>
          </a:p>
          <a:p>
            <a:r>
              <a:rPr lang="en-US" dirty="0" smtClean="0"/>
              <a:t>Syntax</a:t>
            </a:r>
          </a:p>
          <a:p>
            <a:pPr marL="0" indent="0">
              <a:buNone/>
            </a:pPr>
            <a:r>
              <a:rPr lang="en-US" dirty="0" smtClean="0"/>
              <a:t>      </a:t>
            </a:r>
            <a:r>
              <a:rPr lang="en-US" dirty="0" err="1" smtClean="0"/>
              <a:t>List.reverse</a:t>
            </a:r>
            <a:r>
              <a:rPr lang="en-US" dirty="0" smtClean="0"/>
              <a:t>()</a:t>
            </a:r>
          </a:p>
          <a:p>
            <a:r>
              <a:rPr lang="en-US" dirty="0" smtClean="0"/>
              <a:t>Example</a:t>
            </a:r>
          </a:p>
          <a:p>
            <a:pPr marL="0" indent="0">
              <a:buNone/>
            </a:pPr>
            <a:r>
              <a:rPr lang="en-US" dirty="0"/>
              <a:t>List1=[10,20,30,40]</a:t>
            </a:r>
          </a:p>
          <a:p>
            <a:pPr marL="0" indent="0">
              <a:buNone/>
            </a:pPr>
            <a:r>
              <a:rPr lang="en-US" dirty="0"/>
              <a:t>List1.reverse()</a:t>
            </a:r>
          </a:p>
          <a:p>
            <a:pPr marL="0" indent="0">
              <a:buNone/>
            </a:pPr>
            <a:r>
              <a:rPr lang="en-US" dirty="0"/>
              <a:t>print(List1)</a:t>
            </a:r>
            <a:endParaRPr lang="en-US" dirty="0" smtClean="0"/>
          </a:p>
          <a:p>
            <a:r>
              <a:rPr lang="en-US" dirty="0" smtClean="0"/>
              <a:t>Output</a:t>
            </a:r>
          </a:p>
          <a:p>
            <a:pPr marL="0" indent="0">
              <a:buNone/>
            </a:pPr>
            <a:r>
              <a:rPr lang="en-IN" dirty="0"/>
              <a:t>[40, 30, 20, 10]</a:t>
            </a:r>
          </a:p>
        </p:txBody>
      </p:sp>
    </p:spTree>
    <p:extLst>
      <p:ext uri="{BB962C8B-B14F-4D97-AF65-F5344CB8AC3E}">
        <p14:creationId xmlns:p14="http://schemas.microsoft.com/office/powerpoint/2010/main" val="1002508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11.sort</a:t>
            </a:r>
            <a:r>
              <a:rPr lang="en-IN" dirty="0"/>
              <a:t>() Method</a:t>
            </a:r>
            <a:br>
              <a:rPr lang="en-IN" dirty="0"/>
            </a:br>
            <a:endParaRPr lang="en-IN" dirty="0"/>
          </a:p>
        </p:txBody>
      </p:sp>
      <p:sp>
        <p:nvSpPr>
          <p:cNvPr id="3" name="Content Placeholder 2"/>
          <p:cNvSpPr>
            <a:spLocks noGrp="1"/>
          </p:cNvSpPr>
          <p:nvPr>
            <p:ph sz="quarter" idx="1"/>
          </p:nvPr>
        </p:nvSpPr>
        <p:spPr/>
        <p:txBody>
          <a:bodyPr/>
          <a:lstStyle/>
          <a:p>
            <a:r>
              <a:rPr lang="en-US" sz="2000" dirty="0"/>
              <a:t>The sort() method sorts the list ascending by default</a:t>
            </a:r>
            <a:r>
              <a:rPr lang="en-US" sz="2000" dirty="0" smtClean="0"/>
              <a:t>.</a:t>
            </a:r>
            <a:endParaRPr lang="en-US" sz="2000" dirty="0"/>
          </a:p>
          <a:p>
            <a:r>
              <a:rPr lang="en-US" sz="2000" dirty="0"/>
              <a:t>You can also make a function to decide the sorting criteria(s</a:t>
            </a:r>
            <a:r>
              <a:rPr lang="en-US" sz="2000" dirty="0" smtClean="0"/>
              <a:t>).</a:t>
            </a:r>
          </a:p>
          <a:p>
            <a:r>
              <a:rPr lang="en-US" sz="2000" dirty="0" smtClean="0"/>
              <a:t>Syntax</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29803"/>
            <a:ext cx="7144811" cy="3218597"/>
          </a:xfrm>
          <a:prstGeom prst="rect">
            <a:avLst/>
          </a:prstGeom>
        </p:spPr>
      </p:pic>
    </p:spTree>
    <p:extLst>
      <p:ext uri="{BB962C8B-B14F-4D97-AF65-F5344CB8AC3E}">
        <p14:creationId xmlns:p14="http://schemas.microsoft.com/office/powerpoint/2010/main" val="3174331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Example</a:t>
            </a:r>
          </a:p>
          <a:p>
            <a:pPr marL="0" indent="0">
              <a:buNone/>
            </a:pPr>
            <a:r>
              <a:rPr lang="en-IN" dirty="0"/>
              <a:t>List1=[10,20,30,40]</a:t>
            </a:r>
          </a:p>
          <a:p>
            <a:pPr marL="0" indent="0">
              <a:buNone/>
            </a:pPr>
            <a:r>
              <a:rPr lang="en-IN" dirty="0"/>
              <a:t>List1.sort(reverse=True)</a:t>
            </a:r>
          </a:p>
          <a:p>
            <a:pPr marL="0" indent="0">
              <a:buNone/>
            </a:pPr>
            <a:r>
              <a:rPr lang="en-IN" dirty="0"/>
              <a:t>print(List1</a:t>
            </a:r>
            <a:r>
              <a:rPr lang="en-IN" dirty="0" smtClean="0"/>
              <a:t>)</a:t>
            </a:r>
          </a:p>
          <a:p>
            <a:pPr marL="0" indent="0">
              <a:buNone/>
            </a:pPr>
            <a:r>
              <a:rPr lang="en-US" dirty="0"/>
              <a:t> </a:t>
            </a:r>
            <a:endParaRPr lang="en-US" dirty="0" smtClean="0"/>
          </a:p>
          <a:p>
            <a:pPr marL="0" indent="0">
              <a:buNone/>
            </a:pPr>
            <a:r>
              <a:rPr lang="en-US" dirty="0" smtClean="0"/>
              <a:t>output</a:t>
            </a:r>
          </a:p>
          <a:p>
            <a:pPr marL="0" indent="0">
              <a:buNone/>
            </a:pPr>
            <a:r>
              <a:rPr lang="en-IN" dirty="0"/>
              <a:t>[40, 30, 20, 10]</a:t>
            </a:r>
          </a:p>
        </p:txBody>
      </p:sp>
    </p:spTree>
    <p:extLst>
      <p:ext uri="{BB962C8B-B14F-4D97-AF65-F5344CB8AC3E}">
        <p14:creationId xmlns:p14="http://schemas.microsoft.com/office/powerpoint/2010/main" val="518046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12.Len() method</a:t>
            </a:r>
            <a:endParaRPr lang="en-IN" dirty="0"/>
          </a:p>
        </p:txBody>
      </p:sp>
      <p:sp>
        <p:nvSpPr>
          <p:cNvPr id="3" name="Content Placeholder 2"/>
          <p:cNvSpPr>
            <a:spLocks noGrp="1"/>
          </p:cNvSpPr>
          <p:nvPr>
            <p:ph sz="quarter" idx="1"/>
          </p:nvPr>
        </p:nvSpPr>
        <p:spPr/>
        <p:txBody>
          <a:bodyPr/>
          <a:lstStyle/>
          <a:p>
            <a:r>
              <a:rPr lang="en-US" dirty="0" smtClean="0"/>
              <a:t>It returns </a:t>
            </a:r>
            <a:r>
              <a:rPr lang="en-US" dirty="0"/>
              <a:t>the number of elements in the </a:t>
            </a:r>
            <a:r>
              <a:rPr lang="en-US" i="1" dirty="0"/>
              <a:t>list</a:t>
            </a:r>
            <a:r>
              <a:rPr lang="en-US" dirty="0" smtClean="0"/>
              <a:t>.</a:t>
            </a:r>
          </a:p>
          <a:p>
            <a:r>
              <a:rPr lang="en-US" dirty="0" smtClean="0"/>
              <a:t>Syntax</a:t>
            </a:r>
          </a:p>
          <a:p>
            <a:pPr marL="0" indent="0">
              <a:buNone/>
            </a:pPr>
            <a:r>
              <a:rPr lang="en-US" dirty="0"/>
              <a:t> </a:t>
            </a:r>
            <a:r>
              <a:rPr lang="en-US" dirty="0" smtClean="0"/>
              <a:t>    </a:t>
            </a:r>
            <a:r>
              <a:rPr lang="en-US" dirty="0" err="1" smtClean="0"/>
              <a:t>len</a:t>
            </a:r>
            <a:r>
              <a:rPr lang="en-US" dirty="0" smtClean="0"/>
              <a:t>(List)</a:t>
            </a:r>
          </a:p>
          <a:p>
            <a:r>
              <a:rPr lang="en-US" dirty="0" smtClean="0"/>
              <a:t>Example</a:t>
            </a:r>
          </a:p>
          <a:p>
            <a:pPr marL="0" indent="0">
              <a:buNone/>
            </a:pPr>
            <a:r>
              <a:rPr lang="en-US" dirty="0" smtClean="0"/>
              <a:t>List1</a:t>
            </a:r>
            <a:r>
              <a:rPr lang="en-US" dirty="0"/>
              <a:t>=[10,20,30,40]</a:t>
            </a:r>
          </a:p>
          <a:p>
            <a:pPr marL="0" indent="0">
              <a:buNone/>
            </a:pPr>
            <a:r>
              <a:rPr lang="en-US" dirty="0"/>
              <a:t>x=</a:t>
            </a:r>
            <a:r>
              <a:rPr lang="en-US" dirty="0" err="1"/>
              <a:t>len</a:t>
            </a:r>
            <a:r>
              <a:rPr lang="en-US" dirty="0"/>
              <a:t>(List1)</a:t>
            </a:r>
          </a:p>
          <a:p>
            <a:pPr marL="0" indent="0">
              <a:buNone/>
            </a:pPr>
            <a:r>
              <a:rPr lang="en-US" dirty="0"/>
              <a:t>print(x)</a:t>
            </a:r>
          </a:p>
          <a:p>
            <a:pPr marL="0" indent="0">
              <a:buNone/>
            </a:pPr>
            <a:endParaRPr lang="en-US" dirty="0" smtClean="0"/>
          </a:p>
          <a:p>
            <a:r>
              <a:rPr lang="en-US" dirty="0" smtClean="0"/>
              <a:t>Output</a:t>
            </a:r>
          </a:p>
          <a:p>
            <a:pPr marL="0" indent="0">
              <a:buNone/>
            </a:pPr>
            <a:r>
              <a:rPr lang="en-US"/>
              <a:t> </a:t>
            </a:r>
            <a:r>
              <a:rPr lang="en-US" smtClean="0"/>
              <a:t>4</a:t>
            </a:r>
            <a:endParaRPr lang="en-US" dirty="0" smtClean="0"/>
          </a:p>
          <a:p>
            <a:endParaRPr lang="en-IN" dirty="0"/>
          </a:p>
        </p:txBody>
      </p:sp>
    </p:spTree>
    <p:extLst>
      <p:ext uri="{BB962C8B-B14F-4D97-AF65-F5344CB8AC3E}">
        <p14:creationId xmlns:p14="http://schemas.microsoft.com/office/powerpoint/2010/main" val="1300414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IN" sz="6000" b="1" dirty="0"/>
              <a:t>List</a:t>
            </a:r>
          </a:p>
        </p:txBody>
      </p:sp>
    </p:spTree>
    <p:extLst>
      <p:ext uri="{BB962C8B-B14F-4D97-AF65-F5344CB8AC3E}">
        <p14:creationId xmlns:p14="http://schemas.microsoft.com/office/powerpoint/2010/main" val="2722058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13.Cmp() method</a:t>
            </a:r>
            <a:endParaRPr lang="en-IN" dirty="0"/>
          </a:p>
        </p:txBody>
      </p:sp>
      <p:sp>
        <p:nvSpPr>
          <p:cNvPr id="3" name="Content Placeholder 2"/>
          <p:cNvSpPr>
            <a:spLocks noGrp="1"/>
          </p:cNvSpPr>
          <p:nvPr>
            <p:ph sz="quarter" idx="1"/>
          </p:nvPr>
        </p:nvSpPr>
        <p:spPr/>
        <p:txBody>
          <a:bodyPr/>
          <a:lstStyle/>
          <a:p>
            <a:r>
              <a:rPr lang="en-US" dirty="0" smtClean="0"/>
              <a:t>It compares Elements of both the lists</a:t>
            </a:r>
          </a:p>
          <a:p>
            <a:r>
              <a:rPr lang="en-US" dirty="0" smtClean="0"/>
              <a:t>Syntax</a:t>
            </a:r>
          </a:p>
          <a:p>
            <a:pPr marL="0" indent="0">
              <a:buNone/>
            </a:pPr>
            <a:r>
              <a:rPr lang="en-US" dirty="0"/>
              <a:t> </a:t>
            </a:r>
            <a:r>
              <a:rPr lang="en-US" dirty="0" smtClean="0"/>
              <a:t>    </a:t>
            </a:r>
            <a:r>
              <a:rPr lang="en-US" dirty="0" err="1" smtClean="0"/>
              <a:t>cmp</a:t>
            </a:r>
            <a:r>
              <a:rPr lang="en-US" dirty="0" smtClean="0"/>
              <a:t>(List1,List2</a:t>
            </a:r>
            <a:r>
              <a:rPr lang="en-US" dirty="0"/>
              <a:t>)</a:t>
            </a:r>
          </a:p>
          <a:p>
            <a:pPr marL="0" indent="0">
              <a:buNone/>
            </a:pPr>
            <a:endParaRPr lang="en-US" dirty="0" smtClean="0"/>
          </a:p>
          <a:p>
            <a:pPr marL="0" indent="0">
              <a:buNone/>
            </a:pPr>
            <a:endParaRPr lang="en-US" dirty="0" smtClean="0"/>
          </a:p>
          <a:p>
            <a:endParaRPr lang="en-US" dirty="0"/>
          </a:p>
          <a:p>
            <a:endParaRPr lang="en-US" dirty="0" smtClean="0"/>
          </a:p>
          <a:p>
            <a:pPr marL="0" indent="0">
              <a:buNone/>
            </a:pPr>
            <a:r>
              <a:rPr lang="en-US" dirty="0"/>
              <a:t> </a:t>
            </a: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12660"/>
            <a:ext cx="6096000" cy="3578352"/>
          </a:xfrm>
          <a:prstGeom prst="rect">
            <a:avLst/>
          </a:prstGeom>
        </p:spPr>
      </p:pic>
    </p:spTree>
    <p:extLst>
      <p:ext uri="{BB962C8B-B14F-4D97-AF65-F5344CB8AC3E}">
        <p14:creationId xmlns:p14="http://schemas.microsoft.com/office/powerpoint/2010/main" val="191494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1.Write </a:t>
            </a:r>
            <a:r>
              <a:rPr lang="en-US" dirty="0"/>
              <a:t>the output of the following </a:t>
            </a:r>
            <a:endParaRPr lang="en-US" dirty="0" smtClean="0"/>
          </a:p>
          <a:p>
            <a:pPr marL="0" indent="0">
              <a:buNone/>
            </a:pPr>
            <a:r>
              <a:rPr lang="en-US" dirty="0" smtClean="0"/>
              <a:t>&gt;&gt;&gt; </a:t>
            </a:r>
            <a:r>
              <a:rPr lang="en-US" dirty="0"/>
              <a:t>a=[2,5,1,3,6,9,7] </a:t>
            </a:r>
            <a:endParaRPr lang="en-US" dirty="0" smtClean="0"/>
          </a:p>
          <a:p>
            <a:pPr marL="0" indent="0">
              <a:buNone/>
            </a:pPr>
            <a:r>
              <a:rPr lang="en-US" dirty="0" smtClean="0"/>
              <a:t>&gt;&gt;&gt; </a:t>
            </a:r>
            <a:r>
              <a:rPr lang="en-US" dirty="0"/>
              <a:t>a[2:6]=[2,4,9,0</a:t>
            </a:r>
            <a:r>
              <a:rPr lang="en-US" dirty="0" smtClean="0"/>
              <a:t>]</a:t>
            </a:r>
          </a:p>
          <a:p>
            <a:pPr marL="0" indent="0">
              <a:buNone/>
            </a:pPr>
            <a:r>
              <a:rPr lang="en-US" dirty="0" smtClean="0"/>
              <a:t> </a:t>
            </a:r>
            <a:r>
              <a:rPr lang="en-US" dirty="0"/>
              <a:t>&gt;&gt;&gt; print(a</a:t>
            </a:r>
            <a:r>
              <a:rPr lang="en-US" dirty="0" smtClean="0"/>
              <a:t>)</a:t>
            </a:r>
          </a:p>
          <a:p>
            <a:pPr marL="0" indent="0">
              <a:buNone/>
            </a:pPr>
            <a:r>
              <a:rPr lang="en-US" dirty="0"/>
              <a:t>2. </a:t>
            </a:r>
            <a:endParaRPr lang="en-US" dirty="0" smtClean="0"/>
          </a:p>
          <a:p>
            <a:pPr marL="0" indent="0">
              <a:buNone/>
            </a:pPr>
            <a:r>
              <a:rPr lang="en-US" dirty="0" smtClean="0"/>
              <a:t>&gt;&gt;&gt; </a:t>
            </a:r>
            <a:r>
              <a:rPr lang="en-US" dirty="0"/>
              <a:t>b=[“</a:t>
            </a:r>
            <a:r>
              <a:rPr lang="en-US" dirty="0" err="1"/>
              <a:t>Hello”,”Good</a:t>
            </a:r>
            <a:r>
              <a:rPr lang="en-US" dirty="0" smtClean="0"/>
              <a:t>”]</a:t>
            </a:r>
          </a:p>
          <a:p>
            <a:pPr marL="0" indent="0">
              <a:buNone/>
            </a:pPr>
            <a:r>
              <a:rPr lang="en-US" dirty="0" smtClean="0"/>
              <a:t> </a:t>
            </a:r>
            <a:r>
              <a:rPr lang="en-US" dirty="0"/>
              <a:t>&gt;&gt;&gt; </a:t>
            </a:r>
            <a:r>
              <a:rPr lang="en-US" dirty="0" err="1"/>
              <a:t>b.append</a:t>
            </a:r>
            <a:r>
              <a:rPr lang="en-US" dirty="0"/>
              <a:t>(“python</a:t>
            </a:r>
            <a:r>
              <a:rPr lang="en-US" dirty="0" smtClean="0"/>
              <a:t>”)</a:t>
            </a:r>
          </a:p>
          <a:p>
            <a:pPr marL="0" indent="0">
              <a:buNone/>
            </a:pPr>
            <a:r>
              <a:rPr lang="en-US" dirty="0" smtClean="0"/>
              <a:t> </a:t>
            </a:r>
            <a:r>
              <a:rPr lang="en-US" dirty="0"/>
              <a:t>&gt;&gt;&gt;print(b) </a:t>
            </a:r>
            <a:endParaRPr lang="en-US" dirty="0" smtClean="0"/>
          </a:p>
          <a:p>
            <a:pPr marL="0" indent="0">
              <a:buNone/>
            </a:pPr>
            <a:r>
              <a:rPr lang="en-US" dirty="0" smtClean="0"/>
              <a:t>3.</a:t>
            </a:r>
          </a:p>
          <a:p>
            <a:pPr marL="0" indent="0">
              <a:buNone/>
            </a:pPr>
            <a:r>
              <a:rPr lang="fr-FR" dirty="0"/>
              <a:t>&gt;&gt;&gt;t1=[3,5,6,7] </a:t>
            </a:r>
            <a:endParaRPr lang="fr-FR" dirty="0" smtClean="0"/>
          </a:p>
          <a:p>
            <a:pPr marL="0" indent="0">
              <a:buNone/>
            </a:pPr>
            <a:r>
              <a:rPr lang="fr-FR" dirty="0" smtClean="0"/>
              <a:t> </a:t>
            </a:r>
            <a:r>
              <a:rPr lang="fr-FR" dirty="0"/>
              <a:t>&gt;&gt;&gt;</a:t>
            </a:r>
            <a:r>
              <a:rPr lang="fr-FR" dirty="0" err="1"/>
              <a:t>print</a:t>
            </a:r>
            <a:r>
              <a:rPr lang="fr-FR" dirty="0"/>
              <a:t>(t1[2</a:t>
            </a:r>
            <a:r>
              <a:rPr lang="fr-FR" dirty="0" smtClean="0"/>
              <a:t>])</a:t>
            </a:r>
          </a:p>
          <a:p>
            <a:pPr marL="0" indent="0">
              <a:buNone/>
            </a:pPr>
            <a:r>
              <a:rPr lang="fr-FR" dirty="0" smtClean="0"/>
              <a:t> &gt;&gt;&gt;</a:t>
            </a:r>
            <a:r>
              <a:rPr lang="fr-FR" dirty="0" err="1"/>
              <a:t>print</a:t>
            </a:r>
            <a:r>
              <a:rPr lang="fr-FR" dirty="0"/>
              <a:t>(t1[-1</a:t>
            </a:r>
            <a:r>
              <a:rPr lang="fr-FR" dirty="0" smtClean="0"/>
              <a:t>])</a:t>
            </a:r>
          </a:p>
          <a:p>
            <a:pPr marL="0" indent="0">
              <a:buNone/>
            </a:pPr>
            <a:r>
              <a:rPr lang="fr-FR" dirty="0" smtClean="0"/>
              <a:t> </a:t>
            </a:r>
            <a:r>
              <a:rPr lang="fr-FR" dirty="0"/>
              <a:t>&gt;&gt;&gt;</a:t>
            </a:r>
            <a:r>
              <a:rPr lang="fr-FR" dirty="0" err="1"/>
              <a:t>print</a:t>
            </a:r>
            <a:r>
              <a:rPr lang="fr-FR" dirty="0"/>
              <a:t>(t1[2:]) </a:t>
            </a:r>
            <a:endParaRPr lang="fr-FR" dirty="0" smtClean="0"/>
          </a:p>
          <a:p>
            <a:pPr marL="0" indent="0">
              <a:buNone/>
            </a:pPr>
            <a:r>
              <a:rPr lang="fr-FR" dirty="0" smtClean="0"/>
              <a:t> </a:t>
            </a:r>
            <a:r>
              <a:rPr lang="fr-FR" dirty="0"/>
              <a:t>&gt;&gt;&gt;</a:t>
            </a:r>
            <a:r>
              <a:rPr lang="fr-FR" dirty="0" err="1"/>
              <a:t>print</a:t>
            </a:r>
            <a:r>
              <a:rPr lang="fr-FR" dirty="0"/>
              <a:t>(t1[:]) </a:t>
            </a:r>
            <a:endParaRPr lang="en-IN" dirty="0"/>
          </a:p>
        </p:txBody>
      </p:sp>
    </p:spTree>
    <p:extLst>
      <p:ext uri="{BB962C8B-B14F-4D97-AF65-F5344CB8AC3E}">
        <p14:creationId xmlns:p14="http://schemas.microsoft.com/office/powerpoint/2010/main" val="3084652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sz="quarter" idx="1"/>
          </p:nvPr>
        </p:nvSpPr>
        <p:spPr/>
        <p:txBody>
          <a:bodyPr/>
          <a:lstStyle/>
          <a:p>
            <a:pPr marL="0" indent="0">
              <a:buNone/>
            </a:pPr>
            <a:r>
              <a:rPr lang="en-US" dirty="0" smtClean="0"/>
              <a:t>Output:</a:t>
            </a:r>
          </a:p>
          <a:p>
            <a:pPr marL="457200" indent="-457200">
              <a:buAutoNum type="arabicPeriod"/>
            </a:pPr>
            <a:r>
              <a:rPr lang="en-US" dirty="0" smtClean="0"/>
              <a:t>[</a:t>
            </a:r>
            <a:r>
              <a:rPr lang="en-US" dirty="0"/>
              <a:t>2, 5, 2, 4, 9, 0, 7</a:t>
            </a:r>
            <a:r>
              <a:rPr lang="en-US" dirty="0" smtClean="0"/>
              <a:t>]</a:t>
            </a:r>
          </a:p>
          <a:p>
            <a:pPr marL="457200" indent="-457200">
              <a:buAutoNum type="arabicPeriod"/>
            </a:pPr>
            <a:r>
              <a:rPr lang="en-IN" dirty="0" smtClean="0"/>
              <a:t>[</a:t>
            </a:r>
            <a:r>
              <a:rPr lang="en-IN" dirty="0"/>
              <a:t>'Hello', 'Good', 'python'] </a:t>
            </a:r>
            <a:endParaRPr lang="en-IN" dirty="0" smtClean="0"/>
          </a:p>
          <a:p>
            <a:pPr marL="457200" indent="-457200">
              <a:buAutoNum type="arabicPeriod"/>
            </a:pPr>
            <a:r>
              <a:rPr lang="en-IN" dirty="0"/>
              <a:t>&gt;&gt;&gt;6 </a:t>
            </a:r>
            <a:endParaRPr lang="en-IN" dirty="0" smtClean="0"/>
          </a:p>
          <a:p>
            <a:pPr marL="0" indent="0">
              <a:buNone/>
            </a:pPr>
            <a:r>
              <a:rPr lang="en-US" dirty="0"/>
              <a:t> </a:t>
            </a:r>
            <a:r>
              <a:rPr lang="en-US" dirty="0" smtClean="0"/>
              <a:t>    </a:t>
            </a:r>
            <a:r>
              <a:rPr lang="en-IN" dirty="0"/>
              <a:t>&gt;&gt;&gt;</a:t>
            </a:r>
            <a:r>
              <a:rPr lang="en-IN" dirty="0" smtClean="0"/>
              <a:t>7</a:t>
            </a:r>
          </a:p>
          <a:p>
            <a:pPr marL="0" indent="0">
              <a:buNone/>
            </a:pPr>
            <a:r>
              <a:rPr lang="en-US" dirty="0"/>
              <a:t> </a:t>
            </a:r>
            <a:r>
              <a:rPr lang="en-US" dirty="0" smtClean="0"/>
              <a:t>    </a:t>
            </a:r>
            <a:r>
              <a:rPr lang="en-IN" dirty="0"/>
              <a:t>&gt;&gt;&gt;[6, 7</a:t>
            </a:r>
            <a:r>
              <a:rPr lang="en-IN" dirty="0" smtClean="0"/>
              <a:t>]</a:t>
            </a:r>
          </a:p>
          <a:p>
            <a:pPr marL="0" indent="0">
              <a:buNone/>
            </a:pPr>
            <a:r>
              <a:rPr lang="en-US" dirty="0"/>
              <a:t> </a:t>
            </a:r>
            <a:r>
              <a:rPr lang="en-US" dirty="0" smtClean="0"/>
              <a:t>    </a:t>
            </a:r>
            <a:r>
              <a:rPr lang="en-IN" dirty="0"/>
              <a:t>&gt;&gt;&gt;[3, 5, 6, 7]</a:t>
            </a:r>
            <a:endParaRPr lang="en-US" dirty="0" smtClean="0"/>
          </a:p>
        </p:txBody>
      </p:sp>
    </p:spTree>
    <p:extLst>
      <p:ext uri="{BB962C8B-B14F-4D97-AF65-F5344CB8AC3E}">
        <p14:creationId xmlns:p14="http://schemas.microsoft.com/office/powerpoint/2010/main" val="1092908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Python code for finding greatest among four numbers</a:t>
            </a:r>
            <a:endParaRPr lang="en-IN" dirty="0"/>
          </a:p>
        </p:txBody>
      </p:sp>
      <p:sp>
        <p:nvSpPr>
          <p:cNvPr id="3" name="Content Placeholder 2"/>
          <p:cNvSpPr>
            <a:spLocks noGrp="1"/>
          </p:cNvSpPr>
          <p:nvPr>
            <p:ph sz="quarter" idx="1"/>
          </p:nvPr>
        </p:nvSpPr>
        <p:spPr>
          <a:xfrm>
            <a:off x="457200" y="1600200"/>
            <a:ext cx="8077200" cy="4873752"/>
          </a:xfrm>
        </p:spPr>
        <p:txBody>
          <a:bodyPr/>
          <a:lstStyle/>
          <a:p>
            <a:pPr marL="0" indent="0">
              <a:buNone/>
            </a:pPr>
            <a:r>
              <a:rPr lang="en-US" dirty="0"/>
              <a:t>list1 = [ ]</a:t>
            </a:r>
          </a:p>
          <a:p>
            <a:pPr marL="0" indent="0">
              <a:buNone/>
            </a:pPr>
            <a:r>
              <a:rPr lang="en-US" dirty="0" err="1"/>
              <a:t>num</a:t>
            </a:r>
            <a:r>
              <a:rPr lang="en-US" dirty="0"/>
              <a:t> = </a:t>
            </a:r>
            <a:r>
              <a:rPr lang="en-US" dirty="0" err="1"/>
              <a:t>int</a:t>
            </a:r>
            <a:r>
              <a:rPr lang="en-US" dirty="0"/>
              <a:t>(input("Enter number of elements in list: "))</a:t>
            </a:r>
          </a:p>
          <a:p>
            <a:pPr marL="0" indent="0">
              <a:buNone/>
            </a:pPr>
            <a:r>
              <a:rPr lang="en-US" dirty="0"/>
              <a:t>for </a:t>
            </a:r>
            <a:r>
              <a:rPr lang="en-US" dirty="0" err="1"/>
              <a:t>i</a:t>
            </a:r>
            <a:r>
              <a:rPr lang="en-US" dirty="0"/>
              <a:t> in range(1, </a:t>
            </a:r>
            <a:r>
              <a:rPr lang="en-US" dirty="0" err="1"/>
              <a:t>num</a:t>
            </a:r>
            <a:r>
              <a:rPr lang="en-US" dirty="0"/>
              <a:t> + 1):</a:t>
            </a:r>
          </a:p>
          <a:p>
            <a:pPr marL="0" indent="0">
              <a:buNone/>
            </a:pPr>
            <a:r>
              <a:rPr lang="en-US" dirty="0"/>
              <a:t> element = </a:t>
            </a:r>
            <a:r>
              <a:rPr lang="en-US" dirty="0" err="1"/>
              <a:t>int</a:t>
            </a:r>
            <a:r>
              <a:rPr lang="en-US" dirty="0"/>
              <a:t>(input("Enter elements: "))</a:t>
            </a:r>
          </a:p>
          <a:p>
            <a:pPr marL="0" indent="0">
              <a:buNone/>
            </a:pPr>
            <a:r>
              <a:rPr lang="en-US" dirty="0"/>
              <a:t> list1.append(element)</a:t>
            </a:r>
          </a:p>
          <a:p>
            <a:pPr marL="0" indent="0">
              <a:buNone/>
            </a:pPr>
            <a:r>
              <a:rPr lang="en-US" dirty="0"/>
              <a:t>print("Largest element is:", max(list1))</a:t>
            </a:r>
            <a:endParaRPr lang="en-IN" dirty="0"/>
          </a:p>
        </p:txBody>
      </p:sp>
    </p:spTree>
    <p:extLst>
      <p:ext uri="{BB962C8B-B14F-4D97-AF65-F5344CB8AC3E}">
        <p14:creationId xmlns:p14="http://schemas.microsoft.com/office/powerpoint/2010/main" val="3997342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indexing and slicing in list with example Indexing: </a:t>
            </a:r>
            <a:endParaRPr lang="en-IN"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b="1" dirty="0" smtClean="0"/>
              <a:t>1. Indexing</a:t>
            </a:r>
            <a:r>
              <a:rPr lang="en-US" dirty="0"/>
              <a:t>: An individual item in the list can be referenced by </a:t>
            </a:r>
          </a:p>
          <a:p>
            <a:pPr marL="0" indent="0">
              <a:buNone/>
            </a:pPr>
            <a:r>
              <a:rPr lang="en-US" dirty="0"/>
              <a:t>using an index, which is an integer number that indicates the </a:t>
            </a:r>
          </a:p>
          <a:p>
            <a:pPr marL="0" indent="0">
              <a:buNone/>
            </a:pPr>
            <a:r>
              <a:rPr lang="en-US" dirty="0"/>
              <a:t>relative position of the item in the list.</a:t>
            </a:r>
          </a:p>
          <a:p>
            <a:pPr marL="0" indent="0">
              <a:buNone/>
            </a:pPr>
            <a:r>
              <a:rPr lang="en-US" dirty="0"/>
              <a:t>There are various ways in which we can access the elements </a:t>
            </a:r>
          </a:p>
          <a:p>
            <a:pPr marL="0" indent="0">
              <a:buNone/>
            </a:pPr>
            <a:r>
              <a:rPr lang="en-US" dirty="0"/>
              <a:t>of a list some as them are given below:</a:t>
            </a:r>
          </a:p>
          <a:p>
            <a:pPr marL="0" indent="0">
              <a:buNone/>
            </a:pPr>
            <a:r>
              <a:rPr lang="en-US" b="1" dirty="0" smtClean="0"/>
              <a:t>a). </a:t>
            </a:r>
            <a:r>
              <a:rPr lang="en-US" b="1" dirty="0"/>
              <a:t>List Index</a:t>
            </a:r>
            <a:r>
              <a:rPr lang="en-US" dirty="0"/>
              <a:t>: We can use the index operator [] to access an </a:t>
            </a:r>
          </a:p>
          <a:p>
            <a:pPr marL="0" indent="0">
              <a:buNone/>
            </a:pPr>
            <a:r>
              <a:rPr lang="en-US" dirty="0"/>
              <a:t>item in a list. Index starts from 0. So, a list having 5 elements </a:t>
            </a:r>
          </a:p>
          <a:p>
            <a:pPr marL="0" indent="0">
              <a:buNone/>
            </a:pPr>
            <a:r>
              <a:rPr lang="en-US" dirty="0"/>
              <a:t>will have index from 0 to 4.</a:t>
            </a:r>
          </a:p>
          <a:p>
            <a:pPr marL="0" indent="0">
              <a:buNone/>
            </a:pPr>
            <a:r>
              <a:rPr lang="en-US" dirty="0"/>
              <a:t>Example: For list index in list.</a:t>
            </a:r>
          </a:p>
          <a:p>
            <a:pPr marL="0" indent="0">
              <a:buNone/>
            </a:pPr>
            <a:r>
              <a:rPr lang="en-US" dirty="0"/>
              <a:t>&gt;&gt;&gt; list1=[10,20,30,40,50]</a:t>
            </a:r>
          </a:p>
          <a:p>
            <a:pPr marL="0" indent="0">
              <a:buNone/>
            </a:pPr>
            <a:r>
              <a:rPr lang="en-US" dirty="0"/>
              <a:t>&gt;&gt;&gt; list1[0]</a:t>
            </a:r>
          </a:p>
          <a:p>
            <a:pPr marL="0" indent="0">
              <a:buNone/>
            </a:pPr>
            <a:r>
              <a:rPr lang="en-US" dirty="0" smtClean="0"/>
              <a:t>10</a:t>
            </a:r>
            <a:endParaRPr lang="en-IN" dirty="0"/>
          </a:p>
          <a:p>
            <a:pPr marL="0" indent="0">
              <a:buNone/>
            </a:pPr>
            <a:r>
              <a:rPr lang="en-US" dirty="0"/>
              <a:t>&gt;&gt;&gt; list1[1:3] # list[</a:t>
            </a:r>
            <a:r>
              <a:rPr lang="en-US" dirty="0" err="1"/>
              <a:t>m:n</a:t>
            </a:r>
            <a:r>
              <a:rPr lang="en-US" dirty="0"/>
              <a:t>] will return elements indexed from m to n-1. </a:t>
            </a:r>
            <a:endParaRPr lang="en-US" dirty="0" smtClean="0"/>
          </a:p>
          <a:p>
            <a:pPr marL="0" indent="0">
              <a:buNone/>
            </a:pPr>
            <a:r>
              <a:rPr lang="en-US" dirty="0" smtClean="0"/>
              <a:t>[</a:t>
            </a:r>
            <a:r>
              <a:rPr lang="en-US" dirty="0"/>
              <a:t>20, 30]</a:t>
            </a:r>
            <a:endParaRPr lang="en-IN" dirty="0"/>
          </a:p>
        </p:txBody>
      </p:sp>
    </p:spTree>
    <p:extLst>
      <p:ext uri="{BB962C8B-B14F-4D97-AF65-F5344CB8AC3E}">
        <p14:creationId xmlns:p14="http://schemas.microsoft.com/office/powerpoint/2010/main" val="2467301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b="1" dirty="0" smtClean="0"/>
              <a:t>b). </a:t>
            </a:r>
            <a:r>
              <a:rPr lang="en-US" b="1" dirty="0"/>
              <a:t>Negative Indexing</a:t>
            </a:r>
            <a:r>
              <a:rPr lang="en-US" dirty="0"/>
              <a:t>: Python allows negative indexing for its </a:t>
            </a:r>
            <a:r>
              <a:rPr lang="en-US" dirty="0" smtClean="0"/>
              <a:t>sequences</a:t>
            </a:r>
            <a:r>
              <a:rPr lang="en-US" dirty="0"/>
              <a:t>. The index of −1 refers to the last item, −2 to the </a:t>
            </a:r>
            <a:r>
              <a:rPr lang="en-US" dirty="0" smtClean="0"/>
              <a:t>second </a:t>
            </a:r>
            <a:r>
              <a:rPr lang="en-US" dirty="0"/>
              <a:t>last item and so on.</a:t>
            </a:r>
          </a:p>
          <a:p>
            <a:pPr marL="0" indent="0">
              <a:buNone/>
            </a:pPr>
            <a:r>
              <a:rPr lang="en-US" dirty="0"/>
              <a:t>Example: For negative indexing in list.</a:t>
            </a:r>
          </a:p>
          <a:p>
            <a:pPr marL="0" indent="0">
              <a:buNone/>
            </a:pPr>
            <a:r>
              <a:rPr lang="en-US" dirty="0"/>
              <a:t>&gt;&gt;&gt; list2=['</a:t>
            </a:r>
            <a:r>
              <a:rPr lang="en-US" dirty="0" err="1"/>
              <a:t>p','y','t','h','o','n</a:t>
            </a:r>
            <a:r>
              <a:rPr lang="en-US" dirty="0"/>
              <a:t>']</a:t>
            </a:r>
          </a:p>
          <a:p>
            <a:pPr marL="0" indent="0">
              <a:buNone/>
            </a:pPr>
            <a:r>
              <a:rPr lang="en-US" dirty="0"/>
              <a:t>&gt;&gt;&gt; list2[-1]</a:t>
            </a:r>
          </a:p>
          <a:p>
            <a:pPr marL="0" indent="0">
              <a:buNone/>
            </a:pPr>
            <a:r>
              <a:rPr lang="en-US" dirty="0"/>
              <a:t>'n'</a:t>
            </a:r>
          </a:p>
          <a:p>
            <a:pPr marL="0" indent="0">
              <a:buNone/>
            </a:pPr>
            <a:r>
              <a:rPr lang="en-US" dirty="0"/>
              <a:t>&gt;&gt;&gt; list2[-6]</a:t>
            </a:r>
          </a:p>
          <a:p>
            <a:pPr marL="0" indent="0">
              <a:buNone/>
            </a:pPr>
            <a:r>
              <a:rPr lang="en-US" dirty="0"/>
              <a:t>'p</a:t>
            </a:r>
            <a:endParaRPr lang="en-IN" dirty="0"/>
          </a:p>
        </p:txBody>
      </p:sp>
    </p:spTree>
    <p:extLst>
      <p:ext uri="{BB962C8B-B14F-4D97-AF65-F5344CB8AC3E}">
        <p14:creationId xmlns:p14="http://schemas.microsoft.com/office/powerpoint/2010/main" val="238982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2</a:t>
            </a:r>
            <a:r>
              <a:rPr lang="en-US" dirty="0" smtClean="0"/>
              <a:t>. </a:t>
            </a:r>
            <a:r>
              <a:rPr lang="en-US" b="1" dirty="0" smtClean="0"/>
              <a:t>List </a:t>
            </a:r>
            <a:r>
              <a:rPr lang="en-US" b="1" dirty="0"/>
              <a:t>Slicing</a:t>
            </a:r>
            <a:r>
              <a:rPr lang="en-US" dirty="0"/>
              <a:t>: </a:t>
            </a:r>
            <a:endParaRPr lang="en-US" dirty="0" smtClean="0"/>
          </a:p>
          <a:p>
            <a:r>
              <a:rPr lang="en-US" dirty="0" smtClean="0"/>
              <a:t>Slicing </a:t>
            </a:r>
            <a:r>
              <a:rPr lang="en-US" dirty="0"/>
              <a:t>is an operation that allows us to extract </a:t>
            </a:r>
            <a:r>
              <a:rPr lang="en-US" dirty="0" smtClean="0"/>
              <a:t>elements </a:t>
            </a:r>
            <a:r>
              <a:rPr lang="en-US" dirty="0"/>
              <a:t>from units. The slicing feature used by Python to </a:t>
            </a:r>
            <a:r>
              <a:rPr lang="en-US" dirty="0" smtClean="0"/>
              <a:t>obtain </a:t>
            </a:r>
            <a:r>
              <a:rPr lang="en-US" dirty="0"/>
              <a:t>a specific subset or element of the data structure </a:t>
            </a:r>
            <a:r>
              <a:rPr lang="en-US" dirty="0" smtClean="0"/>
              <a:t>using </a:t>
            </a:r>
            <a:r>
              <a:rPr lang="en-US" dirty="0"/>
              <a:t>the colon (:) operator.</a:t>
            </a:r>
          </a:p>
          <a:p>
            <a:r>
              <a:rPr lang="en-US" dirty="0"/>
              <a:t>The slicing operator returns a subset of a list called slice by </a:t>
            </a:r>
            <a:r>
              <a:rPr lang="en-US" dirty="0" smtClean="0"/>
              <a:t>specifying </a:t>
            </a:r>
            <a:r>
              <a:rPr lang="en-US" dirty="0"/>
              <a:t>two indices, i.e. start and end.</a:t>
            </a:r>
          </a:p>
          <a:p>
            <a:r>
              <a:rPr lang="en-US" dirty="0"/>
              <a:t>Syntax: </a:t>
            </a:r>
            <a:r>
              <a:rPr lang="en-US" dirty="0" err="1"/>
              <a:t>list_variable</a:t>
            </a:r>
            <a:r>
              <a:rPr lang="en-US" dirty="0"/>
              <a:t>[</a:t>
            </a:r>
            <a:r>
              <a:rPr lang="en-US" dirty="0" err="1"/>
              <a:t>start_index:end_index</a:t>
            </a:r>
            <a:r>
              <a:rPr lang="en-US" dirty="0"/>
              <a:t>]</a:t>
            </a:r>
          </a:p>
          <a:p>
            <a:pPr marL="0" indent="0">
              <a:buNone/>
            </a:pPr>
            <a:r>
              <a:rPr lang="en-US" dirty="0"/>
              <a:t>This will return the subset of the list starting from </a:t>
            </a:r>
            <a:r>
              <a:rPr lang="en-US" dirty="0" err="1"/>
              <a:t>start_index</a:t>
            </a:r>
            <a:r>
              <a:rPr lang="en-US" dirty="0"/>
              <a:t> </a:t>
            </a:r>
          </a:p>
          <a:p>
            <a:pPr marL="0" indent="0">
              <a:buNone/>
            </a:pPr>
            <a:r>
              <a:rPr lang="en-US" dirty="0"/>
              <a:t>to one index less than that of the </a:t>
            </a:r>
            <a:r>
              <a:rPr lang="en-US" dirty="0" err="1"/>
              <a:t>endind</a:t>
            </a:r>
            <a:r>
              <a:rPr lang="en-US" dirty="0"/>
              <a:t> </a:t>
            </a:r>
          </a:p>
          <a:p>
            <a:r>
              <a:rPr lang="en-US" dirty="0"/>
              <a:t>Example: For slicing list.</a:t>
            </a:r>
          </a:p>
          <a:p>
            <a:pPr marL="0" indent="0">
              <a:buNone/>
            </a:pPr>
            <a:r>
              <a:rPr lang="en-US" dirty="0"/>
              <a:t>&gt;&gt;&gt; l1=([10,20,30,40,50])</a:t>
            </a:r>
          </a:p>
          <a:p>
            <a:pPr marL="0" indent="0">
              <a:buNone/>
            </a:pPr>
            <a:r>
              <a:rPr lang="en-US" dirty="0"/>
              <a:t>&gt;&gt;&gt; l1[1:4]</a:t>
            </a:r>
          </a:p>
          <a:p>
            <a:pPr marL="0" indent="0">
              <a:buNone/>
            </a:pPr>
            <a:r>
              <a:rPr lang="en-US" dirty="0"/>
              <a:t>[20, 30, 40</a:t>
            </a:r>
            <a:endParaRPr lang="en-IN" dirty="0"/>
          </a:p>
        </p:txBody>
      </p:sp>
    </p:spTree>
    <p:extLst>
      <p:ext uri="{BB962C8B-B14F-4D97-AF65-F5344CB8AC3E}">
        <p14:creationId xmlns:p14="http://schemas.microsoft.com/office/powerpoint/2010/main" val="2906519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basis operations of list</a:t>
            </a:r>
            <a:endParaRPr lang="en-IN" dirty="0"/>
          </a:p>
        </p:txBody>
      </p:sp>
      <p:sp>
        <p:nvSpPr>
          <p:cNvPr id="3" name="Content Placeholder 2"/>
          <p:cNvSpPr>
            <a:spLocks noGrp="1"/>
          </p:cNvSpPr>
          <p:nvPr>
            <p:ph sz="quarter" idx="1"/>
          </p:nvPr>
        </p:nvSpPr>
        <p:spPr/>
        <p:txBody>
          <a:bodyPr/>
          <a:lstStyle/>
          <a:p>
            <a:pPr marL="0" indent="0">
              <a:buNone/>
            </a:pPr>
            <a:r>
              <a:rPr lang="en-IN" dirty="0"/>
              <a:t>1)Accessing values in list</a:t>
            </a:r>
            <a:r>
              <a:rPr lang="en-IN" dirty="0" smtClean="0"/>
              <a:t>:</a:t>
            </a:r>
          </a:p>
          <a:p>
            <a:pPr marL="0" indent="0">
              <a:buNone/>
            </a:pPr>
            <a:r>
              <a:rPr lang="en-US" dirty="0"/>
              <a:t>To access values in lists, use the square brackets for slicing along with the index or </a:t>
            </a:r>
          </a:p>
          <a:p>
            <a:pPr marL="0" indent="0">
              <a:buNone/>
            </a:pPr>
            <a:r>
              <a:rPr lang="en-US" dirty="0"/>
              <a:t>indices to obtain value available at that index.</a:t>
            </a:r>
          </a:p>
          <a:p>
            <a:pPr marL="0" indent="0">
              <a:buNone/>
            </a:pPr>
            <a:r>
              <a:rPr lang="en-US" dirty="0"/>
              <a:t>Example: accessing list values.</a:t>
            </a:r>
          </a:p>
          <a:p>
            <a:pPr marL="0" indent="0">
              <a:buNone/>
            </a:pPr>
            <a:r>
              <a:rPr lang="en-US" dirty="0"/>
              <a:t>&gt;&gt;&gt; list1 = ["one","two",3,10,"six",20]</a:t>
            </a:r>
          </a:p>
          <a:p>
            <a:pPr marL="0" indent="0">
              <a:buNone/>
            </a:pPr>
            <a:r>
              <a:rPr lang="en-US" dirty="0"/>
              <a:t>&gt;&gt;&gt; list1[0] </a:t>
            </a:r>
          </a:p>
          <a:p>
            <a:pPr marL="0" indent="0">
              <a:buNone/>
            </a:pPr>
            <a:r>
              <a:rPr lang="en-US" dirty="0"/>
              <a:t>'one'</a:t>
            </a:r>
            <a:endParaRPr lang="en-IN" dirty="0"/>
          </a:p>
        </p:txBody>
      </p:sp>
    </p:spTree>
    <p:extLst>
      <p:ext uri="{BB962C8B-B14F-4D97-AF65-F5344CB8AC3E}">
        <p14:creationId xmlns:p14="http://schemas.microsoft.com/office/powerpoint/2010/main" val="732719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2) Deleting Values in </a:t>
            </a:r>
            <a:r>
              <a:rPr lang="en-IN" dirty="0" smtClean="0"/>
              <a:t>List</a:t>
            </a:r>
          </a:p>
          <a:p>
            <a:pPr marL="0" indent="0">
              <a:buNone/>
            </a:pPr>
            <a:r>
              <a:rPr lang="en-US" dirty="0"/>
              <a:t>The pop() method in Python is used to remove a particular item/element from the given </a:t>
            </a:r>
          </a:p>
          <a:p>
            <a:pPr marL="0" indent="0">
              <a:buNone/>
            </a:pPr>
            <a:r>
              <a:rPr lang="en-US" dirty="0"/>
              <a:t>index in the list. The pop() method removes and returns the last item if index is not </a:t>
            </a:r>
          </a:p>
          <a:p>
            <a:pPr marL="0" indent="0">
              <a:buNone/>
            </a:pPr>
            <a:r>
              <a:rPr lang="en-US" dirty="0" smtClean="0"/>
              <a:t>Provided</a:t>
            </a:r>
          </a:p>
          <a:p>
            <a:pPr marL="0" indent="0">
              <a:buNone/>
            </a:pPr>
            <a:r>
              <a:rPr lang="en-IN" dirty="0"/>
              <a:t>&gt;&gt;&gt; </a:t>
            </a:r>
            <a:r>
              <a:rPr lang="en-IN" dirty="0" smtClean="0"/>
              <a:t>list[10</a:t>
            </a:r>
            <a:r>
              <a:rPr lang="en-IN" dirty="0"/>
              <a:t>, 20, 40]</a:t>
            </a:r>
          </a:p>
          <a:p>
            <a:pPr marL="0" indent="0">
              <a:buNone/>
            </a:pPr>
            <a:r>
              <a:rPr lang="en-IN" dirty="0"/>
              <a:t>&gt;&gt;&gt; </a:t>
            </a:r>
            <a:r>
              <a:rPr lang="en-IN" dirty="0" err="1"/>
              <a:t>list.pop</a:t>
            </a:r>
            <a:r>
              <a:rPr lang="en-IN" dirty="0"/>
              <a:t>() </a:t>
            </a:r>
          </a:p>
          <a:p>
            <a:pPr marL="0" indent="0">
              <a:buNone/>
            </a:pPr>
            <a:r>
              <a:rPr lang="en-IN" dirty="0"/>
              <a:t>40</a:t>
            </a:r>
          </a:p>
        </p:txBody>
      </p:sp>
    </p:spTree>
    <p:extLst>
      <p:ext uri="{BB962C8B-B14F-4D97-AF65-F5344CB8AC3E}">
        <p14:creationId xmlns:p14="http://schemas.microsoft.com/office/powerpoint/2010/main" val="294174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We can delete one or more items from a list using the keyword del. It can even delete </a:t>
            </a:r>
          </a:p>
          <a:p>
            <a:pPr marL="0" indent="0">
              <a:buNone/>
            </a:pPr>
            <a:r>
              <a:rPr lang="en-US" dirty="0"/>
              <a:t>the list entirely. But it does not store the value for further use</a:t>
            </a:r>
          </a:p>
          <a:p>
            <a:pPr marL="0" indent="0">
              <a:buNone/>
            </a:pPr>
            <a:r>
              <a:rPr lang="en-US" dirty="0"/>
              <a:t>&gt;&gt;&gt; list= [10, 20, 30, 40]</a:t>
            </a:r>
          </a:p>
          <a:p>
            <a:pPr marL="0" indent="0">
              <a:buNone/>
            </a:pPr>
            <a:r>
              <a:rPr lang="en-US" dirty="0"/>
              <a:t>&gt;&gt;&gt; list</a:t>
            </a:r>
          </a:p>
          <a:p>
            <a:pPr marL="0" indent="0">
              <a:buNone/>
            </a:pPr>
            <a:r>
              <a:rPr lang="en-US" dirty="0"/>
              <a:t>[10, 20, 30, 40]</a:t>
            </a:r>
          </a:p>
          <a:p>
            <a:pPr marL="0" indent="0">
              <a:buNone/>
            </a:pPr>
            <a:r>
              <a:rPr lang="en-US" dirty="0"/>
              <a:t>&gt;&gt;&gt; del (list[1]) # del() with index</a:t>
            </a:r>
          </a:p>
          <a:p>
            <a:pPr marL="0" indent="0">
              <a:buNone/>
            </a:pPr>
            <a:r>
              <a:rPr lang="en-US" dirty="0"/>
              <a:t>&gt;&gt;&gt; list</a:t>
            </a:r>
          </a:p>
          <a:p>
            <a:pPr marL="0" indent="0">
              <a:buNone/>
            </a:pPr>
            <a:r>
              <a:rPr lang="en-US" dirty="0"/>
              <a:t>[10, 30, 40]</a:t>
            </a:r>
            <a:endParaRPr lang="en-IN" dirty="0"/>
          </a:p>
        </p:txBody>
      </p:sp>
    </p:spTree>
    <p:extLst>
      <p:ext uri="{BB962C8B-B14F-4D97-AF65-F5344CB8AC3E}">
        <p14:creationId xmlns:p14="http://schemas.microsoft.com/office/powerpoint/2010/main" val="45060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a:t>
            </a:r>
            <a:endParaRPr lang="en-IN" dirty="0"/>
          </a:p>
        </p:txBody>
      </p:sp>
      <p:sp>
        <p:nvSpPr>
          <p:cNvPr id="3" name="Content Placeholder 2"/>
          <p:cNvSpPr>
            <a:spLocks noGrp="1"/>
          </p:cNvSpPr>
          <p:nvPr>
            <p:ph sz="quarter" idx="1"/>
          </p:nvPr>
        </p:nvSpPr>
        <p:spPr/>
        <p:txBody>
          <a:bodyPr/>
          <a:lstStyle/>
          <a:p>
            <a:r>
              <a:rPr lang="en-US" dirty="0"/>
              <a:t>A list is a collection which is ordered and changeable. In Python lists are written with square brackets</a:t>
            </a:r>
            <a:r>
              <a:rPr lang="en-US" dirty="0" smtClean="0"/>
              <a:t>.</a:t>
            </a:r>
            <a:endParaRPr lang="en-IN" dirty="0"/>
          </a:p>
          <a:p>
            <a:r>
              <a:rPr lang="en-US" dirty="0"/>
              <a:t>The list is a most versatile </a:t>
            </a:r>
            <a:r>
              <a:rPr lang="en-US" dirty="0" err="1"/>
              <a:t>datatype</a:t>
            </a:r>
            <a:r>
              <a:rPr lang="en-US" dirty="0"/>
              <a:t> available in Python which can be written as a list of comma-separated values (items) between square brackets. </a:t>
            </a:r>
            <a:endParaRPr lang="en-US" dirty="0" smtClean="0"/>
          </a:p>
          <a:p>
            <a:r>
              <a:rPr lang="en-US" dirty="0" smtClean="0"/>
              <a:t>Important </a:t>
            </a:r>
            <a:r>
              <a:rPr lang="en-US" dirty="0"/>
              <a:t>thing about a list is that items in a list need not be of the same type.</a:t>
            </a:r>
            <a:endParaRPr lang="en-IN" dirty="0"/>
          </a:p>
        </p:txBody>
      </p:sp>
    </p:spTree>
    <p:extLst>
      <p:ext uri="{BB962C8B-B14F-4D97-AF65-F5344CB8AC3E}">
        <p14:creationId xmlns:p14="http://schemas.microsoft.com/office/powerpoint/2010/main" val="3572828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The remove() method in Python issued to remove a particular element from the list. We </a:t>
            </a:r>
          </a:p>
          <a:p>
            <a:pPr marL="0" indent="0">
              <a:buNone/>
            </a:pPr>
            <a:r>
              <a:rPr lang="en-US" dirty="0"/>
              <a:t>use the remove() method if we know the item that we want to remove or delete from the </a:t>
            </a:r>
          </a:p>
          <a:p>
            <a:pPr marL="0" indent="0">
              <a:buNone/>
            </a:pPr>
            <a:r>
              <a:rPr lang="en-US" dirty="0"/>
              <a:t>list (but not the index).</a:t>
            </a:r>
          </a:p>
          <a:p>
            <a:pPr marL="0" indent="0">
              <a:buNone/>
            </a:pPr>
            <a:r>
              <a:rPr lang="en-US" dirty="0"/>
              <a:t>&gt;&gt;&gt; list=[10,"one",20,"two"] </a:t>
            </a:r>
          </a:p>
          <a:p>
            <a:pPr marL="0" indent="0">
              <a:buNone/>
            </a:pPr>
            <a:r>
              <a:rPr lang="en-US" dirty="0"/>
              <a:t>&gt;&gt;&gt; </a:t>
            </a:r>
            <a:r>
              <a:rPr lang="en-US" dirty="0" err="1"/>
              <a:t>list.remove</a:t>
            </a:r>
            <a:r>
              <a:rPr lang="en-US" dirty="0"/>
              <a:t>(20) </a:t>
            </a:r>
          </a:p>
          <a:p>
            <a:pPr marL="0" indent="0">
              <a:buNone/>
            </a:pPr>
            <a:r>
              <a:rPr lang="en-US" dirty="0"/>
              <a:t>&gt;&gt;&gt; list</a:t>
            </a:r>
          </a:p>
          <a:p>
            <a:pPr marL="0" indent="0">
              <a:buNone/>
            </a:pPr>
            <a:r>
              <a:rPr lang="en-US" dirty="0"/>
              <a:t>[10, 'one', 'two']</a:t>
            </a:r>
          </a:p>
          <a:p>
            <a:pPr marL="0" indent="0">
              <a:buNone/>
            </a:pPr>
            <a:endParaRPr lang="en-IN" dirty="0"/>
          </a:p>
        </p:txBody>
      </p:sp>
    </p:spTree>
    <p:extLst>
      <p:ext uri="{BB962C8B-B14F-4D97-AF65-F5344CB8AC3E}">
        <p14:creationId xmlns:p14="http://schemas.microsoft.com/office/powerpoint/2010/main" val="410727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3. Updating Lists: • List are mutable, meaning their elements can be changed or updated unlike string or tuple</a:t>
            </a:r>
            <a:r>
              <a:rPr lang="en-US" dirty="0" smtClean="0"/>
              <a:t>.</a:t>
            </a:r>
          </a:p>
          <a:p>
            <a:pPr marL="0" indent="0">
              <a:buNone/>
            </a:pPr>
            <a:r>
              <a:rPr lang="en-US" dirty="0"/>
              <a:t>We can update items of the list by simply assigning the value at the particular index </a:t>
            </a:r>
          </a:p>
          <a:p>
            <a:pPr marL="0" indent="0">
              <a:buNone/>
            </a:pPr>
            <a:r>
              <a:rPr lang="en-US" dirty="0"/>
              <a:t>position. We</a:t>
            </a:r>
          </a:p>
          <a:p>
            <a:pPr marL="0" indent="0">
              <a:buNone/>
            </a:pPr>
            <a:r>
              <a:rPr lang="en-US" dirty="0"/>
              <a:t>can also remove the items from the list using remove() or pop() or del statement.</a:t>
            </a:r>
          </a:p>
          <a:p>
            <a:pPr marL="0" indent="0">
              <a:buNone/>
            </a:pPr>
            <a:r>
              <a:rPr lang="en-US" dirty="0"/>
              <a:t>&gt;&gt;&gt; list1= [10, 20, 30, 40, 50]</a:t>
            </a:r>
          </a:p>
          <a:p>
            <a:pPr marL="0" indent="0">
              <a:buNone/>
            </a:pPr>
            <a:r>
              <a:rPr lang="en-US" dirty="0"/>
              <a:t>&gt;&gt;&gt; list1</a:t>
            </a:r>
          </a:p>
          <a:p>
            <a:pPr marL="0" indent="0">
              <a:buNone/>
            </a:pPr>
            <a:r>
              <a:rPr lang="en-US" dirty="0"/>
              <a:t>[10, 20, 30, 40, 50]</a:t>
            </a:r>
          </a:p>
          <a:p>
            <a:pPr marL="0" indent="0">
              <a:buNone/>
            </a:pPr>
            <a:r>
              <a:rPr lang="en-US" dirty="0"/>
              <a:t>&gt;&gt;&gt; list1[0]=0 # change 0th index element</a:t>
            </a:r>
          </a:p>
          <a:p>
            <a:pPr marL="0" indent="0">
              <a:buNone/>
            </a:pPr>
            <a:r>
              <a:rPr lang="en-US" dirty="0"/>
              <a:t>&gt;&gt;&gt; list1</a:t>
            </a:r>
          </a:p>
          <a:p>
            <a:pPr marL="0" indent="0">
              <a:buNone/>
            </a:pPr>
            <a:r>
              <a:rPr lang="en-US" dirty="0"/>
              <a:t>[0, 20, 30, 40, 50]</a:t>
            </a:r>
            <a:endParaRPr lang="en-IN" dirty="0"/>
          </a:p>
        </p:txBody>
      </p:sp>
    </p:spTree>
    <p:extLst>
      <p:ext uri="{BB962C8B-B14F-4D97-AF65-F5344CB8AC3E}">
        <p14:creationId xmlns:p14="http://schemas.microsoft.com/office/powerpoint/2010/main" val="78859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4 Indexing</a:t>
            </a:r>
          </a:p>
          <a:p>
            <a:pPr marL="0" indent="0">
              <a:buNone/>
            </a:pPr>
            <a:r>
              <a:rPr lang="en-US" dirty="0"/>
              <a:t>There are various ways in which we can access the elements of a list.</a:t>
            </a:r>
          </a:p>
          <a:p>
            <a:pPr marL="0" indent="0">
              <a:buNone/>
            </a:pPr>
            <a:r>
              <a:rPr lang="en-US" dirty="0"/>
              <a:t>List Index: We can use the index operator [] to access an item in a list. Index starts </a:t>
            </a:r>
          </a:p>
          <a:p>
            <a:pPr marL="0" indent="0">
              <a:buNone/>
            </a:pPr>
            <a:r>
              <a:rPr lang="en-US" dirty="0"/>
              <a:t>from 0. So, a list having 5 elements will have index from 0 to 4.</a:t>
            </a:r>
          </a:p>
          <a:p>
            <a:pPr marL="0" indent="0">
              <a:buNone/>
            </a:pPr>
            <a:r>
              <a:rPr lang="en-US" dirty="0"/>
              <a:t>Example:</a:t>
            </a:r>
          </a:p>
          <a:p>
            <a:pPr marL="0" indent="0">
              <a:buNone/>
            </a:pPr>
            <a:r>
              <a:rPr lang="en-US" dirty="0"/>
              <a:t>&gt;&gt;&gt; list1=[10,20,30,40,50]</a:t>
            </a:r>
          </a:p>
          <a:p>
            <a:pPr marL="0" indent="0">
              <a:buNone/>
            </a:pPr>
            <a:r>
              <a:rPr lang="en-US" dirty="0"/>
              <a:t>&gt;&gt;&gt; list1[0]</a:t>
            </a:r>
          </a:p>
          <a:p>
            <a:pPr marL="0" indent="0">
              <a:buNone/>
            </a:pPr>
            <a:r>
              <a:rPr lang="en-US" dirty="0"/>
              <a:t>10</a:t>
            </a:r>
            <a:endParaRPr lang="en-IN" dirty="0"/>
          </a:p>
        </p:txBody>
      </p:sp>
    </p:spTree>
    <p:extLst>
      <p:ext uri="{BB962C8B-B14F-4D97-AF65-F5344CB8AC3E}">
        <p14:creationId xmlns:p14="http://schemas.microsoft.com/office/powerpoint/2010/main" val="3359704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5. List Slicing</a:t>
            </a:r>
          </a:p>
          <a:p>
            <a:pPr marL="0" indent="0">
              <a:buNone/>
            </a:pPr>
            <a:r>
              <a:rPr lang="en-US" dirty="0"/>
              <a:t>The slicing operator returns a subset of a list called slice by specifying two indices, i.e. </a:t>
            </a:r>
          </a:p>
          <a:p>
            <a:pPr marL="0" indent="0">
              <a:buNone/>
            </a:pPr>
            <a:r>
              <a:rPr lang="en-US" dirty="0"/>
              <a:t>start and end.</a:t>
            </a:r>
          </a:p>
          <a:p>
            <a:pPr marL="0" indent="0">
              <a:buNone/>
            </a:pPr>
            <a:r>
              <a:rPr lang="en-US" dirty="0"/>
              <a:t>Syntax:</a:t>
            </a:r>
          </a:p>
          <a:p>
            <a:pPr marL="0" indent="0">
              <a:buNone/>
            </a:pPr>
            <a:r>
              <a:rPr lang="en-US" dirty="0" err="1"/>
              <a:t>List_variable</a:t>
            </a:r>
            <a:r>
              <a:rPr lang="en-US" dirty="0"/>
              <a:t>[</a:t>
            </a:r>
            <a:r>
              <a:rPr lang="en-US" dirty="0" err="1"/>
              <a:t>start_index:end_index</a:t>
            </a:r>
            <a:r>
              <a:rPr lang="en-US" dirty="0"/>
              <a:t>]</a:t>
            </a:r>
          </a:p>
          <a:p>
            <a:pPr marL="0" indent="0">
              <a:buNone/>
            </a:pPr>
            <a:r>
              <a:rPr lang="en-US" dirty="0"/>
              <a:t>Example:</a:t>
            </a:r>
          </a:p>
          <a:p>
            <a:pPr marL="0" indent="0">
              <a:buNone/>
            </a:pPr>
            <a:r>
              <a:rPr lang="en-US" dirty="0"/>
              <a:t>&gt;&gt;&gt; l1=([10,20,30,40,50])</a:t>
            </a:r>
          </a:p>
          <a:p>
            <a:pPr marL="0" indent="0">
              <a:buNone/>
            </a:pPr>
            <a:r>
              <a:rPr lang="en-US" dirty="0"/>
              <a:t>&gt;&gt;&gt; l1[1:4]</a:t>
            </a:r>
          </a:p>
          <a:p>
            <a:pPr marL="0" indent="0">
              <a:buNone/>
            </a:pPr>
            <a:r>
              <a:rPr lang="en-US" dirty="0"/>
              <a:t>[20, 30, </a:t>
            </a:r>
            <a:r>
              <a:rPr lang="en-US" dirty="0" smtClean="0"/>
              <a:t>40]</a:t>
            </a:r>
            <a:endParaRPr lang="en-IN" dirty="0"/>
          </a:p>
        </p:txBody>
      </p:sp>
    </p:spTree>
    <p:extLst>
      <p:ext uri="{BB962C8B-B14F-4D97-AF65-F5344CB8AC3E}">
        <p14:creationId xmlns:p14="http://schemas.microsoft.com/office/powerpoint/2010/main" val="3745553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US" sz="6000" dirty="0"/>
              <a:t>Tuples</a:t>
            </a:r>
            <a:endParaRPr lang="en-IN" sz="6000" dirty="0"/>
          </a:p>
        </p:txBody>
      </p:sp>
    </p:spTree>
    <p:extLst>
      <p:ext uri="{BB962C8B-B14F-4D97-AF65-F5344CB8AC3E}">
        <p14:creationId xmlns:p14="http://schemas.microsoft.com/office/powerpoint/2010/main" val="3429662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IN" dirty="0"/>
          </a:p>
        </p:txBody>
      </p:sp>
      <p:sp>
        <p:nvSpPr>
          <p:cNvPr id="3" name="Content Placeholder 2"/>
          <p:cNvSpPr>
            <a:spLocks noGrp="1"/>
          </p:cNvSpPr>
          <p:nvPr>
            <p:ph sz="quarter" idx="1"/>
          </p:nvPr>
        </p:nvSpPr>
        <p:spPr/>
        <p:txBody>
          <a:bodyPr/>
          <a:lstStyle/>
          <a:p>
            <a:r>
              <a:rPr lang="en-US" dirty="0"/>
              <a:t>A tuple is a collection which is ordered and unchangeable. </a:t>
            </a:r>
            <a:endParaRPr lang="en-US" dirty="0" smtClean="0"/>
          </a:p>
          <a:p>
            <a:r>
              <a:rPr lang="en-US" dirty="0"/>
              <a:t>The difference between the two is that we cannot change the elements of a tuple once it is assigned whereas, in a list, elements can be changed.</a:t>
            </a:r>
            <a:endParaRPr lang="en-US" dirty="0" smtClean="0"/>
          </a:p>
          <a:p>
            <a:r>
              <a:rPr lang="en-US" dirty="0" smtClean="0"/>
              <a:t>In </a:t>
            </a:r>
            <a:r>
              <a:rPr lang="en-US" dirty="0"/>
              <a:t>Python tuples are written with round </a:t>
            </a:r>
            <a:r>
              <a:rPr lang="en-US" dirty="0" smtClean="0"/>
              <a:t>brackets whereas List are written in Square brackets.</a:t>
            </a:r>
            <a:endParaRPr lang="en-IN" dirty="0"/>
          </a:p>
        </p:txBody>
      </p:sp>
    </p:spTree>
    <p:extLst>
      <p:ext uri="{BB962C8B-B14F-4D97-AF65-F5344CB8AC3E}">
        <p14:creationId xmlns:p14="http://schemas.microsoft.com/office/powerpoint/2010/main" val="1408671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Tuple</a:t>
            </a:r>
          </a:p>
        </p:txBody>
      </p:sp>
      <p:sp>
        <p:nvSpPr>
          <p:cNvPr id="3" name="Content Placeholder 2"/>
          <p:cNvSpPr>
            <a:spLocks noGrp="1"/>
          </p:cNvSpPr>
          <p:nvPr>
            <p:ph sz="quarter" idx="1"/>
          </p:nvPr>
        </p:nvSpPr>
        <p:spPr/>
        <p:txBody>
          <a:bodyPr>
            <a:normAutofit fontScale="92500"/>
          </a:bodyPr>
          <a:lstStyle/>
          <a:p>
            <a:r>
              <a:rPr lang="en-US" dirty="0"/>
              <a:t>A tuple is created by placing all the items (elements) inside parentheses (), separated by commas</a:t>
            </a:r>
            <a:r>
              <a:rPr lang="en-US" dirty="0" smtClean="0"/>
              <a:t>.</a:t>
            </a:r>
          </a:p>
          <a:p>
            <a:r>
              <a:rPr lang="en-US" dirty="0"/>
              <a:t>A tuple can also be created without using parentheses. This is known as tuple packing.</a:t>
            </a:r>
            <a:endParaRPr lang="en-US" dirty="0" smtClean="0"/>
          </a:p>
          <a:p>
            <a:r>
              <a:rPr lang="en-US" dirty="0"/>
              <a:t>A tuple can have any number of items and they may be of different types (integer, float, list, string, etc</a:t>
            </a:r>
            <a:r>
              <a:rPr lang="en-US" dirty="0" smtClean="0"/>
              <a:t>.).</a:t>
            </a:r>
          </a:p>
          <a:p>
            <a:r>
              <a:rPr lang="en-US" dirty="0"/>
              <a:t>The empty tuple is written as two parentheses containing nothing </a:t>
            </a:r>
            <a:endParaRPr lang="en-US" dirty="0" smtClean="0"/>
          </a:p>
          <a:p>
            <a:pPr marL="0" indent="0">
              <a:buNone/>
            </a:pPr>
            <a:r>
              <a:rPr lang="en-US" dirty="0" smtClean="0"/>
              <a:t>   Tuple1</a:t>
            </a:r>
            <a:r>
              <a:rPr lang="en-US" dirty="0"/>
              <a:t>=()</a:t>
            </a:r>
          </a:p>
          <a:p>
            <a:r>
              <a:rPr lang="en-US" dirty="0"/>
              <a:t>To write a tuple containing a single value you have to include a comma, even though there is only one value </a:t>
            </a:r>
            <a:r>
              <a:rPr lang="en-US" dirty="0" smtClean="0"/>
              <a:t>Tuple1=(10,)</a:t>
            </a:r>
          </a:p>
          <a:p>
            <a:pPr marL="0" indent="0">
              <a:buNone/>
            </a:pPr>
            <a:endParaRPr lang="en-IN" dirty="0"/>
          </a:p>
        </p:txBody>
      </p:sp>
    </p:spTree>
    <p:extLst>
      <p:ext uri="{BB962C8B-B14F-4D97-AF65-F5344CB8AC3E}">
        <p14:creationId xmlns:p14="http://schemas.microsoft.com/office/powerpoint/2010/main" val="42717629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US" dirty="0" smtClean="0"/>
              <a:t>Example</a:t>
            </a:r>
          </a:p>
          <a:p>
            <a:pPr marL="0" indent="0">
              <a:buNone/>
            </a:pPr>
            <a:r>
              <a:rPr lang="fr-FR" dirty="0"/>
              <a:t>tuple1=(10,20,30,40)</a:t>
            </a:r>
          </a:p>
          <a:p>
            <a:pPr marL="0" indent="0">
              <a:buNone/>
            </a:pPr>
            <a:r>
              <a:rPr lang="fr-FR" dirty="0"/>
              <a:t>tuple2=50,60,70</a:t>
            </a:r>
          </a:p>
          <a:p>
            <a:pPr marL="0" indent="0">
              <a:buNone/>
            </a:pPr>
            <a:r>
              <a:rPr lang="fr-FR" dirty="0"/>
              <a:t>tuple3=()</a:t>
            </a:r>
          </a:p>
          <a:p>
            <a:pPr marL="0" indent="0">
              <a:buNone/>
            </a:pPr>
            <a:r>
              <a:rPr lang="fr-FR" dirty="0"/>
              <a:t>tuple4=(80,)</a:t>
            </a:r>
          </a:p>
          <a:p>
            <a:pPr marL="0" indent="0">
              <a:buNone/>
            </a:pPr>
            <a:r>
              <a:rPr lang="fr-FR" dirty="0" err="1"/>
              <a:t>print</a:t>
            </a:r>
            <a:r>
              <a:rPr lang="fr-FR" dirty="0"/>
              <a:t>(tuple1)</a:t>
            </a:r>
          </a:p>
          <a:p>
            <a:pPr marL="0" indent="0">
              <a:buNone/>
            </a:pPr>
            <a:r>
              <a:rPr lang="fr-FR" dirty="0" err="1"/>
              <a:t>print</a:t>
            </a:r>
            <a:r>
              <a:rPr lang="fr-FR" dirty="0"/>
              <a:t>(tuple2)</a:t>
            </a:r>
          </a:p>
          <a:p>
            <a:pPr marL="0" indent="0">
              <a:buNone/>
            </a:pPr>
            <a:r>
              <a:rPr lang="fr-FR" dirty="0" err="1"/>
              <a:t>print</a:t>
            </a:r>
            <a:r>
              <a:rPr lang="fr-FR" dirty="0"/>
              <a:t>(tuple3)</a:t>
            </a:r>
          </a:p>
          <a:p>
            <a:pPr marL="0" indent="0">
              <a:buNone/>
            </a:pPr>
            <a:r>
              <a:rPr lang="fr-FR" dirty="0" err="1"/>
              <a:t>print</a:t>
            </a:r>
            <a:r>
              <a:rPr lang="fr-FR" dirty="0"/>
              <a:t>(tuple4</a:t>
            </a:r>
            <a:r>
              <a:rPr lang="fr-FR" dirty="0" smtClean="0"/>
              <a:t>)</a:t>
            </a:r>
          </a:p>
          <a:p>
            <a:pPr marL="0" indent="0">
              <a:buNone/>
            </a:pPr>
            <a:r>
              <a:rPr lang="fr-FR" dirty="0" smtClean="0"/>
              <a:t>Output:</a:t>
            </a:r>
          </a:p>
          <a:p>
            <a:pPr marL="0" indent="0">
              <a:buNone/>
            </a:pPr>
            <a:r>
              <a:rPr lang="en-IN" dirty="0"/>
              <a:t>(10, 20, 30, 40)</a:t>
            </a:r>
          </a:p>
          <a:p>
            <a:pPr marL="0" indent="0">
              <a:buNone/>
            </a:pPr>
            <a:r>
              <a:rPr lang="en-IN" dirty="0"/>
              <a:t>(50, 60, 70)</a:t>
            </a:r>
          </a:p>
          <a:p>
            <a:pPr marL="0" indent="0">
              <a:buNone/>
            </a:pPr>
            <a:r>
              <a:rPr lang="en-IN" dirty="0"/>
              <a:t>()</a:t>
            </a:r>
          </a:p>
          <a:p>
            <a:pPr marL="0" indent="0">
              <a:buNone/>
            </a:pPr>
            <a:r>
              <a:rPr lang="en-IN" dirty="0"/>
              <a:t>(80,)</a:t>
            </a:r>
          </a:p>
        </p:txBody>
      </p:sp>
    </p:spTree>
    <p:extLst>
      <p:ext uri="{BB962C8B-B14F-4D97-AF65-F5344CB8AC3E}">
        <p14:creationId xmlns:p14="http://schemas.microsoft.com/office/powerpoint/2010/main" val="16162178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Values in Tuples</a:t>
            </a:r>
            <a:br>
              <a:rPr lang="en-IN" dirty="0"/>
            </a:br>
            <a:endParaRPr lang="en-IN" dirty="0"/>
          </a:p>
        </p:txBody>
      </p:sp>
      <p:sp>
        <p:nvSpPr>
          <p:cNvPr id="3" name="Content Placeholder 2"/>
          <p:cNvSpPr>
            <a:spLocks noGrp="1"/>
          </p:cNvSpPr>
          <p:nvPr>
            <p:ph sz="quarter" idx="1"/>
          </p:nvPr>
        </p:nvSpPr>
        <p:spPr/>
        <p:txBody>
          <a:bodyPr/>
          <a:lstStyle/>
          <a:p>
            <a:r>
              <a:rPr lang="en-US" dirty="0"/>
              <a:t>To access values in tuple, use the square brackets for slicing along with the index or indices to obtain value available at that index</a:t>
            </a:r>
            <a:r>
              <a:rPr lang="en-US" dirty="0" smtClean="0"/>
              <a:t>.</a:t>
            </a:r>
          </a:p>
          <a:p>
            <a:r>
              <a:rPr lang="en-US" dirty="0"/>
              <a:t>There are various ways in which we can access the elements of a tuple</a:t>
            </a:r>
            <a:r>
              <a:rPr lang="en-US" dirty="0" smtClean="0"/>
              <a:t>.</a:t>
            </a:r>
          </a:p>
          <a:p>
            <a:pPr marL="457200" indent="-457200">
              <a:buAutoNum type="arabicPeriod"/>
            </a:pPr>
            <a:r>
              <a:rPr lang="en-IN" b="1" dirty="0" smtClean="0"/>
              <a:t>Indexing</a:t>
            </a:r>
          </a:p>
          <a:p>
            <a:pPr marL="0" indent="0" fontAlgn="base">
              <a:buNone/>
            </a:pPr>
            <a:r>
              <a:rPr lang="en-IN" b="1" dirty="0"/>
              <a:t>2. Negative </a:t>
            </a:r>
            <a:r>
              <a:rPr lang="en-IN" b="1" dirty="0" smtClean="0"/>
              <a:t>Indexing</a:t>
            </a:r>
          </a:p>
          <a:p>
            <a:pPr marL="0" indent="0" fontAlgn="base">
              <a:buNone/>
            </a:pPr>
            <a:r>
              <a:rPr lang="en-IN" b="1" dirty="0" smtClean="0"/>
              <a:t>3.. </a:t>
            </a:r>
            <a:r>
              <a:rPr lang="en-IN" b="1" dirty="0"/>
              <a:t>Slicing</a:t>
            </a:r>
          </a:p>
          <a:p>
            <a:endParaRPr lang="en-IN" b="1" dirty="0" smtClean="0"/>
          </a:p>
          <a:p>
            <a:pPr marL="0" indent="0">
              <a:buNone/>
            </a:pPr>
            <a:r>
              <a:rPr lang="en-US" b="1" dirty="0"/>
              <a:t> </a:t>
            </a:r>
            <a:endParaRPr lang="en-IN" b="1" dirty="0"/>
          </a:p>
          <a:p>
            <a:pPr marL="0" indent="0">
              <a:buNone/>
            </a:pPr>
            <a:endParaRPr lang="en-IN" dirty="0"/>
          </a:p>
        </p:txBody>
      </p:sp>
    </p:spTree>
    <p:extLst>
      <p:ext uri="{BB962C8B-B14F-4D97-AF65-F5344CB8AC3E}">
        <p14:creationId xmlns:p14="http://schemas.microsoft.com/office/powerpoint/2010/main" val="34848493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Indexing</a:t>
            </a:r>
            <a:br>
              <a:rPr lang="en-IN" b="1" dirty="0"/>
            </a:br>
            <a:endParaRPr lang="en-IN" dirty="0"/>
          </a:p>
        </p:txBody>
      </p:sp>
      <p:sp>
        <p:nvSpPr>
          <p:cNvPr id="3" name="Content Placeholder 2"/>
          <p:cNvSpPr>
            <a:spLocks noGrp="1"/>
          </p:cNvSpPr>
          <p:nvPr>
            <p:ph sz="quarter" idx="1"/>
          </p:nvPr>
        </p:nvSpPr>
        <p:spPr/>
        <p:txBody>
          <a:bodyPr/>
          <a:lstStyle/>
          <a:p>
            <a:r>
              <a:rPr lang="en-US" dirty="0"/>
              <a:t>We can use the index operator [] to access an item in a tuple where the index starts from 0.</a:t>
            </a:r>
          </a:p>
          <a:p>
            <a:endParaRPr lang="en-US" dirty="0"/>
          </a:p>
          <a:p>
            <a:r>
              <a:rPr lang="en-US" dirty="0"/>
              <a:t>So, a tuple having 6 elements will have indices from 0 to 5. Trying to access an element outside of tuple (for example, 6, 7,...) will raise an </a:t>
            </a:r>
            <a:r>
              <a:rPr lang="en-US" dirty="0" err="1"/>
              <a:t>IndexError</a:t>
            </a:r>
            <a:r>
              <a:rPr lang="en-US" dirty="0"/>
              <a:t>.</a:t>
            </a:r>
          </a:p>
          <a:p>
            <a:endParaRPr lang="en-US" dirty="0"/>
          </a:p>
          <a:p>
            <a:r>
              <a:rPr lang="en-US" dirty="0"/>
              <a:t>The index must be an integer; so we cannot use float or other types. This will result in </a:t>
            </a:r>
            <a:r>
              <a:rPr lang="en-US" dirty="0" err="1"/>
              <a:t>TypeError</a:t>
            </a:r>
            <a:r>
              <a:rPr lang="en-US" dirty="0" smtClean="0"/>
              <a:t>.</a:t>
            </a:r>
          </a:p>
          <a:p>
            <a:r>
              <a:rPr lang="en-US" dirty="0"/>
              <a:t>nested tuples are accessed using nested indexing</a:t>
            </a:r>
            <a:endParaRPr lang="en-IN" dirty="0"/>
          </a:p>
        </p:txBody>
      </p:sp>
    </p:spTree>
    <p:extLst>
      <p:ext uri="{BB962C8B-B14F-4D97-AF65-F5344CB8AC3E}">
        <p14:creationId xmlns:p14="http://schemas.microsoft.com/office/powerpoint/2010/main" val="4012159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list</a:t>
            </a:r>
          </a:p>
        </p:txBody>
      </p:sp>
      <p:sp>
        <p:nvSpPr>
          <p:cNvPr id="3" name="Content Placeholder 2"/>
          <p:cNvSpPr>
            <a:spLocks noGrp="1"/>
          </p:cNvSpPr>
          <p:nvPr>
            <p:ph sz="quarter" idx="1"/>
          </p:nvPr>
        </p:nvSpPr>
        <p:spPr/>
        <p:txBody>
          <a:bodyPr/>
          <a:lstStyle/>
          <a:p>
            <a:r>
              <a:rPr lang="en-US" dirty="0"/>
              <a:t>Creating a list is as simple as putting different comma-separated values between square brackets. For example </a:t>
            </a:r>
            <a:r>
              <a:rPr lang="en-US" dirty="0" smtClean="0"/>
              <a:t>−</a:t>
            </a:r>
          </a:p>
          <a:p>
            <a:endParaRPr lang="en-US" dirty="0"/>
          </a:p>
          <a:p>
            <a:endParaRPr lang="en-US" dirty="0" smtClean="0"/>
          </a:p>
          <a:p>
            <a:endParaRPr lang="en-US" dirty="0"/>
          </a:p>
          <a:p>
            <a:endParaRPr lang="en-US" dirty="0" smtClean="0"/>
          </a:p>
          <a:p>
            <a:r>
              <a:rPr lang="en-US" dirty="0"/>
              <a:t>Similar to string indices, list indices start at 0, and lists can be sliced, concatenated and so on.</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46391"/>
            <a:ext cx="3715268" cy="1097009"/>
          </a:xfrm>
          <a:prstGeom prst="rect">
            <a:avLst/>
          </a:prstGeom>
        </p:spPr>
      </p:pic>
    </p:spTree>
    <p:extLst>
      <p:ext uri="{BB962C8B-B14F-4D97-AF65-F5344CB8AC3E}">
        <p14:creationId xmlns:p14="http://schemas.microsoft.com/office/powerpoint/2010/main" val="10741754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a:xfrm>
            <a:off x="228600" y="1524000"/>
            <a:ext cx="7467600" cy="4873752"/>
          </a:xfrm>
        </p:spPr>
        <p:txBody>
          <a:bodyPr>
            <a:normAutofit fontScale="92500" lnSpcReduction="10000"/>
          </a:bodyPr>
          <a:lstStyle/>
          <a:p>
            <a:pPr marL="0" indent="0">
              <a:buNone/>
            </a:pPr>
            <a:r>
              <a:rPr lang="en-IN" dirty="0"/>
              <a:t>tuple1 = ('p','e','r','m','</a:t>
            </a:r>
            <a:r>
              <a:rPr lang="en-IN" dirty="0" err="1"/>
              <a:t>i</a:t>
            </a:r>
            <a:r>
              <a:rPr lang="en-IN" dirty="0"/>
              <a:t>','t')</a:t>
            </a:r>
          </a:p>
          <a:p>
            <a:pPr marL="0" indent="0">
              <a:buNone/>
            </a:pPr>
            <a:r>
              <a:rPr lang="en-IN" dirty="0" smtClean="0"/>
              <a:t>print(tuple1[0</a:t>
            </a:r>
            <a:r>
              <a:rPr lang="en-IN" dirty="0"/>
              <a:t>])    </a:t>
            </a:r>
          </a:p>
          <a:p>
            <a:pPr marL="0" indent="0">
              <a:buNone/>
            </a:pPr>
            <a:r>
              <a:rPr lang="en-IN" dirty="0"/>
              <a:t>print(tuple1[5])   </a:t>
            </a:r>
          </a:p>
          <a:p>
            <a:pPr marL="0" indent="0">
              <a:buNone/>
            </a:pPr>
            <a:r>
              <a:rPr lang="en-IN" dirty="0"/>
              <a:t>tuple2 = ("mouse", [8, 4, 6], (1, 2, 3</a:t>
            </a:r>
            <a:r>
              <a:rPr lang="en-IN" dirty="0" smtClean="0"/>
              <a:t>))</a:t>
            </a:r>
            <a:endParaRPr lang="en-IN" dirty="0"/>
          </a:p>
          <a:p>
            <a:pPr marL="0" indent="0">
              <a:buNone/>
            </a:pPr>
            <a:r>
              <a:rPr lang="en-IN" dirty="0"/>
              <a:t>print(tuple2[0][3])       </a:t>
            </a:r>
          </a:p>
          <a:p>
            <a:pPr marL="0" indent="0">
              <a:buNone/>
            </a:pPr>
            <a:r>
              <a:rPr lang="en-IN" dirty="0"/>
              <a:t>print(tuple2[1][1</a:t>
            </a:r>
            <a:r>
              <a:rPr lang="en-IN" dirty="0" smtClean="0"/>
              <a:t>]</a:t>
            </a:r>
          </a:p>
          <a:p>
            <a:pPr marL="0" indent="0">
              <a:buNone/>
            </a:pPr>
            <a:r>
              <a:rPr lang="en-US" dirty="0" smtClean="0"/>
              <a:t>Output:</a:t>
            </a:r>
          </a:p>
          <a:p>
            <a:pPr marL="0" indent="0">
              <a:buNone/>
            </a:pPr>
            <a:r>
              <a:rPr lang="en-IN" dirty="0"/>
              <a:t>p</a:t>
            </a:r>
          </a:p>
          <a:p>
            <a:pPr marL="0" indent="0">
              <a:buNone/>
            </a:pPr>
            <a:r>
              <a:rPr lang="en-IN" dirty="0"/>
              <a:t>t</a:t>
            </a:r>
          </a:p>
          <a:p>
            <a:pPr marL="0" indent="0">
              <a:buNone/>
            </a:pPr>
            <a:r>
              <a:rPr lang="en-IN" dirty="0"/>
              <a:t>s</a:t>
            </a:r>
          </a:p>
          <a:p>
            <a:pPr marL="0" indent="0">
              <a:buNone/>
            </a:pPr>
            <a:r>
              <a:rPr lang="en-IN" dirty="0"/>
              <a:t>4</a:t>
            </a:r>
          </a:p>
          <a:p>
            <a:pPr marL="0" indent="0">
              <a:buNone/>
            </a:pPr>
            <a:r>
              <a:rPr lang="en-IN" dirty="0" smtClean="0"/>
              <a:t>)</a:t>
            </a:r>
            <a:endParaRPr lang="en-IN" dirty="0"/>
          </a:p>
        </p:txBody>
      </p:sp>
    </p:spTree>
    <p:extLst>
      <p:ext uri="{BB962C8B-B14F-4D97-AF65-F5344CB8AC3E}">
        <p14:creationId xmlns:p14="http://schemas.microsoft.com/office/powerpoint/2010/main" val="4075094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Negative Indexing</a:t>
            </a:r>
            <a:br>
              <a:rPr lang="en-IN" b="1" dirty="0"/>
            </a:br>
            <a:endParaRPr lang="en-IN" dirty="0"/>
          </a:p>
        </p:txBody>
      </p:sp>
      <p:sp>
        <p:nvSpPr>
          <p:cNvPr id="3" name="Content Placeholder 2"/>
          <p:cNvSpPr>
            <a:spLocks noGrp="1"/>
          </p:cNvSpPr>
          <p:nvPr>
            <p:ph sz="quarter" idx="1"/>
          </p:nvPr>
        </p:nvSpPr>
        <p:spPr/>
        <p:txBody>
          <a:bodyPr>
            <a:normAutofit/>
          </a:bodyPr>
          <a:lstStyle/>
          <a:p>
            <a:pPr fontAlgn="base"/>
            <a:r>
              <a:rPr lang="en-US" dirty="0"/>
              <a:t>Python allows negative indexing for its sequences.</a:t>
            </a:r>
          </a:p>
          <a:p>
            <a:pPr fontAlgn="base"/>
            <a:r>
              <a:rPr lang="en-US" dirty="0"/>
              <a:t>The index of -1 refers to the last item, -2 to the second last item and so on.</a:t>
            </a:r>
          </a:p>
          <a:p>
            <a:endParaRPr lang="en-IN" dirty="0"/>
          </a:p>
          <a:p>
            <a:pPr marL="0" indent="0">
              <a:buNone/>
            </a:pPr>
            <a:r>
              <a:rPr lang="en-IN" dirty="0"/>
              <a:t>tuple1 = ('p','e','r','m','</a:t>
            </a:r>
            <a:r>
              <a:rPr lang="en-IN" dirty="0" err="1"/>
              <a:t>i</a:t>
            </a:r>
            <a:r>
              <a:rPr lang="en-IN" dirty="0"/>
              <a:t>','t')</a:t>
            </a:r>
          </a:p>
          <a:p>
            <a:pPr marL="0" indent="0">
              <a:buNone/>
            </a:pPr>
            <a:r>
              <a:rPr lang="en-IN" dirty="0" smtClean="0"/>
              <a:t>print(tuple1</a:t>
            </a:r>
            <a:r>
              <a:rPr lang="en-IN" dirty="0"/>
              <a:t>[-1])</a:t>
            </a:r>
          </a:p>
          <a:p>
            <a:pPr marL="0" indent="0">
              <a:buNone/>
            </a:pPr>
            <a:r>
              <a:rPr lang="en-IN" dirty="0" smtClean="0"/>
              <a:t>print(tuple1</a:t>
            </a:r>
            <a:r>
              <a:rPr lang="en-IN" dirty="0"/>
              <a:t>[-5]) </a:t>
            </a:r>
            <a:endParaRPr lang="en-IN" dirty="0" smtClean="0"/>
          </a:p>
          <a:p>
            <a:pPr marL="0" indent="0">
              <a:buNone/>
            </a:pPr>
            <a:r>
              <a:rPr lang="en-US" dirty="0" smtClean="0"/>
              <a:t>Output:</a:t>
            </a:r>
          </a:p>
          <a:p>
            <a:pPr marL="0" indent="0">
              <a:buNone/>
            </a:pPr>
            <a:r>
              <a:rPr lang="en-US" dirty="0"/>
              <a:t>t</a:t>
            </a:r>
            <a:endParaRPr lang="en-US" dirty="0" smtClean="0"/>
          </a:p>
          <a:p>
            <a:pPr marL="0" indent="0">
              <a:buNone/>
            </a:pPr>
            <a:r>
              <a:rPr lang="en-US" dirty="0"/>
              <a:t>e</a:t>
            </a:r>
            <a:endParaRPr lang="en-IN" dirty="0"/>
          </a:p>
        </p:txBody>
      </p:sp>
    </p:spTree>
    <p:extLst>
      <p:ext uri="{BB962C8B-B14F-4D97-AF65-F5344CB8AC3E}">
        <p14:creationId xmlns:p14="http://schemas.microsoft.com/office/powerpoint/2010/main" val="2139477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Slicing</a:t>
            </a:r>
            <a:br>
              <a:rPr lang="en-IN" b="1"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We can access a range of items in a tuple by using the slicing operator - colon </a:t>
            </a:r>
            <a:r>
              <a:rPr lang="en-US" dirty="0" smtClean="0"/>
              <a:t>":“</a:t>
            </a:r>
          </a:p>
          <a:p>
            <a:r>
              <a:rPr lang="en-US" dirty="0" smtClean="0"/>
              <a:t>Example</a:t>
            </a:r>
          </a:p>
          <a:p>
            <a:pPr marL="0" indent="0">
              <a:buNone/>
            </a:pPr>
            <a:r>
              <a:rPr lang="en-US" dirty="0" err="1"/>
              <a:t>my_tuple</a:t>
            </a:r>
            <a:r>
              <a:rPr lang="en-US" dirty="0"/>
              <a:t> = ('p','r','o','g','r','a','m','</a:t>
            </a:r>
            <a:r>
              <a:rPr lang="en-US" dirty="0" err="1"/>
              <a:t>i</a:t>
            </a:r>
            <a:r>
              <a:rPr lang="en-US" dirty="0"/>
              <a:t>','z')</a:t>
            </a:r>
          </a:p>
          <a:p>
            <a:pPr marL="0" indent="0">
              <a:buNone/>
            </a:pPr>
            <a:r>
              <a:rPr lang="en-US" dirty="0"/>
              <a:t>print(</a:t>
            </a:r>
            <a:r>
              <a:rPr lang="en-US" dirty="0" err="1"/>
              <a:t>my_tuple</a:t>
            </a:r>
            <a:r>
              <a:rPr lang="en-US" dirty="0"/>
              <a:t>[1:4])</a:t>
            </a:r>
          </a:p>
          <a:p>
            <a:pPr marL="0" indent="0">
              <a:buNone/>
            </a:pPr>
            <a:r>
              <a:rPr lang="en-US" dirty="0"/>
              <a:t>print(</a:t>
            </a:r>
            <a:r>
              <a:rPr lang="en-US" dirty="0" err="1"/>
              <a:t>my_tuple</a:t>
            </a:r>
            <a:r>
              <a:rPr lang="en-US" dirty="0"/>
              <a:t>[:-7])</a:t>
            </a:r>
          </a:p>
          <a:p>
            <a:pPr marL="0" indent="0">
              <a:buNone/>
            </a:pPr>
            <a:r>
              <a:rPr lang="en-US" dirty="0"/>
              <a:t>print(</a:t>
            </a:r>
            <a:r>
              <a:rPr lang="en-US" dirty="0" err="1"/>
              <a:t>my_tuple</a:t>
            </a:r>
            <a:r>
              <a:rPr lang="en-US" dirty="0"/>
              <a:t>[7:])</a:t>
            </a:r>
          </a:p>
          <a:p>
            <a:pPr marL="0" indent="0">
              <a:buNone/>
            </a:pPr>
            <a:r>
              <a:rPr lang="en-US" dirty="0"/>
              <a:t>print(</a:t>
            </a:r>
            <a:r>
              <a:rPr lang="en-US" dirty="0" err="1"/>
              <a:t>my_tuple</a:t>
            </a:r>
            <a:r>
              <a:rPr lang="en-US" dirty="0"/>
              <a:t>[:]) </a:t>
            </a:r>
            <a:endParaRPr lang="en-US" dirty="0" smtClean="0"/>
          </a:p>
          <a:p>
            <a:pPr marL="0" indent="0">
              <a:buNone/>
            </a:pPr>
            <a:r>
              <a:rPr lang="en-US" dirty="0" smtClean="0"/>
              <a:t>Output</a:t>
            </a:r>
          </a:p>
          <a:p>
            <a:pPr marL="0" indent="0">
              <a:buNone/>
            </a:pPr>
            <a:r>
              <a:rPr lang="en-IN" dirty="0"/>
              <a:t>('r', 'o', 'g')</a:t>
            </a:r>
          </a:p>
          <a:p>
            <a:pPr marL="0" indent="0">
              <a:buNone/>
            </a:pPr>
            <a:r>
              <a:rPr lang="en-IN" dirty="0"/>
              <a:t>('p', 'r')</a:t>
            </a:r>
          </a:p>
          <a:p>
            <a:pPr marL="0" indent="0">
              <a:buNone/>
            </a:pPr>
            <a:r>
              <a:rPr lang="en-IN" dirty="0"/>
              <a:t>('</a:t>
            </a:r>
            <a:r>
              <a:rPr lang="en-IN" dirty="0" err="1"/>
              <a:t>i</a:t>
            </a:r>
            <a:r>
              <a:rPr lang="en-IN" dirty="0"/>
              <a:t>', 'z')</a:t>
            </a:r>
          </a:p>
          <a:p>
            <a:pPr marL="0" indent="0">
              <a:buNone/>
            </a:pPr>
            <a:r>
              <a:rPr lang="en-IN" dirty="0"/>
              <a:t>('p', 'r', 'o', 'g', 'r', 'a', 'm', '</a:t>
            </a:r>
            <a:r>
              <a:rPr lang="en-IN" dirty="0" err="1"/>
              <a:t>i</a:t>
            </a:r>
            <a:r>
              <a:rPr lang="en-IN" dirty="0"/>
              <a:t>', 'z')</a:t>
            </a:r>
          </a:p>
        </p:txBody>
      </p:sp>
    </p:spTree>
    <p:extLst>
      <p:ext uri="{BB962C8B-B14F-4D97-AF65-F5344CB8AC3E}">
        <p14:creationId xmlns:p14="http://schemas.microsoft.com/office/powerpoint/2010/main" val="26368613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Tuples</a:t>
            </a:r>
            <a:br>
              <a:rPr lang="en-IN" dirty="0"/>
            </a:b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Tuples are immutable which means you cannot update or change the values of tuple elements. </a:t>
            </a:r>
            <a:endParaRPr lang="en-US" dirty="0" smtClean="0"/>
          </a:p>
          <a:p>
            <a:r>
              <a:rPr lang="en-US" dirty="0" smtClean="0"/>
              <a:t>You </a:t>
            </a:r>
            <a:r>
              <a:rPr lang="en-US" dirty="0"/>
              <a:t>are able to take portions of existing tuples to create new tuples as the following example demonstrates </a:t>
            </a:r>
            <a:endParaRPr lang="en-US" dirty="0" smtClean="0"/>
          </a:p>
          <a:p>
            <a:pPr marL="0" indent="0">
              <a:buNone/>
            </a:pPr>
            <a:r>
              <a:rPr lang="en-US" dirty="0"/>
              <a:t>tup1 = (12, 34.56);</a:t>
            </a:r>
          </a:p>
          <a:p>
            <a:pPr marL="0" indent="0">
              <a:buNone/>
            </a:pPr>
            <a:r>
              <a:rPr lang="en-US" dirty="0"/>
              <a:t>tup2 = ('</a:t>
            </a:r>
            <a:r>
              <a:rPr lang="en-US" dirty="0" err="1"/>
              <a:t>abc</a:t>
            </a:r>
            <a:r>
              <a:rPr lang="en-US" dirty="0"/>
              <a:t>', 'xyz');</a:t>
            </a:r>
          </a:p>
          <a:p>
            <a:pPr marL="0" indent="0">
              <a:buNone/>
            </a:pPr>
            <a:r>
              <a:rPr lang="en-US" dirty="0" smtClean="0"/>
              <a:t># </a:t>
            </a:r>
            <a:r>
              <a:rPr lang="en-US" dirty="0"/>
              <a:t>Following action is not valid for tuples</a:t>
            </a:r>
          </a:p>
          <a:p>
            <a:pPr marL="0" indent="0">
              <a:buNone/>
            </a:pPr>
            <a:r>
              <a:rPr lang="en-US" dirty="0"/>
              <a:t># tup1[0] = 100;</a:t>
            </a:r>
          </a:p>
          <a:p>
            <a:pPr marL="0" indent="0">
              <a:buNone/>
            </a:pPr>
            <a:r>
              <a:rPr lang="en-US" dirty="0" smtClean="0"/>
              <a:t># </a:t>
            </a:r>
            <a:r>
              <a:rPr lang="en-US" dirty="0"/>
              <a:t>So let's create a new tuple as follows</a:t>
            </a:r>
          </a:p>
          <a:p>
            <a:pPr marL="0" indent="0">
              <a:buNone/>
            </a:pPr>
            <a:r>
              <a:rPr lang="en-US" dirty="0"/>
              <a:t>tup3 = tup1 + tup2;</a:t>
            </a:r>
          </a:p>
          <a:p>
            <a:pPr marL="0" indent="0">
              <a:buNone/>
            </a:pPr>
            <a:r>
              <a:rPr lang="en-US" dirty="0"/>
              <a:t>print tup3</a:t>
            </a:r>
            <a:r>
              <a:rPr lang="en-US" dirty="0" smtClean="0"/>
              <a:t>;</a:t>
            </a:r>
          </a:p>
          <a:p>
            <a:pPr marL="0" indent="0">
              <a:buNone/>
            </a:pPr>
            <a:r>
              <a:rPr lang="en-US" dirty="0" smtClean="0"/>
              <a:t>Output</a:t>
            </a:r>
          </a:p>
          <a:p>
            <a:pPr marL="0" indent="0">
              <a:buNone/>
            </a:pPr>
            <a:r>
              <a:rPr lang="en-IN" dirty="0"/>
              <a:t>(12, 34.56, '</a:t>
            </a:r>
            <a:r>
              <a:rPr lang="en-IN" dirty="0" err="1"/>
              <a:t>abc</a:t>
            </a:r>
            <a:r>
              <a:rPr lang="en-IN" dirty="0"/>
              <a:t>', 'xyz')</a:t>
            </a:r>
          </a:p>
        </p:txBody>
      </p:sp>
    </p:spTree>
    <p:extLst>
      <p:ext uri="{BB962C8B-B14F-4D97-AF65-F5344CB8AC3E}">
        <p14:creationId xmlns:p14="http://schemas.microsoft.com/office/powerpoint/2010/main" val="35622467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Tuple Elements</a:t>
            </a:r>
            <a:br>
              <a:rPr lang="en-IN" dirty="0"/>
            </a:br>
            <a:endParaRPr lang="en-IN" dirty="0"/>
          </a:p>
        </p:txBody>
      </p:sp>
      <p:sp>
        <p:nvSpPr>
          <p:cNvPr id="3" name="Content Placeholder 2"/>
          <p:cNvSpPr>
            <a:spLocks noGrp="1"/>
          </p:cNvSpPr>
          <p:nvPr>
            <p:ph sz="quarter" idx="1"/>
          </p:nvPr>
        </p:nvSpPr>
        <p:spPr/>
        <p:txBody>
          <a:bodyPr>
            <a:normAutofit/>
          </a:bodyPr>
          <a:lstStyle/>
          <a:p>
            <a:r>
              <a:rPr lang="en-US" dirty="0"/>
              <a:t> we cannot change the elements in a tuple. That also means we cannot delete or remove items from a tuple</a:t>
            </a:r>
            <a:r>
              <a:rPr lang="en-US" dirty="0" smtClean="0"/>
              <a:t>.</a:t>
            </a:r>
          </a:p>
          <a:p>
            <a:r>
              <a:rPr lang="en-US" dirty="0"/>
              <a:t>But deleting a tuple entirely is possible using the keyword </a:t>
            </a:r>
            <a:r>
              <a:rPr lang="en-US" dirty="0" smtClean="0"/>
              <a:t>del</a:t>
            </a:r>
            <a:endParaRPr lang="en-US" dirty="0"/>
          </a:p>
          <a:p>
            <a:r>
              <a:rPr lang="en-US" dirty="0" smtClean="0"/>
              <a:t>Example</a:t>
            </a:r>
          </a:p>
        </p:txBody>
      </p:sp>
    </p:spTree>
    <p:extLst>
      <p:ext uri="{BB962C8B-B14F-4D97-AF65-F5344CB8AC3E}">
        <p14:creationId xmlns:p14="http://schemas.microsoft.com/office/powerpoint/2010/main" val="21655142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err="1"/>
              <a:t>my_tuple</a:t>
            </a:r>
            <a:r>
              <a:rPr lang="en-IN" dirty="0"/>
              <a:t> = ('p','r','o','g','r','a','m','</a:t>
            </a:r>
            <a:r>
              <a:rPr lang="en-IN" dirty="0" err="1"/>
              <a:t>i</a:t>
            </a:r>
            <a:r>
              <a:rPr lang="en-IN" dirty="0"/>
              <a:t>','z')</a:t>
            </a:r>
          </a:p>
          <a:p>
            <a:pPr marL="0" indent="0">
              <a:buNone/>
            </a:pPr>
            <a:r>
              <a:rPr lang="en-IN" sz="1800" dirty="0" smtClean="0"/>
              <a:t>                      # </a:t>
            </a:r>
            <a:r>
              <a:rPr lang="en-IN" sz="1800" dirty="0" err="1"/>
              <a:t>TypeError</a:t>
            </a:r>
            <a:r>
              <a:rPr lang="en-IN" sz="1800" dirty="0"/>
              <a:t>: 'tuple' object doesn't support item deletion</a:t>
            </a:r>
          </a:p>
          <a:p>
            <a:pPr marL="0" indent="0">
              <a:buNone/>
            </a:pPr>
            <a:r>
              <a:rPr lang="en-IN" sz="1800" dirty="0" smtClean="0"/>
              <a:t>                      # </a:t>
            </a:r>
            <a:r>
              <a:rPr lang="en-IN" sz="1800" dirty="0"/>
              <a:t>del </a:t>
            </a:r>
            <a:r>
              <a:rPr lang="en-IN" sz="1800" dirty="0" err="1"/>
              <a:t>my_tuple</a:t>
            </a:r>
            <a:r>
              <a:rPr lang="en-IN" sz="1800" dirty="0"/>
              <a:t>[3]</a:t>
            </a:r>
          </a:p>
          <a:p>
            <a:pPr marL="0" indent="0">
              <a:buNone/>
            </a:pPr>
            <a:r>
              <a:rPr lang="en-IN" sz="1800" dirty="0" smtClean="0"/>
              <a:t>                       # </a:t>
            </a:r>
            <a:r>
              <a:rPr lang="en-IN" sz="1800" dirty="0"/>
              <a:t>Can delete an entire tuple</a:t>
            </a:r>
          </a:p>
          <a:p>
            <a:pPr marL="0" indent="0">
              <a:buNone/>
            </a:pPr>
            <a:r>
              <a:rPr lang="en-IN" dirty="0"/>
              <a:t>del </a:t>
            </a:r>
            <a:r>
              <a:rPr lang="en-IN" dirty="0" err="1"/>
              <a:t>my_tuple</a:t>
            </a:r>
            <a:endParaRPr lang="en-IN" dirty="0"/>
          </a:p>
          <a:p>
            <a:pPr marL="0" indent="0">
              <a:buNone/>
            </a:pPr>
            <a:r>
              <a:rPr lang="en-IN" sz="1800" dirty="0" smtClean="0"/>
              <a:t>                      # </a:t>
            </a:r>
            <a:r>
              <a:rPr lang="en-IN" sz="1800" dirty="0" err="1"/>
              <a:t>NameError</a:t>
            </a:r>
            <a:r>
              <a:rPr lang="en-IN" sz="1800" dirty="0"/>
              <a:t>: name '</a:t>
            </a:r>
            <a:r>
              <a:rPr lang="en-IN" sz="1800" dirty="0" err="1"/>
              <a:t>my_tuple</a:t>
            </a:r>
            <a:r>
              <a:rPr lang="en-IN" sz="1800" dirty="0"/>
              <a:t>' is not defined</a:t>
            </a:r>
          </a:p>
          <a:p>
            <a:pPr marL="0" indent="0">
              <a:buNone/>
            </a:pPr>
            <a:r>
              <a:rPr lang="en-IN" dirty="0"/>
              <a:t>print(</a:t>
            </a:r>
            <a:r>
              <a:rPr lang="en-IN" dirty="0" err="1"/>
              <a:t>my_tuple</a:t>
            </a:r>
            <a:r>
              <a:rPr lang="en-IN" dirty="0"/>
              <a:t>)</a:t>
            </a:r>
          </a:p>
          <a:p>
            <a:endParaRPr lang="en-IN" dirty="0"/>
          </a:p>
        </p:txBody>
      </p:sp>
    </p:spTree>
    <p:extLst>
      <p:ext uri="{BB962C8B-B14F-4D97-AF65-F5344CB8AC3E}">
        <p14:creationId xmlns:p14="http://schemas.microsoft.com/office/powerpoint/2010/main" val="165933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tuple operation</a:t>
            </a:r>
            <a:endParaRPr lang="en-IN" dirty="0"/>
          </a:p>
        </p:txBody>
      </p:sp>
      <p:sp>
        <p:nvSpPr>
          <p:cNvPr id="3" name="Content Placeholder 2"/>
          <p:cNvSpPr>
            <a:spLocks noGrp="1"/>
          </p:cNvSpPr>
          <p:nvPr>
            <p:ph sz="quarter" idx="1"/>
          </p:nvPr>
        </p:nvSpPr>
        <p:spPr/>
        <p:txBody>
          <a:bodyPr/>
          <a:lstStyle/>
          <a:p>
            <a:r>
              <a:rPr lang="en-US" dirty="0"/>
              <a:t>Tuples respond to the + and * operators much like strings; they mean concatenation and repetition here too, except that the result is a new tuple, not a string.</a:t>
            </a:r>
          </a:p>
          <a:p>
            <a:r>
              <a:rPr lang="en-US" dirty="0"/>
              <a:t>In fact, tuples respond to all of the general sequence operations we used on strings in the prior</a:t>
            </a:r>
          </a:p>
          <a:p>
            <a:pPr marL="0" indent="0">
              <a:buNone/>
            </a:pPr>
            <a:endParaRPr lang="en-IN" dirty="0"/>
          </a:p>
        </p:txBody>
      </p:sp>
    </p:spTree>
    <p:extLst>
      <p:ext uri="{BB962C8B-B14F-4D97-AF65-F5344CB8AC3E}">
        <p14:creationId xmlns:p14="http://schemas.microsoft.com/office/powerpoint/2010/main" val="3185140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600200"/>
            <a:ext cx="7467600" cy="4873752"/>
          </a:xfrm>
        </p:spPr>
        <p:txBody>
          <a:bodyPr/>
          <a:lstStyle/>
          <a:p>
            <a:r>
              <a:rPr lang="en-US" dirty="0" smtClean="0"/>
              <a:t>Example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2200"/>
            <a:ext cx="7010400" cy="3352800"/>
          </a:xfrm>
          <a:prstGeom prst="rect">
            <a:avLst/>
          </a:prstGeom>
        </p:spPr>
      </p:pic>
    </p:spTree>
    <p:extLst>
      <p:ext uri="{BB962C8B-B14F-4D97-AF65-F5344CB8AC3E}">
        <p14:creationId xmlns:p14="http://schemas.microsoft.com/office/powerpoint/2010/main" val="3542943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Indexing, Slicing, and Matrixes</a:t>
            </a:r>
          </a:p>
          <a:p>
            <a:pPr marL="0" indent="0">
              <a:buNone/>
            </a:pPr>
            <a:r>
              <a:rPr lang="en-US" dirty="0"/>
              <a:t>Because tuples are sequences, indexing and slicing work the same way for tuples as they do for strings. Assuming following input </a:t>
            </a:r>
            <a:r>
              <a:rPr lang="en-US" dirty="0" smtClean="0"/>
              <a:t>−</a:t>
            </a:r>
          </a:p>
          <a:p>
            <a:pPr marL="0" indent="0">
              <a:buNone/>
            </a:pPr>
            <a:r>
              <a:rPr lang="en-US" dirty="0" smtClean="0"/>
              <a:t>L=(‘</a:t>
            </a:r>
            <a:r>
              <a:rPr lang="en-US" dirty="0" err="1" smtClean="0"/>
              <a:t>spam’,’Spam’,’SPAM</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0"/>
            <a:ext cx="6934200" cy="2057400"/>
          </a:xfrm>
          <a:prstGeom prst="rect">
            <a:avLst/>
          </a:prstGeom>
        </p:spPr>
      </p:pic>
    </p:spTree>
    <p:extLst>
      <p:ext uri="{BB962C8B-B14F-4D97-AF65-F5344CB8AC3E}">
        <p14:creationId xmlns:p14="http://schemas.microsoft.com/office/powerpoint/2010/main" val="616135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Tuple Functions</a:t>
            </a:r>
            <a:br>
              <a:rPr lang="en-IN" dirty="0"/>
            </a:b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99350080"/>
              </p:ext>
            </p:extLst>
          </p:nvPr>
        </p:nvGraphicFramePr>
        <p:xfrm>
          <a:off x="457200" y="1066800"/>
          <a:ext cx="7696200" cy="5058179"/>
        </p:xfrm>
        <a:graphic>
          <a:graphicData uri="http://schemas.openxmlformats.org/drawingml/2006/table">
            <a:tbl>
              <a:tblPr firstRow="1" bandRow="1">
                <a:tableStyleId>{5C22544A-7EE6-4342-B048-85BDC9FD1C3A}</a:tableStyleId>
              </a:tblPr>
              <a:tblGrid>
                <a:gridCol w="3848100"/>
                <a:gridCol w="3848100"/>
              </a:tblGrid>
              <a:tr h="138661">
                <a:tc>
                  <a:txBody>
                    <a:bodyPr/>
                    <a:lstStyle/>
                    <a:p>
                      <a:r>
                        <a:rPr lang="en-US" dirty="0" smtClean="0"/>
                        <a:t>Function</a:t>
                      </a:r>
                      <a:endParaRPr lang="en-IN" dirty="0"/>
                    </a:p>
                  </a:txBody>
                  <a:tcPr/>
                </a:tc>
                <a:tc>
                  <a:txBody>
                    <a:bodyPr/>
                    <a:lstStyle/>
                    <a:p>
                      <a:r>
                        <a:rPr lang="en-US" dirty="0" smtClean="0"/>
                        <a:t>Description</a:t>
                      </a:r>
                      <a:endParaRPr lang="en-IN" dirty="0"/>
                    </a:p>
                  </a:txBody>
                  <a:tcPr/>
                </a:tc>
              </a:tr>
              <a:tr h="486179">
                <a:tc>
                  <a:txBody>
                    <a:bodyPr/>
                    <a:lstStyle/>
                    <a:p>
                      <a:r>
                        <a:rPr lang="en-US" dirty="0" err="1" smtClean="0"/>
                        <a:t>cmp</a:t>
                      </a:r>
                      <a:r>
                        <a:rPr lang="en-US" dirty="0" smtClean="0"/>
                        <a:t>(tuple1,tupl2)</a:t>
                      </a:r>
                      <a:endParaRPr lang="en-IN" dirty="0"/>
                    </a:p>
                  </a:txBody>
                  <a:tcPr/>
                </a:tc>
                <a:tc>
                  <a:txBody>
                    <a:bodyPr/>
                    <a:lstStyle/>
                    <a:p>
                      <a:r>
                        <a:rPr kumimoji="0" lang="en-US" b="0" i="0" kern="1200" dirty="0" smtClean="0">
                          <a:solidFill>
                            <a:schemeClr val="dk1"/>
                          </a:solidFill>
                          <a:effectLst/>
                          <a:latin typeface="+mn-lt"/>
                          <a:ea typeface="+mn-ea"/>
                          <a:cs typeface="+mn-cs"/>
                        </a:rPr>
                        <a:t>Compares elements of both tuples.</a:t>
                      </a:r>
                      <a:endParaRPr lang="en-IN" dirty="0"/>
                    </a:p>
                  </a:txBody>
                  <a:tcPr/>
                </a:tc>
              </a:tr>
              <a:tr h="319068">
                <a:tc>
                  <a:txBody>
                    <a:bodyPr/>
                    <a:lstStyle/>
                    <a:p>
                      <a:r>
                        <a:rPr lang="en-US" dirty="0" err="1" smtClean="0"/>
                        <a:t>len</a:t>
                      </a:r>
                      <a:r>
                        <a:rPr lang="en-US" dirty="0" smtClean="0"/>
                        <a:t>(tuple1)</a:t>
                      </a:r>
                      <a:endParaRPr lang="en-IN" dirty="0"/>
                    </a:p>
                  </a:txBody>
                  <a:tcPr/>
                </a:tc>
                <a:tc>
                  <a:txBody>
                    <a:bodyPr/>
                    <a:lstStyle/>
                    <a:p>
                      <a:r>
                        <a:rPr lang="en-US" dirty="0" smtClean="0"/>
                        <a:t>Returns the length of a tuple</a:t>
                      </a:r>
                      <a:endParaRPr lang="en-IN" dirty="0"/>
                    </a:p>
                  </a:txBody>
                  <a:tcPr/>
                </a:tc>
              </a:tr>
              <a:tr h="558368">
                <a:tc>
                  <a:txBody>
                    <a:bodyPr/>
                    <a:lstStyle/>
                    <a:p>
                      <a:r>
                        <a:rPr lang="en-US" dirty="0" smtClean="0"/>
                        <a:t>max(tuple1)</a:t>
                      </a:r>
                      <a:endParaRPr lang="en-IN" dirty="0"/>
                    </a:p>
                  </a:txBody>
                  <a:tcPr/>
                </a:tc>
                <a:tc>
                  <a:txBody>
                    <a:bodyPr/>
                    <a:lstStyle/>
                    <a:p>
                      <a:r>
                        <a:rPr kumimoji="0" lang="en-US" b="0" i="0" kern="1200" dirty="0" smtClean="0">
                          <a:solidFill>
                            <a:schemeClr val="dk1"/>
                          </a:solidFill>
                          <a:effectLst/>
                          <a:latin typeface="+mn-lt"/>
                          <a:ea typeface="+mn-ea"/>
                          <a:cs typeface="+mn-cs"/>
                        </a:rPr>
                        <a:t>Returns item from the tuple with max value.</a:t>
                      </a:r>
                      <a:endParaRPr lang="en-IN" dirty="0"/>
                    </a:p>
                  </a:txBody>
                  <a:tcPr/>
                </a:tc>
              </a:tr>
              <a:tr h="558368">
                <a:tc>
                  <a:txBody>
                    <a:bodyPr/>
                    <a:lstStyle/>
                    <a:p>
                      <a:r>
                        <a:rPr lang="en-US" dirty="0" smtClean="0"/>
                        <a:t>min(Tuple)</a:t>
                      </a:r>
                      <a:endParaRPr lang="en-IN" dirty="0"/>
                    </a:p>
                  </a:txBody>
                  <a:tcPr/>
                </a:tc>
                <a:tc>
                  <a:txBody>
                    <a:bodyPr/>
                    <a:lstStyle/>
                    <a:p>
                      <a:r>
                        <a:rPr kumimoji="0" lang="en-US" b="0" i="0" kern="1200" dirty="0" smtClean="0">
                          <a:solidFill>
                            <a:schemeClr val="dk1"/>
                          </a:solidFill>
                          <a:effectLst/>
                          <a:latin typeface="+mn-lt"/>
                          <a:ea typeface="+mn-ea"/>
                          <a:cs typeface="+mn-cs"/>
                        </a:rPr>
                        <a:t>Returns item from the tuple with min value.</a:t>
                      </a:r>
                      <a:endParaRPr lang="en-IN" dirty="0"/>
                    </a:p>
                  </a:txBody>
                  <a:tcPr/>
                </a:tc>
              </a:tr>
              <a:tr h="319068">
                <a:tc>
                  <a:txBody>
                    <a:bodyPr/>
                    <a:lstStyle/>
                    <a:p>
                      <a:r>
                        <a:rPr lang="en-US" dirty="0" smtClean="0"/>
                        <a:t>tuple(sequence)</a:t>
                      </a:r>
                      <a:endParaRPr lang="en-IN" dirty="0"/>
                    </a:p>
                  </a:txBody>
                  <a:tcPr/>
                </a:tc>
                <a:tc>
                  <a:txBody>
                    <a:bodyPr/>
                    <a:lstStyle/>
                    <a:p>
                      <a:r>
                        <a:rPr kumimoji="0" lang="en-US" b="0" i="0" kern="1200" dirty="0" smtClean="0">
                          <a:solidFill>
                            <a:schemeClr val="dk1"/>
                          </a:solidFill>
                          <a:effectLst/>
                          <a:latin typeface="+mn-lt"/>
                          <a:ea typeface="+mn-ea"/>
                          <a:cs typeface="+mn-cs"/>
                        </a:rPr>
                        <a:t>Converts a list into tuple.</a:t>
                      </a:r>
                      <a:endParaRPr lang="en-IN" dirty="0"/>
                    </a:p>
                  </a:txBody>
                  <a:tcPr/>
                </a:tc>
              </a:tr>
              <a:tr h="564086">
                <a:tc>
                  <a:txBody>
                    <a:bodyPr/>
                    <a:lstStyle/>
                    <a:p>
                      <a:pPr marL="0" algn="l" rtl="0" eaLnBrk="1" latinLnBrk="0" hangingPunct="1"/>
                      <a:r>
                        <a:rPr kumimoji="0" lang="en-US" kern="1200" dirty="0" smtClean="0">
                          <a:solidFill>
                            <a:schemeClr val="dk1"/>
                          </a:solidFill>
                          <a:latin typeface="+mn-lt"/>
                          <a:ea typeface="+mn-ea"/>
                          <a:cs typeface="+mn-cs"/>
                        </a:rPr>
                        <a:t>Zip(tuple1,tupl2)</a:t>
                      </a:r>
                      <a:endParaRPr kumimoji="0" lang="en-IN"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Zip elements from two tuples into a list of </a:t>
                      </a:r>
                      <a:r>
                        <a:rPr lang="en-US" dirty="0" err="1" smtClean="0"/>
                        <a:t>tu</a:t>
                      </a:r>
                      <a:r>
                        <a:rPr lang="en-US" dirty="0" smtClean="0"/>
                        <a:t>[les</a:t>
                      </a:r>
                      <a:endParaRPr lang="en-IN" dirty="0" smtClean="0"/>
                    </a:p>
                  </a:txBody>
                  <a:tcPr/>
                </a:tc>
              </a:tr>
              <a:tr h="797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kern="1200" dirty="0" smtClean="0">
                          <a:solidFill>
                            <a:schemeClr val="dk1"/>
                          </a:solidFill>
                          <a:latin typeface="+mn-lt"/>
                          <a:ea typeface="+mn-ea"/>
                          <a:cs typeface="+mn-cs"/>
                        </a:rPr>
                        <a:t>count()</a:t>
                      </a:r>
                    </a:p>
                    <a:p>
                      <a:pPr marL="0" algn="l" rtl="0" eaLnBrk="1" latinLnBrk="0" hangingPunct="1"/>
                      <a:endParaRPr kumimoji="0" lang="en-IN" kern="1200" dirty="0">
                        <a:solidFill>
                          <a:schemeClr val="dk1"/>
                        </a:solidFill>
                        <a:latin typeface="+mn-lt"/>
                        <a:ea typeface="+mn-ea"/>
                        <a:cs typeface="+mn-cs"/>
                      </a:endParaRPr>
                    </a:p>
                  </a:txBody>
                  <a:tcPr/>
                </a:tc>
                <a:tc>
                  <a:txBody>
                    <a:bodyPr/>
                    <a:lstStyle/>
                    <a:p>
                      <a:r>
                        <a:rPr kumimoji="0" lang="en-US" b="0" i="0" kern="1200" dirty="0" smtClean="0">
                          <a:solidFill>
                            <a:schemeClr val="dk1"/>
                          </a:solidFill>
                          <a:effectLst/>
                          <a:latin typeface="+mn-lt"/>
                          <a:ea typeface="+mn-ea"/>
                          <a:cs typeface="+mn-cs"/>
                        </a:rPr>
                        <a:t>Returns the number of occurrences of a given element in the tuple.</a:t>
                      </a:r>
                      <a:endParaRPr lang="en-IN" dirty="0"/>
                    </a:p>
                  </a:txBody>
                  <a:tcPr/>
                </a:tc>
              </a:tr>
              <a:tr h="558368">
                <a:tc>
                  <a:txBody>
                    <a:bodyPr/>
                    <a:lstStyle/>
                    <a:p>
                      <a:r>
                        <a:rPr lang="en-US" dirty="0" smtClean="0"/>
                        <a:t>index(x)</a:t>
                      </a:r>
                      <a:endParaRPr lang="en-IN" dirty="0"/>
                    </a:p>
                  </a:txBody>
                  <a:tcPr/>
                </a:tc>
                <a:tc>
                  <a:txBody>
                    <a:bodyPr/>
                    <a:lstStyle/>
                    <a:p>
                      <a:r>
                        <a:rPr lang="en-US" dirty="0" smtClean="0"/>
                        <a:t>Returns the index of the first item that is equal to x</a:t>
                      </a:r>
                      <a:endParaRPr lang="en-IN" dirty="0"/>
                    </a:p>
                  </a:txBody>
                  <a:tcPr/>
                </a:tc>
              </a:tr>
            </a:tbl>
          </a:graphicData>
        </a:graphic>
      </p:graphicFrame>
    </p:spTree>
    <p:extLst>
      <p:ext uri="{BB962C8B-B14F-4D97-AF65-F5344CB8AC3E}">
        <p14:creationId xmlns:p14="http://schemas.microsoft.com/office/powerpoint/2010/main" val="392157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Values in Lists</a:t>
            </a:r>
            <a:br>
              <a:rPr lang="en-IN" dirty="0"/>
            </a:br>
            <a:endParaRPr lang="en-IN" dirty="0"/>
          </a:p>
        </p:txBody>
      </p:sp>
      <p:sp>
        <p:nvSpPr>
          <p:cNvPr id="3" name="Content Placeholder 2"/>
          <p:cNvSpPr>
            <a:spLocks noGrp="1"/>
          </p:cNvSpPr>
          <p:nvPr>
            <p:ph sz="quarter" idx="1"/>
          </p:nvPr>
        </p:nvSpPr>
        <p:spPr/>
        <p:txBody>
          <a:bodyPr/>
          <a:lstStyle/>
          <a:p>
            <a:r>
              <a:rPr lang="en-US" dirty="0"/>
              <a:t>To access values in lists, use the square brackets for slicing along with the index or indices to obtain value available at that index. </a:t>
            </a:r>
            <a:endParaRPr lang="en-US" dirty="0" smtClean="0"/>
          </a:p>
          <a:p>
            <a:r>
              <a:rPr lang="en-US" dirty="0" smtClean="0"/>
              <a:t>For </a:t>
            </a:r>
            <a:r>
              <a:rPr lang="en-US" dirty="0"/>
              <a:t>example </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05400" cy="2514600"/>
          </a:xfrm>
          <a:prstGeom prst="rect">
            <a:avLst/>
          </a:prstGeom>
        </p:spPr>
      </p:pic>
    </p:spTree>
    <p:extLst>
      <p:ext uri="{BB962C8B-B14F-4D97-AF65-F5344CB8AC3E}">
        <p14:creationId xmlns:p14="http://schemas.microsoft.com/office/powerpoint/2010/main" val="8043732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cmp</a:t>
            </a:r>
            <a:r>
              <a:rPr lang="en-IN" b="1" dirty="0"/>
              <a:t>()</a:t>
            </a:r>
            <a:r>
              <a:rPr lang="en-IN" dirty="0"/>
              <a:t> </a:t>
            </a:r>
          </a:p>
        </p:txBody>
      </p:sp>
      <p:sp>
        <p:nvSpPr>
          <p:cNvPr id="3" name="Content Placeholder 2"/>
          <p:cNvSpPr>
            <a:spLocks noGrp="1"/>
          </p:cNvSpPr>
          <p:nvPr>
            <p:ph sz="quarter" idx="1"/>
          </p:nvPr>
        </p:nvSpPr>
        <p:spPr/>
        <p:txBody>
          <a:bodyPr/>
          <a:lstStyle/>
          <a:p>
            <a:r>
              <a:rPr lang="en-US" dirty="0"/>
              <a:t>Python tuple method </a:t>
            </a:r>
            <a:r>
              <a:rPr lang="en-US" b="1" dirty="0" err="1"/>
              <a:t>cmp</a:t>
            </a:r>
            <a:r>
              <a:rPr lang="en-US" b="1" dirty="0"/>
              <a:t>()</a:t>
            </a:r>
            <a:r>
              <a:rPr lang="en-US" dirty="0"/>
              <a:t> compares elements of two tuples</a:t>
            </a:r>
            <a:r>
              <a:rPr lang="en-US" dirty="0" smtClean="0"/>
              <a:t>.</a:t>
            </a:r>
          </a:p>
          <a:p>
            <a:r>
              <a:rPr lang="en-IN" dirty="0" smtClean="0"/>
              <a:t>Syntax</a:t>
            </a:r>
          </a:p>
          <a:p>
            <a:pPr marL="0" indent="0">
              <a:buNone/>
            </a:pPr>
            <a:r>
              <a:rPr lang="en-US" dirty="0" smtClean="0"/>
              <a:t>    </a:t>
            </a:r>
            <a:r>
              <a:rPr lang="en-US" dirty="0" err="1"/>
              <a:t>cmp</a:t>
            </a:r>
            <a:r>
              <a:rPr lang="en-US" dirty="0"/>
              <a:t>(tuple1, tuple2</a:t>
            </a:r>
            <a:r>
              <a:rPr lang="en-US" dirty="0" smtClean="0"/>
              <a:t>)</a:t>
            </a:r>
          </a:p>
          <a:p>
            <a:r>
              <a:rPr lang="en-US" dirty="0" smtClean="0"/>
              <a:t>Example</a:t>
            </a:r>
            <a:endParaRPr lang="en-IN" dirty="0" smtClean="0"/>
          </a:p>
          <a:p>
            <a:pPr marL="0" indent="0">
              <a:buNone/>
            </a:pPr>
            <a:r>
              <a:rPr lang="en-IN" dirty="0"/>
              <a:t>tuple1, tuple2 = (123, 'xyz'), (456, '</a:t>
            </a:r>
            <a:r>
              <a:rPr lang="en-IN" dirty="0" err="1"/>
              <a:t>abc</a:t>
            </a:r>
            <a:r>
              <a:rPr lang="en-IN" dirty="0"/>
              <a:t>')</a:t>
            </a:r>
          </a:p>
          <a:p>
            <a:pPr marL="0" indent="0">
              <a:buNone/>
            </a:pPr>
            <a:r>
              <a:rPr lang="en-IN" dirty="0"/>
              <a:t>print </a:t>
            </a:r>
            <a:r>
              <a:rPr lang="en-IN" dirty="0" err="1"/>
              <a:t>cmp</a:t>
            </a:r>
            <a:r>
              <a:rPr lang="en-IN" dirty="0"/>
              <a:t>(tuple1, tuple2</a:t>
            </a:r>
            <a:r>
              <a:rPr lang="en-IN" dirty="0" smtClean="0"/>
              <a:t>)</a:t>
            </a:r>
          </a:p>
          <a:p>
            <a:pPr marL="0" indent="0">
              <a:buNone/>
            </a:pPr>
            <a:r>
              <a:rPr lang="en-US" dirty="0" smtClean="0"/>
              <a:t>Output</a:t>
            </a:r>
          </a:p>
          <a:p>
            <a:pPr marL="0" indent="0">
              <a:buNone/>
            </a:pPr>
            <a:r>
              <a:rPr lang="en-US" dirty="0" smtClean="0"/>
              <a:t>-1</a:t>
            </a:r>
            <a:endParaRPr lang="en-IN" dirty="0"/>
          </a:p>
        </p:txBody>
      </p:sp>
    </p:spTree>
    <p:extLst>
      <p:ext uri="{BB962C8B-B14F-4D97-AF65-F5344CB8AC3E}">
        <p14:creationId xmlns:p14="http://schemas.microsoft.com/office/powerpoint/2010/main" val="1322942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len</a:t>
            </a:r>
            <a:r>
              <a:rPr lang="en-US" b="1" dirty="0"/>
              <a:t>()</a:t>
            </a:r>
            <a:endParaRPr lang="en-IN" dirty="0"/>
          </a:p>
        </p:txBody>
      </p:sp>
      <p:sp>
        <p:nvSpPr>
          <p:cNvPr id="3" name="Content Placeholder 2"/>
          <p:cNvSpPr>
            <a:spLocks noGrp="1"/>
          </p:cNvSpPr>
          <p:nvPr>
            <p:ph sz="quarter" idx="1"/>
          </p:nvPr>
        </p:nvSpPr>
        <p:spPr/>
        <p:txBody>
          <a:bodyPr/>
          <a:lstStyle/>
          <a:p>
            <a:r>
              <a:rPr lang="en-US" dirty="0"/>
              <a:t>Python tuple method </a:t>
            </a:r>
            <a:r>
              <a:rPr lang="en-US" b="1" dirty="0" err="1"/>
              <a:t>len</a:t>
            </a:r>
            <a:r>
              <a:rPr lang="en-US" b="1" dirty="0"/>
              <a:t>()</a:t>
            </a:r>
            <a:r>
              <a:rPr lang="en-US" dirty="0"/>
              <a:t> returns the number of elements in the tuple</a:t>
            </a:r>
            <a:r>
              <a:rPr lang="en-US" dirty="0" smtClean="0"/>
              <a:t>.</a:t>
            </a:r>
          </a:p>
          <a:p>
            <a:r>
              <a:rPr lang="en-IN" b="1" dirty="0" smtClean="0"/>
              <a:t>Syntax</a:t>
            </a:r>
          </a:p>
          <a:p>
            <a:pPr marL="0" indent="0">
              <a:buNone/>
            </a:pPr>
            <a:r>
              <a:rPr lang="en-IN" dirty="0" smtClean="0"/>
              <a:t>        </a:t>
            </a:r>
            <a:r>
              <a:rPr lang="en-IN" dirty="0" err="1" smtClean="0"/>
              <a:t>len</a:t>
            </a:r>
            <a:r>
              <a:rPr lang="en-IN" dirty="0" smtClean="0"/>
              <a:t>(tuple</a:t>
            </a:r>
            <a:r>
              <a:rPr lang="en-IN" dirty="0"/>
              <a:t>)</a:t>
            </a:r>
          </a:p>
          <a:p>
            <a:pPr marL="0" indent="0">
              <a:buNone/>
            </a:pPr>
            <a:endParaRPr lang="en-IN" b="1" dirty="0" smtClean="0"/>
          </a:p>
          <a:p>
            <a:r>
              <a:rPr lang="en-US" b="1" dirty="0" smtClean="0"/>
              <a:t>Example</a:t>
            </a:r>
          </a:p>
          <a:p>
            <a:pPr marL="0" indent="0">
              <a:buNone/>
            </a:pPr>
            <a:r>
              <a:rPr lang="en-US" b="1" dirty="0"/>
              <a:t>  </a:t>
            </a:r>
            <a:r>
              <a:rPr lang="en-US" b="1" dirty="0" smtClean="0"/>
              <a:t> </a:t>
            </a:r>
            <a:r>
              <a:rPr lang="en-US" dirty="0" smtClean="0"/>
              <a:t>tuple1</a:t>
            </a:r>
            <a:r>
              <a:rPr lang="en-US" dirty="0"/>
              <a:t>=(10,20,30,"amit",50)</a:t>
            </a:r>
          </a:p>
          <a:p>
            <a:pPr marL="0" indent="0">
              <a:buNone/>
            </a:pPr>
            <a:r>
              <a:rPr lang="en-US" dirty="0" smtClean="0"/>
              <a:t>   print</a:t>
            </a:r>
            <a:r>
              <a:rPr lang="en-US" dirty="0"/>
              <a:t>("Length=",</a:t>
            </a:r>
            <a:r>
              <a:rPr lang="en-US" dirty="0" err="1"/>
              <a:t>len</a:t>
            </a:r>
            <a:r>
              <a:rPr lang="en-US" dirty="0"/>
              <a:t>(tuple1))</a:t>
            </a:r>
            <a:endParaRPr lang="en-US" dirty="0" smtClean="0"/>
          </a:p>
          <a:p>
            <a:r>
              <a:rPr lang="en-US" b="1" dirty="0" smtClean="0"/>
              <a:t>Output</a:t>
            </a:r>
          </a:p>
          <a:p>
            <a:pPr marL="0" indent="0">
              <a:buNone/>
            </a:pPr>
            <a:r>
              <a:rPr lang="en-IN" b="1" dirty="0" smtClean="0"/>
              <a:t>    Length</a:t>
            </a:r>
            <a:r>
              <a:rPr lang="en-IN" b="1" dirty="0"/>
              <a:t>= 5</a:t>
            </a:r>
          </a:p>
          <a:p>
            <a:pPr marL="0" indent="0">
              <a:buNone/>
            </a:pPr>
            <a:r>
              <a:rPr lang="en-IN" dirty="0" smtClean="0"/>
              <a:t>     </a:t>
            </a:r>
            <a:endParaRPr lang="en-IN" dirty="0"/>
          </a:p>
        </p:txBody>
      </p:sp>
    </p:spTree>
    <p:extLst>
      <p:ext uri="{BB962C8B-B14F-4D97-AF65-F5344CB8AC3E}">
        <p14:creationId xmlns:p14="http://schemas.microsoft.com/office/powerpoint/2010/main" val="2013069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max()</a:t>
            </a:r>
            <a:endParaRPr lang="en-IN" dirty="0"/>
          </a:p>
        </p:txBody>
      </p:sp>
      <p:sp>
        <p:nvSpPr>
          <p:cNvPr id="3" name="Content Placeholder 2"/>
          <p:cNvSpPr>
            <a:spLocks noGrp="1"/>
          </p:cNvSpPr>
          <p:nvPr>
            <p:ph sz="quarter" idx="1"/>
          </p:nvPr>
        </p:nvSpPr>
        <p:spPr/>
        <p:txBody>
          <a:bodyPr>
            <a:normAutofit lnSpcReduction="10000"/>
          </a:bodyPr>
          <a:lstStyle/>
          <a:p>
            <a:r>
              <a:rPr lang="en-US" dirty="0"/>
              <a:t>Python tuple method </a:t>
            </a:r>
            <a:r>
              <a:rPr lang="en-US" b="1" dirty="0"/>
              <a:t>max()</a:t>
            </a:r>
            <a:r>
              <a:rPr lang="en-US" dirty="0"/>
              <a:t> returns the elements from the tuple with maximum value</a:t>
            </a:r>
            <a:r>
              <a:rPr lang="en-US" dirty="0" smtClean="0"/>
              <a:t>.</a:t>
            </a:r>
          </a:p>
          <a:p>
            <a:r>
              <a:rPr lang="en-IN" dirty="0" smtClean="0"/>
              <a:t>Syntax</a:t>
            </a:r>
          </a:p>
          <a:p>
            <a:pPr marL="0" indent="0">
              <a:buNone/>
            </a:pPr>
            <a:r>
              <a:rPr lang="en-US" dirty="0"/>
              <a:t>  </a:t>
            </a:r>
            <a:r>
              <a:rPr lang="en-US" dirty="0" smtClean="0"/>
              <a:t>  max(tuple</a:t>
            </a:r>
            <a:r>
              <a:rPr lang="en-US" dirty="0"/>
              <a:t>)</a:t>
            </a:r>
            <a:endParaRPr lang="en-IN" dirty="0" smtClean="0"/>
          </a:p>
          <a:p>
            <a:r>
              <a:rPr lang="en-US" dirty="0" smtClean="0"/>
              <a:t>Example</a:t>
            </a:r>
          </a:p>
          <a:p>
            <a:pPr marL="0" indent="0">
              <a:buNone/>
            </a:pPr>
            <a:r>
              <a:rPr lang="en-US" dirty="0"/>
              <a:t>tuple1=(10,20,30,80,50)</a:t>
            </a:r>
          </a:p>
          <a:p>
            <a:pPr marL="0" indent="0">
              <a:buNone/>
            </a:pPr>
            <a:r>
              <a:rPr lang="en-US" dirty="0"/>
              <a:t>tuple2=("</a:t>
            </a:r>
            <a:r>
              <a:rPr lang="en-US" dirty="0" err="1"/>
              <a:t>Tiger","Lion","Dog","Zebra","Cat</a:t>
            </a:r>
            <a:r>
              <a:rPr lang="en-US" dirty="0"/>
              <a:t>")</a:t>
            </a:r>
          </a:p>
          <a:p>
            <a:pPr marL="0" indent="0">
              <a:buNone/>
            </a:pPr>
            <a:r>
              <a:rPr lang="en-US" dirty="0"/>
              <a:t>print("Max value in Tuple=",max(tuple1))</a:t>
            </a:r>
          </a:p>
          <a:p>
            <a:pPr marL="0" indent="0">
              <a:buNone/>
            </a:pPr>
            <a:r>
              <a:rPr lang="en-US" dirty="0"/>
              <a:t>print("Max value in Tuple=",max(tuple2))</a:t>
            </a:r>
            <a:endParaRPr lang="en-US" dirty="0" smtClean="0"/>
          </a:p>
          <a:p>
            <a:r>
              <a:rPr lang="en-US" dirty="0" smtClean="0"/>
              <a:t>Output</a:t>
            </a:r>
          </a:p>
          <a:p>
            <a:pPr marL="0" indent="0">
              <a:buNone/>
            </a:pPr>
            <a:r>
              <a:rPr lang="en-US" dirty="0"/>
              <a:t>Max value in Tuple= 80</a:t>
            </a:r>
          </a:p>
          <a:p>
            <a:pPr marL="0" indent="0">
              <a:buNone/>
            </a:pPr>
            <a:r>
              <a:rPr lang="en-US" dirty="0"/>
              <a:t>Max value in Tuple= Zebra</a:t>
            </a:r>
            <a:endParaRPr lang="en-IN" dirty="0"/>
          </a:p>
        </p:txBody>
      </p:sp>
    </p:spTree>
    <p:extLst>
      <p:ext uri="{BB962C8B-B14F-4D97-AF65-F5344CB8AC3E}">
        <p14:creationId xmlns:p14="http://schemas.microsoft.com/office/powerpoint/2010/main" val="2114545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 </a:t>
            </a:r>
          </a:p>
        </p:txBody>
      </p:sp>
      <p:sp>
        <p:nvSpPr>
          <p:cNvPr id="3" name="Content Placeholder 2"/>
          <p:cNvSpPr>
            <a:spLocks noGrp="1"/>
          </p:cNvSpPr>
          <p:nvPr>
            <p:ph sz="quarter" idx="1"/>
          </p:nvPr>
        </p:nvSpPr>
        <p:spPr/>
        <p:txBody>
          <a:bodyPr>
            <a:normAutofit lnSpcReduction="10000"/>
          </a:bodyPr>
          <a:lstStyle/>
          <a:p>
            <a:r>
              <a:rPr lang="en-US" dirty="0"/>
              <a:t>Python tuple method </a:t>
            </a:r>
            <a:r>
              <a:rPr lang="en-US" b="1" dirty="0"/>
              <a:t>min()</a:t>
            </a:r>
            <a:r>
              <a:rPr lang="en-US" dirty="0"/>
              <a:t> returns the elements from the tuple with minimum value</a:t>
            </a:r>
            <a:r>
              <a:rPr lang="en-US" dirty="0" smtClean="0"/>
              <a:t>.</a:t>
            </a:r>
          </a:p>
          <a:p>
            <a:r>
              <a:rPr lang="en-IN" b="1" dirty="0" smtClean="0"/>
              <a:t>Syntax</a:t>
            </a:r>
          </a:p>
          <a:p>
            <a:pPr marL="0" indent="0">
              <a:buNone/>
            </a:pPr>
            <a:r>
              <a:rPr lang="en-IN" b="1" dirty="0"/>
              <a:t> </a:t>
            </a:r>
            <a:r>
              <a:rPr lang="en-IN" b="1" dirty="0" smtClean="0"/>
              <a:t> </a:t>
            </a:r>
            <a:r>
              <a:rPr lang="en-IN" dirty="0"/>
              <a:t>min(tuple)</a:t>
            </a:r>
            <a:endParaRPr lang="en-IN" b="1" dirty="0"/>
          </a:p>
          <a:p>
            <a:r>
              <a:rPr lang="en-IN" dirty="0" smtClean="0"/>
              <a:t>Example</a:t>
            </a:r>
          </a:p>
          <a:p>
            <a:pPr marL="0" indent="0">
              <a:buNone/>
            </a:pPr>
            <a:r>
              <a:rPr lang="en-IN" dirty="0"/>
              <a:t>tuple1=(10,20,30,80,50)</a:t>
            </a:r>
          </a:p>
          <a:p>
            <a:pPr marL="0" indent="0">
              <a:buNone/>
            </a:pPr>
            <a:r>
              <a:rPr lang="en-IN" dirty="0"/>
              <a:t>tuple2=("</a:t>
            </a:r>
            <a:r>
              <a:rPr lang="en-IN" dirty="0" err="1"/>
              <a:t>Tiger","Lion","Dog","Zebra","Cat</a:t>
            </a:r>
            <a:r>
              <a:rPr lang="en-IN" dirty="0"/>
              <a:t>")</a:t>
            </a:r>
          </a:p>
          <a:p>
            <a:pPr marL="0" indent="0">
              <a:buNone/>
            </a:pPr>
            <a:r>
              <a:rPr lang="en-IN" dirty="0"/>
              <a:t>print("</a:t>
            </a:r>
            <a:r>
              <a:rPr lang="en-IN" dirty="0" smtClean="0"/>
              <a:t>Min </a:t>
            </a:r>
            <a:r>
              <a:rPr lang="en-IN" dirty="0"/>
              <a:t>value in Tuple=",min(tuple1))</a:t>
            </a:r>
          </a:p>
          <a:p>
            <a:pPr marL="0" indent="0">
              <a:buNone/>
            </a:pPr>
            <a:r>
              <a:rPr lang="en-IN" dirty="0"/>
              <a:t>print("</a:t>
            </a:r>
            <a:r>
              <a:rPr lang="en-IN" dirty="0" smtClean="0"/>
              <a:t>Min </a:t>
            </a:r>
            <a:r>
              <a:rPr lang="en-IN" dirty="0"/>
              <a:t>value in Tuple=",min(tuple2))</a:t>
            </a:r>
            <a:endParaRPr lang="en-IN" dirty="0" smtClean="0"/>
          </a:p>
          <a:p>
            <a:r>
              <a:rPr lang="en-IN" dirty="0" smtClean="0"/>
              <a:t>Output</a:t>
            </a:r>
          </a:p>
          <a:p>
            <a:pPr marL="0" indent="0">
              <a:buNone/>
            </a:pPr>
            <a:r>
              <a:rPr lang="en-US" dirty="0"/>
              <a:t>Min value in Tuple= 10</a:t>
            </a:r>
          </a:p>
          <a:p>
            <a:pPr marL="0" indent="0">
              <a:buNone/>
            </a:pPr>
            <a:r>
              <a:rPr lang="en-US" dirty="0"/>
              <a:t>Min value in Tuple= Cat</a:t>
            </a:r>
            <a:endParaRPr lang="en-IN" dirty="0" smtClean="0"/>
          </a:p>
          <a:p>
            <a:pPr marL="0" indent="0">
              <a:buNone/>
            </a:pPr>
            <a:endParaRPr lang="en-IN" dirty="0"/>
          </a:p>
        </p:txBody>
      </p:sp>
    </p:spTree>
    <p:extLst>
      <p:ext uri="{BB962C8B-B14F-4D97-AF65-F5344CB8AC3E}">
        <p14:creationId xmlns:p14="http://schemas.microsoft.com/office/powerpoint/2010/main" val="924072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tuple()</a:t>
            </a:r>
            <a:endParaRPr lang="en-IN" dirty="0"/>
          </a:p>
        </p:txBody>
      </p:sp>
      <p:sp>
        <p:nvSpPr>
          <p:cNvPr id="3" name="Content Placeholder 2"/>
          <p:cNvSpPr>
            <a:spLocks noGrp="1"/>
          </p:cNvSpPr>
          <p:nvPr>
            <p:ph sz="quarter" idx="1"/>
          </p:nvPr>
        </p:nvSpPr>
        <p:spPr/>
        <p:txBody>
          <a:bodyPr/>
          <a:lstStyle/>
          <a:p>
            <a:r>
              <a:rPr lang="en-US" dirty="0"/>
              <a:t>Python tuple method </a:t>
            </a:r>
            <a:r>
              <a:rPr lang="en-US" b="1" dirty="0"/>
              <a:t>tuple()</a:t>
            </a:r>
            <a:r>
              <a:rPr lang="en-US" dirty="0"/>
              <a:t> converts a list of items into </a:t>
            </a:r>
            <a:r>
              <a:rPr lang="en-US" dirty="0" smtClean="0"/>
              <a:t>tuples</a:t>
            </a:r>
          </a:p>
          <a:p>
            <a:r>
              <a:rPr lang="en-IN" b="1" dirty="0"/>
              <a:t>Syntax</a:t>
            </a:r>
          </a:p>
          <a:p>
            <a:pPr marL="0" indent="0">
              <a:buNone/>
            </a:pPr>
            <a:r>
              <a:rPr lang="en-IN" dirty="0" smtClean="0"/>
              <a:t>    tuple</a:t>
            </a:r>
            <a:r>
              <a:rPr lang="en-IN" dirty="0"/>
              <a:t>( </a:t>
            </a:r>
            <a:r>
              <a:rPr lang="en-IN" dirty="0" err="1"/>
              <a:t>seq</a:t>
            </a:r>
            <a:r>
              <a:rPr lang="en-IN" dirty="0"/>
              <a:t> )</a:t>
            </a:r>
            <a:endParaRPr lang="en-IN" dirty="0" smtClean="0"/>
          </a:p>
          <a:p>
            <a:r>
              <a:rPr lang="en-IN" dirty="0" smtClean="0"/>
              <a:t>Example</a:t>
            </a:r>
          </a:p>
          <a:p>
            <a:pPr marL="0" indent="0">
              <a:buNone/>
            </a:pPr>
            <a:r>
              <a:rPr lang="en-IN" dirty="0" smtClean="0"/>
              <a:t>    List1</a:t>
            </a:r>
            <a:r>
              <a:rPr lang="en-IN" dirty="0"/>
              <a:t>=[10,20,30,80,50]</a:t>
            </a:r>
          </a:p>
          <a:p>
            <a:pPr marL="0" indent="0">
              <a:buNone/>
            </a:pPr>
            <a:r>
              <a:rPr lang="en-IN" dirty="0" smtClean="0"/>
              <a:t>    print</a:t>
            </a:r>
            <a:r>
              <a:rPr lang="en-IN" dirty="0"/>
              <a:t>("Tuple=",tuple(List1))</a:t>
            </a:r>
            <a:endParaRPr lang="en-IN" dirty="0" smtClean="0"/>
          </a:p>
          <a:p>
            <a:r>
              <a:rPr lang="en-IN" dirty="0" smtClean="0"/>
              <a:t>Output</a:t>
            </a:r>
          </a:p>
          <a:p>
            <a:pPr marL="0" indent="0">
              <a:buNone/>
            </a:pPr>
            <a:r>
              <a:rPr lang="en-IN" dirty="0"/>
              <a:t> Tuple= (10, 20, 30, 80, 50)</a:t>
            </a:r>
            <a:endParaRPr lang="en-IN" dirty="0" smtClean="0"/>
          </a:p>
          <a:p>
            <a:pPr marL="0" indent="0">
              <a:buNone/>
            </a:pPr>
            <a:endParaRPr lang="en-IN" dirty="0"/>
          </a:p>
        </p:txBody>
      </p:sp>
    </p:spTree>
    <p:extLst>
      <p:ext uri="{BB962C8B-B14F-4D97-AF65-F5344CB8AC3E}">
        <p14:creationId xmlns:p14="http://schemas.microsoft.com/office/powerpoint/2010/main" val="30872026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a:t>
            </a:r>
            <a:endParaRPr lang="en-IN" dirty="0"/>
          </a:p>
        </p:txBody>
      </p:sp>
      <p:sp>
        <p:nvSpPr>
          <p:cNvPr id="3" name="Content Placeholder 2"/>
          <p:cNvSpPr>
            <a:spLocks noGrp="1"/>
          </p:cNvSpPr>
          <p:nvPr>
            <p:ph sz="quarter" idx="1"/>
          </p:nvPr>
        </p:nvSpPr>
        <p:spPr/>
        <p:txBody>
          <a:bodyPr/>
          <a:lstStyle/>
          <a:p>
            <a:r>
              <a:rPr lang="en-US" dirty="0"/>
              <a:t>count() method searches the given element in a tuple and returns how many times the element has </a:t>
            </a:r>
            <a:r>
              <a:rPr lang="en-US" dirty="0" smtClean="0"/>
              <a:t>occurred </a:t>
            </a:r>
            <a:r>
              <a:rPr lang="en-US" dirty="0"/>
              <a:t>in it</a:t>
            </a:r>
            <a:r>
              <a:rPr lang="en-US" dirty="0" smtClean="0"/>
              <a:t>.</a:t>
            </a:r>
          </a:p>
          <a:p>
            <a:r>
              <a:rPr lang="en-IN" dirty="0" smtClean="0"/>
              <a:t>Syntax</a:t>
            </a:r>
          </a:p>
          <a:p>
            <a:pPr marL="0" indent="0">
              <a:buNone/>
            </a:pPr>
            <a:r>
              <a:rPr lang="en-IN" dirty="0"/>
              <a:t> </a:t>
            </a:r>
            <a:r>
              <a:rPr lang="en-IN" dirty="0" err="1"/>
              <a:t>tuple.count</a:t>
            </a:r>
            <a:r>
              <a:rPr lang="en-IN" dirty="0"/>
              <a:t>(element)</a:t>
            </a:r>
            <a:endParaRPr lang="en-IN" dirty="0" smtClean="0"/>
          </a:p>
          <a:p>
            <a:r>
              <a:rPr lang="en-IN" dirty="0" smtClean="0"/>
              <a:t>Example</a:t>
            </a:r>
          </a:p>
          <a:p>
            <a:pPr marL="0" indent="0">
              <a:buNone/>
            </a:pPr>
            <a:r>
              <a:rPr lang="en-IN" dirty="0"/>
              <a:t> </a:t>
            </a:r>
            <a:r>
              <a:rPr lang="en-US" dirty="0"/>
              <a:t>tuple1=(10,20,30,80,50,20,40,20,30,20)</a:t>
            </a:r>
          </a:p>
          <a:p>
            <a:pPr marL="0" indent="0">
              <a:buNone/>
            </a:pPr>
            <a:r>
              <a:rPr lang="en-US" dirty="0" smtClean="0"/>
              <a:t>  print</a:t>
            </a:r>
            <a:r>
              <a:rPr lang="en-US" dirty="0"/>
              <a:t>("count of 20 in tuple=",tuple1.count(20))</a:t>
            </a:r>
            <a:endParaRPr lang="en-IN" dirty="0" smtClean="0"/>
          </a:p>
          <a:p>
            <a:r>
              <a:rPr lang="en-IN" dirty="0" smtClean="0"/>
              <a:t>Output</a:t>
            </a:r>
          </a:p>
          <a:p>
            <a:pPr marL="0" indent="0">
              <a:buNone/>
            </a:pPr>
            <a:r>
              <a:rPr lang="en-US" dirty="0" smtClean="0"/>
              <a:t>  count </a:t>
            </a:r>
            <a:r>
              <a:rPr lang="en-US" dirty="0"/>
              <a:t>of 20 in tuple= 4</a:t>
            </a:r>
            <a:endParaRPr lang="en-US" dirty="0" smtClean="0"/>
          </a:p>
          <a:p>
            <a:pPr marL="0" indent="0">
              <a:buNone/>
            </a:pPr>
            <a:endParaRPr lang="en-IN" dirty="0"/>
          </a:p>
        </p:txBody>
      </p:sp>
    </p:spTree>
    <p:extLst>
      <p:ext uri="{BB962C8B-B14F-4D97-AF65-F5344CB8AC3E}">
        <p14:creationId xmlns:p14="http://schemas.microsoft.com/office/powerpoint/2010/main" val="2926915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index()</a:t>
            </a:r>
            <a:br>
              <a:rPr lang="en-IN" b="1" dirty="0"/>
            </a:br>
            <a:endParaRPr lang="en-IN" dirty="0"/>
          </a:p>
        </p:txBody>
      </p:sp>
      <p:sp>
        <p:nvSpPr>
          <p:cNvPr id="3" name="Content Placeholder 2"/>
          <p:cNvSpPr>
            <a:spLocks noGrp="1"/>
          </p:cNvSpPr>
          <p:nvPr>
            <p:ph sz="quarter" idx="1"/>
          </p:nvPr>
        </p:nvSpPr>
        <p:spPr/>
        <p:txBody>
          <a:bodyPr/>
          <a:lstStyle/>
          <a:p>
            <a:r>
              <a:rPr lang="en-US" dirty="0" smtClean="0"/>
              <a:t>The </a:t>
            </a:r>
            <a:r>
              <a:rPr lang="en-US" dirty="0"/>
              <a:t>index() method searches an element in a tuple and returns its index</a:t>
            </a:r>
            <a:r>
              <a:rPr lang="en-US" dirty="0" smtClean="0"/>
              <a:t>.</a:t>
            </a:r>
          </a:p>
          <a:p>
            <a:r>
              <a:rPr lang="en-US" dirty="0" smtClean="0"/>
              <a:t>Syntax</a:t>
            </a:r>
          </a:p>
          <a:p>
            <a:pPr marL="0" indent="0">
              <a:buNone/>
            </a:pPr>
            <a:r>
              <a:rPr lang="en-US" dirty="0"/>
              <a:t> </a:t>
            </a:r>
            <a:r>
              <a:rPr lang="en-IN" dirty="0" err="1"/>
              <a:t>tuple.index</a:t>
            </a:r>
            <a:r>
              <a:rPr lang="en-IN" dirty="0"/>
              <a:t>(element)</a:t>
            </a:r>
            <a:endParaRPr lang="en-US" dirty="0" smtClean="0"/>
          </a:p>
          <a:p>
            <a:r>
              <a:rPr lang="en-US" dirty="0" smtClean="0"/>
              <a:t>Example</a:t>
            </a:r>
          </a:p>
          <a:p>
            <a:pPr marL="0" indent="0">
              <a:buNone/>
            </a:pPr>
            <a:r>
              <a:rPr lang="en-US" dirty="0" smtClean="0"/>
              <a:t>  </a:t>
            </a:r>
            <a:r>
              <a:rPr lang="en-US" dirty="0"/>
              <a:t>tuple1=(10,20,30,80,50,20)</a:t>
            </a:r>
          </a:p>
          <a:p>
            <a:pPr marL="0" indent="0">
              <a:buNone/>
            </a:pPr>
            <a:r>
              <a:rPr lang="en-US" dirty="0" smtClean="0"/>
              <a:t>  print</a:t>
            </a:r>
            <a:r>
              <a:rPr lang="en-US" dirty="0"/>
              <a:t>("index  of 20 in tuple=",tuple1.index(20))</a:t>
            </a:r>
          </a:p>
          <a:p>
            <a:r>
              <a:rPr lang="en-US" dirty="0" smtClean="0"/>
              <a:t>Output</a:t>
            </a:r>
          </a:p>
          <a:p>
            <a:pPr marL="0" indent="0">
              <a:buNone/>
            </a:pPr>
            <a:r>
              <a:rPr lang="en-US" dirty="0" smtClean="0"/>
              <a:t>  index  </a:t>
            </a:r>
            <a:r>
              <a:rPr lang="en-US" dirty="0"/>
              <a:t>of 20 in tuple= 1</a:t>
            </a:r>
            <a:endParaRPr lang="en-US" dirty="0" smtClean="0"/>
          </a:p>
          <a:p>
            <a:endParaRPr lang="en-IN" dirty="0"/>
          </a:p>
        </p:txBody>
      </p:sp>
    </p:spTree>
    <p:extLst>
      <p:ext uri="{BB962C8B-B14F-4D97-AF65-F5344CB8AC3E}">
        <p14:creationId xmlns:p14="http://schemas.microsoft.com/office/powerpoint/2010/main" val="31683960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List and Tuple in Python:</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52074" y="1664956"/>
            <a:ext cx="6277851" cy="4744112"/>
          </a:xfrm>
        </p:spPr>
      </p:pic>
    </p:spTree>
    <p:extLst>
      <p:ext uri="{BB962C8B-B14F-4D97-AF65-F5344CB8AC3E}">
        <p14:creationId xmlns:p14="http://schemas.microsoft.com/office/powerpoint/2010/main" val="1594534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23982552"/>
              </p:ext>
            </p:extLst>
          </p:nvPr>
        </p:nvGraphicFramePr>
        <p:xfrm>
          <a:off x="457200" y="1600200"/>
          <a:ext cx="7467600" cy="293624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US" dirty="0" smtClean="0"/>
                        <a:t>List</a:t>
                      </a:r>
                      <a:endParaRPr lang="en-IN" dirty="0"/>
                    </a:p>
                  </a:txBody>
                  <a:tcPr/>
                </a:tc>
                <a:tc>
                  <a:txBody>
                    <a:bodyPr/>
                    <a:lstStyle/>
                    <a:p>
                      <a:r>
                        <a:rPr lang="en-US" dirty="0" smtClean="0"/>
                        <a:t>Tuple</a:t>
                      </a:r>
                      <a:endParaRPr lang="en-IN" dirty="0"/>
                    </a:p>
                  </a:txBody>
                  <a:tcPr/>
                </a:tc>
              </a:tr>
              <a:tr h="370840">
                <a:tc>
                  <a:txBody>
                    <a:bodyPr/>
                    <a:lstStyle/>
                    <a:p>
                      <a:r>
                        <a:rPr lang="en-US" dirty="0" smtClean="0"/>
                        <a:t>Lists can be used to store homogeneous and heterogeneous elements</a:t>
                      </a:r>
                      <a:endParaRPr lang="en-IN" dirty="0"/>
                    </a:p>
                  </a:txBody>
                  <a:tcPr/>
                </a:tc>
                <a:tc>
                  <a:txBody>
                    <a:bodyPr/>
                    <a:lstStyle/>
                    <a:p>
                      <a:r>
                        <a:rPr lang="en-US" dirty="0" smtClean="0"/>
                        <a:t>Tuples are used to store only heterogeneous elements.</a:t>
                      </a:r>
                      <a:endParaRPr lang="en-IN" dirty="0"/>
                    </a:p>
                  </a:txBody>
                  <a:tcPr/>
                </a:tc>
              </a:tr>
              <a:tr h="370840">
                <a:tc>
                  <a:txBody>
                    <a:bodyPr/>
                    <a:lstStyle/>
                    <a:p>
                      <a:r>
                        <a:rPr lang="en-US" dirty="0" smtClean="0"/>
                        <a:t>The List has the variable length</a:t>
                      </a:r>
                      <a:endParaRPr lang="en-IN" dirty="0"/>
                    </a:p>
                  </a:txBody>
                  <a:tcPr/>
                </a:tc>
                <a:tc>
                  <a:txBody>
                    <a:bodyPr/>
                    <a:lstStyle/>
                    <a:p>
                      <a:r>
                        <a:rPr lang="en-US" dirty="0" smtClean="0"/>
                        <a:t>The List has the variable length</a:t>
                      </a:r>
                      <a:endParaRPr lang="en-IN" dirty="0"/>
                    </a:p>
                  </a:txBody>
                  <a:tcPr/>
                </a:tc>
              </a:tr>
              <a:tr h="370840">
                <a:tc>
                  <a:txBody>
                    <a:bodyPr/>
                    <a:lstStyle/>
                    <a:p>
                      <a:r>
                        <a:rPr lang="en-US" dirty="0" smtClean="0"/>
                        <a:t>List iteration is slower and is time consuming. </a:t>
                      </a:r>
                      <a:endParaRPr lang="en-IN" dirty="0"/>
                    </a:p>
                  </a:txBody>
                  <a:tcPr/>
                </a:tc>
                <a:tc>
                  <a:txBody>
                    <a:bodyPr/>
                    <a:lstStyle/>
                    <a:p>
                      <a:r>
                        <a:rPr lang="en-US" dirty="0" smtClean="0"/>
                        <a:t>List iteration is slower and is time consuming. </a:t>
                      </a:r>
                      <a:endParaRPr lang="en-IN" dirty="0"/>
                    </a:p>
                  </a:txBody>
                  <a:tcPr/>
                </a:tc>
              </a:tr>
              <a:tr h="370840">
                <a:tc>
                  <a:txBody>
                    <a:bodyPr/>
                    <a:lstStyle/>
                    <a:p>
                      <a:r>
                        <a:rPr lang="en-US" dirty="0" smtClean="0"/>
                        <a:t>List operations are more error prone.</a:t>
                      </a:r>
                      <a:endParaRPr lang="en-IN" dirty="0"/>
                    </a:p>
                  </a:txBody>
                  <a:tcPr/>
                </a:tc>
                <a:tc>
                  <a:txBody>
                    <a:bodyPr/>
                    <a:lstStyle/>
                    <a:p>
                      <a:r>
                        <a:rPr lang="en-US" dirty="0" smtClean="0"/>
                        <a:t>List operations are more error prone.</a:t>
                      </a:r>
                      <a:endParaRPr lang="en-IN" dirty="0"/>
                    </a:p>
                  </a:txBody>
                  <a:tcPr/>
                </a:tc>
              </a:tr>
            </a:tbl>
          </a:graphicData>
        </a:graphic>
      </p:graphicFrame>
    </p:spTree>
    <p:extLst>
      <p:ext uri="{BB962C8B-B14F-4D97-AF65-F5344CB8AC3E}">
        <p14:creationId xmlns:p14="http://schemas.microsoft.com/office/powerpoint/2010/main" val="846470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Tuple over List</a:t>
            </a:r>
            <a:br>
              <a:rPr lang="en-US" b="1" dirty="0"/>
            </a:br>
            <a:endParaRPr lang="en-IN" dirty="0"/>
          </a:p>
        </p:txBody>
      </p:sp>
      <p:sp>
        <p:nvSpPr>
          <p:cNvPr id="3" name="Content Placeholder 2"/>
          <p:cNvSpPr>
            <a:spLocks noGrp="1"/>
          </p:cNvSpPr>
          <p:nvPr>
            <p:ph sz="quarter" idx="1"/>
          </p:nvPr>
        </p:nvSpPr>
        <p:spPr/>
        <p:txBody>
          <a:bodyPr/>
          <a:lstStyle/>
          <a:p>
            <a:pPr fontAlgn="base"/>
            <a:r>
              <a:rPr lang="en-US" dirty="0"/>
              <a:t>We generally use tuple for heterogeneous (different) </a:t>
            </a:r>
            <a:r>
              <a:rPr lang="en-US" dirty="0" err="1"/>
              <a:t>datatypes</a:t>
            </a:r>
            <a:r>
              <a:rPr lang="en-US" dirty="0"/>
              <a:t> and list for homogeneous (similar) </a:t>
            </a:r>
            <a:r>
              <a:rPr lang="en-US" dirty="0" err="1"/>
              <a:t>datatypes</a:t>
            </a:r>
            <a:r>
              <a:rPr lang="en-US" dirty="0"/>
              <a:t>.</a:t>
            </a:r>
          </a:p>
          <a:p>
            <a:pPr fontAlgn="base"/>
            <a:r>
              <a:rPr lang="en-US" dirty="0"/>
              <a:t>Since tuples are immutable, iterating through tuple is faster than with list. So there is a slight performance boost.</a:t>
            </a:r>
          </a:p>
          <a:p>
            <a:pPr fontAlgn="base"/>
            <a:r>
              <a:rPr lang="en-US" dirty="0"/>
              <a:t>Tuples that contain immutable elements can be used as a key for a dictionary. With lists, this is not possible.</a:t>
            </a:r>
          </a:p>
          <a:p>
            <a:pPr fontAlgn="base"/>
            <a:r>
              <a:rPr lang="en-US" dirty="0"/>
              <a:t>If you have data that doesn't change, implementing it as tuple will guarantee that it remains write-protected.</a:t>
            </a:r>
          </a:p>
          <a:p>
            <a:endParaRPr lang="en-IN" dirty="0"/>
          </a:p>
        </p:txBody>
      </p:sp>
    </p:spTree>
    <p:extLst>
      <p:ext uri="{BB962C8B-B14F-4D97-AF65-F5344CB8AC3E}">
        <p14:creationId xmlns:p14="http://schemas.microsoft.com/office/powerpoint/2010/main" val="312495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the List</a:t>
            </a:r>
            <a:endParaRPr lang="en-IN" dirty="0"/>
          </a:p>
        </p:txBody>
      </p:sp>
      <p:sp>
        <p:nvSpPr>
          <p:cNvPr id="3" name="Content Placeholder 2"/>
          <p:cNvSpPr>
            <a:spLocks noGrp="1"/>
          </p:cNvSpPr>
          <p:nvPr>
            <p:ph sz="quarter" idx="1"/>
          </p:nvPr>
        </p:nvSpPr>
        <p:spPr/>
        <p:txBody>
          <a:bodyPr>
            <a:normAutofit fontScale="92500"/>
          </a:bodyPr>
          <a:lstStyle/>
          <a:p>
            <a:r>
              <a:rPr lang="en-US" dirty="0" smtClean="0"/>
              <a:t>We can make a duplicate or copy of an existing list.</a:t>
            </a:r>
          </a:p>
          <a:p>
            <a:pPr marL="0" indent="0">
              <a:buNone/>
            </a:pPr>
            <a:r>
              <a:rPr lang="en-US" dirty="0" smtClean="0"/>
              <a:t>   For Example.</a:t>
            </a:r>
          </a:p>
          <a:p>
            <a:pPr marL="0" indent="0">
              <a:buNone/>
            </a:pPr>
            <a:r>
              <a:rPr lang="en-US" dirty="0"/>
              <a:t> </a:t>
            </a:r>
            <a:r>
              <a:rPr lang="en-US" dirty="0" smtClean="0"/>
              <a:t>  List1=[10,20,30,40]</a:t>
            </a:r>
          </a:p>
          <a:p>
            <a:pPr marL="0" indent="0">
              <a:buNone/>
            </a:pPr>
            <a:r>
              <a:rPr lang="en-US" dirty="0" smtClean="0"/>
              <a:t>   List2=List1</a:t>
            </a:r>
          </a:p>
          <a:p>
            <a:pPr marL="0" indent="0">
              <a:buNone/>
            </a:pPr>
            <a:r>
              <a:rPr lang="en-US" dirty="0"/>
              <a:t>  </a:t>
            </a:r>
            <a:r>
              <a:rPr lang="en-US" dirty="0" smtClean="0"/>
              <a:t> In the first statement List1 is pointing to the List[10,20,30,40]</a:t>
            </a:r>
          </a:p>
          <a:p>
            <a:pPr marL="0" indent="0">
              <a:buNone/>
            </a:pPr>
            <a:r>
              <a:rPr lang="en-US" dirty="0"/>
              <a:t> </a:t>
            </a:r>
            <a:r>
              <a:rPr lang="en-US" dirty="0" smtClean="0"/>
              <a:t>  In The second statement we are not copying List but  we are making another variable List2 and attach it to the list pointed by List1.</a:t>
            </a:r>
          </a:p>
          <a:p>
            <a:pPr marL="0" indent="0">
              <a:buNone/>
            </a:pPr>
            <a:r>
              <a:rPr lang="en-US" dirty="0"/>
              <a:t> </a:t>
            </a:r>
            <a:r>
              <a:rPr lang="en-US" dirty="0" smtClean="0"/>
              <a:t>  Both Variable are pointing to the same list.</a:t>
            </a:r>
          </a:p>
          <a:p>
            <a:pPr marL="0" indent="0">
              <a:buNone/>
            </a:pPr>
            <a:r>
              <a:rPr lang="en-US" dirty="0"/>
              <a:t> </a:t>
            </a:r>
            <a:r>
              <a:rPr lang="en-US" dirty="0" smtClean="0"/>
              <a:t> Due to this if we modify the List1 ,then the modification will also take place and vice versa. in List2</a:t>
            </a:r>
          </a:p>
          <a:p>
            <a:endParaRPr lang="en-IN" dirty="0"/>
          </a:p>
        </p:txBody>
      </p:sp>
    </p:spTree>
    <p:extLst>
      <p:ext uri="{BB962C8B-B14F-4D97-AF65-F5344CB8AC3E}">
        <p14:creationId xmlns:p14="http://schemas.microsoft.com/office/powerpoint/2010/main" val="31376385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r>
              <a:rPr lang="en-IN" sz="6000" dirty="0"/>
              <a:t>SET</a:t>
            </a:r>
          </a:p>
        </p:txBody>
      </p:sp>
    </p:spTree>
    <p:extLst>
      <p:ext uri="{BB962C8B-B14F-4D97-AF65-F5344CB8AC3E}">
        <p14:creationId xmlns:p14="http://schemas.microsoft.com/office/powerpoint/2010/main" val="21897601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a:t>
            </a:r>
            <a:endParaRPr lang="en-IN" dirty="0"/>
          </a:p>
        </p:txBody>
      </p:sp>
      <p:sp>
        <p:nvSpPr>
          <p:cNvPr id="3" name="Content Placeholder 2"/>
          <p:cNvSpPr>
            <a:spLocks noGrp="1"/>
          </p:cNvSpPr>
          <p:nvPr>
            <p:ph sz="quarter" idx="1"/>
          </p:nvPr>
        </p:nvSpPr>
        <p:spPr/>
        <p:txBody>
          <a:bodyPr/>
          <a:lstStyle/>
          <a:p>
            <a:r>
              <a:rPr lang="en-US" dirty="0" smtClean="0"/>
              <a:t>A </a:t>
            </a:r>
            <a:r>
              <a:rPr lang="en-US" dirty="0"/>
              <a:t>set is a collection which is unordered and </a:t>
            </a:r>
            <a:r>
              <a:rPr lang="en-US" dirty="0" smtClean="0"/>
              <a:t>un indexed. </a:t>
            </a:r>
          </a:p>
          <a:p>
            <a:r>
              <a:rPr lang="en-US" dirty="0"/>
              <a:t>Every element is unique (no duplicates) </a:t>
            </a:r>
            <a:r>
              <a:rPr lang="en-US" dirty="0" smtClean="0"/>
              <a:t>.</a:t>
            </a:r>
          </a:p>
          <a:p>
            <a:r>
              <a:rPr lang="en-US" dirty="0" smtClean="0"/>
              <a:t>In </a:t>
            </a:r>
            <a:r>
              <a:rPr lang="en-US" dirty="0"/>
              <a:t>Python sets are written with curly brackets</a:t>
            </a:r>
            <a:r>
              <a:rPr lang="en-US" dirty="0" smtClean="0"/>
              <a:t>.</a:t>
            </a:r>
          </a:p>
          <a:p>
            <a:r>
              <a:rPr lang="en-US" dirty="0"/>
              <a:t>Sets can be used to perform mathematical set operations like union, intersection, symmetric difference etc.</a:t>
            </a:r>
            <a:endParaRPr lang="en-IN" dirty="0"/>
          </a:p>
        </p:txBody>
      </p:sp>
    </p:spTree>
    <p:extLst>
      <p:ext uri="{BB962C8B-B14F-4D97-AF65-F5344CB8AC3E}">
        <p14:creationId xmlns:p14="http://schemas.microsoft.com/office/powerpoint/2010/main" val="12925510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SET </a:t>
            </a:r>
            <a:endParaRPr lang="en-IN" dirty="0"/>
          </a:p>
        </p:txBody>
      </p:sp>
      <p:sp>
        <p:nvSpPr>
          <p:cNvPr id="3" name="Content Placeholder 2"/>
          <p:cNvSpPr>
            <a:spLocks noGrp="1"/>
          </p:cNvSpPr>
          <p:nvPr>
            <p:ph sz="quarter" idx="1"/>
          </p:nvPr>
        </p:nvSpPr>
        <p:spPr/>
        <p:txBody>
          <a:bodyPr/>
          <a:lstStyle/>
          <a:p>
            <a:r>
              <a:rPr lang="en-US" dirty="0"/>
              <a:t>A set is created by placing all the items (elements) inside curly braces {}, separated by comma by using the built-in function set().</a:t>
            </a:r>
            <a:endParaRPr lang="en-US" dirty="0" smtClean="0"/>
          </a:p>
          <a:p>
            <a:r>
              <a:rPr lang="en-US" dirty="0"/>
              <a:t>It can have any number of items and they may be of different types (integer, float, tuple, string etc</a:t>
            </a:r>
            <a:r>
              <a:rPr lang="en-US" dirty="0" smtClean="0"/>
              <a:t>.).</a:t>
            </a:r>
          </a:p>
          <a:p>
            <a:r>
              <a:rPr lang="en-US" dirty="0"/>
              <a:t>But a set cannot have a mutable element, like list, set or dictionary, as its element.</a:t>
            </a:r>
          </a:p>
          <a:p>
            <a:endParaRPr lang="en-US" dirty="0"/>
          </a:p>
          <a:p>
            <a:endParaRPr lang="en-IN" dirty="0"/>
          </a:p>
        </p:txBody>
      </p:sp>
    </p:spTree>
    <p:extLst>
      <p:ext uri="{BB962C8B-B14F-4D97-AF65-F5344CB8AC3E}">
        <p14:creationId xmlns:p14="http://schemas.microsoft.com/office/powerpoint/2010/main" val="866635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81000" y="1447800"/>
            <a:ext cx="7467600" cy="5026152"/>
          </a:xfrm>
        </p:spPr>
        <p:txBody>
          <a:bodyPr>
            <a:normAutofit fontScale="92500" lnSpcReduction="10000"/>
          </a:bodyPr>
          <a:lstStyle/>
          <a:p>
            <a:pPr marL="0" indent="0">
              <a:buNone/>
            </a:pPr>
            <a:r>
              <a:rPr lang="en-IN" dirty="0"/>
              <a:t>set1={10,20,30,40,20}</a:t>
            </a:r>
          </a:p>
          <a:p>
            <a:pPr marL="0" indent="0">
              <a:buNone/>
            </a:pPr>
            <a:r>
              <a:rPr lang="en-IN" dirty="0"/>
              <a:t>set2={50,60,"hello",(10,20,30)}</a:t>
            </a:r>
          </a:p>
          <a:p>
            <a:pPr marL="0" indent="0">
              <a:buNone/>
            </a:pPr>
            <a:r>
              <a:rPr lang="en-IN" dirty="0"/>
              <a:t>set3={}</a:t>
            </a:r>
          </a:p>
          <a:p>
            <a:pPr marL="0" indent="0">
              <a:buNone/>
            </a:pPr>
            <a:r>
              <a:rPr lang="en-IN" dirty="0" smtClean="0"/>
              <a:t>set4=set(set1)</a:t>
            </a:r>
            <a:endParaRPr lang="en-IN" dirty="0"/>
          </a:p>
          <a:p>
            <a:pPr marL="0" indent="0">
              <a:buNone/>
            </a:pPr>
            <a:r>
              <a:rPr lang="en-IN" dirty="0"/>
              <a:t>print(set1)</a:t>
            </a:r>
          </a:p>
          <a:p>
            <a:pPr marL="0" indent="0">
              <a:buNone/>
            </a:pPr>
            <a:r>
              <a:rPr lang="en-IN" dirty="0"/>
              <a:t>print(set2)</a:t>
            </a:r>
          </a:p>
          <a:p>
            <a:pPr marL="0" indent="0">
              <a:buNone/>
            </a:pPr>
            <a:r>
              <a:rPr lang="en-IN" dirty="0"/>
              <a:t>print(set3)</a:t>
            </a:r>
          </a:p>
          <a:p>
            <a:pPr marL="0" indent="0">
              <a:buNone/>
            </a:pPr>
            <a:r>
              <a:rPr lang="en-IN" dirty="0"/>
              <a:t>print(set4</a:t>
            </a:r>
            <a:r>
              <a:rPr lang="en-IN" dirty="0" smtClean="0"/>
              <a:t>)</a:t>
            </a:r>
          </a:p>
          <a:p>
            <a:pPr marL="0" indent="0">
              <a:buNone/>
            </a:pPr>
            <a:r>
              <a:rPr lang="en-IN" dirty="0" smtClean="0"/>
              <a:t>Output:</a:t>
            </a:r>
          </a:p>
          <a:p>
            <a:pPr marL="0" indent="0">
              <a:buNone/>
            </a:pPr>
            <a:r>
              <a:rPr lang="en-IN" dirty="0"/>
              <a:t>{40, 10, 20, 30}</a:t>
            </a:r>
          </a:p>
          <a:p>
            <a:pPr marL="0" indent="0">
              <a:buNone/>
            </a:pPr>
            <a:r>
              <a:rPr lang="en-IN" dirty="0"/>
              <a:t>{'hello', 50, (10, 20, 30), 60}</a:t>
            </a:r>
          </a:p>
          <a:p>
            <a:pPr marL="0" indent="0">
              <a:buNone/>
            </a:pPr>
            <a:r>
              <a:rPr lang="en-IN" dirty="0"/>
              <a:t>{}</a:t>
            </a:r>
          </a:p>
          <a:p>
            <a:pPr marL="0" indent="0">
              <a:buNone/>
            </a:pPr>
            <a:r>
              <a:rPr lang="en-IN" dirty="0"/>
              <a:t>set()</a:t>
            </a:r>
          </a:p>
        </p:txBody>
      </p:sp>
    </p:spTree>
    <p:extLst>
      <p:ext uri="{BB962C8B-B14F-4D97-AF65-F5344CB8AC3E}">
        <p14:creationId xmlns:p14="http://schemas.microsoft.com/office/powerpoint/2010/main" val="2945695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Accessing values in set</a:t>
            </a:r>
            <a:endParaRPr lang="en-IN" dirty="0"/>
          </a:p>
        </p:txBody>
      </p:sp>
      <p:sp>
        <p:nvSpPr>
          <p:cNvPr id="3" name="Content Placeholder 2"/>
          <p:cNvSpPr>
            <a:spLocks noGrp="1"/>
          </p:cNvSpPr>
          <p:nvPr>
            <p:ph sz="quarter" idx="1"/>
          </p:nvPr>
        </p:nvSpPr>
        <p:spPr/>
        <p:txBody>
          <a:bodyPr/>
          <a:lstStyle/>
          <a:p>
            <a:r>
              <a:rPr lang="en-US" dirty="0"/>
              <a:t>You cannot access items in a set by referring to an index, since sets are unordered the items has no index.</a:t>
            </a:r>
          </a:p>
          <a:p>
            <a:r>
              <a:rPr lang="en-US" dirty="0"/>
              <a:t>But you can loop through the set items using a for loop, or ask if a specified value is present in a set, by using the in keyword.</a:t>
            </a:r>
          </a:p>
          <a:p>
            <a:endParaRPr lang="en-IN" dirty="0"/>
          </a:p>
        </p:txBody>
      </p:sp>
    </p:spTree>
    <p:extLst>
      <p:ext uri="{BB962C8B-B14F-4D97-AF65-F5344CB8AC3E}">
        <p14:creationId xmlns:p14="http://schemas.microsoft.com/office/powerpoint/2010/main" val="13792874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
          </p:nvPr>
        </p:nvSpPr>
        <p:spPr>
          <a:xfrm>
            <a:off x="381000" y="1447800"/>
            <a:ext cx="7467600" cy="4873752"/>
          </a:xfrm>
        </p:spPr>
        <p:txBody>
          <a:bodyPr/>
          <a:lstStyle/>
          <a:p>
            <a:pPr marL="0" indent="0">
              <a:buNone/>
            </a:pPr>
            <a:r>
              <a:rPr lang="en-US" dirty="0"/>
              <a:t>set1={10,20,30,40}</a:t>
            </a:r>
          </a:p>
          <a:p>
            <a:pPr marL="0" indent="0">
              <a:buNone/>
            </a:pPr>
            <a:r>
              <a:rPr lang="en-US" dirty="0"/>
              <a:t>for x in set1:</a:t>
            </a:r>
          </a:p>
          <a:p>
            <a:pPr marL="0" indent="0">
              <a:buNone/>
            </a:pPr>
            <a:r>
              <a:rPr lang="en-US" dirty="0"/>
              <a:t>    print(x)</a:t>
            </a:r>
          </a:p>
          <a:p>
            <a:pPr marL="0" indent="0">
              <a:buNone/>
            </a:pPr>
            <a:r>
              <a:rPr lang="en-US" dirty="0"/>
              <a:t>print("</a:t>
            </a:r>
            <a:r>
              <a:rPr lang="en-US" dirty="0" err="1"/>
              <a:t>wheather</a:t>
            </a:r>
            <a:r>
              <a:rPr lang="en-US" dirty="0"/>
              <a:t> 20 is present or not",20 in set1)</a:t>
            </a:r>
            <a:endParaRPr lang="en-IN" dirty="0"/>
          </a:p>
          <a:p>
            <a:pPr marL="0" indent="0">
              <a:buNone/>
            </a:pPr>
            <a:r>
              <a:rPr lang="en-IN" dirty="0" smtClean="0"/>
              <a:t>Output:</a:t>
            </a:r>
          </a:p>
          <a:p>
            <a:pPr marL="0" indent="0">
              <a:buNone/>
            </a:pPr>
            <a:r>
              <a:rPr lang="en-US" dirty="0"/>
              <a:t>40</a:t>
            </a:r>
          </a:p>
          <a:p>
            <a:pPr marL="0" indent="0">
              <a:buNone/>
            </a:pPr>
            <a:r>
              <a:rPr lang="en-US" dirty="0"/>
              <a:t>10</a:t>
            </a:r>
          </a:p>
          <a:p>
            <a:pPr marL="0" indent="0">
              <a:buNone/>
            </a:pPr>
            <a:r>
              <a:rPr lang="en-US" dirty="0"/>
              <a:t>20</a:t>
            </a:r>
          </a:p>
          <a:p>
            <a:pPr marL="0" indent="0">
              <a:buNone/>
            </a:pPr>
            <a:r>
              <a:rPr lang="en-US" dirty="0"/>
              <a:t>30</a:t>
            </a:r>
          </a:p>
          <a:p>
            <a:pPr marL="0" indent="0">
              <a:buNone/>
            </a:pPr>
            <a:r>
              <a:rPr lang="en-US" dirty="0" err="1"/>
              <a:t>wheather</a:t>
            </a:r>
            <a:r>
              <a:rPr lang="en-US" dirty="0"/>
              <a:t> 20 is present or not True</a:t>
            </a:r>
            <a:endParaRPr lang="en-IN" dirty="0"/>
          </a:p>
        </p:txBody>
      </p:sp>
    </p:spTree>
    <p:extLst>
      <p:ext uri="{BB962C8B-B14F-4D97-AF65-F5344CB8AC3E}">
        <p14:creationId xmlns:p14="http://schemas.microsoft.com/office/powerpoint/2010/main" val="37229251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change a set in </a:t>
            </a:r>
            <a:r>
              <a:rPr lang="en-US" b="1" dirty="0" smtClean="0"/>
              <a:t>Python or update a set ?</a:t>
            </a:r>
            <a:r>
              <a:rPr lang="en-US" b="1" dirty="0"/>
              <a:t/>
            </a:r>
            <a:br>
              <a:rPr lang="en-US" b="1" dirty="0"/>
            </a:br>
            <a:endParaRPr lang="en-IN" dirty="0"/>
          </a:p>
        </p:txBody>
      </p:sp>
      <p:sp>
        <p:nvSpPr>
          <p:cNvPr id="3" name="Content Placeholder 2"/>
          <p:cNvSpPr>
            <a:spLocks noGrp="1"/>
          </p:cNvSpPr>
          <p:nvPr>
            <p:ph sz="quarter" idx="1"/>
          </p:nvPr>
        </p:nvSpPr>
        <p:spPr/>
        <p:txBody>
          <a:bodyPr/>
          <a:lstStyle/>
          <a:p>
            <a:r>
              <a:rPr lang="en-US" dirty="0"/>
              <a:t>Sets are mutable. But since they are unordered, indexing have no meaning.</a:t>
            </a:r>
          </a:p>
          <a:p>
            <a:r>
              <a:rPr lang="en-US" dirty="0"/>
              <a:t>We cannot access or change an element of set using indexing or slicing. Set does not support it.</a:t>
            </a:r>
          </a:p>
          <a:p>
            <a:r>
              <a:rPr lang="en-US" dirty="0"/>
              <a:t>We can add single element using the add() method and multiple elements using the update() method. The update() method can take tuples, lists, strings or other sets as its argument. In all cases, duplicates are avoided.</a:t>
            </a:r>
          </a:p>
          <a:p>
            <a:endParaRPr lang="en-IN" dirty="0"/>
          </a:p>
        </p:txBody>
      </p:sp>
    </p:spTree>
    <p:extLst>
      <p:ext uri="{BB962C8B-B14F-4D97-AF65-F5344CB8AC3E}">
        <p14:creationId xmlns:p14="http://schemas.microsoft.com/office/powerpoint/2010/main" val="30569620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set1={10,20,30,40}</a:t>
            </a:r>
          </a:p>
          <a:p>
            <a:pPr marL="0" indent="0">
              <a:buNone/>
            </a:pPr>
            <a:r>
              <a:rPr lang="en-IN" dirty="0"/>
              <a:t>set1.add(50)</a:t>
            </a:r>
          </a:p>
          <a:p>
            <a:pPr marL="0" indent="0">
              <a:buNone/>
            </a:pPr>
            <a:r>
              <a:rPr lang="en-IN" dirty="0"/>
              <a:t>print(set1)</a:t>
            </a:r>
          </a:p>
          <a:p>
            <a:pPr marL="0" indent="0">
              <a:buNone/>
            </a:pPr>
            <a:r>
              <a:rPr lang="en-IN" dirty="0"/>
              <a:t>set1.update([40,70,80],{90,60,20})</a:t>
            </a:r>
          </a:p>
          <a:p>
            <a:pPr marL="0" indent="0">
              <a:buNone/>
            </a:pPr>
            <a:r>
              <a:rPr lang="en-IN" dirty="0"/>
              <a:t>print(set1</a:t>
            </a:r>
            <a:r>
              <a:rPr lang="en-IN" dirty="0" smtClean="0"/>
              <a:t>)</a:t>
            </a:r>
          </a:p>
          <a:p>
            <a:pPr marL="0" indent="0">
              <a:buNone/>
            </a:pPr>
            <a:r>
              <a:rPr lang="en-IN" dirty="0" smtClean="0"/>
              <a:t>Output</a:t>
            </a:r>
          </a:p>
          <a:p>
            <a:pPr marL="0" indent="0">
              <a:buNone/>
            </a:pPr>
            <a:r>
              <a:rPr lang="en-IN" dirty="0"/>
              <a:t>{40, 10, 50, 20, 30}</a:t>
            </a:r>
          </a:p>
          <a:p>
            <a:pPr marL="0" indent="0">
              <a:buNone/>
            </a:pPr>
            <a:r>
              <a:rPr lang="en-IN" dirty="0"/>
              <a:t>{70, 40, 10, 80, 50, 20, 90, 60, 30}</a:t>
            </a:r>
          </a:p>
        </p:txBody>
      </p:sp>
    </p:spTree>
    <p:extLst>
      <p:ext uri="{BB962C8B-B14F-4D97-AF65-F5344CB8AC3E}">
        <p14:creationId xmlns:p14="http://schemas.microsoft.com/office/powerpoint/2010/main" val="35079279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remove elements from a set?</a:t>
            </a:r>
            <a:br>
              <a:rPr lang="en-US" b="1" dirty="0"/>
            </a:br>
            <a:endParaRPr lang="en-IN" dirty="0"/>
          </a:p>
        </p:txBody>
      </p:sp>
      <p:sp>
        <p:nvSpPr>
          <p:cNvPr id="3" name="Content Placeholder 2"/>
          <p:cNvSpPr>
            <a:spLocks noGrp="1"/>
          </p:cNvSpPr>
          <p:nvPr>
            <p:ph sz="quarter" idx="1"/>
          </p:nvPr>
        </p:nvSpPr>
        <p:spPr/>
        <p:txBody>
          <a:bodyPr/>
          <a:lstStyle/>
          <a:p>
            <a:r>
              <a:rPr lang="en-US" dirty="0"/>
              <a:t>A particular item can be removed from set using methods, discard() and remove().</a:t>
            </a:r>
          </a:p>
          <a:p>
            <a:r>
              <a:rPr lang="en-US" dirty="0"/>
              <a:t>The only difference between the two is that, while using discard() if the item does not exist in the set, it remains unchanged. But remove() will raise an error in such condition.</a:t>
            </a:r>
          </a:p>
          <a:p>
            <a:r>
              <a:rPr lang="en-US" dirty="0"/>
              <a:t>S</a:t>
            </a:r>
            <a:r>
              <a:rPr lang="en-US" dirty="0" smtClean="0"/>
              <a:t>imilarly</a:t>
            </a:r>
            <a:r>
              <a:rPr lang="en-US" dirty="0"/>
              <a:t>, we can remove and return an item using the pop() method-Set being unordered, there is no way of determining which item will be popped. It is completely arbitrary</a:t>
            </a:r>
            <a:r>
              <a:rPr lang="en-US" dirty="0" smtClean="0"/>
              <a:t>.</a:t>
            </a:r>
          </a:p>
          <a:p>
            <a:r>
              <a:rPr lang="en-US" dirty="0"/>
              <a:t>We can also remove all items from a set using clear().</a:t>
            </a:r>
            <a:endParaRPr lang="en-IN" dirty="0"/>
          </a:p>
        </p:txBody>
      </p:sp>
    </p:spTree>
    <p:extLst>
      <p:ext uri="{BB962C8B-B14F-4D97-AF65-F5344CB8AC3E}">
        <p14:creationId xmlns:p14="http://schemas.microsoft.com/office/powerpoint/2010/main" val="1044282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
          </p:nvPr>
        </p:nvSpPr>
        <p:spPr/>
        <p:txBody>
          <a:bodyPr>
            <a:normAutofit/>
          </a:bodyPr>
          <a:lstStyle/>
          <a:p>
            <a:pPr marL="0" indent="0">
              <a:buNone/>
            </a:pPr>
            <a:r>
              <a:rPr lang="en-IN" dirty="0"/>
              <a:t>set1={10,20,30,40,80}</a:t>
            </a:r>
          </a:p>
          <a:p>
            <a:pPr marL="0" indent="0">
              <a:buNone/>
            </a:pPr>
            <a:r>
              <a:rPr lang="en-IN" dirty="0"/>
              <a:t>set1.discard(30)</a:t>
            </a:r>
          </a:p>
          <a:p>
            <a:pPr marL="0" indent="0">
              <a:buNone/>
            </a:pPr>
            <a:r>
              <a:rPr lang="en-IN" dirty="0"/>
              <a:t>print(set1</a:t>
            </a:r>
            <a:r>
              <a:rPr lang="en-IN" dirty="0" smtClean="0"/>
              <a:t>)                  </a:t>
            </a:r>
            <a:r>
              <a:rPr lang="en-IN" dirty="0"/>
              <a:t>{40, 10, 80, 20}</a:t>
            </a:r>
          </a:p>
          <a:p>
            <a:pPr marL="0" indent="0">
              <a:buNone/>
            </a:pPr>
            <a:r>
              <a:rPr lang="en-IN" dirty="0"/>
              <a:t>set1.remove(40)</a:t>
            </a:r>
          </a:p>
          <a:p>
            <a:pPr marL="0" indent="0">
              <a:buNone/>
            </a:pPr>
            <a:r>
              <a:rPr lang="en-IN" dirty="0"/>
              <a:t>print(set1</a:t>
            </a:r>
            <a:r>
              <a:rPr lang="en-IN" dirty="0" smtClean="0"/>
              <a:t>)                   {</a:t>
            </a:r>
            <a:r>
              <a:rPr lang="en-IN" dirty="0"/>
              <a:t>10, 80, 20}</a:t>
            </a:r>
          </a:p>
          <a:p>
            <a:pPr marL="0" indent="0">
              <a:buNone/>
            </a:pPr>
            <a:r>
              <a:rPr lang="en-IN" dirty="0" smtClean="0"/>
              <a:t>set1.pop() </a:t>
            </a:r>
          </a:p>
          <a:p>
            <a:pPr marL="0" indent="0">
              <a:buNone/>
            </a:pPr>
            <a:r>
              <a:rPr lang="en-IN" dirty="0" smtClean="0"/>
              <a:t>print(set1)                   {</a:t>
            </a:r>
            <a:r>
              <a:rPr lang="en-IN" dirty="0"/>
              <a:t>80, 20}</a:t>
            </a:r>
          </a:p>
          <a:p>
            <a:pPr marL="0" indent="0">
              <a:buNone/>
            </a:pPr>
            <a:endParaRPr lang="en-IN" dirty="0"/>
          </a:p>
          <a:p>
            <a:pPr marL="0" indent="0">
              <a:buNone/>
            </a:pPr>
            <a:r>
              <a:rPr lang="en-IN" dirty="0"/>
              <a:t>set1.clear()</a:t>
            </a:r>
          </a:p>
          <a:p>
            <a:pPr marL="0" indent="0">
              <a:buNone/>
            </a:pPr>
            <a:r>
              <a:rPr lang="en-IN" dirty="0"/>
              <a:t>print(set1</a:t>
            </a:r>
            <a:r>
              <a:rPr lang="en-IN" dirty="0" smtClean="0"/>
              <a:t>)                    set()</a:t>
            </a:r>
            <a:endParaRPr lang="en-IN" dirty="0"/>
          </a:p>
        </p:txBody>
      </p:sp>
    </p:spTree>
    <p:extLst>
      <p:ext uri="{BB962C8B-B14F-4D97-AF65-F5344CB8AC3E}">
        <p14:creationId xmlns:p14="http://schemas.microsoft.com/office/powerpoint/2010/main" val="252441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IN" dirty="0"/>
              <a:t>List1=[10,20,30,40]</a:t>
            </a:r>
          </a:p>
          <a:p>
            <a:pPr marL="0" indent="0">
              <a:buNone/>
            </a:pPr>
            <a:r>
              <a:rPr lang="en-IN" dirty="0"/>
              <a:t>List2=List1</a:t>
            </a:r>
          </a:p>
          <a:p>
            <a:pPr marL="0" indent="0">
              <a:buNone/>
            </a:pPr>
            <a:r>
              <a:rPr lang="en-IN" dirty="0"/>
              <a:t>print(List2)</a:t>
            </a:r>
          </a:p>
          <a:p>
            <a:pPr marL="0" indent="0">
              <a:buNone/>
            </a:pPr>
            <a:r>
              <a:rPr lang="en-IN" dirty="0"/>
              <a:t>List1.append(50)</a:t>
            </a:r>
          </a:p>
          <a:p>
            <a:pPr marL="0" indent="0">
              <a:buNone/>
            </a:pPr>
            <a:r>
              <a:rPr lang="en-IN" dirty="0" smtClean="0"/>
              <a:t>print(List1)</a:t>
            </a:r>
            <a:endParaRPr lang="en-IN" dirty="0"/>
          </a:p>
          <a:p>
            <a:pPr marL="0" indent="0">
              <a:buNone/>
            </a:pPr>
            <a:r>
              <a:rPr lang="en-IN" dirty="0" smtClean="0"/>
              <a:t>print(List2)</a:t>
            </a:r>
          </a:p>
          <a:p>
            <a:pPr marL="0" indent="0">
              <a:buNone/>
            </a:pPr>
            <a:r>
              <a:rPr lang="en-US" dirty="0" smtClean="0"/>
              <a:t>Output:</a:t>
            </a:r>
          </a:p>
          <a:p>
            <a:pPr marL="0" indent="0">
              <a:buNone/>
            </a:pPr>
            <a:r>
              <a:rPr lang="en-IN" dirty="0"/>
              <a:t>[10, 20, 30, 40]</a:t>
            </a:r>
          </a:p>
          <a:p>
            <a:pPr marL="0" indent="0">
              <a:buNone/>
            </a:pPr>
            <a:r>
              <a:rPr lang="en-IN" dirty="0"/>
              <a:t>[10, 20, 30, 40, 50]</a:t>
            </a:r>
          </a:p>
          <a:p>
            <a:pPr marL="0" indent="0">
              <a:buNone/>
            </a:pPr>
            <a:r>
              <a:rPr lang="en-IN" dirty="0"/>
              <a:t>[10, 20, 30, 40, 50]</a:t>
            </a:r>
          </a:p>
        </p:txBody>
      </p:sp>
    </p:spTree>
    <p:extLst>
      <p:ext uri="{BB962C8B-B14F-4D97-AF65-F5344CB8AC3E}">
        <p14:creationId xmlns:p14="http://schemas.microsoft.com/office/powerpoint/2010/main" val="2767911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SET OPERATION</a:t>
            </a:r>
            <a:endParaRPr lang="en-IN" dirty="0"/>
          </a:p>
        </p:txBody>
      </p:sp>
      <p:sp>
        <p:nvSpPr>
          <p:cNvPr id="3" name="Content Placeholder 2"/>
          <p:cNvSpPr>
            <a:spLocks noGrp="1"/>
          </p:cNvSpPr>
          <p:nvPr>
            <p:ph sz="quarter" idx="1"/>
          </p:nvPr>
        </p:nvSpPr>
        <p:spPr/>
        <p:txBody>
          <a:bodyPr/>
          <a:lstStyle/>
          <a:p>
            <a:r>
              <a:rPr lang="en-US" dirty="0"/>
              <a:t>Sets can be used to carry out mathematical set operations like union, intersection, difference and symmetric </a:t>
            </a:r>
            <a:r>
              <a:rPr lang="en-US" dirty="0" smtClean="0"/>
              <a:t>difference</a:t>
            </a:r>
          </a:p>
          <a:p>
            <a:r>
              <a:rPr lang="en-US" dirty="0" smtClean="0"/>
              <a:t>Set operations are as Follow</a:t>
            </a:r>
          </a:p>
          <a:p>
            <a:pPr marL="0" indent="0">
              <a:buNone/>
            </a:pPr>
            <a:r>
              <a:rPr lang="en-US" dirty="0"/>
              <a:t> </a:t>
            </a:r>
            <a:r>
              <a:rPr lang="en-US" dirty="0" smtClean="0"/>
              <a:t> Set Union</a:t>
            </a:r>
          </a:p>
          <a:p>
            <a:pPr marL="0" indent="0">
              <a:buNone/>
            </a:pPr>
            <a:r>
              <a:rPr lang="en-US" dirty="0"/>
              <a:t> </a:t>
            </a:r>
            <a:r>
              <a:rPr lang="en-US" dirty="0" smtClean="0"/>
              <a:t>  Set Intersection</a:t>
            </a:r>
          </a:p>
          <a:p>
            <a:pPr marL="0" indent="0">
              <a:buNone/>
            </a:pPr>
            <a:r>
              <a:rPr lang="en-US" dirty="0"/>
              <a:t> </a:t>
            </a:r>
            <a:r>
              <a:rPr lang="en-US" dirty="0" smtClean="0"/>
              <a:t>  Set Difference</a:t>
            </a:r>
          </a:p>
          <a:p>
            <a:pPr marL="0" indent="0">
              <a:buNone/>
            </a:pPr>
            <a:r>
              <a:rPr lang="en-US" dirty="0"/>
              <a:t> </a:t>
            </a:r>
            <a:r>
              <a:rPr lang="en-US" dirty="0" smtClean="0"/>
              <a:t> Set Symmetric </a:t>
            </a:r>
            <a:r>
              <a:rPr lang="en-US" dirty="0" err="1" smtClean="0"/>
              <a:t>Differnce</a:t>
            </a:r>
            <a:endParaRPr lang="en-IN" dirty="0"/>
          </a:p>
        </p:txBody>
      </p:sp>
    </p:spTree>
    <p:extLst>
      <p:ext uri="{BB962C8B-B14F-4D97-AF65-F5344CB8AC3E}">
        <p14:creationId xmlns:p14="http://schemas.microsoft.com/office/powerpoint/2010/main" val="1904448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 Union</a:t>
            </a:r>
            <a:br>
              <a:rPr lang="en-IN" b="1" dirty="0"/>
            </a:br>
            <a:endParaRPr lang="en-IN" dirty="0"/>
          </a:p>
        </p:txBody>
      </p:sp>
      <p:sp>
        <p:nvSpPr>
          <p:cNvPr id="3" name="Content Placeholder 2"/>
          <p:cNvSpPr>
            <a:spLocks noGrp="1"/>
          </p:cNvSpPr>
          <p:nvPr>
            <p:ph sz="quarter" idx="1"/>
          </p:nvPr>
        </p:nvSpPr>
        <p:spPr/>
        <p:txBody>
          <a:bodyPr>
            <a:normAutofit/>
          </a:bodyPr>
          <a:lstStyle/>
          <a:p>
            <a:r>
              <a:rPr lang="en-US" dirty="0"/>
              <a:t>Union of </a:t>
            </a:r>
            <a:r>
              <a:rPr lang="en-US" i="1" dirty="0"/>
              <a:t>A</a:t>
            </a:r>
            <a:r>
              <a:rPr lang="en-US" dirty="0"/>
              <a:t> and </a:t>
            </a:r>
            <a:r>
              <a:rPr lang="en-US" i="1" dirty="0"/>
              <a:t>B</a:t>
            </a:r>
            <a:r>
              <a:rPr lang="en-US" dirty="0"/>
              <a:t> is a set of all elements from both sets.</a:t>
            </a:r>
          </a:p>
          <a:p>
            <a:r>
              <a:rPr lang="en-US" dirty="0"/>
              <a:t>Union is performed using | operator. </a:t>
            </a:r>
            <a:endParaRPr lang="en-US" dirty="0" smtClean="0"/>
          </a:p>
          <a:p>
            <a:r>
              <a:rPr lang="en-US" dirty="0"/>
              <a:t>Syntax </a:t>
            </a:r>
          </a:p>
          <a:p>
            <a:pPr marL="0" indent="0">
              <a:buNone/>
            </a:pPr>
            <a:r>
              <a:rPr lang="en-US" dirty="0"/>
              <a:t> </a:t>
            </a:r>
            <a:r>
              <a:rPr lang="en-US" dirty="0" smtClean="0"/>
              <a:t>      Set1|Set2</a:t>
            </a:r>
            <a:endParaRPr lang="en-US" dirty="0"/>
          </a:p>
          <a:p>
            <a:r>
              <a:rPr lang="en-US" dirty="0" smtClean="0"/>
              <a:t>The </a:t>
            </a:r>
            <a:r>
              <a:rPr lang="en-US" dirty="0"/>
              <a:t>union() method </a:t>
            </a:r>
            <a:r>
              <a:rPr lang="en-US" dirty="0" smtClean="0"/>
              <a:t> </a:t>
            </a:r>
            <a:r>
              <a:rPr lang="en-US" dirty="0"/>
              <a:t>returns a new set containing all items from both </a:t>
            </a:r>
            <a:r>
              <a:rPr lang="en-US" dirty="0" smtClean="0"/>
              <a:t>sets.</a:t>
            </a:r>
          </a:p>
          <a:p>
            <a:r>
              <a:rPr lang="en-US" dirty="0" smtClean="0"/>
              <a:t>Syntax</a:t>
            </a:r>
          </a:p>
          <a:p>
            <a:pPr marL="0" indent="0">
              <a:buNone/>
            </a:pPr>
            <a:r>
              <a:rPr lang="en-US" dirty="0"/>
              <a:t> </a:t>
            </a:r>
            <a:r>
              <a:rPr lang="en-US" dirty="0" smtClean="0"/>
              <a:t>  set1.union(set2)</a:t>
            </a:r>
          </a:p>
          <a:p>
            <a:pPr marL="0" indent="0">
              <a:buNone/>
            </a:pPr>
            <a:endParaRPr lang="en-IN" dirty="0"/>
          </a:p>
        </p:txBody>
      </p:sp>
    </p:spTree>
    <p:extLst>
      <p:ext uri="{BB962C8B-B14F-4D97-AF65-F5344CB8AC3E}">
        <p14:creationId xmlns:p14="http://schemas.microsoft.com/office/powerpoint/2010/main" val="15800632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800" y="2057400"/>
            <a:ext cx="5293158" cy="3124200"/>
          </a:xfrm>
        </p:spPr>
      </p:pic>
    </p:spTree>
    <p:extLst>
      <p:ext uri="{BB962C8B-B14F-4D97-AF65-F5344CB8AC3E}">
        <p14:creationId xmlns:p14="http://schemas.microsoft.com/office/powerpoint/2010/main" val="572114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Let us consider the following two sets for the following operations</a:t>
            </a:r>
            <a:r>
              <a:rPr lang="en-US" dirty="0" smtClean="0"/>
              <a:t>.</a:t>
            </a:r>
            <a:endParaRPr lang="en-IN" dirty="0" smtClean="0"/>
          </a:p>
          <a:p>
            <a:pPr marL="0" indent="0">
              <a:buNone/>
            </a:pPr>
            <a:r>
              <a:rPr lang="en-IN" dirty="0"/>
              <a:t> </a:t>
            </a:r>
            <a:r>
              <a:rPr lang="en-IN" dirty="0" smtClean="0"/>
              <a:t>    </a:t>
            </a:r>
            <a:r>
              <a:rPr lang="pt-BR" dirty="0" smtClean="0"/>
              <a:t>A </a:t>
            </a:r>
            <a:r>
              <a:rPr lang="pt-BR" dirty="0"/>
              <a:t>= {1, 2, 3, 4, 5</a:t>
            </a:r>
            <a:r>
              <a:rPr lang="pt-BR" dirty="0" smtClean="0"/>
              <a:t>}</a:t>
            </a:r>
          </a:p>
          <a:p>
            <a:pPr marL="0" indent="0">
              <a:buNone/>
            </a:pPr>
            <a:r>
              <a:rPr lang="pt-BR" dirty="0"/>
              <a:t> </a:t>
            </a:r>
            <a:r>
              <a:rPr lang="pt-BR" dirty="0" smtClean="0"/>
              <a:t>     B </a:t>
            </a:r>
            <a:r>
              <a:rPr lang="pt-BR" dirty="0"/>
              <a:t>= {4, 5, 6, 7, 8</a:t>
            </a:r>
            <a:r>
              <a:rPr lang="pt-BR" dirty="0" smtClean="0"/>
              <a:t>}</a:t>
            </a:r>
          </a:p>
          <a:p>
            <a:pPr marL="0" indent="0">
              <a:buNone/>
            </a:pPr>
            <a:r>
              <a:rPr lang="pt-BR" dirty="0"/>
              <a:t> </a:t>
            </a:r>
            <a:r>
              <a:rPr lang="pt-BR" dirty="0" smtClean="0"/>
              <a:t>union of Set A and Set B is</a:t>
            </a:r>
          </a:p>
          <a:p>
            <a:pPr marL="0" indent="0">
              <a:buNone/>
            </a:pPr>
            <a:r>
              <a:rPr lang="pt-BR" dirty="0"/>
              <a:t> </a:t>
            </a:r>
            <a:r>
              <a:rPr lang="pt-BR" dirty="0" smtClean="0"/>
              <a:t>  </a:t>
            </a:r>
            <a:r>
              <a:rPr lang="pt-BR" dirty="0"/>
              <a:t>A|B={1, 2, 3, 4, 5, 6, 7, 8}</a:t>
            </a:r>
            <a:endParaRPr lang="en-US" dirty="0" smtClean="0"/>
          </a:p>
        </p:txBody>
      </p:sp>
    </p:spTree>
    <p:extLst>
      <p:ext uri="{BB962C8B-B14F-4D97-AF65-F5344CB8AC3E}">
        <p14:creationId xmlns:p14="http://schemas.microsoft.com/office/powerpoint/2010/main" val="16912282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t>
            </a:r>
            <a:r>
              <a:rPr lang="en-IN" dirty="0" smtClean="0"/>
              <a:t>XAMPLE</a:t>
            </a:r>
            <a:endParaRPr lang="en-IN" dirty="0"/>
          </a:p>
        </p:txBody>
      </p:sp>
      <p:sp>
        <p:nvSpPr>
          <p:cNvPr id="3" name="Content Placeholder 2"/>
          <p:cNvSpPr>
            <a:spLocks noGrp="1"/>
          </p:cNvSpPr>
          <p:nvPr>
            <p:ph sz="quarter" idx="1"/>
          </p:nvPr>
        </p:nvSpPr>
        <p:spPr/>
        <p:txBody>
          <a:bodyPr/>
          <a:lstStyle/>
          <a:p>
            <a:pPr marL="0" indent="0">
              <a:buNone/>
            </a:pPr>
            <a:r>
              <a:rPr lang="en-IN" dirty="0"/>
              <a:t>A = {1, 2, 3, 4, 5}</a:t>
            </a:r>
          </a:p>
          <a:p>
            <a:pPr marL="0" indent="0">
              <a:buNone/>
            </a:pPr>
            <a:r>
              <a:rPr lang="en-IN" dirty="0"/>
              <a:t>B = {4, 5, 6, 7, 8}</a:t>
            </a:r>
          </a:p>
          <a:p>
            <a:pPr marL="0" indent="0">
              <a:buNone/>
            </a:pPr>
            <a:r>
              <a:rPr lang="en-IN" dirty="0"/>
              <a:t>C=  {9,11,10,3}</a:t>
            </a:r>
          </a:p>
          <a:p>
            <a:pPr marL="0" indent="0">
              <a:buNone/>
            </a:pPr>
            <a:r>
              <a:rPr lang="en-IN" dirty="0"/>
              <a:t>print(A | B)</a:t>
            </a:r>
          </a:p>
          <a:p>
            <a:pPr marL="0" indent="0">
              <a:buNone/>
            </a:pPr>
            <a:r>
              <a:rPr lang="en-IN" dirty="0" smtClean="0"/>
              <a:t>print(</a:t>
            </a:r>
            <a:r>
              <a:rPr lang="en-IN" dirty="0" err="1" smtClean="0"/>
              <a:t>C.union</a:t>
            </a:r>
            <a:r>
              <a:rPr lang="en-IN" dirty="0" smtClean="0"/>
              <a:t>(A))</a:t>
            </a:r>
          </a:p>
          <a:p>
            <a:pPr marL="0" indent="0">
              <a:buNone/>
            </a:pPr>
            <a:r>
              <a:rPr lang="en-IN" dirty="0"/>
              <a:t> </a:t>
            </a:r>
            <a:r>
              <a:rPr lang="en-IN" dirty="0" smtClean="0"/>
              <a:t>output:</a:t>
            </a:r>
          </a:p>
          <a:p>
            <a:pPr marL="0" indent="0">
              <a:buNone/>
            </a:pPr>
            <a:r>
              <a:rPr lang="en-IN" dirty="0"/>
              <a:t>{1, 2, 3, 4, 5, 6, 7, 8}</a:t>
            </a:r>
          </a:p>
          <a:p>
            <a:pPr marL="0" indent="0">
              <a:buNone/>
            </a:pPr>
            <a:r>
              <a:rPr lang="en-IN" dirty="0"/>
              <a:t>{1, 2, 3, 4, 5, 9, 10, 11}</a:t>
            </a:r>
          </a:p>
        </p:txBody>
      </p:sp>
    </p:spTree>
    <p:extLst>
      <p:ext uri="{BB962C8B-B14F-4D97-AF65-F5344CB8AC3E}">
        <p14:creationId xmlns:p14="http://schemas.microsoft.com/office/powerpoint/2010/main" val="19622250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 Intersection</a:t>
            </a:r>
            <a:br>
              <a:rPr lang="en-IN" b="1" dirty="0"/>
            </a:br>
            <a:endParaRPr lang="en-IN" dirty="0"/>
          </a:p>
        </p:txBody>
      </p:sp>
      <p:sp>
        <p:nvSpPr>
          <p:cNvPr id="3" name="Content Placeholder 2"/>
          <p:cNvSpPr>
            <a:spLocks noGrp="1"/>
          </p:cNvSpPr>
          <p:nvPr>
            <p:ph sz="quarter" idx="1"/>
          </p:nvPr>
        </p:nvSpPr>
        <p:spPr/>
        <p:txBody>
          <a:bodyPr/>
          <a:lstStyle/>
          <a:p>
            <a:r>
              <a:rPr lang="en-US" dirty="0"/>
              <a:t>Intersection of </a:t>
            </a:r>
            <a:r>
              <a:rPr lang="en-US" i="1" dirty="0"/>
              <a:t>A</a:t>
            </a:r>
            <a:r>
              <a:rPr lang="en-US" dirty="0"/>
              <a:t> and </a:t>
            </a:r>
            <a:r>
              <a:rPr lang="en-US" i="1" dirty="0"/>
              <a:t>B</a:t>
            </a:r>
            <a:r>
              <a:rPr lang="en-US" dirty="0"/>
              <a:t> is a set of elements that are common in both sets.</a:t>
            </a:r>
          </a:p>
          <a:p>
            <a:r>
              <a:rPr lang="en-US" dirty="0"/>
              <a:t>Intersection is performed using &amp; operator. </a:t>
            </a:r>
          </a:p>
          <a:p>
            <a:r>
              <a:rPr lang="en-IN" dirty="0" smtClean="0"/>
              <a:t>Syntax </a:t>
            </a:r>
          </a:p>
          <a:p>
            <a:pPr marL="0" indent="0">
              <a:buNone/>
            </a:pPr>
            <a:r>
              <a:rPr lang="en-IN" dirty="0" smtClean="0"/>
              <a:t>    </a:t>
            </a:r>
            <a:r>
              <a:rPr lang="en-IN" dirty="0"/>
              <a:t>Set A &amp; Set B</a:t>
            </a:r>
          </a:p>
          <a:p>
            <a:r>
              <a:rPr lang="en-US" dirty="0"/>
              <a:t>The intersection() method returns a set that contains the similarity between two or more </a:t>
            </a:r>
            <a:r>
              <a:rPr lang="en-US" dirty="0" smtClean="0"/>
              <a:t>sets</a:t>
            </a:r>
          </a:p>
          <a:p>
            <a:r>
              <a:rPr lang="en-IN" i="1" dirty="0" smtClean="0"/>
              <a:t>Syntax </a:t>
            </a:r>
          </a:p>
          <a:p>
            <a:pPr marL="0" indent="0">
              <a:buNone/>
            </a:pPr>
            <a:r>
              <a:rPr lang="en-IN" i="1" dirty="0"/>
              <a:t> </a:t>
            </a:r>
            <a:r>
              <a:rPr lang="en-IN" i="1" dirty="0" smtClean="0"/>
              <a:t>  </a:t>
            </a:r>
            <a:r>
              <a:rPr lang="en-IN" i="1" dirty="0" err="1" smtClean="0"/>
              <a:t>set</a:t>
            </a:r>
            <a:r>
              <a:rPr lang="en-IN" dirty="0" err="1" smtClean="0"/>
              <a:t>.intersection</a:t>
            </a:r>
            <a:r>
              <a:rPr lang="en-IN" dirty="0" smtClean="0"/>
              <a:t>(</a:t>
            </a:r>
            <a:r>
              <a:rPr lang="en-IN" i="1" dirty="0" smtClean="0"/>
              <a:t>set1</a:t>
            </a:r>
            <a:r>
              <a:rPr lang="en-IN" i="1" dirty="0"/>
              <a:t>, set2 ... </a:t>
            </a:r>
            <a:r>
              <a:rPr lang="en-IN" i="1" dirty="0" err="1"/>
              <a:t>etc</a:t>
            </a:r>
            <a:r>
              <a:rPr lang="en-IN" dirty="0"/>
              <a:t>) </a:t>
            </a:r>
            <a:endParaRPr lang="en-IN" dirty="0" smtClean="0"/>
          </a:p>
          <a:p>
            <a:pPr marL="0" indent="0">
              <a:buNone/>
            </a:pPr>
            <a:endParaRPr lang="en-IN" dirty="0"/>
          </a:p>
        </p:txBody>
      </p:sp>
    </p:spTree>
    <p:extLst>
      <p:ext uri="{BB962C8B-B14F-4D97-AF65-F5344CB8AC3E}">
        <p14:creationId xmlns:p14="http://schemas.microsoft.com/office/powerpoint/2010/main" val="25840469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2209800"/>
            <a:ext cx="5715000" cy="3276600"/>
          </a:xfrm>
        </p:spPr>
      </p:pic>
    </p:spTree>
    <p:extLst>
      <p:ext uri="{BB962C8B-B14F-4D97-AF65-F5344CB8AC3E}">
        <p14:creationId xmlns:p14="http://schemas.microsoft.com/office/powerpoint/2010/main" val="39937383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Let us consider the following two sets for the following operations.</a:t>
            </a:r>
            <a:endParaRPr lang="en-IN" dirty="0"/>
          </a:p>
          <a:p>
            <a:pPr marL="0" indent="0">
              <a:buNone/>
            </a:pPr>
            <a:r>
              <a:rPr lang="en-IN" dirty="0"/>
              <a:t>     </a:t>
            </a:r>
            <a:r>
              <a:rPr lang="pt-BR" dirty="0"/>
              <a:t>A = {1, 2, 3, 4, 5}</a:t>
            </a:r>
          </a:p>
          <a:p>
            <a:pPr marL="0" indent="0">
              <a:buNone/>
            </a:pPr>
            <a:r>
              <a:rPr lang="pt-BR" dirty="0"/>
              <a:t>      B = {4, 5, 6, 7, 8}</a:t>
            </a:r>
          </a:p>
          <a:p>
            <a:pPr marL="0" indent="0">
              <a:buNone/>
            </a:pPr>
            <a:r>
              <a:rPr lang="pt-BR" dirty="0" smtClean="0"/>
              <a:t>Intersection of of </a:t>
            </a:r>
            <a:r>
              <a:rPr lang="pt-BR" dirty="0"/>
              <a:t>Set A and Set B is</a:t>
            </a:r>
          </a:p>
          <a:p>
            <a:pPr marL="0" indent="0">
              <a:buNone/>
            </a:pPr>
            <a:r>
              <a:rPr lang="pt-BR" dirty="0"/>
              <a:t>   </a:t>
            </a:r>
            <a:r>
              <a:rPr lang="pt-BR" dirty="0" smtClean="0"/>
              <a:t>A &amp; B={4</a:t>
            </a:r>
            <a:r>
              <a:rPr lang="pt-BR" dirty="0"/>
              <a:t>, </a:t>
            </a:r>
            <a:r>
              <a:rPr lang="pt-BR" dirty="0" smtClean="0"/>
              <a:t>5}</a:t>
            </a:r>
            <a:endParaRPr lang="en-US" dirty="0"/>
          </a:p>
          <a:p>
            <a:endParaRPr lang="en-IN" dirty="0"/>
          </a:p>
        </p:txBody>
      </p:sp>
    </p:spTree>
    <p:extLst>
      <p:ext uri="{BB962C8B-B14F-4D97-AF65-F5344CB8AC3E}">
        <p14:creationId xmlns:p14="http://schemas.microsoft.com/office/powerpoint/2010/main" val="36904775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A = {1, 2, 3, 4, 5}</a:t>
            </a:r>
          </a:p>
          <a:p>
            <a:pPr marL="0" indent="0">
              <a:buNone/>
            </a:pPr>
            <a:r>
              <a:rPr lang="en-IN" dirty="0"/>
              <a:t>B = {4, 5, 6, 7, 8}</a:t>
            </a:r>
          </a:p>
          <a:p>
            <a:pPr marL="0" indent="0">
              <a:buNone/>
            </a:pPr>
            <a:r>
              <a:rPr lang="en-IN" dirty="0"/>
              <a:t>C=  {3,5,8,9}</a:t>
            </a:r>
          </a:p>
          <a:p>
            <a:pPr marL="0" indent="0">
              <a:buNone/>
            </a:pPr>
            <a:r>
              <a:rPr lang="en-IN" dirty="0"/>
              <a:t>print(A &amp; B)</a:t>
            </a:r>
          </a:p>
          <a:p>
            <a:pPr marL="0" indent="0">
              <a:buNone/>
            </a:pPr>
            <a:r>
              <a:rPr lang="en-IN" dirty="0"/>
              <a:t>print(</a:t>
            </a:r>
            <a:r>
              <a:rPr lang="en-IN" dirty="0" err="1"/>
              <a:t>C.intersection</a:t>
            </a:r>
            <a:r>
              <a:rPr lang="en-IN" dirty="0"/>
              <a:t>(A</a:t>
            </a:r>
            <a:r>
              <a:rPr lang="en-IN" dirty="0" smtClean="0"/>
              <a:t>))</a:t>
            </a:r>
          </a:p>
          <a:p>
            <a:pPr marL="0" indent="0">
              <a:buNone/>
            </a:pPr>
            <a:r>
              <a:rPr lang="en-IN" dirty="0" smtClean="0"/>
              <a:t>Output</a:t>
            </a:r>
          </a:p>
          <a:p>
            <a:pPr marL="0" indent="0">
              <a:buNone/>
            </a:pPr>
            <a:r>
              <a:rPr lang="en-IN" dirty="0"/>
              <a:t>{4, 5}</a:t>
            </a:r>
          </a:p>
          <a:p>
            <a:pPr marL="0" indent="0">
              <a:buNone/>
            </a:pPr>
            <a:r>
              <a:rPr lang="en-IN" dirty="0"/>
              <a:t>{3, 5}</a:t>
            </a:r>
          </a:p>
        </p:txBody>
      </p:sp>
    </p:spTree>
    <p:extLst>
      <p:ext uri="{BB962C8B-B14F-4D97-AF65-F5344CB8AC3E}">
        <p14:creationId xmlns:p14="http://schemas.microsoft.com/office/powerpoint/2010/main" val="11272245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 Difference</a:t>
            </a:r>
            <a:br>
              <a:rPr lang="en-IN" b="1" dirty="0"/>
            </a:br>
            <a:endParaRPr lang="en-IN" dirty="0"/>
          </a:p>
        </p:txBody>
      </p:sp>
      <p:sp>
        <p:nvSpPr>
          <p:cNvPr id="3" name="Content Placeholder 2"/>
          <p:cNvSpPr>
            <a:spLocks noGrp="1"/>
          </p:cNvSpPr>
          <p:nvPr>
            <p:ph sz="quarter" idx="1"/>
          </p:nvPr>
        </p:nvSpPr>
        <p:spPr/>
        <p:txBody>
          <a:bodyPr/>
          <a:lstStyle/>
          <a:p>
            <a:r>
              <a:rPr lang="en-US" dirty="0"/>
              <a:t>Difference of </a:t>
            </a:r>
            <a:r>
              <a:rPr lang="en-US" i="1" dirty="0"/>
              <a:t>A</a:t>
            </a:r>
            <a:r>
              <a:rPr lang="en-US" dirty="0"/>
              <a:t> and </a:t>
            </a:r>
            <a:r>
              <a:rPr lang="en-US" i="1" dirty="0"/>
              <a:t>B</a:t>
            </a:r>
            <a:r>
              <a:rPr lang="en-US" dirty="0"/>
              <a:t> (</a:t>
            </a:r>
            <a:r>
              <a:rPr lang="en-US" i="1" dirty="0"/>
              <a:t>A</a:t>
            </a:r>
            <a:r>
              <a:rPr lang="en-US" dirty="0"/>
              <a:t> - </a:t>
            </a:r>
            <a:r>
              <a:rPr lang="en-US" i="1" dirty="0"/>
              <a:t>B</a:t>
            </a:r>
            <a:r>
              <a:rPr lang="en-US" dirty="0"/>
              <a:t>) is a set of elements that are only in </a:t>
            </a:r>
            <a:r>
              <a:rPr lang="en-US" i="1" dirty="0"/>
              <a:t>A</a:t>
            </a:r>
            <a:r>
              <a:rPr lang="en-US" dirty="0"/>
              <a:t> but not in </a:t>
            </a:r>
            <a:r>
              <a:rPr lang="en-US" i="1" dirty="0"/>
              <a:t>B</a:t>
            </a:r>
            <a:r>
              <a:rPr lang="en-US" dirty="0"/>
              <a:t>. Similarly, </a:t>
            </a:r>
            <a:r>
              <a:rPr lang="en-US" i="1" dirty="0"/>
              <a:t>B</a:t>
            </a:r>
            <a:r>
              <a:rPr lang="en-US" dirty="0"/>
              <a:t> - </a:t>
            </a:r>
            <a:r>
              <a:rPr lang="en-US" i="1" dirty="0"/>
              <a:t>A</a:t>
            </a:r>
            <a:r>
              <a:rPr lang="en-US" dirty="0"/>
              <a:t> is a set of element in </a:t>
            </a:r>
            <a:r>
              <a:rPr lang="en-US" i="1" dirty="0"/>
              <a:t>B</a:t>
            </a:r>
            <a:r>
              <a:rPr lang="en-US" dirty="0"/>
              <a:t> but not in </a:t>
            </a:r>
            <a:r>
              <a:rPr lang="en-US" i="1" dirty="0"/>
              <a:t>A</a:t>
            </a:r>
            <a:r>
              <a:rPr lang="en-US" dirty="0"/>
              <a:t>.</a:t>
            </a:r>
          </a:p>
          <a:p>
            <a:r>
              <a:rPr lang="en-US" dirty="0"/>
              <a:t>Difference is performed using - operator.</a:t>
            </a:r>
          </a:p>
          <a:p>
            <a:r>
              <a:rPr lang="en-IN" dirty="0" smtClean="0"/>
              <a:t>Syntax </a:t>
            </a:r>
          </a:p>
          <a:p>
            <a:pPr marL="0" indent="0">
              <a:buNone/>
            </a:pPr>
            <a:r>
              <a:rPr lang="en-IN" dirty="0" smtClean="0"/>
              <a:t>  Set </a:t>
            </a:r>
            <a:r>
              <a:rPr lang="en-IN" dirty="0"/>
              <a:t>A - Set B or Set B-Set A</a:t>
            </a:r>
          </a:p>
          <a:p>
            <a:pPr marL="0" indent="0">
              <a:buNone/>
            </a:pPr>
            <a:endParaRPr lang="en-IN" dirty="0" smtClean="0"/>
          </a:p>
          <a:p>
            <a:r>
              <a:rPr lang="en-US" dirty="0"/>
              <a:t>The difference() method returns a set that contains the difference between two sets</a:t>
            </a:r>
            <a:r>
              <a:rPr lang="en-US" dirty="0" smtClean="0"/>
              <a:t>.</a:t>
            </a:r>
          </a:p>
          <a:p>
            <a:pPr marL="0" indent="0">
              <a:buNone/>
            </a:pPr>
            <a:r>
              <a:rPr lang="en-US" dirty="0"/>
              <a:t> </a:t>
            </a:r>
            <a:r>
              <a:rPr lang="en-US" dirty="0" smtClean="0"/>
              <a:t>   </a:t>
            </a:r>
            <a:r>
              <a:rPr lang="en-IN" i="1" dirty="0" err="1"/>
              <a:t>set</a:t>
            </a:r>
            <a:r>
              <a:rPr lang="en-IN" dirty="0" err="1"/>
              <a:t>.difference</a:t>
            </a:r>
            <a:r>
              <a:rPr lang="en-IN" dirty="0"/>
              <a:t>(</a:t>
            </a:r>
            <a:r>
              <a:rPr lang="en-IN" i="1" dirty="0"/>
              <a:t>set</a:t>
            </a:r>
            <a:r>
              <a:rPr lang="en-IN" dirty="0"/>
              <a:t>)</a:t>
            </a:r>
            <a:endParaRPr lang="en-IN" dirty="0" smtClean="0"/>
          </a:p>
          <a:p>
            <a:pPr marL="0" indent="0">
              <a:buNone/>
            </a:pPr>
            <a:r>
              <a:rPr lang="en-IN" dirty="0" smtClean="0"/>
              <a:t> </a:t>
            </a:r>
          </a:p>
        </p:txBody>
      </p:sp>
    </p:spTree>
    <p:extLst>
      <p:ext uri="{BB962C8B-B14F-4D97-AF65-F5344CB8AC3E}">
        <p14:creationId xmlns:p14="http://schemas.microsoft.com/office/powerpoint/2010/main" val="65266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2149</TotalTime>
  <Words>8263</Words>
  <Application>Microsoft Office PowerPoint</Application>
  <PresentationFormat>On-screen Show (4:3)</PresentationFormat>
  <Paragraphs>1270</Paragraphs>
  <Slides>165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165</vt:i4>
      </vt:variant>
    </vt:vector>
  </HeadingPairs>
  <TitlesOfParts>
    <vt:vector size="169" baseType="lpstr">
      <vt:lpstr>Century Schoolbook</vt:lpstr>
      <vt:lpstr>Wingdings</vt:lpstr>
      <vt:lpstr>Wingdings 2</vt:lpstr>
      <vt:lpstr>Oriel</vt:lpstr>
      <vt:lpstr>Ch no 3 DATA STRUCTURE IN PYTHON MARKS:14 </vt:lpstr>
      <vt:lpstr>PowerPoint Presentation</vt:lpstr>
      <vt:lpstr>Course outcome</vt:lpstr>
      <vt:lpstr>PowerPoint Presentation</vt:lpstr>
      <vt:lpstr>List</vt:lpstr>
      <vt:lpstr>Creating a list</vt:lpstr>
      <vt:lpstr>Accessing Values in Lists </vt:lpstr>
      <vt:lpstr>Copying the List</vt:lpstr>
      <vt:lpstr>example</vt:lpstr>
      <vt:lpstr>PowerPoint Presentation</vt:lpstr>
      <vt:lpstr>PowerPoint Presentation</vt:lpstr>
      <vt:lpstr>Traversing a List</vt:lpstr>
      <vt:lpstr>PowerPoint Presentation</vt:lpstr>
      <vt:lpstr>List are mutable</vt:lpstr>
      <vt:lpstr>Updating Lists </vt:lpstr>
      <vt:lpstr>Delete List Elements </vt:lpstr>
      <vt:lpstr>PowerPoint Presentation</vt:lpstr>
      <vt:lpstr>PowerPoint Presentation</vt:lpstr>
      <vt:lpstr>Basic List Operations </vt:lpstr>
      <vt:lpstr>How to change or add elements to a list? </vt:lpstr>
      <vt:lpstr>PowerPoint Presentation</vt:lpstr>
      <vt:lpstr>PowerPoint Presentation</vt:lpstr>
      <vt:lpstr>PowerPoint Presentation</vt:lpstr>
      <vt:lpstr>PowerPoint Presentation</vt:lpstr>
      <vt:lpstr>PowerPoint Presentation</vt:lpstr>
      <vt:lpstr>Built in functions</vt:lpstr>
      <vt:lpstr>1.append() Method </vt:lpstr>
      <vt:lpstr>2.clear() Method </vt:lpstr>
      <vt:lpstr>3.copy() Method </vt:lpstr>
      <vt:lpstr>4.count() Method </vt:lpstr>
      <vt:lpstr>5.extend() Method </vt:lpstr>
      <vt:lpstr>6.index() Method </vt:lpstr>
      <vt:lpstr>7. insert() Method </vt:lpstr>
      <vt:lpstr>8.pop() Method </vt:lpstr>
      <vt:lpstr>9.remove() Method </vt:lpstr>
      <vt:lpstr>10.reverse() Method </vt:lpstr>
      <vt:lpstr>11.sort() Method </vt:lpstr>
      <vt:lpstr>PowerPoint Presentation</vt:lpstr>
      <vt:lpstr>12.Len() method</vt:lpstr>
      <vt:lpstr>13.Cmp() method</vt:lpstr>
      <vt:lpstr>PowerPoint Presentation</vt:lpstr>
      <vt:lpstr>output</vt:lpstr>
      <vt:lpstr>Write Python code for finding greatest among four numbers</vt:lpstr>
      <vt:lpstr>Explain indexing and slicing in list with example Indexing: </vt:lpstr>
      <vt:lpstr>PowerPoint Presentation</vt:lpstr>
      <vt:lpstr>PowerPoint Presentation</vt:lpstr>
      <vt:lpstr>Write basis operations of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Tuples</vt:lpstr>
      <vt:lpstr>Creating a Tuple</vt:lpstr>
      <vt:lpstr>PowerPoint Presentation</vt:lpstr>
      <vt:lpstr>Accessing Values in Tuples </vt:lpstr>
      <vt:lpstr>Indexing </vt:lpstr>
      <vt:lpstr>Example</vt:lpstr>
      <vt:lpstr> Negative Indexing </vt:lpstr>
      <vt:lpstr> Slicing </vt:lpstr>
      <vt:lpstr>Updating Tuples </vt:lpstr>
      <vt:lpstr>Delete Tuple Elements </vt:lpstr>
      <vt:lpstr>PowerPoint Presentation</vt:lpstr>
      <vt:lpstr>Basic tuple operation</vt:lpstr>
      <vt:lpstr>PowerPoint Presentation</vt:lpstr>
      <vt:lpstr>PowerPoint Presentation</vt:lpstr>
      <vt:lpstr>Built-in Tuple Functions </vt:lpstr>
      <vt:lpstr>cmp() </vt:lpstr>
      <vt:lpstr>len()</vt:lpstr>
      <vt:lpstr>max()</vt:lpstr>
      <vt:lpstr>min() </vt:lpstr>
      <vt:lpstr>tuple()</vt:lpstr>
      <vt:lpstr>count()</vt:lpstr>
      <vt:lpstr>index() </vt:lpstr>
      <vt:lpstr>Difference Between List and Tuple in Python:</vt:lpstr>
      <vt:lpstr>PowerPoint Presentation</vt:lpstr>
      <vt:lpstr>Advantages of Tuple over List </vt:lpstr>
      <vt:lpstr>PowerPoint Presentation</vt:lpstr>
      <vt:lpstr>SET</vt:lpstr>
      <vt:lpstr>CREATING A SET </vt:lpstr>
      <vt:lpstr>PowerPoint Presentation</vt:lpstr>
      <vt:lpstr>Accessing values in set</vt:lpstr>
      <vt:lpstr>Example</vt:lpstr>
      <vt:lpstr>How to change a set in Python or update a set ? </vt:lpstr>
      <vt:lpstr>PowerPoint Presentation</vt:lpstr>
      <vt:lpstr>How to remove elements from a set? </vt:lpstr>
      <vt:lpstr>Example</vt:lpstr>
      <vt:lpstr>BASIC SET OPERATION</vt:lpstr>
      <vt:lpstr>Set Union </vt:lpstr>
      <vt:lpstr>PowerPoint Presentation</vt:lpstr>
      <vt:lpstr>PowerPoint Presentation</vt:lpstr>
      <vt:lpstr>EXAMPLE</vt:lpstr>
      <vt:lpstr>Set Intersection </vt:lpstr>
      <vt:lpstr>PowerPoint Presentation</vt:lpstr>
      <vt:lpstr>PowerPoint Presentation</vt:lpstr>
      <vt:lpstr>PowerPoint Presentation</vt:lpstr>
      <vt:lpstr>Set Difference </vt:lpstr>
      <vt:lpstr>PowerPoint Presentation</vt:lpstr>
      <vt:lpstr>PowerPoint Presentation</vt:lpstr>
      <vt:lpstr>EXAMPLE</vt:lpstr>
      <vt:lpstr>Set Symmetric Difference </vt:lpstr>
      <vt:lpstr>PowerPoint Presentation</vt:lpstr>
      <vt:lpstr>PowerPoint Presentation</vt:lpstr>
      <vt:lpstr>PowerPoint Presentation</vt:lpstr>
      <vt:lpstr>BUITL IN SET FUNCTION </vt:lpstr>
      <vt:lpstr>PowerPoint Presentation</vt:lpstr>
      <vt:lpstr>add() method </vt:lpstr>
      <vt:lpstr>PowerPoint Presentation</vt:lpstr>
      <vt:lpstr>clear()</vt:lpstr>
      <vt:lpstr>copy()</vt:lpstr>
      <vt:lpstr>difference_update() </vt:lpstr>
      <vt:lpstr>PowerPoint Presentation</vt:lpstr>
      <vt:lpstr>intersection_update()</vt:lpstr>
      <vt:lpstr>PowerPoint Presentation</vt:lpstr>
      <vt:lpstr>isdisjoint() </vt:lpstr>
      <vt:lpstr>issubset()  </vt:lpstr>
      <vt:lpstr>issuperset() </vt:lpstr>
      <vt:lpstr>symmetric_difference_update()  </vt:lpstr>
      <vt:lpstr>PowerPoint Presentation</vt:lpstr>
      <vt:lpstr>PowerPoint Presentation</vt:lpstr>
      <vt:lpstr>PowerPoint Presentation</vt:lpstr>
      <vt:lpstr>PowerPoint Presentation</vt:lpstr>
      <vt:lpstr>Using Tuples</vt:lpstr>
      <vt:lpstr>PowerPoint Presentation</vt:lpstr>
      <vt:lpstr>PowerPoint Presentation</vt:lpstr>
      <vt:lpstr>Dictionary </vt:lpstr>
      <vt:lpstr>How to create a dictionary? </vt:lpstr>
      <vt:lpstr>Example</vt:lpstr>
      <vt:lpstr>Accessing Values in Dictionary </vt:lpstr>
      <vt:lpstr>PowerPoint Presentation</vt:lpstr>
      <vt:lpstr>Updating Dictionary </vt:lpstr>
      <vt:lpstr>How to change or add elements in a dictionary? </vt:lpstr>
      <vt:lpstr>PowerPoint Presentation</vt:lpstr>
      <vt:lpstr>How to delete or remove elements from a dictionary? </vt:lpstr>
      <vt:lpstr>Example</vt:lpstr>
      <vt:lpstr>Properties of Dictionary Keys </vt:lpstr>
      <vt:lpstr>PowerPoint Presentation</vt:lpstr>
      <vt:lpstr>BASIC Dictionary Operations </vt:lpstr>
      <vt:lpstr>1.Traversing OR Iterating Through a Dictionary </vt:lpstr>
      <vt:lpstr>PowerPoint Presentation</vt:lpstr>
      <vt:lpstr>Built in Dictionary FUNCTION</vt:lpstr>
      <vt:lpstr>PowerPoint Presentation</vt:lpstr>
      <vt:lpstr>clear()</vt:lpstr>
      <vt:lpstr>copy() </vt:lpstr>
      <vt:lpstr>fromkeys()</vt:lpstr>
      <vt:lpstr>get() </vt:lpstr>
      <vt:lpstr>example</vt:lpstr>
      <vt:lpstr>items() </vt:lpstr>
      <vt:lpstr>PowerPoint Presentation</vt:lpstr>
      <vt:lpstr>keys()  </vt:lpstr>
      <vt:lpstr>PowerPoint Presentation</vt:lpstr>
      <vt:lpstr>pop()</vt:lpstr>
      <vt:lpstr>PowerPoint Presentation</vt:lpstr>
      <vt:lpstr>popitem()</vt:lpstr>
      <vt:lpstr>setdefault()</vt:lpstr>
      <vt:lpstr>PowerPoint Presentation</vt:lpstr>
      <vt:lpstr>update()</vt:lpstr>
      <vt:lpstr>PowerPoint Presentation</vt:lpstr>
      <vt:lpstr>values() </vt:lpstr>
      <vt:lpstr>Compare list and dictionary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Handling</dc:title>
  <dc:creator>amin</dc:creator>
  <cp:lastModifiedBy>cm hod</cp:lastModifiedBy>
  <cp:revision>172</cp:revision>
  <dcterms:created xsi:type="dcterms:W3CDTF">2018-01-11T04:33:46Z</dcterms:created>
  <dcterms:modified xsi:type="dcterms:W3CDTF">2023-02-10T10:03:03Z</dcterms:modified>
</cp:coreProperties>
</file>