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68" r:id="rId16"/>
    <p:sldId id="271" r:id="rId17"/>
    <p:sldId id="272" r:id="rId18"/>
    <p:sldId id="273" r:id="rId19"/>
    <p:sldId id="274" r:id="rId20"/>
    <p:sldId id="275" r:id="rId21"/>
    <p:sldId id="278" r:id="rId22"/>
    <p:sldId id="276" r:id="rId23"/>
    <p:sldId id="277" r:id="rId24"/>
    <p:sldId id="279" r:id="rId25"/>
    <p:sldId id="280" r:id="rId26"/>
    <p:sldId id="281" r:id="rId27"/>
    <p:sldId id="282" r:id="rId28"/>
    <p:sldId id="283" r:id="rId29"/>
    <p:sldId id="284" r:id="rId30"/>
    <p:sldId id="285" r:id="rId31"/>
    <p:sldId id="286" r:id="rId32"/>
    <p:sldId id="297" r:id="rId33"/>
    <p:sldId id="287" r:id="rId34"/>
    <p:sldId id="288" r:id="rId35"/>
    <p:sldId id="289" r:id="rId36"/>
    <p:sldId id="290" r:id="rId37"/>
    <p:sldId id="291" r:id="rId38"/>
    <p:sldId id="292" r:id="rId39"/>
    <p:sldId id="293" r:id="rId40"/>
    <p:sldId id="294" r:id="rId41"/>
    <p:sldId id="295" r:id="rId42"/>
    <p:sldId id="2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7" d="100"/>
          <a:sy n="67" d="100"/>
        </p:scale>
        <p:origin x="96" y="4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070BA3-63C8-4AF6-848F-937A171309CC}"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304415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070BA3-63C8-4AF6-848F-937A171309CC}"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106528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070BA3-63C8-4AF6-848F-937A171309CC}"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388094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070BA3-63C8-4AF6-848F-937A171309CC}"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30467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070BA3-63C8-4AF6-848F-937A171309CC}" type="datetimeFigureOut">
              <a:rPr lang="en-IN" smtClean="0"/>
              <a:t>14-10-2022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366800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070BA3-63C8-4AF6-848F-937A171309CC}"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13560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070BA3-63C8-4AF6-848F-937A171309CC}" type="datetimeFigureOut">
              <a:rPr lang="en-IN" smtClean="0"/>
              <a:t>14-10-2022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220294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070BA3-63C8-4AF6-848F-937A171309CC}" type="datetimeFigureOut">
              <a:rPr lang="en-IN" smtClean="0"/>
              <a:t>14-10-2022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114111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70BA3-63C8-4AF6-848F-937A171309CC}" type="datetimeFigureOut">
              <a:rPr lang="en-IN" smtClean="0"/>
              <a:t>14-10-2022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142279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70BA3-63C8-4AF6-848F-937A171309CC}"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388638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070BA3-63C8-4AF6-848F-937A171309CC}" type="datetimeFigureOut">
              <a:rPr lang="en-IN" smtClean="0"/>
              <a:t>14-10-2022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A795CA-3479-48D9-A938-176ECAD9EFDF}" type="slidenum">
              <a:rPr lang="en-IN" smtClean="0"/>
              <a:t>‹#›</a:t>
            </a:fld>
            <a:endParaRPr lang="en-IN"/>
          </a:p>
        </p:txBody>
      </p:sp>
    </p:spTree>
    <p:extLst>
      <p:ext uri="{BB962C8B-B14F-4D97-AF65-F5344CB8AC3E}">
        <p14:creationId xmlns:p14="http://schemas.microsoft.com/office/powerpoint/2010/main" val="136300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70BA3-63C8-4AF6-848F-937A171309CC}" type="datetimeFigureOut">
              <a:rPr lang="en-IN" smtClean="0"/>
              <a:t>14-10-2022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795CA-3479-48D9-A938-176ECAD9EFDF}" type="slidenum">
              <a:rPr lang="en-IN" smtClean="0"/>
              <a:t>‹#›</a:t>
            </a:fld>
            <a:endParaRPr lang="en-IN"/>
          </a:p>
        </p:txBody>
      </p:sp>
    </p:spTree>
    <p:extLst>
      <p:ext uri="{BB962C8B-B14F-4D97-AF65-F5344CB8AC3E}">
        <p14:creationId xmlns:p14="http://schemas.microsoft.com/office/powerpoint/2010/main" val="3967013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t>Unit-III</a:t>
            </a:r>
            <a:r>
              <a:rPr lang="en-US" dirty="0" smtClean="0"/>
              <a:t/>
            </a:r>
            <a:br>
              <a:rPr lang="en-US" dirty="0" smtClean="0"/>
            </a:br>
            <a:r>
              <a:rPr lang="en-US" dirty="0" smtClean="0"/>
              <a:t> </a:t>
            </a:r>
            <a:r>
              <a:rPr lang="en-US" dirty="0" smtClean="0">
                <a:solidFill>
                  <a:srgbClr val="FF0000"/>
                </a:solidFill>
                <a:latin typeface="Cambria" panose="02040503050406030204" pitchFamily="18" charset="0"/>
                <a:ea typeface="Cambria" panose="02040503050406030204" pitchFamily="18" charset="0"/>
              </a:rPr>
              <a:t>Process Management</a:t>
            </a:r>
            <a:br>
              <a:rPr lang="en-US" dirty="0" smtClean="0">
                <a:solidFill>
                  <a:srgbClr val="FF0000"/>
                </a:solidFill>
                <a:latin typeface="Cambria" panose="02040503050406030204" pitchFamily="18" charset="0"/>
                <a:ea typeface="Cambria" panose="02040503050406030204" pitchFamily="18" charset="0"/>
              </a:rPr>
            </a:br>
            <a:r>
              <a:rPr lang="en-US" sz="2400" dirty="0" smtClean="0">
                <a:latin typeface="+mn-lt"/>
                <a:ea typeface="Cambria" panose="02040503050406030204" pitchFamily="18" charset="0"/>
              </a:rPr>
              <a:t>Marks:14</a:t>
            </a:r>
            <a:endParaRPr lang="en-IN" sz="2400" dirty="0">
              <a:latin typeface="+mn-lt"/>
              <a:ea typeface="Cambria" panose="02040503050406030204" pitchFamily="18" charset="0"/>
            </a:endParaRPr>
          </a:p>
        </p:txBody>
      </p:sp>
      <p:sp>
        <p:nvSpPr>
          <p:cNvPr id="3" name="Subtitle 2"/>
          <p:cNvSpPr>
            <a:spLocks noGrp="1"/>
          </p:cNvSpPr>
          <p:nvPr>
            <p:ph type="subTitle" idx="1"/>
          </p:nvPr>
        </p:nvSpPr>
        <p:spPr>
          <a:xfrm>
            <a:off x="1524000" y="3791230"/>
            <a:ext cx="9144000" cy="1655762"/>
          </a:xfrm>
        </p:spPr>
        <p:txBody>
          <a:bodyPr/>
          <a:lstStyle/>
          <a:p>
            <a:r>
              <a:rPr lang="en-US" dirty="0" smtClean="0"/>
              <a:t>Compiled by: </a:t>
            </a:r>
            <a:r>
              <a:rPr lang="en-US" dirty="0" err="1" smtClean="0"/>
              <a:t>Mr</a:t>
            </a:r>
            <a:r>
              <a:rPr lang="en-US" dirty="0" smtClean="0"/>
              <a:t> Rahul </a:t>
            </a:r>
            <a:r>
              <a:rPr lang="en-US" dirty="0" err="1" smtClean="0"/>
              <a:t>Patil</a:t>
            </a:r>
            <a:endParaRPr lang="en-US" dirty="0" smtClean="0"/>
          </a:p>
          <a:p>
            <a:r>
              <a:rPr lang="en-US" dirty="0" smtClean="0"/>
              <a:t>Department of Computer Technology</a:t>
            </a:r>
          </a:p>
          <a:p>
            <a:r>
              <a:rPr lang="en-US" dirty="0" smtClean="0"/>
              <a:t>BVIT </a:t>
            </a:r>
            <a:r>
              <a:rPr lang="en-US" dirty="0" err="1" smtClean="0"/>
              <a:t>Kharghar</a:t>
            </a:r>
            <a:r>
              <a:rPr lang="en-US"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829" y="174172"/>
            <a:ext cx="2042433" cy="1069740"/>
          </a:xfrm>
          <a:prstGeom prst="rect">
            <a:avLst/>
          </a:prstGeom>
        </p:spPr>
      </p:pic>
    </p:spTree>
    <p:extLst>
      <p:ext uri="{BB962C8B-B14F-4D97-AF65-F5344CB8AC3E}">
        <p14:creationId xmlns:p14="http://schemas.microsoft.com/office/powerpoint/2010/main" val="12359610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PCB fields contd.</a:t>
            </a:r>
            <a:endParaRPr lang="en-IN" dirty="0"/>
          </a:p>
        </p:txBody>
      </p:sp>
      <p:sp>
        <p:nvSpPr>
          <p:cNvPr id="3" name="Content Placeholder 2"/>
          <p:cNvSpPr>
            <a:spLocks noGrp="1"/>
          </p:cNvSpPr>
          <p:nvPr>
            <p:ph idx="1"/>
          </p:nvPr>
        </p:nvSpPr>
        <p:spPr/>
        <p:txBody>
          <a:bodyPr/>
          <a:lstStyle/>
          <a:p>
            <a:r>
              <a:rPr lang="en-US" b="1" dirty="0" smtClean="0"/>
              <a:t>Accounting information</a:t>
            </a:r>
            <a:r>
              <a:rPr lang="en-US" dirty="0"/>
              <a:t>:</a:t>
            </a:r>
            <a:r>
              <a:rPr lang="en-US" dirty="0" smtClean="0"/>
              <a:t> This information includes the amount of CPU and real time used, time limits, account numbers, job or process numbers, and so on.</a:t>
            </a:r>
          </a:p>
          <a:p>
            <a:r>
              <a:rPr lang="en-US" b="1" dirty="0" smtClean="0"/>
              <a:t>I/O status information</a:t>
            </a:r>
            <a:r>
              <a:rPr lang="en-US" dirty="0"/>
              <a:t>:</a:t>
            </a:r>
            <a:r>
              <a:rPr lang="en-US" dirty="0" smtClean="0"/>
              <a:t> This information includes the list of I/O devices allocated to the process, a list of open files, and so on.</a:t>
            </a:r>
          </a:p>
          <a:p>
            <a:endParaRPr lang="en-IN" dirty="0"/>
          </a:p>
        </p:txBody>
      </p:sp>
    </p:spTree>
    <p:extLst>
      <p:ext uri="{BB962C8B-B14F-4D97-AF65-F5344CB8AC3E}">
        <p14:creationId xmlns:p14="http://schemas.microsoft.com/office/powerpoint/2010/main" val="29327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04041"/>
          </a:xfrm>
        </p:spPr>
        <p:txBody>
          <a:bodyPr/>
          <a:lstStyle/>
          <a:p>
            <a:r>
              <a:rPr lang="en-US" dirty="0" smtClean="0"/>
              <a:t>3.2 Process scheduling</a:t>
            </a:r>
            <a:endParaRPr lang="en-IN" dirty="0"/>
          </a:p>
        </p:txBody>
      </p:sp>
      <p:sp>
        <p:nvSpPr>
          <p:cNvPr id="3" name="Content Placeholder 2"/>
          <p:cNvSpPr>
            <a:spLocks noGrp="1"/>
          </p:cNvSpPr>
          <p:nvPr>
            <p:ph idx="1"/>
          </p:nvPr>
        </p:nvSpPr>
        <p:spPr>
          <a:xfrm>
            <a:off x="838200" y="930166"/>
            <a:ext cx="10515600" cy="5644055"/>
          </a:xfrm>
        </p:spPr>
        <p:txBody>
          <a:bodyPr>
            <a:normAutofit/>
          </a:bodyPr>
          <a:lstStyle/>
          <a:p>
            <a:pPr algn="just"/>
            <a:r>
              <a:rPr lang="en-US" dirty="0"/>
              <a:t>The objective of multiprogramming is to have some process running at </a:t>
            </a:r>
            <a:r>
              <a:rPr lang="en-US" dirty="0" smtClean="0"/>
              <a:t>all times</a:t>
            </a:r>
            <a:r>
              <a:rPr lang="en-US" dirty="0"/>
              <a:t>, to maximize CPU utilization</a:t>
            </a:r>
            <a:r>
              <a:rPr lang="en-US" dirty="0" smtClean="0"/>
              <a:t>.</a:t>
            </a:r>
          </a:p>
          <a:p>
            <a:pPr algn="just"/>
            <a:r>
              <a:rPr lang="en-US" dirty="0" smtClean="0"/>
              <a:t>The </a:t>
            </a:r>
            <a:r>
              <a:rPr lang="en-US" dirty="0"/>
              <a:t>objective of time sharing is to switch </a:t>
            </a:r>
            <a:r>
              <a:rPr lang="en-US" dirty="0" smtClean="0"/>
              <a:t>the CPU </a:t>
            </a:r>
            <a:r>
              <a:rPr lang="en-US" dirty="0"/>
              <a:t>among processes so frequently that users can interact with each </a:t>
            </a:r>
            <a:r>
              <a:rPr lang="en-US" dirty="0" smtClean="0"/>
              <a:t>program while </a:t>
            </a:r>
            <a:r>
              <a:rPr lang="en-US" dirty="0"/>
              <a:t>it is running</a:t>
            </a:r>
            <a:r>
              <a:rPr lang="en-US" dirty="0" smtClean="0"/>
              <a:t>.</a:t>
            </a:r>
          </a:p>
          <a:p>
            <a:pPr algn="just"/>
            <a:r>
              <a:rPr lang="en-US" dirty="0" smtClean="0"/>
              <a:t>To </a:t>
            </a:r>
            <a:r>
              <a:rPr lang="en-US" dirty="0"/>
              <a:t>meet these objectives, the process scheduler </a:t>
            </a:r>
            <a:r>
              <a:rPr lang="en-US" dirty="0" smtClean="0"/>
              <a:t>selects an </a:t>
            </a:r>
            <a:r>
              <a:rPr lang="en-US" dirty="0"/>
              <a:t>available process (possibly from a set of several available processes) </a:t>
            </a:r>
            <a:r>
              <a:rPr lang="en-US" dirty="0" smtClean="0"/>
              <a:t>for program </a:t>
            </a:r>
            <a:r>
              <a:rPr lang="en-US" dirty="0"/>
              <a:t>execution on the CPU</a:t>
            </a:r>
            <a:r>
              <a:rPr lang="en-US" dirty="0" smtClean="0"/>
              <a:t>.</a:t>
            </a:r>
          </a:p>
          <a:p>
            <a:pPr algn="just"/>
            <a:r>
              <a:rPr lang="en-US" dirty="0" smtClean="0"/>
              <a:t>For </a:t>
            </a:r>
            <a:r>
              <a:rPr lang="en-US" dirty="0"/>
              <a:t>a single-processor system, there will </a:t>
            </a:r>
            <a:r>
              <a:rPr lang="en-US" dirty="0" smtClean="0"/>
              <a:t>never be </a:t>
            </a:r>
            <a:r>
              <a:rPr lang="en-US" dirty="0"/>
              <a:t>more than one running </a:t>
            </a:r>
            <a:r>
              <a:rPr lang="en-US" dirty="0" smtClean="0"/>
              <a:t>process.</a:t>
            </a:r>
          </a:p>
          <a:p>
            <a:pPr algn="just"/>
            <a:r>
              <a:rPr lang="en-US" dirty="0" smtClean="0"/>
              <a:t>If </a:t>
            </a:r>
            <a:r>
              <a:rPr lang="en-US" dirty="0"/>
              <a:t>there are more processes, the rest will have to wait until the CPU is free and can be rescheduled.</a:t>
            </a:r>
            <a:endParaRPr lang="en-IN" dirty="0"/>
          </a:p>
        </p:txBody>
      </p:sp>
    </p:spTree>
    <p:extLst>
      <p:ext uri="{BB962C8B-B14F-4D97-AF65-F5344CB8AC3E}">
        <p14:creationId xmlns:p14="http://schemas.microsoft.com/office/powerpoint/2010/main" val="2484764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Scheduling Queues</a:t>
            </a:r>
          </a:p>
        </p:txBody>
      </p:sp>
      <p:sp>
        <p:nvSpPr>
          <p:cNvPr id="3" name="Content Placeholder 2"/>
          <p:cNvSpPr>
            <a:spLocks noGrp="1"/>
          </p:cNvSpPr>
          <p:nvPr>
            <p:ph idx="1"/>
          </p:nvPr>
        </p:nvSpPr>
        <p:spPr/>
        <p:txBody>
          <a:bodyPr/>
          <a:lstStyle/>
          <a:p>
            <a:r>
              <a:rPr lang="en-US" b="1" dirty="0"/>
              <a:t>Job queue</a:t>
            </a:r>
            <a:r>
              <a:rPr lang="en-US" dirty="0"/>
              <a:t> – set of all processes in the system.</a:t>
            </a:r>
          </a:p>
          <a:p>
            <a:r>
              <a:rPr lang="en-US" b="1" dirty="0" smtClean="0"/>
              <a:t>Ready </a:t>
            </a:r>
            <a:r>
              <a:rPr lang="en-US" b="1" dirty="0"/>
              <a:t>queue</a:t>
            </a:r>
            <a:r>
              <a:rPr lang="en-US" dirty="0"/>
              <a:t> – set of all processes residing in </a:t>
            </a:r>
            <a:r>
              <a:rPr lang="en-US" dirty="0" smtClean="0"/>
              <a:t>main memory</a:t>
            </a:r>
            <a:r>
              <a:rPr lang="en-US" dirty="0"/>
              <a:t>, ready and waiting to execute.</a:t>
            </a:r>
          </a:p>
          <a:p>
            <a:r>
              <a:rPr lang="en-US" b="1" dirty="0" smtClean="0"/>
              <a:t>Device </a:t>
            </a:r>
            <a:r>
              <a:rPr lang="en-US" b="1" dirty="0"/>
              <a:t>queues</a:t>
            </a:r>
            <a:r>
              <a:rPr lang="en-US" dirty="0"/>
              <a:t> – set of processes waiting for an </a:t>
            </a:r>
            <a:r>
              <a:rPr lang="en-US" dirty="0" smtClean="0"/>
              <a:t>I/O device</a:t>
            </a:r>
            <a:r>
              <a:rPr lang="en-US" dirty="0"/>
              <a:t>.</a:t>
            </a:r>
          </a:p>
          <a:p>
            <a:r>
              <a:rPr lang="en-US" dirty="0" smtClean="0"/>
              <a:t>Process </a:t>
            </a:r>
            <a:r>
              <a:rPr lang="en-US" dirty="0"/>
              <a:t>migration between the various queues.</a:t>
            </a:r>
            <a:endParaRPr lang="en-IN" dirty="0"/>
          </a:p>
        </p:txBody>
      </p:sp>
    </p:spTree>
    <p:extLst>
      <p:ext uri="{BB962C8B-B14F-4D97-AF65-F5344CB8AC3E}">
        <p14:creationId xmlns:p14="http://schemas.microsoft.com/office/powerpoint/2010/main" val="255425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90" y="77569"/>
            <a:ext cx="11188182" cy="821066"/>
          </a:xfrm>
        </p:spPr>
        <p:txBody>
          <a:bodyPr>
            <a:noAutofit/>
          </a:bodyPr>
          <a:lstStyle/>
          <a:p>
            <a:pPr algn="ctr"/>
            <a:r>
              <a:rPr lang="en-IN" sz="3200" dirty="0"/>
              <a:t> </a:t>
            </a:r>
            <a:r>
              <a:rPr lang="en-IN" sz="3200" b="1" dirty="0" smtClean="0"/>
              <a:t>Ready </a:t>
            </a:r>
            <a:r>
              <a:rPr lang="en-IN" sz="3200" b="1" dirty="0"/>
              <a:t>Queue And Various I/O Device Queues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759" y="1072055"/>
            <a:ext cx="5871891" cy="5572438"/>
          </a:xfrm>
        </p:spPr>
      </p:pic>
    </p:spTree>
    <p:extLst>
      <p:ext uri="{BB962C8B-B14F-4D97-AF65-F5344CB8AC3E}">
        <p14:creationId xmlns:p14="http://schemas.microsoft.com/office/powerpoint/2010/main" val="331483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174"/>
            <a:ext cx="10515600" cy="675399"/>
          </a:xfrm>
        </p:spPr>
        <p:txBody>
          <a:bodyPr>
            <a:normAutofit fontScale="90000"/>
          </a:bodyPr>
          <a:lstStyle/>
          <a:p>
            <a:r>
              <a:rPr lang="en-IN" dirty="0"/>
              <a:t>Scheduling Queues contd.</a:t>
            </a:r>
          </a:p>
        </p:txBody>
      </p:sp>
      <p:sp>
        <p:nvSpPr>
          <p:cNvPr id="3" name="Content Placeholder 2"/>
          <p:cNvSpPr>
            <a:spLocks noGrp="1"/>
          </p:cNvSpPr>
          <p:nvPr>
            <p:ph idx="1"/>
          </p:nvPr>
        </p:nvSpPr>
        <p:spPr>
          <a:xfrm>
            <a:off x="838200" y="1040524"/>
            <a:ext cx="10515600" cy="5136439"/>
          </a:xfrm>
        </p:spPr>
        <p:txBody>
          <a:bodyPr>
            <a:normAutofit/>
          </a:bodyPr>
          <a:lstStyle/>
          <a:p>
            <a:r>
              <a:rPr lang="en-US" dirty="0"/>
              <a:t>As processes enter the system, they are put into a </a:t>
            </a:r>
            <a:r>
              <a:rPr lang="en-US" b="1" dirty="0"/>
              <a:t>job queue</a:t>
            </a:r>
            <a:r>
              <a:rPr lang="en-US" dirty="0"/>
              <a:t>, which </a:t>
            </a:r>
            <a:r>
              <a:rPr lang="en-US" dirty="0" smtClean="0"/>
              <a:t>consists of </a:t>
            </a:r>
            <a:r>
              <a:rPr lang="en-US" dirty="0"/>
              <a:t>all processes in the system</a:t>
            </a:r>
            <a:r>
              <a:rPr lang="en-US" dirty="0" smtClean="0"/>
              <a:t>.</a:t>
            </a:r>
          </a:p>
          <a:p>
            <a:r>
              <a:rPr lang="en-US" dirty="0" smtClean="0"/>
              <a:t> </a:t>
            </a:r>
            <a:r>
              <a:rPr lang="en-US" dirty="0"/>
              <a:t>The processes that are residing in main </a:t>
            </a:r>
            <a:r>
              <a:rPr lang="en-US" dirty="0" smtClean="0"/>
              <a:t>memory and </a:t>
            </a:r>
            <a:r>
              <a:rPr lang="en-US" dirty="0"/>
              <a:t>are ready and waiting to execute are kept on a list called the </a:t>
            </a:r>
            <a:r>
              <a:rPr lang="en-US" b="1" dirty="0"/>
              <a:t>ready queue</a:t>
            </a:r>
            <a:r>
              <a:rPr lang="en-US" dirty="0"/>
              <a:t>.</a:t>
            </a:r>
          </a:p>
          <a:p>
            <a:r>
              <a:rPr lang="en-US" dirty="0"/>
              <a:t>This queue is generally stored as a linked list</a:t>
            </a:r>
            <a:r>
              <a:rPr lang="en-US" dirty="0" smtClean="0"/>
              <a:t>.</a:t>
            </a:r>
          </a:p>
          <a:p>
            <a:r>
              <a:rPr lang="en-US" dirty="0" smtClean="0"/>
              <a:t> </a:t>
            </a:r>
            <a:r>
              <a:rPr lang="en-US" dirty="0"/>
              <a:t>A ready-queue header </a:t>
            </a:r>
            <a:r>
              <a:rPr lang="en-US" dirty="0" smtClean="0"/>
              <a:t>contains pointers </a:t>
            </a:r>
            <a:r>
              <a:rPr lang="en-US" dirty="0"/>
              <a:t>to the first and final PCBs in the list</a:t>
            </a:r>
            <a:r>
              <a:rPr lang="en-US" dirty="0" smtClean="0"/>
              <a:t>.</a:t>
            </a:r>
          </a:p>
          <a:p>
            <a:r>
              <a:rPr lang="en-US" dirty="0" smtClean="0"/>
              <a:t> </a:t>
            </a:r>
            <a:r>
              <a:rPr lang="en-US" dirty="0"/>
              <a:t>Each PCB includes a pointer </a:t>
            </a:r>
            <a:r>
              <a:rPr lang="en-US" dirty="0" smtClean="0"/>
              <a:t>field that </a:t>
            </a:r>
            <a:r>
              <a:rPr lang="en-US" dirty="0"/>
              <a:t>points to the next PCB in the ready </a:t>
            </a:r>
            <a:r>
              <a:rPr lang="en-US" dirty="0" smtClean="0"/>
              <a:t>queue.</a:t>
            </a:r>
          </a:p>
          <a:p>
            <a:r>
              <a:rPr lang="en-US" dirty="0"/>
              <a:t>The list of processes waiting for a particular I/O device is called a </a:t>
            </a:r>
            <a:r>
              <a:rPr lang="en-US" b="1" dirty="0"/>
              <a:t>device queue</a:t>
            </a:r>
            <a:r>
              <a:rPr lang="en-US" dirty="0"/>
              <a:t>.</a:t>
            </a:r>
            <a:endParaRPr lang="en-IN" dirty="0"/>
          </a:p>
          <a:p>
            <a:endParaRPr lang="en-IN" dirty="0"/>
          </a:p>
        </p:txBody>
      </p:sp>
    </p:spTree>
    <p:extLst>
      <p:ext uri="{BB962C8B-B14F-4D97-AF65-F5344CB8AC3E}">
        <p14:creationId xmlns:p14="http://schemas.microsoft.com/office/powerpoint/2010/main" val="2615448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9"/>
            <a:ext cx="10515600" cy="501978"/>
          </a:xfrm>
        </p:spPr>
        <p:txBody>
          <a:bodyPr>
            <a:normAutofit fontScale="90000"/>
          </a:bodyPr>
          <a:lstStyle/>
          <a:p>
            <a:r>
              <a:rPr lang="en-IN" dirty="0"/>
              <a:t>Representation of Process Scheduling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6857" y="961697"/>
            <a:ext cx="8135006" cy="5486400"/>
          </a:xfrm>
        </p:spPr>
      </p:pic>
    </p:spTree>
    <p:extLst>
      <p:ext uri="{BB962C8B-B14F-4D97-AF65-F5344CB8AC3E}">
        <p14:creationId xmlns:p14="http://schemas.microsoft.com/office/powerpoint/2010/main" val="418074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20262"/>
          </a:xfrm>
        </p:spPr>
        <p:txBody>
          <a:bodyPr>
            <a:normAutofit fontScale="90000"/>
          </a:bodyPr>
          <a:lstStyle/>
          <a:p>
            <a:r>
              <a:rPr lang="en-IN" dirty="0"/>
              <a:t>Process </a:t>
            </a:r>
            <a:r>
              <a:rPr lang="en-IN" dirty="0" smtClean="0"/>
              <a:t>Scheduling contd.</a:t>
            </a:r>
            <a:endParaRPr lang="en-IN" dirty="0"/>
          </a:p>
        </p:txBody>
      </p:sp>
      <p:sp>
        <p:nvSpPr>
          <p:cNvPr id="3" name="Content Placeholder 2"/>
          <p:cNvSpPr>
            <a:spLocks noGrp="1"/>
          </p:cNvSpPr>
          <p:nvPr>
            <p:ph idx="1"/>
          </p:nvPr>
        </p:nvSpPr>
        <p:spPr>
          <a:xfrm>
            <a:off x="394138" y="520263"/>
            <a:ext cx="11477296" cy="6038192"/>
          </a:xfrm>
        </p:spPr>
        <p:txBody>
          <a:bodyPr>
            <a:normAutofit fontScale="92500" lnSpcReduction="10000"/>
          </a:bodyPr>
          <a:lstStyle/>
          <a:p>
            <a:pPr algn="just"/>
            <a:r>
              <a:rPr lang="en-US" dirty="0" smtClean="0"/>
              <a:t>rectangle </a:t>
            </a:r>
            <a:r>
              <a:rPr lang="en-US" dirty="0"/>
              <a:t>represents a queue. Two </a:t>
            </a:r>
            <a:r>
              <a:rPr lang="en-US" dirty="0" smtClean="0"/>
              <a:t>types of </a:t>
            </a:r>
            <a:r>
              <a:rPr lang="en-US" dirty="0"/>
              <a:t>queues are present: the ready queue and a set of device queues. </a:t>
            </a:r>
            <a:endParaRPr lang="en-US" dirty="0" smtClean="0"/>
          </a:p>
          <a:p>
            <a:pPr algn="just"/>
            <a:r>
              <a:rPr lang="en-US" dirty="0" smtClean="0"/>
              <a:t>circles represent </a:t>
            </a:r>
            <a:r>
              <a:rPr lang="en-US" dirty="0"/>
              <a:t>the resources that serve the queues, and the arrows indicate the </a:t>
            </a:r>
            <a:r>
              <a:rPr lang="en-US" dirty="0" smtClean="0"/>
              <a:t>flow of </a:t>
            </a:r>
            <a:r>
              <a:rPr lang="en-US" dirty="0"/>
              <a:t>processes in the system.</a:t>
            </a:r>
          </a:p>
          <a:p>
            <a:pPr algn="just"/>
            <a:r>
              <a:rPr lang="en-US" dirty="0"/>
              <a:t>A new process is initially put in the ready queue. It waits there until it </a:t>
            </a:r>
            <a:r>
              <a:rPr lang="en-US" dirty="0" smtClean="0"/>
              <a:t>is selected </a:t>
            </a:r>
            <a:r>
              <a:rPr lang="en-US" dirty="0"/>
              <a:t>for execution, or dispatched</a:t>
            </a:r>
            <a:r>
              <a:rPr lang="en-US" dirty="0" smtClean="0"/>
              <a:t>.</a:t>
            </a:r>
          </a:p>
          <a:p>
            <a:pPr algn="just"/>
            <a:r>
              <a:rPr lang="en-US" dirty="0" smtClean="0"/>
              <a:t> </a:t>
            </a:r>
            <a:r>
              <a:rPr lang="en-US" dirty="0"/>
              <a:t>Once the process is allocated the </a:t>
            </a:r>
            <a:r>
              <a:rPr lang="en-US" dirty="0" smtClean="0"/>
              <a:t>CPU and </a:t>
            </a:r>
            <a:r>
              <a:rPr lang="en-US" dirty="0"/>
              <a:t>is executing, one of several events could occur:</a:t>
            </a:r>
          </a:p>
          <a:p>
            <a:pPr lvl="1" algn="just"/>
            <a:r>
              <a:rPr lang="en-US" dirty="0" smtClean="0"/>
              <a:t>The </a:t>
            </a:r>
            <a:r>
              <a:rPr lang="en-US" dirty="0"/>
              <a:t>process could issue an I/O request and then be placed in an I/O queue.</a:t>
            </a:r>
          </a:p>
          <a:p>
            <a:pPr lvl="1" algn="just"/>
            <a:r>
              <a:rPr lang="en-US" dirty="0" smtClean="0"/>
              <a:t>The </a:t>
            </a:r>
            <a:r>
              <a:rPr lang="en-US" dirty="0"/>
              <a:t>process could create a new child process and wait for the </a:t>
            </a:r>
            <a:r>
              <a:rPr lang="en-US" dirty="0" smtClean="0"/>
              <a:t>child’s termination</a:t>
            </a:r>
            <a:r>
              <a:rPr lang="en-US" dirty="0"/>
              <a:t>.</a:t>
            </a:r>
          </a:p>
          <a:p>
            <a:pPr lvl="1" algn="just"/>
            <a:r>
              <a:rPr lang="en-US" dirty="0" smtClean="0"/>
              <a:t>The </a:t>
            </a:r>
            <a:r>
              <a:rPr lang="en-US" dirty="0"/>
              <a:t>process could be removed forcibly from the CPU, as a result of </a:t>
            </a:r>
            <a:r>
              <a:rPr lang="en-US" dirty="0" smtClean="0"/>
              <a:t>an interrupt</a:t>
            </a:r>
            <a:r>
              <a:rPr lang="en-US" dirty="0"/>
              <a:t>, and be put back in the ready queue.</a:t>
            </a:r>
          </a:p>
          <a:p>
            <a:pPr algn="just"/>
            <a:r>
              <a:rPr lang="en-US" dirty="0"/>
              <a:t>In the first two cases, the process eventually switches from the waiting </a:t>
            </a:r>
            <a:r>
              <a:rPr lang="en-US" dirty="0" smtClean="0"/>
              <a:t>state to </a:t>
            </a:r>
            <a:r>
              <a:rPr lang="en-US" dirty="0"/>
              <a:t>the ready state and is then put back in the ready queue</a:t>
            </a:r>
            <a:r>
              <a:rPr lang="en-US" dirty="0" smtClean="0"/>
              <a:t>.</a:t>
            </a:r>
          </a:p>
          <a:p>
            <a:pPr algn="just"/>
            <a:r>
              <a:rPr lang="en-US" dirty="0" smtClean="0"/>
              <a:t> </a:t>
            </a:r>
            <a:r>
              <a:rPr lang="en-US" dirty="0"/>
              <a:t>A process </a:t>
            </a:r>
            <a:r>
              <a:rPr lang="en-US" dirty="0" smtClean="0"/>
              <a:t>continues this </a:t>
            </a:r>
            <a:r>
              <a:rPr lang="en-US" dirty="0"/>
              <a:t>cycle until it terminates, at which time it is removed from all queues </a:t>
            </a:r>
            <a:r>
              <a:rPr lang="en-US" dirty="0" smtClean="0"/>
              <a:t>and has </a:t>
            </a:r>
            <a:r>
              <a:rPr lang="en-US" dirty="0"/>
              <a:t>its PCB and resources deallocated.</a:t>
            </a:r>
            <a:endParaRPr lang="en-IN" dirty="0"/>
          </a:p>
        </p:txBody>
      </p:sp>
    </p:spTree>
    <p:extLst>
      <p:ext uri="{BB962C8B-B14F-4D97-AF65-F5344CB8AC3E}">
        <p14:creationId xmlns:p14="http://schemas.microsoft.com/office/powerpoint/2010/main" val="399305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705"/>
            <a:ext cx="10515600" cy="706930"/>
          </a:xfrm>
        </p:spPr>
        <p:txBody>
          <a:bodyPr/>
          <a:lstStyle/>
          <a:p>
            <a:r>
              <a:rPr lang="en-IN" dirty="0"/>
              <a:t> </a:t>
            </a:r>
            <a:r>
              <a:rPr lang="en-IN" dirty="0" smtClean="0"/>
              <a:t>Schedulers:</a:t>
            </a:r>
            <a:endParaRPr lang="en-IN" dirty="0"/>
          </a:p>
        </p:txBody>
      </p:sp>
      <p:sp>
        <p:nvSpPr>
          <p:cNvPr id="3" name="Content Placeholder 2"/>
          <p:cNvSpPr>
            <a:spLocks noGrp="1"/>
          </p:cNvSpPr>
          <p:nvPr>
            <p:ph idx="1"/>
          </p:nvPr>
        </p:nvSpPr>
        <p:spPr>
          <a:xfrm>
            <a:off x="838200" y="898635"/>
            <a:ext cx="10515600" cy="5278328"/>
          </a:xfrm>
        </p:spPr>
        <p:txBody>
          <a:bodyPr/>
          <a:lstStyle/>
          <a:p>
            <a:r>
              <a:rPr lang="en-US" dirty="0"/>
              <a:t>Schedulers are special system software which handle process scheduling in various ways</a:t>
            </a:r>
            <a:r>
              <a:rPr lang="en-US" dirty="0" smtClean="0"/>
              <a:t>.</a:t>
            </a:r>
          </a:p>
          <a:p>
            <a:r>
              <a:rPr lang="en-US" dirty="0" smtClean="0"/>
              <a:t> </a:t>
            </a:r>
            <a:r>
              <a:rPr lang="en-US" dirty="0"/>
              <a:t>Their main task is to select the jobs to be submitted into the system and to decide which process to run</a:t>
            </a:r>
            <a:r>
              <a:rPr lang="en-US" dirty="0" smtClean="0"/>
              <a:t>.</a:t>
            </a:r>
          </a:p>
          <a:p>
            <a:r>
              <a:rPr lang="en-US" dirty="0"/>
              <a:t>Schedulers are of three types −</a:t>
            </a:r>
          </a:p>
          <a:p>
            <a:pPr lvl="1">
              <a:buFont typeface="Wingdings" panose="05000000000000000000" pitchFamily="2" charset="2"/>
              <a:buChar char="Ø"/>
            </a:pPr>
            <a:r>
              <a:rPr lang="en-US" sz="2800" dirty="0" smtClean="0"/>
              <a:t>Long-Term </a:t>
            </a:r>
            <a:r>
              <a:rPr lang="en-US" sz="2800" dirty="0"/>
              <a:t>Scheduler</a:t>
            </a:r>
          </a:p>
          <a:p>
            <a:pPr lvl="1">
              <a:buFont typeface="Wingdings" panose="05000000000000000000" pitchFamily="2" charset="2"/>
              <a:buChar char="Ø"/>
            </a:pPr>
            <a:r>
              <a:rPr lang="en-US" sz="2800" dirty="0"/>
              <a:t>Short-Term Scheduler</a:t>
            </a:r>
          </a:p>
          <a:p>
            <a:pPr lvl="1">
              <a:buFont typeface="Wingdings" panose="05000000000000000000" pitchFamily="2" charset="2"/>
              <a:buChar char="Ø"/>
            </a:pPr>
            <a:r>
              <a:rPr lang="en-US" sz="2800" dirty="0"/>
              <a:t>Medium-Term Scheduler</a:t>
            </a:r>
            <a:endParaRPr lang="en-IN" sz="2800" dirty="0"/>
          </a:p>
        </p:txBody>
      </p:sp>
    </p:spTree>
    <p:extLst>
      <p:ext uri="{BB962C8B-B14F-4D97-AF65-F5344CB8AC3E}">
        <p14:creationId xmlns:p14="http://schemas.microsoft.com/office/powerpoint/2010/main" val="195224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83324"/>
          </a:xfrm>
        </p:spPr>
        <p:txBody>
          <a:bodyPr>
            <a:normAutofit fontScale="90000"/>
          </a:bodyPr>
          <a:lstStyle/>
          <a:p>
            <a:r>
              <a:rPr lang="en-IN" dirty="0"/>
              <a:t>Long Term </a:t>
            </a:r>
            <a:r>
              <a:rPr lang="en-IN" dirty="0" smtClean="0"/>
              <a:t>Scheduler/</a:t>
            </a:r>
            <a:r>
              <a:rPr lang="en-US" dirty="0"/>
              <a:t> job scheduler</a:t>
            </a:r>
            <a:endParaRPr lang="en-IN" dirty="0"/>
          </a:p>
        </p:txBody>
      </p:sp>
      <p:sp>
        <p:nvSpPr>
          <p:cNvPr id="3" name="Content Placeholder 2"/>
          <p:cNvSpPr>
            <a:spLocks noGrp="1"/>
          </p:cNvSpPr>
          <p:nvPr>
            <p:ph idx="1"/>
          </p:nvPr>
        </p:nvSpPr>
        <p:spPr>
          <a:xfrm>
            <a:off x="838200" y="722039"/>
            <a:ext cx="10515600" cy="5631464"/>
          </a:xfrm>
        </p:spPr>
        <p:txBody>
          <a:bodyPr>
            <a:normAutofit lnSpcReduction="10000"/>
          </a:bodyPr>
          <a:lstStyle/>
          <a:p>
            <a:r>
              <a:rPr lang="en-US" dirty="0" smtClean="0"/>
              <a:t>A </a:t>
            </a:r>
            <a:r>
              <a:rPr lang="en-US" dirty="0"/>
              <a:t>long-term scheduler determines which programs are admitted to the system for processing. It selects processes from the queue and loads them into memory for execution. </a:t>
            </a:r>
          </a:p>
          <a:p>
            <a:r>
              <a:rPr lang="en-US" dirty="0" smtClean="0"/>
              <a:t>The </a:t>
            </a:r>
            <a:r>
              <a:rPr lang="en-US" dirty="0"/>
              <a:t>primary objective of the job scheduler is to provide a balanced mix of jobs, such as I/O bound and processor bound</a:t>
            </a:r>
            <a:r>
              <a:rPr lang="en-US" dirty="0" smtClean="0"/>
              <a:t>.</a:t>
            </a:r>
          </a:p>
          <a:p>
            <a:r>
              <a:rPr lang="en-US" dirty="0" smtClean="0"/>
              <a:t> </a:t>
            </a:r>
            <a:r>
              <a:rPr lang="en-US" dirty="0"/>
              <a:t>It also controls the degree of multiprogramming. If the degree of multiprogramming is stable, then the average rate of process creation must be equal to the average departure rate of processes leaving the system.</a:t>
            </a:r>
          </a:p>
          <a:p>
            <a:r>
              <a:rPr lang="en-US" dirty="0" smtClean="0"/>
              <a:t>On </a:t>
            </a:r>
            <a:r>
              <a:rPr lang="en-US" dirty="0"/>
              <a:t>some systems, the long-term scheduler may not be available or minimal. Time-sharing operating systems have no long term scheduler. </a:t>
            </a:r>
            <a:endParaRPr lang="en-US" dirty="0" smtClean="0"/>
          </a:p>
          <a:p>
            <a:r>
              <a:rPr lang="en-US" dirty="0" smtClean="0"/>
              <a:t>When </a:t>
            </a:r>
            <a:r>
              <a:rPr lang="en-US" dirty="0"/>
              <a:t>a process changes the state from new to ready, then there is use of long-term scheduler.</a:t>
            </a:r>
            <a:endParaRPr lang="en-IN" dirty="0"/>
          </a:p>
        </p:txBody>
      </p:sp>
    </p:spTree>
    <p:extLst>
      <p:ext uri="{BB962C8B-B14F-4D97-AF65-F5344CB8AC3E}">
        <p14:creationId xmlns:p14="http://schemas.microsoft.com/office/powerpoint/2010/main" val="285181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Short Term Scheduler</a:t>
            </a:r>
          </a:p>
        </p:txBody>
      </p:sp>
      <p:sp>
        <p:nvSpPr>
          <p:cNvPr id="3" name="Content Placeholder 2"/>
          <p:cNvSpPr>
            <a:spLocks noGrp="1"/>
          </p:cNvSpPr>
          <p:nvPr>
            <p:ph idx="1"/>
          </p:nvPr>
        </p:nvSpPr>
        <p:spPr/>
        <p:txBody>
          <a:bodyPr>
            <a:normAutofit/>
          </a:bodyPr>
          <a:lstStyle/>
          <a:p>
            <a:r>
              <a:rPr lang="en-US" dirty="0"/>
              <a:t>It is also called as CPU scheduler. </a:t>
            </a:r>
            <a:endParaRPr lang="en-US" dirty="0" smtClean="0"/>
          </a:p>
          <a:p>
            <a:r>
              <a:rPr lang="en-US" dirty="0" smtClean="0"/>
              <a:t>Its </a:t>
            </a:r>
            <a:r>
              <a:rPr lang="en-US" dirty="0"/>
              <a:t>main objective is to increase system performance in accordance with the chosen set of criteria</a:t>
            </a:r>
            <a:r>
              <a:rPr lang="en-US" dirty="0" smtClean="0"/>
              <a:t>.</a:t>
            </a:r>
          </a:p>
          <a:p>
            <a:r>
              <a:rPr lang="en-US" dirty="0" smtClean="0"/>
              <a:t>CPU </a:t>
            </a:r>
            <a:r>
              <a:rPr lang="en-US" dirty="0"/>
              <a:t>scheduler selects a process among the processes that are ready to execute and allocates CPU to one of them.</a:t>
            </a:r>
          </a:p>
          <a:p>
            <a:r>
              <a:rPr lang="en-US" dirty="0" smtClean="0"/>
              <a:t>Short-term schedulers </a:t>
            </a:r>
            <a:r>
              <a:rPr lang="en-US" dirty="0"/>
              <a:t>make the decision of which process to execute next. </a:t>
            </a:r>
            <a:endParaRPr lang="en-US" dirty="0" smtClean="0"/>
          </a:p>
          <a:p>
            <a:r>
              <a:rPr lang="en-US" dirty="0" smtClean="0"/>
              <a:t>Short-term </a:t>
            </a:r>
            <a:r>
              <a:rPr lang="en-US" dirty="0"/>
              <a:t>schedulers are faster than long-term schedulers.</a:t>
            </a:r>
            <a:endParaRPr lang="en-IN" dirty="0"/>
          </a:p>
        </p:txBody>
      </p:sp>
    </p:spTree>
    <p:extLst>
      <p:ext uri="{BB962C8B-B14F-4D97-AF65-F5344CB8AC3E}">
        <p14:creationId xmlns:p14="http://schemas.microsoft.com/office/powerpoint/2010/main" val="175221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Outcomes</a:t>
            </a:r>
            <a:endParaRPr lang="en-IN" dirty="0"/>
          </a:p>
        </p:txBody>
      </p:sp>
      <p:sp>
        <p:nvSpPr>
          <p:cNvPr id="3" name="Content Placeholder 2"/>
          <p:cNvSpPr>
            <a:spLocks noGrp="1"/>
          </p:cNvSpPr>
          <p:nvPr>
            <p:ph idx="1"/>
          </p:nvPr>
        </p:nvSpPr>
        <p:spPr/>
        <p:txBody>
          <a:bodyPr/>
          <a:lstStyle/>
          <a:p>
            <a:pPr marL="0" indent="0">
              <a:buNone/>
            </a:pPr>
            <a:r>
              <a:rPr lang="en-US" i="1" dirty="0" smtClean="0"/>
              <a:t>After watching this presentation you will be able to</a:t>
            </a:r>
          </a:p>
          <a:p>
            <a:r>
              <a:rPr lang="en-US" dirty="0" smtClean="0"/>
              <a:t>Explain  functions carried out in the given process state.</a:t>
            </a:r>
          </a:p>
          <a:p>
            <a:r>
              <a:rPr lang="en-US" dirty="0" smtClean="0"/>
              <a:t>Describe the function of given component of process stack in PCB</a:t>
            </a:r>
          </a:p>
          <a:p>
            <a:r>
              <a:rPr lang="en-US" dirty="0" smtClean="0"/>
              <a:t>Explain characteristics of given multithreading model.</a:t>
            </a:r>
          </a:p>
          <a:p>
            <a:r>
              <a:rPr lang="en-US" dirty="0" smtClean="0"/>
              <a:t>Describe method of executing the given process command with example.</a:t>
            </a:r>
            <a:endParaRPr lang="en-IN" dirty="0"/>
          </a:p>
        </p:txBody>
      </p:sp>
    </p:spTree>
    <p:extLst>
      <p:ext uri="{BB962C8B-B14F-4D97-AF65-F5344CB8AC3E}">
        <p14:creationId xmlns:p14="http://schemas.microsoft.com/office/powerpoint/2010/main" val="1727127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471"/>
            <a:ext cx="10515600" cy="722696"/>
          </a:xfrm>
        </p:spPr>
        <p:txBody>
          <a:bodyPr/>
          <a:lstStyle/>
          <a:p>
            <a:r>
              <a:rPr lang="en-IN" dirty="0"/>
              <a:t>Medium Term Scheduler</a:t>
            </a:r>
          </a:p>
        </p:txBody>
      </p:sp>
      <p:sp>
        <p:nvSpPr>
          <p:cNvPr id="3" name="Content Placeholder 2"/>
          <p:cNvSpPr>
            <a:spLocks noGrp="1"/>
          </p:cNvSpPr>
          <p:nvPr>
            <p:ph idx="1"/>
          </p:nvPr>
        </p:nvSpPr>
        <p:spPr>
          <a:xfrm>
            <a:off x="838200" y="930167"/>
            <a:ext cx="10515600" cy="5246796"/>
          </a:xfrm>
        </p:spPr>
        <p:txBody>
          <a:bodyPr>
            <a:normAutofit lnSpcReduction="10000"/>
          </a:bodyPr>
          <a:lstStyle/>
          <a:p>
            <a:r>
              <a:rPr lang="en-US" dirty="0"/>
              <a:t>Medium-term scheduling is a part of swapping. It removes the processes from the memory. </a:t>
            </a:r>
            <a:endParaRPr lang="en-US" dirty="0" smtClean="0"/>
          </a:p>
          <a:p>
            <a:r>
              <a:rPr lang="en-US" dirty="0" smtClean="0"/>
              <a:t>It </a:t>
            </a:r>
            <a:r>
              <a:rPr lang="en-US" dirty="0"/>
              <a:t>reduces the degree of multiprogramming. The medium-term scheduler is in-charge of handling the swapped out-processes.</a:t>
            </a:r>
          </a:p>
          <a:p>
            <a:r>
              <a:rPr lang="en-US" dirty="0" smtClean="0"/>
              <a:t>A </a:t>
            </a:r>
            <a:r>
              <a:rPr lang="en-US" dirty="0"/>
              <a:t>running process may become suspended if it makes an I/O request. A suspended processes cannot make any progress towards completion. </a:t>
            </a:r>
            <a:endParaRPr lang="en-US" dirty="0" smtClean="0"/>
          </a:p>
          <a:p>
            <a:r>
              <a:rPr lang="en-US" dirty="0" smtClean="0"/>
              <a:t>In </a:t>
            </a:r>
            <a:r>
              <a:rPr lang="en-US" dirty="0"/>
              <a:t>this condition, to remove the process from memory and make space for other processes, the suspended process is moved to the secondary storage. </a:t>
            </a:r>
            <a:endParaRPr lang="en-US" dirty="0" smtClean="0"/>
          </a:p>
          <a:p>
            <a:r>
              <a:rPr lang="en-US" dirty="0" smtClean="0"/>
              <a:t>This </a:t>
            </a:r>
            <a:r>
              <a:rPr lang="en-US" dirty="0"/>
              <a:t>process is called swapping, and the process is said to be swapped out or rolled out. Swapping may be necessary to improve the process mix.</a:t>
            </a:r>
            <a:endParaRPr lang="en-IN" dirty="0"/>
          </a:p>
        </p:txBody>
      </p:sp>
    </p:spTree>
    <p:extLst>
      <p:ext uri="{BB962C8B-B14F-4D97-AF65-F5344CB8AC3E}">
        <p14:creationId xmlns:p14="http://schemas.microsoft.com/office/powerpoint/2010/main" val="3485732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Medium Term </a:t>
            </a:r>
            <a:r>
              <a:rPr lang="en-IN" dirty="0" smtClean="0"/>
              <a:t>Scheduler 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145" y="1690688"/>
            <a:ext cx="9170994" cy="4135136"/>
          </a:xfrm>
        </p:spPr>
      </p:pic>
    </p:spTree>
    <p:extLst>
      <p:ext uri="{BB962C8B-B14F-4D97-AF65-F5344CB8AC3E}">
        <p14:creationId xmlns:p14="http://schemas.microsoft.com/office/powerpoint/2010/main" val="3823316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643"/>
            <a:ext cx="10515600" cy="565041"/>
          </a:xfrm>
        </p:spPr>
        <p:txBody>
          <a:bodyPr>
            <a:normAutofit fontScale="90000"/>
          </a:bodyPr>
          <a:lstStyle/>
          <a:p>
            <a:r>
              <a:rPr lang="en-IN" dirty="0"/>
              <a:t>Comparison among Scheduler</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2275250"/>
              </p:ext>
            </p:extLst>
          </p:nvPr>
        </p:nvGraphicFramePr>
        <p:xfrm>
          <a:off x="126124" y="693682"/>
          <a:ext cx="11950263" cy="5862801"/>
        </p:xfrm>
        <a:graphic>
          <a:graphicData uri="http://schemas.openxmlformats.org/drawingml/2006/table">
            <a:tbl>
              <a:tblPr/>
              <a:tblGrid>
                <a:gridCol w="403812"/>
                <a:gridCol w="3848817"/>
                <a:gridCol w="3848817"/>
                <a:gridCol w="3848817"/>
              </a:tblGrid>
              <a:tr h="742161">
                <a:tc>
                  <a:txBody>
                    <a:bodyPr/>
                    <a:lstStyle/>
                    <a:p>
                      <a:pPr fontAlgn="t"/>
                      <a:r>
                        <a:rPr lang="en-IN" dirty="0">
                          <a:effectLst/>
                        </a:rPr>
                        <a:t>S.N.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Long-Term Scheduler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dirty="0">
                          <a:effectLst/>
                        </a:rPr>
                        <a:t>Short-Term Scheduler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Medium-Term Scheduler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844970">
                <a:tc>
                  <a:txBody>
                    <a:bodyPr/>
                    <a:lstStyle/>
                    <a:p>
                      <a:pPr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It is a job scheduler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It is a CPU scheduler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effectLst/>
                        </a:rPr>
                        <a:t>It is a process swapping scheduler.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75609">
                <a:tc>
                  <a:txBody>
                    <a:bodyPr/>
                    <a:lstStyle/>
                    <a:p>
                      <a:pPr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Speed is lesser than short term scheduler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Speed is fastest among other two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Speed is in between both short and long term scheduler.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4970">
                <a:tc>
                  <a:txBody>
                    <a:bodyPr/>
                    <a:lstStyle/>
                    <a:p>
                      <a:pPr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It controls the degree of multiprogramming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It provides lesser control over degree of multiprogramming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It reduces the degree of multiprogramming.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44970">
                <a:tc>
                  <a:txBody>
                    <a:bodyPr/>
                    <a:lstStyle/>
                    <a:p>
                      <a:pPr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300" dirty="0">
                          <a:effectLst/>
                        </a:rPr>
                        <a:t>It is almost absent or minimal in time sharing system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It is also minimal in time sharing system</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It is a part of Time sharing systems.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75609">
                <a:tc>
                  <a:txBody>
                    <a:bodyPr/>
                    <a:lstStyle/>
                    <a:p>
                      <a:pPr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It selects processes from pool and loads them into memory for execution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a:effectLst/>
                        </a:rPr>
                        <a:t>It selects those processes which are ready to execute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400" dirty="0">
                          <a:effectLst/>
                        </a:rPr>
                        <a:t>It can re-introduce the process into memory and execution can be continued.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212292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77917"/>
          </a:xfrm>
        </p:spPr>
        <p:txBody>
          <a:bodyPr>
            <a:normAutofit fontScale="90000"/>
          </a:bodyPr>
          <a:lstStyle/>
          <a:p>
            <a:r>
              <a:rPr lang="en-IN" dirty="0"/>
              <a:t>Context Switch</a:t>
            </a:r>
          </a:p>
        </p:txBody>
      </p:sp>
      <p:sp>
        <p:nvSpPr>
          <p:cNvPr id="3" name="Content Placeholder 2"/>
          <p:cNvSpPr>
            <a:spLocks noGrp="1"/>
          </p:cNvSpPr>
          <p:nvPr>
            <p:ph idx="1"/>
          </p:nvPr>
        </p:nvSpPr>
        <p:spPr>
          <a:xfrm>
            <a:off x="838200" y="677917"/>
            <a:ext cx="10515600" cy="5499046"/>
          </a:xfrm>
        </p:spPr>
        <p:txBody>
          <a:bodyPr>
            <a:normAutofit lnSpcReduction="10000"/>
          </a:bodyPr>
          <a:lstStyle/>
          <a:p>
            <a:r>
              <a:rPr lang="en-US" dirty="0"/>
              <a:t>A context switch is the mechanism to store and restore the state or context of a CPU in Process Control block so that a process execution can be resumed from the same point at a later time</a:t>
            </a:r>
            <a:r>
              <a:rPr lang="en-US" dirty="0" smtClean="0"/>
              <a:t>.</a:t>
            </a:r>
          </a:p>
          <a:p>
            <a:r>
              <a:rPr lang="en-US" dirty="0" smtClean="0"/>
              <a:t> </a:t>
            </a:r>
            <a:r>
              <a:rPr lang="en-US" dirty="0"/>
              <a:t>Using this technique, a context switcher enables multiple processes to share a single CPU</a:t>
            </a:r>
            <a:r>
              <a:rPr lang="en-US" dirty="0" smtClean="0"/>
              <a:t>.</a:t>
            </a:r>
          </a:p>
          <a:p>
            <a:r>
              <a:rPr lang="en-US" dirty="0" smtClean="0"/>
              <a:t> </a:t>
            </a:r>
            <a:r>
              <a:rPr lang="en-US" dirty="0"/>
              <a:t>Context switching is an essential part of a multitasking operating system features</a:t>
            </a:r>
            <a:r>
              <a:rPr lang="en-US" dirty="0" smtClean="0"/>
              <a:t>.</a:t>
            </a:r>
            <a:endParaRPr lang="en-US" dirty="0"/>
          </a:p>
          <a:p>
            <a:r>
              <a:rPr lang="en-US" dirty="0"/>
              <a:t>When the scheduler switches the CPU from executing one process to execute another, the state from the current running process is stored into the process control block</a:t>
            </a:r>
            <a:r>
              <a:rPr lang="en-US" dirty="0" smtClean="0"/>
              <a:t>.</a:t>
            </a:r>
          </a:p>
          <a:p>
            <a:r>
              <a:rPr lang="en-US" dirty="0" smtClean="0"/>
              <a:t> </a:t>
            </a:r>
            <a:r>
              <a:rPr lang="en-US" dirty="0"/>
              <a:t>After this, the state for the process to run next is loaded from its own PCB and used to set the PC, registers, etc. At that point, the second process can start executing.</a:t>
            </a:r>
            <a:endParaRPr lang="en-IN" dirty="0"/>
          </a:p>
        </p:txBody>
      </p:sp>
    </p:spTree>
    <p:extLst>
      <p:ext uri="{BB962C8B-B14F-4D97-AF65-F5344CB8AC3E}">
        <p14:creationId xmlns:p14="http://schemas.microsoft.com/office/powerpoint/2010/main" val="576085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328" y="128643"/>
            <a:ext cx="10515600" cy="911881"/>
          </a:xfrm>
        </p:spPr>
        <p:txBody>
          <a:bodyPr/>
          <a:lstStyle/>
          <a:p>
            <a:r>
              <a:rPr lang="en-IN" dirty="0"/>
              <a:t>Context </a:t>
            </a:r>
            <a:r>
              <a:rPr lang="en-IN" dirty="0" smtClean="0"/>
              <a:t>Switch contd.</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8022" y="1176453"/>
            <a:ext cx="5980212" cy="5571187"/>
          </a:xfrm>
        </p:spPr>
      </p:pic>
    </p:spTree>
    <p:extLst>
      <p:ext uri="{BB962C8B-B14F-4D97-AF65-F5344CB8AC3E}">
        <p14:creationId xmlns:p14="http://schemas.microsoft.com/office/powerpoint/2010/main" val="391351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0979"/>
          </a:xfrm>
        </p:spPr>
        <p:txBody>
          <a:bodyPr/>
          <a:lstStyle/>
          <a:p>
            <a:r>
              <a:rPr lang="en-IN" dirty="0"/>
              <a:t>Context Switch contd.</a:t>
            </a:r>
          </a:p>
        </p:txBody>
      </p:sp>
      <p:sp>
        <p:nvSpPr>
          <p:cNvPr id="3" name="Content Placeholder 2"/>
          <p:cNvSpPr>
            <a:spLocks noGrp="1"/>
          </p:cNvSpPr>
          <p:nvPr>
            <p:ph idx="1"/>
          </p:nvPr>
        </p:nvSpPr>
        <p:spPr>
          <a:xfrm>
            <a:off x="838200" y="898634"/>
            <a:ext cx="10515600" cy="5278329"/>
          </a:xfrm>
        </p:spPr>
        <p:txBody>
          <a:bodyPr>
            <a:normAutofit/>
          </a:bodyPr>
          <a:lstStyle/>
          <a:p>
            <a:r>
              <a:rPr lang="en-US" dirty="0"/>
              <a:t>Context switches are computationally intensive since register and memory state must be saved and restored</a:t>
            </a:r>
            <a:r>
              <a:rPr lang="en-US" dirty="0" smtClean="0"/>
              <a:t>.</a:t>
            </a:r>
          </a:p>
          <a:p>
            <a:pPr algn="just"/>
            <a:r>
              <a:rPr lang="en-US" dirty="0" smtClean="0"/>
              <a:t> </a:t>
            </a:r>
            <a:r>
              <a:rPr lang="en-US" dirty="0"/>
              <a:t>To avoid the amount of context switching time, some hardware systems employ two or more sets of processor registers. When the process is switched, the following information is stored for later use.</a:t>
            </a:r>
          </a:p>
          <a:p>
            <a:pPr lvl="1">
              <a:buFont typeface="Wingdings" panose="05000000000000000000" pitchFamily="2" charset="2"/>
              <a:buChar char="§"/>
            </a:pPr>
            <a:r>
              <a:rPr lang="en-US" dirty="0" smtClean="0"/>
              <a:t>Program </a:t>
            </a:r>
            <a:r>
              <a:rPr lang="en-US" dirty="0"/>
              <a:t>Counter</a:t>
            </a:r>
          </a:p>
          <a:p>
            <a:pPr lvl="1">
              <a:buFont typeface="Wingdings" panose="05000000000000000000" pitchFamily="2" charset="2"/>
              <a:buChar char="§"/>
            </a:pPr>
            <a:r>
              <a:rPr lang="en-US" dirty="0"/>
              <a:t>Scheduling information</a:t>
            </a:r>
          </a:p>
          <a:p>
            <a:pPr lvl="1">
              <a:buFont typeface="Wingdings" panose="05000000000000000000" pitchFamily="2" charset="2"/>
              <a:buChar char="§"/>
            </a:pPr>
            <a:r>
              <a:rPr lang="en-US" dirty="0"/>
              <a:t>Base and limit register value</a:t>
            </a:r>
          </a:p>
          <a:p>
            <a:pPr lvl="1">
              <a:buFont typeface="Wingdings" panose="05000000000000000000" pitchFamily="2" charset="2"/>
              <a:buChar char="§"/>
            </a:pPr>
            <a:r>
              <a:rPr lang="en-US" dirty="0"/>
              <a:t>Currently used register</a:t>
            </a:r>
          </a:p>
          <a:p>
            <a:pPr lvl="1">
              <a:buFont typeface="Wingdings" panose="05000000000000000000" pitchFamily="2" charset="2"/>
              <a:buChar char="§"/>
            </a:pPr>
            <a:r>
              <a:rPr lang="en-US" dirty="0"/>
              <a:t>Changed State</a:t>
            </a:r>
          </a:p>
          <a:p>
            <a:pPr lvl="1">
              <a:buFont typeface="Wingdings" panose="05000000000000000000" pitchFamily="2" charset="2"/>
              <a:buChar char="§"/>
            </a:pPr>
            <a:r>
              <a:rPr lang="en-US" dirty="0"/>
              <a:t>I/O State information</a:t>
            </a:r>
          </a:p>
          <a:p>
            <a:pPr lvl="1">
              <a:buFont typeface="Wingdings" panose="05000000000000000000" pitchFamily="2" charset="2"/>
              <a:buChar char="§"/>
            </a:pPr>
            <a:r>
              <a:rPr lang="en-US" dirty="0"/>
              <a:t>Accounting information</a:t>
            </a:r>
            <a:endParaRPr lang="en-IN" dirty="0"/>
          </a:p>
        </p:txBody>
      </p:sp>
    </p:spTree>
    <p:extLst>
      <p:ext uri="{BB962C8B-B14F-4D97-AF65-F5344CB8AC3E}">
        <p14:creationId xmlns:p14="http://schemas.microsoft.com/office/powerpoint/2010/main" val="1816118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a:t>
            </a:r>
            <a:r>
              <a:rPr lang="en-US" dirty="0" err="1" smtClean="0"/>
              <a:t>Interprocess</a:t>
            </a:r>
            <a:r>
              <a:rPr lang="en-US" dirty="0"/>
              <a:t> communication  (IPC)</a:t>
            </a:r>
            <a:endParaRPr lang="en-IN" dirty="0"/>
          </a:p>
        </p:txBody>
      </p:sp>
      <p:sp>
        <p:nvSpPr>
          <p:cNvPr id="3" name="Content Placeholder 2"/>
          <p:cNvSpPr>
            <a:spLocks noGrp="1"/>
          </p:cNvSpPr>
          <p:nvPr>
            <p:ph idx="1"/>
          </p:nvPr>
        </p:nvSpPr>
        <p:spPr/>
        <p:txBody>
          <a:bodyPr>
            <a:normAutofit/>
          </a:bodyPr>
          <a:lstStyle/>
          <a:p>
            <a:r>
              <a:rPr lang="en-US" dirty="0"/>
              <a:t>Processes executing concurrently </a:t>
            </a:r>
            <a:r>
              <a:rPr lang="en-US" dirty="0" smtClean="0"/>
              <a:t>may </a:t>
            </a:r>
            <a:r>
              <a:rPr lang="en-US" dirty="0"/>
              <a:t>be </a:t>
            </a:r>
            <a:r>
              <a:rPr lang="en-US" dirty="0" smtClean="0"/>
              <a:t>either independent </a:t>
            </a:r>
            <a:r>
              <a:rPr lang="en-US" dirty="0"/>
              <a:t>processes or cooperating processes</a:t>
            </a:r>
            <a:r>
              <a:rPr lang="en-US" dirty="0" smtClean="0"/>
              <a:t>.</a:t>
            </a:r>
          </a:p>
          <a:p>
            <a:r>
              <a:rPr lang="en-US" dirty="0" smtClean="0"/>
              <a:t> </a:t>
            </a:r>
            <a:r>
              <a:rPr lang="en-US" dirty="0"/>
              <a:t>A process is </a:t>
            </a:r>
            <a:r>
              <a:rPr lang="en-US" dirty="0" smtClean="0"/>
              <a:t>independent if </a:t>
            </a:r>
            <a:r>
              <a:rPr lang="en-US" dirty="0"/>
              <a:t>it cannot affect or be affected by the other processes executing in the system.</a:t>
            </a:r>
          </a:p>
          <a:p>
            <a:r>
              <a:rPr lang="en-US" dirty="0"/>
              <a:t>Any process that does not share data with any other process is independent. </a:t>
            </a:r>
            <a:endParaRPr lang="en-US" dirty="0" smtClean="0"/>
          </a:p>
          <a:p>
            <a:r>
              <a:rPr lang="en-US" dirty="0" smtClean="0"/>
              <a:t>A process </a:t>
            </a:r>
            <a:r>
              <a:rPr lang="en-US" dirty="0"/>
              <a:t>is cooperating if it can affect or be affected by the other </a:t>
            </a:r>
            <a:r>
              <a:rPr lang="en-US" dirty="0" smtClean="0"/>
              <a:t>processes executing </a:t>
            </a:r>
            <a:r>
              <a:rPr lang="en-US" dirty="0"/>
              <a:t>in the system.</a:t>
            </a:r>
            <a:endParaRPr lang="en-IN" dirty="0"/>
          </a:p>
        </p:txBody>
      </p:sp>
    </p:spTree>
    <p:extLst>
      <p:ext uri="{BB962C8B-B14F-4D97-AF65-F5344CB8AC3E}">
        <p14:creationId xmlns:p14="http://schemas.microsoft.com/office/powerpoint/2010/main" val="2953231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Reasons </a:t>
            </a:r>
            <a:r>
              <a:rPr lang="en-US" dirty="0"/>
              <a:t>for </a:t>
            </a:r>
            <a:r>
              <a:rPr lang="en-US" dirty="0" smtClean="0"/>
              <a:t>process cooperation/IPC:</a:t>
            </a:r>
            <a:endParaRPr lang="en-IN" dirty="0"/>
          </a:p>
        </p:txBody>
      </p:sp>
      <p:sp>
        <p:nvSpPr>
          <p:cNvPr id="3" name="Content Placeholder 2"/>
          <p:cNvSpPr>
            <a:spLocks noGrp="1"/>
          </p:cNvSpPr>
          <p:nvPr>
            <p:ph idx="1"/>
          </p:nvPr>
        </p:nvSpPr>
        <p:spPr/>
        <p:txBody>
          <a:bodyPr>
            <a:normAutofit/>
          </a:bodyPr>
          <a:lstStyle/>
          <a:p>
            <a:r>
              <a:rPr lang="en-US" b="1" dirty="0"/>
              <a:t>Information </a:t>
            </a:r>
            <a:r>
              <a:rPr lang="en-US" b="1" dirty="0" smtClean="0"/>
              <a:t>sharing:</a:t>
            </a:r>
            <a:r>
              <a:rPr lang="en-US" dirty="0" smtClean="0"/>
              <a:t>  </a:t>
            </a:r>
            <a:r>
              <a:rPr lang="en-US" dirty="0" err="1" smtClean="0"/>
              <a:t>eg</a:t>
            </a:r>
            <a:r>
              <a:rPr lang="en-US" dirty="0" smtClean="0"/>
              <a:t> a </a:t>
            </a:r>
            <a:r>
              <a:rPr lang="en-US" dirty="0"/>
              <a:t>shared </a:t>
            </a:r>
            <a:r>
              <a:rPr lang="en-US" dirty="0" smtClean="0"/>
              <a:t>file </a:t>
            </a:r>
            <a:r>
              <a:rPr lang="en-US" dirty="0"/>
              <a:t>to allow concurrent access to </a:t>
            </a:r>
            <a:r>
              <a:rPr lang="en-US" dirty="0" smtClean="0"/>
              <a:t>multiple users</a:t>
            </a:r>
          </a:p>
          <a:p>
            <a:r>
              <a:rPr lang="en-US" b="1" dirty="0" smtClean="0"/>
              <a:t>Computation speedup:</a:t>
            </a:r>
            <a:r>
              <a:rPr lang="en-US" dirty="0" smtClean="0"/>
              <a:t> </a:t>
            </a:r>
            <a:r>
              <a:rPr lang="en-US" dirty="0"/>
              <a:t>If we want a particular task to run faster, we </a:t>
            </a:r>
            <a:r>
              <a:rPr lang="en-US" dirty="0" smtClean="0"/>
              <a:t>must break </a:t>
            </a:r>
            <a:r>
              <a:rPr lang="en-US" dirty="0"/>
              <a:t>it into subtasks, each of which will be executing in parallel with </a:t>
            </a:r>
            <a:r>
              <a:rPr lang="en-US" dirty="0" smtClean="0"/>
              <a:t>the others</a:t>
            </a:r>
            <a:r>
              <a:rPr lang="en-US" dirty="0"/>
              <a:t>. </a:t>
            </a:r>
            <a:endParaRPr lang="en-US" dirty="0" smtClean="0"/>
          </a:p>
          <a:p>
            <a:r>
              <a:rPr lang="en-US" b="1" dirty="0" smtClean="0"/>
              <a:t>Modularity:</a:t>
            </a:r>
            <a:r>
              <a:rPr lang="en-US" dirty="0" smtClean="0"/>
              <a:t> dividing </a:t>
            </a:r>
            <a:r>
              <a:rPr lang="en-US" dirty="0"/>
              <a:t>the system functions into separate processes or </a:t>
            </a:r>
            <a:r>
              <a:rPr lang="en-US" dirty="0" smtClean="0"/>
              <a:t>threads.</a:t>
            </a:r>
            <a:endParaRPr lang="en-US" dirty="0"/>
          </a:p>
          <a:p>
            <a:r>
              <a:rPr lang="en-US" b="1" dirty="0" smtClean="0"/>
              <a:t>Convenience:</a:t>
            </a:r>
            <a:r>
              <a:rPr lang="en-US" dirty="0" smtClean="0"/>
              <a:t> </a:t>
            </a:r>
            <a:r>
              <a:rPr lang="en-US" dirty="0"/>
              <a:t>Even an individual user may work on many tasks at </a:t>
            </a:r>
            <a:r>
              <a:rPr lang="en-US" dirty="0" smtClean="0"/>
              <a:t>the same </a:t>
            </a:r>
            <a:r>
              <a:rPr lang="en-US" dirty="0"/>
              <a:t>time. For instance, a user may be editing, listening to music, </a:t>
            </a:r>
            <a:r>
              <a:rPr lang="en-US" dirty="0" smtClean="0"/>
              <a:t>and compiling </a:t>
            </a:r>
            <a:r>
              <a:rPr lang="en-US" dirty="0"/>
              <a:t>in parallel.</a:t>
            </a:r>
            <a:endParaRPr lang="en-IN" dirty="0"/>
          </a:p>
        </p:txBody>
      </p:sp>
    </p:spTree>
    <p:extLst>
      <p:ext uri="{BB962C8B-B14F-4D97-AF65-F5344CB8AC3E}">
        <p14:creationId xmlns:p14="http://schemas.microsoft.com/office/powerpoint/2010/main" val="546108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contd.</a:t>
            </a:r>
            <a:endParaRPr lang="en-IN" dirty="0"/>
          </a:p>
        </p:txBody>
      </p:sp>
      <p:sp>
        <p:nvSpPr>
          <p:cNvPr id="3" name="Content Placeholder 2"/>
          <p:cNvSpPr>
            <a:spLocks noGrp="1"/>
          </p:cNvSpPr>
          <p:nvPr>
            <p:ph idx="1"/>
          </p:nvPr>
        </p:nvSpPr>
        <p:spPr/>
        <p:txBody>
          <a:bodyPr/>
          <a:lstStyle/>
          <a:p>
            <a:r>
              <a:rPr lang="en-US" dirty="0" err="1" smtClean="0"/>
              <a:t>Interprocess</a:t>
            </a:r>
            <a:r>
              <a:rPr lang="en-US" dirty="0" smtClean="0"/>
              <a:t> </a:t>
            </a:r>
            <a:r>
              <a:rPr lang="en-US" dirty="0"/>
              <a:t>communication (IPC</a:t>
            </a:r>
            <a:r>
              <a:rPr lang="en-US" dirty="0" smtClean="0"/>
              <a:t>) is a </a:t>
            </a:r>
            <a:r>
              <a:rPr lang="en-US" dirty="0"/>
              <a:t>mechanism that </a:t>
            </a:r>
            <a:r>
              <a:rPr lang="en-US" dirty="0" smtClean="0"/>
              <a:t>allow processes to </a:t>
            </a:r>
            <a:r>
              <a:rPr lang="en-US" dirty="0"/>
              <a:t>exchange data and information. </a:t>
            </a:r>
            <a:endParaRPr lang="en-US" dirty="0" smtClean="0"/>
          </a:p>
          <a:p>
            <a:r>
              <a:rPr lang="en-US" dirty="0" smtClean="0"/>
              <a:t>There </a:t>
            </a:r>
            <a:r>
              <a:rPr lang="en-US" dirty="0"/>
              <a:t>are </a:t>
            </a:r>
            <a:r>
              <a:rPr lang="en-US" dirty="0" smtClean="0"/>
              <a:t>two fundamental </a:t>
            </a:r>
            <a:r>
              <a:rPr lang="en-US" dirty="0"/>
              <a:t>models of </a:t>
            </a:r>
            <a:r>
              <a:rPr lang="en-US" dirty="0" err="1"/>
              <a:t>interprocess</a:t>
            </a:r>
            <a:r>
              <a:rPr lang="en-US" dirty="0"/>
              <a:t> communication: </a:t>
            </a:r>
            <a:r>
              <a:rPr lang="en-US" dirty="0" smtClean="0"/>
              <a:t>    1. shared </a:t>
            </a:r>
            <a:r>
              <a:rPr lang="en-US" dirty="0"/>
              <a:t>memory </a:t>
            </a:r>
            <a:r>
              <a:rPr lang="en-US" dirty="0" smtClean="0"/>
              <a:t> </a:t>
            </a:r>
          </a:p>
          <a:p>
            <a:pPr marL="0" indent="0">
              <a:buNone/>
            </a:pPr>
            <a:r>
              <a:rPr lang="en-US" dirty="0" smtClean="0"/>
              <a:t>   2. message passing </a:t>
            </a:r>
            <a:endParaRPr lang="en-IN" dirty="0"/>
          </a:p>
        </p:txBody>
      </p:sp>
    </p:spTree>
    <p:extLst>
      <p:ext uri="{BB962C8B-B14F-4D97-AF65-F5344CB8AC3E}">
        <p14:creationId xmlns:p14="http://schemas.microsoft.com/office/powerpoint/2010/main" val="3446250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models: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263" y="1743338"/>
            <a:ext cx="7268070" cy="4988538"/>
          </a:xfrm>
        </p:spPr>
      </p:pic>
    </p:spTree>
    <p:extLst>
      <p:ext uri="{BB962C8B-B14F-4D97-AF65-F5344CB8AC3E}">
        <p14:creationId xmlns:p14="http://schemas.microsoft.com/office/powerpoint/2010/main" val="317820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3.1 Process</a:t>
            </a:r>
            <a:endParaRPr lang="en-IN" dirty="0"/>
          </a:p>
        </p:txBody>
      </p:sp>
      <p:sp>
        <p:nvSpPr>
          <p:cNvPr id="3" name="Content Placeholder 2"/>
          <p:cNvSpPr>
            <a:spLocks noGrp="1"/>
          </p:cNvSpPr>
          <p:nvPr>
            <p:ph idx="1"/>
          </p:nvPr>
        </p:nvSpPr>
        <p:spPr/>
        <p:txBody>
          <a:bodyPr/>
          <a:lstStyle/>
          <a:p>
            <a:r>
              <a:rPr lang="en-US" dirty="0" smtClean="0"/>
              <a:t>A process is a program in execution.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460" y="2596160"/>
            <a:ext cx="2747443" cy="3953637"/>
          </a:xfrm>
          <a:prstGeom prst="rect">
            <a:avLst/>
          </a:prstGeom>
        </p:spPr>
      </p:pic>
    </p:spTree>
    <p:extLst>
      <p:ext uri="{BB962C8B-B14F-4D97-AF65-F5344CB8AC3E}">
        <p14:creationId xmlns:p14="http://schemas.microsoft.com/office/powerpoint/2010/main" val="1798846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shared-memory </a:t>
            </a:r>
            <a:r>
              <a:rPr lang="en-IN" dirty="0" smtClean="0"/>
              <a:t>model:</a:t>
            </a:r>
            <a:endParaRPr lang="en-IN" dirty="0"/>
          </a:p>
        </p:txBody>
      </p:sp>
      <p:sp>
        <p:nvSpPr>
          <p:cNvPr id="3" name="Content Placeholder 2"/>
          <p:cNvSpPr>
            <a:spLocks noGrp="1"/>
          </p:cNvSpPr>
          <p:nvPr>
            <p:ph idx="1"/>
          </p:nvPr>
        </p:nvSpPr>
        <p:spPr/>
        <p:txBody>
          <a:bodyPr>
            <a:normAutofit/>
          </a:bodyPr>
          <a:lstStyle/>
          <a:p>
            <a:r>
              <a:rPr lang="en-US" dirty="0" smtClean="0"/>
              <a:t>In </a:t>
            </a:r>
            <a:r>
              <a:rPr lang="en-US" dirty="0"/>
              <a:t>the shared-memory model, a region of memory that is </a:t>
            </a:r>
            <a:r>
              <a:rPr lang="en-US" dirty="0" smtClean="0"/>
              <a:t>shared by </a:t>
            </a:r>
            <a:r>
              <a:rPr lang="en-US" dirty="0"/>
              <a:t>cooperating processes is established</a:t>
            </a:r>
            <a:r>
              <a:rPr lang="en-US" dirty="0" smtClean="0"/>
              <a:t>.</a:t>
            </a:r>
          </a:p>
          <a:p>
            <a:r>
              <a:rPr lang="en-US" dirty="0" smtClean="0"/>
              <a:t>Processes </a:t>
            </a:r>
            <a:r>
              <a:rPr lang="en-US" dirty="0"/>
              <a:t>can then exchange information by reading and writing data to the shared region. </a:t>
            </a:r>
            <a:endParaRPr lang="en-US" dirty="0" smtClean="0"/>
          </a:p>
          <a:p>
            <a:r>
              <a:rPr lang="en-US" dirty="0"/>
              <a:t> Shared memory can be faster than message </a:t>
            </a:r>
            <a:r>
              <a:rPr lang="en-US" dirty="0" smtClean="0"/>
              <a:t>passing, In </a:t>
            </a:r>
            <a:r>
              <a:rPr lang="en-US" dirty="0"/>
              <a:t>shared-memory systems, system calls are required only to establish shared-memory regions. </a:t>
            </a:r>
            <a:endParaRPr lang="en-US" dirty="0" smtClean="0"/>
          </a:p>
          <a:p>
            <a:r>
              <a:rPr lang="en-US" dirty="0" smtClean="0"/>
              <a:t>Once </a:t>
            </a:r>
            <a:r>
              <a:rPr lang="en-US" dirty="0"/>
              <a:t>shared memory is established, all accesses are </a:t>
            </a:r>
            <a:r>
              <a:rPr lang="en-US" dirty="0" smtClean="0"/>
              <a:t>treated as </a:t>
            </a:r>
            <a:r>
              <a:rPr lang="en-US" dirty="0"/>
              <a:t>routine memory accesses, and no assistance from the kernel is required</a:t>
            </a:r>
            <a:r>
              <a:rPr lang="en-US" dirty="0" smtClean="0"/>
              <a:t>.</a:t>
            </a:r>
          </a:p>
        </p:txBody>
      </p:sp>
    </p:spTree>
    <p:extLst>
      <p:ext uri="{BB962C8B-B14F-4D97-AF65-F5344CB8AC3E}">
        <p14:creationId xmlns:p14="http://schemas.microsoft.com/office/powerpoint/2010/main" val="143074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532"/>
            <a:ext cx="10515600" cy="880351"/>
          </a:xfrm>
        </p:spPr>
        <p:txBody>
          <a:bodyPr/>
          <a:lstStyle/>
          <a:p>
            <a:r>
              <a:rPr lang="en-US" dirty="0" smtClean="0"/>
              <a:t>Message passing model:</a:t>
            </a:r>
            <a:endParaRPr lang="en-IN" dirty="0"/>
          </a:p>
        </p:txBody>
      </p:sp>
      <p:sp>
        <p:nvSpPr>
          <p:cNvPr id="3" name="Content Placeholder 2"/>
          <p:cNvSpPr>
            <a:spLocks noGrp="1"/>
          </p:cNvSpPr>
          <p:nvPr>
            <p:ph idx="1"/>
          </p:nvPr>
        </p:nvSpPr>
        <p:spPr>
          <a:xfrm>
            <a:off x="838200" y="1150883"/>
            <a:ext cx="10515600" cy="5026080"/>
          </a:xfrm>
        </p:spPr>
        <p:txBody>
          <a:bodyPr/>
          <a:lstStyle/>
          <a:p>
            <a:r>
              <a:rPr lang="en-US" dirty="0"/>
              <a:t>In the message-passing model, communication takes place by means of messages exchanged between the cooperating processes.</a:t>
            </a:r>
          </a:p>
          <a:p>
            <a:r>
              <a:rPr lang="en-US" dirty="0" smtClean="0"/>
              <a:t>Message-passing </a:t>
            </a:r>
            <a:r>
              <a:rPr lang="en-US" dirty="0"/>
              <a:t>systems are typically implemented using system calls and thus require the more time-consuming task of kernel intervention. </a:t>
            </a:r>
            <a:endParaRPr lang="en-US" dirty="0" smtClean="0"/>
          </a:p>
          <a:p>
            <a:r>
              <a:rPr lang="en-US" dirty="0"/>
              <a:t>Message passing is useful for </a:t>
            </a:r>
            <a:r>
              <a:rPr lang="en-US" dirty="0" smtClean="0"/>
              <a:t>exchanging smaller </a:t>
            </a:r>
            <a:r>
              <a:rPr lang="en-US" dirty="0"/>
              <a:t>amounts of data, because no conflicts need be avoided. </a:t>
            </a:r>
            <a:endParaRPr lang="en-US" dirty="0" smtClean="0"/>
          </a:p>
          <a:p>
            <a:r>
              <a:rPr lang="en-US" dirty="0" smtClean="0"/>
              <a:t>Message passing </a:t>
            </a:r>
            <a:r>
              <a:rPr lang="en-US" dirty="0"/>
              <a:t>is also easier to implement in a distributed system than shared </a:t>
            </a:r>
            <a:r>
              <a:rPr lang="en-US" dirty="0" smtClean="0"/>
              <a:t>memory.</a:t>
            </a:r>
            <a:endParaRPr lang="en-IN" dirty="0"/>
          </a:p>
        </p:txBody>
      </p:sp>
    </p:spTree>
    <p:extLst>
      <p:ext uri="{BB962C8B-B14F-4D97-AF65-F5344CB8AC3E}">
        <p14:creationId xmlns:p14="http://schemas.microsoft.com/office/powerpoint/2010/main" val="3461461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39787" y="203994"/>
            <a:ext cx="5157787" cy="823912"/>
          </a:xfrm>
        </p:spPr>
        <p:txBody>
          <a:bodyPr/>
          <a:lstStyle/>
          <a:p>
            <a:pPr algn="ctr"/>
            <a:r>
              <a:rPr lang="en-IN" dirty="0" smtClean="0"/>
              <a:t>Shared-memory</a:t>
            </a:r>
            <a:endParaRPr lang="en-IN" dirty="0"/>
          </a:p>
        </p:txBody>
      </p:sp>
      <p:sp>
        <p:nvSpPr>
          <p:cNvPr id="5" name="Content Placeholder 4"/>
          <p:cNvSpPr>
            <a:spLocks noGrp="1"/>
          </p:cNvSpPr>
          <p:nvPr>
            <p:ph sz="half" idx="2"/>
          </p:nvPr>
        </p:nvSpPr>
        <p:spPr>
          <a:xfrm>
            <a:off x="614364" y="1165225"/>
            <a:ext cx="5383212" cy="5024438"/>
          </a:xfrm>
        </p:spPr>
        <p:txBody>
          <a:bodyPr>
            <a:normAutofit fontScale="92500" lnSpcReduction="20000"/>
          </a:bodyPr>
          <a:lstStyle/>
          <a:p>
            <a:r>
              <a:rPr lang="en-US" dirty="0"/>
              <a:t>The shared memory region is used for communication</a:t>
            </a:r>
            <a:r>
              <a:rPr lang="en-US" dirty="0" smtClean="0"/>
              <a:t>.</a:t>
            </a:r>
          </a:p>
          <a:p>
            <a:pPr algn="just"/>
            <a:r>
              <a:rPr lang="en-US" dirty="0"/>
              <a:t>It is used for communication between processes on a single processor or multiprocessor </a:t>
            </a:r>
            <a:r>
              <a:rPr lang="en-US" dirty="0" smtClean="0"/>
              <a:t>systems.</a:t>
            </a:r>
            <a:r>
              <a:rPr lang="en-US" dirty="0"/>
              <a:t> </a:t>
            </a:r>
            <a:endParaRPr lang="en-US" dirty="0" smtClean="0"/>
          </a:p>
          <a:p>
            <a:r>
              <a:rPr lang="en-US" dirty="0"/>
              <a:t>It is useful for sharing </a:t>
            </a:r>
            <a:r>
              <a:rPr lang="en-US" dirty="0" smtClean="0"/>
              <a:t>large </a:t>
            </a:r>
            <a:r>
              <a:rPr lang="en-US" dirty="0"/>
              <a:t>amounts of </a:t>
            </a:r>
            <a:r>
              <a:rPr lang="en-US" dirty="0" smtClean="0"/>
              <a:t>data.</a:t>
            </a:r>
          </a:p>
          <a:p>
            <a:r>
              <a:rPr lang="en-IN" dirty="0"/>
              <a:t>No kernel intervention</a:t>
            </a:r>
            <a:r>
              <a:rPr lang="en-IN" dirty="0" smtClean="0"/>
              <a:t>.</a:t>
            </a:r>
          </a:p>
          <a:p>
            <a:pPr fontAlgn="base"/>
            <a:r>
              <a:rPr lang="en-US" dirty="0"/>
              <a:t>Example- </a:t>
            </a:r>
          </a:p>
          <a:p>
            <a:pPr marL="0" indent="0" fontAlgn="base">
              <a:buNone/>
            </a:pPr>
            <a:r>
              <a:rPr lang="en-US" dirty="0" smtClean="0"/>
              <a:t>Data from a client process may need to be transferred to a server process for modification before being returned to the client.</a:t>
            </a:r>
            <a:endParaRPr lang="en-US" dirty="0"/>
          </a:p>
          <a:p>
            <a:endParaRPr lang="en-IN" dirty="0"/>
          </a:p>
        </p:txBody>
      </p:sp>
      <p:sp>
        <p:nvSpPr>
          <p:cNvPr id="6" name="Text Placeholder 5"/>
          <p:cNvSpPr>
            <a:spLocks noGrp="1"/>
          </p:cNvSpPr>
          <p:nvPr>
            <p:ph type="body" sz="quarter" idx="3"/>
          </p:nvPr>
        </p:nvSpPr>
        <p:spPr>
          <a:xfrm>
            <a:off x="6097588" y="203994"/>
            <a:ext cx="5183188" cy="823912"/>
          </a:xfrm>
        </p:spPr>
        <p:txBody>
          <a:bodyPr/>
          <a:lstStyle/>
          <a:p>
            <a:pPr algn="ctr"/>
            <a:r>
              <a:rPr lang="en-US" dirty="0"/>
              <a:t>Message passing</a:t>
            </a:r>
            <a:endParaRPr lang="en-IN" dirty="0"/>
          </a:p>
        </p:txBody>
      </p:sp>
      <p:sp>
        <p:nvSpPr>
          <p:cNvPr id="7" name="Content Placeholder 6"/>
          <p:cNvSpPr>
            <a:spLocks noGrp="1"/>
          </p:cNvSpPr>
          <p:nvPr>
            <p:ph sz="quarter" idx="4"/>
          </p:nvPr>
        </p:nvSpPr>
        <p:spPr>
          <a:xfrm>
            <a:off x="6172199" y="1165225"/>
            <a:ext cx="5586413" cy="5024438"/>
          </a:xfrm>
        </p:spPr>
        <p:txBody>
          <a:bodyPr>
            <a:normAutofit/>
          </a:bodyPr>
          <a:lstStyle/>
          <a:p>
            <a:r>
              <a:rPr lang="en-US" sz="2600" dirty="0"/>
              <a:t>A message passing facility is used for communication</a:t>
            </a:r>
            <a:r>
              <a:rPr lang="en-US" sz="2600" dirty="0" smtClean="0"/>
              <a:t>.</a:t>
            </a:r>
          </a:p>
          <a:p>
            <a:r>
              <a:rPr lang="en-US" sz="2600" dirty="0"/>
              <a:t>It is typically used in a distributed </a:t>
            </a:r>
            <a:r>
              <a:rPr lang="en-US" sz="2600" dirty="0" smtClean="0"/>
              <a:t>environment in network.</a:t>
            </a:r>
          </a:p>
          <a:p>
            <a:r>
              <a:rPr lang="en-US" sz="2600" dirty="0"/>
              <a:t>It is useful for sharing small </a:t>
            </a:r>
            <a:r>
              <a:rPr lang="en-US" sz="2600" dirty="0" smtClean="0"/>
              <a:t>amounts </a:t>
            </a:r>
            <a:r>
              <a:rPr lang="en-US" sz="2600" dirty="0"/>
              <a:t>of </a:t>
            </a:r>
            <a:r>
              <a:rPr lang="en-US" sz="2600" dirty="0" smtClean="0"/>
              <a:t>data.</a:t>
            </a:r>
            <a:r>
              <a:rPr lang="en-US" sz="2600" dirty="0"/>
              <a:t> </a:t>
            </a:r>
            <a:endParaRPr lang="en-US" sz="2600" dirty="0" smtClean="0"/>
          </a:p>
          <a:p>
            <a:r>
              <a:rPr lang="en-IN" sz="2600" dirty="0"/>
              <a:t>It involves kernel intervention</a:t>
            </a:r>
            <a:r>
              <a:rPr lang="en-IN" sz="2600" dirty="0" smtClean="0"/>
              <a:t>.</a:t>
            </a:r>
          </a:p>
          <a:p>
            <a:r>
              <a:rPr lang="en-IN" sz="2600" dirty="0" smtClean="0"/>
              <a:t>Example- Web servers, web browsers.</a:t>
            </a:r>
            <a:endParaRPr lang="en-IN" sz="2600" dirty="0"/>
          </a:p>
        </p:txBody>
      </p:sp>
    </p:spTree>
    <p:extLst>
      <p:ext uri="{BB962C8B-B14F-4D97-AF65-F5344CB8AC3E}">
        <p14:creationId xmlns:p14="http://schemas.microsoft.com/office/powerpoint/2010/main" val="3257840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3.4 Threads:</a:t>
            </a:r>
            <a:endParaRPr lang="en-IN" dirty="0"/>
          </a:p>
        </p:txBody>
      </p:sp>
      <p:sp>
        <p:nvSpPr>
          <p:cNvPr id="3" name="Content Placeholder 2"/>
          <p:cNvSpPr>
            <a:spLocks noGrp="1"/>
          </p:cNvSpPr>
          <p:nvPr>
            <p:ph idx="1"/>
          </p:nvPr>
        </p:nvSpPr>
        <p:spPr>
          <a:xfrm>
            <a:off x="838200" y="1261240"/>
            <a:ext cx="10515600" cy="5202621"/>
          </a:xfrm>
        </p:spPr>
        <p:txBody>
          <a:bodyPr>
            <a:normAutofit/>
          </a:bodyPr>
          <a:lstStyle/>
          <a:p>
            <a:r>
              <a:rPr lang="en-US" dirty="0"/>
              <a:t>A thread is a basic unit of CPU utilization; it comprises a </a:t>
            </a:r>
            <a:r>
              <a:rPr lang="en-US" b="1" dirty="0"/>
              <a:t>thread ID</a:t>
            </a:r>
            <a:r>
              <a:rPr lang="en-US" dirty="0"/>
              <a:t>, a </a:t>
            </a:r>
            <a:r>
              <a:rPr lang="en-US" b="1" dirty="0" smtClean="0"/>
              <a:t>program counter</a:t>
            </a:r>
            <a:r>
              <a:rPr lang="en-US" dirty="0"/>
              <a:t>, a </a:t>
            </a:r>
            <a:r>
              <a:rPr lang="en-US" b="1" dirty="0"/>
              <a:t>register set</a:t>
            </a:r>
            <a:r>
              <a:rPr lang="en-US" dirty="0"/>
              <a:t>, and a </a:t>
            </a:r>
            <a:r>
              <a:rPr lang="en-US" b="1" dirty="0" smtClean="0"/>
              <a:t>stack</a:t>
            </a:r>
            <a:r>
              <a:rPr lang="en-US" dirty="0" smtClean="0"/>
              <a:t>.</a:t>
            </a:r>
          </a:p>
          <a:p>
            <a:r>
              <a:rPr lang="en-US" dirty="0"/>
              <a:t>A thread is a path of execution within a process. </a:t>
            </a:r>
            <a:endParaRPr lang="en-US" dirty="0" smtClean="0"/>
          </a:p>
          <a:p>
            <a:r>
              <a:rPr lang="en-US" dirty="0" smtClean="0"/>
              <a:t>A </a:t>
            </a:r>
            <a:r>
              <a:rPr lang="en-US" dirty="0"/>
              <a:t>process can contain multiple threads</a:t>
            </a:r>
            <a:r>
              <a:rPr lang="en-US" dirty="0" smtClean="0"/>
              <a:t>.</a:t>
            </a:r>
          </a:p>
          <a:p>
            <a:r>
              <a:rPr lang="en-US" dirty="0"/>
              <a:t> It shares with other threads </a:t>
            </a:r>
            <a:r>
              <a:rPr lang="en-US" dirty="0" smtClean="0"/>
              <a:t>belonging to </a:t>
            </a:r>
            <a:r>
              <a:rPr lang="en-US" dirty="0"/>
              <a:t>the same process its </a:t>
            </a:r>
            <a:r>
              <a:rPr lang="en-US" b="1" dirty="0"/>
              <a:t>code section, data section, and other </a:t>
            </a:r>
            <a:r>
              <a:rPr lang="en-US" b="1" dirty="0" smtClean="0"/>
              <a:t>operating-system resources</a:t>
            </a:r>
            <a:r>
              <a:rPr lang="en-US" b="1" dirty="0"/>
              <a:t>, such as open files and signals</a:t>
            </a:r>
            <a:r>
              <a:rPr lang="en-US" dirty="0"/>
              <a:t>. </a:t>
            </a:r>
            <a:endParaRPr lang="en-US" dirty="0" smtClean="0"/>
          </a:p>
          <a:p>
            <a:r>
              <a:rPr lang="en-US" dirty="0"/>
              <a:t>A thread is also known as </a:t>
            </a:r>
            <a:r>
              <a:rPr lang="en-US" b="1" dirty="0"/>
              <a:t>lightweight process</a:t>
            </a:r>
            <a:r>
              <a:rPr lang="en-US" dirty="0" smtClean="0"/>
              <a:t>.</a:t>
            </a:r>
          </a:p>
          <a:p>
            <a:r>
              <a:rPr lang="en-US" dirty="0"/>
              <a:t>For example, in a browser, multiple tabs can be different threads. </a:t>
            </a:r>
            <a:endParaRPr lang="en-US" dirty="0" smtClean="0"/>
          </a:p>
          <a:p>
            <a:r>
              <a:rPr lang="en-US" dirty="0" smtClean="0"/>
              <a:t>MS </a:t>
            </a:r>
            <a:r>
              <a:rPr lang="en-US" dirty="0"/>
              <a:t>Word uses multiple threads: one thread to format the text, another thread to process inputs, etc.</a:t>
            </a:r>
            <a:endParaRPr lang="en-IN" dirty="0"/>
          </a:p>
        </p:txBody>
      </p:sp>
    </p:spTree>
    <p:extLst>
      <p:ext uri="{BB962C8B-B14F-4D97-AF65-F5344CB8AC3E}">
        <p14:creationId xmlns:p14="http://schemas.microsoft.com/office/powerpoint/2010/main" val="40225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Single-threaded and multithreaded </a:t>
            </a:r>
            <a:r>
              <a:rPr lang="en-IN" sz="4000" dirty="0" smtClean="0"/>
              <a:t>processes:</a:t>
            </a:r>
            <a:endParaRPr lang="en-IN"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5574" y="1545021"/>
            <a:ext cx="7764644" cy="4966137"/>
          </a:xfrm>
        </p:spPr>
      </p:pic>
    </p:spTree>
    <p:extLst>
      <p:ext uri="{BB962C8B-B14F-4D97-AF65-F5344CB8AC3E}">
        <p14:creationId xmlns:p14="http://schemas.microsoft.com/office/powerpoint/2010/main" val="545748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62152"/>
          </a:xfrm>
        </p:spPr>
        <p:txBody>
          <a:bodyPr>
            <a:normAutofit fontScale="90000"/>
          </a:bodyPr>
          <a:lstStyle/>
          <a:p>
            <a:r>
              <a:rPr lang="en-US" dirty="0" smtClean="0"/>
              <a:t>Thread benefits:</a:t>
            </a:r>
            <a:endParaRPr lang="en-IN" dirty="0"/>
          </a:p>
        </p:txBody>
      </p:sp>
      <p:sp>
        <p:nvSpPr>
          <p:cNvPr id="3" name="Content Placeholder 2"/>
          <p:cNvSpPr>
            <a:spLocks noGrp="1"/>
          </p:cNvSpPr>
          <p:nvPr>
            <p:ph idx="1"/>
          </p:nvPr>
        </p:nvSpPr>
        <p:spPr>
          <a:xfrm>
            <a:off x="838200" y="662153"/>
            <a:ext cx="10515600" cy="5514810"/>
          </a:xfrm>
        </p:spPr>
        <p:txBody>
          <a:bodyPr>
            <a:normAutofit fontScale="92500"/>
          </a:bodyPr>
          <a:lstStyle/>
          <a:p>
            <a:r>
              <a:rPr lang="en-US" b="1" dirty="0" smtClean="0"/>
              <a:t>Responsiveness:</a:t>
            </a:r>
            <a:r>
              <a:rPr lang="en-US" dirty="0" smtClean="0"/>
              <a:t> </a:t>
            </a:r>
            <a:r>
              <a:rPr lang="en-US" dirty="0"/>
              <a:t>Multithreading an interactive application may </a:t>
            </a:r>
            <a:r>
              <a:rPr lang="en-US" dirty="0" smtClean="0"/>
              <a:t>allow a </a:t>
            </a:r>
            <a:r>
              <a:rPr lang="en-US" dirty="0"/>
              <a:t>program to continue running even if part of it is blocked or </a:t>
            </a:r>
            <a:r>
              <a:rPr lang="en-US" dirty="0" smtClean="0"/>
              <a:t>is performing </a:t>
            </a:r>
            <a:r>
              <a:rPr lang="en-US" dirty="0"/>
              <a:t>a lengthy operation, thereby increasing responsiveness </a:t>
            </a:r>
            <a:r>
              <a:rPr lang="en-US" dirty="0" smtClean="0"/>
              <a:t>to the user.</a:t>
            </a:r>
          </a:p>
          <a:p>
            <a:r>
              <a:rPr lang="en-IN" b="1" dirty="0"/>
              <a:t>Resource </a:t>
            </a:r>
            <a:r>
              <a:rPr lang="en-IN" b="1" dirty="0" smtClean="0"/>
              <a:t>sharing</a:t>
            </a:r>
            <a:r>
              <a:rPr lang="en-IN" dirty="0" smtClean="0"/>
              <a:t>:</a:t>
            </a:r>
            <a:r>
              <a:rPr lang="en-US" dirty="0"/>
              <a:t> threads share the memory and the resources of the process to which they belong by default. it allows an application </a:t>
            </a:r>
            <a:r>
              <a:rPr lang="en-US" dirty="0" smtClean="0"/>
              <a:t>to have </a:t>
            </a:r>
            <a:r>
              <a:rPr lang="en-US" dirty="0"/>
              <a:t>several different threads of activity within the same address space</a:t>
            </a:r>
            <a:r>
              <a:rPr lang="en-US" dirty="0" smtClean="0"/>
              <a:t>.</a:t>
            </a:r>
          </a:p>
          <a:p>
            <a:r>
              <a:rPr lang="en-US" b="1" dirty="0" smtClean="0"/>
              <a:t>Economy:</a:t>
            </a:r>
            <a:r>
              <a:rPr lang="en-US" dirty="0" smtClean="0"/>
              <a:t> </a:t>
            </a:r>
            <a:r>
              <a:rPr lang="en-US" dirty="0"/>
              <a:t>Allocating memory and resources for process creation is costly</a:t>
            </a:r>
            <a:r>
              <a:rPr lang="en-US" dirty="0" smtClean="0"/>
              <a:t>. Because </a:t>
            </a:r>
            <a:r>
              <a:rPr lang="en-US" dirty="0"/>
              <a:t>threads share the resources of the process to which they belong</a:t>
            </a:r>
            <a:r>
              <a:rPr lang="en-US" dirty="0" smtClean="0"/>
              <a:t>, it </a:t>
            </a:r>
            <a:r>
              <a:rPr lang="en-US" dirty="0"/>
              <a:t>is more economical to create and context-switch threads</a:t>
            </a:r>
            <a:r>
              <a:rPr lang="en-US" dirty="0" smtClean="0"/>
              <a:t>.</a:t>
            </a:r>
          </a:p>
          <a:p>
            <a:r>
              <a:rPr lang="en-US" b="1" dirty="0" smtClean="0"/>
              <a:t>Scalability:</a:t>
            </a:r>
            <a:r>
              <a:rPr lang="en-US" dirty="0" smtClean="0"/>
              <a:t> </a:t>
            </a:r>
            <a:r>
              <a:rPr lang="en-US" dirty="0"/>
              <a:t>The benefits of multithreading can be even greater in </a:t>
            </a:r>
            <a:r>
              <a:rPr lang="en-US" dirty="0" smtClean="0"/>
              <a:t>a multiprocessor </a:t>
            </a:r>
            <a:r>
              <a:rPr lang="en-US" dirty="0"/>
              <a:t>architecture, where threads may be running in </a:t>
            </a:r>
            <a:r>
              <a:rPr lang="en-US" dirty="0" smtClean="0"/>
              <a:t>parallel on </a:t>
            </a:r>
            <a:r>
              <a:rPr lang="en-US" dirty="0"/>
              <a:t>different processing cores.</a:t>
            </a:r>
            <a:endParaRPr lang="en-IN" dirty="0"/>
          </a:p>
        </p:txBody>
      </p:sp>
    </p:spTree>
    <p:extLst>
      <p:ext uri="{BB962C8B-B14F-4D97-AF65-F5344CB8AC3E}">
        <p14:creationId xmlns:p14="http://schemas.microsoft.com/office/powerpoint/2010/main" val="2662813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30621"/>
          </a:xfrm>
        </p:spPr>
        <p:txBody>
          <a:bodyPr>
            <a:normAutofit fontScale="90000"/>
          </a:bodyPr>
          <a:lstStyle/>
          <a:p>
            <a:r>
              <a:rPr lang="en-US" dirty="0" smtClean="0"/>
              <a:t>Process vs thread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9054326"/>
              </p:ext>
            </p:extLst>
          </p:nvPr>
        </p:nvGraphicFramePr>
        <p:xfrm>
          <a:off x="315311" y="615915"/>
          <a:ext cx="11319642" cy="6204294"/>
        </p:xfrm>
        <a:graphic>
          <a:graphicData uri="http://schemas.openxmlformats.org/drawingml/2006/table">
            <a:tbl>
              <a:tblPr/>
              <a:tblGrid>
                <a:gridCol w="382500"/>
                <a:gridCol w="4876890"/>
                <a:gridCol w="6060252"/>
              </a:tblGrid>
              <a:tr h="251188">
                <a:tc>
                  <a:txBody>
                    <a:bodyPr/>
                    <a:lstStyle/>
                    <a:p>
                      <a:pPr fontAlgn="t"/>
                      <a:r>
                        <a:rPr lang="en-IN" sz="1600" dirty="0">
                          <a:effectLst/>
                        </a:rPr>
                        <a:t>S.N.</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dirty="0">
                          <a:effectLst/>
                        </a:rPr>
                        <a:t>Process</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dirty="0">
                          <a:effectLst/>
                        </a:rPr>
                        <a:t>Thread</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84409">
                <a:tc>
                  <a:txBody>
                    <a:bodyPr/>
                    <a:lstStyle/>
                    <a:p>
                      <a:pPr fontAlgn="t"/>
                      <a:r>
                        <a:rPr lang="en-IN" sz="1600">
                          <a:effectLst/>
                        </a:rPr>
                        <a:t>1</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dirty="0">
                          <a:effectLst/>
                        </a:rPr>
                        <a:t>Process is heavy weight or resource intensive.</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a:effectLst/>
                        </a:rPr>
                        <a:t>Thread is light weight, taking lesser resources than a process.</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4409">
                <a:tc>
                  <a:txBody>
                    <a:bodyPr/>
                    <a:lstStyle/>
                    <a:p>
                      <a:pPr fontAlgn="t"/>
                      <a:r>
                        <a:rPr lang="en-IN" sz="1600">
                          <a:effectLst/>
                        </a:rPr>
                        <a:t>2</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dirty="0">
                          <a:effectLst/>
                        </a:rPr>
                        <a:t>Process switching needs interaction with operating system.</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a:effectLst/>
                        </a:rPr>
                        <a:t>Thread switching does not need to interact with operating system.</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20754">
                <a:tc>
                  <a:txBody>
                    <a:bodyPr/>
                    <a:lstStyle/>
                    <a:p>
                      <a:pPr fontAlgn="t"/>
                      <a:r>
                        <a:rPr lang="en-IN" sz="1600">
                          <a:effectLst/>
                        </a:rPr>
                        <a:t>3</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dirty="0">
                          <a:effectLst/>
                        </a:rPr>
                        <a:t>In multiple processing environments, each process executes the same code but has its own memory and file resources.</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a:effectLst/>
                        </a:rPr>
                        <a:t>All threads can share same set of open files, child processes.</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52582">
                <a:tc>
                  <a:txBody>
                    <a:bodyPr/>
                    <a:lstStyle/>
                    <a:p>
                      <a:pPr fontAlgn="t"/>
                      <a:r>
                        <a:rPr lang="en-IN" sz="1600">
                          <a:effectLst/>
                        </a:rPr>
                        <a:t>4</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dirty="0">
                          <a:effectLst/>
                        </a:rPr>
                        <a:t>If one process is blocked, then no other process can execute until the first process is unblocked.</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a:effectLst/>
                        </a:rPr>
                        <a:t>While one thread is blocked and waiting, a second thread in the same task can run.</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4409">
                <a:tc>
                  <a:txBody>
                    <a:bodyPr/>
                    <a:lstStyle/>
                    <a:p>
                      <a:pPr fontAlgn="t"/>
                      <a:r>
                        <a:rPr lang="en-IN" sz="1600">
                          <a:effectLst/>
                        </a:rPr>
                        <a:t>5</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dirty="0">
                          <a:effectLst/>
                        </a:rPr>
                        <a:t>Multiple processes without using threads use more resources.</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dirty="0">
                          <a:effectLst/>
                        </a:rPr>
                        <a:t>Multiple threaded processes use fewer resources.</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4409">
                <a:tc>
                  <a:txBody>
                    <a:bodyPr/>
                    <a:lstStyle/>
                    <a:p>
                      <a:pPr fontAlgn="t"/>
                      <a:r>
                        <a:rPr lang="en-IN" sz="1600">
                          <a:effectLst/>
                        </a:rPr>
                        <a:t>6</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a:effectLst/>
                        </a:rPr>
                        <a:t>In multiple processes each process operates independently of the others.</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200" dirty="0">
                          <a:effectLst/>
                        </a:rPr>
                        <a:t>One thread can read, write or change another thread's data.</a:t>
                      </a:r>
                    </a:p>
                  </a:txBody>
                  <a:tcPr marL="67315" marR="67315" marT="67315" marB="673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91923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threads:</a:t>
            </a:r>
            <a:endParaRPr lang="en-IN" dirty="0"/>
          </a:p>
        </p:txBody>
      </p:sp>
      <p:sp>
        <p:nvSpPr>
          <p:cNvPr id="3" name="Content Placeholder 2"/>
          <p:cNvSpPr>
            <a:spLocks noGrp="1"/>
          </p:cNvSpPr>
          <p:nvPr>
            <p:ph idx="1"/>
          </p:nvPr>
        </p:nvSpPr>
        <p:spPr/>
        <p:txBody>
          <a:bodyPr/>
          <a:lstStyle/>
          <a:p>
            <a:r>
              <a:rPr lang="en-US" dirty="0"/>
              <a:t>Threads are implemented in following two ways −</a:t>
            </a:r>
          </a:p>
          <a:p>
            <a:r>
              <a:rPr lang="en-US" b="1" dirty="0"/>
              <a:t>User Level Threads</a:t>
            </a:r>
            <a:r>
              <a:rPr lang="en-US" dirty="0"/>
              <a:t> − User managed threads.</a:t>
            </a:r>
          </a:p>
          <a:p>
            <a:r>
              <a:rPr lang="en-US" b="1" dirty="0"/>
              <a:t>Kernel Level Threads</a:t>
            </a:r>
            <a:r>
              <a:rPr lang="en-US" dirty="0"/>
              <a:t> − Operating System managed threads acting on kernel, an operating system core.</a:t>
            </a:r>
          </a:p>
          <a:p>
            <a:endParaRPr lang="en-IN" dirty="0"/>
          </a:p>
        </p:txBody>
      </p:sp>
    </p:spTree>
    <p:extLst>
      <p:ext uri="{BB962C8B-B14F-4D97-AF65-F5344CB8AC3E}">
        <p14:creationId xmlns:p14="http://schemas.microsoft.com/office/powerpoint/2010/main" val="410985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Level Threads</a:t>
            </a:r>
          </a:p>
        </p:txBody>
      </p:sp>
      <p:pic>
        <p:nvPicPr>
          <p:cNvPr id="4" name="Content Placeholder 3"/>
          <p:cNvPicPr>
            <a:picLocks noGrp="1" noChangeAspect="1"/>
          </p:cNvPicPr>
          <p:nvPr>
            <p:ph idx="1"/>
          </p:nvPr>
        </p:nvPicPr>
        <p:blipFill>
          <a:blip r:embed="rId2"/>
          <a:stretch>
            <a:fillRect/>
          </a:stretch>
        </p:blipFill>
        <p:spPr>
          <a:xfrm>
            <a:off x="2490952" y="1321542"/>
            <a:ext cx="6462548" cy="4803827"/>
          </a:xfrm>
          <a:prstGeom prst="rect">
            <a:avLst/>
          </a:prstGeom>
        </p:spPr>
      </p:pic>
    </p:spTree>
    <p:extLst>
      <p:ext uri="{BB962C8B-B14F-4D97-AF65-F5344CB8AC3E}">
        <p14:creationId xmlns:p14="http://schemas.microsoft.com/office/powerpoint/2010/main" val="3761091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8899"/>
            <a:ext cx="10515600" cy="861410"/>
          </a:xfrm>
        </p:spPr>
        <p:txBody>
          <a:bodyPr/>
          <a:lstStyle/>
          <a:p>
            <a:r>
              <a:rPr lang="en-IN" dirty="0"/>
              <a:t>Multithreading Models</a:t>
            </a:r>
          </a:p>
        </p:txBody>
      </p:sp>
      <p:sp>
        <p:nvSpPr>
          <p:cNvPr id="3" name="Content Placeholder 2"/>
          <p:cNvSpPr>
            <a:spLocks noGrp="1"/>
          </p:cNvSpPr>
          <p:nvPr>
            <p:ph sz="half" idx="1"/>
          </p:nvPr>
        </p:nvSpPr>
        <p:spPr>
          <a:xfrm>
            <a:off x="678051" y="1371600"/>
            <a:ext cx="5181600" cy="4351338"/>
          </a:xfrm>
        </p:spPr>
        <p:txBody>
          <a:bodyPr>
            <a:normAutofit/>
          </a:bodyPr>
          <a:lstStyle/>
          <a:p>
            <a:r>
              <a:rPr lang="en-IN" dirty="0"/>
              <a:t>Many-to-One </a:t>
            </a:r>
            <a:r>
              <a:rPr lang="en-IN" dirty="0" smtClean="0"/>
              <a:t>Model:</a:t>
            </a:r>
            <a:endParaRPr lang="en-IN" dirty="0"/>
          </a:p>
        </p:txBody>
      </p:sp>
      <p:sp>
        <p:nvSpPr>
          <p:cNvPr id="5" name="Content Placeholder 4"/>
          <p:cNvSpPr>
            <a:spLocks noGrp="1"/>
          </p:cNvSpPr>
          <p:nvPr>
            <p:ph sz="half" idx="2"/>
          </p:nvPr>
        </p:nvSpPr>
        <p:spPr>
          <a:xfrm>
            <a:off x="5123793" y="945932"/>
            <a:ext cx="6230007" cy="5231032"/>
          </a:xfrm>
        </p:spPr>
        <p:txBody>
          <a:bodyPr>
            <a:normAutofit/>
          </a:bodyPr>
          <a:lstStyle/>
          <a:p>
            <a:pPr algn="just"/>
            <a:r>
              <a:rPr lang="en-US" dirty="0"/>
              <a:t>Many-to-one model maps many user level threads to one Kernel-level thread</a:t>
            </a:r>
            <a:r>
              <a:rPr lang="en-US" dirty="0" smtClean="0"/>
              <a:t>.</a:t>
            </a:r>
          </a:p>
          <a:p>
            <a:pPr algn="just"/>
            <a:r>
              <a:rPr lang="en-US" dirty="0" smtClean="0"/>
              <a:t> </a:t>
            </a:r>
            <a:r>
              <a:rPr lang="en-US" dirty="0"/>
              <a:t>Thread management is done in user space by the thread library. </a:t>
            </a:r>
            <a:endParaRPr lang="en-US" dirty="0" smtClean="0"/>
          </a:p>
          <a:p>
            <a:pPr algn="just"/>
            <a:r>
              <a:rPr lang="en-US" dirty="0" smtClean="0"/>
              <a:t>When </a:t>
            </a:r>
            <a:r>
              <a:rPr lang="en-US" dirty="0"/>
              <a:t>thread makes a blocking system call, the entire process will be blocked. </a:t>
            </a:r>
            <a:endParaRPr lang="en-US" dirty="0" smtClean="0"/>
          </a:p>
          <a:p>
            <a:pPr algn="just"/>
            <a:r>
              <a:rPr lang="en-US" dirty="0" smtClean="0"/>
              <a:t>Only </a:t>
            </a:r>
            <a:r>
              <a:rPr lang="en-US" dirty="0"/>
              <a:t>one thread can access the Kernel at a time, so multiple threads are unable to run in parallel on multiprocessors</a:t>
            </a:r>
            <a:r>
              <a:rPr lang="en-US" dirty="0" smtClean="0"/>
              <a:t>.</a:t>
            </a:r>
          </a:p>
          <a:p>
            <a:pPr algn="just"/>
            <a:r>
              <a:rPr lang="en-US" dirty="0" err="1" smtClean="0"/>
              <a:t>Eg</a:t>
            </a:r>
            <a:r>
              <a:rPr lang="en-US" dirty="0" smtClean="0"/>
              <a:t> green threads in </a:t>
            </a:r>
            <a:r>
              <a:rPr lang="en-US" dirty="0" err="1" smtClean="0"/>
              <a:t>solaris</a:t>
            </a:r>
            <a:endParaRPr lang="en-IN" dirty="0"/>
          </a:p>
        </p:txBody>
      </p:sp>
      <p:pic>
        <p:nvPicPr>
          <p:cNvPr id="4" name="Picture 3"/>
          <p:cNvPicPr>
            <a:picLocks noChangeAspect="1"/>
          </p:cNvPicPr>
          <p:nvPr/>
        </p:nvPicPr>
        <p:blipFill>
          <a:blip r:embed="rId2"/>
          <a:stretch>
            <a:fillRect/>
          </a:stretch>
        </p:blipFill>
        <p:spPr>
          <a:xfrm>
            <a:off x="944615" y="1850668"/>
            <a:ext cx="3734072" cy="3847226"/>
          </a:xfrm>
          <a:prstGeom prst="rect">
            <a:avLst/>
          </a:prstGeom>
        </p:spPr>
      </p:pic>
    </p:spTree>
    <p:extLst>
      <p:ext uri="{BB962C8B-B14F-4D97-AF65-F5344CB8AC3E}">
        <p14:creationId xmlns:p14="http://schemas.microsoft.com/office/powerpoint/2010/main" val="4121618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smtClean="0"/>
              <a:t>Process contd.</a:t>
            </a:r>
            <a:endParaRPr lang="en-IN" dirty="0"/>
          </a:p>
        </p:txBody>
      </p:sp>
      <p:sp>
        <p:nvSpPr>
          <p:cNvPr id="3" name="Content Placeholder 2"/>
          <p:cNvSpPr>
            <a:spLocks noGrp="1"/>
          </p:cNvSpPr>
          <p:nvPr>
            <p:ph idx="1"/>
          </p:nvPr>
        </p:nvSpPr>
        <p:spPr>
          <a:xfrm>
            <a:off x="838200" y="1325563"/>
            <a:ext cx="10515600" cy="4851400"/>
          </a:xfrm>
        </p:spPr>
        <p:txBody>
          <a:bodyPr>
            <a:normAutofit/>
          </a:bodyPr>
          <a:lstStyle/>
          <a:p>
            <a:r>
              <a:rPr lang="en-US" dirty="0" smtClean="0"/>
              <a:t>A process is more than the program code, which is sometimes known as the </a:t>
            </a:r>
            <a:r>
              <a:rPr lang="en-US" b="1" dirty="0" smtClean="0"/>
              <a:t>text section</a:t>
            </a:r>
            <a:r>
              <a:rPr lang="en-US" dirty="0" smtClean="0"/>
              <a:t>.</a:t>
            </a:r>
          </a:p>
          <a:p>
            <a:r>
              <a:rPr lang="en-US" dirty="0" smtClean="0"/>
              <a:t>It also includes the current activity, as represented by the value of the program counter and the contents of the processor’s registers.</a:t>
            </a:r>
          </a:p>
          <a:p>
            <a:r>
              <a:rPr lang="en-US" dirty="0" smtClean="0"/>
              <a:t> A process generally also includes the process </a:t>
            </a:r>
            <a:r>
              <a:rPr lang="en-US" b="1" dirty="0" smtClean="0"/>
              <a:t>stack</a:t>
            </a:r>
            <a:r>
              <a:rPr lang="en-US" dirty="0" smtClean="0"/>
              <a:t>, which contains temporary data (such as function parameters, return addresses, and local variables).</a:t>
            </a:r>
          </a:p>
          <a:p>
            <a:r>
              <a:rPr lang="en-US" dirty="0" smtClean="0"/>
              <a:t> A </a:t>
            </a:r>
            <a:r>
              <a:rPr lang="en-US" b="1" dirty="0" smtClean="0"/>
              <a:t>data</a:t>
            </a:r>
            <a:r>
              <a:rPr lang="en-US" dirty="0" smtClean="0"/>
              <a:t> section contains global variables.</a:t>
            </a:r>
          </a:p>
          <a:p>
            <a:r>
              <a:rPr lang="en-US" dirty="0" smtClean="0"/>
              <a:t> A process may also include a </a:t>
            </a:r>
            <a:r>
              <a:rPr lang="en-US" b="1" dirty="0" smtClean="0"/>
              <a:t>heap</a:t>
            </a:r>
            <a:r>
              <a:rPr lang="en-US" dirty="0" smtClean="0"/>
              <a:t>, which is memory that is dynamically allocated during process run time.</a:t>
            </a:r>
            <a:endParaRPr lang="en-IN" dirty="0"/>
          </a:p>
        </p:txBody>
      </p:sp>
    </p:spTree>
    <p:extLst>
      <p:ext uri="{BB962C8B-B14F-4D97-AF65-F5344CB8AC3E}">
        <p14:creationId xmlns:p14="http://schemas.microsoft.com/office/powerpoint/2010/main" val="18674572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
            <a:ext cx="10515600" cy="851338"/>
          </a:xfrm>
        </p:spPr>
        <p:txBody>
          <a:bodyPr/>
          <a:lstStyle/>
          <a:p>
            <a:r>
              <a:rPr lang="en-IN" dirty="0"/>
              <a:t> One-to-One Model</a:t>
            </a:r>
          </a:p>
        </p:txBody>
      </p:sp>
      <p:pic>
        <p:nvPicPr>
          <p:cNvPr id="5" name="Content Placeholder 4"/>
          <p:cNvPicPr>
            <a:picLocks noGrp="1" noChangeAspect="1"/>
          </p:cNvPicPr>
          <p:nvPr>
            <p:ph sz="half" idx="1"/>
          </p:nvPr>
        </p:nvPicPr>
        <p:blipFill>
          <a:blip r:embed="rId2"/>
          <a:stretch>
            <a:fillRect/>
          </a:stretch>
        </p:blipFill>
        <p:spPr>
          <a:xfrm>
            <a:off x="524367" y="2013195"/>
            <a:ext cx="4623152" cy="3425908"/>
          </a:xfrm>
          <a:prstGeom prst="rect">
            <a:avLst/>
          </a:prstGeom>
        </p:spPr>
      </p:pic>
      <p:sp>
        <p:nvSpPr>
          <p:cNvPr id="4" name="Content Placeholder 3"/>
          <p:cNvSpPr>
            <a:spLocks noGrp="1"/>
          </p:cNvSpPr>
          <p:nvPr>
            <p:ph sz="half" idx="2"/>
          </p:nvPr>
        </p:nvSpPr>
        <p:spPr>
          <a:xfrm>
            <a:off x="5565227" y="851338"/>
            <a:ext cx="6274675" cy="5360275"/>
          </a:xfrm>
        </p:spPr>
        <p:txBody>
          <a:bodyPr>
            <a:normAutofit/>
          </a:bodyPr>
          <a:lstStyle/>
          <a:p>
            <a:pPr algn="just"/>
            <a:r>
              <a:rPr lang="en-US" dirty="0"/>
              <a:t>The one-to-one model </a:t>
            </a:r>
            <a:r>
              <a:rPr lang="en-US" dirty="0" smtClean="0"/>
              <a:t>maps </a:t>
            </a:r>
            <a:r>
              <a:rPr lang="en-US" dirty="0"/>
              <a:t>each user thread to a kernel thread</a:t>
            </a:r>
            <a:r>
              <a:rPr lang="en-US" dirty="0" smtClean="0"/>
              <a:t>.</a:t>
            </a:r>
          </a:p>
          <a:p>
            <a:pPr algn="just"/>
            <a:r>
              <a:rPr lang="en-US" dirty="0" smtClean="0"/>
              <a:t> It provides </a:t>
            </a:r>
            <a:r>
              <a:rPr lang="en-US" dirty="0"/>
              <a:t>more concurrency than the many-to-one model by allowing </a:t>
            </a:r>
            <a:r>
              <a:rPr lang="en-US" dirty="0" smtClean="0"/>
              <a:t>another thread </a:t>
            </a:r>
            <a:r>
              <a:rPr lang="en-US" dirty="0"/>
              <a:t>to run when a thread makes a blocking system call. </a:t>
            </a:r>
            <a:endParaRPr lang="en-US" dirty="0" smtClean="0"/>
          </a:p>
          <a:p>
            <a:pPr algn="just"/>
            <a:r>
              <a:rPr lang="en-US" dirty="0" smtClean="0"/>
              <a:t>It </a:t>
            </a:r>
            <a:r>
              <a:rPr lang="en-US" dirty="0"/>
              <a:t>also </a:t>
            </a:r>
            <a:r>
              <a:rPr lang="en-US" dirty="0" smtClean="0"/>
              <a:t>allows multiple </a:t>
            </a:r>
            <a:r>
              <a:rPr lang="en-US" dirty="0"/>
              <a:t>threads to run in parallel on multiprocessors. </a:t>
            </a:r>
            <a:endParaRPr lang="en-US" dirty="0" smtClean="0"/>
          </a:p>
          <a:p>
            <a:pPr algn="just"/>
            <a:r>
              <a:rPr lang="en-US" dirty="0" smtClean="0"/>
              <a:t>The </a:t>
            </a:r>
            <a:r>
              <a:rPr lang="en-US" dirty="0"/>
              <a:t>only drawback </a:t>
            </a:r>
            <a:r>
              <a:rPr lang="en-US" dirty="0" smtClean="0"/>
              <a:t>to this </a:t>
            </a:r>
            <a:r>
              <a:rPr lang="en-US" dirty="0"/>
              <a:t>model is that creating a user thread requires creating the </a:t>
            </a:r>
            <a:r>
              <a:rPr lang="en-US" dirty="0" smtClean="0"/>
              <a:t>corresponding kernel </a:t>
            </a:r>
            <a:r>
              <a:rPr lang="en-US" dirty="0"/>
              <a:t>thread.</a:t>
            </a:r>
            <a:endParaRPr lang="en-IN" dirty="0"/>
          </a:p>
        </p:txBody>
      </p:sp>
    </p:spTree>
    <p:extLst>
      <p:ext uri="{BB962C8B-B14F-4D97-AF65-F5344CB8AC3E}">
        <p14:creationId xmlns:p14="http://schemas.microsoft.com/office/powerpoint/2010/main" val="1978739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88276"/>
          </a:xfrm>
        </p:spPr>
        <p:txBody>
          <a:bodyPr/>
          <a:lstStyle/>
          <a:p>
            <a:r>
              <a:rPr lang="en-IN" dirty="0"/>
              <a:t> Many-to-Many Model</a:t>
            </a:r>
          </a:p>
        </p:txBody>
      </p:sp>
      <p:pic>
        <p:nvPicPr>
          <p:cNvPr id="5" name="Content Placeholder 4"/>
          <p:cNvPicPr>
            <a:picLocks noGrp="1" noChangeAspect="1"/>
          </p:cNvPicPr>
          <p:nvPr>
            <p:ph sz="half" idx="1"/>
          </p:nvPr>
        </p:nvPicPr>
        <p:blipFill>
          <a:blip r:embed="rId2"/>
          <a:stretch>
            <a:fillRect/>
          </a:stretch>
        </p:blipFill>
        <p:spPr>
          <a:xfrm>
            <a:off x="1063375" y="1545021"/>
            <a:ext cx="3886997" cy="4279703"/>
          </a:xfrm>
          <a:prstGeom prst="rect">
            <a:avLst/>
          </a:prstGeom>
        </p:spPr>
      </p:pic>
      <p:sp>
        <p:nvSpPr>
          <p:cNvPr id="4" name="Content Placeholder 3"/>
          <p:cNvSpPr>
            <a:spLocks noGrp="1"/>
          </p:cNvSpPr>
          <p:nvPr>
            <p:ph sz="half" idx="2"/>
          </p:nvPr>
        </p:nvSpPr>
        <p:spPr>
          <a:xfrm>
            <a:off x="5707117" y="1135117"/>
            <a:ext cx="5646683" cy="5041846"/>
          </a:xfrm>
        </p:spPr>
        <p:txBody>
          <a:bodyPr>
            <a:normAutofit fontScale="85000" lnSpcReduction="10000"/>
          </a:bodyPr>
          <a:lstStyle/>
          <a:p>
            <a:r>
              <a:rPr lang="en-US" dirty="0"/>
              <a:t>The many-to-many model multiplexes any number of user threads onto an equal or smaller number of kernel threads</a:t>
            </a:r>
            <a:r>
              <a:rPr lang="en-US" dirty="0" smtClean="0"/>
              <a:t>.</a:t>
            </a:r>
            <a:endParaRPr lang="en-US" dirty="0"/>
          </a:p>
          <a:p>
            <a:r>
              <a:rPr lang="en-US" dirty="0"/>
              <a:t>The </a:t>
            </a:r>
            <a:r>
              <a:rPr lang="en-US" dirty="0" smtClean="0"/>
              <a:t> </a:t>
            </a:r>
            <a:r>
              <a:rPr lang="en-US" dirty="0"/>
              <a:t>diagram shows the many-to-many threading model where </a:t>
            </a:r>
            <a:r>
              <a:rPr lang="en-US" dirty="0" smtClean="0"/>
              <a:t>4 </a:t>
            </a:r>
            <a:r>
              <a:rPr lang="en-US" dirty="0"/>
              <a:t>user level threads are multiplexing with </a:t>
            </a:r>
            <a:r>
              <a:rPr lang="en-US" dirty="0" smtClean="0"/>
              <a:t>3 </a:t>
            </a:r>
            <a:r>
              <a:rPr lang="en-US" dirty="0"/>
              <a:t>kernel level threads. </a:t>
            </a:r>
            <a:endParaRPr lang="en-US" dirty="0" smtClean="0"/>
          </a:p>
          <a:p>
            <a:r>
              <a:rPr lang="en-US" dirty="0" smtClean="0"/>
              <a:t>In </a:t>
            </a:r>
            <a:r>
              <a:rPr lang="en-US" dirty="0"/>
              <a:t>this model, developers can create as many user threads as necessary and the corresponding Kernel threads can run in parallel on a multiprocessor machine. </a:t>
            </a:r>
            <a:endParaRPr lang="en-US" dirty="0" smtClean="0"/>
          </a:p>
          <a:p>
            <a:r>
              <a:rPr lang="en-US" dirty="0" smtClean="0"/>
              <a:t>This </a:t>
            </a:r>
            <a:r>
              <a:rPr lang="en-US" dirty="0"/>
              <a:t>model provides the best accuracy on concurrency and when a thread performs a blocking system call, the kernel can schedule another thread for execution.</a:t>
            </a:r>
            <a:endParaRPr lang="en-IN" dirty="0"/>
          </a:p>
        </p:txBody>
      </p:sp>
    </p:spTree>
    <p:extLst>
      <p:ext uri="{BB962C8B-B14F-4D97-AF65-F5344CB8AC3E}">
        <p14:creationId xmlns:p14="http://schemas.microsoft.com/office/powerpoint/2010/main" val="11766178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59501" y="2793913"/>
            <a:ext cx="4322347" cy="1015663"/>
          </a:xfrm>
          <a:prstGeom prst="rect">
            <a:avLst/>
          </a:prstGeom>
          <a:noFill/>
        </p:spPr>
        <p:txBody>
          <a:bodyPr wrap="square" lIns="91440" tIns="45720" rIns="91440" bIns="45720">
            <a:spAutoFit/>
          </a:bodyPr>
          <a:lstStyle/>
          <a:p>
            <a:pPr algn="ctr"/>
            <a:r>
              <a:rPr lang="en-US" sz="6000" b="1" dirty="0" smtClean="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4">
                      <a:satMod val="175000"/>
                      <a:alpha val="40000"/>
                    </a:schemeClr>
                  </a:glow>
                  <a:outerShdw dist="38100" dir="2640000" algn="bl" rotWithShape="0">
                    <a:schemeClr val="tx2">
                      <a:lumMod val="75000"/>
                    </a:schemeClr>
                  </a:outerShdw>
                </a:effectLst>
              </a:rPr>
              <a:t>Thank you</a:t>
            </a:r>
            <a:endPar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glow rad="228600">
                  <a:schemeClr val="accent4">
                    <a:satMod val="175000"/>
                    <a:alpha val="40000"/>
                  </a:schemeClr>
                </a:glow>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3447500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6"/>
            <a:ext cx="10515600" cy="699266"/>
          </a:xfrm>
        </p:spPr>
        <p:txBody>
          <a:bodyPr/>
          <a:lstStyle/>
          <a:p>
            <a:r>
              <a:rPr lang="en-US" dirty="0" smtClean="0"/>
              <a:t>Difference between process and program</a:t>
            </a:r>
            <a:endParaRPr lang="en-IN" dirty="0"/>
          </a:p>
        </p:txBody>
      </p:sp>
      <p:sp>
        <p:nvSpPr>
          <p:cNvPr id="4" name="Text Placeholder 3"/>
          <p:cNvSpPr>
            <a:spLocks noGrp="1"/>
          </p:cNvSpPr>
          <p:nvPr>
            <p:ph type="body" idx="1"/>
          </p:nvPr>
        </p:nvSpPr>
        <p:spPr>
          <a:xfrm>
            <a:off x="839785" y="1099769"/>
            <a:ext cx="5157787" cy="823912"/>
          </a:xfrm>
        </p:spPr>
        <p:txBody>
          <a:bodyPr/>
          <a:lstStyle/>
          <a:p>
            <a:pPr algn="ctr"/>
            <a:r>
              <a:rPr lang="en-US" dirty="0" smtClean="0"/>
              <a:t>process</a:t>
            </a:r>
            <a:endParaRPr lang="en-IN" dirty="0"/>
          </a:p>
        </p:txBody>
      </p:sp>
      <p:sp>
        <p:nvSpPr>
          <p:cNvPr id="5" name="Content Placeholder 4"/>
          <p:cNvSpPr>
            <a:spLocks noGrp="1"/>
          </p:cNvSpPr>
          <p:nvPr>
            <p:ph sz="half" idx="2"/>
          </p:nvPr>
        </p:nvSpPr>
        <p:spPr>
          <a:xfrm>
            <a:off x="839784" y="2105642"/>
            <a:ext cx="5157787" cy="3684588"/>
          </a:xfrm>
        </p:spPr>
        <p:txBody>
          <a:bodyPr/>
          <a:lstStyle/>
          <a:p>
            <a:r>
              <a:rPr lang="en-US" dirty="0" smtClean="0"/>
              <a:t>When a program is executed, it is known as process.</a:t>
            </a:r>
          </a:p>
          <a:p>
            <a:r>
              <a:rPr lang="en-IN" dirty="0" smtClean="0"/>
              <a:t>Active</a:t>
            </a:r>
          </a:p>
          <a:p>
            <a:r>
              <a:rPr lang="en-IN" dirty="0" smtClean="0"/>
              <a:t>Lifespan is Limited</a:t>
            </a:r>
          </a:p>
          <a:p>
            <a:r>
              <a:rPr lang="en-US" dirty="0"/>
              <a:t>Process holds resources such as CPU, memory address, disk, I/O etc.</a:t>
            </a:r>
            <a:endParaRPr lang="en-IN" dirty="0" smtClean="0"/>
          </a:p>
        </p:txBody>
      </p:sp>
      <p:sp>
        <p:nvSpPr>
          <p:cNvPr id="6" name="Text Placeholder 5"/>
          <p:cNvSpPr>
            <a:spLocks noGrp="1"/>
          </p:cNvSpPr>
          <p:nvPr>
            <p:ph type="body" sz="quarter" idx="3"/>
          </p:nvPr>
        </p:nvSpPr>
        <p:spPr>
          <a:xfrm>
            <a:off x="6172200" y="1114713"/>
            <a:ext cx="5183188" cy="823912"/>
          </a:xfrm>
        </p:spPr>
        <p:txBody>
          <a:bodyPr/>
          <a:lstStyle/>
          <a:p>
            <a:pPr algn="ctr"/>
            <a:r>
              <a:rPr lang="en-US" dirty="0" smtClean="0"/>
              <a:t>program</a:t>
            </a:r>
            <a:endParaRPr lang="en-IN" dirty="0"/>
          </a:p>
        </p:txBody>
      </p:sp>
      <p:sp>
        <p:nvSpPr>
          <p:cNvPr id="7" name="Content Placeholder 6"/>
          <p:cNvSpPr>
            <a:spLocks noGrp="1"/>
          </p:cNvSpPr>
          <p:nvPr>
            <p:ph sz="quarter" idx="4"/>
          </p:nvPr>
        </p:nvSpPr>
        <p:spPr>
          <a:xfrm>
            <a:off x="6172200" y="2105642"/>
            <a:ext cx="5183188" cy="3684588"/>
          </a:xfrm>
        </p:spPr>
        <p:txBody>
          <a:bodyPr/>
          <a:lstStyle/>
          <a:p>
            <a:r>
              <a:rPr lang="en-US" dirty="0" smtClean="0"/>
              <a:t>Program is a set of instruction stored on disk.</a:t>
            </a:r>
          </a:p>
          <a:p>
            <a:r>
              <a:rPr lang="en-IN" dirty="0" smtClean="0"/>
              <a:t>Passive</a:t>
            </a:r>
          </a:p>
          <a:p>
            <a:r>
              <a:rPr lang="en-IN" dirty="0" smtClean="0"/>
              <a:t>Lifespan is Longer	</a:t>
            </a:r>
          </a:p>
          <a:p>
            <a:r>
              <a:rPr lang="en-US" dirty="0"/>
              <a:t>Program is stored on disk in some file and does not require any other resources.</a:t>
            </a:r>
            <a:endParaRPr lang="en-IN" dirty="0"/>
          </a:p>
        </p:txBody>
      </p:sp>
      <p:sp>
        <p:nvSpPr>
          <p:cNvPr id="8" name="Text Placeholder 3"/>
          <p:cNvSpPr txBox="1">
            <a:spLocks/>
          </p:cNvSpPr>
          <p:nvPr/>
        </p:nvSpPr>
        <p:spPr>
          <a:xfrm>
            <a:off x="839786" y="1003411"/>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dirty="0"/>
          </a:p>
        </p:txBody>
      </p:sp>
      <p:sp>
        <p:nvSpPr>
          <p:cNvPr id="9" name="Content Placeholder 4"/>
          <p:cNvSpPr txBox="1">
            <a:spLocks/>
          </p:cNvSpPr>
          <p:nvPr/>
        </p:nvSpPr>
        <p:spPr>
          <a:xfrm>
            <a:off x="839787" y="2166199"/>
            <a:ext cx="5157787"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98067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smtClean="0"/>
              <a:t>Process State</a:t>
            </a:r>
            <a:endParaRPr lang="en-IN"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767" y="1844567"/>
            <a:ext cx="8774178" cy="4193824"/>
          </a:xfrm>
        </p:spPr>
      </p:pic>
    </p:spTree>
    <p:extLst>
      <p:ext uri="{BB962C8B-B14F-4D97-AF65-F5344CB8AC3E}">
        <p14:creationId xmlns:p14="http://schemas.microsoft.com/office/powerpoint/2010/main" val="347529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878"/>
            <a:ext cx="10515600" cy="896116"/>
          </a:xfrm>
        </p:spPr>
        <p:txBody>
          <a:bodyPr/>
          <a:lstStyle/>
          <a:p>
            <a:r>
              <a:rPr lang="en-IN" dirty="0" smtClean="0"/>
              <a:t>Process State contd.</a:t>
            </a:r>
            <a:endParaRPr lang="en-IN" dirty="0"/>
          </a:p>
        </p:txBody>
      </p:sp>
      <p:sp>
        <p:nvSpPr>
          <p:cNvPr id="3" name="Content Placeholder 2"/>
          <p:cNvSpPr>
            <a:spLocks noGrp="1"/>
          </p:cNvSpPr>
          <p:nvPr>
            <p:ph idx="1"/>
          </p:nvPr>
        </p:nvSpPr>
        <p:spPr>
          <a:xfrm>
            <a:off x="838200" y="1182414"/>
            <a:ext cx="10515600" cy="5167969"/>
          </a:xfrm>
        </p:spPr>
        <p:txBody>
          <a:bodyPr>
            <a:normAutofit/>
          </a:bodyPr>
          <a:lstStyle/>
          <a:p>
            <a:r>
              <a:rPr lang="en-US" dirty="0" smtClean="0"/>
              <a:t>As a process executes, it changes state. </a:t>
            </a:r>
          </a:p>
          <a:p>
            <a:r>
              <a:rPr lang="en-US" dirty="0" smtClean="0"/>
              <a:t>The state of a process is defined in part by the current activity of that process. </a:t>
            </a:r>
          </a:p>
          <a:p>
            <a:r>
              <a:rPr lang="en-US" dirty="0" smtClean="0"/>
              <a:t>A process may be in one of the following states:</a:t>
            </a:r>
          </a:p>
          <a:p>
            <a:pPr lvl="1">
              <a:lnSpc>
                <a:spcPct val="100000"/>
              </a:lnSpc>
              <a:buFont typeface="Wingdings" panose="05000000000000000000" pitchFamily="2" charset="2"/>
              <a:buChar char="v"/>
            </a:pPr>
            <a:r>
              <a:rPr lang="en-US" sz="2800" b="1" dirty="0" smtClean="0"/>
              <a:t>New:</a:t>
            </a:r>
            <a:r>
              <a:rPr lang="en-US" sz="2800" dirty="0" smtClean="0"/>
              <a:t> The process is being created.</a:t>
            </a:r>
          </a:p>
          <a:p>
            <a:pPr lvl="1">
              <a:lnSpc>
                <a:spcPct val="100000"/>
              </a:lnSpc>
              <a:buFont typeface="Wingdings" panose="05000000000000000000" pitchFamily="2" charset="2"/>
              <a:buChar char="v"/>
            </a:pPr>
            <a:r>
              <a:rPr lang="en-US" sz="2800" b="1" dirty="0"/>
              <a:t>Ready:</a:t>
            </a:r>
            <a:r>
              <a:rPr lang="en-US" sz="2800" dirty="0"/>
              <a:t> The process is waiting to be assigned to a processor</a:t>
            </a:r>
            <a:r>
              <a:rPr lang="en-US" sz="2800" dirty="0" smtClean="0"/>
              <a:t>.</a:t>
            </a:r>
          </a:p>
          <a:p>
            <a:pPr lvl="1">
              <a:lnSpc>
                <a:spcPct val="100000"/>
              </a:lnSpc>
              <a:buFont typeface="Wingdings" panose="05000000000000000000" pitchFamily="2" charset="2"/>
              <a:buChar char="v"/>
            </a:pPr>
            <a:r>
              <a:rPr lang="en-US" sz="2800" b="1" dirty="0" smtClean="0"/>
              <a:t>Running:</a:t>
            </a:r>
            <a:r>
              <a:rPr lang="en-US" sz="2800" dirty="0" smtClean="0"/>
              <a:t> Instructions are being executed.</a:t>
            </a:r>
          </a:p>
          <a:p>
            <a:pPr lvl="1">
              <a:lnSpc>
                <a:spcPct val="100000"/>
              </a:lnSpc>
              <a:buFont typeface="Wingdings" panose="05000000000000000000" pitchFamily="2" charset="2"/>
              <a:buChar char="v"/>
            </a:pPr>
            <a:r>
              <a:rPr lang="en-US" sz="2800" b="1" dirty="0" smtClean="0"/>
              <a:t>Waiting:</a:t>
            </a:r>
            <a:r>
              <a:rPr lang="en-US" sz="2800" dirty="0" smtClean="0"/>
              <a:t> The process is waiting for some event to occur (such as  		    an I/O completion or reception of a signal).</a:t>
            </a:r>
          </a:p>
          <a:p>
            <a:pPr lvl="1">
              <a:lnSpc>
                <a:spcPct val="100000"/>
              </a:lnSpc>
              <a:buFont typeface="Wingdings" panose="05000000000000000000" pitchFamily="2" charset="2"/>
              <a:buChar char="v"/>
            </a:pPr>
            <a:r>
              <a:rPr lang="en-US" sz="2800" b="1" dirty="0" smtClean="0"/>
              <a:t>Terminated:</a:t>
            </a:r>
            <a:r>
              <a:rPr lang="en-US" sz="2800" dirty="0" smtClean="0"/>
              <a:t> The process has finished execution.</a:t>
            </a:r>
            <a:endParaRPr lang="en-IN" sz="2800" dirty="0"/>
          </a:p>
        </p:txBody>
      </p:sp>
    </p:spTree>
    <p:extLst>
      <p:ext uri="{BB962C8B-B14F-4D97-AF65-F5344CB8AC3E}">
        <p14:creationId xmlns:p14="http://schemas.microsoft.com/office/powerpoint/2010/main" val="249459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0806"/>
          </a:xfrm>
        </p:spPr>
        <p:txBody>
          <a:bodyPr>
            <a:normAutofit fontScale="90000"/>
          </a:bodyPr>
          <a:lstStyle/>
          <a:p>
            <a:r>
              <a:rPr lang="en-IN" dirty="0" smtClean="0"/>
              <a:t>Process Control Block (PCB)</a:t>
            </a:r>
            <a:endParaRPr lang="en-IN" dirty="0"/>
          </a:p>
        </p:txBody>
      </p:sp>
      <p:sp>
        <p:nvSpPr>
          <p:cNvPr id="3" name="Content Placeholder 2"/>
          <p:cNvSpPr>
            <a:spLocks noGrp="1"/>
          </p:cNvSpPr>
          <p:nvPr>
            <p:ph idx="1"/>
          </p:nvPr>
        </p:nvSpPr>
        <p:spPr>
          <a:xfrm>
            <a:off x="838200" y="945932"/>
            <a:ext cx="10515600" cy="5231031"/>
          </a:xfrm>
        </p:spPr>
        <p:txBody>
          <a:bodyPr/>
          <a:lstStyle/>
          <a:p>
            <a:r>
              <a:rPr lang="en-US" dirty="0" smtClean="0"/>
              <a:t>Each process is represented in the operating system by a process control block (PCB)—also called a task control block.</a:t>
            </a:r>
          </a:p>
          <a:p>
            <a:r>
              <a:rPr lang="en-US" dirty="0" smtClean="0"/>
              <a:t>It contains many pieces of information associated with a specific process.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883" y="2387329"/>
            <a:ext cx="4603531" cy="4370440"/>
          </a:xfrm>
          <a:prstGeom prst="rect">
            <a:avLst/>
          </a:prstGeom>
        </p:spPr>
      </p:pic>
    </p:spTree>
    <p:extLst>
      <p:ext uri="{BB962C8B-B14F-4D97-AF65-F5344CB8AC3E}">
        <p14:creationId xmlns:p14="http://schemas.microsoft.com/office/powerpoint/2010/main" val="386295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51338"/>
          </a:xfrm>
        </p:spPr>
        <p:txBody>
          <a:bodyPr/>
          <a:lstStyle/>
          <a:p>
            <a:r>
              <a:rPr lang="en-US" dirty="0" smtClean="0"/>
              <a:t>PCB fields</a:t>
            </a:r>
            <a:endParaRPr lang="en-IN" dirty="0"/>
          </a:p>
        </p:txBody>
      </p:sp>
      <p:sp>
        <p:nvSpPr>
          <p:cNvPr id="3" name="Content Placeholder 2"/>
          <p:cNvSpPr>
            <a:spLocks noGrp="1"/>
          </p:cNvSpPr>
          <p:nvPr>
            <p:ph idx="1"/>
          </p:nvPr>
        </p:nvSpPr>
        <p:spPr>
          <a:xfrm>
            <a:off x="838200" y="851339"/>
            <a:ext cx="10515600" cy="5325624"/>
          </a:xfrm>
        </p:spPr>
        <p:txBody>
          <a:bodyPr>
            <a:normAutofit fontScale="92500"/>
          </a:bodyPr>
          <a:lstStyle/>
          <a:p>
            <a:r>
              <a:rPr lang="en-US" b="1" dirty="0" smtClean="0"/>
              <a:t>Process state</a:t>
            </a:r>
            <a:r>
              <a:rPr lang="en-US" dirty="0"/>
              <a:t>:</a:t>
            </a:r>
            <a:r>
              <a:rPr lang="en-US" dirty="0" smtClean="0"/>
              <a:t> The state may be new, ready, running, waiting, halted, and so on.</a:t>
            </a:r>
          </a:p>
          <a:p>
            <a:r>
              <a:rPr lang="en-US" b="1" dirty="0" smtClean="0"/>
              <a:t>Program counter:</a:t>
            </a:r>
            <a:r>
              <a:rPr lang="en-US" dirty="0" smtClean="0"/>
              <a:t> The counter indicates the address of the next instruction to be executed for this process.</a:t>
            </a:r>
          </a:p>
          <a:p>
            <a:r>
              <a:rPr lang="en-US" b="1" dirty="0" smtClean="0"/>
              <a:t>CPU registers:</a:t>
            </a:r>
            <a:r>
              <a:rPr lang="en-US" dirty="0" smtClean="0"/>
              <a:t> They include accumulators, index </a:t>
            </a:r>
            <a:r>
              <a:rPr lang="en-US" dirty="0" err="1" smtClean="0"/>
              <a:t>registers,stack</a:t>
            </a:r>
            <a:r>
              <a:rPr lang="en-US" dirty="0" smtClean="0"/>
              <a:t> pointers, and general-purpose registers, plus any condition-code information. Along with the program counter.</a:t>
            </a:r>
          </a:p>
          <a:p>
            <a:r>
              <a:rPr lang="en-US" b="1" dirty="0" smtClean="0"/>
              <a:t>CPU-scheduling information:</a:t>
            </a:r>
            <a:r>
              <a:rPr lang="en-US" dirty="0" smtClean="0"/>
              <a:t> This information includes a process priority, pointers to scheduling queues, and any other scheduling parameters.</a:t>
            </a:r>
          </a:p>
          <a:p>
            <a:r>
              <a:rPr lang="en-US" b="1" dirty="0" smtClean="0"/>
              <a:t>Memory-management information:</a:t>
            </a:r>
            <a:r>
              <a:rPr lang="en-US" dirty="0" smtClean="0"/>
              <a:t> This information may include such items as the value of the base and limit registers and the page tables, or the segment tables, depending on the memory system used by the operating system.</a:t>
            </a:r>
            <a:endParaRPr lang="en-IN" dirty="0"/>
          </a:p>
        </p:txBody>
      </p:sp>
    </p:spTree>
    <p:extLst>
      <p:ext uri="{BB962C8B-B14F-4D97-AF65-F5344CB8AC3E}">
        <p14:creationId xmlns:p14="http://schemas.microsoft.com/office/powerpoint/2010/main" val="3106987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TotalTime>
  <Words>2882</Words>
  <Application>Microsoft Office PowerPoint</Application>
  <PresentationFormat>Widescreen</PresentationFormat>
  <Paragraphs>246</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Cambria</vt:lpstr>
      <vt:lpstr>Wingdings</vt:lpstr>
      <vt:lpstr>Office Theme</vt:lpstr>
      <vt:lpstr>Unit-III  Process Management Marks:14</vt:lpstr>
      <vt:lpstr>Learning Outcomes</vt:lpstr>
      <vt:lpstr>3.1 Process</vt:lpstr>
      <vt:lpstr>Process contd.</vt:lpstr>
      <vt:lpstr>Difference between process and program</vt:lpstr>
      <vt:lpstr>Process State</vt:lpstr>
      <vt:lpstr>Process State contd.</vt:lpstr>
      <vt:lpstr>Process Control Block (PCB)</vt:lpstr>
      <vt:lpstr>PCB fields</vt:lpstr>
      <vt:lpstr>PCB fields contd.</vt:lpstr>
      <vt:lpstr>3.2 Process scheduling</vt:lpstr>
      <vt:lpstr>Process Scheduling Queues</vt:lpstr>
      <vt:lpstr> Ready Queue And Various I/O Device Queues</vt:lpstr>
      <vt:lpstr>Scheduling Queues contd.</vt:lpstr>
      <vt:lpstr>Representation of Process Scheduling</vt:lpstr>
      <vt:lpstr>Process Scheduling contd.</vt:lpstr>
      <vt:lpstr> Schedulers:</vt:lpstr>
      <vt:lpstr>Long Term Scheduler/ job scheduler</vt:lpstr>
      <vt:lpstr>Short Term Scheduler</vt:lpstr>
      <vt:lpstr>Medium Term Scheduler</vt:lpstr>
      <vt:lpstr>Medium Term Scheduler contd.</vt:lpstr>
      <vt:lpstr>Comparison among Scheduler</vt:lpstr>
      <vt:lpstr>Context Switch</vt:lpstr>
      <vt:lpstr>Context Switch contd.</vt:lpstr>
      <vt:lpstr>Context Switch contd.</vt:lpstr>
      <vt:lpstr>3.3 Interprocess communication  (IPC)</vt:lpstr>
      <vt:lpstr>Reasons for process cooperation/IPC:</vt:lpstr>
      <vt:lpstr>IPC contd.</vt:lpstr>
      <vt:lpstr>IPC models:</vt:lpstr>
      <vt:lpstr>shared-memory model:</vt:lpstr>
      <vt:lpstr>Message passing model:</vt:lpstr>
      <vt:lpstr>PowerPoint Presentation</vt:lpstr>
      <vt:lpstr>3.4 Threads:</vt:lpstr>
      <vt:lpstr>Single-threaded and multithreaded processes:</vt:lpstr>
      <vt:lpstr>Thread benefits:</vt:lpstr>
      <vt:lpstr>Process vs thread</vt:lpstr>
      <vt:lpstr>Types of threads:</vt:lpstr>
      <vt:lpstr>User Level Threads</vt:lpstr>
      <vt:lpstr>Multithreading Models</vt:lpstr>
      <vt:lpstr> One-to-One Model</vt:lpstr>
      <vt:lpstr> Many-to-Many Model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Unit-III  Process Management</dc:title>
  <dc:creator>Cmstaff</dc:creator>
  <cp:lastModifiedBy>Cmstaff</cp:lastModifiedBy>
  <cp:revision>136</cp:revision>
  <dcterms:created xsi:type="dcterms:W3CDTF">2020-06-18T06:23:59Z</dcterms:created>
  <dcterms:modified xsi:type="dcterms:W3CDTF">2022-10-14T05:39:01Z</dcterms:modified>
</cp:coreProperties>
</file>