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338" r:id="rId3"/>
    <p:sldId id="259" r:id="rId4"/>
    <p:sldId id="340" r:id="rId5"/>
    <p:sldId id="342" r:id="rId6"/>
    <p:sldId id="257" r:id="rId7"/>
    <p:sldId id="337" r:id="rId8"/>
    <p:sldId id="343" r:id="rId9"/>
    <p:sldId id="261" r:id="rId10"/>
    <p:sldId id="262" r:id="rId11"/>
    <p:sldId id="263" r:id="rId12"/>
    <p:sldId id="341" r:id="rId13"/>
    <p:sldId id="344" r:id="rId14"/>
    <p:sldId id="346" r:id="rId15"/>
    <p:sldId id="265" r:id="rId16"/>
    <p:sldId id="266" r:id="rId17"/>
    <p:sldId id="267" r:id="rId18"/>
    <p:sldId id="271" r:id="rId19"/>
    <p:sldId id="347" r:id="rId20"/>
    <p:sldId id="270" r:id="rId21"/>
    <p:sldId id="275" r:id="rId22"/>
    <p:sldId id="276" r:id="rId23"/>
    <p:sldId id="277" r:id="rId24"/>
    <p:sldId id="348" r:id="rId25"/>
    <p:sldId id="278" r:id="rId26"/>
    <p:sldId id="349" r:id="rId27"/>
    <p:sldId id="287" r:id="rId28"/>
    <p:sldId id="288" r:id="rId29"/>
    <p:sldId id="289" r:id="rId30"/>
    <p:sldId id="290" r:id="rId31"/>
    <p:sldId id="292" r:id="rId32"/>
    <p:sldId id="350" r:id="rId33"/>
    <p:sldId id="297" r:id="rId34"/>
    <p:sldId id="299" r:id="rId35"/>
    <p:sldId id="300" r:id="rId36"/>
    <p:sldId id="351" r:id="rId37"/>
    <p:sldId id="352" r:id="rId38"/>
    <p:sldId id="353" r:id="rId39"/>
    <p:sldId id="303" r:id="rId40"/>
    <p:sldId id="304" r:id="rId41"/>
    <p:sldId id="305" r:id="rId42"/>
    <p:sldId id="306" r:id="rId43"/>
    <p:sldId id="307" r:id="rId44"/>
    <p:sldId id="310" r:id="rId45"/>
    <p:sldId id="311" r:id="rId46"/>
    <p:sldId id="312" r:id="rId47"/>
    <p:sldId id="313" r:id="rId48"/>
    <p:sldId id="314" r:id="rId49"/>
    <p:sldId id="323" r:id="rId50"/>
    <p:sldId id="324" r:id="rId51"/>
    <p:sldId id="325" r:id="rId52"/>
    <p:sldId id="326" r:id="rId53"/>
    <p:sldId id="327" r:id="rId54"/>
    <p:sldId id="328" r:id="rId55"/>
    <p:sldId id="35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62" autoAdjust="0"/>
  </p:normalViewPr>
  <p:slideViewPr>
    <p:cSldViewPr>
      <p:cViewPr varScale="1">
        <p:scale>
          <a:sx n="87" d="100"/>
          <a:sy n="87" d="100"/>
        </p:scale>
        <p:origin x="146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CB73145-BDB4-43CD-ABB7-21DECF5D3A8B}" type="datetimeFigureOut">
              <a:rPr lang="en-IN" smtClean="0"/>
              <a:t>18-09-2024</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EF36A50-75D2-42EF-A29B-FA8CB111262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EF36A50-75D2-42EF-A29B-FA8CB111262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EF36A50-75D2-42EF-A29B-FA8CB1112627}"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EF36A50-75D2-42EF-A29B-FA8CB1112627}"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1EF36A50-75D2-42EF-A29B-FA8CB1112627}"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1EF36A50-75D2-42EF-A29B-FA8CB1112627}"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1EF36A50-75D2-42EF-A29B-FA8CB1112627}"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1EF36A50-75D2-42EF-A29B-FA8CB1112627}"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CB73145-BDB4-43CD-ABB7-21DECF5D3A8B}" type="datetimeFigureOut">
              <a:rPr lang="en-IN" smtClean="0"/>
              <a:t>18-09-2024</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1EF36A50-75D2-42EF-A29B-FA8CB111262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CB73145-BDB4-43CD-ABB7-21DECF5D3A8B}" type="datetimeFigureOut">
              <a:rPr lang="en-IN" smtClean="0"/>
              <a:t>18-09-2024</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1EF36A50-75D2-42EF-A29B-FA8CB1112627}"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CB73145-BDB4-43CD-ABB7-21DECF5D3A8B}" type="datetimeFigureOut">
              <a:rPr lang="en-IN" smtClean="0"/>
              <a:t>18-09-2024</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EF36A50-75D2-42EF-A29B-FA8CB1112627}"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B73145-BDB4-43CD-ABB7-21DECF5D3A8B}" type="datetimeFigureOut">
              <a:rPr lang="en-IN" smtClean="0"/>
              <a:t>18-09-2024</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EF36A50-75D2-42EF-A29B-FA8CB1112627}"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dirty="0" smtClean="0">
                <a:solidFill>
                  <a:srgbClr val="C00000"/>
                </a:solidFill>
                <a:latin typeface="Times New Roman" panose="02020603050405020304" pitchFamily="18" charset="0"/>
                <a:cs typeface="Times New Roman" panose="02020603050405020304" pitchFamily="18" charset="0"/>
              </a:rPr>
              <a:t> </a:t>
            </a:r>
          </a:p>
          <a:p>
            <a:pPr marL="0" indent="0" algn="ctr">
              <a:buNone/>
            </a:pPr>
            <a:endParaRPr lang="en-US" sz="3600" dirty="0">
              <a:solidFill>
                <a:srgbClr val="C00000"/>
              </a:solidFill>
              <a:latin typeface="Times New Roman" panose="02020603050405020304" pitchFamily="18" charset="0"/>
              <a:cs typeface="Times New Roman" panose="02020603050405020304" pitchFamily="18" charset="0"/>
            </a:endParaRPr>
          </a:p>
          <a:p>
            <a:pPr marL="0" indent="0" algn="ctr">
              <a:buNone/>
            </a:pPr>
            <a:r>
              <a:rPr lang="en-US" sz="4800" dirty="0" smtClean="0">
                <a:solidFill>
                  <a:srgbClr val="C00000"/>
                </a:solidFill>
                <a:latin typeface="Times New Roman" panose="02020603050405020304" pitchFamily="18" charset="0"/>
                <a:cs typeface="Times New Roman" panose="02020603050405020304" pitchFamily="18" charset="0"/>
              </a:rPr>
              <a:t>Test   Management</a:t>
            </a:r>
            <a:endParaRPr lang="en-IN" sz="4800" dirty="0">
              <a:solidFill>
                <a:srgbClr val="C00000"/>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r>
              <a:rPr lang="en-US" dirty="0" smtClean="0">
                <a:solidFill>
                  <a:srgbClr val="C00000"/>
                </a:solidFill>
                <a:latin typeface="Times New Roman" panose="02020603050405020304" pitchFamily="18" charset="0"/>
                <a:cs typeface="Times New Roman" panose="02020603050405020304" pitchFamily="18" charset="0"/>
              </a:rPr>
              <a:t>                    </a:t>
            </a:r>
            <a:r>
              <a:rPr lang="en-US" sz="4900" dirty="0" smtClean="0">
                <a:solidFill>
                  <a:srgbClr val="C00000"/>
                </a:solidFill>
                <a:latin typeface="Times New Roman" panose="02020603050405020304" pitchFamily="18" charset="0"/>
                <a:cs typeface="Times New Roman" panose="02020603050405020304" pitchFamily="18" charset="0"/>
              </a:rPr>
              <a:t>Chapter 3</a:t>
            </a:r>
            <a:r>
              <a:rPr lang="en-US" sz="4900" dirty="0" smtClean="0">
                <a:solidFill>
                  <a:srgbClr val="C00000"/>
                </a:solidFill>
              </a:rPr>
              <a:t/>
            </a:r>
            <a:br>
              <a:rPr lang="en-US" sz="4900" dirty="0" smtClean="0">
                <a:solidFill>
                  <a:srgbClr val="C00000"/>
                </a:solidFill>
              </a:rPr>
            </a:br>
            <a:endParaRPr lang="en-IN" sz="4900" dirty="0">
              <a:solidFill>
                <a:srgbClr val="C00000"/>
              </a:solidFill>
            </a:endParaRPr>
          </a:p>
        </p:txBody>
      </p:sp>
    </p:spTree>
    <p:extLst>
      <p:ext uri="{BB962C8B-B14F-4D97-AF65-F5344CB8AC3E}">
        <p14:creationId xmlns:p14="http://schemas.microsoft.com/office/powerpoint/2010/main" val="150511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latin typeface="Times New Roman" panose="02020603050405020304" pitchFamily="18" charset="0"/>
                <a:cs typeface="Times New Roman" panose="02020603050405020304" pitchFamily="18" charset="0"/>
              </a:rPr>
              <a:t>5. Features to be tested</a:t>
            </a:r>
            <a:r>
              <a:rPr lang="en-US" dirty="0" smtClean="0">
                <a:latin typeface="Times New Roman" panose="02020603050405020304" pitchFamily="18" charset="0"/>
                <a:cs typeface="Times New Roman" panose="02020603050405020304" pitchFamily="18" charset="0"/>
              </a:rPr>
              <a:t>: login functionality, dashboard, reports.</a:t>
            </a:r>
          </a:p>
          <a:p>
            <a:pPr marL="109728" indent="0">
              <a:buNone/>
            </a:pPr>
            <a:r>
              <a:rPr lang="en-US" b="1" dirty="0" smtClean="0">
                <a:latin typeface="Times New Roman" panose="02020603050405020304" pitchFamily="18" charset="0"/>
                <a:cs typeface="Times New Roman" panose="02020603050405020304" pitchFamily="18" charset="0"/>
              </a:rPr>
              <a:t>6. Features not  </a:t>
            </a:r>
            <a:r>
              <a:rPr lang="en-US" b="1" dirty="0">
                <a:latin typeface="Times New Roman" panose="02020603050405020304" pitchFamily="18" charset="0"/>
                <a:cs typeface="Times New Roman" panose="02020603050405020304" pitchFamily="18" charset="0"/>
              </a:rPr>
              <a:t>to be </a:t>
            </a:r>
            <a:r>
              <a:rPr lang="en-US" b="1" dirty="0" smtClean="0">
                <a:latin typeface="Times New Roman" panose="02020603050405020304" pitchFamily="18" charset="0"/>
                <a:cs typeface="Times New Roman" panose="02020603050405020304" pitchFamily="18" charset="0"/>
              </a:rPr>
              <a:t>tested:</a:t>
            </a:r>
          </a:p>
          <a:p>
            <a:pPr marL="109728" indent="0">
              <a:buNone/>
            </a:pPr>
            <a:r>
              <a:rPr lang="en-US" b="1" dirty="0" smtClean="0">
                <a:latin typeface="Times New Roman" panose="02020603050405020304" pitchFamily="18" charset="0"/>
                <a:cs typeface="Times New Roman" panose="02020603050405020304" pitchFamily="18" charset="0"/>
              </a:rPr>
              <a:t>7. Test approach: </a:t>
            </a:r>
            <a:r>
              <a:rPr lang="en-US" dirty="0" smtClean="0">
                <a:latin typeface="Times New Roman" panose="02020603050405020304" pitchFamily="18" charset="0"/>
                <a:cs typeface="Times New Roman" panose="02020603050405020304" pitchFamily="18" charset="0"/>
              </a:rPr>
              <a:t>Test types, test techniques.</a:t>
            </a:r>
          </a:p>
          <a:p>
            <a:pPr marL="109728" indent="0">
              <a:buNone/>
            </a:pPr>
            <a:r>
              <a:rPr lang="en-US" b="1" dirty="0" smtClean="0">
                <a:latin typeface="Times New Roman" panose="02020603050405020304" pitchFamily="18" charset="0"/>
                <a:cs typeface="Times New Roman" panose="02020603050405020304" pitchFamily="18" charset="0"/>
              </a:rPr>
              <a:t>8. Setting up criteria for pass/fail</a:t>
            </a:r>
          </a:p>
          <a:p>
            <a:pPr marL="109728" indent="0">
              <a:buNone/>
            </a:pPr>
            <a:r>
              <a:rPr lang="en-US" b="1" dirty="0" smtClean="0">
                <a:latin typeface="Times New Roman" panose="02020603050405020304" pitchFamily="18" charset="0"/>
                <a:cs typeface="Times New Roman" panose="02020603050405020304" pitchFamily="18" charset="0"/>
              </a:rPr>
              <a:t>9. Suspension criteria: </a:t>
            </a:r>
            <a:r>
              <a:rPr lang="en-US" dirty="0" smtClean="0">
                <a:latin typeface="Times New Roman" panose="02020603050405020304" pitchFamily="18" charset="0"/>
                <a:cs typeface="Times New Roman" panose="02020603050405020304" pitchFamily="18" charset="0"/>
              </a:rPr>
              <a:t>login functionalities or major functionalities not performed.</a:t>
            </a:r>
          </a:p>
          <a:p>
            <a:pPr marL="109728" indent="0">
              <a:buNone/>
            </a:pPr>
            <a:r>
              <a:rPr lang="en-US" b="1" dirty="0" smtClean="0">
                <a:latin typeface="Times New Roman" panose="02020603050405020304" pitchFamily="18" charset="0"/>
                <a:cs typeface="Times New Roman" panose="02020603050405020304" pitchFamily="18" charset="0"/>
              </a:rPr>
              <a:t>10. Test deliverables </a:t>
            </a:r>
            <a:r>
              <a:rPr lang="en-US" dirty="0" smtClean="0">
                <a:latin typeface="Times New Roman" panose="02020603050405020304" pitchFamily="18" charset="0"/>
                <a:cs typeface="Times New Roman" panose="02020603050405020304" pitchFamily="18" charset="0"/>
              </a:rPr>
              <a:t>:bug report.</a:t>
            </a:r>
          </a:p>
          <a:p>
            <a:pPr marL="109728" indent="0">
              <a:buNone/>
            </a:pPr>
            <a:r>
              <a:rPr lang="en-US" b="1" dirty="0" smtClean="0">
                <a:latin typeface="Times New Roman" panose="02020603050405020304" pitchFamily="18" charset="0"/>
                <a:cs typeface="Times New Roman" panose="02020603050405020304" pitchFamily="18" charset="0"/>
              </a:rPr>
              <a:t>11. Testing task </a:t>
            </a:r>
            <a:r>
              <a:rPr lang="en-US" dirty="0" smtClean="0">
                <a:latin typeface="Times New Roman" panose="02020603050405020304" pitchFamily="18" charset="0"/>
                <a:cs typeface="Times New Roman" panose="02020603050405020304" pitchFamily="18" charset="0"/>
              </a:rPr>
              <a:t>: test environment, test execution, test summary report.</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pPr algn="ctr"/>
            <a:r>
              <a:rPr lang="en-US" dirty="0">
                <a:solidFill>
                  <a:srgbClr val="FF0000"/>
                </a:solidFill>
                <a:latin typeface="Times New Roman" panose="02020603050405020304" pitchFamily="18" charset="0"/>
                <a:cs typeface="Times New Roman" panose="02020603050405020304" pitchFamily="18" charset="0"/>
              </a:rPr>
              <a:t>1.2 Test plan Format/Template(IEEE)</a:t>
            </a:r>
            <a:endParaRPr lang="en-IN" dirty="0">
              <a:solidFill>
                <a:srgbClr val="FF0000"/>
              </a:solidFill>
            </a:endParaRPr>
          </a:p>
        </p:txBody>
      </p:sp>
    </p:spTree>
    <p:extLst>
      <p:ext uri="{BB962C8B-B14F-4D97-AF65-F5344CB8AC3E}">
        <p14:creationId xmlns:p14="http://schemas.microsoft.com/office/powerpoint/2010/main" val="3040122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nSpc>
                <a:spcPct val="150000"/>
              </a:lnSpc>
              <a:buNone/>
            </a:pPr>
            <a:r>
              <a:rPr lang="en-US" b="1" dirty="0" smtClean="0">
                <a:latin typeface="Times New Roman" pitchFamily="18" charset="0"/>
                <a:cs typeface="Times New Roman" pitchFamily="18" charset="0"/>
              </a:rPr>
              <a:t>12. Resource requirement.</a:t>
            </a:r>
          </a:p>
          <a:p>
            <a:pPr marL="109728" indent="0">
              <a:lnSpc>
                <a:spcPct val="150000"/>
              </a:lnSpc>
              <a:buNone/>
            </a:pPr>
            <a:r>
              <a:rPr lang="en-US" b="1" dirty="0" smtClean="0">
                <a:latin typeface="Times New Roman" pitchFamily="18" charset="0"/>
                <a:cs typeface="Times New Roman" pitchFamily="18" charset="0"/>
              </a:rPr>
              <a:t>13. Identifying responsibilities.</a:t>
            </a:r>
          </a:p>
          <a:p>
            <a:pPr marL="109728" indent="0">
              <a:lnSpc>
                <a:spcPct val="150000"/>
              </a:lnSpc>
              <a:buNone/>
            </a:pPr>
            <a:r>
              <a:rPr lang="en-US" b="1" dirty="0" smtClean="0">
                <a:latin typeface="Times New Roman" pitchFamily="18" charset="0"/>
                <a:cs typeface="Times New Roman" pitchFamily="18" charset="0"/>
              </a:rPr>
              <a:t>14. Staffing and training needs.</a:t>
            </a:r>
          </a:p>
          <a:p>
            <a:pPr marL="109728" indent="0">
              <a:lnSpc>
                <a:spcPct val="150000"/>
              </a:lnSpc>
              <a:buNone/>
            </a:pPr>
            <a:r>
              <a:rPr lang="en-US" b="1" dirty="0" smtClean="0">
                <a:latin typeface="Times New Roman" pitchFamily="18" charset="0"/>
                <a:cs typeface="Times New Roman" pitchFamily="18" charset="0"/>
              </a:rPr>
              <a:t>15. Schedule</a:t>
            </a:r>
          </a:p>
          <a:p>
            <a:pPr marL="109728" indent="0">
              <a:lnSpc>
                <a:spcPct val="150000"/>
              </a:lnSpc>
              <a:buNone/>
            </a:pPr>
            <a:r>
              <a:rPr lang="en-US" b="1" dirty="0" smtClean="0">
                <a:latin typeface="Times New Roman" pitchFamily="18" charset="0"/>
                <a:cs typeface="Times New Roman" pitchFamily="18" charset="0"/>
              </a:rPr>
              <a:t>16. Risk</a:t>
            </a:r>
          </a:p>
          <a:p>
            <a:pPr marL="109728" indent="0">
              <a:lnSpc>
                <a:spcPct val="150000"/>
              </a:lnSpc>
              <a:buNone/>
            </a:pPr>
            <a:r>
              <a:rPr lang="en-US" b="1" dirty="0" smtClean="0">
                <a:latin typeface="Times New Roman" pitchFamily="18" charset="0"/>
                <a:cs typeface="Times New Roman" pitchFamily="18" charset="0"/>
              </a:rPr>
              <a:t>17. Approval</a:t>
            </a:r>
          </a:p>
          <a:p>
            <a:pPr marL="109728" indent="0">
              <a:lnSpc>
                <a:spcPct val="150000"/>
              </a:lnSpc>
              <a:buNone/>
            </a:pPr>
            <a:r>
              <a:rPr lang="en-US" b="1" dirty="0" smtClean="0">
                <a:latin typeface="Times New Roman" pitchFamily="18" charset="0"/>
                <a:cs typeface="Times New Roman" pitchFamily="18" charset="0"/>
              </a:rPr>
              <a:t>18.Glossary: (Summary)</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a:solidFill>
                  <a:srgbClr val="FF0000"/>
                </a:solidFill>
                <a:latin typeface="Times New Roman" panose="02020603050405020304" pitchFamily="18" charset="0"/>
                <a:cs typeface="Times New Roman" panose="02020603050405020304" pitchFamily="18" charset="0"/>
              </a:rPr>
              <a:t>1.2 Test plan Format/Template(IEEE)</a:t>
            </a:r>
            <a:endParaRPr lang="en-IN" dirty="0">
              <a:solidFill>
                <a:srgbClr val="FF0000"/>
              </a:solidFill>
            </a:endParaRPr>
          </a:p>
        </p:txBody>
      </p:sp>
    </p:spTree>
    <p:extLst>
      <p:ext uri="{BB962C8B-B14F-4D97-AF65-F5344CB8AC3E}">
        <p14:creationId xmlns:p14="http://schemas.microsoft.com/office/powerpoint/2010/main" val="26766416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IN" dirty="0" smtClean="0">
                <a:latin typeface="Times New Roman" pitchFamily="18" charset="0"/>
                <a:cs typeface="Times New Roman" pitchFamily="18" charset="0"/>
              </a:rPr>
              <a:t>Test Plan is deals with objectives of a software.</a:t>
            </a:r>
          </a:p>
          <a:p>
            <a:pPr marL="109728" indent="0">
              <a:buNone/>
            </a:pPr>
            <a:r>
              <a:rPr lang="en-IN" dirty="0" smtClean="0">
                <a:latin typeface="Times New Roman" pitchFamily="18" charset="0"/>
                <a:cs typeface="Times New Roman" pitchFamily="18" charset="0"/>
              </a:rPr>
              <a:t>The test plan acts as an anchor for execution of entire software</a:t>
            </a:r>
          </a:p>
          <a:p>
            <a:pPr marL="109728" indent="0">
              <a:buNone/>
            </a:pPr>
            <a:r>
              <a:rPr lang="en-IN" dirty="0" smtClean="0">
                <a:latin typeface="Times New Roman" pitchFamily="18" charset="0"/>
                <a:cs typeface="Times New Roman" pitchFamily="18" charset="0"/>
              </a:rPr>
              <a:t>Following points are followed while preparing a Test Plan:</a:t>
            </a:r>
          </a:p>
          <a:p>
            <a:pPr marL="109728" indent="0">
              <a:buNone/>
            </a:pPr>
            <a:r>
              <a:rPr lang="en-IN" dirty="0" smtClean="0">
                <a:latin typeface="Times New Roman" pitchFamily="18" charset="0"/>
                <a:cs typeface="Times New Roman" pitchFamily="18" charset="0"/>
              </a:rPr>
              <a:t>1.What is to be tested?</a:t>
            </a:r>
          </a:p>
          <a:p>
            <a:pPr marL="109728" indent="0">
              <a:buNone/>
            </a:pPr>
            <a:r>
              <a:rPr lang="en-IN" dirty="0" smtClean="0">
                <a:latin typeface="Times New Roman" pitchFamily="18" charset="0"/>
                <a:cs typeface="Times New Roman" pitchFamily="18" charset="0"/>
              </a:rPr>
              <a:t>2.How testing will be performed?</a:t>
            </a:r>
          </a:p>
          <a:p>
            <a:pPr marL="109728" indent="0">
              <a:buNone/>
            </a:pPr>
            <a:r>
              <a:rPr lang="en-IN" dirty="0" smtClean="0">
                <a:latin typeface="Times New Roman" pitchFamily="18" charset="0"/>
                <a:cs typeface="Times New Roman" pitchFamily="18" charset="0"/>
              </a:rPr>
              <a:t>3.Which resources are needed?</a:t>
            </a:r>
          </a:p>
          <a:p>
            <a:pPr marL="109728" indent="0">
              <a:buNone/>
            </a:pPr>
            <a:r>
              <a:rPr lang="en-IN" dirty="0" smtClean="0">
                <a:latin typeface="Times New Roman" pitchFamily="18" charset="0"/>
                <a:cs typeface="Times New Roman" pitchFamily="18" charset="0"/>
              </a:rPr>
              <a:t>4.When each test will occurs?</a:t>
            </a:r>
          </a:p>
          <a:p>
            <a:pPr marL="109728" indent="0">
              <a:buNone/>
            </a:pPr>
            <a:r>
              <a:rPr lang="en-IN" dirty="0" smtClean="0">
                <a:latin typeface="Times New Roman" pitchFamily="18" charset="0"/>
                <a:cs typeface="Times New Roman" pitchFamily="18" charset="0"/>
              </a:rPr>
              <a:t>5.Which will be deadline for testing?</a:t>
            </a:r>
          </a:p>
          <a:p>
            <a:pPr marL="109728" indent="0">
              <a:buNone/>
            </a:pPr>
            <a:r>
              <a:rPr lang="en-IN" dirty="0" smtClean="0">
                <a:latin typeface="Times New Roman" pitchFamily="18" charset="0"/>
                <a:cs typeface="Times New Roman" pitchFamily="18" charset="0"/>
              </a:rPr>
              <a:t>6.Risks that may be faced through out testing.</a:t>
            </a: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solidFill>
                  <a:srgbClr val="FF0000"/>
                </a:solidFill>
                <a:latin typeface="Times New Roman" panose="02020603050405020304" pitchFamily="18" charset="0"/>
                <a:cs typeface="Times New Roman" panose="02020603050405020304" pitchFamily="18" charset="0"/>
              </a:rPr>
              <a:t>2.Preparing a Test plan</a:t>
            </a:r>
            <a:endParaRPr lang="en-IN" dirty="0">
              <a:solidFill>
                <a:srgbClr val="FF0000"/>
              </a:solidFill>
            </a:endParaRPr>
          </a:p>
        </p:txBody>
      </p:sp>
    </p:spTree>
    <p:extLst>
      <p:ext uri="{BB962C8B-B14F-4D97-AF65-F5344CB8AC3E}">
        <p14:creationId xmlns:p14="http://schemas.microsoft.com/office/powerpoint/2010/main" val="1002391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Scope describes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activities included and excluded from quality assurance/quality control activities.</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Scope of the test includes what items, features , procedures , functions ,objects , will be tested</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 Scope includes:</a:t>
            </a:r>
          </a:p>
          <a:p>
            <a:pPr marL="109728" indent="0" algn="just">
              <a:buNone/>
            </a:pPr>
            <a:r>
              <a:rPr lang="en-US" dirty="0" smtClean="0">
                <a:latin typeface="Times New Roman" panose="02020603050405020304" pitchFamily="18" charset="0"/>
                <a:cs typeface="Times New Roman" panose="02020603050405020304" pitchFamily="18" charset="0"/>
              </a:rPr>
              <a:t>1.Functional/Structural Requirements</a:t>
            </a:r>
          </a:p>
          <a:p>
            <a:pPr marL="109728" indent="0" algn="just">
              <a:buNone/>
            </a:pPr>
            <a:r>
              <a:rPr lang="en-US" dirty="0" smtClean="0">
                <a:latin typeface="Times New Roman" panose="02020603050405020304" pitchFamily="18" charset="0"/>
                <a:cs typeface="Times New Roman" panose="02020603050405020304" pitchFamily="18" charset="0"/>
              </a:rPr>
              <a:t>2.Infrastucture Components</a:t>
            </a:r>
          </a:p>
          <a:p>
            <a:pPr marL="109728" indent="0" algn="just">
              <a:buNone/>
            </a:pPr>
            <a:r>
              <a:rPr lang="en-US" dirty="0" smtClean="0">
                <a:latin typeface="Times New Roman" panose="02020603050405020304" pitchFamily="18" charset="0"/>
                <a:cs typeface="Times New Roman" panose="02020603050405020304" pitchFamily="18" charset="0"/>
              </a:rPr>
              <a:t>3.Application Components</a:t>
            </a:r>
          </a:p>
          <a:p>
            <a:pPr marL="109728" indent="0" algn="just">
              <a:buNone/>
            </a:pPr>
            <a:r>
              <a:rPr lang="en-US" dirty="0" smtClean="0">
                <a:latin typeface="Times New Roman" panose="02020603050405020304" pitchFamily="18" charset="0"/>
                <a:cs typeface="Times New Roman" panose="02020603050405020304" pitchFamily="18" charset="0"/>
              </a:rPr>
              <a:t>4.System Interface</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3.Scope Management</a:t>
            </a:r>
            <a:endParaRPr lang="en-US" dirty="0">
              <a:solidFill>
                <a:srgbClr val="FF0000"/>
              </a:solidFill>
            </a:endParaRPr>
          </a:p>
        </p:txBody>
      </p:sp>
    </p:spTree>
    <p:extLst>
      <p:ext uri="{BB962C8B-B14F-4D97-AF65-F5344CB8AC3E}">
        <p14:creationId xmlns:p14="http://schemas.microsoft.com/office/powerpoint/2010/main" val="104147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pPr marL="109728" indent="0" algn="just">
              <a:lnSpc>
                <a:spcPct val="150000"/>
              </a:lnSpc>
              <a:buNone/>
            </a:pPr>
            <a:r>
              <a:rPr lang="en-US" sz="3200" dirty="0" smtClean="0">
                <a:solidFill>
                  <a:srgbClr val="FF0000"/>
                </a:solidFill>
                <a:latin typeface="Times New Roman" panose="02020603050405020304" pitchFamily="18" charset="0"/>
                <a:cs typeface="Times New Roman" panose="02020603050405020304" pitchFamily="18" charset="0"/>
              </a:rPr>
              <a:t>Feature to be considered in scope management:</a:t>
            </a:r>
          </a:p>
          <a:p>
            <a:pPr marL="109728" indent="0" algn="just">
              <a:lnSpc>
                <a:spcPct val="150000"/>
              </a:lnSpc>
              <a:buNone/>
            </a:pPr>
            <a:r>
              <a:rPr lang="en-US" dirty="0" smtClean="0">
                <a:latin typeface="Times New Roman" panose="02020603050405020304" pitchFamily="18" charset="0"/>
                <a:cs typeface="Times New Roman" panose="02020603050405020304" pitchFamily="18" charset="0"/>
              </a:rPr>
              <a:t>1.Features that is new and critical for release</a:t>
            </a:r>
          </a:p>
          <a:p>
            <a:pPr marL="109728" indent="0" algn="just">
              <a:lnSpc>
                <a:spcPct val="150000"/>
              </a:lnSpc>
              <a:buNone/>
            </a:pPr>
            <a:r>
              <a:rPr lang="en-US" dirty="0" smtClean="0">
                <a:latin typeface="Times New Roman" panose="02020603050405020304" pitchFamily="18" charset="0"/>
                <a:cs typeface="Times New Roman" panose="02020603050405020304" pitchFamily="18" charset="0"/>
              </a:rPr>
              <a:t>2.Features whose failures can be disastrous</a:t>
            </a:r>
          </a:p>
          <a:p>
            <a:pPr marL="109728" indent="0" algn="just">
              <a:lnSpc>
                <a:spcPct val="150000"/>
              </a:lnSpc>
              <a:buNone/>
            </a:pPr>
            <a:r>
              <a:rPr lang="en-US" dirty="0" smtClean="0">
                <a:latin typeface="Times New Roman" panose="02020603050405020304" pitchFamily="18" charset="0"/>
                <a:cs typeface="Times New Roman" panose="02020603050405020304" pitchFamily="18" charset="0"/>
              </a:rPr>
              <a:t>3.Features that are expected to be complex to test</a:t>
            </a:r>
          </a:p>
          <a:p>
            <a:pPr marL="109728" indent="0" algn="just">
              <a:lnSpc>
                <a:spcPct val="150000"/>
              </a:lnSpc>
              <a:buNone/>
            </a:pPr>
            <a:r>
              <a:rPr lang="en-US" dirty="0" smtClean="0">
                <a:latin typeface="Times New Roman" panose="02020603050405020304" pitchFamily="18" charset="0"/>
                <a:cs typeface="Times New Roman" panose="02020603050405020304" pitchFamily="18" charset="0"/>
              </a:rPr>
              <a:t>4.Features which are extensions of earlier features</a:t>
            </a:r>
            <a:endParaRPr lang="en-US"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3.Scope Management</a:t>
            </a:r>
            <a:endParaRPr lang="en-US" dirty="0">
              <a:solidFill>
                <a:srgbClr val="FF0000"/>
              </a:solidFill>
            </a:endParaRPr>
          </a:p>
        </p:txBody>
      </p:sp>
    </p:spTree>
    <p:extLst>
      <p:ext uri="{BB962C8B-B14F-4D97-AF65-F5344CB8AC3E}">
        <p14:creationId xmlns:p14="http://schemas.microsoft.com/office/powerpoint/2010/main" val="253295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lnSpcReduction="10000"/>
          </a:bodyPr>
          <a:lstStyle/>
          <a:p>
            <a:pPr>
              <a:lnSpc>
                <a:spcPct val="150000"/>
              </a:lnSpc>
            </a:pPr>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Approach/Strategy should result in </a:t>
            </a:r>
            <a:r>
              <a:rPr lang="en-US" dirty="0" smtClean="0">
                <a:solidFill>
                  <a:srgbClr val="FF0000"/>
                </a:solidFill>
                <a:latin typeface="Times New Roman" panose="02020603050405020304" pitchFamily="18" charset="0"/>
                <a:cs typeface="Times New Roman" panose="02020603050405020304" pitchFamily="18" charset="0"/>
              </a:rPr>
              <a:t>identifying the right type of test</a:t>
            </a:r>
            <a:r>
              <a:rPr lang="en-US" dirty="0" smtClean="0">
                <a:latin typeface="Times New Roman" panose="02020603050405020304" pitchFamily="18" charset="0"/>
                <a:cs typeface="Times New Roman" panose="02020603050405020304" pitchFamily="18" charset="0"/>
              </a:rPr>
              <a:t> for each of the features.</a:t>
            </a:r>
          </a:p>
          <a:p>
            <a:pPr>
              <a:lnSpc>
                <a:spcPct val="150000"/>
              </a:lnSpc>
            </a:pPr>
            <a:r>
              <a:rPr lang="en-US" dirty="0" smtClean="0">
                <a:solidFill>
                  <a:srgbClr val="FF0000"/>
                </a:solidFill>
                <a:latin typeface="Times New Roman" panose="02020603050405020304" pitchFamily="18" charset="0"/>
                <a:cs typeface="Times New Roman" panose="02020603050405020304" pitchFamily="18" charset="0"/>
              </a:rPr>
              <a:t>This includes identifying:</a:t>
            </a:r>
          </a:p>
          <a:p>
            <a:pPr>
              <a:lnSpc>
                <a:spcPct val="150000"/>
              </a:lnSpc>
            </a:pPr>
            <a:r>
              <a:rPr lang="en-US" dirty="0" smtClean="0">
                <a:latin typeface="Times New Roman" panose="02020603050405020304" pitchFamily="18" charset="0"/>
                <a:cs typeface="Times New Roman" panose="02020603050405020304" pitchFamily="18" charset="0"/>
              </a:rPr>
              <a:t>Which tools to be used?</a:t>
            </a:r>
          </a:p>
          <a:p>
            <a:pPr>
              <a:lnSpc>
                <a:spcPct val="150000"/>
              </a:lnSpc>
            </a:pPr>
            <a:r>
              <a:rPr lang="en-US" dirty="0" smtClean="0">
                <a:latin typeface="Times New Roman" panose="02020603050405020304" pitchFamily="18" charset="0"/>
                <a:cs typeface="Times New Roman" panose="02020603050405020304" pitchFamily="18" charset="0"/>
              </a:rPr>
              <a:t>Will that tool require special training?</a:t>
            </a:r>
          </a:p>
          <a:p>
            <a:pPr>
              <a:lnSpc>
                <a:spcPct val="150000"/>
              </a:lnSpc>
            </a:pPr>
            <a:r>
              <a:rPr lang="en-US" dirty="0" smtClean="0">
                <a:latin typeface="Times New Roman" panose="02020603050405020304" pitchFamily="18" charset="0"/>
                <a:cs typeface="Times New Roman" panose="02020603050405020304" pitchFamily="18" charset="0"/>
              </a:rPr>
              <a:t>Which metrics to be collected and at what level?</a:t>
            </a:r>
          </a:p>
          <a:p>
            <a:pPr>
              <a:lnSpc>
                <a:spcPct val="150000"/>
              </a:lnSpc>
            </a:pPr>
            <a:r>
              <a:rPr lang="en-US" dirty="0" smtClean="0">
                <a:latin typeface="Times New Roman" panose="02020603050405020304" pitchFamily="18" charset="0"/>
                <a:cs typeface="Times New Roman" panose="02020603050405020304" pitchFamily="18" charset="0"/>
              </a:rPr>
              <a:t>How many configurations will be tested?</a:t>
            </a:r>
          </a:p>
          <a:p>
            <a:pPr>
              <a:lnSpc>
                <a:spcPct val="150000"/>
              </a:lnSpc>
            </a:pPr>
            <a:r>
              <a:rPr lang="en-US" dirty="0" smtClean="0">
                <a:latin typeface="Times New Roman" panose="02020603050405020304" pitchFamily="18" charset="0"/>
                <a:cs typeface="Times New Roman" panose="02020603050405020304" pitchFamily="18" charset="0"/>
              </a:rPr>
              <a:t>H/W and S/W</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639762"/>
          </a:xfrm>
        </p:spPr>
        <p:txBody>
          <a:bodyPr>
            <a:normAutofit fontScale="90000"/>
          </a:bodyPr>
          <a:lstStyle/>
          <a:p>
            <a:pPr algn="ctr"/>
            <a:r>
              <a:rPr lang="en-US" dirty="0" smtClean="0">
                <a:solidFill>
                  <a:srgbClr val="FF0000"/>
                </a:solidFill>
                <a:latin typeface="Times New Roman" panose="02020603050405020304" pitchFamily="18" charset="0"/>
                <a:cs typeface="Times New Roman" panose="02020603050405020304" pitchFamily="18" charset="0"/>
              </a:rPr>
              <a:t>4.Deciding Test Approach/Strategy</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437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dirty="0" smtClean="0">
                <a:latin typeface="Times New Roman" panose="02020603050405020304" pitchFamily="18" charset="0"/>
                <a:cs typeface="Times New Roman" panose="02020603050405020304" pitchFamily="18" charset="0"/>
              </a:rPr>
              <a:t>Test strategies decide </a:t>
            </a:r>
            <a:r>
              <a:rPr lang="en-US" dirty="0" smtClean="0">
                <a:solidFill>
                  <a:srgbClr val="FF0000"/>
                </a:solidFill>
                <a:latin typeface="Times New Roman" panose="02020603050405020304" pitchFamily="18" charset="0"/>
                <a:cs typeface="Times New Roman" panose="02020603050405020304" pitchFamily="18" charset="0"/>
              </a:rPr>
              <a:t>how to test these  features </a:t>
            </a:r>
            <a:r>
              <a:rPr lang="en-US" dirty="0" smtClean="0">
                <a:latin typeface="Times New Roman" panose="02020603050405020304" pitchFamily="18" charset="0"/>
                <a:cs typeface="Times New Roman" panose="02020603050405020304" pitchFamily="18" charset="0"/>
              </a:rPr>
              <a:t>and combinations would be tested.</a:t>
            </a:r>
          </a:p>
          <a:p>
            <a:pPr>
              <a:lnSpc>
                <a:spcPct val="150000"/>
              </a:lnSpc>
            </a:pPr>
            <a:r>
              <a:rPr lang="en-US" dirty="0" smtClean="0">
                <a:latin typeface="Times New Roman" panose="02020603050405020304" pitchFamily="18" charset="0"/>
                <a:cs typeface="Times New Roman" panose="02020603050405020304" pitchFamily="18" charset="0"/>
              </a:rPr>
              <a:t>To avoid </a:t>
            </a:r>
            <a:r>
              <a:rPr lang="en-US" dirty="0" smtClean="0">
                <a:solidFill>
                  <a:srgbClr val="FF0000"/>
                </a:solidFill>
                <a:latin typeface="Times New Roman" panose="02020603050405020304" pitchFamily="18" charset="0"/>
                <a:cs typeface="Times New Roman" panose="02020603050405020304" pitchFamily="18" charset="0"/>
              </a:rPr>
              <a:t>last minute pressure </a:t>
            </a:r>
            <a:r>
              <a:rPr lang="en-US" dirty="0" smtClean="0">
                <a:latin typeface="Times New Roman" panose="02020603050405020304" pitchFamily="18" charset="0"/>
                <a:cs typeface="Times New Roman" panose="02020603050405020304" pitchFamily="18" charset="0"/>
              </a:rPr>
              <a:t>of executing tests after development.</a:t>
            </a:r>
          </a:p>
          <a:p>
            <a:pPr>
              <a:lnSpc>
                <a:spcPct val="150000"/>
              </a:lnSpc>
            </a:pPr>
            <a:r>
              <a:rPr lang="en-US" dirty="0" smtClean="0">
                <a:latin typeface="Times New Roman" panose="02020603050405020304" pitchFamily="18" charset="0"/>
                <a:cs typeface="Times New Roman" panose="02020603050405020304" pitchFamily="18" charset="0"/>
              </a:rPr>
              <a:t>The </a:t>
            </a:r>
            <a:r>
              <a:rPr lang="en-US" dirty="0" smtClean="0">
                <a:solidFill>
                  <a:srgbClr val="FF0000"/>
                </a:solidFill>
                <a:latin typeface="Times New Roman" panose="02020603050405020304" pitchFamily="18" charset="0"/>
                <a:cs typeface="Times New Roman" panose="02020603050405020304" pitchFamily="18" charset="0"/>
              </a:rPr>
              <a:t>Entry criteria </a:t>
            </a:r>
            <a:r>
              <a:rPr lang="en-US" dirty="0" smtClean="0">
                <a:latin typeface="Times New Roman" panose="02020603050405020304" pitchFamily="18" charset="0"/>
                <a:cs typeface="Times New Roman" panose="02020603050405020304" pitchFamily="18" charset="0"/>
              </a:rPr>
              <a:t>for a test specify threshold criteria for each phase.</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Exit criteria </a:t>
            </a:r>
            <a:r>
              <a:rPr lang="en-US" dirty="0">
                <a:latin typeface="Times New Roman" panose="02020603050405020304" pitchFamily="18" charset="0"/>
                <a:cs typeface="Times New Roman" panose="02020603050405020304" pitchFamily="18" charset="0"/>
              </a:rPr>
              <a:t>decide when a cycle can be </a:t>
            </a:r>
            <a:r>
              <a:rPr lang="en-US" dirty="0" smtClean="0">
                <a:latin typeface="Times New Roman" panose="02020603050405020304" pitchFamily="18" charset="0"/>
                <a:cs typeface="Times New Roman" panose="02020603050405020304" pitchFamily="18" charset="0"/>
              </a:rPr>
              <a:t>completed.</a:t>
            </a: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pPr algn="ctr"/>
            <a:r>
              <a:rPr lang="en-US" sz="3600" dirty="0" smtClean="0">
                <a:solidFill>
                  <a:srgbClr val="FF0000"/>
                </a:solidFill>
                <a:latin typeface="Times New Roman" panose="02020603050405020304" pitchFamily="18" charset="0"/>
                <a:cs typeface="Times New Roman" panose="02020603050405020304" pitchFamily="18" charset="0"/>
              </a:rPr>
              <a:t>5.Setting up criteria for testing</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538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dirty="0" smtClean="0">
                <a:latin typeface="Times New Roman" panose="02020603050405020304" pitchFamily="18" charset="0"/>
                <a:cs typeface="Times New Roman" panose="02020603050405020304" pitchFamily="18" charset="0"/>
              </a:rPr>
              <a:t>Number of times it is suspended because it is not proceed further.</a:t>
            </a:r>
          </a:p>
          <a:p>
            <a:pPr>
              <a:lnSpc>
                <a:spcPct val="150000"/>
              </a:lnSpc>
            </a:pPr>
            <a:r>
              <a:rPr lang="en-US" dirty="0" smtClean="0">
                <a:latin typeface="Times New Roman" panose="02020603050405020304" pitchFamily="18" charset="0"/>
                <a:cs typeface="Times New Roman" panose="02020603050405020304" pitchFamily="18" charset="0"/>
              </a:rPr>
              <a:t>When situation comes under control it will be resumed.</a:t>
            </a:r>
          </a:p>
          <a:p>
            <a:pPr>
              <a:lnSpc>
                <a:spcPct val="150000"/>
              </a:lnSpc>
            </a:pPr>
            <a:r>
              <a:rPr lang="en-US" dirty="0">
                <a:latin typeface="Times New Roman" panose="02020603050405020304" pitchFamily="18" charset="0"/>
                <a:cs typeface="Times New Roman" panose="02020603050405020304" pitchFamily="18" charset="0"/>
              </a:rPr>
              <a:t>Some of the </a:t>
            </a:r>
            <a:r>
              <a:rPr lang="en-US" dirty="0" smtClean="0">
                <a:latin typeface="Times New Roman" panose="02020603050405020304" pitchFamily="18" charset="0"/>
                <a:cs typeface="Times New Roman" panose="02020603050405020304" pitchFamily="18" charset="0"/>
              </a:rPr>
              <a:t>typical suspension criteria include:</a:t>
            </a:r>
          </a:p>
          <a:p>
            <a:pPr marL="109728" indent="0">
              <a:lnSpc>
                <a:spcPct val="150000"/>
              </a:lnSpc>
              <a:buNone/>
            </a:pPr>
            <a:r>
              <a:rPr lang="en-US" dirty="0" smtClean="0">
                <a:solidFill>
                  <a:srgbClr val="FF0000"/>
                </a:solidFill>
                <a:latin typeface="Times New Roman" panose="02020603050405020304" pitchFamily="18" charset="0"/>
                <a:cs typeface="Times New Roman" panose="02020603050405020304" pitchFamily="18" charset="0"/>
              </a:rPr>
              <a:t>1.Encountering</a:t>
            </a:r>
            <a:r>
              <a:rPr lang="en-US" dirty="0" smtClean="0">
                <a:latin typeface="Times New Roman" panose="02020603050405020304" pitchFamily="18" charset="0"/>
                <a:cs typeface="Times New Roman" panose="02020603050405020304" pitchFamily="18" charset="0"/>
              </a:rPr>
              <a:t> more than a certain number of defects</a:t>
            </a:r>
          </a:p>
          <a:p>
            <a:pPr marL="109728" indent="0">
              <a:buNone/>
            </a:pPr>
            <a:r>
              <a:rPr lang="en-US" dirty="0" smtClean="0">
                <a:solidFill>
                  <a:srgbClr val="FF0000"/>
                </a:solidFill>
                <a:latin typeface="Times New Roman" panose="02020603050405020304" pitchFamily="18" charset="0"/>
                <a:cs typeface="Times New Roman" panose="02020603050405020304" pitchFamily="18" charset="0"/>
              </a:rPr>
              <a:t>2.Hitting </a:t>
            </a:r>
            <a:r>
              <a:rPr lang="en-US" dirty="0">
                <a:solidFill>
                  <a:srgbClr val="FF0000"/>
                </a:solidFill>
                <a:latin typeface="Times New Roman" panose="02020603050405020304" pitchFamily="18" charset="0"/>
                <a:cs typeface="Times New Roman" panose="02020603050405020304" pitchFamily="18" charset="0"/>
              </a:rPr>
              <a:t>show </a:t>
            </a:r>
            <a:r>
              <a:rPr lang="en-US" dirty="0">
                <a:latin typeface="Times New Roman" panose="02020603050405020304" pitchFamily="18" charset="0"/>
                <a:cs typeface="Times New Roman" panose="02020603050405020304" pitchFamily="18" charset="0"/>
              </a:rPr>
              <a:t>stoppers that make difficult further progress of testing</a:t>
            </a:r>
            <a:r>
              <a:rPr lang="en-US" dirty="0" smtClean="0">
                <a:latin typeface="Times New Roman" panose="02020603050405020304" pitchFamily="18" charset="0"/>
                <a:cs typeface="Times New Roman" panose="02020603050405020304" pitchFamily="18" charset="0"/>
              </a:rPr>
              <a:t>.</a:t>
            </a:r>
          </a:p>
          <a:p>
            <a:pPr marL="109728" indent="0">
              <a:buNone/>
            </a:pPr>
            <a:r>
              <a:rPr lang="en-US" dirty="0" smtClean="0">
                <a:solidFill>
                  <a:srgbClr val="FF0000"/>
                </a:solidFill>
                <a:latin typeface="Times New Roman" panose="02020603050405020304" pitchFamily="18" charset="0"/>
                <a:cs typeface="Times New Roman" panose="02020603050405020304" pitchFamily="18" charset="0"/>
              </a:rPr>
              <a:t>3.Developers releasing </a:t>
            </a:r>
            <a:r>
              <a:rPr lang="en-US" dirty="0" smtClean="0">
                <a:latin typeface="Times New Roman" panose="02020603050405020304" pitchFamily="18" charset="0"/>
                <a:cs typeface="Times New Roman" panose="02020603050405020304" pitchFamily="18" charset="0"/>
              </a:rPr>
              <a:t>new version should be used</a:t>
            </a:r>
            <a:endParaRPr lang="en-IN" dirty="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pPr algn="ctr"/>
            <a:r>
              <a:rPr lang="en-US" sz="4000" dirty="0" smtClean="0">
                <a:solidFill>
                  <a:srgbClr val="FF0000"/>
                </a:solidFill>
                <a:latin typeface="Times New Roman" panose="02020603050405020304" pitchFamily="18" charset="0"/>
                <a:cs typeface="Times New Roman" panose="02020603050405020304" pitchFamily="18" charset="0"/>
              </a:rPr>
              <a:t>5.Setting </a:t>
            </a:r>
            <a:r>
              <a:rPr lang="en-US" sz="4000" dirty="0">
                <a:solidFill>
                  <a:srgbClr val="FF0000"/>
                </a:solidFill>
                <a:latin typeface="Times New Roman" panose="02020603050405020304" pitchFamily="18" charset="0"/>
                <a:cs typeface="Times New Roman" panose="02020603050405020304" pitchFamily="18" charset="0"/>
              </a:rPr>
              <a:t>up criteria for testing</a:t>
            </a:r>
            <a:endParaRPr lang="en-IN" sz="4000" dirty="0">
              <a:solidFill>
                <a:srgbClr val="FF0000"/>
              </a:solidFill>
            </a:endParaRPr>
          </a:p>
        </p:txBody>
      </p:sp>
    </p:spTree>
    <p:extLst>
      <p:ext uri="{BB962C8B-B14F-4D97-AF65-F5344CB8AC3E}">
        <p14:creationId xmlns:p14="http://schemas.microsoft.com/office/powerpoint/2010/main" val="3246128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2400" dirty="0" smtClean="0">
                <a:latin typeface="Times New Roman" panose="02020603050405020304" pitchFamily="18" charset="0"/>
                <a:cs typeface="Times New Roman" panose="02020603050405020304" pitchFamily="18" charset="0"/>
              </a:rPr>
              <a:t>Fix responsibilities to </a:t>
            </a:r>
            <a:r>
              <a:rPr lang="en-US" sz="2400" smtClean="0">
                <a:latin typeface="Times New Roman" panose="02020603050405020304" pitchFamily="18" charset="0"/>
                <a:cs typeface="Times New Roman" panose="02020603050405020304" pitchFamily="18" charset="0"/>
              </a:rPr>
              <a:t>different individuals .(</a:t>
            </a:r>
            <a:r>
              <a:rPr lang="en-US" sz="2400" dirty="0" smtClean="0">
                <a:latin typeface="Times New Roman" panose="02020603050405020304" pitchFamily="18" charset="0"/>
                <a:cs typeface="Times New Roman" panose="02020603050405020304" pitchFamily="18" charset="0"/>
              </a:rPr>
              <a:t>Project </a:t>
            </a:r>
            <a:r>
              <a:rPr lang="en-US" sz="2400" dirty="0" err="1" smtClean="0">
                <a:latin typeface="Times New Roman" panose="02020603050405020304" pitchFamily="18" charset="0"/>
                <a:cs typeface="Times New Roman" panose="02020603050405020304" pitchFamily="18" charset="0"/>
              </a:rPr>
              <a:t>Manager,Leader,Programmer,Tester</a:t>
            </a:r>
            <a:r>
              <a:rPr lang="en-US" sz="2400" dirty="0" smtClean="0">
                <a:latin typeface="Times New Roman" panose="02020603050405020304" pitchFamily="18" charset="0"/>
                <a:cs typeface="Times New Roman" panose="02020603050405020304" pitchFamily="18" charset="0"/>
              </a:rPr>
              <a:t>)</a:t>
            </a:r>
          </a:p>
          <a:p>
            <a:pPr>
              <a:lnSpc>
                <a:spcPct val="150000"/>
              </a:lnSpc>
            </a:pPr>
            <a:r>
              <a:rPr lang="en-US" sz="2400" dirty="0" smtClean="0">
                <a:solidFill>
                  <a:srgbClr val="FF0000"/>
                </a:solidFill>
                <a:latin typeface="Times New Roman" panose="02020603050405020304" pitchFamily="18" charset="0"/>
                <a:cs typeface="Times New Roman" panose="02020603050405020304" pitchFamily="18" charset="0"/>
              </a:rPr>
              <a:t>Some Responsibility task are given below:</a:t>
            </a:r>
          </a:p>
          <a:p>
            <a:pPr marL="109728" indent="0" algn="just">
              <a:lnSpc>
                <a:spcPct val="150000"/>
              </a:lnSpc>
              <a:buNone/>
            </a:pPr>
            <a:r>
              <a:rPr lang="en-US" sz="2400" dirty="0" smtClean="0">
                <a:latin typeface="Times New Roman" panose="02020603050405020304" pitchFamily="18" charset="0"/>
                <a:cs typeface="Times New Roman" panose="02020603050405020304" pitchFamily="18" charset="0"/>
              </a:rPr>
              <a:t>1.Identify the group responsible for designing , executing , checking , managing.</a:t>
            </a:r>
          </a:p>
          <a:p>
            <a:pPr marL="109728" indent="0" algn="just">
              <a:lnSpc>
                <a:spcPct val="150000"/>
              </a:lnSpc>
              <a:buNone/>
            </a:pPr>
            <a:r>
              <a:rPr lang="en-US" sz="2400" dirty="0" smtClean="0">
                <a:latin typeface="Times New Roman" panose="02020603050405020304" pitchFamily="18" charset="0"/>
                <a:cs typeface="Times New Roman" panose="02020603050405020304" pitchFamily="18" charset="0"/>
              </a:rPr>
              <a:t>2.Identify </a:t>
            </a:r>
            <a:r>
              <a:rPr lang="en-US" sz="2400" dirty="0">
                <a:latin typeface="Times New Roman" panose="02020603050405020304" pitchFamily="18" charset="0"/>
                <a:cs typeface="Times New Roman" panose="02020603050405020304" pitchFamily="18" charset="0"/>
              </a:rPr>
              <a:t>the group responsible </a:t>
            </a:r>
            <a:r>
              <a:rPr lang="en-US" sz="2400" dirty="0" smtClean="0">
                <a:latin typeface="Times New Roman" panose="02020603050405020304" pitchFamily="18" charset="0"/>
                <a:cs typeface="Times New Roman" panose="02020603050405020304" pitchFamily="18" charset="0"/>
              </a:rPr>
              <a:t>for providing test items.</a:t>
            </a:r>
          </a:p>
          <a:p>
            <a:pPr marL="109728" indent="0" algn="just">
              <a:lnSpc>
                <a:spcPct val="150000"/>
              </a:lnSpc>
              <a:buNone/>
            </a:pPr>
            <a:r>
              <a:rPr lang="en-US" sz="2400" dirty="0" smtClean="0">
                <a:latin typeface="Times New Roman" panose="02020603050405020304" pitchFamily="18" charset="0"/>
                <a:cs typeface="Times New Roman" panose="02020603050405020304" pitchFamily="18" charset="0"/>
              </a:rPr>
              <a:t>3.Identify </a:t>
            </a:r>
            <a:r>
              <a:rPr lang="en-US" sz="2400" dirty="0">
                <a:latin typeface="Times New Roman" panose="02020603050405020304" pitchFamily="18" charset="0"/>
                <a:cs typeface="Times New Roman" panose="02020603050405020304" pitchFamily="18" charset="0"/>
              </a:rPr>
              <a:t>the group responsible </a:t>
            </a:r>
            <a:r>
              <a:rPr lang="en-US" sz="2400" dirty="0" smtClean="0">
                <a:latin typeface="Times New Roman" panose="02020603050405020304" pitchFamily="18" charset="0"/>
                <a:cs typeface="Times New Roman" panose="02020603050405020304" pitchFamily="18" charset="0"/>
              </a:rPr>
              <a:t>for providing environmental needs</a:t>
            </a:r>
          </a:p>
          <a:p>
            <a:pPr marL="109728" indent="0">
              <a:lnSpc>
                <a:spcPct val="150000"/>
              </a:lnSpc>
              <a:buNone/>
            </a:pPr>
            <a:endParaRPr lang="en-US" sz="2400" dirty="0" smtClean="0">
              <a:latin typeface="Times New Roman" panose="02020603050405020304" pitchFamily="18" charset="0"/>
              <a:cs typeface="Times New Roman" panose="02020603050405020304" pitchFamily="18" charset="0"/>
            </a:endParaRPr>
          </a:p>
          <a:p>
            <a:pPr>
              <a:lnSpc>
                <a:spcPct val="150000"/>
              </a:lnSpc>
            </a:pPr>
            <a:endParaRPr lang="en-US" sz="24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4400" dirty="0" smtClean="0">
                <a:solidFill>
                  <a:srgbClr val="FF0000"/>
                </a:solidFill>
                <a:latin typeface="Times New Roman" panose="02020603050405020304" pitchFamily="18" charset="0"/>
                <a:cs typeface="Times New Roman" panose="02020603050405020304" pitchFamily="18" charset="0"/>
              </a:rPr>
              <a:t>6.Identifying Responsibility</a:t>
            </a:r>
            <a:endParaRPr lang="en-IN" dirty="0">
              <a:solidFill>
                <a:srgbClr val="FF0000"/>
              </a:solidFill>
            </a:endParaRPr>
          </a:p>
        </p:txBody>
      </p:sp>
    </p:spTree>
    <p:extLst>
      <p:ext uri="{BB962C8B-B14F-4D97-AF65-F5344CB8AC3E}">
        <p14:creationId xmlns:p14="http://schemas.microsoft.com/office/powerpoint/2010/main" val="278430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a:solidFill>
                  <a:srgbClr val="FF0000"/>
                </a:solidFill>
                <a:latin typeface="Times New Roman" panose="02020603050405020304" pitchFamily="18" charset="0"/>
                <a:cs typeface="Times New Roman" panose="02020603050405020304" pitchFamily="18" charset="0"/>
              </a:rPr>
              <a:t>6.Identifying Responsibility</a:t>
            </a:r>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205" y="1481138"/>
            <a:ext cx="780758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220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Test policy</a:t>
            </a:r>
          </a:p>
          <a:p>
            <a:r>
              <a:rPr lang="en-US" dirty="0" smtClean="0">
                <a:latin typeface="Times New Roman" pitchFamily="18" charset="0"/>
                <a:cs typeface="Times New Roman" pitchFamily="18" charset="0"/>
              </a:rPr>
              <a:t>Test Strategy</a:t>
            </a:r>
          </a:p>
          <a:p>
            <a:r>
              <a:rPr lang="en-US" dirty="0" smtClean="0">
                <a:latin typeface="Times New Roman" pitchFamily="18" charset="0"/>
                <a:cs typeface="Times New Roman" pitchFamily="18" charset="0"/>
              </a:rPr>
              <a:t>Test Planning</a:t>
            </a:r>
          </a:p>
          <a:p>
            <a:r>
              <a:rPr lang="en-US" dirty="0" smtClean="0">
                <a:latin typeface="Times New Roman" pitchFamily="18" charset="0"/>
                <a:cs typeface="Times New Roman" pitchFamily="18" charset="0"/>
              </a:rPr>
              <a:t>Test Scenario Definition</a:t>
            </a:r>
          </a:p>
          <a:p>
            <a:r>
              <a:rPr lang="en-US" dirty="0" smtClean="0">
                <a:latin typeface="Times New Roman" pitchFamily="18" charset="0"/>
                <a:cs typeface="Times New Roman" pitchFamily="18" charset="0"/>
              </a:rPr>
              <a:t>Test Cases Definition</a:t>
            </a:r>
          </a:p>
          <a:p>
            <a:r>
              <a:rPr lang="en-US" dirty="0" smtClean="0">
                <a:latin typeface="Times New Roman" pitchFamily="18" charset="0"/>
                <a:cs typeface="Times New Roman" pitchFamily="18" charset="0"/>
              </a:rPr>
              <a:t>Test Data Definition</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solidFill>
                  <a:srgbClr val="C00000"/>
                </a:solidFill>
                <a:latin typeface="Times New Roman" pitchFamily="18" charset="0"/>
                <a:cs typeface="Times New Roman" pitchFamily="18" charset="0"/>
              </a:rPr>
              <a:t>Testing Activities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54827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
            <a:ext cx="8229600" cy="5854891"/>
          </a:xfrm>
        </p:spPr>
        <p:txBody>
          <a:bodyPr>
            <a:normAutofit fontScale="85000" lnSpcReduction="20000"/>
          </a:bodyPr>
          <a:lstStyle/>
          <a:p>
            <a:pPr marL="109728" indent="0">
              <a:lnSpc>
                <a:spcPct val="120000"/>
              </a:lnSpc>
              <a:buNone/>
            </a:pPr>
            <a:r>
              <a:rPr lang="en-US" sz="4700" dirty="0" smtClean="0">
                <a:solidFill>
                  <a:srgbClr val="FF0000"/>
                </a:solidFill>
                <a:latin typeface="Times New Roman" panose="02020603050405020304" pitchFamily="18" charset="0"/>
                <a:cs typeface="Times New Roman" panose="02020603050405020304" pitchFamily="18" charset="0"/>
              </a:rPr>
              <a:t>7. </a:t>
            </a:r>
            <a:r>
              <a:rPr lang="en-US" sz="4700" dirty="0">
                <a:solidFill>
                  <a:srgbClr val="FF0000"/>
                </a:solidFill>
                <a:latin typeface="Times New Roman" panose="02020603050405020304" pitchFamily="18" charset="0"/>
                <a:cs typeface="Times New Roman" panose="02020603050405020304" pitchFamily="18" charset="0"/>
              </a:rPr>
              <a:t>Staffing and Training </a:t>
            </a:r>
            <a:r>
              <a:rPr lang="en-US" sz="4700" dirty="0" smtClean="0">
                <a:solidFill>
                  <a:srgbClr val="FF0000"/>
                </a:solidFill>
                <a:latin typeface="Times New Roman" panose="02020603050405020304" pitchFamily="18" charset="0"/>
                <a:cs typeface="Times New Roman" panose="02020603050405020304" pitchFamily="18" charset="0"/>
              </a:rPr>
              <a:t>Needs</a:t>
            </a:r>
          </a:p>
          <a:p>
            <a:pPr marL="109728" indent="0">
              <a:lnSpc>
                <a:spcPct val="120000"/>
              </a:lnSpc>
              <a:buNone/>
            </a:pPr>
            <a:r>
              <a:rPr lang="en-US" dirty="0" smtClean="0">
                <a:latin typeface="Times New Roman" panose="02020603050405020304" pitchFamily="18" charset="0"/>
                <a:cs typeface="Times New Roman" panose="02020603050405020304" pitchFamily="18" charset="0"/>
              </a:rPr>
              <a:t>There are different roles in testing strategy:</a:t>
            </a:r>
          </a:p>
          <a:p>
            <a:pPr>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 Engineers</a:t>
            </a:r>
          </a:p>
          <a:p>
            <a:pPr>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 Leaders</a:t>
            </a:r>
          </a:p>
          <a:p>
            <a:pPr>
              <a:lnSpc>
                <a:spcPct val="12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Test Managers</a:t>
            </a:r>
          </a:p>
          <a:p>
            <a:pPr marL="109728" indent="0">
              <a:lnSpc>
                <a:spcPct val="120000"/>
              </a:lnSpc>
              <a:buNone/>
            </a:pPr>
            <a:r>
              <a:rPr lang="en-US" sz="5200" dirty="0">
                <a:solidFill>
                  <a:srgbClr val="FF0000"/>
                </a:solidFill>
                <a:latin typeface="Times New Roman" panose="02020603050405020304" pitchFamily="18" charset="0"/>
                <a:cs typeface="Times New Roman" panose="02020603050405020304" pitchFamily="18" charset="0"/>
              </a:rPr>
              <a:t>8</a:t>
            </a:r>
            <a:r>
              <a:rPr lang="en-US" sz="5200" dirty="0" smtClean="0">
                <a:solidFill>
                  <a:srgbClr val="FF0000"/>
                </a:solidFill>
                <a:latin typeface="Times New Roman" panose="02020603050405020304" pitchFamily="18" charset="0"/>
                <a:cs typeface="Times New Roman" panose="02020603050405020304" pitchFamily="18" charset="0"/>
              </a:rPr>
              <a:t>.Resource Requirements:</a:t>
            </a:r>
          </a:p>
          <a:p>
            <a:pPr>
              <a:lnSpc>
                <a:spcPct val="120000"/>
              </a:lnSpc>
            </a:pPr>
            <a:r>
              <a:rPr lang="en-US" sz="3200" dirty="0">
                <a:latin typeface="Times New Roman" panose="02020603050405020304" pitchFamily="18" charset="0"/>
                <a:cs typeface="Times New Roman" panose="02020603050405020304" pitchFamily="18" charset="0"/>
              </a:rPr>
              <a:t>Machine configuration like RAM, Processor disk.</a:t>
            </a:r>
          </a:p>
          <a:p>
            <a:pPr>
              <a:lnSpc>
                <a:spcPct val="120000"/>
              </a:lnSpc>
            </a:pPr>
            <a:r>
              <a:rPr lang="en-US" sz="3200" dirty="0">
                <a:latin typeface="Times New Roman" panose="02020603050405020304" pitchFamily="18" charset="0"/>
                <a:cs typeface="Times New Roman" panose="02020603050405020304" pitchFamily="18" charset="0"/>
              </a:rPr>
              <a:t>Automation tool.</a:t>
            </a:r>
          </a:p>
          <a:p>
            <a:pPr>
              <a:lnSpc>
                <a:spcPct val="120000"/>
              </a:lnSpc>
            </a:pPr>
            <a:r>
              <a:rPr lang="en-US" sz="3200" dirty="0">
                <a:latin typeface="Times New Roman" panose="02020603050405020304" pitchFamily="18" charset="0"/>
                <a:cs typeface="Times New Roman" panose="02020603050405020304" pitchFamily="18" charset="0"/>
              </a:rPr>
              <a:t>Supporting tools like test data generators, configuration management tools</a:t>
            </a:r>
            <a:r>
              <a:rPr lang="en-US" sz="3200" dirty="0" smtClean="0">
                <a:latin typeface="Times New Roman" panose="02020603050405020304" pitchFamily="18" charset="0"/>
                <a:cs typeface="Times New Roman" panose="02020603050405020304" pitchFamily="18" charset="0"/>
              </a:rPr>
              <a:t>.</a:t>
            </a:r>
          </a:p>
          <a:p>
            <a:pPr>
              <a:lnSpc>
                <a:spcPct val="120000"/>
              </a:lnSpc>
            </a:pPr>
            <a:r>
              <a:rPr lang="en-US" sz="3200" dirty="0">
                <a:latin typeface="Times New Roman" panose="02020603050405020304" pitchFamily="18" charset="0"/>
                <a:cs typeface="Times New Roman" panose="02020603050405020304" pitchFamily="18" charset="0"/>
              </a:rPr>
              <a:t>Load tests and performance tests. </a:t>
            </a:r>
          </a:p>
          <a:p>
            <a:pPr>
              <a:lnSpc>
                <a:spcPct val="120000"/>
              </a:lnSpc>
            </a:pPr>
            <a:r>
              <a:rPr lang="en-US" sz="3200" dirty="0" smtClean="0">
                <a:latin typeface="Times New Roman" panose="02020603050405020304" pitchFamily="18" charset="0"/>
                <a:cs typeface="Times New Roman" panose="02020603050405020304" pitchFamily="18" charset="0"/>
              </a:rPr>
              <a:t>Appropriate number of licenses of all the software</a:t>
            </a:r>
            <a:endParaRPr lang="en-US" sz="3600" dirty="0">
              <a:latin typeface="Times New Roman" panose="02020603050405020304" pitchFamily="18" charset="0"/>
              <a:cs typeface="Times New Roman" panose="02020603050405020304" pitchFamily="18" charset="0"/>
            </a:endParaRPr>
          </a:p>
          <a:p>
            <a:pPr>
              <a:lnSpc>
                <a:spcPct val="150000"/>
              </a:lnSpc>
            </a:pPr>
            <a:endParaRPr lang="en-IN" sz="3200" dirty="0">
              <a:latin typeface="Times New Roman" panose="02020603050405020304" pitchFamily="18" charset="0"/>
              <a:cs typeface="Times New Roman" panose="02020603050405020304" pitchFamily="18" charset="0"/>
            </a:endParaRPr>
          </a:p>
          <a:p>
            <a:pPr marL="109728" indent="0">
              <a:buNone/>
            </a:pPr>
            <a:endParaRPr lang="en-US" sz="3200" dirty="0" smtClean="0">
              <a:solidFill>
                <a:srgbClr val="FF0000"/>
              </a:solidFill>
              <a:latin typeface="Times New Roman" panose="02020603050405020304" pitchFamily="18" charset="0"/>
              <a:cs typeface="Times New Roman" panose="02020603050405020304" pitchFamily="18" charset="0"/>
            </a:endParaRPr>
          </a:p>
          <a:p>
            <a:pPr marL="109728" indent="0">
              <a:buNone/>
            </a:pPr>
            <a:endParaRPr lang="en-US" sz="3200" dirty="0" smtClean="0">
              <a:solidFill>
                <a:srgbClr val="FF0000"/>
              </a:solidFill>
              <a:latin typeface="Times New Roman" panose="02020603050405020304" pitchFamily="18" charset="0"/>
              <a:cs typeface="Times New Roman" panose="02020603050405020304" pitchFamily="18" charset="0"/>
            </a:endParaRPr>
          </a:p>
          <a:p>
            <a:pPr marL="109728" indent="0">
              <a:buNone/>
            </a:pPr>
            <a:endParaRPr lang="en-US" sz="3200" dirty="0" smtClean="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109728"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82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458200" cy="5257800"/>
          </a:xfrm>
        </p:spPr>
        <p:txBody>
          <a:bodyPr>
            <a:normAutofit fontScale="92500" lnSpcReduction="20000"/>
          </a:bodyPr>
          <a:lstStyle/>
          <a:p>
            <a:pPr>
              <a:lnSpc>
                <a:spcPct val="120000"/>
              </a:lnSpc>
            </a:pPr>
            <a:r>
              <a:rPr lang="en-US" dirty="0" smtClean="0">
                <a:latin typeface="Times New Roman" panose="02020603050405020304" pitchFamily="18" charset="0"/>
                <a:cs typeface="Times New Roman" panose="02020603050405020304" pitchFamily="18" charset="0"/>
              </a:rPr>
              <a:t>Test deliverables is the </a:t>
            </a:r>
            <a:r>
              <a:rPr lang="en-US" dirty="0" smtClean="0">
                <a:solidFill>
                  <a:srgbClr val="FF0000"/>
                </a:solidFill>
                <a:latin typeface="Times New Roman" panose="02020603050405020304" pitchFamily="18" charset="0"/>
                <a:cs typeface="Times New Roman" panose="02020603050405020304" pitchFamily="18" charset="0"/>
              </a:rPr>
              <a:t>product being delivered </a:t>
            </a:r>
            <a:r>
              <a:rPr lang="en-US" dirty="0" smtClean="0">
                <a:latin typeface="Times New Roman" panose="02020603050405020304" pitchFamily="18" charset="0"/>
                <a:cs typeface="Times New Roman" panose="02020603050405020304" pitchFamily="18" charset="0"/>
              </a:rPr>
              <a:t>and is normally the software under test.</a:t>
            </a:r>
          </a:p>
          <a:p>
            <a:pPr>
              <a:lnSpc>
                <a:spcPct val="120000"/>
              </a:lnSpc>
            </a:pPr>
            <a:r>
              <a:rPr lang="en-US" dirty="0" smtClean="0">
                <a:latin typeface="Times New Roman" panose="02020603050405020304" pitchFamily="18" charset="0"/>
                <a:cs typeface="Times New Roman" panose="02020603050405020304" pitchFamily="18" charset="0"/>
              </a:rPr>
              <a:t>Deliverables include following:</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Test plan document</a:t>
            </a:r>
          </a:p>
          <a:p>
            <a:pPr marL="624078" indent="-514350">
              <a:lnSpc>
                <a:spcPct val="120000"/>
              </a:lnSpc>
              <a:buFont typeface="+mj-lt"/>
              <a:buAutoNum type="arabicPeriod"/>
            </a:pPr>
            <a:r>
              <a:rPr lang="en-US" dirty="0">
                <a:latin typeface="Times New Roman" panose="02020603050405020304" pitchFamily="18" charset="0"/>
                <a:cs typeface="Times New Roman" panose="02020603050405020304" pitchFamily="18" charset="0"/>
              </a:rPr>
              <a:t>Test cases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Test design specifications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Tools and their Outputs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Simulators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Static and Dynamic generators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Error logs and execution logs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Problem reports and corrective actions</a:t>
            </a:r>
          </a:p>
          <a:p>
            <a:pPr marL="624078" indent="-514350">
              <a:lnSpc>
                <a:spcPct val="120000"/>
              </a:lnSpc>
              <a:buFont typeface="+mj-lt"/>
              <a:buAutoNum type="arabicPeriod"/>
            </a:pPr>
            <a:r>
              <a:rPr lang="en-US" dirty="0" smtClean="0">
                <a:latin typeface="Times New Roman" panose="02020603050405020304" pitchFamily="18" charset="0"/>
                <a:cs typeface="Times New Roman" panose="02020603050405020304" pitchFamily="18" charset="0"/>
              </a:rPr>
              <a:t>Test summary reports.</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868362"/>
          </a:xfrm>
        </p:spPr>
        <p:txBody>
          <a:bodyPr>
            <a:normAutofit/>
          </a:bodyPr>
          <a:lstStyle/>
          <a:p>
            <a:pPr algn="ctr"/>
            <a:r>
              <a:rPr lang="en-US" sz="4000" b="0" dirty="0" smtClean="0">
                <a:solidFill>
                  <a:srgbClr val="FF0000"/>
                </a:solidFill>
                <a:latin typeface="Times New Roman" panose="02020603050405020304" pitchFamily="18" charset="0"/>
                <a:cs typeface="Times New Roman" panose="02020603050405020304" pitchFamily="18" charset="0"/>
              </a:rPr>
              <a:t>9.Identifying Test Deliverables</a:t>
            </a:r>
            <a:endParaRPr lang="en-IN" sz="4000" b="0" dirty="0">
              <a:solidFill>
                <a:srgbClr val="FF0000"/>
              </a:solidFill>
            </a:endParaRPr>
          </a:p>
        </p:txBody>
      </p:sp>
    </p:spTree>
    <p:extLst>
      <p:ext uri="{BB962C8B-B14F-4D97-AF65-F5344CB8AC3E}">
        <p14:creationId xmlns:p14="http://schemas.microsoft.com/office/powerpoint/2010/main" val="278228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nSpc>
                <a:spcPct val="150000"/>
              </a:lnSpc>
              <a:buNone/>
            </a:pPr>
            <a:r>
              <a:rPr lang="en-US" b="1" dirty="0" smtClean="0">
                <a:latin typeface="Times New Roman" panose="02020603050405020304" pitchFamily="18" charset="0"/>
                <a:cs typeface="Times New Roman" panose="02020603050405020304" pitchFamily="18" charset="0"/>
              </a:rPr>
              <a:t>Estimation in three phases</a:t>
            </a:r>
            <a:endParaRPr lang="en-US" b="1" dirty="0" smtClean="0"/>
          </a:p>
          <a:p>
            <a:pPr marL="624078" indent="-51435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Size Estimation</a:t>
            </a:r>
          </a:p>
          <a:p>
            <a:pPr marL="624078" indent="-51435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Effort Estimation</a:t>
            </a:r>
          </a:p>
          <a:p>
            <a:pPr marL="624078" indent="-51435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Schedule Estimation</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3.1.10.Testing </a:t>
            </a:r>
            <a:r>
              <a:rPr lang="en-US" dirty="0" smtClean="0">
                <a:solidFill>
                  <a:srgbClr val="FF0000"/>
                </a:solidFill>
              </a:rPr>
              <a:t>tasks (Size &amp; Effort Estimation)</a:t>
            </a:r>
            <a:endParaRPr lang="en-IN" dirty="0">
              <a:solidFill>
                <a:srgbClr val="FF0000"/>
              </a:solidFill>
            </a:endParaRPr>
          </a:p>
        </p:txBody>
      </p:sp>
    </p:spTree>
    <p:extLst>
      <p:ext uri="{BB962C8B-B14F-4D97-AF65-F5344CB8AC3E}">
        <p14:creationId xmlns:p14="http://schemas.microsoft.com/office/powerpoint/2010/main" val="1173216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572000"/>
          </a:xfrm>
        </p:spPr>
        <p:txBody>
          <a:bodyPr>
            <a:normAutofit lnSpcReduction="10000"/>
          </a:bodyPr>
          <a:lstStyle/>
          <a:p>
            <a:pPr marL="109728" indent="0">
              <a:buNone/>
            </a:pPr>
            <a:r>
              <a:rPr lang="en-US" sz="2800" dirty="0" smtClean="0">
                <a:latin typeface="Times New Roman" panose="02020603050405020304" pitchFamily="18" charset="0"/>
                <a:cs typeface="Times New Roman" panose="02020603050405020304" pitchFamily="18" charset="0"/>
              </a:rPr>
              <a:t>1</a:t>
            </a:r>
            <a:r>
              <a:rPr lang="en-US" sz="2800" dirty="0">
                <a:latin typeface="Times New Roman" panose="02020603050405020304" pitchFamily="18" charset="0"/>
                <a:cs typeface="Times New Roman" panose="02020603050405020304" pitchFamily="18" charset="0"/>
              </a:rPr>
              <a:t>. Size of the product under test</a:t>
            </a:r>
            <a:endParaRPr lang="en-US" sz="2800" b="1" dirty="0" smtClean="0">
              <a:latin typeface="Times New Roman" panose="02020603050405020304" pitchFamily="18" charset="0"/>
              <a:cs typeface="Times New Roman" panose="02020603050405020304" pitchFamily="18" charset="0"/>
            </a:endParaRPr>
          </a:p>
          <a:p>
            <a:pPr marL="109728" indent="0">
              <a:lnSpc>
                <a:spcPct val="150000"/>
              </a:lnSpc>
              <a:buNone/>
            </a:pPr>
            <a:r>
              <a:rPr lang="en-IN" sz="2800" dirty="0" smtClean="0">
                <a:latin typeface="Times New Roman" panose="02020603050405020304" pitchFamily="18" charset="0"/>
                <a:cs typeface="Times New Roman" panose="02020603050405020304" pitchFamily="18" charset="0"/>
              </a:rPr>
              <a:t>2. Extent of Automation required</a:t>
            </a:r>
          </a:p>
          <a:p>
            <a:pPr marL="109728" indent="0">
              <a:lnSpc>
                <a:spcPct val="150000"/>
              </a:lnSpc>
              <a:buNone/>
            </a:pPr>
            <a:r>
              <a:rPr lang="en-IN" sz="2800" dirty="0" smtClean="0">
                <a:latin typeface="Times New Roman" panose="02020603050405020304" pitchFamily="18" charset="0"/>
                <a:cs typeface="Times New Roman" panose="02020603050405020304" pitchFamily="18" charset="0"/>
              </a:rPr>
              <a:t>3. No. of platforms &amp; Inter-operability environments to be tested</a:t>
            </a:r>
          </a:p>
          <a:p>
            <a:pPr marL="109728" indent="0">
              <a:lnSpc>
                <a:spcPct val="150000"/>
              </a:lnSpc>
              <a:buNone/>
            </a:pPr>
            <a:r>
              <a:rPr lang="en-IN" sz="2800" dirty="0" smtClean="0">
                <a:latin typeface="Times New Roman" panose="02020603050405020304" pitchFamily="18" charset="0"/>
                <a:cs typeface="Times New Roman" panose="02020603050405020304" pitchFamily="18" charset="0"/>
              </a:rPr>
              <a:t>4. Productivity Data</a:t>
            </a:r>
          </a:p>
          <a:p>
            <a:pPr marL="109728" indent="0">
              <a:lnSpc>
                <a:spcPct val="150000"/>
              </a:lnSpc>
              <a:buNone/>
            </a:pPr>
            <a:r>
              <a:rPr lang="en-IN" sz="2800" dirty="0" smtClean="0">
                <a:latin typeface="Times New Roman" panose="02020603050405020304" pitchFamily="18" charset="0"/>
                <a:cs typeface="Times New Roman" panose="02020603050405020304" pitchFamily="18" charset="0"/>
              </a:rPr>
              <a:t>5. Reuse </a:t>
            </a:r>
            <a:r>
              <a:rPr lang="en-IN" sz="2800" dirty="0">
                <a:latin typeface="Times New Roman" panose="02020603050405020304" pitchFamily="18" charset="0"/>
                <a:cs typeface="Times New Roman" panose="02020603050405020304" pitchFamily="18" charset="0"/>
              </a:rPr>
              <a:t>O</a:t>
            </a:r>
            <a:r>
              <a:rPr lang="en-IN" sz="2800" dirty="0" smtClean="0">
                <a:latin typeface="Times New Roman" panose="02020603050405020304" pitchFamily="18" charset="0"/>
                <a:cs typeface="Times New Roman" panose="02020603050405020304" pitchFamily="18" charset="0"/>
              </a:rPr>
              <a:t>pportunities</a:t>
            </a:r>
          </a:p>
          <a:p>
            <a:pPr marL="109728" indent="0">
              <a:lnSpc>
                <a:spcPct val="150000"/>
              </a:lnSpc>
              <a:buNone/>
            </a:pPr>
            <a:r>
              <a:rPr lang="en-IN" sz="2800" dirty="0" smtClean="0">
                <a:latin typeface="Times New Roman" panose="02020603050405020304" pitchFamily="18" charset="0"/>
                <a:cs typeface="Times New Roman" panose="02020603050405020304" pitchFamily="18" charset="0"/>
              </a:rPr>
              <a:t>6. Robustness of Processes</a:t>
            </a:r>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400"/>
            <a:ext cx="8229600" cy="1219200"/>
          </a:xfrm>
        </p:spPr>
        <p:txBody>
          <a:bodyPr>
            <a:normAutofit fontScale="90000"/>
          </a:bodyPr>
          <a:lstStyle/>
          <a:p>
            <a:r>
              <a:rPr lang="en-US" sz="4000" dirty="0" smtClean="0">
                <a:solidFill>
                  <a:srgbClr val="FF0000"/>
                </a:solidFill>
                <a:latin typeface="Times New Roman" panose="02020603050405020304" pitchFamily="18" charset="0"/>
                <a:cs typeface="Times New Roman" panose="02020603050405020304" pitchFamily="18" charset="0"/>
              </a:rPr>
              <a:t/>
            </a:r>
            <a:br>
              <a:rPr lang="en-US" sz="4000" dirty="0" smtClean="0">
                <a:solidFill>
                  <a:srgbClr val="FF0000"/>
                </a:solidFill>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
            </a:r>
            <a:br>
              <a:rPr lang="en-US" sz="4000" dirty="0">
                <a:solidFill>
                  <a:srgbClr val="FF0000"/>
                </a:solidFill>
                <a:latin typeface="Times New Roman" panose="02020603050405020304" pitchFamily="18" charset="0"/>
                <a:cs typeface="Times New Roman" panose="02020603050405020304" pitchFamily="18" charset="0"/>
              </a:rPr>
            </a:br>
            <a:r>
              <a:rPr lang="en-US" sz="4000" dirty="0" smtClean="0">
                <a:solidFill>
                  <a:srgbClr val="FF0000"/>
                </a:solidFill>
                <a:latin typeface="Times New Roman" panose="02020603050405020304" pitchFamily="18" charset="0"/>
                <a:cs typeface="Times New Roman" panose="02020603050405020304" pitchFamily="18" charset="0"/>
              </a:rPr>
              <a:t>Number </a:t>
            </a:r>
            <a:r>
              <a:rPr lang="en-US" sz="4000" dirty="0">
                <a:solidFill>
                  <a:srgbClr val="FF0000"/>
                </a:solidFill>
                <a:latin typeface="Times New Roman" panose="02020603050405020304" pitchFamily="18" charset="0"/>
                <a:cs typeface="Times New Roman" panose="02020603050405020304" pitchFamily="18" charset="0"/>
              </a:rPr>
              <a:t>of factors contribute Size Estimate of a testing project: </a:t>
            </a:r>
            <a:br>
              <a:rPr lang="en-US" sz="4000" dirty="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148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029200"/>
          </a:xfrm>
        </p:spPr>
        <p:txBody>
          <a:bodyPr>
            <a:normAutofit fontScale="85000" lnSpcReduction="20000"/>
          </a:bodyPr>
          <a:lstStyle/>
          <a:p>
            <a:pPr marL="109728" indent="0">
              <a:buNone/>
            </a:pPr>
            <a:r>
              <a:rPr lang="en-US" sz="3200" dirty="0" smtClean="0">
                <a:solidFill>
                  <a:srgbClr val="FF0000"/>
                </a:solidFill>
                <a:latin typeface="Times New Roman" panose="02020603050405020304" pitchFamily="18" charset="0"/>
                <a:cs typeface="Times New Roman" panose="02020603050405020304" pitchFamily="18" charset="0"/>
              </a:rPr>
              <a:t>1</a:t>
            </a:r>
            <a:r>
              <a:rPr lang="en-US" sz="3200" dirty="0">
                <a:solidFill>
                  <a:srgbClr val="FF0000"/>
                </a:solidFill>
                <a:latin typeface="Times New Roman" panose="02020603050405020304" pitchFamily="18" charset="0"/>
                <a:cs typeface="Times New Roman" panose="02020603050405020304" pitchFamily="18" charset="0"/>
              </a:rPr>
              <a:t>. Size of the product under test</a:t>
            </a:r>
            <a:endParaRPr lang="en-US" sz="3000" b="1" dirty="0" smtClean="0">
              <a:latin typeface="Times New Roman" panose="02020603050405020304" pitchFamily="18" charset="0"/>
              <a:cs typeface="Times New Roman" panose="02020603050405020304" pitchFamily="18" charset="0"/>
            </a:endParaRPr>
          </a:p>
          <a:p>
            <a:pPr marL="109728" indent="0">
              <a:buNone/>
            </a:pPr>
            <a:r>
              <a:rPr lang="en-US" b="1" dirty="0" smtClean="0">
                <a:latin typeface="Times New Roman" panose="02020603050405020304" pitchFamily="18" charset="0"/>
                <a:cs typeface="Times New Roman" panose="02020603050405020304" pitchFamily="18" charset="0"/>
              </a:rPr>
              <a:t>a) Lines of code</a:t>
            </a:r>
            <a:r>
              <a:rPr lang="en-US" dirty="0" smtClean="0">
                <a:latin typeface="Times New Roman" panose="02020603050405020304" pitchFamily="18" charset="0"/>
                <a:cs typeface="Times New Roman" panose="02020603050405020304" pitchFamily="18" charset="0"/>
              </a:rPr>
              <a:t>:</a:t>
            </a:r>
          </a:p>
          <a:p>
            <a:pPr marL="109728" indent="0">
              <a:buNone/>
            </a:pPr>
            <a:r>
              <a:rPr lang="en-US" b="1" dirty="0" smtClean="0">
                <a:latin typeface="Times New Roman" panose="02020603050405020304" pitchFamily="18" charset="0"/>
                <a:cs typeface="Times New Roman" panose="02020603050405020304" pitchFamily="18" charset="0"/>
              </a:rPr>
              <a:t>b</a:t>
            </a:r>
            <a:r>
              <a:rPr lang="en-US" b="1" dirty="0">
                <a:latin typeface="Times New Roman" panose="02020603050405020304" pitchFamily="18" charset="0"/>
                <a:cs typeface="Times New Roman" panose="02020603050405020304" pitchFamily="18" charset="0"/>
              </a:rPr>
              <a:t>) Function point</a:t>
            </a:r>
            <a:r>
              <a:rPr lang="en-US" b="1" dirty="0" smtClean="0">
                <a:latin typeface="Times New Roman" panose="02020603050405020304" pitchFamily="18" charset="0"/>
                <a:cs typeface="Times New Roman" panose="02020603050405020304" pitchFamily="18" charset="0"/>
              </a:rPr>
              <a:t>:</a:t>
            </a:r>
          </a:p>
          <a:p>
            <a:pPr marL="109728" indent="0">
              <a:buNone/>
            </a:pPr>
            <a:r>
              <a:rPr lang="en-US" b="1" dirty="0" smtClean="0">
                <a:latin typeface="Times New Roman" panose="02020603050405020304" pitchFamily="18" charset="0"/>
                <a:cs typeface="Times New Roman" panose="02020603050405020304" pitchFamily="18" charset="0"/>
              </a:rPr>
              <a:t>c) Simpler representation of application size (i.e. Simple, Medium, Complex)</a:t>
            </a:r>
            <a:endParaRPr lang="en-US" b="1" dirty="0">
              <a:latin typeface="Times New Roman" panose="02020603050405020304" pitchFamily="18" charset="0"/>
              <a:cs typeface="Times New Roman" panose="02020603050405020304" pitchFamily="18" charset="0"/>
            </a:endParaRPr>
          </a:p>
          <a:p>
            <a:pPr marL="109728" indent="0">
              <a:buNone/>
            </a:pPr>
            <a:r>
              <a:rPr lang="en-US" b="1" dirty="0" smtClean="0">
                <a:latin typeface="Times New Roman" panose="02020603050405020304" pitchFamily="18" charset="0"/>
                <a:cs typeface="Times New Roman" panose="02020603050405020304" pitchFamily="18" charset="0"/>
              </a:rPr>
              <a:t>a) Lines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code</a:t>
            </a:r>
            <a:r>
              <a:rPr lang="en-US" dirty="0" smtClean="0">
                <a:latin typeface="Times New Roman" panose="02020603050405020304" pitchFamily="18" charset="0"/>
                <a:cs typeface="Times New Roman" panose="02020603050405020304" pitchFamily="18" charset="0"/>
              </a:rPr>
              <a:t>:</a:t>
            </a:r>
          </a:p>
          <a:p>
            <a:pPr marL="109728" indent="0">
              <a:lnSpc>
                <a:spcPct val="150000"/>
              </a:lnSpc>
              <a:buNone/>
            </a:pPr>
            <a:r>
              <a:rPr lang="en-US" sz="2400" dirty="0" smtClean="0">
                <a:latin typeface="Times New Roman" panose="02020603050405020304" pitchFamily="18" charset="0"/>
                <a:cs typeface="Times New Roman" panose="02020603050405020304" pitchFamily="18" charset="0"/>
              </a:rPr>
              <a:t>It depends on:</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language used for coding, </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respective style of programming,</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compactness of </a:t>
            </a:r>
            <a:r>
              <a:rPr lang="en-US" sz="2400" dirty="0" smtClean="0">
                <a:latin typeface="Times New Roman" panose="02020603050405020304" pitchFamily="18" charset="0"/>
                <a:cs typeface="Times New Roman" panose="02020603050405020304" pitchFamily="18" charset="0"/>
              </a:rPr>
              <a:t>programming,</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only considered for coding phase.</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not for requirement and design.  </a:t>
            </a:r>
          </a:p>
          <a:p>
            <a:pPr marL="109728" indent="0">
              <a:lnSpc>
                <a:spcPct val="150000"/>
              </a:lnSpc>
              <a:buNone/>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400"/>
            <a:ext cx="8229600" cy="762000"/>
          </a:xfrm>
        </p:spPr>
        <p:txBody>
          <a:bodyPr>
            <a:normAutofit fontScale="90000"/>
          </a:bodyPr>
          <a:lstStyle/>
          <a:p>
            <a:r>
              <a:rPr lang="en-US" sz="4000" dirty="0" smtClean="0">
                <a:solidFill>
                  <a:srgbClr val="FF0000"/>
                </a:solidFill>
                <a:latin typeface="Times New Roman" panose="02020603050405020304" pitchFamily="18" charset="0"/>
                <a:cs typeface="Times New Roman" panose="02020603050405020304" pitchFamily="18" charset="0"/>
              </a:rPr>
              <a:t/>
            </a:r>
            <a:br>
              <a:rPr lang="en-US" sz="4000" dirty="0" smtClean="0">
                <a:solidFill>
                  <a:srgbClr val="FF0000"/>
                </a:solidFill>
                <a:latin typeface="Times New Roman" panose="02020603050405020304" pitchFamily="18" charset="0"/>
                <a:cs typeface="Times New Roman" panose="02020603050405020304" pitchFamily="18" charset="0"/>
              </a:rPr>
            </a:br>
            <a:r>
              <a:rPr lang="en-US" sz="4000" dirty="0">
                <a:solidFill>
                  <a:srgbClr val="FF0000"/>
                </a:solidFill>
                <a:latin typeface="Times New Roman" panose="02020603050405020304" pitchFamily="18" charset="0"/>
                <a:cs typeface="Times New Roman" panose="02020603050405020304" pitchFamily="18" charset="0"/>
              </a:rPr>
              <a:t/>
            </a:r>
            <a:br>
              <a:rPr lang="en-US" sz="4000" dirty="0">
                <a:solidFill>
                  <a:srgbClr val="FF0000"/>
                </a:solidFill>
                <a:latin typeface="Times New Roman" panose="02020603050405020304" pitchFamily="18" charset="0"/>
                <a:cs typeface="Times New Roman" panose="02020603050405020304" pitchFamily="18" charset="0"/>
              </a:rPr>
            </a:br>
            <a:r>
              <a:rPr lang="en-US" sz="4000" dirty="0" smtClean="0">
                <a:solidFill>
                  <a:srgbClr val="FF0000"/>
                </a:solidFill>
                <a:latin typeface="Times New Roman" panose="02020603050405020304" pitchFamily="18" charset="0"/>
                <a:cs typeface="Times New Roman" panose="02020603050405020304" pitchFamily="18" charset="0"/>
              </a:rPr>
              <a:t>Number </a:t>
            </a:r>
            <a:r>
              <a:rPr lang="en-US" sz="4000" dirty="0">
                <a:solidFill>
                  <a:srgbClr val="FF0000"/>
                </a:solidFill>
                <a:latin typeface="Times New Roman" panose="02020603050405020304" pitchFamily="18" charset="0"/>
                <a:cs typeface="Times New Roman" panose="02020603050405020304" pitchFamily="18" charset="0"/>
              </a:rPr>
              <a:t>of factors contribute Size Estimate of a testing project: </a:t>
            </a:r>
            <a:br>
              <a:rPr lang="en-US" sz="4000" dirty="0">
                <a:solidFill>
                  <a:srgbClr val="FF0000"/>
                </a:solidFill>
                <a:latin typeface="Times New Roman" panose="02020603050405020304" pitchFamily="18" charset="0"/>
                <a:cs typeface="Times New Roman" panose="02020603050405020304" pitchFamily="18" charset="0"/>
              </a:rPr>
            </a:br>
            <a:endParaRPr lang="en-IN" sz="4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1386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77500" lnSpcReduction="20000"/>
          </a:bodyPr>
          <a:lstStyle/>
          <a:p>
            <a:pPr marL="109728" indent="0">
              <a:buNone/>
            </a:pPr>
            <a:r>
              <a:rPr lang="en-US" sz="3600" b="1" dirty="0" smtClean="0">
                <a:latin typeface="Times New Roman" panose="02020603050405020304" pitchFamily="18" charset="0"/>
                <a:cs typeface="Times New Roman" panose="02020603050405020304" pitchFamily="18" charset="0"/>
              </a:rPr>
              <a:t>b) Function point:</a:t>
            </a:r>
          </a:p>
          <a:p>
            <a:pPr>
              <a:lnSpc>
                <a:spcPct val="150000"/>
              </a:lnSpc>
            </a:pPr>
            <a:r>
              <a:rPr lang="en-US" dirty="0" smtClean="0">
                <a:latin typeface="Times New Roman" panose="02020603050405020304" pitchFamily="18" charset="0"/>
                <a:cs typeface="Times New Roman" panose="02020603050405020304" pitchFamily="18" charset="0"/>
              </a:rPr>
              <a:t> A function point can be widely used to measure the size of software.</a:t>
            </a:r>
          </a:p>
          <a:p>
            <a:pPr>
              <a:lnSpc>
                <a:spcPct val="150000"/>
              </a:lnSpc>
            </a:pPr>
            <a:r>
              <a:rPr lang="en-US" dirty="0" smtClean="0">
                <a:latin typeface="Times New Roman" panose="02020603050405020304" pitchFamily="18" charset="0"/>
                <a:cs typeface="Times New Roman" panose="02020603050405020304" pitchFamily="18" charset="0"/>
              </a:rPr>
              <a:t>To measure functionality.</a:t>
            </a:r>
          </a:p>
          <a:p>
            <a:pPr>
              <a:lnSpc>
                <a:spcPct val="150000"/>
              </a:lnSpc>
            </a:pPr>
            <a:r>
              <a:rPr lang="en-US" dirty="0" smtClean="0">
                <a:latin typeface="Times New Roman" panose="02020603050405020304" pitchFamily="18" charset="0"/>
                <a:cs typeface="Times New Roman" panose="02020603050405020304" pitchFamily="18" charset="0"/>
              </a:rPr>
              <a:t>To measure complexity of software.</a:t>
            </a:r>
          </a:p>
          <a:p>
            <a:pPr marL="109728" indent="0">
              <a:lnSpc>
                <a:spcPct val="150000"/>
              </a:lnSpc>
              <a:buNone/>
            </a:pPr>
            <a:r>
              <a:rPr lang="en-US" sz="2300" b="1" dirty="0"/>
              <a:t>Parameters for function </a:t>
            </a:r>
            <a:r>
              <a:rPr lang="en-US" sz="2300" b="1" dirty="0" smtClean="0"/>
              <a:t>point</a:t>
            </a:r>
          </a:p>
          <a:p>
            <a:pPr>
              <a:lnSpc>
                <a:spcPct val="150000"/>
              </a:lnSpc>
            </a:pPr>
            <a:r>
              <a:rPr lang="en-US" dirty="0">
                <a:latin typeface="Times New Roman" panose="02020603050405020304" pitchFamily="18" charset="0"/>
                <a:cs typeface="Times New Roman" panose="02020603050405020304" pitchFamily="18" charset="0"/>
              </a:rPr>
              <a:t>External input</a:t>
            </a:r>
          </a:p>
          <a:p>
            <a:pPr>
              <a:lnSpc>
                <a:spcPct val="150000"/>
              </a:lnSpc>
            </a:pPr>
            <a:r>
              <a:rPr lang="en-US" dirty="0">
                <a:latin typeface="Times New Roman" panose="02020603050405020304" pitchFamily="18" charset="0"/>
                <a:cs typeface="Times New Roman" panose="02020603050405020304" pitchFamily="18" charset="0"/>
              </a:rPr>
              <a:t>External output</a:t>
            </a:r>
          </a:p>
          <a:p>
            <a:pPr>
              <a:lnSpc>
                <a:spcPct val="150000"/>
              </a:lnSpc>
            </a:pPr>
            <a:r>
              <a:rPr lang="en-US" dirty="0">
                <a:latin typeface="Times New Roman" panose="02020603050405020304" pitchFamily="18" charset="0"/>
                <a:cs typeface="Times New Roman" panose="02020603050405020304" pitchFamily="18" charset="0"/>
              </a:rPr>
              <a:t>Logical internal files</a:t>
            </a:r>
          </a:p>
          <a:p>
            <a:pPr>
              <a:lnSpc>
                <a:spcPct val="150000"/>
              </a:lnSpc>
            </a:pPr>
            <a:r>
              <a:rPr lang="en-US" dirty="0">
                <a:latin typeface="Times New Roman" panose="02020603050405020304" pitchFamily="18" charset="0"/>
                <a:cs typeface="Times New Roman" panose="02020603050405020304" pitchFamily="18" charset="0"/>
              </a:rPr>
              <a:t>External interface files </a:t>
            </a:r>
          </a:p>
          <a:p>
            <a:pPr>
              <a:lnSpc>
                <a:spcPct val="150000"/>
              </a:lnSpc>
            </a:pPr>
            <a:r>
              <a:rPr lang="en-US" dirty="0">
                <a:latin typeface="Times New Roman" panose="02020603050405020304" pitchFamily="18" charset="0"/>
                <a:cs typeface="Times New Roman" panose="02020603050405020304" pitchFamily="18" charset="0"/>
              </a:rPr>
              <a:t>External inquiry</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sz="4400" dirty="0">
                <a:solidFill>
                  <a:srgbClr val="FF0000"/>
                </a:solidFill>
                <a:latin typeface="Times New Roman" panose="02020603050405020304" pitchFamily="18" charset="0"/>
                <a:cs typeface="Times New Roman" panose="02020603050405020304" pitchFamily="18" charset="0"/>
              </a:rPr>
              <a:t>Number of factors contribute Size Estimate of a testing project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509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1.Date</a:t>
            </a:r>
          </a:p>
          <a:p>
            <a:pPr marL="109728" indent="0">
              <a:buNone/>
            </a:pPr>
            <a:r>
              <a:rPr lang="en-US" smtClean="0"/>
              <a:t>2.Time</a:t>
            </a:r>
            <a:endParaRPr lang="en-US" dirty="0" smtClean="0"/>
          </a:p>
        </p:txBody>
      </p:sp>
      <p:sp>
        <p:nvSpPr>
          <p:cNvPr id="3" name="Title 2"/>
          <p:cNvSpPr>
            <a:spLocks noGrp="1"/>
          </p:cNvSpPr>
          <p:nvPr>
            <p:ph type="title"/>
          </p:nvPr>
        </p:nvSpPr>
        <p:spPr/>
        <p:txBody>
          <a:bodyPr/>
          <a:lstStyle/>
          <a:p>
            <a:r>
              <a:rPr lang="en-US" dirty="0" smtClean="0">
                <a:solidFill>
                  <a:schemeClr val="accent2"/>
                </a:solidFill>
              </a:rPr>
              <a:t>3.1.11</a:t>
            </a:r>
            <a:r>
              <a:rPr lang="en-US" dirty="0" smtClean="0">
                <a:solidFill>
                  <a:schemeClr val="accent2"/>
                </a:solidFill>
              </a:rPr>
              <a:t>. Schedule</a:t>
            </a:r>
            <a:endParaRPr lang="en-US" dirty="0">
              <a:solidFill>
                <a:schemeClr val="accent2"/>
              </a:solidFill>
            </a:endParaRPr>
          </a:p>
        </p:txBody>
      </p:sp>
    </p:spTree>
    <p:extLst>
      <p:ext uri="{BB962C8B-B14F-4D97-AF65-F5344CB8AC3E}">
        <p14:creationId xmlns:p14="http://schemas.microsoft.com/office/powerpoint/2010/main" val="276239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latin typeface="Times New Roman" panose="02020603050405020304" pitchFamily="18" charset="0"/>
                <a:cs typeface="Times New Roman" panose="02020603050405020304" pitchFamily="18" charset="0"/>
              </a:rPr>
              <a:t>It is a method of organizing test assets such as test requirements, test cases, test results.</a:t>
            </a:r>
          </a:p>
          <a:p>
            <a:pPr>
              <a:lnSpc>
                <a:spcPct val="150000"/>
              </a:lnSpc>
            </a:pPr>
            <a:r>
              <a:rPr lang="en-US" dirty="0" smtClean="0">
                <a:latin typeface="Times New Roman" panose="02020603050405020304" pitchFamily="18" charset="0"/>
                <a:cs typeface="Times New Roman" panose="02020603050405020304" pitchFamily="18" charset="0"/>
              </a:rPr>
              <a:t>It refers to the activity of the managing software testing process.</a:t>
            </a:r>
          </a:p>
          <a:p>
            <a:pPr>
              <a:lnSpc>
                <a:spcPct val="150000"/>
              </a:lnSpc>
            </a:pPr>
            <a:r>
              <a:rPr lang="en-US" dirty="0" smtClean="0">
                <a:latin typeface="Times New Roman" panose="02020603050405020304" pitchFamily="18" charset="0"/>
                <a:cs typeface="Times New Roman" panose="02020603050405020304" pitchFamily="18" charset="0"/>
              </a:rPr>
              <a:t>Test management </a:t>
            </a:r>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llows different teams to </a:t>
            </a:r>
            <a:r>
              <a:rPr lang="en-US" dirty="0" smtClean="0">
                <a:solidFill>
                  <a:srgbClr val="FF0000"/>
                </a:solidFill>
                <a:latin typeface="Times New Roman" panose="02020603050405020304" pitchFamily="18" charset="0"/>
                <a:cs typeface="Times New Roman" panose="02020603050405020304" pitchFamily="18" charset="0"/>
              </a:rPr>
              <a:t>plan</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develop, execute </a:t>
            </a:r>
            <a:r>
              <a:rPr lang="en-US" dirty="0" smtClean="0">
                <a:latin typeface="Times New Roman" panose="02020603050405020304" pitchFamily="18" charset="0"/>
                <a:cs typeface="Times New Roman" panose="02020603050405020304" pitchFamily="18" charset="0"/>
              </a:rPr>
              <a:t>and </a:t>
            </a:r>
            <a:r>
              <a:rPr lang="en-US" dirty="0" smtClean="0">
                <a:solidFill>
                  <a:srgbClr val="FF0000"/>
                </a:solidFill>
                <a:latin typeface="Times New Roman" panose="02020603050405020304" pitchFamily="18" charset="0"/>
                <a:cs typeface="Times New Roman" panose="02020603050405020304" pitchFamily="18" charset="0"/>
              </a:rPr>
              <a:t>access</a:t>
            </a:r>
            <a:r>
              <a:rPr lang="en-US" dirty="0" smtClean="0">
                <a:latin typeface="Times New Roman" panose="02020603050405020304" pitchFamily="18" charset="0"/>
                <a:cs typeface="Times New Roman" panose="02020603050405020304" pitchFamily="18" charset="0"/>
              </a:rPr>
              <a:t> all testing activities.</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solidFill>
                  <a:srgbClr val="FF0000"/>
                </a:solidFill>
              </a:rPr>
              <a:t>3.2 Test  Management</a:t>
            </a:r>
            <a:endParaRPr lang="en-IN" dirty="0">
              <a:solidFill>
                <a:srgbClr val="FF0000"/>
              </a:solidFill>
            </a:endParaRPr>
          </a:p>
        </p:txBody>
      </p:sp>
    </p:spTree>
    <p:extLst>
      <p:ext uri="{BB962C8B-B14F-4D97-AF65-F5344CB8AC3E}">
        <p14:creationId xmlns:p14="http://schemas.microsoft.com/office/powerpoint/2010/main" val="364452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92500" lnSpcReduction="10000"/>
          </a:bodyPr>
          <a:lstStyle/>
          <a:p>
            <a:r>
              <a:rPr lang="en-US" b="1" dirty="0" smtClean="0">
                <a:latin typeface="Times New Roman" panose="02020603050405020304" pitchFamily="18" charset="0"/>
                <a:cs typeface="Times New Roman" panose="02020603050405020304" pitchFamily="18" charset="0"/>
              </a:rPr>
              <a:t>Standards</a:t>
            </a:r>
            <a:r>
              <a:rPr lang="en-US" dirty="0" smtClean="0">
                <a:latin typeface="Times New Roman" panose="02020603050405020304" pitchFamily="18" charset="0"/>
                <a:cs typeface="Times New Roman" panose="02020603050405020304" pitchFamily="18" charset="0"/>
              </a:rPr>
              <a:t> means it gives uniformity in understanding the subject for which they written or developed.</a:t>
            </a:r>
          </a:p>
          <a:p>
            <a:r>
              <a:rPr lang="en-US" dirty="0" smtClean="0">
                <a:latin typeface="Times New Roman" panose="02020603050405020304" pitchFamily="18" charset="0"/>
                <a:cs typeface="Times New Roman" panose="02020603050405020304" pitchFamily="18" charset="0"/>
              </a:rPr>
              <a:t>Two Types:</a:t>
            </a:r>
          </a:p>
          <a:p>
            <a:pPr marL="109728" indent="0">
              <a:buNone/>
            </a:pPr>
            <a:r>
              <a:rPr lang="en-US" b="1" dirty="0" smtClean="0">
                <a:latin typeface="Times New Roman" panose="02020603050405020304" pitchFamily="18" charset="0"/>
                <a:cs typeface="Times New Roman" panose="02020603050405020304" pitchFamily="18" charset="0"/>
              </a:rPr>
              <a:t> 1. External Standards:</a:t>
            </a:r>
          </a:p>
          <a:p>
            <a:pPr marL="109728" indent="0">
              <a:buNone/>
            </a:pPr>
            <a:r>
              <a:rPr lang="en-US" dirty="0" smtClean="0">
                <a:latin typeface="Times New Roman" panose="02020603050405020304" pitchFamily="18" charset="0"/>
                <a:cs typeface="Times New Roman" panose="02020603050405020304" pitchFamily="18" charset="0"/>
              </a:rPr>
              <a:t>  a) Customer Standards</a:t>
            </a:r>
          </a:p>
          <a:p>
            <a:pPr marL="109728"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 National Standards</a:t>
            </a:r>
          </a:p>
          <a:p>
            <a:pPr marL="109728" indent="0">
              <a:buNone/>
            </a:pPr>
            <a:r>
              <a:rPr lang="en-US" dirty="0" smtClean="0">
                <a:latin typeface="Times New Roman" panose="02020603050405020304" pitchFamily="18" charset="0"/>
                <a:cs typeface="Times New Roman" panose="02020603050405020304" pitchFamily="18" charset="0"/>
              </a:rPr>
              <a:t>  c) International Standards</a:t>
            </a:r>
          </a:p>
          <a:p>
            <a:pPr marL="109728" indent="0">
              <a:buNone/>
            </a:pPr>
            <a:r>
              <a:rPr lang="en-US" b="1" dirty="0" smtClean="0">
                <a:latin typeface="Times New Roman" panose="02020603050405020304" pitchFamily="18" charset="0"/>
                <a:cs typeface="Times New Roman" panose="02020603050405020304" pitchFamily="18" charset="0"/>
              </a:rPr>
              <a:t>2. Internal Standards :</a:t>
            </a:r>
          </a:p>
          <a:p>
            <a:pPr marL="109728" indent="0">
              <a:buNone/>
            </a:pPr>
            <a:r>
              <a:rPr lang="en-US" dirty="0" smtClean="0">
                <a:latin typeface="Times New Roman" panose="02020603050405020304" pitchFamily="18" charset="0"/>
                <a:cs typeface="Times New Roman" panose="02020603050405020304" pitchFamily="18" charset="0"/>
              </a:rPr>
              <a:t>  a) Naming &amp; Storage Conventions foe test Artifacts</a:t>
            </a:r>
          </a:p>
          <a:p>
            <a:pPr marL="109728"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b) Documentation Standards</a:t>
            </a:r>
          </a:p>
          <a:p>
            <a:pPr marL="109728" indent="0">
              <a:buNone/>
            </a:pPr>
            <a:r>
              <a:rPr lang="en-US" dirty="0" smtClean="0">
                <a:latin typeface="Times New Roman" panose="02020603050405020304" pitchFamily="18" charset="0"/>
                <a:cs typeface="Times New Roman" panose="02020603050405020304" pitchFamily="18" charset="0"/>
              </a:rPr>
              <a:t>  c) Test Coding Standards</a:t>
            </a:r>
          </a:p>
          <a:p>
            <a:pPr marL="109728" indent="0">
              <a:buNone/>
            </a:pPr>
            <a:r>
              <a:rPr lang="en-US" dirty="0" smtClean="0">
                <a:latin typeface="Times New Roman" panose="02020603050405020304" pitchFamily="18" charset="0"/>
                <a:cs typeface="Times New Roman" panose="02020603050405020304" pitchFamily="18" charset="0"/>
              </a:rPr>
              <a:t>  d) Test Reporting Standards</a:t>
            </a:r>
          </a:p>
          <a:p>
            <a:pPr marL="624078" indent="-514350">
              <a:lnSpc>
                <a:spcPct val="150000"/>
              </a:lnSpc>
              <a:buAutoNum type="alphaLcParenR"/>
            </a:pPr>
            <a:endParaRPr lang="en-US" dirty="0" smtClean="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US" dirty="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US" dirty="0" smtClean="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US" dirty="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US" dirty="0" smtClean="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US" dirty="0">
              <a:latin typeface="Times New Roman" panose="02020603050405020304" pitchFamily="18" charset="0"/>
              <a:cs typeface="Times New Roman" panose="02020603050405020304" pitchFamily="18" charset="0"/>
            </a:endParaRPr>
          </a:p>
          <a:p>
            <a:pPr marL="624078" indent="-514350">
              <a:lnSpc>
                <a:spcPct val="150000"/>
              </a:lnSpc>
              <a:buAutoNum type="arabicPeriod"/>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3.2.1 </a:t>
            </a:r>
            <a:r>
              <a:rPr lang="en-US" dirty="0" smtClean="0">
                <a:solidFill>
                  <a:srgbClr val="FF0000"/>
                </a:solidFill>
              </a:rPr>
              <a:t>Choice of standard</a:t>
            </a:r>
            <a:endParaRPr lang="en-IN" dirty="0">
              <a:solidFill>
                <a:srgbClr val="FF0000"/>
              </a:solidFill>
            </a:endParaRPr>
          </a:p>
        </p:txBody>
      </p:sp>
    </p:spTree>
    <p:extLst>
      <p:ext uri="{BB962C8B-B14F-4D97-AF65-F5344CB8AC3E}">
        <p14:creationId xmlns:p14="http://schemas.microsoft.com/office/powerpoint/2010/main" val="1301070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dirty="0" smtClean="0">
                <a:latin typeface="Times New Roman" panose="02020603050405020304" pitchFamily="18" charset="0"/>
                <a:cs typeface="Times New Roman" panose="02020603050405020304" pitchFamily="18" charset="0"/>
              </a:rPr>
              <a:t>Testing requires robust Infrastructure. </a:t>
            </a:r>
          </a:p>
          <a:p>
            <a:pPr marL="109728" indent="0" algn="just">
              <a:buNone/>
            </a:pPr>
            <a:r>
              <a:rPr lang="en-US" dirty="0" smtClean="0">
                <a:latin typeface="Times New Roman" panose="02020603050405020304" pitchFamily="18" charset="0"/>
                <a:cs typeface="Times New Roman" panose="02020603050405020304" pitchFamily="18" charset="0"/>
              </a:rPr>
              <a:t>Stronger infrastructure provides </a:t>
            </a:r>
            <a:r>
              <a:rPr lang="en-US" dirty="0" smtClean="0">
                <a:solidFill>
                  <a:srgbClr val="FF0000"/>
                </a:solidFill>
                <a:latin typeface="Times New Roman" panose="02020603050405020304" pitchFamily="18" charset="0"/>
                <a:cs typeface="Times New Roman" panose="02020603050405020304" pitchFamily="18" charset="0"/>
              </a:rPr>
              <a:t>stability</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continuity</a:t>
            </a: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reliability</a:t>
            </a:r>
            <a:r>
              <a:rPr lang="en-US" dirty="0" smtClean="0">
                <a:latin typeface="Times New Roman" panose="02020603050405020304" pitchFamily="18" charset="0"/>
                <a:cs typeface="Times New Roman" panose="02020603050405020304" pitchFamily="18" charset="0"/>
              </a:rPr>
              <a:t>.</a:t>
            </a:r>
          </a:p>
          <a:p>
            <a:pPr marL="109728" indent="0" algn="just">
              <a:buNone/>
            </a:pPr>
            <a:r>
              <a:rPr lang="en-US" dirty="0">
                <a:latin typeface="Times New Roman" panose="02020603050405020304" pitchFamily="18" charset="0"/>
                <a:cs typeface="Times New Roman" panose="02020603050405020304" pitchFamily="18" charset="0"/>
              </a:rPr>
              <a:t>Testing </a:t>
            </a:r>
            <a:r>
              <a:rPr lang="en-US" dirty="0" smtClean="0">
                <a:latin typeface="Times New Roman" panose="02020603050405020304" pitchFamily="18" charset="0"/>
                <a:cs typeface="Times New Roman" panose="02020603050405020304" pitchFamily="18" charset="0"/>
              </a:rPr>
              <a:t>infrastructure made up of 3 essential elements:</a:t>
            </a:r>
          </a:p>
          <a:p>
            <a:pPr marL="109728" indent="0" algn="just">
              <a:buNone/>
            </a:pPr>
            <a:r>
              <a:rPr lang="en-US" dirty="0" smtClean="0">
                <a:latin typeface="Times New Roman" panose="02020603050405020304" pitchFamily="18" charset="0"/>
                <a:cs typeface="Times New Roman" panose="02020603050405020304" pitchFamily="18" charset="0"/>
              </a:rPr>
              <a:t>1. A Test Code </a:t>
            </a:r>
            <a:r>
              <a:rPr lang="en-US" dirty="0" err="1" smtClean="0">
                <a:latin typeface="Times New Roman" panose="02020603050405020304" pitchFamily="18" charset="0"/>
                <a:cs typeface="Times New Roman" panose="02020603050405020304" pitchFamily="18" charset="0"/>
              </a:rPr>
              <a:t>DataBase</a:t>
            </a:r>
            <a:r>
              <a:rPr lang="en-US" dirty="0" smtClean="0">
                <a:latin typeface="Times New Roman" panose="02020603050405020304" pitchFamily="18" charset="0"/>
                <a:cs typeface="Times New Roman" panose="02020603050405020304" pitchFamily="18" charset="0"/>
              </a:rPr>
              <a:t>(TCDB)</a:t>
            </a:r>
          </a:p>
          <a:p>
            <a:pPr marL="109728" indent="0" algn="just">
              <a:buNone/>
            </a:pPr>
            <a:r>
              <a:rPr lang="en-US" dirty="0" smtClean="0">
                <a:latin typeface="Times New Roman" panose="02020603050405020304" pitchFamily="18" charset="0"/>
                <a:cs typeface="Times New Roman" panose="02020603050405020304" pitchFamily="18" charset="0"/>
              </a:rPr>
              <a:t>2. A Defect Repository</a:t>
            </a:r>
          </a:p>
          <a:p>
            <a:pPr marL="109728" indent="0" algn="just">
              <a:buNone/>
            </a:pPr>
            <a:r>
              <a:rPr lang="en-US" dirty="0" smtClean="0">
                <a:latin typeface="Times New Roman" panose="02020603050405020304" pitchFamily="18" charset="0"/>
                <a:cs typeface="Times New Roman" panose="02020603050405020304" pitchFamily="18" charset="0"/>
              </a:rPr>
              <a:t>3. A Configuration Management Repository &amp; Tool </a:t>
            </a:r>
          </a:p>
        </p:txBody>
      </p:sp>
      <p:sp>
        <p:nvSpPr>
          <p:cNvPr id="3" name="Title 2"/>
          <p:cNvSpPr>
            <a:spLocks noGrp="1"/>
          </p:cNvSpPr>
          <p:nvPr>
            <p:ph type="title"/>
          </p:nvPr>
        </p:nvSpPr>
        <p:spPr/>
        <p:txBody>
          <a:bodyPr>
            <a:normAutofit fontScale="90000"/>
          </a:bodyPr>
          <a:lstStyle/>
          <a:p>
            <a:pPr marL="109728" indent="0"/>
            <a:r>
              <a:rPr lang="en-US" dirty="0" smtClean="0">
                <a:solidFill>
                  <a:srgbClr val="FF0000"/>
                </a:solidFill>
              </a:rPr>
              <a:t>3.2.2 Test </a:t>
            </a:r>
            <a:r>
              <a:rPr lang="en-US" dirty="0">
                <a:solidFill>
                  <a:srgbClr val="FF0000"/>
                </a:solidFill>
              </a:rPr>
              <a:t>I</a:t>
            </a:r>
            <a:r>
              <a:rPr lang="en-US" dirty="0" smtClean="0">
                <a:solidFill>
                  <a:srgbClr val="FF0000"/>
                </a:solidFill>
              </a:rPr>
              <a:t>nfrastructure </a:t>
            </a:r>
            <a:r>
              <a:rPr lang="en-US" dirty="0">
                <a:solidFill>
                  <a:srgbClr val="FF0000"/>
                </a:solidFill>
              </a:rPr>
              <a:t>M</a:t>
            </a:r>
            <a:r>
              <a:rPr lang="en-US" dirty="0" smtClean="0">
                <a:solidFill>
                  <a:srgbClr val="FF0000"/>
                </a:solidFill>
              </a:rPr>
              <a:t>anagement</a:t>
            </a:r>
            <a:endParaRPr lang="en-US" dirty="0">
              <a:solidFill>
                <a:srgbClr val="FF0000"/>
              </a:solidFill>
            </a:endParaRPr>
          </a:p>
        </p:txBody>
      </p:sp>
    </p:spTree>
    <p:extLst>
      <p:ext uri="{BB962C8B-B14F-4D97-AF65-F5344CB8AC3E}">
        <p14:creationId xmlns:p14="http://schemas.microsoft.com/office/powerpoint/2010/main" val="1866956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marL="109728" indent="0">
              <a:buNone/>
            </a:pPr>
            <a:r>
              <a:rPr lang="en-IN" dirty="0" smtClean="0">
                <a:latin typeface="Times New Roman" panose="02020603050405020304" pitchFamily="18" charset="0"/>
                <a:cs typeface="Times New Roman" panose="02020603050405020304" pitchFamily="18" charset="0"/>
              </a:rPr>
              <a:t>Test plan is a strategic document which describes how to perform a task in an effective and optimized way</a:t>
            </a:r>
          </a:p>
          <a:p>
            <a:pPr marL="109728" indent="0">
              <a:buNone/>
            </a:pPr>
            <a:endParaRPr lang="en-IN" dirty="0" smtClean="0">
              <a:latin typeface="Times New Roman" panose="02020603050405020304" pitchFamily="18" charset="0"/>
              <a:cs typeface="Times New Roman" panose="02020603050405020304" pitchFamily="18" charset="0"/>
            </a:endParaRPr>
          </a:p>
          <a:p>
            <a:pPr marL="109728" indent="0">
              <a:buNone/>
            </a:pPr>
            <a:r>
              <a:rPr lang="en-US" dirty="0">
                <a:solidFill>
                  <a:srgbClr val="C00000"/>
                </a:solidFill>
              </a:rPr>
              <a:t>Steps in Test Plan</a:t>
            </a:r>
            <a:endParaRPr lang="en-IN" dirty="0" smtClean="0">
              <a:latin typeface="Times New Roman" panose="02020603050405020304" pitchFamily="18" charset="0"/>
              <a:cs typeface="Times New Roman" panose="02020603050405020304" pitchFamily="18" charset="0"/>
            </a:endParaRPr>
          </a:p>
          <a:p>
            <a:pPr marL="624078" indent="-514350">
              <a:buFont typeface="+mj-lt"/>
              <a:buAutoNum type="arabicPeriod"/>
            </a:pPr>
            <a:r>
              <a:rPr lang="en-IN" dirty="0" smtClean="0">
                <a:latin typeface="Times New Roman" panose="02020603050405020304" pitchFamily="18" charset="0"/>
                <a:cs typeface="Times New Roman" panose="02020603050405020304" pitchFamily="18" charset="0"/>
              </a:rPr>
              <a:t>Set objectives of test plan</a:t>
            </a:r>
          </a:p>
          <a:p>
            <a:pPr marL="624078" indent="-514350">
              <a:buFont typeface="+mj-lt"/>
              <a:buAutoNum type="arabicPeriod"/>
            </a:pPr>
            <a:r>
              <a:rPr lang="en-IN" dirty="0" smtClean="0">
                <a:latin typeface="Times New Roman" panose="02020603050405020304" pitchFamily="18" charset="0"/>
                <a:cs typeface="Times New Roman" panose="02020603050405020304" pitchFamily="18" charset="0"/>
              </a:rPr>
              <a:t>Develop a test matrix</a:t>
            </a:r>
          </a:p>
          <a:p>
            <a:pPr marL="624078" indent="-514350">
              <a:buFont typeface="+mj-lt"/>
              <a:buAutoNum type="arabicPeriod"/>
            </a:pPr>
            <a:r>
              <a:rPr lang="en-IN" dirty="0" smtClean="0">
                <a:latin typeface="Times New Roman" panose="02020603050405020304" pitchFamily="18" charset="0"/>
                <a:cs typeface="Times New Roman" panose="02020603050405020304" pitchFamily="18" charset="0"/>
              </a:rPr>
              <a:t>Develop test administrative component</a:t>
            </a:r>
          </a:p>
          <a:p>
            <a:pPr marL="624078" indent="-514350">
              <a:buFont typeface="+mj-lt"/>
              <a:buAutoNum type="arabicPeriod"/>
            </a:pPr>
            <a:r>
              <a:rPr lang="en-IN" dirty="0" smtClean="0">
                <a:latin typeface="Times New Roman" panose="02020603050405020304" pitchFamily="18" charset="0"/>
                <a:cs typeface="Times New Roman" panose="02020603050405020304" pitchFamily="18" charset="0"/>
              </a:rPr>
              <a:t>Write the test plan</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fontScale="90000"/>
          </a:bodyPr>
          <a:lstStyle/>
          <a:p>
            <a:pPr algn="ctr"/>
            <a:r>
              <a:rPr lang="en-US" dirty="0" smtClean="0">
                <a:solidFill>
                  <a:srgbClr val="C00000"/>
                </a:solidFill>
              </a:rPr>
              <a:t>Steps in Test </a:t>
            </a:r>
            <a:r>
              <a:rPr lang="en-US" dirty="0">
                <a:solidFill>
                  <a:srgbClr val="C00000"/>
                </a:solidFill>
              </a:rPr>
              <a:t>Plan</a:t>
            </a:r>
            <a:endParaRPr lang="en-IN" dirty="0">
              <a:solidFill>
                <a:srgbClr val="C00000"/>
              </a:solidFill>
            </a:endParaRPr>
          </a:p>
        </p:txBody>
      </p:sp>
    </p:spTree>
    <p:extLst>
      <p:ext uri="{BB962C8B-B14F-4D97-AF65-F5344CB8AC3E}">
        <p14:creationId xmlns:p14="http://schemas.microsoft.com/office/powerpoint/2010/main" val="4232629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sz="2400" dirty="0" smtClean="0">
                <a:latin typeface="Times New Roman" panose="02020603050405020304" pitchFamily="18" charset="0"/>
                <a:cs typeface="Times New Roman" panose="02020603050405020304" pitchFamily="18" charset="0"/>
              </a:rPr>
              <a:t>1. A </a:t>
            </a:r>
            <a:r>
              <a:rPr lang="en-US" sz="2400" dirty="0">
                <a:latin typeface="Times New Roman" panose="02020603050405020304" pitchFamily="18" charset="0"/>
                <a:cs typeface="Times New Roman" panose="02020603050405020304" pitchFamily="18" charset="0"/>
              </a:rPr>
              <a:t>Test Code </a:t>
            </a:r>
            <a:r>
              <a:rPr lang="en-US" sz="2400" dirty="0" err="1">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(TCDB</a:t>
            </a:r>
            <a:r>
              <a:rPr lang="en-US" sz="2400" dirty="0" smtClean="0">
                <a:latin typeface="Times New Roman" panose="02020603050405020304" pitchFamily="18" charset="0"/>
                <a:cs typeface="Times New Roman" panose="02020603050405020304" pitchFamily="18" charset="0"/>
              </a:rPr>
              <a:t>):</a:t>
            </a:r>
          </a:p>
          <a:p>
            <a:pPr marL="109728" indent="0" algn="just">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TCDB captures all relevant information about the test cases.</a:t>
            </a:r>
          </a:p>
          <a:p>
            <a:pPr marL="109728" indent="0">
              <a:lnSpc>
                <a:spcPct val="150000"/>
              </a:lnSpc>
              <a:buNone/>
            </a:pPr>
            <a:r>
              <a:rPr lang="en-US" sz="2400" dirty="0">
                <a:latin typeface="Times New Roman" panose="02020603050405020304" pitchFamily="18" charset="0"/>
                <a:cs typeface="Times New Roman" panose="02020603050405020304" pitchFamily="18" charset="0"/>
              </a:rPr>
              <a:t>2. A Defect Repository:</a:t>
            </a:r>
          </a:p>
          <a:p>
            <a:pPr marL="109728" indent="0" algn="just">
              <a:buNone/>
            </a:pPr>
            <a:r>
              <a:rPr lang="en-US" sz="2400" dirty="0">
                <a:latin typeface="Times New Roman" panose="02020603050405020304" pitchFamily="18" charset="0"/>
                <a:cs typeface="Times New Roman" panose="02020603050405020304" pitchFamily="18" charset="0"/>
              </a:rPr>
              <a:t>It captures all relevant details of defects reported for a product.</a:t>
            </a:r>
          </a:p>
          <a:p>
            <a:pPr marL="109728" indent="0">
              <a:lnSpc>
                <a:spcPct val="150000"/>
              </a:lnSpc>
              <a:buNone/>
            </a:pPr>
            <a:r>
              <a:rPr lang="en-US" sz="2400" dirty="0">
                <a:latin typeface="Times New Roman" panose="02020603050405020304" pitchFamily="18" charset="0"/>
                <a:cs typeface="Times New Roman" panose="02020603050405020304" pitchFamily="18" charset="0"/>
              </a:rPr>
              <a:t>3. A Configuration Management Repository &amp; Tool </a:t>
            </a:r>
          </a:p>
          <a:p>
            <a:pPr marL="109728" indent="0">
              <a:lnSpc>
                <a:spcPct val="150000"/>
              </a:lnSpc>
              <a:buNone/>
            </a:pPr>
            <a:r>
              <a:rPr lang="en-US" sz="2400" dirty="0">
                <a:latin typeface="Times New Roman" panose="02020603050405020304" pitchFamily="18" charset="0"/>
                <a:cs typeface="Times New Roman" panose="02020603050405020304" pitchFamily="18" charset="0"/>
              </a:rPr>
              <a:t>It is a collection of software elements that concerned with </a:t>
            </a:r>
            <a:r>
              <a:rPr lang="en-US" sz="2400" dirty="0" err="1">
                <a:latin typeface="Times New Roman" panose="02020603050405020304" pitchFamily="18" charset="0"/>
                <a:cs typeface="Times New Roman" panose="02020603050405020304" pitchFamily="18" charset="0"/>
              </a:rPr>
              <a:t>labelling,tracking,comtrolling</a:t>
            </a:r>
            <a:r>
              <a:rPr lang="en-US" sz="2400" dirty="0">
                <a:latin typeface="Times New Roman" panose="02020603050405020304" pitchFamily="18" charset="0"/>
                <a:cs typeface="Times New Roman" panose="02020603050405020304" pitchFamily="18" charset="0"/>
              </a:rPr>
              <a:t> changes in the software.</a:t>
            </a:r>
          </a:p>
          <a:p>
            <a:pPr marL="109728" indent="0" algn="just">
              <a:buNone/>
            </a:pPr>
            <a:endParaRPr lang="en-US" sz="2400" dirty="0" smtClean="0">
              <a:latin typeface="Times New Roman" panose="02020603050405020304" pitchFamily="18" charset="0"/>
              <a:cs typeface="Times New Roman" panose="02020603050405020304" pitchFamily="18" charset="0"/>
            </a:endParaRPr>
          </a:p>
          <a:p>
            <a:pPr marL="109728" indent="0" algn="just">
              <a:buNone/>
            </a:pPr>
            <a:endParaRPr lang="en-US" sz="2400" dirty="0" smtClean="0">
              <a:latin typeface="Times New Roman" panose="02020603050405020304" pitchFamily="18" charset="0"/>
              <a:cs typeface="Times New Roman" panose="02020603050405020304" pitchFamily="18" charset="0"/>
            </a:endParaRPr>
          </a:p>
          <a:p>
            <a:pPr marL="109728" indent="0" algn="just">
              <a:buNone/>
            </a:pP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a:solidFill>
                  <a:srgbClr val="FF0000"/>
                </a:solidFill>
              </a:rPr>
              <a:t>3.2.2 Test Infrastructure Management</a:t>
            </a:r>
            <a:r>
              <a:rPr lang="en-US" dirty="0"/>
              <a:t/>
            </a:r>
            <a:br>
              <a:rPr lang="en-US" dirty="0"/>
            </a:br>
            <a:endParaRPr lang="en-IN" dirty="0"/>
          </a:p>
        </p:txBody>
      </p:sp>
    </p:spTree>
    <p:extLst>
      <p:ext uri="{BB962C8B-B14F-4D97-AF65-F5344CB8AC3E}">
        <p14:creationId xmlns:p14="http://schemas.microsoft.com/office/powerpoint/2010/main" val="960253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nSpc>
                <a:spcPct val="150000"/>
              </a:lnSpc>
              <a:buNone/>
            </a:pPr>
            <a:r>
              <a:rPr lang="en-US" b="1" dirty="0" smtClean="0">
                <a:latin typeface="Times New Roman" panose="02020603050405020304" pitchFamily="18" charset="0"/>
                <a:cs typeface="Times New Roman" panose="02020603050405020304" pitchFamily="18" charset="0"/>
              </a:rPr>
              <a:t>A test team: </a:t>
            </a:r>
            <a:r>
              <a:rPr lang="en-US" dirty="0" smtClean="0">
                <a:latin typeface="Times New Roman" panose="02020603050405020304" pitchFamily="18" charset="0"/>
                <a:cs typeface="Times New Roman" panose="02020603050405020304" pitchFamily="18" charset="0"/>
              </a:rPr>
              <a:t>A test team comprise of individuals having varying </a:t>
            </a:r>
          </a:p>
          <a:p>
            <a:pPr>
              <a:lnSpc>
                <a:spcPct val="150000"/>
              </a:lnSpc>
            </a:pP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kill levels.</a:t>
            </a:r>
          </a:p>
          <a:p>
            <a:pPr>
              <a:lnSpc>
                <a:spcPct val="150000"/>
              </a:lnSpc>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xperience levels.</a:t>
            </a:r>
          </a:p>
          <a:p>
            <a:pPr>
              <a:lnSpc>
                <a:spcPct val="150000"/>
              </a:lnSpc>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xpertise levels.</a:t>
            </a:r>
          </a:p>
          <a:p>
            <a:pPr>
              <a:lnSpc>
                <a:spcPct val="150000"/>
              </a:lnSpc>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ifferent attitudes.</a:t>
            </a:r>
          </a:p>
          <a:p>
            <a:pPr>
              <a:lnSpc>
                <a:spcPct val="150000"/>
              </a:lnSpc>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ifferent expectations/interest levels.</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3.2.3 Test </a:t>
            </a:r>
            <a:r>
              <a:rPr lang="en-US" dirty="0" smtClean="0">
                <a:solidFill>
                  <a:srgbClr val="FF0000"/>
                </a:solidFill>
                <a:latin typeface="Times New Roman" panose="02020603050405020304" pitchFamily="18" charset="0"/>
                <a:cs typeface="Times New Roman" panose="02020603050405020304" pitchFamily="18" charset="0"/>
              </a:rPr>
              <a:t>people management</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2191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Success of product depend on </a:t>
            </a:r>
            <a:r>
              <a:rPr lang="en-US" dirty="0">
                <a:latin typeface="Times New Roman" panose="02020603050405020304" pitchFamily="18" charset="0"/>
                <a:cs typeface="Times New Roman" panose="02020603050405020304" pitchFamily="18" charset="0"/>
              </a:rPr>
              <a:t>Integrating with people </a:t>
            </a:r>
            <a:r>
              <a:rPr lang="en-US" dirty="0" smtClean="0">
                <a:latin typeface="Times New Roman" panose="02020603050405020304" pitchFamily="18" charset="0"/>
                <a:cs typeface="Times New Roman" panose="02020603050405020304" pitchFamily="18" charset="0"/>
              </a:rPr>
              <a:t>of the development.</a:t>
            </a:r>
          </a:p>
          <a:p>
            <a:pPr marL="109728" indent="0">
              <a:buNone/>
            </a:pPr>
            <a:r>
              <a:rPr lang="en-US" dirty="0" smtClean="0">
                <a:latin typeface="Times New Roman" panose="02020603050405020304" pitchFamily="18" charset="0"/>
                <a:cs typeface="Times New Roman" panose="02020603050405020304" pitchFamily="18" charset="0"/>
              </a:rPr>
              <a:t>Following points to be decided:</a:t>
            </a:r>
          </a:p>
          <a:p>
            <a:pPr marL="624078" indent="-514350">
              <a:buAutoNum type="arabicPeriod"/>
            </a:pPr>
            <a:r>
              <a:rPr lang="en-US" dirty="0" smtClean="0">
                <a:latin typeface="Times New Roman" panose="02020603050405020304" pitchFamily="18" charset="0"/>
                <a:cs typeface="Times New Roman" panose="02020603050405020304" pitchFamily="18" charset="0"/>
              </a:rPr>
              <a:t>Sync Points</a:t>
            </a:r>
          </a:p>
          <a:p>
            <a:pPr marL="624078" indent="-514350">
              <a:buAutoNum type="arabicPeriod"/>
            </a:pPr>
            <a:r>
              <a:rPr lang="en-US" dirty="0" smtClean="0">
                <a:latin typeface="Times New Roman" panose="02020603050405020304" pitchFamily="18" charset="0"/>
                <a:cs typeface="Times New Roman" panose="02020603050405020304" pitchFamily="18" charset="0"/>
              </a:rPr>
              <a:t>Service Level Agreements</a:t>
            </a:r>
          </a:p>
          <a:p>
            <a:pPr marL="624078" indent="-514350">
              <a:buAutoNum type="arabicPeriod"/>
            </a:pPr>
            <a:r>
              <a:rPr lang="en-US" dirty="0" err="1" smtClean="0">
                <a:latin typeface="Times New Roman" panose="02020603050405020304" pitchFamily="18" charset="0"/>
                <a:cs typeface="Times New Roman" panose="02020603050405020304" pitchFamily="18" charset="0"/>
              </a:rPr>
              <a:t>Consistancy</a:t>
            </a:r>
            <a:endParaRPr lang="en-US" dirty="0" smtClean="0">
              <a:latin typeface="Times New Roman" panose="02020603050405020304" pitchFamily="18" charset="0"/>
              <a:cs typeface="Times New Roman" panose="02020603050405020304" pitchFamily="18" charset="0"/>
            </a:endParaRPr>
          </a:p>
          <a:p>
            <a:pPr marL="624078" indent="-514350">
              <a:buAutoNum type="arabicPeriod"/>
            </a:pPr>
            <a:r>
              <a:rPr lang="en-US" dirty="0" smtClean="0">
                <a:latin typeface="Times New Roman" panose="02020603050405020304" pitchFamily="18" charset="0"/>
                <a:cs typeface="Times New Roman" panose="02020603050405020304" pitchFamily="18" charset="0"/>
              </a:rPr>
              <a:t>Communication</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3.2.4 Integrating with people Release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305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smtClean="0">
                <a:latin typeface="Times New Roman" panose="02020603050405020304" pitchFamily="18" charset="0"/>
                <a:cs typeface="Times New Roman" panose="02020603050405020304" pitchFamily="18" charset="0"/>
              </a:rPr>
              <a:t>Testing is not a single activity.</a:t>
            </a:r>
          </a:p>
          <a:p>
            <a:pPr>
              <a:lnSpc>
                <a:spcPct val="150000"/>
              </a:lnSpc>
            </a:pPr>
            <a:r>
              <a:rPr lang="en-US" dirty="0" smtClean="0">
                <a:latin typeface="Times New Roman" panose="02020603050405020304" pitchFamily="18" charset="0"/>
                <a:cs typeface="Times New Roman" panose="02020603050405020304" pitchFamily="18" charset="0"/>
              </a:rPr>
              <a:t>It is a set of number of processes.</a:t>
            </a:r>
          </a:p>
          <a:p>
            <a:pPr marL="109728" indent="0">
              <a:lnSpc>
                <a:spcPct val="150000"/>
              </a:lnSpc>
              <a:buNone/>
            </a:pPr>
            <a:r>
              <a:rPr lang="en-US" b="1" dirty="0" smtClean="0">
                <a:latin typeface="Times New Roman" panose="02020603050405020304" pitchFamily="18" charset="0"/>
                <a:cs typeface="Times New Roman" panose="02020603050405020304" pitchFamily="18" charset="0"/>
              </a:rPr>
              <a:t>Test Process Activities:</a:t>
            </a:r>
          </a:p>
          <a:p>
            <a:pPr marL="624078" indent="-51435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Base lining a test plan.</a:t>
            </a:r>
          </a:p>
          <a:p>
            <a:pPr marL="624078" indent="-51435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Test case specification.</a:t>
            </a:r>
          </a:p>
          <a:p>
            <a:pPr marL="624078" indent="-514350">
              <a:lnSpc>
                <a:spcPct val="150000"/>
              </a:lnSpc>
              <a:buFont typeface="+mj-lt"/>
              <a:buAutoNum type="arabicPeriod"/>
            </a:pPr>
            <a:r>
              <a:rPr lang="en-US" dirty="0" smtClean="0">
                <a:latin typeface="Times New Roman" panose="02020603050405020304" pitchFamily="18" charset="0"/>
                <a:cs typeface="Times New Roman" panose="02020603050405020304" pitchFamily="18" charset="0"/>
              </a:rPr>
              <a:t>Update of traceability Matrix</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3.3 Test Process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806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600" b="1" dirty="0" smtClean="0">
                <a:solidFill>
                  <a:srgbClr val="FF0000"/>
                </a:solidFill>
                <a:latin typeface="Times New Roman" panose="02020603050405020304" pitchFamily="18" charset="0"/>
                <a:cs typeface="Times New Roman" panose="02020603050405020304" pitchFamily="18" charset="0"/>
              </a:rPr>
              <a:t>3.3.1</a:t>
            </a:r>
            <a:r>
              <a:rPr lang="en-US" sz="3600" b="1" dirty="0">
                <a:solidFill>
                  <a:srgbClr val="FF0000"/>
                </a:solidFill>
                <a:latin typeface="Times New Roman" panose="02020603050405020304" pitchFamily="18" charset="0"/>
                <a:cs typeface="Times New Roman" panose="02020603050405020304" pitchFamily="18" charset="0"/>
              </a:rPr>
              <a:t>. Base lining a test plan: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Test Plan combines all the points in a single document that acts as an anchor point for entire project</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Each testing project puts together a test plan based on a template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baselined test plan becomes basis for successfully running project.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If any change in a testing project be reflected in a test plan.</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3.3 Test Process</a:t>
            </a:r>
            <a:endParaRPr lang="en-IN" dirty="0">
              <a:solidFill>
                <a:srgbClr val="FF0000"/>
              </a:solidFill>
            </a:endParaRPr>
          </a:p>
        </p:txBody>
      </p:sp>
    </p:spTree>
    <p:extLst>
      <p:ext uri="{BB962C8B-B14F-4D97-AF65-F5344CB8AC3E}">
        <p14:creationId xmlns:p14="http://schemas.microsoft.com/office/powerpoint/2010/main" val="1523675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534400" cy="5334000"/>
          </a:xfrm>
        </p:spPr>
        <p:txBody>
          <a:bodyPr>
            <a:noAutofit/>
          </a:bodyPr>
          <a:lstStyle/>
          <a:p>
            <a:pPr marL="109728" indent="0">
              <a:lnSpc>
                <a:spcPct val="120000"/>
              </a:lnSpc>
              <a:buNone/>
            </a:pPr>
            <a:r>
              <a:rPr lang="en-US" sz="3200" b="1" dirty="0" smtClean="0">
                <a:solidFill>
                  <a:srgbClr val="FF0000"/>
                </a:solidFill>
                <a:latin typeface="Times New Roman" panose="02020603050405020304" pitchFamily="18" charset="0"/>
                <a:cs typeface="Times New Roman" panose="02020603050405020304" pitchFamily="18" charset="0"/>
              </a:rPr>
              <a:t>3.3.2</a:t>
            </a:r>
            <a:r>
              <a:rPr lang="en-US" sz="3200" b="1" dirty="0">
                <a:solidFill>
                  <a:srgbClr val="FF0000"/>
                </a:solidFill>
                <a:latin typeface="Times New Roman" panose="02020603050405020304" pitchFamily="18" charset="0"/>
                <a:cs typeface="Times New Roman" panose="02020603050405020304" pitchFamily="18" charset="0"/>
              </a:rPr>
              <a:t>. Test case specification</a:t>
            </a:r>
          </a:p>
          <a:p>
            <a:pPr>
              <a:lnSpc>
                <a:spcPct val="120000"/>
              </a:lnSpc>
            </a:pPr>
            <a:r>
              <a:rPr lang="en-US" sz="2000" dirty="0" smtClean="0">
                <a:latin typeface="Times New Roman" panose="02020603050405020304" pitchFamily="18" charset="0"/>
                <a:cs typeface="Times New Roman" panose="02020603050405020304" pitchFamily="18" charset="0"/>
              </a:rPr>
              <a:t>Test case specification describes what scenarios will be tested , how they will be tested how often they will be tested. It has to be done separately for each unit.</a:t>
            </a:r>
          </a:p>
          <a:p>
            <a:pPr>
              <a:lnSpc>
                <a:spcPct val="120000"/>
              </a:lnSpc>
            </a:pPr>
            <a:r>
              <a:rPr lang="en-US" sz="2000" dirty="0" smtClean="0">
                <a:latin typeface="Times New Roman" panose="02020603050405020304" pitchFamily="18" charset="0"/>
                <a:cs typeface="Times New Roman" panose="02020603050405020304" pitchFamily="18" charset="0"/>
              </a:rPr>
              <a:t>It involves:</a:t>
            </a:r>
          </a:p>
          <a:p>
            <a:pPr>
              <a:lnSpc>
                <a:spcPct val="120000"/>
              </a:lnSpc>
            </a:pPr>
            <a:r>
              <a:rPr lang="en-US" sz="2000" dirty="0">
                <a:latin typeface="Times New Roman" panose="02020603050405020304" pitchFamily="18" charset="0"/>
                <a:cs typeface="Times New Roman" panose="02020603050405020304" pitchFamily="18" charset="0"/>
              </a:rPr>
              <a:t>a</a:t>
            </a:r>
            <a:r>
              <a:rPr lang="en-US" sz="2000" dirty="0" smtClean="0">
                <a:latin typeface="Times New Roman" panose="02020603050405020304" pitchFamily="18" charset="0"/>
                <a:cs typeface="Times New Roman" panose="02020603050405020304" pitchFamily="18" charset="0"/>
              </a:rPr>
              <a:t>) Purpose of a test plan</a:t>
            </a:r>
          </a:p>
          <a:p>
            <a:pPr>
              <a:lnSpc>
                <a:spcPct val="120000"/>
              </a:lnSpc>
            </a:pPr>
            <a:r>
              <a:rPr lang="en-US" sz="2000" dirty="0" smtClean="0">
                <a:latin typeface="Times New Roman" panose="02020603050405020304" pitchFamily="18" charset="0"/>
                <a:cs typeface="Times New Roman" panose="02020603050405020304" pitchFamily="18" charset="0"/>
              </a:rPr>
              <a:t>b) Items being tested</a:t>
            </a:r>
          </a:p>
          <a:p>
            <a:pPr>
              <a:lnSpc>
                <a:spcPct val="120000"/>
              </a:lnSpc>
            </a:pPr>
            <a:r>
              <a:rPr lang="en-US" sz="2000" dirty="0" smtClean="0">
                <a:latin typeface="Times New Roman" panose="02020603050405020304" pitchFamily="18" charset="0"/>
                <a:cs typeface="Times New Roman" panose="02020603050405020304" pitchFamily="18" charset="0"/>
              </a:rPr>
              <a:t>c) Environment that needs to be set up for running test case</a:t>
            </a:r>
          </a:p>
          <a:p>
            <a:pPr>
              <a:lnSpc>
                <a:spcPct val="120000"/>
              </a:lnSpc>
            </a:pPr>
            <a:r>
              <a:rPr lang="en-US" sz="2000" dirty="0" smtClean="0">
                <a:latin typeface="Times New Roman" panose="02020603050405020304" pitchFamily="18" charset="0"/>
                <a:cs typeface="Times New Roman" panose="02020603050405020304" pitchFamily="18" charset="0"/>
              </a:rPr>
              <a:t>d) Input data used to test case</a:t>
            </a:r>
          </a:p>
          <a:p>
            <a:pPr>
              <a:lnSpc>
                <a:spcPct val="120000"/>
              </a:lnSpc>
            </a:pPr>
            <a:r>
              <a:rPr lang="en-US" sz="2000" dirty="0" smtClean="0">
                <a:latin typeface="Times New Roman" panose="02020603050405020304" pitchFamily="18" charset="0"/>
                <a:cs typeface="Times New Roman" panose="02020603050405020304" pitchFamily="18" charset="0"/>
              </a:rPr>
              <a:t>e) Steps to be followed to execute the test</a:t>
            </a:r>
          </a:p>
          <a:p>
            <a:pPr>
              <a:lnSpc>
                <a:spcPct val="120000"/>
              </a:lnSpc>
            </a:pPr>
            <a:r>
              <a:rPr lang="en-US" sz="2000" dirty="0" smtClean="0">
                <a:latin typeface="Times New Roman" panose="02020603050405020304" pitchFamily="18" charset="0"/>
                <a:cs typeface="Times New Roman" panose="02020603050405020304" pitchFamily="18" charset="0"/>
              </a:rPr>
              <a:t>f) The expected result</a:t>
            </a:r>
          </a:p>
          <a:p>
            <a:pPr>
              <a:lnSpc>
                <a:spcPct val="120000"/>
              </a:lnSpc>
            </a:pPr>
            <a:r>
              <a:rPr lang="en-US" sz="2000" dirty="0" smtClean="0">
                <a:latin typeface="Times New Roman" panose="02020603050405020304" pitchFamily="18" charset="0"/>
                <a:cs typeface="Times New Roman" panose="02020603050405020304" pitchFamily="18" charset="0"/>
              </a:rPr>
              <a:t>g) a step to compare the actual results produced with expected result</a:t>
            </a:r>
          </a:p>
          <a:p>
            <a:pPr>
              <a:lnSpc>
                <a:spcPct val="120000"/>
              </a:lnSpc>
            </a:pPr>
            <a:r>
              <a:rPr lang="en-US" sz="2000" dirty="0" smtClean="0">
                <a:latin typeface="Times New Roman" panose="02020603050405020304" pitchFamily="18" charset="0"/>
                <a:cs typeface="Times New Roman" panose="02020603050405020304" pitchFamily="18" charset="0"/>
              </a:rPr>
              <a:t>h) Relationship between this test &amp; another Test</a:t>
            </a:r>
            <a:endParaRPr lang="en-IN" sz="20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152400"/>
            <a:ext cx="8229600" cy="639762"/>
          </a:xfrm>
        </p:spPr>
        <p:txBody>
          <a:bodyPr>
            <a:normAutofit fontScale="90000"/>
          </a:bodyPr>
          <a:lstStyle/>
          <a:p>
            <a:pPr algn="ctr"/>
            <a:r>
              <a:rPr lang="en-US" dirty="0">
                <a:solidFill>
                  <a:srgbClr val="FF0000"/>
                </a:solidFill>
                <a:latin typeface="Times New Roman" panose="02020603050405020304" pitchFamily="18" charset="0"/>
                <a:cs typeface="Times New Roman" panose="02020603050405020304" pitchFamily="18" charset="0"/>
              </a:rPr>
              <a:t>3.3 </a:t>
            </a:r>
            <a:r>
              <a:rPr lang="en-US" dirty="0" smtClean="0">
                <a:solidFill>
                  <a:srgbClr val="FF0000"/>
                </a:solidFill>
                <a:latin typeface="Times New Roman" panose="02020603050405020304" pitchFamily="18" charset="0"/>
                <a:cs typeface="Times New Roman" panose="02020603050405020304" pitchFamily="18" charset="0"/>
              </a:rPr>
              <a:t>Test </a:t>
            </a:r>
            <a:r>
              <a:rPr lang="en-US" sz="4400" dirty="0">
                <a:solidFill>
                  <a:srgbClr val="FF0000"/>
                </a:solidFill>
                <a:latin typeface="Times New Roman" panose="02020603050405020304" pitchFamily="18" charset="0"/>
                <a:cs typeface="Times New Roman" panose="02020603050405020304" pitchFamily="18" charset="0"/>
              </a:rPr>
              <a:t>Process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54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b="1" dirty="0" smtClean="0">
                <a:solidFill>
                  <a:srgbClr val="FF0000"/>
                </a:solidFill>
                <a:latin typeface="Times New Roman" panose="02020603050405020304" pitchFamily="18" charset="0"/>
                <a:cs typeface="Times New Roman" panose="02020603050405020304" pitchFamily="18" charset="0"/>
              </a:rPr>
              <a:t>3.3.3.Update of Traceability Matrix</a:t>
            </a:r>
          </a:p>
          <a:p>
            <a:pPr algn="just"/>
            <a:r>
              <a:rPr lang="en-US" sz="2400" dirty="0" smtClean="0">
                <a:latin typeface="Times New Roman" panose="02020603050405020304" pitchFamily="18" charset="0"/>
                <a:cs typeface="Times New Roman" panose="02020603050405020304" pitchFamily="18" charset="0"/>
              </a:rPr>
              <a:t>It is a document which contains a table of linking information used for tracking back for reference in any kind of confusion or questionable situation </a:t>
            </a:r>
            <a:endParaRPr lang="en-US" sz="2400" dirty="0">
              <a:latin typeface="Times New Roman" panose="02020603050405020304" pitchFamily="18" charset="0"/>
              <a:cs typeface="Times New Roman" panose="02020603050405020304" pitchFamily="18" charset="0"/>
            </a:endParaRPr>
          </a:p>
          <a:p>
            <a:pPr marL="109728" indent="0" algn="just">
              <a:buNone/>
            </a:pPr>
            <a:endParaRPr lang="en-IN" dirty="0"/>
          </a:p>
        </p:txBody>
      </p:sp>
      <p:sp>
        <p:nvSpPr>
          <p:cNvPr id="3" name="Title 2"/>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3.3 Test </a:t>
            </a:r>
            <a:r>
              <a:rPr lang="en-US" sz="4400" dirty="0">
                <a:solidFill>
                  <a:srgbClr val="FF0000"/>
                </a:solidFill>
                <a:latin typeface="Times New Roman" panose="02020603050405020304" pitchFamily="18" charset="0"/>
                <a:cs typeface="Times New Roman" panose="02020603050405020304" pitchFamily="18" charset="0"/>
              </a:rPr>
              <a:t>Process</a:t>
            </a:r>
            <a:endParaRPr lang="en-IN" dirty="0">
              <a:solidFill>
                <a:srgbClr val="FF0000"/>
              </a:solidFill>
            </a:endParaRPr>
          </a:p>
        </p:txBody>
      </p:sp>
    </p:spTree>
    <p:extLst>
      <p:ext uri="{BB962C8B-B14F-4D97-AF65-F5344CB8AC3E}">
        <p14:creationId xmlns:p14="http://schemas.microsoft.com/office/powerpoint/2010/main" val="3260339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fontScale="92500" lnSpcReduction="10000"/>
          </a:bodyPr>
          <a:lstStyle/>
          <a:p>
            <a:pPr marL="109728" indent="0" algn="just">
              <a:buNone/>
            </a:pPr>
            <a:r>
              <a:rPr lang="en-US" dirty="0" smtClean="0">
                <a:latin typeface="Times New Roman" panose="02020603050405020304" pitchFamily="18" charset="0"/>
                <a:cs typeface="Times New Roman" panose="02020603050405020304" pitchFamily="18" charset="0"/>
              </a:rPr>
              <a:t>A Test report is any description explanation or justification of the status of a test project.</a:t>
            </a:r>
          </a:p>
          <a:p>
            <a:pPr marL="109728" indent="0" algn="just">
              <a:buNone/>
            </a:pPr>
            <a:r>
              <a:rPr lang="en-US" dirty="0" smtClean="0">
                <a:latin typeface="Times New Roman" panose="02020603050405020304" pitchFamily="18" charset="0"/>
                <a:cs typeface="Times New Roman" panose="02020603050405020304" pitchFamily="18" charset="0"/>
              </a:rPr>
              <a:t>Two types of report:</a:t>
            </a:r>
          </a:p>
          <a:p>
            <a:pPr marL="109728" indent="0" algn="just">
              <a:buNone/>
            </a:pPr>
            <a:r>
              <a:rPr lang="en-US" dirty="0" smtClean="0">
                <a:latin typeface="Times New Roman" panose="02020603050405020304" pitchFamily="18" charset="0"/>
                <a:cs typeface="Times New Roman" panose="02020603050405020304" pitchFamily="18" charset="0"/>
              </a:rPr>
              <a:t>1. Test Incident Report</a:t>
            </a:r>
          </a:p>
          <a:p>
            <a:pPr marL="109728" indent="0" algn="just">
              <a:buNone/>
            </a:pPr>
            <a:r>
              <a:rPr lang="en-US" dirty="0" smtClean="0">
                <a:latin typeface="Times New Roman" panose="02020603050405020304" pitchFamily="18" charset="0"/>
                <a:cs typeface="Times New Roman" panose="02020603050405020304" pitchFamily="18" charset="0"/>
              </a:rPr>
              <a:t>2. Test Cycle Report</a:t>
            </a:r>
          </a:p>
          <a:p>
            <a:pPr marL="109728" indent="0" algn="just">
              <a:buNone/>
            </a:pPr>
            <a:r>
              <a:rPr lang="en-US" dirty="0" smtClean="0">
                <a:latin typeface="Times New Roman" panose="02020603050405020304" pitchFamily="18" charset="0"/>
                <a:cs typeface="Times New Roman" panose="02020603050405020304" pitchFamily="18" charset="0"/>
              </a:rPr>
              <a:t>3 .Test Summary Report:</a:t>
            </a:r>
          </a:p>
          <a:p>
            <a:pPr marL="109728"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Phase-wise Test Summary report</a:t>
            </a:r>
          </a:p>
          <a:p>
            <a:pPr marL="109728"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 Final Test Summary report</a:t>
            </a:r>
          </a:p>
          <a:p>
            <a:pPr marL="109728" indent="0" algn="just">
              <a:buNone/>
            </a:pPr>
            <a:r>
              <a:rPr lang="en-US" dirty="0" smtClean="0">
                <a:latin typeface="Times New Roman" panose="02020603050405020304" pitchFamily="18" charset="0"/>
                <a:cs typeface="Times New Roman" panose="02020603050405020304" pitchFamily="18" charset="0"/>
              </a:rPr>
              <a:t>A summary report includes:</a:t>
            </a:r>
          </a:p>
          <a:p>
            <a:pPr marL="109728" indent="0" algn="just">
              <a:buNone/>
            </a:pP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Summary of activities </a:t>
            </a:r>
          </a:p>
          <a:p>
            <a:pPr marL="109728" indent="0" algn="just">
              <a:buNone/>
            </a:pPr>
            <a:r>
              <a:rPr lang="en-US" dirty="0" smtClean="0">
                <a:latin typeface="Times New Roman" panose="02020603050405020304" pitchFamily="18" charset="0"/>
                <a:cs typeface="Times New Roman" panose="02020603050405020304" pitchFamily="18" charset="0"/>
              </a:rPr>
              <a:t>ii) Variance of activities</a:t>
            </a:r>
          </a:p>
          <a:p>
            <a:pPr marL="109728" indent="0" algn="just">
              <a:buNone/>
            </a:pPr>
            <a:r>
              <a:rPr lang="en-US" dirty="0" smtClean="0">
                <a:latin typeface="Times New Roman" panose="02020603050405020304" pitchFamily="18" charset="0"/>
                <a:cs typeface="Times New Roman" panose="02020603050405020304" pitchFamily="18" charset="0"/>
              </a:rPr>
              <a:t>iii)Summary of results</a:t>
            </a:r>
          </a:p>
          <a:p>
            <a:pPr marL="109728" indent="0" algn="just">
              <a:buNone/>
            </a:pPr>
            <a:r>
              <a:rPr lang="en-US" dirty="0" smtClean="0">
                <a:latin typeface="Times New Roman" panose="02020603050405020304" pitchFamily="18" charset="0"/>
                <a:cs typeface="Times New Roman" panose="02020603050405020304" pitchFamily="18" charset="0"/>
              </a:rPr>
              <a:t>iv) Comprehensive </a:t>
            </a:r>
            <a:r>
              <a:rPr lang="en-US" dirty="0" err="1" smtClean="0">
                <a:latin typeface="Times New Roman" panose="02020603050405020304" pitchFamily="18" charset="0"/>
                <a:cs typeface="Times New Roman" panose="02020603050405020304" pitchFamily="18" charset="0"/>
              </a:rPr>
              <a:t>Assesment</a:t>
            </a:r>
            <a:r>
              <a:rPr lang="en-US" dirty="0" smtClean="0">
                <a:latin typeface="Times New Roman" panose="02020603050405020304" pitchFamily="18" charset="0"/>
                <a:cs typeface="Times New Roman" panose="02020603050405020304" pitchFamily="18" charset="0"/>
              </a:rPr>
              <a:t> &amp; Recommendation</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411162"/>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3.4 Test Reporting</a:t>
            </a:r>
            <a:endParaRPr lang="en-IN" dirty="0">
              <a:solidFill>
                <a:srgbClr val="FF0000"/>
              </a:solidFill>
            </a:endParaRPr>
          </a:p>
        </p:txBody>
      </p:sp>
    </p:spTree>
    <p:extLst>
      <p:ext uri="{BB962C8B-B14F-4D97-AF65-F5344CB8AC3E}">
        <p14:creationId xmlns:p14="http://schemas.microsoft.com/office/powerpoint/2010/main" val="3956580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4940491"/>
          </a:xfrm>
        </p:spPr>
        <p:txBody>
          <a:bodyPr/>
          <a:lstStyle/>
          <a:p>
            <a:pPr marL="109728" indent="0">
              <a:buNone/>
            </a:pPr>
            <a:r>
              <a:rPr lang="en-US" sz="3600" b="1" dirty="0" smtClean="0">
                <a:solidFill>
                  <a:srgbClr val="FF0000"/>
                </a:solidFill>
                <a:latin typeface="Times New Roman" panose="02020603050405020304" pitchFamily="18" charset="0"/>
                <a:cs typeface="Times New Roman" panose="02020603050405020304" pitchFamily="18" charset="0"/>
              </a:rPr>
              <a:t>3.4.1 Recommending Product Release:</a:t>
            </a:r>
          </a:p>
          <a:p>
            <a:pPr marL="109728" indent="0">
              <a:buNone/>
            </a:pPr>
            <a:r>
              <a:rPr lang="en-US" dirty="0" smtClean="0">
                <a:latin typeface="Times New Roman" panose="02020603050405020304" pitchFamily="18" charset="0"/>
                <a:cs typeface="Times New Roman" panose="02020603050405020304" pitchFamily="18" charset="0"/>
              </a:rPr>
              <a:t>Based on summary report an organization takes a decision whether to release product or not.</a:t>
            </a:r>
          </a:p>
          <a:p>
            <a:pPr marL="109728" indent="0">
              <a:buNone/>
            </a:pPr>
            <a:r>
              <a:rPr lang="en-US" b="1" dirty="0" smtClean="0">
                <a:latin typeface="Times New Roman" panose="02020603050405020304" pitchFamily="18" charset="0"/>
                <a:cs typeface="Times New Roman" panose="02020603050405020304" pitchFamily="18" charset="0"/>
              </a:rPr>
              <a:t>Recommending Product Release Criteria:</a:t>
            </a:r>
          </a:p>
          <a:p>
            <a:pPr marL="109728" indent="0">
              <a:buNone/>
            </a:pPr>
            <a:r>
              <a:rPr lang="en-US" dirty="0" smtClean="0">
                <a:latin typeface="Times New Roman" panose="02020603050405020304" pitchFamily="18" charset="0"/>
                <a:cs typeface="Times New Roman" panose="02020603050405020304" pitchFamily="18" charset="0"/>
              </a:rPr>
              <a:t>Checks fitness of product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Which is defect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Severity of defect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Risk of releasing product</a:t>
            </a:r>
          </a:p>
          <a:p>
            <a:pPr marL="109728" indent="0">
              <a:buNone/>
            </a:pPr>
            <a:endParaRPr lang="en-US" b="1" dirty="0" smtClean="0">
              <a:latin typeface="Times New Roman" panose="02020603050405020304" pitchFamily="18" charset="0"/>
              <a:cs typeface="Times New Roman" panose="02020603050405020304" pitchFamily="18" charset="0"/>
            </a:endParaRPr>
          </a:p>
          <a:p>
            <a:pPr marL="109728" indent="0">
              <a:buNone/>
            </a:pPr>
            <a:endParaRPr lang="en-IN" b="1"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3.4 Test Reporting</a:t>
            </a:r>
            <a:endParaRPr lang="en-IN" dirty="0">
              <a:solidFill>
                <a:srgbClr val="FF0000"/>
              </a:solidFill>
            </a:endParaRPr>
          </a:p>
        </p:txBody>
      </p:sp>
    </p:spTree>
    <p:extLst>
      <p:ext uri="{BB962C8B-B14F-4D97-AF65-F5344CB8AC3E}">
        <p14:creationId xmlns:p14="http://schemas.microsoft.com/office/powerpoint/2010/main" val="2709405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marL="109728" indent="0">
              <a:lnSpc>
                <a:spcPct val="150000"/>
              </a:lnSpc>
              <a:buNone/>
            </a:pPr>
            <a:r>
              <a:rPr lang="en-US" sz="3600" b="1" dirty="0" smtClean="0">
                <a:solidFill>
                  <a:srgbClr val="FF0000"/>
                </a:solidFill>
                <a:latin typeface="Times New Roman" panose="02020603050405020304" pitchFamily="18" charset="0"/>
                <a:cs typeface="Times New Roman" panose="02020603050405020304" pitchFamily="18" charset="0"/>
              </a:rPr>
              <a:t>3.4.2 Executing </a:t>
            </a:r>
            <a:r>
              <a:rPr lang="en-US" sz="3600" b="1" dirty="0">
                <a:solidFill>
                  <a:srgbClr val="FF0000"/>
                </a:solidFill>
                <a:latin typeface="Times New Roman" panose="02020603050405020304" pitchFamily="18" charset="0"/>
                <a:cs typeface="Times New Roman" panose="02020603050405020304" pitchFamily="18" charset="0"/>
              </a:rPr>
              <a:t>Test Cases</a:t>
            </a:r>
            <a:endParaRPr lang="en-US" sz="3600" b="1" dirty="0" smtClean="0">
              <a:solidFill>
                <a:srgbClr val="FF0000"/>
              </a:solidFill>
              <a:latin typeface="Times New Roman" panose="02020603050405020304" pitchFamily="18" charset="0"/>
              <a:cs typeface="Times New Roman" panose="02020603050405020304" pitchFamily="18" charset="0"/>
            </a:endParaRPr>
          </a:p>
          <a:p>
            <a:pPr>
              <a:lnSpc>
                <a:spcPct val="150000"/>
              </a:lnSpc>
            </a:pPr>
            <a:r>
              <a:rPr lang="en-US" sz="2400" dirty="0" smtClean="0">
                <a:latin typeface="Times New Roman" panose="02020603050405020304" pitchFamily="18" charset="0"/>
                <a:cs typeface="Times New Roman" panose="02020603050405020304" pitchFamily="18" charset="0"/>
              </a:rPr>
              <a:t>Execute </a:t>
            </a:r>
            <a:r>
              <a:rPr lang="en-US" sz="2400" dirty="0" smtClean="0">
                <a:latin typeface="Times New Roman" panose="02020603050405020304" pitchFamily="18" charset="0"/>
                <a:cs typeface="Times New Roman" panose="02020603050405020304" pitchFamily="18" charset="0"/>
              </a:rPr>
              <a:t>test cases at the appropriate times during a project.</a:t>
            </a:r>
          </a:p>
          <a:p>
            <a:pPr>
              <a:lnSpc>
                <a:spcPct val="150000"/>
              </a:lnSpc>
            </a:pPr>
            <a:r>
              <a:rPr lang="en-US" sz="2400" dirty="0" smtClean="0">
                <a:latin typeface="Times New Roman" panose="02020603050405020304" pitchFamily="18" charset="0"/>
                <a:cs typeface="Times New Roman" panose="02020603050405020304" pitchFamily="18" charset="0"/>
              </a:rPr>
              <a:t>Defect repository updated with defects with previous test cycles and updated with defects from previous test cycles which are fixed in current build.</a:t>
            </a:r>
          </a:p>
          <a:p>
            <a:pPr>
              <a:lnSpc>
                <a:spcPct val="150000"/>
              </a:lnSpc>
            </a:pPr>
            <a:r>
              <a:rPr lang="en-US" sz="2400" dirty="0" smtClean="0">
                <a:latin typeface="Times New Roman" panose="02020603050405020304" pitchFamily="18" charset="0"/>
                <a:cs typeface="Times New Roman" panose="02020603050405020304" pitchFamily="18" charset="0"/>
              </a:rPr>
              <a:t>Defect repository is communication among with test team and development team.</a:t>
            </a:r>
          </a:p>
          <a:p>
            <a:pPr>
              <a:lnSpc>
                <a:spcPct val="150000"/>
              </a:lnSpc>
            </a:pPr>
            <a:r>
              <a:rPr lang="en-US" sz="2400" dirty="0">
                <a:latin typeface="Times New Roman" panose="02020603050405020304" pitchFamily="18" charset="0"/>
                <a:cs typeface="Times New Roman" panose="02020603050405020304" pitchFamily="18" charset="0"/>
              </a:rPr>
              <a:t>Defect </a:t>
            </a:r>
            <a:r>
              <a:rPr lang="en-US" sz="2400" dirty="0" smtClean="0">
                <a:latin typeface="Times New Roman" panose="02020603050405020304" pitchFamily="18" charset="0"/>
                <a:cs typeface="Times New Roman" panose="02020603050405020304" pitchFamily="18" charset="0"/>
              </a:rPr>
              <a:t>repository defects which are uncovered during testing.</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487362"/>
          </a:xfrm>
        </p:spPr>
        <p:txBody>
          <a:bodyPr>
            <a:normAutofit fontScale="90000"/>
          </a:bodyPr>
          <a:lstStyle/>
          <a:p>
            <a:pPr algn="ctr"/>
            <a:r>
              <a:rPr lang="en-US" dirty="0">
                <a:solidFill>
                  <a:srgbClr val="FF0000"/>
                </a:solidFill>
                <a:latin typeface="Times New Roman" panose="02020603050405020304" pitchFamily="18" charset="0"/>
                <a:cs typeface="Times New Roman" panose="02020603050405020304" pitchFamily="18" charset="0"/>
              </a:rPr>
              <a:t>3.4 Test </a:t>
            </a:r>
            <a:r>
              <a:rPr lang="en-US" dirty="0" smtClean="0">
                <a:solidFill>
                  <a:srgbClr val="FF0000"/>
                </a:solidFill>
                <a:latin typeface="Times New Roman" panose="02020603050405020304" pitchFamily="18" charset="0"/>
                <a:cs typeface="Times New Roman" panose="02020603050405020304" pitchFamily="18" charset="0"/>
              </a:rPr>
              <a:t>Reporting</a:t>
            </a:r>
            <a:endParaRPr lang="en-IN" dirty="0">
              <a:solidFill>
                <a:srgbClr val="FF0000"/>
              </a:solidFill>
            </a:endParaRPr>
          </a:p>
        </p:txBody>
      </p:sp>
    </p:spTree>
    <p:extLst>
      <p:ext uri="{BB962C8B-B14F-4D97-AF65-F5344CB8AC3E}">
        <p14:creationId xmlns:p14="http://schemas.microsoft.com/office/powerpoint/2010/main" val="61132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r>
              <a:rPr lang="en-US" dirty="0" smtClean="0">
                <a:latin typeface="Times New Roman" pitchFamily="18" charset="0"/>
                <a:cs typeface="Times New Roman" pitchFamily="18" charset="0"/>
              </a:rPr>
              <a:t>Determine scope and risks</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Documenting Test </a:t>
            </a:r>
            <a:r>
              <a:rPr lang="en-US" dirty="0">
                <a:latin typeface="Times New Roman" pitchFamily="18" charset="0"/>
                <a:cs typeface="Times New Roman" pitchFamily="18" charset="0"/>
              </a:rPr>
              <a:t>Strategy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Making sure about test activities have been included</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Deciding entry and exit criteria</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Evaluate </a:t>
            </a:r>
            <a:r>
              <a:rPr lang="en-US" dirty="0">
                <a:latin typeface="Times New Roman" pitchFamily="18" charset="0"/>
                <a:cs typeface="Times New Roman" pitchFamily="18" charset="0"/>
              </a:rPr>
              <a:t>Test </a:t>
            </a:r>
            <a:r>
              <a:rPr lang="en-US" dirty="0" smtClean="0">
                <a:latin typeface="Times New Roman" pitchFamily="18" charset="0"/>
                <a:cs typeface="Times New Roman" pitchFamily="18" charset="0"/>
              </a:rPr>
              <a:t>estimation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test </a:t>
            </a:r>
            <a:r>
              <a:rPr lang="en-US" dirty="0" err="1" smtClean="0">
                <a:latin typeface="Times New Roman" pitchFamily="18" charset="0"/>
                <a:cs typeface="Times New Roman" pitchFamily="18" charset="0"/>
              </a:rPr>
              <a:t>artefacts</a:t>
            </a:r>
            <a:r>
              <a:rPr lang="en-US" dirty="0" smtClean="0">
                <a:latin typeface="Times New Roman" pitchFamily="18" charset="0"/>
                <a:cs typeface="Times New Roman" pitchFamily="18" charset="0"/>
              </a:rPr>
              <a:t> delivered  as part of execution</a:t>
            </a:r>
          </a:p>
          <a:p>
            <a:r>
              <a:rPr lang="en-US" dirty="0" smtClean="0">
                <a:latin typeface="Times New Roman" pitchFamily="18" charset="0"/>
                <a:cs typeface="Times New Roman" pitchFamily="18" charset="0"/>
              </a:rPr>
              <a:t>Defining management information</a:t>
            </a:r>
          </a:p>
          <a:p>
            <a:r>
              <a:rPr lang="en-US" dirty="0" smtClean="0">
                <a:latin typeface="Times New Roman" pitchFamily="18" charset="0"/>
                <a:cs typeface="Times New Roman" pitchFamily="18" charset="0"/>
              </a:rPr>
              <a:t>Make sure that test documentation involves repeatable tests</a:t>
            </a:r>
          </a:p>
          <a:p>
            <a:endParaRPr lang="en-US" dirty="0"/>
          </a:p>
          <a:p>
            <a:pPr marL="624078"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fontScale="90000"/>
          </a:bodyPr>
          <a:lstStyle/>
          <a:p>
            <a:pPr algn="ctr"/>
            <a:r>
              <a:rPr lang="en-US" dirty="0" smtClean="0">
                <a:solidFill>
                  <a:srgbClr val="C00000"/>
                </a:solidFill>
              </a:rPr>
              <a:t>Test Planning Activities</a:t>
            </a:r>
            <a:endParaRPr lang="en-IN" dirty="0">
              <a:solidFill>
                <a:srgbClr val="C00000"/>
              </a:solidFill>
            </a:endParaRPr>
          </a:p>
        </p:txBody>
      </p:sp>
    </p:spTree>
    <p:extLst>
      <p:ext uri="{BB962C8B-B14F-4D97-AF65-F5344CB8AC3E}">
        <p14:creationId xmlns:p14="http://schemas.microsoft.com/office/powerpoint/2010/main" val="39312727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sz="3500" b="1" dirty="0">
                <a:solidFill>
                  <a:srgbClr val="FF0000"/>
                </a:solidFill>
                <a:latin typeface="Times New Roman" panose="02020603050405020304" pitchFamily="18" charset="0"/>
                <a:cs typeface="Times New Roman" panose="02020603050405020304" pitchFamily="18" charset="0"/>
              </a:rPr>
              <a:t>3.4.2 Executing Test Cases</a:t>
            </a:r>
          </a:p>
          <a:p>
            <a:pPr>
              <a:lnSpc>
                <a:spcPct val="150000"/>
              </a:lnSpc>
            </a:pPr>
            <a:r>
              <a:rPr lang="en-US" sz="2400" dirty="0" smtClean="0">
                <a:latin typeface="Times New Roman" panose="02020603050405020304" pitchFamily="18" charset="0"/>
                <a:cs typeface="Times New Roman" panose="02020603050405020304" pitchFamily="18" charset="0"/>
              </a:rPr>
              <a:t>Defect </a:t>
            </a:r>
            <a:r>
              <a:rPr lang="en-US" sz="2400" dirty="0" smtClean="0">
                <a:latin typeface="Times New Roman" panose="02020603050405020304" pitchFamily="18" charset="0"/>
                <a:cs typeface="Times New Roman" panose="02020603050405020304" pitchFamily="18" charset="0"/>
              </a:rPr>
              <a:t>repository is reported to stakeholders for current status.</a:t>
            </a:r>
          </a:p>
          <a:p>
            <a:pPr>
              <a:lnSpc>
                <a:spcPct val="150000"/>
              </a:lnSpc>
            </a:pPr>
            <a:r>
              <a:rPr lang="en-US" sz="2400" dirty="0" smtClean="0">
                <a:latin typeface="Times New Roman" panose="02020603050405020304" pitchFamily="18" charset="0"/>
                <a:cs typeface="Times New Roman" panose="02020603050405020304" pitchFamily="18" charset="0"/>
              </a:rPr>
              <a:t>Communicated with the help of mails, conference calls.</a:t>
            </a:r>
          </a:p>
          <a:p>
            <a:pPr>
              <a:lnSpc>
                <a:spcPct val="150000"/>
              </a:lnSpc>
            </a:pPr>
            <a:r>
              <a:rPr lang="en-US" sz="2400" dirty="0" smtClean="0">
                <a:latin typeface="Times New Roman" panose="02020603050405020304" pitchFamily="18" charset="0"/>
                <a:cs typeface="Times New Roman" panose="02020603050405020304" pitchFamily="18" charset="0"/>
              </a:rPr>
              <a:t>Test may be suspended at the mid of execution due to </a:t>
            </a:r>
            <a:endParaRPr lang="en-IN" sz="2400" dirty="0" smtClean="0"/>
          </a:p>
          <a:p>
            <a:pPr marL="109728" indent="0">
              <a:lnSpc>
                <a:spcPct val="150000"/>
              </a:lnSpc>
              <a:buNone/>
            </a:pP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how stopper defects.</a:t>
            </a:r>
          </a:p>
          <a:p>
            <a:pPr marL="109728"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Suspended criteria wait still resumption criteria</a:t>
            </a:r>
            <a:r>
              <a:rPr lang="en-US" sz="2800" dirty="0" smtClean="0">
                <a:solidFill>
                  <a:srgbClr val="FF0000"/>
                </a:solidFill>
                <a:latin typeface="Times New Roman" panose="02020603050405020304" pitchFamily="18" charset="0"/>
                <a:cs typeface="Times New Roman" panose="02020603050405020304" pitchFamily="18" charset="0"/>
              </a:rPr>
              <a:t>.</a:t>
            </a:r>
          </a:p>
          <a:p>
            <a:pPr marL="109728" indent="0">
              <a:lnSpc>
                <a:spcPct val="150000"/>
              </a:lnSpc>
              <a:buNone/>
            </a:pPr>
            <a:r>
              <a:rPr lang="en-US" sz="2400" dirty="0" smtClean="0">
                <a:solidFill>
                  <a:srgbClr val="FF0000"/>
                </a:solidFill>
                <a:latin typeface="Times New Roman" panose="02020603050405020304" pitchFamily="18" charset="0"/>
                <a:cs typeface="Times New Roman" panose="02020603050405020304" pitchFamily="18" charset="0"/>
              </a:rPr>
              <a:t>Traceability matrix </a:t>
            </a:r>
            <a:r>
              <a:rPr lang="en-US" sz="2400" dirty="0" smtClean="0">
                <a:latin typeface="Times New Roman" panose="02020603050405020304" pitchFamily="18" charset="0"/>
                <a:cs typeface="Times New Roman" panose="02020603050405020304" pitchFamily="18" charset="0"/>
              </a:rPr>
              <a:t>is used while execution of test cases.</a:t>
            </a: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3.4 Test Reporting</a:t>
            </a:r>
            <a:endParaRPr lang="en-IN" dirty="0">
              <a:solidFill>
                <a:srgbClr val="FF0000"/>
              </a:solidFill>
            </a:endParaRPr>
          </a:p>
        </p:txBody>
      </p:sp>
    </p:spTree>
    <p:extLst>
      <p:ext uri="{BB962C8B-B14F-4D97-AF65-F5344CB8AC3E}">
        <p14:creationId xmlns:p14="http://schemas.microsoft.com/office/powerpoint/2010/main" val="957127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solidFill>
                  <a:srgbClr val="FF0000"/>
                </a:solidFill>
              </a:rPr>
              <a:t>Executing Test Cases</a:t>
            </a:r>
            <a:endParaRPr lang="en-IN" dirty="0">
              <a:solidFill>
                <a:srgbClr val="FF0000"/>
              </a:solidFill>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229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530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Executing Test Cases</a:t>
            </a:r>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305800"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5965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Executing Test Cases</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2296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2452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Executing Test Cases</a:t>
            </a:r>
            <a:endParaRPr lang="en-IN" dirty="0">
              <a:latin typeface="Times New Roman" panose="02020603050405020304" pitchFamily="18" charset="0"/>
              <a:cs typeface="Times New Roman" panose="02020603050405020304"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8610599"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3236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Executing Test Cases</a:t>
            </a:r>
            <a:endParaRPr lang="en-IN"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8077199"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6186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Executing Test Cases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80772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637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Executing Test Cases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458199"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5235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8229600" cy="4525963"/>
          </a:xfrm>
        </p:spPr>
        <p:txBody>
          <a:bodyPr>
            <a:normAutofit fontScale="85000" lnSpcReduction="10000"/>
          </a:bodyPr>
          <a:lstStyle/>
          <a:p>
            <a:pPr>
              <a:lnSpc>
                <a:spcPct val="150000"/>
              </a:lnSpc>
            </a:pPr>
            <a:r>
              <a:rPr lang="en-US" dirty="0" smtClean="0">
                <a:latin typeface="Times New Roman" panose="02020603050405020304" pitchFamily="18" charset="0"/>
                <a:cs typeface="Times New Roman" panose="02020603050405020304" pitchFamily="18" charset="0"/>
              </a:rPr>
              <a:t>Testing needs communication between test team and other team.</a:t>
            </a:r>
          </a:p>
          <a:p>
            <a:pPr marL="109728" indent="0">
              <a:lnSpc>
                <a:spcPct val="150000"/>
              </a:lnSpc>
              <a:buNone/>
            </a:pPr>
            <a:r>
              <a:rPr lang="en-US" dirty="0" smtClean="0">
                <a:latin typeface="Times New Roman" panose="02020603050405020304" pitchFamily="18" charset="0"/>
                <a:cs typeface="Times New Roman" panose="02020603050405020304" pitchFamily="18" charset="0"/>
              </a:rPr>
              <a:t>There are two types of communication report:</a:t>
            </a:r>
          </a:p>
          <a:p>
            <a:pPr>
              <a:lnSpc>
                <a:spcPct val="150000"/>
              </a:lnSpc>
            </a:pPr>
            <a:r>
              <a:rPr lang="en-US" dirty="0" smtClean="0">
                <a:latin typeface="Times New Roman" panose="02020603050405020304" pitchFamily="18" charset="0"/>
                <a:cs typeface="Times New Roman" panose="02020603050405020304" pitchFamily="18" charset="0"/>
              </a:rPr>
              <a:t>Test incident report</a:t>
            </a:r>
          </a:p>
          <a:p>
            <a:pPr>
              <a:lnSpc>
                <a:spcPct val="150000"/>
              </a:lnSpc>
            </a:pPr>
            <a:r>
              <a:rPr lang="en-US" dirty="0" smtClean="0">
                <a:latin typeface="Times New Roman" panose="02020603050405020304" pitchFamily="18" charset="0"/>
                <a:cs typeface="Times New Roman" panose="02020603050405020304" pitchFamily="18" charset="0"/>
              </a:rPr>
              <a:t>Test summary report.</a:t>
            </a:r>
          </a:p>
          <a:p>
            <a:pPr marL="109728" indent="0">
              <a:lnSpc>
                <a:spcPct val="150000"/>
              </a:lnSpc>
              <a:buNone/>
            </a:pPr>
            <a:r>
              <a:rPr lang="en-US" dirty="0" smtClean="0">
                <a:latin typeface="Times New Roman" panose="02020603050405020304" pitchFamily="18" charset="0"/>
                <a:cs typeface="Times New Roman" panose="02020603050405020304" pitchFamily="18" charset="0"/>
              </a:rPr>
              <a:t>Test incident report communication which occurs through testing cycle whenever defects are encountered.</a:t>
            </a:r>
          </a:p>
          <a:p>
            <a:pPr marL="109728" indent="0">
              <a:lnSpc>
                <a:spcPct val="150000"/>
              </a:lnSpc>
              <a:buNone/>
            </a:pPr>
            <a:r>
              <a:rPr lang="en-US" dirty="0" smtClean="0">
                <a:latin typeface="Times New Roman" panose="02020603050405020304" pitchFamily="18" charset="0"/>
                <a:cs typeface="Times New Roman" panose="02020603050405020304" pitchFamily="18" charset="0"/>
              </a:rPr>
              <a:t>A test incident report is an entry which has been made in the corresponding defect repository.</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3.4.4 Preparing </a:t>
            </a:r>
            <a:r>
              <a:rPr lang="en-US" dirty="0" smtClean="0">
                <a:solidFill>
                  <a:srgbClr val="FF0000"/>
                </a:solidFill>
                <a:latin typeface="Times New Roman" panose="02020603050405020304" pitchFamily="18" charset="0"/>
                <a:cs typeface="Times New Roman" panose="02020603050405020304" pitchFamily="18" charset="0"/>
              </a:rPr>
              <a:t>Test Summary</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5223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b="1" dirty="0" smtClean="0">
                <a:latin typeface="Times New Roman" panose="02020603050405020304" pitchFamily="18" charset="0"/>
                <a:cs typeface="Times New Roman" panose="02020603050405020304" pitchFamily="18" charset="0"/>
              </a:rPr>
              <a:t>Test Summary </a:t>
            </a:r>
            <a:r>
              <a:rPr lang="en-US" sz="2400" b="1" dirty="0">
                <a:latin typeface="Times New Roman" panose="02020603050405020304" pitchFamily="18" charset="0"/>
                <a:cs typeface="Times New Roman" panose="02020603050405020304" pitchFamily="18" charset="0"/>
              </a:rPr>
              <a:t>R</a:t>
            </a:r>
            <a:r>
              <a:rPr lang="en-US" sz="2400" b="1" dirty="0" smtClean="0">
                <a:latin typeface="Times New Roman" panose="02020603050405020304" pitchFamily="18" charset="0"/>
                <a:cs typeface="Times New Roman" panose="02020603050405020304" pitchFamily="18" charset="0"/>
              </a:rPr>
              <a:t>eport Identifier </a:t>
            </a:r>
            <a:r>
              <a:rPr lang="en-US" sz="2400" dirty="0" smtClean="0">
                <a:latin typeface="Times New Roman" panose="02020603050405020304" pitchFamily="18" charset="0"/>
                <a:cs typeface="Times New Roman" panose="02020603050405020304" pitchFamily="18" charset="0"/>
              </a:rPr>
              <a:t>: Company generated  unique number that is allocated to this report.</a:t>
            </a:r>
          </a:p>
          <a:p>
            <a:pPr>
              <a:lnSpc>
                <a:spcPct val="150000"/>
              </a:lnSpc>
            </a:pPr>
            <a:r>
              <a:rPr lang="en-US" sz="2400" b="1" dirty="0" smtClean="0">
                <a:latin typeface="Times New Roman" panose="02020603050405020304" pitchFamily="18" charset="0"/>
                <a:cs typeface="Times New Roman" panose="02020603050405020304" pitchFamily="18" charset="0"/>
              </a:rPr>
              <a:t>Summary :</a:t>
            </a:r>
            <a:r>
              <a:rPr lang="en-US" sz="2400" dirty="0" smtClean="0">
                <a:latin typeface="Times New Roman" panose="02020603050405020304" pitchFamily="18" charset="0"/>
                <a:cs typeface="Times New Roman" panose="02020603050405020304" pitchFamily="18" charset="0"/>
              </a:rPr>
              <a:t>After assigning unique id summarize test report.</a:t>
            </a:r>
          </a:p>
          <a:p>
            <a:pPr>
              <a:lnSpc>
                <a:spcPct val="150000"/>
              </a:lnSpc>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Test items: </a:t>
            </a:r>
            <a:r>
              <a:rPr lang="en-US" sz="2400" dirty="0" smtClean="0">
                <a:latin typeface="Times New Roman" panose="02020603050405020304" pitchFamily="18" charset="0"/>
                <a:cs typeface="Times New Roman" panose="02020603050405020304" pitchFamily="18" charset="0"/>
              </a:rPr>
              <a:t>Test items should match test items provided in the definition of test plan.</a:t>
            </a:r>
          </a:p>
          <a:p>
            <a:pPr>
              <a:lnSpc>
                <a:spcPct val="150000"/>
              </a:lnSpc>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Test Environment: </a:t>
            </a:r>
            <a:r>
              <a:rPr lang="en-US" sz="2400" dirty="0" smtClean="0">
                <a:latin typeface="Times New Roman" panose="02020603050405020304" pitchFamily="18" charset="0"/>
                <a:cs typeface="Times New Roman" panose="02020603050405020304" pitchFamily="18" charset="0"/>
              </a:rPr>
              <a:t>It should be according to the test plan and </a:t>
            </a:r>
            <a:endParaRPr lang="en-IN" sz="24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and validate correct set up used by team.</a:t>
            </a:r>
          </a:p>
        </p:txBody>
      </p:sp>
      <p:sp>
        <p:nvSpPr>
          <p:cNvPr id="3" name="Title 2"/>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Format of summary report</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31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lnSpcReduction="10000"/>
          </a:bodyPr>
          <a:lstStyle/>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Test Plan</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Preparing a Test plan</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Scope management</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Deciding Test </a:t>
            </a:r>
            <a:r>
              <a:rPr lang="en-US" dirty="0" err="1" smtClean="0">
                <a:latin typeface="Times New Roman" panose="02020603050405020304" pitchFamily="18" charset="0"/>
                <a:cs typeface="Times New Roman" panose="02020603050405020304" pitchFamily="18" charset="0"/>
              </a:rPr>
              <a:t>Approch</a:t>
            </a:r>
            <a:r>
              <a:rPr lang="en-US" dirty="0" smtClean="0">
                <a:latin typeface="Times New Roman" panose="02020603050405020304" pitchFamily="18" charset="0"/>
                <a:cs typeface="Times New Roman" panose="02020603050405020304" pitchFamily="18" charset="0"/>
              </a:rPr>
              <a:t> /Strategy</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Setting up criteria for testing</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Identifying responsibility</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Staffing and Training Needs</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Resource Requirements</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Identifying Test Deliverables</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Testing Tasks(Size &amp; Effort Estimation)</a:t>
            </a:r>
          </a:p>
          <a:p>
            <a:pPr marL="624078" indent="-514350">
              <a:buFont typeface="+mj-lt"/>
              <a:buAutoNum type="arabicParenR"/>
            </a:pPr>
            <a:r>
              <a:rPr lang="en-US" dirty="0" smtClean="0">
                <a:latin typeface="Times New Roman" panose="02020603050405020304" pitchFamily="18" charset="0"/>
                <a:cs typeface="Times New Roman" panose="02020603050405020304" pitchFamily="18" charset="0"/>
              </a:rPr>
              <a:t>Schedule</a:t>
            </a:r>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Test Planning: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8955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References</a:t>
            </a:r>
            <a:r>
              <a:rPr lang="en-US" dirty="0" smtClean="0"/>
              <a:t>: </a:t>
            </a:r>
            <a:r>
              <a:rPr lang="en-US" sz="2400" dirty="0" smtClean="0">
                <a:latin typeface="Times New Roman" panose="02020603050405020304" pitchFamily="18" charset="0"/>
                <a:cs typeface="Times New Roman" panose="02020603050405020304" pitchFamily="18" charset="0"/>
              </a:rPr>
              <a:t>Includes any document or evidence that can support to the report.</a:t>
            </a:r>
          </a:p>
          <a:p>
            <a:pPr>
              <a:lnSpc>
                <a:spcPct val="15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Variances </a:t>
            </a:r>
            <a:r>
              <a:rPr lang="en-US" sz="2400" dirty="0" smtClean="0">
                <a:latin typeface="Times New Roman" panose="02020603050405020304" pitchFamily="18" charset="0"/>
                <a:cs typeface="Times New Roman" panose="02020603050405020304" pitchFamily="18" charset="0"/>
              </a:rPr>
              <a:t>: The team documents any deviation or changes from those areas and plans which were agreed by everyone from the document.</a:t>
            </a:r>
          </a:p>
          <a:p>
            <a:pPr>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These includes references supporting the documentation like change requests, enhancement request , incident report ,test plan and specifications among other references.</a:t>
            </a:r>
          </a:p>
          <a:p>
            <a:pPr marL="109728"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Format of summary report</a:t>
            </a:r>
            <a:endParaRPr lang="en-IN" dirty="0">
              <a:solidFill>
                <a:srgbClr val="FF0000"/>
              </a:solidFill>
            </a:endParaRPr>
          </a:p>
        </p:txBody>
      </p:sp>
    </p:spTree>
    <p:extLst>
      <p:ext uri="{BB962C8B-B14F-4D97-AF65-F5344CB8AC3E}">
        <p14:creationId xmlns:p14="http://schemas.microsoft.com/office/powerpoint/2010/main" val="42792148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Comprehensiveness assessment </a:t>
            </a:r>
            <a:r>
              <a:rPr lang="en-US"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This involves evaluation of testing and testing process for determining </a:t>
            </a:r>
            <a:r>
              <a:rPr lang="en-US" sz="2400" dirty="0" smtClean="0">
                <a:solidFill>
                  <a:srgbClr val="FF0000"/>
                </a:solidFill>
                <a:latin typeface="Times New Roman" panose="02020603050405020304" pitchFamily="18" charset="0"/>
                <a:cs typeface="Times New Roman" panose="02020603050405020304" pitchFamily="18" charset="0"/>
              </a:rPr>
              <a:t>quality</a:t>
            </a:r>
            <a:r>
              <a:rPr lang="en-US" sz="2400" dirty="0" smtClean="0">
                <a:latin typeface="Times New Roman" panose="02020603050405020304" pitchFamily="18" charset="0"/>
                <a:cs typeface="Times New Roman" panose="02020603050405020304" pitchFamily="18" charset="0"/>
              </a:rPr>
              <a:t> and </a:t>
            </a:r>
            <a:r>
              <a:rPr lang="en-US" sz="2400" dirty="0" smtClean="0">
                <a:solidFill>
                  <a:srgbClr val="FF0000"/>
                </a:solidFill>
                <a:latin typeface="Times New Roman" panose="02020603050405020304" pitchFamily="18" charset="0"/>
                <a:cs typeface="Times New Roman" panose="02020603050405020304" pitchFamily="18" charset="0"/>
              </a:rPr>
              <a:t>effectiveness</a:t>
            </a:r>
            <a:r>
              <a:rPr lang="en-US" sz="2400" dirty="0" smtClean="0">
                <a:latin typeface="Times New Roman" panose="02020603050405020304" pitchFamily="18" charset="0"/>
                <a:cs typeface="Times New Roman" panose="02020603050405020304" pitchFamily="18" charset="0"/>
              </a:rPr>
              <a:t> of testing activities.</a:t>
            </a:r>
          </a:p>
          <a:p>
            <a:pPr marL="109728" indent="0">
              <a:buNone/>
            </a:pPr>
            <a:r>
              <a:rPr lang="en-US" sz="2400" dirty="0" smtClean="0">
                <a:latin typeface="Times New Roman" panose="02020603050405020304" pitchFamily="18" charset="0"/>
                <a:cs typeface="Times New Roman" panose="02020603050405020304" pitchFamily="18" charset="0"/>
              </a:rPr>
              <a:t>To find out </a:t>
            </a:r>
            <a:r>
              <a:rPr lang="en-US" sz="2400" dirty="0" smtClean="0">
                <a:solidFill>
                  <a:srgbClr val="FF0000"/>
                </a:solidFill>
                <a:latin typeface="Times New Roman" panose="02020603050405020304" pitchFamily="18" charset="0"/>
                <a:cs typeface="Times New Roman" panose="02020603050405020304" pitchFamily="18" charset="0"/>
              </a:rPr>
              <a:t>weakness</a:t>
            </a:r>
            <a:r>
              <a:rPr lang="en-US" sz="2400" dirty="0" smtClean="0">
                <a:latin typeface="Times New Roman" panose="02020603050405020304" pitchFamily="18" charset="0"/>
                <a:cs typeface="Times New Roman" panose="02020603050405020304" pitchFamily="18" charset="0"/>
              </a:rPr>
              <a:t> and any </a:t>
            </a:r>
            <a:r>
              <a:rPr lang="en-US" sz="2400" dirty="0" smtClean="0">
                <a:solidFill>
                  <a:srgbClr val="FF0000"/>
                </a:solidFill>
                <a:latin typeface="Times New Roman" panose="02020603050405020304" pitchFamily="18" charset="0"/>
                <a:cs typeface="Times New Roman" panose="02020603050405020304" pitchFamily="18" charset="0"/>
              </a:rPr>
              <a:t>challenge </a:t>
            </a:r>
            <a:r>
              <a:rPr lang="en-US" sz="2400" dirty="0" smtClean="0">
                <a:latin typeface="Times New Roman" panose="02020603050405020304" pitchFamily="18" charset="0"/>
                <a:cs typeface="Times New Roman" panose="02020603050405020304" pitchFamily="18" charset="0"/>
              </a:rPr>
              <a:t>while executing it.</a:t>
            </a:r>
          </a:p>
          <a:p>
            <a:pPr>
              <a:lnSpc>
                <a:spcPct val="150000"/>
              </a:lnSpc>
            </a:pPr>
            <a:r>
              <a:rPr lang="en-US" sz="2400" b="1" dirty="0" smtClean="0">
                <a:latin typeface="Times New Roman" panose="02020603050405020304" pitchFamily="18" charset="0"/>
                <a:cs typeface="Times New Roman" panose="02020603050405020304" pitchFamily="18" charset="0"/>
              </a:rPr>
              <a:t>Summary of results</a:t>
            </a:r>
            <a:r>
              <a:rPr lang="en-US" sz="2400" dirty="0" smtClean="0">
                <a:latin typeface="Times New Roman" panose="02020603050405020304" pitchFamily="18" charset="0"/>
                <a:cs typeface="Times New Roman" panose="02020603050405020304" pitchFamily="18" charset="0"/>
              </a:rPr>
              <a:t>: It includes impact of testing.</a:t>
            </a:r>
          </a:p>
          <a:p>
            <a:pPr>
              <a:lnSpc>
                <a:spcPct val="150000"/>
              </a:lnSpc>
            </a:pPr>
            <a:r>
              <a:rPr lang="en-US" sz="2400" dirty="0" smtClean="0">
                <a:latin typeface="Times New Roman" panose="02020603050405020304" pitchFamily="18" charset="0"/>
                <a:cs typeface="Times New Roman" panose="02020603050405020304" pitchFamily="18" charset="0"/>
              </a:rPr>
              <a:t>Resolved incidents and defects.</a:t>
            </a:r>
          </a:p>
          <a:p>
            <a:pPr>
              <a:lnSpc>
                <a:spcPct val="150000"/>
              </a:lnSpc>
            </a:pPr>
            <a:r>
              <a:rPr lang="en-US" sz="2400" dirty="0" smtClean="0">
                <a:latin typeface="Times New Roman" panose="02020603050405020304" pitchFamily="18" charset="0"/>
                <a:cs typeface="Times New Roman" panose="02020603050405020304" pitchFamily="18" charset="0"/>
              </a:rPr>
              <a:t>Division of these defects as per severity and priority.</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Format of summary report</a:t>
            </a:r>
            <a:endParaRPr lang="en-IN" dirty="0">
              <a:solidFill>
                <a:srgbClr val="FF0000"/>
              </a:solidFill>
            </a:endParaRPr>
          </a:p>
        </p:txBody>
      </p:sp>
    </p:spTree>
    <p:extLst>
      <p:ext uri="{BB962C8B-B14F-4D97-AF65-F5344CB8AC3E}">
        <p14:creationId xmlns:p14="http://schemas.microsoft.com/office/powerpoint/2010/main" val="2093440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Some of other information included in this document are:</a:t>
            </a:r>
          </a:p>
          <a:p>
            <a:pPr>
              <a:lnSpc>
                <a:spcPct val="150000"/>
              </a:lnSpc>
            </a:pPr>
            <a:r>
              <a:rPr lang="en-US" sz="2400" dirty="0" smtClean="0">
                <a:latin typeface="Times New Roman" panose="02020603050405020304" pitchFamily="18" charset="0"/>
                <a:cs typeface="Times New Roman" panose="02020603050405020304" pitchFamily="18" charset="0"/>
              </a:rPr>
              <a:t>Nature and cause of problems.</a:t>
            </a:r>
          </a:p>
          <a:p>
            <a:pPr>
              <a:lnSpc>
                <a:spcPct val="150000"/>
              </a:lnSpc>
            </a:pPr>
            <a:r>
              <a:rPr lang="en-US" sz="2400" dirty="0" smtClean="0">
                <a:latin typeface="Times New Roman" panose="02020603050405020304" pitchFamily="18" charset="0"/>
                <a:cs typeface="Times New Roman" panose="02020603050405020304" pitchFamily="18" charset="0"/>
              </a:rPr>
              <a:t>Cost , impact and positive trends.</a:t>
            </a:r>
          </a:p>
          <a:p>
            <a:pPr>
              <a:lnSpc>
                <a:spcPct val="150000"/>
              </a:lnSpc>
            </a:pPr>
            <a:r>
              <a:rPr lang="en-US" sz="2400" dirty="0" smtClean="0">
                <a:latin typeface="Times New Roman" panose="02020603050405020304" pitchFamily="18" charset="0"/>
                <a:cs typeface="Times New Roman" panose="02020603050405020304" pitchFamily="18" charset="0"/>
              </a:rPr>
              <a:t>Severity and priority of impact and defects.</a:t>
            </a:r>
          </a:p>
          <a:p>
            <a:pPr>
              <a:lnSpc>
                <a:spcPct val="150000"/>
              </a:lnSpc>
            </a:pPr>
            <a:r>
              <a:rPr lang="en-US" sz="2400" dirty="0" smtClean="0">
                <a:latin typeface="Times New Roman" panose="02020603050405020304" pitchFamily="18" charset="0"/>
                <a:cs typeface="Times New Roman" panose="02020603050405020304" pitchFamily="18" charset="0"/>
              </a:rPr>
              <a:t>Defect pattern.</a:t>
            </a:r>
          </a:p>
          <a:p>
            <a:pPr>
              <a:lnSpc>
                <a:spcPct val="150000"/>
              </a:lnSpc>
            </a:pPr>
            <a:r>
              <a:rPr lang="en-US" sz="2400" dirty="0" smtClean="0">
                <a:latin typeface="Times New Roman" panose="02020603050405020304" pitchFamily="18" charset="0"/>
                <a:cs typeface="Times New Roman" panose="02020603050405020304" pitchFamily="18" charset="0"/>
              </a:rPr>
              <a:t>Pass and failure of incident.</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Format of summary report</a:t>
            </a:r>
            <a:endParaRPr lang="en-IN" dirty="0">
              <a:solidFill>
                <a:srgbClr val="FF0000"/>
              </a:solidFill>
            </a:endParaRPr>
          </a:p>
        </p:txBody>
      </p:sp>
    </p:spTree>
    <p:extLst>
      <p:ext uri="{BB962C8B-B14F-4D97-AF65-F5344CB8AC3E}">
        <p14:creationId xmlns:p14="http://schemas.microsoft.com/office/powerpoint/2010/main" val="18003751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150000"/>
              </a:lnSpc>
            </a:pPr>
            <a:r>
              <a:rPr lang="en-US" b="1" dirty="0" smtClean="0">
                <a:latin typeface="Times New Roman" panose="02020603050405020304" pitchFamily="18" charset="0"/>
                <a:cs typeface="Times New Roman" panose="02020603050405020304" pitchFamily="18" charset="0"/>
              </a:rPr>
              <a:t>Evaluation </a:t>
            </a:r>
            <a:r>
              <a:rPr lang="en-US" dirty="0" smtClean="0"/>
              <a:t>:</a:t>
            </a:r>
            <a:r>
              <a:rPr lang="en-US" sz="2400" dirty="0" smtClean="0">
                <a:latin typeface="Times New Roman" panose="02020603050405020304" pitchFamily="18" charset="0"/>
                <a:cs typeface="Times New Roman" panose="02020603050405020304" pitchFamily="18" charset="0"/>
              </a:rPr>
              <a:t>On the basis of evaluation the team offers information about the testing process, its information, drawbacks, failure, high and medium risk areas ,good quality areas and features.</a:t>
            </a:r>
          </a:p>
          <a:p>
            <a:pPr>
              <a:lnSpc>
                <a:spcPct val="150000"/>
              </a:lnSpc>
            </a:pPr>
            <a:r>
              <a:rPr lang="en-US" sz="2400" b="1" dirty="0" smtClean="0">
                <a:latin typeface="Times New Roman" panose="02020603050405020304" pitchFamily="18" charset="0"/>
                <a:cs typeface="Times New Roman" panose="02020603050405020304" pitchFamily="18" charset="0"/>
              </a:rPr>
              <a:t>Summary of activities</a:t>
            </a:r>
            <a:r>
              <a:rPr lang="en-US" sz="2400" dirty="0" smtClean="0">
                <a:latin typeface="Times New Roman" panose="02020603050405020304" pitchFamily="18" charset="0"/>
                <a:cs typeface="Times New Roman" panose="02020603050405020304" pitchFamily="18" charset="0"/>
              </a:rPr>
              <a:t>: It defines testing activities, the time and efforts invested in it.</a:t>
            </a:r>
          </a:p>
          <a:p>
            <a:pPr>
              <a:lnSpc>
                <a:spcPct val="150000"/>
              </a:lnSpc>
            </a:pPr>
            <a:r>
              <a:rPr lang="en-US" sz="2400" dirty="0" smtClean="0">
                <a:latin typeface="Times New Roman" panose="02020603050405020304" pitchFamily="18" charset="0"/>
                <a:cs typeface="Times New Roman" panose="02020603050405020304" pitchFamily="18" charset="0"/>
              </a:rPr>
              <a:t>The main focus is on the process , techniques, used to achieve set goals and requirements, changes in the plan.</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Format of summary report</a:t>
            </a:r>
            <a:endParaRPr lang="en-IN" dirty="0">
              <a:solidFill>
                <a:srgbClr val="FF0000"/>
              </a:solidFill>
            </a:endParaRPr>
          </a:p>
        </p:txBody>
      </p:sp>
    </p:spTree>
    <p:extLst>
      <p:ext uri="{BB962C8B-B14F-4D97-AF65-F5344CB8AC3E}">
        <p14:creationId xmlns:p14="http://schemas.microsoft.com/office/powerpoint/2010/main" val="1452082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lstStyle/>
          <a:p>
            <a:pPr>
              <a:lnSpc>
                <a:spcPct val="150000"/>
              </a:lnSpc>
            </a:pPr>
            <a:r>
              <a:rPr lang="en-US" b="1" dirty="0" smtClean="0">
                <a:latin typeface="Times New Roman" panose="02020603050405020304" pitchFamily="18" charset="0"/>
                <a:cs typeface="Times New Roman" panose="02020603050405020304" pitchFamily="18" charset="0"/>
              </a:rPr>
              <a:t>Approval</a:t>
            </a:r>
            <a:r>
              <a:rPr lang="en-US" dirty="0" smtClean="0">
                <a:latin typeface="Times New Roman" panose="02020603050405020304" pitchFamily="18" charset="0"/>
                <a:cs typeface="Times New Roman" panose="02020603050405020304" pitchFamily="18" charset="0"/>
              </a:rPr>
              <a:t> : </a:t>
            </a:r>
            <a:r>
              <a:rPr lang="en-US" sz="2400" dirty="0" smtClean="0">
                <a:latin typeface="Times New Roman" panose="02020603050405020304" pitchFamily="18" charset="0"/>
                <a:cs typeface="Times New Roman" panose="02020603050405020304" pitchFamily="18" charset="0"/>
              </a:rPr>
              <a:t>Approval in the form of signature and documentation are included by the team provided by testers These should match the approval provided in the test plan to verify the result of testing.</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Format of summary report</a:t>
            </a:r>
            <a:endParaRPr lang="en-IN" dirty="0">
              <a:solidFill>
                <a:srgbClr val="FF0000"/>
              </a:solidFill>
            </a:endParaRPr>
          </a:p>
        </p:txBody>
      </p:sp>
    </p:spTree>
    <p:extLst>
      <p:ext uri="{BB962C8B-B14F-4D97-AF65-F5344CB8AC3E}">
        <p14:creationId xmlns:p14="http://schemas.microsoft.com/office/powerpoint/2010/main" val="26880523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4800" dirty="0" smtClean="0">
              <a:solidFill>
                <a:srgbClr val="FF0000"/>
              </a:solidFill>
            </a:endParaRPr>
          </a:p>
          <a:p>
            <a:pPr marL="109728" indent="0" algn="ctr">
              <a:buNone/>
            </a:pPr>
            <a:endParaRPr lang="en-US" sz="4800" dirty="0">
              <a:solidFill>
                <a:srgbClr val="FF0000"/>
              </a:solidFill>
            </a:endParaRPr>
          </a:p>
          <a:p>
            <a:pPr marL="109728" indent="0" algn="ctr">
              <a:buNone/>
            </a:pPr>
            <a:r>
              <a:rPr lang="en-US" sz="8000" dirty="0" smtClean="0">
                <a:solidFill>
                  <a:srgbClr val="FF0000"/>
                </a:solidFill>
              </a:rPr>
              <a:t>Thank You</a:t>
            </a:r>
            <a:endParaRPr lang="en-IN" sz="8000" dirty="0">
              <a:solidFill>
                <a:srgbClr val="FF0000"/>
              </a:solidFill>
            </a:endParaRPr>
          </a:p>
        </p:txBody>
      </p:sp>
    </p:spTree>
    <p:extLst>
      <p:ext uri="{BB962C8B-B14F-4D97-AF65-F5344CB8AC3E}">
        <p14:creationId xmlns:p14="http://schemas.microsoft.com/office/powerpoint/2010/main" val="130001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45291"/>
          </a:xfrm>
        </p:spPr>
        <p:txBody>
          <a:bodyPr>
            <a:normAutofit/>
          </a:bodyPr>
          <a:lstStyle/>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test plan is a document describing software  Testing scope , </a:t>
            </a:r>
            <a:r>
              <a:rPr lang="en-US" sz="2400" dirty="0" err="1" smtClean="0">
                <a:latin typeface="Times New Roman" panose="02020603050405020304" pitchFamily="18" charset="0"/>
                <a:cs typeface="Times New Roman" panose="02020603050405020304" pitchFamily="18" charset="0"/>
              </a:rPr>
              <a:t>approch</a:t>
            </a:r>
            <a:r>
              <a:rPr lang="en-US" sz="2400" dirty="0" smtClean="0">
                <a:latin typeface="Times New Roman" panose="02020603050405020304" pitchFamily="18" charset="0"/>
                <a:cs typeface="Times New Roman" panose="02020603050405020304" pitchFamily="18" charset="0"/>
              </a:rPr>
              <a:t> , schedule, resource and activities</a:t>
            </a:r>
            <a:r>
              <a:rPr lang="en-US" dirty="0" smtClean="0"/>
              <a:t>.</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It is the basis for formally testing any software in the project.</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 document describing the scope, approach, and schedule of intended test activities.</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this documentation of features to be tested, testing task, test design techniques, entry and exit criteria.</a:t>
            </a:r>
          </a:p>
          <a:p>
            <a:pPr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It is a record of planning process.</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81000" y="152400"/>
            <a:ext cx="8229600" cy="563562"/>
          </a:xfrm>
        </p:spPr>
        <p:txBody>
          <a:bodyPr>
            <a:normAutofit fontScale="90000"/>
          </a:bodyPr>
          <a:lstStyle/>
          <a:p>
            <a:pPr algn="ctr"/>
            <a:r>
              <a:rPr lang="en-US" dirty="0" smtClean="0">
                <a:solidFill>
                  <a:srgbClr val="C00000"/>
                </a:solidFill>
              </a:rPr>
              <a:t>1.Test Plan</a:t>
            </a:r>
            <a:endParaRPr lang="en-IN" dirty="0">
              <a:solidFill>
                <a:srgbClr val="C00000"/>
              </a:solidFill>
            </a:endParaRPr>
          </a:p>
        </p:txBody>
      </p:sp>
    </p:spTree>
    <p:extLst>
      <p:ext uri="{BB962C8B-B14F-4D97-AF65-F5344CB8AC3E}">
        <p14:creationId xmlns:p14="http://schemas.microsoft.com/office/powerpoint/2010/main" val="949873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marL="109728" indent="0">
              <a:buNone/>
            </a:pPr>
            <a:r>
              <a:rPr lang="en-US" dirty="0" smtClean="0">
                <a:latin typeface="Times New Roman" panose="02020603050405020304" pitchFamily="18" charset="0"/>
                <a:cs typeface="Times New Roman" panose="02020603050405020304" pitchFamily="18" charset="0"/>
              </a:rPr>
              <a:t>There are two types of plans</a:t>
            </a:r>
          </a:p>
          <a:p>
            <a:pPr marL="109728" indent="0">
              <a:buNone/>
            </a:pPr>
            <a:r>
              <a:rPr lang="en-US" b="1" dirty="0" smtClean="0">
                <a:latin typeface="Times New Roman" panose="02020603050405020304" pitchFamily="18" charset="0"/>
                <a:cs typeface="Times New Roman" panose="02020603050405020304" pitchFamily="18" charset="0"/>
              </a:rPr>
              <a:t>Master </a:t>
            </a:r>
            <a:r>
              <a:rPr lang="en-US" b="1" dirty="0">
                <a:latin typeface="Times New Roman" panose="02020603050405020304" pitchFamily="18" charset="0"/>
                <a:cs typeface="Times New Roman" panose="02020603050405020304" pitchFamily="18" charset="0"/>
              </a:rPr>
              <a:t>test plan </a:t>
            </a:r>
          </a:p>
          <a:p>
            <a:pPr marL="109728" indent="0">
              <a:buNone/>
            </a:pPr>
            <a:r>
              <a:rPr lang="en-US" dirty="0" smtClean="0">
                <a:latin typeface="Times New Roman" panose="02020603050405020304" pitchFamily="18" charset="0"/>
                <a:cs typeface="Times New Roman" panose="02020603050405020304" pitchFamily="18" charset="0"/>
              </a:rPr>
              <a:t>A plan that typically consists addresses different test levels.</a:t>
            </a:r>
          </a:p>
          <a:p>
            <a:pPr marL="109728" indent="0">
              <a:buNone/>
            </a:pPr>
            <a:r>
              <a:rPr lang="en-US" b="1" dirty="0" smtClean="0">
                <a:latin typeface="Times New Roman" panose="02020603050405020304" pitchFamily="18" charset="0"/>
                <a:cs typeface="Times New Roman" panose="02020603050405020304" pitchFamily="18" charset="0"/>
              </a:rPr>
              <a:t>Phase test plan</a:t>
            </a:r>
            <a:endParaRPr lang="en-US" dirty="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 A plan that typically consist one test phase.</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563562"/>
          </a:xfrm>
        </p:spPr>
        <p:txBody>
          <a:bodyPr>
            <a:normAutofit fontScale="90000"/>
          </a:bodyPr>
          <a:lstStyle/>
          <a:p>
            <a:pPr algn="ctr"/>
            <a:r>
              <a:rPr lang="en-US" dirty="0" smtClean="0">
                <a:solidFill>
                  <a:srgbClr val="C00000"/>
                </a:solidFill>
              </a:rPr>
              <a:t>1.Test </a:t>
            </a:r>
            <a:r>
              <a:rPr lang="en-US" dirty="0">
                <a:solidFill>
                  <a:srgbClr val="C00000"/>
                </a:solidFill>
              </a:rPr>
              <a:t>Plan</a:t>
            </a:r>
            <a:endParaRPr lang="en-IN" dirty="0">
              <a:solidFill>
                <a:srgbClr val="C00000"/>
              </a:solidFill>
            </a:endParaRPr>
          </a:p>
        </p:txBody>
      </p:sp>
    </p:spTree>
    <p:extLst>
      <p:ext uri="{BB962C8B-B14F-4D97-AF65-F5344CB8AC3E}">
        <p14:creationId xmlns:p14="http://schemas.microsoft.com/office/powerpoint/2010/main" val="17585948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a:bodyPr>
          <a:lstStyle/>
          <a:p>
            <a:r>
              <a:rPr lang="en-US" sz="3200" dirty="0" smtClean="0">
                <a:latin typeface="Times New Roman" panose="02020603050405020304" pitchFamily="18" charset="0"/>
                <a:cs typeface="Times New Roman" panose="02020603050405020304" pitchFamily="18" charset="0"/>
              </a:rPr>
              <a:t>Testing Process</a:t>
            </a:r>
          </a:p>
          <a:p>
            <a:r>
              <a:rPr lang="en-US" sz="3200" dirty="0" smtClean="0">
                <a:latin typeface="Times New Roman" panose="02020603050405020304" pitchFamily="18" charset="0"/>
                <a:cs typeface="Times New Roman" panose="02020603050405020304" pitchFamily="18" charset="0"/>
              </a:rPr>
              <a:t>Requirement Traceability</a:t>
            </a:r>
          </a:p>
          <a:p>
            <a:r>
              <a:rPr lang="en-US" sz="3200" dirty="0" smtClean="0">
                <a:latin typeface="Times New Roman" panose="02020603050405020304" pitchFamily="18" charset="0"/>
                <a:cs typeface="Times New Roman" panose="02020603050405020304" pitchFamily="18" charset="0"/>
              </a:rPr>
              <a:t>Tested Items</a:t>
            </a:r>
          </a:p>
          <a:p>
            <a:r>
              <a:rPr lang="en-US" sz="3200" dirty="0" smtClean="0">
                <a:latin typeface="Times New Roman" panose="02020603050405020304" pitchFamily="18" charset="0"/>
                <a:cs typeface="Times New Roman" panose="02020603050405020304" pitchFamily="18" charset="0"/>
              </a:rPr>
              <a:t>Testing Schedule</a:t>
            </a:r>
          </a:p>
          <a:p>
            <a:r>
              <a:rPr lang="en-US" sz="3200" dirty="0" smtClean="0">
                <a:latin typeface="Times New Roman" panose="02020603050405020304" pitchFamily="18" charset="0"/>
                <a:cs typeface="Times New Roman" panose="02020603050405020304" pitchFamily="18" charset="0"/>
              </a:rPr>
              <a:t>Test Recording Procedures</a:t>
            </a:r>
          </a:p>
          <a:p>
            <a:r>
              <a:rPr lang="en-US" sz="3200" dirty="0" smtClean="0">
                <a:latin typeface="Times New Roman" panose="02020603050405020304" pitchFamily="18" charset="0"/>
                <a:cs typeface="Times New Roman" panose="02020603050405020304" pitchFamily="18" charset="0"/>
              </a:rPr>
              <a:t>H/W and S/W Requirements</a:t>
            </a:r>
          </a:p>
          <a:p>
            <a:r>
              <a:rPr lang="en-US" sz="3200" dirty="0" smtClean="0">
                <a:latin typeface="Times New Roman" panose="02020603050405020304" pitchFamily="18" charset="0"/>
                <a:cs typeface="Times New Roman" panose="02020603050405020304" pitchFamily="18" charset="0"/>
              </a:rPr>
              <a:t>Constraints</a:t>
            </a:r>
          </a:p>
          <a:p>
            <a:r>
              <a:rPr lang="en-US" sz="3200" dirty="0" smtClean="0">
                <a:latin typeface="Times New Roman" panose="02020603050405020304" pitchFamily="18" charset="0"/>
                <a:cs typeface="Times New Roman" panose="02020603050405020304" pitchFamily="18" charset="0"/>
              </a:rPr>
              <a:t>System Tests</a:t>
            </a:r>
            <a:endParaRPr lang="en-US" sz="32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solidFill>
                  <a:srgbClr val="FF0000"/>
                </a:solidFill>
              </a:rPr>
              <a:t>1.1 Structure of a Test Plan</a:t>
            </a:r>
            <a:endParaRPr lang="en-US" dirty="0">
              <a:solidFill>
                <a:srgbClr val="FF0000"/>
              </a:solidFill>
            </a:endParaRPr>
          </a:p>
        </p:txBody>
      </p:sp>
    </p:spTree>
    <p:extLst>
      <p:ext uri="{BB962C8B-B14F-4D97-AF65-F5344CB8AC3E}">
        <p14:creationId xmlns:p14="http://schemas.microsoft.com/office/powerpoint/2010/main" val="975928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b="1" dirty="0" smtClean="0">
                <a:latin typeface="Times New Roman" panose="02020603050405020304" pitchFamily="18" charset="0"/>
                <a:cs typeface="Times New Roman" panose="02020603050405020304" pitchFamily="18" charset="0"/>
              </a:rPr>
              <a:t>1. Test plan identifier</a:t>
            </a:r>
            <a:r>
              <a:rPr lang="en-US" dirty="0" smtClean="0">
                <a:latin typeface="Times New Roman" panose="02020603050405020304" pitchFamily="18" charset="0"/>
                <a:cs typeface="Times New Roman" panose="02020603050405020304" pitchFamily="18" charset="0"/>
              </a:rPr>
              <a:t>: unique number to identify test plan.</a:t>
            </a:r>
          </a:p>
          <a:p>
            <a:pPr marL="109728" indent="0">
              <a:buNone/>
            </a:pPr>
            <a:r>
              <a:rPr lang="en-US" dirty="0">
                <a:latin typeface="Times New Roman" panose="02020603050405020304" pitchFamily="18" charset="0"/>
                <a:cs typeface="Times New Roman" panose="02020603050405020304" pitchFamily="18" charset="0"/>
              </a:rPr>
              <a:t>e</a:t>
            </a:r>
            <a:r>
              <a:rPr lang="en-US" dirty="0" smtClean="0">
                <a:latin typeface="Times New Roman" panose="02020603050405020304" pitchFamily="18" charset="0"/>
                <a:cs typeface="Times New Roman" panose="02020603050405020304" pitchFamily="18" charset="0"/>
              </a:rPr>
              <a:t>.g. project_name001</a:t>
            </a:r>
          </a:p>
          <a:p>
            <a:pPr marL="109728" indent="0">
              <a:buNone/>
            </a:pPr>
            <a:r>
              <a:rPr lang="en-US" b="1" dirty="0" smtClean="0">
                <a:latin typeface="Times New Roman" panose="02020603050405020304" pitchFamily="18" charset="0"/>
                <a:cs typeface="Times New Roman" panose="02020603050405020304" pitchFamily="18" charset="0"/>
              </a:rPr>
              <a:t>2. References</a:t>
            </a:r>
            <a:r>
              <a:rPr lang="en-US" dirty="0" smtClean="0">
                <a:latin typeface="Times New Roman" panose="02020603050405020304" pitchFamily="18" charset="0"/>
                <a:cs typeface="Times New Roman" panose="02020603050405020304" pitchFamily="18" charset="0"/>
              </a:rPr>
              <a:t>: supportive documents for test plan.</a:t>
            </a:r>
          </a:p>
          <a:p>
            <a:pPr marL="109728" indent="0">
              <a:buNone/>
            </a:pP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SRS</a:t>
            </a:r>
          </a:p>
          <a:p>
            <a:pPr marL="109728" indent="0">
              <a:buNone/>
            </a:pPr>
            <a:r>
              <a:rPr lang="en-US" dirty="0" smtClean="0">
                <a:latin typeface="Times New Roman" panose="02020603050405020304" pitchFamily="18" charset="0"/>
                <a:cs typeface="Times New Roman" panose="02020603050405020304" pitchFamily="18" charset="0"/>
              </a:rPr>
              <a:t>Use case documents, test strategy, test plan.</a:t>
            </a:r>
          </a:p>
          <a:p>
            <a:pPr marL="109728" indent="0">
              <a:buNone/>
            </a:pPr>
            <a:r>
              <a:rPr lang="en-US" b="1" dirty="0" smtClean="0">
                <a:latin typeface="Times New Roman" panose="02020603050405020304" pitchFamily="18" charset="0"/>
                <a:cs typeface="Times New Roman" panose="02020603050405020304" pitchFamily="18" charset="0"/>
              </a:rPr>
              <a:t>3. Introduction</a:t>
            </a:r>
            <a:r>
              <a:rPr lang="en-US" dirty="0" smtClean="0">
                <a:latin typeface="Times New Roman" panose="02020603050405020304" pitchFamily="18" charset="0"/>
                <a:cs typeface="Times New Roman" panose="02020603050405020304" pitchFamily="18" charset="0"/>
              </a:rPr>
              <a:t> : Purpose and scope of the project.</a:t>
            </a:r>
          </a:p>
          <a:p>
            <a:pPr marL="109728" indent="0">
              <a:buNone/>
            </a:pPr>
            <a:r>
              <a:rPr lang="en-US" dirty="0" smtClean="0">
                <a:latin typeface="Times New Roman" panose="02020603050405020304" pitchFamily="18" charset="0"/>
                <a:cs typeface="Times New Roman" panose="02020603050405020304" pitchFamily="18" charset="0"/>
              </a:rPr>
              <a:t>To test functionality of the project name.</a:t>
            </a:r>
          </a:p>
          <a:p>
            <a:pPr marL="109728" indent="0">
              <a:buNone/>
            </a:pPr>
            <a:r>
              <a:rPr lang="en-US" b="1" dirty="0" smtClean="0">
                <a:latin typeface="Times New Roman" panose="02020603050405020304" pitchFamily="18" charset="0"/>
                <a:cs typeface="Times New Roman" panose="02020603050405020304" pitchFamily="18" charset="0"/>
              </a:rPr>
              <a:t>4. Test items</a:t>
            </a:r>
            <a:r>
              <a:rPr lang="en-US" dirty="0" smtClean="0">
                <a:latin typeface="Times New Roman" panose="02020603050405020304" pitchFamily="18" charset="0"/>
                <a:cs typeface="Times New Roman" panose="02020603050405020304" pitchFamily="18" charset="0"/>
              </a:rPr>
              <a:t>: A list of test items which will be tested.</a:t>
            </a:r>
          </a:p>
          <a:p>
            <a:pPr marL="109728" indent="0">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solidFill>
                  <a:srgbClr val="FF0000"/>
                </a:solidFill>
                <a:latin typeface="Times New Roman" panose="02020603050405020304" pitchFamily="18" charset="0"/>
                <a:cs typeface="Times New Roman" panose="02020603050405020304" pitchFamily="18" charset="0"/>
              </a:rPr>
              <a:t>1.2 Test plan Format/Template(IEEE)</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218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3964</TotalTime>
  <Words>2406</Words>
  <Application>Microsoft Office PowerPoint</Application>
  <PresentationFormat>On-screen Show (4:3)</PresentationFormat>
  <Paragraphs>361</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Lucida Sans Unicode</vt:lpstr>
      <vt:lpstr>Times New Roman</vt:lpstr>
      <vt:lpstr>Verdana</vt:lpstr>
      <vt:lpstr>Wingdings</vt:lpstr>
      <vt:lpstr>Wingdings 2</vt:lpstr>
      <vt:lpstr>Wingdings 3</vt:lpstr>
      <vt:lpstr>Concourse</vt:lpstr>
      <vt:lpstr>                    Chapter 3 </vt:lpstr>
      <vt:lpstr>Testing Activities</vt:lpstr>
      <vt:lpstr>Steps in Test Plan</vt:lpstr>
      <vt:lpstr>Test Planning Activities</vt:lpstr>
      <vt:lpstr>Test Planning:</vt:lpstr>
      <vt:lpstr>1.Test Plan</vt:lpstr>
      <vt:lpstr>1.Test Plan</vt:lpstr>
      <vt:lpstr>1.1 Structure of a Test Plan</vt:lpstr>
      <vt:lpstr>1.2 Test plan Format/Template(IEEE)</vt:lpstr>
      <vt:lpstr>1.2 Test plan Format/Template(IEEE)</vt:lpstr>
      <vt:lpstr>1.2 Test plan Format/Template(IEEE)</vt:lpstr>
      <vt:lpstr>2.Preparing a Test plan</vt:lpstr>
      <vt:lpstr>3.Scope Management</vt:lpstr>
      <vt:lpstr>3.Scope Management</vt:lpstr>
      <vt:lpstr>4.Deciding Test Approach/Strategy</vt:lpstr>
      <vt:lpstr>5.Setting up criteria for testing</vt:lpstr>
      <vt:lpstr>5.Setting up criteria for testing</vt:lpstr>
      <vt:lpstr>6.Identifying Responsibility</vt:lpstr>
      <vt:lpstr>6.Identifying Responsibility</vt:lpstr>
      <vt:lpstr>PowerPoint Presentation</vt:lpstr>
      <vt:lpstr>9.Identifying Test Deliverables</vt:lpstr>
      <vt:lpstr>3.1.10.Testing tasks (Size &amp; Effort Estimation)</vt:lpstr>
      <vt:lpstr>  Number of factors contribute Size Estimate of a testing project:  </vt:lpstr>
      <vt:lpstr>  Number of factors contribute Size Estimate of a testing project:  </vt:lpstr>
      <vt:lpstr>Number of factors contribute Size Estimate of a testing project</vt:lpstr>
      <vt:lpstr>3.1.11. Schedule</vt:lpstr>
      <vt:lpstr>3.2 Test  Management</vt:lpstr>
      <vt:lpstr>3.2.1 Choice of standard</vt:lpstr>
      <vt:lpstr>3.2.2 Test Infrastructure Management</vt:lpstr>
      <vt:lpstr>3.2.2 Test Infrastructure Management </vt:lpstr>
      <vt:lpstr>3.2.3 Test people management</vt:lpstr>
      <vt:lpstr>3.2.4 Integrating with people Release</vt:lpstr>
      <vt:lpstr>3.3 Test Process</vt:lpstr>
      <vt:lpstr>3.3 Test Process</vt:lpstr>
      <vt:lpstr>3.3 Test Process</vt:lpstr>
      <vt:lpstr>3.3 Test Process</vt:lpstr>
      <vt:lpstr>3.4 Test Reporting</vt:lpstr>
      <vt:lpstr>3.4 Test Reporting</vt:lpstr>
      <vt:lpstr>3.4 Test Reporting</vt:lpstr>
      <vt:lpstr>3.4 Test Reporting</vt:lpstr>
      <vt:lpstr>Executing Test Cases</vt:lpstr>
      <vt:lpstr>Executing Test Cases</vt:lpstr>
      <vt:lpstr>Executing Test Cases</vt:lpstr>
      <vt:lpstr>Executing Test Cases</vt:lpstr>
      <vt:lpstr>Executing Test Cases</vt:lpstr>
      <vt:lpstr>Executing Test Cases</vt:lpstr>
      <vt:lpstr>Executing Test Cases</vt:lpstr>
      <vt:lpstr>3.4.4 Preparing Test Summary</vt:lpstr>
      <vt:lpstr>Format of summary report</vt:lpstr>
      <vt:lpstr>Format of summary report</vt:lpstr>
      <vt:lpstr>Format of summary report</vt:lpstr>
      <vt:lpstr>Format of summary report</vt:lpstr>
      <vt:lpstr>Format of summary report</vt:lpstr>
      <vt:lpstr>Format of summary report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Suja</dc:creator>
  <cp:lastModifiedBy>Admin-27</cp:lastModifiedBy>
  <cp:revision>807</cp:revision>
  <dcterms:created xsi:type="dcterms:W3CDTF">2020-06-06T03:47:28Z</dcterms:created>
  <dcterms:modified xsi:type="dcterms:W3CDTF">2024-09-19T06:50:00Z</dcterms:modified>
</cp:coreProperties>
</file>